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2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charts/chartEx2.xml" ContentType="application/vnd.ms-office.chartex+xml"/>
  <Override PartName="/ppt/charts/style2.xml" ContentType="application/vnd.ms-office.chartstyle+xml"/>
  <Override PartName="/ppt/charts/colors2.xml" ContentType="application/vnd.ms-office.chartcolorstyle+xml"/>
  <Override PartName="/ppt/charts/chartEx3.xml" ContentType="application/vnd.ms-office.chartex+xml"/>
  <Override PartName="/ppt/charts/style3.xml" ContentType="application/vnd.ms-office.chartstyle+xml"/>
  <Override PartName="/ppt/charts/colors3.xml" ContentType="application/vnd.ms-office.chartcolorstyle+xml"/>
  <Override PartName="/ppt/charts/chartEx4.xml" ContentType="application/vnd.ms-office.chartex+xml"/>
  <Override PartName="/ppt/charts/style4.xml" ContentType="application/vnd.ms-office.chartstyle+xml"/>
  <Override PartName="/ppt/charts/colors4.xml" ContentType="application/vnd.ms-office.chartcolorstyle+xml"/>
  <Override PartName="/ppt/charts/chartEx5.xml" ContentType="application/vnd.ms-office.chartex+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charts/chartEx6.xml" ContentType="application/vnd.ms-office.chartex+xml"/>
  <Override PartName="/ppt/charts/style6.xml" ContentType="application/vnd.ms-office.chartstyle+xml"/>
  <Override PartName="/ppt/charts/colors6.xml" ContentType="application/vnd.ms-office.chartcolorstyle+xml"/>
  <Override PartName="/ppt/charts/chartEx7.xml" ContentType="application/vnd.ms-office.chartex+xml"/>
  <Override PartName="/ppt/charts/style7.xml" ContentType="application/vnd.ms-office.chartstyle+xml"/>
  <Override PartName="/ppt/charts/colors7.xml" ContentType="application/vnd.ms-office.chartcolorstyle+xml"/>
  <Override PartName="/ppt/charts/chartEx8.xml" ContentType="application/vnd.ms-office.chartex+xml"/>
  <Override PartName="/ppt/charts/style8.xml" ContentType="application/vnd.ms-office.chartstyle+xml"/>
  <Override PartName="/ppt/charts/colors8.xml" ContentType="application/vnd.ms-office.chartcolorstyle+xml"/>
  <Override PartName="/ppt/charts/chart1.xml" ContentType="application/vnd.openxmlformats-officedocument.drawingml.chart+xml"/>
  <Override PartName="/ppt/charts/style9.xml" ContentType="application/vnd.ms-office.chartstyle+xml"/>
  <Override PartName="/ppt/charts/colors9.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Ex9.xml" ContentType="application/vnd.ms-office.chartex+xml"/>
  <Override PartName="/ppt/charts/style11.xml" ContentType="application/vnd.ms-office.chartstyle+xml"/>
  <Override PartName="/ppt/charts/colors11.xml" ContentType="application/vnd.ms-office.chartcolorstyle+xml"/>
  <Override PartName="/ppt/charts/chartEx10.xml" ContentType="application/vnd.ms-office.chartex+xml"/>
  <Override PartName="/ppt/charts/style12.xml" ContentType="application/vnd.ms-office.chartstyle+xml"/>
  <Override PartName="/ppt/charts/colors12.xml" ContentType="application/vnd.ms-office.chartcolorstyle+xml"/>
  <Override PartName="/ppt/charts/chartEx11.xml" ContentType="application/vnd.ms-office.chartex+xml"/>
  <Override PartName="/ppt/charts/style13.xml" ContentType="application/vnd.ms-office.chartstyle+xml"/>
  <Override PartName="/ppt/charts/colors13.xml" ContentType="application/vnd.ms-office.chartcolorstyle+xml"/>
  <Override PartName="/ppt/charts/chartEx12.xml" ContentType="application/vnd.ms-office.chartex+xml"/>
  <Override PartName="/ppt/charts/style14.xml" ContentType="application/vnd.ms-office.chartstyle+xml"/>
  <Override PartName="/ppt/charts/colors14.xml" ContentType="application/vnd.ms-office.chartcolorstyle+xml"/>
  <Override PartName="/ppt/charts/chartEx13.xml" ContentType="application/vnd.ms-office.chartex+xml"/>
  <Override PartName="/ppt/charts/style15.xml" ContentType="application/vnd.ms-office.chartstyle+xml"/>
  <Override PartName="/ppt/charts/colors15.xml" ContentType="application/vnd.ms-office.chartcolorstyle+xml"/>
  <Override PartName="/ppt/notesSlides/notesSlide11.xml" ContentType="application/vnd.openxmlformats-officedocument.presentationml.notesSlide+xml"/>
  <Override PartName="/ppt/charts/chartEx14.xml" ContentType="application/vnd.ms-office.chartex+xml"/>
  <Override PartName="/ppt/charts/style16.xml" ContentType="application/vnd.ms-office.chartstyle+xml"/>
  <Override PartName="/ppt/charts/colors16.xml" ContentType="application/vnd.ms-office.chartcolorstyle+xml"/>
  <Override PartName="/ppt/charts/chartEx15.xml" ContentType="application/vnd.ms-office.chartex+xml"/>
  <Override PartName="/ppt/charts/style17.xml" ContentType="application/vnd.ms-office.chartstyle+xml"/>
  <Override PartName="/ppt/charts/colors17.xml" ContentType="application/vnd.ms-office.chartcolorstyle+xml"/>
  <Override PartName="/ppt/charts/chartEx16.xml" ContentType="application/vnd.ms-office.chartex+xml"/>
  <Override PartName="/ppt/charts/style18.xml" ContentType="application/vnd.ms-office.chartstyle+xml"/>
  <Override PartName="/ppt/charts/colors18.xml" ContentType="application/vnd.ms-office.chartcolorstyle+xml"/>
  <Override PartName="/ppt/charts/chartEx17.xml" ContentType="application/vnd.ms-office.chartex+xml"/>
  <Override PartName="/ppt/charts/style19.xml" ContentType="application/vnd.ms-office.chartstyle+xml"/>
  <Override PartName="/ppt/charts/colors19.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Ex18.xml" ContentType="application/vnd.ms-office.chartex+xml"/>
  <Override PartName="/ppt/charts/style20.xml" ContentType="application/vnd.ms-office.chartstyle+xml"/>
  <Override PartName="/ppt/charts/colors20.xml" ContentType="application/vnd.ms-office.chartcolorstyle+xml"/>
  <Override PartName="/ppt/charts/chartEx19.xml" ContentType="application/vnd.ms-office.chartex+xml"/>
  <Override PartName="/ppt/charts/style21.xml" ContentType="application/vnd.ms-office.chartstyle+xml"/>
  <Override PartName="/ppt/charts/colors21.xml" ContentType="application/vnd.ms-office.chartcolorstyle+xml"/>
  <Override PartName="/ppt/charts/chartEx20.xml" ContentType="application/vnd.ms-office.chartex+xml"/>
  <Override PartName="/ppt/charts/style22.xml" ContentType="application/vnd.ms-office.chartstyle+xml"/>
  <Override PartName="/ppt/charts/colors22.xml" ContentType="application/vnd.ms-office.chartcolorstyle+xml"/>
  <Override PartName="/ppt/charts/chartEx21.xml" ContentType="application/vnd.ms-office.chartex+xml"/>
  <Override PartName="/ppt/charts/style23.xml" ContentType="application/vnd.ms-office.chartstyle+xml"/>
  <Override PartName="/ppt/charts/colors23.xml" ContentType="application/vnd.ms-office.chartcolorstyle+xml"/>
  <Override PartName="/ppt/charts/chartEx22.xml" ContentType="application/vnd.ms-office.chartex+xml"/>
  <Override PartName="/ppt/charts/style24.xml" ContentType="application/vnd.ms-office.chartstyle+xml"/>
  <Override PartName="/ppt/charts/colors24.xml" ContentType="application/vnd.ms-office.chartcolorstyle+xml"/>
  <Override PartName="/ppt/notesSlides/notesSlide18.xml" ContentType="application/vnd.openxmlformats-officedocument.presentationml.notesSlide+xml"/>
  <Override PartName="/ppt/charts/chartEx23.xml" ContentType="application/vnd.ms-office.chartex+xml"/>
  <Override PartName="/ppt/charts/style25.xml" ContentType="application/vnd.ms-office.chartstyle+xml"/>
  <Override PartName="/ppt/charts/colors25.xml" ContentType="application/vnd.ms-office.chartcolorstyle+xml"/>
  <Override PartName="/ppt/charts/chartEx24.xml" ContentType="application/vnd.ms-office.chartex+xml"/>
  <Override PartName="/ppt/charts/style26.xml" ContentType="application/vnd.ms-office.chartstyle+xml"/>
  <Override PartName="/ppt/charts/colors26.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Ex25.xml" ContentType="application/vnd.ms-office.chartex+xml"/>
  <Override PartName="/ppt/charts/style27.xml" ContentType="application/vnd.ms-office.chartstyle+xml"/>
  <Override PartName="/ppt/charts/colors27.xml" ContentType="application/vnd.ms-office.chartcolorstyle+xml"/>
  <Override PartName="/ppt/charts/chartEx26.xml" ContentType="application/vnd.ms-office.chartex+xml"/>
  <Override PartName="/ppt/charts/style28.xml" ContentType="application/vnd.ms-office.chartstyle+xml"/>
  <Override PartName="/ppt/charts/colors28.xml" ContentType="application/vnd.ms-office.chartcolorstyle+xml"/>
  <Override PartName="/ppt/charts/chartEx27.xml" ContentType="application/vnd.ms-office.chartex+xml"/>
  <Override PartName="/ppt/charts/style29.xml" ContentType="application/vnd.ms-office.chartstyle+xml"/>
  <Override PartName="/ppt/charts/colors29.xml" ContentType="application/vnd.ms-office.chartcolorstyle+xml"/>
  <Override PartName="/ppt/charts/chartEx28.xml" ContentType="application/vnd.ms-office.chartex+xml"/>
  <Override PartName="/ppt/charts/style30.xml" ContentType="application/vnd.ms-office.chartstyle+xml"/>
  <Override PartName="/ppt/charts/colors30.xml" ContentType="application/vnd.ms-office.chartcolorstyle+xml"/>
  <Override PartName="/ppt/charts/chartEx29.xml" ContentType="application/vnd.ms-office.chartex+xml"/>
  <Override PartName="/ppt/charts/style31.xml" ContentType="application/vnd.ms-office.chartstyle+xml"/>
  <Override PartName="/ppt/charts/colors31.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6.xml" ContentType="application/vnd.openxmlformats-officedocument.drawingml.chart+xml"/>
  <Override PartName="/ppt/charts/chart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9.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3.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5.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6.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7.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8.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9.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20.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21.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22.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23.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24.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25.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26.xml" ContentType="application/vnd.openxmlformats-officedocument.drawingml.chart+xml"/>
  <Override PartName="/ppt/tags/tag30.xml" ContentType="application/vnd.openxmlformats-officedocument.presentationml.tags+xml"/>
  <Override PartName="/ppt/notesSlides/notesSlide28.xml" ContentType="application/vnd.openxmlformats-officedocument.presentationml.notesSlide+xml"/>
  <Override PartName="/ppt/charts/chart27.xml" ContentType="application/vnd.openxmlformats-officedocument.drawingml.chart+xml"/>
  <Override PartName="/ppt/charts/style50.xml" ContentType="application/vnd.ms-office.chartstyle+xml"/>
  <Override PartName="/ppt/charts/colors50.xml" ContentType="application/vnd.ms-office.chartcolorstyle+xml"/>
  <Override PartName="/ppt/tags/tag31.xml" ContentType="application/vnd.openxmlformats-officedocument.presentationml.tags+xml"/>
  <Override PartName="/ppt/notesSlides/notesSlide29.xml" ContentType="application/vnd.openxmlformats-officedocument.presentationml.notesSlide+xml"/>
  <Override PartName="/ppt/charts/chart28.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29.xml" ContentType="application/vnd.openxmlformats-officedocument.drawingml.chart+xml"/>
  <Override PartName="/ppt/tags/tag32.xml" ContentType="application/vnd.openxmlformats-officedocument.presentationml.tags+xml"/>
  <Override PartName="/ppt/notesSlides/notesSlide30.xml" ContentType="application/vnd.openxmlformats-officedocument.presentationml.notesSlide+xml"/>
  <Override PartName="/ppt/charts/chart30.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31.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32.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33.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34.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35.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36.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37.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3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3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4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41.xml" ContentType="application/vnd.openxmlformats-officedocument.drawingml.chart+xml"/>
  <Override PartName="/ppt/charts/style63.xml" ContentType="application/vnd.ms-office.chartstyle+xml"/>
  <Override PartName="/ppt/charts/colors63.xml" ContentType="application/vnd.ms-office.chartcolorstyle+xml"/>
  <Override PartName="/ppt/charts/chart42.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43.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44.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45.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46.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47.xml" ContentType="application/vnd.openxmlformats-officedocument.drawingml.chart+xml"/>
  <Override PartName="/ppt/charts/style69.xml" ContentType="application/vnd.ms-office.chartstyle+xml"/>
  <Override PartName="/ppt/charts/colors69.xml" ContentType="application/vnd.ms-office.chartcolorstyle+xml"/>
  <Override PartName="/ppt/notesSlides/notesSlide31.xml" ContentType="application/vnd.openxmlformats-officedocument.presentationml.notesSlide+xml"/>
  <Override PartName="/ppt/charts/chart48.xml" ContentType="application/vnd.openxmlformats-officedocument.drawingml.chart+xml"/>
  <Override PartName="/ppt/charts/style70.xml" ContentType="application/vnd.ms-office.chartstyle+xml"/>
  <Override PartName="/ppt/charts/colors70.xml" ContentType="application/vnd.ms-office.chartcolorstyle+xml"/>
  <Override PartName="/ppt/notesSlides/notesSlide32.xml" ContentType="application/vnd.openxmlformats-officedocument.presentationml.notesSlide+xml"/>
  <Override PartName="/ppt/charts/chart49.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50.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51.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52.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53.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5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5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5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57.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58.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59.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60.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61.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62.xml" ContentType="application/vnd.openxmlformats-officedocument.drawingml.chart+xml"/>
  <Override PartName="/ppt/charts/style84.xml" ContentType="application/vnd.ms-office.chartstyle+xml"/>
  <Override PartName="/ppt/charts/colors84.xml" ContentType="application/vnd.ms-office.chartcolorstyle+xml"/>
  <Override PartName="/ppt/tags/tag33.xml" ContentType="application/vnd.openxmlformats-officedocument.presentationml.tags+xml"/>
  <Override PartName="/ppt/notesSlides/notesSlide33.xml" ContentType="application/vnd.openxmlformats-officedocument.presentationml.notesSlide+xml"/>
  <Override PartName="/ppt/charts/chart63.xml" ContentType="application/vnd.openxmlformats-officedocument.drawingml.chart+xml"/>
  <Override PartName="/ppt/charts/style85.xml" ContentType="application/vnd.ms-office.chartstyle+xml"/>
  <Override PartName="/ppt/charts/colors85.xml" ContentType="application/vnd.ms-office.chartcolorstyle+xml"/>
  <Override PartName="/ppt/tags/tag34.xml" ContentType="application/vnd.openxmlformats-officedocument.presentationml.tags+xml"/>
  <Override PartName="/ppt/notesSlides/notesSlide34.xml" ContentType="application/vnd.openxmlformats-officedocument.presentationml.notesSlide+xml"/>
  <Override PartName="/ppt/charts/chart64.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65.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66.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67.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68.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6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70.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71.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72.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73.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74.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75.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76.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77.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78.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79.xml" ContentType="application/vnd.openxmlformats-officedocument.drawingml.chart+xml"/>
  <Override PartName="/ppt/charts/style101.xml" ContentType="application/vnd.ms-office.chartstyle+xml"/>
  <Override PartName="/ppt/charts/colors101.xml" ContentType="application/vnd.ms-office.chartcolorstyle+xml"/>
  <Override PartName="/ppt/notesSlides/notesSlide35.xml" ContentType="application/vnd.openxmlformats-officedocument.presentationml.notesSlide+xml"/>
  <Override PartName="/ppt/charts/chart80.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81.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82.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83.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84.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85.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86.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87.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88.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89.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90.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91.xml" ContentType="application/vnd.openxmlformats-officedocument.drawingml.chart+xml"/>
  <Override PartName="/ppt/charts/style113.xml" ContentType="application/vnd.ms-office.chartstyle+xml"/>
  <Override PartName="/ppt/charts/colors113.xml" ContentType="application/vnd.ms-office.chartcolorstyle+xml"/>
  <Override PartName="/ppt/notesSlides/notesSlide36.xml" ContentType="application/vnd.openxmlformats-officedocument.presentationml.notesSlide+xml"/>
  <Override PartName="/ppt/charts/chart92.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93.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9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9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9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97.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98.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99.xml" ContentType="application/vnd.openxmlformats-officedocument.drawingml.chart+xml"/>
  <Override PartName="/ppt/charts/style121.xml" ContentType="application/vnd.ms-office.chartstyle+xml"/>
  <Override PartName="/ppt/charts/colors121.xml" ContentType="application/vnd.ms-office.chartcolorstyle+xml"/>
  <Override PartName="/ppt/notesSlides/notesSlide37.xml" ContentType="application/vnd.openxmlformats-officedocument.presentationml.notesSlide+xml"/>
  <Override PartName="/ppt/charts/chart100.xml" ContentType="application/vnd.openxmlformats-officedocument.drawingml.chart+xml"/>
  <Override PartName="/ppt/charts/style122.xml" ContentType="application/vnd.ms-office.chartstyle+xml"/>
  <Override PartName="/ppt/charts/colors122.xml" ContentType="application/vnd.ms-office.chartcolorstyle+xml"/>
  <Override PartName="/ppt/tags/tag35.xml" ContentType="application/vnd.openxmlformats-officedocument.presentationml.tags+xml"/>
  <Override PartName="/ppt/notesSlides/notesSlide38.xml" ContentType="application/vnd.openxmlformats-officedocument.presentationml.notesSlide+xml"/>
  <Override PartName="/ppt/charts/chart101.xml" ContentType="application/vnd.openxmlformats-officedocument.drawingml.chart+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108.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109.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110.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111.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112.xml" ContentType="application/vnd.openxmlformats-officedocument.drawingml.chart+xml"/>
  <Override PartName="/ppt/charts/style129.xml" ContentType="application/vnd.ms-office.chartstyle+xml"/>
  <Override PartName="/ppt/charts/colors129.xml" ContentType="application/vnd.ms-office.chartcolorstyle+xml"/>
  <Override PartName="/ppt/charts/chart113.xml" ContentType="application/vnd.openxmlformats-officedocument.drawingml.chart+xml"/>
  <Override PartName="/ppt/charts/style130.xml" ContentType="application/vnd.ms-office.chartstyle+xml"/>
  <Override PartName="/ppt/charts/colors130.xml" ContentType="application/vnd.ms-office.chartcolorstyle+xml"/>
  <Override PartName="/ppt/charts/chart114.xml" ContentType="application/vnd.openxmlformats-officedocument.drawingml.chart+xml"/>
  <Override PartName="/ppt/charts/style131.xml" ContentType="application/vnd.ms-office.chartstyle+xml"/>
  <Override PartName="/ppt/charts/colors131.xml" ContentType="application/vnd.ms-office.chartcolorstyle+xml"/>
  <Override PartName="/ppt/charts/chart115.xml" ContentType="application/vnd.openxmlformats-officedocument.drawingml.chart+xml"/>
  <Override PartName="/ppt/charts/style132.xml" ContentType="application/vnd.ms-office.chartstyle+xml"/>
  <Override PartName="/ppt/charts/colors132.xml" ContentType="application/vnd.ms-office.chartcolorstyle+xml"/>
  <Override PartName="/ppt/charts/chart116.xml" ContentType="application/vnd.openxmlformats-officedocument.drawingml.chart+xml"/>
  <Override PartName="/ppt/charts/style133.xml" ContentType="application/vnd.ms-office.chartstyle+xml"/>
  <Override PartName="/ppt/charts/colors133.xml" ContentType="application/vnd.ms-office.chartcolorstyle+xml"/>
  <Override PartName="/ppt/charts/chart117.xml" ContentType="application/vnd.openxmlformats-officedocument.drawingml.chart+xml"/>
  <Override PartName="/ppt/charts/style134.xml" ContentType="application/vnd.ms-office.chartstyle+xml"/>
  <Override PartName="/ppt/charts/colors134.xml" ContentType="application/vnd.ms-office.chartcolorstyle+xml"/>
  <Override PartName="/ppt/charts/chart118.xml" ContentType="application/vnd.openxmlformats-officedocument.drawingml.chart+xml"/>
  <Override PartName="/ppt/charts/style135.xml" ContentType="application/vnd.ms-office.chartstyle+xml"/>
  <Override PartName="/ppt/charts/colors135.xml" ContentType="application/vnd.ms-office.chartcolorstyle+xml"/>
  <Override PartName="/ppt/charts/chart119.xml" ContentType="application/vnd.openxmlformats-officedocument.drawingml.chart+xml"/>
  <Override PartName="/ppt/charts/style136.xml" ContentType="application/vnd.ms-office.chartstyle+xml"/>
  <Override PartName="/ppt/charts/colors136.xml" ContentType="application/vnd.ms-office.chartcolorstyle+xml"/>
  <Override PartName="/ppt/tags/tag36.xml" ContentType="application/vnd.openxmlformats-officedocument.presentationml.tags+xml"/>
  <Override PartName="/ppt/notesSlides/notesSlide39.xml" ContentType="application/vnd.openxmlformats-officedocument.presentationml.notesSlide+xml"/>
  <Override PartName="/ppt/charts/chart120.xml" ContentType="application/vnd.openxmlformats-officedocument.drawingml.chart+xml"/>
  <Override PartName="/ppt/charts/chart121.xml" ContentType="application/vnd.openxmlformats-officedocument.drawingml.chart+xml"/>
  <Override PartName="/ppt/charts/chart122.xml" ContentType="application/vnd.openxmlformats-officedocument.drawingml.chart+xml"/>
  <Override PartName="/ppt/charts/style137.xml" ContentType="application/vnd.ms-office.chartstyle+xml"/>
  <Override PartName="/ppt/charts/colors137.xml" ContentType="application/vnd.ms-office.chartcolorstyle+xml"/>
  <Override PartName="/ppt/charts/chart123.xml" ContentType="application/vnd.openxmlformats-officedocument.drawingml.chart+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style138.xml" ContentType="application/vnd.ms-office.chartstyle+xml"/>
  <Override PartName="/ppt/charts/colors138.xml" ContentType="application/vnd.ms-office.chartcolorstyle+xml"/>
  <Override PartName="/ppt/charts/chart129.xml" ContentType="application/vnd.openxmlformats-officedocument.drawingml.chart+xml"/>
  <Override PartName="/ppt/charts/style139.xml" ContentType="application/vnd.ms-office.chartstyle+xml"/>
  <Override PartName="/ppt/charts/colors139.xml" ContentType="application/vnd.ms-office.chartcolorstyle+xml"/>
  <Override PartName="/ppt/charts/chart130.xml" ContentType="application/vnd.openxmlformats-officedocument.drawingml.chart+xml"/>
  <Override PartName="/ppt/charts/style140.xml" ContentType="application/vnd.ms-office.chartstyle+xml"/>
  <Override PartName="/ppt/charts/colors140.xml" ContentType="application/vnd.ms-office.chartcolorstyle+xml"/>
  <Override PartName="/ppt/charts/chart131.xml" ContentType="application/vnd.openxmlformats-officedocument.drawingml.chart+xml"/>
  <Override PartName="/ppt/charts/style141.xml" ContentType="application/vnd.ms-office.chartstyle+xml"/>
  <Override PartName="/ppt/charts/colors141.xml" ContentType="application/vnd.ms-office.chartcolorstyle+xml"/>
  <Override PartName="/ppt/charts/chart132.xml" ContentType="application/vnd.openxmlformats-officedocument.drawingml.chart+xml"/>
  <Override PartName="/ppt/charts/style142.xml" ContentType="application/vnd.ms-office.chartstyle+xml"/>
  <Override PartName="/ppt/charts/colors142.xml" ContentType="application/vnd.ms-office.chartcolorstyle+xml"/>
  <Override PartName="/ppt/charts/chart133.xml" ContentType="application/vnd.openxmlformats-officedocument.drawingml.chart+xml"/>
  <Override PartName="/ppt/charts/style143.xml" ContentType="application/vnd.ms-office.chartstyle+xml"/>
  <Override PartName="/ppt/charts/colors143.xml" ContentType="application/vnd.ms-office.chartcolorstyle+xml"/>
  <Override PartName="/ppt/charts/chart134.xml" ContentType="application/vnd.openxmlformats-officedocument.drawingml.chart+xml"/>
  <Override PartName="/ppt/charts/style144.xml" ContentType="application/vnd.ms-office.chartstyle+xml"/>
  <Override PartName="/ppt/charts/colors144.xml" ContentType="application/vnd.ms-office.chartcolorstyle+xml"/>
  <Override PartName="/ppt/charts/chart135.xml" ContentType="application/vnd.openxmlformats-officedocument.drawingml.chart+xml"/>
  <Override PartName="/ppt/charts/style145.xml" ContentType="application/vnd.ms-office.chartstyle+xml"/>
  <Override PartName="/ppt/charts/colors145.xml" ContentType="application/vnd.ms-office.chartcolorstyle+xml"/>
  <Override PartName="/ppt/charts/chart136.xml" ContentType="application/vnd.openxmlformats-officedocument.drawingml.chart+xml"/>
  <Override PartName="/ppt/charts/style146.xml" ContentType="application/vnd.ms-office.chartstyle+xml"/>
  <Override PartName="/ppt/charts/colors146.xml" ContentType="application/vnd.ms-office.chartcolorstyle+xml"/>
  <Override PartName="/ppt/charts/chart137.xml" ContentType="application/vnd.openxmlformats-officedocument.drawingml.chart+xml"/>
  <Override PartName="/ppt/charts/style147.xml" ContentType="application/vnd.ms-office.chartstyle+xml"/>
  <Override PartName="/ppt/charts/colors147.xml" ContentType="application/vnd.ms-office.chartcolorstyle+xml"/>
  <Override PartName="/ppt/charts/chart138.xml" ContentType="application/vnd.openxmlformats-officedocument.drawingml.chart+xml"/>
  <Override PartName="/ppt/charts/style148.xml" ContentType="application/vnd.ms-office.chartstyle+xml"/>
  <Override PartName="/ppt/charts/colors148.xml" ContentType="application/vnd.ms-office.chartcolorstyle+xml"/>
  <Override PartName="/ppt/charts/chart139.xml" ContentType="application/vnd.openxmlformats-officedocument.drawingml.chart+xml"/>
  <Override PartName="/ppt/charts/style149.xml" ContentType="application/vnd.ms-office.chartstyle+xml"/>
  <Override PartName="/ppt/charts/colors149.xml" ContentType="application/vnd.ms-office.chartcolorstyle+xml"/>
  <Override PartName="/ppt/charts/chart140.xml" ContentType="application/vnd.openxmlformats-officedocument.drawingml.chart+xml"/>
  <Override PartName="/ppt/charts/chart141.xml" ContentType="application/vnd.openxmlformats-officedocument.drawingml.chart+xml"/>
  <Override PartName="/ppt/tags/tag37.xml" ContentType="application/vnd.openxmlformats-officedocument.presentationml.tags+xml"/>
  <Override PartName="/ppt/notesSlides/notesSlide40.xml" ContentType="application/vnd.openxmlformats-officedocument.presentationml.notesSlide+xml"/>
  <Override PartName="/ppt/charts/chart142.xml" ContentType="application/vnd.openxmlformats-officedocument.drawingml.chart+xml"/>
  <Override PartName="/ppt/charts/style150.xml" ContentType="application/vnd.ms-office.chartstyle+xml"/>
  <Override PartName="/ppt/charts/colors150.xml" ContentType="application/vnd.ms-office.chartcolorstyle+xml"/>
  <Override PartName="/ppt/tags/tag38.xml" ContentType="application/vnd.openxmlformats-officedocument.presentationml.tags+xml"/>
  <Override PartName="/ppt/notesSlides/notesSlide41.xml" ContentType="application/vnd.openxmlformats-officedocument.presentationml.notesSlide+xml"/>
  <Override PartName="/ppt/charts/chart143.xml" ContentType="application/vnd.openxmlformats-officedocument.drawingml.chart+xml"/>
  <Override PartName="/ppt/charts/style151.xml" ContentType="application/vnd.ms-office.chartstyle+xml"/>
  <Override PartName="/ppt/charts/colors151.xml" ContentType="application/vnd.ms-office.chartcolorstyle+xml"/>
  <Override PartName="/ppt/charts/chart144.xml" ContentType="application/vnd.openxmlformats-officedocument.drawingml.chart+xml"/>
  <Override PartName="/ppt/charts/style152.xml" ContentType="application/vnd.ms-office.chartstyle+xml"/>
  <Override PartName="/ppt/charts/colors152.xml" ContentType="application/vnd.ms-office.chartcolorstyle+xml"/>
  <Override PartName="/ppt/charts/chart145.xml" ContentType="application/vnd.openxmlformats-officedocument.drawingml.chart+xml"/>
  <Override PartName="/ppt/charts/style153.xml" ContentType="application/vnd.ms-office.chartstyle+xml"/>
  <Override PartName="/ppt/charts/colors153.xml" ContentType="application/vnd.ms-office.chartcolorstyle+xml"/>
  <Override PartName="/ppt/charts/chart146.xml" ContentType="application/vnd.openxmlformats-officedocument.drawingml.chart+xml"/>
  <Override PartName="/ppt/charts/style154.xml" ContentType="application/vnd.ms-office.chartstyle+xml"/>
  <Override PartName="/ppt/charts/colors154.xml" ContentType="application/vnd.ms-office.chartcolorstyle+xml"/>
  <Override PartName="/ppt/charts/chart147.xml" ContentType="application/vnd.openxmlformats-officedocument.drawingml.chart+xml"/>
  <Override PartName="/ppt/charts/style155.xml" ContentType="application/vnd.ms-office.chartstyle+xml"/>
  <Override PartName="/ppt/charts/colors155.xml" ContentType="application/vnd.ms-office.chartcolorstyle+xml"/>
  <Override PartName="/ppt/charts/chart148.xml" ContentType="application/vnd.openxmlformats-officedocument.drawingml.chart+xml"/>
  <Override PartName="/ppt/charts/style156.xml" ContentType="application/vnd.ms-office.chartstyle+xml"/>
  <Override PartName="/ppt/charts/colors156.xml" ContentType="application/vnd.ms-office.chartcolorstyle+xml"/>
  <Override PartName="/ppt/charts/chart149.xml" ContentType="application/vnd.openxmlformats-officedocument.drawingml.chart+xml"/>
  <Override PartName="/ppt/charts/style157.xml" ContentType="application/vnd.ms-office.chartstyle+xml"/>
  <Override PartName="/ppt/charts/colors157.xml" ContentType="application/vnd.ms-office.chartcolorstyle+xml"/>
  <Override PartName="/ppt/charts/chart150.xml" ContentType="application/vnd.openxmlformats-officedocument.drawingml.chart+xml"/>
  <Override PartName="/ppt/charts/style158.xml" ContentType="application/vnd.ms-office.chartstyle+xml"/>
  <Override PartName="/ppt/charts/colors158.xml" ContentType="application/vnd.ms-office.chartcolorstyle+xml"/>
  <Override PartName="/ppt/charts/chart151.xml" ContentType="application/vnd.openxmlformats-officedocument.drawingml.chart+xml"/>
  <Override PartName="/ppt/charts/style159.xml" ContentType="application/vnd.ms-office.chartstyle+xml"/>
  <Override PartName="/ppt/charts/colors159.xml" ContentType="application/vnd.ms-office.chartcolorstyle+xml"/>
  <Override PartName="/ppt/charts/chart152.xml" ContentType="application/vnd.openxmlformats-officedocument.drawingml.chart+xml"/>
  <Override PartName="/ppt/charts/style160.xml" ContentType="application/vnd.ms-office.chartstyle+xml"/>
  <Override PartName="/ppt/charts/colors160.xml" ContentType="application/vnd.ms-office.chartcolorstyle+xml"/>
  <Override PartName="/ppt/charts/chart153.xml" ContentType="application/vnd.openxmlformats-officedocument.drawingml.chart+xml"/>
  <Override PartName="/ppt/charts/style161.xml" ContentType="application/vnd.ms-office.chartstyle+xml"/>
  <Override PartName="/ppt/charts/colors161.xml" ContentType="application/vnd.ms-office.chartcolorstyle+xml"/>
  <Override PartName="/ppt/charts/chart154.xml" ContentType="application/vnd.openxmlformats-officedocument.drawingml.chart+xml"/>
  <Override PartName="/ppt/charts/style162.xml" ContentType="application/vnd.ms-office.chartstyle+xml"/>
  <Override PartName="/ppt/charts/colors162.xml" ContentType="application/vnd.ms-office.chartcolorstyle+xml"/>
  <Override PartName="/ppt/charts/chart155.xml" ContentType="application/vnd.openxmlformats-officedocument.drawingml.chart+xml"/>
  <Override PartName="/ppt/charts/style163.xml" ContentType="application/vnd.ms-office.chartstyle+xml"/>
  <Override PartName="/ppt/charts/colors163.xml" ContentType="application/vnd.ms-office.chartcolorstyle+xml"/>
  <Override PartName="/ppt/charts/chart156.xml" ContentType="application/vnd.openxmlformats-officedocument.drawingml.chart+xml"/>
  <Override PartName="/ppt/charts/style164.xml" ContentType="application/vnd.ms-office.chartstyle+xml"/>
  <Override PartName="/ppt/charts/colors164.xml" ContentType="application/vnd.ms-office.chartcolorstyle+xml"/>
  <Override PartName="/ppt/tags/tag39.xml" ContentType="application/vnd.openxmlformats-officedocument.presentationml.tags+xml"/>
  <Override PartName="/ppt/notesSlides/notesSlide42.xml" ContentType="application/vnd.openxmlformats-officedocument.presentationml.notesSlide+xml"/>
  <Override PartName="/ppt/charts/chart157.xml" ContentType="application/vnd.openxmlformats-officedocument.drawingml.chart+xml"/>
  <Override PartName="/ppt/charts/style165.xml" ContentType="application/vnd.ms-office.chartstyle+xml"/>
  <Override PartName="/ppt/charts/colors165.xml" ContentType="application/vnd.ms-office.chartcolorstyle+xml"/>
  <Override PartName="/ppt/tags/tag40.xml" ContentType="application/vnd.openxmlformats-officedocument.presentationml.tags+xml"/>
  <Override PartName="/ppt/notesSlides/notesSlide43.xml" ContentType="application/vnd.openxmlformats-officedocument.presentationml.notesSlide+xml"/>
  <Override PartName="/ppt/charts/chart158.xml" ContentType="application/vnd.openxmlformats-officedocument.drawingml.chart+xml"/>
  <Override PartName="/ppt/charts/style166.xml" ContentType="application/vnd.ms-office.chartstyle+xml"/>
  <Override PartName="/ppt/charts/colors166.xml" ContentType="application/vnd.ms-office.chartcolorstyle+xml"/>
  <Override PartName="/ppt/charts/chart159.xml" ContentType="application/vnd.openxmlformats-officedocument.drawingml.chart+xml"/>
  <Override PartName="/ppt/charts/chart160.xml" ContentType="application/vnd.openxmlformats-officedocument.drawingml.chart+xml"/>
  <Override PartName="/ppt/charts/chart161.xml" ContentType="application/vnd.openxmlformats-officedocument.drawingml.chart+xml"/>
  <Override PartName="/ppt/charts/chart162.xml" ContentType="application/vnd.openxmlformats-officedocument.drawingml.chart+xml"/>
  <Override PartName="/ppt/charts/chart163.xml" ContentType="application/vnd.openxmlformats-officedocument.drawingml.chart+xml"/>
  <Override PartName="/ppt/charts/chart164.xml" ContentType="application/vnd.openxmlformats-officedocument.drawingml.chart+xml"/>
  <Override PartName="/ppt/charts/chart165.xml" ContentType="application/vnd.openxmlformats-officedocument.drawingml.chart+xml"/>
  <Override PartName="/ppt/charts/chart166.xml" ContentType="application/vnd.openxmlformats-officedocument.drawingml.chart+xml"/>
  <Override PartName="/ppt/charts/chart167.xml" ContentType="application/vnd.openxmlformats-officedocument.drawingml.chart+xml"/>
  <Override PartName="/ppt/charts/chart168.xml" ContentType="application/vnd.openxmlformats-officedocument.drawingml.chart+xml"/>
  <Override PartName="/ppt/charts/style167.xml" ContentType="application/vnd.ms-office.chartstyle+xml"/>
  <Override PartName="/ppt/charts/colors167.xml" ContentType="application/vnd.ms-office.chartcolorstyle+xml"/>
  <Override PartName="/ppt/charts/chart169.xml" ContentType="application/vnd.openxmlformats-officedocument.drawingml.chart+xml"/>
  <Override PartName="/ppt/charts/chart170.xml" ContentType="application/vnd.openxmlformats-officedocument.drawingml.chart+xml"/>
  <Override PartName="/ppt/charts/chart171.xml" ContentType="application/vnd.openxmlformats-officedocument.drawingml.chart+xml"/>
  <Override PartName="/ppt/charts/chart172.xml" ContentType="application/vnd.openxmlformats-officedocument.drawingml.chart+xml"/>
  <Override PartName="/ppt/charts/chart173.xml" ContentType="application/vnd.openxmlformats-officedocument.drawingml.chart+xml"/>
  <Override PartName="/ppt/charts/chart174.xml" ContentType="application/vnd.openxmlformats-officedocument.drawingml.chart+xml"/>
  <Override PartName="/ppt/charts/chart175.xml" ContentType="application/vnd.openxmlformats-officedocument.drawingml.chart+xml"/>
  <Override PartName="/ppt/charts/chart176.xml" ContentType="application/vnd.openxmlformats-officedocument.drawingml.chart+xml"/>
  <Override PartName="/ppt/charts/chart177.xml" ContentType="application/vnd.openxmlformats-officedocument.drawingml.chart+xml"/>
  <Override PartName="/ppt/charts/chart178.xml" ContentType="application/vnd.openxmlformats-officedocument.drawingml.chart+xml"/>
  <Override PartName="/ppt/charts/chart179.xml" ContentType="application/vnd.openxmlformats-officedocument.drawingml.chart+xml"/>
  <Override PartName="/ppt/charts/chart180.xml" ContentType="application/vnd.openxmlformats-officedocument.drawingml.chart+xml"/>
  <Override PartName="/ppt/charts/chart181.xml" ContentType="application/vnd.openxmlformats-officedocument.drawingml.chart+xml"/>
  <Override PartName="/ppt/charts/chart182.xml" ContentType="application/vnd.openxmlformats-officedocument.drawingml.chart+xml"/>
  <Override PartName="/ppt/tags/tag41.xml" ContentType="application/vnd.openxmlformats-officedocument.presentationml.tags+xml"/>
  <Override PartName="/ppt/notesSlides/notesSlide44.xml" ContentType="application/vnd.openxmlformats-officedocument.presentationml.notesSlide+xml"/>
  <Override PartName="/ppt/charts/chart183.xml" ContentType="application/vnd.openxmlformats-officedocument.drawingml.chart+xml"/>
  <Override PartName="/ppt/charts/style168.xml" ContentType="application/vnd.ms-office.chartstyle+xml"/>
  <Override PartName="/ppt/charts/colors168.xml" ContentType="application/vnd.ms-office.chartcolorstyle+xml"/>
  <Override PartName="/ppt/tags/tag42.xml" ContentType="application/vnd.openxmlformats-officedocument.presentationml.tags+xml"/>
  <Override PartName="/ppt/notesSlides/notesSlide45.xml" ContentType="application/vnd.openxmlformats-officedocument.presentationml.notesSlide+xml"/>
  <Override PartName="/ppt/charts/chart184.xml" ContentType="application/vnd.openxmlformats-officedocument.drawingml.chart+xml"/>
  <Override PartName="/ppt/charts/style169.xml" ContentType="application/vnd.ms-office.chartstyle+xml"/>
  <Override PartName="/ppt/charts/colors169.xml" ContentType="application/vnd.ms-office.chartcolorstyle+xml"/>
  <Override PartName="/ppt/tags/tag43.xml" ContentType="application/vnd.openxmlformats-officedocument.presentationml.tags+xml"/>
  <Override PartName="/ppt/notesSlides/notesSlide46.xml" ContentType="application/vnd.openxmlformats-officedocument.presentationml.notesSlide+xml"/>
  <Override PartName="/ppt/charts/chart185.xml" ContentType="application/vnd.openxmlformats-officedocument.drawingml.chart+xml"/>
  <Override PartName="/ppt/charts/style170.xml" ContentType="application/vnd.ms-office.chartstyle+xml"/>
  <Override PartName="/ppt/charts/colors170.xml" ContentType="application/vnd.ms-office.chartcolorstyle+xml"/>
  <Override PartName="/ppt/tags/tag44.xml" ContentType="application/vnd.openxmlformats-officedocument.presentationml.tags+xml"/>
  <Override PartName="/ppt/notesSlides/notesSlide47.xml" ContentType="application/vnd.openxmlformats-officedocument.presentationml.notesSlide+xml"/>
  <Override PartName="/ppt/charts/chart186.xml" ContentType="application/vnd.openxmlformats-officedocument.drawingml.chart+xml"/>
  <Override PartName="/ppt/charts/style171.xml" ContentType="application/vnd.ms-office.chartstyle+xml"/>
  <Override PartName="/ppt/charts/colors171.xml" ContentType="application/vnd.ms-office.chartcolorstyle+xml"/>
  <Override PartName="/ppt/tags/tag45.xml" ContentType="application/vnd.openxmlformats-officedocument.presentationml.tags+xml"/>
  <Override PartName="/ppt/notesSlides/notesSlide48.xml" ContentType="application/vnd.openxmlformats-officedocument.presentationml.notesSlide+xml"/>
  <Override PartName="/ppt/charts/chart187.xml" ContentType="application/vnd.openxmlformats-officedocument.drawingml.chart+xml"/>
  <Override PartName="/ppt/charts/style172.xml" ContentType="application/vnd.ms-office.chartstyle+xml"/>
  <Override PartName="/ppt/charts/colors172.xml" ContentType="application/vnd.ms-office.chartcolorstyle+xml"/>
  <Override PartName="/ppt/tags/tag46.xml" ContentType="application/vnd.openxmlformats-officedocument.presentationml.tags+xml"/>
  <Override PartName="/ppt/notesSlides/notesSlide49.xml" ContentType="application/vnd.openxmlformats-officedocument.presentationml.notesSlide+xml"/>
  <Override PartName="/ppt/charts/chart188.xml" ContentType="application/vnd.openxmlformats-officedocument.drawingml.chart+xml"/>
  <Override PartName="/ppt/charts/style173.xml" ContentType="application/vnd.ms-office.chartstyle+xml"/>
  <Override PartName="/ppt/charts/colors173.xml" ContentType="application/vnd.ms-office.chartcolorstyle+xml"/>
  <Override PartName="/ppt/tags/tag47.xml" ContentType="application/vnd.openxmlformats-officedocument.presentationml.tags+xml"/>
  <Override PartName="/ppt/notesSlides/notesSlide50.xml" ContentType="application/vnd.openxmlformats-officedocument.presentationml.notesSlide+xml"/>
  <Override PartName="/ppt/charts/chart189.xml" ContentType="application/vnd.openxmlformats-officedocument.drawingml.chart+xml"/>
  <Override PartName="/ppt/charts/style174.xml" ContentType="application/vnd.ms-office.chartstyle+xml"/>
  <Override PartName="/ppt/charts/colors174.xml" ContentType="application/vnd.ms-office.chartcolorstyle+xml"/>
  <Override PartName="/ppt/tags/tag48.xml" ContentType="application/vnd.openxmlformats-officedocument.presentationml.tags+xml"/>
  <Override PartName="/ppt/notesSlides/notesSlide51.xml" ContentType="application/vnd.openxmlformats-officedocument.presentationml.notesSlide+xml"/>
  <Override PartName="/ppt/charts/chart190.xml" ContentType="application/vnd.openxmlformats-officedocument.drawingml.chart+xml"/>
  <Override PartName="/ppt/charts/style175.xml" ContentType="application/vnd.ms-office.chartstyle+xml"/>
  <Override PartName="/ppt/charts/colors175.xml" ContentType="application/vnd.ms-office.chartcolorstyle+xml"/>
  <Override PartName="/ppt/tags/tag49.xml" ContentType="application/vnd.openxmlformats-officedocument.presentationml.tags+xml"/>
  <Override PartName="/ppt/notesSlides/notesSlide52.xml" ContentType="application/vnd.openxmlformats-officedocument.presentationml.notesSlide+xml"/>
  <Override PartName="/ppt/charts/chart191.xml" ContentType="application/vnd.openxmlformats-officedocument.drawingml.chart+xml"/>
  <Override PartName="/ppt/charts/style176.xml" ContentType="application/vnd.ms-office.chartstyle+xml"/>
  <Override PartName="/ppt/charts/colors176.xml" ContentType="application/vnd.ms-office.chartcolorstyle+xml"/>
  <Override PartName="/ppt/tags/tag50.xml" ContentType="application/vnd.openxmlformats-officedocument.presentationml.tags+xml"/>
  <Override PartName="/ppt/notesSlides/notesSlide53.xml" ContentType="application/vnd.openxmlformats-officedocument.presentationml.notesSlide+xml"/>
  <Override PartName="/ppt/charts/chart192.xml" ContentType="application/vnd.openxmlformats-officedocument.drawingml.chart+xml"/>
  <Override PartName="/ppt/charts/style177.xml" ContentType="application/vnd.ms-office.chartstyle+xml"/>
  <Override PartName="/ppt/charts/colors177.xml" ContentType="application/vnd.ms-office.chartcolorstyle+xml"/>
  <Override PartName="/ppt/charts/chart193.xml" ContentType="application/vnd.openxmlformats-officedocument.drawingml.chart+xml"/>
  <Override PartName="/ppt/charts/style178.xml" ContentType="application/vnd.ms-office.chartstyle+xml"/>
  <Override PartName="/ppt/charts/colors178.xml" ContentType="application/vnd.ms-office.chartcolorstyle+xml"/>
  <Override PartName="/ppt/charts/chart194.xml" ContentType="application/vnd.openxmlformats-officedocument.drawingml.chart+xml"/>
  <Override PartName="/ppt/charts/style179.xml" ContentType="application/vnd.ms-office.chartstyle+xml"/>
  <Override PartName="/ppt/charts/colors179.xml" ContentType="application/vnd.ms-office.chartcolorstyle+xml"/>
  <Override PartName="/ppt/charts/chart195.xml" ContentType="application/vnd.openxmlformats-officedocument.drawingml.chart+xml"/>
  <Override PartName="/ppt/charts/style180.xml" ContentType="application/vnd.ms-office.chartstyle+xml"/>
  <Override PartName="/ppt/charts/colors180.xml" ContentType="application/vnd.ms-office.chartcolorstyle+xml"/>
  <Override PartName="/ppt/charts/chart196.xml" ContentType="application/vnd.openxmlformats-officedocument.drawingml.chart+xml"/>
  <Override PartName="/ppt/charts/style181.xml" ContentType="application/vnd.ms-office.chartstyle+xml"/>
  <Override PartName="/ppt/charts/colors181.xml" ContentType="application/vnd.ms-office.chartcolorstyle+xml"/>
  <Override PartName="/ppt/charts/chart197.xml" ContentType="application/vnd.openxmlformats-officedocument.drawingml.chart+xml"/>
  <Override PartName="/ppt/charts/style182.xml" ContentType="application/vnd.ms-office.chartstyle+xml"/>
  <Override PartName="/ppt/charts/colors182.xml" ContentType="application/vnd.ms-office.chartcolorstyle+xml"/>
  <Override PartName="/ppt/charts/chart198.xml" ContentType="application/vnd.openxmlformats-officedocument.drawingml.chart+xml"/>
  <Override PartName="/ppt/charts/style183.xml" ContentType="application/vnd.ms-office.chartstyle+xml"/>
  <Override PartName="/ppt/charts/colors183.xml" ContentType="application/vnd.ms-office.chartcolorstyle+xml"/>
  <Override PartName="/ppt/charts/chart199.xml" ContentType="application/vnd.openxmlformats-officedocument.drawingml.chart+xml"/>
  <Override PartName="/ppt/charts/style184.xml" ContentType="application/vnd.ms-office.chartstyle+xml"/>
  <Override PartName="/ppt/charts/colors184.xml" ContentType="application/vnd.ms-office.chartcolorstyle+xml"/>
  <Override PartName="/ppt/charts/chart200.xml" ContentType="application/vnd.openxmlformats-officedocument.drawingml.chart+xml"/>
  <Override PartName="/ppt/charts/style185.xml" ContentType="application/vnd.ms-office.chartstyle+xml"/>
  <Override PartName="/ppt/charts/colors185.xml" ContentType="application/vnd.ms-office.chartcolorstyle+xml"/>
  <Override PartName="/ppt/charts/chart201.xml" ContentType="application/vnd.openxmlformats-officedocument.drawingml.chart+xml"/>
  <Override PartName="/ppt/charts/style186.xml" ContentType="application/vnd.ms-office.chartstyle+xml"/>
  <Override PartName="/ppt/charts/colors186.xml" ContentType="application/vnd.ms-office.chartcolorstyle+xml"/>
  <Override PartName="/ppt/charts/chart202.xml" ContentType="application/vnd.openxmlformats-officedocument.drawingml.chart+xml"/>
  <Override PartName="/ppt/charts/style187.xml" ContentType="application/vnd.ms-office.chartstyle+xml"/>
  <Override PartName="/ppt/charts/colors187.xml" ContentType="application/vnd.ms-office.chartcolorstyle+xml"/>
  <Override PartName="/ppt/charts/chart203.xml" ContentType="application/vnd.openxmlformats-officedocument.drawingml.chart+xml"/>
  <Override PartName="/ppt/charts/style188.xml" ContentType="application/vnd.ms-office.chartstyle+xml"/>
  <Override PartName="/ppt/charts/colors188.xml" ContentType="application/vnd.ms-office.chartcolorstyle+xml"/>
  <Override PartName="/ppt/charts/chart204.xml" ContentType="application/vnd.openxmlformats-officedocument.drawingml.chart+xml"/>
  <Override PartName="/ppt/charts/style189.xml" ContentType="application/vnd.ms-office.chartstyle+xml"/>
  <Override PartName="/ppt/charts/colors189.xml" ContentType="application/vnd.ms-office.chartcolorstyle+xml"/>
  <Override PartName="/ppt/charts/chart205.xml" ContentType="application/vnd.openxmlformats-officedocument.drawingml.chart+xml"/>
  <Override PartName="/ppt/charts/style190.xml" ContentType="application/vnd.ms-office.chartstyle+xml"/>
  <Override PartName="/ppt/charts/colors190.xml" ContentType="application/vnd.ms-office.chartcolorstyle+xml"/>
  <Override PartName="/ppt/tags/tag51.xml" ContentType="application/vnd.openxmlformats-officedocument.presentationml.tags+xml"/>
  <Override PartName="/ppt/notesSlides/notesSlide54.xml" ContentType="application/vnd.openxmlformats-officedocument.presentationml.notesSlide+xml"/>
  <Override PartName="/ppt/charts/chart206.xml" ContentType="application/vnd.openxmlformats-officedocument.drawingml.chart+xml"/>
  <Override PartName="/ppt/charts/style191.xml" ContentType="application/vnd.ms-office.chartstyle+xml"/>
  <Override PartName="/ppt/charts/colors191.xml" ContentType="application/vnd.ms-office.chartcolorstyle+xml"/>
  <Override PartName="/ppt/tags/tag52.xml" ContentType="application/vnd.openxmlformats-officedocument.presentationml.tags+xml"/>
  <Override PartName="/ppt/notesSlides/notesSlide55.xml" ContentType="application/vnd.openxmlformats-officedocument.presentationml.notesSlide+xml"/>
  <Override PartName="/ppt/charts/chart207.xml" ContentType="application/vnd.openxmlformats-officedocument.drawingml.chart+xml"/>
  <Override PartName="/ppt/charts/style192.xml" ContentType="application/vnd.ms-office.chartstyle+xml"/>
  <Override PartName="/ppt/charts/colors192.xml" ContentType="application/vnd.ms-office.chartcolorstyle+xml"/>
  <Override PartName="/ppt/tags/tag53.xml" ContentType="application/vnd.openxmlformats-officedocument.presentationml.tags+xml"/>
  <Override PartName="/ppt/notesSlides/notesSlide56.xml" ContentType="application/vnd.openxmlformats-officedocument.presentationml.notesSlide+xml"/>
  <Override PartName="/ppt/charts/chart208.xml" ContentType="application/vnd.openxmlformats-officedocument.drawingml.chart+xml"/>
  <Override PartName="/ppt/charts/style193.xml" ContentType="application/vnd.ms-office.chartstyle+xml"/>
  <Override PartName="/ppt/charts/colors193.xml" ContentType="application/vnd.ms-office.chartcolorstyle+xml"/>
  <Override PartName="/ppt/tags/tag54.xml" ContentType="application/vnd.openxmlformats-officedocument.presentationml.tags+xml"/>
  <Override PartName="/ppt/notesSlides/notesSlide57.xml" ContentType="application/vnd.openxmlformats-officedocument.presentationml.notesSlide+xml"/>
  <Override PartName="/ppt/charts/chart209.xml" ContentType="application/vnd.openxmlformats-officedocument.drawingml.chart+xml"/>
  <Override PartName="/ppt/charts/style194.xml" ContentType="application/vnd.ms-office.chartstyle+xml"/>
  <Override PartName="/ppt/charts/colors194.xml" ContentType="application/vnd.ms-office.chartcolorstyle+xml"/>
  <Override PartName="/ppt/tags/tag55.xml" ContentType="application/vnd.openxmlformats-officedocument.presentationml.tags+xml"/>
  <Override PartName="/ppt/notesSlides/notesSlide58.xml" ContentType="application/vnd.openxmlformats-officedocument.presentationml.notesSlide+xml"/>
  <Override PartName="/ppt/charts/chart210.xml" ContentType="application/vnd.openxmlformats-officedocument.drawingml.chart+xml"/>
  <Override PartName="/ppt/charts/style195.xml" ContentType="application/vnd.ms-office.chartstyle+xml"/>
  <Override PartName="/ppt/charts/colors195.xml" ContentType="application/vnd.ms-office.chartcolorstyle+xml"/>
  <Override PartName="/ppt/tags/tag56.xml" ContentType="application/vnd.openxmlformats-officedocument.presentationml.tags+xml"/>
  <Override PartName="/ppt/notesSlides/notesSlide59.xml" ContentType="application/vnd.openxmlformats-officedocument.presentationml.notesSlide+xml"/>
  <Override PartName="/ppt/charts/chart211.xml" ContentType="application/vnd.openxmlformats-officedocument.drawingml.chart+xml"/>
  <Override PartName="/ppt/charts/style196.xml" ContentType="application/vnd.ms-office.chartstyle+xml"/>
  <Override PartName="/ppt/charts/colors196.xml" ContentType="application/vnd.ms-office.chartcolorstyle+xml"/>
  <Override PartName="/ppt/tags/tag57.xml" ContentType="application/vnd.openxmlformats-officedocument.presentationml.tags+xml"/>
  <Override PartName="/ppt/notesSlides/notesSlide60.xml" ContentType="application/vnd.openxmlformats-officedocument.presentationml.notesSlide+xml"/>
  <Override PartName="/ppt/charts/chart212.xml" ContentType="application/vnd.openxmlformats-officedocument.drawingml.chart+xml"/>
  <Override PartName="/ppt/charts/style197.xml" ContentType="application/vnd.ms-office.chartstyle+xml"/>
  <Override PartName="/ppt/charts/colors197.xml" ContentType="application/vnd.ms-office.chartcolorstyle+xml"/>
  <Override PartName="/ppt/tags/tag58.xml" ContentType="application/vnd.openxmlformats-officedocument.presentationml.tags+xml"/>
  <Override PartName="/ppt/notesSlides/notesSlide61.xml" ContentType="application/vnd.openxmlformats-officedocument.presentationml.notesSlide+xml"/>
  <Override PartName="/ppt/charts/chart213.xml" ContentType="application/vnd.openxmlformats-officedocument.drawingml.chart+xml"/>
  <Override PartName="/ppt/charts/style198.xml" ContentType="application/vnd.ms-office.chartstyle+xml"/>
  <Override PartName="/ppt/charts/colors198.xml" ContentType="application/vnd.ms-office.chartcolorstyle+xml"/>
  <Override PartName="/ppt/charts/chart214.xml" ContentType="application/vnd.openxmlformats-officedocument.drawingml.chart+xml"/>
  <Override PartName="/ppt/charts/chart215.xml" ContentType="application/vnd.openxmlformats-officedocument.drawingml.chart+xml"/>
  <Override PartName="/ppt/charts/chart216.xml" ContentType="application/vnd.openxmlformats-officedocument.drawingml.chart+xml"/>
  <Override PartName="/ppt/charts/chart217.xml" ContentType="application/vnd.openxmlformats-officedocument.drawingml.chart+xml"/>
  <Override PartName="/ppt/charts/chart218.xml" ContentType="application/vnd.openxmlformats-officedocument.drawingml.chart+xml"/>
  <Override PartName="/ppt/charts/chart219.xml" ContentType="application/vnd.openxmlformats-officedocument.drawingml.chart+xml"/>
  <Override PartName="/ppt/notesSlides/notesSlide62.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tags/tag59.xml" ContentType="application/vnd.openxmlformats-officedocument.presentationml.tags+xml"/>
  <Override PartName="/ppt/notesSlides/notesSlide63.xml" ContentType="application/vnd.openxmlformats-officedocument.presentationml.notesSlide+xml"/>
  <Override PartName="/ppt/charts/chart222.xml" ContentType="application/vnd.openxmlformats-officedocument.drawingml.chart+xml"/>
  <Override PartName="/ppt/charts/style199.xml" ContentType="application/vnd.ms-office.chartstyle+xml"/>
  <Override PartName="/ppt/charts/colors199.xml" ContentType="application/vnd.ms-office.chartcolorstyle+xml"/>
  <Override PartName="/ppt/tags/tag60.xml" ContentType="application/vnd.openxmlformats-officedocument.presentationml.tags+xml"/>
  <Override PartName="/ppt/notesSlides/notesSlide64.xml" ContentType="application/vnd.openxmlformats-officedocument.presentationml.notesSlide+xml"/>
  <Override PartName="/ppt/charts/chart223.xml" ContentType="application/vnd.openxmlformats-officedocument.drawingml.chart+xml"/>
  <Override PartName="/ppt/charts/style200.xml" ContentType="application/vnd.ms-office.chartstyle+xml"/>
  <Override PartName="/ppt/charts/colors200.xml" ContentType="application/vnd.ms-office.chartcolorstyle+xml"/>
  <Override PartName="/ppt/tags/tag61.xml" ContentType="application/vnd.openxmlformats-officedocument.presentationml.tags+xml"/>
  <Override PartName="/ppt/notesSlides/notesSlide65.xml" ContentType="application/vnd.openxmlformats-officedocument.presentationml.notesSlide+xml"/>
  <Override PartName="/ppt/charts/chart224.xml" ContentType="application/vnd.openxmlformats-officedocument.drawingml.chart+xml"/>
  <Override PartName="/ppt/charts/style201.xml" ContentType="application/vnd.ms-office.chartstyle+xml"/>
  <Override PartName="/ppt/charts/colors201.xml" ContentType="application/vnd.ms-office.chartcolorstyle+xml"/>
  <Override PartName="/ppt/tags/tag62.xml" ContentType="application/vnd.openxmlformats-officedocument.presentationml.tags+xml"/>
  <Override PartName="/ppt/notesSlides/notesSlide66.xml" ContentType="application/vnd.openxmlformats-officedocument.presentationml.notesSlide+xml"/>
  <Override PartName="/ppt/charts/chart225.xml" ContentType="application/vnd.openxmlformats-officedocument.drawingml.chart+xml"/>
  <Override PartName="/ppt/charts/style202.xml" ContentType="application/vnd.ms-office.chartstyle+xml"/>
  <Override PartName="/ppt/charts/colors202.xml" ContentType="application/vnd.ms-office.chartcolorstyle+xml"/>
  <Override PartName="/ppt/tags/tag63.xml" ContentType="application/vnd.openxmlformats-officedocument.presentationml.tags+xml"/>
  <Override PartName="/ppt/notesSlides/notesSlide67.xml" ContentType="application/vnd.openxmlformats-officedocument.presentationml.notesSlide+xml"/>
  <Override PartName="/ppt/charts/chart226.xml" ContentType="application/vnd.openxmlformats-officedocument.drawingml.chart+xml"/>
  <Override PartName="/ppt/charts/style203.xml" ContentType="application/vnd.ms-office.chartstyle+xml"/>
  <Override PartName="/ppt/charts/colors203.xml" ContentType="application/vnd.ms-office.chartcolorstyle+xml"/>
  <Override PartName="/ppt/tags/tag64.xml" ContentType="application/vnd.openxmlformats-officedocument.presentationml.tags+xml"/>
  <Override PartName="/ppt/notesSlides/notesSlide68.xml" ContentType="application/vnd.openxmlformats-officedocument.presentationml.notesSlide+xml"/>
  <Override PartName="/ppt/charts/chart227.xml" ContentType="application/vnd.openxmlformats-officedocument.drawingml.chart+xml"/>
  <Override PartName="/ppt/charts/style204.xml" ContentType="application/vnd.ms-office.chartstyle+xml"/>
  <Override PartName="/ppt/charts/colors204.xml" ContentType="application/vnd.ms-office.chartcolorstyle+xml"/>
  <Override PartName="/ppt/tags/tag65.xml" ContentType="application/vnd.openxmlformats-officedocument.presentationml.tags+xml"/>
  <Override PartName="/ppt/notesSlides/notesSlide69.xml" ContentType="application/vnd.openxmlformats-officedocument.presentationml.notesSlide+xml"/>
  <Override PartName="/ppt/charts/chart228.xml" ContentType="application/vnd.openxmlformats-officedocument.drawingml.chart+xml"/>
  <Override PartName="/ppt/charts/style205.xml" ContentType="application/vnd.ms-office.chartstyle+xml"/>
  <Override PartName="/ppt/charts/colors205.xml" ContentType="application/vnd.ms-office.chartcolorstyle+xml"/>
  <Override PartName="/ppt/tags/tag66.xml" ContentType="application/vnd.openxmlformats-officedocument.presentationml.tags+xml"/>
  <Override PartName="/ppt/notesSlides/notesSlide70.xml" ContentType="application/vnd.openxmlformats-officedocument.presentationml.notesSlide+xml"/>
  <Override PartName="/ppt/charts/chart229.xml" ContentType="application/vnd.openxmlformats-officedocument.drawingml.chart+xml"/>
  <Override PartName="/ppt/charts/style206.xml" ContentType="application/vnd.ms-office.chartstyle+xml"/>
  <Override PartName="/ppt/charts/colors206.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 id="2147483699" r:id="rId5"/>
  </p:sldMasterIdLst>
  <p:notesMasterIdLst>
    <p:notesMasterId r:id="rId227"/>
  </p:notesMasterIdLst>
  <p:handoutMasterIdLst>
    <p:handoutMasterId r:id="rId228"/>
  </p:handoutMasterIdLst>
  <p:sldIdLst>
    <p:sldId id="2547" r:id="rId6"/>
    <p:sldId id="1791" r:id="rId7"/>
    <p:sldId id="2553" r:id="rId8"/>
    <p:sldId id="628" r:id="rId9"/>
    <p:sldId id="651" r:id="rId10"/>
    <p:sldId id="1794" r:id="rId11"/>
    <p:sldId id="677" r:id="rId12"/>
    <p:sldId id="667" r:id="rId13"/>
    <p:sldId id="2384" r:id="rId14"/>
    <p:sldId id="2401" r:id="rId15"/>
    <p:sldId id="2600" r:id="rId16"/>
    <p:sldId id="2601" r:id="rId17"/>
    <p:sldId id="2602" r:id="rId18"/>
    <p:sldId id="2603" r:id="rId19"/>
    <p:sldId id="2604" r:id="rId20"/>
    <p:sldId id="2605" r:id="rId21"/>
    <p:sldId id="2606" r:id="rId22"/>
    <p:sldId id="2582" r:id="rId23"/>
    <p:sldId id="2581" r:id="rId24"/>
    <p:sldId id="2577" r:id="rId25"/>
    <p:sldId id="2382" r:id="rId26"/>
    <p:sldId id="2402" r:id="rId27"/>
    <p:sldId id="2583" r:id="rId28"/>
    <p:sldId id="679" r:id="rId29"/>
    <p:sldId id="2580" r:id="rId30"/>
    <p:sldId id="2584" r:id="rId31"/>
    <p:sldId id="2395" r:id="rId32"/>
    <p:sldId id="2578" r:id="rId33"/>
    <p:sldId id="2598" r:id="rId34"/>
    <p:sldId id="2400" r:id="rId35"/>
    <p:sldId id="2585" r:id="rId36"/>
    <p:sldId id="293" r:id="rId37"/>
    <p:sldId id="305" r:id="rId38"/>
    <p:sldId id="299" r:id="rId39"/>
    <p:sldId id="2397" r:id="rId40"/>
    <p:sldId id="2586" r:id="rId41"/>
    <p:sldId id="2587" r:id="rId42"/>
    <p:sldId id="2588" r:id="rId43"/>
    <p:sldId id="2386" r:id="rId44"/>
    <p:sldId id="2589" r:id="rId45"/>
    <p:sldId id="2574" r:id="rId46"/>
    <p:sldId id="301" r:id="rId47"/>
    <p:sldId id="2579" r:id="rId48"/>
    <p:sldId id="2387" r:id="rId49"/>
    <p:sldId id="2590" r:id="rId50"/>
    <p:sldId id="2390" r:id="rId51"/>
    <p:sldId id="2406" r:id="rId52"/>
    <p:sldId id="670" r:id="rId53"/>
    <p:sldId id="666" r:id="rId54"/>
    <p:sldId id="2392" r:id="rId55"/>
    <p:sldId id="2591" r:id="rId56"/>
    <p:sldId id="2592" r:id="rId57"/>
    <p:sldId id="2593" r:id="rId58"/>
    <p:sldId id="2594" r:id="rId59"/>
    <p:sldId id="2595" r:id="rId60"/>
    <p:sldId id="2596" r:id="rId61"/>
    <p:sldId id="2597" r:id="rId62"/>
    <p:sldId id="2530" r:id="rId63"/>
    <p:sldId id="2529" r:id="rId64"/>
    <p:sldId id="2516" r:id="rId65"/>
    <p:sldId id="2440" r:id="rId66"/>
    <p:sldId id="2517" r:id="rId67"/>
    <p:sldId id="2518" r:id="rId68"/>
    <p:sldId id="2481" r:id="rId69"/>
    <p:sldId id="2482" r:id="rId70"/>
    <p:sldId id="2519" r:id="rId71"/>
    <p:sldId id="2576" r:id="rId72"/>
    <p:sldId id="2520" r:id="rId73"/>
    <p:sldId id="2521" r:id="rId74"/>
    <p:sldId id="2524" r:id="rId75"/>
    <p:sldId id="2552" r:id="rId76"/>
    <p:sldId id="2525" r:id="rId77"/>
    <p:sldId id="2460" r:id="rId78"/>
    <p:sldId id="2526" r:id="rId79"/>
    <p:sldId id="2527" r:id="rId80"/>
    <p:sldId id="2528" r:id="rId81"/>
    <p:sldId id="2409" r:id="rId82"/>
    <p:sldId id="2501" r:id="rId83"/>
    <p:sldId id="2403" r:id="rId84"/>
    <p:sldId id="2413" r:id="rId85"/>
    <p:sldId id="2405" r:id="rId86"/>
    <p:sldId id="2454" r:id="rId87"/>
    <p:sldId id="2456" r:id="rId88"/>
    <p:sldId id="2457" r:id="rId89"/>
    <p:sldId id="2458" r:id="rId90"/>
    <p:sldId id="2459" r:id="rId91"/>
    <p:sldId id="2450" r:id="rId92"/>
    <p:sldId id="2452" r:id="rId93"/>
    <p:sldId id="2451" r:id="rId94"/>
    <p:sldId id="2414" r:id="rId95"/>
    <p:sldId id="2548" r:id="rId96"/>
    <p:sldId id="2502" r:id="rId97"/>
    <p:sldId id="2142" r:id="rId98"/>
    <p:sldId id="2504" r:id="rId99"/>
    <p:sldId id="2410" r:id="rId100"/>
    <p:sldId id="2404" r:id="rId101"/>
    <p:sldId id="2412" r:id="rId102"/>
    <p:sldId id="2407" r:id="rId103"/>
    <p:sldId id="2411" r:id="rId104"/>
    <p:sldId id="2408" r:id="rId105"/>
    <p:sldId id="2423" r:id="rId106"/>
    <p:sldId id="2424" r:id="rId107"/>
    <p:sldId id="2425" r:id="rId108"/>
    <p:sldId id="2426" r:id="rId109"/>
    <p:sldId id="2433" r:id="rId110"/>
    <p:sldId id="2428" r:id="rId111"/>
    <p:sldId id="2549" r:id="rId112"/>
    <p:sldId id="2430" r:id="rId113"/>
    <p:sldId id="2434" r:id="rId114"/>
    <p:sldId id="2435" r:id="rId115"/>
    <p:sldId id="2436" r:id="rId116"/>
    <p:sldId id="2437" r:id="rId117"/>
    <p:sldId id="2438" r:id="rId118"/>
    <p:sldId id="2439" r:id="rId119"/>
    <p:sldId id="2441" r:id="rId120"/>
    <p:sldId id="2445" r:id="rId121"/>
    <p:sldId id="2446" r:id="rId122"/>
    <p:sldId id="2447" r:id="rId123"/>
    <p:sldId id="2449" r:id="rId124"/>
    <p:sldId id="2448" r:id="rId125"/>
    <p:sldId id="2545" r:id="rId126"/>
    <p:sldId id="2554" r:id="rId127"/>
    <p:sldId id="2555" r:id="rId128"/>
    <p:sldId id="2462" r:id="rId129"/>
    <p:sldId id="2463" r:id="rId130"/>
    <p:sldId id="2483" r:id="rId131"/>
    <p:sldId id="2484" r:id="rId132"/>
    <p:sldId id="2556" r:id="rId133"/>
    <p:sldId id="2498" r:id="rId134"/>
    <p:sldId id="2557" r:id="rId135"/>
    <p:sldId id="2532" r:id="rId136"/>
    <p:sldId id="2558" r:id="rId137"/>
    <p:sldId id="2546" r:id="rId138"/>
    <p:sldId id="2487" r:id="rId139"/>
    <p:sldId id="2559" r:id="rId140"/>
    <p:sldId id="2480" r:id="rId141"/>
    <p:sldId id="2465" r:id="rId142"/>
    <p:sldId id="2466" r:id="rId143"/>
    <p:sldId id="2485" r:id="rId144"/>
    <p:sldId id="1237" r:id="rId145"/>
    <p:sldId id="2499" r:id="rId146"/>
    <p:sldId id="2560" r:id="rId147"/>
    <p:sldId id="2561" r:id="rId148"/>
    <p:sldId id="2562" r:id="rId149"/>
    <p:sldId id="2453" r:id="rId150"/>
    <p:sldId id="2563" r:id="rId151"/>
    <p:sldId id="2564" r:id="rId152"/>
    <p:sldId id="2575" r:id="rId153"/>
    <p:sldId id="2565" r:id="rId154"/>
    <p:sldId id="2500" r:id="rId155"/>
    <p:sldId id="2566" r:id="rId156"/>
    <p:sldId id="2567" r:id="rId157"/>
    <p:sldId id="2568" r:id="rId158"/>
    <p:sldId id="2569" r:id="rId159"/>
    <p:sldId id="2570" r:id="rId160"/>
    <p:sldId id="2571" r:id="rId161"/>
    <p:sldId id="2572" r:id="rId162"/>
    <p:sldId id="2505" r:id="rId163"/>
    <p:sldId id="2599" r:id="rId164"/>
    <p:sldId id="2416" r:id="rId165"/>
    <p:sldId id="2533" r:id="rId166"/>
    <p:sldId id="1223" r:id="rId167"/>
    <p:sldId id="1225" r:id="rId168"/>
    <p:sldId id="1226" r:id="rId169"/>
    <p:sldId id="1228" r:id="rId170"/>
    <p:sldId id="1235" r:id="rId171"/>
    <p:sldId id="1229" r:id="rId172"/>
    <p:sldId id="1231" r:id="rId173"/>
    <p:sldId id="1232" r:id="rId174"/>
    <p:sldId id="1233" r:id="rId175"/>
    <p:sldId id="1234" r:id="rId176"/>
    <p:sldId id="1238" r:id="rId177"/>
    <p:sldId id="1240" r:id="rId178"/>
    <p:sldId id="1242" r:id="rId179"/>
    <p:sldId id="2534" r:id="rId180"/>
    <p:sldId id="2531" r:id="rId181"/>
    <p:sldId id="2491" r:id="rId182"/>
    <p:sldId id="2492" r:id="rId183"/>
    <p:sldId id="2490" r:id="rId184"/>
    <p:sldId id="2479" r:id="rId185"/>
    <p:sldId id="2478" r:id="rId186"/>
    <p:sldId id="2470" r:id="rId187"/>
    <p:sldId id="2472" r:id="rId188"/>
    <p:sldId id="2471" r:id="rId189"/>
    <p:sldId id="2473" r:id="rId190"/>
    <p:sldId id="2474" r:id="rId191"/>
    <p:sldId id="2475" r:id="rId192"/>
    <p:sldId id="2477" r:id="rId193"/>
    <p:sldId id="2476" r:id="rId194"/>
    <p:sldId id="2515" r:id="rId195"/>
    <p:sldId id="2455" r:id="rId196"/>
    <p:sldId id="2417" r:id="rId197"/>
    <p:sldId id="2418" r:id="rId198"/>
    <p:sldId id="2431" r:id="rId199"/>
    <p:sldId id="2432" r:id="rId200"/>
    <p:sldId id="2443" r:id="rId201"/>
    <p:sldId id="2444" r:id="rId202"/>
    <p:sldId id="2506" r:id="rId203"/>
    <p:sldId id="2507" r:id="rId204"/>
    <p:sldId id="2508" r:id="rId205"/>
    <p:sldId id="2509" r:id="rId206"/>
    <p:sldId id="2511" r:id="rId207"/>
    <p:sldId id="2512" r:id="rId208"/>
    <p:sldId id="2513" r:id="rId209"/>
    <p:sldId id="2514" r:id="rId210"/>
    <p:sldId id="2535" r:id="rId211"/>
    <p:sldId id="2493" r:id="rId212"/>
    <p:sldId id="2494" r:id="rId213"/>
    <p:sldId id="2536" r:id="rId214"/>
    <p:sldId id="2495" r:id="rId215"/>
    <p:sldId id="2496" r:id="rId216"/>
    <p:sldId id="2537" r:id="rId217"/>
    <p:sldId id="2538" r:id="rId218"/>
    <p:sldId id="2539" r:id="rId219"/>
    <p:sldId id="2540" r:id="rId220"/>
    <p:sldId id="2541" r:id="rId221"/>
    <p:sldId id="2542" r:id="rId222"/>
    <p:sldId id="2543" r:id="rId223"/>
    <p:sldId id="2544" r:id="rId224"/>
    <p:sldId id="2510" r:id="rId225"/>
    <p:sldId id="627" r:id="rId226"/>
  </p:sldIdLst>
  <p:sldSz cx="9144000" cy="6858000" type="screen4x3"/>
  <p:notesSz cx="7023100" cy="9309100"/>
  <p:custDataLst>
    <p:tags r:id="rId229"/>
  </p:custDataLst>
  <p:defaultTextStyle>
    <a:defPPr>
      <a:defRPr lang="en-US"/>
    </a:defPPr>
    <a:lvl1pPr marL="0" algn="l" defTabSz="914318" rtl="0" eaLnBrk="1" latinLnBrk="0" hangingPunct="1">
      <a:defRPr sz="1797" kern="1200">
        <a:solidFill>
          <a:schemeClr val="tx1"/>
        </a:solidFill>
        <a:latin typeface="+mn-lt"/>
        <a:ea typeface="+mn-ea"/>
        <a:cs typeface="+mn-cs"/>
      </a:defRPr>
    </a:lvl1pPr>
    <a:lvl2pPr marL="457159" algn="l" defTabSz="914318" rtl="0" eaLnBrk="1" latinLnBrk="0" hangingPunct="1">
      <a:defRPr sz="1797" kern="1200">
        <a:solidFill>
          <a:schemeClr val="tx1"/>
        </a:solidFill>
        <a:latin typeface="+mn-lt"/>
        <a:ea typeface="+mn-ea"/>
        <a:cs typeface="+mn-cs"/>
      </a:defRPr>
    </a:lvl2pPr>
    <a:lvl3pPr marL="914318" algn="l" defTabSz="914318" rtl="0" eaLnBrk="1" latinLnBrk="0" hangingPunct="1">
      <a:defRPr sz="1797" kern="1200">
        <a:solidFill>
          <a:schemeClr val="tx1"/>
        </a:solidFill>
        <a:latin typeface="+mn-lt"/>
        <a:ea typeface="+mn-ea"/>
        <a:cs typeface="+mn-cs"/>
      </a:defRPr>
    </a:lvl3pPr>
    <a:lvl4pPr marL="1371477" algn="l" defTabSz="914318" rtl="0" eaLnBrk="1" latinLnBrk="0" hangingPunct="1">
      <a:defRPr sz="1797" kern="1200">
        <a:solidFill>
          <a:schemeClr val="tx1"/>
        </a:solidFill>
        <a:latin typeface="+mn-lt"/>
        <a:ea typeface="+mn-ea"/>
        <a:cs typeface="+mn-cs"/>
      </a:defRPr>
    </a:lvl4pPr>
    <a:lvl5pPr marL="1828637" algn="l" defTabSz="914318" rtl="0" eaLnBrk="1" latinLnBrk="0" hangingPunct="1">
      <a:defRPr sz="1797" kern="1200">
        <a:solidFill>
          <a:schemeClr val="tx1"/>
        </a:solidFill>
        <a:latin typeface="+mn-lt"/>
        <a:ea typeface="+mn-ea"/>
        <a:cs typeface="+mn-cs"/>
      </a:defRPr>
    </a:lvl5pPr>
    <a:lvl6pPr marL="2285797" algn="l" defTabSz="914318" rtl="0" eaLnBrk="1" latinLnBrk="0" hangingPunct="1">
      <a:defRPr sz="1797" kern="1200">
        <a:solidFill>
          <a:schemeClr val="tx1"/>
        </a:solidFill>
        <a:latin typeface="+mn-lt"/>
        <a:ea typeface="+mn-ea"/>
        <a:cs typeface="+mn-cs"/>
      </a:defRPr>
    </a:lvl6pPr>
    <a:lvl7pPr marL="2742956" algn="l" defTabSz="914318" rtl="0" eaLnBrk="1" latinLnBrk="0" hangingPunct="1">
      <a:defRPr sz="1797" kern="1200">
        <a:solidFill>
          <a:schemeClr val="tx1"/>
        </a:solidFill>
        <a:latin typeface="+mn-lt"/>
        <a:ea typeface="+mn-ea"/>
        <a:cs typeface="+mn-cs"/>
      </a:defRPr>
    </a:lvl7pPr>
    <a:lvl8pPr marL="3200115" algn="l" defTabSz="914318" rtl="0" eaLnBrk="1" latinLnBrk="0" hangingPunct="1">
      <a:defRPr sz="1797" kern="1200">
        <a:solidFill>
          <a:schemeClr val="tx1"/>
        </a:solidFill>
        <a:latin typeface="+mn-lt"/>
        <a:ea typeface="+mn-ea"/>
        <a:cs typeface="+mn-cs"/>
      </a:defRPr>
    </a:lvl8pPr>
    <a:lvl9pPr marL="3657274" algn="l" defTabSz="914318" rtl="0" eaLnBrk="1" latinLnBrk="0" hangingPunct="1">
      <a:defRPr sz="1797"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 Martin" initials="EM" lastIdx="1" clrIdx="0">
    <p:extLst>
      <p:ext uri="{19B8F6BF-5375-455C-9EA6-DF929625EA0E}">
        <p15:presenceInfo xmlns:p15="http://schemas.microsoft.com/office/powerpoint/2012/main" userId="S::emartin@technomic.com::866e9e90-d9d9-44de-8f9f-4d91fa52f04c" providerId="AD"/>
      </p:ext>
    </p:extLst>
  </p:cmAuthor>
  <p:cmAuthor id="2" name="Erin Moore Ruddy" initials="EMR" lastIdx="17" clrIdx="1">
    <p:extLst>
      <p:ext uri="{19B8F6BF-5375-455C-9EA6-DF929625EA0E}">
        <p15:presenceInfo xmlns:p15="http://schemas.microsoft.com/office/powerpoint/2012/main" userId="S::eruddy@technomic.com::f8dda3d6-1a9d-4c8d-8518-09e2bdf96815" providerId="AD"/>
      </p:ext>
    </p:extLst>
  </p:cmAuthor>
  <p:cmAuthor id="3" name="Mary Hermann" initials="MH" lastIdx="7" clrIdx="2">
    <p:extLst>
      <p:ext uri="{19B8F6BF-5375-455C-9EA6-DF929625EA0E}">
        <p15:presenceInfo xmlns:p15="http://schemas.microsoft.com/office/powerpoint/2012/main" userId="S::mhermann@technomic.com::84b6007b-df38-4c79-ad22-fa162d1a83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AEF0"/>
    <a:srgbClr val="05DDD8"/>
    <a:srgbClr val="6B8BD5"/>
    <a:srgbClr val="FFD600"/>
    <a:srgbClr val="58D19C"/>
    <a:srgbClr val="BFD72F"/>
    <a:srgbClr val="000000"/>
    <a:srgbClr val="0084C8"/>
    <a:srgbClr val="1679C4"/>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D355AF-66DC-4862-8C67-311FB88ABE3C}" v="13" dt="2020-01-17T00:03:45.5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497" autoAdjust="0"/>
  </p:normalViewPr>
  <p:slideViewPr>
    <p:cSldViewPr snapToGrid="0">
      <p:cViewPr varScale="1">
        <p:scale>
          <a:sx n="64" d="100"/>
          <a:sy n="64" d="100"/>
        </p:scale>
        <p:origin x="1566" y="6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slide" Target="slides/slide200.xml"/><Relationship Id="rId226" Type="http://schemas.openxmlformats.org/officeDocument/2006/relationships/slide" Target="slides/slide22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16" Type="http://schemas.openxmlformats.org/officeDocument/2006/relationships/slide" Target="slides/slide211.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227" Type="http://schemas.openxmlformats.org/officeDocument/2006/relationships/notesMaster" Target="notesMasters/notesMaster1.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217" Type="http://schemas.openxmlformats.org/officeDocument/2006/relationships/slide" Target="slides/slide212.xml"/><Relationship Id="rId6" Type="http://schemas.openxmlformats.org/officeDocument/2006/relationships/slide" Target="slides/slide1.xml"/><Relationship Id="rId23" Type="http://schemas.openxmlformats.org/officeDocument/2006/relationships/slide" Target="slides/slide18.xml"/><Relationship Id="rId119" Type="http://schemas.openxmlformats.org/officeDocument/2006/relationships/slide" Target="slides/slide114.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slide" Target="slides/slide188.xml"/><Relationship Id="rId207" Type="http://schemas.openxmlformats.org/officeDocument/2006/relationships/slide" Target="slides/slide202.xml"/><Relationship Id="rId228" Type="http://schemas.openxmlformats.org/officeDocument/2006/relationships/handoutMaster" Target="handoutMasters/handoutMaster1.xml"/><Relationship Id="rId13" Type="http://schemas.openxmlformats.org/officeDocument/2006/relationships/slide" Target="slides/slide8.xml"/><Relationship Id="rId109" Type="http://schemas.openxmlformats.org/officeDocument/2006/relationships/slide" Target="slides/slide104.xml"/><Relationship Id="rId34" Type="http://schemas.openxmlformats.org/officeDocument/2006/relationships/slide" Target="slides/slide29.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20" Type="http://schemas.openxmlformats.org/officeDocument/2006/relationships/slide" Target="slides/slide115.xml"/><Relationship Id="rId141" Type="http://schemas.openxmlformats.org/officeDocument/2006/relationships/slide" Target="slides/slide136.xml"/><Relationship Id="rId7" Type="http://schemas.openxmlformats.org/officeDocument/2006/relationships/slide" Target="slides/slide2.xml"/><Relationship Id="rId162" Type="http://schemas.openxmlformats.org/officeDocument/2006/relationships/slide" Target="slides/slide157.xml"/><Relationship Id="rId183" Type="http://schemas.openxmlformats.org/officeDocument/2006/relationships/slide" Target="slides/slide178.xml"/><Relationship Id="rId218" Type="http://schemas.openxmlformats.org/officeDocument/2006/relationships/slide" Target="slides/slide213.xml"/><Relationship Id="rId24" Type="http://schemas.openxmlformats.org/officeDocument/2006/relationships/slide" Target="slides/slide19.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31" Type="http://schemas.openxmlformats.org/officeDocument/2006/relationships/slide" Target="slides/slide126.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208" Type="http://schemas.openxmlformats.org/officeDocument/2006/relationships/slide" Target="slides/slide203.xml"/><Relationship Id="rId229" Type="http://schemas.openxmlformats.org/officeDocument/2006/relationships/tags" Target="tags/tag1.xml"/><Relationship Id="rId14" Type="http://schemas.openxmlformats.org/officeDocument/2006/relationships/slide" Target="slides/slide9.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8" Type="http://schemas.openxmlformats.org/officeDocument/2006/relationships/slide" Target="slides/slide3.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219" Type="http://schemas.openxmlformats.org/officeDocument/2006/relationships/slide" Target="slides/slide214.xml"/><Relationship Id="rId230" Type="http://schemas.openxmlformats.org/officeDocument/2006/relationships/commentAuthors" Target="commentAuthors.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209" Type="http://schemas.openxmlformats.org/officeDocument/2006/relationships/slide" Target="slides/slide204.xml"/><Relationship Id="rId190" Type="http://schemas.openxmlformats.org/officeDocument/2006/relationships/slide" Target="slides/slide185.xml"/><Relationship Id="rId204" Type="http://schemas.openxmlformats.org/officeDocument/2006/relationships/slide" Target="slides/slide199.xml"/><Relationship Id="rId220" Type="http://schemas.openxmlformats.org/officeDocument/2006/relationships/slide" Target="slides/slide215.xml"/><Relationship Id="rId225" Type="http://schemas.openxmlformats.org/officeDocument/2006/relationships/slide" Target="slides/slide220.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1.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slide" Target="slides/slide205.xml"/><Relationship Id="rId215" Type="http://schemas.openxmlformats.org/officeDocument/2006/relationships/slide" Target="slides/slide210.xml"/><Relationship Id="rId236" Type="http://schemas.microsoft.com/office/2015/10/relationships/revisionInfo" Target="revisionInfo.xml"/><Relationship Id="rId26" Type="http://schemas.openxmlformats.org/officeDocument/2006/relationships/slide" Target="slides/slide21.xml"/><Relationship Id="rId231" Type="http://schemas.openxmlformats.org/officeDocument/2006/relationships/presProps" Target="presProps.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viewProps" Target="viewProps.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slide" Target="slides/slide217.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customXml" Target="../customXml/item1.xml"/><Relationship Id="rId212" Type="http://schemas.openxmlformats.org/officeDocument/2006/relationships/slide" Target="slides/slide207.xml"/><Relationship Id="rId233" Type="http://schemas.openxmlformats.org/officeDocument/2006/relationships/theme" Target="theme/theme1.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202" Type="http://schemas.openxmlformats.org/officeDocument/2006/relationships/slide" Target="slides/slide197.xml"/><Relationship Id="rId223" Type="http://schemas.openxmlformats.org/officeDocument/2006/relationships/slide" Target="slides/slide218.xml"/><Relationship Id="rId18" Type="http://schemas.openxmlformats.org/officeDocument/2006/relationships/slide" Target="slides/slide13.xml"/><Relationship Id="rId39" Type="http://schemas.openxmlformats.org/officeDocument/2006/relationships/slide" Target="slides/slide34.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slide" Target="slides/slide208.xml"/><Relationship Id="rId234"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4.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19" Type="http://schemas.openxmlformats.org/officeDocument/2006/relationships/slide" Target="slides/slide14.xml"/><Relationship Id="rId224" Type="http://schemas.openxmlformats.org/officeDocument/2006/relationships/slide" Target="slides/slide219.xml"/><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 Id="rId3" Type="http://schemas.openxmlformats.org/officeDocument/2006/relationships/customXml" Target="../customXml/item3.xml"/><Relationship Id="rId214" Type="http://schemas.openxmlformats.org/officeDocument/2006/relationships/slide" Target="slides/slide209.xml"/><Relationship Id="rId235" Type="http://schemas.microsoft.com/office/2016/11/relationships/changesInfo" Target="changesInfos/changesInfo1.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n Moore Ruddy" userId="f8dda3d6-1a9d-4c8d-8518-09e2bdf96815" providerId="ADAL" clId="{F4D355AF-66DC-4862-8C67-311FB88ABE3C}"/>
    <pc:docChg chg="undo custSel addSld modSld">
      <pc:chgData name="Erin Moore Ruddy" userId="f8dda3d6-1a9d-4c8d-8518-09e2bdf96815" providerId="ADAL" clId="{F4D355AF-66DC-4862-8C67-311FB88ABE3C}" dt="2020-01-17T15:56:43.415" v="728" actId="20577"/>
      <pc:docMkLst>
        <pc:docMk/>
      </pc:docMkLst>
      <pc:sldChg chg="modSp">
        <pc:chgData name="Erin Moore Ruddy" userId="f8dda3d6-1a9d-4c8d-8518-09e2bdf96815" providerId="ADAL" clId="{F4D355AF-66DC-4862-8C67-311FB88ABE3C}" dt="2020-01-17T00:08:56.608" v="683" actId="20577"/>
        <pc:sldMkLst>
          <pc:docMk/>
          <pc:sldMk cId="4006422643" sldId="679"/>
        </pc:sldMkLst>
        <pc:spChg chg="mod">
          <ac:chgData name="Erin Moore Ruddy" userId="f8dda3d6-1a9d-4c8d-8518-09e2bdf96815" providerId="ADAL" clId="{F4D355AF-66DC-4862-8C67-311FB88ABE3C}" dt="2020-01-17T00:08:56.608" v="683" actId="20577"/>
          <ac:spMkLst>
            <pc:docMk/>
            <pc:sldMk cId="4006422643" sldId="679"/>
            <ac:spMk id="6" creationId="{6C99E14C-E9F2-4005-BE88-C5581ABEF781}"/>
          </ac:spMkLst>
        </pc:spChg>
      </pc:sldChg>
      <pc:sldChg chg="modSp">
        <pc:chgData name="Erin Moore Ruddy" userId="f8dda3d6-1a9d-4c8d-8518-09e2bdf96815" providerId="ADAL" clId="{F4D355AF-66DC-4862-8C67-311FB88ABE3C}" dt="2020-01-17T00:26:56.279" v="709" actId="20577"/>
        <pc:sldMkLst>
          <pc:docMk/>
          <pc:sldMk cId="3462485443" sldId="1791"/>
        </pc:sldMkLst>
        <pc:spChg chg="mod">
          <ac:chgData name="Erin Moore Ruddy" userId="f8dda3d6-1a9d-4c8d-8518-09e2bdf96815" providerId="ADAL" clId="{F4D355AF-66DC-4862-8C67-311FB88ABE3C}" dt="2020-01-17T00:26:56.279" v="709" actId="20577"/>
          <ac:spMkLst>
            <pc:docMk/>
            <pc:sldMk cId="3462485443" sldId="1791"/>
            <ac:spMk id="7" creationId="{00000000-0000-0000-0000-000000000000}"/>
          </ac:spMkLst>
        </pc:spChg>
      </pc:sldChg>
      <pc:sldChg chg="modSp">
        <pc:chgData name="Erin Moore Ruddy" userId="f8dda3d6-1a9d-4c8d-8518-09e2bdf96815" providerId="ADAL" clId="{F4D355AF-66DC-4862-8C67-311FB88ABE3C}" dt="2020-01-17T15:44:09.156" v="711" actId="1076"/>
        <pc:sldMkLst>
          <pc:docMk/>
          <pc:sldMk cId="2977998074" sldId="1794"/>
        </pc:sldMkLst>
        <pc:spChg chg="mod">
          <ac:chgData name="Erin Moore Ruddy" userId="f8dda3d6-1a9d-4c8d-8518-09e2bdf96815" providerId="ADAL" clId="{F4D355AF-66DC-4862-8C67-311FB88ABE3C}" dt="2020-01-17T15:44:04.423" v="710" actId="113"/>
          <ac:spMkLst>
            <pc:docMk/>
            <pc:sldMk cId="2977998074" sldId="1794"/>
            <ac:spMk id="7" creationId="{00000000-0000-0000-0000-000000000000}"/>
          </ac:spMkLst>
        </pc:spChg>
        <pc:graphicFrameChg chg="mod">
          <ac:chgData name="Erin Moore Ruddy" userId="f8dda3d6-1a9d-4c8d-8518-09e2bdf96815" providerId="ADAL" clId="{F4D355AF-66DC-4862-8C67-311FB88ABE3C}" dt="2020-01-17T15:44:09.156" v="711" actId="1076"/>
          <ac:graphicFrameMkLst>
            <pc:docMk/>
            <pc:sldMk cId="2977998074" sldId="1794"/>
            <ac:graphicFrameMk id="11" creationId="{BCBE5C45-F48F-4891-9DC0-AB99FEDB4E75}"/>
          </ac:graphicFrameMkLst>
        </pc:graphicFrameChg>
      </pc:sldChg>
      <pc:sldChg chg="modSp">
        <pc:chgData name="Erin Moore Ruddy" userId="f8dda3d6-1a9d-4c8d-8518-09e2bdf96815" providerId="ADAL" clId="{F4D355AF-66DC-4862-8C67-311FB88ABE3C}" dt="2020-01-17T00:04:31.199" v="124" actId="20577"/>
        <pc:sldMkLst>
          <pc:docMk/>
          <pc:sldMk cId="1243305969" sldId="2401"/>
        </pc:sldMkLst>
        <pc:spChg chg="mod">
          <ac:chgData name="Erin Moore Ruddy" userId="f8dda3d6-1a9d-4c8d-8518-09e2bdf96815" providerId="ADAL" clId="{F4D355AF-66DC-4862-8C67-311FB88ABE3C}" dt="2020-01-17T00:04:31.199" v="124" actId="20577"/>
          <ac:spMkLst>
            <pc:docMk/>
            <pc:sldMk cId="1243305969" sldId="2401"/>
            <ac:spMk id="18" creationId="{7562818D-B371-41C2-B1C0-E6380F96A62A}"/>
          </ac:spMkLst>
        </pc:spChg>
      </pc:sldChg>
      <pc:sldChg chg="mod">
        <pc:chgData name="Erin Moore Ruddy" userId="f8dda3d6-1a9d-4c8d-8518-09e2bdf96815" providerId="ADAL" clId="{F4D355AF-66DC-4862-8C67-311FB88ABE3C}" dt="2020-01-16T23:14:09.185" v="61" actId="27918"/>
        <pc:sldMkLst>
          <pc:docMk/>
          <pc:sldMk cId="829673933" sldId="2407"/>
        </pc:sldMkLst>
      </pc:sldChg>
      <pc:sldChg chg="mod">
        <pc:chgData name="Erin Moore Ruddy" userId="f8dda3d6-1a9d-4c8d-8518-09e2bdf96815" providerId="ADAL" clId="{F4D355AF-66DC-4862-8C67-311FB88ABE3C}" dt="2020-01-16T23:21:57.462" v="63" actId="27918"/>
        <pc:sldMkLst>
          <pc:docMk/>
          <pc:sldMk cId="2827850932" sldId="2433"/>
        </pc:sldMkLst>
      </pc:sldChg>
      <pc:sldChg chg="mod">
        <pc:chgData name="Erin Moore Ruddy" userId="f8dda3d6-1a9d-4c8d-8518-09e2bdf96815" providerId="ADAL" clId="{F4D355AF-66DC-4862-8C67-311FB88ABE3C}" dt="2020-01-16T23:27:07.791" v="65" actId="27918"/>
        <pc:sldMkLst>
          <pc:docMk/>
          <pc:sldMk cId="2251742253" sldId="2438"/>
        </pc:sldMkLst>
      </pc:sldChg>
      <pc:sldChg chg="mod">
        <pc:chgData name="Erin Moore Ruddy" userId="f8dda3d6-1a9d-4c8d-8518-09e2bdf96815" providerId="ADAL" clId="{F4D355AF-66DC-4862-8C67-311FB88ABE3C}" dt="2020-01-16T23:28:35.774" v="67" actId="27918"/>
        <pc:sldMkLst>
          <pc:docMk/>
          <pc:sldMk cId="3907686030" sldId="2449"/>
        </pc:sldMkLst>
      </pc:sldChg>
      <pc:sldChg chg="mod">
        <pc:chgData name="Erin Moore Ruddy" userId="f8dda3d6-1a9d-4c8d-8518-09e2bdf96815" providerId="ADAL" clId="{F4D355AF-66DC-4862-8C67-311FB88ABE3C}" dt="2020-01-16T23:32:19.499" v="69" actId="27918"/>
        <pc:sldMkLst>
          <pc:docMk/>
          <pc:sldMk cId="15700434" sldId="2463"/>
        </pc:sldMkLst>
      </pc:sldChg>
      <pc:sldChg chg="modNotesTx">
        <pc:chgData name="Erin Moore Ruddy" userId="f8dda3d6-1a9d-4c8d-8518-09e2bdf96815" providerId="ADAL" clId="{F4D355AF-66DC-4862-8C67-311FB88ABE3C}" dt="2020-01-17T15:56:40.534" v="727" actId="20577"/>
        <pc:sldMkLst>
          <pc:docMk/>
          <pc:sldMk cId="357685082" sldId="2507"/>
        </pc:sldMkLst>
      </pc:sldChg>
      <pc:sldChg chg="modNotesTx">
        <pc:chgData name="Erin Moore Ruddy" userId="f8dda3d6-1a9d-4c8d-8518-09e2bdf96815" providerId="ADAL" clId="{F4D355AF-66DC-4862-8C67-311FB88ABE3C}" dt="2020-01-17T15:56:43.415" v="728" actId="20577"/>
        <pc:sldMkLst>
          <pc:docMk/>
          <pc:sldMk cId="920763596" sldId="2508"/>
        </pc:sldMkLst>
      </pc:sldChg>
      <pc:sldChg chg="modNotesTx">
        <pc:chgData name="Erin Moore Ruddy" userId="f8dda3d6-1a9d-4c8d-8518-09e2bdf96815" providerId="ADAL" clId="{F4D355AF-66DC-4862-8C67-311FB88ABE3C}" dt="2020-01-17T15:56:34.022" v="719" actId="20577"/>
        <pc:sldMkLst>
          <pc:docMk/>
          <pc:sldMk cId="4056954017" sldId="2509"/>
        </pc:sldMkLst>
      </pc:sldChg>
      <pc:sldChg chg="mod">
        <pc:chgData name="Erin Moore Ruddy" userId="f8dda3d6-1a9d-4c8d-8518-09e2bdf96815" providerId="ADAL" clId="{F4D355AF-66DC-4862-8C67-311FB88ABE3C}" dt="2020-01-16T23:06:59.767" v="59" actId="27918"/>
        <pc:sldMkLst>
          <pc:docMk/>
          <pc:sldMk cId="4127159859" sldId="2518"/>
        </pc:sldMkLst>
      </pc:sldChg>
      <pc:sldChg chg="mod">
        <pc:chgData name="Erin Moore Ruddy" userId="f8dda3d6-1a9d-4c8d-8518-09e2bdf96815" providerId="ADAL" clId="{F4D355AF-66DC-4862-8C67-311FB88ABE3C}" dt="2020-01-17T00:11:07.652" v="685" actId="27918"/>
        <pc:sldMkLst>
          <pc:docMk/>
          <pc:sldMk cId="0" sldId="2519"/>
        </pc:sldMkLst>
      </pc:sldChg>
      <pc:sldChg chg="modSp">
        <pc:chgData name="Erin Moore Ruddy" userId="f8dda3d6-1a9d-4c8d-8518-09e2bdf96815" providerId="ADAL" clId="{F4D355AF-66DC-4862-8C67-311FB88ABE3C}" dt="2020-01-16T20:47:27.153" v="19" actId="20577"/>
        <pc:sldMkLst>
          <pc:docMk/>
          <pc:sldMk cId="2797065988" sldId="2547"/>
        </pc:sldMkLst>
        <pc:spChg chg="mod">
          <ac:chgData name="Erin Moore Ruddy" userId="f8dda3d6-1a9d-4c8d-8518-09e2bdf96815" providerId="ADAL" clId="{F4D355AF-66DC-4862-8C67-311FB88ABE3C}" dt="2020-01-16T20:47:27.153" v="19" actId="20577"/>
          <ac:spMkLst>
            <pc:docMk/>
            <pc:sldMk cId="2797065988" sldId="2547"/>
            <ac:spMk id="3" creationId="{F5DA4D45-8FEE-49C6-A48A-ED4DDDDE5F00}"/>
          </ac:spMkLst>
        </pc:spChg>
      </pc:sldChg>
      <pc:sldChg chg="modSp">
        <pc:chgData name="Erin Moore Ruddy" userId="f8dda3d6-1a9d-4c8d-8518-09e2bdf96815" providerId="ADAL" clId="{F4D355AF-66DC-4862-8C67-311FB88ABE3C}" dt="2020-01-16T20:53:26.769" v="41" actId="20577"/>
        <pc:sldMkLst>
          <pc:docMk/>
          <pc:sldMk cId="553496883" sldId="2549"/>
        </pc:sldMkLst>
        <pc:spChg chg="mod">
          <ac:chgData name="Erin Moore Ruddy" userId="f8dda3d6-1a9d-4c8d-8518-09e2bdf96815" providerId="ADAL" clId="{F4D355AF-66DC-4862-8C67-311FB88ABE3C}" dt="2020-01-16T20:53:26.769" v="41" actId="20577"/>
          <ac:spMkLst>
            <pc:docMk/>
            <pc:sldMk cId="553496883" sldId="2549"/>
            <ac:spMk id="5" creationId="{01979BB6-82F0-43D7-92C4-3A894EBFCB98}"/>
          </ac:spMkLst>
        </pc:spChg>
      </pc:sldChg>
      <pc:sldChg chg="modSp">
        <pc:chgData name="Erin Moore Ruddy" userId="f8dda3d6-1a9d-4c8d-8518-09e2bdf96815" providerId="ADAL" clId="{F4D355AF-66DC-4862-8C67-311FB88ABE3C}" dt="2020-01-16T20:50:10.108" v="33" actId="113"/>
        <pc:sldMkLst>
          <pc:docMk/>
          <pc:sldMk cId="3294279932" sldId="2569"/>
        </pc:sldMkLst>
        <pc:spChg chg="mod">
          <ac:chgData name="Erin Moore Ruddy" userId="f8dda3d6-1a9d-4c8d-8518-09e2bdf96815" providerId="ADAL" clId="{F4D355AF-66DC-4862-8C67-311FB88ABE3C}" dt="2020-01-16T20:50:10.108" v="33" actId="113"/>
          <ac:spMkLst>
            <pc:docMk/>
            <pc:sldMk cId="3294279932" sldId="2569"/>
            <ac:spMk id="5" creationId="{01979BB6-82F0-43D7-92C4-3A894EBFCB98}"/>
          </ac:spMkLst>
        </pc:spChg>
        <pc:spChg chg="mod">
          <ac:chgData name="Erin Moore Ruddy" userId="f8dda3d6-1a9d-4c8d-8518-09e2bdf96815" providerId="ADAL" clId="{F4D355AF-66DC-4862-8C67-311FB88ABE3C}" dt="2020-01-16T20:49:58.007" v="28" actId="14100"/>
          <ac:spMkLst>
            <pc:docMk/>
            <pc:sldMk cId="3294279932" sldId="2569"/>
            <ac:spMk id="14" creationId="{985D5D6D-45DA-46F8-9C94-A7DAE14DD713}"/>
          </ac:spMkLst>
        </pc:spChg>
      </pc:sldChg>
      <pc:sldChg chg="modSp">
        <pc:chgData name="Erin Moore Ruddy" userId="f8dda3d6-1a9d-4c8d-8518-09e2bdf96815" providerId="ADAL" clId="{F4D355AF-66DC-4862-8C67-311FB88ABE3C}" dt="2020-01-16T20:50:06.358" v="32" actId="113"/>
        <pc:sldMkLst>
          <pc:docMk/>
          <pc:sldMk cId="1268201276" sldId="2570"/>
        </pc:sldMkLst>
        <pc:spChg chg="mod">
          <ac:chgData name="Erin Moore Ruddy" userId="f8dda3d6-1a9d-4c8d-8518-09e2bdf96815" providerId="ADAL" clId="{F4D355AF-66DC-4862-8C67-311FB88ABE3C}" dt="2020-01-16T20:50:06.358" v="32" actId="113"/>
          <ac:spMkLst>
            <pc:docMk/>
            <pc:sldMk cId="1268201276" sldId="2570"/>
            <ac:spMk id="5" creationId="{01979BB6-82F0-43D7-92C4-3A894EBFCB98}"/>
          </ac:spMkLst>
        </pc:spChg>
      </pc:sldChg>
      <pc:sldChg chg="modSp">
        <pc:chgData name="Erin Moore Ruddy" userId="f8dda3d6-1a9d-4c8d-8518-09e2bdf96815" providerId="ADAL" clId="{F4D355AF-66DC-4862-8C67-311FB88ABE3C}" dt="2020-01-17T00:03:53.953" v="108" actId="20577"/>
        <pc:sldMkLst>
          <pc:docMk/>
          <pc:sldMk cId="3134517529" sldId="2580"/>
        </pc:sldMkLst>
        <pc:spChg chg="mod">
          <ac:chgData name="Erin Moore Ruddy" userId="f8dda3d6-1a9d-4c8d-8518-09e2bdf96815" providerId="ADAL" clId="{F4D355AF-66DC-4862-8C67-311FB88ABE3C}" dt="2020-01-17T00:03:53.953" v="108" actId="20577"/>
          <ac:spMkLst>
            <pc:docMk/>
            <pc:sldMk cId="3134517529" sldId="2580"/>
            <ac:spMk id="8" creationId="{F12BD59D-1F9D-4724-A7C4-B7663E62B140}"/>
          </ac:spMkLst>
        </pc:spChg>
      </pc:sldChg>
      <pc:sldChg chg="addSp delSp modSp">
        <pc:chgData name="Erin Moore Ruddy" userId="f8dda3d6-1a9d-4c8d-8518-09e2bdf96815" providerId="ADAL" clId="{F4D355AF-66DC-4862-8C67-311FB88ABE3C}" dt="2020-01-16T21:01:33.786" v="57" actId="1076"/>
        <pc:sldMkLst>
          <pc:docMk/>
          <pc:sldMk cId="2661699568" sldId="2582"/>
        </pc:sldMkLst>
        <pc:picChg chg="del">
          <ac:chgData name="Erin Moore Ruddy" userId="f8dda3d6-1a9d-4c8d-8518-09e2bdf96815" providerId="ADAL" clId="{F4D355AF-66DC-4862-8C67-311FB88ABE3C}" dt="2020-01-16T21:01:19.429" v="50" actId="478"/>
          <ac:picMkLst>
            <pc:docMk/>
            <pc:sldMk cId="2661699568" sldId="2582"/>
            <ac:picMk id="36" creationId="{3B108186-06A1-468D-8AE9-5E7360B7A4FF}"/>
          </ac:picMkLst>
        </pc:picChg>
        <pc:picChg chg="del">
          <ac:chgData name="Erin Moore Ruddy" userId="f8dda3d6-1a9d-4c8d-8518-09e2bdf96815" providerId="ADAL" clId="{F4D355AF-66DC-4862-8C67-311FB88ABE3C}" dt="2020-01-16T21:01:26.757" v="53" actId="478"/>
          <ac:picMkLst>
            <pc:docMk/>
            <pc:sldMk cId="2661699568" sldId="2582"/>
            <ac:picMk id="57" creationId="{474A3D63-0965-426E-B887-67D261E5F331}"/>
          </ac:picMkLst>
        </pc:picChg>
        <pc:picChg chg="add mod">
          <ac:chgData name="Erin Moore Ruddy" userId="f8dda3d6-1a9d-4c8d-8518-09e2bdf96815" providerId="ADAL" clId="{F4D355AF-66DC-4862-8C67-311FB88ABE3C}" dt="2020-01-16T21:01:25.021" v="52" actId="1076"/>
          <ac:picMkLst>
            <pc:docMk/>
            <pc:sldMk cId="2661699568" sldId="2582"/>
            <ac:picMk id="60" creationId="{0CFA21D2-6823-4F75-81B7-8ED2797BA8DA}"/>
          </ac:picMkLst>
        </pc:picChg>
        <pc:picChg chg="add mod">
          <ac:chgData name="Erin Moore Ruddy" userId="f8dda3d6-1a9d-4c8d-8518-09e2bdf96815" providerId="ADAL" clId="{F4D355AF-66DC-4862-8C67-311FB88ABE3C}" dt="2020-01-16T21:01:33.786" v="57" actId="1076"/>
          <ac:picMkLst>
            <pc:docMk/>
            <pc:sldMk cId="2661699568" sldId="2582"/>
            <ac:picMk id="61" creationId="{D64E23B0-EB92-4440-A97F-89BED54E79F5}"/>
          </ac:picMkLst>
        </pc:picChg>
      </pc:sldChg>
      <pc:sldChg chg="modSp">
        <pc:chgData name="Erin Moore Ruddy" userId="f8dda3d6-1a9d-4c8d-8518-09e2bdf96815" providerId="ADAL" clId="{F4D355AF-66DC-4862-8C67-311FB88ABE3C}" dt="2020-01-16T20:52:52.263" v="38" actId="113"/>
        <pc:sldMkLst>
          <pc:docMk/>
          <pc:sldMk cId="813036807" sldId="2585"/>
        </pc:sldMkLst>
        <pc:spChg chg="mod">
          <ac:chgData name="Erin Moore Ruddy" userId="f8dda3d6-1a9d-4c8d-8518-09e2bdf96815" providerId="ADAL" clId="{F4D355AF-66DC-4862-8C67-311FB88ABE3C}" dt="2020-01-16T20:52:52.263" v="38" actId="113"/>
          <ac:spMkLst>
            <pc:docMk/>
            <pc:sldMk cId="813036807" sldId="2585"/>
            <ac:spMk id="6" creationId="{0FC0DBA5-4B06-4EB2-8F23-79651E2098AD}"/>
          </ac:spMkLst>
        </pc:spChg>
      </pc:sldChg>
      <pc:sldChg chg="addSp delSp modSp">
        <pc:chgData name="Erin Moore Ruddy" userId="f8dda3d6-1a9d-4c8d-8518-09e2bdf96815" providerId="ADAL" clId="{F4D355AF-66DC-4862-8C67-311FB88ABE3C}" dt="2020-01-16T21:01:06.436" v="48" actId="21"/>
        <pc:sldMkLst>
          <pc:docMk/>
          <pc:sldMk cId="3295896" sldId="2594"/>
        </pc:sldMkLst>
        <pc:picChg chg="add del">
          <ac:chgData name="Erin Moore Ruddy" userId="f8dda3d6-1a9d-4c8d-8518-09e2bdf96815" providerId="ADAL" clId="{F4D355AF-66DC-4862-8C67-311FB88ABE3C}" dt="2020-01-16T21:00:48.232" v="43" actId="478"/>
          <ac:picMkLst>
            <pc:docMk/>
            <pc:sldMk cId="3295896" sldId="2594"/>
            <ac:picMk id="2" creationId="{E7D43E61-9622-411A-ADDE-9380E01DAC30}"/>
          </ac:picMkLst>
        </pc:picChg>
        <pc:picChg chg="add del mod">
          <ac:chgData name="Erin Moore Ruddy" userId="f8dda3d6-1a9d-4c8d-8518-09e2bdf96815" providerId="ADAL" clId="{F4D355AF-66DC-4862-8C67-311FB88ABE3C}" dt="2020-01-16T21:01:06.436" v="48" actId="21"/>
          <ac:picMkLst>
            <pc:docMk/>
            <pc:sldMk cId="3295896" sldId="2594"/>
            <ac:picMk id="5" creationId="{795294A4-CEA6-49F6-A9DE-978A8032AEA4}"/>
          </ac:picMkLst>
        </pc:picChg>
      </pc:sldChg>
      <pc:sldChg chg="addSp modSp">
        <pc:chgData name="Erin Moore Ruddy" userId="f8dda3d6-1a9d-4c8d-8518-09e2bdf96815" providerId="ADAL" clId="{F4D355AF-66DC-4862-8C67-311FB88ABE3C}" dt="2020-01-16T20:49:11.766" v="24" actId="20577"/>
        <pc:sldMkLst>
          <pc:docMk/>
          <pc:sldMk cId="916728032" sldId="2596"/>
        </pc:sldMkLst>
        <pc:spChg chg="add mod">
          <ac:chgData name="Erin Moore Ruddy" userId="f8dda3d6-1a9d-4c8d-8518-09e2bdf96815" providerId="ADAL" clId="{F4D355AF-66DC-4862-8C67-311FB88ABE3C}" dt="2020-01-16T20:49:11.766" v="24" actId="20577"/>
          <ac:spMkLst>
            <pc:docMk/>
            <pc:sldMk cId="916728032" sldId="2596"/>
            <ac:spMk id="8" creationId="{9167899E-56F6-4637-B278-34EA60A5363A}"/>
          </ac:spMkLst>
        </pc:spChg>
      </pc:sldChg>
      <pc:sldChg chg="add">
        <pc:chgData name="Erin Moore Ruddy" userId="f8dda3d6-1a9d-4c8d-8518-09e2bdf96815" providerId="ADAL" clId="{F4D355AF-66DC-4862-8C67-311FB88ABE3C}" dt="2020-01-17T00:00:11.764" v="70"/>
        <pc:sldMkLst>
          <pc:docMk/>
          <pc:sldMk cId="2516164830" sldId="2600"/>
        </pc:sldMkLst>
      </pc:sldChg>
      <pc:sldChg chg="add">
        <pc:chgData name="Erin Moore Ruddy" userId="f8dda3d6-1a9d-4c8d-8518-09e2bdf96815" providerId="ADAL" clId="{F4D355AF-66DC-4862-8C67-311FB88ABE3C}" dt="2020-01-17T00:00:11.764" v="70"/>
        <pc:sldMkLst>
          <pc:docMk/>
          <pc:sldMk cId="1239872944" sldId="2601"/>
        </pc:sldMkLst>
      </pc:sldChg>
      <pc:sldChg chg="add">
        <pc:chgData name="Erin Moore Ruddy" userId="f8dda3d6-1a9d-4c8d-8518-09e2bdf96815" providerId="ADAL" clId="{F4D355AF-66DC-4862-8C67-311FB88ABE3C}" dt="2020-01-17T00:00:11.764" v="70"/>
        <pc:sldMkLst>
          <pc:docMk/>
          <pc:sldMk cId="3277998811" sldId="2602"/>
        </pc:sldMkLst>
      </pc:sldChg>
      <pc:sldChg chg="add">
        <pc:chgData name="Erin Moore Ruddy" userId="f8dda3d6-1a9d-4c8d-8518-09e2bdf96815" providerId="ADAL" clId="{F4D355AF-66DC-4862-8C67-311FB88ABE3C}" dt="2020-01-17T00:00:11.764" v="70"/>
        <pc:sldMkLst>
          <pc:docMk/>
          <pc:sldMk cId="2357112022" sldId="2603"/>
        </pc:sldMkLst>
      </pc:sldChg>
      <pc:sldChg chg="add">
        <pc:chgData name="Erin Moore Ruddy" userId="f8dda3d6-1a9d-4c8d-8518-09e2bdf96815" providerId="ADAL" clId="{F4D355AF-66DC-4862-8C67-311FB88ABE3C}" dt="2020-01-17T00:00:11.764" v="70"/>
        <pc:sldMkLst>
          <pc:docMk/>
          <pc:sldMk cId="3904929361" sldId="2604"/>
        </pc:sldMkLst>
      </pc:sldChg>
      <pc:sldChg chg="add">
        <pc:chgData name="Erin Moore Ruddy" userId="f8dda3d6-1a9d-4c8d-8518-09e2bdf96815" providerId="ADAL" clId="{F4D355AF-66DC-4862-8C67-311FB88ABE3C}" dt="2020-01-17T00:00:11.764" v="70"/>
        <pc:sldMkLst>
          <pc:docMk/>
          <pc:sldMk cId="4065374895" sldId="2605"/>
        </pc:sldMkLst>
      </pc:sldChg>
      <pc:sldChg chg="add">
        <pc:chgData name="Erin Moore Ruddy" userId="f8dda3d6-1a9d-4c8d-8518-09e2bdf96815" providerId="ADAL" clId="{F4D355AF-66DC-4862-8C67-311FB88ABE3C}" dt="2020-01-17T00:00:11.764" v="70"/>
        <pc:sldMkLst>
          <pc:docMk/>
          <pc:sldMk cId="1796218294" sldId="2606"/>
        </pc:sldMkLst>
      </pc:sldChg>
    </pc:docChg>
  </pc:docChgLst>
  <pc:docChgLst>
    <pc:chgData name="Mary Hermann" userId="84b6007b-df38-4c79-ad22-fa162d1a8394" providerId="ADAL" clId="{B41774EF-AF25-4ABB-9B68-E198BF5C742A}"/>
    <pc:docChg chg="custSel modSld">
      <pc:chgData name="Mary Hermann" userId="84b6007b-df38-4c79-ad22-fa162d1a8394" providerId="ADAL" clId="{B41774EF-AF25-4ABB-9B68-E198BF5C742A}" dt="2020-01-07T17:25:35.891" v="817"/>
      <pc:docMkLst>
        <pc:docMk/>
      </pc:docMkLst>
      <pc:sldChg chg="modSp">
        <pc:chgData name="Mary Hermann" userId="84b6007b-df38-4c79-ad22-fa162d1a8394" providerId="ADAL" clId="{B41774EF-AF25-4ABB-9B68-E198BF5C742A}" dt="2020-01-07T17:25:25.027" v="813" actId="20577"/>
        <pc:sldMkLst>
          <pc:docMk/>
          <pc:sldMk cId="3890327783" sldId="2395"/>
        </pc:sldMkLst>
        <pc:spChg chg="mod">
          <ac:chgData name="Mary Hermann" userId="84b6007b-df38-4c79-ad22-fa162d1a8394" providerId="ADAL" clId="{B41774EF-AF25-4ABB-9B68-E198BF5C742A}" dt="2020-01-07T17:25:25.027" v="813" actId="20577"/>
          <ac:spMkLst>
            <pc:docMk/>
            <pc:sldMk cId="3890327783" sldId="2395"/>
            <ac:spMk id="62" creationId="{07F6CFC2-CB91-42FB-BDF2-A6DC41E65AB5}"/>
          </ac:spMkLst>
        </pc:spChg>
      </pc:sldChg>
      <pc:sldChg chg="modSp">
        <pc:chgData name="Mary Hermann" userId="84b6007b-df38-4c79-ad22-fa162d1a8394" providerId="ADAL" clId="{B41774EF-AF25-4ABB-9B68-E198BF5C742A}" dt="2020-01-07T16:37:25.495" v="0" actId="14100"/>
        <pc:sldMkLst>
          <pc:docMk/>
          <pc:sldMk cId="1243305969" sldId="2401"/>
        </pc:sldMkLst>
        <pc:spChg chg="mod">
          <ac:chgData name="Mary Hermann" userId="84b6007b-df38-4c79-ad22-fa162d1a8394" providerId="ADAL" clId="{B41774EF-AF25-4ABB-9B68-E198BF5C742A}" dt="2020-01-07T16:37:25.495" v="0" actId="14100"/>
          <ac:spMkLst>
            <pc:docMk/>
            <pc:sldMk cId="1243305969" sldId="2401"/>
            <ac:spMk id="7" creationId="{FFE7A2FC-3D0E-40FF-BED6-3D3127A7AB9D}"/>
          </ac:spMkLst>
        </pc:spChg>
      </pc:sldChg>
      <pc:sldChg chg="modSp">
        <pc:chgData name="Mary Hermann" userId="84b6007b-df38-4c79-ad22-fa162d1a8394" providerId="ADAL" clId="{B41774EF-AF25-4ABB-9B68-E198BF5C742A}" dt="2020-01-07T17:23:33.231" v="619"/>
        <pc:sldMkLst>
          <pc:docMk/>
          <pc:sldMk cId="3375958026" sldId="2577"/>
        </pc:sldMkLst>
        <pc:spChg chg="mod">
          <ac:chgData name="Mary Hermann" userId="84b6007b-df38-4c79-ad22-fa162d1a8394" providerId="ADAL" clId="{B41774EF-AF25-4ABB-9B68-E198BF5C742A}" dt="2020-01-07T17:23:33.231" v="619"/>
          <ac:spMkLst>
            <pc:docMk/>
            <pc:sldMk cId="3375958026" sldId="2577"/>
            <ac:spMk id="54" creationId="{14B7D4F3-5C3A-40F7-8F65-DF75F549B0AB}"/>
          </ac:spMkLst>
        </pc:spChg>
      </pc:sldChg>
      <pc:sldChg chg="addSp delSp">
        <pc:chgData name="Mary Hermann" userId="84b6007b-df38-4c79-ad22-fa162d1a8394" providerId="ADAL" clId="{B41774EF-AF25-4ABB-9B68-E198BF5C742A}" dt="2020-01-07T17:25:35.891" v="817"/>
        <pc:sldMkLst>
          <pc:docMk/>
          <pc:sldMk cId="3337237111" sldId="2578"/>
        </pc:sldMkLst>
        <pc:spChg chg="add del">
          <ac:chgData name="Mary Hermann" userId="84b6007b-df38-4c79-ad22-fa162d1a8394" providerId="ADAL" clId="{B41774EF-AF25-4ABB-9B68-E198BF5C742A}" dt="2020-01-07T17:25:33.203" v="815"/>
          <ac:spMkLst>
            <pc:docMk/>
            <pc:sldMk cId="3337237111" sldId="2578"/>
            <ac:spMk id="52" creationId="{728F13E6-4A15-4A36-BC15-71B1B1A23CFE}"/>
          </ac:spMkLst>
        </pc:spChg>
        <pc:spChg chg="add">
          <ac:chgData name="Mary Hermann" userId="84b6007b-df38-4c79-ad22-fa162d1a8394" providerId="ADAL" clId="{B41774EF-AF25-4ABB-9B68-E198BF5C742A}" dt="2020-01-07T17:25:35.891" v="817"/>
          <ac:spMkLst>
            <pc:docMk/>
            <pc:sldMk cId="3337237111" sldId="2578"/>
            <ac:spMk id="56" creationId="{BAA54B0F-ABBD-4867-88A4-0D4FF58ADF1E}"/>
          </ac:spMkLst>
        </pc:spChg>
        <pc:spChg chg="del">
          <ac:chgData name="Mary Hermann" userId="84b6007b-df38-4c79-ad22-fa162d1a8394" providerId="ADAL" clId="{B41774EF-AF25-4ABB-9B68-E198BF5C742A}" dt="2020-01-07T17:25:34.527" v="816" actId="478"/>
          <ac:spMkLst>
            <pc:docMk/>
            <pc:sldMk cId="3337237111" sldId="2578"/>
            <ac:spMk id="62" creationId="{07F6CFC2-CB91-42FB-BDF2-A6DC41E65AB5}"/>
          </ac:spMkLst>
        </pc:spChg>
      </pc:sldChg>
      <pc:sldChg chg="addSp modSp delCm">
        <pc:chgData name="Mary Hermann" userId="84b6007b-df38-4c79-ad22-fa162d1a8394" providerId="ADAL" clId="{B41774EF-AF25-4ABB-9B68-E198BF5C742A}" dt="2020-01-07T16:39:44.680" v="159" actId="20577"/>
        <pc:sldMkLst>
          <pc:docMk/>
          <pc:sldMk cId="2661699568" sldId="2582"/>
        </pc:sldMkLst>
        <pc:spChg chg="add mod">
          <ac:chgData name="Mary Hermann" userId="84b6007b-df38-4c79-ad22-fa162d1a8394" providerId="ADAL" clId="{B41774EF-AF25-4ABB-9B68-E198BF5C742A}" dt="2020-01-07T16:39:44.680" v="159" actId="20577"/>
          <ac:spMkLst>
            <pc:docMk/>
            <pc:sldMk cId="2661699568" sldId="2582"/>
            <ac:spMk id="59" creationId="{70924A29-7DCB-402D-8471-84F51046B3E6}"/>
          </ac:spMkLst>
        </pc:spChg>
      </pc:sldChg>
      <pc:sldChg chg="modSp">
        <pc:chgData name="Mary Hermann" userId="84b6007b-df38-4c79-ad22-fa162d1a8394" providerId="ADAL" clId="{B41774EF-AF25-4ABB-9B68-E198BF5C742A}" dt="2020-01-07T16:45:06.688" v="182" actId="20577"/>
        <pc:sldMkLst>
          <pc:docMk/>
          <pc:sldMk cId="916728032" sldId="2596"/>
        </pc:sldMkLst>
        <pc:graphicFrameChg chg="modGraphic">
          <ac:chgData name="Mary Hermann" userId="84b6007b-df38-4c79-ad22-fa162d1a8394" providerId="ADAL" clId="{B41774EF-AF25-4ABB-9B68-E198BF5C742A}" dt="2020-01-07T16:45:06.688" v="182" actId="20577"/>
          <ac:graphicFrameMkLst>
            <pc:docMk/>
            <pc:sldMk cId="916728032" sldId="2596"/>
            <ac:graphicFrameMk id="7" creationId="{471B3257-4D81-4361-B3F5-4180E695FB9A}"/>
          </ac:graphicFrameMkLst>
        </pc:graphicFrameChg>
      </pc:sldChg>
    </pc:docChg>
  </pc:docChgLst>
  <pc:docChgLst>
    <pc:chgData name="Erin Moore Ruddy" userId="f8dda3d6-1a9d-4c8d-8518-09e2bdf96815" providerId="ADAL" clId="{2075105A-3234-447A-A599-3FD1DBED8719}"/>
    <pc:docChg chg="custSel modSld">
      <pc:chgData name="Erin Moore Ruddy" userId="f8dda3d6-1a9d-4c8d-8518-09e2bdf96815" providerId="ADAL" clId="{2075105A-3234-447A-A599-3FD1DBED8719}" dt="2020-01-07T23:00:05.663" v="214" actId="6549"/>
      <pc:docMkLst>
        <pc:docMk/>
      </pc:docMkLst>
      <pc:sldChg chg="modSp">
        <pc:chgData name="Erin Moore Ruddy" userId="f8dda3d6-1a9d-4c8d-8518-09e2bdf96815" providerId="ADAL" clId="{2075105A-3234-447A-A599-3FD1DBED8719}" dt="2020-01-07T22:58:48.477" v="213" actId="404"/>
        <pc:sldMkLst>
          <pc:docMk/>
          <pc:sldMk cId="0" sldId="293"/>
        </pc:sldMkLst>
        <pc:spChg chg="mod">
          <ac:chgData name="Erin Moore Ruddy" userId="f8dda3d6-1a9d-4c8d-8518-09e2bdf96815" providerId="ADAL" clId="{2075105A-3234-447A-A599-3FD1DBED8719}" dt="2020-01-07T22:58:48.477" v="213" actId="404"/>
          <ac:spMkLst>
            <pc:docMk/>
            <pc:sldMk cId="0" sldId="293"/>
            <ac:spMk id="11" creationId="{6BF2A2B8-41D7-46C5-89E8-04F8DFA65891}"/>
          </ac:spMkLst>
        </pc:spChg>
      </pc:sldChg>
      <pc:sldChg chg="modSp">
        <pc:chgData name="Erin Moore Ruddy" userId="f8dda3d6-1a9d-4c8d-8518-09e2bdf96815" providerId="ADAL" clId="{2075105A-3234-447A-A599-3FD1DBED8719}" dt="2020-01-07T22:57:50.678" v="207" actId="404"/>
        <pc:sldMkLst>
          <pc:docMk/>
          <pc:sldMk cId="0" sldId="299"/>
        </pc:sldMkLst>
        <pc:spChg chg="mod">
          <ac:chgData name="Erin Moore Ruddy" userId="f8dda3d6-1a9d-4c8d-8518-09e2bdf96815" providerId="ADAL" clId="{2075105A-3234-447A-A599-3FD1DBED8719}" dt="2020-01-07T22:57:50.678" v="207" actId="404"/>
          <ac:spMkLst>
            <pc:docMk/>
            <pc:sldMk cId="0" sldId="299"/>
            <ac:spMk id="6" creationId="{0EB444FC-37A4-4878-921D-08723B361698}"/>
          </ac:spMkLst>
        </pc:spChg>
      </pc:sldChg>
      <pc:sldChg chg="modSp">
        <pc:chgData name="Erin Moore Ruddy" userId="f8dda3d6-1a9d-4c8d-8518-09e2bdf96815" providerId="ADAL" clId="{2075105A-3234-447A-A599-3FD1DBED8719}" dt="2020-01-07T22:57:16.722" v="200" actId="1076"/>
        <pc:sldMkLst>
          <pc:docMk/>
          <pc:sldMk cId="3714578327" sldId="301"/>
        </pc:sldMkLst>
        <pc:spChg chg="mod">
          <ac:chgData name="Erin Moore Ruddy" userId="f8dda3d6-1a9d-4c8d-8518-09e2bdf96815" providerId="ADAL" clId="{2075105A-3234-447A-A599-3FD1DBED8719}" dt="2020-01-07T22:57:16.722" v="200" actId="1076"/>
          <ac:spMkLst>
            <pc:docMk/>
            <pc:sldMk cId="3714578327" sldId="301"/>
            <ac:spMk id="94" creationId="{9C57AD10-2A03-4345-89F7-5DEEA0F394D5}"/>
          </ac:spMkLst>
        </pc:spChg>
      </pc:sldChg>
      <pc:sldChg chg="modSp">
        <pc:chgData name="Erin Moore Ruddy" userId="f8dda3d6-1a9d-4c8d-8518-09e2bdf96815" providerId="ADAL" clId="{2075105A-3234-447A-A599-3FD1DBED8719}" dt="2020-01-07T22:58:42.322" v="210" actId="404"/>
        <pc:sldMkLst>
          <pc:docMk/>
          <pc:sldMk cId="4043913160" sldId="305"/>
        </pc:sldMkLst>
        <pc:spChg chg="mod">
          <ac:chgData name="Erin Moore Ruddy" userId="f8dda3d6-1a9d-4c8d-8518-09e2bdf96815" providerId="ADAL" clId="{2075105A-3234-447A-A599-3FD1DBED8719}" dt="2020-01-07T22:58:42.322" v="210" actId="404"/>
          <ac:spMkLst>
            <pc:docMk/>
            <pc:sldMk cId="4043913160" sldId="305"/>
            <ac:spMk id="164" creationId="{B673FB0C-13CC-4388-83C2-3815E0289591}"/>
          </ac:spMkLst>
        </pc:spChg>
      </pc:sldChg>
      <pc:sldChg chg="modSp">
        <pc:chgData name="Erin Moore Ruddy" userId="f8dda3d6-1a9d-4c8d-8518-09e2bdf96815" providerId="ADAL" clId="{2075105A-3234-447A-A599-3FD1DBED8719}" dt="2020-01-07T22:56:26.749" v="190" actId="2711"/>
        <pc:sldMkLst>
          <pc:docMk/>
          <pc:sldMk cId="2601329020" sldId="670"/>
        </pc:sldMkLst>
        <pc:spChg chg="mod">
          <ac:chgData name="Erin Moore Ruddy" userId="f8dda3d6-1a9d-4c8d-8518-09e2bdf96815" providerId="ADAL" clId="{2075105A-3234-447A-A599-3FD1DBED8719}" dt="2020-01-07T22:56:26.749" v="190" actId="2711"/>
          <ac:spMkLst>
            <pc:docMk/>
            <pc:sldMk cId="2601329020" sldId="670"/>
            <ac:spMk id="11" creationId="{4A1C51A7-834F-4C29-9165-24FD605FDD16}"/>
          </ac:spMkLst>
        </pc:spChg>
      </pc:sldChg>
      <pc:sldChg chg="modSp">
        <pc:chgData name="Erin Moore Ruddy" userId="f8dda3d6-1a9d-4c8d-8518-09e2bdf96815" providerId="ADAL" clId="{2075105A-3234-447A-A599-3FD1DBED8719}" dt="2020-01-07T22:34:15.710" v="26" actId="20577"/>
        <pc:sldMkLst>
          <pc:docMk/>
          <pc:sldMk cId="3890327783" sldId="2395"/>
        </pc:sldMkLst>
        <pc:spChg chg="mod">
          <ac:chgData name="Erin Moore Ruddy" userId="f8dda3d6-1a9d-4c8d-8518-09e2bdf96815" providerId="ADAL" clId="{2075105A-3234-447A-A599-3FD1DBED8719}" dt="2020-01-07T22:34:15.710" v="26" actId="20577"/>
          <ac:spMkLst>
            <pc:docMk/>
            <pc:sldMk cId="3890327783" sldId="2395"/>
            <ac:spMk id="62" creationId="{07F6CFC2-CB91-42FB-BDF2-A6DC41E65AB5}"/>
          </ac:spMkLst>
        </pc:spChg>
      </pc:sldChg>
      <pc:sldChg chg="modNotesTx">
        <pc:chgData name="Erin Moore Ruddy" userId="f8dda3d6-1a9d-4c8d-8518-09e2bdf96815" providerId="ADAL" clId="{2075105A-3234-447A-A599-3FD1DBED8719}" dt="2020-01-07T23:00:05.663" v="214" actId="6549"/>
        <pc:sldMkLst>
          <pc:docMk/>
          <pc:sldMk cId="3106769158" sldId="2526"/>
        </pc:sldMkLst>
      </pc:sldChg>
      <pc:sldChg chg="modSp">
        <pc:chgData name="Erin Moore Ruddy" userId="f8dda3d6-1a9d-4c8d-8518-09e2bdf96815" providerId="ADAL" clId="{2075105A-3234-447A-A599-3FD1DBED8719}" dt="2020-01-07T22:57:26.355" v="204" actId="404"/>
        <pc:sldMkLst>
          <pc:docMk/>
          <pc:sldMk cId="0" sldId="2574"/>
        </pc:sldMkLst>
        <pc:spChg chg="mod">
          <ac:chgData name="Erin Moore Ruddy" userId="f8dda3d6-1a9d-4c8d-8518-09e2bdf96815" providerId="ADAL" clId="{2075105A-3234-447A-A599-3FD1DBED8719}" dt="2020-01-07T22:57:26.355" v="204" actId="404"/>
          <ac:spMkLst>
            <pc:docMk/>
            <pc:sldMk cId="0" sldId="2574"/>
            <ac:spMk id="11" creationId="{FC455A4C-6D08-4619-B05D-B0A14052EEA4}"/>
          </ac:spMkLst>
        </pc:spChg>
      </pc:sldChg>
      <pc:sldChg chg="modSp">
        <pc:chgData name="Erin Moore Ruddy" userId="f8dda3d6-1a9d-4c8d-8518-09e2bdf96815" providerId="ADAL" clId="{2075105A-3234-447A-A599-3FD1DBED8719}" dt="2020-01-07T22:34:21.474" v="27"/>
        <pc:sldMkLst>
          <pc:docMk/>
          <pc:sldMk cId="3337237111" sldId="2578"/>
        </pc:sldMkLst>
        <pc:spChg chg="mod">
          <ac:chgData name="Erin Moore Ruddy" userId="f8dda3d6-1a9d-4c8d-8518-09e2bdf96815" providerId="ADAL" clId="{2075105A-3234-447A-A599-3FD1DBED8719}" dt="2020-01-07T22:34:21.474" v="27"/>
          <ac:spMkLst>
            <pc:docMk/>
            <pc:sldMk cId="3337237111" sldId="2578"/>
            <ac:spMk id="56" creationId="{BAA54B0F-ABBD-4867-88A4-0D4FF58ADF1E}"/>
          </ac:spMkLst>
        </pc:spChg>
      </pc:sldChg>
      <pc:sldChg chg="modSp">
        <pc:chgData name="Erin Moore Ruddy" userId="f8dda3d6-1a9d-4c8d-8518-09e2bdf96815" providerId="ADAL" clId="{2075105A-3234-447A-A599-3FD1DBED8719}" dt="2020-01-07T22:32:54.036" v="0" actId="6549"/>
        <pc:sldMkLst>
          <pc:docMk/>
          <pc:sldMk cId="2661699568" sldId="2582"/>
        </pc:sldMkLst>
        <pc:spChg chg="mod">
          <ac:chgData name="Erin Moore Ruddy" userId="f8dda3d6-1a9d-4c8d-8518-09e2bdf96815" providerId="ADAL" clId="{2075105A-3234-447A-A599-3FD1DBED8719}" dt="2020-01-07T22:32:54.036" v="0" actId="6549"/>
          <ac:spMkLst>
            <pc:docMk/>
            <pc:sldMk cId="2661699568" sldId="2582"/>
            <ac:spMk id="59" creationId="{70924A29-7DCB-402D-8471-84F51046B3E6}"/>
          </ac:spMkLst>
        </pc:spChg>
      </pc:sldChg>
      <pc:sldChg chg="addSp modSp">
        <pc:chgData name="Erin Moore Ruddy" userId="f8dda3d6-1a9d-4c8d-8518-09e2bdf96815" providerId="ADAL" clId="{2075105A-3234-447A-A599-3FD1DBED8719}" dt="2020-01-07T22:35:23.732" v="166" actId="6549"/>
        <pc:sldMkLst>
          <pc:docMk/>
          <pc:sldMk cId="3295896" sldId="2594"/>
        </pc:sldMkLst>
        <pc:spChg chg="add mod">
          <ac:chgData name="Erin Moore Ruddy" userId="f8dda3d6-1a9d-4c8d-8518-09e2bdf96815" providerId="ADAL" clId="{2075105A-3234-447A-A599-3FD1DBED8719}" dt="2020-01-07T22:35:23.732" v="166" actId="6549"/>
          <ac:spMkLst>
            <pc:docMk/>
            <pc:sldMk cId="3295896" sldId="2594"/>
            <ac:spMk id="56" creationId="{A3193EC7-5BC0-4640-8FC3-34BBAB2DA9B9}"/>
          </ac:spMkLst>
        </pc:spChg>
      </pc:sldChg>
      <pc:sldChg chg="modSp">
        <pc:chgData name="Erin Moore Ruddy" userId="f8dda3d6-1a9d-4c8d-8518-09e2bdf96815" providerId="ADAL" clId="{2075105A-3234-447A-A599-3FD1DBED8719}" dt="2020-01-07T22:49:57.033" v="186" actId="20577"/>
        <pc:sldMkLst>
          <pc:docMk/>
          <pc:sldMk cId="916728032" sldId="2596"/>
        </pc:sldMkLst>
        <pc:graphicFrameChg chg="mod modGraphic">
          <ac:chgData name="Erin Moore Ruddy" userId="f8dda3d6-1a9d-4c8d-8518-09e2bdf96815" providerId="ADAL" clId="{2075105A-3234-447A-A599-3FD1DBED8719}" dt="2020-01-07T22:49:57.033" v="186" actId="20577"/>
          <ac:graphicFrameMkLst>
            <pc:docMk/>
            <pc:sldMk cId="916728032" sldId="2596"/>
            <ac:graphicFrameMk id="7" creationId="{471B3257-4D81-4361-B3F5-4180E695FB9A}"/>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122.xml"/><Relationship Id="rId1" Type="http://schemas.microsoft.com/office/2011/relationships/chartStyle" Target="style122.xml"/></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29.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30.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31.xlsx"/></Relationships>
</file>

<file path=ppt/charts/_rels/chart104.xml.rels><?xml version="1.0" encoding="UTF-8" standalone="yes"?>
<Relationships xmlns="http://schemas.openxmlformats.org/package/2006/relationships"><Relationship Id="rId3" Type="http://schemas.openxmlformats.org/officeDocument/2006/relationships/package" Target="../embeddings/Microsoft_Excel_Worksheet132.xlsx"/><Relationship Id="rId2" Type="http://schemas.microsoft.com/office/2011/relationships/chartColorStyle" Target="colors123.xml"/><Relationship Id="rId1" Type="http://schemas.microsoft.com/office/2011/relationships/chartStyle" Target="style123.xml"/></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07.xml.rels><?xml version="1.0" encoding="UTF-8" standalone="yes"?>
<Relationships xmlns="http://schemas.openxmlformats.org/package/2006/relationships"><Relationship Id="rId3" Type="http://schemas.openxmlformats.org/officeDocument/2006/relationships/package" Target="../embeddings/Microsoft_Excel_Worksheet135.xlsx"/><Relationship Id="rId2" Type="http://schemas.microsoft.com/office/2011/relationships/chartColorStyle" Target="colors124.xml"/><Relationship Id="rId1" Type="http://schemas.microsoft.com/office/2011/relationships/chartStyle" Target="style124.xml"/></Relationships>
</file>

<file path=ppt/charts/_rels/chart108.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125.xml"/><Relationship Id="rId1" Type="http://schemas.microsoft.com/office/2011/relationships/chartStyle" Target="style125.xml"/></Relationships>
</file>

<file path=ppt/charts/_rels/chart109.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126.xml"/><Relationship Id="rId1" Type="http://schemas.microsoft.com/office/2011/relationships/chartStyle" Target="style126.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110.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127.xml"/><Relationship Id="rId1" Type="http://schemas.microsoft.com/office/2011/relationships/chartStyle" Target="style127.xml"/></Relationships>
</file>

<file path=ppt/charts/_rels/chart111.xml.rels><?xml version="1.0" encoding="UTF-8" standalone="yes"?>
<Relationships xmlns="http://schemas.openxmlformats.org/package/2006/relationships"><Relationship Id="rId3" Type="http://schemas.openxmlformats.org/officeDocument/2006/relationships/package" Target="../embeddings/Microsoft_Excel_Worksheet139.xlsx"/><Relationship Id="rId2" Type="http://schemas.microsoft.com/office/2011/relationships/chartColorStyle" Target="colors128.xml"/><Relationship Id="rId1" Type="http://schemas.microsoft.com/office/2011/relationships/chartStyle" Target="style128.xml"/></Relationships>
</file>

<file path=ppt/charts/_rels/chart112.xml.rels><?xml version="1.0" encoding="UTF-8" standalone="yes"?>
<Relationships xmlns="http://schemas.openxmlformats.org/package/2006/relationships"><Relationship Id="rId3" Type="http://schemas.openxmlformats.org/officeDocument/2006/relationships/package" Target="../embeddings/Microsoft_Excel_Worksheet140.xlsx"/><Relationship Id="rId2" Type="http://schemas.microsoft.com/office/2011/relationships/chartColorStyle" Target="colors129.xml"/><Relationship Id="rId1" Type="http://schemas.microsoft.com/office/2011/relationships/chartStyle" Target="style129.xml"/></Relationships>
</file>

<file path=ppt/charts/_rels/chart113.xml.rels><?xml version="1.0" encoding="UTF-8" standalone="yes"?>
<Relationships xmlns="http://schemas.openxmlformats.org/package/2006/relationships"><Relationship Id="rId3" Type="http://schemas.openxmlformats.org/officeDocument/2006/relationships/package" Target="../embeddings/Microsoft_Excel_Worksheet141.xlsx"/><Relationship Id="rId2" Type="http://schemas.microsoft.com/office/2011/relationships/chartColorStyle" Target="colors130.xml"/><Relationship Id="rId1" Type="http://schemas.microsoft.com/office/2011/relationships/chartStyle" Target="style130.xml"/></Relationships>
</file>

<file path=ppt/charts/_rels/chart114.xml.rels><?xml version="1.0" encoding="UTF-8" standalone="yes"?>
<Relationships xmlns="http://schemas.openxmlformats.org/package/2006/relationships"><Relationship Id="rId3" Type="http://schemas.openxmlformats.org/officeDocument/2006/relationships/package" Target="../embeddings/Microsoft_Excel_Worksheet142.xlsx"/><Relationship Id="rId2" Type="http://schemas.microsoft.com/office/2011/relationships/chartColorStyle" Target="colors131.xml"/><Relationship Id="rId1" Type="http://schemas.microsoft.com/office/2011/relationships/chartStyle" Target="style131.xml"/></Relationships>
</file>

<file path=ppt/charts/_rels/chart115.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132.xml"/><Relationship Id="rId1" Type="http://schemas.microsoft.com/office/2011/relationships/chartStyle" Target="style132.xml"/></Relationships>
</file>

<file path=ppt/charts/_rels/chart116.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133.xml"/><Relationship Id="rId1" Type="http://schemas.microsoft.com/office/2011/relationships/chartStyle" Target="style133.xml"/></Relationships>
</file>

<file path=ppt/charts/_rels/chart117.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134.xml"/><Relationship Id="rId1" Type="http://schemas.microsoft.com/office/2011/relationships/chartStyle" Target="style134.xml"/></Relationships>
</file>

<file path=ppt/charts/_rels/chart118.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135.xml"/><Relationship Id="rId1" Type="http://schemas.microsoft.com/office/2011/relationships/chartStyle" Target="style135.xml"/></Relationships>
</file>

<file path=ppt/charts/_rels/chart119.xml.rels><?xml version="1.0" encoding="UTF-8" standalone="yes"?>
<Relationships xmlns="http://schemas.openxmlformats.org/package/2006/relationships"><Relationship Id="rId3" Type="http://schemas.openxmlformats.org/officeDocument/2006/relationships/package" Target="../embeddings/Microsoft_Excel_Worksheet147.xlsx"/><Relationship Id="rId2" Type="http://schemas.microsoft.com/office/2011/relationships/chartColorStyle" Target="colors136.xml"/><Relationship Id="rId1" Type="http://schemas.microsoft.com/office/2011/relationships/chartStyle" Target="style136.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36.xml"/><Relationship Id="rId1" Type="http://schemas.microsoft.com/office/2011/relationships/chartStyle" Target="style3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21.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137.xml"/><Relationship Id="rId1" Type="http://schemas.microsoft.com/office/2011/relationships/chartStyle" Target="style137.xml"/></Relationships>
</file>

<file path=ppt/charts/_rels/chart123.xml.rels><?xml version="1.0" encoding="UTF-8" standalone="yes"?>
<Relationships xmlns="http://schemas.openxmlformats.org/package/2006/relationships"><Relationship Id="rId1" Type="http://schemas.openxmlformats.org/officeDocument/2006/relationships/package" Target="../embeddings/Microsoft_Excel_Worksheet151.xlsx"/></Relationships>
</file>

<file path=ppt/charts/_rels/chart124.xml.rels><?xml version="1.0" encoding="UTF-8" standalone="yes"?>
<Relationships xmlns="http://schemas.openxmlformats.org/package/2006/relationships"><Relationship Id="rId1" Type="http://schemas.openxmlformats.org/officeDocument/2006/relationships/package" Target="../embeddings/Microsoft_Excel_Worksheet152.xlsx"/></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54.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28.xml.rels><?xml version="1.0" encoding="UTF-8" standalone="yes"?>
<Relationships xmlns="http://schemas.openxmlformats.org/package/2006/relationships"><Relationship Id="rId3" Type="http://schemas.openxmlformats.org/officeDocument/2006/relationships/package" Target="../embeddings/Microsoft_Excel_Worksheet156.xlsx"/><Relationship Id="rId2" Type="http://schemas.microsoft.com/office/2011/relationships/chartColorStyle" Target="colors138.xml"/><Relationship Id="rId1" Type="http://schemas.microsoft.com/office/2011/relationships/chartStyle" Target="style138.xml"/></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139.xml"/><Relationship Id="rId1" Type="http://schemas.microsoft.com/office/2011/relationships/chartStyle" Target="style139.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37.xml"/><Relationship Id="rId1" Type="http://schemas.microsoft.com/office/2011/relationships/chartStyle" Target="style3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140.xml"/><Relationship Id="rId1" Type="http://schemas.microsoft.com/office/2011/relationships/chartStyle" Target="style140.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141.xml"/><Relationship Id="rId1" Type="http://schemas.microsoft.com/office/2011/relationships/chartStyle" Target="style141.xml"/></Relationships>
</file>

<file path=ppt/charts/_rels/chart132.xml.rels><?xml version="1.0" encoding="UTF-8" standalone="yes"?>
<Relationships xmlns="http://schemas.openxmlformats.org/package/2006/relationships"><Relationship Id="rId3" Type="http://schemas.openxmlformats.org/officeDocument/2006/relationships/package" Target="../embeddings/Microsoft_Excel_Worksheet160.xlsx"/><Relationship Id="rId2" Type="http://schemas.microsoft.com/office/2011/relationships/chartColorStyle" Target="colors142.xml"/><Relationship Id="rId1" Type="http://schemas.microsoft.com/office/2011/relationships/chartStyle" Target="style142.xml"/></Relationships>
</file>

<file path=ppt/charts/_rels/chart133.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143.xml"/><Relationship Id="rId1" Type="http://schemas.microsoft.com/office/2011/relationships/chartStyle" Target="style143.xml"/></Relationships>
</file>

<file path=ppt/charts/_rels/chart134.xml.rels><?xml version="1.0" encoding="UTF-8" standalone="yes"?>
<Relationships xmlns="http://schemas.openxmlformats.org/package/2006/relationships"><Relationship Id="rId3" Type="http://schemas.openxmlformats.org/officeDocument/2006/relationships/package" Target="../embeddings/Microsoft_Excel_Worksheet162.xlsx"/><Relationship Id="rId2" Type="http://schemas.microsoft.com/office/2011/relationships/chartColorStyle" Target="colors144.xml"/><Relationship Id="rId1" Type="http://schemas.microsoft.com/office/2011/relationships/chartStyle" Target="style144.xml"/></Relationships>
</file>

<file path=ppt/charts/_rels/chart135.xml.rels><?xml version="1.0" encoding="UTF-8" standalone="yes"?>
<Relationships xmlns="http://schemas.openxmlformats.org/package/2006/relationships"><Relationship Id="rId3" Type="http://schemas.openxmlformats.org/officeDocument/2006/relationships/package" Target="../embeddings/Microsoft_Excel_Worksheet163.xlsx"/><Relationship Id="rId2" Type="http://schemas.microsoft.com/office/2011/relationships/chartColorStyle" Target="colors145.xml"/><Relationship Id="rId1" Type="http://schemas.microsoft.com/office/2011/relationships/chartStyle" Target="style145.xml"/></Relationships>
</file>

<file path=ppt/charts/_rels/chart136.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146.xml"/><Relationship Id="rId1" Type="http://schemas.microsoft.com/office/2011/relationships/chartStyle" Target="style146.xml"/></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147.xml"/><Relationship Id="rId1" Type="http://schemas.microsoft.com/office/2011/relationships/chartStyle" Target="style147.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148.xml"/><Relationship Id="rId1" Type="http://schemas.microsoft.com/office/2011/relationships/chartStyle" Target="style148.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67.xlsx"/><Relationship Id="rId2" Type="http://schemas.microsoft.com/office/2011/relationships/chartColorStyle" Target="colors149.xml"/><Relationship Id="rId1" Type="http://schemas.microsoft.com/office/2011/relationships/chartStyle" Target="style149.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38.xml"/><Relationship Id="rId1" Type="http://schemas.microsoft.com/office/2011/relationships/chartStyle" Target="style38.xml"/></Relationships>
</file>

<file path=ppt/charts/_rels/chart140.xml.rels><?xml version="1.0" encoding="UTF-8" standalone="yes"?>
<Relationships xmlns="http://schemas.openxmlformats.org/package/2006/relationships"><Relationship Id="rId1" Type="http://schemas.openxmlformats.org/officeDocument/2006/relationships/package" Target="../embeddings/Microsoft_Excel_Worksheet168.xlsx"/></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42.xml.rels><?xml version="1.0" encoding="UTF-8" standalone="yes"?>
<Relationships xmlns="http://schemas.openxmlformats.org/package/2006/relationships"><Relationship Id="rId3" Type="http://schemas.openxmlformats.org/officeDocument/2006/relationships/package" Target="../embeddings/Microsoft_Excel_Worksheet170.xlsx"/><Relationship Id="rId2" Type="http://schemas.microsoft.com/office/2011/relationships/chartColorStyle" Target="colors150.xml"/><Relationship Id="rId1" Type="http://schemas.microsoft.com/office/2011/relationships/chartStyle" Target="style150.xml"/></Relationships>
</file>

<file path=ppt/charts/_rels/chart143.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151.xml"/><Relationship Id="rId1" Type="http://schemas.microsoft.com/office/2011/relationships/chartStyle" Target="style151.xml"/></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152.xml"/><Relationship Id="rId1" Type="http://schemas.microsoft.com/office/2011/relationships/chartStyle" Target="style152.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153.xml"/><Relationship Id="rId1" Type="http://schemas.microsoft.com/office/2011/relationships/chartStyle" Target="style153.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74.xlsx"/><Relationship Id="rId2" Type="http://schemas.microsoft.com/office/2011/relationships/chartColorStyle" Target="colors154.xml"/><Relationship Id="rId1" Type="http://schemas.microsoft.com/office/2011/relationships/chartStyle" Target="style154.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155.xml"/><Relationship Id="rId1" Type="http://schemas.microsoft.com/office/2011/relationships/chartStyle" Target="style155.xml"/></Relationships>
</file>

<file path=ppt/charts/_rels/chart148.xml.rels><?xml version="1.0" encoding="UTF-8" standalone="yes"?>
<Relationships xmlns="http://schemas.openxmlformats.org/package/2006/relationships"><Relationship Id="rId3" Type="http://schemas.openxmlformats.org/officeDocument/2006/relationships/package" Target="../embeddings/Microsoft_Excel_Worksheet176.xlsx"/><Relationship Id="rId2" Type="http://schemas.microsoft.com/office/2011/relationships/chartColorStyle" Target="colors156.xml"/><Relationship Id="rId1" Type="http://schemas.microsoft.com/office/2011/relationships/chartStyle" Target="style156.xml"/></Relationships>
</file>

<file path=ppt/charts/_rels/chart149.xml.rels><?xml version="1.0" encoding="UTF-8" standalone="yes"?>
<Relationships xmlns="http://schemas.openxmlformats.org/package/2006/relationships"><Relationship Id="rId3" Type="http://schemas.openxmlformats.org/officeDocument/2006/relationships/package" Target="../embeddings/Microsoft_Excel_Worksheet177.xlsx"/><Relationship Id="rId2" Type="http://schemas.microsoft.com/office/2011/relationships/chartColorStyle" Target="colors157.xml"/><Relationship Id="rId1" Type="http://schemas.microsoft.com/office/2011/relationships/chartStyle" Target="style157.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39.xml"/><Relationship Id="rId1" Type="http://schemas.microsoft.com/office/2011/relationships/chartStyle" Target="style39.xml"/></Relationships>
</file>

<file path=ppt/charts/_rels/chart150.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158.xml"/><Relationship Id="rId1" Type="http://schemas.microsoft.com/office/2011/relationships/chartStyle" Target="style158.xml"/></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159.xml"/><Relationship Id="rId1" Type="http://schemas.microsoft.com/office/2011/relationships/chartStyle" Target="style159.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160.xml"/><Relationship Id="rId1" Type="http://schemas.microsoft.com/office/2011/relationships/chartStyle" Target="style160.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81.xlsx"/><Relationship Id="rId2" Type="http://schemas.microsoft.com/office/2011/relationships/chartColorStyle" Target="colors161.xml"/><Relationship Id="rId1" Type="http://schemas.microsoft.com/office/2011/relationships/chartStyle" Target="style161.xml"/></Relationships>
</file>

<file path=ppt/charts/_rels/chart154.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162.xml"/><Relationship Id="rId1" Type="http://schemas.microsoft.com/office/2011/relationships/chartStyle" Target="style162.xml"/></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83.xlsx"/><Relationship Id="rId2" Type="http://schemas.microsoft.com/office/2011/relationships/chartColorStyle" Target="colors163.xml"/><Relationship Id="rId1" Type="http://schemas.microsoft.com/office/2011/relationships/chartStyle" Target="style163.xml"/></Relationships>
</file>

<file path=ppt/charts/_rels/chart156.xml.rels><?xml version="1.0" encoding="UTF-8" standalone="yes"?>
<Relationships xmlns="http://schemas.openxmlformats.org/package/2006/relationships"><Relationship Id="rId3" Type="http://schemas.openxmlformats.org/officeDocument/2006/relationships/package" Target="../embeddings/Microsoft_Excel_Worksheet184.xlsx"/><Relationship Id="rId2" Type="http://schemas.microsoft.com/office/2011/relationships/chartColorStyle" Target="colors164.xml"/><Relationship Id="rId1" Type="http://schemas.microsoft.com/office/2011/relationships/chartStyle" Target="style164.xml"/></Relationships>
</file>

<file path=ppt/charts/_rels/chart157.xml.rels><?xml version="1.0" encoding="UTF-8" standalone="yes"?>
<Relationships xmlns="http://schemas.openxmlformats.org/package/2006/relationships"><Relationship Id="rId3" Type="http://schemas.openxmlformats.org/officeDocument/2006/relationships/package" Target="../embeddings/Microsoft_Excel_Worksheet185.xlsx"/><Relationship Id="rId2" Type="http://schemas.microsoft.com/office/2011/relationships/chartColorStyle" Target="colors165.xml"/><Relationship Id="rId1" Type="http://schemas.microsoft.com/office/2011/relationships/chartStyle" Target="style165.xml"/></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86.xlsx"/><Relationship Id="rId2" Type="http://schemas.microsoft.com/office/2011/relationships/chartColorStyle" Target="colors166.xml"/><Relationship Id="rId1" Type="http://schemas.microsoft.com/office/2011/relationships/chartStyle" Target="style166.xml"/></Relationships>
</file>

<file path=ppt/charts/_rels/chart159.xml.rels><?xml version="1.0" encoding="UTF-8" standalone="yes"?>
<Relationships xmlns="http://schemas.openxmlformats.org/package/2006/relationships"><Relationship Id="rId1" Type="http://schemas.openxmlformats.org/officeDocument/2006/relationships/package" Target="../embeddings/Microsoft_Excel_Worksheet187.xlsx"/></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0.xml"/><Relationship Id="rId1" Type="http://schemas.microsoft.com/office/2011/relationships/chartStyle" Target="style40.xml"/></Relationships>
</file>

<file path=ppt/charts/_rels/chart160.xml.rels><?xml version="1.0" encoding="UTF-8" standalone="yes"?>
<Relationships xmlns="http://schemas.openxmlformats.org/package/2006/relationships"><Relationship Id="rId1" Type="http://schemas.openxmlformats.org/officeDocument/2006/relationships/package" Target="../embeddings/Microsoft_Excel_Worksheet188.xlsx"/></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89.xlsx"/></Relationships>
</file>

<file path=ppt/charts/_rels/chart162.xml.rels><?xml version="1.0" encoding="UTF-8" standalone="yes"?>
<Relationships xmlns="http://schemas.openxmlformats.org/package/2006/relationships"><Relationship Id="rId1" Type="http://schemas.openxmlformats.org/officeDocument/2006/relationships/package" Target="../embeddings/Microsoft_Excel_Worksheet190.xlsx"/></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92.xlsx"/></Relationships>
</file>

<file path=ppt/charts/_rels/chart165.xml.rels><?xml version="1.0" encoding="UTF-8" standalone="yes"?>
<Relationships xmlns="http://schemas.openxmlformats.org/package/2006/relationships"><Relationship Id="rId1" Type="http://schemas.openxmlformats.org/officeDocument/2006/relationships/package" Target="../embeddings/Microsoft_Excel_Worksheet193.xlsx"/></Relationships>
</file>

<file path=ppt/charts/_rels/chart166.xml.rels><?xml version="1.0" encoding="UTF-8" standalone="yes"?>
<Relationships xmlns="http://schemas.openxmlformats.org/package/2006/relationships"><Relationship Id="rId1" Type="http://schemas.openxmlformats.org/officeDocument/2006/relationships/package" Target="../embeddings/Microsoft_Excel_Worksheet194.xlsx"/></Relationships>
</file>

<file path=ppt/charts/_rels/chart167.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68.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167.xml"/><Relationship Id="rId1" Type="http://schemas.microsoft.com/office/2011/relationships/chartStyle" Target="style167.xml"/></Relationships>
</file>

<file path=ppt/charts/_rels/chart169.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1.xml"/><Relationship Id="rId1" Type="http://schemas.microsoft.com/office/2011/relationships/chartStyle" Target="style41.xml"/></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99.xlsx"/></Relationships>
</file>

<file path=ppt/charts/_rels/chart172.xml.rels><?xml version="1.0" encoding="UTF-8" standalone="yes"?>
<Relationships xmlns="http://schemas.openxmlformats.org/package/2006/relationships"><Relationship Id="rId1" Type="http://schemas.openxmlformats.org/officeDocument/2006/relationships/package" Target="../embeddings/Microsoft_Excel_Worksheet200.xlsx"/></Relationships>
</file>

<file path=ppt/charts/_rels/chart173.xml.rels><?xml version="1.0" encoding="UTF-8" standalone="yes"?>
<Relationships xmlns="http://schemas.openxmlformats.org/package/2006/relationships"><Relationship Id="rId1" Type="http://schemas.openxmlformats.org/officeDocument/2006/relationships/package" Target="../embeddings/Microsoft_Excel_Worksheet201.xlsx"/></Relationships>
</file>

<file path=ppt/charts/_rels/chart174.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203.xlsx"/></Relationships>
</file>

<file path=ppt/charts/_rels/chart176.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206.xlsx"/></Relationships>
</file>

<file path=ppt/charts/_rels/chart179.xml.rels><?xml version="1.0" encoding="UTF-8" standalone="yes"?>
<Relationships xmlns="http://schemas.openxmlformats.org/package/2006/relationships"><Relationship Id="rId1" Type="http://schemas.openxmlformats.org/officeDocument/2006/relationships/package" Target="../embeddings/Microsoft_Excel_Worksheet207.xlsx"/></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2.xml"/><Relationship Id="rId1" Type="http://schemas.microsoft.com/office/2011/relationships/chartStyle" Target="style42.xml"/></Relationships>
</file>

<file path=ppt/charts/_rels/chart180.xml.rels><?xml version="1.0" encoding="UTF-8" standalone="yes"?>
<Relationships xmlns="http://schemas.openxmlformats.org/package/2006/relationships"><Relationship Id="rId1" Type="http://schemas.openxmlformats.org/officeDocument/2006/relationships/package" Target="../embeddings/Microsoft_Excel_Worksheet208.xlsx"/></Relationships>
</file>

<file path=ppt/charts/_rels/chart181.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210.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211.xlsx"/><Relationship Id="rId2" Type="http://schemas.microsoft.com/office/2011/relationships/chartColorStyle" Target="colors168.xml"/><Relationship Id="rId1" Type="http://schemas.microsoft.com/office/2011/relationships/chartStyle" Target="style168.xml"/></Relationships>
</file>

<file path=ppt/charts/_rels/chart184.xml.rels><?xml version="1.0" encoding="UTF-8" standalone="yes"?>
<Relationships xmlns="http://schemas.openxmlformats.org/package/2006/relationships"><Relationship Id="rId3" Type="http://schemas.openxmlformats.org/officeDocument/2006/relationships/package" Target="../embeddings/Microsoft_Excel_Worksheet212.xlsx"/><Relationship Id="rId2" Type="http://schemas.microsoft.com/office/2011/relationships/chartColorStyle" Target="colors169.xml"/><Relationship Id="rId1" Type="http://schemas.microsoft.com/office/2011/relationships/chartStyle" Target="style169.xml"/></Relationships>
</file>

<file path=ppt/charts/_rels/chart185.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170.xml"/><Relationship Id="rId1" Type="http://schemas.microsoft.com/office/2011/relationships/chartStyle" Target="style170.xml"/></Relationships>
</file>

<file path=ppt/charts/_rels/chart186.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171.xml"/><Relationship Id="rId1" Type="http://schemas.microsoft.com/office/2011/relationships/chartStyle" Target="style171.xml"/></Relationships>
</file>

<file path=ppt/charts/_rels/chart187.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172.xml"/><Relationship Id="rId1" Type="http://schemas.microsoft.com/office/2011/relationships/chartStyle" Target="style172.xml"/></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216.xlsx"/><Relationship Id="rId2" Type="http://schemas.microsoft.com/office/2011/relationships/chartColorStyle" Target="colors173.xml"/><Relationship Id="rId1" Type="http://schemas.microsoft.com/office/2011/relationships/chartStyle" Target="style173.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174.xml"/><Relationship Id="rId1" Type="http://schemas.microsoft.com/office/2011/relationships/chartStyle" Target="style174.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3.xml"/><Relationship Id="rId1" Type="http://schemas.microsoft.com/office/2011/relationships/chartStyle" Target="style43.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218.xlsx"/><Relationship Id="rId2" Type="http://schemas.microsoft.com/office/2011/relationships/chartColorStyle" Target="colors175.xml"/><Relationship Id="rId1" Type="http://schemas.microsoft.com/office/2011/relationships/chartStyle" Target="style175.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219.xlsx"/><Relationship Id="rId2" Type="http://schemas.microsoft.com/office/2011/relationships/chartColorStyle" Target="colors176.xml"/><Relationship Id="rId1" Type="http://schemas.microsoft.com/office/2011/relationships/chartStyle" Target="style176.xml"/></Relationships>
</file>

<file path=ppt/charts/_rels/chart192.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177.xml"/><Relationship Id="rId1" Type="http://schemas.microsoft.com/office/2011/relationships/chartStyle" Target="style177.xml"/></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178.xml"/><Relationship Id="rId1" Type="http://schemas.microsoft.com/office/2011/relationships/chartStyle" Target="style178.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179.xml"/><Relationship Id="rId1" Type="http://schemas.microsoft.com/office/2011/relationships/chartStyle" Target="style179.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223.xlsx"/><Relationship Id="rId2" Type="http://schemas.microsoft.com/office/2011/relationships/chartColorStyle" Target="colors180.xml"/><Relationship Id="rId1" Type="http://schemas.microsoft.com/office/2011/relationships/chartStyle" Target="style180.xml"/></Relationships>
</file>

<file path=ppt/charts/_rels/chart196.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181.xml"/><Relationship Id="rId1" Type="http://schemas.microsoft.com/office/2011/relationships/chartStyle" Target="style181.xml"/></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225.xlsx"/><Relationship Id="rId2" Type="http://schemas.microsoft.com/office/2011/relationships/chartColorStyle" Target="colors182.xml"/><Relationship Id="rId1" Type="http://schemas.microsoft.com/office/2011/relationships/chartStyle" Target="style182.xml"/></Relationships>
</file>

<file path=ppt/charts/_rels/chart198.xml.rels><?xml version="1.0" encoding="UTF-8" standalone="yes"?>
<Relationships xmlns="http://schemas.openxmlformats.org/package/2006/relationships"><Relationship Id="rId3" Type="http://schemas.openxmlformats.org/officeDocument/2006/relationships/package" Target="../embeddings/Microsoft_Excel_Worksheet226.xlsx"/><Relationship Id="rId2" Type="http://schemas.microsoft.com/office/2011/relationships/chartColorStyle" Target="colors183.xml"/><Relationship Id="rId1" Type="http://schemas.microsoft.com/office/2011/relationships/chartStyle" Target="style183.xml"/></Relationships>
</file>

<file path=ppt/charts/_rels/chart199.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184.xml"/><Relationship Id="rId1" Type="http://schemas.microsoft.com/office/2011/relationships/chartStyle" Target="style184.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4.xml"/><Relationship Id="rId1" Type="http://schemas.microsoft.com/office/2011/relationships/chartStyle" Target="style44.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185.xml"/><Relationship Id="rId1" Type="http://schemas.microsoft.com/office/2011/relationships/chartStyle" Target="style185.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186.xml"/><Relationship Id="rId1" Type="http://schemas.microsoft.com/office/2011/relationships/chartStyle" Target="style186.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30.xlsx"/><Relationship Id="rId2" Type="http://schemas.microsoft.com/office/2011/relationships/chartColorStyle" Target="colors187.xml"/><Relationship Id="rId1" Type="http://schemas.microsoft.com/office/2011/relationships/chartStyle" Target="style187.xml"/></Relationships>
</file>

<file path=ppt/charts/_rels/chart203.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188.xml"/><Relationship Id="rId1" Type="http://schemas.microsoft.com/office/2011/relationships/chartStyle" Target="style188.xml"/></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32.xlsx"/><Relationship Id="rId2" Type="http://schemas.microsoft.com/office/2011/relationships/chartColorStyle" Target="colors189.xml"/><Relationship Id="rId1" Type="http://schemas.microsoft.com/office/2011/relationships/chartStyle" Target="style189.xml"/></Relationships>
</file>

<file path=ppt/charts/_rels/chart205.xml.rels><?xml version="1.0" encoding="UTF-8" standalone="yes"?>
<Relationships xmlns="http://schemas.openxmlformats.org/package/2006/relationships"><Relationship Id="rId3" Type="http://schemas.openxmlformats.org/officeDocument/2006/relationships/package" Target="../embeddings/Microsoft_Excel_Worksheet233.xlsx"/><Relationship Id="rId2" Type="http://schemas.microsoft.com/office/2011/relationships/chartColorStyle" Target="colors190.xml"/><Relationship Id="rId1" Type="http://schemas.microsoft.com/office/2011/relationships/chartStyle" Target="style190.xml"/></Relationships>
</file>

<file path=ppt/charts/_rels/chart206.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191.xml"/><Relationship Id="rId1" Type="http://schemas.microsoft.com/office/2011/relationships/chartStyle" Target="style191.xml"/></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192.xml"/><Relationship Id="rId1" Type="http://schemas.microsoft.com/office/2011/relationships/chartStyle" Target="style19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193.xml"/><Relationship Id="rId1" Type="http://schemas.microsoft.com/office/2011/relationships/chartStyle" Target="style19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37.xlsx"/><Relationship Id="rId2" Type="http://schemas.microsoft.com/office/2011/relationships/chartColorStyle" Target="colors194.xml"/><Relationship Id="rId1" Type="http://schemas.microsoft.com/office/2011/relationships/chartStyle" Target="style194.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45.xml"/><Relationship Id="rId1" Type="http://schemas.microsoft.com/office/2011/relationships/chartStyle" Target="style45.xml"/></Relationships>
</file>

<file path=ppt/charts/_rels/chart210.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195.xml"/><Relationship Id="rId1" Type="http://schemas.microsoft.com/office/2011/relationships/chartStyle" Target="style195.xml"/></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39.xlsx"/><Relationship Id="rId2" Type="http://schemas.microsoft.com/office/2011/relationships/chartColorStyle" Target="colors196.xml"/><Relationship Id="rId1" Type="http://schemas.microsoft.com/office/2011/relationships/chartStyle" Target="style196.xml"/></Relationships>
</file>

<file path=ppt/charts/_rels/chart212.xml.rels><?xml version="1.0" encoding="UTF-8" standalone="yes"?>
<Relationships xmlns="http://schemas.openxmlformats.org/package/2006/relationships"><Relationship Id="rId3" Type="http://schemas.openxmlformats.org/officeDocument/2006/relationships/package" Target="../embeddings/Microsoft_Excel_Worksheet240.xlsx"/><Relationship Id="rId2" Type="http://schemas.microsoft.com/office/2011/relationships/chartColorStyle" Target="colors197.xml"/><Relationship Id="rId1" Type="http://schemas.microsoft.com/office/2011/relationships/chartStyle" Target="style197.xml"/></Relationships>
</file>

<file path=ppt/charts/_rels/chart213.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198.xml"/><Relationship Id="rId1" Type="http://schemas.microsoft.com/office/2011/relationships/chartStyle" Target="style198.xml"/></Relationships>
</file>

<file path=ppt/charts/_rels/chart214.xml.rels><?xml version="1.0" encoding="UTF-8" standalone="yes"?>
<Relationships xmlns="http://schemas.openxmlformats.org/package/2006/relationships"><Relationship Id="rId1" Type="http://schemas.openxmlformats.org/officeDocument/2006/relationships/package" Target="../embeddings/Microsoft_Excel_Worksheet242.xlsx"/></Relationships>
</file>

<file path=ppt/charts/_rels/chart215.xml.rels><?xml version="1.0" encoding="UTF-8" standalone="yes"?>
<Relationships xmlns="http://schemas.openxmlformats.org/package/2006/relationships"><Relationship Id="rId1" Type="http://schemas.openxmlformats.org/officeDocument/2006/relationships/package" Target="../embeddings/Microsoft_Excel_Worksheet243.xlsx"/></Relationships>
</file>

<file path=ppt/charts/_rels/chart216.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45.xlsx"/></Relationships>
</file>

<file path=ppt/charts/_rels/chart218.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46.xml"/><Relationship Id="rId1" Type="http://schemas.microsoft.com/office/2011/relationships/chartStyle" Target="style46.xml"/></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48.xlsx"/></Relationships>
</file>

<file path=ppt/charts/_rels/chart221.xml.rels><?xml version="1.0" encoding="UTF-8" standalone="yes"?>
<Relationships xmlns="http://schemas.openxmlformats.org/package/2006/relationships"><Relationship Id="rId1" Type="http://schemas.openxmlformats.org/officeDocument/2006/relationships/package" Target="../embeddings/Microsoft_Excel_Worksheet249.xlsx"/></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199.xml"/><Relationship Id="rId1" Type="http://schemas.microsoft.com/office/2011/relationships/chartStyle" Target="style199.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51.xlsx"/><Relationship Id="rId2" Type="http://schemas.microsoft.com/office/2011/relationships/chartColorStyle" Target="colors200.xml"/><Relationship Id="rId1" Type="http://schemas.microsoft.com/office/2011/relationships/chartStyle" Target="style200.xml"/></Relationships>
</file>

<file path=ppt/charts/_rels/chart224.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201.xml"/><Relationship Id="rId1" Type="http://schemas.microsoft.com/office/2011/relationships/chartStyle" Target="style201.xml"/></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53.xlsx"/><Relationship Id="rId2" Type="http://schemas.microsoft.com/office/2011/relationships/chartColorStyle" Target="colors202.xml"/><Relationship Id="rId1" Type="http://schemas.microsoft.com/office/2011/relationships/chartStyle" Target="style202.xml"/></Relationships>
</file>

<file path=ppt/charts/_rels/chart226.xml.rels><?xml version="1.0" encoding="UTF-8" standalone="yes"?>
<Relationships xmlns="http://schemas.openxmlformats.org/package/2006/relationships"><Relationship Id="rId3" Type="http://schemas.openxmlformats.org/officeDocument/2006/relationships/package" Target="../embeddings/Microsoft_Excel_Worksheet254.xlsx"/><Relationship Id="rId2" Type="http://schemas.microsoft.com/office/2011/relationships/chartColorStyle" Target="colors203.xml"/><Relationship Id="rId1" Type="http://schemas.microsoft.com/office/2011/relationships/chartStyle" Target="style203.xml"/></Relationships>
</file>

<file path=ppt/charts/_rels/chart227.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204.xml"/><Relationship Id="rId1" Type="http://schemas.microsoft.com/office/2011/relationships/chartStyle" Target="style204.xml"/></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205.xml"/><Relationship Id="rId1" Type="http://schemas.microsoft.com/office/2011/relationships/chartStyle" Target="style205.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206.xml"/><Relationship Id="rId1" Type="http://schemas.microsoft.com/office/2011/relationships/chartStyle" Target="style206.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47.xml"/><Relationship Id="rId1" Type="http://schemas.microsoft.com/office/2011/relationships/chartStyle" Target="style47.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48.xml"/><Relationship Id="rId1" Type="http://schemas.microsoft.com/office/2011/relationships/chartStyle" Target="style48.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49.xml"/><Relationship Id="rId1" Type="http://schemas.microsoft.com/office/2011/relationships/chartStyle" Target="style49.xml"/></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54.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0.xml"/><Relationship Id="rId1" Type="http://schemas.microsoft.com/office/2011/relationships/chartStyle" Target="style50.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1.xml"/><Relationship Id="rId1" Type="http://schemas.microsoft.com/office/2011/relationships/chartStyle" Target="style51.xml"/></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2.xml"/><Relationship Id="rId1" Type="http://schemas.microsoft.com/office/2011/relationships/chartStyle" Target="style52.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53.xml"/><Relationship Id="rId1" Type="http://schemas.microsoft.com/office/2011/relationships/chartStyle" Target="style53.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54.xml"/><Relationship Id="rId1" Type="http://schemas.microsoft.com/office/2011/relationships/chartStyle" Target="style54.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55.xml"/><Relationship Id="rId1" Type="http://schemas.microsoft.com/office/2011/relationships/chartStyle" Target="style55.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56.xml"/><Relationship Id="rId1" Type="http://schemas.microsoft.com/office/2011/relationships/chartStyle" Target="style56.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57.xml"/><Relationship Id="rId1" Type="http://schemas.microsoft.com/office/2011/relationships/chartStyle" Target="style57.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58.xml"/><Relationship Id="rId1" Type="http://schemas.microsoft.com/office/2011/relationships/chartStyle" Target="style58.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59.xml"/><Relationship Id="rId1" Type="http://schemas.microsoft.com/office/2011/relationships/chartStyle" Target="style59.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0.xml"/><Relationship Id="rId1" Type="http://schemas.microsoft.com/office/2011/relationships/chartStyle" Target="style60.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61.xml"/><Relationship Id="rId1" Type="http://schemas.microsoft.com/office/2011/relationships/chartStyle" Target="style61.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62.xml"/><Relationship Id="rId1" Type="http://schemas.microsoft.com/office/2011/relationships/chartStyle" Target="style62.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63.xml"/><Relationship Id="rId1" Type="http://schemas.microsoft.com/office/2011/relationships/chartStyle" Target="style63.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64.xml"/><Relationship Id="rId1" Type="http://schemas.microsoft.com/office/2011/relationships/chartStyle" Target="style64.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65.xml"/><Relationship Id="rId1" Type="http://schemas.microsoft.com/office/2011/relationships/chartStyle" Target="style65.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66.xml"/><Relationship Id="rId1" Type="http://schemas.microsoft.com/office/2011/relationships/chartStyle" Target="style66.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67.xml"/><Relationship Id="rId1" Type="http://schemas.microsoft.com/office/2011/relationships/chartStyle" Target="style67.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68.xml"/><Relationship Id="rId1" Type="http://schemas.microsoft.com/office/2011/relationships/chartStyle" Target="style68.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69.xml"/><Relationship Id="rId1" Type="http://schemas.microsoft.com/office/2011/relationships/chartStyle" Target="style69.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0.xml"/><Relationship Id="rId1" Type="http://schemas.microsoft.com/office/2011/relationships/chartStyle" Target="style70.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71.xml"/><Relationship Id="rId1" Type="http://schemas.microsoft.com/office/2011/relationships/chartStyle" Target="style7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2.xml"/><Relationship Id="rId1" Type="http://schemas.microsoft.com/office/2011/relationships/chartStyle" Target="style32.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72.xml"/><Relationship Id="rId1" Type="http://schemas.microsoft.com/office/2011/relationships/chartStyle" Target="style72.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73.xml"/><Relationship Id="rId1" Type="http://schemas.microsoft.com/office/2011/relationships/chartStyle" Target="style73.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74.xml"/><Relationship Id="rId1" Type="http://schemas.microsoft.com/office/2011/relationships/chartStyle" Target="style74.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75.xml"/><Relationship Id="rId1" Type="http://schemas.microsoft.com/office/2011/relationships/chartStyle" Target="style75.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76.xml"/><Relationship Id="rId1" Type="http://schemas.microsoft.com/office/2011/relationships/chartStyle" Target="style76.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77.xml"/><Relationship Id="rId1" Type="http://schemas.microsoft.com/office/2011/relationships/chartStyle" Target="style77.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78.xml"/><Relationship Id="rId1" Type="http://schemas.microsoft.com/office/2011/relationships/chartStyle" Target="style78.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79.xml"/><Relationship Id="rId1" Type="http://schemas.microsoft.com/office/2011/relationships/chartStyle" Target="style79.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0.xml"/><Relationship Id="rId1" Type="http://schemas.microsoft.com/office/2011/relationships/chartStyle" Target="style80.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81.xml"/><Relationship Id="rId1" Type="http://schemas.microsoft.com/office/2011/relationships/chartStyle" Target="style81.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82.xml"/><Relationship Id="rId1" Type="http://schemas.microsoft.com/office/2011/relationships/chartStyle" Target="style82.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83.xml"/><Relationship Id="rId1" Type="http://schemas.microsoft.com/office/2011/relationships/chartStyle" Target="style83.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84.xml"/><Relationship Id="rId1" Type="http://schemas.microsoft.com/office/2011/relationships/chartStyle" Target="style84.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91.xlsx"/><Relationship Id="rId2" Type="http://schemas.microsoft.com/office/2011/relationships/chartColorStyle" Target="colors85.xml"/><Relationship Id="rId1" Type="http://schemas.microsoft.com/office/2011/relationships/chartStyle" Target="style85.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92.xlsx"/><Relationship Id="rId2" Type="http://schemas.microsoft.com/office/2011/relationships/chartColorStyle" Target="colors86.xml"/><Relationship Id="rId1" Type="http://schemas.microsoft.com/office/2011/relationships/chartStyle" Target="style86.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93.xlsx"/><Relationship Id="rId2" Type="http://schemas.microsoft.com/office/2011/relationships/chartColorStyle" Target="colors87.xml"/><Relationship Id="rId1" Type="http://schemas.microsoft.com/office/2011/relationships/chartStyle" Target="style87.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94.xlsx"/><Relationship Id="rId2" Type="http://schemas.microsoft.com/office/2011/relationships/chartColorStyle" Target="colors88.xml"/><Relationship Id="rId1" Type="http://schemas.microsoft.com/office/2011/relationships/chartStyle" Target="style88.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95.xlsx"/><Relationship Id="rId2" Type="http://schemas.microsoft.com/office/2011/relationships/chartColorStyle" Target="colors89.xml"/><Relationship Id="rId1" Type="http://schemas.microsoft.com/office/2011/relationships/chartStyle" Target="style89.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96.xlsx"/><Relationship Id="rId2" Type="http://schemas.microsoft.com/office/2011/relationships/chartColorStyle" Target="colors90.xml"/><Relationship Id="rId1" Type="http://schemas.microsoft.com/office/2011/relationships/chartStyle" Target="style90.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97.xlsx"/><Relationship Id="rId2" Type="http://schemas.microsoft.com/office/2011/relationships/chartColorStyle" Target="colors91.xml"/><Relationship Id="rId1" Type="http://schemas.microsoft.com/office/2011/relationships/chartStyle" Target="style91.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3.xml"/><Relationship Id="rId1" Type="http://schemas.microsoft.com/office/2011/relationships/chartStyle" Target="style33.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92.xml"/><Relationship Id="rId1" Type="http://schemas.microsoft.com/office/2011/relationships/chartStyle" Target="style92.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93.xml"/><Relationship Id="rId1" Type="http://schemas.microsoft.com/office/2011/relationships/chartStyle" Target="style93.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94.xml"/><Relationship Id="rId1" Type="http://schemas.microsoft.com/office/2011/relationships/chartStyle" Target="style94.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101.xlsx"/><Relationship Id="rId2" Type="http://schemas.microsoft.com/office/2011/relationships/chartColorStyle" Target="colors95.xml"/><Relationship Id="rId1" Type="http://schemas.microsoft.com/office/2011/relationships/chartStyle" Target="style95.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102.xlsx"/><Relationship Id="rId2" Type="http://schemas.microsoft.com/office/2011/relationships/chartColorStyle" Target="colors96.xml"/><Relationship Id="rId1" Type="http://schemas.microsoft.com/office/2011/relationships/chartStyle" Target="style96.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103.xlsx"/><Relationship Id="rId2" Type="http://schemas.microsoft.com/office/2011/relationships/chartColorStyle" Target="colors97.xml"/><Relationship Id="rId1" Type="http://schemas.microsoft.com/office/2011/relationships/chartStyle" Target="style97.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104.xlsx"/><Relationship Id="rId2" Type="http://schemas.microsoft.com/office/2011/relationships/chartColorStyle" Target="colors98.xml"/><Relationship Id="rId1" Type="http://schemas.microsoft.com/office/2011/relationships/chartStyle" Target="style98.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105.xlsx"/><Relationship Id="rId2" Type="http://schemas.microsoft.com/office/2011/relationships/chartColorStyle" Target="colors99.xml"/><Relationship Id="rId1" Type="http://schemas.microsoft.com/office/2011/relationships/chartStyle" Target="style99.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106.xlsx"/><Relationship Id="rId2" Type="http://schemas.microsoft.com/office/2011/relationships/chartColorStyle" Target="colors100.xml"/><Relationship Id="rId1" Type="http://schemas.microsoft.com/office/2011/relationships/chartStyle" Target="style100.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107.xlsx"/><Relationship Id="rId2" Type="http://schemas.microsoft.com/office/2011/relationships/chartColorStyle" Target="colors101.xml"/><Relationship Id="rId1" Type="http://schemas.microsoft.com/office/2011/relationships/chartStyle" Target="style101.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4.xml"/><Relationship Id="rId1" Type="http://schemas.microsoft.com/office/2011/relationships/chartStyle" Target="style34.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108.xlsx"/><Relationship Id="rId2" Type="http://schemas.microsoft.com/office/2011/relationships/chartColorStyle" Target="colors102.xml"/><Relationship Id="rId1" Type="http://schemas.microsoft.com/office/2011/relationships/chartStyle" Target="style102.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109.xlsx"/><Relationship Id="rId2" Type="http://schemas.microsoft.com/office/2011/relationships/chartColorStyle" Target="colors103.xml"/><Relationship Id="rId1" Type="http://schemas.microsoft.com/office/2011/relationships/chartStyle" Target="style103.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110.xlsx"/><Relationship Id="rId2" Type="http://schemas.microsoft.com/office/2011/relationships/chartColorStyle" Target="colors104.xml"/><Relationship Id="rId1" Type="http://schemas.microsoft.com/office/2011/relationships/chartStyle" Target="style104.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111.xlsx"/><Relationship Id="rId2" Type="http://schemas.microsoft.com/office/2011/relationships/chartColorStyle" Target="colors105.xml"/><Relationship Id="rId1" Type="http://schemas.microsoft.com/office/2011/relationships/chartStyle" Target="style105.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112.xlsx"/><Relationship Id="rId2" Type="http://schemas.microsoft.com/office/2011/relationships/chartColorStyle" Target="colors106.xml"/><Relationship Id="rId1" Type="http://schemas.microsoft.com/office/2011/relationships/chartStyle" Target="style106.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113.xlsx"/><Relationship Id="rId2" Type="http://schemas.microsoft.com/office/2011/relationships/chartColorStyle" Target="colors107.xml"/><Relationship Id="rId1" Type="http://schemas.microsoft.com/office/2011/relationships/chartStyle" Target="style107.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114.xlsx"/><Relationship Id="rId2" Type="http://schemas.microsoft.com/office/2011/relationships/chartColorStyle" Target="colors108.xml"/><Relationship Id="rId1" Type="http://schemas.microsoft.com/office/2011/relationships/chartStyle" Target="style108.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115.xlsx"/><Relationship Id="rId2" Type="http://schemas.microsoft.com/office/2011/relationships/chartColorStyle" Target="colors109.xml"/><Relationship Id="rId1" Type="http://schemas.microsoft.com/office/2011/relationships/chartStyle" Target="style109.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116.xlsx"/><Relationship Id="rId2" Type="http://schemas.microsoft.com/office/2011/relationships/chartColorStyle" Target="colors110.xml"/><Relationship Id="rId1" Type="http://schemas.microsoft.com/office/2011/relationships/chartStyle" Target="style110.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117.xlsx"/><Relationship Id="rId2" Type="http://schemas.microsoft.com/office/2011/relationships/chartColorStyle" Target="colors111.xml"/><Relationship Id="rId1" Type="http://schemas.microsoft.com/office/2011/relationships/chartStyle" Target="style111.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5.xml"/><Relationship Id="rId1" Type="http://schemas.microsoft.com/office/2011/relationships/chartStyle" Target="style35.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118.xlsx"/><Relationship Id="rId2" Type="http://schemas.microsoft.com/office/2011/relationships/chartColorStyle" Target="colors112.xml"/><Relationship Id="rId1" Type="http://schemas.microsoft.com/office/2011/relationships/chartStyle" Target="style11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119.xlsx"/><Relationship Id="rId2" Type="http://schemas.microsoft.com/office/2011/relationships/chartColorStyle" Target="colors113.xml"/><Relationship Id="rId1" Type="http://schemas.microsoft.com/office/2011/relationships/chartStyle" Target="style113.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114.xml"/><Relationship Id="rId1" Type="http://schemas.microsoft.com/office/2011/relationships/chartStyle" Target="style114.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115.xml"/><Relationship Id="rId1" Type="http://schemas.microsoft.com/office/2011/relationships/chartStyle" Target="style115.xml"/></Relationships>
</file>

<file path=ppt/charts/_rels/chart94.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116.xml"/><Relationship Id="rId1" Type="http://schemas.microsoft.com/office/2011/relationships/chartStyle" Target="style116.xml"/></Relationships>
</file>

<file path=ppt/charts/_rels/chart95.xml.rels><?xml version="1.0" encoding="UTF-8" standalone="yes"?>
<Relationships xmlns="http://schemas.openxmlformats.org/package/2006/relationships"><Relationship Id="rId3" Type="http://schemas.openxmlformats.org/officeDocument/2006/relationships/package" Target="../embeddings/Microsoft_Excel_Worksheet123.xlsx"/><Relationship Id="rId2" Type="http://schemas.microsoft.com/office/2011/relationships/chartColorStyle" Target="colors117.xml"/><Relationship Id="rId1" Type="http://schemas.microsoft.com/office/2011/relationships/chartStyle" Target="style117.xml"/></Relationships>
</file>

<file path=ppt/charts/_rels/chart96.xml.rels><?xml version="1.0" encoding="UTF-8" standalone="yes"?>
<Relationships xmlns="http://schemas.openxmlformats.org/package/2006/relationships"><Relationship Id="rId3" Type="http://schemas.openxmlformats.org/officeDocument/2006/relationships/package" Target="../embeddings/Microsoft_Excel_Worksheet124.xlsx"/><Relationship Id="rId2" Type="http://schemas.microsoft.com/office/2011/relationships/chartColorStyle" Target="colors118.xml"/><Relationship Id="rId1" Type="http://schemas.microsoft.com/office/2011/relationships/chartStyle" Target="style118.xml"/></Relationships>
</file>

<file path=ppt/charts/_rels/chart97.xml.rels><?xml version="1.0" encoding="UTF-8" standalone="yes"?>
<Relationships xmlns="http://schemas.openxmlformats.org/package/2006/relationships"><Relationship Id="rId3" Type="http://schemas.openxmlformats.org/officeDocument/2006/relationships/package" Target="../embeddings/Microsoft_Excel_Worksheet125.xlsx"/><Relationship Id="rId2" Type="http://schemas.microsoft.com/office/2011/relationships/chartColorStyle" Target="colors119.xml"/><Relationship Id="rId1" Type="http://schemas.microsoft.com/office/2011/relationships/chartStyle" Target="style119.xml"/></Relationships>
</file>

<file path=ppt/charts/_rels/chart98.xml.rels><?xml version="1.0" encoding="UTF-8" standalone="yes"?>
<Relationships xmlns="http://schemas.openxmlformats.org/package/2006/relationships"><Relationship Id="rId3" Type="http://schemas.openxmlformats.org/officeDocument/2006/relationships/package" Target="../embeddings/Microsoft_Excel_Worksheet126.xlsx"/><Relationship Id="rId2" Type="http://schemas.microsoft.com/office/2011/relationships/chartColorStyle" Target="colors120.xml"/><Relationship Id="rId1" Type="http://schemas.microsoft.com/office/2011/relationships/chartStyle" Target="style120.xml"/></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127.xlsx"/><Relationship Id="rId2" Type="http://schemas.microsoft.com/office/2011/relationships/chartColorStyle" Target="colors121.xml"/><Relationship Id="rId1" Type="http://schemas.microsoft.com/office/2011/relationships/chartStyle" Target="style121.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_rels/chartEx10.xml.rels><?xml version="1.0" encoding="UTF-8" standalone="yes"?>
<Relationships xmlns="http://schemas.openxmlformats.org/package/2006/relationships"><Relationship Id="rId3" Type="http://schemas.microsoft.com/office/2011/relationships/chartColorStyle" Target="colors12.xml"/><Relationship Id="rId2" Type="http://schemas.microsoft.com/office/2011/relationships/chartStyle" Target="style12.xml"/><Relationship Id="rId1" Type="http://schemas.openxmlformats.org/officeDocument/2006/relationships/package" Target="../embeddings/Microsoft_Excel_Worksheet12.xlsx"/></Relationships>
</file>

<file path=ppt/charts/_rels/chartEx11.xml.rels><?xml version="1.0" encoding="UTF-8" standalone="yes"?>
<Relationships xmlns="http://schemas.openxmlformats.org/package/2006/relationships"><Relationship Id="rId3" Type="http://schemas.microsoft.com/office/2011/relationships/chartColorStyle" Target="colors13.xml"/><Relationship Id="rId2" Type="http://schemas.microsoft.com/office/2011/relationships/chartStyle" Target="style13.xml"/><Relationship Id="rId1" Type="http://schemas.openxmlformats.org/officeDocument/2006/relationships/package" Target="../embeddings/Microsoft_Excel_Worksheet13.xlsx"/></Relationships>
</file>

<file path=ppt/charts/_rels/chartEx12.xml.rels><?xml version="1.0" encoding="UTF-8" standalone="yes"?>
<Relationships xmlns="http://schemas.openxmlformats.org/package/2006/relationships"><Relationship Id="rId3" Type="http://schemas.microsoft.com/office/2011/relationships/chartColorStyle" Target="colors14.xml"/><Relationship Id="rId2" Type="http://schemas.microsoft.com/office/2011/relationships/chartStyle" Target="style14.xml"/><Relationship Id="rId1" Type="http://schemas.openxmlformats.org/officeDocument/2006/relationships/package" Target="../embeddings/Microsoft_Excel_Worksheet14.xlsx"/></Relationships>
</file>

<file path=ppt/charts/_rels/chartEx13.xml.rels><?xml version="1.0" encoding="UTF-8" standalone="yes"?>
<Relationships xmlns="http://schemas.openxmlformats.org/package/2006/relationships"><Relationship Id="rId3" Type="http://schemas.microsoft.com/office/2011/relationships/chartColorStyle" Target="colors15.xml"/><Relationship Id="rId2" Type="http://schemas.microsoft.com/office/2011/relationships/chartStyle" Target="style15.xml"/><Relationship Id="rId1" Type="http://schemas.openxmlformats.org/officeDocument/2006/relationships/package" Target="../embeddings/Microsoft_Excel_Worksheet15.xlsx"/></Relationships>
</file>

<file path=ppt/charts/_rels/chartEx14.xml.rels><?xml version="1.0" encoding="UTF-8" standalone="yes"?>
<Relationships xmlns="http://schemas.openxmlformats.org/package/2006/relationships"><Relationship Id="rId3" Type="http://schemas.microsoft.com/office/2011/relationships/chartColorStyle" Target="colors16.xml"/><Relationship Id="rId2" Type="http://schemas.microsoft.com/office/2011/relationships/chartStyle" Target="style16.xml"/><Relationship Id="rId1" Type="http://schemas.openxmlformats.org/officeDocument/2006/relationships/package" Target="../embeddings/Microsoft_Excel_Worksheet16.xlsx"/></Relationships>
</file>

<file path=ppt/charts/_rels/chartEx15.xml.rels><?xml version="1.0" encoding="UTF-8" standalone="yes"?>
<Relationships xmlns="http://schemas.openxmlformats.org/package/2006/relationships"><Relationship Id="rId3" Type="http://schemas.microsoft.com/office/2011/relationships/chartColorStyle" Target="colors17.xml"/><Relationship Id="rId2" Type="http://schemas.microsoft.com/office/2011/relationships/chartStyle" Target="style17.xml"/><Relationship Id="rId1" Type="http://schemas.openxmlformats.org/officeDocument/2006/relationships/package" Target="../embeddings/Microsoft_Excel_Worksheet17.xlsx"/></Relationships>
</file>

<file path=ppt/charts/_rels/chartEx16.xml.rels><?xml version="1.0" encoding="UTF-8" standalone="yes"?>
<Relationships xmlns="http://schemas.openxmlformats.org/package/2006/relationships"><Relationship Id="rId3" Type="http://schemas.microsoft.com/office/2011/relationships/chartColorStyle" Target="colors18.xml"/><Relationship Id="rId2" Type="http://schemas.microsoft.com/office/2011/relationships/chartStyle" Target="style18.xml"/><Relationship Id="rId1" Type="http://schemas.openxmlformats.org/officeDocument/2006/relationships/package" Target="../embeddings/Microsoft_Excel_Worksheet18.xlsx"/></Relationships>
</file>

<file path=ppt/charts/_rels/chartEx17.xml.rels><?xml version="1.0" encoding="UTF-8" standalone="yes"?>
<Relationships xmlns="http://schemas.openxmlformats.org/package/2006/relationships"><Relationship Id="rId3" Type="http://schemas.microsoft.com/office/2011/relationships/chartColorStyle" Target="colors19.xml"/><Relationship Id="rId2" Type="http://schemas.microsoft.com/office/2011/relationships/chartStyle" Target="style19.xml"/><Relationship Id="rId1" Type="http://schemas.openxmlformats.org/officeDocument/2006/relationships/package" Target="../embeddings/Microsoft_Excel_Worksheet19.xlsx"/></Relationships>
</file>

<file path=ppt/charts/_rels/chartEx18.xml.rels><?xml version="1.0" encoding="UTF-8" standalone="yes"?>
<Relationships xmlns="http://schemas.openxmlformats.org/package/2006/relationships"><Relationship Id="rId3" Type="http://schemas.microsoft.com/office/2011/relationships/chartColorStyle" Target="colors20.xml"/><Relationship Id="rId2" Type="http://schemas.microsoft.com/office/2011/relationships/chartStyle" Target="style20.xml"/><Relationship Id="rId1" Type="http://schemas.openxmlformats.org/officeDocument/2006/relationships/package" Target="../embeddings/Microsoft_Excel_Worksheet20.xlsx"/></Relationships>
</file>

<file path=ppt/charts/_rels/chartEx19.xml.rels><?xml version="1.0" encoding="UTF-8" standalone="yes"?>
<Relationships xmlns="http://schemas.openxmlformats.org/package/2006/relationships"><Relationship Id="rId3" Type="http://schemas.microsoft.com/office/2011/relationships/chartColorStyle" Target="colors21.xml"/><Relationship Id="rId2" Type="http://schemas.microsoft.com/office/2011/relationships/chartStyle" Target="style21.xml"/><Relationship Id="rId1" Type="http://schemas.openxmlformats.org/officeDocument/2006/relationships/package" Target="../embeddings/Microsoft_Excel_Worksheet21.xlsx"/></Relationships>
</file>

<file path=ppt/charts/_rels/chartEx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Microsoft_Excel_Worksheet1.xlsx"/></Relationships>
</file>

<file path=ppt/charts/_rels/chartEx20.xml.rels><?xml version="1.0" encoding="UTF-8" standalone="yes"?>
<Relationships xmlns="http://schemas.openxmlformats.org/package/2006/relationships"><Relationship Id="rId3" Type="http://schemas.microsoft.com/office/2011/relationships/chartColorStyle" Target="colors22.xml"/><Relationship Id="rId2" Type="http://schemas.microsoft.com/office/2011/relationships/chartStyle" Target="style22.xml"/><Relationship Id="rId1" Type="http://schemas.openxmlformats.org/officeDocument/2006/relationships/package" Target="../embeddings/Microsoft_Excel_Worksheet22.xlsx"/></Relationships>
</file>

<file path=ppt/charts/_rels/chartEx21.xml.rels><?xml version="1.0" encoding="UTF-8" standalone="yes"?>
<Relationships xmlns="http://schemas.openxmlformats.org/package/2006/relationships"><Relationship Id="rId3" Type="http://schemas.microsoft.com/office/2011/relationships/chartColorStyle" Target="colors23.xml"/><Relationship Id="rId2" Type="http://schemas.microsoft.com/office/2011/relationships/chartStyle" Target="style23.xml"/><Relationship Id="rId1" Type="http://schemas.openxmlformats.org/officeDocument/2006/relationships/package" Target="../embeddings/Microsoft_Excel_Worksheet23.xlsx"/></Relationships>
</file>

<file path=ppt/charts/_rels/chartEx22.xml.rels><?xml version="1.0" encoding="UTF-8" standalone="yes"?>
<Relationships xmlns="http://schemas.openxmlformats.org/package/2006/relationships"><Relationship Id="rId3" Type="http://schemas.microsoft.com/office/2011/relationships/chartColorStyle" Target="colors24.xml"/><Relationship Id="rId2" Type="http://schemas.microsoft.com/office/2011/relationships/chartStyle" Target="style24.xml"/><Relationship Id="rId1" Type="http://schemas.openxmlformats.org/officeDocument/2006/relationships/package" Target="../embeddings/Microsoft_Excel_Worksheet24.xlsx"/></Relationships>
</file>

<file path=ppt/charts/_rels/chartEx23.xml.rels><?xml version="1.0" encoding="UTF-8" standalone="yes"?>
<Relationships xmlns="http://schemas.openxmlformats.org/package/2006/relationships"><Relationship Id="rId3" Type="http://schemas.microsoft.com/office/2011/relationships/chartColorStyle" Target="colors25.xml"/><Relationship Id="rId2" Type="http://schemas.microsoft.com/office/2011/relationships/chartStyle" Target="style25.xml"/><Relationship Id="rId1" Type="http://schemas.openxmlformats.org/officeDocument/2006/relationships/package" Target="../embeddings/Microsoft_Excel_Worksheet25.xlsx"/></Relationships>
</file>

<file path=ppt/charts/_rels/chartEx24.xml.rels><?xml version="1.0" encoding="UTF-8" standalone="yes"?>
<Relationships xmlns="http://schemas.openxmlformats.org/package/2006/relationships"><Relationship Id="rId3" Type="http://schemas.microsoft.com/office/2011/relationships/chartColorStyle" Target="colors26.xml"/><Relationship Id="rId2" Type="http://schemas.microsoft.com/office/2011/relationships/chartStyle" Target="style26.xml"/><Relationship Id="rId1" Type="http://schemas.openxmlformats.org/officeDocument/2006/relationships/package" Target="../embeddings/Microsoft_Excel_Worksheet26.xlsx"/></Relationships>
</file>

<file path=ppt/charts/_rels/chartEx25.xml.rels><?xml version="1.0" encoding="UTF-8" standalone="yes"?>
<Relationships xmlns="http://schemas.openxmlformats.org/package/2006/relationships"><Relationship Id="rId3" Type="http://schemas.microsoft.com/office/2011/relationships/chartColorStyle" Target="colors27.xml"/><Relationship Id="rId2" Type="http://schemas.microsoft.com/office/2011/relationships/chartStyle" Target="style27.xml"/><Relationship Id="rId1" Type="http://schemas.openxmlformats.org/officeDocument/2006/relationships/package" Target="../embeddings/Microsoft_Excel_Worksheet27.xlsx"/></Relationships>
</file>

<file path=ppt/charts/_rels/chartEx26.xml.rels><?xml version="1.0" encoding="UTF-8" standalone="yes"?>
<Relationships xmlns="http://schemas.openxmlformats.org/package/2006/relationships"><Relationship Id="rId3" Type="http://schemas.microsoft.com/office/2011/relationships/chartColorStyle" Target="colors28.xml"/><Relationship Id="rId2" Type="http://schemas.microsoft.com/office/2011/relationships/chartStyle" Target="style28.xml"/><Relationship Id="rId1" Type="http://schemas.openxmlformats.org/officeDocument/2006/relationships/package" Target="../embeddings/Microsoft_Excel_Worksheet28.xlsx"/></Relationships>
</file>

<file path=ppt/charts/_rels/chartEx27.xml.rels><?xml version="1.0" encoding="UTF-8" standalone="yes"?>
<Relationships xmlns="http://schemas.openxmlformats.org/package/2006/relationships"><Relationship Id="rId3" Type="http://schemas.microsoft.com/office/2011/relationships/chartColorStyle" Target="colors29.xml"/><Relationship Id="rId2" Type="http://schemas.microsoft.com/office/2011/relationships/chartStyle" Target="style29.xml"/><Relationship Id="rId1" Type="http://schemas.openxmlformats.org/officeDocument/2006/relationships/package" Target="../embeddings/Microsoft_Excel_Worksheet29.xlsx"/></Relationships>
</file>

<file path=ppt/charts/_rels/chartEx28.xml.rels><?xml version="1.0" encoding="UTF-8" standalone="yes"?>
<Relationships xmlns="http://schemas.openxmlformats.org/package/2006/relationships"><Relationship Id="rId3" Type="http://schemas.microsoft.com/office/2011/relationships/chartColorStyle" Target="colors30.xml"/><Relationship Id="rId2" Type="http://schemas.microsoft.com/office/2011/relationships/chartStyle" Target="style30.xml"/><Relationship Id="rId1" Type="http://schemas.openxmlformats.org/officeDocument/2006/relationships/package" Target="../embeddings/Microsoft_Excel_Worksheet30.xlsx"/></Relationships>
</file>

<file path=ppt/charts/_rels/chartEx29.xml.rels><?xml version="1.0" encoding="UTF-8" standalone="yes"?>
<Relationships xmlns="http://schemas.openxmlformats.org/package/2006/relationships"><Relationship Id="rId3" Type="http://schemas.microsoft.com/office/2011/relationships/chartColorStyle" Target="colors31.xml"/><Relationship Id="rId2" Type="http://schemas.microsoft.com/office/2011/relationships/chartStyle" Target="style31.xml"/><Relationship Id="rId1" Type="http://schemas.openxmlformats.org/officeDocument/2006/relationships/package" Target="../embeddings/Microsoft_Excel_Worksheet31.xlsx"/></Relationships>
</file>

<file path=ppt/charts/_rels/chartEx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Microsoft_Excel_Worksheet2.xlsx"/></Relationships>
</file>

<file path=ppt/charts/_rels/chartEx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package" Target="../embeddings/Microsoft_Excel_Worksheet3.xlsx"/></Relationships>
</file>

<file path=ppt/charts/_rels/chartEx5.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package" Target="../embeddings/Microsoft_Excel_Worksheet4.xlsx"/></Relationships>
</file>

<file path=ppt/charts/_rels/chartEx6.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package" Target="../embeddings/Microsoft_Excel_Worksheet5.xlsx"/></Relationships>
</file>

<file path=ppt/charts/_rels/chartEx7.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package" Target="../embeddings/Microsoft_Excel_Worksheet6.xlsx"/></Relationships>
</file>

<file path=ppt/charts/_rels/chartEx8.xml.rels><?xml version="1.0" encoding="UTF-8" standalone="yes"?>
<Relationships xmlns="http://schemas.openxmlformats.org/package/2006/relationships"><Relationship Id="rId3" Type="http://schemas.microsoft.com/office/2011/relationships/chartColorStyle" Target="colors8.xml"/><Relationship Id="rId2" Type="http://schemas.microsoft.com/office/2011/relationships/chartStyle" Target="style8.xml"/><Relationship Id="rId1" Type="http://schemas.openxmlformats.org/officeDocument/2006/relationships/package" Target="../embeddings/Microsoft_Excel_Worksheet7.xlsx"/></Relationships>
</file>

<file path=ppt/charts/_rels/chartEx9.xml.rels><?xml version="1.0" encoding="UTF-8" standalone="yes"?>
<Relationships xmlns="http://schemas.openxmlformats.org/package/2006/relationships"><Relationship Id="rId3" Type="http://schemas.microsoft.com/office/2011/relationships/chartColorStyle" Target="colors11.xml"/><Relationship Id="rId2" Type="http://schemas.microsoft.com/office/2011/relationships/chartStyle" Target="style11.xml"/><Relationship Id="rId1" Type="http://schemas.openxmlformats.org/officeDocument/2006/relationships/package" Target="../embeddings/Microsoft_Excel_Worksheet1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60429211054503"/>
          <c:y val="8.1997206290497865E-2"/>
          <c:w val="0.79891886675930235"/>
          <c:h val="0.58350442807184721"/>
        </c:manualLayout>
      </c:layout>
      <c:doughnutChart>
        <c:varyColors val="1"/>
        <c:ser>
          <c:idx val="0"/>
          <c:order val="0"/>
          <c:tx>
            <c:strRef>
              <c:f>Sheet1!$B$1</c:f>
              <c:strCache>
                <c:ptCount val="1"/>
                <c:pt idx="0">
                  <c:v>Column1</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972A-42C7-B11A-9F0C20F84809}"/>
              </c:ext>
            </c:extLst>
          </c:dPt>
          <c:dPt>
            <c:idx val="1"/>
            <c:bubble3D val="0"/>
            <c:spPr>
              <a:solidFill>
                <a:schemeClr val="accent2"/>
              </a:solidFill>
              <a:ln w="19050">
                <a:noFill/>
              </a:ln>
              <a:effectLst/>
            </c:spPr>
            <c:extLst>
              <c:ext xmlns:c16="http://schemas.microsoft.com/office/drawing/2014/chart" uri="{C3380CC4-5D6E-409C-BE32-E72D297353CC}">
                <c16:uniqueId val="{00000003-972A-42C7-B11A-9F0C20F84809}"/>
              </c:ext>
            </c:extLst>
          </c:dPt>
          <c:dPt>
            <c:idx val="2"/>
            <c:bubble3D val="0"/>
            <c:spPr>
              <a:solidFill>
                <a:schemeClr val="accent3"/>
              </a:solidFill>
              <a:ln w="19050">
                <a:noFill/>
              </a:ln>
              <a:effectLst/>
            </c:spPr>
            <c:extLst>
              <c:ext xmlns:c16="http://schemas.microsoft.com/office/drawing/2014/chart" uri="{C3380CC4-5D6E-409C-BE32-E72D297353CC}">
                <c16:uniqueId val="{00000005-972A-42C7-B11A-9F0C20F8480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Food &amp; beverages</c:v>
                </c:pt>
                <c:pt idx="1">
                  <c:v>Food only</c:v>
                </c:pt>
                <c:pt idx="2">
                  <c:v>Beverage only</c:v>
                </c:pt>
              </c:strCache>
            </c:strRef>
          </c:cat>
          <c:val>
            <c:numRef>
              <c:f>Sheet1!$B$2:$B$4</c:f>
              <c:numCache>
                <c:formatCode>0%</c:formatCode>
                <c:ptCount val="3"/>
                <c:pt idx="0">
                  <c:v>0.42</c:v>
                </c:pt>
                <c:pt idx="1">
                  <c:v>0.41</c:v>
                </c:pt>
                <c:pt idx="2">
                  <c:v>0.17</c:v>
                </c:pt>
              </c:numCache>
            </c:numRef>
          </c:val>
          <c:extLst>
            <c:ext xmlns:c16="http://schemas.microsoft.com/office/drawing/2014/chart" uri="{C3380CC4-5D6E-409C-BE32-E72D297353CC}">
              <c16:uniqueId val="{00000006-972A-42C7-B11A-9F0C20F84809}"/>
            </c:ext>
          </c:extLst>
        </c:ser>
        <c:dLbls>
          <c:showLegendKey val="0"/>
          <c:showVal val="1"/>
          <c:showCatName val="0"/>
          <c:showSerName val="0"/>
          <c:showPercent val="0"/>
          <c:showBubbleSize val="0"/>
          <c:showLeaderLines val="1"/>
        </c:dLbls>
        <c:firstSliceAng val="0"/>
        <c:holeSize val="65"/>
      </c:doughnutChart>
      <c:spPr>
        <a:noFill/>
        <a:ln>
          <a:noFill/>
        </a:ln>
        <a:effectLst/>
      </c:spPr>
    </c:plotArea>
    <c:legend>
      <c:legendPos val="b"/>
      <c:layout>
        <c:manualLayout>
          <c:xMode val="edge"/>
          <c:yMode val="edge"/>
          <c:x val="0"/>
          <c:y val="0.72965743934394345"/>
          <c:w val="0.97619885749575419"/>
          <c:h val="0.236109310010491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Georgia" panose="02040502050405020303" pitchFamily="18" charset="0"/>
                <a:ea typeface="+mn-ea"/>
                <a:cs typeface="+mn-cs"/>
              </a:defRPr>
            </a:pPr>
            <a:r>
              <a:rPr lang="en-US" dirty="0">
                <a:latin typeface="Georgia" panose="02040502050405020303" pitchFamily="18" charset="0"/>
              </a:rPr>
              <a:t>% of Operators Purchasing Brand</a:t>
            </a:r>
          </a:p>
        </c:rich>
      </c:tx>
      <c:layout>
        <c:manualLayout>
          <c:xMode val="edge"/>
          <c:yMode val="edge"/>
          <c:x val="0.25871518664333626"/>
          <c:y val="0"/>
        </c:manualLayout>
      </c:layout>
      <c:overlay val="0"/>
      <c:spPr>
        <a:noFill/>
        <a:ln>
          <a:noFill/>
        </a:ln>
        <a:effectLst/>
      </c:spPr>
    </c:title>
    <c:autoTitleDeleted val="0"/>
    <c:plotArea>
      <c:layout>
        <c:manualLayout>
          <c:layoutTarget val="inner"/>
          <c:xMode val="edge"/>
          <c:yMode val="edge"/>
          <c:x val="0.50589658063575382"/>
          <c:y val="4.3339316727546581E-2"/>
          <c:w val="0.49410341936424612"/>
          <c:h val="0.92140375167142274"/>
        </c:manualLayout>
      </c:layout>
      <c:barChart>
        <c:barDir val="bar"/>
        <c:grouping val="clustered"/>
        <c:varyColors val="1"/>
        <c:ser>
          <c:idx val="0"/>
          <c:order val="0"/>
          <c:tx>
            <c:strRef>
              <c:f>Sheet1!$B$1</c:f>
              <c:strCache>
                <c:ptCount val="1"/>
                <c:pt idx="0">
                  <c:v>Total Sample</c:v>
                </c:pt>
              </c:strCache>
            </c:strRef>
          </c:tx>
          <c:spPr>
            <a:solidFill>
              <a:srgbClr val="2C2A28"/>
            </a:solidFill>
            <a:ln>
              <a:noFill/>
            </a:ln>
            <a:effectLst/>
          </c:spPr>
          <c:invertIfNegative val="1"/>
          <c:dLbls>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Goldfish</c:v>
                </c:pt>
                <c:pt idx="1">
                  <c:v>Nabisco</c:v>
                </c:pt>
                <c:pt idx="2">
                  <c:v>Ritz</c:v>
                </c:pt>
                <c:pt idx="3">
                  <c:v>Cheez-it</c:v>
                </c:pt>
                <c:pt idx="4">
                  <c:v>Honey Maid Grahams</c:v>
                </c:pt>
                <c:pt idx="5">
                  <c:v>Teddy Grahams</c:v>
                </c:pt>
                <c:pt idx="6">
                  <c:v>Keebler Grahams </c:v>
                </c:pt>
                <c:pt idx="7">
                  <c:v>Annies</c:v>
                </c:pt>
                <c:pt idx="8">
                  <c:v>Crunchmania</c:v>
                </c:pt>
                <c:pt idx="9">
                  <c:v>MJM Grahams</c:v>
                </c:pt>
                <c:pt idx="10">
                  <c:v>Belly Bears</c:v>
                </c:pt>
              </c:strCache>
            </c:strRef>
          </c:cat>
          <c:val>
            <c:numRef>
              <c:f>Sheet1!$B$2:$B$12</c:f>
              <c:numCache>
                <c:formatCode>0%</c:formatCode>
                <c:ptCount val="11"/>
                <c:pt idx="0">
                  <c:v>0.4</c:v>
                </c:pt>
                <c:pt idx="1">
                  <c:v>0.35</c:v>
                </c:pt>
                <c:pt idx="2">
                  <c:v>0.3</c:v>
                </c:pt>
                <c:pt idx="3">
                  <c:v>0.28999999999999998</c:v>
                </c:pt>
                <c:pt idx="4">
                  <c:v>0.22</c:v>
                </c:pt>
                <c:pt idx="5">
                  <c:v>0.19</c:v>
                </c:pt>
                <c:pt idx="6">
                  <c:v>0.19</c:v>
                </c:pt>
                <c:pt idx="7">
                  <c:v>0.17</c:v>
                </c:pt>
                <c:pt idx="8">
                  <c:v>0.12</c:v>
                </c:pt>
                <c:pt idx="9">
                  <c:v>0.1</c:v>
                </c:pt>
                <c:pt idx="10">
                  <c:v>0.06</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9988-A842-A968-EEAE32135C4A}"/>
            </c:ext>
          </c:extLst>
        </c:ser>
        <c:ser>
          <c:idx val="1"/>
          <c:order val="1"/>
          <c:tx>
            <c:strRef>
              <c:f>Sheet1!$C$1</c:f>
              <c:strCache>
                <c:ptCount val="1"/>
                <c:pt idx="0">
                  <c:v>Restaurants</c:v>
                </c:pt>
              </c:strCache>
            </c:strRef>
          </c:tx>
          <c:spPr>
            <a:solidFill>
              <a:srgbClr val="0084C8"/>
            </a:solidFill>
            <a:ln>
              <a:noFill/>
            </a:ln>
            <a:effectLst/>
          </c:spPr>
          <c:invertIfNegative val="1"/>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Goldfish</c:v>
                </c:pt>
                <c:pt idx="1">
                  <c:v>Nabisco</c:v>
                </c:pt>
                <c:pt idx="2">
                  <c:v>Ritz</c:v>
                </c:pt>
                <c:pt idx="3">
                  <c:v>Cheez-it</c:v>
                </c:pt>
                <c:pt idx="4">
                  <c:v>Honey Maid Grahams</c:v>
                </c:pt>
                <c:pt idx="5">
                  <c:v>Teddy Grahams</c:v>
                </c:pt>
                <c:pt idx="6">
                  <c:v>Keebler Grahams </c:v>
                </c:pt>
                <c:pt idx="7">
                  <c:v>Annies</c:v>
                </c:pt>
                <c:pt idx="8">
                  <c:v>Crunchmania</c:v>
                </c:pt>
                <c:pt idx="9">
                  <c:v>MJM Grahams</c:v>
                </c:pt>
                <c:pt idx="10">
                  <c:v>Belly Bears</c:v>
                </c:pt>
              </c:strCache>
            </c:strRef>
          </c:cat>
          <c:val>
            <c:numRef>
              <c:f>Sheet1!$C$2:$C$12</c:f>
              <c:numCache>
                <c:formatCode>0%</c:formatCode>
                <c:ptCount val="11"/>
                <c:pt idx="0">
                  <c:v>0.49</c:v>
                </c:pt>
                <c:pt idx="1">
                  <c:v>0.38</c:v>
                </c:pt>
                <c:pt idx="2">
                  <c:v>0.44</c:v>
                </c:pt>
                <c:pt idx="3">
                  <c:v>0.32</c:v>
                </c:pt>
                <c:pt idx="4">
                  <c:v>0.28000000000000003</c:v>
                </c:pt>
                <c:pt idx="5">
                  <c:v>0.19</c:v>
                </c:pt>
                <c:pt idx="6">
                  <c:v>0.21</c:v>
                </c:pt>
                <c:pt idx="7">
                  <c:v>0.16</c:v>
                </c:pt>
                <c:pt idx="8">
                  <c:v>7.0000000000000007E-2</c:v>
                </c:pt>
                <c:pt idx="9">
                  <c:v>0.1</c:v>
                </c:pt>
                <c:pt idx="10">
                  <c:v>0.09</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1-9988-A842-A968-EEAE32135C4A}"/>
            </c:ext>
          </c:extLst>
        </c:ser>
        <c:ser>
          <c:idx val="2"/>
          <c:order val="2"/>
          <c:tx>
            <c:strRef>
              <c:f>Sheet1!$D$1</c:f>
              <c:strCache>
                <c:ptCount val="1"/>
                <c:pt idx="0">
                  <c:v>Non Comm</c:v>
                </c:pt>
              </c:strCache>
            </c:strRef>
          </c:tx>
          <c:spPr>
            <a:solidFill>
              <a:srgbClr val="E82C2A"/>
            </a:solidFill>
            <a:ln>
              <a:noFill/>
            </a:ln>
            <a:effectLst/>
          </c:spPr>
          <c:invertIfNegative val="1"/>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Goldfish</c:v>
                </c:pt>
                <c:pt idx="1">
                  <c:v>Nabisco</c:v>
                </c:pt>
                <c:pt idx="2">
                  <c:v>Ritz</c:v>
                </c:pt>
                <c:pt idx="3">
                  <c:v>Cheez-it</c:v>
                </c:pt>
                <c:pt idx="4">
                  <c:v>Honey Maid Grahams</c:v>
                </c:pt>
                <c:pt idx="5">
                  <c:v>Teddy Grahams</c:v>
                </c:pt>
                <c:pt idx="6">
                  <c:v>Keebler Grahams </c:v>
                </c:pt>
                <c:pt idx="7">
                  <c:v>Annies</c:v>
                </c:pt>
                <c:pt idx="8">
                  <c:v>Crunchmania</c:v>
                </c:pt>
                <c:pt idx="9">
                  <c:v>MJM Grahams</c:v>
                </c:pt>
                <c:pt idx="10">
                  <c:v>Belly Bears</c:v>
                </c:pt>
              </c:strCache>
            </c:strRef>
          </c:cat>
          <c:val>
            <c:numRef>
              <c:f>Sheet1!$D$2:$D$12</c:f>
              <c:numCache>
                <c:formatCode>0%</c:formatCode>
                <c:ptCount val="11"/>
                <c:pt idx="0">
                  <c:v>0.37</c:v>
                </c:pt>
                <c:pt idx="1">
                  <c:v>0.33</c:v>
                </c:pt>
                <c:pt idx="2">
                  <c:v>0.22</c:v>
                </c:pt>
                <c:pt idx="3">
                  <c:v>0.28000000000000003</c:v>
                </c:pt>
                <c:pt idx="4">
                  <c:v>0.2</c:v>
                </c:pt>
                <c:pt idx="5">
                  <c:v>0.18</c:v>
                </c:pt>
                <c:pt idx="6">
                  <c:v>0.19</c:v>
                </c:pt>
                <c:pt idx="7">
                  <c:v>0.18</c:v>
                </c:pt>
                <c:pt idx="8">
                  <c:v>0.13</c:v>
                </c:pt>
                <c:pt idx="9">
                  <c:v>0.12</c:v>
                </c:pt>
                <c:pt idx="10">
                  <c:v>0.06</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2-9988-A842-A968-EEAE32135C4A}"/>
            </c:ext>
          </c:extLst>
        </c:ser>
        <c:ser>
          <c:idx val="3"/>
          <c:order val="3"/>
          <c:tx>
            <c:strRef>
              <c:f>Sheet1!$E$1</c:f>
              <c:strCache>
                <c:ptCount val="1"/>
                <c:pt idx="0">
                  <c:v>Hotel</c:v>
                </c:pt>
              </c:strCache>
            </c:strRef>
          </c:tx>
          <c:spPr>
            <a:solidFill>
              <a:srgbClr val="43B02A"/>
            </a:solidFill>
            <a:ln>
              <a:noFill/>
            </a:ln>
            <a:effectLst/>
          </c:spPr>
          <c:invertIfNegative val="1"/>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Goldfish</c:v>
                </c:pt>
                <c:pt idx="1">
                  <c:v>Nabisco</c:v>
                </c:pt>
                <c:pt idx="2">
                  <c:v>Ritz</c:v>
                </c:pt>
                <c:pt idx="3">
                  <c:v>Cheez-it</c:v>
                </c:pt>
                <c:pt idx="4">
                  <c:v>Honey Maid Grahams</c:v>
                </c:pt>
                <c:pt idx="5">
                  <c:v>Teddy Grahams</c:v>
                </c:pt>
                <c:pt idx="6">
                  <c:v>Keebler Grahams </c:v>
                </c:pt>
                <c:pt idx="7">
                  <c:v>Annies</c:v>
                </c:pt>
                <c:pt idx="8">
                  <c:v>Crunchmania</c:v>
                </c:pt>
                <c:pt idx="9">
                  <c:v>MJM Grahams</c:v>
                </c:pt>
                <c:pt idx="10">
                  <c:v>Belly Bears</c:v>
                </c:pt>
              </c:strCache>
            </c:strRef>
          </c:cat>
          <c:val>
            <c:numRef>
              <c:f>Sheet1!$E$2:$E$12</c:f>
              <c:numCache>
                <c:formatCode>0%</c:formatCode>
                <c:ptCount val="11"/>
                <c:pt idx="0">
                  <c:v>0.39</c:v>
                </c:pt>
                <c:pt idx="1">
                  <c:v>0.55000000000000004</c:v>
                </c:pt>
                <c:pt idx="2">
                  <c:v>0.24</c:v>
                </c:pt>
                <c:pt idx="3">
                  <c:v>0.27</c:v>
                </c:pt>
                <c:pt idx="4">
                  <c:v>0.12</c:v>
                </c:pt>
                <c:pt idx="5">
                  <c:v>0.21</c:v>
                </c:pt>
                <c:pt idx="6">
                  <c:v>0.09</c:v>
                </c:pt>
                <c:pt idx="7">
                  <c:v>0.15</c:v>
                </c:pt>
                <c:pt idx="8">
                  <c:v>0.15</c:v>
                </c:pt>
                <c:pt idx="9">
                  <c:v>0.03</c:v>
                </c:pt>
                <c:pt idx="10">
                  <c:v>0.03</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3-9988-A842-A968-EEAE32135C4A}"/>
            </c:ext>
          </c:extLst>
        </c:ser>
        <c:ser>
          <c:idx val="4"/>
          <c:order val="4"/>
          <c:tx>
            <c:strRef>
              <c:f>Sheet1!$F$1</c:f>
              <c:strCache>
                <c:ptCount val="1"/>
                <c:pt idx="0">
                  <c:v>C-Store</c:v>
                </c:pt>
              </c:strCache>
            </c:strRef>
          </c:tx>
          <c:spPr>
            <a:solidFill>
              <a:srgbClr val="FFCD00"/>
            </a:solidFill>
            <a:ln>
              <a:noFill/>
            </a:ln>
            <a:effectLst/>
          </c:spPr>
          <c:invertIfNegative val="1"/>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Goldfish</c:v>
                </c:pt>
                <c:pt idx="1">
                  <c:v>Nabisco</c:v>
                </c:pt>
                <c:pt idx="2">
                  <c:v>Ritz</c:v>
                </c:pt>
                <c:pt idx="3">
                  <c:v>Cheez-it</c:v>
                </c:pt>
                <c:pt idx="4">
                  <c:v>Honey Maid Grahams</c:v>
                </c:pt>
                <c:pt idx="5">
                  <c:v>Teddy Grahams</c:v>
                </c:pt>
                <c:pt idx="6">
                  <c:v>Keebler Grahams </c:v>
                </c:pt>
                <c:pt idx="7">
                  <c:v>Annies</c:v>
                </c:pt>
                <c:pt idx="8">
                  <c:v>Crunchmania</c:v>
                </c:pt>
                <c:pt idx="9">
                  <c:v>MJM Grahams</c:v>
                </c:pt>
                <c:pt idx="10">
                  <c:v>Belly Bears</c:v>
                </c:pt>
              </c:strCache>
            </c:strRef>
          </c:cat>
          <c:val>
            <c:numRef>
              <c:f>Sheet1!$F$2:$F$12</c:f>
              <c:numCache>
                <c:formatCode>0%</c:formatCode>
                <c:ptCount val="11"/>
                <c:pt idx="0">
                  <c:v>0.28000000000000003</c:v>
                </c:pt>
                <c:pt idx="1">
                  <c:v>0.26</c:v>
                </c:pt>
                <c:pt idx="2">
                  <c:v>0.31</c:v>
                </c:pt>
                <c:pt idx="3">
                  <c:v>0.26</c:v>
                </c:pt>
                <c:pt idx="4">
                  <c:v>0.18</c:v>
                </c:pt>
                <c:pt idx="5">
                  <c:v>0.21</c:v>
                </c:pt>
                <c:pt idx="6">
                  <c:v>0.15</c:v>
                </c:pt>
                <c:pt idx="7">
                  <c:v>0.1</c:v>
                </c:pt>
                <c:pt idx="8">
                  <c:v>0.15</c:v>
                </c:pt>
                <c:pt idx="9">
                  <c:v>0.05</c:v>
                </c:pt>
                <c:pt idx="10">
                  <c:v>0.03</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4-9988-A842-A968-EEAE32135C4A}"/>
            </c:ext>
          </c:extLst>
        </c:ser>
        <c:dLbls>
          <c:showLegendKey val="0"/>
          <c:showVal val="1"/>
          <c:showCatName val="0"/>
          <c:showSerName val="0"/>
          <c:showPercent val="0"/>
          <c:showBubbleSize val="0"/>
        </c:dLbls>
        <c:gapWidth val="80"/>
        <c:overlap val="-35"/>
        <c:axId val="-2068027336"/>
        <c:axId val="-2113994440"/>
      </c:barChart>
      <c:catAx>
        <c:axId val="-20680273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113994440"/>
        <c:crosses val="autoZero"/>
        <c:auto val="1"/>
        <c:lblAlgn val="ctr"/>
        <c:lblOffset val="100"/>
        <c:noMultiLvlLbl val="0"/>
      </c:catAx>
      <c:valAx>
        <c:axId val="-2113994440"/>
        <c:scaling>
          <c:orientation val="minMax"/>
          <c:max val="1"/>
          <c:min val="0"/>
        </c:scaling>
        <c:delete val="1"/>
        <c:axPos val="t"/>
        <c:numFmt formatCode="0%" sourceLinked="1"/>
        <c:majorTickMark val="none"/>
        <c:minorTickMark val="none"/>
        <c:tickLblPos val="nextTo"/>
        <c:crossAx val="-206802733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Entry>
      <c:layout>
        <c:manualLayout>
          <c:xMode val="edge"/>
          <c:yMode val="edge"/>
          <c:x val="0.05"/>
          <c:y val="0.97212070233051373"/>
          <c:w val="0.9"/>
          <c:h val="2.7879297669486099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1"/>
  </c:chart>
  <c:spPr>
    <a:noFill/>
    <a:ln>
      <a:noFill/>
    </a:ln>
    <a:effectLst/>
  </c:spPr>
  <c:txPr>
    <a:bodyPr/>
    <a:lstStyle/>
    <a:p>
      <a:pPr>
        <a:defRPr sz="1000">
          <a:solidFill>
            <a:schemeClr val="tx1"/>
          </a:solidFill>
        </a:defRPr>
      </a:pPr>
      <a:endParaRPr lang="en-US"/>
    </a:p>
  </c:txPr>
  <c:externalData r:id="rId1">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r>
              <a:rPr lang="en-US" sz="1400" dirty="0">
                <a:latin typeface="Georgia" panose="02040502050405020303" pitchFamily="18" charset="0"/>
              </a:rPr>
              <a:t>% of Operators Using</a:t>
            </a:r>
          </a:p>
        </c:rich>
      </c:tx>
      <c:layout>
        <c:manualLayout>
          <c:xMode val="edge"/>
          <c:yMode val="edge"/>
          <c:x val="0.34032972440944881"/>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49784211869349665"/>
          <c:y val="5.867389841910528E-2"/>
          <c:w val="0.50215788130650341"/>
          <c:h val="0.87039869720239993"/>
        </c:manualLayout>
      </c:layout>
      <c:barChart>
        <c:barDir val="bar"/>
        <c:grouping val="clustered"/>
        <c:varyColors val="0"/>
        <c:ser>
          <c:idx val="0"/>
          <c:order val="0"/>
          <c:tx>
            <c:strRef>
              <c:f>Sheet1!$B$1</c:f>
              <c:strCache>
                <c:ptCount val="1"/>
                <c:pt idx="0">
                  <c:v>Total Sample</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Homemade base</c:v>
                </c:pt>
                <c:pt idx="1">
                  <c:v>Nestle (Minors, Stouffers, Maggi)</c:v>
                </c:pt>
                <c:pt idx="2">
                  <c:v>Unilever (Knorr, LeGout)</c:v>
                </c:pt>
                <c:pt idx="3">
                  <c:v>Custom Culinary (including Gold label, Chef’s Own, Masters Touch)</c:v>
                </c:pt>
                <c:pt idx="4">
                  <c:v>Ventura Foods (Classic Gourmet Reserve / Bistro)</c:v>
                </c:pt>
              </c:strCache>
            </c:strRef>
          </c:cat>
          <c:val>
            <c:numRef>
              <c:f>Sheet1!$B$2:$B$6</c:f>
              <c:numCache>
                <c:formatCode>0%</c:formatCode>
                <c:ptCount val="5"/>
                <c:pt idx="0">
                  <c:v>0.48</c:v>
                </c:pt>
                <c:pt idx="1">
                  <c:v>0.47</c:v>
                </c:pt>
                <c:pt idx="2">
                  <c:v>0.34</c:v>
                </c:pt>
                <c:pt idx="3">
                  <c:v>0.31</c:v>
                </c:pt>
                <c:pt idx="4">
                  <c:v>0.24</c:v>
                </c:pt>
              </c:numCache>
            </c:numRef>
          </c:val>
          <c:extLst>
            <c:ext xmlns:c16="http://schemas.microsoft.com/office/drawing/2014/chart" uri="{C3380CC4-5D6E-409C-BE32-E72D297353CC}">
              <c16:uniqueId val="{00000000-4B39-47FB-AD7B-A5691FF085F4}"/>
            </c:ext>
          </c:extLst>
        </c:ser>
        <c:ser>
          <c:idx val="1"/>
          <c:order val="1"/>
          <c:tx>
            <c:strRef>
              <c:f>Sheet1!$C$1</c:f>
              <c:strCache>
                <c:ptCount val="1"/>
                <c:pt idx="0">
                  <c:v>Restaurants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Homemade base</c:v>
                </c:pt>
                <c:pt idx="1">
                  <c:v>Nestle (Minors, Stouffers, Maggi)</c:v>
                </c:pt>
                <c:pt idx="2">
                  <c:v>Unilever (Knorr, LeGout)</c:v>
                </c:pt>
                <c:pt idx="3">
                  <c:v>Custom Culinary (including Gold label, Chef’s Own, Masters Touch)</c:v>
                </c:pt>
                <c:pt idx="4">
                  <c:v>Ventura Foods (Classic Gourmet Reserve / Bistro)</c:v>
                </c:pt>
              </c:strCache>
            </c:strRef>
          </c:cat>
          <c:val>
            <c:numRef>
              <c:f>Sheet1!$C$2:$C$6</c:f>
              <c:numCache>
                <c:formatCode>0%</c:formatCode>
                <c:ptCount val="5"/>
                <c:pt idx="0">
                  <c:v>0.49</c:v>
                </c:pt>
                <c:pt idx="1">
                  <c:v>0.47</c:v>
                </c:pt>
                <c:pt idx="2">
                  <c:v>0.3</c:v>
                </c:pt>
                <c:pt idx="3">
                  <c:v>0.25</c:v>
                </c:pt>
                <c:pt idx="4">
                  <c:v>0.32</c:v>
                </c:pt>
              </c:numCache>
            </c:numRef>
          </c:val>
          <c:extLst>
            <c:ext xmlns:c16="http://schemas.microsoft.com/office/drawing/2014/chart" uri="{C3380CC4-5D6E-409C-BE32-E72D297353CC}">
              <c16:uniqueId val="{00000000-B485-4417-B7FA-04A04DB2F5DA}"/>
            </c:ext>
          </c:extLst>
        </c:ser>
        <c:ser>
          <c:idx val="2"/>
          <c:order val="2"/>
          <c:tx>
            <c:strRef>
              <c:f>Sheet1!$D$1</c:f>
              <c:strCache>
                <c:ptCount val="1"/>
                <c:pt idx="0">
                  <c:v>Non Comm</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Homemade base</c:v>
                </c:pt>
                <c:pt idx="1">
                  <c:v>Nestle (Minors, Stouffers, Maggi)</c:v>
                </c:pt>
                <c:pt idx="2">
                  <c:v>Unilever (Knorr, LeGout)</c:v>
                </c:pt>
                <c:pt idx="3">
                  <c:v>Custom Culinary (including Gold label, Chef’s Own, Masters Touch)</c:v>
                </c:pt>
                <c:pt idx="4">
                  <c:v>Ventura Foods (Classic Gourmet Reserve / Bistro)</c:v>
                </c:pt>
              </c:strCache>
            </c:strRef>
          </c:cat>
          <c:val>
            <c:numRef>
              <c:f>Sheet1!$D$2:$D$6</c:f>
              <c:numCache>
                <c:formatCode>0%</c:formatCode>
                <c:ptCount val="5"/>
                <c:pt idx="0">
                  <c:v>0.46</c:v>
                </c:pt>
                <c:pt idx="1">
                  <c:v>0.48</c:v>
                </c:pt>
                <c:pt idx="2">
                  <c:v>0.38</c:v>
                </c:pt>
                <c:pt idx="3">
                  <c:v>0.34</c:v>
                </c:pt>
                <c:pt idx="4">
                  <c:v>0.16</c:v>
                </c:pt>
              </c:numCache>
            </c:numRef>
          </c:val>
          <c:extLst>
            <c:ext xmlns:c16="http://schemas.microsoft.com/office/drawing/2014/chart" uri="{C3380CC4-5D6E-409C-BE32-E72D297353CC}">
              <c16:uniqueId val="{00000001-B485-4417-B7FA-04A04DB2F5DA}"/>
            </c:ext>
          </c:extLst>
        </c:ser>
        <c:ser>
          <c:idx val="3"/>
          <c:order val="3"/>
          <c:tx>
            <c:strRef>
              <c:f>Sheet1!$E$1</c:f>
              <c:strCache>
                <c:ptCount val="1"/>
                <c:pt idx="0">
                  <c:v>Hotel</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Homemade base</c:v>
                </c:pt>
                <c:pt idx="1">
                  <c:v>Nestle (Minors, Stouffers, Maggi)</c:v>
                </c:pt>
                <c:pt idx="2">
                  <c:v>Unilever (Knorr, LeGout)</c:v>
                </c:pt>
                <c:pt idx="3">
                  <c:v>Custom Culinary (including Gold label, Chef’s Own, Masters Touch)</c:v>
                </c:pt>
                <c:pt idx="4">
                  <c:v>Ventura Foods (Classic Gourmet Reserve / Bistro)</c:v>
                </c:pt>
              </c:strCache>
            </c:strRef>
          </c:cat>
          <c:val>
            <c:numRef>
              <c:f>Sheet1!$E$2:$E$6</c:f>
              <c:numCache>
                <c:formatCode>0%</c:formatCode>
                <c:ptCount val="5"/>
                <c:pt idx="0">
                  <c:v>0.47</c:v>
                </c:pt>
                <c:pt idx="1">
                  <c:v>0.47</c:v>
                </c:pt>
                <c:pt idx="2">
                  <c:v>0.4</c:v>
                </c:pt>
                <c:pt idx="3">
                  <c:v>0.4</c:v>
                </c:pt>
                <c:pt idx="4">
                  <c:v>0.27</c:v>
                </c:pt>
              </c:numCache>
            </c:numRef>
          </c:val>
          <c:extLst>
            <c:ext xmlns:c16="http://schemas.microsoft.com/office/drawing/2014/chart" uri="{C3380CC4-5D6E-409C-BE32-E72D297353CC}">
              <c16:uniqueId val="{00000002-B485-4417-B7FA-04A04DB2F5DA}"/>
            </c:ext>
          </c:extLst>
        </c:ser>
        <c:ser>
          <c:idx val="4"/>
          <c:order val="4"/>
          <c:tx>
            <c:strRef>
              <c:f>Sheet1!$F$1</c:f>
              <c:strCache>
                <c:ptCount val="1"/>
                <c:pt idx="0">
                  <c:v>C-Store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Homemade base</c:v>
                </c:pt>
                <c:pt idx="1">
                  <c:v>Nestle (Minors, Stouffers, Maggi)</c:v>
                </c:pt>
                <c:pt idx="2">
                  <c:v>Unilever (Knorr, LeGout)</c:v>
                </c:pt>
                <c:pt idx="3">
                  <c:v>Custom Culinary (including Gold label, Chef’s Own, Masters Touch)</c:v>
                </c:pt>
                <c:pt idx="4">
                  <c:v>Ventura Foods (Classic Gourmet Reserve / Bistro)</c:v>
                </c:pt>
              </c:strCache>
            </c:strRef>
          </c:cat>
          <c:val>
            <c:numRef>
              <c:f>Sheet1!$F$2:$F$6</c:f>
              <c:numCache>
                <c:formatCode>0%</c:formatCode>
                <c:ptCount val="5"/>
                <c:pt idx="0">
                  <c:v>0.71</c:v>
                </c:pt>
                <c:pt idx="1">
                  <c:v>0.43</c:v>
                </c:pt>
                <c:pt idx="2">
                  <c:v>0.14000000000000001</c:v>
                </c:pt>
                <c:pt idx="3">
                  <c:v>0.43</c:v>
                </c:pt>
                <c:pt idx="4">
                  <c:v>0.14000000000000001</c:v>
                </c:pt>
              </c:numCache>
            </c:numRef>
          </c:val>
          <c:extLst>
            <c:ext xmlns:c16="http://schemas.microsoft.com/office/drawing/2014/chart" uri="{C3380CC4-5D6E-409C-BE32-E72D297353CC}">
              <c16:uniqueId val="{00000003-B485-4417-B7FA-04A04DB2F5DA}"/>
            </c:ext>
          </c:extLst>
        </c:ser>
        <c:dLbls>
          <c:showLegendKey val="0"/>
          <c:showVal val="0"/>
          <c:showCatName val="0"/>
          <c:showSerName val="0"/>
          <c:showPercent val="0"/>
          <c:showBubbleSize val="0"/>
        </c:dLbls>
        <c:gapWidth val="182"/>
        <c:overlap val="-35"/>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1"/>
          <c:min val="0"/>
        </c:scaling>
        <c:delete val="1"/>
        <c:axPos val="t"/>
        <c:numFmt formatCode="0%" sourceLinked="1"/>
        <c:majorTickMark val="out"/>
        <c:minorTickMark val="none"/>
        <c:tickLblPos val="nextTo"/>
        <c:crossAx val="380057263"/>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manualLayout>
          <c:layoutTarget val="inner"/>
          <c:xMode val="edge"/>
          <c:yMode val="edge"/>
          <c:x val="0.50590806357538642"/>
          <c:y val="4.8614864518707127E-2"/>
          <c:w val="0.49409193642461358"/>
          <c:h val="0.90224771123964487"/>
        </c:manualLayout>
      </c:layout>
      <c:barChart>
        <c:barDir val="bar"/>
        <c:grouping val="clustered"/>
        <c:varyColors val="1"/>
        <c:ser>
          <c:idx val="0"/>
          <c:order val="0"/>
          <c:tx>
            <c:strRef>
              <c:f>Sheet1!$B$1</c:f>
              <c:strCache>
                <c:ptCount val="1"/>
                <c:pt idx="0">
                  <c:v>Total</c:v>
                </c:pt>
              </c:strCache>
            </c:strRef>
          </c:tx>
          <c:spPr>
            <a:solidFill>
              <a:srgbClr val="000000"/>
            </a:solidFill>
          </c:spPr>
          <c:invertIfNegative val="1"/>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Pace</c:v>
                </c:pt>
                <c:pt idx="1">
                  <c:v>Herdez</c:v>
                </c:pt>
                <c:pt idx="2">
                  <c:v>Embasa</c:v>
                </c:pt>
                <c:pt idx="3">
                  <c:v>LaVictoria</c:v>
                </c:pt>
                <c:pt idx="4">
                  <c:v>Del Real</c:v>
                </c:pt>
                <c:pt idx="5">
                  <c:v>Contigo</c:v>
                </c:pt>
                <c:pt idx="6">
                  <c:v>Del Pasado </c:v>
                </c:pt>
                <c:pt idx="7">
                  <c:v>Casa Solana </c:v>
                </c:pt>
                <c:pt idx="8">
                  <c:v>Naturally Fresh</c:v>
                </c:pt>
                <c:pt idx="9">
                  <c:v>San Antonio Farms</c:v>
                </c:pt>
              </c:strCache>
            </c:strRef>
          </c:cat>
          <c:val>
            <c:numRef>
              <c:f>Sheet1!$B$2:$B$11</c:f>
              <c:numCache>
                <c:formatCode>0%</c:formatCode>
                <c:ptCount val="10"/>
                <c:pt idx="0">
                  <c:v>0.48</c:v>
                </c:pt>
                <c:pt idx="1">
                  <c:v>0.32</c:v>
                </c:pt>
                <c:pt idx="2">
                  <c:v>0.28000000000000003</c:v>
                </c:pt>
                <c:pt idx="3">
                  <c:v>0.23</c:v>
                </c:pt>
                <c:pt idx="4">
                  <c:v>0.21</c:v>
                </c:pt>
                <c:pt idx="5">
                  <c:v>0.21</c:v>
                </c:pt>
                <c:pt idx="6">
                  <c:v>0.19</c:v>
                </c:pt>
                <c:pt idx="7">
                  <c:v>0.18</c:v>
                </c:pt>
                <c:pt idx="8">
                  <c:v>0.18</c:v>
                </c:pt>
                <c:pt idx="9">
                  <c:v>0.09</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679E-F743-A888-FC9FAC4E84F9}"/>
            </c:ext>
          </c:extLst>
        </c:ser>
        <c:ser>
          <c:idx val="1"/>
          <c:order val="1"/>
          <c:tx>
            <c:strRef>
              <c:f>Sheet1!$C$1</c:f>
              <c:strCache>
                <c:ptCount val="1"/>
                <c:pt idx="0">
                  <c:v>Restaurants</c:v>
                </c:pt>
              </c:strCache>
            </c:strRef>
          </c:tx>
          <c:spPr>
            <a:solidFill>
              <a:srgbClr val="0084C8"/>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Pace</c:v>
                </c:pt>
                <c:pt idx="1">
                  <c:v>Herdez</c:v>
                </c:pt>
                <c:pt idx="2">
                  <c:v>Embasa</c:v>
                </c:pt>
                <c:pt idx="3">
                  <c:v>LaVictoria</c:v>
                </c:pt>
                <c:pt idx="4">
                  <c:v>Del Real</c:v>
                </c:pt>
                <c:pt idx="5">
                  <c:v>Contigo</c:v>
                </c:pt>
                <c:pt idx="6">
                  <c:v>Del Pasado </c:v>
                </c:pt>
                <c:pt idx="7">
                  <c:v>Casa Solana </c:v>
                </c:pt>
                <c:pt idx="8">
                  <c:v>Naturally Fresh</c:v>
                </c:pt>
                <c:pt idx="9">
                  <c:v>San Antonio Farms</c:v>
                </c:pt>
              </c:strCache>
            </c:strRef>
          </c:cat>
          <c:val>
            <c:numRef>
              <c:f>Sheet1!$C$2:$C$11</c:f>
              <c:numCache>
                <c:formatCode>0%</c:formatCode>
                <c:ptCount val="10"/>
                <c:pt idx="0">
                  <c:v>0.55000000000000004</c:v>
                </c:pt>
                <c:pt idx="1">
                  <c:v>0.28999999999999998</c:v>
                </c:pt>
                <c:pt idx="2">
                  <c:v>0.16</c:v>
                </c:pt>
                <c:pt idx="3">
                  <c:v>0.23</c:v>
                </c:pt>
                <c:pt idx="4">
                  <c:v>0.25</c:v>
                </c:pt>
                <c:pt idx="5">
                  <c:v>0.19</c:v>
                </c:pt>
                <c:pt idx="6">
                  <c:v>0.24</c:v>
                </c:pt>
                <c:pt idx="7">
                  <c:v>0.27</c:v>
                </c:pt>
                <c:pt idx="8">
                  <c:v>0.17</c:v>
                </c:pt>
                <c:pt idx="9">
                  <c:v>0.1</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1-679E-F743-A888-FC9FAC4E84F9}"/>
            </c:ext>
          </c:extLst>
        </c:ser>
        <c:ser>
          <c:idx val="2"/>
          <c:order val="2"/>
          <c:tx>
            <c:strRef>
              <c:f>Sheet1!$D$1</c:f>
              <c:strCache>
                <c:ptCount val="1"/>
                <c:pt idx="0">
                  <c:v>Non comm</c:v>
                </c:pt>
              </c:strCache>
            </c:strRef>
          </c:tx>
          <c:spPr>
            <a:solidFill>
              <a:srgbClr val="E82C2A"/>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Pace</c:v>
                </c:pt>
                <c:pt idx="1">
                  <c:v>Herdez</c:v>
                </c:pt>
                <c:pt idx="2">
                  <c:v>Embasa</c:v>
                </c:pt>
                <c:pt idx="3">
                  <c:v>LaVictoria</c:v>
                </c:pt>
                <c:pt idx="4">
                  <c:v>Del Real</c:v>
                </c:pt>
                <c:pt idx="5">
                  <c:v>Contigo</c:v>
                </c:pt>
                <c:pt idx="6">
                  <c:v>Del Pasado </c:v>
                </c:pt>
                <c:pt idx="7">
                  <c:v>Casa Solana </c:v>
                </c:pt>
                <c:pt idx="8">
                  <c:v>Naturally Fresh</c:v>
                </c:pt>
                <c:pt idx="9">
                  <c:v>San Antonio Farms</c:v>
                </c:pt>
              </c:strCache>
            </c:strRef>
          </c:cat>
          <c:val>
            <c:numRef>
              <c:f>Sheet1!$D$2:$D$11</c:f>
              <c:numCache>
                <c:formatCode>0%</c:formatCode>
                <c:ptCount val="10"/>
                <c:pt idx="0">
                  <c:v>0.44</c:v>
                </c:pt>
                <c:pt idx="1">
                  <c:v>0.35</c:v>
                </c:pt>
                <c:pt idx="2">
                  <c:v>0.35</c:v>
                </c:pt>
                <c:pt idx="3">
                  <c:v>0.24</c:v>
                </c:pt>
                <c:pt idx="4">
                  <c:v>0.18</c:v>
                </c:pt>
                <c:pt idx="5">
                  <c:v>0.21</c:v>
                </c:pt>
                <c:pt idx="6">
                  <c:v>0.17</c:v>
                </c:pt>
                <c:pt idx="7">
                  <c:v>0.14000000000000001</c:v>
                </c:pt>
                <c:pt idx="8">
                  <c:v>0.19</c:v>
                </c:pt>
                <c:pt idx="9">
                  <c:v>0.08</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679E-F743-A888-FC9FAC4E84F9}"/>
            </c:ext>
          </c:extLst>
        </c:ser>
        <c:ser>
          <c:idx val="3"/>
          <c:order val="3"/>
          <c:tx>
            <c:strRef>
              <c:f>Sheet1!$E$1</c:f>
              <c:strCache>
                <c:ptCount val="1"/>
                <c:pt idx="0">
                  <c:v>Hotel</c:v>
                </c:pt>
              </c:strCache>
            </c:strRef>
          </c:tx>
          <c:spPr>
            <a:solidFill>
              <a:srgbClr val="43B02A"/>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Pace</c:v>
                </c:pt>
                <c:pt idx="1">
                  <c:v>Herdez</c:v>
                </c:pt>
                <c:pt idx="2">
                  <c:v>Embasa</c:v>
                </c:pt>
                <c:pt idx="3">
                  <c:v>LaVictoria</c:v>
                </c:pt>
                <c:pt idx="4">
                  <c:v>Del Real</c:v>
                </c:pt>
                <c:pt idx="5">
                  <c:v>Contigo</c:v>
                </c:pt>
                <c:pt idx="6">
                  <c:v>Del Pasado </c:v>
                </c:pt>
                <c:pt idx="7">
                  <c:v>Casa Solana </c:v>
                </c:pt>
                <c:pt idx="8">
                  <c:v>Naturally Fresh</c:v>
                </c:pt>
                <c:pt idx="9">
                  <c:v>San Antonio Farms</c:v>
                </c:pt>
              </c:strCache>
            </c:strRef>
          </c:cat>
          <c:val>
            <c:numRef>
              <c:f>Sheet1!$E$2:$E$11</c:f>
              <c:numCache>
                <c:formatCode>0%</c:formatCode>
                <c:ptCount val="10"/>
                <c:pt idx="0">
                  <c:v>0.41</c:v>
                </c:pt>
                <c:pt idx="1">
                  <c:v>0.31</c:v>
                </c:pt>
                <c:pt idx="2">
                  <c:v>0.38</c:v>
                </c:pt>
                <c:pt idx="3">
                  <c:v>0.13</c:v>
                </c:pt>
                <c:pt idx="4">
                  <c:v>0.23</c:v>
                </c:pt>
                <c:pt idx="5">
                  <c:v>0.21</c:v>
                </c:pt>
                <c:pt idx="6">
                  <c:v>0.15</c:v>
                </c:pt>
                <c:pt idx="7">
                  <c:v>0.1</c:v>
                </c:pt>
                <c:pt idx="8">
                  <c:v>0.18</c:v>
                </c:pt>
                <c:pt idx="9">
                  <c:v>0.05</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3-679E-F743-A888-FC9FAC4E84F9}"/>
            </c:ext>
          </c:extLst>
        </c:ser>
        <c:ser>
          <c:idx val="4"/>
          <c:order val="4"/>
          <c:tx>
            <c:strRef>
              <c:f>Sheet1!$F$1</c:f>
              <c:strCache>
                <c:ptCount val="1"/>
                <c:pt idx="0">
                  <c:v>C-store</c:v>
                </c:pt>
              </c:strCache>
            </c:strRef>
          </c:tx>
          <c:spPr>
            <a:solidFill>
              <a:srgbClr val="FFCD00"/>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Pace</c:v>
                </c:pt>
                <c:pt idx="1">
                  <c:v>Herdez</c:v>
                </c:pt>
                <c:pt idx="2">
                  <c:v>Embasa</c:v>
                </c:pt>
                <c:pt idx="3">
                  <c:v>LaVictoria</c:v>
                </c:pt>
                <c:pt idx="4">
                  <c:v>Del Real</c:v>
                </c:pt>
                <c:pt idx="5">
                  <c:v>Contigo</c:v>
                </c:pt>
                <c:pt idx="6">
                  <c:v>Del Pasado </c:v>
                </c:pt>
                <c:pt idx="7">
                  <c:v>Casa Solana </c:v>
                </c:pt>
                <c:pt idx="8">
                  <c:v>Naturally Fresh</c:v>
                </c:pt>
                <c:pt idx="9">
                  <c:v>San Antonio Farms</c:v>
                </c:pt>
              </c:strCache>
            </c:strRef>
          </c:cat>
          <c:val>
            <c:numRef>
              <c:f>Sheet1!$F$2:$F$11</c:f>
              <c:numCache>
                <c:formatCode>0%</c:formatCode>
                <c:ptCount val="10"/>
                <c:pt idx="0">
                  <c:v>0.5</c:v>
                </c:pt>
                <c:pt idx="1">
                  <c:v>0.37</c:v>
                </c:pt>
                <c:pt idx="2">
                  <c:v>0.23</c:v>
                </c:pt>
                <c:pt idx="3">
                  <c:v>0.27</c:v>
                </c:pt>
                <c:pt idx="4">
                  <c:v>0.17</c:v>
                </c:pt>
                <c:pt idx="5">
                  <c:v>0.23</c:v>
                </c:pt>
                <c:pt idx="6">
                  <c:v>0.13</c:v>
                </c:pt>
                <c:pt idx="7">
                  <c:v>0.13</c:v>
                </c:pt>
                <c:pt idx="8">
                  <c:v>0.13</c:v>
                </c:pt>
                <c:pt idx="9">
                  <c:v>0.17</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4-679E-F743-A888-FC9FAC4E84F9}"/>
            </c:ext>
          </c:extLst>
        </c:ser>
        <c:dLbls>
          <c:showLegendKey val="0"/>
          <c:showVal val="1"/>
          <c:showCatName val="0"/>
          <c:showSerName val="0"/>
          <c:showPercent val="0"/>
          <c:showBubbleSize val="0"/>
        </c:dLbls>
        <c:gapWidth val="80"/>
        <c:overlap val="-35"/>
        <c:axId val="-2068027336"/>
        <c:axId val="-2113994440"/>
      </c:barChart>
      <c:catAx>
        <c:axId val="-2068027336"/>
        <c:scaling>
          <c:orientation val="maxMin"/>
        </c:scaling>
        <c:delete val="0"/>
        <c:axPos val="l"/>
        <c:numFmt formatCode="General" sourceLinked="0"/>
        <c:majorTickMark val="none"/>
        <c:minorTickMark val="none"/>
        <c:tickLblPos val="nextTo"/>
        <c:spPr>
          <a:ln>
            <a:solidFill>
              <a:schemeClr val="bg2"/>
            </a:solidFill>
          </a:ln>
        </c:spPr>
        <c:crossAx val="-2113994440"/>
        <c:crosses val="autoZero"/>
        <c:auto val="1"/>
        <c:lblAlgn val="ctr"/>
        <c:lblOffset val="100"/>
        <c:noMultiLvlLbl val="0"/>
      </c:catAx>
      <c:valAx>
        <c:axId val="-2113994440"/>
        <c:scaling>
          <c:orientation val="minMax"/>
          <c:max val="1"/>
          <c:min val="0"/>
        </c:scaling>
        <c:delete val="1"/>
        <c:axPos val="t"/>
        <c:numFmt formatCode="0%" sourceLinked="1"/>
        <c:majorTickMark val="out"/>
        <c:minorTickMark val="none"/>
        <c:tickLblPos val="nextTo"/>
        <c:crossAx val="-2068027336"/>
        <c:crosses val="autoZero"/>
        <c:crossBetween val="between"/>
      </c:valAx>
    </c:plotArea>
    <c:legend>
      <c:legendPos val="b"/>
      <c:legendEntry>
        <c:idx val="0"/>
        <c:txPr>
          <a:bodyPr/>
          <a:lstStyle/>
          <a:p>
            <a:pPr>
              <a:defRPr b="1"/>
            </a:pPr>
            <a:endParaRPr lang="en-US"/>
          </a:p>
        </c:txPr>
      </c:legendEntry>
      <c:layout>
        <c:manualLayout>
          <c:xMode val="edge"/>
          <c:yMode val="edge"/>
          <c:x val="6.2837197433654127E-3"/>
          <c:y val="0.96740421659588205"/>
          <c:w val="0.99371625124855223"/>
          <c:h val="3.2595829336630147E-2"/>
        </c:manualLayout>
      </c:layout>
      <c:overlay val="0"/>
    </c:legend>
    <c:plotVisOnly val="1"/>
    <c:dispBlanksAs val="gap"/>
    <c:showDLblsOverMax val="1"/>
  </c:chart>
  <c:txPr>
    <a:bodyPr/>
    <a:lstStyle/>
    <a:p>
      <a:pPr>
        <a:defRPr sz="1000">
          <a:solidFill>
            <a:schemeClr val="tx1"/>
          </a:solidFill>
          <a:latin typeface="Arial"/>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title>
      <c:tx>
        <c:rich>
          <a:bodyPr/>
          <a:lstStyle/>
          <a:p>
            <a:pPr>
              <a:defRPr/>
            </a:pPr>
            <a:r>
              <a:rPr lang="en-US" sz="1400" b="0" dirty="0">
                <a:latin typeface="Georgia" panose="02040502050405020303" pitchFamily="18" charset="0"/>
              </a:rPr>
              <a:t>Top Eight Purchase</a:t>
            </a:r>
            <a:r>
              <a:rPr lang="en-US" sz="1400" b="0" baseline="0" dirty="0">
                <a:latin typeface="Georgia" panose="02040502050405020303" pitchFamily="18" charset="0"/>
              </a:rPr>
              <a:t> Drivers</a:t>
            </a:r>
            <a:endParaRPr lang="en-US" b="0" dirty="0">
              <a:latin typeface="Georgia" panose="02040502050405020303" pitchFamily="18" charset="0"/>
            </a:endParaRPr>
          </a:p>
        </c:rich>
      </c:tx>
      <c:layout>
        <c:manualLayout>
          <c:xMode val="edge"/>
          <c:yMode val="edge"/>
          <c:x val="0.29603583406240885"/>
          <c:y val="0"/>
        </c:manualLayout>
      </c:layout>
      <c:overlay val="0"/>
    </c:title>
    <c:autoTitleDeleted val="0"/>
    <c:plotArea>
      <c:layout>
        <c:manualLayout>
          <c:layoutTarget val="inner"/>
          <c:xMode val="edge"/>
          <c:yMode val="edge"/>
          <c:x val="0.49630089337706085"/>
          <c:y val="5.4827918843167685E-2"/>
          <c:w val="0.50367472295129778"/>
          <c:h val="0.92283478088739357"/>
        </c:manualLayout>
      </c:layout>
      <c:barChart>
        <c:barDir val="bar"/>
        <c:grouping val="clustered"/>
        <c:varyColors val="1"/>
        <c:ser>
          <c:idx val="0"/>
          <c:order val="0"/>
          <c:tx>
            <c:strRef>
              <c:f>Sheet1!$B$1</c:f>
              <c:strCache>
                <c:ptCount val="1"/>
                <c:pt idx="0">
                  <c:v>Total</c:v>
                </c:pt>
              </c:strCache>
            </c:strRef>
          </c:tx>
          <c:spPr>
            <a:solidFill>
              <a:srgbClr val="2C2A28"/>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Price</c:v>
                </c:pt>
                <c:pt idx="1">
                  <c:v>Overall product quality</c:v>
                </c:pt>
                <c:pt idx="2">
                  <c:v>Taste/Flavor</c:v>
                </c:pt>
                <c:pt idx="3">
                  <c:v>Distributor availability</c:v>
                </c:pt>
                <c:pt idx="4">
                  <c:v>Shelf life</c:v>
                </c:pt>
                <c:pt idx="5">
                  <c:v>Requires less labor</c:v>
                </c:pt>
                <c:pt idx="6">
                  <c:v>Easily incorporated into recipes</c:v>
                </c:pt>
                <c:pt idx="7">
                  <c:v>Dietary claims</c:v>
                </c:pt>
              </c:strCache>
            </c:strRef>
          </c:cat>
          <c:val>
            <c:numRef>
              <c:f>Sheet1!$B$2:$B$9</c:f>
              <c:numCache>
                <c:formatCode>0%</c:formatCode>
                <c:ptCount val="8"/>
                <c:pt idx="0">
                  <c:v>0.37</c:v>
                </c:pt>
                <c:pt idx="1">
                  <c:v>0.31</c:v>
                </c:pt>
                <c:pt idx="2">
                  <c:v>0.3</c:v>
                </c:pt>
                <c:pt idx="3">
                  <c:v>0.28999999999999998</c:v>
                </c:pt>
                <c:pt idx="4">
                  <c:v>0.28999999999999998</c:v>
                </c:pt>
                <c:pt idx="5">
                  <c:v>0.26</c:v>
                </c:pt>
                <c:pt idx="6">
                  <c:v>0.24</c:v>
                </c:pt>
                <c:pt idx="7">
                  <c:v>0.24</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AE9E-E249-9874-1B7515C03A3A}"/>
            </c:ext>
          </c:extLst>
        </c:ser>
        <c:dLbls>
          <c:showLegendKey val="0"/>
          <c:showVal val="1"/>
          <c:showCatName val="0"/>
          <c:showSerName val="0"/>
          <c:showPercent val="0"/>
          <c:showBubbleSize val="0"/>
        </c:dLbls>
        <c:gapWidth val="150"/>
        <c:overlap val="-50"/>
        <c:axId val="-2068027336"/>
        <c:axId val="-2113994440"/>
      </c:barChart>
      <c:catAx>
        <c:axId val="-2068027336"/>
        <c:scaling>
          <c:orientation val="maxMin"/>
        </c:scaling>
        <c:delete val="0"/>
        <c:axPos val="l"/>
        <c:numFmt formatCode="General" sourceLinked="0"/>
        <c:majorTickMark val="none"/>
        <c:minorTickMark val="none"/>
        <c:tickLblPos val="nextTo"/>
        <c:spPr>
          <a:ln>
            <a:solidFill>
              <a:schemeClr val="bg2"/>
            </a:solidFill>
          </a:ln>
        </c:spPr>
        <c:crossAx val="-2113994440"/>
        <c:crosses val="autoZero"/>
        <c:auto val="1"/>
        <c:lblAlgn val="ctr"/>
        <c:lblOffset val="100"/>
        <c:noMultiLvlLbl val="0"/>
      </c:catAx>
      <c:valAx>
        <c:axId val="-2113994440"/>
        <c:scaling>
          <c:orientation val="minMax"/>
          <c:max val="1"/>
          <c:min val="0"/>
        </c:scaling>
        <c:delete val="1"/>
        <c:axPos val="t"/>
        <c:numFmt formatCode="0%" sourceLinked="1"/>
        <c:majorTickMark val="out"/>
        <c:minorTickMark val="none"/>
        <c:tickLblPos val="nextTo"/>
        <c:crossAx val="-2068027336"/>
        <c:crosses val="autoZero"/>
        <c:crossBetween val="between"/>
      </c:valAx>
    </c:plotArea>
    <c:plotVisOnly val="1"/>
    <c:dispBlanksAs val="gap"/>
    <c:showDLblsOverMax val="1"/>
  </c:chart>
  <c:txPr>
    <a:bodyPr/>
    <a:lstStyle/>
    <a:p>
      <a:pPr>
        <a:defRPr sz="1200">
          <a:solidFill>
            <a:schemeClr val="tx1"/>
          </a:solidFill>
          <a:latin typeface="Arial"/>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title>
      <c:tx>
        <c:rich>
          <a:bodyPr/>
          <a:lstStyle/>
          <a:p>
            <a:pPr>
              <a:defRPr sz="1400" b="0">
                <a:latin typeface="Georgia" panose="02040502050405020303" pitchFamily="18" charset="0"/>
              </a:defRPr>
            </a:pPr>
            <a:r>
              <a:rPr lang="en-US" sz="1400" b="0" dirty="0">
                <a:latin typeface="Georgia" panose="02040502050405020303" pitchFamily="18" charset="0"/>
              </a:rPr>
              <a:t> Prepared Salsa Purchase Driver Differentiators by Segment</a:t>
            </a:r>
          </a:p>
        </c:rich>
      </c:tx>
      <c:layout>
        <c:manualLayout>
          <c:xMode val="edge"/>
          <c:yMode val="edge"/>
          <c:x val="0.11397564887722365"/>
          <c:y val="0"/>
        </c:manualLayout>
      </c:layout>
      <c:overlay val="0"/>
    </c:title>
    <c:autoTitleDeleted val="0"/>
    <c:plotArea>
      <c:layout>
        <c:manualLayout>
          <c:layoutTarget val="inner"/>
          <c:xMode val="edge"/>
          <c:yMode val="edge"/>
          <c:x val="0.49394867308253138"/>
          <c:y val="8.7318513539466097E-2"/>
          <c:w val="0.50603710994459039"/>
          <c:h val="0.85582288007907759"/>
        </c:manualLayout>
      </c:layout>
      <c:barChart>
        <c:barDir val="bar"/>
        <c:grouping val="clustered"/>
        <c:varyColors val="1"/>
        <c:ser>
          <c:idx val="0"/>
          <c:order val="0"/>
          <c:tx>
            <c:strRef>
              <c:f>Sheet1!$B$1</c:f>
              <c:strCache>
                <c:ptCount val="1"/>
                <c:pt idx="0">
                  <c:v>Total</c:v>
                </c:pt>
              </c:strCache>
            </c:strRef>
          </c:tx>
          <c:spPr>
            <a:solidFill>
              <a:srgbClr val="000000"/>
            </a:solidFill>
          </c:spPr>
          <c:invertIfNegative val="1"/>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Price</c:v>
                </c:pt>
                <c:pt idx="1">
                  <c:v>Overall product quality</c:v>
                </c:pt>
                <c:pt idx="2">
                  <c:v>Appropriate packaging size</c:v>
                </c:pt>
                <c:pt idx="3">
                  <c:v>Availability of low sodium options</c:v>
                </c:pt>
                <c:pt idx="4">
                  <c:v>Availability of organic/Non-GMO</c:v>
                </c:pt>
                <c:pt idx="5">
                  <c:v>Corporate contract</c:v>
                </c:pt>
                <c:pt idx="6">
                  <c:v>Back of house space/storage</c:v>
                </c:pt>
                <c:pt idx="7">
                  <c:v>Promotions </c:v>
                </c:pt>
              </c:strCache>
            </c:strRef>
          </c:cat>
          <c:val>
            <c:numRef>
              <c:f>Sheet1!$B$2:$B$9</c:f>
              <c:numCache>
                <c:formatCode>0%</c:formatCode>
                <c:ptCount val="8"/>
                <c:pt idx="0">
                  <c:v>0.37</c:v>
                </c:pt>
                <c:pt idx="1">
                  <c:v>0.31</c:v>
                </c:pt>
                <c:pt idx="2">
                  <c:v>0.21</c:v>
                </c:pt>
                <c:pt idx="3">
                  <c:v>0.21</c:v>
                </c:pt>
                <c:pt idx="4">
                  <c:v>0.18</c:v>
                </c:pt>
                <c:pt idx="5">
                  <c:v>0.13</c:v>
                </c:pt>
                <c:pt idx="6">
                  <c:v>0.12</c:v>
                </c:pt>
                <c:pt idx="7">
                  <c:v>0.11</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AE9E-E249-9874-1B7515C03A3A}"/>
            </c:ext>
          </c:extLst>
        </c:ser>
        <c:ser>
          <c:idx val="1"/>
          <c:order val="1"/>
          <c:tx>
            <c:strRef>
              <c:f>Sheet1!$C$1</c:f>
              <c:strCache>
                <c:ptCount val="1"/>
                <c:pt idx="0">
                  <c:v>Restaurants</c:v>
                </c:pt>
              </c:strCache>
            </c:strRef>
          </c:tx>
          <c:spPr>
            <a:solidFill>
              <a:schemeClr val="accent1"/>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Price</c:v>
                </c:pt>
                <c:pt idx="1">
                  <c:v>Overall product quality</c:v>
                </c:pt>
                <c:pt idx="2">
                  <c:v>Appropriate packaging size</c:v>
                </c:pt>
                <c:pt idx="3">
                  <c:v>Availability of low sodium options</c:v>
                </c:pt>
                <c:pt idx="4">
                  <c:v>Availability of organic/Non-GMO</c:v>
                </c:pt>
                <c:pt idx="5">
                  <c:v>Corporate contract</c:v>
                </c:pt>
                <c:pt idx="6">
                  <c:v>Back of house space/storage</c:v>
                </c:pt>
                <c:pt idx="7">
                  <c:v>Promotions </c:v>
                </c:pt>
              </c:strCache>
            </c:strRef>
          </c:cat>
          <c:val>
            <c:numRef>
              <c:f>Sheet1!$C$2:$C$9</c:f>
              <c:numCache>
                <c:formatCode>0%</c:formatCode>
                <c:ptCount val="8"/>
                <c:pt idx="0">
                  <c:v>0.44</c:v>
                </c:pt>
                <c:pt idx="1">
                  <c:v>0.28000000000000003</c:v>
                </c:pt>
                <c:pt idx="2">
                  <c:v>0.15</c:v>
                </c:pt>
                <c:pt idx="3">
                  <c:v>0.15</c:v>
                </c:pt>
                <c:pt idx="4">
                  <c:v>0.19</c:v>
                </c:pt>
                <c:pt idx="5">
                  <c:v>0.12</c:v>
                </c:pt>
                <c:pt idx="6">
                  <c:v>0.15</c:v>
                </c:pt>
                <c:pt idx="7">
                  <c:v>0.15</c:v>
                </c:pt>
              </c:numCache>
            </c:numRef>
          </c:val>
          <c:extLst>
            <c:ext xmlns:c16="http://schemas.microsoft.com/office/drawing/2014/chart" uri="{C3380CC4-5D6E-409C-BE32-E72D297353CC}">
              <c16:uniqueId val="{00000000-1566-4335-950A-A286AF0CB6D4}"/>
            </c:ext>
          </c:extLst>
        </c:ser>
        <c:ser>
          <c:idx val="2"/>
          <c:order val="2"/>
          <c:tx>
            <c:strRef>
              <c:f>Sheet1!$D$1</c:f>
              <c:strCache>
                <c:ptCount val="1"/>
                <c:pt idx="0">
                  <c:v>Non comm</c:v>
                </c:pt>
              </c:strCache>
            </c:strRef>
          </c:tx>
          <c:spPr>
            <a:solidFill>
              <a:schemeClr val="accent2"/>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Price</c:v>
                </c:pt>
                <c:pt idx="1">
                  <c:v>Overall product quality</c:v>
                </c:pt>
                <c:pt idx="2">
                  <c:v>Appropriate packaging size</c:v>
                </c:pt>
                <c:pt idx="3">
                  <c:v>Availability of low sodium options</c:v>
                </c:pt>
                <c:pt idx="4">
                  <c:v>Availability of organic/Non-GMO</c:v>
                </c:pt>
                <c:pt idx="5">
                  <c:v>Corporate contract</c:v>
                </c:pt>
                <c:pt idx="6">
                  <c:v>Back of house space/storage</c:v>
                </c:pt>
                <c:pt idx="7">
                  <c:v>Promotions </c:v>
                </c:pt>
              </c:strCache>
            </c:strRef>
          </c:cat>
          <c:val>
            <c:numRef>
              <c:f>Sheet1!$D$2:$D$9</c:f>
              <c:numCache>
                <c:formatCode>0%</c:formatCode>
                <c:ptCount val="8"/>
                <c:pt idx="0">
                  <c:v>0.32</c:v>
                </c:pt>
                <c:pt idx="1">
                  <c:v>0.36</c:v>
                </c:pt>
                <c:pt idx="2">
                  <c:v>0.21</c:v>
                </c:pt>
                <c:pt idx="3">
                  <c:v>0.26</c:v>
                </c:pt>
                <c:pt idx="4">
                  <c:v>0.13</c:v>
                </c:pt>
                <c:pt idx="5">
                  <c:v>0.11</c:v>
                </c:pt>
                <c:pt idx="6">
                  <c:v>0.08</c:v>
                </c:pt>
                <c:pt idx="7">
                  <c:v>0.08</c:v>
                </c:pt>
              </c:numCache>
            </c:numRef>
          </c:val>
          <c:extLst>
            <c:ext xmlns:c16="http://schemas.microsoft.com/office/drawing/2014/chart" uri="{C3380CC4-5D6E-409C-BE32-E72D297353CC}">
              <c16:uniqueId val="{00000001-1566-4335-950A-A286AF0CB6D4}"/>
            </c:ext>
          </c:extLst>
        </c:ser>
        <c:ser>
          <c:idx val="3"/>
          <c:order val="3"/>
          <c:tx>
            <c:strRef>
              <c:f>Sheet1!$E$1</c:f>
              <c:strCache>
                <c:ptCount val="1"/>
                <c:pt idx="0">
                  <c:v>Hotel</c:v>
                </c:pt>
              </c:strCache>
            </c:strRef>
          </c:tx>
          <c:spPr>
            <a:solidFill>
              <a:schemeClr val="accent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Price</c:v>
                </c:pt>
                <c:pt idx="1">
                  <c:v>Overall product quality</c:v>
                </c:pt>
                <c:pt idx="2">
                  <c:v>Appropriate packaging size</c:v>
                </c:pt>
                <c:pt idx="3">
                  <c:v>Availability of low sodium options</c:v>
                </c:pt>
                <c:pt idx="4">
                  <c:v>Availability of organic/Non-GMO</c:v>
                </c:pt>
                <c:pt idx="5">
                  <c:v>Corporate contract</c:v>
                </c:pt>
                <c:pt idx="6">
                  <c:v>Back of house space/storage</c:v>
                </c:pt>
                <c:pt idx="7">
                  <c:v>Promotions </c:v>
                </c:pt>
              </c:strCache>
            </c:strRef>
          </c:cat>
          <c:val>
            <c:numRef>
              <c:f>Sheet1!$E$2:$E$9</c:f>
              <c:numCache>
                <c:formatCode>0%</c:formatCode>
                <c:ptCount val="8"/>
                <c:pt idx="0">
                  <c:v>0.36</c:v>
                </c:pt>
                <c:pt idx="1">
                  <c:v>0.18</c:v>
                </c:pt>
                <c:pt idx="2">
                  <c:v>0.36</c:v>
                </c:pt>
                <c:pt idx="3">
                  <c:v>0.21</c:v>
                </c:pt>
                <c:pt idx="4">
                  <c:v>0.28000000000000003</c:v>
                </c:pt>
                <c:pt idx="5">
                  <c:v>0.21</c:v>
                </c:pt>
                <c:pt idx="6">
                  <c:v>0.15</c:v>
                </c:pt>
                <c:pt idx="7">
                  <c:v>0.1</c:v>
                </c:pt>
              </c:numCache>
            </c:numRef>
          </c:val>
          <c:extLst>
            <c:ext xmlns:c16="http://schemas.microsoft.com/office/drawing/2014/chart" uri="{C3380CC4-5D6E-409C-BE32-E72D297353CC}">
              <c16:uniqueId val="{00000002-1566-4335-950A-A286AF0CB6D4}"/>
            </c:ext>
          </c:extLst>
        </c:ser>
        <c:ser>
          <c:idx val="4"/>
          <c:order val="4"/>
          <c:tx>
            <c:strRef>
              <c:f>Sheet1!$F$1</c:f>
              <c:strCache>
                <c:ptCount val="1"/>
                <c:pt idx="0">
                  <c:v>C-store</c:v>
                </c:pt>
              </c:strCache>
            </c:strRef>
          </c:tx>
          <c:spPr>
            <a:solidFill>
              <a:schemeClr val="accent4"/>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Price</c:v>
                </c:pt>
                <c:pt idx="1">
                  <c:v>Overall product quality</c:v>
                </c:pt>
                <c:pt idx="2">
                  <c:v>Appropriate packaging size</c:v>
                </c:pt>
                <c:pt idx="3">
                  <c:v>Availability of low sodium options</c:v>
                </c:pt>
                <c:pt idx="4">
                  <c:v>Availability of organic/Non-GMO</c:v>
                </c:pt>
                <c:pt idx="5">
                  <c:v>Corporate contract</c:v>
                </c:pt>
                <c:pt idx="6">
                  <c:v>Back of house space/storage</c:v>
                </c:pt>
                <c:pt idx="7">
                  <c:v>Promotions </c:v>
                </c:pt>
              </c:strCache>
            </c:strRef>
          </c:cat>
          <c:val>
            <c:numRef>
              <c:f>Sheet1!$F$2:$F$9</c:f>
              <c:numCache>
                <c:formatCode>0%</c:formatCode>
                <c:ptCount val="8"/>
                <c:pt idx="0">
                  <c:v>0.4</c:v>
                </c:pt>
                <c:pt idx="1">
                  <c:v>0.23</c:v>
                </c:pt>
                <c:pt idx="2">
                  <c:v>0.3</c:v>
                </c:pt>
                <c:pt idx="3">
                  <c:v>0.17</c:v>
                </c:pt>
                <c:pt idx="4">
                  <c:v>0.27</c:v>
                </c:pt>
                <c:pt idx="5">
                  <c:v>0.27</c:v>
                </c:pt>
                <c:pt idx="6">
                  <c:v>0.23</c:v>
                </c:pt>
                <c:pt idx="7">
                  <c:v>0.1</c:v>
                </c:pt>
              </c:numCache>
            </c:numRef>
          </c:val>
          <c:extLst>
            <c:ext xmlns:c16="http://schemas.microsoft.com/office/drawing/2014/chart" uri="{C3380CC4-5D6E-409C-BE32-E72D297353CC}">
              <c16:uniqueId val="{00000003-1566-4335-950A-A286AF0CB6D4}"/>
            </c:ext>
          </c:extLst>
        </c:ser>
        <c:dLbls>
          <c:showLegendKey val="0"/>
          <c:showVal val="1"/>
          <c:showCatName val="0"/>
          <c:showSerName val="0"/>
          <c:showPercent val="0"/>
          <c:showBubbleSize val="0"/>
        </c:dLbls>
        <c:gapWidth val="150"/>
        <c:overlap val="-50"/>
        <c:axId val="-2068027336"/>
        <c:axId val="-2113994440"/>
      </c:barChart>
      <c:catAx>
        <c:axId val="-2068027336"/>
        <c:scaling>
          <c:orientation val="maxMin"/>
        </c:scaling>
        <c:delete val="0"/>
        <c:axPos val="l"/>
        <c:numFmt formatCode="General" sourceLinked="0"/>
        <c:majorTickMark val="none"/>
        <c:minorTickMark val="none"/>
        <c:tickLblPos val="nextTo"/>
        <c:spPr>
          <a:ln>
            <a:solidFill>
              <a:schemeClr val="bg2"/>
            </a:solidFill>
          </a:ln>
        </c:spPr>
        <c:crossAx val="-2113994440"/>
        <c:crosses val="autoZero"/>
        <c:auto val="1"/>
        <c:lblAlgn val="ctr"/>
        <c:lblOffset val="100"/>
        <c:noMultiLvlLbl val="0"/>
      </c:catAx>
      <c:valAx>
        <c:axId val="-2113994440"/>
        <c:scaling>
          <c:orientation val="minMax"/>
          <c:max val="1"/>
          <c:min val="0"/>
        </c:scaling>
        <c:delete val="1"/>
        <c:axPos val="t"/>
        <c:numFmt formatCode="0%" sourceLinked="1"/>
        <c:majorTickMark val="out"/>
        <c:minorTickMark val="none"/>
        <c:tickLblPos val="nextTo"/>
        <c:crossAx val="-2068027336"/>
        <c:crosses val="autoZero"/>
        <c:crossBetween val="between"/>
      </c:valAx>
    </c:plotArea>
    <c:legend>
      <c:legendPos val="b"/>
      <c:legendEntry>
        <c:idx val="0"/>
        <c:txPr>
          <a:bodyPr/>
          <a:lstStyle/>
          <a:p>
            <a:pPr>
              <a:defRPr b="1"/>
            </a:pPr>
            <a:endParaRPr lang="en-US"/>
          </a:p>
        </c:txPr>
      </c:legendEntry>
      <c:layout>
        <c:manualLayout>
          <c:xMode val="edge"/>
          <c:yMode val="edge"/>
          <c:x val="3.9676467911683982E-3"/>
          <c:y val="0.96335589911017216"/>
          <c:w val="0.99438062600770949"/>
          <c:h val="3.6644100889827794E-2"/>
        </c:manualLayout>
      </c:layout>
      <c:overlay val="0"/>
    </c:legend>
    <c:plotVisOnly val="1"/>
    <c:dispBlanksAs val="gap"/>
    <c:showDLblsOverMax val="1"/>
  </c:chart>
  <c:txPr>
    <a:bodyPr/>
    <a:lstStyle/>
    <a:p>
      <a:pPr>
        <a:defRPr sz="1000">
          <a:solidFill>
            <a:schemeClr val="tx1"/>
          </a:solidFill>
          <a:latin typeface="Arial"/>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r>
              <a:rPr lang="en-US" sz="1600" dirty="0">
                <a:latin typeface="Georgia" panose="02040502050405020303" pitchFamily="18" charset="0"/>
              </a:rPr>
              <a:t>“Appropriate for kids menu”</a:t>
            </a:r>
          </a:p>
        </c:rich>
      </c:tx>
      <c:layout>
        <c:manualLayout>
          <c:xMode val="edge"/>
          <c:yMode val="edge"/>
          <c:x val="0.26058435403907843"/>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49428714639836685"/>
          <c:y val="9.6472331197492892E-2"/>
          <c:w val="0.50571285360163309"/>
          <c:h val="0.87940496712773553"/>
        </c:manualLayout>
      </c:layout>
      <c:barChart>
        <c:barDir val="bar"/>
        <c:grouping val="clustered"/>
        <c:varyColors val="0"/>
        <c:ser>
          <c:idx val="0"/>
          <c:order val="0"/>
          <c:tx>
            <c:strRef>
              <c:f>Sheet1!$B$1</c:f>
              <c:strCache>
                <c:ptCount val="1"/>
                <c:pt idx="0">
                  <c:v>Total</c:v>
                </c:pt>
              </c:strCache>
            </c:strRef>
          </c:tx>
          <c:spPr>
            <a:solidFill>
              <a:srgbClr val="0084C8"/>
            </a:solidFill>
            <a:ln>
              <a:noFill/>
            </a:ln>
            <a:effectLst/>
          </c:spPr>
          <c:invertIfNegative val="1"/>
          <c:dPt>
            <c:idx val="0"/>
            <c:invertIfNegative val="1"/>
            <c:bubble3D val="0"/>
            <c:spPr>
              <a:solidFill>
                <a:schemeClr val="tx1"/>
              </a:solidFill>
              <a:ln>
                <a:noFill/>
              </a:ln>
              <a:effectLst/>
            </c:spPr>
            <c:extLst>
              <c:ext xmlns:c16="http://schemas.microsoft.com/office/drawing/2014/chart" uri="{C3380CC4-5D6E-409C-BE32-E72D297353CC}">
                <c16:uniqueId val="{00000005-0C70-4F4B-8CF9-894A9EA4032C}"/>
              </c:ext>
            </c:extLst>
          </c:dPt>
          <c:dPt>
            <c:idx val="1"/>
            <c:invertIfNegative val="1"/>
            <c:bubble3D val="0"/>
            <c:spPr>
              <a:solidFill>
                <a:schemeClr val="accent4"/>
              </a:solidFill>
              <a:ln>
                <a:noFill/>
              </a:ln>
              <a:effectLst/>
            </c:spPr>
            <c:extLst>
              <c:ext xmlns:c16="http://schemas.microsoft.com/office/drawing/2014/chart" uri="{C3380CC4-5D6E-409C-BE32-E72D297353CC}">
                <c16:uniqueId val="{00000001-0C70-4F4B-8CF9-894A9EA4032C}"/>
              </c:ext>
            </c:extLst>
          </c:dPt>
          <c:dPt>
            <c:idx val="2"/>
            <c:invertIfNegative val="1"/>
            <c:bubble3D val="0"/>
            <c:spPr>
              <a:solidFill>
                <a:schemeClr val="accent2"/>
              </a:solidFill>
              <a:ln>
                <a:noFill/>
              </a:ln>
              <a:effectLst/>
            </c:spPr>
            <c:extLst>
              <c:ext xmlns:c16="http://schemas.microsoft.com/office/drawing/2014/chart" uri="{C3380CC4-5D6E-409C-BE32-E72D297353CC}">
                <c16:uniqueId val="{00000003-0C70-4F4B-8CF9-894A9EA4032C}"/>
              </c:ext>
            </c:extLst>
          </c:dPt>
          <c:dLbls>
            <c:dLbl>
              <c:idx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0C70-4F4B-8CF9-894A9EA4032C}"/>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Sheet1!$A$4:$A$6</c:f>
              <c:strCache>
                <c:ptCount val="3"/>
                <c:pt idx="0">
                  <c:v>Total</c:v>
                </c:pt>
                <c:pt idx="1">
                  <c:v>Hotel</c:v>
                </c:pt>
                <c:pt idx="2">
                  <c:v>Restaurant</c:v>
                </c:pt>
              </c:strCache>
            </c:strRef>
          </c:cat>
          <c:val>
            <c:numRef>
              <c:f>Sheet1!$B$4:$B$6</c:f>
              <c:numCache>
                <c:formatCode>0%</c:formatCode>
                <c:ptCount val="3"/>
                <c:pt idx="0">
                  <c:v>0.21</c:v>
                </c:pt>
                <c:pt idx="1">
                  <c:v>0.36</c:v>
                </c:pt>
                <c:pt idx="2">
                  <c:v>0.18</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4-0C70-4F4B-8CF9-894A9EA4032C}"/>
            </c:ext>
          </c:extLst>
        </c:ser>
        <c:dLbls>
          <c:showLegendKey val="0"/>
          <c:showVal val="1"/>
          <c:showCatName val="0"/>
          <c:showSerName val="0"/>
          <c:showPercent val="0"/>
          <c:showBubbleSize val="0"/>
        </c:dLbls>
        <c:gapWidth val="182"/>
        <c:axId val="-2068027336"/>
        <c:axId val="-2113994440"/>
      </c:barChart>
      <c:catAx>
        <c:axId val="-20680273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113994440"/>
        <c:crosses val="autoZero"/>
        <c:auto val="1"/>
        <c:lblAlgn val="ctr"/>
        <c:lblOffset val="100"/>
        <c:noMultiLvlLbl val="0"/>
      </c:catAx>
      <c:valAx>
        <c:axId val="-2113994440"/>
        <c:scaling>
          <c:orientation val="minMax"/>
          <c:max val="1"/>
          <c:min val="0"/>
        </c:scaling>
        <c:delete val="1"/>
        <c:axPos val="t"/>
        <c:numFmt formatCode="0%" sourceLinked="1"/>
        <c:majorTickMark val="none"/>
        <c:minorTickMark val="none"/>
        <c:tickLblPos val="nextTo"/>
        <c:crossAx val="-2068027336"/>
        <c:crosses val="autoZero"/>
        <c:crossBetween val="between"/>
      </c:valAx>
      <c:spPr>
        <a:noFill/>
        <a:ln>
          <a:noFill/>
        </a:ln>
        <a:effectLst/>
      </c:spPr>
    </c:plotArea>
    <c:plotVisOnly val="1"/>
    <c:dispBlanksAs val="gap"/>
    <c:showDLblsOverMax val="1"/>
  </c:chart>
  <c:spPr>
    <a:noFill/>
    <a:ln>
      <a:noFill/>
    </a:ln>
    <a:effectLst/>
  </c:spPr>
  <c:txPr>
    <a:bodyPr/>
    <a:lstStyle/>
    <a:p>
      <a:pPr>
        <a:defRPr sz="1200">
          <a:solidFill>
            <a:schemeClr val="tx1"/>
          </a:solidFill>
        </a:defRPr>
      </a:pPr>
      <a:endParaRPr lang="en-US"/>
    </a:p>
  </c:txPr>
  <c:externalData r:id="rId3">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0">
                <a:latin typeface="Georgia" panose="02040502050405020303" pitchFamily="18" charset="0"/>
              </a:defRPr>
            </a:pPr>
            <a:r>
              <a:rPr lang="en-US" sz="1600" b="0" dirty="0">
                <a:latin typeface="Georgia" panose="02040502050405020303" pitchFamily="18" charset="0"/>
              </a:rPr>
              <a:t>Top Purchase Drivers (Commercial Chains)</a:t>
            </a:r>
          </a:p>
        </c:rich>
      </c:tx>
      <c:layout>
        <c:manualLayout>
          <c:xMode val="edge"/>
          <c:yMode val="edge"/>
          <c:x val="0.23818150335374744"/>
          <c:y val="1.0552217157065893E-3"/>
        </c:manualLayout>
      </c:layout>
      <c:overlay val="0"/>
    </c:title>
    <c:autoTitleDeleted val="0"/>
    <c:plotArea>
      <c:layout>
        <c:manualLayout>
          <c:layoutTarget val="inner"/>
          <c:xMode val="edge"/>
          <c:yMode val="edge"/>
          <c:x val="0.49986730825313502"/>
          <c:y val="6.8377192982456134E-2"/>
          <c:w val="0.50013269174686492"/>
          <c:h val="0.90749999999999997"/>
        </c:manualLayout>
      </c:layout>
      <c:barChart>
        <c:barDir val="bar"/>
        <c:grouping val="clustered"/>
        <c:varyColors val="1"/>
        <c:ser>
          <c:idx val="0"/>
          <c:order val="0"/>
          <c:tx>
            <c:strRef>
              <c:f>Sheet1!$B$1</c:f>
              <c:strCache>
                <c:ptCount val="1"/>
                <c:pt idx="0">
                  <c:v>chains</c:v>
                </c:pt>
              </c:strCache>
            </c:strRef>
          </c:tx>
          <c:spPr>
            <a:solidFill>
              <a:srgbClr val="45C0FF"/>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Taste/Flavor</c:v>
                </c:pt>
                <c:pt idx="1">
                  <c:v>Price</c:v>
                </c:pt>
                <c:pt idx="2">
                  <c:v>DSR recommendation</c:v>
                </c:pt>
                <c:pt idx="3">
                  <c:v>Product packaging and format</c:v>
                </c:pt>
                <c:pt idx="4">
                  <c:v>Requires less labor</c:v>
                </c:pt>
                <c:pt idx="5">
                  <c:v>Shelf life</c:v>
                </c:pt>
                <c:pt idx="6">
                  <c:v>Availability of low sodium options</c:v>
                </c:pt>
                <c:pt idx="7">
                  <c:v>Can be easily incorporated into recipes</c:v>
                </c:pt>
              </c:strCache>
            </c:strRef>
          </c:cat>
          <c:val>
            <c:numRef>
              <c:f>Sheet1!$B$2:$B$9</c:f>
              <c:numCache>
                <c:formatCode>0%</c:formatCode>
                <c:ptCount val="8"/>
                <c:pt idx="0">
                  <c:v>0.38</c:v>
                </c:pt>
                <c:pt idx="1">
                  <c:v>0.32</c:v>
                </c:pt>
                <c:pt idx="2">
                  <c:v>0.28000000000000003</c:v>
                </c:pt>
                <c:pt idx="3">
                  <c:v>0.26</c:v>
                </c:pt>
                <c:pt idx="4">
                  <c:v>0.26</c:v>
                </c:pt>
                <c:pt idx="5">
                  <c:v>0.25</c:v>
                </c:pt>
                <c:pt idx="6">
                  <c:v>0.23</c:v>
                </c:pt>
                <c:pt idx="7">
                  <c:v>0.23</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BA45-4F33-B94C-99E67E256190}"/>
            </c:ext>
          </c:extLst>
        </c:ser>
        <c:dLbls>
          <c:showLegendKey val="0"/>
          <c:showVal val="1"/>
          <c:showCatName val="0"/>
          <c:showSerName val="0"/>
          <c:showPercent val="0"/>
          <c:showBubbleSize val="0"/>
        </c:dLbls>
        <c:gapWidth val="150"/>
        <c:overlap val="-50"/>
        <c:axId val="-2068027336"/>
        <c:axId val="-2113994440"/>
      </c:barChart>
      <c:catAx>
        <c:axId val="-2068027336"/>
        <c:scaling>
          <c:orientation val="maxMin"/>
        </c:scaling>
        <c:delete val="0"/>
        <c:axPos val="l"/>
        <c:numFmt formatCode="General" sourceLinked="0"/>
        <c:majorTickMark val="none"/>
        <c:minorTickMark val="none"/>
        <c:tickLblPos val="nextTo"/>
        <c:spPr>
          <a:ln>
            <a:solidFill>
              <a:schemeClr val="bg2"/>
            </a:solidFill>
          </a:ln>
        </c:spPr>
        <c:crossAx val="-2113994440"/>
        <c:crosses val="autoZero"/>
        <c:auto val="1"/>
        <c:lblAlgn val="ctr"/>
        <c:lblOffset val="100"/>
        <c:noMultiLvlLbl val="0"/>
      </c:catAx>
      <c:valAx>
        <c:axId val="-2113994440"/>
        <c:scaling>
          <c:orientation val="minMax"/>
          <c:max val="1"/>
          <c:min val="0"/>
        </c:scaling>
        <c:delete val="1"/>
        <c:axPos val="t"/>
        <c:numFmt formatCode="0%" sourceLinked="1"/>
        <c:majorTickMark val="out"/>
        <c:minorTickMark val="none"/>
        <c:tickLblPos val="nextTo"/>
        <c:crossAx val="-2068027336"/>
        <c:crosses val="autoZero"/>
        <c:crossBetween val="between"/>
      </c:valAx>
    </c:plotArea>
    <c:plotVisOnly val="1"/>
    <c:dispBlanksAs val="gap"/>
    <c:showDLblsOverMax val="1"/>
  </c:chart>
  <c:txPr>
    <a:bodyPr/>
    <a:lstStyle/>
    <a:p>
      <a:pPr>
        <a:defRPr sz="1200">
          <a:solidFill>
            <a:schemeClr val="tx1"/>
          </a:solidFill>
          <a:latin typeface="Arial"/>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title>
      <c:tx>
        <c:rich>
          <a:bodyPr/>
          <a:lstStyle/>
          <a:p>
            <a:pPr>
              <a:defRPr sz="1400" b="0">
                <a:latin typeface="Georgia" panose="02040502050405020303" pitchFamily="18" charset="0"/>
              </a:defRPr>
            </a:pPr>
            <a:r>
              <a:rPr lang="en-US" sz="1400" b="0" dirty="0">
                <a:latin typeface="Georgia" panose="02040502050405020303" pitchFamily="18" charset="0"/>
              </a:rPr>
              <a:t>% of Operators Purchasing Brand</a:t>
            </a:r>
          </a:p>
        </c:rich>
      </c:tx>
      <c:layout>
        <c:manualLayout>
          <c:xMode val="edge"/>
          <c:yMode val="edge"/>
          <c:x val="0.2193633347914844"/>
          <c:y val="0"/>
        </c:manualLayout>
      </c:layout>
      <c:overlay val="0"/>
    </c:title>
    <c:autoTitleDeleted val="0"/>
    <c:plotArea>
      <c:layout>
        <c:manualLayout>
          <c:layoutTarget val="inner"/>
          <c:xMode val="edge"/>
          <c:yMode val="edge"/>
          <c:x val="0.48772182123067948"/>
          <c:y val="5.2681352558749533E-2"/>
          <c:w val="0.51227817876932047"/>
          <c:h val="0.90042547632343373"/>
        </c:manualLayout>
      </c:layout>
      <c:barChart>
        <c:barDir val="bar"/>
        <c:grouping val="clustered"/>
        <c:varyColors val="1"/>
        <c:ser>
          <c:idx val="0"/>
          <c:order val="0"/>
          <c:tx>
            <c:strRef>
              <c:f>Sheet1!$B$1</c:f>
              <c:strCache>
                <c:ptCount val="1"/>
                <c:pt idx="0">
                  <c:v>Total</c:v>
                </c:pt>
              </c:strCache>
            </c:strRef>
          </c:tx>
          <c:spPr>
            <a:solidFill>
              <a:srgbClr val="000000"/>
            </a:solidFill>
          </c:spPr>
          <c:invertIfNegative val="1"/>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Pace</c:v>
                </c:pt>
                <c:pt idx="1">
                  <c:v>Herdez</c:v>
                </c:pt>
                <c:pt idx="2">
                  <c:v>Embasa</c:v>
                </c:pt>
                <c:pt idx="3">
                  <c:v>Naturally Fresh</c:v>
                </c:pt>
                <c:pt idx="4">
                  <c:v>Del Real</c:v>
                </c:pt>
                <c:pt idx="5">
                  <c:v>Contigo</c:v>
                </c:pt>
                <c:pt idx="6">
                  <c:v>Del Pasado </c:v>
                </c:pt>
                <c:pt idx="7">
                  <c:v>LaVictoria</c:v>
                </c:pt>
                <c:pt idx="8">
                  <c:v>Casa Solana </c:v>
                </c:pt>
                <c:pt idx="9">
                  <c:v>San Antonio Farms</c:v>
                </c:pt>
              </c:strCache>
            </c:strRef>
          </c:cat>
          <c:val>
            <c:numRef>
              <c:f>Sheet1!$B$2:$B$11</c:f>
              <c:numCache>
                <c:formatCode>0%</c:formatCode>
                <c:ptCount val="10"/>
                <c:pt idx="0">
                  <c:v>0.27</c:v>
                </c:pt>
                <c:pt idx="1">
                  <c:v>0.19</c:v>
                </c:pt>
                <c:pt idx="2">
                  <c:v>0.15</c:v>
                </c:pt>
                <c:pt idx="3">
                  <c:v>0.12</c:v>
                </c:pt>
                <c:pt idx="4">
                  <c:v>0.12</c:v>
                </c:pt>
                <c:pt idx="5">
                  <c:v>0.11</c:v>
                </c:pt>
                <c:pt idx="6">
                  <c:v>0.11</c:v>
                </c:pt>
                <c:pt idx="7">
                  <c:v>0.1</c:v>
                </c:pt>
                <c:pt idx="8">
                  <c:v>0.09</c:v>
                </c:pt>
                <c:pt idx="9">
                  <c:v>0.04</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10BC-5646-874F-764E765B65D0}"/>
            </c:ext>
          </c:extLst>
        </c:ser>
        <c:ser>
          <c:idx val="1"/>
          <c:order val="1"/>
          <c:tx>
            <c:strRef>
              <c:f>Sheet1!$C$1</c:f>
              <c:strCache>
                <c:ptCount val="1"/>
                <c:pt idx="0">
                  <c:v>Restaurants</c:v>
                </c:pt>
              </c:strCache>
            </c:strRef>
          </c:tx>
          <c:spPr>
            <a:solidFill>
              <a:srgbClr val="0084C8"/>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Pace</c:v>
                </c:pt>
                <c:pt idx="1">
                  <c:v>Herdez</c:v>
                </c:pt>
                <c:pt idx="2">
                  <c:v>Embasa</c:v>
                </c:pt>
                <c:pt idx="3">
                  <c:v>Naturally Fresh</c:v>
                </c:pt>
                <c:pt idx="4">
                  <c:v>Del Real</c:v>
                </c:pt>
                <c:pt idx="5">
                  <c:v>Contigo</c:v>
                </c:pt>
                <c:pt idx="6">
                  <c:v>Del Pasado </c:v>
                </c:pt>
                <c:pt idx="7">
                  <c:v>LaVictoria</c:v>
                </c:pt>
                <c:pt idx="8">
                  <c:v>Casa Solana </c:v>
                </c:pt>
                <c:pt idx="9">
                  <c:v>San Antonio Farms</c:v>
                </c:pt>
              </c:strCache>
            </c:strRef>
          </c:cat>
          <c:val>
            <c:numRef>
              <c:f>Sheet1!$C$2:$C$11</c:f>
              <c:numCache>
                <c:formatCode>0%</c:formatCode>
                <c:ptCount val="10"/>
                <c:pt idx="0">
                  <c:v>0.32</c:v>
                </c:pt>
                <c:pt idx="1">
                  <c:v>0.19</c:v>
                </c:pt>
                <c:pt idx="2">
                  <c:v>0.06</c:v>
                </c:pt>
                <c:pt idx="3">
                  <c:v>0.12</c:v>
                </c:pt>
                <c:pt idx="4">
                  <c:v>0.14000000000000001</c:v>
                </c:pt>
                <c:pt idx="5">
                  <c:v>7.0000000000000007E-2</c:v>
                </c:pt>
                <c:pt idx="6">
                  <c:v>0.14000000000000001</c:v>
                </c:pt>
                <c:pt idx="7">
                  <c:v>0.1</c:v>
                </c:pt>
                <c:pt idx="8">
                  <c:v>0.15</c:v>
                </c:pt>
                <c:pt idx="9">
                  <c:v>0.04</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1-10BC-5646-874F-764E765B65D0}"/>
            </c:ext>
          </c:extLst>
        </c:ser>
        <c:ser>
          <c:idx val="2"/>
          <c:order val="2"/>
          <c:tx>
            <c:strRef>
              <c:f>Sheet1!$D$1</c:f>
              <c:strCache>
                <c:ptCount val="1"/>
                <c:pt idx="0">
                  <c:v>Non comm</c:v>
                </c:pt>
              </c:strCache>
            </c:strRef>
          </c:tx>
          <c:spPr>
            <a:solidFill>
              <a:srgbClr val="E82C2A"/>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Pace</c:v>
                </c:pt>
                <c:pt idx="1">
                  <c:v>Herdez</c:v>
                </c:pt>
                <c:pt idx="2">
                  <c:v>Embasa</c:v>
                </c:pt>
                <c:pt idx="3">
                  <c:v>Naturally Fresh</c:v>
                </c:pt>
                <c:pt idx="4">
                  <c:v>Del Real</c:v>
                </c:pt>
                <c:pt idx="5">
                  <c:v>Contigo</c:v>
                </c:pt>
                <c:pt idx="6">
                  <c:v>Del Pasado </c:v>
                </c:pt>
                <c:pt idx="7">
                  <c:v>LaVictoria</c:v>
                </c:pt>
                <c:pt idx="8">
                  <c:v>Casa Solana </c:v>
                </c:pt>
                <c:pt idx="9">
                  <c:v>San Antonio Farms</c:v>
                </c:pt>
              </c:strCache>
            </c:strRef>
          </c:cat>
          <c:val>
            <c:numRef>
              <c:f>Sheet1!$D$2:$D$11</c:f>
              <c:numCache>
                <c:formatCode>0%</c:formatCode>
                <c:ptCount val="10"/>
                <c:pt idx="0">
                  <c:v>0.24</c:v>
                </c:pt>
                <c:pt idx="1">
                  <c:v>0.19</c:v>
                </c:pt>
                <c:pt idx="2">
                  <c:v>0.2</c:v>
                </c:pt>
                <c:pt idx="3">
                  <c:v>0.14000000000000001</c:v>
                </c:pt>
                <c:pt idx="4">
                  <c:v>0.1</c:v>
                </c:pt>
                <c:pt idx="5">
                  <c:v>0.13</c:v>
                </c:pt>
                <c:pt idx="6">
                  <c:v>0.08</c:v>
                </c:pt>
                <c:pt idx="7">
                  <c:v>0.11</c:v>
                </c:pt>
                <c:pt idx="8">
                  <c:v>0.05</c:v>
                </c:pt>
                <c:pt idx="9">
                  <c:v>0.05</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10BC-5646-874F-764E765B65D0}"/>
            </c:ext>
          </c:extLst>
        </c:ser>
        <c:ser>
          <c:idx val="3"/>
          <c:order val="3"/>
          <c:tx>
            <c:strRef>
              <c:f>Sheet1!$E$1</c:f>
              <c:strCache>
                <c:ptCount val="1"/>
                <c:pt idx="0">
                  <c:v>Hotel</c:v>
                </c:pt>
              </c:strCache>
            </c:strRef>
          </c:tx>
          <c:spPr>
            <a:solidFill>
              <a:srgbClr val="43B02A"/>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Pace</c:v>
                </c:pt>
                <c:pt idx="1">
                  <c:v>Herdez</c:v>
                </c:pt>
                <c:pt idx="2">
                  <c:v>Embasa</c:v>
                </c:pt>
                <c:pt idx="3">
                  <c:v>Naturally Fresh</c:v>
                </c:pt>
                <c:pt idx="4">
                  <c:v>Del Real</c:v>
                </c:pt>
                <c:pt idx="5">
                  <c:v>Contigo</c:v>
                </c:pt>
                <c:pt idx="6">
                  <c:v>Del Pasado </c:v>
                </c:pt>
                <c:pt idx="7">
                  <c:v>LaVictoria</c:v>
                </c:pt>
                <c:pt idx="8">
                  <c:v>Casa Solana </c:v>
                </c:pt>
                <c:pt idx="9">
                  <c:v>San Antonio Farms</c:v>
                </c:pt>
              </c:strCache>
            </c:strRef>
          </c:cat>
          <c:val>
            <c:numRef>
              <c:f>Sheet1!$E$2:$E$11</c:f>
              <c:numCache>
                <c:formatCode>0%</c:formatCode>
                <c:ptCount val="10"/>
                <c:pt idx="0">
                  <c:v>0.26</c:v>
                </c:pt>
                <c:pt idx="1">
                  <c:v>0.15</c:v>
                </c:pt>
                <c:pt idx="2">
                  <c:v>0.28000000000000003</c:v>
                </c:pt>
                <c:pt idx="3">
                  <c:v>0.1</c:v>
                </c:pt>
                <c:pt idx="4">
                  <c:v>0.15</c:v>
                </c:pt>
                <c:pt idx="5">
                  <c:v>0.1</c:v>
                </c:pt>
                <c:pt idx="6">
                  <c:v>0.13</c:v>
                </c:pt>
                <c:pt idx="7">
                  <c:v>0.05</c:v>
                </c:pt>
                <c:pt idx="8">
                  <c:v>0.05</c:v>
                </c:pt>
                <c:pt idx="9">
                  <c:v>0.03</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3-10BC-5646-874F-764E765B65D0}"/>
            </c:ext>
          </c:extLst>
        </c:ser>
        <c:ser>
          <c:idx val="4"/>
          <c:order val="4"/>
          <c:tx>
            <c:strRef>
              <c:f>Sheet1!$F$1</c:f>
              <c:strCache>
                <c:ptCount val="1"/>
                <c:pt idx="0">
                  <c:v>C-store</c:v>
                </c:pt>
              </c:strCache>
            </c:strRef>
          </c:tx>
          <c:spPr>
            <a:solidFill>
              <a:srgbClr val="FFCD00"/>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Pace</c:v>
                </c:pt>
                <c:pt idx="1">
                  <c:v>Herdez</c:v>
                </c:pt>
                <c:pt idx="2">
                  <c:v>Embasa</c:v>
                </c:pt>
                <c:pt idx="3">
                  <c:v>Naturally Fresh</c:v>
                </c:pt>
                <c:pt idx="4">
                  <c:v>Del Real</c:v>
                </c:pt>
                <c:pt idx="5">
                  <c:v>Contigo</c:v>
                </c:pt>
                <c:pt idx="6">
                  <c:v>Del Pasado </c:v>
                </c:pt>
                <c:pt idx="7">
                  <c:v>LaVictoria</c:v>
                </c:pt>
                <c:pt idx="8">
                  <c:v>Casa Solana </c:v>
                </c:pt>
                <c:pt idx="9">
                  <c:v>San Antonio Farms</c:v>
                </c:pt>
              </c:strCache>
            </c:strRef>
          </c:cat>
          <c:val>
            <c:numRef>
              <c:f>Sheet1!$F$2:$F$11</c:f>
              <c:numCache>
                <c:formatCode>0%</c:formatCode>
                <c:ptCount val="10"/>
                <c:pt idx="0">
                  <c:v>0.23</c:v>
                </c:pt>
                <c:pt idx="1">
                  <c:v>0.23</c:v>
                </c:pt>
                <c:pt idx="2">
                  <c:v>0.1</c:v>
                </c:pt>
                <c:pt idx="3">
                  <c:v>0.1</c:v>
                </c:pt>
                <c:pt idx="4">
                  <c:v>0.17</c:v>
                </c:pt>
                <c:pt idx="5">
                  <c:v>0.1</c:v>
                </c:pt>
                <c:pt idx="6">
                  <c:v>0.1</c:v>
                </c:pt>
                <c:pt idx="7">
                  <c:v>7.0000000000000007E-2</c:v>
                </c:pt>
                <c:pt idx="8">
                  <c:v>0.03</c:v>
                </c:pt>
                <c:pt idx="9">
                  <c:v>7.0000000000000007E-2</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4-10BC-5646-874F-764E765B65D0}"/>
            </c:ext>
          </c:extLst>
        </c:ser>
        <c:dLbls>
          <c:showLegendKey val="0"/>
          <c:showVal val="1"/>
          <c:showCatName val="0"/>
          <c:showSerName val="0"/>
          <c:showPercent val="0"/>
          <c:showBubbleSize val="0"/>
        </c:dLbls>
        <c:gapWidth val="80"/>
        <c:overlap val="-50"/>
        <c:axId val="-2068027336"/>
        <c:axId val="-2113994440"/>
      </c:barChart>
      <c:catAx>
        <c:axId val="-2068027336"/>
        <c:scaling>
          <c:orientation val="maxMin"/>
        </c:scaling>
        <c:delete val="0"/>
        <c:axPos val="l"/>
        <c:numFmt formatCode="General" sourceLinked="0"/>
        <c:majorTickMark val="none"/>
        <c:minorTickMark val="none"/>
        <c:tickLblPos val="nextTo"/>
        <c:spPr>
          <a:ln>
            <a:solidFill>
              <a:schemeClr val="bg2"/>
            </a:solidFill>
          </a:ln>
        </c:spPr>
        <c:crossAx val="-2113994440"/>
        <c:crosses val="autoZero"/>
        <c:auto val="1"/>
        <c:lblAlgn val="ctr"/>
        <c:lblOffset val="100"/>
        <c:noMultiLvlLbl val="0"/>
      </c:catAx>
      <c:valAx>
        <c:axId val="-2113994440"/>
        <c:scaling>
          <c:orientation val="minMax"/>
          <c:max val="1"/>
          <c:min val="0"/>
        </c:scaling>
        <c:delete val="1"/>
        <c:axPos val="t"/>
        <c:numFmt formatCode="0%" sourceLinked="1"/>
        <c:majorTickMark val="out"/>
        <c:minorTickMark val="none"/>
        <c:tickLblPos val="nextTo"/>
        <c:crossAx val="-2068027336"/>
        <c:crosses val="autoZero"/>
        <c:crossBetween val="between"/>
      </c:valAx>
    </c:plotArea>
    <c:legend>
      <c:legendPos val="b"/>
      <c:legendEntry>
        <c:idx val="0"/>
        <c:txPr>
          <a:bodyPr/>
          <a:lstStyle/>
          <a:p>
            <a:pPr>
              <a:defRPr b="1"/>
            </a:pPr>
            <a:endParaRPr lang="en-US"/>
          </a:p>
        </c:txPr>
      </c:legendEntry>
      <c:layout>
        <c:manualLayout>
          <c:xMode val="edge"/>
          <c:yMode val="edge"/>
          <c:x val="1.6515448308889998E-3"/>
          <c:y val="0.9633737505955644"/>
          <c:w val="0.99438062600770949"/>
          <c:h val="3.662624940443561E-2"/>
        </c:manualLayout>
      </c:layout>
      <c:overlay val="0"/>
    </c:legend>
    <c:plotVisOnly val="1"/>
    <c:dispBlanksAs val="gap"/>
    <c:showDLblsOverMax val="1"/>
  </c:chart>
  <c:txPr>
    <a:bodyPr/>
    <a:lstStyle/>
    <a:p>
      <a:pPr>
        <a:defRPr sz="1000">
          <a:solidFill>
            <a:schemeClr val="tx1"/>
          </a:solidFill>
          <a:latin typeface="Arial"/>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r>
              <a:rPr lang="en-US" sz="1400" dirty="0">
                <a:latin typeface="Georgia" panose="02040502050405020303" pitchFamily="18" charset="0"/>
              </a:rPr>
              <a:t>% of Operators who Strongly Agree</a:t>
            </a:r>
          </a:p>
        </c:rich>
      </c:tx>
      <c:layout>
        <c:manualLayout>
          <c:xMode val="edge"/>
          <c:yMode val="edge"/>
          <c:x val="0.24230898221055702"/>
          <c:y val="0"/>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49908756197142023"/>
          <c:y val="5.0831100500530246E-2"/>
          <c:w val="0.48470873432487604"/>
          <c:h val="0.87669159498547589"/>
        </c:manualLayout>
      </c:layout>
      <c:barChart>
        <c:barDir val="bar"/>
        <c:grouping val="clustered"/>
        <c:varyColors val="0"/>
        <c:ser>
          <c:idx val="0"/>
          <c:order val="0"/>
          <c:tx>
            <c:strRef>
              <c:f>Sheet1!$B$1</c:f>
              <c:strCache>
                <c:ptCount val="1"/>
                <c:pt idx="0">
                  <c:v>Pace</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51BF-496B-93B4-325C3BDE1A12}"/>
              </c:ext>
            </c:extLst>
          </c:dPt>
          <c:dPt>
            <c:idx val="7"/>
            <c:invertIfNegative val="0"/>
            <c:bubble3D val="0"/>
            <c:spPr>
              <a:solidFill>
                <a:schemeClr val="accent1"/>
              </a:solidFill>
              <a:ln>
                <a:noFill/>
              </a:ln>
              <a:effectLst/>
            </c:spPr>
            <c:extLst>
              <c:ext xmlns:c16="http://schemas.microsoft.com/office/drawing/2014/chart" uri="{C3380CC4-5D6E-409C-BE32-E72D297353CC}">
                <c16:uniqueId val="{00000003-51BF-496B-93B4-325C3BDE1A12}"/>
              </c:ext>
            </c:extLst>
          </c:dPt>
          <c:dPt>
            <c:idx val="8"/>
            <c:invertIfNegative val="0"/>
            <c:bubble3D val="0"/>
            <c:spPr>
              <a:solidFill>
                <a:schemeClr val="accent1"/>
              </a:solidFill>
              <a:ln>
                <a:noFill/>
              </a:ln>
              <a:effectLst/>
            </c:spPr>
            <c:extLst>
              <c:ext xmlns:c16="http://schemas.microsoft.com/office/drawing/2014/chart" uri="{C3380CC4-5D6E-409C-BE32-E72D297353CC}">
                <c16:uniqueId val="{00000005-51BF-496B-93B4-325C3BDE1A12}"/>
              </c:ext>
            </c:extLst>
          </c:dPt>
          <c:dPt>
            <c:idx val="9"/>
            <c:invertIfNegative val="0"/>
            <c:bubble3D val="0"/>
            <c:spPr>
              <a:solidFill>
                <a:schemeClr val="accent1"/>
              </a:solidFill>
              <a:ln>
                <a:noFill/>
              </a:ln>
              <a:effectLst/>
            </c:spPr>
            <c:extLst>
              <c:ext xmlns:c16="http://schemas.microsoft.com/office/drawing/2014/chart" uri="{C3380CC4-5D6E-409C-BE32-E72D297353CC}">
                <c16:uniqueId val="{00000007-51BF-496B-93B4-325C3BDE1A12}"/>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Price</c:v>
                </c:pt>
                <c:pt idx="1">
                  <c:v>Overall product quality</c:v>
                </c:pt>
                <c:pt idx="2">
                  <c:v>Taste/Flavor</c:v>
                </c:pt>
                <c:pt idx="3">
                  <c:v>Distributor availability</c:v>
                </c:pt>
                <c:pt idx="4">
                  <c:v>Shelf life</c:v>
                </c:pt>
                <c:pt idx="5">
                  <c:v>Requires less labor</c:v>
                </c:pt>
                <c:pt idx="6">
                  <c:v>Easily incorporated into recipes</c:v>
                </c:pt>
                <c:pt idx="7">
                  <c:v>Dietary claims</c:v>
                </c:pt>
              </c:strCache>
            </c:strRef>
          </c:cat>
          <c:val>
            <c:numRef>
              <c:f>Sheet1!$B$2:$B$9</c:f>
              <c:numCache>
                <c:formatCode>0%</c:formatCode>
                <c:ptCount val="8"/>
                <c:pt idx="0">
                  <c:v>0.6</c:v>
                </c:pt>
                <c:pt idx="1">
                  <c:v>0.54</c:v>
                </c:pt>
                <c:pt idx="2">
                  <c:v>0.66</c:v>
                </c:pt>
                <c:pt idx="3">
                  <c:v>0.55000000000000004</c:v>
                </c:pt>
                <c:pt idx="4">
                  <c:v>0.67</c:v>
                </c:pt>
                <c:pt idx="5">
                  <c:v>0.73</c:v>
                </c:pt>
                <c:pt idx="6">
                  <c:v>0.64</c:v>
                </c:pt>
                <c:pt idx="7">
                  <c:v>0.53</c:v>
                </c:pt>
              </c:numCache>
            </c:numRef>
          </c:val>
          <c:extLst>
            <c:ext xmlns:c16="http://schemas.microsoft.com/office/drawing/2014/chart" uri="{C3380CC4-5D6E-409C-BE32-E72D297353CC}">
              <c16:uniqueId val="{00000008-51BF-496B-93B4-325C3BDE1A12}"/>
            </c:ext>
          </c:extLst>
        </c:ser>
        <c:ser>
          <c:idx val="1"/>
          <c:order val="1"/>
          <c:tx>
            <c:strRef>
              <c:f>Sheet1!$C$1</c:f>
              <c:strCache>
                <c:ptCount val="1"/>
                <c:pt idx="0">
                  <c:v>Herdez</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Price</c:v>
                </c:pt>
                <c:pt idx="1">
                  <c:v>Overall product quality</c:v>
                </c:pt>
                <c:pt idx="2">
                  <c:v>Taste/Flavor</c:v>
                </c:pt>
                <c:pt idx="3">
                  <c:v>Distributor availability</c:v>
                </c:pt>
                <c:pt idx="4">
                  <c:v>Shelf life</c:v>
                </c:pt>
                <c:pt idx="5">
                  <c:v>Requires less labor</c:v>
                </c:pt>
                <c:pt idx="6">
                  <c:v>Easily incorporated into recipes</c:v>
                </c:pt>
                <c:pt idx="7">
                  <c:v>Dietary claims</c:v>
                </c:pt>
              </c:strCache>
            </c:strRef>
          </c:cat>
          <c:val>
            <c:numRef>
              <c:f>Sheet1!$C$2:$C$9</c:f>
              <c:numCache>
                <c:formatCode>0%</c:formatCode>
                <c:ptCount val="8"/>
                <c:pt idx="0">
                  <c:v>0.45</c:v>
                </c:pt>
                <c:pt idx="1">
                  <c:v>0.57999999999999996</c:v>
                </c:pt>
                <c:pt idx="2">
                  <c:v>0.48</c:v>
                </c:pt>
                <c:pt idx="3">
                  <c:v>0.47</c:v>
                </c:pt>
                <c:pt idx="4">
                  <c:v>0.47</c:v>
                </c:pt>
                <c:pt idx="5">
                  <c:v>0.64</c:v>
                </c:pt>
                <c:pt idx="6">
                  <c:v>0.43</c:v>
                </c:pt>
                <c:pt idx="7">
                  <c:v>0.48</c:v>
                </c:pt>
              </c:numCache>
            </c:numRef>
          </c:val>
          <c:extLst>
            <c:ext xmlns:c16="http://schemas.microsoft.com/office/drawing/2014/chart" uri="{C3380CC4-5D6E-409C-BE32-E72D297353CC}">
              <c16:uniqueId val="{00000009-51BF-496B-93B4-325C3BDE1A12}"/>
            </c:ext>
          </c:extLst>
        </c:ser>
        <c:ser>
          <c:idx val="2"/>
          <c:order val="2"/>
          <c:tx>
            <c:strRef>
              <c:f>Sheet1!$D$1</c:f>
              <c:strCache>
                <c:ptCount val="1"/>
                <c:pt idx="0">
                  <c:v>Embasa</c:v>
                </c:pt>
              </c:strCache>
            </c:strRef>
          </c:tx>
          <c:spPr>
            <a:solidFill>
              <a:schemeClr val="accent3"/>
            </a:solidFill>
            <a:ln>
              <a:noFill/>
            </a:ln>
            <a:effectLst/>
          </c:spPr>
          <c:invertIfNegative val="0"/>
          <c:dLbls>
            <c:dLbl>
              <c:idx val="2"/>
              <c:layout>
                <c:manualLayout>
                  <c:x val="-6.9444444444445291E-3"/>
                  <c:y val="2.327664158038454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DF2-49B8-96CF-088F50E4868E}"/>
                </c:ext>
              </c:extLst>
            </c:dLbl>
            <c:dLbl>
              <c:idx val="4"/>
              <c:layout>
                <c:manualLayout>
                  <c:x val="-9.2592592592591737E-3"/>
                  <c:y val="1.3848473049750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DF2-49B8-96CF-088F50E4868E}"/>
                </c:ext>
              </c:extLst>
            </c:dLbl>
            <c:dLbl>
              <c:idx val="7"/>
              <c:layout>
                <c:manualLayout>
                  <c:x val="-4.6296296296296294E-3"/>
                  <c:y val="2.327664158038454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DF2-49B8-96CF-088F50E4868E}"/>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Price</c:v>
                </c:pt>
                <c:pt idx="1">
                  <c:v>Overall product quality</c:v>
                </c:pt>
                <c:pt idx="2">
                  <c:v>Taste/Flavor</c:v>
                </c:pt>
                <c:pt idx="3">
                  <c:v>Distributor availability</c:v>
                </c:pt>
                <c:pt idx="4">
                  <c:v>Shelf life</c:v>
                </c:pt>
                <c:pt idx="5">
                  <c:v>Requires less labor</c:v>
                </c:pt>
                <c:pt idx="6">
                  <c:v>Easily incorporated into recipes</c:v>
                </c:pt>
                <c:pt idx="7">
                  <c:v>Dietary claims</c:v>
                </c:pt>
              </c:strCache>
            </c:strRef>
          </c:cat>
          <c:val>
            <c:numRef>
              <c:f>Sheet1!$D$2:$D$9</c:f>
              <c:numCache>
                <c:formatCode>0%</c:formatCode>
                <c:ptCount val="8"/>
                <c:pt idx="0">
                  <c:v>0.69</c:v>
                </c:pt>
                <c:pt idx="1">
                  <c:v>0.69</c:v>
                </c:pt>
                <c:pt idx="2">
                  <c:v>0.36</c:v>
                </c:pt>
                <c:pt idx="3">
                  <c:v>0.53</c:v>
                </c:pt>
                <c:pt idx="4">
                  <c:v>0.31</c:v>
                </c:pt>
                <c:pt idx="5">
                  <c:v>0.5</c:v>
                </c:pt>
                <c:pt idx="6">
                  <c:v>0.38</c:v>
                </c:pt>
                <c:pt idx="7">
                  <c:v>0.33</c:v>
                </c:pt>
              </c:numCache>
            </c:numRef>
          </c:val>
          <c:extLst>
            <c:ext xmlns:c16="http://schemas.microsoft.com/office/drawing/2014/chart" uri="{C3380CC4-5D6E-409C-BE32-E72D297353CC}">
              <c16:uniqueId val="{0000000B-51BF-496B-93B4-325C3BDE1A12}"/>
            </c:ext>
          </c:extLst>
        </c:ser>
        <c:dLbls>
          <c:showLegendKey val="0"/>
          <c:showVal val="0"/>
          <c:showCatName val="0"/>
          <c:showSerName val="0"/>
          <c:showPercent val="0"/>
          <c:showBubbleSize val="0"/>
        </c:dLbls>
        <c:gapWidth val="100"/>
        <c:overlap val="-35"/>
        <c:axId val="-365562880"/>
        <c:axId val="-365561104"/>
      </c:barChart>
      <c:catAx>
        <c:axId val="-3655628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65561104"/>
        <c:crosses val="autoZero"/>
        <c:auto val="1"/>
        <c:lblAlgn val="ctr"/>
        <c:lblOffset val="100"/>
        <c:noMultiLvlLbl val="0"/>
      </c:catAx>
      <c:valAx>
        <c:axId val="-365561104"/>
        <c:scaling>
          <c:orientation val="minMax"/>
        </c:scaling>
        <c:delete val="1"/>
        <c:axPos val="t"/>
        <c:numFmt formatCode="0.0%" sourceLinked="0"/>
        <c:majorTickMark val="none"/>
        <c:minorTickMark val="none"/>
        <c:tickLblPos val="nextTo"/>
        <c:crossAx val="-365562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a:solidFill>
                  <a:schemeClr val="tx1"/>
                </a:solidFill>
                <a:latin typeface="Georgia" panose="02040502050405020303" pitchFamily="18" charset="0"/>
              </a:rPr>
              <a:t>Embasa</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49174000308785"/>
          <c:y val="0.16706144405216675"/>
          <c:w val="0.67585186042921119"/>
          <c:h val="0.7800496720088208"/>
        </c:manualLayout>
      </c:layout>
      <c:doughnutChart>
        <c:varyColors val="1"/>
        <c:ser>
          <c:idx val="0"/>
          <c:order val="0"/>
          <c:tx>
            <c:strRef>
              <c:f>Sheet1!$B$1</c:f>
              <c:strCache>
                <c:ptCount val="1"/>
                <c:pt idx="0">
                  <c:v>goldfish</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4F3C-491C-9E4C-5600D257D9AB}"/>
              </c:ext>
            </c:extLst>
          </c:dPt>
          <c:dPt>
            <c:idx val="1"/>
            <c:bubble3D val="0"/>
            <c:spPr>
              <a:solidFill>
                <a:schemeClr val="accent2"/>
              </a:solidFill>
              <a:ln w="19050">
                <a:noFill/>
              </a:ln>
              <a:effectLst/>
            </c:spPr>
            <c:extLst>
              <c:ext xmlns:c16="http://schemas.microsoft.com/office/drawing/2014/chart" uri="{C3380CC4-5D6E-409C-BE32-E72D297353CC}">
                <c16:uniqueId val="{00000002-4F3C-491C-9E4C-5600D257D9AB}"/>
              </c:ext>
            </c:extLst>
          </c:dPt>
          <c:dPt>
            <c:idx val="2"/>
            <c:bubble3D val="0"/>
            <c:spPr>
              <a:solidFill>
                <a:schemeClr val="accent3"/>
              </a:solidFill>
              <a:ln w="19050">
                <a:noFill/>
              </a:ln>
              <a:effectLst/>
            </c:spPr>
            <c:extLst>
              <c:ext xmlns:c16="http://schemas.microsoft.com/office/drawing/2014/chart" uri="{C3380CC4-5D6E-409C-BE32-E72D297353CC}">
                <c16:uniqueId val="{00000003-4F3C-491C-9E4C-5600D257D9A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0.51</c:v>
                </c:pt>
                <c:pt idx="1">
                  <c:v>0.41</c:v>
                </c:pt>
                <c:pt idx="2">
                  <c:v>0.09</c:v>
                </c:pt>
              </c:numCache>
            </c:numRef>
          </c:val>
          <c:extLst>
            <c:ext xmlns:c16="http://schemas.microsoft.com/office/drawing/2014/chart" uri="{C3380CC4-5D6E-409C-BE32-E72D297353CC}">
              <c16:uniqueId val="{00000000-4F3C-491C-9E4C-5600D257D9AB}"/>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a:solidFill>
                  <a:schemeClr val="tx1"/>
                </a:solidFill>
                <a:latin typeface="Georgia" panose="02040502050405020303" pitchFamily="18" charset="0"/>
              </a:rPr>
              <a:t>Contigo</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49174000308785"/>
          <c:y val="0.16706144405216675"/>
          <c:w val="0.67585186042921119"/>
          <c:h val="0.7800496720088208"/>
        </c:manualLayout>
      </c:layout>
      <c:doughnutChart>
        <c:varyColors val="1"/>
        <c:ser>
          <c:idx val="0"/>
          <c:order val="0"/>
          <c:tx>
            <c:strRef>
              <c:f>Sheet1!$B$1</c:f>
              <c:strCache>
                <c:ptCount val="1"/>
                <c:pt idx="0">
                  <c:v>Campbell's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126B-4A77-B7EE-95B0E82BECCD}"/>
              </c:ext>
            </c:extLst>
          </c:dPt>
          <c:dPt>
            <c:idx val="1"/>
            <c:bubble3D val="0"/>
            <c:spPr>
              <a:solidFill>
                <a:schemeClr val="accent2"/>
              </a:solidFill>
              <a:ln w="19050">
                <a:noFill/>
              </a:ln>
              <a:effectLst/>
            </c:spPr>
            <c:extLst>
              <c:ext xmlns:c16="http://schemas.microsoft.com/office/drawing/2014/chart" uri="{C3380CC4-5D6E-409C-BE32-E72D297353CC}">
                <c16:uniqueId val="{00000003-126B-4A77-B7EE-95B0E82BECCD}"/>
              </c:ext>
            </c:extLst>
          </c:dPt>
          <c:dPt>
            <c:idx val="2"/>
            <c:bubble3D val="0"/>
            <c:spPr>
              <a:solidFill>
                <a:schemeClr val="accent3"/>
              </a:solidFill>
              <a:ln w="19050">
                <a:noFill/>
              </a:ln>
              <a:effectLst/>
            </c:spPr>
            <c:extLst>
              <c:ext xmlns:c16="http://schemas.microsoft.com/office/drawing/2014/chart" uri="{C3380CC4-5D6E-409C-BE32-E72D297353CC}">
                <c16:uniqueId val="{00000005-126B-4A77-B7EE-95B0E82BECC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0.51</c:v>
                </c:pt>
                <c:pt idx="1">
                  <c:v>0.39</c:v>
                </c:pt>
                <c:pt idx="2">
                  <c:v>0.1</c:v>
                </c:pt>
              </c:numCache>
            </c:numRef>
          </c:val>
          <c:extLst>
            <c:ext xmlns:c16="http://schemas.microsoft.com/office/drawing/2014/chart" uri="{C3380CC4-5D6E-409C-BE32-E72D297353CC}">
              <c16:uniqueId val="{00000006-126B-4A77-B7EE-95B0E82BECCD}"/>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bIns="0"/>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b="0" dirty="0">
                <a:latin typeface="Georgia" panose="02040502050405020303" pitchFamily="18" charset="0"/>
              </a:rPr>
              <a:t>% of Operators who</a:t>
            </a:r>
            <a:r>
              <a:rPr lang="en-US" sz="1400" b="0" baseline="0" dirty="0">
                <a:latin typeface="Georgia" panose="02040502050405020303" pitchFamily="18" charset="0"/>
              </a:rPr>
              <a:t> Strongly Agree</a:t>
            </a:r>
            <a:endParaRPr lang="en-US" sz="1400" b="0" dirty="0">
              <a:latin typeface="Georgia" panose="02040502050405020303" pitchFamily="18" charset="0"/>
            </a:endParaRPr>
          </a:p>
        </c:rich>
      </c:tx>
      <c:layout>
        <c:manualLayout>
          <c:xMode val="edge"/>
          <c:yMode val="edge"/>
          <c:x val="0.24230898221055702"/>
          <c:y val="0"/>
        </c:manualLayout>
      </c:layout>
      <c:overlay val="0"/>
    </c:title>
    <c:autoTitleDeleted val="0"/>
    <c:plotArea>
      <c:layout>
        <c:manualLayout>
          <c:layoutTarget val="inner"/>
          <c:xMode val="edge"/>
          <c:yMode val="edge"/>
          <c:x val="0.50589658063575382"/>
          <c:y val="4.5372560747567792E-2"/>
          <c:w val="0.49410341936424612"/>
          <c:h val="0.91937050765140138"/>
        </c:manualLayout>
      </c:layout>
      <c:barChart>
        <c:barDir val="bar"/>
        <c:grouping val="clustered"/>
        <c:varyColors val="1"/>
        <c:ser>
          <c:idx val="0"/>
          <c:order val="0"/>
          <c:tx>
            <c:strRef>
              <c:f>Sheet1!$B$1</c:f>
              <c:strCache>
                <c:ptCount val="1"/>
                <c:pt idx="0">
                  <c:v>Goldfish</c:v>
                </c:pt>
              </c:strCache>
            </c:strRef>
          </c:tx>
          <c:spPr>
            <a:solidFill>
              <a:srgbClr val="0084C8"/>
            </a:solidFill>
            <a:ln>
              <a:noFill/>
            </a:ln>
            <a:effectLst/>
          </c:spPr>
          <c:invertIfNegative val="1"/>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Price</c:v>
                </c:pt>
                <c:pt idx="1">
                  <c:v>Taste/Flavor</c:v>
                </c:pt>
                <c:pt idx="2">
                  <c:v>Overall product quality</c:v>
                </c:pt>
                <c:pt idx="3">
                  <c:v>Distributor availability</c:v>
                </c:pt>
                <c:pt idx="4">
                  <c:v>Shelf life</c:v>
                </c:pt>
                <c:pt idx="5">
                  <c:v>Strong consumer-known brand name</c:v>
                </c:pt>
                <c:pt idx="6">
                  <c:v>Appropriate packaging size</c:v>
                </c:pt>
                <c:pt idx="7">
                  <c:v>Nutrition claims</c:v>
                </c:pt>
              </c:strCache>
            </c:strRef>
          </c:cat>
          <c:val>
            <c:numRef>
              <c:f>Sheet1!$B$2:$B$9</c:f>
              <c:numCache>
                <c:formatCode>0%</c:formatCode>
                <c:ptCount val="8"/>
                <c:pt idx="0">
                  <c:v>0.53</c:v>
                </c:pt>
                <c:pt idx="1">
                  <c:v>0.62</c:v>
                </c:pt>
                <c:pt idx="2">
                  <c:v>0.63</c:v>
                </c:pt>
                <c:pt idx="3">
                  <c:v>0.63</c:v>
                </c:pt>
                <c:pt idx="4">
                  <c:v>0.7</c:v>
                </c:pt>
                <c:pt idx="5">
                  <c:v>0.59</c:v>
                </c:pt>
                <c:pt idx="6">
                  <c:v>0.62</c:v>
                </c:pt>
                <c:pt idx="7">
                  <c:v>0.5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9988-A842-A968-EEAE32135C4A}"/>
            </c:ext>
          </c:extLst>
        </c:ser>
        <c:ser>
          <c:idx val="1"/>
          <c:order val="1"/>
          <c:tx>
            <c:strRef>
              <c:f>Sheet1!$C$1</c:f>
              <c:strCache>
                <c:ptCount val="1"/>
                <c:pt idx="0">
                  <c:v>Ritz</c:v>
                </c:pt>
              </c:strCache>
            </c:strRef>
          </c:tx>
          <c:spPr>
            <a:solidFill>
              <a:srgbClr val="E82C2A"/>
            </a:solidFill>
            <a:ln>
              <a:noFill/>
            </a:ln>
            <a:effectLst/>
          </c:spPr>
          <c:invertIfNegative val="1"/>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Price</c:v>
                </c:pt>
                <c:pt idx="1">
                  <c:v>Taste/Flavor</c:v>
                </c:pt>
                <c:pt idx="2">
                  <c:v>Overall product quality</c:v>
                </c:pt>
                <c:pt idx="3">
                  <c:v>Distributor availability</c:v>
                </c:pt>
                <c:pt idx="4">
                  <c:v>Shelf life</c:v>
                </c:pt>
                <c:pt idx="5">
                  <c:v>Strong consumer-known brand name</c:v>
                </c:pt>
                <c:pt idx="6">
                  <c:v>Appropriate packaging size</c:v>
                </c:pt>
                <c:pt idx="7">
                  <c:v>Nutrition claims</c:v>
                </c:pt>
              </c:strCache>
            </c:strRef>
          </c:cat>
          <c:val>
            <c:numRef>
              <c:f>Sheet1!$C$2:$C$9</c:f>
              <c:numCache>
                <c:formatCode>0%</c:formatCode>
                <c:ptCount val="8"/>
                <c:pt idx="0">
                  <c:v>0.38</c:v>
                </c:pt>
                <c:pt idx="1">
                  <c:v>0.59</c:v>
                </c:pt>
                <c:pt idx="2">
                  <c:v>0.61</c:v>
                </c:pt>
                <c:pt idx="3">
                  <c:v>0.61</c:v>
                </c:pt>
                <c:pt idx="4">
                  <c:v>0.41</c:v>
                </c:pt>
                <c:pt idx="5">
                  <c:v>0.45</c:v>
                </c:pt>
                <c:pt idx="6">
                  <c:v>0.44</c:v>
                </c:pt>
                <c:pt idx="7">
                  <c:v>0.21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1-9988-A842-A968-EEAE32135C4A}"/>
            </c:ext>
          </c:extLst>
        </c:ser>
        <c:ser>
          <c:idx val="2"/>
          <c:order val="2"/>
          <c:tx>
            <c:strRef>
              <c:f>Sheet1!$D$1</c:f>
              <c:strCache>
                <c:ptCount val="1"/>
                <c:pt idx="0">
                  <c:v>Nabisco</c:v>
                </c:pt>
              </c:strCache>
            </c:strRef>
          </c:tx>
          <c:spPr>
            <a:solidFill>
              <a:srgbClr val="43B02A"/>
            </a:solidFill>
            <a:ln>
              <a:noFill/>
            </a:ln>
            <a:effectLst/>
          </c:spPr>
          <c:invertIfNegative val="1"/>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Price</c:v>
                </c:pt>
                <c:pt idx="1">
                  <c:v>Taste/Flavor</c:v>
                </c:pt>
                <c:pt idx="2">
                  <c:v>Overall product quality</c:v>
                </c:pt>
                <c:pt idx="3">
                  <c:v>Distributor availability</c:v>
                </c:pt>
                <c:pt idx="4">
                  <c:v>Shelf life</c:v>
                </c:pt>
                <c:pt idx="5">
                  <c:v>Strong consumer-known brand name</c:v>
                </c:pt>
                <c:pt idx="6">
                  <c:v>Appropriate packaging size</c:v>
                </c:pt>
                <c:pt idx="7">
                  <c:v>Nutrition claims</c:v>
                </c:pt>
              </c:strCache>
            </c:strRef>
          </c:cat>
          <c:val>
            <c:numRef>
              <c:f>Sheet1!$D$2:$D$9</c:f>
              <c:numCache>
                <c:formatCode>0%</c:formatCode>
                <c:ptCount val="8"/>
                <c:pt idx="0">
                  <c:v>0.49</c:v>
                </c:pt>
                <c:pt idx="1">
                  <c:v>0.62</c:v>
                </c:pt>
                <c:pt idx="2">
                  <c:v>0.56999999999999995</c:v>
                </c:pt>
                <c:pt idx="3">
                  <c:v>0.61</c:v>
                </c:pt>
                <c:pt idx="4">
                  <c:v>0.68</c:v>
                </c:pt>
                <c:pt idx="5">
                  <c:v>0.56999999999999995</c:v>
                </c:pt>
                <c:pt idx="6">
                  <c:v>0.56999999999999995</c:v>
                </c:pt>
                <c:pt idx="7">
                  <c:v>0.67</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2-9988-A842-A968-EEAE32135C4A}"/>
            </c:ext>
          </c:extLst>
        </c:ser>
        <c:ser>
          <c:idx val="3"/>
          <c:order val="3"/>
          <c:tx>
            <c:strRef>
              <c:f>Sheet1!$E$1</c:f>
              <c:strCache>
                <c:ptCount val="1"/>
                <c:pt idx="0">
                  <c:v>Cheez-it</c:v>
                </c:pt>
              </c:strCache>
            </c:strRef>
          </c:tx>
          <c:spPr>
            <a:solidFill>
              <a:srgbClr val="FFCD00"/>
            </a:solidFill>
            <a:ln>
              <a:noFill/>
            </a:ln>
            <a:effectLst/>
          </c:spPr>
          <c:invertIfNegative val="1"/>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Price</c:v>
                </c:pt>
                <c:pt idx="1">
                  <c:v>Taste/Flavor</c:v>
                </c:pt>
                <c:pt idx="2">
                  <c:v>Overall product quality</c:v>
                </c:pt>
                <c:pt idx="3">
                  <c:v>Distributor availability</c:v>
                </c:pt>
                <c:pt idx="4">
                  <c:v>Shelf life</c:v>
                </c:pt>
                <c:pt idx="5">
                  <c:v>Strong consumer-known brand name</c:v>
                </c:pt>
                <c:pt idx="6">
                  <c:v>Appropriate packaging size</c:v>
                </c:pt>
                <c:pt idx="7">
                  <c:v>Nutrition claims</c:v>
                </c:pt>
              </c:strCache>
            </c:strRef>
          </c:cat>
          <c:val>
            <c:numRef>
              <c:f>Sheet1!$E$2:$E$9</c:f>
              <c:numCache>
                <c:formatCode>0%</c:formatCode>
                <c:ptCount val="8"/>
                <c:pt idx="0">
                  <c:v>0.66</c:v>
                </c:pt>
                <c:pt idx="1">
                  <c:v>0.67</c:v>
                </c:pt>
                <c:pt idx="2">
                  <c:v>0.69</c:v>
                </c:pt>
                <c:pt idx="3">
                  <c:v>0.76</c:v>
                </c:pt>
                <c:pt idx="4">
                  <c:v>0.68</c:v>
                </c:pt>
                <c:pt idx="5">
                  <c:v>0.68</c:v>
                </c:pt>
                <c:pt idx="6">
                  <c:v>0.63</c:v>
                </c:pt>
                <c:pt idx="7">
                  <c:v>0.45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3-9988-A842-A968-EEAE32135C4A}"/>
            </c:ext>
          </c:extLst>
        </c:ser>
        <c:dLbls>
          <c:showLegendKey val="0"/>
          <c:showVal val="1"/>
          <c:showCatName val="0"/>
          <c:showSerName val="0"/>
          <c:showPercent val="0"/>
          <c:showBubbleSize val="0"/>
        </c:dLbls>
        <c:gapWidth val="80"/>
        <c:overlap val="-35"/>
        <c:axId val="-2068027336"/>
        <c:axId val="-2113994440"/>
      </c:barChart>
      <c:catAx>
        <c:axId val="-20680273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113994440"/>
        <c:crosses val="autoZero"/>
        <c:auto val="1"/>
        <c:lblAlgn val="ctr"/>
        <c:lblOffset val="100"/>
        <c:noMultiLvlLbl val="0"/>
      </c:catAx>
      <c:valAx>
        <c:axId val="-2113994440"/>
        <c:scaling>
          <c:orientation val="minMax"/>
          <c:max val="1"/>
          <c:min val="0"/>
        </c:scaling>
        <c:delete val="1"/>
        <c:axPos val="t"/>
        <c:numFmt formatCode="0%" sourceLinked="1"/>
        <c:majorTickMark val="none"/>
        <c:minorTickMark val="none"/>
        <c:tickLblPos val="nextTo"/>
        <c:crossAx val="-206802733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Entry>
      <c:layout>
        <c:manualLayout>
          <c:xMode val="edge"/>
          <c:yMode val="edge"/>
          <c:x val="0.05"/>
          <c:y val="0.97212070233051373"/>
          <c:w val="0.9"/>
          <c:h val="2.7879297669486099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1"/>
  </c:chart>
  <c:spPr>
    <a:noFill/>
    <a:ln>
      <a:noFill/>
    </a:ln>
    <a:effectLst/>
  </c:spPr>
  <c:txPr>
    <a:bodyPr/>
    <a:lstStyle/>
    <a:p>
      <a:pPr>
        <a:defRPr sz="1000">
          <a:solidFill>
            <a:schemeClr val="tx1"/>
          </a:solidFill>
        </a:defRPr>
      </a:pPr>
      <a:endParaRPr lang="en-US"/>
    </a:p>
  </c:txPr>
  <c:externalData r:id="rId1">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a:solidFill>
                  <a:schemeClr val="tx1"/>
                </a:solidFill>
                <a:latin typeface="Georgia" panose="02040502050405020303" pitchFamily="18" charset="0"/>
              </a:rPr>
              <a:t>Naturally Fresh</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49174000308785"/>
          <c:y val="0.16706144405216675"/>
          <c:w val="0.67585186042921119"/>
          <c:h val="0.7800496720088208"/>
        </c:manualLayout>
      </c:layout>
      <c:doughnutChart>
        <c:varyColors val="1"/>
        <c:ser>
          <c:idx val="0"/>
          <c:order val="0"/>
          <c:tx>
            <c:strRef>
              <c:f>Sheet1!$B$1</c:f>
              <c:strCache>
                <c:ptCount val="1"/>
                <c:pt idx="0">
                  <c:v>Kettle</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EA72-4050-A673-126EDE38C040}"/>
              </c:ext>
            </c:extLst>
          </c:dPt>
          <c:dPt>
            <c:idx val="1"/>
            <c:bubble3D val="0"/>
            <c:spPr>
              <a:solidFill>
                <a:schemeClr val="accent2"/>
              </a:solidFill>
              <a:ln w="19050">
                <a:noFill/>
              </a:ln>
              <a:effectLst/>
            </c:spPr>
            <c:extLst>
              <c:ext xmlns:c16="http://schemas.microsoft.com/office/drawing/2014/chart" uri="{C3380CC4-5D6E-409C-BE32-E72D297353CC}">
                <c16:uniqueId val="{00000003-EA72-4050-A673-126EDE38C040}"/>
              </c:ext>
            </c:extLst>
          </c:dPt>
          <c:dPt>
            <c:idx val="2"/>
            <c:bubble3D val="0"/>
            <c:spPr>
              <a:solidFill>
                <a:schemeClr val="accent3"/>
              </a:solidFill>
              <a:ln w="19050">
                <a:noFill/>
              </a:ln>
              <a:effectLst/>
            </c:spPr>
            <c:extLst>
              <c:ext xmlns:c16="http://schemas.microsoft.com/office/drawing/2014/chart" uri="{C3380CC4-5D6E-409C-BE32-E72D297353CC}">
                <c16:uniqueId val="{00000005-EA72-4050-A673-126EDE38C04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0.62</c:v>
                </c:pt>
                <c:pt idx="1">
                  <c:v>0.26</c:v>
                </c:pt>
                <c:pt idx="2">
                  <c:v>0.11</c:v>
                </c:pt>
              </c:numCache>
            </c:numRef>
          </c:val>
          <c:extLst>
            <c:ext xmlns:c16="http://schemas.microsoft.com/office/drawing/2014/chart" uri="{C3380CC4-5D6E-409C-BE32-E72D297353CC}">
              <c16:uniqueId val="{00000006-EA72-4050-A673-126EDE38C040}"/>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a:solidFill>
                  <a:schemeClr val="tx1"/>
                </a:solidFill>
                <a:latin typeface="Georgia" panose="02040502050405020303" pitchFamily="18" charset="0"/>
              </a:rPr>
              <a:t>San Antonio Farms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49174000308785"/>
          <c:y val="0.16706144405216675"/>
          <c:w val="0.67585186042921119"/>
          <c:h val="0.7800496720088208"/>
        </c:manualLayout>
      </c:layout>
      <c:doughnutChart>
        <c:varyColors val="1"/>
        <c:ser>
          <c:idx val="0"/>
          <c:order val="0"/>
          <c:tx>
            <c:strRef>
              <c:f>Sheet1!$B$1</c:f>
              <c:strCache>
                <c:ptCount val="1"/>
                <c:pt idx="0">
                  <c:v>Kettle</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5364-4441-8066-2434C14157F7}"/>
              </c:ext>
            </c:extLst>
          </c:dPt>
          <c:dPt>
            <c:idx val="1"/>
            <c:bubble3D val="0"/>
            <c:spPr>
              <a:solidFill>
                <a:schemeClr val="accent2"/>
              </a:solidFill>
              <a:ln w="19050">
                <a:noFill/>
              </a:ln>
              <a:effectLst/>
            </c:spPr>
            <c:extLst>
              <c:ext xmlns:c16="http://schemas.microsoft.com/office/drawing/2014/chart" uri="{C3380CC4-5D6E-409C-BE32-E72D297353CC}">
                <c16:uniqueId val="{00000003-5364-4441-8066-2434C14157F7}"/>
              </c:ext>
            </c:extLst>
          </c:dPt>
          <c:dPt>
            <c:idx val="2"/>
            <c:bubble3D val="0"/>
            <c:spPr>
              <a:solidFill>
                <a:schemeClr val="accent3"/>
              </a:solidFill>
              <a:ln w="19050">
                <a:noFill/>
              </a:ln>
              <a:effectLst/>
            </c:spPr>
            <c:extLst>
              <c:ext xmlns:c16="http://schemas.microsoft.com/office/drawing/2014/chart" uri="{C3380CC4-5D6E-409C-BE32-E72D297353CC}">
                <c16:uniqueId val="{00000005-5364-4441-8066-2434C14157F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0.5</c:v>
                </c:pt>
                <c:pt idx="1">
                  <c:v>0.43</c:v>
                </c:pt>
                <c:pt idx="2">
                  <c:v>0.09</c:v>
                </c:pt>
              </c:numCache>
            </c:numRef>
          </c:val>
          <c:extLst>
            <c:ext xmlns:c16="http://schemas.microsoft.com/office/drawing/2014/chart" uri="{C3380CC4-5D6E-409C-BE32-E72D297353CC}">
              <c16:uniqueId val="{00000006-5364-4441-8066-2434C14157F7}"/>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bIns="0"/>
    <a:lstStyle/>
    <a:p>
      <a:pPr>
        <a:defRPr/>
      </a:pPr>
      <a:endParaRPr lang="en-US"/>
    </a:p>
  </c:txPr>
  <c:externalData r:id="rId3">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a:solidFill>
                  <a:schemeClr val="tx1"/>
                </a:solidFill>
                <a:latin typeface="Georgia" panose="02040502050405020303" pitchFamily="18" charset="0"/>
              </a:rPr>
              <a:t>Del Real</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49174000308785"/>
          <c:y val="0.16706144405216675"/>
          <c:w val="0.67585186042921119"/>
          <c:h val="0.7800496720088208"/>
        </c:manualLayout>
      </c:layout>
      <c:doughnutChart>
        <c:varyColors val="1"/>
        <c:ser>
          <c:idx val="0"/>
          <c:order val="0"/>
          <c:tx>
            <c:strRef>
              <c:f>Sheet1!$B$1</c:f>
              <c:strCache>
                <c:ptCount val="1"/>
                <c:pt idx="0">
                  <c:v>Kettle</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E4F8-4159-8DB6-930F53FB5CDC}"/>
              </c:ext>
            </c:extLst>
          </c:dPt>
          <c:dPt>
            <c:idx val="1"/>
            <c:bubble3D val="0"/>
            <c:spPr>
              <a:solidFill>
                <a:schemeClr val="accent2"/>
              </a:solidFill>
              <a:ln w="19050">
                <a:noFill/>
              </a:ln>
              <a:effectLst/>
            </c:spPr>
            <c:extLst>
              <c:ext xmlns:c16="http://schemas.microsoft.com/office/drawing/2014/chart" uri="{C3380CC4-5D6E-409C-BE32-E72D297353CC}">
                <c16:uniqueId val="{00000003-E4F8-4159-8DB6-930F53FB5CDC}"/>
              </c:ext>
            </c:extLst>
          </c:dPt>
          <c:dPt>
            <c:idx val="2"/>
            <c:bubble3D val="0"/>
            <c:spPr>
              <a:solidFill>
                <a:schemeClr val="accent3"/>
              </a:solidFill>
              <a:ln w="19050">
                <a:noFill/>
              </a:ln>
              <a:effectLst/>
            </c:spPr>
            <c:extLst>
              <c:ext xmlns:c16="http://schemas.microsoft.com/office/drawing/2014/chart" uri="{C3380CC4-5D6E-409C-BE32-E72D297353CC}">
                <c16:uniqueId val="{00000005-E4F8-4159-8DB6-930F53FB5CD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0.47</c:v>
                </c:pt>
                <c:pt idx="1">
                  <c:v>0.42</c:v>
                </c:pt>
                <c:pt idx="2">
                  <c:v>0.1</c:v>
                </c:pt>
              </c:numCache>
            </c:numRef>
          </c:val>
          <c:extLst>
            <c:ext xmlns:c16="http://schemas.microsoft.com/office/drawing/2014/chart" uri="{C3380CC4-5D6E-409C-BE32-E72D297353CC}">
              <c16:uniqueId val="{00000006-E4F8-4159-8DB6-930F53FB5CDC}"/>
            </c:ext>
          </c:extLst>
        </c:ser>
        <c:dLbls>
          <c:showLegendKey val="0"/>
          <c:showVal val="0"/>
          <c:showCatName val="0"/>
          <c:showSerName val="0"/>
          <c:showPercent val="0"/>
          <c:showBubbleSize val="0"/>
          <c:showLeaderLines val="1"/>
        </c:dLbls>
        <c:firstSliceAng val="0"/>
        <c:holeSize val="60"/>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a:solidFill>
                  <a:schemeClr val="tx1"/>
                </a:solidFill>
                <a:latin typeface="Georgia" panose="02040502050405020303" pitchFamily="18" charset="0"/>
              </a:rPr>
              <a:t>Herdez</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49174000308785"/>
          <c:y val="0.16706144405216675"/>
          <c:w val="0.67585186042921119"/>
          <c:h val="0.7800496720088208"/>
        </c:manualLayout>
      </c:layout>
      <c:doughnutChart>
        <c:varyColors val="1"/>
        <c:ser>
          <c:idx val="0"/>
          <c:order val="0"/>
          <c:tx>
            <c:strRef>
              <c:f>Sheet1!$B$1</c:f>
              <c:strCache>
                <c:ptCount val="1"/>
                <c:pt idx="0">
                  <c:v>Column1</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9773-41DF-8AD2-AE7918668DE0}"/>
              </c:ext>
            </c:extLst>
          </c:dPt>
          <c:dPt>
            <c:idx val="1"/>
            <c:bubble3D val="0"/>
            <c:spPr>
              <a:solidFill>
                <a:schemeClr val="accent2"/>
              </a:solidFill>
              <a:ln w="19050">
                <a:noFill/>
              </a:ln>
              <a:effectLst/>
            </c:spPr>
            <c:extLst>
              <c:ext xmlns:c16="http://schemas.microsoft.com/office/drawing/2014/chart" uri="{C3380CC4-5D6E-409C-BE32-E72D297353CC}">
                <c16:uniqueId val="{00000003-9773-41DF-8AD2-AE7918668DE0}"/>
              </c:ext>
            </c:extLst>
          </c:dPt>
          <c:dPt>
            <c:idx val="2"/>
            <c:bubble3D val="0"/>
            <c:spPr>
              <a:solidFill>
                <a:schemeClr val="accent3"/>
              </a:solidFill>
              <a:ln w="19050">
                <a:noFill/>
              </a:ln>
              <a:effectLst/>
            </c:spPr>
            <c:extLst>
              <c:ext xmlns:c16="http://schemas.microsoft.com/office/drawing/2014/chart" uri="{C3380CC4-5D6E-409C-BE32-E72D297353CC}">
                <c16:uniqueId val="{00000005-9773-41DF-8AD2-AE7918668DE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0.42</c:v>
                </c:pt>
                <c:pt idx="1">
                  <c:v>0.44</c:v>
                </c:pt>
                <c:pt idx="2">
                  <c:v>0.12</c:v>
                </c:pt>
              </c:numCache>
            </c:numRef>
          </c:val>
          <c:extLst>
            <c:ext xmlns:c16="http://schemas.microsoft.com/office/drawing/2014/chart" uri="{C3380CC4-5D6E-409C-BE32-E72D297353CC}">
              <c16:uniqueId val="{00000006-9773-41DF-8AD2-AE7918668DE0}"/>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sz="1600" b="1" dirty="0">
                <a:solidFill>
                  <a:schemeClr val="tx1"/>
                </a:solidFill>
                <a:latin typeface="Georgia" panose="02040502050405020303" pitchFamily="18" charset="0"/>
              </a:rPr>
              <a:t>Pace</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49174000308785"/>
          <c:y val="0.16706144405216675"/>
          <c:w val="0.67585186042921119"/>
          <c:h val="0.7800496720088208"/>
        </c:manualLayout>
      </c:layout>
      <c:doughnutChart>
        <c:varyColors val="1"/>
        <c:ser>
          <c:idx val="0"/>
          <c:order val="0"/>
          <c:tx>
            <c:strRef>
              <c:f>Sheet1!$B$1</c:f>
              <c:strCache>
                <c:ptCount val="1"/>
                <c:pt idx="0">
                  <c:v>Kettle</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A689-4792-8D0E-69A64E76188D}"/>
              </c:ext>
            </c:extLst>
          </c:dPt>
          <c:dPt>
            <c:idx val="1"/>
            <c:bubble3D val="0"/>
            <c:spPr>
              <a:solidFill>
                <a:schemeClr val="accent2"/>
              </a:solidFill>
              <a:ln w="19050">
                <a:noFill/>
              </a:ln>
              <a:effectLst/>
            </c:spPr>
            <c:extLst>
              <c:ext xmlns:c16="http://schemas.microsoft.com/office/drawing/2014/chart" uri="{C3380CC4-5D6E-409C-BE32-E72D297353CC}">
                <c16:uniqueId val="{00000003-A689-4792-8D0E-69A64E76188D}"/>
              </c:ext>
            </c:extLst>
          </c:dPt>
          <c:dPt>
            <c:idx val="2"/>
            <c:bubble3D val="0"/>
            <c:spPr>
              <a:solidFill>
                <a:schemeClr val="accent3"/>
              </a:solidFill>
              <a:ln w="19050">
                <a:noFill/>
              </a:ln>
              <a:effectLst/>
            </c:spPr>
            <c:extLst>
              <c:ext xmlns:c16="http://schemas.microsoft.com/office/drawing/2014/chart" uri="{C3380CC4-5D6E-409C-BE32-E72D297353CC}">
                <c16:uniqueId val="{00000005-A689-4792-8D0E-69A64E76188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0.47</c:v>
                </c:pt>
                <c:pt idx="1">
                  <c:v>0.38</c:v>
                </c:pt>
                <c:pt idx="2">
                  <c:v>0.13</c:v>
                </c:pt>
              </c:numCache>
            </c:numRef>
          </c:val>
          <c:extLst>
            <c:ext xmlns:c16="http://schemas.microsoft.com/office/drawing/2014/chart" uri="{C3380CC4-5D6E-409C-BE32-E72D297353CC}">
              <c16:uniqueId val="{00000006-A689-4792-8D0E-69A64E76188D}"/>
            </c:ext>
          </c:extLst>
        </c:ser>
        <c:dLbls>
          <c:showLegendKey val="0"/>
          <c:showVal val="0"/>
          <c:showCatName val="0"/>
          <c:showSerName val="0"/>
          <c:showPercent val="0"/>
          <c:showBubbleSize val="0"/>
          <c:showLeaderLines val="1"/>
        </c:dLbls>
        <c:firstSliceAng val="0"/>
        <c:holeSize val="60"/>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a:solidFill>
                  <a:schemeClr val="tx1"/>
                </a:solidFill>
                <a:latin typeface="Georgia" panose="02040502050405020303" pitchFamily="18" charset="0"/>
              </a:rPr>
              <a:t>LaVictoria</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49174000308785"/>
          <c:y val="0.16706144405216675"/>
          <c:w val="0.67585186042921119"/>
          <c:h val="0.7800496720088208"/>
        </c:manualLayout>
      </c:layout>
      <c:doughnutChart>
        <c:varyColors val="1"/>
        <c:ser>
          <c:idx val="0"/>
          <c:order val="0"/>
          <c:tx>
            <c:strRef>
              <c:f>Sheet1!$B$1</c:f>
              <c:strCache>
                <c:ptCount val="1"/>
                <c:pt idx="0">
                  <c:v>Campbell's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B305-4EB5-8EA2-6B2822FC0048}"/>
              </c:ext>
            </c:extLst>
          </c:dPt>
          <c:dPt>
            <c:idx val="1"/>
            <c:bubble3D val="0"/>
            <c:spPr>
              <a:solidFill>
                <a:schemeClr val="accent2"/>
              </a:solidFill>
              <a:ln w="19050">
                <a:noFill/>
              </a:ln>
              <a:effectLst/>
            </c:spPr>
            <c:extLst>
              <c:ext xmlns:c16="http://schemas.microsoft.com/office/drawing/2014/chart" uri="{C3380CC4-5D6E-409C-BE32-E72D297353CC}">
                <c16:uniqueId val="{00000003-B305-4EB5-8EA2-6B2822FC0048}"/>
              </c:ext>
            </c:extLst>
          </c:dPt>
          <c:dPt>
            <c:idx val="2"/>
            <c:bubble3D val="0"/>
            <c:spPr>
              <a:solidFill>
                <a:schemeClr val="accent3"/>
              </a:solidFill>
              <a:ln w="19050">
                <a:noFill/>
              </a:ln>
              <a:effectLst/>
            </c:spPr>
            <c:extLst>
              <c:ext xmlns:c16="http://schemas.microsoft.com/office/drawing/2014/chart" uri="{C3380CC4-5D6E-409C-BE32-E72D297353CC}">
                <c16:uniqueId val="{00000005-B305-4EB5-8EA2-6B2822FC004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0.4</c:v>
                </c:pt>
                <c:pt idx="1">
                  <c:v>0.42</c:v>
                </c:pt>
                <c:pt idx="2">
                  <c:v>0.15</c:v>
                </c:pt>
              </c:numCache>
            </c:numRef>
          </c:val>
          <c:extLst>
            <c:ext xmlns:c16="http://schemas.microsoft.com/office/drawing/2014/chart" uri="{C3380CC4-5D6E-409C-BE32-E72D297353CC}">
              <c16:uniqueId val="{00000006-B305-4EB5-8EA2-6B2822FC0048}"/>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a:solidFill>
                  <a:schemeClr val="tx1"/>
                </a:solidFill>
                <a:latin typeface="Georgia" panose="02040502050405020303" pitchFamily="18" charset="0"/>
              </a:rPr>
              <a:t>Del Pasado</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49174000308785"/>
          <c:y val="0.16706144405216675"/>
          <c:w val="0.67585186042921119"/>
          <c:h val="0.7800496720088208"/>
        </c:manualLayout>
      </c:layout>
      <c:doughnutChart>
        <c:varyColors val="1"/>
        <c:ser>
          <c:idx val="0"/>
          <c:order val="0"/>
          <c:tx>
            <c:strRef>
              <c:f>Sheet1!$B$1</c:f>
              <c:strCache>
                <c:ptCount val="1"/>
                <c:pt idx="0">
                  <c:v>Column1</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D020-4880-BF49-4967E5764BF2}"/>
              </c:ext>
            </c:extLst>
          </c:dPt>
          <c:dPt>
            <c:idx val="1"/>
            <c:bubble3D val="0"/>
            <c:spPr>
              <a:solidFill>
                <a:schemeClr val="accent2"/>
              </a:solidFill>
              <a:ln w="19050">
                <a:noFill/>
              </a:ln>
              <a:effectLst/>
            </c:spPr>
            <c:extLst>
              <c:ext xmlns:c16="http://schemas.microsoft.com/office/drawing/2014/chart" uri="{C3380CC4-5D6E-409C-BE32-E72D297353CC}">
                <c16:uniqueId val="{00000003-D020-4880-BF49-4967E5764BF2}"/>
              </c:ext>
            </c:extLst>
          </c:dPt>
          <c:dPt>
            <c:idx val="2"/>
            <c:bubble3D val="0"/>
            <c:spPr>
              <a:solidFill>
                <a:schemeClr val="accent3"/>
              </a:solidFill>
              <a:ln w="19050">
                <a:noFill/>
              </a:ln>
              <a:effectLst/>
            </c:spPr>
            <c:extLst>
              <c:ext xmlns:c16="http://schemas.microsoft.com/office/drawing/2014/chart" uri="{C3380CC4-5D6E-409C-BE32-E72D297353CC}">
                <c16:uniqueId val="{00000005-D020-4880-BF49-4967E5764BF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0.39</c:v>
                </c:pt>
                <c:pt idx="1">
                  <c:v>0.36</c:v>
                </c:pt>
                <c:pt idx="2">
                  <c:v>0.23</c:v>
                </c:pt>
              </c:numCache>
            </c:numRef>
          </c:val>
          <c:extLst>
            <c:ext xmlns:c16="http://schemas.microsoft.com/office/drawing/2014/chart" uri="{C3380CC4-5D6E-409C-BE32-E72D297353CC}">
              <c16:uniqueId val="{00000006-D020-4880-BF49-4967E5764BF2}"/>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a:solidFill>
                  <a:schemeClr val="tx1"/>
                </a:solidFill>
                <a:latin typeface="Georgia" panose="02040502050405020303" pitchFamily="18" charset="0"/>
              </a:rPr>
              <a:t>Casa Solana</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49174000308785"/>
          <c:y val="0.16706144405216675"/>
          <c:w val="0.67585186042921119"/>
          <c:h val="0.7800496720088208"/>
        </c:manualLayout>
      </c:layout>
      <c:doughnutChart>
        <c:varyColors val="1"/>
        <c:ser>
          <c:idx val="0"/>
          <c:order val="0"/>
          <c:tx>
            <c:strRef>
              <c:f>Sheet1!$B$1</c:f>
              <c:strCache>
                <c:ptCount val="1"/>
                <c:pt idx="0">
                  <c:v>Kettle</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94B3-4201-AC36-91671F54986C}"/>
              </c:ext>
            </c:extLst>
          </c:dPt>
          <c:dPt>
            <c:idx val="1"/>
            <c:bubble3D val="0"/>
            <c:spPr>
              <a:solidFill>
                <a:schemeClr val="accent2"/>
              </a:solidFill>
              <a:ln w="19050">
                <a:noFill/>
              </a:ln>
              <a:effectLst/>
            </c:spPr>
            <c:extLst>
              <c:ext xmlns:c16="http://schemas.microsoft.com/office/drawing/2014/chart" uri="{C3380CC4-5D6E-409C-BE32-E72D297353CC}">
                <c16:uniqueId val="{00000003-94B3-4201-AC36-91671F54986C}"/>
              </c:ext>
            </c:extLst>
          </c:dPt>
          <c:dPt>
            <c:idx val="2"/>
            <c:bubble3D val="0"/>
            <c:spPr>
              <a:solidFill>
                <a:schemeClr val="accent3"/>
              </a:solidFill>
              <a:ln w="19050">
                <a:noFill/>
              </a:ln>
              <a:effectLst/>
            </c:spPr>
            <c:extLst>
              <c:ext xmlns:c16="http://schemas.microsoft.com/office/drawing/2014/chart" uri="{C3380CC4-5D6E-409C-BE32-E72D297353CC}">
                <c16:uniqueId val="{00000005-94B3-4201-AC36-91671F54986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0.31</c:v>
                </c:pt>
                <c:pt idx="1">
                  <c:v>0.41</c:v>
                </c:pt>
                <c:pt idx="2">
                  <c:v>0.28999999999999998</c:v>
                </c:pt>
              </c:numCache>
            </c:numRef>
          </c:val>
          <c:extLst>
            <c:ext xmlns:c16="http://schemas.microsoft.com/office/drawing/2014/chart" uri="{C3380CC4-5D6E-409C-BE32-E72D297353CC}">
              <c16:uniqueId val="{00000006-94B3-4201-AC36-91671F54986C}"/>
            </c:ext>
          </c:extLst>
        </c:ser>
        <c:dLbls>
          <c:showLegendKey val="0"/>
          <c:showVal val="0"/>
          <c:showCatName val="0"/>
          <c:showSerName val="0"/>
          <c:showPercent val="0"/>
          <c:showBubbleSize val="0"/>
          <c:showLeaderLines val="1"/>
        </c:dLbls>
        <c:firstSliceAng val="0"/>
        <c:holeSize val="60"/>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r>
              <a:rPr lang="en-US" sz="1600" dirty="0">
                <a:latin typeface="Georgia" panose="02040502050405020303" pitchFamily="18" charset="0"/>
              </a:rPr>
              <a:t>Purchases of Prepared Salsa by Format</a:t>
            </a:r>
          </a:p>
        </c:rich>
      </c:tx>
      <c:layout>
        <c:manualLayout>
          <c:xMode val="edge"/>
          <c:yMode val="edge"/>
          <c:x val="0.15457840819542948"/>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28851709139194481"/>
          <c:y val="0.17181818181818181"/>
          <c:w val="0.67680993776487164"/>
          <c:h val="0.7135003579098067"/>
        </c:manualLayout>
      </c:layout>
      <c:barChart>
        <c:barDir val="bar"/>
        <c:grouping val="percentStacked"/>
        <c:varyColors val="0"/>
        <c:ser>
          <c:idx val="0"/>
          <c:order val="0"/>
          <c:tx>
            <c:strRef>
              <c:f>Sheet1!$B$1</c:f>
              <c:strCache>
                <c:ptCount val="1"/>
                <c:pt idx="0">
                  <c:v>Pouch/Bag</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C-stores</c:v>
                </c:pt>
              </c:strCache>
            </c:strRef>
          </c:cat>
          <c:val>
            <c:numRef>
              <c:f>Sheet1!$B$2:$B$6</c:f>
              <c:numCache>
                <c:formatCode>0%</c:formatCode>
                <c:ptCount val="5"/>
                <c:pt idx="0">
                  <c:v>0.20399999999999999</c:v>
                </c:pt>
                <c:pt idx="1">
                  <c:v>0.24</c:v>
                </c:pt>
                <c:pt idx="2">
                  <c:v>0.15</c:v>
                </c:pt>
                <c:pt idx="3">
                  <c:v>0.25700000000000001</c:v>
                </c:pt>
                <c:pt idx="4">
                  <c:v>0.34200000000000003</c:v>
                </c:pt>
              </c:numCache>
            </c:numRef>
          </c:val>
          <c:extLst>
            <c:ext xmlns:c16="http://schemas.microsoft.com/office/drawing/2014/chart" uri="{C3380CC4-5D6E-409C-BE32-E72D297353CC}">
              <c16:uniqueId val="{00000000-46FF-4B00-90F2-66CB4579B8F0}"/>
            </c:ext>
          </c:extLst>
        </c:ser>
        <c:ser>
          <c:idx val="1"/>
          <c:order val="1"/>
          <c:tx>
            <c:strRef>
              <c:f>Sheet1!$C$1</c:f>
              <c:strCache>
                <c:ptCount val="1"/>
                <c:pt idx="0">
                  <c:v>Single-serve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C-stores</c:v>
                </c:pt>
              </c:strCache>
            </c:strRef>
          </c:cat>
          <c:val>
            <c:numRef>
              <c:f>Sheet1!$C$2:$C$6</c:f>
              <c:numCache>
                <c:formatCode>0%</c:formatCode>
                <c:ptCount val="5"/>
                <c:pt idx="0">
                  <c:v>0.47399999999999998</c:v>
                </c:pt>
                <c:pt idx="1">
                  <c:v>0.313</c:v>
                </c:pt>
                <c:pt idx="2">
                  <c:v>0.57699999999999996</c:v>
                </c:pt>
                <c:pt idx="3">
                  <c:v>0.55600000000000005</c:v>
                </c:pt>
                <c:pt idx="4">
                  <c:v>0.47799999999999998</c:v>
                </c:pt>
              </c:numCache>
            </c:numRef>
          </c:val>
          <c:extLst>
            <c:ext xmlns:c16="http://schemas.microsoft.com/office/drawing/2014/chart" uri="{C3380CC4-5D6E-409C-BE32-E72D297353CC}">
              <c16:uniqueId val="{00000001-46FF-4B00-90F2-66CB4579B8F0}"/>
            </c:ext>
          </c:extLst>
        </c:ser>
        <c:ser>
          <c:idx val="2"/>
          <c:order val="2"/>
          <c:tx>
            <c:strRef>
              <c:f>Sheet1!$D$1</c:f>
              <c:strCache>
                <c:ptCount val="1"/>
                <c:pt idx="0">
                  <c:v>Plastic tub</c:v>
                </c:pt>
              </c:strCache>
            </c:strRef>
          </c:tx>
          <c:spPr>
            <a:solidFill>
              <a:schemeClr val="accent3"/>
            </a:solidFill>
            <a:ln>
              <a:noFill/>
            </a:ln>
            <a:effectLst/>
          </c:spPr>
          <c:invertIfNegative val="0"/>
          <c:dLbls>
            <c:dLbl>
              <c:idx val="3"/>
              <c:layout>
                <c:manualLayout>
                  <c:x val="-1.5760441292356302E-2"/>
                  <c:y val="3.788177046051061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AF6-4B76-A226-14F30EBEA9EC}"/>
                </c:ext>
              </c:extLst>
            </c:dLbl>
            <c:dLbl>
              <c:idx val="4"/>
              <c:layout>
                <c:manualLayout>
                  <c:x val="-1.8912529550827423E-2"/>
                  <c:y val="2.982581722739203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AF6-4B76-A226-14F30EBEA9EC}"/>
                </c:ext>
              </c:extLst>
            </c:dLbl>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C-stores</c:v>
                </c:pt>
              </c:strCache>
            </c:strRef>
          </c:cat>
          <c:val>
            <c:numRef>
              <c:f>Sheet1!$D$2:$D$6</c:f>
              <c:numCache>
                <c:formatCode>0%</c:formatCode>
                <c:ptCount val="5"/>
                <c:pt idx="0">
                  <c:v>0.26500000000000001</c:v>
                </c:pt>
                <c:pt idx="1">
                  <c:v>0.39900000000000002</c:v>
                </c:pt>
                <c:pt idx="2">
                  <c:v>0.20749999999999999</c:v>
                </c:pt>
                <c:pt idx="3">
                  <c:v>0.13800000000000001</c:v>
                </c:pt>
                <c:pt idx="4">
                  <c:v>0.14399999999999999</c:v>
                </c:pt>
              </c:numCache>
            </c:numRef>
          </c:val>
          <c:extLst>
            <c:ext xmlns:c16="http://schemas.microsoft.com/office/drawing/2014/chart" uri="{C3380CC4-5D6E-409C-BE32-E72D297353CC}">
              <c16:uniqueId val="{00000002-46FF-4B00-90F2-66CB4579B8F0}"/>
            </c:ext>
          </c:extLst>
        </c:ser>
        <c:ser>
          <c:idx val="3"/>
          <c:order val="3"/>
          <c:tx>
            <c:strRef>
              <c:f>Sheet1!$E$1</c:f>
              <c:strCache>
                <c:ptCount val="1"/>
                <c:pt idx="0">
                  <c:v>Other</c:v>
                </c:pt>
              </c:strCache>
            </c:strRef>
          </c:tx>
          <c:spPr>
            <a:solidFill>
              <a:schemeClr val="accent4"/>
            </a:solidFill>
            <a:ln>
              <a:noFill/>
            </a:ln>
            <a:effectLst/>
          </c:spPr>
          <c:invertIfNegative val="0"/>
          <c:dLbls>
            <c:dLbl>
              <c:idx val="0"/>
              <c:layout>
                <c:manualLayout>
                  <c:x val="-9.4562647754138276E-3"/>
                  <c:y val="6.8182414698162747E-2"/>
                </c:manualLayout>
              </c:layout>
              <c:spPr>
                <a:noFill/>
                <a:ln>
                  <a:noFill/>
                </a:ln>
                <a:effectLst/>
              </c:spPr>
              <c:txPr>
                <a:bodyPr rot="0" spcFirstLastPara="1" vertOverflow="ellipsis" vert="horz" wrap="square" anchor="ctr" anchorCtr="1"/>
                <a:lstStyle/>
                <a:p>
                  <a:pPr>
                    <a:defRPr sz="1200" b="1" i="0" u="none" strike="noStrike" kern="1200" baseline="0">
                      <a:solidFill>
                        <a:schemeClr val="accent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690-427A-A5FA-8FB55625A436}"/>
                </c:ext>
              </c:extLst>
            </c:dLbl>
            <c:dLbl>
              <c:idx val="1"/>
              <c:layout>
                <c:manualLayout>
                  <c:x val="-6.3041765169424748E-3"/>
                  <c:y val="5.6818778334526365E-2"/>
                </c:manualLayout>
              </c:layout>
              <c:spPr>
                <a:noFill/>
                <a:ln>
                  <a:noFill/>
                </a:ln>
                <a:effectLst/>
              </c:spPr>
              <c:txPr>
                <a:bodyPr rot="0" spcFirstLastPara="1" vertOverflow="ellipsis" vert="horz" wrap="square" anchor="ctr" anchorCtr="1"/>
                <a:lstStyle/>
                <a:p>
                  <a:pPr>
                    <a:defRPr sz="1200" b="1" i="0" u="none" strike="noStrike" kern="1200" baseline="0">
                      <a:solidFill>
                        <a:schemeClr val="accent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690-427A-A5FA-8FB55625A436}"/>
                </c:ext>
              </c:extLst>
            </c:dLbl>
            <c:dLbl>
              <c:idx val="2"/>
              <c:layout>
                <c:manualLayout>
                  <c:x val="-6.3041765169425902E-3"/>
                  <c:y val="5.6818778334526435E-2"/>
                </c:manualLayout>
              </c:layout>
              <c:spPr>
                <a:noFill/>
                <a:ln>
                  <a:noFill/>
                </a:ln>
                <a:effectLst/>
              </c:spPr>
              <c:txPr>
                <a:bodyPr rot="0" spcFirstLastPara="1" vertOverflow="ellipsis" vert="horz" wrap="square" anchor="ctr" anchorCtr="1"/>
                <a:lstStyle/>
                <a:p>
                  <a:pPr>
                    <a:defRPr sz="1200" b="1" i="0" u="none" strike="noStrike" kern="1200" baseline="0">
                      <a:solidFill>
                        <a:schemeClr val="accent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690-427A-A5FA-8FB55625A436}"/>
                </c:ext>
              </c:extLst>
            </c:dLbl>
            <c:dLbl>
              <c:idx val="3"/>
              <c:layout>
                <c:manualLayout>
                  <c:x val="-7.9245236189449102E-3"/>
                  <c:y val="7.5758917919350924E-2"/>
                </c:manualLayout>
              </c:layout>
              <c:spPr>
                <a:noFill/>
                <a:ln>
                  <a:noFill/>
                </a:ln>
                <a:effectLst/>
              </c:spPr>
              <c:txPr>
                <a:bodyPr rot="0" spcFirstLastPara="1" vertOverflow="ellipsis" vert="horz" wrap="square" anchor="ctr" anchorCtr="1"/>
                <a:lstStyle/>
                <a:p>
                  <a:pPr>
                    <a:defRPr sz="1200" b="1" i="0" u="none" strike="noStrike" kern="1200" baseline="0">
                      <a:solidFill>
                        <a:schemeClr val="accent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7.358562449197395E-2"/>
                      <c:h val="6.3655452159389156E-2"/>
                    </c:manualLayout>
                  </c15:layout>
                </c:ext>
                <c:ext xmlns:c16="http://schemas.microsoft.com/office/drawing/2014/chart" uri="{C3380CC4-5D6E-409C-BE32-E72D297353CC}">
                  <c16:uniqueId val="{00000003-8690-427A-A5FA-8FB55625A436}"/>
                </c:ext>
              </c:extLst>
            </c:dLbl>
            <c:dLbl>
              <c:idx val="4"/>
              <c:layout>
                <c:manualLayout>
                  <c:x val="-8.8496739326025115E-3"/>
                  <c:y val="7.1970293486041517E-2"/>
                </c:manualLayout>
              </c:layout>
              <c:spPr>
                <a:noFill/>
                <a:ln>
                  <a:noFill/>
                </a:ln>
                <a:effectLst/>
              </c:spPr>
              <c:txPr>
                <a:bodyPr rot="0" spcFirstLastPara="1" vertOverflow="ellipsis" vert="horz" wrap="square" anchor="ctr" anchorCtr="1"/>
                <a:lstStyle/>
                <a:p>
                  <a:pPr>
                    <a:defRPr sz="1200" b="1" i="0" u="none" strike="noStrike" kern="1200" baseline="0">
                      <a:solidFill>
                        <a:schemeClr val="accent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690-427A-A5FA-8FB55625A436}"/>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C-stores</c:v>
                </c:pt>
              </c:strCache>
            </c:strRef>
          </c:cat>
          <c:val>
            <c:numRef>
              <c:f>Sheet1!$E$2:$E$6</c:f>
              <c:numCache>
                <c:formatCode>0%</c:formatCode>
                <c:ptCount val="5"/>
                <c:pt idx="0">
                  <c:v>0.06</c:v>
                </c:pt>
                <c:pt idx="1">
                  <c:v>0.05</c:v>
                </c:pt>
                <c:pt idx="2">
                  <c:v>6.7000000000000004E-2</c:v>
                </c:pt>
                <c:pt idx="3">
                  <c:v>4.8000000000000001E-2</c:v>
                </c:pt>
                <c:pt idx="4">
                  <c:v>3.5999999999999997E-2</c:v>
                </c:pt>
              </c:numCache>
            </c:numRef>
          </c:val>
          <c:extLst>
            <c:ext xmlns:c16="http://schemas.microsoft.com/office/drawing/2014/chart" uri="{C3380CC4-5D6E-409C-BE32-E72D297353CC}">
              <c16:uniqueId val="{00000003-46FF-4B00-90F2-66CB4579B8F0}"/>
            </c:ext>
          </c:extLst>
        </c:ser>
        <c:dLbls>
          <c:showLegendKey val="0"/>
          <c:showVal val="0"/>
          <c:showCatName val="0"/>
          <c:showSerName val="0"/>
          <c:showPercent val="0"/>
          <c:showBubbleSize val="0"/>
        </c:dLbls>
        <c:gapWidth val="100"/>
        <c:overlap val="100"/>
        <c:axId val="2022930080"/>
        <c:axId val="284583296"/>
      </c:barChart>
      <c:catAx>
        <c:axId val="20229300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84583296"/>
        <c:crosses val="autoZero"/>
        <c:auto val="1"/>
        <c:lblAlgn val="ctr"/>
        <c:lblOffset val="100"/>
        <c:noMultiLvlLbl val="0"/>
      </c:catAx>
      <c:valAx>
        <c:axId val="284583296"/>
        <c:scaling>
          <c:orientation val="minMax"/>
        </c:scaling>
        <c:delete val="1"/>
        <c:axPos val="t"/>
        <c:numFmt formatCode="0%" sourceLinked="1"/>
        <c:majorTickMark val="none"/>
        <c:minorTickMark val="none"/>
        <c:tickLblPos val="nextTo"/>
        <c:crossAx val="2022930080"/>
        <c:crosses val="autoZero"/>
        <c:crossBetween val="between"/>
      </c:valAx>
      <c:spPr>
        <a:noFill/>
        <a:ln>
          <a:noFill/>
        </a:ln>
        <a:effectLst/>
      </c:spPr>
    </c:plotArea>
    <c:legend>
      <c:legendPos val="b"/>
      <c:layout>
        <c:manualLayout>
          <c:xMode val="edge"/>
          <c:yMode val="edge"/>
          <c:x val="5.0847402939880749E-2"/>
          <c:y val="0.93118557623478881"/>
          <c:w val="0.89999987590203723"/>
          <c:h val="6.881442376521117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r>
              <a:rPr lang="en-US" sz="1600" dirty="0">
                <a:latin typeface="Georgia" panose="02040502050405020303" pitchFamily="18" charset="0"/>
              </a:rPr>
              <a:t>Usage by Segment</a:t>
            </a:r>
          </a:p>
        </c:rich>
      </c:tx>
      <c:layout>
        <c:manualLayout>
          <c:xMode val="edge"/>
          <c:yMode val="edge"/>
          <c:x val="0.37602346765477845"/>
          <c:y val="7.575757575757576E-3"/>
        </c:manualLayout>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8512978230662345"/>
          <c:y val="8.858473252140793E-2"/>
          <c:w val="0.67320352014821672"/>
          <c:h val="0.83205828729343689"/>
        </c:manualLayout>
      </c:layout>
      <c:barChart>
        <c:barDir val="bar"/>
        <c:grouping val="percentStacked"/>
        <c:varyColors val="0"/>
        <c:ser>
          <c:idx val="0"/>
          <c:order val="0"/>
          <c:tx>
            <c:strRef>
              <c:f>Sheet1!$B$1</c:f>
              <c:strCache>
                <c:ptCount val="1"/>
                <c:pt idx="0">
                  <c:v>Ingredient</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C-stores</c:v>
                </c:pt>
              </c:strCache>
            </c:strRef>
          </c:cat>
          <c:val>
            <c:numRef>
              <c:f>Sheet1!$B$2:$B$6</c:f>
              <c:numCache>
                <c:formatCode>0%</c:formatCode>
                <c:ptCount val="5"/>
                <c:pt idx="0">
                  <c:v>0.59599999999999997</c:v>
                </c:pt>
                <c:pt idx="1">
                  <c:v>0.45100000000000001</c:v>
                </c:pt>
                <c:pt idx="2">
                  <c:v>0.64400000000000002</c:v>
                </c:pt>
                <c:pt idx="3">
                  <c:v>0.752</c:v>
                </c:pt>
                <c:pt idx="4">
                  <c:v>0.80500000000000005</c:v>
                </c:pt>
              </c:numCache>
            </c:numRef>
          </c:val>
          <c:extLst>
            <c:ext xmlns:c16="http://schemas.microsoft.com/office/drawing/2014/chart" uri="{C3380CC4-5D6E-409C-BE32-E72D297353CC}">
              <c16:uniqueId val="{00000000-7DD9-429A-B8A2-DBAF67E0D92F}"/>
            </c:ext>
          </c:extLst>
        </c:ser>
        <c:ser>
          <c:idx val="1"/>
          <c:order val="1"/>
          <c:tx>
            <c:strRef>
              <c:f>Sheet1!$C$1</c:f>
              <c:strCache>
                <c:ptCount val="1"/>
                <c:pt idx="0">
                  <c:v>Topping or Finisher</c:v>
                </c:pt>
              </c:strCache>
            </c:strRef>
          </c:tx>
          <c:spPr>
            <a:solidFill>
              <a:schemeClr val="accent2"/>
            </a:solidFill>
            <a:ln>
              <a:noFill/>
            </a:ln>
            <a:effectLst/>
          </c:spPr>
          <c:invertIfNegative val="0"/>
          <c:dLbls>
            <c:dLbl>
              <c:idx val="4"/>
              <c:layout>
                <c:manualLayout>
                  <c:x val="-1.1574074074074243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DD9-429A-B8A2-DBAF67E0D92F}"/>
                </c:ext>
              </c:extLst>
            </c:dLbl>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C-stores</c:v>
                </c:pt>
              </c:strCache>
            </c:strRef>
          </c:cat>
          <c:val>
            <c:numRef>
              <c:f>Sheet1!$C$2:$C$6</c:f>
              <c:numCache>
                <c:formatCode>0%</c:formatCode>
                <c:ptCount val="5"/>
                <c:pt idx="0">
                  <c:v>0.13800000000000001</c:v>
                </c:pt>
                <c:pt idx="1">
                  <c:v>0.219</c:v>
                </c:pt>
                <c:pt idx="2">
                  <c:v>0.10199999999999999</c:v>
                </c:pt>
                <c:pt idx="3">
                  <c:v>5.6399999999999999E-2</c:v>
                </c:pt>
                <c:pt idx="4">
                  <c:v>6.9000000000000006E-2</c:v>
                </c:pt>
              </c:numCache>
            </c:numRef>
          </c:val>
          <c:extLst>
            <c:ext xmlns:c16="http://schemas.microsoft.com/office/drawing/2014/chart" uri="{C3380CC4-5D6E-409C-BE32-E72D297353CC}">
              <c16:uniqueId val="{00000002-7DD9-429A-B8A2-DBAF67E0D92F}"/>
            </c:ext>
          </c:extLst>
        </c:ser>
        <c:ser>
          <c:idx val="2"/>
          <c:order val="2"/>
          <c:tx>
            <c:strRef>
              <c:f>Sheet1!$D$1</c:f>
              <c:strCache>
                <c:ptCount val="1"/>
                <c:pt idx="0">
                  <c:v>Condiment</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C-stores</c:v>
                </c:pt>
              </c:strCache>
            </c:strRef>
          </c:cat>
          <c:val>
            <c:numRef>
              <c:f>Sheet1!$D$2:$D$6</c:f>
              <c:numCache>
                <c:formatCode>0%</c:formatCode>
                <c:ptCount val="5"/>
                <c:pt idx="0">
                  <c:v>0.26300000000000001</c:v>
                </c:pt>
                <c:pt idx="1">
                  <c:v>0.33100000000000002</c:v>
                </c:pt>
                <c:pt idx="2">
                  <c:v>0.245</c:v>
                </c:pt>
                <c:pt idx="3">
                  <c:v>0.192</c:v>
                </c:pt>
                <c:pt idx="4">
                  <c:v>0.126</c:v>
                </c:pt>
              </c:numCache>
            </c:numRef>
          </c:val>
          <c:extLst>
            <c:ext xmlns:c16="http://schemas.microsoft.com/office/drawing/2014/chart" uri="{C3380CC4-5D6E-409C-BE32-E72D297353CC}">
              <c16:uniqueId val="{00000005-7DD9-429A-B8A2-DBAF67E0D92F}"/>
            </c:ext>
          </c:extLst>
        </c:ser>
        <c:ser>
          <c:idx val="3"/>
          <c:order val="3"/>
          <c:tx>
            <c:strRef>
              <c:f>Sheet1!$E$1</c:f>
              <c:strCache>
                <c:ptCount val="1"/>
                <c:pt idx="0">
                  <c:v>Other</c:v>
                </c:pt>
              </c:strCache>
            </c:strRef>
          </c:tx>
          <c:spPr>
            <a:solidFill>
              <a:schemeClr val="accent4"/>
            </a:solidFill>
            <a:ln>
              <a:noFill/>
            </a:ln>
            <a:effectLst/>
          </c:spPr>
          <c:invertIfNegative val="0"/>
          <c:dLbls>
            <c:dLbl>
              <c:idx val="0"/>
              <c:layout>
                <c:manualLayout>
                  <c:x val="1.2031496062992126E-2"/>
                  <c:y val="7.79479837747554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DD9-429A-B8A2-DBAF67E0D92F}"/>
                </c:ext>
              </c:extLst>
            </c:dLbl>
            <c:dLbl>
              <c:idx val="1"/>
              <c:layout>
                <c:manualLayout>
                  <c:x val="7.4627142195460858E-4"/>
                  <c:y val="7.4456871868289184E-2"/>
                </c:manualLayout>
              </c:layout>
              <c:showLegendKey val="0"/>
              <c:showVal val="1"/>
              <c:showCatName val="0"/>
              <c:showSerName val="0"/>
              <c:showPercent val="0"/>
              <c:showBubbleSize val="0"/>
              <c:extLst>
                <c:ext xmlns:c15="http://schemas.microsoft.com/office/drawing/2012/chart" uri="{CE6537A1-D6FC-4f65-9D91-7224C49458BB}">
                  <c15:layout>
                    <c:manualLayout>
                      <c:w val="7.8929627914157793E-2"/>
                      <c:h val="6.0788296349319981E-2"/>
                    </c:manualLayout>
                  </c15:layout>
                </c:ext>
                <c:ext xmlns:c16="http://schemas.microsoft.com/office/drawing/2014/chart" uri="{C3380CC4-5D6E-409C-BE32-E72D297353CC}">
                  <c16:uniqueId val="{00000007-7DD9-429A-B8A2-DBAF67E0D92F}"/>
                </c:ext>
              </c:extLst>
            </c:dLbl>
            <c:dLbl>
              <c:idx val="2"/>
              <c:layout>
                <c:manualLayout>
                  <c:x val="8.4098193608150764E-3"/>
                  <c:y val="9.84860415175376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DD9-429A-B8A2-DBAF67E0D92F}"/>
                </c:ext>
              </c:extLst>
            </c:dLbl>
            <c:dLbl>
              <c:idx val="3"/>
              <c:layout>
                <c:manualLayout>
                  <c:x val="3.1372549019607842E-3"/>
                  <c:y val="7.19699952278693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DD9-429A-B8A2-DBAF67E0D92F}"/>
                </c:ext>
              </c:extLst>
            </c:dLbl>
            <c:dLbl>
              <c:idx val="4"/>
              <c:layout>
                <c:manualLayout>
                  <c:x val="4.6295507179249656E-3"/>
                  <c:y val="8.33339298496780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DD9-429A-B8A2-DBAF67E0D92F}"/>
                </c:ext>
              </c:extLst>
            </c:dLbl>
            <c:spPr>
              <a:noFill/>
              <a:ln>
                <a:noFill/>
              </a:ln>
              <a:effectLst/>
            </c:spPr>
            <c:txPr>
              <a:bodyPr rot="0" spcFirstLastPara="1" vertOverflow="ellipsis" vert="horz" wrap="square" anchor="ctr" anchorCtr="1"/>
              <a:lstStyle/>
              <a:p>
                <a:pPr>
                  <a:defRPr sz="1200" b="1" i="0" u="none" strike="noStrike" kern="1200" baseline="0">
                    <a:solidFill>
                      <a:schemeClr val="accent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Total</c:v>
                </c:pt>
                <c:pt idx="1">
                  <c:v>Restaurants</c:v>
                </c:pt>
                <c:pt idx="2">
                  <c:v>Non comm</c:v>
                </c:pt>
                <c:pt idx="3">
                  <c:v>Hotel</c:v>
                </c:pt>
                <c:pt idx="4">
                  <c:v>C-stores</c:v>
                </c:pt>
              </c:strCache>
            </c:strRef>
          </c:cat>
          <c:val>
            <c:numRef>
              <c:f>Sheet1!$E$2:$E$6</c:f>
              <c:numCache>
                <c:formatCode>0%</c:formatCode>
                <c:ptCount val="5"/>
                <c:pt idx="0">
                  <c:v>0</c:v>
                </c:pt>
                <c:pt idx="1">
                  <c:v>0</c:v>
                </c:pt>
                <c:pt idx="2">
                  <c:v>0.01</c:v>
                </c:pt>
                <c:pt idx="3">
                  <c:v>0</c:v>
                </c:pt>
                <c:pt idx="4">
                  <c:v>0</c:v>
                </c:pt>
              </c:numCache>
            </c:numRef>
          </c:val>
          <c:extLst>
            <c:ext xmlns:c16="http://schemas.microsoft.com/office/drawing/2014/chart" uri="{C3380CC4-5D6E-409C-BE32-E72D297353CC}">
              <c16:uniqueId val="{0000000B-7DD9-429A-B8A2-DBAF67E0D92F}"/>
            </c:ext>
          </c:extLst>
        </c:ser>
        <c:dLbls>
          <c:showLegendKey val="0"/>
          <c:showVal val="0"/>
          <c:showCatName val="0"/>
          <c:showSerName val="0"/>
          <c:showPercent val="0"/>
          <c:showBubbleSize val="0"/>
        </c:dLbls>
        <c:gapWidth val="100"/>
        <c:overlap val="100"/>
        <c:axId val="2022930080"/>
        <c:axId val="284583296"/>
      </c:barChart>
      <c:catAx>
        <c:axId val="20229300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84583296"/>
        <c:crosses val="autoZero"/>
        <c:auto val="1"/>
        <c:lblAlgn val="ctr"/>
        <c:lblOffset val="100"/>
        <c:noMultiLvlLbl val="0"/>
      </c:catAx>
      <c:valAx>
        <c:axId val="284583296"/>
        <c:scaling>
          <c:orientation val="minMax"/>
        </c:scaling>
        <c:delete val="1"/>
        <c:axPos val="t"/>
        <c:numFmt formatCode="0%" sourceLinked="1"/>
        <c:majorTickMark val="none"/>
        <c:minorTickMark val="none"/>
        <c:tickLblPos val="nextTo"/>
        <c:crossAx val="2022930080"/>
        <c:crosses val="autoZero"/>
        <c:crossBetween val="between"/>
      </c:valAx>
      <c:spPr>
        <a:noFill/>
        <a:ln>
          <a:noFill/>
        </a:ln>
        <a:effectLst/>
      </c:spPr>
    </c:plotArea>
    <c:legend>
      <c:legendPos val="b"/>
      <c:layout>
        <c:manualLayout>
          <c:xMode val="edge"/>
          <c:yMode val="edge"/>
          <c:x val="1.7724255056353231E-3"/>
          <c:y val="0.92579336673824864"/>
          <c:w val="0.96870600586691369"/>
          <c:h val="7.2430207587687909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r>
              <a:rPr lang="en-US" sz="1600" dirty="0">
                <a:latin typeface="Georgia" panose="02040502050405020303" pitchFamily="18" charset="0"/>
              </a:rPr>
              <a:t>Nabisco</a:t>
            </a:r>
          </a:p>
        </c:rich>
      </c:tx>
      <c:layout>
        <c:manualLayout>
          <c:xMode val="edge"/>
          <c:yMode val="edge"/>
          <c:x val="0.17435440361621463"/>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4.2388451443569557E-2"/>
          <c:y val="0.12006668270356975"/>
          <c:w val="0.38628481335666381"/>
          <c:h val="0.7420789778960355"/>
        </c:manualLayout>
      </c:layout>
      <c:doughnutChart>
        <c:varyColors val="1"/>
        <c:ser>
          <c:idx val="0"/>
          <c:order val="0"/>
          <c:tx>
            <c:strRef>
              <c:f>Sheet1!$B$1</c:f>
              <c:strCache>
                <c:ptCount val="1"/>
                <c:pt idx="0">
                  <c:v>Kettle</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06CC-4326-A2DC-EDC5A3DF0D66}"/>
              </c:ext>
            </c:extLst>
          </c:dPt>
          <c:dPt>
            <c:idx val="1"/>
            <c:bubble3D val="0"/>
            <c:spPr>
              <a:solidFill>
                <a:schemeClr val="accent2"/>
              </a:solidFill>
              <a:ln w="19050">
                <a:noFill/>
              </a:ln>
              <a:effectLst/>
            </c:spPr>
            <c:extLst>
              <c:ext xmlns:c16="http://schemas.microsoft.com/office/drawing/2014/chart" uri="{C3380CC4-5D6E-409C-BE32-E72D297353CC}">
                <c16:uniqueId val="{00000003-06CC-4326-A2DC-EDC5A3DF0D66}"/>
              </c:ext>
            </c:extLst>
          </c:dPt>
          <c:dPt>
            <c:idx val="2"/>
            <c:bubble3D val="0"/>
            <c:spPr>
              <a:solidFill>
                <a:schemeClr val="accent3"/>
              </a:solidFill>
              <a:ln w="19050">
                <a:noFill/>
              </a:ln>
              <a:effectLst/>
            </c:spPr>
            <c:extLst>
              <c:ext xmlns:c16="http://schemas.microsoft.com/office/drawing/2014/chart" uri="{C3380CC4-5D6E-409C-BE32-E72D297353CC}">
                <c16:uniqueId val="{00000005-06CC-4326-A2DC-EDC5A3DF0D66}"/>
              </c:ext>
            </c:extLst>
          </c:dPt>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0.61</c:v>
                </c:pt>
                <c:pt idx="1">
                  <c:v>0.28000000000000003</c:v>
                </c:pt>
                <c:pt idx="2">
                  <c:v>0.11</c:v>
                </c:pt>
              </c:numCache>
            </c:numRef>
          </c:val>
          <c:extLst>
            <c:ext xmlns:c16="http://schemas.microsoft.com/office/drawing/2014/chart" uri="{C3380CC4-5D6E-409C-BE32-E72D297353CC}">
              <c16:uniqueId val="{00000006-06CC-4326-A2DC-EDC5A3DF0D66}"/>
            </c:ext>
          </c:extLst>
        </c:ser>
        <c:dLbls>
          <c:showLegendKey val="0"/>
          <c:showVal val="0"/>
          <c:showCatName val="0"/>
          <c:showSerName val="0"/>
          <c:showPercent val="0"/>
          <c:showBubbleSize val="0"/>
          <c:showLeaderLines val="1"/>
        </c:dLbls>
        <c:firstSliceAng val="0"/>
        <c:holeSize val="70"/>
      </c:doughnutChart>
      <c:spPr>
        <a:noFill/>
        <a:ln>
          <a:noFill/>
        </a:ln>
        <a:effectLst/>
      </c:spPr>
    </c:plotArea>
    <c:legend>
      <c:legendPos val="b"/>
      <c:layout>
        <c:manualLayout>
          <c:xMode val="edge"/>
          <c:yMode val="edge"/>
          <c:x val="0.26157407407407407"/>
          <c:y val="0.92417205986316808"/>
          <c:w val="0.47222222222222221"/>
          <c:h val="7.5827940136831903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73815037826154"/>
          <c:y val="5.4628463879339943E-2"/>
          <c:w val="0.51168999708369778"/>
          <c:h val="0.88931246399078168"/>
        </c:manualLayout>
      </c:layout>
      <c:barChart>
        <c:barDir val="bar"/>
        <c:grouping val="clustered"/>
        <c:varyColors val="1"/>
        <c:ser>
          <c:idx val="0"/>
          <c:order val="0"/>
          <c:tx>
            <c:strRef>
              <c:f>Sheet1!$B$1</c:f>
              <c:strCache>
                <c:ptCount val="1"/>
                <c:pt idx="0">
                  <c:v>Total</c:v>
                </c:pt>
              </c:strCache>
            </c:strRef>
          </c:tx>
          <c:spPr>
            <a:solidFill>
              <a:srgbClr val="000000"/>
            </a:solidFill>
          </c:spPr>
          <c:invertIfNegative val="1"/>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5"/>
                <c:pt idx="0">
                  <c:v>Apple and Eve</c:v>
                </c:pt>
                <c:pt idx="1">
                  <c:v>Thirster</c:v>
                </c:pt>
                <c:pt idx="2">
                  <c:v>Sacramento</c:v>
                </c:pt>
                <c:pt idx="3">
                  <c:v>Red Gold</c:v>
                </c:pt>
                <c:pt idx="4">
                  <c:v>ZICO</c:v>
                </c:pt>
              </c:strCache>
            </c:strRef>
          </c:cat>
          <c:val>
            <c:numRef>
              <c:f>Sheet1!$B$2:$B$12</c:f>
              <c:numCache>
                <c:formatCode>0%</c:formatCode>
                <c:ptCount val="5"/>
                <c:pt idx="0">
                  <c:v>0.21</c:v>
                </c:pt>
                <c:pt idx="1">
                  <c:v>0.2</c:v>
                </c:pt>
                <c:pt idx="2">
                  <c:v>0.19</c:v>
                </c:pt>
                <c:pt idx="3">
                  <c:v>0.18</c:v>
                </c:pt>
                <c:pt idx="4">
                  <c:v>0.17</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C763-420B-A540-8D8932225D70}"/>
            </c:ext>
          </c:extLst>
        </c:ser>
        <c:ser>
          <c:idx val="1"/>
          <c:order val="1"/>
          <c:tx>
            <c:strRef>
              <c:f>Sheet1!$C$1</c:f>
              <c:strCache>
                <c:ptCount val="1"/>
                <c:pt idx="0">
                  <c:v>Restaurants</c:v>
                </c:pt>
              </c:strCache>
            </c:strRef>
          </c:tx>
          <c:spPr>
            <a:solidFill>
              <a:srgbClr val="0084C8"/>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5"/>
                <c:pt idx="0">
                  <c:v>Apple and Eve</c:v>
                </c:pt>
                <c:pt idx="1">
                  <c:v>Thirster</c:v>
                </c:pt>
                <c:pt idx="2">
                  <c:v>Sacramento</c:v>
                </c:pt>
                <c:pt idx="3">
                  <c:v>Red Gold</c:v>
                </c:pt>
                <c:pt idx="4">
                  <c:v>ZICO</c:v>
                </c:pt>
              </c:strCache>
            </c:strRef>
          </c:cat>
          <c:val>
            <c:numRef>
              <c:f>Sheet1!$C$2:$C$12</c:f>
              <c:numCache>
                <c:formatCode>0%</c:formatCode>
                <c:ptCount val="5"/>
                <c:pt idx="0">
                  <c:v>0.24</c:v>
                </c:pt>
                <c:pt idx="1">
                  <c:v>0.17</c:v>
                </c:pt>
                <c:pt idx="2">
                  <c:v>0.19</c:v>
                </c:pt>
                <c:pt idx="3">
                  <c:v>0.21</c:v>
                </c:pt>
                <c:pt idx="4">
                  <c:v>0.23</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1-C763-420B-A540-8D8932225D70}"/>
            </c:ext>
          </c:extLst>
        </c:ser>
        <c:ser>
          <c:idx val="2"/>
          <c:order val="2"/>
          <c:tx>
            <c:strRef>
              <c:f>Sheet1!$D$1</c:f>
              <c:strCache>
                <c:ptCount val="1"/>
                <c:pt idx="0">
                  <c:v>Non comm</c:v>
                </c:pt>
              </c:strCache>
            </c:strRef>
          </c:tx>
          <c:spPr>
            <a:solidFill>
              <a:srgbClr val="E82C2A"/>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5"/>
                <c:pt idx="0">
                  <c:v>Apple and Eve</c:v>
                </c:pt>
                <c:pt idx="1">
                  <c:v>Thirster</c:v>
                </c:pt>
                <c:pt idx="2">
                  <c:v>Sacramento</c:v>
                </c:pt>
                <c:pt idx="3">
                  <c:v>Red Gold</c:v>
                </c:pt>
                <c:pt idx="4">
                  <c:v>ZICO</c:v>
                </c:pt>
              </c:strCache>
            </c:strRef>
          </c:cat>
          <c:val>
            <c:numRef>
              <c:f>Sheet1!$D$2:$D$12</c:f>
              <c:numCache>
                <c:formatCode>0%</c:formatCode>
                <c:ptCount val="5"/>
                <c:pt idx="0">
                  <c:v>0.2</c:v>
                </c:pt>
                <c:pt idx="1">
                  <c:v>0.22</c:v>
                </c:pt>
                <c:pt idx="2">
                  <c:v>0.19</c:v>
                </c:pt>
                <c:pt idx="3">
                  <c:v>0.19</c:v>
                </c:pt>
                <c:pt idx="4">
                  <c:v>0.16</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C763-420B-A540-8D8932225D70}"/>
            </c:ext>
          </c:extLst>
        </c:ser>
        <c:ser>
          <c:idx val="3"/>
          <c:order val="3"/>
          <c:tx>
            <c:strRef>
              <c:f>Sheet1!$E$1</c:f>
              <c:strCache>
                <c:ptCount val="1"/>
                <c:pt idx="0">
                  <c:v>Hotel</c:v>
                </c:pt>
              </c:strCache>
            </c:strRef>
          </c:tx>
          <c:spPr>
            <a:solidFill>
              <a:srgbClr val="43B02A"/>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5"/>
                <c:pt idx="0">
                  <c:v>Apple and Eve</c:v>
                </c:pt>
                <c:pt idx="1">
                  <c:v>Thirster</c:v>
                </c:pt>
                <c:pt idx="2">
                  <c:v>Sacramento</c:v>
                </c:pt>
                <c:pt idx="3">
                  <c:v>Red Gold</c:v>
                </c:pt>
                <c:pt idx="4">
                  <c:v>ZICO</c:v>
                </c:pt>
              </c:strCache>
            </c:strRef>
          </c:cat>
          <c:val>
            <c:numRef>
              <c:f>Sheet1!$E$2:$E$12</c:f>
              <c:numCache>
                <c:formatCode>0%</c:formatCode>
                <c:ptCount val="5"/>
                <c:pt idx="0">
                  <c:v>0.16</c:v>
                </c:pt>
                <c:pt idx="1">
                  <c:v>0.28999999999999998</c:v>
                </c:pt>
                <c:pt idx="2">
                  <c:v>0.2</c:v>
                </c:pt>
                <c:pt idx="3">
                  <c:v>0.13</c:v>
                </c:pt>
                <c:pt idx="4">
                  <c:v>0.09</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3-C763-420B-A540-8D8932225D70}"/>
            </c:ext>
          </c:extLst>
        </c:ser>
        <c:ser>
          <c:idx val="4"/>
          <c:order val="4"/>
          <c:tx>
            <c:strRef>
              <c:f>Sheet1!$F$1</c:f>
              <c:strCache>
                <c:ptCount val="1"/>
                <c:pt idx="0">
                  <c:v>C-store</c:v>
                </c:pt>
              </c:strCache>
            </c:strRef>
          </c:tx>
          <c:spPr>
            <a:solidFill>
              <a:srgbClr val="FFCD00"/>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5"/>
                <c:pt idx="0">
                  <c:v>Apple and Eve</c:v>
                </c:pt>
                <c:pt idx="1">
                  <c:v>Thirster</c:v>
                </c:pt>
                <c:pt idx="2">
                  <c:v>Sacramento</c:v>
                </c:pt>
                <c:pt idx="3">
                  <c:v>Red Gold</c:v>
                </c:pt>
                <c:pt idx="4">
                  <c:v>ZICO</c:v>
                </c:pt>
              </c:strCache>
            </c:strRef>
          </c:cat>
          <c:val>
            <c:numRef>
              <c:f>Sheet1!$F$2:$F$12</c:f>
              <c:numCache>
                <c:formatCode>0%</c:formatCode>
                <c:ptCount val="5"/>
                <c:pt idx="0">
                  <c:v>0.13</c:v>
                </c:pt>
                <c:pt idx="1">
                  <c:v>0.11</c:v>
                </c:pt>
                <c:pt idx="2">
                  <c:v>0.16</c:v>
                </c:pt>
                <c:pt idx="3">
                  <c:v>0.11</c:v>
                </c:pt>
                <c:pt idx="4">
                  <c:v>0.09</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4-C763-420B-A540-8D8932225D70}"/>
            </c:ext>
          </c:extLst>
        </c:ser>
        <c:dLbls>
          <c:showLegendKey val="0"/>
          <c:showVal val="1"/>
          <c:showCatName val="0"/>
          <c:showSerName val="0"/>
          <c:showPercent val="0"/>
          <c:showBubbleSize val="0"/>
        </c:dLbls>
        <c:gapWidth val="120"/>
        <c:overlap val="-50"/>
        <c:axId val="-2068027336"/>
        <c:axId val="-2113994440"/>
      </c:barChart>
      <c:catAx>
        <c:axId val="-2068027336"/>
        <c:scaling>
          <c:orientation val="maxMin"/>
        </c:scaling>
        <c:delete val="0"/>
        <c:axPos val="l"/>
        <c:numFmt formatCode="General" sourceLinked="0"/>
        <c:majorTickMark val="none"/>
        <c:minorTickMark val="none"/>
        <c:tickLblPos val="nextTo"/>
        <c:spPr>
          <a:ln>
            <a:solidFill>
              <a:schemeClr val="bg2"/>
            </a:solidFill>
          </a:ln>
        </c:spPr>
        <c:crossAx val="-2113994440"/>
        <c:crosses val="autoZero"/>
        <c:auto val="1"/>
        <c:lblAlgn val="ctr"/>
        <c:lblOffset val="100"/>
        <c:noMultiLvlLbl val="0"/>
      </c:catAx>
      <c:valAx>
        <c:axId val="-2113994440"/>
        <c:scaling>
          <c:orientation val="minMax"/>
        </c:scaling>
        <c:delete val="1"/>
        <c:axPos val="t"/>
        <c:numFmt formatCode="0%" sourceLinked="1"/>
        <c:majorTickMark val="out"/>
        <c:minorTickMark val="none"/>
        <c:tickLblPos val="nextTo"/>
        <c:crossAx val="-2068027336"/>
        <c:crosses val="autoZero"/>
        <c:crossBetween val="between"/>
      </c:valAx>
    </c:plotArea>
    <c:plotVisOnly val="1"/>
    <c:dispBlanksAs val="gap"/>
    <c:showDLblsOverMax val="1"/>
  </c:chart>
  <c:txPr>
    <a:bodyPr/>
    <a:lstStyle/>
    <a:p>
      <a:pPr>
        <a:defRPr sz="1000">
          <a:solidFill>
            <a:schemeClr val="tx1"/>
          </a:solidFill>
          <a:latin typeface="Arial"/>
        </a:defRPr>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manualLayout>
          <c:layoutTarget val="inner"/>
          <c:xMode val="edge"/>
          <c:yMode val="edge"/>
          <c:x val="0.20876221201516482"/>
          <c:y val="5.4628463879339943E-2"/>
          <c:w val="0.23568223242927969"/>
          <c:h val="0.88931243692140605"/>
        </c:manualLayout>
      </c:layout>
      <c:barChart>
        <c:barDir val="bar"/>
        <c:grouping val="clustered"/>
        <c:varyColors val="1"/>
        <c:ser>
          <c:idx val="0"/>
          <c:order val="0"/>
          <c:tx>
            <c:strRef>
              <c:f>Sheet1!$B$1</c:f>
              <c:strCache>
                <c:ptCount val="1"/>
                <c:pt idx="0">
                  <c:v>Total</c:v>
                </c:pt>
              </c:strCache>
            </c:strRef>
          </c:tx>
          <c:spPr>
            <a:solidFill>
              <a:srgbClr val="000000"/>
            </a:solidFill>
          </c:spPr>
          <c:invertIfNegative val="1"/>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6"/>
                <c:pt idx="0">
                  <c:v>Vita Coco</c:v>
                </c:pt>
                <c:pt idx="1">
                  <c:v>V8</c:v>
                </c:pt>
                <c:pt idx="2">
                  <c:v>Ocean Spray</c:v>
                </c:pt>
                <c:pt idx="3">
                  <c:v>Naked</c:v>
                </c:pt>
                <c:pt idx="4">
                  <c:v>Motts</c:v>
                </c:pt>
                <c:pt idx="5">
                  <c:v>Odwalla</c:v>
                </c:pt>
              </c:strCache>
            </c:strRef>
          </c:cat>
          <c:val>
            <c:numRef>
              <c:f>Sheet1!$B$2:$B$12</c:f>
              <c:numCache>
                <c:formatCode>0%</c:formatCode>
                <c:ptCount val="6"/>
                <c:pt idx="0">
                  <c:v>0.57999999999999996</c:v>
                </c:pt>
                <c:pt idx="1">
                  <c:v>0.44</c:v>
                </c:pt>
                <c:pt idx="2">
                  <c:v>0.41</c:v>
                </c:pt>
                <c:pt idx="3">
                  <c:v>0.37</c:v>
                </c:pt>
                <c:pt idx="4">
                  <c:v>0.35</c:v>
                </c:pt>
                <c:pt idx="5">
                  <c:v>0.24</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5258-CB43-A7A7-477A4298EF12}"/>
            </c:ext>
          </c:extLst>
        </c:ser>
        <c:ser>
          <c:idx val="1"/>
          <c:order val="1"/>
          <c:tx>
            <c:strRef>
              <c:f>Sheet1!$C$1</c:f>
              <c:strCache>
                <c:ptCount val="1"/>
                <c:pt idx="0">
                  <c:v>Restaurants</c:v>
                </c:pt>
              </c:strCache>
            </c:strRef>
          </c:tx>
          <c:spPr>
            <a:solidFill>
              <a:srgbClr val="0084C8"/>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6"/>
                <c:pt idx="0">
                  <c:v>Vita Coco</c:v>
                </c:pt>
                <c:pt idx="1">
                  <c:v>V8</c:v>
                </c:pt>
                <c:pt idx="2">
                  <c:v>Ocean Spray</c:v>
                </c:pt>
                <c:pt idx="3">
                  <c:v>Naked</c:v>
                </c:pt>
                <c:pt idx="4">
                  <c:v>Motts</c:v>
                </c:pt>
                <c:pt idx="5">
                  <c:v>Odwalla</c:v>
                </c:pt>
              </c:strCache>
            </c:strRef>
          </c:cat>
          <c:val>
            <c:numRef>
              <c:f>Sheet1!$C$2:$C$12</c:f>
              <c:numCache>
                <c:formatCode>0%</c:formatCode>
                <c:ptCount val="6"/>
                <c:pt idx="0">
                  <c:v>0.51</c:v>
                </c:pt>
                <c:pt idx="1">
                  <c:v>0.57999999999999996</c:v>
                </c:pt>
                <c:pt idx="2">
                  <c:v>0.47</c:v>
                </c:pt>
                <c:pt idx="3">
                  <c:v>0.36</c:v>
                </c:pt>
                <c:pt idx="4">
                  <c:v>0.44</c:v>
                </c:pt>
                <c:pt idx="5">
                  <c:v>0.28000000000000003</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1-5258-CB43-A7A7-477A4298EF12}"/>
            </c:ext>
          </c:extLst>
        </c:ser>
        <c:ser>
          <c:idx val="2"/>
          <c:order val="2"/>
          <c:tx>
            <c:strRef>
              <c:f>Sheet1!$D$1</c:f>
              <c:strCache>
                <c:ptCount val="1"/>
                <c:pt idx="0">
                  <c:v>Non comm</c:v>
                </c:pt>
              </c:strCache>
            </c:strRef>
          </c:tx>
          <c:spPr>
            <a:solidFill>
              <a:srgbClr val="E82C2A"/>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6"/>
                <c:pt idx="0">
                  <c:v>Vita Coco</c:v>
                </c:pt>
                <c:pt idx="1">
                  <c:v>V8</c:v>
                </c:pt>
                <c:pt idx="2">
                  <c:v>Ocean Spray</c:v>
                </c:pt>
                <c:pt idx="3">
                  <c:v>Naked</c:v>
                </c:pt>
                <c:pt idx="4">
                  <c:v>Motts</c:v>
                </c:pt>
                <c:pt idx="5">
                  <c:v>Odwalla</c:v>
                </c:pt>
              </c:strCache>
            </c:strRef>
          </c:cat>
          <c:val>
            <c:numRef>
              <c:f>Sheet1!$D$2:$D$12</c:f>
              <c:numCache>
                <c:formatCode>0%</c:formatCode>
                <c:ptCount val="6"/>
                <c:pt idx="0">
                  <c:v>0.57999999999999996</c:v>
                </c:pt>
                <c:pt idx="1">
                  <c:v>0.39</c:v>
                </c:pt>
                <c:pt idx="2">
                  <c:v>0.41</c:v>
                </c:pt>
                <c:pt idx="3">
                  <c:v>0.39</c:v>
                </c:pt>
                <c:pt idx="4">
                  <c:v>0.31</c:v>
                </c:pt>
                <c:pt idx="5">
                  <c:v>0.22</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5258-CB43-A7A7-477A4298EF12}"/>
            </c:ext>
          </c:extLst>
        </c:ser>
        <c:ser>
          <c:idx val="3"/>
          <c:order val="3"/>
          <c:tx>
            <c:strRef>
              <c:f>Sheet1!$E$1</c:f>
              <c:strCache>
                <c:ptCount val="1"/>
                <c:pt idx="0">
                  <c:v>Hotel</c:v>
                </c:pt>
              </c:strCache>
            </c:strRef>
          </c:tx>
          <c:spPr>
            <a:solidFill>
              <a:srgbClr val="43B02A"/>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6"/>
                <c:pt idx="0">
                  <c:v>Vita Coco</c:v>
                </c:pt>
                <c:pt idx="1">
                  <c:v>V8</c:v>
                </c:pt>
                <c:pt idx="2">
                  <c:v>Ocean Spray</c:v>
                </c:pt>
                <c:pt idx="3">
                  <c:v>Naked</c:v>
                </c:pt>
                <c:pt idx="4">
                  <c:v>Motts</c:v>
                </c:pt>
                <c:pt idx="5">
                  <c:v>Odwalla</c:v>
                </c:pt>
              </c:strCache>
            </c:strRef>
          </c:cat>
          <c:val>
            <c:numRef>
              <c:f>Sheet1!$E$2:$E$12</c:f>
              <c:numCache>
                <c:formatCode>0%</c:formatCode>
                <c:ptCount val="6"/>
                <c:pt idx="0">
                  <c:v>0.8</c:v>
                </c:pt>
                <c:pt idx="1">
                  <c:v>0.27</c:v>
                </c:pt>
                <c:pt idx="2">
                  <c:v>0.33</c:v>
                </c:pt>
                <c:pt idx="3">
                  <c:v>0.31</c:v>
                </c:pt>
                <c:pt idx="4">
                  <c:v>0.27</c:v>
                </c:pt>
                <c:pt idx="5">
                  <c:v>0.13</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3-5258-CB43-A7A7-477A4298EF12}"/>
            </c:ext>
          </c:extLst>
        </c:ser>
        <c:ser>
          <c:idx val="4"/>
          <c:order val="4"/>
          <c:tx>
            <c:strRef>
              <c:f>Sheet1!$F$1</c:f>
              <c:strCache>
                <c:ptCount val="1"/>
                <c:pt idx="0">
                  <c:v>C-store</c:v>
                </c:pt>
              </c:strCache>
            </c:strRef>
          </c:tx>
          <c:spPr>
            <a:solidFill>
              <a:srgbClr val="FFCD00"/>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6"/>
                <c:pt idx="0">
                  <c:v>Vita Coco</c:v>
                </c:pt>
                <c:pt idx="1">
                  <c:v>V8</c:v>
                </c:pt>
                <c:pt idx="2">
                  <c:v>Ocean Spray</c:v>
                </c:pt>
                <c:pt idx="3">
                  <c:v>Naked</c:v>
                </c:pt>
                <c:pt idx="4">
                  <c:v>Motts</c:v>
                </c:pt>
                <c:pt idx="5">
                  <c:v>Odwalla</c:v>
                </c:pt>
              </c:strCache>
            </c:strRef>
          </c:cat>
          <c:val>
            <c:numRef>
              <c:f>Sheet1!$F$2:$F$12</c:f>
              <c:numCache>
                <c:formatCode>0%</c:formatCode>
                <c:ptCount val="6"/>
                <c:pt idx="0">
                  <c:v>0.67</c:v>
                </c:pt>
                <c:pt idx="1">
                  <c:v>0.33</c:v>
                </c:pt>
                <c:pt idx="2">
                  <c:v>0.2</c:v>
                </c:pt>
                <c:pt idx="3">
                  <c:v>0.31</c:v>
                </c:pt>
                <c:pt idx="4">
                  <c:v>0.28999999999999998</c:v>
                </c:pt>
                <c:pt idx="5">
                  <c:v>0.28999999999999998</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4-5258-CB43-A7A7-477A4298EF12}"/>
            </c:ext>
          </c:extLst>
        </c:ser>
        <c:dLbls>
          <c:showLegendKey val="0"/>
          <c:showVal val="1"/>
          <c:showCatName val="0"/>
          <c:showSerName val="0"/>
          <c:showPercent val="0"/>
          <c:showBubbleSize val="0"/>
        </c:dLbls>
        <c:gapWidth val="120"/>
        <c:overlap val="-50"/>
        <c:axId val="-2068027336"/>
        <c:axId val="-2113994440"/>
      </c:barChart>
      <c:catAx>
        <c:axId val="-2068027336"/>
        <c:scaling>
          <c:orientation val="maxMin"/>
        </c:scaling>
        <c:delete val="0"/>
        <c:axPos val="l"/>
        <c:numFmt formatCode="General" sourceLinked="0"/>
        <c:majorTickMark val="none"/>
        <c:minorTickMark val="none"/>
        <c:tickLblPos val="nextTo"/>
        <c:spPr>
          <a:ln>
            <a:solidFill>
              <a:schemeClr val="bg2"/>
            </a:solidFill>
          </a:ln>
        </c:spPr>
        <c:crossAx val="-2113994440"/>
        <c:crosses val="autoZero"/>
        <c:auto val="1"/>
        <c:lblAlgn val="ctr"/>
        <c:lblOffset val="100"/>
        <c:noMultiLvlLbl val="0"/>
      </c:catAx>
      <c:valAx>
        <c:axId val="-2113994440"/>
        <c:scaling>
          <c:orientation val="minMax"/>
        </c:scaling>
        <c:delete val="1"/>
        <c:axPos val="t"/>
        <c:numFmt formatCode="0%" sourceLinked="1"/>
        <c:majorTickMark val="out"/>
        <c:minorTickMark val="none"/>
        <c:tickLblPos val="nextTo"/>
        <c:crossAx val="-2068027336"/>
        <c:crosses val="autoZero"/>
        <c:crossBetween val="between"/>
      </c:valAx>
    </c:plotArea>
    <c:legend>
      <c:legendPos val="b"/>
      <c:legendEntry>
        <c:idx val="0"/>
        <c:txPr>
          <a:bodyPr/>
          <a:lstStyle/>
          <a:p>
            <a:pPr>
              <a:defRPr b="1"/>
            </a:pPr>
            <a:endParaRPr lang="en-US"/>
          </a:p>
        </c:txPr>
      </c:legendEntry>
      <c:layout>
        <c:manualLayout>
          <c:xMode val="edge"/>
          <c:yMode val="edge"/>
          <c:x val="3.9676467911683982E-3"/>
          <c:y val="0.96336886242878172"/>
          <c:w val="0.99603235320883166"/>
          <c:h val="3.6631137571218234E-2"/>
        </c:manualLayout>
      </c:layout>
      <c:overlay val="0"/>
    </c:legend>
    <c:plotVisOnly val="1"/>
    <c:dispBlanksAs val="gap"/>
    <c:showDLblsOverMax val="1"/>
  </c:chart>
  <c:txPr>
    <a:bodyPr/>
    <a:lstStyle/>
    <a:p>
      <a:pPr>
        <a:defRPr sz="1000">
          <a:solidFill>
            <a:schemeClr val="tx1"/>
          </a:solidFill>
          <a:latin typeface="Arial"/>
        </a:defRPr>
      </a:pPr>
      <a:endParaRPr lang="en-US"/>
    </a:p>
  </c:txPr>
  <c:externalData r:id="rId1">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r>
              <a:rPr lang="en-US" sz="1600" dirty="0">
                <a:latin typeface="Georgia" panose="02040502050405020303" pitchFamily="18" charset="0"/>
              </a:rPr>
              <a:t>Formats by Segment</a:t>
            </a:r>
          </a:p>
        </c:rich>
      </c:tx>
      <c:layout>
        <c:manualLayout>
          <c:xMode val="edge"/>
          <c:yMode val="edge"/>
          <c:x val="0.35442694663167101"/>
          <c:y val="2.1750241746097535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22238480606590844"/>
          <c:y val="8.858473252140793E-2"/>
          <c:w val="0.77761519393409162"/>
          <c:h val="0.80135654095869591"/>
        </c:manualLayout>
      </c:layout>
      <c:barChart>
        <c:barDir val="bar"/>
        <c:grouping val="percentStacked"/>
        <c:varyColors val="0"/>
        <c:ser>
          <c:idx val="0"/>
          <c:order val="0"/>
          <c:tx>
            <c:strRef>
              <c:f>Sheet1!$B$1</c:f>
              <c:strCache>
                <c:ptCount val="1"/>
                <c:pt idx="0">
                  <c:v>Fruit juice only</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C-stores</c:v>
                </c:pt>
              </c:strCache>
            </c:strRef>
          </c:cat>
          <c:val>
            <c:numRef>
              <c:f>Sheet1!$B$2:$B$6</c:f>
              <c:numCache>
                <c:formatCode>0%</c:formatCode>
                <c:ptCount val="5"/>
                <c:pt idx="0">
                  <c:v>0.46700000000000003</c:v>
                </c:pt>
                <c:pt idx="1">
                  <c:v>0.41799999999999998</c:v>
                </c:pt>
                <c:pt idx="2">
                  <c:v>0.50700000000000001</c:v>
                </c:pt>
                <c:pt idx="3">
                  <c:v>0.42799999999999999</c:v>
                </c:pt>
                <c:pt idx="4">
                  <c:v>0.45700000000000002</c:v>
                </c:pt>
              </c:numCache>
            </c:numRef>
          </c:val>
          <c:extLst>
            <c:ext xmlns:c16="http://schemas.microsoft.com/office/drawing/2014/chart" uri="{C3380CC4-5D6E-409C-BE32-E72D297353CC}">
              <c16:uniqueId val="{00000000-46FF-4B00-90F2-66CB4579B8F0}"/>
            </c:ext>
          </c:extLst>
        </c:ser>
        <c:ser>
          <c:idx val="1"/>
          <c:order val="1"/>
          <c:tx>
            <c:strRef>
              <c:f>Sheet1!$C$1</c:f>
              <c:strCache>
                <c:ptCount val="1"/>
                <c:pt idx="0">
                  <c:v>Coconut water</c:v>
                </c:pt>
              </c:strCache>
            </c:strRef>
          </c:tx>
          <c:spPr>
            <a:solidFill>
              <a:schemeClr val="accent2"/>
            </a:solidFill>
            <a:ln>
              <a:noFill/>
            </a:ln>
            <a:effectLst/>
          </c:spPr>
          <c:invertIfNegative val="0"/>
          <c:dLbls>
            <c:dLbl>
              <c:idx val="4"/>
              <c:layout>
                <c:manualLayout>
                  <c:x val="-1.1574074074074243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A31-4DB7-A4D4-2A8E08ABB4E9}"/>
                </c:ext>
              </c:extLst>
            </c:dLbl>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C-stores</c:v>
                </c:pt>
              </c:strCache>
            </c:strRef>
          </c:cat>
          <c:val>
            <c:numRef>
              <c:f>Sheet1!$C$2:$C$6</c:f>
              <c:numCache>
                <c:formatCode>0%</c:formatCode>
                <c:ptCount val="5"/>
                <c:pt idx="0">
                  <c:v>0.25800000000000001</c:v>
                </c:pt>
                <c:pt idx="1">
                  <c:v>0.215</c:v>
                </c:pt>
                <c:pt idx="2">
                  <c:v>0.25900000000000001</c:v>
                </c:pt>
                <c:pt idx="3">
                  <c:v>0.378</c:v>
                </c:pt>
                <c:pt idx="4">
                  <c:v>0.30599999999999999</c:v>
                </c:pt>
              </c:numCache>
            </c:numRef>
          </c:val>
          <c:extLst>
            <c:ext xmlns:c16="http://schemas.microsoft.com/office/drawing/2014/chart" uri="{C3380CC4-5D6E-409C-BE32-E72D297353CC}">
              <c16:uniqueId val="{00000001-46FF-4B00-90F2-66CB4579B8F0}"/>
            </c:ext>
          </c:extLst>
        </c:ser>
        <c:ser>
          <c:idx val="2"/>
          <c:order val="2"/>
          <c:tx>
            <c:strRef>
              <c:f>Sheet1!$D$1</c:f>
              <c:strCache>
                <c:ptCount val="1"/>
                <c:pt idx="0">
                  <c:v>Vegetable juice only</c:v>
                </c:pt>
              </c:strCache>
            </c:strRef>
          </c:tx>
          <c:spPr>
            <a:solidFill>
              <a:schemeClr val="accent3"/>
            </a:solidFill>
            <a:ln>
              <a:noFill/>
            </a:ln>
            <a:effectLst/>
          </c:spPr>
          <c:invertIfNegative val="0"/>
          <c:dLbls>
            <c:dLbl>
              <c:idx val="3"/>
              <c:layout>
                <c:manualLayout>
                  <c:x val="2.3148148148147301E-3"/>
                  <c:y val="3.4487890172871217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A31-4DB7-A4D4-2A8E08ABB4E9}"/>
                </c:ext>
              </c:extLst>
            </c:dLbl>
            <c:dLbl>
              <c:idx val="4"/>
              <c:layout>
                <c:manualLayout>
                  <c:x val="0"/>
                  <c:y val="5.1731835271351587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A31-4DB7-A4D4-2A8E08ABB4E9}"/>
                </c:ext>
              </c:extLst>
            </c:dLbl>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C-stores</c:v>
                </c:pt>
              </c:strCache>
            </c:strRef>
          </c:cat>
          <c:val>
            <c:numRef>
              <c:f>Sheet1!$D$2:$D$6</c:f>
              <c:numCache>
                <c:formatCode>0%</c:formatCode>
                <c:ptCount val="5"/>
                <c:pt idx="0">
                  <c:v>0.153</c:v>
                </c:pt>
                <c:pt idx="1">
                  <c:v>0.193</c:v>
                </c:pt>
                <c:pt idx="2">
                  <c:v>0.13300000000000001</c:v>
                </c:pt>
                <c:pt idx="3">
                  <c:v>0.12</c:v>
                </c:pt>
                <c:pt idx="4">
                  <c:v>0.151</c:v>
                </c:pt>
              </c:numCache>
            </c:numRef>
          </c:val>
          <c:extLst>
            <c:ext xmlns:c16="http://schemas.microsoft.com/office/drawing/2014/chart" uri="{C3380CC4-5D6E-409C-BE32-E72D297353CC}">
              <c16:uniqueId val="{00000002-46FF-4B00-90F2-66CB4579B8F0}"/>
            </c:ext>
          </c:extLst>
        </c:ser>
        <c:ser>
          <c:idx val="3"/>
          <c:order val="3"/>
          <c:tx>
            <c:strRef>
              <c:f>Sheet1!$E$1</c:f>
              <c:strCache>
                <c:ptCount val="1"/>
                <c:pt idx="0">
                  <c:v>Fruit and vegetable juice blend</c:v>
                </c:pt>
              </c:strCache>
            </c:strRef>
          </c:tx>
          <c:spPr>
            <a:solidFill>
              <a:schemeClr val="accent4"/>
            </a:solidFill>
            <a:ln>
              <a:noFill/>
            </a:ln>
            <a:effectLst/>
          </c:spPr>
          <c:invertIfNegative val="0"/>
          <c:dLbls>
            <c:dLbl>
              <c:idx val="1"/>
              <c:layout>
                <c:manualLayout>
                  <c:x val="-2.5462962962962962E-2"/>
                  <c:y val="4.37996205297447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A31-4DB7-A4D4-2A8E08ABB4E9}"/>
                </c:ext>
              </c:extLst>
            </c:dLbl>
            <c:dLbl>
              <c:idx val="4"/>
              <c:layout>
                <c:manualLayout>
                  <c:x val="4.6296296296296294E-3"/>
                  <c:y val="1.7243945090450526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A31-4DB7-A4D4-2A8E08ABB4E9}"/>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C-stores</c:v>
                </c:pt>
              </c:strCache>
            </c:strRef>
          </c:cat>
          <c:val>
            <c:numRef>
              <c:f>Sheet1!$E$2:$E$6</c:f>
              <c:numCache>
                <c:formatCode>0%</c:formatCode>
                <c:ptCount val="5"/>
                <c:pt idx="0">
                  <c:v>0.12</c:v>
                </c:pt>
                <c:pt idx="1">
                  <c:v>0.17399999999999999</c:v>
                </c:pt>
                <c:pt idx="2">
                  <c:v>9.8000000000000004E-2</c:v>
                </c:pt>
                <c:pt idx="3">
                  <c:v>7.4999999999999997E-2</c:v>
                </c:pt>
                <c:pt idx="4">
                  <c:v>8.5999999999999993E-2</c:v>
                </c:pt>
              </c:numCache>
            </c:numRef>
          </c:val>
          <c:extLst>
            <c:ext xmlns:c16="http://schemas.microsoft.com/office/drawing/2014/chart" uri="{C3380CC4-5D6E-409C-BE32-E72D297353CC}">
              <c16:uniqueId val="{00000000-A7C8-4C92-B44B-1A60A798B7AB}"/>
            </c:ext>
          </c:extLst>
        </c:ser>
        <c:dLbls>
          <c:showLegendKey val="0"/>
          <c:showVal val="0"/>
          <c:showCatName val="0"/>
          <c:showSerName val="0"/>
          <c:showPercent val="0"/>
          <c:showBubbleSize val="0"/>
        </c:dLbls>
        <c:gapWidth val="150"/>
        <c:overlap val="100"/>
        <c:axId val="2022930080"/>
        <c:axId val="284583296"/>
      </c:barChart>
      <c:catAx>
        <c:axId val="20229300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84583296"/>
        <c:crosses val="autoZero"/>
        <c:auto val="1"/>
        <c:lblAlgn val="ctr"/>
        <c:lblOffset val="100"/>
        <c:noMultiLvlLbl val="0"/>
      </c:catAx>
      <c:valAx>
        <c:axId val="284583296"/>
        <c:scaling>
          <c:orientation val="minMax"/>
        </c:scaling>
        <c:delete val="1"/>
        <c:axPos val="t"/>
        <c:numFmt formatCode="0%" sourceLinked="1"/>
        <c:majorTickMark val="none"/>
        <c:minorTickMark val="none"/>
        <c:tickLblPos val="nextTo"/>
        <c:crossAx val="2022930080"/>
        <c:crosses val="autoZero"/>
        <c:crossBetween val="between"/>
      </c:valAx>
      <c:spPr>
        <a:noFill/>
        <a:ln>
          <a:noFill/>
        </a:ln>
        <a:effectLst/>
      </c:spPr>
    </c:plotArea>
    <c:legend>
      <c:legendPos val="b"/>
      <c:layout>
        <c:manualLayout>
          <c:xMode val="edge"/>
          <c:yMode val="edge"/>
          <c:x val="4.2124161563138023E-3"/>
          <c:y val="0.91626305776187045"/>
          <c:w val="0.81263961796442108"/>
          <c:h val="8.1253971543030809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title>
      <c:tx>
        <c:rich>
          <a:bodyPr/>
          <a:lstStyle/>
          <a:p>
            <a:pPr>
              <a:defRPr sz="1400" b="0">
                <a:latin typeface="Georgia" panose="02040502050405020303" pitchFamily="18" charset="0"/>
              </a:defRPr>
            </a:pPr>
            <a:r>
              <a:rPr lang="en-US" sz="1400" b="0" dirty="0">
                <a:latin typeface="Georgia" panose="02040502050405020303" pitchFamily="18" charset="0"/>
              </a:rPr>
              <a:t>Top Eight Purchase Drivers</a:t>
            </a:r>
          </a:p>
        </c:rich>
      </c:tx>
      <c:overlay val="0"/>
    </c:title>
    <c:autoTitleDeleted val="0"/>
    <c:plotArea>
      <c:layout>
        <c:manualLayout>
          <c:layoutTarget val="inner"/>
          <c:xMode val="edge"/>
          <c:yMode val="edge"/>
          <c:x val="0.50060823126275888"/>
          <c:y val="7.8750000000000001E-2"/>
          <c:w val="0.49939176873724112"/>
          <c:h val="0.89712719298245613"/>
        </c:manualLayout>
      </c:layout>
      <c:barChart>
        <c:barDir val="bar"/>
        <c:grouping val="clustered"/>
        <c:varyColors val="1"/>
        <c:ser>
          <c:idx val="0"/>
          <c:order val="0"/>
          <c:tx>
            <c:strRef>
              <c:f>Sheet1!$B$1</c:f>
              <c:strCache>
                <c:ptCount val="1"/>
                <c:pt idx="0">
                  <c:v>Total</c:v>
                </c:pt>
              </c:strCache>
            </c:strRef>
          </c:tx>
          <c:spPr>
            <a:solidFill>
              <a:srgbClr val="2C2A28"/>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Price</c:v>
                </c:pt>
                <c:pt idx="1">
                  <c:v>Taste/Flavor </c:v>
                </c:pt>
                <c:pt idx="2">
                  <c:v>Availability of 100%  juice products</c:v>
                </c:pt>
                <c:pt idx="3">
                  <c:v>Shelf life</c:v>
                </c:pt>
                <c:pt idx="4">
                  <c:v>Distributor availability</c:v>
                </c:pt>
                <c:pt idx="5">
                  <c:v>Health and wellness benefits</c:v>
                </c:pt>
                <c:pt idx="6">
                  <c:v>Appropriate packaging size</c:v>
                </c:pt>
                <c:pt idx="7">
                  <c:v>Overall product quality</c:v>
                </c:pt>
              </c:strCache>
            </c:strRef>
          </c:cat>
          <c:val>
            <c:numRef>
              <c:f>Sheet1!$B$2:$B$9</c:f>
              <c:numCache>
                <c:formatCode>0%</c:formatCode>
                <c:ptCount val="8"/>
                <c:pt idx="0">
                  <c:v>0.39</c:v>
                </c:pt>
                <c:pt idx="1">
                  <c:v>0.33</c:v>
                </c:pt>
                <c:pt idx="2">
                  <c:v>0.31</c:v>
                </c:pt>
                <c:pt idx="3">
                  <c:v>0.3</c:v>
                </c:pt>
                <c:pt idx="4">
                  <c:v>0.28000000000000003</c:v>
                </c:pt>
                <c:pt idx="5">
                  <c:v>0.26</c:v>
                </c:pt>
                <c:pt idx="6">
                  <c:v>0.25</c:v>
                </c:pt>
                <c:pt idx="7">
                  <c:v>0.24</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D757-CF40-8F75-194CE1547885}"/>
            </c:ext>
          </c:extLst>
        </c:ser>
        <c:dLbls>
          <c:showLegendKey val="0"/>
          <c:showVal val="1"/>
          <c:showCatName val="0"/>
          <c:showSerName val="0"/>
          <c:showPercent val="0"/>
          <c:showBubbleSize val="0"/>
        </c:dLbls>
        <c:gapWidth val="150"/>
        <c:overlap val="-50"/>
        <c:axId val="-2068027336"/>
        <c:axId val="-2113994440"/>
      </c:barChart>
      <c:catAx>
        <c:axId val="-2068027336"/>
        <c:scaling>
          <c:orientation val="maxMin"/>
        </c:scaling>
        <c:delete val="0"/>
        <c:axPos val="l"/>
        <c:numFmt formatCode="General" sourceLinked="0"/>
        <c:majorTickMark val="none"/>
        <c:minorTickMark val="none"/>
        <c:tickLblPos val="nextTo"/>
        <c:spPr>
          <a:ln>
            <a:solidFill>
              <a:schemeClr val="bg2"/>
            </a:solidFill>
          </a:ln>
        </c:spPr>
        <c:crossAx val="-2113994440"/>
        <c:crosses val="autoZero"/>
        <c:auto val="1"/>
        <c:lblAlgn val="ctr"/>
        <c:lblOffset val="100"/>
        <c:noMultiLvlLbl val="0"/>
      </c:catAx>
      <c:valAx>
        <c:axId val="-2113994440"/>
        <c:scaling>
          <c:orientation val="minMax"/>
          <c:max val="1"/>
          <c:min val="0"/>
        </c:scaling>
        <c:delete val="1"/>
        <c:axPos val="t"/>
        <c:numFmt formatCode="0%" sourceLinked="1"/>
        <c:majorTickMark val="out"/>
        <c:minorTickMark val="none"/>
        <c:tickLblPos val="nextTo"/>
        <c:crossAx val="-2068027336"/>
        <c:crosses val="autoZero"/>
        <c:crossBetween val="between"/>
      </c:valAx>
    </c:plotArea>
    <c:plotVisOnly val="1"/>
    <c:dispBlanksAs val="gap"/>
    <c:showDLblsOverMax val="1"/>
  </c:chart>
  <c:txPr>
    <a:bodyPr/>
    <a:lstStyle/>
    <a:p>
      <a:pPr>
        <a:defRPr sz="1200">
          <a:solidFill>
            <a:schemeClr val="tx1"/>
          </a:solidFill>
          <a:latin typeface="Arial"/>
        </a:defRPr>
      </a:pPr>
      <a:endParaRPr lang="en-US"/>
    </a:p>
  </c:txPr>
  <c:externalData r:id="rId1">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title>
      <c:tx>
        <c:rich>
          <a:bodyPr/>
          <a:lstStyle/>
          <a:p>
            <a:pPr>
              <a:defRPr/>
            </a:pPr>
            <a:r>
              <a:rPr lang="en-US" sz="1400" b="0" i="0" baseline="0" dirty="0">
                <a:effectLst/>
                <a:latin typeface="Georgia" panose="02040502050405020303" pitchFamily="18" charset="0"/>
              </a:rPr>
              <a:t> Drink Purchase Driver Differentiators by Segment</a:t>
            </a:r>
            <a:endParaRPr lang="en-US" sz="1100" dirty="0">
              <a:effectLst/>
              <a:latin typeface="Georgia" panose="02040502050405020303" pitchFamily="18" charset="0"/>
            </a:endParaRPr>
          </a:p>
        </c:rich>
      </c:tx>
      <c:layout>
        <c:manualLayout>
          <c:xMode val="edge"/>
          <c:yMode val="edge"/>
          <c:x val="0.1308911125692622"/>
          <c:y val="0"/>
        </c:manualLayout>
      </c:layout>
      <c:overlay val="0"/>
    </c:title>
    <c:autoTitleDeleted val="0"/>
    <c:plotArea>
      <c:layout>
        <c:manualLayout>
          <c:layoutTarget val="inner"/>
          <c:xMode val="edge"/>
          <c:yMode val="edge"/>
          <c:x val="0.50487259405074369"/>
          <c:y val="5.47964278855387E-2"/>
          <c:w val="0.49512740594925636"/>
          <c:h val="0.88822786633378148"/>
        </c:manualLayout>
      </c:layout>
      <c:barChart>
        <c:barDir val="bar"/>
        <c:grouping val="clustered"/>
        <c:varyColors val="1"/>
        <c:ser>
          <c:idx val="0"/>
          <c:order val="0"/>
          <c:tx>
            <c:strRef>
              <c:f>Sheet1!$B$1</c:f>
              <c:strCache>
                <c:ptCount val="1"/>
                <c:pt idx="0">
                  <c:v>Total</c:v>
                </c:pt>
              </c:strCache>
            </c:strRef>
          </c:tx>
          <c:spPr>
            <a:solidFill>
              <a:srgbClr val="000000"/>
            </a:solidFill>
          </c:spPr>
          <c:invertIfNegative val="1"/>
          <c:dLbls>
            <c:spPr>
              <a:noFill/>
              <a:ln>
                <a:noFill/>
              </a:ln>
              <a:effectLst/>
            </c:spPr>
            <c:txPr>
              <a:bodyPr wrap="square" lIns="38100" tIns="19050" rIns="38100" bIns="19050" anchor="ctr">
                <a:spAutoFit/>
              </a:bodyPr>
              <a:lstStyle/>
              <a:p>
                <a:pPr>
                  <a:defRPr sz="11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Taste/Flavor </c:v>
                </c:pt>
                <c:pt idx="1">
                  <c:v>Distributor availability</c:v>
                </c:pt>
                <c:pt idx="2">
                  <c:v>Broad customer appeal</c:v>
                </c:pt>
                <c:pt idx="3">
                  <c:v>Availability of organic/Non-GMO</c:v>
                </c:pt>
                <c:pt idx="4">
                  <c:v>Strong consumer-known brand name</c:v>
                </c:pt>
                <c:pt idx="5">
                  <c:v>DSR recommendation</c:v>
                </c:pt>
                <c:pt idx="6">
                  <c:v>Reputation of supplier/manufacturer</c:v>
                </c:pt>
                <c:pt idx="7">
                  <c:v>Availability of clean label products</c:v>
                </c:pt>
              </c:strCache>
            </c:strRef>
          </c:cat>
          <c:val>
            <c:numRef>
              <c:f>Sheet1!$B$2:$B$9</c:f>
              <c:numCache>
                <c:formatCode>0%</c:formatCode>
                <c:ptCount val="8"/>
                <c:pt idx="0">
                  <c:v>0.33</c:v>
                </c:pt>
                <c:pt idx="1">
                  <c:v>0.28000000000000003</c:v>
                </c:pt>
                <c:pt idx="2">
                  <c:v>0.22</c:v>
                </c:pt>
                <c:pt idx="3">
                  <c:v>0.21</c:v>
                </c:pt>
                <c:pt idx="4">
                  <c:v>0.21</c:v>
                </c:pt>
                <c:pt idx="5">
                  <c:v>0.18</c:v>
                </c:pt>
                <c:pt idx="6">
                  <c:v>0.18</c:v>
                </c:pt>
                <c:pt idx="7">
                  <c:v>0.14000000000000001</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D757-CF40-8F75-194CE1547885}"/>
            </c:ext>
          </c:extLst>
        </c:ser>
        <c:ser>
          <c:idx val="1"/>
          <c:order val="1"/>
          <c:tx>
            <c:strRef>
              <c:f>Sheet1!$C$1</c:f>
              <c:strCache>
                <c:ptCount val="1"/>
                <c:pt idx="0">
                  <c:v>Restaurants</c:v>
                </c:pt>
              </c:strCache>
            </c:strRef>
          </c:tx>
          <c:spPr>
            <a:solidFill>
              <a:schemeClr val="accent1"/>
            </a:solidFill>
          </c:spPr>
          <c:invertIfNegative val="0"/>
          <c:dLbls>
            <c:spPr>
              <a:noFill/>
              <a:ln>
                <a:noFill/>
              </a:ln>
              <a:effectLst/>
            </c:spPr>
            <c:txPr>
              <a:bodyPr wrap="square" lIns="38100" tIns="19050" rIns="38100" bIns="19050" anchor="ctr">
                <a:spAutoFit/>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Taste/Flavor </c:v>
                </c:pt>
                <c:pt idx="1">
                  <c:v>Distributor availability</c:v>
                </c:pt>
                <c:pt idx="2">
                  <c:v>Broad customer appeal</c:v>
                </c:pt>
                <c:pt idx="3">
                  <c:v>Availability of organic/Non-GMO</c:v>
                </c:pt>
                <c:pt idx="4">
                  <c:v>Strong consumer-known brand name</c:v>
                </c:pt>
                <c:pt idx="5">
                  <c:v>DSR recommendation</c:v>
                </c:pt>
                <c:pt idx="6">
                  <c:v>Reputation of supplier/manufacturer</c:v>
                </c:pt>
                <c:pt idx="7">
                  <c:v>Availability of clean label products</c:v>
                </c:pt>
              </c:strCache>
            </c:strRef>
          </c:cat>
          <c:val>
            <c:numRef>
              <c:f>Sheet1!$C$2:$C$9</c:f>
              <c:numCache>
                <c:formatCode>0%</c:formatCode>
                <c:ptCount val="8"/>
                <c:pt idx="0">
                  <c:v>0.34</c:v>
                </c:pt>
                <c:pt idx="1">
                  <c:v>0.22</c:v>
                </c:pt>
                <c:pt idx="2">
                  <c:v>0.24</c:v>
                </c:pt>
                <c:pt idx="3">
                  <c:v>0.18</c:v>
                </c:pt>
                <c:pt idx="4">
                  <c:v>0.2</c:v>
                </c:pt>
                <c:pt idx="5">
                  <c:v>0.18</c:v>
                </c:pt>
                <c:pt idx="6">
                  <c:v>0.25</c:v>
                </c:pt>
                <c:pt idx="7">
                  <c:v>0.12</c:v>
                </c:pt>
              </c:numCache>
            </c:numRef>
          </c:val>
          <c:extLst>
            <c:ext xmlns:c16="http://schemas.microsoft.com/office/drawing/2014/chart" uri="{C3380CC4-5D6E-409C-BE32-E72D297353CC}">
              <c16:uniqueId val="{00000000-AFC8-4A3D-8761-D8A31316E0FB}"/>
            </c:ext>
          </c:extLst>
        </c:ser>
        <c:ser>
          <c:idx val="2"/>
          <c:order val="2"/>
          <c:tx>
            <c:strRef>
              <c:f>Sheet1!$D$1</c:f>
              <c:strCache>
                <c:ptCount val="1"/>
                <c:pt idx="0">
                  <c:v>Non comm</c:v>
                </c:pt>
              </c:strCache>
            </c:strRef>
          </c:tx>
          <c:spPr>
            <a:solidFill>
              <a:schemeClr val="accent2"/>
            </a:solidFill>
          </c:spPr>
          <c:invertIfNegative val="0"/>
          <c:dLbls>
            <c:spPr>
              <a:noFill/>
              <a:ln>
                <a:noFill/>
              </a:ln>
              <a:effectLst/>
            </c:spPr>
            <c:txPr>
              <a:bodyPr wrap="square" lIns="38100" tIns="19050" rIns="38100" bIns="19050" anchor="ctr">
                <a:spAutoFit/>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Taste/Flavor </c:v>
                </c:pt>
                <c:pt idx="1">
                  <c:v>Distributor availability</c:v>
                </c:pt>
                <c:pt idx="2">
                  <c:v>Broad customer appeal</c:v>
                </c:pt>
                <c:pt idx="3">
                  <c:v>Availability of organic/Non-GMO</c:v>
                </c:pt>
                <c:pt idx="4">
                  <c:v>Strong consumer-known brand name</c:v>
                </c:pt>
                <c:pt idx="5">
                  <c:v>DSR recommendation</c:v>
                </c:pt>
                <c:pt idx="6">
                  <c:v>Reputation of supplier/manufacturer</c:v>
                </c:pt>
                <c:pt idx="7">
                  <c:v>Availability of clean label products</c:v>
                </c:pt>
              </c:strCache>
            </c:strRef>
          </c:cat>
          <c:val>
            <c:numRef>
              <c:f>Sheet1!$D$2:$D$9</c:f>
              <c:numCache>
                <c:formatCode>0%</c:formatCode>
                <c:ptCount val="8"/>
                <c:pt idx="0">
                  <c:v>0.31</c:v>
                </c:pt>
                <c:pt idx="1">
                  <c:v>0.33</c:v>
                </c:pt>
                <c:pt idx="2">
                  <c:v>0.23</c:v>
                </c:pt>
                <c:pt idx="3">
                  <c:v>0.2</c:v>
                </c:pt>
                <c:pt idx="4">
                  <c:v>0.2</c:v>
                </c:pt>
                <c:pt idx="5">
                  <c:v>0.15</c:v>
                </c:pt>
                <c:pt idx="6">
                  <c:v>0.13</c:v>
                </c:pt>
                <c:pt idx="7">
                  <c:v>0.14000000000000001</c:v>
                </c:pt>
              </c:numCache>
            </c:numRef>
          </c:val>
          <c:extLst>
            <c:ext xmlns:c16="http://schemas.microsoft.com/office/drawing/2014/chart" uri="{C3380CC4-5D6E-409C-BE32-E72D297353CC}">
              <c16:uniqueId val="{00000001-AFC8-4A3D-8761-D8A31316E0FB}"/>
            </c:ext>
          </c:extLst>
        </c:ser>
        <c:ser>
          <c:idx val="3"/>
          <c:order val="3"/>
          <c:tx>
            <c:strRef>
              <c:f>Sheet1!$E$1</c:f>
              <c:strCache>
                <c:ptCount val="1"/>
                <c:pt idx="0">
                  <c:v>Hotel</c:v>
                </c:pt>
              </c:strCache>
            </c:strRef>
          </c:tx>
          <c:spPr>
            <a:solidFill>
              <a:schemeClr val="accent3"/>
            </a:solidFill>
          </c:spPr>
          <c:invertIfNegative val="0"/>
          <c:dLbls>
            <c:spPr>
              <a:noFill/>
              <a:ln>
                <a:noFill/>
              </a:ln>
              <a:effectLst/>
            </c:spPr>
            <c:txPr>
              <a:bodyPr wrap="square" lIns="38100" tIns="19050" rIns="38100" bIns="19050" anchor="ctr">
                <a:spAutoFit/>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Taste/Flavor </c:v>
                </c:pt>
                <c:pt idx="1">
                  <c:v>Distributor availability</c:v>
                </c:pt>
                <c:pt idx="2">
                  <c:v>Broad customer appeal</c:v>
                </c:pt>
                <c:pt idx="3">
                  <c:v>Availability of organic/Non-GMO</c:v>
                </c:pt>
                <c:pt idx="4">
                  <c:v>Strong consumer-known brand name</c:v>
                </c:pt>
                <c:pt idx="5">
                  <c:v>DSR recommendation</c:v>
                </c:pt>
                <c:pt idx="6">
                  <c:v>Reputation of supplier/manufacturer</c:v>
                </c:pt>
                <c:pt idx="7">
                  <c:v>Availability of clean label products</c:v>
                </c:pt>
              </c:strCache>
            </c:strRef>
          </c:cat>
          <c:val>
            <c:numRef>
              <c:f>Sheet1!$E$2:$E$9</c:f>
              <c:numCache>
                <c:formatCode>0%</c:formatCode>
                <c:ptCount val="8"/>
                <c:pt idx="0">
                  <c:v>0.47</c:v>
                </c:pt>
                <c:pt idx="1">
                  <c:v>0.24</c:v>
                </c:pt>
                <c:pt idx="2">
                  <c:v>7.0000000000000007E-2</c:v>
                </c:pt>
                <c:pt idx="3">
                  <c:v>0.27</c:v>
                </c:pt>
                <c:pt idx="4">
                  <c:v>0.33</c:v>
                </c:pt>
                <c:pt idx="5">
                  <c:v>0.13</c:v>
                </c:pt>
                <c:pt idx="6">
                  <c:v>0.24</c:v>
                </c:pt>
                <c:pt idx="7">
                  <c:v>0.28999999999999998</c:v>
                </c:pt>
              </c:numCache>
            </c:numRef>
          </c:val>
          <c:extLst>
            <c:ext xmlns:c16="http://schemas.microsoft.com/office/drawing/2014/chart" uri="{C3380CC4-5D6E-409C-BE32-E72D297353CC}">
              <c16:uniqueId val="{00000002-AFC8-4A3D-8761-D8A31316E0FB}"/>
            </c:ext>
          </c:extLst>
        </c:ser>
        <c:ser>
          <c:idx val="4"/>
          <c:order val="4"/>
          <c:tx>
            <c:strRef>
              <c:f>Sheet1!$F$1</c:f>
              <c:strCache>
                <c:ptCount val="1"/>
                <c:pt idx="0">
                  <c:v>C-store</c:v>
                </c:pt>
              </c:strCache>
            </c:strRef>
          </c:tx>
          <c:spPr>
            <a:solidFill>
              <a:schemeClr val="accent4"/>
            </a:solidFill>
          </c:spPr>
          <c:invertIfNegative val="0"/>
          <c:dLbls>
            <c:spPr>
              <a:noFill/>
              <a:ln>
                <a:noFill/>
              </a:ln>
              <a:effectLst/>
            </c:spPr>
            <c:txPr>
              <a:bodyPr wrap="square" lIns="38100" tIns="19050" rIns="38100" bIns="19050" anchor="ctr">
                <a:spAutoFit/>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Taste/Flavor </c:v>
                </c:pt>
                <c:pt idx="1">
                  <c:v>Distributor availability</c:v>
                </c:pt>
                <c:pt idx="2">
                  <c:v>Broad customer appeal</c:v>
                </c:pt>
                <c:pt idx="3">
                  <c:v>Availability of organic/Non-GMO</c:v>
                </c:pt>
                <c:pt idx="4">
                  <c:v>Strong consumer-known brand name</c:v>
                </c:pt>
                <c:pt idx="5">
                  <c:v>DSR recommendation</c:v>
                </c:pt>
                <c:pt idx="6">
                  <c:v>Reputation of supplier/manufacturer</c:v>
                </c:pt>
                <c:pt idx="7">
                  <c:v>Availability of clean label products</c:v>
                </c:pt>
              </c:strCache>
            </c:strRef>
          </c:cat>
          <c:val>
            <c:numRef>
              <c:f>Sheet1!$F$2:$F$9</c:f>
              <c:numCache>
                <c:formatCode>0%</c:formatCode>
                <c:ptCount val="8"/>
                <c:pt idx="0">
                  <c:v>0.28999999999999998</c:v>
                </c:pt>
                <c:pt idx="1">
                  <c:v>0.28999999999999998</c:v>
                </c:pt>
                <c:pt idx="2">
                  <c:v>0.2</c:v>
                </c:pt>
                <c:pt idx="3">
                  <c:v>0.33</c:v>
                </c:pt>
                <c:pt idx="4">
                  <c:v>0.2</c:v>
                </c:pt>
                <c:pt idx="5">
                  <c:v>0.36</c:v>
                </c:pt>
                <c:pt idx="6">
                  <c:v>0.16</c:v>
                </c:pt>
                <c:pt idx="7">
                  <c:v>7.0000000000000007E-2</c:v>
                </c:pt>
              </c:numCache>
            </c:numRef>
          </c:val>
          <c:extLst>
            <c:ext xmlns:c16="http://schemas.microsoft.com/office/drawing/2014/chart" uri="{C3380CC4-5D6E-409C-BE32-E72D297353CC}">
              <c16:uniqueId val="{00000003-AFC8-4A3D-8761-D8A31316E0FB}"/>
            </c:ext>
          </c:extLst>
        </c:ser>
        <c:dLbls>
          <c:showLegendKey val="0"/>
          <c:showVal val="1"/>
          <c:showCatName val="0"/>
          <c:showSerName val="0"/>
          <c:showPercent val="0"/>
          <c:showBubbleSize val="0"/>
        </c:dLbls>
        <c:gapWidth val="80"/>
        <c:overlap val="-50"/>
        <c:axId val="-2068027336"/>
        <c:axId val="-2113994440"/>
      </c:barChart>
      <c:catAx>
        <c:axId val="-2068027336"/>
        <c:scaling>
          <c:orientation val="maxMin"/>
        </c:scaling>
        <c:delete val="0"/>
        <c:axPos val="l"/>
        <c:numFmt formatCode="General" sourceLinked="0"/>
        <c:majorTickMark val="none"/>
        <c:minorTickMark val="none"/>
        <c:tickLblPos val="nextTo"/>
        <c:spPr>
          <a:ln>
            <a:solidFill>
              <a:schemeClr val="bg2"/>
            </a:solidFill>
          </a:ln>
        </c:spPr>
        <c:txPr>
          <a:bodyPr/>
          <a:lstStyle/>
          <a:p>
            <a:pPr>
              <a:defRPr sz="1100"/>
            </a:pPr>
            <a:endParaRPr lang="en-US"/>
          </a:p>
        </c:txPr>
        <c:crossAx val="-2113994440"/>
        <c:crosses val="autoZero"/>
        <c:auto val="1"/>
        <c:lblAlgn val="ctr"/>
        <c:lblOffset val="100"/>
        <c:noMultiLvlLbl val="0"/>
      </c:catAx>
      <c:valAx>
        <c:axId val="-2113994440"/>
        <c:scaling>
          <c:orientation val="minMax"/>
          <c:max val="1"/>
          <c:min val="0"/>
        </c:scaling>
        <c:delete val="1"/>
        <c:axPos val="t"/>
        <c:numFmt formatCode="0%" sourceLinked="1"/>
        <c:majorTickMark val="out"/>
        <c:minorTickMark val="none"/>
        <c:tickLblPos val="nextTo"/>
        <c:crossAx val="-2068027336"/>
        <c:crosses val="autoZero"/>
        <c:crossBetween val="between"/>
      </c:valAx>
    </c:plotArea>
    <c:legend>
      <c:legendPos val="b"/>
      <c:legendEntry>
        <c:idx val="0"/>
        <c:txPr>
          <a:bodyPr/>
          <a:lstStyle/>
          <a:p>
            <a:pPr>
              <a:defRPr sz="1100" b="1"/>
            </a:pPr>
            <a:endParaRPr lang="en-US"/>
          </a:p>
        </c:txPr>
      </c:legendEntry>
      <c:layout>
        <c:manualLayout>
          <c:xMode val="edge"/>
          <c:yMode val="edge"/>
          <c:x val="0"/>
          <c:y val="0.96338918763203385"/>
          <c:w val="0.99901282992826834"/>
          <c:h val="3.6610812367966206E-2"/>
        </c:manualLayout>
      </c:layout>
      <c:overlay val="0"/>
      <c:txPr>
        <a:bodyPr/>
        <a:lstStyle/>
        <a:p>
          <a:pPr>
            <a:defRPr sz="1100"/>
          </a:pPr>
          <a:endParaRPr lang="en-US"/>
        </a:p>
      </c:txPr>
    </c:legend>
    <c:plotVisOnly val="1"/>
    <c:dispBlanksAs val="gap"/>
    <c:showDLblsOverMax val="1"/>
  </c:chart>
  <c:txPr>
    <a:bodyPr/>
    <a:lstStyle/>
    <a:p>
      <a:pPr>
        <a:defRPr sz="1000">
          <a:solidFill>
            <a:schemeClr val="tx1"/>
          </a:solidFill>
          <a:latin typeface="Arial"/>
        </a:defRPr>
      </a:pPr>
      <a:endParaRPr lang="en-US"/>
    </a:p>
  </c:txPr>
  <c:externalData r:id="rId1">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0">
                <a:latin typeface="Georgia" panose="02040502050405020303" pitchFamily="18" charset="0"/>
              </a:defRPr>
            </a:pPr>
            <a:r>
              <a:rPr lang="en-US" sz="1600" b="0" dirty="0">
                <a:latin typeface="Georgia" panose="02040502050405020303" pitchFamily="18" charset="0"/>
              </a:rPr>
              <a:t>“Appropriate for kids menu”</a:t>
            </a:r>
          </a:p>
        </c:rich>
      </c:tx>
      <c:overlay val="0"/>
    </c:title>
    <c:autoTitleDeleted val="0"/>
    <c:plotArea>
      <c:layout>
        <c:manualLayout>
          <c:layoutTarget val="inner"/>
          <c:xMode val="edge"/>
          <c:yMode val="edge"/>
          <c:x val="0.49660196121318168"/>
          <c:y val="0.11964182786884515"/>
          <c:w val="0.50339803878681832"/>
          <c:h val="0.85623535148010543"/>
        </c:manualLayout>
      </c:layout>
      <c:barChart>
        <c:barDir val="bar"/>
        <c:grouping val="clustered"/>
        <c:varyColors val="1"/>
        <c:ser>
          <c:idx val="0"/>
          <c:order val="0"/>
          <c:tx>
            <c:strRef>
              <c:f>Sheet1!$B$1</c:f>
              <c:strCache>
                <c:ptCount val="1"/>
                <c:pt idx="0">
                  <c:v>Total</c:v>
                </c:pt>
              </c:strCache>
            </c:strRef>
          </c:tx>
          <c:spPr>
            <a:solidFill>
              <a:srgbClr val="0084C8"/>
            </a:solidFill>
          </c:spPr>
          <c:invertIfNegative val="1"/>
          <c:dPt>
            <c:idx val="0"/>
            <c:invertIfNegative val="1"/>
            <c:bubble3D val="0"/>
            <c:spPr>
              <a:solidFill>
                <a:schemeClr val="tx1"/>
              </a:solidFill>
            </c:spPr>
            <c:extLst>
              <c:ext xmlns:c16="http://schemas.microsoft.com/office/drawing/2014/chart" uri="{C3380CC4-5D6E-409C-BE32-E72D297353CC}">
                <c16:uniqueId val="{00000005-397A-4E4E-8B28-E20836549A89}"/>
              </c:ext>
            </c:extLst>
          </c:dPt>
          <c:dPt>
            <c:idx val="1"/>
            <c:invertIfNegative val="1"/>
            <c:bubble3D val="0"/>
            <c:spPr>
              <a:solidFill>
                <a:schemeClr val="accent4"/>
              </a:solidFill>
            </c:spPr>
            <c:extLst>
              <c:ext xmlns:c16="http://schemas.microsoft.com/office/drawing/2014/chart" uri="{C3380CC4-5D6E-409C-BE32-E72D297353CC}">
                <c16:uniqueId val="{00000001-397A-4E4E-8B28-E20836549A89}"/>
              </c:ext>
            </c:extLst>
          </c:dPt>
          <c:dPt>
            <c:idx val="2"/>
            <c:invertIfNegative val="1"/>
            <c:bubble3D val="0"/>
            <c:spPr>
              <a:solidFill>
                <a:schemeClr val="accent2"/>
              </a:solidFill>
            </c:spPr>
            <c:extLst>
              <c:ext xmlns:c16="http://schemas.microsoft.com/office/drawing/2014/chart" uri="{C3380CC4-5D6E-409C-BE32-E72D297353CC}">
                <c16:uniqueId val="{00000003-397A-4E4E-8B28-E20836549A89}"/>
              </c:ext>
            </c:extLst>
          </c:dPt>
          <c:dLbls>
            <c:dLbl>
              <c:idx val="0"/>
              <c:spPr>
                <a:noFill/>
                <a:ln>
                  <a:noFill/>
                </a:ln>
                <a:effectLst/>
              </c:spPr>
              <c:txPr>
                <a:bodyPr/>
                <a:lstStyle/>
                <a:p>
                  <a:pPr>
                    <a:defRPr b="1"/>
                  </a:pPr>
                  <a:endParaRPr lang="en-US"/>
                </a:p>
              </c:txPr>
              <c:showLegendKey val="0"/>
              <c:showVal val="1"/>
              <c:showCatName val="0"/>
              <c:showSerName val="0"/>
              <c:showPercent val="0"/>
              <c:showBubbleSize val="0"/>
              <c:extLst>
                <c:ext xmlns:c16="http://schemas.microsoft.com/office/drawing/2014/chart" uri="{C3380CC4-5D6E-409C-BE32-E72D297353CC}">
                  <c16:uniqueId val="{00000005-397A-4E4E-8B28-E20836549A89}"/>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Sheet1!$A$4:$A$6</c:f>
              <c:strCache>
                <c:ptCount val="3"/>
                <c:pt idx="0">
                  <c:v>Total</c:v>
                </c:pt>
                <c:pt idx="1">
                  <c:v>Hotel</c:v>
                </c:pt>
                <c:pt idx="2">
                  <c:v>Restaurant</c:v>
                </c:pt>
              </c:strCache>
            </c:strRef>
          </c:cat>
          <c:val>
            <c:numRef>
              <c:f>Sheet1!$B$4:$B$6</c:f>
              <c:numCache>
                <c:formatCode>0%</c:formatCode>
                <c:ptCount val="3"/>
                <c:pt idx="0">
                  <c:v>0.23</c:v>
                </c:pt>
                <c:pt idx="1">
                  <c:v>0.24</c:v>
                </c:pt>
                <c:pt idx="2">
                  <c:v>0.22</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4-397A-4E4E-8B28-E20836549A89}"/>
            </c:ext>
          </c:extLst>
        </c:ser>
        <c:dLbls>
          <c:showLegendKey val="0"/>
          <c:showVal val="1"/>
          <c:showCatName val="0"/>
          <c:showSerName val="0"/>
          <c:showPercent val="0"/>
          <c:showBubbleSize val="0"/>
        </c:dLbls>
        <c:gapWidth val="150"/>
        <c:overlap val="-50"/>
        <c:axId val="-2068027336"/>
        <c:axId val="-2113994440"/>
      </c:barChart>
      <c:catAx>
        <c:axId val="-2068027336"/>
        <c:scaling>
          <c:orientation val="maxMin"/>
        </c:scaling>
        <c:delete val="0"/>
        <c:axPos val="l"/>
        <c:numFmt formatCode="General" sourceLinked="0"/>
        <c:majorTickMark val="none"/>
        <c:minorTickMark val="none"/>
        <c:tickLblPos val="nextTo"/>
        <c:spPr>
          <a:ln>
            <a:solidFill>
              <a:schemeClr val="bg2"/>
            </a:solidFill>
          </a:ln>
        </c:spPr>
        <c:crossAx val="-2113994440"/>
        <c:crosses val="autoZero"/>
        <c:auto val="1"/>
        <c:lblAlgn val="ctr"/>
        <c:lblOffset val="100"/>
        <c:noMultiLvlLbl val="0"/>
      </c:catAx>
      <c:valAx>
        <c:axId val="-2113994440"/>
        <c:scaling>
          <c:orientation val="minMax"/>
          <c:max val="1"/>
          <c:min val="0"/>
        </c:scaling>
        <c:delete val="1"/>
        <c:axPos val="t"/>
        <c:numFmt formatCode="0%" sourceLinked="1"/>
        <c:majorTickMark val="out"/>
        <c:minorTickMark val="none"/>
        <c:tickLblPos val="nextTo"/>
        <c:crossAx val="-2068027336"/>
        <c:crosses val="autoZero"/>
        <c:crossBetween val="between"/>
      </c:valAx>
    </c:plotArea>
    <c:plotVisOnly val="1"/>
    <c:dispBlanksAs val="gap"/>
    <c:showDLblsOverMax val="1"/>
  </c:chart>
  <c:txPr>
    <a:bodyPr/>
    <a:lstStyle/>
    <a:p>
      <a:pPr>
        <a:defRPr sz="1200">
          <a:solidFill>
            <a:schemeClr val="tx1"/>
          </a:solidFill>
          <a:latin typeface="Arial"/>
        </a:defRPr>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title>
      <c:tx>
        <c:rich>
          <a:bodyPr/>
          <a:lstStyle/>
          <a:p>
            <a:pPr>
              <a:defRPr sz="1400" b="0">
                <a:latin typeface="Georgia" panose="02040502050405020303" pitchFamily="18" charset="0"/>
              </a:defRPr>
            </a:pPr>
            <a:r>
              <a:rPr lang="en-US" sz="1400" b="0" dirty="0">
                <a:latin typeface="Georgia" panose="02040502050405020303" pitchFamily="18" charset="0"/>
              </a:rPr>
              <a:t>% Operators Purchasing Brand</a:t>
            </a:r>
          </a:p>
        </c:rich>
      </c:tx>
      <c:layout>
        <c:manualLayout>
          <c:xMode val="edge"/>
          <c:yMode val="edge"/>
          <c:x val="0.26457166812481775"/>
          <c:y val="0"/>
        </c:manualLayout>
      </c:layout>
      <c:overlay val="0"/>
    </c:title>
    <c:autoTitleDeleted val="0"/>
    <c:plotArea>
      <c:layout>
        <c:manualLayout>
          <c:layoutTarget val="inner"/>
          <c:xMode val="edge"/>
          <c:yMode val="edge"/>
          <c:x val="0.23270869787109941"/>
          <c:y val="4.8597560975609744E-2"/>
          <c:w val="0.23951352435112278"/>
          <c:h val="0.89436336728263821"/>
        </c:manualLayout>
      </c:layout>
      <c:barChart>
        <c:barDir val="bar"/>
        <c:grouping val="clustered"/>
        <c:varyColors val="1"/>
        <c:ser>
          <c:idx val="0"/>
          <c:order val="0"/>
          <c:tx>
            <c:strRef>
              <c:f>Sheet1!$B$1</c:f>
              <c:strCache>
                <c:ptCount val="1"/>
                <c:pt idx="0">
                  <c:v>Total</c:v>
                </c:pt>
              </c:strCache>
            </c:strRef>
          </c:tx>
          <c:spPr>
            <a:solidFill>
              <a:srgbClr val="000000"/>
            </a:solidFill>
          </c:spPr>
          <c:invertIfNegative val="1"/>
          <c:dLbls>
            <c:spPr>
              <a:noFill/>
              <a:ln>
                <a:noFill/>
              </a:ln>
              <a:effectLst/>
            </c:spPr>
            <c:txPr>
              <a:bodyPr wrap="square" lIns="38100" tIns="19050" rIns="38100" bIns="19050" anchor="ctr">
                <a:spAutoFit/>
              </a:bodyPr>
              <a:lstStyle/>
              <a:p>
                <a:pPr>
                  <a:defRPr sz="11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6"/>
                <c:pt idx="0">
                  <c:v>Vita Coco</c:v>
                </c:pt>
                <c:pt idx="1">
                  <c:v>V8</c:v>
                </c:pt>
                <c:pt idx="2">
                  <c:v>Ocean Spray</c:v>
                </c:pt>
                <c:pt idx="3">
                  <c:v>Naked</c:v>
                </c:pt>
                <c:pt idx="4">
                  <c:v>Motts</c:v>
                </c:pt>
                <c:pt idx="5">
                  <c:v>Thirster</c:v>
                </c:pt>
              </c:strCache>
            </c:strRef>
          </c:cat>
          <c:val>
            <c:numRef>
              <c:f>Sheet1!$B$2:$B$12</c:f>
              <c:numCache>
                <c:formatCode>0%</c:formatCode>
                <c:ptCount val="6"/>
                <c:pt idx="0">
                  <c:v>0.46</c:v>
                </c:pt>
                <c:pt idx="1">
                  <c:v>0.31</c:v>
                </c:pt>
                <c:pt idx="2">
                  <c:v>0.25</c:v>
                </c:pt>
                <c:pt idx="3">
                  <c:v>0.23</c:v>
                </c:pt>
                <c:pt idx="4">
                  <c:v>0.15</c:v>
                </c:pt>
                <c:pt idx="5">
                  <c:v>0.14000000000000001</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1638-7A46-B53A-651F1C7F8B6B}"/>
            </c:ext>
          </c:extLst>
        </c:ser>
        <c:ser>
          <c:idx val="1"/>
          <c:order val="1"/>
          <c:tx>
            <c:strRef>
              <c:f>Sheet1!$C$1</c:f>
              <c:strCache>
                <c:ptCount val="1"/>
                <c:pt idx="0">
                  <c:v>Restaurants</c:v>
                </c:pt>
              </c:strCache>
            </c:strRef>
          </c:tx>
          <c:spPr>
            <a:solidFill>
              <a:srgbClr val="0084C8"/>
            </a:solidFill>
          </c:spPr>
          <c:invertIfNegative val="1"/>
          <c:dLbls>
            <c:spPr>
              <a:noFill/>
              <a:ln>
                <a:noFill/>
              </a:ln>
              <a:effectLst/>
            </c:spPr>
            <c:txPr>
              <a:bodyPr wrap="square" lIns="38100" tIns="19050" rIns="38100" bIns="19050" anchor="ctr">
                <a:spAutoFit/>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6"/>
                <c:pt idx="0">
                  <c:v>Vita Coco</c:v>
                </c:pt>
                <c:pt idx="1">
                  <c:v>V8</c:v>
                </c:pt>
                <c:pt idx="2">
                  <c:v>Ocean Spray</c:v>
                </c:pt>
                <c:pt idx="3">
                  <c:v>Naked</c:v>
                </c:pt>
                <c:pt idx="4">
                  <c:v>Motts</c:v>
                </c:pt>
                <c:pt idx="5">
                  <c:v>Thirster</c:v>
                </c:pt>
              </c:strCache>
            </c:strRef>
          </c:cat>
          <c:val>
            <c:numRef>
              <c:f>Sheet1!$C$2:$C$12</c:f>
              <c:numCache>
                <c:formatCode>0%</c:formatCode>
                <c:ptCount val="6"/>
                <c:pt idx="0">
                  <c:v>0.34</c:v>
                </c:pt>
                <c:pt idx="1">
                  <c:v>0.43</c:v>
                </c:pt>
                <c:pt idx="2">
                  <c:v>0.26</c:v>
                </c:pt>
                <c:pt idx="3">
                  <c:v>0.18</c:v>
                </c:pt>
                <c:pt idx="4">
                  <c:v>0.16</c:v>
                </c:pt>
                <c:pt idx="5">
                  <c:v>0.09</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1-1638-7A46-B53A-651F1C7F8B6B}"/>
            </c:ext>
          </c:extLst>
        </c:ser>
        <c:ser>
          <c:idx val="2"/>
          <c:order val="2"/>
          <c:tx>
            <c:strRef>
              <c:f>Sheet1!$D$1</c:f>
              <c:strCache>
                <c:ptCount val="1"/>
                <c:pt idx="0">
                  <c:v>Non comm</c:v>
                </c:pt>
              </c:strCache>
            </c:strRef>
          </c:tx>
          <c:spPr>
            <a:solidFill>
              <a:srgbClr val="E82C2A"/>
            </a:solidFill>
          </c:spPr>
          <c:invertIfNegative val="1"/>
          <c:dLbls>
            <c:spPr>
              <a:noFill/>
              <a:ln>
                <a:noFill/>
              </a:ln>
              <a:effectLst/>
            </c:spPr>
            <c:txPr>
              <a:bodyPr wrap="square" lIns="38100" tIns="19050" rIns="38100" bIns="19050" anchor="ctr">
                <a:spAutoFit/>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6"/>
                <c:pt idx="0">
                  <c:v>Vita Coco</c:v>
                </c:pt>
                <c:pt idx="1">
                  <c:v>V8</c:v>
                </c:pt>
                <c:pt idx="2">
                  <c:v>Ocean Spray</c:v>
                </c:pt>
                <c:pt idx="3">
                  <c:v>Naked</c:v>
                </c:pt>
                <c:pt idx="4">
                  <c:v>Motts</c:v>
                </c:pt>
                <c:pt idx="5">
                  <c:v>Thirster</c:v>
                </c:pt>
              </c:strCache>
            </c:strRef>
          </c:cat>
          <c:val>
            <c:numRef>
              <c:f>Sheet1!$D$2:$D$12</c:f>
              <c:numCache>
                <c:formatCode>0%</c:formatCode>
                <c:ptCount val="6"/>
                <c:pt idx="0">
                  <c:v>0.48</c:v>
                </c:pt>
                <c:pt idx="1">
                  <c:v>0.27</c:v>
                </c:pt>
                <c:pt idx="2">
                  <c:v>0.25</c:v>
                </c:pt>
                <c:pt idx="3">
                  <c:v>0.25</c:v>
                </c:pt>
                <c:pt idx="4">
                  <c:v>0.14000000000000001</c:v>
                </c:pt>
                <c:pt idx="5">
                  <c:v>0.16</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1638-7A46-B53A-651F1C7F8B6B}"/>
            </c:ext>
          </c:extLst>
        </c:ser>
        <c:ser>
          <c:idx val="3"/>
          <c:order val="3"/>
          <c:tx>
            <c:strRef>
              <c:f>Sheet1!$E$1</c:f>
              <c:strCache>
                <c:ptCount val="1"/>
                <c:pt idx="0">
                  <c:v>Hotel</c:v>
                </c:pt>
              </c:strCache>
            </c:strRef>
          </c:tx>
          <c:spPr>
            <a:solidFill>
              <a:srgbClr val="43B02A"/>
            </a:solidFill>
          </c:spPr>
          <c:invertIfNegative val="1"/>
          <c:dLbls>
            <c:spPr>
              <a:noFill/>
              <a:ln>
                <a:noFill/>
              </a:ln>
              <a:effectLst/>
            </c:spPr>
            <c:txPr>
              <a:bodyPr wrap="square" lIns="38100" tIns="19050" rIns="38100" bIns="19050" anchor="ctr">
                <a:spAutoFit/>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6"/>
                <c:pt idx="0">
                  <c:v>Vita Coco</c:v>
                </c:pt>
                <c:pt idx="1">
                  <c:v>V8</c:v>
                </c:pt>
                <c:pt idx="2">
                  <c:v>Ocean Spray</c:v>
                </c:pt>
                <c:pt idx="3">
                  <c:v>Naked</c:v>
                </c:pt>
                <c:pt idx="4">
                  <c:v>Motts</c:v>
                </c:pt>
                <c:pt idx="5">
                  <c:v>Thirster</c:v>
                </c:pt>
              </c:strCache>
            </c:strRef>
          </c:cat>
          <c:val>
            <c:numRef>
              <c:f>Sheet1!$E$2:$E$12</c:f>
              <c:numCache>
                <c:formatCode>0%</c:formatCode>
                <c:ptCount val="6"/>
                <c:pt idx="0">
                  <c:v>0.67</c:v>
                </c:pt>
                <c:pt idx="1">
                  <c:v>0.18</c:v>
                </c:pt>
                <c:pt idx="2">
                  <c:v>0.24</c:v>
                </c:pt>
                <c:pt idx="3">
                  <c:v>0.24</c:v>
                </c:pt>
                <c:pt idx="4">
                  <c:v>0.11</c:v>
                </c:pt>
                <c:pt idx="5">
                  <c:v>0.22</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3-1638-7A46-B53A-651F1C7F8B6B}"/>
            </c:ext>
          </c:extLst>
        </c:ser>
        <c:ser>
          <c:idx val="4"/>
          <c:order val="4"/>
          <c:tx>
            <c:strRef>
              <c:f>Sheet1!$F$1</c:f>
              <c:strCache>
                <c:ptCount val="1"/>
                <c:pt idx="0">
                  <c:v>C-store</c:v>
                </c:pt>
              </c:strCache>
            </c:strRef>
          </c:tx>
          <c:spPr>
            <a:solidFill>
              <a:srgbClr val="FFCD00"/>
            </a:solidFill>
          </c:spPr>
          <c:invertIfNegative val="1"/>
          <c:dLbls>
            <c:spPr>
              <a:noFill/>
              <a:ln>
                <a:noFill/>
              </a:ln>
              <a:effectLst/>
            </c:spPr>
            <c:txPr>
              <a:bodyPr wrap="square" lIns="38100" tIns="19050" rIns="38100" bIns="19050" anchor="ctr">
                <a:spAutoFit/>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6"/>
                <c:pt idx="0">
                  <c:v>Vita Coco</c:v>
                </c:pt>
                <c:pt idx="1">
                  <c:v>V8</c:v>
                </c:pt>
                <c:pt idx="2">
                  <c:v>Ocean Spray</c:v>
                </c:pt>
                <c:pt idx="3">
                  <c:v>Naked</c:v>
                </c:pt>
                <c:pt idx="4">
                  <c:v>Motts</c:v>
                </c:pt>
                <c:pt idx="5">
                  <c:v>Thirster</c:v>
                </c:pt>
              </c:strCache>
            </c:strRef>
          </c:cat>
          <c:val>
            <c:numRef>
              <c:f>Sheet1!$F$2:$F$12</c:f>
              <c:numCache>
                <c:formatCode>0%</c:formatCode>
                <c:ptCount val="6"/>
                <c:pt idx="0">
                  <c:v>0.6</c:v>
                </c:pt>
                <c:pt idx="1">
                  <c:v>0.24</c:v>
                </c:pt>
                <c:pt idx="2">
                  <c:v>0.13</c:v>
                </c:pt>
                <c:pt idx="3">
                  <c:v>0.27</c:v>
                </c:pt>
                <c:pt idx="4">
                  <c:v>0.2</c:v>
                </c:pt>
                <c:pt idx="5">
                  <c:v>0.11</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4-1638-7A46-B53A-651F1C7F8B6B}"/>
            </c:ext>
          </c:extLst>
        </c:ser>
        <c:dLbls>
          <c:showLegendKey val="0"/>
          <c:showVal val="1"/>
          <c:showCatName val="0"/>
          <c:showSerName val="0"/>
          <c:showPercent val="0"/>
          <c:showBubbleSize val="0"/>
        </c:dLbls>
        <c:gapWidth val="120"/>
        <c:overlap val="-50"/>
        <c:axId val="-2068027336"/>
        <c:axId val="-2113994440"/>
      </c:barChart>
      <c:catAx>
        <c:axId val="-2068027336"/>
        <c:scaling>
          <c:orientation val="maxMin"/>
        </c:scaling>
        <c:delete val="0"/>
        <c:axPos val="l"/>
        <c:numFmt formatCode="General" sourceLinked="0"/>
        <c:majorTickMark val="none"/>
        <c:minorTickMark val="none"/>
        <c:tickLblPos val="nextTo"/>
        <c:spPr>
          <a:ln>
            <a:solidFill>
              <a:schemeClr val="bg2"/>
            </a:solidFill>
          </a:ln>
        </c:spPr>
        <c:txPr>
          <a:bodyPr/>
          <a:lstStyle/>
          <a:p>
            <a:pPr>
              <a:defRPr sz="1100"/>
            </a:pPr>
            <a:endParaRPr lang="en-US"/>
          </a:p>
        </c:txPr>
        <c:crossAx val="-2113994440"/>
        <c:crosses val="autoZero"/>
        <c:auto val="1"/>
        <c:lblAlgn val="ctr"/>
        <c:lblOffset val="100"/>
        <c:noMultiLvlLbl val="0"/>
      </c:catAx>
      <c:valAx>
        <c:axId val="-2113994440"/>
        <c:scaling>
          <c:orientation val="minMax"/>
          <c:max val="1"/>
          <c:min val="0"/>
        </c:scaling>
        <c:delete val="1"/>
        <c:axPos val="t"/>
        <c:numFmt formatCode="0%" sourceLinked="1"/>
        <c:majorTickMark val="out"/>
        <c:minorTickMark val="none"/>
        <c:tickLblPos val="nextTo"/>
        <c:crossAx val="-2068027336"/>
        <c:crosses val="autoZero"/>
        <c:crossBetween val="between"/>
      </c:valAx>
    </c:plotArea>
    <c:legend>
      <c:legendPos val="b"/>
      <c:legendEntry>
        <c:idx val="0"/>
        <c:txPr>
          <a:bodyPr/>
          <a:lstStyle/>
          <a:p>
            <a:pPr>
              <a:defRPr b="1"/>
            </a:pPr>
            <a:endParaRPr lang="en-US"/>
          </a:p>
        </c:txPr>
      </c:legendEntry>
      <c:layout>
        <c:manualLayout>
          <c:xMode val="edge"/>
          <c:yMode val="edge"/>
          <c:x val="0.19089712744240306"/>
          <c:y val="0.95922108059663269"/>
          <c:w val="0.64135389326334213"/>
          <c:h val="3.4681358427757505E-2"/>
        </c:manualLayout>
      </c:layout>
      <c:overlay val="0"/>
    </c:legend>
    <c:plotVisOnly val="1"/>
    <c:dispBlanksAs val="gap"/>
    <c:showDLblsOverMax val="1"/>
  </c:chart>
  <c:txPr>
    <a:bodyPr/>
    <a:lstStyle/>
    <a:p>
      <a:pPr>
        <a:defRPr sz="1000">
          <a:solidFill>
            <a:schemeClr val="tx1"/>
          </a:solidFill>
          <a:latin typeface="Arial"/>
        </a:defRPr>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196795713035868"/>
          <c:y val="4.8597560975609744E-2"/>
          <c:w val="0.50803204286964121"/>
          <c:h val="0.89436335701939706"/>
        </c:manualLayout>
      </c:layout>
      <c:barChart>
        <c:barDir val="bar"/>
        <c:grouping val="clustered"/>
        <c:varyColors val="1"/>
        <c:ser>
          <c:idx val="0"/>
          <c:order val="0"/>
          <c:tx>
            <c:strRef>
              <c:f>Sheet1!$B$1</c:f>
              <c:strCache>
                <c:ptCount val="1"/>
                <c:pt idx="0">
                  <c:v>Total</c:v>
                </c:pt>
              </c:strCache>
            </c:strRef>
          </c:tx>
          <c:spPr>
            <a:solidFill>
              <a:srgbClr val="000000"/>
            </a:solidFill>
          </c:spPr>
          <c:invertIfNegative val="1"/>
          <c:dLbls>
            <c:spPr>
              <a:noFill/>
              <a:ln>
                <a:noFill/>
              </a:ln>
              <a:effectLst/>
            </c:spPr>
            <c:txPr>
              <a:bodyPr wrap="square" lIns="38100" tIns="19050" rIns="38100" bIns="19050" anchor="ctr">
                <a:spAutoFit/>
              </a:bodyPr>
              <a:lstStyle/>
              <a:p>
                <a:pPr>
                  <a:defRPr sz="11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5"/>
                <c:pt idx="0">
                  <c:v>Sacramento</c:v>
                </c:pt>
                <c:pt idx="1">
                  <c:v>Apple and Eve</c:v>
                </c:pt>
                <c:pt idx="2">
                  <c:v>Odwalla</c:v>
                </c:pt>
                <c:pt idx="3">
                  <c:v>ZICO</c:v>
                </c:pt>
                <c:pt idx="4">
                  <c:v>Red Gold</c:v>
                </c:pt>
              </c:strCache>
            </c:strRef>
          </c:cat>
          <c:val>
            <c:numRef>
              <c:f>Sheet1!$B$2:$B$12</c:f>
              <c:numCache>
                <c:formatCode>0%</c:formatCode>
                <c:ptCount val="5"/>
                <c:pt idx="0">
                  <c:v>0.13</c:v>
                </c:pt>
                <c:pt idx="1">
                  <c:v>0.11</c:v>
                </c:pt>
                <c:pt idx="2">
                  <c:v>0.11</c:v>
                </c:pt>
                <c:pt idx="3">
                  <c:v>0.09</c:v>
                </c:pt>
                <c:pt idx="4">
                  <c:v>0.09</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C6CE-47AA-8E22-5F32A58D2CBF}"/>
            </c:ext>
          </c:extLst>
        </c:ser>
        <c:ser>
          <c:idx val="1"/>
          <c:order val="1"/>
          <c:tx>
            <c:strRef>
              <c:f>Sheet1!$C$1</c:f>
              <c:strCache>
                <c:ptCount val="1"/>
                <c:pt idx="0">
                  <c:v>Restaurants</c:v>
                </c:pt>
              </c:strCache>
            </c:strRef>
          </c:tx>
          <c:spPr>
            <a:solidFill>
              <a:srgbClr val="0084C8"/>
            </a:solidFill>
          </c:spPr>
          <c:invertIfNegative val="1"/>
          <c:dLbls>
            <c:spPr>
              <a:noFill/>
              <a:ln>
                <a:noFill/>
              </a:ln>
              <a:effectLst/>
            </c:spPr>
            <c:txPr>
              <a:bodyPr wrap="square" lIns="38100" tIns="19050" rIns="38100" bIns="19050" anchor="ctr">
                <a:spAutoFit/>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5"/>
                <c:pt idx="0">
                  <c:v>Sacramento</c:v>
                </c:pt>
                <c:pt idx="1">
                  <c:v>Apple and Eve</c:v>
                </c:pt>
                <c:pt idx="2">
                  <c:v>Odwalla</c:v>
                </c:pt>
                <c:pt idx="3">
                  <c:v>ZICO</c:v>
                </c:pt>
                <c:pt idx="4">
                  <c:v>Red Gold</c:v>
                </c:pt>
              </c:strCache>
            </c:strRef>
          </c:cat>
          <c:val>
            <c:numRef>
              <c:f>Sheet1!$C$2:$C$12</c:f>
              <c:numCache>
                <c:formatCode>0%</c:formatCode>
                <c:ptCount val="5"/>
                <c:pt idx="0">
                  <c:v>0.12</c:v>
                </c:pt>
                <c:pt idx="1">
                  <c:v>0.13</c:v>
                </c:pt>
                <c:pt idx="2">
                  <c:v>0.08</c:v>
                </c:pt>
                <c:pt idx="3">
                  <c:v>0.14000000000000001</c:v>
                </c:pt>
                <c:pt idx="4">
                  <c:v>0.09</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1-C6CE-47AA-8E22-5F32A58D2CBF}"/>
            </c:ext>
          </c:extLst>
        </c:ser>
        <c:ser>
          <c:idx val="2"/>
          <c:order val="2"/>
          <c:tx>
            <c:strRef>
              <c:f>Sheet1!$D$1</c:f>
              <c:strCache>
                <c:ptCount val="1"/>
                <c:pt idx="0">
                  <c:v>Non comm</c:v>
                </c:pt>
              </c:strCache>
            </c:strRef>
          </c:tx>
          <c:spPr>
            <a:solidFill>
              <a:srgbClr val="E82C2A"/>
            </a:solidFill>
          </c:spPr>
          <c:invertIfNegative val="1"/>
          <c:dLbls>
            <c:spPr>
              <a:noFill/>
              <a:ln>
                <a:noFill/>
              </a:ln>
              <a:effectLst/>
            </c:spPr>
            <c:txPr>
              <a:bodyPr wrap="square" lIns="38100" tIns="19050" rIns="38100" bIns="19050" anchor="ctr">
                <a:spAutoFit/>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5"/>
                <c:pt idx="0">
                  <c:v>Sacramento</c:v>
                </c:pt>
                <c:pt idx="1">
                  <c:v>Apple and Eve</c:v>
                </c:pt>
                <c:pt idx="2">
                  <c:v>Odwalla</c:v>
                </c:pt>
                <c:pt idx="3">
                  <c:v>ZICO</c:v>
                </c:pt>
                <c:pt idx="4">
                  <c:v>Red Gold</c:v>
                </c:pt>
              </c:strCache>
            </c:strRef>
          </c:cat>
          <c:val>
            <c:numRef>
              <c:f>Sheet1!$D$2:$D$12</c:f>
              <c:numCache>
                <c:formatCode>0%</c:formatCode>
                <c:ptCount val="5"/>
                <c:pt idx="0">
                  <c:v>0.13</c:v>
                </c:pt>
                <c:pt idx="1">
                  <c:v>0.12</c:v>
                </c:pt>
                <c:pt idx="2">
                  <c:v>0.11</c:v>
                </c:pt>
                <c:pt idx="3">
                  <c:v>0.08</c:v>
                </c:pt>
                <c:pt idx="4">
                  <c:v>0.09</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C6CE-47AA-8E22-5F32A58D2CBF}"/>
            </c:ext>
          </c:extLst>
        </c:ser>
        <c:ser>
          <c:idx val="3"/>
          <c:order val="3"/>
          <c:tx>
            <c:strRef>
              <c:f>Sheet1!$E$1</c:f>
              <c:strCache>
                <c:ptCount val="1"/>
                <c:pt idx="0">
                  <c:v>Hotel</c:v>
                </c:pt>
              </c:strCache>
            </c:strRef>
          </c:tx>
          <c:spPr>
            <a:solidFill>
              <a:srgbClr val="43B02A"/>
            </a:solidFill>
          </c:spPr>
          <c:invertIfNegative val="1"/>
          <c:dLbls>
            <c:spPr>
              <a:noFill/>
              <a:ln>
                <a:noFill/>
              </a:ln>
              <a:effectLst/>
            </c:spPr>
            <c:txPr>
              <a:bodyPr wrap="square" lIns="38100" tIns="19050" rIns="38100" bIns="19050" anchor="ctr">
                <a:spAutoFit/>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5"/>
                <c:pt idx="0">
                  <c:v>Sacramento</c:v>
                </c:pt>
                <c:pt idx="1">
                  <c:v>Apple and Eve</c:v>
                </c:pt>
                <c:pt idx="2">
                  <c:v>Odwalla</c:v>
                </c:pt>
                <c:pt idx="3">
                  <c:v>ZICO</c:v>
                </c:pt>
                <c:pt idx="4">
                  <c:v>Red Gold</c:v>
                </c:pt>
              </c:strCache>
            </c:strRef>
          </c:cat>
          <c:val>
            <c:numRef>
              <c:f>Sheet1!$E$2:$E$12</c:f>
              <c:numCache>
                <c:formatCode>0%</c:formatCode>
                <c:ptCount val="5"/>
                <c:pt idx="0">
                  <c:v>0.18</c:v>
                </c:pt>
                <c:pt idx="1">
                  <c:v>0.04</c:v>
                </c:pt>
                <c:pt idx="2">
                  <c:v>0.11</c:v>
                </c:pt>
                <c:pt idx="3">
                  <c:v>7.0000000000000007E-2</c:v>
                </c:pt>
                <c:pt idx="4">
                  <c:v>0.09</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3-C6CE-47AA-8E22-5F32A58D2CBF}"/>
            </c:ext>
          </c:extLst>
        </c:ser>
        <c:ser>
          <c:idx val="4"/>
          <c:order val="4"/>
          <c:tx>
            <c:strRef>
              <c:f>Sheet1!$F$1</c:f>
              <c:strCache>
                <c:ptCount val="1"/>
                <c:pt idx="0">
                  <c:v>C-store</c:v>
                </c:pt>
              </c:strCache>
            </c:strRef>
          </c:tx>
          <c:spPr>
            <a:solidFill>
              <a:srgbClr val="FFCD00"/>
            </a:solidFill>
          </c:spPr>
          <c:invertIfNegative val="1"/>
          <c:dLbls>
            <c:spPr>
              <a:noFill/>
              <a:ln>
                <a:noFill/>
              </a:ln>
              <a:effectLst/>
            </c:spPr>
            <c:txPr>
              <a:bodyPr wrap="square" lIns="38100" tIns="19050" rIns="38100" bIns="19050" anchor="ctr">
                <a:spAutoFit/>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5"/>
                <c:pt idx="0">
                  <c:v>Sacramento</c:v>
                </c:pt>
                <c:pt idx="1">
                  <c:v>Apple and Eve</c:v>
                </c:pt>
                <c:pt idx="2">
                  <c:v>Odwalla</c:v>
                </c:pt>
                <c:pt idx="3">
                  <c:v>ZICO</c:v>
                </c:pt>
                <c:pt idx="4">
                  <c:v>Red Gold</c:v>
                </c:pt>
              </c:strCache>
            </c:strRef>
          </c:cat>
          <c:val>
            <c:numRef>
              <c:f>Sheet1!$F$2:$F$12</c:f>
              <c:numCache>
                <c:formatCode>0%</c:formatCode>
                <c:ptCount val="5"/>
                <c:pt idx="0">
                  <c:v>0.09</c:v>
                </c:pt>
                <c:pt idx="1">
                  <c:v>7.0000000000000007E-2</c:v>
                </c:pt>
                <c:pt idx="2">
                  <c:v>0.2</c:v>
                </c:pt>
                <c:pt idx="3">
                  <c:v>0</c:v>
                </c:pt>
                <c:pt idx="4">
                  <c:v>7.0000000000000007E-2</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4-C6CE-47AA-8E22-5F32A58D2CBF}"/>
            </c:ext>
          </c:extLst>
        </c:ser>
        <c:dLbls>
          <c:showLegendKey val="0"/>
          <c:showVal val="1"/>
          <c:showCatName val="0"/>
          <c:showSerName val="0"/>
          <c:showPercent val="0"/>
          <c:showBubbleSize val="0"/>
        </c:dLbls>
        <c:gapWidth val="120"/>
        <c:overlap val="-50"/>
        <c:axId val="-2068027336"/>
        <c:axId val="-2113994440"/>
      </c:barChart>
      <c:catAx>
        <c:axId val="-2068027336"/>
        <c:scaling>
          <c:orientation val="maxMin"/>
        </c:scaling>
        <c:delete val="0"/>
        <c:axPos val="l"/>
        <c:numFmt formatCode="General" sourceLinked="0"/>
        <c:majorTickMark val="none"/>
        <c:minorTickMark val="none"/>
        <c:tickLblPos val="nextTo"/>
        <c:spPr>
          <a:ln>
            <a:solidFill>
              <a:schemeClr val="bg2"/>
            </a:solidFill>
          </a:ln>
        </c:spPr>
        <c:txPr>
          <a:bodyPr/>
          <a:lstStyle/>
          <a:p>
            <a:pPr>
              <a:defRPr sz="1100"/>
            </a:pPr>
            <a:endParaRPr lang="en-US"/>
          </a:p>
        </c:txPr>
        <c:crossAx val="-2113994440"/>
        <c:crosses val="autoZero"/>
        <c:auto val="1"/>
        <c:lblAlgn val="ctr"/>
        <c:lblOffset val="100"/>
        <c:noMultiLvlLbl val="0"/>
      </c:catAx>
      <c:valAx>
        <c:axId val="-2113994440"/>
        <c:scaling>
          <c:orientation val="minMax"/>
          <c:max val="1"/>
          <c:min val="0"/>
        </c:scaling>
        <c:delete val="1"/>
        <c:axPos val="t"/>
        <c:numFmt formatCode="0%" sourceLinked="1"/>
        <c:majorTickMark val="out"/>
        <c:minorTickMark val="none"/>
        <c:tickLblPos val="nextTo"/>
        <c:crossAx val="-2068027336"/>
        <c:crosses val="autoZero"/>
        <c:crossBetween val="between"/>
      </c:valAx>
    </c:plotArea>
    <c:plotVisOnly val="1"/>
    <c:dispBlanksAs val="gap"/>
    <c:showDLblsOverMax val="1"/>
  </c:chart>
  <c:txPr>
    <a:bodyPr/>
    <a:lstStyle/>
    <a:p>
      <a:pPr>
        <a:defRPr sz="1000">
          <a:solidFill>
            <a:schemeClr val="tx1"/>
          </a:solidFill>
          <a:latin typeface="Arial"/>
        </a:defRPr>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400" dirty="0">
                <a:latin typeface="Georgia" panose="02040502050405020303" pitchFamily="18" charset="0"/>
              </a:rPr>
              <a:t>% of Operators who Strongly Agree</a:t>
            </a:r>
          </a:p>
        </c:rich>
      </c:tx>
      <c:layout>
        <c:manualLayout>
          <c:xMode val="edge"/>
          <c:yMode val="edge"/>
          <c:x val="0.24230898221055702"/>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42269867308253134"/>
          <c:y val="4.4850527144164681E-2"/>
          <c:w val="0.50091243802857977"/>
          <c:h val="0.88464656165296163"/>
        </c:manualLayout>
      </c:layout>
      <c:barChart>
        <c:barDir val="bar"/>
        <c:grouping val="clustered"/>
        <c:varyColors val="0"/>
        <c:ser>
          <c:idx val="0"/>
          <c:order val="0"/>
          <c:tx>
            <c:strRef>
              <c:f>Sheet1!$B$1</c:f>
              <c:strCache>
                <c:ptCount val="1"/>
                <c:pt idx="0">
                  <c:v>V8</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51BF-496B-93B4-325C3BDE1A12}"/>
              </c:ext>
            </c:extLst>
          </c:dPt>
          <c:dPt>
            <c:idx val="7"/>
            <c:invertIfNegative val="0"/>
            <c:bubble3D val="0"/>
            <c:spPr>
              <a:solidFill>
                <a:schemeClr val="accent1"/>
              </a:solidFill>
              <a:ln>
                <a:noFill/>
              </a:ln>
              <a:effectLst/>
            </c:spPr>
            <c:extLst>
              <c:ext xmlns:c16="http://schemas.microsoft.com/office/drawing/2014/chart" uri="{C3380CC4-5D6E-409C-BE32-E72D297353CC}">
                <c16:uniqueId val="{00000003-51BF-496B-93B4-325C3BDE1A12}"/>
              </c:ext>
            </c:extLst>
          </c:dPt>
          <c:dPt>
            <c:idx val="8"/>
            <c:invertIfNegative val="0"/>
            <c:bubble3D val="0"/>
            <c:spPr>
              <a:solidFill>
                <a:schemeClr val="accent1"/>
              </a:solidFill>
              <a:ln>
                <a:noFill/>
              </a:ln>
              <a:effectLst/>
            </c:spPr>
            <c:extLst>
              <c:ext xmlns:c16="http://schemas.microsoft.com/office/drawing/2014/chart" uri="{C3380CC4-5D6E-409C-BE32-E72D297353CC}">
                <c16:uniqueId val="{00000005-51BF-496B-93B4-325C3BDE1A12}"/>
              </c:ext>
            </c:extLst>
          </c:dPt>
          <c:dPt>
            <c:idx val="9"/>
            <c:invertIfNegative val="0"/>
            <c:bubble3D val="0"/>
            <c:spPr>
              <a:solidFill>
                <a:schemeClr val="accent1"/>
              </a:solidFill>
              <a:ln>
                <a:noFill/>
              </a:ln>
              <a:effectLst/>
            </c:spPr>
            <c:extLst>
              <c:ext xmlns:c16="http://schemas.microsoft.com/office/drawing/2014/chart" uri="{C3380CC4-5D6E-409C-BE32-E72D297353CC}">
                <c16:uniqueId val="{00000007-51BF-496B-93B4-325C3BDE1A12}"/>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Price</c:v>
                </c:pt>
                <c:pt idx="1">
                  <c:v>Taste/Flavor </c:v>
                </c:pt>
                <c:pt idx="2">
                  <c:v>Availability of 100%  juice products</c:v>
                </c:pt>
                <c:pt idx="3">
                  <c:v>Shelf life</c:v>
                </c:pt>
                <c:pt idx="4">
                  <c:v>Distributor availability</c:v>
                </c:pt>
                <c:pt idx="5">
                  <c:v>Health and wellness benefits</c:v>
                </c:pt>
                <c:pt idx="6">
                  <c:v>Appropriate packaging size</c:v>
                </c:pt>
                <c:pt idx="7">
                  <c:v>Overall product quality</c:v>
                </c:pt>
              </c:strCache>
            </c:strRef>
          </c:cat>
          <c:val>
            <c:numRef>
              <c:f>Sheet1!$B$2:$B$9</c:f>
              <c:numCache>
                <c:formatCode>0%</c:formatCode>
                <c:ptCount val="8"/>
                <c:pt idx="0">
                  <c:v>0.43</c:v>
                </c:pt>
                <c:pt idx="1">
                  <c:v>0.64</c:v>
                </c:pt>
                <c:pt idx="2">
                  <c:v>0.64</c:v>
                </c:pt>
                <c:pt idx="3">
                  <c:v>0.68</c:v>
                </c:pt>
                <c:pt idx="4">
                  <c:v>0.61</c:v>
                </c:pt>
                <c:pt idx="5">
                  <c:v>0.67</c:v>
                </c:pt>
                <c:pt idx="6">
                  <c:v>0.41</c:v>
                </c:pt>
                <c:pt idx="7">
                  <c:v>0.65</c:v>
                </c:pt>
              </c:numCache>
            </c:numRef>
          </c:val>
          <c:extLst>
            <c:ext xmlns:c16="http://schemas.microsoft.com/office/drawing/2014/chart" uri="{C3380CC4-5D6E-409C-BE32-E72D297353CC}">
              <c16:uniqueId val="{00000008-51BF-496B-93B4-325C3BDE1A12}"/>
            </c:ext>
          </c:extLst>
        </c:ser>
        <c:ser>
          <c:idx val="1"/>
          <c:order val="1"/>
          <c:tx>
            <c:strRef>
              <c:f>Sheet1!$C$1</c:f>
              <c:strCache>
                <c:ptCount val="1"/>
                <c:pt idx="0">
                  <c:v>Vita Coco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Price</c:v>
                </c:pt>
                <c:pt idx="1">
                  <c:v>Taste/Flavor </c:v>
                </c:pt>
                <c:pt idx="2">
                  <c:v>Availability of 100%  juice products</c:v>
                </c:pt>
                <c:pt idx="3">
                  <c:v>Shelf life</c:v>
                </c:pt>
                <c:pt idx="4">
                  <c:v>Distributor availability</c:v>
                </c:pt>
                <c:pt idx="5">
                  <c:v>Health and wellness benefits</c:v>
                </c:pt>
                <c:pt idx="6">
                  <c:v>Appropriate packaging size</c:v>
                </c:pt>
                <c:pt idx="7">
                  <c:v>Overall product quality</c:v>
                </c:pt>
              </c:strCache>
            </c:strRef>
          </c:cat>
          <c:val>
            <c:numRef>
              <c:f>Sheet1!$C$2:$C$9</c:f>
              <c:numCache>
                <c:formatCode>0%</c:formatCode>
                <c:ptCount val="8"/>
                <c:pt idx="0">
                  <c:v>0.48</c:v>
                </c:pt>
                <c:pt idx="1">
                  <c:v>0.35</c:v>
                </c:pt>
                <c:pt idx="2">
                  <c:v>0.52</c:v>
                </c:pt>
                <c:pt idx="3">
                  <c:v>0.4</c:v>
                </c:pt>
                <c:pt idx="4">
                  <c:v>0.42</c:v>
                </c:pt>
                <c:pt idx="5">
                  <c:v>0.44</c:v>
                </c:pt>
                <c:pt idx="6">
                  <c:v>0.42</c:v>
                </c:pt>
                <c:pt idx="7">
                  <c:v>0.57999999999999996</c:v>
                </c:pt>
              </c:numCache>
            </c:numRef>
          </c:val>
          <c:extLst>
            <c:ext xmlns:c16="http://schemas.microsoft.com/office/drawing/2014/chart" uri="{C3380CC4-5D6E-409C-BE32-E72D297353CC}">
              <c16:uniqueId val="{00000009-51BF-496B-93B4-325C3BDE1A12}"/>
            </c:ext>
          </c:extLst>
        </c:ser>
        <c:ser>
          <c:idx val="2"/>
          <c:order val="2"/>
          <c:tx>
            <c:strRef>
              <c:f>Sheet1!$D$1</c:f>
              <c:strCache>
                <c:ptCount val="1"/>
                <c:pt idx="0">
                  <c:v>Ocean Spray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Price</c:v>
                </c:pt>
                <c:pt idx="1">
                  <c:v>Taste/Flavor </c:v>
                </c:pt>
                <c:pt idx="2">
                  <c:v>Availability of 100%  juice products</c:v>
                </c:pt>
                <c:pt idx="3">
                  <c:v>Shelf life</c:v>
                </c:pt>
                <c:pt idx="4">
                  <c:v>Distributor availability</c:v>
                </c:pt>
                <c:pt idx="5">
                  <c:v>Health and wellness benefits</c:v>
                </c:pt>
                <c:pt idx="6">
                  <c:v>Appropriate packaging size</c:v>
                </c:pt>
                <c:pt idx="7">
                  <c:v>Overall product quality</c:v>
                </c:pt>
              </c:strCache>
            </c:strRef>
          </c:cat>
          <c:val>
            <c:numRef>
              <c:f>Sheet1!$D$2:$D$9</c:f>
              <c:numCache>
                <c:formatCode>0%</c:formatCode>
                <c:ptCount val="8"/>
                <c:pt idx="0">
                  <c:v>0.48</c:v>
                </c:pt>
                <c:pt idx="1">
                  <c:v>0.7</c:v>
                </c:pt>
                <c:pt idx="2">
                  <c:v>0.65</c:v>
                </c:pt>
                <c:pt idx="3">
                  <c:v>0.66</c:v>
                </c:pt>
                <c:pt idx="4">
                  <c:v>0.77</c:v>
                </c:pt>
                <c:pt idx="5">
                  <c:v>0.66</c:v>
                </c:pt>
                <c:pt idx="6">
                  <c:v>0.52</c:v>
                </c:pt>
                <c:pt idx="7">
                  <c:v>0.53</c:v>
                </c:pt>
              </c:numCache>
            </c:numRef>
          </c:val>
          <c:extLst>
            <c:ext xmlns:c16="http://schemas.microsoft.com/office/drawing/2014/chart" uri="{C3380CC4-5D6E-409C-BE32-E72D297353CC}">
              <c16:uniqueId val="{0000000B-51BF-496B-93B4-325C3BDE1A12}"/>
            </c:ext>
          </c:extLst>
        </c:ser>
        <c:ser>
          <c:idx val="3"/>
          <c:order val="3"/>
          <c:tx>
            <c:strRef>
              <c:f>Sheet1!$E$1</c:f>
              <c:strCache>
                <c:ptCount val="1"/>
                <c:pt idx="0">
                  <c:v>Naked</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Price</c:v>
                </c:pt>
                <c:pt idx="1">
                  <c:v>Taste/Flavor </c:v>
                </c:pt>
                <c:pt idx="2">
                  <c:v>Availability of 100%  juice products</c:v>
                </c:pt>
                <c:pt idx="3">
                  <c:v>Shelf life</c:v>
                </c:pt>
                <c:pt idx="4">
                  <c:v>Distributor availability</c:v>
                </c:pt>
                <c:pt idx="5">
                  <c:v>Health and wellness benefits</c:v>
                </c:pt>
                <c:pt idx="6">
                  <c:v>Appropriate packaging size</c:v>
                </c:pt>
                <c:pt idx="7">
                  <c:v>Overall product quality</c:v>
                </c:pt>
              </c:strCache>
            </c:strRef>
          </c:cat>
          <c:val>
            <c:numRef>
              <c:f>Sheet1!$E$2:$E$9</c:f>
              <c:numCache>
                <c:formatCode>0%</c:formatCode>
                <c:ptCount val="8"/>
                <c:pt idx="0">
                  <c:v>0.44</c:v>
                </c:pt>
                <c:pt idx="1">
                  <c:v>0.61</c:v>
                </c:pt>
                <c:pt idx="2">
                  <c:v>0.6</c:v>
                </c:pt>
                <c:pt idx="3">
                  <c:v>0.5</c:v>
                </c:pt>
                <c:pt idx="4">
                  <c:v>0.55000000000000004</c:v>
                </c:pt>
                <c:pt idx="5">
                  <c:v>0.63</c:v>
                </c:pt>
                <c:pt idx="6">
                  <c:v>0.56000000000000005</c:v>
                </c:pt>
                <c:pt idx="7">
                  <c:v>0.57999999999999996</c:v>
                </c:pt>
              </c:numCache>
            </c:numRef>
          </c:val>
          <c:extLst>
            <c:ext xmlns:c16="http://schemas.microsoft.com/office/drawing/2014/chart" uri="{C3380CC4-5D6E-409C-BE32-E72D297353CC}">
              <c16:uniqueId val="{0000000C-51BF-496B-93B4-325C3BDE1A12}"/>
            </c:ext>
          </c:extLst>
        </c:ser>
        <c:dLbls>
          <c:showLegendKey val="0"/>
          <c:showVal val="0"/>
          <c:showCatName val="0"/>
          <c:showSerName val="0"/>
          <c:showPercent val="0"/>
          <c:showBubbleSize val="0"/>
        </c:dLbls>
        <c:gapWidth val="100"/>
        <c:overlap val="-35"/>
        <c:axId val="-365562880"/>
        <c:axId val="-365561104"/>
      </c:barChart>
      <c:catAx>
        <c:axId val="-3655628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65561104"/>
        <c:crosses val="autoZero"/>
        <c:auto val="1"/>
        <c:lblAlgn val="ctr"/>
        <c:lblOffset val="100"/>
        <c:noMultiLvlLbl val="0"/>
      </c:catAx>
      <c:valAx>
        <c:axId val="-365561104"/>
        <c:scaling>
          <c:orientation val="minMax"/>
          <c:max val="1"/>
          <c:min val="0"/>
        </c:scaling>
        <c:delete val="1"/>
        <c:axPos val="t"/>
        <c:numFmt formatCode="0.0%" sourceLinked="0"/>
        <c:majorTickMark val="out"/>
        <c:minorTickMark val="none"/>
        <c:tickLblPos val="nextTo"/>
        <c:crossAx val="-365562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a:solidFill>
                  <a:schemeClr val="tx1"/>
                </a:solidFill>
                <a:latin typeface="Georgia" panose="02040502050405020303" pitchFamily="18" charset="0"/>
              </a:rPr>
              <a:t>Vita Coco</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0995831403427513E-2"/>
          <c:y val="0.13046335795243064"/>
          <c:w val="0.80820480160568164"/>
          <c:h val="0.7331795471360647"/>
        </c:manualLayout>
      </c:layout>
      <c:doughnutChart>
        <c:varyColors val="1"/>
        <c:ser>
          <c:idx val="0"/>
          <c:order val="0"/>
          <c:tx>
            <c:strRef>
              <c:f>Sheet1!$B$1</c:f>
              <c:strCache>
                <c:ptCount val="1"/>
                <c:pt idx="0">
                  <c:v>Kettle</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D523-43B8-8438-5515A04597F3}"/>
              </c:ext>
            </c:extLst>
          </c:dPt>
          <c:dPt>
            <c:idx val="1"/>
            <c:bubble3D val="0"/>
            <c:spPr>
              <a:solidFill>
                <a:schemeClr val="accent2"/>
              </a:solidFill>
              <a:ln w="19050">
                <a:noFill/>
              </a:ln>
              <a:effectLst/>
            </c:spPr>
            <c:extLst>
              <c:ext xmlns:c16="http://schemas.microsoft.com/office/drawing/2014/chart" uri="{C3380CC4-5D6E-409C-BE32-E72D297353CC}">
                <c16:uniqueId val="{00000003-D523-43B8-8438-5515A04597F3}"/>
              </c:ext>
            </c:extLst>
          </c:dPt>
          <c:dPt>
            <c:idx val="2"/>
            <c:bubble3D val="0"/>
            <c:spPr>
              <a:solidFill>
                <a:schemeClr val="accent3"/>
              </a:solidFill>
              <a:ln w="19050">
                <a:noFill/>
              </a:ln>
              <a:effectLst/>
            </c:spPr>
            <c:extLst>
              <c:ext xmlns:c16="http://schemas.microsoft.com/office/drawing/2014/chart" uri="{C3380CC4-5D6E-409C-BE32-E72D297353CC}">
                <c16:uniqueId val="{00000005-D523-43B8-8438-5515A04597F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0.51</c:v>
                </c:pt>
                <c:pt idx="1">
                  <c:v>0.41</c:v>
                </c:pt>
                <c:pt idx="2">
                  <c:v>0.09</c:v>
                </c:pt>
              </c:numCache>
            </c:numRef>
          </c:val>
          <c:extLst>
            <c:ext xmlns:c16="http://schemas.microsoft.com/office/drawing/2014/chart" uri="{C3380CC4-5D6E-409C-BE32-E72D297353CC}">
              <c16:uniqueId val="{00000006-D523-43B8-8438-5515A04597F3}"/>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r>
              <a:rPr lang="en-US" sz="1600" dirty="0">
                <a:latin typeface="Georgia" panose="02040502050405020303" pitchFamily="18" charset="0"/>
              </a:rPr>
              <a:t>Cheez-it</a:t>
            </a:r>
          </a:p>
        </c:rich>
      </c:tx>
      <c:layout>
        <c:manualLayout>
          <c:xMode val="edge"/>
          <c:yMode val="edge"/>
          <c:x val="0.34225490196078429"/>
          <c:y val="4.464285714285714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9.5897792187741235E-2"/>
          <c:y val="0.1511178290213723"/>
          <c:w val="0.81800872317430928"/>
          <c:h val="0.74497223003374591"/>
        </c:manualLayout>
      </c:layout>
      <c:doughnutChart>
        <c:varyColors val="1"/>
        <c:ser>
          <c:idx val="0"/>
          <c:order val="0"/>
          <c:tx>
            <c:strRef>
              <c:f>Sheet1!$B$1</c:f>
              <c:strCache>
                <c:ptCount val="1"/>
                <c:pt idx="0">
                  <c:v>Campbell's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126B-4A77-B7EE-95B0E82BECCD}"/>
              </c:ext>
            </c:extLst>
          </c:dPt>
          <c:dPt>
            <c:idx val="1"/>
            <c:bubble3D val="0"/>
            <c:spPr>
              <a:solidFill>
                <a:schemeClr val="accent2"/>
              </a:solidFill>
              <a:ln w="19050">
                <a:noFill/>
              </a:ln>
              <a:effectLst/>
            </c:spPr>
            <c:extLst>
              <c:ext xmlns:c16="http://schemas.microsoft.com/office/drawing/2014/chart" uri="{C3380CC4-5D6E-409C-BE32-E72D297353CC}">
                <c16:uniqueId val="{00000003-126B-4A77-B7EE-95B0E82BECCD}"/>
              </c:ext>
            </c:extLst>
          </c:dPt>
          <c:dPt>
            <c:idx val="2"/>
            <c:bubble3D val="0"/>
            <c:spPr>
              <a:solidFill>
                <a:schemeClr val="accent3"/>
              </a:solidFill>
              <a:ln w="19050">
                <a:noFill/>
              </a:ln>
              <a:effectLst/>
            </c:spPr>
            <c:extLst>
              <c:ext xmlns:c16="http://schemas.microsoft.com/office/drawing/2014/chart" uri="{C3380CC4-5D6E-409C-BE32-E72D297353CC}">
                <c16:uniqueId val="{00000005-126B-4A77-B7EE-95B0E82BECCD}"/>
              </c:ext>
            </c:extLst>
          </c:dPt>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0.57999999999999996</c:v>
                </c:pt>
                <c:pt idx="1">
                  <c:v>0.28000000000000003</c:v>
                </c:pt>
                <c:pt idx="2">
                  <c:v>0.13</c:v>
                </c:pt>
              </c:numCache>
            </c:numRef>
          </c:val>
          <c:extLst>
            <c:ext xmlns:c16="http://schemas.microsoft.com/office/drawing/2014/chart" uri="{C3380CC4-5D6E-409C-BE32-E72D297353CC}">
              <c16:uniqueId val="{00000006-126B-4A77-B7EE-95B0E82BECCD}"/>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a:solidFill>
                  <a:schemeClr val="tx1"/>
                </a:solidFill>
                <a:latin typeface="Georgia" panose="02040502050405020303" pitchFamily="18" charset="0"/>
              </a:rPr>
              <a:t>Sacramento</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060367454068241"/>
          <c:y val="0.12601644377822432"/>
          <c:w val="0.81310676238999557"/>
          <c:h val="0.73762646131027121"/>
        </c:manualLayout>
      </c:layout>
      <c:doughnutChart>
        <c:varyColors val="1"/>
        <c:ser>
          <c:idx val="0"/>
          <c:order val="0"/>
          <c:tx>
            <c:strRef>
              <c:f>Sheet1!$B$1</c:f>
              <c:strCache>
                <c:ptCount val="1"/>
                <c:pt idx="0">
                  <c:v>goldfish</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68A8-44B8-ACB9-7B2A96679759}"/>
              </c:ext>
            </c:extLst>
          </c:dPt>
          <c:dPt>
            <c:idx val="1"/>
            <c:bubble3D val="0"/>
            <c:spPr>
              <a:solidFill>
                <a:schemeClr val="accent2"/>
              </a:solidFill>
              <a:ln w="19050">
                <a:noFill/>
              </a:ln>
              <a:effectLst/>
            </c:spPr>
            <c:extLst>
              <c:ext xmlns:c16="http://schemas.microsoft.com/office/drawing/2014/chart" uri="{C3380CC4-5D6E-409C-BE32-E72D297353CC}">
                <c16:uniqueId val="{00000003-68A8-44B8-ACB9-7B2A96679759}"/>
              </c:ext>
            </c:extLst>
          </c:dPt>
          <c:dPt>
            <c:idx val="2"/>
            <c:bubble3D val="0"/>
            <c:spPr>
              <a:solidFill>
                <a:schemeClr val="accent3"/>
              </a:solidFill>
              <a:ln w="19050">
                <a:noFill/>
              </a:ln>
              <a:effectLst/>
            </c:spPr>
            <c:extLst>
              <c:ext xmlns:c16="http://schemas.microsoft.com/office/drawing/2014/chart" uri="{C3380CC4-5D6E-409C-BE32-E72D297353CC}">
                <c16:uniqueId val="{00000005-68A8-44B8-ACB9-7B2A9667975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0.55000000000000004</c:v>
                </c:pt>
                <c:pt idx="1">
                  <c:v>0.28000000000000003</c:v>
                </c:pt>
                <c:pt idx="2">
                  <c:v>0.15</c:v>
                </c:pt>
              </c:numCache>
            </c:numRef>
          </c:val>
          <c:extLst>
            <c:ext xmlns:c16="http://schemas.microsoft.com/office/drawing/2014/chart" uri="{C3380CC4-5D6E-409C-BE32-E72D297353CC}">
              <c16:uniqueId val="{00000006-68A8-44B8-ACB9-7B2A96679759}"/>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a:solidFill>
                  <a:schemeClr val="tx1"/>
                </a:solidFill>
                <a:latin typeface="Georgia" panose="02040502050405020303" pitchFamily="18" charset="0"/>
              </a:rPr>
              <a:t>Odwalla</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021151767793732"/>
          <c:y val="0.15558211473565803"/>
          <c:w val="0.79349891925274052"/>
          <c:h val="0.72265080146231719"/>
        </c:manualLayout>
      </c:layout>
      <c:doughnutChart>
        <c:varyColors val="1"/>
        <c:ser>
          <c:idx val="0"/>
          <c:order val="0"/>
          <c:tx>
            <c:strRef>
              <c:f>Sheet1!$B$1</c:f>
              <c:strCache>
                <c:ptCount val="1"/>
                <c:pt idx="0">
                  <c:v>Kettle</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E189-4CD7-9EB1-16A6032C7DF7}"/>
              </c:ext>
            </c:extLst>
          </c:dPt>
          <c:dPt>
            <c:idx val="1"/>
            <c:bubble3D val="0"/>
            <c:spPr>
              <a:solidFill>
                <a:schemeClr val="accent2"/>
              </a:solidFill>
              <a:ln w="19050">
                <a:noFill/>
              </a:ln>
              <a:effectLst/>
            </c:spPr>
            <c:extLst>
              <c:ext xmlns:c16="http://schemas.microsoft.com/office/drawing/2014/chart" uri="{C3380CC4-5D6E-409C-BE32-E72D297353CC}">
                <c16:uniqueId val="{00000003-E189-4CD7-9EB1-16A6032C7DF7}"/>
              </c:ext>
            </c:extLst>
          </c:dPt>
          <c:dPt>
            <c:idx val="2"/>
            <c:bubble3D val="0"/>
            <c:spPr>
              <a:solidFill>
                <a:schemeClr val="accent3"/>
              </a:solidFill>
              <a:ln w="19050">
                <a:noFill/>
              </a:ln>
              <a:effectLst/>
            </c:spPr>
            <c:extLst>
              <c:ext xmlns:c16="http://schemas.microsoft.com/office/drawing/2014/chart" uri="{C3380CC4-5D6E-409C-BE32-E72D297353CC}">
                <c16:uniqueId val="{00000005-E189-4CD7-9EB1-16A6032C7DF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0.53</c:v>
                </c:pt>
                <c:pt idx="1">
                  <c:v>0.28999999999999998</c:v>
                </c:pt>
                <c:pt idx="2">
                  <c:v>0.18</c:v>
                </c:pt>
              </c:numCache>
            </c:numRef>
          </c:val>
          <c:extLst>
            <c:ext xmlns:c16="http://schemas.microsoft.com/office/drawing/2014/chart" uri="{C3380CC4-5D6E-409C-BE32-E72D297353CC}">
              <c16:uniqueId val="{00000006-E189-4CD7-9EB1-16A6032C7DF7}"/>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sz="1600" b="1" dirty="0">
                <a:solidFill>
                  <a:schemeClr val="tx1"/>
                </a:solidFill>
                <a:latin typeface="Georgia" panose="02040502050405020303" pitchFamily="18" charset="0"/>
              </a:rPr>
              <a:t>V8</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040759610930987"/>
          <c:y val="0.1511178290213723"/>
          <c:w val="0.80820480160568164"/>
          <c:h val="0.7360436586051744"/>
        </c:manualLayout>
      </c:layout>
      <c:doughnutChart>
        <c:varyColors val="1"/>
        <c:ser>
          <c:idx val="0"/>
          <c:order val="0"/>
          <c:tx>
            <c:strRef>
              <c:f>Sheet1!$B$1</c:f>
              <c:strCache>
                <c:ptCount val="1"/>
                <c:pt idx="0">
                  <c:v>Campbell's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406A-46D3-8992-6DA47E966F77}"/>
              </c:ext>
            </c:extLst>
          </c:dPt>
          <c:dPt>
            <c:idx val="1"/>
            <c:bubble3D val="0"/>
            <c:spPr>
              <a:solidFill>
                <a:schemeClr val="accent2"/>
              </a:solidFill>
              <a:ln w="19050">
                <a:noFill/>
              </a:ln>
              <a:effectLst/>
            </c:spPr>
            <c:extLst>
              <c:ext xmlns:c16="http://schemas.microsoft.com/office/drawing/2014/chart" uri="{C3380CC4-5D6E-409C-BE32-E72D297353CC}">
                <c16:uniqueId val="{00000003-406A-46D3-8992-6DA47E966F77}"/>
              </c:ext>
            </c:extLst>
          </c:dPt>
          <c:dPt>
            <c:idx val="2"/>
            <c:bubble3D val="0"/>
            <c:spPr>
              <a:solidFill>
                <a:schemeClr val="accent3"/>
              </a:solidFill>
              <a:ln w="19050">
                <a:noFill/>
              </a:ln>
              <a:effectLst/>
            </c:spPr>
            <c:extLst>
              <c:ext xmlns:c16="http://schemas.microsoft.com/office/drawing/2014/chart" uri="{C3380CC4-5D6E-409C-BE32-E72D297353CC}">
                <c16:uniqueId val="{00000005-406A-46D3-8992-6DA47E966F7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0.54</c:v>
                </c:pt>
                <c:pt idx="1">
                  <c:v>0.31</c:v>
                </c:pt>
                <c:pt idx="2">
                  <c:v>0.15</c:v>
                </c:pt>
              </c:numCache>
            </c:numRef>
          </c:val>
          <c:extLst>
            <c:ext xmlns:c16="http://schemas.microsoft.com/office/drawing/2014/chart" uri="{C3380CC4-5D6E-409C-BE32-E72D297353CC}">
              <c16:uniqueId val="{00000006-406A-46D3-8992-6DA47E966F77}"/>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a:solidFill>
                  <a:schemeClr val="tx1"/>
                </a:solidFill>
                <a:latin typeface="Georgia" panose="02040502050405020303" pitchFamily="18" charset="0"/>
              </a:rPr>
              <a:t>Naked</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6093870619113791E-2"/>
          <c:y val="0.11712261542981177"/>
          <c:w val="0.81800872317430928"/>
          <c:h val="0.74207337548447749"/>
        </c:manualLayout>
      </c:layout>
      <c:doughnutChart>
        <c:varyColors val="1"/>
        <c:ser>
          <c:idx val="0"/>
          <c:order val="0"/>
          <c:tx>
            <c:strRef>
              <c:f>Sheet1!$B$1</c:f>
              <c:strCache>
                <c:ptCount val="1"/>
                <c:pt idx="0">
                  <c:v>Kettle</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EC4B-4149-84B6-062C1DEDF925}"/>
              </c:ext>
            </c:extLst>
          </c:dPt>
          <c:dPt>
            <c:idx val="1"/>
            <c:bubble3D val="0"/>
            <c:spPr>
              <a:solidFill>
                <a:schemeClr val="accent2"/>
              </a:solidFill>
              <a:ln w="19050">
                <a:noFill/>
              </a:ln>
              <a:effectLst/>
            </c:spPr>
            <c:extLst>
              <c:ext xmlns:c16="http://schemas.microsoft.com/office/drawing/2014/chart" uri="{C3380CC4-5D6E-409C-BE32-E72D297353CC}">
                <c16:uniqueId val="{00000003-EC4B-4149-84B6-062C1DEDF925}"/>
              </c:ext>
            </c:extLst>
          </c:dPt>
          <c:dPt>
            <c:idx val="2"/>
            <c:bubble3D val="0"/>
            <c:spPr>
              <a:solidFill>
                <a:schemeClr val="accent3"/>
              </a:solidFill>
              <a:ln w="19050">
                <a:noFill/>
              </a:ln>
              <a:effectLst/>
            </c:spPr>
            <c:extLst>
              <c:ext xmlns:c16="http://schemas.microsoft.com/office/drawing/2014/chart" uri="{C3380CC4-5D6E-409C-BE32-E72D297353CC}">
                <c16:uniqueId val="{00000005-EC4B-4149-84B6-062C1DEDF92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0.51</c:v>
                </c:pt>
                <c:pt idx="1">
                  <c:v>0.31</c:v>
                </c:pt>
                <c:pt idx="2">
                  <c:v>0.16</c:v>
                </c:pt>
              </c:numCache>
            </c:numRef>
          </c:val>
          <c:extLst>
            <c:ext xmlns:c16="http://schemas.microsoft.com/office/drawing/2014/chart" uri="{C3380CC4-5D6E-409C-BE32-E72D297353CC}">
              <c16:uniqueId val="{00000006-EC4B-4149-84B6-062C1DEDF925}"/>
            </c:ext>
          </c:extLst>
        </c:ser>
        <c:dLbls>
          <c:showLegendKey val="0"/>
          <c:showVal val="0"/>
          <c:showCatName val="0"/>
          <c:showSerName val="0"/>
          <c:showPercent val="0"/>
          <c:showBubbleSize val="0"/>
          <c:showLeaderLines val="1"/>
        </c:dLbls>
        <c:firstSliceAng val="0"/>
        <c:holeSize val="60"/>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a:solidFill>
                  <a:schemeClr val="tx1"/>
                </a:solidFill>
                <a:latin typeface="Georgia" panose="02040502050405020303" pitchFamily="18" charset="0"/>
              </a:rPr>
              <a:t>Ocean Spray</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0995831403427513E-2"/>
          <c:y val="0.12601644377822432"/>
          <c:w val="0.81800872317430928"/>
          <c:h val="0.74207337548447749"/>
        </c:manualLayout>
      </c:layout>
      <c:doughnutChart>
        <c:varyColors val="1"/>
        <c:ser>
          <c:idx val="0"/>
          <c:order val="0"/>
          <c:tx>
            <c:strRef>
              <c:f>Sheet1!$B$1</c:f>
              <c:strCache>
                <c:ptCount val="1"/>
                <c:pt idx="0">
                  <c:v>Column1</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9302-4FAE-9AA9-43F2E5C3570B}"/>
              </c:ext>
            </c:extLst>
          </c:dPt>
          <c:dPt>
            <c:idx val="1"/>
            <c:bubble3D val="0"/>
            <c:spPr>
              <a:solidFill>
                <a:schemeClr val="accent2"/>
              </a:solidFill>
              <a:ln w="19050">
                <a:noFill/>
              </a:ln>
              <a:effectLst/>
            </c:spPr>
            <c:extLst>
              <c:ext xmlns:c16="http://schemas.microsoft.com/office/drawing/2014/chart" uri="{C3380CC4-5D6E-409C-BE32-E72D297353CC}">
                <c16:uniqueId val="{00000003-9302-4FAE-9AA9-43F2E5C3570B}"/>
              </c:ext>
            </c:extLst>
          </c:dPt>
          <c:dPt>
            <c:idx val="2"/>
            <c:bubble3D val="0"/>
            <c:spPr>
              <a:solidFill>
                <a:schemeClr val="accent3"/>
              </a:solidFill>
              <a:ln w="19050">
                <a:noFill/>
              </a:ln>
              <a:effectLst/>
            </c:spPr>
            <c:extLst>
              <c:ext xmlns:c16="http://schemas.microsoft.com/office/drawing/2014/chart" uri="{C3380CC4-5D6E-409C-BE32-E72D297353CC}">
                <c16:uniqueId val="{00000005-9302-4FAE-9AA9-43F2E5C3570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0.49</c:v>
                </c:pt>
                <c:pt idx="1">
                  <c:v>0.36</c:v>
                </c:pt>
                <c:pt idx="2">
                  <c:v>0.15</c:v>
                </c:pt>
              </c:numCache>
            </c:numRef>
          </c:val>
          <c:extLst>
            <c:ext xmlns:c16="http://schemas.microsoft.com/office/drawing/2014/chart" uri="{C3380CC4-5D6E-409C-BE32-E72D297353CC}">
              <c16:uniqueId val="{00000006-9302-4FAE-9AA9-43F2E5C3570B}"/>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a:solidFill>
                  <a:schemeClr val="tx1"/>
                </a:solidFill>
                <a:latin typeface="Georgia" panose="02040502050405020303" pitchFamily="18" charset="0"/>
              </a:rPr>
              <a:t>Apple and Eve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0995831403427513E-2"/>
          <c:y val="0.13330181383577053"/>
          <c:w val="0.82282036436621897"/>
          <c:h val="0.7494365157480315"/>
        </c:manualLayout>
      </c:layout>
      <c:doughnutChart>
        <c:varyColors val="1"/>
        <c:ser>
          <c:idx val="0"/>
          <c:order val="0"/>
          <c:tx>
            <c:strRef>
              <c:f>Sheet1!$B$1</c:f>
              <c:strCache>
                <c:ptCount val="1"/>
                <c:pt idx="0">
                  <c:v>Campbell's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A205-46EC-AF98-AC00DDD03B70}"/>
              </c:ext>
            </c:extLst>
          </c:dPt>
          <c:dPt>
            <c:idx val="1"/>
            <c:bubble3D val="0"/>
            <c:spPr>
              <a:solidFill>
                <a:schemeClr val="accent2"/>
              </a:solidFill>
              <a:ln w="19050">
                <a:noFill/>
              </a:ln>
              <a:effectLst/>
            </c:spPr>
            <c:extLst>
              <c:ext xmlns:c16="http://schemas.microsoft.com/office/drawing/2014/chart" uri="{C3380CC4-5D6E-409C-BE32-E72D297353CC}">
                <c16:uniqueId val="{00000003-A205-46EC-AF98-AC00DDD03B70}"/>
              </c:ext>
            </c:extLst>
          </c:dPt>
          <c:dPt>
            <c:idx val="2"/>
            <c:bubble3D val="0"/>
            <c:spPr>
              <a:solidFill>
                <a:schemeClr val="accent3"/>
              </a:solidFill>
              <a:ln w="19050">
                <a:noFill/>
              </a:ln>
              <a:effectLst/>
            </c:spPr>
            <c:extLst>
              <c:ext xmlns:c16="http://schemas.microsoft.com/office/drawing/2014/chart" uri="{C3380CC4-5D6E-409C-BE32-E72D297353CC}">
                <c16:uniqueId val="{00000005-A205-46EC-AF98-AC00DDD03B7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0.46</c:v>
                </c:pt>
                <c:pt idx="1">
                  <c:v>0.31</c:v>
                </c:pt>
                <c:pt idx="2">
                  <c:v>0.21</c:v>
                </c:pt>
              </c:numCache>
            </c:numRef>
          </c:val>
          <c:extLst>
            <c:ext xmlns:c16="http://schemas.microsoft.com/office/drawing/2014/chart" uri="{C3380CC4-5D6E-409C-BE32-E72D297353CC}">
              <c16:uniqueId val="{00000006-A205-46EC-AF98-AC00DDD03B70}"/>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a:solidFill>
                  <a:schemeClr val="tx1"/>
                </a:solidFill>
                <a:latin typeface="Georgia" panose="02040502050405020303" pitchFamily="18" charset="0"/>
              </a:rPr>
              <a:t>Motts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079975297205497"/>
          <c:y val="0.13326068616422948"/>
          <c:w val="0.80330284082136794"/>
          <c:h val="0.73157937289088859"/>
        </c:manualLayout>
      </c:layout>
      <c:doughnutChart>
        <c:varyColors val="1"/>
        <c:ser>
          <c:idx val="0"/>
          <c:order val="0"/>
          <c:tx>
            <c:strRef>
              <c:f>Sheet1!$B$1</c:f>
              <c:strCache>
                <c:ptCount val="1"/>
                <c:pt idx="0">
                  <c:v>Column1</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59DB-4CD2-A62C-52BF8964CDC9}"/>
              </c:ext>
            </c:extLst>
          </c:dPt>
          <c:dPt>
            <c:idx val="1"/>
            <c:bubble3D val="0"/>
            <c:spPr>
              <a:solidFill>
                <a:schemeClr val="accent2"/>
              </a:solidFill>
              <a:ln w="19050">
                <a:noFill/>
              </a:ln>
              <a:effectLst/>
            </c:spPr>
            <c:extLst>
              <c:ext xmlns:c16="http://schemas.microsoft.com/office/drawing/2014/chart" uri="{C3380CC4-5D6E-409C-BE32-E72D297353CC}">
                <c16:uniqueId val="{00000003-59DB-4CD2-A62C-52BF8964CDC9}"/>
              </c:ext>
            </c:extLst>
          </c:dPt>
          <c:dPt>
            <c:idx val="2"/>
            <c:bubble3D val="0"/>
            <c:spPr>
              <a:solidFill>
                <a:schemeClr val="accent3"/>
              </a:solidFill>
              <a:ln w="19050">
                <a:noFill/>
              </a:ln>
              <a:effectLst/>
            </c:spPr>
            <c:extLst>
              <c:ext xmlns:c16="http://schemas.microsoft.com/office/drawing/2014/chart" uri="{C3380CC4-5D6E-409C-BE32-E72D297353CC}">
                <c16:uniqueId val="{00000005-59DB-4CD2-A62C-52BF8964CDC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0.42</c:v>
                </c:pt>
                <c:pt idx="1">
                  <c:v>0.39</c:v>
                </c:pt>
                <c:pt idx="2">
                  <c:v>0.2</c:v>
                </c:pt>
              </c:numCache>
            </c:numRef>
          </c:val>
          <c:extLst>
            <c:ext xmlns:c16="http://schemas.microsoft.com/office/drawing/2014/chart" uri="{C3380CC4-5D6E-409C-BE32-E72D297353CC}">
              <c16:uniqueId val="{00000006-59DB-4CD2-A62C-52BF8964CDC9}"/>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a:solidFill>
                  <a:schemeClr val="tx1"/>
                </a:solidFill>
                <a:latin typeface="Georgia" panose="02040502050405020303" pitchFamily="18" charset="0"/>
              </a:rPr>
              <a:t>ZICO</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5897792187741235E-2"/>
          <c:y val="0.13046335795243064"/>
          <c:w val="0.80820480160568164"/>
          <c:h val="0.7331795471360647"/>
        </c:manualLayout>
      </c:layout>
      <c:doughnutChart>
        <c:varyColors val="1"/>
        <c:ser>
          <c:idx val="0"/>
          <c:order val="0"/>
          <c:tx>
            <c:strRef>
              <c:f>Sheet1!$B$1</c:f>
              <c:strCache>
                <c:ptCount val="1"/>
                <c:pt idx="0">
                  <c:v>Kettle</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A104-4390-B1D6-029AB3489DD8}"/>
              </c:ext>
            </c:extLst>
          </c:dPt>
          <c:dPt>
            <c:idx val="1"/>
            <c:bubble3D val="0"/>
            <c:spPr>
              <a:solidFill>
                <a:schemeClr val="accent2"/>
              </a:solidFill>
              <a:ln w="19050">
                <a:noFill/>
              </a:ln>
              <a:effectLst/>
            </c:spPr>
            <c:extLst>
              <c:ext xmlns:c16="http://schemas.microsoft.com/office/drawing/2014/chart" uri="{C3380CC4-5D6E-409C-BE32-E72D297353CC}">
                <c16:uniqueId val="{00000003-A104-4390-B1D6-029AB3489DD8}"/>
              </c:ext>
            </c:extLst>
          </c:dPt>
          <c:dPt>
            <c:idx val="2"/>
            <c:bubble3D val="0"/>
            <c:spPr>
              <a:solidFill>
                <a:schemeClr val="accent3"/>
              </a:solidFill>
              <a:ln w="19050">
                <a:noFill/>
              </a:ln>
              <a:effectLst/>
            </c:spPr>
            <c:extLst>
              <c:ext xmlns:c16="http://schemas.microsoft.com/office/drawing/2014/chart" uri="{C3380CC4-5D6E-409C-BE32-E72D297353CC}">
                <c16:uniqueId val="{00000005-A104-4390-B1D6-029AB3489DD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0.41</c:v>
                </c:pt>
                <c:pt idx="1">
                  <c:v>0.37</c:v>
                </c:pt>
                <c:pt idx="2">
                  <c:v>0.21</c:v>
                </c:pt>
              </c:numCache>
            </c:numRef>
          </c:val>
          <c:extLst>
            <c:ext xmlns:c16="http://schemas.microsoft.com/office/drawing/2014/chart" uri="{C3380CC4-5D6E-409C-BE32-E72D297353CC}">
              <c16:uniqueId val="{00000006-A104-4390-B1D6-029AB3489DD8}"/>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a:solidFill>
                  <a:schemeClr val="tx1"/>
                </a:solidFill>
                <a:latin typeface="Georgia" panose="02040502050405020303" pitchFamily="18" charset="0"/>
              </a:rPr>
              <a:t>Red Gold</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550563532499614"/>
          <c:y val="0.12156952960401805"/>
          <c:w val="0.80820480160568164"/>
          <c:h val="0.7331795471360647"/>
        </c:manualLayout>
      </c:layout>
      <c:doughnutChart>
        <c:varyColors val="1"/>
        <c:ser>
          <c:idx val="0"/>
          <c:order val="0"/>
          <c:tx>
            <c:strRef>
              <c:f>Sheet1!$B$1</c:f>
              <c:strCache>
                <c:ptCount val="1"/>
                <c:pt idx="0">
                  <c:v>Blount</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88DA-4996-9A93-C9AA609E11E1}"/>
              </c:ext>
            </c:extLst>
          </c:dPt>
          <c:dPt>
            <c:idx val="1"/>
            <c:bubble3D val="0"/>
            <c:spPr>
              <a:solidFill>
                <a:schemeClr val="accent2"/>
              </a:solidFill>
              <a:ln w="19050">
                <a:noFill/>
              </a:ln>
              <a:effectLst/>
            </c:spPr>
            <c:extLst>
              <c:ext xmlns:c16="http://schemas.microsoft.com/office/drawing/2014/chart" uri="{C3380CC4-5D6E-409C-BE32-E72D297353CC}">
                <c16:uniqueId val="{00000003-88DA-4996-9A93-C9AA609E11E1}"/>
              </c:ext>
            </c:extLst>
          </c:dPt>
          <c:dPt>
            <c:idx val="2"/>
            <c:bubble3D val="0"/>
            <c:spPr>
              <a:solidFill>
                <a:schemeClr val="accent3"/>
              </a:solidFill>
              <a:ln w="19050">
                <a:noFill/>
              </a:ln>
              <a:effectLst/>
            </c:spPr>
            <c:extLst>
              <c:ext xmlns:c16="http://schemas.microsoft.com/office/drawing/2014/chart" uri="{C3380CC4-5D6E-409C-BE32-E72D297353CC}">
                <c16:uniqueId val="{00000005-88DA-4996-9A93-C9AA609E11E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0.4</c:v>
                </c:pt>
                <c:pt idx="1">
                  <c:v>0.36</c:v>
                </c:pt>
                <c:pt idx="2">
                  <c:v>0.24</c:v>
                </c:pt>
              </c:numCache>
            </c:numRef>
          </c:val>
          <c:extLst>
            <c:ext xmlns:c16="http://schemas.microsoft.com/office/drawing/2014/chart" uri="{C3380CC4-5D6E-409C-BE32-E72D297353CC}">
              <c16:uniqueId val="{00000006-88DA-4996-9A93-C9AA609E11E1}"/>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a:solidFill>
                  <a:schemeClr val="tx1"/>
                </a:solidFill>
                <a:latin typeface="Georgia" panose="02040502050405020303" pitchFamily="18" charset="0"/>
              </a:rPr>
              <a:t>Thirster</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570171375636869"/>
          <c:y val="0.11986782902137233"/>
          <c:w val="0.80820480160568164"/>
          <c:h val="0.7360436586051744"/>
        </c:manualLayout>
      </c:layout>
      <c:doughnutChart>
        <c:varyColors val="1"/>
        <c:ser>
          <c:idx val="0"/>
          <c:order val="0"/>
          <c:tx>
            <c:strRef>
              <c:f>Sheet1!$B$1</c:f>
              <c:strCache>
                <c:ptCount val="1"/>
                <c:pt idx="0">
                  <c:v>Kettle</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5E2D-4C9A-BD4A-67A538D30545}"/>
              </c:ext>
            </c:extLst>
          </c:dPt>
          <c:dPt>
            <c:idx val="1"/>
            <c:bubble3D val="0"/>
            <c:spPr>
              <a:solidFill>
                <a:schemeClr val="accent2"/>
              </a:solidFill>
              <a:ln w="19050">
                <a:noFill/>
              </a:ln>
              <a:effectLst/>
            </c:spPr>
            <c:extLst>
              <c:ext xmlns:c16="http://schemas.microsoft.com/office/drawing/2014/chart" uri="{C3380CC4-5D6E-409C-BE32-E72D297353CC}">
                <c16:uniqueId val="{00000003-5E2D-4C9A-BD4A-67A538D30545}"/>
              </c:ext>
            </c:extLst>
          </c:dPt>
          <c:dPt>
            <c:idx val="2"/>
            <c:bubble3D val="0"/>
            <c:spPr>
              <a:solidFill>
                <a:schemeClr val="accent3"/>
              </a:solidFill>
              <a:ln w="19050">
                <a:noFill/>
              </a:ln>
              <a:effectLst/>
            </c:spPr>
            <c:extLst>
              <c:ext xmlns:c16="http://schemas.microsoft.com/office/drawing/2014/chart" uri="{C3380CC4-5D6E-409C-BE32-E72D297353CC}">
                <c16:uniqueId val="{00000005-5E2D-4C9A-BD4A-67A538D3054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0.39</c:v>
                </c:pt>
                <c:pt idx="1">
                  <c:v>0.37</c:v>
                </c:pt>
                <c:pt idx="2">
                  <c:v>0.23</c:v>
                </c:pt>
              </c:numCache>
            </c:numRef>
          </c:val>
          <c:extLst>
            <c:ext xmlns:c16="http://schemas.microsoft.com/office/drawing/2014/chart" uri="{C3380CC4-5D6E-409C-BE32-E72D297353CC}">
              <c16:uniqueId val="{00000006-5E2D-4C9A-BD4A-67A538D30545}"/>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r>
              <a:rPr lang="en-US" sz="1600" b="1" dirty="0">
                <a:latin typeface="Georgia" panose="02040502050405020303" pitchFamily="18" charset="0"/>
              </a:rPr>
              <a:t>Goldfish</a:t>
            </a:r>
          </a:p>
        </c:rich>
      </c:tx>
      <c:layout>
        <c:manualLayout>
          <c:xMode val="edge"/>
          <c:yMode val="edge"/>
          <c:x val="0.33794117647058824"/>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12530955689362358"/>
          <c:y val="0.11476715152037194"/>
          <c:w val="0.82137370696310019"/>
          <c:h val="0.74512598948217257"/>
        </c:manualLayout>
      </c:layout>
      <c:doughnutChart>
        <c:varyColors val="1"/>
        <c:ser>
          <c:idx val="0"/>
          <c:order val="0"/>
          <c:tx>
            <c:strRef>
              <c:f>Sheet1!$B$1</c:f>
              <c:strCache>
                <c:ptCount val="1"/>
                <c:pt idx="0">
                  <c:v>goldfish</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B4EC-48EC-92C3-2695DC336963}"/>
              </c:ext>
            </c:extLst>
          </c:dPt>
          <c:dPt>
            <c:idx val="1"/>
            <c:bubble3D val="0"/>
            <c:spPr>
              <a:solidFill>
                <a:schemeClr val="accent2"/>
              </a:solidFill>
              <a:ln w="19050">
                <a:noFill/>
              </a:ln>
              <a:effectLst/>
            </c:spPr>
            <c:extLst>
              <c:ext xmlns:c16="http://schemas.microsoft.com/office/drawing/2014/chart" uri="{C3380CC4-5D6E-409C-BE32-E72D297353CC}">
                <c16:uniqueId val="{00000003-B4EC-48EC-92C3-2695DC336963}"/>
              </c:ext>
            </c:extLst>
          </c:dPt>
          <c:dPt>
            <c:idx val="2"/>
            <c:bubble3D val="0"/>
            <c:spPr>
              <a:solidFill>
                <a:schemeClr val="accent3"/>
              </a:solidFill>
              <a:ln w="19050">
                <a:noFill/>
              </a:ln>
              <a:effectLst/>
            </c:spPr>
            <c:extLst>
              <c:ext xmlns:c16="http://schemas.microsoft.com/office/drawing/2014/chart" uri="{C3380CC4-5D6E-409C-BE32-E72D297353CC}">
                <c16:uniqueId val="{00000005-B4EC-48EC-92C3-2695DC336963}"/>
              </c:ext>
            </c:extLst>
          </c:dPt>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0.6</c:v>
                </c:pt>
                <c:pt idx="1">
                  <c:v>0.28000000000000003</c:v>
                </c:pt>
                <c:pt idx="2">
                  <c:v>0.12</c:v>
                </c:pt>
              </c:numCache>
            </c:numRef>
          </c:val>
          <c:extLst>
            <c:ext xmlns:c16="http://schemas.microsoft.com/office/drawing/2014/chart" uri="{C3380CC4-5D6E-409C-BE32-E72D297353CC}">
              <c16:uniqueId val="{00000006-B4EC-48EC-92C3-2695DC336963}"/>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manualLayout>
          <c:layoutTarget val="inner"/>
          <c:xMode val="edge"/>
          <c:yMode val="edge"/>
          <c:x val="0.23673808224204507"/>
          <c:y val="2.2601126650573788E-3"/>
          <c:w val="0.2351906708142521"/>
          <c:h val="0.92722155123390693"/>
        </c:manualLayout>
      </c:layout>
      <c:barChart>
        <c:barDir val="bar"/>
        <c:grouping val="clustered"/>
        <c:varyColors val="1"/>
        <c:ser>
          <c:idx val="0"/>
          <c:order val="0"/>
          <c:tx>
            <c:strRef>
              <c:f>Sheet1!$B$1</c:f>
              <c:strCache>
                <c:ptCount val="1"/>
                <c:pt idx="0">
                  <c:v>Total</c:v>
                </c:pt>
              </c:strCache>
            </c:strRef>
          </c:tx>
          <c:spPr>
            <a:solidFill>
              <a:srgbClr val="000000"/>
            </a:solidFill>
          </c:spPr>
          <c:invertIfNegative val="1"/>
          <c:dLbls>
            <c:spPr>
              <a:noFill/>
              <a:ln>
                <a:noFill/>
              </a:ln>
              <a:effectLst/>
            </c:spPr>
            <c:txPr>
              <a:bodyPr wrap="square" lIns="38100" tIns="19050" rIns="38100" bIns="19050" anchor="ctr">
                <a:spAutoFit/>
              </a:bodyPr>
              <a:lstStyle/>
              <a:p>
                <a:pPr>
                  <a:defRPr sz="11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6"/>
                <c:pt idx="0">
                  <c:v>Natural</c:v>
                </c:pt>
                <c:pt idx="1">
                  <c:v>Non-GMO</c:v>
                </c:pt>
                <c:pt idx="2">
                  <c:v>Contains a full
serving of fruit</c:v>
                </c:pt>
                <c:pt idx="3">
                  <c:v>No artificial flavors
or preservatives</c:v>
                </c:pt>
                <c:pt idx="4">
                  <c:v>Organic</c:v>
                </c:pt>
                <c:pt idx="5">
                  <c:v>Low calorie</c:v>
                </c:pt>
              </c:strCache>
            </c:strRef>
          </c:cat>
          <c:val>
            <c:numRef>
              <c:f>Sheet1!$B$2:$B$12</c:f>
              <c:numCache>
                <c:formatCode>0%</c:formatCode>
                <c:ptCount val="6"/>
                <c:pt idx="0">
                  <c:v>0.54</c:v>
                </c:pt>
                <c:pt idx="1">
                  <c:v>0.46</c:v>
                </c:pt>
                <c:pt idx="2">
                  <c:v>0.37</c:v>
                </c:pt>
                <c:pt idx="3">
                  <c:v>0.37</c:v>
                </c:pt>
                <c:pt idx="4">
                  <c:v>0.36</c:v>
                </c:pt>
                <c:pt idx="5">
                  <c:v>0.34</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4CC6-3240-9A63-92CEA5EEBDF1}"/>
            </c:ext>
          </c:extLst>
        </c:ser>
        <c:ser>
          <c:idx val="1"/>
          <c:order val="1"/>
          <c:tx>
            <c:strRef>
              <c:f>Sheet1!$C$1</c:f>
              <c:strCache>
                <c:ptCount val="1"/>
                <c:pt idx="0">
                  <c:v>Restaurants</c:v>
                </c:pt>
              </c:strCache>
            </c:strRef>
          </c:tx>
          <c:spPr>
            <a:solidFill>
              <a:srgbClr val="0084C8"/>
            </a:solidFill>
          </c:spPr>
          <c:invertIfNegative val="1"/>
          <c:dLbls>
            <c:spPr>
              <a:noFill/>
              <a:ln>
                <a:noFill/>
              </a:ln>
              <a:effectLst/>
            </c:spPr>
            <c:txPr>
              <a:bodyPr wrap="square" lIns="38100" tIns="19050" rIns="38100" bIns="19050" anchor="ctr">
                <a:spAutoFit/>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6"/>
                <c:pt idx="0">
                  <c:v>Natural</c:v>
                </c:pt>
                <c:pt idx="1">
                  <c:v>Non-GMO</c:v>
                </c:pt>
                <c:pt idx="2">
                  <c:v>Contains a full
serving of fruit</c:v>
                </c:pt>
                <c:pt idx="3">
                  <c:v>No artificial flavors
or preservatives</c:v>
                </c:pt>
                <c:pt idx="4">
                  <c:v>Organic</c:v>
                </c:pt>
                <c:pt idx="5">
                  <c:v>Low calorie</c:v>
                </c:pt>
              </c:strCache>
            </c:strRef>
          </c:cat>
          <c:val>
            <c:numRef>
              <c:f>Sheet1!$C$2:$C$12</c:f>
              <c:numCache>
                <c:formatCode>0%</c:formatCode>
                <c:ptCount val="6"/>
                <c:pt idx="0">
                  <c:v>0.63</c:v>
                </c:pt>
                <c:pt idx="1">
                  <c:v>0.35</c:v>
                </c:pt>
                <c:pt idx="2">
                  <c:v>0.37</c:v>
                </c:pt>
                <c:pt idx="3">
                  <c:v>0.44</c:v>
                </c:pt>
                <c:pt idx="4">
                  <c:v>0.32</c:v>
                </c:pt>
                <c:pt idx="5">
                  <c:v>0.33</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1-4CC6-3240-9A63-92CEA5EEBDF1}"/>
            </c:ext>
          </c:extLst>
        </c:ser>
        <c:ser>
          <c:idx val="2"/>
          <c:order val="2"/>
          <c:tx>
            <c:strRef>
              <c:f>Sheet1!$D$1</c:f>
              <c:strCache>
                <c:ptCount val="1"/>
                <c:pt idx="0">
                  <c:v>Non comm</c:v>
                </c:pt>
              </c:strCache>
            </c:strRef>
          </c:tx>
          <c:spPr>
            <a:solidFill>
              <a:srgbClr val="E82C2A"/>
            </a:solidFill>
          </c:spPr>
          <c:invertIfNegative val="1"/>
          <c:dLbls>
            <c:spPr>
              <a:noFill/>
              <a:ln>
                <a:noFill/>
              </a:ln>
              <a:effectLst/>
            </c:spPr>
            <c:txPr>
              <a:bodyPr wrap="square" lIns="38100" tIns="19050" rIns="38100" bIns="19050" anchor="ctr">
                <a:spAutoFit/>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6"/>
                <c:pt idx="0">
                  <c:v>Natural</c:v>
                </c:pt>
                <c:pt idx="1">
                  <c:v>Non-GMO</c:v>
                </c:pt>
                <c:pt idx="2">
                  <c:v>Contains a full
serving of fruit</c:v>
                </c:pt>
                <c:pt idx="3">
                  <c:v>No artificial flavors
or preservatives</c:v>
                </c:pt>
                <c:pt idx="4">
                  <c:v>Organic</c:v>
                </c:pt>
                <c:pt idx="5">
                  <c:v>Low calorie</c:v>
                </c:pt>
              </c:strCache>
            </c:strRef>
          </c:cat>
          <c:val>
            <c:numRef>
              <c:f>Sheet1!$D$2:$D$12</c:f>
              <c:numCache>
                <c:formatCode>0%</c:formatCode>
                <c:ptCount val="6"/>
                <c:pt idx="0">
                  <c:v>0.5</c:v>
                </c:pt>
                <c:pt idx="1">
                  <c:v>0.48</c:v>
                </c:pt>
                <c:pt idx="2">
                  <c:v>0.4</c:v>
                </c:pt>
                <c:pt idx="3">
                  <c:v>0.37</c:v>
                </c:pt>
                <c:pt idx="4">
                  <c:v>0.35</c:v>
                </c:pt>
                <c:pt idx="5">
                  <c:v>0.34</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4CC6-3240-9A63-92CEA5EEBDF1}"/>
            </c:ext>
          </c:extLst>
        </c:ser>
        <c:ser>
          <c:idx val="3"/>
          <c:order val="3"/>
          <c:tx>
            <c:strRef>
              <c:f>Sheet1!$E$1</c:f>
              <c:strCache>
                <c:ptCount val="1"/>
                <c:pt idx="0">
                  <c:v>Hotel</c:v>
                </c:pt>
              </c:strCache>
            </c:strRef>
          </c:tx>
          <c:spPr>
            <a:solidFill>
              <a:srgbClr val="43B02A"/>
            </a:solidFill>
          </c:spPr>
          <c:invertIfNegative val="1"/>
          <c:dLbls>
            <c:spPr>
              <a:noFill/>
              <a:ln>
                <a:noFill/>
              </a:ln>
              <a:effectLst/>
            </c:spPr>
            <c:txPr>
              <a:bodyPr wrap="square" lIns="38100" tIns="19050" rIns="38100" bIns="19050" anchor="ctr">
                <a:spAutoFit/>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6"/>
                <c:pt idx="0">
                  <c:v>Natural</c:v>
                </c:pt>
                <c:pt idx="1">
                  <c:v>Non-GMO</c:v>
                </c:pt>
                <c:pt idx="2">
                  <c:v>Contains a full
serving of fruit</c:v>
                </c:pt>
                <c:pt idx="3">
                  <c:v>No artificial flavors
or preservatives</c:v>
                </c:pt>
                <c:pt idx="4">
                  <c:v>Organic</c:v>
                </c:pt>
                <c:pt idx="5">
                  <c:v>Low calorie</c:v>
                </c:pt>
              </c:strCache>
            </c:strRef>
          </c:cat>
          <c:val>
            <c:numRef>
              <c:f>Sheet1!$E$2:$E$12</c:f>
              <c:numCache>
                <c:formatCode>0%</c:formatCode>
                <c:ptCount val="6"/>
                <c:pt idx="0">
                  <c:v>0.47</c:v>
                </c:pt>
                <c:pt idx="1">
                  <c:v>0.6</c:v>
                </c:pt>
                <c:pt idx="2">
                  <c:v>0.36</c:v>
                </c:pt>
                <c:pt idx="3">
                  <c:v>0.31</c:v>
                </c:pt>
                <c:pt idx="4">
                  <c:v>0.4</c:v>
                </c:pt>
                <c:pt idx="5">
                  <c:v>0.38</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3-4CC6-3240-9A63-92CEA5EEBDF1}"/>
            </c:ext>
          </c:extLst>
        </c:ser>
        <c:ser>
          <c:idx val="4"/>
          <c:order val="4"/>
          <c:tx>
            <c:strRef>
              <c:f>Sheet1!$F$1</c:f>
              <c:strCache>
                <c:ptCount val="1"/>
                <c:pt idx="0">
                  <c:v>C-store</c:v>
                </c:pt>
              </c:strCache>
            </c:strRef>
          </c:tx>
          <c:spPr>
            <a:solidFill>
              <a:srgbClr val="FFCD00"/>
            </a:solidFill>
          </c:spPr>
          <c:invertIfNegative val="1"/>
          <c:dLbls>
            <c:spPr>
              <a:noFill/>
              <a:ln>
                <a:noFill/>
              </a:ln>
              <a:effectLst/>
            </c:spPr>
            <c:txPr>
              <a:bodyPr wrap="square" lIns="38100" tIns="19050" rIns="38100" bIns="19050" anchor="ctr">
                <a:spAutoFit/>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6"/>
                <c:pt idx="0">
                  <c:v>Natural</c:v>
                </c:pt>
                <c:pt idx="1">
                  <c:v>Non-GMO</c:v>
                </c:pt>
                <c:pt idx="2">
                  <c:v>Contains a full
serving of fruit</c:v>
                </c:pt>
                <c:pt idx="3">
                  <c:v>No artificial flavors
or preservatives</c:v>
                </c:pt>
                <c:pt idx="4">
                  <c:v>Organic</c:v>
                </c:pt>
                <c:pt idx="5">
                  <c:v>Low calorie</c:v>
                </c:pt>
              </c:strCache>
            </c:strRef>
          </c:cat>
          <c:val>
            <c:numRef>
              <c:f>Sheet1!$F$2:$F$12</c:f>
              <c:numCache>
                <c:formatCode>0%</c:formatCode>
                <c:ptCount val="6"/>
                <c:pt idx="0">
                  <c:v>0.56000000000000005</c:v>
                </c:pt>
                <c:pt idx="1">
                  <c:v>0.69</c:v>
                </c:pt>
                <c:pt idx="2">
                  <c:v>0.22</c:v>
                </c:pt>
                <c:pt idx="3">
                  <c:v>0.22</c:v>
                </c:pt>
                <c:pt idx="4">
                  <c:v>0.51</c:v>
                </c:pt>
                <c:pt idx="5">
                  <c:v>0.38</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4-4CC6-3240-9A63-92CEA5EEBDF1}"/>
            </c:ext>
          </c:extLst>
        </c:ser>
        <c:dLbls>
          <c:showLegendKey val="0"/>
          <c:showVal val="1"/>
          <c:showCatName val="0"/>
          <c:showSerName val="0"/>
          <c:showPercent val="0"/>
          <c:showBubbleSize val="0"/>
        </c:dLbls>
        <c:gapWidth val="120"/>
        <c:overlap val="-35"/>
        <c:axId val="-2068027336"/>
        <c:axId val="-2113994440"/>
      </c:barChart>
      <c:catAx>
        <c:axId val="-2068027336"/>
        <c:scaling>
          <c:orientation val="maxMin"/>
        </c:scaling>
        <c:delete val="0"/>
        <c:axPos val="l"/>
        <c:numFmt formatCode="General" sourceLinked="0"/>
        <c:majorTickMark val="none"/>
        <c:minorTickMark val="none"/>
        <c:tickLblPos val="nextTo"/>
        <c:spPr>
          <a:ln>
            <a:solidFill>
              <a:schemeClr val="bg2"/>
            </a:solidFill>
          </a:ln>
        </c:spPr>
        <c:txPr>
          <a:bodyPr/>
          <a:lstStyle/>
          <a:p>
            <a:pPr>
              <a:defRPr sz="1050"/>
            </a:pPr>
            <a:endParaRPr lang="en-US"/>
          </a:p>
        </c:txPr>
        <c:crossAx val="-2113994440"/>
        <c:crosses val="autoZero"/>
        <c:auto val="1"/>
        <c:lblAlgn val="ctr"/>
        <c:lblOffset val="100"/>
        <c:noMultiLvlLbl val="0"/>
      </c:catAx>
      <c:valAx>
        <c:axId val="-2113994440"/>
        <c:scaling>
          <c:orientation val="minMax"/>
          <c:max val="1"/>
          <c:min val="0"/>
        </c:scaling>
        <c:delete val="1"/>
        <c:axPos val="t"/>
        <c:numFmt formatCode="0%" sourceLinked="1"/>
        <c:majorTickMark val="out"/>
        <c:minorTickMark val="none"/>
        <c:tickLblPos val="nextTo"/>
        <c:crossAx val="-2068027336"/>
        <c:crosses val="autoZero"/>
        <c:crossBetween val="between"/>
      </c:valAx>
    </c:plotArea>
    <c:legend>
      <c:legendPos val="b"/>
      <c:legendEntry>
        <c:idx val="0"/>
        <c:txPr>
          <a:bodyPr/>
          <a:lstStyle/>
          <a:p>
            <a:pPr>
              <a:defRPr sz="1050" b="1"/>
            </a:pPr>
            <a:endParaRPr lang="en-US"/>
          </a:p>
        </c:txPr>
      </c:legendEntry>
      <c:layout>
        <c:manualLayout>
          <c:xMode val="edge"/>
          <c:yMode val="edge"/>
          <c:x val="0.16309643500844648"/>
          <c:y val="0.97629911126838376"/>
          <c:w val="0.67380694761287396"/>
          <c:h val="2.3700888731616288E-2"/>
        </c:manualLayout>
      </c:layout>
      <c:overlay val="0"/>
      <c:txPr>
        <a:bodyPr/>
        <a:lstStyle/>
        <a:p>
          <a:pPr>
            <a:defRPr sz="1050"/>
          </a:pPr>
          <a:endParaRPr lang="en-US"/>
        </a:p>
      </c:txPr>
    </c:legend>
    <c:plotVisOnly val="1"/>
    <c:dispBlanksAs val="gap"/>
    <c:showDLblsOverMax val="1"/>
  </c:chart>
  <c:txPr>
    <a:bodyPr/>
    <a:lstStyle/>
    <a:p>
      <a:pPr>
        <a:defRPr sz="1000">
          <a:solidFill>
            <a:schemeClr val="tx1"/>
          </a:solidFill>
          <a:latin typeface="Arial"/>
        </a:defRPr>
      </a:pPr>
      <a:endParaRPr lang="en-US"/>
    </a:p>
  </c:txPr>
  <c:externalData r:id="rId1">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793500077196231"/>
          <c:y val="2.2601126650573788E-3"/>
          <c:w val="0.43678825073336419"/>
          <c:h val="0.9090885367303132"/>
        </c:manualLayout>
      </c:layout>
      <c:barChart>
        <c:barDir val="bar"/>
        <c:grouping val="clustered"/>
        <c:varyColors val="1"/>
        <c:ser>
          <c:idx val="0"/>
          <c:order val="0"/>
          <c:tx>
            <c:strRef>
              <c:f>Sheet1!$B$1</c:f>
              <c:strCache>
                <c:ptCount val="1"/>
                <c:pt idx="0">
                  <c:v>Total</c:v>
                </c:pt>
              </c:strCache>
            </c:strRef>
          </c:tx>
          <c:spPr>
            <a:solidFill>
              <a:srgbClr val="000000"/>
            </a:solidFill>
          </c:spPr>
          <c:invertIfNegative val="1"/>
          <c:dLbls>
            <c:spPr>
              <a:noFill/>
              <a:ln>
                <a:noFill/>
              </a:ln>
              <a:effectLst/>
            </c:spPr>
            <c:txPr>
              <a:bodyPr wrap="square" lIns="38100" tIns="19050" rIns="38100" bIns="19050" anchor="ctr">
                <a:spAutoFit/>
              </a:bodyPr>
              <a:lstStyle/>
              <a:p>
                <a:pPr>
                  <a:defRPr sz="11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5"/>
                <c:pt idx="0">
                  <c:v>Low in sodium</c:v>
                </c:pt>
                <c:pt idx="1">
                  <c:v>No artificial colors or sweeteners</c:v>
                </c:pt>
                <c:pt idx="2">
                  <c:v>Gluten-free</c:v>
                </c:pt>
                <c:pt idx="3">
                  <c:v>Good source of fiber</c:v>
                </c:pt>
                <c:pt idx="4">
                  <c:v>Contains a full serving of vegetables</c:v>
                </c:pt>
              </c:strCache>
            </c:strRef>
          </c:cat>
          <c:val>
            <c:numRef>
              <c:f>Sheet1!$B$2:$B$12</c:f>
              <c:numCache>
                <c:formatCode>0%</c:formatCode>
                <c:ptCount val="5"/>
                <c:pt idx="0">
                  <c:v>0.34</c:v>
                </c:pt>
                <c:pt idx="1">
                  <c:v>0.32</c:v>
                </c:pt>
                <c:pt idx="2">
                  <c:v>0.3</c:v>
                </c:pt>
                <c:pt idx="3">
                  <c:v>0.28999999999999998</c:v>
                </c:pt>
                <c:pt idx="4">
                  <c:v>0.28000000000000003</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1E26-4F59-8833-D718075564B4}"/>
            </c:ext>
          </c:extLst>
        </c:ser>
        <c:ser>
          <c:idx val="1"/>
          <c:order val="1"/>
          <c:tx>
            <c:strRef>
              <c:f>Sheet1!$C$1</c:f>
              <c:strCache>
                <c:ptCount val="1"/>
                <c:pt idx="0">
                  <c:v>Restaurants</c:v>
                </c:pt>
              </c:strCache>
            </c:strRef>
          </c:tx>
          <c:spPr>
            <a:solidFill>
              <a:srgbClr val="0084C8"/>
            </a:solidFill>
          </c:spPr>
          <c:invertIfNegative val="1"/>
          <c:dLbls>
            <c:spPr>
              <a:noFill/>
              <a:ln>
                <a:noFill/>
              </a:ln>
              <a:effectLst/>
            </c:spPr>
            <c:txPr>
              <a:bodyPr wrap="square" lIns="38100" tIns="19050" rIns="38100" bIns="19050" anchor="ctr">
                <a:spAutoFit/>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5"/>
                <c:pt idx="0">
                  <c:v>Low in sodium</c:v>
                </c:pt>
                <c:pt idx="1">
                  <c:v>No artificial colors or sweeteners</c:v>
                </c:pt>
                <c:pt idx="2">
                  <c:v>Gluten-free</c:v>
                </c:pt>
                <c:pt idx="3">
                  <c:v>Good source of fiber</c:v>
                </c:pt>
                <c:pt idx="4">
                  <c:v>Contains a full serving of vegetables</c:v>
                </c:pt>
              </c:strCache>
            </c:strRef>
          </c:cat>
          <c:val>
            <c:numRef>
              <c:f>Sheet1!$C$2:$C$12</c:f>
              <c:numCache>
                <c:formatCode>0%</c:formatCode>
                <c:ptCount val="5"/>
                <c:pt idx="0">
                  <c:v>0.28999999999999998</c:v>
                </c:pt>
                <c:pt idx="1">
                  <c:v>0.38</c:v>
                </c:pt>
                <c:pt idx="2">
                  <c:v>0.23</c:v>
                </c:pt>
                <c:pt idx="3">
                  <c:v>0.28000000000000003</c:v>
                </c:pt>
                <c:pt idx="4">
                  <c:v>0.37</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1-1E26-4F59-8833-D718075564B4}"/>
            </c:ext>
          </c:extLst>
        </c:ser>
        <c:ser>
          <c:idx val="2"/>
          <c:order val="2"/>
          <c:tx>
            <c:strRef>
              <c:f>Sheet1!$D$1</c:f>
              <c:strCache>
                <c:ptCount val="1"/>
                <c:pt idx="0">
                  <c:v>Non comm</c:v>
                </c:pt>
              </c:strCache>
            </c:strRef>
          </c:tx>
          <c:spPr>
            <a:solidFill>
              <a:srgbClr val="E82C2A"/>
            </a:solidFill>
          </c:spPr>
          <c:invertIfNegative val="1"/>
          <c:dLbls>
            <c:spPr>
              <a:noFill/>
              <a:ln>
                <a:noFill/>
              </a:ln>
              <a:effectLst/>
            </c:spPr>
            <c:txPr>
              <a:bodyPr wrap="square" lIns="38100" tIns="19050" rIns="38100" bIns="19050" anchor="ctr">
                <a:spAutoFit/>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5"/>
                <c:pt idx="0">
                  <c:v>Low in sodium</c:v>
                </c:pt>
                <c:pt idx="1">
                  <c:v>No artificial colors or sweeteners</c:v>
                </c:pt>
                <c:pt idx="2">
                  <c:v>Gluten-free</c:v>
                </c:pt>
                <c:pt idx="3">
                  <c:v>Good source of fiber</c:v>
                </c:pt>
                <c:pt idx="4">
                  <c:v>Contains a full serving of vegetables</c:v>
                </c:pt>
              </c:strCache>
            </c:strRef>
          </c:cat>
          <c:val>
            <c:numRef>
              <c:f>Sheet1!$D$2:$D$12</c:f>
              <c:numCache>
                <c:formatCode>0%</c:formatCode>
                <c:ptCount val="5"/>
                <c:pt idx="0">
                  <c:v>0.37</c:v>
                </c:pt>
                <c:pt idx="1">
                  <c:v>0.33</c:v>
                </c:pt>
                <c:pt idx="2">
                  <c:v>0.31</c:v>
                </c:pt>
                <c:pt idx="3">
                  <c:v>0.3</c:v>
                </c:pt>
                <c:pt idx="4">
                  <c:v>0.24</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1E26-4F59-8833-D718075564B4}"/>
            </c:ext>
          </c:extLst>
        </c:ser>
        <c:ser>
          <c:idx val="3"/>
          <c:order val="3"/>
          <c:tx>
            <c:strRef>
              <c:f>Sheet1!$E$1</c:f>
              <c:strCache>
                <c:ptCount val="1"/>
                <c:pt idx="0">
                  <c:v>Hotel</c:v>
                </c:pt>
              </c:strCache>
            </c:strRef>
          </c:tx>
          <c:spPr>
            <a:solidFill>
              <a:srgbClr val="43B02A"/>
            </a:solidFill>
          </c:spPr>
          <c:invertIfNegative val="1"/>
          <c:dLbls>
            <c:spPr>
              <a:noFill/>
              <a:ln>
                <a:noFill/>
              </a:ln>
              <a:effectLst/>
            </c:spPr>
            <c:txPr>
              <a:bodyPr wrap="square" lIns="38100" tIns="19050" rIns="38100" bIns="19050" anchor="ctr">
                <a:spAutoFit/>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5"/>
                <c:pt idx="0">
                  <c:v>Low in sodium</c:v>
                </c:pt>
                <c:pt idx="1">
                  <c:v>No artificial colors or sweeteners</c:v>
                </c:pt>
                <c:pt idx="2">
                  <c:v>Gluten-free</c:v>
                </c:pt>
                <c:pt idx="3">
                  <c:v>Good source of fiber</c:v>
                </c:pt>
                <c:pt idx="4">
                  <c:v>Contains a full serving of vegetables</c:v>
                </c:pt>
              </c:strCache>
            </c:strRef>
          </c:cat>
          <c:val>
            <c:numRef>
              <c:f>Sheet1!$E$2:$E$12</c:f>
              <c:numCache>
                <c:formatCode>0%</c:formatCode>
                <c:ptCount val="5"/>
                <c:pt idx="0">
                  <c:v>0.31</c:v>
                </c:pt>
                <c:pt idx="1">
                  <c:v>0.28999999999999998</c:v>
                </c:pt>
                <c:pt idx="2">
                  <c:v>0.44</c:v>
                </c:pt>
                <c:pt idx="3">
                  <c:v>0.24</c:v>
                </c:pt>
                <c:pt idx="4">
                  <c:v>0.2</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3-1E26-4F59-8833-D718075564B4}"/>
            </c:ext>
          </c:extLst>
        </c:ser>
        <c:ser>
          <c:idx val="4"/>
          <c:order val="4"/>
          <c:tx>
            <c:strRef>
              <c:f>Sheet1!$F$1</c:f>
              <c:strCache>
                <c:ptCount val="1"/>
                <c:pt idx="0">
                  <c:v>C-store</c:v>
                </c:pt>
              </c:strCache>
            </c:strRef>
          </c:tx>
          <c:spPr>
            <a:solidFill>
              <a:srgbClr val="FFCD00"/>
            </a:solidFill>
          </c:spPr>
          <c:invertIfNegative val="1"/>
          <c:dLbls>
            <c:spPr>
              <a:noFill/>
              <a:ln>
                <a:noFill/>
              </a:ln>
              <a:effectLst/>
            </c:spPr>
            <c:txPr>
              <a:bodyPr wrap="square" lIns="38100" tIns="19050" rIns="38100" bIns="19050" anchor="ctr">
                <a:spAutoFit/>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5"/>
                <c:pt idx="0">
                  <c:v>Low in sodium</c:v>
                </c:pt>
                <c:pt idx="1">
                  <c:v>No artificial colors or sweeteners</c:v>
                </c:pt>
                <c:pt idx="2">
                  <c:v>Gluten-free</c:v>
                </c:pt>
                <c:pt idx="3">
                  <c:v>Good source of fiber</c:v>
                </c:pt>
                <c:pt idx="4">
                  <c:v>Contains a full serving of vegetables</c:v>
                </c:pt>
              </c:strCache>
            </c:strRef>
          </c:cat>
          <c:val>
            <c:numRef>
              <c:f>Sheet1!$F$2:$F$12</c:f>
              <c:numCache>
                <c:formatCode>0%</c:formatCode>
                <c:ptCount val="5"/>
                <c:pt idx="0">
                  <c:v>0.31</c:v>
                </c:pt>
                <c:pt idx="1">
                  <c:v>0.13</c:v>
                </c:pt>
                <c:pt idx="2">
                  <c:v>0.42</c:v>
                </c:pt>
                <c:pt idx="3">
                  <c:v>0.24</c:v>
                </c:pt>
                <c:pt idx="4">
                  <c:v>0.31</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4-1E26-4F59-8833-D718075564B4}"/>
            </c:ext>
          </c:extLst>
        </c:ser>
        <c:dLbls>
          <c:showLegendKey val="0"/>
          <c:showVal val="1"/>
          <c:showCatName val="0"/>
          <c:showSerName val="0"/>
          <c:showPercent val="0"/>
          <c:showBubbleSize val="0"/>
        </c:dLbls>
        <c:gapWidth val="120"/>
        <c:overlap val="-35"/>
        <c:axId val="-2068027336"/>
        <c:axId val="-2113994440"/>
      </c:barChart>
      <c:catAx>
        <c:axId val="-2068027336"/>
        <c:scaling>
          <c:orientation val="maxMin"/>
        </c:scaling>
        <c:delete val="0"/>
        <c:axPos val="l"/>
        <c:numFmt formatCode="General" sourceLinked="0"/>
        <c:majorTickMark val="none"/>
        <c:minorTickMark val="none"/>
        <c:tickLblPos val="nextTo"/>
        <c:spPr>
          <a:ln>
            <a:solidFill>
              <a:schemeClr val="bg2"/>
            </a:solidFill>
          </a:ln>
        </c:spPr>
        <c:txPr>
          <a:bodyPr/>
          <a:lstStyle/>
          <a:p>
            <a:pPr>
              <a:defRPr sz="1050"/>
            </a:pPr>
            <a:endParaRPr lang="en-US"/>
          </a:p>
        </c:txPr>
        <c:crossAx val="-2113994440"/>
        <c:crosses val="autoZero"/>
        <c:auto val="1"/>
        <c:lblAlgn val="ctr"/>
        <c:lblOffset val="100"/>
        <c:noMultiLvlLbl val="0"/>
      </c:catAx>
      <c:valAx>
        <c:axId val="-2113994440"/>
        <c:scaling>
          <c:orientation val="minMax"/>
          <c:max val="1"/>
          <c:min val="0"/>
        </c:scaling>
        <c:delete val="1"/>
        <c:axPos val="t"/>
        <c:numFmt formatCode="0%" sourceLinked="1"/>
        <c:majorTickMark val="out"/>
        <c:minorTickMark val="none"/>
        <c:tickLblPos val="nextTo"/>
        <c:crossAx val="-2068027336"/>
        <c:crosses val="autoZero"/>
        <c:crossBetween val="between"/>
      </c:valAx>
    </c:plotArea>
    <c:plotVisOnly val="1"/>
    <c:dispBlanksAs val="gap"/>
    <c:showDLblsOverMax val="1"/>
  </c:chart>
  <c:txPr>
    <a:bodyPr/>
    <a:lstStyle/>
    <a:p>
      <a:pPr>
        <a:defRPr sz="1000">
          <a:solidFill>
            <a:schemeClr val="tx1"/>
          </a:solidFill>
          <a:latin typeface="Arial"/>
        </a:defRPr>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87449296110713"/>
          <c:y val="3.9006783498771701E-2"/>
          <c:w val="0.78373049391553329"/>
          <c:h val="0.88333297061105687"/>
        </c:manualLayout>
      </c:layout>
      <c:barChart>
        <c:barDir val="bar"/>
        <c:grouping val="percentStacked"/>
        <c:varyColors val="0"/>
        <c:ser>
          <c:idx val="0"/>
          <c:order val="0"/>
          <c:tx>
            <c:strRef>
              <c:f>Sheet1!$B$1</c:f>
              <c:strCache>
                <c:ptCount val="1"/>
                <c:pt idx="0">
                  <c:v>5—Strongly agree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Sheet1!$B$2:$B$6</c:f>
              <c:numCache>
                <c:formatCode>0%</c:formatCode>
                <c:ptCount val="5"/>
                <c:pt idx="0">
                  <c:v>0.51</c:v>
                </c:pt>
                <c:pt idx="1">
                  <c:v>0.63</c:v>
                </c:pt>
                <c:pt idx="2">
                  <c:v>0.38</c:v>
                </c:pt>
                <c:pt idx="3">
                  <c:v>0.5</c:v>
                </c:pt>
                <c:pt idx="4">
                  <c:v>0.6</c:v>
                </c:pt>
              </c:numCache>
            </c:numRef>
          </c:val>
          <c:extLst>
            <c:ext xmlns:c16="http://schemas.microsoft.com/office/drawing/2014/chart" uri="{C3380CC4-5D6E-409C-BE32-E72D297353CC}">
              <c16:uniqueId val="{00000000-D175-4B14-9C86-97431184F007}"/>
            </c:ext>
          </c:extLst>
        </c:ser>
        <c:ser>
          <c:idx val="1"/>
          <c:order val="1"/>
          <c:tx>
            <c:strRef>
              <c:f>Sheet1!$C$1</c:f>
              <c:strCache>
                <c:ptCount val="1"/>
                <c:pt idx="0">
                  <c:v>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Sheet1!$C$2:$C$6</c:f>
              <c:numCache>
                <c:formatCode>0%</c:formatCode>
                <c:ptCount val="5"/>
                <c:pt idx="0">
                  <c:v>0.39</c:v>
                </c:pt>
                <c:pt idx="1">
                  <c:v>0.35</c:v>
                </c:pt>
                <c:pt idx="2">
                  <c:v>0.44</c:v>
                </c:pt>
                <c:pt idx="3">
                  <c:v>0.33</c:v>
                </c:pt>
                <c:pt idx="4">
                  <c:v>0.4</c:v>
                </c:pt>
              </c:numCache>
            </c:numRef>
          </c:val>
          <c:extLst>
            <c:ext xmlns:c16="http://schemas.microsoft.com/office/drawing/2014/chart" uri="{C3380CC4-5D6E-409C-BE32-E72D297353CC}">
              <c16:uniqueId val="{00000001-D175-4B14-9C86-97431184F007}"/>
            </c:ext>
          </c:extLst>
        </c:ser>
        <c:ser>
          <c:idx val="2"/>
          <c:order val="2"/>
          <c:tx>
            <c:strRef>
              <c:f>Sheet1!$D$1</c:f>
              <c:strCache>
                <c:ptCount val="1"/>
                <c:pt idx="0">
                  <c:v>3</c:v>
                </c:pt>
              </c:strCache>
            </c:strRef>
          </c:tx>
          <c:spPr>
            <a:solidFill>
              <a:schemeClr val="accent3"/>
            </a:solidFill>
            <a:ln>
              <a:noFill/>
            </a:ln>
            <a:effectLst/>
          </c:spPr>
          <c:invertIfNegative val="0"/>
          <c:dLbls>
            <c:dLbl>
              <c:idx val="4"/>
              <c:layout>
                <c:manualLayout>
                  <c:x val="-4.090909090909102E-2"/>
                  <c:y val="6.7375886524822695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3"/>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175-4B14-9C86-97431184F00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Total</c:v>
                </c:pt>
                <c:pt idx="1">
                  <c:v>Restaurants</c:v>
                </c:pt>
                <c:pt idx="2">
                  <c:v>Non comm</c:v>
                </c:pt>
                <c:pt idx="3">
                  <c:v>Hotel</c:v>
                </c:pt>
                <c:pt idx="4">
                  <c:v>C-store</c:v>
                </c:pt>
              </c:strCache>
            </c:strRef>
          </c:cat>
          <c:val>
            <c:numRef>
              <c:f>Sheet1!$D$2:$D$6</c:f>
              <c:numCache>
                <c:formatCode>0%</c:formatCode>
                <c:ptCount val="5"/>
                <c:pt idx="0">
                  <c:v>0.09</c:v>
                </c:pt>
                <c:pt idx="1">
                  <c:v>0.02</c:v>
                </c:pt>
                <c:pt idx="2">
                  <c:v>0.16</c:v>
                </c:pt>
                <c:pt idx="3">
                  <c:v>0.17</c:v>
                </c:pt>
                <c:pt idx="4">
                  <c:v>0</c:v>
                </c:pt>
              </c:numCache>
            </c:numRef>
          </c:val>
          <c:extLst>
            <c:ext xmlns:c16="http://schemas.microsoft.com/office/drawing/2014/chart" uri="{C3380CC4-5D6E-409C-BE32-E72D297353CC}">
              <c16:uniqueId val="{00000002-D175-4B14-9C86-97431184F007}"/>
            </c:ext>
          </c:extLst>
        </c:ser>
        <c:ser>
          <c:idx val="3"/>
          <c:order val="3"/>
          <c:tx>
            <c:strRef>
              <c:f>Sheet1!$E$1</c:f>
              <c:strCache>
                <c:ptCount val="1"/>
                <c:pt idx="0">
                  <c:v>2</c:v>
                </c:pt>
              </c:strCache>
            </c:strRef>
          </c:tx>
          <c:spPr>
            <a:solidFill>
              <a:schemeClr val="accent4"/>
            </a:solidFill>
            <a:ln>
              <a:noFill/>
            </a:ln>
            <a:effectLst/>
          </c:spPr>
          <c:invertIfNegative val="0"/>
          <c:dLbls>
            <c:dLbl>
              <c:idx val="0"/>
              <c:layout>
                <c:manualLayout>
                  <c:x val="-4.5454545454545452E-3"/>
                  <c:y val="7.092226503601943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5D5-4076-A233-5783E03546B5}"/>
                </c:ext>
              </c:extLst>
            </c:dLbl>
            <c:dLbl>
              <c:idx val="1"/>
              <c:layout>
                <c:manualLayout>
                  <c:x val="0"/>
                  <c:y val="7.4468224716591272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3.5500244266911889E-2"/>
                      <c:h val="6.3655452159389156E-2"/>
                    </c:manualLayout>
                  </c15:layout>
                </c:ext>
                <c:ext xmlns:c16="http://schemas.microsoft.com/office/drawing/2014/chart" uri="{C3380CC4-5D6E-409C-BE32-E72D297353CC}">
                  <c16:uniqueId val="{00000003-D175-4B14-9C86-97431184F007}"/>
                </c:ext>
              </c:extLst>
            </c:dLbl>
            <c:dLbl>
              <c:idx val="2"/>
              <c:layout>
                <c:manualLayout>
                  <c:x val="-3.0303030303031413E-3"/>
                  <c:y val="7.446808510638297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5D5-4076-A233-5783E03546B5}"/>
                </c:ext>
              </c:extLst>
            </c:dLbl>
            <c:dLbl>
              <c:idx val="3"/>
              <c:layout>
                <c:manualLayout>
                  <c:x val="-9.0909090909090905E-3"/>
                  <c:y val="6.7375886524822695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175-4B14-9C86-97431184F007}"/>
                </c:ext>
              </c:extLst>
            </c:dLbl>
            <c:dLbl>
              <c:idx val="4"/>
              <c:layout>
                <c:manualLayout>
                  <c:x val="-9.0909090909090905E-3"/>
                  <c:y val="7.4468364326799569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175-4B14-9C86-97431184F00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Total</c:v>
                </c:pt>
                <c:pt idx="1">
                  <c:v>Restaurants</c:v>
                </c:pt>
                <c:pt idx="2">
                  <c:v>Non comm</c:v>
                </c:pt>
                <c:pt idx="3">
                  <c:v>Hotel</c:v>
                </c:pt>
                <c:pt idx="4">
                  <c:v>C-store</c:v>
                </c:pt>
              </c:strCache>
            </c:strRef>
          </c:cat>
          <c:val>
            <c:numRef>
              <c:f>Sheet1!$E$2:$E$6</c:f>
              <c:numCache>
                <c:formatCode>0%</c:formatCode>
                <c:ptCount val="5"/>
                <c:pt idx="0">
                  <c:v>0.01</c:v>
                </c:pt>
                <c:pt idx="1">
                  <c:v>0</c:v>
                </c:pt>
                <c:pt idx="2">
                  <c:v>0.02</c:v>
                </c:pt>
                <c:pt idx="3">
                  <c:v>0</c:v>
                </c:pt>
                <c:pt idx="4">
                  <c:v>0</c:v>
                </c:pt>
              </c:numCache>
            </c:numRef>
          </c:val>
          <c:extLst>
            <c:ext xmlns:c16="http://schemas.microsoft.com/office/drawing/2014/chart" uri="{C3380CC4-5D6E-409C-BE32-E72D297353CC}">
              <c16:uniqueId val="{00000005-D175-4B14-9C86-97431184F007}"/>
            </c:ext>
          </c:extLst>
        </c:ser>
        <c:ser>
          <c:idx val="4"/>
          <c:order val="4"/>
          <c:tx>
            <c:strRef>
              <c:f>Sheet1!$F$1</c:f>
              <c:strCache>
                <c:ptCount val="1"/>
                <c:pt idx="0">
                  <c:v>1—Disagree completely</c:v>
                </c:pt>
              </c:strCache>
            </c:strRef>
          </c:tx>
          <c:spPr>
            <a:solidFill>
              <a:schemeClr val="accent5"/>
            </a:solidFill>
            <a:ln>
              <a:noFill/>
            </a:ln>
            <a:effectLst/>
          </c:spPr>
          <c:invertIfNegative val="0"/>
          <c:dLbls>
            <c:dLbl>
              <c:idx val="2"/>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8-D175-4B14-9C86-97431184F007}"/>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5"/>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Sheet1!$F$2:$F$6</c:f>
              <c:numCache>
                <c:formatCode>0%</c:formatCode>
                <c:ptCount val="5"/>
                <c:pt idx="0">
                  <c:v>0</c:v>
                </c:pt>
                <c:pt idx="1">
                  <c:v>0</c:v>
                </c:pt>
                <c:pt idx="2">
                  <c:v>0.01</c:v>
                </c:pt>
                <c:pt idx="3">
                  <c:v>0</c:v>
                </c:pt>
                <c:pt idx="4">
                  <c:v>0</c:v>
                </c:pt>
              </c:numCache>
            </c:numRef>
          </c:val>
          <c:extLst>
            <c:ext xmlns:c16="http://schemas.microsoft.com/office/drawing/2014/chart" uri="{C3380CC4-5D6E-409C-BE32-E72D297353CC}">
              <c16:uniqueId val="{0000000D-D175-4B14-9C86-97431184F007}"/>
            </c:ext>
          </c:extLst>
        </c:ser>
        <c:dLbls>
          <c:showLegendKey val="0"/>
          <c:showVal val="0"/>
          <c:showCatName val="0"/>
          <c:showSerName val="0"/>
          <c:showPercent val="0"/>
          <c:showBubbleSize val="0"/>
        </c:dLbls>
        <c:gapWidth val="150"/>
        <c:overlap val="100"/>
        <c:axId val="556643872"/>
        <c:axId val="544412288"/>
      </c:barChart>
      <c:catAx>
        <c:axId val="55664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crossAx val="544412288"/>
        <c:crosses val="autoZero"/>
        <c:auto val="1"/>
        <c:lblAlgn val="ctr"/>
        <c:lblOffset val="100"/>
        <c:noMultiLvlLbl val="0"/>
      </c:catAx>
      <c:valAx>
        <c:axId val="544412288"/>
        <c:scaling>
          <c:orientation val="minMax"/>
        </c:scaling>
        <c:delete val="1"/>
        <c:axPos val="t"/>
        <c:numFmt formatCode="0%" sourceLinked="1"/>
        <c:majorTickMark val="none"/>
        <c:minorTickMark val="none"/>
        <c:tickLblPos val="nextTo"/>
        <c:crossAx val="5566438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Entry>
      <c:layout>
        <c:manualLayout>
          <c:xMode val="edge"/>
          <c:yMode val="edge"/>
          <c:x val="0.17603304700548794"/>
          <c:y val="0.95196256128361312"/>
          <c:w val="0.65380195657361007"/>
          <c:h val="4.803745781132785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bg2">
              <a:lumMod val="10000"/>
            </a:schemeClr>
          </a:solidFill>
        </a:defRPr>
      </a:pPr>
      <a:endParaRPr lang="en-US"/>
    </a:p>
  </c:txPr>
  <c:externalData r:id="rId3">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284418993080408"/>
          <c:y val="3.9006783498771701E-2"/>
          <c:w val="0.78676079694583634"/>
          <c:h val="0.88333297061105687"/>
        </c:manualLayout>
      </c:layout>
      <c:barChart>
        <c:barDir val="bar"/>
        <c:grouping val="percentStacked"/>
        <c:varyColors val="0"/>
        <c:ser>
          <c:idx val="0"/>
          <c:order val="0"/>
          <c:tx>
            <c:strRef>
              <c:f>Sheet1!$B$1</c:f>
              <c:strCache>
                <c:ptCount val="1"/>
                <c:pt idx="0">
                  <c:v>5—Very motivating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Sheet1!$B$2:$B$6</c:f>
              <c:numCache>
                <c:formatCode>0%</c:formatCode>
                <c:ptCount val="5"/>
                <c:pt idx="0">
                  <c:v>0.36</c:v>
                </c:pt>
                <c:pt idx="1">
                  <c:v>0.51</c:v>
                </c:pt>
                <c:pt idx="2">
                  <c:v>0.26</c:v>
                </c:pt>
                <c:pt idx="3">
                  <c:v>0.38</c:v>
                </c:pt>
                <c:pt idx="4">
                  <c:v>0.4</c:v>
                </c:pt>
              </c:numCache>
            </c:numRef>
          </c:val>
          <c:extLst>
            <c:ext xmlns:c16="http://schemas.microsoft.com/office/drawing/2014/chart" uri="{C3380CC4-5D6E-409C-BE32-E72D297353CC}">
              <c16:uniqueId val="{00000000-D175-4B14-9C86-97431184F007}"/>
            </c:ext>
          </c:extLst>
        </c:ser>
        <c:ser>
          <c:idx val="1"/>
          <c:order val="1"/>
          <c:tx>
            <c:strRef>
              <c:f>Sheet1!$C$1</c:f>
              <c:strCache>
                <c:ptCount val="1"/>
                <c:pt idx="0">
                  <c:v>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Sheet1!$C$2:$C$6</c:f>
              <c:numCache>
                <c:formatCode>0%</c:formatCode>
                <c:ptCount val="5"/>
                <c:pt idx="0">
                  <c:v>0.54</c:v>
                </c:pt>
                <c:pt idx="1">
                  <c:v>0.41</c:v>
                </c:pt>
                <c:pt idx="2">
                  <c:v>0.61</c:v>
                </c:pt>
                <c:pt idx="3">
                  <c:v>0.53</c:v>
                </c:pt>
                <c:pt idx="4">
                  <c:v>0.6</c:v>
                </c:pt>
              </c:numCache>
            </c:numRef>
          </c:val>
          <c:extLst>
            <c:ext xmlns:c16="http://schemas.microsoft.com/office/drawing/2014/chart" uri="{C3380CC4-5D6E-409C-BE32-E72D297353CC}">
              <c16:uniqueId val="{00000001-D175-4B14-9C86-97431184F007}"/>
            </c:ext>
          </c:extLst>
        </c:ser>
        <c:ser>
          <c:idx val="2"/>
          <c:order val="2"/>
          <c:tx>
            <c:strRef>
              <c:f>Sheet1!$D$1</c:f>
              <c:strCache>
                <c:ptCount val="1"/>
                <c:pt idx="0">
                  <c:v>3</c:v>
                </c:pt>
              </c:strCache>
            </c:strRef>
          </c:tx>
          <c:spPr>
            <a:solidFill>
              <a:schemeClr val="accent3"/>
            </a:solidFill>
            <a:ln>
              <a:noFill/>
            </a:ln>
            <a:effectLst/>
          </c:spPr>
          <c:invertIfNegative val="0"/>
          <c:dLbls>
            <c:dLbl>
              <c:idx val="4"/>
              <c:layout>
                <c:manualLayout>
                  <c:x val="-3.1818181818181926E-2"/>
                  <c:y val="6.3829787234042548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3"/>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175-4B14-9C86-97431184F00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Total</c:v>
                </c:pt>
                <c:pt idx="1">
                  <c:v>Restaurants</c:v>
                </c:pt>
                <c:pt idx="2">
                  <c:v>Non comm</c:v>
                </c:pt>
                <c:pt idx="3">
                  <c:v>Hotel</c:v>
                </c:pt>
                <c:pt idx="4">
                  <c:v>C-store</c:v>
                </c:pt>
              </c:strCache>
            </c:strRef>
          </c:cat>
          <c:val>
            <c:numRef>
              <c:f>Sheet1!$D$2:$D$6</c:f>
              <c:numCache>
                <c:formatCode>0%</c:formatCode>
                <c:ptCount val="5"/>
                <c:pt idx="0">
                  <c:v>0.08</c:v>
                </c:pt>
                <c:pt idx="1">
                  <c:v>0.06</c:v>
                </c:pt>
                <c:pt idx="2">
                  <c:v>0.11</c:v>
                </c:pt>
                <c:pt idx="3">
                  <c:v>0.09</c:v>
                </c:pt>
                <c:pt idx="4">
                  <c:v>0</c:v>
                </c:pt>
              </c:numCache>
            </c:numRef>
          </c:val>
          <c:extLst>
            <c:ext xmlns:c16="http://schemas.microsoft.com/office/drawing/2014/chart" uri="{C3380CC4-5D6E-409C-BE32-E72D297353CC}">
              <c16:uniqueId val="{00000002-D175-4B14-9C86-97431184F007}"/>
            </c:ext>
          </c:extLst>
        </c:ser>
        <c:ser>
          <c:idx val="3"/>
          <c:order val="3"/>
          <c:tx>
            <c:strRef>
              <c:f>Sheet1!$E$1</c:f>
              <c:strCache>
                <c:ptCount val="1"/>
                <c:pt idx="0">
                  <c:v>2</c:v>
                </c:pt>
              </c:strCache>
            </c:strRef>
          </c:tx>
          <c:spPr>
            <a:solidFill>
              <a:schemeClr val="accent4"/>
            </a:solidFill>
            <a:ln>
              <a:noFill/>
            </a:ln>
            <a:effectLst/>
          </c:spPr>
          <c:invertIfNegative val="0"/>
          <c:dLbls>
            <c:dLbl>
              <c:idx val="0"/>
              <c:layout>
                <c:manualLayout>
                  <c:x val="-1.1110982756090176E-16"/>
                  <c:y val="6.737588652482270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071-4272-8B1A-E1FCC09D98CA}"/>
                </c:ext>
              </c:extLst>
            </c:dLbl>
            <c:dLbl>
              <c:idx val="1"/>
              <c:layout>
                <c:manualLayout>
                  <c:x val="-1.1110982756090176E-16"/>
                  <c:y val="6.3829647623834293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3.5500244266911889E-2"/>
                      <c:h val="6.3655452159389156E-2"/>
                    </c:manualLayout>
                  </c15:layout>
                </c:ext>
                <c:ext xmlns:c16="http://schemas.microsoft.com/office/drawing/2014/chart" uri="{C3380CC4-5D6E-409C-BE32-E72D297353CC}">
                  <c16:uniqueId val="{00000003-D175-4B14-9C86-97431184F007}"/>
                </c:ext>
              </c:extLst>
            </c:dLbl>
            <c:dLbl>
              <c:idx val="2"/>
              <c:layout>
                <c:manualLayout>
                  <c:x val="-1.5151515151515152E-3"/>
                  <c:y val="6.737588652482276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071-4272-8B1A-E1FCC09D98CA}"/>
                </c:ext>
              </c:extLst>
            </c:dLbl>
            <c:dLbl>
              <c:idx val="3"/>
              <c:layout>
                <c:manualLayout>
                  <c:x val="-7.575757575757687E-3"/>
                  <c:y val="6.7375886524822695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175-4B14-9C86-97431184F007}"/>
                </c:ext>
              </c:extLst>
            </c:dLbl>
            <c:dLbl>
              <c:idx val="4"/>
              <c:layout>
                <c:manualLayout>
                  <c:x val="-1.1110982756090176E-16"/>
                  <c:y val="6.3829787234042548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175-4B14-9C86-97431184F00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2">
                        <a:lumMod val="10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Total</c:v>
                </c:pt>
                <c:pt idx="1">
                  <c:v>Restaurants</c:v>
                </c:pt>
                <c:pt idx="2">
                  <c:v>Non comm</c:v>
                </c:pt>
                <c:pt idx="3">
                  <c:v>Hotel</c:v>
                </c:pt>
                <c:pt idx="4">
                  <c:v>C-store</c:v>
                </c:pt>
              </c:strCache>
            </c:strRef>
          </c:cat>
          <c:val>
            <c:numRef>
              <c:f>Sheet1!$E$2:$E$6</c:f>
              <c:numCache>
                <c:formatCode>0%</c:formatCode>
                <c:ptCount val="5"/>
                <c:pt idx="0">
                  <c:v>0.01</c:v>
                </c:pt>
                <c:pt idx="1">
                  <c:v>0.02</c:v>
                </c:pt>
                <c:pt idx="2">
                  <c:v>0.01</c:v>
                </c:pt>
                <c:pt idx="3">
                  <c:v>0</c:v>
                </c:pt>
                <c:pt idx="4">
                  <c:v>0</c:v>
                </c:pt>
              </c:numCache>
            </c:numRef>
          </c:val>
          <c:extLst>
            <c:ext xmlns:c16="http://schemas.microsoft.com/office/drawing/2014/chart" uri="{C3380CC4-5D6E-409C-BE32-E72D297353CC}">
              <c16:uniqueId val="{00000005-D175-4B14-9C86-97431184F007}"/>
            </c:ext>
          </c:extLst>
        </c:ser>
        <c:ser>
          <c:idx val="4"/>
          <c:order val="4"/>
          <c:tx>
            <c:strRef>
              <c:f>Sheet1!$F$1</c:f>
              <c:strCache>
                <c:ptCount val="1"/>
                <c:pt idx="0">
                  <c:v>1—Not at all motivating</c:v>
                </c:pt>
              </c:strCache>
            </c:strRef>
          </c:tx>
          <c:spPr>
            <a:solidFill>
              <a:schemeClr val="accent5"/>
            </a:solidFill>
            <a:ln>
              <a:noFill/>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7-D175-4B14-9C86-97431184F007}"/>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5"/>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Sheet1!$F$2:$F$6</c:f>
              <c:numCache>
                <c:formatCode>0%</c:formatCode>
                <c:ptCount val="5"/>
                <c:pt idx="0">
                  <c:v>0</c:v>
                </c:pt>
                <c:pt idx="1">
                  <c:v>0.01</c:v>
                </c:pt>
                <c:pt idx="2">
                  <c:v>0</c:v>
                </c:pt>
                <c:pt idx="3">
                  <c:v>0</c:v>
                </c:pt>
                <c:pt idx="4">
                  <c:v>0</c:v>
                </c:pt>
              </c:numCache>
            </c:numRef>
          </c:val>
          <c:extLst>
            <c:ext xmlns:c16="http://schemas.microsoft.com/office/drawing/2014/chart" uri="{C3380CC4-5D6E-409C-BE32-E72D297353CC}">
              <c16:uniqueId val="{0000000D-D175-4B14-9C86-97431184F007}"/>
            </c:ext>
          </c:extLst>
        </c:ser>
        <c:dLbls>
          <c:showLegendKey val="0"/>
          <c:showVal val="0"/>
          <c:showCatName val="0"/>
          <c:showSerName val="0"/>
          <c:showPercent val="0"/>
          <c:showBubbleSize val="0"/>
        </c:dLbls>
        <c:gapWidth val="150"/>
        <c:overlap val="100"/>
        <c:axId val="556643872"/>
        <c:axId val="544412288"/>
      </c:barChart>
      <c:catAx>
        <c:axId val="55664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crossAx val="544412288"/>
        <c:crosses val="autoZero"/>
        <c:auto val="1"/>
        <c:lblAlgn val="ctr"/>
        <c:lblOffset val="100"/>
        <c:noMultiLvlLbl val="0"/>
      </c:catAx>
      <c:valAx>
        <c:axId val="544412288"/>
        <c:scaling>
          <c:orientation val="minMax"/>
        </c:scaling>
        <c:delete val="1"/>
        <c:axPos val="t"/>
        <c:numFmt formatCode="0%" sourceLinked="1"/>
        <c:majorTickMark val="none"/>
        <c:minorTickMark val="none"/>
        <c:tickLblPos val="nextTo"/>
        <c:crossAx val="5566438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Entry>
      <c:layout>
        <c:manualLayout>
          <c:xMode val="edge"/>
          <c:yMode val="edge"/>
          <c:x val="0.17603304700548794"/>
          <c:y val="0.95196256128361312"/>
          <c:w val="0.65380195657361007"/>
          <c:h val="4.803745781132785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bg2">
              <a:lumMod val="10000"/>
            </a:schemeClr>
          </a:solidFill>
        </a:defRPr>
      </a:pPr>
      <a:endParaRPr lang="en-US"/>
    </a:p>
  </c:txPr>
  <c:externalData r:id="rId3">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292906095071449"/>
          <c:y val="0"/>
          <c:w val="0.49920056867891505"/>
          <c:h val="0.94652645393010082"/>
        </c:manualLayout>
      </c:layout>
      <c:barChart>
        <c:barDir val="bar"/>
        <c:grouping val="clustered"/>
        <c:varyColors val="0"/>
        <c:ser>
          <c:idx val="0"/>
          <c:order val="0"/>
          <c:tx>
            <c:strRef>
              <c:f>Sheet1!$B$1</c:f>
              <c:strCache>
                <c:ptCount val="1"/>
                <c:pt idx="0">
                  <c:v>Total</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Campbell's</c:v>
                </c:pt>
                <c:pt idx="1">
                  <c:v>Nestle</c:v>
                </c:pt>
                <c:pt idx="2">
                  <c:v>PepsiCo (Frito-Lay)</c:v>
                </c:pt>
                <c:pt idx="3">
                  <c:v>Kellogg's</c:v>
                </c:pt>
                <c:pt idx="4">
                  <c:v>Kraft-Heinz</c:v>
                </c:pt>
                <c:pt idx="5">
                  <c:v>Unilever</c:v>
                </c:pt>
                <c:pt idx="6">
                  <c:v>Mondelez</c:v>
                </c:pt>
              </c:strCache>
            </c:strRef>
          </c:cat>
          <c:val>
            <c:numRef>
              <c:f>Sheet1!$B$2:$B$8</c:f>
              <c:numCache>
                <c:formatCode>0%</c:formatCode>
                <c:ptCount val="7"/>
                <c:pt idx="0">
                  <c:v>0.89</c:v>
                </c:pt>
                <c:pt idx="1">
                  <c:v>0.82</c:v>
                </c:pt>
                <c:pt idx="2">
                  <c:v>0.81</c:v>
                </c:pt>
                <c:pt idx="3">
                  <c:v>0.81</c:v>
                </c:pt>
                <c:pt idx="4">
                  <c:v>0.78</c:v>
                </c:pt>
                <c:pt idx="5">
                  <c:v>0.31</c:v>
                </c:pt>
                <c:pt idx="6">
                  <c:v>0.28999999999999998</c:v>
                </c:pt>
              </c:numCache>
            </c:numRef>
          </c:val>
          <c:extLst>
            <c:ext xmlns:c16="http://schemas.microsoft.com/office/drawing/2014/chart" uri="{C3380CC4-5D6E-409C-BE32-E72D297353CC}">
              <c16:uniqueId val="{00000000-46FF-4B00-90F2-66CB4579B8F0}"/>
            </c:ext>
          </c:extLst>
        </c:ser>
        <c:ser>
          <c:idx val="1"/>
          <c:order val="1"/>
          <c:tx>
            <c:strRef>
              <c:f>Sheet1!$C$1</c:f>
              <c:strCache>
                <c:ptCount val="1"/>
                <c:pt idx="0">
                  <c:v>Restaurants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Campbell's</c:v>
                </c:pt>
                <c:pt idx="1">
                  <c:v>Nestle</c:v>
                </c:pt>
                <c:pt idx="2">
                  <c:v>PepsiCo (Frito-Lay)</c:v>
                </c:pt>
                <c:pt idx="3">
                  <c:v>Kellogg's</c:v>
                </c:pt>
                <c:pt idx="4">
                  <c:v>Kraft-Heinz</c:v>
                </c:pt>
                <c:pt idx="5">
                  <c:v>Unilever</c:v>
                </c:pt>
                <c:pt idx="6">
                  <c:v>Mondelez</c:v>
                </c:pt>
              </c:strCache>
            </c:strRef>
          </c:cat>
          <c:val>
            <c:numRef>
              <c:f>Sheet1!$C$2:$C$8</c:f>
              <c:numCache>
                <c:formatCode>0%</c:formatCode>
                <c:ptCount val="7"/>
                <c:pt idx="0">
                  <c:v>0.81</c:v>
                </c:pt>
                <c:pt idx="1">
                  <c:v>0.81</c:v>
                </c:pt>
                <c:pt idx="2">
                  <c:v>0.73</c:v>
                </c:pt>
                <c:pt idx="3">
                  <c:v>0.68</c:v>
                </c:pt>
                <c:pt idx="4">
                  <c:v>0.68</c:v>
                </c:pt>
                <c:pt idx="5">
                  <c:v>0.35</c:v>
                </c:pt>
                <c:pt idx="6">
                  <c:v>0.37</c:v>
                </c:pt>
              </c:numCache>
            </c:numRef>
          </c:val>
          <c:extLst>
            <c:ext xmlns:c16="http://schemas.microsoft.com/office/drawing/2014/chart" uri="{C3380CC4-5D6E-409C-BE32-E72D297353CC}">
              <c16:uniqueId val="{00000001-46FF-4B00-90F2-66CB4579B8F0}"/>
            </c:ext>
          </c:extLst>
        </c:ser>
        <c:ser>
          <c:idx val="2"/>
          <c:order val="2"/>
          <c:tx>
            <c:strRef>
              <c:f>Sheet1!$D$1</c:f>
              <c:strCache>
                <c:ptCount val="1"/>
                <c:pt idx="0">
                  <c:v>Non Comm</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Campbell's</c:v>
                </c:pt>
                <c:pt idx="1">
                  <c:v>Nestle</c:v>
                </c:pt>
                <c:pt idx="2">
                  <c:v>PepsiCo (Frito-Lay)</c:v>
                </c:pt>
                <c:pt idx="3">
                  <c:v>Kellogg's</c:v>
                </c:pt>
                <c:pt idx="4">
                  <c:v>Kraft-Heinz</c:v>
                </c:pt>
                <c:pt idx="5">
                  <c:v>Unilever</c:v>
                </c:pt>
                <c:pt idx="6">
                  <c:v>Mondelez</c:v>
                </c:pt>
              </c:strCache>
            </c:strRef>
          </c:cat>
          <c:val>
            <c:numRef>
              <c:f>Sheet1!$D$2:$D$8</c:f>
              <c:numCache>
                <c:formatCode>0%</c:formatCode>
                <c:ptCount val="7"/>
                <c:pt idx="0">
                  <c:v>0.95</c:v>
                </c:pt>
                <c:pt idx="1">
                  <c:v>0.83</c:v>
                </c:pt>
                <c:pt idx="2">
                  <c:v>0.87</c:v>
                </c:pt>
                <c:pt idx="3">
                  <c:v>0.9</c:v>
                </c:pt>
                <c:pt idx="4">
                  <c:v>0.86</c:v>
                </c:pt>
                <c:pt idx="5">
                  <c:v>0.32</c:v>
                </c:pt>
                <c:pt idx="6">
                  <c:v>0.28000000000000003</c:v>
                </c:pt>
              </c:numCache>
            </c:numRef>
          </c:val>
          <c:extLst>
            <c:ext xmlns:c16="http://schemas.microsoft.com/office/drawing/2014/chart" uri="{C3380CC4-5D6E-409C-BE32-E72D297353CC}">
              <c16:uniqueId val="{00000002-46FF-4B00-90F2-66CB4579B8F0}"/>
            </c:ext>
          </c:extLst>
        </c:ser>
        <c:ser>
          <c:idx val="3"/>
          <c:order val="3"/>
          <c:tx>
            <c:strRef>
              <c:f>Sheet1!$E$1</c:f>
              <c:strCache>
                <c:ptCount val="1"/>
                <c:pt idx="0">
                  <c:v>Hotel</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Campbell's</c:v>
                </c:pt>
                <c:pt idx="1">
                  <c:v>Nestle</c:v>
                </c:pt>
                <c:pt idx="2">
                  <c:v>PepsiCo (Frito-Lay)</c:v>
                </c:pt>
                <c:pt idx="3">
                  <c:v>Kellogg's</c:v>
                </c:pt>
                <c:pt idx="4">
                  <c:v>Kraft-Heinz</c:v>
                </c:pt>
                <c:pt idx="5">
                  <c:v>Unilever</c:v>
                </c:pt>
                <c:pt idx="6">
                  <c:v>Mondelez</c:v>
                </c:pt>
              </c:strCache>
            </c:strRef>
          </c:cat>
          <c:val>
            <c:numRef>
              <c:f>Sheet1!$E$2:$E$8</c:f>
              <c:numCache>
                <c:formatCode>0%</c:formatCode>
                <c:ptCount val="7"/>
                <c:pt idx="0">
                  <c:v>0.88</c:v>
                </c:pt>
                <c:pt idx="1">
                  <c:v>0.84</c:v>
                </c:pt>
                <c:pt idx="2">
                  <c:v>0.82</c:v>
                </c:pt>
                <c:pt idx="3">
                  <c:v>0.92</c:v>
                </c:pt>
                <c:pt idx="4">
                  <c:v>0.82</c:v>
                </c:pt>
                <c:pt idx="5">
                  <c:v>0.22</c:v>
                </c:pt>
                <c:pt idx="6">
                  <c:v>0.12</c:v>
                </c:pt>
              </c:numCache>
            </c:numRef>
          </c:val>
          <c:extLst>
            <c:ext xmlns:c16="http://schemas.microsoft.com/office/drawing/2014/chart" uri="{C3380CC4-5D6E-409C-BE32-E72D297353CC}">
              <c16:uniqueId val="{00000000-A7C8-4C92-B44B-1A60A798B7AB}"/>
            </c:ext>
          </c:extLst>
        </c:ser>
        <c:ser>
          <c:idx val="4"/>
          <c:order val="4"/>
          <c:tx>
            <c:strRef>
              <c:f>Sheet1!$F$1</c:f>
              <c:strCache>
                <c:ptCount val="1"/>
                <c:pt idx="0">
                  <c:v>C-Store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Campbell's</c:v>
                </c:pt>
                <c:pt idx="1">
                  <c:v>Nestle</c:v>
                </c:pt>
                <c:pt idx="2">
                  <c:v>PepsiCo (Frito-Lay)</c:v>
                </c:pt>
                <c:pt idx="3">
                  <c:v>Kellogg's</c:v>
                </c:pt>
                <c:pt idx="4">
                  <c:v>Kraft-Heinz</c:v>
                </c:pt>
                <c:pt idx="5">
                  <c:v>Unilever</c:v>
                </c:pt>
                <c:pt idx="6">
                  <c:v>Mondelez</c:v>
                </c:pt>
              </c:strCache>
            </c:strRef>
          </c:cat>
          <c:val>
            <c:numRef>
              <c:f>Sheet1!$F$2:$F$8</c:f>
              <c:numCache>
                <c:formatCode>0%</c:formatCode>
                <c:ptCount val="7"/>
                <c:pt idx="0">
                  <c:v>0.9</c:v>
                </c:pt>
                <c:pt idx="1">
                  <c:v>0.84</c:v>
                </c:pt>
                <c:pt idx="2">
                  <c:v>0.9</c:v>
                </c:pt>
                <c:pt idx="3">
                  <c:v>0.86</c:v>
                </c:pt>
                <c:pt idx="4">
                  <c:v>0.88</c:v>
                </c:pt>
                <c:pt idx="5">
                  <c:v>0.16</c:v>
                </c:pt>
                <c:pt idx="6">
                  <c:v>0.16</c:v>
                </c:pt>
              </c:numCache>
            </c:numRef>
          </c:val>
          <c:extLst>
            <c:ext xmlns:c16="http://schemas.microsoft.com/office/drawing/2014/chart" uri="{C3380CC4-5D6E-409C-BE32-E72D297353CC}">
              <c16:uniqueId val="{00000005-E927-458D-99CD-E34D799C0B81}"/>
            </c:ext>
          </c:extLst>
        </c:ser>
        <c:dLbls>
          <c:dLblPos val="outEnd"/>
          <c:showLegendKey val="0"/>
          <c:showVal val="1"/>
          <c:showCatName val="0"/>
          <c:showSerName val="0"/>
          <c:showPercent val="0"/>
          <c:showBubbleSize val="0"/>
        </c:dLbls>
        <c:gapWidth val="150"/>
        <c:overlap val="-35"/>
        <c:axId val="2022930080"/>
        <c:axId val="284583296"/>
      </c:barChart>
      <c:catAx>
        <c:axId val="20229300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84583296"/>
        <c:crosses val="autoZero"/>
        <c:auto val="1"/>
        <c:lblAlgn val="ctr"/>
        <c:lblOffset val="100"/>
        <c:noMultiLvlLbl val="0"/>
      </c:catAx>
      <c:valAx>
        <c:axId val="284583296"/>
        <c:scaling>
          <c:orientation val="minMax"/>
          <c:max val="1"/>
          <c:min val="0"/>
        </c:scaling>
        <c:delete val="1"/>
        <c:axPos val="t"/>
        <c:numFmt formatCode="0%" sourceLinked="1"/>
        <c:majorTickMark val="out"/>
        <c:minorTickMark val="none"/>
        <c:tickLblPos val="nextTo"/>
        <c:crossAx val="202293008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Entry>
      <c:layout>
        <c:manualLayout>
          <c:xMode val="edge"/>
          <c:yMode val="edge"/>
          <c:x val="0.10837908282298048"/>
          <c:y val="0.95789076529907446"/>
          <c:w val="0.78053204286964128"/>
          <c:h val="3.999205691393838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r>
              <a:rPr lang="en-US" sz="1400" dirty="0">
                <a:latin typeface="Georgia" panose="02040502050405020303" pitchFamily="18" charset="0"/>
              </a:rPr>
              <a:t>% of Operators who Strongly Agree</a:t>
            </a:r>
          </a:p>
        </c:rich>
      </c:tx>
      <c:layout>
        <c:manualLayout>
          <c:xMode val="edge"/>
          <c:yMode val="edge"/>
          <c:x val="0.24462379702537182"/>
          <c:y val="0"/>
        </c:manualLayout>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44292906095071449"/>
          <c:y val="5.701754385964912E-2"/>
          <c:w val="0.49920056867891505"/>
          <c:h val="0.88950891007045174"/>
        </c:manualLayout>
      </c:layout>
      <c:barChart>
        <c:barDir val="bar"/>
        <c:grouping val="clustered"/>
        <c:varyColors val="0"/>
        <c:ser>
          <c:idx val="0"/>
          <c:order val="0"/>
          <c:tx>
            <c:strRef>
              <c:f>Sheet1!$B$1</c:f>
              <c:strCache>
                <c:ptCount val="1"/>
                <c:pt idx="0">
                  <c:v>Campbell's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Distributor availability</c:v>
                </c:pt>
                <c:pt idx="1">
                  <c:v>Mission to bring good, nutritous food</c:v>
                </c:pt>
                <c:pt idx="2">
                  <c:v>Overall product quality</c:v>
                </c:pt>
                <c:pt idx="3">
                  <c:v>Taste</c:v>
                </c:pt>
                <c:pt idx="4">
                  <c:v>Recipe, menu and merchandising support</c:v>
                </c:pt>
                <c:pt idx="5">
                  <c:v>Variety</c:v>
                </c:pt>
              </c:strCache>
            </c:strRef>
          </c:cat>
          <c:val>
            <c:numRef>
              <c:f>Sheet1!$B$2:$B$7</c:f>
              <c:numCache>
                <c:formatCode>0%</c:formatCode>
                <c:ptCount val="6"/>
                <c:pt idx="0">
                  <c:v>0.47</c:v>
                </c:pt>
                <c:pt idx="1">
                  <c:v>0.47</c:v>
                </c:pt>
                <c:pt idx="2">
                  <c:v>0.46</c:v>
                </c:pt>
                <c:pt idx="3">
                  <c:v>0.46</c:v>
                </c:pt>
                <c:pt idx="4">
                  <c:v>0.45</c:v>
                </c:pt>
                <c:pt idx="5">
                  <c:v>0.44</c:v>
                </c:pt>
              </c:numCache>
            </c:numRef>
          </c:val>
          <c:extLst>
            <c:ext xmlns:c16="http://schemas.microsoft.com/office/drawing/2014/chart" uri="{C3380CC4-5D6E-409C-BE32-E72D297353CC}">
              <c16:uniqueId val="{00000000-C547-4911-91B4-487769CEDF3F}"/>
            </c:ext>
          </c:extLst>
        </c:ser>
        <c:ser>
          <c:idx val="1"/>
          <c:order val="1"/>
          <c:tx>
            <c:strRef>
              <c:f>Sheet1!$C$1</c:f>
              <c:strCache>
                <c:ptCount val="1"/>
                <c:pt idx="0">
                  <c:v>Nestle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Distributor availability</c:v>
                </c:pt>
                <c:pt idx="1">
                  <c:v>Mission to bring good, nutritous food</c:v>
                </c:pt>
                <c:pt idx="2">
                  <c:v>Overall product quality</c:v>
                </c:pt>
                <c:pt idx="3">
                  <c:v>Taste</c:v>
                </c:pt>
                <c:pt idx="4">
                  <c:v>Recipe, menu and merchandising support</c:v>
                </c:pt>
                <c:pt idx="5">
                  <c:v>Variety</c:v>
                </c:pt>
              </c:strCache>
            </c:strRef>
          </c:cat>
          <c:val>
            <c:numRef>
              <c:f>Sheet1!$C$2:$C$7</c:f>
              <c:numCache>
                <c:formatCode>0%</c:formatCode>
                <c:ptCount val="6"/>
                <c:pt idx="0">
                  <c:v>0.42</c:v>
                </c:pt>
                <c:pt idx="1">
                  <c:v>0.44</c:v>
                </c:pt>
                <c:pt idx="2">
                  <c:v>0.38</c:v>
                </c:pt>
                <c:pt idx="3">
                  <c:v>0.44</c:v>
                </c:pt>
                <c:pt idx="4">
                  <c:v>0.4</c:v>
                </c:pt>
                <c:pt idx="5">
                  <c:v>0.4</c:v>
                </c:pt>
              </c:numCache>
            </c:numRef>
          </c:val>
          <c:extLst>
            <c:ext xmlns:c16="http://schemas.microsoft.com/office/drawing/2014/chart" uri="{C3380CC4-5D6E-409C-BE32-E72D297353CC}">
              <c16:uniqueId val="{00000001-C547-4911-91B4-487769CEDF3F}"/>
            </c:ext>
          </c:extLst>
        </c:ser>
        <c:ser>
          <c:idx val="2"/>
          <c:order val="2"/>
          <c:tx>
            <c:strRef>
              <c:f>Sheet1!$D$1</c:f>
              <c:strCache>
                <c:ptCount val="1"/>
                <c:pt idx="0">
                  <c:v>PepsiCo</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Distributor availability</c:v>
                </c:pt>
                <c:pt idx="1">
                  <c:v>Mission to bring good, nutritous food</c:v>
                </c:pt>
                <c:pt idx="2">
                  <c:v>Overall product quality</c:v>
                </c:pt>
                <c:pt idx="3">
                  <c:v>Taste</c:v>
                </c:pt>
                <c:pt idx="4">
                  <c:v>Recipe, menu and merchandising support</c:v>
                </c:pt>
                <c:pt idx="5">
                  <c:v>Variety</c:v>
                </c:pt>
              </c:strCache>
            </c:strRef>
          </c:cat>
          <c:val>
            <c:numRef>
              <c:f>Sheet1!$D$2:$D$7</c:f>
              <c:numCache>
                <c:formatCode>0%</c:formatCode>
                <c:ptCount val="6"/>
                <c:pt idx="0">
                  <c:v>0.39</c:v>
                </c:pt>
                <c:pt idx="1">
                  <c:v>0.35</c:v>
                </c:pt>
                <c:pt idx="2">
                  <c:v>0.43</c:v>
                </c:pt>
                <c:pt idx="3">
                  <c:v>0.44</c:v>
                </c:pt>
                <c:pt idx="4">
                  <c:v>0.45</c:v>
                </c:pt>
                <c:pt idx="5">
                  <c:v>0.45</c:v>
                </c:pt>
              </c:numCache>
            </c:numRef>
          </c:val>
          <c:extLst>
            <c:ext xmlns:c16="http://schemas.microsoft.com/office/drawing/2014/chart" uri="{C3380CC4-5D6E-409C-BE32-E72D297353CC}">
              <c16:uniqueId val="{00000002-C547-4911-91B4-487769CEDF3F}"/>
            </c:ext>
          </c:extLst>
        </c:ser>
        <c:ser>
          <c:idx val="3"/>
          <c:order val="3"/>
          <c:tx>
            <c:strRef>
              <c:f>Sheet1!$E$1</c:f>
              <c:strCache>
                <c:ptCount val="1"/>
                <c:pt idx="0">
                  <c:v>Kellogg's</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Distributor availability</c:v>
                </c:pt>
                <c:pt idx="1">
                  <c:v>Mission to bring good, nutritous food</c:v>
                </c:pt>
                <c:pt idx="2">
                  <c:v>Overall product quality</c:v>
                </c:pt>
                <c:pt idx="3">
                  <c:v>Taste</c:v>
                </c:pt>
                <c:pt idx="4">
                  <c:v>Recipe, menu and merchandising support</c:v>
                </c:pt>
                <c:pt idx="5">
                  <c:v>Variety</c:v>
                </c:pt>
              </c:strCache>
            </c:strRef>
          </c:cat>
          <c:val>
            <c:numRef>
              <c:f>Sheet1!$E$2:$E$7</c:f>
              <c:numCache>
                <c:formatCode>0%</c:formatCode>
                <c:ptCount val="6"/>
                <c:pt idx="0">
                  <c:v>0.42</c:v>
                </c:pt>
                <c:pt idx="1">
                  <c:v>0.42</c:v>
                </c:pt>
                <c:pt idx="2">
                  <c:v>0.43</c:v>
                </c:pt>
                <c:pt idx="3">
                  <c:v>0.42</c:v>
                </c:pt>
                <c:pt idx="4">
                  <c:v>0.41</c:v>
                </c:pt>
                <c:pt idx="5">
                  <c:v>0.41</c:v>
                </c:pt>
              </c:numCache>
            </c:numRef>
          </c:val>
          <c:extLst>
            <c:ext xmlns:c16="http://schemas.microsoft.com/office/drawing/2014/chart" uri="{C3380CC4-5D6E-409C-BE32-E72D297353CC}">
              <c16:uniqueId val="{00000003-C547-4911-91B4-487769CEDF3F}"/>
            </c:ext>
          </c:extLst>
        </c:ser>
        <c:dLbls>
          <c:dLblPos val="outEnd"/>
          <c:showLegendKey val="0"/>
          <c:showVal val="1"/>
          <c:showCatName val="0"/>
          <c:showSerName val="0"/>
          <c:showPercent val="0"/>
          <c:showBubbleSize val="0"/>
        </c:dLbls>
        <c:gapWidth val="150"/>
        <c:overlap val="-35"/>
        <c:axId val="2022930080"/>
        <c:axId val="284583296"/>
      </c:barChart>
      <c:catAx>
        <c:axId val="20229300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84583296"/>
        <c:crosses val="autoZero"/>
        <c:auto val="1"/>
        <c:lblAlgn val="ctr"/>
        <c:lblOffset val="100"/>
        <c:noMultiLvlLbl val="0"/>
      </c:catAx>
      <c:valAx>
        <c:axId val="284583296"/>
        <c:scaling>
          <c:orientation val="minMax"/>
          <c:max val="1"/>
          <c:min val="0"/>
        </c:scaling>
        <c:delete val="1"/>
        <c:axPos val="t"/>
        <c:numFmt formatCode="0%" sourceLinked="1"/>
        <c:majorTickMark val="out"/>
        <c:minorTickMark val="none"/>
        <c:tickLblPos val="nextTo"/>
        <c:crossAx val="202293008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Entry>
      <c:layout>
        <c:manualLayout>
          <c:xMode val="edge"/>
          <c:yMode val="edge"/>
          <c:x val="0.10837908282298048"/>
          <c:y val="0.95789076529907446"/>
          <c:w val="0.78053204286964128"/>
          <c:h val="3.999205691393838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r>
              <a:rPr lang="en-US" sz="1400" dirty="0">
                <a:latin typeface="Georgia" panose="02040502050405020303" pitchFamily="18" charset="0"/>
              </a:rPr>
              <a:t>% of Operators who Strongly Agree</a:t>
            </a:r>
          </a:p>
        </c:rich>
      </c:tx>
      <c:layout>
        <c:manualLayout>
          <c:xMode val="edge"/>
          <c:yMode val="edge"/>
          <c:x val="0.25388305628463115"/>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44292906095071449"/>
          <c:y val="5.0761421319796954E-2"/>
          <c:w val="0.49920056867891505"/>
          <c:h val="0.89576505189389399"/>
        </c:manualLayout>
      </c:layout>
      <c:barChart>
        <c:barDir val="bar"/>
        <c:grouping val="clustered"/>
        <c:varyColors val="0"/>
        <c:ser>
          <c:idx val="0"/>
          <c:order val="0"/>
          <c:tx>
            <c:strRef>
              <c:f>Sheet1!$B$1</c:f>
              <c:strCache>
                <c:ptCount val="1"/>
                <c:pt idx="0">
                  <c:v>Campbell's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Sheet1!$A$8:$A$15</c:f>
              <c:strCache>
                <c:ptCount val="8"/>
                <c:pt idx="0">
                  <c:v>Health and wellness benefits</c:v>
                </c:pt>
                <c:pt idx="1">
                  <c:v>Wide portfolio of products</c:v>
                </c:pt>
                <c:pt idx="2">
                  <c:v>Innovative brand</c:v>
                </c:pt>
                <c:pt idx="3">
                  <c:v>Pleases my patrons</c:v>
                </c:pt>
                <c:pt idx="4">
                  <c:v>Helps grow your business</c:v>
                </c:pt>
                <c:pt idx="5">
                  <c:v>Promotes sustainability</c:v>
                </c:pt>
                <c:pt idx="6">
                  <c:v>Price</c:v>
                </c:pt>
                <c:pt idx="7">
                  <c:v>DSR preference</c:v>
                </c:pt>
              </c:strCache>
            </c:strRef>
          </c:cat>
          <c:val>
            <c:numRef>
              <c:f>Sheet1!$B$8:$B$15</c:f>
              <c:numCache>
                <c:formatCode>0%</c:formatCode>
                <c:ptCount val="8"/>
                <c:pt idx="0">
                  <c:v>0.44</c:v>
                </c:pt>
                <c:pt idx="1">
                  <c:v>0.43</c:v>
                </c:pt>
                <c:pt idx="2">
                  <c:v>0.42</c:v>
                </c:pt>
                <c:pt idx="3">
                  <c:v>0.42</c:v>
                </c:pt>
                <c:pt idx="4">
                  <c:v>0.41</c:v>
                </c:pt>
                <c:pt idx="5">
                  <c:v>0.41</c:v>
                </c:pt>
                <c:pt idx="6">
                  <c:v>0.4</c:v>
                </c:pt>
                <c:pt idx="7">
                  <c:v>0.38</c:v>
                </c:pt>
              </c:numCache>
            </c:numRef>
          </c:val>
          <c:extLst>
            <c:ext xmlns:c16="http://schemas.microsoft.com/office/drawing/2014/chart" uri="{C3380CC4-5D6E-409C-BE32-E72D297353CC}">
              <c16:uniqueId val="{00000000-84EA-4082-B318-A321B61970D7}"/>
            </c:ext>
          </c:extLst>
        </c:ser>
        <c:ser>
          <c:idx val="1"/>
          <c:order val="1"/>
          <c:tx>
            <c:strRef>
              <c:f>Sheet1!$C$1</c:f>
              <c:strCache>
                <c:ptCount val="1"/>
                <c:pt idx="0">
                  <c:v>Nestle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Sheet1!$A$8:$A$15</c:f>
              <c:strCache>
                <c:ptCount val="8"/>
                <c:pt idx="0">
                  <c:v>Health and wellness benefits</c:v>
                </c:pt>
                <c:pt idx="1">
                  <c:v>Wide portfolio of products</c:v>
                </c:pt>
                <c:pt idx="2">
                  <c:v>Innovative brand</c:v>
                </c:pt>
                <c:pt idx="3">
                  <c:v>Pleases my patrons</c:v>
                </c:pt>
                <c:pt idx="4">
                  <c:v>Helps grow your business</c:v>
                </c:pt>
                <c:pt idx="5">
                  <c:v>Promotes sustainability</c:v>
                </c:pt>
                <c:pt idx="6">
                  <c:v>Price</c:v>
                </c:pt>
                <c:pt idx="7">
                  <c:v>DSR preference</c:v>
                </c:pt>
              </c:strCache>
            </c:strRef>
          </c:cat>
          <c:val>
            <c:numRef>
              <c:f>Sheet1!$C$8:$C$15</c:f>
              <c:numCache>
                <c:formatCode>0%</c:formatCode>
                <c:ptCount val="8"/>
                <c:pt idx="0">
                  <c:v>0.36</c:v>
                </c:pt>
                <c:pt idx="1">
                  <c:v>0.37</c:v>
                </c:pt>
                <c:pt idx="2">
                  <c:v>0.41</c:v>
                </c:pt>
                <c:pt idx="3">
                  <c:v>0.44</c:v>
                </c:pt>
                <c:pt idx="4">
                  <c:v>0.43</c:v>
                </c:pt>
                <c:pt idx="5">
                  <c:v>0.38</c:v>
                </c:pt>
                <c:pt idx="6">
                  <c:v>0.39</c:v>
                </c:pt>
                <c:pt idx="7">
                  <c:v>0.36</c:v>
                </c:pt>
              </c:numCache>
            </c:numRef>
          </c:val>
          <c:extLst>
            <c:ext xmlns:c16="http://schemas.microsoft.com/office/drawing/2014/chart" uri="{C3380CC4-5D6E-409C-BE32-E72D297353CC}">
              <c16:uniqueId val="{00000001-84EA-4082-B318-A321B61970D7}"/>
            </c:ext>
          </c:extLst>
        </c:ser>
        <c:ser>
          <c:idx val="2"/>
          <c:order val="2"/>
          <c:tx>
            <c:strRef>
              <c:f>Sheet1!$D$1</c:f>
              <c:strCache>
                <c:ptCount val="1"/>
                <c:pt idx="0">
                  <c:v>PepsiCo</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Sheet1!$A$8:$A$15</c:f>
              <c:strCache>
                <c:ptCount val="8"/>
                <c:pt idx="0">
                  <c:v>Health and wellness benefits</c:v>
                </c:pt>
                <c:pt idx="1">
                  <c:v>Wide portfolio of products</c:v>
                </c:pt>
                <c:pt idx="2">
                  <c:v>Innovative brand</c:v>
                </c:pt>
                <c:pt idx="3">
                  <c:v>Pleases my patrons</c:v>
                </c:pt>
                <c:pt idx="4">
                  <c:v>Helps grow your business</c:v>
                </c:pt>
                <c:pt idx="5">
                  <c:v>Promotes sustainability</c:v>
                </c:pt>
                <c:pt idx="6">
                  <c:v>Price</c:v>
                </c:pt>
                <c:pt idx="7">
                  <c:v>DSR preference</c:v>
                </c:pt>
              </c:strCache>
            </c:strRef>
          </c:cat>
          <c:val>
            <c:numRef>
              <c:f>Sheet1!$D$8:$D$15</c:f>
              <c:numCache>
                <c:formatCode>0%</c:formatCode>
                <c:ptCount val="8"/>
                <c:pt idx="0">
                  <c:v>0.34</c:v>
                </c:pt>
                <c:pt idx="1">
                  <c:v>0.41</c:v>
                </c:pt>
                <c:pt idx="2">
                  <c:v>0.37</c:v>
                </c:pt>
                <c:pt idx="3">
                  <c:v>0.41</c:v>
                </c:pt>
                <c:pt idx="4">
                  <c:v>0.39</c:v>
                </c:pt>
                <c:pt idx="5">
                  <c:v>0.39</c:v>
                </c:pt>
                <c:pt idx="6">
                  <c:v>0.38</c:v>
                </c:pt>
                <c:pt idx="7">
                  <c:v>0.36</c:v>
                </c:pt>
              </c:numCache>
            </c:numRef>
          </c:val>
          <c:extLst>
            <c:ext xmlns:c16="http://schemas.microsoft.com/office/drawing/2014/chart" uri="{C3380CC4-5D6E-409C-BE32-E72D297353CC}">
              <c16:uniqueId val="{00000002-84EA-4082-B318-A321B61970D7}"/>
            </c:ext>
          </c:extLst>
        </c:ser>
        <c:ser>
          <c:idx val="3"/>
          <c:order val="3"/>
          <c:tx>
            <c:strRef>
              <c:f>Sheet1!$E$1</c:f>
              <c:strCache>
                <c:ptCount val="1"/>
                <c:pt idx="0">
                  <c:v>Kellogg's</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Sheet1!$A$8:$A$15</c:f>
              <c:strCache>
                <c:ptCount val="8"/>
                <c:pt idx="0">
                  <c:v>Health and wellness benefits</c:v>
                </c:pt>
                <c:pt idx="1">
                  <c:v>Wide portfolio of products</c:v>
                </c:pt>
                <c:pt idx="2">
                  <c:v>Innovative brand</c:v>
                </c:pt>
                <c:pt idx="3">
                  <c:v>Pleases my patrons</c:v>
                </c:pt>
                <c:pt idx="4">
                  <c:v>Helps grow your business</c:v>
                </c:pt>
                <c:pt idx="5">
                  <c:v>Promotes sustainability</c:v>
                </c:pt>
                <c:pt idx="6">
                  <c:v>Price</c:v>
                </c:pt>
                <c:pt idx="7">
                  <c:v>DSR preference</c:v>
                </c:pt>
              </c:strCache>
            </c:strRef>
          </c:cat>
          <c:val>
            <c:numRef>
              <c:f>Sheet1!$E$8:$E$15</c:f>
              <c:numCache>
                <c:formatCode>0%</c:formatCode>
                <c:ptCount val="8"/>
                <c:pt idx="0">
                  <c:v>0.41</c:v>
                </c:pt>
                <c:pt idx="1">
                  <c:v>0.43</c:v>
                </c:pt>
                <c:pt idx="2">
                  <c:v>0.38</c:v>
                </c:pt>
                <c:pt idx="3">
                  <c:v>0.44</c:v>
                </c:pt>
                <c:pt idx="4">
                  <c:v>0.38</c:v>
                </c:pt>
                <c:pt idx="5">
                  <c:v>0.38</c:v>
                </c:pt>
                <c:pt idx="6">
                  <c:v>0.39</c:v>
                </c:pt>
                <c:pt idx="7">
                  <c:v>0.38</c:v>
                </c:pt>
              </c:numCache>
            </c:numRef>
          </c:val>
          <c:extLst>
            <c:ext xmlns:c16="http://schemas.microsoft.com/office/drawing/2014/chart" uri="{C3380CC4-5D6E-409C-BE32-E72D297353CC}">
              <c16:uniqueId val="{00000003-84EA-4082-B318-A321B61970D7}"/>
            </c:ext>
          </c:extLst>
        </c:ser>
        <c:ser>
          <c:idx val="4"/>
          <c:order val="4"/>
          <c:tx>
            <c:strRef>
              <c:f>Sheet1!$F$1</c:f>
              <c:strCache>
                <c:ptCount val="1"/>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Sheet1!$A$8:$A$15</c:f>
              <c:strCache>
                <c:ptCount val="8"/>
                <c:pt idx="0">
                  <c:v>Health and wellness benefits</c:v>
                </c:pt>
                <c:pt idx="1">
                  <c:v>Wide portfolio of products</c:v>
                </c:pt>
                <c:pt idx="2">
                  <c:v>Innovative brand</c:v>
                </c:pt>
                <c:pt idx="3">
                  <c:v>Pleases my patrons</c:v>
                </c:pt>
                <c:pt idx="4">
                  <c:v>Helps grow your business</c:v>
                </c:pt>
                <c:pt idx="5">
                  <c:v>Promotes sustainability</c:v>
                </c:pt>
                <c:pt idx="6">
                  <c:v>Price</c:v>
                </c:pt>
                <c:pt idx="7">
                  <c:v>DSR preference</c:v>
                </c:pt>
              </c:strCache>
            </c:strRef>
          </c:cat>
          <c:val>
            <c:numRef>
              <c:f>Sheet1!$F$8:$F$15</c:f>
              <c:numCache>
                <c:formatCode>General</c:formatCode>
                <c:ptCount val="8"/>
              </c:numCache>
            </c:numRef>
          </c:val>
          <c:extLst>
            <c:ext xmlns:c16="http://schemas.microsoft.com/office/drawing/2014/chart" uri="{C3380CC4-5D6E-409C-BE32-E72D297353CC}">
              <c16:uniqueId val="{00000004-84EA-4082-B318-A321B61970D7}"/>
            </c:ext>
          </c:extLst>
        </c:ser>
        <c:dLbls>
          <c:dLblPos val="outEnd"/>
          <c:showLegendKey val="0"/>
          <c:showVal val="1"/>
          <c:showCatName val="0"/>
          <c:showSerName val="0"/>
          <c:showPercent val="0"/>
          <c:showBubbleSize val="0"/>
        </c:dLbls>
        <c:gapWidth val="150"/>
        <c:overlap val="-35"/>
        <c:axId val="2022930080"/>
        <c:axId val="284583296"/>
      </c:barChart>
      <c:catAx>
        <c:axId val="20229300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84583296"/>
        <c:crosses val="autoZero"/>
        <c:auto val="1"/>
        <c:lblAlgn val="ctr"/>
        <c:lblOffset val="100"/>
        <c:noMultiLvlLbl val="0"/>
      </c:catAx>
      <c:valAx>
        <c:axId val="284583296"/>
        <c:scaling>
          <c:orientation val="minMax"/>
          <c:max val="1"/>
          <c:min val="0"/>
        </c:scaling>
        <c:delete val="1"/>
        <c:axPos val="t"/>
        <c:numFmt formatCode="0%" sourceLinked="1"/>
        <c:majorTickMark val="out"/>
        <c:minorTickMark val="none"/>
        <c:tickLblPos val="nextTo"/>
        <c:crossAx val="202293008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Entry>
      <c:legendEntry>
        <c:idx val="4"/>
        <c:delete val="1"/>
      </c:legendEntry>
      <c:layout>
        <c:manualLayout>
          <c:xMode val="edge"/>
          <c:yMode val="edge"/>
          <c:x val="0.10837908282298048"/>
          <c:y val="0.95789076529907446"/>
          <c:w val="0.65265893846602518"/>
          <c:h val="4.076968170856815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sz="1600" b="1" dirty="0">
                <a:solidFill>
                  <a:schemeClr val="tx1"/>
                </a:solidFill>
                <a:latin typeface="Georgia" panose="02040502050405020303" pitchFamily="18" charset="0"/>
              </a:rPr>
              <a:t>Campbell’s</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511347846225105"/>
          <c:y val="0.16159175717187466"/>
          <c:w val="0.77389107611548569"/>
          <c:h val="0.70205114791662082"/>
        </c:manualLayout>
      </c:layout>
      <c:doughnutChart>
        <c:varyColors val="1"/>
        <c:ser>
          <c:idx val="0"/>
          <c:order val="0"/>
          <c:tx>
            <c:strRef>
              <c:f>Sheet1!$B$1</c:f>
              <c:strCache>
                <c:ptCount val="1"/>
                <c:pt idx="0">
                  <c:v>Campbell's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81EB-47BD-9A23-F80C76043060}"/>
              </c:ext>
            </c:extLst>
          </c:dPt>
          <c:dPt>
            <c:idx val="1"/>
            <c:bubble3D val="0"/>
            <c:spPr>
              <a:solidFill>
                <a:schemeClr val="accent2"/>
              </a:solidFill>
              <a:ln w="19050">
                <a:noFill/>
              </a:ln>
              <a:effectLst/>
            </c:spPr>
            <c:extLst>
              <c:ext xmlns:c16="http://schemas.microsoft.com/office/drawing/2014/chart" uri="{C3380CC4-5D6E-409C-BE32-E72D297353CC}">
                <c16:uniqueId val="{00000003-81EB-47BD-9A23-F80C76043060}"/>
              </c:ext>
            </c:extLst>
          </c:dPt>
          <c:dPt>
            <c:idx val="2"/>
            <c:bubble3D val="0"/>
            <c:spPr>
              <a:solidFill>
                <a:schemeClr val="accent3"/>
              </a:solidFill>
              <a:ln w="19050">
                <a:noFill/>
              </a:ln>
              <a:effectLst/>
            </c:spPr>
            <c:extLst>
              <c:ext xmlns:c16="http://schemas.microsoft.com/office/drawing/2014/chart" uri="{C3380CC4-5D6E-409C-BE32-E72D297353CC}">
                <c16:uniqueId val="{00000005-81EB-47BD-9A23-F80C7604306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0.57999999999999996</c:v>
                </c:pt>
                <c:pt idx="1">
                  <c:v>0.37</c:v>
                </c:pt>
                <c:pt idx="2">
                  <c:v>0.04</c:v>
                </c:pt>
              </c:numCache>
            </c:numRef>
          </c:val>
          <c:extLst>
            <c:ext xmlns:c16="http://schemas.microsoft.com/office/drawing/2014/chart" uri="{C3380CC4-5D6E-409C-BE32-E72D297353CC}">
              <c16:uniqueId val="{00000006-81EB-47BD-9A23-F80C76043060}"/>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a:solidFill>
                  <a:schemeClr val="tx1"/>
                </a:solidFill>
                <a:latin typeface="Georgia" panose="02040502050405020303" pitchFamily="18" charset="0"/>
              </a:rPr>
              <a:t>PepsiCo</a:t>
            </a:r>
            <a:r>
              <a:rPr lang="en-US" sz="1600" baseline="0" dirty="0">
                <a:solidFill>
                  <a:schemeClr val="tx1"/>
                </a:solidFill>
                <a:latin typeface="Georgia" panose="02040502050405020303" pitchFamily="18" charset="0"/>
              </a:rPr>
              <a:t> (Frito-Lay)</a:t>
            </a:r>
            <a:endParaRPr lang="en-US" sz="1600" dirty="0">
              <a:solidFill>
                <a:schemeClr val="tx1"/>
              </a:solidFill>
              <a:latin typeface="Georgia" panose="02040502050405020303" pitchFamily="18"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49174000308785"/>
          <c:y val="0.16159175717187466"/>
          <c:w val="0.77389107611548569"/>
          <c:h val="0.70205114791662082"/>
        </c:manualLayout>
      </c:layout>
      <c:doughnutChart>
        <c:varyColors val="1"/>
        <c:ser>
          <c:idx val="0"/>
          <c:order val="0"/>
          <c:tx>
            <c:strRef>
              <c:f>Sheet1!$B$1</c:f>
              <c:strCache>
                <c:ptCount val="1"/>
                <c:pt idx="0">
                  <c:v>Kettle</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FF06-46D2-8110-BAC8C267FEE2}"/>
              </c:ext>
            </c:extLst>
          </c:dPt>
          <c:dPt>
            <c:idx val="1"/>
            <c:bubble3D val="0"/>
            <c:spPr>
              <a:solidFill>
                <a:schemeClr val="accent2"/>
              </a:solidFill>
              <a:ln w="19050">
                <a:noFill/>
              </a:ln>
              <a:effectLst/>
            </c:spPr>
            <c:extLst>
              <c:ext xmlns:c16="http://schemas.microsoft.com/office/drawing/2014/chart" uri="{C3380CC4-5D6E-409C-BE32-E72D297353CC}">
                <c16:uniqueId val="{00000003-FF06-46D2-8110-BAC8C267FEE2}"/>
              </c:ext>
            </c:extLst>
          </c:dPt>
          <c:dPt>
            <c:idx val="2"/>
            <c:bubble3D val="0"/>
            <c:spPr>
              <a:solidFill>
                <a:schemeClr val="accent3"/>
              </a:solidFill>
              <a:ln w="19050">
                <a:noFill/>
              </a:ln>
              <a:effectLst/>
            </c:spPr>
            <c:extLst>
              <c:ext xmlns:c16="http://schemas.microsoft.com/office/drawing/2014/chart" uri="{C3380CC4-5D6E-409C-BE32-E72D297353CC}">
                <c16:uniqueId val="{00000005-FF06-46D2-8110-BAC8C267FEE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0.59</c:v>
                </c:pt>
                <c:pt idx="1">
                  <c:v>0.3</c:v>
                </c:pt>
                <c:pt idx="2">
                  <c:v>0.1</c:v>
                </c:pt>
              </c:numCache>
            </c:numRef>
          </c:val>
          <c:extLst>
            <c:ext xmlns:c16="http://schemas.microsoft.com/office/drawing/2014/chart" uri="{C3380CC4-5D6E-409C-BE32-E72D297353CC}">
              <c16:uniqueId val="{00000006-FF06-46D2-8110-BAC8C267FEE2}"/>
            </c:ext>
          </c:extLst>
        </c:ser>
        <c:dLbls>
          <c:showLegendKey val="0"/>
          <c:showVal val="0"/>
          <c:showCatName val="0"/>
          <c:showSerName val="0"/>
          <c:showPercent val="0"/>
          <c:showBubbleSize val="0"/>
          <c:showLeaderLines val="1"/>
        </c:dLbls>
        <c:firstSliceAng val="0"/>
        <c:holeSize val="60"/>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a:solidFill>
                  <a:schemeClr val="tx1"/>
                </a:solidFill>
                <a:latin typeface="Georgia" panose="02040502050405020303" pitchFamily="18" charset="0"/>
              </a:rPr>
              <a:t>Nestle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49174000308785"/>
          <c:y val="0.15558211473565803"/>
          <c:w val="0.7787930368997994"/>
          <c:h val="0.7092579443194601"/>
        </c:manualLayout>
      </c:layout>
      <c:doughnutChart>
        <c:varyColors val="1"/>
        <c:ser>
          <c:idx val="0"/>
          <c:order val="0"/>
          <c:tx>
            <c:strRef>
              <c:f>Sheet1!$B$1</c:f>
              <c:strCache>
                <c:ptCount val="1"/>
                <c:pt idx="0">
                  <c:v>goldfish</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E0D0-4B56-9C8D-70AAEAC10A7D}"/>
              </c:ext>
            </c:extLst>
          </c:dPt>
          <c:dPt>
            <c:idx val="1"/>
            <c:bubble3D val="0"/>
            <c:spPr>
              <a:solidFill>
                <a:schemeClr val="accent2"/>
              </a:solidFill>
              <a:ln w="19050">
                <a:noFill/>
              </a:ln>
              <a:effectLst/>
            </c:spPr>
            <c:extLst>
              <c:ext xmlns:c16="http://schemas.microsoft.com/office/drawing/2014/chart" uri="{C3380CC4-5D6E-409C-BE32-E72D297353CC}">
                <c16:uniqueId val="{00000003-E0D0-4B56-9C8D-70AAEAC10A7D}"/>
              </c:ext>
            </c:extLst>
          </c:dPt>
          <c:dPt>
            <c:idx val="2"/>
            <c:bubble3D val="0"/>
            <c:spPr>
              <a:solidFill>
                <a:schemeClr val="accent3"/>
              </a:solidFill>
              <a:ln w="19050">
                <a:noFill/>
              </a:ln>
              <a:effectLst/>
            </c:spPr>
            <c:extLst>
              <c:ext xmlns:c16="http://schemas.microsoft.com/office/drawing/2014/chart" uri="{C3380CC4-5D6E-409C-BE32-E72D297353CC}">
                <c16:uniqueId val="{00000005-E0D0-4B56-9C8D-70AAEAC10A7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0.57999999999999996</c:v>
                </c:pt>
                <c:pt idx="1">
                  <c:v>0.31</c:v>
                </c:pt>
                <c:pt idx="2">
                  <c:v>0.11</c:v>
                </c:pt>
              </c:numCache>
            </c:numRef>
          </c:val>
          <c:extLst>
            <c:ext xmlns:c16="http://schemas.microsoft.com/office/drawing/2014/chart" uri="{C3380CC4-5D6E-409C-BE32-E72D297353CC}">
              <c16:uniqueId val="{00000006-E0D0-4B56-9C8D-70AAEAC10A7D}"/>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r>
              <a:rPr lang="en-US" sz="1600" dirty="0">
                <a:latin typeface="Georgia" panose="02040502050405020303" pitchFamily="18" charset="0"/>
              </a:rPr>
              <a:t>Ritz</a:t>
            </a:r>
          </a:p>
        </c:rich>
      </c:tx>
      <c:layout>
        <c:manualLayout>
          <c:xMode val="edge"/>
          <c:yMode val="edge"/>
          <c:x val="0.42514705882352943"/>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10570171375636869"/>
          <c:y val="0.1511178290213723"/>
          <c:w val="0.81800872317430928"/>
          <c:h val="0.74497223003374591"/>
        </c:manualLayout>
      </c:layout>
      <c:doughnutChart>
        <c:varyColors val="1"/>
        <c:ser>
          <c:idx val="0"/>
          <c:order val="0"/>
          <c:tx>
            <c:strRef>
              <c:f>Sheet1!$B$1</c:f>
              <c:strCache>
                <c:ptCount val="1"/>
                <c:pt idx="0">
                  <c:v>Kettle</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D672-4A19-8225-AE93B0D3D119}"/>
              </c:ext>
            </c:extLst>
          </c:dPt>
          <c:dPt>
            <c:idx val="1"/>
            <c:bubble3D val="0"/>
            <c:spPr>
              <a:solidFill>
                <a:schemeClr val="accent2"/>
              </a:solidFill>
              <a:ln w="19050">
                <a:noFill/>
              </a:ln>
              <a:effectLst/>
            </c:spPr>
            <c:extLst>
              <c:ext xmlns:c16="http://schemas.microsoft.com/office/drawing/2014/chart" uri="{C3380CC4-5D6E-409C-BE32-E72D297353CC}">
                <c16:uniqueId val="{00000003-D672-4A19-8225-AE93B0D3D119}"/>
              </c:ext>
            </c:extLst>
          </c:dPt>
          <c:dPt>
            <c:idx val="2"/>
            <c:bubble3D val="0"/>
            <c:spPr>
              <a:solidFill>
                <a:schemeClr val="accent3"/>
              </a:solidFill>
              <a:ln w="19050">
                <a:noFill/>
              </a:ln>
              <a:effectLst/>
            </c:spPr>
            <c:extLst>
              <c:ext xmlns:c16="http://schemas.microsoft.com/office/drawing/2014/chart" uri="{C3380CC4-5D6E-409C-BE32-E72D297353CC}">
                <c16:uniqueId val="{00000005-D672-4A19-8225-AE93B0D3D119}"/>
              </c:ext>
            </c:extLst>
          </c:dPt>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0.55000000000000004</c:v>
                </c:pt>
                <c:pt idx="1">
                  <c:v>0.32</c:v>
                </c:pt>
                <c:pt idx="2">
                  <c:v>0.11</c:v>
                </c:pt>
              </c:numCache>
            </c:numRef>
          </c:val>
          <c:extLst>
            <c:ext xmlns:c16="http://schemas.microsoft.com/office/drawing/2014/chart" uri="{C3380CC4-5D6E-409C-BE32-E72D297353CC}">
              <c16:uniqueId val="{00000006-D672-4A19-8225-AE93B0D3D119}"/>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a:solidFill>
                  <a:schemeClr val="tx1"/>
                </a:solidFill>
                <a:latin typeface="Georgia" panose="02040502050405020303" pitchFamily="18" charset="0"/>
              </a:rPr>
              <a:t>Kraft-Heinz</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49174000308785"/>
          <c:y val="0.15558211473565803"/>
          <c:w val="0.7787930368997994"/>
          <c:h val="0.7092579443194601"/>
        </c:manualLayout>
      </c:layout>
      <c:doughnutChart>
        <c:varyColors val="1"/>
        <c:ser>
          <c:idx val="0"/>
          <c:order val="0"/>
          <c:tx>
            <c:strRef>
              <c:f>Sheet1!$B$1</c:f>
              <c:strCache>
                <c:ptCount val="1"/>
                <c:pt idx="0">
                  <c:v>Campbell's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5EEE-4154-A471-4CF7A7E69323}"/>
              </c:ext>
            </c:extLst>
          </c:dPt>
          <c:dPt>
            <c:idx val="1"/>
            <c:bubble3D val="0"/>
            <c:spPr>
              <a:solidFill>
                <a:schemeClr val="accent2"/>
              </a:solidFill>
              <a:ln w="19050">
                <a:noFill/>
              </a:ln>
              <a:effectLst/>
            </c:spPr>
            <c:extLst>
              <c:ext xmlns:c16="http://schemas.microsoft.com/office/drawing/2014/chart" uri="{C3380CC4-5D6E-409C-BE32-E72D297353CC}">
                <c16:uniqueId val="{00000003-5EEE-4154-A471-4CF7A7E69323}"/>
              </c:ext>
            </c:extLst>
          </c:dPt>
          <c:dPt>
            <c:idx val="2"/>
            <c:bubble3D val="0"/>
            <c:spPr>
              <a:solidFill>
                <a:schemeClr val="accent3"/>
              </a:solidFill>
              <a:ln w="19050">
                <a:noFill/>
              </a:ln>
              <a:effectLst/>
            </c:spPr>
            <c:extLst>
              <c:ext xmlns:c16="http://schemas.microsoft.com/office/drawing/2014/chart" uri="{C3380CC4-5D6E-409C-BE32-E72D297353CC}">
                <c16:uniqueId val="{00000005-5EEE-4154-A471-4CF7A7E6932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0.56999999999999995</c:v>
                </c:pt>
                <c:pt idx="1">
                  <c:v>0.34</c:v>
                </c:pt>
                <c:pt idx="2">
                  <c:v>0.08</c:v>
                </c:pt>
              </c:numCache>
            </c:numRef>
          </c:val>
          <c:extLst>
            <c:ext xmlns:c16="http://schemas.microsoft.com/office/drawing/2014/chart" uri="{C3380CC4-5D6E-409C-BE32-E72D297353CC}">
              <c16:uniqueId val="{00000006-5EEE-4154-A471-4CF7A7E69323}"/>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a:solidFill>
                  <a:schemeClr val="tx1"/>
                </a:solidFill>
                <a:latin typeface="Georgia" panose="02040502050405020303" pitchFamily="18" charset="0"/>
              </a:rPr>
              <a:t>Kellogg’s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49174000308785"/>
          <c:y val="0.16159175717187466"/>
          <c:w val="0.77389107611548569"/>
          <c:h val="0.70205114791662082"/>
        </c:manualLayout>
      </c:layout>
      <c:doughnutChart>
        <c:varyColors val="1"/>
        <c:ser>
          <c:idx val="0"/>
          <c:order val="0"/>
          <c:tx>
            <c:strRef>
              <c:f>Sheet1!$B$1</c:f>
              <c:strCache>
                <c:ptCount val="1"/>
                <c:pt idx="0">
                  <c:v>Column1</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DECA-456C-B7B3-AF42DF84669A}"/>
              </c:ext>
            </c:extLst>
          </c:dPt>
          <c:dPt>
            <c:idx val="1"/>
            <c:bubble3D val="0"/>
            <c:spPr>
              <a:solidFill>
                <a:schemeClr val="accent2"/>
              </a:solidFill>
              <a:ln w="19050">
                <a:noFill/>
              </a:ln>
              <a:effectLst/>
            </c:spPr>
            <c:extLst>
              <c:ext xmlns:c16="http://schemas.microsoft.com/office/drawing/2014/chart" uri="{C3380CC4-5D6E-409C-BE32-E72D297353CC}">
                <c16:uniqueId val="{00000003-DECA-456C-B7B3-AF42DF84669A}"/>
              </c:ext>
            </c:extLst>
          </c:dPt>
          <c:dPt>
            <c:idx val="2"/>
            <c:bubble3D val="0"/>
            <c:spPr>
              <a:solidFill>
                <a:schemeClr val="accent3"/>
              </a:solidFill>
              <a:ln w="19050">
                <a:noFill/>
              </a:ln>
              <a:effectLst/>
            </c:spPr>
            <c:extLst>
              <c:ext xmlns:c16="http://schemas.microsoft.com/office/drawing/2014/chart" uri="{C3380CC4-5D6E-409C-BE32-E72D297353CC}">
                <c16:uniqueId val="{00000005-DECA-456C-B7B3-AF42DF84669A}"/>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0.56999999999999995</c:v>
                </c:pt>
                <c:pt idx="1">
                  <c:v>0.32</c:v>
                </c:pt>
                <c:pt idx="2">
                  <c:v>0.11</c:v>
                </c:pt>
              </c:numCache>
            </c:numRef>
          </c:val>
          <c:extLst>
            <c:ext xmlns:c16="http://schemas.microsoft.com/office/drawing/2014/chart" uri="{C3380CC4-5D6E-409C-BE32-E72D297353CC}">
              <c16:uniqueId val="{00000006-DECA-456C-B7B3-AF42DF84669A}"/>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a:solidFill>
                  <a:schemeClr val="tx1"/>
                </a:solidFill>
                <a:latin typeface="Georgia" panose="02040502050405020303" pitchFamily="18" charset="0"/>
              </a:rPr>
              <a:t>Unilever</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49174000308785"/>
          <c:y val="0.13046335795243064"/>
          <c:w val="0.80820480160568164"/>
          <c:h val="0.7331795471360647"/>
        </c:manualLayout>
      </c:layout>
      <c:doughnutChart>
        <c:varyColors val="1"/>
        <c:ser>
          <c:idx val="0"/>
          <c:order val="0"/>
          <c:tx>
            <c:strRef>
              <c:f>Sheet1!$B$1</c:f>
              <c:strCache>
                <c:ptCount val="1"/>
                <c:pt idx="0">
                  <c:v>Kettle</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0983-4829-9EBF-8F4AC4436D45}"/>
              </c:ext>
            </c:extLst>
          </c:dPt>
          <c:dPt>
            <c:idx val="1"/>
            <c:bubble3D val="0"/>
            <c:spPr>
              <a:solidFill>
                <a:schemeClr val="accent2"/>
              </a:solidFill>
              <a:ln w="19050">
                <a:noFill/>
              </a:ln>
              <a:effectLst/>
            </c:spPr>
            <c:extLst>
              <c:ext xmlns:c16="http://schemas.microsoft.com/office/drawing/2014/chart" uri="{C3380CC4-5D6E-409C-BE32-E72D297353CC}">
                <c16:uniqueId val="{00000003-0983-4829-9EBF-8F4AC4436D45}"/>
              </c:ext>
            </c:extLst>
          </c:dPt>
          <c:dPt>
            <c:idx val="2"/>
            <c:bubble3D val="0"/>
            <c:spPr>
              <a:solidFill>
                <a:schemeClr val="accent3"/>
              </a:solidFill>
              <a:ln w="19050">
                <a:noFill/>
              </a:ln>
              <a:effectLst/>
            </c:spPr>
            <c:extLst>
              <c:ext xmlns:c16="http://schemas.microsoft.com/office/drawing/2014/chart" uri="{C3380CC4-5D6E-409C-BE32-E72D297353CC}">
                <c16:uniqueId val="{00000005-0983-4829-9EBF-8F4AC4436D4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0.5</c:v>
                </c:pt>
                <c:pt idx="1">
                  <c:v>0.34</c:v>
                </c:pt>
                <c:pt idx="2">
                  <c:v>0.16</c:v>
                </c:pt>
              </c:numCache>
            </c:numRef>
          </c:val>
          <c:extLst>
            <c:ext xmlns:c16="http://schemas.microsoft.com/office/drawing/2014/chart" uri="{C3380CC4-5D6E-409C-BE32-E72D297353CC}">
              <c16:uniqueId val="{00000006-0983-4829-9EBF-8F4AC4436D45}"/>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a:solidFill>
                  <a:schemeClr val="tx1"/>
                </a:solidFill>
                <a:latin typeface="Georgia" panose="02040502050405020303" pitchFamily="18" charset="0"/>
              </a:rPr>
              <a:t>Mondelez</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49174000308785"/>
          <c:y val="0.15558211473565803"/>
          <c:w val="0.7787930368997994"/>
          <c:h val="0.7092579443194601"/>
        </c:manualLayout>
      </c:layout>
      <c:doughnutChart>
        <c:varyColors val="1"/>
        <c:ser>
          <c:idx val="0"/>
          <c:order val="0"/>
          <c:tx>
            <c:strRef>
              <c:f>Sheet1!$B$1</c:f>
              <c:strCache>
                <c:ptCount val="1"/>
                <c:pt idx="0">
                  <c:v>Kettle</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36B2-4271-8F3D-09A498695243}"/>
              </c:ext>
            </c:extLst>
          </c:dPt>
          <c:dPt>
            <c:idx val="1"/>
            <c:bubble3D val="0"/>
            <c:spPr>
              <a:solidFill>
                <a:schemeClr val="accent2"/>
              </a:solidFill>
              <a:ln w="19050">
                <a:noFill/>
              </a:ln>
              <a:effectLst/>
            </c:spPr>
            <c:extLst>
              <c:ext xmlns:c16="http://schemas.microsoft.com/office/drawing/2014/chart" uri="{C3380CC4-5D6E-409C-BE32-E72D297353CC}">
                <c16:uniqueId val="{00000003-36B2-4271-8F3D-09A498695243}"/>
              </c:ext>
            </c:extLst>
          </c:dPt>
          <c:dPt>
            <c:idx val="2"/>
            <c:bubble3D val="0"/>
            <c:spPr>
              <a:solidFill>
                <a:schemeClr val="accent3"/>
              </a:solidFill>
              <a:ln w="19050">
                <a:noFill/>
              </a:ln>
              <a:effectLst/>
            </c:spPr>
            <c:extLst>
              <c:ext xmlns:c16="http://schemas.microsoft.com/office/drawing/2014/chart" uri="{C3380CC4-5D6E-409C-BE32-E72D297353CC}">
                <c16:uniqueId val="{00000005-36B2-4271-8F3D-09A49869524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0.4</c:v>
                </c:pt>
                <c:pt idx="1">
                  <c:v>0.35</c:v>
                </c:pt>
                <c:pt idx="2">
                  <c:v>0.24</c:v>
                </c:pt>
              </c:numCache>
            </c:numRef>
          </c:val>
          <c:extLst>
            <c:ext xmlns:c16="http://schemas.microsoft.com/office/drawing/2014/chart" uri="{C3380CC4-5D6E-409C-BE32-E72D297353CC}">
              <c16:uniqueId val="{00000006-36B2-4271-8F3D-09A498695243}"/>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607589592568487"/>
          <c:y val="1.463541219498877E-2"/>
          <c:w val="0.2358528571306123"/>
          <c:h val="0.92335778918664668"/>
        </c:manualLayout>
      </c:layout>
      <c:barChart>
        <c:barDir val="bar"/>
        <c:grouping val="clustered"/>
        <c:varyColors val="0"/>
        <c:ser>
          <c:idx val="0"/>
          <c:order val="0"/>
          <c:tx>
            <c:strRef>
              <c:f>Sheet1!$B$1</c:f>
              <c:strCache>
                <c:ptCount val="1"/>
                <c:pt idx="0">
                  <c:v>Total</c:v>
                </c:pt>
              </c:strCache>
            </c:strRef>
          </c:tx>
          <c:spPr>
            <a:solidFill>
              <a:schemeClr val="tx1"/>
            </a:solidFill>
            <a:ln>
              <a:noFill/>
            </a:ln>
            <a:effectLst/>
          </c:spPr>
          <c:invertIfNegative val="0"/>
          <c:dPt>
            <c:idx val="0"/>
            <c:invertIfNegative val="0"/>
            <c:bubble3D val="0"/>
            <c:spPr>
              <a:solidFill>
                <a:schemeClr val="tx1"/>
              </a:solidFill>
              <a:ln>
                <a:noFill/>
              </a:ln>
              <a:effectLst/>
            </c:spPr>
            <c:extLst>
              <c:ext xmlns:c16="http://schemas.microsoft.com/office/drawing/2014/chart" uri="{C3380CC4-5D6E-409C-BE32-E72D297353CC}">
                <c16:uniqueId val="{00000001-51BF-496B-93B4-325C3BDE1A12}"/>
              </c:ext>
            </c:extLst>
          </c:dPt>
          <c:dPt>
            <c:idx val="7"/>
            <c:invertIfNegative val="0"/>
            <c:bubble3D val="0"/>
            <c:spPr>
              <a:solidFill>
                <a:schemeClr val="tx1"/>
              </a:solidFill>
              <a:ln>
                <a:noFill/>
              </a:ln>
              <a:effectLst/>
            </c:spPr>
            <c:extLst>
              <c:ext xmlns:c16="http://schemas.microsoft.com/office/drawing/2014/chart" uri="{C3380CC4-5D6E-409C-BE32-E72D297353CC}">
                <c16:uniqueId val="{00000003-51BF-496B-93B4-325C3BDE1A12}"/>
              </c:ext>
            </c:extLst>
          </c:dPt>
          <c:dPt>
            <c:idx val="8"/>
            <c:invertIfNegative val="0"/>
            <c:bubble3D val="0"/>
            <c:spPr>
              <a:solidFill>
                <a:schemeClr val="tx1"/>
              </a:solidFill>
              <a:ln>
                <a:noFill/>
              </a:ln>
              <a:effectLst/>
            </c:spPr>
            <c:extLst>
              <c:ext xmlns:c16="http://schemas.microsoft.com/office/drawing/2014/chart" uri="{C3380CC4-5D6E-409C-BE32-E72D297353CC}">
                <c16:uniqueId val="{00000005-51BF-496B-93B4-325C3BDE1A12}"/>
              </c:ext>
            </c:extLst>
          </c:dPt>
          <c:dPt>
            <c:idx val="9"/>
            <c:invertIfNegative val="0"/>
            <c:bubble3D val="0"/>
            <c:spPr>
              <a:solidFill>
                <a:schemeClr val="tx1"/>
              </a:solidFill>
              <a:ln>
                <a:noFill/>
              </a:ln>
              <a:effectLst/>
            </c:spPr>
            <c:extLst>
              <c:ext xmlns:c16="http://schemas.microsoft.com/office/drawing/2014/chart" uri="{C3380CC4-5D6E-409C-BE32-E72D297353CC}">
                <c16:uniqueId val="{00000007-51BF-496B-93B4-325C3BDE1A12}"/>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Campbell's</c:v>
                </c:pt>
                <c:pt idx="1">
                  <c:v>PepsiCo</c:v>
                </c:pt>
                <c:pt idx="2">
                  <c:v>Kellogg's</c:v>
                </c:pt>
                <c:pt idx="3">
                  <c:v>Nestle</c:v>
                </c:pt>
                <c:pt idx="4">
                  <c:v>Cheez-it</c:v>
                </c:pt>
                <c:pt idx="5">
                  <c:v>Kraft-Heinz</c:v>
                </c:pt>
              </c:strCache>
            </c:strRef>
          </c:cat>
          <c:val>
            <c:numRef>
              <c:f>Sheet1!$B$2:$B$7</c:f>
              <c:numCache>
                <c:formatCode>0%</c:formatCode>
                <c:ptCount val="6"/>
                <c:pt idx="0">
                  <c:v>0.24</c:v>
                </c:pt>
                <c:pt idx="1">
                  <c:v>0.21</c:v>
                </c:pt>
                <c:pt idx="2">
                  <c:v>0.18</c:v>
                </c:pt>
                <c:pt idx="3">
                  <c:v>0.14000000000000001</c:v>
                </c:pt>
                <c:pt idx="4">
                  <c:v>0.13</c:v>
                </c:pt>
                <c:pt idx="5">
                  <c:v>0.11</c:v>
                </c:pt>
              </c:numCache>
            </c:numRef>
          </c:val>
          <c:extLst>
            <c:ext xmlns:c16="http://schemas.microsoft.com/office/drawing/2014/chart" uri="{C3380CC4-5D6E-409C-BE32-E72D297353CC}">
              <c16:uniqueId val="{00000008-51BF-496B-93B4-325C3BDE1A12}"/>
            </c:ext>
          </c:extLst>
        </c:ser>
        <c:ser>
          <c:idx val="1"/>
          <c:order val="1"/>
          <c:tx>
            <c:strRef>
              <c:f>Sheet1!$C$1</c:f>
              <c:strCache>
                <c:ptCount val="1"/>
                <c:pt idx="0">
                  <c:v>Restaurants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Campbell's</c:v>
                </c:pt>
                <c:pt idx="1">
                  <c:v>PepsiCo</c:v>
                </c:pt>
                <c:pt idx="2">
                  <c:v>Kellogg's</c:v>
                </c:pt>
                <c:pt idx="3">
                  <c:v>Nestle</c:v>
                </c:pt>
                <c:pt idx="4">
                  <c:v>Cheez-it</c:v>
                </c:pt>
                <c:pt idx="5">
                  <c:v>Kraft-Heinz</c:v>
                </c:pt>
              </c:strCache>
            </c:strRef>
          </c:cat>
          <c:val>
            <c:numRef>
              <c:f>Sheet1!$C$2:$C$7</c:f>
              <c:numCache>
                <c:formatCode>0%</c:formatCode>
                <c:ptCount val="6"/>
                <c:pt idx="0">
                  <c:v>0.28999999999999998</c:v>
                </c:pt>
                <c:pt idx="1">
                  <c:v>0.22</c:v>
                </c:pt>
                <c:pt idx="2">
                  <c:v>0.16</c:v>
                </c:pt>
                <c:pt idx="3">
                  <c:v>0.2</c:v>
                </c:pt>
                <c:pt idx="4">
                  <c:v>0.16</c:v>
                </c:pt>
                <c:pt idx="5">
                  <c:v>0.13</c:v>
                </c:pt>
              </c:numCache>
            </c:numRef>
          </c:val>
          <c:extLst>
            <c:ext xmlns:c16="http://schemas.microsoft.com/office/drawing/2014/chart" uri="{C3380CC4-5D6E-409C-BE32-E72D297353CC}">
              <c16:uniqueId val="{00000009-51BF-496B-93B4-325C3BDE1A12}"/>
            </c:ext>
          </c:extLst>
        </c:ser>
        <c:ser>
          <c:idx val="2"/>
          <c:order val="2"/>
          <c:tx>
            <c:strRef>
              <c:f>Sheet1!$D$1</c:f>
              <c:strCache>
                <c:ptCount val="1"/>
                <c:pt idx="0">
                  <c:v>Non Comm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Campbell's</c:v>
                </c:pt>
                <c:pt idx="1">
                  <c:v>PepsiCo</c:v>
                </c:pt>
                <c:pt idx="2">
                  <c:v>Kellogg's</c:v>
                </c:pt>
                <c:pt idx="3">
                  <c:v>Nestle</c:v>
                </c:pt>
                <c:pt idx="4">
                  <c:v>Cheez-it</c:v>
                </c:pt>
                <c:pt idx="5">
                  <c:v>Kraft-Heinz</c:v>
                </c:pt>
              </c:strCache>
            </c:strRef>
          </c:cat>
          <c:val>
            <c:numRef>
              <c:f>Sheet1!$D$2:$D$7</c:f>
              <c:numCache>
                <c:formatCode>0%</c:formatCode>
                <c:ptCount val="6"/>
                <c:pt idx="0">
                  <c:v>0.24</c:v>
                </c:pt>
                <c:pt idx="1">
                  <c:v>0.21</c:v>
                </c:pt>
                <c:pt idx="2">
                  <c:v>0.19</c:v>
                </c:pt>
                <c:pt idx="3">
                  <c:v>0.11</c:v>
                </c:pt>
                <c:pt idx="4">
                  <c:v>0.11</c:v>
                </c:pt>
                <c:pt idx="5">
                  <c:v>0.1</c:v>
                </c:pt>
              </c:numCache>
            </c:numRef>
          </c:val>
          <c:extLst>
            <c:ext xmlns:c16="http://schemas.microsoft.com/office/drawing/2014/chart" uri="{C3380CC4-5D6E-409C-BE32-E72D297353CC}">
              <c16:uniqueId val="{0000000B-51BF-496B-93B4-325C3BDE1A12}"/>
            </c:ext>
          </c:extLst>
        </c:ser>
        <c:ser>
          <c:idx val="3"/>
          <c:order val="3"/>
          <c:tx>
            <c:strRef>
              <c:f>Sheet1!$E$1</c:f>
              <c:strCache>
                <c:ptCount val="1"/>
                <c:pt idx="0">
                  <c:v>Hotel</c:v>
                </c:pt>
              </c:strCache>
            </c:strRef>
          </c:tx>
          <c:spPr>
            <a:solidFill>
              <a:schemeClr val="accent3"/>
            </a:solidFill>
            <a:ln>
              <a:noFill/>
            </a:ln>
            <a:effectLst/>
          </c:spPr>
          <c:invertIfNegative val="0"/>
          <c:dLbls>
            <c:dLbl>
              <c:idx val="11"/>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3"/>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D90E-4379-AD39-9938181B6026}"/>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Campbell's</c:v>
                </c:pt>
                <c:pt idx="1">
                  <c:v>PepsiCo</c:v>
                </c:pt>
                <c:pt idx="2">
                  <c:v>Kellogg's</c:v>
                </c:pt>
                <c:pt idx="3">
                  <c:v>Nestle</c:v>
                </c:pt>
                <c:pt idx="4">
                  <c:v>Cheez-it</c:v>
                </c:pt>
                <c:pt idx="5">
                  <c:v>Kraft-Heinz</c:v>
                </c:pt>
              </c:strCache>
            </c:strRef>
          </c:cat>
          <c:val>
            <c:numRef>
              <c:f>Sheet1!$E$2:$E$7</c:f>
              <c:numCache>
                <c:formatCode>0%</c:formatCode>
                <c:ptCount val="6"/>
                <c:pt idx="0">
                  <c:v>0.12</c:v>
                </c:pt>
                <c:pt idx="1">
                  <c:v>0.16</c:v>
                </c:pt>
                <c:pt idx="2">
                  <c:v>0.16</c:v>
                </c:pt>
                <c:pt idx="3">
                  <c:v>0.12</c:v>
                </c:pt>
                <c:pt idx="4">
                  <c:v>0.08</c:v>
                </c:pt>
                <c:pt idx="5">
                  <c:v>0.1</c:v>
                </c:pt>
              </c:numCache>
            </c:numRef>
          </c:val>
          <c:extLst>
            <c:ext xmlns:c16="http://schemas.microsoft.com/office/drawing/2014/chart" uri="{C3380CC4-5D6E-409C-BE32-E72D297353CC}">
              <c16:uniqueId val="{0000000C-51BF-496B-93B4-325C3BDE1A12}"/>
            </c:ext>
          </c:extLst>
        </c:ser>
        <c:ser>
          <c:idx val="4"/>
          <c:order val="4"/>
          <c:tx>
            <c:strRef>
              <c:f>Sheet1!$F$1</c:f>
              <c:strCache>
                <c:ptCount val="1"/>
                <c:pt idx="0">
                  <c:v>C-Store</c:v>
                </c:pt>
              </c:strCache>
            </c:strRef>
          </c:tx>
          <c:spPr>
            <a:solidFill>
              <a:schemeClr val="accent4"/>
            </a:solidFill>
            <a:ln>
              <a:noFill/>
            </a:ln>
            <a:effectLst/>
          </c:spPr>
          <c:invertIfNegative val="0"/>
          <c:dLbls>
            <c:dLbl>
              <c:idx val="11"/>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4"/>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D90E-4379-AD39-9938181B6026}"/>
                </c:ext>
              </c:extLst>
            </c:dLbl>
            <c:dLbl>
              <c:idx val="12"/>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4"/>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D90E-4379-AD39-9938181B6026}"/>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Campbell's</c:v>
                </c:pt>
                <c:pt idx="1">
                  <c:v>PepsiCo</c:v>
                </c:pt>
                <c:pt idx="2">
                  <c:v>Kellogg's</c:v>
                </c:pt>
                <c:pt idx="3">
                  <c:v>Nestle</c:v>
                </c:pt>
                <c:pt idx="4">
                  <c:v>Cheez-it</c:v>
                </c:pt>
                <c:pt idx="5">
                  <c:v>Kraft-Heinz</c:v>
                </c:pt>
              </c:strCache>
            </c:strRef>
          </c:cat>
          <c:val>
            <c:numRef>
              <c:f>Sheet1!$F$2:$F$7</c:f>
              <c:numCache>
                <c:formatCode>0%</c:formatCode>
                <c:ptCount val="6"/>
                <c:pt idx="0">
                  <c:v>0.14000000000000001</c:v>
                </c:pt>
                <c:pt idx="1">
                  <c:v>0.18</c:v>
                </c:pt>
                <c:pt idx="2">
                  <c:v>0.22</c:v>
                </c:pt>
                <c:pt idx="3">
                  <c:v>0.02</c:v>
                </c:pt>
                <c:pt idx="4">
                  <c:v>0.2</c:v>
                </c:pt>
                <c:pt idx="5">
                  <c:v>0.08</c:v>
                </c:pt>
              </c:numCache>
            </c:numRef>
          </c:val>
          <c:extLst>
            <c:ext xmlns:c16="http://schemas.microsoft.com/office/drawing/2014/chart" uri="{C3380CC4-5D6E-409C-BE32-E72D297353CC}">
              <c16:uniqueId val="{00000000-D90E-4379-AD39-9938181B6026}"/>
            </c:ext>
          </c:extLst>
        </c:ser>
        <c:dLbls>
          <c:dLblPos val="outEnd"/>
          <c:showLegendKey val="0"/>
          <c:showVal val="1"/>
          <c:showCatName val="0"/>
          <c:showSerName val="0"/>
          <c:showPercent val="0"/>
          <c:showBubbleSize val="0"/>
        </c:dLbls>
        <c:gapWidth val="100"/>
        <c:overlap val="-35"/>
        <c:axId val="-365562880"/>
        <c:axId val="-365561104"/>
      </c:barChart>
      <c:catAx>
        <c:axId val="-3655628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365561104"/>
        <c:crosses val="autoZero"/>
        <c:auto val="1"/>
        <c:lblAlgn val="ctr"/>
        <c:lblOffset val="100"/>
        <c:noMultiLvlLbl val="0"/>
      </c:catAx>
      <c:valAx>
        <c:axId val="-365561104"/>
        <c:scaling>
          <c:orientation val="minMax"/>
          <c:max val="1"/>
          <c:min val="0"/>
        </c:scaling>
        <c:delete val="1"/>
        <c:axPos val="t"/>
        <c:numFmt formatCode="0.0%" sourceLinked="0"/>
        <c:majorTickMark val="out"/>
        <c:minorTickMark val="none"/>
        <c:tickLblPos val="nextTo"/>
        <c:crossAx val="-36556288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legendEntry>
      <c:layout>
        <c:manualLayout>
          <c:xMode val="edge"/>
          <c:yMode val="edge"/>
          <c:x val="5.3979175515404973E-2"/>
          <c:y val="0.96330692257217843"/>
          <c:w val="0.89204164896919003"/>
          <c:h val="3.6693077427821526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011154855643059"/>
          <c:y val="1.2869126859844907E-2"/>
          <c:w val="0.49988845144356958"/>
          <c:h val="0.92558759274095359"/>
        </c:manualLayout>
      </c:layout>
      <c:barChart>
        <c:barDir val="bar"/>
        <c:grouping val="clustered"/>
        <c:varyColors val="0"/>
        <c:ser>
          <c:idx val="0"/>
          <c:order val="0"/>
          <c:tx>
            <c:strRef>
              <c:f>Sheet1!$B$1</c:f>
              <c:strCache>
                <c:ptCount val="1"/>
                <c:pt idx="0">
                  <c:v>Total</c:v>
                </c:pt>
              </c:strCache>
            </c:strRef>
          </c:tx>
          <c:spPr>
            <a:solidFill>
              <a:schemeClr val="tx1"/>
            </a:solidFill>
            <a:ln>
              <a:noFill/>
            </a:ln>
            <a:effectLst/>
          </c:spPr>
          <c:invertIfNegative val="0"/>
          <c:dPt>
            <c:idx val="0"/>
            <c:invertIfNegative val="0"/>
            <c:bubble3D val="0"/>
            <c:spPr>
              <a:solidFill>
                <a:schemeClr val="tx1"/>
              </a:solidFill>
              <a:ln>
                <a:noFill/>
              </a:ln>
              <a:effectLst/>
            </c:spPr>
            <c:extLst>
              <c:ext xmlns:c16="http://schemas.microsoft.com/office/drawing/2014/chart" uri="{C3380CC4-5D6E-409C-BE32-E72D297353CC}">
                <c16:uniqueId val="{00000001-6098-45A3-89E7-51B97FEDE552}"/>
              </c:ext>
            </c:extLst>
          </c:dPt>
          <c:dPt>
            <c:idx val="7"/>
            <c:invertIfNegative val="0"/>
            <c:bubble3D val="0"/>
            <c:spPr>
              <a:solidFill>
                <a:schemeClr val="tx1"/>
              </a:solidFill>
              <a:ln>
                <a:noFill/>
              </a:ln>
              <a:effectLst/>
            </c:spPr>
            <c:extLst>
              <c:ext xmlns:c16="http://schemas.microsoft.com/office/drawing/2014/chart" uri="{C3380CC4-5D6E-409C-BE32-E72D297353CC}">
                <c16:uniqueId val="{00000003-6098-45A3-89E7-51B97FEDE552}"/>
              </c:ext>
            </c:extLst>
          </c:dPt>
          <c:dPt>
            <c:idx val="8"/>
            <c:invertIfNegative val="0"/>
            <c:bubble3D val="0"/>
            <c:spPr>
              <a:solidFill>
                <a:schemeClr val="tx1"/>
              </a:solidFill>
              <a:ln>
                <a:noFill/>
              </a:ln>
              <a:effectLst/>
            </c:spPr>
            <c:extLst>
              <c:ext xmlns:c16="http://schemas.microsoft.com/office/drawing/2014/chart" uri="{C3380CC4-5D6E-409C-BE32-E72D297353CC}">
                <c16:uniqueId val="{00000005-6098-45A3-89E7-51B97FEDE552}"/>
              </c:ext>
            </c:extLst>
          </c:dPt>
          <c:dPt>
            <c:idx val="9"/>
            <c:invertIfNegative val="0"/>
            <c:bubble3D val="0"/>
            <c:spPr>
              <a:solidFill>
                <a:schemeClr val="tx1"/>
              </a:solidFill>
              <a:ln>
                <a:noFill/>
              </a:ln>
              <a:effectLst/>
            </c:spPr>
            <c:extLst>
              <c:ext xmlns:c16="http://schemas.microsoft.com/office/drawing/2014/chart" uri="{C3380CC4-5D6E-409C-BE32-E72D297353CC}">
                <c16:uniqueId val="{00000007-6098-45A3-89E7-51B97FEDE552}"/>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Sheet1!$A$8:$A$15</c:f>
              <c:strCache>
                <c:ptCount val="8"/>
                <c:pt idx="0">
                  <c:v>Keebler</c:v>
                </c:pt>
                <c:pt idx="1">
                  <c:v>Naked</c:v>
                </c:pt>
                <c:pt idx="2">
                  <c:v>Unilever</c:v>
                </c:pt>
                <c:pt idx="3">
                  <c:v>Kettle Cuisine</c:v>
                </c:pt>
                <c:pt idx="4">
                  <c:v>Mondelez</c:v>
                </c:pt>
                <c:pt idx="5">
                  <c:v>Apple and Eve</c:v>
                </c:pt>
                <c:pt idx="6">
                  <c:v>Blount Fine Foods</c:v>
                </c:pt>
                <c:pt idx="7">
                  <c:v>None of the above</c:v>
                </c:pt>
              </c:strCache>
            </c:strRef>
          </c:cat>
          <c:val>
            <c:numRef>
              <c:f>Sheet1!$B$8:$B$15</c:f>
              <c:numCache>
                <c:formatCode>0%</c:formatCode>
                <c:ptCount val="8"/>
                <c:pt idx="0">
                  <c:v>0.09</c:v>
                </c:pt>
                <c:pt idx="1">
                  <c:v>7.0000000000000007E-2</c:v>
                </c:pt>
                <c:pt idx="2">
                  <c:v>7.0000000000000007E-2</c:v>
                </c:pt>
                <c:pt idx="3">
                  <c:v>0.06</c:v>
                </c:pt>
                <c:pt idx="4">
                  <c:v>0.05</c:v>
                </c:pt>
                <c:pt idx="5">
                  <c:v>0.04</c:v>
                </c:pt>
                <c:pt idx="6">
                  <c:v>0.03</c:v>
                </c:pt>
                <c:pt idx="7">
                  <c:v>0.44</c:v>
                </c:pt>
              </c:numCache>
            </c:numRef>
          </c:val>
          <c:extLst>
            <c:ext xmlns:c16="http://schemas.microsoft.com/office/drawing/2014/chart" uri="{C3380CC4-5D6E-409C-BE32-E72D297353CC}">
              <c16:uniqueId val="{00000008-6098-45A3-89E7-51B97FEDE552}"/>
            </c:ext>
          </c:extLst>
        </c:ser>
        <c:ser>
          <c:idx val="1"/>
          <c:order val="1"/>
          <c:tx>
            <c:strRef>
              <c:f>Sheet1!$C$1</c:f>
              <c:strCache>
                <c:ptCount val="1"/>
                <c:pt idx="0">
                  <c:v>Restaurants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Sheet1!$A$8:$A$15</c:f>
              <c:strCache>
                <c:ptCount val="8"/>
                <c:pt idx="0">
                  <c:v>Keebler</c:v>
                </c:pt>
                <c:pt idx="1">
                  <c:v>Naked</c:v>
                </c:pt>
                <c:pt idx="2">
                  <c:v>Unilever</c:v>
                </c:pt>
                <c:pt idx="3">
                  <c:v>Kettle Cuisine</c:v>
                </c:pt>
                <c:pt idx="4">
                  <c:v>Mondelez</c:v>
                </c:pt>
                <c:pt idx="5">
                  <c:v>Apple and Eve</c:v>
                </c:pt>
                <c:pt idx="6">
                  <c:v>Blount Fine Foods</c:v>
                </c:pt>
                <c:pt idx="7">
                  <c:v>None of the above</c:v>
                </c:pt>
              </c:strCache>
            </c:strRef>
          </c:cat>
          <c:val>
            <c:numRef>
              <c:f>Sheet1!$C$8:$C$15</c:f>
              <c:numCache>
                <c:formatCode>0%</c:formatCode>
                <c:ptCount val="8"/>
                <c:pt idx="0">
                  <c:v>0.09</c:v>
                </c:pt>
                <c:pt idx="1">
                  <c:v>7.0000000000000007E-2</c:v>
                </c:pt>
                <c:pt idx="2">
                  <c:v>7.0000000000000007E-2</c:v>
                </c:pt>
                <c:pt idx="3">
                  <c:v>0.08</c:v>
                </c:pt>
                <c:pt idx="4">
                  <c:v>0.05</c:v>
                </c:pt>
                <c:pt idx="5">
                  <c:v>0.05</c:v>
                </c:pt>
                <c:pt idx="6">
                  <c:v>7.0000000000000007E-2</c:v>
                </c:pt>
                <c:pt idx="7">
                  <c:v>0.37</c:v>
                </c:pt>
              </c:numCache>
            </c:numRef>
          </c:val>
          <c:extLst>
            <c:ext xmlns:c16="http://schemas.microsoft.com/office/drawing/2014/chart" uri="{C3380CC4-5D6E-409C-BE32-E72D297353CC}">
              <c16:uniqueId val="{00000009-6098-45A3-89E7-51B97FEDE552}"/>
            </c:ext>
          </c:extLst>
        </c:ser>
        <c:ser>
          <c:idx val="2"/>
          <c:order val="2"/>
          <c:tx>
            <c:strRef>
              <c:f>Sheet1!$D$1</c:f>
              <c:strCache>
                <c:ptCount val="1"/>
                <c:pt idx="0">
                  <c:v>Non Comm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Sheet1!$A$8:$A$15</c:f>
              <c:strCache>
                <c:ptCount val="8"/>
                <c:pt idx="0">
                  <c:v>Keebler</c:v>
                </c:pt>
                <c:pt idx="1">
                  <c:v>Naked</c:v>
                </c:pt>
                <c:pt idx="2">
                  <c:v>Unilever</c:v>
                </c:pt>
                <c:pt idx="3">
                  <c:v>Kettle Cuisine</c:v>
                </c:pt>
                <c:pt idx="4">
                  <c:v>Mondelez</c:v>
                </c:pt>
                <c:pt idx="5">
                  <c:v>Apple and Eve</c:v>
                </c:pt>
                <c:pt idx="6">
                  <c:v>Blount Fine Foods</c:v>
                </c:pt>
                <c:pt idx="7">
                  <c:v>None of the above</c:v>
                </c:pt>
              </c:strCache>
            </c:strRef>
          </c:cat>
          <c:val>
            <c:numRef>
              <c:f>Sheet1!$D$8:$D$15</c:f>
              <c:numCache>
                <c:formatCode>0%</c:formatCode>
                <c:ptCount val="8"/>
                <c:pt idx="0">
                  <c:v>0.11</c:v>
                </c:pt>
                <c:pt idx="1">
                  <c:v>0.06</c:v>
                </c:pt>
                <c:pt idx="2">
                  <c:v>0.06</c:v>
                </c:pt>
                <c:pt idx="3">
                  <c:v>0.03</c:v>
                </c:pt>
                <c:pt idx="4">
                  <c:v>0.05</c:v>
                </c:pt>
                <c:pt idx="5">
                  <c:v>0.05</c:v>
                </c:pt>
                <c:pt idx="6">
                  <c:v>0.01</c:v>
                </c:pt>
                <c:pt idx="7">
                  <c:v>0.5</c:v>
                </c:pt>
              </c:numCache>
            </c:numRef>
          </c:val>
          <c:extLst>
            <c:ext xmlns:c16="http://schemas.microsoft.com/office/drawing/2014/chart" uri="{C3380CC4-5D6E-409C-BE32-E72D297353CC}">
              <c16:uniqueId val="{0000000A-6098-45A3-89E7-51B97FEDE552}"/>
            </c:ext>
          </c:extLst>
        </c:ser>
        <c:ser>
          <c:idx val="3"/>
          <c:order val="3"/>
          <c:tx>
            <c:strRef>
              <c:f>Sheet1!$E$1</c:f>
              <c:strCache>
                <c:ptCount val="1"/>
                <c:pt idx="0">
                  <c:v>Hotel</c:v>
                </c:pt>
              </c:strCache>
            </c:strRef>
          </c:tx>
          <c:spPr>
            <a:solidFill>
              <a:schemeClr val="accent3"/>
            </a:solidFill>
            <a:ln>
              <a:noFill/>
            </a:ln>
            <a:effectLst/>
          </c:spPr>
          <c:invertIfNegative val="0"/>
          <c:dLbls>
            <c:dLbl>
              <c:idx val="5"/>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3"/>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8-E0FB-4BFD-8EEB-B95B2114FBBC}"/>
                </c:ext>
              </c:extLst>
            </c:dLbl>
            <c:dLbl>
              <c:idx val="11"/>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3"/>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B-6098-45A3-89E7-51B97FEDE552}"/>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Sheet1!$A$8:$A$15</c:f>
              <c:strCache>
                <c:ptCount val="8"/>
                <c:pt idx="0">
                  <c:v>Keebler</c:v>
                </c:pt>
                <c:pt idx="1">
                  <c:v>Naked</c:v>
                </c:pt>
                <c:pt idx="2">
                  <c:v>Unilever</c:v>
                </c:pt>
                <c:pt idx="3">
                  <c:v>Kettle Cuisine</c:v>
                </c:pt>
                <c:pt idx="4">
                  <c:v>Mondelez</c:v>
                </c:pt>
                <c:pt idx="5">
                  <c:v>Apple and Eve</c:v>
                </c:pt>
                <c:pt idx="6">
                  <c:v>Blount Fine Foods</c:v>
                </c:pt>
                <c:pt idx="7">
                  <c:v>None of the above</c:v>
                </c:pt>
              </c:strCache>
            </c:strRef>
          </c:cat>
          <c:val>
            <c:numRef>
              <c:f>Sheet1!$E$8:$E$15</c:f>
              <c:numCache>
                <c:formatCode>0%</c:formatCode>
                <c:ptCount val="8"/>
                <c:pt idx="0">
                  <c:v>0.08</c:v>
                </c:pt>
                <c:pt idx="1">
                  <c:v>0.1</c:v>
                </c:pt>
                <c:pt idx="2">
                  <c:v>0.06</c:v>
                </c:pt>
                <c:pt idx="3">
                  <c:v>0.12</c:v>
                </c:pt>
                <c:pt idx="4">
                  <c:v>0.04</c:v>
                </c:pt>
                <c:pt idx="5">
                  <c:v>0</c:v>
                </c:pt>
                <c:pt idx="6">
                  <c:v>0.02</c:v>
                </c:pt>
                <c:pt idx="7">
                  <c:v>0.5</c:v>
                </c:pt>
              </c:numCache>
            </c:numRef>
          </c:val>
          <c:extLst>
            <c:ext xmlns:c16="http://schemas.microsoft.com/office/drawing/2014/chart" uri="{C3380CC4-5D6E-409C-BE32-E72D297353CC}">
              <c16:uniqueId val="{0000000C-6098-45A3-89E7-51B97FEDE552}"/>
            </c:ext>
          </c:extLst>
        </c:ser>
        <c:ser>
          <c:idx val="4"/>
          <c:order val="4"/>
          <c:tx>
            <c:strRef>
              <c:f>Sheet1!$F$1</c:f>
              <c:strCache>
                <c:ptCount val="1"/>
                <c:pt idx="0">
                  <c:v>C-Store</c:v>
                </c:pt>
              </c:strCache>
            </c:strRef>
          </c:tx>
          <c:spPr>
            <a:solidFill>
              <a:schemeClr val="accent4"/>
            </a:solidFill>
            <a:ln>
              <a:noFill/>
            </a:ln>
            <a:effectLst/>
          </c:spPr>
          <c:invertIfNegative val="0"/>
          <c:dLbls>
            <c:dLbl>
              <c:idx val="5"/>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4">
                          <a:lumMod val="7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9-E0FB-4BFD-8EEB-B95B2114FBBC}"/>
                </c:ext>
              </c:extLst>
            </c:dLbl>
            <c:dLbl>
              <c:idx val="6"/>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4">
                          <a:lumMod val="7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A-E0FB-4BFD-8EEB-B95B2114FBBC}"/>
                </c:ext>
              </c:extLst>
            </c:dLbl>
            <c:dLbl>
              <c:idx val="11"/>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4"/>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D-6098-45A3-89E7-51B97FEDE552}"/>
                </c:ext>
              </c:extLst>
            </c:dLbl>
            <c:dLbl>
              <c:idx val="12"/>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4"/>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E-6098-45A3-89E7-51B97FEDE552}"/>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Sheet1!$A$8:$A$15</c:f>
              <c:strCache>
                <c:ptCount val="8"/>
                <c:pt idx="0">
                  <c:v>Keebler</c:v>
                </c:pt>
                <c:pt idx="1">
                  <c:v>Naked</c:v>
                </c:pt>
                <c:pt idx="2">
                  <c:v>Unilever</c:v>
                </c:pt>
                <c:pt idx="3">
                  <c:v>Kettle Cuisine</c:v>
                </c:pt>
                <c:pt idx="4">
                  <c:v>Mondelez</c:v>
                </c:pt>
                <c:pt idx="5">
                  <c:v>Apple and Eve</c:v>
                </c:pt>
                <c:pt idx="6">
                  <c:v>Blount Fine Foods</c:v>
                </c:pt>
                <c:pt idx="7">
                  <c:v>None of the above</c:v>
                </c:pt>
              </c:strCache>
            </c:strRef>
          </c:cat>
          <c:val>
            <c:numRef>
              <c:f>Sheet1!$F$8:$F$15</c:f>
              <c:numCache>
                <c:formatCode>0%</c:formatCode>
                <c:ptCount val="8"/>
                <c:pt idx="0">
                  <c:v>0.02</c:v>
                </c:pt>
                <c:pt idx="1">
                  <c:v>0.06</c:v>
                </c:pt>
                <c:pt idx="2">
                  <c:v>0.06</c:v>
                </c:pt>
                <c:pt idx="3">
                  <c:v>0.04</c:v>
                </c:pt>
                <c:pt idx="4">
                  <c:v>0.04</c:v>
                </c:pt>
                <c:pt idx="5">
                  <c:v>0</c:v>
                </c:pt>
                <c:pt idx="6">
                  <c:v>0</c:v>
                </c:pt>
                <c:pt idx="7">
                  <c:v>0.36</c:v>
                </c:pt>
              </c:numCache>
            </c:numRef>
          </c:val>
          <c:extLst>
            <c:ext xmlns:c16="http://schemas.microsoft.com/office/drawing/2014/chart" uri="{C3380CC4-5D6E-409C-BE32-E72D297353CC}">
              <c16:uniqueId val="{0000000F-6098-45A3-89E7-51B97FEDE552}"/>
            </c:ext>
          </c:extLst>
        </c:ser>
        <c:dLbls>
          <c:dLblPos val="outEnd"/>
          <c:showLegendKey val="0"/>
          <c:showVal val="1"/>
          <c:showCatName val="0"/>
          <c:showSerName val="0"/>
          <c:showPercent val="0"/>
          <c:showBubbleSize val="0"/>
        </c:dLbls>
        <c:gapWidth val="100"/>
        <c:overlap val="-35"/>
        <c:axId val="-365562880"/>
        <c:axId val="-365561104"/>
      </c:barChart>
      <c:catAx>
        <c:axId val="-3655628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365561104"/>
        <c:crosses val="autoZero"/>
        <c:auto val="1"/>
        <c:lblAlgn val="ctr"/>
        <c:lblOffset val="100"/>
        <c:noMultiLvlLbl val="0"/>
      </c:catAx>
      <c:valAx>
        <c:axId val="-365561104"/>
        <c:scaling>
          <c:orientation val="minMax"/>
          <c:max val="1"/>
          <c:min val="0"/>
        </c:scaling>
        <c:delete val="1"/>
        <c:axPos val="t"/>
        <c:numFmt formatCode="0.0%" sourceLinked="0"/>
        <c:majorTickMark val="out"/>
        <c:minorTickMark val="none"/>
        <c:tickLblPos val="nextTo"/>
        <c:crossAx val="-36556288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50597841936425"/>
          <c:y val="3.2421436731850015E-3"/>
          <c:w val="0.49494021580635755"/>
          <c:h val="0.94020565542821721"/>
        </c:manualLayout>
      </c:layout>
      <c:barChart>
        <c:barDir val="bar"/>
        <c:grouping val="clustered"/>
        <c:varyColors val="0"/>
        <c:ser>
          <c:idx val="0"/>
          <c:order val="0"/>
          <c:tx>
            <c:strRef>
              <c:f>Sheet1!$B$1</c:f>
              <c:strCache>
                <c:ptCount val="1"/>
                <c:pt idx="0">
                  <c:v>Campbell's</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51BF-496B-93B4-325C3BDE1A12}"/>
              </c:ext>
            </c:extLst>
          </c:dPt>
          <c:dPt>
            <c:idx val="7"/>
            <c:invertIfNegative val="0"/>
            <c:bubble3D val="0"/>
            <c:spPr>
              <a:solidFill>
                <a:schemeClr val="accent1"/>
              </a:solidFill>
              <a:ln>
                <a:noFill/>
              </a:ln>
              <a:effectLst/>
            </c:spPr>
            <c:extLst>
              <c:ext xmlns:c16="http://schemas.microsoft.com/office/drawing/2014/chart" uri="{C3380CC4-5D6E-409C-BE32-E72D297353CC}">
                <c16:uniqueId val="{00000003-51BF-496B-93B4-325C3BDE1A12}"/>
              </c:ext>
            </c:extLst>
          </c:dPt>
          <c:dPt>
            <c:idx val="8"/>
            <c:invertIfNegative val="0"/>
            <c:bubble3D val="0"/>
            <c:spPr>
              <a:solidFill>
                <a:schemeClr val="accent1"/>
              </a:solidFill>
              <a:ln>
                <a:noFill/>
              </a:ln>
              <a:effectLst/>
            </c:spPr>
            <c:extLst>
              <c:ext xmlns:c16="http://schemas.microsoft.com/office/drawing/2014/chart" uri="{C3380CC4-5D6E-409C-BE32-E72D297353CC}">
                <c16:uniqueId val="{00000005-51BF-496B-93B4-325C3BDE1A12}"/>
              </c:ext>
            </c:extLst>
          </c:dPt>
          <c:dPt>
            <c:idx val="9"/>
            <c:invertIfNegative val="0"/>
            <c:bubble3D val="0"/>
            <c:spPr>
              <a:solidFill>
                <a:schemeClr val="accent1"/>
              </a:solidFill>
              <a:ln>
                <a:noFill/>
              </a:ln>
              <a:effectLst/>
            </c:spPr>
            <c:extLst>
              <c:ext xmlns:c16="http://schemas.microsoft.com/office/drawing/2014/chart" uri="{C3380CC4-5D6E-409C-BE32-E72D297353CC}">
                <c16:uniqueId val="{00000007-51BF-496B-93B4-325C3BDE1A12}"/>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Magazine or industry publication</c:v>
                </c:pt>
                <c:pt idx="1">
                  <c:v>Social media </c:v>
                </c:pt>
                <c:pt idx="2">
                  <c:v>Food themed tv show</c:v>
                </c:pt>
                <c:pt idx="3">
                  <c:v>Advertisement on a website</c:v>
                </c:pt>
                <c:pt idx="4">
                  <c:v>Company website</c:v>
                </c:pt>
                <c:pt idx="5">
                  <c:v>News</c:v>
                </c:pt>
                <c:pt idx="6">
                  <c:v>Company sales representative</c:v>
                </c:pt>
                <c:pt idx="7">
                  <c:v>Tradeshow or live event</c:v>
                </c:pt>
                <c:pt idx="8">
                  <c:v>Email</c:v>
                </c:pt>
                <c:pt idx="9">
                  <c:v>Peers</c:v>
                </c:pt>
              </c:strCache>
            </c:strRef>
          </c:cat>
          <c:val>
            <c:numRef>
              <c:f>Sheet1!$B$2:$B$11</c:f>
              <c:numCache>
                <c:formatCode>0%</c:formatCode>
                <c:ptCount val="10"/>
                <c:pt idx="0">
                  <c:v>0.38</c:v>
                </c:pt>
                <c:pt idx="1">
                  <c:v>0.36</c:v>
                </c:pt>
                <c:pt idx="2">
                  <c:v>0.3</c:v>
                </c:pt>
                <c:pt idx="3">
                  <c:v>0.28999999999999998</c:v>
                </c:pt>
                <c:pt idx="4">
                  <c:v>0.25</c:v>
                </c:pt>
                <c:pt idx="5">
                  <c:v>0.25</c:v>
                </c:pt>
                <c:pt idx="6">
                  <c:v>0.23</c:v>
                </c:pt>
                <c:pt idx="7">
                  <c:v>0.23</c:v>
                </c:pt>
                <c:pt idx="8">
                  <c:v>0.09</c:v>
                </c:pt>
                <c:pt idx="9">
                  <c:v>0.08</c:v>
                </c:pt>
              </c:numCache>
            </c:numRef>
          </c:val>
          <c:extLst>
            <c:ext xmlns:c16="http://schemas.microsoft.com/office/drawing/2014/chart" uri="{C3380CC4-5D6E-409C-BE32-E72D297353CC}">
              <c16:uniqueId val="{00000008-51BF-496B-93B4-325C3BDE1A12}"/>
            </c:ext>
          </c:extLst>
        </c:ser>
        <c:ser>
          <c:idx val="1"/>
          <c:order val="1"/>
          <c:tx>
            <c:strRef>
              <c:f>Sheet1!$C$1</c:f>
              <c:strCache>
                <c:ptCount val="1"/>
                <c:pt idx="0">
                  <c:v>PepsiCo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Magazine or industry publication</c:v>
                </c:pt>
                <c:pt idx="1">
                  <c:v>Social media </c:v>
                </c:pt>
                <c:pt idx="2">
                  <c:v>Food themed tv show</c:v>
                </c:pt>
                <c:pt idx="3">
                  <c:v>Advertisement on a website</c:v>
                </c:pt>
                <c:pt idx="4">
                  <c:v>Company website</c:v>
                </c:pt>
                <c:pt idx="5">
                  <c:v>News</c:v>
                </c:pt>
                <c:pt idx="6">
                  <c:v>Company sales representative</c:v>
                </c:pt>
                <c:pt idx="7">
                  <c:v>Tradeshow or live event</c:v>
                </c:pt>
                <c:pt idx="8">
                  <c:v>Email</c:v>
                </c:pt>
                <c:pt idx="9">
                  <c:v>Peers</c:v>
                </c:pt>
              </c:strCache>
            </c:strRef>
          </c:cat>
          <c:val>
            <c:numRef>
              <c:f>Sheet1!$C$2:$C$11</c:f>
              <c:numCache>
                <c:formatCode>0%</c:formatCode>
                <c:ptCount val="10"/>
                <c:pt idx="0">
                  <c:v>0.33</c:v>
                </c:pt>
                <c:pt idx="1">
                  <c:v>0.25</c:v>
                </c:pt>
                <c:pt idx="2">
                  <c:v>0.26</c:v>
                </c:pt>
                <c:pt idx="3">
                  <c:v>0.28000000000000003</c:v>
                </c:pt>
                <c:pt idx="4">
                  <c:v>0.17</c:v>
                </c:pt>
                <c:pt idx="5">
                  <c:v>0.24</c:v>
                </c:pt>
                <c:pt idx="6">
                  <c:v>0.22</c:v>
                </c:pt>
                <c:pt idx="7">
                  <c:v>0.21</c:v>
                </c:pt>
                <c:pt idx="8">
                  <c:v>0.18</c:v>
                </c:pt>
                <c:pt idx="9">
                  <c:v>0.06</c:v>
                </c:pt>
              </c:numCache>
            </c:numRef>
          </c:val>
          <c:extLst>
            <c:ext xmlns:c16="http://schemas.microsoft.com/office/drawing/2014/chart" uri="{C3380CC4-5D6E-409C-BE32-E72D297353CC}">
              <c16:uniqueId val="{00000009-51BF-496B-93B4-325C3BDE1A12}"/>
            </c:ext>
          </c:extLst>
        </c:ser>
        <c:ser>
          <c:idx val="2"/>
          <c:order val="2"/>
          <c:tx>
            <c:strRef>
              <c:f>Sheet1!$D$1</c:f>
              <c:strCache>
                <c:ptCount val="1"/>
                <c:pt idx="0">
                  <c:v>Kellogg's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Magazine or industry publication</c:v>
                </c:pt>
                <c:pt idx="1">
                  <c:v>Social media </c:v>
                </c:pt>
                <c:pt idx="2">
                  <c:v>Food themed tv show</c:v>
                </c:pt>
                <c:pt idx="3">
                  <c:v>Advertisement on a website</c:v>
                </c:pt>
                <c:pt idx="4">
                  <c:v>Company website</c:v>
                </c:pt>
                <c:pt idx="5">
                  <c:v>News</c:v>
                </c:pt>
                <c:pt idx="6">
                  <c:v>Company sales representative</c:v>
                </c:pt>
                <c:pt idx="7">
                  <c:v>Tradeshow or live event</c:v>
                </c:pt>
                <c:pt idx="8">
                  <c:v>Email</c:v>
                </c:pt>
                <c:pt idx="9">
                  <c:v>Peers</c:v>
                </c:pt>
              </c:strCache>
            </c:strRef>
          </c:cat>
          <c:val>
            <c:numRef>
              <c:f>Sheet1!$D$2:$D$11</c:f>
              <c:numCache>
                <c:formatCode>0%</c:formatCode>
                <c:ptCount val="10"/>
                <c:pt idx="0">
                  <c:v>0.38</c:v>
                </c:pt>
                <c:pt idx="1">
                  <c:v>0.18</c:v>
                </c:pt>
                <c:pt idx="2">
                  <c:v>0.26</c:v>
                </c:pt>
                <c:pt idx="3">
                  <c:v>0.24</c:v>
                </c:pt>
                <c:pt idx="4">
                  <c:v>0.22</c:v>
                </c:pt>
                <c:pt idx="5">
                  <c:v>0.19</c:v>
                </c:pt>
                <c:pt idx="6">
                  <c:v>0.23</c:v>
                </c:pt>
                <c:pt idx="7">
                  <c:v>0.23</c:v>
                </c:pt>
                <c:pt idx="8">
                  <c:v>0.18</c:v>
                </c:pt>
                <c:pt idx="9">
                  <c:v>0.03</c:v>
                </c:pt>
              </c:numCache>
            </c:numRef>
          </c:val>
          <c:extLst>
            <c:ext xmlns:c16="http://schemas.microsoft.com/office/drawing/2014/chart" uri="{C3380CC4-5D6E-409C-BE32-E72D297353CC}">
              <c16:uniqueId val="{0000000B-51BF-496B-93B4-325C3BDE1A12}"/>
            </c:ext>
          </c:extLst>
        </c:ser>
        <c:ser>
          <c:idx val="3"/>
          <c:order val="3"/>
          <c:tx>
            <c:strRef>
              <c:f>Sheet1!$E$1</c:f>
              <c:strCache>
                <c:ptCount val="1"/>
                <c:pt idx="0">
                  <c:v>Nestle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Magazine or industry publication</c:v>
                </c:pt>
                <c:pt idx="1">
                  <c:v>Social media </c:v>
                </c:pt>
                <c:pt idx="2">
                  <c:v>Food themed tv show</c:v>
                </c:pt>
                <c:pt idx="3">
                  <c:v>Advertisement on a website</c:v>
                </c:pt>
                <c:pt idx="4">
                  <c:v>Company website</c:v>
                </c:pt>
                <c:pt idx="5">
                  <c:v>News</c:v>
                </c:pt>
                <c:pt idx="6">
                  <c:v>Company sales representative</c:v>
                </c:pt>
                <c:pt idx="7">
                  <c:v>Tradeshow or live event</c:v>
                </c:pt>
                <c:pt idx="8">
                  <c:v>Email</c:v>
                </c:pt>
                <c:pt idx="9">
                  <c:v>Peers</c:v>
                </c:pt>
              </c:strCache>
            </c:strRef>
          </c:cat>
          <c:val>
            <c:numRef>
              <c:f>Sheet1!$E$2:$E$11</c:f>
              <c:numCache>
                <c:formatCode>0%</c:formatCode>
                <c:ptCount val="10"/>
                <c:pt idx="0">
                  <c:v>0.31</c:v>
                </c:pt>
                <c:pt idx="1">
                  <c:v>0.18</c:v>
                </c:pt>
                <c:pt idx="2">
                  <c:v>0.26</c:v>
                </c:pt>
                <c:pt idx="3">
                  <c:v>0.24</c:v>
                </c:pt>
                <c:pt idx="4">
                  <c:v>0.3</c:v>
                </c:pt>
                <c:pt idx="5">
                  <c:v>0.22</c:v>
                </c:pt>
                <c:pt idx="6">
                  <c:v>0.26</c:v>
                </c:pt>
                <c:pt idx="7">
                  <c:v>0.24</c:v>
                </c:pt>
                <c:pt idx="8">
                  <c:v>0.26</c:v>
                </c:pt>
                <c:pt idx="9">
                  <c:v>0.12</c:v>
                </c:pt>
              </c:numCache>
            </c:numRef>
          </c:val>
          <c:extLst>
            <c:ext xmlns:c16="http://schemas.microsoft.com/office/drawing/2014/chart" uri="{C3380CC4-5D6E-409C-BE32-E72D297353CC}">
              <c16:uniqueId val="{0000000C-51BF-496B-93B4-325C3BDE1A12}"/>
            </c:ext>
          </c:extLst>
        </c:ser>
        <c:dLbls>
          <c:showLegendKey val="0"/>
          <c:showVal val="0"/>
          <c:showCatName val="0"/>
          <c:showSerName val="0"/>
          <c:showPercent val="0"/>
          <c:showBubbleSize val="0"/>
        </c:dLbls>
        <c:gapWidth val="100"/>
        <c:overlap val="-35"/>
        <c:axId val="-365562880"/>
        <c:axId val="-365561104"/>
      </c:barChart>
      <c:catAx>
        <c:axId val="-3655628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365561104"/>
        <c:crosses val="autoZero"/>
        <c:auto val="1"/>
        <c:lblAlgn val="ctr"/>
        <c:lblOffset val="100"/>
        <c:noMultiLvlLbl val="0"/>
      </c:catAx>
      <c:valAx>
        <c:axId val="-365561104"/>
        <c:scaling>
          <c:orientation val="minMax"/>
          <c:max val="1"/>
          <c:min val="0"/>
        </c:scaling>
        <c:delete val="1"/>
        <c:axPos val="t"/>
        <c:numFmt formatCode="0.0%" sourceLinked="0"/>
        <c:majorTickMark val="out"/>
        <c:minorTickMark val="none"/>
        <c:tickLblPos val="nextTo"/>
        <c:crossAx val="-365562880"/>
        <c:crosses val="autoZero"/>
        <c:crossBetween val="between"/>
      </c:valAx>
      <c:spPr>
        <a:noFill/>
        <a:ln>
          <a:noFill/>
        </a:ln>
        <a:effectLst/>
      </c:spPr>
    </c:plotArea>
    <c:legend>
      <c:legendPos val="b"/>
      <c:layout>
        <c:manualLayout>
          <c:xMode val="edge"/>
          <c:yMode val="edge"/>
          <c:x val="0.22069587158710971"/>
          <c:y val="0.96006873359580069"/>
          <c:w val="0.5586080866577362"/>
          <c:h val="3.784793307086614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544822238129324"/>
          <c:y val="4.9562088316396309E-2"/>
          <c:w val="0.55455177761870678"/>
          <c:h val="0.87023600264534906"/>
        </c:manualLayout>
      </c:layout>
      <c:barChart>
        <c:barDir val="bar"/>
        <c:grouping val="percentStacked"/>
        <c:varyColors val="0"/>
        <c:ser>
          <c:idx val="0"/>
          <c:order val="0"/>
          <c:tx>
            <c:strRef>
              <c:f>Sheet1!$B$1</c:f>
              <c:strCache>
                <c:ptCount val="1"/>
                <c:pt idx="0">
                  <c:v>5—Strongly agree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 caring operators who want the best for their patrons, Campbell's Foodservice is the partner working to make delicious, carefully crafted foods accessible to all</c:v>
                </c:pt>
                <c:pt idx="1">
                  <c:v>Campbell's Foodservice believes in carefully selected ingredients. Our philosophy of building recipes from scratch, with carefully selected ingredients and no additives, reflects our heritage of evolving products to meet the demands of patrons.</c:v>
                </c:pt>
                <c:pt idx="2">
                  <c:v>Campbell's Foodservice believes in partnership. We partner with and listen to customers in order to offer the best operator assistance through attentive customer service, category expertise, culinary support and more.</c:v>
                </c:pt>
                <c:pt idx="3">
                  <c:v>Campbell's Foodservice offers brands your patrons trust. We have more than 500 soups, beverages, broths, sauces and entrees from brands your patrons trust, like Campbell's, V8, Pepperidge Farms, Prego, Pace, and Swanson.</c:v>
                </c:pt>
              </c:strCache>
            </c:strRef>
          </c:cat>
          <c:val>
            <c:numRef>
              <c:f>Sheet1!$B$2:$B$5</c:f>
              <c:numCache>
                <c:formatCode>0%</c:formatCode>
                <c:ptCount val="4"/>
                <c:pt idx="0">
                  <c:v>0.38</c:v>
                </c:pt>
                <c:pt idx="1">
                  <c:v>0.42</c:v>
                </c:pt>
                <c:pt idx="2">
                  <c:v>0.38</c:v>
                </c:pt>
                <c:pt idx="3">
                  <c:v>0.46</c:v>
                </c:pt>
              </c:numCache>
            </c:numRef>
          </c:val>
          <c:extLst>
            <c:ext xmlns:c16="http://schemas.microsoft.com/office/drawing/2014/chart" uri="{C3380CC4-5D6E-409C-BE32-E72D297353CC}">
              <c16:uniqueId val="{00000000-3DF9-45CB-BCE8-ACD62A1D2456}"/>
            </c:ext>
          </c:extLst>
        </c:ser>
        <c:ser>
          <c:idx val="1"/>
          <c:order val="1"/>
          <c:tx>
            <c:strRef>
              <c:f>Sheet1!$C$1</c:f>
              <c:strCache>
                <c:ptCount val="1"/>
                <c:pt idx="0">
                  <c:v>4</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 caring operators who want the best for their patrons, Campbell's Foodservice is the partner working to make delicious, carefully crafted foods accessible to all</c:v>
                </c:pt>
                <c:pt idx="1">
                  <c:v>Campbell's Foodservice believes in carefully selected ingredients. Our philosophy of building recipes from scratch, with carefully selected ingredients and no additives, reflects our heritage of evolving products to meet the demands of patrons.</c:v>
                </c:pt>
                <c:pt idx="2">
                  <c:v>Campbell's Foodservice believes in partnership. We partner with and listen to customers in order to offer the best operator assistance through attentive customer service, category expertise, culinary support and more.</c:v>
                </c:pt>
                <c:pt idx="3">
                  <c:v>Campbell's Foodservice offers brands your patrons trust. We have more than 500 soups, beverages, broths, sauces and entrees from brands your patrons trust, like Campbell's, V8, Pepperidge Farms, Prego, Pace, and Swanson.</c:v>
                </c:pt>
              </c:strCache>
            </c:strRef>
          </c:cat>
          <c:val>
            <c:numRef>
              <c:f>Sheet1!$C$2:$C$5</c:f>
              <c:numCache>
                <c:formatCode>0%</c:formatCode>
                <c:ptCount val="4"/>
                <c:pt idx="0">
                  <c:v>0.46</c:v>
                </c:pt>
                <c:pt idx="1">
                  <c:v>0.41</c:v>
                </c:pt>
                <c:pt idx="2">
                  <c:v>0.44</c:v>
                </c:pt>
                <c:pt idx="3">
                  <c:v>0.4</c:v>
                </c:pt>
              </c:numCache>
            </c:numRef>
          </c:val>
          <c:extLst>
            <c:ext xmlns:c16="http://schemas.microsoft.com/office/drawing/2014/chart" uri="{C3380CC4-5D6E-409C-BE32-E72D297353CC}">
              <c16:uniqueId val="{00000001-3DF9-45CB-BCE8-ACD62A1D2456}"/>
            </c:ext>
          </c:extLst>
        </c:ser>
        <c:ser>
          <c:idx val="2"/>
          <c:order val="2"/>
          <c:tx>
            <c:strRef>
              <c:f>Sheet1!$D$1</c:f>
              <c:strCache>
                <c:ptCount val="1"/>
                <c:pt idx="0">
                  <c:v>3</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 caring operators who want the best for their patrons, Campbell's Foodservice is the partner working to make delicious, carefully crafted foods accessible to all</c:v>
                </c:pt>
                <c:pt idx="1">
                  <c:v>Campbell's Foodservice believes in carefully selected ingredients. Our philosophy of building recipes from scratch, with carefully selected ingredients and no additives, reflects our heritage of evolving products to meet the demands of patrons.</c:v>
                </c:pt>
                <c:pt idx="2">
                  <c:v>Campbell's Foodservice believes in partnership. We partner with and listen to customers in order to offer the best operator assistance through attentive customer service, category expertise, culinary support and more.</c:v>
                </c:pt>
                <c:pt idx="3">
                  <c:v>Campbell's Foodservice offers brands your patrons trust. We have more than 500 soups, beverages, broths, sauces and entrees from brands your patrons trust, like Campbell's, V8, Pepperidge Farms, Prego, Pace, and Swanson.</c:v>
                </c:pt>
              </c:strCache>
            </c:strRef>
          </c:cat>
          <c:val>
            <c:numRef>
              <c:f>Sheet1!$D$2:$D$5</c:f>
              <c:numCache>
                <c:formatCode>0%</c:formatCode>
                <c:ptCount val="4"/>
                <c:pt idx="0">
                  <c:v>0.14000000000000001</c:v>
                </c:pt>
                <c:pt idx="1">
                  <c:v>0.15</c:v>
                </c:pt>
                <c:pt idx="2">
                  <c:v>0.17</c:v>
                </c:pt>
                <c:pt idx="3">
                  <c:v>0.13</c:v>
                </c:pt>
              </c:numCache>
            </c:numRef>
          </c:val>
          <c:extLst>
            <c:ext xmlns:c16="http://schemas.microsoft.com/office/drawing/2014/chart" uri="{C3380CC4-5D6E-409C-BE32-E72D297353CC}">
              <c16:uniqueId val="{00000002-3DF9-45CB-BCE8-ACD62A1D2456}"/>
            </c:ext>
          </c:extLst>
        </c:ser>
        <c:ser>
          <c:idx val="3"/>
          <c:order val="3"/>
          <c:tx>
            <c:strRef>
              <c:f>Sheet1!$E$1</c:f>
              <c:strCache>
                <c:ptCount val="1"/>
                <c:pt idx="0">
                  <c:v>2</c:v>
                </c:pt>
              </c:strCache>
            </c:strRef>
          </c:tx>
          <c:spPr>
            <a:solidFill>
              <a:schemeClr val="accent4"/>
            </a:solidFill>
            <a:ln>
              <a:noFill/>
            </a:ln>
            <a:effectLst/>
          </c:spPr>
          <c:invertIfNegative val="0"/>
          <c:dLbls>
            <c:dLbl>
              <c:idx val="0"/>
              <c:layout>
                <c:manualLayout>
                  <c:x val="1.5151515151514041E-3"/>
                  <c:y val="6.930893976174991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442-427C-8588-6508C97B63BC}"/>
                </c:ext>
              </c:extLst>
            </c:dLbl>
            <c:dLbl>
              <c:idx val="1"/>
              <c:layout>
                <c:manualLayout>
                  <c:x val="1.5151515151514041E-3"/>
                  <c:y val="6.300812705613632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442-427C-8588-6508C97B63BC}"/>
                </c:ext>
              </c:extLst>
            </c:dLbl>
            <c:dLbl>
              <c:idx val="2"/>
              <c:layout>
                <c:manualLayout>
                  <c:x val="-1.1110982756090176E-16"/>
                  <c:y val="6.6158533408943149E-2"/>
                </c:manualLayout>
              </c:layout>
              <c:spPr>
                <a:noFill/>
                <a:ln>
                  <a:noFill/>
                </a:ln>
                <a:effectLst/>
              </c:spPr>
              <c:txPr>
                <a:bodyPr rot="0" spcFirstLastPara="1" vertOverflow="ellipsis" vert="horz" wrap="square" anchor="ctr" anchorCtr="1"/>
                <a:lstStyle/>
                <a:p>
                  <a:pPr>
                    <a:defRPr sz="1000" b="1" i="0" u="none" strike="noStrike" kern="1200" baseline="0">
                      <a:solidFill>
                        <a:schemeClr val="accent4">
                          <a:lumMod val="7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442-427C-8588-6508C97B63BC}"/>
                </c:ext>
              </c:extLst>
            </c:dLbl>
            <c:dLbl>
              <c:idx val="3"/>
              <c:layout>
                <c:manualLayout>
                  <c:x val="-1.1110982756090176E-16"/>
                  <c:y val="6.6158533408943079E-2"/>
                </c:manualLayout>
              </c:layout>
              <c:spPr>
                <a:noFill/>
                <a:ln>
                  <a:noFill/>
                </a:ln>
                <a:effectLst/>
              </c:spPr>
              <c:txPr>
                <a:bodyPr rot="0" spcFirstLastPara="1" vertOverflow="ellipsis" vert="horz" wrap="square" anchor="ctr" anchorCtr="1"/>
                <a:lstStyle/>
                <a:p>
                  <a:pPr>
                    <a:defRPr sz="1000" b="1" i="0" u="none" strike="noStrike" kern="1200" baseline="0">
                      <a:solidFill>
                        <a:schemeClr val="accent4">
                          <a:lumMod val="7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442-427C-8588-6508C97B63BC}"/>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To caring operators who want the best for their patrons, Campbell's Foodservice is the partner working to make delicious, carefully crafted foods accessible to all</c:v>
                </c:pt>
                <c:pt idx="1">
                  <c:v>Campbell's Foodservice believes in carefully selected ingredients. Our philosophy of building recipes from scratch, with carefully selected ingredients and no additives, reflects our heritage of evolving products to meet the demands of patrons.</c:v>
                </c:pt>
                <c:pt idx="2">
                  <c:v>Campbell's Foodservice believes in partnership. We partner with and listen to customers in order to offer the best operator assistance through attentive customer service, category expertise, culinary support and more.</c:v>
                </c:pt>
                <c:pt idx="3">
                  <c:v>Campbell's Foodservice offers brands your patrons trust. We have more than 500 soups, beverages, broths, sauces and entrees from brands your patrons trust, like Campbell's, V8, Pepperidge Farms, Prego, Pace, and Swanson.</c:v>
                </c:pt>
              </c:strCache>
            </c:strRef>
          </c:cat>
          <c:val>
            <c:numRef>
              <c:f>Sheet1!$E$2:$E$5</c:f>
              <c:numCache>
                <c:formatCode>0%</c:formatCode>
                <c:ptCount val="4"/>
                <c:pt idx="0">
                  <c:v>0.01</c:v>
                </c:pt>
                <c:pt idx="1">
                  <c:v>0.01</c:v>
                </c:pt>
                <c:pt idx="2">
                  <c:v>0</c:v>
                </c:pt>
                <c:pt idx="3">
                  <c:v>0</c:v>
                </c:pt>
              </c:numCache>
            </c:numRef>
          </c:val>
          <c:extLst>
            <c:ext xmlns:c16="http://schemas.microsoft.com/office/drawing/2014/chart" uri="{C3380CC4-5D6E-409C-BE32-E72D297353CC}">
              <c16:uniqueId val="{00000003-3DF9-45CB-BCE8-ACD62A1D2456}"/>
            </c:ext>
          </c:extLst>
        </c:ser>
        <c:ser>
          <c:idx val="4"/>
          <c:order val="4"/>
          <c:tx>
            <c:strRef>
              <c:f>Sheet1!$F$1</c:f>
              <c:strCache>
                <c:ptCount val="1"/>
                <c:pt idx="0">
                  <c:v>1—Disagree completely</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accent5"/>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To caring operators who want the best for their patrons, Campbell's Foodservice is the partner working to make delicious, carefully crafted foods accessible to all</c:v>
                </c:pt>
                <c:pt idx="1">
                  <c:v>Campbell's Foodservice believes in carefully selected ingredients. Our philosophy of building recipes from scratch, with carefully selected ingredients and no additives, reflects our heritage of evolving products to meet the demands of patrons.</c:v>
                </c:pt>
                <c:pt idx="2">
                  <c:v>Campbell's Foodservice believes in partnership. We partner with and listen to customers in order to offer the best operator assistance through attentive customer service, category expertise, culinary support and more.</c:v>
                </c:pt>
                <c:pt idx="3">
                  <c:v>Campbell's Foodservice offers brands your patrons trust. We have more than 500 soups, beverages, broths, sauces and entrees from brands your patrons trust, like Campbell's, V8, Pepperidge Farms, Prego, Pace, and Swanson.</c:v>
                </c:pt>
              </c:strCache>
            </c:strRef>
          </c:cat>
          <c:val>
            <c:numRef>
              <c:f>Sheet1!$F$2:$F$5</c:f>
              <c:numCache>
                <c:formatCode>0%</c:formatCode>
                <c:ptCount val="4"/>
                <c:pt idx="0">
                  <c:v>0</c:v>
                </c:pt>
                <c:pt idx="1">
                  <c:v>0</c:v>
                </c:pt>
                <c:pt idx="2">
                  <c:v>0</c:v>
                </c:pt>
                <c:pt idx="3">
                  <c:v>0</c:v>
                </c:pt>
              </c:numCache>
            </c:numRef>
          </c:val>
          <c:extLst>
            <c:ext xmlns:c16="http://schemas.microsoft.com/office/drawing/2014/chart" uri="{C3380CC4-5D6E-409C-BE32-E72D297353CC}">
              <c16:uniqueId val="{00000004-3DF9-45CB-BCE8-ACD62A1D2456}"/>
            </c:ext>
          </c:extLst>
        </c:ser>
        <c:dLbls>
          <c:showLegendKey val="0"/>
          <c:showVal val="0"/>
          <c:showCatName val="0"/>
          <c:showSerName val="0"/>
          <c:showPercent val="0"/>
          <c:showBubbleSize val="0"/>
        </c:dLbls>
        <c:gapWidth val="150"/>
        <c:overlap val="100"/>
        <c:axId val="556643872"/>
        <c:axId val="544412288"/>
      </c:barChart>
      <c:catAx>
        <c:axId val="55664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44412288"/>
        <c:crosses val="autoZero"/>
        <c:auto val="1"/>
        <c:lblAlgn val="ctr"/>
        <c:lblOffset val="100"/>
        <c:noMultiLvlLbl val="0"/>
      </c:catAx>
      <c:valAx>
        <c:axId val="544412288"/>
        <c:scaling>
          <c:orientation val="minMax"/>
        </c:scaling>
        <c:delete val="1"/>
        <c:axPos val="t"/>
        <c:numFmt formatCode="0%" sourceLinked="1"/>
        <c:majorTickMark val="none"/>
        <c:minorTickMark val="none"/>
        <c:tickLblPos val="nextTo"/>
        <c:crossAx val="5566438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Entry>
      <c:layout>
        <c:manualLayout>
          <c:xMode val="edge"/>
          <c:yMode val="edge"/>
          <c:x val="0.17603304700548794"/>
          <c:y val="0.95196256128361312"/>
          <c:w val="0.65380195657361007"/>
          <c:h val="4.803745781132785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753913147220231"/>
          <c:y val="3.9006783498771701E-2"/>
          <c:w val="0.56397602004294922"/>
          <c:h val="0.88333297061105687"/>
        </c:manualLayout>
      </c:layout>
      <c:barChart>
        <c:barDir val="bar"/>
        <c:grouping val="percentStacked"/>
        <c:varyColors val="0"/>
        <c:ser>
          <c:idx val="0"/>
          <c:order val="0"/>
          <c:tx>
            <c:strRef>
              <c:f>Sheet1!$B$1</c:f>
              <c:strCache>
                <c:ptCount val="1"/>
                <c:pt idx="0">
                  <c:v>5—Very motivating</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 caring operators who want the best for their patrons, Campbell's Foodservice is the partner working to make delicious, carefully crafted foods accessible to all</c:v>
                </c:pt>
                <c:pt idx="1">
                  <c:v>Campbell's Foodservice believes in carefully selected ingredients. Our philosophy of building recipes from scratch, with carefully selected ingredients and no additives, reflects our heritage of evolving products to meet the demands of patrons.</c:v>
                </c:pt>
                <c:pt idx="2">
                  <c:v>Campbell's Foodservice believes in partnership. We partner with and listen to customers in order to offer the best operator assistance through attentive customer service, category expertise, culinary support and more.</c:v>
                </c:pt>
                <c:pt idx="3">
                  <c:v>Campbell's Foodservice offers brands your patrons trust. We have more than 500 soups, beverages, broths, sauces and entrees from brands your patrons trust, like Campbell's, V8, Pepperidge Farms, Prego, Pace, and Swanson.</c:v>
                </c:pt>
              </c:strCache>
            </c:strRef>
          </c:cat>
          <c:val>
            <c:numRef>
              <c:f>Sheet1!$B$2:$B$5</c:f>
              <c:numCache>
                <c:formatCode>0%</c:formatCode>
                <c:ptCount val="4"/>
                <c:pt idx="0">
                  <c:v>0.43</c:v>
                </c:pt>
                <c:pt idx="1">
                  <c:v>0.41</c:v>
                </c:pt>
                <c:pt idx="2">
                  <c:v>0.42</c:v>
                </c:pt>
                <c:pt idx="3">
                  <c:v>0.43</c:v>
                </c:pt>
              </c:numCache>
            </c:numRef>
          </c:val>
          <c:extLst>
            <c:ext xmlns:c16="http://schemas.microsoft.com/office/drawing/2014/chart" uri="{C3380CC4-5D6E-409C-BE32-E72D297353CC}">
              <c16:uniqueId val="{00000000-3DF9-45CB-BCE8-ACD62A1D2456}"/>
            </c:ext>
          </c:extLst>
        </c:ser>
        <c:ser>
          <c:idx val="1"/>
          <c:order val="1"/>
          <c:tx>
            <c:strRef>
              <c:f>Sheet1!$C$1</c:f>
              <c:strCache>
                <c:ptCount val="1"/>
                <c:pt idx="0">
                  <c:v>4</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 caring operators who want the best for their patrons, Campbell's Foodservice is the partner working to make delicious, carefully crafted foods accessible to all</c:v>
                </c:pt>
                <c:pt idx="1">
                  <c:v>Campbell's Foodservice believes in carefully selected ingredients. Our philosophy of building recipes from scratch, with carefully selected ingredients and no additives, reflects our heritage of evolving products to meet the demands of patrons.</c:v>
                </c:pt>
                <c:pt idx="2">
                  <c:v>Campbell's Foodservice believes in partnership. We partner with and listen to customers in order to offer the best operator assistance through attentive customer service, category expertise, culinary support and more.</c:v>
                </c:pt>
                <c:pt idx="3">
                  <c:v>Campbell's Foodservice offers brands your patrons trust. We have more than 500 soups, beverages, broths, sauces and entrees from brands your patrons trust, like Campbell's, V8, Pepperidge Farms, Prego, Pace, and Swanson.</c:v>
                </c:pt>
              </c:strCache>
            </c:strRef>
          </c:cat>
          <c:val>
            <c:numRef>
              <c:f>Sheet1!$C$2:$C$5</c:f>
              <c:numCache>
                <c:formatCode>0%</c:formatCode>
                <c:ptCount val="4"/>
                <c:pt idx="0">
                  <c:v>0.42</c:v>
                </c:pt>
                <c:pt idx="1">
                  <c:v>0.44</c:v>
                </c:pt>
                <c:pt idx="2">
                  <c:v>0.42</c:v>
                </c:pt>
                <c:pt idx="3">
                  <c:v>0.44</c:v>
                </c:pt>
              </c:numCache>
            </c:numRef>
          </c:val>
          <c:extLst>
            <c:ext xmlns:c16="http://schemas.microsoft.com/office/drawing/2014/chart" uri="{C3380CC4-5D6E-409C-BE32-E72D297353CC}">
              <c16:uniqueId val="{00000001-3DF9-45CB-BCE8-ACD62A1D2456}"/>
            </c:ext>
          </c:extLst>
        </c:ser>
        <c:ser>
          <c:idx val="2"/>
          <c:order val="2"/>
          <c:tx>
            <c:strRef>
              <c:f>Sheet1!$D$1</c:f>
              <c:strCache>
                <c:ptCount val="1"/>
                <c:pt idx="0">
                  <c:v>3</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 caring operators who want the best for their patrons, Campbell's Foodservice is the partner working to make delicious, carefully crafted foods accessible to all</c:v>
                </c:pt>
                <c:pt idx="1">
                  <c:v>Campbell's Foodservice believes in carefully selected ingredients. Our philosophy of building recipes from scratch, with carefully selected ingredients and no additives, reflects our heritage of evolving products to meet the demands of patrons.</c:v>
                </c:pt>
                <c:pt idx="2">
                  <c:v>Campbell's Foodservice believes in partnership. We partner with and listen to customers in order to offer the best operator assistance through attentive customer service, category expertise, culinary support and more.</c:v>
                </c:pt>
                <c:pt idx="3">
                  <c:v>Campbell's Foodservice offers brands your patrons trust. We have more than 500 soups, beverages, broths, sauces and entrees from brands your patrons trust, like Campbell's, V8, Pepperidge Farms, Prego, Pace, and Swanson.</c:v>
                </c:pt>
              </c:strCache>
            </c:strRef>
          </c:cat>
          <c:val>
            <c:numRef>
              <c:f>Sheet1!$D$2:$D$5</c:f>
              <c:numCache>
                <c:formatCode>0%</c:formatCode>
                <c:ptCount val="4"/>
                <c:pt idx="0">
                  <c:v>0.14000000000000001</c:v>
                </c:pt>
                <c:pt idx="1">
                  <c:v>0.14000000000000001</c:v>
                </c:pt>
                <c:pt idx="2">
                  <c:v>0.14000000000000001</c:v>
                </c:pt>
                <c:pt idx="3">
                  <c:v>0.13</c:v>
                </c:pt>
              </c:numCache>
            </c:numRef>
          </c:val>
          <c:extLst>
            <c:ext xmlns:c16="http://schemas.microsoft.com/office/drawing/2014/chart" uri="{C3380CC4-5D6E-409C-BE32-E72D297353CC}">
              <c16:uniqueId val="{00000002-3DF9-45CB-BCE8-ACD62A1D2456}"/>
            </c:ext>
          </c:extLst>
        </c:ser>
        <c:ser>
          <c:idx val="3"/>
          <c:order val="3"/>
          <c:tx>
            <c:strRef>
              <c:f>Sheet1!$E$1</c:f>
              <c:strCache>
                <c:ptCount val="1"/>
                <c:pt idx="0">
                  <c:v>2</c:v>
                </c:pt>
              </c:strCache>
            </c:strRef>
          </c:tx>
          <c:spPr>
            <a:solidFill>
              <a:schemeClr val="accent4"/>
            </a:solidFill>
            <a:ln>
              <a:noFill/>
            </a:ln>
            <a:effectLst/>
          </c:spPr>
          <c:invertIfNegative val="0"/>
          <c:dLbls>
            <c:dLbl>
              <c:idx val="0"/>
              <c:layout>
                <c:manualLayout>
                  <c:x val="0"/>
                  <c:y val="6.615853340894307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442-427C-8588-6508C97B63BC}"/>
                </c:ext>
              </c:extLst>
            </c:dLbl>
            <c:dLbl>
              <c:idx val="1"/>
              <c:layout>
                <c:manualLayout>
                  <c:x val="0"/>
                  <c:y val="6.615853340894307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442-427C-8588-6508C97B63BC}"/>
                </c:ext>
              </c:extLst>
            </c:dLbl>
            <c:dLbl>
              <c:idx val="2"/>
              <c:layout>
                <c:manualLayout>
                  <c:x val="-7.5757575757574649E-3"/>
                  <c:y val="6.615853340894307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442-427C-8588-6508C97B63BC}"/>
                </c:ext>
              </c:extLst>
            </c:dLbl>
            <c:dLbl>
              <c:idx val="3"/>
              <c:layout>
                <c:manualLayout>
                  <c:x val="-1.5151515151516262E-3"/>
                  <c:y val="6.6158533408943204E-2"/>
                </c:manualLayout>
              </c:layout>
              <c:spPr>
                <a:noFill/>
                <a:ln>
                  <a:noFill/>
                </a:ln>
                <a:effectLst/>
              </c:spPr>
              <c:txPr>
                <a:bodyPr rot="0" spcFirstLastPara="1" vertOverflow="ellipsis" vert="horz" wrap="square" anchor="ctr" anchorCtr="1"/>
                <a:lstStyle/>
                <a:p>
                  <a:pPr>
                    <a:defRPr sz="1000" b="1" i="0" u="none" strike="noStrike" kern="1200" baseline="0">
                      <a:solidFill>
                        <a:schemeClr val="accent4">
                          <a:lumMod val="7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442-427C-8588-6508C97B63BC}"/>
                </c:ext>
              </c:extLst>
            </c:dLbl>
            <c:spPr>
              <a:noFill/>
              <a:ln>
                <a:noFill/>
              </a:ln>
              <a:effectLst/>
            </c:spPr>
            <c:txPr>
              <a:bodyPr rot="0" spcFirstLastPara="1" vertOverflow="ellipsis" vert="horz" wrap="square" anchor="ctr" anchorCtr="1"/>
              <a:lstStyle/>
              <a:p>
                <a:pPr>
                  <a:defRPr sz="1000" b="0" i="0" u="none" strike="noStrike" kern="1200" baseline="0">
                    <a:solidFill>
                      <a:schemeClr val="bg2">
                        <a:lumMod val="10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 caring operators who want the best for their patrons, Campbell's Foodservice is the partner working to make delicious, carefully crafted foods accessible to all</c:v>
                </c:pt>
                <c:pt idx="1">
                  <c:v>Campbell's Foodservice believes in carefully selected ingredients. Our philosophy of building recipes from scratch, with carefully selected ingredients and no additives, reflects our heritage of evolving products to meet the demands of patrons.</c:v>
                </c:pt>
                <c:pt idx="2">
                  <c:v>Campbell's Foodservice believes in partnership. We partner with and listen to customers in order to offer the best operator assistance through attentive customer service, category expertise, culinary support and more.</c:v>
                </c:pt>
                <c:pt idx="3">
                  <c:v>Campbell's Foodservice offers brands your patrons trust. We have more than 500 soups, beverages, broths, sauces and entrees from brands your patrons trust, like Campbell's, V8, Pepperidge Farms, Prego, Pace, and Swanson.</c:v>
                </c:pt>
              </c:strCache>
            </c:strRef>
          </c:cat>
          <c:val>
            <c:numRef>
              <c:f>Sheet1!$E$2:$E$5</c:f>
              <c:numCache>
                <c:formatCode>0%</c:formatCode>
                <c:ptCount val="4"/>
                <c:pt idx="0">
                  <c:v>0.01</c:v>
                </c:pt>
                <c:pt idx="1">
                  <c:v>0.01</c:v>
                </c:pt>
                <c:pt idx="2">
                  <c:v>0.01</c:v>
                </c:pt>
                <c:pt idx="3">
                  <c:v>0</c:v>
                </c:pt>
              </c:numCache>
            </c:numRef>
          </c:val>
          <c:extLst>
            <c:ext xmlns:c16="http://schemas.microsoft.com/office/drawing/2014/chart" uri="{C3380CC4-5D6E-409C-BE32-E72D297353CC}">
              <c16:uniqueId val="{00000003-3DF9-45CB-BCE8-ACD62A1D2456}"/>
            </c:ext>
          </c:extLst>
        </c:ser>
        <c:ser>
          <c:idx val="4"/>
          <c:order val="4"/>
          <c:tx>
            <c:strRef>
              <c:f>Sheet1!$F$1</c:f>
              <c:strCache>
                <c:ptCount val="1"/>
                <c:pt idx="0">
                  <c:v>1—Not at all motivating</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accent5"/>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To caring operators who want the best for their patrons, Campbell's Foodservice is the partner working to make delicious, carefully crafted foods accessible to all</c:v>
                </c:pt>
                <c:pt idx="1">
                  <c:v>Campbell's Foodservice believes in carefully selected ingredients. Our philosophy of building recipes from scratch, with carefully selected ingredients and no additives, reflects our heritage of evolving products to meet the demands of patrons.</c:v>
                </c:pt>
                <c:pt idx="2">
                  <c:v>Campbell's Foodservice believes in partnership. We partner with and listen to customers in order to offer the best operator assistance through attentive customer service, category expertise, culinary support and more.</c:v>
                </c:pt>
                <c:pt idx="3">
                  <c:v>Campbell's Foodservice offers brands your patrons trust. We have more than 500 soups, beverages, broths, sauces and entrees from brands your patrons trust, like Campbell's, V8, Pepperidge Farms, Prego, Pace, and Swanson.</c:v>
                </c:pt>
              </c:strCache>
            </c:strRef>
          </c:cat>
          <c:val>
            <c:numRef>
              <c:f>Sheet1!$F$2:$F$5</c:f>
              <c:numCache>
                <c:formatCode>0%</c:formatCode>
                <c:ptCount val="4"/>
                <c:pt idx="0">
                  <c:v>0</c:v>
                </c:pt>
                <c:pt idx="1">
                  <c:v>0</c:v>
                </c:pt>
                <c:pt idx="2">
                  <c:v>0.01</c:v>
                </c:pt>
                <c:pt idx="3">
                  <c:v>0</c:v>
                </c:pt>
              </c:numCache>
            </c:numRef>
          </c:val>
          <c:extLst>
            <c:ext xmlns:c16="http://schemas.microsoft.com/office/drawing/2014/chart" uri="{C3380CC4-5D6E-409C-BE32-E72D297353CC}">
              <c16:uniqueId val="{00000004-3DF9-45CB-BCE8-ACD62A1D2456}"/>
            </c:ext>
          </c:extLst>
        </c:ser>
        <c:dLbls>
          <c:showLegendKey val="0"/>
          <c:showVal val="0"/>
          <c:showCatName val="0"/>
          <c:showSerName val="0"/>
          <c:showPercent val="0"/>
          <c:showBubbleSize val="0"/>
        </c:dLbls>
        <c:gapWidth val="150"/>
        <c:overlap val="100"/>
        <c:axId val="556643872"/>
        <c:axId val="544412288"/>
      </c:barChart>
      <c:catAx>
        <c:axId val="55664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2">
                    <a:lumMod val="10000"/>
                  </a:schemeClr>
                </a:solidFill>
                <a:latin typeface="+mn-lt"/>
                <a:ea typeface="+mn-ea"/>
                <a:cs typeface="+mn-cs"/>
              </a:defRPr>
            </a:pPr>
            <a:endParaRPr lang="en-US"/>
          </a:p>
        </c:txPr>
        <c:crossAx val="544412288"/>
        <c:crosses val="autoZero"/>
        <c:auto val="1"/>
        <c:lblAlgn val="ctr"/>
        <c:lblOffset val="100"/>
        <c:noMultiLvlLbl val="0"/>
      </c:catAx>
      <c:valAx>
        <c:axId val="544412288"/>
        <c:scaling>
          <c:orientation val="minMax"/>
        </c:scaling>
        <c:delete val="1"/>
        <c:axPos val="t"/>
        <c:numFmt formatCode="0%" sourceLinked="1"/>
        <c:majorTickMark val="none"/>
        <c:minorTickMark val="none"/>
        <c:tickLblPos val="nextTo"/>
        <c:crossAx val="5566438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Entry>
      <c:layout>
        <c:manualLayout>
          <c:xMode val="edge"/>
          <c:yMode val="edge"/>
          <c:x val="0.17603304700548794"/>
          <c:y val="0.95196256128361312"/>
          <c:w val="0.65380195657361007"/>
          <c:h val="4.803745781132785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bg2">
              <a:lumMod val="10000"/>
            </a:schemeClr>
          </a:solidFill>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manualLayout>
          <c:layoutTarget val="inner"/>
          <c:xMode val="edge"/>
          <c:yMode val="edge"/>
          <c:x val="4.4757217847769031E-2"/>
          <c:y val="0"/>
          <c:w val="0.922059638378536"/>
          <c:h val="0.87353018372703417"/>
        </c:manualLayout>
      </c:layout>
      <c:doughnutChart>
        <c:varyColors val="1"/>
        <c:ser>
          <c:idx val="0"/>
          <c:order val="0"/>
          <c:tx>
            <c:strRef>
              <c:f>Sheet1!$B$1</c:f>
              <c:strCache>
                <c:ptCount val="1"/>
                <c:pt idx="0">
                  <c:v>Total</c:v>
                </c:pt>
              </c:strCache>
            </c:strRef>
          </c:tx>
          <c:spPr>
            <a:ln>
              <a:noFill/>
            </a:ln>
          </c:spPr>
          <c:dPt>
            <c:idx val="0"/>
            <c:bubble3D val="0"/>
            <c:spPr>
              <a:solidFill>
                <a:srgbClr val="0084C8"/>
              </a:solidFill>
              <a:ln>
                <a:noFill/>
              </a:ln>
            </c:spPr>
            <c:extLst>
              <c:ext xmlns:c16="http://schemas.microsoft.com/office/drawing/2014/chart" uri="{C3380CC4-5D6E-409C-BE32-E72D297353CC}">
                <c16:uniqueId val="{00000001-F6BC-4522-97E6-F0C3ADD11F53}"/>
              </c:ext>
            </c:extLst>
          </c:dPt>
          <c:dPt>
            <c:idx val="1"/>
            <c:bubble3D val="0"/>
            <c:spPr>
              <a:solidFill>
                <a:srgbClr val="E82C2A"/>
              </a:solidFill>
              <a:ln>
                <a:noFill/>
              </a:ln>
            </c:spPr>
            <c:extLst>
              <c:ext xmlns:c16="http://schemas.microsoft.com/office/drawing/2014/chart" uri="{C3380CC4-5D6E-409C-BE32-E72D297353CC}">
                <c16:uniqueId val="{00000003-F6BC-4522-97E6-F0C3ADD11F53}"/>
              </c:ext>
            </c:extLst>
          </c:dPt>
          <c:dPt>
            <c:idx val="2"/>
            <c:bubble3D val="0"/>
            <c:spPr>
              <a:solidFill>
                <a:srgbClr val="43B02A"/>
              </a:solidFill>
              <a:ln>
                <a:noFill/>
              </a:ln>
            </c:spPr>
            <c:extLst>
              <c:ext xmlns:c16="http://schemas.microsoft.com/office/drawing/2014/chart" uri="{C3380CC4-5D6E-409C-BE32-E72D297353CC}">
                <c16:uniqueId val="{00000005-F6BC-4522-97E6-F0C3ADD11F53}"/>
              </c:ext>
            </c:extLst>
          </c:dPt>
          <c:dPt>
            <c:idx val="3"/>
            <c:bubble3D val="0"/>
            <c:spPr>
              <a:solidFill>
                <a:srgbClr val="FFCD00"/>
              </a:solidFill>
              <a:ln>
                <a:noFill/>
              </a:ln>
            </c:spPr>
            <c:extLst>
              <c:ext xmlns:c16="http://schemas.microsoft.com/office/drawing/2014/chart" uri="{C3380CC4-5D6E-409C-BE32-E72D297353CC}">
                <c16:uniqueId val="{00000007-F6BC-4522-97E6-F0C3ADD11F53}"/>
              </c:ext>
            </c:extLst>
          </c:dPt>
          <c:dPt>
            <c:idx val="4"/>
            <c:bubble3D val="0"/>
            <c:spPr>
              <a:solidFill>
                <a:srgbClr val="9063CD"/>
              </a:solidFill>
              <a:ln>
                <a:noFill/>
              </a:ln>
            </c:spPr>
            <c:extLst>
              <c:ext xmlns:c16="http://schemas.microsoft.com/office/drawing/2014/chart" uri="{C3380CC4-5D6E-409C-BE32-E72D297353CC}">
                <c16:uniqueId val="{00000009-F6BC-4522-97E6-F0C3ADD11F53}"/>
              </c:ext>
            </c:extLst>
          </c:dPt>
          <c:dPt>
            <c:idx val="5"/>
            <c:bubble3D val="0"/>
            <c:spPr>
              <a:solidFill>
                <a:srgbClr val="FF8200"/>
              </a:solidFill>
              <a:ln>
                <a:noFill/>
              </a:ln>
            </c:spPr>
            <c:extLst>
              <c:ext xmlns:c16="http://schemas.microsoft.com/office/drawing/2014/chart" uri="{C3380CC4-5D6E-409C-BE32-E72D297353CC}">
                <c16:uniqueId val="{0000000B-F6BC-4522-97E6-F0C3ADD11F53}"/>
              </c:ext>
            </c:extLst>
          </c:dPt>
          <c:dLbls>
            <c:dLbl>
              <c:idx val="0"/>
              <c:spPr/>
              <c:txPr>
                <a:bodyPr/>
                <a:lstStyle/>
                <a:p>
                  <a:pPr>
                    <a:defRPr>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6BC-4522-97E6-F0C3ADD11F53}"/>
                </c:ext>
              </c:extLst>
            </c:dLbl>
            <c:dLbl>
              <c:idx val="1"/>
              <c:spPr/>
              <c:txPr>
                <a:bodyPr/>
                <a:lstStyle/>
                <a:p>
                  <a:pPr>
                    <a:defRPr>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6BC-4522-97E6-F0C3ADD11F53}"/>
                </c:ext>
              </c:extLst>
            </c:dLbl>
            <c:dLbl>
              <c:idx val="2"/>
              <c:spPr/>
              <c:txPr>
                <a:bodyPr/>
                <a:lstStyle/>
                <a:p>
                  <a:pPr>
                    <a:defRPr>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6BC-4522-97E6-F0C3ADD11F53}"/>
                </c:ext>
              </c:extLst>
            </c:dLbl>
            <c:dLbl>
              <c:idx val="3"/>
              <c:spPr/>
              <c:txPr>
                <a:bodyPr/>
                <a:lstStyle/>
                <a:p>
                  <a:pPr>
                    <a:defRPr>
                      <a:solidFill>
                        <a:schemeClr val="tx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6BC-4522-97E6-F0C3ADD11F53}"/>
                </c:ext>
              </c:extLst>
            </c:dLbl>
            <c:dLbl>
              <c:idx val="4"/>
              <c:spPr/>
              <c:txPr>
                <a:bodyPr/>
                <a:lstStyle/>
                <a:p>
                  <a:pPr>
                    <a:defRPr>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6BC-4522-97E6-F0C3ADD11F53}"/>
                </c:ext>
              </c:extLst>
            </c:dLbl>
            <c:dLbl>
              <c:idx val="5"/>
              <c:spPr/>
              <c:txPr>
                <a:bodyPr/>
                <a:lstStyle/>
                <a:p>
                  <a:pPr>
                    <a:defRPr>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6BC-4522-97E6-F0C3ADD11F5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Sheet1!$A$2:$A$7</c:f>
              <c:strCache>
                <c:ptCount val="6"/>
                <c:pt idx="0">
                  <c:v>Restaurant</c:v>
                </c:pt>
                <c:pt idx="1">
                  <c:v>Education (K-12)</c:v>
                </c:pt>
                <c:pt idx="2">
                  <c:v>Healthcare</c:v>
                </c:pt>
                <c:pt idx="3">
                  <c:v>C-store</c:v>
                </c:pt>
                <c:pt idx="4">
                  <c:v>College/university</c:v>
                </c:pt>
                <c:pt idx="5">
                  <c:v>Hotel/lodging</c:v>
                </c:pt>
              </c:strCache>
            </c:strRef>
          </c:cat>
          <c:val>
            <c:numRef>
              <c:f>Sheet1!$B$2:$B$7</c:f>
              <c:numCache>
                <c:formatCode>0%</c:formatCode>
                <c:ptCount val="6"/>
                <c:pt idx="0">
                  <c:v>0.39</c:v>
                </c:pt>
                <c:pt idx="1">
                  <c:v>0.21</c:v>
                </c:pt>
                <c:pt idx="2">
                  <c:v>0.18</c:v>
                </c:pt>
                <c:pt idx="3">
                  <c:v>7.0000000000000007E-2</c:v>
                </c:pt>
                <c:pt idx="4">
                  <c:v>7.0000000000000007E-2</c:v>
                </c:pt>
                <c:pt idx="5">
                  <c:v>7.0000000000000007E-2</c:v>
                </c:pt>
              </c:numCache>
            </c:numRef>
          </c:val>
          <c:extLst>
            <c:ext xmlns:c16="http://schemas.microsoft.com/office/drawing/2014/chart" uri="{C3380CC4-5D6E-409C-BE32-E72D297353CC}">
              <c16:uniqueId val="{0000000C-F6BC-4522-97E6-F0C3ADD11F53}"/>
            </c:ext>
          </c:extLst>
        </c:ser>
        <c:dLbls>
          <c:showLegendKey val="0"/>
          <c:showVal val="0"/>
          <c:showCatName val="0"/>
          <c:showSerName val="0"/>
          <c:showPercent val="0"/>
          <c:showBubbleSize val="0"/>
          <c:showLeaderLines val="1"/>
        </c:dLbls>
        <c:firstSliceAng val="0"/>
        <c:holeSize val="85"/>
      </c:doughnutChart>
    </c:plotArea>
    <c:legend>
      <c:legendPos val="b"/>
      <c:layout>
        <c:manualLayout>
          <c:xMode val="edge"/>
          <c:yMode val="edge"/>
          <c:x val="0"/>
          <c:y val="0.90558813372012714"/>
          <c:w val="0.99850448381452317"/>
          <c:h val="9.4411866279872914E-2"/>
        </c:manualLayout>
      </c:layout>
      <c:overlay val="0"/>
    </c:legend>
    <c:plotVisOnly val="1"/>
    <c:dispBlanksAs val="gap"/>
    <c:showDLblsOverMax val="0"/>
  </c:chart>
  <c:txPr>
    <a:bodyPr/>
    <a:lstStyle/>
    <a:p>
      <a:pPr>
        <a:defRPr sz="1200">
          <a:solidFill>
            <a:schemeClr val="tx1"/>
          </a:solidFill>
          <a:latin typeface="Arial"/>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r>
              <a:rPr lang="en-US" sz="1600" dirty="0">
                <a:latin typeface="Georgia" panose="02040502050405020303" pitchFamily="18" charset="0"/>
              </a:rPr>
              <a:t>Honey Maid</a:t>
            </a:r>
          </a:p>
        </c:rich>
      </c:tx>
      <c:layout>
        <c:manualLayout>
          <c:xMode val="edge"/>
          <c:yMode val="edge"/>
          <c:x val="0.13259660250801986"/>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3.9733340624088655E-2"/>
          <c:y val="0.11369849151567292"/>
          <c:w val="0.40248560075823853"/>
          <c:h val="0.77320177470392126"/>
        </c:manualLayout>
      </c:layout>
      <c:doughnutChart>
        <c:varyColors val="1"/>
        <c:ser>
          <c:idx val="0"/>
          <c:order val="0"/>
          <c:tx>
            <c:strRef>
              <c:f>Sheet1!$B$1</c:f>
              <c:strCache>
                <c:ptCount val="1"/>
                <c:pt idx="0">
                  <c:v>Kettle</c:v>
                </c:pt>
              </c:strCache>
            </c:strRef>
          </c:tx>
          <c:dPt>
            <c:idx val="0"/>
            <c:bubble3D val="0"/>
            <c:spPr>
              <a:solidFill>
                <a:schemeClr val="accent1"/>
              </a:solidFill>
              <a:ln w="19050">
                <a:noFill/>
              </a:ln>
              <a:effectLst/>
            </c:spPr>
            <c:extLst>
              <c:ext xmlns:c16="http://schemas.microsoft.com/office/drawing/2014/chart" uri="{C3380CC4-5D6E-409C-BE32-E72D297353CC}">
                <c16:uniqueId val="{00000001-891C-494D-B642-DDF39E8796F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91C-494D-B642-DDF39E8796F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91C-494D-B642-DDF39E8796F6}"/>
              </c:ext>
            </c:extLst>
          </c:dPt>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0.6</c:v>
                </c:pt>
                <c:pt idx="1">
                  <c:v>0.25</c:v>
                </c:pt>
                <c:pt idx="2">
                  <c:v>0.16</c:v>
                </c:pt>
              </c:numCache>
            </c:numRef>
          </c:val>
          <c:extLst>
            <c:ext xmlns:c16="http://schemas.microsoft.com/office/drawing/2014/chart" uri="{C3380CC4-5D6E-409C-BE32-E72D297353CC}">
              <c16:uniqueId val="{00000006-891C-494D-B642-DDF39E8796F6}"/>
            </c:ext>
          </c:extLst>
        </c:ser>
        <c:dLbls>
          <c:showLegendKey val="0"/>
          <c:showVal val="0"/>
          <c:showCatName val="0"/>
          <c:showSerName val="0"/>
          <c:showPercent val="0"/>
          <c:showBubbleSize val="0"/>
          <c:showLeaderLines val="1"/>
        </c:dLbls>
        <c:firstSliceAng val="0"/>
        <c:holeSize val="68"/>
      </c:doughnutChart>
      <c:spPr>
        <a:noFill/>
        <a:ln>
          <a:noFill/>
        </a:ln>
        <a:effectLst/>
      </c:spPr>
    </c:plotArea>
    <c:legend>
      <c:legendPos val="b"/>
      <c:layout>
        <c:manualLayout>
          <c:xMode val="edge"/>
          <c:yMode val="edge"/>
          <c:x val="0.23379629629629631"/>
          <c:y val="0.91083131734054923"/>
          <c:w val="0.52314814814814814"/>
          <c:h val="8.916868265945075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manualLayout>
          <c:layoutTarget val="inner"/>
          <c:xMode val="edge"/>
          <c:yMode val="edge"/>
          <c:x val="0.49965806357538639"/>
          <c:y val="4.3132684072385687E-3"/>
          <c:w val="0.50034193642461355"/>
          <c:h val="0.97587719298245612"/>
        </c:manualLayout>
      </c:layout>
      <c:barChart>
        <c:barDir val="bar"/>
        <c:grouping val="clustered"/>
        <c:varyColors val="0"/>
        <c:ser>
          <c:idx val="0"/>
          <c:order val="0"/>
          <c:tx>
            <c:strRef>
              <c:f>Sheet1!$B$1</c:f>
              <c:strCache>
                <c:ptCount val="1"/>
                <c:pt idx="0">
                  <c:v>Total</c:v>
                </c:pt>
              </c:strCache>
            </c:strRef>
          </c:tx>
          <c:spPr>
            <a:solidFill>
              <a:srgbClr val="0084C8"/>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Varied menu</c:v>
                </c:pt>
                <c:pt idx="1">
                  <c:v>Chicken</c:v>
                </c:pt>
                <c:pt idx="2">
                  <c:v>Family casual</c:v>
                </c:pt>
                <c:pt idx="3">
                  <c:v>Pizza</c:v>
                </c:pt>
                <c:pt idx="4">
                  <c:v>Mexican</c:v>
                </c:pt>
                <c:pt idx="5">
                  <c:v>Asian</c:v>
                </c:pt>
                <c:pt idx="6">
                  <c:v>Seafood</c:v>
                </c:pt>
                <c:pt idx="7">
                  <c:v>Hamburger/grill</c:v>
                </c:pt>
                <c:pt idx="8">
                  <c:v>Sandwich/Deli</c:v>
                </c:pt>
                <c:pt idx="9">
                  <c:v>Bakery cafe</c:v>
                </c:pt>
                <c:pt idx="10">
                  <c:v>Bar-B-Q</c:v>
                </c:pt>
                <c:pt idx="11">
                  <c:v>Italian</c:v>
                </c:pt>
                <c:pt idx="12">
                  <c:v>Steak</c:v>
                </c:pt>
                <c:pt idx="13">
                  <c:v>Coffee cafe</c:v>
                </c:pt>
                <c:pt idx="14">
                  <c:v>Other</c:v>
                </c:pt>
              </c:strCache>
            </c:strRef>
          </c:cat>
          <c:val>
            <c:numRef>
              <c:f>Sheet1!$B$2:$B$16</c:f>
              <c:numCache>
                <c:formatCode>0%</c:formatCode>
                <c:ptCount val="15"/>
                <c:pt idx="0">
                  <c:v>0.26</c:v>
                </c:pt>
                <c:pt idx="1">
                  <c:v>0.16</c:v>
                </c:pt>
                <c:pt idx="2">
                  <c:v>0.12</c:v>
                </c:pt>
                <c:pt idx="3">
                  <c:v>7.0000000000000007E-2</c:v>
                </c:pt>
                <c:pt idx="4">
                  <c:v>0.06</c:v>
                </c:pt>
                <c:pt idx="5">
                  <c:v>0.05</c:v>
                </c:pt>
                <c:pt idx="6">
                  <c:v>0.05</c:v>
                </c:pt>
                <c:pt idx="7">
                  <c:v>0.04</c:v>
                </c:pt>
                <c:pt idx="8">
                  <c:v>0.04</c:v>
                </c:pt>
                <c:pt idx="9">
                  <c:v>0.03</c:v>
                </c:pt>
                <c:pt idx="10">
                  <c:v>0.03</c:v>
                </c:pt>
                <c:pt idx="11">
                  <c:v>0.03</c:v>
                </c:pt>
                <c:pt idx="12">
                  <c:v>0.03</c:v>
                </c:pt>
                <c:pt idx="13">
                  <c:v>0.02</c:v>
                </c:pt>
                <c:pt idx="14">
                  <c:v>0.02</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2C24-4400-A093-15E9FB2BE530}"/>
            </c:ext>
          </c:extLst>
        </c:ser>
        <c:dLbls>
          <c:showLegendKey val="0"/>
          <c:showVal val="1"/>
          <c:showCatName val="0"/>
          <c:showSerName val="0"/>
          <c:showPercent val="0"/>
          <c:showBubbleSize val="0"/>
        </c:dLbls>
        <c:gapWidth val="150"/>
        <c:axId val="-2068027336"/>
        <c:axId val="-2113994440"/>
      </c:barChart>
      <c:catAx>
        <c:axId val="-2068027336"/>
        <c:scaling>
          <c:orientation val="maxMin"/>
        </c:scaling>
        <c:delete val="0"/>
        <c:axPos val="l"/>
        <c:numFmt formatCode="General" sourceLinked="0"/>
        <c:majorTickMark val="none"/>
        <c:minorTickMark val="none"/>
        <c:tickLblPos val="nextTo"/>
        <c:spPr>
          <a:ln>
            <a:solidFill>
              <a:schemeClr val="bg2"/>
            </a:solidFill>
          </a:ln>
        </c:spPr>
        <c:crossAx val="-2113994440"/>
        <c:crosses val="autoZero"/>
        <c:auto val="1"/>
        <c:lblAlgn val="ctr"/>
        <c:lblOffset val="100"/>
        <c:noMultiLvlLbl val="0"/>
      </c:catAx>
      <c:valAx>
        <c:axId val="-2113994440"/>
        <c:scaling>
          <c:orientation val="minMax"/>
          <c:max val="1"/>
          <c:min val="0"/>
        </c:scaling>
        <c:delete val="1"/>
        <c:axPos val="t"/>
        <c:numFmt formatCode="0%" sourceLinked="1"/>
        <c:majorTickMark val="out"/>
        <c:minorTickMark val="none"/>
        <c:tickLblPos val="nextTo"/>
        <c:crossAx val="-2068027336"/>
        <c:crosses val="autoZero"/>
        <c:crossBetween val="between"/>
      </c:valAx>
    </c:plotArea>
    <c:plotVisOnly val="1"/>
    <c:dispBlanksAs val="gap"/>
    <c:showDLblsOverMax val="1"/>
  </c:chart>
  <c:txPr>
    <a:bodyPr/>
    <a:lstStyle/>
    <a:p>
      <a:pPr>
        <a:defRPr sz="1200">
          <a:solidFill>
            <a:schemeClr val="tx1"/>
          </a:solidFill>
          <a:latin typeface="Arial"/>
        </a:defRPr>
      </a:pPr>
      <a:endParaRPr lang="en-US"/>
    </a:p>
  </c:txPr>
  <c:externalData r:id="rId1">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title>
      <c:tx>
        <c:rich>
          <a:bodyPr/>
          <a:lstStyle/>
          <a:p>
            <a:pPr>
              <a:defRPr sz="1600" b="0">
                <a:latin typeface="Georgia" panose="02040502050405020303" pitchFamily="18" charset="0"/>
              </a:defRPr>
            </a:pPr>
            <a:r>
              <a:rPr lang="en-US" sz="1600" b="0" dirty="0">
                <a:latin typeface="Georgia" panose="02040502050405020303" pitchFamily="18" charset="0"/>
              </a:rPr>
              <a:t>Operation Type</a:t>
            </a:r>
          </a:p>
        </c:rich>
      </c:tx>
      <c:layout>
        <c:manualLayout>
          <c:xMode val="edge"/>
          <c:yMode val="edge"/>
          <c:x val="0.32000794226962764"/>
          <c:y val="1.1363636363636364E-2"/>
        </c:manualLayout>
      </c:layout>
      <c:overlay val="0"/>
    </c:title>
    <c:autoTitleDeleted val="0"/>
    <c:plotArea>
      <c:layout>
        <c:manualLayout>
          <c:layoutTarget val="inner"/>
          <c:xMode val="edge"/>
          <c:yMode val="edge"/>
          <c:x val="0.16414313459044569"/>
          <c:y val="0.11136930326890955"/>
          <c:w val="0.64334468829694158"/>
          <c:h val="0.77311023622047248"/>
        </c:manualLayout>
      </c:layout>
      <c:doughnutChart>
        <c:varyColors val="1"/>
        <c:ser>
          <c:idx val="0"/>
          <c:order val="0"/>
          <c:tx>
            <c:strRef>
              <c:f>Sheet1!$B$1</c:f>
              <c:strCache>
                <c:ptCount val="1"/>
                <c:pt idx="0">
                  <c:v>Total</c:v>
                </c:pt>
              </c:strCache>
            </c:strRef>
          </c:tx>
          <c:dPt>
            <c:idx val="0"/>
            <c:bubble3D val="0"/>
            <c:spPr>
              <a:solidFill>
                <a:srgbClr val="0084C8"/>
              </a:solidFill>
            </c:spPr>
            <c:extLst>
              <c:ext xmlns:c16="http://schemas.microsoft.com/office/drawing/2014/chart" uri="{C3380CC4-5D6E-409C-BE32-E72D297353CC}">
                <c16:uniqueId val="{00000001-103D-4BDC-85FA-8C92A69A2202}"/>
              </c:ext>
            </c:extLst>
          </c:dPt>
          <c:dPt>
            <c:idx val="1"/>
            <c:bubble3D val="0"/>
            <c:spPr>
              <a:solidFill>
                <a:srgbClr val="E82C2A"/>
              </a:solidFill>
            </c:spPr>
            <c:extLst>
              <c:ext xmlns:c16="http://schemas.microsoft.com/office/drawing/2014/chart" uri="{C3380CC4-5D6E-409C-BE32-E72D297353CC}">
                <c16:uniqueId val="{00000003-103D-4BDC-85FA-8C92A69A2202}"/>
              </c:ext>
            </c:extLst>
          </c:dPt>
          <c:dPt>
            <c:idx val="2"/>
            <c:bubble3D val="0"/>
            <c:spPr>
              <a:solidFill>
                <a:srgbClr val="43B02A"/>
              </a:solidFill>
            </c:spPr>
            <c:extLst>
              <c:ext xmlns:c16="http://schemas.microsoft.com/office/drawing/2014/chart" uri="{C3380CC4-5D6E-409C-BE32-E72D297353CC}">
                <c16:uniqueId val="{00000005-103D-4BDC-85FA-8C92A69A2202}"/>
              </c:ext>
            </c:extLst>
          </c:dPt>
          <c:dLbls>
            <c:dLbl>
              <c:idx val="0"/>
              <c:spPr/>
              <c:txPr>
                <a:bodyPr/>
                <a:lstStyle/>
                <a:p>
                  <a:pPr>
                    <a:defRPr>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03D-4BDC-85FA-8C92A69A2202}"/>
                </c:ext>
              </c:extLst>
            </c:dLbl>
            <c:dLbl>
              <c:idx val="1"/>
              <c:spPr/>
              <c:txPr>
                <a:bodyPr/>
                <a:lstStyle/>
                <a:p>
                  <a:pPr>
                    <a:defRPr>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03D-4BDC-85FA-8C92A69A2202}"/>
                </c:ext>
              </c:extLst>
            </c:dLbl>
            <c:dLbl>
              <c:idx val="2"/>
              <c:spPr/>
              <c:txPr>
                <a:bodyPr/>
                <a:lstStyle/>
                <a:p>
                  <a:pPr>
                    <a:defRPr>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03D-4BDC-85FA-8C92A69A2202}"/>
                </c:ext>
              </c:extLst>
            </c:dLbl>
            <c:spPr>
              <a:noFill/>
              <a:ln>
                <a:noFill/>
              </a:ln>
              <a:effectLst/>
            </c:spPr>
            <c:txPr>
              <a:bodyPr/>
              <a:lstStyle/>
              <a:p>
                <a:pPr>
                  <a:defRPr>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Sheet1!$A$2:$A$4</c:f>
              <c:strCache>
                <c:ptCount val="3"/>
                <c:pt idx="0">
                  <c:v>Hospital</c:v>
                </c:pt>
                <c:pt idx="1">
                  <c:v>Long-term care </c:v>
                </c:pt>
                <c:pt idx="2">
                  <c:v>Senior living </c:v>
                </c:pt>
              </c:strCache>
            </c:strRef>
          </c:cat>
          <c:val>
            <c:numRef>
              <c:f>Sheet1!$B$2:$B$4</c:f>
              <c:numCache>
                <c:formatCode>0%</c:formatCode>
                <c:ptCount val="3"/>
                <c:pt idx="0">
                  <c:v>0.34</c:v>
                </c:pt>
                <c:pt idx="1">
                  <c:v>0.34</c:v>
                </c:pt>
                <c:pt idx="2">
                  <c:v>0.33</c:v>
                </c:pt>
              </c:numCache>
            </c:numRef>
          </c:val>
          <c:extLst>
            <c:ext xmlns:c16="http://schemas.microsoft.com/office/drawing/2014/chart" uri="{C3380CC4-5D6E-409C-BE32-E72D297353CC}">
              <c16:uniqueId val="{00000006-103D-4BDC-85FA-8C92A69A2202}"/>
            </c:ext>
          </c:extLst>
        </c:ser>
        <c:dLbls>
          <c:showLegendKey val="0"/>
          <c:showVal val="0"/>
          <c:showCatName val="0"/>
          <c:showSerName val="0"/>
          <c:showPercent val="0"/>
          <c:showBubbleSize val="0"/>
          <c:showLeaderLines val="1"/>
        </c:dLbls>
        <c:firstSliceAng val="0"/>
        <c:holeSize val="70"/>
      </c:doughnutChart>
    </c:plotArea>
    <c:legend>
      <c:legendPos val="b"/>
      <c:overlay val="0"/>
    </c:legend>
    <c:plotVisOnly val="1"/>
    <c:dispBlanksAs val="gap"/>
    <c:showDLblsOverMax val="0"/>
  </c:chart>
  <c:txPr>
    <a:bodyPr/>
    <a:lstStyle/>
    <a:p>
      <a:pPr>
        <a:defRPr sz="1200">
          <a:solidFill>
            <a:schemeClr val="tx1"/>
          </a:solidFill>
          <a:latin typeface="Arial"/>
        </a:defRPr>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0">
                <a:latin typeface="Georgia" panose="02040502050405020303" pitchFamily="18" charset="0"/>
              </a:defRPr>
            </a:pPr>
            <a:r>
              <a:rPr lang="en-US" sz="1600" b="0" dirty="0">
                <a:latin typeface="Georgia" panose="02040502050405020303" pitchFamily="18" charset="0"/>
              </a:rPr>
              <a:t>Hospital Type</a:t>
            </a:r>
          </a:p>
        </c:rich>
      </c:tx>
      <c:layout>
        <c:manualLayout>
          <c:xMode val="edge"/>
          <c:yMode val="edge"/>
          <c:x val="0.3351529411764706"/>
          <c:y val="0"/>
        </c:manualLayout>
      </c:layout>
      <c:overlay val="0"/>
    </c:title>
    <c:autoTitleDeleted val="0"/>
    <c:plotArea>
      <c:layout>
        <c:manualLayout>
          <c:layoutTarget val="inner"/>
          <c:xMode val="edge"/>
          <c:yMode val="edge"/>
          <c:x val="0.50214926663578818"/>
          <c:y val="0.1208222977809592"/>
          <c:w val="0.49785073336421182"/>
          <c:h val="0.85684055118110236"/>
        </c:manualLayout>
      </c:layout>
      <c:barChart>
        <c:barDir val="bar"/>
        <c:grouping val="clustered"/>
        <c:varyColors val="0"/>
        <c:ser>
          <c:idx val="0"/>
          <c:order val="0"/>
          <c:tx>
            <c:strRef>
              <c:f>Sheet1!$B$1</c:f>
              <c:strCache>
                <c:ptCount val="1"/>
                <c:pt idx="0">
                  <c:v>Total</c:v>
                </c:pt>
              </c:strCache>
            </c:strRef>
          </c:tx>
          <c:spPr>
            <a:solidFill>
              <a:srgbClr val="0084C8"/>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Cafeteria dining</c:v>
                </c:pt>
                <c:pt idx="1">
                  <c:v>In-room patient dining</c:v>
                </c:pt>
                <c:pt idx="2">
                  <c:v>Food and beverage kiosks</c:v>
                </c:pt>
                <c:pt idx="3">
                  <c:v>On-site delivery or catering </c:v>
                </c:pt>
              </c:strCache>
            </c:strRef>
          </c:cat>
          <c:val>
            <c:numRef>
              <c:f>Sheet1!$B$2:$B$5</c:f>
              <c:numCache>
                <c:formatCode>0%</c:formatCode>
                <c:ptCount val="4"/>
                <c:pt idx="0">
                  <c:v>0.76</c:v>
                </c:pt>
                <c:pt idx="1">
                  <c:v>0.71</c:v>
                </c:pt>
                <c:pt idx="2">
                  <c:v>0.45</c:v>
                </c:pt>
                <c:pt idx="3">
                  <c:v>0.43</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01A8-48F8-9158-5B8477A243B3}"/>
            </c:ext>
          </c:extLst>
        </c:ser>
        <c:dLbls>
          <c:showLegendKey val="0"/>
          <c:showVal val="1"/>
          <c:showCatName val="0"/>
          <c:showSerName val="0"/>
          <c:showPercent val="0"/>
          <c:showBubbleSize val="0"/>
        </c:dLbls>
        <c:gapWidth val="150"/>
        <c:axId val="-2068027336"/>
        <c:axId val="-2113994440"/>
      </c:barChart>
      <c:catAx>
        <c:axId val="-2068027336"/>
        <c:scaling>
          <c:orientation val="maxMin"/>
        </c:scaling>
        <c:delete val="0"/>
        <c:axPos val="l"/>
        <c:numFmt formatCode="General" sourceLinked="0"/>
        <c:majorTickMark val="none"/>
        <c:minorTickMark val="none"/>
        <c:tickLblPos val="nextTo"/>
        <c:spPr>
          <a:ln>
            <a:solidFill>
              <a:schemeClr val="bg2"/>
            </a:solidFill>
          </a:ln>
        </c:spPr>
        <c:crossAx val="-2113994440"/>
        <c:crosses val="autoZero"/>
        <c:auto val="1"/>
        <c:lblAlgn val="ctr"/>
        <c:lblOffset val="100"/>
        <c:noMultiLvlLbl val="0"/>
      </c:catAx>
      <c:valAx>
        <c:axId val="-2113994440"/>
        <c:scaling>
          <c:orientation val="minMax"/>
          <c:max val="1"/>
          <c:min val="0"/>
        </c:scaling>
        <c:delete val="1"/>
        <c:axPos val="t"/>
        <c:numFmt formatCode="0%" sourceLinked="1"/>
        <c:majorTickMark val="out"/>
        <c:minorTickMark val="none"/>
        <c:tickLblPos val="nextTo"/>
        <c:crossAx val="-2068027336"/>
        <c:crosses val="autoZero"/>
        <c:crossBetween val="between"/>
      </c:valAx>
    </c:plotArea>
    <c:plotVisOnly val="1"/>
    <c:dispBlanksAs val="gap"/>
    <c:showDLblsOverMax val="1"/>
  </c:chart>
  <c:txPr>
    <a:bodyPr/>
    <a:lstStyle/>
    <a:p>
      <a:pPr>
        <a:defRPr sz="1200">
          <a:solidFill>
            <a:schemeClr val="tx1"/>
          </a:solidFill>
          <a:latin typeface="Arial"/>
        </a:defRPr>
      </a:pPr>
      <a:endParaRPr lang="en-US"/>
    </a:p>
  </c:txPr>
  <c:externalData r:id="rId1">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manualLayout>
          <c:layoutTarget val="inner"/>
          <c:xMode val="edge"/>
          <c:yMode val="edge"/>
          <c:x val="1.3888888888888888E-2"/>
          <c:y val="0"/>
          <c:w val="0.971952828813065"/>
          <c:h val="0.92079741677027216"/>
        </c:manualLayout>
      </c:layout>
      <c:doughnutChart>
        <c:varyColors val="1"/>
        <c:ser>
          <c:idx val="0"/>
          <c:order val="0"/>
          <c:tx>
            <c:strRef>
              <c:f>Sheet1!$B$1</c:f>
              <c:strCache>
                <c:ptCount val="1"/>
                <c:pt idx="0">
                  <c:v>Total</c:v>
                </c:pt>
              </c:strCache>
            </c:strRef>
          </c:tx>
          <c:dPt>
            <c:idx val="0"/>
            <c:bubble3D val="0"/>
            <c:spPr>
              <a:solidFill>
                <a:srgbClr val="0084C8"/>
              </a:solidFill>
            </c:spPr>
            <c:extLst>
              <c:ext xmlns:c16="http://schemas.microsoft.com/office/drawing/2014/chart" uri="{C3380CC4-5D6E-409C-BE32-E72D297353CC}">
                <c16:uniqueId val="{00000001-8684-422D-8CCC-4CD9DE0C3752}"/>
              </c:ext>
            </c:extLst>
          </c:dPt>
          <c:dPt>
            <c:idx val="1"/>
            <c:bubble3D val="0"/>
            <c:spPr>
              <a:solidFill>
                <a:srgbClr val="E82C2A"/>
              </a:solidFill>
            </c:spPr>
            <c:extLst>
              <c:ext xmlns:c16="http://schemas.microsoft.com/office/drawing/2014/chart" uri="{C3380CC4-5D6E-409C-BE32-E72D297353CC}">
                <c16:uniqueId val="{00000003-8684-422D-8CCC-4CD9DE0C3752}"/>
              </c:ext>
            </c:extLst>
          </c:dPt>
          <c:dPt>
            <c:idx val="2"/>
            <c:bubble3D val="0"/>
            <c:spPr>
              <a:solidFill>
                <a:srgbClr val="43B02A"/>
              </a:solidFill>
            </c:spPr>
            <c:extLst>
              <c:ext xmlns:c16="http://schemas.microsoft.com/office/drawing/2014/chart" uri="{C3380CC4-5D6E-409C-BE32-E72D297353CC}">
                <c16:uniqueId val="{00000005-8684-422D-8CCC-4CD9DE0C3752}"/>
              </c:ext>
            </c:extLst>
          </c:dPt>
          <c:dPt>
            <c:idx val="3"/>
            <c:bubble3D val="0"/>
            <c:spPr>
              <a:solidFill>
                <a:srgbClr val="FFCD00"/>
              </a:solidFill>
            </c:spPr>
            <c:extLst>
              <c:ext xmlns:c16="http://schemas.microsoft.com/office/drawing/2014/chart" uri="{C3380CC4-5D6E-409C-BE32-E72D297353CC}">
                <c16:uniqueId val="{00000007-8684-422D-8CCC-4CD9DE0C3752}"/>
              </c:ext>
            </c:extLst>
          </c:dPt>
          <c:dLbls>
            <c:dLbl>
              <c:idx val="0"/>
              <c:spPr/>
              <c:txPr>
                <a:bodyPr/>
                <a:lstStyle/>
                <a:p>
                  <a:pPr>
                    <a:defRPr>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684-422D-8CCC-4CD9DE0C3752}"/>
                </c:ext>
              </c:extLst>
            </c:dLbl>
            <c:dLbl>
              <c:idx val="1"/>
              <c:spPr/>
              <c:txPr>
                <a:bodyPr/>
                <a:lstStyle/>
                <a:p>
                  <a:pPr>
                    <a:defRPr>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684-422D-8CCC-4CD9DE0C3752}"/>
                </c:ext>
              </c:extLst>
            </c:dLbl>
            <c:dLbl>
              <c:idx val="2"/>
              <c:spPr/>
              <c:txPr>
                <a:bodyPr/>
                <a:lstStyle/>
                <a:p>
                  <a:pPr>
                    <a:defRPr>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684-422D-8CCC-4CD9DE0C3752}"/>
                </c:ext>
              </c:extLst>
            </c:dLbl>
            <c:dLbl>
              <c:idx val="3"/>
              <c:spPr/>
              <c:txPr>
                <a:bodyPr/>
                <a:lstStyle/>
                <a:p>
                  <a:pPr>
                    <a:defRPr>
                      <a:solidFill>
                        <a:schemeClr val="tx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684-422D-8CCC-4CD9DE0C375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Sheet1!$A$2:$A$5</c:f>
              <c:strCache>
                <c:ptCount val="4"/>
                <c:pt idx="0">
                  <c:v>Luxury </c:v>
                </c:pt>
                <c:pt idx="1">
                  <c:v>Upscale </c:v>
                </c:pt>
                <c:pt idx="2">
                  <c:v>Mid-market </c:v>
                </c:pt>
                <c:pt idx="3">
                  <c:v>Economy </c:v>
                </c:pt>
              </c:strCache>
            </c:strRef>
          </c:cat>
          <c:val>
            <c:numRef>
              <c:f>Sheet1!$B$2:$B$5</c:f>
              <c:numCache>
                <c:formatCode>0%</c:formatCode>
                <c:ptCount val="4"/>
                <c:pt idx="0">
                  <c:v>0.26</c:v>
                </c:pt>
                <c:pt idx="1">
                  <c:v>0.26</c:v>
                </c:pt>
                <c:pt idx="2">
                  <c:v>0.24</c:v>
                </c:pt>
                <c:pt idx="3">
                  <c:v>0.24</c:v>
                </c:pt>
              </c:numCache>
            </c:numRef>
          </c:val>
          <c:extLst>
            <c:ext xmlns:c16="http://schemas.microsoft.com/office/drawing/2014/chart" uri="{C3380CC4-5D6E-409C-BE32-E72D297353CC}">
              <c16:uniqueId val="{00000008-8684-422D-8CCC-4CD9DE0C3752}"/>
            </c:ext>
          </c:extLst>
        </c:ser>
        <c:dLbls>
          <c:showLegendKey val="0"/>
          <c:showVal val="0"/>
          <c:showCatName val="0"/>
          <c:showSerName val="0"/>
          <c:showPercent val="0"/>
          <c:showBubbleSize val="0"/>
          <c:showLeaderLines val="1"/>
        </c:dLbls>
        <c:firstSliceAng val="0"/>
        <c:holeSize val="85"/>
      </c:doughnutChart>
    </c:plotArea>
    <c:legend>
      <c:legendPos val="b"/>
      <c:overlay val="0"/>
    </c:legend>
    <c:plotVisOnly val="1"/>
    <c:dispBlanksAs val="gap"/>
    <c:showDLblsOverMax val="0"/>
  </c:chart>
  <c:txPr>
    <a:bodyPr/>
    <a:lstStyle/>
    <a:p>
      <a:pPr>
        <a:defRPr sz="1200">
          <a:solidFill>
            <a:schemeClr val="tx1"/>
          </a:solidFill>
          <a:latin typeface="Arial"/>
        </a:defRPr>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0">
                <a:latin typeface="Georgia" panose="02040502050405020303" pitchFamily="18" charset="0"/>
              </a:defRPr>
            </a:pPr>
            <a:r>
              <a:rPr lang="en-US" sz="1600" b="0" dirty="0">
                <a:latin typeface="Georgia" panose="02040502050405020303" pitchFamily="18" charset="0"/>
              </a:rPr>
              <a:t>School Grade Levels</a:t>
            </a:r>
          </a:p>
        </c:rich>
      </c:tx>
      <c:layout>
        <c:manualLayout>
          <c:xMode val="edge"/>
          <c:yMode val="edge"/>
          <c:x val="0.24970048956646376"/>
          <c:y val="0"/>
        </c:manualLayout>
      </c:layout>
      <c:overlay val="0"/>
    </c:title>
    <c:autoTitleDeleted val="0"/>
    <c:plotArea>
      <c:layout>
        <c:manualLayout>
          <c:layoutTarget val="inner"/>
          <c:xMode val="edge"/>
          <c:yMode val="edge"/>
          <c:x val="0.50519635400184904"/>
          <c:y val="0.11606537819136246"/>
          <c:w val="0.49480364599815096"/>
          <c:h val="0.88393462180863758"/>
        </c:manualLayout>
      </c:layout>
      <c:barChart>
        <c:barDir val="bar"/>
        <c:grouping val="clustered"/>
        <c:varyColors val="0"/>
        <c:ser>
          <c:idx val="0"/>
          <c:order val="0"/>
          <c:tx>
            <c:strRef>
              <c:f>Sheet1!$B$1</c:f>
              <c:strCache>
                <c:ptCount val="1"/>
                <c:pt idx="0">
                  <c:v>Total</c:v>
                </c:pt>
              </c:strCache>
            </c:strRef>
          </c:tx>
          <c:spPr>
            <a:solidFill>
              <a:srgbClr val="0084C8"/>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Elementary school/Grades K-5</c:v>
                </c:pt>
                <c:pt idx="1">
                  <c:v>Middle school/Grades 6-8</c:v>
                </c:pt>
                <c:pt idx="2">
                  <c:v>High school/Grades 9-12</c:v>
                </c:pt>
                <c:pt idx="3">
                  <c:v>Other school type </c:v>
                </c:pt>
              </c:strCache>
            </c:strRef>
          </c:cat>
          <c:val>
            <c:numRef>
              <c:f>Sheet1!$B$2:$B$5</c:f>
              <c:numCache>
                <c:formatCode>0%</c:formatCode>
                <c:ptCount val="4"/>
                <c:pt idx="0">
                  <c:v>0.55000000000000004</c:v>
                </c:pt>
                <c:pt idx="1">
                  <c:v>0.55000000000000004</c:v>
                </c:pt>
                <c:pt idx="2">
                  <c:v>0.32</c:v>
                </c:pt>
                <c:pt idx="3">
                  <c:v>0.04</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3AEF-4481-A942-ED37F11159FF}"/>
            </c:ext>
          </c:extLst>
        </c:ser>
        <c:dLbls>
          <c:showLegendKey val="0"/>
          <c:showVal val="1"/>
          <c:showCatName val="0"/>
          <c:showSerName val="0"/>
          <c:showPercent val="0"/>
          <c:showBubbleSize val="0"/>
        </c:dLbls>
        <c:gapWidth val="150"/>
        <c:axId val="-2068027336"/>
        <c:axId val="-2113994440"/>
      </c:barChart>
      <c:catAx>
        <c:axId val="-2068027336"/>
        <c:scaling>
          <c:orientation val="maxMin"/>
        </c:scaling>
        <c:delete val="0"/>
        <c:axPos val="l"/>
        <c:numFmt formatCode="General" sourceLinked="0"/>
        <c:majorTickMark val="none"/>
        <c:minorTickMark val="none"/>
        <c:tickLblPos val="nextTo"/>
        <c:spPr>
          <a:ln>
            <a:solidFill>
              <a:schemeClr val="bg2"/>
            </a:solidFill>
          </a:ln>
        </c:spPr>
        <c:crossAx val="-2113994440"/>
        <c:crosses val="autoZero"/>
        <c:auto val="1"/>
        <c:lblAlgn val="ctr"/>
        <c:lblOffset val="100"/>
        <c:noMultiLvlLbl val="0"/>
      </c:catAx>
      <c:valAx>
        <c:axId val="-2113994440"/>
        <c:scaling>
          <c:orientation val="minMax"/>
          <c:max val="1"/>
          <c:min val="0"/>
        </c:scaling>
        <c:delete val="1"/>
        <c:axPos val="t"/>
        <c:numFmt formatCode="0%" sourceLinked="1"/>
        <c:majorTickMark val="out"/>
        <c:minorTickMark val="none"/>
        <c:tickLblPos val="nextTo"/>
        <c:crossAx val="-2068027336"/>
        <c:crosses val="autoZero"/>
        <c:crossBetween val="between"/>
      </c:valAx>
    </c:plotArea>
    <c:plotVisOnly val="1"/>
    <c:dispBlanksAs val="gap"/>
    <c:showDLblsOverMax val="1"/>
  </c:chart>
  <c:txPr>
    <a:bodyPr/>
    <a:lstStyle/>
    <a:p>
      <a:pPr>
        <a:defRPr sz="1200">
          <a:solidFill>
            <a:schemeClr val="tx1"/>
          </a:solidFill>
          <a:latin typeface="Arial"/>
        </a:defRPr>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0">
                <a:latin typeface="Georgia" panose="02040502050405020303" pitchFamily="18" charset="0"/>
              </a:defRPr>
            </a:pPr>
            <a:r>
              <a:rPr lang="en-US" sz="1600" b="0" dirty="0">
                <a:latin typeface="Georgia" panose="02040502050405020303" pitchFamily="18" charset="0"/>
              </a:rPr>
              <a:t>School Type</a:t>
            </a:r>
          </a:p>
        </c:rich>
      </c:tx>
      <c:layout>
        <c:manualLayout>
          <c:xMode val="edge"/>
          <c:yMode val="edge"/>
          <c:x val="0.35898817353713136"/>
          <c:y val="0"/>
        </c:manualLayout>
      </c:layout>
      <c:overlay val="0"/>
    </c:title>
    <c:autoTitleDeleted val="0"/>
    <c:plotArea>
      <c:layout>
        <c:manualLayout>
          <c:layoutTarget val="inner"/>
          <c:xMode val="edge"/>
          <c:yMode val="edge"/>
          <c:x val="0.16886089238845145"/>
          <c:y val="9.6217788117394412E-2"/>
          <c:w val="0.66855247799907369"/>
          <c:h val="0.80720114531138154"/>
        </c:manualLayout>
      </c:layout>
      <c:doughnutChart>
        <c:varyColors val="1"/>
        <c:ser>
          <c:idx val="0"/>
          <c:order val="0"/>
          <c:tx>
            <c:strRef>
              <c:f>Sheet1!$B$1</c:f>
              <c:strCache>
                <c:ptCount val="1"/>
                <c:pt idx="0">
                  <c:v>Total</c:v>
                </c:pt>
              </c:strCache>
            </c:strRef>
          </c:tx>
          <c:dPt>
            <c:idx val="0"/>
            <c:bubble3D val="0"/>
            <c:spPr>
              <a:solidFill>
                <a:srgbClr val="0084C8"/>
              </a:solidFill>
            </c:spPr>
            <c:extLst>
              <c:ext xmlns:c16="http://schemas.microsoft.com/office/drawing/2014/chart" uri="{C3380CC4-5D6E-409C-BE32-E72D297353CC}">
                <c16:uniqueId val="{00000001-2EC8-46A6-8D6E-049B95FD2835}"/>
              </c:ext>
            </c:extLst>
          </c:dPt>
          <c:dPt>
            <c:idx val="1"/>
            <c:bubble3D val="0"/>
            <c:spPr>
              <a:solidFill>
                <a:srgbClr val="E82C2A"/>
              </a:solidFill>
            </c:spPr>
            <c:extLst>
              <c:ext xmlns:c16="http://schemas.microsoft.com/office/drawing/2014/chart" uri="{C3380CC4-5D6E-409C-BE32-E72D297353CC}">
                <c16:uniqueId val="{00000003-2EC8-46A6-8D6E-049B95FD2835}"/>
              </c:ext>
            </c:extLst>
          </c:dPt>
          <c:dPt>
            <c:idx val="2"/>
            <c:bubble3D val="0"/>
            <c:spPr>
              <a:solidFill>
                <a:srgbClr val="43B02A"/>
              </a:solidFill>
            </c:spPr>
            <c:extLst>
              <c:ext xmlns:c16="http://schemas.microsoft.com/office/drawing/2014/chart" uri="{C3380CC4-5D6E-409C-BE32-E72D297353CC}">
                <c16:uniqueId val="{00000005-2EC8-46A6-8D6E-049B95FD2835}"/>
              </c:ext>
            </c:extLst>
          </c:dPt>
          <c:dLbls>
            <c:dLbl>
              <c:idx val="0"/>
              <c:spPr/>
              <c:txPr>
                <a:bodyPr/>
                <a:lstStyle/>
                <a:p>
                  <a:pPr>
                    <a:defRPr>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EC8-46A6-8D6E-049B95FD2835}"/>
                </c:ext>
              </c:extLst>
            </c:dLbl>
            <c:dLbl>
              <c:idx val="1"/>
              <c:spPr/>
              <c:txPr>
                <a:bodyPr/>
                <a:lstStyle/>
                <a:p>
                  <a:pPr>
                    <a:defRPr>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EC8-46A6-8D6E-049B95FD2835}"/>
                </c:ext>
              </c:extLst>
            </c:dLbl>
            <c:dLbl>
              <c:idx val="2"/>
              <c:layout>
                <c:manualLayout>
                  <c:x val="3.1372549019607842E-3"/>
                  <c:y val="0.10606060606060606"/>
                </c:manualLayout>
              </c:layout>
              <c:spPr/>
              <c:txPr>
                <a:bodyPr/>
                <a:lstStyle/>
                <a:p>
                  <a:pPr>
                    <a:defRPr>
                      <a:solidFill>
                        <a:schemeClr val="tx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EC8-46A6-8D6E-049B95FD2835}"/>
                </c:ext>
              </c:extLst>
            </c:dLbl>
            <c:spPr>
              <a:noFill/>
              <a:ln>
                <a:noFill/>
              </a:ln>
              <a:effectLst/>
            </c:spPr>
            <c:txPr>
              <a:bodyPr/>
              <a:lstStyle/>
              <a:p>
                <a:pPr>
                  <a:defRPr>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Sheet1!$A$2:$A$4</c:f>
              <c:strCache>
                <c:ptCount val="3"/>
                <c:pt idx="0">
                  <c:v>Public</c:v>
                </c:pt>
                <c:pt idx="1">
                  <c:v>Private</c:v>
                </c:pt>
                <c:pt idx="2">
                  <c:v>Charter</c:v>
                </c:pt>
              </c:strCache>
            </c:strRef>
          </c:cat>
          <c:val>
            <c:numRef>
              <c:f>Sheet1!$B$2:$B$4</c:f>
              <c:numCache>
                <c:formatCode>0%</c:formatCode>
                <c:ptCount val="3"/>
                <c:pt idx="0">
                  <c:v>0.84</c:v>
                </c:pt>
                <c:pt idx="1">
                  <c:v>0.15</c:v>
                </c:pt>
                <c:pt idx="2">
                  <c:v>0.01</c:v>
                </c:pt>
              </c:numCache>
            </c:numRef>
          </c:val>
          <c:extLst>
            <c:ext xmlns:c16="http://schemas.microsoft.com/office/drawing/2014/chart" uri="{C3380CC4-5D6E-409C-BE32-E72D297353CC}">
              <c16:uniqueId val="{00000006-2EC8-46A6-8D6E-049B95FD2835}"/>
            </c:ext>
          </c:extLst>
        </c:ser>
        <c:dLbls>
          <c:showLegendKey val="0"/>
          <c:showVal val="0"/>
          <c:showCatName val="0"/>
          <c:showSerName val="0"/>
          <c:showPercent val="0"/>
          <c:showBubbleSize val="0"/>
          <c:showLeaderLines val="1"/>
        </c:dLbls>
        <c:firstSliceAng val="0"/>
        <c:holeSize val="70"/>
      </c:doughnutChart>
    </c:plotArea>
    <c:legend>
      <c:legendPos val="b"/>
      <c:layout>
        <c:manualLayout>
          <c:xMode val="edge"/>
          <c:yMode val="edge"/>
          <c:x val="0.24037721167207038"/>
          <c:y val="0.9269852063946552"/>
          <c:w val="0.55061787864752199"/>
          <c:h val="7.3014793605344783E-2"/>
        </c:manualLayout>
      </c:layout>
      <c:overlay val="0"/>
    </c:legend>
    <c:plotVisOnly val="1"/>
    <c:dispBlanksAs val="gap"/>
    <c:showDLblsOverMax val="0"/>
  </c:chart>
  <c:txPr>
    <a:bodyPr/>
    <a:lstStyle/>
    <a:p>
      <a:pPr>
        <a:defRPr sz="1200">
          <a:solidFill>
            <a:schemeClr val="tx1"/>
          </a:solidFill>
          <a:latin typeface="Arial"/>
        </a:defRPr>
      </a:pPr>
      <a:endParaRPr lang="en-US"/>
    </a:p>
  </c:txPr>
  <c:externalData r:id="rId1">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manualLayout>
          <c:layoutTarget val="inner"/>
          <c:xMode val="edge"/>
          <c:yMode val="edge"/>
          <c:x val="0.13611709883782258"/>
          <c:y val="1.4849379623001664E-2"/>
          <c:w val="0.73406973064537151"/>
          <c:h val="0.88213493199713677"/>
        </c:manualLayout>
      </c:layout>
      <c:doughnutChart>
        <c:varyColors val="1"/>
        <c:ser>
          <c:idx val="0"/>
          <c:order val="0"/>
          <c:tx>
            <c:strRef>
              <c:f>Sheet1!$B$1</c:f>
              <c:strCache>
                <c:ptCount val="1"/>
                <c:pt idx="0">
                  <c:v>Total</c:v>
                </c:pt>
              </c:strCache>
            </c:strRef>
          </c:tx>
          <c:dPt>
            <c:idx val="0"/>
            <c:bubble3D val="0"/>
            <c:spPr>
              <a:solidFill>
                <a:srgbClr val="0084C8"/>
              </a:solidFill>
            </c:spPr>
            <c:extLst>
              <c:ext xmlns:c16="http://schemas.microsoft.com/office/drawing/2014/chart" uri="{C3380CC4-5D6E-409C-BE32-E72D297353CC}">
                <c16:uniqueId val="{00000001-9880-40F7-A274-FEE643411024}"/>
              </c:ext>
            </c:extLst>
          </c:dPt>
          <c:dPt>
            <c:idx val="1"/>
            <c:bubble3D val="0"/>
            <c:spPr>
              <a:solidFill>
                <a:srgbClr val="E82C2A"/>
              </a:solidFill>
            </c:spPr>
            <c:extLst>
              <c:ext xmlns:c16="http://schemas.microsoft.com/office/drawing/2014/chart" uri="{C3380CC4-5D6E-409C-BE32-E72D297353CC}">
                <c16:uniqueId val="{00000003-9880-40F7-A274-FEE643411024}"/>
              </c:ext>
            </c:extLst>
          </c:dPt>
          <c:dLbls>
            <c:dLbl>
              <c:idx val="0"/>
              <c:spPr/>
              <c:txPr>
                <a:bodyPr/>
                <a:lstStyle/>
                <a:p>
                  <a:pPr>
                    <a:defRPr>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880-40F7-A274-FEE643411024}"/>
                </c:ext>
              </c:extLst>
            </c:dLbl>
            <c:dLbl>
              <c:idx val="1"/>
              <c:spPr/>
              <c:txPr>
                <a:bodyPr/>
                <a:lstStyle/>
                <a:p>
                  <a:pPr>
                    <a:defRPr>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880-40F7-A274-FEE64341102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Chain</c:v>
                </c:pt>
                <c:pt idx="1">
                  <c:v>Independent</c:v>
                </c:pt>
              </c:strCache>
            </c:strRef>
          </c:cat>
          <c:val>
            <c:numRef>
              <c:f>Sheet1!$B$2:$B$3</c:f>
              <c:numCache>
                <c:formatCode>0%</c:formatCode>
                <c:ptCount val="2"/>
                <c:pt idx="0">
                  <c:v>0.34</c:v>
                </c:pt>
                <c:pt idx="1">
                  <c:v>0.66</c:v>
                </c:pt>
              </c:numCache>
            </c:numRef>
          </c:val>
          <c:extLst>
            <c:ext xmlns:c16="http://schemas.microsoft.com/office/drawing/2014/chart" uri="{C3380CC4-5D6E-409C-BE32-E72D297353CC}">
              <c16:uniqueId val="{00000004-9880-40F7-A274-FEE643411024}"/>
            </c:ext>
          </c:extLst>
        </c:ser>
        <c:dLbls>
          <c:showLegendKey val="0"/>
          <c:showVal val="0"/>
          <c:showCatName val="0"/>
          <c:showSerName val="0"/>
          <c:showPercent val="0"/>
          <c:showBubbleSize val="0"/>
          <c:showLeaderLines val="1"/>
        </c:dLbls>
        <c:firstSliceAng val="0"/>
        <c:holeSize val="75"/>
      </c:doughnutChart>
    </c:plotArea>
    <c:legend>
      <c:legendPos val="b"/>
      <c:layout>
        <c:manualLayout>
          <c:xMode val="edge"/>
          <c:yMode val="edge"/>
          <c:x val="0.25935928221738241"/>
          <c:y val="0.93077308518253388"/>
          <c:w val="0.46236865781848191"/>
          <c:h val="6.9226914817465984E-2"/>
        </c:manualLayout>
      </c:layout>
      <c:overlay val="0"/>
    </c:legend>
    <c:plotVisOnly val="1"/>
    <c:dispBlanksAs val="gap"/>
    <c:showDLblsOverMax val="0"/>
  </c:chart>
  <c:txPr>
    <a:bodyPr/>
    <a:lstStyle/>
    <a:p>
      <a:pPr>
        <a:defRPr sz="1200">
          <a:solidFill>
            <a:schemeClr val="tx1"/>
          </a:solidFill>
          <a:latin typeface="Arial"/>
        </a:defRPr>
      </a:pPr>
      <a:endParaRPr lang="en-US"/>
    </a:p>
  </c:txPr>
  <c:externalData r:id="rId1">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b="0" dirty="0">
                <a:latin typeface="Georgia" panose="02040502050405020303" pitchFamily="18" charset="0"/>
              </a:rPr>
              <a:t>Number of Units</a:t>
            </a:r>
          </a:p>
        </c:rich>
      </c:tx>
      <c:layout>
        <c:manualLayout>
          <c:xMode val="edge"/>
          <c:yMode val="edge"/>
          <c:x val="0.30523143430600586"/>
          <c:y val="0"/>
        </c:manualLayout>
      </c:layout>
      <c:overlay val="0"/>
    </c:title>
    <c:autoTitleDeleted val="0"/>
    <c:plotArea>
      <c:layout>
        <c:manualLayout>
          <c:layoutTarget val="inner"/>
          <c:xMode val="edge"/>
          <c:yMode val="edge"/>
          <c:x val="0.50155911687509658"/>
          <c:y val="0.11385698382044358"/>
          <c:w val="0.49844088312490348"/>
          <c:h val="0.8724203698152484"/>
        </c:manualLayout>
      </c:layout>
      <c:barChart>
        <c:barDir val="bar"/>
        <c:grouping val="clustered"/>
        <c:varyColors val="0"/>
        <c:ser>
          <c:idx val="0"/>
          <c:order val="0"/>
          <c:tx>
            <c:strRef>
              <c:f>Sheet1!$D$1</c:f>
              <c:strCache>
                <c:ptCount val="1"/>
                <c:pt idx="0">
                  <c:v>Total</c:v>
                </c:pt>
              </c:strCache>
            </c:strRef>
          </c:tx>
          <c:spPr>
            <a:solidFill>
              <a:srgbClr val="0084C8"/>
            </a:solidFill>
          </c:spPr>
          <c:invertIfNegative val="1"/>
          <c:dLbls>
            <c:dLbl>
              <c:idx val="7"/>
              <c:spPr>
                <a:noFill/>
                <a:ln>
                  <a:noFill/>
                </a:ln>
                <a:effectLst/>
              </c:spPr>
              <c:txPr>
                <a:bodyPr wrap="square" lIns="38100" tIns="19050" rIns="38100" bIns="19050" anchor="ctr">
                  <a:spAutoFit/>
                </a:bodyPr>
                <a:lstStyle/>
                <a:p>
                  <a:pPr>
                    <a:defRPr b="0">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0-EFEB-4FEF-9FC4-FD29A9920016}"/>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6</c:v>
                </c:pt>
                <c:pt idx="1">
                  <c:v>7-12</c:v>
                </c:pt>
                <c:pt idx="2">
                  <c:v>13-20</c:v>
                </c:pt>
                <c:pt idx="3">
                  <c:v>21-40</c:v>
                </c:pt>
                <c:pt idx="4">
                  <c:v>41-75</c:v>
                </c:pt>
                <c:pt idx="5">
                  <c:v>76-100</c:v>
                </c:pt>
                <c:pt idx="6">
                  <c:v>101-200</c:v>
                </c:pt>
                <c:pt idx="7">
                  <c:v>201-300</c:v>
                </c:pt>
                <c:pt idx="8">
                  <c:v>300+</c:v>
                </c:pt>
              </c:strCache>
            </c:strRef>
          </c:cat>
          <c:val>
            <c:numRef>
              <c:f>Sheet1!$D$2:$D$10</c:f>
              <c:numCache>
                <c:formatCode>0%</c:formatCode>
                <c:ptCount val="9"/>
                <c:pt idx="0">
                  <c:v>0.1</c:v>
                </c:pt>
                <c:pt idx="1">
                  <c:v>0.31</c:v>
                </c:pt>
                <c:pt idx="2">
                  <c:v>0.28999999999999998</c:v>
                </c:pt>
                <c:pt idx="3">
                  <c:v>0.1</c:v>
                </c:pt>
                <c:pt idx="4">
                  <c:v>0.08</c:v>
                </c:pt>
                <c:pt idx="5">
                  <c:v>0.06</c:v>
                </c:pt>
                <c:pt idx="6">
                  <c:v>0.03</c:v>
                </c:pt>
                <c:pt idx="7">
                  <c:v>0.03</c:v>
                </c:pt>
                <c:pt idx="8">
                  <c:v>0.03</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1-EFEB-4FEF-9FC4-FD29A9920016}"/>
            </c:ext>
          </c:extLst>
        </c:ser>
        <c:dLbls>
          <c:showLegendKey val="0"/>
          <c:showVal val="1"/>
          <c:showCatName val="0"/>
          <c:showSerName val="0"/>
          <c:showPercent val="0"/>
          <c:showBubbleSize val="0"/>
        </c:dLbls>
        <c:gapWidth val="150"/>
        <c:axId val="-2068027336"/>
        <c:axId val="-2113994440"/>
      </c:barChart>
      <c:catAx>
        <c:axId val="-2068027336"/>
        <c:scaling>
          <c:orientation val="maxMin"/>
        </c:scaling>
        <c:delete val="0"/>
        <c:axPos val="l"/>
        <c:numFmt formatCode="General" sourceLinked="0"/>
        <c:majorTickMark val="none"/>
        <c:minorTickMark val="none"/>
        <c:tickLblPos val="nextTo"/>
        <c:spPr>
          <a:ln>
            <a:solidFill>
              <a:schemeClr val="bg2"/>
            </a:solidFill>
          </a:ln>
        </c:spPr>
        <c:crossAx val="-2113994440"/>
        <c:crosses val="autoZero"/>
        <c:auto val="1"/>
        <c:lblAlgn val="ctr"/>
        <c:lblOffset val="100"/>
        <c:noMultiLvlLbl val="0"/>
      </c:catAx>
      <c:valAx>
        <c:axId val="-2113994440"/>
        <c:scaling>
          <c:orientation val="minMax"/>
          <c:max val="1"/>
          <c:min val="0"/>
        </c:scaling>
        <c:delete val="1"/>
        <c:axPos val="t"/>
        <c:numFmt formatCode="0%" sourceLinked="1"/>
        <c:majorTickMark val="out"/>
        <c:minorTickMark val="none"/>
        <c:tickLblPos val="nextTo"/>
        <c:crossAx val="-2068027336"/>
        <c:crosses val="autoZero"/>
        <c:crossBetween val="between"/>
      </c:valAx>
    </c:plotArea>
    <c:plotVisOnly val="1"/>
    <c:dispBlanksAs val="gap"/>
    <c:showDLblsOverMax val="1"/>
  </c:chart>
  <c:txPr>
    <a:bodyPr/>
    <a:lstStyle/>
    <a:p>
      <a:pPr>
        <a:defRPr sz="1200">
          <a:solidFill>
            <a:schemeClr val="tx1"/>
          </a:solidFill>
          <a:latin typeface="Arial"/>
        </a:defRPr>
      </a:pPr>
      <a:endParaRPr lang="en-US"/>
    </a:p>
  </c:txPr>
  <c:externalData r:id="rId1">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8506688701854E-2"/>
          <c:y val="9.000706992566336E-4"/>
          <c:w val="0.85234616506270044"/>
          <c:h val="0.74866798501995457"/>
        </c:manualLayout>
      </c:layout>
      <c:doughnutChart>
        <c:varyColors val="1"/>
        <c:ser>
          <c:idx val="0"/>
          <c:order val="0"/>
          <c:tx>
            <c:strRef>
              <c:f>Sheet1!$B$1</c:f>
              <c:strCache>
                <c:ptCount val="1"/>
                <c:pt idx="0">
                  <c:v>Total</c:v>
                </c:pt>
              </c:strCache>
            </c:strRef>
          </c:tx>
          <c:dPt>
            <c:idx val="0"/>
            <c:bubble3D val="0"/>
            <c:spPr>
              <a:solidFill>
                <a:schemeClr val="accent1"/>
              </a:solidFill>
              <a:ln>
                <a:noFill/>
              </a:ln>
              <a:effectLst/>
            </c:spPr>
            <c:extLst>
              <c:ext xmlns:c16="http://schemas.microsoft.com/office/drawing/2014/chart" uri="{C3380CC4-5D6E-409C-BE32-E72D297353CC}">
                <c16:uniqueId val="{00000001-EC30-4221-8469-34A4DEF4C1BA}"/>
              </c:ext>
            </c:extLst>
          </c:dPt>
          <c:dPt>
            <c:idx val="1"/>
            <c:bubble3D val="0"/>
            <c:spPr>
              <a:solidFill>
                <a:schemeClr val="accent2"/>
              </a:solidFill>
              <a:ln>
                <a:noFill/>
              </a:ln>
              <a:effectLst/>
            </c:spPr>
            <c:extLst>
              <c:ext xmlns:c16="http://schemas.microsoft.com/office/drawing/2014/chart" uri="{C3380CC4-5D6E-409C-BE32-E72D297353CC}">
                <c16:uniqueId val="{00000003-EC30-4221-8469-34A4DEF4C1BA}"/>
              </c:ext>
            </c:extLst>
          </c:dPt>
          <c:dPt>
            <c:idx val="2"/>
            <c:bubble3D val="0"/>
            <c:spPr>
              <a:solidFill>
                <a:schemeClr val="accent3"/>
              </a:solidFill>
              <a:ln>
                <a:noFill/>
              </a:ln>
              <a:effectLst/>
            </c:spPr>
            <c:extLst>
              <c:ext xmlns:c16="http://schemas.microsoft.com/office/drawing/2014/chart" uri="{C3380CC4-5D6E-409C-BE32-E72D297353CC}">
                <c16:uniqueId val="{00000005-EC30-4221-8469-34A4DEF4C1BA}"/>
              </c:ext>
            </c:extLst>
          </c:dPt>
          <c:dPt>
            <c:idx val="3"/>
            <c:bubble3D val="0"/>
            <c:spPr>
              <a:solidFill>
                <a:schemeClr val="accent4"/>
              </a:solidFill>
              <a:ln>
                <a:noFill/>
              </a:ln>
              <a:effectLst/>
            </c:spPr>
            <c:extLst>
              <c:ext xmlns:c16="http://schemas.microsoft.com/office/drawing/2014/chart" uri="{C3380CC4-5D6E-409C-BE32-E72D297353CC}">
                <c16:uniqueId val="{00000007-EC30-4221-8469-34A4DEF4C1BA}"/>
              </c:ext>
            </c:extLst>
          </c:dPt>
          <c:dPt>
            <c:idx val="4"/>
            <c:bubble3D val="0"/>
            <c:spPr>
              <a:solidFill>
                <a:schemeClr val="accent5"/>
              </a:solidFill>
              <a:ln>
                <a:noFill/>
              </a:ln>
              <a:effectLst/>
            </c:spPr>
            <c:extLst>
              <c:ext xmlns:c16="http://schemas.microsoft.com/office/drawing/2014/chart" uri="{C3380CC4-5D6E-409C-BE32-E72D297353CC}">
                <c16:uniqueId val="{00000009-EC30-4221-8469-34A4DEF4C1BA}"/>
              </c:ext>
            </c:extLst>
          </c:dPt>
          <c:dPt>
            <c:idx val="5"/>
            <c:bubble3D val="0"/>
            <c:spPr>
              <a:solidFill>
                <a:schemeClr val="accent6"/>
              </a:solidFill>
              <a:ln>
                <a:noFill/>
              </a:ln>
              <a:effectLst/>
            </c:spPr>
            <c:extLst>
              <c:ext xmlns:c16="http://schemas.microsoft.com/office/drawing/2014/chart" uri="{C3380CC4-5D6E-409C-BE32-E72D297353CC}">
                <c16:uniqueId val="{0000000B-EC30-4221-8469-34A4DEF4C1BA}"/>
              </c:ext>
            </c:extLst>
          </c:dPt>
          <c:dPt>
            <c:idx val="6"/>
            <c:bubble3D val="0"/>
            <c:spPr>
              <a:solidFill>
                <a:schemeClr val="accent1">
                  <a:lumMod val="60000"/>
                </a:schemeClr>
              </a:solidFill>
              <a:ln>
                <a:noFill/>
              </a:ln>
              <a:effectLst/>
            </c:spPr>
            <c:extLst>
              <c:ext xmlns:c16="http://schemas.microsoft.com/office/drawing/2014/chart" uri="{C3380CC4-5D6E-409C-BE32-E72D297353CC}">
                <c16:uniqueId val="{0000000D-EC30-4221-8469-34A4DEF4C1BA}"/>
              </c:ext>
            </c:extLst>
          </c:dPt>
          <c:dPt>
            <c:idx val="7"/>
            <c:bubble3D val="0"/>
            <c:spPr>
              <a:solidFill>
                <a:schemeClr val="accent2">
                  <a:lumMod val="60000"/>
                </a:schemeClr>
              </a:solidFill>
              <a:ln>
                <a:noFill/>
              </a:ln>
              <a:effectLst/>
            </c:spPr>
            <c:extLst>
              <c:ext xmlns:c16="http://schemas.microsoft.com/office/drawing/2014/chart" uri="{C3380CC4-5D6E-409C-BE32-E72D297353CC}">
                <c16:uniqueId val="{0000000F-EC30-4221-8469-34A4DEF4C1BA}"/>
              </c:ext>
            </c:extLst>
          </c:dPt>
          <c:dPt>
            <c:idx val="8"/>
            <c:bubble3D val="0"/>
            <c:spPr>
              <a:solidFill>
                <a:schemeClr val="accent3">
                  <a:lumMod val="60000"/>
                </a:schemeClr>
              </a:solidFill>
              <a:ln>
                <a:noFill/>
              </a:ln>
              <a:effectLst/>
            </c:spPr>
            <c:extLst>
              <c:ext xmlns:c16="http://schemas.microsoft.com/office/drawing/2014/chart" uri="{C3380CC4-5D6E-409C-BE32-E72D297353CC}">
                <c16:uniqueId val="{00000011-EC30-4221-8469-34A4DEF4C1BA}"/>
              </c:ext>
            </c:extLst>
          </c:dPt>
          <c:dPt>
            <c:idx val="9"/>
            <c:bubble3D val="0"/>
            <c:spPr>
              <a:solidFill>
                <a:schemeClr val="accent4">
                  <a:lumMod val="60000"/>
                </a:schemeClr>
              </a:solidFill>
              <a:ln>
                <a:noFill/>
              </a:ln>
              <a:effectLst/>
            </c:spPr>
            <c:extLst>
              <c:ext xmlns:c16="http://schemas.microsoft.com/office/drawing/2014/chart" uri="{C3380CC4-5D6E-409C-BE32-E72D297353CC}">
                <c16:uniqueId val="{00000013-EC30-4221-8469-34A4DEF4C1BA}"/>
              </c:ext>
            </c:extLst>
          </c:dPt>
          <c:dPt>
            <c:idx val="10"/>
            <c:bubble3D val="0"/>
            <c:spPr>
              <a:solidFill>
                <a:schemeClr val="accent5">
                  <a:lumMod val="60000"/>
                </a:schemeClr>
              </a:solidFill>
              <a:ln>
                <a:noFill/>
              </a:ln>
              <a:effectLst/>
            </c:spPr>
            <c:extLst>
              <c:ext xmlns:c16="http://schemas.microsoft.com/office/drawing/2014/chart" uri="{C3380CC4-5D6E-409C-BE32-E72D297353CC}">
                <c16:uniqueId val="{00000015-EC30-4221-8469-34A4DEF4C1BA}"/>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C30-4221-8469-34A4DEF4C1BA}"/>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C30-4221-8469-34A4DEF4C1BA}"/>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C30-4221-8469-34A4DEF4C1BA}"/>
                </c:ext>
              </c:extLst>
            </c:dLbl>
            <c:dLbl>
              <c:idx val="3"/>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C30-4221-8469-34A4DEF4C1BA}"/>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C30-4221-8469-34A4DEF4C1BA}"/>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C30-4221-8469-34A4DEF4C1BA}"/>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C30-4221-8469-34A4DEF4C1BA}"/>
                </c:ext>
              </c:extLst>
            </c:dLbl>
            <c:dLbl>
              <c:idx val="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C30-4221-8469-34A4DEF4C1BA}"/>
                </c:ext>
              </c:extLst>
            </c:dLbl>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C30-4221-8469-34A4DEF4C1BA}"/>
                </c:ext>
              </c:extLst>
            </c:dLbl>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EC30-4221-8469-34A4DEF4C1BA}"/>
                </c:ext>
              </c:extLst>
            </c:dLbl>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EC30-4221-8469-34A4DEF4C1BA}"/>
                </c:ext>
              </c:extLst>
            </c:dLbl>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Arial"/>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Sheet1!$A$2:$A$12</c:f>
              <c:strCache>
                <c:ptCount val="11"/>
                <c:pt idx="0">
                  <c:v>General manager</c:v>
                </c:pt>
                <c:pt idx="1">
                  <c:v>Operations manager</c:v>
                </c:pt>
                <c:pt idx="2">
                  <c:v>Food and beverage director</c:v>
                </c:pt>
                <c:pt idx="3">
                  <c:v>Foodservice director</c:v>
                </c:pt>
                <c:pt idx="4">
                  <c:v>Kitchen manager</c:v>
                </c:pt>
                <c:pt idx="5">
                  <c:v>Owner</c:v>
                </c:pt>
                <c:pt idx="6">
                  <c:v>Purchasing director/buyer</c:v>
                </c:pt>
                <c:pt idx="7">
                  <c:v>Chef</c:v>
                </c:pt>
                <c:pt idx="8">
                  <c:v>Nutrition director</c:v>
                </c:pt>
                <c:pt idx="9">
                  <c:v>Corporate executive</c:v>
                </c:pt>
                <c:pt idx="10">
                  <c:v>Research and development facilities</c:v>
                </c:pt>
              </c:strCache>
            </c:strRef>
          </c:cat>
          <c:val>
            <c:numRef>
              <c:f>Sheet1!$B$2:$B$12</c:f>
              <c:numCache>
                <c:formatCode>0%</c:formatCode>
                <c:ptCount val="11"/>
                <c:pt idx="0">
                  <c:v>0.21</c:v>
                </c:pt>
                <c:pt idx="1">
                  <c:v>0.14000000000000001</c:v>
                </c:pt>
                <c:pt idx="2">
                  <c:v>0.13</c:v>
                </c:pt>
                <c:pt idx="3">
                  <c:v>0.11</c:v>
                </c:pt>
                <c:pt idx="4">
                  <c:v>0.1</c:v>
                </c:pt>
                <c:pt idx="5">
                  <c:v>0.09</c:v>
                </c:pt>
                <c:pt idx="6">
                  <c:v>0.08</c:v>
                </c:pt>
                <c:pt idx="7">
                  <c:v>0.05</c:v>
                </c:pt>
                <c:pt idx="8">
                  <c:v>0.04</c:v>
                </c:pt>
                <c:pt idx="9">
                  <c:v>0.03</c:v>
                </c:pt>
                <c:pt idx="10">
                  <c:v>0.02</c:v>
                </c:pt>
              </c:numCache>
            </c:numRef>
          </c:val>
          <c:extLst>
            <c:ext xmlns:c16="http://schemas.microsoft.com/office/drawing/2014/chart" uri="{C3380CC4-5D6E-409C-BE32-E72D297353CC}">
              <c16:uniqueId val="{00000016-EC30-4221-8469-34A4DEF4C1BA}"/>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1.0418811416595436E-3"/>
          <c:y val="0.78163266317701652"/>
          <c:w val="0.99791623771668092"/>
          <c:h val="0.2163366731621255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sz="1200">
          <a:solidFill>
            <a:schemeClr val="tx1"/>
          </a:solidFill>
          <a:latin typeface="Arial"/>
        </a:defRPr>
      </a:pPr>
      <a:endParaRPr lang="en-US"/>
    </a:p>
  </c:txPr>
  <c:externalData r:id="rId3">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barChart>
        <c:barDir val="col"/>
        <c:grouping val="clustered"/>
        <c:varyColors val="0"/>
        <c:ser>
          <c:idx val="0"/>
          <c:order val="0"/>
          <c:tx>
            <c:strRef>
              <c:f>Sheet1!$B$1</c:f>
              <c:strCache>
                <c:ptCount val="1"/>
                <c:pt idx="0">
                  <c:v>Total</c:v>
                </c:pt>
              </c:strCache>
            </c:strRef>
          </c:tx>
          <c:spPr>
            <a:solidFill>
              <a:srgbClr val="0084C8"/>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Approve selection of brand, product, contract, supplier, etc.</c:v>
                </c:pt>
                <c:pt idx="1">
                  <c:v>Evaluate product, features, brand, supplier, etc.</c:v>
                </c:pt>
                <c:pt idx="2">
                  <c:v>Recommend product or supplier</c:v>
                </c:pt>
                <c:pt idx="3">
                  <c:v>Authorize purchase</c:v>
                </c:pt>
                <c:pt idx="4">
                  <c:v>Specify needed features of product, supplier, etc.</c:v>
                </c:pt>
                <c:pt idx="5">
                  <c:v>Negotiate purchase and terms</c:v>
                </c:pt>
                <c:pt idx="6">
                  <c:v>Place order</c:v>
                </c:pt>
              </c:strCache>
            </c:strRef>
          </c:cat>
          <c:val>
            <c:numRef>
              <c:f>Sheet1!$B$2:$B$8</c:f>
              <c:numCache>
                <c:formatCode>0%</c:formatCode>
                <c:ptCount val="7"/>
                <c:pt idx="0">
                  <c:v>0.64</c:v>
                </c:pt>
                <c:pt idx="1">
                  <c:v>0.64</c:v>
                </c:pt>
                <c:pt idx="2">
                  <c:v>0.57999999999999996</c:v>
                </c:pt>
                <c:pt idx="3">
                  <c:v>0.54</c:v>
                </c:pt>
                <c:pt idx="4">
                  <c:v>0.48</c:v>
                </c:pt>
                <c:pt idx="5">
                  <c:v>0.36</c:v>
                </c:pt>
                <c:pt idx="6">
                  <c:v>0.28000000000000003</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93DD-4721-9321-7A049886E56E}"/>
            </c:ext>
          </c:extLst>
        </c:ser>
        <c:dLbls>
          <c:showLegendKey val="0"/>
          <c:showVal val="1"/>
          <c:showCatName val="0"/>
          <c:showSerName val="0"/>
          <c:showPercent val="0"/>
          <c:showBubbleSize val="0"/>
        </c:dLbls>
        <c:gapWidth val="150"/>
        <c:axId val="-2068027336"/>
        <c:axId val="-2113994440"/>
      </c:barChart>
      <c:catAx>
        <c:axId val="-2068027336"/>
        <c:scaling>
          <c:orientation val="minMax"/>
        </c:scaling>
        <c:delete val="0"/>
        <c:axPos val="b"/>
        <c:numFmt formatCode="General" sourceLinked="0"/>
        <c:majorTickMark val="none"/>
        <c:minorTickMark val="none"/>
        <c:tickLblPos val="nextTo"/>
        <c:spPr>
          <a:ln>
            <a:solidFill>
              <a:schemeClr val="bg2"/>
            </a:solidFill>
          </a:ln>
        </c:spPr>
        <c:crossAx val="-2113994440"/>
        <c:crosses val="autoZero"/>
        <c:auto val="1"/>
        <c:lblAlgn val="ctr"/>
        <c:lblOffset val="100"/>
        <c:noMultiLvlLbl val="0"/>
      </c:catAx>
      <c:valAx>
        <c:axId val="-2113994440"/>
        <c:scaling>
          <c:orientation val="minMax"/>
        </c:scaling>
        <c:delete val="1"/>
        <c:axPos val="l"/>
        <c:numFmt formatCode="0%" sourceLinked="1"/>
        <c:majorTickMark val="out"/>
        <c:minorTickMark val="none"/>
        <c:tickLblPos val="nextTo"/>
        <c:crossAx val="-2068027336"/>
        <c:crosses val="autoZero"/>
        <c:crossBetween val="between"/>
      </c:valAx>
    </c:plotArea>
    <c:plotVisOnly val="1"/>
    <c:dispBlanksAs val="gap"/>
    <c:showDLblsOverMax val="1"/>
  </c:chart>
  <c:txPr>
    <a:bodyPr/>
    <a:lstStyle/>
    <a:p>
      <a:pPr>
        <a:defRPr sz="1200">
          <a:solidFill>
            <a:schemeClr val="tx1"/>
          </a:solidFill>
          <a:latin typeface="Arial"/>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r>
              <a:rPr lang="en-US" sz="1600" dirty="0">
                <a:latin typeface="Georgia" panose="02040502050405020303" pitchFamily="18" charset="0"/>
              </a:rPr>
              <a:t>Annie’s</a:t>
            </a:r>
          </a:p>
        </c:rich>
      </c:tx>
      <c:layout>
        <c:manualLayout>
          <c:xMode val="edge"/>
          <c:yMode val="edge"/>
          <c:x val="0.37015902423961711"/>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8.1191909834800055E-2"/>
          <c:y val="0.11986782902137233"/>
          <c:w val="0.85232244866450513"/>
          <c:h val="0.7762222300337458"/>
        </c:manualLayout>
      </c:layout>
      <c:doughnutChart>
        <c:varyColors val="1"/>
        <c:ser>
          <c:idx val="0"/>
          <c:order val="0"/>
          <c:tx>
            <c:strRef>
              <c:f>Sheet1!$B$1</c:f>
              <c:strCache>
                <c:ptCount val="1"/>
                <c:pt idx="0">
                  <c:v>Campbell's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355A-4A69-A5A5-FC21CC736701}"/>
              </c:ext>
            </c:extLst>
          </c:dPt>
          <c:dPt>
            <c:idx val="1"/>
            <c:bubble3D val="0"/>
            <c:spPr>
              <a:solidFill>
                <a:schemeClr val="accent2"/>
              </a:solidFill>
              <a:ln w="19050">
                <a:noFill/>
              </a:ln>
              <a:effectLst/>
            </c:spPr>
            <c:extLst>
              <c:ext xmlns:c16="http://schemas.microsoft.com/office/drawing/2014/chart" uri="{C3380CC4-5D6E-409C-BE32-E72D297353CC}">
                <c16:uniqueId val="{00000003-355A-4A69-A5A5-FC21CC736701}"/>
              </c:ext>
            </c:extLst>
          </c:dPt>
          <c:dPt>
            <c:idx val="2"/>
            <c:bubble3D val="0"/>
            <c:spPr>
              <a:solidFill>
                <a:schemeClr val="accent3"/>
              </a:solidFill>
              <a:ln w="19050">
                <a:noFill/>
              </a:ln>
              <a:effectLst/>
            </c:spPr>
            <c:extLst>
              <c:ext xmlns:c16="http://schemas.microsoft.com/office/drawing/2014/chart" uri="{C3380CC4-5D6E-409C-BE32-E72D297353CC}">
                <c16:uniqueId val="{00000005-355A-4A69-A5A5-FC21CC736701}"/>
              </c:ext>
            </c:extLst>
          </c:dPt>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0.43</c:v>
                </c:pt>
                <c:pt idx="1">
                  <c:v>0.43</c:v>
                </c:pt>
                <c:pt idx="2">
                  <c:v>0.14000000000000001</c:v>
                </c:pt>
              </c:numCache>
            </c:numRef>
          </c:val>
          <c:extLst>
            <c:ext xmlns:c16="http://schemas.microsoft.com/office/drawing/2014/chart" uri="{C3380CC4-5D6E-409C-BE32-E72D297353CC}">
              <c16:uniqueId val="{00000006-355A-4A69-A5A5-FC21CC736701}"/>
            </c:ext>
          </c:extLst>
        </c:ser>
        <c:dLbls>
          <c:showLegendKey val="0"/>
          <c:showVal val="0"/>
          <c:showCatName val="0"/>
          <c:showSerName val="0"/>
          <c:showPercent val="0"/>
          <c:showBubbleSize val="0"/>
          <c:showLeaderLines val="1"/>
        </c:dLbls>
        <c:firstSliceAng val="0"/>
        <c:holeSize val="6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manualLayout>
          <c:layoutTarget val="inner"/>
          <c:xMode val="edge"/>
          <c:yMode val="edge"/>
          <c:x val="0"/>
          <c:y val="0"/>
          <c:w val="1"/>
          <c:h val="0.93933788625126136"/>
        </c:manualLayout>
      </c:layout>
      <c:doughnutChart>
        <c:varyColors val="1"/>
        <c:ser>
          <c:idx val="0"/>
          <c:order val="0"/>
          <c:tx>
            <c:strRef>
              <c:f>Sheet1!$B$1</c:f>
              <c:strCache>
                <c:ptCount val="1"/>
                <c:pt idx="0">
                  <c:v>Total</c:v>
                </c:pt>
              </c:strCache>
            </c:strRef>
          </c:tx>
          <c:dPt>
            <c:idx val="0"/>
            <c:bubble3D val="0"/>
            <c:spPr>
              <a:solidFill>
                <a:srgbClr val="0084C8"/>
              </a:solidFill>
            </c:spPr>
            <c:extLst>
              <c:ext xmlns:c16="http://schemas.microsoft.com/office/drawing/2014/chart" uri="{C3380CC4-5D6E-409C-BE32-E72D297353CC}">
                <c16:uniqueId val="{00000001-A634-40D5-9CCC-BAB64B5FF82C}"/>
              </c:ext>
            </c:extLst>
          </c:dPt>
          <c:dPt>
            <c:idx val="1"/>
            <c:bubble3D val="0"/>
            <c:spPr>
              <a:solidFill>
                <a:srgbClr val="E82C2A"/>
              </a:solidFill>
            </c:spPr>
            <c:extLst>
              <c:ext xmlns:c16="http://schemas.microsoft.com/office/drawing/2014/chart" uri="{C3380CC4-5D6E-409C-BE32-E72D297353CC}">
                <c16:uniqueId val="{00000003-A634-40D5-9CCC-BAB64B5FF82C}"/>
              </c:ext>
            </c:extLst>
          </c:dPt>
          <c:dPt>
            <c:idx val="2"/>
            <c:bubble3D val="0"/>
            <c:spPr>
              <a:solidFill>
                <a:srgbClr val="43B02A"/>
              </a:solidFill>
            </c:spPr>
            <c:extLst>
              <c:ext xmlns:c16="http://schemas.microsoft.com/office/drawing/2014/chart" uri="{C3380CC4-5D6E-409C-BE32-E72D297353CC}">
                <c16:uniqueId val="{00000005-A634-40D5-9CCC-BAB64B5FF82C}"/>
              </c:ext>
            </c:extLst>
          </c:dPt>
          <c:dPt>
            <c:idx val="3"/>
            <c:bubble3D val="0"/>
            <c:spPr>
              <a:solidFill>
                <a:srgbClr val="FFCD00"/>
              </a:solidFill>
            </c:spPr>
            <c:extLst>
              <c:ext xmlns:c16="http://schemas.microsoft.com/office/drawing/2014/chart" uri="{C3380CC4-5D6E-409C-BE32-E72D297353CC}">
                <c16:uniqueId val="{00000007-A634-40D5-9CCC-BAB64B5FF82C}"/>
              </c:ext>
            </c:extLst>
          </c:dPt>
          <c:dLbls>
            <c:dLbl>
              <c:idx val="0"/>
              <c:spPr/>
              <c:txPr>
                <a:bodyPr/>
                <a:lstStyle/>
                <a:p>
                  <a:pPr>
                    <a:defRPr>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34-40D5-9CCC-BAB64B5FF82C}"/>
                </c:ext>
              </c:extLst>
            </c:dLbl>
            <c:dLbl>
              <c:idx val="1"/>
              <c:spPr/>
              <c:txPr>
                <a:bodyPr/>
                <a:lstStyle/>
                <a:p>
                  <a:pPr>
                    <a:defRPr>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634-40D5-9CCC-BAB64B5FF82C}"/>
                </c:ext>
              </c:extLst>
            </c:dLbl>
            <c:dLbl>
              <c:idx val="2"/>
              <c:spPr/>
              <c:txPr>
                <a:bodyPr/>
                <a:lstStyle/>
                <a:p>
                  <a:pPr>
                    <a:defRPr>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634-40D5-9CCC-BAB64B5FF82C}"/>
                </c:ext>
              </c:extLst>
            </c:dLbl>
            <c:dLbl>
              <c:idx val="3"/>
              <c:spPr/>
              <c:txPr>
                <a:bodyPr/>
                <a:lstStyle/>
                <a:p>
                  <a:pPr>
                    <a:defRPr>
                      <a:solidFill>
                        <a:schemeClr val="tx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634-40D5-9CCC-BAB64B5FF82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Sheet1!$A$2:$A$5</c:f>
              <c:strCache>
                <c:ptCount val="4"/>
                <c:pt idx="0">
                  <c:v>South</c:v>
                </c:pt>
                <c:pt idx="1">
                  <c:v>West</c:v>
                </c:pt>
                <c:pt idx="2">
                  <c:v>Northeast</c:v>
                </c:pt>
                <c:pt idx="3">
                  <c:v>Midwest</c:v>
                </c:pt>
              </c:strCache>
            </c:strRef>
          </c:cat>
          <c:val>
            <c:numRef>
              <c:f>Sheet1!$B$2:$B$5</c:f>
              <c:numCache>
                <c:formatCode>0%</c:formatCode>
                <c:ptCount val="4"/>
                <c:pt idx="0">
                  <c:v>0.34</c:v>
                </c:pt>
                <c:pt idx="1">
                  <c:v>0.27</c:v>
                </c:pt>
                <c:pt idx="2">
                  <c:v>0.2</c:v>
                </c:pt>
                <c:pt idx="3">
                  <c:v>0.19</c:v>
                </c:pt>
              </c:numCache>
            </c:numRef>
          </c:val>
          <c:extLst>
            <c:ext xmlns:c16="http://schemas.microsoft.com/office/drawing/2014/chart" uri="{C3380CC4-5D6E-409C-BE32-E72D297353CC}">
              <c16:uniqueId val="{00000008-A634-40D5-9CCC-BAB64B5FF82C}"/>
            </c:ext>
          </c:extLst>
        </c:ser>
        <c:dLbls>
          <c:showLegendKey val="0"/>
          <c:showVal val="0"/>
          <c:showCatName val="0"/>
          <c:showSerName val="0"/>
          <c:showPercent val="0"/>
          <c:showBubbleSize val="0"/>
          <c:showLeaderLines val="1"/>
        </c:dLbls>
        <c:firstSliceAng val="0"/>
        <c:holeSize val="85"/>
      </c:doughnutChart>
    </c:plotArea>
    <c:legend>
      <c:legendPos val="b"/>
      <c:overlay val="0"/>
    </c:legend>
    <c:plotVisOnly val="1"/>
    <c:dispBlanksAs val="gap"/>
    <c:showDLblsOverMax val="0"/>
  </c:chart>
  <c:txPr>
    <a:bodyPr/>
    <a:lstStyle/>
    <a:p>
      <a:pPr>
        <a:defRPr sz="1200">
          <a:solidFill>
            <a:schemeClr val="tx1"/>
          </a:solidFill>
          <a:latin typeface="Arial"/>
        </a:defRPr>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manualLayout>
          <c:layoutTarget val="inner"/>
          <c:xMode val="edge"/>
          <c:yMode val="edge"/>
          <c:x val="0.50144101778944294"/>
          <c:y val="0"/>
          <c:w val="0.498558982210557"/>
          <c:h val="0.97587719298245612"/>
        </c:manualLayout>
      </c:layout>
      <c:barChart>
        <c:barDir val="bar"/>
        <c:grouping val="clustered"/>
        <c:varyColors val="0"/>
        <c:ser>
          <c:idx val="0"/>
          <c:order val="0"/>
          <c:tx>
            <c:strRef>
              <c:f>Sheet1!$B$1</c:f>
              <c:strCache>
                <c:ptCount val="1"/>
                <c:pt idx="0">
                  <c:v>Total</c:v>
                </c:pt>
              </c:strCache>
            </c:strRef>
          </c:tx>
          <c:spPr>
            <a:solidFill>
              <a:srgbClr val="0084C8"/>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Less than $100,000</c:v>
                </c:pt>
                <c:pt idx="1">
                  <c:v> $100,000-299,999</c:v>
                </c:pt>
                <c:pt idx="2">
                  <c:v> $300,000-499,999</c:v>
                </c:pt>
                <c:pt idx="3">
                  <c:v> $500,000-749,999</c:v>
                </c:pt>
                <c:pt idx="4">
                  <c:v> $750,000-999,999</c:v>
                </c:pt>
                <c:pt idx="5">
                  <c:v> $1,000,000-1,999,999</c:v>
                </c:pt>
                <c:pt idx="6">
                  <c:v> $2,000,000-2,999,999</c:v>
                </c:pt>
                <c:pt idx="7">
                  <c:v> $3,000,000-4,999,999</c:v>
                </c:pt>
                <c:pt idx="8">
                  <c:v> $5,000,000 or above</c:v>
                </c:pt>
              </c:strCache>
            </c:strRef>
          </c:cat>
          <c:val>
            <c:numRef>
              <c:f>Sheet1!$B$2:$B$10</c:f>
              <c:numCache>
                <c:formatCode>0%</c:formatCode>
                <c:ptCount val="9"/>
                <c:pt idx="0">
                  <c:v>0.02</c:v>
                </c:pt>
                <c:pt idx="1">
                  <c:v>0.1</c:v>
                </c:pt>
                <c:pt idx="2">
                  <c:v>0.2</c:v>
                </c:pt>
                <c:pt idx="3">
                  <c:v>0.28000000000000003</c:v>
                </c:pt>
                <c:pt idx="4">
                  <c:v>0.16</c:v>
                </c:pt>
                <c:pt idx="5">
                  <c:v>0.15</c:v>
                </c:pt>
                <c:pt idx="6">
                  <c:v>0.05</c:v>
                </c:pt>
                <c:pt idx="7">
                  <c:v>0.02</c:v>
                </c:pt>
                <c:pt idx="8">
                  <c:v>0.03</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B8CE-42B6-A3CC-958FEABEBF1C}"/>
            </c:ext>
          </c:extLst>
        </c:ser>
        <c:dLbls>
          <c:showLegendKey val="0"/>
          <c:showVal val="1"/>
          <c:showCatName val="0"/>
          <c:showSerName val="0"/>
          <c:showPercent val="0"/>
          <c:showBubbleSize val="0"/>
        </c:dLbls>
        <c:gapWidth val="150"/>
        <c:axId val="-2068027336"/>
        <c:axId val="-2113994440"/>
      </c:barChart>
      <c:catAx>
        <c:axId val="-2068027336"/>
        <c:scaling>
          <c:orientation val="maxMin"/>
        </c:scaling>
        <c:delete val="0"/>
        <c:axPos val="l"/>
        <c:numFmt formatCode="General" sourceLinked="0"/>
        <c:majorTickMark val="none"/>
        <c:minorTickMark val="none"/>
        <c:tickLblPos val="nextTo"/>
        <c:spPr>
          <a:ln>
            <a:solidFill>
              <a:schemeClr val="bg2"/>
            </a:solidFill>
          </a:ln>
        </c:spPr>
        <c:crossAx val="-2113994440"/>
        <c:crosses val="autoZero"/>
        <c:auto val="1"/>
        <c:lblAlgn val="ctr"/>
        <c:lblOffset val="100"/>
        <c:noMultiLvlLbl val="0"/>
      </c:catAx>
      <c:valAx>
        <c:axId val="-2113994440"/>
        <c:scaling>
          <c:orientation val="minMax"/>
          <c:max val="1"/>
          <c:min val="0"/>
        </c:scaling>
        <c:delete val="1"/>
        <c:axPos val="t"/>
        <c:numFmt formatCode="0%" sourceLinked="1"/>
        <c:majorTickMark val="out"/>
        <c:minorTickMark val="none"/>
        <c:tickLblPos val="nextTo"/>
        <c:crossAx val="-2068027336"/>
        <c:crosses val="autoZero"/>
        <c:crossBetween val="between"/>
      </c:valAx>
    </c:plotArea>
    <c:plotVisOnly val="1"/>
    <c:dispBlanksAs val="gap"/>
    <c:showDLblsOverMax val="1"/>
  </c:chart>
  <c:txPr>
    <a:bodyPr/>
    <a:lstStyle/>
    <a:p>
      <a:pPr>
        <a:defRPr sz="1200">
          <a:solidFill>
            <a:schemeClr val="tx1"/>
          </a:solidFill>
          <a:latin typeface="Arial"/>
        </a:defRPr>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manualLayout>
          <c:layoutTarget val="inner"/>
          <c:xMode val="edge"/>
          <c:yMode val="edge"/>
          <c:x val="0.11650143022902279"/>
          <c:y val="0"/>
          <c:w val="0.71025930269354631"/>
          <c:h val="0.85352183249821045"/>
        </c:manualLayout>
      </c:layout>
      <c:doughnutChart>
        <c:varyColors val="1"/>
        <c:ser>
          <c:idx val="0"/>
          <c:order val="0"/>
          <c:tx>
            <c:strRef>
              <c:f>Sheet1!$B$1</c:f>
              <c:strCache>
                <c:ptCount val="1"/>
                <c:pt idx="0">
                  <c:v>Total</c:v>
                </c:pt>
              </c:strCache>
            </c:strRef>
          </c:tx>
          <c:dPt>
            <c:idx val="0"/>
            <c:bubble3D val="0"/>
            <c:spPr>
              <a:solidFill>
                <a:srgbClr val="0084C8"/>
              </a:solidFill>
            </c:spPr>
            <c:extLst>
              <c:ext xmlns:c16="http://schemas.microsoft.com/office/drawing/2014/chart" uri="{C3380CC4-5D6E-409C-BE32-E72D297353CC}">
                <c16:uniqueId val="{00000001-670E-40EB-81AD-DF93AD8FCCAB}"/>
              </c:ext>
            </c:extLst>
          </c:dPt>
          <c:dPt>
            <c:idx val="1"/>
            <c:bubble3D val="0"/>
            <c:spPr>
              <a:solidFill>
                <a:srgbClr val="E82C2A"/>
              </a:solidFill>
            </c:spPr>
            <c:extLst>
              <c:ext xmlns:c16="http://schemas.microsoft.com/office/drawing/2014/chart" uri="{C3380CC4-5D6E-409C-BE32-E72D297353CC}">
                <c16:uniqueId val="{00000003-670E-40EB-81AD-DF93AD8FCCAB}"/>
              </c:ext>
            </c:extLst>
          </c:dPt>
          <c:dLbls>
            <c:dLbl>
              <c:idx val="0"/>
              <c:spPr/>
              <c:txPr>
                <a:bodyPr/>
                <a:lstStyle/>
                <a:p>
                  <a:pPr>
                    <a:defRPr>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70E-40EB-81AD-DF93AD8FCCAB}"/>
                </c:ext>
              </c:extLst>
            </c:dLbl>
            <c:dLbl>
              <c:idx val="1"/>
              <c:spPr/>
              <c:txPr>
                <a:bodyPr/>
                <a:lstStyle/>
                <a:p>
                  <a:pPr>
                    <a:defRPr>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70E-40EB-81AD-DF93AD8FCCA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Managed by a contractor/manager</c:v>
                </c:pt>
                <c:pt idx="1">
                  <c:v>Independent/self-operated</c:v>
                </c:pt>
              </c:strCache>
            </c:strRef>
          </c:cat>
          <c:val>
            <c:numRef>
              <c:f>Sheet1!$B$2:$B$3</c:f>
              <c:numCache>
                <c:formatCode>0%</c:formatCode>
                <c:ptCount val="2"/>
                <c:pt idx="0">
                  <c:v>0.12</c:v>
                </c:pt>
                <c:pt idx="1">
                  <c:v>0.88</c:v>
                </c:pt>
              </c:numCache>
            </c:numRef>
          </c:val>
          <c:extLst>
            <c:ext xmlns:c16="http://schemas.microsoft.com/office/drawing/2014/chart" uri="{C3380CC4-5D6E-409C-BE32-E72D297353CC}">
              <c16:uniqueId val="{00000004-670E-40EB-81AD-DF93AD8FCCAB}"/>
            </c:ext>
          </c:extLst>
        </c:ser>
        <c:dLbls>
          <c:showLegendKey val="0"/>
          <c:showVal val="0"/>
          <c:showCatName val="0"/>
          <c:showSerName val="0"/>
          <c:showPercent val="0"/>
          <c:showBubbleSize val="0"/>
          <c:showLeaderLines val="1"/>
        </c:dLbls>
        <c:firstSliceAng val="25"/>
        <c:holeSize val="75"/>
      </c:doughnutChart>
    </c:plotArea>
    <c:legend>
      <c:legendPos val="b"/>
      <c:layout>
        <c:manualLayout>
          <c:xMode val="edge"/>
          <c:yMode val="edge"/>
          <c:x val="0"/>
          <c:y val="0.85207647339537107"/>
          <c:w val="1"/>
          <c:h val="0.14792352660462893"/>
        </c:manualLayout>
      </c:layout>
      <c:overlay val="0"/>
    </c:legend>
    <c:plotVisOnly val="1"/>
    <c:dispBlanksAs val="gap"/>
    <c:showDLblsOverMax val="0"/>
  </c:chart>
  <c:txPr>
    <a:bodyPr/>
    <a:lstStyle/>
    <a:p>
      <a:pPr>
        <a:defRPr sz="1200">
          <a:solidFill>
            <a:schemeClr val="tx1"/>
          </a:solidFill>
          <a:latin typeface="Arial"/>
        </a:defRPr>
      </a:pPr>
      <a:endParaRPr lang="en-US"/>
    </a:p>
  </c:txPr>
  <c:externalData r:id="rId1">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0">
                <a:latin typeface="Georgia" panose="02040502050405020303" pitchFamily="18" charset="0"/>
              </a:defRPr>
            </a:pPr>
            <a:r>
              <a:rPr lang="en-US" sz="1600" dirty="0">
                <a:latin typeface="Georgia" panose="02040502050405020303" pitchFamily="18" charset="0"/>
              </a:rPr>
              <a:t>Who do you currently contract with?</a:t>
            </a:r>
          </a:p>
        </c:rich>
      </c:tx>
      <c:layout>
        <c:manualLayout>
          <c:xMode val="edge"/>
          <c:yMode val="edge"/>
          <c:x val="0.15248615099583138"/>
          <c:y val="0"/>
        </c:manualLayout>
      </c:layout>
      <c:overlay val="0"/>
    </c:title>
    <c:autoTitleDeleted val="0"/>
    <c:plotArea>
      <c:layout>
        <c:manualLayout>
          <c:layoutTarget val="inner"/>
          <c:xMode val="edge"/>
          <c:yMode val="edge"/>
          <c:x val="0.49729220318048473"/>
          <c:y val="0.17181818181818181"/>
          <c:w val="0.50270779681951516"/>
          <c:h val="0.82818181818181813"/>
        </c:manualLayout>
      </c:layout>
      <c:barChart>
        <c:barDir val="bar"/>
        <c:grouping val="clustered"/>
        <c:varyColors val="0"/>
        <c:ser>
          <c:idx val="0"/>
          <c:order val="0"/>
          <c:tx>
            <c:strRef>
              <c:f>Sheet1!$B$1</c:f>
              <c:strCache>
                <c:ptCount val="1"/>
                <c:pt idx="0">
                  <c:v>Total</c:v>
                </c:pt>
              </c:strCache>
            </c:strRef>
          </c:tx>
          <c:spPr>
            <a:solidFill>
              <a:srgbClr val="0084C8"/>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Aramark</c:v>
                </c:pt>
                <c:pt idx="1">
                  <c:v>Compass</c:v>
                </c:pt>
                <c:pt idx="2">
                  <c:v>Sodexo</c:v>
                </c:pt>
                <c:pt idx="3">
                  <c:v>Other</c:v>
                </c:pt>
              </c:strCache>
            </c:strRef>
          </c:cat>
          <c:val>
            <c:numRef>
              <c:f>Sheet1!$B$2:$B$5</c:f>
              <c:numCache>
                <c:formatCode>0%</c:formatCode>
                <c:ptCount val="4"/>
                <c:pt idx="0">
                  <c:v>0.36</c:v>
                </c:pt>
                <c:pt idx="1">
                  <c:v>0.31</c:v>
                </c:pt>
                <c:pt idx="2">
                  <c:v>0.26</c:v>
                </c:pt>
                <c:pt idx="3">
                  <c:v>0.08</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6BFC-47FA-A854-EE3411B21CAC}"/>
            </c:ext>
          </c:extLst>
        </c:ser>
        <c:dLbls>
          <c:showLegendKey val="0"/>
          <c:showVal val="1"/>
          <c:showCatName val="0"/>
          <c:showSerName val="0"/>
          <c:showPercent val="0"/>
          <c:showBubbleSize val="0"/>
        </c:dLbls>
        <c:gapWidth val="150"/>
        <c:axId val="-2068027336"/>
        <c:axId val="-2113994440"/>
      </c:barChart>
      <c:catAx>
        <c:axId val="-2068027336"/>
        <c:scaling>
          <c:orientation val="maxMin"/>
        </c:scaling>
        <c:delete val="0"/>
        <c:axPos val="l"/>
        <c:numFmt formatCode="General" sourceLinked="0"/>
        <c:majorTickMark val="none"/>
        <c:minorTickMark val="none"/>
        <c:tickLblPos val="nextTo"/>
        <c:spPr>
          <a:ln>
            <a:solidFill>
              <a:schemeClr val="bg2"/>
            </a:solidFill>
          </a:ln>
        </c:spPr>
        <c:crossAx val="-2113994440"/>
        <c:crosses val="autoZero"/>
        <c:auto val="1"/>
        <c:lblAlgn val="ctr"/>
        <c:lblOffset val="100"/>
        <c:noMultiLvlLbl val="0"/>
      </c:catAx>
      <c:valAx>
        <c:axId val="-2113994440"/>
        <c:scaling>
          <c:orientation val="minMax"/>
          <c:max val="0.8"/>
          <c:min val="0"/>
        </c:scaling>
        <c:delete val="1"/>
        <c:axPos val="t"/>
        <c:numFmt formatCode="0%" sourceLinked="1"/>
        <c:majorTickMark val="out"/>
        <c:minorTickMark val="none"/>
        <c:tickLblPos val="nextTo"/>
        <c:crossAx val="-2068027336"/>
        <c:crosses val="autoZero"/>
        <c:crossBetween val="between"/>
      </c:valAx>
    </c:plotArea>
    <c:plotVisOnly val="1"/>
    <c:dispBlanksAs val="gap"/>
    <c:showDLblsOverMax val="1"/>
  </c:chart>
  <c:txPr>
    <a:bodyPr/>
    <a:lstStyle/>
    <a:p>
      <a:pPr>
        <a:defRPr sz="1200">
          <a:solidFill>
            <a:schemeClr val="tx1"/>
          </a:solidFill>
          <a:latin typeface="Arial"/>
        </a:defRPr>
      </a:pPr>
      <a:endParaRPr lang="en-US"/>
    </a:p>
  </c:txPr>
  <c:externalData r:id="rId1">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title>
      <c:tx>
        <c:rich>
          <a:bodyPr/>
          <a:lstStyle/>
          <a:p>
            <a:pPr>
              <a:defRPr/>
            </a:pPr>
            <a:r>
              <a:rPr lang="en-US" sz="1600" b="0" dirty="0">
                <a:latin typeface="Georgia" panose="02040502050405020303" pitchFamily="18" charset="0"/>
              </a:rPr>
              <a:t>GPO</a:t>
            </a:r>
            <a:r>
              <a:rPr lang="en-US" sz="1600" b="0" baseline="0" dirty="0">
                <a:latin typeface="Georgia" panose="02040502050405020303" pitchFamily="18" charset="0"/>
              </a:rPr>
              <a:t> Membership</a:t>
            </a:r>
            <a:endParaRPr lang="en-US" sz="1600" b="0" dirty="0">
              <a:latin typeface="Georgia" panose="02040502050405020303" pitchFamily="18" charset="0"/>
            </a:endParaRPr>
          </a:p>
        </c:rich>
      </c:tx>
      <c:layout>
        <c:manualLayout>
          <c:xMode val="edge"/>
          <c:yMode val="edge"/>
          <c:x val="0.29653257881771872"/>
          <c:y val="0"/>
        </c:manualLayout>
      </c:layout>
      <c:overlay val="0"/>
    </c:title>
    <c:autoTitleDeleted val="0"/>
    <c:plotArea>
      <c:layout>
        <c:manualLayout>
          <c:layoutTarget val="inner"/>
          <c:xMode val="edge"/>
          <c:yMode val="edge"/>
          <c:x val="0.16099104633197447"/>
          <c:y val="9.6217788117394412E-2"/>
          <c:w val="0.65910512958929779"/>
          <c:h val="0.7920496301598664"/>
        </c:manualLayout>
      </c:layout>
      <c:doughnutChart>
        <c:varyColors val="1"/>
        <c:ser>
          <c:idx val="0"/>
          <c:order val="0"/>
          <c:tx>
            <c:strRef>
              <c:f>Sheet1!$B$1</c:f>
              <c:strCache>
                <c:ptCount val="1"/>
                <c:pt idx="0">
                  <c:v>Total</c:v>
                </c:pt>
              </c:strCache>
            </c:strRef>
          </c:tx>
          <c:dPt>
            <c:idx val="0"/>
            <c:bubble3D val="0"/>
            <c:spPr>
              <a:solidFill>
                <a:srgbClr val="0084C8"/>
              </a:solidFill>
            </c:spPr>
            <c:extLst>
              <c:ext xmlns:c16="http://schemas.microsoft.com/office/drawing/2014/chart" uri="{C3380CC4-5D6E-409C-BE32-E72D297353CC}">
                <c16:uniqueId val="{00000001-1CF8-4012-946F-0B006124EF38}"/>
              </c:ext>
            </c:extLst>
          </c:dPt>
          <c:dPt>
            <c:idx val="1"/>
            <c:bubble3D val="0"/>
            <c:spPr>
              <a:solidFill>
                <a:srgbClr val="E82C2A"/>
              </a:solidFill>
            </c:spPr>
            <c:extLst>
              <c:ext xmlns:c16="http://schemas.microsoft.com/office/drawing/2014/chart" uri="{C3380CC4-5D6E-409C-BE32-E72D297353CC}">
                <c16:uniqueId val="{00000003-1CF8-4012-946F-0B006124EF38}"/>
              </c:ext>
            </c:extLst>
          </c:dPt>
          <c:dLbls>
            <c:dLbl>
              <c:idx val="0"/>
              <c:spPr/>
              <c:txPr>
                <a:bodyPr/>
                <a:lstStyle/>
                <a:p>
                  <a:pPr>
                    <a:defRPr sz="1200">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CF8-4012-946F-0B006124EF38}"/>
                </c:ext>
              </c:extLst>
            </c:dLbl>
            <c:dLbl>
              <c:idx val="1"/>
              <c:spPr/>
              <c:txPr>
                <a:bodyPr/>
                <a:lstStyle/>
                <a:p>
                  <a:pPr>
                    <a:defRPr sz="1200">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CF8-4012-946F-0B006124EF38}"/>
                </c:ext>
              </c:extLst>
            </c:dLbl>
            <c:spPr>
              <a:noFill/>
              <a:ln>
                <a:no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0%</c:formatCode>
                <c:ptCount val="2"/>
                <c:pt idx="0">
                  <c:v>0.28999999999999998</c:v>
                </c:pt>
                <c:pt idx="1">
                  <c:v>0.71</c:v>
                </c:pt>
              </c:numCache>
            </c:numRef>
          </c:val>
          <c:extLst>
            <c:ext xmlns:c16="http://schemas.microsoft.com/office/drawing/2014/chart" uri="{C3380CC4-5D6E-409C-BE32-E72D297353CC}">
              <c16:uniqueId val="{00000004-1CF8-4012-946F-0B006124EF38}"/>
            </c:ext>
          </c:extLst>
        </c:ser>
        <c:dLbls>
          <c:showLegendKey val="0"/>
          <c:showVal val="0"/>
          <c:showCatName val="0"/>
          <c:showSerName val="0"/>
          <c:showPercent val="0"/>
          <c:showBubbleSize val="0"/>
          <c:showLeaderLines val="1"/>
        </c:dLbls>
        <c:firstSliceAng val="0"/>
        <c:holeSize val="75"/>
      </c:doughnutChart>
    </c:plotArea>
    <c:legend>
      <c:legendPos val="b"/>
      <c:overlay val="0"/>
    </c:legend>
    <c:plotVisOnly val="1"/>
    <c:dispBlanksAs val="gap"/>
    <c:showDLblsOverMax val="0"/>
  </c:chart>
  <c:txPr>
    <a:bodyPr/>
    <a:lstStyle/>
    <a:p>
      <a:pPr>
        <a:defRPr sz="1200">
          <a:solidFill>
            <a:schemeClr val="tx1"/>
          </a:solidFill>
          <a:latin typeface="Arial"/>
        </a:defRPr>
      </a:pPr>
      <a:endParaRPr lang="en-US"/>
    </a:p>
  </c:txPr>
  <c:externalData r:id="rId1">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0">
                <a:latin typeface="Georgia"/>
              </a:defRPr>
            </a:pPr>
            <a:r>
              <a:rPr lang="en-US" sz="1600" dirty="0"/>
              <a:t>Which GPO is your operation a member of?</a:t>
            </a:r>
          </a:p>
        </c:rich>
      </c:tx>
      <c:layout>
        <c:manualLayout>
          <c:xMode val="edge"/>
          <c:yMode val="edge"/>
          <c:x val="0.14689417940404506"/>
          <c:y val="0"/>
        </c:manualLayout>
      </c:layout>
      <c:overlay val="0"/>
    </c:title>
    <c:autoTitleDeleted val="0"/>
    <c:plotArea>
      <c:layout>
        <c:manualLayout>
          <c:layoutTarget val="inner"/>
          <c:xMode val="edge"/>
          <c:yMode val="edge"/>
          <c:x val="0.49835936390304153"/>
          <c:y val="0.1756060606060606"/>
          <c:w val="0.50164063609695841"/>
          <c:h val="0.80655243378668573"/>
        </c:manualLayout>
      </c:layout>
      <c:barChart>
        <c:barDir val="bar"/>
        <c:grouping val="clustered"/>
        <c:varyColors val="0"/>
        <c:ser>
          <c:idx val="0"/>
          <c:order val="0"/>
          <c:tx>
            <c:strRef>
              <c:f>Sheet1!$B$1</c:f>
              <c:strCache>
                <c:ptCount val="1"/>
                <c:pt idx="0">
                  <c:v>Total</c:v>
                </c:pt>
              </c:strCache>
            </c:strRef>
          </c:tx>
          <c:spPr>
            <a:solidFill>
              <a:srgbClr val="0084C8"/>
            </a:solidFill>
          </c:spPr>
          <c:invertIfNegative val="1"/>
          <c:dLbls>
            <c:spPr>
              <a:noFill/>
              <a:ln>
                <a:noFill/>
              </a:ln>
              <a:effectLst/>
            </c:spPr>
            <c:txPr>
              <a:bodyPr wrap="square" lIns="38100" tIns="19050" rIns="38100" bIns="19050" anchor="ctr">
                <a:spAutoFit/>
              </a:bodyPr>
              <a:lstStyle/>
              <a:p>
                <a:pPr>
                  <a:defRPr sz="1200">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Foodbuy</c:v>
                </c:pt>
                <c:pt idx="1">
                  <c:v>Premier</c:v>
                </c:pt>
                <c:pt idx="2">
                  <c:v>HealthTrust</c:v>
                </c:pt>
                <c:pt idx="3">
                  <c:v>Entegra</c:v>
                </c:pt>
                <c:pt idx="4">
                  <c:v>Avendra</c:v>
                </c:pt>
                <c:pt idx="5">
                  <c:v>Vizient</c:v>
                </c:pt>
                <c:pt idx="6">
                  <c:v>HPS</c:v>
                </c:pt>
                <c:pt idx="7">
                  <c:v>Intalere</c:v>
                </c:pt>
                <c:pt idx="8">
                  <c:v>HPSI</c:v>
                </c:pt>
                <c:pt idx="9">
                  <c:v>Other</c:v>
                </c:pt>
              </c:strCache>
            </c:strRef>
          </c:cat>
          <c:val>
            <c:numRef>
              <c:f>Sheet1!$B$2:$B$11</c:f>
              <c:numCache>
                <c:formatCode>0%</c:formatCode>
                <c:ptCount val="10"/>
                <c:pt idx="0">
                  <c:v>0.25</c:v>
                </c:pt>
                <c:pt idx="1">
                  <c:v>0.2</c:v>
                </c:pt>
                <c:pt idx="2">
                  <c:v>0.2</c:v>
                </c:pt>
                <c:pt idx="3">
                  <c:v>0.09</c:v>
                </c:pt>
                <c:pt idx="4">
                  <c:v>7.0000000000000007E-2</c:v>
                </c:pt>
                <c:pt idx="5">
                  <c:v>0.05</c:v>
                </c:pt>
                <c:pt idx="6">
                  <c:v>0.04</c:v>
                </c:pt>
                <c:pt idx="7">
                  <c:v>0.04</c:v>
                </c:pt>
                <c:pt idx="8">
                  <c:v>0.02</c:v>
                </c:pt>
                <c:pt idx="9">
                  <c:v>0.05</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F7F6-4A38-AAFC-96A30C93DD5E}"/>
            </c:ext>
          </c:extLst>
        </c:ser>
        <c:dLbls>
          <c:showLegendKey val="0"/>
          <c:showVal val="1"/>
          <c:showCatName val="0"/>
          <c:showSerName val="0"/>
          <c:showPercent val="0"/>
          <c:showBubbleSize val="0"/>
        </c:dLbls>
        <c:gapWidth val="150"/>
        <c:axId val="-2068027336"/>
        <c:axId val="-2113994440"/>
      </c:barChart>
      <c:catAx>
        <c:axId val="-2068027336"/>
        <c:scaling>
          <c:orientation val="maxMin"/>
        </c:scaling>
        <c:delete val="0"/>
        <c:axPos val="l"/>
        <c:numFmt formatCode="General" sourceLinked="0"/>
        <c:majorTickMark val="none"/>
        <c:minorTickMark val="none"/>
        <c:tickLblPos val="nextTo"/>
        <c:spPr>
          <a:ln>
            <a:solidFill>
              <a:schemeClr val="bg2"/>
            </a:solidFill>
          </a:ln>
        </c:spPr>
        <c:txPr>
          <a:bodyPr/>
          <a:lstStyle/>
          <a:p>
            <a:pPr>
              <a:defRPr sz="1200"/>
            </a:pPr>
            <a:endParaRPr lang="en-US"/>
          </a:p>
        </c:txPr>
        <c:crossAx val="-2113994440"/>
        <c:crosses val="autoZero"/>
        <c:auto val="1"/>
        <c:lblAlgn val="ctr"/>
        <c:lblOffset val="100"/>
        <c:noMultiLvlLbl val="0"/>
      </c:catAx>
      <c:valAx>
        <c:axId val="-2113994440"/>
        <c:scaling>
          <c:orientation val="minMax"/>
          <c:max val="0.8"/>
          <c:min val="0"/>
        </c:scaling>
        <c:delete val="1"/>
        <c:axPos val="t"/>
        <c:numFmt formatCode="0%" sourceLinked="1"/>
        <c:majorTickMark val="out"/>
        <c:minorTickMark val="none"/>
        <c:tickLblPos val="nextTo"/>
        <c:crossAx val="-2068027336"/>
        <c:crosses val="autoZero"/>
        <c:crossBetween val="between"/>
      </c:valAx>
    </c:plotArea>
    <c:plotVisOnly val="1"/>
    <c:dispBlanksAs val="gap"/>
    <c:showDLblsOverMax val="1"/>
  </c:chart>
  <c:txPr>
    <a:bodyPr/>
    <a:lstStyle/>
    <a:p>
      <a:pPr>
        <a:defRPr sz="1200">
          <a:solidFill>
            <a:schemeClr val="tx1"/>
          </a:solidFill>
          <a:latin typeface="Arial"/>
        </a:defRPr>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manualLayout>
          <c:layoutTarget val="inner"/>
          <c:xMode val="edge"/>
          <c:yMode val="edge"/>
          <c:x val="0.5013487897346165"/>
          <c:y val="0"/>
          <c:w val="0.4986512102653835"/>
          <c:h val="0.97587719298245612"/>
        </c:manualLayout>
      </c:layout>
      <c:barChart>
        <c:barDir val="bar"/>
        <c:grouping val="clustered"/>
        <c:varyColors val="0"/>
        <c:ser>
          <c:idx val="0"/>
          <c:order val="0"/>
          <c:tx>
            <c:strRef>
              <c:f>Sheet1!$B$1</c:f>
              <c:strCache>
                <c:ptCount val="1"/>
                <c:pt idx="0">
                  <c:v>Total</c:v>
                </c:pt>
              </c:strCache>
            </c:strRef>
          </c:tx>
          <c:spPr>
            <a:solidFill>
              <a:srgbClr val="0084C8"/>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US Foods</c:v>
                </c:pt>
                <c:pt idx="1">
                  <c:v>Sysco</c:v>
                </c:pt>
                <c:pt idx="2">
                  <c:v>Performance Food Group</c:v>
                </c:pt>
                <c:pt idx="3">
                  <c:v>Gordon Food Service</c:v>
                </c:pt>
                <c:pt idx="4">
                  <c:v>McLane Foodservice Distribution</c:v>
                </c:pt>
                <c:pt idx="5">
                  <c:v>Restaurant Depot</c:v>
                </c:pt>
                <c:pt idx="6">
                  <c:v>Other</c:v>
                </c:pt>
              </c:strCache>
            </c:strRef>
          </c:cat>
          <c:val>
            <c:numRef>
              <c:f>Sheet1!$B$2:$B$8</c:f>
              <c:numCache>
                <c:formatCode>0%</c:formatCode>
                <c:ptCount val="7"/>
                <c:pt idx="0">
                  <c:v>0.5</c:v>
                </c:pt>
                <c:pt idx="1">
                  <c:v>0.22</c:v>
                </c:pt>
                <c:pt idx="2">
                  <c:v>0.11</c:v>
                </c:pt>
                <c:pt idx="3">
                  <c:v>0.05</c:v>
                </c:pt>
                <c:pt idx="4">
                  <c:v>0.04</c:v>
                </c:pt>
                <c:pt idx="5">
                  <c:v>0.03</c:v>
                </c:pt>
                <c:pt idx="6">
                  <c:v>0.04</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DF58-4703-BC1F-C41C849BB441}"/>
            </c:ext>
          </c:extLst>
        </c:ser>
        <c:dLbls>
          <c:showLegendKey val="0"/>
          <c:showVal val="1"/>
          <c:showCatName val="0"/>
          <c:showSerName val="0"/>
          <c:showPercent val="0"/>
          <c:showBubbleSize val="0"/>
        </c:dLbls>
        <c:gapWidth val="150"/>
        <c:axId val="-2068027336"/>
        <c:axId val="-2113994440"/>
      </c:barChart>
      <c:catAx>
        <c:axId val="-2068027336"/>
        <c:scaling>
          <c:orientation val="maxMin"/>
        </c:scaling>
        <c:delete val="0"/>
        <c:axPos val="l"/>
        <c:numFmt formatCode="General" sourceLinked="0"/>
        <c:majorTickMark val="none"/>
        <c:minorTickMark val="none"/>
        <c:tickLblPos val="nextTo"/>
        <c:spPr>
          <a:ln>
            <a:solidFill>
              <a:schemeClr val="bg2"/>
            </a:solidFill>
          </a:ln>
        </c:spPr>
        <c:crossAx val="-2113994440"/>
        <c:crosses val="autoZero"/>
        <c:auto val="1"/>
        <c:lblAlgn val="ctr"/>
        <c:lblOffset val="100"/>
        <c:noMultiLvlLbl val="0"/>
      </c:catAx>
      <c:valAx>
        <c:axId val="-2113994440"/>
        <c:scaling>
          <c:orientation val="minMax"/>
          <c:max val="1"/>
          <c:min val="0"/>
        </c:scaling>
        <c:delete val="1"/>
        <c:axPos val="t"/>
        <c:numFmt formatCode="0%" sourceLinked="1"/>
        <c:majorTickMark val="out"/>
        <c:minorTickMark val="none"/>
        <c:tickLblPos val="nextTo"/>
        <c:crossAx val="-2068027336"/>
        <c:crosses val="autoZero"/>
        <c:crossBetween val="between"/>
      </c:valAx>
    </c:plotArea>
    <c:plotVisOnly val="1"/>
    <c:dispBlanksAs val="gap"/>
    <c:showDLblsOverMax val="1"/>
  </c:chart>
  <c:txPr>
    <a:bodyPr/>
    <a:lstStyle/>
    <a:p>
      <a:pPr>
        <a:defRPr sz="1200">
          <a:solidFill>
            <a:schemeClr val="tx1"/>
          </a:solidFill>
          <a:latin typeface="Arial"/>
        </a:defRPr>
      </a:pPr>
      <a:endParaRPr lang="en-US"/>
    </a:p>
  </c:txPr>
  <c:externalData r:id="rId1">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manualLayout>
          <c:layoutTarget val="inner"/>
          <c:xMode val="edge"/>
          <c:yMode val="edge"/>
          <c:x val="0.23505169379213092"/>
          <c:y val="1.1577363805134115E-3"/>
          <c:w val="0.23687667404597959"/>
          <c:h val="0.92159955146957118"/>
        </c:manualLayout>
      </c:layout>
      <c:barChart>
        <c:barDir val="bar"/>
        <c:grouping val="clustered"/>
        <c:varyColors val="1"/>
        <c:ser>
          <c:idx val="0"/>
          <c:order val="0"/>
          <c:tx>
            <c:strRef>
              <c:f>Sheet1!$B$1</c:f>
              <c:strCache>
                <c:ptCount val="1"/>
                <c:pt idx="0">
                  <c:v>Total Sample</c:v>
                </c:pt>
              </c:strCache>
            </c:strRef>
          </c:tx>
          <c:spPr>
            <a:solidFill>
              <a:srgbClr val="000000"/>
            </a:solidFill>
          </c:spPr>
          <c:invertIfNegative val="1"/>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Price</c:v>
                </c:pt>
                <c:pt idx="1">
                  <c:v>Taste/Flavor</c:v>
                </c:pt>
                <c:pt idx="2">
                  <c:v>Overall product
quality</c:v>
                </c:pt>
                <c:pt idx="3">
                  <c:v>Distributor
availability</c:v>
                </c:pt>
                <c:pt idx="4">
                  <c:v>Shelf life</c:v>
                </c:pt>
              </c:strCache>
            </c:strRef>
          </c:cat>
          <c:val>
            <c:numRef>
              <c:f>Sheet1!$B$2:$B$6</c:f>
              <c:numCache>
                <c:formatCode>0%</c:formatCode>
                <c:ptCount val="5"/>
                <c:pt idx="0">
                  <c:v>0.36</c:v>
                </c:pt>
                <c:pt idx="1">
                  <c:v>0.36</c:v>
                </c:pt>
                <c:pt idx="2">
                  <c:v>0.34</c:v>
                </c:pt>
                <c:pt idx="3">
                  <c:v>0.28000000000000003</c:v>
                </c:pt>
                <c:pt idx="4">
                  <c:v>0.27</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754C-F249-99F7-039E2B9E5459}"/>
            </c:ext>
          </c:extLst>
        </c:ser>
        <c:ser>
          <c:idx val="1"/>
          <c:order val="1"/>
          <c:tx>
            <c:strRef>
              <c:f>Sheet1!$C$1</c:f>
              <c:strCache>
                <c:ptCount val="1"/>
                <c:pt idx="0">
                  <c:v>Restaurants</c:v>
                </c:pt>
              </c:strCache>
            </c:strRef>
          </c:tx>
          <c:spPr>
            <a:solidFill>
              <a:schemeClr val="accent1"/>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Price</c:v>
                </c:pt>
                <c:pt idx="1">
                  <c:v>Taste/Flavor</c:v>
                </c:pt>
                <c:pt idx="2">
                  <c:v>Overall product
quality</c:v>
                </c:pt>
                <c:pt idx="3">
                  <c:v>Distributor
availability</c:v>
                </c:pt>
                <c:pt idx="4">
                  <c:v>Shelf life</c:v>
                </c:pt>
              </c:strCache>
            </c:strRef>
          </c:cat>
          <c:val>
            <c:numRef>
              <c:f>Sheet1!$C$2:$C$6</c:f>
              <c:numCache>
                <c:formatCode>0%</c:formatCode>
                <c:ptCount val="5"/>
                <c:pt idx="0">
                  <c:v>0.39</c:v>
                </c:pt>
                <c:pt idx="1">
                  <c:v>0.36</c:v>
                </c:pt>
                <c:pt idx="2">
                  <c:v>0.35</c:v>
                </c:pt>
                <c:pt idx="3">
                  <c:v>0.21</c:v>
                </c:pt>
                <c:pt idx="4">
                  <c:v>0.26</c:v>
                </c:pt>
              </c:numCache>
            </c:numRef>
          </c:val>
          <c:extLst>
            <c:ext xmlns:c16="http://schemas.microsoft.com/office/drawing/2014/chart" uri="{C3380CC4-5D6E-409C-BE32-E72D297353CC}">
              <c16:uniqueId val="{00000000-664B-4A8E-ADD7-5901BDE36C20}"/>
            </c:ext>
          </c:extLst>
        </c:ser>
        <c:ser>
          <c:idx val="2"/>
          <c:order val="2"/>
          <c:tx>
            <c:strRef>
              <c:f>Sheet1!$D$1</c:f>
              <c:strCache>
                <c:ptCount val="1"/>
                <c:pt idx="0">
                  <c:v>Non Comm</c:v>
                </c:pt>
              </c:strCache>
            </c:strRef>
          </c:tx>
          <c:spPr>
            <a:solidFill>
              <a:schemeClr val="accent2"/>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Price</c:v>
                </c:pt>
                <c:pt idx="1">
                  <c:v>Taste/Flavor</c:v>
                </c:pt>
                <c:pt idx="2">
                  <c:v>Overall product
quality</c:v>
                </c:pt>
                <c:pt idx="3">
                  <c:v>Distributor
availability</c:v>
                </c:pt>
                <c:pt idx="4">
                  <c:v>Shelf life</c:v>
                </c:pt>
              </c:strCache>
            </c:strRef>
          </c:cat>
          <c:val>
            <c:numRef>
              <c:f>Sheet1!$D$2:$D$6</c:f>
              <c:numCache>
                <c:formatCode>0%</c:formatCode>
                <c:ptCount val="5"/>
                <c:pt idx="0">
                  <c:v>0.34</c:v>
                </c:pt>
                <c:pt idx="1">
                  <c:v>0.38</c:v>
                </c:pt>
                <c:pt idx="2">
                  <c:v>0.33</c:v>
                </c:pt>
                <c:pt idx="3">
                  <c:v>0.31</c:v>
                </c:pt>
                <c:pt idx="4">
                  <c:v>0.26</c:v>
                </c:pt>
              </c:numCache>
            </c:numRef>
          </c:val>
          <c:extLst>
            <c:ext xmlns:c16="http://schemas.microsoft.com/office/drawing/2014/chart" uri="{C3380CC4-5D6E-409C-BE32-E72D297353CC}">
              <c16:uniqueId val="{00000001-664B-4A8E-ADD7-5901BDE36C20}"/>
            </c:ext>
          </c:extLst>
        </c:ser>
        <c:ser>
          <c:idx val="3"/>
          <c:order val="3"/>
          <c:tx>
            <c:strRef>
              <c:f>Sheet1!$E$1</c:f>
              <c:strCache>
                <c:ptCount val="1"/>
                <c:pt idx="0">
                  <c:v>Hotel</c:v>
                </c:pt>
              </c:strCache>
            </c:strRef>
          </c:tx>
          <c:spPr>
            <a:solidFill>
              <a:schemeClr val="accent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Price</c:v>
                </c:pt>
                <c:pt idx="1">
                  <c:v>Taste/Flavor</c:v>
                </c:pt>
                <c:pt idx="2">
                  <c:v>Overall product
quality</c:v>
                </c:pt>
                <c:pt idx="3">
                  <c:v>Distributor
availability</c:v>
                </c:pt>
                <c:pt idx="4">
                  <c:v>Shelf life</c:v>
                </c:pt>
              </c:strCache>
            </c:strRef>
          </c:cat>
          <c:val>
            <c:numRef>
              <c:f>Sheet1!$E$2:$E$6</c:f>
              <c:numCache>
                <c:formatCode>0%</c:formatCode>
                <c:ptCount val="5"/>
                <c:pt idx="0">
                  <c:v>0.24</c:v>
                </c:pt>
                <c:pt idx="1">
                  <c:v>0.3</c:v>
                </c:pt>
                <c:pt idx="2">
                  <c:v>0.33</c:v>
                </c:pt>
                <c:pt idx="3">
                  <c:v>0.3</c:v>
                </c:pt>
                <c:pt idx="4">
                  <c:v>0.36</c:v>
                </c:pt>
              </c:numCache>
            </c:numRef>
          </c:val>
          <c:extLst>
            <c:ext xmlns:c16="http://schemas.microsoft.com/office/drawing/2014/chart" uri="{C3380CC4-5D6E-409C-BE32-E72D297353CC}">
              <c16:uniqueId val="{00000002-664B-4A8E-ADD7-5901BDE36C20}"/>
            </c:ext>
          </c:extLst>
        </c:ser>
        <c:ser>
          <c:idx val="4"/>
          <c:order val="4"/>
          <c:tx>
            <c:strRef>
              <c:f>Sheet1!$F$1</c:f>
              <c:strCache>
                <c:ptCount val="1"/>
                <c:pt idx="0">
                  <c:v>C-Store</c:v>
                </c:pt>
              </c:strCache>
            </c:strRef>
          </c:tx>
          <c:spPr>
            <a:solidFill>
              <a:schemeClr val="accent4"/>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Price</c:v>
                </c:pt>
                <c:pt idx="1">
                  <c:v>Taste/Flavor</c:v>
                </c:pt>
                <c:pt idx="2">
                  <c:v>Overall product
quality</c:v>
                </c:pt>
                <c:pt idx="3">
                  <c:v>Distributor
availability</c:v>
                </c:pt>
                <c:pt idx="4">
                  <c:v>Shelf life</c:v>
                </c:pt>
              </c:strCache>
            </c:strRef>
          </c:cat>
          <c:val>
            <c:numRef>
              <c:f>Sheet1!$F$2:$F$6</c:f>
              <c:numCache>
                <c:formatCode>0%</c:formatCode>
                <c:ptCount val="5"/>
                <c:pt idx="0">
                  <c:v>0.44</c:v>
                </c:pt>
                <c:pt idx="1">
                  <c:v>0.26</c:v>
                </c:pt>
                <c:pt idx="2">
                  <c:v>0.38</c:v>
                </c:pt>
                <c:pt idx="3">
                  <c:v>0.33</c:v>
                </c:pt>
                <c:pt idx="4">
                  <c:v>0.31</c:v>
                </c:pt>
              </c:numCache>
            </c:numRef>
          </c:val>
          <c:extLst>
            <c:ext xmlns:c16="http://schemas.microsoft.com/office/drawing/2014/chart" uri="{C3380CC4-5D6E-409C-BE32-E72D297353CC}">
              <c16:uniqueId val="{00000003-664B-4A8E-ADD7-5901BDE36C20}"/>
            </c:ext>
          </c:extLst>
        </c:ser>
        <c:dLbls>
          <c:showLegendKey val="0"/>
          <c:showVal val="1"/>
          <c:showCatName val="0"/>
          <c:showSerName val="0"/>
          <c:showPercent val="0"/>
          <c:showBubbleSize val="0"/>
        </c:dLbls>
        <c:gapWidth val="120"/>
        <c:overlap val="-35"/>
        <c:axId val="-2068027336"/>
        <c:axId val="-2113994440"/>
      </c:barChart>
      <c:catAx>
        <c:axId val="-2068027336"/>
        <c:scaling>
          <c:orientation val="maxMin"/>
        </c:scaling>
        <c:delete val="0"/>
        <c:axPos val="l"/>
        <c:numFmt formatCode="General" sourceLinked="0"/>
        <c:majorTickMark val="none"/>
        <c:minorTickMark val="none"/>
        <c:tickLblPos val="nextTo"/>
        <c:spPr>
          <a:ln>
            <a:solidFill>
              <a:schemeClr val="bg2"/>
            </a:solidFill>
          </a:ln>
        </c:spPr>
        <c:crossAx val="-2113994440"/>
        <c:crosses val="autoZero"/>
        <c:auto val="1"/>
        <c:lblAlgn val="ctr"/>
        <c:lblOffset val="100"/>
        <c:noMultiLvlLbl val="0"/>
      </c:catAx>
      <c:valAx>
        <c:axId val="-2113994440"/>
        <c:scaling>
          <c:orientation val="minMax"/>
          <c:max val="1"/>
          <c:min val="0"/>
        </c:scaling>
        <c:delete val="1"/>
        <c:axPos val="t"/>
        <c:numFmt formatCode="0%" sourceLinked="1"/>
        <c:majorTickMark val="out"/>
        <c:minorTickMark val="none"/>
        <c:tickLblPos val="nextTo"/>
        <c:crossAx val="-2068027336"/>
        <c:crosses val="autoZero"/>
        <c:crossBetween val="between"/>
      </c:valAx>
    </c:plotArea>
    <c:legend>
      <c:legendPos val="b"/>
      <c:legendEntry>
        <c:idx val="0"/>
        <c:txPr>
          <a:bodyPr/>
          <a:lstStyle/>
          <a:p>
            <a:pPr>
              <a:defRPr b="1"/>
            </a:pPr>
            <a:endParaRPr lang="en-US"/>
          </a:p>
        </c:txPr>
      </c:legendEntry>
      <c:layout>
        <c:manualLayout>
          <c:xMode val="edge"/>
          <c:yMode val="edge"/>
          <c:x val="1.6515448308889998E-3"/>
          <c:y val="0.9633669419371359"/>
          <c:w val="0.99834845516911097"/>
          <c:h val="3.6633058062864099E-2"/>
        </c:manualLayout>
      </c:layout>
      <c:overlay val="0"/>
    </c:legend>
    <c:plotVisOnly val="1"/>
    <c:dispBlanksAs val="gap"/>
    <c:showDLblsOverMax val="1"/>
  </c:chart>
  <c:txPr>
    <a:bodyPr/>
    <a:lstStyle/>
    <a:p>
      <a:pPr>
        <a:defRPr sz="1000">
          <a:solidFill>
            <a:schemeClr val="tx1"/>
          </a:solidFill>
          <a:latin typeface="Arial"/>
        </a:defRPr>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505169379213092"/>
          <c:y val="1.1577363805134115E-3"/>
          <c:w val="0.71894202562914933"/>
          <c:h val="0.92159955146957118"/>
        </c:manualLayout>
      </c:layout>
      <c:barChart>
        <c:barDir val="bar"/>
        <c:grouping val="clustered"/>
        <c:varyColors val="1"/>
        <c:ser>
          <c:idx val="0"/>
          <c:order val="0"/>
          <c:tx>
            <c:strRef>
              <c:f>Sheet1!$B$1</c:f>
              <c:strCache>
                <c:ptCount val="1"/>
                <c:pt idx="0">
                  <c:v>Total Sample</c:v>
                </c:pt>
              </c:strCache>
            </c:strRef>
          </c:tx>
          <c:spPr>
            <a:solidFill>
              <a:srgbClr val="000000"/>
            </a:solidFill>
          </c:spPr>
          <c:invertIfNegative val="1"/>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Sheet1!$A$7:$A$11</c:f>
              <c:strCache>
                <c:ptCount val="5"/>
                <c:pt idx="0">
                  <c:v>Strong consumer-
known brand name</c:v>
                </c:pt>
                <c:pt idx="1">
                  <c:v>Appropriate packaging size</c:v>
                </c:pt>
                <c:pt idx="2">
                  <c:v>Nutrition claims </c:v>
                </c:pt>
                <c:pt idx="3">
                  <c:v>DSR recommendation</c:v>
                </c:pt>
                <c:pt idx="4">
                  <c:v>Easy to display product</c:v>
                </c:pt>
              </c:strCache>
            </c:strRef>
          </c:cat>
          <c:val>
            <c:numRef>
              <c:f>Sheet1!$B$7:$B$11</c:f>
              <c:numCache>
                <c:formatCode>0%</c:formatCode>
                <c:ptCount val="5"/>
                <c:pt idx="0">
                  <c:v>0.27</c:v>
                </c:pt>
                <c:pt idx="1">
                  <c:v>0.24</c:v>
                </c:pt>
                <c:pt idx="2">
                  <c:v>0.23</c:v>
                </c:pt>
                <c:pt idx="3">
                  <c:v>0.21</c:v>
                </c:pt>
                <c:pt idx="4">
                  <c:v>0.21</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8D7E-4FD4-846F-CF70735E195D}"/>
            </c:ext>
          </c:extLst>
        </c:ser>
        <c:ser>
          <c:idx val="1"/>
          <c:order val="1"/>
          <c:tx>
            <c:strRef>
              <c:f>Sheet1!$C$1</c:f>
              <c:strCache>
                <c:ptCount val="1"/>
                <c:pt idx="0">
                  <c:v>Restaurants</c:v>
                </c:pt>
              </c:strCache>
            </c:strRef>
          </c:tx>
          <c:spPr>
            <a:solidFill>
              <a:schemeClr val="accent1"/>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Sheet1!$A$7:$A$11</c:f>
              <c:strCache>
                <c:ptCount val="5"/>
                <c:pt idx="0">
                  <c:v>Strong consumer-
known brand name</c:v>
                </c:pt>
                <c:pt idx="1">
                  <c:v>Appropriate packaging size</c:v>
                </c:pt>
                <c:pt idx="2">
                  <c:v>Nutrition claims </c:v>
                </c:pt>
                <c:pt idx="3">
                  <c:v>DSR recommendation</c:v>
                </c:pt>
                <c:pt idx="4">
                  <c:v>Easy to display product</c:v>
                </c:pt>
              </c:strCache>
            </c:strRef>
          </c:cat>
          <c:val>
            <c:numRef>
              <c:f>Sheet1!$C$7:$C$11</c:f>
              <c:numCache>
                <c:formatCode>0%</c:formatCode>
                <c:ptCount val="5"/>
                <c:pt idx="0">
                  <c:v>0.26</c:v>
                </c:pt>
                <c:pt idx="1">
                  <c:v>0.3</c:v>
                </c:pt>
                <c:pt idx="2">
                  <c:v>0.31</c:v>
                </c:pt>
                <c:pt idx="3">
                  <c:v>0.17</c:v>
                </c:pt>
                <c:pt idx="4">
                  <c:v>0.24</c:v>
                </c:pt>
              </c:numCache>
            </c:numRef>
          </c:val>
          <c:extLst>
            <c:ext xmlns:c16="http://schemas.microsoft.com/office/drawing/2014/chart" uri="{C3380CC4-5D6E-409C-BE32-E72D297353CC}">
              <c16:uniqueId val="{00000001-8D7E-4FD4-846F-CF70735E195D}"/>
            </c:ext>
          </c:extLst>
        </c:ser>
        <c:ser>
          <c:idx val="2"/>
          <c:order val="2"/>
          <c:tx>
            <c:strRef>
              <c:f>Sheet1!$D$1</c:f>
              <c:strCache>
                <c:ptCount val="1"/>
                <c:pt idx="0">
                  <c:v>Non Comm</c:v>
                </c:pt>
              </c:strCache>
            </c:strRef>
          </c:tx>
          <c:spPr>
            <a:solidFill>
              <a:schemeClr val="accent2"/>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Sheet1!$A$7:$A$11</c:f>
              <c:strCache>
                <c:ptCount val="5"/>
                <c:pt idx="0">
                  <c:v>Strong consumer-
known brand name</c:v>
                </c:pt>
                <c:pt idx="1">
                  <c:v>Appropriate packaging size</c:v>
                </c:pt>
                <c:pt idx="2">
                  <c:v>Nutrition claims </c:v>
                </c:pt>
                <c:pt idx="3">
                  <c:v>DSR recommendation</c:v>
                </c:pt>
                <c:pt idx="4">
                  <c:v>Easy to display product</c:v>
                </c:pt>
              </c:strCache>
            </c:strRef>
          </c:cat>
          <c:val>
            <c:numRef>
              <c:f>Sheet1!$D$7:$D$11</c:f>
              <c:numCache>
                <c:formatCode>0%</c:formatCode>
                <c:ptCount val="5"/>
                <c:pt idx="0">
                  <c:v>0.23</c:v>
                </c:pt>
                <c:pt idx="1">
                  <c:v>0.21</c:v>
                </c:pt>
                <c:pt idx="2">
                  <c:v>0.21</c:v>
                </c:pt>
                <c:pt idx="3">
                  <c:v>0.23</c:v>
                </c:pt>
                <c:pt idx="4">
                  <c:v>0.2</c:v>
                </c:pt>
              </c:numCache>
            </c:numRef>
          </c:val>
          <c:extLst>
            <c:ext xmlns:c16="http://schemas.microsoft.com/office/drawing/2014/chart" uri="{C3380CC4-5D6E-409C-BE32-E72D297353CC}">
              <c16:uniqueId val="{00000002-8D7E-4FD4-846F-CF70735E195D}"/>
            </c:ext>
          </c:extLst>
        </c:ser>
        <c:ser>
          <c:idx val="3"/>
          <c:order val="3"/>
          <c:tx>
            <c:strRef>
              <c:f>Sheet1!$E$1</c:f>
              <c:strCache>
                <c:ptCount val="1"/>
                <c:pt idx="0">
                  <c:v>Hotel</c:v>
                </c:pt>
              </c:strCache>
            </c:strRef>
          </c:tx>
          <c:spPr>
            <a:solidFill>
              <a:schemeClr val="accent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Sheet1!$A$7:$A$11</c:f>
              <c:strCache>
                <c:ptCount val="5"/>
                <c:pt idx="0">
                  <c:v>Strong consumer-
known brand name</c:v>
                </c:pt>
                <c:pt idx="1">
                  <c:v>Appropriate packaging size</c:v>
                </c:pt>
                <c:pt idx="2">
                  <c:v>Nutrition claims </c:v>
                </c:pt>
                <c:pt idx="3">
                  <c:v>DSR recommendation</c:v>
                </c:pt>
                <c:pt idx="4">
                  <c:v>Easy to display product</c:v>
                </c:pt>
              </c:strCache>
            </c:strRef>
          </c:cat>
          <c:val>
            <c:numRef>
              <c:f>Sheet1!$E$7:$E$11</c:f>
              <c:numCache>
                <c:formatCode>0%</c:formatCode>
                <c:ptCount val="5"/>
                <c:pt idx="0">
                  <c:v>0.42</c:v>
                </c:pt>
                <c:pt idx="1">
                  <c:v>0.27</c:v>
                </c:pt>
                <c:pt idx="2">
                  <c:v>0.12</c:v>
                </c:pt>
                <c:pt idx="3">
                  <c:v>0.27</c:v>
                </c:pt>
                <c:pt idx="4">
                  <c:v>0.15</c:v>
                </c:pt>
              </c:numCache>
            </c:numRef>
          </c:val>
          <c:extLst>
            <c:ext xmlns:c16="http://schemas.microsoft.com/office/drawing/2014/chart" uri="{C3380CC4-5D6E-409C-BE32-E72D297353CC}">
              <c16:uniqueId val="{00000003-8D7E-4FD4-846F-CF70735E195D}"/>
            </c:ext>
          </c:extLst>
        </c:ser>
        <c:ser>
          <c:idx val="4"/>
          <c:order val="4"/>
          <c:tx>
            <c:strRef>
              <c:f>Sheet1!$F$1</c:f>
              <c:strCache>
                <c:ptCount val="1"/>
                <c:pt idx="0">
                  <c:v>C-Store</c:v>
                </c:pt>
              </c:strCache>
            </c:strRef>
          </c:tx>
          <c:spPr>
            <a:solidFill>
              <a:schemeClr val="accent4"/>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Sheet1!$A$7:$A$11</c:f>
              <c:strCache>
                <c:ptCount val="5"/>
                <c:pt idx="0">
                  <c:v>Strong consumer-
known brand name</c:v>
                </c:pt>
                <c:pt idx="1">
                  <c:v>Appropriate packaging size</c:v>
                </c:pt>
                <c:pt idx="2">
                  <c:v>Nutrition claims </c:v>
                </c:pt>
                <c:pt idx="3">
                  <c:v>DSR recommendation</c:v>
                </c:pt>
                <c:pt idx="4">
                  <c:v>Easy to display product</c:v>
                </c:pt>
              </c:strCache>
            </c:strRef>
          </c:cat>
          <c:val>
            <c:numRef>
              <c:f>Sheet1!$F$7:$F$11</c:f>
              <c:numCache>
                <c:formatCode>0%</c:formatCode>
                <c:ptCount val="5"/>
                <c:pt idx="0">
                  <c:v>0.41</c:v>
                </c:pt>
                <c:pt idx="1">
                  <c:v>0.18</c:v>
                </c:pt>
                <c:pt idx="2">
                  <c:v>0.15</c:v>
                </c:pt>
                <c:pt idx="3">
                  <c:v>0.23</c:v>
                </c:pt>
                <c:pt idx="4">
                  <c:v>0.26</c:v>
                </c:pt>
              </c:numCache>
            </c:numRef>
          </c:val>
          <c:extLst>
            <c:ext xmlns:c16="http://schemas.microsoft.com/office/drawing/2014/chart" uri="{C3380CC4-5D6E-409C-BE32-E72D297353CC}">
              <c16:uniqueId val="{00000004-8D7E-4FD4-846F-CF70735E195D}"/>
            </c:ext>
          </c:extLst>
        </c:ser>
        <c:dLbls>
          <c:showLegendKey val="0"/>
          <c:showVal val="1"/>
          <c:showCatName val="0"/>
          <c:showSerName val="0"/>
          <c:showPercent val="0"/>
          <c:showBubbleSize val="0"/>
        </c:dLbls>
        <c:gapWidth val="120"/>
        <c:overlap val="-35"/>
        <c:axId val="-2068027336"/>
        <c:axId val="-2113994440"/>
      </c:barChart>
      <c:catAx>
        <c:axId val="-2068027336"/>
        <c:scaling>
          <c:orientation val="maxMin"/>
        </c:scaling>
        <c:delete val="0"/>
        <c:axPos val="l"/>
        <c:numFmt formatCode="General" sourceLinked="0"/>
        <c:majorTickMark val="none"/>
        <c:minorTickMark val="none"/>
        <c:tickLblPos val="nextTo"/>
        <c:spPr>
          <a:ln>
            <a:solidFill>
              <a:schemeClr val="bg2"/>
            </a:solidFill>
          </a:ln>
        </c:spPr>
        <c:crossAx val="-2113994440"/>
        <c:crosses val="autoZero"/>
        <c:auto val="1"/>
        <c:lblAlgn val="ctr"/>
        <c:lblOffset val="100"/>
        <c:noMultiLvlLbl val="0"/>
      </c:catAx>
      <c:valAx>
        <c:axId val="-2113994440"/>
        <c:scaling>
          <c:orientation val="minMax"/>
          <c:max val="1"/>
          <c:min val="0"/>
        </c:scaling>
        <c:delete val="1"/>
        <c:axPos val="t"/>
        <c:numFmt formatCode="0%" sourceLinked="1"/>
        <c:majorTickMark val="out"/>
        <c:minorTickMark val="none"/>
        <c:tickLblPos val="nextTo"/>
        <c:crossAx val="-2068027336"/>
        <c:crosses val="autoZero"/>
        <c:crossBetween val="between"/>
      </c:valAx>
    </c:plotArea>
    <c:plotVisOnly val="1"/>
    <c:dispBlanksAs val="gap"/>
    <c:showDLblsOverMax val="1"/>
  </c:chart>
  <c:txPr>
    <a:bodyPr/>
    <a:lstStyle/>
    <a:p>
      <a:pPr>
        <a:defRPr sz="1000">
          <a:solidFill>
            <a:schemeClr val="tx1"/>
          </a:solidFill>
          <a:latin typeface="Arial"/>
        </a:defRPr>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manualLayout>
          <c:layoutTarget val="inner"/>
          <c:xMode val="edge"/>
          <c:yMode val="edge"/>
          <c:x val="0.24169124565069156"/>
          <c:y val="4.1604250688176171E-3"/>
          <c:w val="0.23023673696867039"/>
          <c:h val="0.86734219960309844"/>
        </c:manualLayout>
      </c:layout>
      <c:barChart>
        <c:barDir val="bar"/>
        <c:grouping val="clustered"/>
        <c:varyColors val="1"/>
        <c:ser>
          <c:idx val="0"/>
          <c:order val="0"/>
          <c:tx>
            <c:strRef>
              <c:f>Sheet1!$B$1</c:f>
              <c:strCache>
                <c:ptCount val="1"/>
                <c:pt idx="0">
                  <c:v>Total Sample</c:v>
                </c:pt>
              </c:strCache>
            </c:strRef>
          </c:tx>
          <c:spPr>
            <a:solidFill>
              <a:srgbClr val="000000"/>
            </a:solidFill>
          </c:spPr>
          <c:invertIfNegative val="1"/>
          <c:dLbls>
            <c:spPr>
              <a:noFill/>
              <a:ln>
                <a:noFill/>
              </a:ln>
              <a:effectLst/>
            </c:spPr>
            <c:txPr>
              <a:bodyPr wrap="square" lIns="38100" tIns="19050" rIns="38100" bIns="19050" anchor="ctr">
                <a:spAutoFit/>
              </a:bodyPr>
              <a:lstStyle/>
              <a:p>
                <a:pPr>
                  <a:defRPr sz="10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Sheet1!$A$12:$A$17</c:f>
              <c:strCache>
                <c:ptCount val="6"/>
                <c:pt idx="0">
                  <c:v>Product packaging and format </c:v>
                </c:pt>
                <c:pt idx="1">
                  <c:v>Reputation of
supplier/
manufacturer</c:v>
                </c:pt>
                <c:pt idx="2">
                  <c:v>Brand uses a
licensed character
on packaging</c:v>
                </c:pt>
                <c:pt idx="3">
                  <c:v>Availability of
organic/Non-GMO</c:v>
                </c:pt>
                <c:pt idx="4">
                  <c:v>Product claims </c:v>
                </c:pt>
                <c:pt idx="5">
                  <c:v>Health and wellness
benefits</c:v>
                </c:pt>
              </c:strCache>
            </c:strRef>
          </c:cat>
          <c:val>
            <c:numRef>
              <c:f>Sheet1!$B$12:$B$17</c:f>
              <c:numCache>
                <c:formatCode>0%</c:formatCode>
                <c:ptCount val="6"/>
                <c:pt idx="0">
                  <c:v>0.21</c:v>
                </c:pt>
                <c:pt idx="1">
                  <c:v>0.21</c:v>
                </c:pt>
                <c:pt idx="2">
                  <c:v>0.2</c:v>
                </c:pt>
                <c:pt idx="3">
                  <c:v>0.19</c:v>
                </c:pt>
                <c:pt idx="4">
                  <c:v>0.19</c:v>
                </c:pt>
                <c:pt idx="5">
                  <c:v>0.16</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754C-F249-99F7-039E2B9E5459}"/>
            </c:ext>
          </c:extLst>
        </c:ser>
        <c:ser>
          <c:idx val="1"/>
          <c:order val="1"/>
          <c:tx>
            <c:strRef>
              <c:f>Sheet1!$C$1</c:f>
              <c:strCache>
                <c:ptCount val="1"/>
                <c:pt idx="0">
                  <c:v>Restaurants</c:v>
                </c:pt>
              </c:strCache>
            </c:strRef>
          </c:tx>
          <c:spPr>
            <a:solidFill>
              <a:schemeClr val="accent1"/>
            </a:solidFill>
          </c:spPr>
          <c:invertIfNegative val="0"/>
          <c:dLbls>
            <c:spPr>
              <a:noFill/>
              <a:ln>
                <a:noFill/>
              </a:ln>
              <a:effectLst/>
            </c:spPr>
            <c:txPr>
              <a:bodyPr wrap="square" lIns="38100" tIns="19050" rIns="38100" bIns="19050" anchor="ctr">
                <a:spAutoFit/>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Sheet1!$A$12:$A$17</c:f>
              <c:strCache>
                <c:ptCount val="6"/>
                <c:pt idx="0">
                  <c:v>Product packaging and format </c:v>
                </c:pt>
                <c:pt idx="1">
                  <c:v>Reputation of
supplier/
manufacturer</c:v>
                </c:pt>
                <c:pt idx="2">
                  <c:v>Brand uses a
licensed character
on packaging</c:v>
                </c:pt>
                <c:pt idx="3">
                  <c:v>Availability of
organic/Non-GMO</c:v>
                </c:pt>
                <c:pt idx="4">
                  <c:v>Product claims </c:v>
                </c:pt>
                <c:pt idx="5">
                  <c:v>Health and wellness
benefits</c:v>
                </c:pt>
              </c:strCache>
            </c:strRef>
          </c:cat>
          <c:val>
            <c:numRef>
              <c:f>Sheet1!$C$12:$C$17</c:f>
              <c:numCache>
                <c:formatCode>0%</c:formatCode>
                <c:ptCount val="6"/>
                <c:pt idx="0">
                  <c:v>0.16</c:v>
                </c:pt>
                <c:pt idx="1">
                  <c:v>0.19</c:v>
                </c:pt>
                <c:pt idx="2">
                  <c:v>0.16</c:v>
                </c:pt>
                <c:pt idx="3">
                  <c:v>0.19</c:v>
                </c:pt>
                <c:pt idx="4">
                  <c:v>0.21</c:v>
                </c:pt>
                <c:pt idx="5">
                  <c:v>0.15</c:v>
                </c:pt>
              </c:numCache>
            </c:numRef>
          </c:val>
          <c:extLst>
            <c:ext xmlns:c16="http://schemas.microsoft.com/office/drawing/2014/chart" uri="{C3380CC4-5D6E-409C-BE32-E72D297353CC}">
              <c16:uniqueId val="{00000000-6633-4A1F-8085-F178CE9C175F}"/>
            </c:ext>
          </c:extLst>
        </c:ser>
        <c:ser>
          <c:idx val="2"/>
          <c:order val="2"/>
          <c:tx>
            <c:strRef>
              <c:f>Sheet1!$D$1</c:f>
              <c:strCache>
                <c:ptCount val="1"/>
                <c:pt idx="0">
                  <c:v>Non Comm</c:v>
                </c:pt>
              </c:strCache>
            </c:strRef>
          </c:tx>
          <c:spPr>
            <a:solidFill>
              <a:schemeClr val="accent2"/>
            </a:solidFill>
          </c:spPr>
          <c:invertIfNegative val="0"/>
          <c:dLbls>
            <c:spPr>
              <a:noFill/>
              <a:ln>
                <a:noFill/>
              </a:ln>
              <a:effectLst/>
            </c:spPr>
            <c:txPr>
              <a:bodyPr wrap="square" lIns="38100" tIns="19050" rIns="38100" bIns="19050" anchor="ctr">
                <a:spAutoFit/>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Sheet1!$A$12:$A$17</c:f>
              <c:strCache>
                <c:ptCount val="6"/>
                <c:pt idx="0">
                  <c:v>Product packaging and format </c:v>
                </c:pt>
                <c:pt idx="1">
                  <c:v>Reputation of
supplier/
manufacturer</c:v>
                </c:pt>
                <c:pt idx="2">
                  <c:v>Brand uses a
licensed character
on packaging</c:v>
                </c:pt>
                <c:pt idx="3">
                  <c:v>Availability of
organic/Non-GMO</c:v>
                </c:pt>
                <c:pt idx="4">
                  <c:v>Product claims </c:v>
                </c:pt>
                <c:pt idx="5">
                  <c:v>Health and wellness
benefits</c:v>
                </c:pt>
              </c:strCache>
            </c:strRef>
          </c:cat>
          <c:val>
            <c:numRef>
              <c:f>Sheet1!$D$12:$D$17</c:f>
              <c:numCache>
                <c:formatCode>0%</c:formatCode>
                <c:ptCount val="6"/>
                <c:pt idx="0">
                  <c:v>0.23</c:v>
                </c:pt>
                <c:pt idx="1">
                  <c:v>0.21</c:v>
                </c:pt>
                <c:pt idx="2">
                  <c:v>0.2</c:v>
                </c:pt>
                <c:pt idx="3">
                  <c:v>0.15</c:v>
                </c:pt>
                <c:pt idx="4">
                  <c:v>0.19</c:v>
                </c:pt>
                <c:pt idx="5">
                  <c:v>0.18</c:v>
                </c:pt>
              </c:numCache>
            </c:numRef>
          </c:val>
          <c:extLst>
            <c:ext xmlns:c16="http://schemas.microsoft.com/office/drawing/2014/chart" uri="{C3380CC4-5D6E-409C-BE32-E72D297353CC}">
              <c16:uniqueId val="{00000001-6633-4A1F-8085-F178CE9C175F}"/>
            </c:ext>
          </c:extLst>
        </c:ser>
        <c:ser>
          <c:idx val="3"/>
          <c:order val="3"/>
          <c:tx>
            <c:strRef>
              <c:f>Sheet1!$E$1</c:f>
              <c:strCache>
                <c:ptCount val="1"/>
                <c:pt idx="0">
                  <c:v>Hotel</c:v>
                </c:pt>
              </c:strCache>
            </c:strRef>
          </c:tx>
          <c:spPr>
            <a:solidFill>
              <a:schemeClr val="accent3"/>
            </a:solidFill>
          </c:spPr>
          <c:invertIfNegative val="0"/>
          <c:dLbls>
            <c:spPr>
              <a:noFill/>
              <a:ln>
                <a:noFill/>
              </a:ln>
              <a:effectLst/>
            </c:spPr>
            <c:txPr>
              <a:bodyPr wrap="square" lIns="38100" tIns="19050" rIns="38100" bIns="19050" anchor="ctr">
                <a:spAutoFit/>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Sheet1!$A$12:$A$17</c:f>
              <c:strCache>
                <c:ptCount val="6"/>
                <c:pt idx="0">
                  <c:v>Product packaging and format </c:v>
                </c:pt>
                <c:pt idx="1">
                  <c:v>Reputation of
supplier/
manufacturer</c:v>
                </c:pt>
                <c:pt idx="2">
                  <c:v>Brand uses a
licensed character
on packaging</c:v>
                </c:pt>
                <c:pt idx="3">
                  <c:v>Availability of
organic/Non-GMO</c:v>
                </c:pt>
                <c:pt idx="4">
                  <c:v>Product claims </c:v>
                </c:pt>
                <c:pt idx="5">
                  <c:v>Health and wellness
benefits</c:v>
                </c:pt>
              </c:strCache>
            </c:strRef>
          </c:cat>
          <c:val>
            <c:numRef>
              <c:f>Sheet1!$E$12:$E$17</c:f>
              <c:numCache>
                <c:formatCode>0%</c:formatCode>
                <c:ptCount val="6"/>
                <c:pt idx="0">
                  <c:v>0.18</c:v>
                </c:pt>
                <c:pt idx="1">
                  <c:v>0.15</c:v>
                </c:pt>
                <c:pt idx="2">
                  <c:v>0.24</c:v>
                </c:pt>
                <c:pt idx="3">
                  <c:v>0.36</c:v>
                </c:pt>
                <c:pt idx="4">
                  <c:v>0.21</c:v>
                </c:pt>
                <c:pt idx="5">
                  <c:v>0.12</c:v>
                </c:pt>
              </c:numCache>
            </c:numRef>
          </c:val>
          <c:extLst>
            <c:ext xmlns:c16="http://schemas.microsoft.com/office/drawing/2014/chart" uri="{C3380CC4-5D6E-409C-BE32-E72D297353CC}">
              <c16:uniqueId val="{00000002-6633-4A1F-8085-F178CE9C175F}"/>
            </c:ext>
          </c:extLst>
        </c:ser>
        <c:ser>
          <c:idx val="4"/>
          <c:order val="4"/>
          <c:tx>
            <c:strRef>
              <c:f>Sheet1!$F$1</c:f>
              <c:strCache>
                <c:ptCount val="1"/>
                <c:pt idx="0">
                  <c:v>C-Store</c:v>
                </c:pt>
              </c:strCache>
            </c:strRef>
          </c:tx>
          <c:spPr>
            <a:solidFill>
              <a:schemeClr val="accent4"/>
            </a:solidFill>
          </c:spPr>
          <c:invertIfNegative val="0"/>
          <c:dLbls>
            <c:spPr>
              <a:noFill/>
              <a:ln>
                <a:noFill/>
              </a:ln>
              <a:effectLst/>
            </c:spPr>
            <c:txPr>
              <a:bodyPr wrap="square" lIns="38100" tIns="19050" rIns="38100" bIns="19050" anchor="ctr">
                <a:spAutoFit/>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Sheet1!$A$12:$A$17</c:f>
              <c:strCache>
                <c:ptCount val="6"/>
                <c:pt idx="0">
                  <c:v>Product packaging and format </c:v>
                </c:pt>
                <c:pt idx="1">
                  <c:v>Reputation of
supplier/
manufacturer</c:v>
                </c:pt>
                <c:pt idx="2">
                  <c:v>Brand uses a
licensed character
on packaging</c:v>
                </c:pt>
                <c:pt idx="3">
                  <c:v>Availability of
organic/Non-GMO</c:v>
                </c:pt>
                <c:pt idx="4">
                  <c:v>Product claims </c:v>
                </c:pt>
                <c:pt idx="5">
                  <c:v>Health and wellness
benefits</c:v>
                </c:pt>
              </c:strCache>
            </c:strRef>
          </c:cat>
          <c:val>
            <c:numRef>
              <c:f>Sheet1!$F$12:$F$17</c:f>
              <c:numCache>
                <c:formatCode>0%</c:formatCode>
                <c:ptCount val="6"/>
                <c:pt idx="0">
                  <c:v>0.23</c:v>
                </c:pt>
                <c:pt idx="1">
                  <c:v>0.36</c:v>
                </c:pt>
                <c:pt idx="2">
                  <c:v>0.31</c:v>
                </c:pt>
                <c:pt idx="3">
                  <c:v>0.31</c:v>
                </c:pt>
                <c:pt idx="4">
                  <c:v>0.15</c:v>
                </c:pt>
                <c:pt idx="5">
                  <c:v>0.1</c:v>
                </c:pt>
              </c:numCache>
            </c:numRef>
          </c:val>
          <c:extLst>
            <c:ext xmlns:c16="http://schemas.microsoft.com/office/drawing/2014/chart" uri="{C3380CC4-5D6E-409C-BE32-E72D297353CC}">
              <c16:uniqueId val="{00000003-6633-4A1F-8085-F178CE9C175F}"/>
            </c:ext>
          </c:extLst>
        </c:ser>
        <c:dLbls>
          <c:showLegendKey val="0"/>
          <c:showVal val="1"/>
          <c:showCatName val="0"/>
          <c:showSerName val="0"/>
          <c:showPercent val="0"/>
          <c:showBubbleSize val="0"/>
        </c:dLbls>
        <c:gapWidth val="150"/>
        <c:overlap val="-35"/>
        <c:axId val="-2068027336"/>
        <c:axId val="-2113994440"/>
      </c:barChart>
      <c:catAx>
        <c:axId val="-2068027336"/>
        <c:scaling>
          <c:orientation val="maxMin"/>
        </c:scaling>
        <c:delete val="0"/>
        <c:axPos val="l"/>
        <c:numFmt formatCode="General" sourceLinked="0"/>
        <c:majorTickMark val="none"/>
        <c:minorTickMark val="none"/>
        <c:tickLblPos val="nextTo"/>
        <c:spPr>
          <a:ln>
            <a:solidFill>
              <a:schemeClr val="bg2"/>
            </a:solidFill>
          </a:ln>
        </c:spPr>
        <c:txPr>
          <a:bodyPr/>
          <a:lstStyle/>
          <a:p>
            <a:pPr>
              <a:defRPr sz="1000"/>
            </a:pPr>
            <a:endParaRPr lang="en-US"/>
          </a:p>
        </c:txPr>
        <c:crossAx val="-2113994440"/>
        <c:crosses val="autoZero"/>
        <c:auto val="1"/>
        <c:lblAlgn val="ctr"/>
        <c:lblOffset val="100"/>
        <c:noMultiLvlLbl val="0"/>
      </c:catAx>
      <c:valAx>
        <c:axId val="-2113994440"/>
        <c:scaling>
          <c:orientation val="minMax"/>
          <c:max val="0.8"/>
          <c:min val="0"/>
        </c:scaling>
        <c:delete val="1"/>
        <c:axPos val="t"/>
        <c:numFmt formatCode="0%" sourceLinked="1"/>
        <c:majorTickMark val="out"/>
        <c:minorTickMark val="none"/>
        <c:tickLblPos val="nextTo"/>
        <c:crossAx val="-2068027336"/>
        <c:crosses val="autoZero"/>
        <c:crossBetween val="between"/>
      </c:valAx>
    </c:plotArea>
    <c:legend>
      <c:legendPos val="b"/>
      <c:legendEntry>
        <c:idx val="0"/>
        <c:txPr>
          <a:bodyPr/>
          <a:lstStyle/>
          <a:p>
            <a:pPr>
              <a:defRPr sz="1000" b="1"/>
            </a:pPr>
            <a:endParaRPr lang="en-US"/>
          </a:p>
        </c:txPr>
      </c:legendEntry>
      <c:layout>
        <c:manualLayout>
          <c:xMode val="edge"/>
          <c:yMode val="edge"/>
          <c:x val="1.6515448308889948E-3"/>
          <c:y val="0.91051581204788423"/>
          <c:w val="0.99834845516911097"/>
          <c:h val="8.948418795211574E-2"/>
        </c:manualLayout>
      </c:layout>
      <c:overlay val="0"/>
      <c:txPr>
        <a:bodyPr/>
        <a:lstStyle/>
        <a:p>
          <a:pPr>
            <a:defRPr sz="1000"/>
          </a:pPr>
          <a:endParaRPr lang="en-US"/>
        </a:p>
      </c:txPr>
    </c:legend>
    <c:plotVisOnly val="1"/>
    <c:dispBlanksAs val="gap"/>
    <c:showDLblsOverMax val="1"/>
  </c:chart>
  <c:txPr>
    <a:bodyPr/>
    <a:lstStyle/>
    <a:p>
      <a:pPr>
        <a:defRPr sz="1200">
          <a:solidFill>
            <a:schemeClr val="tx1"/>
          </a:solidFill>
          <a:latin typeface="Arial"/>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r>
              <a:rPr lang="en-US" sz="1600" dirty="0">
                <a:latin typeface="Georgia" panose="02040502050405020303" pitchFamily="18" charset="0"/>
              </a:rPr>
              <a:t>Crunchmania</a:t>
            </a:r>
          </a:p>
        </c:rich>
      </c:tx>
      <c:layout>
        <c:manualLayout>
          <c:xMode val="edge"/>
          <c:yMode val="edge"/>
          <c:x val="0.24892156862745099"/>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7.1387988266172611E-2"/>
          <c:y val="0.11986782902137233"/>
          <c:w val="0.84742048788019142"/>
          <c:h val="0.7717579443194601"/>
        </c:manualLayout>
      </c:layout>
      <c:doughnutChart>
        <c:varyColors val="1"/>
        <c:ser>
          <c:idx val="0"/>
          <c:order val="0"/>
          <c:tx>
            <c:strRef>
              <c:f>Sheet1!$B$1</c:f>
              <c:strCache>
                <c:ptCount val="1"/>
                <c:pt idx="0">
                  <c:v>Column1</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741C-4F36-93BD-0CC8DF775078}"/>
              </c:ext>
            </c:extLst>
          </c:dPt>
          <c:dPt>
            <c:idx val="1"/>
            <c:bubble3D val="0"/>
            <c:spPr>
              <a:solidFill>
                <a:schemeClr val="accent2"/>
              </a:solidFill>
              <a:ln w="19050">
                <a:noFill/>
              </a:ln>
              <a:effectLst/>
            </c:spPr>
            <c:extLst>
              <c:ext xmlns:c16="http://schemas.microsoft.com/office/drawing/2014/chart" uri="{C3380CC4-5D6E-409C-BE32-E72D297353CC}">
                <c16:uniqueId val="{00000003-741C-4F36-93BD-0CC8DF775078}"/>
              </c:ext>
            </c:extLst>
          </c:dPt>
          <c:dPt>
            <c:idx val="2"/>
            <c:bubble3D val="0"/>
            <c:spPr>
              <a:solidFill>
                <a:schemeClr val="accent3"/>
              </a:solidFill>
              <a:ln w="19050">
                <a:noFill/>
              </a:ln>
              <a:effectLst/>
            </c:spPr>
            <c:extLst>
              <c:ext xmlns:c16="http://schemas.microsoft.com/office/drawing/2014/chart" uri="{C3380CC4-5D6E-409C-BE32-E72D297353CC}">
                <c16:uniqueId val="{00000005-741C-4F36-93BD-0CC8DF775078}"/>
              </c:ext>
            </c:extLst>
          </c:dPt>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0.49</c:v>
                </c:pt>
                <c:pt idx="1">
                  <c:v>0.31</c:v>
                </c:pt>
                <c:pt idx="2">
                  <c:v>0.21</c:v>
                </c:pt>
              </c:numCache>
            </c:numRef>
          </c:val>
          <c:extLst>
            <c:ext xmlns:c16="http://schemas.microsoft.com/office/drawing/2014/chart" uri="{C3380CC4-5D6E-409C-BE32-E72D297353CC}">
              <c16:uniqueId val="{00000006-741C-4F36-93BD-0CC8DF775078}"/>
            </c:ext>
          </c:extLst>
        </c:ser>
        <c:dLbls>
          <c:showLegendKey val="0"/>
          <c:showVal val="0"/>
          <c:showCatName val="0"/>
          <c:showSerName val="0"/>
          <c:showPercent val="0"/>
          <c:showBubbleSize val="0"/>
          <c:showLeaderLines val="1"/>
        </c:dLbls>
        <c:firstSliceAng val="0"/>
        <c:holeSize val="6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99795429983017"/>
          <c:y val="1.990109468023814E-3"/>
          <c:w val="0.5200204570016983"/>
          <c:h val="0.91056910569105687"/>
        </c:manualLayout>
      </c:layout>
      <c:barChart>
        <c:barDir val="bar"/>
        <c:grouping val="clustered"/>
        <c:varyColors val="1"/>
        <c:ser>
          <c:idx val="0"/>
          <c:order val="0"/>
          <c:tx>
            <c:strRef>
              <c:f>Sheet1!$B$1</c:f>
              <c:strCache>
                <c:ptCount val="1"/>
                <c:pt idx="0">
                  <c:v>Total Sample</c:v>
                </c:pt>
              </c:strCache>
            </c:strRef>
          </c:tx>
          <c:spPr>
            <a:solidFill>
              <a:srgbClr val="000000"/>
            </a:solidFill>
          </c:spPr>
          <c:invertIfNegative val="1"/>
          <c:dLbls>
            <c:spPr>
              <a:noFill/>
              <a:ln>
                <a:noFill/>
              </a:ln>
              <a:effectLst/>
            </c:spPr>
            <c:txPr>
              <a:bodyPr wrap="square" lIns="38100" tIns="19050" rIns="38100" bIns="19050" anchor="ctr">
                <a:spAutoFit/>
              </a:bodyPr>
              <a:lstStyle/>
              <a:p>
                <a:pPr>
                  <a:defRPr sz="10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Sheet1!$A$18:$A$22</c:f>
              <c:strCache>
                <c:ptCount val="5"/>
                <c:pt idx="0">
                  <c:v>Corporate contract</c:v>
                </c:pt>
                <c:pt idx="1">
                  <c:v>Promotions </c:v>
                </c:pt>
                <c:pt idx="2">
                  <c:v>Promotes sustainability </c:v>
                </c:pt>
                <c:pt idx="3">
                  <c:v>Unique product</c:v>
                </c:pt>
                <c:pt idx="4">
                  <c:v>Back of house space/storage requirements</c:v>
                </c:pt>
              </c:strCache>
            </c:strRef>
          </c:cat>
          <c:val>
            <c:numRef>
              <c:f>Sheet1!$B$18:$B$22</c:f>
              <c:numCache>
                <c:formatCode>0%</c:formatCode>
                <c:ptCount val="5"/>
                <c:pt idx="0">
                  <c:v>0.15</c:v>
                </c:pt>
                <c:pt idx="1">
                  <c:v>0.15</c:v>
                </c:pt>
                <c:pt idx="2">
                  <c:v>0.14000000000000001</c:v>
                </c:pt>
                <c:pt idx="3">
                  <c:v>0.13</c:v>
                </c:pt>
                <c:pt idx="4">
                  <c:v>0.13</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A886-48FF-AC34-964A802B24D2}"/>
            </c:ext>
          </c:extLst>
        </c:ser>
        <c:ser>
          <c:idx val="1"/>
          <c:order val="1"/>
          <c:tx>
            <c:strRef>
              <c:f>Sheet1!$C$1</c:f>
              <c:strCache>
                <c:ptCount val="1"/>
                <c:pt idx="0">
                  <c:v>Restaurants</c:v>
                </c:pt>
              </c:strCache>
            </c:strRef>
          </c:tx>
          <c:spPr>
            <a:solidFill>
              <a:schemeClr val="accent1"/>
            </a:solidFill>
          </c:spPr>
          <c:invertIfNegative val="0"/>
          <c:dLbls>
            <c:spPr>
              <a:noFill/>
              <a:ln>
                <a:noFill/>
              </a:ln>
              <a:effectLst/>
            </c:spPr>
            <c:txPr>
              <a:bodyPr wrap="square" lIns="38100" tIns="19050" rIns="38100" bIns="19050" anchor="ctr">
                <a:spAutoFit/>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Sheet1!$A$18:$A$22</c:f>
              <c:strCache>
                <c:ptCount val="5"/>
                <c:pt idx="0">
                  <c:v>Corporate contract</c:v>
                </c:pt>
                <c:pt idx="1">
                  <c:v>Promotions </c:v>
                </c:pt>
                <c:pt idx="2">
                  <c:v>Promotes sustainability </c:v>
                </c:pt>
                <c:pt idx="3">
                  <c:v>Unique product</c:v>
                </c:pt>
                <c:pt idx="4">
                  <c:v>Back of house space/storage requirements</c:v>
                </c:pt>
              </c:strCache>
            </c:strRef>
          </c:cat>
          <c:val>
            <c:numRef>
              <c:f>Sheet1!$C$18:$C$22</c:f>
              <c:numCache>
                <c:formatCode>0%</c:formatCode>
                <c:ptCount val="5"/>
                <c:pt idx="0">
                  <c:v>0.17</c:v>
                </c:pt>
                <c:pt idx="1">
                  <c:v>0.21</c:v>
                </c:pt>
                <c:pt idx="2">
                  <c:v>0.11</c:v>
                </c:pt>
                <c:pt idx="3">
                  <c:v>0.17</c:v>
                </c:pt>
                <c:pt idx="4">
                  <c:v>0.15</c:v>
                </c:pt>
              </c:numCache>
            </c:numRef>
          </c:val>
          <c:extLst>
            <c:ext xmlns:c16="http://schemas.microsoft.com/office/drawing/2014/chart" uri="{C3380CC4-5D6E-409C-BE32-E72D297353CC}">
              <c16:uniqueId val="{00000001-A886-48FF-AC34-964A802B24D2}"/>
            </c:ext>
          </c:extLst>
        </c:ser>
        <c:ser>
          <c:idx val="2"/>
          <c:order val="2"/>
          <c:tx>
            <c:strRef>
              <c:f>Sheet1!$D$1</c:f>
              <c:strCache>
                <c:ptCount val="1"/>
                <c:pt idx="0">
                  <c:v>Non Comm</c:v>
                </c:pt>
              </c:strCache>
            </c:strRef>
          </c:tx>
          <c:spPr>
            <a:solidFill>
              <a:schemeClr val="accent2"/>
            </a:solidFill>
          </c:spPr>
          <c:invertIfNegative val="0"/>
          <c:dLbls>
            <c:spPr>
              <a:noFill/>
              <a:ln>
                <a:noFill/>
              </a:ln>
              <a:effectLst/>
            </c:spPr>
            <c:txPr>
              <a:bodyPr wrap="square" lIns="38100" tIns="19050" rIns="38100" bIns="19050" anchor="ctr">
                <a:spAutoFit/>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Sheet1!$A$18:$A$22</c:f>
              <c:strCache>
                <c:ptCount val="5"/>
                <c:pt idx="0">
                  <c:v>Corporate contract</c:v>
                </c:pt>
                <c:pt idx="1">
                  <c:v>Promotions </c:v>
                </c:pt>
                <c:pt idx="2">
                  <c:v>Promotes sustainability </c:v>
                </c:pt>
                <c:pt idx="3">
                  <c:v>Unique product</c:v>
                </c:pt>
                <c:pt idx="4">
                  <c:v>Back of house space/storage requirements</c:v>
                </c:pt>
              </c:strCache>
            </c:strRef>
          </c:cat>
          <c:val>
            <c:numRef>
              <c:f>Sheet1!$D$18:$D$22</c:f>
              <c:numCache>
                <c:formatCode>0%</c:formatCode>
                <c:ptCount val="5"/>
                <c:pt idx="0">
                  <c:v>0.12</c:v>
                </c:pt>
                <c:pt idx="1">
                  <c:v>0.12</c:v>
                </c:pt>
                <c:pt idx="2">
                  <c:v>0.16</c:v>
                </c:pt>
                <c:pt idx="3">
                  <c:v>0.1</c:v>
                </c:pt>
                <c:pt idx="4">
                  <c:v>0.13</c:v>
                </c:pt>
              </c:numCache>
            </c:numRef>
          </c:val>
          <c:extLst>
            <c:ext xmlns:c16="http://schemas.microsoft.com/office/drawing/2014/chart" uri="{C3380CC4-5D6E-409C-BE32-E72D297353CC}">
              <c16:uniqueId val="{00000002-A886-48FF-AC34-964A802B24D2}"/>
            </c:ext>
          </c:extLst>
        </c:ser>
        <c:ser>
          <c:idx val="3"/>
          <c:order val="3"/>
          <c:tx>
            <c:strRef>
              <c:f>Sheet1!$E$1</c:f>
              <c:strCache>
                <c:ptCount val="1"/>
                <c:pt idx="0">
                  <c:v>Hotel</c:v>
                </c:pt>
              </c:strCache>
            </c:strRef>
          </c:tx>
          <c:spPr>
            <a:solidFill>
              <a:schemeClr val="accent3"/>
            </a:solidFill>
          </c:spPr>
          <c:invertIfNegative val="0"/>
          <c:dLbls>
            <c:spPr>
              <a:noFill/>
              <a:ln>
                <a:noFill/>
              </a:ln>
              <a:effectLst/>
            </c:spPr>
            <c:txPr>
              <a:bodyPr wrap="square" lIns="38100" tIns="19050" rIns="38100" bIns="19050" anchor="ctr">
                <a:spAutoFit/>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Sheet1!$A$18:$A$22</c:f>
              <c:strCache>
                <c:ptCount val="5"/>
                <c:pt idx="0">
                  <c:v>Corporate contract</c:v>
                </c:pt>
                <c:pt idx="1">
                  <c:v>Promotions </c:v>
                </c:pt>
                <c:pt idx="2">
                  <c:v>Promotes sustainability </c:v>
                </c:pt>
                <c:pt idx="3">
                  <c:v>Unique product</c:v>
                </c:pt>
                <c:pt idx="4">
                  <c:v>Back of house space/storage requirements</c:v>
                </c:pt>
              </c:strCache>
            </c:strRef>
          </c:cat>
          <c:val>
            <c:numRef>
              <c:f>Sheet1!$E$18:$E$22</c:f>
              <c:numCache>
                <c:formatCode>0%</c:formatCode>
                <c:ptCount val="5"/>
                <c:pt idx="0">
                  <c:v>0.15</c:v>
                </c:pt>
                <c:pt idx="1">
                  <c:v>0.09</c:v>
                </c:pt>
                <c:pt idx="2">
                  <c:v>0.18</c:v>
                </c:pt>
                <c:pt idx="3">
                  <c:v>0.12</c:v>
                </c:pt>
                <c:pt idx="4">
                  <c:v>0.18</c:v>
                </c:pt>
              </c:numCache>
            </c:numRef>
          </c:val>
          <c:extLst>
            <c:ext xmlns:c16="http://schemas.microsoft.com/office/drawing/2014/chart" uri="{C3380CC4-5D6E-409C-BE32-E72D297353CC}">
              <c16:uniqueId val="{00000003-A886-48FF-AC34-964A802B24D2}"/>
            </c:ext>
          </c:extLst>
        </c:ser>
        <c:ser>
          <c:idx val="4"/>
          <c:order val="4"/>
          <c:tx>
            <c:strRef>
              <c:f>Sheet1!$F$1</c:f>
              <c:strCache>
                <c:ptCount val="1"/>
                <c:pt idx="0">
                  <c:v>C-Store</c:v>
                </c:pt>
              </c:strCache>
            </c:strRef>
          </c:tx>
          <c:spPr>
            <a:solidFill>
              <a:schemeClr val="accent4"/>
            </a:solidFill>
          </c:spPr>
          <c:invertIfNegative val="0"/>
          <c:dLbls>
            <c:spPr>
              <a:noFill/>
              <a:ln>
                <a:noFill/>
              </a:ln>
              <a:effectLst/>
            </c:spPr>
            <c:txPr>
              <a:bodyPr wrap="square" lIns="38100" tIns="19050" rIns="38100" bIns="19050" anchor="ctr">
                <a:spAutoFit/>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Sheet1!$A$18:$A$22</c:f>
              <c:strCache>
                <c:ptCount val="5"/>
                <c:pt idx="0">
                  <c:v>Corporate contract</c:v>
                </c:pt>
                <c:pt idx="1">
                  <c:v>Promotions </c:v>
                </c:pt>
                <c:pt idx="2">
                  <c:v>Promotes sustainability </c:v>
                </c:pt>
                <c:pt idx="3">
                  <c:v>Unique product</c:v>
                </c:pt>
                <c:pt idx="4">
                  <c:v>Back of house space/storage requirements</c:v>
                </c:pt>
              </c:strCache>
            </c:strRef>
          </c:cat>
          <c:val>
            <c:numRef>
              <c:f>Sheet1!$F$18:$F$22</c:f>
              <c:numCache>
                <c:formatCode>0%</c:formatCode>
                <c:ptCount val="5"/>
                <c:pt idx="0">
                  <c:v>0.23</c:v>
                </c:pt>
                <c:pt idx="1">
                  <c:v>0.08</c:v>
                </c:pt>
                <c:pt idx="2">
                  <c:v>0.1</c:v>
                </c:pt>
                <c:pt idx="3">
                  <c:v>0.13</c:v>
                </c:pt>
                <c:pt idx="4">
                  <c:v>0.05</c:v>
                </c:pt>
              </c:numCache>
            </c:numRef>
          </c:val>
          <c:extLst>
            <c:ext xmlns:c16="http://schemas.microsoft.com/office/drawing/2014/chart" uri="{C3380CC4-5D6E-409C-BE32-E72D297353CC}">
              <c16:uniqueId val="{00000004-A886-48FF-AC34-964A802B24D2}"/>
            </c:ext>
          </c:extLst>
        </c:ser>
        <c:dLbls>
          <c:showLegendKey val="0"/>
          <c:showVal val="1"/>
          <c:showCatName val="0"/>
          <c:showSerName val="0"/>
          <c:showPercent val="0"/>
          <c:showBubbleSize val="0"/>
        </c:dLbls>
        <c:gapWidth val="150"/>
        <c:overlap val="-35"/>
        <c:axId val="-2068027336"/>
        <c:axId val="-2113994440"/>
      </c:barChart>
      <c:catAx>
        <c:axId val="-2068027336"/>
        <c:scaling>
          <c:orientation val="maxMin"/>
        </c:scaling>
        <c:delete val="0"/>
        <c:axPos val="l"/>
        <c:numFmt formatCode="General" sourceLinked="0"/>
        <c:majorTickMark val="none"/>
        <c:minorTickMark val="none"/>
        <c:tickLblPos val="nextTo"/>
        <c:spPr>
          <a:ln>
            <a:solidFill>
              <a:schemeClr val="bg2"/>
            </a:solidFill>
          </a:ln>
        </c:spPr>
        <c:txPr>
          <a:bodyPr/>
          <a:lstStyle/>
          <a:p>
            <a:pPr>
              <a:defRPr sz="1000"/>
            </a:pPr>
            <a:endParaRPr lang="en-US"/>
          </a:p>
        </c:txPr>
        <c:crossAx val="-2113994440"/>
        <c:crosses val="autoZero"/>
        <c:auto val="1"/>
        <c:lblAlgn val="ctr"/>
        <c:lblOffset val="100"/>
        <c:noMultiLvlLbl val="0"/>
      </c:catAx>
      <c:valAx>
        <c:axId val="-2113994440"/>
        <c:scaling>
          <c:orientation val="minMax"/>
          <c:max val="0.8"/>
          <c:min val="0"/>
        </c:scaling>
        <c:delete val="1"/>
        <c:axPos val="t"/>
        <c:numFmt formatCode="0%" sourceLinked="1"/>
        <c:majorTickMark val="out"/>
        <c:minorTickMark val="none"/>
        <c:tickLblPos val="nextTo"/>
        <c:crossAx val="-2068027336"/>
        <c:crosses val="autoZero"/>
        <c:crossBetween val="between"/>
      </c:valAx>
    </c:plotArea>
    <c:plotVisOnly val="1"/>
    <c:dispBlanksAs val="gap"/>
    <c:showDLblsOverMax val="1"/>
  </c:chart>
  <c:txPr>
    <a:bodyPr/>
    <a:lstStyle/>
    <a:p>
      <a:pPr>
        <a:defRPr sz="1200">
          <a:solidFill>
            <a:schemeClr val="tx1"/>
          </a:solidFill>
          <a:latin typeface="Arial"/>
        </a:defRPr>
      </a:pPr>
      <a:endParaRPr lang="en-US"/>
    </a:p>
  </c:txPr>
  <c:externalData r:id="rId1">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70680227471566"/>
          <c:y val="1.7504801229114655E-2"/>
          <c:w val="0.23515419947506558"/>
          <c:h val="0.93735900390499971"/>
        </c:manualLayout>
      </c:layout>
      <c:barChart>
        <c:barDir val="bar"/>
        <c:grouping val="clustered"/>
        <c:varyColors val="1"/>
        <c:ser>
          <c:idx val="0"/>
          <c:order val="0"/>
          <c:tx>
            <c:strRef>
              <c:f>Sheet1!$B$1</c:f>
              <c:strCache>
                <c:ptCount val="1"/>
                <c:pt idx="0">
                  <c:v>Total</c:v>
                </c:pt>
              </c:strCache>
            </c:strRef>
          </c:tx>
          <c:spPr>
            <a:solidFill>
              <a:srgbClr val="000000"/>
            </a:solidFill>
          </c:spPr>
          <c:invertIfNegative val="1"/>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8"/>
                <c:pt idx="0">
                  <c:v>Low sugar</c:v>
                </c:pt>
                <c:pt idx="1">
                  <c:v>Low in fat</c:v>
                </c:pt>
                <c:pt idx="2">
                  <c:v>Non-GMO</c:v>
                </c:pt>
                <c:pt idx="3">
                  <c:v>Low in sodium</c:v>
                </c:pt>
                <c:pt idx="4">
                  <c:v>Natural</c:v>
                </c:pt>
                <c:pt idx="5">
                  <c:v>Contains
whole grains</c:v>
                </c:pt>
                <c:pt idx="6">
                  <c:v>Gluten-free</c:v>
                </c:pt>
                <c:pt idx="7">
                  <c:v>Low calorie</c:v>
                </c:pt>
              </c:strCache>
            </c:strRef>
          </c:cat>
          <c:val>
            <c:numRef>
              <c:f>Sheet1!$B$2:$B$16</c:f>
              <c:numCache>
                <c:formatCode>0%</c:formatCode>
                <c:ptCount val="8"/>
                <c:pt idx="0">
                  <c:v>0.36</c:v>
                </c:pt>
                <c:pt idx="1">
                  <c:v>0.32</c:v>
                </c:pt>
                <c:pt idx="2">
                  <c:v>0.32</c:v>
                </c:pt>
                <c:pt idx="3">
                  <c:v>0.31</c:v>
                </c:pt>
                <c:pt idx="4">
                  <c:v>0.3</c:v>
                </c:pt>
                <c:pt idx="5">
                  <c:v>0.27</c:v>
                </c:pt>
                <c:pt idx="6">
                  <c:v>0.26</c:v>
                </c:pt>
                <c:pt idx="7">
                  <c:v>0.26</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FE70-46AD-803E-5B9C0FB2D600}"/>
            </c:ext>
          </c:extLst>
        </c:ser>
        <c:ser>
          <c:idx val="1"/>
          <c:order val="1"/>
          <c:tx>
            <c:strRef>
              <c:f>Sheet1!$C$1</c:f>
              <c:strCache>
                <c:ptCount val="1"/>
                <c:pt idx="0">
                  <c:v>Restaurants</c:v>
                </c:pt>
              </c:strCache>
            </c:strRef>
          </c:tx>
          <c:spPr>
            <a:solidFill>
              <a:schemeClr val="accent1"/>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Sheet1!$A$2:$A$16</c:f>
              <c:strCache>
                <c:ptCount val="8"/>
                <c:pt idx="0">
                  <c:v>Low sugar</c:v>
                </c:pt>
                <c:pt idx="1">
                  <c:v>Low in fat</c:v>
                </c:pt>
                <c:pt idx="2">
                  <c:v>Non-GMO</c:v>
                </c:pt>
                <c:pt idx="3">
                  <c:v>Low in sodium</c:v>
                </c:pt>
                <c:pt idx="4">
                  <c:v>Natural</c:v>
                </c:pt>
                <c:pt idx="5">
                  <c:v>Contains
whole grains</c:v>
                </c:pt>
                <c:pt idx="6">
                  <c:v>Gluten-free</c:v>
                </c:pt>
                <c:pt idx="7">
                  <c:v>Low calorie</c:v>
                </c:pt>
              </c:strCache>
            </c:strRef>
          </c:cat>
          <c:val>
            <c:numRef>
              <c:f>Sheet1!$C$2:$C$16</c:f>
              <c:numCache>
                <c:formatCode>0%</c:formatCode>
                <c:ptCount val="8"/>
                <c:pt idx="0">
                  <c:v>0.23</c:v>
                </c:pt>
                <c:pt idx="1">
                  <c:v>0.31</c:v>
                </c:pt>
                <c:pt idx="2">
                  <c:v>0.16</c:v>
                </c:pt>
                <c:pt idx="3">
                  <c:v>0.3</c:v>
                </c:pt>
                <c:pt idx="4">
                  <c:v>0.3</c:v>
                </c:pt>
                <c:pt idx="5">
                  <c:v>0.2</c:v>
                </c:pt>
                <c:pt idx="6">
                  <c:v>0.24</c:v>
                </c:pt>
                <c:pt idx="7">
                  <c:v>0.19</c:v>
                </c:pt>
              </c:numCache>
            </c:numRef>
          </c:val>
          <c:extLst>
            <c:ext xmlns:c16="http://schemas.microsoft.com/office/drawing/2014/chart" uri="{C3380CC4-5D6E-409C-BE32-E72D297353CC}">
              <c16:uniqueId val="{00000001-FE70-46AD-803E-5B9C0FB2D600}"/>
            </c:ext>
          </c:extLst>
        </c:ser>
        <c:ser>
          <c:idx val="2"/>
          <c:order val="2"/>
          <c:tx>
            <c:strRef>
              <c:f>Sheet1!$D$1</c:f>
              <c:strCache>
                <c:ptCount val="1"/>
                <c:pt idx="0">
                  <c:v>Non Comm</c:v>
                </c:pt>
              </c:strCache>
            </c:strRef>
          </c:tx>
          <c:spPr>
            <a:solidFill>
              <a:schemeClr val="accent2"/>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Sheet1!$A$2:$A$16</c:f>
              <c:strCache>
                <c:ptCount val="8"/>
                <c:pt idx="0">
                  <c:v>Low sugar</c:v>
                </c:pt>
                <c:pt idx="1">
                  <c:v>Low in fat</c:v>
                </c:pt>
                <c:pt idx="2">
                  <c:v>Non-GMO</c:v>
                </c:pt>
                <c:pt idx="3">
                  <c:v>Low in sodium</c:v>
                </c:pt>
                <c:pt idx="4">
                  <c:v>Natural</c:v>
                </c:pt>
                <c:pt idx="5">
                  <c:v>Contains
whole grains</c:v>
                </c:pt>
                <c:pt idx="6">
                  <c:v>Gluten-free</c:v>
                </c:pt>
                <c:pt idx="7">
                  <c:v>Low calorie</c:v>
                </c:pt>
              </c:strCache>
            </c:strRef>
          </c:cat>
          <c:val>
            <c:numRef>
              <c:f>Sheet1!$D$2:$D$16</c:f>
              <c:numCache>
                <c:formatCode>0%</c:formatCode>
                <c:ptCount val="8"/>
                <c:pt idx="0">
                  <c:v>0.4</c:v>
                </c:pt>
                <c:pt idx="1">
                  <c:v>0.34</c:v>
                </c:pt>
                <c:pt idx="2">
                  <c:v>0.35</c:v>
                </c:pt>
                <c:pt idx="3">
                  <c:v>0.34</c:v>
                </c:pt>
                <c:pt idx="4">
                  <c:v>0.28999999999999998</c:v>
                </c:pt>
                <c:pt idx="5">
                  <c:v>0.31</c:v>
                </c:pt>
                <c:pt idx="6">
                  <c:v>0.27</c:v>
                </c:pt>
                <c:pt idx="7">
                  <c:v>0.28999999999999998</c:v>
                </c:pt>
              </c:numCache>
            </c:numRef>
          </c:val>
          <c:extLst>
            <c:ext xmlns:c16="http://schemas.microsoft.com/office/drawing/2014/chart" uri="{C3380CC4-5D6E-409C-BE32-E72D297353CC}">
              <c16:uniqueId val="{00000002-FE70-46AD-803E-5B9C0FB2D600}"/>
            </c:ext>
          </c:extLst>
        </c:ser>
        <c:ser>
          <c:idx val="3"/>
          <c:order val="3"/>
          <c:tx>
            <c:strRef>
              <c:f>Sheet1!$E$1</c:f>
              <c:strCache>
                <c:ptCount val="1"/>
                <c:pt idx="0">
                  <c:v>Travel &amp; Leisure</c:v>
                </c:pt>
              </c:strCache>
            </c:strRef>
          </c:tx>
          <c:spPr>
            <a:solidFill>
              <a:schemeClr val="accent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Sheet1!$A$2:$A$16</c:f>
              <c:strCache>
                <c:ptCount val="8"/>
                <c:pt idx="0">
                  <c:v>Low sugar</c:v>
                </c:pt>
                <c:pt idx="1">
                  <c:v>Low in fat</c:v>
                </c:pt>
                <c:pt idx="2">
                  <c:v>Non-GMO</c:v>
                </c:pt>
                <c:pt idx="3">
                  <c:v>Low in sodium</c:v>
                </c:pt>
                <c:pt idx="4">
                  <c:v>Natural</c:v>
                </c:pt>
                <c:pt idx="5">
                  <c:v>Contains
whole grains</c:v>
                </c:pt>
                <c:pt idx="6">
                  <c:v>Gluten-free</c:v>
                </c:pt>
                <c:pt idx="7">
                  <c:v>Low calorie</c:v>
                </c:pt>
              </c:strCache>
            </c:strRef>
          </c:cat>
          <c:val>
            <c:numRef>
              <c:f>Sheet1!$E$2:$E$16</c:f>
              <c:numCache>
                <c:formatCode>0%</c:formatCode>
                <c:ptCount val="8"/>
                <c:pt idx="0">
                  <c:v>0.45</c:v>
                </c:pt>
                <c:pt idx="1">
                  <c:v>0.18</c:v>
                </c:pt>
                <c:pt idx="2">
                  <c:v>0.45</c:v>
                </c:pt>
                <c:pt idx="3">
                  <c:v>0.24</c:v>
                </c:pt>
                <c:pt idx="4">
                  <c:v>0.33</c:v>
                </c:pt>
                <c:pt idx="5">
                  <c:v>0.24</c:v>
                </c:pt>
                <c:pt idx="6">
                  <c:v>0.24</c:v>
                </c:pt>
                <c:pt idx="7">
                  <c:v>0.33</c:v>
                </c:pt>
              </c:numCache>
            </c:numRef>
          </c:val>
          <c:extLst>
            <c:ext xmlns:c16="http://schemas.microsoft.com/office/drawing/2014/chart" uri="{C3380CC4-5D6E-409C-BE32-E72D297353CC}">
              <c16:uniqueId val="{00000003-FE70-46AD-803E-5B9C0FB2D600}"/>
            </c:ext>
          </c:extLst>
        </c:ser>
        <c:ser>
          <c:idx val="4"/>
          <c:order val="4"/>
          <c:tx>
            <c:strRef>
              <c:f>Sheet1!$F$1</c:f>
              <c:strCache>
                <c:ptCount val="1"/>
                <c:pt idx="0">
                  <c:v>Retail/Cstore</c:v>
                </c:pt>
              </c:strCache>
            </c:strRef>
          </c:tx>
          <c:spPr>
            <a:solidFill>
              <a:schemeClr val="accent4"/>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Sheet1!$A$2:$A$16</c:f>
              <c:strCache>
                <c:ptCount val="8"/>
                <c:pt idx="0">
                  <c:v>Low sugar</c:v>
                </c:pt>
                <c:pt idx="1">
                  <c:v>Low in fat</c:v>
                </c:pt>
                <c:pt idx="2">
                  <c:v>Non-GMO</c:v>
                </c:pt>
                <c:pt idx="3">
                  <c:v>Low in sodium</c:v>
                </c:pt>
                <c:pt idx="4">
                  <c:v>Natural</c:v>
                </c:pt>
                <c:pt idx="5">
                  <c:v>Contains
whole grains</c:v>
                </c:pt>
                <c:pt idx="6">
                  <c:v>Gluten-free</c:v>
                </c:pt>
                <c:pt idx="7">
                  <c:v>Low calorie</c:v>
                </c:pt>
              </c:strCache>
            </c:strRef>
          </c:cat>
          <c:val>
            <c:numRef>
              <c:f>Sheet1!$F$2:$F$16</c:f>
              <c:numCache>
                <c:formatCode>0%</c:formatCode>
                <c:ptCount val="8"/>
                <c:pt idx="0">
                  <c:v>0.51</c:v>
                </c:pt>
                <c:pt idx="1">
                  <c:v>0.31</c:v>
                </c:pt>
                <c:pt idx="2">
                  <c:v>0.64</c:v>
                </c:pt>
                <c:pt idx="3">
                  <c:v>0.18</c:v>
                </c:pt>
                <c:pt idx="4">
                  <c:v>0.36</c:v>
                </c:pt>
                <c:pt idx="5">
                  <c:v>0.26</c:v>
                </c:pt>
                <c:pt idx="6">
                  <c:v>0.33</c:v>
                </c:pt>
                <c:pt idx="7">
                  <c:v>0.28000000000000003</c:v>
                </c:pt>
              </c:numCache>
            </c:numRef>
          </c:val>
          <c:extLst>
            <c:ext xmlns:c16="http://schemas.microsoft.com/office/drawing/2014/chart" uri="{C3380CC4-5D6E-409C-BE32-E72D297353CC}">
              <c16:uniqueId val="{00000004-FE70-46AD-803E-5B9C0FB2D600}"/>
            </c:ext>
          </c:extLst>
        </c:ser>
        <c:dLbls>
          <c:showLegendKey val="0"/>
          <c:showVal val="1"/>
          <c:showCatName val="0"/>
          <c:showSerName val="0"/>
          <c:showPercent val="0"/>
          <c:showBubbleSize val="0"/>
        </c:dLbls>
        <c:gapWidth val="150"/>
        <c:overlap val="-50"/>
        <c:axId val="-2068027336"/>
        <c:axId val="-2113994440"/>
      </c:barChart>
      <c:catAx>
        <c:axId val="-2068027336"/>
        <c:scaling>
          <c:orientation val="maxMin"/>
        </c:scaling>
        <c:delete val="0"/>
        <c:axPos val="l"/>
        <c:numFmt formatCode="General" sourceLinked="0"/>
        <c:majorTickMark val="none"/>
        <c:minorTickMark val="none"/>
        <c:tickLblPos val="nextTo"/>
        <c:spPr>
          <a:ln>
            <a:solidFill>
              <a:schemeClr val="bg2"/>
            </a:solidFill>
          </a:ln>
        </c:spPr>
        <c:crossAx val="-2113994440"/>
        <c:crosses val="autoZero"/>
        <c:auto val="1"/>
        <c:lblAlgn val="ctr"/>
        <c:lblOffset val="100"/>
        <c:noMultiLvlLbl val="0"/>
      </c:catAx>
      <c:valAx>
        <c:axId val="-2113994440"/>
        <c:scaling>
          <c:orientation val="minMax"/>
          <c:max val="1"/>
          <c:min val="0"/>
        </c:scaling>
        <c:delete val="1"/>
        <c:axPos val="t"/>
        <c:numFmt formatCode="0%" sourceLinked="1"/>
        <c:majorTickMark val="out"/>
        <c:minorTickMark val="none"/>
        <c:tickLblPos val="nextTo"/>
        <c:crossAx val="-2068027336"/>
        <c:crosses val="autoZero"/>
        <c:crossBetween val="between"/>
      </c:valAx>
    </c:plotArea>
    <c:legend>
      <c:legendPos val="b"/>
      <c:legendEntry>
        <c:idx val="0"/>
        <c:txPr>
          <a:bodyPr/>
          <a:lstStyle/>
          <a:p>
            <a:pPr>
              <a:defRPr b="1"/>
            </a:pPr>
            <a:endParaRPr lang="en-US"/>
          </a:p>
        </c:txPr>
      </c:legendEntry>
      <c:layout>
        <c:manualLayout>
          <c:xMode val="edge"/>
          <c:yMode val="edge"/>
          <c:x val="0"/>
          <c:y val="0.96365949683118879"/>
          <c:w val="1"/>
          <c:h val="3.6340503168811211E-2"/>
        </c:manualLayout>
      </c:layout>
      <c:overlay val="0"/>
    </c:legend>
    <c:plotVisOnly val="1"/>
    <c:dispBlanksAs val="gap"/>
    <c:showDLblsOverMax val="1"/>
  </c:chart>
  <c:txPr>
    <a:bodyPr/>
    <a:lstStyle/>
    <a:p>
      <a:pPr>
        <a:defRPr sz="1000">
          <a:solidFill>
            <a:schemeClr val="tx1"/>
          </a:solidFill>
          <a:latin typeface="Arial"/>
        </a:defRPr>
      </a:pPr>
      <a:endParaRPr lang="en-US"/>
    </a:p>
  </c:txPr>
  <c:externalData r:id="rId1">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443801142504243"/>
          <c:y val="2.2046603930606236E-2"/>
          <c:w val="0.44544001852709586"/>
          <c:h val="0.91757537929710009"/>
        </c:manualLayout>
      </c:layout>
      <c:barChart>
        <c:barDir val="bar"/>
        <c:grouping val="clustered"/>
        <c:varyColors val="1"/>
        <c:ser>
          <c:idx val="0"/>
          <c:order val="0"/>
          <c:tx>
            <c:strRef>
              <c:f>Sheet1!$B$1</c:f>
              <c:strCache>
                <c:ptCount val="1"/>
                <c:pt idx="0">
                  <c:v>Total</c:v>
                </c:pt>
              </c:strCache>
            </c:strRef>
          </c:tx>
          <c:spPr>
            <a:solidFill>
              <a:srgbClr val="000000"/>
            </a:solidFill>
          </c:spPr>
          <c:invertIfNegative val="1"/>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7"/>
                <c:pt idx="0">
                  <c:v>Made with real cheese</c:v>
                </c:pt>
                <c:pt idx="1">
                  <c:v>Low in saturated fat</c:v>
                </c:pt>
                <c:pt idx="2">
                  <c:v>Good source of fiber</c:v>
                </c:pt>
                <c:pt idx="3">
                  <c:v>Organic</c:v>
                </c:pt>
                <c:pt idx="4">
                  <c:v>Good source of vitamins and minerals</c:v>
                </c:pt>
                <c:pt idx="5">
                  <c:v>No artificial flavors or preservatives</c:v>
                </c:pt>
                <c:pt idx="6">
                  <c:v>No artificial colors or sweeteners</c:v>
                </c:pt>
              </c:strCache>
            </c:strRef>
          </c:cat>
          <c:val>
            <c:numRef>
              <c:f>Sheet1!$B$2:$B$16</c:f>
              <c:numCache>
                <c:formatCode>0%</c:formatCode>
                <c:ptCount val="7"/>
                <c:pt idx="0">
                  <c:v>0.26</c:v>
                </c:pt>
                <c:pt idx="1">
                  <c:v>0.25</c:v>
                </c:pt>
                <c:pt idx="2">
                  <c:v>0.24</c:v>
                </c:pt>
                <c:pt idx="3">
                  <c:v>0.22</c:v>
                </c:pt>
                <c:pt idx="4">
                  <c:v>0.21</c:v>
                </c:pt>
                <c:pt idx="5">
                  <c:v>0.21</c:v>
                </c:pt>
                <c:pt idx="6">
                  <c:v>0.2</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BD2B-4988-BFCB-1697DE3811DF}"/>
            </c:ext>
          </c:extLst>
        </c:ser>
        <c:ser>
          <c:idx val="1"/>
          <c:order val="1"/>
          <c:tx>
            <c:strRef>
              <c:f>Sheet1!$C$1</c:f>
              <c:strCache>
                <c:ptCount val="1"/>
                <c:pt idx="0">
                  <c:v>Restaurants</c:v>
                </c:pt>
              </c:strCache>
            </c:strRef>
          </c:tx>
          <c:spPr>
            <a:solidFill>
              <a:schemeClr val="accent1"/>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Sheet1!$A$2:$A$16</c:f>
              <c:strCache>
                <c:ptCount val="7"/>
                <c:pt idx="0">
                  <c:v>Made with real cheese</c:v>
                </c:pt>
                <c:pt idx="1">
                  <c:v>Low in saturated fat</c:v>
                </c:pt>
                <c:pt idx="2">
                  <c:v>Good source of fiber</c:v>
                </c:pt>
                <c:pt idx="3">
                  <c:v>Organic</c:v>
                </c:pt>
                <c:pt idx="4">
                  <c:v>Good source of vitamins and minerals</c:v>
                </c:pt>
                <c:pt idx="5">
                  <c:v>No artificial flavors or preservatives</c:v>
                </c:pt>
                <c:pt idx="6">
                  <c:v>No artificial colors or sweeteners</c:v>
                </c:pt>
              </c:strCache>
            </c:strRef>
          </c:cat>
          <c:val>
            <c:numRef>
              <c:f>Sheet1!$C$2:$C$16</c:f>
              <c:numCache>
                <c:formatCode>0%</c:formatCode>
                <c:ptCount val="7"/>
                <c:pt idx="0">
                  <c:v>0.39</c:v>
                </c:pt>
                <c:pt idx="1">
                  <c:v>0.3</c:v>
                </c:pt>
                <c:pt idx="2">
                  <c:v>0.28999999999999998</c:v>
                </c:pt>
                <c:pt idx="3">
                  <c:v>0.28000000000000003</c:v>
                </c:pt>
                <c:pt idx="4">
                  <c:v>0.26</c:v>
                </c:pt>
                <c:pt idx="5">
                  <c:v>0.28000000000000003</c:v>
                </c:pt>
                <c:pt idx="6">
                  <c:v>0.28000000000000003</c:v>
                </c:pt>
              </c:numCache>
            </c:numRef>
          </c:val>
          <c:extLst>
            <c:ext xmlns:c16="http://schemas.microsoft.com/office/drawing/2014/chart" uri="{C3380CC4-5D6E-409C-BE32-E72D297353CC}">
              <c16:uniqueId val="{00000001-BD2B-4988-BFCB-1697DE3811DF}"/>
            </c:ext>
          </c:extLst>
        </c:ser>
        <c:ser>
          <c:idx val="2"/>
          <c:order val="2"/>
          <c:tx>
            <c:strRef>
              <c:f>Sheet1!$D$1</c:f>
              <c:strCache>
                <c:ptCount val="1"/>
                <c:pt idx="0">
                  <c:v>Non Comm</c:v>
                </c:pt>
              </c:strCache>
            </c:strRef>
          </c:tx>
          <c:spPr>
            <a:solidFill>
              <a:schemeClr val="accent2"/>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Sheet1!$A$2:$A$16</c:f>
              <c:strCache>
                <c:ptCount val="7"/>
                <c:pt idx="0">
                  <c:v>Made with real cheese</c:v>
                </c:pt>
                <c:pt idx="1">
                  <c:v>Low in saturated fat</c:v>
                </c:pt>
                <c:pt idx="2">
                  <c:v>Good source of fiber</c:v>
                </c:pt>
                <c:pt idx="3">
                  <c:v>Organic</c:v>
                </c:pt>
                <c:pt idx="4">
                  <c:v>Good source of vitamins and minerals</c:v>
                </c:pt>
                <c:pt idx="5">
                  <c:v>No artificial flavors or preservatives</c:v>
                </c:pt>
                <c:pt idx="6">
                  <c:v>No artificial colors or sweeteners</c:v>
                </c:pt>
              </c:strCache>
            </c:strRef>
          </c:cat>
          <c:val>
            <c:numRef>
              <c:f>Sheet1!$D$2:$D$16</c:f>
              <c:numCache>
                <c:formatCode>0%</c:formatCode>
                <c:ptCount val="7"/>
                <c:pt idx="0">
                  <c:v>0.2</c:v>
                </c:pt>
                <c:pt idx="1">
                  <c:v>0.24</c:v>
                </c:pt>
                <c:pt idx="2">
                  <c:v>0.23</c:v>
                </c:pt>
                <c:pt idx="3">
                  <c:v>0.16</c:v>
                </c:pt>
                <c:pt idx="4">
                  <c:v>0.21</c:v>
                </c:pt>
                <c:pt idx="5">
                  <c:v>0.2</c:v>
                </c:pt>
                <c:pt idx="6">
                  <c:v>0.16</c:v>
                </c:pt>
              </c:numCache>
            </c:numRef>
          </c:val>
          <c:extLst>
            <c:ext xmlns:c16="http://schemas.microsoft.com/office/drawing/2014/chart" uri="{C3380CC4-5D6E-409C-BE32-E72D297353CC}">
              <c16:uniqueId val="{00000002-BD2B-4988-BFCB-1697DE3811DF}"/>
            </c:ext>
          </c:extLst>
        </c:ser>
        <c:ser>
          <c:idx val="3"/>
          <c:order val="3"/>
          <c:tx>
            <c:strRef>
              <c:f>Sheet1!$E$1</c:f>
              <c:strCache>
                <c:ptCount val="1"/>
                <c:pt idx="0">
                  <c:v>Travel &amp; Leisure</c:v>
                </c:pt>
              </c:strCache>
            </c:strRef>
          </c:tx>
          <c:spPr>
            <a:solidFill>
              <a:schemeClr val="accent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Sheet1!$A$2:$A$16</c:f>
              <c:strCache>
                <c:ptCount val="7"/>
                <c:pt idx="0">
                  <c:v>Made with real cheese</c:v>
                </c:pt>
                <c:pt idx="1">
                  <c:v>Low in saturated fat</c:v>
                </c:pt>
                <c:pt idx="2">
                  <c:v>Good source of fiber</c:v>
                </c:pt>
                <c:pt idx="3">
                  <c:v>Organic</c:v>
                </c:pt>
                <c:pt idx="4">
                  <c:v>Good source of vitamins and minerals</c:v>
                </c:pt>
                <c:pt idx="5">
                  <c:v>No artificial flavors or preservatives</c:v>
                </c:pt>
                <c:pt idx="6">
                  <c:v>No artificial colors or sweeteners</c:v>
                </c:pt>
              </c:strCache>
            </c:strRef>
          </c:cat>
          <c:val>
            <c:numRef>
              <c:f>Sheet1!$E$2:$E$16</c:f>
              <c:numCache>
                <c:formatCode>0%</c:formatCode>
                <c:ptCount val="7"/>
                <c:pt idx="0">
                  <c:v>0.24</c:v>
                </c:pt>
                <c:pt idx="1">
                  <c:v>0.24</c:v>
                </c:pt>
                <c:pt idx="2">
                  <c:v>0.21</c:v>
                </c:pt>
                <c:pt idx="3">
                  <c:v>0.27</c:v>
                </c:pt>
                <c:pt idx="4">
                  <c:v>0.18</c:v>
                </c:pt>
                <c:pt idx="5">
                  <c:v>0.18</c:v>
                </c:pt>
                <c:pt idx="6">
                  <c:v>0.18</c:v>
                </c:pt>
              </c:numCache>
            </c:numRef>
          </c:val>
          <c:extLst>
            <c:ext xmlns:c16="http://schemas.microsoft.com/office/drawing/2014/chart" uri="{C3380CC4-5D6E-409C-BE32-E72D297353CC}">
              <c16:uniqueId val="{00000003-BD2B-4988-BFCB-1697DE3811DF}"/>
            </c:ext>
          </c:extLst>
        </c:ser>
        <c:ser>
          <c:idx val="4"/>
          <c:order val="4"/>
          <c:tx>
            <c:strRef>
              <c:f>Sheet1!$F$1</c:f>
              <c:strCache>
                <c:ptCount val="1"/>
                <c:pt idx="0">
                  <c:v>Retail/Cstore</c:v>
                </c:pt>
              </c:strCache>
            </c:strRef>
          </c:tx>
          <c:spPr>
            <a:solidFill>
              <a:schemeClr val="accent4"/>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Sheet1!$A$2:$A$16</c:f>
              <c:strCache>
                <c:ptCount val="7"/>
                <c:pt idx="0">
                  <c:v>Made with real cheese</c:v>
                </c:pt>
                <c:pt idx="1">
                  <c:v>Low in saturated fat</c:v>
                </c:pt>
                <c:pt idx="2">
                  <c:v>Good source of fiber</c:v>
                </c:pt>
                <c:pt idx="3">
                  <c:v>Organic</c:v>
                </c:pt>
                <c:pt idx="4">
                  <c:v>Good source of vitamins and minerals</c:v>
                </c:pt>
                <c:pt idx="5">
                  <c:v>No artificial flavors or preservatives</c:v>
                </c:pt>
                <c:pt idx="6">
                  <c:v>No artificial colors or sweeteners</c:v>
                </c:pt>
              </c:strCache>
            </c:strRef>
          </c:cat>
          <c:val>
            <c:numRef>
              <c:f>Sheet1!$F$2:$F$16</c:f>
              <c:numCache>
                <c:formatCode>0%</c:formatCode>
                <c:ptCount val="7"/>
                <c:pt idx="0">
                  <c:v>0.23</c:v>
                </c:pt>
                <c:pt idx="1">
                  <c:v>0.13</c:v>
                </c:pt>
                <c:pt idx="2">
                  <c:v>0.18</c:v>
                </c:pt>
                <c:pt idx="3">
                  <c:v>0.28000000000000003</c:v>
                </c:pt>
                <c:pt idx="4">
                  <c:v>0.1</c:v>
                </c:pt>
                <c:pt idx="5">
                  <c:v>0.03</c:v>
                </c:pt>
                <c:pt idx="6">
                  <c:v>0.15</c:v>
                </c:pt>
              </c:numCache>
            </c:numRef>
          </c:val>
          <c:extLst>
            <c:ext xmlns:c16="http://schemas.microsoft.com/office/drawing/2014/chart" uri="{C3380CC4-5D6E-409C-BE32-E72D297353CC}">
              <c16:uniqueId val="{00000004-BD2B-4988-BFCB-1697DE3811DF}"/>
            </c:ext>
          </c:extLst>
        </c:ser>
        <c:dLbls>
          <c:showLegendKey val="0"/>
          <c:showVal val="1"/>
          <c:showCatName val="0"/>
          <c:showSerName val="0"/>
          <c:showPercent val="0"/>
          <c:showBubbleSize val="0"/>
        </c:dLbls>
        <c:gapWidth val="150"/>
        <c:overlap val="-50"/>
        <c:axId val="-2068027336"/>
        <c:axId val="-2113994440"/>
      </c:barChart>
      <c:catAx>
        <c:axId val="-2068027336"/>
        <c:scaling>
          <c:orientation val="maxMin"/>
        </c:scaling>
        <c:delete val="0"/>
        <c:axPos val="l"/>
        <c:numFmt formatCode="General" sourceLinked="0"/>
        <c:majorTickMark val="none"/>
        <c:minorTickMark val="none"/>
        <c:tickLblPos val="nextTo"/>
        <c:spPr>
          <a:ln>
            <a:solidFill>
              <a:schemeClr val="bg2"/>
            </a:solidFill>
          </a:ln>
        </c:spPr>
        <c:crossAx val="-2113994440"/>
        <c:crosses val="autoZero"/>
        <c:auto val="1"/>
        <c:lblAlgn val="ctr"/>
        <c:lblOffset val="100"/>
        <c:noMultiLvlLbl val="0"/>
      </c:catAx>
      <c:valAx>
        <c:axId val="-2113994440"/>
        <c:scaling>
          <c:orientation val="minMax"/>
          <c:max val="1"/>
          <c:min val="0"/>
        </c:scaling>
        <c:delete val="1"/>
        <c:axPos val="t"/>
        <c:numFmt formatCode="0%" sourceLinked="1"/>
        <c:majorTickMark val="out"/>
        <c:minorTickMark val="none"/>
        <c:tickLblPos val="nextTo"/>
        <c:crossAx val="-2068027336"/>
        <c:crosses val="autoZero"/>
        <c:crossBetween val="between"/>
      </c:valAx>
    </c:plotArea>
    <c:plotVisOnly val="1"/>
    <c:dispBlanksAs val="gap"/>
    <c:showDLblsOverMax val="1"/>
  </c:chart>
  <c:txPr>
    <a:bodyPr/>
    <a:lstStyle/>
    <a:p>
      <a:pPr>
        <a:defRPr sz="1000">
          <a:solidFill>
            <a:schemeClr val="tx1"/>
          </a:solidFill>
          <a:latin typeface="Arial"/>
        </a:defRPr>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731877833452635"/>
          <c:y val="1.2290170986570034E-3"/>
          <c:w val="0.7786498449057504"/>
          <c:h val="0.89277730596873961"/>
        </c:manualLayout>
      </c:layout>
      <c:barChart>
        <c:barDir val="bar"/>
        <c:grouping val="percentStacked"/>
        <c:varyColors val="0"/>
        <c:ser>
          <c:idx val="0"/>
          <c:order val="0"/>
          <c:tx>
            <c:strRef>
              <c:f>Sheet1!$B$1</c:f>
              <c:strCache>
                <c:ptCount val="1"/>
                <c:pt idx="0">
                  <c:v>5—Strongly agree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Non-commercial</c:v>
                </c:pt>
                <c:pt idx="3">
                  <c:v>Hotel</c:v>
                </c:pt>
                <c:pt idx="4">
                  <c:v>C-Store</c:v>
                </c:pt>
              </c:strCache>
            </c:strRef>
          </c:cat>
          <c:val>
            <c:numRef>
              <c:f>Sheet1!$B$2:$B$6</c:f>
              <c:numCache>
                <c:formatCode>0%</c:formatCode>
                <c:ptCount val="5"/>
                <c:pt idx="0">
                  <c:v>0.48</c:v>
                </c:pt>
                <c:pt idx="1">
                  <c:v>0.51</c:v>
                </c:pt>
                <c:pt idx="2">
                  <c:v>0.43</c:v>
                </c:pt>
                <c:pt idx="3">
                  <c:v>0.47</c:v>
                </c:pt>
                <c:pt idx="4">
                  <c:v>0.85</c:v>
                </c:pt>
              </c:numCache>
            </c:numRef>
          </c:val>
          <c:extLst>
            <c:ext xmlns:c16="http://schemas.microsoft.com/office/drawing/2014/chart" uri="{C3380CC4-5D6E-409C-BE32-E72D297353CC}">
              <c16:uniqueId val="{00000000-3DF9-45CB-BCE8-ACD62A1D2456}"/>
            </c:ext>
          </c:extLst>
        </c:ser>
        <c:ser>
          <c:idx val="1"/>
          <c:order val="1"/>
          <c:tx>
            <c:strRef>
              <c:f>Sheet1!$C$1</c:f>
              <c:strCache>
                <c:ptCount val="1"/>
                <c:pt idx="0">
                  <c:v>4</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Non-commercial</c:v>
                </c:pt>
                <c:pt idx="3">
                  <c:v>Hotel</c:v>
                </c:pt>
                <c:pt idx="4">
                  <c:v>C-Store</c:v>
                </c:pt>
              </c:strCache>
            </c:strRef>
          </c:cat>
          <c:val>
            <c:numRef>
              <c:f>Sheet1!$C$2:$C$6</c:f>
              <c:numCache>
                <c:formatCode>0%</c:formatCode>
                <c:ptCount val="5"/>
                <c:pt idx="0">
                  <c:v>0.37</c:v>
                </c:pt>
                <c:pt idx="1">
                  <c:v>0.37</c:v>
                </c:pt>
                <c:pt idx="2">
                  <c:v>0.38</c:v>
                </c:pt>
                <c:pt idx="3">
                  <c:v>0.47</c:v>
                </c:pt>
                <c:pt idx="4">
                  <c:v>0.15</c:v>
                </c:pt>
              </c:numCache>
            </c:numRef>
          </c:val>
          <c:extLst>
            <c:ext xmlns:c16="http://schemas.microsoft.com/office/drawing/2014/chart" uri="{C3380CC4-5D6E-409C-BE32-E72D297353CC}">
              <c16:uniqueId val="{00000001-3DF9-45CB-BCE8-ACD62A1D2456}"/>
            </c:ext>
          </c:extLst>
        </c:ser>
        <c:ser>
          <c:idx val="2"/>
          <c:order val="2"/>
          <c:tx>
            <c:strRef>
              <c:f>Sheet1!$D$1</c:f>
              <c:strCache>
                <c:ptCount val="1"/>
                <c:pt idx="0">
                  <c:v>3</c:v>
                </c:pt>
              </c:strCache>
            </c:strRef>
          </c:tx>
          <c:spPr>
            <a:solidFill>
              <a:schemeClr val="accent3"/>
            </a:solidFill>
            <a:ln>
              <a:noFill/>
            </a:ln>
            <a:effectLst/>
          </c:spPr>
          <c:invertIfNegative val="0"/>
          <c:dLbls>
            <c:dLbl>
              <c:idx val="4"/>
              <c:layout>
                <c:manualLayout>
                  <c:x val="-3.0303030303030304E-2"/>
                  <c:y val="6.9259996856809961E-2"/>
                </c:manualLayout>
              </c:layout>
              <c:spPr>
                <a:noFill/>
                <a:ln>
                  <a:noFill/>
                </a:ln>
                <a:effectLst/>
              </c:spPr>
              <c:txPr>
                <a:bodyPr rot="0" spcFirstLastPara="1" vertOverflow="ellipsis" vert="horz" wrap="square" anchor="ctr" anchorCtr="1"/>
                <a:lstStyle/>
                <a:p>
                  <a:pPr>
                    <a:defRPr sz="12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329-4E50-8370-8479722F7D16}"/>
                </c:ext>
              </c:extLst>
            </c:dLbl>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Total</c:v>
                </c:pt>
                <c:pt idx="1">
                  <c:v>Restaurants</c:v>
                </c:pt>
                <c:pt idx="2">
                  <c:v>Non-commercial</c:v>
                </c:pt>
                <c:pt idx="3">
                  <c:v>Hotel</c:v>
                </c:pt>
                <c:pt idx="4">
                  <c:v>C-Store</c:v>
                </c:pt>
              </c:strCache>
            </c:strRef>
          </c:cat>
          <c:val>
            <c:numRef>
              <c:f>Sheet1!$D$2:$D$6</c:f>
              <c:numCache>
                <c:formatCode>0%</c:formatCode>
                <c:ptCount val="5"/>
                <c:pt idx="0">
                  <c:v>0.13</c:v>
                </c:pt>
                <c:pt idx="1">
                  <c:v>0.11</c:v>
                </c:pt>
                <c:pt idx="2">
                  <c:v>0.16</c:v>
                </c:pt>
                <c:pt idx="3">
                  <c:v>0.06</c:v>
                </c:pt>
                <c:pt idx="4">
                  <c:v>0</c:v>
                </c:pt>
              </c:numCache>
            </c:numRef>
          </c:val>
          <c:extLst>
            <c:ext xmlns:c16="http://schemas.microsoft.com/office/drawing/2014/chart" uri="{C3380CC4-5D6E-409C-BE32-E72D297353CC}">
              <c16:uniqueId val="{00000002-3DF9-45CB-BCE8-ACD62A1D2456}"/>
            </c:ext>
          </c:extLst>
        </c:ser>
        <c:ser>
          <c:idx val="3"/>
          <c:order val="3"/>
          <c:tx>
            <c:strRef>
              <c:f>Sheet1!$E$1</c:f>
              <c:strCache>
                <c:ptCount val="1"/>
                <c:pt idx="0">
                  <c:v>2</c:v>
                </c:pt>
              </c:strCache>
            </c:strRef>
          </c:tx>
          <c:spPr>
            <a:solidFill>
              <a:schemeClr val="accent4"/>
            </a:solidFill>
            <a:ln>
              <a:noFill/>
            </a:ln>
            <a:effectLst/>
          </c:spPr>
          <c:invertIfNegative val="0"/>
          <c:dLbls>
            <c:dLbl>
              <c:idx val="0"/>
              <c:layout>
                <c:manualLayout>
                  <c:x val="-1.1110982756090176E-16"/>
                  <c:y val="6.405439801215531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A02-4BBD-8278-71C9753A3958}"/>
                </c:ext>
              </c:extLst>
            </c:dLbl>
            <c:dLbl>
              <c:idx val="1"/>
              <c:layout>
                <c:manualLayout>
                  <c:x val="-1.5151515151516262E-3"/>
                  <c:y val="6.611135321277165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A02-4BBD-8278-71C9753A3958}"/>
                </c:ext>
              </c:extLst>
            </c:dLbl>
            <c:dLbl>
              <c:idx val="2"/>
              <c:layout>
                <c:manualLayout>
                  <c:x val="-1.1110982756090176E-16"/>
                  <c:y val="6.925950108549129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A02-4BBD-8278-71C9753A3958}"/>
                </c:ext>
              </c:extLst>
            </c:dLbl>
            <c:dLbl>
              <c:idx val="3"/>
              <c:layout>
                <c:manualLayout>
                  <c:x val="-1.5151515151515152E-3"/>
                  <c:y val="6.2963205340052023E-2"/>
                </c:manualLayout>
              </c:layout>
              <c:spPr>
                <a:noFill/>
                <a:ln>
                  <a:noFill/>
                </a:ln>
                <a:effectLst/>
              </c:spPr>
              <c:txPr>
                <a:bodyPr rot="0" spcFirstLastPara="1" vertOverflow="ellipsis" vert="horz" wrap="square" anchor="ctr" anchorCtr="1"/>
                <a:lstStyle/>
                <a:p>
                  <a:pPr>
                    <a:defRPr sz="1200" b="1" i="0" u="none" strike="noStrike" kern="1200" baseline="0">
                      <a:solidFill>
                        <a:schemeClr val="accent4">
                          <a:lumMod val="7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329-4E50-8370-8479722F7D16}"/>
                </c:ext>
              </c:extLst>
            </c:dLbl>
            <c:dLbl>
              <c:idx val="4"/>
              <c:layout>
                <c:manualLayout>
                  <c:x val="1.5151515151514041E-3"/>
                  <c:y val="7.5555796830930583E-2"/>
                </c:manualLayout>
              </c:layout>
              <c:spPr>
                <a:noFill/>
                <a:ln>
                  <a:noFill/>
                </a:ln>
                <a:effectLst/>
              </c:spPr>
              <c:txPr>
                <a:bodyPr rot="0" spcFirstLastPara="1" vertOverflow="ellipsis" vert="horz" wrap="square" anchor="ctr" anchorCtr="1"/>
                <a:lstStyle/>
                <a:p>
                  <a:pPr>
                    <a:defRPr sz="1200" b="1" i="0" u="none" strike="noStrike" kern="1200" baseline="0">
                      <a:solidFill>
                        <a:schemeClr val="accent4">
                          <a:lumMod val="7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329-4E50-8370-8479722F7D16}"/>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Total</c:v>
                </c:pt>
                <c:pt idx="1">
                  <c:v>Restaurants</c:v>
                </c:pt>
                <c:pt idx="2">
                  <c:v>Non-commercial</c:v>
                </c:pt>
                <c:pt idx="3">
                  <c:v>Hotel</c:v>
                </c:pt>
                <c:pt idx="4">
                  <c:v>C-Store</c:v>
                </c:pt>
              </c:strCache>
            </c:strRef>
          </c:cat>
          <c:val>
            <c:numRef>
              <c:f>Sheet1!$E$2:$E$6</c:f>
              <c:numCache>
                <c:formatCode>0%</c:formatCode>
                <c:ptCount val="5"/>
                <c:pt idx="0">
                  <c:v>0.02</c:v>
                </c:pt>
                <c:pt idx="1">
                  <c:v>0.01</c:v>
                </c:pt>
                <c:pt idx="2">
                  <c:v>0.02</c:v>
                </c:pt>
                <c:pt idx="3">
                  <c:v>0</c:v>
                </c:pt>
                <c:pt idx="4">
                  <c:v>0</c:v>
                </c:pt>
              </c:numCache>
            </c:numRef>
          </c:val>
          <c:extLst>
            <c:ext xmlns:c16="http://schemas.microsoft.com/office/drawing/2014/chart" uri="{C3380CC4-5D6E-409C-BE32-E72D297353CC}">
              <c16:uniqueId val="{00000003-3DF9-45CB-BCE8-ACD62A1D2456}"/>
            </c:ext>
          </c:extLst>
        </c:ser>
        <c:ser>
          <c:idx val="4"/>
          <c:order val="4"/>
          <c:tx>
            <c:strRef>
              <c:f>Sheet1!$F$1</c:f>
              <c:strCache>
                <c:ptCount val="1"/>
                <c:pt idx="0">
                  <c:v>1—Disagree completely</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accent5"/>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Non-commercial</c:v>
                </c:pt>
                <c:pt idx="3">
                  <c:v>Hotel</c:v>
                </c:pt>
                <c:pt idx="4">
                  <c:v>C-Store</c:v>
                </c:pt>
              </c:strCache>
            </c:strRef>
          </c:cat>
          <c:val>
            <c:numRef>
              <c:f>Sheet1!$F$2:$F$6</c:f>
              <c:numCache>
                <c:formatCode>0%</c:formatCode>
                <c:ptCount val="5"/>
                <c:pt idx="0">
                  <c:v>0</c:v>
                </c:pt>
                <c:pt idx="1">
                  <c:v>0</c:v>
                </c:pt>
                <c:pt idx="2">
                  <c:v>0</c:v>
                </c:pt>
                <c:pt idx="3">
                  <c:v>0</c:v>
                </c:pt>
                <c:pt idx="4">
                  <c:v>0</c:v>
                </c:pt>
              </c:numCache>
            </c:numRef>
          </c:val>
          <c:extLst>
            <c:ext xmlns:c16="http://schemas.microsoft.com/office/drawing/2014/chart" uri="{C3380CC4-5D6E-409C-BE32-E72D297353CC}">
              <c16:uniqueId val="{00000004-3DF9-45CB-BCE8-ACD62A1D2456}"/>
            </c:ext>
          </c:extLst>
        </c:ser>
        <c:dLbls>
          <c:showLegendKey val="0"/>
          <c:showVal val="0"/>
          <c:showCatName val="0"/>
          <c:showSerName val="0"/>
          <c:showPercent val="0"/>
          <c:showBubbleSize val="0"/>
        </c:dLbls>
        <c:gapWidth val="150"/>
        <c:overlap val="100"/>
        <c:axId val="556643872"/>
        <c:axId val="544412288"/>
      </c:barChart>
      <c:catAx>
        <c:axId val="55664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44412288"/>
        <c:crosses val="autoZero"/>
        <c:auto val="1"/>
        <c:lblAlgn val="ctr"/>
        <c:lblOffset val="100"/>
        <c:noMultiLvlLbl val="0"/>
      </c:catAx>
      <c:valAx>
        <c:axId val="544412288"/>
        <c:scaling>
          <c:orientation val="minMax"/>
        </c:scaling>
        <c:delete val="1"/>
        <c:axPos val="t"/>
        <c:numFmt formatCode="0%" sourceLinked="1"/>
        <c:majorTickMark val="none"/>
        <c:minorTickMark val="none"/>
        <c:tickLblPos val="nextTo"/>
        <c:crossAx val="5566438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Entry>
      <c:layout>
        <c:manualLayout>
          <c:xMode val="edge"/>
          <c:yMode val="edge"/>
          <c:x val="0.17603304700548794"/>
          <c:y val="0.95196256128361312"/>
          <c:w val="0.65380195657361007"/>
          <c:h val="4.803745781132785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37938439513242"/>
          <c:y val="1.1280124075399695E-3"/>
          <c:w val="0.78622560248150786"/>
          <c:h val="0.92121182295394877"/>
        </c:manualLayout>
      </c:layout>
      <c:barChart>
        <c:barDir val="bar"/>
        <c:grouping val="percentStacked"/>
        <c:varyColors val="0"/>
        <c:ser>
          <c:idx val="0"/>
          <c:order val="0"/>
          <c:tx>
            <c:strRef>
              <c:f>Sheet1!$B$1</c:f>
              <c:strCache>
                <c:ptCount val="1"/>
                <c:pt idx="0">
                  <c:v>5—Strongly agree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Total</c:v>
                </c:pt>
                <c:pt idx="1">
                  <c:v>Restaurants</c:v>
                </c:pt>
                <c:pt idx="2">
                  <c:v>Hotel</c:v>
                </c:pt>
              </c:strCache>
            </c:strRef>
          </c:cat>
          <c:val>
            <c:numRef>
              <c:f>Sheet1!$B$2:$B$4</c:f>
              <c:numCache>
                <c:formatCode>0%</c:formatCode>
                <c:ptCount val="3"/>
                <c:pt idx="0">
                  <c:v>0.51</c:v>
                </c:pt>
                <c:pt idx="1">
                  <c:v>0.49</c:v>
                </c:pt>
                <c:pt idx="2">
                  <c:v>0.59</c:v>
                </c:pt>
              </c:numCache>
            </c:numRef>
          </c:val>
          <c:extLst>
            <c:ext xmlns:c16="http://schemas.microsoft.com/office/drawing/2014/chart" uri="{C3380CC4-5D6E-409C-BE32-E72D297353CC}">
              <c16:uniqueId val="{00000000-3DF9-45CB-BCE8-ACD62A1D2456}"/>
            </c:ext>
          </c:extLst>
        </c:ser>
        <c:ser>
          <c:idx val="1"/>
          <c:order val="1"/>
          <c:tx>
            <c:strRef>
              <c:f>Sheet1!$C$1</c:f>
              <c:strCache>
                <c:ptCount val="1"/>
                <c:pt idx="0">
                  <c:v>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Total</c:v>
                </c:pt>
                <c:pt idx="1">
                  <c:v>Restaurants</c:v>
                </c:pt>
                <c:pt idx="2">
                  <c:v>Hotel</c:v>
                </c:pt>
              </c:strCache>
            </c:strRef>
          </c:cat>
          <c:val>
            <c:numRef>
              <c:f>Sheet1!$C$2:$C$4</c:f>
              <c:numCache>
                <c:formatCode>0%</c:formatCode>
                <c:ptCount val="3"/>
                <c:pt idx="0">
                  <c:v>0.42</c:v>
                </c:pt>
                <c:pt idx="1">
                  <c:v>0.44</c:v>
                </c:pt>
                <c:pt idx="2">
                  <c:v>0.28999999999999998</c:v>
                </c:pt>
              </c:numCache>
            </c:numRef>
          </c:val>
          <c:extLst>
            <c:ext xmlns:c16="http://schemas.microsoft.com/office/drawing/2014/chart" uri="{C3380CC4-5D6E-409C-BE32-E72D297353CC}">
              <c16:uniqueId val="{00000001-3DF9-45CB-BCE8-ACD62A1D2456}"/>
            </c:ext>
          </c:extLst>
        </c:ser>
        <c:ser>
          <c:idx val="2"/>
          <c:order val="2"/>
          <c:tx>
            <c:strRef>
              <c:f>Sheet1!$D$1</c:f>
              <c:strCache>
                <c:ptCount val="1"/>
                <c:pt idx="0">
                  <c:v>3</c:v>
                </c:pt>
              </c:strCache>
            </c:strRef>
          </c:tx>
          <c:spPr>
            <a:solidFill>
              <a:schemeClr val="accent3"/>
            </a:solidFill>
            <a:ln>
              <a:noFill/>
            </a:ln>
            <a:effectLst/>
          </c:spPr>
          <c:invertIfNegative val="0"/>
          <c:dLbls>
            <c:dLbl>
              <c:idx val="4"/>
              <c:layout>
                <c:manualLayout>
                  <c:x val="-2.1212121212121324E-2"/>
                  <c:y val="0"/>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C4F-4D6C-9F15-802E747B93E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Total</c:v>
                </c:pt>
                <c:pt idx="1">
                  <c:v>Restaurants</c:v>
                </c:pt>
                <c:pt idx="2">
                  <c:v>Hotel</c:v>
                </c:pt>
              </c:strCache>
            </c:strRef>
          </c:cat>
          <c:val>
            <c:numRef>
              <c:f>Sheet1!$D$2:$D$4</c:f>
              <c:numCache>
                <c:formatCode>0%</c:formatCode>
                <c:ptCount val="3"/>
                <c:pt idx="0">
                  <c:v>0.06</c:v>
                </c:pt>
                <c:pt idx="1">
                  <c:v>0.05</c:v>
                </c:pt>
                <c:pt idx="2">
                  <c:v>0.12</c:v>
                </c:pt>
              </c:numCache>
            </c:numRef>
          </c:val>
          <c:extLst>
            <c:ext xmlns:c16="http://schemas.microsoft.com/office/drawing/2014/chart" uri="{C3380CC4-5D6E-409C-BE32-E72D297353CC}">
              <c16:uniqueId val="{00000002-3DF9-45CB-BCE8-ACD62A1D2456}"/>
            </c:ext>
          </c:extLst>
        </c:ser>
        <c:ser>
          <c:idx val="3"/>
          <c:order val="3"/>
          <c:tx>
            <c:strRef>
              <c:f>Sheet1!$E$1</c:f>
              <c:strCache>
                <c:ptCount val="1"/>
                <c:pt idx="0">
                  <c:v>2</c:v>
                </c:pt>
              </c:strCache>
            </c:strRef>
          </c:tx>
          <c:spPr>
            <a:solidFill>
              <a:schemeClr val="accent4"/>
            </a:solidFill>
            <a:ln>
              <a:noFill/>
            </a:ln>
            <a:effectLst/>
          </c:spPr>
          <c:invertIfNegative val="0"/>
          <c:dLbls>
            <c:dLbl>
              <c:idx val="0"/>
              <c:layout>
                <c:manualLayout>
                  <c:x val="-4.5454545454545452E-3"/>
                  <c:y val="9.848484848484848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738-4856-A9E8-B4E7280FE2C7}"/>
                </c:ext>
              </c:extLst>
            </c:dLbl>
            <c:dLbl>
              <c:idx val="1"/>
              <c:layout>
                <c:manualLayout>
                  <c:x val="-4.5454545454546563E-3"/>
                  <c:y val="9.469696969696969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738-4856-A9E8-B4E7280FE2C7}"/>
                </c:ext>
              </c:extLst>
            </c:dLbl>
            <c:dLbl>
              <c:idx val="2"/>
              <c:layout>
                <c:manualLayout>
                  <c:x val="-9.0909090909090905E-3"/>
                  <c:y val="9.8484848484848481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C4F-4D6C-9F15-802E747B93E6}"/>
                </c:ext>
              </c:extLst>
            </c:dLbl>
            <c:dLbl>
              <c:idx val="3"/>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3C4F-4D6C-9F15-802E747B93E6}"/>
                </c:ext>
              </c:extLst>
            </c:dLbl>
            <c:dLbl>
              <c:idx val="4"/>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0-3C4F-4D6C-9F15-802E747B93E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2">
                        <a:lumMod val="10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Total</c:v>
                </c:pt>
                <c:pt idx="1">
                  <c:v>Restaurants</c:v>
                </c:pt>
                <c:pt idx="2">
                  <c:v>Hotel</c:v>
                </c:pt>
              </c:strCache>
            </c:strRef>
          </c:cat>
          <c:val>
            <c:numRef>
              <c:f>Sheet1!$E$2:$E$4</c:f>
              <c:numCache>
                <c:formatCode>0%</c:formatCode>
                <c:ptCount val="3"/>
                <c:pt idx="0">
                  <c:v>0.01</c:v>
                </c:pt>
                <c:pt idx="1">
                  <c:v>0.01</c:v>
                </c:pt>
                <c:pt idx="2">
                  <c:v>0</c:v>
                </c:pt>
              </c:numCache>
            </c:numRef>
          </c:val>
          <c:extLst>
            <c:ext xmlns:c16="http://schemas.microsoft.com/office/drawing/2014/chart" uri="{C3380CC4-5D6E-409C-BE32-E72D297353CC}">
              <c16:uniqueId val="{00000003-3DF9-45CB-BCE8-ACD62A1D2456}"/>
            </c:ext>
          </c:extLst>
        </c:ser>
        <c:ser>
          <c:idx val="4"/>
          <c:order val="4"/>
          <c:tx>
            <c:strRef>
              <c:f>Sheet1!$F$1</c:f>
              <c:strCache>
                <c:ptCount val="1"/>
                <c:pt idx="0">
                  <c:v>1—Disagree completely</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5"/>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Total</c:v>
                </c:pt>
                <c:pt idx="1">
                  <c:v>Restaurants</c:v>
                </c:pt>
                <c:pt idx="2">
                  <c:v>Hotel</c:v>
                </c:pt>
              </c:strCache>
            </c:strRef>
          </c:cat>
          <c:val>
            <c:numRef>
              <c:f>Sheet1!$F$2:$F$4</c:f>
              <c:numCache>
                <c:formatCode>0%</c:formatCode>
                <c:ptCount val="3"/>
                <c:pt idx="0">
                  <c:v>0</c:v>
                </c:pt>
                <c:pt idx="1">
                  <c:v>0</c:v>
                </c:pt>
                <c:pt idx="2">
                  <c:v>0</c:v>
                </c:pt>
              </c:numCache>
            </c:numRef>
          </c:val>
          <c:extLst>
            <c:ext xmlns:c16="http://schemas.microsoft.com/office/drawing/2014/chart" uri="{C3380CC4-5D6E-409C-BE32-E72D297353CC}">
              <c16:uniqueId val="{00000004-3DF9-45CB-BCE8-ACD62A1D2456}"/>
            </c:ext>
          </c:extLst>
        </c:ser>
        <c:dLbls>
          <c:showLegendKey val="0"/>
          <c:showVal val="0"/>
          <c:showCatName val="0"/>
          <c:showSerName val="0"/>
          <c:showPercent val="0"/>
          <c:showBubbleSize val="0"/>
        </c:dLbls>
        <c:gapWidth val="150"/>
        <c:overlap val="100"/>
        <c:axId val="556643872"/>
        <c:axId val="544412288"/>
      </c:barChart>
      <c:catAx>
        <c:axId val="55664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crossAx val="544412288"/>
        <c:crosses val="autoZero"/>
        <c:auto val="1"/>
        <c:lblAlgn val="ctr"/>
        <c:lblOffset val="100"/>
        <c:noMultiLvlLbl val="0"/>
      </c:catAx>
      <c:valAx>
        <c:axId val="544412288"/>
        <c:scaling>
          <c:orientation val="minMax"/>
        </c:scaling>
        <c:delete val="1"/>
        <c:axPos val="t"/>
        <c:numFmt formatCode="0%" sourceLinked="1"/>
        <c:majorTickMark val="none"/>
        <c:minorTickMark val="none"/>
        <c:tickLblPos val="nextTo"/>
        <c:crossAx val="5566438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Entry>
      <c:layout>
        <c:manualLayout>
          <c:xMode val="edge"/>
          <c:yMode val="edge"/>
          <c:x val="0.17603304700548794"/>
          <c:y val="0.92544738725841091"/>
          <c:w val="0.65380195657361007"/>
          <c:h val="7.0764733953710329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bg2">
              <a:lumMod val="10000"/>
            </a:schemeClr>
          </a:solidFill>
        </a:defRPr>
      </a:pPr>
      <a:endParaRPr lang="en-US"/>
    </a:p>
  </c:txPr>
  <c:externalData r:id="rId3">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62180863755664"/>
          <c:y val="3.9006783498771701E-2"/>
          <c:w val="0.81198317823908372"/>
          <c:h val="0.88333297061105687"/>
        </c:manualLayout>
      </c:layout>
      <c:barChart>
        <c:barDir val="bar"/>
        <c:grouping val="percentStacked"/>
        <c:varyColors val="0"/>
        <c:ser>
          <c:idx val="0"/>
          <c:order val="0"/>
          <c:tx>
            <c:strRef>
              <c:f>Sheet1!$B$1</c:f>
              <c:strCache>
                <c:ptCount val="1"/>
                <c:pt idx="0">
                  <c:v>5—Strongly agree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Sheet1!$B$2:$B$6</c:f>
              <c:numCache>
                <c:formatCode>0%</c:formatCode>
                <c:ptCount val="5"/>
                <c:pt idx="0">
                  <c:v>0.52</c:v>
                </c:pt>
                <c:pt idx="1">
                  <c:v>0.55000000000000004</c:v>
                </c:pt>
                <c:pt idx="2">
                  <c:v>0.5</c:v>
                </c:pt>
                <c:pt idx="3">
                  <c:v>0.47</c:v>
                </c:pt>
                <c:pt idx="4">
                  <c:v>0.62</c:v>
                </c:pt>
              </c:numCache>
            </c:numRef>
          </c:val>
          <c:extLst>
            <c:ext xmlns:c16="http://schemas.microsoft.com/office/drawing/2014/chart" uri="{C3380CC4-5D6E-409C-BE32-E72D297353CC}">
              <c16:uniqueId val="{00000000-3DF9-45CB-BCE8-ACD62A1D2456}"/>
            </c:ext>
          </c:extLst>
        </c:ser>
        <c:ser>
          <c:idx val="1"/>
          <c:order val="1"/>
          <c:tx>
            <c:strRef>
              <c:f>Sheet1!$C$1</c:f>
              <c:strCache>
                <c:ptCount val="1"/>
                <c:pt idx="0">
                  <c:v>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Sheet1!$C$2:$C$6</c:f>
              <c:numCache>
                <c:formatCode>0%</c:formatCode>
                <c:ptCount val="5"/>
                <c:pt idx="0">
                  <c:v>0.38</c:v>
                </c:pt>
                <c:pt idx="1">
                  <c:v>0.34</c:v>
                </c:pt>
                <c:pt idx="2">
                  <c:v>0.38</c:v>
                </c:pt>
                <c:pt idx="3">
                  <c:v>0.53</c:v>
                </c:pt>
                <c:pt idx="4">
                  <c:v>0.38</c:v>
                </c:pt>
              </c:numCache>
            </c:numRef>
          </c:val>
          <c:extLst>
            <c:ext xmlns:c16="http://schemas.microsoft.com/office/drawing/2014/chart" uri="{C3380CC4-5D6E-409C-BE32-E72D297353CC}">
              <c16:uniqueId val="{00000001-3DF9-45CB-BCE8-ACD62A1D2456}"/>
            </c:ext>
          </c:extLst>
        </c:ser>
        <c:ser>
          <c:idx val="2"/>
          <c:order val="2"/>
          <c:tx>
            <c:strRef>
              <c:f>Sheet1!$D$1</c:f>
              <c:strCache>
                <c:ptCount val="1"/>
                <c:pt idx="0">
                  <c:v>3</c:v>
                </c:pt>
              </c:strCache>
            </c:strRef>
          </c:tx>
          <c:spPr>
            <a:solidFill>
              <a:schemeClr val="accent3"/>
            </a:solidFill>
            <a:ln>
              <a:noFill/>
            </a:ln>
            <a:effectLst/>
          </c:spPr>
          <c:invertIfNegative val="0"/>
          <c:dLbls>
            <c:dLbl>
              <c:idx val="3"/>
              <c:layout>
                <c:manualLayout>
                  <c:x val="-9.0909090909090905E-3"/>
                  <c:y val="6.8181818181818177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F42-4693-9D76-9D5671041F2D}"/>
                </c:ext>
              </c:extLst>
            </c:dLbl>
            <c:dLbl>
              <c:idx val="4"/>
              <c:layout>
                <c:manualLayout>
                  <c:x val="-1.3636363636363747E-2"/>
                  <c:y val="6.7292710570269629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F42-4693-9D76-9D5671041F2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Total</c:v>
                </c:pt>
                <c:pt idx="1">
                  <c:v>Restaurants</c:v>
                </c:pt>
                <c:pt idx="2">
                  <c:v>Non Comm</c:v>
                </c:pt>
                <c:pt idx="3">
                  <c:v>Hotel</c:v>
                </c:pt>
                <c:pt idx="4">
                  <c:v>C-Store</c:v>
                </c:pt>
              </c:strCache>
            </c:strRef>
          </c:cat>
          <c:val>
            <c:numRef>
              <c:f>Sheet1!$D$2:$D$6</c:f>
              <c:numCache>
                <c:formatCode>0%</c:formatCode>
                <c:ptCount val="5"/>
                <c:pt idx="0">
                  <c:v>0.08</c:v>
                </c:pt>
                <c:pt idx="1">
                  <c:v>0.09</c:v>
                </c:pt>
                <c:pt idx="2">
                  <c:v>0.09</c:v>
                </c:pt>
                <c:pt idx="3">
                  <c:v>0</c:v>
                </c:pt>
                <c:pt idx="4">
                  <c:v>0</c:v>
                </c:pt>
              </c:numCache>
            </c:numRef>
          </c:val>
          <c:extLst>
            <c:ext xmlns:c16="http://schemas.microsoft.com/office/drawing/2014/chart" uri="{C3380CC4-5D6E-409C-BE32-E72D297353CC}">
              <c16:uniqueId val="{00000002-3DF9-45CB-BCE8-ACD62A1D2456}"/>
            </c:ext>
          </c:extLst>
        </c:ser>
        <c:ser>
          <c:idx val="3"/>
          <c:order val="3"/>
          <c:tx>
            <c:strRef>
              <c:f>Sheet1!$E$1</c:f>
              <c:strCache>
                <c:ptCount val="1"/>
                <c:pt idx="0">
                  <c:v>2</c:v>
                </c:pt>
              </c:strCache>
            </c:strRef>
          </c:tx>
          <c:spPr>
            <a:solidFill>
              <a:schemeClr val="accent4"/>
            </a:solidFill>
            <a:ln>
              <a:noFill/>
            </a:ln>
            <a:effectLst/>
          </c:spPr>
          <c:invertIfNegative val="0"/>
          <c:dLbls>
            <c:dLbl>
              <c:idx val="3"/>
              <c:layout>
                <c:manualLayout>
                  <c:x val="-4.090909090909102E-2"/>
                  <c:y val="7.019118348842765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F42-4693-9D76-9D5671041F2D}"/>
                </c:ext>
              </c:extLst>
            </c:dLbl>
            <c:dLbl>
              <c:idx val="4"/>
              <c:layout>
                <c:manualLayout>
                  <c:x val="-0.05"/>
                  <c:y val="6.8182116439990462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F42-4693-9D76-9D5671041F2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2">
                        <a:lumMod val="1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Total</c:v>
                </c:pt>
                <c:pt idx="1">
                  <c:v>Restaurants</c:v>
                </c:pt>
                <c:pt idx="2">
                  <c:v>Non Comm</c:v>
                </c:pt>
                <c:pt idx="3">
                  <c:v>Hotel</c:v>
                </c:pt>
                <c:pt idx="4">
                  <c:v>C-Store</c:v>
                </c:pt>
              </c:strCache>
            </c:strRef>
          </c:cat>
          <c:val>
            <c:numRef>
              <c:f>Sheet1!$E$2:$E$6</c:f>
              <c:numCache>
                <c:formatCode>0%</c:formatCode>
                <c:ptCount val="5"/>
                <c:pt idx="0">
                  <c:v>0.02</c:v>
                </c:pt>
                <c:pt idx="1">
                  <c:v>0.02</c:v>
                </c:pt>
                <c:pt idx="2">
                  <c:v>0.03</c:v>
                </c:pt>
                <c:pt idx="3">
                  <c:v>0</c:v>
                </c:pt>
                <c:pt idx="4">
                  <c:v>0</c:v>
                </c:pt>
              </c:numCache>
            </c:numRef>
          </c:val>
          <c:extLst>
            <c:ext xmlns:c16="http://schemas.microsoft.com/office/drawing/2014/chart" uri="{C3380CC4-5D6E-409C-BE32-E72D297353CC}">
              <c16:uniqueId val="{00000003-3DF9-45CB-BCE8-ACD62A1D2456}"/>
            </c:ext>
          </c:extLst>
        </c:ser>
        <c:ser>
          <c:idx val="4"/>
          <c:order val="4"/>
          <c:tx>
            <c:strRef>
              <c:f>Sheet1!$F$1</c:f>
              <c:strCache>
                <c:ptCount val="1"/>
                <c:pt idx="0">
                  <c:v>1—Disagree completely</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5"/>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Sheet1!$F$2:$F$6</c:f>
              <c:numCache>
                <c:formatCode>0%</c:formatCode>
                <c:ptCount val="5"/>
                <c:pt idx="0">
                  <c:v>0</c:v>
                </c:pt>
                <c:pt idx="1">
                  <c:v>0</c:v>
                </c:pt>
                <c:pt idx="2">
                  <c:v>0</c:v>
                </c:pt>
                <c:pt idx="3">
                  <c:v>0</c:v>
                </c:pt>
                <c:pt idx="4">
                  <c:v>0</c:v>
                </c:pt>
              </c:numCache>
            </c:numRef>
          </c:val>
          <c:extLst>
            <c:ext xmlns:c16="http://schemas.microsoft.com/office/drawing/2014/chart" uri="{C3380CC4-5D6E-409C-BE32-E72D297353CC}">
              <c16:uniqueId val="{00000004-3DF9-45CB-BCE8-ACD62A1D2456}"/>
            </c:ext>
          </c:extLst>
        </c:ser>
        <c:dLbls>
          <c:showLegendKey val="0"/>
          <c:showVal val="0"/>
          <c:showCatName val="0"/>
          <c:showSerName val="0"/>
          <c:showPercent val="0"/>
          <c:showBubbleSize val="0"/>
        </c:dLbls>
        <c:gapWidth val="150"/>
        <c:overlap val="100"/>
        <c:axId val="556643872"/>
        <c:axId val="544412288"/>
      </c:barChart>
      <c:catAx>
        <c:axId val="55664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crossAx val="544412288"/>
        <c:crosses val="autoZero"/>
        <c:auto val="1"/>
        <c:lblAlgn val="ctr"/>
        <c:lblOffset val="100"/>
        <c:noMultiLvlLbl val="0"/>
      </c:catAx>
      <c:valAx>
        <c:axId val="544412288"/>
        <c:scaling>
          <c:orientation val="minMax"/>
        </c:scaling>
        <c:delete val="1"/>
        <c:axPos val="t"/>
        <c:numFmt formatCode="0%" sourceLinked="1"/>
        <c:majorTickMark val="none"/>
        <c:minorTickMark val="none"/>
        <c:tickLblPos val="nextTo"/>
        <c:crossAx val="5566438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Entry>
      <c:layout>
        <c:manualLayout>
          <c:xMode val="edge"/>
          <c:yMode val="edge"/>
          <c:x val="0.17603304700548794"/>
          <c:y val="0.95196256128361312"/>
          <c:w val="0.65380195657361007"/>
          <c:h val="4.803745781132785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bg2">
              <a:lumMod val="10000"/>
            </a:schemeClr>
          </a:solidFill>
        </a:defRPr>
      </a:pPr>
      <a:endParaRPr lang="en-US"/>
    </a:p>
  </c:txPr>
  <c:externalData r:id="rId3">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37938439513242"/>
          <c:y val="3.9006783498771701E-2"/>
          <c:w val="0.78622560248150786"/>
          <c:h val="0.88333297061105687"/>
        </c:manualLayout>
      </c:layout>
      <c:barChart>
        <c:barDir val="bar"/>
        <c:grouping val="percentStacked"/>
        <c:varyColors val="0"/>
        <c:ser>
          <c:idx val="0"/>
          <c:order val="0"/>
          <c:tx>
            <c:strRef>
              <c:f>Sheet1!$B$1</c:f>
              <c:strCache>
                <c:ptCount val="1"/>
                <c:pt idx="0">
                  <c:v>5—Strongly agree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Sheet1!$B$2:$B$6</c:f>
              <c:numCache>
                <c:formatCode>0%</c:formatCode>
                <c:ptCount val="5"/>
                <c:pt idx="0">
                  <c:v>0.48</c:v>
                </c:pt>
                <c:pt idx="1">
                  <c:v>0.51</c:v>
                </c:pt>
                <c:pt idx="2">
                  <c:v>0.47</c:v>
                </c:pt>
                <c:pt idx="3">
                  <c:v>0.47</c:v>
                </c:pt>
                <c:pt idx="4">
                  <c:v>0.46</c:v>
                </c:pt>
              </c:numCache>
            </c:numRef>
          </c:val>
          <c:extLst>
            <c:ext xmlns:c16="http://schemas.microsoft.com/office/drawing/2014/chart" uri="{C3380CC4-5D6E-409C-BE32-E72D297353CC}">
              <c16:uniqueId val="{00000000-3DF9-45CB-BCE8-ACD62A1D2456}"/>
            </c:ext>
          </c:extLst>
        </c:ser>
        <c:ser>
          <c:idx val="1"/>
          <c:order val="1"/>
          <c:tx>
            <c:strRef>
              <c:f>Sheet1!$C$1</c:f>
              <c:strCache>
                <c:ptCount val="1"/>
                <c:pt idx="0">
                  <c:v>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Sheet1!$C$2:$C$6</c:f>
              <c:numCache>
                <c:formatCode>0%</c:formatCode>
                <c:ptCount val="5"/>
                <c:pt idx="0">
                  <c:v>0.39</c:v>
                </c:pt>
                <c:pt idx="1">
                  <c:v>0.37</c:v>
                </c:pt>
                <c:pt idx="2">
                  <c:v>0.37</c:v>
                </c:pt>
                <c:pt idx="3">
                  <c:v>0.47</c:v>
                </c:pt>
                <c:pt idx="4">
                  <c:v>0.54</c:v>
                </c:pt>
              </c:numCache>
            </c:numRef>
          </c:val>
          <c:extLst>
            <c:ext xmlns:c16="http://schemas.microsoft.com/office/drawing/2014/chart" uri="{C3380CC4-5D6E-409C-BE32-E72D297353CC}">
              <c16:uniqueId val="{00000001-3DF9-45CB-BCE8-ACD62A1D2456}"/>
            </c:ext>
          </c:extLst>
        </c:ser>
        <c:ser>
          <c:idx val="2"/>
          <c:order val="2"/>
          <c:tx>
            <c:strRef>
              <c:f>Sheet1!$D$1</c:f>
              <c:strCache>
                <c:ptCount val="1"/>
                <c:pt idx="0">
                  <c:v>3</c:v>
                </c:pt>
              </c:strCache>
            </c:strRef>
          </c:tx>
          <c:spPr>
            <a:solidFill>
              <a:schemeClr val="accent3"/>
            </a:solidFill>
            <a:ln>
              <a:noFill/>
            </a:ln>
            <a:effectLst/>
          </c:spPr>
          <c:invertIfNegative val="0"/>
          <c:dLbls>
            <c:dLbl>
              <c:idx val="4"/>
              <c:layout>
                <c:manualLayout>
                  <c:x val="-4.2424242424242427E-2"/>
                  <c:y val="6.4169450478879814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437-4F0D-ABF6-976A96ACE78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Total</c:v>
                </c:pt>
                <c:pt idx="1">
                  <c:v>Restaurants</c:v>
                </c:pt>
                <c:pt idx="2">
                  <c:v>Non Comm</c:v>
                </c:pt>
                <c:pt idx="3">
                  <c:v>Hotel</c:v>
                </c:pt>
                <c:pt idx="4">
                  <c:v>C-Store</c:v>
                </c:pt>
              </c:strCache>
            </c:strRef>
          </c:cat>
          <c:val>
            <c:numRef>
              <c:f>Sheet1!$D$2:$D$6</c:f>
              <c:numCache>
                <c:formatCode>0%</c:formatCode>
                <c:ptCount val="5"/>
                <c:pt idx="0">
                  <c:v>0.11</c:v>
                </c:pt>
                <c:pt idx="1">
                  <c:v>0.09</c:v>
                </c:pt>
                <c:pt idx="2">
                  <c:v>0.14000000000000001</c:v>
                </c:pt>
                <c:pt idx="3">
                  <c:v>0.06</c:v>
                </c:pt>
                <c:pt idx="4">
                  <c:v>0</c:v>
                </c:pt>
              </c:numCache>
            </c:numRef>
          </c:val>
          <c:extLst>
            <c:ext xmlns:c16="http://schemas.microsoft.com/office/drawing/2014/chart" uri="{C3380CC4-5D6E-409C-BE32-E72D297353CC}">
              <c16:uniqueId val="{00000002-3DF9-45CB-BCE8-ACD62A1D2456}"/>
            </c:ext>
          </c:extLst>
        </c:ser>
        <c:ser>
          <c:idx val="3"/>
          <c:order val="3"/>
          <c:tx>
            <c:strRef>
              <c:f>Sheet1!$E$1</c:f>
              <c:strCache>
                <c:ptCount val="1"/>
                <c:pt idx="0">
                  <c:v>2</c:v>
                </c:pt>
              </c:strCache>
            </c:strRef>
          </c:tx>
          <c:spPr>
            <a:solidFill>
              <a:schemeClr val="accent4"/>
            </a:solidFill>
            <a:ln>
              <a:noFill/>
            </a:ln>
            <a:effectLst/>
          </c:spPr>
          <c:invertIfNegative val="0"/>
          <c:dLbls>
            <c:dLbl>
              <c:idx val="3"/>
              <c:layout>
                <c:manualLayout>
                  <c:x val="-9.0909090909090905E-3"/>
                  <c:y val="6.4168945211594691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437-4F0D-ABF6-976A96ACE786}"/>
                </c:ext>
              </c:extLst>
            </c:dLbl>
            <c:dLbl>
              <c:idx val="4"/>
              <c:layout>
                <c:manualLayout>
                  <c:x val="-1.0606060606060607E-2"/>
                  <c:y val="6.4169450478879814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437-4F0D-ABF6-976A96ACE78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2">
                        <a:lumMod val="1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Total</c:v>
                </c:pt>
                <c:pt idx="1">
                  <c:v>Restaurants</c:v>
                </c:pt>
                <c:pt idx="2">
                  <c:v>Non Comm</c:v>
                </c:pt>
                <c:pt idx="3">
                  <c:v>Hotel</c:v>
                </c:pt>
                <c:pt idx="4">
                  <c:v>C-Store</c:v>
                </c:pt>
              </c:strCache>
            </c:strRef>
          </c:cat>
          <c:val>
            <c:numRef>
              <c:f>Sheet1!$E$2:$E$6</c:f>
              <c:numCache>
                <c:formatCode>0%</c:formatCode>
                <c:ptCount val="5"/>
                <c:pt idx="0">
                  <c:v>0.02</c:v>
                </c:pt>
                <c:pt idx="1">
                  <c:v>0.03</c:v>
                </c:pt>
                <c:pt idx="2">
                  <c:v>0.02</c:v>
                </c:pt>
                <c:pt idx="3">
                  <c:v>0</c:v>
                </c:pt>
                <c:pt idx="4">
                  <c:v>0</c:v>
                </c:pt>
              </c:numCache>
            </c:numRef>
          </c:val>
          <c:extLst>
            <c:ext xmlns:c16="http://schemas.microsoft.com/office/drawing/2014/chart" uri="{C3380CC4-5D6E-409C-BE32-E72D297353CC}">
              <c16:uniqueId val="{00000003-3DF9-45CB-BCE8-ACD62A1D2456}"/>
            </c:ext>
          </c:extLst>
        </c:ser>
        <c:ser>
          <c:idx val="4"/>
          <c:order val="4"/>
          <c:tx>
            <c:strRef>
              <c:f>Sheet1!$F$1</c:f>
              <c:strCache>
                <c:ptCount val="1"/>
                <c:pt idx="0">
                  <c:v>1—Disagree completely</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5"/>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Sheet1!$F$2:$F$6</c:f>
              <c:numCache>
                <c:formatCode>0%</c:formatCode>
                <c:ptCount val="5"/>
                <c:pt idx="0">
                  <c:v>0</c:v>
                </c:pt>
                <c:pt idx="1">
                  <c:v>0</c:v>
                </c:pt>
                <c:pt idx="2">
                  <c:v>0</c:v>
                </c:pt>
                <c:pt idx="3">
                  <c:v>0</c:v>
                </c:pt>
                <c:pt idx="4">
                  <c:v>0</c:v>
                </c:pt>
              </c:numCache>
            </c:numRef>
          </c:val>
          <c:extLst>
            <c:ext xmlns:c16="http://schemas.microsoft.com/office/drawing/2014/chart" uri="{C3380CC4-5D6E-409C-BE32-E72D297353CC}">
              <c16:uniqueId val="{00000004-3DF9-45CB-BCE8-ACD62A1D2456}"/>
            </c:ext>
          </c:extLst>
        </c:ser>
        <c:dLbls>
          <c:showLegendKey val="0"/>
          <c:showVal val="0"/>
          <c:showCatName val="0"/>
          <c:showSerName val="0"/>
          <c:showPercent val="0"/>
          <c:showBubbleSize val="0"/>
        </c:dLbls>
        <c:gapWidth val="150"/>
        <c:overlap val="100"/>
        <c:axId val="556643872"/>
        <c:axId val="544412288"/>
      </c:barChart>
      <c:catAx>
        <c:axId val="55664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crossAx val="544412288"/>
        <c:crosses val="autoZero"/>
        <c:auto val="1"/>
        <c:lblAlgn val="ctr"/>
        <c:lblOffset val="100"/>
        <c:noMultiLvlLbl val="0"/>
      </c:catAx>
      <c:valAx>
        <c:axId val="544412288"/>
        <c:scaling>
          <c:orientation val="minMax"/>
        </c:scaling>
        <c:delete val="1"/>
        <c:axPos val="t"/>
        <c:numFmt formatCode="0%" sourceLinked="1"/>
        <c:majorTickMark val="none"/>
        <c:minorTickMark val="none"/>
        <c:tickLblPos val="nextTo"/>
        <c:crossAx val="5566438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Entry>
      <c:layout>
        <c:manualLayout>
          <c:xMode val="edge"/>
          <c:yMode val="edge"/>
          <c:x val="0.17603304700548794"/>
          <c:y val="0.95196256128361312"/>
          <c:w val="0.65380195657361007"/>
          <c:h val="4.803745781132785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bg2">
              <a:lumMod val="10000"/>
            </a:schemeClr>
          </a:solidFill>
        </a:defRPr>
      </a:pPr>
      <a:endParaRPr lang="en-US"/>
    </a:p>
  </c:txPr>
  <c:externalData r:id="rId3">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43999045573849"/>
          <c:y val="3.900673285404542E-2"/>
          <c:w val="0.73471045096635645"/>
          <c:h val="0.88333297061105687"/>
        </c:manualLayout>
      </c:layout>
      <c:barChart>
        <c:barDir val="bar"/>
        <c:grouping val="percentStacked"/>
        <c:varyColors val="0"/>
        <c:ser>
          <c:idx val="0"/>
          <c:order val="0"/>
          <c:tx>
            <c:strRef>
              <c:f>Sheet1!$B$1</c:f>
              <c:strCache>
                <c:ptCount val="1"/>
                <c:pt idx="0">
                  <c:v>5—Strongly agree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"Goldfish delights our guests—even the littlest ones"</c:v>
                </c:pt>
                <c:pt idx="1">
                  <c:v>"Goldfish makes our guests smile"</c:v>
                </c:pt>
                <c:pt idx="2">
                  <c:v>"Goldfish is a wholesome snack baked with real cheese"</c:v>
                </c:pt>
                <c:pt idx="3">
                  <c:v>"Goldfish boosts meal participation"</c:v>
                </c:pt>
              </c:strCache>
            </c:strRef>
          </c:cat>
          <c:val>
            <c:numRef>
              <c:f>Sheet1!$B$2:$B$5</c:f>
              <c:numCache>
                <c:formatCode>0%</c:formatCode>
                <c:ptCount val="4"/>
                <c:pt idx="0">
                  <c:v>0.54</c:v>
                </c:pt>
                <c:pt idx="1">
                  <c:v>0.52</c:v>
                </c:pt>
                <c:pt idx="2">
                  <c:v>0.45</c:v>
                </c:pt>
                <c:pt idx="3">
                  <c:v>0.36</c:v>
                </c:pt>
              </c:numCache>
            </c:numRef>
          </c:val>
          <c:extLst>
            <c:ext xmlns:c16="http://schemas.microsoft.com/office/drawing/2014/chart" uri="{C3380CC4-5D6E-409C-BE32-E72D297353CC}">
              <c16:uniqueId val="{00000000-3DF9-45CB-BCE8-ACD62A1D2456}"/>
            </c:ext>
          </c:extLst>
        </c:ser>
        <c:ser>
          <c:idx val="1"/>
          <c:order val="1"/>
          <c:tx>
            <c:strRef>
              <c:f>Sheet1!$C$1</c:f>
              <c:strCache>
                <c:ptCount val="1"/>
                <c:pt idx="0">
                  <c:v>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"Goldfish delights our guests—even the littlest ones"</c:v>
                </c:pt>
                <c:pt idx="1">
                  <c:v>"Goldfish makes our guests smile"</c:v>
                </c:pt>
                <c:pt idx="2">
                  <c:v>"Goldfish is a wholesome snack baked with real cheese"</c:v>
                </c:pt>
                <c:pt idx="3">
                  <c:v>"Goldfish boosts meal participation"</c:v>
                </c:pt>
              </c:strCache>
            </c:strRef>
          </c:cat>
          <c:val>
            <c:numRef>
              <c:f>Sheet1!$C$2:$C$5</c:f>
              <c:numCache>
                <c:formatCode>0%</c:formatCode>
                <c:ptCount val="4"/>
                <c:pt idx="0">
                  <c:v>0.32</c:v>
                </c:pt>
                <c:pt idx="1">
                  <c:v>0.34</c:v>
                </c:pt>
                <c:pt idx="2">
                  <c:v>0.45</c:v>
                </c:pt>
                <c:pt idx="3">
                  <c:v>0.39</c:v>
                </c:pt>
              </c:numCache>
            </c:numRef>
          </c:val>
          <c:extLst>
            <c:ext xmlns:c16="http://schemas.microsoft.com/office/drawing/2014/chart" uri="{C3380CC4-5D6E-409C-BE32-E72D297353CC}">
              <c16:uniqueId val="{00000001-3DF9-45CB-BCE8-ACD62A1D2456}"/>
            </c:ext>
          </c:extLst>
        </c:ser>
        <c:ser>
          <c:idx val="2"/>
          <c:order val="2"/>
          <c:tx>
            <c:strRef>
              <c:f>Sheet1!$D$1</c:f>
              <c:strCache>
                <c:ptCount val="1"/>
                <c:pt idx="0">
                  <c:v>3</c:v>
                </c:pt>
              </c:strCache>
            </c:strRef>
          </c:tx>
          <c:spPr>
            <a:solidFill>
              <a:schemeClr val="accent3"/>
            </a:solidFill>
            <a:ln>
              <a:noFill/>
            </a:ln>
            <a:effectLst/>
          </c:spPr>
          <c:invertIfNegative val="0"/>
          <c:dLbls>
            <c:dLbl>
              <c:idx val="2"/>
              <c:layout>
                <c:manualLayout>
                  <c:x val="-1.1110982756090176E-16"/>
                  <c:y val="2.2823234062893103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B3A-417E-8332-F1F3B06FFCC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"Goldfish delights our guests—even the littlest ones"</c:v>
                </c:pt>
                <c:pt idx="1">
                  <c:v>"Goldfish makes our guests smile"</c:v>
                </c:pt>
                <c:pt idx="2">
                  <c:v>"Goldfish is a wholesome snack baked with real cheese"</c:v>
                </c:pt>
                <c:pt idx="3">
                  <c:v>"Goldfish boosts meal participation"</c:v>
                </c:pt>
              </c:strCache>
            </c:strRef>
          </c:cat>
          <c:val>
            <c:numRef>
              <c:f>Sheet1!$D$2:$D$5</c:f>
              <c:numCache>
                <c:formatCode>0%</c:formatCode>
                <c:ptCount val="4"/>
                <c:pt idx="0">
                  <c:v>0.09</c:v>
                </c:pt>
                <c:pt idx="1">
                  <c:v>0.13</c:v>
                </c:pt>
                <c:pt idx="2">
                  <c:v>0.09</c:v>
                </c:pt>
                <c:pt idx="3">
                  <c:v>0.21</c:v>
                </c:pt>
              </c:numCache>
            </c:numRef>
          </c:val>
          <c:extLst>
            <c:ext xmlns:c16="http://schemas.microsoft.com/office/drawing/2014/chart" uri="{C3380CC4-5D6E-409C-BE32-E72D297353CC}">
              <c16:uniqueId val="{00000002-3DF9-45CB-BCE8-ACD62A1D2456}"/>
            </c:ext>
          </c:extLst>
        </c:ser>
        <c:ser>
          <c:idx val="3"/>
          <c:order val="3"/>
          <c:tx>
            <c:strRef>
              <c:f>Sheet1!$E$1</c:f>
              <c:strCache>
                <c:ptCount val="1"/>
                <c:pt idx="0">
                  <c:v>2</c:v>
                </c:pt>
              </c:strCache>
            </c:strRef>
          </c:tx>
          <c:spPr>
            <a:solidFill>
              <a:schemeClr val="accent4"/>
            </a:solidFill>
            <a:ln>
              <a:noFill/>
            </a:ln>
            <a:effectLst/>
          </c:spPr>
          <c:invertIfNegative val="0"/>
          <c:dLbls>
            <c:dLbl>
              <c:idx val="1"/>
              <c:layout>
                <c:manualLayout>
                  <c:x val="-6.0606060606060606E-3"/>
                  <c:y val="7.76767191623789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B3A-417E-8332-F1F3B06FFCCC}"/>
                </c:ext>
              </c:extLst>
            </c:dLbl>
            <c:dLbl>
              <c:idx val="2"/>
              <c:layout>
                <c:manualLayout>
                  <c:x val="-1.5151515151514041E-3"/>
                  <c:y val="7.4778421999581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B3A-417E-8332-F1F3B06FFCCC}"/>
                </c:ext>
              </c:extLst>
            </c:dLbl>
            <c:dLbl>
              <c:idx val="3"/>
              <c:layout>
                <c:manualLayout>
                  <c:x val="-1.5151515151516262E-3"/>
                  <c:y val="8.01636975733316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B3A-417E-8332-F1F3B06FFCC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"Goldfish delights our guests—even the littlest ones"</c:v>
                </c:pt>
                <c:pt idx="1">
                  <c:v>"Goldfish makes our guests smile"</c:v>
                </c:pt>
                <c:pt idx="2">
                  <c:v>"Goldfish is a wholesome snack baked with real cheese"</c:v>
                </c:pt>
                <c:pt idx="3">
                  <c:v>"Goldfish boosts meal participation"</c:v>
                </c:pt>
              </c:strCache>
            </c:strRef>
          </c:cat>
          <c:val>
            <c:numRef>
              <c:f>Sheet1!$E$2:$E$5</c:f>
              <c:numCache>
                <c:formatCode>0%</c:formatCode>
                <c:ptCount val="4"/>
                <c:pt idx="0">
                  <c:v>0.05</c:v>
                </c:pt>
                <c:pt idx="1">
                  <c:v>0.02</c:v>
                </c:pt>
                <c:pt idx="2">
                  <c:v>0.02</c:v>
                </c:pt>
                <c:pt idx="3">
                  <c:v>0.02</c:v>
                </c:pt>
              </c:numCache>
            </c:numRef>
          </c:val>
          <c:extLst>
            <c:ext xmlns:c16="http://schemas.microsoft.com/office/drawing/2014/chart" uri="{C3380CC4-5D6E-409C-BE32-E72D297353CC}">
              <c16:uniqueId val="{00000003-3DF9-45CB-BCE8-ACD62A1D2456}"/>
            </c:ext>
          </c:extLst>
        </c:ser>
        <c:ser>
          <c:idx val="4"/>
          <c:order val="4"/>
          <c:tx>
            <c:strRef>
              <c:f>Sheet1!$F$1</c:f>
              <c:strCache>
                <c:ptCount val="1"/>
                <c:pt idx="0">
                  <c:v>1—Disagree completely</c:v>
                </c:pt>
              </c:strCache>
            </c:strRef>
          </c:tx>
          <c:spPr>
            <a:solidFill>
              <a:schemeClr val="accent5"/>
            </a:solidFill>
            <a:ln>
              <a:noFill/>
            </a:ln>
            <a:effectLst/>
          </c:spPr>
          <c:invertIfNegative val="0"/>
          <c:dLbls>
            <c:dLbl>
              <c:idx val="3"/>
              <c:layout>
                <c:manualLayout>
                  <c:x val="2.5489978525411596E-2"/>
                  <c:y val="-3.5608371836637763E-3"/>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54B-4E3C-804B-EF486E99C18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5"/>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"Goldfish delights our guests—even the littlest ones"</c:v>
                </c:pt>
                <c:pt idx="1">
                  <c:v>"Goldfish makes our guests smile"</c:v>
                </c:pt>
                <c:pt idx="2">
                  <c:v>"Goldfish is a wholesome snack baked with real cheese"</c:v>
                </c:pt>
                <c:pt idx="3">
                  <c:v>"Goldfish boosts meal participation"</c:v>
                </c:pt>
              </c:strCache>
            </c:strRef>
          </c:cat>
          <c:val>
            <c:numRef>
              <c:f>Sheet1!$F$2:$F$5</c:f>
              <c:numCache>
                <c:formatCode>0%</c:formatCode>
                <c:ptCount val="4"/>
                <c:pt idx="0">
                  <c:v>0</c:v>
                </c:pt>
                <c:pt idx="1">
                  <c:v>0</c:v>
                </c:pt>
                <c:pt idx="2">
                  <c:v>0</c:v>
                </c:pt>
                <c:pt idx="3">
                  <c:v>0.02</c:v>
                </c:pt>
              </c:numCache>
            </c:numRef>
          </c:val>
          <c:extLst>
            <c:ext xmlns:c16="http://schemas.microsoft.com/office/drawing/2014/chart" uri="{C3380CC4-5D6E-409C-BE32-E72D297353CC}">
              <c16:uniqueId val="{00000004-3DF9-45CB-BCE8-ACD62A1D2456}"/>
            </c:ext>
          </c:extLst>
        </c:ser>
        <c:dLbls>
          <c:showLegendKey val="0"/>
          <c:showVal val="0"/>
          <c:showCatName val="0"/>
          <c:showSerName val="0"/>
          <c:showPercent val="0"/>
          <c:showBubbleSize val="0"/>
        </c:dLbls>
        <c:gapWidth val="150"/>
        <c:overlap val="100"/>
        <c:axId val="556643872"/>
        <c:axId val="544412288"/>
      </c:barChart>
      <c:catAx>
        <c:axId val="55664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crossAx val="544412288"/>
        <c:crosses val="autoZero"/>
        <c:auto val="1"/>
        <c:lblAlgn val="ctr"/>
        <c:lblOffset val="100"/>
        <c:noMultiLvlLbl val="0"/>
      </c:catAx>
      <c:valAx>
        <c:axId val="544412288"/>
        <c:scaling>
          <c:orientation val="minMax"/>
        </c:scaling>
        <c:delete val="1"/>
        <c:axPos val="t"/>
        <c:numFmt formatCode="0%" sourceLinked="1"/>
        <c:majorTickMark val="none"/>
        <c:minorTickMark val="none"/>
        <c:tickLblPos val="nextTo"/>
        <c:crossAx val="5566438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Entry>
      <c:layout>
        <c:manualLayout>
          <c:xMode val="edge"/>
          <c:yMode val="edge"/>
          <c:x val="0.17603304700548794"/>
          <c:y val="0.95196256128361312"/>
          <c:w val="0.65380195657361007"/>
          <c:h val="4.803745781132785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bg2">
              <a:lumMod val="10000"/>
            </a:schemeClr>
          </a:solidFill>
        </a:defRPr>
      </a:pPr>
      <a:endParaRPr lang="en-US"/>
    </a:p>
  </c:txPr>
  <c:externalData r:id="rId3">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37938439513242"/>
          <c:y val="3.9006783498771701E-2"/>
          <c:w val="0.78622560248150786"/>
          <c:h val="0.88333297061105687"/>
        </c:manualLayout>
      </c:layout>
      <c:barChart>
        <c:barDir val="bar"/>
        <c:grouping val="percentStacked"/>
        <c:varyColors val="0"/>
        <c:ser>
          <c:idx val="0"/>
          <c:order val="0"/>
          <c:tx>
            <c:strRef>
              <c:f>Sheet1!$B$1</c:f>
              <c:strCache>
                <c:ptCount val="1"/>
                <c:pt idx="0">
                  <c:v>5—Very motivating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Sheet1!$B$2:$B$6</c:f>
              <c:numCache>
                <c:formatCode>0%</c:formatCode>
                <c:ptCount val="5"/>
                <c:pt idx="0">
                  <c:v>0.43</c:v>
                </c:pt>
                <c:pt idx="1">
                  <c:v>0.44</c:v>
                </c:pt>
                <c:pt idx="2">
                  <c:v>0.41</c:v>
                </c:pt>
                <c:pt idx="3">
                  <c:v>0.48</c:v>
                </c:pt>
                <c:pt idx="4">
                  <c:v>0.51</c:v>
                </c:pt>
              </c:numCache>
            </c:numRef>
          </c:val>
          <c:extLst>
            <c:ext xmlns:c16="http://schemas.microsoft.com/office/drawing/2014/chart" uri="{C3380CC4-5D6E-409C-BE32-E72D297353CC}">
              <c16:uniqueId val="{00000000-3DF9-45CB-BCE8-ACD62A1D2456}"/>
            </c:ext>
          </c:extLst>
        </c:ser>
        <c:ser>
          <c:idx val="1"/>
          <c:order val="1"/>
          <c:tx>
            <c:strRef>
              <c:f>Sheet1!$C$1</c:f>
              <c:strCache>
                <c:ptCount val="1"/>
                <c:pt idx="0">
                  <c:v>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Sheet1!$C$2:$C$6</c:f>
              <c:numCache>
                <c:formatCode>0%</c:formatCode>
                <c:ptCount val="5"/>
                <c:pt idx="0">
                  <c:v>0.45</c:v>
                </c:pt>
                <c:pt idx="1">
                  <c:v>0.42</c:v>
                </c:pt>
                <c:pt idx="2">
                  <c:v>0.48</c:v>
                </c:pt>
                <c:pt idx="3">
                  <c:v>0.45</c:v>
                </c:pt>
                <c:pt idx="4">
                  <c:v>0.41</c:v>
                </c:pt>
              </c:numCache>
            </c:numRef>
          </c:val>
          <c:extLst>
            <c:ext xmlns:c16="http://schemas.microsoft.com/office/drawing/2014/chart" uri="{C3380CC4-5D6E-409C-BE32-E72D297353CC}">
              <c16:uniqueId val="{00000001-3DF9-45CB-BCE8-ACD62A1D2456}"/>
            </c:ext>
          </c:extLst>
        </c:ser>
        <c:ser>
          <c:idx val="2"/>
          <c:order val="2"/>
          <c:tx>
            <c:strRef>
              <c:f>Sheet1!$D$1</c:f>
              <c:strCache>
                <c:ptCount val="1"/>
                <c:pt idx="0">
                  <c:v>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Sheet1!$D$2:$D$6</c:f>
              <c:numCache>
                <c:formatCode>0%</c:formatCode>
                <c:ptCount val="5"/>
                <c:pt idx="0">
                  <c:v>0.1</c:v>
                </c:pt>
                <c:pt idx="1">
                  <c:v>0.12</c:v>
                </c:pt>
                <c:pt idx="2">
                  <c:v>0.1</c:v>
                </c:pt>
                <c:pt idx="3">
                  <c:v>0.06</c:v>
                </c:pt>
                <c:pt idx="4">
                  <c:v>0.05</c:v>
                </c:pt>
              </c:numCache>
            </c:numRef>
          </c:val>
          <c:extLst>
            <c:ext xmlns:c16="http://schemas.microsoft.com/office/drawing/2014/chart" uri="{C3380CC4-5D6E-409C-BE32-E72D297353CC}">
              <c16:uniqueId val="{00000002-3DF9-45CB-BCE8-ACD62A1D2456}"/>
            </c:ext>
          </c:extLst>
        </c:ser>
        <c:ser>
          <c:idx val="3"/>
          <c:order val="3"/>
          <c:tx>
            <c:strRef>
              <c:f>Sheet1!$E$1</c:f>
              <c:strCache>
                <c:ptCount val="1"/>
                <c:pt idx="0">
                  <c:v>2</c:v>
                </c:pt>
              </c:strCache>
            </c:strRef>
          </c:tx>
          <c:spPr>
            <a:solidFill>
              <a:schemeClr val="accent4"/>
            </a:solidFill>
            <a:ln>
              <a:noFill/>
            </a:ln>
            <a:effectLst/>
          </c:spPr>
          <c:invertIfNegative val="0"/>
          <c:dLbls>
            <c:dLbl>
              <c:idx val="0"/>
              <c:layout>
                <c:manualLayout>
                  <c:x val="-4.5454545454546563E-3"/>
                  <c:y val="6.0185898881557003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AA9-48F0-9222-641A80998D04}"/>
                </c:ext>
              </c:extLst>
            </c:dLbl>
            <c:dLbl>
              <c:idx val="1"/>
              <c:layout>
                <c:manualLayout>
                  <c:x val="1.5151515151515152E-3"/>
                  <c:y val="6.7266592867622557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425-408B-B4FF-68D2125B9A8E}"/>
                </c:ext>
              </c:extLst>
            </c:dLbl>
            <c:dLbl>
              <c:idx val="2"/>
              <c:layout>
                <c:manualLayout>
                  <c:x val="-4.5454545454545452E-3"/>
                  <c:y val="5.6645551888524229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DCA-4BF0-95C5-203D4F6F0B7A}"/>
                </c:ext>
              </c:extLst>
            </c:dLbl>
            <c:dLbl>
              <c:idx val="3"/>
              <c:layout>
                <c:manualLayout>
                  <c:x val="-1.1110982756090176E-16"/>
                  <c:y val="7.434728685368811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DCA-4BF0-95C5-203D4F6F0B7A}"/>
                </c:ext>
              </c:extLst>
            </c:dLbl>
            <c:dLbl>
              <c:idx val="4"/>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4425-408B-B4FF-68D2125B9A8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Total</c:v>
                </c:pt>
                <c:pt idx="1">
                  <c:v>Restaurants</c:v>
                </c:pt>
                <c:pt idx="2">
                  <c:v>Non Comm</c:v>
                </c:pt>
                <c:pt idx="3">
                  <c:v>Hotel</c:v>
                </c:pt>
                <c:pt idx="4">
                  <c:v>C-Store</c:v>
                </c:pt>
              </c:strCache>
            </c:strRef>
          </c:cat>
          <c:val>
            <c:numRef>
              <c:f>Sheet1!$E$2:$E$6</c:f>
              <c:numCache>
                <c:formatCode>0%</c:formatCode>
                <c:ptCount val="5"/>
                <c:pt idx="0">
                  <c:v>0.01</c:v>
                </c:pt>
                <c:pt idx="1">
                  <c:v>0.01</c:v>
                </c:pt>
                <c:pt idx="2">
                  <c:v>0.01</c:v>
                </c:pt>
                <c:pt idx="3">
                  <c:v>0</c:v>
                </c:pt>
                <c:pt idx="4">
                  <c:v>0.03</c:v>
                </c:pt>
              </c:numCache>
            </c:numRef>
          </c:val>
          <c:extLst>
            <c:ext xmlns:c16="http://schemas.microsoft.com/office/drawing/2014/chart" uri="{C3380CC4-5D6E-409C-BE32-E72D297353CC}">
              <c16:uniqueId val="{00000003-3DF9-45CB-BCE8-ACD62A1D2456}"/>
            </c:ext>
          </c:extLst>
        </c:ser>
        <c:ser>
          <c:idx val="4"/>
          <c:order val="4"/>
          <c:tx>
            <c:strRef>
              <c:f>Sheet1!$F$1</c:f>
              <c:strCache>
                <c:ptCount val="1"/>
                <c:pt idx="0">
                  <c:v>1—Not at all motivating</c:v>
                </c:pt>
              </c:strCache>
            </c:strRef>
          </c:tx>
          <c:spPr>
            <a:solidFill>
              <a:schemeClr val="accent5"/>
            </a:solidFill>
            <a:ln>
              <a:noFill/>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5"/>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5-954B-4E3C-804B-EF486E99C18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5"/>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Sheet1!$F$2:$F$6</c:f>
              <c:numCache>
                <c:formatCode>0%</c:formatCode>
                <c:ptCount val="5"/>
                <c:pt idx="0">
                  <c:v>0</c:v>
                </c:pt>
                <c:pt idx="1">
                  <c:v>0.01</c:v>
                </c:pt>
                <c:pt idx="2">
                  <c:v>0</c:v>
                </c:pt>
                <c:pt idx="3">
                  <c:v>0</c:v>
                </c:pt>
                <c:pt idx="4">
                  <c:v>0</c:v>
                </c:pt>
              </c:numCache>
            </c:numRef>
          </c:val>
          <c:extLst>
            <c:ext xmlns:c16="http://schemas.microsoft.com/office/drawing/2014/chart" uri="{C3380CC4-5D6E-409C-BE32-E72D297353CC}">
              <c16:uniqueId val="{00000004-3DF9-45CB-BCE8-ACD62A1D2456}"/>
            </c:ext>
          </c:extLst>
        </c:ser>
        <c:dLbls>
          <c:showLegendKey val="0"/>
          <c:showVal val="0"/>
          <c:showCatName val="0"/>
          <c:showSerName val="0"/>
          <c:showPercent val="0"/>
          <c:showBubbleSize val="0"/>
        </c:dLbls>
        <c:gapWidth val="150"/>
        <c:overlap val="100"/>
        <c:axId val="556643872"/>
        <c:axId val="544412288"/>
      </c:barChart>
      <c:catAx>
        <c:axId val="55664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crossAx val="544412288"/>
        <c:crosses val="autoZero"/>
        <c:auto val="1"/>
        <c:lblAlgn val="ctr"/>
        <c:lblOffset val="100"/>
        <c:noMultiLvlLbl val="0"/>
      </c:catAx>
      <c:valAx>
        <c:axId val="544412288"/>
        <c:scaling>
          <c:orientation val="minMax"/>
        </c:scaling>
        <c:delete val="1"/>
        <c:axPos val="t"/>
        <c:numFmt formatCode="0%" sourceLinked="1"/>
        <c:majorTickMark val="none"/>
        <c:minorTickMark val="none"/>
        <c:tickLblPos val="nextTo"/>
        <c:crossAx val="5566438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Entry>
      <c:layout>
        <c:manualLayout>
          <c:xMode val="edge"/>
          <c:yMode val="edge"/>
          <c:x val="0.17603304700548794"/>
          <c:y val="0.95196256128361312"/>
          <c:w val="0.65380195657361007"/>
          <c:h val="4.803745781132785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bg2">
              <a:lumMod val="10000"/>
            </a:schemeClr>
          </a:solidFill>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37938439513242"/>
          <c:y val="3.9006783498771701E-2"/>
          <c:w val="0.78622560248150786"/>
          <c:h val="0.88333297061105687"/>
        </c:manualLayout>
      </c:layout>
      <c:barChart>
        <c:barDir val="bar"/>
        <c:grouping val="percentStacked"/>
        <c:varyColors val="0"/>
        <c:ser>
          <c:idx val="0"/>
          <c:order val="0"/>
          <c:tx>
            <c:strRef>
              <c:f>Sheet1!$B$1</c:f>
              <c:strCache>
                <c:ptCount val="1"/>
                <c:pt idx="0">
                  <c:v>5—Very motivating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Total</c:v>
                </c:pt>
                <c:pt idx="1">
                  <c:v>Restaurants</c:v>
                </c:pt>
                <c:pt idx="2">
                  <c:v>Hotel</c:v>
                </c:pt>
              </c:strCache>
            </c:strRef>
          </c:cat>
          <c:val>
            <c:numRef>
              <c:f>Sheet1!$B$2:$B$4</c:f>
              <c:numCache>
                <c:formatCode>0%</c:formatCode>
                <c:ptCount val="3"/>
                <c:pt idx="0">
                  <c:v>0.49</c:v>
                </c:pt>
                <c:pt idx="1">
                  <c:v>0.48</c:v>
                </c:pt>
                <c:pt idx="2">
                  <c:v>0.55000000000000004</c:v>
                </c:pt>
              </c:numCache>
            </c:numRef>
          </c:val>
          <c:extLst>
            <c:ext xmlns:c16="http://schemas.microsoft.com/office/drawing/2014/chart" uri="{C3380CC4-5D6E-409C-BE32-E72D297353CC}">
              <c16:uniqueId val="{00000000-3DF9-45CB-BCE8-ACD62A1D2456}"/>
            </c:ext>
          </c:extLst>
        </c:ser>
        <c:ser>
          <c:idx val="1"/>
          <c:order val="1"/>
          <c:tx>
            <c:strRef>
              <c:f>Sheet1!$C$1</c:f>
              <c:strCache>
                <c:ptCount val="1"/>
                <c:pt idx="0">
                  <c:v>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Total</c:v>
                </c:pt>
                <c:pt idx="1">
                  <c:v>Restaurants</c:v>
                </c:pt>
                <c:pt idx="2">
                  <c:v>Hotel</c:v>
                </c:pt>
              </c:strCache>
            </c:strRef>
          </c:cat>
          <c:val>
            <c:numRef>
              <c:f>Sheet1!$C$2:$C$4</c:f>
              <c:numCache>
                <c:formatCode>0%</c:formatCode>
                <c:ptCount val="3"/>
                <c:pt idx="0">
                  <c:v>0.45</c:v>
                </c:pt>
                <c:pt idx="1">
                  <c:v>0.46</c:v>
                </c:pt>
                <c:pt idx="2">
                  <c:v>0.42</c:v>
                </c:pt>
              </c:numCache>
            </c:numRef>
          </c:val>
          <c:extLst>
            <c:ext xmlns:c16="http://schemas.microsoft.com/office/drawing/2014/chart" uri="{C3380CC4-5D6E-409C-BE32-E72D297353CC}">
              <c16:uniqueId val="{00000001-3DF9-45CB-BCE8-ACD62A1D2456}"/>
            </c:ext>
          </c:extLst>
        </c:ser>
        <c:ser>
          <c:idx val="2"/>
          <c:order val="2"/>
          <c:tx>
            <c:strRef>
              <c:f>Sheet1!$D$1</c:f>
              <c:strCache>
                <c:ptCount val="1"/>
                <c:pt idx="0">
                  <c:v>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Total</c:v>
                </c:pt>
                <c:pt idx="1">
                  <c:v>Restaurants</c:v>
                </c:pt>
                <c:pt idx="2">
                  <c:v>Hotel</c:v>
                </c:pt>
              </c:strCache>
            </c:strRef>
          </c:cat>
          <c:val>
            <c:numRef>
              <c:f>Sheet1!$D$2:$D$4</c:f>
              <c:numCache>
                <c:formatCode>0%</c:formatCode>
                <c:ptCount val="3"/>
                <c:pt idx="0">
                  <c:v>0.05</c:v>
                </c:pt>
                <c:pt idx="1">
                  <c:v>0.06</c:v>
                </c:pt>
                <c:pt idx="2">
                  <c:v>0.03</c:v>
                </c:pt>
              </c:numCache>
            </c:numRef>
          </c:val>
          <c:extLst>
            <c:ext xmlns:c16="http://schemas.microsoft.com/office/drawing/2014/chart" uri="{C3380CC4-5D6E-409C-BE32-E72D297353CC}">
              <c16:uniqueId val="{00000002-3DF9-45CB-BCE8-ACD62A1D2456}"/>
            </c:ext>
          </c:extLst>
        </c:ser>
        <c:ser>
          <c:idx val="3"/>
          <c:order val="3"/>
          <c:tx>
            <c:strRef>
              <c:f>Sheet1!$E$1</c:f>
              <c:strCache>
                <c:ptCount val="1"/>
                <c:pt idx="0">
                  <c:v>2</c:v>
                </c:pt>
              </c:strCache>
            </c:strRef>
          </c:tx>
          <c:spPr>
            <a:solidFill>
              <a:schemeClr val="accent4"/>
            </a:solidFill>
            <a:ln>
              <a:noFill/>
            </a:ln>
            <a:effectLst/>
          </c:spPr>
          <c:invertIfNegative val="0"/>
          <c:dLbls>
            <c:dLbl>
              <c:idx val="0"/>
              <c:layout>
                <c:manualLayout>
                  <c:x val="-9.0909090909090905E-3"/>
                  <c:y val="9.5388332140300638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636-4698-AEF6-98A87AFCD071}"/>
                </c:ext>
              </c:extLst>
            </c:dLbl>
            <c:dLbl>
              <c:idx val="1"/>
              <c:layout>
                <c:manualLayout>
                  <c:x val="-9.0909090909090905E-3"/>
                  <c:y val="9.4959436888570753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425-408B-B4FF-68D2125B9A8E}"/>
                </c:ext>
              </c:extLst>
            </c:dLbl>
            <c:dLbl>
              <c:idx val="2"/>
              <c:layout>
                <c:manualLayout>
                  <c:x val="-9.0909090909090905E-3"/>
                  <c:y val="9.6737950369840273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636-4698-AEF6-98A87AFCD071}"/>
                </c:ext>
              </c:extLst>
            </c:dLbl>
            <c:dLbl>
              <c:idx val="4"/>
              <c:layout>
                <c:manualLayout>
                  <c:x val="-1.5151515151515152E-3"/>
                  <c:y val="6.0868092658262853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425-408B-B4FF-68D2125B9A8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4">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Total</c:v>
                </c:pt>
                <c:pt idx="1">
                  <c:v>Restaurants</c:v>
                </c:pt>
                <c:pt idx="2">
                  <c:v>Hotel</c:v>
                </c:pt>
              </c:strCache>
            </c:strRef>
          </c:cat>
          <c:val>
            <c:numRef>
              <c:f>Sheet1!$E$2:$E$4</c:f>
              <c:numCache>
                <c:formatCode>0%</c:formatCode>
                <c:ptCount val="3"/>
                <c:pt idx="0">
                  <c:v>0</c:v>
                </c:pt>
                <c:pt idx="1">
                  <c:v>0</c:v>
                </c:pt>
                <c:pt idx="2">
                  <c:v>0</c:v>
                </c:pt>
              </c:numCache>
            </c:numRef>
          </c:val>
          <c:extLst>
            <c:ext xmlns:c16="http://schemas.microsoft.com/office/drawing/2014/chart" uri="{C3380CC4-5D6E-409C-BE32-E72D297353CC}">
              <c16:uniqueId val="{00000003-3DF9-45CB-BCE8-ACD62A1D2456}"/>
            </c:ext>
          </c:extLst>
        </c:ser>
        <c:ser>
          <c:idx val="4"/>
          <c:order val="4"/>
          <c:tx>
            <c:strRef>
              <c:f>Sheet1!$F$1</c:f>
              <c:strCache>
                <c:ptCount val="1"/>
                <c:pt idx="0">
                  <c:v>1—Not at all motivating</c:v>
                </c:pt>
              </c:strCache>
            </c:strRef>
          </c:tx>
          <c:spPr>
            <a:solidFill>
              <a:schemeClr val="accent5"/>
            </a:solidFill>
            <a:ln>
              <a:noFill/>
            </a:ln>
            <a:effectLst/>
          </c:spPr>
          <c:invertIfNegative val="0"/>
          <c:dLbls>
            <c:dLbl>
              <c:idx val="3"/>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3-954B-4E3C-804B-EF486E99C18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5"/>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Total</c:v>
                </c:pt>
                <c:pt idx="1">
                  <c:v>Restaurants</c:v>
                </c:pt>
                <c:pt idx="2">
                  <c:v>Hotel</c:v>
                </c:pt>
              </c:strCache>
            </c:strRef>
          </c:cat>
          <c:val>
            <c:numRef>
              <c:f>Sheet1!$F$2:$F$4</c:f>
              <c:numCache>
                <c:formatCode>0%</c:formatCode>
                <c:ptCount val="3"/>
                <c:pt idx="0">
                  <c:v>0</c:v>
                </c:pt>
                <c:pt idx="1">
                  <c:v>0</c:v>
                </c:pt>
                <c:pt idx="2">
                  <c:v>0</c:v>
                </c:pt>
              </c:numCache>
            </c:numRef>
          </c:val>
          <c:extLst>
            <c:ext xmlns:c16="http://schemas.microsoft.com/office/drawing/2014/chart" uri="{C3380CC4-5D6E-409C-BE32-E72D297353CC}">
              <c16:uniqueId val="{00000004-3DF9-45CB-BCE8-ACD62A1D2456}"/>
            </c:ext>
          </c:extLst>
        </c:ser>
        <c:dLbls>
          <c:showLegendKey val="0"/>
          <c:showVal val="0"/>
          <c:showCatName val="0"/>
          <c:showSerName val="0"/>
          <c:showPercent val="0"/>
          <c:showBubbleSize val="0"/>
        </c:dLbls>
        <c:gapWidth val="150"/>
        <c:overlap val="100"/>
        <c:axId val="556643872"/>
        <c:axId val="544412288"/>
      </c:barChart>
      <c:catAx>
        <c:axId val="55664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crossAx val="544412288"/>
        <c:crosses val="autoZero"/>
        <c:auto val="1"/>
        <c:lblAlgn val="ctr"/>
        <c:lblOffset val="100"/>
        <c:noMultiLvlLbl val="0"/>
      </c:catAx>
      <c:valAx>
        <c:axId val="544412288"/>
        <c:scaling>
          <c:orientation val="minMax"/>
        </c:scaling>
        <c:delete val="1"/>
        <c:axPos val="t"/>
        <c:numFmt formatCode="0%" sourceLinked="1"/>
        <c:majorTickMark val="none"/>
        <c:minorTickMark val="none"/>
        <c:tickLblPos val="nextTo"/>
        <c:crossAx val="5566438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Entry>
      <c:layout>
        <c:manualLayout>
          <c:xMode val="edge"/>
          <c:yMode val="edge"/>
          <c:x val="0.17603304700548794"/>
          <c:y val="0.92165950847053213"/>
          <c:w val="0.65380195657361007"/>
          <c:h val="7.834049152946791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bg2">
              <a:lumMod val="10000"/>
            </a:schemeClr>
          </a:solidFill>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r>
              <a:rPr lang="en-US" sz="1600" dirty="0">
                <a:latin typeface="Georgia" panose="02040502050405020303" pitchFamily="18" charset="0"/>
              </a:rPr>
              <a:t>Keebler</a:t>
            </a:r>
          </a:p>
        </c:rich>
      </c:tx>
      <c:layout>
        <c:manualLayout>
          <c:xMode val="edge"/>
          <c:yMode val="edge"/>
          <c:x val="0.33723019916628066"/>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7.6289949050486333E-2"/>
          <c:y val="0.11267570125560547"/>
          <c:w val="0.84742048788019142"/>
          <c:h val="0.76875486052971498"/>
        </c:manualLayout>
      </c:layout>
      <c:doughnutChart>
        <c:varyColors val="1"/>
        <c:ser>
          <c:idx val="0"/>
          <c:order val="0"/>
          <c:tx>
            <c:strRef>
              <c:f>Sheet1!$B$1</c:f>
              <c:strCache>
                <c:ptCount val="1"/>
                <c:pt idx="0">
                  <c:v>Column1</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ABA9-4D10-8283-D49F06BF633E}"/>
              </c:ext>
            </c:extLst>
          </c:dPt>
          <c:dPt>
            <c:idx val="1"/>
            <c:bubble3D val="0"/>
            <c:spPr>
              <a:solidFill>
                <a:schemeClr val="accent2"/>
              </a:solidFill>
              <a:ln w="19050">
                <a:noFill/>
              </a:ln>
              <a:effectLst/>
            </c:spPr>
            <c:extLst>
              <c:ext xmlns:c16="http://schemas.microsoft.com/office/drawing/2014/chart" uri="{C3380CC4-5D6E-409C-BE32-E72D297353CC}">
                <c16:uniqueId val="{00000003-ABA9-4D10-8283-D49F06BF633E}"/>
              </c:ext>
            </c:extLst>
          </c:dPt>
          <c:dPt>
            <c:idx val="2"/>
            <c:bubble3D val="0"/>
            <c:spPr>
              <a:solidFill>
                <a:schemeClr val="accent3"/>
              </a:solidFill>
              <a:ln w="19050">
                <a:noFill/>
              </a:ln>
              <a:effectLst/>
            </c:spPr>
            <c:extLst>
              <c:ext xmlns:c16="http://schemas.microsoft.com/office/drawing/2014/chart" uri="{C3380CC4-5D6E-409C-BE32-E72D297353CC}">
                <c16:uniqueId val="{00000005-ABA9-4D10-8283-D49F06BF633E}"/>
              </c:ext>
            </c:extLst>
          </c:dPt>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0.52</c:v>
                </c:pt>
                <c:pt idx="1">
                  <c:v>0.31</c:v>
                </c:pt>
                <c:pt idx="2">
                  <c:v>0.18</c:v>
                </c:pt>
              </c:numCache>
            </c:numRef>
          </c:val>
          <c:extLst>
            <c:ext xmlns:c16="http://schemas.microsoft.com/office/drawing/2014/chart" uri="{C3380CC4-5D6E-409C-BE32-E72D297353CC}">
              <c16:uniqueId val="{00000006-ABA9-4D10-8283-D49F06BF633E}"/>
            </c:ext>
          </c:extLst>
        </c:ser>
        <c:dLbls>
          <c:showLegendKey val="0"/>
          <c:showVal val="0"/>
          <c:showCatName val="0"/>
          <c:showSerName val="0"/>
          <c:showPercent val="0"/>
          <c:showBubbleSize val="0"/>
          <c:showLeaderLines val="1"/>
        </c:dLbls>
        <c:firstSliceAng val="0"/>
        <c:holeSize val="6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37938439513242"/>
          <c:y val="3.9006783498771701E-2"/>
          <c:w val="0.78622560248150786"/>
          <c:h val="0.88333297061105687"/>
        </c:manualLayout>
      </c:layout>
      <c:barChart>
        <c:barDir val="bar"/>
        <c:grouping val="percentStacked"/>
        <c:varyColors val="0"/>
        <c:ser>
          <c:idx val="0"/>
          <c:order val="0"/>
          <c:tx>
            <c:strRef>
              <c:f>Sheet1!$B$1</c:f>
              <c:strCache>
                <c:ptCount val="1"/>
                <c:pt idx="0">
                  <c:v>5—Very motivating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Sheet1!$B$2:$B$6</c:f>
              <c:numCache>
                <c:formatCode>0%</c:formatCode>
                <c:ptCount val="5"/>
                <c:pt idx="0">
                  <c:v>0.48</c:v>
                </c:pt>
                <c:pt idx="1">
                  <c:v>0.54</c:v>
                </c:pt>
                <c:pt idx="2">
                  <c:v>0.45</c:v>
                </c:pt>
                <c:pt idx="3">
                  <c:v>0.45</c:v>
                </c:pt>
                <c:pt idx="4">
                  <c:v>0.46</c:v>
                </c:pt>
              </c:numCache>
            </c:numRef>
          </c:val>
          <c:extLst>
            <c:ext xmlns:c16="http://schemas.microsoft.com/office/drawing/2014/chart" uri="{C3380CC4-5D6E-409C-BE32-E72D297353CC}">
              <c16:uniqueId val="{00000000-3DF9-45CB-BCE8-ACD62A1D2456}"/>
            </c:ext>
          </c:extLst>
        </c:ser>
        <c:ser>
          <c:idx val="1"/>
          <c:order val="1"/>
          <c:tx>
            <c:strRef>
              <c:f>Sheet1!$C$1</c:f>
              <c:strCache>
                <c:ptCount val="1"/>
                <c:pt idx="0">
                  <c:v>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Sheet1!$C$2:$C$6</c:f>
              <c:numCache>
                <c:formatCode>0%</c:formatCode>
                <c:ptCount val="5"/>
                <c:pt idx="0">
                  <c:v>0.45</c:v>
                </c:pt>
                <c:pt idx="1">
                  <c:v>0.37</c:v>
                </c:pt>
                <c:pt idx="2">
                  <c:v>0.48</c:v>
                </c:pt>
                <c:pt idx="3">
                  <c:v>0.45</c:v>
                </c:pt>
                <c:pt idx="4">
                  <c:v>0.54</c:v>
                </c:pt>
              </c:numCache>
            </c:numRef>
          </c:val>
          <c:extLst>
            <c:ext xmlns:c16="http://schemas.microsoft.com/office/drawing/2014/chart" uri="{C3380CC4-5D6E-409C-BE32-E72D297353CC}">
              <c16:uniqueId val="{00000001-3DF9-45CB-BCE8-ACD62A1D2456}"/>
            </c:ext>
          </c:extLst>
        </c:ser>
        <c:ser>
          <c:idx val="2"/>
          <c:order val="2"/>
          <c:tx>
            <c:strRef>
              <c:f>Sheet1!$D$1</c:f>
              <c:strCache>
                <c:ptCount val="1"/>
                <c:pt idx="0">
                  <c:v>3</c:v>
                </c:pt>
              </c:strCache>
            </c:strRef>
          </c:tx>
          <c:spPr>
            <a:solidFill>
              <a:schemeClr val="accent3"/>
            </a:solidFill>
            <a:ln>
              <a:noFill/>
            </a:ln>
            <a:effectLst/>
          </c:spPr>
          <c:invertIfNegative val="0"/>
          <c:dLbls>
            <c:dLbl>
              <c:idx val="4"/>
              <c:layout>
                <c:manualLayout>
                  <c:x val="-4.090909090909102E-2"/>
                  <c:y val="6.2656827078011207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7B8-4353-A7F5-ACE45B5F386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Total</c:v>
                </c:pt>
                <c:pt idx="1">
                  <c:v>Restaurants</c:v>
                </c:pt>
                <c:pt idx="2">
                  <c:v>Non Comm</c:v>
                </c:pt>
                <c:pt idx="3">
                  <c:v>Hotel</c:v>
                </c:pt>
                <c:pt idx="4">
                  <c:v>C-Store</c:v>
                </c:pt>
              </c:strCache>
            </c:strRef>
          </c:cat>
          <c:val>
            <c:numRef>
              <c:f>Sheet1!$D$2:$D$6</c:f>
              <c:numCache>
                <c:formatCode>0%</c:formatCode>
                <c:ptCount val="5"/>
                <c:pt idx="0">
                  <c:v>7.0000000000000007E-2</c:v>
                </c:pt>
                <c:pt idx="1">
                  <c:v>0.09</c:v>
                </c:pt>
                <c:pt idx="2">
                  <c:v>7.0000000000000007E-2</c:v>
                </c:pt>
                <c:pt idx="3">
                  <c:v>0.09</c:v>
                </c:pt>
                <c:pt idx="4">
                  <c:v>0</c:v>
                </c:pt>
              </c:numCache>
            </c:numRef>
          </c:val>
          <c:extLst>
            <c:ext xmlns:c16="http://schemas.microsoft.com/office/drawing/2014/chart" uri="{C3380CC4-5D6E-409C-BE32-E72D297353CC}">
              <c16:uniqueId val="{00000002-3DF9-45CB-BCE8-ACD62A1D2456}"/>
            </c:ext>
          </c:extLst>
        </c:ser>
        <c:ser>
          <c:idx val="3"/>
          <c:order val="3"/>
          <c:tx>
            <c:strRef>
              <c:f>Sheet1!$E$1</c:f>
              <c:strCache>
                <c:ptCount val="1"/>
                <c:pt idx="0">
                  <c:v>2</c:v>
                </c:pt>
              </c:strCache>
            </c:strRef>
          </c:tx>
          <c:spPr>
            <a:solidFill>
              <a:schemeClr val="accent4"/>
            </a:solidFill>
            <a:ln>
              <a:noFill/>
            </a:ln>
            <a:effectLst/>
          </c:spPr>
          <c:invertIfNegative val="0"/>
          <c:dLbls>
            <c:dLbl>
              <c:idx val="0"/>
              <c:layout>
                <c:manualLayout>
                  <c:x val="-4.5454545454545452E-3"/>
                  <c:y val="6.2657073758432782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B8-4353-A7F5-ACE45B5F3865}"/>
                </c:ext>
              </c:extLst>
            </c:dLbl>
            <c:dLbl>
              <c:idx val="1"/>
              <c:layout>
                <c:manualLayout>
                  <c:x val="-4.5454545454545452E-3"/>
                  <c:y val="6.5789668431911766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425-408B-B4FF-68D2125B9A8E}"/>
                </c:ext>
              </c:extLst>
            </c:dLbl>
            <c:dLbl>
              <c:idx val="2"/>
              <c:layout>
                <c:manualLayout>
                  <c:x val="-4.5454545454545452E-3"/>
                  <c:y val="5.3258303016309468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B8-4353-A7F5-ACE45B5F3865}"/>
                </c:ext>
              </c:extLst>
            </c:dLbl>
            <c:dLbl>
              <c:idx val="3"/>
              <c:layout>
                <c:manualLayout>
                  <c:x val="-9.0909090909090905E-3"/>
                  <c:y val="6.8922509785812325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7B8-4353-A7F5-ACE45B5F3865}"/>
                </c:ext>
              </c:extLst>
            </c:dLbl>
            <c:dLbl>
              <c:idx val="4"/>
              <c:layout>
                <c:manualLayout>
                  <c:x val="-9.0909090909090905E-3"/>
                  <c:y val="6.2656827078011207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425-408B-B4FF-68D2125B9A8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4">
                        <a:lumMod val="7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Total</c:v>
                </c:pt>
                <c:pt idx="1">
                  <c:v>Restaurants</c:v>
                </c:pt>
                <c:pt idx="2">
                  <c:v>Non Comm</c:v>
                </c:pt>
                <c:pt idx="3">
                  <c:v>Hotel</c:v>
                </c:pt>
                <c:pt idx="4">
                  <c:v>C-Store</c:v>
                </c:pt>
              </c:strCache>
            </c:strRef>
          </c:cat>
          <c:val>
            <c:numRef>
              <c:f>Sheet1!$E$2:$E$6</c:f>
              <c:numCache>
                <c:formatCode>0%</c:formatCode>
                <c:ptCount val="5"/>
                <c:pt idx="0">
                  <c:v>0.01</c:v>
                </c:pt>
                <c:pt idx="1">
                  <c:v>0.01</c:v>
                </c:pt>
                <c:pt idx="2">
                  <c:v>0.01</c:v>
                </c:pt>
                <c:pt idx="3">
                  <c:v>0</c:v>
                </c:pt>
                <c:pt idx="4">
                  <c:v>0</c:v>
                </c:pt>
              </c:numCache>
            </c:numRef>
          </c:val>
          <c:extLst>
            <c:ext xmlns:c16="http://schemas.microsoft.com/office/drawing/2014/chart" uri="{C3380CC4-5D6E-409C-BE32-E72D297353CC}">
              <c16:uniqueId val="{00000003-3DF9-45CB-BCE8-ACD62A1D2456}"/>
            </c:ext>
          </c:extLst>
        </c:ser>
        <c:ser>
          <c:idx val="4"/>
          <c:order val="4"/>
          <c:tx>
            <c:strRef>
              <c:f>Sheet1!$F$1</c:f>
              <c:strCache>
                <c:ptCount val="1"/>
                <c:pt idx="0">
                  <c:v>1—Not at all motivating</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5"/>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Sheet1!$F$2:$F$6</c:f>
              <c:numCache>
                <c:formatCode>0%</c:formatCode>
                <c:ptCount val="5"/>
                <c:pt idx="0">
                  <c:v>0</c:v>
                </c:pt>
                <c:pt idx="1">
                  <c:v>0</c:v>
                </c:pt>
                <c:pt idx="2">
                  <c:v>0</c:v>
                </c:pt>
                <c:pt idx="3">
                  <c:v>0</c:v>
                </c:pt>
                <c:pt idx="4">
                  <c:v>0</c:v>
                </c:pt>
              </c:numCache>
            </c:numRef>
          </c:val>
          <c:extLst>
            <c:ext xmlns:c16="http://schemas.microsoft.com/office/drawing/2014/chart" uri="{C3380CC4-5D6E-409C-BE32-E72D297353CC}">
              <c16:uniqueId val="{00000004-3DF9-45CB-BCE8-ACD62A1D2456}"/>
            </c:ext>
          </c:extLst>
        </c:ser>
        <c:dLbls>
          <c:showLegendKey val="0"/>
          <c:showVal val="0"/>
          <c:showCatName val="0"/>
          <c:showSerName val="0"/>
          <c:showPercent val="0"/>
          <c:showBubbleSize val="0"/>
        </c:dLbls>
        <c:gapWidth val="150"/>
        <c:overlap val="100"/>
        <c:axId val="556643872"/>
        <c:axId val="544412288"/>
      </c:barChart>
      <c:catAx>
        <c:axId val="55664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crossAx val="544412288"/>
        <c:crosses val="autoZero"/>
        <c:auto val="1"/>
        <c:lblAlgn val="ctr"/>
        <c:lblOffset val="100"/>
        <c:noMultiLvlLbl val="0"/>
      </c:catAx>
      <c:valAx>
        <c:axId val="544412288"/>
        <c:scaling>
          <c:orientation val="minMax"/>
        </c:scaling>
        <c:delete val="1"/>
        <c:axPos val="t"/>
        <c:numFmt formatCode="0%" sourceLinked="1"/>
        <c:majorTickMark val="none"/>
        <c:minorTickMark val="none"/>
        <c:tickLblPos val="nextTo"/>
        <c:crossAx val="5566438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Entry>
      <c:layout>
        <c:manualLayout>
          <c:xMode val="edge"/>
          <c:yMode val="edge"/>
          <c:x val="0.17603304700548794"/>
          <c:y val="0.95196256128361312"/>
          <c:w val="0.65380195657361007"/>
          <c:h val="4.803745781132785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bg2">
              <a:lumMod val="10000"/>
            </a:schemeClr>
          </a:solidFill>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37938439513242"/>
          <c:y val="3.9006783498771701E-2"/>
          <c:w val="0.78622560248150786"/>
          <c:h val="0.88333297061105687"/>
        </c:manualLayout>
      </c:layout>
      <c:barChart>
        <c:barDir val="bar"/>
        <c:grouping val="percentStacked"/>
        <c:varyColors val="0"/>
        <c:ser>
          <c:idx val="0"/>
          <c:order val="0"/>
          <c:tx>
            <c:strRef>
              <c:f>Sheet1!$B$1</c:f>
              <c:strCache>
                <c:ptCount val="1"/>
                <c:pt idx="0">
                  <c:v>5—Very motivating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Sheet1!$B$2:$B$6</c:f>
              <c:numCache>
                <c:formatCode>0%</c:formatCode>
                <c:ptCount val="5"/>
                <c:pt idx="0">
                  <c:v>0.5</c:v>
                </c:pt>
                <c:pt idx="1">
                  <c:v>0.48</c:v>
                </c:pt>
                <c:pt idx="2">
                  <c:v>0.52</c:v>
                </c:pt>
                <c:pt idx="3">
                  <c:v>0.48</c:v>
                </c:pt>
                <c:pt idx="4">
                  <c:v>0.49</c:v>
                </c:pt>
              </c:numCache>
            </c:numRef>
          </c:val>
          <c:extLst>
            <c:ext xmlns:c16="http://schemas.microsoft.com/office/drawing/2014/chart" uri="{C3380CC4-5D6E-409C-BE32-E72D297353CC}">
              <c16:uniqueId val="{00000000-3DF9-45CB-BCE8-ACD62A1D2456}"/>
            </c:ext>
          </c:extLst>
        </c:ser>
        <c:ser>
          <c:idx val="1"/>
          <c:order val="1"/>
          <c:tx>
            <c:strRef>
              <c:f>Sheet1!$C$1</c:f>
              <c:strCache>
                <c:ptCount val="1"/>
                <c:pt idx="0">
                  <c:v>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Sheet1!$C$2:$C$6</c:f>
              <c:numCache>
                <c:formatCode>0%</c:formatCode>
                <c:ptCount val="5"/>
                <c:pt idx="0">
                  <c:v>0.41</c:v>
                </c:pt>
                <c:pt idx="1">
                  <c:v>0.42</c:v>
                </c:pt>
                <c:pt idx="2">
                  <c:v>0.39</c:v>
                </c:pt>
                <c:pt idx="3">
                  <c:v>0.52</c:v>
                </c:pt>
                <c:pt idx="4">
                  <c:v>0.41</c:v>
                </c:pt>
              </c:numCache>
            </c:numRef>
          </c:val>
          <c:extLst>
            <c:ext xmlns:c16="http://schemas.microsoft.com/office/drawing/2014/chart" uri="{C3380CC4-5D6E-409C-BE32-E72D297353CC}">
              <c16:uniqueId val="{00000001-3DF9-45CB-BCE8-ACD62A1D2456}"/>
            </c:ext>
          </c:extLst>
        </c:ser>
        <c:ser>
          <c:idx val="2"/>
          <c:order val="2"/>
          <c:tx>
            <c:strRef>
              <c:f>Sheet1!$D$1</c:f>
              <c:strCache>
                <c:ptCount val="1"/>
                <c:pt idx="0">
                  <c:v>3</c:v>
                </c:pt>
              </c:strCache>
            </c:strRef>
          </c:tx>
          <c:spPr>
            <a:solidFill>
              <a:schemeClr val="accent3"/>
            </a:solidFill>
            <a:ln>
              <a:noFill/>
            </a:ln>
            <a:effectLst/>
          </c:spPr>
          <c:invertIfNegative val="0"/>
          <c:dLbls>
            <c:dLbl>
              <c:idx val="3"/>
              <c:layout>
                <c:manualLayout>
                  <c:x val="-4.2424242424242427E-2"/>
                  <c:y val="6.2704069468010382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97D-4ADF-B264-A731D25D358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Total</c:v>
                </c:pt>
                <c:pt idx="1">
                  <c:v>Restaurants</c:v>
                </c:pt>
                <c:pt idx="2">
                  <c:v>Non Comm</c:v>
                </c:pt>
                <c:pt idx="3">
                  <c:v>Hotel</c:v>
                </c:pt>
                <c:pt idx="4">
                  <c:v>C-Store</c:v>
                </c:pt>
              </c:strCache>
            </c:strRef>
          </c:cat>
          <c:val>
            <c:numRef>
              <c:f>Sheet1!$D$2:$D$6</c:f>
              <c:numCache>
                <c:formatCode>0%</c:formatCode>
                <c:ptCount val="5"/>
                <c:pt idx="0">
                  <c:v>0.08</c:v>
                </c:pt>
                <c:pt idx="1">
                  <c:v>0.09</c:v>
                </c:pt>
                <c:pt idx="2">
                  <c:v>0.08</c:v>
                </c:pt>
                <c:pt idx="3">
                  <c:v>0</c:v>
                </c:pt>
                <c:pt idx="4">
                  <c:v>0.1</c:v>
                </c:pt>
              </c:numCache>
            </c:numRef>
          </c:val>
          <c:extLst>
            <c:ext xmlns:c16="http://schemas.microsoft.com/office/drawing/2014/chart" uri="{C3380CC4-5D6E-409C-BE32-E72D297353CC}">
              <c16:uniqueId val="{00000002-3DF9-45CB-BCE8-ACD62A1D2456}"/>
            </c:ext>
          </c:extLst>
        </c:ser>
        <c:ser>
          <c:idx val="3"/>
          <c:order val="3"/>
          <c:tx>
            <c:strRef>
              <c:f>Sheet1!$E$1</c:f>
              <c:strCache>
                <c:ptCount val="1"/>
                <c:pt idx="0">
                  <c:v>2</c:v>
                </c:pt>
              </c:strCache>
            </c:strRef>
          </c:tx>
          <c:spPr>
            <a:solidFill>
              <a:schemeClr val="accent4"/>
            </a:solidFill>
            <a:ln>
              <a:noFill/>
            </a:ln>
            <a:effectLst/>
          </c:spPr>
          <c:invertIfNegative val="0"/>
          <c:dLbls>
            <c:dLbl>
              <c:idx val="0"/>
              <c:layout>
                <c:manualLayout>
                  <c:x val="-9.0909090909090905E-3"/>
                  <c:y val="6.924792392543036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97D-4ADF-B264-A731D25D358B}"/>
                </c:ext>
              </c:extLst>
            </c:dLbl>
            <c:dLbl>
              <c:idx val="1"/>
              <c:layout>
                <c:manualLayout>
                  <c:x val="-6.0606060606060606E-3"/>
                  <c:y val="6.8500918761825333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425-408B-B4FF-68D2125B9A8E}"/>
                </c:ext>
              </c:extLst>
            </c:dLbl>
            <c:dLbl>
              <c:idx val="2"/>
              <c:layout>
                <c:manualLayout>
                  <c:x val="-9.0909090909090905E-3"/>
                  <c:y val="6.610029101972896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97D-4ADF-B264-A731D25D358B}"/>
                </c:ext>
              </c:extLst>
            </c:dLbl>
            <c:dLbl>
              <c:idx val="3"/>
              <c:layout>
                <c:manualLayout>
                  <c:x val="-1.0606060606060607E-2"/>
                  <c:y val="6.2953153804248957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97D-4ADF-B264-A731D25D358B}"/>
                </c:ext>
              </c:extLst>
            </c:dLbl>
            <c:dLbl>
              <c:idx val="4"/>
              <c:layout>
                <c:manualLayout>
                  <c:x val="-1.5151515151515152E-3"/>
                  <c:y val="6.0868092658262853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425-408B-B4FF-68D2125B9A8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4">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Total</c:v>
                </c:pt>
                <c:pt idx="1">
                  <c:v>Restaurants</c:v>
                </c:pt>
                <c:pt idx="2">
                  <c:v>Non Comm</c:v>
                </c:pt>
                <c:pt idx="3">
                  <c:v>Hotel</c:v>
                </c:pt>
                <c:pt idx="4">
                  <c:v>C-Store</c:v>
                </c:pt>
              </c:strCache>
            </c:strRef>
          </c:cat>
          <c:val>
            <c:numRef>
              <c:f>Sheet1!$E$2:$E$6</c:f>
              <c:numCache>
                <c:formatCode>0%</c:formatCode>
                <c:ptCount val="5"/>
                <c:pt idx="0">
                  <c:v>0</c:v>
                </c:pt>
                <c:pt idx="1">
                  <c:v>0.01</c:v>
                </c:pt>
                <c:pt idx="2">
                  <c:v>0</c:v>
                </c:pt>
                <c:pt idx="3">
                  <c:v>0</c:v>
                </c:pt>
                <c:pt idx="4">
                  <c:v>0</c:v>
                </c:pt>
              </c:numCache>
            </c:numRef>
          </c:val>
          <c:extLst>
            <c:ext xmlns:c16="http://schemas.microsoft.com/office/drawing/2014/chart" uri="{C3380CC4-5D6E-409C-BE32-E72D297353CC}">
              <c16:uniqueId val="{00000003-3DF9-45CB-BCE8-ACD62A1D2456}"/>
            </c:ext>
          </c:extLst>
        </c:ser>
        <c:ser>
          <c:idx val="4"/>
          <c:order val="4"/>
          <c:tx>
            <c:strRef>
              <c:f>Sheet1!$F$1</c:f>
              <c:strCache>
                <c:ptCount val="1"/>
                <c:pt idx="0">
                  <c:v>1—Not at all motivating</c:v>
                </c:pt>
              </c:strCache>
            </c:strRef>
          </c:tx>
          <c:spPr>
            <a:solidFill>
              <a:schemeClr val="accent5"/>
            </a:solidFill>
            <a:ln>
              <a:noFill/>
            </a:ln>
            <a:effectLst/>
          </c:spPr>
          <c:invertIfNegative val="0"/>
          <c:dLbls>
            <c:dLbl>
              <c:idx val="0"/>
              <c:layout>
                <c:manualLayout>
                  <c:x val="1.969696969696958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54B-4E3C-804B-EF486E99C182}"/>
                </c:ext>
              </c:extLst>
            </c:dLbl>
            <c:dLbl>
              <c:idx val="1"/>
              <c:layout>
                <c:manualLayout>
                  <c:x val="1.3636363636363525E-2"/>
                  <c:y val="2.5852916670612526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54B-4E3C-804B-EF486E99C182}"/>
                </c:ext>
              </c:extLst>
            </c:dLbl>
            <c:dLbl>
              <c:idx val="2"/>
              <c:layout>
                <c:manualLayout>
                  <c:x val="1.8181818181818181E-2"/>
                  <c:y val="2.2207486326469384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54B-4E3C-804B-EF486E99C182}"/>
                </c:ext>
              </c:extLst>
            </c:dLbl>
            <c:dLbl>
              <c:idx val="3"/>
              <c:layout>
                <c:manualLayout>
                  <c:x val="2.1212121212121102E-2"/>
                  <c:y val="5.1705833341225053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54B-4E3C-804B-EF486E99C182}"/>
                </c:ext>
              </c:extLst>
            </c:dLbl>
            <c:dLbl>
              <c:idx val="4"/>
              <c:layout>
                <c:manualLayout>
                  <c:x val="1.666666666666666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54B-4E3C-804B-EF486E99C182}"/>
                </c:ext>
              </c:extLst>
            </c:dLbl>
            <c:dLbl>
              <c:idx val="5"/>
              <c:layout>
                <c:manualLayout>
                  <c:x val="2.121212121212110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54B-4E3C-804B-EF486E99C182}"/>
                </c:ext>
              </c:extLst>
            </c:dLbl>
            <c:dLbl>
              <c:idx val="6"/>
              <c:layout>
                <c:manualLayout>
                  <c:x val="1.666666666666666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54B-4E3C-804B-EF486E99C18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5"/>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Sheet1!$F$2:$F$6</c:f>
              <c:numCache>
                <c:formatCode>0%</c:formatCode>
                <c:ptCount val="5"/>
                <c:pt idx="0">
                  <c:v>0</c:v>
                </c:pt>
                <c:pt idx="1">
                  <c:v>0</c:v>
                </c:pt>
                <c:pt idx="2">
                  <c:v>0</c:v>
                </c:pt>
                <c:pt idx="3">
                  <c:v>0</c:v>
                </c:pt>
                <c:pt idx="4">
                  <c:v>0</c:v>
                </c:pt>
              </c:numCache>
            </c:numRef>
          </c:val>
          <c:extLst>
            <c:ext xmlns:c16="http://schemas.microsoft.com/office/drawing/2014/chart" uri="{C3380CC4-5D6E-409C-BE32-E72D297353CC}">
              <c16:uniqueId val="{00000004-3DF9-45CB-BCE8-ACD62A1D2456}"/>
            </c:ext>
          </c:extLst>
        </c:ser>
        <c:dLbls>
          <c:showLegendKey val="0"/>
          <c:showVal val="0"/>
          <c:showCatName val="0"/>
          <c:showSerName val="0"/>
          <c:showPercent val="0"/>
          <c:showBubbleSize val="0"/>
        </c:dLbls>
        <c:gapWidth val="150"/>
        <c:overlap val="100"/>
        <c:axId val="556643872"/>
        <c:axId val="544412288"/>
      </c:barChart>
      <c:catAx>
        <c:axId val="55664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crossAx val="544412288"/>
        <c:crosses val="autoZero"/>
        <c:auto val="1"/>
        <c:lblAlgn val="ctr"/>
        <c:lblOffset val="100"/>
        <c:noMultiLvlLbl val="0"/>
      </c:catAx>
      <c:valAx>
        <c:axId val="544412288"/>
        <c:scaling>
          <c:orientation val="minMax"/>
        </c:scaling>
        <c:delete val="1"/>
        <c:axPos val="t"/>
        <c:numFmt formatCode="0%" sourceLinked="1"/>
        <c:majorTickMark val="none"/>
        <c:minorTickMark val="none"/>
        <c:tickLblPos val="nextTo"/>
        <c:crossAx val="5566438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Entry>
      <c:layout>
        <c:manualLayout>
          <c:xMode val="edge"/>
          <c:yMode val="edge"/>
          <c:x val="0.17603304700548794"/>
          <c:y val="0.95196256128361312"/>
          <c:w val="0.65380195657361007"/>
          <c:h val="4.803745781132785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bg2">
              <a:lumMod val="10000"/>
            </a:schemeClr>
          </a:solidFill>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37938439513242"/>
          <c:y val="3.9006783498771701E-2"/>
          <c:w val="0.78622560248150786"/>
          <c:h val="0.88333297061105687"/>
        </c:manualLayout>
      </c:layout>
      <c:barChart>
        <c:barDir val="bar"/>
        <c:grouping val="percentStacked"/>
        <c:varyColors val="0"/>
        <c:ser>
          <c:idx val="0"/>
          <c:order val="0"/>
          <c:tx>
            <c:strRef>
              <c:f>Sheet1!$B$1</c:f>
              <c:strCache>
                <c:ptCount val="1"/>
                <c:pt idx="0">
                  <c:v>5—Very motivating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"Goldfish is a wholesome snack baked with real cheese"</c:v>
                </c:pt>
                <c:pt idx="1">
                  <c:v>"Goldfish makes our guests smile"</c:v>
                </c:pt>
                <c:pt idx="2">
                  <c:v>"Goldfish delights our guests—even the littlest ones"</c:v>
                </c:pt>
                <c:pt idx="3">
                  <c:v>"Goldfish boosts meal participation"</c:v>
                </c:pt>
              </c:strCache>
            </c:strRef>
          </c:cat>
          <c:val>
            <c:numRef>
              <c:f>Sheet1!$B$2:$B$5</c:f>
              <c:numCache>
                <c:formatCode>0%</c:formatCode>
                <c:ptCount val="4"/>
                <c:pt idx="0">
                  <c:v>0.55000000000000004</c:v>
                </c:pt>
                <c:pt idx="1">
                  <c:v>0.47</c:v>
                </c:pt>
                <c:pt idx="2">
                  <c:v>0.45</c:v>
                </c:pt>
                <c:pt idx="3">
                  <c:v>0.37</c:v>
                </c:pt>
              </c:numCache>
            </c:numRef>
          </c:val>
          <c:extLst>
            <c:ext xmlns:c16="http://schemas.microsoft.com/office/drawing/2014/chart" uri="{C3380CC4-5D6E-409C-BE32-E72D297353CC}">
              <c16:uniqueId val="{00000000-3DF9-45CB-BCE8-ACD62A1D2456}"/>
            </c:ext>
          </c:extLst>
        </c:ser>
        <c:ser>
          <c:idx val="1"/>
          <c:order val="1"/>
          <c:tx>
            <c:strRef>
              <c:f>Sheet1!$C$1</c:f>
              <c:strCache>
                <c:ptCount val="1"/>
                <c:pt idx="0">
                  <c:v>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"Goldfish is a wholesome snack baked with real cheese"</c:v>
                </c:pt>
                <c:pt idx="1">
                  <c:v>"Goldfish makes our guests smile"</c:v>
                </c:pt>
                <c:pt idx="2">
                  <c:v>"Goldfish delights our guests—even the littlest ones"</c:v>
                </c:pt>
                <c:pt idx="3">
                  <c:v>"Goldfish boosts meal participation"</c:v>
                </c:pt>
              </c:strCache>
            </c:strRef>
          </c:cat>
          <c:val>
            <c:numRef>
              <c:f>Sheet1!$C$2:$C$5</c:f>
              <c:numCache>
                <c:formatCode>0%</c:formatCode>
                <c:ptCount val="4"/>
                <c:pt idx="0">
                  <c:v>0.39</c:v>
                </c:pt>
                <c:pt idx="1">
                  <c:v>0.44</c:v>
                </c:pt>
                <c:pt idx="2">
                  <c:v>0.49</c:v>
                </c:pt>
                <c:pt idx="3">
                  <c:v>0.53</c:v>
                </c:pt>
              </c:numCache>
            </c:numRef>
          </c:val>
          <c:extLst>
            <c:ext xmlns:c16="http://schemas.microsoft.com/office/drawing/2014/chart" uri="{C3380CC4-5D6E-409C-BE32-E72D297353CC}">
              <c16:uniqueId val="{00000001-3DF9-45CB-BCE8-ACD62A1D2456}"/>
            </c:ext>
          </c:extLst>
        </c:ser>
        <c:ser>
          <c:idx val="2"/>
          <c:order val="2"/>
          <c:tx>
            <c:strRef>
              <c:f>Sheet1!$D$1</c:f>
              <c:strCache>
                <c:ptCount val="1"/>
                <c:pt idx="0">
                  <c:v>3</c:v>
                </c:pt>
              </c:strCache>
            </c:strRef>
          </c:tx>
          <c:spPr>
            <a:solidFill>
              <a:schemeClr val="accent3"/>
            </a:solidFill>
            <a:ln>
              <a:noFill/>
            </a:ln>
            <a:effectLst/>
          </c:spPr>
          <c:invertIfNegative val="0"/>
          <c:dLbls>
            <c:dLbl>
              <c:idx val="0"/>
              <c:layout>
                <c:manualLayout>
                  <c:x val="-7.575757575757576E-3"/>
                  <c:y val="2.2823234054922179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BCB-4228-9A23-1BA15D471A2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"Goldfish is a wholesome snack baked with real cheese"</c:v>
                </c:pt>
                <c:pt idx="1">
                  <c:v>"Goldfish makes our guests smile"</c:v>
                </c:pt>
                <c:pt idx="2">
                  <c:v>"Goldfish delights our guests—even the littlest ones"</c:v>
                </c:pt>
                <c:pt idx="3">
                  <c:v>"Goldfish boosts meal participation"</c:v>
                </c:pt>
              </c:strCache>
            </c:strRef>
          </c:cat>
          <c:val>
            <c:numRef>
              <c:f>Sheet1!$D$2:$D$5</c:f>
              <c:numCache>
                <c:formatCode>0%</c:formatCode>
                <c:ptCount val="4"/>
                <c:pt idx="0">
                  <c:v>0.06</c:v>
                </c:pt>
                <c:pt idx="1">
                  <c:v>0.09</c:v>
                </c:pt>
                <c:pt idx="2">
                  <c:v>0.05</c:v>
                </c:pt>
                <c:pt idx="3">
                  <c:v>0.09</c:v>
                </c:pt>
              </c:numCache>
            </c:numRef>
          </c:val>
          <c:extLst>
            <c:ext xmlns:c16="http://schemas.microsoft.com/office/drawing/2014/chart" uri="{C3380CC4-5D6E-409C-BE32-E72D297353CC}">
              <c16:uniqueId val="{00000002-3DF9-45CB-BCE8-ACD62A1D2456}"/>
            </c:ext>
          </c:extLst>
        </c:ser>
        <c:ser>
          <c:idx val="3"/>
          <c:order val="3"/>
          <c:tx>
            <c:strRef>
              <c:f>Sheet1!$E$1</c:f>
              <c:strCache>
                <c:ptCount val="1"/>
                <c:pt idx="0">
                  <c:v>2</c:v>
                </c:pt>
              </c:strCache>
            </c:strRef>
          </c:tx>
          <c:spPr>
            <a:solidFill>
              <a:schemeClr val="accent4"/>
            </a:solidFill>
            <a:ln>
              <a:noFill/>
            </a:ln>
            <a:effectLst/>
          </c:spPr>
          <c:invertIfNegative val="0"/>
          <c:dLbls>
            <c:dLbl>
              <c:idx val="0"/>
              <c:layout>
                <c:manualLayout>
                  <c:x val="-6.0606060606061716E-3"/>
                  <c:y val="7.8987169860820244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BCB-4228-9A23-1BA15D471A26}"/>
                </c:ext>
              </c:extLst>
            </c:dLbl>
            <c:dLbl>
              <c:idx val="1"/>
              <c:layout>
                <c:manualLayout>
                  <c:x val="-1.2121212121212232E-2"/>
                  <c:y val="7.8294267711834162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425-408B-B4FF-68D2125B9A8E}"/>
                </c:ext>
              </c:extLst>
            </c:dLbl>
            <c:dLbl>
              <c:idx val="2"/>
              <c:layout>
                <c:manualLayout>
                  <c:x val="0"/>
                  <c:y val="7.8986887159005134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70B-49C1-A7F9-008436D1C493}"/>
                </c:ext>
              </c:extLst>
            </c:dLbl>
            <c:dLbl>
              <c:idx val="3"/>
              <c:layout>
                <c:manualLayout>
                  <c:x val="-7.575757575757576E-3"/>
                  <c:y val="7.6649225849349328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BCB-4228-9A23-1BA15D471A26}"/>
                </c:ext>
              </c:extLst>
            </c:dLbl>
            <c:dLbl>
              <c:idx val="4"/>
              <c:layout>
                <c:manualLayout>
                  <c:x val="-1.5151515151515152E-3"/>
                  <c:y val="6.0868092658262853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425-408B-B4FF-68D2125B9A8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4">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"Goldfish is a wholesome snack baked with real cheese"</c:v>
                </c:pt>
                <c:pt idx="1">
                  <c:v>"Goldfish makes our guests smile"</c:v>
                </c:pt>
                <c:pt idx="2">
                  <c:v>"Goldfish delights our guests—even the littlest ones"</c:v>
                </c:pt>
                <c:pt idx="3">
                  <c:v>"Goldfish boosts meal participation"</c:v>
                </c:pt>
              </c:strCache>
            </c:strRef>
          </c:cat>
          <c:val>
            <c:numRef>
              <c:f>Sheet1!$E$2:$E$5</c:f>
              <c:numCache>
                <c:formatCode>0%</c:formatCode>
                <c:ptCount val="4"/>
                <c:pt idx="0">
                  <c:v>0</c:v>
                </c:pt>
                <c:pt idx="1">
                  <c:v>0</c:v>
                </c:pt>
                <c:pt idx="2">
                  <c:v>0.01</c:v>
                </c:pt>
                <c:pt idx="3">
                  <c:v>0.01</c:v>
                </c:pt>
              </c:numCache>
            </c:numRef>
          </c:val>
          <c:extLst>
            <c:ext xmlns:c16="http://schemas.microsoft.com/office/drawing/2014/chart" uri="{C3380CC4-5D6E-409C-BE32-E72D297353CC}">
              <c16:uniqueId val="{00000003-3DF9-45CB-BCE8-ACD62A1D2456}"/>
            </c:ext>
          </c:extLst>
        </c:ser>
        <c:ser>
          <c:idx val="4"/>
          <c:order val="4"/>
          <c:tx>
            <c:strRef>
              <c:f>Sheet1!$F$1</c:f>
              <c:strCache>
                <c:ptCount val="1"/>
                <c:pt idx="0">
                  <c:v>1—Not at all motivating</c:v>
                </c:pt>
              </c:strCache>
            </c:strRef>
          </c:tx>
          <c:spPr>
            <a:solidFill>
              <a:schemeClr val="accent5"/>
            </a:solidFill>
            <a:ln>
              <a:noFill/>
            </a:ln>
            <a:effectLst/>
          </c:spPr>
          <c:invertIfNegative val="0"/>
          <c:dLbls>
            <c:dLbl>
              <c:idx val="3"/>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3-954B-4E3C-804B-EF486E99C18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5"/>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"Goldfish is a wholesome snack baked with real cheese"</c:v>
                </c:pt>
                <c:pt idx="1">
                  <c:v>"Goldfish makes our guests smile"</c:v>
                </c:pt>
                <c:pt idx="2">
                  <c:v>"Goldfish delights our guests—even the littlest ones"</c:v>
                </c:pt>
                <c:pt idx="3">
                  <c:v>"Goldfish boosts meal participation"</c:v>
                </c:pt>
              </c:strCache>
            </c:strRef>
          </c:cat>
          <c:val>
            <c:numRef>
              <c:f>Sheet1!$F$2:$F$5</c:f>
              <c:numCache>
                <c:formatCode>0%</c:formatCode>
                <c:ptCount val="4"/>
                <c:pt idx="0">
                  <c:v>0</c:v>
                </c:pt>
                <c:pt idx="1">
                  <c:v>0</c:v>
                </c:pt>
                <c:pt idx="2">
                  <c:v>0</c:v>
                </c:pt>
                <c:pt idx="3">
                  <c:v>0.01</c:v>
                </c:pt>
              </c:numCache>
            </c:numRef>
          </c:val>
          <c:extLst>
            <c:ext xmlns:c16="http://schemas.microsoft.com/office/drawing/2014/chart" uri="{C3380CC4-5D6E-409C-BE32-E72D297353CC}">
              <c16:uniqueId val="{00000004-3DF9-45CB-BCE8-ACD62A1D2456}"/>
            </c:ext>
          </c:extLst>
        </c:ser>
        <c:dLbls>
          <c:showLegendKey val="0"/>
          <c:showVal val="0"/>
          <c:showCatName val="0"/>
          <c:showSerName val="0"/>
          <c:showPercent val="0"/>
          <c:showBubbleSize val="0"/>
        </c:dLbls>
        <c:gapWidth val="150"/>
        <c:overlap val="100"/>
        <c:axId val="556643872"/>
        <c:axId val="544412288"/>
      </c:barChart>
      <c:catAx>
        <c:axId val="55664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crossAx val="544412288"/>
        <c:crosses val="autoZero"/>
        <c:auto val="1"/>
        <c:lblAlgn val="ctr"/>
        <c:lblOffset val="100"/>
        <c:noMultiLvlLbl val="0"/>
      </c:catAx>
      <c:valAx>
        <c:axId val="544412288"/>
        <c:scaling>
          <c:orientation val="minMax"/>
        </c:scaling>
        <c:delete val="1"/>
        <c:axPos val="t"/>
        <c:numFmt formatCode="0%" sourceLinked="1"/>
        <c:majorTickMark val="none"/>
        <c:minorTickMark val="none"/>
        <c:tickLblPos val="nextTo"/>
        <c:crossAx val="5566438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Entry>
      <c:layout>
        <c:manualLayout>
          <c:xMode val="edge"/>
          <c:yMode val="edge"/>
          <c:x val="0.17603304700548794"/>
          <c:y val="0.92323995503910317"/>
          <c:w val="0.65380195657361007"/>
          <c:h val="7.676004496089668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bg2">
              <a:lumMod val="10000"/>
            </a:schemeClr>
          </a:solidFill>
        </a:defRPr>
      </a:pPr>
      <a:endParaRPr lang="en-US"/>
    </a:p>
  </c:txPr>
  <c:externalData r:id="rId3">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r>
              <a:rPr lang="en-US" sz="1600" dirty="0">
                <a:latin typeface="Georgia" panose="02040502050405020303" pitchFamily="18" charset="0"/>
              </a:rPr>
              <a:t>% of Operators Selecting as Top Four Most Important</a:t>
            </a:r>
          </a:p>
        </c:rich>
      </c:tx>
      <c:layout>
        <c:manualLayout>
          <c:xMode val="edge"/>
          <c:yMode val="edge"/>
          <c:x val="0.13706583552055993"/>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48140164771070282"/>
          <c:y val="8.9032553677642151E-2"/>
          <c:w val="0.51859835228929718"/>
          <c:h val="0.85346986700342742"/>
        </c:manualLayout>
      </c:layout>
      <c:barChart>
        <c:barDir val="bar"/>
        <c:grouping val="clustered"/>
        <c:varyColors val="0"/>
        <c:ser>
          <c:idx val="0"/>
          <c:order val="0"/>
          <c:tx>
            <c:strRef>
              <c:f>Sheet1!$B$1</c:f>
              <c:strCache>
                <c:ptCount val="1"/>
                <c:pt idx="0">
                  <c:v>Total Sample</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Sheet1!$A$10:$A$15</c:f>
              <c:strCache>
                <c:ptCount val="6"/>
                <c:pt idx="0">
                  <c:v>Low in saturated fat</c:v>
                </c:pt>
                <c:pt idx="1">
                  <c:v>Organic</c:v>
                </c:pt>
                <c:pt idx="2">
                  <c:v>Vegetarian</c:v>
                </c:pt>
                <c:pt idx="3">
                  <c:v>Gluten-free</c:v>
                </c:pt>
                <c:pt idx="4">
                  <c:v>Contains a full serving of vegetables</c:v>
                </c:pt>
                <c:pt idx="5">
                  <c:v>Good source of fiber</c:v>
                </c:pt>
              </c:strCache>
            </c:strRef>
          </c:cat>
          <c:val>
            <c:numRef>
              <c:f>Sheet1!$B$10:$B$15</c:f>
              <c:numCache>
                <c:formatCode>0%</c:formatCode>
                <c:ptCount val="6"/>
                <c:pt idx="0">
                  <c:v>0.25</c:v>
                </c:pt>
                <c:pt idx="1">
                  <c:v>0.25</c:v>
                </c:pt>
                <c:pt idx="2">
                  <c:v>0.25</c:v>
                </c:pt>
                <c:pt idx="3">
                  <c:v>0.23</c:v>
                </c:pt>
                <c:pt idx="4">
                  <c:v>0.22</c:v>
                </c:pt>
                <c:pt idx="5">
                  <c:v>0.18</c:v>
                </c:pt>
              </c:numCache>
            </c:numRef>
          </c:val>
          <c:extLst>
            <c:ext xmlns:c16="http://schemas.microsoft.com/office/drawing/2014/chart" uri="{C3380CC4-5D6E-409C-BE32-E72D297353CC}">
              <c16:uniqueId val="{00000000-95BC-4D78-80A6-3DE6D0C15D8A}"/>
            </c:ext>
          </c:extLst>
        </c:ser>
        <c:ser>
          <c:idx val="1"/>
          <c:order val="1"/>
          <c:tx>
            <c:strRef>
              <c:f>Sheet1!$C$1</c:f>
              <c:strCache>
                <c:ptCount val="1"/>
                <c:pt idx="0">
                  <c:v>Restaurants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Sheet1!$A$10:$A$15</c:f>
              <c:strCache>
                <c:ptCount val="6"/>
                <c:pt idx="0">
                  <c:v>Low in saturated fat</c:v>
                </c:pt>
                <c:pt idx="1">
                  <c:v>Organic</c:v>
                </c:pt>
                <c:pt idx="2">
                  <c:v>Vegetarian</c:v>
                </c:pt>
                <c:pt idx="3">
                  <c:v>Gluten-free</c:v>
                </c:pt>
                <c:pt idx="4">
                  <c:v>Contains a full serving of vegetables</c:v>
                </c:pt>
                <c:pt idx="5">
                  <c:v>Good source of fiber</c:v>
                </c:pt>
              </c:strCache>
            </c:strRef>
          </c:cat>
          <c:val>
            <c:numRef>
              <c:f>Sheet1!$C$10:$C$15</c:f>
              <c:numCache>
                <c:formatCode>0%</c:formatCode>
                <c:ptCount val="6"/>
                <c:pt idx="0">
                  <c:v>0.23</c:v>
                </c:pt>
                <c:pt idx="1">
                  <c:v>0.26</c:v>
                </c:pt>
                <c:pt idx="2">
                  <c:v>0.18</c:v>
                </c:pt>
                <c:pt idx="3">
                  <c:v>0.17</c:v>
                </c:pt>
                <c:pt idx="4">
                  <c:v>0.19</c:v>
                </c:pt>
                <c:pt idx="5">
                  <c:v>0.2</c:v>
                </c:pt>
              </c:numCache>
            </c:numRef>
          </c:val>
          <c:extLst>
            <c:ext xmlns:c16="http://schemas.microsoft.com/office/drawing/2014/chart" uri="{C3380CC4-5D6E-409C-BE32-E72D297353CC}">
              <c16:uniqueId val="{00000001-95BC-4D78-80A6-3DE6D0C15D8A}"/>
            </c:ext>
          </c:extLst>
        </c:ser>
        <c:ser>
          <c:idx val="2"/>
          <c:order val="2"/>
          <c:tx>
            <c:strRef>
              <c:f>Sheet1!$D$1</c:f>
              <c:strCache>
                <c:ptCount val="1"/>
                <c:pt idx="0">
                  <c:v>Non Comm</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Sheet1!$A$10:$A$15</c:f>
              <c:strCache>
                <c:ptCount val="6"/>
                <c:pt idx="0">
                  <c:v>Low in saturated fat</c:v>
                </c:pt>
                <c:pt idx="1">
                  <c:v>Organic</c:v>
                </c:pt>
                <c:pt idx="2">
                  <c:v>Vegetarian</c:v>
                </c:pt>
                <c:pt idx="3">
                  <c:v>Gluten-free</c:v>
                </c:pt>
                <c:pt idx="4">
                  <c:v>Contains a full serving of vegetables</c:v>
                </c:pt>
                <c:pt idx="5">
                  <c:v>Good source of fiber</c:v>
                </c:pt>
              </c:strCache>
            </c:strRef>
          </c:cat>
          <c:val>
            <c:numRef>
              <c:f>Sheet1!$D$10:$D$15</c:f>
              <c:numCache>
                <c:formatCode>0%</c:formatCode>
                <c:ptCount val="6"/>
                <c:pt idx="0">
                  <c:v>0.26</c:v>
                </c:pt>
                <c:pt idx="1">
                  <c:v>0.18</c:v>
                </c:pt>
                <c:pt idx="2">
                  <c:v>0.3</c:v>
                </c:pt>
                <c:pt idx="3">
                  <c:v>0.27</c:v>
                </c:pt>
                <c:pt idx="4">
                  <c:v>0.26</c:v>
                </c:pt>
                <c:pt idx="5">
                  <c:v>0.17</c:v>
                </c:pt>
              </c:numCache>
            </c:numRef>
          </c:val>
          <c:extLst>
            <c:ext xmlns:c16="http://schemas.microsoft.com/office/drawing/2014/chart" uri="{C3380CC4-5D6E-409C-BE32-E72D297353CC}">
              <c16:uniqueId val="{00000003-95BC-4D78-80A6-3DE6D0C15D8A}"/>
            </c:ext>
          </c:extLst>
        </c:ser>
        <c:ser>
          <c:idx val="3"/>
          <c:order val="3"/>
          <c:tx>
            <c:strRef>
              <c:f>Sheet1!$E$1</c:f>
              <c:strCache>
                <c:ptCount val="1"/>
                <c:pt idx="0">
                  <c:v>Hotel</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Sheet1!$A$10:$A$15</c:f>
              <c:strCache>
                <c:ptCount val="6"/>
                <c:pt idx="0">
                  <c:v>Low in saturated fat</c:v>
                </c:pt>
                <c:pt idx="1">
                  <c:v>Organic</c:v>
                </c:pt>
                <c:pt idx="2">
                  <c:v>Vegetarian</c:v>
                </c:pt>
                <c:pt idx="3">
                  <c:v>Gluten-free</c:v>
                </c:pt>
                <c:pt idx="4">
                  <c:v>Contains a full serving of vegetables</c:v>
                </c:pt>
                <c:pt idx="5">
                  <c:v>Good source of fiber</c:v>
                </c:pt>
              </c:strCache>
            </c:strRef>
          </c:cat>
          <c:val>
            <c:numRef>
              <c:f>Sheet1!$E$10:$E$15</c:f>
              <c:numCache>
                <c:formatCode>0%</c:formatCode>
                <c:ptCount val="6"/>
                <c:pt idx="0">
                  <c:v>0.32</c:v>
                </c:pt>
                <c:pt idx="1">
                  <c:v>0.37</c:v>
                </c:pt>
                <c:pt idx="2">
                  <c:v>0.24</c:v>
                </c:pt>
                <c:pt idx="3">
                  <c:v>0.17</c:v>
                </c:pt>
                <c:pt idx="4">
                  <c:v>0.12</c:v>
                </c:pt>
                <c:pt idx="5">
                  <c:v>0.24</c:v>
                </c:pt>
              </c:numCache>
            </c:numRef>
          </c:val>
          <c:extLst>
            <c:ext xmlns:c16="http://schemas.microsoft.com/office/drawing/2014/chart" uri="{C3380CC4-5D6E-409C-BE32-E72D297353CC}">
              <c16:uniqueId val="{00000000-A321-4BCB-AB1C-AE0CA5C7D70D}"/>
            </c:ext>
          </c:extLst>
        </c:ser>
        <c:ser>
          <c:idx val="4"/>
          <c:order val="4"/>
          <c:tx>
            <c:strRef>
              <c:f>Sheet1!$F$1</c:f>
              <c:strCache>
                <c:ptCount val="1"/>
                <c:pt idx="0">
                  <c:v>C-Store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Sheet1!$A$10:$A$15</c:f>
              <c:strCache>
                <c:ptCount val="6"/>
                <c:pt idx="0">
                  <c:v>Low in saturated fat</c:v>
                </c:pt>
                <c:pt idx="1">
                  <c:v>Organic</c:v>
                </c:pt>
                <c:pt idx="2">
                  <c:v>Vegetarian</c:v>
                </c:pt>
                <c:pt idx="3">
                  <c:v>Gluten-free</c:v>
                </c:pt>
                <c:pt idx="4">
                  <c:v>Contains a full serving of vegetables</c:v>
                </c:pt>
                <c:pt idx="5">
                  <c:v>Good source of fiber</c:v>
                </c:pt>
              </c:strCache>
            </c:strRef>
          </c:cat>
          <c:val>
            <c:numRef>
              <c:f>Sheet1!$F$10:$F$15</c:f>
              <c:numCache>
                <c:formatCode>0%</c:formatCode>
                <c:ptCount val="6"/>
                <c:pt idx="0">
                  <c:v>0.2</c:v>
                </c:pt>
                <c:pt idx="1">
                  <c:v>0.49</c:v>
                </c:pt>
                <c:pt idx="2">
                  <c:v>0.24</c:v>
                </c:pt>
                <c:pt idx="3">
                  <c:v>0.27</c:v>
                </c:pt>
                <c:pt idx="4">
                  <c:v>0.15</c:v>
                </c:pt>
                <c:pt idx="5">
                  <c:v>0.15</c:v>
                </c:pt>
              </c:numCache>
            </c:numRef>
          </c:val>
          <c:extLst>
            <c:ext xmlns:c16="http://schemas.microsoft.com/office/drawing/2014/chart" uri="{C3380CC4-5D6E-409C-BE32-E72D297353CC}">
              <c16:uniqueId val="{00000000-8C73-4318-B8B3-1ECDAA8B7197}"/>
            </c:ext>
          </c:extLst>
        </c:ser>
        <c:dLbls>
          <c:showLegendKey val="0"/>
          <c:showVal val="0"/>
          <c:showCatName val="0"/>
          <c:showSerName val="0"/>
          <c:showPercent val="0"/>
          <c:showBubbleSize val="0"/>
        </c:dLbls>
        <c:gapWidth val="182"/>
        <c:overlap val="-35"/>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1"/>
          <c:min val="0"/>
        </c:scaling>
        <c:delete val="1"/>
        <c:axPos val="t"/>
        <c:numFmt formatCode="0%" sourceLinked="1"/>
        <c:majorTickMark val="out"/>
        <c:minorTickMark val="none"/>
        <c:tickLblPos val="nextTo"/>
        <c:crossAx val="380057263"/>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Entry>
      <c:layout>
        <c:manualLayout>
          <c:xMode val="edge"/>
          <c:yMode val="edge"/>
          <c:x val="0.05"/>
          <c:y val="0.96284062440763762"/>
          <c:w val="0.9"/>
          <c:h val="3.715937559236242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r>
              <a:rPr lang="en-US" sz="1400" dirty="0">
                <a:latin typeface="Georgia" panose="02040502050405020303" pitchFamily="18" charset="0"/>
              </a:rPr>
              <a:t>% of Operators Selecting as Top Four Purchase Driver</a:t>
            </a:r>
          </a:p>
        </c:rich>
      </c:tx>
      <c:layout>
        <c:manualLayout>
          <c:xMode val="edge"/>
          <c:yMode val="edge"/>
          <c:x val="0.11905627605372858"/>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2371205161854768"/>
          <c:y val="5.2434210526315778E-2"/>
          <c:w val="0.23414843977836103"/>
          <c:h val="0.8917484873945275"/>
        </c:manualLayout>
      </c:layout>
      <c:barChart>
        <c:barDir val="bar"/>
        <c:grouping val="clustered"/>
        <c:varyColors val="0"/>
        <c:ser>
          <c:idx val="0"/>
          <c:order val="0"/>
          <c:tx>
            <c:strRef>
              <c:f>Sheet1!$B$1</c:f>
              <c:strCache>
                <c:ptCount val="1"/>
                <c:pt idx="0">
                  <c:v>Total Sample</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Price</c:v>
                </c:pt>
                <c:pt idx="1">
                  <c:v>Shelf life</c:v>
                </c:pt>
                <c:pt idx="2">
                  <c:v>Distributor
availability</c:v>
                </c:pt>
                <c:pt idx="3">
                  <c:v>Requires less
labor</c:v>
                </c:pt>
                <c:pt idx="4">
                  <c:v>Overall product
quality</c:v>
                </c:pt>
                <c:pt idx="5">
                  <c:v>Appropriate
packaging size</c:v>
                </c:pt>
                <c:pt idx="6">
                  <c:v>Works well
in recipes</c:v>
                </c:pt>
              </c:strCache>
            </c:strRef>
          </c:cat>
          <c:val>
            <c:numRef>
              <c:f>Sheet1!$B$2:$B$8</c:f>
              <c:numCache>
                <c:formatCode>0%</c:formatCode>
                <c:ptCount val="7"/>
                <c:pt idx="0">
                  <c:v>0.39</c:v>
                </c:pt>
                <c:pt idx="1">
                  <c:v>0.31</c:v>
                </c:pt>
                <c:pt idx="2">
                  <c:v>0.3</c:v>
                </c:pt>
                <c:pt idx="3">
                  <c:v>0.27</c:v>
                </c:pt>
                <c:pt idx="4">
                  <c:v>0.25</c:v>
                </c:pt>
                <c:pt idx="5">
                  <c:v>0.25</c:v>
                </c:pt>
                <c:pt idx="6">
                  <c:v>0.23</c:v>
                </c:pt>
              </c:numCache>
            </c:numRef>
          </c:val>
          <c:extLst>
            <c:ext xmlns:c16="http://schemas.microsoft.com/office/drawing/2014/chart" uri="{C3380CC4-5D6E-409C-BE32-E72D297353CC}">
              <c16:uniqueId val="{00000000-95BC-4D78-80A6-3DE6D0C15D8A}"/>
            </c:ext>
          </c:extLst>
        </c:ser>
        <c:ser>
          <c:idx val="1"/>
          <c:order val="1"/>
          <c:tx>
            <c:strRef>
              <c:f>Sheet1!$C$1</c:f>
              <c:strCache>
                <c:ptCount val="1"/>
                <c:pt idx="0">
                  <c:v>Restaurants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Price</c:v>
                </c:pt>
                <c:pt idx="1">
                  <c:v>Shelf life</c:v>
                </c:pt>
                <c:pt idx="2">
                  <c:v>Distributor
availability</c:v>
                </c:pt>
                <c:pt idx="3">
                  <c:v>Requires less
labor</c:v>
                </c:pt>
                <c:pt idx="4">
                  <c:v>Overall product
quality</c:v>
                </c:pt>
                <c:pt idx="5">
                  <c:v>Appropriate
packaging size</c:v>
                </c:pt>
                <c:pt idx="6">
                  <c:v>Works well
in recipes</c:v>
                </c:pt>
              </c:strCache>
            </c:strRef>
          </c:cat>
          <c:val>
            <c:numRef>
              <c:f>Sheet1!$C$2:$C$8</c:f>
              <c:numCache>
                <c:formatCode>0%</c:formatCode>
                <c:ptCount val="7"/>
                <c:pt idx="0">
                  <c:v>0.38</c:v>
                </c:pt>
                <c:pt idx="1">
                  <c:v>0.36</c:v>
                </c:pt>
                <c:pt idx="2">
                  <c:v>0.32</c:v>
                </c:pt>
                <c:pt idx="3">
                  <c:v>0.33</c:v>
                </c:pt>
                <c:pt idx="4">
                  <c:v>0.26</c:v>
                </c:pt>
                <c:pt idx="5">
                  <c:v>0.17</c:v>
                </c:pt>
                <c:pt idx="6">
                  <c:v>0.22</c:v>
                </c:pt>
              </c:numCache>
            </c:numRef>
          </c:val>
          <c:extLst>
            <c:ext xmlns:c16="http://schemas.microsoft.com/office/drawing/2014/chart" uri="{C3380CC4-5D6E-409C-BE32-E72D297353CC}">
              <c16:uniqueId val="{00000001-95BC-4D78-80A6-3DE6D0C15D8A}"/>
            </c:ext>
          </c:extLst>
        </c:ser>
        <c:ser>
          <c:idx val="2"/>
          <c:order val="2"/>
          <c:tx>
            <c:strRef>
              <c:f>Sheet1!$D$1</c:f>
              <c:strCache>
                <c:ptCount val="1"/>
                <c:pt idx="0">
                  <c:v>Non Comm</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Price</c:v>
                </c:pt>
                <c:pt idx="1">
                  <c:v>Shelf life</c:v>
                </c:pt>
                <c:pt idx="2">
                  <c:v>Distributor
availability</c:v>
                </c:pt>
                <c:pt idx="3">
                  <c:v>Requires less
labor</c:v>
                </c:pt>
                <c:pt idx="4">
                  <c:v>Overall product
quality</c:v>
                </c:pt>
                <c:pt idx="5">
                  <c:v>Appropriate
packaging size</c:v>
                </c:pt>
                <c:pt idx="6">
                  <c:v>Works well
in recipes</c:v>
                </c:pt>
              </c:strCache>
            </c:strRef>
          </c:cat>
          <c:val>
            <c:numRef>
              <c:f>Sheet1!$D$2:$D$8</c:f>
              <c:numCache>
                <c:formatCode>0%</c:formatCode>
                <c:ptCount val="7"/>
                <c:pt idx="0">
                  <c:v>0.38</c:v>
                </c:pt>
                <c:pt idx="1">
                  <c:v>0.28999999999999998</c:v>
                </c:pt>
                <c:pt idx="2">
                  <c:v>0.32</c:v>
                </c:pt>
                <c:pt idx="3">
                  <c:v>0.24</c:v>
                </c:pt>
                <c:pt idx="4">
                  <c:v>0.25</c:v>
                </c:pt>
                <c:pt idx="5">
                  <c:v>0.27</c:v>
                </c:pt>
                <c:pt idx="6">
                  <c:v>0.24</c:v>
                </c:pt>
              </c:numCache>
            </c:numRef>
          </c:val>
          <c:extLst>
            <c:ext xmlns:c16="http://schemas.microsoft.com/office/drawing/2014/chart" uri="{C3380CC4-5D6E-409C-BE32-E72D297353CC}">
              <c16:uniqueId val="{00000003-95BC-4D78-80A6-3DE6D0C15D8A}"/>
            </c:ext>
          </c:extLst>
        </c:ser>
        <c:ser>
          <c:idx val="3"/>
          <c:order val="3"/>
          <c:tx>
            <c:strRef>
              <c:f>Sheet1!$E$1</c:f>
              <c:strCache>
                <c:ptCount val="1"/>
                <c:pt idx="0">
                  <c:v>Hotel</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Price</c:v>
                </c:pt>
                <c:pt idx="1">
                  <c:v>Shelf life</c:v>
                </c:pt>
                <c:pt idx="2">
                  <c:v>Distributor
availability</c:v>
                </c:pt>
                <c:pt idx="3">
                  <c:v>Requires less
labor</c:v>
                </c:pt>
                <c:pt idx="4">
                  <c:v>Overall product
quality</c:v>
                </c:pt>
                <c:pt idx="5">
                  <c:v>Appropriate
packaging size</c:v>
                </c:pt>
                <c:pt idx="6">
                  <c:v>Works well
in recipes</c:v>
                </c:pt>
              </c:strCache>
            </c:strRef>
          </c:cat>
          <c:val>
            <c:numRef>
              <c:f>Sheet1!$E$2:$E$8</c:f>
              <c:numCache>
                <c:formatCode>0%</c:formatCode>
                <c:ptCount val="7"/>
                <c:pt idx="0">
                  <c:v>0.4</c:v>
                </c:pt>
                <c:pt idx="1">
                  <c:v>0.28999999999999998</c:v>
                </c:pt>
                <c:pt idx="2">
                  <c:v>0.2</c:v>
                </c:pt>
                <c:pt idx="3">
                  <c:v>0.17</c:v>
                </c:pt>
                <c:pt idx="4">
                  <c:v>0.23</c:v>
                </c:pt>
                <c:pt idx="5">
                  <c:v>0.37</c:v>
                </c:pt>
                <c:pt idx="6">
                  <c:v>0.14000000000000001</c:v>
                </c:pt>
              </c:numCache>
            </c:numRef>
          </c:val>
          <c:extLst>
            <c:ext xmlns:c16="http://schemas.microsoft.com/office/drawing/2014/chart" uri="{C3380CC4-5D6E-409C-BE32-E72D297353CC}">
              <c16:uniqueId val="{00000000-A321-4BCB-AB1C-AE0CA5C7D70D}"/>
            </c:ext>
          </c:extLst>
        </c:ser>
        <c:ser>
          <c:idx val="4"/>
          <c:order val="4"/>
          <c:tx>
            <c:strRef>
              <c:f>Sheet1!$F$1</c:f>
              <c:strCache>
                <c:ptCount val="1"/>
                <c:pt idx="0">
                  <c:v>C-Store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Price</c:v>
                </c:pt>
                <c:pt idx="1">
                  <c:v>Shelf life</c:v>
                </c:pt>
                <c:pt idx="2">
                  <c:v>Distributor
availability</c:v>
                </c:pt>
                <c:pt idx="3">
                  <c:v>Requires less
labor</c:v>
                </c:pt>
                <c:pt idx="4">
                  <c:v>Overall product
quality</c:v>
                </c:pt>
                <c:pt idx="5">
                  <c:v>Appropriate
packaging size</c:v>
                </c:pt>
                <c:pt idx="6">
                  <c:v>Works well
in recipes</c:v>
                </c:pt>
              </c:strCache>
            </c:strRef>
          </c:cat>
          <c:val>
            <c:numRef>
              <c:f>Sheet1!$F$2:$F$8</c:f>
              <c:numCache>
                <c:formatCode>0%</c:formatCode>
                <c:ptCount val="7"/>
                <c:pt idx="0">
                  <c:v>0.47</c:v>
                </c:pt>
                <c:pt idx="1">
                  <c:v>0.3</c:v>
                </c:pt>
                <c:pt idx="2">
                  <c:v>0.23</c:v>
                </c:pt>
                <c:pt idx="3">
                  <c:v>0.3</c:v>
                </c:pt>
                <c:pt idx="4">
                  <c:v>0.3</c:v>
                </c:pt>
                <c:pt idx="5">
                  <c:v>0.33</c:v>
                </c:pt>
                <c:pt idx="6">
                  <c:v>0.27</c:v>
                </c:pt>
              </c:numCache>
            </c:numRef>
          </c:val>
          <c:extLst>
            <c:ext xmlns:c16="http://schemas.microsoft.com/office/drawing/2014/chart" uri="{C3380CC4-5D6E-409C-BE32-E72D297353CC}">
              <c16:uniqueId val="{00000000-8C73-4318-B8B3-1ECDAA8B7197}"/>
            </c:ext>
          </c:extLst>
        </c:ser>
        <c:dLbls>
          <c:showLegendKey val="0"/>
          <c:showVal val="0"/>
          <c:showCatName val="0"/>
          <c:showSerName val="0"/>
          <c:showPercent val="0"/>
          <c:showBubbleSize val="0"/>
        </c:dLbls>
        <c:gapWidth val="182"/>
        <c:overlap val="-35"/>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1"/>
          <c:min val="0"/>
        </c:scaling>
        <c:delete val="1"/>
        <c:axPos val="t"/>
        <c:numFmt formatCode="0%" sourceLinked="1"/>
        <c:majorTickMark val="out"/>
        <c:minorTickMark val="none"/>
        <c:tickLblPos val="nextTo"/>
        <c:crossAx val="380057263"/>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Entry>
      <c:layout>
        <c:manualLayout>
          <c:xMode val="edge"/>
          <c:yMode val="edge"/>
          <c:x val="1.5941022078121611E-4"/>
          <c:y val="0.96403255367764218"/>
          <c:w val="0.99984058977921875"/>
          <c:h val="3.596744632235787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140164771070282"/>
          <c:y val="5.2434210526315778E-2"/>
          <c:w val="0.51764512891770886"/>
          <c:h val="0.89378180610570324"/>
        </c:manualLayout>
      </c:layout>
      <c:barChart>
        <c:barDir val="bar"/>
        <c:grouping val="clustered"/>
        <c:varyColors val="0"/>
        <c:ser>
          <c:idx val="0"/>
          <c:order val="0"/>
          <c:tx>
            <c:strRef>
              <c:f>Sheet1!$B$1</c:f>
              <c:strCache>
                <c:ptCount val="1"/>
                <c:pt idx="0">
                  <c:v>Total Sample</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Sheet1!$A$9:$A$15</c:f>
              <c:strCache>
                <c:ptCount val="7"/>
                <c:pt idx="0">
                  <c:v>Taste/Flavor </c:v>
                </c:pt>
                <c:pt idx="1">
                  <c:v>Reputation of supplier/
manufacturer</c:v>
                </c:pt>
                <c:pt idx="2">
                  <c:v>Availability of organic/Non-GMO</c:v>
                </c:pt>
                <c:pt idx="3">
                  <c:v>Health and wellness benefits</c:v>
                </c:pt>
                <c:pt idx="4">
                  <c:v>Availability of seasonal or limited-time options</c:v>
                </c:pt>
                <c:pt idx="5">
                  <c:v>Strong consumer-known brand name</c:v>
                </c:pt>
                <c:pt idx="6">
                  <c:v>Dietary Claims</c:v>
                </c:pt>
              </c:strCache>
            </c:strRef>
          </c:cat>
          <c:val>
            <c:numRef>
              <c:f>Sheet1!$B$9:$B$15</c:f>
              <c:numCache>
                <c:formatCode>0%</c:formatCode>
                <c:ptCount val="7"/>
                <c:pt idx="0">
                  <c:v>0.21</c:v>
                </c:pt>
                <c:pt idx="1">
                  <c:v>0.21</c:v>
                </c:pt>
                <c:pt idx="2">
                  <c:v>0.2</c:v>
                </c:pt>
                <c:pt idx="3">
                  <c:v>0.2</c:v>
                </c:pt>
                <c:pt idx="4">
                  <c:v>0.19</c:v>
                </c:pt>
                <c:pt idx="5">
                  <c:v>0.18</c:v>
                </c:pt>
                <c:pt idx="6">
                  <c:v>0.18</c:v>
                </c:pt>
              </c:numCache>
            </c:numRef>
          </c:val>
          <c:extLst>
            <c:ext xmlns:c16="http://schemas.microsoft.com/office/drawing/2014/chart" uri="{C3380CC4-5D6E-409C-BE32-E72D297353CC}">
              <c16:uniqueId val="{00000000-2B56-42A8-B302-6275611EEBF9}"/>
            </c:ext>
          </c:extLst>
        </c:ser>
        <c:ser>
          <c:idx val="1"/>
          <c:order val="1"/>
          <c:tx>
            <c:strRef>
              <c:f>Sheet1!$C$1</c:f>
              <c:strCache>
                <c:ptCount val="1"/>
                <c:pt idx="0">
                  <c:v>Restaurants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Sheet1!$A$9:$A$15</c:f>
              <c:strCache>
                <c:ptCount val="7"/>
                <c:pt idx="0">
                  <c:v>Taste/Flavor </c:v>
                </c:pt>
                <c:pt idx="1">
                  <c:v>Reputation of supplier/
manufacturer</c:v>
                </c:pt>
                <c:pt idx="2">
                  <c:v>Availability of organic/Non-GMO</c:v>
                </c:pt>
                <c:pt idx="3">
                  <c:v>Health and wellness benefits</c:v>
                </c:pt>
                <c:pt idx="4">
                  <c:v>Availability of seasonal or limited-time options</c:v>
                </c:pt>
                <c:pt idx="5">
                  <c:v>Strong consumer-known brand name</c:v>
                </c:pt>
                <c:pt idx="6">
                  <c:v>Dietary Claims</c:v>
                </c:pt>
              </c:strCache>
            </c:strRef>
          </c:cat>
          <c:val>
            <c:numRef>
              <c:f>Sheet1!$C$9:$C$15</c:f>
              <c:numCache>
                <c:formatCode>0%</c:formatCode>
                <c:ptCount val="7"/>
                <c:pt idx="0">
                  <c:v>0.31</c:v>
                </c:pt>
                <c:pt idx="1">
                  <c:v>0.25</c:v>
                </c:pt>
                <c:pt idx="2">
                  <c:v>0.16</c:v>
                </c:pt>
                <c:pt idx="3">
                  <c:v>0.23</c:v>
                </c:pt>
                <c:pt idx="4">
                  <c:v>0.21</c:v>
                </c:pt>
                <c:pt idx="5">
                  <c:v>0.18</c:v>
                </c:pt>
                <c:pt idx="6">
                  <c:v>7.0000000000000007E-2</c:v>
                </c:pt>
              </c:numCache>
            </c:numRef>
          </c:val>
          <c:extLst>
            <c:ext xmlns:c16="http://schemas.microsoft.com/office/drawing/2014/chart" uri="{C3380CC4-5D6E-409C-BE32-E72D297353CC}">
              <c16:uniqueId val="{00000001-2B56-42A8-B302-6275611EEBF9}"/>
            </c:ext>
          </c:extLst>
        </c:ser>
        <c:ser>
          <c:idx val="2"/>
          <c:order val="2"/>
          <c:tx>
            <c:strRef>
              <c:f>Sheet1!$D$1</c:f>
              <c:strCache>
                <c:ptCount val="1"/>
                <c:pt idx="0">
                  <c:v>Non Comm</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Sheet1!$A$9:$A$15</c:f>
              <c:strCache>
                <c:ptCount val="7"/>
                <c:pt idx="0">
                  <c:v>Taste/Flavor </c:v>
                </c:pt>
                <c:pt idx="1">
                  <c:v>Reputation of supplier/
manufacturer</c:v>
                </c:pt>
                <c:pt idx="2">
                  <c:v>Availability of organic/Non-GMO</c:v>
                </c:pt>
                <c:pt idx="3">
                  <c:v>Health and wellness benefits</c:v>
                </c:pt>
                <c:pt idx="4">
                  <c:v>Availability of seasonal or limited-time options</c:v>
                </c:pt>
                <c:pt idx="5">
                  <c:v>Strong consumer-known brand name</c:v>
                </c:pt>
                <c:pt idx="6">
                  <c:v>Dietary Claims</c:v>
                </c:pt>
              </c:strCache>
            </c:strRef>
          </c:cat>
          <c:val>
            <c:numRef>
              <c:f>Sheet1!$D$9:$D$15</c:f>
              <c:numCache>
                <c:formatCode>0%</c:formatCode>
                <c:ptCount val="7"/>
                <c:pt idx="0">
                  <c:v>0.16</c:v>
                </c:pt>
                <c:pt idx="1">
                  <c:v>0.18</c:v>
                </c:pt>
                <c:pt idx="2">
                  <c:v>0.2</c:v>
                </c:pt>
                <c:pt idx="3">
                  <c:v>0.2</c:v>
                </c:pt>
                <c:pt idx="4">
                  <c:v>0.2</c:v>
                </c:pt>
                <c:pt idx="5">
                  <c:v>0.18</c:v>
                </c:pt>
                <c:pt idx="6">
                  <c:v>0.23</c:v>
                </c:pt>
              </c:numCache>
            </c:numRef>
          </c:val>
          <c:extLst>
            <c:ext xmlns:c16="http://schemas.microsoft.com/office/drawing/2014/chart" uri="{C3380CC4-5D6E-409C-BE32-E72D297353CC}">
              <c16:uniqueId val="{00000002-2B56-42A8-B302-6275611EEBF9}"/>
            </c:ext>
          </c:extLst>
        </c:ser>
        <c:ser>
          <c:idx val="3"/>
          <c:order val="3"/>
          <c:tx>
            <c:strRef>
              <c:f>Sheet1!$E$1</c:f>
              <c:strCache>
                <c:ptCount val="1"/>
                <c:pt idx="0">
                  <c:v>Hotel</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Sheet1!$A$9:$A$15</c:f>
              <c:strCache>
                <c:ptCount val="7"/>
                <c:pt idx="0">
                  <c:v>Taste/Flavor </c:v>
                </c:pt>
                <c:pt idx="1">
                  <c:v>Reputation of supplier/
manufacturer</c:v>
                </c:pt>
                <c:pt idx="2">
                  <c:v>Availability of organic/Non-GMO</c:v>
                </c:pt>
                <c:pt idx="3">
                  <c:v>Health and wellness benefits</c:v>
                </c:pt>
                <c:pt idx="4">
                  <c:v>Availability of seasonal or limited-time options</c:v>
                </c:pt>
                <c:pt idx="5">
                  <c:v>Strong consumer-known brand name</c:v>
                </c:pt>
                <c:pt idx="6">
                  <c:v>Dietary Claims</c:v>
                </c:pt>
              </c:strCache>
            </c:strRef>
          </c:cat>
          <c:val>
            <c:numRef>
              <c:f>Sheet1!$E$9:$E$15</c:f>
              <c:numCache>
                <c:formatCode>0%</c:formatCode>
                <c:ptCount val="7"/>
                <c:pt idx="0">
                  <c:v>0.14000000000000001</c:v>
                </c:pt>
                <c:pt idx="1">
                  <c:v>0.23</c:v>
                </c:pt>
                <c:pt idx="2">
                  <c:v>0.4</c:v>
                </c:pt>
                <c:pt idx="3">
                  <c:v>0.26</c:v>
                </c:pt>
                <c:pt idx="4">
                  <c:v>0.03</c:v>
                </c:pt>
                <c:pt idx="5">
                  <c:v>0.23</c:v>
                </c:pt>
                <c:pt idx="6">
                  <c:v>0.17</c:v>
                </c:pt>
              </c:numCache>
            </c:numRef>
          </c:val>
          <c:extLst>
            <c:ext xmlns:c16="http://schemas.microsoft.com/office/drawing/2014/chart" uri="{C3380CC4-5D6E-409C-BE32-E72D297353CC}">
              <c16:uniqueId val="{00000003-2B56-42A8-B302-6275611EEBF9}"/>
            </c:ext>
          </c:extLst>
        </c:ser>
        <c:ser>
          <c:idx val="4"/>
          <c:order val="4"/>
          <c:tx>
            <c:strRef>
              <c:f>Sheet1!$F$1</c:f>
              <c:strCache>
                <c:ptCount val="1"/>
                <c:pt idx="0">
                  <c:v>C-Store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Sheet1!$A$9:$A$15</c:f>
              <c:strCache>
                <c:ptCount val="7"/>
                <c:pt idx="0">
                  <c:v>Taste/Flavor </c:v>
                </c:pt>
                <c:pt idx="1">
                  <c:v>Reputation of supplier/
manufacturer</c:v>
                </c:pt>
                <c:pt idx="2">
                  <c:v>Availability of organic/Non-GMO</c:v>
                </c:pt>
                <c:pt idx="3">
                  <c:v>Health and wellness benefits</c:v>
                </c:pt>
                <c:pt idx="4">
                  <c:v>Availability of seasonal or limited-time options</c:v>
                </c:pt>
                <c:pt idx="5">
                  <c:v>Strong consumer-known brand name</c:v>
                </c:pt>
                <c:pt idx="6">
                  <c:v>Dietary Claims</c:v>
                </c:pt>
              </c:strCache>
            </c:strRef>
          </c:cat>
          <c:val>
            <c:numRef>
              <c:f>Sheet1!$F$9:$F$15</c:f>
              <c:numCache>
                <c:formatCode>0%</c:formatCode>
                <c:ptCount val="7"/>
                <c:pt idx="0">
                  <c:v>0.27</c:v>
                </c:pt>
                <c:pt idx="1">
                  <c:v>0.23</c:v>
                </c:pt>
                <c:pt idx="2">
                  <c:v>0.23</c:v>
                </c:pt>
                <c:pt idx="3">
                  <c:v>0.03</c:v>
                </c:pt>
                <c:pt idx="4">
                  <c:v>0.27</c:v>
                </c:pt>
                <c:pt idx="5">
                  <c:v>0.1</c:v>
                </c:pt>
                <c:pt idx="6">
                  <c:v>0.2</c:v>
                </c:pt>
              </c:numCache>
            </c:numRef>
          </c:val>
          <c:extLst>
            <c:ext xmlns:c16="http://schemas.microsoft.com/office/drawing/2014/chart" uri="{C3380CC4-5D6E-409C-BE32-E72D297353CC}">
              <c16:uniqueId val="{00000004-2B56-42A8-B302-6275611EEBF9}"/>
            </c:ext>
          </c:extLst>
        </c:ser>
        <c:dLbls>
          <c:showLegendKey val="0"/>
          <c:showVal val="0"/>
          <c:showCatName val="0"/>
          <c:showSerName val="0"/>
          <c:showPercent val="0"/>
          <c:showBubbleSize val="0"/>
        </c:dLbls>
        <c:gapWidth val="182"/>
        <c:overlap val="-35"/>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1"/>
          <c:min val="0"/>
        </c:scaling>
        <c:delete val="1"/>
        <c:axPos val="t"/>
        <c:numFmt formatCode="0%" sourceLinked="1"/>
        <c:majorTickMark val="out"/>
        <c:minorTickMark val="none"/>
        <c:tickLblPos val="nextTo"/>
        <c:crossAx val="380057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r>
              <a:rPr lang="en-US" sz="1400" dirty="0">
                <a:latin typeface="Georgia" panose="02040502050405020303" pitchFamily="18" charset="0"/>
              </a:rPr>
              <a:t>% of Operators Selecting as Top Four Purchase Driver</a:t>
            </a:r>
          </a:p>
        </c:rich>
      </c:tx>
      <c:layout>
        <c:manualLayout>
          <c:xMode val="edge"/>
          <c:yMode val="edge"/>
          <c:x val="0.11905627605372858"/>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23173756926217551"/>
          <c:y val="6.1206140350877195E-2"/>
          <c:w val="0.24048465296004667"/>
          <c:h val="0.8748311230832988"/>
        </c:manualLayout>
      </c:layout>
      <c:barChart>
        <c:barDir val="bar"/>
        <c:grouping val="clustered"/>
        <c:varyColors val="0"/>
        <c:ser>
          <c:idx val="0"/>
          <c:order val="0"/>
          <c:tx>
            <c:strRef>
              <c:f>Sheet1!$B$1</c:f>
              <c:strCache>
                <c:ptCount val="1"/>
                <c:pt idx="0">
                  <c:v>Total Sample</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Sheet1!$A$16:$A$22</c:f>
              <c:strCache>
                <c:ptCount val="7"/>
                <c:pt idx="0">
                  <c:v>Wide range of
flavor options</c:v>
                </c:pt>
                <c:pt idx="1">
                  <c:v>Canned is my
preferred format</c:v>
                </c:pt>
                <c:pt idx="2">
                  <c:v>Availability of
low sodium </c:v>
                </c:pt>
                <c:pt idx="3">
                  <c:v>Product packaging
and format</c:v>
                </c:pt>
                <c:pt idx="4">
                  <c:v>Unique product</c:v>
                </c:pt>
                <c:pt idx="5">
                  <c:v>Promotes
sustainability</c:v>
                </c:pt>
                <c:pt idx="6">
                  <c:v>Corporate contract</c:v>
                </c:pt>
              </c:strCache>
            </c:strRef>
          </c:cat>
          <c:val>
            <c:numRef>
              <c:f>Sheet1!$B$16:$B$22</c:f>
              <c:numCache>
                <c:formatCode>0%</c:formatCode>
                <c:ptCount val="7"/>
                <c:pt idx="0">
                  <c:v>0.17</c:v>
                </c:pt>
                <c:pt idx="1">
                  <c:v>0.16</c:v>
                </c:pt>
                <c:pt idx="2">
                  <c:v>0.16</c:v>
                </c:pt>
                <c:pt idx="3">
                  <c:v>0.15</c:v>
                </c:pt>
                <c:pt idx="4">
                  <c:v>0.14000000000000001</c:v>
                </c:pt>
                <c:pt idx="5">
                  <c:v>0.14000000000000001</c:v>
                </c:pt>
                <c:pt idx="6">
                  <c:v>0.13</c:v>
                </c:pt>
              </c:numCache>
            </c:numRef>
          </c:val>
          <c:extLst>
            <c:ext xmlns:c16="http://schemas.microsoft.com/office/drawing/2014/chart" uri="{C3380CC4-5D6E-409C-BE32-E72D297353CC}">
              <c16:uniqueId val="{00000000-95BC-4D78-80A6-3DE6D0C15D8A}"/>
            </c:ext>
          </c:extLst>
        </c:ser>
        <c:ser>
          <c:idx val="1"/>
          <c:order val="1"/>
          <c:tx>
            <c:strRef>
              <c:f>Sheet1!$C$1</c:f>
              <c:strCache>
                <c:ptCount val="1"/>
                <c:pt idx="0">
                  <c:v>Restaurants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Sheet1!$A$16:$A$22</c:f>
              <c:strCache>
                <c:ptCount val="7"/>
                <c:pt idx="0">
                  <c:v>Wide range of
flavor options</c:v>
                </c:pt>
                <c:pt idx="1">
                  <c:v>Canned is my
preferred format</c:v>
                </c:pt>
                <c:pt idx="2">
                  <c:v>Availability of
low sodium </c:v>
                </c:pt>
                <c:pt idx="3">
                  <c:v>Product packaging
and format</c:v>
                </c:pt>
                <c:pt idx="4">
                  <c:v>Unique product</c:v>
                </c:pt>
                <c:pt idx="5">
                  <c:v>Promotes
sustainability</c:v>
                </c:pt>
                <c:pt idx="6">
                  <c:v>Corporate contract</c:v>
                </c:pt>
              </c:strCache>
            </c:strRef>
          </c:cat>
          <c:val>
            <c:numRef>
              <c:f>Sheet1!$C$16:$C$22</c:f>
              <c:numCache>
                <c:formatCode>0%</c:formatCode>
                <c:ptCount val="7"/>
                <c:pt idx="0">
                  <c:v>0.2</c:v>
                </c:pt>
                <c:pt idx="1">
                  <c:v>0.13</c:v>
                </c:pt>
                <c:pt idx="2">
                  <c:v>0.12</c:v>
                </c:pt>
                <c:pt idx="3">
                  <c:v>0.15</c:v>
                </c:pt>
                <c:pt idx="4">
                  <c:v>0.14000000000000001</c:v>
                </c:pt>
                <c:pt idx="5">
                  <c:v>0.13</c:v>
                </c:pt>
                <c:pt idx="6">
                  <c:v>0.09</c:v>
                </c:pt>
              </c:numCache>
            </c:numRef>
          </c:val>
          <c:extLst>
            <c:ext xmlns:c16="http://schemas.microsoft.com/office/drawing/2014/chart" uri="{C3380CC4-5D6E-409C-BE32-E72D297353CC}">
              <c16:uniqueId val="{00000001-95BC-4D78-80A6-3DE6D0C15D8A}"/>
            </c:ext>
          </c:extLst>
        </c:ser>
        <c:ser>
          <c:idx val="2"/>
          <c:order val="2"/>
          <c:tx>
            <c:strRef>
              <c:f>Sheet1!$D$1</c:f>
              <c:strCache>
                <c:ptCount val="1"/>
                <c:pt idx="0">
                  <c:v>Non Comm</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Sheet1!$A$16:$A$22</c:f>
              <c:strCache>
                <c:ptCount val="7"/>
                <c:pt idx="0">
                  <c:v>Wide range of
flavor options</c:v>
                </c:pt>
                <c:pt idx="1">
                  <c:v>Canned is my
preferred format</c:v>
                </c:pt>
                <c:pt idx="2">
                  <c:v>Availability of
low sodium </c:v>
                </c:pt>
                <c:pt idx="3">
                  <c:v>Product packaging
and format</c:v>
                </c:pt>
                <c:pt idx="4">
                  <c:v>Unique product</c:v>
                </c:pt>
                <c:pt idx="5">
                  <c:v>Promotes
sustainability</c:v>
                </c:pt>
                <c:pt idx="6">
                  <c:v>Corporate contract</c:v>
                </c:pt>
              </c:strCache>
            </c:strRef>
          </c:cat>
          <c:val>
            <c:numRef>
              <c:f>Sheet1!$D$16:$D$22</c:f>
              <c:numCache>
                <c:formatCode>0%</c:formatCode>
                <c:ptCount val="7"/>
                <c:pt idx="0">
                  <c:v>0.15</c:v>
                </c:pt>
                <c:pt idx="1">
                  <c:v>0.18</c:v>
                </c:pt>
                <c:pt idx="2">
                  <c:v>0.18</c:v>
                </c:pt>
                <c:pt idx="3">
                  <c:v>0.13</c:v>
                </c:pt>
                <c:pt idx="4">
                  <c:v>0.13</c:v>
                </c:pt>
                <c:pt idx="5">
                  <c:v>0.13</c:v>
                </c:pt>
                <c:pt idx="6">
                  <c:v>0.13</c:v>
                </c:pt>
              </c:numCache>
            </c:numRef>
          </c:val>
          <c:extLst>
            <c:ext xmlns:c16="http://schemas.microsoft.com/office/drawing/2014/chart" uri="{C3380CC4-5D6E-409C-BE32-E72D297353CC}">
              <c16:uniqueId val="{00000003-95BC-4D78-80A6-3DE6D0C15D8A}"/>
            </c:ext>
          </c:extLst>
        </c:ser>
        <c:ser>
          <c:idx val="3"/>
          <c:order val="3"/>
          <c:tx>
            <c:strRef>
              <c:f>Sheet1!$E$1</c:f>
              <c:strCache>
                <c:ptCount val="1"/>
                <c:pt idx="0">
                  <c:v>Hotel</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Sheet1!$A$16:$A$22</c:f>
              <c:strCache>
                <c:ptCount val="7"/>
                <c:pt idx="0">
                  <c:v>Wide range of
flavor options</c:v>
                </c:pt>
                <c:pt idx="1">
                  <c:v>Canned is my
preferred format</c:v>
                </c:pt>
                <c:pt idx="2">
                  <c:v>Availability of
low sodium </c:v>
                </c:pt>
                <c:pt idx="3">
                  <c:v>Product packaging
and format</c:v>
                </c:pt>
                <c:pt idx="4">
                  <c:v>Unique product</c:v>
                </c:pt>
                <c:pt idx="5">
                  <c:v>Promotes
sustainability</c:v>
                </c:pt>
                <c:pt idx="6">
                  <c:v>Corporate contract</c:v>
                </c:pt>
              </c:strCache>
            </c:strRef>
          </c:cat>
          <c:val>
            <c:numRef>
              <c:f>Sheet1!$E$16:$E$22</c:f>
              <c:numCache>
                <c:formatCode>0%</c:formatCode>
                <c:ptCount val="7"/>
                <c:pt idx="0">
                  <c:v>0.23</c:v>
                </c:pt>
                <c:pt idx="1">
                  <c:v>0.09</c:v>
                </c:pt>
                <c:pt idx="2">
                  <c:v>0.14000000000000001</c:v>
                </c:pt>
                <c:pt idx="3">
                  <c:v>0.17</c:v>
                </c:pt>
                <c:pt idx="4">
                  <c:v>0.2</c:v>
                </c:pt>
                <c:pt idx="5">
                  <c:v>0.2</c:v>
                </c:pt>
                <c:pt idx="6">
                  <c:v>0.23</c:v>
                </c:pt>
              </c:numCache>
            </c:numRef>
          </c:val>
          <c:extLst>
            <c:ext xmlns:c16="http://schemas.microsoft.com/office/drawing/2014/chart" uri="{C3380CC4-5D6E-409C-BE32-E72D297353CC}">
              <c16:uniqueId val="{00000000-A321-4BCB-AB1C-AE0CA5C7D70D}"/>
            </c:ext>
          </c:extLst>
        </c:ser>
        <c:ser>
          <c:idx val="4"/>
          <c:order val="4"/>
          <c:tx>
            <c:strRef>
              <c:f>Sheet1!$F$1</c:f>
              <c:strCache>
                <c:ptCount val="1"/>
                <c:pt idx="0">
                  <c:v>C-Store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Sheet1!$A$16:$A$22</c:f>
              <c:strCache>
                <c:ptCount val="7"/>
                <c:pt idx="0">
                  <c:v>Wide range of
flavor options</c:v>
                </c:pt>
                <c:pt idx="1">
                  <c:v>Canned is my
preferred format</c:v>
                </c:pt>
                <c:pt idx="2">
                  <c:v>Availability of
low sodium </c:v>
                </c:pt>
                <c:pt idx="3">
                  <c:v>Product packaging
and format</c:v>
                </c:pt>
                <c:pt idx="4">
                  <c:v>Unique product</c:v>
                </c:pt>
                <c:pt idx="5">
                  <c:v>Promotes
sustainability</c:v>
                </c:pt>
                <c:pt idx="6">
                  <c:v>Corporate contract</c:v>
                </c:pt>
              </c:strCache>
            </c:strRef>
          </c:cat>
          <c:val>
            <c:numRef>
              <c:f>Sheet1!$F$16:$F$22</c:f>
              <c:numCache>
                <c:formatCode>0%</c:formatCode>
                <c:ptCount val="7"/>
                <c:pt idx="0">
                  <c:v>0.13</c:v>
                </c:pt>
                <c:pt idx="1">
                  <c:v>0.17</c:v>
                </c:pt>
                <c:pt idx="2">
                  <c:v>0.17</c:v>
                </c:pt>
                <c:pt idx="3">
                  <c:v>0.2</c:v>
                </c:pt>
                <c:pt idx="4">
                  <c:v>0.13</c:v>
                </c:pt>
                <c:pt idx="5">
                  <c:v>0.13</c:v>
                </c:pt>
                <c:pt idx="6">
                  <c:v>0.2</c:v>
                </c:pt>
              </c:numCache>
            </c:numRef>
          </c:val>
          <c:extLst>
            <c:ext xmlns:c16="http://schemas.microsoft.com/office/drawing/2014/chart" uri="{C3380CC4-5D6E-409C-BE32-E72D297353CC}">
              <c16:uniqueId val="{00000000-8C73-4318-B8B3-1ECDAA8B7197}"/>
            </c:ext>
          </c:extLst>
        </c:ser>
        <c:dLbls>
          <c:showLegendKey val="0"/>
          <c:showVal val="0"/>
          <c:showCatName val="0"/>
          <c:showSerName val="0"/>
          <c:showPercent val="0"/>
          <c:showBubbleSize val="0"/>
        </c:dLbls>
        <c:gapWidth val="182"/>
        <c:overlap val="-35"/>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0.8"/>
          <c:min val="0"/>
        </c:scaling>
        <c:delete val="1"/>
        <c:axPos val="t"/>
        <c:numFmt formatCode="0%" sourceLinked="1"/>
        <c:majorTickMark val="out"/>
        <c:minorTickMark val="none"/>
        <c:tickLblPos val="nextTo"/>
        <c:crossAx val="380057263"/>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Entry>
      <c:layout>
        <c:manualLayout>
          <c:xMode val="edge"/>
          <c:yMode val="edge"/>
          <c:x val="0.12760553368328961"/>
          <c:y val="0.96123980496226813"/>
          <c:w val="0.75404819189268013"/>
          <c:h val="3.469370699768946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562645815106443"/>
          <c:y val="6.1206140350877195E-2"/>
          <c:w val="0.4789105788859726"/>
          <c:h val="0.8748311230832988"/>
        </c:manualLayout>
      </c:layout>
      <c:barChart>
        <c:barDir val="bar"/>
        <c:grouping val="clustered"/>
        <c:varyColors val="0"/>
        <c:ser>
          <c:idx val="0"/>
          <c:order val="0"/>
          <c:tx>
            <c:strRef>
              <c:f>Sheet1!$B$1</c:f>
              <c:strCache>
                <c:ptCount val="1"/>
                <c:pt idx="0">
                  <c:v>Total Sample</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Sheet1!$A$23:$A$29</c:f>
              <c:strCache>
                <c:ptCount val="7"/>
                <c:pt idx="0">
                  <c:v>DSR recommendation</c:v>
                </c:pt>
                <c:pt idx="1">
                  <c:v>Product claims</c:v>
                </c:pt>
                <c:pt idx="2">
                  <c:v>Promotions </c:v>
                </c:pt>
                <c:pt idx="3">
                  <c:v>Back of house space/storage </c:v>
                </c:pt>
                <c:pt idx="4">
                  <c:v>Meets USDA reqs</c:v>
                </c:pt>
                <c:pt idx="5">
                  <c:v>Student Interest</c:v>
                </c:pt>
                <c:pt idx="6">
                  <c:v>Appropriate for kids menu</c:v>
                </c:pt>
              </c:strCache>
            </c:strRef>
          </c:cat>
          <c:val>
            <c:numRef>
              <c:f>Sheet1!$B$23:$B$29</c:f>
              <c:numCache>
                <c:formatCode>0%</c:formatCode>
                <c:ptCount val="7"/>
                <c:pt idx="0">
                  <c:v>0.12</c:v>
                </c:pt>
                <c:pt idx="1">
                  <c:v>0.12</c:v>
                </c:pt>
                <c:pt idx="2">
                  <c:v>0.09</c:v>
                </c:pt>
                <c:pt idx="3">
                  <c:v>0.08</c:v>
                </c:pt>
                <c:pt idx="4">
                  <c:v>0.08</c:v>
                </c:pt>
                <c:pt idx="5">
                  <c:v>7.0000000000000007E-2</c:v>
                </c:pt>
                <c:pt idx="6">
                  <c:v>0.04</c:v>
                </c:pt>
              </c:numCache>
            </c:numRef>
          </c:val>
          <c:extLst>
            <c:ext xmlns:c16="http://schemas.microsoft.com/office/drawing/2014/chart" uri="{C3380CC4-5D6E-409C-BE32-E72D297353CC}">
              <c16:uniqueId val="{00000000-3EC4-4A8A-9FF5-A8C0D7A30A58}"/>
            </c:ext>
          </c:extLst>
        </c:ser>
        <c:ser>
          <c:idx val="1"/>
          <c:order val="1"/>
          <c:tx>
            <c:strRef>
              <c:f>Sheet1!$C$1</c:f>
              <c:strCache>
                <c:ptCount val="1"/>
                <c:pt idx="0">
                  <c:v>Restaurants</c:v>
                </c:pt>
              </c:strCache>
            </c:strRef>
          </c:tx>
          <c:spPr>
            <a:solidFill>
              <a:schemeClr val="accent1"/>
            </a:solidFill>
            <a:ln>
              <a:noFill/>
            </a:ln>
            <a:effectLst/>
          </c:spPr>
          <c:invertIfNegative val="0"/>
          <c:dLbls>
            <c:dLbl>
              <c:idx val="4"/>
              <c:spPr>
                <a:noFill/>
                <a:ln>
                  <a:noFill/>
                </a:ln>
                <a:effectLst/>
              </c:spPr>
              <c:txPr>
                <a:bodyPr rot="0" spcFirstLastPara="1" vertOverflow="ellipsis" vert="horz" wrap="square" anchor="ctr" anchorCtr="1"/>
                <a:lstStyle/>
                <a:p>
                  <a:pPr>
                    <a:defRPr sz="10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3EC4-4A8A-9FF5-A8C0D7A30A58}"/>
                </c:ext>
              </c:extLst>
            </c:dLbl>
            <c:dLbl>
              <c:idx val="5"/>
              <c:spPr>
                <a:noFill/>
                <a:ln>
                  <a:noFill/>
                </a:ln>
                <a:effectLst/>
              </c:spPr>
              <c:txPr>
                <a:bodyPr rot="0" spcFirstLastPara="1" vertOverflow="ellipsis" vert="horz" wrap="square" anchor="ctr" anchorCtr="1"/>
                <a:lstStyle/>
                <a:p>
                  <a:pPr>
                    <a:defRPr sz="10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6-3EC4-4A8A-9FF5-A8C0D7A30A58}"/>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Sheet1!$A$23:$A$29</c:f>
              <c:strCache>
                <c:ptCount val="7"/>
                <c:pt idx="0">
                  <c:v>DSR recommendation</c:v>
                </c:pt>
                <c:pt idx="1">
                  <c:v>Product claims</c:v>
                </c:pt>
                <c:pt idx="2">
                  <c:v>Promotions </c:v>
                </c:pt>
                <c:pt idx="3">
                  <c:v>Back of house space/storage </c:v>
                </c:pt>
                <c:pt idx="4">
                  <c:v>Meets USDA reqs</c:v>
                </c:pt>
                <c:pt idx="5">
                  <c:v>Student Interest</c:v>
                </c:pt>
                <c:pt idx="6">
                  <c:v>Appropriate for kids menu</c:v>
                </c:pt>
              </c:strCache>
            </c:strRef>
          </c:cat>
          <c:val>
            <c:numRef>
              <c:f>Sheet1!$C$23:$C$29</c:f>
              <c:numCache>
                <c:formatCode>0%</c:formatCode>
                <c:ptCount val="7"/>
                <c:pt idx="0">
                  <c:v>0.05</c:v>
                </c:pt>
                <c:pt idx="1">
                  <c:v>0.22</c:v>
                </c:pt>
                <c:pt idx="2">
                  <c:v>0.11</c:v>
                </c:pt>
                <c:pt idx="3">
                  <c:v>0.1</c:v>
                </c:pt>
                <c:pt idx="4">
                  <c:v>0</c:v>
                </c:pt>
                <c:pt idx="5">
                  <c:v>0</c:v>
                </c:pt>
                <c:pt idx="6">
                  <c:v>0.1</c:v>
                </c:pt>
              </c:numCache>
            </c:numRef>
          </c:val>
          <c:extLst>
            <c:ext xmlns:c16="http://schemas.microsoft.com/office/drawing/2014/chart" uri="{C3380CC4-5D6E-409C-BE32-E72D297353CC}">
              <c16:uniqueId val="{00000001-3EC4-4A8A-9FF5-A8C0D7A30A58}"/>
            </c:ext>
          </c:extLst>
        </c:ser>
        <c:ser>
          <c:idx val="2"/>
          <c:order val="2"/>
          <c:tx>
            <c:strRef>
              <c:f>Sheet1!$D$1</c:f>
              <c:strCache>
                <c:ptCount val="1"/>
                <c:pt idx="0">
                  <c:v>Non Comm</c:v>
                </c:pt>
              </c:strCache>
            </c:strRef>
          </c:tx>
          <c:spPr>
            <a:solidFill>
              <a:schemeClr val="accent2"/>
            </a:solidFill>
            <a:ln>
              <a:noFill/>
            </a:ln>
            <a:effectLst/>
          </c:spPr>
          <c:invertIfNegative val="0"/>
          <c:dLbls>
            <c:dLbl>
              <c:idx val="6"/>
              <c:spPr>
                <a:noFill/>
                <a:ln>
                  <a:noFill/>
                </a:ln>
                <a:effectLst/>
              </c:spPr>
              <c:txPr>
                <a:bodyPr rot="0" spcFirstLastPara="1" vertOverflow="ellipsis" vert="horz" wrap="square" anchor="ctr" anchorCtr="1"/>
                <a:lstStyle/>
                <a:p>
                  <a:pPr>
                    <a:defRPr sz="1000" b="1" i="0" u="none" strike="noStrike" kern="1200" baseline="0">
                      <a:solidFill>
                        <a:schemeClr val="accent2"/>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C-3EC4-4A8A-9FF5-A8C0D7A30A58}"/>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Sheet1!$A$23:$A$29</c:f>
              <c:strCache>
                <c:ptCount val="7"/>
                <c:pt idx="0">
                  <c:v>DSR recommendation</c:v>
                </c:pt>
                <c:pt idx="1">
                  <c:v>Product claims</c:v>
                </c:pt>
                <c:pt idx="2">
                  <c:v>Promotions </c:v>
                </c:pt>
                <c:pt idx="3">
                  <c:v>Back of house space/storage </c:v>
                </c:pt>
                <c:pt idx="4">
                  <c:v>Meets USDA reqs</c:v>
                </c:pt>
                <c:pt idx="5">
                  <c:v>Student Interest</c:v>
                </c:pt>
                <c:pt idx="6">
                  <c:v>Appropriate for kids menu</c:v>
                </c:pt>
              </c:strCache>
            </c:strRef>
          </c:cat>
          <c:val>
            <c:numRef>
              <c:f>Sheet1!$D$23:$D$29</c:f>
              <c:numCache>
                <c:formatCode>0%</c:formatCode>
                <c:ptCount val="7"/>
                <c:pt idx="0">
                  <c:v>0.14000000000000001</c:v>
                </c:pt>
                <c:pt idx="1">
                  <c:v>0.09</c:v>
                </c:pt>
                <c:pt idx="2">
                  <c:v>0.09</c:v>
                </c:pt>
                <c:pt idx="3">
                  <c:v>7.0000000000000007E-2</c:v>
                </c:pt>
                <c:pt idx="4">
                  <c:v>0.13</c:v>
                </c:pt>
                <c:pt idx="5">
                  <c:v>0.13</c:v>
                </c:pt>
                <c:pt idx="6">
                  <c:v>0</c:v>
                </c:pt>
              </c:numCache>
            </c:numRef>
          </c:val>
          <c:extLst>
            <c:ext xmlns:c16="http://schemas.microsoft.com/office/drawing/2014/chart" uri="{C3380CC4-5D6E-409C-BE32-E72D297353CC}">
              <c16:uniqueId val="{00000002-3EC4-4A8A-9FF5-A8C0D7A30A58}"/>
            </c:ext>
          </c:extLst>
        </c:ser>
        <c:ser>
          <c:idx val="3"/>
          <c:order val="3"/>
          <c:tx>
            <c:strRef>
              <c:f>Sheet1!$E$1</c:f>
              <c:strCache>
                <c:ptCount val="1"/>
                <c:pt idx="0">
                  <c:v>Hotel</c:v>
                </c:pt>
              </c:strCache>
            </c:strRef>
          </c:tx>
          <c:spPr>
            <a:solidFill>
              <a:schemeClr val="accent3"/>
            </a:solidFill>
            <a:ln>
              <a:noFill/>
            </a:ln>
            <a:effectLst/>
          </c:spPr>
          <c:invertIfNegative val="0"/>
          <c:dLbls>
            <c:dLbl>
              <c:idx val="4"/>
              <c:spPr>
                <a:noFill/>
                <a:ln>
                  <a:noFill/>
                </a:ln>
                <a:effectLst/>
              </c:spPr>
              <c:txPr>
                <a:bodyPr rot="0" spcFirstLastPara="1" vertOverflow="ellipsis" vert="horz" wrap="square" anchor="ctr" anchorCtr="1"/>
                <a:lstStyle/>
                <a:p>
                  <a:pPr>
                    <a:defRPr sz="10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7-3EC4-4A8A-9FF5-A8C0D7A30A58}"/>
                </c:ext>
              </c:extLst>
            </c:dLbl>
            <c:dLbl>
              <c:idx val="5"/>
              <c:spPr>
                <a:noFill/>
                <a:ln>
                  <a:noFill/>
                </a:ln>
                <a:effectLst/>
              </c:spPr>
              <c:txPr>
                <a:bodyPr rot="0" spcFirstLastPara="1" vertOverflow="ellipsis" vert="horz" wrap="square" anchor="ctr" anchorCtr="1"/>
                <a:lstStyle/>
                <a:p>
                  <a:pPr>
                    <a:defRPr sz="10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D-3EC4-4A8A-9FF5-A8C0D7A30A58}"/>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Sheet1!$A$23:$A$29</c:f>
              <c:strCache>
                <c:ptCount val="7"/>
                <c:pt idx="0">
                  <c:v>DSR recommendation</c:v>
                </c:pt>
                <c:pt idx="1">
                  <c:v>Product claims</c:v>
                </c:pt>
                <c:pt idx="2">
                  <c:v>Promotions </c:v>
                </c:pt>
                <c:pt idx="3">
                  <c:v>Back of house space/storage </c:v>
                </c:pt>
                <c:pt idx="4">
                  <c:v>Meets USDA reqs</c:v>
                </c:pt>
                <c:pt idx="5">
                  <c:v>Student Interest</c:v>
                </c:pt>
                <c:pt idx="6">
                  <c:v>Appropriate for kids menu</c:v>
                </c:pt>
              </c:strCache>
            </c:strRef>
          </c:cat>
          <c:val>
            <c:numRef>
              <c:f>Sheet1!$E$23:$E$29</c:f>
              <c:numCache>
                <c:formatCode>0%</c:formatCode>
                <c:ptCount val="7"/>
                <c:pt idx="0">
                  <c:v>0.14000000000000001</c:v>
                </c:pt>
                <c:pt idx="1">
                  <c:v>0.06</c:v>
                </c:pt>
                <c:pt idx="2">
                  <c:v>0.09</c:v>
                </c:pt>
                <c:pt idx="3">
                  <c:v>0.06</c:v>
                </c:pt>
                <c:pt idx="4">
                  <c:v>0</c:v>
                </c:pt>
                <c:pt idx="5">
                  <c:v>0</c:v>
                </c:pt>
                <c:pt idx="6">
                  <c:v>0.14000000000000001</c:v>
                </c:pt>
              </c:numCache>
            </c:numRef>
          </c:val>
          <c:extLst>
            <c:ext xmlns:c16="http://schemas.microsoft.com/office/drawing/2014/chart" uri="{C3380CC4-5D6E-409C-BE32-E72D297353CC}">
              <c16:uniqueId val="{00000003-3EC4-4A8A-9FF5-A8C0D7A30A58}"/>
            </c:ext>
          </c:extLst>
        </c:ser>
        <c:ser>
          <c:idx val="4"/>
          <c:order val="4"/>
          <c:tx>
            <c:strRef>
              <c:f>Sheet1!$F$1</c:f>
              <c:strCache>
                <c:ptCount val="1"/>
                <c:pt idx="0">
                  <c:v>C-Store</c:v>
                </c:pt>
              </c:strCache>
            </c:strRef>
          </c:tx>
          <c:spPr>
            <a:solidFill>
              <a:schemeClr val="accent4"/>
            </a:solidFill>
            <a:ln>
              <a:noFill/>
            </a:ln>
            <a:effectLst/>
          </c:spPr>
          <c:invertIfNegative val="0"/>
          <c:dLbls>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4">
                          <a:lumMod val="7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8-3EC4-4A8A-9FF5-A8C0D7A30A58}"/>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4">
                          <a:lumMod val="7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9-3EC4-4A8A-9FF5-A8C0D7A30A58}"/>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4">
                          <a:lumMod val="7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A-3EC4-4A8A-9FF5-A8C0D7A30A58}"/>
                </c:ext>
              </c:extLst>
            </c:dLbl>
            <c:dLbl>
              <c:idx val="6"/>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4">
                          <a:lumMod val="7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B-3EC4-4A8A-9FF5-A8C0D7A30A58}"/>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Sheet1!$A$23:$A$29</c:f>
              <c:strCache>
                <c:ptCount val="7"/>
                <c:pt idx="0">
                  <c:v>DSR recommendation</c:v>
                </c:pt>
                <c:pt idx="1">
                  <c:v>Product claims</c:v>
                </c:pt>
                <c:pt idx="2">
                  <c:v>Promotions </c:v>
                </c:pt>
                <c:pt idx="3">
                  <c:v>Back of house space/storage </c:v>
                </c:pt>
                <c:pt idx="4">
                  <c:v>Meets USDA reqs</c:v>
                </c:pt>
                <c:pt idx="5">
                  <c:v>Student Interest</c:v>
                </c:pt>
                <c:pt idx="6">
                  <c:v>Appropriate for kids menu</c:v>
                </c:pt>
              </c:strCache>
            </c:strRef>
          </c:cat>
          <c:val>
            <c:numRef>
              <c:f>Sheet1!$F$23:$F$29</c:f>
              <c:numCache>
                <c:formatCode>0%</c:formatCode>
                <c:ptCount val="7"/>
                <c:pt idx="0">
                  <c:v>0.17</c:v>
                </c:pt>
                <c:pt idx="1">
                  <c:v>7.0000000000000007E-2</c:v>
                </c:pt>
                <c:pt idx="2">
                  <c:v>0</c:v>
                </c:pt>
                <c:pt idx="3">
                  <c:v>0.1</c:v>
                </c:pt>
                <c:pt idx="4">
                  <c:v>0</c:v>
                </c:pt>
                <c:pt idx="5">
                  <c:v>0</c:v>
                </c:pt>
                <c:pt idx="6">
                  <c:v>0</c:v>
                </c:pt>
              </c:numCache>
            </c:numRef>
          </c:val>
          <c:extLst>
            <c:ext xmlns:c16="http://schemas.microsoft.com/office/drawing/2014/chart" uri="{C3380CC4-5D6E-409C-BE32-E72D297353CC}">
              <c16:uniqueId val="{00000004-3EC4-4A8A-9FF5-A8C0D7A30A58}"/>
            </c:ext>
          </c:extLst>
        </c:ser>
        <c:dLbls>
          <c:showLegendKey val="0"/>
          <c:showVal val="0"/>
          <c:showCatName val="0"/>
          <c:showSerName val="0"/>
          <c:showPercent val="0"/>
          <c:showBubbleSize val="0"/>
        </c:dLbls>
        <c:gapWidth val="182"/>
        <c:overlap val="-35"/>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0.8"/>
          <c:min val="0"/>
        </c:scaling>
        <c:delete val="1"/>
        <c:axPos val="t"/>
        <c:numFmt formatCode="0%" sourceLinked="1"/>
        <c:majorTickMark val="out"/>
        <c:minorTickMark val="none"/>
        <c:tickLblPos val="nextTo"/>
        <c:crossAx val="380057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400" dirty="0">
                <a:solidFill>
                  <a:schemeClr val="tx1"/>
                </a:solidFill>
                <a:latin typeface="Georgia" panose="02040502050405020303" pitchFamily="18" charset="0"/>
              </a:rPr>
              <a:t>% of Operators Selecting as Top Four Purchase Driver</a:t>
            </a:r>
          </a:p>
        </c:rich>
      </c:tx>
      <c:layout>
        <c:manualLayout>
          <c:xMode val="edge"/>
          <c:yMode val="edge"/>
          <c:x val="0.10844907407407407"/>
          <c:y val="2.0325199999167787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267720180810732"/>
          <c:y val="5.2434210526315778E-2"/>
          <c:w val="0.24545020414114901"/>
          <c:h val="0.89006819195695663"/>
        </c:manualLayout>
      </c:layout>
      <c:barChart>
        <c:barDir val="bar"/>
        <c:grouping val="clustered"/>
        <c:varyColors val="0"/>
        <c:ser>
          <c:idx val="0"/>
          <c:order val="0"/>
          <c:tx>
            <c:strRef>
              <c:f>Sheet1!$B$1</c:f>
              <c:strCache>
                <c:ptCount val="1"/>
                <c:pt idx="0">
                  <c:v>Total Sample</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7"/>
                <c:pt idx="0">
                  <c:v>Requires less
labor</c:v>
                </c:pt>
                <c:pt idx="1">
                  <c:v>Offers a wide
range of flavor
options</c:v>
                </c:pt>
                <c:pt idx="2">
                  <c:v>Taste/Flavor</c:v>
                </c:pt>
                <c:pt idx="3">
                  <c:v>Is ready to eat
(only requires
heating)</c:v>
                </c:pt>
                <c:pt idx="4">
                  <c:v>Overall product
quality</c:v>
                </c:pt>
                <c:pt idx="5">
                  <c:v>Price</c:v>
                </c:pt>
                <c:pt idx="6">
                  <c:v>Shelf life</c:v>
                </c:pt>
              </c:strCache>
            </c:strRef>
          </c:cat>
          <c:val>
            <c:numRef>
              <c:f>Sheet1!$B$2:$B$14</c:f>
              <c:numCache>
                <c:formatCode>0%</c:formatCode>
                <c:ptCount val="7"/>
                <c:pt idx="0">
                  <c:v>0.43</c:v>
                </c:pt>
                <c:pt idx="1">
                  <c:v>0.33</c:v>
                </c:pt>
                <c:pt idx="2">
                  <c:v>0.32</c:v>
                </c:pt>
                <c:pt idx="3">
                  <c:v>0.32</c:v>
                </c:pt>
                <c:pt idx="4">
                  <c:v>0.3</c:v>
                </c:pt>
                <c:pt idx="5">
                  <c:v>0.28000000000000003</c:v>
                </c:pt>
                <c:pt idx="6">
                  <c:v>0.27</c:v>
                </c:pt>
              </c:numCache>
            </c:numRef>
          </c:val>
          <c:extLst>
            <c:ext xmlns:c16="http://schemas.microsoft.com/office/drawing/2014/chart" uri="{C3380CC4-5D6E-409C-BE32-E72D297353CC}">
              <c16:uniqueId val="{00000000-95BC-4D78-80A6-3DE6D0C15D8A}"/>
            </c:ext>
          </c:extLst>
        </c:ser>
        <c:ser>
          <c:idx val="1"/>
          <c:order val="1"/>
          <c:tx>
            <c:strRef>
              <c:f>Sheet1!$C$1</c:f>
              <c:strCache>
                <c:ptCount val="1"/>
                <c:pt idx="0">
                  <c:v>Restaurants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7"/>
                <c:pt idx="0">
                  <c:v>Requires less
labor</c:v>
                </c:pt>
                <c:pt idx="1">
                  <c:v>Offers a wide
range of flavor
options</c:v>
                </c:pt>
                <c:pt idx="2">
                  <c:v>Taste/Flavor</c:v>
                </c:pt>
                <c:pt idx="3">
                  <c:v>Is ready to eat
(only requires
heating)</c:v>
                </c:pt>
                <c:pt idx="4">
                  <c:v>Overall product
quality</c:v>
                </c:pt>
                <c:pt idx="5">
                  <c:v>Price</c:v>
                </c:pt>
                <c:pt idx="6">
                  <c:v>Shelf life</c:v>
                </c:pt>
              </c:strCache>
            </c:strRef>
          </c:cat>
          <c:val>
            <c:numRef>
              <c:f>Sheet1!$C$2:$C$14</c:f>
              <c:numCache>
                <c:formatCode>0%</c:formatCode>
                <c:ptCount val="7"/>
                <c:pt idx="0">
                  <c:v>0.36</c:v>
                </c:pt>
                <c:pt idx="1">
                  <c:v>0.27</c:v>
                </c:pt>
                <c:pt idx="2">
                  <c:v>0.32</c:v>
                </c:pt>
                <c:pt idx="3">
                  <c:v>0.22</c:v>
                </c:pt>
                <c:pt idx="4">
                  <c:v>0.3</c:v>
                </c:pt>
                <c:pt idx="5">
                  <c:v>0.28999999999999998</c:v>
                </c:pt>
                <c:pt idx="6">
                  <c:v>0.3</c:v>
                </c:pt>
              </c:numCache>
            </c:numRef>
          </c:val>
          <c:extLst>
            <c:ext xmlns:c16="http://schemas.microsoft.com/office/drawing/2014/chart" uri="{C3380CC4-5D6E-409C-BE32-E72D297353CC}">
              <c16:uniqueId val="{00000001-95BC-4D78-80A6-3DE6D0C15D8A}"/>
            </c:ext>
          </c:extLst>
        </c:ser>
        <c:ser>
          <c:idx val="2"/>
          <c:order val="2"/>
          <c:tx>
            <c:strRef>
              <c:f>Sheet1!$D$1</c:f>
              <c:strCache>
                <c:ptCount val="1"/>
                <c:pt idx="0">
                  <c:v>Non Comm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7"/>
                <c:pt idx="0">
                  <c:v>Requires less
labor</c:v>
                </c:pt>
                <c:pt idx="1">
                  <c:v>Offers a wide
range of flavor
options</c:v>
                </c:pt>
                <c:pt idx="2">
                  <c:v>Taste/Flavor</c:v>
                </c:pt>
                <c:pt idx="3">
                  <c:v>Is ready to eat
(only requires
heating)</c:v>
                </c:pt>
                <c:pt idx="4">
                  <c:v>Overall product
quality</c:v>
                </c:pt>
                <c:pt idx="5">
                  <c:v>Price</c:v>
                </c:pt>
                <c:pt idx="6">
                  <c:v>Shelf life</c:v>
                </c:pt>
              </c:strCache>
            </c:strRef>
          </c:cat>
          <c:val>
            <c:numRef>
              <c:f>Sheet1!$D$2:$D$14</c:f>
              <c:numCache>
                <c:formatCode>0%</c:formatCode>
                <c:ptCount val="7"/>
                <c:pt idx="0">
                  <c:v>0.6</c:v>
                </c:pt>
                <c:pt idx="1">
                  <c:v>0.43</c:v>
                </c:pt>
                <c:pt idx="2">
                  <c:v>0.34</c:v>
                </c:pt>
                <c:pt idx="3">
                  <c:v>0.42</c:v>
                </c:pt>
                <c:pt idx="4">
                  <c:v>0.35</c:v>
                </c:pt>
                <c:pt idx="5">
                  <c:v>0.28000000000000003</c:v>
                </c:pt>
                <c:pt idx="6">
                  <c:v>0.28000000000000003</c:v>
                </c:pt>
              </c:numCache>
            </c:numRef>
          </c:val>
          <c:extLst>
            <c:ext xmlns:c16="http://schemas.microsoft.com/office/drawing/2014/chart" uri="{C3380CC4-5D6E-409C-BE32-E72D297353CC}">
              <c16:uniqueId val="{00000003-95BC-4D78-80A6-3DE6D0C15D8A}"/>
            </c:ext>
          </c:extLst>
        </c:ser>
        <c:ser>
          <c:idx val="3"/>
          <c:order val="3"/>
          <c:tx>
            <c:strRef>
              <c:f>Sheet1!$E$1</c:f>
              <c:strCache>
                <c:ptCount val="1"/>
                <c:pt idx="0">
                  <c:v>Hotel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7"/>
                <c:pt idx="0">
                  <c:v>Requires less
labor</c:v>
                </c:pt>
                <c:pt idx="1">
                  <c:v>Offers a wide
range of flavor
options</c:v>
                </c:pt>
                <c:pt idx="2">
                  <c:v>Taste/Flavor</c:v>
                </c:pt>
                <c:pt idx="3">
                  <c:v>Is ready to eat
(only requires
heating)</c:v>
                </c:pt>
                <c:pt idx="4">
                  <c:v>Overall product
quality</c:v>
                </c:pt>
                <c:pt idx="5">
                  <c:v>Price</c:v>
                </c:pt>
                <c:pt idx="6">
                  <c:v>Shelf life</c:v>
                </c:pt>
              </c:strCache>
            </c:strRef>
          </c:cat>
          <c:val>
            <c:numRef>
              <c:f>Sheet1!$E$2:$E$14</c:f>
              <c:numCache>
                <c:formatCode>0%</c:formatCode>
                <c:ptCount val="7"/>
                <c:pt idx="0">
                  <c:v>0.1</c:v>
                </c:pt>
                <c:pt idx="1">
                  <c:v>0.2</c:v>
                </c:pt>
                <c:pt idx="2">
                  <c:v>0.5</c:v>
                </c:pt>
                <c:pt idx="3">
                  <c:v>0.4</c:v>
                </c:pt>
                <c:pt idx="4">
                  <c:v>0</c:v>
                </c:pt>
                <c:pt idx="5">
                  <c:v>0.3</c:v>
                </c:pt>
                <c:pt idx="6">
                  <c:v>0.1</c:v>
                </c:pt>
              </c:numCache>
            </c:numRef>
          </c:val>
          <c:extLst>
            <c:ext xmlns:c16="http://schemas.microsoft.com/office/drawing/2014/chart" uri="{C3380CC4-5D6E-409C-BE32-E72D297353CC}">
              <c16:uniqueId val="{00000000-A321-4BCB-AB1C-AE0CA5C7D70D}"/>
            </c:ext>
          </c:extLst>
        </c:ser>
        <c:ser>
          <c:idx val="4"/>
          <c:order val="4"/>
          <c:tx>
            <c:strRef>
              <c:f>Sheet1!$F$1</c:f>
              <c:strCache>
                <c:ptCount val="1"/>
                <c:pt idx="0">
                  <c:v>C-Store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7"/>
                <c:pt idx="0">
                  <c:v>Requires less
labor</c:v>
                </c:pt>
                <c:pt idx="1">
                  <c:v>Offers a wide
range of flavor
options</c:v>
                </c:pt>
                <c:pt idx="2">
                  <c:v>Taste/Flavor</c:v>
                </c:pt>
                <c:pt idx="3">
                  <c:v>Is ready to eat
(only requires
heating)</c:v>
                </c:pt>
                <c:pt idx="4">
                  <c:v>Overall product
quality</c:v>
                </c:pt>
                <c:pt idx="5">
                  <c:v>Price</c:v>
                </c:pt>
                <c:pt idx="6">
                  <c:v>Shelf life</c:v>
                </c:pt>
              </c:strCache>
            </c:strRef>
          </c:cat>
          <c:val>
            <c:numRef>
              <c:f>Sheet1!$F$2:$F$14</c:f>
              <c:numCache>
                <c:formatCode>0%</c:formatCode>
                <c:ptCount val="7"/>
                <c:pt idx="0">
                  <c:v>7.0000000000000007E-2</c:v>
                </c:pt>
                <c:pt idx="1">
                  <c:v>0.21</c:v>
                </c:pt>
                <c:pt idx="2">
                  <c:v>0.14000000000000001</c:v>
                </c:pt>
                <c:pt idx="3">
                  <c:v>0.36</c:v>
                </c:pt>
                <c:pt idx="4">
                  <c:v>0.28999999999999998</c:v>
                </c:pt>
                <c:pt idx="5">
                  <c:v>0.21</c:v>
                </c:pt>
                <c:pt idx="6">
                  <c:v>0.21</c:v>
                </c:pt>
              </c:numCache>
            </c:numRef>
          </c:val>
          <c:extLst>
            <c:ext xmlns:c16="http://schemas.microsoft.com/office/drawing/2014/chart" uri="{C3380CC4-5D6E-409C-BE32-E72D297353CC}">
              <c16:uniqueId val="{00000000-8C73-4318-B8B3-1ECDAA8B7197}"/>
            </c:ext>
          </c:extLst>
        </c:ser>
        <c:dLbls>
          <c:showLegendKey val="0"/>
          <c:showVal val="0"/>
          <c:showCatName val="0"/>
          <c:showSerName val="0"/>
          <c:showPercent val="0"/>
          <c:showBubbleSize val="0"/>
        </c:dLbls>
        <c:gapWidth val="182"/>
        <c:overlap val="-35"/>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1"/>
          <c:min val="0"/>
        </c:scaling>
        <c:delete val="1"/>
        <c:axPos val="t"/>
        <c:numFmt formatCode="0%" sourceLinked="1"/>
        <c:majorTickMark val="out"/>
        <c:minorTickMark val="none"/>
        <c:tickLblPos val="nextTo"/>
        <c:crossAx val="380057263"/>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140164771070282"/>
          <c:y val="5.2434210526315778E-2"/>
          <c:w val="0.49313538932633422"/>
          <c:h val="0.89006819195695663"/>
        </c:manualLayout>
      </c:layout>
      <c:barChart>
        <c:barDir val="bar"/>
        <c:grouping val="clustered"/>
        <c:varyColors val="0"/>
        <c:ser>
          <c:idx val="0"/>
          <c:order val="0"/>
          <c:tx>
            <c:strRef>
              <c:f>Sheet1!$B$1</c:f>
              <c:strCache>
                <c:ptCount val="1"/>
                <c:pt idx="0">
                  <c:v>Total Sample</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6"/>
                <c:pt idx="0">
                  <c:v>Distributor availability</c:v>
                </c:pt>
                <c:pt idx="1">
                  <c:v>Frozen is my preferred format</c:v>
                </c:pt>
                <c:pt idx="2">
                  <c:v>Appropriate packaging size</c:v>
                </c:pt>
                <c:pt idx="3">
                  <c:v>Health and wellness benefits</c:v>
                </c:pt>
                <c:pt idx="4">
                  <c:v>Works well in recipes</c:v>
                </c:pt>
                <c:pt idx="5">
                  <c:v>Availability of organic/Non-GMO</c:v>
                </c:pt>
              </c:strCache>
            </c:strRef>
          </c:cat>
          <c:val>
            <c:numRef>
              <c:f>Sheet1!$B$2:$B$14</c:f>
              <c:numCache>
                <c:formatCode>0%</c:formatCode>
                <c:ptCount val="6"/>
                <c:pt idx="0">
                  <c:v>0.22</c:v>
                </c:pt>
                <c:pt idx="1">
                  <c:v>0.17</c:v>
                </c:pt>
                <c:pt idx="2">
                  <c:v>0.17</c:v>
                </c:pt>
                <c:pt idx="3">
                  <c:v>0.16</c:v>
                </c:pt>
                <c:pt idx="4">
                  <c:v>0.15</c:v>
                </c:pt>
                <c:pt idx="5">
                  <c:v>0.15</c:v>
                </c:pt>
              </c:numCache>
            </c:numRef>
          </c:val>
          <c:extLst>
            <c:ext xmlns:c16="http://schemas.microsoft.com/office/drawing/2014/chart" uri="{C3380CC4-5D6E-409C-BE32-E72D297353CC}">
              <c16:uniqueId val="{00000000-0ADB-40DD-BDFF-3B3545BDE90B}"/>
            </c:ext>
          </c:extLst>
        </c:ser>
        <c:ser>
          <c:idx val="1"/>
          <c:order val="1"/>
          <c:tx>
            <c:strRef>
              <c:f>Sheet1!$C$1</c:f>
              <c:strCache>
                <c:ptCount val="1"/>
                <c:pt idx="0">
                  <c:v>Restaurants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6"/>
                <c:pt idx="0">
                  <c:v>Distributor availability</c:v>
                </c:pt>
                <c:pt idx="1">
                  <c:v>Frozen is my preferred format</c:v>
                </c:pt>
                <c:pt idx="2">
                  <c:v>Appropriate packaging size</c:v>
                </c:pt>
                <c:pt idx="3">
                  <c:v>Health and wellness benefits</c:v>
                </c:pt>
                <c:pt idx="4">
                  <c:v>Works well in recipes</c:v>
                </c:pt>
                <c:pt idx="5">
                  <c:v>Availability of organic/Non-GMO</c:v>
                </c:pt>
              </c:strCache>
            </c:strRef>
          </c:cat>
          <c:val>
            <c:numRef>
              <c:f>Sheet1!$C$2:$C$14</c:f>
              <c:numCache>
                <c:formatCode>0%</c:formatCode>
                <c:ptCount val="6"/>
                <c:pt idx="0">
                  <c:v>0.24</c:v>
                </c:pt>
                <c:pt idx="1">
                  <c:v>0.18</c:v>
                </c:pt>
                <c:pt idx="2">
                  <c:v>0.17</c:v>
                </c:pt>
                <c:pt idx="3">
                  <c:v>0.16</c:v>
                </c:pt>
                <c:pt idx="4">
                  <c:v>0.16</c:v>
                </c:pt>
                <c:pt idx="5">
                  <c:v>0.17</c:v>
                </c:pt>
              </c:numCache>
            </c:numRef>
          </c:val>
          <c:extLst>
            <c:ext xmlns:c16="http://schemas.microsoft.com/office/drawing/2014/chart" uri="{C3380CC4-5D6E-409C-BE32-E72D297353CC}">
              <c16:uniqueId val="{00000001-0ADB-40DD-BDFF-3B3545BDE90B}"/>
            </c:ext>
          </c:extLst>
        </c:ser>
        <c:ser>
          <c:idx val="2"/>
          <c:order val="2"/>
          <c:tx>
            <c:strRef>
              <c:f>Sheet1!$D$1</c:f>
              <c:strCache>
                <c:ptCount val="1"/>
                <c:pt idx="0">
                  <c:v>Non Comm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6"/>
                <c:pt idx="0">
                  <c:v>Distributor availability</c:v>
                </c:pt>
                <c:pt idx="1">
                  <c:v>Frozen is my preferred format</c:v>
                </c:pt>
                <c:pt idx="2">
                  <c:v>Appropriate packaging size</c:v>
                </c:pt>
                <c:pt idx="3">
                  <c:v>Health and wellness benefits</c:v>
                </c:pt>
                <c:pt idx="4">
                  <c:v>Works well in recipes</c:v>
                </c:pt>
                <c:pt idx="5">
                  <c:v>Availability of organic/Non-GMO</c:v>
                </c:pt>
              </c:strCache>
            </c:strRef>
          </c:cat>
          <c:val>
            <c:numRef>
              <c:f>Sheet1!$D$2:$D$14</c:f>
              <c:numCache>
                <c:formatCode>0%</c:formatCode>
                <c:ptCount val="6"/>
                <c:pt idx="0">
                  <c:v>0.23</c:v>
                </c:pt>
                <c:pt idx="1">
                  <c:v>0.18</c:v>
                </c:pt>
                <c:pt idx="2">
                  <c:v>0.14000000000000001</c:v>
                </c:pt>
                <c:pt idx="3">
                  <c:v>0.16</c:v>
                </c:pt>
                <c:pt idx="4">
                  <c:v>0.12</c:v>
                </c:pt>
                <c:pt idx="5">
                  <c:v>0.1</c:v>
                </c:pt>
              </c:numCache>
            </c:numRef>
          </c:val>
          <c:extLst>
            <c:ext xmlns:c16="http://schemas.microsoft.com/office/drawing/2014/chart" uri="{C3380CC4-5D6E-409C-BE32-E72D297353CC}">
              <c16:uniqueId val="{00000002-0ADB-40DD-BDFF-3B3545BDE90B}"/>
            </c:ext>
          </c:extLst>
        </c:ser>
        <c:ser>
          <c:idx val="3"/>
          <c:order val="3"/>
          <c:tx>
            <c:strRef>
              <c:f>Sheet1!$E$1</c:f>
              <c:strCache>
                <c:ptCount val="1"/>
                <c:pt idx="0">
                  <c:v>Hotel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6"/>
                <c:pt idx="0">
                  <c:v>Distributor availability</c:v>
                </c:pt>
                <c:pt idx="1">
                  <c:v>Frozen is my preferred format</c:v>
                </c:pt>
                <c:pt idx="2">
                  <c:v>Appropriate packaging size</c:v>
                </c:pt>
                <c:pt idx="3">
                  <c:v>Health and wellness benefits</c:v>
                </c:pt>
                <c:pt idx="4">
                  <c:v>Works well in recipes</c:v>
                </c:pt>
                <c:pt idx="5">
                  <c:v>Availability of organic/Non-GMO</c:v>
                </c:pt>
              </c:strCache>
            </c:strRef>
          </c:cat>
          <c:val>
            <c:numRef>
              <c:f>Sheet1!$E$2:$E$14</c:f>
              <c:numCache>
                <c:formatCode>0%</c:formatCode>
                <c:ptCount val="6"/>
                <c:pt idx="0">
                  <c:v>0.2</c:v>
                </c:pt>
                <c:pt idx="1">
                  <c:v>0.1</c:v>
                </c:pt>
                <c:pt idx="2">
                  <c:v>0.4</c:v>
                </c:pt>
                <c:pt idx="3">
                  <c:v>0.3</c:v>
                </c:pt>
                <c:pt idx="4">
                  <c:v>0.2</c:v>
                </c:pt>
                <c:pt idx="5">
                  <c:v>0.2</c:v>
                </c:pt>
              </c:numCache>
            </c:numRef>
          </c:val>
          <c:extLst>
            <c:ext xmlns:c16="http://schemas.microsoft.com/office/drawing/2014/chart" uri="{C3380CC4-5D6E-409C-BE32-E72D297353CC}">
              <c16:uniqueId val="{00000003-0ADB-40DD-BDFF-3B3545BDE90B}"/>
            </c:ext>
          </c:extLst>
        </c:ser>
        <c:ser>
          <c:idx val="4"/>
          <c:order val="4"/>
          <c:tx>
            <c:strRef>
              <c:f>Sheet1!$F$1</c:f>
              <c:strCache>
                <c:ptCount val="1"/>
                <c:pt idx="0">
                  <c:v>C-Store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6"/>
                <c:pt idx="0">
                  <c:v>Distributor availability</c:v>
                </c:pt>
                <c:pt idx="1">
                  <c:v>Frozen is my preferred format</c:v>
                </c:pt>
                <c:pt idx="2">
                  <c:v>Appropriate packaging size</c:v>
                </c:pt>
                <c:pt idx="3">
                  <c:v>Health and wellness benefits</c:v>
                </c:pt>
                <c:pt idx="4">
                  <c:v>Works well in recipes</c:v>
                </c:pt>
                <c:pt idx="5">
                  <c:v>Availability of organic/Non-GMO</c:v>
                </c:pt>
              </c:strCache>
            </c:strRef>
          </c:cat>
          <c:val>
            <c:numRef>
              <c:f>Sheet1!$F$2:$F$14</c:f>
              <c:numCache>
                <c:formatCode>0%</c:formatCode>
                <c:ptCount val="6"/>
                <c:pt idx="0">
                  <c:v>7.0000000000000007E-2</c:v>
                </c:pt>
                <c:pt idx="1">
                  <c:v>7.0000000000000007E-2</c:v>
                </c:pt>
                <c:pt idx="2">
                  <c:v>0.14000000000000001</c:v>
                </c:pt>
                <c:pt idx="3">
                  <c:v>0.14000000000000001</c:v>
                </c:pt>
                <c:pt idx="4">
                  <c:v>0.21</c:v>
                </c:pt>
                <c:pt idx="5">
                  <c:v>0.28999999999999998</c:v>
                </c:pt>
              </c:numCache>
            </c:numRef>
          </c:val>
          <c:extLst>
            <c:ext xmlns:c16="http://schemas.microsoft.com/office/drawing/2014/chart" uri="{C3380CC4-5D6E-409C-BE32-E72D297353CC}">
              <c16:uniqueId val="{00000004-0ADB-40DD-BDFF-3B3545BDE90B}"/>
            </c:ext>
          </c:extLst>
        </c:ser>
        <c:dLbls>
          <c:showLegendKey val="0"/>
          <c:showVal val="0"/>
          <c:showCatName val="0"/>
          <c:showSerName val="0"/>
          <c:showPercent val="0"/>
          <c:showBubbleSize val="0"/>
        </c:dLbls>
        <c:gapWidth val="182"/>
        <c:overlap val="-35"/>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1"/>
          <c:min val="0"/>
        </c:scaling>
        <c:delete val="1"/>
        <c:axPos val="t"/>
        <c:numFmt formatCode="0%" sourceLinked="1"/>
        <c:majorTickMark val="out"/>
        <c:minorTickMark val="none"/>
        <c:tickLblPos val="nextTo"/>
        <c:crossAx val="380057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372549019607842E-3"/>
          <c:y val="1.3853909434157796E-2"/>
          <c:w val="0.9461860055954544"/>
          <c:h val="0.74542678158042919"/>
        </c:manualLayout>
      </c:layout>
      <c:barChart>
        <c:barDir val="col"/>
        <c:grouping val="clustered"/>
        <c:varyColors val="0"/>
        <c:ser>
          <c:idx val="0"/>
          <c:order val="0"/>
          <c:tx>
            <c:strRef>
              <c:f>Sheet1!$B$1</c:f>
              <c:strCache>
                <c:ptCount val="1"/>
                <c:pt idx="0">
                  <c:v>Column1</c:v>
                </c:pt>
              </c:strCache>
            </c:strRef>
          </c:tx>
          <c:invertIfNegative val="0"/>
          <c:dPt>
            <c:idx val="1"/>
            <c:invertIfNegative val="0"/>
            <c:bubble3D val="0"/>
            <c:spPr>
              <a:solidFill>
                <a:schemeClr val="accent2"/>
              </a:solidFill>
            </c:spPr>
            <c:extLst>
              <c:ext xmlns:c16="http://schemas.microsoft.com/office/drawing/2014/chart" uri="{C3380CC4-5D6E-409C-BE32-E72D297353CC}">
                <c16:uniqueId val="{00000001-7116-4C0B-9D56-DB9983CD6D80}"/>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18-34</c:v>
                </c:pt>
                <c:pt idx="1">
                  <c:v>35+</c:v>
                </c:pt>
              </c:strCache>
            </c:strRef>
          </c:cat>
          <c:val>
            <c:numRef>
              <c:f>Sheet1!$B$2:$B$3</c:f>
              <c:numCache>
                <c:formatCode>0%</c:formatCode>
                <c:ptCount val="2"/>
                <c:pt idx="0">
                  <c:v>0.31</c:v>
                </c:pt>
                <c:pt idx="1">
                  <c:v>0.18</c:v>
                </c:pt>
              </c:numCache>
            </c:numRef>
          </c:val>
          <c:extLst>
            <c:ext xmlns:c16="http://schemas.microsoft.com/office/drawing/2014/chart" uri="{C3380CC4-5D6E-409C-BE32-E72D297353CC}">
              <c16:uniqueId val="{00000002-7116-4C0B-9D56-DB9983CD6D80}"/>
            </c:ext>
          </c:extLst>
        </c:ser>
        <c:dLbls>
          <c:dLblPos val="outEnd"/>
          <c:showLegendKey val="0"/>
          <c:showVal val="1"/>
          <c:showCatName val="0"/>
          <c:showSerName val="0"/>
          <c:showPercent val="0"/>
          <c:showBubbleSize val="0"/>
        </c:dLbls>
        <c:gapWidth val="154"/>
        <c:overlap val="-22"/>
        <c:axId val="232278208"/>
        <c:axId val="232278768"/>
      </c:barChart>
      <c:catAx>
        <c:axId val="232278208"/>
        <c:scaling>
          <c:orientation val="minMax"/>
        </c:scaling>
        <c:delete val="0"/>
        <c:axPos val="b"/>
        <c:numFmt formatCode="General" sourceLinked="0"/>
        <c:majorTickMark val="none"/>
        <c:minorTickMark val="none"/>
        <c:tickLblPos val="nextTo"/>
        <c:crossAx val="232278768"/>
        <c:crosses val="autoZero"/>
        <c:auto val="1"/>
        <c:lblAlgn val="ctr"/>
        <c:lblOffset val="10"/>
        <c:noMultiLvlLbl val="0"/>
      </c:catAx>
      <c:valAx>
        <c:axId val="232278768"/>
        <c:scaling>
          <c:orientation val="minMax"/>
          <c:max val="0.70000000000000007"/>
          <c:min val="0"/>
        </c:scaling>
        <c:delete val="1"/>
        <c:axPos val="l"/>
        <c:numFmt formatCode="0%" sourceLinked="1"/>
        <c:majorTickMark val="out"/>
        <c:minorTickMark val="none"/>
        <c:tickLblPos val="nextTo"/>
        <c:crossAx val="232278208"/>
        <c:crosses val="autoZero"/>
        <c:crossBetween val="between"/>
      </c:valAx>
    </c:plotArea>
    <c:plotVisOnly val="1"/>
    <c:dispBlanksAs val="gap"/>
    <c:showDLblsOverMax val="0"/>
  </c:chart>
  <c:txPr>
    <a:bodyPr/>
    <a:lstStyle/>
    <a:p>
      <a:pPr>
        <a:defRPr sz="1200" b="0">
          <a:latin typeface="+mn-lt"/>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r>
              <a:rPr lang="en-US" sz="1600" dirty="0">
                <a:latin typeface="Georgia" panose="02040502050405020303" pitchFamily="18" charset="0"/>
              </a:rPr>
              <a:t>MJM Grahams</a:t>
            </a:r>
          </a:p>
        </c:rich>
      </c:tx>
      <c:layout>
        <c:manualLayout>
          <c:xMode val="edge"/>
          <c:yMode val="edge"/>
          <c:x val="0.11589769439625805"/>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3.9771773971173756E-2"/>
          <c:y val="0.10892593716965468"/>
          <c:w val="0.40198430298635723"/>
          <c:h val="0.77180747452741028"/>
        </c:manualLayout>
      </c:layout>
      <c:doughnutChart>
        <c:varyColors val="1"/>
        <c:ser>
          <c:idx val="0"/>
          <c:order val="0"/>
          <c:tx>
            <c:strRef>
              <c:f>Sheet1!$B$1</c:f>
              <c:strCache>
                <c:ptCount val="1"/>
                <c:pt idx="0">
                  <c:v>Kettle</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C4B8-438F-BE73-8065A85A6D03}"/>
              </c:ext>
            </c:extLst>
          </c:dPt>
          <c:dPt>
            <c:idx val="1"/>
            <c:bubble3D val="0"/>
            <c:spPr>
              <a:solidFill>
                <a:schemeClr val="accent2"/>
              </a:solidFill>
              <a:ln w="19050">
                <a:noFill/>
              </a:ln>
              <a:effectLst/>
            </c:spPr>
            <c:extLst>
              <c:ext xmlns:c16="http://schemas.microsoft.com/office/drawing/2014/chart" uri="{C3380CC4-5D6E-409C-BE32-E72D297353CC}">
                <c16:uniqueId val="{00000003-C4B8-438F-BE73-8065A85A6D03}"/>
              </c:ext>
            </c:extLst>
          </c:dPt>
          <c:dPt>
            <c:idx val="2"/>
            <c:bubble3D val="0"/>
            <c:spPr>
              <a:solidFill>
                <a:schemeClr val="accent3"/>
              </a:solidFill>
              <a:ln w="19050">
                <a:noFill/>
              </a:ln>
              <a:effectLst/>
            </c:spPr>
            <c:extLst>
              <c:ext xmlns:c16="http://schemas.microsoft.com/office/drawing/2014/chart" uri="{C3380CC4-5D6E-409C-BE32-E72D297353CC}">
                <c16:uniqueId val="{00000005-C4B8-438F-BE73-8065A85A6D03}"/>
              </c:ext>
            </c:extLst>
          </c:dPt>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0.47</c:v>
                </c:pt>
                <c:pt idx="1">
                  <c:v>0.31</c:v>
                </c:pt>
                <c:pt idx="2">
                  <c:v>0.2</c:v>
                </c:pt>
              </c:numCache>
            </c:numRef>
          </c:val>
          <c:extLst>
            <c:ext xmlns:c16="http://schemas.microsoft.com/office/drawing/2014/chart" uri="{C3380CC4-5D6E-409C-BE32-E72D297353CC}">
              <c16:uniqueId val="{00000006-C4B8-438F-BE73-8065A85A6D03}"/>
            </c:ext>
          </c:extLst>
        </c:ser>
        <c:dLbls>
          <c:showLegendKey val="0"/>
          <c:showVal val="0"/>
          <c:showCatName val="0"/>
          <c:showSerName val="0"/>
          <c:showPercent val="0"/>
          <c:showBubbleSize val="0"/>
          <c:showLeaderLines val="1"/>
        </c:dLbls>
        <c:firstSliceAng val="0"/>
        <c:holeSize val="70"/>
      </c:doughnutChart>
      <c:spPr>
        <a:noFill/>
        <a:ln>
          <a:noFill/>
        </a:ln>
        <a:effectLst/>
      </c:spPr>
    </c:plotArea>
    <c:legend>
      <c:legendPos val="b"/>
      <c:layout>
        <c:manualLayout>
          <c:xMode val="edge"/>
          <c:yMode val="edge"/>
          <c:x val="0.22003028813116687"/>
          <c:y val="0.9197251456889618"/>
          <c:w val="0.55530720714543114"/>
          <c:h val="8.027485431103818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r>
              <a:rPr lang="en-US" sz="1400" dirty="0">
                <a:latin typeface="Georgia" panose="02040502050405020303" pitchFamily="18" charset="0"/>
              </a:rPr>
              <a:t>% of Operators Selecting as Top Four Purchase Driver</a:t>
            </a:r>
          </a:p>
        </c:rich>
      </c:tx>
      <c:layout>
        <c:manualLayout>
          <c:xMode val="edge"/>
          <c:yMode val="edge"/>
          <c:x val="0.11905627605372858"/>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23173756926217551"/>
          <c:y val="6.1206140350877195E-2"/>
          <c:w val="0.23953175123942841"/>
          <c:h val="0.88141000189555974"/>
        </c:manualLayout>
      </c:layout>
      <c:barChart>
        <c:barDir val="bar"/>
        <c:grouping val="clustered"/>
        <c:varyColors val="0"/>
        <c:ser>
          <c:idx val="0"/>
          <c:order val="0"/>
          <c:tx>
            <c:strRef>
              <c:f>Sheet1!$B$1</c:f>
              <c:strCache>
                <c:ptCount val="1"/>
                <c:pt idx="0">
                  <c:v>Total Sample</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Sheet1!$A$15:$A$29</c:f>
              <c:strCache>
                <c:ptCount val="8"/>
                <c:pt idx="0">
                  <c:v>Availability of
seasonal or limited-
time options</c:v>
                </c:pt>
                <c:pt idx="1">
                  <c:v>Availability of low
or reduced sodium
options</c:v>
                </c:pt>
                <c:pt idx="2">
                  <c:v>Reputation of
supplier/
manufacturer</c:v>
                </c:pt>
                <c:pt idx="3">
                  <c:v>Strong consumer-
known brand name</c:v>
                </c:pt>
                <c:pt idx="4">
                  <c:v>Unique product</c:v>
                </c:pt>
                <c:pt idx="5">
                  <c:v>Product packaging
and format
(i.e. tub, pouch)</c:v>
                </c:pt>
                <c:pt idx="6">
                  <c:v>Dietary Claims</c:v>
                </c:pt>
                <c:pt idx="7">
                  <c:v>Back of house
space/storage
requirements</c:v>
                </c:pt>
              </c:strCache>
            </c:strRef>
          </c:cat>
          <c:val>
            <c:numRef>
              <c:f>Sheet1!$B$15:$B$29</c:f>
              <c:numCache>
                <c:formatCode>0%</c:formatCode>
                <c:ptCount val="8"/>
                <c:pt idx="0">
                  <c:v>0.15</c:v>
                </c:pt>
                <c:pt idx="1">
                  <c:v>0.15</c:v>
                </c:pt>
                <c:pt idx="2">
                  <c:v>0.14000000000000001</c:v>
                </c:pt>
                <c:pt idx="3">
                  <c:v>0.14000000000000001</c:v>
                </c:pt>
                <c:pt idx="4">
                  <c:v>0.14000000000000001</c:v>
                </c:pt>
                <c:pt idx="5">
                  <c:v>0.13</c:v>
                </c:pt>
                <c:pt idx="6">
                  <c:v>0.13</c:v>
                </c:pt>
                <c:pt idx="7">
                  <c:v>0.11</c:v>
                </c:pt>
              </c:numCache>
            </c:numRef>
          </c:val>
          <c:extLst>
            <c:ext xmlns:c16="http://schemas.microsoft.com/office/drawing/2014/chart" uri="{C3380CC4-5D6E-409C-BE32-E72D297353CC}">
              <c16:uniqueId val="{00000000-95BC-4D78-80A6-3DE6D0C15D8A}"/>
            </c:ext>
          </c:extLst>
        </c:ser>
        <c:ser>
          <c:idx val="1"/>
          <c:order val="1"/>
          <c:tx>
            <c:strRef>
              <c:f>Sheet1!$C$1</c:f>
              <c:strCache>
                <c:ptCount val="1"/>
                <c:pt idx="0">
                  <c:v>Restaurants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Sheet1!$A$15:$A$29</c:f>
              <c:strCache>
                <c:ptCount val="8"/>
                <c:pt idx="0">
                  <c:v>Availability of
seasonal or limited-
time options</c:v>
                </c:pt>
                <c:pt idx="1">
                  <c:v>Availability of low
or reduced sodium
options</c:v>
                </c:pt>
                <c:pt idx="2">
                  <c:v>Reputation of
supplier/
manufacturer</c:v>
                </c:pt>
                <c:pt idx="3">
                  <c:v>Strong consumer-
known brand name</c:v>
                </c:pt>
                <c:pt idx="4">
                  <c:v>Unique product</c:v>
                </c:pt>
                <c:pt idx="5">
                  <c:v>Product packaging
and format
(i.e. tub, pouch)</c:v>
                </c:pt>
                <c:pt idx="6">
                  <c:v>Dietary Claims</c:v>
                </c:pt>
                <c:pt idx="7">
                  <c:v>Back of house
space/storage
requirements</c:v>
                </c:pt>
              </c:strCache>
            </c:strRef>
          </c:cat>
          <c:val>
            <c:numRef>
              <c:f>Sheet1!$C$15:$C$29</c:f>
              <c:numCache>
                <c:formatCode>0%</c:formatCode>
                <c:ptCount val="8"/>
                <c:pt idx="0">
                  <c:v>0.15</c:v>
                </c:pt>
                <c:pt idx="1">
                  <c:v>0.18</c:v>
                </c:pt>
                <c:pt idx="2">
                  <c:v>0.12</c:v>
                </c:pt>
                <c:pt idx="3">
                  <c:v>0.11</c:v>
                </c:pt>
                <c:pt idx="4">
                  <c:v>0.17</c:v>
                </c:pt>
                <c:pt idx="5">
                  <c:v>0.15</c:v>
                </c:pt>
                <c:pt idx="6">
                  <c:v>0.15</c:v>
                </c:pt>
                <c:pt idx="7">
                  <c:v>0.13</c:v>
                </c:pt>
              </c:numCache>
            </c:numRef>
          </c:val>
          <c:extLst>
            <c:ext xmlns:c16="http://schemas.microsoft.com/office/drawing/2014/chart" uri="{C3380CC4-5D6E-409C-BE32-E72D297353CC}">
              <c16:uniqueId val="{00000001-95BC-4D78-80A6-3DE6D0C15D8A}"/>
            </c:ext>
          </c:extLst>
        </c:ser>
        <c:ser>
          <c:idx val="2"/>
          <c:order val="2"/>
          <c:tx>
            <c:strRef>
              <c:f>Sheet1!$D$1</c:f>
              <c:strCache>
                <c:ptCount val="1"/>
                <c:pt idx="0">
                  <c:v>Non Comm</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Sheet1!$A$15:$A$29</c:f>
              <c:strCache>
                <c:ptCount val="8"/>
                <c:pt idx="0">
                  <c:v>Availability of
seasonal or limited-
time options</c:v>
                </c:pt>
                <c:pt idx="1">
                  <c:v>Availability of low
or reduced sodium
options</c:v>
                </c:pt>
                <c:pt idx="2">
                  <c:v>Reputation of
supplier/
manufacturer</c:v>
                </c:pt>
                <c:pt idx="3">
                  <c:v>Strong consumer-
known brand name</c:v>
                </c:pt>
                <c:pt idx="4">
                  <c:v>Unique product</c:v>
                </c:pt>
                <c:pt idx="5">
                  <c:v>Product packaging
and format
(i.e. tub, pouch)</c:v>
                </c:pt>
                <c:pt idx="6">
                  <c:v>Dietary Claims</c:v>
                </c:pt>
                <c:pt idx="7">
                  <c:v>Back of house
space/storage
requirements</c:v>
                </c:pt>
              </c:strCache>
            </c:strRef>
          </c:cat>
          <c:val>
            <c:numRef>
              <c:f>Sheet1!$D$15:$D$29</c:f>
              <c:numCache>
                <c:formatCode>0%</c:formatCode>
                <c:ptCount val="8"/>
                <c:pt idx="0">
                  <c:v>0.12</c:v>
                </c:pt>
                <c:pt idx="1">
                  <c:v>0.11</c:v>
                </c:pt>
                <c:pt idx="2">
                  <c:v>0.16</c:v>
                </c:pt>
                <c:pt idx="3">
                  <c:v>0.17</c:v>
                </c:pt>
                <c:pt idx="4">
                  <c:v>0.12</c:v>
                </c:pt>
                <c:pt idx="5">
                  <c:v>0.06</c:v>
                </c:pt>
                <c:pt idx="6">
                  <c:v>0.08</c:v>
                </c:pt>
                <c:pt idx="7">
                  <c:v>0.11</c:v>
                </c:pt>
              </c:numCache>
            </c:numRef>
          </c:val>
          <c:extLst>
            <c:ext xmlns:c16="http://schemas.microsoft.com/office/drawing/2014/chart" uri="{C3380CC4-5D6E-409C-BE32-E72D297353CC}">
              <c16:uniqueId val="{00000003-95BC-4D78-80A6-3DE6D0C15D8A}"/>
            </c:ext>
          </c:extLst>
        </c:ser>
        <c:ser>
          <c:idx val="3"/>
          <c:order val="3"/>
          <c:tx>
            <c:strRef>
              <c:f>Sheet1!$E$1</c:f>
              <c:strCache>
                <c:ptCount val="1"/>
                <c:pt idx="0">
                  <c:v>Hotel</c:v>
                </c:pt>
              </c:strCache>
            </c:strRef>
          </c:tx>
          <c:spPr>
            <a:solidFill>
              <a:schemeClr val="accent3"/>
            </a:solidFill>
            <a:ln>
              <a:noFill/>
            </a:ln>
            <a:effectLst/>
          </c:spPr>
          <c:invertIfNegative val="0"/>
          <c:dLbls>
            <c:dLbl>
              <c:idx val="4"/>
              <c:spPr>
                <a:noFill/>
                <a:ln>
                  <a:noFill/>
                </a:ln>
                <a:effectLst/>
              </c:spPr>
              <c:txPr>
                <a:bodyPr rot="0" spcFirstLastPara="1" vertOverflow="ellipsis" vert="horz" wrap="square" anchor="ctr" anchorCtr="1"/>
                <a:lstStyle/>
                <a:p>
                  <a:pPr>
                    <a:defRPr sz="10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293E-4F64-A342-397E5A64F6A0}"/>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Sheet1!$A$15:$A$29</c:f>
              <c:strCache>
                <c:ptCount val="8"/>
                <c:pt idx="0">
                  <c:v>Availability of
seasonal or limited-
time options</c:v>
                </c:pt>
                <c:pt idx="1">
                  <c:v>Availability of low
or reduced sodium
options</c:v>
                </c:pt>
                <c:pt idx="2">
                  <c:v>Reputation of
supplier/
manufacturer</c:v>
                </c:pt>
                <c:pt idx="3">
                  <c:v>Strong consumer-
known brand name</c:v>
                </c:pt>
                <c:pt idx="4">
                  <c:v>Unique product</c:v>
                </c:pt>
                <c:pt idx="5">
                  <c:v>Product packaging
and format
(i.e. tub, pouch)</c:v>
                </c:pt>
                <c:pt idx="6">
                  <c:v>Dietary Claims</c:v>
                </c:pt>
                <c:pt idx="7">
                  <c:v>Back of house
space/storage
requirements</c:v>
                </c:pt>
              </c:strCache>
            </c:strRef>
          </c:cat>
          <c:val>
            <c:numRef>
              <c:f>Sheet1!$E$15:$E$29</c:f>
              <c:numCache>
                <c:formatCode>0%</c:formatCode>
                <c:ptCount val="8"/>
                <c:pt idx="0">
                  <c:v>0.1</c:v>
                </c:pt>
                <c:pt idx="1">
                  <c:v>0.3</c:v>
                </c:pt>
                <c:pt idx="2">
                  <c:v>0.2</c:v>
                </c:pt>
                <c:pt idx="3">
                  <c:v>0.2</c:v>
                </c:pt>
                <c:pt idx="4">
                  <c:v>0</c:v>
                </c:pt>
                <c:pt idx="5">
                  <c:v>0.2</c:v>
                </c:pt>
                <c:pt idx="6">
                  <c:v>0.3</c:v>
                </c:pt>
                <c:pt idx="7">
                  <c:v>0.1</c:v>
                </c:pt>
              </c:numCache>
            </c:numRef>
          </c:val>
          <c:extLst>
            <c:ext xmlns:c16="http://schemas.microsoft.com/office/drawing/2014/chart" uri="{C3380CC4-5D6E-409C-BE32-E72D297353CC}">
              <c16:uniqueId val="{00000000-A321-4BCB-AB1C-AE0CA5C7D70D}"/>
            </c:ext>
          </c:extLst>
        </c:ser>
        <c:ser>
          <c:idx val="4"/>
          <c:order val="4"/>
          <c:tx>
            <c:strRef>
              <c:f>Sheet1!$F$1</c:f>
              <c:strCache>
                <c:ptCount val="1"/>
                <c:pt idx="0">
                  <c:v>C-Store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Sheet1!$A$15:$A$29</c:f>
              <c:strCache>
                <c:ptCount val="8"/>
                <c:pt idx="0">
                  <c:v>Availability of
seasonal or limited-
time options</c:v>
                </c:pt>
                <c:pt idx="1">
                  <c:v>Availability of low
or reduced sodium
options</c:v>
                </c:pt>
                <c:pt idx="2">
                  <c:v>Reputation of
supplier/
manufacturer</c:v>
                </c:pt>
                <c:pt idx="3">
                  <c:v>Strong consumer-
known brand name</c:v>
                </c:pt>
                <c:pt idx="4">
                  <c:v>Unique product</c:v>
                </c:pt>
                <c:pt idx="5">
                  <c:v>Product packaging
and format
(i.e. tub, pouch)</c:v>
                </c:pt>
                <c:pt idx="6">
                  <c:v>Dietary Claims</c:v>
                </c:pt>
                <c:pt idx="7">
                  <c:v>Back of house
space/storage
requirements</c:v>
                </c:pt>
              </c:strCache>
            </c:strRef>
          </c:cat>
          <c:val>
            <c:numRef>
              <c:f>Sheet1!$F$15:$F$29</c:f>
              <c:numCache>
                <c:formatCode>0%</c:formatCode>
                <c:ptCount val="8"/>
                <c:pt idx="0">
                  <c:v>0.43</c:v>
                </c:pt>
                <c:pt idx="1">
                  <c:v>0.14000000000000001</c:v>
                </c:pt>
                <c:pt idx="2">
                  <c:v>0.21</c:v>
                </c:pt>
                <c:pt idx="3">
                  <c:v>0.14000000000000001</c:v>
                </c:pt>
                <c:pt idx="4">
                  <c:v>0.21</c:v>
                </c:pt>
                <c:pt idx="5">
                  <c:v>0.36</c:v>
                </c:pt>
                <c:pt idx="6">
                  <c:v>0.14000000000000001</c:v>
                </c:pt>
                <c:pt idx="7">
                  <c:v>7.0000000000000007E-2</c:v>
                </c:pt>
              </c:numCache>
            </c:numRef>
          </c:val>
          <c:extLst>
            <c:ext xmlns:c16="http://schemas.microsoft.com/office/drawing/2014/chart" uri="{C3380CC4-5D6E-409C-BE32-E72D297353CC}">
              <c16:uniqueId val="{00000000-5C41-4004-80D6-2D2166719A2F}"/>
            </c:ext>
          </c:extLst>
        </c:ser>
        <c:dLbls>
          <c:showLegendKey val="0"/>
          <c:showVal val="0"/>
          <c:showCatName val="0"/>
          <c:showSerName val="0"/>
          <c:showPercent val="0"/>
          <c:showBubbleSize val="0"/>
        </c:dLbls>
        <c:gapWidth val="182"/>
        <c:overlap val="-35"/>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1"/>
          <c:min val="0"/>
        </c:scaling>
        <c:delete val="1"/>
        <c:axPos val="t"/>
        <c:numFmt formatCode="0%" sourceLinked="1"/>
        <c:majorTickMark val="out"/>
        <c:minorTickMark val="none"/>
        <c:tickLblPos val="nextTo"/>
        <c:crossAx val="380057263"/>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Entry>
      <c:layout>
        <c:manualLayout>
          <c:xMode val="edge"/>
          <c:yMode val="edge"/>
          <c:x val="5.8244557665585502E-4"/>
          <c:y val="0.95729979430614831"/>
          <c:w val="0.99941755442334412"/>
          <c:h val="4.270020569385172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562645815106443"/>
          <c:y val="6.1206140350877195E-2"/>
          <c:w val="0.4789105788859726"/>
          <c:h val="0.88141007045171982"/>
        </c:manualLayout>
      </c:layout>
      <c:barChart>
        <c:barDir val="bar"/>
        <c:grouping val="clustered"/>
        <c:varyColors val="0"/>
        <c:ser>
          <c:idx val="0"/>
          <c:order val="0"/>
          <c:tx>
            <c:strRef>
              <c:f>Sheet1!$B$1</c:f>
              <c:strCache>
                <c:ptCount val="1"/>
                <c:pt idx="0">
                  <c:v>Total Sample</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Sheet1!$A$15:$A$29</c:f>
              <c:strCache>
                <c:ptCount val="7"/>
                <c:pt idx="0">
                  <c:v>Promotes sustainability</c:v>
                </c:pt>
                <c:pt idx="1">
                  <c:v>DSR recommendation</c:v>
                </c:pt>
                <c:pt idx="2">
                  <c:v>Product claims</c:v>
                </c:pt>
                <c:pt idx="3">
                  <c:v>Promotions (such as rebates or other incentives)</c:v>
                </c:pt>
                <c:pt idx="4">
                  <c:v>Corporate contract</c:v>
                </c:pt>
                <c:pt idx="5">
                  <c:v>Appropriate for kids menu</c:v>
                </c:pt>
                <c:pt idx="6">
                  <c:v>Is something my students would be interested in eating</c:v>
                </c:pt>
              </c:strCache>
            </c:strRef>
          </c:cat>
          <c:val>
            <c:numRef>
              <c:f>Sheet1!$B$15:$B$29</c:f>
              <c:numCache>
                <c:formatCode>0%</c:formatCode>
                <c:ptCount val="7"/>
                <c:pt idx="0">
                  <c:v>0.11</c:v>
                </c:pt>
                <c:pt idx="1">
                  <c:v>0.1</c:v>
                </c:pt>
                <c:pt idx="2">
                  <c:v>0.1</c:v>
                </c:pt>
                <c:pt idx="3">
                  <c:v>0.09</c:v>
                </c:pt>
                <c:pt idx="4">
                  <c:v>0.09</c:v>
                </c:pt>
                <c:pt idx="5">
                  <c:v>0.06</c:v>
                </c:pt>
                <c:pt idx="6">
                  <c:v>0.02</c:v>
                </c:pt>
              </c:numCache>
            </c:numRef>
          </c:val>
          <c:extLst>
            <c:ext xmlns:c16="http://schemas.microsoft.com/office/drawing/2014/chart" uri="{C3380CC4-5D6E-409C-BE32-E72D297353CC}">
              <c16:uniqueId val="{00000000-2F70-4849-9548-F9939196F8BF}"/>
            </c:ext>
          </c:extLst>
        </c:ser>
        <c:ser>
          <c:idx val="1"/>
          <c:order val="1"/>
          <c:tx>
            <c:strRef>
              <c:f>Sheet1!$C$1</c:f>
              <c:strCache>
                <c:ptCount val="1"/>
                <c:pt idx="0">
                  <c:v>Restaurants</c:v>
                </c:pt>
              </c:strCache>
            </c:strRef>
          </c:tx>
          <c:spPr>
            <a:solidFill>
              <a:schemeClr val="accent1"/>
            </a:solidFill>
            <a:ln>
              <a:noFill/>
            </a:ln>
            <a:effectLst/>
          </c:spPr>
          <c:invertIfNegative val="0"/>
          <c:dLbls>
            <c:dLbl>
              <c:idx val="6"/>
              <c:spPr>
                <a:noFill/>
                <a:ln>
                  <a:noFill/>
                </a:ln>
                <a:effectLst/>
              </c:spPr>
              <c:txPr>
                <a:bodyPr rot="0" spcFirstLastPara="1" vertOverflow="ellipsis" vert="horz" wrap="square" anchor="ctr" anchorCtr="1"/>
                <a:lstStyle/>
                <a:p>
                  <a:pPr>
                    <a:defRPr sz="10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A-2F70-4849-9548-F9939196F8BF}"/>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Sheet1!$A$15:$A$29</c:f>
              <c:strCache>
                <c:ptCount val="7"/>
                <c:pt idx="0">
                  <c:v>Promotes sustainability</c:v>
                </c:pt>
                <c:pt idx="1">
                  <c:v>DSR recommendation</c:v>
                </c:pt>
                <c:pt idx="2">
                  <c:v>Product claims</c:v>
                </c:pt>
                <c:pt idx="3">
                  <c:v>Promotions (such as rebates or other incentives)</c:v>
                </c:pt>
                <c:pt idx="4">
                  <c:v>Corporate contract</c:v>
                </c:pt>
                <c:pt idx="5">
                  <c:v>Appropriate for kids menu</c:v>
                </c:pt>
                <c:pt idx="6">
                  <c:v>Is something my students would be interested in eating</c:v>
                </c:pt>
              </c:strCache>
            </c:strRef>
          </c:cat>
          <c:val>
            <c:numRef>
              <c:f>Sheet1!$C$15:$C$29</c:f>
              <c:numCache>
                <c:formatCode>0%</c:formatCode>
                <c:ptCount val="7"/>
                <c:pt idx="0">
                  <c:v>0.09</c:v>
                </c:pt>
                <c:pt idx="1">
                  <c:v>0.15</c:v>
                </c:pt>
                <c:pt idx="2">
                  <c:v>0.15</c:v>
                </c:pt>
                <c:pt idx="3">
                  <c:v>0.1</c:v>
                </c:pt>
                <c:pt idx="4">
                  <c:v>0.09</c:v>
                </c:pt>
                <c:pt idx="5">
                  <c:v>0.12</c:v>
                </c:pt>
                <c:pt idx="6">
                  <c:v>0</c:v>
                </c:pt>
              </c:numCache>
            </c:numRef>
          </c:val>
          <c:extLst>
            <c:ext xmlns:c16="http://schemas.microsoft.com/office/drawing/2014/chart" uri="{C3380CC4-5D6E-409C-BE32-E72D297353CC}">
              <c16:uniqueId val="{00000001-2F70-4849-9548-F9939196F8BF}"/>
            </c:ext>
          </c:extLst>
        </c:ser>
        <c:ser>
          <c:idx val="2"/>
          <c:order val="2"/>
          <c:tx>
            <c:strRef>
              <c:f>Sheet1!$D$1</c:f>
              <c:strCache>
                <c:ptCount val="1"/>
                <c:pt idx="0">
                  <c:v>Non Comm</c:v>
                </c:pt>
              </c:strCache>
            </c:strRef>
          </c:tx>
          <c:spPr>
            <a:solidFill>
              <a:schemeClr val="accent2"/>
            </a:solidFill>
            <a:ln>
              <a:noFill/>
            </a:ln>
            <a:effectLst/>
          </c:spPr>
          <c:invertIfNegative val="0"/>
          <c:dLbls>
            <c:dLbl>
              <c:idx val="5"/>
              <c:spPr>
                <a:noFill/>
                <a:ln>
                  <a:noFill/>
                </a:ln>
                <a:effectLst/>
              </c:spPr>
              <c:txPr>
                <a:bodyPr rot="0" spcFirstLastPara="1" vertOverflow="ellipsis" vert="horz" wrap="square" anchor="ctr" anchorCtr="1"/>
                <a:lstStyle/>
                <a:p>
                  <a:pPr>
                    <a:defRPr sz="1000" b="1" i="0" u="none" strike="noStrike" kern="1200" baseline="0">
                      <a:solidFill>
                        <a:schemeClr val="accent2"/>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6-2F70-4849-9548-F9939196F8BF}"/>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Sheet1!$A$15:$A$29</c:f>
              <c:strCache>
                <c:ptCount val="7"/>
                <c:pt idx="0">
                  <c:v>Promotes sustainability</c:v>
                </c:pt>
                <c:pt idx="1">
                  <c:v>DSR recommendation</c:v>
                </c:pt>
                <c:pt idx="2">
                  <c:v>Product claims</c:v>
                </c:pt>
                <c:pt idx="3">
                  <c:v>Promotions (such as rebates or other incentives)</c:v>
                </c:pt>
                <c:pt idx="4">
                  <c:v>Corporate contract</c:v>
                </c:pt>
                <c:pt idx="5">
                  <c:v>Appropriate for kids menu</c:v>
                </c:pt>
                <c:pt idx="6">
                  <c:v>Is something my students would be interested in eating</c:v>
                </c:pt>
              </c:strCache>
            </c:strRef>
          </c:cat>
          <c:val>
            <c:numRef>
              <c:f>Sheet1!$D$15:$D$29</c:f>
              <c:numCache>
                <c:formatCode>0%</c:formatCode>
                <c:ptCount val="7"/>
                <c:pt idx="0">
                  <c:v>0.12</c:v>
                </c:pt>
                <c:pt idx="1">
                  <c:v>0.04</c:v>
                </c:pt>
                <c:pt idx="2">
                  <c:v>0.05</c:v>
                </c:pt>
                <c:pt idx="3">
                  <c:v>7.0000000000000007E-2</c:v>
                </c:pt>
                <c:pt idx="4">
                  <c:v>0.08</c:v>
                </c:pt>
                <c:pt idx="5">
                  <c:v>0</c:v>
                </c:pt>
                <c:pt idx="6">
                  <c:v>0.05</c:v>
                </c:pt>
              </c:numCache>
            </c:numRef>
          </c:val>
          <c:extLst>
            <c:ext xmlns:c16="http://schemas.microsoft.com/office/drawing/2014/chart" uri="{C3380CC4-5D6E-409C-BE32-E72D297353CC}">
              <c16:uniqueId val="{00000002-2F70-4849-9548-F9939196F8BF}"/>
            </c:ext>
          </c:extLst>
        </c:ser>
        <c:ser>
          <c:idx val="3"/>
          <c:order val="3"/>
          <c:tx>
            <c:strRef>
              <c:f>Sheet1!$E$1</c:f>
              <c:strCache>
                <c:ptCount val="1"/>
                <c:pt idx="0">
                  <c:v>Hotel</c:v>
                </c:pt>
              </c:strCache>
            </c:strRef>
          </c:tx>
          <c:spPr>
            <a:solidFill>
              <a:schemeClr val="accent3"/>
            </a:solidFill>
            <a:ln>
              <a:noFill/>
            </a:ln>
            <a:effectLst/>
          </c:spPr>
          <c:invertIfNegative val="0"/>
          <c:dLbls>
            <c:dLbl>
              <c:idx val="4"/>
              <c:spPr>
                <a:noFill/>
                <a:ln>
                  <a:noFill/>
                </a:ln>
                <a:effectLst/>
              </c:spPr>
              <c:txPr>
                <a:bodyPr rot="0" spcFirstLastPara="1" vertOverflow="ellipsis" vert="horz" wrap="square" anchor="ctr" anchorCtr="1"/>
                <a:lstStyle/>
                <a:p>
                  <a:pPr>
                    <a:defRPr sz="10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2F70-4849-9548-F9939196F8BF}"/>
                </c:ext>
              </c:extLst>
            </c:dLbl>
            <c:dLbl>
              <c:idx val="6"/>
              <c:spPr>
                <a:noFill/>
                <a:ln>
                  <a:noFill/>
                </a:ln>
                <a:effectLst/>
              </c:spPr>
              <c:txPr>
                <a:bodyPr rot="0" spcFirstLastPara="1" vertOverflow="ellipsis" vert="horz" wrap="square" anchor="ctr" anchorCtr="1"/>
                <a:lstStyle/>
                <a:p>
                  <a:pPr>
                    <a:defRPr sz="10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7-2F70-4849-9548-F9939196F8BF}"/>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Sheet1!$A$15:$A$29</c:f>
              <c:strCache>
                <c:ptCount val="7"/>
                <c:pt idx="0">
                  <c:v>Promotes sustainability</c:v>
                </c:pt>
                <c:pt idx="1">
                  <c:v>DSR recommendation</c:v>
                </c:pt>
                <c:pt idx="2">
                  <c:v>Product claims</c:v>
                </c:pt>
                <c:pt idx="3">
                  <c:v>Promotions (such as rebates or other incentives)</c:v>
                </c:pt>
                <c:pt idx="4">
                  <c:v>Corporate contract</c:v>
                </c:pt>
                <c:pt idx="5">
                  <c:v>Appropriate for kids menu</c:v>
                </c:pt>
                <c:pt idx="6">
                  <c:v>Is something my students would be interested in eating</c:v>
                </c:pt>
              </c:strCache>
            </c:strRef>
          </c:cat>
          <c:val>
            <c:numRef>
              <c:f>Sheet1!$E$15:$E$29</c:f>
              <c:numCache>
                <c:formatCode>0%</c:formatCode>
                <c:ptCount val="7"/>
                <c:pt idx="0">
                  <c:v>0.1</c:v>
                </c:pt>
                <c:pt idx="1">
                  <c:v>0.1</c:v>
                </c:pt>
                <c:pt idx="2">
                  <c:v>0.1</c:v>
                </c:pt>
                <c:pt idx="3">
                  <c:v>0.1</c:v>
                </c:pt>
                <c:pt idx="4">
                  <c:v>0</c:v>
                </c:pt>
                <c:pt idx="5">
                  <c:v>0.2</c:v>
                </c:pt>
                <c:pt idx="6">
                  <c:v>0</c:v>
                </c:pt>
              </c:numCache>
            </c:numRef>
          </c:val>
          <c:extLst>
            <c:ext xmlns:c16="http://schemas.microsoft.com/office/drawing/2014/chart" uri="{C3380CC4-5D6E-409C-BE32-E72D297353CC}">
              <c16:uniqueId val="{00000003-2F70-4849-9548-F9939196F8BF}"/>
            </c:ext>
          </c:extLst>
        </c:ser>
        <c:ser>
          <c:idx val="4"/>
          <c:order val="4"/>
          <c:tx>
            <c:strRef>
              <c:f>Sheet1!$F$1</c:f>
              <c:strCache>
                <c:ptCount val="1"/>
                <c:pt idx="0">
                  <c:v>C-Store</c:v>
                </c:pt>
              </c:strCache>
            </c:strRef>
          </c:tx>
          <c:spPr>
            <a:solidFill>
              <a:schemeClr val="accent4"/>
            </a:solidFill>
            <a:ln>
              <a:noFill/>
            </a:ln>
            <a:effectLst/>
          </c:spPr>
          <c:invertIfNegative val="0"/>
          <c:dLbls>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4">
                          <a:lumMod val="7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8-2F70-4849-9548-F9939196F8BF}"/>
                </c:ext>
              </c:extLst>
            </c:dLbl>
            <c:dLbl>
              <c:idx val="6"/>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4">
                          <a:lumMod val="7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9-2F70-4849-9548-F9939196F8B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Sheet1!$A$15:$A$29</c:f>
              <c:strCache>
                <c:ptCount val="7"/>
                <c:pt idx="0">
                  <c:v>Promotes sustainability</c:v>
                </c:pt>
                <c:pt idx="1">
                  <c:v>DSR recommendation</c:v>
                </c:pt>
                <c:pt idx="2">
                  <c:v>Product claims</c:v>
                </c:pt>
                <c:pt idx="3">
                  <c:v>Promotions (such as rebates or other incentives)</c:v>
                </c:pt>
                <c:pt idx="4">
                  <c:v>Corporate contract</c:v>
                </c:pt>
                <c:pt idx="5">
                  <c:v>Appropriate for kids menu</c:v>
                </c:pt>
                <c:pt idx="6">
                  <c:v>Is something my students would be interested in eating</c:v>
                </c:pt>
              </c:strCache>
            </c:strRef>
          </c:cat>
          <c:val>
            <c:numRef>
              <c:f>Sheet1!$F$15:$F$29</c:f>
              <c:numCache>
                <c:formatCode>0%</c:formatCode>
                <c:ptCount val="7"/>
                <c:pt idx="0">
                  <c:v>0.21</c:v>
                </c:pt>
                <c:pt idx="1">
                  <c:v>0.14000000000000001</c:v>
                </c:pt>
                <c:pt idx="2">
                  <c:v>7.0000000000000007E-2</c:v>
                </c:pt>
                <c:pt idx="3">
                  <c:v>0.14000000000000001</c:v>
                </c:pt>
                <c:pt idx="4">
                  <c:v>0.28999999999999998</c:v>
                </c:pt>
                <c:pt idx="5">
                  <c:v>0</c:v>
                </c:pt>
                <c:pt idx="6">
                  <c:v>0</c:v>
                </c:pt>
              </c:numCache>
            </c:numRef>
          </c:val>
          <c:extLst>
            <c:ext xmlns:c16="http://schemas.microsoft.com/office/drawing/2014/chart" uri="{C3380CC4-5D6E-409C-BE32-E72D297353CC}">
              <c16:uniqueId val="{00000004-2F70-4849-9548-F9939196F8BF}"/>
            </c:ext>
          </c:extLst>
        </c:ser>
        <c:dLbls>
          <c:showLegendKey val="0"/>
          <c:showVal val="0"/>
          <c:showCatName val="0"/>
          <c:showSerName val="0"/>
          <c:showPercent val="0"/>
          <c:showBubbleSize val="0"/>
        </c:dLbls>
        <c:gapWidth val="182"/>
        <c:overlap val="-35"/>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1"/>
          <c:min val="0"/>
        </c:scaling>
        <c:delete val="1"/>
        <c:axPos val="t"/>
        <c:numFmt formatCode="0%" sourceLinked="1"/>
        <c:majorTickMark val="out"/>
        <c:minorTickMark val="none"/>
        <c:tickLblPos val="nextTo"/>
        <c:crossAx val="380057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r>
              <a:rPr lang="en-US" sz="1400" dirty="0">
                <a:latin typeface="Georgia" panose="02040502050405020303" pitchFamily="18" charset="0"/>
              </a:rPr>
              <a:t>% of Operators Selecting as Top Four Purchase Driver</a:t>
            </a:r>
          </a:p>
        </c:rich>
      </c:tx>
      <c:layout>
        <c:manualLayout>
          <c:xMode val="edge"/>
          <c:yMode val="edge"/>
          <c:x val="0.10844907407407407"/>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2267720180810732"/>
          <c:y val="5.2434210526315778E-2"/>
          <c:w val="0.24545020414114901"/>
          <c:h val="0.89007409896933631"/>
        </c:manualLayout>
      </c:layout>
      <c:barChart>
        <c:barDir val="bar"/>
        <c:grouping val="clustered"/>
        <c:varyColors val="0"/>
        <c:ser>
          <c:idx val="0"/>
          <c:order val="0"/>
          <c:tx>
            <c:strRef>
              <c:f>Sheet1!$B$1</c:f>
              <c:strCache>
                <c:ptCount val="1"/>
                <c:pt idx="0">
                  <c:v>Total Sample</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Requires less labor</c:v>
                </c:pt>
                <c:pt idx="1">
                  <c:v>Price</c:v>
                </c:pt>
                <c:pt idx="2">
                  <c:v>Works well
in recipes</c:v>
                </c:pt>
                <c:pt idx="3">
                  <c:v>Taste/Flavor</c:v>
                </c:pt>
                <c:pt idx="4">
                  <c:v>Appropriate
packaging size</c:v>
                </c:pt>
                <c:pt idx="5">
                  <c:v>Product packaging
and format</c:v>
                </c:pt>
                <c:pt idx="6">
                  <c:v>Wide range
of flavor options</c:v>
                </c:pt>
              </c:strCache>
            </c:strRef>
          </c:cat>
          <c:val>
            <c:numRef>
              <c:f>Sheet1!$B$2:$B$8</c:f>
              <c:numCache>
                <c:formatCode>0%</c:formatCode>
                <c:ptCount val="7"/>
                <c:pt idx="0">
                  <c:v>0.34</c:v>
                </c:pt>
                <c:pt idx="1">
                  <c:v>0.32</c:v>
                </c:pt>
                <c:pt idx="2">
                  <c:v>0.3</c:v>
                </c:pt>
                <c:pt idx="3">
                  <c:v>0.28999999999999998</c:v>
                </c:pt>
                <c:pt idx="4">
                  <c:v>0.24</c:v>
                </c:pt>
                <c:pt idx="5">
                  <c:v>0.24</c:v>
                </c:pt>
                <c:pt idx="6">
                  <c:v>0.24</c:v>
                </c:pt>
              </c:numCache>
            </c:numRef>
          </c:val>
          <c:extLst>
            <c:ext xmlns:c16="http://schemas.microsoft.com/office/drawing/2014/chart" uri="{C3380CC4-5D6E-409C-BE32-E72D297353CC}">
              <c16:uniqueId val="{00000000-95BC-4D78-80A6-3DE6D0C15D8A}"/>
            </c:ext>
          </c:extLst>
        </c:ser>
        <c:ser>
          <c:idx val="1"/>
          <c:order val="1"/>
          <c:tx>
            <c:strRef>
              <c:f>Sheet1!$C$1</c:f>
              <c:strCache>
                <c:ptCount val="1"/>
                <c:pt idx="0">
                  <c:v>Restaurants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Requires less labor</c:v>
                </c:pt>
                <c:pt idx="1">
                  <c:v>Price</c:v>
                </c:pt>
                <c:pt idx="2">
                  <c:v>Works well
in recipes</c:v>
                </c:pt>
                <c:pt idx="3">
                  <c:v>Taste/Flavor</c:v>
                </c:pt>
                <c:pt idx="4">
                  <c:v>Appropriate
packaging size</c:v>
                </c:pt>
                <c:pt idx="5">
                  <c:v>Product packaging
and format</c:v>
                </c:pt>
                <c:pt idx="6">
                  <c:v>Wide range
of flavor options</c:v>
                </c:pt>
              </c:strCache>
            </c:strRef>
          </c:cat>
          <c:val>
            <c:numRef>
              <c:f>Sheet1!$C$2:$C$8</c:f>
              <c:numCache>
                <c:formatCode>0%</c:formatCode>
                <c:ptCount val="7"/>
                <c:pt idx="0">
                  <c:v>0.32</c:v>
                </c:pt>
                <c:pt idx="1">
                  <c:v>0.26</c:v>
                </c:pt>
                <c:pt idx="2">
                  <c:v>0.32</c:v>
                </c:pt>
                <c:pt idx="3">
                  <c:v>0.25</c:v>
                </c:pt>
                <c:pt idx="4">
                  <c:v>0.16</c:v>
                </c:pt>
                <c:pt idx="5">
                  <c:v>0.24</c:v>
                </c:pt>
                <c:pt idx="6">
                  <c:v>0.22</c:v>
                </c:pt>
              </c:numCache>
            </c:numRef>
          </c:val>
          <c:extLst>
            <c:ext xmlns:c16="http://schemas.microsoft.com/office/drawing/2014/chart" uri="{C3380CC4-5D6E-409C-BE32-E72D297353CC}">
              <c16:uniqueId val="{00000001-95BC-4D78-80A6-3DE6D0C15D8A}"/>
            </c:ext>
          </c:extLst>
        </c:ser>
        <c:ser>
          <c:idx val="2"/>
          <c:order val="2"/>
          <c:tx>
            <c:strRef>
              <c:f>Sheet1!$D$1</c:f>
              <c:strCache>
                <c:ptCount val="1"/>
                <c:pt idx="0">
                  <c:v>Non Comm</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Requires less labor</c:v>
                </c:pt>
                <c:pt idx="1">
                  <c:v>Price</c:v>
                </c:pt>
                <c:pt idx="2">
                  <c:v>Works well
in recipes</c:v>
                </c:pt>
                <c:pt idx="3">
                  <c:v>Taste/Flavor</c:v>
                </c:pt>
                <c:pt idx="4">
                  <c:v>Appropriate
packaging size</c:v>
                </c:pt>
                <c:pt idx="5">
                  <c:v>Product packaging
and format</c:v>
                </c:pt>
                <c:pt idx="6">
                  <c:v>Wide range
of flavor options</c:v>
                </c:pt>
              </c:strCache>
            </c:strRef>
          </c:cat>
          <c:val>
            <c:numRef>
              <c:f>Sheet1!$D$2:$D$8</c:f>
              <c:numCache>
                <c:formatCode>0%</c:formatCode>
                <c:ptCount val="7"/>
                <c:pt idx="0">
                  <c:v>0.37</c:v>
                </c:pt>
                <c:pt idx="1">
                  <c:v>0.28999999999999998</c:v>
                </c:pt>
                <c:pt idx="2">
                  <c:v>0.24</c:v>
                </c:pt>
                <c:pt idx="3">
                  <c:v>0.35</c:v>
                </c:pt>
                <c:pt idx="4">
                  <c:v>0.31</c:v>
                </c:pt>
                <c:pt idx="5">
                  <c:v>0.31</c:v>
                </c:pt>
                <c:pt idx="6">
                  <c:v>0.31</c:v>
                </c:pt>
              </c:numCache>
            </c:numRef>
          </c:val>
          <c:extLst>
            <c:ext xmlns:c16="http://schemas.microsoft.com/office/drawing/2014/chart" uri="{C3380CC4-5D6E-409C-BE32-E72D297353CC}">
              <c16:uniqueId val="{00000003-95BC-4D78-80A6-3DE6D0C15D8A}"/>
            </c:ext>
          </c:extLst>
        </c:ser>
        <c:ser>
          <c:idx val="3"/>
          <c:order val="3"/>
          <c:tx>
            <c:strRef>
              <c:f>Sheet1!$E$1</c:f>
              <c:strCache>
                <c:ptCount val="1"/>
                <c:pt idx="0">
                  <c:v>Hotel</c:v>
                </c:pt>
              </c:strCache>
            </c:strRef>
          </c:tx>
          <c:spPr>
            <a:solidFill>
              <a:schemeClr val="accent3"/>
            </a:solidFill>
            <a:ln>
              <a:noFill/>
            </a:ln>
            <a:effectLst/>
          </c:spPr>
          <c:invertIfNegative val="0"/>
          <c:dLbls>
            <c:dLbl>
              <c:idx val="5"/>
              <c:spPr>
                <a:noFill/>
                <a:ln>
                  <a:noFill/>
                </a:ln>
                <a:effectLst/>
              </c:spPr>
              <c:txPr>
                <a:bodyPr rot="0" spcFirstLastPara="1" vertOverflow="ellipsis" vert="horz" wrap="square" anchor="ctr" anchorCtr="1"/>
                <a:lstStyle/>
                <a:p>
                  <a:pPr>
                    <a:defRPr sz="10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F9EC-4BF0-9554-17794C8E83C9}"/>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Requires less labor</c:v>
                </c:pt>
                <c:pt idx="1">
                  <c:v>Price</c:v>
                </c:pt>
                <c:pt idx="2">
                  <c:v>Works well
in recipes</c:v>
                </c:pt>
                <c:pt idx="3">
                  <c:v>Taste/Flavor</c:v>
                </c:pt>
                <c:pt idx="4">
                  <c:v>Appropriate
packaging size</c:v>
                </c:pt>
                <c:pt idx="5">
                  <c:v>Product packaging
and format</c:v>
                </c:pt>
                <c:pt idx="6">
                  <c:v>Wide range
of flavor options</c:v>
                </c:pt>
              </c:strCache>
            </c:strRef>
          </c:cat>
          <c:val>
            <c:numRef>
              <c:f>Sheet1!$E$2:$E$8</c:f>
              <c:numCache>
                <c:formatCode>0%</c:formatCode>
                <c:ptCount val="7"/>
                <c:pt idx="0">
                  <c:v>0.4</c:v>
                </c:pt>
                <c:pt idx="1">
                  <c:v>0.6</c:v>
                </c:pt>
                <c:pt idx="2">
                  <c:v>0.4</c:v>
                </c:pt>
                <c:pt idx="3">
                  <c:v>0.2</c:v>
                </c:pt>
                <c:pt idx="4">
                  <c:v>0.3</c:v>
                </c:pt>
                <c:pt idx="5">
                  <c:v>0</c:v>
                </c:pt>
                <c:pt idx="6">
                  <c:v>0.3</c:v>
                </c:pt>
              </c:numCache>
            </c:numRef>
          </c:val>
          <c:extLst>
            <c:ext xmlns:c16="http://schemas.microsoft.com/office/drawing/2014/chart" uri="{C3380CC4-5D6E-409C-BE32-E72D297353CC}">
              <c16:uniqueId val="{00000000-A321-4BCB-AB1C-AE0CA5C7D70D}"/>
            </c:ext>
          </c:extLst>
        </c:ser>
        <c:ser>
          <c:idx val="4"/>
          <c:order val="4"/>
          <c:tx>
            <c:strRef>
              <c:f>Sheet1!$F$1</c:f>
              <c:strCache>
                <c:ptCount val="1"/>
                <c:pt idx="0">
                  <c:v>C-Store</c:v>
                </c:pt>
              </c:strCache>
            </c:strRef>
          </c:tx>
          <c:spPr>
            <a:solidFill>
              <a:schemeClr val="accent4"/>
            </a:solidFill>
            <a:ln>
              <a:noFill/>
            </a:ln>
            <a:effectLst/>
          </c:spPr>
          <c:invertIfNegative val="0"/>
          <c:dLbls>
            <c:dLbl>
              <c:idx val="6"/>
              <c:spPr>
                <a:noFill/>
                <a:ln>
                  <a:noFill/>
                </a:ln>
                <a:effectLst/>
              </c:spPr>
              <c:txPr>
                <a:bodyPr rot="0" spcFirstLastPara="1" vertOverflow="ellipsis" vert="horz" wrap="square" anchor="ctr" anchorCtr="1"/>
                <a:lstStyle/>
                <a:p>
                  <a:pPr>
                    <a:defRPr sz="1000" b="1" i="0" u="none" strike="noStrike" kern="1200" baseline="0">
                      <a:solidFill>
                        <a:schemeClr val="accent4">
                          <a:lumMod val="7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F9EC-4BF0-9554-17794C8E83C9}"/>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Requires less labor</c:v>
                </c:pt>
                <c:pt idx="1">
                  <c:v>Price</c:v>
                </c:pt>
                <c:pt idx="2">
                  <c:v>Works well
in recipes</c:v>
                </c:pt>
                <c:pt idx="3">
                  <c:v>Taste/Flavor</c:v>
                </c:pt>
                <c:pt idx="4">
                  <c:v>Appropriate
packaging size</c:v>
                </c:pt>
                <c:pt idx="5">
                  <c:v>Product packaging
and format</c:v>
                </c:pt>
                <c:pt idx="6">
                  <c:v>Wide range
of flavor options</c:v>
                </c:pt>
              </c:strCache>
            </c:strRef>
          </c:cat>
          <c:val>
            <c:numRef>
              <c:f>Sheet1!$F$2:$F$8</c:f>
              <c:numCache>
                <c:formatCode>0%</c:formatCode>
                <c:ptCount val="7"/>
                <c:pt idx="0">
                  <c:v>0.22</c:v>
                </c:pt>
                <c:pt idx="1">
                  <c:v>0.56000000000000005</c:v>
                </c:pt>
                <c:pt idx="2">
                  <c:v>0.33</c:v>
                </c:pt>
                <c:pt idx="3">
                  <c:v>0.44</c:v>
                </c:pt>
                <c:pt idx="4">
                  <c:v>0.33</c:v>
                </c:pt>
                <c:pt idx="5">
                  <c:v>0.11</c:v>
                </c:pt>
                <c:pt idx="6">
                  <c:v>0</c:v>
                </c:pt>
              </c:numCache>
            </c:numRef>
          </c:val>
          <c:extLst>
            <c:ext xmlns:c16="http://schemas.microsoft.com/office/drawing/2014/chart" uri="{C3380CC4-5D6E-409C-BE32-E72D297353CC}">
              <c16:uniqueId val="{00000000-8C73-4318-B8B3-1ECDAA8B7197}"/>
            </c:ext>
          </c:extLst>
        </c:ser>
        <c:dLbls>
          <c:showLegendKey val="0"/>
          <c:showVal val="0"/>
          <c:showCatName val="0"/>
          <c:showSerName val="0"/>
          <c:showPercent val="0"/>
          <c:showBubbleSize val="0"/>
        </c:dLbls>
        <c:gapWidth val="120"/>
        <c:overlap val="-35"/>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1"/>
          <c:min val="0"/>
        </c:scaling>
        <c:delete val="1"/>
        <c:axPos val="t"/>
        <c:numFmt formatCode="0%" sourceLinked="1"/>
        <c:majorTickMark val="out"/>
        <c:minorTickMark val="none"/>
        <c:tickLblPos val="nextTo"/>
        <c:crossAx val="380057263"/>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Entry>
      <c:layout>
        <c:manualLayout>
          <c:xMode val="edge"/>
          <c:yMode val="edge"/>
          <c:x val="0.12297590405365998"/>
          <c:y val="0.96327304898228927"/>
          <c:w val="0.75404819189268013"/>
          <c:h val="3.672695101771067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140164771070282"/>
          <c:y val="5.2434210526315778E-2"/>
          <c:w val="0.49313538932633422"/>
          <c:h val="0.89007409896933631"/>
        </c:manualLayout>
      </c:layout>
      <c:barChart>
        <c:barDir val="bar"/>
        <c:grouping val="clustered"/>
        <c:varyColors val="0"/>
        <c:ser>
          <c:idx val="0"/>
          <c:order val="0"/>
          <c:tx>
            <c:strRef>
              <c:f>Sheet1!$B$1</c:f>
              <c:strCache>
                <c:ptCount val="1"/>
                <c:pt idx="0">
                  <c:v>Total Sample</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6"/>
                <c:pt idx="0">
                  <c:v>Shelf life</c:v>
                </c:pt>
                <c:pt idx="1">
                  <c:v>Reputation of supplier/
manufacturer</c:v>
                </c:pt>
                <c:pt idx="2">
                  <c:v>Health and wellness benefits</c:v>
                </c:pt>
                <c:pt idx="3">
                  <c:v>Distributor availability</c:v>
                </c:pt>
                <c:pt idx="4">
                  <c:v>Unique product</c:v>
                </c:pt>
                <c:pt idx="5">
                  <c:v>Product claims</c:v>
                </c:pt>
              </c:strCache>
            </c:strRef>
          </c:cat>
          <c:val>
            <c:numRef>
              <c:f>Sheet1!$B$2:$B$14</c:f>
              <c:numCache>
                <c:formatCode>0%</c:formatCode>
                <c:ptCount val="6"/>
                <c:pt idx="0">
                  <c:v>0.22</c:v>
                </c:pt>
                <c:pt idx="1">
                  <c:v>0.21</c:v>
                </c:pt>
                <c:pt idx="2">
                  <c:v>0.21</c:v>
                </c:pt>
                <c:pt idx="3">
                  <c:v>0.2</c:v>
                </c:pt>
                <c:pt idx="4">
                  <c:v>0.2</c:v>
                </c:pt>
                <c:pt idx="5">
                  <c:v>0.19</c:v>
                </c:pt>
              </c:numCache>
            </c:numRef>
          </c:val>
          <c:extLst>
            <c:ext xmlns:c16="http://schemas.microsoft.com/office/drawing/2014/chart" uri="{C3380CC4-5D6E-409C-BE32-E72D297353CC}">
              <c16:uniqueId val="{00000000-7D86-4948-B7BD-0826D17C27CB}"/>
            </c:ext>
          </c:extLst>
        </c:ser>
        <c:ser>
          <c:idx val="1"/>
          <c:order val="1"/>
          <c:tx>
            <c:strRef>
              <c:f>Sheet1!$C$1</c:f>
              <c:strCache>
                <c:ptCount val="1"/>
                <c:pt idx="0">
                  <c:v>Restaurants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6"/>
                <c:pt idx="0">
                  <c:v>Shelf life</c:v>
                </c:pt>
                <c:pt idx="1">
                  <c:v>Reputation of supplier/
manufacturer</c:v>
                </c:pt>
                <c:pt idx="2">
                  <c:v>Health and wellness benefits</c:v>
                </c:pt>
                <c:pt idx="3">
                  <c:v>Distributor availability</c:v>
                </c:pt>
                <c:pt idx="4">
                  <c:v>Unique product</c:v>
                </c:pt>
                <c:pt idx="5">
                  <c:v>Product claims</c:v>
                </c:pt>
              </c:strCache>
            </c:strRef>
          </c:cat>
          <c:val>
            <c:numRef>
              <c:f>Sheet1!$C$2:$C$14</c:f>
              <c:numCache>
                <c:formatCode>0%</c:formatCode>
                <c:ptCount val="6"/>
                <c:pt idx="0">
                  <c:v>0.18</c:v>
                </c:pt>
                <c:pt idx="1">
                  <c:v>0.24</c:v>
                </c:pt>
                <c:pt idx="2">
                  <c:v>0.19</c:v>
                </c:pt>
                <c:pt idx="3">
                  <c:v>0.19</c:v>
                </c:pt>
                <c:pt idx="4">
                  <c:v>0.21</c:v>
                </c:pt>
                <c:pt idx="5">
                  <c:v>0.24</c:v>
                </c:pt>
              </c:numCache>
            </c:numRef>
          </c:val>
          <c:extLst>
            <c:ext xmlns:c16="http://schemas.microsoft.com/office/drawing/2014/chart" uri="{C3380CC4-5D6E-409C-BE32-E72D297353CC}">
              <c16:uniqueId val="{00000001-7D86-4948-B7BD-0826D17C27CB}"/>
            </c:ext>
          </c:extLst>
        </c:ser>
        <c:ser>
          <c:idx val="2"/>
          <c:order val="2"/>
          <c:tx>
            <c:strRef>
              <c:f>Sheet1!$D$1</c:f>
              <c:strCache>
                <c:ptCount val="1"/>
                <c:pt idx="0">
                  <c:v>Non Comm</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6"/>
                <c:pt idx="0">
                  <c:v>Shelf life</c:v>
                </c:pt>
                <c:pt idx="1">
                  <c:v>Reputation of supplier/
manufacturer</c:v>
                </c:pt>
                <c:pt idx="2">
                  <c:v>Health and wellness benefits</c:v>
                </c:pt>
                <c:pt idx="3">
                  <c:v>Distributor availability</c:v>
                </c:pt>
                <c:pt idx="4">
                  <c:v>Unique product</c:v>
                </c:pt>
                <c:pt idx="5">
                  <c:v>Product claims</c:v>
                </c:pt>
              </c:strCache>
            </c:strRef>
          </c:cat>
          <c:val>
            <c:numRef>
              <c:f>Sheet1!$D$2:$D$14</c:f>
              <c:numCache>
                <c:formatCode>0%</c:formatCode>
                <c:ptCount val="6"/>
                <c:pt idx="0">
                  <c:v>0.24</c:v>
                </c:pt>
                <c:pt idx="1">
                  <c:v>0.18</c:v>
                </c:pt>
                <c:pt idx="2">
                  <c:v>0.22</c:v>
                </c:pt>
                <c:pt idx="3">
                  <c:v>0.2</c:v>
                </c:pt>
                <c:pt idx="4">
                  <c:v>0.22</c:v>
                </c:pt>
                <c:pt idx="5">
                  <c:v>0.16</c:v>
                </c:pt>
              </c:numCache>
            </c:numRef>
          </c:val>
          <c:extLst>
            <c:ext xmlns:c16="http://schemas.microsoft.com/office/drawing/2014/chart" uri="{C3380CC4-5D6E-409C-BE32-E72D297353CC}">
              <c16:uniqueId val="{00000002-7D86-4948-B7BD-0826D17C27CB}"/>
            </c:ext>
          </c:extLst>
        </c:ser>
        <c:ser>
          <c:idx val="3"/>
          <c:order val="3"/>
          <c:tx>
            <c:strRef>
              <c:f>Sheet1!$E$1</c:f>
              <c:strCache>
                <c:ptCount val="1"/>
                <c:pt idx="0">
                  <c:v>Hotel</c:v>
                </c:pt>
              </c:strCache>
            </c:strRef>
          </c:tx>
          <c:spPr>
            <a:solidFill>
              <a:schemeClr val="accent3"/>
            </a:solidFill>
            <a:ln>
              <a:noFill/>
            </a:ln>
            <a:effectLst/>
          </c:spPr>
          <c:invertIfNegative val="0"/>
          <c:dLbls>
            <c:dLbl>
              <c:idx val="5"/>
              <c:spPr>
                <a:noFill/>
                <a:ln>
                  <a:noFill/>
                </a:ln>
                <a:effectLst/>
              </c:spPr>
              <c:txPr>
                <a:bodyPr rot="0" spcFirstLastPara="1" vertOverflow="ellipsis" vert="horz" wrap="square" anchor="ctr" anchorCtr="1"/>
                <a:lstStyle/>
                <a:p>
                  <a:pPr>
                    <a:defRPr sz="10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6-7D86-4948-B7BD-0826D17C27CB}"/>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6"/>
                <c:pt idx="0">
                  <c:v>Shelf life</c:v>
                </c:pt>
                <c:pt idx="1">
                  <c:v>Reputation of supplier/
manufacturer</c:v>
                </c:pt>
                <c:pt idx="2">
                  <c:v>Health and wellness benefits</c:v>
                </c:pt>
                <c:pt idx="3">
                  <c:v>Distributor availability</c:v>
                </c:pt>
                <c:pt idx="4">
                  <c:v>Unique product</c:v>
                </c:pt>
                <c:pt idx="5">
                  <c:v>Product claims</c:v>
                </c:pt>
              </c:strCache>
            </c:strRef>
          </c:cat>
          <c:val>
            <c:numRef>
              <c:f>Sheet1!$E$2:$E$14</c:f>
              <c:numCache>
                <c:formatCode>0%</c:formatCode>
                <c:ptCount val="6"/>
                <c:pt idx="0">
                  <c:v>0.3</c:v>
                </c:pt>
                <c:pt idx="1">
                  <c:v>0.2</c:v>
                </c:pt>
                <c:pt idx="2">
                  <c:v>0.3</c:v>
                </c:pt>
                <c:pt idx="3">
                  <c:v>0.1</c:v>
                </c:pt>
                <c:pt idx="4">
                  <c:v>0.2</c:v>
                </c:pt>
                <c:pt idx="5">
                  <c:v>0</c:v>
                </c:pt>
              </c:numCache>
            </c:numRef>
          </c:val>
          <c:extLst>
            <c:ext xmlns:c16="http://schemas.microsoft.com/office/drawing/2014/chart" uri="{C3380CC4-5D6E-409C-BE32-E72D297353CC}">
              <c16:uniqueId val="{00000003-7D86-4948-B7BD-0826D17C27CB}"/>
            </c:ext>
          </c:extLst>
        </c:ser>
        <c:ser>
          <c:idx val="4"/>
          <c:order val="4"/>
          <c:tx>
            <c:strRef>
              <c:f>Sheet1!$F$1</c:f>
              <c:strCache>
                <c:ptCount val="1"/>
                <c:pt idx="0">
                  <c:v>C-Store</c:v>
                </c:pt>
              </c:strCache>
            </c:strRef>
          </c:tx>
          <c:spPr>
            <a:solidFill>
              <a:schemeClr val="accent4"/>
            </a:solidFill>
            <a:ln>
              <a:noFill/>
            </a:ln>
            <a:effectLst/>
          </c:spPr>
          <c:invertIfNegative val="0"/>
          <c:dLbls>
            <c:dLbl>
              <c:idx val="4"/>
              <c:spPr>
                <a:noFill/>
                <a:ln>
                  <a:noFill/>
                </a:ln>
                <a:effectLst/>
              </c:spPr>
              <c:txPr>
                <a:bodyPr rot="0" spcFirstLastPara="1" vertOverflow="ellipsis" vert="horz" wrap="square" anchor="ctr" anchorCtr="1"/>
                <a:lstStyle/>
                <a:p>
                  <a:pPr>
                    <a:defRPr sz="1000" b="1" i="0" u="none" strike="noStrike" kern="1200" baseline="0">
                      <a:solidFill>
                        <a:schemeClr val="accent4">
                          <a:lumMod val="7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7D86-4948-B7BD-0826D17C27CB}"/>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6"/>
                <c:pt idx="0">
                  <c:v>Shelf life</c:v>
                </c:pt>
                <c:pt idx="1">
                  <c:v>Reputation of supplier/
manufacturer</c:v>
                </c:pt>
                <c:pt idx="2">
                  <c:v>Health and wellness benefits</c:v>
                </c:pt>
                <c:pt idx="3">
                  <c:v>Distributor availability</c:v>
                </c:pt>
                <c:pt idx="4">
                  <c:v>Unique product</c:v>
                </c:pt>
                <c:pt idx="5">
                  <c:v>Product claims</c:v>
                </c:pt>
              </c:strCache>
            </c:strRef>
          </c:cat>
          <c:val>
            <c:numRef>
              <c:f>Sheet1!$F$2:$F$14</c:f>
              <c:numCache>
                <c:formatCode>0%</c:formatCode>
                <c:ptCount val="6"/>
                <c:pt idx="0">
                  <c:v>0.33</c:v>
                </c:pt>
                <c:pt idx="1">
                  <c:v>0.22</c:v>
                </c:pt>
                <c:pt idx="2">
                  <c:v>0.11</c:v>
                </c:pt>
                <c:pt idx="3">
                  <c:v>0.33</c:v>
                </c:pt>
                <c:pt idx="4">
                  <c:v>0</c:v>
                </c:pt>
                <c:pt idx="5">
                  <c:v>0.22</c:v>
                </c:pt>
              </c:numCache>
            </c:numRef>
          </c:val>
          <c:extLst>
            <c:ext xmlns:c16="http://schemas.microsoft.com/office/drawing/2014/chart" uri="{C3380CC4-5D6E-409C-BE32-E72D297353CC}">
              <c16:uniqueId val="{00000004-7D86-4948-B7BD-0826D17C27CB}"/>
            </c:ext>
          </c:extLst>
        </c:ser>
        <c:dLbls>
          <c:showLegendKey val="0"/>
          <c:showVal val="0"/>
          <c:showCatName val="0"/>
          <c:showSerName val="0"/>
          <c:showPercent val="0"/>
          <c:showBubbleSize val="0"/>
        </c:dLbls>
        <c:gapWidth val="120"/>
        <c:overlap val="-35"/>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1"/>
          <c:min val="0"/>
        </c:scaling>
        <c:delete val="1"/>
        <c:axPos val="t"/>
        <c:numFmt formatCode="0%" sourceLinked="1"/>
        <c:majorTickMark val="out"/>
        <c:minorTickMark val="none"/>
        <c:tickLblPos val="nextTo"/>
        <c:crossAx val="380057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r>
              <a:rPr lang="en-US" sz="1400" dirty="0">
                <a:latin typeface="Georgia" panose="02040502050405020303" pitchFamily="18" charset="0"/>
              </a:rPr>
              <a:t>% of Operators Selecting as Top Four Purchase Driver</a:t>
            </a:r>
          </a:p>
        </c:rich>
      </c:tx>
      <c:layout>
        <c:manualLayout>
          <c:xMode val="edge"/>
          <c:yMode val="edge"/>
          <c:x val="0.11905627605372858"/>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23159066898374295"/>
          <c:y val="6.1206140350877195E-2"/>
          <c:w val="0.24035192374292563"/>
          <c:h val="0.88141007045171982"/>
        </c:manualLayout>
      </c:layout>
      <c:barChart>
        <c:barDir val="bar"/>
        <c:grouping val="clustered"/>
        <c:varyColors val="0"/>
        <c:ser>
          <c:idx val="0"/>
          <c:order val="0"/>
          <c:tx>
            <c:strRef>
              <c:f>Sheet1!$B$1</c:f>
              <c:strCache>
                <c:ptCount val="1"/>
                <c:pt idx="0">
                  <c:v>Total Sample</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Sheet1!$A$15:$A$26</c:f>
              <c:strCache>
                <c:ptCount val="6"/>
                <c:pt idx="0">
                  <c:v>Availability of
seasonal or limited-
time options</c:v>
                </c:pt>
                <c:pt idx="1">
                  <c:v>Availability of low or
reduced sodium
options</c:v>
                </c:pt>
                <c:pt idx="2">
                  <c:v>Refrigerated is my
preferred format</c:v>
                </c:pt>
                <c:pt idx="3">
                  <c:v>Availability of
organic/Non-GMO</c:v>
                </c:pt>
                <c:pt idx="4">
                  <c:v>Strong consumer-
known brand name</c:v>
                </c:pt>
                <c:pt idx="5">
                  <c:v>Dietary Claims</c:v>
                </c:pt>
              </c:strCache>
            </c:strRef>
          </c:cat>
          <c:val>
            <c:numRef>
              <c:f>Sheet1!$B$15:$B$26</c:f>
              <c:numCache>
                <c:formatCode>0%</c:formatCode>
                <c:ptCount val="6"/>
                <c:pt idx="0">
                  <c:v>0.17</c:v>
                </c:pt>
                <c:pt idx="1">
                  <c:v>0.17</c:v>
                </c:pt>
                <c:pt idx="2">
                  <c:v>0.16</c:v>
                </c:pt>
                <c:pt idx="3">
                  <c:v>0.16</c:v>
                </c:pt>
                <c:pt idx="4">
                  <c:v>0.15</c:v>
                </c:pt>
                <c:pt idx="5">
                  <c:v>0.13</c:v>
                </c:pt>
              </c:numCache>
            </c:numRef>
          </c:val>
          <c:extLst>
            <c:ext xmlns:c16="http://schemas.microsoft.com/office/drawing/2014/chart" uri="{C3380CC4-5D6E-409C-BE32-E72D297353CC}">
              <c16:uniqueId val="{00000000-95BC-4D78-80A6-3DE6D0C15D8A}"/>
            </c:ext>
          </c:extLst>
        </c:ser>
        <c:ser>
          <c:idx val="1"/>
          <c:order val="1"/>
          <c:tx>
            <c:strRef>
              <c:f>Sheet1!$C$1</c:f>
              <c:strCache>
                <c:ptCount val="1"/>
                <c:pt idx="0">
                  <c:v>Restaurants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Sheet1!$A$15:$A$26</c:f>
              <c:strCache>
                <c:ptCount val="6"/>
                <c:pt idx="0">
                  <c:v>Availability of
seasonal or limited-
time options</c:v>
                </c:pt>
                <c:pt idx="1">
                  <c:v>Availability of low or
reduced sodium
options</c:v>
                </c:pt>
                <c:pt idx="2">
                  <c:v>Refrigerated is my
preferred format</c:v>
                </c:pt>
                <c:pt idx="3">
                  <c:v>Availability of
organic/Non-GMO</c:v>
                </c:pt>
                <c:pt idx="4">
                  <c:v>Strong consumer-
known brand name</c:v>
                </c:pt>
                <c:pt idx="5">
                  <c:v>Dietary Claims</c:v>
                </c:pt>
              </c:strCache>
            </c:strRef>
          </c:cat>
          <c:val>
            <c:numRef>
              <c:f>Sheet1!$C$15:$C$26</c:f>
              <c:numCache>
                <c:formatCode>0%</c:formatCode>
                <c:ptCount val="6"/>
                <c:pt idx="0">
                  <c:v>0.19</c:v>
                </c:pt>
                <c:pt idx="1">
                  <c:v>0.19</c:v>
                </c:pt>
                <c:pt idx="2">
                  <c:v>0.18</c:v>
                </c:pt>
                <c:pt idx="3">
                  <c:v>0.13</c:v>
                </c:pt>
                <c:pt idx="4">
                  <c:v>0.21</c:v>
                </c:pt>
                <c:pt idx="5">
                  <c:v>0.15</c:v>
                </c:pt>
              </c:numCache>
            </c:numRef>
          </c:val>
          <c:extLst>
            <c:ext xmlns:c16="http://schemas.microsoft.com/office/drawing/2014/chart" uri="{C3380CC4-5D6E-409C-BE32-E72D297353CC}">
              <c16:uniqueId val="{00000001-95BC-4D78-80A6-3DE6D0C15D8A}"/>
            </c:ext>
          </c:extLst>
        </c:ser>
        <c:ser>
          <c:idx val="2"/>
          <c:order val="2"/>
          <c:tx>
            <c:strRef>
              <c:f>Sheet1!$D$1</c:f>
              <c:strCache>
                <c:ptCount val="1"/>
                <c:pt idx="0">
                  <c:v>Non Comm</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Sheet1!$A$15:$A$26</c:f>
              <c:strCache>
                <c:ptCount val="6"/>
                <c:pt idx="0">
                  <c:v>Availability of
seasonal or limited-
time options</c:v>
                </c:pt>
                <c:pt idx="1">
                  <c:v>Availability of low or
reduced sodium
options</c:v>
                </c:pt>
                <c:pt idx="2">
                  <c:v>Refrigerated is my
preferred format</c:v>
                </c:pt>
                <c:pt idx="3">
                  <c:v>Availability of
organic/Non-GMO</c:v>
                </c:pt>
                <c:pt idx="4">
                  <c:v>Strong consumer-
known brand name</c:v>
                </c:pt>
                <c:pt idx="5">
                  <c:v>Dietary Claims</c:v>
                </c:pt>
              </c:strCache>
            </c:strRef>
          </c:cat>
          <c:val>
            <c:numRef>
              <c:f>Sheet1!$D$15:$D$26</c:f>
              <c:numCache>
                <c:formatCode>0%</c:formatCode>
                <c:ptCount val="6"/>
                <c:pt idx="0">
                  <c:v>0.16</c:v>
                </c:pt>
                <c:pt idx="1">
                  <c:v>0.16</c:v>
                </c:pt>
                <c:pt idx="2">
                  <c:v>0.12</c:v>
                </c:pt>
                <c:pt idx="3">
                  <c:v>0.12</c:v>
                </c:pt>
                <c:pt idx="4">
                  <c:v>0.12</c:v>
                </c:pt>
                <c:pt idx="5">
                  <c:v>0.1</c:v>
                </c:pt>
              </c:numCache>
            </c:numRef>
          </c:val>
          <c:extLst>
            <c:ext xmlns:c16="http://schemas.microsoft.com/office/drawing/2014/chart" uri="{C3380CC4-5D6E-409C-BE32-E72D297353CC}">
              <c16:uniqueId val="{00000003-95BC-4D78-80A6-3DE6D0C15D8A}"/>
            </c:ext>
          </c:extLst>
        </c:ser>
        <c:ser>
          <c:idx val="3"/>
          <c:order val="3"/>
          <c:tx>
            <c:strRef>
              <c:f>Sheet1!$E$1</c:f>
              <c:strCache>
                <c:ptCount val="1"/>
                <c:pt idx="0">
                  <c:v>Hotel</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Sheet1!$A$15:$A$26</c:f>
              <c:strCache>
                <c:ptCount val="6"/>
                <c:pt idx="0">
                  <c:v>Availability of
seasonal or limited-
time options</c:v>
                </c:pt>
                <c:pt idx="1">
                  <c:v>Availability of low or
reduced sodium
options</c:v>
                </c:pt>
                <c:pt idx="2">
                  <c:v>Refrigerated is my
preferred format</c:v>
                </c:pt>
                <c:pt idx="3">
                  <c:v>Availability of
organic/Non-GMO</c:v>
                </c:pt>
                <c:pt idx="4">
                  <c:v>Strong consumer-
known brand name</c:v>
                </c:pt>
                <c:pt idx="5">
                  <c:v>Dietary Claims</c:v>
                </c:pt>
              </c:strCache>
            </c:strRef>
          </c:cat>
          <c:val>
            <c:numRef>
              <c:f>Sheet1!$E$15:$E$26</c:f>
              <c:numCache>
                <c:formatCode>0%</c:formatCode>
                <c:ptCount val="6"/>
                <c:pt idx="0">
                  <c:v>0.1</c:v>
                </c:pt>
                <c:pt idx="1">
                  <c:v>0.1</c:v>
                </c:pt>
                <c:pt idx="2">
                  <c:v>0.1</c:v>
                </c:pt>
                <c:pt idx="3">
                  <c:v>0.4</c:v>
                </c:pt>
                <c:pt idx="4">
                  <c:v>0.1</c:v>
                </c:pt>
                <c:pt idx="5">
                  <c:v>0.2</c:v>
                </c:pt>
              </c:numCache>
            </c:numRef>
          </c:val>
          <c:extLst>
            <c:ext xmlns:c16="http://schemas.microsoft.com/office/drawing/2014/chart" uri="{C3380CC4-5D6E-409C-BE32-E72D297353CC}">
              <c16:uniqueId val="{00000000-A321-4BCB-AB1C-AE0CA5C7D70D}"/>
            </c:ext>
          </c:extLst>
        </c:ser>
        <c:ser>
          <c:idx val="4"/>
          <c:order val="4"/>
          <c:tx>
            <c:strRef>
              <c:f>Sheet1!$F$1</c:f>
              <c:strCache>
                <c:ptCount val="1"/>
                <c:pt idx="0">
                  <c:v>C-Store</c:v>
                </c:pt>
              </c:strCache>
            </c:strRef>
          </c:tx>
          <c:spPr>
            <a:solidFill>
              <a:schemeClr val="accent4"/>
            </a:solidFill>
            <a:ln>
              <a:noFill/>
            </a:ln>
            <a:effectLst/>
          </c:spPr>
          <c:invertIfNegative val="0"/>
          <c:dLbls>
            <c:dLbl>
              <c:idx val="4"/>
              <c:spPr>
                <a:noFill/>
                <a:ln>
                  <a:noFill/>
                </a:ln>
                <a:effectLst/>
              </c:spPr>
              <c:txPr>
                <a:bodyPr rot="0" spcFirstLastPara="1" vertOverflow="ellipsis" vert="horz" wrap="square" anchor="ctr" anchorCtr="1"/>
                <a:lstStyle/>
                <a:p>
                  <a:pPr>
                    <a:defRPr sz="1000" b="1" i="0" u="none" strike="noStrike" kern="1200" baseline="0">
                      <a:solidFill>
                        <a:schemeClr val="accent4">
                          <a:lumMod val="7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50CD-4FA3-A082-B10664269586}"/>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Sheet1!$A$15:$A$26</c:f>
              <c:strCache>
                <c:ptCount val="6"/>
                <c:pt idx="0">
                  <c:v>Availability of
seasonal or limited-
time options</c:v>
                </c:pt>
                <c:pt idx="1">
                  <c:v>Availability of low or
reduced sodium
options</c:v>
                </c:pt>
                <c:pt idx="2">
                  <c:v>Refrigerated is my
preferred format</c:v>
                </c:pt>
                <c:pt idx="3">
                  <c:v>Availability of
organic/Non-GMO</c:v>
                </c:pt>
                <c:pt idx="4">
                  <c:v>Strong consumer-
known brand name</c:v>
                </c:pt>
                <c:pt idx="5">
                  <c:v>Dietary Claims</c:v>
                </c:pt>
              </c:strCache>
            </c:strRef>
          </c:cat>
          <c:val>
            <c:numRef>
              <c:f>Sheet1!$F$15:$F$26</c:f>
              <c:numCache>
                <c:formatCode>0%</c:formatCode>
                <c:ptCount val="6"/>
                <c:pt idx="0">
                  <c:v>0.11</c:v>
                </c:pt>
                <c:pt idx="1">
                  <c:v>0.11</c:v>
                </c:pt>
                <c:pt idx="2">
                  <c:v>0.33</c:v>
                </c:pt>
                <c:pt idx="3">
                  <c:v>0.33</c:v>
                </c:pt>
                <c:pt idx="4">
                  <c:v>0</c:v>
                </c:pt>
                <c:pt idx="5">
                  <c:v>0.11</c:v>
                </c:pt>
              </c:numCache>
            </c:numRef>
          </c:val>
          <c:extLst>
            <c:ext xmlns:c16="http://schemas.microsoft.com/office/drawing/2014/chart" uri="{C3380CC4-5D6E-409C-BE32-E72D297353CC}">
              <c16:uniqueId val="{00000000-8C73-4318-B8B3-1ECDAA8B7197}"/>
            </c:ext>
          </c:extLst>
        </c:ser>
        <c:dLbls>
          <c:showLegendKey val="0"/>
          <c:showVal val="0"/>
          <c:showCatName val="0"/>
          <c:showSerName val="0"/>
          <c:showPercent val="0"/>
          <c:showBubbleSize val="0"/>
        </c:dLbls>
        <c:gapWidth val="182"/>
        <c:overlap val="-35"/>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1"/>
          <c:min val="0"/>
        </c:scaling>
        <c:delete val="1"/>
        <c:axPos val="t"/>
        <c:numFmt formatCode="0%" sourceLinked="1"/>
        <c:majorTickMark val="out"/>
        <c:minorTickMark val="none"/>
        <c:tickLblPos val="nextTo"/>
        <c:crossAx val="380057263"/>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Entry>
      <c:layout>
        <c:manualLayout>
          <c:xMode val="edge"/>
          <c:yMode val="edge"/>
          <c:x val="1.5941022078121611E-4"/>
          <c:y val="0.95793282161757853"/>
          <c:w val="0.99984058977921875"/>
          <c:h val="4.206717838242149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562645815106443"/>
          <c:y val="6.1206140350877195E-2"/>
          <c:w val="0.4789105788859726"/>
          <c:h val="0.88141007045171982"/>
        </c:manualLayout>
      </c:layout>
      <c:barChart>
        <c:barDir val="bar"/>
        <c:grouping val="clustered"/>
        <c:varyColors val="0"/>
        <c:ser>
          <c:idx val="0"/>
          <c:order val="0"/>
          <c:tx>
            <c:strRef>
              <c:f>Sheet1!$B$1</c:f>
              <c:strCache>
                <c:ptCount val="1"/>
                <c:pt idx="0">
                  <c:v>Total Sample</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Sheet1!$A$15:$A$26</c:f>
              <c:strCache>
                <c:ptCount val="6"/>
                <c:pt idx="0">
                  <c:v>Promotes sustainability</c:v>
                </c:pt>
                <c:pt idx="1">
                  <c:v>DSR recommendation</c:v>
                </c:pt>
                <c:pt idx="2">
                  <c:v>Back of house space/storage requirements</c:v>
                </c:pt>
                <c:pt idx="3">
                  <c:v>Promotions (such as rebates or other incentives)</c:v>
                </c:pt>
                <c:pt idx="4">
                  <c:v>Appropriate for kids menu</c:v>
                </c:pt>
                <c:pt idx="5">
                  <c:v>Corporate contract</c:v>
                </c:pt>
              </c:strCache>
            </c:strRef>
          </c:cat>
          <c:val>
            <c:numRef>
              <c:f>Sheet1!$B$15:$B$26</c:f>
              <c:numCache>
                <c:formatCode>0%</c:formatCode>
                <c:ptCount val="6"/>
                <c:pt idx="0">
                  <c:v>0.12</c:v>
                </c:pt>
                <c:pt idx="1">
                  <c:v>0.1</c:v>
                </c:pt>
                <c:pt idx="2">
                  <c:v>0.09</c:v>
                </c:pt>
                <c:pt idx="3">
                  <c:v>0.09</c:v>
                </c:pt>
                <c:pt idx="4">
                  <c:v>0.08</c:v>
                </c:pt>
                <c:pt idx="5">
                  <c:v>7.0000000000000007E-2</c:v>
                </c:pt>
              </c:numCache>
            </c:numRef>
          </c:val>
          <c:extLst>
            <c:ext xmlns:c16="http://schemas.microsoft.com/office/drawing/2014/chart" uri="{C3380CC4-5D6E-409C-BE32-E72D297353CC}">
              <c16:uniqueId val="{00000000-C618-45A3-B3EA-C01834CB09B3}"/>
            </c:ext>
          </c:extLst>
        </c:ser>
        <c:ser>
          <c:idx val="1"/>
          <c:order val="1"/>
          <c:tx>
            <c:strRef>
              <c:f>Sheet1!$C$1</c:f>
              <c:strCache>
                <c:ptCount val="1"/>
                <c:pt idx="0">
                  <c:v>Restaurants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Sheet1!$A$15:$A$26</c:f>
              <c:strCache>
                <c:ptCount val="6"/>
                <c:pt idx="0">
                  <c:v>Promotes sustainability</c:v>
                </c:pt>
                <c:pt idx="1">
                  <c:v>DSR recommendation</c:v>
                </c:pt>
                <c:pt idx="2">
                  <c:v>Back of house space/storage requirements</c:v>
                </c:pt>
                <c:pt idx="3">
                  <c:v>Promotions (such as rebates or other incentives)</c:v>
                </c:pt>
                <c:pt idx="4">
                  <c:v>Appropriate for kids menu</c:v>
                </c:pt>
                <c:pt idx="5">
                  <c:v>Corporate contract</c:v>
                </c:pt>
              </c:strCache>
            </c:strRef>
          </c:cat>
          <c:val>
            <c:numRef>
              <c:f>Sheet1!$C$15:$C$26</c:f>
              <c:numCache>
                <c:formatCode>0%</c:formatCode>
                <c:ptCount val="6"/>
                <c:pt idx="0">
                  <c:v>0.12</c:v>
                </c:pt>
                <c:pt idx="1">
                  <c:v>0.12</c:v>
                </c:pt>
                <c:pt idx="2">
                  <c:v>0.09</c:v>
                </c:pt>
                <c:pt idx="3">
                  <c:v>0.12</c:v>
                </c:pt>
                <c:pt idx="4">
                  <c:v>0.15</c:v>
                </c:pt>
                <c:pt idx="5">
                  <c:v>0.12</c:v>
                </c:pt>
              </c:numCache>
            </c:numRef>
          </c:val>
          <c:extLst>
            <c:ext xmlns:c16="http://schemas.microsoft.com/office/drawing/2014/chart" uri="{C3380CC4-5D6E-409C-BE32-E72D297353CC}">
              <c16:uniqueId val="{00000001-C618-45A3-B3EA-C01834CB09B3}"/>
            </c:ext>
          </c:extLst>
        </c:ser>
        <c:ser>
          <c:idx val="2"/>
          <c:order val="2"/>
          <c:tx>
            <c:strRef>
              <c:f>Sheet1!$D$1</c:f>
              <c:strCache>
                <c:ptCount val="1"/>
                <c:pt idx="0">
                  <c:v>Non Comm</c:v>
                </c:pt>
              </c:strCache>
            </c:strRef>
          </c:tx>
          <c:spPr>
            <a:solidFill>
              <a:schemeClr val="accent2"/>
            </a:solidFill>
            <a:ln>
              <a:noFill/>
            </a:ln>
            <a:effectLst/>
          </c:spPr>
          <c:invertIfNegative val="0"/>
          <c:dLbls>
            <c:dLbl>
              <c:idx val="4"/>
              <c:spPr>
                <a:noFill/>
                <a:ln>
                  <a:noFill/>
                </a:ln>
                <a:effectLst/>
              </c:spPr>
              <c:txPr>
                <a:bodyPr rot="0" spcFirstLastPara="1" vertOverflow="ellipsis" vert="horz" wrap="square" anchor="ctr" anchorCtr="1"/>
                <a:lstStyle/>
                <a:p>
                  <a:pPr>
                    <a:defRPr sz="1000" b="1" i="0" u="none" strike="noStrike" kern="1200" baseline="0">
                      <a:solidFill>
                        <a:schemeClr val="accent2"/>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B-C618-45A3-B3EA-C01834CB09B3}"/>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Sheet1!$A$15:$A$26</c:f>
              <c:strCache>
                <c:ptCount val="6"/>
                <c:pt idx="0">
                  <c:v>Promotes sustainability</c:v>
                </c:pt>
                <c:pt idx="1">
                  <c:v>DSR recommendation</c:v>
                </c:pt>
                <c:pt idx="2">
                  <c:v>Back of house space/storage requirements</c:v>
                </c:pt>
                <c:pt idx="3">
                  <c:v>Promotions (such as rebates or other incentives)</c:v>
                </c:pt>
                <c:pt idx="4">
                  <c:v>Appropriate for kids menu</c:v>
                </c:pt>
                <c:pt idx="5">
                  <c:v>Corporate contract</c:v>
                </c:pt>
              </c:strCache>
            </c:strRef>
          </c:cat>
          <c:val>
            <c:numRef>
              <c:f>Sheet1!$D$15:$D$26</c:f>
              <c:numCache>
                <c:formatCode>0%</c:formatCode>
                <c:ptCount val="6"/>
                <c:pt idx="0">
                  <c:v>0.12</c:v>
                </c:pt>
                <c:pt idx="1">
                  <c:v>0.06</c:v>
                </c:pt>
                <c:pt idx="2">
                  <c:v>0.1</c:v>
                </c:pt>
                <c:pt idx="3">
                  <c:v>0.04</c:v>
                </c:pt>
                <c:pt idx="4">
                  <c:v>0</c:v>
                </c:pt>
                <c:pt idx="5">
                  <c:v>0.04</c:v>
                </c:pt>
              </c:numCache>
            </c:numRef>
          </c:val>
          <c:extLst>
            <c:ext xmlns:c16="http://schemas.microsoft.com/office/drawing/2014/chart" uri="{C3380CC4-5D6E-409C-BE32-E72D297353CC}">
              <c16:uniqueId val="{00000002-C618-45A3-B3EA-C01834CB09B3}"/>
            </c:ext>
          </c:extLst>
        </c:ser>
        <c:ser>
          <c:idx val="3"/>
          <c:order val="3"/>
          <c:tx>
            <c:strRef>
              <c:f>Sheet1!$E$1</c:f>
              <c:strCache>
                <c:ptCount val="1"/>
                <c:pt idx="0">
                  <c:v>Hotel</c:v>
                </c:pt>
              </c:strCache>
            </c:strRef>
          </c:tx>
          <c:spPr>
            <a:solidFill>
              <a:schemeClr val="accent3"/>
            </a:solidFill>
            <a:ln>
              <a:noFill/>
            </a:ln>
            <a:effectLst/>
          </c:spPr>
          <c:invertIfNegative val="0"/>
          <c:dLbls>
            <c:dLbl>
              <c:idx val="2"/>
              <c:spPr>
                <a:noFill/>
                <a:ln>
                  <a:noFill/>
                </a:ln>
                <a:effectLst/>
              </c:spPr>
              <c:txPr>
                <a:bodyPr rot="0" spcFirstLastPara="1" vertOverflow="ellipsis" vert="horz" wrap="square" anchor="ctr" anchorCtr="1"/>
                <a:lstStyle/>
                <a:p>
                  <a:pPr>
                    <a:defRPr sz="10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8-C618-45A3-B3EA-C01834CB09B3}"/>
                </c:ext>
              </c:extLst>
            </c:dLbl>
            <c:dLbl>
              <c:idx val="3"/>
              <c:spPr>
                <a:noFill/>
                <a:ln>
                  <a:noFill/>
                </a:ln>
                <a:effectLst/>
              </c:spPr>
              <c:txPr>
                <a:bodyPr rot="0" spcFirstLastPara="1" vertOverflow="ellipsis" vert="horz" wrap="square" anchor="ctr" anchorCtr="1"/>
                <a:lstStyle/>
                <a:p>
                  <a:pPr>
                    <a:defRPr sz="10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9-C618-45A3-B3EA-C01834CB09B3}"/>
                </c:ext>
              </c:extLst>
            </c:dLbl>
            <c:dLbl>
              <c:idx val="5"/>
              <c:spPr>
                <a:noFill/>
                <a:ln>
                  <a:noFill/>
                </a:ln>
                <a:effectLst/>
              </c:spPr>
              <c:txPr>
                <a:bodyPr rot="0" spcFirstLastPara="1" vertOverflow="ellipsis" vert="horz" wrap="square" anchor="ctr" anchorCtr="1"/>
                <a:lstStyle/>
                <a:p>
                  <a:pPr>
                    <a:defRPr sz="10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A-C618-45A3-B3EA-C01834CB09B3}"/>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Sheet1!$A$15:$A$26</c:f>
              <c:strCache>
                <c:ptCount val="6"/>
                <c:pt idx="0">
                  <c:v>Promotes sustainability</c:v>
                </c:pt>
                <c:pt idx="1">
                  <c:v>DSR recommendation</c:v>
                </c:pt>
                <c:pt idx="2">
                  <c:v>Back of house space/storage requirements</c:v>
                </c:pt>
                <c:pt idx="3">
                  <c:v>Promotions (such as rebates or other incentives)</c:v>
                </c:pt>
                <c:pt idx="4">
                  <c:v>Appropriate for kids menu</c:v>
                </c:pt>
                <c:pt idx="5">
                  <c:v>Corporate contract</c:v>
                </c:pt>
              </c:strCache>
            </c:strRef>
          </c:cat>
          <c:val>
            <c:numRef>
              <c:f>Sheet1!$E$15:$E$26</c:f>
              <c:numCache>
                <c:formatCode>0%</c:formatCode>
                <c:ptCount val="6"/>
                <c:pt idx="0">
                  <c:v>0.1</c:v>
                </c:pt>
                <c:pt idx="1">
                  <c:v>0.2</c:v>
                </c:pt>
                <c:pt idx="2">
                  <c:v>0</c:v>
                </c:pt>
                <c:pt idx="3">
                  <c:v>0</c:v>
                </c:pt>
                <c:pt idx="4">
                  <c:v>0.1</c:v>
                </c:pt>
                <c:pt idx="5">
                  <c:v>0</c:v>
                </c:pt>
              </c:numCache>
            </c:numRef>
          </c:val>
          <c:extLst>
            <c:ext xmlns:c16="http://schemas.microsoft.com/office/drawing/2014/chart" uri="{C3380CC4-5D6E-409C-BE32-E72D297353CC}">
              <c16:uniqueId val="{00000003-C618-45A3-B3EA-C01834CB09B3}"/>
            </c:ext>
          </c:extLst>
        </c:ser>
        <c:ser>
          <c:idx val="4"/>
          <c:order val="4"/>
          <c:tx>
            <c:strRef>
              <c:f>Sheet1!$F$1</c:f>
              <c:strCache>
                <c:ptCount val="1"/>
                <c:pt idx="0">
                  <c:v>C-Store</c:v>
                </c:pt>
              </c:strCache>
            </c:strRef>
          </c:tx>
          <c:spPr>
            <a:solidFill>
              <a:schemeClr val="accent4"/>
            </a:solidFill>
            <a:ln>
              <a:noFill/>
            </a:ln>
            <a:effectLst/>
          </c:spPr>
          <c:invertIfNegative val="0"/>
          <c:dLbls>
            <c:dLbl>
              <c:idx val="1"/>
              <c:spPr>
                <a:noFill/>
                <a:ln>
                  <a:noFill/>
                </a:ln>
                <a:effectLst/>
              </c:spPr>
              <c:txPr>
                <a:bodyPr rot="0" spcFirstLastPara="1" vertOverflow="ellipsis" vert="horz" wrap="square" anchor="ctr" anchorCtr="1"/>
                <a:lstStyle/>
                <a:p>
                  <a:pPr>
                    <a:defRPr sz="1000" b="1" i="0" u="none" strike="noStrike" kern="1200" baseline="0">
                      <a:solidFill>
                        <a:schemeClr val="accent4">
                          <a:lumMod val="7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C618-45A3-B3EA-C01834CB09B3}"/>
                </c:ext>
              </c:extLst>
            </c:dLbl>
            <c:dLbl>
              <c:idx val="4"/>
              <c:spPr>
                <a:noFill/>
                <a:ln>
                  <a:noFill/>
                </a:ln>
                <a:effectLst/>
              </c:spPr>
              <c:txPr>
                <a:bodyPr rot="0" spcFirstLastPara="1" vertOverflow="ellipsis" vert="horz" wrap="square" anchor="ctr" anchorCtr="1"/>
                <a:lstStyle/>
                <a:p>
                  <a:pPr>
                    <a:defRPr sz="1000" b="1" i="0" u="none" strike="noStrike" kern="1200" baseline="0">
                      <a:solidFill>
                        <a:schemeClr val="accent4">
                          <a:lumMod val="7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6-C618-45A3-B3EA-C01834CB09B3}"/>
                </c:ext>
              </c:extLst>
            </c:dLbl>
            <c:dLbl>
              <c:idx val="5"/>
              <c:spPr>
                <a:noFill/>
                <a:ln>
                  <a:noFill/>
                </a:ln>
                <a:effectLst/>
              </c:spPr>
              <c:txPr>
                <a:bodyPr rot="0" spcFirstLastPara="1" vertOverflow="ellipsis" vert="horz" wrap="square" anchor="ctr" anchorCtr="1"/>
                <a:lstStyle/>
                <a:p>
                  <a:pPr>
                    <a:defRPr sz="1000" b="1" i="0" u="none" strike="noStrike" kern="1200" baseline="0">
                      <a:solidFill>
                        <a:schemeClr val="accent4">
                          <a:lumMod val="7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7-C618-45A3-B3EA-C01834CB09B3}"/>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Sheet1!$A$15:$A$26</c:f>
              <c:strCache>
                <c:ptCount val="6"/>
                <c:pt idx="0">
                  <c:v>Promotes sustainability</c:v>
                </c:pt>
                <c:pt idx="1">
                  <c:v>DSR recommendation</c:v>
                </c:pt>
                <c:pt idx="2">
                  <c:v>Back of house space/storage requirements</c:v>
                </c:pt>
                <c:pt idx="3">
                  <c:v>Promotions (such as rebates or other incentives)</c:v>
                </c:pt>
                <c:pt idx="4">
                  <c:v>Appropriate for kids menu</c:v>
                </c:pt>
                <c:pt idx="5">
                  <c:v>Corporate contract</c:v>
                </c:pt>
              </c:strCache>
            </c:strRef>
          </c:cat>
          <c:val>
            <c:numRef>
              <c:f>Sheet1!$F$15:$F$26</c:f>
              <c:numCache>
                <c:formatCode>0%</c:formatCode>
                <c:ptCount val="6"/>
                <c:pt idx="0">
                  <c:v>0.11</c:v>
                </c:pt>
                <c:pt idx="1">
                  <c:v>0</c:v>
                </c:pt>
                <c:pt idx="2">
                  <c:v>0.11</c:v>
                </c:pt>
                <c:pt idx="3">
                  <c:v>0.22</c:v>
                </c:pt>
                <c:pt idx="4">
                  <c:v>0</c:v>
                </c:pt>
                <c:pt idx="5">
                  <c:v>0</c:v>
                </c:pt>
              </c:numCache>
            </c:numRef>
          </c:val>
          <c:extLst>
            <c:ext xmlns:c16="http://schemas.microsoft.com/office/drawing/2014/chart" uri="{C3380CC4-5D6E-409C-BE32-E72D297353CC}">
              <c16:uniqueId val="{00000004-C618-45A3-B3EA-C01834CB09B3}"/>
            </c:ext>
          </c:extLst>
        </c:ser>
        <c:dLbls>
          <c:showLegendKey val="0"/>
          <c:showVal val="0"/>
          <c:showCatName val="0"/>
          <c:showSerName val="0"/>
          <c:showPercent val="0"/>
          <c:showBubbleSize val="0"/>
        </c:dLbls>
        <c:gapWidth val="182"/>
        <c:overlap val="-35"/>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1"/>
          <c:min val="0"/>
        </c:scaling>
        <c:delete val="1"/>
        <c:axPos val="t"/>
        <c:numFmt formatCode="0%" sourceLinked="1"/>
        <c:majorTickMark val="out"/>
        <c:minorTickMark val="none"/>
        <c:tickLblPos val="nextTo"/>
        <c:crossAx val="380057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37938439513242"/>
          <c:y val="3.9006783498771701E-2"/>
          <c:w val="0.78622560248150786"/>
          <c:h val="0.88333297061105687"/>
        </c:manualLayout>
      </c:layout>
      <c:barChart>
        <c:barDir val="bar"/>
        <c:grouping val="percentStacked"/>
        <c:varyColors val="0"/>
        <c:ser>
          <c:idx val="0"/>
          <c:order val="0"/>
          <c:tx>
            <c:strRef>
              <c:f>Sheet1!$B$1</c:f>
              <c:strCache>
                <c:ptCount val="1"/>
                <c:pt idx="0">
                  <c:v>5—Strongly agree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Hotels</c:v>
                </c:pt>
                <c:pt idx="4">
                  <c:v>C-Store</c:v>
                </c:pt>
              </c:strCache>
            </c:strRef>
          </c:cat>
          <c:val>
            <c:numRef>
              <c:f>Sheet1!$B$2:$B$6</c:f>
              <c:numCache>
                <c:formatCode>0%</c:formatCode>
                <c:ptCount val="5"/>
                <c:pt idx="0">
                  <c:v>0.42</c:v>
                </c:pt>
                <c:pt idx="1">
                  <c:v>0.42</c:v>
                </c:pt>
                <c:pt idx="2">
                  <c:v>0.44</c:v>
                </c:pt>
                <c:pt idx="3">
                  <c:v>0.37</c:v>
                </c:pt>
                <c:pt idx="4">
                  <c:v>0.3</c:v>
                </c:pt>
              </c:numCache>
            </c:numRef>
          </c:val>
          <c:extLst>
            <c:ext xmlns:c16="http://schemas.microsoft.com/office/drawing/2014/chart" uri="{C3380CC4-5D6E-409C-BE32-E72D297353CC}">
              <c16:uniqueId val="{00000000-3DF9-45CB-BCE8-ACD62A1D2456}"/>
            </c:ext>
          </c:extLst>
        </c:ser>
        <c:ser>
          <c:idx val="1"/>
          <c:order val="1"/>
          <c:tx>
            <c:strRef>
              <c:f>Sheet1!$C$1</c:f>
              <c:strCache>
                <c:ptCount val="1"/>
                <c:pt idx="0">
                  <c:v>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Hotels</c:v>
                </c:pt>
                <c:pt idx="4">
                  <c:v>C-Store</c:v>
                </c:pt>
              </c:strCache>
            </c:strRef>
          </c:cat>
          <c:val>
            <c:numRef>
              <c:f>Sheet1!$C$2:$C$6</c:f>
              <c:numCache>
                <c:formatCode>0%</c:formatCode>
                <c:ptCount val="5"/>
                <c:pt idx="0">
                  <c:v>0.47</c:v>
                </c:pt>
                <c:pt idx="1">
                  <c:v>0.46</c:v>
                </c:pt>
                <c:pt idx="2">
                  <c:v>0.45</c:v>
                </c:pt>
                <c:pt idx="3">
                  <c:v>0.52</c:v>
                </c:pt>
                <c:pt idx="4">
                  <c:v>0.65</c:v>
                </c:pt>
              </c:numCache>
            </c:numRef>
          </c:val>
          <c:extLst>
            <c:ext xmlns:c16="http://schemas.microsoft.com/office/drawing/2014/chart" uri="{C3380CC4-5D6E-409C-BE32-E72D297353CC}">
              <c16:uniqueId val="{00000001-3DF9-45CB-BCE8-ACD62A1D2456}"/>
            </c:ext>
          </c:extLst>
        </c:ser>
        <c:ser>
          <c:idx val="2"/>
          <c:order val="2"/>
          <c:tx>
            <c:strRef>
              <c:f>Sheet1!$D$1</c:f>
              <c:strCache>
                <c:ptCount val="1"/>
                <c:pt idx="0">
                  <c:v>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Hotels</c:v>
                </c:pt>
                <c:pt idx="4">
                  <c:v>C-Store</c:v>
                </c:pt>
              </c:strCache>
            </c:strRef>
          </c:cat>
          <c:val>
            <c:numRef>
              <c:f>Sheet1!$D$2:$D$6</c:f>
              <c:numCache>
                <c:formatCode>0%</c:formatCode>
                <c:ptCount val="5"/>
                <c:pt idx="0">
                  <c:v>0.1</c:v>
                </c:pt>
                <c:pt idx="1">
                  <c:v>0.11</c:v>
                </c:pt>
                <c:pt idx="2">
                  <c:v>0.1</c:v>
                </c:pt>
                <c:pt idx="3">
                  <c:v>7.0000000000000007E-2</c:v>
                </c:pt>
                <c:pt idx="4">
                  <c:v>0.05</c:v>
                </c:pt>
              </c:numCache>
            </c:numRef>
          </c:val>
          <c:extLst>
            <c:ext xmlns:c16="http://schemas.microsoft.com/office/drawing/2014/chart" uri="{C3380CC4-5D6E-409C-BE32-E72D297353CC}">
              <c16:uniqueId val="{00000002-3DF9-45CB-BCE8-ACD62A1D2456}"/>
            </c:ext>
          </c:extLst>
        </c:ser>
        <c:ser>
          <c:idx val="3"/>
          <c:order val="3"/>
          <c:tx>
            <c:strRef>
              <c:f>Sheet1!$E$1</c:f>
              <c:strCache>
                <c:ptCount val="1"/>
                <c:pt idx="0">
                  <c:v>2</c:v>
                </c:pt>
              </c:strCache>
            </c:strRef>
          </c:tx>
          <c:spPr>
            <a:solidFill>
              <a:schemeClr val="accent4"/>
            </a:solidFill>
            <a:ln>
              <a:noFill/>
            </a:ln>
            <a:effectLst/>
          </c:spPr>
          <c:invertIfNegative val="0"/>
          <c:dLbls>
            <c:dLbl>
              <c:idx val="0"/>
              <c:layout>
                <c:manualLayout>
                  <c:x val="-4.5454545454545452E-3"/>
                  <c:y val="7.3440748542240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442-427C-8588-6508C97B63BC}"/>
                </c:ext>
              </c:extLst>
            </c:dLbl>
            <c:dLbl>
              <c:idx val="1"/>
              <c:layout>
                <c:manualLayout>
                  <c:x val="-4.5454545454545452E-3"/>
                  <c:y val="5.314132160374650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442-427C-8588-6508C97B63BC}"/>
                </c:ext>
              </c:extLst>
            </c:dLbl>
            <c:dLbl>
              <c:idx val="2"/>
              <c:layout>
                <c:manualLayout>
                  <c:x val="-4.5454545454545452E-3"/>
                  <c:y val="6.376958592449587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442-427C-8588-6508C97B63BC}"/>
                </c:ext>
              </c:extLst>
            </c:dLbl>
            <c:dLbl>
              <c:idx val="4"/>
              <c:layout>
                <c:manualLayout>
                  <c:x val="4.5454545454545452E-3"/>
                  <c:y val="6.3769585924495803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442-427C-8588-6508C97B63B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Hotels</c:v>
                </c:pt>
                <c:pt idx="4">
                  <c:v>C-Store</c:v>
                </c:pt>
              </c:strCache>
            </c:strRef>
          </c:cat>
          <c:val>
            <c:numRef>
              <c:f>Sheet1!$E$2:$E$6</c:f>
              <c:numCache>
                <c:formatCode>0%</c:formatCode>
                <c:ptCount val="5"/>
                <c:pt idx="0">
                  <c:v>0.01</c:v>
                </c:pt>
                <c:pt idx="1">
                  <c:v>0.01</c:v>
                </c:pt>
                <c:pt idx="2">
                  <c:v>0.01</c:v>
                </c:pt>
                <c:pt idx="3">
                  <c:v>0.04</c:v>
                </c:pt>
                <c:pt idx="4">
                  <c:v>0</c:v>
                </c:pt>
              </c:numCache>
            </c:numRef>
          </c:val>
          <c:extLst>
            <c:ext xmlns:c16="http://schemas.microsoft.com/office/drawing/2014/chart" uri="{C3380CC4-5D6E-409C-BE32-E72D297353CC}">
              <c16:uniqueId val="{00000003-3DF9-45CB-BCE8-ACD62A1D2456}"/>
            </c:ext>
          </c:extLst>
        </c:ser>
        <c:ser>
          <c:idx val="4"/>
          <c:order val="4"/>
          <c:tx>
            <c:strRef>
              <c:f>Sheet1!$F$1</c:f>
              <c:strCache>
                <c:ptCount val="1"/>
                <c:pt idx="0">
                  <c:v>1—Disagree completely</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5"/>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Hotels</c:v>
                </c:pt>
                <c:pt idx="4">
                  <c:v>C-Store</c:v>
                </c:pt>
              </c:strCache>
            </c:strRef>
          </c:cat>
          <c:val>
            <c:numRef>
              <c:f>Sheet1!$F$2:$F$6</c:f>
              <c:numCache>
                <c:formatCode>0%</c:formatCode>
                <c:ptCount val="5"/>
                <c:pt idx="0">
                  <c:v>0</c:v>
                </c:pt>
                <c:pt idx="1">
                  <c:v>0</c:v>
                </c:pt>
                <c:pt idx="2">
                  <c:v>0</c:v>
                </c:pt>
                <c:pt idx="3">
                  <c:v>0</c:v>
                </c:pt>
                <c:pt idx="4">
                  <c:v>0</c:v>
                </c:pt>
              </c:numCache>
            </c:numRef>
          </c:val>
          <c:extLst>
            <c:ext xmlns:c16="http://schemas.microsoft.com/office/drawing/2014/chart" uri="{C3380CC4-5D6E-409C-BE32-E72D297353CC}">
              <c16:uniqueId val="{00000004-3DF9-45CB-BCE8-ACD62A1D2456}"/>
            </c:ext>
          </c:extLst>
        </c:ser>
        <c:dLbls>
          <c:showLegendKey val="0"/>
          <c:showVal val="0"/>
          <c:showCatName val="0"/>
          <c:showSerName val="0"/>
          <c:showPercent val="0"/>
          <c:showBubbleSize val="0"/>
        </c:dLbls>
        <c:gapWidth val="150"/>
        <c:overlap val="100"/>
        <c:axId val="556643872"/>
        <c:axId val="544412288"/>
      </c:barChart>
      <c:catAx>
        <c:axId val="55664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crossAx val="544412288"/>
        <c:crosses val="autoZero"/>
        <c:auto val="1"/>
        <c:lblAlgn val="ctr"/>
        <c:lblOffset val="100"/>
        <c:noMultiLvlLbl val="0"/>
      </c:catAx>
      <c:valAx>
        <c:axId val="544412288"/>
        <c:scaling>
          <c:orientation val="minMax"/>
        </c:scaling>
        <c:delete val="1"/>
        <c:axPos val="t"/>
        <c:numFmt formatCode="0%" sourceLinked="1"/>
        <c:majorTickMark val="none"/>
        <c:minorTickMark val="none"/>
        <c:tickLblPos val="nextTo"/>
        <c:crossAx val="5566438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Entry>
      <c:layout>
        <c:manualLayout>
          <c:xMode val="edge"/>
          <c:yMode val="edge"/>
          <c:x val="0.17603304700548794"/>
          <c:y val="0.93681102362204727"/>
          <c:w val="0.65380195657361007"/>
          <c:h val="6.318897637795276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bg2">
              <a:lumMod val="10000"/>
            </a:schemeClr>
          </a:solidFill>
        </a:defRPr>
      </a:pPr>
      <a:endParaRPr lang="en-US"/>
    </a:p>
  </c:txPr>
  <c:externalData r:id="rId3">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37938439513242"/>
          <c:y val="3.9006783498771701E-2"/>
          <c:w val="0.78622560248150786"/>
          <c:h val="0.88333297061105687"/>
        </c:manualLayout>
      </c:layout>
      <c:barChart>
        <c:barDir val="bar"/>
        <c:grouping val="percentStacked"/>
        <c:varyColors val="0"/>
        <c:ser>
          <c:idx val="0"/>
          <c:order val="0"/>
          <c:tx>
            <c:strRef>
              <c:f>Sheet1!$B$1</c:f>
              <c:strCache>
                <c:ptCount val="1"/>
                <c:pt idx="0">
                  <c:v>5—Strongly agree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Hotels</c:v>
                </c:pt>
                <c:pt idx="4">
                  <c:v>C-Store</c:v>
                </c:pt>
              </c:strCache>
            </c:strRef>
          </c:cat>
          <c:val>
            <c:numRef>
              <c:f>Sheet1!$B$2:$B$6</c:f>
              <c:numCache>
                <c:formatCode>0%</c:formatCode>
                <c:ptCount val="5"/>
                <c:pt idx="0">
                  <c:v>0.47</c:v>
                </c:pt>
                <c:pt idx="1">
                  <c:v>0.49</c:v>
                </c:pt>
                <c:pt idx="2">
                  <c:v>0.44</c:v>
                </c:pt>
                <c:pt idx="3">
                  <c:v>0.48</c:v>
                </c:pt>
                <c:pt idx="4">
                  <c:v>0.5</c:v>
                </c:pt>
              </c:numCache>
            </c:numRef>
          </c:val>
          <c:extLst>
            <c:ext xmlns:c16="http://schemas.microsoft.com/office/drawing/2014/chart" uri="{C3380CC4-5D6E-409C-BE32-E72D297353CC}">
              <c16:uniqueId val="{00000000-3DF9-45CB-BCE8-ACD62A1D2456}"/>
            </c:ext>
          </c:extLst>
        </c:ser>
        <c:ser>
          <c:idx val="1"/>
          <c:order val="1"/>
          <c:tx>
            <c:strRef>
              <c:f>Sheet1!$C$1</c:f>
              <c:strCache>
                <c:ptCount val="1"/>
                <c:pt idx="0">
                  <c:v>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Hotels</c:v>
                </c:pt>
                <c:pt idx="4">
                  <c:v>C-Store</c:v>
                </c:pt>
              </c:strCache>
            </c:strRef>
          </c:cat>
          <c:val>
            <c:numRef>
              <c:f>Sheet1!$C$2:$C$6</c:f>
              <c:numCache>
                <c:formatCode>0%</c:formatCode>
                <c:ptCount val="5"/>
                <c:pt idx="0">
                  <c:v>0.44</c:v>
                </c:pt>
                <c:pt idx="1">
                  <c:v>0.4</c:v>
                </c:pt>
                <c:pt idx="2">
                  <c:v>0.47</c:v>
                </c:pt>
                <c:pt idx="3">
                  <c:v>0.37</c:v>
                </c:pt>
                <c:pt idx="4">
                  <c:v>0.45</c:v>
                </c:pt>
              </c:numCache>
            </c:numRef>
          </c:val>
          <c:extLst>
            <c:ext xmlns:c16="http://schemas.microsoft.com/office/drawing/2014/chart" uri="{C3380CC4-5D6E-409C-BE32-E72D297353CC}">
              <c16:uniqueId val="{00000001-3DF9-45CB-BCE8-ACD62A1D2456}"/>
            </c:ext>
          </c:extLst>
        </c:ser>
        <c:ser>
          <c:idx val="2"/>
          <c:order val="2"/>
          <c:tx>
            <c:strRef>
              <c:f>Sheet1!$D$1</c:f>
              <c:strCache>
                <c:ptCount val="1"/>
                <c:pt idx="0">
                  <c:v>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Hotels</c:v>
                </c:pt>
                <c:pt idx="4">
                  <c:v>C-Store</c:v>
                </c:pt>
              </c:strCache>
            </c:strRef>
          </c:cat>
          <c:val>
            <c:numRef>
              <c:f>Sheet1!$D$2:$D$6</c:f>
              <c:numCache>
                <c:formatCode>0%</c:formatCode>
                <c:ptCount val="5"/>
                <c:pt idx="0">
                  <c:v>0.08</c:v>
                </c:pt>
                <c:pt idx="1">
                  <c:v>0.08</c:v>
                </c:pt>
                <c:pt idx="2">
                  <c:v>0.08</c:v>
                </c:pt>
                <c:pt idx="3">
                  <c:v>0.15</c:v>
                </c:pt>
                <c:pt idx="4">
                  <c:v>0.05</c:v>
                </c:pt>
              </c:numCache>
            </c:numRef>
          </c:val>
          <c:extLst>
            <c:ext xmlns:c16="http://schemas.microsoft.com/office/drawing/2014/chart" uri="{C3380CC4-5D6E-409C-BE32-E72D297353CC}">
              <c16:uniqueId val="{00000002-3DF9-45CB-BCE8-ACD62A1D2456}"/>
            </c:ext>
          </c:extLst>
        </c:ser>
        <c:ser>
          <c:idx val="3"/>
          <c:order val="3"/>
          <c:tx>
            <c:strRef>
              <c:f>Sheet1!$E$1</c:f>
              <c:strCache>
                <c:ptCount val="1"/>
                <c:pt idx="0">
                  <c:v>2</c:v>
                </c:pt>
              </c:strCache>
            </c:strRef>
          </c:tx>
          <c:spPr>
            <a:solidFill>
              <a:schemeClr val="accent4"/>
            </a:solidFill>
            <a:ln>
              <a:noFill/>
            </a:ln>
            <a:effectLst/>
          </c:spPr>
          <c:invertIfNegative val="0"/>
          <c:dLbls>
            <c:dLbl>
              <c:idx val="0"/>
              <c:layout>
                <c:manualLayout>
                  <c:x val="-4.5454545454545452E-3"/>
                  <c:y val="5.995600079311876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442-427C-8588-6508C97B63BC}"/>
                </c:ext>
              </c:extLst>
            </c:dLbl>
            <c:dLbl>
              <c:idx val="2"/>
              <c:layout>
                <c:manualLayout>
                  <c:x val="-4.5454545454545452E-3"/>
                  <c:y val="6.311157978223026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442-427C-8588-6508C97B63BC}"/>
                </c:ext>
              </c:extLst>
            </c:dLbl>
            <c:dLbl>
              <c:idx val="3"/>
              <c:layout>
                <c:manualLayout>
                  <c:x val="-9.0909090909090905E-3"/>
                  <c:y val="5.0489263825784211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442-427C-8588-6508C97B63BC}"/>
                </c:ext>
              </c:extLst>
            </c:dLbl>
            <c:dLbl>
              <c:idx val="4"/>
              <c:layout>
                <c:manualLayout>
                  <c:x val="-9.0909090909090905E-3"/>
                  <c:y val="6.3111579782230268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442-427C-8588-6508C97B63B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Total</c:v>
                </c:pt>
                <c:pt idx="1">
                  <c:v>Restaurants</c:v>
                </c:pt>
                <c:pt idx="2">
                  <c:v>Non Comm</c:v>
                </c:pt>
                <c:pt idx="3">
                  <c:v>Hotels</c:v>
                </c:pt>
                <c:pt idx="4">
                  <c:v>C-Store</c:v>
                </c:pt>
              </c:strCache>
            </c:strRef>
          </c:cat>
          <c:val>
            <c:numRef>
              <c:f>Sheet1!$E$2:$E$6</c:f>
              <c:numCache>
                <c:formatCode>0%</c:formatCode>
                <c:ptCount val="5"/>
                <c:pt idx="0">
                  <c:v>0.01</c:v>
                </c:pt>
                <c:pt idx="1">
                  <c:v>0.03</c:v>
                </c:pt>
                <c:pt idx="2">
                  <c:v>0.01</c:v>
                </c:pt>
                <c:pt idx="3">
                  <c:v>0</c:v>
                </c:pt>
                <c:pt idx="4">
                  <c:v>0</c:v>
                </c:pt>
              </c:numCache>
            </c:numRef>
          </c:val>
          <c:extLst>
            <c:ext xmlns:c16="http://schemas.microsoft.com/office/drawing/2014/chart" uri="{C3380CC4-5D6E-409C-BE32-E72D297353CC}">
              <c16:uniqueId val="{00000003-3DF9-45CB-BCE8-ACD62A1D2456}"/>
            </c:ext>
          </c:extLst>
        </c:ser>
        <c:ser>
          <c:idx val="4"/>
          <c:order val="4"/>
          <c:tx>
            <c:strRef>
              <c:f>Sheet1!$F$1</c:f>
              <c:strCache>
                <c:ptCount val="1"/>
                <c:pt idx="0">
                  <c:v>1—Disagree completely</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5"/>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Hotels</c:v>
                </c:pt>
                <c:pt idx="4">
                  <c:v>C-Store</c:v>
                </c:pt>
              </c:strCache>
            </c:strRef>
          </c:cat>
          <c:val>
            <c:numRef>
              <c:f>Sheet1!$F$2:$F$6</c:f>
              <c:numCache>
                <c:formatCode>0%</c:formatCode>
                <c:ptCount val="5"/>
                <c:pt idx="0">
                  <c:v>0</c:v>
                </c:pt>
                <c:pt idx="1">
                  <c:v>0</c:v>
                </c:pt>
                <c:pt idx="2">
                  <c:v>0</c:v>
                </c:pt>
                <c:pt idx="3">
                  <c:v>0</c:v>
                </c:pt>
                <c:pt idx="4">
                  <c:v>0</c:v>
                </c:pt>
              </c:numCache>
            </c:numRef>
          </c:val>
          <c:extLst>
            <c:ext xmlns:c16="http://schemas.microsoft.com/office/drawing/2014/chart" uri="{C3380CC4-5D6E-409C-BE32-E72D297353CC}">
              <c16:uniqueId val="{00000004-3DF9-45CB-BCE8-ACD62A1D2456}"/>
            </c:ext>
          </c:extLst>
        </c:ser>
        <c:dLbls>
          <c:showLegendKey val="0"/>
          <c:showVal val="0"/>
          <c:showCatName val="0"/>
          <c:showSerName val="0"/>
          <c:showPercent val="0"/>
          <c:showBubbleSize val="0"/>
        </c:dLbls>
        <c:gapWidth val="150"/>
        <c:overlap val="100"/>
        <c:axId val="556643872"/>
        <c:axId val="544412288"/>
      </c:barChart>
      <c:catAx>
        <c:axId val="55664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crossAx val="544412288"/>
        <c:crosses val="autoZero"/>
        <c:auto val="1"/>
        <c:lblAlgn val="ctr"/>
        <c:lblOffset val="100"/>
        <c:noMultiLvlLbl val="0"/>
      </c:catAx>
      <c:valAx>
        <c:axId val="544412288"/>
        <c:scaling>
          <c:orientation val="minMax"/>
        </c:scaling>
        <c:delete val="1"/>
        <c:axPos val="t"/>
        <c:numFmt formatCode="0%" sourceLinked="1"/>
        <c:majorTickMark val="none"/>
        <c:minorTickMark val="none"/>
        <c:tickLblPos val="nextTo"/>
        <c:crossAx val="5566438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Entry>
      <c:layout>
        <c:manualLayout>
          <c:xMode val="edge"/>
          <c:yMode val="edge"/>
          <c:x val="0.17603304700548794"/>
          <c:y val="0.93302917196116497"/>
          <c:w val="0.65380195657361007"/>
          <c:h val="6.697082803883498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bg2">
              <a:lumMod val="10000"/>
            </a:schemeClr>
          </a:solidFill>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37938439513242"/>
          <c:y val="3.9006783498771701E-2"/>
          <c:w val="0.78622560248150786"/>
          <c:h val="0.88333297061105687"/>
        </c:manualLayout>
      </c:layout>
      <c:barChart>
        <c:barDir val="bar"/>
        <c:grouping val="percentStacked"/>
        <c:varyColors val="0"/>
        <c:ser>
          <c:idx val="0"/>
          <c:order val="0"/>
          <c:tx>
            <c:strRef>
              <c:f>Sheet1!$B$1</c:f>
              <c:strCache>
                <c:ptCount val="1"/>
                <c:pt idx="0">
                  <c:v>5—Strongly agree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Hotels</c:v>
                </c:pt>
                <c:pt idx="4">
                  <c:v>C-Store</c:v>
                </c:pt>
              </c:strCache>
            </c:strRef>
          </c:cat>
          <c:val>
            <c:numRef>
              <c:f>Sheet1!$B$2:$B$6</c:f>
              <c:numCache>
                <c:formatCode>0%</c:formatCode>
                <c:ptCount val="5"/>
                <c:pt idx="0">
                  <c:v>0.35</c:v>
                </c:pt>
                <c:pt idx="1">
                  <c:v>0.37</c:v>
                </c:pt>
                <c:pt idx="2">
                  <c:v>0.34</c:v>
                </c:pt>
                <c:pt idx="3">
                  <c:v>0.3</c:v>
                </c:pt>
                <c:pt idx="4">
                  <c:v>0.35</c:v>
                </c:pt>
              </c:numCache>
            </c:numRef>
          </c:val>
          <c:extLst>
            <c:ext xmlns:c16="http://schemas.microsoft.com/office/drawing/2014/chart" uri="{C3380CC4-5D6E-409C-BE32-E72D297353CC}">
              <c16:uniqueId val="{00000000-3DF9-45CB-BCE8-ACD62A1D2456}"/>
            </c:ext>
          </c:extLst>
        </c:ser>
        <c:ser>
          <c:idx val="1"/>
          <c:order val="1"/>
          <c:tx>
            <c:strRef>
              <c:f>Sheet1!$C$1</c:f>
              <c:strCache>
                <c:ptCount val="1"/>
                <c:pt idx="0">
                  <c:v>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Hotels</c:v>
                </c:pt>
                <c:pt idx="4">
                  <c:v>C-Store</c:v>
                </c:pt>
              </c:strCache>
            </c:strRef>
          </c:cat>
          <c:val>
            <c:numRef>
              <c:f>Sheet1!$C$2:$C$6</c:f>
              <c:numCache>
                <c:formatCode>0%</c:formatCode>
                <c:ptCount val="5"/>
                <c:pt idx="0">
                  <c:v>0.45</c:v>
                </c:pt>
                <c:pt idx="1">
                  <c:v>0.4</c:v>
                </c:pt>
                <c:pt idx="2">
                  <c:v>0.47</c:v>
                </c:pt>
                <c:pt idx="3">
                  <c:v>0.48</c:v>
                </c:pt>
                <c:pt idx="4">
                  <c:v>0.65</c:v>
                </c:pt>
              </c:numCache>
            </c:numRef>
          </c:val>
          <c:extLst>
            <c:ext xmlns:c16="http://schemas.microsoft.com/office/drawing/2014/chart" uri="{C3380CC4-5D6E-409C-BE32-E72D297353CC}">
              <c16:uniqueId val="{00000001-3DF9-45CB-BCE8-ACD62A1D2456}"/>
            </c:ext>
          </c:extLst>
        </c:ser>
        <c:ser>
          <c:idx val="2"/>
          <c:order val="2"/>
          <c:tx>
            <c:strRef>
              <c:f>Sheet1!$D$1</c:f>
              <c:strCache>
                <c:ptCount val="1"/>
                <c:pt idx="0">
                  <c:v>3</c:v>
                </c:pt>
              </c:strCache>
            </c:strRef>
          </c:tx>
          <c:spPr>
            <a:solidFill>
              <a:schemeClr val="accent3"/>
            </a:solidFill>
            <a:ln>
              <a:noFill/>
            </a:ln>
            <a:effectLst/>
          </c:spPr>
          <c:invertIfNegative val="0"/>
          <c:dLbls>
            <c:dLbl>
              <c:idx val="4"/>
              <c:layout>
                <c:manualLayout>
                  <c:x val="-4.090909090909102E-2"/>
                  <c:y val="6.3111579782230268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3"/>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442-427C-8588-6508C97B63B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Total</c:v>
                </c:pt>
                <c:pt idx="1">
                  <c:v>Restaurants</c:v>
                </c:pt>
                <c:pt idx="2">
                  <c:v>Non Comm</c:v>
                </c:pt>
                <c:pt idx="3">
                  <c:v>Hotels</c:v>
                </c:pt>
                <c:pt idx="4">
                  <c:v>C-Store</c:v>
                </c:pt>
              </c:strCache>
            </c:strRef>
          </c:cat>
          <c:val>
            <c:numRef>
              <c:f>Sheet1!$D$2:$D$6</c:f>
              <c:numCache>
                <c:formatCode>0%</c:formatCode>
                <c:ptCount val="5"/>
                <c:pt idx="0">
                  <c:v>0.14000000000000001</c:v>
                </c:pt>
                <c:pt idx="1">
                  <c:v>0.16</c:v>
                </c:pt>
                <c:pt idx="2">
                  <c:v>0.14000000000000001</c:v>
                </c:pt>
                <c:pt idx="3">
                  <c:v>0.19</c:v>
                </c:pt>
                <c:pt idx="4">
                  <c:v>0</c:v>
                </c:pt>
              </c:numCache>
            </c:numRef>
          </c:val>
          <c:extLst>
            <c:ext xmlns:c16="http://schemas.microsoft.com/office/drawing/2014/chart" uri="{C3380CC4-5D6E-409C-BE32-E72D297353CC}">
              <c16:uniqueId val="{00000002-3DF9-45CB-BCE8-ACD62A1D2456}"/>
            </c:ext>
          </c:extLst>
        </c:ser>
        <c:ser>
          <c:idx val="3"/>
          <c:order val="3"/>
          <c:tx>
            <c:strRef>
              <c:f>Sheet1!$E$1</c:f>
              <c:strCache>
                <c:ptCount val="1"/>
                <c:pt idx="0">
                  <c:v>2</c:v>
                </c:pt>
              </c:strCache>
            </c:strRef>
          </c:tx>
          <c:spPr>
            <a:solidFill>
              <a:schemeClr val="accent4"/>
            </a:solidFill>
            <a:ln>
              <a:noFill/>
            </a:ln>
            <a:effectLst/>
          </c:spPr>
          <c:invertIfNegative val="0"/>
          <c:dLbls>
            <c:dLbl>
              <c:idx val="4"/>
              <c:layout>
                <c:manualLayout>
                  <c:x val="-9.0909090909090905E-3"/>
                  <c:y val="6.3111579782230268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442-427C-8588-6508C97B63B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Total</c:v>
                </c:pt>
                <c:pt idx="1">
                  <c:v>Restaurants</c:v>
                </c:pt>
                <c:pt idx="2">
                  <c:v>Non Comm</c:v>
                </c:pt>
                <c:pt idx="3">
                  <c:v>Hotels</c:v>
                </c:pt>
                <c:pt idx="4">
                  <c:v>C-Store</c:v>
                </c:pt>
              </c:strCache>
            </c:strRef>
          </c:cat>
          <c:val>
            <c:numRef>
              <c:f>Sheet1!$E$2:$E$6</c:f>
              <c:numCache>
                <c:formatCode>0%</c:formatCode>
                <c:ptCount val="5"/>
                <c:pt idx="0">
                  <c:v>0.05</c:v>
                </c:pt>
                <c:pt idx="1">
                  <c:v>0.06</c:v>
                </c:pt>
                <c:pt idx="2">
                  <c:v>0.05</c:v>
                </c:pt>
                <c:pt idx="3">
                  <c:v>0.04</c:v>
                </c:pt>
                <c:pt idx="4">
                  <c:v>0</c:v>
                </c:pt>
              </c:numCache>
            </c:numRef>
          </c:val>
          <c:extLst>
            <c:ext xmlns:c16="http://schemas.microsoft.com/office/drawing/2014/chart" uri="{C3380CC4-5D6E-409C-BE32-E72D297353CC}">
              <c16:uniqueId val="{00000003-3DF9-45CB-BCE8-ACD62A1D2456}"/>
            </c:ext>
          </c:extLst>
        </c:ser>
        <c:ser>
          <c:idx val="4"/>
          <c:order val="4"/>
          <c:tx>
            <c:strRef>
              <c:f>Sheet1!$F$1</c:f>
              <c:strCache>
                <c:ptCount val="1"/>
                <c:pt idx="0">
                  <c:v>1—Disagree completely</c:v>
                </c:pt>
              </c:strCache>
            </c:strRef>
          </c:tx>
          <c:spPr>
            <a:solidFill>
              <a:schemeClr val="accent5"/>
            </a:solidFill>
            <a:ln>
              <a:noFill/>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5-954B-4E3C-804B-EF486E99C18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5"/>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Hotels</c:v>
                </c:pt>
                <c:pt idx="4">
                  <c:v>C-Store</c:v>
                </c:pt>
              </c:strCache>
            </c:strRef>
          </c:cat>
          <c:val>
            <c:numRef>
              <c:f>Sheet1!$F$2:$F$6</c:f>
              <c:numCache>
                <c:formatCode>0%</c:formatCode>
                <c:ptCount val="5"/>
                <c:pt idx="0">
                  <c:v>0</c:v>
                </c:pt>
                <c:pt idx="1">
                  <c:v>0.01</c:v>
                </c:pt>
                <c:pt idx="2">
                  <c:v>0</c:v>
                </c:pt>
                <c:pt idx="3">
                  <c:v>0</c:v>
                </c:pt>
                <c:pt idx="4">
                  <c:v>0</c:v>
                </c:pt>
              </c:numCache>
            </c:numRef>
          </c:val>
          <c:extLst>
            <c:ext xmlns:c16="http://schemas.microsoft.com/office/drawing/2014/chart" uri="{C3380CC4-5D6E-409C-BE32-E72D297353CC}">
              <c16:uniqueId val="{00000004-3DF9-45CB-BCE8-ACD62A1D2456}"/>
            </c:ext>
          </c:extLst>
        </c:ser>
        <c:dLbls>
          <c:showLegendKey val="0"/>
          <c:showVal val="0"/>
          <c:showCatName val="0"/>
          <c:showSerName val="0"/>
          <c:showPercent val="0"/>
          <c:showBubbleSize val="0"/>
        </c:dLbls>
        <c:gapWidth val="150"/>
        <c:overlap val="100"/>
        <c:axId val="556643872"/>
        <c:axId val="544412288"/>
      </c:barChart>
      <c:catAx>
        <c:axId val="55664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crossAx val="544412288"/>
        <c:crosses val="autoZero"/>
        <c:auto val="1"/>
        <c:lblAlgn val="ctr"/>
        <c:lblOffset val="100"/>
        <c:noMultiLvlLbl val="0"/>
      </c:catAx>
      <c:valAx>
        <c:axId val="544412288"/>
        <c:scaling>
          <c:orientation val="minMax"/>
        </c:scaling>
        <c:delete val="1"/>
        <c:axPos val="t"/>
        <c:numFmt formatCode="0%" sourceLinked="1"/>
        <c:majorTickMark val="none"/>
        <c:minorTickMark val="none"/>
        <c:tickLblPos val="nextTo"/>
        <c:crossAx val="5566438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Entry>
      <c:layout>
        <c:manualLayout>
          <c:xMode val="edge"/>
          <c:yMode val="edge"/>
          <c:x val="0.17603304700548794"/>
          <c:y val="0.95196256128361312"/>
          <c:w val="0.65380195657361007"/>
          <c:h val="4.803745781132785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bg2">
              <a:lumMod val="10000"/>
            </a:schemeClr>
          </a:solidFill>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37938439513242"/>
          <c:y val="3.9006783498771701E-2"/>
          <c:w val="0.78622560248150786"/>
          <c:h val="0.88333297061105687"/>
        </c:manualLayout>
      </c:layout>
      <c:barChart>
        <c:barDir val="bar"/>
        <c:grouping val="percentStacked"/>
        <c:varyColors val="0"/>
        <c:ser>
          <c:idx val="0"/>
          <c:order val="0"/>
          <c:tx>
            <c:strRef>
              <c:f>Sheet1!$B$1</c:f>
              <c:strCache>
                <c:ptCount val="1"/>
                <c:pt idx="0">
                  <c:v>5—Strongly agree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Hotels</c:v>
                </c:pt>
                <c:pt idx="4">
                  <c:v>C-Store</c:v>
                </c:pt>
              </c:strCache>
            </c:strRef>
          </c:cat>
          <c:val>
            <c:numRef>
              <c:f>Sheet1!$B$2:$B$6</c:f>
              <c:numCache>
                <c:formatCode>0%</c:formatCode>
                <c:ptCount val="5"/>
                <c:pt idx="0">
                  <c:v>0.43</c:v>
                </c:pt>
                <c:pt idx="1">
                  <c:v>0.47</c:v>
                </c:pt>
                <c:pt idx="2">
                  <c:v>0.38</c:v>
                </c:pt>
                <c:pt idx="3">
                  <c:v>0.59</c:v>
                </c:pt>
                <c:pt idx="4">
                  <c:v>0.5</c:v>
                </c:pt>
              </c:numCache>
            </c:numRef>
          </c:val>
          <c:extLst>
            <c:ext xmlns:c16="http://schemas.microsoft.com/office/drawing/2014/chart" uri="{C3380CC4-5D6E-409C-BE32-E72D297353CC}">
              <c16:uniqueId val="{00000000-3DF9-45CB-BCE8-ACD62A1D2456}"/>
            </c:ext>
          </c:extLst>
        </c:ser>
        <c:ser>
          <c:idx val="1"/>
          <c:order val="1"/>
          <c:tx>
            <c:strRef>
              <c:f>Sheet1!$C$1</c:f>
              <c:strCache>
                <c:ptCount val="1"/>
                <c:pt idx="0">
                  <c:v>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Hotels</c:v>
                </c:pt>
                <c:pt idx="4">
                  <c:v>C-Store</c:v>
                </c:pt>
              </c:strCache>
            </c:strRef>
          </c:cat>
          <c:val>
            <c:numRef>
              <c:f>Sheet1!$C$2:$C$6</c:f>
              <c:numCache>
                <c:formatCode>0%</c:formatCode>
                <c:ptCount val="5"/>
                <c:pt idx="0">
                  <c:v>0.41</c:v>
                </c:pt>
                <c:pt idx="1">
                  <c:v>0.35</c:v>
                </c:pt>
                <c:pt idx="2">
                  <c:v>0.47</c:v>
                </c:pt>
                <c:pt idx="3">
                  <c:v>0.3</c:v>
                </c:pt>
                <c:pt idx="4">
                  <c:v>0.4</c:v>
                </c:pt>
              </c:numCache>
            </c:numRef>
          </c:val>
          <c:extLst>
            <c:ext xmlns:c16="http://schemas.microsoft.com/office/drawing/2014/chart" uri="{C3380CC4-5D6E-409C-BE32-E72D297353CC}">
              <c16:uniqueId val="{00000001-3DF9-45CB-BCE8-ACD62A1D2456}"/>
            </c:ext>
          </c:extLst>
        </c:ser>
        <c:ser>
          <c:idx val="2"/>
          <c:order val="2"/>
          <c:tx>
            <c:strRef>
              <c:f>Sheet1!$D$1</c:f>
              <c:strCache>
                <c:ptCount val="1"/>
                <c:pt idx="0">
                  <c:v>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Hotels</c:v>
                </c:pt>
                <c:pt idx="4">
                  <c:v>C-Store</c:v>
                </c:pt>
              </c:strCache>
            </c:strRef>
          </c:cat>
          <c:val>
            <c:numRef>
              <c:f>Sheet1!$D$2:$D$6</c:f>
              <c:numCache>
                <c:formatCode>0%</c:formatCode>
                <c:ptCount val="5"/>
                <c:pt idx="0">
                  <c:v>0.14000000000000001</c:v>
                </c:pt>
                <c:pt idx="1">
                  <c:v>0.16</c:v>
                </c:pt>
                <c:pt idx="2">
                  <c:v>0.14000000000000001</c:v>
                </c:pt>
                <c:pt idx="3">
                  <c:v>7.0000000000000007E-2</c:v>
                </c:pt>
                <c:pt idx="4">
                  <c:v>0.1</c:v>
                </c:pt>
              </c:numCache>
            </c:numRef>
          </c:val>
          <c:extLst>
            <c:ext xmlns:c16="http://schemas.microsoft.com/office/drawing/2014/chart" uri="{C3380CC4-5D6E-409C-BE32-E72D297353CC}">
              <c16:uniqueId val="{00000002-3DF9-45CB-BCE8-ACD62A1D2456}"/>
            </c:ext>
          </c:extLst>
        </c:ser>
        <c:ser>
          <c:idx val="3"/>
          <c:order val="3"/>
          <c:tx>
            <c:strRef>
              <c:f>Sheet1!$E$1</c:f>
              <c:strCache>
                <c:ptCount val="1"/>
                <c:pt idx="0">
                  <c:v>2</c:v>
                </c:pt>
              </c:strCache>
            </c:strRef>
          </c:tx>
          <c:spPr>
            <a:solidFill>
              <a:schemeClr val="accent4"/>
            </a:solidFill>
            <a:ln>
              <a:noFill/>
            </a:ln>
            <a:effectLst/>
          </c:spPr>
          <c:invertIfNegative val="0"/>
          <c:dLbls>
            <c:dLbl>
              <c:idx val="0"/>
              <c:layout>
                <c:manualLayout>
                  <c:x val="-1.5151515151516262E-3"/>
                  <c:y val="6.311157978223026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442-427C-8588-6508C97B63BC}"/>
                </c:ext>
              </c:extLst>
            </c:dLbl>
            <c:dLbl>
              <c:idx val="1"/>
              <c:layout>
                <c:manualLayout>
                  <c:x val="-1.5151515151516262E-3"/>
                  <c:y val="5.048926382578423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442-427C-8588-6508C97B63BC}"/>
                </c:ext>
              </c:extLst>
            </c:dLbl>
            <c:dLbl>
              <c:idx val="2"/>
              <c:layout>
                <c:manualLayout>
                  <c:x val="-1.5151515151515152E-3"/>
                  <c:y val="5.364484281489572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442-427C-8588-6508C97B63BC}"/>
                </c:ext>
              </c:extLst>
            </c:dLbl>
            <c:dLbl>
              <c:idx val="4"/>
              <c:layout>
                <c:manualLayout>
                  <c:x val="-9.0909090909090905E-3"/>
                  <c:y val="6.3111579782230268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442-427C-8588-6508C97B63B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Total</c:v>
                </c:pt>
                <c:pt idx="1">
                  <c:v>Restaurants</c:v>
                </c:pt>
                <c:pt idx="2">
                  <c:v>Non Comm</c:v>
                </c:pt>
                <c:pt idx="3">
                  <c:v>Hotels</c:v>
                </c:pt>
                <c:pt idx="4">
                  <c:v>C-Store</c:v>
                </c:pt>
              </c:strCache>
            </c:strRef>
          </c:cat>
          <c:val>
            <c:numRef>
              <c:f>Sheet1!$E$2:$E$6</c:f>
              <c:numCache>
                <c:formatCode>0%</c:formatCode>
                <c:ptCount val="5"/>
                <c:pt idx="0">
                  <c:v>0.02</c:v>
                </c:pt>
                <c:pt idx="1">
                  <c:v>0.02</c:v>
                </c:pt>
                <c:pt idx="2">
                  <c:v>0.02</c:v>
                </c:pt>
                <c:pt idx="3">
                  <c:v>0.04</c:v>
                </c:pt>
                <c:pt idx="4">
                  <c:v>0</c:v>
                </c:pt>
              </c:numCache>
            </c:numRef>
          </c:val>
          <c:extLst>
            <c:ext xmlns:c16="http://schemas.microsoft.com/office/drawing/2014/chart" uri="{C3380CC4-5D6E-409C-BE32-E72D297353CC}">
              <c16:uniqueId val="{00000003-3DF9-45CB-BCE8-ACD62A1D2456}"/>
            </c:ext>
          </c:extLst>
        </c:ser>
        <c:ser>
          <c:idx val="4"/>
          <c:order val="4"/>
          <c:tx>
            <c:strRef>
              <c:f>Sheet1!$F$1</c:f>
              <c:strCache>
                <c:ptCount val="1"/>
                <c:pt idx="0">
                  <c:v>1—Disagree completely</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5"/>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Hotels</c:v>
                </c:pt>
                <c:pt idx="4">
                  <c:v>C-Store</c:v>
                </c:pt>
              </c:strCache>
            </c:strRef>
          </c:cat>
          <c:val>
            <c:numRef>
              <c:f>Sheet1!$F$2:$F$6</c:f>
              <c:numCache>
                <c:formatCode>0%</c:formatCode>
                <c:ptCount val="5"/>
                <c:pt idx="0">
                  <c:v>0</c:v>
                </c:pt>
                <c:pt idx="1">
                  <c:v>0</c:v>
                </c:pt>
                <c:pt idx="2">
                  <c:v>0</c:v>
                </c:pt>
                <c:pt idx="3">
                  <c:v>0</c:v>
                </c:pt>
                <c:pt idx="4">
                  <c:v>0</c:v>
                </c:pt>
              </c:numCache>
            </c:numRef>
          </c:val>
          <c:extLst>
            <c:ext xmlns:c16="http://schemas.microsoft.com/office/drawing/2014/chart" uri="{C3380CC4-5D6E-409C-BE32-E72D297353CC}">
              <c16:uniqueId val="{00000004-3DF9-45CB-BCE8-ACD62A1D2456}"/>
            </c:ext>
          </c:extLst>
        </c:ser>
        <c:dLbls>
          <c:showLegendKey val="0"/>
          <c:showVal val="0"/>
          <c:showCatName val="0"/>
          <c:showSerName val="0"/>
          <c:showPercent val="0"/>
          <c:showBubbleSize val="0"/>
        </c:dLbls>
        <c:gapWidth val="150"/>
        <c:overlap val="100"/>
        <c:axId val="556643872"/>
        <c:axId val="544412288"/>
      </c:barChart>
      <c:catAx>
        <c:axId val="55664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crossAx val="544412288"/>
        <c:crosses val="autoZero"/>
        <c:auto val="1"/>
        <c:lblAlgn val="ctr"/>
        <c:lblOffset val="100"/>
        <c:noMultiLvlLbl val="0"/>
      </c:catAx>
      <c:valAx>
        <c:axId val="544412288"/>
        <c:scaling>
          <c:orientation val="minMax"/>
        </c:scaling>
        <c:delete val="1"/>
        <c:axPos val="t"/>
        <c:numFmt formatCode="0%" sourceLinked="1"/>
        <c:majorTickMark val="none"/>
        <c:minorTickMark val="none"/>
        <c:tickLblPos val="nextTo"/>
        <c:crossAx val="5566438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Entry>
      <c:layout>
        <c:manualLayout>
          <c:xMode val="edge"/>
          <c:yMode val="edge"/>
          <c:x val="0.17603304700548794"/>
          <c:y val="0.95196256128361312"/>
          <c:w val="0.65380195657361007"/>
          <c:h val="4.803745781132785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bg2">
              <a:lumMod val="10000"/>
            </a:schemeClr>
          </a:solidFill>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r>
              <a:rPr lang="en-US" sz="1600" dirty="0">
                <a:latin typeface="Georgia" panose="02040502050405020303" pitchFamily="18" charset="0"/>
              </a:rPr>
              <a:t>Teddy Grahams</a:t>
            </a:r>
          </a:p>
        </c:rich>
      </c:tx>
      <c:layout>
        <c:manualLayout>
          <c:xMode val="edge"/>
          <c:yMode val="edge"/>
          <c:x val="0.19029411764705884"/>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7.6289949050486333E-2"/>
          <c:y val="0.11712261542981177"/>
          <c:w val="0.84588351088466862"/>
          <c:h val="0.76736056035320388"/>
        </c:manualLayout>
      </c:layout>
      <c:doughnutChart>
        <c:varyColors val="1"/>
        <c:ser>
          <c:idx val="0"/>
          <c:order val="0"/>
          <c:tx>
            <c:strRef>
              <c:f>Sheet1!$B$1</c:f>
              <c:strCache>
                <c:ptCount val="1"/>
                <c:pt idx="0">
                  <c:v>Blount</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ACA6-4AD4-A19C-9949FA39BC69}"/>
              </c:ext>
            </c:extLst>
          </c:dPt>
          <c:dPt>
            <c:idx val="1"/>
            <c:bubble3D val="0"/>
            <c:spPr>
              <a:solidFill>
                <a:schemeClr val="accent2"/>
              </a:solidFill>
              <a:ln w="19050">
                <a:noFill/>
              </a:ln>
              <a:effectLst/>
            </c:spPr>
            <c:extLst>
              <c:ext xmlns:c16="http://schemas.microsoft.com/office/drawing/2014/chart" uri="{C3380CC4-5D6E-409C-BE32-E72D297353CC}">
                <c16:uniqueId val="{00000003-ACA6-4AD4-A19C-9949FA39BC69}"/>
              </c:ext>
            </c:extLst>
          </c:dPt>
          <c:dPt>
            <c:idx val="2"/>
            <c:bubble3D val="0"/>
            <c:spPr>
              <a:solidFill>
                <a:schemeClr val="accent3"/>
              </a:solidFill>
              <a:ln w="19050">
                <a:noFill/>
              </a:ln>
              <a:effectLst/>
            </c:spPr>
            <c:extLst>
              <c:ext xmlns:c16="http://schemas.microsoft.com/office/drawing/2014/chart" uri="{C3380CC4-5D6E-409C-BE32-E72D297353CC}">
                <c16:uniqueId val="{00000005-ACA6-4AD4-A19C-9949FA39BC69}"/>
              </c:ext>
            </c:extLst>
          </c:dPt>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0.45</c:v>
                </c:pt>
                <c:pt idx="1">
                  <c:v>0.34</c:v>
                </c:pt>
                <c:pt idx="2">
                  <c:v>0.21</c:v>
                </c:pt>
              </c:numCache>
            </c:numRef>
          </c:val>
          <c:extLst>
            <c:ext xmlns:c16="http://schemas.microsoft.com/office/drawing/2014/chart" uri="{C3380CC4-5D6E-409C-BE32-E72D297353CC}">
              <c16:uniqueId val="{00000006-ACA6-4AD4-A19C-9949FA39BC69}"/>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37938439513242"/>
          <c:y val="3.9006783498771701E-2"/>
          <c:w val="0.78622560248150786"/>
          <c:h val="0.88333297061105687"/>
        </c:manualLayout>
      </c:layout>
      <c:barChart>
        <c:barDir val="bar"/>
        <c:grouping val="percentStacked"/>
        <c:varyColors val="0"/>
        <c:ser>
          <c:idx val="0"/>
          <c:order val="0"/>
          <c:tx>
            <c:strRef>
              <c:f>Sheet1!$B$1</c:f>
              <c:strCache>
                <c:ptCount val="1"/>
                <c:pt idx="0">
                  <c:v>5—Very Motivating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Hotels</c:v>
                </c:pt>
                <c:pt idx="4">
                  <c:v>C-Store</c:v>
                </c:pt>
              </c:strCache>
            </c:strRef>
          </c:cat>
          <c:val>
            <c:numRef>
              <c:f>Sheet1!$B$2:$B$6</c:f>
              <c:numCache>
                <c:formatCode>0%</c:formatCode>
                <c:ptCount val="5"/>
                <c:pt idx="0">
                  <c:v>0.45</c:v>
                </c:pt>
                <c:pt idx="1">
                  <c:v>0.43</c:v>
                </c:pt>
                <c:pt idx="2">
                  <c:v>0.47</c:v>
                </c:pt>
                <c:pt idx="3">
                  <c:v>0.41</c:v>
                </c:pt>
                <c:pt idx="4">
                  <c:v>0.49</c:v>
                </c:pt>
              </c:numCache>
            </c:numRef>
          </c:val>
          <c:extLst>
            <c:ext xmlns:c16="http://schemas.microsoft.com/office/drawing/2014/chart" uri="{C3380CC4-5D6E-409C-BE32-E72D297353CC}">
              <c16:uniqueId val="{00000000-3DF9-45CB-BCE8-ACD62A1D2456}"/>
            </c:ext>
          </c:extLst>
        </c:ser>
        <c:ser>
          <c:idx val="1"/>
          <c:order val="1"/>
          <c:tx>
            <c:strRef>
              <c:f>Sheet1!$C$1</c:f>
              <c:strCache>
                <c:ptCount val="1"/>
                <c:pt idx="0">
                  <c:v>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Hotels</c:v>
                </c:pt>
                <c:pt idx="4">
                  <c:v>C-Store</c:v>
                </c:pt>
              </c:strCache>
            </c:strRef>
          </c:cat>
          <c:val>
            <c:numRef>
              <c:f>Sheet1!$C$2:$C$6</c:f>
              <c:numCache>
                <c:formatCode>0%</c:formatCode>
                <c:ptCount val="5"/>
                <c:pt idx="0">
                  <c:v>0.43</c:v>
                </c:pt>
                <c:pt idx="1">
                  <c:v>0.43</c:v>
                </c:pt>
                <c:pt idx="2">
                  <c:v>0.44</c:v>
                </c:pt>
                <c:pt idx="3">
                  <c:v>0.39</c:v>
                </c:pt>
                <c:pt idx="4">
                  <c:v>0.46</c:v>
                </c:pt>
              </c:numCache>
            </c:numRef>
          </c:val>
          <c:extLst>
            <c:ext xmlns:c16="http://schemas.microsoft.com/office/drawing/2014/chart" uri="{C3380CC4-5D6E-409C-BE32-E72D297353CC}">
              <c16:uniqueId val="{00000001-3DF9-45CB-BCE8-ACD62A1D2456}"/>
            </c:ext>
          </c:extLst>
        </c:ser>
        <c:ser>
          <c:idx val="2"/>
          <c:order val="2"/>
          <c:tx>
            <c:strRef>
              <c:f>Sheet1!$D$1</c:f>
              <c:strCache>
                <c:ptCount val="1"/>
                <c:pt idx="0">
                  <c:v>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Hotels</c:v>
                </c:pt>
                <c:pt idx="4">
                  <c:v>C-Store</c:v>
                </c:pt>
              </c:strCache>
            </c:strRef>
          </c:cat>
          <c:val>
            <c:numRef>
              <c:f>Sheet1!$D$2:$D$6</c:f>
              <c:numCache>
                <c:formatCode>0%</c:formatCode>
                <c:ptCount val="5"/>
                <c:pt idx="0">
                  <c:v>0.09</c:v>
                </c:pt>
                <c:pt idx="1">
                  <c:v>0.1</c:v>
                </c:pt>
                <c:pt idx="2">
                  <c:v>0.09</c:v>
                </c:pt>
                <c:pt idx="3">
                  <c:v>0.15</c:v>
                </c:pt>
                <c:pt idx="4">
                  <c:v>0.05</c:v>
                </c:pt>
              </c:numCache>
            </c:numRef>
          </c:val>
          <c:extLst>
            <c:ext xmlns:c16="http://schemas.microsoft.com/office/drawing/2014/chart" uri="{C3380CC4-5D6E-409C-BE32-E72D297353CC}">
              <c16:uniqueId val="{00000002-3DF9-45CB-BCE8-ACD62A1D2456}"/>
            </c:ext>
          </c:extLst>
        </c:ser>
        <c:ser>
          <c:idx val="3"/>
          <c:order val="3"/>
          <c:tx>
            <c:strRef>
              <c:f>Sheet1!$E$1</c:f>
              <c:strCache>
                <c:ptCount val="1"/>
                <c:pt idx="0">
                  <c:v>2</c:v>
                </c:pt>
              </c:strCache>
            </c:strRef>
          </c:tx>
          <c:spPr>
            <a:solidFill>
              <a:schemeClr val="accent4"/>
            </a:solidFill>
            <a:ln>
              <a:noFill/>
            </a:ln>
            <a:effectLst/>
          </c:spPr>
          <c:invertIfNegative val="0"/>
          <c:dLbls>
            <c:dLbl>
              <c:idx val="0"/>
              <c:layout>
                <c:manualLayout>
                  <c:x val="-1.5151515151516262E-3"/>
                  <c:y val="6.626714230589281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442-427C-8588-6508C97B63BC}"/>
                </c:ext>
              </c:extLst>
            </c:dLbl>
            <c:dLbl>
              <c:idx val="2"/>
              <c:layout>
                <c:manualLayout>
                  <c:x val="-9.0909090909090905E-3"/>
                  <c:y val="5.6800407690765262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442-427C-8588-6508C97B63BC}"/>
                </c:ext>
              </c:extLst>
            </c:dLbl>
            <c:dLbl>
              <c:idx val="4"/>
              <c:layout>
                <c:manualLayout>
                  <c:x val="-9.0909090909090905E-3"/>
                  <c:y val="6.3111564100850406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442-427C-8588-6508C97B63B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Total</c:v>
                </c:pt>
                <c:pt idx="1">
                  <c:v>Restaurants</c:v>
                </c:pt>
                <c:pt idx="2">
                  <c:v>Non Comm</c:v>
                </c:pt>
                <c:pt idx="3">
                  <c:v>Hotels</c:v>
                </c:pt>
                <c:pt idx="4">
                  <c:v>C-Store</c:v>
                </c:pt>
              </c:strCache>
            </c:strRef>
          </c:cat>
          <c:val>
            <c:numRef>
              <c:f>Sheet1!$E$2:$E$6</c:f>
              <c:numCache>
                <c:formatCode>0%</c:formatCode>
                <c:ptCount val="5"/>
                <c:pt idx="0">
                  <c:v>0.02</c:v>
                </c:pt>
                <c:pt idx="1">
                  <c:v>0.04</c:v>
                </c:pt>
                <c:pt idx="2">
                  <c:v>0</c:v>
                </c:pt>
                <c:pt idx="3">
                  <c:v>0.05</c:v>
                </c:pt>
                <c:pt idx="4">
                  <c:v>0</c:v>
                </c:pt>
              </c:numCache>
            </c:numRef>
          </c:val>
          <c:extLst>
            <c:ext xmlns:c16="http://schemas.microsoft.com/office/drawing/2014/chart" uri="{C3380CC4-5D6E-409C-BE32-E72D297353CC}">
              <c16:uniqueId val="{00000003-3DF9-45CB-BCE8-ACD62A1D2456}"/>
            </c:ext>
          </c:extLst>
        </c:ser>
        <c:ser>
          <c:idx val="4"/>
          <c:order val="4"/>
          <c:tx>
            <c:strRef>
              <c:f>Sheet1!$F$1</c:f>
              <c:strCache>
                <c:ptCount val="1"/>
                <c:pt idx="0">
                  <c:v>1—Not Motivating at All</c:v>
                </c:pt>
              </c:strCache>
            </c:strRef>
          </c:tx>
          <c:spPr>
            <a:solidFill>
              <a:schemeClr val="accent5"/>
            </a:solidFill>
            <a:ln>
              <a:noFill/>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5-954B-4E3C-804B-EF486E99C18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5"/>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Hotels</c:v>
                </c:pt>
                <c:pt idx="4">
                  <c:v>C-Store</c:v>
                </c:pt>
              </c:strCache>
            </c:strRef>
          </c:cat>
          <c:val>
            <c:numRef>
              <c:f>Sheet1!$F$2:$F$6</c:f>
              <c:numCache>
                <c:formatCode>0%</c:formatCode>
                <c:ptCount val="5"/>
                <c:pt idx="0">
                  <c:v>0</c:v>
                </c:pt>
                <c:pt idx="1">
                  <c:v>0.01</c:v>
                </c:pt>
                <c:pt idx="2">
                  <c:v>0</c:v>
                </c:pt>
                <c:pt idx="3">
                  <c:v>0</c:v>
                </c:pt>
                <c:pt idx="4">
                  <c:v>0</c:v>
                </c:pt>
              </c:numCache>
            </c:numRef>
          </c:val>
          <c:extLst>
            <c:ext xmlns:c16="http://schemas.microsoft.com/office/drawing/2014/chart" uri="{C3380CC4-5D6E-409C-BE32-E72D297353CC}">
              <c16:uniqueId val="{00000004-3DF9-45CB-BCE8-ACD62A1D2456}"/>
            </c:ext>
          </c:extLst>
        </c:ser>
        <c:dLbls>
          <c:showLegendKey val="0"/>
          <c:showVal val="0"/>
          <c:showCatName val="0"/>
          <c:showSerName val="0"/>
          <c:showPercent val="0"/>
          <c:showBubbleSize val="0"/>
        </c:dLbls>
        <c:gapWidth val="150"/>
        <c:overlap val="100"/>
        <c:axId val="556643872"/>
        <c:axId val="544412288"/>
      </c:barChart>
      <c:catAx>
        <c:axId val="55664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crossAx val="544412288"/>
        <c:crosses val="autoZero"/>
        <c:auto val="1"/>
        <c:lblAlgn val="ctr"/>
        <c:lblOffset val="100"/>
        <c:noMultiLvlLbl val="0"/>
      </c:catAx>
      <c:valAx>
        <c:axId val="544412288"/>
        <c:scaling>
          <c:orientation val="minMax"/>
        </c:scaling>
        <c:delete val="1"/>
        <c:axPos val="t"/>
        <c:numFmt formatCode="0%" sourceLinked="1"/>
        <c:majorTickMark val="none"/>
        <c:minorTickMark val="none"/>
        <c:tickLblPos val="nextTo"/>
        <c:crossAx val="5566438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Entry>
      <c:layout>
        <c:manualLayout>
          <c:xMode val="edge"/>
          <c:yMode val="edge"/>
          <c:x val="0.17603304700548794"/>
          <c:y val="0.95196256128361312"/>
          <c:w val="0.65380195657361007"/>
          <c:h val="4.803745781132785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bg2">
              <a:lumMod val="10000"/>
            </a:schemeClr>
          </a:solidFill>
        </a:defRPr>
      </a:pPr>
      <a:endParaRPr lang="en-US"/>
    </a:p>
  </c:txPr>
  <c:externalData r:id="rId3">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37938439513242"/>
          <c:y val="3.9006783498771701E-2"/>
          <c:w val="0.78622560248150786"/>
          <c:h val="0.88333297061105687"/>
        </c:manualLayout>
      </c:layout>
      <c:barChart>
        <c:barDir val="bar"/>
        <c:grouping val="percentStacked"/>
        <c:varyColors val="0"/>
        <c:ser>
          <c:idx val="0"/>
          <c:order val="0"/>
          <c:tx>
            <c:strRef>
              <c:f>Sheet1!$B$1</c:f>
              <c:strCache>
                <c:ptCount val="1"/>
                <c:pt idx="0">
                  <c:v>5—Very Motivating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Hotels</c:v>
                </c:pt>
                <c:pt idx="4">
                  <c:v>C-Store</c:v>
                </c:pt>
              </c:strCache>
            </c:strRef>
          </c:cat>
          <c:val>
            <c:numRef>
              <c:f>Sheet1!$B$2:$B$6</c:f>
              <c:numCache>
                <c:formatCode>0%</c:formatCode>
                <c:ptCount val="5"/>
                <c:pt idx="0">
                  <c:v>0.4</c:v>
                </c:pt>
                <c:pt idx="1">
                  <c:v>0.39</c:v>
                </c:pt>
                <c:pt idx="2">
                  <c:v>0.39</c:v>
                </c:pt>
                <c:pt idx="3">
                  <c:v>0.37</c:v>
                </c:pt>
                <c:pt idx="4">
                  <c:v>0.51</c:v>
                </c:pt>
              </c:numCache>
            </c:numRef>
          </c:val>
          <c:extLst>
            <c:ext xmlns:c16="http://schemas.microsoft.com/office/drawing/2014/chart" uri="{C3380CC4-5D6E-409C-BE32-E72D297353CC}">
              <c16:uniqueId val="{00000000-3DF9-45CB-BCE8-ACD62A1D2456}"/>
            </c:ext>
          </c:extLst>
        </c:ser>
        <c:ser>
          <c:idx val="1"/>
          <c:order val="1"/>
          <c:tx>
            <c:strRef>
              <c:f>Sheet1!$C$1</c:f>
              <c:strCache>
                <c:ptCount val="1"/>
                <c:pt idx="0">
                  <c:v>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Hotels</c:v>
                </c:pt>
                <c:pt idx="4">
                  <c:v>C-Store</c:v>
                </c:pt>
              </c:strCache>
            </c:strRef>
          </c:cat>
          <c:val>
            <c:numRef>
              <c:f>Sheet1!$C$2:$C$6</c:f>
              <c:numCache>
                <c:formatCode>0%</c:formatCode>
                <c:ptCount val="5"/>
                <c:pt idx="0">
                  <c:v>0.48</c:v>
                </c:pt>
                <c:pt idx="1">
                  <c:v>0.48</c:v>
                </c:pt>
                <c:pt idx="2">
                  <c:v>0.48</c:v>
                </c:pt>
                <c:pt idx="3">
                  <c:v>0.48</c:v>
                </c:pt>
                <c:pt idx="4">
                  <c:v>0.44</c:v>
                </c:pt>
              </c:numCache>
            </c:numRef>
          </c:val>
          <c:extLst>
            <c:ext xmlns:c16="http://schemas.microsoft.com/office/drawing/2014/chart" uri="{C3380CC4-5D6E-409C-BE32-E72D297353CC}">
              <c16:uniqueId val="{00000001-3DF9-45CB-BCE8-ACD62A1D2456}"/>
            </c:ext>
          </c:extLst>
        </c:ser>
        <c:ser>
          <c:idx val="2"/>
          <c:order val="2"/>
          <c:tx>
            <c:strRef>
              <c:f>Sheet1!$D$1</c:f>
              <c:strCache>
                <c:ptCount val="1"/>
                <c:pt idx="0">
                  <c:v>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Hotels</c:v>
                </c:pt>
                <c:pt idx="4">
                  <c:v>C-Store</c:v>
                </c:pt>
              </c:strCache>
            </c:strRef>
          </c:cat>
          <c:val>
            <c:numRef>
              <c:f>Sheet1!$D$2:$D$6</c:f>
              <c:numCache>
                <c:formatCode>0%</c:formatCode>
                <c:ptCount val="5"/>
                <c:pt idx="0">
                  <c:v>0.1</c:v>
                </c:pt>
                <c:pt idx="1">
                  <c:v>0.1</c:v>
                </c:pt>
                <c:pt idx="2">
                  <c:v>0.1</c:v>
                </c:pt>
                <c:pt idx="3">
                  <c:v>0.12</c:v>
                </c:pt>
                <c:pt idx="4">
                  <c:v>0.05</c:v>
                </c:pt>
              </c:numCache>
            </c:numRef>
          </c:val>
          <c:extLst>
            <c:ext xmlns:c16="http://schemas.microsoft.com/office/drawing/2014/chart" uri="{C3380CC4-5D6E-409C-BE32-E72D297353CC}">
              <c16:uniqueId val="{00000002-3DF9-45CB-BCE8-ACD62A1D2456}"/>
            </c:ext>
          </c:extLst>
        </c:ser>
        <c:ser>
          <c:idx val="3"/>
          <c:order val="3"/>
          <c:tx>
            <c:strRef>
              <c:f>Sheet1!$E$1</c:f>
              <c:strCache>
                <c:ptCount val="1"/>
                <c:pt idx="0">
                  <c:v>2</c:v>
                </c:pt>
              </c:strCache>
            </c:strRef>
          </c:tx>
          <c:spPr>
            <a:solidFill>
              <a:schemeClr val="accent4"/>
            </a:solidFill>
            <a:ln>
              <a:noFill/>
            </a:ln>
            <a:effectLst/>
          </c:spPr>
          <c:invertIfNegative val="0"/>
          <c:dLbls>
            <c:dLbl>
              <c:idx val="0"/>
              <c:layout>
                <c:manualLayout>
                  <c:x val="-1.5151515151516262E-3"/>
                  <c:y val="6.311157978223026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442-427C-8588-6508C97B63BC}"/>
                </c:ext>
              </c:extLst>
            </c:dLbl>
            <c:dLbl>
              <c:idx val="2"/>
              <c:layout>
                <c:manualLayout>
                  <c:x val="-1.5151515151516262E-3"/>
                  <c:y val="5.68004218040072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442-427C-8588-6508C97B63BC}"/>
                </c:ext>
              </c:extLst>
            </c:dLbl>
            <c:dLbl>
              <c:idx val="3"/>
              <c:layout>
                <c:manualLayout>
                  <c:x val="-1.5151515151516262E-3"/>
                  <c:y val="6.311157978223037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442-427C-8588-6508C97B63BC}"/>
                </c:ext>
              </c:extLst>
            </c:dLbl>
            <c:dLbl>
              <c:idx val="4"/>
              <c:layout>
                <c:manualLayout>
                  <c:x val="-9.0909090909090905E-3"/>
                  <c:y val="6.3111828253016922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442-427C-8588-6508C97B63B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Total</c:v>
                </c:pt>
                <c:pt idx="1">
                  <c:v>Restaurants</c:v>
                </c:pt>
                <c:pt idx="2">
                  <c:v>Non Comm</c:v>
                </c:pt>
                <c:pt idx="3">
                  <c:v>Hotels</c:v>
                </c:pt>
                <c:pt idx="4">
                  <c:v>C-Store</c:v>
                </c:pt>
              </c:strCache>
            </c:strRef>
          </c:cat>
          <c:val>
            <c:numRef>
              <c:f>Sheet1!$E$2:$E$6</c:f>
              <c:numCache>
                <c:formatCode>0%</c:formatCode>
                <c:ptCount val="5"/>
                <c:pt idx="0">
                  <c:v>0.02</c:v>
                </c:pt>
                <c:pt idx="1">
                  <c:v>0.03</c:v>
                </c:pt>
                <c:pt idx="2">
                  <c:v>0.02</c:v>
                </c:pt>
                <c:pt idx="3">
                  <c:v>0.02</c:v>
                </c:pt>
                <c:pt idx="4">
                  <c:v>0</c:v>
                </c:pt>
              </c:numCache>
            </c:numRef>
          </c:val>
          <c:extLst>
            <c:ext xmlns:c16="http://schemas.microsoft.com/office/drawing/2014/chart" uri="{C3380CC4-5D6E-409C-BE32-E72D297353CC}">
              <c16:uniqueId val="{00000003-3DF9-45CB-BCE8-ACD62A1D2456}"/>
            </c:ext>
          </c:extLst>
        </c:ser>
        <c:ser>
          <c:idx val="4"/>
          <c:order val="4"/>
          <c:tx>
            <c:strRef>
              <c:f>Sheet1!$F$1</c:f>
              <c:strCache>
                <c:ptCount val="1"/>
                <c:pt idx="0">
                  <c:v>1—Not Motivating at All</c:v>
                </c:pt>
              </c:strCache>
            </c:strRef>
          </c:tx>
          <c:spPr>
            <a:solidFill>
              <a:schemeClr val="accent5"/>
            </a:solidFill>
            <a:ln>
              <a:noFill/>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5-954B-4E3C-804B-EF486E99C18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5"/>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Hotels</c:v>
                </c:pt>
                <c:pt idx="4">
                  <c:v>C-Store</c:v>
                </c:pt>
              </c:strCache>
            </c:strRef>
          </c:cat>
          <c:val>
            <c:numRef>
              <c:f>Sheet1!$F$2:$F$6</c:f>
              <c:numCache>
                <c:formatCode>0%</c:formatCode>
                <c:ptCount val="5"/>
                <c:pt idx="0">
                  <c:v>0</c:v>
                </c:pt>
                <c:pt idx="1">
                  <c:v>0.01</c:v>
                </c:pt>
                <c:pt idx="2">
                  <c:v>0</c:v>
                </c:pt>
                <c:pt idx="3">
                  <c:v>0</c:v>
                </c:pt>
                <c:pt idx="4">
                  <c:v>0</c:v>
                </c:pt>
              </c:numCache>
            </c:numRef>
          </c:val>
          <c:extLst>
            <c:ext xmlns:c16="http://schemas.microsoft.com/office/drawing/2014/chart" uri="{C3380CC4-5D6E-409C-BE32-E72D297353CC}">
              <c16:uniqueId val="{00000004-3DF9-45CB-BCE8-ACD62A1D2456}"/>
            </c:ext>
          </c:extLst>
        </c:ser>
        <c:dLbls>
          <c:showLegendKey val="0"/>
          <c:showVal val="0"/>
          <c:showCatName val="0"/>
          <c:showSerName val="0"/>
          <c:showPercent val="0"/>
          <c:showBubbleSize val="0"/>
        </c:dLbls>
        <c:gapWidth val="150"/>
        <c:overlap val="100"/>
        <c:axId val="556643872"/>
        <c:axId val="544412288"/>
      </c:barChart>
      <c:catAx>
        <c:axId val="55664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crossAx val="544412288"/>
        <c:crosses val="autoZero"/>
        <c:auto val="1"/>
        <c:lblAlgn val="ctr"/>
        <c:lblOffset val="100"/>
        <c:noMultiLvlLbl val="0"/>
      </c:catAx>
      <c:valAx>
        <c:axId val="544412288"/>
        <c:scaling>
          <c:orientation val="minMax"/>
        </c:scaling>
        <c:delete val="1"/>
        <c:axPos val="t"/>
        <c:numFmt formatCode="0%" sourceLinked="1"/>
        <c:majorTickMark val="none"/>
        <c:minorTickMark val="none"/>
        <c:tickLblPos val="nextTo"/>
        <c:crossAx val="5566438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Entry>
      <c:layout>
        <c:manualLayout>
          <c:xMode val="edge"/>
          <c:yMode val="edge"/>
          <c:x val="0.17603304700548794"/>
          <c:y val="0.95196256128361312"/>
          <c:w val="0.65380195657361007"/>
          <c:h val="4.803745781132785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bg2">
              <a:lumMod val="10000"/>
            </a:schemeClr>
          </a:solidFill>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18642328799809"/>
          <c:y val="3.9006783498771701E-2"/>
          <c:w val="0.78774075399665955"/>
          <c:h val="0.88333297061105687"/>
        </c:manualLayout>
      </c:layout>
      <c:barChart>
        <c:barDir val="bar"/>
        <c:grouping val="percentStacked"/>
        <c:varyColors val="0"/>
        <c:ser>
          <c:idx val="0"/>
          <c:order val="0"/>
          <c:tx>
            <c:strRef>
              <c:f>Sheet1!$B$1</c:f>
              <c:strCache>
                <c:ptCount val="1"/>
                <c:pt idx="0">
                  <c:v>5—Very Motivating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Hotels</c:v>
                </c:pt>
                <c:pt idx="4">
                  <c:v>C-Store</c:v>
                </c:pt>
              </c:strCache>
            </c:strRef>
          </c:cat>
          <c:val>
            <c:numRef>
              <c:f>Sheet1!$B$2:$B$6</c:f>
              <c:numCache>
                <c:formatCode>0%</c:formatCode>
                <c:ptCount val="5"/>
                <c:pt idx="0">
                  <c:v>0.38</c:v>
                </c:pt>
                <c:pt idx="1">
                  <c:v>0.34</c:v>
                </c:pt>
                <c:pt idx="2">
                  <c:v>0.36</c:v>
                </c:pt>
                <c:pt idx="3">
                  <c:v>0.51</c:v>
                </c:pt>
                <c:pt idx="4">
                  <c:v>0.54</c:v>
                </c:pt>
              </c:numCache>
            </c:numRef>
          </c:val>
          <c:extLst>
            <c:ext xmlns:c16="http://schemas.microsoft.com/office/drawing/2014/chart" uri="{C3380CC4-5D6E-409C-BE32-E72D297353CC}">
              <c16:uniqueId val="{00000000-3DF9-45CB-BCE8-ACD62A1D2456}"/>
            </c:ext>
          </c:extLst>
        </c:ser>
        <c:ser>
          <c:idx val="1"/>
          <c:order val="1"/>
          <c:tx>
            <c:strRef>
              <c:f>Sheet1!$C$1</c:f>
              <c:strCache>
                <c:ptCount val="1"/>
                <c:pt idx="0">
                  <c:v>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Hotels</c:v>
                </c:pt>
                <c:pt idx="4">
                  <c:v>C-Store</c:v>
                </c:pt>
              </c:strCache>
            </c:strRef>
          </c:cat>
          <c:val>
            <c:numRef>
              <c:f>Sheet1!$C$2:$C$6</c:f>
              <c:numCache>
                <c:formatCode>0%</c:formatCode>
                <c:ptCount val="5"/>
                <c:pt idx="0">
                  <c:v>0.45</c:v>
                </c:pt>
                <c:pt idx="1">
                  <c:v>0.46</c:v>
                </c:pt>
                <c:pt idx="2">
                  <c:v>0.48</c:v>
                </c:pt>
                <c:pt idx="3">
                  <c:v>0.34</c:v>
                </c:pt>
                <c:pt idx="4">
                  <c:v>0.37</c:v>
                </c:pt>
              </c:numCache>
            </c:numRef>
          </c:val>
          <c:extLst>
            <c:ext xmlns:c16="http://schemas.microsoft.com/office/drawing/2014/chart" uri="{C3380CC4-5D6E-409C-BE32-E72D297353CC}">
              <c16:uniqueId val="{00000001-3DF9-45CB-BCE8-ACD62A1D2456}"/>
            </c:ext>
          </c:extLst>
        </c:ser>
        <c:ser>
          <c:idx val="2"/>
          <c:order val="2"/>
          <c:tx>
            <c:strRef>
              <c:f>Sheet1!$D$1</c:f>
              <c:strCache>
                <c:ptCount val="1"/>
                <c:pt idx="0">
                  <c:v>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Hotels</c:v>
                </c:pt>
                <c:pt idx="4">
                  <c:v>C-Store</c:v>
                </c:pt>
              </c:strCache>
            </c:strRef>
          </c:cat>
          <c:val>
            <c:numRef>
              <c:f>Sheet1!$D$2:$D$6</c:f>
              <c:numCache>
                <c:formatCode>0%</c:formatCode>
                <c:ptCount val="5"/>
                <c:pt idx="0">
                  <c:v>0.12</c:v>
                </c:pt>
                <c:pt idx="1">
                  <c:v>0.14000000000000001</c:v>
                </c:pt>
                <c:pt idx="2">
                  <c:v>0.12</c:v>
                </c:pt>
                <c:pt idx="3">
                  <c:v>0.1</c:v>
                </c:pt>
                <c:pt idx="4">
                  <c:v>7.0000000000000007E-2</c:v>
                </c:pt>
              </c:numCache>
            </c:numRef>
          </c:val>
          <c:extLst>
            <c:ext xmlns:c16="http://schemas.microsoft.com/office/drawing/2014/chart" uri="{C3380CC4-5D6E-409C-BE32-E72D297353CC}">
              <c16:uniqueId val="{00000002-3DF9-45CB-BCE8-ACD62A1D2456}"/>
            </c:ext>
          </c:extLst>
        </c:ser>
        <c:ser>
          <c:idx val="3"/>
          <c:order val="3"/>
          <c:tx>
            <c:strRef>
              <c:f>Sheet1!$E$1</c:f>
              <c:strCache>
                <c:ptCount val="1"/>
                <c:pt idx="0">
                  <c:v>2</c:v>
                </c:pt>
              </c:strCache>
            </c:strRef>
          </c:tx>
          <c:spPr>
            <a:solidFill>
              <a:schemeClr val="accent4"/>
            </a:solidFill>
            <a:ln>
              <a:noFill/>
            </a:ln>
            <a:effectLst/>
          </c:spPr>
          <c:invertIfNegative val="0"/>
          <c:dLbls>
            <c:dLbl>
              <c:idx val="4"/>
              <c:layout>
                <c:manualLayout>
                  <c:x val="-1.5151515151516262E-3"/>
                  <c:y val="6.731237825260637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442-427C-8588-6508C97B63B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Total</c:v>
                </c:pt>
                <c:pt idx="1">
                  <c:v>Restaurants</c:v>
                </c:pt>
                <c:pt idx="2">
                  <c:v>Non Comm</c:v>
                </c:pt>
                <c:pt idx="3">
                  <c:v>Hotels</c:v>
                </c:pt>
                <c:pt idx="4">
                  <c:v>C-Store</c:v>
                </c:pt>
              </c:strCache>
            </c:strRef>
          </c:cat>
          <c:val>
            <c:numRef>
              <c:f>Sheet1!$E$2:$E$6</c:f>
              <c:numCache>
                <c:formatCode>0%</c:formatCode>
                <c:ptCount val="5"/>
                <c:pt idx="0">
                  <c:v>0.04</c:v>
                </c:pt>
                <c:pt idx="1">
                  <c:v>0.04</c:v>
                </c:pt>
                <c:pt idx="2">
                  <c:v>0.04</c:v>
                </c:pt>
                <c:pt idx="3">
                  <c:v>0.05</c:v>
                </c:pt>
                <c:pt idx="4">
                  <c:v>0.02</c:v>
                </c:pt>
              </c:numCache>
            </c:numRef>
          </c:val>
          <c:extLst>
            <c:ext xmlns:c16="http://schemas.microsoft.com/office/drawing/2014/chart" uri="{C3380CC4-5D6E-409C-BE32-E72D297353CC}">
              <c16:uniqueId val="{00000003-3DF9-45CB-BCE8-ACD62A1D2456}"/>
            </c:ext>
          </c:extLst>
        </c:ser>
        <c:ser>
          <c:idx val="4"/>
          <c:order val="4"/>
          <c:tx>
            <c:strRef>
              <c:f>Sheet1!$F$1</c:f>
              <c:strCache>
                <c:ptCount val="1"/>
                <c:pt idx="0">
                  <c:v>1—Not Motivating at All</c:v>
                </c:pt>
              </c:strCache>
            </c:strRef>
          </c:tx>
          <c:spPr>
            <a:solidFill>
              <a:schemeClr val="accent5"/>
            </a:solidFill>
            <a:ln>
              <a:noFill/>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5-954B-4E3C-804B-EF486E99C18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5"/>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Hotels</c:v>
                </c:pt>
                <c:pt idx="4">
                  <c:v>C-Store</c:v>
                </c:pt>
              </c:strCache>
            </c:strRef>
          </c:cat>
          <c:val>
            <c:numRef>
              <c:f>Sheet1!$F$2:$F$6</c:f>
              <c:numCache>
                <c:formatCode>0%</c:formatCode>
                <c:ptCount val="5"/>
                <c:pt idx="0">
                  <c:v>0</c:v>
                </c:pt>
                <c:pt idx="1">
                  <c:v>0.01</c:v>
                </c:pt>
                <c:pt idx="2">
                  <c:v>0</c:v>
                </c:pt>
                <c:pt idx="3">
                  <c:v>0</c:v>
                </c:pt>
                <c:pt idx="4">
                  <c:v>0</c:v>
                </c:pt>
              </c:numCache>
            </c:numRef>
          </c:val>
          <c:extLst>
            <c:ext xmlns:c16="http://schemas.microsoft.com/office/drawing/2014/chart" uri="{C3380CC4-5D6E-409C-BE32-E72D297353CC}">
              <c16:uniqueId val="{00000004-3DF9-45CB-BCE8-ACD62A1D2456}"/>
            </c:ext>
          </c:extLst>
        </c:ser>
        <c:dLbls>
          <c:showLegendKey val="0"/>
          <c:showVal val="0"/>
          <c:showCatName val="0"/>
          <c:showSerName val="0"/>
          <c:showPercent val="0"/>
          <c:showBubbleSize val="0"/>
        </c:dLbls>
        <c:gapWidth val="150"/>
        <c:overlap val="100"/>
        <c:axId val="556643872"/>
        <c:axId val="544412288"/>
      </c:barChart>
      <c:catAx>
        <c:axId val="55664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crossAx val="544412288"/>
        <c:crosses val="autoZero"/>
        <c:auto val="1"/>
        <c:lblAlgn val="ctr"/>
        <c:lblOffset val="100"/>
        <c:noMultiLvlLbl val="0"/>
      </c:catAx>
      <c:valAx>
        <c:axId val="544412288"/>
        <c:scaling>
          <c:orientation val="minMax"/>
        </c:scaling>
        <c:delete val="1"/>
        <c:axPos val="t"/>
        <c:numFmt formatCode="0%" sourceLinked="1"/>
        <c:majorTickMark val="none"/>
        <c:minorTickMark val="none"/>
        <c:tickLblPos val="nextTo"/>
        <c:crossAx val="5566438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Entry>
      <c:layout>
        <c:manualLayout>
          <c:xMode val="edge"/>
          <c:yMode val="edge"/>
          <c:x val="0.17603304700548794"/>
          <c:y val="0.95196256128361312"/>
          <c:w val="0.65380195657361007"/>
          <c:h val="4.803745781132785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bg2">
              <a:lumMod val="10000"/>
            </a:schemeClr>
          </a:solidFill>
        </a:defRPr>
      </a:pPr>
      <a:endParaRPr lang="en-US"/>
    </a:p>
  </c:txPr>
  <c:externalData r:id="rId3">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37938439513242"/>
          <c:y val="3.9006783498771701E-2"/>
          <c:w val="0.78622560248150786"/>
          <c:h val="0.88333297061105687"/>
        </c:manualLayout>
      </c:layout>
      <c:barChart>
        <c:barDir val="bar"/>
        <c:grouping val="percentStacked"/>
        <c:varyColors val="0"/>
        <c:ser>
          <c:idx val="0"/>
          <c:order val="0"/>
          <c:tx>
            <c:strRef>
              <c:f>Sheet1!$B$1</c:f>
              <c:strCache>
                <c:ptCount val="1"/>
                <c:pt idx="0">
                  <c:v>5—Very Motivating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Hotels</c:v>
                </c:pt>
                <c:pt idx="4">
                  <c:v>C-Store</c:v>
                </c:pt>
              </c:strCache>
            </c:strRef>
          </c:cat>
          <c:val>
            <c:numRef>
              <c:f>Sheet1!$B$2:$B$6</c:f>
              <c:numCache>
                <c:formatCode>0%</c:formatCode>
                <c:ptCount val="5"/>
                <c:pt idx="0">
                  <c:v>0.41</c:v>
                </c:pt>
                <c:pt idx="1">
                  <c:v>0.45</c:v>
                </c:pt>
                <c:pt idx="2">
                  <c:v>0.43</c:v>
                </c:pt>
                <c:pt idx="3">
                  <c:v>0.34</c:v>
                </c:pt>
                <c:pt idx="4">
                  <c:v>0.24</c:v>
                </c:pt>
              </c:numCache>
            </c:numRef>
          </c:val>
          <c:extLst>
            <c:ext xmlns:c16="http://schemas.microsoft.com/office/drawing/2014/chart" uri="{C3380CC4-5D6E-409C-BE32-E72D297353CC}">
              <c16:uniqueId val="{00000000-3DF9-45CB-BCE8-ACD62A1D2456}"/>
            </c:ext>
          </c:extLst>
        </c:ser>
        <c:ser>
          <c:idx val="1"/>
          <c:order val="1"/>
          <c:tx>
            <c:strRef>
              <c:f>Sheet1!$C$1</c:f>
              <c:strCache>
                <c:ptCount val="1"/>
                <c:pt idx="0">
                  <c:v>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Hotels</c:v>
                </c:pt>
                <c:pt idx="4">
                  <c:v>C-Store</c:v>
                </c:pt>
              </c:strCache>
            </c:strRef>
          </c:cat>
          <c:val>
            <c:numRef>
              <c:f>Sheet1!$C$2:$C$6</c:f>
              <c:numCache>
                <c:formatCode>0%</c:formatCode>
                <c:ptCount val="5"/>
                <c:pt idx="0">
                  <c:v>0.45</c:v>
                </c:pt>
                <c:pt idx="1">
                  <c:v>0.4</c:v>
                </c:pt>
                <c:pt idx="2">
                  <c:v>0.44</c:v>
                </c:pt>
                <c:pt idx="3">
                  <c:v>0.49</c:v>
                </c:pt>
                <c:pt idx="4">
                  <c:v>0.73</c:v>
                </c:pt>
              </c:numCache>
            </c:numRef>
          </c:val>
          <c:extLst>
            <c:ext xmlns:c16="http://schemas.microsoft.com/office/drawing/2014/chart" uri="{C3380CC4-5D6E-409C-BE32-E72D297353CC}">
              <c16:uniqueId val="{00000001-3DF9-45CB-BCE8-ACD62A1D2456}"/>
            </c:ext>
          </c:extLst>
        </c:ser>
        <c:ser>
          <c:idx val="2"/>
          <c:order val="2"/>
          <c:tx>
            <c:strRef>
              <c:f>Sheet1!$D$1</c:f>
              <c:strCache>
                <c:ptCount val="1"/>
                <c:pt idx="0">
                  <c:v>3</c:v>
                </c:pt>
              </c:strCache>
            </c:strRef>
          </c:tx>
          <c:spPr>
            <a:solidFill>
              <a:schemeClr val="accent3"/>
            </a:solidFill>
            <a:ln>
              <a:noFill/>
            </a:ln>
            <a:effectLst/>
          </c:spPr>
          <c:invertIfNegative val="0"/>
          <c:dLbls>
            <c:dLbl>
              <c:idx val="4"/>
              <c:layout>
                <c:manualLayout>
                  <c:x val="-3.3333333333333333E-2"/>
                  <c:y val="6.376962150246919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442-427C-8588-6508C97B63B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Total</c:v>
                </c:pt>
                <c:pt idx="1">
                  <c:v>Restaurants</c:v>
                </c:pt>
                <c:pt idx="2">
                  <c:v>Non Comm</c:v>
                </c:pt>
                <c:pt idx="3">
                  <c:v>Hotels</c:v>
                </c:pt>
                <c:pt idx="4">
                  <c:v>C-Store</c:v>
                </c:pt>
              </c:strCache>
            </c:strRef>
          </c:cat>
          <c:val>
            <c:numRef>
              <c:f>Sheet1!$D$2:$D$6</c:f>
              <c:numCache>
                <c:formatCode>0%</c:formatCode>
                <c:ptCount val="5"/>
                <c:pt idx="0">
                  <c:v>0.11</c:v>
                </c:pt>
                <c:pt idx="1">
                  <c:v>0.13</c:v>
                </c:pt>
                <c:pt idx="2">
                  <c:v>0.12</c:v>
                </c:pt>
                <c:pt idx="3">
                  <c:v>0.1</c:v>
                </c:pt>
                <c:pt idx="4">
                  <c:v>0.02</c:v>
                </c:pt>
              </c:numCache>
            </c:numRef>
          </c:val>
          <c:extLst>
            <c:ext xmlns:c16="http://schemas.microsoft.com/office/drawing/2014/chart" uri="{C3380CC4-5D6E-409C-BE32-E72D297353CC}">
              <c16:uniqueId val="{00000002-3DF9-45CB-BCE8-ACD62A1D2456}"/>
            </c:ext>
          </c:extLst>
        </c:ser>
        <c:ser>
          <c:idx val="3"/>
          <c:order val="3"/>
          <c:tx>
            <c:strRef>
              <c:f>Sheet1!$E$1</c:f>
              <c:strCache>
                <c:ptCount val="1"/>
                <c:pt idx="0">
                  <c:v>2</c:v>
                </c:pt>
              </c:strCache>
            </c:strRef>
          </c:tx>
          <c:spPr>
            <a:solidFill>
              <a:schemeClr val="accent4"/>
            </a:solidFill>
            <a:ln>
              <a:noFill/>
            </a:ln>
            <a:effectLst/>
          </c:spPr>
          <c:invertIfNegative val="0"/>
          <c:dLbls>
            <c:dLbl>
              <c:idx val="0"/>
              <c:layout>
                <c:manualLayout>
                  <c:x val="-4.5454545454547673E-3"/>
                  <c:y val="6.376962150246920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442-427C-8588-6508C97B63BC}"/>
                </c:ext>
              </c:extLst>
            </c:dLbl>
            <c:dLbl>
              <c:idx val="1"/>
              <c:layout>
                <c:manualLayout>
                  <c:x val="-3.0303030303031413E-3"/>
                  <c:y val="6.022686475233201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442-427C-8588-6508C97B63BC}"/>
                </c:ext>
              </c:extLst>
            </c:dLbl>
            <c:dLbl>
              <c:idx val="2"/>
              <c:layout>
                <c:manualLayout>
                  <c:x val="-6.0606060606060606E-3"/>
                  <c:y val="6.731237825260637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442-427C-8588-6508C97B63BC}"/>
                </c:ext>
              </c:extLst>
            </c:dLbl>
            <c:dLbl>
              <c:idx val="4"/>
              <c:layout>
                <c:manualLayout>
                  <c:x val="-3.0303030303030303E-3"/>
                  <c:y val="6.376962150246919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442-427C-8588-6508C97B63B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Total</c:v>
                </c:pt>
                <c:pt idx="1">
                  <c:v>Restaurants</c:v>
                </c:pt>
                <c:pt idx="2">
                  <c:v>Non Comm</c:v>
                </c:pt>
                <c:pt idx="3">
                  <c:v>Hotels</c:v>
                </c:pt>
                <c:pt idx="4">
                  <c:v>C-Store</c:v>
                </c:pt>
              </c:strCache>
            </c:strRef>
          </c:cat>
          <c:val>
            <c:numRef>
              <c:f>Sheet1!$E$2:$E$6</c:f>
              <c:numCache>
                <c:formatCode>0%</c:formatCode>
                <c:ptCount val="5"/>
                <c:pt idx="0">
                  <c:v>0.02</c:v>
                </c:pt>
                <c:pt idx="1">
                  <c:v>0.02</c:v>
                </c:pt>
                <c:pt idx="2">
                  <c:v>0.01</c:v>
                </c:pt>
                <c:pt idx="3">
                  <c:v>7.0000000000000007E-2</c:v>
                </c:pt>
                <c:pt idx="4">
                  <c:v>0</c:v>
                </c:pt>
              </c:numCache>
            </c:numRef>
          </c:val>
          <c:extLst>
            <c:ext xmlns:c16="http://schemas.microsoft.com/office/drawing/2014/chart" uri="{C3380CC4-5D6E-409C-BE32-E72D297353CC}">
              <c16:uniqueId val="{00000003-3DF9-45CB-BCE8-ACD62A1D2456}"/>
            </c:ext>
          </c:extLst>
        </c:ser>
        <c:ser>
          <c:idx val="4"/>
          <c:order val="4"/>
          <c:tx>
            <c:strRef>
              <c:f>Sheet1!$F$1</c:f>
              <c:strCache>
                <c:ptCount val="1"/>
                <c:pt idx="0">
                  <c:v>1—Not Motivating at All</c:v>
                </c:pt>
              </c:strCache>
            </c:strRef>
          </c:tx>
          <c:spPr>
            <a:solidFill>
              <a:schemeClr val="accent5"/>
            </a:solidFill>
            <a:ln>
              <a:noFill/>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5-954B-4E3C-804B-EF486E99C18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5"/>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Hotels</c:v>
                </c:pt>
                <c:pt idx="4">
                  <c:v>C-Store</c:v>
                </c:pt>
              </c:strCache>
            </c:strRef>
          </c:cat>
          <c:val>
            <c:numRef>
              <c:f>Sheet1!$F$2:$F$6</c:f>
              <c:numCache>
                <c:formatCode>0%</c:formatCode>
                <c:ptCount val="5"/>
                <c:pt idx="0">
                  <c:v>0</c:v>
                </c:pt>
                <c:pt idx="1">
                  <c:v>0.01</c:v>
                </c:pt>
                <c:pt idx="2">
                  <c:v>0</c:v>
                </c:pt>
                <c:pt idx="3">
                  <c:v>0</c:v>
                </c:pt>
                <c:pt idx="4">
                  <c:v>0</c:v>
                </c:pt>
              </c:numCache>
            </c:numRef>
          </c:val>
          <c:extLst>
            <c:ext xmlns:c16="http://schemas.microsoft.com/office/drawing/2014/chart" uri="{C3380CC4-5D6E-409C-BE32-E72D297353CC}">
              <c16:uniqueId val="{00000004-3DF9-45CB-BCE8-ACD62A1D2456}"/>
            </c:ext>
          </c:extLst>
        </c:ser>
        <c:dLbls>
          <c:showLegendKey val="0"/>
          <c:showVal val="0"/>
          <c:showCatName val="0"/>
          <c:showSerName val="0"/>
          <c:showPercent val="0"/>
          <c:showBubbleSize val="0"/>
        </c:dLbls>
        <c:gapWidth val="150"/>
        <c:overlap val="100"/>
        <c:axId val="556643872"/>
        <c:axId val="544412288"/>
      </c:barChart>
      <c:catAx>
        <c:axId val="55664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crossAx val="544412288"/>
        <c:crosses val="autoZero"/>
        <c:auto val="1"/>
        <c:lblAlgn val="ctr"/>
        <c:lblOffset val="100"/>
        <c:noMultiLvlLbl val="0"/>
      </c:catAx>
      <c:valAx>
        <c:axId val="544412288"/>
        <c:scaling>
          <c:orientation val="minMax"/>
        </c:scaling>
        <c:delete val="1"/>
        <c:axPos val="t"/>
        <c:numFmt formatCode="0%" sourceLinked="1"/>
        <c:majorTickMark val="none"/>
        <c:minorTickMark val="none"/>
        <c:tickLblPos val="nextTo"/>
        <c:crossAx val="5566438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Entry>
      <c:layout>
        <c:manualLayout>
          <c:xMode val="edge"/>
          <c:yMode val="edge"/>
          <c:x val="0.17603304700548794"/>
          <c:y val="0.95196256128361312"/>
          <c:w val="0.65380195657361007"/>
          <c:h val="4.803745781132785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bg2">
              <a:lumMod val="10000"/>
            </a:schemeClr>
          </a:solidFill>
        </a:defRPr>
      </a:pPr>
      <a:endParaRPr lang="en-US"/>
    </a:p>
  </c:txPr>
  <c:externalData r:id="rId3">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manualLayout>
          <c:layoutTarget val="inner"/>
          <c:xMode val="edge"/>
          <c:yMode val="edge"/>
          <c:x val="0.23618729950422859"/>
          <c:y val="1.4204370802231638E-2"/>
          <c:w val="0.23506780402449695"/>
          <c:h val="0.92893716091253276"/>
        </c:manualLayout>
      </c:layout>
      <c:barChart>
        <c:barDir val="bar"/>
        <c:grouping val="clustered"/>
        <c:varyColors val="1"/>
        <c:ser>
          <c:idx val="0"/>
          <c:order val="0"/>
          <c:tx>
            <c:strRef>
              <c:f>Sheet1!$B$1</c:f>
              <c:strCache>
                <c:ptCount val="1"/>
                <c:pt idx="0">
                  <c:v>Total Sample</c:v>
                </c:pt>
              </c:strCache>
            </c:strRef>
          </c:tx>
          <c:spPr>
            <a:solidFill>
              <a:srgbClr val="000000"/>
            </a:solidFill>
          </c:spPr>
          <c:invertIfNegative val="1"/>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Price</c:v>
                </c:pt>
                <c:pt idx="1">
                  <c:v>Overall product
quality</c:v>
                </c:pt>
                <c:pt idx="2">
                  <c:v>Taste/Flavor</c:v>
                </c:pt>
                <c:pt idx="3">
                  <c:v>Distributor
availability</c:v>
                </c:pt>
                <c:pt idx="4">
                  <c:v>Shelf life</c:v>
                </c:pt>
                <c:pt idx="5">
                  <c:v>Requires less labor</c:v>
                </c:pt>
              </c:strCache>
            </c:strRef>
          </c:cat>
          <c:val>
            <c:numRef>
              <c:f>Sheet1!$B$2:$B$7</c:f>
              <c:numCache>
                <c:formatCode>0%</c:formatCode>
                <c:ptCount val="6"/>
                <c:pt idx="0">
                  <c:v>0.37</c:v>
                </c:pt>
                <c:pt idx="1">
                  <c:v>0.31</c:v>
                </c:pt>
                <c:pt idx="2">
                  <c:v>0.3</c:v>
                </c:pt>
                <c:pt idx="3">
                  <c:v>0.28999999999999998</c:v>
                </c:pt>
                <c:pt idx="4">
                  <c:v>0.28999999999999998</c:v>
                </c:pt>
                <c:pt idx="5">
                  <c:v>0.26</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AE9E-E249-9874-1B7515C03A3A}"/>
            </c:ext>
          </c:extLst>
        </c:ser>
        <c:ser>
          <c:idx val="1"/>
          <c:order val="1"/>
          <c:tx>
            <c:strRef>
              <c:f>Sheet1!$C$1</c:f>
              <c:strCache>
                <c:ptCount val="1"/>
                <c:pt idx="0">
                  <c:v>Restaurants</c:v>
                </c:pt>
              </c:strCache>
            </c:strRef>
          </c:tx>
          <c:spPr>
            <a:solidFill>
              <a:schemeClr val="accent1"/>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Price</c:v>
                </c:pt>
                <c:pt idx="1">
                  <c:v>Overall product
quality</c:v>
                </c:pt>
                <c:pt idx="2">
                  <c:v>Taste/Flavor</c:v>
                </c:pt>
                <c:pt idx="3">
                  <c:v>Distributor
availability</c:v>
                </c:pt>
                <c:pt idx="4">
                  <c:v>Shelf life</c:v>
                </c:pt>
                <c:pt idx="5">
                  <c:v>Requires less labor</c:v>
                </c:pt>
              </c:strCache>
            </c:strRef>
          </c:cat>
          <c:val>
            <c:numRef>
              <c:f>Sheet1!$C$2:$C$7</c:f>
              <c:numCache>
                <c:formatCode>0%</c:formatCode>
                <c:ptCount val="6"/>
                <c:pt idx="0">
                  <c:v>0.44</c:v>
                </c:pt>
                <c:pt idx="1">
                  <c:v>0.28000000000000003</c:v>
                </c:pt>
                <c:pt idx="2">
                  <c:v>0.34</c:v>
                </c:pt>
                <c:pt idx="3">
                  <c:v>0.26</c:v>
                </c:pt>
                <c:pt idx="4">
                  <c:v>0.34</c:v>
                </c:pt>
                <c:pt idx="5">
                  <c:v>0.28000000000000003</c:v>
                </c:pt>
              </c:numCache>
            </c:numRef>
          </c:val>
          <c:extLst>
            <c:ext xmlns:c16="http://schemas.microsoft.com/office/drawing/2014/chart" uri="{C3380CC4-5D6E-409C-BE32-E72D297353CC}">
              <c16:uniqueId val="{00000000-1566-4335-950A-A286AF0CB6D4}"/>
            </c:ext>
          </c:extLst>
        </c:ser>
        <c:ser>
          <c:idx val="2"/>
          <c:order val="2"/>
          <c:tx>
            <c:strRef>
              <c:f>Sheet1!$D$1</c:f>
              <c:strCache>
                <c:ptCount val="1"/>
                <c:pt idx="0">
                  <c:v>Non Comm</c:v>
                </c:pt>
              </c:strCache>
            </c:strRef>
          </c:tx>
          <c:spPr>
            <a:solidFill>
              <a:schemeClr val="accent2"/>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Price</c:v>
                </c:pt>
                <c:pt idx="1">
                  <c:v>Overall product
quality</c:v>
                </c:pt>
                <c:pt idx="2">
                  <c:v>Taste/Flavor</c:v>
                </c:pt>
                <c:pt idx="3">
                  <c:v>Distributor
availability</c:v>
                </c:pt>
                <c:pt idx="4">
                  <c:v>Shelf life</c:v>
                </c:pt>
                <c:pt idx="5">
                  <c:v>Requires less labor</c:v>
                </c:pt>
              </c:strCache>
            </c:strRef>
          </c:cat>
          <c:val>
            <c:numRef>
              <c:f>Sheet1!$D$2:$D$7</c:f>
              <c:numCache>
                <c:formatCode>0%</c:formatCode>
                <c:ptCount val="6"/>
                <c:pt idx="0">
                  <c:v>0.32</c:v>
                </c:pt>
                <c:pt idx="1">
                  <c:v>0.36</c:v>
                </c:pt>
                <c:pt idx="2">
                  <c:v>0.28999999999999998</c:v>
                </c:pt>
                <c:pt idx="3">
                  <c:v>0.3</c:v>
                </c:pt>
                <c:pt idx="4">
                  <c:v>0.24</c:v>
                </c:pt>
                <c:pt idx="5">
                  <c:v>0.25</c:v>
                </c:pt>
              </c:numCache>
            </c:numRef>
          </c:val>
          <c:extLst>
            <c:ext xmlns:c16="http://schemas.microsoft.com/office/drawing/2014/chart" uri="{C3380CC4-5D6E-409C-BE32-E72D297353CC}">
              <c16:uniqueId val="{00000001-1566-4335-950A-A286AF0CB6D4}"/>
            </c:ext>
          </c:extLst>
        </c:ser>
        <c:ser>
          <c:idx val="3"/>
          <c:order val="3"/>
          <c:tx>
            <c:strRef>
              <c:f>Sheet1!$E$1</c:f>
              <c:strCache>
                <c:ptCount val="1"/>
                <c:pt idx="0">
                  <c:v>Hotel</c:v>
                </c:pt>
              </c:strCache>
            </c:strRef>
          </c:tx>
          <c:spPr>
            <a:solidFill>
              <a:schemeClr val="accent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Price</c:v>
                </c:pt>
                <c:pt idx="1">
                  <c:v>Overall product
quality</c:v>
                </c:pt>
                <c:pt idx="2">
                  <c:v>Taste/Flavor</c:v>
                </c:pt>
                <c:pt idx="3">
                  <c:v>Distributor
availability</c:v>
                </c:pt>
                <c:pt idx="4">
                  <c:v>Shelf life</c:v>
                </c:pt>
                <c:pt idx="5">
                  <c:v>Requires less labor</c:v>
                </c:pt>
              </c:strCache>
            </c:strRef>
          </c:cat>
          <c:val>
            <c:numRef>
              <c:f>Sheet1!$E$2:$E$7</c:f>
              <c:numCache>
                <c:formatCode>0%</c:formatCode>
                <c:ptCount val="6"/>
                <c:pt idx="0">
                  <c:v>0.36</c:v>
                </c:pt>
                <c:pt idx="1">
                  <c:v>0.18</c:v>
                </c:pt>
                <c:pt idx="2">
                  <c:v>0.28000000000000003</c:v>
                </c:pt>
                <c:pt idx="3">
                  <c:v>0.26</c:v>
                </c:pt>
                <c:pt idx="4">
                  <c:v>0.28000000000000003</c:v>
                </c:pt>
                <c:pt idx="5">
                  <c:v>0.21</c:v>
                </c:pt>
              </c:numCache>
            </c:numRef>
          </c:val>
          <c:extLst>
            <c:ext xmlns:c16="http://schemas.microsoft.com/office/drawing/2014/chart" uri="{C3380CC4-5D6E-409C-BE32-E72D297353CC}">
              <c16:uniqueId val="{00000002-1566-4335-950A-A286AF0CB6D4}"/>
            </c:ext>
          </c:extLst>
        </c:ser>
        <c:ser>
          <c:idx val="4"/>
          <c:order val="4"/>
          <c:tx>
            <c:strRef>
              <c:f>Sheet1!$F$1</c:f>
              <c:strCache>
                <c:ptCount val="1"/>
                <c:pt idx="0">
                  <c:v>C-Store</c:v>
                </c:pt>
              </c:strCache>
            </c:strRef>
          </c:tx>
          <c:spPr>
            <a:solidFill>
              <a:schemeClr val="accent4"/>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Price</c:v>
                </c:pt>
                <c:pt idx="1">
                  <c:v>Overall product
quality</c:v>
                </c:pt>
                <c:pt idx="2">
                  <c:v>Taste/Flavor</c:v>
                </c:pt>
                <c:pt idx="3">
                  <c:v>Distributor
availability</c:v>
                </c:pt>
                <c:pt idx="4">
                  <c:v>Shelf life</c:v>
                </c:pt>
                <c:pt idx="5">
                  <c:v>Requires less labor</c:v>
                </c:pt>
              </c:strCache>
            </c:strRef>
          </c:cat>
          <c:val>
            <c:numRef>
              <c:f>Sheet1!$F$2:$F$7</c:f>
              <c:numCache>
                <c:formatCode>0%</c:formatCode>
                <c:ptCount val="6"/>
                <c:pt idx="0">
                  <c:v>0.4</c:v>
                </c:pt>
                <c:pt idx="1">
                  <c:v>0.23</c:v>
                </c:pt>
                <c:pt idx="2">
                  <c:v>0.27</c:v>
                </c:pt>
                <c:pt idx="3">
                  <c:v>0.33</c:v>
                </c:pt>
                <c:pt idx="4">
                  <c:v>0.37</c:v>
                </c:pt>
                <c:pt idx="5">
                  <c:v>0.33</c:v>
                </c:pt>
              </c:numCache>
            </c:numRef>
          </c:val>
          <c:extLst>
            <c:ext xmlns:c16="http://schemas.microsoft.com/office/drawing/2014/chart" uri="{C3380CC4-5D6E-409C-BE32-E72D297353CC}">
              <c16:uniqueId val="{00000003-1566-4335-950A-A286AF0CB6D4}"/>
            </c:ext>
          </c:extLst>
        </c:ser>
        <c:dLbls>
          <c:showLegendKey val="0"/>
          <c:showVal val="1"/>
          <c:showCatName val="0"/>
          <c:showSerName val="0"/>
          <c:showPercent val="0"/>
          <c:showBubbleSize val="0"/>
        </c:dLbls>
        <c:gapWidth val="150"/>
        <c:overlap val="-35"/>
        <c:axId val="-2068027336"/>
        <c:axId val="-2113994440"/>
      </c:barChart>
      <c:catAx>
        <c:axId val="-2068027336"/>
        <c:scaling>
          <c:orientation val="maxMin"/>
        </c:scaling>
        <c:delete val="0"/>
        <c:axPos val="l"/>
        <c:numFmt formatCode="General" sourceLinked="0"/>
        <c:majorTickMark val="none"/>
        <c:minorTickMark val="none"/>
        <c:tickLblPos val="nextTo"/>
        <c:spPr>
          <a:ln>
            <a:solidFill>
              <a:schemeClr val="bg2"/>
            </a:solidFill>
          </a:ln>
        </c:spPr>
        <c:crossAx val="-2113994440"/>
        <c:crosses val="autoZero"/>
        <c:auto val="1"/>
        <c:lblAlgn val="ctr"/>
        <c:lblOffset val="100"/>
        <c:noMultiLvlLbl val="0"/>
      </c:catAx>
      <c:valAx>
        <c:axId val="-2113994440"/>
        <c:scaling>
          <c:orientation val="minMax"/>
          <c:max val="1"/>
          <c:min val="0"/>
        </c:scaling>
        <c:delete val="1"/>
        <c:axPos val="t"/>
        <c:numFmt formatCode="0%" sourceLinked="1"/>
        <c:majorTickMark val="out"/>
        <c:minorTickMark val="none"/>
        <c:tickLblPos val="nextTo"/>
        <c:crossAx val="-2068027336"/>
        <c:crosses val="autoZero"/>
        <c:crossBetween val="between"/>
      </c:valAx>
    </c:plotArea>
    <c:legend>
      <c:legendPos val="b"/>
      <c:legendEntry>
        <c:idx val="0"/>
        <c:txPr>
          <a:bodyPr/>
          <a:lstStyle/>
          <a:p>
            <a:pPr>
              <a:defRPr b="1"/>
            </a:pPr>
            <a:endParaRPr lang="en-US"/>
          </a:p>
        </c:txPr>
      </c:legendEntry>
      <c:layout>
        <c:manualLayout>
          <c:xMode val="edge"/>
          <c:yMode val="edge"/>
          <c:x val="3.9676467911683982E-3"/>
          <c:y val="0.9633609427592178"/>
          <c:w val="0.99438062600770949"/>
          <c:h val="3.6639057240782202E-2"/>
        </c:manualLayout>
      </c:layout>
      <c:overlay val="0"/>
    </c:legend>
    <c:plotVisOnly val="1"/>
    <c:dispBlanksAs val="gap"/>
    <c:showDLblsOverMax val="1"/>
  </c:chart>
  <c:txPr>
    <a:bodyPr/>
    <a:lstStyle/>
    <a:p>
      <a:pPr>
        <a:defRPr sz="1000">
          <a:solidFill>
            <a:schemeClr val="tx1"/>
          </a:solidFill>
          <a:latin typeface="Arial"/>
        </a:defRPr>
      </a:pPr>
      <a:endParaRPr lang="en-US"/>
    </a:p>
  </c:txPr>
  <c:externalData r:id="rId1">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776130924810869"/>
          <c:y val="1.4459727039391782E-2"/>
          <c:w val="0.50127142195460861"/>
          <c:h val="0.92893716091253276"/>
        </c:manualLayout>
      </c:layout>
      <c:barChart>
        <c:barDir val="bar"/>
        <c:grouping val="clustered"/>
        <c:varyColors val="1"/>
        <c:ser>
          <c:idx val="0"/>
          <c:order val="0"/>
          <c:tx>
            <c:strRef>
              <c:f>Sheet1!$B$1</c:f>
              <c:strCache>
                <c:ptCount val="1"/>
                <c:pt idx="0">
                  <c:v>Total Sample</c:v>
                </c:pt>
              </c:strCache>
            </c:strRef>
          </c:tx>
          <c:spPr>
            <a:solidFill>
              <a:srgbClr val="000000"/>
            </a:solidFill>
          </c:spPr>
          <c:invertIfNegative val="1"/>
          <c:dLbls>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5"/>
                <c:pt idx="0">
                  <c:v>Easily incorporated into recipes</c:v>
                </c:pt>
                <c:pt idx="1">
                  <c:v>Dietary claims</c:v>
                </c:pt>
                <c:pt idx="2">
                  <c:v>Homemade appearance</c:v>
                </c:pt>
                <c:pt idx="3">
                  <c:v>Appropriate packaging size</c:v>
                </c:pt>
                <c:pt idx="4">
                  <c:v>Availability of low sodium options</c:v>
                </c:pt>
              </c:strCache>
            </c:strRef>
          </c:cat>
          <c:val>
            <c:numRef>
              <c:f>Sheet1!$B$2:$B$12</c:f>
              <c:numCache>
                <c:formatCode>0%</c:formatCode>
                <c:ptCount val="5"/>
                <c:pt idx="0">
                  <c:v>0.24</c:v>
                </c:pt>
                <c:pt idx="1">
                  <c:v>0.24</c:v>
                </c:pt>
                <c:pt idx="2">
                  <c:v>0.22</c:v>
                </c:pt>
                <c:pt idx="3">
                  <c:v>0.21</c:v>
                </c:pt>
                <c:pt idx="4">
                  <c:v>0.21</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2312-43AA-923A-44F7E8458E02}"/>
            </c:ext>
          </c:extLst>
        </c:ser>
        <c:ser>
          <c:idx val="1"/>
          <c:order val="1"/>
          <c:tx>
            <c:strRef>
              <c:f>Sheet1!$C$1</c:f>
              <c:strCache>
                <c:ptCount val="1"/>
                <c:pt idx="0">
                  <c:v>Restaurants</c:v>
                </c:pt>
              </c:strCache>
            </c:strRef>
          </c:tx>
          <c:spPr>
            <a:solidFill>
              <a:schemeClr val="accent1"/>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Sheet1!$A$2:$A$12</c:f>
              <c:strCache>
                <c:ptCount val="5"/>
                <c:pt idx="0">
                  <c:v>Easily incorporated into recipes</c:v>
                </c:pt>
                <c:pt idx="1">
                  <c:v>Dietary claims</c:v>
                </c:pt>
                <c:pt idx="2">
                  <c:v>Homemade appearance</c:v>
                </c:pt>
                <c:pt idx="3">
                  <c:v>Appropriate packaging size</c:v>
                </c:pt>
                <c:pt idx="4">
                  <c:v>Availability of low sodium options</c:v>
                </c:pt>
              </c:strCache>
            </c:strRef>
          </c:cat>
          <c:val>
            <c:numRef>
              <c:f>Sheet1!$C$2:$C$12</c:f>
              <c:numCache>
                <c:formatCode>0%</c:formatCode>
                <c:ptCount val="5"/>
                <c:pt idx="0">
                  <c:v>0.23</c:v>
                </c:pt>
                <c:pt idx="1">
                  <c:v>0.18</c:v>
                </c:pt>
                <c:pt idx="2">
                  <c:v>0.24</c:v>
                </c:pt>
                <c:pt idx="3">
                  <c:v>0.15</c:v>
                </c:pt>
                <c:pt idx="4">
                  <c:v>0.15</c:v>
                </c:pt>
              </c:numCache>
            </c:numRef>
          </c:val>
          <c:extLst>
            <c:ext xmlns:c16="http://schemas.microsoft.com/office/drawing/2014/chart" uri="{C3380CC4-5D6E-409C-BE32-E72D297353CC}">
              <c16:uniqueId val="{00000001-2312-43AA-923A-44F7E8458E02}"/>
            </c:ext>
          </c:extLst>
        </c:ser>
        <c:ser>
          <c:idx val="2"/>
          <c:order val="2"/>
          <c:tx>
            <c:strRef>
              <c:f>Sheet1!$D$1</c:f>
              <c:strCache>
                <c:ptCount val="1"/>
                <c:pt idx="0">
                  <c:v>Non Comm</c:v>
                </c:pt>
              </c:strCache>
            </c:strRef>
          </c:tx>
          <c:spPr>
            <a:solidFill>
              <a:schemeClr val="accent2"/>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Sheet1!$A$2:$A$12</c:f>
              <c:strCache>
                <c:ptCount val="5"/>
                <c:pt idx="0">
                  <c:v>Easily incorporated into recipes</c:v>
                </c:pt>
                <c:pt idx="1">
                  <c:v>Dietary claims</c:v>
                </c:pt>
                <c:pt idx="2">
                  <c:v>Homemade appearance</c:v>
                </c:pt>
                <c:pt idx="3">
                  <c:v>Appropriate packaging size</c:v>
                </c:pt>
                <c:pt idx="4">
                  <c:v>Availability of low sodium options</c:v>
                </c:pt>
              </c:strCache>
            </c:strRef>
          </c:cat>
          <c:val>
            <c:numRef>
              <c:f>Sheet1!$D$2:$D$12</c:f>
              <c:numCache>
                <c:formatCode>0%</c:formatCode>
                <c:ptCount val="5"/>
                <c:pt idx="0">
                  <c:v>0.26</c:v>
                </c:pt>
                <c:pt idx="1">
                  <c:v>0.26</c:v>
                </c:pt>
                <c:pt idx="2">
                  <c:v>0.2</c:v>
                </c:pt>
                <c:pt idx="3">
                  <c:v>0.21</c:v>
                </c:pt>
                <c:pt idx="4">
                  <c:v>0.26</c:v>
                </c:pt>
              </c:numCache>
            </c:numRef>
          </c:val>
          <c:extLst>
            <c:ext xmlns:c16="http://schemas.microsoft.com/office/drawing/2014/chart" uri="{C3380CC4-5D6E-409C-BE32-E72D297353CC}">
              <c16:uniqueId val="{00000002-2312-43AA-923A-44F7E8458E02}"/>
            </c:ext>
          </c:extLst>
        </c:ser>
        <c:ser>
          <c:idx val="3"/>
          <c:order val="3"/>
          <c:tx>
            <c:strRef>
              <c:f>Sheet1!$E$1</c:f>
              <c:strCache>
                <c:ptCount val="1"/>
                <c:pt idx="0">
                  <c:v>Hotel</c:v>
                </c:pt>
              </c:strCache>
            </c:strRef>
          </c:tx>
          <c:spPr>
            <a:solidFill>
              <a:schemeClr val="accent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Sheet1!$A$2:$A$12</c:f>
              <c:strCache>
                <c:ptCount val="5"/>
                <c:pt idx="0">
                  <c:v>Easily incorporated into recipes</c:v>
                </c:pt>
                <c:pt idx="1">
                  <c:v>Dietary claims</c:v>
                </c:pt>
                <c:pt idx="2">
                  <c:v>Homemade appearance</c:v>
                </c:pt>
                <c:pt idx="3">
                  <c:v>Appropriate packaging size</c:v>
                </c:pt>
                <c:pt idx="4">
                  <c:v>Availability of low sodium options</c:v>
                </c:pt>
              </c:strCache>
            </c:strRef>
          </c:cat>
          <c:val>
            <c:numRef>
              <c:f>Sheet1!$E$2:$E$12</c:f>
              <c:numCache>
                <c:formatCode>0%</c:formatCode>
                <c:ptCount val="5"/>
                <c:pt idx="0">
                  <c:v>0.15</c:v>
                </c:pt>
                <c:pt idx="1">
                  <c:v>0.31</c:v>
                </c:pt>
                <c:pt idx="2">
                  <c:v>0.31</c:v>
                </c:pt>
                <c:pt idx="3">
                  <c:v>0.36</c:v>
                </c:pt>
                <c:pt idx="4">
                  <c:v>0.21</c:v>
                </c:pt>
              </c:numCache>
            </c:numRef>
          </c:val>
          <c:extLst>
            <c:ext xmlns:c16="http://schemas.microsoft.com/office/drawing/2014/chart" uri="{C3380CC4-5D6E-409C-BE32-E72D297353CC}">
              <c16:uniqueId val="{00000003-2312-43AA-923A-44F7E8458E02}"/>
            </c:ext>
          </c:extLst>
        </c:ser>
        <c:ser>
          <c:idx val="4"/>
          <c:order val="4"/>
          <c:tx>
            <c:strRef>
              <c:f>Sheet1!$F$1</c:f>
              <c:strCache>
                <c:ptCount val="1"/>
                <c:pt idx="0">
                  <c:v>C-Store</c:v>
                </c:pt>
              </c:strCache>
            </c:strRef>
          </c:tx>
          <c:spPr>
            <a:solidFill>
              <a:schemeClr val="accent4"/>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Sheet1!$A$2:$A$12</c:f>
              <c:strCache>
                <c:ptCount val="5"/>
                <c:pt idx="0">
                  <c:v>Easily incorporated into recipes</c:v>
                </c:pt>
                <c:pt idx="1">
                  <c:v>Dietary claims</c:v>
                </c:pt>
                <c:pt idx="2">
                  <c:v>Homemade appearance</c:v>
                </c:pt>
                <c:pt idx="3">
                  <c:v>Appropriate packaging size</c:v>
                </c:pt>
                <c:pt idx="4">
                  <c:v>Availability of low sodium options</c:v>
                </c:pt>
              </c:strCache>
            </c:strRef>
          </c:cat>
          <c:val>
            <c:numRef>
              <c:f>Sheet1!$F$2:$F$12</c:f>
              <c:numCache>
                <c:formatCode>0%</c:formatCode>
                <c:ptCount val="5"/>
                <c:pt idx="0">
                  <c:v>0.27</c:v>
                </c:pt>
                <c:pt idx="1">
                  <c:v>0.27</c:v>
                </c:pt>
                <c:pt idx="2">
                  <c:v>0.13</c:v>
                </c:pt>
                <c:pt idx="3">
                  <c:v>0.3</c:v>
                </c:pt>
                <c:pt idx="4">
                  <c:v>0.17</c:v>
                </c:pt>
              </c:numCache>
            </c:numRef>
          </c:val>
          <c:extLst>
            <c:ext xmlns:c16="http://schemas.microsoft.com/office/drawing/2014/chart" uri="{C3380CC4-5D6E-409C-BE32-E72D297353CC}">
              <c16:uniqueId val="{00000004-2312-43AA-923A-44F7E8458E02}"/>
            </c:ext>
          </c:extLst>
        </c:ser>
        <c:dLbls>
          <c:showLegendKey val="0"/>
          <c:showVal val="1"/>
          <c:showCatName val="0"/>
          <c:showSerName val="0"/>
          <c:showPercent val="0"/>
          <c:showBubbleSize val="0"/>
        </c:dLbls>
        <c:gapWidth val="150"/>
        <c:overlap val="-35"/>
        <c:axId val="-2068027336"/>
        <c:axId val="-2113994440"/>
      </c:barChart>
      <c:catAx>
        <c:axId val="-2068027336"/>
        <c:scaling>
          <c:orientation val="maxMin"/>
        </c:scaling>
        <c:delete val="0"/>
        <c:axPos val="l"/>
        <c:numFmt formatCode="General" sourceLinked="0"/>
        <c:majorTickMark val="none"/>
        <c:minorTickMark val="none"/>
        <c:tickLblPos val="nextTo"/>
        <c:spPr>
          <a:ln>
            <a:solidFill>
              <a:schemeClr val="bg2"/>
            </a:solidFill>
          </a:ln>
        </c:spPr>
        <c:crossAx val="-2113994440"/>
        <c:crosses val="autoZero"/>
        <c:auto val="1"/>
        <c:lblAlgn val="ctr"/>
        <c:lblOffset val="100"/>
        <c:noMultiLvlLbl val="0"/>
      </c:catAx>
      <c:valAx>
        <c:axId val="-2113994440"/>
        <c:scaling>
          <c:orientation val="minMax"/>
          <c:max val="1"/>
          <c:min val="0"/>
        </c:scaling>
        <c:delete val="1"/>
        <c:axPos val="t"/>
        <c:numFmt formatCode="0%" sourceLinked="1"/>
        <c:majorTickMark val="out"/>
        <c:minorTickMark val="none"/>
        <c:tickLblPos val="nextTo"/>
        <c:crossAx val="-2068027336"/>
        <c:crosses val="autoZero"/>
        <c:crossBetween val="between"/>
      </c:valAx>
    </c:plotArea>
    <c:plotVisOnly val="1"/>
    <c:dispBlanksAs val="gap"/>
    <c:showDLblsOverMax val="1"/>
  </c:chart>
  <c:txPr>
    <a:bodyPr/>
    <a:lstStyle/>
    <a:p>
      <a:pPr>
        <a:defRPr sz="1000">
          <a:solidFill>
            <a:schemeClr val="tx1"/>
          </a:solidFill>
          <a:latin typeface="Arial"/>
        </a:defRPr>
      </a:pPr>
      <a:endParaRPr lang="en-US"/>
    </a:p>
  </c:txPr>
  <c:externalData r:id="rId1">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manualLayout>
          <c:layoutTarget val="inner"/>
          <c:xMode val="edge"/>
          <c:yMode val="edge"/>
          <c:x val="0.23701480023330418"/>
          <c:y val="2.2337300269438688E-2"/>
          <c:w val="0.23518299795858852"/>
          <c:h val="0.91674679243774726"/>
        </c:manualLayout>
      </c:layout>
      <c:barChart>
        <c:barDir val="bar"/>
        <c:grouping val="clustered"/>
        <c:varyColors val="1"/>
        <c:ser>
          <c:idx val="0"/>
          <c:order val="0"/>
          <c:tx>
            <c:strRef>
              <c:f>Sheet1!$B$1</c:f>
              <c:strCache>
                <c:ptCount val="1"/>
                <c:pt idx="0">
                  <c:v>Total Sample</c:v>
                </c:pt>
              </c:strCache>
            </c:strRef>
          </c:tx>
          <c:spPr>
            <a:solidFill>
              <a:srgbClr val="000000"/>
            </a:solidFill>
          </c:spPr>
          <c:invertIfNegative val="1"/>
          <c:dLbls>
            <c:spPr>
              <a:noFill/>
              <a:ln>
                <a:noFill/>
              </a:ln>
              <a:effectLst/>
            </c:spPr>
            <c:txPr>
              <a:bodyPr wrap="square" lIns="38100" tIns="19050" rIns="38100" bIns="19050" anchor="ctr">
                <a:spAutoFit/>
              </a:bodyPr>
              <a:lstStyle/>
              <a:p>
                <a:pPr>
                  <a:defRPr sz="10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Sheet1!$A$13:$A$24</c:f>
              <c:strCache>
                <c:ptCount val="6"/>
                <c:pt idx="0">
                  <c:v>Availability of
organic/Non-GMO</c:v>
                </c:pt>
                <c:pt idx="1">
                  <c:v>Reputation of
supplier/
manufacturer</c:v>
                </c:pt>
                <c:pt idx="2">
                  <c:v>Strong consumer-
known brand name</c:v>
                </c:pt>
                <c:pt idx="3">
                  <c:v>Availability of
varying heat levels</c:v>
                </c:pt>
                <c:pt idx="4">
                  <c:v>DSR
recommendation</c:v>
                </c:pt>
                <c:pt idx="5">
                  <c:v>Product packaging
and format</c:v>
                </c:pt>
              </c:strCache>
            </c:strRef>
          </c:cat>
          <c:val>
            <c:numRef>
              <c:f>Sheet1!$B$13:$B$24</c:f>
              <c:numCache>
                <c:formatCode>0%</c:formatCode>
                <c:ptCount val="6"/>
                <c:pt idx="0">
                  <c:v>0.18</c:v>
                </c:pt>
                <c:pt idx="1">
                  <c:v>0.18</c:v>
                </c:pt>
                <c:pt idx="2">
                  <c:v>0.18</c:v>
                </c:pt>
                <c:pt idx="3">
                  <c:v>0.17</c:v>
                </c:pt>
                <c:pt idx="4">
                  <c:v>0.17</c:v>
                </c:pt>
                <c:pt idx="5">
                  <c:v>0.16</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AE9E-E249-9874-1B7515C03A3A}"/>
            </c:ext>
          </c:extLst>
        </c:ser>
        <c:ser>
          <c:idx val="1"/>
          <c:order val="1"/>
          <c:tx>
            <c:strRef>
              <c:f>Sheet1!$C$1</c:f>
              <c:strCache>
                <c:ptCount val="1"/>
                <c:pt idx="0">
                  <c:v>Restaurants</c:v>
                </c:pt>
              </c:strCache>
            </c:strRef>
          </c:tx>
          <c:spPr>
            <a:solidFill>
              <a:schemeClr val="accent1"/>
            </a:solidFill>
          </c:spPr>
          <c:invertIfNegative val="0"/>
          <c:dLbls>
            <c:spPr>
              <a:noFill/>
              <a:ln>
                <a:noFill/>
              </a:ln>
              <a:effectLst/>
            </c:spPr>
            <c:txPr>
              <a:bodyPr wrap="square" lIns="38100" tIns="19050" rIns="38100" bIns="19050" anchor="ctr">
                <a:spAutoFit/>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Sheet1!$A$13:$A$24</c:f>
              <c:strCache>
                <c:ptCount val="6"/>
                <c:pt idx="0">
                  <c:v>Availability of
organic/Non-GMO</c:v>
                </c:pt>
                <c:pt idx="1">
                  <c:v>Reputation of
supplier/
manufacturer</c:v>
                </c:pt>
                <c:pt idx="2">
                  <c:v>Strong consumer-
known brand name</c:v>
                </c:pt>
                <c:pt idx="3">
                  <c:v>Availability of
varying heat levels</c:v>
                </c:pt>
                <c:pt idx="4">
                  <c:v>DSR
recommendation</c:v>
                </c:pt>
                <c:pt idx="5">
                  <c:v>Product packaging
and format</c:v>
                </c:pt>
              </c:strCache>
            </c:strRef>
          </c:cat>
          <c:val>
            <c:numRef>
              <c:f>Sheet1!$C$13:$C$24</c:f>
              <c:numCache>
                <c:formatCode>0%</c:formatCode>
                <c:ptCount val="6"/>
                <c:pt idx="0">
                  <c:v>0.19</c:v>
                </c:pt>
                <c:pt idx="1">
                  <c:v>0.17</c:v>
                </c:pt>
                <c:pt idx="2">
                  <c:v>0.21</c:v>
                </c:pt>
                <c:pt idx="3">
                  <c:v>0.17</c:v>
                </c:pt>
                <c:pt idx="4">
                  <c:v>0.17</c:v>
                </c:pt>
                <c:pt idx="5">
                  <c:v>0.19</c:v>
                </c:pt>
              </c:numCache>
            </c:numRef>
          </c:val>
          <c:extLst>
            <c:ext xmlns:c16="http://schemas.microsoft.com/office/drawing/2014/chart" uri="{C3380CC4-5D6E-409C-BE32-E72D297353CC}">
              <c16:uniqueId val="{00000000-F9F4-447F-9FFC-246A02D304A7}"/>
            </c:ext>
          </c:extLst>
        </c:ser>
        <c:ser>
          <c:idx val="2"/>
          <c:order val="2"/>
          <c:tx>
            <c:strRef>
              <c:f>Sheet1!$D$1</c:f>
              <c:strCache>
                <c:ptCount val="1"/>
                <c:pt idx="0">
                  <c:v>Non Comm</c:v>
                </c:pt>
              </c:strCache>
            </c:strRef>
          </c:tx>
          <c:spPr>
            <a:solidFill>
              <a:schemeClr val="accent2"/>
            </a:solidFill>
          </c:spPr>
          <c:invertIfNegative val="0"/>
          <c:dLbls>
            <c:spPr>
              <a:noFill/>
              <a:ln>
                <a:noFill/>
              </a:ln>
              <a:effectLst/>
            </c:spPr>
            <c:txPr>
              <a:bodyPr wrap="square" lIns="38100" tIns="19050" rIns="38100" bIns="19050" anchor="ctr">
                <a:spAutoFit/>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Sheet1!$A$13:$A$24</c:f>
              <c:strCache>
                <c:ptCount val="6"/>
                <c:pt idx="0">
                  <c:v>Availability of
organic/Non-GMO</c:v>
                </c:pt>
                <c:pt idx="1">
                  <c:v>Reputation of
supplier/
manufacturer</c:v>
                </c:pt>
                <c:pt idx="2">
                  <c:v>Strong consumer-
known brand name</c:v>
                </c:pt>
                <c:pt idx="3">
                  <c:v>Availability of
varying heat levels</c:v>
                </c:pt>
                <c:pt idx="4">
                  <c:v>DSR
recommendation</c:v>
                </c:pt>
                <c:pt idx="5">
                  <c:v>Product packaging
and format</c:v>
                </c:pt>
              </c:strCache>
            </c:strRef>
          </c:cat>
          <c:val>
            <c:numRef>
              <c:f>Sheet1!$D$13:$D$24</c:f>
              <c:numCache>
                <c:formatCode>0%</c:formatCode>
                <c:ptCount val="6"/>
                <c:pt idx="0">
                  <c:v>0.13</c:v>
                </c:pt>
                <c:pt idx="1">
                  <c:v>0.16</c:v>
                </c:pt>
                <c:pt idx="2">
                  <c:v>0.17</c:v>
                </c:pt>
                <c:pt idx="3">
                  <c:v>0.19</c:v>
                </c:pt>
                <c:pt idx="4">
                  <c:v>0.19</c:v>
                </c:pt>
                <c:pt idx="5">
                  <c:v>0.17</c:v>
                </c:pt>
              </c:numCache>
            </c:numRef>
          </c:val>
          <c:extLst>
            <c:ext xmlns:c16="http://schemas.microsoft.com/office/drawing/2014/chart" uri="{C3380CC4-5D6E-409C-BE32-E72D297353CC}">
              <c16:uniqueId val="{00000001-F9F4-447F-9FFC-246A02D304A7}"/>
            </c:ext>
          </c:extLst>
        </c:ser>
        <c:ser>
          <c:idx val="3"/>
          <c:order val="3"/>
          <c:tx>
            <c:strRef>
              <c:f>Sheet1!$E$1</c:f>
              <c:strCache>
                <c:ptCount val="1"/>
                <c:pt idx="0">
                  <c:v>Hotel</c:v>
                </c:pt>
              </c:strCache>
            </c:strRef>
          </c:tx>
          <c:spPr>
            <a:solidFill>
              <a:schemeClr val="accent3"/>
            </a:solidFill>
          </c:spPr>
          <c:invertIfNegative val="0"/>
          <c:dLbls>
            <c:spPr>
              <a:noFill/>
              <a:ln>
                <a:noFill/>
              </a:ln>
              <a:effectLst/>
            </c:spPr>
            <c:txPr>
              <a:bodyPr wrap="square" lIns="38100" tIns="19050" rIns="38100" bIns="19050" anchor="ctr">
                <a:spAutoFit/>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Sheet1!$A$13:$A$24</c:f>
              <c:strCache>
                <c:ptCount val="6"/>
                <c:pt idx="0">
                  <c:v>Availability of
organic/Non-GMO</c:v>
                </c:pt>
                <c:pt idx="1">
                  <c:v>Reputation of
supplier/
manufacturer</c:v>
                </c:pt>
                <c:pt idx="2">
                  <c:v>Strong consumer-
known brand name</c:v>
                </c:pt>
                <c:pt idx="3">
                  <c:v>Availability of
varying heat levels</c:v>
                </c:pt>
                <c:pt idx="4">
                  <c:v>DSR
recommendation</c:v>
                </c:pt>
                <c:pt idx="5">
                  <c:v>Product packaging
and format</c:v>
                </c:pt>
              </c:strCache>
            </c:strRef>
          </c:cat>
          <c:val>
            <c:numRef>
              <c:f>Sheet1!$E$13:$E$24</c:f>
              <c:numCache>
                <c:formatCode>0%</c:formatCode>
                <c:ptCount val="6"/>
                <c:pt idx="0">
                  <c:v>0.28000000000000003</c:v>
                </c:pt>
                <c:pt idx="1">
                  <c:v>0.26</c:v>
                </c:pt>
                <c:pt idx="2">
                  <c:v>0.13</c:v>
                </c:pt>
                <c:pt idx="3">
                  <c:v>0.1</c:v>
                </c:pt>
                <c:pt idx="4">
                  <c:v>0.1</c:v>
                </c:pt>
                <c:pt idx="5">
                  <c:v>0.1</c:v>
                </c:pt>
              </c:numCache>
            </c:numRef>
          </c:val>
          <c:extLst>
            <c:ext xmlns:c16="http://schemas.microsoft.com/office/drawing/2014/chart" uri="{C3380CC4-5D6E-409C-BE32-E72D297353CC}">
              <c16:uniqueId val="{00000002-F9F4-447F-9FFC-246A02D304A7}"/>
            </c:ext>
          </c:extLst>
        </c:ser>
        <c:ser>
          <c:idx val="4"/>
          <c:order val="4"/>
          <c:tx>
            <c:strRef>
              <c:f>Sheet1!$F$1</c:f>
              <c:strCache>
                <c:ptCount val="1"/>
                <c:pt idx="0">
                  <c:v>C-Store</c:v>
                </c:pt>
              </c:strCache>
            </c:strRef>
          </c:tx>
          <c:spPr>
            <a:solidFill>
              <a:schemeClr val="accent4"/>
            </a:solidFill>
          </c:spPr>
          <c:invertIfNegative val="0"/>
          <c:dLbls>
            <c:spPr>
              <a:noFill/>
              <a:ln>
                <a:noFill/>
              </a:ln>
              <a:effectLst/>
            </c:spPr>
            <c:txPr>
              <a:bodyPr wrap="square" lIns="38100" tIns="19050" rIns="38100" bIns="19050" anchor="ctr">
                <a:spAutoFit/>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Sheet1!$A$13:$A$24</c:f>
              <c:strCache>
                <c:ptCount val="6"/>
                <c:pt idx="0">
                  <c:v>Availability of
organic/Non-GMO</c:v>
                </c:pt>
                <c:pt idx="1">
                  <c:v>Reputation of
supplier/
manufacturer</c:v>
                </c:pt>
                <c:pt idx="2">
                  <c:v>Strong consumer-
known brand name</c:v>
                </c:pt>
                <c:pt idx="3">
                  <c:v>Availability of
varying heat levels</c:v>
                </c:pt>
                <c:pt idx="4">
                  <c:v>DSR
recommendation</c:v>
                </c:pt>
                <c:pt idx="5">
                  <c:v>Product packaging
and format</c:v>
                </c:pt>
              </c:strCache>
            </c:strRef>
          </c:cat>
          <c:val>
            <c:numRef>
              <c:f>Sheet1!$F$13:$F$24</c:f>
              <c:numCache>
                <c:formatCode>0%</c:formatCode>
                <c:ptCount val="6"/>
                <c:pt idx="0">
                  <c:v>0.27</c:v>
                </c:pt>
                <c:pt idx="1">
                  <c:v>0.17</c:v>
                </c:pt>
                <c:pt idx="2">
                  <c:v>0.2</c:v>
                </c:pt>
                <c:pt idx="3">
                  <c:v>0.17</c:v>
                </c:pt>
                <c:pt idx="4">
                  <c:v>0.17</c:v>
                </c:pt>
                <c:pt idx="5">
                  <c:v>7.0000000000000007E-2</c:v>
                </c:pt>
              </c:numCache>
            </c:numRef>
          </c:val>
          <c:extLst>
            <c:ext xmlns:c16="http://schemas.microsoft.com/office/drawing/2014/chart" uri="{C3380CC4-5D6E-409C-BE32-E72D297353CC}">
              <c16:uniqueId val="{00000003-F9F4-447F-9FFC-246A02D304A7}"/>
            </c:ext>
          </c:extLst>
        </c:ser>
        <c:dLbls>
          <c:showLegendKey val="0"/>
          <c:showVal val="1"/>
          <c:showCatName val="0"/>
          <c:showSerName val="0"/>
          <c:showPercent val="0"/>
          <c:showBubbleSize val="0"/>
        </c:dLbls>
        <c:gapWidth val="150"/>
        <c:overlap val="-50"/>
        <c:axId val="-2068027336"/>
        <c:axId val="-2113994440"/>
      </c:barChart>
      <c:catAx>
        <c:axId val="-2068027336"/>
        <c:scaling>
          <c:orientation val="maxMin"/>
        </c:scaling>
        <c:delete val="0"/>
        <c:axPos val="l"/>
        <c:numFmt formatCode="General" sourceLinked="0"/>
        <c:majorTickMark val="none"/>
        <c:minorTickMark val="none"/>
        <c:tickLblPos val="nextTo"/>
        <c:spPr>
          <a:ln>
            <a:solidFill>
              <a:schemeClr val="bg2"/>
            </a:solidFill>
          </a:ln>
        </c:spPr>
        <c:txPr>
          <a:bodyPr/>
          <a:lstStyle/>
          <a:p>
            <a:pPr>
              <a:defRPr sz="1050"/>
            </a:pPr>
            <a:endParaRPr lang="en-US"/>
          </a:p>
        </c:txPr>
        <c:crossAx val="-2113994440"/>
        <c:crosses val="autoZero"/>
        <c:auto val="1"/>
        <c:lblAlgn val="ctr"/>
        <c:lblOffset val="100"/>
        <c:noMultiLvlLbl val="0"/>
      </c:catAx>
      <c:valAx>
        <c:axId val="-2113994440"/>
        <c:scaling>
          <c:orientation val="minMax"/>
          <c:max val="1"/>
          <c:min val="0"/>
        </c:scaling>
        <c:delete val="1"/>
        <c:axPos val="t"/>
        <c:numFmt formatCode="0%" sourceLinked="1"/>
        <c:majorTickMark val="out"/>
        <c:minorTickMark val="none"/>
        <c:tickLblPos val="nextTo"/>
        <c:crossAx val="-2068027336"/>
        <c:crosses val="autoZero"/>
        <c:crossBetween val="between"/>
      </c:valAx>
    </c:plotArea>
    <c:legend>
      <c:legendPos val="b"/>
      <c:legendEntry>
        <c:idx val="0"/>
        <c:txPr>
          <a:bodyPr/>
          <a:lstStyle/>
          <a:p>
            <a:pPr>
              <a:defRPr sz="1000" b="1"/>
            </a:pPr>
            <a:endParaRPr lang="en-US"/>
          </a:p>
        </c:txPr>
      </c:legendEntry>
      <c:layout>
        <c:manualLayout>
          <c:xMode val="edge"/>
          <c:yMode val="edge"/>
          <c:x val="0"/>
          <c:y val="0.94804893631717069"/>
          <c:w val="1"/>
          <c:h val="5.1951063682829118E-2"/>
        </c:manualLayout>
      </c:layout>
      <c:overlay val="0"/>
      <c:txPr>
        <a:bodyPr/>
        <a:lstStyle/>
        <a:p>
          <a:pPr>
            <a:defRPr sz="1000"/>
          </a:pPr>
          <a:endParaRPr lang="en-US"/>
        </a:p>
      </c:txPr>
    </c:legend>
    <c:plotVisOnly val="1"/>
    <c:dispBlanksAs val="gap"/>
    <c:showDLblsOverMax val="1"/>
  </c:chart>
  <c:txPr>
    <a:bodyPr/>
    <a:lstStyle/>
    <a:p>
      <a:pPr>
        <a:defRPr sz="1200">
          <a:solidFill>
            <a:schemeClr val="tx1"/>
          </a:solidFill>
          <a:latin typeface="Arial"/>
        </a:defRPr>
      </a:pPr>
      <a:endParaRPr lang="en-US"/>
    </a:p>
  </c:txPr>
  <c:externalData r:id="rId1">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389918171993209"/>
          <c:y val="2.2337300269438688E-2"/>
          <c:w val="0.49610081828006791"/>
          <c:h val="0.91674679243774726"/>
        </c:manualLayout>
      </c:layout>
      <c:barChart>
        <c:barDir val="bar"/>
        <c:grouping val="clustered"/>
        <c:varyColors val="1"/>
        <c:ser>
          <c:idx val="0"/>
          <c:order val="0"/>
          <c:tx>
            <c:strRef>
              <c:f>Sheet1!$B$1</c:f>
              <c:strCache>
                <c:ptCount val="1"/>
                <c:pt idx="0">
                  <c:v>Total Sample</c:v>
                </c:pt>
              </c:strCache>
            </c:strRef>
          </c:tx>
          <c:spPr>
            <a:solidFill>
              <a:srgbClr val="000000"/>
            </a:solidFill>
          </c:spPr>
          <c:invertIfNegative val="1"/>
          <c:dLbls>
            <c:spPr>
              <a:noFill/>
              <a:ln>
                <a:noFill/>
              </a:ln>
              <a:effectLst/>
            </c:spPr>
            <c:txPr>
              <a:bodyPr wrap="square" lIns="38100" tIns="19050" rIns="38100" bIns="19050" anchor="ctr">
                <a:spAutoFit/>
              </a:bodyPr>
              <a:lstStyle/>
              <a:p>
                <a:pPr>
                  <a:defRPr sz="10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Sheet1!$A$13:$A$24</c:f>
              <c:strCache>
                <c:ptCount val="6"/>
                <c:pt idx="0">
                  <c:v>Corporate contract</c:v>
                </c:pt>
                <c:pt idx="1">
                  <c:v>Promotes sustainability</c:v>
                </c:pt>
                <c:pt idx="2">
                  <c:v>Back of house space/storage</c:v>
                </c:pt>
                <c:pt idx="3">
                  <c:v>Unique product</c:v>
                </c:pt>
                <c:pt idx="4">
                  <c:v>Product claims</c:v>
                </c:pt>
                <c:pt idx="5">
                  <c:v>Promotions </c:v>
                </c:pt>
              </c:strCache>
              <c:extLst/>
            </c:strRef>
          </c:cat>
          <c:val>
            <c:numRef>
              <c:f>Sheet1!$B$13:$B$24</c:f>
              <c:numCache>
                <c:formatCode>0%</c:formatCode>
                <c:ptCount val="6"/>
                <c:pt idx="0">
                  <c:v>0.13</c:v>
                </c:pt>
                <c:pt idx="1">
                  <c:v>0.13</c:v>
                </c:pt>
                <c:pt idx="2">
                  <c:v>0.12</c:v>
                </c:pt>
                <c:pt idx="3">
                  <c:v>0.12</c:v>
                </c:pt>
                <c:pt idx="4">
                  <c:v>0.12</c:v>
                </c:pt>
                <c:pt idx="5">
                  <c:v>0.11</c:v>
                </c:pt>
              </c:numCache>
              <c:extLst/>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B45F-4D38-B186-CCA150EFCCFC}"/>
            </c:ext>
          </c:extLst>
        </c:ser>
        <c:ser>
          <c:idx val="1"/>
          <c:order val="1"/>
          <c:tx>
            <c:strRef>
              <c:f>Sheet1!$C$1</c:f>
              <c:strCache>
                <c:ptCount val="1"/>
                <c:pt idx="0">
                  <c:v>Restaurants</c:v>
                </c:pt>
              </c:strCache>
            </c:strRef>
          </c:tx>
          <c:spPr>
            <a:solidFill>
              <a:schemeClr val="accent1"/>
            </a:solidFill>
          </c:spPr>
          <c:invertIfNegative val="0"/>
          <c:dLbls>
            <c:spPr>
              <a:noFill/>
              <a:ln>
                <a:noFill/>
              </a:ln>
              <a:effectLst/>
            </c:spPr>
            <c:txPr>
              <a:bodyPr wrap="square" lIns="38100" tIns="19050" rIns="38100" bIns="19050" anchor="ctr">
                <a:spAutoFit/>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Sheet1!$A$13:$A$24</c:f>
              <c:strCache>
                <c:ptCount val="6"/>
                <c:pt idx="0">
                  <c:v>Corporate contract</c:v>
                </c:pt>
                <c:pt idx="1">
                  <c:v>Promotes sustainability</c:v>
                </c:pt>
                <c:pt idx="2">
                  <c:v>Back of house space/storage</c:v>
                </c:pt>
                <c:pt idx="3">
                  <c:v>Unique product</c:v>
                </c:pt>
                <c:pt idx="4">
                  <c:v>Product claims</c:v>
                </c:pt>
                <c:pt idx="5">
                  <c:v>Promotions </c:v>
                </c:pt>
              </c:strCache>
              <c:extLst/>
            </c:strRef>
          </c:cat>
          <c:val>
            <c:numRef>
              <c:f>Sheet1!$C$13:$C$24</c:f>
              <c:numCache>
                <c:formatCode>0%</c:formatCode>
                <c:ptCount val="6"/>
                <c:pt idx="0">
                  <c:v>0.12</c:v>
                </c:pt>
                <c:pt idx="1">
                  <c:v>0.1</c:v>
                </c:pt>
                <c:pt idx="2">
                  <c:v>0.15</c:v>
                </c:pt>
                <c:pt idx="3">
                  <c:v>0.15</c:v>
                </c:pt>
                <c:pt idx="4">
                  <c:v>0.14000000000000001</c:v>
                </c:pt>
                <c:pt idx="5">
                  <c:v>0.15</c:v>
                </c:pt>
              </c:numCache>
              <c:extLst/>
            </c:numRef>
          </c:val>
          <c:extLst>
            <c:ext xmlns:c16="http://schemas.microsoft.com/office/drawing/2014/chart" uri="{C3380CC4-5D6E-409C-BE32-E72D297353CC}">
              <c16:uniqueId val="{00000001-B45F-4D38-B186-CCA150EFCCFC}"/>
            </c:ext>
          </c:extLst>
        </c:ser>
        <c:ser>
          <c:idx val="2"/>
          <c:order val="2"/>
          <c:tx>
            <c:strRef>
              <c:f>Sheet1!$D$1</c:f>
              <c:strCache>
                <c:ptCount val="1"/>
                <c:pt idx="0">
                  <c:v>Non Comm</c:v>
                </c:pt>
              </c:strCache>
            </c:strRef>
          </c:tx>
          <c:spPr>
            <a:solidFill>
              <a:schemeClr val="accent2"/>
            </a:solidFill>
          </c:spPr>
          <c:invertIfNegative val="0"/>
          <c:dLbls>
            <c:spPr>
              <a:noFill/>
              <a:ln>
                <a:noFill/>
              </a:ln>
              <a:effectLst/>
            </c:spPr>
            <c:txPr>
              <a:bodyPr wrap="square" lIns="38100" tIns="19050" rIns="38100" bIns="19050" anchor="ctr">
                <a:spAutoFit/>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Sheet1!$A$13:$A$24</c:f>
              <c:strCache>
                <c:ptCount val="6"/>
                <c:pt idx="0">
                  <c:v>Corporate contract</c:v>
                </c:pt>
                <c:pt idx="1">
                  <c:v>Promotes sustainability</c:v>
                </c:pt>
                <c:pt idx="2">
                  <c:v>Back of house space/storage</c:v>
                </c:pt>
                <c:pt idx="3">
                  <c:v>Unique product</c:v>
                </c:pt>
                <c:pt idx="4">
                  <c:v>Product claims</c:v>
                </c:pt>
                <c:pt idx="5">
                  <c:v>Promotions </c:v>
                </c:pt>
              </c:strCache>
              <c:extLst/>
            </c:strRef>
          </c:cat>
          <c:val>
            <c:numRef>
              <c:f>Sheet1!$D$13:$D$24</c:f>
              <c:numCache>
                <c:formatCode>0%</c:formatCode>
                <c:ptCount val="6"/>
                <c:pt idx="0">
                  <c:v>0.11</c:v>
                </c:pt>
                <c:pt idx="1">
                  <c:v>0.17</c:v>
                </c:pt>
                <c:pt idx="2">
                  <c:v>0.08</c:v>
                </c:pt>
                <c:pt idx="3">
                  <c:v>0.12</c:v>
                </c:pt>
                <c:pt idx="4">
                  <c:v>0.1</c:v>
                </c:pt>
                <c:pt idx="5">
                  <c:v>0.08</c:v>
                </c:pt>
              </c:numCache>
              <c:extLst/>
            </c:numRef>
          </c:val>
          <c:extLst>
            <c:ext xmlns:c16="http://schemas.microsoft.com/office/drawing/2014/chart" uri="{C3380CC4-5D6E-409C-BE32-E72D297353CC}">
              <c16:uniqueId val="{00000002-B45F-4D38-B186-CCA150EFCCFC}"/>
            </c:ext>
          </c:extLst>
        </c:ser>
        <c:ser>
          <c:idx val="3"/>
          <c:order val="3"/>
          <c:tx>
            <c:strRef>
              <c:f>Sheet1!$E$1</c:f>
              <c:strCache>
                <c:ptCount val="1"/>
                <c:pt idx="0">
                  <c:v>Hotel</c:v>
                </c:pt>
              </c:strCache>
            </c:strRef>
          </c:tx>
          <c:spPr>
            <a:solidFill>
              <a:schemeClr val="accent3"/>
            </a:solidFill>
          </c:spPr>
          <c:invertIfNegative val="0"/>
          <c:dLbls>
            <c:spPr>
              <a:noFill/>
              <a:ln>
                <a:noFill/>
              </a:ln>
              <a:effectLst/>
            </c:spPr>
            <c:txPr>
              <a:bodyPr wrap="square" lIns="38100" tIns="19050" rIns="38100" bIns="19050" anchor="ctr">
                <a:spAutoFit/>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Sheet1!$A$13:$A$24</c:f>
              <c:strCache>
                <c:ptCount val="6"/>
                <c:pt idx="0">
                  <c:v>Corporate contract</c:v>
                </c:pt>
                <c:pt idx="1">
                  <c:v>Promotes sustainability</c:v>
                </c:pt>
                <c:pt idx="2">
                  <c:v>Back of house space/storage</c:v>
                </c:pt>
                <c:pt idx="3">
                  <c:v>Unique product</c:v>
                </c:pt>
                <c:pt idx="4">
                  <c:v>Product claims</c:v>
                </c:pt>
                <c:pt idx="5">
                  <c:v>Promotions </c:v>
                </c:pt>
              </c:strCache>
              <c:extLst/>
            </c:strRef>
          </c:cat>
          <c:val>
            <c:numRef>
              <c:f>Sheet1!$E$13:$E$24</c:f>
              <c:numCache>
                <c:formatCode>0%</c:formatCode>
                <c:ptCount val="6"/>
                <c:pt idx="0">
                  <c:v>0.21</c:v>
                </c:pt>
                <c:pt idx="1">
                  <c:v>0.08</c:v>
                </c:pt>
                <c:pt idx="2">
                  <c:v>0.15</c:v>
                </c:pt>
                <c:pt idx="3">
                  <c:v>0.1</c:v>
                </c:pt>
                <c:pt idx="4">
                  <c:v>0.13</c:v>
                </c:pt>
                <c:pt idx="5">
                  <c:v>0.1</c:v>
                </c:pt>
              </c:numCache>
              <c:extLst/>
            </c:numRef>
          </c:val>
          <c:extLst>
            <c:ext xmlns:c16="http://schemas.microsoft.com/office/drawing/2014/chart" uri="{C3380CC4-5D6E-409C-BE32-E72D297353CC}">
              <c16:uniqueId val="{00000003-B45F-4D38-B186-CCA150EFCCFC}"/>
            </c:ext>
          </c:extLst>
        </c:ser>
        <c:ser>
          <c:idx val="4"/>
          <c:order val="4"/>
          <c:tx>
            <c:strRef>
              <c:f>Sheet1!$F$1</c:f>
              <c:strCache>
                <c:ptCount val="1"/>
                <c:pt idx="0">
                  <c:v>C-Store</c:v>
                </c:pt>
              </c:strCache>
            </c:strRef>
          </c:tx>
          <c:spPr>
            <a:solidFill>
              <a:schemeClr val="accent4"/>
            </a:solidFill>
          </c:spPr>
          <c:invertIfNegative val="0"/>
          <c:dLbls>
            <c:spPr>
              <a:noFill/>
              <a:ln>
                <a:noFill/>
              </a:ln>
              <a:effectLst/>
            </c:spPr>
            <c:txPr>
              <a:bodyPr wrap="square" lIns="38100" tIns="19050" rIns="38100" bIns="19050" anchor="ctr">
                <a:spAutoFit/>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Sheet1!$A$13:$A$24</c:f>
              <c:strCache>
                <c:ptCount val="6"/>
                <c:pt idx="0">
                  <c:v>Corporate contract</c:v>
                </c:pt>
                <c:pt idx="1">
                  <c:v>Promotes sustainability</c:v>
                </c:pt>
                <c:pt idx="2">
                  <c:v>Back of house space/storage</c:v>
                </c:pt>
                <c:pt idx="3">
                  <c:v>Unique product</c:v>
                </c:pt>
                <c:pt idx="4">
                  <c:v>Product claims</c:v>
                </c:pt>
                <c:pt idx="5">
                  <c:v>Promotions </c:v>
                </c:pt>
              </c:strCache>
              <c:extLst/>
            </c:strRef>
          </c:cat>
          <c:val>
            <c:numRef>
              <c:f>Sheet1!$F$13:$F$24</c:f>
              <c:numCache>
                <c:formatCode>0%</c:formatCode>
                <c:ptCount val="6"/>
                <c:pt idx="0">
                  <c:v>0.27</c:v>
                </c:pt>
                <c:pt idx="1">
                  <c:v>0.1</c:v>
                </c:pt>
                <c:pt idx="2">
                  <c:v>0.23</c:v>
                </c:pt>
                <c:pt idx="3">
                  <c:v>7.0000000000000007E-2</c:v>
                </c:pt>
                <c:pt idx="4">
                  <c:v>0.13</c:v>
                </c:pt>
                <c:pt idx="5">
                  <c:v>0.1</c:v>
                </c:pt>
              </c:numCache>
              <c:extLst/>
            </c:numRef>
          </c:val>
          <c:extLst>
            <c:ext xmlns:c16="http://schemas.microsoft.com/office/drawing/2014/chart" uri="{C3380CC4-5D6E-409C-BE32-E72D297353CC}">
              <c16:uniqueId val="{00000004-B45F-4D38-B186-CCA150EFCCFC}"/>
            </c:ext>
          </c:extLst>
        </c:ser>
        <c:dLbls>
          <c:showLegendKey val="0"/>
          <c:showVal val="1"/>
          <c:showCatName val="0"/>
          <c:showSerName val="0"/>
          <c:showPercent val="0"/>
          <c:showBubbleSize val="0"/>
        </c:dLbls>
        <c:gapWidth val="150"/>
        <c:overlap val="-50"/>
        <c:axId val="-2068027336"/>
        <c:axId val="-2113994440"/>
      </c:barChart>
      <c:catAx>
        <c:axId val="-2068027336"/>
        <c:scaling>
          <c:orientation val="maxMin"/>
        </c:scaling>
        <c:delete val="0"/>
        <c:axPos val="l"/>
        <c:numFmt formatCode="General" sourceLinked="0"/>
        <c:majorTickMark val="none"/>
        <c:minorTickMark val="none"/>
        <c:tickLblPos val="nextTo"/>
        <c:spPr>
          <a:ln>
            <a:solidFill>
              <a:schemeClr val="bg2"/>
            </a:solidFill>
          </a:ln>
        </c:spPr>
        <c:txPr>
          <a:bodyPr/>
          <a:lstStyle/>
          <a:p>
            <a:pPr>
              <a:defRPr sz="1050"/>
            </a:pPr>
            <a:endParaRPr lang="en-US"/>
          </a:p>
        </c:txPr>
        <c:crossAx val="-2113994440"/>
        <c:crosses val="autoZero"/>
        <c:auto val="1"/>
        <c:lblAlgn val="ctr"/>
        <c:lblOffset val="100"/>
        <c:noMultiLvlLbl val="0"/>
      </c:catAx>
      <c:valAx>
        <c:axId val="-2113994440"/>
        <c:scaling>
          <c:orientation val="minMax"/>
          <c:max val="1"/>
          <c:min val="0"/>
        </c:scaling>
        <c:delete val="1"/>
        <c:axPos val="t"/>
        <c:numFmt formatCode="0%" sourceLinked="1"/>
        <c:majorTickMark val="out"/>
        <c:minorTickMark val="none"/>
        <c:tickLblPos val="nextTo"/>
        <c:crossAx val="-2068027336"/>
        <c:crosses val="autoZero"/>
        <c:crossBetween val="between"/>
      </c:valAx>
    </c:plotArea>
    <c:plotVisOnly val="1"/>
    <c:dispBlanksAs val="gap"/>
    <c:showDLblsOverMax val="1"/>
  </c:chart>
  <c:txPr>
    <a:bodyPr/>
    <a:lstStyle/>
    <a:p>
      <a:pPr>
        <a:defRPr sz="1200">
          <a:solidFill>
            <a:schemeClr val="tx1"/>
          </a:solidFill>
          <a:latin typeface="Arial"/>
        </a:defRPr>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manualLayout>
          <c:layoutTarget val="inner"/>
          <c:xMode val="edge"/>
          <c:yMode val="edge"/>
          <c:x val="0.2351593030037912"/>
          <c:y val="1.5224478519132476E-2"/>
          <c:w val="0.23706291921843103"/>
          <c:h val="0.92059400469678132"/>
        </c:manualLayout>
      </c:layout>
      <c:barChart>
        <c:barDir val="bar"/>
        <c:grouping val="clustered"/>
        <c:varyColors val="1"/>
        <c:ser>
          <c:idx val="0"/>
          <c:order val="0"/>
          <c:tx>
            <c:strRef>
              <c:f>Sheet1!$B$1</c:f>
              <c:strCache>
                <c:ptCount val="1"/>
                <c:pt idx="0">
                  <c:v>Total Sample</c:v>
                </c:pt>
              </c:strCache>
            </c:strRef>
          </c:tx>
          <c:spPr>
            <a:solidFill>
              <a:srgbClr val="000000"/>
            </a:solidFill>
          </c:spPr>
          <c:invertIfNegative val="1"/>
          <c:dLbls>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6"/>
                <c:pt idx="0">
                  <c:v>Price</c:v>
                </c:pt>
                <c:pt idx="1">
                  <c:v>Availability of 100% 
juice products</c:v>
                </c:pt>
                <c:pt idx="2">
                  <c:v>Taste/Flavor </c:v>
                </c:pt>
                <c:pt idx="3">
                  <c:v>Shelf life</c:v>
                </c:pt>
                <c:pt idx="4">
                  <c:v>Distributor
availability</c:v>
                </c:pt>
                <c:pt idx="5">
                  <c:v>Health benefits</c:v>
                </c:pt>
              </c:strCache>
            </c:strRef>
          </c:cat>
          <c:val>
            <c:numRef>
              <c:f>Sheet1!$B$2:$B$12</c:f>
              <c:numCache>
                <c:formatCode>0%</c:formatCode>
                <c:ptCount val="6"/>
                <c:pt idx="0">
                  <c:v>0.39</c:v>
                </c:pt>
                <c:pt idx="1">
                  <c:v>0.31</c:v>
                </c:pt>
                <c:pt idx="2">
                  <c:v>0.33</c:v>
                </c:pt>
                <c:pt idx="3">
                  <c:v>0.3</c:v>
                </c:pt>
                <c:pt idx="4">
                  <c:v>0.28000000000000003</c:v>
                </c:pt>
                <c:pt idx="5">
                  <c:v>0.26</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D757-CF40-8F75-194CE1547885}"/>
            </c:ext>
          </c:extLst>
        </c:ser>
        <c:ser>
          <c:idx val="1"/>
          <c:order val="1"/>
          <c:tx>
            <c:strRef>
              <c:f>Sheet1!$C$1</c:f>
              <c:strCache>
                <c:ptCount val="1"/>
                <c:pt idx="0">
                  <c:v>Restaurants</c:v>
                </c:pt>
              </c:strCache>
            </c:strRef>
          </c:tx>
          <c:spPr>
            <a:solidFill>
              <a:schemeClr val="accent1"/>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Sheet1!$A$2:$A$12</c:f>
              <c:strCache>
                <c:ptCount val="6"/>
                <c:pt idx="0">
                  <c:v>Price</c:v>
                </c:pt>
                <c:pt idx="1">
                  <c:v>Availability of 100% 
juice products</c:v>
                </c:pt>
                <c:pt idx="2">
                  <c:v>Taste/Flavor </c:v>
                </c:pt>
                <c:pt idx="3">
                  <c:v>Shelf life</c:v>
                </c:pt>
                <c:pt idx="4">
                  <c:v>Distributor
availability</c:v>
                </c:pt>
                <c:pt idx="5">
                  <c:v>Health benefits</c:v>
                </c:pt>
              </c:strCache>
            </c:strRef>
          </c:cat>
          <c:val>
            <c:numRef>
              <c:f>Sheet1!$C$2:$C$12</c:f>
              <c:numCache>
                <c:formatCode>0%</c:formatCode>
                <c:ptCount val="6"/>
                <c:pt idx="0">
                  <c:v>0.38</c:v>
                </c:pt>
                <c:pt idx="1">
                  <c:v>0.35</c:v>
                </c:pt>
                <c:pt idx="2">
                  <c:v>0.34</c:v>
                </c:pt>
                <c:pt idx="3">
                  <c:v>0.34</c:v>
                </c:pt>
                <c:pt idx="4">
                  <c:v>0.22</c:v>
                </c:pt>
                <c:pt idx="5">
                  <c:v>0.28000000000000003</c:v>
                </c:pt>
              </c:numCache>
            </c:numRef>
          </c:val>
          <c:extLst>
            <c:ext xmlns:c16="http://schemas.microsoft.com/office/drawing/2014/chart" uri="{C3380CC4-5D6E-409C-BE32-E72D297353CC}">
              <c16:uniqueId val="{00000000-AFC8-4A3D-8761-D8A31316E0FB}"/>
            </c:ext>
          </c:extLst>
        </c:ser>
        <c:ser>
          <c:idx val="2"/>
          <c:order val="2"/>
          <c:tx>
            <c:strRef>
              <c:f>Sheet1!$D$1</c:f>
              <c:strCache>
                <c:ptCount val="1"/>
                <c:pt idx="0">
                  <c:v>Non Comm</c:v>
                </c:pt>
              </c:strCache>
            </c:strRef>
          </c:tx>
          <c:spPr>
            <a:solidFill>
              <a:schemeClr val="accent2"/>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Sheet1!$A$2:$A$12</c:f>
              <c:strCache>
                <c:ptCount val="6"/>
                <c:pt idx="0">
                  <c:v>Price</c:v>
                </c:pt>
                <c:pt idx="1">
                  <c:v>Availability of 100% 
juice products</c:v>
                </c:pt>
                <c:pt idx="2">
                  <c:v>Taste/Flavor </c:v>
                </c:pt>
                <c:pt idx="3">
                  <c:v>Shelf life</c:v>
                </c:pt>
                <c:pt idx="4">
                  <c:v>Distributor
availability</c:v>
                </c:pt>
                <c:pt idx="5">
                  <c:v>Health benefits</c:v>
                </c:pt>
              </c:strCache>
            </c:strRef>
          </c:cat>
          <c:val>
            <c:numRef>
              <c:f>Sheet1!$D$2:$D$12</c:f>
              <c:numCache>
                <c:formatCode>0%</c:formatCode>
                <c:ptCount val="6"/>
                <c:pt idx="0">
                  <c:v>0.39</c:v>
                </c:pt>
                <c:pt idx="1">
                  <c:v>0.31</c:v>
                </c:pt>
                <c:pt idx="2">
                  <c:v>0.31</c:v>
                </c:pt>
                <c:pt idx="3">
                  <c:v>0.28000000000000003</c:v>
                </c:pt>
                <c:pt idx="4">
                  <c:v>0.33</c:v>
                </c:pt>
                <c:pt idx="5">
                  <c:v>0.24</c:v>
                </c:pt>
              </c:numCache>
            </c:numRef>
          </c:val>
          <c:extLst>
            <c:ext xmlns:c16="http://schemas.microsoft.com/office/drawing/2014/chart" uri="{C3380CC4-5D6E-409C-BE32-E72D297353CC}">
              <c16:uniqueId val="{00000001-AFC8-4A3D-8761-D8A31316E0FB}"/>
            </c:ext>
          </c:extLst>
        </c:ser>
        <c:ser>
          <c:idx val="3"/>
          <c:order val="3"/>
          <c:tx>
            <c:strRef>
              <c:f>Sheet1!$E$1</c:f>
              <c:strCache>
                <c:ptCount val="1"/>
                <c:pt idx="0">
                  <c:v>Hotel</c:v>
                </c:pt>
              </c:strCache>
            </c:strRef>
          </c:tx>
          <c:spPr>
            <a:solidFill>
              <a:schemeClr val="accent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Sheet1!$A$2:$A$12</c:f>
              <c:strCache>
                <c:ptCount val="6"/>
                <c:pt idx="0">
                  <c:v>Price</c:v>
                </c:pt>
                <c:pt idx="1">
                  <c:v>Availability of 100% 
juice products</c:v>
                </c:pt>
                <c:pt idx="2">
                  <c:v>Taste/Flavor </c:v>
                </c:pt>
                <c:pt idx="3">
                  <c:v>Shelf life</c:v>
                </c:pt>
                <c:pt idx="4">
                  <c:v>Distributor
availability</c:v>
                </c:pt>
                <c:pt idx="5">
                  <c:v>Health benefits</c:v>
                </c:pt>
              </c:strCache>
            </c:strRef>
          </c:cat>
          <c:val>
            <c:numRef>
              <c:f>Sheet1!$E$2:$E$12</c:f>
              <c:numCache>
                <c:formatCode>0%</c:formatCode>
                <c:ptCount val="6"/>
                <c:pt idx="0">
                  <c:v>0.38</c:v>
                </c:pt>
                <c:pt idx="1">
                  <c:v>0.31</c:v>
                </c:pt>
                <c:pt idx="2">
                  <c:v>0.47</c:v>
                </c:pt>
                <c:pt idx="3">
                  <c:v>0.28999999999999998</c:v>
                </c:pt>
                <c:pt idx="4">
                  <c:v>0.24</c:v>
                </c:pt>
                <c:pt idx="5">
                  <c:v>0.24</c:v>
                </c:pt>
              </c:numCache>
            </c:numRef>
          </c:val>
          <c:extLst>
            <c:ext xmlns:c16="http://schemas.microsoft.com/office/drawing/2014/chart" uri="{C3380CC4-5D6E-409C-BE32-E72D297353CC}">
              <c16:uniqueId val="{00000002-AFC8-4A3D-8761-D8A31316E0FB}"/>
            </c:ext>
          </c:extLst>
        </c:ser>
        <c:ser>
          <c:idx val="4"/>
          <c:order val="4"/>
          <c:tx>
            <c:strRef>
              <c:f>Sheet1!$F$1</c:f>
              <c:strCache>
                <c:ptCount val="1"/>
                <c:pt idx="0">
                  <c:v>C-Store</c:v>
                </c:pt>
              </c:strCache>
            </c:strRef>
          </c:tx>
          <c:spPr>
            <a:solidFill>
              <a:schemeClr val="accent4"/>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Sheet1!$A$2:$A$12</c:f>
              <c:strCache>
                <c:ptCount val="6"/>
                <c:pt idx="0">
                  <c:v>Price</c:v>
                </c:pt>
                <c:pt idx="1">
                  <c:v>Availability of 100% 
juice products</c:v>
                </c:pt>
                <c:pt idx="2">
                  <c:v>Taste/Flavor </c:v>
                </c:pt>
                <c:pt idx="3">
                  <c:v>Shelf life</c:v>
                </c:pt>
                <c:pt idx="4">
                  <c:v>Distributor
availability</c:v>
                </c:pt>
                <c:pt idx="5">
                  <c:v>Health benefits</c:v>
                </c:pt>
              </c:strCache>
            </c:strRef>
          </c:cat>
          <c:val>
            <c:numRef>
              <c:f>Sheet1!$F$2:$F$12</c:f>
              <c:numCache>
                <c:formatCode>0%</c:formatCode>
                <c:ptCount val="6"/>
                <c:pt idx="0">
                  <c:v>0.47</c:v>
                </c:pt>
                <c:pt idx="1">
                  <c:v>0.2</c:v>
                </c:pt>
                <c:pt idx="2">
                  <c:v>0.28999999999999998</c:v>
                </c:pt>
                <c:pt idx="3">
                  <c:v>0.36</c:v>
                </c:pt>
                <c:pt idx="4">
                  <c:v>0.28999999999999998</c:v>
                </c:pt>
                <c:pt idx="5">
                  <c:v>0.33</c:v>
                </c:pt>
              </c:numCache>
            </c:numRef>
          </c:val>
          <c:extLst>
            <c:ext xmlns:c16="http://schemas.microsoft.com/office/drawing/2014/chart" uri="{C3380CC4-5D6E-409C-BE32-E72D297353CC}">
              <c16:uniqueId val="{00000003-AFC8-4A3D-8761-D8A31316E0FB}"/>
            </c:ext>
          </c:extLst>
        </c:ser>
        <c:dLbls>
          <c:showLegendKey val="0"/>
          <c:showVal val="1"/>
          <c:showCatName val="0"/>
          <c:showSerName val="0"/>
          <c:showPercent val="0"/>
          <c:showBubbleSize val="0"/>
        </c:dLbls>
        <c:gapWidth val="150"/>
        <c:overlap val="-50"/>
        <c:axId val="-2068027336"/>
        <c:axId val="-2113994440"/>
      </c:barChart>
      <c:catAx>
        <c:axId val="-2068027336"/>
        <c:scaling>
          <c:orientation val="maxMin"/>
        </c:scaling>
        <c:delete val="0"/>
        <c:axPos val="l"/>
        <c:numFmt formatCode="General" sourceLinked="0"/>
        <c:majorTickMark val="none"/>
        <c:minorTickMark val="none"/>
        <c:tickLblPos val="nextTo"/>
        <c:spPr>
          <a:ln>
            <a:solidFill>
              <a:schemeClr val="bg2"/>
            </a:solidFill>
          </a:ln>
        </c:spPr>
        <c:crossAx val="-2113994440"/>
        <c:crosses val="autoZero"/>
        <c:auto val="1"/>
        <c:lblAlgn val="ctr"/>
        <c:lblOffset val="100"/>
        <c:noMultiLvlLbl val="0"/>
      </c:catAx>
      <c:valAx>
        <c:axId val="-2113994440"/>
        <c:scaling>
          <c:orientation val="minMax"/>
          <c:max val="1"/>
          <c:min val="0"/>
        </c:scaling>
        <c:delete val="1"/>
        <c:axPos val="t"/>
        <c:numFmt formatCode="0%" sourceLinked="1"/>
        <c:majorTickMark val="out"/>
        <c:minorTickMark val="none"/>
        <c:tickLblPos val="nextTo"/>
        <c:crossAx val="-2068027336"/>
        <c:crosses val="autoZero"/>
        <c:crossBetween val="between"/>
      </c:valAx>
    </c:plotArea>
    <c:legend>
      <c:legendPos val="b"/>
      <c:legendEntry>
        <c:idx val="0"/>
        <c:txPr>
          <a:bodyPr/>
          <a:lstStyle/>
          <a:p>
            <a:pPr>
              <a:defRPr b="1"/>
            </a:pPr>
            <a:endParaRPr lang="en-US"/>
          </a:p>
        </c:txPr>
      </c:legendEntry>
      <c:layout>
        <c:manualLayout>
          <c:xMode val="edge"/>
          <c:yMode val="edge"/>
          <c:x val="0"/>
          <c:y val="0.96520790164387349"/>
          <c:w val="0.99901282992826834"/>
          <c:h val="3.4792098356126538E-2"/>
        </c:manualLayout>
      </c:layout>
      <c:overlay val="0"/>
    </c:legend>
    <c:plotVisOnly val="1"/>
    <c:dispBlanksAs val="gap"/>
    <c:showDLblsOverMax val="1"/>
  </c:chart>
  <c:txPr>
    <a:bodyPr/>
    <a:lstStyle/>
    <a:p>
      <a:pPr>
        <a:defRPr sz="1000">
          <a:solidFill>
            <a:schemeClr val="tx1"/>
          </a:solidFill>
          <a:latin typeface="Arial"/>
        </a:defRPr>
      </a:pPr>
      <a:endParaRPr lang="en-US"/>
    </a:p>
  </c:txPr>
  <c:externalData r:id="rId1">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904817044928207"/>
          <c:y val="1.5224478519132476E-2"/>
          <c:w val="0.50095182955071793"/>
          <c:h val="0.92059400469678132"/>
        </c:manualLayout>
      </c:layout>
      <c:barChart>
        <c:barDir val="bar"/>
        <c:grouping val="clustered"/>
        <c:varyColors val="1"/>
        <c:ser>
          <c:idx val="0"/>
          <c:order val="0"/>
          <c:tx>
            <c:strRef>
              <c:f>Sheet1!$B$1</c:f>
              <c:strCache>
                <c:ptCount val="1"/>
                <c:pt idx="0">
                  <c:v>Total Sample</c:v>
                </c:pt>
              </c:strCache>
            </c:strRef>
          </c:tx>
          <c:spPr>
            <a:solidFill>
              <a:srgbClr val="000000"/>
            </a:solidFill>
          </c:spPr>
          <c:invertIfNegative val="1"/>
          <c:dLbls>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Sheet1!$A$8:$A$12</c:f>
              <c:strCache>
                <c:ptCount val="5"/>
                <c:pt idx="0">
                  <c:v>Overall product quality</c:v>
                </c:pt>
                <c:pt idx="1">
                  <c:v>Appropriate packaging size</c:v>
                </c:pt>
                <c:pt idx="2">
                  <c:v>Broad customer appeal</c:v>
                </c:pt>
                <c:pt idx="3">
                  <c:v>Availability of organic/Non-GMO</c:v>
                </c:pt>
                <c:pt idx="4">
                  <c:v>Strong consumer-known brand name</c:v>
                </c:pt>
              </c:strCache>
            </c:strRef>
          </c:cat>
          <c:val>
            <c:numRef>
              <c:f>Sheet1!$B$8:$B$12</c:f>
              <c:numCache>
                <c:formatCode>0%</c:formatCode>
                <c:ptCount val="5"/>
                <c:pt idx="0">
                  <c:v>0.24</c:v>
                </c:pt>
                <c:pt idx="1">
                  <c:v>0.25</c:v>
                </c:pt>
                <c:pt idx="2">
                  <c:v>0.22</c:v>
                </c:pt>
                <c:pt idx="3">
                  <c:v>0.21</c:v>
                </c:pt>
                <c:pt idx="4">
                  <c:v>0.21</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1D47-4F33-B589-048EDDCDAF73}"/>
            </c:ext>
          </c:extLst>
        </c:ser>
        <c:ser>
          <c:idx val="1"/>
          <c:order val="1"/>
          <c:tx>
            <c:strRef>
              <c:f>Sheet1!$C$1</c:f>
              <c:strCache>
                <c:ptCount val="1"/>
                <c:pt idx="0">
                  <c:v>Restaurants</c:v>
                </c:pt>
              </c:strCache>
            </c:strRef>
          </c:tx>
          <c:spPr>
            <a:solidFill>
              <a:schemeClr val="accent1"/>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Sheet1!$A$8:$A$12</c:f>
              <c:strCache>
                <c:ptCount val="5"/>
                <c:pt idx="0">
                  <c:v>Overall product quality</c:v>
                </c:pt>
                <c:pt idx="1">
                  <c:v>Appropriate packaging size</c:v>
                </c:pt>
                <c:pt idx="2">
                  <c:v>Broad customer appeal</c:v>
                </c:pt>
                <c:pt idx="3">
                  <c:v>Availability of organic/Non-GMO</c:v>
                </c:pt>
                <c:pt idx="4">
                  <c:v>Strong consumer-known brand name</c:v>
                </c:pt>
              </c:strCache>
            </c:strRef>
          </c:cat>
          <c:val>
            <c:numRef>
              <c:f>Sheet1!$C$8:$C$12</c:f>
              <c:numCache>
                <c:formatCode>0%</c:formatCode>
                <c:ptCount val="5"/>
                <c:pt idx="0">
                  <c:v>0.3</c:v>
                </c:pt>
                <c:pt idx="1">
                  <c:v>0.24</c:v>
                </c:pt>
                <c:pt idx="2">
                  <c:v>0.24</c:v>
                </c:pt>
                <c:pt idx="3">
                  <c:v>0.18</c:v>
                </c:pt>
                <c:pt idx="4">
                  <c:v>0.2</c:v>
                </c:pt>
              </c:numCache>
            </c:numRef>
          </c:val>
          <c:extLst>
            <c:ext xmlns:c16="http://schemas.microsoft.com/office/drawing/2014/chart" uri="{C3380CC4-5D6E-409C-BE32-E72D297353CC}">
              <c16:uniqueId val="{00000001-1D47-4F33-B589-048EDDCDAF73}"/>
            </c:ext>
          </c:extLst>
        </c:ser>
        <c:ser>
          <c:idx val="2"/>
          <c:order val="2"/>
          <c:tx>
            <c:strRef>
              <c:f>Sheet1!$D$1</c:f>
              <c:strCache>
                <c:ptCount val="1"/>
                <c:pt idx="0">
                  <c:v>Non Comm</c:v>
                </c:pt>
              </c:strCache>
            </c:strRef>
          </c:tx>
          <c:spPr>
            <a:solidFill>
              <a:schemeClr val="accent2"/>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Sheet1!$A$8:$A$12</c:f>
              <c:strCache>
                <c:ptCount val="5"/>
                <c:pt idx="0">
                  <c:v>Overall product quality</c:v>
                </c:pt>
                <c:pt idx="1">
                  <c:v>Appropriate packaging size</c:v>
                </c:pt>
                <c:pt idx="2">
                  <c:v>Broad customer appeal</c:v>
                </c:pt>
                <c:pt idx="3">
                  <c:v>Availability of organic/Non-GMO</c:v>
                </c:pt>
                <c:pt idx="4">
                  <c:v>Strong consumer-known brand name</c:v>
                </c:pt>
              </c:strCache>
            </c:strRef>
          </c:cat>
          <c:val>
            <c:numRef>
              <c:f>Sheet1!$D$8:$D$12</c:f>
              <c:numCache>
                <c:formatCode>0%</c:formatCode>
                <c:ptCount val="5"/>
                <c:pt idx="0">
                  <c:v>0.22</c:v>
                </c:pt>
                <c:pt idx="1">
                  <c:v>0.25</c:v>
                </c:pt>
                <c:pt idx="2">
                  <c:v>0.23</c:v>
                </c:pt>
                <c:pt idx="3">
                  <c:v>0.2</c:v>
                </c:pt>
                <c:pt idx="4">
                  <c:v>0.2</c:v>
                </c:pt>
              </c:numCache>
            </c:numRef>
          </c:val>
          <c:extLst>
            <c:ext xmlns:c16="http://schemas.microsoft.com/office/drawing/2014/chart" uri="{C3380CC4-5D6E-409C-BE32-E72D297353CC}">
              <c16:uniqueId val="{00000002-1D47-4F33-B589-048EDDCDAF73}"/>
            </c:ext>
          </c:extLst>
        </c:ser>
        <c:ser>
          <c:idx val="3"/>
          <c:order val="3"/>
          <c:tx>
            <c:strRef>
              <c:f>Sheet1!$E$1</c:f>
              <c:strCache>
                <c:ptCount val="1"/>
                <c:pt idx="0">
                  <c:v>Hotel</c:v>
                </c:pt>
              </c:strCache>
            </c:strRef>
          </c:tx>
          <c:spPr>
            <a:solidFill>
              <a:schemeClr val="accent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Sheet1!$A$8:$A$12</c:f>
              <c:strCache>
                <c:ptCount val="5"/>
                <c:pt idx="0">
                  <c:v>Overall product quality</c:v>
                </c:pt>
                <c:pt idx="1">
                  <c:v>Appropriate packaging size</c:v>
                </c:pt>
                <c:pt idx="2">
                  <c:v>Broad customer appeal</c:v>
                </c:pt>
                <c:pt idx="3">
                  <c:v>Availability of organic/Non-GMO</c:v>
                </c:pt>
                <c:pt idx="4">
                  <c:v>Strong consumer-known brand name</c:v>
                </c:pt>
              </c:strCache>
            </c:strRef>
          </c:cat>
          <c:val>
            <c:numRef>
              <c:f>Sheet1!$E$8:$E$12</c:f>
              <c:numCache>
                <c:formatCode>0%</c:formatCode>
                <c:ptCount val="5"/>
                <c:pt idx="0">
                  <c:v>0.16</c:v>
                </c:pt>
                <c:pt idx="1">
                  <c:v>0.16</c:v>
                </c:pt>
                <c:pt idx="2">
                  <c:v>7.0000000000000007E-2</c:v>
                </c:pt>
                <c:pt idx="3">
                  <c:v>0.27</c:v>
                </c:pt>
                <c:pt idx="4">
                  <c:v>0.33</c:v>
                </c:pt>
              </c:numCache>
            </c:numRef>
          </c:val>
          <c:extLst>
            <c:ext xmlns:c16="http://schemas.microsoft.com/office/drawing/2014/chart" uri="{C3380CC4-5D6E-409C-BE32-E72D297353CC}">
              <c16:uniqueId val="{00000003-1D47-4F33-B589-048EDDCDAF73}"/>
            </c:ext>
          </c:extLst>
        </c:ser>
        <c:ser>
          <c:idx val="4"/>
          <c:order val="4"/>
          <c:tx>
            <c:strRef>
              <c:f>Sheet1!$F$1</c:f>
              <c:strCache>
                <c:ptCount val="1"/>
                <c:pt idx="0">
                  <c:v>C-Store</c:v>
                </c:pt>
              </c:strCache>
            </c:strRef>
          </c:tx>
          <c:spPr>
            <a:solidFill>
              <a:schemeClr val="accent4"/>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Sheet1!$A$8:$A$12</c:f>
              <c:strCache>
                <c:ptCount val="5"/>
                <c:pt idx="0">
                  <c:v>Overall product quality</c:v>
                </c:pt>
                <c:pt idx="1">
                  <c:v>Appropriate packaging size</c:v>
                </c:pt>
                <c:pt idx="2">
                  <c:v>Broad customer appeal</c:v>
                </c:pt>
                <c:pt idx="3">
                  <c:v>Availability of organic/Non-GMO</c:v>
                </c:pt>
                <c:pt idx="4">
                  <c:v>Strong consumer-known brand name</c:v>
                </c:pt>
              </c:strCache>
            </c:strRef>
          </c:cat>
          <c:val>
            <c:numRef>
              <c:f>Sheet1!$F$8:$F$12</c:f>
              <c:numCache>
                <c:formatCode>0%</c:formatCode>
                <c:ptCount val="5"/>
                <c:pt idx="0">
                  <c:v>0.2</c:v>
                </c:pt>
                <c:pt idx="1">
                  <c:v>0.33</c:v>
                </c:pt>
                <c:pt idx="2">
                  <c:v>0.2</c:v>
                </c:pt>
                <c:pt idx="3">
                  <c:v>0.33</c:v>
                </c:pt>
                <c:pt idx="4">
                  <c:v>0.2</c:v>
                </c:pt>
              </c:numCache>
            </c:numRef>
          </c:val>
          <c:extLst>
            <c:ext xmlns:c16="http://schemas.microsoft.com/office/drawing/2014/chart" uri="{C3380CC4-5D6E-409C-BE32-E72D297353CC}">
              <c16:uniqueId val="{00000004-1D47-4F33-B589-048EDDCDAF73}"/>
            </c:ext>
          </c:extLst>
        </c:ser>
        <c:dLbls>
          <c:showLegendKey val="0"/>
          <c:showVal val="1"/>
          <c:showCatName val="0"/>
          <c:showSerName val="0"/>
          <c:showPercent val="0"/>
          <c:showBubbleSize val="0"/>
        </c:dLbls>
        <c:gapWidth val="150"/>
        <c:overlap val="-50"/>
        <c:axId val="-2068027336"/>
        <c:axId val="-2113994440"/>
      </c:barChart>
      <c:catAx>
        <c:axId val="-2068027336"/>
        <c:scaling>
          <c:orientation val="maxMin"/>
        </c:scaling>
        <c:delete val="0"/>
        <c:axPos val="l"/>
        <c:numFmt formatCode="General" sourceLinked="0"/>
        <c:majorTickMark val="none"/>
        <c:minorTickMark val="none"/>
        <c:tickLblPos val="nextTo"/>
        <c:spPr>
          <a:ln>
            <a:solidFill>
              <a:schemeClr val="bg2"/>
            </a:solidFill>
          </a:ln>
        </c:spPr>
        <c:crossAx val="-2113994440"/>
        <c:crosses val="autoZero"/>
        <c:auto val="1"/>
        <c:lblAlgn val="ctr"/>
        <c:lblOffset val="100"/>
        <c:noMultiLvlLbl val="0"/>
      </c:catAx>
      <c:valAx>
        <c:axId val="-2113994440"/>
        <c:scaling>
          <c:orientation val="minMax"/>
          <c:max val="1"/>
          <c:min val="0"/>
        </c:scaling>
        <c:delete val="1"/>
        <c:axPos val="t"/>
        <c:numFmt formatCode="0%" sourceLinked="1"/>
        <c:majorTickMark val="out"/>
        <c:minorTickMark val="none"/>
        <c:tickLblPos val="nextTo"/>
        <c:crossAx val="-2068027336"/>
        <c:crosses val="autoZero"/>
        <c:crossBetween val="between"/>
      </c:valAx>
    </c:plotArea>
    <c:plotVisOnly val="1"/>
    <c:dispBlanksAs val="gap"/>
    <c:showDLblsOverMax val="1"/>
  </c:chart>
  <c:txPr>
    <a:bodyPr/>
    <a:lstStyle/>
    <a:p>
      <a:pPr>
        <a:defRPr sz="1000">
          <a:solidFill>
            <a:schemeClr val="tx1"/>
          </a:solidFill>
          <a:latin typeface="Arial"/>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r>
              <a:rPr lang="en-US" sz="1600" dirty="0">
                <a:latin typeface="Georgia" panose="02040502050405020303" pitchFamily="18" charset="0"/>
              </a:rPr>
              <a:t>Belly Bears</a:t>
            </a:r>
          </a:p>
        </c:rich>
      </c:tx>
      <c:layout>
        <c:manualLayout>
          <c:xMode val="edge"/>
          <c:yMode val="edge"/>
          <c:x val="0.33132352941176474"/>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11550563532499614"/>
          <c:y val="0.11540354330708659"/>
          <c:w val="0.85223212907210133"/>
          <c:h val="0.77613997469066365"/>
        </c:manualLayout>
      </c:layout>
      <c:doughnutChart>
        <c:varyColors val="1"/>
        <c:ser>
          <c:idx val="0"/>
          <c:order val="0"/>
          <c:tx>
            <c:strRef>
              <c:f>Sheet1!$B$1</c:f>
              <c:strCache>
                <c:ptCount val="1"/>
                <c:pt idx="0">
                  <c:v>Kettle</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17C5-4C0C-AC84-B70D837A42C9}"/>
              </c:ext>
            </c:extLst>
          </c:dPt>
          <c:dPt>
            <c:idx val="1"/>
            <c:bubble3D val="0"/>
            <c:spPr>
              <a:solidFill>
                <a:schemeClr val="accent2"/>
              </a:solidFill>
              <a:ln w="19050">
                <a:noFill/>
              </a:ln>
              <a:effectLst/>
            </c:spPr>
            <c:extLst>
              <c:ext xmlns:c16="http://schemas.microsoft.com/office/drawing/2014/chart" uri="{C3380CC4-5D6E-409C-BE32-E72D297353CC}">
                <c16:uniqueId val="{00000003-17C5-4C0C-AC84-B70D837A42C9}"/>
              </c:ext>
            </c:extLst>
          </c:dPt>
          <c:dPt>
            <c:idx val="2"/>
            <c:bubble3D val="0"/>
            <c:spPr>
              <a:solidFill>
                <a:schemeClr val="accent3"/>
              </a:solidFill>
              <a:ln w="19050">
                <a:noFill/>
              </a:ln>
              <a:effectLst/>
            </c:spPr>
            <c:extLst>
              <c:ext xmlns:c16="http://schemas.microsoft.com/office/drawing/2014/chart" uri="{C3380CC4-5D6E-409C-BE32-E72D297353CC}">
                <c16:uniqueId val="{00000005-17C5-4C0C-AC84-B70D837A42C9}"/>
              </c:ext>
            </c:extLst>
          </c:dPt>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0.38</c:v>
                </c:pt>
                <c:pt idx="1">
                  <c:v>0.39</c:v>
                </c:pt>
                <c:pt idx="2">
                  <c:v>0.22</c:v>
                </c:pt>
              </c:numCache>
            </c:numRef>
          </c:val>
          <c:extLst>
            <c:ext xmlns:c16="http://schemas.microsoft.com/office/drawing/2014/chart" uri="{C3380CC4-5D6E-409C-BE32-E72D297353CC}">
              <c16:uniqueId val="{00000006-17C5-4C0C-AC84-B70D837A42C9}"/>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manualLayout>
          <c:layoutTarget val="inner"/>
          <c:xMode val="edge"/>
          <c:yMode val="edge"/>
          <c:x val="0.24501768008165645"/>
          <c:y val="1.6709662936869735E-2"/>
          <c:w val="0.22720454214056576"/>
          <c:h val="0.93375189943362347"/>
        </c:manualLayout>
      </c:layout>
      <c:barChart>
        <c:barDir val="bar"/>
        <c:grouping val="clustered"/>
        <c:varyColors val="1"/>
        <c:ser>
          <c:idx val="0"/>
          <c:order val="0"/>
          <c:tx>
            <c:strRef>
              <c:f>Sheet1!$B$1</c:f>
              <c:strCache>
                <c:ptCount val="1"/>
                <c:pt idx="0">
                  <c:v>Total Sample</c:v>
                </c:pt>
              </c:strCache>
            </c:strRef>
          </c:tx>
          <c:spPr>
            <a:solidFill>
              <a:srgbClr val="000000"/>
            </a:solidFill>
          </c:spPr>
          <c:invertIfNegative val="1"/>
          <c:dLbls>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Sheet1!$A$13:$A$23</c:f>
              <c:strCache>
                <c:ptCount val="6"/>
                <c:pt idx="0">
                  <c:v>Product claims</c:v>
                </c:pt>
                <c:pt idx="1">
                  <c:v>Can be incorporated
into recipes</c:v>
                </c:pt>
                <c:pt idx="2">
                  <c:v>DSR
recommendation</c:v>
                </c:pt>
                <c:pt idx="3">
                  <c:v>Reputation of
supplier/
manufacturer</c:v>
                </c:pt>
                <c:pt idx="4">
                  <c:v>Product packaging
and format</c:v>
                </c:pt>
                <c:pt idx="5">
                  <c:v>Unique product</c:v>
                </c:pt>
              </c:strCache>
            </c:strRef>
          </c:cat>
          <c:val>
            <c:numRef>
              <c:f>Sheet1!$B$13:$B$23</c:f>
              <c:numCache>
                <c:formatCode>0%</c:formatCode>
                <c:ptCount val="6"/>
                <c:pt idx="0">
                  <c:v>0.2</c:v>
                </c:pt>
                <c:pt idx="1">
                  <c:v>0.18</c:v>
                </c:pt>
                <c:pt idx="2">
                  <c:v>0.18</c:v>
                </c:pt>
                <c:pt idx="3">
                  <c:v>0.18</c:v>
                </c:pt>
                <c:pt idx="4">
                  <c:v>0.18</c:v>
                </c:pt>
                <c:pt idx="5">
                  <c:v>0.17</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D757-CF40-8F75-194CE1547885}"/>
            </c:ext>
          </c:extLst>
        </c:ser>
        <c:ser>
          <c:idx val="1"/>
          <c:order val="1"/>
          <c:tx>
            <c:strRef>
              <c:f>Sheet1!$C$1</c:f>
              <c:strCache>
                <c:ptCount val="1"/>
                <c:pt idx="0">
                  <c:v>Restaurants</c:v>
                </c:pt>
              </c:strCache>
            </c:strRef>
          </c:tx>
          <c:spPr>
            <a:solidFill>
              <a:schemeClr val="accent1"/>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Sheet1!$A$13:$A$23</c:f>
              <c:strCache>
                <c:ptCount val="6"/>
                <c:pt idx="0">
                  <c:v>Product claims</c:v>
                </c:pt>
                <c:pt idx="1">
                  <c:v>Can be incorporated
into recipes</c:v>
                </c:pt>
                <c:pt idx="2">
                  <c:v>DSR
recommendation</c:v>
                </c:pt>
                <c:pt idx="3">
                  <c:v>Reputation of
supplier/
manufacturer</c:v>
                </c:pt>
                <c:pt idx="4">
                  <c:v>Product packaging
and format</c:v>
                </c:pt>
                <c:pt idx="5">
                  <c:v>Unique product</c:v>
                </c:pt>
              </c:strCache>
            </c:strRef>
          </c:cat>
          <c:val>
            <c:numRef>
              <c:f>Sheet1!$C$13:$C$23</c:f>
              <c:numCache>
                <c:formatCode>0%</c:formatCode>
                <c:ptCount val="6"/>
                <c:pt idx="0">
                  <c:v>0.19</c:v>
                </c:pt>
                <c:pt idx="1">
                  <c:v>0.19</c:v>
                </c:pt>
                <c:pt idx="2">
                  <c:v>0.18</c:v>
                </c:pt>
                <c:pt idx="3">
                  <c:v>0.25</c:v>
                </c:pt>
                <c:pt idx="4">
                  <c:v>0.17</c:v>
                </c:pt>
                <c:pt idx="5">
                  <c:v>0.17</c:v>
                </c:pt>
              </c:numCache>
            </c:numRef>
          </c:val>
          <c:extLst>
            <c:ext xmlns:c16="http://schemas.microsoft.com/office/drawing/2014/chart" uri="{C3380CC4-5D6E-409C-BE32-E72D297353CC}">
              <c16:uniqueId val="{00000000-A138-401F-9895-60F0ABD9696C}"/>
            </c:ext>
          </c:extLst>
        </c:ser>
        <c:ser>
          <c:idx val="2"/>
          <c:order val="2"/>
          <c:tx>
            <c:strRef>
              <c:f>Sheet1!$D$1</c:f>
              <c:strCache>
                <c:ptCount val="1"/>
                <c:pt idx="0">
                  <c:v>Non Comm</c:v>
                </c:pt>
              </c:strCache>
            </c:strRef>
          </c:tx>
          <c:spPr>
            <a:solidFill>
              <a:schemeClr val="accent2"/>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Sheet1!$A$13:$A$23</c:f>
              <c:strCache>
                <c:ptCount val="6"/>
                <c:pt idx="0">
                  <c:v>Product claims</c:v>
                </c:pt>
                <c:pt idx="1">
                  <c:v>Can be incorporated
into recipes</c:v>
                </c:pt>
                <c:pt idx="2">
                  <c:v>DSR
recommendation</c:v>
                </c:pt>
                <c:pt idx="3">
                  <c:v>Reputation of
supplier/
manufacturer</c:v>
                </c:pt>
                <c:pt idx="4">
                  <c:v>Product packaging
and format</c:v>
                </c:pt>
                <c:pt idx="5">
                  <c:v>Unique product</c:v>
                </c:pt>
              </c:strCache>
            </c:strRef>
          </c:cat>
          <c:val>
            <c:numRef>
              <c:f>Sheet1!$D$13:$D$23</c:f>
              <c:numCache>
                <c:formatCode>0%</c:formatCode>
                <c:ptCount val="6"/>
                <c:pt idx="0">
                  <c:v>0.21</c:v>
                </c:pt>
                <c:pt idx="1">
                  <c:v>0.19</c:v>
                </c:pt>
                <c:pt idx="2">
                  <c:v>0.15</c:v>
                </c:pt>
                <c:pt idx="3">
                  <c:v>0.13</c:v>
                </c:pt>
                <c:pt idx="4">
                  <c:v>0.18</c:v>
                </c:pt>
                <c:pt idx="5">
                  <c:v>0.16</c:v>
                </c:pt>
              </c:numCache>
            </c:numRef>
          </c:val>
          <c:extLst>
            <c:ext xmlns:c16="http://schemas.microsoft.com/office/drawing/2014/chart" uri="{C3380CC4-5D6E-409C-BE32-E72D297353CC}">
              <c16:uniqueId val="{00000001-A138-401F-9895-60F0ABD9696C}"/>
            </c:ext>
          </c:extLst>
        </c:ser>
        <c:ser>
          <c:idx val="3"/>
          <c:order val="3"/>
          <c:tx>
            <c:strRef>
              <c:f>Sheet1!$E$1</c:f>
              <c:strCache>
                <c:ptCount val="1"/>
                <c:pt idx="0">
                  <c:v>Hotel</c:v>
                </c:pt>
              </c:strCache>
            </c:strRef>
          </c:tx>
          <c:spPr>
            <a:solidFill>
              <a:schemeClr val="accent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Sheet1!$A$13:$A$23</c:f>
              <c:strCache>
                <c:ptCount val="6"/>
                <c:pt idx="0">
                  <c:v>Product claims</c:v>
                </c:pt>
                <c:pt idx="1">
                  <c:v>Can be incorporated
into recipes</c:v>
                </c:pt>
                <c:pt idx="2">
                  <c:v>DSR
recommendation</c:v>
                </c:pt>
                <c:pt idx="3">
                  <c:v>Reputation of
supplier/
manufacturer</c:v>
                </c:pt>
                <c:pt idx="4">
                  <c:v>Product packaging
and format</c:v>
                </c:pt>
                <c:pt idx="5">
                  <c:v>Unique product</c:v>
                </c:pt>
              </c:strCache>
            </c:strRef>
          </c:cat>
          <c:val>
            <c:numRef>
              <c:f>Sheet1!$E$13:$E$23</c:f>
              <c:numCache>
                <c:formatCode>0%</c:formatCode>
                <c:ptCount val="6"/>
                <c:pt idx="0">
                  <c:v>0.24</c:v>
                </c:pt>
                <c:pt idx="1">
                  <c:v>0.2</c:v>
                </c:pt>
                <c:pt idx="2">
                  <c:v>0.13</c:v>
                </c:pt>
                <c:pt idx="3">
                  <c:v>0.24</c:v>
                </c:pt>
                <c:pt idx="4">
                  <c:v>0.18</c:v>
                </c:pt>
                <c:pt idx="5">
                  <c:v>0.16</c:v>
                </c:pt>
              </c:numCache>
            </c:numRef>
          </c:val>
          <c:extLst>
            <c:ext xmlns:c16="http://schemas.microsoft.com/office/drawing/2014/chart" uri="{C3380CC4-5D6E-409C-BE32-E72D297353CC}">
              <c16:uniqueId val="{00000002-A138-401F-9895-60F0ABD9696C}"/>
            </c:ext>
          </c:extLst>
        </c:ser>
        <c:ser>
          <c:idx val="4"/>
          <c:order val="4"/>
          <c:tx>
            <c:strRef>
              <c:f>Sheet1!$F$1</c:f>
              <c:strCache>
                <c:ptCount val="1"/>
                <c:pt idx="0">
                  <c:v>C-Store</c:v>
                </c:pt>
              </c:strCache>
            </c:strRef>
          </c:tx>
          <c:spPr>
            <a:solidFill>
              <a:schemeClr val="accent4"/>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Sheet1!$A$13:$A$23</c:f>
              <c:strCache>
                <c:ptCount val="6"/>
                <c:pt idx="0">
                  <c:v>Product claims</c:v>
                </c:pt>
                <c:pt idx="1">
                  <c:v>Can be incorporated
into recipes</c:v>
                </c:pt>
                <c:pt idx="2">
                  <c:v>DSR
recommendation</c:v>
                </c:pt>
                <c:pt idx="3">
                  <c:v>Reputation of
supplier/
manufacturer</c:v>
                </c:pt>
                <c:pt idx="4">
                  <c:v>Product packaging
and format</c:v>
                </c:pt>
                <c:pt idx="5">
                  <c:v>Unique product</c:v>
                </c:pt>
              </c:strCache>
            </c:strRef>
          </c:cat>
          <c:val>
            <c:numRef>
              <c:f>Sheet1!$F$13:$F$23</c:f>
              <c:numCache>
                <c:formatCode>0%</c:formatCode>
                <c:ptCount val="6"/>
                <c:pt idx="0">
                  <c:v>0.18</c:v>
                </c:pt>
                <c:pt idx="1">
                  <c:v>0.13</c:v>
                </c:pt>
                <c:pt idx="2">
                  <c:v>0.36</c:v>
                </c:pt>
                <c:pt idx="3">
                  <c:v>0.16</c:v>
                </c:pt>
                <c:pt idx="4">
                  <c:v>0.2</c:v>
                </c:pt>
                <c:pt idx="5">
                  <c:v>0.27</c:v>
                </c:pt>
              </c:numCache>
            </c:numRef>
          </c:val>
          <c:extLst>
            <c:ext xmlns:c16="http://schemas.microsoft.com/office/drawing/2014/chart" uri="{C3380CC4-5D6E-409C-BE32-E72D297353CC}">
              <c16:uniqueId val="{00000003-A138-401F-9895-60F0ABD9696C}"/>
            </c:ext>
          </c:extLst>
        </c:ser>
        <c:dLbls>
          <c:showLegendKey val="0"/>
          <c:showVal val="1"/>
          <c:showCatName val="0"/>
          <c:showSerName val="0"/>
          <c:showPercent val="0"/>
          <c:showBubbleSize val="0"/>
        </c:dLbls>
        <c:gapWidth val="150"/>
        <c:overlap val="-50"/>
        <c:axId val="-2068027336"/>
        <c:axId val="-2113994440"/>
      </c:barChart>
      <c:catAx>
        <c:axId val="-2068027336"/>
        <c:scaling>
          <c:orientation val="maxMin"/>
        </c:scaling>
        <c:delete val="0"/>
        <c:axPos val="l"/>
        <c:numFmt formatCode="General" sourceLinked="0"/>
        <c:majorTickMark val="none"/>
        <c:minorTickMark val="none"/>
        <c:tickLblPos val="nextTo"/>
        <c:spPr>
          <a:ln>
            <a:solidFill>
              <a:schemeClr val="bg2"/>
            </a:solidFill>
          </a:ln>
        </c:spPr>
        <c:crossAx val="-2113994440"/>
        <c:crosses val="autoZero"/>
        <c:auto val="1"/>
        <c:lblAlgn val="ctr"/>
        <c:lblOffset val="100"/>
        <c:noMultiLvlLbl val="0"/>
      </c:catAx>
      <c:valAx>
        <c:axId val="-2113994440"/>
        <c:scaling>
          <c:orientation val="minMax"/>
          <c:max val="1"/>
          <c:min val="0"/>
        </c:scaling>
        <c:delete val="1"/>
        <c:axPos val="t"/>
        <c:numFmt formatCode="0%" sourceLinked="1"/>
        <c:majorTickMark val="out"/>
        <c:minorTickMark val="none"/>
        <c:tickLblPos val="nextTo"/>
        <c:crossAx val="-2068027336"/>
        <c:crosses val="autoZero"/>
        <c:crossBetween val="between"/>
      </c:valAx>
    </c:plotArea>
    <c:legend>
      <c:legendPos val="b"/>
      <c:legendEntry>
        <c:idx val="0"/>
        <c:txPr>
          <a:bodyPr/>
          <a:lstStyle/>
          <a:p>
            <a:pPr>
              <a:defRPr b="1"/>
            </a:pPr>
            <a:endParaRPr lang="en-US"/>
          </a:p>
        </c:txPr>
      </c:legendEntry>
      <c:layout>
        <c:manualLayout>
          <c:xMode val="edge"/>
          <c:yMode val="edge"/>
          <c:x val="1.0904713922919461E-2"/>
          <c:y val="0.96960267302113556"/>
          <c:w val="0.98909528607708053"/>
          <c:h val="3.0397326978864478E-2"/>
        </c:manualLayout>
      </c:layout>
      <c:overlay val="0"/>
    </c:legend>
    <c:plotVisOnly val="1"/>
    <c:dispBlanksAs val="gap"/>
    <c:showDLblsOverMax val="1"/>
  </c:chart>
  <c:txPr>
    <a:bodyPr/>
    <a:lstStyle/>
    <a:p>
      <a:pPr>
        <a:defRPr sz="1000">
          <a:solidFill>
            <a:schemeClr val="tx1"/>
          </a:solidFill>
          <a:latin typeface="Arial"/>
        </a:defRPr>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816581750810564"/>
          <c:y val="1.6709662936869735E-2"/>
          <c:w val="0.4818341824918943"/>
          <c:h val="0.93375189943362347"/>
        </c:manualLayout>
      </c:layout>
      <c:barChart>
        <c:barDir val="bar"/>
        <c:grouping val="clustered"/>
        <c:varyColors val="1"/>
        <c:ser>
          <c:idx val="0"/>
          <c:order val="0"/>
          <c:tx>
            <c:strRef>
              <c:f>Sheet1!$B$1</c:f>
              <c:strCache>
                <c:ptCount val="1"/>
                <c:pt idx="0">
                  <c:v>Total Sample</c:v>
                </c:pt>
              </c:strCache>
            </c:strRef>
          </c:tx>
          <c:spPr>
            <a:solidFill>
              <a:srgbClr val="000000"/>
            </a:solidFill>
          </c:spPr>
          <c:invertIfNegative val="1"/>
          <c:dLbls>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Sheet1!$A$13:$A$23</c:f>
              <c:strCache>
                <c:ptCount val="5"/>
                <c:pt idx="0">
                  <c:v>Promotes sustainability </c:v>
                </c:pt>
                <c:pt idx="1">
                  <c:v>Availability of clean label products</c:v>
                </c:pt>
                <c:pt idx="2">
                  <c:v>Corporate contract</c:v>
                </c:pt>
                <c:pt idx="3">
                  <c:v>Promotions </c:v>
                </c:pt>
                <c:pt idx="4">
                  <c:v>Back of house space/storage </c:v>
                </c:pt>
              </c:strCache>
            </c:strRef>
          </c:cat>
          <c:val>
            <c:numRef>
              <c:f>Sheet1!$B$13:$B$23</c:f>
              <c:numCache>
                <c:formatCode>0%</c:formatCode>
                <c:ptCount val="5"/>
                <c:pt idx="0">
                  <c:v>0.15</c:v>
                </c:pt>
                <c:pt idx="1">
                  <c:v>0.14000000000000001</c:v>
                </c:pt>
                <c:pt idx="2">
                  <c:v>0.12</c:v>
                </c:pt>
                <c:pt idx="3">
                  <c:v>0.11</c:v>
                </c:pt>
                <c:pt idx="4">
                  <c:v>0.1</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7E28-468C-B98C-DB5265ED0D24}"/>
            </c:ext>
          </c:extLst>
        </c:ser>
        <c:ser>
          <c:idx val="1"/>
          <c:order val="1"/>
          <c:tx>
            <c:strRef>
              <c:f>Sheet1!$C$1</c:f>
              <c:strCache>
                <c:ptCount val="1"/>
                <c:pt idx="0">
                  <c:v>Restaurants</c:v>
                </c:pt>
              </c:strCache>
            </c:strRef>
          </c:tx>
          <c:spPr>
            <a:solidFill>
              <a:schemeClr val="accent1"/>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Sheet1!$A$13:$A$23</c:f>
              <c:strCache>
                <c:ptCount val="5"/>
                <c:pt idx="0">
                  <c:v>Promotes sustainability </c:v>
                </c:pt>
                <c:pt idx="1">
                  <c:v>Availability of clean label products</c:v>
                </c:pt>
                <c:pt idx="2">
                  <c:v>Corporate contract</c:v>
                </c:pt>
                <c:pt idx="3">
                  <c:v>Promotions </c:v>
                </c:pt>
                <c:pt idx="4">
                  <c:v>Back of house space/storage </c:v>
                </c:pt>
              </c:strCache>
            </c:strRef>
          </c:cat>
          <c:val>
            <c:numRef>
              <c:f>Sheet1!$C$13:$C$23</c:f>
              <c:numCache>
                <c:formatCode>0%</c:formatCode>
                <c:ptCount val="5"/>
                <c:pt idx="0">
                  <c:v>0.14000000000000001</c:v>
                </c:pt>
                <c:pt idx="1">
                  <c:v>0.12</c:v>
                </c:pt>
                <c:pt idx="2">
                  <c:v>0.1</c:v>
                </c:pt>
                <c:pt idx="3">
                  <c:v>0.12</c:v>
                </c:pt>
                <c:pt idx="4">
                  <c:v>0.1</c:v>
                </c:pt>
              </c:numCache>
            </c:numRef>
          </c:val>
          <c:extLst>
            <c:ext xmlns:c16="http://schemas.microsoft.com/office/drawing/2014/chart" uri="{C3380CC4-5D6E-409C-BE32-E72D297353CC}">
              <c16:uniqueId val="{00000001-7E28-468C-B98C-DB5265ED0D24}"/>
            </c:ext>
          </c:extLst>
        </c:ser>
        <c:ser>
          <c:idx val="2"/>
          <c:order val="2"/>
          <c:tx>
            <c:strRef>
              <c:f>Sheet1!$D$1</c:f>
              <c:strCache>
                <c:ptCount val="1"/>
                <c:pt idx="0">
                  <c:v>Non Comm</c:v>
                </c:pt>
              </c:strCache>
            </c:strRef>
          </c:tx>
          <c:spPr>
            <a:solidFill>
              <a:schemeClr val="accent2"/>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Sheet1!$A$13:$A$23</c:f>
              <c:strCache>
                <c:ptCount val="5"/>
                <c:pt idx="0">
                  <c:v>Promotes sustainability </c:v>
                </c:pt>
                <c:pt idx="1">
                  <c:v>Availability of clean label products</c:v>
                </c:pt>
                <c:pt idx="2">
                  <c:v>Corporate contract</c:v>
                </c:pt>
                <c:pt idx="3">
                  <c:v>Promotions </c:v>
                </c:pt>
                <c:pt idx="4">
                  <c:v>Back of house space/storage </c:v>
                </c:pt>
              </c:strCache>
            </c:strRef>
          </c:cat>
          <c:val>
            <c:numRef>
              <c:f>Sheet1!$D$13:$D$23</c:f>
              <c:numCache>
                <c:formatCode>0%</c:formatCode>
                <c:ptCount val="5"/>
                <c:pt idx="0">
                  <c:v>0.17</c:v>
                </c:pt>
                <c:pt idx="1">
                  <c:v>0.14000000000000001</c:v>
                </c:pt>
                <c:pt idx="2">
                  <c:v>0.13</c:v>
                </c:pt>
                <c:pt idx="3">
                  <c:v>0.11</c:v>
                </c:pt>
                <c:pt idx="4">
                  <c:v>0.1</c:v>
                </c:pt>
              </c:numCache>
            </c:numRef>
          </c:val>
          <c:extLst>
            <c:ext xmlns:c16="http://schemas.microsoft.com/office/drawing/2014/chart" uri="{C3380CC4-5D6E-409C-BE32-E72D297353CC}">
              <c16:uniqueId val="{00000002-7E28-468C-B98C-DB5265ED0D24}"/>
            </c:ext>
          </c:extLst>
        </c:ser>
        <c:ser>
          <c:idx val="3"/>
          <c:order val="3"/>
          <c:tx>
            <c:strRef>
              <c:f>Sheet1!$E$1</c:f>
              <c:strCache>
                <c:ptCount val="1"/>
                <c:pt idx="0">
                  <c:v>Hotel</c:v>
                </c:pt>
              </c:strCache>
            </c:strRef>
          </c:tx>
          <c:spPr>
            <a:solidFill>
              <a:schemeClr val="accent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Sheet1!$A$13:$A$23</c:f>
              <c:strCache>
                <c:ptCount val="5"/>
                <c:pt idx="0">
                  <c:v>Promotes sustainability </c:v>
                </c:pt>
                <c:pt idx="1">
                  <c:v>Availability of clean label products</c:v>
                </c:pt>
                <c:pt idx="2">
                  <c:v>Corporate contract</c:v>
                </c:pt>
                <c:pt idx="3">
                  <c:v>Promotions </c:v>
                </c:pt>
                <c:pt idx="4">
                  <c:v>Back of house space/storage </c:v>
                </c:pt>
              </c:strCache>
            </c:strRef>
          </c:cat>
          <c:val>
            <c:numRef>
              <c:f>Sheet1!$E$13:$E$23</c:f>
              <c:numCache>
                <c:formatCode>0%</c:formatCode>
                <c:ptCount val="5"/>
                <c:pt idx="0">
                  <c:v>0.09</c:v>
                </c:pt>
                <c:pt idx="1">
                  <c:v>0.28999999999999998</c:v>
                </c:pt>
                <c:pt idx="2">
                  <c:v>0.16</c:v>
                </c:pt>
                <c:pt idx="3">
                  <c:v>0.02</c:v>
                </c:pt>
                <c:pt idx="4">
                  <c:v>0.13</c:v>
                </c:pt>
              </c:numCache>
            </c:numRef>
          </c:val>
          <c:extLst>
            <c:ext xmlns:c16="http://schemas.microsoft.com/office/drawing/2014/chart" uri="{C3380CC4-5D6E-409C-BE32-E72D297353CC}">
              <c16:uniqueId val="{00000003-7E28-468C-B98C-DB5265ED0D24}"/>
            </c:ext>
          </c:extLst>
        </c:ser>
        <c:ser>
          <c:idx val="4"/>
          <c:order val="4"/>
          <c:tx>
            <c:strRef>
              <c:f>Sheet1!$F$1</c:f>
              <c:strCache>
                <c:ptCount val="1"/>
                <c:pt idx="0">
                  <c:v>C-Store</c:v>
                </c:pt>
              </c:strCache>
            </c:strRef>
          </c:tx>
          <c:spPr>
            <a:solidFill>
              <a:schemeClr val="accent4"/>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Sheet1!$A$13:$A$23</c:f>
              <c:strCache>
                <c:ptCount val="5"/>
                <c:pt idx="0">
                  <c:v>Promotes sustainability </c:v>
                </c:pt>
                <c:pt idx="1">
                  <c:v>Availability of clean label products</c:v>
                </c:pt>
                <c:pt idx="2">
                  <c:v>Corporate contract</c:v>
                </c:pt>
                <c:pt idx="3">
                  <c:v>Promotions </c:v>
                </c:pt>
                <c:pt idx="4">
                  <c:v>Back of house space/storage </c:v>
                </c:pt>
              </c:strCache>
            </c:strRef>
          </c:cat>
          <c:val>
            <c:numRef>
              <c:f>Sheet1!$F$13:$F$23</c:f>
              <c:numCache>
                <c:formatCode>0%</c:formatCode>
                <c:ptCount val="5"/>
                <c:pt idx="0">
                  <c:v>0.11</c:v>
                </c:pt>
                <c:pt idx="1">
                  <c:v>7.0000000000000007E-2</c:v>
                </c:pt>
                <c:pt idx="2">
                  <c:v>0.13</c:v>
                </c:pt>
                <c:pt idx="3">
                  <c:v>0.13</c:v>
                </c:pt>
                <c:pt idx="4">
                  <c:v>7.0000000000000007E-2</c:v>
                </c:pt>
              </c:numCache>
            </c:numRef>
          </c:val>
          <c:extLst>
            <c:ext xmlns:c16="http://schemas.microsoft.com/office/drawing/2014/chart" uri="{C3380CC4-5D6E-409C-BE32-E72D297353CC}">
              <c16:uniqueId val="{00000004-7E28-468C-B98C-DB5265ED0D24}"/>
            </c:ext>
          </c:extLst>
        </c:ser>
        <c:dLbls>
          <c:showLegendKey val="0"/>
          <c:showVal val="1"/>
          <c:showCatName val="0"/>
          <c:showSerName val="0"/>
          <c:showPercent val="0"/>
          <c:showBubbleSize val="0"/>
        </c:dLbls>
        <c:gapWidth val="150"/>
        <c:overlap val="-50"/>
        <c:axId val="-2068027336"/>
        <c:axId val="-2113994440"/>
      </c:barChart>
      <c:catAx>
        <c:axId val="-2068027336"/>
        <c:scaling>
          <c:orientation val="maxMin"/>
        </c:scaling>
        <c:delete val="0"/>
        <c:axPos val="l"/>
        <c:numFmt formatCode="General" sourceLinked="0"/>
        <c:majorTickMark val="none"/>
        <c:minorTickMark val="none"/>
        <c:tickLblPos val="nextTo"/>
        <c:spPr>
          <a:ln>
            <a:solidFill>
              <a:schemeClr val="bg2"/>
            </a:solidFill>
          </a:ln>
        </c:spPr>
        <c:crossAx val="-2113994440"/>
        <c:crosses val="autoZero"/>
        <c:auto val="1"/>
        <c:lblAlgn val="ctr"/>
        <c:lblOffset val="100"/>
        <c:noMultiLvlLbl val="0"/>
      </c:catAx>
      <c:valAx>
        <c:axId val="-2113994440"/>
        <c:scaling>
          <c:orientation val="minMax"/>
          <c:max val="1"/>
          <c:min val="0"/>
        </c:scaling>
        <c:delete val="1"/>
        <c:axPos val="t"/>
        <c:numFmt formatCode="0%" sourceLinked="1"/>
        <c:majorTickMark val="out"/>
        <c:minorTickMark val="none"/>
        <c:tickLblPos val="nextTo"/>
        <c:crossAx val="-2068027336"/>
        <c:crosses val="autoZero"/>
        <c:crossBetween val="between"/>
      </c:valAx>
    </c:plotArea>
    <c:plotVisOnly val="1"/>
    <c:dispBlanksAs val="gap"/>
    <c:showDLblsOverMax val="1"/>
  </c:chart>
  <c:txPr>
    <a:bodyPr/>
    <a:lstStyle/>
    <a:p>
      <a:pPr>
        <a:defRPr sz="1000">
          <a:solidFill>
            <a:schemeClr val="tx1"/>
          </a:solidFill>
          <a:latin typeface="Arial"/>
        </a:defRPr>
      </a:pPr>
      <a:endParaRPr lang="en-US"/>
    </a:p>
  </c:txPr>
  <c:externalData r:id="rId1">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40968742543545"/>
          <c:y val="3.9006783498771701E-2"/>
          <c:w val="0.78319529945120481"/>
          <c:h val="0.88333297061105687"/>
        </c:manualLayout>
      </c:layout>
      <c:barChart>
        <c:barDir val="bar"/>
        <c:grouping val="percentStacked"/>
        <c:varyColors val="0"/>
        <c:ser>
          <c:idx val="0"/>
          <c:order val="0"/>
          <c:tx>
            <c:strRef>
              <c:f>Sheet1!$B$1</c:f>
              <c:strCache>
                <c:ptCount val="1"/>
                <c:pt idx="0">
                  <c:v>5—Strongly agree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Sheet1!$B$2:$B$6</c:f>
              <c:numCache>
                <c:formatCode>0%</c:formatCode>
                <c:ptCount val="5"/>
                <c:pt idx="0">
                  <c:v>0.38</c:v>
                </c:pt>
                <c:pt idx="1">
                  <c:v>0.45</c:v>
                </c:pt>
                <c:pt idx="2">
                  <c:v>0.33</c:v>
                </c:pt>
                <c:pt idx="3">
                  <c:v>0.48</c:v>
                </c:pt>
                <c:pt idx="4">
                  <c:v>0.33</c:v>
                </c:pt>
              </c:numCache>
            </c:numRef>
          </c:val>
          <c:extLst>
            <c:ext xmlns:c16="http://schemas.microsoft.com/office/drawing/2014/chart" uri="{C3380CC4-5D6E-409C-BE32-E72D297353CC}">
              <c16:uniqueId val="{00000000-3DF9-45CB-BCE8-ACD62A1D2456}"/>
            </c:ext>
          </c:extLst>
        </c:ser>
        <c:ser>
          <c:idx val="1"/>
          <c:order val="1"/>
          <c:tx>
            <c:strRef>
              <c:f>Sheet1!$C$1</c:f>
              <c:strCache>
                <c:ptCount val="1"/>
                <c:pt idx="0">
                  <c:v>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Sheet1!$C$2:$C$6</c:f>
              <c:numCache>
                <c:formatCode>0%</c:formatCode>
                <c:ptCount val="5"/>
                <c:pt idx="0">
                  <c:v>0.46</c:v>
                </c:pt>
                <c:pt idx="1">
                  <c:v>0.44</c:v>
                </c:pt>
                <c:pt idx="2">
                  <c:v>0.48</c:v>
                </c:pt>
                <c:pt idx="3">
                  <c:v>0.39</c:v>
                </c:pt>
                <c:pt idx="4">
                  <c:v>0.56000000000000005</c:v>
                </c:pt>
              </c:numCache>
            </c:numRef>
          </c:val>
          <c:extLst>
            <c:ext xmlns:c16="http://schemas.microsoft.com/office/drawing/2014/chart" uri="{C3380CC4-5D6E-409C-BE32-E72D297353CC}">
              <c16:uniqueId val="{00000001-3DF9-45CB-BCE8-ACD62A1D2456}"/>
            </c:ext>
          </c:extLst>
        </c:ser>
        <c:ser>
          <c:idx val="2"/>
          <c:order val="2"/>
          <c:tx>
            <c:strRef>
              <c:f>Sheet1!$D$1</c:f>
              <c:strCache>
                <c:ptCount val="1"/>
                <c:pt idx="0">
                  <c:v>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Sheet1!$D$2:$D$6</c:f>
              <c:numCache>
                <c:formatCode>0%</c:formatCode>
                <c:ptCount val="5"/>
                <c:pt idx="0">
                  <c:v>0.14000000000000001</c:v>
                </c:pt>
                <c:pt idx="1">
                  <c:v>0.11</c:v>
                </c:pt>
                <c:pt idx="2">
                  <c:v>0.17</c:v>
                </c:pt>
                <c:pt idx="3">
                  <c:v>0.14000000000000001</c:v>
                </c:pt>
                <c:pt idx="4">
                  <c:v>0.11</c:v>
                </c:pt>
              </c:numCache>
            </c:numRef>
          </c:val>
          <c:extLst>
            <c:ext xmlns:c16="http://schemas.microsoft.com/office/drawing/2014/chart" uri="{C3380CC4-5D6E-409C-BE32-E72D297353CC}">
              <c16:uniqueId val="{00000002-3DF9-45CB-BCE8-ACD62A1D2456}"/>
            </c:ext>
          </c:extLst>
        </c:ser>
        <c:ser>
          <c:idx val="3"/>
          <c:order val="3"/>
          <c:tx>
            <c:strRef>
              <c:f>Sheet1!$E$1</c:f>
              <c:strCache>
                <c:ptCount val="1"/>
                <c:pt idx="0">
                  <c:v>2</c:v>
                </c:pt>
              </c:strCache>
            </c:strRef>
          </c:tx>
          <c:spPr>
            <a:solidFill>
              <a:schemeClr val="accent4"/>
            </a:solidFill>
            <a:ln>
              <a:noFill/>
            </a:ln>
            <a:effectLst/>
          </c:spPr>
          <c:invertIfNegative val="0"/>
          <c:dLbls>
            <c:dLbl>
              <c:idx val="0"/>
              <c:layout>
                <c:manualLayout>
                  <c:x val="-4.5454545454545452E-3"/>
                  <c:y val="5.673758865248227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52B-437A-8401-1B404839343E}"/>
                </c:ext>
              </c:extLst>
            </c:dLbl>
            <c:dLbl>
              <c:idx val="1"/>
              <c:layout>
                <c:manualLayout>
                  <c:x val="-4.5454545454544342E-3"/>
                  <c:y val="6.737588652482266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52B-437A-8401-1B404839343E}"/>
                </c:ext>
              </c:extLst>
            </c:dLbl>
            <c:dLbl>
              <c:idx val="2"/>
              <c:layout>
                <c:manualLayout>
                  <c:x val="-1.5151515151516262E-3"/>
                  <c:y val="6.737588652482276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52B-437A-8401-1B404839343E}"/>
                </c:ext>
              </c:extLst>
            </c:dLbl>
            <c:dLbl>
              <c:idx val="3"/>
              <c:layout>
                <c:manualLayout>
                  <c:x val="-9.0909090909090905E-3"/>
                  <c:y val="6.7375886524822695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329-4E50-8370-8479722F7D16}"/>
                </c:ext>
              </c:extLst>
            </c:dLbl>
            <c:dLbl>
              <c:idx val="4"/>
              <c:layout>
                <c:manualLayout>
                  <c:x val="-9.0909090909090905E-3"/>
                  <c:y val="6.7375886524822695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329-4E50-8370-8479722F7D1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Total</c:v>
                </c:pt>
                <c:pt idx="1">
                  <c:v>Restaurants</c:v>
                </c:pt>
                <c:pt idx="2">
                  <c:v>Non Comm</c:v>
                </c:pt>
                <c:pt idx="3">
                  <c:v>Hotel</c:v>
                </c:pt>
                <c:pt idx="4">
                  <c:v>C-Store</c:v>
                </c:pt>
              </c:strCache>
            </c:strRef>
          </c:cat>
          <c:val>
            <c:numRef>
              <c:f>Sheet1!$E$2:$E$6</c:f>
              <c:numCache>
                <c:formatCode>0%</c:formatCode>
                <c:ptCount val="5"/>
                <c:pt idx="0">
                  <c:v>0.01</c:v>
                </c:pt>
                <c:pt idx="1">
                  <c:v>0.01</c:v>
                </c:pt>
                <c:pt idx="2">
                  <c:v>0.02</c:v>
                </c:pt>
                <c:pt idx="3">
                  <c:v>0</c:v>
                </c:pt>
                <c:pt idx="4">
                  <c:v>0</c:v>
                </c:pt>
              </c:numCache>
            </c:numRef>
          </c:val>
          <c:extLst>
            <c:ext xmlns:c16="http://schemas.microsoft.com/office/drawing/2014/chart" uri="{C3380CC4-5D6E-409C-BE32-E72D297353CC}">
              <c16:uniqueId val="{00000003-3DF9-45CB-BCE8-ACD62A1D2456}"/>
            </c:ext>
          </c:extLst>
        </c:ser>
        <c:ser>
          <c:idx val="4"/>
          <c:order val="4"/>
          <c:tx>
            <c:strRef>
              <c:f>Sheet1!$F$1</c:f>
              <c:strCache>
                <c:ptCount val="1"/>
                <c:pt idx="0">
                  <c:v>1—Disagree completely</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5"/>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Sheet1!$F$2:$F$6</c:f>
              <c:numCache>
                <c:formatCode>0%</c:formatCode>
                <c:ptCount val="5"/>
                <c:pt idx="0">
                  <c:v>0</c:v>
                </c:pt>
                <c:pt idx="1">
                  <c:v>0</c:v>
                </c:pt>
                <c:pt idx="2">
                  <c:v>0</c:v>
                </c:pt>
                <c:pt idx="3">
                  <c:v>0</c:v>
                </c:pt>
                <c:pt idx="4">
                  <c:v>0</c:v>
                </c:pt>
              </c:numCache>
            </c:numRef>
          </c:val>
          <c:extLst>
            <c:ext xmlns:c16="http://schemas.microsoft.com/office/drawing/2014/chart" uri="{C3380CC4-5D6E-409C-BE32-E72D297353CC}">
              <c16:uniqueId val="{00000004-3DF9-45CB-BCE8-ACD62A1D2456}"/>
            </c:ext>
          </c:extLst>
        </c:ser>
        <c:dLbls>
          <c:showLegendKey val="0"/>
          <c:showVal val="0"/>
          <c:showCatName val="0"/>
          <c:showSerName val="0"/>
          <c:showPercent val="0"/>
          <c:showBubbleSize val="0"/>
        </c:dLbls>
        <c:gapWidth val="150"/>
        <c:overlap val="100"/>
        <c:axId val="556643872"/>
        <c:axId val="544412288"/>
      </c:barChart>
      <c:catAx>
        <c:axId val="55664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crossAx val="544412288"/>
        <c:crosses val="autoZero"/>
        <c:auto val="1"/>
        <c:lblAlgn val="ctr"/>
        <c:lblOffset val="100"/>
        <c:noMultiLvlLbl val="0"/>
      </c:catAx>
      <c:valAx>
        <c:axId val="544412288"/>
        <c:scaling>
          <c:orientation val="minMax"/>
        </c:scaling>
        <c:delete val="1"/>
        <c:axPos val="t"/>
        <c:numFmt formatCode="0%" sourceLinked="1"/>
        <c:majorTickMark val="none"/>
        <c:minorTickMark val="none"/>
        <c:tickLblPos val="nextTo"/>
        <c:crossAx val="5566438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Entry>
      <c:layout>
        <c:manualLayout>
          <c:xMode val="edge"/>
          <c:yMode val="edge"/>
          <c:x val="0.17603304700548794"/>
          <c:y val="0.95196256128361312"/>
          <c:w val="0.65380195657361007"/>
          <c:h val="4.803745781132785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bg2">
              <a:lumMod val="10000"/>
            </a:schemeClr>
          </a:solidFill>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186423287998093"/>
          <c:y val="3.9006783498771701E-2"/>
          <c:w val="0.78774075399665955"/>
          <c:h val="0.88333297061105687"/>
        </c:manualLayout>
      </c:layout>
      <c:barChart>
        <c:barDir val="bar"/>
        <c:grouping val="percentStacked"/>
        <c:varyColors val="0"/>
        <c:ser>
          <c:idx val="0"/>
          <c:order val="0"/>
          <c:tx>
            <c:strRef>
              <c:f>Sheet1!$B$1</c:f>
              <c:strCache>
                <c:ptCount val="1"/>
                <c:pt idx="0">
                  <c:v>5—Strongly agree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Sheet1!$B$2:$B$6</c:f>
              <c:numCache>
                <c:formatCode>0%</c:formatCode>
                <c:ptCount val="5"/>
                <c:pt idx="0">
                  <c:v>0.42</c:v>
                </c:pt>
                <c:pt idx="1">
                  <c:v>0.44</c:v>
                </c:pt>
                <c:pt idx="2">
                  <c:v>0.4</c:v>
                </c:pt>
                <c:pt idx="3">
                  <c:v>0.39</c:v>
                </c:pt>
                <c:pt idx="4">
                  <c:v>0.47</c:v>
                </c:pt>
              </c:numCache>
            </c:numRef>
          </c:val>
          <c:extLst>
            <c:ext xmlns:c16="http://schemas.microsoft.com/office/drawing/2014/chart" uri="{C3380CC4-5D6E-409C-BE32-E72D297353CC}">
              <c16:uniqueId val="{00000000-3DF9-45CB-BCE8-ACD62A1D2456}"/>
            </c:ext>
          </c:extLst>
        </c:ser>
        <c:ser>
          <c:idx val="1"/>
          <c:order val="1"/>
          <c:tx>
            <c:strRef>
              <c:f>Sheet1!$C$1</c:f>
              <c:strCache>
                <c:ptCount val="1"/>
                <c:pt idx="0">
                  <c:v>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Sheet1!$C$2:$C$6</c:f>
              <c:numCache>
                <c:formatCode>0%</c:formatCode>
                <c:ptCount val="5"/>
                <c:pt idx="0">
                  <c:v>0.41</c:v>
                </c:pt>
                <c:pt idx="1">
                  <c:v>0.4</c:v>
                </c:pt>
                <c:pt idx="2">
                  <c:v>0.42</c:v>
                </c:pt>
                <c:pt idx="3">
                  <c:v>0.39</c:v>
                </c:pt>
                <c:pt idx="4">
                  <c:v>0.47</c:v>
                </c:pt>
              </c:numCache>
            </c:numRef>
          </c:val>
          <c:extLst>
            <c:ext xmlns:c16="http://schemas.microsoft.com/office/drawing/2014/chart" uri="{C3380CC4-5D6E-409C-BE32-E72D297353CC}">
              <c16:uniqueId val="{00000001-3DF9-45CB-BCE8-ACD62A1D2456}"/>
            </c:ext>
          </c:extLst>
        </c:ser>
        <c:ser>
          <c:idx val="2"/>
          <c:order val="2"/>
          <c:tx>
            <c:strRef>
              <c:f>Sheet1!$D$1</c:f>
              <c:strCache>
                <c:ptCount val="1"/>
                <c:pt idx="0">
                  <c:v>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Sheet1!$D$2:$D$6</c:f>
              <c:numCache>
                <c:formatCode>0%</c:formatCode>
                <c:ptCount val="5"/>
                <c:pt idx="0">
                  <c:v>0.15</c:v>
                </c:pt>
                <c:pt idx="1">
                  <c:v>0.15</c:v>
                </c:pt>
                <c:pt idx="2">
                  <c:v>0.16</c:v>
                </c:pt>
                <c:pt idx="3">
                  <c:v>0.2</c:v>
                </c:pt>
                <c:pt idx="4">
                  <c:v>7.0000000000000007E-2</c:v>
                </c:pt>
              </c:numCache>
            </c:numRef>
          </c:val>
          <c:extLst>
            <c:ext xmlns:c16="http://schemas.microsoft.com/office/drawing/2014/chart" uri="{C3380CC4-5D6E-409C-BE32-E72D297353CC}">
              <c16:uniqueId val="{00000002-3DF9-45CB-BCE8-ACD62A1D2456}"/>
            </c:ext>
          </c:extLst>
        </c:ser>
        <c:ser>
          <c:idx val="3"/>
          <c:order val="3"/>
          <c:tx>
            <c:strRef>
              <c:f>Sheet1!$E$1</c:f>
              <c:strCache>
                <c:ptCount val="1"/>
                <c:pt idx="0">
                  <c:v>2</c:v>
                </c:pt>
              </c:strCache>
            </c:strRef>
          </c:tx>
          <c:spPr>
            <a:solidFill>
              <a:schemeClr val="accent4"/>
            </a:solidFill>
            <a:ln>
              <a:noFill/>
            </a:ln>
            <a:effectLst/>
          </c:spPr>
          <c:invertIfNegative val="0"/>
          <c:dLbls>
            <c:dLbl>
              <c:idx val="0"/>
              <c:layout>
                <c:manualLayout>
                  <c:x val="-4.5454545454546563E-3"/>
                  <c:y val="7.084357404157569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52B-437A-8401-1B404839343E}"/>
                </c:ext>
              </c:extLst>
            </c:dLbl>
            <c:dLbl>
              <c:idx val="1"/>
              <c:layout>
                <c:manualLayout>
                  <c:x val="-4.5454545454546563E-3"/>
                  <c:y val="6.375921663741812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52B-437A-8401-1B404839343E}"/>
                </c:ext>
              </c:extLst>
            </c:dLbl>
            <c:dLbl>
              <c:idx val="2"/>
              <c:layout>
                <c:manualLayout>
                  <c:x val="1.5151515151514041E-3"/>
                  <c:y val="6.375921663741812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52B-437A-8401-1B404839343E}"/>
                </c:ext>
              </c:extLst>
            </c:dLbl>
            <c:dLbl>
              <c:idx val="3"/>
              <c:layout>
                <c:manualLayout>
                  <c:x val="-1.5151515151516262E-3"/>
                  <c:y val="6.021703793533934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329-4E50-8370-8479722F7D16}"/>
                </c:ext>
              </c:extLst>
            </c:dLbl>
            <c:dLbl>
              <c:idx val="4"/>
              <c:layout>
                <c:manualLayout>
                  <c:x val="-9.0909090909090905E-3"/>
                  <c:y val="6.3759216637418126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329-4E50-8370-8479722F7D1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Total</c:v>
                </c:pt>
                <c:pt idx="1">
                  <c:v>Restaurants</c:v>
                </c:pt>
                <c:pt idx="2">
                  <c:v>Non Comm</c:v>
                </c:pt>
                <c:pt idx="3">
                  <c:v>Hotel</c:v>
                </c:pt>
                <c:pt idx="4">
                  <c:v>C-Store</c:v>
                </c:pt>
              </c:strCache>
            </c:strRef>
          </c:cat>
          <c:val>
            <c:numRef>
              <c:f>Sheet1!$E$2:$E$6</c:f>
              <c:numCache>
                <c:formatCode>0%</c:formatCode>
                <c:ptCount val="5"/>
                <c:pt idx="0">
                  <c:v>0.01</c:v>
                </c:pt>
                <c:pt idx="1">
                  <c:v>0.01</c:v>
                </c:pt>
                <c:pt idx="2">
                  <c:v>0.01</c:v>
                </c:pt>
                <c:pt idx="3">
                  <c:v>0.02</c:v>
                </c:pt>
                <c:pt idx="4">
                  <c:v>0</c:v>
                </c:pt>
              </c:numCache>
            </c:numRef>
          </c:val>
          <c:extLst>
            <c:ext xmlns:c16="http://schemas.microsoft.com/office/drawing/2014/chart" uri="{C3380CC4-5D6E-409C-BE32-E72D297353CC}">
              <c16:uniqueId val="{00000003-3DF9-45CB-BCE8-ACD62A1D2456}"/>
            </c:ext>
          </c:extLst>
        </c:ser>
        <c:ser>
          <c:idx val="4"/>
          <c:order val="4"/>
          <c:tx>
            <c:strRef>
              <c:f>Sheet1!$F$1</c:f>
              <c:strCache>
                <c:ptCount val="1"/>
                <c:pt idx="0">
                  <c:v>1—Disagree completely</c:v>
                </c:pt>
              </c:strCache>
            </c:strRef>
          </c:tx>
          <c:spPr>
            <a:solidFill>
              <a:schemeClr val="accent5"/>
            </a:solidFill>
            <a:ln>
              <a:noFill/>
            </a:ln>
            <a:effectLst/>
          </c:spPr>
          <c:invertIfNegative val="0"/>
          <c:dLbls>
            <c:dLbl>
              <c:idx val="2"/>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4-954B-4E3C-804B-EF486E99C18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5"/>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Sheet1!$F$2:$F$6</c:f>
              <c:numCache>
                <c:formatCode>0%</c:formatCode>
                <c:ptCount val="5"/>
                <c:pt idx="0">
                  <c:v>0</c:v>
                </c:pt>
                <c:pt idx="1">
                  <c:v>0</c:v>
                </c:pt>
                <c:pt idx="2">
                  <c:v>0.01</c:v>
                </c:pt>
                <c:pt idx="3">
                  <c:v>0</c:v>
                </c:pt>
                <c:pt idx="4">
                  <c:v>0</c:v>
                </c:pt>
              </c:numCache>
            </c:numRef>
          </c:val>
          <c:extLst>
            <c:ext xmlns:c16="http://schemas.microsoft.com/office/drawing/2014/chart" uri="{C3380CC4-5D6E-409C-BE32-E72D297353CC}">
              <c16:uniqueId val="{00000004-3DF9-45CB-BCE8-ACD62A1D2456}"/>
            </c:ext>
          </c:extLst>
        </c:ser>
        <c:dLbls>
          <c:showLegendKey val="0"/>
          <c:showVal val="0"/>
          <c:showCatName val="0"/>
          <c:showSerName val="0"/>
          <c:showPercent val="0"/>
          <c:showBubbleSize val="0"/>
        </c:dLbls>
        <c:gapWidth val="150"/>
        <c:overlap val="100"/>
        <c:axId val="556643872"/>
        <c:axId val="544412288"/>
      </c:barChart>
      <c:catAx>
        <c:axId val="55664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crossAx val="544412288"/>
        <c:crosses val="autoZero"/>
        <c:auto val="1"/>
        <c:lblAlgn val="ctr"/>
        <c:lblOffset val="100"/>
        <c:noMultiLvlLbl val="0"/>
      </c:catAx>
      <c:valAx>
        <c:axId val="544412288"/>
        <c:scaling>
          <c:orientation val="minMax"/>
        </c:scaling>
        <c:delete val="1"/>
        <c:axPos val="t"/>
        <c:numFmt formatCode="0%" sourceLinked="1"/>
        <c:majorTickMark val="none"/>
        <c:minorTickMark val="none"/>
        <c:tickLblPos val="nextTo"/>
        <c:crossAx val="5566438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Entry>
      <c:layout>
        <c:manualLayout>
          <c:xMode val="edge"/>
          <c:yMode val="edge"/>
          <c:x val="0.17603304700548794"/>
          <c:y val="0.95196256128361312"/>
          <c:w val="0.65380195657361007"/>
          <c:h val="4.803745781132785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bg2">
              <a:lumMod val="10000"/>
            </a:schemeClr>
          </a:solidFill>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37938439513242"/>
          <c:y val="3.9006783498771701E-2"/>
          <c:w val="0.78622560248150786"/>
          <c:h val="0.88333297061105687"/>
        </c:manualLayout>
      </c:layout>
      <c:barChart>
        <c:barDir val="bar"/>
        <c:grouping val="percentStacked"/>
        <c:varyColors val="0"/>
        <c:ser>
          <c:idx val="0"/>
          <c:order val="0"/>
          <c:tx>
            <c:strRef>
              <c:f>Sheet1!$B$1</c:f>
              <c:strCache>
                <c:ptCount val="1"/>
                <c:pt idx="0">
                  <c:v>5—Strongly agree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Sheet1!$B$2:$B$6</c:f>
              <c:numCache>
                <c:formatCode>0%</c:formatCode>
                <c:ptCount val="5"/>
                <c:pt idx="0">
                  <c:v>0.38</c:v>
                </c:pt>
                <c:pt idx="1">
                  <c:v>0.42</c:v>
                </c:pt>
                <c:pt idx="2">
                  <c:v>0.34</c:v>
                </c:pt>
                <c:pt idx="3">
                  <c:v>0.36</c:v>
                </c:pt>
                <c:pt idx="4">
                  <c:v>0.56000000000000005</c:v>
                </c:pt>
              </c:numCache>
            </c:numRef>
          </c:val>
          <c:extLst>
            <c:ext xmlns:c16="http://schemas.microsoft.com/office/drawing/2014/chart" uri="{C3380CC4-5D6E-409C-BE32-E72D297353CC}">
              <c16:uniqueId val="{00000000-3DF9-45CB-BCE8-ACD62A1D2456}"/>
            </c:ext>
          </c:extLst>
        </c:ser>
        <c:ser>
          <c:idx val="1"/>
          <c:order val="1"/>
          <c:tx>
            <c:strRef>
              <c:f>Sheet1!$C$1</c:f>
              <c:strCache>
                <c:ptCount val="1"/>
                <c:pt idx="0">
                  <c:v>4</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Sheet1!$C$2:$C$6</c:f>
              <c:numCache>
                <c:formatCode>0%</c:formatCode>
                <c:ptCount val="5"/>
                <c:pt idx="0">
                  <c:v>0.44</c:v>
                </c:pt>
                <c:pt idx="1">
                  <c:v>0.42</c:v>
                </c:pt>
                <c:pt idx="2">
                  <c:v>0.46</c:v>
                </c:pt>
                <c:pt idx="3">
                  <c:v>0.48</c:v>
                </c:pt>
                <c:pt idx="4">
                  <c:v>0.36</c:v>
                </c:pt>
              </c:numCache>
            </c:numRef>
          </c:val>
          <c:extLst>
            <c:ext xmlns:c16="http://schemas.microsoft.com/office/drawing/2014/chart" uri="{C3380CC4-5D6E-409C-BE32-E72D297353CC}">
              <c16:uniqueId val="{00000001-3DF9-45CB-BCE8-ACD62A1D2456}"/>
            </c:ext>
          </c:extLst>
        </c:ser>
        <c:ser>
          <c:idx val="2"/>
          <c:order val="2"/>
          <c:tx>
            <c:strRef>
              <c:f>Sheet1!$D$1</c:f>
              <c:strCache>
                <c:ptCount val="1"/>
                <c:pt idx="0">
                  <c:v>3</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Sheet1!$D$2:$D$6</c:f>
              <c:numCache>
                <c:formatCode>0%</c:formatCode>
                <c:ptCount val="5"/>
                <c:pt idx="0">
                  <c:v>0.17</c:v>
                </c:pt>
                <c:pt idx="1">
                  <c:v>0.16</c:v>
                </c:pt>
                <c:pt idx="2">
                  <c:v>0.2</c:v>
                </c:pt>
                <c:pt idx="3">
                  <c:v>0.16</c:v>
                </c:pt>
                <c:pt idx="4">
                  <c:v>0.09</c:v>
                </c:pt>
              </c:numCache>
            </c:numRef>
          </c:val>
          <c:extLst>
            <c:ext xmlns:c16="http://schemas.microsoft.com/office/drawing/2014/chart" uri="{C3380CC4-5D6E-409C-BE32-E72D297353CC}">
              <c16:uniqueId val="{00000002-3DF9-45CB-BCE8-ACD62A1D2456}"/>
            </c:ext>
          </c:extLst>
        </c:ser>
        <c:ser>
          <c:idx val="3"/>
          <c:order val="3"/>
          <c:tx>
            <c:strRef>
              <c:f>Sheet1!$E$1</c:f>
              <c:strCache>
                <c:ptCount val="1"/>
                <c:pt idx="0">
                  <c:v>2</c:v>
                </c:pt>
              </c:strCache>
            </c:strRef>
          </c:tx>
          <c:spPr>
            <a:solidFill>
              <a:schemeClr val="accent4"/>
            </a:solidFill>
            <a:ln>
              <a:noFill/>
            </a:ln>
            <a:effectLst/>
          </c:spPr>
          <c:invertIfNegative val="0"/>
          <c:dLbls>
            <c:dLbl>
              <c:idx val="0"/>
              <c:layout>
                <c:manualLayout>
                  <c:x val="-9.0909090909090905E-3"/>
                  <c:y val="6.028368794326242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52B-437A-8401-1B404839343E}"/>
                </c:ext>
              </c:extLst>
            </c:dLbl>
            <c:dLbl>
              <c:idx val="1"/>
              <c:layout>
                <c:manualLayout>
                  <c:x val="-9.0909090909090905E-3"/>
                  <c:y val="6.028368794326240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52B-437A-8401-1B404839343E}"/>
                </c:ext>
              </c:extLst>
            </c:dLbl>
            <c:dLbl>
              <c:idx val="2"/>
              <c:layout>
                <c:manualLayout>
                  <c:x val="-9.0909090909090905E-3"/>
                  <c:y val="6.7375746914614468E-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3.5371152469577664E-2"/>
                      <c:h val="5.5221606762877032E-2"/>
                    </c:manualLayout>
                  </c15:layout>
                </c:ext>
                <c:ext xmlns:c16="http://schemas.microsoft.com/office/drawing/2014/chart" uri="{C3380CC4-5D6E-409C-BE32-E72D297353CC}">
                  <c16:uniqueId val="{00000000-C52B-437A-8401-1B404839343E}"/>
                </c:ext>
              </c:extLst>
            </c:dLbl>
            <c:dLbl>
              <c:idx val="3"/>
              <c:layout>
                <c:manualLayout>
                  <c:x val="-9.0909090909090905E-3"/>
                  <c:y val="5.673758865248226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329-4E50-8370-8479722F7D16}"/>
                </c:ext>
              </c:extLst>
            </c:dLbl>
            <c:dLbl>
              <c:idx val="4"/>
              <c:layout>
                <c:manualLayout>
                  <c:x val="-9.0909090909090905E-3"/>
                  <c:y val="6.028368794326240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329-4E50-8370-8479722F7D16}"/>
                </c:ext>
              </c:extLst>
            </c:dLbl>
            <c:spPr>
              <a:noFill/>
              <a:ln>
                <a:noFill/>
              </a:ln>
              <a:effectLst/>
            </c:spPr>
            <c:txPr>
              <a:bodyPr rot="0" spcFirstLastPara="1" vertOverflow="ellipsis" vert="horz" wrap="square" anchor="ctr" anchorCtr="1"/>
              <a:lstStyle/>
              <a:p>
                <a:pPr>
                  <a:defRPr sz="1200" b="1" i="0" u="none" strike="noStrike" kern="1200" baseline="0">
                    <a:solidFill>
                      <a:schemeClr val="accent4">
                        <a:lumMod val="7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Total</c:v>
                </c:pt>
                <c:pt idx="1">
                  <c:v>Restaurants</c:v>
                </c:pt>
                <c:pt idx="2">
                  <c:v>Non Comm</c:v>
                </c:pt>
                <c:pt idx="3">
                  <c:v>Hotel</c:v>
                </c:pt>
                <c:pt idx="4">
                  <c:v>C-Store</c:v>
                </c:pt>
              </c:strCache>
            </c:strRef>
          </c:cat>
          <c:val>
            <c:numRef>
              <c:f>Sheet1!$E$2:$E$6</c:f>
              <c:numCache>
                <c:formatCode>0%</c:formatCode>
                <c:ptCount val="5"/>
                <c:pt idx="0">
                  <c:v>0</c:v>
                </c:pt>
                <c:pt idx="1">
                  <c:v>0</c:v>
                </c:pt>
                <c:pt idx="2">
                  <c:v>0</c:v>
                </c:pt>
                <c:pt idx="3">
                  <c:v>0</c:v>
                </c:pt>
                <c:pt idx="4">
                  <c:v>0</c:v>
                </c:pt>
              </c:numCache>
            </c:numRef>
          </c:val>
          <c:extLst>
            <c:ext xmlns:c16="http://schemas.microsoft.com/office/drawing/2014/chart" uri="{C3380CC4-5D6E-409C-BE32-E72D297353CC}">
              <c16:uniqueId val="{00000003-3DF9-45CB-BCE8-ACD62A1D2456}"/>
            </c:ext>
          </c:extLst>
        </c:ser>
        <c:ser>
          <c:idx val="4"/>
          <c:order val="4"/>
          <c:tx>
            <c:strRef>
              <c:f>Sheet1!$F$1</c:f>
              <c:strCache>
                <c:ptCount val="1"/>
                <c:pt idx="0">
                  <c:v>1—Disagree completely</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accent5"/>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Sheet1!$F$2:$F$6</c:f>
              <c:numCache>
                <c:formatCode>0%</c:formatCode>
                <c:ptCount val="5"/>
                <c:pt idx="0">
                  <c:v>0</c:v>
                </c:pt>
                <c:pt idx="1">
                  <c:v>0</c:v>
                </c:pt>
                <c:pt idx="2">
                  <c:v>0</c:v>
                </c:pt>
                <c:pt idx="3">
                  <c:v>0</c:v>
                </c:pt>
                <c:pt idx="4">
                  <c:v>0</c:v>
                </c:pt>
              </c:numCache>
            </c:numRef>
          </c:val>
          <c:extLst>
            <c:ext xmlns:c16="http://schemas.microsoft.com/office/drawing/2014/chart" uri="{C3380CC4-5D6E-409C-BE32-E72D297353CC}">
              <c16:uniqueId val="{00000004-3DF9-45CB-BCE8-ACD62A1D2456}"/>
            </c:ext>
          </c:extLst>
        </c:ser>
        <c:dLbls>
          <c:showLegendKey val="0"/>
          <c:showVal val="0"/>
          <c:showCatName val="0"/>
          <c:showSerName val="0"/>
          <c:showPercent val="0"/>
          <c:showBubbleSize val="0"/>
        </c:dLbls>
        <c:gapWidth val="150"/>
        <c:overlap val="100"/>
        <c:axId val="556643872"/>
        <c:axId val="544412288"/>
      </c:barChart>
      <c:catAx>
        <c:axId val="55664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44412288"/>
        <c:crosses val="autoZero"/>
        <c:auto val="1"/>
        <c:lblAlgn val="ctr"/>
        <c:lblOffset val="100"/>
        <c:noMultiLvlLbl val="0"/>
      </c:catAx>
      <c:valAx>
        <c:axId val="544412288"/>
        <c:scaling>
          <c:orientation val="minMax"/>
        </c:scaling>
        <c:delete val="1"/>
        <c:axPos val="t"/>
        <c:numFmt formatCode="0%" sourceLinked="1"/>
        <c:majorTickMark val="none"/>
        <c:minorTickMark val="none"/>
        <c:tickLblPos val="nextTo"/>
        <c:crossAx val="5566438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Entry>
      <c:layout>
        <c:manualLayout>
          <c:xMode val="edge"/>
          <c:yMode val="edge"/>
          <c:x val="0.17603304700548794"/>
          <c:y val="0.95196256128361312"/>
          <c:w val="0.65380195657361007"/>
          <c:h val="4.803745781132785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28847530422333"/>
          <c:y val="3.9006783498771701E-2"/>
          <c:w val="0.79531651157241712"/>
          <c:h val="0.88333297061105687"/>
        </c:manualLayout>
      </c:layout>
      <c:barChart>
        <c:barDir val="bar"/>
        <c:grouping val="percentStacked"/>
        <c:varyColors val="0"/>
        <c:ser>
          <c:idx val="0"/>
          <c:order val="0"/>
          <c:tx>
            <c:strRef>
              <c:f>Sheet1!$B$1</c:f>
              <c:strCache>
                <c:ptCount val="1"/>
                <c:pt idx="0">
                  <c:v>5—Strongly agree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Sheet1!$B$2:$B$6</c:f>
              <c:numCache>
                <c:formatCode>0%</c:formatCode>
                <c:ptCount val="5"/>
                <c:pt idx="0">
                  <c:v>0.46</c:v>
                </c:pt>
                <c:pt idx="1">
                  <c:v>0.49</c:v>
                </c:pt>
                <c:pt idx="2">
                  <c:v>0.44</c:v>
                </c:pt>
                <c:pt idx="3">
                  <c:v>0.45</c:v>
                </c:pt>
                <c:pt idx="4">
                  <c:v>0.47</c:v>
                </c:pt>
              </c:numCache>
            </c:numRef>
          </c:val>
          <c:extLst>
            <c:ext xmlns:c16="http://schemas.microsoft.com/office/drawing/2014/chart" uri="{C3380CC4-5D6E-409C-BE32-E72D297353CC}">
              <c16:uniqueId val="{00000000-3DF9-45CB-BCE8-ACD62A1D2456}"/>
            </c:ext>
          </c:extLst>
        </c:ser>
        <c:ser>
          <c:idx val="1"/>
          <c:order val="1"/>
          <c:tx>
            <c:strRef>
              <c:f>Sheet1!$C$1</c:f>
              <c:strCache>
                <c:ptCount val="1"/>
                <c:pt idx="0">
                  <c:v>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Sheet1!$C$2:$C$6</c:f>
              <c:numCache>
                <c:formatCode>0%</c:formatCode>
                <c:ptCount val="5"/>
                <c:pt idx="0">
                  <c:v>0.4</c:v>
                </c:pt>
                <c:pt idx="1">
                  <c:v>0.41</c:v>
                </c:pt>
                <c:pt idx="2">
                  <c:v>0.39</c:v>
                </c:pt>
                <c:pt idx="3">
                  <c:v>0.34</c:v>
                </c:pt>
                <c:pt idx="4">
                  <c:v>0.47</c:v>
                </c:pt>
              </c:numCache>
            </c:numRef>
          </c:val>
          <c:extLst>
            <c:ext xmlns:c16="http://schemas.microsoft.com/office/drawing/2014/chart" uri="{C3380CC4-5D6E-409C-BE32-E72D297353CC}">
              <c16:uniqueId val="{00000001-3DF9-45CB-BCE8-ACD62A1D2456}"/>
            </c:ext>
          </c:extLst>
        </c:ser>
        <c:ser>
          <c:idx val="2"/>
          <c:order val="2"/>
          <c:tx>
            <c:strRef>
              <c:f>Sheet1!$D$1</c:f>
              <c:strCache>
                <c:ptCount val="1"/>
                <c:pt idx="0">
                  <c:v>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Sheet1!$D$2:$D$6</c:f>
              <c:numCache>
                <c:formatCode>0%</c:formatCode>
                <c:ptCount val="5"/>
                <c:pt idx="0">
                  <c:v>0.13</c:v>
                </c:pt>
                <c:pt idx="1">
                  <c:v>0.09</c:v>
                </c:pt>
                <c:pt idx="2">
                  <c:v>0.16</c:v>
                </c:pt>
                <c:pt idx="3">
                  <c:v>0.18</c:v>
                </c:pt>
                <c:pt idx="4">
                  <c:v>7.0000000000000007E-2</c:v>
                </c:pt>
              </c:numCache>
            </c:numRef>
          </c:val>
          <c:extLst>
            <c:ext xmlns:c16="http://schemas.microsoft.com/office/drawing/2014/chart" uri="{C3380CC4-5D6E-409C-BE32-E72D297353CC}">
              <c16:uniqueId val="{00000002-3DF9-45CB-BCE8-ACD62A1D2456}"/>
            </c:ext>
          </c:extLst>
        </c:ser>
        <c:ser>
          <c:idx val="3"/>
          <c:order val="3"/>
          <c:tx>
            <c:strRef>
              <c:f>Sheet1!$E$1</c:f>
              <c:strCache>
                <c:ptCount val="1"/>
                <c:pt idx="0">
                  <c:v>2</c:v>
                </c:pt>
              </c:strCache>
            </c:strRef>
          </c:tx>
          <c:spPr>
            <a:solidFill>
              <a:schemeClr val="accent4"/>
            </a:solidFill>
            <a:ln>
              <a:noFill/>
            </a:ln>
            <a:effectLst/>
          </c:spPr>
          <c:invertIfNegative val="0"/>
          <c:dLbls>
            <c:dLbl>
              <c:idx val="0"/>
              <c:layout>
                <c:manualLayout>
                  <c:x val="-9.0909090909090905E-3"/>
                  <c:y val="7.0922265036019436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52B-437A-8401-1B404839343E}"/>
                </c:ext>
              </c:extLst>
            </c:dLbl>
            <c:dLbl>
              <c:idx val="1"/>
              <c:layout>
                <c:manualLayout>
                  <c:x val="-9.0909090909090905E-3"/>
                  <c:y val="6.3829787234042548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52B-437A-8401-1B404839343E}"/>
                </c:ext>
              </c:extLst>
            </c:dLbl>
            <c:dLbl>
              <c:idx val="2"/>
              <c:layout>
                <c:manualLayout>
                  <c:x val="-9.0909090909090905E-3"/>
                  <c:y val="6.7375886524822765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52B-437A-8401-1B404839343E}"/>
                </c:ext>
              </c:extLst>
            </c:dLbl>
            <c:dLbl>
              <c:idx val="3"/>
              <c:layout>
                <c:manualLayout>
                  <c:x val="-1.5151515151515152E-3"/>
                  <c:y val="6.3829787234042548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329-4E50-8370-8479722F7D16}"/>
                </c:ext>
              </c:extLst>
            </c:dLbl>
            <c:dLbl>
              <c:idx val="4"/>
              <c:layout>
                <c:manualLayout>
                  <c:x val="-9.0909090909090905E-3"/>
                  <c:y val="5.6737588652482268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329-4E50-8370-8479722F7D1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4">
                        <a:lumMod val="7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Sheet1!$E$2:$E$6</c:f>
              <c:numCache>
                <c:formatCode>0%</c:formatCode>
                <c:ptCount val="5"/>
                <c:pt idx="0">
                  <c:v>0</c:v>
                </c:pt>
                <c:pt idx="1">
                  <c:v>0</c:v>
                </c:pt>
                <c:pt idx="2">
                  <c:v>0</c:v>
                </c:pt>
                <c:pt idx="3">
                  <c:v>0.02</c:v>
                </c:pt>
                <c:pt idx="4">
                  <c:v>0</c:v>
                </c:pt>
              </c:numCache>
            </c:numRef>
          </c:val>
          <c:extLst>
            <c:ext xmlns:c16="http://schemas.microsoft.com/office/drawing/2014/chart" uri="{C3380CC4-5D6E-409C-BE32-E72D297353CC}">
              <c16:uniqueId val="{00000003-3DF9-45CB-BCE8-ACD62A1D2456}"/>
            </c:ext>
          </c:extLst>
        </c:ser>
        <c:ser>
          <c:idx val="4"/>
          <c:order val="4"/>
          <c:tx>
            <c:strRef>
              <c:f>Sheet1!$F$1</c:f>
              <c:strCache>
                <c:ptCount val="1"/>
                <c:pt idx="0">
                  <c:v>1—Disagree completely</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5"/>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Sheet1!$F$2:$F$6</c:f>
              <c:numCache>
                <c:formatCode>0%</c:formatCode>
                <c:ptCount val="5"/>
                <c:pt idx="0">
                  <c:v>0</c:v>
                </c:pt>
                <c:pt idx="1">
                  <c:v>0</c:v>
                </c:pt>
                <c:pt idx="2">
                  <c:v>0</c:v>
                </c:pt>
                <c:pt idx="3">
                  <c:v>0</c:v>
                </c:pt>
                <c:pt idx="4">
                  <c:v>0</c:v>
                </c:pt>
              </c:numCache>
            </c:numRef>
          </c:val>
          <c:extLst>
            <c:ext xmlns:c16="http://schemas.microsoft.com/office/drawing/2014/chart" uri="{C3380CC4-5D6E-409C-BE32-E72D297353CC}">
              <c16:uniqueId val="{00000004-3DF9-45CB-BCE8-ACD62A1D2456}"/>
            </c:ext>
          </c:extLst>
        </c:ser>
        <c:dLbls>
          <c:showLegendKey val="0"/>
          <c:showVal val="0"/>
          <c:showCatName val="0"/>
          <c:showSerName val="0"/>
          <c:showPercent val="0"/>
          <c:showBubbleSize val="0"/>
        </c:dLbls>
        <c:gapWidth val="150"/>
        <c:overlap val="100"/>
        <c:axId val="556643872"/>
        <c:axId val="544412288"/>
      </c:barChart>
      <c:catAx>
        <c:axId val="55664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crossAx val="544412288"/>
        <c:crosses val="autoZero"/>
        <c:auto val="1"/>
        <c:lblAlgn val="ctr"/>
        <c:lblOffset val="100"/>
        <c:noMultiLvlLbl val="0"/>
      </c:catAx>
      <c:valAx>
        <c:axId val="544412288"/>
        <c:scaling>
          <c:orientation val="minMax"/>
        </c:scaling>
        <c:delete val="1"/>
        <c:axPos val="t"/>
        <c:numFmt formatCode="0%" sourceLinked="1"/>
        <c:majorTickMark val="none"/>
        <c:minorTickMark val="none"/>
        <c:tickLblPos val="nextTo"/>
        <c:crossAx val="5566438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Entry>
      <c:layout>
        <c:manualLayout>
          <c:xMode val="edge"/>
          <c:yMode val="edge"/>
          <c:x val="0.17603304700548794"/>
          <c:y val="0.95196256128361312"/>
          <c:w val="0.65380195657361007"/>
          <c:h val="4.803745781132785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bg2">
              <a:lumMod val="10000"/>
            </a:schemeClr>
          </a:solidFill>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974302075876878"/>
          <c:y val="3.9006783498771701E-2"/>
          <c:w val="0.79986196611787153"/>
          <c:h val="0.88333297061105687"/>
        </c:manualLayout>
      </c:layout>
      <c:barChart>
        <c:barDir val="bar"/>
        <c:grouping val="percentStacked"/>
        <c:varyColors val="0"/>
        <c:ser>
          <c:idx val="0"/>
          <c:order val="0"/>
          <c:tx>
            <c:strRef>
              <c:f>Sheet1!$B$1</c:f>
              <c:strCache>
                <c:ptCount val="1"/>
                <c:pt idx="0">
                  <c:v>5—Very motivating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Sheet1!$B$2:$B$6</c:f>
              <c:numCache>
                <c:formatCode>0%</c:formatCode>
                <c:ptCount val="5"/>
                <c:pt idx="0">
                  <c:v>0.43</c:v>
                </c:pt>
                <c:pt idx="1">
                  <c:v>0.39</c:v>
                </c:pt>
                <c:pt idx="2">
                  <c:v>0.47</c:v>
                </c:pt>
                <c:pt idx="3">
                  <c:v>0.44</c:v>
                </c:pt>
                <c:pt idx="4">
                  <c:v>0.42</c:v>
                </c:pt>
              </c:numCache>
            </c:numRef>
          </c:val>
          <c:extLst>
            <c:ext xmlns:c16="http://schemas.microsoft.com/office/drawing/2014/chart" uri="{C3380CC4-5D6E-409C-BE32-E72D297353CC}">
              <c16:uniqueId val="{00000000-3DF9-45CB-BCE8-ACD62A1D2456}"/>
            </c:ext>
          </c:extLst>
        </c:ser>
        <c:ser>
          <c:idx val="1"/>
          <c:order val="1"/>
          <c:tx>
            <c:strRef>
              <c:f>Sheet1!$C$1</c:f>
              <c:strCache>
                <c:ptCount val="1"/>
                <c:pt idx="0">
                  <c:v>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Sheet1!$C$2:$C$6</c:f>
              <c:numCache>
                <c:formatCode>0%</c:formatCode>
                <c:ptCount val="5"/>
                <c:pt idx="0">
                  <c:v>0.42</c:v>
                </c:pt>
                <c:pt idx="1">
                  <c:v>0.46</c:v>
                </c:pt>
                <c:pt idx="2">
                  <c:v>0.39</c:v>
                </c:pt>
                <c:pt idx="3">
                  <c:v>0.42</c:v>
                </c:pt>
                <c:pt idx="4">
                  <c:v>0.42</c:v>
                </c:pt>
              </c:numCache>
            </c:numRef>
          </c:val>
          <c:extLst>
            <c:ext xmlns:c16="http://schemas.microsoft.com/office/drawing/2014/chart" uri="{C3380CC4-5D6E-409C-BE32-E72D297353CC}">
              <c16:uniqueId val="{00000001-3DF9-45CB-BCE8-ACD62A1D2456}"/>
            </c:ext>
          </c:extLst>
        </c:ser>
        <c:ser>
          <c:idx val="2"/>
          <c:order val="2"/>
          <c:tx>
            <c:strRef>
              <c:f>Sheet1!$D$1</c:f>
              <c:strCache>
                <c:ptCount val="1"/>
                <c:pt idx="0">
                  <c:v>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Sheet1!$D$2:$D$6</c:f>
              <c:numCache>
                <c:formatCode>0%</c:formatCode>
                <c:ptCount val="5"/>
                <c:pt idx="0">
                  <c:v>0.14000000000000001</c:v>
                </c:pt>
                <c:pt idx="1">
                  <c:v>0.14000000000000001</c:v>
                </c:pt>
                <c:pt idx="2">
                  <c:v>0.13</c:v>
                </c:pt>
                <c:pt idx="3">
                  <c:v>0.12</c:v>
                </c:pt>
                <c:pt idx="4">
                  <c:v>0.16</c:v>
                </c:pt>
              </c:numCache>
            </c:numRef>
          </c:val>
          <c:extLst>
            <c:ext xmlns:c16="http://schemas.microsoft.com/office/drawing/2014/chart" uri="{C3380CC4-5D6E-409C-BE32-E72D297353CC}">
              <c16:uniqueId val="{00000002-3DF9-45CB-BCE8-ACD62A1D2456}"/>
            </c:ext>
          </c:extLst>
        </c:ser>
        <c:ser>
          <c:idx val="3"/>
          <c:order val="3"/>
          <c:tx>
            <c:strRef>
              <c:f>Sheet1!$E$1</c:f>
              <c:strCache>
                <c:ptCount val="1"/>
                <c:pt idx="0">
                  <c:v>2</c:v>
                </c:pt>
              </c:strCache>
            </c:strRef>
          </c:tx>
          <c:spPr>
            <a:solidFill>
              <a:schemeClr val="accent4"/>
            </a:solidFill>
            <a:ln>
              <a:noFill/>
            </a:ln>
            <a:effectLst/>
          </c:spPr>
          <c:invertIfNegative val="0"/>
          <c:dLbls>
            <c:dLbl>
              <c:idx val="0"/>
              <c:layout>
                <c:manualLayout>
                  <c:x val="-4.5454545454545452E-3"/>
                  <c:y val="7.082848130351175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52B-437A-8401-1B404839343E}"/>
                </c:ext>
              </c:extLst>
            </c:dLbl>
            <c:dLbl>
              <c:idx val="1"/>
              <c:layout>
                <c:manualLayout>
                  <c:x val="-4.5454545454545452E-3"/>
                  <c:y val="5.666278504280943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52B-437A-8401-1B404839343E}"/>
                </c:ext>
              </c:extLst>
            </c:dLbl>
            <c:dLbl>
              <c:idx val="2"/>
              <c:layout>
                <c:manualLayout>
                  <c:x val="-4.5454545454545452E-3"/>
                  <c:y val="5.666278504280940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52B-437A-8401-1B404839343E}"/>
                </c:ext>
              </c:extLst>
            </c:dLbl>
            <c:dLbl>
              <c:idx val="3"/>
              <c:layout>
                <c:manualLayout>
                  <c:x val="-1.5151515151516262E-3"/>
                  <c:y val="6.374563317316064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329-4E50-8370-8479722F7D16}"/>
                </c:ext>
              </c:extLst>
            </c:dLbl>
            <c:dLbl>
              <c:idx val="4"/>
              <c:layout>
                <c:manualLayout>
                  <c:x val="-9.0909090909090905E-3"/>
                  <c:y val="5.6662785042809402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329-4E50-8370-8479722F7D1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Total</c:v>
                </c:pt>
                <c:pt idx="1">
                  <c:v>Restaurants</c:v>
                </c:pt>
                <c:pt idx="2">
                  <c:v>Non Comm</c:v>
                </c:pt>
                <c:pt idx="3">
                  <c:v>Hotel</c:v>
                </c:pt>
                <c:pt idx="4">
                  <c:v>C-Store</c:v>
                </c:pt>
              </c:strCache>
            </c:strRef>
          </c:cat>
          <c:val>
            <c:numRef>
              <c:f>Sheet1!$E$2:$E$6</c:f>
              <c:numCache>
                <c:formatCode>0%</c:formatCode>
                <c:ptCount val="5"/>
                <c:pt idx="0">
                  <c:v>0.01</c:v>
                </c:pt>
                <c:pt idx="1">
                  <c:v>0.01</c:v>
                </c:pt>
                <c:pt idx="2">
                  <c:v>0.01</c:v>
                </c:pt>
                <c:pt idx="3">
                  <c:v>0.02</c:v>
                </c:pt>
                <c:pt idx="4">
                  <c:v>0</c:v>
                </c:pt>
              </c:numCache>
            </c:numRef>
          </c:val>
          <c:extLst>
            <c:ext xmlns:c16="http://schemas.microsoft.com/office/drawing/2014/chart" uri="{C3380CC4-5D6E-409C-BE32-E72D297353CC}">
              <c16:uniqueId val="{00000003-3DF9-45CB-BCE8-ACD62A1D2456}"/>
            </c:ext>
          </c:extLst>
        </c:ser>
        <c:ser>
          <c:idx val="4"/>
          <c:order val="4"/>
          <c:tx>
            <c:strRef>
              <c:f>Sheet1!$F$1</c:f>
              <c:strCache>
                <c:ptCount val="1"/>
                <c:pt idx="0">
                  <c:v>1—Not at all motivating</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5"/>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Sheet1!$F$2:$F$6</c:f>
              <c:numCache>
                <c:formatCode>0%</c:formatCode>
                <c:ptCount val="5"/>
                <c:pt idx="0">
                  <c:v>0</c:v>
                </c:pt>
                <c:pt idx="1">
                  <c:v>0</c:v>
                </c:pt>
                <c:pt idx="2">
                  <c:v>0</c:v>
                </c:pt>
                <c:pt idx="3">
                  <c:v>0</c:v>
                </c:pt>
                <c:pt idx="4">
                  <c:v>0</c:v>
                </c:pt>
              </c:numCache>
            </c:numRef>
          </c:val>
          <c:extLst>
            <c:ext xmlns:c16="http://schemas.microsoft.com/office/drawing/2014/chart" uri="{C3380CC4-5D6E-409C-BE32-E72D297353CC}">
              <c16:uniqueId val="{00000004-3DF9-45CB-BCE8-ACD62A1D2456}"/>
            </c:ext>
          </c:extLst>
        </c:ser>
        <c:dLbls>
          <c:showLegendKey val="0"/>
          <c:showVal val="0"/>
          <c:showCatName val="0"/>
          <c:showSerName val="0"/>
          <c:showPercent val="0"/>
          <c:showBubbleSize val="0"/>
        </c:dLbls>
        <c:gapWidth val="150"/>
        <c:overlap val="100"/>
        <c:axId val="556643872"/>
        <c:axId val="544412288"/>
      </c:barChart>
      <c:catAx>
        <c:axId val="55664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crossAx val="544412288"/>
        <c:crosses val="autoZero"/>
        <c:auto val="1"/>
        <c:lblAlgn val="ctr"/>
        <c:lblOffset val="100"/>
        <c:noMultiLvlLbl val="0"/>
      </c:catAx>
      <c:valAx>
        <c:axId val="544412288"/>
        <c:scaling>
          <c:orientation val="minMax"/>
        </c:scaling>
        <c:delete val="1"/>
        <c:axPos val="t"/>
        <c:numFmt formatCode="0%" sourceLinked="1"/>
        <c:majorTickMark val="none"/>
        <c:minorTickMark val="none"/>
        <c:tickLblPos val="nextTo"/>
        <c:crossAx val="5566438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Entry>
      <c:layout>
        <c:manualLayout>
          <c:xMode val="edge"/>
          <c:yMode val="edge"/>
          <c:x val="0.17603304700548794"/>
          <c:y val="0.95196256128361312"/>
          <c:w val="0.65380195657361007"/>
          <c:h val="4.803745781132785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bg2">
              <a:lumMod val="10000"/>
            </a:schemeClr>
          </a:solidFill>
        </a:defRPr>
      </a:pPr>
      <a:endParaRPr lang="en-US"/>
    </a:p>
  </c:txPr>
  <c:externalData r:id="rId3">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974302075876878"/>
          <c:y val="3.9006783498771701E-2"/>
          <c:w val="0.79986196611787153"/>
          <c:h val="0.88333297061105687"/>
        </c:manualLayout>
      </c:layout>
      <c:barChart>
        <c:barDir val="bar"/>
        <c:grouping val="percentStacked"/>
        <c:varyColors val="0"/>
        <c:ser>
          <c:idx val="0"/>
          <c:order val="0"/>
          <c:tx>
            <c:strRef>
              <c:f>Sheet1!$B$1</c:f>
              <c:strCache>
                <c:ptCount val="1"/>
                <c:pt idx="0">
                  <c:v>5—Very motivating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Sheet1!$B$2:$B$6</c:f>
              <c:numCache>
                <c:formatCode>0%</c:formatCode>
                <c:ptCount val="5"/>
                <c:pt idx="0">
                  <c:v>0.41</c:v>
                </c:pt>
                <c:pt idx="1">
                  <c:v>0.44</c:v>
                </c:pt>
                <c:pt idx="2">
                  <c:v>0.4</c:v>
                </c:pt>
                <c:pt idx="3">
                  <c:v>0.38</c:v>
                </c:pt>
                <c:pt idx="4">
                  <c:v>0.34</c:v>
                </c:pt>
              </c:numCache>
            </c:numRef>
          </c:val>
          <c:extLst>
            <c:ext xmlns:c16="http://schemas.microsoft.com/office/drawing/2014/chart" uri="{C3380CC4-5D6E-409C-BE32-E72D297353CC}">
              <c16:uniqueId val="{00000000-3DF9-45CB-BCE8-ACD62A1D2456}"/>
            </c:ext>
          </c:extLst>
        </c:ser>
        <c:ser>
          <c:idx val="1"/>
          <c:order val="1"/>
          <c:tx>
            <c:strRef>
              <c:f>Sheet1!$C$1</c:f>
              <c:strCache>
                <c:ptCount val="1"/>
                <c:pt idx="0">
                  <c:v>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Sheet1!$C$2:$C$6</c:f>
              <c:numCache>
                <c:formatCode>0%</c:formatCode>
                <c:ptCount val="5"/>
                <c:pt idx="0">
                  <c:v>0.44</c:v>
                </c:pt>
                <c:pt idx="1">
                  <c:v>0.43</c:v>
                </c:pt>
                <c:pt idx="2">
                  <c:v>0.43</c:v>
                </c:pt>
                <c:pt idx="3">
                  <c:v>0.44</c:v>
                </c:pt>
                <c:pt idx="4">
                  <c:v>0.52</c:v>
                </c:pt>
              </c:numCache>
            </c:numRef>
          </c:val>
          <c:extLst>
            <c:ext xmlns:c16="http://schemas.microsoft.com/office/drawing/2014/chart" uri="{C3380CC4-5D6E-409C-BE32-E72D297353CC}">
              <c16:uniqueId val="{00000001-3DF9-45CB-BCE8-ACD62A1D2456}"/>
            </c:ext>
          </c:extLst>
        </c:ser>
        <c:ser>
          <c:idx val="2"/>
          <c:order val="2"/>
          <c:tx>
            <c:strRef>
              <c:f>Sheet1!$D$1</c:f>
              <c:strCache>
                <c:ptCount val="1"/>
                <c:pt idx="0">
                  <c:v>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Sheet1!$D$2:$D$6</c:f>
              <c:numCache>
                <c:formatCode>0%</c:formatCode>
                <c:ptCount val="5"/>
                <c:pt idx="0">
                  <c:v>0.14000000000000001</c:v>
                </c:pt>
                <c:pt idx="1">
                  <c:v>0.12</c:v>
                </c:pt>
                <c:pt idx="2">
                  <c:v>0.14000000000000001</c:v>
                </c:pt>
                <c:pt idx="3">
                  <c:v>0.18</c:v>
                </c:pt>
                <c:pt idx="4">
                  <c:v>0.12</c:v>
                </c:pt>
              </c:numCache>
            </c:numRef>
          </c:val>
          <c:extLst>
            <c:ext xmlns:c16="http://schemas.microsoft.com/office/drawing/2014/chart" uri="{C3380CC4-5D6E-409C-BE32-E72D297353CC}">
              <c16:uniqueId val="{00000002-3DF9-45CB-BCE8-ACD62A1D2456}"/>
            </c:ext>
          </c:extLst>
        </c:ser>
        <c:ser>
          <c:idx val="3"/>
          <c:order val="3"/>
          <c:tx>
            <c:strRef>
              <c:f>Sheet1!$E$1</c:f>
              <c:strCache>
                <c:ptCount val="1"/>
                <c:pt idx="0">
                  <c:v>2</c:v>
                </c:pt>
              </c:strCache>
            </c:strRef>
          </c:tx>
          <c:spPr>
            <a:solidFill>
              <a:schemeClr val="accent4"/>
            </a:solidFill>
            <a:ln>
              <a:noFill/>
            </a:ln>
            <a:effectLst/>
          </c:spPr>
          <c:invertIfNegative val="0"/>
          <c:dLbls>
            <c:dLbl>
              <c:idx val="0"/>
              <c:layout>
                <c:manualLayout>
                  <c:x val="-4.5454545454545452E-3"/>
                  <c:y val="6.028368794326242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52B-437A-8401-1B404839343E}"/>
                </c:ext>
              </c:extLst>
            </c:dLbl>
            <c:dLbl>
              <c:idx val="1"/>
              <c:layout>
                <c:manualLayout>
                  <c:x val="-7.575757575757576E-3"/>
                  <c:y val="5.673758865248226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52B-437A-8401-1B404839343E}"/>
                </c:ext>
              </c:extLst>
            </c:dLbl>
            <c:dLbl>
              <c:idx val="2"/>
              <c:layout>
                <c:manualLayout>
                  <c:x val="-1.5151515151515152E-3"/>
                  <c:y val="5.319148936170212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52B-437A-8401-1B404839343E}"/>
                </c:ext>
              </c:extLst>
            </c:dLbl>
            <c:dLbl>
              <c:idx val="3"/>
              <c:layout>
                <c:manualLayout>
                  <c:x val="-9.0909090909090905E-3"/>
                  <c:y val="5.6737588652482268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329-4E50-8370-8479722F7D16}"/>
                </c:ext>
              </c:extLst>
            </c:dLbl>
            <c:dLbl>
              <c:idx val="4"/>
              <c:layout>
                <c:manualLayout>
                  <c:x val="-1.5151515151516262E-3"/>
                  <c:y val="6.383006645445915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329-4E50-8370-8479722F7D1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Sheet1!$E$2:$E$6</c:f>
              <c:numCache>
                <c:formatCode>0%</c:formatCode>
                <c:ptCount val="5"/>
                <c:pt idx="0">
                  <c:v>0.01</c:v>
                </c:pt>
                <c:pt idx="1">
                  <c:v>0.01</c:v>
                </c:pt>
                <c:pt idx="2">
                  <c:v>0.02</c:v>
                </c:pt>
                <c:pt idx="3">
                  <c:v>0</c:v>
                </c:pt>
                <c:pt idx="4">
                  <c:v>0.02</c:v>
                </c:pt>
              </c:numCache>
            </c:numRef>
          </c:val>
          <c:extLst>
            <c:ext xmlns:c16="http://schemas.microsoft.com/office/drawing/2014/chart" uri="{C3380CC4-5D6E-409C-BE32-E72D297353CC}">
              <c16:uniqueId val="{00000003-3DF9-45CB-BCE8-ACD62A1D2456}"/>
            </c:ext>
          </c:extLst>
        </c:ser>
        <c:ser>
          <c:idx val="4"/>
          <c:order val="4"/>
          <c:tx>
            <c:strRef>
              <c:f>Sheet1!$F$1</c:f>
              <c:strCache>
                <c:ptCount val="1"/>
                <c:pt idx="0">
                  <c:v>1—Not at all motivating</c:v>
                </c:pt>
              </c:strCache>
            </c:strRef>
          </c:tx>
          <c:spPr>
            <a:solidFill>
              <a:schemeClr val="accent5"/>
            </a:solidFill>
            <a:ln>
              <a:noFill/>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5-954B-4E3C-804B-EF486E99C18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5"/>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Sheet1!$F$2:$F$6</c:f>
              <c:numCache>
                <c:formatCode>0%</c:formatCode>
                <c:ptCount val="5"/>
                <c:pt idx="0">
                  <c:v>0</c:v>
                </c:pt>
                <c:pt idx="1">
                  <c:v>0.01</c:v>
                </c:pt>
                <c:pt idx="2">
                  <c:v>0</c:v>
                </c:pt>
                <c:pt idx="3">
                  <c:v>0</c:v>
                </c:pt>
                <c:pt idx="4">
                  <c:v>0</c:v>
                </c:pt>
              </c:numCache>
            </c:numRef>
          </c:val>
          <c:extLst>
            <c:ext xmlns:c16="http://schemas.microsoft.com/office/drawing/2014/chart" uri="{C3380CC4-5D6E-409C-BE32-E72D297353CC}">
              <c16:uniqueId val="{00000004-3DF9-45CB-BCE8-ACD62A1D2456}"/>
            </c:ext>
          </c:extLst>
        </c:ser>
        <c:dLbls>
          <c:showLegendKey val="0"/>
          <c:showVal val="0"/>
          <c:showCatName val="0"/>
          <c:showSerName val="0"/>
          <c:showPercent val="0"/>
          <c:showBubbleSize val="0"/>
        </c:dLbls>
        <c:gapWidth val="150"/>
        <c:overlap val="100"/>
        <c:axId val="556643872"/>
        <c:axId val="544412288"/>
      </c:barChart>
      <c:catAx>
        <c:axId val="55664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crossAx val="544412288"/>
        <c:crosses val="autoZero"/>
        <c:auto val="1"/>
        <c:lblAlgn val="ctr"/>
        <c:lblOffset val="100"/>
        <c:noMultiLvlLbl val="0"/>
      </c:catAx>
      <c:valAx>
        <c:axId val="544412288"/>
        <c:scaling>
          <c:orientation val="minMax"/>
        </c:scaling>
        <c:delete val="1"/>
        <c:axPos val="t"/>
        <c:numFmt formatCode="0%" sourceLinked="1"/>
        <c:majorTickMark val="none"/>
        <c:minorTickMark val="none"/>
        <c:tickLblPos val="nextTo"/>
        <c:crossAx val="5566438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Entry>
      <c:layout>
        <c:manualLayout>
          <c:xMode val="edge"/>
          <c:yMode val="edge"/>
          <c:x val="0.17603304700548794"/>
          <c:y val="0.95196256128361312"/>
          <c:w val="0.65380195657361007"/>
          <c:h val="4.803745781132785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bg2">
              <a:lumMod val="10000"/>
            </a:schemeClr>
          </a:solidFill>
        </a:defRPr>
      </a:pPr>
      <a:endParaRPr lang="en-US"/>
    </a:p>
  </c:txPr>
  <c:externalData r:id="rId3">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186423287998093"/>
          <c:y val="3.9006783498771701E-2"/>
          <c:w val="0.78774075399665955"/>
          <c:h val="0.88333297061105687"/>
        </c:manualLayout>
      </c:layout>
      <c:barChart>
        <c:barDir val="bar"/>
        <c:grouping val="percentStacked"/>
        <c:varyColors val="0"/>
        <c:ser>
          <c:idx val="0"/>
          <c:order val="0"/>
          <c:tx>
            <c:strRef>
              <c:f>Sheet1!$B$1</c:f>
              <c:strCache>
                <c:ptCount val="1"/>
                <c:pt idx="0">
                  <c:v>5—Very motivating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Sheet1!$B$2:$B$6</c:f>
              <c:numCache>
                <c:formatCode>0%</c:formatCode>
                <c:ptCount val="5"/>
                <c:pt idx="0">
                  <c:v>0.42</c:v>
                </c:pt>
                <c:pt idx="1">
                  <c:v>0.44</c:v>
                </c:pt>
                <c:pt idx="2">
                  <c:v>0.4</c:v>
                </c:pt>
                <c:pt idx="3">
                  <c:v>0.3</c:v>
                </c:pt>
                <c:pt idx="4">
                  <c:v>0.52</c:v>
                </c:pt>
              </c:numCache>
            </c:numRef>
          </c:val>
          <c:extLst>
            <c:ext xmlns:c16="http://schemas.microsoft.com/office/drawing/2014/chart" uri="{C3380CC4-5D6E-409C-BE32-E72D297353CC}">
              <c16:uniqueId val="{00000000-3DF9-45CB-BCE8-ACD62A1D2456}"/>
            </c:ext>
          </c:extLst>
        </c:ser>
        <c:ser>
          <c:idx val="1"/>
          <c:order val="1"/>
          <c:tx>
            <c:strRef>
              <c:f>Sheet1!$C$1</c:f>
              <c:strCache>
                <c:ptCount val="1"/>
                <c:pt idx="0">
                  <c:v>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Sheet1!$C$2:$C$6</c:f>
              <c:numCache>
                <c:formatCode>0%</c:formatCode>
                <c:ptCount val="5"/>
                <c:pt idx="0">
                  <c:v>0.42</c:v>
                </c:pt>
                <c:pt idx="1">
                  <c:v>0.42</c:v>
                </c:pt>
                <c:pt idx="2">
                  <c:v>0.42</c:v>
                </c:pt>
                <c:pt idx="3">
                  <c:v>0.52</c:v>
                </c:pt>
                <c:pt idx="4">
                  <c:v>0.4</c:v>
                </c:pt>
              </c:numCache>
            </c:numRef>
          </c:val>
          <c:extLst>
            <c:ext xmlns:c16="http://schemas.microsoft.com/office/drawing/2014/chart" uri="{C3380CC4-5D6E-409C-BE32-E72D297353CC}">
              <c16:uniqueId val="{00000001-3DF9-45CB-BCE8-ACD62A1D2456}"/>
            </c:ext>
          </c:extLst>
        </c:ser>
        <c:ser>
          <c:idx val="2"/>
          <c:order val="2"/>
          <c:tx>
            <c:strRef>
              <c:f>Sheet1!$D$1</c:f>
              <c:strCache>
                <c:ptCount val="1"/>
                <c:pt idx="0">
                  <c:v>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Sheet1!$D$2:$D$6</c:f>
              <c:numCache>
                <c:formatCode>0%</c:formatCode>
                <c:ptCount val="5"/>
                <c:pt idx="0">
                  <c:v>0.14000000000000001</c:v>
                </c:pt>
                <c:pt idx="1">
                  <c:v>0.12</c:v>
                </c:pt>
                <c:pt idx="2">
                  <c:v>0.16</c:v>
                </c:pt>
                <c:pt idx="3">
                  <c:v>0.16</c:v>
                </c:pt>
                <c:pt idx="4">
                  <c:v>0.08</c:v>
                </c:pt>
              </c:numCache>
            </c:numRef>
          </c:val>
          <c:extLst>
            <c:ext xmlns:c16="http://schemas.microsoft.com/office/drawing/2014/chart" uri="{C3380CC4-5D6E-409C-BE32-E72D297353CC}">
              <c16:uniqueId val="{00000002-3DF9-45CB-BCE8-ACD62A1D2456}"/>
            </c:ext>
          </c:extLst>
        </c:ser>
        <c:ser>
          <c:idx val="3"/>
          <c:order val="3"/>
          <c:tx>
            <c:strRef>
              <c:f>Sheet1!$E$1</c:f>
              <c:strCache>
                <c:ptCount val="1"/>
                <c:pt idx="0">
                  <c:v>2</c:v>
                </c:pt>
              </c:strCache>
            </c:strRef>
          </c:tx>
          <c:spPr>
            <a:solidFill>
              <a:schemeClr val="accent4"/>
            </a:solidFill>
            <a:ln>
              <a:noFill/>
            </a:ln>
            <a:effectLst/>
          </c:spPr>
          <c:invertIfNegative val="0"/>
          <c:dLbls>
            <c:dLbl>
              <c:idx val="0"/>
              <c:layout>
                <c:manualLayout>
                  <c:x val="1.5151515151516262E-3"/>
                  <c:y val="6.028368794326242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52B-437A-8401-1B404839343E}"/>
                </c:ext>
              </c:extLst>
            </c:dLbl>
            <c:dLbl>
              <c:idx val="1"/>
              <c:layout>
                <c:manualLayout>
                  <c:x val="1.5151515151516262E-3"/>
                  <c:y val="5.673758865248226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52B-437A-8401-1B404839343E}"/>
                </c:ext>
              </c:extLst>
            </c:dLbl>
            <c:dLbl>
              <c:idx val="2"/>
              <c:layout>
                <c:manualLayout>
                  <c:x val="-1.5151515151516262E-3"/>
                  <c:y val="6.383034567487574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52B-437A-8401-1B404839343E}"/>
                </c:ext>
              </c:extLst>
            </c:dLbl>
            <c:dLbl>
              <c:idx val="3"/>
              <c:layout>
                <c:manualLayout>
                  <c:x val="-1.5151515151516262E-3"/>
                  <c:y val="5.319148936170212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329-4E50-8370-8479722F7D16}"/>
                </c:ext>
              </c:extLst>
            </c:dLbl>
            <c:dLbl>
              <c:idx val="4"/>
              <c:layout>
                <c:manualLayout>
                  <c:x val="-9.0909090909090905E-3"/>
                  <c:y val="5.6737588652482268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329-4E50-8370-8479722F7D1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Sheet1!$E$2:$E$6</c:f>
              <c:numCache>
                <c:formatCode>0%</c:formatCode>
                <c:ptCount val="5"/>
                <c:pt idx="0">
                  <c:v>0.01</c:v>
                </c:pt>
                <c:pt idx="1">
                  <c:v>0.01</c:v>
                </c:pt>
                <c:pt idx="2">
                  <c:v>0.02</c:v>
                </c:pt>
                <c:pt idx="3">
                  <c:v>0.02</c:v>
                </c:pt>
                <c:pt idx="4">
                  <c:v>0</c:v>
                </c:pt>
              </c:numCache>
            </c:numRef>
          </c:val>
          <c:extLst>
            <c:ext xmlns:c16="http://schemas.microsoft.com/office/drawing/2014/chart" uri="{C3380CC4-5D6E-409C-BE32-E72D297353CC}">
              <c16:uniqueId val="{00000003-3DF9-45CB-BCE8-ACD62A1D2456}"/>
            </c:ext>
          </c:extLst>
        </c:ser>
        <c:ser>
          <c:idx val="4"/>
          <c:order val="4"/>
          <c:tx>
            <c:strRef>
              <c:f>Sheet1!$F$1</c:f>
              <c:strCache>
                <c:ptCount val="1"/>
                <c:pt idx="0">
                  <c:v>1—Not at all motivating</c:v>
                </c:pt>
              </c:strCache>
            </c:strRef>
          </c:tx>
          <c:spPr>
            <a:solidFill>
              <a:schemeClr val="accent5"/>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6-954B-4E3C-804B-EF486E99C182}"/>
                </c:ext>
              </c:extLst>
            </c:dLbl>
            <c:dLbl>
              <c:idx val="1"/>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5-954B-4E3C-804B-EF486E99C18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5"/>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Sheet1!$F$2:$F$6</c:f>
              <c:numCache>
                <c:formatCode>0%</c:formatCode>
                <c:ptCount val="5"/>
                <c:pt idx="0">
                  <c:v>0.01</c:v>
                </c:pt>
                <c:pt idx="1">
                  <c:v>0.01</c:v>
                </c:pt>
                <c:pt idx="2">
                  <c:v>0</c:v>
                </c:pt>
                <c:pt idx="3">
                  <c:v>0</c:v>
                </c:pt>
                <c:pt idx="4">
                  <c:v>0</c:v>
                </c:pt>
              </c:numCache>
            </c:numRef>
          </c:val>
          <c:extLst>
            <c:ext xmlns:c16="http://schemas.microsoft.com/office/drawing/2014/chart" uri="{C3380CC4-5D6E-409C-BE32-E72D297353CC}">
              <c16:uniqueId val="{00000004-3DF9-45CB-BCE8-ACD62A1D2456}"/>
            </c:ext>
          </c:extLst>
        </c:ser>
        <c:dLbls>
          <c:showLegendKey val="0"/>
          <c:showVal val="0"/>
          <c:showCatName val="0"/>
          <c:showSerName val="0"/>
          <c:showPercent val="0"/>
          <c:showBubbleSize val="0"/>
        </c:dLbls>
        <c:gapWidth val="150"/>
        <c:overlap val="100"/>
        <c:axId val="556643872"/>
        <c:axId val="544412288"/>
      </c:barChart>
      <c:catAx>
        <c:axId val="55664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crossAx val="544412288"/>
        <c:crosses val="autoZero"/>
        <c:auto val="1"/>
        <c:lblAlgn val="ctr"/>
        <c:lblOffset val="100"/>
        <c:noMultiLvlLbl val="0"/>
      </c:catAx>
      <c:valAx>
        <c:axId val="544412288"/>
        <c:scaling>
          <c:orientation val="minMax"/>
        </c:scaling>
        <c:delete val="1"/>
        <c:axPos val="t"/>
        <c:numFmt formatCode="0%" sourceLinked="1"/>
        <c:majorTickMark val="none"/>
        <c:minorTickMark val="none"/>
        <c:tickLblPos val="nextTo"/>
        <c:crossAx val="5566438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Entry>
      <c:layout>
        <c:manualLayout>
          <c:xMode val="edge"/>
          <c:yMode val="edge"/>
          <c:x val="0.17603304700548794"/>
          <c:y val="0.95196256128361312"/>
          <c:w val="0.65380195657361007"/>
          <c:h val="4.803745781132785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bg2">
              <a:lumMod val="10000"/>
            </a:schemeClr>
          </a:solidFill>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974302075876878"/>
          <c:y val="3.9006783498771701E-2"/>
          <c:w val="0.79986196611787153"/>
          <c:h val="0.88333297061105687"/>
        </c:manualLayout>
      </c:layout>
      <c:barChart>
        <c:barDir val="bar"/>
        <c:grouping val="percentStacked"/>
        <c:varyColors val="0"/>
        <c:ser>
          <c:idx val="0"/>
          <c:order val="0"/>
          <c:tx>
            <c:strRef>
              <c:f>Sheet1!$B$1</c:f>
              <c:strCache>
                <c:ptCount val="1"/>
                <c:pt idx="0">
                  <c:v>5—Very motivating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Sheet1!$B$2:$B$6</c:f>
              <c:numCache>
                <c:formatCode>0%</c:formatCode>
                <c:ptCount val="5"/>
                <c:pt idx="0">
                  <c:v>0.43</c:v>
                </c:pt>
                <c:pt idx="1">
                  <c:v>0.48</c:v>
                </c:pt>
                <c:pt idx="2">
                  <c:v>0.41</c:v>
                </c:pt>
                <c:pt idx="3">
                  <c:v>0.36</c:v>
                </c:pt>
                <c:pt idx="4">
                  <c:v>0.38</c:v>
                </c:pt>
              </c:numCache>
            </c:numRef>
          </c:val>
          <c:extLst>
            <c:ext xmlns:c16="http://schemas.microsoft.com/office/drawing/2014/chart" uri="{C3380CC4-5D6E-409C-BE32-E72D297353CC}">
              <c16:uniqueId val="{00000000-3DF9-45CB-BCE8-ACD62A1D2456}"/>
            </c:ext>
          </c:extLst>
        </c:ser>
        <c:ser>
          <c:idx val="1"/>
          <c:order val="1"/>
          <c:tx>
            <c:strRef>
              <c:f>Sheet1!$C$1</c:f>
              <c:strCache>
                <c:ptCount val="1"/>
                <c:pt idx="0">
                  <c:v>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Sheet1!$C$2:$C$6</c:f>
              <c:numCache>
                <c:formatCode>0%</c:formatCode>
                <c:ptCount val="5"/>
                <c:pt idx="0">
                  <c:v>0.44</c:v>
                </c:pt>
                <c:pt idx="1">
                  <c:v>0.4</c:v>
                </c:pt>
                <c:pt idx="2">
                  <c:v>0.46</c:v>
                </c:pt>
                <c:pt idx="3">
                  <c:v>0.48</c:v>
                </c:pt>
                <c:pt idx="4">
                  <c:v>0.42</c:v>
                </c:pt>
              </c:numCache>
            </c:numRef>
          </c:val>
          <c:extLst>
            <c:ext xmlns:c16="http://schemas.microsoft.com/office/drawing/2014/chart" uri="{C3380CC4-5D6E-409C-BE32-E72D297353CC}">
              <c16:uniqueId val="{00000001-3DF9-45CB-BCE8-ACD62A1D2456}"/>
            </c:ext>
          </c:extLst>
        </c:ser>
        <c:ser>
          <c:idx val="2"/>
          <c:order val="2"/>
          <c:tx>
            <c:strRef>
              <c:f>Sheet1!$D$1</c:f>
              <c:strCache>
                <c:ptCount val="1"/>
                <c:pt idx="0">
                  <c:v>3</c:v>
                </c:pt>
              </c:strCache>
            </c:strRef>
          </c:tx>
          <c:spPr>
            <a:solidFill>
              <a:schemeClr val="accent3"/>
            </a:solidFill>
            <a:ln>
              <a:noFill/>
            </a:ln>
            <a:effectLst/>
          </c:spPr>
          <c:invertIfNegative val="0"/>
          <c:dLbls>
            <c:dLbl>
              <c:idx val="4"/>
              <c:layout>
                <c:manualLayout>
                  <c:x val="-1.666666666666666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329-4E50-8370-8479722F7D1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Sheet1!$D$2:$D$6</c:f>
              <c:numCache>
                <c:formatCode>0%</c:formatCode>
                <c:ptCount val="5"/>
                <c:pt idx="0">
                  <c:v>0.13</c:v>
                </c:pt>
                <c:pt idx="1">
                  <c:v>0.11</c:v>
                </c:pt>
                <c:pt idx="2">
                  <c:v>0.13</c:v>
                </c:pt>
                <c:pt idx="3">
                  <c:v>0.14000000000000001</c:v>
                </c:pt>
                <c:pt idx="4">
                  <c:v>0.2</c:v>
                </c:pt>
              </c:numCache>
            </c:numRef>
          </c:val>
          <c:extLst>
            <c:ext xmlns:c16="http://schemas.microsoft.com/office/drawing/2014/chart" uri="{C3380CC4-5D6E-409C-BE32-E72D297353CC}">
              <c16:uniqueId val="{00000002-3DF9-45CB-BCE8-ACD62A1D2456}"/>
            </c:ext>
          </c:extLst>
        </c:ser>
        <c:ser>
          <c:idx val="3"/>
          <c:order val="3"/>
          <c:tx>
            <c:strRef>
              <c:f>Sheet1!$E$1</c:f>
              <c:strCache>
                <c:ptCount val="1"/>
                <c:pt idx="0">
                  <c:v>2</c:v>
                </c:pt>
              </c:strCache>
            </c:strRef>
          </c:tx>
          <c:spPr>
            <a:solidFill>
              <a:schemeClr val="accent4"/>
            </a:solidFill>
            <a:ln>
              <a:noFill/>
            </a:ln>
            <a:effectLst/>
          </c:spPr>
          <c:invertIfNegative val="0"/>
          <c:dLbls>
            <c:dLbl>
              <c:idx val="0"/>
              <c:layout>
                <c:manualLayout>
                  <c:x val="-9.0909090909090905E-3"/>
                  <c:y val="7.4468085106382975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52B-437A-8401-1B404839343E}"/>
                </c:ext>
              </c:extLst>
            </c:dLbl>
            <c:dLbl>
              <c:idx val="1"/>
              <c:layout>
                <c:manualLayout>
                  <c:x val="-1.5151515151516262E-3"/>
                  <c:y val="7.0921985815602842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52B-437A-8401-1B404839343E}"/>
                </c:ext>
              </c:extLst>
            </c:dLbl>
            <c:dLbl>
              <c:idx val="2"/>
              <c:layout>
                <c:manualLayout>
                  <c:x val="-9.0909090909090905E-3"/>
                  <c:y val="5.6737588652482268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52B-437A-8401-1B404839343E}"/>
                </c:ext>
              </c:extLst>
            </c:dLbl>
            <c:dLbl>
              <c:idx val="3"/>
              <c:layout>
                <c:manualLayout>
                  <c:x val="-1.5151515151516262E-3"/>
                  <c:y val="6.028368794326240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329-4E50-8370-8479722F7D16}"/>
                </c:ext>
              </c:extLst>
            </c:dLbl>
            <c:dLbl>
              <c:idx val="4"/>
              <c:layout>
                <c:manualLayout>
                  <c:x val="-9.0909090909090905E-3"/>
                  <c:y val="5.6737588652482268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329-4E50-8370-8479722F7D1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Total</c:v>
                </c:pt>
                <c:pt idx="1">
                  <c:v>Restaurants</c:v>
                </c:pt>
                <c:pt idx="2">
                  <c:v>Non Comm</c:v>
                </c:pt>
                <c:pt idx="3">
                  <c:v>Hotel</c:v>
                </c:pt>
                <c:pt idx="4">
                  <c:v>C-Store</c:v>
                </c:pt>
              </c:strCache>
            </c:strRef>
          </c:cat>
          <c:val>
            <c:numRef>
              <c:f>Sheet1!$E$2:$E$6</c:f>
              <c:numCache>
                <c:formatCode>0%</c:formatCode>
                <c:ptCount val="5"/>
                <c:pt idx="0">
                  <c:v>0</c:v>
                </c:pt>
                <c:pt idx="1">
                  <c:v>0</c:v>
                </c:pt>
                <c:pt idx="2">
                  <c:v>0</c:v>
                </c:pt>
                <c:pt idx="3">
                  <c:v>0.02</c:v>
                </c:pt>
                <c:pt idx="4">
                  <c:v>0</c:v>
                </c:pt>
              </c:numCache>
            </c:numRef>
          </c:val>
          <c:extLst>
            <c:ext xmlns:c16="http://schemas.microsoft.com/office/drawing/2014/chart" uri="{C3380CC4-5D6E-409C-BE32-E72D297353CC}">
              <c16:uniqueId val="{00000003-3DF9-45CB-BCE8-ACD62A1D2456}"/>
            </c:ext>
          </c:extLst>
        </c:ser>
        <c:ser>
          <c:idx val="4"/>
          <c:order val="4"/>
          <c:tx>
            <c:strRef>
              <c:f>Sheet1!$F$1</c:f>
              <c:strCache>
                <c:ptCount val="1"/>
                <c:pt idx="0">
                  <c:v>1—Not at all motivating</c:v>
                </c:pt>
              </c:strCache>
            </c:strRef>
          </c:tx>
          <c:spPr>
            <a:solidFill>
              <a:schemeClr val="accent5"/>
            </a:solidFill>
            <a:ln>
              <a:noFill/>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5-954B-4E3C-804B-EF486E99C18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5"/>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Sheet1!$F$2:$F$6</c:f>
              <c:numCache>
                <c:formatCode>0%</c:formatCode>
                <c:ptCount val="5"/>
                <c:pt idx="0">
                  <c:v>0</c:v>
                </c:pt>
                <c:pt idx="1">
                  <c:v>0.01</c:v>
                </c:pt>
                <c:pt idx="2">
                  <c:v>0</c:v>
                </c:pt>
                <c:pt idx="3">
                  <c:v>0</c:v>
                </c:pt>
                <c:pt idx="4">
                  <c:v>0</c:v>
                </c:pt>
              </c:numCache>
            </c:numRef>
          </c:val>
          <c:extLst>
            <c:ext xmlns:c16="http://schemas.microsoft.com/office/drawing/2014/chart" uri="{C3380CC4-5D6E-409C-BE32-E72D297353CC}">
              <c16:uniqueId val="{00000004-3DF9-45CB-BCE8-ACD62A1D2456}"/>
            </c:ext>
          </c:extLst>
        </c:ser>
        <c:dLbls>
          <c:showLegendKey val="0"/>
          <c:showVal val="0"/>
          <c:showCatName val="0"/>
          <c:showSerName val="0"/>
          <c:showPercent val="0"/>
          <c:showBubbleSize val="0"/>
        </c:dLbls>
        <c:gapWidth val="150"/>
        <c:overlap val="100"/>
        <c:axId val="556643872"/>
        <c:axId val="544412288"/>
      </c:barChart>
      <c:catAx>
        <c:axId val="55664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2">
                    <a:lumMod val="10000"/>
                  </a:schemeClr>
                </a:solidFill>
                <a:latin typeface="+mn-lt"/>
                <a:ea typeface="+mn-ea"/>
                <a:cs typeface="+mn-cs"/>
              </a:defRPr>
            </a:pPr>
            <a:endParaRPr lang="en-US"/>
          </a:p>
        </c:txPr>
        <c:crossAx val="544412288"/>
        <c:crosses val="autoZero"/>
        <c:auto val="1"/>
        <c:lblAlgn val="ctr"/>
        <c:lblOffset val="100"/>
        <c:noMultiLvlLbl val="0"/>
      </c:catAx>
      <c:valAx>
        <c:axId val="544412288"/>
        <c:scaling>
          <c:orientation val="minMax"/>
        </c:scaling>
        <c:delete val="1"/>
        <c:axPos val="t"/>
        <c:numFmt formatCode="0%" sourceLinked="1"/>
        <c:majorTickMark val="none"/>
        <c:minorTickMark val="none"/>
        <c:tickLblPos val="nextTo"/>
        <c:crossAx val="5566438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Entry>
      <c:layout>
        <c:manualLayout>
          <c:xMode val="edge"/>
          <c:yMode val="edge"/>
          <c:x val="0.17603304700548794"/>
          <c:y val="0.95196256128361312"/>
          <c:w val="0.65380195657361007"/>
          <c:h val="4.803745781132785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bg2">
              <a:lumMod val="10000"/>
            </a:schemeClr>
          </a:solidFill>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r>
              <a:rPr lang="en-US" sz="1600" dirty="0">
                <a:latin typeface="Georgia" panose="02040502050405020303" pitchFamily="18" charset="0"/>
              </a:rPr>
              <a:t>Chain Restaurant Operators</a:t>
            </a:r>
          </a:p>
        </c:rich>
      </c:tx>
      <c:layout>
        <c:manualLayout>
          <c:xMode val="edge"/>
          <c:yMode val="edge"/>
          <c:x val="0.12628444881889764"/>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8.9271653543307072E-2"/>
          <c:y val="9.1332617513719877E-2"/>
          <c:w val="0.55427912656751244"/>
          <c:h val="0.90700220711047486"/>
        </c:manualLayout>
      </c:layout>
      <c:doughnutChart>
        <c:varyColors val="1"/>
        <c:ser>
          <c:idx val="0"/>
          <c:order val="0"/>
          <c:tx>
            <c:strRef>
              <c:f>Sheet1!$B$1</c:f>
              <c:strCache>
                <c:ptCount val="1"/>
                <c:pt idx="0">
                  <c:v>Campbell's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ADBB-4F61-98A2-C1A8BA7560D0}"/>
              </c:ext>
            </c:extLst>
          </c:dPt>
          <c:dPt>
            <c:idx val="1"/>
            <c:bubble3D val="0"/>
            <c:spPr>
              <a:solidFill>
                <a:schemeClr val="accent2"/>
              </a:solidFill>
              <a:ln w="19050">
                <a:noFill/>
              </a:ln>
              <a:effectLst/>
            </c:spPr>
            <c:extLst>
              <c:ext xmlns:c16="http://schemas.microsoft.com/office/drawing/2014/chart" uri="{C3380CC4-5D6E-409C-BE32-E72D297353CC}">
                <c16:uniqueId val="{00000003-ADBB-4F61-98A2-C1A8BA7560D0}"/>
              </c:ext>
            </c:extLst>
          </c:dPt>
          <c:dPt>
            <c:idx val="2"/>
            <c:bubble3D val="0"/>
            <c:spPr>
              <a:solidFill>
                <a:schemeClr val="accent3"/>
              </a:solidFill>
              <a:ln w="19050">
                <a:noFill/>
              </a:ln>
              <a:effectLst/>
            </c:spPr>
            <c:extLst>
              <c:ext xmlns:c16="http://schemas.microsoft.com/office/drawing/2014/chart" uri="{C3380CC4-5D6E-409C-BE32-E72D297353CC}">
                <c16:uniqueId val="{00000005-ADBB-4F61-98A2-C1A8BA7560D0}"/>
              </c:ext>
            </c:extLst>
          </c:dPt>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0.88</c:v>
                </c:pt>
                <c:pt idx="1">
                  <c:v>0.09</c:v>
                </c:pt>
                <c:pt idx="2">
                  <c:v>0.02</c:v>
                </c:pt>
              </c:numCache>
            </c:numRef>
          </c:val>
          <c:extLst>
            <c:ext xmlns:c16="http://schemas.microsoft.com/office/drawing/2014/chart" uri="{C3380CC4-5D6E-409C-BE32-E72D297353CC}">
              <c16:uniqueId val="{00000006-ADBB-4F61-98A2-C1A8BA7560D0}"/>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r"/>
      <c:layout>
        <c:manualLayout>
          <c:xMode val="edge"/>
          <c:yMode val="edge"/>
          <c:x val="0.69115886555847184"/>
          <c:y val="0.39271265807683131"/>
          <c:w val="0.16995224555263924"/>
          <c:h val="0.2190443808160343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r>
              <a:rPr lang="en-US" sz="1600" dirty="0">
                <a:latin typeface="Georgia" panose="02040502050405020303" pitchFamily="18" charset="0"/>
              </a:rPr>
              <a:t>K-12 Operators</a:t>
            </a:r>
          </a:p>
        </c:rich>
      </c:tx>
      <c:layout>
        <c:manualLayout>
          <c:xMode val="edge"/>
          <c:yMode val="edge"/>
          <c:x val="0.32360784313725494"/>
          <c:y val="7.575757575757576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15519975297205496"/>
          <c:y val="0.10618438320209973"/>
          <c:w val="0.74028964026555499"/>
          <c:h val="0.89381561679790023"/>
        </c:manualLayout>
      </c:layout>
      <c:doughnutChart>
        <c:varyColors val="1"/>
        <c:ser>
          <c:idx val="0"/>
          <c:order val="0"/>
          <c:tx>
            <c:strRef>
              <c:f>Sheet1!$B$1</c:f>
              <c:strCache>
                <c:ptCount val="1"/>
                <c:pt idx="0">
                  <c:v>Campbell's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C997-4896-9E6C-30F056A14D70}"/>
              </c:ext>
            </c:extLst>
          </c:dPt>
          <c:dPt>
            <c:idx val="1"/>
            <c:bubble3D val="0"/>
            <c:spPr>
              <a:solidFill>
                <a:schemeClr val="accent2"/>
              </a:solidFill>
              <a:ln w="19050">
                <a:noFill/>
              </a:ln>
              <a:effectLst/>
            </c:spPr>
            <c:extLst>
              <c:ext xmlns:c16="http://schemas.microsoft.com/office/drawing/2014/chart" uri="{C3380CC4-5D6E-409C-BE32-E72D297353CC}">
                <c16:uniqueId val="{00000003-C997-4896-9E6C-30F056A14D70}"/>
              </c:ext>
            </c:extLst>
          </c:dPt>
          <c:dPt>
            <c:idx val="2"/>
            <c:bubble3D val="0"/>
            <c:spPr>
              <a:solidFill>
                <a:schemeClr val="accent3"/>
              </a:solidFill>
              <a:ln w="19050">
                <a:noFill/>
              </a:ln>
              <a:effectLst/>
            </c:spPr>
            <c:extLst>
              <c:ext xmlns:c16="http://schemas.microsoft.com/office/drawing/2014/chart" uri="{C3380CC4-5D6E-409C-BE32-E72D297353CC}">
                <c16:uniqueId val="{00000005-C997-4896-9E6C-30F056A14D70}"/>
              </c:ext>
            </c:extLst>
          </c:dPt>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0.75</c:v>
                </c:pt>
                <c:pt idx="1">
                  <c:v>0.2</c:v>
                </c:pt>
                <c:pt idx="2">
                  <c:v>0.05</c:v>
                </c:pt>
              </c:numCache>
            </c:numRef>
          </c:val>
          <c:extLst>
            <c:ext xmlns:c16="http://schemas.microsoft.com/office/drawing/2014/chart" uri="{C3380CC4-5D6E-409C-BE32-E72D297353CC}">
              <c16:uniqueId val="{00000006-C997-4896-9E6C-30F056A14D7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294655876348793"/>
          <c:y val="1.1873186904268545E-2"/>
          <c:w val="0.49705344123651213"/>
          <c:h val="0.97625362619146294"/>
        </c:manualLayout>
      </c:layout>
      <c:barChart>
        <c:barDir val="bar"/>
        <c:grouping val="clustered"/>
        <c:varyColors val="0"/>
        <c:ser>
          <c:idx val="0"/>
          <c:order val="0"/>
          <c:tx>
            <c:strRef>
              <c:f>Sheet1!$B$1</c:f>
              <c:strCache>
                <c:ptCount val="1"/>
                <c:pt idx="0">
                  <c:v>Total</c:v>
                </c:pt>
              </c:strCache>
            </c:strRef>
          </c:tx>
          <c:spPr>
            <a:solidFill>
              <a:srgbClr val="2C2A28"/>
            </a:solidFill>
            <a:ln>
              <a:noFill/>
            </a:ln>
            <a:effectLst/>
          </c:spPr>
          <c:invertIfNegative val="1"/>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Low sugar</c:v>
                </c:pt>
                <c:pt idx="1">
                  <c:v>Low in fat</c:v>
                </c:pt>
                <c:pt idx="2">
                  <c:v>Non-GMO</c:v>
                </c:pt>
                <c:pt idx="3">
                  <c:v>Low in sodium</c:v>
                </c:pt>
                <c:pt idx="4">
                  <c:v>Natural</c:v>
                </c:pt>
                <c:pt idx="5">
                  <c:v>Contains whole grains</c:v>
                </c:pt>
                <c:pt idx="6">
                  <c:v>Gluten-free</c:v>
                </c:pt>
                <c:pt idx="7">
                  <c:v>Low calorie</c:v>
                </c:pt>
                <c:pt idx="8">
                  <c:v>Made with real cheese</c:v>
                </c:pt>
                <c:pt idx="9">
                  <c:v>Low in saturated fat</c:v>
                </c:pt>
                <c:pt idx="10">
                  <c:v>Good source of fiber</c:v>
                </c:pt>
                <c:pt idx="11">
                  <c:v>Organic</c:v>
                </c:pt>
                <c:pt idx="12">
                  <c:v>Good source of vitamins and minerals</c:v>
                </c:pt>
                <c:pt idx="13">
                  <c:v>No artificial flavors or preservatives</c:v>
                </c:pt>
                <c:pt idx="14">
                  <c:v>No artificial colors or sweeteners</c:v>
                </c:pt>
              </c:strCache>
            </c:strRef>
          </c:cat>
          <c:val>
            <c:numRef>
              <c:f>Sheet1!$B$2:$B$16</c:f>
              <c:numCache>
                <c:formatCode>0%</c:formatCode>
                <c:ptCount val="15"/>
                <c:pt idx="0">
                  <c:v>0.36</c:v>
                </c:pt>
                <c:pt idx="1">
                  <c:v>0.32</c:v>
                </c:pt>
                <c:pt idx="2">
                  <c:v>0.32</c:v>
                </c:pt>
                <c:pt idx="3">
                  <c:v>0.31</c:v>
                </c:pt>
                <c:pt idx="4">
                  <c:v>0.3</c:v>
                </c:pt>
                <c:pt idx="5">
                  <c:v>0.27</c:v>
                </c:pt>
                <c:pt idx="6">
                  <c:v>0.26</c:v>
                </c:pt>
                <c:pt idx="7">
                  <c:v>0.26</c:v>
                </c:pt>
                <c:pt idx="8">
                  <c:v>0.26</c:v>
                </c:pt>
                <c:pt idx="9">
                  <c:v>0.25</c:v>
                </c:pt>
                <c:pt idx="10">
                  <c:v>0.24</c:v>
                </c:pt>
                <c:pt idx="11">
                  <c:v>0.22</c:v>
                </c:pt>
                <c:pt idx="12">
                  <c:v>0.21</c:v>
                </c:pt>
                <c:pt idx="13">
                  <c:v>0.21</c:v>
                </c:pt>
                <c:pt idx="14">
                  <c:v>0.2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350E-C345-A8A9-4667C528B293}"/>
            </c:ext>
          </c:extLst>
        </c:ser>
        <c:dLbls>
          <c:showLegendKey val="0"/>
          <c:showVal val="1"/>
          <c:showCatName val="0"/>
          <c:showSerName val="0"/>
          <c:showPercent val="0"/>
          <c:showBubbleSize val="0"/>
        </c:dLbls>
        <c:gapWidth val="182"/>
        <c:axId val="-2068027336"/>
        <c:axId val="-2113994440"/>
      </c:barChart>
      <c:catAx>
        <c:axId val="-20680273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113994440"/>
        <c:crosses val="autoZero"/>
        <c:auto val="1"/>
        <c:lblAlgn val="ctr"/>
        <c:lblOffset val="100"/>
        <c:noMultiLvlLbl val="0"/>
      </c:catAx>
      <c:valAx>
        <c:axId val="-2113994440"/>
        <c:scaling>
          <c:orientation val="minMax"/>
          <c:max val="1"/>
          <c:min val="0"/>
        </c:scaling>
        <c:delete val="1"/>
        <c:axPos val="t"/>
        <c:numFmt formatCode="0%" sourceLinked="1"/>
        <c:majorTickMark val="none"/>
        <c:minorTickMark val="none"/>
        <c:tickLblPos val="nextTo"/>
        <c:crossAx val="-2068027336"/>
        <c:crosses val="autoZero"/>
        <c:crossBetween val="between"/>
      </c:valAx>
      <c:spPr>
        <a:noFill/>
        <a:ln>
          <a:noFill/>
        </a:ln>
        <a:effectLst/>
      </c:spPr>
    </c:plotArea>
    <c:plotVisOnly val="1"/>
    <c:dispBlanksAs val="gap"/>
    <c:showDLblsOverMax val="1"/>
  </c:chart>
  <c:spPr>
    <a:noFill/>
    <a:ln>
      <a:noFill/>
    </a:ln>
    <a:effectLst/>
  </c:spPr>
  <c:txPr>
    <a:bodyPr/>
    <a:lstStyle/>
    <a:p>
      <a:pPr>
        <a:defRPr sz="1200">
          <a:solidFill>
            <a:schemeClr val="tx1"/>
          </a:solidFill>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200" b="0" i="0" baseline="0" dirty="0">
                <a:effectLst/>
                <a:latin typeface="Georgia" panose="02040502050405020303" pitchFamily="18" charset="0"/>
              </a:rPr>
              <a:t>Packaged Snack Claim Differentiators by Segment</a:t>
            </a:r>
            <a:endParaRPr lang="en-US" sz="1000" dirty="0">
              <a:effectLst/>
              <a:latin typeface="Georgia" panose="02040502050405020303" pitchFamily="18" charset="0"/>
            </a:endParaRPr>
          </a:p>
        </c:rich>
      </c:tx>
      <c:layout>
        <c:manualLayout>
          <c:xMode val="edge"/>
          <c:yMode val="edge"/>
          <c:x val="0.18659722222222222"/>
          <c:y val="2.03324402002121E-3"/>
        </c:manualLayout>
      </c:layout>
      <c:overlay val="0"/>
    </c:title>
    <c:autoTitleDeleted val="0"/>
    <c:plotArea>
      <c:layout>
        <c:manualLayout>
          <c:layoutTarget val="inner"/>
          <c:xMode val="edge"/>
          <c:yMode val="edge"/>
          <c:x val="0.50218941382327209"/>
          <c:y val="3.6598392360381773E-2"/>
          <c:w val="0.49781058617672791"/>
          <c:h val="0.9212646265491079"/>
        </c:manualLayout>
      </c:layout>
      <c:barChart>
        <c:barDir val="bar"/>
        <c:grouping val="clustered"/>
        <c:varyColors val="1"/>
        <c:ser>
          <c:idx val="0"/>
          <c:order val="0"/>
          <c:tx>
            <c:strRef>
              <c:f>Sheet1!$B$1</c:f>
              <c:strCache>
                <c:ptCount val="1"/>
                <c:pt idx="0">
                  <c:v>Total Sample</c:v>
                </c:pt>
              </c:strCache>
            </c:strRef>
          </c:tx>
          <c:spPr>
            <a:solidFill>
              <a:srgbClr val="2C2A28"/>
            </a:solidFill>
            <a:ln>
              <a:noFill/>
            </a:ln>
            <a:effectLst/>
          </c:spPr>
          <c:invertIfNegative val="1"/>
          <c:dLbls>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Low sugar</c:v>
                </c:pt>
                <c:pt idx="1">
                  <c:v>Non-GMO</c:v>
                </c:pt>
                <c:pt idx="2">
                  <c:v>Low in sodium</c:v>
                </c:pt>
                <c:pt idx="3">
                  <c:v>Contains whole grains</c:v>
                </c:pt>
                <c:pt idx="4">
                  <c:v>Low calorie</c:v>
                </c:pt>
                <c:pt idx="5">
                  <c:v>Made with real cheese</c:v>
                </c:pt>
                <c:pt idx="6">
                  <c:v>Low in saturated fat</c:v>
                </c:pt>
                <c:pt idx="7">
                  <c:v>Good source of vitamins and minerals</c:v>
                </c:pt>
                <c:pt idx="8">
                  <c:v>No artificial flavors or preservatives</c:v>
                </c:pt>
                <c:pt idx="9">
                  <c:v>No artificial colors or sweeteners</c:v>
                </c:pt>
              </c:strCache>
            </c:strRef>
          </c:cat>
          <c:val>
            <c:numRef>
              <c:f>Sheet1!$B$2:$B$11</c:f>
              <c:numCache>
                <c:formatCode>0%</c:formatCode>
                <c:ptCount val="10"/>
                <c:pt idx="0">
                  <c:v>0.36</c:v>
                </c:pt>
                <c:pt idx="1">
                  <c:v>0.32</c:v>
                </c:pt>
                <c:pt idx="2">
                  <c:v>0.31</c:v>
                </c:pt>
                <c:pt idx="3">
                  <c:v>0.27</c:v>
                </c:pt>
                <c:pt idx="4">
                  <c:v>0.26</c:v>
                </c:pt>
                <c:pt idx="5">
                  <c:v>0.26</c:v>
                </c:pt>
                <c:pt idx="6">
                  <c:v>0.25</c:v>
                </c:pt>
                <c:pt idx="7">
                  <c:v>0.21</c:v>
                </c:pt>
                <c:pt idx="8">
                  <c:v>0.21</c:v>
                </c:pt>
                <c:pt idx="9">
                  <c:v>0.2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350E-C345-A8A9-4667C528B293}"/>
            </c:ext>
          </c:extLst>
        </c:ser>
        <c:ser>
          <c:idx val="1"/>
          <c:order val="1"/>
          <c:tx>
            <c:strRef>
              <c:f>Sheet1!$C$1</c:f>
              <c:strCache>
                <c:ptCount val="1"/>
                <c:pt idx="0">
                  <c:v>Restaurants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Low sugar</c:v>
                </c:pt>
                <c:pt idx="1">
                  <c:v>Non-GMO</c:v>
                </c:pt>
                <c:pt idx="2">
                  <c:v>Low in sodium</c:v>
                </c:pt>
                <c:pt idx="3">
                  <c:v>Contains whole grains</c:v>
                </c:pt>
                <c:pt idx="4">
                  <c:v>Low calorie</c:v>
                </c:pt>
                <c:pt idx="5">
                  <c:v>Made with real cheese</c:v>
                </c:pt>
                <c:pt idx="6">
                  <c:v>Low in saturated fat</c:v>
                </c:pt>
                <c:pt idx="7">
                  <c:v>Good source of vitamins and minerals</c:v>
                </c:pt>
                <c:pt idx="8">
                  <c:v>No artificial flavors or preservatives</c:v>
                </c:pt>
                <c:pt idx="9">
                  <c:v>No artificial colors or sweeteners</c:v>
                </c:pt>
              </c:strCache>
            </c:strRef>
          </c:cat>
          <c:val>
            <c:numRef>
              <c:f>Sheet1!$C$2:$C$11</c:f>
              <c:numCache>
                <c:formatCode>0%</c:formatCode>
                <c:ptCount val="10"/>
                <c:pt idx="0">
                  <c:v>0.23</c:v>
                </c:pt>
                <c:pt idx="1">
                  <c:v>0.16</c:v>
                </c:pt>
                <c:pt idx="2">
                  <c:v>0.3</c:v>
                </c:pt>
                <c:pt idx="3">
                  <c:v>0.2</c:v>
                </c:pt>
                <c:pt idx="4">
                  <c:v>0.19</c:v>
                </c:pt>
                <c:pt idx="5">
                  <c:v>0.39</c:v>
                </c:pt>
                <c:pt idx="6">
                  <c:v>0.3</c:v>
                </c:pt>
                <c:pt idx="7">
                  <c:v>0.26</c:v>
                </c:pt>
                <c:pt idx="8">
                  <c:v>0.28000000000000003</c:v>
                </c:pt>
                <c:pt idx="9">
                  <c:v>0.28000000000000003</c:v>
                </c:pt>
              </c:numCache>
            </c:numRef>
          </c:val>
          <c:extLst>
            <c:ext xmlns:c16="http://schemas.microsoft.com/office/drawing/2014/chart" uri="{C3380CC4-5D6E-409C-BE32-E72D297353CC}">
              <c16:uniqueId val="{00000000-2D5F-4011-A0E7-37EEDAB34767}"/>
            </c:ext>
          </c:extLst>
        </c:ser>
        <c:ser>
          <c:idx val="2"/>
          <c:order val="2"/>
          <c:tx>
            <c:strRef>
              <c:f>Sheet1!$D$1</c:f>
              <c:strCache>
                <c:ptCount val="1"/>
                <c:pt idx="0">
                  <c:v>Non Comm</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Low sugar</c:v>
                </c:pt>
                <c:pt idx="1">
                  <c:v>Non-GMO</c:v>
                </c:pt>
                <c:pt idx="2">
                  <c:v>Low in sodium</c:v>
                </c:pt>
                <c:pt idx="3">
                  <c:v>Contains whole grains</c:v>
                </c:pt>
                <c:pt idx="4">
                  <c:v>Low calorie</c:v>
                </c:pt>
                <c:pt idx="5">
                  <c:v>Made with real cheese</c:v>
                </c:pt>
                <c:pt idx="6">
                  <c:v>Low in saturated fat</c:v>
                </c:pt>
                <c:pt idx="7">
                  <c:v>Good source of vitamins and minerals</c:v>
                </c:pt>
                <c:pt idx="8">
                  <c:v>No artificial flavors or preservatives</c:v>
                </c:pt>
                <c:pt idx="9">
                  <c:v>No artificial colors or sweeteners</c:v>
                </c:pt>
              </c:strCache>
            </c:strRef>
          </c:cat>
          <c:val>
            <c:numRef>
              <c:f>Sheet1!$D$2:$D$11</c:f>
              <c:numCache>
                <c:formatCode>0%</c:formatCode>
                <c:ptCount val="10"/>
                <c:pt idx="0">
                  <c:v>0.4</c:v>
                </c:pt>
                <c:pt idx="1">
                  <c:v>0.35</c:v>
                </c:pt>
                <c:pt idx="2">
                  <c:v>0.34</c:v>
                </c:pt>
                <c:pt idx="3">
                  <c:v>0.31</c:v>
                </c:pt>
                <c:pt idx="4">
                  <c:v>0.28999999999999998</c:v>
                </c:pt>
                <c:pt idx="5">
                  <c:v>0.2</c:v>
                </c:pt>
                <c:pt idx="6">
                  <c:v>0.24</c:v>
                </c:pt>
                <c:pt idx="7">
                  <c:v>0.21</c:v>
                </c:pt>
                <c:pt idx="8">
                  <c:v>0.2</c:v>
                </c:pt>
                <c:pt idx="9">
                  <c:v>0.16</c:v>
                </c:pt>
              </c:numCache>
            </c:numRef>
          </c:val>
          <c:extLst>
            <c:ext xmlns:c16="http://schemas.microsoft.com/office/drawing/2014/chart" uri="{C3380CC4-5D6E-409C-BE32-E72D297353CC}">
              <c16:uniqueId val="{00000001-2D5F-4011-A0E7-37EEDAB34767}"/>
            </c:ext>
          </c:extLst>
        </c:ser>
        <c:ser>
          <c:idx val="3"/>
          <c:order val="3"/>
          <c:tx>
            <c:strRef>
              <c:f>Sheet1!$E$1</c:f>
              <c:strCache>
                <c:ptCount val="1"/>
                <c:pt idx="0">
                  <c:v>Hotel</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Low sugar</c:v>
                </c:pt>
                <c:pt idx="1">
                  <c:v>Non-GMO</c:v>
                </c:pt>
                <c:pt idx="2">
                  <c:v>Low in sodium</c:v>
                </c:pt>
                <c:pt idx="3">
                  <c:v>Contains whole grains</c:v>
                </c:pt>
                <c:pt idx="4">
                  <c:v>Low calorie</c:v>
                </c:pt>
                <c:pt idx="5">
                  <c:v>Made with real cheese</c:v>
                </c:pt>
                <c:pt idx="6">
                  <c:v>Low in saturated fat</c:v>
                </c:pt>
                <c:pt idx="7">
                  <c:v>Good source of vitamins and minerals</c:v>
                </c:pt>
                <c:pt idx="8">
                  <c:v>No artificial flavors or preservatives</c:v>
                </c:pt>
                <c:pt idx="9">
                  <c:v>No artificial colors or sweeteners</c:v>
                </c:pt>
              </c:strCache>
            </c:strRef>
          </c:cat>
          <c:val>
            <c:numRef>
              <c:f>Sheet1!$E$2:$E$11</c:f>
              <c:numCache>
                <c:formatCode>0%</c:formatCode>
                <c:ptCount val="10"/>
                <c:pt idx="0">
                  <c:v>0.45</c:v>
                </c:pt>
                <c:pt idx="1">
                  <c:v>0.45</c:v>
                </c:pt>
                <c:pt idx="2">
                  <c:v>0.24</c:v>
                </c:pt>
                <c:pt idx="3">
                  <c:v>0.24</c:v>
                </c:pt>
                <c:pt idx="4">
                  <c:v>0.33</c:v>
                </c:pt>
                <c:pt idx="5">
                  <c:v>0.24</c:v>
                </c:pt>
                <c:pt idx="6">
                  <c:v>0.24</c:v>
                </c:pt>
                <c:pt idx="7">
                  <c:v>0.18</c:v>
                </c:pt>
                <c:pt idx="8">
                  <c:v>0.18</c:v>
                </c:pt>
                <c:pt idx="9">
                  <c:v>0.18</c:v>
                </c:pt>
              </c:numCache>
            </c:numRef>
          </c:val>
          <c:extLst>
            <c:ext xmlns:c16="http://schemas.microsoft.com/office/drawing/2014/chart" uri="{C3380CC4-5D6E-409C-BE32-E72D297353CC}">
              <c16:uniqueId val="{00000002-2D5F-4011-A0E7-37EEDAB34767}"/>
            </c:ext>
          </c:extLst>
        </c:ser>
        <c:ser>
          <c:idx val="4"/>
          <c:order val="4"/>
          <c:tx>
            <c:strRef>
              <c:f>Sheet1!$F$1</c:f>
              <c:strCache>
                <c:ptCount val="1"/>
                <c:pt idx="0">
                  <c:v>C-Store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Low sugar</c:v>
                </c:pt>
                <c:pt idx="1">
                  <c:v>Non-GMO</c:v>
                </c:pt>
                <c:pt idx="2">
                  <c:v>Low in sodium</c:v>
                </c:pt>
                <c:pt idx="3">
                  <c:v>Contains whole grains</c:v>
                </c:pt>
                <c:pt idx="4">
                  <c:v>Low calorie</c:v>
                </c:pt>
                <c:pt idx="5">
                  <c:v>Made with real cheese</c:v>
                </c:pt>
                <c:pt idx="6">
                  <c:v>Low in saturated fat</c:v>
                </c:pt>
                <c:pt idx="7">
                  <c:v>Good source of vitamins and minerals</c:v>
                </c:pt>
                <c:pt idx="8">
                  <c:v>No artificial flavors or preservatives</c:v>
                </c:pt>
                <c:pt idx="9">
                  <c:v>No artificial colors or sweeteners</c:v>
                </c:pt>
              </c:strCache>
            </c:strRef>
          </c:cat>
          <c:val>
            <c:numRef>
              <c:f>Sheet1!$F$2:$F$11</c:f>
              <c:numCache>
                <c:formatCode>0%</c:formatCode>
                <c:ptCount val="10"/>
                <c:pt idx="0">
                  <c:v>0.51</c:v>
                </c:pt>
                <c:pt idx="1">
                  <c:v>0.64</c:v>
                </c:pt>
                <c:pt idx="2">
                  <c:v>0.18</c:v>
                </c:pt>
                <c:pt idx="3">
                  <c:v>0.26</c:v>
                </c:pt>
                <c:pt idx="4">
                  <c:v>0.28000000000000003</c:v>
                </c:pt>
                <c:pt idx="5">
                  <c:v>0.23</c:v>
                </c:pt>
                <c:pt idx="6">
                  <c:v>0.13</c:v>
                </c:pt>
                <c:pt idx="7">
                  <c:v>0.1</c:v>
                </c:pt>
                <c:pt idx="8">
                  <c:v>0.03</c:v>
                </c:pt>
                <c:pt idx="9">
                  <c:v>0.15</c:v>
                </c:pt>
              </c:numCache>
            </c:numRef>
          </c:val>
          <c:extLst>
            <c:ext xmlns:c16="http://schemas.microsoft.com/office/drawing/2014/chart" uri="{C3380CC4-5D6E-409C-BE32-E72D297353CC}">
              <c16:uniqueId val="{00000003-2D5F-4011-A0E7-37EEDAB34767}"/>
            </c:ext>
          </c:extLst>
        </c:ser>
        <c:dLbls>
          <c:showLegendKey val="0"/>
          <c:showVal val="1"/>
          <c:showCatName val="0"/>
          <c:showSerName val="0"/>
          <c:showPercent val="0"/>
          <c:showBubbleSize val="0"/>
        </c:dLbls>
        <c:gapWidth val="100"/>
        <c:overlap val="-35"/>
        <c:axId val="-2068027336"/>
        <c:axId val="-2113994440"/>
      </c:barChart>
      <c:catAx>
        <c:axId val="-20680273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113994440"/>
        <c:crosses val="autoZero"/>
        <c:auto val="1"/>
        <c:lblAlgn val="ctr"/>
        <c:lblOffset val="100"/>
        <c:noMultiLvlLbl val="0"/>
      </c:catAx>
      <c:valAx>
        <c:axId val="-2113994440"/>
        <c:scaling>
          <c:orientation val="minMax"/>
          <c:max val="1"/>
          <c:min val="0"/>
        </c:scaling>
        <c:delete val="1"/>
        <c:axPos val="t"/>
        <c:numFmt formatCode="0%" sourceLinked="1"/>
        <c:majorTickMark val="none"/>
        <c:minorTickMark val="none"/>
        <c:tickLblPos val="nextTo"/>
        <c:crossAx val="-206802733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Entry>
      <c:layout>
        <c:manualLayout>
          <c:xMode val="edge"/>
          <c:yMode val="edge"/>
          <c:x val="0.12297590405365996"/>
          <c:y val="0.96937278104235292"/>
          <c:w val="0.75404819189268013"/>
          <c:h val="3.062721895764704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1"/>
  </c:chart>
  <c:spPr>
    <a:noFill/>
    <a:ln>
      <a:noFill/>
    </a:ln>
    <a:effectLst/>
  </c:spPr>
  <c:txPr>
    <a:bodyPr/>
    <a:lstStyle/>
    <a:p>
      <a:pPr>
        <a:defRPr sz="1000">
          <a:solidFill>
            <a:schemeClr val="tx1"/>
          </a:solidFill>
        </a:defRPr>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459148173597115"/>
          <c:y val="0"/>
          <c:w val="0.61501348789734611"/>
          <c:h val="0.92361860236008608"/>
        </c:manualLayout>
      </c:layout>
      <c:barChart>
        <c:barDir val="bar"/>
        <c:grouping val="percentStacked"/>
        <c:varyColors val="0"/>
        <c:ser>
          <c:idx val="0"/>
          <c:order val="0"/>
          <c:tx>
            <c:strRef>
              <c:f>Sheet1!$B$1</c:f>
              <c:strCache>
                <c:ptCount val="1"/>
                <c:pt idx="0">
                  <c:v>5—Strongly agree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Goldfish makes our guests smile</c:v>
                </c:pt>
                <c:pt idx="1">
                  <c:v>Goldfish adds smiles to our kids menu*</c:v>
                </c:pt>
                <c:pt idx="2">
                  <c:v>Goldfish delights our guests—even the littlest ones</c:v>
                </c:pt>
                <c:pt idx="3">
                  <c:v>Goldfish boosts meal participation**</c:v>
                </c:pt>
                <c:pt idx="4">
                  <c:v>Goldfish is a wholesome snack baked with real cheese</c:v>
                </c:pt>
              </c:strCache>
            </c:strRef>
          </c:cat>
          <c:val>
            <c:numRef>
              <c:f>Sheet1!$B$2:$B$6</c:f>
              <c:numCache>
                <c:formatCode>0%</c:formatCode>
                <c:ptCount val="5"/>
                <c:pt idx="0">
                  <c:v>0.48</c:v>
                </c:pt>
                <c:pt idx="1">
                  <c:v>0.51</c:v>
                </c:pt>
                <c:pt idx="2">
                  <c:v>0.52</c:v>
                </c:pt>
                <c:pt idx="3">
                  <c:v>0.36</c:v>
                </c:pt>
                <c:pt idx="4">
                  <c:v>0.48</c:v>
                </c:pt>
              </c:numCache>
            </c:numRef>
          </c:val>
          <c:extLst>
            <c:ext xmlns:c16="http://schemas.microsoft.com/office/drawing/2014/chart" uri="{C3380CC4-5D6E-409C-BE32-E72D297353CC}">
              <c16:uniqueId val="{00000000-3DF9-45CB-BCE8-ACD62A1D2456}"/>
            </c:ext>
          </c:extLst>
        </c:ser>
        <c:ser>
          <c:idx val="1"/>
          <c:order val="1"/>
          <c:tx>
            <c:strRef>
              <c:f>Sheet1!$C$1</c:f>
              <c:strCache>
                <c:ptCount val="1"/>
                <c:pt idx="0">
                  <c:v>4</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Goldfish makes our guests smile</c:v>
                </c:pt>
                <c:pt idx="1">
                  <c:v>Goldfish adds smiles to our kids menu*</c:v>
                </c:pt>
                <c:pt idx="2">
                  <c:v>Goldfish delights our guests—even the littlest ones</c:v>
                </c:pt>
                <c:pt idx="3">
                  <c:v>Goldfish boosts meal participation**</c:v>
                </c:pt>
                <c:pt idx="4">
                  <c:v>Goldfish is a wholesome snack baked with real cheese</c:v>
                </c:pt>
              </c:strCache>
            </c:strRef>
          </c:cat>
          <c:val>
            <c:numRef>
              <c:f>Sheet1!$C$2:$C$6</c:f>
              <c:numCache>
                <c:formatCode>0%</c:formatCode>
                <c:ptCount val="5"/>
                <c:pt idx="0">
                  <c:v>0.37</c:v>
                </c:pt>
                <c:pt idx="1">
                  <c:v>0.42</c:v>
                </c:pt>
                <c:pt idx="2">
                  <c:v>0.38</c:v>
                </c:pt>
                <c:pt idx="3">
                  <c:v>0.39</c:v>
                </c:pt>
                <c:pt idx="4">
                  <c:v>0.39</c:v>
                </c:pt>
              </c:numCache>
            </c:numRef>
          </c:val>
          <c:extLst>
            <c:ext xmlns:c16="http://schemas.microsoft.com/office/drawing/2014/chart" uri="{C3380CC4-5D6E-409C-BE32-E72D297353CC}">
              <c16:uniqueId val="{00000001-3DF9-45CB-BCE8-ACD62A1D2456}"/>
            </c:ext>
          </c:extLst>
        </c:ser>
        <c:ser>
          <c:idx val="2"/>
          <c:order val="2"/>
          <c:tx>
            <c:strRef>
              <c:f>Sheet1!$D$1</c:f>
              <c:strCache>
                <c:ptCount val="1"/>
                <c:pt idx="0">
                  <c:v>3</c:v>
                </c:pt>
              </c:strCache>
            </c:strRef>
          </c:tx>
          <c:spPr>
            <a:solidFill>
              <a:schemeClr val="accent3"/>
            </a:solidFill>
            <a:ln>
              <a:noFill/>
            </a:ln>
            <a:effectLst/>
          </c:spPr>
          <c:invertIfNegative val="0"/>
          <c:dLbls>
            <c:dLbl>
              <c:idx val="1"/>
              <c:layout>
                <c:manualLayout>
                  <c:x val="-1.1110982756090176E-16"/>
                  <c:y val="6.7973525671221571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442-427C-8588-6508C97B63BC}"/>
                </c:ext>
              </c:extLst>
            </c:dLbl>
            <c:dLbl>
              <c:idx val="2"/>
              <c:layout>
                <c:manualLayout>
                  <c:x val="-7.57575757575757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442-427C-8588-6508C97B63BC}"/>
                </c:ext>
              </c:extLst>
            </c:dLbl>
            <c:dLbl>
              <c:idx val="4"/>
              <c:layout>
                <c:manualLayout>
                  <c:x val="-7.57575757575768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442-427C-8588-6508C97B63BC}"/>
                </c:ext>
              </c:extLst>
            </c:dLbl>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Goldfish makes our guests smile</c:v>
                </c:pt>
                <c:pt idx="1">
                  <c:v>Goldfish adds smiles to our kids menu*</c:v>
                </c:pt>
                <c:pt idx="2">
                  <c:v>Goldfish delights our guests—even the littlest ones</c:v>
                </c:pt>
                <c:pt idx="3">
                  <c:v>Goldfish boosts meal participation**</c:v>
                </c:pt>
                <c:pt idx="4">
                  <c:v>Goldfish is a wholesome snack baked with real cheese</c:v>
                </c:pt>
              </c:strCache>
            </c:strRef>
          </c:cat>
          <c:val>
            <c:numRef>
              <c:f>Sheet1!$D$2:$D$6</c:f>
              <c:numCache>
                <c:formatCode>0%</c:formatCode>
                <c:ptCount val="5"/>
                <c:pt idx="0">
                  <c:v>0.13</c:v>
                </c:pt>
                <c:pt idx="1">
                  <c:v>0.06</c:v>
                </c:pt>
                <c:pt idx="2">
                  <c:v>0.08</c:v>
                </c:pt>
                <c:pt idx="3">
                  <c:v>0.21</c:v>
                </c:pt>
                <c:pt idx="4">
                  <c:v>0.11</c:v>
                </c:pt>
              </c:numCache>
            </c:numRef>
          </c:val>
          <c:extLst>
            <c:ext xmlns:c16="http://schemas.microsoft.com/office/drawing/2014/chart" uri="{C3380CC4-5D6E-409C-BE32-E72D297353CC}">
              <c16:uniqueId val="{00000002-3DF9-45CB-BCE8-ACD62A1D2456}"/>
            </c:ext>
          </c:extLst>
        </c:ser>
        <c:ser>
          <c:idx val="3"/>
          <c:order val="3"/>
          <c:tx>
            <c:strRef>
              <c:f>Sheet1!$E$1</c:f>
              <c:strCache>
                <c:ptCount val="1"/>
                <c:pt idx="0">
                  <c:v>2</c:v>
                </c:pt>
              </c:strCache>
            </c:strRef>
          </c:tx>
          <c:spPr>
            <a:solidFill>
              <a:schemeClr val="accent4"/>
            </a:solidFill>
            <a:ln>
              <a:noFill/>
            </a:ln>
            <a:effectLst/>
          </c:spPr>
          <c:invertIfNegative val="0"/>
          <c:dLbls>
            <c:dLbl>
              <c:idx val="0"/>
              <c:layout>
                <c:manualLayout>
                  <c:x val="-1.1110982756090176E-16"/>
                  <c:y val="6.33073697123111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442-427C-8588-6508C97B63BC}"/>
                </c:ext>
              </c:extLst>
            </c:dLbl>
            <c:dLbl>
              <c:idx val="1"/>
              <c:layout>
                <c:manualLayout>
                  <c:x val="-1.5151515151515152E-3"/>
                  <c:y val="6.33069165554733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442-427C-8588-6508C97B63BC}"/>
                </c:ext>
              </c:extLst>
            </c:dLbl>
            <c:dLbl>
              <c:idx val="2"/>
              <c:layout>
                <c:manualLayout>
                  <c:x val="-1.1110982756090176E-16"/>
                  <c:y val="6.90824004533381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442-427C-8588-6508C97B63BC}"/>
                </c:ext>
              </c:extLst>
            </c:dLbl>
            <c:dLbl>
              <c:idx val="3"/>
              <c:layout>
                <c:manualLayout>
                  <c:x val="1.5151515151514041E-3"/>
                  <c:y val="6.34109160497502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442-427C-8588-6508C97B63BC}"/>
                </c:ext>
              </c:extLst>
            </c:dLbl>
            <c:dLbl>
              <c:idx val="4"/>
              <c:layout>
                <c:manualLayout>
                  <c:x val="-1.1110982756090176E-16"/>
                  <c:y val="6.33066899770545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442-427C-8588-6508C97B63BC}"/>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Goldfish makes our guests smile</c:v>
                </c:pt>
                <c:pt idx="1">
                  <c:v>Goldfish adds smiles to our kids menu*</c:v>
                </c:pt>
                <c:pt idx="2">
                  <c:v>Goldfish delights our guests—even the littlest ones</c:v>
                </c:pt>
                <c:pt idx="3">
                  <c:v>Goldfish boosts meal participation**</c:v>
                </c:pt>
                <c:pt idx="4">
                  <c:v>Goldfish is a wholesome snack baked with real cheese</c:v>
                </c:pt>
              </c:strCache>
            </c:strRef>
          </c:cat>
          <c:val>
            <c:numRef>
              <c:f>Sheet1!$E$2:$E$6</c:f>
              <c:numCache>
                <c:formatCode>0%</c:formatCode>
                <c:ptCount val="5"/>
                <c:pt idx="0">
                  <c:v>0.02</c:v>
                </c:pt>
                <c:pt idx="1">
                  <c:v>0.01</c:v>
                </c:pt>
                <c:pt idx="2">
                  <c:v>0.02</c:v>
                </c:pt>
                <c:pt idx="3">
                  <c:v>0.02</c:v>
                </c:pt>
                <c:pt idx="4">
                  <c:v>0.02</c:v>
                </c:pt>
              </c:numCache>
            </c:numRef>
          </c:val>
          <c:extLst>
            <c:ext xmlns:c16="http://schemas.microsoft.com/office/drawing/2014/chart" uri="{C3380CC4-5D6E-409C-BE32-E72D297353CC}">
              <c16:uniqueId val="{00000003-3DF9-45CB-BCE8-ACD62A1D2456}"/>
            </c:ext>
          </c:extLst>
        </c:ser>
        <c:ser>
          <c:idx val="4"/>
          <c:order val="4"/>
          <c:tx>
            <c:strRef>
              <c:f>Sheet1!$F$1</c:f>
              <c:strCache>
                <c:ptCount val="1"/>
                <c:pt idx="0">
                  <c:v>1—Disagree completely</c:v>
                </c:pt>
              </c:strCache>
            </c:strRef>
          </c:tx>
          <c:spPr>
            <a:solidFill>
              <a:schemeClr val="accent5"/>
            </a:solidFill>
            <a:ln>
              <a:noFill/>
            </a:ln>
            <a:effectLst/>
          </c:spPr>
          <c:invertIfNegative val="0"/>
          <c:dLbls>
            <c:dLbl>
              <c:idx val="0"/>
              <c:layout>
                <c:manualLayout>
                  <c:x val="2.1212121212121102E-2"/>
                  <c:y val="2.2822681911609579E-7"/>
                </c:manualLayout>
              </c:layout>
              <c:spPr>
                <a:noFill/>
                <a:ln>
                  <a:noFill/>
                </a:ln>
                <a:effectLst/>
              </c:spPr>
              <c:txPr>
                <a:bodyPr rot="0" spcFirstLastPara="1" vertOverflow="ellipsis" vert="horz" wrap="square" anchor="ctr" anchorCtr="1"/>
                <a:lstStyle/>
                <a:p>
                  <a:pPr>
                    <a:defRPr sz="1200" b="1" i="0" u="none" strike="noStrike" kern="1200" baseline="0">
                      <a:solidFill>
                        <a:schemeClr val="accent5"/>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54B-4E3C-804B-EF486E99C182}"/>
                </c:ext>
              </c:extLst>
            </c:dLbl>
            <c:dLbl>
              <c:idx val="1"/>
              <c:layout>
                <c:manualLayout>
                  <c:x val="2.1212121212121102E-2"/>
                  <c:y val="2.2822681911609579E-7"/>
                </c:manualLayout>
              </c:layout>
              <c:spPr>
                <a:noFill/>
                <a:ln>
                  <a:noFill/>
                </a:ln>
                <a:effectLst/>
              </c:spPr>
              <c:txPr>
                <a:bodyPr rot="0" spcFirstLastPara="1" vertOverflow="ellipsis" vert="horz" wrap="square" anchor="ctr" anchorCtr="1"/>
                <a:lstStyle/>
                <a:p>
                  <a:pPr>
                    <a:defRPr sz="1200" b="1" i="0" u="none" strike="noStrike" kern="1200" baseline="0">
                      <a:solidFill>
                        <a:schemeClr val="accent5"/>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54B-4E3C-804B-EF486E99C182}"/>
                </c:ext>
              </c:extLst>
            </c:dLbl>
            <c:dLbl>
              <c:idx val="2"/>
              <c:layout>
                <c:manualLayout>
                  <c:x val="2.1212121212121102E-2"/>
                  <c:y val="4.5645363823219159E-7"/>
                </c:manualLayout>
              </c:layout>
              <c:spPr>
                <a:noFill/>
                <a:ln>
                  <a:noFill/>
                </a:ln>
                <a:effectLst/>
              </c:spPr>
              <c:txPr>
                <a:bodyPr rot="0" spcFirstLastPara="1" vertOverflow="ellipsis" vert="horz" wrap="square" anchor="ctr" anchorCtr="1"/>
                <a:lstStyle/>
                <a:p>
                  <a:pPr>
                    <a:defRPr sz="1200" b="1" i="0" u="none" strike="noStrike" kern="1200" baseline="0">
                      <a:solidFill>
                        <a:schemeClr val="accent5"/>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54B-4E3C-804B-EF486E99C182}"/>
                </c:ext>
              </c:extLst>
            </c:dLbl>
            <c:dLbl>
              <c:idx val="3"/>
              <c:layout>
                <c:manualLayout>
                  <c:x val="2.2141493676926638E-2"/>
                  <c:y val="2.877545920081713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54B-4E3C-804B-EF486E99C182}"/>
                </c:ext>
              </c:extLst>
            </c:dLbl>
            <c:dLbl>
              <c:idx val="4"/>
              <c:layout>
                <c:manualLayout>
                  <c:x val="1.9696969696969584E-2"/>
                  <c:y val="2.8782256553384253E-3"/>
                </c:manualLayout>
              </c:layout>
              <c:spPr>
                <a:noFill/>
                <a:ln>
                  <a:noFill/>
                </a:ln>
                <a:effectLst/>
              </c:spPr>
              <c:txPr>
                <a:bodyPr rot="0" spcFirstLastPara="1" vertOverflow="ellipsis" vert="horz" wrap="square" anchor="ctr" anchorCtr="1"/>
                <a:lstStyle/>
                <a:p>
                  <a:pPr>
                    <a:defRPr sz="1200" b="1" i="0" u="none" strike="noStrike" kern="1200" baseline="0">
                      <a:solidFill>
                        <a:schemeClr val="accent5"/>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54B-4E3C-804B-EF486E99C182}"/>
                </c:ext>
              </c:extLst>
            </c:dLbl>
            <c:dLbl>
              <c:idx val="5"/>
              <c:layout>
                <c:manualLayout>
                  <c:x val="2.121212121212110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54B-4E3C-804B-EF486E99C182}"/>
                </c:ext>
              </c:extLst>
            </c:dLbl>
            <c:dLbl>
              <c:idx val="6"/>
              <c:layout>
                <c:manualLayout>
                  <c:x val="1.666666666666666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54B-4E3C-804B-EF486E99C182}"/>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Goldfish makes our guests smile</c:v>
                </c:pt>
                <c:pt idx="1">
                  <c:v>Goldfish adds smiles to our kids menu*</c:v>
                </c:pt>
                <c:pt idx="2">
                  <c:v>Goldfish delights our guests—even the littlest ones</c:v>
                </c:pt>
                <c:pt idx="3">
                  <c:v>Goldfish boosts meal participation**</c:v>
                </c:pt>
                <c:pt idx="4">
                  <c:v>Goldfish is a wholesome snack baked with real cheese</c:v>
                </c:pt>
              </c:strCache>
            </c:strRef>
          </c:cat>
          <c:val>
            <c:numRef>
              <c:f>Sheet1!$F$2:$F$6</c:f>
              <c:numCache>
                <c:formatCode>0%</c:formatCode>
                <c:ptCount val="5"/>
                <c:pt idx="0">
                  <c:v>0</c:v>
                </c:pt>
                <c:pt idx="1">
                  <c:v>0</c:v>
                </c:pt>
                <c:pt idx="2">
                  <c:v>0</c:v>
                </c:pt>
                <c:pt idx="3">
                  <c:v>0.02</c:v>
                </c:pt>
                <c:pt idx="4">
                  <c:v>0</c:v>
                </c:pt>
              </c:numCache>
            </c:numRef>
          </c:val>
          <c:extLst>
            <c:ext xmlns:c16="http://schemas.microsoft.com/office/drawing/2014/chart" uri="{C3380CC4-5D6E-409C-BE32-E72D297353CC}">
              <c16:uniqueId val="{00000004-3DF9-45CB-BCE8-ACD62A1D2456}"/>
            </c:ext>
          </c:extLst>
        </c:ser>
        <c:dLbls>
          <c:showLegendKey val="0"/>
          <c:showVal val="0"/>
          <c:showCatName val="0"/>
          <c:showSerName val="0"/>
          <c:showPercent val="0"/>
          <c:showBubbleSize val="0"/>
        </c:dLbls>
        <c:gapWidth val="150"/>
        <c:overlap val="100"/>
        <c:axId val="556643872"/>
        <c:axId val="544412288"/>
      </c:barChart>
      <c:catAx>
        <c:axId val="55664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44412288"/>
        <c:crosses val="autoZero"/>
        <c:auto val="1"/>
        <c:lblAlgn val="ctr"/>
        <c:lblOffset val="100"/>
        <c:noMultiLvlLbl val="0"/>
      </c:catAx>
      <c:valAx>
        <c:axId val="544412288"/>
        <c:scaling>
          <c:orientation val="minMax"/>
          <c:max val="1"/>
          <c:min val="0"/>
        </c:scaling>
        <c:delete val="1"/>
        <c:axPos val="t"/>
        <c:numFmt formatCode="0%" sourceLinked="1"/>
        <c:majorTickMark val="none"/>
        <c:minorTickMark val="none"/>
        <c:tickLblPos val="nextTo"/>
        <c:crossAx val="5566438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Entry>
      <c:layout>
        <c:manualLayout>
          <c:xMode val="edge"/>
          <c:yMode val="edge"/>
          <c:x val="0.22561190646623719"/>
          <c:y val="0.93590005897836237"/>
          <c:w val="0.54877606776425669"/>
          <c:h val="6.409994102163756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459148173597115"/>
          <c:y val="3.9006783498771701E-2"/>
          <c:w val="0.61501348789734611"/>
          <c:h val="0.88333297061105687"/>
        </c:manualLayout>
      </c:layout>
      <c:barChart>
        <c:barDir val="bar"/>
        <c:grouping val="percentStacked"/>
        <c:varyColors val="0"/>
        <c:ser>
          <c:idx val="0"/>
          <c:order val="0"/>
          <c:tx>
            <c:strRef>
              <c:f>Sheet1!$B$1</c:f>
              <c:strCache>
                <c:ptCount val="1"/>
                <c:pt idx="0">
                  <c:v>5—Very motivating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Goldfish makes our guests smile</c:v>
                </c:pt>
                <c:pt idx="1">
                  <c:v>Goldfish adds smiles to our kids menu*</c:v>
                </c:pt>
                <c:pt idx="2">
                  <c:v>Goldfish delights our guests—even the littlest ones</c:v>
                </c:pt>
                <c:pt idx="3">
                  <c:v>Goldfish boosts meal participation**</c:v>
                </c:pt>
                <c:pt idx="4">
                  <c:v>Goldfish is a wholesome snack baked with real cheese</c:v>
                </c:pt>
              </c:strCache>
            </c:strRef>
          </c:cat>
          <c:val>
            <c:numRef>
              <c:f>Sheet1!$B$2:$B$6</c:f>
              <c:numCache>
                <c:formatCode>0%</c:formatCode>
                <c:ptCount val="5"/>
                <c:pt idx="0">
                  <c:v>0.43</c:v>
                </c:pt>
                <c:pt idx="1">
                  <c:v>0.49</c:v>
                </c:pt>
                <c:pt idx="2">
                  <c:v>0.48</c:v>
                </c:pt>
                <c:pt idx="3">
                  <c:v>0.37</c:v>
                </c:pt>
                <c:pt idx="4">
                  <c:v>0.5</c:v>
                </c:pt>
              </c:numCache>
            </c:numRef>
          </c:val>
          <c:extLst>
            <c:ext xmlns:c16="http://schemas.microsoft.com/office/drawing/2014/chart" uri="{C3380CC4-5D6E-409C-BE32-E72D297353CC}">
              <c16:uniqueId val="{00000000-3DF9-45CB-BCE8-ACD62A1D2456}"/>
            </c:ext>
          </c:extLst>
        </c:ser>
        <c:ser>
          <c:idx val="1"/>
          <c:order val="1"/>
          <c:tx>
            <c:strRef>
              <c:f>Sheet1!$C$1</c:f>
              <c:strCache>
                <c:ptCount val="1"/>
                <c:pt idx="0">
                  <c:v>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Goldfish makes our guests smile</c:v>
                </c:pt>
                <c:pt idx="1">
                  <c:v>Goldfish adds smiles to our kids menu*</c:v>
                </c:pt>
                <c:pt idx="2">
                  <c:v>Goldfish delights our guests—even the littlest ones</c:v>
                </c:pt>
                <c:pt idx="3">
                  <c:v>Goldfish boosts meal participation**</c:v>
                </c:pt>
                <c:pt idx="4">
                  <c:v>Goldfish is a wholesome snack baked with real cheese</c:v>
                </c:pt>
              </c:strCache>
            </c:strRef>
          </c:cat>
          <c:val>
            <c:numRef>
              <c:f>Sheet1!$C$2:$C$6</c:f>
              <c:numCache>
                <c:formatCode>0%</c:formatCode>
                <c:ptCount val="5"/>
                <c:pt idx="0">
                  <c:v>0.45</c:v>
                </c:pt>
                <c:pt idx="1">
                  <c:v>0.45</c:v>
                </c:pt>
                <c:pt idx="2">
                  <c:v>0.45</c:v>
                </c:pt>
                <c:pt idx="3">
                  <c:v>0.53</c:v>
                </c:pt>
                <c:pt idx="4">
                  <c:v>0.41</c:v>
                </c:pt>
              </c:numCache>
            </c:numRef>
          </c:val>
          <c:extLst>
            <c:ext xmlns:c16="http://schemas.microsoft.com/office/drawing/2014/chart" uri="{C3380CC4-5D6E-409C-BE32-E72D297353CC}">
              <c16:uniqueId val="{00000001-3DF9-45CB-BCE8-ACD62A1D2456}"/>
            </c:ext>
          </c:extLst>
        </c:ser>
        <c:ser>
          <c:idx val="2"/>
          <c:order val="2"/>
          <c:tx>
            <c:strRef>
              <c:f>Sheet1!$D$1</c:f>
              <c:strCache>
                <c:ptCount val="1"/>
                <c:pt idx="0">
                  <c:v>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Goldfish makes our guests smile</c:v>
                </c:pt>
                <c:pt idx="1">
                  <c:v>Goldfish adds smiles to our kids menu*</c:v>
                </c:pt>
                <c:pt idx="2">
                  <c:v>Goldfish delights our guests—even the littlest ones</c:v>
                </c:pt>
                <c:pt idx="3">
                  <c:v>Goldfish boosts meal participation**</c:v>
                </c:pt>
                <c:pt idx="4">
                  <c:v>Goldfish is a wholesome snack baked with real cheese</c:v>
                </c:pt>
              </c:strCache>
            </c:strRef>
          </c:cat>
          <c:val>
            <c:numRef>
              <c:f>Sheet1!$D$2:$D$6</c:f>
              <c:numCache>
                <c:formatCode>0%</c:formatCode>
                <c:ptCount val="5"/>
                <c:pt idx="0">
                  <c:v>0.1</c:v>
                </c:pt>
                <c:pt idx="1">
                  <c:v>0.05</c:v>
                </c:pt>
                <c:pt idx="2">
                  <c:v>7.0000000000000007E-2</c:v>
                </c:pt>
                <c:pt idx="3">
                  <c:v>0.09</c:v>
                </c:pt>
                <c:pt idx="4">
                  <c:v>0.08</c:v>
                </c:pt>
              </c:numCache>
            </c:numRef>
          </c:val>
          <c:extLst>
            <c:ext xmlns:c16="http://schemas.microsoft.com/office/drawing/2014/chart" uri="{C3380CC4-5D6E-409C-BE32-E72D297353CC}">
              <c16:uniqueId val="{00000002-3DF9-45CB-BCE8-ACD62A1D2456}"/>
            </c:ext>
          </c:extLst>
        </c:ser>
        <c:ser>
          <c:idx val="3"/>
          <c:order val="3"/>
          <c:tx>
            <c:strRef>
              <c:f>Sheet1!$E$1</c:f>
              <c:strCache>
                <c:ptCount val="1"/>
                <c:pt idx="0">
                  <c:v>2</c:v>
                </c:pt>
              </c:strCache>
            </c:strRef>
          </c:tx>
          <c:spPr>
            <a:solidFill>
              <a:schemeClr val="accent4"/>
            </a:solidFill>
            <a:ln>
              <a:noFill/>
            </a:ln>
            <a:effectLst/>
          </c:spPr>
          <c:invertIfNegative val="0"/>
          <c:dLbls>
            <c:dLbl>
              <c:idx val="0"/>
              <c:layout>
                <c:manualLayout>
                  <c:x val="-4.5454545454545452E-3"/>
                  <c:y val="6.440335957797128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893-4DB9-AC57-0B049AAC38C3}"/>
                </c:ext>
              </c:extLst>
            </c:dLbl>
            <c:dLbl>
              <c:idx val="1"/>
              <c:layout>
                <c:manualLayout>
                  <c:x val="-1.1110982756090176E-16"/>
                  <c:y val="6.1475934142608983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425-408B-B4FF-68D2125B9A8E}"/>
                </c:ext>
              </c:extLst>
            </c:dLbl>
            <c:dLbl>
              <c:idx val="2"/>
              <c:layout>
                <c:manualLayout>
                  <c:x val="-2.2221965512180353E-16"/>
                  <c:y val="5.854850870724667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893-4DB9-AC57-0B049AAC38C3}"/>
                </c:ext>
              </c:extLst>
            </c:dLbl>
            <c:dLbl>
              <c:idx val="3"/>
              <c:layout>
                <c:manualLayout>
                  <c:x val="-1.1110982756090176E-16"/>
                  <c:y val="6.147593414260905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893-4DB9-AC57-0B049AAC38C3}"/>
                </c:ext>
              </c:extLst>
            </c:dLbl>
            <c:dLbl>
              <c:idx val="4"/>
              <c:layout>
                <c:manualLayout>
                  <c:x val="-1.1110982756090176E-16"/>
                  <c:y val="6.1475934142608955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425-408B-B4FF-68D2125B9A8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2">
                        <a:lumMod val="10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Goldfish makes our guests smile</c:v>
                </c:pt>
                <c:pt idx="1">
                  <c:v>Goldfish adds smiles to our kids menu*</c:v>
                </c:pt>
                <c:pt idx="2">
                  <c:v>Goldfish delights our guests—even the littlest ones</c:v>
                </c:pt>
                <c:pt idx="3">
                  <c:v>Goldfish boosts meal participation**</c:v>
                </c:pt>
                <c:pt idx="4">
                  <c:v>Goldfish is a wholesome snack baked with real cheese</c:v>
                </c:pt>
              </c:strCache>
            </c:strRef>
          </c:cat>
          <c:val>
            <c:numRef>
              <c:f>Sheet1!$E$2:$E$6</c:f>
              <c:numCache>
                <c:formatCode>0%</c:formatCode>
                <c:ptCount val="5"/>
                <c:pt idx="0">
                  <c:v>0.01</c:v>
                </c:pt>
                <c:pt idx="1">
                  <c:v>0</c:v>
                </c:pt>
                <c:pt idx="2">
                  <c:v>0.01</c:v>
                </c:pt>
                <c:pt idx="3">
                  <c:v>0.01</c:v>
                </c:pt>
                <c:pt idx="4">
                  <c:v>0</c:v>
                </c:pt>
              </c:numCache>
            </c:numRef>
          </c:val>
          <c:extLst>
            <c:ext xmlns:c16="http://schemas.microsoft.com/office/drawing/2014/chart" uri="{C3380CC4-5D6E-409C-BE32-E72D297353CC}">
              <c16:uniqueId val="{00000003-3DF9-45CB-BCE8-ACD62A1D2456}"/>
            </c:ext>
          </c:extLst>
        </c:ser>
        <c:ser>
          <c:idx val="4"/>
          <c:order val="4"/>
          <c:tx>
            <c:strRef>
              <c:f>Sheet1!$F$1</c:f>
              <c:strCache>
                <c:ptCount val="1"/>
                <c:pt idx="0">
                  <c:v>1—Not at all motivating</c:v>
                </c:pt>
              </c:strCache>
            </c:strRef>
          </c:tx>
          <c:spPr>
            <a:solidFill>
              <a:schemeClr val="accent5"/>
            </a:solidFill>
            <a:ln>
              <a:noFill/>
            </a:ln>
            <a:effectLst/>
          </c:spPr>
          <c:invertIfNegative val="0"/>
          <c:dLbls>
            <c:dLbl>
              <c:idx val="3"/>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3-954B-4E3C-804B-EF486E99C18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5"/>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Goldfish makes our guests smile</c:v>
                </c:pt>
                <c:pt idx="1">
                  <c:v>Goldfish adds smiles to our kids menu*</c:v>
                </c:pt>
                <c:pt idx="2">
                  <c:v>Goldfish delights our guests—even the littlest ones</c:v>
                </c:pt>
                <c:pt idx="3">
                  <c:v>Goldfish boosts meal participation**</c:v>
                </c:pt>
                <c:pt idx="4">
                  <c:v>Goldfish is a wholesome snack baked with real cheese</c:v>
                </c:pt>
              </c:strCache>
            </c:strRef>
          </c:cat>
          <c:val>
            <c:numRef>
              <c:f>Sheet1!$F$2:$F$6</c:f>
              <c:numCache>
                <c:formatCode>0%</c:formatCode>
                <c:ptCount val="5"/>
                <c:pt idx="0">
                  <c:v>0</c:v>
                </c:pt>
                <c:pt idx="1">
                  <c:v>0</c:v>
                </c:pt>
                <c:pt idx="2">
                  <c:v>0</c:v>
                </c:pt>
                <c:pt idx="3">
                  <c:v>0.01</c:v>
                </c:pt>
                <c:pt idx="4">
                  <c:v>0</c:v>
                </c:pt>
              </c:numCache>
            </c:numRef>
          </c:val>
          <c:extLst>
            <c:ext xmlns:c16="http://schemas.microsoft.com/office/drawing/2014/chart" uri="{C3380CC4-5D6E-409C-BE32-E72D297353CC}">
              <c16:uniqueId val="{00000004-3DF9-45CB-BCE8-ACD62A1D2456}"/>
            </c:ext>
          </c:extLst>
        </c:ser>
        <c:dLbls>
          <c:showLegendKey val="0"/>
          <c:showVal val="0"/>
          <c:showCatName val="0"/>
          <c:showSerName val="0"/>
          <c:showPercent val="0"/>
          <c:showBubbleSize val="0"/>
        </c:dLbls>
        <c:gapWidth val="150"/>
        <c:overlap val="100"/>
        <c:axId val="556643872"/>
        <c:axId val="544412288"/>
      </c:barChart>
      <c:catAx>
        <c:axId val="55664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2">
                    <a:lumMod val="10000"/>
                  </a:schemeClr>
                </a:solidFill>
                <a:latin typeface="+mn-lt"/>
                <a:ea typeface="+mn-ea"/>
                <a:cs typeface="+mn-cs"/>
              </a:defRPr>
            </a:pPr>
            <a:endParaRPr lang="en-US"/>
          </a:p>
        </c:txPr>
        <c:crossAx val="544412288"/>
        <c:crosses val="autoZero"/>
        <c:auto val="1"/>
        <c:lblAlgn val="ctr"/>
        <c:lblOffset val="100"/>
        <c:noMultiLvlLbl val="0"/>
      </c:catAx>
      <c:valAx>
        <c:axId val="544412288"/>
        <c:scaling>
          <c:orientation val="minMax"/>
        </c:scaling>
        <c:delete val="1"/>
        <c:axPos val="t"/>
        <c:numFmt formatCode="0%" sourceLinked="1"/>
        <c:majorTickMark val="none"/>
        <c:minorTickMark val="none"/>
        <c:tickLblPos val="nextTo"/>
        <c:crossAx val="5566438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Entry>
      <c:layout>
        <c:manualLayout>
          <c:xMode val="edge"/>
          <c:yMode val="edge"/>
          <c:x val="0.17603304700548794"/>
          <c:y val="0.93439800953510865"/>
          <c:w val="0.65380195657361007"/>
          <c:h val="6.560199046489129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bg2">
              <a:lumMod val="10000"/>
            </a:schemeClr>
          </a:solidFill>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manualLayout>
          <c:layoutTarget val="inner"/>
          <c:xMode val="edge"/>
          <c:yMode val="edge"/>
          <c:x val="0.500550634295713"/>
          <c:y val="0"/>
          <c:w val="0.49944936570428694"/>
          <c:h val="0.92529993783671782"/>
        </c:manualLayout>
      </c:layout>
      <c:barChart>
        <c:barDir val="bar"/>
        <c:grouping val="clustered"/>
        <c:varyColors val="1"/>
        <c:ser>
          <c:idx val="0"/>
          <c:order val="0"/>
          <c:tx>
            <c:strRef>
              <c:f>Sheet1!$B$1</c:f>
              <c:strCache>
                <c:ptCount val="1"/>
                <c:pt idx="0">
                  <c:v>Total Sample</c:v>
                </c:pt>
              </c:strCache>
            </c:strRef>
          </c:tx>
          <c:spPr>
            <a:solidFill>
              <a:srgbClr val="000000"/>
            </a:solidFill>
          </c:spPr>
          <c:invertIfNegative val="1"/>
          <c:dLbls>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Deals or promotions</c:v>
                </c:pt>
                <c:pt idx="1">
                  <c:v>Samples</c:v>
                </c:pt>
                <c:pt idx="2">
                  <c:v>Fun menu ideas</c:v>
                </c:pt>
                <c:pt idx="3">
                  <c:v>Consumer trends</c:v>
                </c:pt>
                <c:pt idx="4">
                  <c:v>Recipe ideas</c:v>
                </c:pt>
                <c:pt idx="5">
                  <c:v>Training materials</c:v>
                </c:pt>
                <c:pt idx="6">
                  <c:v>Marketing/Point-of-sale materials</c:v>
                </c:pt>
              </c:strCache>
            </c:strRef>
          </c:cat>
          <c:val>
            <c:numRef>
              <c:f>Sheet1!$B$2:$B$8</c:f>
              <c:numCache>
                <c:formatCode>0%</c:formatCode>
                <c:ptCount val="7"/>
                <c:pt idx="0">
                  <c:v>0.45</c:v>
                </c:pt>
                <c:pt idx="1">
                  <c:v>0.45</c:v>
                </c:pt>
                <c:pt idx="2">
                  <c:v>0.41</c:v>
                </c:pt>
                <c:pt idx="3">
                  <c:v>0.39</c:v>
                </c:pt>
                <c:pt idx="4">
                  <c:v>0.34</c:v>
                </c:pt>
                <c:pt idx="5">
                  <c:v>0.34</c:v>
                </c:pt>
                <c:pt idx="6">
                  <c:v>0.33</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07AE-E74A-8260-C1400EB3E258}"/>
            </c:ext>
          </c:extLst>
        </c:ser>
        <c:ser>
          <c:idx val="1"/>
          <c:order val="1"/>
          <c:tx>
            <c:strRef>
              <c:f>Sheet1!$C$1</c:f>
              <c:strCache>
                <c:ptCount val="1"/>
                <c:pt idx="0">
                  <c:v>Restaurants</c:v>
                </c:pt>
              </c:strCache>
            </c:strRef>
          </c:tx>
          <c:spPr>
            <a:solidFill>
              <a:srgbClr val="0084C8"/>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Deals or promotions</c:v>
                </c:pt>
                <c:pt idx="1">
                  <c:v>Samples</c:v>
                </c:pt>
                <c:pt idx="2">
                  <c:v>Fun menu ideas</c:v>
                </c:pt>
                <c:pt idx="3">
                  <c:v>Consumer trends</c:v>
                </c:pt>
                <c:pt idx="4">
                  <c:v>Recipe ideas</c:v>
                </c:pt>
                <c:pt idx="5">
                  <c:v>Training materials</c:v>
                </c:pt>
                <c:pt idx="6">
                  <c:v>Marketing/Point-of-sale materials</c:v>
                </c:pt>
              </c:strCache>
            </c:strRef>
          </c:cat>
          <c:val>
            <c:numRef>
              <c:f>Sheet1!$C$2:$C$8</c:f>
              <c:numCache>
                <c:formatCode>0%</c:formatCode>
                <c:ptCount val="7"/>
                <c:pt idx="0">
                  <c:v>0.44</c:v>
                </c:pt>
                <c:pt idx="1">
                  <c:v>0.42</c:v>
                </c:pt>
                <c:pt idx="2">
                  <c:v>0.48</c:v>
                </c:pt>
                <c:pt idx="3">
                  <c:v>0.43</c:v>
                </c:pt>
                <c:pt idx="4">
                  <c:v>0.41</c:v>
                </c:pt>
                <c:pt idx="5">
                  <c:v>0.35</c:v>
                </c:pt>
                <c:pt idx="6">
                  <c:v>0.34</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1-07AE-E74A-8260-C1400EB3E258}"/>
            </c:ext>
          </c:extLst>
        </c:ser>
        <c:ser>
          <c:idx val="2"/>
          <c:order val="2"/>
          <c:tx>
            <c:strRef>
              <c:f>Sheet1!$D$1</c:f>
              <c:strCache>
                <c:ptCount val="1"/>
                <c:pt idx="0">
                  <c:v>Non Comm</c:v>
                </c:pt>
              </c:strCache>
            </c:strRef>
          </c:tx>
          <c:spPr>
            <a:solidFill>
              <a:srgbClr val="E82C2A"/>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Deals or promotions</c:v>
                </c:pt>
                <c:pt idx="1">
                  <c:v>Samples</c:v>
                </c:pt>
                <c:pt idx="2">
                  <c:v>Fun menu ideas</c:v>
                </c:pt>
                <c:pt idx="3">
                  <c:v>Consumer trends</c:v>
                </c:pt>
                <c:pt idx="4">
                  <c:v>Recipe ideas</c:v>
                </c:pt>
                <c:pt idx="5">
                  <c:v>Training materials</c:v>
                </c:pt>
                <c:pt idx="6">
                  <c:v>Marketing/Point-of-sale materials</c:v>
                </c:pt>
              </c:strCache>
            </c:strRef>
          </c:cat>
          <c:val>
            <c:numRef>
              <c:f>Sheet1!$D$2:$D$8</c:f>
              <c:numCache>
                <c:formatCode>0%</c:formatCode>
                <c:ptCount val="7"/>
                <c:pt idx="0">
                  <c:v>0.46</c:v>
                </c:pt>
                <c:pt idx="1">
                  <c:v>0.46</c:v>
                </c:pt>
                <c:pt idx="2">
                  <c:v>0.37</c:v>
                </c:pt>
                <c:pt idx="3">
                  <c:v>0.38</c:v>
                </c:pt>
                <c:pt idx="4">
                  <c:v>0.27</c:v>
                </c:pt>
                <c:pt idx="5">
                  <c:v>0.35</c:v>
                </c:pt>
                <c:pt idx="6">
                  <c:v>0.31</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07AE-E74A-8260-C1400EB3E258}"/>
            </c:ext>
          </c:extLst>
        </c:ser>
        <c:ser>
          <c:idx val="3"/>
          <c:order val="3"/>
          <c:tx>
            <c:strRef>
              <c:f>Sheet1!$E$1</c:f>
              <c:strCache>
                <c:ptCount val="1"/>
                <c:pt idx="0">
                  <c:v>Hotel</c:v>
                </c:pt>
              </c:strCache>
            </c:strRef>
          </c:tx>
          <c:spPr>
            <a:solidFill>
              <a:srgbClr val="43B02A"/>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Deals or promotions</c:v>
                </c:pt>
                <c:pt idx="1">
                  <c:v>Samples</c:v>
                </c:pt>
                <c:pt idx="2">
                  <c:v>Fun menu ideas</c:v>
                </c:pt>
                <c:pt idx="3">
                  <c:v>Consumer trends</c:v>
                </c:pt>
                <c:pt idx="4">
                  <c:v>Recipe ideas</c:v>
                </c:pt>
                <c:pt idx="5">
                  <c:v>Training materials</c:v>
                </c:pt>
                <c:pt idx="6">
                  <c:v>Marketing/Point-of-sale materials</c:v>
                </c:pt>
              </c:strCache>
            </c:strRef>
          </c:cat>
          <c:val>
            <c:numRef>
              <c:f>Sheet1!$E$2:$E$8</c:f>
              <c:numCache>
                <c:formatCode>0%</c:formatCode>
                <c:ptCount val="7"/>
                <c:pt idx="0">
                  <c:v>0.42</c:v>
                </c:pt>
                <c:pt idx="1">
                  <c:v>0.48</c:v>
                </c:pt>
                <c:pt idx="2">
                  <c:v>0.36</c:v>
                </c:pt>
                <c:pt idx="3">
                  <c:v>0.36</c:v>
                </c:pt>
                <c:pt idx="4">
                  <c:v>0.42</c:v>
                </c:pt>
                <c:pt idx="5">
                  <c:v>0.36</c:v>
                </c:pt>
                <c:pt idx="6">
                  <c:v>0.27</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3-07AE-E74A-8260-C1400EB3E258}"/>
            </c:ext>
          </c:extLst>
        </c:ser>
        <c:ser>
          <c:idx val="4"/>
          <c:order val="4"/>
          <c:tx>
            <c:strRef>
              <c:f>Sheet1!$F$1</c:f>
              <c:strCache>
                <c:ptCount val="1"/>
                <c:pt idx="0">
                  <c:v>C-Store</c:v>
                </c:pt>
              </c:strCache>
            </c:strRef>
          </c:tx>
          <c:spPr>
            <a:solidFill>
              <a:srgbClr val="FFCD00"/>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Deals or promotions</c:v>
                </c:pt>
                <c:pt idx="1">
                  <c:v>Samples</c:v>
                </c:pt>
                <c:pt idx="2">
                  <c:v>Fun menu ideas</c:v>
                </c:pt>
                <c:pt idx="3">
                  <c:v>Consumer trends</c:v>
                </c:pt>
                <c:pt idx="4">
                  <c:v>Recipe ideas</c:v>
                </c:pt>
                <c:pt idx="5">
                  <c:v>Training materials</c:v>
                </c:pt>
                <c:pt idx="6">
                  <c:v>Marketing/Point-of-sale materials</c:v>
                </c:pt>
              </c:strCache>
            </c:strRef>
          </c:cat>
          <c:val>
            <c:numRef>
              <c:f>Sheet1!$F$2:$F$8</c:f>
              <c:numCache>
                <c:formatCode>0%</c:formatCode>
                <c:ptCount val="7"/>
                <c:pt idx="0">
                  <c:v>0.44</c:v>
                </c:pt>
                <c:pt idx="1">
                  <c:v>0.46</c:v>
                </c:pt>
                <c:pt idx="2">
                  <c:v>0.41</c:v>
                </c:pt>
                <c:pt idx="3">
                  <c:v>0.41</c:v>
                </c:pt>
                <c:pt idx="4">
                  <c:v>0.49</c:v>
                </c:pt>
                <c:pt idx="5">
                  <c:v>0.26</c:v>
                </c:pt>
                <c:pt idx="6">
                  <c:v>0.44</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4-07AE-E74A-8260-C1400EB3E258}"/>
            </c:ext>
          </c:extLst>
        </c:ser>
        <c:dLbls>
          <c:showLegendKey val="0"/>
          <c:showVal val="1"/>
          <c:showCatName val="0"/>
          <c:showSerName val="0"/>
          <c:showPercent val="0"/>
          <c:showBubbleSize val="0"/>
        </c:dLbls>
        <c:gapWidth val="150"/>
        <c:overlap val="-50"/>
        <c:axId val="-2068027336"/>
        <c:axId val="-2113994440"/>
      </c:barChart>
      <c:catAx>
        <c:axId val="-2068027336"/>
        <c:scaling>
          <c:orientation val="maxMin"/>
        </c:scaling>
        <c:delete val="0"/>
        <c:axPos val="l"/>
        <c:numFmt formatCode="General" sourceLinked="0"/>
        <c:majorTickMark val="none"/>
        <c:minorTickMark val="none"/>
        <c:tickLblPos val="nextTo"/>
        <c:spPr>
          <a:ln>
            <a:solidFill>
              <a:schemeClr val="bg2"/>
            </a:solidFill>
          </a:ln>
        </c:spPr>
        <c:crossAx val="-2113994440"/>
        <c:crosses val="autoZero"/>
        <c:auto val="1"/>
        <c:lblAlgn val="ctr"/>
        <c:lblOffset val="100"/>
        <c:noMultiLvlLbl val="0"/>
      </c:catAx>
      <c:valAx>
        <c:axId val="-2113994440"/>
        <c:scaling>
          <c:orientation val="minMax"/>
          <c:max val="1"/>
          <c:min val="0"/>
        </c:scaling>
        <c:delete val="1"/>
        <c:axPos val="t"/>
        <c:numFmt formatCode="0%" sourceLinked="1"/>
        <c:majorTickMark val="out"/>
        <c:minorTickMark val="none"/>
        <c:tickLblPos val="nextTo"/>
        <c:crossAx val="-2068027336"/>
        <c:crosses val="autoZero"/>
        <c:crossBetween val="between"/>
      </c:valAx>
    </c:plotArea>
    <c:legend>
      <c:legendPos val="b"/>
      <c:legendEntry>
        <c:idx val="0"/>
        <c:txPr>
          <a:bodyPr/>
          <a:lstStyle/>
          <a:p>
            <a:pPr>
              <a:defRPr sz="1200" b="1"/>
            </a:pPr>
            <a:endParaRPr lang="en-US"/>
          </a:p>
        </c:txPr>
      </c:legendEntry>
      <c:layout>
        <c:manualLayout>
          <c:xMode val="edge"/>
          <c:yMode val="edge"/>
          <c:x val="6.2837487514477916E-3"/>
          <c:y val="0.94912819771564727"/>
          <c:w val="0.99371625124855223"/>
          <c:h val="5.0871802284352702E-2"/>
        </c:manualLayout>
      </c:layout>
      <c:overlay val="0"/>
      <c:txPr>
        <a:bodyPr/>
        <a:lstStyle/>
        <a:p>
          <a:pPr>
            <a:defRPr sz="1200"/>
          </a:pPr>
          <a:endParaRPr lang="en-US"/>
        </a:p>
      </c:txPr>
    </c:legend>
    <c:plotVisOnly val="1"/>
    <c:dispBlanksAs val="gap"/>
    <c:showDLblsOverMax val="1"/>
  </c:chart>
  <c:txPr>
    <a:bodyPr/>
    <a:lstStyle/>
    <a:p>
      <a:pPr>
        <a:defRPr sz="1200">
          <a:solidFill>
            <a:schemeClr val="tx1"/>
          </a:solidFill>
          <a:latin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612897346165062"/>
          <c:y val="4.6222578131869196E-2"/>
          <c:w val="0.56535250801983084"/>
          <c:h val="0.87431170561455274"/>
        </c:manualLayout>
      </c:layout>
      <c:barChart>
        <c:barDir val="bar"/>
        <c:grouping val="clustered"/>
        <c:varyColors val="0"/>
        <c:ser>
          <c:idx val="0"/>
          <c:order val="0"/>
          <c:tx>
            <c:strRef>
              <c:f>Sheet1!$D$1</c:f>
              <c:strCache>
                <c:ptCount val="1"/>
                <c:pt idx="0">
                  <c:v>Overall</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High in protein</c:v>
                </c:pt>
                <c:pt idx="1">
                  <c:v>Energizing</c:v>
                </c:pt>
                <c:pt idx="2">
                  <c:v>High in vitamin C</c:v>
                </c:pt>
                <c:pt idx="3">
                  <c:v>High in fiber</c:v>
                </c:pt>
                <c:pt idx="4">
                  <c:v>Calming</c:v>
                </c:pt>
              </c:strCache>
            </c:strRef>
          </c:cat>
          <c:val>
            <c:numRef>
              <c:f>Sheet1!$D$2:$D$6</c:f>
              <c:numCache>
                <c:formatCode>0%</c:formatCode>
                <c:ptCount val="5"/>
                <c:pt idx="0">
                  <c:v>0.52</c:v>
                </c:pt>
                <c:pt idx="1">
                  <c:v>0.48</c:v>
                </c:pt>
                <c:pt idx="2">
                  <c:v>0.44</c:v>
                </c:pt>
                <c:pt idx="3">
                  <c:v>0.43</c:v>
                </c:pt>
                <c:pt idx="4">
                  <c:v>0.41</c:v>
                </c:pt>
              </c:numCache>
            </c:numRef>
          </c:val>
          <c:extLst>
            <c:ext xmlns:c16="http://schemas.microsoft.com/office/drawing/2014/chart" uri="{C3380CC4-5D6E-409C-BE32-E72D297353CC}">
              <c16:uniqueId val="{00000000-CC5F-41F5-ABD8-13909D3DE3EE}"/>
            </c:ext>
          </c:extLst>
        </c:ser>
        <c:dLbls>
          <c:dLblPos val="outEnd"/>
          <c:showLegendKey val="0"/>
          <c:showVal val="1"/>
          <c:showCatName val="0"/>
          <c:showSerName val="0"/>
          <c:showPercent val="0"/>
          <c:showBubbleSize val="0"/>
        </c:dLbls>
        <c:gapWidth val="182"/>
        <c:overlap val="-31"/>
        <c:axId val="474134720"/>
        <c:axId val="523984448"/>
      </c:barChart>
      <c:catAx>
        <c:axId val="4741347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523984448"/>
        <c:crosses val="autoZero"/>
        <c:auto val="1"/>
        <c:lblAlgn val="ctr"/>
        <c:lblOffset val="100"/>
        <c:noMultiLvlLbl val="0"/>
      </c:catAx>
      <c:valAx>
        <c:axId val="523984448"/>
        <c:scaling>
          <c:orientation val="minMax"/>
        </c:scaling>
        <c:delete val="1"/>
        <c:axPos val="t"/>
        <c:numFmt formatCode="0%" sourceLinked="1"/>
        <c:majorTickMark val="out"/>
        <c:minorTickMark val="none"/>
        <c:tickLblPos val="nextTo"/>
        <c:crossAx val="47413472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833388013998237"/>
          <c:y val="0"/>
          <c:w val="0.5017887868183144"/>
          <c:h val="0.96480955124511891"/>
        </c:manualLayout>
      </c:layout>
      <c:barChart>
        <c:barDir val="bar"/>
        <c:grouping val="clustered"/>
        <c:varyColors val="0"/>
        <c:ser>
          <c:idx val="0"/>
          <c:order val="0"/>
          <c:tx>
            <c:strRef>
              <c:f>Sheet1!$B$1</c:f>
              <c:strCache>
                <c:ptCount val="1"/>
                <c:pt idx="0">
                  <c:v>Total Sample</c:v>
                </c:pt>
              </c:strCache>
            </c:strRef>
          </c:tx>
          <c:spPr>
            <a:solidFill>
              <a:schemeClr val="tx1"/>
            </a:solidFill>
            <a:ln>
              <a:noFill/>
            </a:ln>
            <a:effectLst/>
          </c:spPr>
          <c:invertIfNegative val="0"/>
          <c:dPt>
            <c:idx val="0"/>
            <c:invertIfNegative val="0"/>
            <c:bubble3D val="0"/>
            <c:spPr>
              <a:solidFill>
                <a:schemeClr val="tx1"/>
              </a:solidFill>
              <a:ln>
                <a:noFill/>
              </a:ln>
              <a:effectLst/>
            </c:spPr>
            <c:extLst>
              <c:ext xmlns:c16="http://schemas.microsoft.com/office/drawing/2014/chart" uri="{C3380CC4-5D6E-409C-BE32-E72D297353CC}">
                <c16:uniqueId val="{00000007-826E-43D9-A66C-F1F61B2A6ED0}"/>
              </c:ext>
            </c:extLst>
          </c:dPt>
          <c:dPt>
            <c:idx val="7"/>
            <c:invertIfNegative val="0"/>
            <c:bubble3D val="0"/>
            <c:spPr>
              <a:solidFill>
                <a:schemeClr val="tx1"/>
              </a:solidFill>
              <a:ln>
                <a:noFill/>
              </a:ln>
              <a:effectLst/>
            </c:spPr>
            <c:extLst>
              <c:ext xmlns:c16="http://schemas.microsoft.com/office/drawing/2014/chart" uri="{C3380CC4-5D6E-409C-BE32-E72D297353CC}">
                <c16:uniqueId val="{00000001-826E-43D9-A66C-F1F61B2A6ED0}"/>
              </c:ext>
            </c:extLst>
          </c:dPt>
          <c:dPt>
            <c:idx val="8"/>
            <c:invertIfNegative val="0"/>
            <c:bubble3D val="0"/>
            <c:spPr>
              <a:solidFill>
                <a:schemeClr val="tx1"/>
              </a:solidFill>
              <a:ln>
                <a:noFill/>
              </a:ln>
              <a:effectLst/>
            </c:spPr>
            <c:extLst>
              <c:ext xmlns:c16="http://schemas.microsoft.com/office/drawing/2014/chart" uri="{C3380CC4-5D6E-409C-BE32-E72D297353CC}">
                <c16:uniqueId val="{00000003-826E-43D9-A66C-F1F61B2A6ED0}"/>
              </c:ext>
            </c:extLst>
          </c:dPt>
          <c:dPt>
            <c:idx val="9"/>
            <c:invertIfNegative val="0"/>
            <c:bubble3D val="0"/>
            <c:spPr>
              <a:solidFill>
                <a:schemeClr val="tx1"/>
              </a:solidFill>
              <a:ln>
                <a:noFill/>
              </a:ln>
              <a:effectLst/>
            </c:spPr>
            <c:extLst>
              <c:ext xmlns:c16="http://schemas.microsoft.com/office/drawing/2014/chart" uri="{C3380CC4-5D6E-409C-BE32-E72D297353CC}">
                <c16:uniqueId val="{00000005-826E-43D9-A66C-F1F61B2A6ED0}"/>
              </c:ext>
            </c:extLst>
          </c:dPt>
          <c:dLbls>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Campbell’s</c:v>
                </c:pt>
                <c:pt idx="1">
                  <c:v>Heinz</c:v>
                </c:pt>
                <c:pt idx="2">
                  <c:v>Sysco</c:v>
                </c:pt>
                <c:pt idx="3">
                  <c:v>Kettle Cuisine</c:v>
                </c:pt>
                <c:pt idx="4">
                  <c:v>Molly’s Kitchen</c:v>
                </c:pt>
                <c:pt idx="5">
                  <c:v>Whitey’s</c:v>
                </c:pt>
                <c:pt idx="6">
                  <c:v>Meritage Soups</c:v>
                </c:pt>
                <c:pt idx="7">
                  <c:v>Blount Fine Foods</c:v>
                </c:pt>
                <c:pt idx="8">
                  <c:v>CTI Foods</c:v>
                </c:pt>
                <c:pt idx="9">
                  <c:v>NORPAC</c:v>
                </c:pt>
              </c:strCache>
            </c:strRef>
          </c:cat>
          <c:val>
            <c:numRef>
              <c:f>Sheet1!$B$2:$B$11</c:f>
              <c:numCache>
                <c:formatCode>0%</c:formatCode>
                <c:ptCount val="10"/>
                <c:pt idx="0">
                  <c:v>0.71</c:v>
                </c:pt>
                <c:pt idx="1">
                  <c:v>0.56000000000000005</c:v>
                </c:pt>
                <c:pt idx="2">
                  <c:v>0.3</c:v>
                </c:pt>
                <c:pt idx="3">
                  <c:v>0.28999999999999998</c:v>
                </c:pt>
                <c:pt idx="4">
                  <c:v>0.22</c:v>
                </c:pt>
                <c:pt idx="5">
                  <c:v>0.18</c:v>
                </c:pt>
                <c:pt idx="6">
                  <c:v>0.17</c:v>
                </c:pt>
                <c:pt idx="7">
                  <c:v>0.15</c:v>
                </c:pt>
                <c:pt idx="8">
                  <c:v>0.15</c:v>
                </c:pt>
                <c:pt idx="9">
                  <c:v>0.11</c:v>
                </c:pt>
              </c:numCache>
            </c:numRef>
          </c:val>
          <c:extLst>
            <c:ext xmlns:c16="http://schemas.microsoft.com/office/drawing/2014/chart" uri="{C3380CC4-5D6E-409C-BE32-E72D297353CC}">
              <c16:uniqueId val="{00000006-826E-43D9-A66C-F1F61B2A6ED0}"/>
            </c:ext>
          </c:extLst>
        </c:ser>
        <c:ser>
          <c:idx val="1"/>
          <c:order val="1"/>
          <c:tx>
            <c:strRef>
              <c:f>Sheet1!$C$1</c:f>
              <c:strCache>
                <c:ptCount val="1"/>
                <c:pt idx="0">
                  <c:v>Restaurants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Campbell’s</c:v>
                </c:pt>
                <c:pt idx="1">
                  <c:v>Heinz</c:v>
                </c:pt>
                <c:pt idx="2">
                  <c:v>Sysco</c:v>
                </c:pt>
                <c:pt idx="3">
                  <c:v>Kettle Cuisine</c:v>
                </c:pt>
                <c:pt idx="4">
                  <c:v>Molly’s Kitchen</c:v>
                </c:pt>
                <c:pt idx="5">
                  <c:v>Whitey’s</c:v>
                </c:pt>
                <c:pt idx="6">
                  <c:v>Meritage Soups</c:v>
                </c:pt>
                <c:pt idx="7">
                  <c:v>Blount Fine Foods</c:v>
                </c:pt>
                <c:pt idx="8">
                  <c:v>CTI Foods</c:v>
                </c:pt>
                <c:pt idx="9">
                  <c:v>NORPAC</c:v>
                </c:pt>
              </c:strCache>
            </c:strRef>
          </c:cat>
          <c:val>
            <c:numRef>
              <c:f>Sheet1!$C$2:$C$11</c:f>
              <c:numCache>
                <c:formatCode>0%</c:formatCode>
                <c:ptCount val="10"/>
                <c:pt idx="0">
                  <c:v>0.78</c:v>
                </c:pt>
                <c:pt idx="1">
                  <c:v>0.59</c:v>
                </c:pt>
                <c:pt idx="2">
                  <c:v>0.46</c:v>
                </c:pt>
                <c:pt idx="3">
                  <c:v>0.37</c:v>
                </c:pt>
                <c:pt idx="4">
                  <c:v>0.28000000000000003</c:v>
                </c:pt>
                <c:pt idx="5">
                  <c:v>0.19</c:v>
                </c:pt>
                <c:pt idx="6">
                  <c:v>0.15</c:v>
                </c:pt>
                <c:pt idx="7">
                  <c:v>0.19</c:v>
                </c:pt>
                <c:pt idx="8">
                  <c:v>0.12</c:v>
                </c:pt>
                <c:pt idx="9">
                  <c:v>0.13</c:v>
                </c:pt>
              </c:numCache>
            </c:numRef>
          </c:val>
          <c:extLst>
            <c:ext xmlns:c16="http://schemas.microsoft.com/office/drawing/2014/chart" uri="{C3380CC4-5D6E-409C-BE32-E72D297353CC}">
              <c16:uniqueId val="{00000008-669E-4985-AE83-62079A682606}"/>
            </c:ext>
          </c:extLst>
        </c:ser>
        <c:ser>
          <c:idx val="2"/>
          <c:order val="2"/>
          <c:tx>
            <c:strRef>
              <c:f>Sheet1!$D$1</c:f>
              <c:strCache>
                <c:ptCount val="1"/>
                <c:pt idx="0">
                  <c:v>Non Comm</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Campbell’s</c:v>
                </c:pt>
                <c:pt idx="1">
                  <c:v>Heinz</c:v>
                </c:pt>
                <c:pt idx="2">
                  <c:v>Sysco</c:v>
                </c:pt>
                <c:pt idx="3">
                  <c:v>Kettle Cuisine</c:v>
                </c:pt>
                <c:pt idx="4">
                  <c:v>Molly’s Kitchen</c:v>
                </c:pt>
                <c:pt idx="5">
                  <c:v>Whitey’s</c:v>
                </c:pt>
                <c:pt idx="6">
                  <c:v>Meritage Soups</c:v>
                </c:pt>
                <c:pt idx="7">
                  <c:v>Blount Fine Foods</c:v>
                </c:pt>
                <c:pt idx="8">
                  <c:v>CTI Foods</c:v>
                </c:pt>
                <c:pt idx="9">
                  <c:v>NORPAC</c:v>
                </c:pt>
              </c:strCache>
            </c:strRef>
          </c:cat>
          <c:val>
            <c:numRef>
              <c:f>Sheet1!$D$2:$D$11</c:f>
              <c:numCache>
                <c:formatCode>0%</c:formatCode>
                <c:ptCount val="10"/>
                <c:pt idx="0">
                  <c:v>0.71</c:v>
                </c:pt>
                <c:pt idx="1">
                  <c:v>0.56000000000000005</c:v>
                </c:pt>
                <c:pt idx="2">
                  <c:v>0.23</c:v>
                </c:pt>
                <c:pt idx="3">
                  <c:v>0.24</c:v>
                </c:pt>
                <c:pt idx="4">
                  <c:v>0.19</c:v>
                </c:pt>
                <c:pt idx="5">
                  <c:v>0.18</c:v>
                </c:pt>
                <c:pt idx="6">
                  <c:v>0.17</c:v>
                </c:pt>
                <c:pt idx="7">
                  <c:v>0.13</c:v>
                </c:pt>
                <c:pt idx="8">
                  <c:v>0.15</c:v>
                </c:pt>
                <c:pt idx="9">
                  <c:v>0.11</c:v>
                </c:pt>
              </c:numCache>
            </c:numRef>
          </c:val>
          <c:extLst>
            <c:ext xmlns:c16="http://schemas.microsoft.com/office/drawing/2014/chart" uri="{C3380CC4-5D6E-409C-BE32-E72D297353CC}">
              <c16:uniqueId val="{00000009-669E-4985-AE83-62079A682606}"/>
            </c:ext>
          </c:extLst>
        </c:ser>
        <c:ser>
          <c:idx val="3"/>
          <c:order val="3"/>
          <c:tx>
            <c:strRef>
              <c:f>Sheet1!$E$1</c:f>
              <c:strCache>
                <c:ptCount val="1"/>
                <c:pt idx="0">
                  <c:v>Hotel</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Campbell’s</c:v>
                </c:pt>
                <c:pt idx="1">
                  <c:v>Heinz</c:v>
                </c:pt>
                <c:pt idx="2">
                  <c:v>Sysco</c:v>
                </c:pt>
                <c:pt idx="3">
                  <c:v>Kettle Cuisine</c:v>
                </c:pt>
                <c:pt idx="4">
                  <c:v>Molly’s Kitchen</c:v>
                </c:pt>
                <c:pt idx="5">
                  <c:v>Whitey’s</c:v>
                </c:pt>
                <c:pt idx="6">
                  <c:v>Meritage Soups</c:v>
                </c:pt>
                <c:pt idx="7">
                  <c:v>Blount Fine Foods</c:v>
                </c:pt>
                <c:pt idx="8">
                  <c:v>CTI Foods</c:v>
                </c:pt>
                <c:pt idx="9">
                  <c:v>NORPAC</c:v>
                </c:pt>
              </c:strCache>
            </c:strRef>
          </c:cat>
          <c:val>
            <c:numRef>
              <c:f>Sheet1!$E$2:$E$11</c:f>
              <c:numCache>
                <c:formatCode>0%</c:formatCode>
                <c:ptCount val="10"/>
                <c:pt idx="0">
                  <c:v>0.66</c:v>
                </c:pt>
                <c:pt idx="1">
                  <c:v>0.54</c:v>
                </c:pt>
                <c:pt idx="2">
                  <c:v>0.17</c:v>
                </c:pt>
                <c:pt idx="3">
                  <c:v>0.34</c:v>
                </c:pt>
                <c:pt idx="4">
                  <c:v>0.22</c:v>
                </c:pt>
                <c:pt idx="5">
                  <c:v>0.2</c:v>
                </c:pt>
                <c:pt idx="6">
                  <c:v>0.17</c:v>
                </c:pt>
                <c:pt idx="7">
                  <c:v>0.12</c:v>
                </c:pt>
                <c:pt idx="8">
                  <c:v>0.22</c:v>
                </c:pt>
                <c:pt idx="9">
                  <c:v>0.05</c:v>
                </c:pt>
              </c:numCache>
            </c:numRef>
          </c:val>
          <c:extLst>
            <c:ext xmlns:c16="http://schemas.microsoft.com/office/drawing/2014/chart" uri="{C3380CC4-5D6E-409C-BE32-E72D297353CC}">
              <c16:uniqueId val="{0000000A-669E-4985-AE83-62079A682606}"/>
            </c:ext>
          </c:extLst>
        </c:ser>
        <c:ser>
          <c:idx val="4"/>
          <c:order val="4"/>
          <c:tx>
            <c:strRef>
              <c:f>Sheet1!$F$1</c:f>
              <c:strCache>
                <c:ptCount val="1"/>
                <c:pt idx="0">
                  <c:v>C-Store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Campbell’s</c:v>
                </c:pt>
                <c:pt idx="1">
                  <c:v>Heinz</c:v>
                </c:pt>
                <c:pt idx="2">
                  <c:v>Sysco</c:v>
                </c:pt>
                <c:pt idx="3">
                  <c:v>Kettle Cuisine</c:v>
                </c:pt>
                <c:pt idx="4">
                  <c:v>Molly’s Kitchen</c:v>
                </c:pt>
                <c:pt idx="5">
                  <c:v>Whitey’s</c:v>
                </c:pt>
                <c:pt idx="6">
                  <c:v>Meritage Soups</c:v>
                </c:pt>
                <c:pt idx="7">
                  <c:v>Blount Fine Foods</c:v>
                </c:pt>
                <c:pt idx="8">
                  <c:v>CTI Foods</c:v>
                </c:pt>
                <c:pt idx="9">
                  <c:v>NORPAC</c:v>
                </c:pt>
              </c:strCache>
            </c:strRef>
          </c:cat>
          <c:val>
            <c:numRef>
              <c:f>Sheet1!$F$2:$F$11</c:f>
              <c:numCache>
                <c:formatCode>0%</c:formatCode>
                <c:ptCount val="10"/>
                <c:pt idx="0">
                  <c:v>0.49</c:v>
                </c:pt>
                <c:pt idx="1">
                  <c:v>0.54</c:v>
                </c:pt>
                <c:pt idx="2">
                  <c:v>0.17</c:v>
                </c:pt>
                <c:pt idx="3">
                  <c:v>0.2</c:v>
                </c:pt>
                <c:pt idx="4">
                  <c:v>0.22</c:v>
                </c:pt>
                <c:pt idx="5">
                  <c:v>0.15</c:v>
                </c:pt>
                <c:pt idx="6">
                  <c:v>0.2</c:v>
                </c:pt>
                <c:pt idx="7">
                  <c:v>0.2</c:v>
                </c:pt>
                <c:pt idx="8">
                  <c:v>0.17</c:v>
                </c:pt>
                <c:pt idx="9">
                  <c:v>0.12</c:v>
                </c:pt>
              </c:numCache>
            </c:numRef>
          </c:val>
          <c:extLst>
            <c:ext xmlns:c16="http://schemas.microsoft.com/office/drawing/2014/chart" uri="{C3380CC4-5D6E-409C-BE32-E72D297353CC}">
              <c16:uniqueId val="{0000000B-669E-4985-AE83-62079A682606}"/>
            </c:ext>
          </c:extLst>
        </c:ser>
        <c:dLbls>
          <c:showLegendKey val="0"/>
          <c:showVal val="0"/>
          <c:showCatName val="0"/>
          <c:showSerName val="0"/>
          <c:showPercent val="0"/>
          <c:showBubbleSize val="0"/>
        </c:dLbls>
        <c:gapWidth val="80"/>
        <c:overlap val="-35"/>
        <c:axId val="-365562880"/>
        <c:axId val="-365561104"/>
      </c:barChart>
      <c:catAx>
        <c:axId val="-3655628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65561104"/>
        <c:crosses val="autoZero"/>
        <c:auto val="1"/>
        <c:lblAlgn val="ctr"/>
        <c:lblOffset val="100"/>
        <c:noMultiLvlLbl val="0"/>
      </c:catAx>
      <c:valAx>
        <c:axId val="-365561104"/>
        <c:scaling>
          <c:orientation val="minMax"/>
        </c:scaling>
        <c:delete val="1"/>
        <c:axPos val="t"/>
        <c:numFmt formatCode="0.0%" sourceLinked="0"/>
        <c:majorTickMark val="none"/>
        <c:minorTickMark val="none"/>
        <c:tickLblPos val="nextTo"/>
        <c:crossAx val="-36556288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Entry>
      <c:layout>
        <c:manualLayout>
          <c:xMode val="edge"/>
          <c:yMode val="edge"/>
          <c:x val="0.05"/>
          <c:y val="0.97504897253696943"/>
          <c:w val="0.9"/>
          <c:h val="2.495102746303053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059219160104984"/>
          <c:y val="0"/>
          <c:w val="0.4994078083989501"/>
          <c:h val="0.95499743934447223"/>
        </c:manualLayout>
      </c:layout>
      <c:barChart>
        <c:barDir val="bar"/>
        <c:grouping val="clustered"/>
        <c:varyColors val="0"/>
        <c:ser>
          <c:idx val="0"/>
          <c:order val="0"/>
          <c:tx>
            <c:strRef>
              <c:f>Sheet1!$B$1</c:f>
              <c:strCache>
                <c:ptCount val="1"/>
                <c:pt idx="0">
                  <c:v>Total</c:v>
                </c:pt>
              </c:strCache>
            </c:strRef>
          </c:tx>
          <c:spPr>
            <a:solidFill>
              <a:schemeClr val="tx1"/>
            </a:solidFill>
            <a:ln>
              <a:noFill/>
            </a:ln>
            <a:effectLst/>
          </c:spPr>
          <c:invertIfNegative val="0"/>
          <c:dPt>
            <c:idx val="0"/>
            <c:invertIfNegative val="0"/>
            <c:bubble3D val="0"/>
            <c:spPr>
              <a:solidFill>
                <a:schemeClr val="tx1"/>
              </a:solidFill>
              <a:ln>
                <a:noFill/>
              </a:ln>
              <a:effectLst/>
            </c:spPr>
            <c:extLst>
              <c:ext xmlns:c16="http://schemas.microsoft.com/office/drawing/2014/chart" uri="{C3380CC4-5D6E-409C-BE32-E72D297353CC}">
                <c16:uniqueId val="{00000007-826E-43D9-A66C-F1F61B2A6ED0}"/>
              </c:ext>
            </c:extLst>
          </c:dPt>
          <c:dPt>
            <c:idx val="7"/>
            <c:invertIfNegative val="0"/>
            <c:bubble3D val="0"/>
            <c:spPr>
              <a:solidFill>
                <a:schemeClr val="tx1"/>
              </a:solidFill>
              <a:ln>
                <a:noFill/>
              </a:ln>
              <a:effectLst/>
            </c:spPr>
            <c:extLst>
              <c:ext xmlns:c16="http://schemas.microsoft.com/office/drawing/2014/chart" uri="{C3380CC4-5D6E-409C-BE32-E72D297353CC}">
                <c16:uniqueId val="{00000001-826E-43D9-A66C-F1F61B2A6ED0}"/>
              </c:ext>
            </c:extLst>
          </c:dPt>
          <c:dPt>
            <c:idx val="8"/>
            <c:invertIfNegative val="0"/>
            <c:bubble3D val="0"/>
            <c:spPr>
              <a:solidFill>
                <a:schemeClr val="tx1"/>
              </a:solidFill>
              <a:ln>
                <a:noFill/>
              </a:ln>
              <a:effectLst/>
            </c:spPr>
            <c:extLst>
              <c:ext xmlns:c16="http://schemas.microsoft.com/office/drawing/2014/chart" uri="{C3380CC4-5D6E-409C-BE32-E72D297353CC}">
                <c16:uniqueId val="{00000003-826E-43D9-A66C-F1F61B2A6ED0}"/>
              </c:ext>
            </c:extLst>
          </c:dPt>
          <c:dPt>
            <c:idx val="9"/>
            <c:invertIfNegative val="0"/>
            <c:bubble3D val="0"/>
            <c:spPr>
              <a:solidFill>
                <a:schemeClr val="tx1"/>
              </a:solidFill>
              <a:ln>
                <a:noFill/>
              </a:ln>
              <a:effectLst/>
            </c:spPr>
            <c:extLst>
              <c:ext xmlns:c16="http://schemas.microsoft.com/office/drawing/2014/chart" uri="{C3380CC4-5D6E-409C-BE32-E72D297353CC}">
                <c16:uniqueId val="{00000005-826E-43D9-A66C-F1F61B2A6ED0}"/>
              </c:ext>
            </c:extLst>
          </c:dPt>
          <c:dLbls>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Campbell’s</c:v>
                </c:pt>
                <c:pt idx="1">
                  <c:v>Heinz</c:v>
                </c:pt>
                <c:pt idx="2">
                  <c:v>Sysco</c:v>
                </c:pt>
                <c:pt idx="3">
                  <c:v>Kettle Cuisine</c:v>
                </c:pt>
                <c:pt idx="4">
                  <c:v>Molly’s Kitchen</c:v>
                </c:pt>
                <c:pt idx="5">
                  <c:v>Whitey’s</c:v>
                </c:pt>
                <c:pt idx="6">
                  <c:v>Meritage Soups</c:v>
                </c:pt>
                <c:pt idx="7">
                  <c:v>Blount Fine Foods</c:v>
                </c:pt>
                <c:pt idx="8">
                  <c:v>CTI Foods</c:v>
                </c:pt>
                <c:pt idx="9">
                  <c:v>NORPAC</c:v>
                </c:pt>
              </c:strCache>
            </c:strRef>
          </c:cat>
          <c:val>
            <c:numRef>
              <c:f>Sheet1!$B$2:$B$11</c:f>
              <c:numCache>
                <c:formatCode>0%</c:formatCode>
                <c:ptCount val="10"/>
                <c:pt idx="0">
                  <c:v>0.71</c:v>
                </c:pt>
                <c:pt idx="1">
                  <c:v>0.56000000000000005</c:v>
                </c:pt>
                <c:pt idx="2">
                  <c:v>0.3</c:v>
                </c:pt>
                <c:pt idx="3">
                  <c:v>0.28999999999999998</c:v>
                </c:pt>
                <c:pt idx="4">
                  <c:v>0.22</c:v>
                </c:pt>
                <c:pt idx="5">
                  <c:v>0.18</c:v>
                </c:pt>
                <c:pt idx="6">
                  <c:v>0.17</c:v>
                </c:pt>
                <c:pt idx="7">
                  <c:v>0.15</c:v>
                </c:pt>
                <c:pt idx="8">
                  <c:v>0.15</c:v>
                </c:pt>
                <c:pt idx="9">
                  <c:v>0.11</c:v>
                </c:pt>
              </c:numCache>
            </c:numRef>
          </c:val>
          <c:extLst>
            <c:ext xmlns:c16="http://schemas.microsoft.com/office/drawing/2014/chart" uri="{C3380CC4-5D6E-409C-BE32-E72D297353CC}">
              <c16:uniqueId val="{00000006-826E-43D9-A66C-F1F61B2A6ED0}"/>
            </c:ext>
          </c:extLst>
        </c:ser>
        <c:ser>
          <c:idx val="1"/>
          <c:order val="1"/>
          <c:tx>
            <c:strRef>
              <c:f>Sheet1!$C$1</c:f>
              <c:strCache>
                <c:ptCount val="1"/>
                <c:pt idx="0">
                  <c:v>K-12</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Campbell’s</c:v>
                </c:pt>
                <c:pt idx="1">
                  <c:v>Heinz</c:v>
                </c:pt>
                <c:pt idx="2">
                  <c:v>Sysco</c:v>
                </c:pt>
                <c:pt idx="3">
                  <c:v>Kettle Cuisine</c:v>
                </c:pt>
                <c:pt idx="4">
                  <c:v>Molly’s Kitchen</c:v>
                </c:pt>
                <c:pt idx="5">
                  <c:v>Whitey’s</c:v>
                </c:pt>
                <c:pt idx="6">
                  <c:v>Meritage Soups</c:v>
                </c:pt>
                <c:pt idx="7">
                  <c:v>Blount Fine Foods</c:v>
                </c:pt>
                <c:pt idx="8">
                  <c:v>CTI Foods</c:v>
                </c:pt>
                <c:pt idx="9">
                  <c:v>NORPAC</c:v>
                </c:pt>
              </c:strCache>
            </c:strRef>
          </c:cat>
          <c:val>
            <c:numRef>
              <c:f>Sheet1!$C$2:$C$11</c:f>
              <c:numCache>
                <c:formatCode>0%</c:formatCode>
                <c:ptCount val="10"/>
                <c:pt idx="0">
                  <c:v>0.66</c:v>
                </c:pt>
                <c:pt idx="1">
                  <c:v>0.53</c:v>
                </c:pt>
                <c:pt idx="2">
                  <c:v>0.12</c:v>
                </c:pt>
                <c:pt idx="3">
                  <c:v>0.19</c:v>
                </c:pt>
                <c:pt idx="4">
                  <c:v>0.13</c:v>
                </c:pt>
                <c:pt idx="5">
                  <c:v>0.11</c:v>
                </c:pt>
                <c:pt idx="6">
                  <c:v>0.22</c:v>
                </c:pt>
                <c:pt idx="7">
                  <c:v>0.05</c:v>
                </c:pt>
                <c:pt idx="8">
                  <c:v>0.15</c:v>
                </c:pt>
                <c:pt idx="9">
                  <c:v>0.09</c:v>
                </c:pt>
              </c:numCache>
            </c:numRef>
          </c:val>
          <c:extLst>
            <c:ext xmlns:c16="http://schemas.microsoft.com/office/drawing/2014/chart" uri="{C3380CC4-5D6E-409C-BE32-E72D297353CC}">
              <c16:uniqueId val="{00000008-669E-4985-AE83-62079A682606}"/>
            </c:ext>
          </c:extLst>
        </c:ser>
        <c:ser>
          <c:idx val="2"/>
          <c:order val="2"/>
          <c:tx>
            <c:strRef>
              <c:f>Sheet1!$D$1</c:f>
              <c:strCache>
                <c:ptCount val="1"/>
                <c:pt idx="0">
                  <c:v>Healthcare</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Campbell’s</c:v>
                </c:pt>
                <c:pt idx="1">
                  <c:v>Heinz</c:v>
                </c:pt>
                <c:pt idx="2">
                  <c:v>Sysco</c:v>
                </c:pt>
                <c:pt idx="3">
                  <c:v>Kettle Cuisine</c:v>
                </c:pt>
                <c:pt idx="4">
                  <c:v>Molly’s Kitchen</c:v>
                </c:pt>
                <c:pt idx="5">
                  <c:v>Whitey’s</c:v>
                </c:pt>
                <c:pt idx="6">
                  <c:v>Meritage Soups</c:v>
                </c:pt>
                <c:pt idx="7">
                  <c:v>Blount Fine Foods</c:v>
                </c:pt>
                <c:pt idx="8">
                  <c:v>CTI Foods</c:v>
                </c:pt>
                <c:pt idx="9">
                  <c:v>NORPAC</c:v>
                </c:pt>
              </c:strCache>
            </c:strRef>
          </c:cat>
          <c:val>
            <c:numRef>
              <c:f>Sheet1!$D$2:$D$11</c:f>
              <c:numCache>
                <c:formatCode>0%</c:formatCode>
                <c:ptCount val="10"/>
                <c:pt idx="0">
                  <c:v>0.73</c:v>
                </c:pt>
                <c:pt idx="1">
                  <c:v>0.54</c:v>
                </c:pt>
                <c:pt idx="2">
                  <c:v>0.28000000000000003</c:v>
                </c:pt>
                <c:pt idx="3">
                  <c:v>0.28999999999999998</c:v>
                </c:pt>
                <c:pt idx="4">
                  <c:v>0.23</c:v>
                </c:pt>
                <c:pt idx="5">
                  <c:v>0.22</c:v>
                </c:pt>
                <c:pt idx="6">
                  <c:v>0.14000000000000001</c:v>
                </c:pt>
                <c:pt idx="7">
                  <c:v>0.18</c:v>
                </c:pt>
                <c:pt idx="8">
                  <c:v>0.19</c:v>
                </c:pt>
                <c:pt idx="9">
                  <c:v>0.14000000000000001</c:v>
                </c:pt>
              </c:numCache>
            </c:numRef>
          </c:val>
          <c:extLst>
            <c:ext xmlns:c16="http://schemas.microsoft.com/office/drawing/2014/chart" uri="{C3380CC4-5D6E-409C-BE32-E72D297353CC}">
              <c16:uniqueId val="{00000009-669E-4985-AE83-62079A682606}"/>
            </c:ext>
          </c:extLst>
        </c:ser>
        <c:ser>
          <c:idx val="3"/>
          <c:order val="3"/>
          <c:tx>
            <c:strRef>
              <c:f>Sheet1!$E$1</c:f>
              <c:strCache>
                <c:ptCount val="1"/>
                <c:pt idx="0">
                  <c:v>Chain Restaurants</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Campbell’s</c:v>
                </c:pt>
                <c:pt idx="1">
                  <c:v>Heinz</c:v>
                </c:pt>
                <c:pt idx="2">
                  <c:v>Sysco</c:v>
                </c:pt>
                <c:pt idx="3">
                  <c:v>Kettle Cuisine</c:v>
                </c:pt>
                <c:pt idx="4">
                  <c:v>Molly’s Kitchen</c:v>
                </c:pt>
                <c:pt idx="5">
                  <c:v>Whitey’s</c:v>
                </c:pt>
                <c:pt idx="6">
                  <c:v>Meritage Soups</c:v>
                </c:pt>
                <c:pt idx="7">
                  <c:v>Blount Fine Foods</c:v>
                </c:pt>
                <c:pt idx="8">
                  <c:v>CTI Foods</c:v>
                </c:pt>
                <c:pt idx="9">
                  <c:v>NORPAC</c:v>
                </c:pt>
              </c:strCache>
            </c:strRef>
          </c:cat>
          <c:val>
            <c:numRef>
              <c:f>Sheet1!$E$2:$E$11</c:f>
              <c:numCache>
                <c:formatCode>0%</c:formatCode>
                <c:ptCount val="10"/>
                <c:pt idx="0">
                  <c:v>0.75</c:v>
                </c:pt>
                <c:pt idx="1">
                  <c:v>0.56000000000000005</c:v>
                </c:pt>
                <c:pt idx="2">
                  <c:v>0.42</c:v>
                </c:pt>
                <c:pt idx="3">
                  <c:v>0.4</c:v>
                </c:pt>
                <c:pt idx="4">
                  <c:v>0.3</c:v>
                </c:pt>
                <c:pt idx="5">
                  <c:v>0.26</c:v>
                </c:pt>
                <c:pt idx="6">
                  <c:v>0.19</c:v>
                </c:pt>
                <c:pt idx="7">
                  <c:v>0.19</c:v>
                </c:pt>
                <c:pt idx="8">
                  <c:v>0.21</c:v>
                </c:pt>
                <c:pt idx="9">
                  <c:v>0.14000000000000001</c:v>
                </c:pt>
              </c:numCache>
            </c:numRef>
          </c:val>
          <c:extLst>
            <c:ext xmlns:c16="http://schemas.microsoft.com/office/drawing/2014/chart" uri="{C3380CC4-5D6E-409C-BE32-E72D297353CC}">
              <c16:uniqueId val="{0000000A-669E-4985-AE83-62079A682606}"/>
            </c:ext>
          </c:extLst>
        </c:ser>
        <c:dLbls>
          <c:showLegendKey val="0"/>
          <c:showVal val="0"/>
          <c:showCatName val="0"/>
          <c:showSerName val="0"/>
          <c:showPercent val="0"/>
          <c:showBubbleSize val="0"/>
        </c:dLbls>
        <c:gapWidth val="80"/>
        <c:overlap val="-35"/>
        <c:axId val="-365562880"/>
        <c:axId val="-365561104"/>
      </c:barChart>
      <c:catAx>
        <c:axId val="-3655628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65561104"/>
        <c:crosses val="autoZero"/>
        <c:auto val="1"/>
        <c:lblAlgn val="ctr"/>
        <c:lblOffset val="100"/>
        <c:noMultiLvlLbl val="0"/>
      </c:catAx>
      <c:valAx>
        <c:axId val="-365561104"/>
        <c:scaling>
          <c:orientation val="minMax"/>
          <c:max val="1"/>
          <c:min val="0"/>
        </c:scaling>
        <c:delete val="1"/>
        <c:axPos val="t"/>
        <c:numFmt formatCode="0.0%" sourceLinked="0"/>
        <c:majorTickMark val="none"/>
        <c:minorTickMark val="none"/>
        <c:tickLblPos val="nextTo"/>
        <c:crossAx val="-36556288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Entry>
      <c:layout>
        <c:manualLayout>
          <c:xMode val="edge"/>
          <c:yMode val="edge"/>
          <c:x val="0.20175014581510645"/>
          <c:y val="0.96531864157224245"/>
          <c:w val="0.59649970836978716"/>
          <c:h val="3.4681358427757505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600" dirty="0">
                <a:solidFill>
                  <a:schemeClr val="tx1"/>
                </a:solidFill>
                <a:latin typeface="Georgia" panose="02040502050405020303" pitchFamily="18" charset="0"/>
              </a:rPr>
              <a:t>Format</a:t>
            </a:r>
            <a:r>
              <a:rPr lang="en-US" sz="1600" baseline="0" dirty="0">
                <a:solidFill>
                  <a:schemeClr val="tx1"/>
                </a:solidFill>
                <a:latin typeface="Georgia" panose="02040502050405020303" pitchFamily="18" charset="0"/>
              </a:rPr>
              <a:t> Usage by Priority Segments</a:t>
            </a:r>
            <a:endParaRPr lang="en-US" sz="1600" dirty="0">
              <a:solidFill>
                <a:schemeClr val="tx1"/>
              </a:solidFill>
              <a:latin typeface="Georgia" panose="02040502050405020303" pitchFamily="18" charset="0"/>
            </a:endParaRPr>
          </a:p>
        </c:rich>
      </c:tx>
      <c:layout>
        <c:manualLayout>
          <c:xMode val="edge"/>
          <c:yMode val="edge"/>
          <c:x val="0.21434515979620195"/>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8571054500540372"/>
          <c:y val="0.16045454545454546"/>
          <c:w val="0.67977965107302762"/>
          <c:h val="0.72880159866380323"/>
        </c:manualLayout>
      </c:layout>
      <c:barChart>
        <c:barDir val="bar"/>
        <c:grouping val="percentStacked"/>
        <c:varyColors val="0"/>
        <c:ser>
          <c:idx val="0"/>
          <c:order val="0"/>
          <c:tx>
            <c:strRef>
              <c:f>Sheet1!$B$1</c:f>
              <c:strCache>
                <c:ptCount val="1"/>
                <c:pt idx="0">
                  <c:v>Canned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c:v>
                </c:pt>
                <c:pt idx="1">
                  <c:v>K-12</c:v>
                </c:pt>
                <c:pt idx="2">
                  <c:v>Healthcare</c:v>
                </c:pt>
                <c:pt idx="3">
                  <c:v>Chain Restaurants</c:v>
                </c:pt>
              </c:strCache>
            </c:strRef>
          </c:cat>
          <c:val>
            <c:numRef>
              <c:f>Sheet1!$B$2:$B$5</c:f>
              <c:numCache>
                <c:formatCode>0%</c:formatCode>
                <c:ptCount val="4"/>
                <c:pt idx="0">
                  <c:v>0.56669999999999998</c:v>
                </c:pt>
                <c:pt idx="1">
                  <c:v>0.82499999999999996</c:v>
                </c:pt>
                <c:pt idx="2">
                  <c:v>0.623</c:v>
                </c:pt>
                <c:pt idx="3">
                  <c:v>0.36599999999999999</c:v>
                </c:pt>
              </c:numCache>
            </c:numRef>
          </c:val>
          <c:extLst>
            <c:ext xmlns:c16="http://schemas.microsoft.com/office/drawing/2014/chart" uri="{C3380CC4-5D6E-409C-BE32-E72D297353CC}">
              <c16:uniqueId val="{00000000-CF4E-4F1E-9EEC-C24CEF6BAECD}"/>
            </c:ext>
          </c:extLst>
        </c:ser>
        <c:ser>
          <c:idx val="1"/>
          <c:order val="1"/>
          <c:tx>
            <c:strRef>
              <c:f>Sheet1!$C$1</c:f>
              <c:strCache>
                <c:ptCount val="1"/>
                <c:pt idx="0">
                  <c:v>Frozen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c:v>
                </c:pt>
                <c:pt idx="1">
                  <c:v>K-12</c:v>
                </c:pt>
                <c:pt idx="2">
                  <c:v>Healthcare</c:v>
                </c:pt>
                <c:pt idx="3">
                  <c:v>Chain Restaurants</c:v>
                </c:pt>
              </c:strCache>
            </c:strRef>
          </c:cat>
          <c:val>
            <c:numRef>
              <c:f>Sheet1!$C$2:$C$5</c:f>
              <c:numCache>
                <c:formatCode>0%</c:formatCode>
                <c:ptCount val="4"/>
                <c:pt idx="0">
                  <c:v>0.16009999999999999</c:v>
                </c:pt>
                <c:pt idx="1">
                  <c:v>5.6000000000000001E-2</c:v>
                </c:pt>
                <c:pt idx="2">
                  <c:v>0.124</c:v>
                </c:pt>
                <c:pt idx="3">
                  <c:v>0.23699999999999999</c:v>
                </c:pt>
              </c:numCache>
            </c:numRef>
          </c:val>
          <c:extLst>
            <c:ext xmlns:c16="http://schemas.microsoft.com/office/drawing/2014/chart" uri="{C3380CC4-5D6E-409C-BE32-E72D297353CC}">
              <c16:uniqueId val="{00000001-CF4E-4F1E-9EEC-C24CEF6BAECD}"/>
            </c:ext>
          </c:extLst>
        </c:ser>
        <c:ser>
          <c:idx val="2"/>
          <c:order val="2"/>
          <c:tx>
            <c:strRef>
              <c:f>Sheet1!$D$1</c:f>
              <c:strCache>
                <c:ptCount val="1"/>
                <c:pt idx="0">
                  <c:v>Refrigerated</c:v>
                </c:pt>
              </c:strCache>
            </c:strRef>
          </c:tx>
          <c:spPr>
            <a:solidFill>
              <a:schemeClr val="accent3"/>
            </a:solidFill>
            <a:ln>
              <a:noFill/>
            </a:ln>
            <a:effectLst/>
          </c:spPr>
          <c:invertIfNegative val="0"/>
          <c:dLbls>
            <c:dLbl>
              <c:idx val="1"/>
              <c:layout>
                <c:manualLayout>
                  <c:x val="0"/>
                  <c:y val="7.1969696969696975E-2"/>
                </c:manualLayout>
              </c:layout>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4EE-41CF-8E51-0DAC518F33E5}"/>
                </c:ext>
              </c:extLst>
            </c:dLbl>
            <c:dLbl>
              <c:idx val="2"/>
              <c:layout>
                <c:manualLayout>
                  <c:x val="0"/>
                  <c:y val="7.575757575757576E-2"/>
                </c:manualLayout>
              </c:layout>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4EE-41CF-8E51-0DAC518F33E5}"/>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c:v>
                </c:pt>
                <c:pt idx="1">
                  <c:v>K-12</c:v>
                </c:pt>
                <c:pt idx="2">
                  <c:v>Healthcare</c:v>
                </c:pt>
                <c:pt idx="3">
                  <c:v>Chain Restaurants</c:v>
                </c:pt>
              </c:strCache>
            </c:strRef>
          </c:cat>
          <c:val>
            <c:numRef>
              <c:f>Sheet1!$D$2:$D$5</c:f>
              <c:numCache>
                <c:formatCode>0%</c:formatCode>
                <c:ptCount val="4"/>
                <c:pt idx="0">
                  <c:v>7.4899999999999994E-2</c:v>
                </c:pt>
                <c:pt idx="1">
                  <c:v>3.5700000000000003E-2</c:v>
                </c:pt>
                <c:pt idx="2">
                  <c:v>4.3900000000000002E-2</c:v>
                </c:pt>
                <c:pt idx="3">
                  <c:v>0.17</c:v>
                </c:pt>
              </c:numCache>
            </c:numRef>
          </c:val>
          <c:extLst>
            <c:ext xmlns:c16="http://schemas.microsoft.com/office/drawing/2014/chart" uri="{C3380CC4-5D6E-409C-BE32-E72D297353CC}">
              <c16:uniqueId val="{00000002-CF4E-4F1E-9EEC-C24CEF6BAECD}"/>
            </c:ext>
          </c:extLst>
        </c:ser>
        <c:ser>
          <c:idx val="3"/>
          <c:order val="3"/>
          <c:tx>
            <c:strRef>
              <c:f>Sheet1!$E$1</c:f>
              <c:strCache>
                <c:ptCount val="1"/>
                <c:pt idx="0">
                  <c:v>Homemade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c:v>
                </c:pt>
                <c:pt idx="1">
                  <c:v>K-12</c:v>
                </c:pt>
                <c:pt idx="2">
                  <c:v>Healthcare</c:v>
                </c:pt>
                <c:pt idx="3">
                  <c:v>Chain Restaurants</c:v>
                </c:pt>
              </c:strCache>
            </c:strRef>
          </c:cat>
          <c:val>
            <c:numRef>
              <c:f>Sheet1!$E$2:$E$5</c:f>
              <c:numCache>
                <c:formatCode>0%</c:formatCode>
                <c:ptCount val="4"/>
                <c:pt idx="0">
                  <c:v>0.19719999999999999</c:v>
                </c:pt>
                <c:pt idx="1">
                  <c:v>8.3500000000000005E-2</c:v>
                </c:pt>
                <c:pt idx="2">
                  <c:v>0.20599999999999999</c:v>
                </c:pt>
                <c:pt idx="3">
                  <c:v>0.22600000000000001</c:v>
                </c:pt>
              </c:numCache>
            </c:numRef>
          </c:val>
          <c:extLst>
            <c:ext xmlns:c16="http://schemas.microsoft.com/office/drawing/2014/chart" uri="{C3380CC4-5D6E-409C-BE32-E72D297353CC}">
              <c16:uniqueId val="{00000003-CF4E-4F1E-9EEC-C24CEF6BAECD}"/>
            </c:ext>
          </c:extLst>
        </c:ser>
        <c:dLbls>
          <c:showLegendKey val="0"/>
          <c:showVal val="0"/>
          <c:showCatName val="0"/>
          <c:showSerName val="0"/>
          <c:showPercent val="0"/>
          <c:showBubbleSize val="0"/>
        </c:dLbls>
        <c:gapWidth val="120"/>
        <c:overlap val="100"/>
        <c:axId val="375285247"/>
        <c:axId val="16434367"/>
      </c:barChart>
      <c:catAx>
        <c:axId val="37528524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6434367"/>
        <c:crosses val="autoZero"/>
        <c:auto val="1"/>
        <c:lblAlgn val="ctr"/>
        <c:lblOffset val="100"/>
        <c:noMultiLvlLbl val="0"/>
      </c:catAx>
      <c:valAx>
        <c:axId val="16434367"/>
        <c:scaling>
          <c:orientation val="minMax"/>
        </c:scaling>
        <c:delete val="1"/>
        <c:axPos val="t"/>
        <c:numFmt formatCode="0%" sourceLinked="1"/>
        <c:majorTickMark val="none"/>
        <c:minorTickMark val="none"/>
        <c:tickLblPos val="nextTo"/>
        <c:crossAx val="3752852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600" dirty="0">
                <a:solidFill>
                  <a:schemeClr val="tx1"/>
                </a:solidFill>
                <a:latin typeface="Georgia" panose="02040502050405020303" pitchFamily="18" charset="0"/>
              </a:rPr>
              <a:t>Format</a:t>
            </a:r>
            <a:r>
              <a:rPr lang="en-US" sz="1600" baseline="0" dirty="0">
                <a:solidFill>
                  <a:schemeClr val="tx1"/>
                </a:solidFill>
                <a:latin typeface="Georgia" panose="02040502050405020303" pitchFamily="18" charset="0"/>
              </a:rPr>
              <a:t> Usage by Major Segments</a:t>
            </a:r>
            <a:endParaRPr lang="en-US" sz="1600" dirty="0">
              <a:solidFill>
                <a:schemeClr val="tx1"/>
              </a:solidFill>
              <a:latin typeface="Georgia" panose="02040502050405020303" pitchFamily="18" charset="0"/>
            </a:endParaRPr>
          </a:p>
        </c:rich>
      </c:tx>
      <c:layout>
        <c:manualLayout>
          <c:xMode val="edge"/>
          <c:yMode val="edge"/>
          <c:x val="0.11382984928302403"/>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373053368328959"/>
          <c:y val="9.9166666666666667E-2"/>
          <c:w val="0.72802169232392056"/>
          <c:h val="0.7976652350274398"/>
        </c:manualLayout>
      </c:layout>
      <c:barChart>
        <c:barDir val="bar"/>
        <c:grouping val="percentStacked"/>
        <c:varyColors val="0"/>
        <c:ser>
          <c:idx val="0"/>
          <c:order val="0"/>
          <c:tx>
            <c:strRef>
              <c:f>Sheet1!$B$1</c:f>
              <c:strCache>
                <c:ptCount val="1"/>
                <c:pt idx="0">
                  <c:v>Canned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Sheet1!$B$2:$B$6</c:f>
              <c:numCache>
                <c:formatCode>0%</c:formatCode>
                <c:ptCount val="5"/>
                <c:pt idx="0">
                  <c:v>0.56669999999999998</c:v>
                </c:pt>
                <c:pt idx="1">
                  <c:v>0.34860000000000002</c:v>
                </c:pt>
                <c:pt idx="2">
                  <c:v>0.67330000000000001</c:v>
                </c:pt>
                <c:pt idx="3">
                  <c:v>0.66759999999999997</c:v>
                </c:pt>
                <c:pt idx="4">
                  <c:v>0.62560000000000004</c:v>
                </c:pt>
              </c:numCache>
            </c:numRef>
          </c:val>
          <c:extLst>
            <c:ext xmlns:c16="http://schemas.microsoft.com/office/drawing/2014/chart" uri="{C3380CC4-5D6E-409C-BE32-E72D297353CC}">
              <c16:uniqueId val="{00000000-742A-4C1B-BD32-E346AA13855B}"/>
            </c:ext>
          </c:extLst>
        </c:ser>
        <c:ser>
          <c:idx val="1"/>
          <c:order val="1"/>
          <c:tx>
            <c:strRef>
              <c:f>Sheet1!$C$1</c:f>
              <c:strCache>
                <c:ptCount val="1"/>
                <c:pt idx="0">
                  <c:v>Frozen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Sheet1!$C$2:$C$6</c:f>
              <c:numCache>
                <c:formatCode>0%</c:formatCode>
                <c:ptCount val="5"/>
                <c:pt idx="0">
                  <c:v>0.16009999999999999</c:v>
                </c:pt>
                <c:pt idx="1">
                  <c:v>0.24329999999999999</c:v>
                </c:pt>
                <c:pt idx="2">
                  <c:v>0.1103</c:v>
                </c:pt>
                <c:pt idx="3">
                  <c:v>0.10150000000000001</c:v>
                </c:pt>
                <c:pt idx="4">
                  <c:v>0.21709999999999999</c:v>
                </c:pt>
              </c:numCache>
            </c:numRef>
          </c:val>
          <c:extLst>
            <c:ext xmlns:c16="http://schemas.microsoft.com/office/drawing/2014/chart" uri="{C3380CC4-5D6E-409C-BE32-E72D297353CC}">
              <c16:uniqueId val="{00000001-742A-4C1B-BD32-E346AA13855B}"/>
            </c:ext>
          </c:extLst>
        </c:ser>
        <c:ser>
          <c:idx val="2"/>
          <c:order val="2"/>
          <c:tx>
            <c:strRef>
              <c:f>Sheet1!$D$1</c:f>
              <c:strCache>
                <c:ptCount val="1"/>
                <c:pt idx="0">
                  <c:v>Refrigerated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Sheet1!$D$2:$D$6</c:f>
              <c:numCache>
                <c:formatCode>0%</c:formatCode>
                <c:ptCount val="5"/>
                <c:pt idx="0">
                  <c:v>7.4899999999999994E-2</c:v>
                </c:pt>
                <c:pt idx="1">
                  <c:v>0.11609999999999999</c:v>
                </c:pt>
                <c:pt idx="2">
                  <c:v>4.6699999999999998E-2</c:v>
                </c:pt>
                <c:pt idx="3">
                  <c:v>7.9000000000000001E-2</c:v>
                </c:pt>
                <c:pt idx="4">
                  <c:v>9.2700000000000005E-2</c:v>
                </c:pt>
              </c:numCache>
            </c:numRef>
          </c:val>
          <c:extLst>
            <c:ext xmlns:c16="http://schemas.microsoft.com/office/drawing/2014/chart" uri="{C3380CC4-5D6E-409C-BE32-E72D297353CC}">
              <c16:uniqueId val="{00000002-742A-4C1B-BD32-E346AA13855B}"/>
            </c:ext>
          </c:extLst>
        </c:ser>
        <c:ser>
          <c:idx val="3"/>
          <c:order val="3"/>
          <c:tx>
            <c:strRef>
              <c:f>Sheet1!$E$1</c:f>
              <c:strCache>
                <c:ptCount val="1"/>
                <c:pt idx="0">
                  <c:v>Homemade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Sheet1!$E$2:$E$6</c:f>
              <c:numCache>
                <c:formatCode>0%</c:formatCode>
                <c:ptCount val="5"/>
                <c:pt idx="0">
                  <c:v>0.19719999999999999</c:v>
                </c:pt>
                <c:pt idx="1">
                  <c:v>0.29039999999999999</c:v>
                </c:pt>
                <c:pt idx="2">
                  <c:v>0.16850000000000001</c:v>
                </c:pt>
                <c:pt idx="3">
                  <c:v>0.152</c:v>
                </c:pt>
                <c:pt idx="4">
                  <c:v>6.4600000000000005E-2</c:v>
                </c:pt>
              </c:numCache>
            </c:numRef>
          </c:val>
          <c:extLst>
            <c:ext xmlns:c16="http://schemas.microsoft.com/office/drawing/2014/chart" uri="{C3380CC4-5D6E-409C-BE32-E72D297353CC}">
              <c16:uniqueId val="{00000003-742A-4C1B-BD32-E346AA13855B}"/>
            </c:ext>
          </c:extLst>
        </c:ser>
        <c:dLbls>
          <c:showLegendKey val="0"/>
          <c:showVal val="0"/>
          <c:showCatName val="0"/>
          <c:showSerName val="0"/>
          <c:showPercent val="0"/>
          <c:showBubbleSize val="0"/>
        </c:dLbls>
        <c:gapWidth val="120"/>
        <c:overlap val="100"/>
        <c:axId val="375285247"/>
        <c:axId val="16434367"/>
      </c:barChart>
      <c:catAx>
        <c:axId val="37528524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6434367"/>
        <c:crosses val="autoZero"/>
        <c:auto val="1"/>
        <c:lblAlgn val="ctr"/>
        <c:lblOffset val="100"/>
        <c:noMultiLvlLbl val="0"/>
      </c:catAx>
      <c:valAx>
        <c:axId val="16434367"/>
        <c:scaling>
          <c:orientation val="minMax"/>
        </c:scaling>
        <c:delete val="1"/>
        <c:axPos val="t"/>
        <c:numFmt formatCode="0%" sourceLinked="1"/>
        <c:majorTickMark val="none"/>
        <c:minorTickMark val="none"/>
        <c:tickLblPos val="nextTo"/>
        <c:crossAx val="3752852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73053368328959"/>
          <c:y val="9.9166666666666667E-2"/>
          <c:w val="0.72802169232392056"/>
          <c:h val="0.7976652350274398"/>
        </c:manualLayout>
      </c:layout>
      <c:barChart>
        <c:barDir val="bar"/>
        <c:grouping val="percentStacked"/>
        <c:varyColors val="0"/>
        <c:ser>
          <c:idx val="0"/>
          <c:order val="0"/>
          <c:tx>
            <c:strRef>
              <c:f>Sheet1!$B$1</c:f>
              <c:strCache>
                <c:ptCount val="1"/>
                <c:pt idx="0">
                  <c:v>Canned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numCache>
            </c:numRef>
          </c:cat>
          <c:val>
            <c:numRef>
              <c:f>Sheet1!$B$2:$B$6</c:f>
              <c:numCache>
                <c:formatCode>General</c:formatCode>
                <c:ptCount val="5"/>
              </c:numCache>
            </c:numRef>
          </c:val>
          <c:extLst>
            <c:ext xmlns:c16="http://schemas.microsoft.com/office/drawing/2014/chart" uri="{C3380CC4-5D6E-409C-BE32-E72D297353CC}">
              <c16:uniqueId val="{00000000-0188-41C5-B152-036527D9B927}"/>
            </c:ext>
          </c:extLst>
        </c:ser>
        <c:ser>
          <c:idx val="1"/>
          <c:order val="1"/>
          <c:tx>
            <c:strRef>
              <c:f>Sheet1!$C$1</c:f>
              <c:strCache>
                <c:ptCount val="1"/>
                <c:pt idx="0">
                  <c:v>Frozen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numCache>
            </c:numRef>
          </c:cat>
          <c:val>
            <c:numRef>
              <c:f>Sheet1!$C$2:$C$6</c:f>
              <c:numCache>
                <c:formatCode>General</c:formatCode>
                <c:ptCount val="5"/>
              </c:numCache>
            </c:numRef>
          </c:val>
          <c:extLst>
            <c:ext xmlns:c16="http://schemas.microsoft.com/office/drawing/2014/chart" uri="{C3380CC4-5D6E-409C-BE32-E72D297353CC}">
              <c16:uniqueId val="{00000001-0188-41C5-B152-036527D9B927}"/>
            </c:ext>
          </c:extLst>
        </c:ser>
        <c:ser>
          <c:idx val="2"/>
          <c:order val="2"/>
          <c:tx>
            <c:strRef>
              <c:f>Sheet1!$D$1</c:f>
              <c:strCache>
                <c:ptCount val="1"/>
                <c:pt idx="0">
                  <c:v>Refrigerated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numCache>
            </c:numRef>
          </c:cat>
          <c:val>
            <c:numRef>
              <c:f>Sheet1!$D$2:$D$6</c:f>
              <c:numCache>
                <c:formatCode>General</c:formatCode>
                <c:ptCount val="5"/>
              </c:numCache>
            </c:numRef>
          </c:val>
          <c:extLst>
            <c:ext xmlns:c16="http://schemas.microsoft.com/office/drawing/2014/chart" uri="{C3380CC4-5D6E-409C-BE32-E72D297353CC}">
              <c16:uniqueId val="{00000002-0188-41C5-B152-036527D9B927}"/>
            </c:ext>
          </c:extLst>
        </c:ser>
        <c:ser>
          <c:idx val="3"/>
          <c:order val="3"/>
          <c:tx>
            <c:strRef>
              <c:f>Sheet1!$E$1</c:f>
              <c:strCache>
                <c:ptCount val="1"/>
                <c:pt idx="0">
                  <c:v>Homemade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numCache>
            </c:numRef>
          </c:cat>
          <c:val>
            <c:numRef>
              <c:f>Sheet1!$E$2:$E$6</c:f>
              <c:numCache>
                <c:formatCode>General</c:formatCode>
                <c:ptCount val="5"/>
              </c:numCache>
            </c:numRef>
          </c:val>
          <c:extLst>
            <c:ext xmlns:c16="http://schemas.microsoft.com/office/drawing/2014/chart" uri="{C3380CC4-5D6E-409C-BE32-E72D297353CC}">
              <c16:uniqueId val="{00000003-0188-41C5-B152-036527D9B927}"/>
            </c:ext>
          </c:extLst>
        </c:ser>
        <c:dLbls>
          <c:showLegendKey val="0"/>
          <c:showVal val="0"/>
          <c:showCatName val="0"/>
          <c:showSerName val="0"/>
          <c:showPercent val="0"/>
          <c:showBubbleSize val="0"/>
        </c:dLbls>
        <c:gapWidth val="120"/>
        <c:overlap val="100"/>
        <c:axId val="375285247"/>
        <c:axId val="16434367"/>
      </c:barChart>
      <c:catAx>
        <c:axId val="375285247"/>
        <c:scaling>
          <c:orientation val="maxMin"/>
        </c:scaling>
        <c:delete val="1"/>
        <c:axPos val="l"/>
        <c:numFmt formatCode="General" sourceLinked="1"/>
        <c:majorTickMark val="none"/>
        <c:minorTickMark val="none"/>
        <c:tickLblPos val="nextTo"/>
        <c:crossAx val="16434367"/>
        <c:crosses val="autoZero"/>
        <c:auto val="1"/>
        <c:lblAlgn val="ctr"/>
        <c:lblOffset val="100"/>
        <c:noMultiLvlLbl val="0"/>
      </c:catAx>
      <c:valAx>
        <c:axId val="16434367"/>
        <c:scaling>
          <c:orientation val="minMax"/>
        </c:scaling>
        <c:delete val="1"/>
        <c:axPos val="t"/>
        <c:numFmt formatCode="0%" sourceLinked="1"/>
        <c:majorTickMark val="none"/>
        <c:minorTickMark val="none"/>
        <c:tickLblPos val="nextTo"/>
        <c:crossAx val="375285247"/>
        <c:crosses val="autoZero"/>
        <c:crossBetween val="between"/>
      </c:valAx>
      <c:spPr>
        <a:noFill/>
        <a:ln>
          <a:noFill/>
        </a:ln>
        <a:effectLst/>
      </c:spPr>
    </c:plotArea>
    <c:legend>
      <c:legendPos val="b"/>
      <c:layout>
        <c:manualLayout>
          <c:xMode val="edge"/>
          <c:yMode val="edge"/>
          <c:x val="6.7717531979586375E-4"/>
          <c:y val="0.91955923841678167"/>
          <c:w val="0.99864576704815933"/>
          <c:h val="8.044082557862085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223498104403619"/>
          <c:y val="5.446740533728156E-2"/>
          <c:w val="0.49776501895596381"/>
          <c:h val="0.90226772348393636"/>
        </c:manualLayout>
      </c:layout>
      <c:barChart>
        <c:barDir val="bar"/>
        <c:grouping val="clustered"/>
        <c:varyColors val="0"/>
        <c:ser>
          <c:idx val="0"/>
          <c:order val="0"/>
          <c:tx>
            <c:strRef>
              <c:f>Sheet1!$B$1</c:f>
              <c:strCache>
                <c:ptCount val="1"/>
                <c:pt idx="0">
                  <c:v>Total Sample</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Natural</c:v>
                </c:pt>
                <c:pt idx="1">
                  <c:v>Non-GMO</c:v>
                </c:pt>
                <c:pt idx="2">
                  <c:v>Low in sodium</c:v>
                </c:pt>
                <c:pt idx="3">
                  <c:v>No artificial colors or sweeteners</c:v>
                </c:pt>
                <c:pt idx="4">
                  <c:v>Heart healthy</c:v>
                </c:pt>
                <c:pt idx="5">
                  <c:v>No artificial flavors or preservatives</c:v>
                </c:pt>
                <c:pt idx="6">
                  <c:v>Low calorie</c:v>
                </c:pt>
                <c:pt idx="7">
                  <c:v>Low in fat</c:v>
                </c:pt>
              </c:strCache>
            </c:strRef>
          </c:cat>
          <c:val>
            <c:numRef>
              <c:f>Sheet1!$B$2:$B$9</c:f>
              <c:numCache>
                <c:formatCode>0%</c:formatCode>
                <c:ptCount val="8"/>
                <c:pt idx="0">
                  <c:v>0.4</c:v>
                </c:pt>
                <c:pt idx="1">
                  <c:v>0.38</c:v>
                </c:pt>
                <c:pt idx="2">
                  <c:v>0.36</c:v>
                </c:pt>
                <c:pt idx="3">
                  <c:v>0.31</c:v>
                </c:pt>
                <c:pt idx="4">
                  <c:v>0.31</c:v>
                </c:pt>
                <c:pt idx="5">
                  <c:v>0.3</c:v>
                </c:pt>
                <c:pt idx="6">
                  <c:v>0.28999999999999998</c:v>
                </c:pt>
                <c:pt idx="7">
                  <c:v>0.26</c:v>
                </c:pt>
              </c:numCache>
            </c:numRef>
          </c:val>
          <c:extLst>
            <c:ext xmlns:c16="http://schemas.microsoft.com/office/drawing/2014/chart" uri="{C3380CC4-5D6E-409C-BE32-E72D297353CC}">
              <c16:uniqueId val="{00000000-95BC-4D78-80A6-3DE6D0C15D8A}"/>
            </c:ext>
          </c:extLst>
        </c:ser>
        <c:ser>
          <c:idx val="1"/>
          <c:order val="1"/>
          <c:tx>
            <c:strRef>
              <c:f>Sheet1!$C$1</c:f>
              <c:strCache>
                <c:ptCount val="1"/>
                <c:pt idx="0">
                  <c:v>Restaurants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Natural</c:v>
                </c:pt>
                <c:pt idx="1">
                  <c:v>Non-GMO</c:v>
                </c:pt>
                <c:pt idx="2">
                  <c:v>Low in sodium</c:v>
                </c:pt>
                <c:pt idx="3">
                  <c:v>No artificial colors or sweeteners</c:v>
                </c:pt>
                <c:pt idx="4">
                  <c:v>Heart healthy</c:v>
                </c:pt>
                <c:pt idx="5">
                  <c:v>No artificial flavors or preservatives</c:v>
                </c:pt>
                <c:pt idx="6">
                  <c:v>Low calorie</c:v>
                </c:pt>
                <c:pt idx="7">
                  <c:v>Low in fat</c:v>
                </c:pt>
              </c:strCache>
            </c:strRef>
          </c:cat>
          <c:val>
            <c:numRef>
              <c:f>Sheet1!$C$2:$C$9</c:f>
              <c:numCache>
                <c:formatCode>0%</c:formatCode>
                <c:ptCount val="8"/>
                <c:pt idx="0">
                  <c:v>0.52</c:v>
                </c:pt>
                <c:pt idx="1">
                  <c:v>0.3</c:v>
                </c:pt>
                <c:pt idx="2">
                  <c:v>0.35</c:v>
                </c:pt>
                <c:pt idx="3">
                  <c:v>0.39</c:v>
                </c:pt>
                <c:pt idx="4">
                  <c:v>0.33</c:v>
                </c:pt>
                <c:pt idx="5">
                  <c:v>0.43</c:v>
                </c:pt>
                <c:pt idx="6">
                  <c:v>0.19</c:v>
                </c:pt>
                <c:pt idx="7">
                  <c:v>0.25</c:v>
                </c:pt>
              </c:numCache>
            </c:numRef>
          </c:val>
          <c:extLst>
            <c:ext xmlns:c16="http://schemas.microsoft.com/office/drawing/2014/chart" uri="{C3380CC4-5D6E-409C-BE32-E72D297353CC}">
              <c16:uniqueId val="{00000001-95BC-4D78-80A6-3DE6D0C15D8A}"/>
            </c:ext>
          </c:extLst>
        </c:ser>
        <c:ser>
          <c:idx val="2"/>
          <c:order val="2"/>
          <c:tx>
            <c:strRef>
              <c:f>Sheet1!$D$1</c:f>
              <c:strCache>
                <c:ptCount val="1"/>
                <c:pt idx="0">
                  <c:v>Non Comm</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Natural</c:v>
                </c:pt>
                <c:pt idx="1">
                  <c:v>Non-GMO</c:v>
                </c:pt>
                <c:pt idx="2">
                  <c:v>Low in sodium</c:v>
                </c:pt>
                <c:pt idx="3">
                  <c:v>No artificial colors or sweeteners</c:v>
                </c:pt>
                <c:pt idx="4">
                  <c:v>Heart healthy</c:v>
                </c:pt>
                <c:pt idx="5">
                  <c:v>No artificial flavors or preservatives</c:v>
                </c:pt>
                <c:pt idx="6">
                  <c:v>Low calorie</c:v>
                </c:pt>
                <c:pt idx="7">
                  <c:v>Low in fat</c:v>
                </c:pt>
              </c:strCache>
            </c:strRef>
          </c:cat>
          <c:val>
            <c:numRef>
              <c:f>Sheet1!$D$2:$D$9</c:f>
              <c:numCache>
                <c:formatCode>0%</c:formatCode>
                <c:ptCount val="8"/>
                <c:pt idx="0">
                  <c:v>0.33</c:v>
                </c:pt>
                <c:pt idx="1">
                  <c:v>0.38</c:v>
                </c:pt>
                <c:pt idx="2">
                  <c:v>0.39</c:v>
                </c:pt>
                <c:pt idx="3">
                  <c:v>0.28000000000000003</c:v>
                </c:pt>
                <c:pt idx="4">
                  <c:v>0.32</c:v>
                </c:pt>
                <c:pt idx="5">
                  <c:v>0.26</c:v>
                </c:pt>
                <c:pt idx="6">
                  <c:v>0.33</c:v>
                </c:pt>
                <c:pt idx="7">
                  <c:v>0.26</c:v>
                </c:pt>
              </c:numCache>
            </c:numRef>
          </c:val>
          <c:extLst>
            <c:ext xmlns:c16="http://schemas.microsoft.com/office/drawing/2014/chart" uri="{C3380CC4-5D6E-409C-BE32-E72D297353CC}">
              <c16:uniqueId val="{00000003-95BC-4D78-80A6-3DE6D0C15D8A}"/>
            </c:ext>
          </c:extLst>
        </c:ser>
        <c:ser>
          <c:idx val="3"/>
          <c:order val="3"/>
          <c:tx>
            <c:strRef>
              <c:f>Sheet1!$E$1</c:f>
              <c:strCache>
                <c:ptCount val="1"/>
                <c:pt idx="0">
                  <c:v>Hotel</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Natural</c:v>
                </c:pt>
                <c:pt idx="1">
                  <c:v>Non-GMO</c:v>
                </c:pt>
                <c:pt idx="2">
                  <c:v>Low in sodium</c:v>
                </c:pt>
                <c:pt idx="3">
                  <c:v>No artificial colors or sweeteners</c:v>
                </c:pt>
                <c:pt idx="4">
                  <c:v>Heart healthy</c:v>
                </c:pt>
                <c:pt idx="5">
                  <c:v>No artificial flavors or preservatives</c:v>
                </c:pt>
                <c:pt idx="6">
                  <c:v>Low calorie</c:v>
                </c:pt>
                <c:pt idx="7">
                  <c:v>Low in fat</c:v>
                </c:pt>
              </c:strCache>
            </c:strRef>
          </c:cat>
          <c:val>
            <c:numRef>
              <c:f>Sheet1!$E$2:$E$9</c:f>
              <c:numCache>
                <c:formatCode>0%</c:formatCode>
                <c:ptCount val="8"/>
                <c:pt idx="0">
                  <c:v>0.49</c:v>
                </c:pt>
                <c:pt idx="1">
                  <c:v>0.49</c:v>
                </c:pt>
                <c:pt idx="2">
                  <c:v>0.32</c:v>
                </c:pt>
                <c:pt idx="3">
                  <c:v>0.37</c:v>
                </c:pt>
                <c:pt idx="4">
                  <c:v>0.22</c:v>
                </c:pt>
                <c:pt idx="5">
                  <c:v>0.24</c:v>
                </c:pt>
                <c:pt idx="6">
                  <c:v>0.27</c:v>
                </c:pt>
                <c:pt idx="7">
                  <c:v>0.15</c:v>
                </c:pt>
              </c:numCache>
            </c:numRef>
          </c:val>
          <c:extLst>
            <c:ext xmlns:c16="http://schemas.microsoft.com/office/drawing/2014/chart" uri="{C3380CC4-5D6E-409C-BE32-E72D297353CC}">
              <c16:uniqueId val="{00000000-A321-4BCB-AB1C-AE0CA5C7D70D}"/>
            </c:ext>
          </c:extLst>
        </c:ser>
        <c:ser>
          <c:idx val="4"/>
          <c:order val="4"/>
          <c:tx>
            <c:strRef>
              <c:f>Sheet1!$F$1</c:f>
              <c:strCache>
                <c:ptCount val="1"/>
                <c:pt idx="0">
                  <c:v>C-Store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Natural</c:v>
                </c:pt>
                <c:pt idx="1">
                  <c:v>Non-GMO</c:v>
                </c:pt>
                <c:pt idx="2">
                  <c:v>Low in sodium</c:v>
                </c:pt>
                <c:pt idx="3">
                  <c:v>No artificial colors or sweeteners</c:v>
                </c:pt>
                <c:pt idx="4">
                  <c:v>Heart healthy</c:v>
                </c:pt>
                <c:pt idx="5">
                  <c:v>No artificial flavors or preservatives</c:v>
                </c:pt>
                <c:pt idx="6">
                  <c:v>Low calorie</c:v>
                </c:pt>
                <c:pt idx="7">
                  <c:v>Low in fat</c:v>
                </c:pt>
              </c:strCache>
            </c:strRef>
          </c:cat>
          <c:val>
            <c:numRef>
              <c:f>Sheet1!$F$2:$F$9</c:f>
              <c:numCache>
                <c:formatCode>0%</c:formatCode>
                <c:ptCount val="8"/>
                <c:pt idx="0">
                  <c:v>0.27</c:v>
                </c:pt>
                <c:pt idx="1">
                  <c:v>0.56000000000000005</c:v>
                </c:pt>
                <c:pt idx="2">
                  <c:v>0.27</c:v>
                </c:pt>
                <c:pt idx="3">
                  <c:v>0.2</c:v>
                </c:pt>
                <c:pt idx="4">
                  <c:v>0.22</c:v>
                </c:pt>
                <c:pt idx="5">
                  <c:v>0.1</c:v>
                </c:pt>
                <c:pt idx="6">
                  <c:v>0.49</c:v>
                </c:pt>
                <c:pt idx="7">
                  <c:v>0.41</c:v>
                </c:pt>
              </c:numCache>
            </c:numRef>
          </c:val>
          <c:extLst>
            <c:ext xmlns:c16="http://schemas.microsoft.com/office/drawing/2014/chart" uri="{C3380CC4-5D6E-409C-BE32-E72D297353CC}">
              <c16:uniqueId val="{00000000-8C73-4318-B8B3-1ECDAA8B7197}"/>
            </c:ext>
          </c:extLst>
        </c:ser>
        <c:dLbls>
          <c:showLegendKey val="0"/>
          <c:showVal val="0"/>
          <c:showCatName val="0"/>
          <c:showSerName val="0"/>
          <c:showPercent val="0"/>
          <c:showBubbleSize val="0"/>
        </c:dLbls>
        <c:gapWidth val="80"/>
        <c:overlap val="-35"/>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1"/>
          <c:min val="0"/>
        </c:scaling>
        <c:delete val="1"/>
        <c:axPos val="t"/>
        <c:numFmt formatCode="0%" sourceLinked="1"/>
        <c:majorTickMark val="out"/>
        <c:minorTickMark val="none"/>
        <c:tickLblPos val="nextTo"/>
        <c:crossAx val="380057263"/>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Entry>
      <c:layout>
        <c:manualLayout>
          <c:xMode val="edge"/>
          <c:yMode val="edge"/>
          <c:x val="0.05"/>
          <c:y val="0.96284062440763762"/>
          <c:w val="0.9"/>
          <c:h val="3.715937559236242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r>
              <a:rPr lang="en-US" sz="1400" dirty="0">
                <a:latin typeface="Georgia" panose="02040502050405020303" pitchFamily="18" charset="0"/>
              </a:rPr>
              <a:t>Critical Claims</a:t>
            </a:r>
          </a:p>
          <a:p>
            <a:pPr>
              <a:defRPr sz="1400">
                <a:latin typeface="Georgia" panose="02040502050405020303" pitchFamily="18" charset="0"/>
              </a:defRPr>
            </a:pPr>
            <a:r>
              <a:rPr lang="en-US" sz="1400" dirty="0">
                <a:latin typeface="Georgia" panose="02040502050405020303" pitchFamily="18" charset="0"/>
              </a:rPr>
              <a:t>(K-12)</a:t>
            </a:r>
          </a:p>
        </c:rich>
      </c:tx>
      <c:layout>
        <c:manualLayout>
          <c:xMode val="edge"/>
          <c:yMode val="edge"/>
          <c:x val="0.25949745252431683"/>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4948367299675776"/>
          <c:y val="0.12344974859643504"/>
          <c:w val="0.50273467654778448"/>
          <c:h val="0.85873078811601899"/>
        </c:manualLayout>
      </c:layout>
      <c:barChart>
        <c:barDir val="bar"/>
        <c:grouping val="clustered"/>
        <c:varyColors val="0"/>
        <c:ser>
          <c:idx val="0"/>
          <c:order val="0"/>
          <c:tx>
            <c:strRef>
              <c:f>Sheet1!$B$1</c:f>
              <c:strCache>
                <c:ptCount val="1"/>
                <c:pt idx="0">
                  <c:v>Column1</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Non-GMO</c:v>
                </c:pt>
                <c:pt idx="1">
                  <c:v>Low in sodium</c:v>
                </c:pt>
                <c:pt idx="2">
                  <c:v>Low in saturated fat</c:v>
                </c:pt>
                <c:pt idx="3">
                  <c:v>Low calorie</c:v>
                </c:pt>
                <c:pt idx="4">
                  <c:v>Natural</c:v>
                </c:pt>
                <c:pt idx="5">
                  <c:v>Low in fat</c:v>
                </c:pt>
                <c:pt idx="6">
                  <c:v>Heart healthy</c:v>
                </c:pt>
                <c:pt idx="7">
                  <c:v>Vegetarian</c:v>
                </c:pt>
              </c:strCache>
            </c:strRef>
          </c:cat>
          <c:val>
            <c:numRef>
              <c:f>Sheet1!$B$2:$B$9</c:f>
              <c:numCache>
                <c:formatCode>0%</c:formatCode>
                <c:ptCount val="8"/>
                <c:pt idx="0">
                  <c:v>0.39</c:v>
                </c:pt>
                <c:pt idx="1">
                  <c:v>0.38</c:v>
                </c:pt>
                <c:pt idx="2">
                  <c:v>0.36</c:v>
                </c:pt>
                <c:pt idx="3">
                  <c:v>0.36</c:v>
                </c:pt>
                <c:pt idx="4">
                  <c:v>0.35</c:v>
                </c:pt>
                <c:pt idx="5">
                  <c:v>0.28999999999999998</c:v>
                </c:pt>
                <c:pt idx="6">
                  <c:v>0.28000000000000003</c:v>
                </c:pt>
                <c:pt idx="7">
                  <c:v>0.27</c:v>
                </c:pt>
              </c:numCache>
            </c:numRef>
          </c:val>
          <c:extLst>
            <c:ext xmlns:c16="http://schemas.microsoft.com/office/drawing/2014/chart" uri="{C3380CC4-5D6E-409C-BE32-E72D297353CC}">
              <c16:uniqueId val="{00000000-B1A4-4F0D-9172-4E99E53D62F2}"/>
            </c:ext>
          </c:extLst>
        </c:ser>
        <c:dLbls>
          <c:showLegendKey val="0"/>
          <c:showVal val="0"/>
          <c:showCatName val="0"/>
          <c:showSerName val="0"/>
          <c:showPercent val="0"/>
          <c:showBubbleSize val="0"/>
        </c:dLbls>
        <c:gapWidth val="182"/>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1"/>
          <c:min val="0"/>
        </c:scaling>
        <c:delete val="1"/>
        <c:axPos val="t"/>
        <c:numFmt formatCode="0%" sourceLinked="1"/>
        <c:majorTickMark val="none"/>
        <c:minorTickMark val="none"/>
        <c:tickLblPos val="nextTo"/>
        <c:crossAx val="380057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r>
              <a:rPr lang="en-US" sz="1400" dirty="0">
                <a:latin typeface="Georgia" panose="02040502050405020303" pitchFamily="18" charset="0"/>
              </a:rPr>
              <a:t>Critical Claims (Healthcare)</a:t>
            </a:r>
          </a:p>
        </c:rich>
      </c:tx>
      <c:layout>
        <c:manualLayout>
          <c:xMode val="edge"/>
          <c:yMode val="edge"/>
          <c:x val="0.25949745252431683"/>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49973869075189131"/>
          <c:y val="0.12379602231249756"/>
          <c:w val="0.49827389223405899"/>
          <c:h val="0.84510824681946595"/>
        </c:manualLayout>
      </c:layout>
      <c:barChart>
        <c:barDir val="bar"/>
        <c:grouping val="clustered"/>
        <c:varyColors val="0"/>
        <c:ser>
          <c:idx val="0"/>
          <c:order val="0"/>
          <c:tx>
            <c:strRef>
              <c:f>Sheet1!$B$1</c:f>
              <c:strCache>
                <c:ptCount val="1"/>
                <c:pt idx="0">
                  <c:v>Column1</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Low in sodium</c:v>
                </c:pt>
                <c:pt idx="1">
                  <c:v>Heart healthy</c:v>
                </c:pt>
                <c:pt idx="2">
                  <c:v>Non-GMO</c:v>
                </c:pt>
                <c:pt idx="3">
                  <c:v>Low calorie</c:v>
                </c:pt>
                <c:pt idx="4">
                  <c:v>Low in fat</c:v>
                </c:pt>
                <c:pt idx="5">
                  <c:v>No artificial colors or sweeteners</c:v>
                </c:pt>
                <c:pt idx="6">
                  <c:v>Natural</c:v>
                </c:pt>
                <c:pt idx="7">
                  <c:v>No artificial flavors or preservatives</c:v>
                </c:pt>
              </c:strCache>
            </c:strRef>
          </c:cat>
          <c:val>
            <c:numRef>
              <c:f>Sheet1!$B$2:$B$9</c:f>
              <c:numCache>
                <c:formatCode>0%</c:formatCode>
                <c:ptCount val="8"/>
                <c:pt idx="0">
                  <c:v>0.44</c:v>
                </c:pt>
                <c:pt idx="1">
                  <c:v>0.42</c:v>
                </c:pt>
                <c:pt idx="2">
                  <c:v>0.35</c:v>
                </c:pt>
                <c:pt idx="3">
                  <c:v>0.32</c:v>
                </c:pt>
                <c:pt idx="4">
                  <c:v>0.31</c:v>
                </c:pt>
                <c:pt idx="5">
                  <c:v>0.3</c:v>
                </c:pt>
                <c:pt idx="6">
                  <c:v>0.28999999999999998</c:v>
                </c:pt>
                <c:pt idx="7">
                  <c:v>0.27</c:v>
                </c:pt>
              </c:numCache>
            </c:numRef>
          </c:val>
          <c:extLst>
            <c:ext xmlns:c16="http://schemas.microsoft.com/office/drawing/2014/chart" uri="{C3380CC4-5D6E-409C-BE32-E72D297353CC}">
              <c16:uniqueId val="{00000000-D09B-41A3-91E7-A0E1E37B0F11}"/>
            </c:ext>
          </c:extLst>
        </c:ser>
        <c:dLbls>
          <c:showLegendKey val="0"/>
          <c:showVal val="0"/>
          <c:showCatName val="0"/>
          <c:showSerName val="0"/>
          <c:showPercent val="0"/>
          <c:showBubbleSize val="0"/>
        </c:dLbls>
        <c:gapWidth val="182"/>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1"/>
          <c:min val="0"/>
        </c:scaling>
        <c:delete val="1"/>
        <c:axPos val="t"/>
        <c:numFmt formatCode="0%" sourceLinked="1"/>
        <c:majorTickMark val="none"/>
        <c:minorTickMark val="none"/>
        <c:tickLblPos val="nextTo"/>
        <c:crossAx val="380057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r>
              <a:rPr lang="en-US" sz="1400" dirty="0">
                <a:latin typeface="Georgia" panose="02040502050405020303" pitchFamily="18" charset="0"/>
              </a:rPr>
              <a:t>Critical Claims </a:t>
            </a:r>
          </a:p>
          <a:p>
            <a:pPr>
              <a:defRPr sz="1400">
                <a:latin typeface="Georgia" panose="02040502050405020303" pitchFamily="18" charset="0"/>
              </a:defRPr>
            </a:pPr>
            <a:r>
              <a:rPr lang="en-US" sz="1400" dirty="0">
                <a:latin typeface="Georgia" panose="02040502050405020303" pitchFamily="18" charset="0"/>
              </a:rPr>
              <a:t>(Commercial Chains)</a:t>
            </a:r>
          </a:p>
        </c:rich>
      </c:tx>
      <c:layout>
        <c:manualLayout>
          <c:xMode val="edge"/>
          <c:yMode val="edge"/>
          <c:x val="0.24969353095568936"/>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50954261232051878"/>
          <c:y val="0.12344851797983851"/>
          <c:w val="0.48952408522464103"/>
          <c:h val="0.85825389660687312"/>
        </c:manualLayout>
      </c:layout>
      <c:barChart>
        <c:barDir val="bar"/>
        <c:grouping val="clustered"/>
        <c:varyColors val="0"/>
        <c:ser>
          <c:idx val="0"/>
          <c:order val="0"/>
          <c:tx>
            <c:strRef>
              <c:f>Sheet1!$B$1</c:f>
              <c:strCache>
                <c:ptCount val="1"/>
                <c:pt idx="0">
                  <c:v>Column1</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Natural</c:v>
                </c:pt>
                <c:pt idx="1">
                  <c:v>No artificial flavors or preservatives</c:v>
                </c:pt>
                <c:pt idx="2">
                  <c:v>No artificial colors or sweeteners</c:v>
                </c:pt>
                <c:pt idx="3">
                  <c:v>Non-GMO</c:v>
                </c:pt>
                <c:pt idx="4">
                  <c:v>Heart healthy</c:v>
                </c:pt>
                <c:pt idx="5">
                  <c:v>Good source of fiber</c:v>
                </c:pt>
                <c:pt idx="6">
                  <c:v>Low in saturated fat</c:v>
                </c:pt>
                <c:pt idx="7">
                  <c:v>Contains a full serving of vegetables</c:v>
                </c:pt>
              </c:strCache>
            </c:strRef>
          </c:cat>
          <c:val>
            <c:numRef>
              <c:f>Sheet1!$B$2:$B$9</c:f>
              <c:numCache>
                <c:formatCode>0%</c:formatCode>
                <c:ptCount val="8"/>
                <c:pt idx="0">
                  <c:v>0.54</c:v>
                </c:pt>
                <c:pt idx="1">
                  <c:v>0.44</c:v>
                </c:pt>
                <c:pt idx="2">
                  <c:v>0.42</c:v>
                </c:pt>
                <c:pt idx="3">
                  <c:v>0.3</c:v>
                </c:pt>
                <c:pt idx="4">
                  <c:v>0.3</c:v>
                </c:pt>
                <c:pt idx="5">
                  <c:v>0.25</c:v>
                </c:pt>
                <c:pt idx="6">
                  <c:v>0.25</c:v>
                </c:pt>
                <c:pt idx="7">
                  <c:v>0.25</c:v>
                </c:pt>
              </c:numCache>
            </c:numRef>
          </c:val>
          <c:extLst>
            <c:ext xmlns:c16="http://schemas.microsoft.com/office/drawing/2014/chart" uri="{C3380CC4-5D6E-409C-BE32-E72D297353CC}">
              <c16:uniqueId val="{00000000-040C-46E1-8021-E09ABB2D69A1}"/>
            </c:ext>
          </c:extLst>
        </c:ser>
        <c:dLbls>
          <c:showLegendKey val="0"/>
          <c:showVal val="0"/>
          <c:showCatName val="0"/>
          <c:showSerName val="0"/>
          <c:showPercent val="0"/>
          <c:showBubbleSize val="0"/>
        </c:dLbls>
        <c:gapWidth val="182"/>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1"/>
          <c:min val="0"/>
        </c:scaling>
        <c:delete val="1"/>
        <c:axPos val="t"/>
        <c:numFmt formatCode="0%" sourceLinked="1"/>
        <c:majorTickMark val="none"/>
        <c:minorTickMark val="none"/>
        <c:tickLblPos val="nextTo"/>
        <c:crossAx val="380057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73053368328959"/>
          <c:y val="4.1666666666666664E-2"/>
          <c:w val="0.7626946631671041"/>
          <c:h val="0.82107432593653062"/>
        </c:manualLayout>
      </c:layout>
      <c:barChart>
        <c:barDir val="bar"/>
        <c:grouping val="percentStacked"/>
        <c:varyColors val="0"/>
        <c:ser>
          <c:idx val="0"/>
          <c:order val="0"/>
          <c:tx>
            <c:strRef>
              <c:f>Sheet1!$B$1</c:f>
              <c:strCache>
                <c:ptCount val="1"/>
                <c:pt idx="0">
                  <c:v>Weekly</c:v>
                </c:pt>
              </c:strCache>
            </c:strRef>
          </c:tx>
          <c:spPr>
            <a:solidFill>
              <a:schemeClr val="accent1"/>
            </a:solidFill>
            <a:ln>
              <a:noFill/>
            </a:ln>
            <a:effectLst/>
          </c:spPr>
          <c:invertIfNegative val="0"/>
          <c:dLbls>
            <c:dLbl>
              <c:idx val="4"/>
              <c:layout>
                <c:manualLayout>
                  <c:x val="1.8912529550827395E-2"/>
                  <c:y val="6.8182414698162733E-2"/>
                </c:manualLayout>
              </c:layout>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240-45EA-8788-47C62FC8A4B6}"/>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Sheet1!$B$2:$B$6</c:f>
              <c:numCache>
                <c:formatCode>0%</c:formatCode>
                <c:ptCount val="5"/>
                <c:pt idx="0">
                  <c:v>0.08</c:v>
                </c:pt>
                <c:pt idx="1">
                  <c:v>0.11</c:v>
                </c:pt>
                <c:pt idx="2">
                  <c:v>0.06</c:v>
                </c:pt>
                <c:pt idx="3">
                  <c:v>0.1</c:v>
                </c:pt>
                <c:pt idx="4">
                  <c:v>0.02</c:v>
                </c:pt>
              </c:numCache>
            </c:numRef>
          </c:val>
          <c:extLst>
            <c:ext xmlns:c16="http://schemas.microsoft.com/office/drawing/2014/chart" uri="{C3380CC4-5D6E-409C-BE32-E72D297353CC}">
              <c16:uniqueId val="{00000000-742A-4C1B-BD32-E346AA13855B}"/>
            </c:ext>
          </c:extLst>
        </c:ser>
        <c:ser>
          <c:idx val="1"/>
          <c:order val="1"/>
          <c:tx>
            <c:strRef>
              <c:f>Sheet1!$C$1</c:f>
              <c:strCache>
                <c:ptCount val="1"/>
                <c:pt idx="0">
                  <c:v>Monthly</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Sheet1!$C$2:$C$6</c:f>
              <c:numCache>
                <c:formatCode>0%</c:formatCode>
                <c:ptCount val="5"/>
                <c:pt idx="0">
                  <c:v>0.14000000000000001</c:v>
                </c:pt>
                <c:pt idx="1">
                  <c:v>0.24</c:v>
                </c:pt>
                <c:pt idx="2">
                  <c:v>0.09</c:v>
                </c:pt>
                <c:pt idx="3">
                  <c:v>0.1</c:v>
                </c:pt>
                <c:pt idx="4">
                  <c:v>0.1</c:v>
                </c:pt>
              </c:numCache>
            </c:numRef>
          </c:val>
          <c:extLst>
            <c:ext xmlns:c16="http://schemas.microsoft.com/office/drawing/2014/chart" uri="{C3380CC4-5D6E-409C-BE32-E72D297353CC}">
              <c16:uniqueId val="{00000001-742A-4C1B-BD32-E346AA13855B}"/>
            </c:ext>
          </c:extLst>
        </c:ser>
        <c:ser>
          <c:idx val="2"/>
          <c:order val="2"/>
          <c:tx>
            <c:strRef>
              <c:f>Sheet1!$D$1</c:f>
              <c:strCache>
                <c:ptCount val="1"/>
                <c:pt idx="0">
                  <c:v>Quarterly</c:v>
                </c:pt>
              </c:strCache>
            </c:strRef>
          </c:tx>
          <c:spPr>
            <a:solidFill>
              <a:schemeClr val="accent3"/>
            </a:solidFill>
            <a:ln>
              <a:noFill/>
            </a:ln>
            <a:effectLst/>
          </c:spPr>
          <c:invertIfNegative val="0"/>
          <c:dLbls>
            <c:dLbl>
              <c:idx val="4"/>
              <c:layout>
                <c:manualLayout>
                  <c:x val="0"/>
                  <c:y val="6.4394237652111802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D2A-4F2B-BC41-07D3CC3CF95C}"/>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Sheet1!$D$2:$D$6</c:f>
              <c:numCache>
                <c:formatCode>0%</c:formatCode>
                <c:ptCount val="5"/>
                <c:pt idx="0">
                  <c:v>0.16</c:v>
                </c:pt>
                <c:pt idx="1">
                  <c:v>0.27</c:v>
                </c:pt>
                <c:pt idx="2">
                  <c:v>0.13</c:v>
                </c:pt>
                <c:pt idx="3">
                  <c:v>7.0000000000000007E-2</c:v>
                </c:pt>
                <c:pt idx="4">
                  <c:v>0</c:v>
                </c:pt>
              </c:numCache>
            </c:numRef>
          </c:val>
          <c:extLst>
            <c:ext xmlns:c16="http://schemas.microsoft.com/office/drawing/2014/chart" uri="{C3380CC4-5D6E-409C-BE32-E72D297353CC}">
              <c16:uniqueId val="{00000000-1E0F-42BC-8C9C-9F88BB61B4E0}"/>
            </c:ext>
          </c:extLst>
        </c:ser>
        <c:ser>
          <c:idx val="3"/>
          <c:order val="3"/>
          <c:tx>
            <c:strRef>
              <c:f>Sheet1!$E$1</c:f>
              <c:strCache>
                <c:ptCount val="1"/>
                <c:pt idx="0">
                  <c:v>Annually</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Sheet1!$E$2:$E$6</c:f>
              <c:numCache>
                <c:formatCode>0%</c:formatCode>
                <c:ptCount val="5"/>
                <c:pt idx="0">
                  <c:v>0.32</c:v>
                </c:pt>
                <c:pt idx="1">
                  <c:v>0.16</c:v>
                </c:pt>
                <c:pt idx="2">
                  <c:v>0.44</c:v>
                </c:pt>
                <c:pt idx="3">
                  <c:v>0.34</c:v>
                </c:pt>
                <c:pt idx="4">
                  <c:v>0.2</c:v>
                </c:pt>
              </c:numCache>
            </c:numRef>
          </c:val>
          <c:extLst>
            <c:ext xmlns:c16="http://schemas.microsoft.com/office/drawing/2014/chart" uri="{C3380CC4-5D6E-409C-BE32-E72D297353CC}">
              <c16:uniqueId val="{00000001-1E0F-42BC-8C9C-9F88BB61B4E0}"/>
            </c:ext>
          </c:extLst>
        </c:ser>
        <c:ser>
          <c:idx val="4"/>
          <c:order val="4"/>
          <c:tx>
            <c:strRef>
              <c:f>Sheet1!$F$1</c:f>
              <c:strCache>
                <c:ptCount val="1"/>
                <c:pt idx="0">
                  <c:v>Never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Sheet1!$F$2:$F$6</c:f>
              <c:numCache>
                <c:formatCode>0%</c:formatCode>
                <c:ptCount val="5"/>
                <c:pt idx="0">
                  <c:v>0.3</c:v>
                </c:pt>
                <c:pt idx="1">
                  <c:v>0.22</c:v>
                </c:pt>
                <c:pt idx="2">
                  <c:v>0.28000000000000003</c:v>
                </c:pt>
                <c:pt idx="3">
                  <c:v>0.39</c:v>
                </c:pt>
                <c:pt idx="4">
                  <c:v>0.68</c:v>
                </c:pt>
              </c:numCache>
            </c:numRef>
          </c:val>
          <c:extLst>
            <c:ext xmlns:c16="http://schemas.microsoft.com/office/drawing/2014/chart" uri="{C3380CC4-5D6E-409C-BE32-E72D297353CC}">
              <c16:uniqueId val="{00000002-1E0F-42BC-8C9C-9F88BB61B4E0}"/>
            </c:ext>
          </c:extLst>
        </c:ser>
        <c:dLbls>
          <c:showLegendKey val="0"/>
          <c:showVal val="0"/>
          <c:showCatName val="0"/>
          <c:showSerName val="0"/>
          <c:showPercent val="0"/>
          <c:showBubbleSize val="0"/>
        </c:dLbls>
        <c:gapWidth val="120"/>
        <c:overlap val="100"/>
        <c:axId val="375285247"/>
        <c:axId val="16434367"/>
      </c:barChart>
      <c:catAx>
        <c:axId val="37528524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6434367"/>
        <c:crosses val="autoZero"/>
        <c:auto val="1"/>
        <c:lblAlgn val="ctr"/>
        <c:lblOffset val="100"/>
        <c:noMultiLvlLbl val="0"/>
      </c:catAx>
      <c:valAx>
        <c:axId val="16434367"/>
        <c:scaling>
          <c:orientation val="minMax"/>
        </c:scaling>
        <c:delete val="1"/>
        <c:axPos val="t"/>
        <c:numFmt formatCode="0%" sourceLinked="1"/>
        <c:majorTickMark val="none"/>
        <c:minorTickMark val="none"/>
        <c:tickLblPos val="nextTo"/>
        <c:crossAx val="3752852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manualLayout>
          <c:layoutTarget val="inner"/>
          <c:xMode val="edge"/>
          <c:yMode val="edge"/>
          <c:x val="0.50457239720034996"/>
          <c:y val="4.4780518512446653E-2"/>
          <c:w val="0.49542760279965004"/>
          <c:h val="0.9181681720143654"/>
        </c:manualLayout>
      </c:layout>
      <c:barChart>
        <c:barDir val="bar"/>
        <c:grouping val="clustered"/>
        <c:varyColors val="1"/>
        <c:ser>
          <c:idx val="0"/>
          <c:order val="0"/>
          <c:tx>
            <c:strRef>
              <c:f>Sheet1!$B$1</c:f>
              <c:strCache>
                <c:ptCount val="1"/>
                <c:pt idx="0">
                  <c:v>Total Sample</c:v>
                </c:pt>
              </c:strCache>
            </c:strRef>
          </c:tx>
          <c:spPr>
            <a:solidFill>
              <a:srgbClr val="000000"/>
            </a:solidFill>
          </c:spPr>
          <c:invertIfNegative val="1"/>
          <c:dLbls>
            <c:spPr>
              <a:noFill/>
              <a:ln>
                <a:noFill/>
              </a:ln>
              <a:effectLst/>
            </c:spPr>
            <c:txPr>
              <a:bodyPr wrap="square" lIns="38100" tIns="19050" rIns="38100" bIns="19050" anchor="ctr">
                <a:spAutoFit/>
              </a:bodyPr>
              <a:lstStyle/>
              <a:p>
                <a:pPr>
                  <a:defRPr sz="11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Goldfish</c:v>
                </c:pt>
                <c:pt idx="1">
                  <c:v>Ritz</c:v>
                </c:pt>
                <c:pt idx="2">
                  <c:v>Nabisco</c:v>
                </c:pt>
                <c:pt idx="3">
                  <c:v>Cheez-it</c:v>
                </c:pt>
                <c:pt idx="4">
                  <c:v>Annies</c:v>
                </c:pt>
                <c:pt idx="5">
                  <c:v>Teddy Grahams</c:v>
                </c:pt>
                <c:pt idx="6">
                  <c:v>Honey Maid Grahams</c:v>
                </c:pt>
                <c:pt idx="7">
                  <c:v>Keebler Grahams </c:v>
                </c:pt>
                <c:pt idx="8">
                  <c:v>Crunchmania</c:v>
                </c:pt>
                <c:pt idx="9">
                  <c:v>MJM Grahams</c:v>
                </c:pt>
                <c:pt idx="10">
                  <c:v>Belly Bears</c:v>
                </c:pt>
              </c:strCache>
            </c:strRef>
          </c:cat>
          <c:val>
            <c:numRef>
              <c:f>Sheet1!$B$2:$B$12</c:f>
              <c:numCache>
                <c:formatCode>0%</c:formatCode>
                <c:ptCount val="11"/>
                <c:pt idx="0">
                  <c:v>0.52</c:v>
                </c:pt>
                <c:pt idx="1">
                  <c:v>0.49</c:v>
                </c:pt>
                <c:pt idx="2">
                  <c:v>0.48</c:v>
                </c:pt>
                <c:pt idx="3">
                  <c:v>0.43</c:v>
                </c:pt>
                <c:pt idx="4">
                  <c:v>0.35</c:v>
                </c:pt>
                <c:pt idx="5">
                  <c:v>0.34</c:v>
                </c:pt>
                <c:pt idx="6">
                  <c:v>0.33</c:v>
                </c:pt>
                <c:pt idx="7">
                  <c:v>0.32</c:v>
                </c:pt>
                <c:pt idx="8">
                  <c:v>0.23</c:v>
                </c:pt>
                <c:pt idx="9">
                  <c:v>0.2</c:v>
                </c:pt>
                <c:pt idx="10">
                  <c:v>0.14000000000000001</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0103-BB48-AB4C-65ECD2743EAC}"/>
            </c:ext>
          </c:extLst>
        </c:ser>
        <c:ser>
          <c:idx val="1"/>
          <c:order val="1"/>
          <c:tx>
            <c:strRef>
              <c:f>Sheet1!$C$1</c:f>
              <c:strCache>
                <c:ptCount val="1"/>
                <c:pt idx="0">
                  <c:v>Restaurants</c:v>
                </c:pt>
              </c:strCache>
            </c:strRef>
          </c:tx>
          <c:spPr>
            <a:solidFill>
              <a:srgbClr val="0084C8"/>
            </a:solidFill>
          </c:spPr>
          <c:invertIfNegative val="1"/>
          <c:dLbls>
            <c:spPr>
              <a:noFill/>
              <a:ln>
                <a:noFill/>
              </a:ln>
              <a:effectLst/>
            </c:spPr>
            <c:txPr>
              <a:bodyPr wrap="square" lIns="38100" tIns="19050" rIns="38100" bIns="19050" anchor="ctr">
                <a:spAutoFit/>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Goldfish</c:v>
                </c:pt>
                <c:pt idx="1">
                  <c:v>Ritz</c:v>
                </c:pt>
                <c:pt idx="2">
                  <c:v>Nabisco</c:v>
                </c:pt>
                <c:pt idx="3">
                  <c:v>Cheez-it</c:v>
                </c:pt>
                <c:pt idx="4">
                  <c:v>Annies</c:v>
                </c:pt>
                <c:pt idx="5">
                  <c:v>Teddy Grahams</c:v>
                </c:pt>
                <c:pt idx="6">
                  <c:v>Honey Maid Grahams</c:v>
                </c:pt>
                <c:pt idx="7">
                  <c:v>Keebler Grahams </c:v>
                </c:pt>
                <c:pt idx="8">
                  <c:v>Crunchmania</c:v>
                </c:pt>
                <c:pt idx="9">
                  <c:v>MJM Grahams</c:v>
                </c:pt>
                <c:pt idx="10">
                  <c:v>Belly Bears</c:v>
                </c:pt>
              </c:strCache>
            </c:strRef>
          </c:cat>
          <c:val>
            <c:numRef>
              <c:f>Sheet1!$C$2:$C$12</c:f>
              <c:numCache>
                <c:formatCode>0%</c:formatCode>
                <c:ptCount val="11"/>
                <c:pt idx="0">
                  <c:v>0.66</c:v>
                </c:pt>
                <c:pt idx="1">
                  <c:v>0.6</c:v>
                </c:pt>
                <c:pt idx="2">
                  <c:v>0.53</c:v>
                </c:pt>
                <c:pt idx="3">
                  <c:v>0.48</c:v>
                </c:pt>
                <c:pt idx="4">
                  <c:v>0.28999999999999998</c:v>
                </c:pt>
                <c:pt idx="5">
                  <c:v>0.38</c:v>
                </c:pt>
                <c:pt idx="6">
                  <c:v>0.41</c:v>
                </c:pt>
                <c:pt idx="7">
                  <c:v>0.39</c:v>
                </c:pt>
                <c:pt idx="8">
                  <c:v>0.13</c:v>
                </c:pt>
                <c:pt idx="9">
                  <c:v>0.21</c:v>
                </c:pt>
                <c:pt idx="10">
                  <c:v>0.19</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1-0103-BB48-AB4C-65ECD2743EAC}"/>
            </c:ext>
          </c:extLst>
        </c:ser>
        <c:ser>
          <c:idx val="2"/>
          <c:order val="2"/>
          <c:tx>
            <c:strRef>
              <c:f>Sheet1!$D$1</c:f>
              <c:strCache>
                <c:ptCount val="1"/>
                <c:pt idx="0">
                  <c:v>Non Comm</c:v>
                </c:pt>
              </c:strCache>
            </c:strRef>
          </c:tx>
          <c:spPr>
            <a:solidFill>
              <a:srgbClr val="E82C2A"/>
            </a:solidFill>
          </c:spPr>
          <c:invertIfNegative val="1"/>
          <c:dLbls>
            <c:spPr>
              <a:noFill/>
              <a:ln>
                <a:noFill/>
              </a:ln>
              <a:effectLst/>
            </c:spPr>
            <c:txPr>
              <a:bodyPr wrap="square" lIns="38100" tIns="19050" rIns="38100" bIns="19050" anchor="ctr">
                <a:spAutoFit/>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Goldfish</c:v>
                </c:pt>
                <c:pt idx="1">
                  <c:v>Ritz</c:v>
                </c:pt>
                <c:pt idx="2">
                  <c:v>Nabisco</c:v>
                </c:pt>
                <c:pt idx="3">
                  <c:v>Cheez-it</c:v>
                </c:pt>
                <c:pt idx="4">
                  <c:v>Annies</c:v>
                </c:pt>
                <c:pt idx="5">
                  <c:v>Teddy Grahams</c:v>
                </c:pt>
                <c:pt idx="6">
                  <c:v>Honey Maid Grahams</c:v>
                </c:pt>
                <c:pt idx="7">
                  <c:v>Keebler Grahams </c:v>
                </c:pt>
                <c:pt idx="8">
                  <c:v>Crunchmania</c:v>
                </c:pt>
                <c:pt idx="9">
                  <c:v>MJM Grahams</c:v>
                </c:pt>
                <c:pt idx="10">
                  <c:v>Belly Bears</c:v>
                </c:pt>
              </c:strCache>
            </c:strRef>
          </c:cat>
          <c:val>
            <c:numRef>
              <c:f>Sheet1!$D$2:$D$12</c:f>
              <c:numCache>
                <c:formatCode>0%</c:formatCode>
                <c:ptCount val="11"/>
                <c:pt idx="0">
                  <c:v>0.47</c:v>
                </c:pt>
                <c:pt idx="1">
                  <c:v>0.45</c:v>
                </c:pt>
                <c:pt idx="2">
                  <c:v>0.47</c:v>
                </c:pt>
                <c:pt idx="3">
                  <c:v>0.41</c:v>
                </c:pt>
                <c:pt idx="4">
                  <c:v>0.39</c:v>
                </c:pt>
                <c:pt idx="5">
                  <c:v>0.32</c:v>
                </c:pt>
                <c:pt idx="6">
                  <c:v>0.31</c:v>
                </c:pt>
                <c:pt idx="7">
                  <c:v>0.3</c:v>
                </c:pt>
                <c:pt idx="8">
                  <c:v>0.28000000000000003</c:v>
                </c:pt>
                <c:pt idx="9">
                  <c:v>0.21</c:v>
                </c:pt>
                <c:pt idx="10">
                  <c:v>0.12</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0103-BB48-AB4C-65ECD2743EAC}"/>
            </c:ext>
          </c:extLst>
        </c:ser>
        <c:ser>
          <c:idx val="3"/>
          <c:order val="3"/>
          <c:tx>
            <c:strRef>
              <c:f>Sheet1!$E$1</c:f>
              <c:strCache>
                <c:ptCount val="1"/>
                <c:pt idx="0">
                  <c:v>Hotel</c:v>
                </c:pt>
              </c:strCache>
            </c:strRef>
          </c:tx>
          <c:spPr>
            <a:solidFill>
              <a:srgbClr val="43B02A"/>
            </a:solidFill>
          </c:spPr>
          <c:invertIfNegative val="1"/>
          <c:dLbls>
            <c:spPr>
              <a:noFill/>
              <a:ln>
                <a:noFill/>
              </a:ln>
              <a:effectLst/>
            </c:spPr>
            <c:txPr>
              <a:bodyPr wrap="square" lIns="38100" tIns="19050" rIns="38100" bIns="19050" anchor="ctr">
                <a:spAutoFit/>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Goldfish</c:v>
                </c:pt>
                <c:pt idx="1">
                  <c:v>Ritz</c:v>
                </c:pt>
                <c:pt idx="2">
                  <c:v>Nabisco</c:v>
                </c:pt>
                <c:pt idx="3">
                  <c:v>Cheez-it</c:v>
                </c:pt>
                <c:pt idx="4">
                  <c:v>Annies</c:v>
                </c:pt>
                <c:pt idx="5">
                  <c:v>Teddy Grahams</c:v>
                </c:pt>
                <c:pt idx="6">
                  <c:v>Honey Maid Grahams</c:v>
                </c:pt>
                <c:pt idx="7">
                  <c:v>Keebler Grahams </c:v>
                </c:pt>
                <c:pt idx="8">
                  <c:v>Crunchmania</c:v>
                </c:pt>
                <c:pt idx="9">
                  <c:v>MJM Grahams</c:v>
                </c:pt>
                <c:pt idx="10">
                  <c:v>Belly Bears</c:v>
                </c:pt>
              </c:strCache>
            </c:strRef>
          </c:cat>
          <c:val>
            <c:numRef>
              <c:f>Sheet1!$E$2:$E$12</c:f>
              <c:numCache>
                <c:formatCode>0%</c:formatCode>
                <c:ptCount val="11"/>
                <c:pt idx="0">
                  <c:v>0.52</c:v>
                </c:pt>
                <c:pt idx="1">
                  <c:v>0.27</c:v>
                </c:pt>
                <c:pt idx="2">
                  <c:v>0.57999999999999996</c:v>
                </c:pt>
                <c:pt idx="3">
                  <c:v>0.39</c:v>
                </c:pt>
                <c:pt idx="4">
                  <c:v>0.39</c:v>
                </c:pt>
                <c:pt idx="5">
                  <c:v>0.36</c:v>
                </c:pt>
                <c:pt idx="6">
                  <c:v>0.18</c:v>
                </c:pt>
                <c:pt idx="7">
                  <c:v>0.21</c:v>
                </c:pt>
                <c:pt idx="8">
                  <c:v>0.27</c:v>
                </c:pt>
                <c:pt idx="9">
                  <c:v>0.15</c:v>
                </c:pt>
                <c:pt idx="10">
                  <c:v>0.09</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3-0103-BB48-AB4C-65ECD2743EAC}"/>
            </c:ext>
          </c:extLst>
        </c:ser>
        <c:ser>
          <c:idx val="4"/>
          <c:order val="4"/>
          <c:tx>
            <c:strRef>
              <c:f>Sheet1!$F$1</c:f>
              <c:strCache>
                <c:ptCount val="1"/>
                <c:pt idx="0">
                  <c:v>C-Store</c:v>
                </c:pt>
              </c:strCache>
            </c:strRef>
          </c:tx>
          <c:spPr>
            <a:solidFill>
              <a:srgbClr val="FFCD00"/>
            </a:solidFill>
          </c:spPr>
          <c:invertIfNegative val="1"/>
          <c:dLbls>
            <c:spPr>
              <a:noFill/>
              <a:ln>
                <a:noFill/>
              </a:ln>
              <a:effectLst/>
            </c:spPr>
            <c:txPr>
              <a:bodyPr wrap="square" lIns="38100" tIns="19050" rIns="38100" bIns="19050" anchor="ctr">
                <a:spAutoFit/>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Goldfish</c:v>
                </c:pt>
                <c:pt idx="1">
                  <c:v>Ritz</c:v>
                </c:pt>
                <c:pt idx="2">
                  <c:v>Nabisco</c:v>
                </c:pt>
                <c:pt idx="3">
                  <c:v>Cheez-it</c:v>
                </c:pt>
                <c:pt idx="4">
                  <c:v>Annies</c:v>
                </c:pt>
                <c:pt idx="5">
                  <c:v>Teddy Grahams</c:v>
                </c:pt>
                <c:pt idx="6">
                  <c:v>Honey Maid Grahams</c:v>
                </c:pt>
                <c:pt idx="7">
                  <c:v>Keebler Grahams </c:v>
                </c:pt>
                <c:pt idx="8">
                  <c:v>Crunchmania</c:v>
                </c:pt>
                <c:pt idx="9">
                  <c:v>MJM Grahams</c:v>
                </c:pt>
                <c:pt idx="10">
                  <c:v>Belly Bears</c:v>
                </c:pt>
              </c:strCache>
            </c:strRef>
          </c:cat>
          <c:val>
            <c:numRef>
              <c:f>Sheet1!$F$2:$F$12</c:f>
              <c:numCache>
                <c:formatCode>0%</c:formatCode>
                <c:ptCount val="11"/>
                <c:pt idx="0">
                  <c:v>0.33</c:v>
                </c:pt>
                <c:pt idx="1">
                  <c:v>0.44</c:v>
                </c:pt>
                <c:pt idx="2">
                  <c:v>0.33</c:v>
                </c:pt>
                <c:pt idx="3">
                  <c:v>0.38</c:v>
                </c:pt>
                <c:pt idx="4">
                  <c:v>0.31</c:v>
                </c:pt>
                <c:pt idx="5">
                  <c:v>0.28000000000000003</c:v>
                </c:pt>
                <c:pt idx="6">
                  <c:v>0.26</c:v>
                </c:pt>
                <c:pt idx="7">
                  <c:v>0.26</c:v>
                </c:pt>
                <c:pt idx="8">
                  <c:v>0.18</c:v>
                </c:pt>
                <c:pt idx="9">
                  <c:v>0.1</c:v>
                </c:pt>
                <c:pt idx="10">
                  <c:v>0.08</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4-0103-BB48-AB4C-65ECD2743EAC}"/>
            </c:ext>
          </c:extLst>
        </c:ser>
        <c:dLbls>
          <c:showLegendKey val="0"/>
          <c:showVal val="1"/>
          <c:showCatName val="0"/>
          <c:showSerName val="0"/>
          <c:showPercent val="0"/>
          <c:showBubbleSize val="0"/>
        </c:dLbls>
        <c:gapWidth val="80"/>
        <c:overlap val="-50"/>
        <c:axId val="-2068027336"/>
        <c:axId val="-2113994440"/>
      </c:barChart>
      <c:catAx>
        <c:axId val="-2068027336"/>
        <c:scaling>
          <c:orientation val="maxMin"/>
        </c:scaling>
        <c:delete val="0"/>
        <c:axPos val="l"/>
        <c:numFmt formatCode="General" sourceLinked="0"/>
        <c:majorTickMark val="none"/>
        <c:minorTickMark val="none"/>
        <c:tickLblPos val="nextTo"/>
        <c:spPr>
          <a:ln>
            <a:solidFill>
              <a:schemeClr val="bg2"/>
            </a:solidFill>
          </a:ln>
        </c:spPr>
        <c:txPr>
          <a:bodyPr/>
          <a:lstStyle/>
          <a:p>
            <a:pPr>
              <a:defRPr sz="1100"/>
            </a:pPr>
            <a:endParaRPr lang="en-US"/>
          </a:p>
        </c:txPr>
        <c:crossAx val="-2113994440"/>
        <c:crosses val="autoZero"/>
        <c:auto val="1"/>
        <c:lblAlgn val="ctr"/>
        <c:lblOffset val="100"/>
        <c:noMultiLvlLbl val="0"/>
      </c:catAx>
      <c:valAx>
        <c:axId val="-2113994440"/>
        <c:scaling>
          <c:orientation val="minMax"/>
          <c:max val="1"/>
          <c:min val="0"/>
        </c:scaling>
        <c:delete val="1"/>
        <c:axPos val="t"/>
        <c:numFmt formatCode="0%" sourceLinked="1"/>
        <c:majorTickMark val="out"/>
        <c:minorTickMark val="none"/>
        <c:tickLblPos val="nextTo"/>
        <c:crossAx val="-2068027336"/>
        <c:crosses val="autoZero"/>
        <c:crossBetween val="between"/>
      </c:valAx>
    </c:plotArea>
    <c:legend>
      <c:legendPos val="b"/>
      <c:legendEntry>
        <c:idx val="0"/>
        <c:txPr>
          <a:bodyPr/>
          <a:lstStyle/>
          <a:p>
            <a:pPr>
              <a:defRPr sz="1100" b="1"/>
            </a:pPr>
            <a:endParaRPr lang="en-US"/>
          </a:p>
        </c:txPr>
      </c:legendEntry>
      <c:layout>
        <c:manualLayout>
          <c:xMode val="edge"/>
          <c:yMode val="edge"/>
          <c:x val="3.967646791168393E-3"/>
          <c:y val="0.97684599345263401"/>
          <c:w val="0.99206452404743029"/>
          <c:h val="2.3154006547365942E-2"/>
        </c:manualLayout>
      </c:layout>
      <c:overlay val="0"/>
      <c:txPr>
        <a:bodyPr/>
        <a:lstStyle/>
        <a:p>
          <a:pPr>
            <a:defRPr sz="1100"/>
          </a:pPr>
          <a:endParaRPr lang="en-US"/>
        </a:p>
      </c:txPr>
    </c:legend>
    <c:plotVisOnly val="1"/>
    <c:dispBlanksAs val="gap"/>
    <c:showDLblsOverMax val="1"/>
  </c:chart>
  <c:txPr>
    <a:bodyPr/>
    <a:lstStyle/>
    <a:p>
      <a:pPr>
        <a:defRPr sz="1200">
          <a:solidFill>
            <a:schemeClr val="tx1"/>
          </a:solidFill>
          <a:latin typeface="Arial"/>
        </a:defRPr>
      </a:pPr>
      <a:endParaRPr lang="en-US"/>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571054500540372"/>
          <c:y val="1.2727272727272726E-2"/>
          <c:w val="0.71428945499459617"/>
          <c:h val="0.85001371987592456"/>
        </c:manualLayout>
      </c:layout>
      <c:barChart>
        <c:barDir val="bar"/>
        <c:grouping val="percentStacked"/>
        <c:varyColors val="0"/>
        <c:ser>
          <c:idx val="0"/>
          <c:order val="0"/>
          <c:tx>
            <c:strRef>
              <c:f>Sheet1!$B$1</c:f>
              <c:strCache>
                <c:ptCount val="1"/>
                <c:pt idx="0">
                  <c:v>Weekly</c:v>
                </c:pt>
              </c:strCache>
            </c:strRef>
          </c:tx>
          <c:spPr>
            <a:solidFill>
              <a:schemeClr val="accent1"/>
            </a:solidFill>
            <a:ln>
              <a:noFill/>
            </a:ln>
            <a:effectLst/>
          </c:spPr>
          <c:invertIfNegative val="0"/>
          <c:dLbls>
            <c:dLbl>
              <c:idx val="1"/>
              <c:layout>
                <c:manualLayout>
                  <c:x val="1.8823529411764704E-2"/>
                  <c:y val="7.5757874015748072E-2"/>
                </c:manualLayout>
              </c:layout>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E09-48A8-ACD8-7B45BDDF05FA}"/>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c:v>
                </c:pt>
                <c:pt idx="1">
                  <c:v>K-12</c:v>
                </c:pt>
                <c:pt idx="2">
                  <c:v>Healthcare</c:v>
                </c:pt>
                <c:pt idx="3">
                  <c:v>Chain Restaurants</c:v>
                </c:pt>
              </c:strCache>
            </c:strRef>
          </c:cat>
          <c:val>
            <c:numRef>
              <c:f>Sheet1!$B$2:$B$5</c:f>
              <c:numCache>
                <c:formatCode>0%</c:formatCode>
                <c:ptCount val="4"/>
                <c:pt idx="0">
                  <c:v>0.08</c:v>
                </c:pt>
                <c:pt idx="1">
                  <c:v>0.03</c:v>
                </c:pt>
                <c:pt idx="2">
                  <c:v>0.08</c:v>
                </c:pt>
                <c:pt idx="3">
                  <c:v>0.11</c:v>
                </c:pt>
              </c:numCache>
            </c:numRef>
          </c:val>
          <c:extLst>
            <c:ext xmlns:c16="http://schemas.microsoft.com/office/drawing/2014/chart" uri="{C3380CC4-5D6E-409C-BE32-E72D297353CC}">
              <c16:uniqueId val="{00000000-CF4E-4F1E-9EEC-C24CEF6BAECD}"/>
            </c:ext>
          </c:extLst>
        </c:ser>
        <c:ser>
          <c:idx val="1"/>
          <c:order val="1"/>
          <c:tx>
            <c:strRef>
              <c:f>Sheet1!$C$1</c:f>
              <c:strCache>
                <c:ptCount val="1"/>
                <c:pt idx="0">
                  <c:v>Monthly</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c:v>
                </c:pt>
                <c:pt idx="1">
                  <c:v>K-12</c:v>
                </c:pt>
                <c:pt idx="2">
                  <c:v>Healthcare</c:v>
                </c:pt>
                <c:pt idx="3">
                  <c:v>Chain Restaurants</c:v>
                </c:pt>
              </c:strCache>
            </c:strRef>
          </c:cat>
          <c:val>
            <c:numRef>
              <c:f>Sheet1!$C$2:$C$5</c:f>
              <c:numCache>
                <c:formatCode>0%</c:formatCode>
                <c:ptCount val="4"/>
                <c:pt idx="0">
                  <c:v>0.14000000000000001</c:v>
                </c:pt>
                <c:pt idx="1">
                  <c:v>0.09</c:v>
                </c:pt>
                <c:pt idx="2">
                  <c:v>0.06</c:v>
                </c:pt>
                <c:pt idx="3">
                  <c:v>0.3</c:v>
                </c:pt>
              </c:numCache>
            </c:numRef>
          </c:val>
          <c:extLst>
            <c:ext xmlns:c16="http://schemas.microsoft.com/office/drawing/2014/chart" uri="{C3380CC4-5D6E-409C-BE32-E72D297353CC}">
              <c16:uniqueId val="{00000001-CF4E-4F1E-9EEC-C24CEF6BAECD}"/>
            </c:ext>
          </c:extLst>
        </c:ser>
        <c:ser>
          <c:idx val="2"/>
          <c:order val="2"/>
          <c:tx>
            <c:strRef>
              <c:f>Sheet1!$D$1</c:f>
              <c:strCache>
                <c:ptCount val="1"/>
                <c:pt idx="0">
                  <c:v>Quarterly</c:v>
                </c:pt>
              </c:strCache>
            </c:strRef>
          </c:tx>
          <c:spPr>
            <a:solidFill>
              <a:schemeClr val="accent3"/>
            </a:solidFill>
            <a:ln>
              <a:noFill/>
            </a:ln>
            <a:effectLst/>
          </c:spPr>
          <c:invertIfNegative val="0"/>
          <c:dLbls>
            <c:dLbl>
              <c:idx val="1"/>
              <c:layout>
                <c:manualLayout>
                  <c:x val="0"/>
                  <c:y val="7.1970293486041559E-2"/>
                </c:manualLayout>
              </c:layout>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8C4-424C-9C2A-EE449EB3448A}"/>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c:v>
                </c:pt>
                <c:pt idx="1">
                  <c:v>K-12</c:v>
                </c:pt>
                <c:pt idx="2">
                  <c:v>Healthcare</c:v>
                </c:pt>
                <c:pt idx="3">
                  <c:v>Chain Restaurants</c:v>
                </c:pt>
              </c:strCache>
            </c:strRef>
          </c:cat>
          <c:val>
            <c:numRef>
              <c:f>Sheet1!$D$2:$D$5</c:f>
              <c:numCache>
                <c:formatCode>0%</c:formatCode>
                <c:ptCount val="4"/>
                <c:pt idx="0">
                  <c:v>0.16</c:v>
                </c:pt>
                <c:pt idx="1">
                  <c:v>0.03</c:v>
                </c:pt>
                <c:pt idx="2">
                  <c:v>0.18</c:v>
                </c:pt>
                <c:pt idx="3">
                  <c:v>0.3</c:v>
                </c:pt>
              </c:numCache>
            </c:numRef>
          </c:val>
          <c:extLst>
            <c:ext xmlns:c16="http://schemas.microsoft.com/office/drawing/2014/chart" uri="{C3380CC4-5D6E-409C-BE32-E72D297353CC}">
              <c16:uniqueId val="{00000000-120A-4E08-B857-B7A3882CD7B4}"/>
            </c:ext>
          </c:extLst>
        </c:ser>
        <c:ser>
          <c:idx val="3"/>
          <c:order val="3"/>
          <c:tx>
            <c:strRef>
              <c:f>Sheet1!$E$1</c:f>
              <c:strCache>
                <c:ptCount val="1"/>
                <c:pt idx="0">
                  <c:v>Annually</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c:v>
                </c:pt>
                <c:pt idx="1">
                  <c:v>K-12</c:v>
                </c:pt>
                <c:pt idx="2">
                  <c:v>Healthcare</c:v>
                </c:pt>
                <c:pt idx="3">
                  <c:v>Chain Restaurants</c:v>
                </c:pt>
              </c:strCache>
            </c:strRef>
          </c:cat>
          <c:val>
            <c:numRef>
              <c:f>Sheet1!$E$2:$E$5</c:f>
              <c:numCache>
                <c:formatCode>0%</c:formatCode>
                <c:ptCount val="4"/>
                <c:pt idx="0">
                  <c:v>0.32</c:v>
                </c:pt>
                <c:pt idx="1">
                  <c:v>0.48</c:v>
                </c:pt>
                <c:pt idx="2">
                  <c:v>0.47</c:v>
                </c:pt>
                <c:pt idx="3">
                  <c:v>0.09</c:v>
                </c:pt>
              </c:numCache>
            </c:numRef>
          </c:val>
          <c:extLst>
            <c:ext xmlns:c16="http://schemas.microsoft.com/office/drawing/2014/chart" uri="{C3380CC4-5D6E-409C-BE32-E72D297353CC}">
              <c16:uniqueId val="{00000001-120A-4E08-B857-B7A3882CD7B4}"/>
            </c:ext>
          </c:extLst>
        </c:ser>
        <c:ser>
          <c:idx val="4"/>
          <c:order val="4"/>
          <c:tx>
            <c:strRef>
              <c:f>Sheet1!$F$1</c:f>
              <c:strCache>
                <c:ptCount val="1"/>
                <c:pt idx="0">
                  <c:v>Never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c:v>
                </c:pt>
                <c:pt idx="1">
                  <c:v>K-12</c:v>
                </c:pt>
                <c:pt idx="2">
                  <c:v>Healthcare</c:v>
                </c:pt>
                <c:pt idx="3">
                  <c:v>Chain Restaurants</c:v>
                </c:pt>
              </c:strCache>
            </c:strRef>
          </c:cat>
          <c:val>
            <c:numRef>
              <c:f>Sheet1!$F$2:$F$5</c:f>
              <c:numCache>
                <c:formatCode>0%</c:formatCode>
                <c:ptCount val="4"/>
                <c:pt idx="0">
                  <c:v>0.3</c:v>
                </c:pt>
                <c:pt idx="1">
                  <c:v>0.37</c:v>
                </c:pt>
                <c:pt idx="2">
                  <c:v>0.21</c:v>
                </c:pt>
                <c:pt idx="3">
                  <c:v>0.21</c:v>
                </c:pt>
              </c:numCache>
            </c:numRef>
          </c:val>
          <c:extLst>
            <c:ext xmlns:c16="http://schemas.microsoft.com/office/drawing/2014/chart" uri="{C3380CC4-5D6E-409C-BE32-E72D297353CC}">
              <c16:uniqueId val="{00000002-120A-4E08-B857-B7A3882CD7B4}"/>
            </c:ext>
          </c:extLst>
        </c:ser>
        <c:dLbls>
          <c:showLegendKey val="0"/>
          <c:showVal val="0"/>
          <c:showCatName val="0"/>
          <c:showSerName val="0"/>
          <c:showPercent val="0"/>
          <c:showBubbleSize val="0"/>
        </c:dLbls>
        <c:gapWidth val="150"/>
        <c:overlap val="100"/>
        <c:axId val="375285247"/>
        <c:axId val="16434367"/>
      </c:barChart>
      <c:catAx>
        <c:axId val="37528524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6434367"/>
        <c:crosses val="autoZero"/>
        <c:auto val="1"/>
        <c:lblAlgn val="ctr"/>
        <c:lblOffset val="100"/>
        <c:noMultiLvlLbl val="0"/>
      </c:catAx>
      <c:valAx>
        <c:axId val="16434367"/>
        <c:scaling>
          <c:orientation val="minMax"/>
        </c:scaling>
        <c:delete val="1"/>
        <c:axPos val="t"/>
        <c:numFmt formatCode="0%" sourceLinked="1"/>
        <c:majorTickMark val="none"/>
        <c:minorTickMark val="none"/>
        <c:tickLblPos val="nextTo"/>
        <c:crossAx val="3752852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73053368328959"/>
          <c:y val="4.1666666666666664E-2"/>
          <c:w val="0.7626946631671041"/>
          <c:h val="0.82107432593653062"/>
        </c:manualLayout>
      </c:layout>
      <c:barChart>
        <c:barDir val="bar"/>
        <c:grouping val="percentStacked"/>
        <c:varyColors val="0"/>
        <c:ser>
          <c:idx val="0"/>
          <c:order val="0"/>
          <c:tx>
            <c:strRef>
              <c:f>Sheet1!$B$1</c:f>
              <c:strCache>
                <c:ptCount val="1"/>
                <c:pt idx="0">
                  <c:v>Weekly</c:v>
                </c:pt>
              </c:strCache>
            </c:strRef>
          </c:tx>
          <c:spPr>
            <a:solidFill>
              <a:schemeClr val="accent1"/>
            </a:solidFill>
            <a:ln>
              <a:noFill/>
            </a:ln>
            <a:effectLst/>
          </c:spPr>
          <c:invertIfNegative val="0"/>
          <c:dLbls>
            <c:dLbl>
              <c:idx val="4"/>
              <c:layout>
                <c:manualLayout>
                  <c:x val="1.8912529550827395E-2"/>
                  <c:y val="6.8182414698162733E-2"/>
                </c:manualLayout>
              </c:layout>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39C-4381-9ABC-098358647E5B}"/>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numCache>
            </c:numRef>
          </c:cat>
          <c:val>
            <c:numRef>
              <c:f>Sheet1!$B$2:$B$6</c:f>
              <c:numCache>
                <c:formatCode>General</c:formatCode>
                <c:ptCount val="5"/>
              </c:numCache>
            </c:numRef>
          </c:val>
          <c:extLst>
            <c:ext xmlns:c16="http://schemas.microsoft.com/office/drawing/2014/chart" uri="{C3380CC4-5D6E-409C-BE32-E72D297353CC}">
              <c16:uniqueId val="{00000001-339C-4381-9ABC-098358647E5B}"/>
            </c:ext>
          </c:extLst>
        </c:ser>
        <c:ser>
          <c:idx val="1"/>
          <c:order val="1"/>
          <c:tx>
            <c:strRef>
              <c:f>Sheet1!$C$1</c:f>
              <c:strCache>
                <c:ptCount val="1"/>
                <c:pt idx="0">
                  <c:v>Monthly</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numCache>
            </c:numRef>
          </c:cat>
          <c:val>
            <c:numRef>
              <c:f>Sheet1!$C$2:$C$6</c:f>
              <c:numCache>
                <c:formatCode>General</c:formatCode>
                <c:ptCount val="5"/>
              </c:numCache>
            </c:numRef>
          </c:val>
          <c:extLst>
            <c:ext xmlns:c16="http://schemas.microsoft.com/office/drawing/2014/chart" uri="{C3380CC4-5D6E-409C-BE32-E72D297353CC}">
              <c16:uniqueId val="{00000002-339C-4381-9ABC-098358647E5B}"/>
            </c:ext>
          </c:extLst>
        </c:ser>
        <c:ser>
          <c:idx val="2"/>
          <c:order val="2"/>
          <c:tx>
            <c:strRef>
              <c:f>Sheet1!$D$1</c:f>
              <c:strCache>
                <c:ptCount val="1"/>
                <c:pt idx="0">
                  <c:v>Quarterly</c:v>
                </c:pt>
              </c:strCache>
            </c:strRef>
          </c:tx>
          <c:spPr>
            <a:solidFill>
              <a:schemeClr val="accent3"/>
            </a:solidFill>
            <a:ln>
              <a:noFill/>
            </a:ln>
            <a:effectLst/>
          </c:spPr>
          <c:invertIfNegative val="0"/>
          <c:dLbls>
            <c:dLbl>
              <c:idx val="4"/>
              <c:layout>
                <c:manualLayout>
                  <c:x val="0"/>
                  <c:y val="6.4394237652111802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39C-4381-9ABC-098358647E5B}"/>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numCache>
            </c:numRef>
          </c:cat>
          <c:val>
            <c:numRef>
              <c:f>Sheet1!$D$2:$D$6</c:f>
              <c:numCache>
                <c:formatCode>General</c:formatCode>
                <c:ptCount val="5"/>
              </c:numCache>
            </c:numRef>
          </c:val>
          <c:extLst>
            <c:ext xmlns:c16="http://schemas.microsoft.com/office/drawing/2014/chart" uri="{C3380CC4-5D6E-409C-BE32-E72D297353CC}">
              <c16:uniqueId val="{00000004-339C-4381-9ABC-098358647E5B}"/>
            </c:ext>
          </c:extLst>
        </c:ser>
        <c:ser>
          <c:idx val="3"/>
          <c:order val="3"/>
          <c:tx>
            <c:strRef>
              <c:f>Sheet1!$E$1</c:f>
              <c:strCache>
                <c:ptCount val="1"/>
                <c:pt idx="0">
                  <c:v>Annually</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numCache>
            </c:numRef>
          </c:cat>
          <c:val>
            <c:numRef>
              <c:f>Sheet1!$E$2:$E$6</c:f>
              <c:numCache>
                <c:formatCode>General</c:formatCode>
                <c:ptCount val="5"/>
              </c:numCache>
            </c:numRef>
          </c:val>
          <c:extLst>
            <c:ext xmlns:c16="http://schemas.microsoft.com/office/drawing/2014/chart" uri="{C3380CC4-5D6E-409C-BE32-E72D297353CC}">
              <c16:uniqueId val="{00000005-339C-4381-9ABC-098358647E5B}"/>
            </c:ext>
          </c:extLst>
        </c:ser>
        <c:ser>
          <c:idx val="4"/>
          <c:order val="4"/>
          <c:tx>
            <c:strRef>
              <c:f>Sheet1!$F$1</c:f>
              <c:strCache>
                <c:ptCount val="1"/>
                <c:pt idx="0">
                  <c:v>Never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numCache>
            </c:numRef>
          </c:cat>
          <c:val>
            <c:numRef>
              <c:f>Sheet1!$F$2:$F$6</c:f>
              <c:numCache>
                <c:formatCode>General</c:formatCode>
                <c:ptCount val="5"/>
              </c:numCache>
            </c:numRef>
          </c:val>
          <c:extLst>
            <c:ext xmlns:c16="http://schemas.microsoft.com/office/drawing/2014/chart" uri="{C3380CC4-5D6E-409C-BE32-E72D297353CC}">
              <c16:uniqueId val="{00000006-339C-4381-9ABC-098358647E5B}"/>
            </c:ext>
          </c:extLst>
        </c:ser>
        <c:dLbls>
          <c:showLegendKey val="0"/>
          <c:showVal val="0"/>
          <c:showCatName val="0"/>
          <c:showSerName val="0"/>
          <c:showPercent val="0"/>
          <c:showBubbleSize val="0"/>
        </c:dLbls>
        <c:gapWidth val="120"/>
        <c:overlap val="100"/>
        <c:axId val="375285247"/>
        <c:axId val="16434367"/>
      </c:barChart>
      <c:catAx>
        <c:axId val="375285247"/>
        <c:scaling>
          <c:orientation val="maxMin"/>
        </c:scaling>
        <c:delete val="1"/>
        <c:axPos val="l"/>
        <c:numFmt formatCode="General" sourceLinked="1"/>
        <c:majorTickMark val="none"/>
        <c:minorTickMark val="none"/>
        <c:tickLblPos val="nextTo"/>
        <c:crossAx val="16434367"/>
        <c:crosses val="autoZero"/>
        <c:auto val="1"/>
        <c:lblAlgn val="ctr"/>
        <c:lblOffset val="100"/>
        <c:noMultiLvlLbl val="0"/>
      </c:catAx>
      <c:valAx>
        <c:axId val="16434367"/>
        <c:scaling>
          <c:orientation val="minMax"/>
        </c:scaling>
        <c:delete val="1"/>
        <c:axPos val="t"/>
        <c:numFmt formatCode="0%" sourceLinked="1"/>
        <c:majorTickMark val="none"/>
        <c:minorTickMark val="none"/>
        <c:tickLblPos val="nextTo"/>
        <c:crossAx val="3752852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992016622922136"/>
          <c:y val="4.4301185237175515E-2"/>
          <c:w val="0.50007983377077869"/>
          <c:h val="0.91040069956402125"/>
        </c:manualLayout>
      </c:layout>
      <c:barChart>
        <c:barDir val="bar"/>
        <c:grouping val="clustered"/>
        <c:varyColors val="0"/>
        <c:ser>
          <c:idx val="0"/>
          <c:order val="0"/>
          <c:tx>
            <c:strRef>
              <c:f>Sheet1!$B$1</c:f>
              <c:strCache>
                <c:ptCount val="1"/>
                <c:pt idx="0">
                  <c:v>Total Sample</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Innovative menu ideas</c:v>
                </c:pt>
                <c:pt idx="1">
                  <c:v>Samples</c:v>
                </c:pt>
                <c:pt idx="2">
                  <c:v>Industry flavor trends</c:v>
                </c:pt>
                <c:pt idx="3">
                  <c:v>Deals or promotions</c:v>
                </c:pt>
                <c:pt idx="4">
                  <c:v>Consumer trends</c:v>
                </c:pt>
                <c:pt idx="5">
                  <c:v>Marketing materials</c:v>
                </c:pt>
                <c:pt idx="6">
                  <c:v>Recipe ideas featuring prepared soup</c:v>
                </c:pt>
                <c:pt idx="7">
                  <c:v>Training materials</c:v>
                </c:pt>
                <c:pt idx="8">
                  <c:v>Financial support</c:v>
                </c:pt>
              </c:strCache>
            </c:strRef>
          </c:cat>
          <c:val>
            <c:numRef>
              <c:f>Sheet1!$B$2:$B$10</c:f>
              <c:numCache>
                <c:formatCode>0%</c:formatCode>
                <c:ptCount val="9"/>
                <c:pt idx="0">
                  <c:v>0.39</c:v>
                </c:pt>
                <c:pt idx="1">
                  <c:v>0.38</c:v>
                </c:pt>
                <c:pt idx="2">
                  <c:v>0.38</c:v>
                </c:pt>
                <c:pt idx="3">
                  <c:v>0.37</c:v>
                </c:pt>
                <c:pt idx="4">
                  <c:v>0.36</c:v>
                </c:pt>
                <c:pt idx="5">
                  <c:v>0.34</c:v>
                </c:pt>
                <c:pt idx="6">
                  <c:v>0.33</c:v>
                </c:pt>
                <c:pt idx="7">
                  <c:v>0.22</c:v>
                </c:pt>
                <c:pt idx="8">
                  <c:v>0.2</c:v>
                </c:pt>
              </c:numCache>
            </c:numRef>
          </c:val>
          <c:extLst>
            <c:ext xmlns:c16="http://schemas.microsoft.com/office/drawing/2014/chart" uri="{C3380CC4-5D6E-409C-BE32-E72D297353CC}">
              <c16:uniqueId val="{00000000-95BC-4D78-80A6-3DE6D0C15D8A}"/>
            </c:ext>
          </c:extLst>
        </c:ser>
        <c:ser>
          <c:idx val="1"/>
          <c:order val="1"/>
          <c:tx>
            <c:strRef>
              <c:f>Sheet1!$C$1</c:f>
              <c:strCache>
                <c:ptCount val="1"/>
                <c:pt idx="0">
                  <c:v>Restaurants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Innovative menu ideas</c:v>
                </c:pt>
                <c:pt idx="1">
                  <c:v>Samples</c:v>
                </c:pt>
                <c:pt idx="2">
                  <c:v>Industry flavor trends</c:v>
                </c:pt>
                <c:pt idx="3">
                  <c:v>Deals or promotions</c:v>
                </c:pt>
                <c:pt idx="4">
                  <c:v>Consumer trends</c:v>
                </c:pt>
                <c:pt idx="5">
                  <c:v>Marketing materials</c:v>
                </c:pt>
                <c:pt idx="6">
                  <c:v>Recipe ideas featuring prepared soup</c:v>
                </c:pt>
                <c:pt idx="7">
                  <c:v>Training materials</c:v>
                </c:pt>
                <c:pt idx="8">
                  <c:v>Financial support</c:v>
                </c:pt>
              </c:strCache>
            </c:strRef>
          </c:cat>
          <c:val>
            <c:numRef>
              <c:f>Sheet1!$C$2:$C$10</c:f>
              <c:numCache>
                <c:formatCode>0%</c:formatCode>
                <c:ptCount val="9"/>
                <c:pt idx="0">
                  <c:v>0.42</c:v>
                </c:pt>
                <c:pt idx="1">
                  <c:v>0.46</c:v>
                </c:pt>
                <c:pt idx="2">
                  <c:v>0.41</c:v>
                </c:pt>
                <c:pt idx="3">
                  <c:v>0.44</c:v>
                </c:pt>
                <c:pt idx="4">
                  <c:v>0.35</c:v>
                </c:pt>
                <c:pt idx="5">
                  <c:v>0.32</c:v>
                </c:pt>
                <c:pt idx="6">
                  <c:v>0.31</c:v>
                </c:pt>
                <c:pt idx="7">
                  <c:v>0.22</c:v>
                </c:pt>
                <c:pt idx="8">
                  <c:v>0.21</c:v>
                </c:pt>
              </c:numCache>
            </c:numRef>
          </c:val>
          <c:extLst>
            <c:ext xmlns:c16="http://schemas.microsoft.com/office/drawing/2014/chart" uri="{C3380CC4-5D6E-409C-BE32-E72D297353CC}">
              <c16:uniqueId val="{00000001-95BC-4D78-80A6-3DE6D0C15D8A}"/>
            </c:ext>
          </c:extLst>
        </c:ser>
        <c:ser>
          <c:idx val="2"/>
          <c:order val="2"/>
          <c:tx>
            <c:strRef>
              <c:f>Sheet1!$D$1</c:f>
              <c:strCache>
                <c:ptCount val="1"/>
                <c:pt idx="0">
                  <c:v>Non Comm</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Innovative menu ideas</c:v>
                </c:pt>
                <c:pt idx="1">
                  <c:v>Samples</c:v>
                </c:pt>
                <c:pt idx="2">
                  <c:v>Industry flavor trends</c:v>
                </c:pt>
                <c:pt idx="3">
                  <c:v>Deals or promotions</c:v>
                </c:pt>
                <c:pt idx="4">
                  <c:v>Consumer trends</c:v>
                </c:pt>
                <c:pt idx="5">
                  <c:v>Marketing materials</c:v>
                </c:pt>
                <c:pt idx="6">
                  <c:v>Recipe ideas featuring prepared soup</c:v>
                </c:pt>
                <c:pt idx="7">
                  <c:v>Training materials</c:v>
                </c:pt>
                <c:pt idx="8">
                  <c:v>Financial support</c:v>
                </c:pt>
              </c:strCache>
            </c:strRef>
          </c:cat>
          <c:val>
            <c:numRef>
              <c:f>Sheet1!$D$2:$D$10</c:f>
              <c:numCache>
                <c:formatCode>0%</c:formatCode>
                <c:ptCount val="9"/>
                <c:pt idx="0">
                  <c:v>0.37</c:v>
                </c:pt>
                <c:pt idx="1">
                  <c:v>0.35</c:v>
                </c:pt>
                <c:pt idx="2">
                  <c:v>0.38</c:v>
                </c:pt>
                <c:pt idx="3">
                  <c:v>0.34</c:v>
                </c:pt>
                <c:pt idx="4">
                  <c:v>0.34</c:v>
                </c:pt>
                <c:pt idx="5">
                  <c:v>0.33</c:v>
                </c:pt>
                <c:pt idx="6">
                  <c:v>0.36</c:v>
                </c:pt>
                <c:pt idx="7">
                  <c:v>0.22</c:v>
                </c:pt>
                <c:pt idx="8">
                  <c:v>0.2</c:v>
                </c:pt>
              </c:numCache>
            </c:numRef>
          </c:val>
          <c:extLst>
            <c:ext xmlns:c16="http://schemas.microsoft.com/office/drawing/2014/chart" uri="{C3380CC4-5D6E-409C-BE32-E72D297353CC}">
              <c16:uniqueId val="{00000003-95BC-4D78-80A6-3DE6D0C15D8A}"/>
            </c:ext>
          </c:extLst>
        </c:ser>
        <c:ser>
          <c:idx val="3"/>
          <c:order val="3"/>
          <c:tx>
            <c:strRef>
              <c:f>Sheet1!$E$1</c:f>
              <c:strCache>
                <c:ptCount val="1"/>
                <c:pt idx="0">
                  <c:v>Hotel</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Innovative menu ideas</c:v>
                </c:pt>
                <c:pt idx="1">
                  <c:v>Samples</c:v>
                </c:pt>
                <c:pt idx="2">
                  <c:v>Industry flavor trends</c:v>
                </c:pt>
                <c:pt idx="3">
                  <c:v>Deals or promotions</c:v>
                </c:pt>
                <c:pt idx="4">
                  <c:v>Consumer trends</c:v>
                </c:pt>
                <c:pt idx="5">
                  <c:v>Marketing materials</c:v>
                </c:pt>
                <c:pt idx="6">
                  <c:v>Recipe ideas featuring prepared soup</c:v>
                </c:pt>
                <c:pt idx="7">
                  <c:v>Training materials</c:v>
                </c:pt>
                <c:pt idx="8">
                  <c:v>Financial support</c:v>
                </c:pt>
              </c:strCache>
            </c:strRef>
          </c:cat>
          <c:val>
            <c:numRef>
              <c:f>Sheet1!$E$2:$E$10</c:f>
              <c:numCache>
                <c:formatCode>0%</c:formatCode>
                <c:ptCount val="9"/>
                <c:pt idx="0">
                  <c:v>0.46</c:v>
                </c:pt>
                <c:pt idx="1">
                  <c:v>0.27</c:v>
                </c:pt>
                <c:pt idx="2">
                  <c:v>0.24</c:v>
                </c:pt>
                <c:pt idx="3">
                  <c:v>0.32</c:v>
                </c:pt>
                <c:pt idx="4">
                  <c:v>0.34</c:v>
                </c:pt>
                <c:pt idx="5">
                  <c:v>0.39</c:v>
                </c:pt>
                <c:pt idx="6">
                  <c:v>0.37</c:v>
                </c:pt>
                <c:pt idx="7">
                  <c:v>0.2</c:v>
                </c:pt>
                <c:pt idx="8">
                  <c:v>0.28999999999999998</c:v>
                </c:pt>
              </c:numCache>
            </c:numRef>
          </c:val>
          <c:extLst>
            <c:ext xmlns:c16="http://schemas.microsoft.com/office/drawing/2014/chart" uri="{C3380CC4-5D6E-409C-BE32-E72D297353CC}">
              <c16:uniqueId val="{00000000-A321-4BCB-AB1C-AE0CA5C7D70D}"/>
            </c:ext>
          </c:extLst>
        </c:ser>
        <c:ser>
          <c:idx val="4"/>
          <c:order val="4"/>
          <c:tx>
            <c:strRef>
              <c:f>Sheet1!$F$1</c:f>
              <c:strCache>
                <c:ptCount val="1"/>
                <c:pt idx="0">
                  <c:v>C-Store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Innovative menu ideas</c:v>
                </c:pt>
                <c:pt idx="1">
                  <c:v>Samples</c:v>
                </c:pt>
                <c:pt idx="2">
                  <c:v>Industry flavor trends</c:v>
                </c:pt>
                <c:pt idx="3">
                  <c:v>Deals or promotions</c:v>
                </c:pt>
                <c:pt idx="4">
                  <c:v>Consumer trends</c:v>
                </c:pt>
                <c:pt idx="5">
                  <c:v>Marketing materials</c:v>
                </c:pt>
                <c:pt idx="6">
                  <c:v>Recipe ideas featuring prepared soup</c:v>
                </c:pt>
                <c:pt idx="7">
                  <c:v>Training materials</c:v>
                </c:pt>
                <c:pt idx="8">
                  <c:v>Financial support</c:v>
                </c:pt>
              </c:strCache>
            </c:strRef>
          </c:cat>
          <c:val>
            <c:numRef>
              <c:f>Sheet1!$F$2:$F$10</c:f>
              <c:numCache>
                <c:formatCode>0%</c:formatCode>
                <c:ptCount val="9"/>
                <c:pt idx="0">
                  <c:v>0.34</c:v>
                </c:pt>
                <c:pt idx="1">
                  <c:v>0.39</c:v>
                </c:pt>
                <c:pt idx="2">
                  <c:v>0.37</c:v>
                </c:pt>
                <c:pt idx="3">
                  <c:v>0.41</c:v>
                </c:pt>
                <c:pt idx="4">
                  <c:v>0.49</c:v>
                </c:pt>
                <c:pt idx="5">
                  <c:v>0.41</c:v>
                </c:pt>
                <c:pt idx="6">
                  <c:v>0.2</c:v>
                </c:pt>
                <c:pt idx="7">
                  <c:v>0.32</c:v>
                </c:pt>
                <c:pt idx="8">
                  <c:v>0.15</c:v>
                </c:pt>
              </c:numCache>
            </c:numRef>
          </c:val>
          <c:extLst>
            <c:ext xmlns:c16="http://schemas.microsoft.com/office/drawing/2014/chart" uri="{C3380CC4-5D6E-409C-BE32-E72D297353CC}">
              <c16:uniqueId val="{00000000-8C73-4318-B8B3-1ECDAA8B7197}"/>
            </c:ext>
          </c:extLst>
        </c:ser>
        <c:dLbls>
          <c:showLegendKey val="0"/>
          <c:showVal val="0"/>
          <c:showCatName val="0"/>
          <c:showSerName val="0"/>
          <c:showPercent val="0"/>
          <c:showBubbleSize val="0"/>
        </c:dLbls>
        <c:gapWidth val="80"/>
        <c:overlap val="-35"/>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1"/>
          <c:min val="0"/>
        </c:scaling>
        <c:delete val="1"/>
        <c:axPos val="t"/>
        <c:numFmt formatCode="0%" sourceLinked="1"/>
        <c:majorTickMark val="out"/>
        <c:minorTickMark val="none"/>
        <c:tickLblPos val="nextTo"/>
        <c:crossAx val="380057263"/>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Entry>
      <c:layout>
        <c:manualLayout>
          <c:xMode val="edge"/>
          <c:yMode val="edge"/>
          <c:x val="0.05"/>
          <c:y val="0.96487386842765877"/>
          <c:w val="0.9"/>
          <c:h val="3.512613157234121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r>
              <a:rPr lang="en-US" sz="1600" dirty="0">
                <a:latin typeface="Georgia" panose="02040502050405020303" pitchFamily="18" charset="0"/>
              </a:rPr>
              <a:t>Supplier Expectations </a:t>
            </a:r>
          </a:p>
          <a:p>
            <a:pPr>
              <a:defRPr sz="1600">
                <a:latin typeface="Georgia" panose="02040502050405020303" pitchFamily="18" charset="0"/>
              </a:defRPr>
            </a:pPr>
            <a:r>
              <a:rPr lang="en-US" sz="1600" dirty="0">
                <a:latin typeface="Georgia" panose="02040502050405020303" pitchFamily="18" charset="0"/>
              </a:rPr>
              <a:t>(K-12)</a:t>
            </a:r>
          </a:p>
        </c:rich>
      </c:tx>
      <c:layout>
        <c:manualLayout>
          <c:xMode val="edge"/>
          <c:yMode val="edge"/>
          <c:x val="0.14388451443569555"/>
          <c:y val="2.8306443326599966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50464065153620508"/>
          <c:y val="0.13760297025973503"/>
          <c:w val="0.492930754979157"/>
          <c:h val="0.83292660389710582"/>
        </c:manualLayout>
      </c:layout>
      <c:barChart>
        <c:barDir val="bar"/>
        <c:grouping val="clustered"/>
        <c:varyColors val="0"/>
        <c:ser>
          <c:idx val="0"/>
          <c:order val="0"/>
          <c:tx>
            <c:strRef>
              <c:f>Sheet1!$B$1</c:f>
              <c:strCache>
                <c:ptCount val="1"/>
                <c:pt idx="0">
                  <c:v>Column1</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Consumer trends</c:v>
                </c:pt>
                <c:pt idx="1">
                  <c:v>Recipe ideas featuring prepared soup</c:v>
                </c:pt>
                <c:pt idx="2">
                  <c:v>Marketing materials</c:v>
                </c:pt>
                <c:pt idx="3">
                  <c:v>Industry flavor trends</c:v>
                </c:pt>
                <c:pt idx="4">
                  <c:v>Innovative menu ideas</c:v>
                </c:pt>
                <c:pt idx="5">
                  <c:v>Deals or promotions</c:v>
                </c:pt>
                <c:pt idx="6">
                  <c:v>Samples</c:v>
                </c:pt>
              </c:strCache>
            </c:strRef>
          </c:cat>
          <c:val>
            <c:numRef>
              <c:f>Sheet1!$B$2:$B$8</c:f>
              <c:numCache>
                <c:formatCode>0%</c:formatCode>
                <c:ptCount val="7"/>
                <c:pt idx="0">
                  <c:v>0.41</c:v>
                </c:pt>
                <c:pt idx="1">
                  <c:v>0.4</c:v>
                </c:pt>
                <c:pt idx="2">
                  <c:v>0.39</c:v>
                </c:pt>
                <c:pt idx="3">
                  <c:v>0.36</c:v>
                </c:pt>
                <c:pt idx="4">
                  <c:v>0.34</c:v>
                </c:pt>
                <c:pt idx="5">
                  <c:v>0.33</c:v>
                </c:pt>
                <c:pt idx="6">
                  <c:v>0.31</c:v>
                </c:pt>
              </c:numCache>
            </c:numRef>
          </c:val>
          <c:extLst>
            <c:ext xmlns:c16="http://schemas.microsoft.com/office/drawing/2014/chart" uri="{C3380CC4-5D6E-409C-BE32-E72D297353CC}">
              <c16:uniqueId val="{00000000-4396-4C1F-A9AE-517804D84E7B}"/>
            </c:ext>
          </c:extLst>
        </c:ser>
        <c:dLbls>
          <c:showLegendKey val="0"/>
          <c:showVal val="0"/>
          <c:showCatName val="0"/>
          <c:showSerName val="0"/>
          <c:showPercent val="0"/>
          <c:showBubbleSize val="0"/>
        </c:dLbls>
        <c:gapWidth val="182"/>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1"/>
          <c:min val="0"/>
        </c:scaling>
        <c:delete val="1"/>
        <c:axPos val="t"/>
        <c:numFmt formatCode="0%" sourceLinked="1"/>
        <c:majorTickMark val="none"/>
        <c:minorTickMark val="none"/>
        <c:tickLblPos val="nextTo"/>
        <c:crossAx val="380057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r>
              <a:rPr lang="en-US" sz="1600" dirty="0">
                <a:latin typeface="Georgia" panose="02040502050405020303" pitchFamily="18" charset="0"/>
              </a:rPr>
              <a:t>Supplier Expectations (Healthcare)</a:t>
            </a:r>
          </a:p>
        </c:rich>
      </c:tx>
      <c:layout>
        <c:manualLayout>
          <c:xMode val="edge"/>
          <c:yMode val="edge"/>
          <c:x val="0.10452176933765635"/>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54756021306160263"/>
          <c:y val="0.12168669999052666"/>
          <c:w val="0.50153388914620967"/>
          <c:h val="0.84426928364628928"/>
        </c:manualLayout>
      </c:layout>
      <c:barChart>
        <c:barDir val="bar"/>
        <c:grouping val="clustered"/>
        <c:varyColors val="0"/>
        <c:ser>
          <c:idx val="0"/>
          <c:order val="0"/>
          <c:tx>
            <c:strRef>
              <c:f>Sheet1!$B$1</c:f>
              <c:strCache>
                <c:ptCount val="1"/>
                <c:pt idx="0">
                  <c:v>Column1</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Industry flavor trends</c:v>
                </c:pt>
                <c:pt idx="1">
                  <c:v>Deals or promotions</c:v>
                </c:pt>
                <c:pt idx="2">
                  <c:v>Innovative menu ideas</c:v>
                </c:pt>
                <c:pt idx="3">
                  <c:v>Recipe ideas featuring prepared soup</c:v>
                </c:pt>
                <c:pt idx="4">
                  <c:v>Samples</c:v>
                </c:pt>
                <c:pt idx="5">
                  <c:v>Consumer trends</c:v>
                </c:pt>
                <c:pt idx="6">
                  <c:v>Marketing materials</c:v>
                </c:pt>
              </c:strCache>
            </c:strRef>
          </c:cat>
          <c:val>
            <c:numRef>
              <c:f>Sheet1!$B$2:$B$8</c:f>
              <c:numCache>
                <c:formatCode>0%</c:formatCode>
                <c:ptCount val="7"/>
                <c:pt idx="0">
                  <c:v>0.38</c:v>
                </c:pt>
                <c:pt idx="1">
                  <c:v>0.36</c:v>
                </c:pt>
                <c:pt idx="2">
                  <c:v>0.35</c:v>
                </c:pt>
                <c:pt idx="3">
                  <c:v>0.35</c:v>
                </c:pt>
                <c:pt idx="4">
                  <c:v>0.32</c:v>
                </c:pt>
                <c:pt idx="5">
                  <c:v>0.28999999999999998</c:v>
                </c:pt>
                <c:pt idx="6">
                  <c:v>0.26</c:v>
                </c:pt>
              </c:numCache>
            </c:numRef>
          </c:val>
          <c:extLst>
            <c:ext xmlns:c16="http://schemas.microsoft.com/office/drawing/2014/chart" uri="{C3380CC4-5D6E-409C-BE32-E72D297353CC}">
              <c16:uniqueId val="{00000000-7697-4A58-8607-3D32FD0B8E05}"/>
            </c:ext>
          </c:extLst>
        </c:ser>
        <c:dLbls>
          <c:showLegendKey val="0"/>
          <c:showVal val="0"/>
          <c:showCatName val="0"/>
          <c:showSerName val="0"/>
          <c:showPercent val="0"/>
          <c:showBubbleSize val="0"/>
        </c:dLbls>
        <c:gapWidth val="182"/>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1"/>
          <c:min val="0"/>
        </c:scaling>
        <c:delete val="1"/>
        <c:axPos val="t"/>
        <c:numFmt formatCode="0%" sourceLinked="1"/>
        <c:majorTickMark val="none"/>
        <c:minorTickMark val="none"/>
        <c:tickLblPos val="nextTo"/>
        <c:crossAx val="380057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r>
              <a:rPr lang="en-US" sz="1600" dirty="0">
                <a:latin typeface="Georgia" panose="02040502050405020303" pitchFamily="18" charset="0"/>
              </a:rPr>
              <a:t>Supplier Expectations (Commercial Chains)</a:t>
            </a:r>
          </a:p>
        </c:rich>
      </c:tx>
      <c:layout>
        <c:manualLayout>
          <c:xMode val="edge"/>
          <c:yMode val="edge"/>
          <c:x val="0.11432569090628378"/>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50917747413926195"/>
          <c:y val="0.13564677226296845"/>
          <c:w val="0.47131272193916934"/>
          <c:h val="0.80998441250033781"/>
        </c:manualLayout>
      </c:layout>
      <c:barChart>
        <c:barDir val="bar"/>
        <c:grouping val="clustered"/>
        <c:varyColors val="0"/>
        <c:ser>
          <c:idx val="0"/>
          <c:order val="0"/>
          <c:tx>
            <c:strRef>
              <c:f>Sheet1!$B$1</c:f>
              <c:strCache>
                <c:ptCount val="1"/>
                <c:pt idx="0">
                  <c:v>Column1</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Marketing materials</c:v>
                </c:pt>
                <c:pt idx="1">
                  <c:v>Innovative menu ideas</c:v>
                </c:pt>
                <c:pt idx="2">
                  <c:v>Deals or promotions</c:v>
                </c:pt>
                <c:pt idx="3">
                  <c:v>Samples</c:v>
                </c:pt>
                <c:pt idx="4">
                  <c:v>Recipe ideas featuring prepared soup</c:v>
                </c:pt>
                <c:pt idx="5">
                  <c:v>Consumer trends</c:v>
                </c:pt>
                <c:pt idx="6">
                  <c:v>Industry flavor trends</c:v>
                </c:pt>
              </c:strCache>
            </c:strRef>
          </c:cat>
          <c:val>
            <c:numRef>
              <c:f>Sheet1!$B$2:$B$8</c:f>
              <c:numCache>
                <c:formatCode>0%</c:formatCode>
                <c:ptCount val="7"/>
                <c:pt idx="0">
                  <c:v>0.47</c:v>
                </c:pt>
                <c:pt idx="1">
                  <c:v>0.47</c:v>
                </c:pt>
                <c:pt idx="2">
                  <c:v>0.44</c:v>
                </c:pt>
                <c:pt idx="3">
                  <c:v>0.42</c:v>
                </c:pt>
                <c:pt idx="4">
                  <c:v>0.42</c:v>
                </c:pt>
                <c:pt idx="5">
                  <c:v>0.4</c:v>
                </c:pt>
                <c:pt idx="6">
                  <c:v>0.38</c:v>
                </c:pt>
              </c:numCache>
            </c:numRef>
          </c:val>
          <c:extLst>
            <c:ext xmlns:c16="http://schemas.microsoft.com/office/drawing/2014/chart" uri="{C3380CC4-5D6E-409C-BE32-E72D297353CC}">
              <c16:uniqueId val="{00000000-0369-4759-8277-B9E702A8EBE1}"/>
            </c:ext>
          </c:extLst>
        </c:ser>
        <c:dLbls>
          <c:showLegendKey val="0"/>
          <c:showVal val="0"/>
          <c:showCatName val="0"/>
          <c:showSerName val="0"/>
          <c:showPercent val="0"/>
          <c:showBubbleSize val="0"/>
        </c:dLbls>
        <c:gapWidth val="182"/>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1"/>
          <c:min val="0"/>
        </c:scaling>
        <c:delete val="1"/>
        <c:axPos val="t"/>
        <c:numFmt formatCode="0%" sourceLinked="1"/>
        <c:majorTickMark val="none"/>
        <c:minorTickMark val="none"/>
        <c:tickLblPos val="nextTo"/>
        <c:crossAx val="380057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73053368328959"/>
          <c:y val="4.1666666666666664E-2"/>
          <c:w val="0.72802169232392056"/>
          <c:h val="0.82196969696969702"/>
        </c:manualLayout>
      </c:layout>
      <c:barChart>
        <c:barDir val="bar"/>
        <c:grouping val="percentStacked"/>
        <c:varyColors val="0"/>
        <c:ser>
          <c:idx val="0"/>
          <c:order val="0"/>
          <c:tx>
            <c:strRef>
              <c:f>Sheet1!$B$1</c:f>
              <c:strCache>
                <c:ptCount val="1"/>
                <c:pt idx="0">
                  <c:v>Yes</c:v>
                </c:pt>
              </c:strCache>
            </c:strRef>
          </c:tx>
          <c:spPr>
            <a:solidFill>
              <a:schemeClr val="accent1"/>
            </a:solidFill>
            <a:ln>
              <a:noFill/>
            </a:ln>
            <a:effectLst/>
          </c:spPr>
          <c:invertIfNegative val="0"/>
          <c:dLbls>
            <c:dLbl>
              <c:idx val="4"/>
              <c:layout>
                <c:manualLayout>
                  <c:x val="2.206461780929863E-2"/>
                  <c:y val="6.81821164399906E-2"/>
                </c:manualLayout>
              </c:layout>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240-45EA-8788-47C62FC8A4B6}"/>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Sheet1!$B$2:$B$6</c:f>
              <c:numCache>
                <c:formatCode>0%</c:formatCode>
                <c:ptCount val="5"/>
                <c:pt idx="0">
                  <c:v>0.11</c:v>
                </c:pt>
                <c:pt idx="1">
                  <c:v>0.15</c:v>
                </c:pt>
                <c:pt idx="2">
                  <c:v>0.1</c:v>
                </c:pt>
                <c:pt idx="3">
                  <c:v>0.1</c:v>
                </c:pt>
                <c:pt idx="4">
                  <c:v>0.02</c:v>
                </c:pt>
              </c:numCache>
            </c:numRef>
          </c:val>
          <c:extLst>
            <c:ext xmlns:c16="http://schemas.microsoft.com/office/drawing/2014/chart" uri="{C3380CC4-5D6E-409C-BE32-E72D297353CC}">
              <c16:uniqueId val="{00000000-742A-4C1B-BD32-E346AA13855B}"/>
            </c:ext>
          </c:extLst>
        </c:ser>
        <c:ser>
          <c:idx val="1"/>
          <c:order val="1"/>
          <c:tx>
            <c:strRef>
              <c:f>Sheet1!$C$1</c:f>
              <c:strCache>
                <c:ptCount val="1"/>
                <c:pt idx="0">
                  <c:v>No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Sheet1!$C$2:$C$6</c:f>
              <c:numCache>
                <c:formatCode>0%</c:formatCode>
                <c:ptCount val="5"/>
                <c:pt idx="0">
                  <c:v>0.89</c:v>
                </c:pt>
                <c:pt idx="1">
                  <c:v>0.85</c:v>
                </c:pt>
                <c:pt idx="2">
                  <c:v>0.9</c:v>
                </c:pt>
                <c:pt idx="3">
                  <c:v>0.9</c:v>
                </c:pt>
                <c:pt idx="4">
                  <c:v>0.98</c:v>
                </c:pt>
              </c:numCache>
            </c:numRef>
          </c:val>
          <c:extLst>
            <c:ext xmlns:c16="http://schemas.microsoft.com/office/drawing/2014/chart" uri="{C3380CC4-5D6E-409C-BE32-E72D297353CC}">
              <c16:uniqueId val="{00000001-742A-4C1B-BD32-E346AA13855B}"/>
            </c:ext>
          </c:extLst>
        </c:ser>
        <c:dLbls>
          <c:showLegendKey val="0"/>
          <c:showVal val="0"/>
          <c:showCatName val="0"/>
          <c:showSerName val="0"/>
          <c:showPercent val="0"/>
          <c:showBubbleSize val="0"/>
        </c:dLbls>
        <c:gapWidth val="80"/>
        <c:overlap val="100"/>
        <c:axId val="375285247"/>
        <c:axId val="16434367"/>
      </c:barChart>
      <c:catAx>
        <c:axId val="37528524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6434367"/>
        <c:crosses val="autoZero"/>
        <c:auto val="1"/>
        <c:lblAlgn val="ctr"/>
        <c:lblOffset val="100"/>
        <c:noMultiLvlLbl val="0"/>
      </c:catAx>
      <c:valAx>
        <c:axId val="16434367"/>
        <c:scaling>
          <c:orientation val="minMax"/>
        </c:scaling>
        <c:delete val="1"/>
        <c:axPos val="t"/>
        <c:numFmt formatCode="0%" sourceLinked="1"/>
        <c:majorTickMark val="none"/>
        <c:minorTickMark val="none"/>
        <c:tickLblPos val="nextTo"/>
        <c:crossAx val="3752852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25006962554119"/>
          <c:y val="1.2727272727272726E-2"/>
          <c:w val="0.57298950975179541"/>
          <c:h val="0.85001371987592456"/>
        </c:manualLayout>
      </c:layout>
      <c:barChart>
        <c:barDir val="bar"/>
        <c:grouping val="percentStacked"/>
        <c:varyColors val="0"/>
        <c:ser>
          <c:idx val="0"/>
          <c:order val="0"/>
          <c:tx>
            <c:strRef>
              <c:f>Sheet1!$B$1</c:f>
              <c:strCache>
                <c:ptCount val="1"/>
                <c:pt idx="0">
                  <c:v>Yes</c:v>
                </c:pt>
              </c:strCache>
            </c:strRef>
          </c:tx>
          <c:spPr>
            <a:solidFill>
              <a:schemeClr val="accent1"/>
            </a:solidFill>
            <a:ln>
              <a:noFill/>
            </a:ln>
            <a:effectLst/>
          </c:spPr>
          <c:invertIfNegative val="0"/>
          <c:dLbls>
            <c:dLbl>
              <c:idx val="1"/>
              <c:layout>
                <c:manualLayout>
                  <c:x val="1.2549019607843137E-2"/>
                  <c:y val="7.9546349319971399E-2"/>
                </c:manualLayout>
              </c:layout>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E09-48A8-ACD8-7B45BDDF05FA}"/>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c:v>
                </c:pt>
                <c:pt idx="1">
                  <c:v>K-12</c:v>
                </c:pt>
                <c:pt idx="2">
                  <c:v>Healthcare</c:v>
                </c:pt>
                <c:pt idx="3">
                  <c:v>Chain Restaurants</c:v>
                </c:pt>
              </c:strCache>
            </c:strRef>
          </c:cat>
          <c:val>
            <c:numRef>
              <c:f>Sheet1!$B$2:$B$5</c:f>
              <c:numCache>
                <c:formatCode>0%</c:formatCode>
                <c:ptCount val="4"/>
                <c:pt idx="0">
                  <c:v>0.11</c:v>
                </c:pt>
                <c:pt idx="1">
                  <c:v>0.05</c:v>
                </c:pt>
                <c:pt idx="2">
                  <c:v>0.15</c:v>
                </c:pt>
                <c:pt idx="3">
                  <c:v>0.16</c:v>
                </c:pt>
              </c:numCache>
            </c:numRef>
          </c:val>
          <c:extLst>
            <c:ext xmlns:c16="http://schemas.microsoft.com/office/drawing/2014/chart" uri="{C3380CC4-5D6E-409C-BE32-E72D297353CC}">
              <c16:uniqueId val="{00000000-CF4E-4F1E-9EEC-C24CEF6BAECD}"/>
            </c:ext>
          </c:extLst>
        </c:ser>
        <c:ser>
          <c:idx val="1"/>
          <c:order val="1"/>
          <c:tx>
            <c:strRef>
              <c:f>Sheet1!$C$1</c:f>
              <c:strCache>
                <c:ptCount val="1"/>
                <c:pt idx="0">
                  <c:v>No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c:v>
                </c:pt>
                <c:pt idx="1">
                  <c:v>K-12</c:v>
                </c:pt>
                <c:pt idx="2">
                  <c:v>Healthcare</c:v>
                </c:pt>
                <c:pt idx="3">
                  <c:v>Chain Restaurants</c:v>
                </c:pt>
              </c:strCache>
            </c:strRef>
          </c:cat>
          <c:val>
            <c:numRef>
              <c:f>Sheet1!$C$2:$C$5</c:f>
              <c:numCache>
                <c:formatCode>0%</c:formatCode>
                <c:ptCount val="4"/>
                <c:pt idx="0">
                  <c:v>0.89</c:v>
                </c:pt>
                <c:pt idx="1">
                  <c:v>0.95</c:v>
                </c:pt>
                <c:pt idx="2">
                  <c:v>0.85</c:v>
                </c:pt>
                <c:pt idx="3">
                  <c:v>0.84</c:v>
                </c:pt>
              </c:numCache>
            </c:numRef>
          </c:val>
          <c:extLst>
            <c:ext xmlns:c16="http://schemas.microsoft.com/office/drawing/2014/chart" uri="{C3380CC4-5D6E-409C-BE32-E72D297353CC}">
              <c16:uniqueId val="{00000001-CF4E-4F1E-9EEC-C24CEF6BAECD}"/>
            </c:ext>
          </c:extLst>
        </c:ser>
        <c:dLbls>
          <c:showLegendKey val="0"/>
          <c:showVal val="0"/>
          <c:showCatName val="0"/>
          <c:showSerName val="0"/>
          <c:showPercent val="0"/>
          <c:showBubbleSize val="0"/>
        </c:dLbls>
        <c:gapWidth val="150"/>
        <c:overlap val="100"/>
        <c:axId val="375285247"/>
        <c:axId val="16434367"/>
      </c:barChart>
      <c:catAx>
        <c:axId val="37528524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6434367"/>
        <c:crosses val="autoZero"/>
        <c:auto val="1"/>
        <c:lblAlgn val="ctr"/>
        <c:lblOffset val="100"/>
        <c:noMultiLvlLbl val="0"/>
      </c:catAx>
      <c:valAx>
        <c:axId val="16434367"/>
        <c:scaling>
          <c:orientation val="minMax"/>
        </c:scaling>
        <c:delete val="1"/>
        <c:axPos val="t"/>
        <c:numFmt formatCode="0%" sourceLinked="1"/>
        <c:majorTickMark val="none"/>
        <c:minorTickMark val="none"/>
        <c:tickLblPos val="nextTo"/>
        <c:crossAx val="375285247"/>
        <c:crosses val="autoZero"/>
        <c:crossBetween val="between"/>
      </c:valAx>
      <c:spPr>
        <a:noFill/>
        <a:ln>
          <a:noFill/>
        </a:ln>
        <a:effectLst/>
      </c:spPr>
    </c:plotArea>
    <c:legend>
      <c:legendPos val="b"/>
      <c:layout>
        <c:manualLayout>
          <c:xMode val="edge"/>
          <c:yMode val="edge"/>
          <c:x val="0"/>
          <c:y val="0.90819553805774278"/>
          <c:w val="0.19289819479960504"/>
          <c:h val="7.286506800286328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r>
              <a:rPr lang="en-US" sz="1600" dirty="0">
                <a:latin typeface="Georgia" panose="02040502050405020303" pitchFamily="18" charset="0"/>
              </a:rPr>
              <a:t>% of Operators Who Began Purchasing Brand</a:t>
            </a:r>
          </a:p>
        </c:rich>
      </c:tx>
      <c:layout>
        <c:manualLayout>
          <c:xMode val="edge"/>
          <c:yMode val="edge"/>
          <c:x val="0.14887722368037329"/>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50710137795275589"/>
          <c:y val="5.867389841910528E-2"/>
          <c:w val="0.49289862204724411"/>
          <c:h val="0.88470232379489144"/>
        </c:manualLayout>
      </c:layout>
      <c:barChart>
        <c:barDir val="bar"/>
        <c:grouping val="clustered"/>
        <c:varyColors val="0"/>
        <c:ser>
          <c:idx val="0"/>
          <c:order val="0"/>
          <c:tx>
            <c:strRef>
              <c:f>Sheet1!$B$1</c:f>
              <c:strCache>
                <c:ptCount val="1"/>
                <c:pt idx="0">
                  <c:v>Total Sample</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Campbell’s</c:v>
                </c:pt>
                <c:pt idx="1">
                  <c:v>Heinz</c:v>
                </c:pt>
                <c:pt idx="2">
                  <c:v>Kettle Cuisine</c:v>
                </c:pt>
                <c:pt idx="3">
                  <c:v>Blount Fine Foods</c:v>
                </c:pt>
                <c:pt idx="4">
                  <c:v>Sysco</c:v>
                </c:pt>
                <c:pt idx="5">
                  <c:v>Meritage Soups</c:v>
                </c:pt>
                <c:pt idx="6">
                  <c:v>Molly’s Kitchen</c:v>
                </c:pt>
                <c:pt idx="7">
                  <c:v>Whitey’s</c:v>
                </c:pt>
                <c:pt idx="8">
                  <c:v>CTI Foods</c:v>
                </c:pt>
              </c:strCache>
            </c:strRef>
          </c:cat>
          <c:val>
            <c:numRef>
              <c:f>Sheet1!$B$2:$B$10</c:f>
              <c:numCache>
                <c:formatCode>0%</c:formatCode>
                <c:ptCount val="9"/>
                <c:pt idx="0">
                  <c:v>0.56000000000000005</c:v>
                </c:pt>
                <c:pt idx="1">
                  <c:v>0.27</c:v>
                </c:pt>
                <c:pt idx="2">
                  <c:v>0.17</c:v>
                </c:pt>
                <c:pt idx="3">
                  <c:v>0.1</c:v>
                </c:pt>
                <c:pt idx="4">
                  <c:v>0.06</c:v>
                </c:pt>
                <c:pt idx="5">
                  <c:v>0.04</c:v>
                </c:pt>
                <c:pt idx="6">
                  <c:v>0.02</c:v>
                </c:pt>
                <c:pt idx="7">
                  <c:v>0.02</c:v>
                </c:pt>
                <c:pt idx="8">
                  <c:v>0.02</c:v>
                </c:pt>
              </c:numCache>
            </c:numRef>
          </c:val>
          <c:extLst>
            <c:ext xmlns:c16="http://schemas.microsoft.com/office/drawing/2014/chart" uri="{C3380CC4-5D6E-409C-BE32-E72D297353CC}">
              <c16:uniqueId val="{00000000-4B39-47FB-AD7B-A5691FF085F4}"/>
            </c:ext>
          </c:extLst>
        </c:ser>
        <c:ser>
          <c:idx val="1"/>
          <c:order val="1"/>
          <c:tx>
            <c:strRef>
              <c:f>Sheet1!$C$1</c:f>
              <c:strCache>
                <c:ptCount val="1"/>
                <c:pt idx="0">
                  <c:v>Restaurants</c:v>
                </c:pt>
              </c:strCache>
            </c:strRef>
          </c:tx>
          <c:spPr>
            <a:solidFill>
              <a:schemeClr val="accent1"/>
            </a:solidFill>
            <a:ln>
              <a:noFill/>
            </a:ln>
            <a:effectLst/>
          </c:spPr>
          <c:invertIfNegative val="0"/>
          <c:dLbls>
            <c:dLbl>
              <c:idx val="6"/>
              <c:spPr>
                <a:noFill/>
                <a:ln>
                  <a:noFill/>
                </a:ln>
                <a:effectLst/>
              </c:spPr>
              <c:txPr>
                <a:bodyPr rot="0" spcFirstLastPara="1" vertOverflow="ellipsis" vert="horz" wrap="square" anchor="ctr" anchorCtr="1"/>
                <a:lstStyle/>
                <a:p>
                  <a:pPr>
                    <a:defRPr sz="12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C1BB-40AD-84A0-1852908B0E6F}"/>
                </c:ext>
              </c:extLst>
            </c:dLbl>
            <c:dLbl>
              <c:idx val="7"/>
              <c:spPr>
                <a:noFill/>
                <a:ln>
                  <a:noFill/>
                </a:ln>
                <a:effectLst/>
              </c:spPr>
              <c:txPr>
                <a:bodyPr rot="0" spcFirstLastPara="1" vertOverflow="ellipsis" vert="horz" wrap="square" anchor="ctr" anchorCtr="1"/>
                <a:lstStyle/>
                <a:p>
                  <a:pPr>
                    <a:defRPr sz="12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C1BB-40AD-84A0-1852908B0E6F}"/>
                </c:ext>
              </c:extLst>
            </c:dLbl>
            <c:dLbl>
              <c:idx val="8"/>
              <c:tx>
                <c:rich>
                  <a:bodyPr/>
                  <a:lstStyle/>
                  <a:p>
                    <a:fld id="{9CACAB1A-AA0C-4BBB-9AA3-600563088F3E}" type="VALUE">
                      <a:rPr lang="en-US" b="1">
                        <a:solidFill>
                          <a:schemeClr val="accent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1BB-40AD-84A0-1852908B0E6F}"/>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Campbell’s</c:v>
                </c:pt>
                <c:pt idx="1">
                  <c:v>Heinz</c:v>
                </c:pt>
                <c:pt idx="2">
                  <c:v>Kettle Cuisine</c:v>
                </c:pt>
                <c:pt idx="3">
                  <c:v>Blount Fine Foods</c:v>
                </c:pt>
                <c:pt idx="4">
                  <c:v>Sysco</c:v>
                </c:pt>
                <c:pt idx="5">
                  <c:v>Meritage Soups</c:v>
                </c:pt>
                <c:pt idx="6">
                  <c:v>Molly’s Kitchen</c:v>
                </c:pt>
                <c:pt idx="7">
                  <c:v>Whitey’s</c:v>
                </c:pt>
                <c:pt idx="8">
                  <c:v>CTI Foods</c:v>
                </c:pt>
              </c:strCache>
            </c:strRef>
          </c:cat>
          <c:val>
            <c:numRef>
              <c:f>Sheet1!$C$2:$C$10</c:f>
              <c:numCache>
                <c:formatCode>0%</c:formatCode>
                <c:ptCount val="9"/>
                <c:pt idx="0">
                  <c:v>0.43</c:v>
                </c:pt>
                <c:pt idx="1">
                  <c:v>0.3</c:v>
                </c:pt>
                <c:pt idx="2">
                  <c:v>0.13</c:v>
                </c:pt>
                <c:pt idx="3">
                  <c:v>0.09</c:v>
                </c:pt>
                <c:pt idx="4">
                  <c:v>0.04</c:v>
                </c:pt>
                <c:pt idx="5">
                  <c:v>0.04</c:v>
                </c:pt>
                <c:pt idx="6">
                  <c:v>0</c:v>
                </c:pt>
                <c:pt idx="7">
                  <c:v>0</c:v>
                </c:pt>
                <c:pt idx="8">
                  <c:v>0</c:v>
                </c:pt>
              </c:numCache>
            </c:numRef>
          </c:val>
          <c:extLst>
            <c:ext xmlns:c16="http://schemas.microsoft.com/office/drawing/2014/chart" uri="{C3380CC4-5D6E-409C-BE32-E72D297353CC}">
              <c16:uniqueId val="{00000000-B485-4417-B7FA-04A04DB2F5DA}"/>
            </c:ext>
          </c:extLst>
        </c:ser>
        <c:ser>
          <c:idx val="2"/>
          <c:order val="2"/>
          <c:tx>
            <c:strRef>
              <c:f>Sheet1!$D$1</c:f>
              <c:strCache>
                <c:ptCount val="1"/>
                <c:pt idx="0">
                  <c:v>Non Comm</c:v>
                </c:pt>
              </c:strCache>
            </c:strRef>
          </c:tx>
          <c:spPr>
            <a:solidFill>
              <a:schemeClr val="accent2"/>
            </a:solidFill>
            <a:ln>
              <a:noFill/>
            </a:ln>
            <a:effectLst/>
          </c:spPr>
          <c:invertIfNegative val="0"/>
          <c:dLbls>
            <c:dLbl>
              <c:idx val="6"/>
              <c:spPr>
                <a:noFill/>
                <a:ln>
                  <a:noFill/>
                </a:ln>
                <a:effectLst/>
              </c:spPr>
              <c:txPr>
                <a:bodyPr rot="0" spcFirstLastPara="1" vertOverflow="ellipsis" vert="horz" wrap="square" anchor="ctr" anchorCtr="1"/>
                <a:lstStyle/>
                <a:p>
                  <a:pPr>
                    <a:defRPr sz="1200" b="1" i="0" u="none" strike="noStrike" kern="1200" baseline="0">
                      <a:solidFill>
                        <a:schemeClr val="accent2"/>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C1BB-40AD-84A0-1852908B0E6F}"/>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Campbell’s</c:v>
                </c:pt>
                <c:pt idx="1">
                  <c:v>Heinz</c:v>
                </c:pt>
                <c:pt idx="2">
                  <c:v>Kettle Cuisine</c:v>
                </c:pt>
                <c:pt idx="3">
                  <c:v>Blount Fine Foods</c:v>
                </c:pt>
                <c:pt idx="4">
                  <c:v>Sysco</c:v>
                </c:pt>
                <c:pt idx="5">
                  <c:v>Meritage Soups</c:v>
                </c:pt>
                <c:pt idx="6">
                  <c:v>Molly’s Kitchen</c:v>
                </c:pt>
                <c:pt idx="7">
                  <c:v>Whitey’s</c:v>
                </c:pt>
                <c:pt idx="8">
                  <c:v>CTI Foods</c:v>
                </c:pt>
              </c:strCache>
            </c:strRef>
          </c:cat>
          <c:val>
            <c:numRef>
              <c:f>Sheet1!$D$2:$D$10</c:f>
              <c:numCache>
                <c:formatCode>0%</c:formatCode>
                <c:ptCount val="9"/>
                <c:pt idx="0">
                  <c:v>0.64</c:v>
                </c:pt>
                <c:pt idx="1">
                  <c:v>0.28000000000000003</c:v>
                </c:pt>
                <c:pt idx="2">
                  <c:v>0.16</c:v>
                </c:pt>
                <c:pt idx="3">
                  <c:v>0.12</c:v>
                </c:pt>
                <c:pt idx="4">
                  <c:v>0.08</c:v>
                </c:pt>
                <c:pt idx="5">
                  <c:v>0.04</c:v>
                </c:pt>
                <c:pt idx="6">
                  <c:v>0</c:v>
                </c:pt>
                <c:pt idx="7">
                  <c:v>0.04</c:v>
                </c:pt>
                <c:pt idx="8">
                  <c:v>0.04</c:v>
                </c:pt>
              </c:numCache>
            </c:numRef>
          </c:val>
          <c:extLst>
            <c:ext xmlns:c16="http://schemas.microsoft.com/office/drawing/2014/chart" uri="{C3380CC4-5D6E-409C-BE32-E72D297353CC}">
              <c16:uniqueId val="{00000001-B485-4417-B7FA-04A04DB2F5DA}"/>
            </c:ext>
          </c:extLst>
        </c:ser>
        <c:dLbls>
          <c:showLegendKey val="0"/>
          <c:showVal val="0"/>
          <c:showCatName val="0"/>
          <c:showSerName val="0"/>
          <c:showPercent val="0"/>
          <c:showBubbleSize val="0"/>
        </c:dLbls>
        <c:gapWidth val="182"/>
        <c:overlap val="-35"/>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1"/>
          <c:min val="0"/>
        </c:scaling>
        <c:delete val="1"/>
        <c:axPos val="t"/>
        <c:numFmt formatCode="0%" sourceLinked="1"/>
        <c:majorTickMark val="out"/>
        <c:minorTickMark val="none"/>
        <c:tickLblPos val="nextTo"/>
        <c:crossAx val="380057263"/>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Entry>
      <c:layout>
        <c:manualLayout>
          <c:xMode val="edge"/>
          <c:yMode val="edge"/>
          <c:x val="0.17736348060659085"/>
          <c:y val="0.9628538505857499"/>
          <c:w val="0.64527285651793531"/>
          <c:h val="3.71461494142500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r>
              <a:rPr lang="en-US" sz="1600" dirty="0">
                <a:latin typeface="Georgia" panose="02040502050405020303" pitchFamily="18" charset="0"/>
              </a:rPr>
              <a:t>% of Operators Who Stopped Purchasing Brand</a:t>
            </a:r>
          </a:p>
        </c:rich>
      </c:tx>
      <c:layout>
        <c:manualLayout>
          <c:xMode val="edge"/>
          <c:yMode val="edge"/>
          <c:x val="0.15505194663167102"/>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46080508165645961"/>
          <c:y val="5.867389841910528E-2"/>
          <c:w val="0.51373195538057748"/>
          <c:h val="0.8846972871522647"/>
        </c:manualLayout>
      </c:layout>
      <c:barChart>
        <c:barDir val="bar"/>
        <c:grouping val="clustered"/>
        <c:varyColors val="0"/>
        <c:ser>
          <c:idx val="0"/>
          <c:order val="0"/>
          <c:tx>
            <c:strRef>
              <c:f>Sheet1!$B$1</c:f>
              <c:strCache>
                <c:ptCount val="1"/>
                <c:pt idx="0">
                  <c:v>Total Sample</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Heinz</c:v>
                </c:pt>
                <c:pt idx="1">
                  <c:v>Campbell’s</c:v>
                </c:pt>
                <c:pt idx="2">
                  <c:v>Sysco</c:v>
                </c:pt>
                <c:pt idx="3">
                  <c:v>Molly’s Kitchen</c:v>
                </c:pt>
                <c:pt idx="4">
                  <c:v>Kettle Cuisine</c:v>
                </c:pt>
                <c:pt idx="5">
                  <c:v>Blount Fine Foods</c:v>
                </c:pt>
                <c:pt idx="6">
                  <c:v>Whitey’s</c:v>
                </c:pt>
                <c:pt idx="7">
                  <c:v>Meritage Soups</c:v>
                </c:pt>
                <c:pt idx="8">
                  <c:v>We didn’t switch away from a brand, we just added a new brand to our lineup</c:v>
                </c:pt>
              </c:strCache>
            </c:strRef>
          </c:cat>
          <c:val>
            <c:numRef>
              <c:f>Sheet1!$B$2:$B$10</c:f>
              <c:numCache>
                <c:formatCode>0%</c:formatCode>
                <c:ptCount val="9"/>
                <c:pt idx="0">
                  <c:v>0.2</c:v>
                </c:pt>
                <c:pt idx="1">
                  <c:v>0.16</c:v>
                </c:pt>
                <c:pt idx="2">
                  <c:v>0.15</c:v>
                </c:pt>
                <c:pt idx="3">
                  <c:v>0.13</c:v>
                </c:pt>
                <c:pt idx="4">
                  <c:v>0.11</c:v>
                </c:pt>
                <c:pt idx="5">
                  <c:v>0.11</c:v>
                </c:pt>
                <c:pt idx="6">
                  <c:v>7.0000000000000007E-2</c:v>
                </c:pt>
                <c:pt idx="7">
                  <c:v>0.04</c:v>
                </c:pt>
                <c:pt idx="8">
                  <c:v>0.31</c:v>
                </c:pt>
              </c:numCache>
            </c:numRef>
          </c:val>
          <c:extLst>
            <c:ext xmlns:c16="http://schemas.microsoft.com/office/drawing/2014/chart" uri="{C3380CC4-5D6E-409C-BE32-E72D297353CC}">
              <c16:uniqueId val="{00000000-4B39-47FB-AD7B-A5691FF085F4}"/>
            </c:ext>
          </c:extLst>
        </c:ser>
        <c:ser>
          <c:idx val="1"/>
          <c:order val="1"/>
          <c:tx>
            <c:strRef>
              <c:f>Sheet1!$C$1</c:f>
              <c:strCache>
                <c:ptCount val="1"/>
                <c:pt idx="0">
                  <c:v>Restaurants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Heinz</c:v>
                </c:pt>
                <c:pt idx="1">
                  <c:v>Campbell’s</c:v>
                </c:pt>
                <c:pt idx="2">
                  <c:v>Sysco</c:v>
                </c:pt>
                <c:pt idx="3">
                  <c:v>Molly’s Kitchen</c:v>
                </c:pt>
                <c:pt idx="4">
                  <c:v>Kettle Cuisine</c:v>
                </c:pt>
                <c:pt idx="5">
                  <c:v>Blount Fine Foods</c:v>
                </c:pt>
                <c:pt idx="6">
                  <c:v>Whitey’s</c:v>
                </c:pt>
                <c:pt idx="7">
                  <c:v>Meritage Soups</c:v>
                </c:pt>
                <c:pt idx="8">
                  <c:v>We didn’t switch away from a brand, we just added a new brand to our lineup</c:v>
                </c:pt>
              </c:strCache>
            </c:strRef>
          </c:cat>
          <c:val>
            <c:numRef>
              <c:f>Sheet1!$C$2:$C$10</c:f>
              <c:numCache>
                <c:formatCode>0%</c:formatCode>
                <c:ptCount val="9"/>
                <c:pt idx="0">
                  <c:v>0.28999999999999998</c:v>
                </c:pt>
                <c:pt idx="1">
                  <c:v>0.17</c:v>
                </c:pt>
                <c:pt idx="2">
                  <c:v>0.13</c:v>
                </c:pt>
                <c:pt idx="3">
                  <c:v>0.08</c:v>
                </c:pt>
                <c:pt idx="4">
                  <c:v>0.13</c:v>
                </c:pt>
                <c:pt idx="5">
                  <c:v>0.08</c:v>
                </c:pt>
                <c:pt idx="6">
                  <c:v>0.04</c:v>
                </c:pt>
                <c:pt idx="7">
                  <c:v>0.04</c:v>
                </c:pt>
                <c:pt idx="8">
                  <c:v>0.28999999999999998</c:v>
                </c:pt>
              </c:numCache>
            </c:numRef>
          </c:val>
          <c:extLst>
            <c:ext xmlns:c16="http://schemas.microsoft.com/office/drawing/2014/chart" uri="{C3380CC4-5D6E-409C-BE32-E72D297353CC}">
              <c16:uniqueId val="{00000000-B485-4417-B7FA-04A04DB2F5DA}"/>
            </c:ext>
          </c:extLst>
        </c:ser>
        <c:ser>
          <c:idx val="2"/>
          <c:order val="2"/>
          <c:tx>
            <c:strRef>
              <c:f>Sheet1!$D$1</c:f>
              <c:strCache>
                <c:ptCount val="1"/>
                <c:pt idx="0">
                  <c:v>Non Comm</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Heinz</c:v>
                </c:pt>
                <c:pt idx="1">
                  <c:v>Campbell’s</c:v>
                </c:pt>
                <c:pt idx="2">
                  <c:v>Sysco</c:v>
                </c:pt>
                <c:pt idx="3">
                  <c:v>Molly’s Kitchen</c:v>
                </c:pt>
                <c:pt idx="4">
                  <c:v>Kettle Cuisine</c:v>
                </c:pt>
                <c:pt idx="5">
                  <c:v>Blount Fine Foods</c:v>
                </c:pt>
                <c:pt idx="6">
                  <c:v>Whitey’s</c:v>
                </c:pt>
                <c:pt idx="7">
                  <c:v>Meritage Soups</c:v>
                </c:pt>
                <c:pt idx="8">
                  <c:v>We didn’t switch away from a brand, we just added a new brand to our lineup</c:v>
                </c:pt>
              </c:strCache>
            </c:strRef>
          </c:cat>
          <c:val>
            <c:numRef>
              <c:f>Sheet1!$D$2:$D$10</c:f>
              <c:numCache>
                <c:formatCode>0%</c:formatCode>
                <c:ptCount val="9"/>
                <c:pt idx="0">
                  <c:v>0.15</c:v>
                </c:pt>
                <c:pt idx="1">
                  <c:v>0.15</c:v>
                </c:pt>
                <c:pt idx="2">
                  <c:v>0.15</c:v>
                </c:pt>
                <c:pt idx="3">
                  <c:v>0.08</c:v>
                </c:pt>
                <c:pt idx="4">
                  <c:v>0.08</c:v>
                </c:pt>
                <c:pt idx="5">
                  <c:v>0.15</c:v>
                </c:pt>
                <c:pt idx="6">
                  <c:v>0.08</c:v>
                </c:pt>
                <c:pt idx="7">
                  <c:v>0.04</c:v>
                </c:pt>
                <c:pt idx="8">
                  <c:v>0.35</c:v>
                </c:pt>
              </c:numCache>
            </c:numRef>
          </c:val>
          <c:extLst>
            <c:ext xmlns:c16="http://schemas.microsoft.com/office/drawing/2014/chart" uri="{C3380CC4-5D6E-409C-BE32-E72D297353CC}">
              <c16:uniqueId val="{00000001-B485-4417-B7FA-04A04DB2F5DA}"/>
            </c:ext>
          </c:extLst>
        </c:ser>
        <c:dLbls>
          <c:showLegendKey val="0"/>
          <c:showVal val="0"/>
          <c:showCatName val="0"/>
          <c:showSerName val="0"/>
          <c:showPercent val="0"/>
          <c:showBubbleSize val="0"/>
        </c:dLbls>
        <c:gapWidth val="182"/>
        <c:overlap val="-35"/>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scaling>
        <c:delete val="1"/>
        <c:axPos val="t"/>
        <c:numFmt formatCode="0%" sourceLinked="1"/>
        <c:majorTickMark val="none"/>
        <c:minorTickMark val="none"/>
        <c:tickLblPos val="nextTo"/>
        <c:crossAx val="380057263"/>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Entry>
      <c:layout>
        <c:manualLayout>
          <c:xMode val="edge"/>
          <c:yMode val="edge"/>
          <c:x val="0.2042244459025955"/>
          <c:y val="0.96306198665517584"/>
          <c:w val="0.59155110819480894"/>
          <c:h val="3.6938013344824119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baseline="0">
                <a:solidFill>
                  <a:schemeClr val="tx1"/>
                </a:solidFill>
                <a:latin typeface="Arial"/>
                <a:ea typeface="+mn-ea"/>
                <a:cs typeface="+mn-cs"/>
              </a:defRPr>
            </a:pPr>
            <a:r>
              <a:rPr lang="en-US" sz="1400" b="0" dirty="0">
                <a:latin typeface="Georgia" panose="02040502050405020303" pitchFamily="18" charset="0"/>
              </a:rPr>
              <a:t>Top Eight Purchase Drivers</a:t>
            </a:r>
            <a:endParaRPr lang="en-US" b="0" dirty="0">
              <a:latin typeface="Georgia" panose="02040502050405020303" pitchFamily="18" charset="0"/>
            </a:endParaRPr>
          </a:p>
        </c:rich>
      </c:tx>
      <c:layout>
        <c:manualLayout>
          <c:xMode val="edge"/>
          <c:yMode val="edge"/>
          <c:x val="0.29603583406240885"/>
          <c:y val="0"/>
        </c:manualLayout>
      </c:layout>
      <c:overlay val="0"/>
      <c:spPr>
        <a:noFill/>
        <a:ln>
          <a:noFill/>
        </a:ln>
        <a:effectLst/>
      </c:spPr>
      <c:txPr>
        <a:bodyPr rot="0" spcFirstLastPara="1" vertOverflow="ellipsis" vert="horz" wrap="square" anchor="ctr" anchorCtr="1"/>
        <a:lstStyle/>
        <a:p>
          <a:pPr>
            <a:defRPr sz="1440" b="1" i="0" u="none" strike="noStrike" kern="1200" baseline="0">
              <a:solidFill>
                <a:schemeClr val="tx1"/>
              </a:solidFill>
              <a:latin typeface="Arial"/>
              <a:ea typeface="+mn-ea"/>
              <a:cs typeface="+mn-cs"/>
            </a:defRPr>
          </a:pPr>
          <a:endParaRPr lang="en-US"/>
        </a:p>
      </c:txPr>
    </c:title>
    <c:autoTitleDeleted val="0"/>
    <c:plotArea>
      <c:layout>
        <c:manualLayout>
          <c:layoutTarget val="inner"/>
          <c:xMode val="edge"/>
          <c:yMode val="edge"/>
          <c:x val="0.50375164041994747"/>
          <c:y val="6.5592105263157882E-2"/>
          <c:w val="0.49624835958005248"/>
          <c:h val="0.93440789473684216"/>
        </c:manualLayout>
      </c:layout>
      <c:barChart>
        <c:barDir val="bar"/>
        <c:grouping val="clustered"/>
        <c:varyColors val="0"/>
        <c:ser>
          <c:idx val="0"/>
          <c:order val="0"/>
          <c:tx>
            <c:strRef>
              <c:f>Sheet1!$B$1</c:f>
              <c:strCache>
                <c:ptCount val="1"/>
                <c:pt idx="0">
                  <c:v>Total</c:v>
                </c:pt>
              </c:strCache>
            </c:strRef>
          </c:tx>
          <c:spPr>
            <a:solidFill>
              <a:srgbClr val="2C2A28"/>
            </a:solidFill>
            <a:ln>
              <a:noFill/>
            </a:ln>
            <a:effectLst/>
          </c:spPr>
          <c:invertIfNegative val="1"/>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Arial"/>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Price</c:v>
                </c:pt>
                <c:pt idx="1">
                  <c:v>Taste/Flavor </c:v>
                </c:pt>
                <c:pt idx="2">
                  <c:v>Overall product quality</c:v>
                </c:pt>
                <c:pt idx="3">
                  <c:v>Distributor availability</c:v>
                </c:pt>
                <c:pt idx="4">
                  <c:v>Shelf life</c:v>
                </c:pt>
                <c:pt idx="5">
                  <c:v>Strong consumer-known brand name</c:v>
                </c:pt>
                <c:pt idx="6">
                  <c:v>Appropriate packaging size</c:v>
                </c:pt>
                <c:pt idx="7">
                  <c:v>Nutrition claims </c:v>
                </c:pt>
              </c:strCache>
            </c:strRef>
          </c:cat>
          <c:val>
            <c:numRef>
              <c:f>Sheet1!$B$2:$B$9</c:f>
              <c:numCache>
                <c:formatCode>0%</c:formatCode>
                <c:ptCount val="8"/>
                <c:pt idx="0">
                  <c:v>0.36</c:v>
                </c:pt>
                <c:pt idx="1">
                  <c:v>0.36</c:v>
                </c:pt>
                <c:pt idx="2">
                  <c:v>0.34</c:v>
                </c:pt>
                <c:pt idx="3">
                  <c:v>0.28000000000000003</c:v>
                </c:pt>
                <c:pt idx="4">
                  <c:v>0.27</c:v>
                </c:pt>
                <c:pt idx="5">
                  <c:v>0.27</c:v>
                </c:pt>
                <c:pt idx="6">
                  <c:v>0.24</c:v>
                </c:pt>
                <c:pt idx="7">
                  <c:v>0.23</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754C-F249-99F7-039E2B9E5459}"/>
            </c:ext>
          </c:extLst>
        </c:ser>
        <c:dLbls>
          <c:showLegendKey val="0"/>
          <c:showVal val="1"/>
          <c:showCatName val="0"/>
          <c:showSerName val="0"/>
          <c:showPercent val="0"/>
          <c:showBubbleSize val="0"/>
        </c:dLbls>
        <c:gapWidth val="150"/>
        <c:overlap val="-50"/>
        <c:axId val="-2068027336"/>
        <c:axId val="-2113994440"/>
      </c:barChart>
      <c:catAx>
        <c:axId val="-2068027336"/>
        <c:scaling>
          <c:orientation val="maxMin"/>
        </c:scaling>
        <c:delete val="0"/>
        <c:axPos val="l"/>
        <c:numFmt formatCode="General" sourceLinked="0"/>
        <c:majorTickMark val="none"/>
        <c:minorTickMark val="none"/>
        <c:tickLblPos val="nextTo"/>
        <c:spPr>
          <a:noFill/>
          <a:ln w="9525" cap="flat" cmpd="sng" algn="ctr">
            <a:solidFill>
              <a:schemeClr val="bg2"/>
            </a:solidFill>
            <a:prstDash val="solid"/>
            <a:round/>
          </a:ln>
          <a:effectLst/>
        </c:spPr>
        <c:txPr>
          <a:bodyPr rot="-60000000" spcFirstLastPara="1" vertOverflow="ellipsis" vert="horz" wrap="square" anchor="ctr" anchorCtr="1"/>
          <a:lstStyle/>
          <a:p>
            <a:pPr>
              <a:defRPr sz="1100" b="0" i="0" u="none" strike="noStrike" kern="1200" baseline="0">
                <a:solidFill>
                  <a:schemeClr val="tx1"/>
                </a:solidFill>
                <a:latin typeface="Arial"/>
                <a:ea typeface="+mn-ea"/>
                <a:cs typeface="+mn-cs"/>
              </a:defRPr>
            </a:pPr>
            <a:endParaRPr lang="en-US"/>
          </a:p>
        </c:txPr>
        <c:crossAx val="-2113994440"/>
        <c:crosses val="autoZero"/>
        <c:auto val="1"/>
        <c:lblAlgn val="ctr"/>
        <c:lblOffset val="100"/>
        <c:noMultiLvlLbl val="0"/>
      </c:catAx>
      <c:valAx>
        <c:axId val="-2113994440"/>
        <c:scaling>
          <c:orientation val="minMax"/>
          <c:max val="1"/>
          <c:min val="0"/>
        </c:scaling>
        <c:delete val="1"/>
        <c:axPos val="t"/>
        <c:numFmt formatCode="0%" sourceLinked="1"/>
        <c:majorTickMark val="out"/>
        <c:minorTickMark val="none"/>
        <c:tickLblPos val="nextTo"/>
        <c:crossAx val="-2068027336"/>
        <c:crosses val="autoZero"/>
        <c:crossBetween val="between"/>
      </c:valAx>
      <c:spPr>
        <a:noFill/>
        <a:ln>
          <a:noFill/>
        </a:ln>
        <a:effectLst/>
      </c:spPr>
    </c:plotArea>
    <c:plotVisOnly val="1"/>
    <c:dispBlanksAs val="gap"/>
    <c:showDLblsOverMax val="1"/>
  </c:chart>
  <c:spPr>
    <a:noFill/>
    <a:ln w="9525" cap="flat" cmpd="sng" algn="ctr">
      <a:noFill/>
      <a:prstDash val="solid"/>
    </a:ln>
    <a:effectLst/>
  </c:spPr>
  <c:txPr>
    <a:bodyPr/>
    <a:lstStyle/>
    <a:p>
      <a:pPr>
        <a:defRPr sz="1200">
          <a:solidFill>
            <a:schemeClr val="tx1"/>
          </a:solidFill>
          <a:latin typeface="Arial"/>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Georgia" panose="02040502050405020303" pitchFamily="18" charset="0"/>
                <a:ea typeface="+mn-ea"/>
                <a:cs typeface="+mn-cs"/>
              </a:defRPr>
            </a:pPr>
            <a:r>
              <a:rPr lang="en-US" sz="1600" b="1" dirty="0">
                <a:latin typeface="Georgia" panose="02040502050405020303" pitchFamily="18" charset="0"/>
              </a:rPr>
              <a:t>Campbell's</a:t>
            </a:r>
          </a:p>
        </c:rich>
      </c:tx>
      <c:layout>
        <c:manualLayout>
          <c:xMode val="edge"/>
          <c:yMode val="edge"/>
          <c:x val="0.29041647367608459"/>
          <c:y val="0"/>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13511347846225105"/>
          <c:y val="0.15008831816814977"/>
          <c:w val="0.7346753898409758"/>
          <c:h val="0.84794217554488871"/>
        </c:manualLayout>
      </c:layout>
      <c:doughnutChart>
        <c:varyColors val="1"/>
        <c:ser>
          <c:idx val="0"/>
          <c:order val="0"/>
          <c:tx>
            <c:strRef>
              <c:f>Sheet1!$B$1</c:f>
              <c:strCache>
                <c:ptCount val="1"/>
                <c:pt idx="0">
                  <c:v>Campbell's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AA01-42D8-BE05-E524186773F6}"/>
              </c:ext>
            </c:extLst>
          </c:dPt>
          <c:dPt>
            <c:idx val="1"/>
            <c:bubble3D val="0"/>
            <c:spPr>
              <a:solidFill>
                <a:schemeClr val="accent2"/>
              </a:solidFill>
              <a:ln w="19050">
                <a:noFill/>
              </a:ln>
              <a:effectLst/>
            </c:spPr>
            <c:extLst>
              <c:ext xmlns:c16="http://schemas.microsoft.com/office/drawing/2014/chart" uri="{C3380CC4-5D6E-409C-BE32-E72D297353CC}">
                <c16:uniqueId val="{00000003-AA01-42D8-BE05-E524186773F6}"/>
              </c:ext>
            </c:extLst>
          </c:dPt>
          <c:dPt>
            <c:idx val="2"/>
            <c:bubble3D val="0"/>
            <c:spPr>
              <a:solidFill>
                <a:schemeClr val="accent3"/>
              </a:solidFill>
              <a:ln w="19050">
                <a:noFill/>
              </a:ln>
              <a:effectLst/>
            </c:spPr>
            <c:extLst>
              <c:ext xmlns:c16="http://schemas.microsoft.com/office/drawing/2014/chart" uri="{C3380CC4-5D6E-409C-BE32-E72D297353CC}">
                <c16:uniqueId val="{00000005-AA01-42D8-BE05-E524186773F6}"/>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0.64</c:v>
                </c:pt>
                <c:pt idx="1">
                  <c:v>0.25</c:v>
                </c:pt>
                <c:pt idx="2">
                  <c:v>0.11</c:v>
                </c:pt>
              </c:numCache>
            </c:numRef>
          </c:val>
          <c:extLst>
            <c:ext xmlns:c16="http://schemas.microsoft.com/office/drawing/2014/chart" uri="{C3380CC4-5D6E-409C-BE32-E72D297353CC}">
              <c16:uniqueId val="{00000006-AA01-42D8-BE05-E524186773F6}"/>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r>
              <a:rPr lang="en-US" sz="1600" dirty="0">
                <a:latin typeface="Georgia" panose="02040502050405020303" pitchFamily="18" charset="0"/>
              </a:rPr>
              <a:t>Heinz</a:t>
            </a:r>
          </a:p>
        </c:rich>
      </c:tx>
      <c:layout>
        <c:manualLayout>
          <c:xMode val="edge"/>
          <c:yMode val="edge"/>
          <c:x val="0.37740196078431371"/>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12530955689362358"/>
          <c:y val="0.14443060954014411"/>
          <c:w val="0.73957735062528962"/>
          <c:h val="0.85359988417289434"/>
        </c:manualLayout>
      </c:layout>
      <c:doughnutChart>
        <c:varyColors val="1"/>
        <c:ser>
          <c:idx val="0"/>
          <c:order val="0"/>
          <c:tx>
            <c:strRef>
              <c:f>Sheet1!$B$1</c:f>
              <c:strCache>
                <c:ptCount val="1"/>
                <c:pt idx="0">
                  <c:v>Campbell's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2D9F-40D2-9DA2-9FC25058EA43}"/>
              </c:ext>
            </c:extLst>
          </c:dPt>
          <c:dPt>
            <c:idx val="1"/>
            <c:bubble3D val="0"/>
            <c:spPr>
              <a:solidFill>
                <a:schemeClr val="accent2"/>
              </a:solidFill>
              <a:ln w="19050">
                <a:noFill/>
              </a:ln>
              <a:effectLst/>
            </c:spPr>
            <c:extLst>
              <c:ext xmlns:c16="http://schemas.microsoft.com/office/drawing/2014/chart" uri="{C3380CC4-5D6E-409C-BE32-E72D297353CC}">
                <c16:uniqueId val="{00000003-2D9F-40D2-9DA2-9FC25058EA43}"/>
              </c:ext>
            </c:extLst>
          </c:dPt>
          <c:dPt>
            <c:idx val="2"/>
            <c:bubble3D val="0"/>
            <c:spPr>
              <a:solidFill>
                <a:schemeClr val="accent3"/>
              </a:solidFill>
              <a:ln w="19050">
                <a:noFill/>
              </a:ln>
              <a:effectLst/>
            </c:spPr>
            <c:extLst>
              <c:ext xmlns:c16="http://schemas.microsoft.com/office/drawing/2014/chart" uri="{C3380CC4-5D6E-409C-BE32-E72D297353CC}">
                <c16:uniqueId val="{00000005-2D9F-40D2-9DA2-9FC25058EA43}"/>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0.53</c:v>
                </c:pt>
                <c:pt idx="1">
                  <c:v>0.31</c:v>
                </c:pt>
                <c:pt idx="2">
                  <c:v>0.15</c:v>
                </c:pt>
              </c:numCache>
            </c:numRef>
          </c:val>
          <c:extLst>
            <c:ext xmlns:c16="http://schemas.microsoft.com/office/drawing/2014/chart" uri="{C3380CC4-5D6E-409C-BE32-E72D297353CC}">
              <c16:uniqueId val="{00000006-2D9F-40D2-9DA2-9FC25058EA43}"/>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r>
              <a:rPr lang="en-US" sz="1600" dirty="0">
                <a:latin typeface="Georgia" panose="02040502050405020303" pitchFamily="18" charset="0"/>
              </a:rPr>
              <a:t>Molly’s Kitchen</a:t>
            </a:r>
          </a:p>
        </c:rich>
      </c:tx>
      <c:layout>
        <c:manualLayout>
          <c:xMode val="edge"/>
          <c:yMode val="edge"/>
          <c:x val="0.21571059132314338"/>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1342600741083835"/>
          <c:y val="0.15008831816814977"/>
          <c:w val="0.73638181256754676"/>
          <c:h val="0.84991168183185017"/>
        </c:manualLayout>
      </c:layout>
      <c:doughnutChart>
        <c:varyColors val="1"/>
        <c:ser>
          <c:idx val="0"/>
          <c:order val="0"/>
          <c:tx>
            <c:strRef>
              <c:f>Sheet1!$B$1</c:f>
              <c:strCache>
                <c:ptCount val="1"/>
                <c:pt idx="0">
                  <c:v>Campbell's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6CA9-4188-9DBE-9A31655F4A5B}"/>
              </c:ext>
            </c:extLst>
          </c:dPt>
          <c:dPt>
            <c:idx val="1"/>
            <c:bubble3D val="0"/>
            <c:spPr>
              <a:solidFill>
                <a:schemeClr val="accent2"/>
              </a:solidFill>
              <a:ln w="19050">
                <a:noFill/>
              </a:ln>
              <a:effectLst/>
            </c:spPr>
            <c:extLst>
              <c:ext xmlns:c16="http://schemas.microsoft.com/office/drawing/2014/chart" uri="{C3380CC4-5D6E-409C-BE32-E72D297353CC}">
                <c16:uniqueId val="{00000003-6CA9-4188-9DBE-9A31655F4A5B}"/>
              </c:ext>
            </c:extLst>
          </c:dPt>
          <c:dPt>
            <c:idx val="2"/>
            <c:bubble3D val="0"/>
            <c:spPr>
              <a:solidFill>
                <a:schemeClr val="accent3"/>
              </a:solidFill>
              <a:ln w="19050">
                <a:noFill/>
              </a:ln>
              <a:effectLst/>
            </c:spPr>
            <c:extLst>
              <c:ext xmlns:c16="http://schemas.microsoft.com/office/drawing/2014/chart" uri="{C3380CC4-5D6E-409C-BE32-E72D297353CC}">
                <c16:uniqueId val="{00000005-6CA9-4188-9DBE-9A31655F4A5B}"/>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0.42</c:v>
                </c:pt>
                <c:pt idx="1">
                  <c:v>0.37</c:v>
                </c:pt>
                <c:pt idx="2">
                  <c:v>0.22</c:v>
                </c:pt>
              </c:numCache>
            </c:numRef>
          </c:val>
          <c:extLst>
            <c:ext xmlns:c16="http://schemas.microsoft.com/office/drawing/2014/chart" uri="{C3380CC4-5D6E-409C-BE32-E72D297353CC}">
              <c16:uniqueId val="{00000006-6CA9-4188-9DBE-9A31655F4A5B}"/>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r>
              <a:rPr lang="en-US" sz="1600" dirty="0">
                <a:latin typeface="Georgia" panose="02040502050405020303" pitchFamily="18" charset="0"/>
              </a:rPr>
              <a:t>Blount Fine Foods</a:t>
            </a:r>
          </a:p>
        </c:rich>
      </c:tx>
      <c:layout>
        <c:manualLayout>
          <c:xMode val="edge"/>
          <c:yMode val="edge"/>
          <c:x val="8.1249816378977005E-2"/>
          <c:y val="6.313131313131313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8.0080846169469297E-2"/>
          <c:y val="0.14812196770858188"/>
          <c:w val="0.31184278500309398"/>
          <c:h val="0.84949395530104188"/>
        </c:manualLayout>
      </c:layout>
      <c:doughnutChart>
        <c:varyColors val="1"/>
        <c:ser>
          <c:idx val="0"/>
          <c:order val="0"/>
          <c:tx>
            <c:strRef>
              <c:f>Sheet1!$B$1</c:f>
              <c:strCache>
                <c:ptCount val="1"/>
                <c:pt idx="0">
                  <c:v>Blount</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0A12-400E-B446-0CD325681D7E}"/>
              </c:ext>
            </c:extLst>
          </c:dPt>
          <c:dPt>
            <c:idx val="1"/>
            <c:bubble3D val="0"/>
            <c:spPr>
              <a:solidFill>
                <a:schemeClr val="accent2"/>
              </a:solidFill>
              <a:ln w="19050">
                <a:noFill/>
              </a:ln>
              <a:effectLst/>
            </c:spPr>
            <c:extLst>
              <c:ext xmlns:c16="http://schemas.microsoft.com/office/drawing/2014/chart" uri="{C3380CC4-5D6E-409C-BE32-E72D297353CC}">
                <c16:uniqueId val="{00000003-0A12-400E-B446-0CD325681D7E}"/>
              </c:ext>
            </c:extLst>
          </c:dPt>
          <c:dPt>
            <c:idx val="2"/>
            <c:bubble3D val="0"/>
            <c:spPr>
              <a:solidFill>
                <a:schemeClr val="accent3"/>
              </a:solidFill>
              <a:ln w="19050">
                <a:noFill/>
              </a:ln>
              <a:effectLst/>
            </c:spPr>
            <c:extLst>
              <c:ext xmlns:c16="http://schemas.microsoft.com/office/drawing/2014/chart" uri="{C3380CC4-5D6E-409C-BE32-E72D297353CC}">
                <c16:uniqueId val="{00000005-0A12-400E-B446-0CD325681D7E}"/>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0.4</c:v>
                </c:pt>
                <c:pt idx="1">
                  <c:v>0.33</c:v>
                </c:pt>
                <c:pt idx="2">
                  <c:v>0.27</c:v>
                </c:pt>
              </c:numCache>
            </c:numRef>
          </c:val>
          <c:extLst>
            <c:ext xmlns:c16="http://schemas.microsoft.com/office/drawing/2014/chart" uri="{C3380CC4-5D6E-409C-BE32-E72D297353CC}">
              <c16:uniqueId val="{00000006-0A12-400E-B446-0CD325681D7E}"/>
            </c:ext>
          </c:extLst>
        </c:ser>
        <c:dLbls>
          <c:showLegendKey val="0"/>
          <c:showVal val="0"/>
          <c:showCatName val="0"/>
          <c:showSerName val="0"/>
          <c:showPercent val="0"/>
          <c:showBubbleSize val="0"/>
          <c:showLeaderLines val="1"/>
        </c:dLbls>
        <c:firstSliceAng val="0"/>
        <c:holeSize val="65"/>
      </c:doughnutChart>
      <c:spPr>
        <a:noFill/>
        <a:ln>
          <a:noFill/>
        </a:ln>
        <a:effectLst/>
      </c:spPr>
    </c:plotArea>
    <c:legend>
      <c:legendPos val="r"/>
      <c:layout>
        <c:manualLayout>
          <c:xMode val="edge"/>
          <c:yMode val="edge"/>
          <c:x val="0.67964358634804833"/>
          <c:y val="0.36575399665950842"/>
          <c:w val="0.16971874459971711"/>
          <c:h val="0.3643253400143163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r>
              <a:rPr lang="en-US" sz="1600" dirty="0">
                <a:latin typeface="Georgia" panose="02040502050405020303" pitchFamily="18" charset="0"/>
              </a:rPr>
              <a:t>CTI Foods</a:t>
            </a:r>
          </a:p>
        </c:rich>
      </c:tx>
      <c:layout>
        <c:manualLayout>
          <c:xMode val="edge"/>
          <c:yMode val="edge"/>
          <c:x val="0.30585765014667282"/>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1449174000308785"/>
          <c:y val="0.16706144405216675"/>
          <c:w val="0.65470511039061308"/>
          <c:h val="0.8329386383520242"/>
        </c:manualLayout>
      </c:layout>
      <c:doughnutChart>
        <c:varyColors val="1"/>
        <c:ser>
          <c:idx val="0"/>
          <c:order val="0"/>
          <c:tx>
            <c:strRef>
              <c:f>Sheet1!$B$1</c:f>
              <c:strCache>
                <c:ptCount val="1"/>
                <c:pt idx="0">
                  <c:v>Blount</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C7D8-4783-B264-5A86C4AEA9C1}"/>
              </c:ext>
            </c:extLst>
          </c:dPt>
          <c:dPt>
            <c:idx val="1"/>
            <c:bubble3D val="0"/>
            <c:spPr>
              <a:solidFill>
                <a:schemeClr val="accent2"/>
              </a:solidFill>
              <a:ln w="19050">
                <a:noFill/>
              </a:ln>
              <a:effectLst/>
            </c:spPr>
            <c:extLst>
              <c:ext xmlns:c16="http://schemas.microsoft.com/office/drawing/2014/chart" uri="{C3380CC4-5D6E-409C-BE32-E72D297353CC}">
                <c16:uniqueId val="{00000003-C7D8-4783-B264-5A86C4AEA9C1}"/>
              </c:ext>
            </c:extLst>
          </c:dPt>
          <c:dPt>
            <c:idx val="2"/>
            <c:bubble3D val="0"/>
            <c:spPr>
              <a:solidFill>
                <a:schemeClr val="accent3"/>
              </a:solidFill>
              <a:ln w="19050">
                <a:noFill/>
              </a:ln>
              <a:effectLst/>
            </c:spPr>
            <c:extLst>
              <c:ext xmlns:c16="http://schemas.microsoft.com/office/drawing/2014/chart" uri="{C3380CC4-5D6E-409C-BE32-E72D297353CC}">
                <c16:uniqueId val="{00000005-C7D8-4783-B264-5A86C4AEA9C1}"/>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0.28000000000000003</c:v>
                </c:pt>
                <c:pt idx="1">
                  <c:v>0.6</c:v>
                </c:pt>
                <c:pt idx="2">
                  <c:v>0.11</c:v>
                </c:pt>
              </c:numCache>
            </c:numRef>
          </c:val>
          <c:extLst>
            <c:ext xmlns:c16="http://schemas.microsoft.com/office/drawing/2014/chart" uri="{C3380CC4-5D6E-409C-BE32-E72D297353CC}">
              <c16:uniqueId val="{00000006-C7D8-4783-B264-5A86C4AEA9C1}"/>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r>
              <a:rPr lang="en-US" sz="1600" dirty="0">
                <a:latin typeface="Georgia" panose="02040502050405020303" pitchFamily="18" charset="0"/>
              </a:rPr>
              <a:t>Kettle Cuisine</a:t>
            </a:r>
          </a:p>
        </c:rich>
      </c:tx>
      <c:layout>
        <c:manualLayout>
          <c:xMode val="edge"/>
          <c:yMode val="edge"/>
          <c:x val="0.24629882661726107"/>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13511347846225105"/>
          <c:y val="0.15008831816814977"/>
          <c:w val="0.7346753898409758"/>
          <c:h val="0.84794217554488871"/>
        </c:manualLayout>
      </c:layout>
      <c:doughnutChart>
        <c:varyColors val="1"/>
        <c:ser>
          <c:idx val="0"/>
          <c:order val="0"/>
          <c:tx>
            <c:strRef>
              <c:f>Sheet1!$B$1</c:f>
              <c:strCache>
                <c:ptCount val="1"/>
                <c:pt idx="0">
                  <c:v>Campbell's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AA01-42D8-BE05-E524186773F6}"/>
              </c:ext>
            </c:extLst>
          </c:dPt>
          <c:dPt>
            <c:idx val="1"/>
            <c:bubble3D val="0"/>
            <c:spPr>
              <a:solidFill>
                <a:schemeClr val="accent2"/>
              </a:solidFill>
              <a:ln w="19050">
                <a:noFill/>
              </a:ln>
              <a:effectLst/>
            </c:spPr>
            <c:extLst>
              <c:ext xmlns:c16="http://schemas.microsoft.com/office/drawing/2014/chart" uri="{C3380CC4-5D6E-409C-BE32-E72D297353CC}">
                <c16:uniqueId val="{00000003-AA01-42D8-BE05-E524186773F6}"/>
              </c:ext>
            </c:extLst>
          </c:dPt>
          <c:dPt>
            <c:idx val="2"/>
            <c:bubble3D val="0"/>
            <c:spPr>
              <a:solidFill>
                <a:schemeClr val="accent3"/>
              </a:solidFill>
              <a:ln w="19050">
                <a:noFill/>
              </a:ln>
              <a:effectLst/>
            </c:spPr>
            <c:extLst>
              <c:ext xmlns:c16="http://schemas.microsoft.com/office/drawing/2014/chart" uri="{C3380CC4-5D6E-409C-BE32-E72D297353CC}">
                <c16:uniqueId val="{00000005-AA01-42D8-BE05-E524186773F6}"/>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0.34</c:v>
                </c:pt>
                <c:pt idx="1">
                  <c:v>0.46</c:v>
                </c:pt>
                <c:pt idx="2">
                  <c:v>0.2</c:v>
                </c:pt>
              </c:numCache>
            </c:numRef>
          </c:val>
          <c:extLst>
            <c:ext xmlns:c16="http://schemas.microsoft.com/office/drawing/2014/chart" uri="{C3380CC4-5D6E-409C-BE32-E72D297353CC}">
              <c16:uniqueId val="{00000006-AA01-42D8-BE05-E524186773F6}"/>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r>
              <a:rPr lang="en-US" sz="1600" dirty="0">
                <a:latin typeface="Georgia" panose="02040502050405020303" pitchFamily="18" charset="0"/>
              </a:rPr>
              <a:t>Whitey’s</a:t>
            </a:r>
          </a:p>
        </c:rich>
      </c:tx>
      <c:layout>
        <c:manualLayout>
          <c:xMode val="edge"/>
          <c:yMode val="edge"/>
          <c:x val="0.33328431372549022"/>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12530955689362358"/>
          <c:y val="0.14443060954014411"/>
          <c:w val="0.73957735062528962"/>
          <c:h val="0.85359988417289434"/>
        </c:manualLayout>
      </c:layout>
      <c:doughnutChart>
        <c:varyColors val="1"/>
        <c:ser>
          <c:idx val="0"/>
          <c:order val="0"/>
          <c:tx>
            <c:strRef>
              <c:f>Sheet1!$B$1</c:f>
              <c:strCache>
                <c:ptCount val="1"/>
                <c:pt idx="0">
                  <c:v>Campbell's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2D9F-40D2-9DA2-9FC25058EA43}"/>
              </c:ext>
            </c:extLst>
          </c:dPt>
          <c:dPt>
            <c:idx val="1"/>
            <c:bubble3D val="0"/>
            <c:spPr>
              <a:solidFill>
                <a:schemeClr val="accent2"/>
              </a:solidFill>
              <a:ln w="19050">
                <a:noFill/>
              </a:ln>
              <a:effectLst/>
            </c:spPr>
            <c:extLst>
              <c:ext xmlns:c16="http://schemas.microsoft.com/office/drawing/2014/chart" uri="{C3380CC4-5D6E-409C-BE32-E72D297353CC}">
                <c16:uniqueId val="{00000003-2D9F-40D2-9DA2-9FC25058EA43}"/>
              </c:ext>
            </c:extLst>
          </c:dPt>
          <c:dPt>
            <c:idx val="2"/>
            <c:bubble3D val="0"/>
            <c:spPr>
              <a:solidFill>
                <a:schemeClr val="accent3"/>
              </a:solidFill>
              <a:ln w="19050">
                <a:noFill/>
              </a:ln>
              <a:effectLst/>
            </c:spPr>
            <c:extLst>
              <c:ext xmlns:c16="http://schemas.microsoft.com/office/drawing/2014/chart" uri="{C3380CC4-5D6E-409C-BE32-E72D297353CC}">
                <c16:uniqueId val="{00000005-2D9F-40D2-9DA2-9FC25058EA43}"/>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0.28000000000000003</c:v>
                </c:pt>
                <c:pt idx="1">
                  <c:v>0.53</c:v>
                </c:pt>
                <c:pt idx="2">
                  <c:v>0.18</c:v>
                </c:pt>
              </c:numCache>
            </c:numRef>
          </c:val>
          <c:extLst>
            <c:ext xmlns:c16="http://schemas.microsoft.com/office/drawing/2014/chart" uri="{C3380CC4-5D6E-409C-BE32-E72D297353CC}">
              <c16:uniqueId val="{00000006-2D9F-40D2-9DA2-9FC25058EA43}"/>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r>
              <a:rPr lang="en-US" sz="1600" dirty="0">
                <a:latin typeface="Georgia" panose="02040502050405020303" pitchFamily="18" charset="0"/>
              </a:rPr>
              <a:t>Meritage</a:t>
            </a:r>
          </a:p>
        </c:rich>
      </c:tx>
      <c:layout>
        <c:manualLayout>
          <c:xMode val="edge"/>
          <c:yMode val="edge"/>
          <c:x val="0.33335765014667285"/>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1342600741083835"/>
          <c:y val="0.15008831816814977"/>
          <c:w val="0.73638181256754676"/>
          <c:h val="0.84991168183185017"/>
        </c:manualLayout>
      </c:layout>
      <c:doughnutChart>
        <c:varyColors val="1"/>
        <c:ser>
          <c:idx val="0"/>
          <c:order val="0"/>
          <c:tx>
            <c:strRef>
              <c:f>Sheet1!$B$1</c:f>
              <c:strCache>
                <c:ptCount val="1"/>
                <c:pt idx="0">
                  <c:v>Campbell's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6CA9-4188-9DBE-9A31655F4A5B}"/>
              </c:ext>
            </c:extLst>
          </c:dPt>
          <c:dPt>
            <c:idx val="1"/>
            <c:bubble3D val="0"/>
            <c:spPr>
              <a:solidFill>
                <a:schemeClr val="accent2"/>
              </a:solidFill>
              <a:ln w="19050">
                <a:noFill/>
              </a:ln>
              <a:effectLst/>
            </c:spPr>
            <c:extLst>
              <c:ext xmlns:c16="http://schemas.microsoft.com/office/drawing/2014/chart" uri="{C3380CC4-5D6E-409C-BE32-E72D297353CC}">
                <c16:uniqueId val="{00000003-6CA9-4188-9DBE-9A31655F4A5B}"/>
              </c:ext>
            </c:extLst>
          </c:dPt>
          <c:dPt>
            <c:idx val="2"/>
            <c:bubble3D val="0"/>
            <c:spPr>
              <a:solidFill>
                <a:schemeClr val="accent3"/>
              </a:solidFill>
              <a:ln w="19050">
                <a:noFill/>
              </a:ln>
              <a:effectLst/>
            </c:spPr>
            <c:extLst>
              <c:ext xmlns:c16="http://schemas.microsoft.com/office/drawing/2014/chart" uri="{C3380CC4-5D6E-409C-BE32-E72D297353CC}">
                <c16:uniqueId val="{00000005-6CA9-4188-9DBE-9A31655F4A5B}"/>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0.33</c:v>
                </c:pt>
                <c:pt idx="1">
                  <c:v>0.65</c:v>
                </c:pt>
                <c:pt idx="2">
                  <c:v>0.22</c:v>
                </c:pt>
              </c:numCache>
            </c:numRef>
          </c:val>
          <c:extLst>
            <c:ext xmlns:c16="http://schemas.microsoft.com/office/drawing/2014/chart" uri="{C3380CC4-5D6E-409C-BE32-E72D297353CC}">
              <c16:uniqueId val="{00000006-6CA9-4188-9DBE-9A31655F4A5B}"/>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r>
              <a:rPr lang="en-US" sz="1600" dirty="0">
                <a:latin typeface="Georgia" panose="02040502050405020303" pitchFamily="18" charset="0"/>
              </a:rPr>
              <a:t>NORPAC</a:t>
            </a:r>
          </a:p>
        </c:rich>
      </c:tx>
      <c:layout>
        <c:manualLayout>
          <c:xMode val="edge"/>
          <c:yMode val="edge"/>
          <c:x val="0.15077489440308525"/>
          <c:y val="6.313131313131313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8.0080846169469297E-2"/>
          <c:y val="0.14812196770858188"/>
          <c:w val="0.31184278500309398"/>
          <c:h val="0.84949395530104188"/>
        </c:manualLayout>
      </c:layout>
      <c:doughnutChart>
        <c:varyColors val="1"/>
        <c:ser>
          <c:idx val="0"/>
          <c:order val="0"/>
          <c:tx>
            <c:strRef>
              <c:f>Sheet1!$B$1</c:f>
              <c:strCache>
                <c:ptCount val="1"/>
                <c:pt idx="0">
                  <c:v>Blount</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0A12-400E-B446-0CD325681D7E}"/>
              </c:ext>
            </c:extLst>
          </c:dPt>
          <c:dPt>
            <c:idx val="1"/>
            <c:bubble3D val="0"/>
            <c:spPr>
              <a:solidFill>
                <a:schemeClr val="accent2"/>
              </a:solidFill>
              <a:ln w="19050">
                <a:noFill/>
              </a:ln>
              <a:effectLst/>
            </c:spPr>
            <c:extLst>
              <c:ext xmlns:c16="http://schemas.microsoft.com/office/drawing/2014/chart" uri="{C3380CC4-5D6E-409C-BE32-E72D297353CC}">
                <c16:uniqueId val="{00000003-0A12-400E-B446-0CD325681D7E}"/>
              </c:ext>
            </c:extLst>
          </c:dPt>
          <c:dPt>
            <c:idx val="2"/>
            <c:bubble3D val="0"/>
            <c:spPr>
              <a:solidFill>
                <a:schemeClr val="accent3"/>
              </a:solidFill>
              <a:ln w="19050">
                <a:noFill/>
              </a:ln>
              <a:effectLst/>
            </c:spPr>
            <c:extLst>
              <c:ext xmlns:c16="http://schemas.microsoft.com/office/drawing/2014/chart" uri="{C3380CC4-5D6E-409C-BE32-E72D297353CC}">
                <c16:uniqueId val="{00000005-0A12-400E-B446-0CD325681D7E}"/>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0.28000000000000003</c:v>
                </c:pt>
                <c:pt idx="1">
                  <c:v>0.49</c:v>
                </c:pt>
                <c:pt idx="2">
                  <c:v>0.22</c:v>
                </c:pt>
              </c:numCache>
            </c:numRef>
          </c:val>
          <c:extLst>
            <c:ext xmlns:c16="http://schemas.microsoft.com/office/drawing/2014/chart" uri="{C3380CC4-5D6E-409C-BE32-E72D297353CC}">
              <c16:uniqueId val="{00000006-0A12-400E-B446-0CD325681D7E}"/>
            </c:ext>
          </c:extLst>
        </c:ser>
        <c:dLbls>
          <c:showLegendKey val="0"/>
          <c:showVal val="0"/>
          <c:showCatName val="0"/>
          <c:showSerName val="0"/>
          <c:showPercent val="0"/>
          <c:showBubbleSize val="0"/>
          <c:showLeaderLines val="1"/>
        </c:dLbls>
        <c:firstSliceAng val="0"/>
        <c:holeSize val="65"/>
      </c:doughnutChart>
      <c:spPr>
        <a:noFill/>
        <a:ln>
          <a:noFill/>
        </a:ln>
        <a:effectLst/>
      </c:spPr>
    </c:plotArea>
    <c:legend>
      <c:legendPos val="r"/>
      <c:layout>
        <c:manualLayout>
          <c:xMode val="edge"/>
          <c:yMode val="edge"/>
          <c:x val="0.67964358634804833"/>
          <c:y val="0.36575399665950842"/>
          <c:w val="0.16971874459971711"/>
          <c:h val="0.3643253400143163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r>
              <a:rPr lang="en-US" sz="1600" dirty="0">
                <a:latin typeface="Georgia" panose="02040502050405020303" pitchFamily="18" charset="0"/>
              </a:rPr>
              <a:t>Sysco</a:t>
            </a:r>
          </a:p>
        </c:rich>
      </c:tx>
      <c:layout>
        <c:manualLayout>
          <c:xMode val="edge"/>
          <c:yMode val="edge"/>
          <c:x val="0.35487725798981012"/>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1449174000308785"/>
          <c:y val="0.16706144405216675"/>
          <c:w val="0.65470511039061308"/>
          <c:h val="0.8329386383520242"/>
        </c:manualLayout>
      </c:layout>
      <c:doughnutChart>
        <c:varyColors val="1"/>
        <c:ser>
          <c:idx val="0"/>
          <c:order val="0"/>
          <c:tx>
            <c:strRef>
              <c:f>Sheet1!$B$1</c:f>
              <c:strCache>
                <c:ptCount val="1"/>
                <c:pt idx="0">
                  <c:v>Blount</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C7D8-4783-B264-5A86C4AEA9C1}"/>
              </c:ext>
            </c:extLst>
          </c:dPt>
          <c:dPt>
            <c:idx val="1"/>
            <c:bubble3D val="0"/>
            <c:spPr>
              <a:solidFill>
                <a:schemeClr val="accent2"/>
              </a:solidFill>
              <a:ln w="19050">
                <a:noFill/>
              </a:ln>
              <a:effectLst/>
            </c:spPr>
            <c:extLst>
              <c:ext xmlns:c16="http://schemas.microsoft.com/office/drawing/2014/chart" uri="{C3380CC4-5D6E-409C-BE32-E72D297353CC}">
                <c16:uniqueId val="{00000003-C7D8-4783-B264-5A86C4AEA9C1}"/>
              </c:ext>
            </c:extLst>
          </c:dPt>
          <c:dPt>
            <c:idx val="2"/>
            <c:bubble3D val="0"/>
            <c:spPr>
              <a:solidFill>
                <a:schemeClr val="accent3"/>
              </a:solidFill>
              <a:ln w="19050">
                <a:noFill/>
              </a:ln>
              <a:effectLst/>
            </c:spPr>
            <c:extLst>
              <c:ext xmlns:c16="http://schemas.microsoft.com/office/drawing/2014/chart" uri="{C3380CC4-5D6E-409C-BE32-E72D297353CC}">
                <c16:uniqueId val="{00000005-C7D8-4783-B264-5A86C4AEA9C1}"/>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0.39</c:v>
                </c:pt>
                <c:pt idx="1">
                  <c:v>0.3</c:v>
                </c:pt>
                <c:pt idx="2">
                  <c:v>0.31</c:v>
                </c:pt>
              </c:numCache>
            </c:numRef>
          </c:val>
          <c:extLst>
            <c:ext xmlns:c16="http://schemas.microsoft.com/office/drawing/2014/chart" uri="{C3380CC4-5D6E-409C-BE32-E72D297353CC}">
              <c16:uniqueId val="{00000006-C7D8-4783-B264-5A86C4AEA9C1}"/>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title>
      <c:tx>
        <c:rich>
          <a:bodyPr/>
          <a:lstStyle/>
          <a:p>
            <a:pPr>
              <a:defRPr/>
            </a:pPr>
            <a:r>
              <a:rPr lang="en-US" sz="1400" b="0" i="0" baseline="0" dirty="0">
                <a:effectLst/>
                <a:latin typeface="Georgia" panose="02040502050405020303" pitchFamily="18" charset="0"/>
              </a:rPr>
              <a:t>Packaged Snack Purchase Driver Differentiators by Segment</a:t>
            </a:r>
            <a:endParaRPr lang="en-US" sz="1200" dirty="0">
              <a:effectLst/>
              <a:latin typeface="Georgia" panose="02040502050405020303" pitchFamily="18" charset="0"/>
            </a:endParaRPr>
          </a:p>
        </c:rich>
      </c:tx>
      <c:layout>
        <c:manualLayout>
          <c:xMode val="edge"/>
          <c:yMode val="edge"/>
          <c:x val="0.12851268591426071"/>
          <c:y val="0"/>
        </c:manualLayout>
      </c:layout>
      <c:overlay val="0"/>
    </c:title>
    <c:autoTitleDeleted val="0"/>
    <c:plotArea>
      <c:layout>
        <c:manualLayout>
          <c:layoutTarget val="inner"/>
          <c:xMode val="edge"/>
          <c:yMode val="edge"/>
          <c:x val="0.4976746135899679"/>
          <c:y val="8.7032520325203255E-2"/>
          <c:w val="0.5023253864100321"/>
          <c:h val="0.85571746367069956"/>
        </c:manualLayout>
      </c:layout>
      <c:barChart>
        <c:barDir val="bar"/>
        <c:grouping val="clustered"/>
        <c:varyColors val="1"/>
        <c:ser>
          <c:idx val="0"/>
          <c:order val="0"/>
          <c:tx>
            <c:strRef>
              <c:f>Sheet1!$B$1</c:f>
              <c:strCache>
                <c:ptCount val="1"/>
                <c:pt idx="0">
                  <c:v>Total Sample</c:v>
                </c:pt>
              </c:strCache>
            </c:strRef>
          </c:tx>
          <c:spPr>
            <a:solidFill>
              <a:srgbClr val="000000"/>
            </a:solidFill>
          </c:spPr>
          <c:invertIfNegative val="1"/>
          <c:dLbls>
            <c:spPr>
              <a:noFill/>
              <a:ln>
                <a:noFill/>
              </a:ln>
              <a:effectLst/>
            </c:spPr>
            <c:txPr>
              <a:bodyPr wrap="square" lIns="38100" tIns="19050" rIns="38100" bIns="19050" anchor="ctr">
                <a:spAutoFit/>
              </a:bodyPr>
              <a:lstStyle/>
              <a:p>
                <a:pPr>
                  <a:defRPr sz="11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Distributor availability</c:v>
                </c:pt>
                <c:pt idx="1">
                  <c:v>Strong consumer-known brand name</c:v>
                </c:pt>
                <c:pt idx="2">
                  <c:v>Nutrition claims </c:v>
                </c:pt>
                <c:pt idx="3">
                  <c:v>Reputation of supplier/manufacturer</c:v>
                </c:pt>
                <c:pt idx="4">
                  <c:v>Brand uses a licensed character on packaging</c:v>
                </c:pt>
                <c:pt idx="5">
                  <c:v>Availability of organic/Non-GMO</c:v>
                </c:pt>
                <c:pt idx="6">
                  <c:v>Promotions </c:v>
                </c:pt>
                <c:pt idx="7">
                  <c:v>Unique product</c:v>
                </c:pt>
              </c:strCache>
            </c:strRef>
          </c:cat>
          <c:val>
            <c:numRef>
              <c:f>Sheet1!$B$2:$B$9</c:f>
              <c:numCache>
                <c:formatCode>0%</c:formatCode>
                <c:ptCount val="8"/>
                <c:pt idx="0">
                  <c:v>0.28000000000000003</c:v>
                </c:pt>
                <c:pt idx="1">
                  <c:v>0.27</c:v>
                </c:pt>
                <c:pt idx="2">
                  <c:v>0.23</c:v>
                </c:pt>
                <c:pt idx="3">
                  <c:v>0.21</c:v>
                </c:pt>
                <c:pt idx="4">
                  <c:v>0.2</c:v>
                </c:pt>
                <c:pt idx="5">
                  <c:v>0.19</c:v>
                </c:pt>
                <c:pt idx="6">
                  <c:v>0.15</c:v>
                </c:pt>
                <c:pt idx="7">
                  <c:v>0.13</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754C-F249-99F7-039E2B9E5459}"/>
            </c:ext>
          </c:extLst>
        </c:ser>
        <c:ser>
          <c:idx val="1"/>
          <c:order val="1"/>
          <c:tx>
            <c:strRef>
              <c:f>Sheet1!$C$1</c:f>
              <c:strCache>
                <c:ptCount val="1"/>
                <c:pt idx="0">
                  <c:v>Restaurants</c:v>
                </c:pt>
              </c:strCache>
            </c:strRef>
          </c:tx>
          <c:spPr>
            <a:solidFill>
              <a:schemeClr val="accent1"/>
            </a:solidFill>
          </c:spPr>
          <c:invertIfNegative val="0"/>
          <c:dLbls>
            <c:spPr>
              <a:noFill/>
              <a:ln>
                <a:noFill/>
              </a:ln>
              <a:effectLst/>
            </c:spPr>
            <c:txPr>
              <a:bodyPr wrap="square" lIns="38100" tIns="19050" rIns="38100" bIns="19050" anchor="ctr">
                <a:spAutoFit/>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Distributor availability</c:v>
                </c:pt>
                <c:pt idx="1">
                  <c:v>Strong consumer-known brand name</c:v>
                </c:pt>
                <c:pt idx="2">
                  <c:v>Nutrition claims </c:v>
                </c:pt>
                <c:pt idx="3">
                  <c:v>Reputation of supplier/manufacturer</c:v>
                </c:pt>
                <c:pt idx="4">
                  <c:v>Brand uses a licensed character on packaging</c:v>
                </c:pt>
                <c:pt idx="5">
                  <c:v>Availability of organic/Non-GMO</c:v>
                </c:pt>
                <c:pt idx="6">
                  <c:v>Promotions </c:v>
                </c:pt>
                <c:pt idx="7">
                  <c:v>Unique product</c:v>
                </c:pt>
              </c:strCache>
            </c:strRef>
          </c:cat>
          <c:val>
            <c:numRef>
              <c:f>Sheet1!$C$2:$C$9</c:f>
              <c:numCache>
                <c:formatCode>0%</c:formatCode>
                <c:ptCount val="8"/>
                <c:pt idx="0">
                  <c:v>0.21</c:v>
                </c:pt>
                <c:pt idx="1">
                  <c:v>0.26</c:v>
                </c:pt>
                <c:pt idx="2">
                  <c:v>0.31</c:v>
                </c:pt>
                <c:pt idx="3">
                  <c:v>0.19</c:v>
                </c:pt>
                <c:pt idx="4">
                  <c:v>0.16</c:v>
                </c:pt>
                <c:pt idx="5">
                  <c:v>0.19</c:v>
                </c:pt>
                <c:pt idx="6">
                  <c:v>0.21</c:v>
                </c:pt>
                <c:pt idx="7">
                  <c:v>0.17</c:v>
                </c:pt>
              </c:numCache>
            </c:numRef>
          </c:val>
          <c:extLst>
            <c:ext xmlns:c16="http://schemas.microsoft.com/office/drawing/2014/chart" uri="{C3380CC4-5D6E-409C-BE32-E72D297353CC}">
              <c16:uniqueId val="{00000000-664B-4A8E-ADD7-5901BDE36C20}"/>
            </c:ext>
          </c:extLst>
        </c:ser>
        <c:ser>
          <c:idx val="2"/>
          <c:order val="2"/>
          <c:tx>
            <c:strRef>
              <c:f>Sheet1!$D$1</c:f>
              <c:strCache>
                <c:ptCount val="1"/>
                <c:pt idx="0">
                  <c:v>Non Comm</c:v>
                </c:pt>
              </c:strCache>
            </c:strRef>
          </c:tx>
          <c:spPr>
            <a:solidFill>
              <a:schemeClr val="accent2"/>
            </a:solidFill>
          </c:spPr>
          <c:invertIfNegative val="0"/>
          <c:dLbls>
            <c:spPr>
              <a:noFill/>
              <a:ln>
                <a:noFill/>
              </a:ln>
              <a:effectLst/>
            </c:spPr>
            <c:txPr>
              <a:bodyPr wrap="square" lIns="38100" tIns="19050" rIns="38100" bIns="19050" anchor="ctr">
                <a:spAutoFit/>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Distributor availability</c:v>
                </c:pt>
                <c:pt idx="1">
                  <c:v>Strong consumer-known brand name</c:v>
                </c:pt>
                <c:pt idx="2">
                  <c:v>Nutrition claims </c:v>
                </c:pt>
                <c:pt idx="3">
                  <c:v>Reputation of supplier/manufacturer</c:v>
                </c:pt>
                <c:pt idx="4">
                  <c:v>Brand uses a licensed character on packaging</c:v>
                </c:pt>
                <c:pt idx="5">
                  <c:v>Availability of organic/Non-GMO</c:v>
                </c:pt>
                <c:pt idx="6">
                  <c:v>Promotions </c:v>
                </c:pt>
                <c:pt idx="7">
                  <c:v>Unique product</c:v>
                </c:pt>
              </c:strCache>
            </c:strRef>
          </c:cat>
          <c:val>
            <c:numRef>
              <c:f>Sheet1!$D$2:$D$9</c:f>
              <c:numCache>
                <c:formatCode>0%</c:formatCode>
                <c:ptCount val="8"/>
                <c:pt idx="0">
                  <c:v>0.31</c:v>
                </c:pt>
                <c:pt idx="1">
                  <c:v>0.23</c:v>
                </c:pt>
                <c:pt idx="2">
                  <c:v>0.21</c:v>
                </c:pt>
                <c:pt idx="3">
                  <c:v>0.21</c:v>
                </c:pt>
                <c:pt idx="4">
                  <c:v>0.2</c:v>
                </c:pt>
                <c:pt idx="5">
                  <c:v>0.15</c:v>
                </c:pt>
                <c:pt idx="6">
                  <c:v>0.12</c:v>
                </c:pt>
                <c:pt idx="7">
                  <c:v>0.1</c:v>
                </c:pt>
              </c:numCache>
            </c:numRef>
          </c:val>
          <c:extLst>
            <c:ext xmlns:c16="http://schemas.microsoft.com/office/drawing/2014/chart" uri="{C3380CC4-5D6E-409C-BE32-E72D297353CC}">
              <c16:uniqueId val="{00000001-664B-4A8E-ADD7-5901BDE36C20}"/>
            </c:ext>
          </c:extLst>
        </c:ser>
        <c:ser>
          <c:idx val="3"/>
          <c:order val="3"/>
          <c:tx>
            <c:strRef>
              <c:f>Sheet1!$E$1</c:f>
              <c:strCache>
                <c:ptCount val="1"/>
                <c:pt idx="0">
                  <c:v>Hotel</c:v>
                </c:pt>
              </c:strCache>
            </c:strRef>
          </c:tx>
          <c:spPr>
            <a:solidFill>
              <a:schemeClr val="accent3"/>
            </a:solidFill>
          </c:spPr>
          <c:invertIfNegative val="0"/>
          <c:dLbls>
            <c:spPr>
              <a:noFill/>
              <a:ln>
                <a:noFill/>
              </a:ln>
              <a:effectLst/>
            </c:spPr>
            <c:txPr>
              <a:bodyPr wrap="square" lIns="38100" tIns="19050" rIns="38100" bIns="19050" anchor="ctr">
                <a:spAutoFit/>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Distributor availability</c:v>
                </c:pt>
                <c:pt idx="1">
                  <c:v>Strong consumer-known brand name</c:v>
                </c:pt>
                <c:pt idx="2">
                  <c:v>Nutrition claims </c:v>
                </c:pt>
                <c:pt idx="3">
                  <c:v>Reputation of supplier/manufacturer</c:v>
                </c:pt>
                <c:pt idx="4">
                  <c:v>Brand uses a licensed character on packaging</c:v>
                </c:pt>
                <c:pt idx="5">
                  <c:v>Availability of organic/Non-GMO</c:v>
                </c:pt>
                <c:pt idx="6">
                  <c:v>Promotions </c:v>
                </c:pt>
                <c:pt idx="7">
                  <c:v>Unique product</c:v>
                </c:pt>
              </c:strCache>
            </c:strRef>
          </c:cat>
          <c:val>
            <c:numRef>
              <c:f>Sheet1!$E$2:$E$9</c:f>
              <c:numCache>
                <c:formatCode>0%</c:formatCode>
                <c:ptCount val="8"/>
                <c:pt idx="0">
                  <c:v>0.3</c:v>
                </c:pt>
                <c:pt idx="1">
                  <c:v>0.42</c:v>
                </c:pt>
                <c:pt idx="2">
                  <c:v>0.12</c:v>
                </c:pt>
                <c:pt idx="3">
                  <c:v>0.15</c:v>
                </c:pt>
                <c:pt idx="4">
                  <c:v>0.24</c:v>
                </c:pt>
                <c:pt idx="5">
                  <c:v>0.36</c:v>
                </c:pt>
                <c:pt idx="6">
                  <c:v>0.09</c:v>
                </c:pt>
                <c:pt idx="7">
                  <c:v>0.12</c:v>
                </c:pt>
              </c:numCache>
            </c:numRef>
          </c:val>
          <c:extLst>
            <c:ext xmlns:c16="http://schemas.microsoft.com/office/drawing/2014/chart" uri="{C3380CC4-5D6E-409C-BE32-E72D297353CC}">
              <c16:uniqueId val="{00000002-664B-4A8E-ADD7-5901BDE36C20}"/>
            </c:ext>
          </c:extLst>
        </c:ser>
        <c:ser>
          <c:idx val="4"/>
          <c:order val="4"/>
          <c:tx>
            <c:strRef>
              <c:f>Sheet1!$F$1</c:f>
              <c:strCache>
                <c:ptCount val="1"/>
                <c:pt idx="0">
                  <c:v>C-Store</c:v>
                </c:pt>
              </c:strCache>
            </c:strRef>
          </c:tx>
          <c:spPr>
            <a:solidFill>
              <a:schemeClr val="accent4"/>
            </a:solidFill>
          </c:spPr>
          <c:invertIfNegative val="0"/>
          <c:dLbls>
            <c:spPr>
              <a:noFill/>
              <a:ln>
                <a:noFill/>
              </a:ln>
              <a:effectLst/>
            </c:spPr>
            <c:txPr>
              <a:bodyPr wrap="square" lIns="38100" tIns="19050" rIns="38100" bIns="19050" anchor="ctr">
                <a:spAutoFit/>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Distributor availability</c:v>
                </c:pt>
                <c:pt idx="1">
                  <c:v>Strong consumer-known brand name</c:v>
                </c:pt>
                <c:pt idx="2">
                  <c:v>Nutrition claims </c:v>
                </c:pt>
                <c:pt idx="3">
                  <c:v>Reputation of supplier/manufacturer</c:v>
                </c:pt>
                <c:pt idx="4">
                  <c:v>Brand uses a licensed character on packaging</c:v>
                </c:pt>
                <c:pt idx="5">
                  <c:v>Availability of organic/Non-GMO</c:v>
                </c:pt>
                <c:pt idx="6">
                  <c:v>Promotions </c:v>
                </c:pt>
                <c:pt idx="7">
                  <c:v>Unique product</c:v>
                </c:pt>
              </c:strCache>
            </c:strRef>
          </c:cat>
          <c:val>
            <c:numRef>
              <c:f>Sheet1!$F$2:$F$9</c:f>
              <c:numCache>
                <c:formatCode>0%</c:formatCode>
                <c:ptCount val="8"/>
                <c:pt idx="0">
                  <c:v>0.33</c:v>
                </c:pt>
                <c:pt idx="1">
                  <c:v>0.41</c:v>
                </c:pt>
                <c:pt idx="2">
                  <c:v>0.15</c:v>
                </c:pt>
                <c:pt idx="3">
                  <c:v>0.36</c:v>
                </c:pt>
                <c:pt idx="4">
                  <c:v>0.31</c:v>
                </c:pt>
                <c:pt idx="5">
                  <c:v>0.31</c:v>
                </c:pt>
                <c:pt idx="6">
                  <c:v>0.08</c:v>
                </c:pt>
                <c:pt idx="7">
                  <c:v>0.13</c:v>
                </c:pt>
              </c:numCache>
            </c:numRef>
          </c:val>
          <c:extLst>
            <c:ext xmlns:c16="http://schemas.microsoft.com/office/drawing/2014/chart" uri="{C3380CC4-5D6E-409C-BE32-E72D297353CC}">
              <c16:uniqueId val="{00000003-664B-4A8E-ADD7-5901BDE36C20}"/>
            </c:ext>
          </c:extLst>
        </c:ser>
        <c:dLbls>
          <c:showLegendKey val="0"/>
          <c:showVal val="1"/>
          <c:showCatName val="0"/>
          <c:showSerName val="0"/>
          <c:showPercent val="0"/>
          <c:showBubbleSize val="0"/>
        </c:dLbls>
        <c:gapWidth val="150"/>
        <c:overlap val="-50"/>
        <c:axId val="-2068027336"/>
        <c:axId val="-2113994440"/>
      </c:barChart>
      <c:catAx>
        <c:axId val="-2068027336"/>
        <c:scaling>
          <c:orientation val="maxMin"/>
        </c:scaling>
        <c:delete val="0"/>
        <c:axPos val="l"/>
        <c:numFmt formatCode="General" sourceLinked="0"/>
        <c:majorTickMark val="none"/>
        <c:minorTickMark val="none"/>
        <c:tickLblPos val="nextTo"/>
        <c:spPr>
          <a:ln>
            <a:solidFill>
              <a:schemeClr val="bg2"/>
            </a:solidFill>
          </a:ln>
        </c:spPr>
        <c:txPr>
          <a:bodyPr/>
          <a:lstStyle/>
          <a:p>
            <a:pPr>
              <a:defRPr sz="1100"/>
            </a:pPr>
            <a:endParaRPr lang="en-US"/>
          </a:p>
        </c:txPr>
        <c:crossAx val="-2113994440"/>
        <c:crosses val="autoZero"/>
        <c:auto val="1"/>
        <c:lblAlgn val="ctr"/>
        <c:lblOffset val="100"/>
        <c:noMultiLvlLbl val="0"/>
      </c:catAx>
      <c:valAx>
        <c:axId val="-2113994440"/>
        <c:scaling>
          <c:orientation val="minMax"/>
          <c:max val="1"/>
          <c:min val="0"/>
        </c:scaling>
        <c:delete val="1"/>
        <c:axPos val="t"/>
        <c:numFmt formatCode="0%" sourceLinked="1"/>
        <c:majorTickMark val="out"/>
        <c:minorTickMark val="none"/>
        <c:tickLblPos val="nextTo"/>
        <c:crossAx val="-2068027336"/>
        <c:crosses val="autoZero"/>
        <c:crossBetween val="between"/>
      </c:valAx>
    </c:plotArea>
    <c:legend>
      <c:legendPos val="b"/>
      <c:legendEntry>
        <c:idx val="0"/>
        <c:txPr>
          <a:bodyPr/>
          <a:lstStyle/>
          <a:p>
            <a:pPr>
              <a:defRPr sz="1100" b="1"/>
            </a:pPr>
            <a:endParaRPr lang="en-US"/>
          </a:p>
        </c:txPr>
      </c:legendEntry>
      <c:layout>
        <c:manualLayout>
          <c:xMode val="edge"/>
          <c:yMode val="edge"/>
          <c:x val="1.6515448308889998E-3"/>
          <c:y val="0.9633669419371359"/>
          <c:w val="0.99834845516911097"/>
          <c:h val="3.6633058062864099E-2"/>
        </c:manualLayout>
      </c:layout>
      <c:overlay val="0"/>
      <c:txPr>
        <a:bodyPr/>
        <a:lstStyle/>
        <a:p>
          <a:pPr>
            <a:defRPr sz="1100"/>
          </a:pPr>
          <a:endParaRPr lang="en-US"/>
        </a:p>
      </c:txPr>
    </c:legend>
    <c:plotVisOnly val="1"/>
    <c:dispBlanksAs val="gap"/>
    <c:showDLblsOverMax val="1"/>
  </c:chart>
  <c:txPr>
    <a:bodyPr/>
    <a:lstStyle/>
    <a:p>
      <a:pPr>
        <a:defRPr sz="1200">
          <a:solidFill>
            <a:schemeClr val="tx1"/>
          </a:solidFill>
          <a:latin typeface="Arial"/>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r>
              <a:rPr lang="en-US" sz="1600" dirty="0">
                <a:latin typeface="Georgia" panose="02040502050405020303" pitchFamily="18" charset="0"/>
              </a:rPr>
              <a:t>K-12 Operators</a:t>
            </a:r>
          </a:p>
        </c:rich>
      </c:tx>
      <c:layout>
        <c:manualLayout>
          <c:xMode val="edge"/>
          <c:yMode val="edge"/>
          <c:x val="0.22077424730035958"/>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
          <c:y val="0.14596693231961305"/>
          <c:w val="0.99976234198640368"/>
          <c:h val="0.71061233851042993"/>
        </c:manualLayout>
      </c:layout>
      <c:doughnutChart>
        <c:varyColors val="1"/>
        <c:ser>
          <c:idx val="0"/>
          <c:order val="0"/>
          <c:tx>
            <c:strRef>
              <c:f>Sheet1!$B$1</c:f>
              <c:strCache>
                <c:ptCount val="1"/>
                <c:pt idx="0">
                  <c:v>Campbell's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F5AF-449F-A490-89E536C013AA}"/>
              </c:ext>
            </c:extLst>
          </c:dPt>
          <c:dPt>
            <c:idx val="1"/>
            <c:bubble3D val="0"/>
            <c:spPr>
              <a:solidFill>
                <a:schemeClr val="accent2"/>
              </a:solidFill>
              <a:ln w="19050">
                <a:noFill/>
              </a:ln>
              <a:effectLst/>
            </c:spPr>
            <c:extLst>
              <c:ext xmlns:c16="http://schemas.microsoft.com/office/drawing/2014/chart" uri="{C3380CC4-5D6E-409C-BE32-E72D297353CC}">
                <c16:uniqueId val="{00000003-F5AF-449F-A490-89E536C013AA}"/>
              </c:ext>
            </c:extLst>
          </c:dPt>
          <c:dPt>
            <c:idx val="2"/>
            <c:bubble3D val="0"/>
            <c:spPr>
              <a:solidFill>
                <a:schemeClr val="accent3"/>
              </a:solidFill>
              <a:ln w="19050">
                <a:noFill/>
              </a:ln>
              <a:effectLst/>
            </c:spPr>
            <c:extLst>
              <c:ext xmlns:c16="http://schemas.microsoft.com/office/drawing/2014/chart" uri="{C3380CC4-5D6E-409C-BE32-E72D297353CC}">
                <c16:uniqueId val="{00000005-F5AF-449F-A490-89E536C013AA}"/>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0.75</c:v>
                </c:pt>
                <c:pt idx="1">
                  <c:v>0.2</c:v>
                </c:pt>
                <c:pt idx="2">
                  <c:v>0.05</c:v>
                </c:pt>
              </c:numCache>
            </c:numRef>
          </c:val>
          <c:extLst>
            <c:ext xmlns:c16="http://schemas.microsoft.com/office/drawing/2014/chart" uri="{C3380CC4-5D6E-409C-BE32-E72D297353CC}">
              <c16:uniqueId val="{00000006-F5AF-449F-A490-89E536C013AA}"/>
            </c:ext>
          </c:extLst>
        </c:ser>
        <c:dLbls>
          <c:showLegendKey val="0"/>
          <c:showVal val="0"/>
          <c:showCatName val="0"/>
          <c:showSerName val="0"/>
          <c:showPercent val="0"/>
          <c:showBubbleSize val="0"/>
          <c:showLeaderLines val="1"/>
        </c:dLbls>
        <c:firstSliceAng val="0"/>
        <c:holeSize val="7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r>
              <a:rPr lang="en-US" sz="1600" dirty="0">
                <a:latin typeface="Georgia" panose="02040502050405020303" pitchFamily="18" charset="0"/>
              </a:rPr>
              <a:t>Healthcare Operators</a:t>
            </a:r>
          </a:p>
        </c:rich>
      </c:tx>
      <c:layout>
        <c:manualLayout>
          <c:xMode val="edge"/>
          <c:yMode val="edge"/>
          <c:x val="0.11042402826855123"/>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
          <c:y val="0.13550195497313031"/>
          <c:w val="0.99976234198640368"/>
          <c:h val="0.71061233851042993"/>
        </c:manualLayout>
      </c:layout>
      <c:doughnutChart>
        <c:varyColors val="1"/>
        <c:ser>
          <c:idx val="0"/>
          <c:order val="0"/>
          <c:tx>
            <c:strRef>
              <c:f>Sheet1!$B$1</c:f>
              <c:strCache>
                <c:ptCount val="1"/>
                <c:pt idx="0">
                  <c:v>Campbell's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4E91-4A38-8631-185C5C36D83B}"/>
              </c:ext>
            </c:extLst>
          </c:dPt>
          <c:dPt>
            <c:idx val="1"/>
            <c:bubble3D val="0"/>
            <c:spPr>
              <a:solidFill>
                <a:schemeClr val="accent2"/>
              </a:solidFill>
              <a:ln w="19050">
                <a:noFill/>
              </a:ln>
              <a:effectLst/>
            </c:spPr>
            <c:extLst>
              <c:ext xmlns:c16="http://schemas.microsoft.com/office/drawing/2014/chart" uri="{C3380CC4-5D6E-409C-BE32-E72D297353CC}">
                <c16:uniqueId val="{00000003-4E91-4A38-8631-185C5C36D83B}"/>
              </c:ext>
            </c:extLst>
          </c:dPt>
          <c:dPt>
            <c:idx val="2"/>
            <c:bubble3D val="0"/>
            <c:spPr>
              <a:solidFill>
                <a:schemeClr val="accent3"/>
              </a:solidFill>
              <a:ln w="19050">
                <a:noFill/>
              </a:ln>
              <a:effectLst/>
            </c:spPr>
            <c:extLst>
              <c:ext xmlns:c16="http://schemas.microsoft.com/office/drawing/2014/chart" uri="{C3380CC4-5D6E-409C-BE32-E72D297353CC}">
                <c16:uniqueId val="{00000005-4E91-4A38-8631-185C5C36D83B}"/>
              </c:ext>
            </c:extLst>
          </c:dPt>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0.61</c:v>
                </c:pt>
                <c:pt idx="1">
                  <c:v>0.31</c:v>
                </c:pt>
                <c:pt idx="2">
                  <c:v>0.08</c:v>
                </c:pt>
              </c:numCache>
            </c:numRef>
          </c:val>
          <c:extLst>
            <c:ext xmlns:c16="http://schemas.microsoft.com/office/drawing/2014/chart" uri="{C3380CC4-5D6E-409C-BE32-E72D297353CC}">
              <c16:uniqueId val="{00000006-4E91-4A38-8631-185C5C36D83B}"/>
            </c:ext>
          </c:extLst>
        </c:ser>
        <c:dLbls>
          <c:showLegendKey val="0"/>
          <c:showVal val="0"/>
          <c:showCatName val="0"/>
          <c:showSerName val="0"/>
          <c:showPercent val="0"/>
          <c:showBubbleSize val="0"/>
          <c:showLeaderLines val="1"/>
        </c:dLbls>
        <c:firstSliceAng val="0"/>
        <c:holeSize val="71"/>
      </c:doughnutChart>
      <c:spPr>
        <a:noFill/>
        <a:ln>
          <a:noFill/>
        </a:ln>
        <a:effectLst/>
      </c:spPr>
    </c:plotArea>
    <c:legend>
      <c:legendPos val="b"/>
      <c:layout>
        <c:manualLayout>
          <c:xMode val="edge"/>
          <c:yMode val="edge"/>
          <c:x val="0"/>
          <c:y val="0.84982125763757943"/>
          <c:w val="1"/>
          <c:h val="0.1292487876694550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r>
              <a:rPr lang="en-US" sz="1600" dirty="0">
                <a:latin typeface="Georgia" panose="02040502050405020303" pitchFamily="18" charset="0"/>
              </a:rPr>
              <a:t>Chain Restaurant Operators</a:t>
            </a:r>
          </a:p>
        </c:rich>
      </c:tx>
      <c:layout>
        <c:manualLayout>
          <c:xMode val="edge"/>
          <c:yMode val="edge"/>
          <c:x val="0.17626109457165912"/>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
          <c:y val="0.1371615190972103"/>
          <c:w val="1"/>
          <c:h val="0.72805396742123452"/>
        </c:manualLayout>
      </c:layout>
      <c:doughnutChart>
        <c:varyColors val="1"/>
        <c:ser>
          <c:idx val="0"/>
          <c:order val="0"/>
          <c:tx>
            <c:strRef>
              <c:f>Sheet1!$B$1</c:f>
              <c:strCache>
                <c:ptCount val="1"/>
                <c:pt idx="0">
                  <c:v>Campbell's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C386-44B7-8D69-9ACF4DBB7B47}"/>
              </c:ext>
            </c:extLst>
          </c:dPt>
          <c:dPt>
            <c:idx val="1"/>
            <c:bubble3D val="0"/>
            <c:spPr>
              <a:solidFill>
                <a:schemeClr val="accent2"/>
              </a:solidFill>
              <a:ln w="19050">
                <a:noFill/>
              </a:ln>
              <a:effectLst/>
            </c:spPr>
            <c:extLst>
              <c:ext xmlns:c16="http://schemas.microsoft.com/office/drawing/2014/chart" uri="{C3380CC4-5D6E-409C-BE32-E72D297353CC}">
                <c16:uniqueId val="{00000003-C386-44B7-8D69-9ACF4DBB7B47}"/>
              </c:ext>
            </c:extLst>
          </c:dPt>
          <c:dPt>
            <c:idx val="2"/>
            <c:bubble3D val="0"/>
            <c:spPr>
              <a:solidFill>
                <a:schemeClr val="accent3"/>
              </a:solidFill>
              <a:ln w="19050">
                <a:noFill/>
              </a:ln>
              <a:effectLst/>
            </c:spPr>
            <c:extLst>
              <c:ext xmlns:c16="http://schemas.microsoft.com/office/drawing/2014/chart" uri="{C3380CC4-5D6E-409C-BE32-E72D297353CC}">
                <c16:uniqueId val="{00000005-C386-44B7-8D69-9ACF4DBB7B47}"/>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Promoters</c:v>
                </c:pt>
                <c:pt idx="1">
                  <c:v>Passives</c:v>
                </c:pt>
                <c:pt idx="2">
                  <c:v>Detractors</c:v>
                </c:pt>
              </c:strCache>
            </c:strRef>
          </c:cat>
          <c:val>
            <c:numRef>
              <c:f>Sheet1!$B$2:$B$4</c:f>
              <c:numCache>
                <c:formatCode>0%</c:formatCode>
                <c:ptCount val="3"/>
                <c:pt idx="0">
                  <c:v>0.57999999999999996</c:v>
                </c:pt>
                <c:pt idx="1">
                  <c:v>0.33</c:v>
                </c:pt>
                <c:pt idx="2">
                  <c:v>0.09</c:v>
                </c:pt>
              </c:numCache>
            </c:numRef>
          </c:val>
          <c:extLst>
            <c:ext xmlns:c16="http://schemas.microsoft.com/office/drawing/2014/chart" uri="{C3380CC4-5D6E-409C-BE32-E72D297353CC}">
              <c16:uniqueId val="{00000006-C386-44B7-8D69-9ACF4DBB7B47}"/>
            </c:ext>
          </c:extLst>
        </c:ser>
        <c:dLbls>
          <c:showLegendKey val="0"/>
          <c:showVal val="0"/>
          <c:showCatName val="0"/>
          <c:showSerName val="0"/>
          <c:showPercent val="0"/>
          <c:showBubbleSize val="0"/>
          <c:showLeaderLines val="1"/>
        </c:dLbls>
        <c:firstSliceAng val="0"/>
        <c:holeSize val="7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459148173597115"/>
          <c:y val="3.9006783498771701E-2"/>
          <c:w val="0.61501348789734611"/>
          <c:h val="0.88333297061105687"/>
        </c:manualLayout>
      </c:layout>
      <c:barChart>
        <c:barDir val="bar"/>
        <c:grouping val="percentStacked"/>
        <c:varyColors val="0"/>
        <c:ser>
          <c:idx val="0"/>
          <c:order val="0"/>
          <c:tx>
            <c:strRef>
              <c:f>Sheet1!$B$1</c:f>
              <c:strCache>
                <c:ptCount val="1"/>
                <c:pt idx="0">
                  <c:v>5—Strongly agree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Seasons change. Your menu should too. Give guests seasonal flavor with Campbell’s soup. </c:v>
                </c:pt>
                <c:pt idx="1">
                  <c:v>With Campbell’s, there is a soup for every season.</c:v>
                </c:pt>
                <c:pt idx="2">
                  <c:v>Every kitchen has a secret ingredient. Let yours be Campbell’s soup. </c:v>
                </c:pt>
                <c:pt idx="3">
                  <c:v>Campbell’s Soup means more quality in the can, less effort in the kitchen.</c:v>
                </c:pt>
              </c:strCache>
            </c:strRef>
          </c:cat>
          <c:val>
            <c:numRef>
              <c:f>Sheet1!$B$2:$B$5</c:f>
              <c:numCache>
                <c:formatCode>0%</c:formatCode>
                <c:ptCount val="4"/>
                <c:pt idx="0">
                  <c:v>0.42</c:v>
                </c:pt>
                <c:pt idx="1">
                  <c:v>0.47</c:v>
                </c:pt>
                <c:pt idx="2">
                  <c:v>0.35</c:v>
                </c:pt>
                <c:pt idx="3">
                  <c:v>0.43</c:v>
                </c:pt>
              </c:numCache>
            </c:numRef>
          </c:val>
          <c:extLst>
            <c:ext xmlns:c16="http://schemas.microsoft.com/office/drawing/2014/chart" uri="{C3380CC4-5D6E-409C-BE32-E72D297353CC}">
              <c16:uniqueId val="{00000000-3DF9-45CB-BCE8-ACD62A1D2456}"/>
            </c:ext>
          </c:extLst>
        </c:ser>
        <c:ser>
          <c:idx val="1"/>
          <c:order val="1"/>
          <c:tx>
            <c:strRef>
              <c:f>Sheet1!$C$1</c:f>
              <c:strCache>
                <c:ptCount val="1"/>
                <c:pt idx="0">
                  <c:v>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Seasons change. Your menu should too. Give guests seasonal flavor with Campbell’s soup. </c:v>
                </c:pt>
                <c:pt idx="1">
                  <c:v>With Campbell’s, there is a soup for every season.</c:v>
                </c:pt>
                <c:pt idx="2">
                  <c:v>Every kitchen has a secret ingredient. Let yours be Campbell’s soup. </c:v>
                </c:pt>
                <c:pt idx="3">
                  <c:v>Campbell’s Soup means more quality in the can, less effort in the kitchen.</c:v>
                </c:pt>
              </c:strCache>
            </c:strRef>
          </c:cat>
          <c:val>
            <c:numRef>
              <c:f>Sheet1!$C$2:$C$5</c:f>
              <c:numCache>
                <c:formatCode>0%</c:formatCode>
                <c:ptCount val="4"/>
                <c:pt idx="0">
                  <c:v>0.47</c:v>
                </c:pt>
                <c:pt idx="1">
                  <c:v>0.44</c:v>
                </c:pt>
                <c:pt idx="2">
                  <c:v>0.45</c:v>
                </c:pt>
                <c:pt idx="3">
                  <c:v>0.41</c:v>
                </c:pt>
              </c:numCache>
            </c:numRef>
          </c:val>
          <c:extLst>
            <c:ext xmlns:c16="http://schemas.microsoft.com/office/drawing/2014/chart" uri="{C3380CC4-5D6E-409C-BE32-E72D297353CC}">
              <c16:uniqueId val="{00000001-3DF9-45CB-BCE8-ACD62A1D2456}"/>
            </c:ext>
          </c:extLst>
        </c:ser>
        <c:ser>
          <c:idx val="2"/>
          <c:order val="2"/>
          <c:tx>
            <c:strRef>
              <c:f>Sheet1!$D$1</c:f>
              <c:strCache>
                <c:ptCount val="1"/>
                <c:pt idx="0">
                  <c:v>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Seasons change. Your menu should too. Give guests seasonal flavor with Campbell’s soup. </c:v>
                </c:pt>
                <c:pt idx="1">
                  <c:v>With Campbell’s, there is a soup for every season.</c:v>
                </c:pt>
                <c:pt idx="2">
                  <c:v>Every kitchen has a secret ingredient. Let yours be Campbell’s soup. </c:v>
                </c:pt>
                <c:pt idx="3">
                  <c:v>Campbell’s Soup means more quality in the can, less effort in the kitchen.</c:v>
                </c:pt>
              </c:strCache>
            </c:strRef>
          </c:cat>
          <c:val>
            <c:numRef>
              <c:f>Sheet1!$D$2:$D$5</c:f>
              <c:numCache>
                <c:formatCode>0%</c:formatCode>
                <c:ptCount val="4"/>
                <c:pt idx="0">
                  <c:v>0.1</c:v>
                </c:pt>
                <c:pt idx="1">
                  <c:v>0.08</c:v>
                </c:pt>
                <c:pt idx="2">
                  <c:v>0.14000000000000001</c:v>
                </c:pt>
                <c:pt idx="3">
                  <c:v>0.14000000000000001</c:v>
                </c:pt>
              </c:numCache>
            </c:numRef>
          </c:val>
          <c:extLst>
            <c:ext xmlns:c16="http://schemas.microsoft.com/office/drawing/2014/chart" uri="{C3380CC4-5D6E-409C-BE32-E72D297353CC}">
              <c16:uniqueId val="{00000002-3DF9-45CB-BCE8-ACD62A1D2456}"/>
            </c:ext>
          </c:extLst>
        </c:ser>
        <c:ser>
          <c:idx val="3"/>
          <c:order val="3"/>
          <c:tx>
            <c:strRef>
              <c:f>Sheet1!$E$1</c:f>
              <c:strCache>
                <c:ptCount val="1"/>
                <c:pt idx="0">
                  <c:v>2</c:v>
                </c:pt>
              </c:strCache>
            </c:strRef>
          </c:tx>
          <c:spPr>
            <a:solidFill>
              <a:schemeClr val="accent4"/>
            </a:solidFill>
            <a:ln>
              <a:noFill/>
            </a:ln>
            <a:effectLst/>
          </c:spPr>
          <c:invertIfNegative val="0"/>
          <c:dLbls>
            <c:dLbl>
              <c:idx val="0"/>
              <c:layout>
                <c:manualLayout>
                  <c:x val="0"/>
                  <c:y val="7.57575757575757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442-427C-8588-6508C97B63BC}"/>
                </c:ext>
              </c:extLst>
            </c:dLbl>
            <c:dLbl>
              <c:idx val="1"/>
              <c:layout>
                <c:manualLayout>
                  <c:x val="-1.5151515151515152E-3"/>
                  <c:y val="7.954605106179912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442-427C-8588-6508C97B63BC}"/>
                </c:ext>
              </c:extLst>
            </c:dLbl>
            <c:dLbl>
              <c:idx val="3"/>
              <c:layout>
                <c:manualLayout>
                  <c:x val="-1.5151515151516262E-3"/>
                  <c:y val="8.333333333333332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442-427C-8588-6508C97B63B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Seasons change. Your menu should too. Give guests seasonal flavor with Campbell’s soup. </c:v>
                </c:pt>
                <c:pt idx="1">
                  <c:v>With Campbell’s, there is a soup for every season.</c:v>
                </c:pt>
                <c:pt idx="2">
                  <c:v>Every kitchen has a secret ingredient. Let yours be Campbell’s soup. </c:v>
                </c:pt>
                <c:pt idx="3">
                  <c:v>Campbell’s Soup means more quality in the can, less effort in the kitchen.</c:v>
                </c:pt>
              </c:strCache>
            </c:strRef>
          </c:cat>
          <c:val>
            <c:numRef>
              <c:f>Sheet1!$E$2:$E$5</c:f>
              <c:numCache>
                <c:formatCode>0%</c:formatCode>
                <c:ptCount val="4"/>
                <c:pt idx="0">
                  <c:v>0.01</c:v>
                </c:pt>
                <c:pt idx="1">
                  <c:v>0.01</c:v>
                </c:pt>
                <c:pt idx="2">
                  <c:v>0.05</c:v>
                </c:pt>
                <c:pt idx="3">
                  <c:v>0.02</c:v>
                </c:pt>
              </c:numCache>
            </c:numRef>
          </c:val>
          <c:extLst>
            <c:ext xmlns:c16="http://schemas.microsoft.com/office/drawing/2014/chart" uri="{C3380CC4-5D6E-409C-BE32-E72D297353CC}">
              <c16:uniqueId val="{00000003-3DF9-45CB-BCE8-ACD62A1D2456}"/>
            </c:ext>
          </c:extLst>
        </c:ser>
        <c:ser>
          <c:idx val="4"/>
          <c:order val="4"/>
          <c:tx>
            <c:strRef>
              <c:f>Sheet1!$F$1</c:f>
              <c:strCache>
                <c:ptCount val="1"/>
                <c:pt idx="0">
                  <c:v>1—Disagree completely</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5"/>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Seasons change. Your menu should too. Give guests seasonal flavor with Campbell’s soup. </c:v>
                </c:pt>
                <c:pt idx="1">
                  <c:v>With Campbell’s, there is a soup for every season.</c:v>
                </c:pt>
                <c:pt idx="2">
                  <c:v>Every kitchen has a secret ingredient. Let yours be Campbell’s soup. </c:v>
                </c:pt>
                <c:pt idx="3">
                  <c:v>Campbell’s Soup means more quality in the can, less effort in the kitchen.</c:v>
                </c:pt>
              </c:strCache>
            </c:strRef>
          </c:cat>
          <c:val>
            <c:numRef>
              <c:f>Sheet1!$F$2:$F$5</c:f>
              <c:numCache>
                <c:formatCode>0%</c:formatCode>
                <c:ptCount val="4"/>
                <c:pt idx="0">
                  <c:v>0</c:v>
                </c:pt>
                <c:pt idx="1">
                  <c:v>0</c:v>
                </c:pt>
                <c:pt idx="2">
                  <c:v>0</c:v>
                </c:pt>
                <c:pt idx="3">
                  <c:v>0</c:v>
                </c:pt>
              </c:numCache>
            </c:numRef>
          </c:val>
          <c:extLst>
            <c:ext xmlns:c16="http://schemas.microsoft.com/office/drawing/2014/chart" uri="{C3380CC4-5D6E-409C-BE32-E72D297353CC}">
              <c16:uniqueId val="{00000004-3DF9-45CB-BCE8-ACD62A1D2456}"/>
            </c:ext>
          </c:extLst>
        </c:ser>
        <c:dLbls>
          <c:showLegendKey val="0"/>
          <c:showVal val="0"/>
          <c:showCatName val="0"/>
          <c:showSerName val="0"/>
          <c:showPercent val="0"/>
          <c:showBubbleSize val="0"/>
        </c:dLbls>
        <c:gapWidth val="150"/>
        <c:overlap val="100"/>
        <c:axId val="556643872"/>
        <c:axId val="544412288"/>
      </c:barChart>
      <c:catAx>
        <c:axId val="55664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2">
                    <a:lumMod val="10000"/>
                  </a:schemeClr>
                </a:solidFill>
                <a:latin typeface="+mn-lt"/>
                <a:ea typeface="+mn-ea"/>
                <a:cs typeface="+mn-cs"/>
              </a:defRPr>
            </a:pPr>
            <a:endParaRPr lang="en-US"/>
          </a:p>
        </c:txPr>
        <c:crossAx val="544412288"/>
        <c:crosses val="autoZero"/>
        <c:auto val="1"/>
        <c:lblAlgn val="ctr"/>
        <c:lblOffset val="100"/>
        <c:noMultiLvlLbl val="0"/>
      </c:catAx>
      <c:valAx>
        <c:axId val="544412288"/>
        <c:scaling>
          <c:orientation val="minMax"/>
        </c:scaling>
        <c:delete val="1"/>
        <c:axPos val="t"/>
        <c:numFmt formatCode="0%" sourceLinked="1"/>
        <c:majorTickMark val="none"/>
        <c:minorTickMark val="none"/>
        <c:tickLblPos val="nextTo"/>
        <c:crossAx val="5566438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Entry>
      <c:layout>
        <c:manualLayout>
          <c:xMode val="edge"/>
          <c:yMode val="edge"/>
          <c:x val="0.22906335003579098"/>
          <c:y val="0.93302314483416848"/>
          <c:w val="0.55077165354330704"/>
          <c:h val="6.697685516583154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bg2">
              <a:lumMod val="10000"/>
            </a:schemeClr>
          </a:solidFill>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459148173597115"/>
          <c:y val="3.9006783498771701E-2"/>
          <c:w val="0.61501348789734611"/>
          <c:h val="0.88333297061105687"/>
        </c:manualLayout>
      </c:layout>
      <c:barChart>
        <c:barDir val="bar"/>
        <c:grouping val="percentStacked"/>
        <c:varyColors val="0"/>
        <c:ser>
          <c:idx val="0"/>
          <c:order val="0"/>
          <c:tx>
            <c:strRef>
              <c:f>Sheet1!$B$1</c:f>
              <c:strCache>
                <c:ptCount val="1"/>
                <c:pt idx="0">
                  <c:v>5—Very Motivating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Seasons change. Your menu should too. Give guests seasonal flavor with Campbell’s soup. </c:v>
                </c:pt>
                <c:pt idx="1">
                  <c:v>With Campbell’s, there is a soup for every season.</c:v>
                </c:pt>
                <c:pt idx="2">
                  <c:v>Every kitchen has a secret ingredient. Let yours be Campbell’s soup. </c:v>
                </c:pt>
                <c:pt idx="3">
                  <c:v>Campbell’s Soup means more quality in the can, less effort in the kitchen.</c:v>
                </c:pt>
              </c:strCache>
            </c:strRef>
          </c:cat>
          <c:val>
            <c:numRef>
              <c:f>Sheet1!$B$2:$B$5</c:f>
              <c:numCache>
                <c:formatCode>0%</c:formatCode>
                <c:ptCount val="4"/>
                <c:pt idx="0">
                  <c:v>0.45</c:v>
                </c:pt>
                <c:pt idx="1">
                  <c:v>0.4</c:v>
                </c:pt>
                <c:pt idx="2">
                  <c:v>0.38</c:v>
                </c:pt>
                <c:pt idx="3">
                  <c:v>0.41</c:v>
                </c:pt>
              </c:numCache>
            </c:numRef>
          </c:val>
          <c:extLst>
            <c:ext xmlns:c16="http://schemas.microsoft.com/office/drawing/2014/chart" uri="{C3380CC4-5D6E-409C-BE32-E72D297353CC}">
              <c16:uniqueId val="{00000000-3DF9-45CB-BCE8-ACD62A1D2456}"/>
            </c:ext>
          </c:extLst>
        </c:ser>
        <c:ser>
          <c:idx val="1"/>
          <c:order val="1"/>
          <c:tx>
            <c:strRef>
              <c:f>Sheet1!$C$1</c:f>
              <c:strCache>
                <c:ptCount val="1"/>
                <c:pt idx="0">
                  <c:v>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Seasons change. Your menu should too. Give guests seasonal flavor with Campbell’s soup. </c:v>
                </c:pt>
                <c:pt idx="1">
                  <c:v>With Campbell’s, there is a soup for every season.</c:v>
                </c:pt>
                <c:pt idx="2">
                  <c:v>Every kitchen has a secret ingredient. Let yours be Campbell’s soup. </c:v>
                </c:pt>
                <c:pt idx="3">
                  <c:v>Campbell’s Soup means more quality in the can, less effort in the kitchen.</c:v>
                </c:pt>
              </c:strCache>
            </c:strRef>
          </c:cat>
          <c:val>
            <c:numRef>
              <c:f>Sheet1!$C$2:$C$5</c:f>
              <c:numCache>
                <c:formatCode>0%</c:formatCode>
                <c:ptCount val="4"/>
                <c:pt idx="0">
                  <c:v>0.43</c:v>
                </c:pt>
                <c:pt idx="1">
                  <c:v>0.48</c:v>
                </c:pt>
                <c:pt idx="2">
                  <c:v>0.45</c:v>
                </c:pt>
                <c:pt idx="3">
                  <c:v>0.45</c:v>
                </c:pt>
              </c:numCache>
            </c:numRef>
          </c:val>
          <c:extLst>
            <c:ext xmlns:c16="http://schemas.microsoft.com/office/drawing/2014/chart" uri="{C3380CC4-5D6E-409C-BE32-E72D297353CC}">
              <c16:uniqueId val="{00000001-3DF9-45CB-BCE8-ACD62A1D2456}"/>
            </c:ext>
          </c:extLst>
        </c:ser>
        <c:ser>
          <c:idx val="2"/>
          <c:order val="2"/>
          <c:tx>
            <c:strRef>
              <c:f>Sheet1!$D$1</c:f>
              <c:strCache>
                <c:ptCount val="1"/>
                <c:pt idx="0">
                  <c:v>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Seasons change. Your menu should too. Give guests seasonal flavor with Campbell’s soup. </c:v>
                </c:pt>
                <c:pt idx="1">
                  <c:v>With Campbell’s, there is a soup for every season.</c:v>
                </c:pt>
                <c:pt idx="2">
                  <c:v>Every kitchen has a secret ingredient. Let yours be Campbell’s soup. </c:v>
                </c:pt>
                <c:pt idx="3">
                  <c:v>Campbell’s Soup means more quality in the can, less effort in the kitchen.</c:v>
                </c:pt>
              </c:strCache>
            </c:strRef>
          </c:cat>
          <c:val>
            <c:numRef>
              <c:f>Sheet1!$D$2:$D$5</c:f>
              <c:numCache>
                <c:formatCode>0%</c:formatCode>
                <c:ptCount val="4"/>
                <c:pt idx="0">
                  <c:v>0.09</c:v>
                </c:pt>
                <c:pt idx="1">
                  <c:v>0.1</c:v>
                </c:pt>
                <c:pt idx="2">
                  <c:v>0.12</c:v>
                </c:pt>
                <c:pt idx="3">
                  <c:v>0.11</c:v>
                </c:pt>
              </c:numCache>
            </c:numRef>
          </c:val>
          <c:extLst>
            <c:ext xmlns:c16="http://schemas.microsoft.com/office/drawing/2014/chart" uri="{C3380CC4-5D6E-409C-BE32-E72D297353CC}">
              <c16:uniqueId val="{00000002-3DF9-45CB-BCE8-ACD62A1D2456}"/>
            </c:ext>
          </c:extLst>
        </c:ser>
        <c:ser>
          <c:idx val="3"/>
          <c:order val="3"/>
          <c:tx>
            <c:strRef>
              <c:f>Sheet1!$E$1</c:f>
              <c:strCache>
                <c:ptCount val="1"/>
                <c:pt idx="0">
                  <c:v>2</c:v>
                </c:pt>
              </c:strCache>
            </c:strRef>
          </c:tx>
          <c:spPr>
            <a:solidFill>
              <a:schemeClr val="accent4"/>
            </a:solidFill>
            <a:ln>
              <a:noFill/>
            </a:ln>
            <a:effectLst/>
          </c:spPr>
          <c:invertIfNegative val="0"/>
          <c:dLbls>
            <c:dLbl>
              <c:idx val="0"/>
              <c:layout>
                <c:manualLayout>
                  <c:x val="-3.0303030303030303E-3"/>
                  <c:y val="7.575787401574803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442-427C-8588-6508C97B63BC}"/>
                </c:ext>
              </c:extLst>
            </c:dLbl>
            <c:dLbl>
              <c:idx val="1"/>
              <c:layout>
                <c:manualLayout>
                  <c:x val="-1.1110982756090176E-16"/>
                  <c:y val="7.57575757575757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442-427C-8588-6508C97B63BC}"/>
                </c:ext>
              </c:extLst>
            </c:dLbl>
            <c:dLbl>
              <c:idx val="3"/>
              <c:layout>
                <c:manualLayout>
                  <c:x val="0"/>
                  <c:y val="7.57575757575757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442-427C-8588-6508C97B63B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Seasons change. Your menu should too. Give guests seasonal flavor with Campbell’s soup. </c:v>
                </c:pt>
                <c:pt idx="1">
                  <c:v>With Campbell’s, there is a soup for every season.</c:v>
                </c:pt>
                <c:pt idx="2">
                  <c:v>Every kitchen has a secret ingredient. Let yours be Campbell’s soup. </c:v>
                </c:pt>
                <c:pt idx="3">
                  <c:v>Campbell’s Soup means more quality in the can, less effort in the kitchen.</c:v>
                </c:pt>
              </c:strCache>
            </c:strRef>
          </c:cat>
          <c:val>
            <c:numRef>
              <c:f>Sheet1!$E$2:$E$5</c:f>
              <c:numCache>
                <c:formatCode>0%</c:formatCode>
                <c:ptCount val="4"/>
                <c:pt idx="0">
                  <c:v>0.02</c:v>
                </c:pt>
                <c:pt idx="1">
                  <c:v>0.02</c:v>
                </c:pt>
                <c:pt idx="2">
                  <c:v>0.04</c:v>
                </c:pt>
                <c:pt idx="3">
                  <c:v>0.02</c:v>
                </c:pt>
              </c:numCache>
            </c:numRef>
          </c:val>
          <c:extLst>
            <c:ext xmlns:c16="http://schemas.microsoft.com/office/drawing/2014/chart" uri="{C3380CC4-5D6E-409C-BE32-E72D297353CC}">
              <c16:uniqueId val="{00000003-3DF9-45CB-BCE8-ACD62A1D2456}"/>
            </c:ext>
          </c:extLst>
        </c:ser>
        <c:ser>
          <c:idx val="4"/>
          <c:order val="4"/>
          <c:tx>
            <c:strRef>
              <c:f>Sheet1!$F$1</c:f>
              <c:strCache>
                <c:ptCount val="1"/>
                <c:pt idx="0">
                  <c:v>1—Not at all Motivating</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5"/>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Seasons change. Your menu should too. Give guests seasonal flavor with Campbell’s soup. </c:v>
                </c:pt>
                <c:pt idx="1">
                  <c:v>With Campbell’s, there is a soup for every season.</c:v>
                </c:pt>
                <c:pt idx="2">
                  <c:v>Every kitchen has a secret ingredient. Let yours be Campbell’s soup. </c:v>
                </c:pt>
                <c:pt idx="3">
                  <c:v>Campbell’s Soup means more quality in the can, less effort in the kitchen.</c:v>
                </c:pt>
              </c:strCache>
            </c:strRef>
          </c:cat>
          <c:val>
            <c:numRef>
              <c:f>Sheet1!$F$2:$F$5</c:f>
              <c:numCache>
                <c:formatCode>0%</c:formatCode>
                <c:ptCount val="4"/>
                <c:pt idx="0">
                  <c:v>0</c:v>
                </c:pt>
                <c:pt idx="1">
                  <c:v>0</c:v>
                </c:pt>
                <c:pt idx="2">
                  <c:v>0</c:v>
                </c:pt>
                <c:pt idx="3">
                  <c:v>0</c:v>
                </c:pt>
              </c:numCache>
            </c:numRef>
          </c:val>
          <c:extLst>
            <c:ext xmlns:c16="http://schemas.microsoft.com/office/drawing/2014/chart" uri="{C3380CC4-5D6E-409C-BE32-E72D297353CC}">
              <c16:uniqueId val="{00000004-3DF9-45CB-BCE8-ACD62A1D2456}"/>
            </c:ext>
          </c:extLst>
        </c:ser>
        <c:dLbls>
          <c:showLegendKey val="0"/>
          <c:showVal val="0"/>
          <c:showCatName val="0"/>
          <c:showSerName val="0"/>
          <c:showPercent val="0"/>
          <c:showBubbleSize val="0"/>
        </c:dLbls>
        <c:gapWidth val="150"/>
        <c:overlap val="100"/>
        <c:axId val="556643872"/>
        <c:axId val="544412288"/>
      </c:barChart>
      <c:catAx>
        <c:axId val="55664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2">
                    <a:lumMod val="10000"/>
                  </a:schemeClr>
                </a:solidFill>
                <a:latin typeface="+mn-lt"/>
                <a:ea typeface="+mn-ea"/>
                <a:cs typeface="+mn-cs"/>
              </a:defRPr>
            </a:pPr>
            <a:endParaRPr lang="en-US"/>
          </a:p>
        </c:txPr>
        <c:crossAx val="544412288"/>
        <c:crosses val="autoZero"/>
        <c:auto val="1"/>
        <c:lblAlgn val="ctr"/>
        <c:lblOffset val="100"/>
        <c:noMultiLvlLbl val="0"/>
      </c:catAx>
      <c:valAx>
        <c:axId val="544412288"/>
        <c:scaling>
          <c:orientation val="minMax"/>
        </c:scaling>
        <c:delete val="1"/>
        <c:axPos val="t"/>
        <c:numFmt formatCode="0%" sourceLinked="1"/>
        <c:majorTickMark val="none"/>
        <c:minorTickMark val="none"/>
        <c:tickLblPos val="nextTo"/>
        <c:crossAx val="5566438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Entry>
      <c:layout>
        <c:manualLayout>
          <c:xMode val="edge"/>
          <c:yMode val="edge"/>
          <c:x val="0.17603304700548794"/>
          <c:y val="0.9292352660462897"/>
          <c:w val="0.65380195657361007"/>
          <c:h val="7.0764733953710329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bg2">
              <a:lumMod val="10000"/>
            </a:schemeClr>
          </a:solidFill>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5580251050179"/>
          <c:y val="0"/>
          <c:w val="0.73941562269255345"/>
          <c:h val="0.8885591147697447"/>
        </c:manualLayout>
      </c:layout>
      <c:doughnutChart>
        <c:varyColors val="1"/>
        <c:ser>
          <c:idx val="0"/>
          <c:order val="0"/>
          <c:tx>
            <c:strRef>
              <c:f>Sheet1!$B$1</c:f>
              <c:strCache>
                <c:ptCount val="1"/>
                <c:pt idx="0">
                  <c:v>Column2</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92A4-4282-ADCB-D0896C57C6CF}"/>
              </c:ext>
            </c:extLst>
          </c:dPt>
          <c:dPt>
            <c:idx val="1"/>
            <c:bubble3D val="0"/>
            <c:spPr>
              <a:solidFill>
                <a:schemeClr val="tx1"/>
              </a:solidFill>
              <a:ln w="19050">
                <a:noFill/>
              </a:ln>
              <a:effectLst/>
            </c:spPr>
            <c:extLst>
              <c:ext xmlns:c16="http://schemas.microsoft.com/office/drawing/2014/chart" uri="{C3380CC4-5D6E-409C-BE32-E72D297353CC}">
                <c16:uniqueId val="{00000003-92A4-4282-ADCB-D0896C57C6CF}"/>
              </c:ext>
            </c:extLst>
          </c:dPt>
          <c:dPt>
            <c:idx val="2"/>
            <c:bubble3D val="0"/>
            <c:spPr>
              <a:solidFill>
                <a:schemeClr val="tx2"/>
              </a:solidFill>
              <a:ln w="19050">
                <a:noFill/>
              </a:ln>
              <a:effectLst/>
            </c:spPr>
            <c:extLst>
              <c:ext xmlns:c16="http://schemas.microsoft.com/office/drawing/2014/chart" uri="{C3380CC4-5D6E-409C-BE32-E72D297353CC}">
                <c16:uniqueId val="{00000005-92A4-4282-ADCB-D0896C57C6CF}"/>
              </c:ext>
            </c:extLst>
          </c:dPt>
          <c:dPt>
            <c:idx val="3"/>
            <c:bubble3D val="0"/>
            <c:spPr>
              <a:solidFill>
                <a:schemeClr val="tx1">
                  <a:lumMod val="25000"/>
                  <a:lumOff val="75000"/>
                </a:schemeClr>
              </a:solidFill>
              <a:ln w="19050">
                <a:noFill/>
              </a:ln>
              <a:effectLst/>
            </c:spPr>
            <c:extLst>
              <c:ext xmlns:c16="http://schemas.microsoft.com/office/drawing/2014/chart" uri="{C3380CC4-5D6E-409C-BE32-E72D297353CC}">
                <c16:uniqueId val="{00000007-92A4-4282-ADCB-D0896C57C6CF}"/>
              </c:ext>
            </c:extLst>
          </c:dPt>
          <c:dPt>
            <c:idx val="4"/>
            <c:bubble3D val="0"/>
            <c:spPr>
              <a:solidFill>
                <a:schemeClr val="accent5"/>
              </a:solidFill>
              <a:ln w="19050">
                <a:noFill/>
              </a:ln>
              <a:effectLst/>
            </c:spPr>
            <c:extLst>
              <c:ext xmlns:c16="http://schemas.microsoft.com/office/drawing/2014/chart" uri="{C3380CC4-5D6E-409C-BE32-E72D297353CC}">
                <c16:uniqueId val="{00000009-92A4-4282-ADCB-D0896C57C6CF}"/>
              </c:ext>
            </c:extLst>
          </c:dPt>
          <c:dPt>
            <c:idx val="5"/>
            <c:bubble3D val="0"/>
            <c:spPr>
              <a:solidFill>
                <a:schemeClr val="accent6"/>
              </a:solidFill>
              <a:ln w="19050">
                <a:noFill/>
              </a:ln>
              <a:effectLst/>
            </c:spPr>
            <c:extLst>
              <c:ext xmlns:c16="http://schemas.microsoft.com/office/drawing/2014/chart" uri="{C3380CC4-5D6E-409C-BE32-E72D297353CC}">
                <c16:uniqueId val="{0000000B-92A4-4282-ADCB-D0896C57C6CF}"/>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92A4-4282-ADCB-D0896C57C6CF}"/>
              </c:ext>
            </c:extLst>
          </c:dPt>
          <c:dLbls>
            <c:dLbl>
              <c:idx val="3"/>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7-92A4-4282-ADCB-D0896C57C6C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Canned</c:v>
                </c:pt>
                <c:pt idx="1">
                  <c:v>Frozen</c:v>
                </c:pt>
                <c:pt idx="2">
                  <c:v>Refrigerated</c:v>
                </c:pt>
                <c:pt idx="3">
                  <c:v>Homemade</c:v>
                </c:pt>
              </c:strCache>
            </c:strRef>
          </c:cat>
          <c:val>
            <c:numRef>
              <c:f>Sheet1!$B$2:$B$5</c:f>
              <c:numCache>
                <c:formatCode>0%</c:formatCode>
                <c:ptCount val="4"/>
                <c:pt idx="0">
                  <c:v>0.56999999999999995</c:v>
                </c:pt>
                <c:pt idx="1">
                  <c:v>0.16</c:v>
                </c:pt>
                <c:pt idx="2">
                  <c:v>7.0000000000000007E-2</c:v>
                </c:pt>
                <c:pt idx="3">
                  <c:v>0.2</c:v>
                </c:pt>
              </c:numCache>
            </c:numRef>
          </c:val>
          <c:extLst>
            <c:ext xmlns:c16="http://schemas.microsoft.com/office/drawing/2014/chart" uri="{C3380CC4-5D6E-409C-BE32-E72D297353CC}">
              <c16:uniqueId val="{0000000E-92A4-4282-ADCB-D0896C57C6CF}"/>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0"/>
          <c:y val="0.89002028155571467"/>
          <c:w val="1"/>
          <c:h val="0.1099797184442853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r>
              <a:rPr lang="en-US" sz="1400" dirty="0">
                <a:latin typeface="Georgia" panose="02040502050405020303" pitchFamily="18" charset="0"/>
              </a:rPr>
              <a:t>Top Canned Soup Purchase Drivers (Total Sample)</a:t>
            </a:r>
          </a:p>
        </c:rich>
      </c:tx>
      <c:layout>
        <c:manualLayout>
          <c:xMode val="edge"/>
          <c:yMode val="edge"/>
          <c:x val="0.15530202254130002"/>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50307191601049872"/>
          <c:y val="0.14800942495824385"/>
          <c:w val="0.49449930523390451"/>
          <c:h val="0.84126789549033643"/>
        </c:manualLayout>
      </c:layout>
      <c:barChart>
        <c:barDir val="bar"/>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Price</c:v>
                </c:pt>
                <c:pt idx="1">
                  <c:v>Shelf life</c:v>
                </c:pt>
                <c:pt idx="2">
                  <c:v>Distributor availability</c:v>
                </c:pt>
                <c:pt idx="3">
                  <c:v>Requires less labor</c:v>
                </c:pt>
                <c:pt idx="4">
                  <c:v>Overall product quality</c:v>
                </c:pt>
                <c:pt idx="5">
                  <c:v>Appropriate packaging size</c:v>
                </c:pt>
                <c:pt idx="6">
                  <c:v>Works well in recipes</c:v>
                </c:pt>
                <c:pt idx="7">
                  <c:v>Taste/Flavor </c:v>
                </c:pt>
                <c:pt idx="8">
                  <c:v>Reputation of supplier</c:v>
                </c:pt>
              </c:strCache>
            </c:strRef>
          </c:cat>
          <c:val>
            <c:numRef>
              <c:f>Sheet1!$B$2:$B$10</c:f>
              <c:numCache>
                <c:formatCode>0%</c:formatCode>
                <c:ptCount val="9"/>
                <c:pt idx="0">
                  <c:v>0.39</c:v>
                </c:pt>
                <c:pt idx="1">
                  <c:v>0.31</c:v>
                </c:pt>
                <c:pt idx="2">
                  <c:v>0.3</c:v>
                </c:pt>
                <c:pt idx="3">
                  <c:v>0.27</c:v>
                </c:pt>
                <c:pt idx="4">
                  <c:v>0.25</c:v>
                </c:pt>
                <c:pt idx="5">
                  <c:v>0.25</c:v>
                </c:pt>
                <c:pt idx="6">
                  <c:v>0.23</c:v>
                </c:pt>
                <c:pt idx="7">
                  <c:v>0.21</c:v>
                </c:pt>
                <c:pt idx="8">
                  <c:v>0.21</c:v>
                </c:pt>
              </c:numCache>
            </c:numRef>
          </c:val>
          <c:extLst>
            <c:ext xmlns:c16="http://schemas.microsoft.com/office/drawing/2014/chart" uri="{C3380CC4-5D6E-409C-BE32-E72D297353CC}">
              <c16:uniqueId val="{00000000-5748-42E6-A497-9C4B93BDD8A9}"/>
            </c:ext>
          </c:extLst>
        </c:ser>
        <c:dLbls>
          <c:showLegendKey val="0"/>
          <c:showVal val="0"/>
          <c:showCatName val="0"/>
          <c:showSerName val="0"/>
          <c:showPercent val="0"/>
          <c:showBubbleSize val="0"/>
        </c:dLbls>
        <c:gapWidth val="182"/>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1"/>
          <c:min val="0"/>
        </c:scaling>
        <c:delete val="1"/>
        <c:axPos val="t"/>
        <c:numFmt formatCode="0%" sourceLinked="1"/>
        <c:majorTickMark val="out"/>
        <c:minorTickMark val="none"/>
        <c:tickLblPos val="nextTo"/>
        <c:crossAx val="380057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r>
              <a:rPr lang="en-US" sz="1400" dirty="0">
                <a:latin typeface="Georgia" panose="02040502050405020303" pitchFamily="18" charset="0"/>
              </a:rPr>
              <a:t>Top Purchase Drivers </a:t>
            </a:r>
          </a:p>
          <a:p>
            <a:pPr>
              <a:defRPr sz="1400">
                <a:latin typeface="Georgia" panose="02040502050405020303" pitchFamily="18" charset="0"/>
              </a:defRPr>
            </a:pPr>
            <a:r>
              <a:rPr lang="en-US" sz="1400" dirty="0">
                <a:latin typeface="Georgia" panose="02040502050405020303" pitchFamily="18" charset="0"/>
              </a:rPr>
              <a:t>(K-12)</a:t>
            </a:r>
          </a:p>
        </c:rich>
      </c:tx>
      <c:layout>
        <c:manualLayout>
          <c:xMode val="edge"/>
          <c:yMode val="edge"/>
          <c:x val="0.20412961247491124"/>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51444457310483249"/>
          <c:y val="0.14043360433604335"/>
          <c:w val="0.48312683341052959"/>
          <c:h val="0.83308943089430898"/>
        </c:manualLayout>
      </c:layout>
      <c:barChart>
        <c:barDir val="bar"/>
        <c:grouping val="clustered"/>
        <c:varyColors val="0"/>
        <c:ser>
          <c:idx val="0"/>
          <c:order val="0"/>
          <c:tx>
            <c:strRef>
              <c:f>Sheet1!$B$1</c:f>
              <c:strCache>
                <c:ptCount val="1"/>
                <c:pt idx="0">
                  <c:v>Column1</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Distributor availability</c:v>
                </c:pt>
                <c:pt idx="1">
                  <c:v>Price</c:v>
                </c:pt>
                <c:pt idx="2">
                  <c:v>Dietary Claims</c:v>
                </c:pt>
                <c:pt idx="3">
                  <c:v>Meets USDA reqs</c:v>
                </c:pt>
                <c:pt idx="4">
                  <c:v>Overall product quality</c:v>
                </c:pt>
                <c:pt idx="5">
                  <c:v>Appropriate packaging size</c:v>
                </c:pt>
                <c:pt idx="6">
                  <c:v>Student interest</c:v>
                </c:pt>
                <c:pt idx="7">
                  <c:v>Shelf life</c:v>
                </c:pt>
              </c:strCache>
            </c:strRef>
          </c:cat>
          <c:val>
            <c:numRef>
              <c:f>Sheet1!$B$2:$B$9</c:f>
              <c:numCache>
                <c:formatCode>0%</c:formatCode>
                <c:ptCount val="8"/>
                <c:pt idx="0">
                  <c:v>0.33</c:v>
                </c:pt>
                <c:pt idx="1">
                  <c:v>0.28999999999999998</c:v>
                </c:pt>
                <c:pt idx="2">
                  <c:v>0.28999999999999998</c:v>
                </c:pt>
                <c:pt idx="3">
                  <c:v>0.28000000000000003</c:v>
                </c:pt>
                <c:pt idx="4">
                  <c:v>0.26</c:v>
                </c:pt>
                <c:pt idx="5">
                  <c:v>0.26</c:v>
                </c:pt>
                <c:pt idx="6">
                  <c:v>0.26</c:v>
                </c:pt>
                <c:pt idx="7">
                  <c:v>0.24</c:v>
                </c:pt>
              </c:numCache>
            </c:numRef>
          </c:val>
          <c:extLst>
            <c:ext xmlns:c16="http://schemas.microsoft.com/office/drawing/2014/chart" uri="{C3380CC4-5D6E-409C-BE32-E72D297353CC}">
              <c16:uniqueId val="{00000000-2D3B-44CF-AD5F-0CABF8F602E7}"/>
            </c:ext>
          </c:extLst>
        </c:ser>
        <c:dLbls>
          <c:showLegendKey val="0"/>
          <c:showVal val="0"/>
          <c:showCatName val="0"/>
          <c:showSerName val="0"/>
          <c:showPercent val="0"/>
          <c:showBubbleSize val="0"/>
        </c:dLbls>
        <c:gapWidth val="182"/>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1"/>
          <c:min val="0"/>
        </c:scaling>
        <c:delete val="1"/>
        <c:axPos val="t"/>
        <c:numFmt formatCode="0%" sourceLinked="1"/>
        <c:majorTickMark val="none"/>
        <c:minorTickMark val="none"/>
        <c:tickLblPos val="nextTo"/>
        <c:crossAx val="380057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r>
              <a:rPr lang="en-US" sz="1400" dirty="0">
                <a:latin typeface="Georgia" panose="02040502050405020303" pitchFamily="18" charset="0"/>
              </a:rPr>
              <a:t>Top Purchase Drivers (Healthcare)</a:t>
            </a:r>
          </a:p>
        </c:rich>
      </c:tx>
      <c:layout>
        <c:manualLayout>
          <c:xMode val="edge"/>
          <c:yMode val="edge"/>
          <c:x val="0.15811255210745714"/>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49973869075189131"/>
          <c:y val="0.14043360433604335"/>
          <c:w val="0.49827389223405899"/>
          <c:h val="0.83308943089430898"/>
        </c:manualLayout>
      </c:layout>
      <c:barChart>
        <c:barDir val="bar"/>
        <c:grouping val="clustered"/>
        <c:varyColors val="0"/>
        <c:ser>
          <c:idx val="0"/>
          <c:order val="0"/>
          <c:tx>
            <c:strRef>
              <c:f>Sheet1!$B$1</c:f>
              <c:strCache>
                <c:ptCount val="1"/>
                <c:pt idx="0">
                  <c:v>Column1</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Price</c:v>
                </c:pt>
                <c:pt idx="1">
                  <c:v>Appropriate packaging size</c:v>
                </c:pt>
                <c:pt idx="2">
                  <c:v>Shelf life</c:v>
                </c:pt>
                <c:pt idx="3">
                  <c:v>Distributor availability</c:v>
                </c:pt>
                <c:pt idx="4">
                  <c:v>Overall product quality</c:v>
                </c:pt>
                <c:pt idx="5">
                  <c:v>Works well in recipes</c:v>
                </c:pt>
                <c:pt idx="6">
                  <c:v>Availability of organic/Non-GMO</c:v>
                </c:pt>
                <c:pt idx="7">
                  <c:v>Requires less labor</c:v>
                </c:pt>
              </c:strCache>
            </c:strRef>
          </c:cat>
          <c:val>
            <c:numRef>
              <c:f>Sheet1!$B$2:$B$9</c:f>
              <c:numCache>
                <c:formatCode>0%</c:formatCode>
                <c:ptCount val="8"/>
                <c:pt idx="0">
                  <c:v>0.45</c:v>
                </c:pt>
                <c:pt idx="1">
                  <c:v>0.33</c:v>
                </c:pt>
                <c:pt idx="2">
                  <c:v>0.3</c:v>
                </c:pt>
                <c:pt idx="3">
                  <c:v>0.28999999999999998</c:v>
                </c:pt>
                <c:pt idx="4">
                  <c:v>0.28000000000000003</c:v>
                </c:pt>
                <c:pt idx="5">
                  <c:v>0.26</c:v>
                </c:pt>
                <c:pt idx="6">
                  <c:v>0.24</c:v>
                </c:pt>
                <c:pt idx="7">
                  <c:v>0.23</c:v>
                </c:pt>
              </c:numCache>
            </c:numRef>
          </c:val>
          <c:extLst>
            <c:ext xmlns:c16="http://schemas.microsoft.com/office/drawing/2014/chart" uri="{C3380CC4-5D6E-409C-BE32-E72D297353CC}">
              <c16:uniqueId val="{00000000-36FF-4D6F-A35E-DA92D00632D1}"/>
            </c:ext>
          </c:extLst>
        </c:ser>
        <c:dLbls>
          <c:showLegendKey val="0"/>
          <c:showVal val="0"/>
          <c:showCatName val="0"/>
          <c:showSerName val="0"/>
          <c:showPercent val="0"/>
          <c:showBubbleSize val="0"/>
        </c:dLbls>
        <c:gapWidth val="182"/>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1"/>
          <c:min val="0"/>
        </c:scaling>
        <c:delete val="1"/>
        <c:axPos val="t"/>
        <c:numFmt formatCode="0%" sourceLinked="1"/>
        <c:majorTickMark val="none"/>
        <c:minorTickMark val="none"/>
        <c:tickLblPos val="nextTo"/>
        <c:crossAx val="380057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r>
              <a:rPr lang="en-US" sz="1400" dirty="0">
                <a:latin typeface="Georgia" panose="02040502050405020303" pitchFamily="18" charset="0"/>
              </a:rPr>
              <a:t>Top Purchase Drivers (Commercial Chains)</a:t>
            </a:r>
          </a:p>
        </c:rich>
      </c:tx>
      <c:layout>
        <c:manualLayout>
          <c:xMode val="edge"/>
          <c:yMode val="edge"/>
          <c:x val="0.15811255210745714"/>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4948367299675776"/>
          <c:y val="0.14043360433604335"/>
          <c:w val="0.50422996757758221"/>
          <c:h val="0.83308943089430898"/>
        </c:manualLayout>
      </c:layout>
      <c:barChart>
        <c:barDir val="bar"/>
        <c:grouping val="clustered"/>
        <c:varyColors val="0"/>
        <c:ser>
          <c:idx val="0"/>
          <c:order val="0"/>
          <c:tx>
            <c:strRef>
              <c:f>Sheet1!$B$1</c:f>
              <c:strCache>
                <c:ptCount val="1"/>
                <c:pt idx="0">
                  <c:v>Column1</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Distributor
availability</c:v>
                </c:pt>
                <c:pt idx="1">
                  <c:v>Price</c:v>
                </c:pt>
                <c:pt idx="2">
                  <c:v>Overall product quality</c:v>
                </c:pt>
                <c:pt idx="3">
                  <c:v>Shelf life</c:v>
                </c:pt>
                <c:pt idx="4">
                  <c:v>Taste/Flavor resonates with consumers</c:v>
                </c:pt>
                <c:pt idx="5">
                  <c:v>Requires less labor</c:v>
                </c:pt>
                <c:pt idx="6">
                  <c:v>Reputation of supplier</c:v>
                </c:pt>
                <c:pt idx="7">
                  <c:v>Appropriate packaging size</c:v>
                </c:pt>
              </c:strCache>
            </c:strRef>
          </c:cat>
          <c:val>
            <c:numRef>
              <c:f>Sheet1!$B$2:$B$9</c:f>
              <c:numCache>
                <c:formatCode>0%</c:formatCode>
                <c:ptCount val="8"/>
                <c:pt idx="0">
                  <c:v>0.37</c:v>
                </c:pt>
                <c:pt idx="1">
                  <c:v>0.33</c:v>
                </c:pt>
                <c:pt idx="2">
                  <c:v>0.3</c:v>
                </c:pt>
                <c:pt idx="3">
                  <c:v>0.28000000000000003</c:v>
                </c:pt>
                <c:pt idx="4">
                  <c:v>0.28000000000000003</c:v>
                </c:pt>
                <c:pt idx="5">
                  <c:v>0.28000000000000003</c:v>
                </c:pt>
                <c:pt idx="6">
                  <c:v>0.26</c:v>
                </c:pt>
                <c:pt idx="7">
                  <c:v>0.26</c:v>
                </c:pt>
              </c:numCache>
            </c:numRef>
          </c:val>
          <c:extLst>
            <c:ext xmlns:c16="http://schemas.microsoft.com/office/drawing/2014/chart" uri="{C3380CC4-5D6E-409C-BE32-E72D297353CC}">
              <c16:uniqueId val="{00000000-2159-4DD6-AEAB-526B070BD266}"/>
            </c:ext>
          </c:extLst>
        </c:ser>
        <c:dLbls>
          <c:showLegendKey val="0"/>
          <c:showVal val="0"/>
          <c:showCatName val="0"/>
          <c:showSerName val="0"/>
          <c:showPercent val="0"/>
          <c:showBubbleSize val="0"/>
        </c:dLbls>
        <c:gapWidth val="182"/>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1"/>
          <c:min val="0"/>
        </c:scaling>
        <c:delete val="1"/>
        <c:axPos val="t"/>
        <c:numFmt formatCode="0%" sourceLinked="1"/>
        <c:majorTickMark val="none"/>
        <c:minorTickMark val="none"/>
        <c:tickLblPos val="nextTo"/>
        <c:crossAx val="380057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r>
              <a:rPr lang="en-US" sz="1600" dirty="0">
                <a:latin typeface="Georgia" panose="02040502050405020303" pitchFamily="18" charset="0"/>
              </a:rPr>
              <a:t>“Appropriate for kids menu”</a:t>
            </a:r>
          </a:p>
        </c:rich>
      </c:tx>
      <c:layout>
        <c:manualLayout>
          <c:xMode val="edge"/>
          <c:yMode val="edge"/>
          <c:x val="0.26058435403907843"/>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4989167760279965"/>
          <c:y val="8.3728070175438596E-2"/>
          <c:w val="0.50108322397200344"/>
          <c:h val="0.89214912280701753"/>
        </c:manualLayout>
      </c:layout>
      <c:barChart>
        <c:barDir val="bar"/>
        <c:grouping val="clustered"/>
        <c:varyColors val="0"/>
        <c:ser>
          <c:idx val="0"/>
          <c:order val="0"/>
          <c:tx>
            <c:strRef>
              <c:f>Sheet1!$B$1</c:f>
              <c:strCache>
                <c:ptCount val="1"/>
                <c:pt idx="0">
                  <c:v>Total</c:v>
                </c:pt>
              </c:strCache>
            </c:strRef>
          </c:tx>
          <c:spPr>
            <a:solidFill>
              <a:srgbClr val="0084C8"/>
            </a:solidFill>
            <a:ln>
              <a:noFill/>
            </a:ln>
            <a:effectLst/>
          </c:spPr>
          <c:invertIfNegative val="1"/>
          <c:dPt>
            <c:idx val="0"/>
            <c:invertIfNegative val="1"/>
            <c:bubble3D val="0"/>
            <c:spPr>
              <a:solidFill>
                <a:schemeClr val="tx1"/>
              </a:solidFill>
              <a:ln>
                <a:noFill/>
              </a:ln>
              <a:effectLst/>
            </c:spPr>
            <c:extLst>
              <c:ext xmlns:c16="http://schemas.microsoft.com/office/drawing/2014/chart" uri="{C3380CC4-5D6E-409C-BE32-E72D297353CC}">
                <c16:uniqueId val="{00000005-F941-4D1A-A519-C7C981706B59}"/>
              </c:ext>
            </c:extLst>
          </c:dPt>
          <c:dPt>
            <c:idx val="1"/>
            <c:invertIfNegative val="1"/>
            <c:bubble3D val="0"/>
            <c:spPr>
              <a:solidFill>
                <a:schemeClr val="accent2"/>
              </a:solidFill>
              <a:ln>
                <a:noFill/>
              </a:ln>
              <a:effectLst/>
            </c:spPr>
            <c:extLst>
              <c:ext xmlns:c16="http://schemas.microsoft.com/office/drawing/2014/chart" uri="{C3380CC4-5D6E-409C-BE32-E72D297353CC}">
                <c16:uniqueId val="{00000001-F941-4D1A-A519-C7C981706B59}"/>
              </c:ext>
            </c:extLst>
          </c:dPt>
          <c:dPt>
            <c:idx val="2"/>
            <c:invertIfNegative val="1"/>
            <c:bubble3D val="0"/>
            <c:spPr>
              <a:solidFill>
                <a:schemeClr val="accent4"/>
              </a:solidFill>
              <a:ln>
                <a:noFill/>
              </a:ln>
              <a:effectLst/>
            </c:spPr>
            <c:extLst>
              <c:ext xmlns:c16="http://schemas.microsoft.com/office/drawing/2014/chart" uri="{C3380CC4-5D6E-409C-BE32-E72D297353CC}">
                <c16:uniqueId val="{00000003-F941-4D1A-A519-C7C981706B59}"/>
              </c:ext>
            </c:extLst>
          </c:dPt>
          <c:dLbls>
            <c:dLbl>
              <c:idx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F941-4D1A-A519-C7C981706B59}"/>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Sheet1!$A$4:$A$6</c:f>
              <c:strCache>
                <c:ptCount val="3"/>
                <c:pt idx="0">
                  <c:v>Total</c:v>
                </c:pt>
                <c:pt idx="1">
                  <c:v>Restaurant</c:v>
                </c:pt>
                <c:pt idx="2">
                  <c:v>Hotel</c:v>
                </c:pt>
              </c:strCache>
            </c:strRef>
          </c:cat>
          <c:val>
            <c:numRef>
              <c:f>Sheet1!$B$4:$B$6</c:f>
              <c:numCache>
                <c:formatCode>0%</c:formatCode>
                <c:ptCount val="3"/>
                <c:pt idx="0">
                  <c:v>0.25</c:v>
                </c:pt>
                <c:pt idx="1">
                  <c:v>0.26</c:v>
                </c:pt>
                <c:pt idx="2">
                  <c:v>0.21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4-F941-4D1A-A519-C7C981706B59}"/>
            </c:ext>
          </c:extLst>
        </c:ser>
        <c:dLbls>
          <c:showLegendKey val="0"/>
          <c:showVal val="1"/>
          <c:showCatName val="0"/>
          <c:showSerName val="0"/>
          <c:showPercent val="0"/>
          <c:showBubbleSize val="0"/>
        </c:dLbls>
        <c:gapWidth val="182"/>
        <c:axId val="-2068027336"/>
        <c:axId val="-2113994440"/>
      </c:barChart>
      <c:catAx>
        <c:axId val="-20680273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113994440"/>
        <c:crosses val="autoZero"/>
        <c:auto val="1"/>
        <c:lblAlgn val="ctr"/>
        <c:lblOffset val="100"/>
        <c:noMultiLvlLbl val="0"/>
      </c:catAx>
      <c:valAx>
        <c:axId val="-2113994440"/>
        <c:scaling>
          <c:orientation val="minMax"/>
          <c:max val="1"/>
          <c:min val="0"/>
        </c:scaling>
        <c:delete val="1"/>
        <c:axPos val="t"/>
        <c:numFmt formatCode="0%" sourceLinked="1"/>
        <c:majorTickMark val="none"/>
        <c:minorTickMark val="none"/>
        <c:tickLblPos val="nextTo"/>
        <c:crossAx val="-2068027336"/>
        <c:crosses val="autoZero"/>
        <c:crossBetween val="between"/>
      </c:valAx>
      <c:spPr>
        <a:noFill/>
        <a:ln>
          <a:noFill/>
        </a:ln>
        <a:effectLst/>
      </c:spPr>
    </c:plotArea>
    <c:plotVisOnly val="1"/>
    <c:dispBlanksAs val="gap"/>
    <c:showDLblsOverMax val="1"/>
  </c:chart>
  <c:spPr>
    <a:noFill/>
    <a:ln>
      <a:noFill/>
    </a:ln>
    <a:effectLst/>
  </c:spPr>
  <c:txPr>
    <a:bodyPr/>
    <a:lstStyle/>
    <a:p>
      <a:pPr>
        <a:defRPr sz="1200">
          <a:solidFill>
            <a:schemeClr val="tx1"/>
          </a:solidFill>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r>
              <a:rPr lang="en-US" sz="1600" dirty="0">
                <a:latin typeface="Georgia" panose="02040502050405020303" pitchFamily="18" charset="0"/>
              </a:rPr>
              <a:t> Canned Soup Purchase Driver Differentiators by Segment</a:t>
            </a:r>
          </a:p>
        </c:rich>
      </c:tx>
      <c:layout>
        <c:manualLayout>
          <c:xMode val="edge"/>
          <c:yMode val="edge"/>
          <c:x val="0.12017935258092738"/>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50212525517643625"/>
          <c:y val="0.10442741286828934"/>
          <c:w val="0.4978747448235637"/>
          <c:h val="0.83808077133913617"/>
        </c:manualLayout>
      </c:layout>
      <c:barChart>
        <c:barDir val="bar"/>
        <c:grouping val="clustered"/>
        <c:varyColors val="0"/>
        <c:ser>
          <c:idx val="0"/>
          <c:order val="0"/>
          <c:tx>
            <c:strRef>
              <c:f>Sheet1!$B$1</c:f>
              <c:strCache>
                <c:ptCount val="1"/>
                <c:pt idx="0">
                  <c:v>Restaurants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Taste/Flavor</c:v>
                </c:pt>
                <c:pt idx="1">
                  <c:v>Appropriate packaging size</c:v>
                </c:pt>
                <c:pt idx="2">
                  <c:v>Availability of organic/Non-GMO</c:v>
                </c:pt>
                <c:pt idx="3">
                  <c:v>Health and wellness benefits</c:v>
                </c:pt>
                <c:pt idx="4">
                  <c:v>Corporate contract</c:v>
                </c:pt>
                <c:pt idx="5">
                  <c:v>DSR Recommendation</c:v>
                </c:pt>
                <c:pt idx="6">
                  <c:v>Dietary Claims</c:v>
                </c:pt>
                <c:pt idx="7">
                  <c:v>Product claims</c:v>
                </c:pt>
                <c:pt idx="8">
                  <c:v>Availability of seasonal or limited-time options</c:v>
                </c:pt>
              </c:strCache>
            </c:strRef>
          </c:cat>
          <c:val>
            <c:numRef>
              <c:f>Sheet1!$B$2:$B$10</c:f>
              <c:numCache>
                <c:formatCode>0%</c:formatCode>
                <c:ptCount val="9"/>
                <c:pt idx="0">
                  <c:v>0.31</c:v>
                </c:pt>
                <c:pt idx="1">
                  <c:v>0.17</c:v>
                </c:pt>
                <c:pt idx="2">
                  <c:v>0.16</c:v>
                </c:pt>
                <c:pt idx="3">
                  <c:v>0.23</c:v>
                </c:pt>
                <c:pt idx="4">
                  <c:v>0.09</c:v>
                </c:pt>
                <c:pt idx="5">
                  <c:v>0.05</c:v>
                </c:pt>
                <c:pt idx="6">
                  <c:v>7.0000000000000007E-2</c:v>
                </c:pt>
                <c:pt idx="7">
                  <c:v>0.22</c:v>
                </c:pt>
                <c:pt idx="8">
                  <c:v>0.21</c:v>
                </c:pt>
              </c:numCache>
            </c:numRef>
          </c:val>
          <c:extLst>
            <c:ext xmlns:c16="http://schemas.microsoft.com/office/drawing/2014/chart" uri="{C3380CC4-5D6E-409C-BE32-E72D297353CC}">
              <c16:uniqueId val="{00000000-95BC-4D78-80A6-3DE6D0C15D8A}"/>
            </c:ext>
          </c:extLst>
        </c:ser>
        <c:ser>
          <c:idx val="1"/>
          <c:order val="1"/>
          <c:tx>
            <c:strRef>
              <c:f>Sheet1!$C$1</c:f>
              <c:strCache>
                <c:ptCount val="1"/>
                <c:pt idx="0">
                  <c:v>Non Comm</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Taste/Flavor</c:v>
                </c:pt>
                <c:pt idx="1">
                  <c:v>Appropriate packaging size</c:v>
                </c:pt>
                <c:pt idx="2">
                  <c:v>Availability of organic/Non-GMO</c:v>
                </c:pt>
                <c:pt idx="3">
                  <c:v>Health and wellness benefits</c:v>
                </c:pt>
                <c:pt idx="4">
                  <c:v>Corporate contract</c:v>
                </c:pt>
                <c:pt idx="5">
                  <c:v>DSR Recommendation</c:v>
                </c:pt>
                <c:pt idx="6">
                  <c:v>Dietary Claims</c:v>
                </c:pt>
                <c:pt idx="7">
                  <c:v>Product claims</c:v>
                </c:pt>
                <c:pt idx="8">
                  <c:v>Availability of seasonal or limited-time options</c:v>
                </c:pt>
              </c:strCache>
            </c:strRef>
          </c:cat>
          <c:val>
            <c:numRef>
              <c:f>Sheet1!$C$2:$C$10</c:f>
              <c:numCache>
                <c:formatCode>0%</c:formatCode>
                <c:ptCount val="9"/>
                <c:pt idx="0">
                  <c:v>0.16</c:v>
                </c:pt>
                <c:pt idx="1">
                  <c:v>0.27</c:v>
                </c:pt>
                <c:pt idx="2">
                  <c:v>0.2</c:v>
                </c:pt>
                <c:pt idx="3">
                  <c:v>0.2</c:v>
                </c:pt>
                <c:pt idx="4">
                  <c:v>0.13</c:v>
                </c:pt>
                <c:pt idx="5">
                  <c:v>0.14000000000000001</c:v>
                </c:pt>
                <c:pt idx="6">
                  <c:v>0.23</c:v>
                </c:pt>
                <c:pt idx="7">
                  <c:v>0.09</c:v>
                </c:pt>
                <c:pt idx="8">
                  <c:v>0.2</c:v>
                </c:pt>
              </c:numCache>
            </c:numRef>
          </c:val>
          <c:extLst>
            <c:ext xmlns:c16="http://schemas.microsoft.com/office/drawing/2014/chart" uri="{C3380CC4-5D6E-409C-BE32-E72D297353CC}">
              <c16:uniqueId val="{00000001-95BC-4D78-80A6-3DE6D0C15D8A}"/>
            </c:ext>
          </c:extLst>
        </c:ser>
        <c:ser>
          <c:idx val="2"/>
          <c:order val="2"/>
          <c:tx>
            <c:strRef>
              <c:f>Sheet1!$D$1</c:f>
              <c:strCache>
                <c:ptCount val="1"/>
                <c:pt idx="0">
                  <c:v>Hotel</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Taste/Flavor</c:v>
                </c:pt>
                <c:pt idx="1">
                  <c:v>Appropriate packaging size</c:v>
                </c:pt>
                <c:pt idx="2">
                  <c:v>Availability of organic/Non-GMO</c:v>
                </c:pt>
                <c:pt idx="3">
                  <c:v>Health and wellness benefits</c:v>
                </c:pt>
                <c:pt idx="4">
                  <c:v>Corporate contract</c:v>
                </c:pt>
                <c:pt idx="5">
                  <c:v>DSR Recommendation</c:v>
                </c:pt>
                <c:pt idx="6">
                  <c:v>Dietary Claims</c:v>
                </c:pt>
                <c:pt idx="7">
                  <c:v>Product claims</c:v>
                </c:pt>
                <c:pt idx="8">
                  <c:v>Availability of seasonal or limited-time options</c:v>
                </c:pt>
              </c:strCache>
            </c:strRef>
          </c:cat>
          <c:val>
            <c:numRef>
              <c:f>Sheet1!$D$2:$D$10</c:f>
              <c:numCache>
                <c:formatCode>0%</c:formatCode>
                <c:ptCount val="9"/>
                <c:pt idx="0">
                  <c:v>0.14000000000000001</c:v>
                </c:pt>
                <c:pt idx="1">
                  <c:v>0.37</c:v>
                </c:pt>
                <c:pt idx="2">
                  <c:v>0.4</c:v>
                </c:pt>
                <c:pt idx="3">
                  <c:v>0.26</c:v>
                </c:pt>
                <c:pt idx="4">
                  <c:v>0.23</c:v>
                </c:pt>
                <c:pt idx="5">
                  <c:v>0.14000000000000001</c:v>
                </c:pt>
                <c:pt idx="6">
                  <c:v>0.17</c:v>
                </c:pt>
                <c:pt idx="7">
                  <c:v>0.06</c:v>
                </c:pt>
                <c:pt idx="8">
                  <c:v>0.03</c:v>
                </c:pt>
              </c:numCache>
            </c:numRef>
          </c:val>
          <c:extLst>
            <c:ext xmlns:c16="http://schemas.microsoft.com/office/drawing/2014/chart" uri="{C3380CC4-5D6E-409C-BE32-E72D297353CC}">
              <c16:uniqueId val="{00000003-95BC-4D78-80A6-3DE6D0C15D8A}"/>
            </c:ext>
          </c:extLst>
        </c:ser>
        <c:ser>
          <c:idx val="3"/>
          <c:order val="3"/>
          <c:tx>
            <c:strRef>
              <c:f>Sheet1!$E$1</c:f>
              <c:strCache>
                <c:ptCount val="1"/>
                <c:pt idx="0">
                  <c:v>C-Store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Taste/Flavor</c:v>
                </c:pt>
                <c:pt idx="1">
                  <c:v>Appropriate packaging size</c:v>
                </c:pt>
                <c:pt idx="2">
                  <c:v>Availability of organic/Non-GMO</c:v>
                </c:pt>
                <c:pt idx="3">
                  <c:v>Health and wellness benefits</c:v>
                </c:pt>
                <c:pt idx="4">
                  <c:v>Corporate contract</c:v>
                </c:pt>
                <c:pt idx="5">
                  <c:v>DSR Recommendation</c:v>
                </c:pt>
                <c:pt idx="6">
                  <c:v>Dietary Claims</c:v>
                </c:pt>
                <c:pt idx="7">
                  <c:v>Product claims</c:v>
                </c:pt>
                <c:pt idx="8">
                  <c:v>Availability of seasonal or limited-time options</c:v>
                </c:pt>
              </c:strCache>
            </c:strRef>
          </c:cat>
          <c:val>
            <c:numRef>
              <c:f>Sheet1!$E$2:$E$10</c:f>
              <c:numCache>
                <c:formatCode>0%</c:formatCode>
                <c:ptCount val="9"/>
                <c:pt idx="0">
                  <c:v>0.27</c:v>
                </c:pt>
                <c:pt idx="1">
                  <c:v>0.33</c:v>
                </c:pt>
                <c:pt idx="2">
                  <c:v>0.23</c:v>
                </c:pt>
                <c:pt idx="3">
                  <c:v>0.03</c:v>
                </c:pt>
                <c:pt idx="4">
                  <c:v>0.2</c:v>
                </c:pt>
                <c:pt idx="5">
                  <c:v>0.17</c:v>
                </c:pt>
                <c:pt idx="6">
                  <c:v>0.2</c:v>
                </c:pt>
                <c:pt idx="7">
                  <c:v>7.0000000000000007E-2</c:v>
                </c:pt>
                <c:pt idx="8">
                  <c:v>0.27</c:v>
                </c:pt>
              </c:numCache>
            </c:numRef>
          </c:val>
          <c:extLst>
            <c:ext xmlns:c16="http://schemas.microsoft.com/office/drawing/2014/chart" uri="{C3380CC4-5D6E-409C-BE32-E72D297353CC}">
              <c16:uniqueId val="{00000000-A321-4BCB-AB1C-AE0CA5C7D70D}"/>
            </c:ext>
          </c:extLst>
        </c:ser>
        <c:dLbls>
          <c:showLegendKey val="0"/>
          <c:showVal val="0"/>
          <c:showCatName val="0"/>
          <c:showSerName val="0"/>
          <c:showPercent val="0"/>
          <c:showBubbleSize val="0"/>
        </c:dLbls>
        <c:gapWidth val="80"/>
        <c:overlap val="-35"/>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1"/>
          <c:min val="0"/>
        </c:scaling>
        <c:delete val="1"/>
        <c:axPos val="t"/>
        <c:numFmt formatCode="0%" sourceLinked="1"/>
        <c:majorTickMark val="none"/>
        <c:minorTickMark val="none"/>
        <c:tickLblPos val="nextTo"/>
        <c:crossAx val="380057263"/>
        <c:crosses val="autoZero"/>
        <c:crossBetween val="between"/>
      </c:valAx>
      <c:spPr>
        <a:noFill/>
        <a:ln>
          <a:noFill/>
        </a:ln>
        <a:effectLst/>
      </c:spPr>
    </c:plotArea>
    <c:legend>
      <c:legendPos val="b"/>
      <c:layout>
        <c:manualLayout>
          <c:xMode val="edge"/>
          <c:yMode val="edge"/>
          <c:x val="0.17172827354913972"/>
          <c:y val="0.96080738038761637"/>
          <c:w val="0.67506197142023916"/>
          <c:h val="3.9192619612383649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r>
              <a:rPr lang="en-US" sz="1600" dirty="0">
                <a:latin typeface="Georgia" panose="02040502050405020303" pitchFamily="18" charset="0"/>
              </a:rPr>
              <a:t>% of Operators Purchasing Brand</a:t>
            </a:r>
          </a:p>
        </c:rich>
      </c:tx>
      <c:layout>
        <c:manualLayout>
          <c:xMode val="edge"/>
          <c:yMode val="edge"/>
          <c:x val="0.30965521355285136"/>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barChart>
        <c:barDir val="col"/>
        <c:grouping val="clustered"/>
        <c:varyColors val="0"/>
        <c:ser>
          <c:idx val="0"/>
          <c:order val="0"/>
          <c:tx>
            <c:strRef>
              <c:f>Sheet1!$B$1</c:f>
              <c:strCache>
                <c:ptCount val="1"/>
                <c:pt idx="0">
                  <c:v>Total Sample</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Campbell's</c:v>
                </c:pt>
                <c:pt idx="1">
                  <c:v>Heinz</c:v>
                </c:pt>
                <c:pt idx="2">
                  <c:v>Other</c:v>
                </c:pt>
              </c:strCache>
            </c:strRef>
          </c:cat>
          <c:val>
            <c:numRef>
              <c:f>Sheet1!$B$2:$B$4</c:f>
              <c:numCache>
                <c:formatCode>0%</c:formatCode>
                <c:ptCount val="3"/>
                <c:pt idx="0">
                  <c:v>0.7</c:v>
                </c:pt>
                <c:pt idx="1">
                  <c:v>0.4</c:v>
                </c:pt>
                <c:pt idx="2">
                  <c:v>0.08</c:v>
                </c:pt>
              </c:numCache>
            </c:numRef>
          </c:val>
          <c:extLst>
            <c:ext xmlns:c16="http://schemas.microsoft.com/office/drawing/2014/chart" uri="{C3380CC4-5D6E-409C-BE32-E72D297353CC}">
              <c16:uniqueId val="{00000000-4B39-47FB-AD7B-A5691FF085F4}"/>
            </c:ext>
          </c:extLst>
        </c:ser>
        <c:ser>
          <c:idx val="1"/>
          <c:order val="1"/>
          <c:tx>
            <c:strRef>
              <c:f>Sheet1!$C$1</c:f>
              <c:strCache>
                <c:ptCount val="1"/>
                <c:pt idx="0">
                  <c:v>Restaurants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Campbell's</c:v>
                </c:pt>
                <c:pt idx="1">
                  <c:v>Heinz</c:v>
                </c:pt>
                <c:pt idx="2">
                  <c:v>Other</c:v>
                </c:pt>
              </c:strCache>
            </c:strRef>
          </c:cat>
          <c:val>
            <c:numRef>
              <c:f>Sheet1!$C$2:$C$4</c:f>
              <c:numCache>
                <c:formatCode>0%</c:formatCode>
                <c:ptCount val="3"/>
                <c:pt idx="0">
                  <c:v>0.77</c:v>
                </c:pt>
                <c:pt idx="1">
                  <c:v>0.37</c:v>
                </c:pt>
                <c:pt idx="2">
                  <c:v>0.17</c:v>
                </c:pt>
              </c:numCache>
            </c:numRef>
          </c:val>
          <c:extLst>
            <c:ext xmlns:c16="http://schemas.microsoft.com/office/drawing/2014/chart" uri="{C3380CC4-5D6E-409C-BE32-E72D297353CC}">
              <c16:uniqueId val="{00000000-B485-4417-B7FA-04A04DB2F5DA}"/>
            </c:ext>
          </c:extLst>
        </c:ser>
        <c:ser>
          <c:idx val="2"/>
          <c:order val="2"/>
          <c:tx>
            <c:strRef>
              <c:f>Sheet1!$D$1</c:f>
              <c:strCache>
                <c:ptCount val="1"/>
                <c:pt idx="0">
                  <c:v>Non Comm</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Campbell's</c:v>
                </c:pt>
                <c:pt idx="1">
                  <c:v>Heinz</c:v>
                </c:pt>
                <c:pt idx="2">
                  <c:v>Other</c:v>
                </c:pt>
              </c:strCache>
            </c:strRef>
          </c:cat>
          <c:val>
            <c:numRef>
              <c:f>Sheet1!$D$2:$D$4</c:f>
              <c:numCache>
                <c:formatCode>0%</c:formatCode>
                <c:ptCount val="3"/>
                <c:pt idx="0">
                  <c:v>0.7</c:v>
                </c:pt>
                <c:pt idx="1">
                  <c:v>0.4</c:v>
                </c:pt>
                <c:pt idx="2">
                  <c:v>0.04</c:v>
                </c:pt>
              </c:numCache>
            </c:numRef>
          </c:val>
          <c:extLst>
            <c:ext xmlns:c16="http://schemas.microsoft.com/office/drawing/2014/chart" uri="{C3380CC4-5D6E-409C-BE32-E72D297353CC}">
              <c16:uniqueId val="{00000001-B485-4417-B7FA-04A04DB2F5DA}"/>
            </c:ext>
          </c:extLst>
        </c:ser>
        <c:ser>
          <c:idx val="3"/>
          <c:order val="3"/>
          <c:tx>
            <c:strRef>
              <c:f>Sheet1!$E$1</c:f>
              <c:strCache>
                <c:ptCount val="1"/>
                <c:pt idx="0">
                  <c:v>Hotel</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Campbell's</c:v>
                </c:pt>
                <c:pt idx="1">
                  <c:v>Heinz</c:v>
                </c:pt>
                <c:pt idx="2">
                  <c:v>Other</c:v>
                </c:pt>
              </c:strCache>
            </c:strRef>
          </c:cat>
          <c:val>
            <c:numRef>
              <c:f>Sheet1!$E$2:$E$4</c:f>
              <c:numCache>
                <c:formatCode>0%</c:formatCode>
                <c:ptCount val="3"/>
                <c:pt idx="0">
                  <c:v>0.66</c:v>
                </c:pt>
                <c:pt idx="1">
                  <c:v>0.43</c:v>
                </c:pt>
                <c:pt idx="2">
                  <c:v>0.06</c:v>
                </c:pt>
              </c:numCache>
            </c:numRef>
          </c:val>
          <c:extLst>
            <c:ext xmlns:c16="http://schemas.microsoft.com/office/drawing/2014/chart" uri="{C3380CC4-5D6E-409C-BE32-E72D297353CC}">
              <c16:uniqueId val="{00000002-B485-4417-B7FA-04A04DB2F5DA}"/>
            </c:ext>
          </c:extLst>
        </c:ser>
        <c:ser>
          <c:idx val="4"/>
          <c:order val="4"/>
          <c:tx>
            <c:strRef>
              <c:f>Sheet1!$F$1</c:f>
              <c:strCache>
                <c:ptCount val="1"/>
                <c:pt idx="0">
                  <c:v>C-Store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Campbell's</c:v>
                </c:pt>
                <c:pt idx="1">
                  <c:v>Heinz</c:v>
                </c:pt>
                <c:pt idx="2">
                  <c:v>Other</c:v>
                </c:pt>
              </c:strCache>
            </c:strRef>
          </c:cat>
          <c:val>
            <c:numRef>
              <c:f>Sheet1!$F$2:$F$4</c:f>
              <c:numCache>
                <c:formatCode>0%</c:formatCode>
                <c:ptCount val="3"/>
                <c:pt idx="0">
                  <c:v>0.56999999999999995</c:v>
                </c:pt>
                <c:pt idx="1">
                  <c:v>0.43</c:v>
                </c:pt>
                <c:pt idx="2">
                  <c:v>0.1</c:v>
                </c:pt>
              </c:numCache>
            </c:numRef>
          </c:val>
          <c:extLst>
            <c:ext xmlns:c16="http://schemas.microsoft.com/office/drawing/2014/chart" uri="{C3380CC4-5D6E-409C-BE32-E72D297353CC}">
              <c16:uniqueId val="{00000003-B485-4417-B7FA-04A04DB2F5DA}"/>
            </c:ext>
          </c:extLst>
        </c:ser>
        <c:dLbls>
          <c:showLegendKey val="0"/>
          <c:showVal val="0"/>
          <c:showCatName val="0"/>
          <c:showSerName val="0"/>
          <c:showPercent val="0"/>
          <c:showBubbleSize val="0"/>
        </c:dLbls>
        <c:gapWidth val="182"/>
        <c:overlap val="-35"/>
        <c:axId val="380057263"/>
        <c:axId val="16477631"/>
      </c:barChart>
      <c:catAx>
        <c:axId val="380057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scaling>
        <c:delete val="1"/>
        <c:axPos val="l"/>
        <c:numFmt formatCode="0%" sourceLinked="1"/>
        <c:majorTickMark val="none"/>
        <c:minorTickMark val="none"/>
        <c:tickLblPos val="nextTo"/>
        <c:crossAx val="380057263"/>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Entry>
      <c:layout>
        <c:manualLayout>
          <c:xMode val="edge"/>
          <c:yMode val="edge"/>
          <c:x val="0.22848126938678123"/>
          <c:y val="0.93118557623478881"/>
          <c:w val="0.54303746122643759"/>
          <c:h val="6.881442376521117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r>
              <a:rPr lang="en-US" sz="1600" dirty="0">
                <a:latin typeface="Georgia" panose="02040502050405020303" pitchFamily="18" charset="0"/>
              </a:rPr>
              <a:t>% of Operators who Strongly Agree</a:t>
            </a:r>
          </a:p>
        </c:rich>
      </c:tx>
      <c:layout>
        <c:manualLayout>
          <c:xMode val="edge"/>
          <c:yMode val="edge"/>
          <c:x val="0.32673478883321405"/>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2.0245764733955001E-4"/>
          <c:y val="9.5317346695299489E-3"/>
          <c:w val="0.99979754235266005"/>
          <c:h val="0.76340163445478393"/>
        </c:manualLayout>
      </c:layout>
      <c:barChart>
        <c:barDir val="col"/>
        <c:grouping val="clustered"/>
        <c:varyColors val="0"/>
        <c:ser>
          <c:idx val="0"/>
          <c:order val="0"/>
          <c:tx>
            <c:strRef>
              <c:f>Sheet1!$B$1</c:f>
              <c:strCache>
                <c:ptCount val="1"/>
                <c:pt idx="0">
                  <c:v>Campbell's</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51BF-496B-93B4-325C3BDE1A12}"/>
              </c:ext>
            </c:extLst>
          </c:dPt>
          <c:dPt>
            <c:idx val="7"/>
            <c:invertIfNegative val="0"/>
            <c:bubble3D val="0"/>
            <c:spPr>
              <a:solidFill>
                <a:schemeClr val="accent1"/>
              </a:solidFill>
              <a:ln>
                <a:noFill/>
              </a:ln>
              <a:effectLst/>
            </c:spPr>
            <c:extLst>
              <c:ext xmlns:c16="http://schemas.microsoft.com/office/drawing/2014/chart" uri="{C3380CC4-5D6E-409C-BE32-E72D297353CC}">
                <c16:uniqueId val="{00000003-51BF-496B-93B4-325C3BDE1A12}"/>
              </c:ext>
            </c:extLst>
          </c:dPt>
          <c:dPt>
            <c:idx val="8"/>
            <c:invertIfNegative val="0"/>
            <c:bubble3D val="0"/>
            <c:spPr>
              <a:solidFill>
                <a:schemeClr val="accent1"/>
              </a:solidFill>
              <a:ln>
                <a:noFill/>
              </a:ln>
              <a:effectLst/>
            </c:spPr>
            <c:extLst>
              <c:ext xmlns:c16="http://schemas.microsoft.com/office/drawing/2014/chart" uri="{C3380CC4-5D6E-409C-BE32-E72D297353CC}">
                <c16:uniqueId val="{00000005-51BF-496B-93B4-325C3BDE1A12}"/>
              </c:ext>
            </c:extLst>
          </c:dPt>
          <c:dPt>
            <c:idx val="9"/>
            <c:invertIfNegative val="0"/>
            <c:bubble3D val="0"/>
            <c:spPr>
              <a:solidFill>
                <a:schemeClr val="accent1"/>
              </a:solidFill>
              <a:ln>
                <a:noFill/>
              </a:ln>
              <a:effectLst/>
            </c:spPr>
            <c:extLst>
              <c:ext xmlns:c16="http://schemas.microsoft.com/office/drawing/2014/chart" uri="{C3380CC4-5D6E-409C-BE32-E72D297353CC}">
                <c16:uniqueId val="{00000007-51BF-496B-93B4-325C3BDE1A12}"/>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Price</c:v>
                </c:pt>
                <c:pt idx="1">
                  <c:v>Shelf life</c:v>
                </c:pt>
                <c:pt idx="2">
                  <c:v>Distributor availability</c:v>
                </c:pt>
                <c:pt idx="3">
                  <c:v>Requires less labor</c:v>
                </c:pt>
                <c:pt idx="4">
                  <c:v>Overall product quality</c:v>
                </c:pt>
                <c:pt idx="5">
                  <c:v>Appropriate packaging sizes</c:v>
                </c:pt>
                <c:pt idx="6">
                  <c:v>Works well in recipes</c:v>
                </c:pt>
                <c:pt idx="7">
                  <c:v>Taste/Flavor</c:v>
                </c:pt>
              </c:strCache>
            </c:strRef>
          </c:cat>
          <c:val>
            <c:numRef>
              <c:f>Sheet1!$B$2:$B$9</c:f>
              <c:numCache>
                <c:formatCode>0%</c:formatCode>
                <c:ptCount val="8"/>
                <c:pt idx="0">
                  <c:v>0.52</c:v>
                </c:pt>
                <c:pt idx="1">
                  <c:v>0.76</c:v>
                </c:pt>
                <c:pt idx="2">
                  <c:v>0.67</c:v>
                </c:pt>
                <c:pt idx="3">
                  <c:v>0.68</c:v>
                </c:pt>
                <c:pt idx="4">
                  <c:v>0.57999999999999996</c:v>
                </c:pt>
                <c:pt idx="5">
                  <c:v>0.54</c:v>
                </c:pt>
                <c:pt idx="6">
                  <c:v>0.71</c:v>
                </c:pt>
                <c:pt idx="7">
                  <c:v>0.62</c:v>
                </c:pt>
              </c:numCache>
            </c:numRef>
          </c:val>
          <c:extLst>
            <c:ext xmlns:c16="http://schemas.microsoft.com/office/drawing/2014/chart" uri="{C3380CC4-5D6E-409C-BE32-E72D297353CC}">
              <c16:uniqueId val="{00000008-51BF-496B-93B4-325C3BDE1A12}"/>
            </c:ext>
          </c:extLst>
        </c:ser>
        <c:ser>
          <c:idx val="1"/>
          <c:order val="1"/>
          <c:tx>
            <c:strRef>
              <c:f>Sheet1!$C$1</c:f>
              <c:strCache>
                <c:ptCount val="1"/>
                <c:pt idx="0">
                  <c:v>Heinz</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Price</c:v>
                </c:pt>
                <c:pt idx="1">
                  <c:v>Shelf life</c:v>
                </c:pt>
                <c:pt idx="2">
                  <c:v>Distributor availability</c:v>
                </c:pt>
                <c:pt idx="3">
                  <c:v>Requires less labor</c:v>
                </c:pt>
                <c:pt idx="4">
                  <c:v>Overall product quality</c:v>
                </c:pt>
                <c:pt idx="5">
                  <c:v>Appropriate packaging sizes</c:v>
                </c:pt>
                <c:pt idx="6">
                  <c:v>Works well in recipes</c:v>
                </c:pt>
                <c:pt idx="7">
                  <c:v>Taste/Flavor</c:v>
                </c:pt>
              </c:strCache>
            </c:strRef>
          </c:cat>
          <c:val>
            <c:numRef>
              <c:f>Sheet1!$C$2:$C$9</c:f>
              <c:numCache>
                <c:formatCode>0%</c:formatCode>
                <c:ptCount val="8"/>
                <c:pt idx="0">
                  <c:v>0.44</c:v>
                </c:pt>
                <c:pt idx="1">
                  <c:v>0.68</c:v>
                </c:pt>
                <c:pt idx="2">
                  <c:v>0.51</c:v>
                </c:pt>
                <c:pt idx="3">
                  <c:v>0.49</c:v>
                </c:pt>
                <c:pt idx="4">
                  <c:v>0.45</c:v>
                </c:pt>
                <c:pt idx="5">
                  <c:v>0.48</c:v>
                </c:pt>
                <c:pt idx="6">
                  <c:v>0.62</c:v>
                </c:pt>
                <c:pt idx="7">
                  <c:v>0.67</c:v>
                </c:pt>
              </c:numCache>
            </c:numRef>
          </c:val>
          <c:extLst>
            <c:ext xmlns:c16="http://schemas.microsoft.com/office/drawing/2014/chart" uri="{C3380CC4-5D6E-409C-BE32-E72D297353CC}">
              <c16:uniqueId val="{00000009-51BF-496B-93B4-325C3BDE1A12}"/>
            </c:ext>
          </c:extLst>
        </c:ser>
        <c:dLbls>
          <c:showLegendKey val="0"/>
          <c:showVal val="0"/>
          <c:showCatName val="0"/>
          <c:showSerName val="0"/>
          <c:showPercent val="0"/>
          <c:showBubbleSize val="0"/>
        </c:dLbls>
        <c:gapWidth val="120"/>
        <c:overlap val="-35"/>
        <c:axId val="-365562880"/>
        <c:axId val="-365561104"/>
      </c:barChart>
      <c:catAx>
        <c:axId val="-365562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65561104"/>
        <c:crosses val="autoZero"/>
        <c:auto val="1"/>
        <c:lblAlgn val="ctr"/>
        <c:lblOffset val="100"/>
        <c:noMultiLvlLbl val="0"/>
      </c:catAx>
      <c:valAx>
        <c:axId val="-365561104"/>
        <c:scaling>
          <c:orientation val="minMax"/>
          <c:max val="1.2"/>
          <c:min val="0"/>
        </c:scaling>
        <c:delete val="1"/>
        <c:axPos val="l"/>
        <c:numFmt formatCode="0.0%" sourceLinked="0"/>
        <c:majorTickMark val="none"/>
        <c:minorTickMark val="none"/>
        <c:tickLblPos val="nextTo"/>
        <c:crossAx val="-365562880"/>
        <c:crosses val="autoZero"/>
        <c:crossBetween val="between"/>
      </c:valAx>
      <c:spPr>
        <a:noFill/>
        <a:ln>
          <a:noFill/>
        </a:ln>
        <a:effectLst/>
      </c:spPr>
    </c:plotArea>
    <c:legend>
      <c:legendPos val="b"/>
      <c:layout>
        <c:manualLayout>
          <c:xMode val="edge"/>
          <c:yMode val="edge"/>
          <c:x val="0.3965467668814126"/>
          <c:y val="0.93456096397041266"/>
          <c:w val="0.2069064662371749"/>
          <c:h val="6.165115724170841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287638524351119"/>
          <c:y val="8.0164560022102496E-2"/>
          <c:w val="0.49712361475648875"/>
          <c:h val="0.84028301560989083"/>
        </c:manualLayout>
      </c:layout>
      <c:barChart>
        <c:barDir val="bar"/>
        <c:grouping val="clustered"/>
        <c:varyColors val="0"/>
        <c:ser>
          <c:idx val="0"/>
          <c:order val="0"/>
          <c:tx>
            <c:strRef>
              <c:f>Sheet1!$B$1</c:f>
              <c:strCache>
                <c:ptCount val="1"/>
                <c:pt idx="0">
                  <c:v>Total Sample</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48-52 ounce cans or similar</c:v>
                </c:pt>
                <c:pt idx="1">
                  <c:v>10-20 ounce cans or similar</c:v>
                </c:pt>
                <c:pt idx="2">
                  <c:v>7.25-ounce cans</c:v>
                </c:pt>
              </c:strCache>
            </c:strRef>
          </c:cat>
          <c:val>
            <c:numRef>
              <c:f>Sheet1!$B$2:$B$4</c:f>
              <c:numCache>
                <c:formatCode>0%</c:formatCode>
                <c:ptCount val="3"/>
                <c:pt idx="0">
                  <c:v>0.52</c:v>
                </c:pt>
                <c:pt idx="1">
                  <c:v>0.52</c:v>
                </c:pt>
                <c:pt idx="2">
                  <c:v>0.22</c:v>
                </c:pt>
              </c:numCache>
            </c:numRef>
          </c:val>
          <c:extLst>
            <c:ext xmlns:c16="http://schemas.microsoft.com/office/drawing/2014/chart" uri="{C3380CC4-5D6E-409C-BE32-E72D297353CC}">
              <c16:uniqueId val="{00000000-95BC-4D78-80A6-3DE6D0C15D8A}"/>
            </c:ext>
          </c:extLst>
        </c:ser>
        <c:ser>
          <c:idx val="1"/>
          <c:order val="1"/>
          <c:tx>
            <c:strRef>
              <c:f>Sheet1!$C$1</c:f>
              <c:strCache>
                <c:ptCount val="1"/>
                <c:pt idx="0">
                  <c:v>Restaurants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48-52 ounce cans or similar</c:v>
                </c:pt>
                <c:pt idx="1">
                  <c:v>10-20 ounce cans or similar</c:v>
                </c:pt>
                <c:pt idx="2">
                  <c:v>7.25-ounce cans</c:v>
                </c:pt>
              </c:strCache>
            </c:strRef>
          </c:cat>
          <c:val>
            <c:numRef>
              <c:f>Sheet1!$C$2:$C$4</c:f>
              <c:numCache>
                <c:formatCode>0%</c:formatCode>
                <c:ptCount val="3"/>
                <c:pt idx="0">
                  <c:v>0.63</c:v>
                </c:pt>
                <c:pt idx="1">
                  <c:v>0.5</c:v>
                </c:pt>
                <c:pt idx="2">
                  <c:v>0.17</c:v>
                </c:pt>
              </c:numCache>
            </c:numRef>
          </c:val>
          <c:extLst>
            <c:ext xmlns:c16="http://schemas.microsoft.com/office/drawing/2014/chart" uri="{C3380CC4-5D6E-409C-BE32-E72D297353CC}">
              <c16:uniqueId val="{00000001-95BC-4D78-80A6-3DE6D0C15D8A}"/>
            </c:ext>
          </c:extLst>
        </c:ser>
        <c:ser>
          <c:idx val="2"/>
          <c:order val="2"/>
          <c:tx>
            <c:strRef>
              <c:f>Sheet1!$D$1</c:f>
              <c:strCache>
                <c:ptCount val="1"/>
                <c:pt idx="0">
                  <c:v>Non Comm</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48-52 ounce cans or similar</c:v>
                </c:pt>
                <c:pt idx="1">
                  <c:v>10-20 ounce cans or similar</c:v>
                </c:pt>
                <c:pt idx="2">
                  <c:v>7.25-ounce cans</c:v>
                </c:pt>
              </c:strCache>
            </c:strRef>
          </c:cat>
          <c:val>
            <c:numRef>
              <c:f>Sheet1!$D$2:$D$4</c:f>
              <c:numCache>
                <c:formatCode>0%</c:formatCode>
                <c:ptCount val="3"/>
                <c:pt idx="0">
                  <c:v>0.46</c:v>
                </c:pt>
                <c:pt idx="1">
                  <c:v>0.53</c:v>
                </c:pt>
                <c:pt idx="2">
                  <c:v>0.27</c:v>
                </c:pt>
              </c:numCache>
            </c:numRef>
          </c:val>
          <c:extLst>
            <c:ext xmlns:c16="http://schemas.microsoft.com/office/drawing/2014/chart" uri="{C3380CC4-5D6E-409C-BE32-E72D297353CC}">
              <c16:uniqueId val="{00000003-95BC-4D78-80A6-3DE6D0C15D8A}"/>
            </c:ext>
          </c:extLst>
        </c:ser>
        <c:ser>
          <c:idx val="3"/>
          <c:order val="3"/>
          <c:tx>
            <c:strRef>
              <c:f>Sheet1!$E$1</c:f>
              <c:strCache>
                <c:ptCount val="1"/>
                <c:pt idx="0">
                  <c:v>Hotel</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48-52 ounce cans or similar</c:v>
                </c:pt>
                <c:pt idx="1">
                  <c:v>10-20 ounce cans or similar</c:v>
                </c:pt>
                <c:pt idx="2">
                  <c:v>7.25-ounce cans</c:v>
                </c:pt>
              </c:strCache>
            </c:strRef>
          </c:cat>
          <c:val>
            <c:numRef>
              <c:f>Sheet1!$E$2:$E$4</c:f>
              <c:numCache>
                <c:formatCode>0%</c:formatCode>
                <c:ptCount val="3"/>
                <c:pt idx="0">
                  <c:v>0.56999999999999995</c:v>
                </c:pt>
                <c:pt idx="1">
                  <c:v>0.51</c:v>
                </c:pt>
                <c:pt idx="2">
                  <c:v>0.14000000000000001</c:v>
                </c:pt>
              </c:numCache>
            </c:numRef>
          </c:val>
          <c:extLst>
            <c:ext xmlns:c16="http://schemas.microsoft.com/office/drawing/2014/chart" uri="{C3380CC4-5D6E-409C-BE32-E72D297353CC}">
              <c16:uniqueId val="{00000000-A321-4BCB-AB1C-AE0CA5C7D70D}"/>
            </c:ext>
          </c:extLst>
        </c:ser>
        <c:ser>
          <c:idx val="4"/>
          <c:order val="4"/>
          <c:tx>
            <c:strRef>
              <c:f>Sheet1!$F$1</c:f>
              <c:strCache>
                <c:ptCount val="1"/>
                <c:pt idx="0">
                  <c:v>C-Store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48-52 ounce cans or similar</c:v>
                </c:pt>
                <c:pt idx="1">
                  <c:v>10-20 ounce cans or similar</c:v>
                </c:pt>
                <c:pt idx="2">
                  <c:v>7.25-ounce cans</c:v>
                </c:pt>
              </c:strCache>
            </c:strRef>
          </c:cat>
          <c:val>
            <c:numRef>
              <c:f>Sheet1!$F$2:$F$4</c:f>
              <c:numCache>
                <c:formatCode>0%</c:formatCode>
                <c:ptCount val="3"/>
                <c:pt idx="0">
                  <c:v>0.53</c:v>
                </c:pt>
                <c:pt idx="1">
                  <c:v>0.5</c:v>
                </c:pt>
                <c:pt idx="2">
                  <c:v>0.1</c:v>
                </c:pt>
              </c:numCache>
            </c:numRef>
          </c:val>
          <c:extLst>
            <c:ext xmlns:c16="http://schemas.microsoft.com/office/drawing/2014/chart" uri="{C3380CC4-5D6E-409C-BE32-E72D297353CC}">
              <c16:uniqueId val="{00000000-81B5-48C4-91D2-AC0A9C2A3E3A}"/>
            </c:ext>
          </c:extLst>
        </c:ser>
        <c:dLbls>
          <c:showLegendKey val="0"/>
          <c:showVal val="0"/>
          <c:showCatName val="0"/>
          <c:showSerName val="0"/>
          <c:showPercent val="0"/>
          <c:showBubbleSize val="0"/>
        </c:dLbls>
        <c:gapWidth val="182"/>
        <c:overlap val="-35"/>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1"/>
          <c:min val="0"/>
        </c:scaling>
        <c:delete val="1"/>
        <c:axPos val="t"/>
        <c:numFmt formatCode="0%" sourceLinked="1"/>
        <c:majorTickMark val="out"/>
        <c:minorTickMark val="none"/>
        <c:tickLblPos val="nextTo"/>
        <c:crossAx val="380057263"/>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07890768973027"/>
          <c:y val="0"/>
          <c:w val="0.72050309314172611"/>
          <c:h val="0.86583184204247199"/>
        </c:manualLayout>
      </c:layout>
      <c:doughnutChart>
        <c:varyColors val="1"/>
        <c:ser>
          <c:idx val="0"/>
          <c:order val="0"/>
          <c:tx>
            <c:strRef>
              <c:f>Sheet1!$B$1</c:f>
              <c:strCache>
                <c:ptCount val="1"/>
                <c:pt idx="0">
                  <c:v>Column2</c:v>
                </c:pt>
              </c:strCache>
            </c:strRef>
          </c:tx>
          <c:spPr>
            <a:ln>
              <a:noFill/>
            </a:ln>
          </c:spPr>
          <c:dPt>
            <c:idx val="0"/>
            <c:bubble3D val="0"/>
            <c:spPr>
              <a:solidFill>
                <a:schemeClr val="tx1">
                  <a:lumMod val="25000"/>
                  <a:lumOff val="75000"/>
                </a:schemeClr>
              </a:solidFill>
              <a:ln w="19050">
                <a:noFill/>
              </a:ln>
              <a:effectLst/>
            </c:spPr>
            <c:extLst>
              <c:ext xmlns:c16="http://schemas.microsoft.com/office/drawing/2014/chart" uri="{C3380CC4-5D6E-409C-BE32-E72D297353CC}">
                <c16:uniqueId val="{00000001-92A4-4282-ADCB-D0896C57C6CF}"/>
              </c:ext>
            </c:extLst>
          </c:dPt>
          <c:dPt>
            <c:idx val="1"/>
            <c:bubble3D val="0"/>
            <c:spPr>
              <a:solidFill>
                <a:schemeClr val="accent2"/>
              </a:solidFill>
              <a:ln w="19050">
                <a:noFill/>
              </a:ln>
              <a:effectLst/>
            </c:spPr>
            <c:extLst>
              <c:ext xmlns:c16="http://schemas.microsoft.com/office/drawing/2014/chart" uri="{C3380CC4-5D6E-409C-BE32-E72D297353CC}">
                <c16:uniqueId val="{00000003-92A4-4282-ADCB-D0896C57C6CF}"/>
              </c:ext>
            </c:extLst>
          </c:dPt>
          <c:dPt>
            <c:idx val="2"/>
            <c:bubble3D val="0"/>
            <c:spPr>
              <a:solidFill>
                <a:schemeClr val="tx1"/>
              </a:solidFill>
              <a:ln w="19050">
                <a:noFill/>
              </a:ln>
              <a:effectLst/>
            </c:spPr>
            <c:extLst>
              <c:ext xmlns:c16="http://schemas.microsoft.com/office/drawing/2014/chart" uri="{C3380CC4-5D6E-409C-BE32-E72D297353CC}">
                <c16:uniqueId val="{00000005-92A4-4282-ADCB-D0896C57C6CF}"/>
              </c:ext>
            </c:extLst>
          </c:dPt>
          <c:dPt>
            <c:idx val="3"/>
            <c:bubble3D val="0"/>
            <c:spPr>
              <a:solidFill>
                <a:schemeClr val="tx2"/>
              </a:solidFill>
              <a:ln w="19050">
                <a:noFill/>
              </a:ln>
              <a:effectLst/>
            </c:spPr>
            <c:extLst>
              <c:ext xmlns:c16="http://schemas.microsoft.com/office/drawing/2014/chart" uri="{C3380CC4-5D6E-409C-BE32-E72D297353CC}">
                <c16:uniqueId val="{00000007-92A4-4282-ADCB-D0896C57C6CF}"/>
              </c:ext>
            </c:extLst>
          </c:dPt>
          <c:dPt>
            <c:idx val="4"/>
            <c:bubble3D val="0"/>
            <c:spPr>
              <a:solidFill>
                <a:schemeClr val="accent5"/>
              </a:solidFill>
              <a:ln w="19050">
                <a:noFill/>
              </a:ln>
              <a:effectLst/>
            </c:spPr>
            <c:extLst>
              <c:ext xmlns:c16="http://schemas.microsoft.com/office/drawing/2014/chart" uri="{C3380CC4-5D6E-409C-BE32-E72D297353CC}">
                <c16:uniqueId val="{00000009-92A4-4282-ADCB-D0896C57C6CF}"/>
              </c:ext>
            </c:extLst>
          </c:dPt>
          <c:dPt>
            <c:idx val="5"/>
            <c:bubble3D val="0"/>
            <c:spPr>
              <a:solidFill>
                <a:schemeClr val="accent6"/>
              </a:solidFill>
              <a:ln w="19050">
                <a:noFill/>
              </a:ln>
              <a:effectLst/>
            </c:spPr>
            <c:extLst>
              <c:ext xmlns:c16="http://schemas.microsoft.com/office/drawing/2014/chart" uri="{C3380CC4-5D6E-409C-BE32-E72D297353CC}">
                <c16:uniqueId val="{0000000B-92A4-4282-ADCB-D0896C57C6CF}"/>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92A4-4282-ADCB-D0896C57C6CF}"/>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90000"/>
                          <a:lumOff val="10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92A4-4282-ADCB-D0896C57C6CF}"/>
                </c:ext>
              </c:extLst>
            </c:dLbl>
            <c:dLbl>
              <c:idx val="3"/>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7-92A4-4282-ADCB-D0896C57C6C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Canned</c:v>
                </c:pt>
                <c:pt idx="1">
                  <c:v>Frozen</c:v>
                </c:pt>
                <c:pt idx="2">
                  <c:v>Refrigerated</c:v>
                </c:pt>
                <c:pt idx="3">
                  <c:v>Homemade</c:v>
                </c:pt>
              </c:strCache>
            </c:strRef>
          </c:cat>
          <c:val>
            <c:numRef>
              <c:f>Sheet1!$B$2:$B$5</c:f>
              <c:numCache>
                <c:formatCode>0%</c:formatCode>
                <c:ptCount val="4"/>
                <c:pt idx="0">
                  <c:v>0.56999999999999995</c:v>
                </c:pt>
                <c:pt idx="1">
                  <c:v>0.16</c:v>
                </c:pt>
                <c:pt idx="2">
                  <c:v>7.0000000000000007E-2</c:v>
                </c:pt>
                <c:pt idx="3">
                  <c:v>0.2</c:v>
                </c:pt>
              </c:numCache>
            </c:numRef>
          </c:val>
          <c:extLst>
            <c:ext xmlns:c16="http://schemas.microsoft.com/office/drawing/2014/chart" uri="{C3380CC4-5D6E-409C-BE32-E72D297353CC}">
              <c16:uniqueId val="{0000000E-92A4-4282-ADCB-D0896C57C6CF}"/>
            </c:ext>
          </c:extLst>
        </c:ser>
        <c:dLbls>
          <c:showLegendKey val="0"/>
          <c:showVal val="0"/>
          <c:showCatName val="0"/>
          <c:showSerName val="0"/>
          <c:showPercent val="0"/>
          <c:showBubbleSize val="0"/>
          <c:showLeaderLines val="1"/>
        </c:dLbls>
        <c:firstSliceAng val="168"/>
        <c:holeSize val="75"/>
      </c:doughnutChart>
      <c:spPr>
        <a:noFill/>
        <a:ln>
          <a:noFill/>
        </a:ln>
        <a:effectLst/>
      </c:spPr>
    </c:plotArea>
    <c:legend>
      <c:legendPos val="b"/>
      <c:layout>
        <c:manualLayout>
          <c:xMode val="edge"/>
          <c:yMode val="edge"/>
          <c:x val="0"/>
          <c:y val="0.89002028155571467"/>
          <c:w val="1"/>
          <c:h val="0.1099797184442853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r>
              <a:rPr lang="en-US" sz="1400" dirty="0">
                <a:latin typeface="Georgia" panose="02040502050405020303" pitchFamily="18" charset="0"/>
              </a:rPr>
              <a:t>Top Frozen Soup Purchase Drivers (Total Sample)</a:t>
            </a:r>
          </a:p>
        </c:rich>
      </c:tx>
      <c:layout>
        <c:manualLayout>
          <c:xMode val="edge"/>
          <c:yMode val="edge"/>
          <c:x val="0.17275281766249806"/>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50307191601049872"/>
          <c:y val="0.15179730374612263"/>
          <c:w val="0.49692808398950133"/>
          <c:h val="0.84180953233118583"/>
        </c:manualLayout>
      </c:layout>
      <c:barChart>
        <c:barDir val="bar"/>
        <c:grouping val="clustered"/>
        <c:varyColors val="0"/>
        <c:ser>
          <c:idx val="0"/>
          <c:order val="0"/>
          <c:tx>
            <c:strRef>
              <c:f>Sheet1!$B$1</c:f>
              <c:strCache>
                <c:ptCount val="1"/>
                <c:pt idx="0">
                  <c:v>Total Sample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Requires less labor</c:v>
                </c:pt>
                <c:pt idx="1">
                  <c:v>Wide range of flavor options</c:v>
                </c:pt>
                <c:pt idx="2">
                  <c:v>Taste/Flavor</c:v>
                </c:pt>
                <c:pt idx="3">
                  <c:v>Is ready to eat (only requires heating)</c:v>
                </c:pt>
                <c:pt idx="4">
                  <c:v>Overall product quality</c:v>
                </c:pt>
                <c:pt idx="5">
                  <c:v>Price</c:v>
                </c:pt>
                <c:pt idx="6">
                  <c:v>Shelf life</c:v>
                </c:pt>
                <c:pt idx="7">
                  <c:v>Distributor availability</c:v>
                </c:pt>
              </c:strCache>
            </c:strRef>
          </c:cat>
          <c:val>
            <c:numRef>
              <c:f>Sheet1!$B$2:$B$9</c:f>
              <c:numCache>
                <c:formatCode>0%</c:formatCode>
                <c:ptCount val="8"/>
                <c:pt idx="0">
                  <c:v>0.43</c:v>
                </c:pt>
                <c:pt idx="1">
                  <c:v>0.33</c:v>
                </c:pt>
                <c:pt idx="2">
                  <c:v>0.32</c:v>
                </c:pt>
                <c:pt idx="3">
                  <c:v>0.32</c:v>
                </c:pt>
                <c:pt idx="4">
                  <c:v>0.3</c:v>
                </c:pt>
                <c:pt idx="5">
                  <c:v>0.28000000000000003</c:v>
                </c:pt>
                <c:pt idx="6">
                  <c:v>0.27</c:v>
                </c:pt>
                <c:pt idx="7">
                  <c:v>0.22</c:v>
                </c:pt>
              </c:numCache>
            </c:numRef>
          </c:val>
          <c:extLst>
            <c:ext xmlns:c16="http://schemas.microsoft.com/office/drawing/2014/chart" uri="{C3380CC4-5D6E-409C-BE32-E72D297353CC}">
              <c16:uniqueId val="{00000000-5748-42E6-A497-9C4B93BDD8A9}"/>
            </c:ext>
          </c:extLst>
        </c:ser>
        <c:dLbls>
          <c:showLegendKey val="0"/>
          <c:showVal val="0"/>
          <c:showCatName val="0"/>
          <c:showSerName val="0"/>
          <c:showPercent val="0"/>
          <c:showBubbleSize val="0"/>
        </c:dLbls>
        <c:gapWidth val="182"/>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1"/>
          <c:min val="0"/>
        </c:scaling>
        <c:delete val="1"/>
        <c:axPos val="t"/>
        <c:numFmt formatCode="0%" sourceLinked="1"/>
        <c:majorTickMark val="out"/>
        <c:minorTickMark val="none"/>
        <c:tickLblPos val="nextTo"/>
        <c:crossAx val="380057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r>
              <a:rPr lang="en-US" sz="1400" dirty="0">
                <a:latin typeface="Georgia" panose="02040502050405020303" pitchFamily="18" charset="0"/>
              </a:rPr>
              <a:t>Top Purchase Drivers</a:t>
            </a:r>
          </a:p>
          <a:p>
            <a:pPr>
              <a:defRPr sz="1400">
                <a:latin typeface="Georgia" panose="02040502050405020303" pitchFamily="18" charset="0"/>
              </a:defRPr>
            </a:pPr>
            <a:r>
              <a:rPr lang="en-US" sz="1400" dirty="0">
                <a:latin typeface="Georgia" panose="02040502050405020303" pitchFamily="18" charset="0"/>
              </a:rPr>
              <a:t>(K-12)</a:t>
            </a:r>
          </a:p>
        </c:rich>
      </c:tx>
      <c:layout>
        <c:manualLayout>
          <c:xMode val="edge"/>
          <c:yMode val="edge"/>
          <c:x val="0.20412961247491124"/>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54385620266731238"/>
          <c:y val="0.14043360433604335"/>
          <c:w val="0.39489153929288245"/>
          <c:h val="0.83308943089430898"/>
        </c:manualLayout>
      </c:layout>
      <c:barChart>
        <c:barDir val="bar"/>
        <c:grouping val="clustered"/>
        <c:varyColors val="0"/>
        <c:ser>
          <c:idx val="0"/>
          <c:order val="0"/>
          <c:tx>
            <c:strRef>
              <c:f>Sheet1!$B$1</c:f>
              <c:strCache>
                <c:ptCount val="1"/>
                <c:pt idx="0">
                  <c:v>Column1</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Requires less labor</c:v>
                </c:pt>
                <c:pt idx="1">
                  <c:v>Is ready to eat (only requires heating)</c:v>
                </c:pt>
                <c:pt idx="2">
                  <c:v>Price</c:v>
                </c:pt>
                <c:pt idx="3">
                  <c:v>Wide range of flavors</c:v>
                </c:pt>
                <c:pt idx="4">
                  <c:v>Taste/Flavor </c:v>
                </c:pt>
                <c:pt idx="5">
                  <c:v>Overall product quality</c:v>
                </c:pt>
                <c:pt idx="6">
                  <c:v>Distributor availability</c:v>
                </c:pt>
                <c:pt idx="7">
                  <c:v>Reputation of supplier</c:v>
                </c:pt>
              </c:strCache>
            </c:strRef>
          </c:cat>
          <c:val>
            <c:numRef>
              <c:f>Sheet1!$B$2:$B$9</c:f>
              <c:numCache>
                <c:formatCode>0%</c:formatCode>
                <c:ptCount val="8"/>
                <c:pt idx="0">
                  <c:v>0.53</c:v>
                </c:pt>
                <c:pt idx="1">
                  <c:v>0.53</c:v>
                </c:pt>
                <c:pt idx="2">
                  <c:v>0.35</c:v>
                </c:pt>
                <c:pt idx="3">
                  <c:v>0.35</c:v>
                </c:pt>
                <c:pt idx="4">
                  <c:v>0.28999999999999998</c:v>
                </c:pt>
                <c:pt idx="5">
                  <c:v>0.28999999999999998</c:v>
                </c:pt>
                <c:pt idx="6">
                  <c:v>0.24</c:v>
                </c:pt>
                <c:pt idx="7">
                  <c:v>0.24</c:v>
                </c:pt>
              </c:numCache>
            </c:numRef>
          </c:val>
          <c:extLst>
            <c:ext xmlns:c16="http://schemas.microsoft.com/office/drawing/2014/chart" uri="{C3380CC4-5D6E-409C-BE32-E72D297353CC}">
              <c16:uniqueId val="{00000000-D997-4D10-B1DA-195AB0F9B1F9}"/>
            </c:ext>
          </c:extLst>
        </c:ser>
        <c:dLbls>
          <c:showLegendKey val="0"/>
          <c:showVal val="0"/>
          <c:showCatName val="0"/>
          <c:showSerName val="0"/>
          <c:showPercent val="0"/>
          <c:showBubbleSize val="0"/>
        </c:dLbls>
        <c:gapWidth val="182"/>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1"/>
          <c:min val="0"/>
        </c:scaling>
        <c:delete val="1"/>
        <c:axPos val="t"/>
        <c:numFmt formatCode="0%" sourceLinked="1"/>
        <c:majorTickMark val="out"/>
        <c:minorTickMark val="none"/>
        <c:tickLblPos val="nextTo"/>
        <c:crossAx val="380057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r>
              <a:rPr lang="en-US" sz="1400" dirty="0">
                <a:latin typeface="Georgia" panose="02040502050405020303" pitchFamily="18" charset="0"/>
              </a:rPr>
              <a:t>Top Purchase Drivers (Healthcare)</a:t>
            </a:r>
          </a:p>
        </c:rich>
      </c:tx>
      <c:layout>
        <c:manualLayout>
          <c:xMode val="edge"/>
          <c:yMode val="edge"/>
          <c:x val="0.20412961247491124"/>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54385620266731238"/>
          <c:y val="0.14043360433604335"/>
          <c:w val="0.39043075497915697"/>
          <c:h val="0.83308943089430898"/>
        </c:manualLayout>
      </c:layout>
      <c:barChart>
        <c:barDir val="bar"/>
        <c:grouping val="clustered"/>
        <c:varyColors val="0"/>
        <c:ser>
          <c:idx val="0"/>
          <c:order val="0"/>
          <c:tx>
            <c:strRef>
              <c:f>Sheet1!$B$1</c:f>
              <c:strCache>
                <c:ptCount val="1"/>
                <c:pt idx="0">
                  <c:v>Column1</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Requires less labor</c:v>
                </c:pt>
                <c:pt idx="1">
                  <c:v>Wide range of flavors</c:v>
                </c:pt>
                <c:pt idx="2">
                  <c:v>Is ready to eat (only requires heating)</c:v>
                </c:pt>
                <c:pt idx="3">
                  <c:v>Taste/Flavor</c:v>
                </c:pt>
                <c:pt idx="4">
                  <c:v>Shelf life</c:v>
                </c:pt>
                <c:pt idx="5">
                  <c:v>Overall product quality</c:v>
                </c:pt>
                <c:pt idx="6">
                  <c:v>Strong consumer-known brand name</c:v>
                </c:pt>
                <c:pt idx="7">
                  <c:v>Distributor availability</c:v>
                </c:pt>
              </c:strCache>
            </c:strRef>
          </c:cat>
          <c:val>
            <c:numRef>
              <c:f>Sheet1!$B$2:$B$9</c:f>
              <c:numCache>
                <c:formatCode>0%</c:formatCode>
                <c:ptCount val="8"/>
                <c:pt idx="0">
                  <c:v>0.54</c:v>
                </c:pt>
                <c:pt idx="1">
                  <c:v>0.46</c:v>
                </c:pt>
                <c:pt idx="2">
                  <c:v>0.4</c:v>
                </c:pt>
                <c:pt idx="3">
                  <c:v>0.34</c:v>
                </c:pt>
                <c:pt idx="4">
                  <c:v>0.34</c:v>
                </c:pt>
                <c:pt idx="5">
                  <c:v>0.31</c:v>
                </c:pt>
                <c:pt idx="6">
                  <c:v>0.28999999999999998</c:v>
                </c:pt>
                <c:pt idx="7">
                  <c:v>0.23</c:v>
                </c:pt>
              </c:numCache>
            </c:numRef>
          </c:val>
          <c:extLst>
            <c:ext xmlns:c16="http://schemas.microsoft.com/office/drawing/2014/chart" uri="{C3380CC4-5D6E-409C-BE32-E72D297353CC}">
              <c16:uniqueId val="{00000000-F871-4EBD-8E62-C302105A77CB}"/>
            </c:ext>
          </c:extLst>
        </c:ser>
        <c:dLbls>
          <c:showLegendKey val="0"/>
          <c:showVal val="0"/>
          <c:showCatName val="0"/>
          <c:showSerName val="0"/>
          <c:showPercent val="0"/>
          <c:showBubbleSize val="0"/>
        </c:dLbls>
        <c:gapWidth val="182"/>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1"/>
          <c:min val="0"/>
        </c:scaling>
        <c:delete val="1"/>
        <c:axPos val="t"/>
        <c:numFmt formatCode="0%" sourceLinked="1"/>
        <c:majorTickMark val="out"/>
        <c:minorTickMark val="none"/>
        <c:tickLblPos val="nextTo"/>
        <c:crossAx val="380057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r>
              <a:rPr lang="en-US" sz="1400" dirty="0">
                <a:latin typeface="Georgia" panose="02040502050405020303" pitchFamily="18" charset="0"/>
              </a:rPr>
              <a:t>Top Purchase Drivers (Commercial Chains)</a:t>
            </a:r>
          </a:p>
        </c:rich>
      </c:tx>
      <c:layout>
        <c:manualLayout>
          <c:xMode val="edge"/>
          <c:yMode val="edge"/>
          <c:x val="0.20412961247491124"/>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54385620266731238"/>
          <c:y val="0.14043360433604335"/>
          <c:w val="0.39638683032268024"/>
          <c:h val="0.83308943089430898"/>
        </c:manualLayout>
      </c:layout>
      <c:barChart>
        <c:barDir val="bar"/>
        <c:grouping val="clustered"/>
        <c:varyColors val="0"/>
        <c:ser>
          <c:idx val="0"/>
          <c:order val="0"/>
          <c:tx>
            <c:strRef>
              <c:f>Sheet1!$B$1</c:f>
              <c:strCache>
                <c:ptCount val="1"/>
                <c:pt idx="0">
                  <c:v>Column1</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Requires less labor</c:v>
                </c:pt>
                <c:pt idx="1">
                  <c:v>Taste/Flavor</c:v>
                </c:pt>
                <c:pt idx="2">
                  <c:v>Distributor availability</c:v>
                </c:pt>
                <c:pt idx="3">
                  <c:v>Price</c:v>
                </c:pt>
                <c:pt idx="4">
                  <c:v>Frozen is my preferred format</c:v>
                </c:pt>
                <c:pt idx="5">
                  <c:v>Shelf life</c:v>
                </c:pt>
                <c:pt idx="6">
                  <c:v>DSR recommendation</c:v>
                </c:pt>
                <c:pt idx="7">
                  <c:v>Appropriate packaging size</c:v>
                </c:pt>
              </c:strCache>
            </c:strRef>
          </c:cat>
          <c:val>
            <c:numRef>
              <c:f>Sheet1!$B$2:$B$9</c:f>
              <c:numCache>
                <c:formatCode>0%</c:formatCode>
                <c:ptCount val="8"/>
                <c:pt idx="0">
                  <c:v>0.41</c:v>
                </c:pt>
                <c:pt idx="1">
                  <c:v>0.3</c:v>
                </c:pt>
                <c:pt idx="2">
                  <c:v>0.3</c:v>
                </c:pt>
                <c:pt idx="3">
                  <c:v>0.27</c:v>
                </c:pt>
                <c:pt idx="4">
                  <c:v>0.27</c:v>
                </c:pt>
                <c:pt idx="5">
                  <c:v>0.24</c:v>
                </c:pt>
                <c:pt idx="6">
                  <c:v>0.22</c:v>
                </c:pt>
                <c:pt idx="7">
                  <c:v>0.19</c:v>
                </c:pt>
              </c:numCache>
            </c:numRef>
          </c:val>
          <c:extLst>
            <c:ext xmlns:c16="http://schemas.microsoft.com/office/drawing/2014/chart" uri="{C3380CC4-5D6E-409C-BE32-E72D297353CC}">
              <c16:uniqueId val="{00000000-E3E1-4A12-9D5A-EFF08C4555F5}"/>
            </c:ext>
          </c:extLst>
        </c:ser>
        <c:dLbls>
          <c:showLegendKey val="0"/>
          <c:showVal val="0"/>
          <c:showCatName val="0"/>
          <c:showSerName val="0"/>
          <c:showPercent val="0"/>
          <c:showBubbleSize val="0"/>
        </c:dLbls>
        <c:gapWidth val="182"/>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1"/>
          <c:min val="0"/>
        </c:scaling>
        <c:delete val="1"/>
        <c:axPos val="t"/>
        <c:numFmt formatCode="0%" sourceLinked="1"/>
        <c:majorTickMark val="out"/>
        <c:minorTickMark val="none"/>
        <c:tickLblPos val="nextTo"/>
        <c:crossAx val="380057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r>
              <a:rPr lang="en-US" sz="1400" dirty="0">
                <a:latin typeface="Georgia" panose="02040502050405020303" pitchFamily="18" charset="0"/>
              </a:rPr>
              <a:t>Frozen Soup Purchase Driver Differentiators by Segment</a:t>
            </a:r>
          </a:p>
        </c:rich>
      </c:tx>
      <c:layout>
        <c:manualLayout>
          <c:xMode val="edge"/>
          <c:yMode val="edge"/>
          <c:x val="0.15293398221055701"/>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49562645815106443"/>
          <c:y val="8.5328947368421046E-2"/>
          <c:w val="0.50437354184893568"/>
          <c:h val="0.85728726343417594"/>
        </c:manualLayout>
      </c:layout>
      <c:barChart>
        <c:barDir val="bar"/>
        <c:grouping val="clustered"/>
        <c:varyColors val="0"/>
        <c:ser>
          <c:idx val="0"/>
          <c:order val="0"/>
          <c:tx>
            <c:strRef>
              <c:f>Sheet1!$B$1</c:f>
              <c:strCache>
                <c:ptCount val="1"/>
                <c:pt idx="0">
                  <c:v>Total Sample</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Requires less labor</c:v>
                </c:pt>
                <c:pt idx="1">
                  <c:v>Wide range of flavor options</c:v>
                </c:pt>
                <c:pt idx="2">
                  <c:v>Is ready to eat (only requires heating)</c:v>
                </c:pt>
                <c:pt idx="3">
                  <c:v>Overall product quality</c:v>
                </c:pt>
                <c:pt idx="4">
                  <c:v>Appropriate packaging size</c:v>
                </c:pt>
                <c:pt idx="5">
                  <c:v>Product packaging and format (i.e. tub, pouch)</c:v>
                </c:pt>
                <c:pt idx="6">
                  <c:v>Dietary Claims</c:v>
                </c:pt>
                <c:pt idx="7">
                  <c:v>DSR recommendation</c:v>
                </c:pt>
                <c:pt idx="8">
                  <c:v>Product claims</c:v>
                </c:pt>
              </c:strCache>
            </c:strRef>
          </c:cat>
          <c:val>
            <c:numRef>
              <c:f>Sheet1!$B$2:$B$10</c:f>
              <c:numCache>
                <c:formatCode>0%</c:formatCode>
                <c:ptCount val="9"/>
                <c:pt idx="0">
                  <c:v>0.43</c:v>
                </c:pt>
                <c:pt idx="1">
                  <c:v>0.33</c:v>
                </c:pt>
                <c:pt idx="2">
                  <c:v>0.32</c:v>
                </c:pt>
                <c:pt idx="3">
                  <c:v>0.3</c:v>
                </c:pt>
                <c:pt idx="4">
                  <c:v>0.17</c:v>
                </c:pt>
                <c:pt idx="5">
                  <c:v>0.13</c:v>
                </c:pt>
                <c:pt idx="6">
                  <c:v>0.13</c:v>
                </c:pt>
                <c:pt idx="7">
                  <c:v>0.1</c:v>
                </c:pt>
                <c:pt idx="8">
                  <c:v>0.1</c:v>
                </c:pt>
              </c:numCache>
            </c:numRef>
          </c:val>
          <c:extLst>
            <c:ext xmlns:c16="http://schemas.microsoft.com/office/drawing/2014/chart" uri="{C3380CC4-5D6E-409C-BE32-E72D297353CC}">
              <c16:uniqueId val="{00000000-0EFA-4D6B-87E5-043188D5E504}"/>
            </c:ext>
          </c:extLst>
        </c:ser>
        <c:ser>
          <c:idx val="1"/>
          <c:order val="1"/>
          <c:tx>
            <c:strRef>
              <c:f>Sheet1!$C$1</c:f>
              <c:strCache>
                <c:ptCount val="1"/>
                <c:pt idx="0">
                  <c:v>Restaurants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Requires less labor</c:v>
                </c:pt>
                <c:pt idx="1">
                  <c:v>Wide range of flavor options</c:v>
                </c:pt>
                <c:pt idx="2">
                  <c:v>Is ready to eat (only requires heating)</c:v>
                </c:pt>
                <c:pt idx="3">
                  <c:v>Overall product quality</c:v>
                </c:pt>
                <c:pt idx="4">
                  <c:v>Appropriate packaging size</c:v>
                </c:pt>
                <c:pt idx="5">
                  <c:v>Product packaging and format (i.e. tub, pouch)</c:v>
                </c:pt>
                <c:pt idx="6">
                  <c:v>Dietary Claims</c:v>
                </c:pt>
                <c:pt idx="7">
                  <c:v>DSR recommendation</c:v>
                </c:pt>
                <c:pt idx="8">
                  <c:v>Product claims</c:v>
                </c:pt>
              </c:strCache>
            </c:strRef>
          </c:cat>
          <c:val>
            <c:numRef>
              <c:f>Sheet1!$C$2:$C$10</c:f>
              <c:numCache>
                <c:formatCode>0%</c:formatCode>
                <c:ptCount val="9"/>
                <c:pt idx="0">
                  <c:v>0.36</c:v>
                </c:pt>
                <c:pt idx="1">
                  <c:v>0.27</c:v>
                </c:pt>
                <c:pt idx="2">
                  <c:v>0.22</c:v>
                </c:pt>
                <c:pt idx="3">
                  <c:v>0.3</c:v>
                </c:pt>
                <c:pt idx="4">
                  <c:v>0.17</c:v>
                </c:pt>
                <c:pt idx="5">
                  <c:v>0.15</c:v>
                </c:pt>
                <c:pt idx="6">
                  <c:v>0.15</c:v>
                </c:pt>
                <c:pt idx="7">
                  <c:v>0.15</c:v>
                </c:pt>
                <c:pt idx="8">
                  <c:v>0.15</c:v>
                </c:pt>
              </c:numCache>
            </c:numRef>
          </c:val>
          <c:extLst>
            <c:ext xmlns:c16="http://schemas.microsoft.com/office/drawing/2014/chart" uri="{C3380CC4-5D6E-409C-BE32-E72D297353CC}">
              <c16:uniqueId val="{00000001-0EFA-4D6B-87E5-043188D5E504}"/>
            </c:ext>
          </c:extLst>
        </c:ser>
        <c:ser>
          <c:idx val="2"/>
          <c:order val="2"/>
          <c:tx>
            <c:strRef>
              <c:f>Sheet1!$D$1</c:f>
              <c:strCache>
                <c:ptCount val="1"/>
                <c:pt idx="0">
                  <c:v>Non Comm</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Requires less labor</c:v>
                </c:pt>
                <c:pt idx="1">
                  <c:v>Wide range of flavor options</c:v>
                </c:pt>
                <c:pt idx="2">
                  <c:v>Is ready to eat (only requires heating)</c:v>
                </c:pt>
                <c:pt idx="3">
                  <c:v>Overall product quality</c:v>
                </c:pt>
                <c:pt idx="4">
                  <c:v>Appropriate packaging size</c:v>
                </c:pt>
                <c:pt idx="5">
                  <c:v>Product packaging and format (i.e. tub, pouch)</c:v>
                </c:pt>
                <c:pt idx="6">
                  <c:v>Dietary Claims</c:v>
                </c:pt>
                <c:pt idx="7">
                  <c:v>DSR recommendation</c:v>
                </c:pt>
                <c:pt idx="8">
                  <c:v>Product claims</c:v>
                </c:pt>
              </c:strCache>
            </c:strRef>
          </c:cat>
          <c:val>
            <c:numRef>
              <c:f>Sheet1!$D$2:$D$10</c:f>
              <c:numCache>
                <c:formatCode>0%</c:formatCode>
                <c:ptCount val="9"/>
                <c:pt idx="0">
                  <c:v>0.6</c:v>
                </c:pt>
                <c:pt idx="1">
                  <c:v>0.43</c:v>
                </c:pt>
                <c:pt idx="2">
                  <c:v>0.42</c:v>
                </c:pt>
                <c:pt idx="3">
                  <c:v>0.35</c:v>
                </c:pt>
                <c:pt idx="4">
                  <c:v>0.14000000000000001</c:v>
                </c:pt>
                <c:pt idx="5">
                  <c:v>0.06</c:v>
                </c:pt>
                <c:pt idx="6">
                  <c:v>0.08</c:v>
                </c:pt>
                <c:pt idx="7">
                  <c:v>0.04</c:v>
                </c:pt>
                <c:pt idx="8">
                  <c:v>0.05</c:v>
                </c:pt>
              </c:numCache>
            </c:numRef>
          </c:val>
          <c:extLst>
            <c:ext xmlns:c16="http://schemas.microsoft.com/office/drawing/2014/chart" uri="{C3380CC4-5D6E-409C-BE32-E72D297353CC}">
              <c16:uniqueId val="{00000002-0EFA-4D6B-87E5-043188D5E504}"/>
            </c:ext>
          </c:extLst>
        </c:ser>
        <c:ser>
          <c:idx val="3"/>
          <c:order val="3"/>
          <c:tx>
            <c:strRef>
              <c:f>Sheet1!$E$1</c:f>
              <c:strCache>
                <c:ptCount val="1"/>
                <c:pt idx="0">
                  <c:v>Hotel</c:v>
                </c:pt>
              </c:strCache>
            </c:strRef>
          </c:tx>
          <c:spPr>
            <a:solidFill>
              <a:schemeClr val="accent3"/>
            </a:solidFill>
            <a:ln>
              <a:noFill/>
            </a:ln>
            <a:effectLst/>
          </c:spPr>
          <c:invertIfNegative val="0"/>
          <c:dLbls>
            <c:dLbl>
              <c:idx val="3"/>
              <c:spPr>
                <a:noFill/>
                <a:ln>
                  <a:noFill/>
                </a:ln>
                <a:effectLst/>
              </c:spPr>
              <c:txPr>
                <a:bodyPr rot="0" spcFirstLastPara="1" vertOverflow="ellipsis" vert="horz" wrap="square" anchor="ctr" anchorCtr="1"/>
                <a:lstStyle/>
                <a:p>
                  <a:pPr>
                    <a:defRPr sz="10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EE2B-4E3E-B5E9-CB6E8A97223F}"/>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Requires less labor</c:v>
                </c:pt>
                <c:pt idx="1">
                  <c:v>Wide range of flavor options</c:v>
                </c:pt>
                <c:pt idx="2">
                  <c:v>Is ready to eat (only requires heating)</c:v>
                </c:pt>
                <c:pt idx="3">
                  <c:v>Overall product quality</c:v>
                </c:pt>
                <c:pt idx="4">
                  <c:v>Appropriate packaging size</c:v>
                </c:pt>
                <c:pt idx="5">
                  <c:v>Product packaging and format (i.e. tub, pouch)</c:v>
                </c:pt>
                <c:pt idx="6">
                  <c:v>Dietary Claims</c:v>
                </c:pt>
                <c:pt idx="7">
                  <c:v>DSR recommendation</c:v>
                </c:pt>
                <c:pt idx="8">
                  <c:v>Product claims</c:v>
                </c:pt>
              </c:strCache>
            </c:strRef>
          </c:cat>
          <c:val>
            <c:numRef>
              <c:f>Sheet1!$E$2:$E$10</c:f>
              <c:numCache>
                <c:formatCode>0%</c:formatCode>
                <c:ptCount val="9"/>
                <c:pt idx="0">
                  <c:v>0.1</c:v>
                </c:pt>
                <c:pt idx="1">
                  <c:v>0.2</c:v>
                </c:pt>
                <c:pt idx="2">
                  <c:v>0.4</c:v>
                </c:pt>
                <c:pt idx="3">
                  <c:v>0</c:v>
                </c:pt>
                <c:pt idx="4">
                  <c:v>0.4</c:v>
                </c:pt>
                <c:pt idx="5">
                  <c:v>0.2</c:v>
                </c:pt>
                <c:pt idx="6">
                  <c:v>0.3</c:v>
                </c:pt>
                <c:pt idx="7">
                  <c:v>0.1</c:v>
                </c:pt>
                <c:pt idx="8">
                  <c:v>0.1</c:v>
                </c:pt>
              </c:numCache>
            </c:numRef>
          </c:val>
          <c:extLst>
            <c:ext xmlns:c16="http://schemas.microsoft.com/office/drawing/2014/chart" uri="{C3380CC4-5D6E-409C-BE32-E72D297353CC}">
              <c16:uniqueId val="{00000003-0EFA-4D6B-87E5-043188D5E504}"/>
            </c:ext>
          </c:extLst>
        </c:ser>
        <c:ser>
          <c:idx val="4"/>
          <c:order val="4"/>
          <c:tx>
            <c:strRef>
              <c:f>Sheet1!$F$1</c:f>
              <c:strCache>
                <c:ptCount val="1"/>
                <c:pt idx="0">
                  <c:v>C-Store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Requires less labor</c:v>
                </c:pt>
                <c:pt idx="1">
                  <c:v>Wide range of flavor options</c:v>
                </c:pt>
                <c:pt idx="2">
                  <c:v>Is ready to eat (only requires heating)</c:v>
                </c:pt>
                <c:pt idx="3">
                  <c:v>Overall product quality</c:v>
                </c:pt>
                <c:pt idx="4">
                  <c:v>Appropriate packaging size</c:v>
                </c:pt>
                <c:pt idx="5">
                  <c:v>Product packaging and format (i.e. tub, pouch)</c:v>
                </c:pt>
                <c:pt idx="6">
                  <c:v>Dietary Claims</c:v>
                </c:pt>
                <c:pt idx="7">
                  <c:v>DSR recommendation</c:v>
                </c:pt>
                <c:pt idx="8">
                  <c:v>Product claims</c:v>
                </c:pt>
              </c:strCache>
            </c:strRef>
          </c:cat>
          <c:val>
            <c:numRef>
              <c:f>Sheet1!$F$2:$F$10</c:f>
              <c:numCache>
                <c:formatCode>0%</c:formatCode>
                <c:ptCount val="9"/>
                <c:pt idx="0">
                  <c:v>7.0000000000000007E-2</c:v>
                </c:pt>
                <c:pt idx="1">
                  <c:v>0.21</c:v>
                </c:pt>
                <c:pt idx="2">
                  <c:v>0.36</c:v>
                </c:pt>
                <c:pt idx="3">
                  <c:v>0.28999999999999998</c:v>
                </c:pt>
                <c:pt idx="4">
                  <c:v>0.14000000000000001</c:v>
                </c:pt>
                <c:pt idx="5">
                  <c:v>0.36</c:v>
                </c:pt>
                <c:pt idx="6">
                  <c:v>0.14000000000000001</c:v>
                </c:pt>
                <c:pt idx="7">
                  <c:v>0.14000000000000001</c:v>
                </c:pt>
                <c:pt idx="8">
                  <c:v>7.0000000000000007E-2</c:v>
                </c:pt>
              </c:numCache>
            </c:numRef>
          </c:val>
          <c:extLst>
            <c:ext xmlns:c16="http://schemas.microsoft.com/office/drawing/2014/chart" uri="{C3380CC4-5D6E-409C-BE32-E72D297353CC}">
              <c16:uniqueId val="{00000004-0EFA-4D6B-87E5-043188D5E504}"/>
            </c:ext>
          </c:extLst>
        </c:ser>
        <c:dLbls>
          <c:showLegendKey val="0"/>
          <c:showVal val="0"/>
          <c:showCatName val="0"/>
          <c:showSerName val="0"/>
          <c:showPercent val="0"/>
          <c:showBubbleSize val="0"/>
        </c:dLbls>
        <c:gapWidth val="80"/>
        <c:overlap val="-35"/>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scaling>
        <c:delete val="1"/>
        <c:axPos val="t"/>
        <c:numFmt formatCode="0%" sourceLinked="1"/>
        <c:majorTickMark val="none"/>
        <c:minorTickMark val="none"/>
        <c:tickLblPos val="nextTo"/>
        <c:crossAx val="380057263"/>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Entry>
      <c:layout>
        <c:manualLayout>
          <c:xMode val="edge"/>
          <c:yMode val="edge"/>
          <c:x val="0.12297590405365996"/>
          <c:y val="0.96328612124703927"/>
          <c:w val="0.75404819189268013"/>
          <c:h val="3.6713878752960755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baseline="0">
                <a:solidFill>
                  <a:schemeClr val="tx1"/>
                </a:solidFill>
                <a:latin typeface="Arial"/>
                <a:ea typeface="+mn-ea"/>
                <a:cs typeface="+mn-cs"/>
              </a:defRPr>
            </a:pPr>
            <a:r>
              <a:rPr lang="en-US" sz="1400" b="0" dirty="0">
                <a:latin typeface="Georgia" panose="02040502050405020303" pitchFamily="18" charset="0"/>
              </a:rPr>
              <a:t>Top Purchase Drivers </a:t>
            </a:r>
          </a:p>
          <a:p>
            <a:pPr>
              <a:defRPr/>
            </a:pPr>
            <a:r>
              <a:rPr lang="en-US" sz="1400" b="0" dirty="0">
                <a:latin typeface="Georgia" panose="02040502050405020303" pitchFamily="18" charset="0"/>
              </a:rPr>
              <a:t>(K-12)</a:t>
            </a:r>
            <a:endParaRPr lang="en-US" b="0" dirty="0">
              <a:latin typeface="Georgia" panose="02040502050405020303" pitchFamily="18" charset="0"/>
            </a:endParaRPr>
          </a:p>
        </c:rich>
      </c:tx>
      <c:overlay val="0"/>
      <c:spPr>
        <a:noFill/>
        <a:ln>
          <a:noFill/>
        </a:ln>
        <a:effectLst/>
      </c:spPr>
      <c:txPr>
        <a:bodyPr rot="0" spcFirstLastPara="1" vertOverflow="ellipsis" vert="horz" wrap="square" anchor="ctr" anchorCtr="1"/>
        <a:lstStyle/>
        <a:p>
          <a:pPr>
            <a:defRPr sz="1440" b="1" i="0" u="none" strike="noStrike" kern="1200" baseline="0">
              <a:solidFill>
                <a:schemeClr val="tx1"/>
              </a:solidFill>
              <a:latin typeface="Arial"/>
              <a:ea typeface="+mn-ea"/>
              <a:cs typeface="+mn-cs"/>
            </a:defRPr>
          </a:pPr>
          <a:endParaRPr lang="en-US"/>
        </a:p>
      </c:txPr>
    </c:title>
    <c:autoTitleDeleted val="0"/>
    <c:plotArea>
      <c:layout>
        <c:manualLayout>
          <c:layoutTarget val="inner"/>
          <c:xMode val="edge"/>
          <c:yMode val="edge"/>
          <c:x val="0.49384128454531417"/>
          <c:y val="0.126392975549109"/>
          <c:w val="0.4424332252586074"/>
          <c:h val="0.84948421743334712"/>
        </c:manualLayout>
      </c:layout>
      <c:barChart>
        <c:barDir val="bar"/>
        <c:grouping val="clustered"/>
        <c:varyColors val="0"/>
        <c:ser>
          <c:idx val="0"/>
          <c:order val="0"/>
          <c:tx>
            <c:strRef>
              <c:f>Sheet1!$B$1</c:f>
              <c:strCache>
                <c:ptCount val="1"/>
                <c:pt idx="0">
                  <c:v>K-12</c:v>
                </c:pt>
              </c:strCache>
            </c:strRef>
          </c:tx>
          <c:spPr>
            <a:solidFill>
              <a:srgbClr val="86DD72"/>
            </a:solidFill>
            <a:ln>
              <a:noFill/>
            </a:ln>
            <a:effectLst/>
          </c:spPr>
          <c:invertIfNegative val="1"/>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Arial"/>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Taste/Flavor</c:v>
                </c:pt>
                <c:pt idx="1">
                  <c:v>Overall product quality</c:v>
                </c:pt>
                <c:pt idx="2">
                  <c:v>Meets USDA reqs</c:v>
                </c:pt>
                <c:pt idx="3">
                  <c:v>Distributor availability</c:v>
                </c:pt>
                <c:pt idx="4">
                  <c:v>Price</c:v>
                </c:pt>
                <c:pt idx="5">
                  <c:v>Brand uses a licensed character</c:v>
                </c:pt>
                <c:pt idx="6">
                  <c:v>Nutrition claims </c:v>
                </c:pt>
                <c:pt idx="7">
                  <c:v>Is Smart Snack compliant</c:v>
                </c:pt>
              </c:strCache>
            </c:strRef>
          </c:cat>
          <c:val>
            <c:numRef>
              <c:f>Sheet1!$B$2:$B$9</c:f>
              <c:numCache>
                <c:formatCode>0%</c:formatCode>
                <c:ptCount val="8"/>
                <c:pt idx="0">
                  <c:v>0.34</c:v>
                </c:pt>
                <c:pt idx="1">
                  <c:v>0.31</c:v>
                </c:pt>
                <c:pt idx="2">
                  <c:v>0.3</c:v>
                </c:pt>
                <c:pt idx="3">
                  <c:v>0.28999999999999998</c:v>
                </c:pt>
                <c:pt idx="4">
                  <c:v>0.27</c:v>
                </c:pt>
                <c:pt idx="5">
                  <c:v>0.24</c:v>
                </c:pt>
                <c:pt idx="6">
                  <c:v>0.24</c:v>
                </c:pt>
                <c:pt idx="7">
                  <c:v>0.24</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754C-F249-99F7-039E2B9E5459}"/>
            </c:ext>
          </c:extLst>
        </c:ser>
        <c:dLbls>
          <c:showLegendKey val="0"/>
          <c:showVal val="1"/>
          <c:showCatName val="0"/>
          <c:showSerName val="0"/>
          <c:showPercent val="0"/>
          <c:showBubbleSize val="0"/>
        </c:dLbls>
        <c:gapWidth val="150"/>
        <c:overlap val="-50"/>
        <c:axId val="-2068027336"/>
        <c:axId val="-2113994440"/>
      </c:barChart>
      <c:catAx>
        <c:axId val="-2068027336"/>
        <c:scaling>
          <c:orientation val="maxMin"/>
        </c:scaling>
        <c:delete val="0"/>
        <c:axPos val="l"/>
        <c:numFmt formatCode="General" sourceLinked="0"/>
        <c:majorTickMark val="none"/>
        <c:minorTickMark val="none"/>
        <c:tickLblPos val="nextTo"/>
        <c:spPr>
          <a:noFill/>
          <a:ln w="9525" cap="flat" cmpd="sng" algn="ctr">
            <a:solidFill>
              <a:schemeClr val="bg2"/>
            </a:solidFill>
            <a:prstDash val="solid"/>
            <a:round/>
          </a:ln>
          <a:effectLst/>
        </c:spPr>
        <c:txPr>
          <a:bodyPr rot="-60000000" spcFirstLastPara="1" vertOverflow="ellipsis" vert="horz" wrap="square" anchor="ctr" anchorCtr="1"/>
          <a:lstStyle/>
          <a:p>
            <a:pPr>
              <a:defRPr sz="1100" b="0" i="0" u="none" strike="noStrike" kern="1200" baseline="0">
                <a:solidFill>
                  <a:schemeClr val="tx1"/>
                </a:solidFill>
                <a:latin typeface="Arial"/>
                <a:ea typeface="+mn-ea"/>
                <a:cs typeface="+mn-cs"/>
              </a:defRPr>
            </a:pPr>
            <a:endParaRPr lang="en-US"/>
          </a:p>
        </c:txPr>
        <c:crossAx val="-2113994440"/>
        <c:crosses val="autoZero"/>
        <c:auto val="1"/>
        <c:lblAlgn val="ctr"/>
        <c:lblOffset val="100"/>
        <c:noMultiLvlLbl val="0"/>
      </c:catAx>
      <c:valAx>
        <c:axId val="-2113994440"/>
        <c:scaling>
          <c:orientation val="minMax"/>
          <c:max val="1"/>
          <c:min val="0"/>
        </c:scaling>
        <c:delete val="1"/>
        <c:axPos val="t"/>
        <c:numFmt formatCode="0%" sourceLinked="1"/>
        <c:majorTickMark val="out"/>
        <c:minorTickMark val="none"/>
        <c:tickLblPos val="nextTo"/>
        <c:crossAx val="-2068027336"/>
        <c:crosses val="autoZero"/>
        <c:crossBetween val="between"/>
      </c:valAx>
      <c:spPr>
        <a:noFill/>
        <a:ln>
          <a:noFill/>
        </a:ln>
        <a:effectLst/>
      </c:spPr>
    </c:plotArea>
    <c:plotVisOnly val="1"/>
    <c:dispBlanksAs val="gap"/>
    <c:showDLblsOverMax val="1"/>
  </c:chart>
  <c:spPr>
    <a:noFill/>
    <a:ln w="9525" cap="flat" cmpd="sng" algn="ctr">
      <a:noFill/>
      <a:prstDash val="solid"/>
    </a:ln>
    <a:effectLst/>
  </c:spPr>
  <c:txPr>
    <a:bodyPr/>
    <a:lstStyle/>
    <a:p>
      <a:pPr>
        <a:defRPr sz="1200">
          <a:solidFill>
            <a:schemeClr val="tx1"/>
          </a:solidFill>
          <a:latin typeface="Arial"/>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r>
              <a:rPr lang="en-US" sz="1400" dirty="0">
                <a:latin typeface="Georgia" panose="02040502050405020303" pitchFamily="18" charset="0"/>
              </a:rPr>
              <a:t>% of Operators Purchasing Brand</a:t>
            </a:r>
          </a:p>
        </c:rich>
      </c:tx>
      <c:layout>
        <c:manualLayout>
          <c:xMode val="edge"/>
          <c:yMode val="edge"/>
          <c:x val="0.2809547244094488"/>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49552730387868182"/>
          <c:y val="4.8511298892516486E-2"/>
          <c:w val="0.50447269612131818"/>
          <c:h val="0.90650214454900457"/>
        </c:manualLayout>
      </c:layout>
      <c:barChart>
        <c:barDir val="bar"/>
        <c:grouping val="clustered"/>
        <c:varyColors val="0"/>
        <c:ser>
          <c:idx val="0"/>
          <c:order val="0"/>
          <c:tx>
            <c:strRef>
              <c:f>Sheet1!$B$1</c:f>
              <c:strCache>
                <c:ptCount val="1"/>
                <c:pt idx="0">
                  <c:v>Total Sample</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Campbell’s</c:v>
                </c:pt>
                <c:pt idx="1">
                  <c:v>Heinz</c:v>
                </c:pt>
                <c:pt idx="2">
                  <c:v>Sysco</c:v>
                </c:pt>
                <c:pt idx="3">
                  <c:v>Molly’s Kitchen</c:v>
                </c:pt>
                <c:pt idx="4">
                  <c:v>Kettle Cuisine</c:v>
                </c:pt>
                <c:pt idx="5">
                  <c:v>Whitey’s</c:v>
                </c:pt>
                <c:pt idx="6">
                  <c:v>Blount Fine Foods</c:v>
                </c:pt>
                <c:pt idx="7">
                  <c:v>Meritage Soups</c:v>
                </c:pt>
                <c:pt idx="8">
                  <c:v>NORPAC</c:v>
                </c:pt>
                <c:pt idx="9">
                  <c:v>CTI Foods</c:v>
                </c:pt>
              </c:strCache>
            </c:strRef>
          </c:cat>
          <c:val>
            <c:numRef>
              <c:f>Sheet1!$B$2:$B$11</c:f>
              <c:numCache>
                <c:formatCode>0%</c:formatCode>
                <c:ptCount val="10"/>
                <c:pt idx="0">
                  <c:v>0.46</c:v>
                </c:pt>
                <c:pt idx="1">
                  <c:v>0.35</c:v>
                </c:pt>
                <c:pt idx="2">
                  <c:v>0.28000000000000003</c:v>
                </c:pt>
                <c:pt idx="3">
                  <c:v>0.17</c:v>
                </c:pt>
                <c:pt idx="4">
                  <c:v>0.16</c:v>
                </c:pt>
                <c:pt idx="5">
                  <c:v>0.09</c:v>
                </c:pt>
                <c:pt idx="6">
                  <c:v>0.08</c:v>
                </c:pt>
                <c:pt idx="7">
                  <c:v>7.0000000000000007E-2</c:v>
                </c:pt>
                <c:pt idx="8">
                  <c:v>0.05</c:v>
                </c:pt>
                <c:pt idx="9">
                  <c:v>0.05</c:v>
                </c:pt>
              </c:numCache>
            </c:numRef>
          </c:val>
          <c:extLst>
            <c:ext xmlns:c16="http://schemas.microsoft.com/office/drawing/2014/chart" uri="{C3380CC4-5D6E-409C-BE32-E72D297353CC}">
              <c16:uniqueId val="{00000000-4B39-47FB-AD7B-A5691FF085F4}"/>
            </c:ext>
          </c:extLst>
        </c:ser>
        <c:ser>
          <c:idx val="1"/>
          <c:order val="1"/>
          <c:tx>
            <c:strRef>
              <c:f>Sheet1!$C$1</c:f>
              <c:strCache>
                <c:ptCount val="1"/>
                <c:pt idx="0">
                  <c:v>Restaurants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Campbell’s</c:v>
                </c:pt>
                <c:pt idx="1">
                  <c:v>Heinz</c:v>
                </c:pt>
                <c:pt idx="2">
                  <c:v>Sysco</c:v>
                </c:pt>
                <c:pt idx="3">
                  <c:v>Molly’s Kitchen</c:v>
                </c:pt>
                <c:pt idx="4">
                  <c:v>Kettle Cuisine</c:v>
                </c:pt>
                <c:pt idx="5">
                  <c:v>Whitey’s</c:v>
                </c:pt>
                <c:pt idx="6">
                  <c:v>Blount Fine Foods</c:v>
                </c:pt>
                <c:pt idx="7">
                  <c:v>Meritage Soups</c:v>
                </c:pt>
                <c:pt idx="8">
                  <c:v>NORPAC</c:v>
                </c:pt>
                <c:pt idx="9">
                  <c:v>CTI Foods</c:v>
                </c:pt>
              </c:strCache>
            </c:strRef>
          </c:cat>
          <c:val>
            <c:numRef>
              <c:f>Sheet1!$C$2:$C$11</c:f>
              <c:numCache>
                <c:formatCode>0%</c:formatCode>
                <c:ptCount val="10"/>
                <c:pt idx="0">
                  <c:v>0.36</c:v>
                </c:pt>
                <c:pt idx="1">
                  <c:v>0.28999999999999998</c:v>
                </c:pt>
                <c:pt idx="2">
                  <c:v>0.3</c:v>
                </c:pt>
                <c:pt idx="3">
                  <c:v>0.14000000000000001</c:v>
                </c:pt>
                <c:pt idx="4">
                  <c:v>0.15</c:v>
                </c:pt>
                <c:pt idx="5">
                  <c:v>0.1</c:v>
                </c:pt>
                <c:pt idx="6">
                  <c:v>0.1</c:v>
                </c:pt>
                <c:pt idx="7">
                  <c:v>0.11</c:v>
                </c:pt>
                <c:pt idx="8">
                  <c:v>0.06</c:v>
                </c:pt>
                <c:pt idx="9">
                  <c:v>0.06</c:v>
                </c:pt>
              </c:numCache>
            </c:numRef>
          </c:val>
          <c:extLst>
            <c:ext xmlns:c16="http://schemas.microsoft.com/office/drawing/2014/chart" uri="{C3380CC4-5D6E-409C-BE32-E72D297353CC}">
              <c16:uniqueId val="{00000000-B485-4417-B7FA-04A04DB2F5DA}"/>
            </c:ext>
          </c:extLst>
        </c:ser>
        <c:ser>
          <c:idx val="2"/>
          <c:order val="2"/>
          <c:tx>
            <c:strRef>
              <c:f>Sheet1!$D$1</c:f>
              <c:strCache>
                <c:ptCount val="1"/>
                <c:pt idx="0">
                  <c:v>Non Comm</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Campbell’s</c:v>
                </c:pt>
                <c:pt idx="1">
                  <c:v>Heinz</c:v>
                </c:pt>
                <c:pt idx="2">
                  <c:v>Sysco</c:v>
                </c:pt>
                <c:pt idx="3">
                  <c:v>Molly’s Kitchen</c:v>
                </c:pt>
                <c:pt idx="4">
                  <c:v>Kettle Cuisine</c:v>
                </c:pt>
                <c:pt idx="5">
                  <c:v>Whitey’s</c:v>
                </c:pt>
                <c:pt idx="6">
                  <c:v>Blount Fine Foods</c:v>
                </c:pt>
                <c:pt idx="7">
                  <c:v>Meritage Soups</c:v>
                </c:pt>
                <c:pt idx="8">
                  <c:v>NORPAC</c:v>
                </c:pt>
                <c:pt idx="9">
                  <c:v>CTI Foods</c:v>
                </c:pt>
              </c:strCache>
            </c:strRef>
          </c:cat>
          <c:val>
            <c:numRef>
              <c:f>Sheet1!$D$2:$D$11</c:f>
              <c:numCache>
                <c:formatCode>0%</c:formatCode>
                <c:ptCount val="10"/>
                <c:pt idx="0">
                  <c:v>0.6</c:v>
                </c:pt>
                <c:pt idx="1">
                  <c:v>0.37</c:v>
                </c:pt>
                <c:pt idx="2">
                  <c:v>0.25</c:v>
                </c:pt>
                <c:pt idx="3">
                  <c:v>0.2</c:v>
                </c:pt>
                <c:pt idx="4">
                  <c:v>0.16</c:v>
                </c:pt>
                <c:pt idx="5">
                  <c:v>0.08</c:v>
                </c:pt>
                <c:pt idx="6">
                  <c:v>0.08</c:v>
                </c:pt>
                <c:pt idx="7">
                  <c:v>0.04</c:v>
                </c:pt>
                <c:pt idx="8">
                  <c:v>0.02</c:v>
                </c:pt>
                <c:pt idx="9">
                  <c:v>0.04</c:v>
                </c:pt>
              </c:numCache>
            </c:numRef>
          </c:val>
          <c:extLst>
            <c:ext xmlns:c16="http://schemas.microsoft.com/office/drawing/2014/chart" uri="{C3380CC4-5D6E-409C-BE32-E72D297353CC}">
              <c16:uniqueId val="{00000001-B485-4417-B7FA-04A04DB2F5DA}"/>
            </c:ext>
          </c:extLst>
        </c:ser>
        <c:ser>
          <c:idx val="3"/>
          <c:order val="3"/>
          <c:tx>
            <c:strRef>
              <c:f>Sheet1!$E$1</c:f>
              <c:strCache>
                <c:ptCount val="1"/>
                <c:pt idx="0">
                  <c:v>Hotel</c:v>
                </c:pt>
              </c:strCache>
            </c:strRef>
          </c:tx>
          <c:spPr>
            <a:solidFill>
              <a:schemeClr val="accent3"/>
            </a:solidFill>
            <a:ln>
              <a:noFill/>
            </a:ln>
            <a:effectLst/>
          </c:spPr>
          <c:invertIfNegative val="0"/>
          <c:dLbls>
            <c:dLbl>
              <c:idx val="6"/>
              <c:spPr>
                <a:noFill/>
                <a:ln>
                  <a:noFill/>
                </a:ln>
                <a:effectLst/>
              </c:spPr>
              <c:txPr>
                <a:bodyPr rot="0" spcFirstLastPara="1" vertOverflow="ellipsis" vert="horz" wrap="square" anchor="ctr" anchorCtr="1"/>
                <a:lstStyle/>
                <a:p>
                  <a:pPr>
                    <a:defRPr sz="10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02B4-4180-BC26-11075BC6AD05}"/>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Campbell’s</c:v>
                </c:pt>
                <c:pt idx="1">
                  <c:v>Heinz</c:v>
                </c:pt>
                <c:pt idx="2">
                  <c:v>Sysco</c:v>
                </c:pt>
                <c:pt idx="3">
                  <c:v>Molly’s Kitchen</c:v>
                </c:pt>
                <c:pt idx="4">
                  <c:v>Kettle Cuisine</c:v>
                </c:pt>
                <c:pt idx="5">
                  <c:v>Whitey’s</c:v>
                </c:pt>
                <c:pt idx="6">
                  <c:v>Blount Fine Foods</c:v>
                </c:pt>
                <c:pt idx="7">
                  <c:v>Meritage Soups</c:v>
                </c:pt>
                <c:pt idx="8">
                  <c:v>NORPAC</c:v>
                </c:pt>
                <c:pt idx="9">
                  <c:v>CTI Foods</c:v>
                </c:pt>
              </c:strCache>
            </c:strRef>
          </c:cat>
          <c:val>
            <c:numRef>
              <c:f>Sheet1!$E$2:$E$11</c:f>
              <c:numCache>
                <c:formatCode>0%</c:formatCode>
                <c:ptCount val="10"/>
                <c:pt idx="0">
                  <c:v>0.3</c:v>
                </c:pt>
                <c:pt idx="1">
                  <c:v>0.4</c:v>
                </c:pt>
                <c:pt idx="2">
                  <c:v>0.4</c:v>
                </c:pt>
                <c:pt idx="3">
                  <c:v>0.2</c:v>
                </c:pt>
                <c:pt idx="4">
                  <c:v>0.2</c:v>
                </c:pt>
                <c:pt idx="5">
                  <c:v>0.1</c:v>
                </c:pt>
                <c:pt idx="6">
                  <c:v>0</c:v>
                </c:pt>
                <c:pt idx="7">
                  <c:v>0.1</c:v>
                </c:pt>
                <c:pt idx="8">
                  <c:v>0.1</c:v>
                </c:pt>
                <c:pt idx="9">
                  <c:v>0.1</c:v>
                </c:pt>
              </c:numCache>
            </c:numRef>
          </c:val>
          <c:extLst>
            <c:ext xmlns:c16="http://schemas.microsoft.com/office/drawing/2014/chart" uri="{C3380CC4-5D6E-409C-BE32-E72D297353CC}">
              <c16:uniqueId val="{00000002-B485-4417-B7FA-04A04DB2F5DA}"/>
            </c:ext>
          </c:extLst>
        </c:ser>
        <c:ser>
          <c:idx val="4"/>
          <c:order val="4"/>
          <c:tx>
            <c:strRef>
              <c:f>Sheet1!$F$1</c:f>
              <c:strCache>
                <c:ptCount val="1"/>
                <c:pt idx="0">
                  <c:v>C-Store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Campbell’s</c:v>
                </c:pt>
                <c:pt idx="1">
                  <c:v>Heinz</c:v>
                </c:pt>
                <c:pt idx="2">
                  <c:v>Sysco</c:v>
                </c:pt>
                <c:pt idx="3">
                  <c:v>Molly’s Kitchen</c:v>
                </c:pt>
                <c:pt idx="4">
                  <c:v>Kettle Cuisine</c:v>
                </c:pt>
                <c:pt idx="5">
                  <c:v>Whitey’s</c:v>
                </c:pt>
                <c:pt idx="6">
                  <c:v>Blount Fine Foods</c:v>
                </c:pt>
                <c:pt idx="7">
                  <c:v>Meritage Soups</c:v>
                </c:pt>
                <c:pt idx="8">
                  <c:v>NORPAC</c:v>
                </c:pt>
                <c:pt idx="9">
                  <c:v>CTI Foods</c:v>
                </c:pt>
              </c:strCache>
            </c:strRef>
          </c:cat>
          <c:val>
            <c:numRef>
              <c:f>Sheet1!$F$2:$F$11</c:f>
              <c:numCache>
                <c:formatCode>0%</c:formatCode>
                <c:ptCount val="10"/>
                <c:pt idx="0">
                  <c:v>0.36</c:v>
                </c:pt>
                <c:pt idx="1">
                  <c:v>0.56999999999999995</c:v>
                </c:pt>
                <c:pt idx="2">
                  <c:v>0.28999999999999998</c:v>
                </c:pt>
                <c:pt idx="3">
                  <c:v>0.14000000000000001</c:v>
                </c:pt>
                <c:pt idx="4">
                  <c:v>0.21</c:v>
                </c:pt>
                <c:pt idx="5">
                  <c:v>7.0000000000000007E-2</c:v>
                </c:pt>
                <c:pt idx="6">
                  <c:v>7.0000000000000007E-2</c:v>
                </c:pt>
                <c:pt idx="7">
                  <c:v>7.0000000000000007E-2</c:v>
                </c:pt>
                <c:pt idx="8">
                  <c:v>0.14000000000000001</c:v>
                </c:pt>
                <c:pt idx="9">
                  <c:v>7.0000000000000007E-2</c:v>
                </c:pt>
              </c:numCache>
            </c:numRef>
          </c:val>
          <c:extLst>
            <c:ext xmlns:c16="http://schemas.microsoft.com/office/drawing/2014/chart" uri="{C3380CC4-5D6E-409C-BE32-E72D297353CC}">
              <c16:uniqueId val="{00000003-B485-4417-B7FA-04A04DB2F5DA}"/>
            </c:ext>
          </c:extLst>
        </c:ser>
        <c:dLbls>
          <c:showLegendKey val="0"/>
          <c:showVal val="0"/>
          <c:showCatName val="0"/>
          <c:showSerName val="0"/>
          <c:showPercent val="0"/>
          <c:showBubbleSize val="0"/>
        </c:dLbls>
        <c:gapWidth val="80"/>
        <c:overlap val="-35"/>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scaling>
        <c:delete val="1"/>
        <c:axPos val="t"/>
        <c:numFmt formatCode="0%" sourceLinked="1"/>
        <c:majorTickMark val="none"/>
        <c:minorTickMark val="none"/>
        <c:tickLblPos val="nextTo"/>
        <c:crossAx val="380057263"/>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Entry>
      <c:layout>
        <c:manualLayout>
          <c:xMode val="edge"/>
          <c:yMode val="edge"/>
          <c:x val="8.5179717118693501E-2"/>
          <c:y val="0.96349225401702832"/>
          <c:w val="0.82964056576261302"/>
          <c:h val="3.650774598297164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r>
              <a:rPr lang="en-US" sz="1600" dirty="0">
                <a:latin typeface="Georgia" panose="02040502050405020303" pitchFamily="18" charset="0"/>
              </a:rPr>
              <a:t>% of Operators who Strongly Agree</a:t>
            </a:r>
          </a:p>
        </c:rich>
      </c:tx>
      <c:layout>
        <c:manualLayout>
          <c:xMode val="edge"/>
          <c:yMode val="edge"/>
          <c:x val="0.27679972295129773"/>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2.0245764733955001E-4"/>
          <c:y val="8.8892356443249457E-2"/>
          <c:w val="0.99979754235266005"/>
          <c:h val="0.85349833557390697"/>
        </c:manualLayout>
      </c:layout>
      <c:barChart>
        <c:barDir val="bar"/>
        <c:grouping val="clustered"/>
        <c:varyColors val="0"/>
        <c:ser>
          <c:idx val="0"/>
          <c:order val="0"/>
          <c:tx>
            <c:strRef>
              <c:f>Sheet1!$B$1</c:f>
              <c:strCache>
                <c:ptCount val="1"/>
                <c:pt idx="0">
                  <c:v>Campbell's</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51BF-496B-93B4-325C3BDE1A12}"/>
              </c:ext>
            </c:extLst>
          </c:dPt>
          <c:dPt>
            <c:idx val="7"/>
            <c:invertIfNegative val="0"/>
            <c:bubble3D val="0"/>
            <c:spPr>
              <a:solidFill>
                <a:schemeClr val="accent1"/>
              </a:solidFill>
              <a:ln>
                <a:noFill/>
              </a:ln>
              <a:effectLst/>
            </c:spPr>
            <c:extLst>
              <c:ext xmlns:c16="http://schemas.microsoft.com/office/drawing/2014/chart" uri="{C3380CC4-5D6E-409C-BE32-E72D297353CC}">
                <c16:uniqueId val="{00000003-51BF-496B-93B4-325C3BDE1A12}"/>
              </c:ext>
            </c:extLst>
          </c:dPt>
          <c:dPt>
            <c:idx val="8"/>
            <c:invertIfNegative val="0"/>
            <c:bubble3D val="0"/>
            <c:spPr>
              <a:solidFill>
                <a:schemeClr val="accent1"/>
              </a:solidFill>
              <a:ln>
                <a:noFill/>
              </a:ln>
              <a:effectLst/>
            </c:spPr>
            <c:extLst>
              <c:ext xmlns:c16="http://schemas.microsoft.com/office/drawing/2014/chart" uri="{C3380CC4-5D6E-409C-BE32-E72D297353CC}">
                <c16:uniqueId val="{00000005-51BF-496B-93B4-325C3BDE1A12}"/>
              </c:ext>
            </c:extLst>
          </c:dPt>
          <c:dPt>
            <c:idx val="9"/>
            <c:invertIfNegative val="0"/>
            <c:bubble3D val="0"/>
            <c:spPr>
              <a:solidFill>
                <a:schemeClr val="accent1"/>
              </a:solidFill>
              <a:ln>
                <a:noFill/>
              </a:ln>
              <a:effectLst/>
            </c:spPr>
            <c:extLst>
              <c:ext xmlns:c16="http://schemas.microsoft.com/office/drawing/2014/chart" uri="{C3380CC4-5D6E-409C-BE32-E72D297353CC}">
                <c16:uniqueId val="{00000007-51BF-496B-93B4-325C3BDE1A12}"/>
              </c:ext>
            </c:extLst>
          </c:dPt>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Requires less labor</c:v>
                </c:pt>
                <c:pt idx="1">
                  <c:v>Wide range of flavor options</c:v>
                </c:pt>
                <c:pt idx="2">
                  <c:v>Taste/Flavor</c:v>
                </c:pt>
                <c:pt idx="3">
                  <c:v>Is ready to eat (only requires heating)</c:v>
                </c:pt>
                <c:pt idx="4">
                  <c:v>Overall product quality</c:v>
                </c:pt>
                <c:pt idx="5">
                  <c:v>Price</c:v>
                </c:pt>
                <c:pt idx="6">
                  <c:v>Shelf life</c:v>
                </c:pt>
                <c:pt idx="7">
                  <c:v>Distributor availability</c:v>
                </c:pt>
              </c:strCache>
            </c:strRef>
          </c:cat>
          <c:val>
            <c:numRef>
              <c:f>Sheet1!$B$2:$B$9</c:f>
              <c:numCache>
                <c:formatCode>0%</c:formatCode>
                <c:ptCount val="8"/>
                <c:pt idx="0">
                  <c:v>0.57999999999999996</c:v>
                </c:pt>
                <c:pt idx="1">
                  <c:v>0.59</c:v>
                </c:pt>
                <c:pt idx="2">
                  <c:v>0.67</c:v>
                </c:pt>
                <c:pt idx="3">
                  <c:v>0.68</c:v>
                </c:pt>
                <c:pt idx="4">
                  <c:v>0.77</c:v>
                </c:pt>
                <c:pt idx="5">
                  <c:v>0.44</c:v>
                </c:pt>
                <c:pt idx="6">
                  <c:v>0.89</c:v>
                </c:pt>
                <c:pt idx="7">
                  <c:v>0.9</c:v>
                </c:pt>
              </c:numCache>
            </c:numRef>
          </c:val>
          <c:extLst>
            <c:ext xmlns:c16="http://schemas.microsoft.com/office/drawing/2014/chart" uri="{C3380CC4-5D6E-409C-BE32-E72D297353CC}">
              <c16:uniqueId val="{00000008-51BF-496B-93B4-325C3BDE1A12}"/>
            </c:ext>
          </c:extLst>
        </c:ser>
        <c:ser>
          <c:idx val="1"/>
          <c:order val="1"/>
          <c:tx>
            <c:strRef>
              <c:f>Sheet1!$C$1</c:f>
              <c:strCache>
                <c:ptCount val="1"/>
                <c:pt idx="0">
                  <c:v>Heinz</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Requires less labor</c:v>
                </c:pt>
                <c:pt idx="1">
                  <c:v>Wide range of flavor options</c:v>
                </c:pt>
                <c:pt idx="2">
                  <c:v>Taste/Flavor</c:v>
                </c:pt>
                <c:pt idx="3">
                  <c:v>Is ready to eat (only requires heating)</c:v>
                </c:pt>
                <c:pt idx="4">
                  <c:v>Overall product quality</c:v>
                </c:pt>
                <c:pt idx="5">
                  <c:v>Price</c:v>
                </c:pt>
                <c:pt idx="6">
                  <c:v>Shelf life</c:v>
                </c:pt>
                <c:pt idx="7">
                  <c:v>Distributor availability</c:v>
                </c:pt>
              </c:strCache>
            </c:strRef>
          </c:cat>
          <c:val>
            <c:numRef>
              <c:f>Sheet1!$C$2:$C$9</c:f>
              <c:numCache>
                <c:formatCode>0%</c:formatCode>
                <c:ptCount val="8"/>
                <c:pt idx="0">
                  <c:v>0.41</c:v>
                </c:pt>
                <c:pt idx="1">
                  <c:v>0.31</c:v>
                </c:pt>
                <c:pt idx="2">
                  <c:v>0.45</c:v>
                </c:pt>
                <c:pt idx="3">
                  <c:v>0.62</c:v>
                </c:pt>
                <c:pt idx="4">
                  <c:v>0.5</c:v>
                </c:pt>
                <c:pt idx="5">
                  <c:v>0.4</c:v>
                </c:pt>
                <c:pt idx="6">
                  <c:v>0.56000000000000005</c:v>
                </c:pt>
                <c:pt idx="7">
                  <c:v>0.67</c:v>
                </c:pt>
              </c:numCache>
            </c:numRef>
          </c:val>
          <c:extLst>
            <c:ext xmlns:c16="http://schemas.microsoft.com/office/drawing/2014/chart" uri="{C3380CC4-5D6E-409C-BE32-E72D297353CC}">
              <c16:uniqueId val="{00000009-51BF-496B-93B4-325C3BDE1A12}"/>
            </c:ext>
          </c:extLst>
        </c:ser>
        <c:ser>
          <c:idx val="2"/>
          <c:order val="2"/>
          <c:tx>
            <c:strRef>
              <c:f>Sheet1!$D$1</c:f>
              <c:strCache>
                <c:ptCount val="1"/>
                <c:pt idx="0">
                  <c:v>Sysco</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Requires less labor</c:v>
                </c:pt>
                <c:pt idx="1">
                  <c:v>Wide range of flavor options</c:v>
                </c:pt>
                <c:pt idx="2">
                  <c:v>Taste/Flavor</c:v>
                </c:pt>
                <c:pt idx="3">
                  <c:v>Is ready to eat (only requires heating)</c:v>
                </c:pt>
                <c:pt idx="4">
                  <c:v>Overall product quality</c:v>
                </c:pt>
                <c:pt idx="5">
                  <c:v>Price</c:v>
                </c:pt>
                <c:pt idx="6">
                  <c:v>Shelf life</c:v>
                </c:pt>
                <c:pt idx="7">
                  <c:v>Distributor availability</c:v>
                </c:pt>
              </c:strCache>
            </c:strRef>
          </c:cat>
          <c:val>
            <c:numRef>
              <c:f>Sheet1!$D$2:$D$9</c:f>
              <c:numCache>
                <c:formatCode>0%</c:formatCode>
                <c:ptCount val="8"/>
                <c:pt idx="0">
                  <c:v>0.39</c:v>
                </c:pt>
                <c:pt idx="1">
                  <c:v>0.67</c:v>
                </c:pt>
                <c:pt idx="2">
                  <c:v>0.71</c:v>
                </c:pt>
                <c:pt idx="3">
                  <c:v>0.56999999999999995</c:v>
                </c:pt>
                <c:pt idx="4">
                  <c:v>0.86</c:v>
                </c:pt>
                <c:pt idx="5">
                  <c:v>0.33</c:v>
                </c:pt>
                <c:pt idx="6">
                  <c:v>0.5</c:v>
                </c:pt>
                <c:pt idx="7">
                  <c:v>0.8</c:v>
                </c:pt>
              </c:numCache>
            </c:numRef>
          </c:val>
          <c:extLst>
            <c:ext xmlns:c16="http://schemas.microsoft.com/office/drawing/2014/chart" uri="{C3380CC4-5D6E-409C-BE32-E72D297353CC}">
              <c16:uniqueId val="{00000008-0FD3-4D63-A230-0F3958CD6780}"/>
            </c:ext>
          </c:extLst>
        </c:ser>
        <c:dLbls>
          <c:showLegendKey val="0"/>
          <c:showVal val="0"/>
          <c:showCatName val="0"/>
          <c:showSerName val="0"/>
          <c:showPercent val="0"/>
          <c:showBubbleSize val="0"/>
        </c:dLbls>
        <c:gapWidth val="80"/>
        <c:overlap val="-35"/>
        <c:axId val="-365562880"/>
        <c:axId val="-365561104"/>
      </c:barChart>
      <c:catAx>
        <c:axId val="-3655628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65561104"/>
        <c:crosses val="autoZero"/>
        <c:auto val="1"/>
        <c:lblAlgn val="ctr"/>
        <c:lblOffset val="100"/>
        <c:noMultiLvlLbl val="0"/>
      </c:catAx>
      <c:valAx>
        <c:axId val="-365561104"/>
        <c:scaling>
          <c:orientation val="minMax"/>
          <c:max val="1.2"/>
          <c:min val="0"/>
        </c:scaling>
        <c:delete val="1"/>
        <c:axPos val="t"/>
        <c:numFmt formatCode="0.0%" sourceLinked="0"/>
        <c:majorTickMark val="out"/>
        <c:minorTickMark val="none"/>
        <c:tickLblPos val="nextTo"/>
        <c:crossAx val="-365562880"/>
        <c:crosses val="autoZero"/>
        <c:crossBetween val="between"/>
      </c:valAx>
      <c:spPr>
        <a:noFill/>
        <a:ln>
          <a:noFill/>
        </a:ln>
        <a:effectLst/>
      </c:spPr>
    </c:plotArea>
    <c:legend>
      <c:legendPos val="b"/>
      <c:layout>
        <c:manualLayout>
          <c:xMode val="edge"/>
          <c:yMode val="edge"/>
          <c:x val="0.14285013852435113"/>
          <c:y val="0.96273910120990969"/>
          <c:w val="0.70272546660834068"/>
          <c:h val="3.726089879009025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281714785651799"/>
          <c:y val="6.618421052631579E-2"/>
          <c:w val="0.49718285214348207"/>
          <c:h val="0.85426336510567757"/>
        </c:manualLayout>
      </c:layout>
      <c:barChart>
        <c:barDir val="bar"/>
        <c:grouping val="clustered"/>
        <c:varyColors val="0"/>
        <c:ser>
          <c:idx val="0"/>
          <c:order val="0"/>
          <c:tx>
            <c:strRef>
              <c:f>Sheet1!$B$1</c:f>
              <c:strCache>
                <c:ptCount val="1"/>
                <c:pt idx="0">
                  <c:v>Total Sample</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Pouch/bag</c:v>
                </c:pt>
                <c:pt idx="1">
                  <c:v>Tub</c:v>
                </c:pt>
              </c:strCache>
            </c:strRef>
          </c:cat>
          <c:val>
            <c:numRef>
              <c:f>Sheet1!$B$2:$B$3</c:f>
              <c:numCache>
                <c:formatCode>0%</c:formatCode>
                <c:ptCount val="2"/>
                <c:pt idx="0">
                  <c:v>0.7</c:v>
                </c:pt>
                <c:pt idx="1">
                  <c:v>0.57999999999999996</c:v>
                </c:pt>
              </c:numCache>
            </c:numRef>
          </c:val>
          <c:extLst>
            <c:ext xmlns:c16="http://schemas.microsoft.com/office/drawing/2014/chart" uri="{C3380CC4-5D6E-409C-BE32-E72D297353CC}">
              <c16:uniqueId val="{00000000-95BC-4D78-80A6-3DE6D0C15D8A}"/>
            </c:ext>
          </c:extLst>
        </c:ser>
        <c:ser>
          <c:idx val="1"/>
          <c:order val="1"/>
          <c:tx>
            <c:strRef>
              <c:f>Sheet1!$C$1</c:f>
              <c:strCache>
                <c:ptCount val="1"/>
                <c:pt idx="0">
                  <c:v>Restaurants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Pouch/bag</c:v>
                </c:pt>
                <c:pt idx="1">
                  <c:v>Tub</c:v>
                </c:pt>
              </c:strCache>
            </c:strRef>
          </c:cat>
          <c:val>
            <c:numRef>
              <c:f>Sheet1!$C$2:$C$3</c:f>
              <c:numCache>
                <c:formatCode>0%</c:formatCode>
                <c:ptCount val="2"/>
                <c:pt idx="0">
                  <c:v>0.76</c:v>
                </c:pt>
                <c:pt idx="1">
                  <c:v>0.5</c:v>
                </c:pt>
              </c:numCache>
            </c:numRef>
          </c:val>
          <c:extLst>
            <c:ext xmlns:c16="http://schemas.microsoft.com/office/drawing/2014/chart" uri="{C3380CC4-5D6E-409C-BE32-E72D297353CC}">
              <c16:uniqueId val="{00000001-95BC-4D78-80A6-3DE6D0C15D8A}"/>
            </c:ext>
          </c:extLst>
        </c:ser>
        <c:ser>
          <c:idx val="2"/>
          <c:order val="2"/>
          <c:tx>
            <c:strRef>
              <c:f>Sheet1!$D$1</c:f>
              <c:strCache>
                <c:ptCount val="1"/>
                <c:pt idx="0">
                  <c:v>Non Comm</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Pouch/bag</c:v>
                </c:pt>
                <c:pt idx="1">
                  <c:v>Tub</c:v>
                </c:pt>
              </c:strCache>
            </c:strRef>
          </c:cat>
          <c:val>
            <c:numRef>
              <c:f>Sheet1!$D$2:$D$3</c:f>
              <c:numCache>
                <c:formatCode>0%</c:formatCode>
                <c:ptCount val="2"/>
                <c:pt idx="0">
                  <c:v>0.63</c:v>
                </c:pt>
                <c:pt idx="1">
                  <c:v>0.66</c:v>
                </c:pt>
              </c:numCache>
            </c:numRef>
          </c:val>
          <c:extLst>
            <c:ext xmlns:c16="http://schemas.microsoft.com/office/drawing/2014/chart" uri="{C3380CC4-5D6E-409C-BE32-E72D297353CC}">
              <c16:uniqueId val="{00000003-95BC-4D78-80A6-3DE6D0C15D8A}"/>
            </c:ext>
          </c:extLst>
        </c:ser>
        <c:ser>
          <c:idx val="3"/>
          <c:order val="3"/>
          <c:tx>
            <c:strRef>
              <c:f>Sheet1!$E$1</c:f>
              <c:strCache>
                <c:ptCount val="1"/>
                <c:pt idx="0">
                  <c:v>Hotel</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Pouch/bag</c:v>
                </c:pt>
                <c:pt idx="1">
                  <c:v>Tub</c:v>
                </c:pt>
              </c:strCache>
            </c:strRef>
          </c:cat>
          <c:val>
            <c:numRef>
              <c:f>Sheet1!$E$2:$E$3</c:f>
              <c:numCache>
                <c:formatCode>0%</c:formatCode>
                <c:ptCount val="2"/>
                <c:pt idx="0">
                  <c:v>0.8</c:v>
                </c:pt>
                <c:pt idx="1">
                  <c:v>0.7</c:v>
                </c:pt>
              </c:numCache>
            </c:numRef>
          </c:val>
          <c:extLst>
            <c:ext xmlns:c16="http://schemas.microsoft.com/office/drawing/2014/chart" uri="{C3380CC4-5D6E-409C-BE32-E72D297353CC}">
              <c16:uniqueId val="{00000000-A321-4BCB-AB1C-AE0CA5C7D70D}"/>
            </c:ext>
          </c:extLst>
        </c:ser>
        <c:ser>
          <c:idx val="4"/>
          <c:order val="4"/>
          <c:tx>
            <c:strRef>
              <c:f>Sheet1!$F$1</c:f>
              <c:strCache>
                <c:ptCount val="1"/>
                <c:pt idx="0">
                  <c:v>C-Store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Pouch/bag</c:v>
                </c:pt>
                <c:pt idx="1">
                  <c:v>Tub</c:v>
                </c:pt>
              </c:strCache>
            </c:strRef>
          </c:cat>
          <c:val>
            <c:numRef>
              <c:f>Sheet1!$F$2:$F$3</c:f>
              <c:numCache>
                <c:formatCode>0%</c:formatCode>
                <c:ptCount val="2"/>
                <c:pt idx="0">
                  <c:v>0.64</c:v>
                </c:pt>
                <c:pt idx="1">
                  <c:v>0.5</c:v>
                </c:pt>
              </c:numCache>
            </c:numRef>
          </c:val>
          <c:extLst>
            <c:ext xmlns:c16="http://schemas.microsoft.com/office/drawing/2014/chart" uri="{C3380CC4-5D6E-409C-BE32-E72D297353CC}">
              <c16:uniqueId val="{00000000-81B5-48C4-91D2-AC0A9C2A3E3A}"/>
            </c:ext>
          </c:extLst>
        </c:ser>
        <c:dLbls>
          <c:showLegendKey val="0"/>
          <c:showVal val="0"/>
          <c:showCatName val="0"/>
          <c:showSerName val="0"/>
          <c:showPercent val="0"/>
          <c:showBubbleSize val="0"/>
        </c:dLbls>
        <c:gapWidth val="182"/>
        <c:overlap val="-35"/>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scaling>
        <c:delete val="1"/>
        <c:axPos val="t"/>
        <c:numFmt formatCode="0%" sourceLinked="1"/>
        <c:majorTickMark val="out"/>
        <c:minorTickMark val="none"/>
        <c:tickLblPos val="nextTo"/>
        <c:crossAx val="380057263"/>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571054500540372"/>
          <c:y val="0.16045454545454546"/>
          <c:w val="0.64840710205341978"/>
          <c:h val="0.70228644714865185"/>
        </c:manualLayout>
      </c:layout>
      <c:barChart>
        <c:barDir val="bar"/>
        <c:grouping val="percentStacked"/>
        <c:varyColors val="0"/>
        <c:ser>
          <c:idx val="0"/>
          <c:order val="0"/>
          <c:tx>
            <c:strRef>
              <c:f>Sheet1!$B$1</c:f>
              <c:strCache>
                <c:ptCount val="1"/>
                <c:pt idx="0">
                  <c:v>Ready-to-cook</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numCache>
            </c:numRef>
          </c:cat>
          <c:val>
            <c:numRef>
              <c:f>Sheet1!$B$2:$B$5</c:f>
              <c:numCache>
                <c:formatCode>General</c:formatCode>
                <c:ptCount val="4"/>
              </c:numCache>
            </c:numRef>
          </c:val>
          <c:extLst>
            <c:ext xmlns:c16="http://schemas.microsoft.com/office/drawing/2014/chart" uri="{C3380CC4-5D6E-409C-BE32-E72D297353CC}">
              <c16:uniqueId val="{00000000-FAF0-4A0A-9599-DF930535FC55}"/>
            </c:ext>
          </c:extLst>
        </c:ser>
        <c:ser>
          <c:idx val="1"/>
          <c:order val="1"/>
          <c:tx>
            <c:strRef>
              <c:f>Sheet1!$C$1</c:f>
              <c:strCache>
                <c:ptCount val="1"/>
                <c:pt idx="0">
                  <c:v>Ready-to-eat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numCache>
            </c:numRef>
          </c:cat>
          <c:val>
            <c:numRef>
              <c:f>Sheet1!$C$2:$C$5</c:f>
              <c:numCache>
                <c:formatCode>General</c:formatCode>
                <c:ptCount val="4"/>
              </c:numCache>
            </c:numRef>
          </c:val>
          <c:extLst>
            <c:ext xmlns:c16="http://schemas.microsoft.com/office/drawing/2014/chart" uri="{C3380CC4-5D6E-409C-BE32-E72D297353CC}">
              <c16:uniqueId val="{00000001-FAF0-4A0A-9599-DF930535FC55}"/>
            </c:ext>
          </c:extLst>
        </c:ser>
        <c:ser>
          <c:idx val="2"/>
          <c:order val="2"/>
          <c:tx>
            <c:strRef>
              <c:f>Sheet1!$D$1</c:f>
              <c:strCache>
                <c:ptCount val="1"/>
                <c:pt idx="0">
                  <c:v>Other</c:v>
                </c:pt>
              </c:strCache>
            </c:strRef>
          </c:tx>
          <c:spPr>
            <a:solidFill>
              <a:schemeClr val="accent3"/>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2-FAF0-4A0A-9599-DF930535FC55}"/>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3"/>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numCache>
            </c:numRef>
          </c:cat>
          <c:val>
            <c:numRef>
              <c:f>Sheet1!$D$2:$D$5</c:f>
              <c:numCache>
                <c:formatCode>General</c:formatCode>
                <c:ptCount val="4"/>
              </c:numCache>
            </c:numRef>
          </c:val>
          <c:extLst>
            <c:ext xmlns:c16="http://schemas.microsoft.com/office/drawing/2014/chart" uri="{C3380CC4-5D6E-409C-BE32-E72D297353CC}">
              <c16:uniqueId val="{00000003-FAF0-4A0A-9599-DF930535FC55}"/>
            </c:ext>
          </c:extLst>
        </c:ser>
        <c:dLbls>
          <c:showLegendKey val="0"/>
          <c:showVal val="0"/>
          <c:showCatName val="0"/>
          <c:showSerName val="0"/>
          <c:showPercent val="0"/>
          <c:showBubbleSize val="0"/>
        </c:dLbls>
        <c:gapWidth val="150"/>
        <c:overlap val="100"/>
        <c:axId val="375285247"/>
        <c:axId val="16434367"/>
      </c:barChart>
      <c:catAx>
        <c:axId val="375285247"/>
        <c:scaling>
          <c:orientation val="maxMin"/>
        </c:scaling>
        <c:delete val="1"/>
        <c:axPos val="l"/>
        <c:numFmt formatCode="General" sourceLinked="1"/>
        <c:majorTickMark val="none"/>
        <c:minorTickMark val="none"/>
        <c:tickLblPos val="nextTo"/>
        <c:crossAx val="16434367"/>
        <c:crosses val="autoZero"/>
        <c:auto val="1"/>
        <c:lblAlgn val="ctr"/>
        <c:lblOffset val="100"/>
        <c:noMultiLvlLbl val="0"/>
      </c:catAx>
      <c:valAx>
        <c:axId val="16434367"/>
        <c:scaling>
          <c:orientation val="minMax"/>
        </c:scaling>
        <c:delete val="1"/>
        <c:axPos val="t"/>
        <c:numFmt formatCode="0%" sourceLinked="1"/>
        <c:majorTickMark val="none"/>
        <c:minorTickMark val="none"/>
        <c:tickLblPos val="nextTo"/>
        <c:crossAx val="3752852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600" dirty="0">
                <a:solidFill>
                  <a:schemeClr val="tx1"/>
                </a:solidFill>
                <a:latin typeface="Georgia" panose="02040502050405020303" pitchFamily="18" charset="0"/>
              </a:rPr>
              <a:t>Frozen</a:t>
            </a:r>
            <a:r>
              <a:rPr lang="en-US" sz="1600" baseline="0" dirty="0">
                <a:solidFill>
                  <a:schemeClr val="tx1"/>
                </a:solidFill>
                <a:latin typeface="Georgia" panose="02040502050405020303" pitchFamily="18" charset="0"/>
              </a:rPr>
              <a:t> </a:t>
            </a:r>
            <a:r>
              <a:rPr lang="en-US" sz="1600" dirty="0">
                <a:solidFill>
                  <a:schemeClr val="tx1"/>
                </a:solidFill>
                <a:latin typeface="Georgia" panose="02040502050405020303" pitchFamily="18" charset="0"/>
              </a:rPr>
              <a:t>Format</a:t>
            </a:r>
            <a:r>
              <a:rPr lang="en-US" sz="1600" baseline="0" dirty="0">
                <a:solidFill>
                  <a:schemeClr val="tx1"/>
                </a:solidFill>
                <a:latin typeface="Georgia" panose="02040502050405020303" pitchFamily="18" charset="0"/>
              </a:rPr>
              <a:t> Usage by Major Segments</a:t>
            </a:r>
            <a:endParaRPr lang="en-US" sz="1600" dirty="0">
              <a:solidFill>
                <a:schemeClr val="tx1"/>
              </a:solidFill>
              <a:latin typeface="Georgia" panose="02040502050405020303" pitchFamily="18"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6252204290066578"/>
          <c:y val="0.21348484848484847"/>
          <c:w val="0.66813201541296696"/>
          <c:h val="0.64925614411834887"/>
        </c:manualLayout>
      </c:layout>
      <c:barChart>
        <c:barDir val="bar"/>
        <c:grouping val="percentStacked"/>
        <c:varyColors val="0"/>
        <c:ser>
          <c:idx val="0"/>
          <c:order val="0"/>
          <c:tx>
            <c:strRef>
              <c:f>Sheet1!$B$1</c:f>
              <c:strCache>
                <c:ptCount val="1"/>
                <c:pt idx="0">
                  <c:v>Ready-to-cook</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Sheet1!$B$2:$B$6</c:f>
              <c:numCache>
                <c:formatCode>0%</c:formatCode>
                <c:ptCount val="5"/>
                <c:pt idx="0">
                  <c:v>0.48659999999999998</c:v>
                </c:pt>
                <c:pt idx="1">
                  <c:v>0.51019999999999999</c:v>
                </c:pt>
                <c:pt idx="2">
                  <c:v>0.4148</c:v>
                </c:pt>
                <c:pt idx="3">
                  <c:v>0.47699999999999998</c:v>
                </c:pt>
                <c:pt idx="4">
                  <c:v>0.76070000000000004</c:v>
                </c:pt>
              </c:numCache>
            </c:numRef>
          </c:val>
          <c:extLst>
            <c:ext xmlns:c16="http://schemas.microsoft.com/office/drawing/2014/chart" uri="{C3380CC4-5D6E-409C-BE32-E72D297353CC}">
              <c16:uniqueId val="{00000000-742A-4C1B-BD32-E346AA13855B}"/>
            </c:ext>
          </c:extLst>
        </c:ser>
        <c:ser>
          <c:idx val="1"/>
          <c:order val="1"/>
          <c:tx>
            <c:strRef>
              <c:f>Sheet1!$C$1</c:f>
              <c:strCache>
                <c:ptCount val="1"/>
                <c:pt idx="0">
                  <c:v>Ready-to-eat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Sheet1!$C$2:$C$6</c:f>
              <c:numCache>
                <c:formatCode>0%</c:formatCode>
                <c:ptCount val="5"/>
                <c:pt idx="0">
                  <c:v>0.51049999999999995</c:v>
                </c:pt>
                <c:pt idx="1">
                  <c:v>0.48980000000000001</c:v>
                </c:pt>
                <c:pt idx="2">
                  <c:v>0.57820000000000005</c:v>
                </c:pt>
                <c:pt idx="3">
                  <c:v>0.52300000000000002</c:v>
                </c:pt>
                <c:pt idx="4">
                  <c:v>0.23930000000000001</c:v>
                </c:pt>
              </c:numCache>
            </c:numRef>
          </c:val>
          <c:extLst>
            <c:ext xmlns:c16="http://schemas.microsoft.com/office/drawing/2014/chart" uri="{C3380CC4-5D6E-409C-BE32-E72D297353CC}">
              <c16:uniqueId val="{00000001-742A-4C1B-BD32-E346AA13855B}"/>
            </c:ext>
          </c:extLst>
        </c:ser>
        <c:ser>
          <c:idx val="2"/>
          <c:order val="2"/>
          <c:tx>
            <c:strRef>
              <c:f>Sheet1!$D$1</c:f>
              <c:strCache>
                <c:ptCount val="1"/>
                <c:pt idx="0">
                  <c:v>Other</c:v>
                </c:pt>
              </c:strCache>
            </c:strRef>
          </c:tx>
          <c:spPr>
            <a:solidFill>
              <a:schemeClr val="accent3"/>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1-D659-4464-A139-A744A57E825D}"/>
                </c:ext>
              </c:extLst>
            </c:dLbl>
            <c:dLbl>
              <c:idx val="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3"/>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0-D659-4464-A139-A744A57E825D}"/>
                </c:ext>
              </c:extLst>
            </c:dLbl>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2-D659-4464-A139-A744A57E825D}"/>
                </c:ext>
              </c:extLst>
            </c:dLbl>
            <c:dLbl>
              <c:idx val="3"/>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3"/>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3-D659-4464-A139-A744A57E825D}"/>
                </c:ext>
              </c:extLst>
            </c:dLbl>
            <c:dLbl>
              <c:idx val="4"/>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3"/>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4-D659-4464-A139-A744A57E825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3"/>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Restaurants</c:v>
                </c:pt>
                <c:pt idx="2">
                  <c:v>Non Comm</c:v>
                </c:pt>
                <c:pt idx="3">
                  <c:v>Hotel</c:v>
                </c:pt>
                <c:pt idx="4">
                  <c:v>C-Store</c:v>
                </c:pt>
              </c:strCache>
            </c:strRef>
          </c:cat>
          <c:val>
            <c:numRef>
              <c:f>Sheet1!$D$2:$D$6</c:f>
              <c:numCache>
                <c:formatCode>0%</c:formatCode>
                <c:ptCount val="5"/>
                <c:pt idx="0">
                  <c:v>1.09E-2</c:v>
                </c:pt>
                <c:pt idx="1">
                  <c:v>0</c:v>
                </c:pt>
                <c:pt idx="2">
                  <c:v>2.1499999999999998E-2</c:v>
                </c:pt>
                <c:pt idx="3">
                  <c:v>0</c:v>
                </c:pt>
                <c:pt idx="4">
                  <c:v>0</c:v>
                </c:pt>
              </c:numCache>
            </c:numRef>
          </c:val>
          <c:extLst>
            <c:ext xmlns:c16="http://schemas.microsoft.com/office/drawing/2014/chart" uri="{C3380CC4-5D6E-409C-BE32-E72D297353CC}">
              <c16:uniqueId val="{00000002-742A-4C1B-BD32-E346AA13855B}"/>
            </c:ext>
          </c:extLst>
        </c:ser>
        <c:dLbls>
          <c:showLegendKey val="0"/>
          <c:showVal val="0"/>
          <c:showCatName val="0"/>
          <c:showSerName val="0"/>
          <c:showPercent val="0"/>
          <c:showBubbleSize val="0"/>
        </c:dLbls>
        <c:gapWidth val="120"/>
        <c:overlap val="100"/>
        <c:axId val="375285247"/>
        <c:axId val="16434367"/>
      </c:barChart>
      <c:catAx>
        <c:axId val="37528524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6434367"/>
        <c:crosses val="autoZero"/>
        <c:auto val="1"/>
        <c:lblAlgn val="ctr"/>
        <c:lblOffset val="100"/>
        <c:noMultiLvlLbl val="0"/>
      </c:catAx>
      <c:valAx>
        <c:axId val="16434367"/>
        <c:scaling>
          <c:orientation val="minMax"/>
        </c:scaling>
        <c:delete val="1"/>
        <c:axPos val="t"/>
        <c:numFmt formatCode="0%" sourceLinked="1"/>
        <c:majorTickMark val="none"/>
        <c:minorTickMark val="none"/>
        <c:tickLblPos val="nextTo"/>
        <c:crossAx val="3752852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600" dirty="0">
                <a:solidFill>
                  <a:schemeClr val="tx1"/>
                </a:solidFill>
                <a:latin typeface="Georgia" panose="02040502050405020303" pitchFamily="18" charset="0"/>
              </a:rPr>
              <a:t>Frozen</a:t>
            </a:r>
            <a:r>
              <a:rPr lang="en-US" sz="1600" baseline="0" dirty="0">
                <a:solidFill>
                  <a:schemeClr val="tx1"/>
                </a:solidFill>
                <a:latin typeface="Georgia" panose="02040502050405020303" pitchFamily="18" charset="0"/>
              </a:rPr>
              <a:t> </a:t>
            </a:r>
            <a:r>
              <a:rPr lang="en-US" sz="1600" dirty="0">
                <a:solidFill>
                  <a:schemeClr val="tx1"/>
                </a:solidFill>
                <a:latin typeface="Georgia" panose="02040502050405020303" pitchFamily="18" charset="0"/>
              </a:rPr>
              <a:t>Format</a:t>
            </a:r>
            <a:r>
              <a:rPr lang="en-US" sz="1600" baseline="0" dirty="0">
                <a:solidFill>
                  <a:schemeClr val="tx1"/>
                </a:solidFill>
                <a:latin typeface="Georgia" panose="02040502050405020303" pitchFamily="18" charset="0"/>
              </a:rPr>
              <a:t> Usage by Priority Segments</a:t>
            </a:r>
            <a:endParaRPr lang="en-US" sz="1600" dirty="0">
              <a:solidFill>
                <a:schemeClr val="tx1"/>
              </a:solidFill>
              <a:latin typeface="Georgia" panose="02040502050405020303" pitchFamily="18"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8571054500540372"/>
          <c:y val="0.16045454545454546"/>
          <c:w val="0.64840710205341978"/>
          <c:h val="0.70228644714865185"/>
        </c:manualLayout>
      </c:layout>
      <c:barChart>
        <c:barDir val="bar"/>
        <c:grouping val="percentStacked"/>
        <c:varyColors val="0"/>
        <c:ser>
          <c:idx val="0"/>
          <c:order val="0"/>
          <c:tx>
            <c:strRef>
              <c:f>Sheet1!$B$1</c:f>
              <c:strCache>
                <c:ptCount val="1"/>
                <c:pt idx="0">
                  <c:v>Ready-to-cook</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c:v>
                </c:pt>
                <c:pt idx="1">
                  <c:v>K-12</c:v>
                </c:pt>
                <c:pt idx="2">
                  <c:v>Healthcare</c:v>
                </c:pt>
                <c:pt idx="3">
                  <c:v>Chain Restaurants</c:v>
                </c:pt>
              </c:strCache>
            </c:strRef>
          </c:cat>
          <c:val>
            <c:numRef>
              <c:f>Sheet1!$B$2:$B$5</c:f>
              <c:numCache>
                <c:formatCode>0%</c:formatCode>
                <c:ptCount val="4"/>
                <c:pt idx="0">
                  <c:v>0.49</c:v>
                </c:pt>
                <c:pt idx="1">
                  <c:v>0.51300000000000001</c:v>
                </c:pt>
                <c:pt idx="2">
                  <c:v>0.40060000000000001</c:v>
                </c:pt>
                <c:pt idx="3">
                  <c:v>0.501</c:v>
                </c:pt>
              </c:numCache>
            </c:numRef>
          </c:val>
          <c:extLst>
            <c:ext xmlns:c16="http://schemas.microsoft.com/office/drawing/2014/chart" uri="{C3380CC4-5D6E-409C-BE32-E72D297353CC}">
              <c16:uniqueId val="{00000000-CF4E-4F1E-9EEC-C24CEF6BAECD}"/>
            </c:ext>
          </c:extLst>
        </c:ser>
        <c:ser>
          <c:idx val="1"/>
          <c:order val="1"/>
          <c:tx>
            <c:strRef>
              <c:f>Sheet1!$C$1</c:f>
              <c:strCache>
                <c:ptCount val="1"/>
                <c:pt idx="0">
                  <c:v>Ready-to-eat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c:v>
                </c:pt>
                <c:pt idx="1">
                  <c:v>K-12</c:v>
                </c:pt>
                <c:pt idx="2">
                  <c:v>Healthcare</c:v>
                </c:pt>
                <c:pt idx="3">
                  <c:v>Chain Restaurants</c:v>
                </c:pt>
              </c:strCache>
            </c:strRef>
          </c:cat>
          <c:val>
            <c:numRef>
              <c:f>Sheet1!$C$2:$C$5</c:f>
              <c:numCache>
                <c:formatCode>0%</c:formatCode>
                <c:ptCount val="4"/>
                <c:pt idx="0">
                  <c:v>0.51</c:v>
                </c:pt>
                <c:pt idx="1">
                  <c:v>0.48470000000000002</c:v>
                </c:pt>
                <c:pt idx="2">
                  <c:v>0.59940000000000004</c:v>
                </c:pt>
                <c:pt idx="3">
                  <c:v>0.499</c:v>
                </c:pt>
              </c:numCache>
            </c:numRef>
          </c:val>
          <c:extLst>
            <c:ext xmlns:c16="http://schemas.microsoft.com/office/drawing/2014/chart" uri="{C3380CC4-5D6E-409C-BE32-E72D297353CC}">
              <c16:uniqueId val="{00000001-CF4E-4F1E-9EEC-C24CEF6BAECD}"/>
            </c:ext>
          </c:extLst>
        </c:ser>
        <c:ser>
          <c:idx val="2"/>
          <c:order val="2"/>
          <c:tx>
            <c:strRef>
              <c:f>Sheet1!$D$1</c:f>
              <c:strCache>
                <c:ptCount val="1"/>
                <c:pt idx="0">
                  <c:v>Other</c:v>
                </c:pt>
              </c:strCache>
            </c:strRef>
          </c:tx>
          <c:spPr>
            <a:solidFill>
              <a:schemeClr val="accent3"/>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0-8D2D-4EA4-BCB6-D1EF50C9C980}"/>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3"/>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c:v>
                </c:pt>
                <c:pt idx="1">
                  <c:v>K-12</c:v>
                </c:pt>
                <c:pt idx="2">
                  <c:v>Healthcare</c:v>
                </c:pt>
                <c:pt idx="3">
                  <c:v>Chain Restaurants</c:v>
                </c:pt>
              </c:strCache>
            </c:strRef>
          </c:cat>
          <c:val>
            <c:numRef>
              <c:f>Sheet1!$D$2:$D$5</c:f>
              <c:numCache>
                <c:formatCode>0%</c:formatCode>
                <c:ptCount val="4"/>
                <c:pt idx="0">
                  <c:v>0.01</c:v>
                </c:pt>
                <c:pt idx="1">
                  <c:v>0</c:v>
                </c:pt>
                <c:pt idx="2">
                  <c:v>0</c:v>
                </c:pt>
                <c:pt idx="3">
                  <c:v>0</c:v>
                </c:pt>
              </c:numCache>
            </c:numRef>
          </c:val>
          <c:extLst>
            <c:ext xmlns:c16="http://schemas.microsoft.com/office/drawing/2014/chart" uri="{C3380CC4-5D6E-409C-BE32-E72D297353CC}">
              <c16:uniqueId val="{00000002-CF4E-4F1E-9EEC-C24CEF6BAECD}"/>
            </c:ext>
          </c:extLst>
        </c:ser>
        <c:dLbls>
          <c:showLegendKey val="0"/>
          <c:showVal val="0"/>
          <c:showCatName val="0"/>
          <c:showSerName val="0"/>
          <c:showPercent val="0"/>
          <c:showBubbleSize val="0"/>
        </c:dLbls>
        <c:gapWidth val="150"/>
        <c:overlap val="100"/>
        <c:axId val="375285247"/>
        <c:axId val="16434367"/>
      </c:barChart>
      <c:catAx>
        <c:axId val="37528524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6434367"/>
        <c:crosses val="autoZero"/>
        <c:auto val="1"/>
        <c:lblAlgn val="ctr"/>
        <c:lblOffset val="100"/>
        <c:noMultiLvlLbl val="0"/>
      </c:catAx>
      <c:valAx>
        <c:axId val="16434367"/>
        <c:scaling>
          <c:orientation val="minMax"/>
        </c:scaling>
        <c:delete val="1"/>
        <c:axPos val="t"/>
        <c:numFmt formatCode="0%" sourceLinked="1"/>
        <c:majorTickMark val="none"/>
        <c:minorTickMark val="none"/>
        <c:tickLblPos val="nextTo"/>
        <c:crossAx val="3752852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79133404172229"/>
          <c:y val="0"/>
          <c:w val="0.7268072696586686"/>
          <c:h val="0.87340759961822956"/>
        </c:manualLayout>
      </c:layout>
      <c:doughnutChart>
        <c:varyColors val="1"/>
        <c:ser>
          <c:idx val="0"/>
          <c:order val="0"/>
          <c:tx>
            <c:strRef>
              <c:f>Sheet1!$B$1</c:f>
              <c:strCache>
                <c:ptCount val="1"/>
                <c:pt idx="0">
                  <c:v>Column2</c:v>
                </c:pt>
              </c:strCache>
            </c:strRef>
          </c:tx>
          <c:spPr>
            <a:ln>
              <a:noFill/>
            </a:ln>
          </c:spPr>
          <c:dPt>
            <c:idx val="0"/>
            <c:bubble3D val="0"/>
            <c:spPr>
              <a:solidFill>
                <a:schemeClr val="tx2"/>
              </a:solidFill>
              <a:ln w="19050">
                <a:noFill/>
              </a:ln>
              <a:effectLst/>
            </c:spPr>
            <c:extLst>
              <c:ext xmlns:c16="http://schemas.microsoft.com/office/drawing/2014/chart" uri="{C3380CC4-5D6E-409C-BE32-E72D297353CC}">
                <c16:uniqueId val="{00000001-92A4-4282-ADCB-D0896C57C6CF}"/>
              </c:ext>
            </c:extLst>
          </c:dPt>
          <c:dPt>
            <c:idx val="1"/>
            <c:bubble3D val="0"/>
            <c:spPr>
              <a:solidFill>
                <a:schemeClr val="tx1">
                  <a:lumMod val="25000"/>
                  <a:lumOff val="75000"/>
                </a:schemeClr>
              </a:solidFill>
              <a:ln w="19050">
                <a:noFill/>
              </a:ln>
              <a:effectLst/>
            </c:spPr>
            <c:extLst>
              <c:ext xmlns:c16="http://schemas.microsoft.com/office/drawing/2014/chart" uri="{C3380CC4-5D6E-409C-BE32-E72D297353CC}">
                <c16:uniqueId val="{00000003-92A4-4282-ADCB-D0896C57C6CF}"/>
              </c:ext>
            </c:extLst>
          </c:dPt>
          <c:dPt>
            <c:idx val="2"/>
            <c:bubble3D val="0"/>
            <c:spPr>
              <a:solidFill>
                <a:schemeClr val="accent3"/>
              </a:solidFill>
              <a:ln w="19050">
                <a:noFill/>
              </a:ln>
              <a:effectLst/>
            </c:spPr>
            <c:extLst>
              <c:ext xmlns:c16="http://schemas.microsoft.com/office/drawing/2014/chart" uri="{C3380CC4-5D6E-409C-BE32-E72D297353CC}">
                <c16:uniqueId val="{00000005-92A4-4282-ADCB-D0896C57C6CF}"/>
              </c:ext>
            </c:extLst>
          </c:dPt>
          <c:dPt>
            <c:idx val="3"/>
            <c:bubble3D val="0"/>
            <c:spPr>
              <a:solidFill>
                <a:schemeClr val="tx1"/>
              </a:solidFill>
              <a:ln w="19050">
                <a:noFill/>
              </a:ln>
              <a:effectLst/>
            </c:spPr>
            <c:extLst>
              <c:ext xmlns:c16="http://schemas.microsoft.com/office/drawing/2014/chart" uri="{C3380CC4-5D6E-409C-BE32-E72D297353CC}">
                <c16:uniqueId val="{00000007-92A4-4282-ADCB-D0896C57C6CF}"/>
              </c:ext>
            </c:extLst>
          </c:dPt>
          <c:dPt>
            <c:idx val="4"/>
            <c:bubble3D val="0"/>
            <c:spPr>
              <a:solidFill>
                <a:schemeClr val="accent5"/>
              </a:solidFill>
              <a:ln w="19050">
                <a:noFill/>
              </a:ln>
              <a:effectLst/>
            </c:spPr>
            <c:extLst>
              <c:ext xmlns:c16="http://schemas.microsoft.com/office/drawing/2014/chart" uri="{C3380CC4-5D6E-409C-BE32-E72D297353CC}">
                <c16:uniqueId val="{00000009-92A4-4282-ADCB-D0896C57C6CF}"/>
              </c:ext>
            </c:extLst>
          </c:dPt>
          <c:dPt>
            <c:idx val="5"/>
            <c:bubble3D val="0"/>
            <c:spPr>
              <a:solidFill>
                <a:schemeClr val="accent6"/>
              </a:solidFill>
              <a:ln w="19050">
                <a:noFill/>
              </a:ln>
              <a:effectLst/>
            </c:spPr>
            <c:extLst>
              <c:ext xmlns:c16="http://schemas.microsoft.com/office/drawing/2014/chart" uri="{C3380CC4-5D6E-409C-BE32-E72D297353CC}">
                <c16:uniqueId val="{0000000B-92A4-4282-ADCB-D0896C57C6CF}"/>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92A4-4282-ADCB-D0896C57C6CF}"/>
              </c:ext>
            </c:extLst>
          </c:dPt>
          <c:dLbls>
            <c:dLbl>
              <c:idx val="1"/>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92A4-4282-ADCB-D0896C57C6CF}"/>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Canned</c:v>
                </c:pt>
                <c:pt idx="1">
                  <c:v>Frozen</c:v>
                </c:pt>
                <c:pt idx="2">
                  <c:v>Refrigerated</c:v>
                </c:pt>
                <c:pt idx="3">
                  <c:v>Homemade</c:v>
                </c:pt>
              </c:strCache>
            </c:strRef>
          </c:cat>
          <c:val>
            <c:numRef>
              <c:f>Sheet1!$B$2:$B$5</c:f>
              <c:numCache>
                <c:formatCode>0%</c:formatCode>
                <c:ptCount val="4"/>
                <c:pt idx="0">
                  <c:v>0.56999999999999995</c:v>
                </c:pt>
                <c:pt idx="1">
                  <c:v>0.16</c:v>
                </c:pt>
                <c:pt idx="2">
                  <c:v>7.0000000000000007E-2</c:v>
                </c:pt>
                <c:pt idx="3">
                  <c:v>0.2</c:v>
                </c:pt>
              </c:numCache>
            </c:numRef>
          </c:val>
          <c:extLst>
            <c:ext xmlns:c16="http://schemas.microsoft.com/office/drawing/2014/chart" uri="{C3380CC4-5D6E-409C-BE32-E72D297353CC}">
              <c16:uniqueId val="{0000000E-92A4-4282-ADCB-D0896C57C6CF}"/>
            </c:ext>
          </c:extLst>
        </c:ser>
        <c:dLbls>
          <c:showLegendKey val="0"/>
          <c:showVal val="0"/>
          <c:showCatName val="0"/>
          <c:showSerName val="0"/>
          <c:showPercent val="0"/>
          <c:showBubbleSize val="0"/>
          <c:showLeaderLines val="1"/>
        </c:dLbls>
        <c:firstSliceAng val="134"/>
        <c:holeSize val="75"/>
      </c:doughnutChart>
      <c:spPr>
        <a:noFill/>
        <a:ln>
          <a:noFill/>
        </a:ln>
        <a:effectLst/>
      </c:spPr>
    </c:plotArea>
    <c:legend>
      <c:legendPos val="b"/>
      <c:layout>
        <c:manualLayout>
          <c:xMode val="edge"/>
          <c:yMode val="edge"/>
          <c:x val="0"/>
          <c:y val="0.89706150496322679"/>
          <c:w val="1"/>
          <c:h val="0.1029384950367732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r>
              <a:rPr lang="en-US" sz="1400" dirty="0">
                <a:latin typeface="Georgia" panose="02040502050405020303" pitchFamily="18" charset="0"/>
              </a:rPr>
              <a:t>Top Refrigerated Soup Purchase Drivers (Total Sample)</a:t>
            </a:r>
          </a:p>
        </c:rich>
      </c:tx>
      <c:layout>
        <c:manualLayout>
          <c:xMode val="edge"/>
          <c:yMode val="edge"/>
          <c:x val="0.20802346765477844"/>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49490319592403892"/>
          <c:y val="0.14043360433604335"/>
          <c:w val="0.50391106993978696"/>
          <c:h val="0.85156943450250533"/>
        </c:manualLayout>
      </c:layout>
      <c:barChart>
        <c:barDir val="bar"/>
        <c:grouping val="clustered"/>
        <c:varyColors val="0"/>
        <c:ser>
          <c:idx val="0"/>
          <c:order val="0"/>
          <c:tx>
            <c:strRef>
              <c:f>Sheet1!$B$1</c:f>
              <c:strCache>
                <c:ptCount val="1"/>
                <c:pt idx="0">
                  <c:v>Total Sample</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Requires less labor</c:v>
                </c:pt>
                <c:pt idx="1">
                  <c:v>Price</c:v>
                </c:pt>
                <c:pt idx="2">
                  <c:v>Works well in recipes</c:v>
                </c:pt>
                <c:pt idx="3">
                  <c:v>Taste/Flavor</c:v>
                </c:pt>
                <c:pt idx="4">
                  <c:v>Appropriate packaging size</c:v>
                </c:pt>
                <c:pt idx="5">
                  <c:v>Product packaging and format</c:v>
                </c:pt>
                <c:pt idx="6">
                  <c:v>Wide range of flavor options</c:v>
                </c:pt>
                <c:pt idx="7">
                  <c:v>Shelf life</c:v>
                </c:pt>
              </c:strCache>
            </c:strRef>
          </c:cat>
          <c:val>
            <c:numRef>
              <c:f>Sheet1!$B$2:$B$9</c:f>
              <c:numCache>
                <c:formatCode>0%</c:formatCode>
                <c:ptCount val="8"/>
                <c:pt idx="0">
                  <c:v>0.34</c:v>
                </c:pt>
                <c:pt idx="1">
                  <c:v>0.32</c:v>
                </c:pt>
                <c:pt idx="2">
                  <c:v>0.3</c:v>
                </c:pt>
                <c:pt idx="3">
                  <c:v>0.28999999999999998</c:v>
                </c:pt>
                <c:pt idx="4">
                  <c:v>0.24</c:v>
                </c:pt>
                <c:pt idx="5">
                  <c:v>0.24</c:v>
                </c:pt>
                <c:pt idx="6">
                  <c:v>0.24</c:v>
                </c:pt>
                <c:pt idx="7">
                  <c:v>0.22</c:v>
                </c:pt>
              </c:numCache>
            </c:numRef>
          </c:val>
          <c:extLst>
            <c:ext xmlns:c16="http://schemas.microsoft.com/office/drawing/2014/chart" uri="{C3380CC4-5D6E-409C-BE32-E72D297353CC}">
              <c16:uniqueId val="{00000000-5748-42E6-A497-9C4B93BDD8A9}"/>
            </c:ext>
          </c:extLst>
        </c:ser>
        <c:dLbls>
          <c:showLegendKey val="0"/>
          <c:showVal val="0"/>
          <c:showCatName val="0"/>
          <c:showSerName val="0"/>
          <c:showPercent val="0"/>
          <c:showBubbleSize val="0"/>
        </c:dLbls>
        <c:gapWidth val="182"/>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1"/>
          <c:min val="0"/>
        </c:scaling>
        <c:delete val="1"/>
        <c:axPos val="t"/>
        <c:numFmt formatCode="0%" sourceLinked="1"/>
        <c:majorTickMark val="out"/>
        <c:minorTickMark val="none"/>
        <c:tickLblPos val="nextTo"/>
        <c:crossAx val="380057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Georgia" panose="02040502050405020303" pitchFamily="18" charset="0"/>
                <a:ea typeface="+mn-ea"/>
                <a:cs typeface="+mn-cs"/>
              </a:defRPr>
            </a:pPr>
            <a:r>
              <a:rPr lang="en-US" dirty="0">
                <a:latin typeface="Georgia" panose="02040502050405020303" pitchFamily="18" charset="0"/>
              </a:rPr>
              <a:t>Top Purchase Drivers </a:t>
            </a:r>
          </a:p>
          <a:p>
            <a:pPr>
              <a:defRPr>
                <a:latin typeface="Georgia" panose="02040502050405020303" pitchFamily="18" charset="0"/>
              </a:defRPr>
            </a:pPr>
            <a:r>
              <a:rPr lang="en-US" dirty="0">
                <a:latin typeface="Georgia" panose="02040502050405020303" pitchFamily="18" charset="0"/>
              </a:rPr>
              <a:t>(K-12)</a:t>
            </a:r>
          </a:p>
        </c:rich>
      </c:tx>
      <c:layout>
        <c:manualLayout>
          <c:xMode val="edge"/>
          <c:yMode val="edge"/>
          <c:x val="0.20412961247491124"/>
          <c:y val="0"/>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49973869075189131"/>
          <c:y val="0.11207730211663393"/>
          <c:w val="0.49783271576347077"/>
          <c:h val="0.87141246699814479"/>
        </c:manualLayout>
      </c:layout>
      <c:barChart>
        <c:barDir val="bar"/>
        <c:grouping val="clustered"/>
        <c:varyColors val="0"/>
        <c:ser>
          <c:idx val="0"/>
          <c:order val="0"/>
          <c:tx>
            <c:strRef>
              <c:f>Sheet1!$B$1</c:f>
              <c:strCache>
                <c:ptCount val="1"/>
                <c:pt idx="0">
                  <c:v>Column1</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Appropriate packaging size</c:v>
                </c:pt>
                <c:pt idx="1">
                  <c:v>Product packaging and format</c:v>
                </c:pt>
                <c:pt idx="2">
                  <c:v>Works well in recipes</c:v>
                </c:pt>
                <c:pt idx="3">
                  <c:v>Overall product quality</c:v>
                </c:pt>
                <c:pt idx="4">
                  <c:v>Meets USDA reqs</c:v>
                </c:pt>
                <c:pt idx="5">
                  <c:v>Requires less labor</c:v>
                </c:pt>
                <c:pt idx="6">
                  <c:v>Taste/Flavor</c:v>
                </c:pt>
                <c:pt idx="7">
                  <c:v>Price</c:v>
                </c:pt>
              </c:strCache>
            </c:strRef>
          </c:cat>
          <c:val>
            <c:numRef>
              <c:f>Sheet1!$B$2:$B$9</c:f>
              <c:numCache>
                <c:formatCode>0%</c:formatCode>
                <c:ptCount val="8"/>
                <c:pt idx="0">
                  <c:v>0.46</c:v>
                </c:pt>
                <c:pt idx="1">
                  <c:v>0.38</c:v>
                </c:pt>
                <c:pt idx="2">
                  <c:v>0.31</c:v>
                </c:pt>
                <c:pt idx="3">
                  <c:v>0.31</c:v>
                </c:pt>
                <c:pt idx="4">
                  <c:v>0.31</c:v>
                </c:pt>
                <c:pt idx="5">
                  <c:v>0.23</c:v>
                </c:pt>
                <c:pt idx="6">
                  <c:v>0.23</c:v>
                </c:pt>
                <c:pt idx="7">
                  <c:v>0.23</c:v>
                </c:pt>
              </c:numCache>
            </c:numRef>
          </c:val>
          <c:extLst>
            <c:ext xmlns:c16="http://schemas.microsoft.com/office/drawing/2014/chart" uri="{C3380CC4-5D6E-409C-BE32-E72D297353CC}">
              <c16:uniqueId val="{00000000-85B1-40B2-A093-BF9A42A1928D}"/>
            </c:ext>
          </c:extLst>
        </c:ser>
        <c:dLbls>
          <c:showLegendKey val="0"/>
          <c:showVal val="0"/>
          <c:showCatName val="0"/>
          <c:showSerName val="0"/>
          <c:showPercent val="0"/>
          <c:showBubbleSize val="0"/>
        </c:dLbls>
        <c:gapWidth val="182"/>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1"/>
          <c:min val="0"/>
        </c:scaling>
        <c:delete val="1"/>
        <c:axPos val="t"/>
        <c:numFmt formatCode="0%" sourceLinked="1"/>
        <c:majorTickMark val="none"/>
        <c:minorTickMark val="none"/>
        <c:tickLblPos val="nextTo"/>
        <c:crossAx val="380057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Georgia" panose="02040502050405020303" pitchFamily="18" charset="0"/>
                <a:ea typeface="+mn-ea"/>
                <a:cs typeface="+mn-cs"/>
              </a:defRPr>
            </a:pPr>
            <a:r>
              <a:rPr lang="en-US" dirty="0">
                <a:latin typeface="Georgia" panose="02040502050405020303" pitchFamily="18" charset="0"/>
              </a:rPr>
              <a:t>Top Purchase Drivers (Healthcare)</a:t>
            </a:r>
          </a:p>
        </c:rich>
      </c:tx>
      <c:layout>
        <c:manualLayout>
          <c:xMode val="edge"/>
          <c:yMode val="edge"/>
          <c:x val="0.20412961247491124"/>
          <c:y val="0"/>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50983248417477223"/>
          <c:y val="0.14043360433604335"/>
          <c:w val="0.46850084915856105"/>
          <c:h val="0.85419517820476309"/>
        </c:manualLayout>
      </c:layout>
      <c:barChart>
        <c:barDir val="bar"/>
        <c:grouping val="clustered"/>
        <c:varyColors val="0"/>
        <c:ser>
          <c:idx val="0"/>
          <c:order val="0"/>
          <c:tx>
            <c:strRef>
              <c:f>Sheet1!$B$1</c:f>
              <c:strCache>
                <c:ptCount val="1"/>
                <c:pt idx="0">
                  <c:v>Column1</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Taste/Flavor</c:v>
                </c:pt>
                <c:pt idx="1">
                  <c:v>Overall product quality</c:v>
                </c:pt>
                <c:pt idx="2">
                  <c:v>Price</c:v>
                </c:pt>
                <c:pt idx="3">
                  <c:v>Requires less labor</c:v>
                </c:pt>
                <c:pt idx="4">
                  <c:v>Unique product</c:v>
                </c:pt>
                <c:pt idx="5">
                  <c:v>Wide range of flavor options</c:v>
                </c:pt>
                <c:pt idx="6">
                  <c:v>Works well in recipes</c:v>
                </c:pt>
                <c:pt idx="7">
                  <c:v>Health and wellness benefits</c:v>
                </c:pt>
              </c:strCache>
            </c:strRef>
          </c:cat>
          <c:val>
            <c:numRef>
              <c:f>Sheet1!$B$2:$B$9</c:f>
              <c:numCache>
                <c:formatCode>0%</c:formatCode>
                <c:ptCount val="8"/>
                <c:pt idx="0">
                  <c:v>0.57999999999999996</c:v>
                </c:pt>
                <c:pt idx="1">
                  <c:v>0.42</c:v>
                </c:pt>
                <c:pt idx="2">
                  <c:v>0.42</c:v>
                </c:pt>
                <c:pt idx="3">
                  <c:v>0.37</c:v>
                </c:pt>
                <c:pt idx="4">
                  <c:v>0.32</c:v>
                </c:pt>
                <c:pt idx="5">
                  <c:v>0.32</c:v>
                </c:pt>
                <c:pt idx="6">
                  <c:v>0.26</c:v>
                </c:pt>
                <c:pt idx="7">
                  <c:v>0.26</c:v>
                </c:pt>
              </c:numCache>
            </c:numRef>
          </c:val>
          <c:extLst>
            <c:ext xmlns:c16="http://schemas.microsoft.com/office/drawing/2014/chart" uri="{C3380CC4-5D6E-409C-BE32-E72D297353CC}">
              <c16:uniqueId val="{00000000-AA9F-4CA9-B1BD-E2529D08D60F}"/>
            </c:ext>
          </c:extLst>
        </c:ser>
        <c:dLbls>
          <c:showLegendKey val="0"/>
          <c:showVal val="0"/>
          <c:showCatName val="0"/>
          <c:showSerName val="0"/>
          <c:showPercent val="0"/>
          <c:showBubbleSize val="0"/>
        </c:dLbls>
        <c:gapWidth val="182"/>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1"/>
          <c:min val="0"/>
        </c:scaling>
        <c:delete val="1"/>
        <c:axPos val="t"/>
        <c:numFmt formatCode="0%" sourceLinked="1"/>
        <c:majorTickMark val="none"/>
        <c:minorTickMark val="none"/>
        <c:tickLblPos val="nextTo"/>
        <c:crossAx val="380057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baseline="0">
                <a:solidFill>
                  <a:schemeClr val="tx1"/>
                </a:solidFill>
                <a:latin typeface="Arial"/>
                <a:ea typeface="+mn-ea"/>
                <a:cs typeface="+mn-cs"/>
              </a:defRPr>
            </a:pPr>
            <a:r>
              <a:rPr lang="en-US" sz="1400" b="0" dirty="0">
                <a:latin typeface="Georgia" panose="02040502050405020303" pitchFamily="18" charset="0"/>
              </a:rPr>
              <a:t>Top Purchase Drivers </a:t>
            </a:r>
          </a:p>
          <a:p>
            <a:pPr>
              <a:defRPr/>
            </a:pPr>
            <a:r>
              <a:rPr lang="en-US" sz="1400" b="0" dirty="0">
                <a:latin typeface="Georgia" panose="02040502050405020303" pitchFamily="18" charset="0"/>
              </a:rPr>
              <a:t>(Commercial Chains)</a:t>
            </a:r>
            <a:endParaRPr lang="en-US" b="0" dirty="0">
              <a:latin typeface="Georgia" panose="02040502050405020303" pitchFamily="18" charset="0"/>
            </a:endParaRPr>
          </a:p>
        </c:rich>
      </c:tx>
      <c:overlay val="0"/>
      <c:spPr>
        <a:noFill/>
        <a:ln>
          <a:noFill/>
        </a:ln>
        <a:effectLst/>
      </c:spPr>
      <c:txPr>
        <a:bodyPr rot="0" spcFirstLastPara="1" vertOverflow="ellipsis" vert="horz" wrap="square" anchor="ctr" anchorCtr="1"/>
        <a:lstStyle/>
        <a:p>
          <a:pPr>
            <a:defRPr sz="1440" b="1" i="0" u="none" strike="noStrike" kern="1200" baseline="0">
              <a:solidFill>
                <a:schemeClr val="tx1"/>
              </a:solidFill>
              <a:latin typeface="Arial"/>
              <a:ea typeface="+mn-ea"/>
              <a:cs typeface="+mn-cs"/>
            </a:defRPr>
          </a:pPr>
          <a:endParaRPr lang="en-US"/>
        </a:p>
      </c:txPr>
    </c:title>
    <c:autoTitleDeleted val="0"/>
    <c:plotArea>
      <c:layout>
        <c:manualLayout>
          <c:layoutTarget val="inner"/>
          <c:xMode val="edge"/>
          <c:yMode val="edge"/>
          <c:x val="0.49384128454531417"/>
          <c:y val="0.126392975549109"/>
          <c:w val="0.4424332252586074"/>
          <c:h val="0.84948421743334712"/>
        </c:manualLayout>
      </c:layout>
      <c:barChart>
        <c:barDir val="bar"/>
        <c:grouping val="clustered"/>
        <c:varyColors val="0"/>
        <c:ser>
          <c:idx val="0"/>
          <c:order val="0"/>
          <c:tx>
            <c:strRef>
              <c:f>Sheet1!$B$1</c:f>
              <c:strCache>
                <c:ptCount val="1"/>
                <c:pt idx="0">
                  <c:v>Chains</c:v>
                </c:pt>
              </c:strCache>
            </c:strRef>
          </c:tx>
          <c:spPr>
            <a:solidFill>
              <a:srgbClr val="45C0FF"/>
            </a:solidFill>
            <a:ln>
              <a:noFill/>
            </a:ln>
            <a:effectLst/>
          </c:spPr>
          <c:invertIfNegative val="1"/>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Arial"/>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Overall product quality</c:v>
                </c:pt>
                <c:pt idx="1">
                  <c:v>Nutrition claims</c:v>
                </c:pt>
                <c:pt idx="2">
                  <c:v>Strong consumer-known brand name</c:v>
                </c:pt>
                <c:pt idx="3">
                  <c:v>Taste/Flavor </c:v>
                </c:pt>
                <c:pt idx="4">
                  <c:v>Price</c:v>
                </c:pt>
                <c:pt idx="5">
                  <c:v>Product claims</c:v>
                </c:pt>
                <c:pt idx="6">
                  <c:v>Easy to display product</c:v>
                </c:pt>
                <c:pt idx="7">
                  <c:v>Appropriate for kids menu</c:v>
                </c:pt>
              </c:strCache>
            </c:strRef>
          </c:cat>
          <c:val>
            <c:numRef>
              <c:f>Sheet1!$B$2:$B$9</c:f>
              <c:numCache>
                <c:formatCode>0%</c:formatCode>
                <c:ptCount val="8"/>
                <c:pt idx="0">
                  <c:v>0.41</c:v>
                </c:pt>
                <c:pt idx="1">
                  <c:v>0.39</c:v>
                </c:pt>
                <c:pt idx="2">
                  <c:v>0.36</c:v>
                </c:pt>
                <c:pt idx="3">
                  <c:v>0.36</c:v>
                </c:pt>
                <c:pt idx="4">
                  <c:v>0.28000000000000003</c:v>
                </c:pt>
                <c:pt idx="5">
                  <c:v>0.27</c:v>
                </c:pt>
                <c:pt idx="6">
                  <c:v>0.27</c:v>
                </c:pt>
                <c:pt idx="7">
                  <c:v>0.23</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DEA7-4709-8FDA-FBE11BC5D751}"/>
            </c:ext>
          </c:extLst>
        </c:ser>
        <c:dLbls>
          <c:showLegendKey val="0"/>
          <c:showVal val="1"/>
          <c:showCatName val="0"/>
          <c:showSerName val="0"/>
          <c:showPercent val="0"/>
          <c:showBubbleSize val="0"/>
        </c:dLbls>
        <c:gapWidth val="150"/>
        <c:overlap val="-50"/>
        <c:axId val="-2068027336"/>
        <c:axId val="-2113994440"/>
      </c:barChart>
      <c:catAx>
        <c:axId val="-2068027336"/>
        <c:scaling>
          <c:orientation val="maxMin"/>
        </c:scaling>
        <c:delete val="0"/>
        <c:axPos val="l"/>
        <c:numFmt formatCode="General" sourceLinked="0"/>
        <c:majorTickMark val="none"/>
        <c:minorTickMark val="none"/>
        <c:tickLblPos val="nextTo"/>
        <c:spPr>
          <a:noFill/>
          <a:ln w="9525" cap="flat" cmpd="sng" algn="ctr">
            <a:solidFill>
              <a:schemeClr val="bg2"/>
            </a:solidFill>
            <a:prstDash val="solid"/>
            <a:round/>
          </a:ln>
          <a:effectLst/>
        </c:spPr>
        <c:txPr>
          <a:bodyPr rot="-60000000" spcFirstLastPara="1" vertOverflow="ellipsis" vert="horz" wrap="square" anchor="ctr" anchorCtr="1"/>
          <a:lstStyle/>
          <a:p>
            <a:pPr>
              <a:defRPr sz="1100" b="0" i="0" u="none" strike="noStrike" kern="1200" baseline="0">
                <a:solidFill>
                  <a:schemeClr val="tx1"/>
                </a:solidFill>
                <a:latin typeface="Arial"/>
                <a:ea typeface="+mn-ea"/>
                <a:cs typeface="+mn-cs"/>
              </a:defRPr>
            </a:pPr>
            <a:endParaRPr lang="en-US"/>
          </a:p>
        </c:txPr>
        <c:crossAx val="-2113994440"/>
        <c:crosses val="autoZero"/>
        <c:auto val="1"/>
        <c:lblAlgn val="ctr"/>
        <c:lblOffset val="100"/>
        <c:noMultiLvlLbl val="0"/>
      </c:catAx>
      <c:valAx>
        <c:axId val="-2113994440"/>
        <c:scaling>
          <c:orientation val="minMax"/>
          <c:max val="1"/>
          <c:min val="0"/>
        </c:scaling>
        <c:delete val="1"/>
        <c:axPos val="t"/>
        <c:numFmt formatCode="0%" sourceLinked="1"/>
        <c:majorTickMark val="out"/>
        <c:minorTickMark val="none"/>
        <c:tickLblPos val="nextTo"/>
        <c:crossAx val="-2068027336"/>
        <c:crosses val="autoZero"/>
        <c:crossBetween val="between"/>
      </c:valAx>
      <c:spPr>
        <a:noFill/>
        <a:ln>
          <a:noFill/>
        </a:ln>
        <a:effectLst/>
      </c:spPr>
    </c:plotArea>
    <c:plotVisOnly val="1"/>
    <c:dispBlanksAs val="gap"/>
    <c:showDLblsOverMax val="1"/>
  </c:chart>
  <c:spPr>
    <a:noFill/>
    <a:ln w="9525" cap="flat" cmpd="sng" algn="ctr">
      <a:noFill/>
      <a:prstDash val="solid"/>
    </a:ln>
    <a:effectLst/>
  </c:spPr>
  <c:txPr>
    <a:bodyPr/>
    <a:lstStyle/>
    <a:p>
      <a:pPr>
        <a:defRPr sz="1200">
          <a:solidFill>
            <a:schemeClr val="tx1"/>
          </a:solidFill>
          <a:latin typeface="Arial"/>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Georgia" panose="02040502050405020303" pitchFamily="18" charset="0"/>
                <a:ea typeface="+mn-ea"/>
                <a:cs typeface="+mn-cs"/>
              </a:defRPr>
            </a:pPr>
            <a:r>
              <a:rPr lang="en-US" dirty="0">
                <a:latin typeface="Georgia" panose="02040502050405020303" pitchFamily="18" charset="0"/>
              </a:rPr>
              <a:t>Top Purchase Drivers (Commercial Chains)</a:t>
            </a:r>
          </a:p>
        </c:rich>
      </c:tx>
      <c:layout>
        <c:manualLayout>
          <c:xMode val="edge"/>
          <c:yMode val="edge"/>
          <c:x val="0.20412961247491124"/>
          <c:y val="0"/>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50983248417477223"/>
          <c:y val="0.14043360433604335"/>
          <c:w val="0.46850084915856105"/>
          <c:h val="0.85227309943203522"/>
        </c:manualLayout>
      </c:layout>
      <c:barChart>
        <c:barDir val="bar"/>
        <c:grouping val="clustered"/>
        <c:varyColors val="0"/>
        <c:ser>
          <c:idx val="0"/>
          <c:order val="0"/>
          <c:tx>
            <c:strRef>
              <c:f>Sheet1!$B$1</c:f>
              <c:strCache>
                <c:ptCount val="1"/>
                <c:pt idx="0">
                  <c:v>Column1</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Reputation of supplier</c:v>
                </c:pt>
                <c:pt idx="1">
                  <c:v>Health and wellness benefits</c:v>
                </c:pt>
                <c:pt idx="2">
                  <c:v>Product packaging and format</c:v>
                </c:pt>
                <c:pt idx="3">
                  <c:v>Strong consumer-known brand name</c:v>
                </c:pt>
                <c:pt idx="4">
                  <c:v>Price</c:v>
                </c:pt>
                <c:pt idx="5">
                  <c:v>Works well in recipes</c:v>
                </c:pt>
                <c:pt idx="6">
                  <c:v>Refrigerated is my preferred format</c:v>
                </c:pt>
                <c:pt idx="7">
                  <c:v>Requires less labor</c:v>
                </c:pt>
              </c:strCache>
            </c:strRef>
          </c:cat>
          <c:val>
            <c:numRef>
              <c:f>Sheet1!$B$2:$B$9</c:f>
              <c:numCache>
                <c:formatCode>0%</c:formatCode>
                <c:ptCount val="8"/>
                <c:pt idx="0">
                  <c:v>0.32</c:v>
                </c:pt>
                <c:pt idx="1">
                  <c:v>0.26</c:v>
                </c:pt>
                <c:pt idx="2">
                  <c:v>0.26</c:v>
                </c:pt>
                <c:pt idx="3">
                  <c:v>0.26</c:v>
                </c:pt>
                <c:pt idx="4">
                  <c:v>0.23</c:v>
                </c:pt>
                <c:pt idx="5">
                  <c:v>0.23</c:v>
                </c:pt>
                <c:pt idx="6">
                  <c:v>0.23</c:v>
                </c:pt>
                <c:pt idx="7">
                  <c:v>0.23</c:v>
                </c:pt>
              </c:numCache>
            </c:numRef>
          </c:val>
          <c:extLst>
            <c:ext xmlns:c16="http://schemas.microsoft.com/office/drawing/2014/chart" uri="{C3380CC4-5D6E-409C-BE32-E72D297353CC}">
              <c16:uniqueId val="{00000000-C8A3-404E-93CC-8C49B13F2A6C}"/>
            </c:ext>
          </c:extLst>
        </c:ser>
        <c:dLbls>
          <c:showLegendKey val="0"/>
          <c:showVal val="0"/>
          <c:showCatName val="0"/>
          <c:showSerName val="0"/>
          <c:showPercent val="0"/>
          <c:showBubbleSize val="0"/>
        </c:dLbls>
        <c:gapWidth val="182"/>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1"/>
          <c:min val="0"/>
        </c:scaling>
        <c:delete val="1"/>
        <c:axPos val="t"/>
        <c:numFmt formatCode="0%" sourceLinked="1"/>
        <c:majorTickMark val="none"/>
        <c:minorTickMark val="none"/>
        <c:tickLblPos val="nextTo"/>
        <c:crossAx val="380057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r>
              <a:rPr lang="en-US" sz="1600" dirty="0">
                <a:latin typeface="Georgia" panose="02040502050405020303" pitchFamily="18" charset="0"/>
              </a:rPr>
              <a:t>Refrigerated Soup Purchase Driver Differentiators by Segment*</a:t>
            </a:r>
          </a:p>
        </c:rich>
      </c:tx>
      <c:layout>
        <c:manualLayout>
          <c:xMode val="edge"/>
          <c:yMode val="edge"/>
          <c:x val="0.20813648293963255"/>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49562645815106443"/>
          <c:y val="0.10725877192982457"/>
          <c:w val="0.50437354184893568"/>
          <c:h val="0.82439252659207074"/>
        </c:manualLayout>
      </c:layout>
      <c:barChart>
        <c:barDir val="bar"/>
        <c:grouping val="clustered"/>
        <c:varyColors val="0"/>
        <c:ser>
          <c:idx val="0"/>
          <c:order val="0"/>
          <c:tx>
            <c:strRef>
              <c:f>Sheet1!$B$1</c:f>
              <c:strCache>
                <c:ptCount val="1"/>
                <c:pt idx="0">
                  <c:v>Total Sample</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Price</c:v>
                </c:pt>
                <c:pt idx="1">
                  <c:v>Product packaging and format</c:v>
                </c:pt>
                <c:pt idx="2">
                  <c:v>Availability of organic/Non-GMO</c:v>
                </c:pt>
              </c:strCache>
            </c:strRef>
          </c:cat>
          <c:val>
            <c:numRef>
              <c:f>Sheet1!$B$2:$B$4</c:f>
              <c:numCache>
                <c:formatCode>0%</c:formatCode>
                <c:ptCount val="3"/>
                <c:pt idx="0">
                  <c:v>0.32</c:v>
                </c:pt>
                <c:pt idx="1">
                  <c:v>0.24</c:v>
                </c:pt>
                <c:pt idx="2">
                  <c:v>0.16</c:v>
                </c:pt>
              </c:numCache>
            </c:numRef>
          </c:val>
          <c:extLst>
            <c:ext xmlns:c16="http://schemas.microsoft.com/office/drawing/2014/chart" uri="{C3380CC4-5D6E-409C-BE32-E72D297353CC}">
              <c16:uniqueId val="{00000000-0EFA-4D6B-87E5-043188D5E504}"/>
            </c:ext>
          </c:extLst>
        </c:ser>
        <c:ser>
          <c:idx val="1"/>
          <c:order val="1"/>
          <c:tx>
            <c:strRef>
              <c:f>Sheet1!$C$1</c:f>
              <c:strCache>
                <c:ptCount val="1"/>
                <c:pt idx="0">
                  <c:v>Restaurants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Price</c:v>
                </c:pt>
                <c:pt idx="1">
                  <c:v>Product packaging and format</c:v>
                </c:pt>
                <c:pt idx="2">
                  <c:v>Availability of organic/Non-GMO</c:v>
                </c:pt>
              </c:strCache>
            </c:strRef>
          </c:cat>
          <c:val>
            <c:numRef>
              <c:f>Sheet1!$C$2:$C$4</c:f>
              <c:numCache>
                <c:formatCode>0%</c:formatCode>
                <c:ptCount val="3"/>
                <c:pt idx="0">
                  <c:v>0.26</c:v>
                </c:pt>
                <c:pt idx="1">
                  <c:v>0.24</c:v>
                </c:pt>
                <c:pt idx="2">
                  <c:v>0.13</c:v>
                </c:pt>
              </c:numCache>
            </c:numRef>
          </c:val>
          <c:extLst>
            <c:ext xmlns:c16="http://schemas.microsoft.com/office/drawing/2014/chart" uri="{C3380CC4-5D6E-409C-BE32-E72D297353CC}">
              <c16:uniqueId val="{00000001-0EFA-4D6B-87E5-043188D5E504}"/>
            </c:ext>
          </c:extLst>
        </c:ser>
        <c:ser>
          <c:idx val="2"/>
          <c:order val="2"/>
          <c:tx>
            <c:strRef>
              <c:f>Sheet1!$D$1</c:f>
              <c:strCache>
                <c:ptCount val="1"/>
                <c:pt idx="0">
                  <c:v>Non Comm</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Price</c:v>
                </c:pt>
                <c:pt idx="1">
                  <c:v>Product packaging and format</c:v>
                </c:pt>
                <c:pt idx="2">
                  <c:v>Availability of organic/Non-GMO</c:v>
                </c:pt>
              </c:strCache>
            </c:strRef>
          </c:cat>
          <c:val>
            <c:numRef>
              <c:f>Sheet1!$D$2:$D$4</c:f>
              <c:numCache>
                <c:formatCode>0%</c:formatCode>
                <c:ptCount val="3"/>
                <c:pt idx="0">
                  <c:v>0.28999999999999998</c:v>
                </c:pt>
                <c:pt idx="1">
                  <c:v>0.31</c:v>
                </c:pt>
                <c:pt idx="2">
                  <c:v>0.12</c:v>
                </c:pt>
              </c:numCache>
            </c:numRef>
          </c:val>
          <c:extLst>
            <c:ext xmlns:c16="http://schemas.microsoft.com/office/drawing/2014/chart" uri="{C3380CC4-5D6E-409C-BE32-E72D297353CC}">
              <c16:uniqueId val="{00000002-0EFA-4D6B-87E5-043188D5E504}"/>
            </c:ext>
          </c:extLst>
        </c:ser>
        <c:ser>
          <c:idx val="3"/>
          <c:order val="3"/>
          <c:tx>
            <c:strRef>
              <c:f>Sheet1!$E$1</c:f>
              <c:strCache>
                <c:ptCount val="1"/>
                <c:pt idx="0">
                  <c:v>Hotel</c:v>
                </c:pt>
              </c:strCache>
            </c:strRef>
          </c:tx>
          <c:spPr>
            <a:solidFill>
              <a:schemeClr val="accent3"/>
            </a:solidFill>
            <a:ln>
              <a:noFill/>
            </a:ln>
            <a:effectLst/>
          </c:spPr>
          <c:invertIfNegative val="0"/>
          <c:dLbls>
            <c:dLbl>
              <c:idx val="1"/>
              <c:spPr>
                <a:noFill/>
                <a:ln>
                  <a:noFill/>
                </a:ln>
                <a:effectLst/>
              </c:spPr>
              <c:txPr>
                <a:bodyPr rot="0" spcFirstLastPara="1" vertOverflow="ellipsis" vert="horz" wrap="square" anchor="ctr" anchorCtr="1"/>
                <a:lstStyle/>
                <a:p>
                  <a:pPr>
                    <a:defRPr sz="12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1B7F-48F5-9AB6-7DB77F62C730}"/>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Price</c:v>
                </c:pt>
                <c:pt idx="1">
                  <c:v>Product packaging and format</c:v>
                </c:pt>
                <c:pt idx="2">
                  <c:v>Availability of organic/Non-GMO</c:v>
                </c:pt>
              </c:strCache>
            </c:strRef>
          </c:cat>
          <c:val>
            <c:numRef>
              <c:f>Sheet1!$E$2:$E$4</c:f>
              <c:numCache>
                <c:formatCode>0%</c:formatCode>
                <c:ptCount val="3"/>
                <c:pt idx="0">
                  <c:v>0.6</c:v>
                </c:pt>
                <c:pt idx="1">
                  <c:v>0</c:v>
                </c:pt>
                <c:pt idx="2">
                  <c:v>0.4</c:v>
                </c:pt>
              </c:numCache>
            </c:numRef>
          </c:val>
          <c:extLst>
            <c:ext xmlns:c16="http://schemas.microsoft.com/office/drawing/2014/chart" uri="{C3380CC4-5D6E-409C-BE32-E72D297353CC}">
              <c16:uniqueId val="{00000003-0EFA-4D6B-87E5-043188D5E504}"/>
            </c:ext>
          </c:extLst>
        </c:ser>
        <c:ser>
          <c:idx val="4"/>
          <c:order val="4"/>
          <c:tx>
            <c:strRef>
              <c:f>Sheet1!$F$1</c:f>
              <c:strCache>
                <c:ptCount val="1"/>
                <c:pt idx="0">
                  <c:v>C-Store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Price</c:v>
                </c:pt>
                <c:pt idx="1">
                  <c:v>Product packaging and format</c:v>
                </c:pt>
                <c:pt idx="2">
                  <c:v>Availability of organic/Non-GMO</c:v>
                </c:pt>
              </c:strCache>
            </c:strRef>
          </c:cat>
          <c:val>
            <c:numRef>
              <c:f>Sheet1!$F$2:$F$4</c:f>
              <c:numCache>
                <c:formatCode>0%</c:formatCode>
                <c:ptCount val="3"/>
                <c:pt idx="0">
                  <c:v>0.56000000000000005</c:v>
                </c:pt>
                <c:pt idx="1">
                  <c:v>0.11</c:v>
                </c:pt>
                <c:pt idx="2">
                  <c:v>0.33</c:v>
                </c:pt>
              </c:numCache>
            </c:numRef>
          </c:val>
          <c:extLst>
            <c:ext xmlns:c16="http://schemas.microsoft.com/office/drawing/2014/chart" uri="{C3380CC4-5D6E-409C-BE32-E72D297353CC}">
              <c16:uniqueId val="{00000004-0EFA-4D6B-87E5-043188D5E504}"/>
            </c:ext>
          </c:extLst>
        </c:ser>
        <c:dLbls>
          <c:showLegendKey val="0"/>
          <c:showVal val="0"/>
          <c:showCatName val="0"/>
          <c:showSerName val="0"/>
          <c:showPercent val="0"/>
          <c:showBubbleSize val="0"/>
        </c:dLbls>
        <c:gapWidth val="182"/>
        <c:overlap val="-35"/>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1"/>
          <c:min val="0"/>
        </c:scaling>
        <c:delete val="1"/>
        <c:axPos val="t"/>
        <c:numFmt formatCode="0%" sourceLinked="1"/>
        <c:majorTickMark val="out"/>
        <c:minorTickMark val="none"/>
        <c:tickLblPos val="nextTo"/>
        <c:crossAx val="380057263"/>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r>
              <a:rPr lang="en-US" sz="1600" dirty="0">
                <a:latin typeface="Georgia" panose="02040502050405020303" pitchFamily="18" charset="0"/>
              </a:rPr>
              <a:t>% of Operators Purchasing Brand</a:t>
            </a:r>
          </a:p>
        </c:rich>
      </c:tx>
      <c:layout>
        <c:manualLayout>
          <c:xMode val="edge"/>
          <c:yMode val="edge"/>
          <c:x val="0.29294546515018954"/>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49998851706036757"/>
          <c:y val="5.867389841910528E-2"/>
          <c:w val="0.49984306649168853"/>
          <c:h val="0.86603519132476858"/>
        </c:manualLayout>
      </c:layout>
      <c:barChart>
        <c:barDir val="bar"/>
        <c:grouping val="clustered"/>
        <c:varyColors val="0"/>
        <c:ser>
          <c:idx val="0"/>
          <c:order val="0"/>
          <c:tx>
            <c:strRef>
              <c:f>Sheet1!$B$1</c:f>
              <c:strCache>
                <c:ptCount val="1"/>
                <c:pt idx="0">
                  <c:v>Total Sample</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Kettle Cuisine</c:v>
                </c:pt>
                <c:pt idx="1">
                  <c:v>Blount Fine Foods</c:v>
                </c:pt>
                <c:pt idx="2">
                  <c:v>Other</c:v>
                </c:pt>
              </c:strCache>
            </c:strRef>
          </c:cat>
          <c:val>
            <c:numRef>
              <c:f>Sheet1!$B$2:$B$4</c:f>
              <c:numCache>
                <c:formatCode>0%</c:formatCode>
                <c:ptCount val="3"/>
                <c:pt idx="0">
                  <c:v>0.39</c:v>
                </c:pt>
                <c:pt idx="1">
                  <c:v>0.21</c:v>
                </c:pt>
                <c:pt idx="2">
                  <c:v>0.46</c:v>
                </c:pt>
              </c:numCache>
            </c:numRef>
          </c:val>
          <c:extLst>
            <c:ext xmlns:c16="http://schemas.microsoft.com/office/drawing/2014/chart" uri="{C3380CC4-5D6E-409C-BE32-E72D297353CC}">
              <c16:uniqueId val="{00000000-4B39-47FB-AD7B-A5691FF085F4}"/>
            </c:ext>
          </c:extLst>
        </c:ser>
        <c:ser>
          <c:idx val="1"/>
          <c:order val="1"/>
          <c:tx>
            <c:strRef>
              <c:f>Sheet1!$C$1</c:f>
              <c:strCache>
                <c:ptCount val="1"/>
                <c:pt idx="0">
                  <c:v>Restaurants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Kettle Cuisine</c:v>
                </c:pt>
                <c:pt idx="1">
                  <c:v>Blount Fine Foods</c:v>
                </c:pt>
                <c:pt idx="2">
                  <c:v>Other</c:v>
                </c:pt>
              </c:strCache>
            </c:strRef>
          </c:cat>
          <c:val>
            <c:numRef>
              <c:f>Sheet1!$C$2:$C$4</c:f>
              <c:numCache>
                <c:formatCode>0%</c:formatCode>
                <c:ptCount val="3"/>
                <c:pt idx="0">
                  <c:v>0.43</c:v>
                </c:pt>
                <c:pt idx="1">
                  <c:v>0.18</c:v>
                </c:pt>
                <c:pt idx="2">
                  <c:v>0.44</c:v>
                </c:pt>
              </c:numCache>
            </c:numRef>
          </c:val>
          <c:extLst>
            <c:ext xmlns:c16="http://schemas.microsoft.com/office/drawing/2014/chart" uri="{C3380CC4-5D6E-409C-BE32-E72D297353CC}">
              <c16:uniqueId val="{00000000-B485-4417-B7FA-04A04DB2F5DA}"/>
            </c:ext>
          </c:extLst>
        </c:ser>
        <c:ser>
          <c:idx val="2"/>
          <c:order val="2"/>
          <c:tx>
            <c:strRef>
              <c:f>Sheet1!$D$1</c:f>
              <c:strCache>
                <c:ptCount val="1"/>
                <c:pt idx="0">
                  <c:v>Non Comm</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Kettle Cuisine</c:v>
                </c:pt>
                <c:pt idx="1">
                  <c:v>Blount Fine Foods</c:v>
                </c:pt>
                <c:pt idx="2">
                  <c:v>Other</c:v>
                </c:pt>
              </c:strCache>
            </c:strRef>
          </c:cat>
          <c:val>
            <c:numRef>
              <c:f>Sheet1!$D$2:$D$4</c:f>
              <c:numCache>
                <c:formatCode>0%</c:formatCode>
                <c:ptCount val="3"/>
                <c:pt idx="0">
                  <c:v>0.35</c:v>
                </c:pt>
                <c:pt idx="1">
                  <c:v>0.2</c:v>
                </c:pt>
                <c:pt idx="2">
                  <c:v>0.51</c:v>
                </c:pt>
              </c:numCache>
            </c:numRef>
          </c:val>
          <c:extLst>
            <c:ext xmlns:c16="http://schemas.microsoft.com/office/drawing/2014/chart" uri="{C3380CC4-5D6E-409C-BE32-E72D297353CC}">
              <c16:uniqueId val="{00000001-B485-4417-B7FA-04A04DB2F5DA}"/>
            </c:ext>
          </c:extLst>
        </c:ser>
        <c:ser>
          <c:idx val="3"/>
          <c:order val="3"/>
          <c:tx>
            <c:strRef>
              <c:f>Sheet1!$E$1</c:f>
              <c:strCache>
                <c:ptCount val="1"/>
                <c:pt idx="0">
                  <c:v>Hotel</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Kettle Cuisine</c:v>
                </c:pt>
                <c:pt idx="1">
                  <c:v>Blount Fine Foods</c:v>
                </c:pt>
                <c:pt idx="2">
                  <c:v>Other</c:v>
                </c:pt>
              </c:strCache>
            </c:strRef>
          </c:cat>
          <c:val>
            <c:numRef>
              <c:f>Sheet1!$E$2:$E$4</c:f>
              <c:numCache>
                <c:formatCode>0%</c:formatCode>
                <c:ptCount val="3"/>
                <c:pt idx="0">
                  <c:v>0.4</c:v>
                </c:pt>
                <c:pt idx="1">
                  <c:v>0.2</c:v>
                </c:pt>
                <c:pt idx="2">
                  <c:v>0.4</c:v>
                </c:pt>
              </c:numCache>
            </c:numRef>
          </c:val>
          <c:extLst>
            <c:ext xmlns:c16="http://schemas.microsoft.com/office/drawing/2014/chart" uri="{C3380CC4-5D6E-409C-BE32-E72D297353CC}">
              <c16:uniqueId val="{00000002-B485-4417-B7FA-04A04DB2F5DA}"/>
            </c:ext>
          </c:extLst>
        </c:ser>
        <c:ser>
          <c:idx val="4"/>
          <c:order val="4"/>
          <c:tx>
            <c:strRef>
              <c:f>Sheet1!$F$1</c:f>
              <c:strCache>
                <c:ptCount val="1"/>
                <c:pt idx="0">
                  <c:v>C-Store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Kettle Cuisine</c:v>
                </c:pt>
                <c:pt idx="1">
                  <c:v>Blount Fine Foods</c:v>
                </c:pt>
                <c:pt idx="2">
                  <c:v>Other</c:v>
                </c:pt>
              </c:strCache>
            </c:strRef>
          </c:cat>
          <c:val>
            <c:numRef>
              <c:f>Sheet1!$F$2:$F$4</c:f>
              <c:numCache>
                <c:formatCode>0%</c:formatCode>
                <c:ptCount val="3"/>
                <c:pt idx="0">
                  <c:v>0.06</c:v>
                </c:pt>
                <c:pt idx="1">
                  <c:v>0.08</c:v>
                </c:pt>
                <c:pt idx="2">
                  <c:v>0.54</c:v>
                </c:pt>
              </c:numCache>
            </c:numRef>
          </c:val>
          <c:extLst>
            <c:ext xmlns:c16="http://schemas.microsoft.com/office/drawing/2014/chart" uri="{C3380CC4-5D6E-409C-BE32-E72D297353CC}">
              <c16:uniqueId val="{00000003-B485-4417-B7FA-04A04DB2F5DA}"/>
            </c:ext>
          </c:extLst>
        </c:ser>
        <c:dLbls>
          <c:showLegendKey val="0"/>
          <c:showVal val="0"/>
          <c:showCatName val="0"/>
          <c:showSerName val="0"/>
          <c:showPercent val="0"/>
          <c:showBubbleSize val="0"/>
        </c:dLbls>
        <c:gapWidth val="182"/>
        <c:overlap val="-35"/>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1"/>
          <c:min val="0"/>
        </c:scaling>
        <c:delete val="1"/>
        <c:axPos val="t"/>
        <c:numFmt formatCode="0%" sourceLinked="1"/>
        <c:majorTickMark val="out"/>
        <c:minorTickMark val="none"/>
        <c:tickLblPos val="nextTo"/>
        <c:crossAx val="380057263"/>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355333187518228"/>
          <c:y val="5.6820175438596479E-2"/>
          <c:w val="0.49635407553222516"/>
          <c:h val="0.8726381406271585"/>
        </c:manualLayout>
      </c:layout>
      <c:barChart>
        <c:barDir val="bar"/>
        <c:grouping val="clustered"/>
        <c:varyColors val="0"/>
        <c:ser>
          <c:idx val="0"/>
          <c:order val="0"/>
          <c:tx>
            <c:strRef>
              <c:f>Sheet1!$B$1</c:f>
              <c:strCache>
                <c:ptCount val="1"/>
                <c:pt idx="0">
                  <c:v>Total Sample</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Pouch/bag</c:v>
                </c:pt>
                <c:pt idx="1">
                  <c:v>Tub</c:v>
                </c:pt>
              </c:strCache>
            </c:strRef>
          </c:cat>
          <c:val>
            <c:numRef>
              <c:f>Sheet1!$B$2:$B$3</c:f>
              <c:numCache>
                <c:formatCode>0%</c:formatCode>
                <c:ptCount val="2"/>
                <c:pt idx="0">
                  <c:v>0.69</c:v>
                </c:pt>
                <c:pt idx="1">
                  <c:v>0.56999999999999995</c:v>
                </c:pt>
              </c:numCache>
            </c:numRef>
          </c:val>
          <c:extLst>
            <c:ext xmlns:c16="http://schemas.microsoft.com/office/drawing/2014/chart" uri="{C3380CC4-5D6E-409C-BE32-E72D297353CC}">
              <c16:uniqueId val="{00000000-95BC-4D78-80A6-3DE6D0C15D8A}"/>
            </c:ext>
          </c:extLst>
        </c:ser>
        <c:ser>
          <c:idx val="1"/>
          <c:order val="1"/>
          <c:tx>
            <c:strRef>
              <c:f>Sheet1!$C$1</c:f>
              <c:strCache>
                <c:ptCount val="1"/>
                <c:pt idx="0">
                  <c:v>Restaurants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Pouch/bag</c:v>
                </c:pt>
                <c:pt idx="1">
                  <c:v>Tub</c:v>
                </c:pt>
              </c:strCache>
            </c:strRef>
          </c:cat>
          <c:val>
            <c:numRef>
              <c:f>Sheet1!$C$2:$C$3</c:f>
              <c:numCache>
                <c:formatCode>0%</c:formatCode>
                <c:ptCount val="2"/>
                <c:pt idx="0">
                  <c:v>0.63</c:v>
                </c:pt>
                <c:pt idx="1">
                  <c:v>0.59</c:v>
                </c:pt>
              </c:numCache>
            </c:numRef>
          </c:val>
          <c:extLst>
            <c:ext xmlns:c16="http://schemas.microsoft.com/office/drawing/2014/chart" uri="{C3380CC4-5D6E-409C-BE32-E72D297353CC}">
              <c16:uniqueId val="{00000001-95BC-4D78-80A6-3DE6D0C15D8A}"/>
            </c:ext>
          </c:extLst>
        </c:ser>
        <c:ser>
          <c:idx val="2"/>
          <c:order val="2"/>
          <c:tx>
            <c:strRef>
              <c:f>Sheet1!$D$1</c:f>
              <c:strCache>
                <c:ptCount val="1"/>
                <c:pt idx="0">
                  <c:v>Non Comm</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Pouch/bag</c:v>
                </c:pt>
                <c:pt idx="1">
                  <c:v>Tub</c:v>
                </c:pt>
              </c:strCache>
            </c:strRef>
          </c:cat>
          <c:val>
            <c:numRef>
              <c:f>Sheet1!$D$2:$D$3</c:f>
              <c:numCache>
                <c:formatCode>0%</c:formatCode>
                <c:ptCount val="2"/>
                <c:pt idx="0">
                  <c:v>0.73</c:v>
                </c:pt>
                <c:pt idx="1">
                  <c:v>0.55000000000000004</c:v>
                </c:pt>
              </c:numCache>
            </c:numRef>
          </c:val>
          <c:extLst>
            <c:ext xmlns:c16="http://schemas.microsoft.com/office/drawing/2014/chart" uri="{C3380CC4-5D6E-409C-BE32-E72D297353CC}">
              <c16:uniqueId val="{00000003-95BC-4D78-80A6-3DE6D0C15D8A}"/>
            </c:ext>
          </c:extLst>
        </c:ser>
        <c:ser>
          <c:idx val="3"/>
          <c:order val="3"/>
          <c:tx>
            <c:strRef>
              <c:f>Sheet1!$E$1</c:f>
              <c:strCache>
                <c:ptCount val="1"/>
                <c:pt idx="0">
                  <c:v>Hotel</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Pouch/bag</c:v>
                </c:pt>
                <c:pt idx="1">
                  <c:v>Tub</c:v>
                </c:pt>
              </c:strCache>
            </c:strRef>
          </c:cat>
          <c:val>
            <c:numRef>
              <c:f>Sheet1!$E$2:$E$3</c:f>
              <c:numCache>
                <c:formatCode>0%</c:formatCode>
                <c:ptCount val="2"/>
                <c:pt idx="0">
                  <c:v>0.7</c:v>
                </c:pt>
                <c:pt idx="1">
                  <c:v>0.8</c:v>
                </c:pt>
              </c:numCache>
            </c:numRef>
          </c:val>
          <c:extLst>
            <c:ext xmlns:c16="http://schemas.microsoft.com/office/drawing/2014/chart" uri="{C3380CC4-5D6E-409C-BE32-E72D297353CC}">
              <c16:uniqueId val="{00000000-A321-4BCB-AB1C-AE0CA5C7D70D}"/>
            </c:ext>
          </c:extLst>
        </c:ser>
        <c:ser>
          <c:idx val="4"/>
          <c:order val="4"/>
          <c:tx>
            <c:strRef>
              <c:f>Sheet1!$F$1</c:f>
              <c:strCache>
                <c:ptCount val="1"/>
                <c:pt idx="0">
                  <c:v>C-Store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Pouch/bag</c:v>
                </c:pt>
                <c:pt idx="1">
                  <c:v>Tub</c:v>
                </c:pt>
              </c:strCache>
            </c:strRef>
          </c:cat>
          <c:val>
            <c:numRef>
              <c:f>Sheet1!$F$2:$F$3</c:f>
              <c:numCache>
                <c:formatCode>0%</c:formatCode>
                <c:ptCount val="2"/>
                <c:pt idx="0">
                  <c:v>0.89</c:v>
                </c:pt>
                <c:pt idx="1">
                  <c:v>0.22</c:v>
                </c:pt>
              </c:numCache>
            </c:numRef>
          </c:val>
          <c:extLst>
            <c:ext xmlns:c16="http://schemas.microsoft.com/office/drawing/2014/chart" uri="{C3380CC4-5D6E-409C-BE32-E72D297353CC}">
              <c16:uniqueId val="{00000000-81B5-48C4-91D2-AC0A9C2A3E3A}"/>
            </c:ext>
          </c:extLst>
        </c:ser>
        <c:dLbls>
          <c:showLegendKey val="0"/>
          <c:showVal val="0"/>
          <c:showCatName val="0"/>
          <c:showSerName val="0"/>
          <c:showPercent val="0"/>
          <c:showBubbleSize val="0"/>
        </c:dLbls>
        <c:gapWidth val="182"/>
        <c:overlap val="-35"/>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1"/>
          <c:min val="0"/>
        </c:scaling>
        <c:delete val="1"/>
        <c:axPos val="t"/>
        <c:numFmt formatCode="0%" sourceLinked="1"/>
        <c:majorTickMark val="out"/>
        <c:minorTickMark val="none"/>
        <c:tickLblPos val="nextTo"/>
        <c:crossAx val="380057263"/>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885054261834287E-2"/>
          <c:y val="6.8330609617194074E-3"/>
          <c:w val="0.83397827044669071"/>
          <c:h val="0.83201134056356174"/>
        </c:manualLayout>
      </c:layout>
      <c:doughnutChart>
        <c:varyColors val="1"/>
        <c:ser>
          <c:idx val="0"/>
          <c:order val="0"/>
          <c:tx>
            <c:strRef>
              <c:f>Sheet1!$B$1</c:f>
              <c:strCache>
                <c:ptCount val="1"/>
                <c:pt idx="0">
                  <c:v>Column2</c:v>
                </c:pt>
              </c:strCache>
            </c:strRef>
          </c:tx>
          <c:spPr>
            <a:ln>
              <a:noFill/>
            </a:ln>
          </c:spPr>
          <c:dPt>
            <c:idx val="0"/>
            <c:bubble3D val="0"/>
            <c:spPr>
              <a:solidFill>
                <a:schemeClr val="tx1"/>
              </a:solidFill>
              <a:ln w="19050">
                <a:noFill/>
              </a:ln>
              <a:effectLst/>
            </c:spPr>
            <c:extLst>
              <c:ext xmlns:c16="http://schemas.microsoft.com/office/drawing/2014/chart" uri="{C3380CC4-5D6E-409C-BE32-E72D297353CC}">
                <c16:uniqueId val="{00000001-92A4-4282-ADCB-D0896C57C6CF}"/>
              </c:ext>
            </c:extLst>
          </c:dPt>
          <c:dPt>
            <c:idx val="1"/>
            <c:bubble3D val="0"/>
            <c:spPr>
              <a:solidFill>
                <a:schemeClr val="tx2"/>
              </a:solidFill>
              <a:ln w="19050">
                <a:noFill/>
              </a:ln>
              <a:effectLst/>
            </c:spPr>
            <c:extLst>
              <c:ext xmlns:c16="http://schemas.microsoft.com/office/drawing/2014/chart" uri="{C3380CC4-5D6E-409C-BE32-E72D297353CC}">
                <c16:uniqueId val="{00000003-92A4-4282-ADCB-D0896C57C6CF}"/>
              </c:ext>
            </c:extLst>
          </c:dPt>
          <c:dPt>
            <c:idx val="2"/>
            <c:bubble3D val="0"/>
            <c:spPr>
              <a:solidFill>
                <a:schemeClr val="tx1">
                  <a:lumMod val="25000"/>
                  <a:lumOff val="75000"/>
                </a:schemeClr>
              </a:solidFill>
              <a:ln w="19050">
                <a:noFill/>
              </a:ln>
              <a:effectLst/>
            </c:spPr>
            <c:extLst>
              <c:ext xmlns:c16="http://schemas.microsoft.com/office/drawing/2014/chart" uri="{C3380CC4-5D6E-409C-BE32-E72D297353CC}">
                <c16:uniqueId val="{00000005-92A4-4282-ADCB-D0896C57C6CF}"/>
              </c:ext>
            </c:extLst>
          </c:dPt>
          <c:dPt>
            <c:idx val="3"/>
            <c:bubble3D val="0"/>
            <c:spPr>
              <a:solidFill>
                <a:schemeClr val="accent4"/>
              </a:solidFill>
              <a:ln w="19050">
                <a:noFill/>
              </a:ln>
              <a:effectLst/>
            </c:spPr>
            <c:extLst>
              <c:ext xmlns:c16="http://schemas.microsoft.com/office/drawing/2014/chart" uri="{C3380CC4-5D6E-409C-BE32-E72D297353CC}">
                <c16:uniqueId val="{00000007-92A4-4282-ADCB-D0896C57C6CF}"/>
              </c:ext>
            </c:extLst>
          </c:dPt>
          <c:dPt>
            <c:idx val="4"/>
            <c:bubble3D val="0"/>
            <c:spPr>
              <a:solidFill>
                <a:schemeClr val="accent5"/>
              </a:solidFill>
              <a:ln w="19050">
                <a:noFill/>
              </a:ln>
              <a:effectLst/>
            </c:spPr>
            <c:extLst>
              <c:ext xmlns:c16="http://schemas.microsoft.com/office/drawing/2014/chart" uri="{C3380CC4-5D6E-409C-BE32-E72D297353CC}">
                <c16:uniqueId val="{00000009-92A4-4282-ADCB-D0896C57C6CF}"/>
              </c:ext>
            </c:extLst>
          </c:dPt>
          <c:dPt>
            <c:idx val="5"/>
            <c:bubble3D val="0"/>
            <c:spPr>
              <a:solidFill>
                <a:schemeClr val="accent6"/>
              </a:solidFill>
              <a:ln w="19050">
                <a:noFill/>
              </a:ln>
              <a:effectLst/>
            </c:spPr>
            <c:extLst>
              <c:ext xmlns:c16="http://schemas.microsoft.com/office/drawing/2014/chart" uri="{C3380CC4-5D6E-409C-BE32-E72D297353CC}">
                <c16:uniqueId val="{0000000B-92A4-4282-ADCB-D0896C57C6CF}"/>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92A4-4282-ADCB-D0896C57C6CF}"/>
              </c:ext>
            </c:extLst>
          </c:dPt>
          <c:dLbls>
            <c:dLbl>
              <c:idx val="2"/>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92A4-4282-ADCB-D0896C57C6CF}"/>
                </c:ext>
              </c:extLst>
            </c:dLbl>
            <c:dLbl>
              <c:idx val="3"/>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7-92A4-4282-ADCB-D0896C57C6CF}"/>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Canned</c:v>
                </c:pt>
                <c:pt idx="1">
                  <c:v>Frozen</c:v>
                </c:pt>
                <c:pt idx="2">
                  <c:v>Refrigerated</c:v>
                </c:pt>
                <c:pt idx="3">
                  <c:v>Homemade</c:v>
                </c:pt>
              </c:strCache>
            </c:strRef>
          </c:cat>
          <c:val>
            <c:numRef>
              <c:f>Sheet1!$B$2:$B$5</c:f>
              <c:numCache>
                <c:formatCode>0%</c:formatCode>
                <c:ptCount val="4"/>
                <c:pt idx="0">
                  <c:v>0.56999999999999995</c:v>
                </c:pt>
                <c:pt idx="1">
                  <c:v>0.16</c:v>
                </c:pt>
                <c:pt idx="2">
                  <c:v>7.0000000000000007E-2</c:v>
                </c:pt>
                <c:pt idx="3">
                  <c:v>0.2</c:v>
                </c:pt>
              </c:numCache>
            </c:numRef>
          </c:val>
          <c:extLst>
            <c:ext xmlns:c16="http://schemas.microsoft.com/office/drawing/2014/chart" uri="{C3380CC4-5D6E-409C-BE32-E72D297353CC}">
              <c16:uniqueId val="{0000000E-92A4-4282-ADCB-D0896C57C6CF}"/>
            </c:ext>
          </c:extLst>
        </c:ser>
        <c:dLbls>
          <c:showLegendKey val="0"/>
          <c:showVal val="0"/>
          <c:showCatName val="0"/>
          <c:showSerName val="0"/>
          <c:showPercent val="0"/>
          <c:showBubbleSize val="0"/>
          <c:showLeaderLines val="1"/>
        </c:dLbls>
        <c:firstSliceAng val="101"/>
        <c:holeSize val="75"/>
      </c:doughnutChart>
      <c:spPr>
        <a:noFill/>
        <a:ln>
          <a:noFill/>
        </a:ln>
        <a:effectLst/>
      </c:spPr>
    </c:plotArea>
    <c:legend>
      <c:legendPos val="b"/>
      <c:layout>
        <c:manualLayout>
          <c:xMode val="edge"/>
          <c:yMode val="edge"/>
          <c:x val="7.206467985828012E-2"/>
          <c:y val="0.88604912593472984"/>
          <c:w val="0.80593808752629326"/>
          <c:h val="5.365795077502105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r>
              <a:rPr lang="en-US" sz="1400" dirty="0">
                <a:latin typeface="Georgia" panose="02040502050405020303" pitchFamily="18" charset="0"/>
              </a:rPr>
              <a:t>Top Homemade Soup Purchase Drivers (Total Sample)</a:t>
            </a:r>
          </a:p>
        </c:rich>
      </c:tx>
      <c:layout>
        <c:manualLayout>
          <c:xMode val="edge"/>
          <c:yMode val="edge"/>
          <c:x val="0.11106672842365294"/>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4967974062065772"/>
          <c:y val="0.13924825434556531"/>
          <c:w val="0.49763656013586532"/>
          <c:h val="0.83035581637200995"/>
        </c:manualLayout>
      </c:layout>
      <c:barChart>
        <c:barDir val="bar"/>
        <c:grouping val="clustered"/>
        <c:varyColors val="0"/>
        <c:ser>
          <c:idx val="0"/>
          <c:order val="0"/>
          <c:tx>
            <c:strRef>
              <c:f>Sheet1!$B$1</c:f>
              <c:strCache>
                <c:ptCount val="1"/>
                <c:pt idx="0">
                  <c:v>Total Sample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Taste/Flavor</c:v>
                </c:pt>
                <c:pt idx="1">
                  <c:v>Overall product quality</c:v>
                </c:pt>
                <c:pt idx="2">
                  <c:v>Flexibility for flavor options</c:v>
                </c:pt>
                <c:pt idx="3">
                  <c:v>Price</c:v>
                </c:pt>
                <c:pt idx="4">
                  <c:v>Ability to reduce food waste</c:v>
                </c:pt>
                <c:pt idx="5">
                  <c:v>Ability to offer of LTOs</c:v>
                </c:pt>
                <c:pt idx="6">
                  <c:v>Health and wellness benefits</c:v>
                </c:pt>
                <c:pt idx="7">
                  <c:v>Ability to make in low sodium options</c:v>
                </c:pt>
              </c:strCache>
            </c:strRef>
          </c:cat>
          <c:val>
            <c:numRef>
              <c:f>Sheet1!$B$2:$B$9</c:f>
              <c:numCache>
                <c:formatCode>0%</c:formatCode>
                <c:ptCount val="8"/>
                <c:pt idx="0">
                  <c:v>0.56999999999999995</c:v>
                </c:pt>
                <c:pt idx="1">
                  <c:v>0.56999999999999995</c:v>
                </c:pt>
                <c:pt idx="2">
                  <c:v>0.47</c:v>
                </c:pt>
                <c:pt idx="3">
                  <c:v>0.39</c:v>
                </c:pt>
                <c:pt idx="4">
                  <c:v>0.38</c:v>
                </c:pt>
                <c:pt idx="5">
                  <c:v>0.34</c:v>
                </c:pt>
                <c:pt idx="6">
                  <c:v>0.33</c:v>
                </c:pt>
                <c:pt idx="7">
                  <c:v>0.26</c:v>
                </c:pt>
              </c:numCache>
            </c:numRef>
          </c:val>
          <c:extLst>
            <c:ext xmlns:c16="http://schemas.microsoft.com/office/drawing/2014/chart" uri="{C3380CC4-5D6E-409C-BE32-E72D297353CC}">
              <c16:uniqueId val="{00000000-5748-42E6-A497-9C4B93BDD8A9}"/>
            </c:ext>
          </c:extLst>
        </c:ser>
        <c:dLbls>
          <c:showLegendKey val="0"/>
          <c:showVal val="0"/>
          <c:showCatName val="0"/>
          <c:showSerName val="0"/>
          <c:showPercent val="0"/>
          <c:showBubbleSize val="0"/>
        </c:dLbls>
        <c:gapWidth val="182"/>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1"/>
          <c:min val="0"/>
        </c:scaling>
        <c:delete val="1"/>
        <c:axPos val="t"/>
        <c:numFmt formatCode="0%" sourceLinked="1"/>
        <c:majorTickMark val="out"/>
        <c:minorTickMark val="none"/>
        <c:tickLblPos val="nextTo"/>
        <c:crossAx val="380057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r>
              <a:rPr lang="en-US" sz="1400" dirty="0">
                <a:latin typeface="Georgia" panose="02040502050405020303" pitchFamily="18" charset="0"/>
              </a:rPr>
              <a:t>Top Purchase Drivers </a:t>
            </a:r>
          </a:p>
          <a:p>
            <a:pPr>
              <a:defRPr sz="1400">
                <a:latin typeface="Georgia" panose="02040502050405020303" pitchFamily="18" charset="0"/>
              </a:defRPr>
            </a:pPr>
            <a:r>
              <a:rPr lang="en-US" sz="1400" dirty="0">
                <a:latin typeface="Georgia" panose="02040502050405020303" pitchFamily="18" charset="0"/>
              </a:rPr>
              <a:t>(K-12)</a:t>
            </a:r>
          </a:p>
        </c:rich>
      </c:tx>
      <c:layout>
        <c:manualLayout>
          <c:xMode val="edge"/>
          <c:yMode val="edge"/>
          <c:x val="0.15811255210745714"/>
          <c:y val="3.1444189534680467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4948367299675776"/>
          <c:y val="0.14043360433604335"/>
          <c:w val="0.50273467654778448"/>
          <c:h val="0.84328562564776266"/>
        </c:manualLayout>
      </c:layout>
      <c:barChart>
        <c:barDir val="bar"/>
        <c:grouping val="clustered"/>
        <c:varyColors val="0"/>
        <c:ser>
          <c:idx val="0"/>
          <c:order val="0"/>
          <c:tx>
            <c:strRef>
              <c:f>Sheet1!$B$1</c:f>
              <c:strCache>
                <c:ptCount val="1"/>
                <c:pt idx="0">
                  <c:v>Column1</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Taste/Flavor</c:v>
                </c:pt>
                <c:pt idx="1">
                  <c:v>Student Interest</c:v>
                </c:pt>
                <c:pt idx="2">
                  <c:v>Overall product quality</c:v>
                </c:pt>
                <c:pt idx="3">
                  <c:v>Health and wellness benefits</c:v>
                </c:pt>
                <c:pt idx="4">
                  <c:v>Flexibility for flavor options</c:v>
                </c:pt>
                <c:pt idx="5">
                  <c:v>Ability to make in low sodium options</c:v>
                </c:pt>
                <c:pt idx="6">
                  <c:v>Ability to reduce food waste</c:v>
                </c:pt>
                <c:pt idx="7">
                  <c:v>Meets USDA reqs</c:v>
                </c:pt>
              </c:strCache>
            </c:strRef>
          </c:cat>
          <c:val>
            <c:numRef>
              <c:f>Sheet1!$B$2:$B$9</c:f>
              <c:numCache>
                <c:formatCode>0%</c:formatCode>
                <c:ptCount val="8"/>
                <c:pt idx="0">
                  <c:v>0.73</c:v>
                </c:pt>
                <c:pt idx="1">
                  <c:v>0.55000000000000004</c:v>
                </c:pt>
                <c:pt idx="2">
                  <c:v>0.5</c:v>
                </c:pt>
                <c:pt idx="3">
                  <c:v>0.5</c:v>
                </c:pt>
                <c:pt idx="4">
                  <c:v>0.5</c:v>
                </c:pt>
                <c:pt idx="5">
                  <c:v>0.45</c:v>
                </c:pt>
                <c:pt idx="6">
                  <c:v>0.41</c:v>
                </c:pt>
                <c:pt idx="7">
                  <c:v>0.41</c:v>
                </c:pt>
              </c:numCache>
            </c:numRef>
          </c:val>
          <c:extLst>
            <c:ext xmlns:c16="http://schemas.microsoft.com/office/drawing/2014/chart" uri="{C3380CC4-5D6E-409C-BE32-E72D297353CC}">
              <c16:uniqueId val="{00000000-BF90-4958-A7C7-ACCE0226832C}"/>
            </c:ext>
          </c:extLst>
        </c:ser>
        <c:dLbls>
          <c:showLegendKey val="0"/>
          <c:showVal val="0"/>
          <c:showCatName val="0"/>
          <c:showSerName val="0"/>
          <c:showPercent val="0"/>
          <c:showBubbleSize val="0"/>
        </c:dLbls>
        <c:gapWidth val="182"/>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1"/>
          <c:min val="0"/>
        </c:scaling>
        <c:delete val="1"/>
        <c:axPos val="t"/>
        <c:numFmt formatCode="0%" sourceLinked="1"/>
        <c:majorTickMark val="none"/>
        <c:minorTickMark val="none"/>
        <c:tickLblPos val="nextTo"/>
        <c:crossAx val="380057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r>
              <a:rPr lang="en-US" sz="1400" dirty="0">
                <a:latin typeface="Georgia" panose="02040502050405020303" pitchFamily="18" charset="0"/>
              </a:rPr>
              <a:t>Top Purchase Drivers (Healthcare)</a:t>
            </a:r>
          </a:p>
        </c:rich>
      </c:tx>
      <c:layout>
        <c:manualLayout>
          <c:xMode val="edge"/>
          <c:yMode val="edge"/>
          <c:x val="0.15811255210745714"/>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54385620266731238"/>
          <c:y val="0.14043360433604335"/>
          <c:w val="0.39043075497915697"/>
          <c:h val="0.83308943089430898"/>
        </c:manualLayout>
      </c:layout>
      <c:barChart>
        <c:barDir val="bar"/>
        <c:grouping val="clustered"/>
        <c:varyColors val="0"/>
        <c:ser>
          <c:idx val="0"/>
          <c:order val="0"/>
          <c:tx>
            <c:strRef>
              <c:f>Sheet1!$B$1</c:f>
              <c:strCache>
                <c:ptCount val="1"/>
                <c:pt idx="0">
                  <c:v>Column1</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Overall product quality</c:v>
                </c:pt>
                <c:pt idx="1">
                  <c:v>Flexibility for flavor options</c:v>
                </c:pt>
                <c:pt idx="2">
                  <c:v>Taste/Flavor</c:v>
                </c:pt>
                <c:pt idx="3">
                  <c:v>Price</c:v>
                </c:pt>
                <c:pt idx="4">
                  <c:v>Health and wellness benefits</c:v>
                </c:pt>
                <c:pt idx="5">
                  <c:v>Ability to reduce food waste</c:v>
                </c:pt>
                <c:pt idx="6">
                  <c:v>Ability to make in low sodium options</c:v>
                </c:pt>
                <c:pt idx="7">
                  <c:v>Ability to offer of LTOs</c:v>
                </c:pt>
              </c:strCache>
            </c:strRef>
          </c:cat>
          <c:val>
            <c:numRef>
              <c:f>Sheet1!$B$2:$B$9</c:f>
              <c:numCache>
                <c:formatCode>0%</c:formatCode>
                <c:ptCount val="8"/>
                <c:pt idx="0">
                  <c:v>0.49</c:v>
                </c:pt>
                <c:pt idx="1">
                  <c:v>0.49</c:v>
                </c:pt>
                <c:pt idx="2">
                  <c:v>0.45</c:v>
                </c:pt>
                <c:pt idx="3">
                  <c:v>0.45</c:v>
                </c:pt>
                <c:pt idx="4">
                  <c:v>0.45</c:v>
                </c:pt>
                <c:pt idx="5">
                  <c:v>0.33</c:v>
                </c:pt>
                <c:pt idx="6">
                  <c:v>0.33</c:v>
                </c:pt>
                <c:pt idx="7">
                  <c:v>0.28999999999999998</c:v>
                </c:pt>
              </c:numCache>
            </c:numRef>
          </c:val>
          <c:extLst>
            <c:ext xmlns:c16="http://schemas.microsoft.com/office/drawing/2014/chart" uri="{C3380CC4-5D6E-409C-BE32-E72D297353CC}">
              <c16:uniqueId val="{00000000-7EF4-474C-9DAF-57AB30721C67}"/>
            </c:ext>
          </c:extLst>
        </c:ser>
        <c:dLbls>
          <c:showLegendKey val="0"/>
          <c:showVal val="0"/>
          <c:showCatName val="0"/>
          <c:showSerName val="0"/>
          <c:showPercent val="0"/>
          <c:showBubbleSize val="0"/>
        </c:dLbls>
        <c:gapWidth val="182"/>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1"/>
          <c:min val="0"/>
        </c:scaling>
        <c:delete val="1"/>
        <c:axPos val="t"/>
        <c:numFmt formatCode="0%" sourceLinked="1"/>
        <c:majorTickMark val="none"/>
        <c:minorTickMark val="none"/>
        <c:tickLblPos val="nextTo"/>
        <c:crossAx val="380057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r>
              <a:rPr lang="en-US" sz="1400" dirty="0">
                <a:latin typeface="Georgia" panose="02040502050405020303" pitchFamily="18" charset="0"/>
              </a:rPr>
              <a:t>Top Purchase Drivers (Commercial Chains)</a:t>
            </a:r>
          </a:p>
        </c:rich>
      </c:tx>
      <c:layout>
        <c:manualLayout>
          <c:xMode val="edge"/>
          <c:yMode val="edge"/>
          <c:x val="0.15811255210745714"/>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50728346456692919"/>
          <c:y val="0.14043360433604335"/>
          <c:w val="0.47359888837424735"/>
          <c:h val="0.83308943089430898"/>
        </c:manualLayout>
      </c:layout>
      <c:barChart>
        <c:barDir val="bar"/>
        <c:grouping val="clustered"/>
        <c:varyColors val="0"/>
        <c:ser>
          <c:idx val="0"/>
          <c:order val="0"/>
          <c:tx>
            <c:strRef>
              <c:f>Sheet1!$B$1</c:f>
              <c:strCache>
                <c:ptCount val="1"/>
                <c:pt idx="0">
                  <c:v>Column1</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Overall product quality</c:v>
                </c:pt>
                <c:pt idx="1">
                  <c:v>Taste/Flavor</c:v>
                </c:pt>
                <c:pt idx="2">
                  <c:v>Health and wellness benefits</c:v>
                </c:pt>
                <c:pt idx="3">
                  <c:v>Ability to reduce food waste</c:v>
                </c:pt>
                <c:pt idx="4">
                  <c:v>Price</c:v>
                </c:pt>
                <c:pt idx="5">
                  <c:v>Ability to offer of LTOs</c:v>
                </c:pt>
                <c:pt idx="6">
                  <c:v>Flexibility for flavor options</c:v>
                </c:pt>
                <c:pt idx="7">
                  <c:v>Signature soup of the operation</c:v>
                </c:pt>
              </c:strCache>
            </c:strRef>
          </c:cat>
          <c:val>
            <c:numRef>
              <c:f>Sheet1!$B$2:$B$9</c:f>
              <c:numCache>
                <c:formatCode>0%</c:formatCode>
                <c:ptCount val="8"/>
                <c:pt idx="0">
                  <c:v>0.62</c:v>
                </c:pt>
                <c:pt idx="1">
                  <c:v>0.56000000000000005</c:v>
                </c:pt>
                <c:pt idx="2">
                  <c:v>0.41</c:v>
                </c:pt>
                <c:pt idx="3">
                  <c:v>0.41</c:v>
                </c:pt>
                <c:pt idx="4">
                  <c:v>0.38</c:v>
                </c:pt>
                <c:pt idx="5">
                  <c:v>0.36</c:v>
                </c:pt>
                <c:pt idx="6">
                  <c:v>0.36</c:v>
                </c:pt>
                <c:pt idx="7">
                  <c:v>0.31</c:v>
                </c:pt>
              </c:numCache>
            </c:numRef>
          </c:val>
          <c:extLst>
            <c:ext xmlns:c16="http://schemas.microsoft.com/office/drawing/2014/chart" uri="{C3380CC4-5D6E-409C-BE32-E72D297353CC}">
              <c16:uniqueId val="{00000000-4946-4E76-9CA8-04A2117269D5}"/>
            </c:ext>
          </c:extLst>
        </c:ser>
        <c:dLbls>
          <c:showLegendKey val="0"/>
          <c:showVal val="0"/>
          <c:showCatName val="0"/>
          <c:showSerName val="0"/>
          <c:showPercent val="0"/>
          <c:showBubbleSize val="0"/>
        </c:dLbls>
        <c:gapWidth val="182"/>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1"/>
          <c:min val="0"/>
        </c:scaling>
        <c:delete val="1"/>
        <c:axPos val="t"/>
        <c:numFmt formatCode="0%" sourceLinked="1"/>
        <c:majorTickMark val="none"/>
        <c:minorTickMark val="none"/>
        <c:tickLblPos val="nextTo"/>
        <c:crossAx val="380057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r>
              <a:rPr lang="en-US" sz="1600" dirty="0">
                <a:latin typeface="Georgia" panose="02040502050405020303" pitchFamily="18" charset="0"/>
              </a:rPr>
              <a:t>Homemade Soup Driver Differentiators by Segment</a:t>
            </a:r>
          </a:p>
        </c:rich>
      </c:tx>
      <c:layout>
        <c:manualLayout>
          <c:xMode val="edge"/>
          <c:yMode val="edge"/>
          <c:x val="0.13804389034703995"/>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49562645815106443"/>
          <c:y val="0.10725877192982457"/>
          <c:w val="0.4789105788859726"/>
          <c:h val="0.82439252659207074"/>
        </c:manualLayout>
      </c:layout>
      <c:barChart>
        <c:barDir val="bar"/>
        <c:grouping val="clustered"/>
        <c:varyColors val="0"/>
        <c:ser>
          <c:idx val="0"/>
          <c:order val="0"/>
          <c:tx>
            <c:strRef>
              <c:f>Sheet1!$B$1</c:f>
              <c:strCache>
                <c:ptCount val="1"/>
                <c:pt idx="0">
                  <c:v>Total Sample</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Overall product quality</c:v>
                </c:pt>
                <c:pt idx="1">
                  <c:v>Signature soup of the operation</c:v>
                </c:pt>
                <c:pt idx="2">
                  <c:v>Back of house space/storage requirements</c:v>
                </c:pt>
              </c:strCache>
            </c:strRef>
          </c:cat>
          <c:val>
            <c:numRef>
              <c:f>Sheet1!$B$2:$B$4</c:f>
              <c:numCache>
                <c:formatCode>0%</c:formatCode>
                <c:ptCount val="3"/>
                <c:pt idx="0">
                  <c:v>0.56999999999999995</c:v>
                </c:pt>
                <c:pt idx="1">
                  <c:v>0.25</c:v>
                </c:pt>
                <c:pt idx="2">
                  <c:v>0.11</c:v>
                </c:pt>
              </c:numCache>
            </c:numRef>
          </c:val>
          <c:extLst>
            <c:ext xmlns:c16="http://schemas.microsoft.com/office/drawing/2014/chart" uri="{C3380CC4-5D6E-409C-BE32-E72D297353CC}">
              <c16:uniqueId val="{00000000-0EFA-4D6B-87E5-043188D5E504}"/>
            </c:ext>
          </c:extLst>
        </c:ser>
        <c:ser>
          <c:idx val="1"/>
          <c:order val="1"/>
          <c:tx>
            <c:strRef>
              <c:f>Sheet1!$C$1</c:f>
              <c:strCache>
                <c:ptCount val="1"/>
                <c:pt idx="0">
                  <c:v>Restaurants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Overall product quality</c:v>
                </c:pt>
                <c:pt idx="1">
                  <c:v>Signature soup of the operation</c:v>
                </c:pt>
                <c:pt idx="2">
                  <c:v>Back of house space/storage requirements</c:v>
                </c:pt>
              </c:strCache>
            </c:strRef>
          </c:cat>
          <c:val>
            <c:numRef>
              <c:f>Sheet1!$C$2:$C$4</c:f>
              <c:numCache>
                <c:formatCode>0%</c:formatCode>
                <c:ptCount val="3"/>
                <c:pt idx="0">
                  <c:v>0.68</c:v>
                </c:pt>
                <c:pt idx="1">
                  <c:v>0.36</c:v>
                </c:pt>
                <c:pt idx="2">
                  <c:v>0.12</c:v>
                </c:pt>
              </c:numCache>
            </c:numRef>
          </c:val>
          <c:extLst>
            <c:ext xmlns:c16="http://schemas.microsoft.com/office/drawing/2014/chart" uri="{C3380CC4-5D6E-409C-BE32-E72D297353CC}">
              <c16:uniqueId val="{00000001-0EFA-4D6B-87E5-043188D5E504}"/>
            </c:ext>
          </c:extLst>
        </c:ser>
        <c:ser>
          <c:idx val="2"/>
          <c:order val="2"/>
          <c:tx>
            <c:strRef>
              <c:f>Sheet1!$D$1</c:f>
              <c:strCache>
                <c:ptCount val="1"/>
                <c:pt idx="0">
                  <c:v>Non Comm</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Overall product quality</c:v>
                </c:pt>
                <c:pt idx="1">
                  <c:v>Signature soup of the operation</c:v>
                </c:pt>
                <c:pt idx="2">
                  <c:v>Back of house space/storage requirements</c:v>
                </c:pt>
              </c:strCache>
            </c:strRef>
          </c:cat>
          <c:val>
            <c:numRef>
              <c:f>Sheet1!$D$2:$D$4</c:f>
              <c:numCache>
                <c:formatCode>0%</c:formatCode>
                <c:ptCount val="3"/>
                <c:pt idx="0">
                  <c:v>0.48</c:v>
                </c:pt>
                <c:pt idx="1">
                  <c:v>0.18</c:v>
                </c:pt>
                <c:pt idx="2">
                  <c:v>0.09</c:v>
                </c:pt>
              </c:numCache>
            </c:numRef>
          </c:val>
          <c:extLst>
            <c:ext xmlns:c16="http://schemas.microsoft.com/office/drawing/2014/chart" uri="{C3380CC4-5D6E-409C-BE32-E72D297353CC}">
              <c16:uniqueId val="{00000002-0EFA-4D6B-87E5-043188D5E504}"/>
            </c:ext>
          </c:extLst>
        </c:ser>
        <c:ser>
          <c:idx val="3"/>
          <c:order val="3"/>
          <c:tx>
            <c:strRef>
              <c:f>Sheet1!$E$1</c:f>
              <c:strCache>
                <c:ptCount val="1"/>
                <c:pt idx="0">
                  <c:v>Hotel</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Overall product quality</c:v>
                </c:pt>
                <c:pt idx="1">
                  <c:v>Signature soup of the operation</c:v>
                </c:pt>
                <c:pt idx="2">
                  <c:v>Back of house space/storage requirements</c:v>
                </c:pt>
              </c:strCache>
            </c:strRef>
          </c:cat>
          <c:val>
            <c:numRef>
              <c:f>Sheet1!$E$2:$E$4</c:f>
              <c:numCache>
                <c:formatCode>0%</c:formatCode>
                <c:ptCount val="3"/>
                <c:pt idx="0">
                  <c:v>0.4</c:v>
                </c:pt>
                <c:pt idx="1">
                  <c:v>7.0000000000000007E-2</c:v>
                </c:pt>
                <c:pt idx="2">
                  <c:v>0.27</c:v>
                </c:pt>
              </c:numCache>
            </c:numRef>
          </c:val>
          <c:extLst>
            <c:ext xmlns:c16="http://schemas.microsoft.com/office/drawing/2014/chart" uri="{C3380CC4-5D6E-409C-BE32-E72D297353CC}">
              <c16:uniqueId val="{00000003-0EFA-4D6B-87E5-043188D5E504}"/>
            </c:ext>
          </c:extLst>
        </c:ser>
        <c:ser>
          <c:idx val="4"/>
          <c:order val="4"/>
          <c:tx>
            <c:strRef>
              <c:f>Sheet1!$F$1</c:f>
              <c:strCache>
                <c:ptCount val="1"/>
                <c:pt idx="0">
                  <c:v>C-Store</c:v>
                </c:pt>
              </c:strCache>
            </c:strRef>
          </c:tx>
          <c:spPr>
            <a:solidFill>
              <a:schemeClr val="accent4"/>
            </a:solidFill>
            <a:ln>
              <a:noFill/>
            </a:ln>
            <a:effectLst/>
          </c:spPr>
          <c:invertIfNegative val="0"/>
          <c:dLbls>
            <c:dLbl>
              <c:idx val="2"/>
              <c:spPr>
                <a:noFill/>
                <a:ln>
                  <a:noFill/>
                </a:ln>
                <a:effectLst/>
              </c:spPr>
              <c:txPr>
                <a:bodyPr rot="0" spcFirstLastPara="1" vertOverflow="ellipsis" vert="horz" wrap="square" anchor="ctr" anchorCtr="1"/>
                <a:lstStyle/>
                <a:p>
                  <a:pPr>
                    <a:defRPr sz="1200" b="1" i="0" u="none" strike="noStrike" kern="1200" baseline="0">
                      <a:solidFill>
                        <a:schemeClr val="accent4">
                          <a:lumMod val="7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ECA8-4A58-BBA6-4E421EDD3CCE}"/>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Overall product quality</c:v>
                </c:pt>
                <c:pt idx="1">
                  <c:v>Signature soup of the operation</c:v>
                </c:pt>
                <c:pt idx="2">
                  <c:v>Back of house space/storage requirements</c:v>
                </c:pt>
              </c:strCache>
            </c:strRef>
          </c:cat>
          <c:val>
            <c:numRef>
              <c:f>Sheet1!$F$2:$F$4</c:f>
              <c:numCache>
                <c:formatCode>0%</c:formatCode>
                <c:ptCount val="3"/>
                <c:pt idx="0">
                  <c:v>0.43</c:v>
                </c:pt>
                <c:pt idx="1">
                  <c:v>0.14000000000000001</c:v>
                </c:pt>
                <c:pt idx="2">
                  <c:v>0</c:v>
                </c:pt>
              </c:numCache>
            </c:numRef>
          </c:val>
          <c:extLst>
            <c:ext xmlns:c16="http://schemas.microsoft.com/office/drawing/2014/chart" uri="{C3380CC4-5D6E-409C-BE32-E72D297353CC}">
              <c16:uniqueId val="{00000004-0EFA-4D6B-87E5-043188D5E504}"/>
            </c:ext>
          </c:extLst>
        </c:ser>
        <c:dLbls>
          <c:showLegendKey val="0"/>
          <c:showVal val="0"/>
          <c:showCatName val="0"/>
          <c:showSerName val="0"/>
          <c:showPercent val="0"/>
          <c:showBubbleSize val="0"/>
        </c:dLbls>
        <c:gapWidth val="182"/>
        <c:overlap val="-35"/>
        <c:axId val="380057263"/>
        <c:axId val="16477631"/>
      </c:barChart>
      <c:catAx>
        <c:axId val="380057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6477631"/>
        <c:crosses val="autoZero"/>
        <c:auto val="1"/>
        <c:lblAlgn val="ctr"/>
        <c:lblOffset val="100"/>
        <c:noMultiLvlLbl val="0"/>
      </c:catAx>
      <c:valAx>
        <c:axId val="16477631"/>
        <c:scaling>
          <c:orientation val="minMax"/>
          <c:max val="1"/>
          <c:min val="0"/>
        </c:scaling>
        <c:delete val="1"/>
        <c:axPos val="t"/>
        <c:numFmt formatCode="0%" sourceLinked="1"/>
        <c:majorTickMark val="out"/>
        <c:minorTickMark val="none"/>
        <c:tickLblPos val="nextTo"/>
        <c:crossAx val="380057263"/>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Sheet1!$A$2:$A$4</cx:f>
        <cx:lvl ptCount="3">
          <cx:pt idx="0">Unaided Awareness</cx:pt>
          <cx:pt idx="1">Aided Awareness</cx:pt>
          <cx:pt idx="2">Usage (PB)</cx:pt>
        </cx:lvl>
      </cx:strDim>
      <cx:numDim type="val">
        <cx:f>Sheet1!$B$2:$B$4</cx:f>
        <cx:lvl ptCount="3" formatCode="0%">
          <cx:pt idx="0">0.20000000000000001</cx:pt>
          <cx:pt idx="1">0.14999999999999999</cx:pt>
          <cx:pt idx="2">0.10000000000000001</cx:pt>
        </cx:lvl>
      </cx:numDim>
    </cx:data>
  </cx:chartData>
  <cx:chart>
    <cx:plotArea>
      <cx:plotAreaRegion>
        <cx:series layoutId="funnel" uniqueId="{ED6D720A-613E-4691-A414-D1794FAF6EA3}">
          <cx:spPr>
            <a:solidFill>
              <a:schemeClr val="accent4"/>
            </a:solidFill>
            <a:ln>
              <a:noFill/>
            </a:ln>
            <a:effectLst/>
          </cx:spPr>
          <cx:dataId val="0"/>
        </cx:series>
      </cx:plotAreaRegion>
      <cx:axis id="0" hidden="1">
        <cx:catScaling gapWidth="0.75999999"/>
        <cx:tickLabels/>
        <cx:spPr>
          <a:ln>
            <a:noFill/>
          </a:ln>
        </cx:spPr>
        <cx:txPr>
          <a:bodyPr vertOverflow="overflow" horzOverflow="overflow" wrap="square" lIns="0" tIns="0" rIns="0" bIns="0"/>
          <a:lstStyle/>
          <a:p>
            <a:pPr algn="ctr" rtl="0">
              <a:defRPr sz="12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200">
              <a:solidFill>
                <a:schemeClr val="tx1"/>
              </a:solidFill>
            </a:endParaRPr>
          </a:p>
        </cx:txPr>
      </cx:axis>
    </cx:plotArea>
  </cx:chart>
</cx:chartSpace>
</file>

<file path=ppt/charts/chartEx10.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Sheet1!$A$2:$A$3</cx:f>
        <cx:lvl ptCount="2">
          <cx:pt idx="0">Unaided Awareness</cx:pt>
          <cx:pt idx="1">Aided Awareness</cx:pt>
        </cx:lvl>
      </cx:strDim>
      <cx:numDim type="val">
        <cx:f>Sheet1!$B$2:$B$3</cx:f>
        <cx:lvl ptCount="2" formatCode="0%">
          <cx:pt idx="0">0.20000000000000001</cx:pt>
          <cx:pt idx="1">0.14999999999999999</cx:pt>
        </cx:lvl>
      </cx:numDim>
    </cx:data>
  </cx:chartData>
  <cx:chart>
    <cx:plotArea>
      <cx:plotAreaRegion>
        <cx:series layoutId="funnel" uniqueId="{D9B99BBC-D7FC-43DC-81C5-93373D41E939}">
          <cx:spPr>
            <a:solidFill>
              <a:schemeClr val="accent3"/>
            </a:solidFill>
          </cx:spPr>
          <cx:dataId val="0"/>
        </cx:series>
      </cx:plotAreaRegion>
      <cx:axis id="0" hidden="1">
        <cx:catScaling gapWidth="0.75999999"/>
        <cx:tickLabels/>
        <cx:spPr>
          <a:ln>
            <a:noFill/>
          </a:ln>
        </cx:spPr>
        <cx:txPr>
          <a:bodyPr vertOverflow="overflow" horzOverflow="overflow" wrap="square" lIns="0" tIns="0" rIns="0" bIns="0"/>
          <a:lstStyle/>
          <a:p>
            <a:pPr algn="ctr" rtl="0">
              <a:defRPr sz="12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200">
              <a:solidFill>
                <a:schemeClr val="tx1"/>
              </a:solidFill>
            </a:endParaRPr>
          </a:p>
        </cx:txPr>
      </cx:axis>
    </cx:plotArea>
  </cx:chart>
</cx:chartSpace>
</file>

<file path=ppt/charts/chartEx1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Sheet1!$A$2:$A$3</cx:f>
        <cx:lvl ptCount="2">
          <cx:pt idx="0">Unaided Awareness</cx:pt>
          <cx:pt idx="1">Aided Awareness</cx:pt>
        </cx:lvl>
      </cx:strDim>
      <cx:numDim type="val">
        <cx:f>Sheet1!$B$2:$B$3</cx:f>
        <cx:lvl ptCount="2" formatCode="0%">
          <cx:pt idx="0">0.20000000000000001</cx:pt>
          <cx:pt idx="1">0.14999999999999999</cx:pt>
        </cx:lvl>
      </cx:numDim>
    </cx:data>
  </cx:chartData>
  <cx:chart>
    <cx:plotArea>
      <cx:plotAreaRegion>
        <cx:series layoutId="funnel" uniqueId="{D9B99BBC-D7FC-43DC-81C5-93373D41E939}">
          <cx:spPr>
            <a:solidFill>
              <a:schemeClr val="accent2"/>
            </a:solidFill>
          </cx:spPr>
          <cx:dataId val="0"/>
        </cx:series>
      </cx:plotAreaRegion>
      <cx:axis id="0" hidden="1">
        <cx:catScaling gapWidth="0.75999999"/>
        <cx:tickLabels/>
        <cx:spPr>
          <a:ln>
            <a:noFill/>
          </a:ln>
        </cx:spPr>
        <cx:txPr>
          <a:bodyPr vertOverflow="overflow" horzOverflow="overflow" wrap="square" lIns="0" tIns="0" rIns="0" bIns="0"/>
          <a:lstStyle/>
          <a:p>
            <a:pPr algn="ctr" rtl="0">
              <a:defRPr sz="12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200">
              <a:solidFill>
                <a:schemeClr val="tx1"/>
              </a:solidFill>
            </a:endParaRPr>
          </a:p>
        </cx:txPr>
      </cx:axis>
    </cx:plotArea>
  </cx:chart>
</cx:chartSpace>
</file>

<file path=ppt/charts/chartEx1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Sheet1!$A$2:$A$3</cx:f>
        <cx:lvl ptCount="2">
          <cx:pt idx="0">Unaided Awareness</cx:pt>
          <cx:pt idx="1">Aided Awareness</cx:pt>
        </cx:lvl>
      </cx:strDim>
      <cx:numDim type="val">
        <cx:f>Sheet1!$B$2:$B$3</cx:f>
        <cx:lvl ptCount="2" formatCode="0%">
          <cx:pt idx="0">0.20000000000000001</cx:pt>
          <cx:pt idx="1">0.14999999999999999</cx:pt>
        </cx:lvl>
      </cx:numDim>
    </cx:data>
  </cx:chartData>
  <cx:chart>
    <cx:plotArea>
      <cx:plotAreaRegion>
        <cx:series layoutId="funnel" uniqueId="{D9B99BBC-D7FC-43DC-81C5-93373D41E939}">
          <cx:spPr>
            <a:solidFill>
              <a:schemeClr val="accent1"/>
            </a:solidFill>
          </cx:spPr>
          <cx:dataId val="0"/>
        </cx:series>
      </cx:plotAreaRegion>
      <cx:axis id="0" hidden="1">
        <cx:catScaling gapWidth="0.75999999"/>
        <cx:tickLabels/>
        <cx:spPr>
          <a:ln>
            <a:noFill/>
          </a:ln>
        </cx:spPr>
        <cx:txPr>
          <a:bodyPr vertOverflow="overflow" horzOverflow="overflow" wrap="square" lIns="0" tIns="0" rIns="0" bIns="0"/>
          <a:lstStyle/>
          <a:p>
            <a:pPr algn="ctr" rtl="0">
              <a:defRPr sz="12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200">
              <a:solidFill>
                <a:schemeClr val="tx1"/>
              </a:solidFill>
            </a:endParaRPr>
          </a:p>
        </cx:txPr>
      </cx:axis>
    </cx:plotArea>
  </cx:chart>
</cx:chartSpace>
</file>

<file path=ppt/charts/chartEx1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Sheet1!$A$2:$A$3</cx:f>
        <cx:lvl ptCount="2">
          <cx:pt idx="0">Unaided Awareness</cx:pt>
          <cx:pt idx="1">Aided Awareness</cx:pt>
        </cx:lvl>
      </cx:strDim>
      <cx:numDim type="val">
        <cx:f>Sheet1!$B$2:$B$3</cx:f>
        <cx:lvl ptCount="2" formatCode="0%">
          <cx:pt idx="0">0.20000000000000001</cx:pt>
          <cx:pt idx="1">0.14999999999999999</cx:pt>
        </cx:lvl>
      </cx:numDim>
    </cx:data>
  </cx:chartData>
  <cx:chart>
    <cx:plotArea>
      <cx:plotAreaRegion>
        <cx:series layoutId="funnel" uniqueId="{D9B99BBC-D7FC-43DC-81C5-93373D41E939}">
          <cx:spPr>
            <a:solidFill>
              <a:schemeClr val="tx1"/>
            </a:solidFill>
          </cx:spPr>
          <cx:dataId val="0"/>
        </cx:series>
      </cx:plotAreaRegion>
      <cx:axis id="0" hidden="1">
        <cx:catScaling gapWidth="0.75999999"/>
        <cx:tickLabels/>
        <cx:spPr>
          <a:ln>
            <a:noFill/>
          </a:ln>
        </cx:spPr>
        <cx:txPr>
          <a:bodyPr vertOverflow="overflow" horzOverflow="overflow" wrap="square" lIns="0" tIns="0" rIns="0" bIns="0"/>
          <a:lstStyle/>
          <a:p>
            <a:pPr algn="ctr" rtl="0">
              <a:defRPr sz="12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200">
              <a:solidFill>
                <a:schemeClr val="tx1"/>
              </a:solidFill>
            </a:endParaRPr>
          </a:p>
        </cx:txPr>
      </cx:axis>
    </cx:plotArea>
  </cx:chart>
</cx:chartSpace>
</file>

<file path=ppt/charts/chartEx14.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Sheet1!$A$2:$A$3</cx:f>
        <cx:lvl ptCount="2">
          <cx:pt idx="0">Unaided Awareness</cx:pt>
          <cx:pt idx="1">Aided Awareness</cx:pt>
        </cx:lvl>
      </cx:strDim>
      <cx:numDim type="val">
        <cx:f>Sheet1!$B$2:$B$3</cx:f>
        <cx:lvl ptCount="2" formatCode="0%">
          <cx:pt idx="0">0.20000000000000001</cx:pt>
          <cx:pt idx="1">0.14999999999999999</cx:pt>
        </cx:lvl>
      </cx:numDim>
    </cx:data>
  </cx:chartData>
  <cx:chart>
    <cx:plotArea>
      <cx:plotAreaRegion>
        <cx:series layoutId="funnel" uniqueId="{D9B99BBC-D7FC-43DC-81C5-93373D41E939}">
          <cx:spPr>
            <a:solidFill>
              <a:schemeClr val="accent1">
                <a:lumMod val="60000"/>
                <a:lumOff val="40000"/>
              </a:schemeClr>
            </a:solidFill>
            <a:ln>
              <a:solidFill>
                <a:schemeClr val="accent1">
                  <a:lumMod val="60000"/>
                  <a:lumOff val="40000"/>
                </a:schemeClr>
              </a:solidFill>
            </a:ln>
          </cx:spPr>
          <cx:dataId val="0"/>
        </cx:series>
      </cx:plotAreaRegion>
      <cx:axis id="0" hidden="1">
        <cx:catScaling gapWidth="0.75999999"/>
        <cx:tickLabels/>
        <cx:spPr>
          <a:ln>
            <a:noFill/>
          </a:ln>
        </cx:spPr>
        <cx:txPr>
          <a:bodyPr vertOverflow="overflow" horzOverflow="overflow" wrap="square" lIns="0" tIns="0" rIns="0" bIns="0"/>
          <a:lstStyle/>
          <a:p>
            <a:pPr algn="ctr" rtl="0">
              <a:defRPr sz="12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200">
              <a:solidFill>
                <a:schemeClr val="tx1"/>
              </a:solidFill>
            </a:endParaRPr>
          </a:p>
        </cx:txPr>
      </cx:axis>
    </cx:plotArea>
  </cx:chart>
</cx:chartSpace>
</file>

<file path=ppt/charts/chartEx15.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Sheet1!$A$2:$A$3</cx:f>
        <cx:lvl ptCount="2">
          <cx:pt idx="0">Unaided Awareness</cx:pt>
          <cx:pt idx="1">Aided Awareness</cx:pt>
        </cx:lvl>
      </cx:strDim>
      <cx:numDim type="val">
        <cx:f>Sheet1!$B$2:$B$3</cx:f>
        <cx:lvl ptCount="2" formatCode="0%">
          <cx:pt idx="0">0.20000000000000001</cx:pt>
          <cx:pt idx="1">0.14999999999999999</cx:pt>
        </cx:lvl>
      </cx:numDim>
    </cx:data>
  </cx:chartData>
  <cx:chart>
    <cx:plotArea>
      <cx:plotAreaRegion>
        <cx:series layoutId="funnel" uniqueId="{D9B99BBC-D7FC-43DC-81C5-93373D41E939}">
          <cx:spPr>
            <a:solidFill>
              <a:schemeClr val="accent3">
                <a:lumMod val="60000"/>
                <a:lumOff val="40000"/>
              </a:schemeClr>
            </a:solidFill>
          </cx:spPr>
          <cx:dataId val="0"/>
        </cx:series>
      </cx:plotAreaRegion>
      <cx:axis id="0" hidden="1">
        <cx:catScaling gapWidth="0.75999999"/>
        <cx:tickLabels/>
        <cx:spPr>
          <a:ln>
            <a:noFill/>
          </a:ln>
        </cx:spPr>
        <cx:txPr>
          <a:bodyPr vertOverflow="overflow" horzOverflow="overflow" wrap="square" lIns="0" tIns="0" rIns="0" bIns="0"/>
          <a:lstStyle/>
          <a:p>
            <a:pPr algn="ctr" rtl="0">
              <a:defRPr sz="12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200">
              <a:solidFill>
                <a:schemeClr val="tx1"/>
              </a:solidFill>
            </a:endParaRPr>
          </a:p>
        </cx:txPr>
      </cx:axis>
    </cx:plotArea>
  </cx:chart>
</cx:chartSpace>
</file>

<file path=ppt/charts/chartEx16.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Sheet1!$A$2:$A$3</cx:f>
        <cx:lvl ptCount="2">
          <cx:pt idx="0">Unaided Awareness</cx:pt>
          <cx:pt idx="1">Aided Awareness</cx:pt>
        </cx:lvl>
      </cx:strDim>
      <cx:numDim type="val">
        <cx:f>Sheet1!$B$2:$B$3</cx:f>
        <cx:lvl ptCount="2" formatCode="0%">
          <cx:pt idx="0">0.20000000000000001</cx:pt>
          <cx:pt idx="1">0.14999999999999999</cx:pt>
        </cx:lvl>
      </cx:numDim>
    </cx:data>
  </cx:chartData>
  <cx:chart>
    <cx:plotArea>
      <cx:plotAreaRegion>
        <cx:series layoutId="funnel" uniqueId="{D9B99BBC-D7FC-43DC-81C5-93373D41E939}">
          <cx:spPr>
            <a:solidFill>
              <a:schemeClr val="accent2">
                <a:lumMod val="60000"/>
                <a:lumOff val="40000"/>
              </a:schemeClr>
            </a:solidFill>
          </cx:spPr>
          <cx:dataId val="0"/>
        </cx:series>
      </cx:plotAreaRegion>
      <cx:axis id="0" hidden="1">
        <cx:catScaling gapWidth="0.75999999"/>
        <cx:tickLabels/>
        <cx:spPr>
          <a:ln>
            <a:noFill/>
          </a:ln>
        </cx:spPr>
        <cx:txPr>
          <a:bodyPr vertOverflow="overflow" horzOverflow="overflow" wrap="square" lIns="0" tIns="0" rIns="0" bIns="0"/>
          <a:lstStyle/>
          <a:p>
            <a:pPr algn="ctr" rtl="0">
              <a:defRPr sz="12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200">
              <a:solidFill>
                <a:schemeClr val="tx1"/>
              </a:solidFill>
            </a:endParaRPr>
          </a:p>
        </cx:txPr>
      </cx:axis>
    </cx:plotArea>
  </cx:chart>
</cx:chartSpace>
</file>

<file path=ppt/charts/chartEx17.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Sheet1!$A$2:$A$3</cx:f>
        <cx:lvl ptCount="2">
          <cx:pt idx="0">Unaided Awareness</cx:pt>
          <cx:pt idx="1">Aided Awareness</cx:pt>
        </cx:lvl>
      </cx:strDim>
      <cx:numDim type="val">
        <cx:f>Sheet1!$B$2:$B$3</cx:f>
        <cx:lvl ptCount="2" formatCode="0%">
          <cx:pt idx="0">0.20000000000000001</cx:pt>
          <cx:pt idx="1">0.14999999999999999</cx:pt>
        </cx:lvl>
      </cx:numDim>
    </cx:data>
  </cx:chartData>
  <cx:chart>
    <cx:plotArea>
      <cx:plotAreaRegion>
        <cx:series layoutId="funnel" uniqueId="{D9B99BBC-D7FC-43DC-81C5-93373D41E939}">
          <cx:spPr>
            <a:solidFill>
              <a:schemeClr val="tx1"/>
            </a:solidFill>
          </cx:spPr>
          <cx:dataId val="0"/>
        </cx:series>
      </cx:plotAreaRegion>
      <cx:axis id="0" hidden="1">
        <cx:catScaling gapWidth="0.75999999"/>
        <cx:tickLabels/>
        <cx:spPr>
          <a:ln>
            <a:noFill/>
          </a:ln>
        </cx:spPr>
        <cx:txPr>
          <a:bodyPr vertOverflow="overflow" horzOverflow="overflow" wrap="square" lIns="0" tIns="0" rIns="0" bIns="0"/>
          <a:lstStyle/>
          <a:p>
            <a:pPr algn="ctr" rtl="0">
              <a:defRPr sz="12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200">
              <a:solidFill>
                <a:schemeClr val="tx1"/>
              </a:solidFill>
            </a:endParaRPr>
          </a:p>
        </cx:txPr>
      </cx:axis>
    </cx:plotArea>
  </cx:chart>
</cx:chartSpace>
</file>

<file path=ppt/charts/chartEx18.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Sheet1!$A$2:$A$4</cx:f>
        <cx:lvl ptCount="3">
          <cx:pt idx="0">Unaided Awareness</cx:pt>
          <cx:pt idx="1">Aided Awareness</cx:pt>
          <cx:pt idx="2">Usage (PB)</cx:pt>
        </cx:lvl>
      </cx:strDim>
      <cx:numDim type="val">
        <cx:f>Sheet1!$B$2:$B$4</cx:f>
        <cx:lvl ptCount="3" formatCode="0%">
          <cx:pt idx="0">0.20000000000000001</cx:pt>
          <cx:pt idx="1">0.14999999999999999</cx:pt>
          <cx:pt idx="2">0.10000000000000001</cx:pt>
        </cx:lvl>
      </cx:numDim>
    </cx:data>
  </cx:chartData>
  <cx:chart>
    <cx:plotArea>
      <cx:plotAreaRegion>
        <cx:series layoutId="funnel" uniqueId="{ED6D720A-613E-4691-A414-D1794FAF6EA3}">
          <cx:spPr>
            <a:solidFill>
              <a:schemeClr val="accent4"/>
            </a:solidFill>
          </cx:spPr>
          <cx:dataId val="0"/>
        </cx:series>
      </cx:plotAreaRegion>
      <cx:axis id="0" hidden="1">
        <cx:catScaling gapWidth="0.75999999"/>
        <cx:tickLabels/>
        <cx:spPr>
          <a:ln>
            <a:noFill/>
          </a:ln>
        </cx:spPr>
        <cx:txPr>
          <a:bodyPr vertOverflow="overflow" horzOverflow="overflow" wrap="square" lIns="0" tIns="0" rIns="0" bIns="0"/>
          <a:lstStyle/>
          <a:p>
            <a:pPr algn="ctr" rtl="0">
              <a:defRPr sz="12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200">
              <a:solidFill>
                <a:schemeClr val="tx1"/>
              </a:solidFill>
            </a:endParaRPr>
          </a:p>
        </cx:txPr>
      </cx:axis>
    </cx:plotArea>
  </cx:chart>
</cx:chartSpace>
</file>

<file path=ppt/charts/chartEx19.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Sheet1!$A$2:$A$4</cx:f>
        <cx:lvl ptCount="3">
          <cx:pt idx="0">Unaided Awareness</cx:pt>
          <cx:pt idx="1">Aided Awareness</cx:pt>
          <cx:pt idx="2">Usage (PB)</cx:pt>
        </cx:lvl>
      </cx:strDim>
      <cx:numDim type="val">
        <cx:f>Sheet1!$B$2:$B$4</cx:f>
        <cx:lvl ptCount="3" formatCode="0%">
          <cx:pt idx="0">0.20000000000000001</cx:pt>
          <cx:pt idx="1">0.14999999999999999</cx:pt>
          <cx:pt idx="2">0.10000000000000001</cx:pt>
        </cx:lvl>
      </cx:numDim>
    </cx:data>
  </cx:chartData>
  <cx:chart>
    <cx:plotArea>
      <cx:plotAreaRegion>
        <cx:series layoutId="funnel" uniqueId="{ED6D720A-613E-4691-A414-D1794FAF6EA3}">
          <cx:spPr>
            <a:solidFill>
              <a:schemeClr val="accent3"/>
            </a:solidFill>
          </cx:spPr>
          <cx:dataId val="0"/>
        </cx:series>
      </cx:plotAreaRegion>
      <cx:axis id="0" hidden="1">
        <cx:catScaling gapWidth="0.75999999"/>
        <cx:tickLabels/>
        <cx:spPr>
          <a:ln>
            <a:noFill/>
          </a:ln>
        </cx:spPr>
        <cx:txPr>
          <a:bodyPr vertOverflow="overflow" horzOverflow="overflow" wrap="square" lIns="0" tIns="0" rIns="0" bIns="0"/>
          <a:lstStyle/>
          <a:p>
            <a:pPr algn="ctr" rtl="0">
              <a:defRPr sz="12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200">
              <a:solidFill>
                <a:schemeClr val="tx1"/>
              </a:solidFill>
            </a:endParaRPr>
          </a:p>
        </cx:txPr>
      </cx:axis>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Sheet1!$A$2:$A$4</cx:f>
        <cx:lvl ptCount="3">
          <cx:pt idx="0">Unaided Awareness</cx:pt>
          <cx:pt idx="1">Aided Awareness</cx:pt>
          <cx:pt idx="2">Usage (PB)</cx:pt>
        </cx:lvl>
      </cx:strDim>
      <cx:numDim type="val">
        <cx:f>Sheet1!$B$2:$B$4</cx:f>
        <cx:lvl ptCount="3" formatCode="0%">
          <cx:pt idx="0">0.20000000000000001</cx:pt>
          <cx:pt idx="1">0.14999999999999999</cx:pt>
          <cx:pt idx="2">0.10000000000000001</cx:pt>
        </cx:lvl>
      </cx:numDim>
    </cx:data>
  </cx:chartData>
  <cx:chart>
    <cx:plotArea>
      <cx:plotAreaRegion>
        <cx:series layoutId="funnel" uniqueId="{ED6D720A-613E-4691-A414-D1794FAF6EA3}">
          <cx:spPr>
            <a:solidFill>
              <a:schemeClr val="accent3"/>
            </a:solidFill>
            <a:effectLst/>
          </cx:spPr>
          <cx:dataId val="0"/>
        </cx:series>
      </cx:plotAreaRegion>
      <cx:axis id="0" hidden="1">
        <cx:catScaling gapWidth="0.75999999"/>
        <cx:tickLabels/>
        <cx:spPr>
          <a:ln>
            <a:noFill/>
          </a:ln>
        </cx:spPr>
        <cx:txPr>
          <a:bodyPr vertOverflow="overflow" horzOverflow="overflow" wrap="square" lIns="0" tIns="0" rIns="0" bIns="0"/>
          <a:lstStyle/>
          <a:p>
            <a:pPr algn="ctr" rtl="0">
              <a:defRPr sz="12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200">
              <a:solidFill>
                <a:schemeClr val="tx1"/>
              </a:solidFill>
            </a:endParaRPr>
          </a:p>
        </cx:txPr>
      </cx:axis>
    </cx:plotArea>
  </cx:chart>
</cx:chartSpace>
</file>

<file path=ppt/charts/chartEx20.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Sheet1!$A$2:$A$4</cx:f>
        <cx:lvl ptCount="3">
          <cx:pt idx="0">Unaided Awareness</cx:pt>
          <cx:pt idx="1">Aided Awareness</cx:pt>
          <cx:pt idx="2">Usage (PB)</cx:pt>
        </cx:lvl>
      </cx:strDim>
      <cx:numDim type="val">
        <cx:f>Sheet1!$B$2:$B$4</cx:f>
        <cx:lvl ptCount="3" formatCode="0%">
          <cx:pt idx="0">0.20000000000000001</cx:pt>
          <cx:pt idx="1">0.14999999999999999</cx:pt>
          <cx:pt idx="2">0.10000000000000001</cx:pt>
        </cx:lvl>
      </cx:numDim>
    </cx:data>
  </cx:chartData>
  <cx:chart>
    <cx:plotArea>
      <cx:plotAreaRegion>
        <cx:series layoutId="funnel" uniqueId="{ED6D720A-613E-4691-A414-D1794FAF6EA3}">
          <cx:spPr>
            <a:solidFill>
              <a:schemeClr val="accent2"/>
            </a:solidFill>
          </cx:spPr>
          <cx:dataId val="0"/>
        </cx:series>
      </cx:plotAreaRegion>
      <cx:axis id="0" hidden="1">
        <cx:catScaling gapWidth="0.75999999"/>
        <cx:tickLabels/>
        <cx:spPr>
          <a:ln>
            <a:noFill/>
          </a:ln>
        </cx:spPr>
        <cx:txPr>
          <a:bodyPr vertOverflow="overflow" horzOverflow="overflow" wrap="square" lIns="0" tIns="0" rIns="0" bIns="0"/>
          <a:lstStyle/>
          <a:p>
            <a:pPr algn="ctr" rtl="0">
              <a:defRPr sz="12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200">
              <a:solidFill>
                <a:schemeClr val="tx1"/>
              </a:solidFill>
            </a:endParaRPr>
          </a:p>
        </cx:txPr>
      </cx:axis>
    </cx:plotArea>
  </cx:chart>
</cx:chartSpace>
</file>

<file path=ppt/charts/chartEx2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Sheet1!$A$2:$A$4</cx:f>
        <cx:lvl ptCount="3">
          <cx:pt idx="0">Unaided Awareness</cx:pt>
          <cx:pt idx="1">Aided Awareness</cx:pt>
          <cx:pt idx="2">Usage (PB)</cx:pt>
        </cx:lvl>
      </cx:strDim>
      <cx:numDim type="val">
        <cx:f>Sheet1!$B$2:$B$4</cx:f>
        <cx:lvl ptCount="3" formatCode="0%">
          <cx:pt idx="0">0.20000000000000001</cx:pt>
          <cx:pt idx="1">0.14999999999999999</cx:pt>
          <cx:pt idx="2">0.10000000000000001</cx:pt>
        </cx:lvl>
      </cx:numDim>
    </cx:data>
  </cx:chartData>
  <cx:chart>
    <cx:plotArea>
      <cx:plotAreaRegion>
        <cx:series layoutId="funnel" uniqueId="{ED6D720A-613E-4691-A414-D1794FAF6EA3}">
          <cx:spPr>
            <a:solidFill>
              <a:schemeClr val="accent1"/>
            </a:solidFill>
          </cx:spPr>
          <cx:dataId val="0"/>
        </cx:series>
      </cx:plotAreaRegion>
      <cx:axis id="0" hidden="1">
        <cx:catScaling gapWidth="0.75999999"/>
        <cx:tickLabels/>
        <cx:spPr>
          <a:ln>
            <a:noFill/>
          </a:ln>
        </cx:spPr>
        <cx:txPr>
          <a:bodyPr vertOverflow="overflow" horzOverflow="overflow" wrap="square" lIns="0" tIns="0" rIns="0" bIns="0"/>
          <a:lstStyle/>
          <a:p>
            <a:pPr algn="ctr" rtl="0">
              <a:defRPr sz="12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200">
              <a:solidFill>
                <a:schemeClr val="tx1"/>
              </a:solidFill>
            </a:endParaRPr>
          </a:p>
        </cx:txPr>
      </cx:axis>
    </cx:plotArea>
  </cx:chart>
</cx:chartSpace>
</file>

<file path=ppt/charts/chartEx2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Sheet1!$A$2:$A$4</cx:f>
        <cx:lvl ptCount="3">
          <cx:pt idx="0">Unaided Awareness</cx:pt>
          <cx:pt idx="1">Aided Awareness</cx:pt>
          <cx:pt idx="2">Usage (PB)</cx:pt>
        </cx:lvl>
      </cx:strDim>
      <cx:numDim type="val">
        <cx:f>Sheet1!$B$2:$B$4</cx:f>
        <cx:lvl ptCount="3" formatCode="0%">
          <cx:pt idx="0">0.20000000000000001</cx:pt>
          <cx:pt idx="1">0.14999999999999999</cx:pt>
          <cx:pt idx="2">0.10000000000000001</cx:pt>
        </cx:lvl>
      </cx:numDim>
    </cx:data>
  </cx:chartData>
  <cx:chart>
    <cx:plotArea>
      <cx:plotAreaRegion>
        <cx:series layoutId="funnel" uniqueId="{ED6D720A-613E-4691-A414-D1794FAF6EA3}">
          <cx:spPr>
            <a:solidFill>
              <a:schemeClr val="tx1"/>
            </a:solidFill>
          </cx:spPr>
          <cx:dataId val="0"/>
        </cx:series>
      </cx:plotAreaRegion>
      <cx:axis id="0" hidden="1">
        <cx:catScaling gapWidth="0.75999999"/>
        <cx:tickLabels/>
        <cx:spPr>
          <a:ln>
            <a:noFill/>
          </a:ln>
        </cx:spPr>
        <cx:txPr>
          <a:bodyPr vertOverflow="overflow" horzOverflow="overflow" wrap="square" lIns="0" tIns="0" rIns="0" bIns="0"/>
          <a:lstStyle/>
          <a:p>
            <a:pPr algn="ctr" rtl="0">
              <a:defRPr sz="12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200">
              <a:solidFill>
                <a:schemeClr val="tx1"/>
              </a:solidFill>
            </a:endParaRPr>
          </a:p>
        </cx:txPr>
      </cx:axis>
    </cx:plotArea>
  </cx:chart>
</cx:chartSpace>
</file>

<file path=ppt/charts/chartEx2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Sheet1!$A$2:$A$4</cx:f>
        <cx:lvl ptCount="3">
          <cx:pt idx="0">Unaided Awareness</cx:pt>
          <cx:pt idx="1">Aided Awareness</cx:pt>
          <cx:pt idx="2">Usage (PB)</cx:pt>
        </cx:lvl>
      </cx:strDim>
      <cx:numDim type="val">
        <cx:f>Sheet1!$B$2:$B$4</cx:f>
        <cx:lvl ptCount="3" formatCode="0%">
          <cx:pt idx="0">0.20000000000000001</cx:pt>
          <cx:pt idx="1">0.14999999999999999</cx:pt>
          <cx:pt idx="2">0.10000000000000001</cx:pt>
        </cx:lvl>
      </cx:numDim>
    </cx:data>
  </cx:chartData>
  <cx:chart>
    <cx:plotArea>
      <cx:plotAreaRegion>
        <cx:series layoutId="funnel" uniqueId="{ED6D720A-613E-4691-A414-D1794FAF6EA3}">
          <cx:spPr>
            <a:solidFill>
              <a:schemeClr val="accent1">
                <a:lumMod val="60000"/>
                <a:lumOff val="40000"/>
              </a:schemeClr>
            </a:solidFill>
          </cx:spPr>
          <cx:dataId val="0"/>
        </cx:series>
      </cx:plotAreaRegion>
      <cx:axis id="0" hidden="1">
        <cx:catScaling gapWidth="0.75999999"/>
        <cx:tickLabels/>
        <cx:spPr>
          <a:ln>
            <a:noFill/>
          </a:ln>
        </cx:spPr>
        <cx:txPr>
          <a:bodyPr vertOverflow="overflow" horzOverflow="overflow" wrap="square" lIns="0" tIns="0" rIns="0" bIns="0"/>
          <a:lstStyle/>
          <a:p>
            <a:pPr algn="ctr" rtl="0">
              <a:defRPr sz="12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200">
              <a:solidFill>
                <a:schemeClr val="tx1"/>
              </a:solidFill>
            </a:endParaRPr>
          </a:p>
        </cx:txPr>
      </cx:axis>
    </cx:plotArea>
  </cx:chart>
</cx:chartSpace>
</file>

<file path=ppt/charts/chartEx24.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Sheet1!$A$2:$A$4</cx:f>
        <cx:lvl ptCount="3">
          <cx:pt idx="0">Unaided Awareness</cx:pt>
          <cx:pt idx="1">Aided Awareness</cx:pt>
          <cx:pt idx="2">Usage (PB)</cx:pt>
        </cx:lvl>
      </cx:strDim>
      <cx:numDim type="val">
        <cx:f>Sheet1!$B$2:$B$4</cx:f>
        <cx:lvl ptCount="3" formatCode="0%">
          <cx:pt idx="0">0.20000000000000001</cx:pt>
          <cx:pt idx="1">0.14999999999999999</cx:pt>
          <cx:pt idx="2">0.10000000000000001</cx:pt>
        </cx:lvl>
      </cx:numDim>
    </cx:data>
  </cx:chartData>
  <cx:chart>
    <cx:plotArea>
      <cx:plotAreaRegion>
        <cx:series layoutId="funnel" uniqueId="{ED6D720A-613E-4691-A414-D1794FAF6EA3}">
          <cx:spPr>
            <a:solidFill>
              <a:schemeClr val="tx1"/>
            </a:solidFill>
          </cx:spPr>
          <cx:dataId val="0"/>
        </cx:series>
      </cx:plotAreaRegion>
      <cx:axis id="0" hidden="1">
        <cx:catScaling gapWidth="0.75999999"/>
        <cx:tickLabels/>
        <cx:spPr>
          <a:ln>
            <a:noFill/>
          </a:ln>
        </cx:spPr>
        <cx:txPr>
          <a:bodyPr vertOverflow="overflow" horzOverflow="overflow" wrap="square" lIns="0" tIns="0" rIns="0" bIns="0"/>
          <a:lstStyle/>
          <a:p>
            <a:pPr algn="ctr" rtl="0">
              <a:defRPr sz="12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200">
              <a:solidFill>
                <a:schemeClr val="tx1"/>
              </a:solidFill>
            </a:endParaRPr>
          </a:p>
        </cx:txPr>
      </cx:axis>
    </cx:plotArea>
  </cx:chart>
</cx:chartSpace>
</file>

<file path=ppt/charts/chartEx25.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Sheet1!$A$2:$A$4</cx:f>
        <cx:lvl ptCount="3">
          <cx:pt idx="0">Unaided Awareness</cx:pt>
          <cx:pt idx="1">Aided Awareness</cx:pt>
          <cx:pt idx="2">Usage (PB)</cx:pt>
        </cx:lvl>
      </cx:strDim>
      <cx:numDim type="val">
        <cx:f>Sheet1!$B$2:$B$4</cx:f>
        <cx:lvl ptCount="3" formatCode="0%">
          <cx:pt idx="0">0.20000000000000001</cx:pt>
          <cx:pt idx="1">0.14999999999999999</cx:pt>
          <cx:pt idx="2">0.10000000000000001</cx:pt>
        </cx:lvl>
      </cx:numDim>
    </cx:data>
  </cx:chartData>
  <cx:chart>
    <cx:plotArea>
      <cx:plotAreaRegion>
        <cx:series layoutId="funnel" uniqueId="{ED6D720A-613E-4691-A414-D1794FAF6EA3}">
          <cx:spPr>
            <a:solidFill>
              <a:schemeClr val="accent4"/>
            </a:solidFill>
          </cx:spPr>
          <cx:dataId val="0"/>
        </cx:series>
      </cx:plotAreaRegion>
      <cx:axis id="0" hidden="1">
        <cx:catScaling gapWidth="0.75999999"/>
        <cx:tickLabels/>
        <cx:spPr>
          <a:ln>
            <a:noFill/>
          </a:ln>
        </cx:spPr>
        <cx:txPr>
          <a:bodyPr vertOverflow="overflow" horzOverflow="overflow" wrap="square" lIns="0" tIns="0" rIns="0" bIns="0"/>
          <a:lstStyle/>
          <a:p>
            <a:pPr algn="ctr" rtl="0">
              <a:defRPr sz="12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200">
              <a:solidFill>
                <a:schemeClr val="tx1"/>
              </a:solidFill>
            </a:endParaRPr>
          </a:p>
        </cx:txPr>
      </cx:axis>
    </cx:plotArea>
  </cx:chart>
</cx:chartSpace>
</file>

<file path=ppt/charts/chartEx26.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Sheet1!$A$2:$A$4</cx:f>
        <cx:lvl ptCount="3">
          <cx:pt idx="0">Unaided Awareness</cx:pt>
          <cx:pt idx="1">Aided Awareness</cx:pt>
          <cx:pt idx="2">Usage (PB)</cx:pt>
        </cx:lvl>
      </cx:strDim>
      <cx:numDim type="val">
        <cx:f>Sheet1!$B$2:$B$4</cx:f>
        <cx:lvl ptCount="3" formatCode="0%">
          <cx:pt idx="0">0.20000000000000001</cx:pt>
          <cx:pt idx="1">0.14999999999999999</cx:pt>
          <cx:pt idx="2">0.10000000000000001</cx:pt>
        </cx:lvl>
      </cx:numDim>
    </cx:data>
  </cx:chartData>
  <cx:chart>
    <cx:plotArea>
      <cx:plotAreaRegion>
        <cx:series layoutId="funnel" uniqueId="{ED6D720A-613E-4691-A414-D1794FAF6EA3}">
          <cx:spPr>
            <a:solidFill>
              <a:schemeClr val="accent3"/>
            </a:solidFill>
          </cx:spPr>
          <cx:dataId val="0"/>
        </cx:series>
      </cx:plotAreaRegion>
      <cx:axis id="0" hidden="1">
        <cx:catScaling gapWidth="0.75999999"/>
        <cx:tickLabels/>
        <cx:spPr>
          <a:ln>
            <a:noFill/>
          </a:ln>
        </cx:spPr>
        <cx:txPr>
          <a:bodyPr vertOverflow="overflow" horzOverflow="overflow" wrap="square" lIns="0" tIns="0" rIns="0" bIns="0"/>
          <a:lstStyle/>
          <a:p>
            <a:pPr algn="ctr" rtl="0">
              <a:defRPr sz="12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200">
              <a:solidFill>
                <a:schemeClr val="tx1"/>
              </a:solidFill>
            </a:endParaRPr>
          </a:p>
        </cx:txPr>
      </cx:axis>
    </cx:plotArea>
  </cx:chart>
</cx:chartSpace>
</file>

<file path=ppt/charts/chartEx27.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Sheet1!$A$2:$A$4</cx:f>
        <cx:lvl ptCount="3">
          <cx:pt idx="0">Unaided Awareness</cx:pt>
          <cx:pt idx="1">Aided Awareness</cx:pt>
          <cx:pt idx="2">Usage (PB)</cx:pt>
        </cx:lvl>
      </cx:strDim>
      <cx:numDim type="val">
        <cx:f>Sheet1!$B$2:$B$4</cx:f>
        <cx:lvl ptCount="3" formatCode="0%">
          <cx:pt idx="0">0.20000000000000001</cx:pt>
          <cx:pt idx="1">0.14999999999999999</cx:pt>
          <cx:pt idx="2">0.10000000000000001</cx:pt>
        </cx:lvl>
      </cx:numDim>
    </cx:data>
  </cx:chartData>
  <cx:chart>
    <cx:plotArea>
      <cx:plotAreaRegion>
        <cx:series layoutId="funnel" uniqueId="{ED6D720A-613E-4691-A414-D1794FAF6EA3}">
          <cx:spPr>
            <a:solidFill>
              <a:schemeClr val="accent2"/>
            </a:solidFill>
          </cx:spPr>
          <cx:dataId val="0"/>
        </cx:series>
      </cx:plotAreaRegion>
      <cx:axis id="0" hidden="1">
        <cx:catScaling gapWidth="0.75999999"/>
        <cx:tickLabels/>
        <cx:spPr>
          <a:ln>
            <a:noFill/>
          </a:ln>
        </cx:spPr>
        <cx:txPr>
          <a:bodyPr vertOverflow="overflow" horzOverflow="overflow" wrap="square" lIns="0" tIns="0" rIns="0" bIns="0"/>
          <a:lstStyle/>
          <a:p>
            <a:pPr algn="ctr" rtl="0">
              <a:defRPr sz="12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200">
              <a:solidFill>
                <a:schemeClr val="tx1"/>
              </a:solidFill>
            </a:endParaRPr>
          </a:p>
        </cx:txPr>
      </cx:axis>
    </cx:plotArea>
  </cx:chart>
</cx:chartSpace>
</file>

<file path=ppt/charts/chartEx28.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Sheet1!$A$2:$A$4</cx:f>
        <cx:lvl ptCount="3">
          <cx:pt idx="0">Unaided Awareness</cx:pt>
          <cx:pt idx="1">Aided Awareness</cx:pt>
          <cx:pt idx="2">Usage (PB)</cx:pt>
        </cx:lvl>
      </cx:strDim>
      <cx:numDim type="val">
        <cx:f>Sheet1!$B$2:$B$4</cx:f>
        <cx:lvl ptCount="3" formatCode="0%">
          <cx:pt idx="0">0.20000000000000001</cx:pt>
          <cx:pt idx="1">0.14999999999999999</cx:pt>
          <cx:pt idx="2">0.10000000000000001</cx:pt>
        </cx:lvl>
      </cx:numDim>
    </cx:data>
  </cx:chartData>
  <cx:chart>
    <cx:plotArea>
      <cx:plotAreaRegion>
        <cx:series layoutId="funnel" uniqueId="{ED6D720A-613E-4691-A414-D1794FAF6EA3}">
          <cx:spPr>
            <a:solidFill>
              <a:schemeClr val="accent1"/>
            </a:solidFill>
          </cx:spPr>
          <cx:dataId val="0"/>
        </cx:series>
      </cx:plotAreaRegion>
      <cx:axis id="0" hidden="1">
        <cx:catScaling gapWidth="0.75999999"/>
        <cx:tickLabels/>
        <cx:spPr>
          <a:ln>
            <a:noFill/>
          </a:ln>
        </cx:spPr>
        <cx:txPr>
          <a:bodyPr vertOverflow="overflow" horzOverflow="overflow" wrap="square" lIns="0" tIns="0" rIns="0" bIns="0"/>
          <a:lstStyle/>
          <a:p>
            <a:pPr algn="ctr" rtl="0">
              <a:defRPr sz="12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200">
              <a:solidFill>
                <a:schemeClr val="tx1"/>
              </a:solidFill>
            </a:endParaRPr>
          </a:p>
        </cx:txPr>
      </cx:axis>
    </cx:plotArea>
  </cx:chart>
</cx:chartSpace>
</file>

<file path=ppt/charts/chartEx29.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Sheet1!$A$2:$A$4</cx:f>
        <cx:lvl ptCount="3">
          <cx:pt idx="0">Unaided Awareness</cx:pt>
          <cx:pt idx="1">Aided Awareness</cx:pt>
          <cx:pt idx="2">Usage (PB)</cx:pt>
        </cx:lvl>
      </cx:strDim>
      <cx:numDim type="val">
        <cx:f>Sheet1!$B$2:$B$4</cx:f>
        <cx:lvl ptCount="3" formatCode="0%">
          <cx:pt idx="0">0.20000000000000001</cx:pt>
          <cx:pt idx="1">0.14999999999999999</cx:pt>
          <cx:pt idx="2">0.10000000000000001</cx:pt>
        </cx:lvl>
      </cx:numDim>
    </cx:data>
  </cx:chartData>
  <cx:chart>
    <cx:plotArea>
      <cx:plotAreaRegion>
        <cx:series layoutId="funnel" uniqueId="{ED6D720A-613E-4691-A414-D1794FAF6EA3}">
          <cx:spPr>
            <a:solidFill>
              <a:schemeClr val="tx1"/>
            </a:solidFill>
          </cx:spPr>
          <cx:dataId val="0"/>
        </cx:series>
      </cx:plotAreaRegion>
      <cx:axis id="0" hidden="1">
        <cx:catScaling gapWidth="0.75999999"/>
        <cx:tickLabels/>
        <cx:spPr>
          <a:ln>
            <a:noFill/>
          </a:ln>
        </cx:spPr>
        <cx:txPr>
          <a:bodyPr vertOverflow="overflow" horzOverflow="overflow" wrap="square" lIns="0" tIns="0" rIns="0" bIns="0"/>
          <a:lstStyle/>
          <a:p>
            <a:pPr algn="ctr" rtl="0">
              <a:defRPr sz="12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200">
              <a:solidFill>
                <a:schemeClr val="tx1"/>
              </a:solidFill>
            </a:endParaRPr>
          </a:p>
        </cx:txPr>
      </cx:axis>
    </cx:plotArea>
  </cx:chart>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Sheet1!$A$2:$A$4</cx:f>
        <cx:lvl ptCount="3">
          <cx:pt idx="0">Unaided Awareness</cx:pt>
          <cx:pt idx="1">Aided Awareness</cx:pt>
          <cx:pt idx="2">Usage (PB)</cx:pt>
        </cx:lvl>
      </cx:strDim>
      <cx:numDim type="val">
        <cx:f>Sheet1!$B$2:$B$4</cx:f>
        <cx:lvl ptCount="3" formatCode="0%">
          <cx:pt idx="0">0.20000000000000001</cx:pt>
          <cx:pt idx="1">0.14999999999999999</cx:pt>
          <cx:pt idx="2">0.10000000000000001</cx:pt>
        </cx:lvl>
      </cx:numDim>
    </cx:data>
  </cx:chartData>
  <cx:chart>
    <cx:plotArea>
      <cx:plotAreaRegion>
        <cx:series layoutId="funnel" uniqueId="{ED6D720A-613E-4691-A414-D1794FAF6EA3}">
          <cx:spPr>
            <a:solidFill>
              <a:schemeClr val="accent2"/>
            </a:solidFill>
            <a:effectLst/>
          </cx:spPr>
          <cx:dataId val="0"/>
        </cx:series>
      </cx:plotAreaRegion>
      <cx:axis id="0" hidden="1">
        <cx:catScaling gapWidth="0.75999999"/>
        <cx:tickLabels/>
        <cx:spPr>
          <a:ln>
            <a:noFill/>
          </a:ln>
        </cx:spPr>
        <cx:txPr>
          <a:bodyPr vertOverflow="overflow" horzOverflow="overflow" wrap="square" lIns="0" tIns="0" rIns="0" bIns="0"/>
          <a:lstStyle/>
          <a:p>
            <a:pPr algn="ctr" rtl="0">
              <a:defRPr sz="12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200">
              <a:solidFill>
                <a:schemeClr val="tx1"/>
              </a:solidFill>
            </a:endParaRPr>
          </a:p>
        </cx:txPr>
      </cx:axis>
    </cx:plotArea>
  </cx:chart>
</cx:chartSpace>
</file>

<file path=ppt/charts/chartEx4.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Sheet1!$A$2:$A$4</cx:f>
        <cx:lvl ptCount="3">
          <cx:pt idx="0">Unaided Awareness</cx:pt>
          <cx:pt idx="1">Aided Awareness</cx:pt>
          <cx:pt idx="2">Usage (PB)</cx:pt>
        </cx:lvl>
      </cx:strDim>
      <cx:numDim type="val">
        <cx:f>Sheet1!$B$2:$B$4</cx:f>
        <cx:lvl ptCount="3" formatCode="0%">
          <cx:pt idx="0">0.20000000000000001</cx:pt>
          <cx:pt idx="1">0.14999999999999999</cx:pt>
          <cx:pt idx="2">0.10000000000000001</cx:pt>
        </cx:lvl>
      </cx:numDim>
    </cx:data>
  </cx:chartData>
  <cx:chart>
    <cx:plotArea>
      <cx:plotAreaRegion>
        <cx:series layoutId="funnel" uniqueId="{ED6D720A-613E-4691-A414-D1794FAF6EA3}">
          <cx:spPr>
            <a:solidFill>
              <a:schemeClr val="accent1"/>
            </a:solidFill>
            <a:effectLst/>
          </cx:spPr>
          <cx:dataId val="0"/>
        </cx:series>
      </cx:plotAreaRegion>
      <cx:axis id="0" hidden="1">
        <cx:catScaling gapWidth="0.75999999"/>
        <cx:tickLabels/>
        <cx:spPr>
          <a:ln>
            <a:noFill/>
          </a:ln>
        </cx:spPr>
        <cx:txPr>
          <a:bodyPr vertOverflow="overflow" horzOverflow="overflow" wrap="square" lIns="0" tIns="0" rIns="0" bIns="0"/>
          <a:lstStyle/>
          <a:p>
            <a:pPr algn="ctr" rtl="0">
              <a:defRPr sz="12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200">
              <a:solidFill>
                <a:schemeClr val="tx1"/>
              </a:solidFill>
            </a:endParaRPr>
          </a:p>
        </cx:txPr>
      </cx:axis>
    </cx:plotArea>
  </cx:chart>
</cx:chartSpace>
</file>

<file path=ppt/charts/chartEx5.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Sheet1!$A$2:$A$4</cx:f>
        <cx:lvl ptCount="3">
          <cx:pt idx="0">Unaided Awareness</cx:pt>
          <cx:pt idx="1">Aided Awareness</cx:pt>
          <cx:pt idx="2">Usage (PB)</cx:pt>
        </cx:lvl>
      </cx:strDim>
      <cx:numDim type="val">
        <cx:f>Sheet1!$B$2:$B$4</cx:f>
        <cx:lvl ptCount="3" formatCode="0%">
          <cx:pt idx="0">0.20000000000000001</cx:pt>
          <cx:pt idx="1">0.14999999999999999</cx:pt>
          <cx:pt idx="2">0.10000000000000001</cx:pt>
        </cx:lvl>
      </cx:numDim>
    </cx:data>
  </cx:chartData>
  <cx:chart>
    <cx:plotArea>
      <cx:plotAreaRegion>
        <cx:series layoutId="funnel" uniqueId="{ED6D720A-613E-4691-A414-D1794FAF6EA3}">
          <cx:spPr>
            <a:solidFill>
              <a:schemeClr val="tx1"/>
            </a:solidFill>
            <a:effectLst/>
          </cx:spPr>
          <cx:dataId val="0"/>
        </cx:series>
      </cx:plotAreaRegion>
      <cx:axis id="0" hidden="1">
        <cx:catScaling gapWidth="0.75999999"/>
        <cx:tickLabels/>
        <cx:spPr>
          <a:ln>
            <a:noFill/>
          </a:ln>
        </cx:spPr>
        <cx:txPr>
          <a:bodyPr vertOverflow="overflow" horzOverflow="overflow" wrap="square" lIns="0" tIns="0" rIns="0" bIns="0"/>
          <a:lstStyle/>
          <a:p>
            <a:pPr algn="ctr" rtl="0">
              <a:defRPr sz="12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200">
              <a:solidFill>
                <a:schemeClr val="tx1"/>
              </a:solidFill>
            </a:endParaRPr>
          </a:p>
        </cx:txPr>
      </cx:axis>
    </cx:plotArea>
  </cx:chart>
</cx:chartSpace>
</file>

<file path=ppt/charts/chartEx6.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Sheet1!$A$2:$A$4</cx:f>
        <cx:lvl ptCount="3">
          <cx:pt idx="0">Unaided Awareness</cx:pt>
          <cx:pt idx="1">Aided Awareness</cx:pt>
          <cx:pt idx="2">Usage (PB)</cx:pt>
        </cx:lvl>
      </cx:strDim>
      <cx:numDim type="val">
        <cx:f>Sheet1!$B$2:$B$4</cx:f>
        <cx:lvl ptCount="3" formatCode="0%">
          <cx:pt idx="0">0.20000000000000001</cx:pt>
          <cx:pt idx="1">0.14999999999999999</cx:pt>
          <cx:pt idx="2">0.10000000000000001</cx:pt>
        </cx:lvl>
      </cx:numDim>
    </cx:data>
  </cx:chartData>
  <cx:chart>
    <cx:plotArea>
      <cx:plotAreaRegion>
        <cx:series layoutId="funnel" uniqueId="{ED6D720A-613E-4691-A414-D1794FAF6EA3}">
          <cx:spPr>
            <a:solidFill>
              <a:schemeClr val="accent3">
                <a:lumMod val="60000"/>
                <a:lumOff val="40000"/>
              </a:schemeClr>
            </a:solidFill>
            <a:ln>
              <a:solidFill>
                <a:schemeClr val="accent3">
                  <a:lumMod val="60000"/>
                  <a:lumOff val="40000"/>
                </a:schemeClr>
              </a:solidFill>
            </a:ln>
          </cx:spPr>
          <cx:dataId val="0"/>
        </cx:series>
      </cx:plotAreaRegion>
      <cx:axis id="0" hidden="1">
        <cx:catScaling gapWidth="0.75999999"/>
        <cx:tickLabels/>
        <cx:spPr>
          <a:ln>
            <a:noFill/>
          </a:ln>
        </cx:spPr>
        <cx:txPr>
          <a:bodyPr vertOverflow="overflow" horzOverflow="overflow" wrap="square" lIns="0" tIns="0" rIns="0" bIns="0"/>
          <a:lstStyle/>
          <a:p>
            <a:pPr algn="ctr" rtl="0">
              <a:defRPr sz="12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200">
              <a:solidFill>
                <a:schemeClr val="tx1"/>
              </a:solidFill>
            </a:endParaRPr>
          </a:p>
        </cx:txPr>
      </cx:axis>
    </cx:plotArea>
  </cx:chart>
</cx:chartSpace>
</file>

<file path=ppt/charts/chartEx7.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Sheet1!$A$2:$A$4</cx:f>
        <cx:lvl ptCount="3">
          <cx:pt idx="0">Unaided Awareness</cx:pt>
          <cx:pt idx="1">Aided Awareness</cx:pt>
          <cx:pt idx="2">Usage (PB)</cx:pt>
        </cx:lvl>
      </cx:strDim>
      <cx:numDim type="val">
        <cx:f>Sheet1!$B$2:$B$4</cx:f>
        <cx:lvl ptCount="3" formatCode="0%">
          <cx:pt idx="0">0.20000000000000001</cx:pt>
          <cx:pt idx="1">0.14999999999999999</cx:pt>
          <cx:pt idx="2">0.10000000000000001</cx:pt>
        </cx:lvl>
      </cx:numDim>
    </cx:data>
  </cx:chartData>
  <cx:chart>
    <cx:plotArea>
      <cx:plotAreaRegion>
        <cx:series layoutId="funnel" uniqueId="{ED6D720A-613E-4691-A414-D1794FAF6EA3}">
          <cx:spPr>
            <a:solidFill>
              <a:schemeClr val="accent1">
                <a:lumMod val="60000"/>
                <a:lumOff val="40000"/>
              </a:schemeClr>
            </a:solidFill>
            <a:ln>
              <a:solidFill>
                <a:schemeClr val="accent1">
                  <a:lumMod val="60000"/>
                  <a:lumOff val="40000"/>
                </a:schemeClr>
              </a:solidFill>
            </a:ln>
          </cx:spPr>
          <cx:dataId val="0"/>
        </cx:series>
      </cx:plotAreaRegion>
      <cx:axis id="0" hidden="1">
        <cx:catScaling gapWidth="0.75999999"/>
        <cx:tickLabels/>
        <cx:spPr>
          <a:ln>
            <a:noFill/>
          </a:ln>
        </cx:spPr>
        <cx:txPr>
          <a:bodyPr vertOverflow="overflow" horzOverflow="overflow" wrap="square" lIns="0" tIns="0" rIns="0" bIns="0"/>
          <a:lstStyle/>
          <a:p>
            <a:pPr algn="ctr" rtl="0">
              <a:defRPr sz="12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200">
              <a:solidFill>
                <a:schemeClr val="tx1"/>
              </a:solidFill>
            </a:endParaRPr>
          </a:p>
        </cx:txPr>
      </cx:axis>
    </cx:plotArea>
  </cx:chart>
</cx:chartSpace>
</file>

<file path=ppt/charts/chartEx8.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Sheet1!$A$2:$A$4</cx:f>
        <cx:lvl ptCount="3">
          <cx:pt idx="0">Unaided Awareness</cx:pt>
          <cx:pt idx="1">Aided Awareness</cx:pt>
          <cx:pt idx="2">Usage (PB)</cx:pt>
        </cx:lvl>
      </cx:strDim>
      <cx:numDim type="val">
        <cx:f>Sheet1!$B$2:$B$4</cx:f>
        <cx:lvl ptCount="3" formatCode="0%">
          <cx:pt idx="0">0.20000000000000001</cx:pt>
          <cx:pt idx="1">0.14999999999999999</cx:pt>
          <cx:pt idx="2">0.10000000000000001</cx:pt>
        </cx:lvl>
      </cx:numDim>
    </cx:data>
  </cx:chartData>
  <cx:chart>
    <cx:plotArea>
      <cx:plotAreaRegion>
        <cx:series layoutId="funnel" uniqueId="{ED6D720A-613E-4691-A414-D1794FAF6EA3}">
          <cx:spPr>
            <a:solidFill>
              <a:schemeClr val="tx1"/>
            </a:solidFill>
          </cx:spPr>
          <cx:dataId val="0"/>
        </cx:series>
      </cx:plotAreaRegion>
      <cx:axis id="0" hidden="1">
        <cx:catScaling gapWidth="0.75999999"/>
        <cx:tickLabels/>
        <cx:spPr>
          <a:ln>
            <a:noFill/>
          </a:ln>
        </cx:spPr>
        <cx:txPr>
          <a:bodyPr vertOverflow="overflow" horzOverflow="overflow" wrap="square" lIns="0" tIns="0" rIns="0" bIns="0"/>
          <a:lstStyle/>
          <a:p>
            <a:pPr algn="ctr" rtl="0">
              <a:defRPr sz="12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200">
              <a:solidFill>
                <a:schemeClr val="tx1"/>
              </a:solidFill>
            </a:endParaRPr>
          </a:p>
        </cx:txPr>
      </cx:axis>
    </cx:plotArea>
  </cx:chart>
</cx:chartSpace>
</file>

<file path=ppt/charts/chartEx9.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Sheet1!$A$2:$A$3</cx:f>
        <cx:lvl ptCount="2">
          <cx:pt idx="0">Unaided Awareness</cx:pt>
          <cx:pt idx="1">Aided Awareness</cx:pt>
        </cx:lvl>
      </cx:strDim>
      <cx:numDim type="val">
        <cx:f>Sheet1!$B$2:$B$3</cx:f>
        <cx:lvl ptCount="2" formatCode="0%">
          <cx:pt idx="0">0.20000000000000001</cx:pt>
          <cx:pt idx="1">0.14999999999999999</cx:pt>
        </cx:lvl>
      </cx:numDim>
    </cx:data>
  </cx:chartData>
  <cx:chart>
    <cx:plotArea>
      <cx:plotAreaRegion>
        <cx:series layoutId="funnel" uniqueId="{D9B99BBC-D7FC-43DC-81C5-93373D41E939}">
          <cx:spPr>
            <a:solidFill>
              <a:schemeClr val="accent4"/>
            </a:solidFill>
          </cx:spPr>
          <cx:dataId val="0"/>
        </cx:series>
      </cx:plotAreaRegion>
      <cx:axis id="0" hidden="1">
        <cx:catScaling gapWidth="0.75999999"/>
        <cx:tickLabels/>
        <cx:spPr>
          <a:ln>
            <a:noFill/>
          </a:ln>
        </cx:spPr>
        <cx:txPr>
          <a:bodyPr vertOverflow="overflow" horzOverflow="overflow" wrap="square" lIns="0" tIns="0" rIns="0" bIns="0"/>
          <a:lstStyle/>
          <a:p>
            <a:pPr algn="ctr" rtl="0">
              <a:defRPr sz="12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200">
              <a:solidFill>
                <a:schemeClr val="tx1"/>
              </a:solidFill>
            </a:endParaRPr>
          </a:p>
        </cx:txPr>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1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1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13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14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15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16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7.xml><?xml version="1.0" encoding="utf-8"?>
<cs:chartStyle xmlns:cs="http://schemas.microsoft.com/office/drawing/2012/chartStyle" xmlns:a="http://schemas.openxmlformats.org/drawingml/2006/main" id="2">
  <cs:axisTitle>
    <cs:lnRef idx="0"/>
    <cs:fillRef idx="0"/>
    <cs:effectRef idx="0"/>
    <cs:fontRef idx="minor">
      <a:schemeClr val="tx1"/>
    </cs:fontRef>
    <cs:defRPr sz="1000" b="1" kern="1200"/>
  </cs:axisTitle>
  <cs:categoryAxis>
    <cs:lnRef idx="1">
      <a:schemeClr val="tx1"/>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0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6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17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1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19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20.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20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22.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23.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24.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25.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26.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27.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28.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29.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30.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31.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32.xml><?xml version="1.0" encoding="utf-8"?>
<cs:chartStyle xmlns:cs="http://schemas.microsoft.com/office/drawing/2012/chartStyle" xmlns:a="http://schemas.openxmlformats.org/drawingml/2006/main" id="2">
  <cs:axisTitle>
    <cs:lnRef idx="0"/>
    <cs:fillRef idx="0"/>
    <cs:effectRef idx="0"/>
    <cs:fontRef idx="minor">
      <a:schemeClr val="tx1"/>
    </cs:fontRef>
    <cs:defRPr sz="1000" b="1" kern="1200"/>
  </cs:axisTitle>
  <cs:categoryAxis>
    <cs:lnRef idx="1">
      <a:schemeClr val="tx1"/>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0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
  <cs:axisTitle>
    <cs:lnRef idx="0"/>
    <cs:fillRef idx="0"/>
    <cs:effectRef idx="0"/>
    <cs:fontRef idx="minor">
      <a:schemeClr val="tx1"/>
    </cs:fontRef>
    <cs:defRPr sz="1000" b="1" kern="1200"/>
  </cs:axisTitle>
  <cs:categoryAxis>
    <cs:lnRef idx="1">
      <a:schemeClr val="tx1"/>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0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4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5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6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8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40.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4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37F8F3-2A12-4815-B4C4-A76BD1824DC0}"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17042C35-96A6-4251-B8D8-607F604AB72B}">
      <dgm:prSet phldrT="[Text]" custT="1"/>
      <dgm:spPr/>
      <dgm:t>
        <a:bodyPr/>
        <a:lstStyle/>
        <a:p>
          <a:r>
            <a:rPr lang="en-US" sz="1000" b="1" dirty="0">
              <a:latin typeface="+mn-lt"/>
            </a:rPr>
            <a:t>84% </a:t>
          </a:r>
          <a:r>
            <a:rPr lang="en-US" sz="1000" dirty="0">
              <a:latin typeface="+mn-lt"/>
            </a:rPr>
            <a:t>Menu Canned</a:t>
          </a:r>
        </a:p>
      </dgm:t>
    </dgm:pt>
    <dgm:pt modelId="{493E6BFC-FCF2-4DEA-8A25-A4FFAD205AD8}" type="parTrans" cxnId="{F4905618-D35D-41E7-80A8-AFAE06EE0302}">
      <dgm:prSet/>
      <dgm:spPr/>
      <dgm:t>
        <a:bodyPr/>
        <a:lstStyle/>
        <a:p>
          <a:endParaRPr lang="en-US" sz="1400">
            <a:latin typeface="Georgia" panose="02040502050405020303" pitchFamily="18" charset="0"/>
          </a:endParaRPr>
        </a:p>
      </dgm:t>
    </dgm:pt>
    <dgm:pt modelId="{E25B0A16-E702-4B45-B25B-ACF23EAE167C}" type="sibTrans" cxnId="{F4905618-D35D-41E7-80A8-AFAE06EE0302}">
      <dgm:prSet/>
      <dgm:spPr/>
      <dgm:t>
        <a:bodyPr/>
        <a:lstStyle/>
        <a:p>
          <a:endParaRPr lang="en-US" sz="1400">
            <a:latin typeface="Georgia" panose="02040502050405020303" pitchFamily="18" charset="0"/>
          </a:endParaRPr>
        </a:p>
      </dgm:t>
    </dgm:pt>
    <dgm:pt modelId="{ED536BD0-B14D-4CBC-BFE3-5F0C0DE46872}">
      <dgm:prSet phldrT="[Text]" custT="1"/>
      <dgm:spPr/>
      <dgm:t>
        <a:bodyPr/>
        <a:lstStyle/>
        <a:p>
          <a:pPr>
            <a:spcAft>
              <a:spcPts val="600"/>
            </a:spcAft>
          </a:pPr>
          <a:r>
            <a:rPr lang="en-US" sz="1000" dirty="0">
              <a:latin typeface="+mn-lt"/>
            </a:rPr>
            <a:t>Price</a:t>
          </a:r>
        </a:p>
      </dgm:t>
    </dgm:pt>
    <dgm:pt modelId="{6725BFC4-9ADE-4720-8F30-FD377398963C}" type="parTrans" cxnId="{14AAF861-8171-4501-8E45-BAD94A335F05}">
      <dgm:prSet/>
      <dgm:spPr/>
      <dgm:t>
        <a:bodyPr/>
        <a:lstStyle/>
        <a:p>
          <a:endParaRPr lang="en-US" sz="1400">
            <a:latin typeface="Georgia" panose="02040502050405020303" pitchFamily="18" charset="0"/>
          </a:endParaRPr>
        </a:p>
      </dgm:t>
    </dgm:pt>
    <dgm:pt modelId="{DEE1C53B-2EFB-4DAE-8757-8516F13234FC}" type="sibTrans" cxnId="{14AAF861-8171-4501-8E45-BAD94A335F05}">
      <dgm:prSet/>
      <dgm:spPr/>
      <dgm:t>
        <a:bodyPr/>
        <a:lstStyle/>
        <a:p>
          <a:endParaRPr lang="en-US" sz="1400">
            <a:latin typeface="Georgia" panose="02040502050405020303" pitchFamily="18" charset="0"/>
          </a:endParaRPr>
        </a:p>
      </dgm:t>
    </dgm:pt>
    <dgm:pt modelId="{45C27C2B-05FA-4075-A587-6D38E6275ACA}">
      <dgm:prSet phldrT="[Text]" custT="1"/>
      <dgm:spPr/>
      <dgm:t>
        <a:bodyPr/>
        <a:lstStyle/>
        <a:p>
          <a:pPr>
            <a:spcAft>
              <a:spcPts val="600"/>
            </a:spcAft>
          </a:pPr>
          <a:r>
            <a:rPr lang="en-US" sz="1000" dirty="0">
              <a:latin typeface="+mn-lt"/>
            </a:rPr>
            <a:t>Requires less labor</a:t>
          </a:r>
        </a:p>
      </dgm:t>
    </dgm:pt>
    <dgm:pt modelId="{65AD305E-8031-4937-9D5B-235DB78B9F18}" type="parTrans" cxnId="{FB6F4375-89D1-4CE0-BCF4-9BE5F4DBC1AC}">
      <dgm:prSet/>
      <dgm:spPr/>
      <dgm:t>
        <a:bodyPr/>
        <a:lstStyle/>
        <a:p>
          <a:endParaRPr lang="en-US" sz="1400">
            <a:latin typeface="Georgia" panose="02040502050405020303" pitchFamily="18" charset="0"/>
          </a:endParaRPr>
        </a:p>
      </dgm:t>
    </dgm:pt>
    <dgm:pt modelId="{D1D2312D-97DF-4375-824F-5B6ECE1D15B3}" type="sibTrans" cxnId="{FB6F4375-89D1-4CE0-BCF4-9BE5F4DBC1AC}">
      <dgm:prSet/>
      <dgm:spPr/>
      <dgm:t>
        <a:bodyPr/>
        <a:lstStyle/>
        <a:p>
          <a:endParaRPr lang="en-US" sz="1400">
            <a:latin typeface="Georgia" panose="02040502050405020303" pitchFamily="18" charset="0"/>
          </a:endParaRPr>
        </a:p>
      </dgm:t>
    </dgm:pt>
    <dgm:pt modelId="{2508F42C-094D-4F11-9C81-54B90B72B519}">
      <dgm:prSet phldrT="[Text]" custT="1"/>
      <dgm:spPr/>
      <dgm:t>
        <a:bodyPr/>
        <a:lstStyle/>
        <a:p>
          <a:r>
            <a:rPr lang="en-US" sz="1000" b="1" dirty="0">
              <a:latin typeface="+mn-lt"/>
            </a:rPr>
            <a:t>60%</a:t>
          </a:r>
          <a:r>
            <a:rPr lang="en-US" sz="1000" dirty="0">
              <a:latin typeface="+mn-lt"/>
            </a:rPr>
            <a:t> Menu Frozen</a:t>
          </a:r>
        </a:p>
      </dgm:t>
    </dgm:pt>
    <dgm:pt modelId="{E3B2BC76-0192-4757-8EC4-175B9CD747D8}" type="parTrans" cxnId="{F30E3833-0EE4-4319-9C3E-B345D96E2038}">
      <dgm:prSet/>
      <dgm:spPr/>
      <dgm:t>
        <a:bodyPr/>
        <a:lstStyle/>
        <a:p>
          <a:endParaRPr lang="en-US" sz="1400">
            <a:latin typeface="Georgia" panose="02040502050405020303" pitchFamily="18" charset="0"/>
          </a:endParaRPr>
        </a:p>
      </dgm:t>
    </dgm:pt>
    <dgm:pt modelId="{766A8DE3-1EED-4340-AEBA-A93B035F8C09}" type="sibTrans" cxnId="{F30E3833-0EE4-4319-9C3E-B345D96E2038}">
      <dgm:prSet/>
      <dgm:spPr/>
      <dgm:t>
        <a:bodyPr/>
        <a:lstStyle/>
        <a:p>
          <a:endParaRPr lang="en-US" sz="1400">
            <a:latin typeface="Georgia" panose="02040502050405020303" pitchFamily="18" charset="0"/>
          </a:endParaRPr>
        </a:p>
      </dgm:t>
    </dgm:pt>
    <dgm:pt modelId="{89F9DF9E-B9D8-45D5-873B-831F5BC01D46}">
      <dgm:prSet phldrT="[Text]" custT="1"/>
      <dgm:spPr/>
      <dgm:t>
        <a:bodyPr/>
        <a:lstStyle/>
        <a:p>
          <a:pPr>
            <a:spcAft>
              <a:spcPts val="600"/>
            </a:spcAft>
          </a:pPr>
          <a:r>
            <a:rPr lang="en-US" sz="1000" dirty="0">
              <a:latin typeface="+mn-lt"/>
            </a:rPr>
            <a:t>Requires less labor</a:t>
          </a:r>
        </a:p>
      </dgm:t>
    </dgm:pt>
    <dgm:pt modelId="{AEFF9488-4778-4F65-B652-D981B5212F95}" type="parTrans" cxnId="{F387322C-AB99-4E8C-8A61-9044B43F2B0E}">
      <dgm:prSet/>
      <dgm:spPr/>
      <dgm:t>
        <a:bodyPr/>
        <a:lstStyle/>
        <a:p>
          <a:endParaRPr lang="en-US" sz="1400">
            <a:latin typeface="Georgia" panose="02040502050405020303" pitchFamily="18" charset="0"/>
          </a:endParaRPr>
        </a:p>
      </dgm:t>
    </dgm:pt>
    <dgm:pt modelId="{5E75CDED-5234-4023-BDB4-D369EF8453CE}" type="sibTrans" cxnId="{F387322C-AB99-4E8C-8A61-9044B43F2B0E}">
      <dgm:prSet/>
      <dgm:spPr/>
      <dgm:t>
        <a:bodyPr/>
        <a:lstStyle/>
        <a:p>
          <a:endParaRPr lang="en-US" sz="1400">
            <a:latin typeface="Georgia" panose="02040502050405020303" pitchFamily="18" charset="0"/>
          </a:endParaRPr>
        </a:p>
      </dgm:t>
    </dgm:pt>
    <dgm:pt modelId="{1F80A7A9-F329-4171-8570-521CCC52FB44}">
      <dgm:prSet phldrT="[Text]" custT="1"/>
      <dgm:spPr/>
      <dgm:t>
        <a:bodyPr/>
        <a:lstStyle/>
        <a:p>
          <a:pPr>
            <a:spcAft>
              <a:spcPts val="600"/>
            </a:spcAft>
          </a:pPr>
          <a:r>
            <a:rPr lang="en-US" sz="1000" b="1" dirty="0">
              <a:solidFill>
                <a:schemeClr val="accent1"/>
              </a:solidFill>
              <a:latin typeface="+mn-lt"/>
            </a:rPr>
            <a:t>Range of flavors</a:t>
          </a:r>
        </a:p>
      </dgm:t>
    </dgm:pt>
    <dgm:pt modelId="{86F72E91-0596-4B95-9140-AB18E9D985E1}" type="parTrans" cxnId="{FCDB242C-598D-4178-9CE1-6FB3166B0246}">
      <dgm:prSet/>
      <dgm:spPr/>
      <dgm:t>
        <a:bodyPr/>
        <a:lstStyle/>
        <a:p>
          <a:endParaRPr lang="en-US" sz="1400">
            <a:latin typeface="Georgia" panose="02040502050405020303" pitchFamily="18" charset="0"/>
          </a:endParaRPr>
        </a:p>
      </dgm:t>
    </dgm:pt>
    <dgm:pt modelId="{2ED40307-EAFB-4CB5-9581-F7C2FBC34FC3}" type="sibTrans" cxnId="{FCDB242C-598D-4178-9CE1-6FB3166B0246}">
      <dgm:prSet/>
      <dgm:spPr/>
      <dgm:t>
        <a:bodyPr/>
        <a:lstStyle/>
        <a:p>
          <a:endParaRPr lang="en-US" sz="1400">
            <a:latin typeface="Georgia" panose="02040502050405020303" pitchFamily="18" charset="0"/>
          </a:endParaRPr>
        </a:p>
      </dgm:t>
    </dgm:pt>
    <dgm:pt modelId="{30DB133B-0C03-40DE-8901-43C6FCC1C865}">
      <dgm:prSet phldrT="[Text]" custT="1"/>
      <dgm:spPr/>
      <dgm:t>
        <a:bodyPr/>
        <a:lstStyle/>
        <a:p>
          <a:r>
            <a:rPr lang="en-US" sz="1000" b="1" dirty="0">
              <a:latin typeface="+mn-lt"/>
            </a:rPr>
            <a:t>44% </a:t>
          </a:r>
          <a:r>
            <a:rPr lang="en-US" sz="1000" dirty="0">
              <a:latin typeface="+mn-lt"/>
            </a:rPr>
            <a:t>Menu Homemade</a:t>
          </a:r>
        </a:p>
      </dgm:t>
    </dgm:pt>
    <dgm:pt modelId="{D2E73FCE-B4FD-499C-8AB9-39FA38D0665C}" type="parTrans" cxnId="{9DF48EE9-0385-4A5B-900E-456AF9CC17AE}">
      <dgm:prSet/>
      <dgm:spPr/>
      <dgm:t>
        <a:bodyPr/>
        <a:lstStyle/>
        <a:p>
          <a:endParaRPr lang="en-US" sz="1400">
            <a:latin typeface="Georgia" panose="02040502050405020303" pitchFamily="18" charset="0"/>
          </a:endParaRPr>
        </a:p>
      </dgm:t>
    </dgm:pt>
    <dgm:pt modelId="{0E037DEA-94D3-4B5F-A8D8-72C72DC764A6}" type="sibTrans" cxnId="{9DF48EE9-0385-4A5B-900E-456AF9CC17AE}">
      <dgm:prSet/>
      <dgm:spPr/>
      <dgm:t>
        <a:bodyPr/>
        <a:lstStyle/>
        <a:p>
          <a:endParaRPr lang="en-US" sz="1400">
            <a:latin typeface="Georgia" panose="02040502050405020303" pitchFamily="18" charset="0"/>
          </a:endParaRPr>
        </a:p>
      </dgm:t>
    </dgm:pt>
    <dgm:pt modelId="{CFCD61AA-ECE8-46D3-802C-814F44F2859F}">
      <dgm:prSet phldrT="[Text]" custT="1"/>
      <dgm:spPr/>
      <dgm:t>
        <a:bodyPr/>
        <a:lstStyle/>
        <a:p>
          <a:pPr>
            <a:spcAft>
              <a:spcPts val="600"/>
            </a:spcAft>
          </a:pPr>
          <a:r>
            <a:rPr lang="en-US" sz="1000" dirty="0">
              <a:latin typeface="+mn-lt"/>
            </a:rPr>
            <a:t>Taste</a:t>
          </a:r>
        </a:p>
      </dgm:t>
    </dgm:pt>
    <dgm:pt modelId="{B12B3A34-0D09-46BF-9B4D-85A403A72861}" type="parTrans" cxnId="{7355ED1C-6A52-467E-A559-99284233A215}">
      <dgm:prSet/>
      <dgm:spPr/>
      <dgm:t>
        <a:bodyPr/>
        <a:lstStyle/>
        <a:p>
          <a:endParaRPr lang="en-US" sz="1400">
            <a:latin typeface="Georgia" panose="02040502050405020303" pitchFamily="18" charset="0"/>
          </a:endParaRPr>
        </a:p>
      </dgm:t>
    </dgm:pt>
    <dgm:pt modelId="{48C9A808-8BEE-41C1-B5E1-F9BD2AFEB00A}" type="sibTrans" cxnId="{7355ED1C-6A52-467E-A559-99284233A215}">
      <dgm:prSet/>
      <dgm:spPr/>
      <dgm:t>
        <a:bodyPr/>
        <a:lstStyle/>
        <a:p>
          <a:endParaRPr lang="en-US" sz="1400">
            <a:latin typeface="Georgia" panose="02040502050405020303" pitchFamily="18" charset="0"/>
          </a:endParaRPr>
        </a:p>
      </dgm:t>
    </dgm:pt>
    <dgm:pt modelId="{1CBC9F50-2B0F-4EE5-BBB4-879910D45D69}">
      <dgm:prSet phldrT="[Text]" custT="1"/>
      <dgm:spPr/>
      <dgm:t>
        <a:bodyPr/>
        <a:lstStyle/>
        <a:p>
          <a:r>
            <a:rPr lang="en-US" sz="1000" b="1" dirty="0">
              <a:latin typeface="+mn-lt"/>
            </a:rPr>
            <a:t>27%</a:t>
          </a:r>
          <a:r>
            <a:rPr lang="en-US" sz="1000" dirty="0">
              <a:latin typeface="+mn-lt"/>
            </a:rPr>
            <a:t> Menu Refrigerated</a:t>
          </a:r>
        </a:p>
      </dgm:t>
    </dgm:pt>
    <dgm:pt modelId="{2240C3C2-18F5-46EF-886F-BD1FD0BF6DC4}" type="parTrans" cxnId="{638EA30B-42FD-4099-8D0C-CEBF86AD9A04}">
      <dgm:prSet/>
      <dgm:spPr/>
      <dgm:t>
        <a:bodyPr/>
        <a:lstStyle/>
        <a:p>
          <a:endParaRPr lang="en-US" sz="1400"/>
        </a:p>
      </dgm:t>
    </dgm:pt>
    <dgm:pt modelId="{4A119F47-7885-4929-B6E6-8E3CFB44946E}" type="sibTrans" cxnId="{638EA30B-42FD-4099-8D0C-CEBF86AD9A04}">
      <dgm:prSet/>
      <dgm:spPr/>
      <dgm:t>
        <a:bodyPr/>
        <a:lstStyle/>
        <a:p>
          <a:endParaRPr lang="en-US" sz="1400"/>
        </a:p>
      </dgm:t>
    </dgm:pt>
    <dgm:pt modelId="{81ADE23C-E75C-4B83-A79C-99C694A74E19}">
      <dgm:prSet phldrT="[Text]" custT="1"/>
      <dgm:spPr/>
      <dgm:t>
        <a:bodyPr/>
        <a:lstStyle/>
        <a:p>
          <a:pPr>
            <a:spcAft>
              <a:spcPts val="600"/>
            </a:spcAft>
          </a:pPr>
          <a:r>
            <a:rPr lang="en-US" sz="1000" dirty="0">
              <a:latin typeface="+mn-lt"/>
            </a:rPr>
            <a:t>Requires less labor</a:t>
          </a:r>
        </a:p>
      </dgm:t>
    </dgm:pt>
    <dgm:pt modelId="{E9F90311-2FBF-4C87-A6B9-97AE693AAE97}" type="parTrans" cxnId="{2955C7C9-F8A5-4CEB-8B41-ADC9A9F1B581}">
      <dgm:prSet/>
      <dgm:spPr/>
      <dgm:t>
        <a:bodyPr/>
        <a:lstStyle/>
        <a:p>
          <a:endParaRPr lang="en-US" sz="1400"/>
        </a:p>
      </dgm:t>
    </dgm:pt>
    <dgm:pt modelId="{6354B8E9-8BB8-42B3-8042-D28EB6C015DA}" type="sibTrans" cxnId="{2955C7C9-F8A5-4CEB-8B41-ADC9A9F1B581}">
      <dgm:prSet/>
      <dgm:spPr/>
      <dgm:t>
        <a:bodyPr/>
        <a:lstStyle/>
        <a:p>
          <a:endParaRPr lang="en-US" sz="1400"/>
        </a:p>
      </dgm:t>
    </dgm:pt>
    <dgm:pt modelId="{1D14CB1B-65E3-4217-A810-5B0EED479E6B}">
      <dgm:prSet phldrT="[Text]" custT="1"/>
      <dgm:spPr/>
      <dgm:t>
        <a:bodyPr/>
        <a:lstStyle/>
        <a:p>
          <a:pPr>
            <a:spcAft>
              <a:spcPts val="600"/>
            </a:spcAft>
          </a:pPr>
          <a:r>
            <a:rPr lang="en-US" sz="1000" b="1" dirty="0">
              <a:solidFill>
                <a:schemeClr val="accent1"/>
              </a:solidFill>
              <a:latin typeface="+mn-lt"/>
            </a:rPr>
            <a:t>Shelf Life</a:t>
          </a:r>
        </a:p>
      </dgm:t>
    </dgm:pt>
    <dgm:pt modelId="{5BD57B9A-30F8-47A1-88CE-BE91B8AF13E5}" type="parTrans" cxnId="{C9FA5898-F601-4F26-AF05-39E68BE10988}">
      <dgm:prSet/>
      <dgm:spPr/>
      <dgm:t>
        <a:bodyPr/>
        <a:lstStyle/>
        <a:p>
          <a:endParaRPr lang="en-US"/>
        </a:p>
      </dgm:t>
    </dgm:pt>
    <dgm:pt modelId="{64D6FD51-2A6B-41DD-B9C5-0DB5653444CA}" type="sibTrans" cxnId="{C9FA5898-F601-4F26-AF05-39E68BE10988}">
      <dgm:prSet/>
      <dgm:spPr/>
      <dgm:t>
        <a:bodyPr/>
        <a:lstStyle/>
        <a:p>
          <a:endParaRPr lang="en-US"/>
        </a:p>
      </dgm:t>
    </dgm:pt>
    <dgm:pt modelId="{418924F4-929C-41D7-9FAE-2C591C462330}">
      <dgm:prSet phldrT="[Text]" custT="1"/>
      <dgm:spPr/>
      <dgm:t>
        <a:bodyPr/>
        <a:lstStyle/>
        <a:p>
          <a:pPr>
            <a:spcAft>
              <a:spcPts val="600"/>
            </a:spcAft>
          </a:pPr>
          <a:r>
            <a:rPr lang="en-US" sz="1000" dirty="0">
              <a:latin typeface="+mn-lt"/>
            </a:rPr>
            <a:t>Availability</a:t>
          </a:r>
        </a:p>
      </dgm:t>
    </dgm:pt>
    <dgm:pt modelId="{99814AFD-7854-4548-9970-50027746CEE9}" type="parTrans" cxnId="{0A2648FA-A469-46F3-B821-DC8400EE8016}">
      <dgm:prSet/>
      <dgm:spPr/>
      <dgm:t>
        <a:bodyPr/>
        <a:lstStyle/>
        <a:p>
          <a:endParaRPr lang="en-US"/>
        </a:p>
      </dgm:t>
    </dgm:pt>
    <dgm:pt modelId="{77916E10-F40B-4C93-9418-66B5A3DAEBF0}" type="sibTrans" cxnId="{0A2648FA-A469-46F3-B821-DC8400EE8016}">
      <dgm:prSet/>
      <dgm:spPr/>
      <dgm:t>
        <a:bodyPr/>
        <a:lstStyle/>
        <a:p>
          <a:endParaRPr lang="en-US"/>
        </a:p>
      </dgm:t>
    </dgm:pt>
    <dgm:pt modelId="{2F2E36B5-DF38-4385-90D5-8C59A1E94006}">
      <dgm:prSet phldrT="[Text]" custT="1"/>
      <dgm:spPr/>
      <dgm:t>
        <a:bodyPr/>
        <a:lstStyle/>
        <a:p>
          <a:pPr>
            <a:spcAft>
              <a:spcPts val="600"/>
            </a:spcAft>
          </a:pPr>
          <a:r>
            <a:rPr lang="en-US" sz="1000" dirty="0">
              <a:latin typeface="+mn-lt"/>
            </a:rPr>
            <a:t>Taste</a:t>
          </a:r>
        </a:p>
      </dgm:t>
    </dgm:pt>
    <dgm:pt modelId="{02ABF688-12F5-4B5B-86BE-144E2BBAD69D}" type="parTrans" cxnId="{131639E7-6048-4DDA-AC2A-07CA5739BC57}">
      <dgm:prSet/>
      <dgm:spPr/>
      <dgm:t>
        <a:bodyPr/>
        <a:lstStyle/>
        <a:p>
          <a:endParaRPr lang="en-US"/>
        </a:p>
      </dgm:t>
    </dgm:pt>
    <dgm:pt modelId="{AF577057-8AD3-4FE7-BC97-4BFAB3FF0CF3}" type="sibTrans" cxnId="{131639E7-6048-4DDA-AC2A-07CA5739BC57}">
      <dgm:prSet/>
      <dgm:spPr/>
      <dgm:t>
        <a:bodyPr/>
        <a:lstStyle/>
        <a:p>
          <a:endParaRPr lang="en-US"/>
        </a:p>
      </dgm:t>
    </dgm:pt>
    <dgm:pt modelId="{8C527DDA-E1BB-4FDD-91A3-27332FC7F354}">
      <dgm:prSet phldrT="[Text]" custT="1"/>
      <dgm:spPr/>
      <dgm:t>
        <a:bodyPr/>
        <a:lstStyle/>
        <a:p>
          <a:pPr>
            <a:spcAft>
              <a:spcPts val="600"/>
            </a:spcAft>
          </a:pPr>
          <a:r>
            <a:rPr lang="en-US" sz="1000" b="1" dirty="0">
              <a:solidFill>
                <a:schemeClr val="accent1"/>
              </a:solidFill>
              <a:latin typeface="+mn-lt"/>
            </a:rPr>
            <a:t>Ready to eat</a:t>
          </a:r>
        </a:p>
      </dgm:t>
    </dgm:pt>
    <dgm:pt modelId="{0D667BBA-4BFB-418B-BDAC-FED9757914EE}" type="parTrans" cxnId="{4096487D-FFA6-414D-99D8-94FE9ABC90D4}">
      <dgm:prSet/>
      <dgm:spPr/>
      <dgm:t>
        <a:bodyPr/>
        <a:lstStyle/>
        <a:p>
          <a:endParaRPr lang="en-US"/>
        </a:p>
      </dgm:t>
    </dgm:pt>
    <dgm:pt modelId="{4EC48D8F-83BB-4960-85B8-4A6BCF7FF86C}" type="sibTrans" cxnId="{4096487D-FFA6-414D-99D8-94FE9ABC90D4}">
      <dgm:prSet/>
      <dgm:spPr/>
      <dgm:t>
        <a:bodyPr/>
        <a:lstStyle/>
        <a:p>
          <a:endParaRPr lang="en-US"/>
        </a:p>
      </dgm:t>
    </dgm:pt>
    <dgm:pt modelId="{435423EB-271E-4346-BD77-8916590DA957}">
      <dgm:prSet phldrT="[Text]" custT="1"/>
      <dgm:spPr/>
      <dgm:t>
        <a:bodyPr/>
        <a:lstStyle/>
        <a:p>
          <a:pPr>
            <a:spcAft>
              <a:spcPts val="600"/>
            </a:spcAft>
          </a:pPr>
          <a:r>
            <a:rPr lang="en-US" sz="1000" dirty="0">
              <a:latin typeface="+mn-lt"/>
            </a:rPr>
            <a:t>Price</a:t>
          </a:r>
        </a:p>
      </dgm:t>
    </dgm:pt>
    <dgm:pt modelId="{084EC358-7E31-4811-BC69-E276B2DA3FA3}" type="parTrans" cxnId="{16B7FB9E-892B-4465-A431-BF808E4D1B1D}">
      <dgm:prSet/>
      <dgm:spPr/>
      <dgm:t>
        <a:bodyPr/>
        <a:lstStyle/>
        <a:p>
          <a:endParaRPr lang="en-US"/>
        </a:p>
      </dgm:t>
    </dgm:pt>
    <dgm:pt modelId="{9BA33975-6D93-457D-BFA3-7434CB5729E7}" type="sibTrans" cxnId="{16B7FB9E-892B-4465-A431-BF808E4D1B1D}">
      <dgm:prSet/>
      <dgm:spPr/>
      <dgm:t>
        <a:bodyPr/>
        <a:lstStyle/>
        <a:p>
          <a:endParaRPr lang="en-US"/>
        </a:p>
      </dgm:t>
    </dgm:pt>
    <dgm:pt modelId="{DE582F8D-0775-4E99-93D1-6F241406046F}">
      <dgm:prSet phldrT="[Text]" custT="1"/>
      <dgm:spPr/>
      <dgm:t>
        <a:bodyPr/>
        <a:lstStyle/>
        <a:p>
          <a:pPr>
            <a:spcAft>
              <a:spcPts val="600"/>
            </a:spcAft>
          </a:pPr>
          <a:r>
            <a:rPr lang="en-US" sz="1000" b="1" dirty="0">
              <a:solidFill>
                <a:schemeClr val="accent1"/>
              </a:solidFill>
              <a:latin typeface="+mn-lt"/>
            </a:rPr>
            <a:t>Works in recipes</a:t>
          </a:r>
        </a:p>
      </dgm:t>
    </dgm:pt>
    <dgm:pt modelId="{F66FAE57-FE22-4E0C-A7B7-17208E3D5AD8}" type="parTrans" cxnId="{94A1A84A-6FBE-4FD2-A7DD-048705E9D7FD}">
      <dgm:prSet/>
      <dgm:spPr/>
      <dgm:t>
        <a:bodyPr/>
        <a:lstStyle/>
        <a:p>
          <a:endParaRPr lang="en-US"/>
        </a:p>
      </dgm:t>
    </dgm:pt>
    <dgm:pt modelId="{7B0A7553-DFE1-457D-A7F5-674B3A7CCD3D}" type="sibTrans" cxnId="{94A1A84A-6FBE-4FD2-A7DD-048705E9D7FD}">
      <dgm:prSet/>
      <dgm:spPr/>
      <dgm:t>
        <a:bodyPr/>
        <a:lstStyle/>
        <a:p>
          <a:endParaRPr lang="en-US"/>
        </a:p>
      </dgm:t>
    </dgm:pt>
    <dgm:pt modelId="{89FC1BB3-45E2-4BBF-BB3B-2827CD7FF1CB}">
      <dgm:prSet phldrT="[Text]" custT="1"/>
      <dgm:spPr/>
      <dgm:t>
        <a:bodyPr/>
        <a:lstStyle/>
        <a:p>
          <a:pPr>
            <a:spcAft>
              <a:spcPts val="600"/>
            </a:spcAft>
          </a:pPr>
          <a:r>
            <a:rPr lang="en-US" sz="1000" dirty="0">
              <a:latin typeface="+mn-lt"/>
            </a:rPr>
            <a:t>Taste</a:t>
          </a:r>
        </a:p>
      </dgm:t>
    </dgm:pt>
    <dgm:pt modelId="{89340F22-DCA0-408A-A927-0300D4D51DD1}" type="parTrans" cxnId="{A7589CE9-72C1-4B46-B227-45E647274794}">
      <dgm:prSet/>
      <dgm:spPr/>
      <dgm:t>
        <a:bodyPr/>
        <a:lstStyle/>
        <a:p>
          <a:endParaRPr lang="en-US"/>
        </a:p>
      </dgm:t>
    </dgm:pt>
    <dgm:pt modelId="{8E159AA9-00E6-4567-9273-92ABD5F74131}" type="sibTrans" cxnId="{A7589CE9-72C1-4B46-B227-45E647274794}">
      <dgm:prSet/>
      <dgm:spPr/>
      <dgm:t>
        <a:bodyPr/>
        <a:lstStyle/>
        <a:p>
          <a:endParaRPr lang="en-US"/>
        </a:p>
      </dgm:t>
    </dgm:pt>
    <dgm:pt modelId="{074F24A4-B4B5-4B78-9367-FE9E2CC55A22}">
      <dgm:prSet phldrT="[Text]" custT="1"/>
      <dgm:spPr/>
      <dgm:t>
        <a:bodyPr/>
        <a:lstStyle/>
        <a:p>
          <a:pPr>
            <a:spcAft>
              <a:spcPts val="600"/>
            </a:spcAft>
          </a:pPr>
          <a:r>
            <a:rPr lang="en-US" sz="1000" b="1" dirty="0">
              <a:solidFill>
                <a:schemeClr val="accent1"/>
              </a:solidFill>
              <a:latin typeface="+mn-lt"/>
            </a:rPr>
            <a:t>Quality</a:t>
          </a:r>
        </a:p>
      </dgm:t>
    </dgm:pt>
    <dgm:pt modelId="{23C52ABE-7DE6-4B14-A1D9-88B367204CB7}" type="parTrans" cxnId="{C63B53FF-4FD9-4393-9641-9344DD56ADBA}">
      <dgm:prSet/>
      <dgm:spPr/>
      <dgm:t>
        <a:bodyPr/>
        <a:lstStyle/>
        <a:p>
          <a:endParaRPr lang="en-US"/>
        </a:p>
      </dgm:t>
    </dgm:pt>
    <dgm:pt modelId="{A0CFA564-1885-4B28-ADF8-624452CC3805}" type="sibTrans" cxnId="{C63B53FF-4FD9-4393-9641-9344DD56ADBA}">
      <dgm:prSet/>
      <dgm:spPr/>
      <dgm:t>
        <a:bodyPr/>
        <a:lstStyle/>
        <a:p>
          <a:endParaRPr lang="en-US"/>
        </a:p>
      </dgm:t>
    </dgm:pt>
    <dgm:pt modelId="{C2BC8FF1-7023-4E2B-AD97-3241BD0F3393}">
      <dgm:prSet phldrT="[Text]" custT="1"/>
      <dgm:spPr/>
      <dgm:t>
        <a:bodyPr/>
        <a:lstStyle/>
        <a:p>
          <a:pPr>
            <a:spcAft>
              <a:spcPts val="600"/>
            </a:spcAft>
          </a:pPr>
          <a:r>
            <a:rPr lang="en-US" sz="1000" b="1" dirty="0">
              <a:solidFill>
                <a:schemeClr val="accent1"/>
              </a:solidFill>
              <a:latin typeface="+mn-lt"/>
            </a:rPr>
            <a:t>Flexibility</a:t>
          </a:r>
        </a:p>
      </dgm:t>
    </dgm:pt>
    <dgm:pt modelId="{C66A6E50-7B47-499A-BBBF-2B9B5B053870}" type="parTrans" cxnId="{0653ADE3-CDD7-46D7-B103-BE1567872FA6}">
      <dgm:prSet/>
      <dgm:spPr/>
      <dgm:t>
        <a:bodyPr/>
        <a:lstStyle/>
        <a:p>
          <a:endParaRPr lang="en-US"/>
        </a:p>
      </dgm:t>
    </dgm:pt>
    <dgm:pt modelId="{6833C3F0-84FB-419B-B15C-27475C643AA1}" type="sibTrans" cxnId="{0653ADE3-CDD7-46D7-B103-BE1567872FA6}">
      <dgm:prSet/>
      <dgm:spPr/>
      <dgm:t>
        <a:bodyPr/>
        <a:lstStyle/>
        <a:p>
          <a:endParaRPr lang="en-US"/>
        </a:p>
      </dgm:t>
    </dgm:pt>
    <dgm:pt modelId="{71B34D88-8F12-4362-9A2B-EB0189FDD13E}">
      <dgm:prSet phldrT="[Text]" custT="1"/>
      <dgm:spPr/>
      <dgm:t>
        <a:bodyPr/>
        <a:lstStyle/>
        <a:p>
          <a:pPr>
            <a:spcAft>
              <a:spcPts val="600"/>
            </a:spcAft>
          </a:pPr>
          <a:r>
            <a:rPr lang="en-US" sz="1000" dirty="0">
              <a:latin typeface="+mn-lt"/>
            </a:rPr>
            <a:t>Price</a:t>
          </a:r>
        </a:p>
      </dgm:t>
    </dgm:pt>
    <dgm:pt modelId="{B0A8970E-EAC4-4F67-ADA7-3CACD572CEB4}" type="parTrans" cxnId="{383D4176-2279-4722-8E68-20D6CB9C4459}">
      <dgm:prSet/>
      <dgm:spPr/>
      <dgm:t>
        <a:bodyPr/>
        <a:lstStyle/>
        <a:p>
          <a:endParaRPr lang="en-US"/>
        </a:p>
      </dgm:t>
    </dgm:pt>
    <dgm:pt modelId="{CD055B3F-42C8-4FC9-9EAB-845ECA3C3B13}" type="sibTrans" cxnId="{383D4176-2279-4722-8E68-20D6CB9C4459}">
      <dgm:prSet/>
      <dgm:spPr/>
      <dgm:t>
        <a:bodyPr/>
        <a:lstStyle/>
        <a:p>
          <a:endParaRPr lang="en-US"/>
        </a:p>
      </dgm:t>
    </dgm:pt>
    <dgm:pt modelId="{E12E9E84-9941-4D95-A00C-039D7F9E447E}" type="pres">
      <dgm:prSet presAssocID="{0037F8F3-2A12-4815-B4C4-A76BD1824DC0}" presName="composite" presStyleCnt="0">
        <dgm:presLayoutVars>
          <dgm:chMax val="5"/>
          <dgm:dir/>
          <dgm:animLvl val="ctr"/>
          <dgm:resizeHandles val="exact"/>
        </dgm:presLayoutVars>
      </dgm:prSet>
      <dgm:spPr/>
    </dgm:pt>
    <dgm:pt modelId="{BCAC7575-CB31-4C91-ADF7-6D51E8DE1BE1}" type="pres">
      <dgm:prSet presAssocID="{0037F8F3-2A12-4815-B4C4-A76BD1824DC0}" presName="cycle" presStyleCnt="0"/>
      <dgm:spPr/>
    </dgm:pt>
    <dgm:pt modelId="{A220AFD7-3250-4E73-9C13-D87FE8C72EDA}" type="pres">
      <dgm:prSet presAssocID="{0037F8F3-2A12-4815-B4C4-A76BD1824DC0}" presName="centerShape" presStyleCnt="0"/>
      <dgm:spPr/>
    </dgm:pt>
    <dgm:pt modelId="{546BC832-DCE4-465E-BAD8-76D7AD34FCF9}" type="pres">
      <dgm:prSet presAssocID="{0037F8F3-2A12-4815-B4C4-A76BD1824DC0}" presName="connSite" presStyleLbl="node1" presStyleIdx="0" presStyleCnt="5"/>
      <dgm:spPr/>
    </dgm:pt>
    <dgm:pt modelId="{9B69FC43-985D-4D67-8AC0-906746F6AE9B}" type="pres">
      <dgm:prSet presAssocID="{0037F8F3-2A12-4815-B4C4-A76BD1824DC0}" presName="visible" presStyleLbl="node1" presStyleIdx="0" presStyleCnt="5" custScaleX="83521" custScaleY="83521"/>
      <dgm:spPr>
        <a:blipFill>
          <a:blip xmlns:r="http://schemas.openxmlformats.org/officeDocument/2006/relationships" r:embed="rId1">
            <a:extLst>
              <a:ext uri="{28A0092B-C50C-407E-A947-70E740481C1C}">
                <a14:useLocalDpi xmlns:a14="http://schemas.microsoft.com/office/drawing/2010/main" val="0"/>
              </a:ext>
            </a:extLst>
          </a:blip>
          <a:srcRect/>
          <a:stretch>
            <a:fillRect l="-52000" r="-52000"/>
          </a:stretch>
        </a:blipFill>
      </dgm:spPr>
    </dgm:pt>
    <dgm:pt modelId="{4B34D99D-CEEA-4913-A5C9-9C5A7A422B62}" type="pres">
      <dgm:prSet presAssocID="{493E6BFC-FCF2-4DEA-8A25-A4FFAD205AD8}" presName="Name25" presStyleLbl="parChTrans1D1" presStyleIdx="0" presStyleCnt="4"/>
      <dgm:spPr/>
    </dgm:pt>
    <dgm:pt modelId="{6D976AC3-B674-4FD6-9FC0-5747E1E3D2AD}" type="pres">
      <dgm:prSet presAssocID="{17042C35-96A6-4251-B8D8-607F604AB72B}" presName="node" presStyleCnt="0"/>
      <dgm:spPr/>
    </dgm:pt>
    <dgm:pt modelId="{6FCB8FEE-1930-4E89-862D-5017E2637BCF}" type="pres">
      <dgm:prSet presAssocID="{17042C35-96A6-4251-B8D8-607F604AB72B}" presName="parentNode" presStyleLbl="node1" presStyleIdx="1" presStyleCnt="5">
        <dgm:presLayoutVars>
          <dgm:chMax val="1"/>
          <dgm:bulletEnabled val="1"/>
        </dgm:presLayoutVars>
      </dgm:prSet>
      <dgm:spPr/>
    </dgm:pt>
    <dgm:pt modelId="{063DC682-F398-4FE1-A885-1022F52CFC7E}" type="pres">
      <dgm:prSet presAssocID="{17042C35-96A6-4251-B8D8-607F604AB72B}" presName="childNode" presStyleLbl="revTx" presStyleIdx="0" presStyleCnt="4">
        <dgm:presLayoutVars>
          <dgm:bulletEnabled val="1"/>
        </dgm:presLayoutVars>
      </dgm:prSet>
      <dgm:spPr/>
    </dgm:pt>
    <dgm:pt modelId="{A710E687-A341-4FB9-AB84-A780C2D39A33}" type="pres">
      <dgm:prSet presAssocID="{E3B2BC76-0192-4757-8EC4-175B9CD747D8}" presName="Name25" presStyleLbl="parChTrans1D1" presStyleIdx="1" presStyleCnt="4"/>
      <dgm:spPr/>
    </dgm:pt>
    <dgm:pt modelId="{61A9AA4A-F1BB-4E8D-909A-876D9EC34FE1}" type="pres">
      <dgm:prSet presAssocID="{2508F42C-094D-4F11-9C81-54B90B72B519}" presName="node" presStyleCnt="0"/>
      <dgm:spPr/>
    </dgm:pt>
    <dgm:pt modelId="{23EE5569-F138-46FD-A93C-D6CECDD21DE6}" type="pres">
      <dgm:prSet presAssocID="{2508F42C-094D-4F11-9C81-54B90B72B519}" presName="parentNode" presStyleLbl="node1" presStyleIdx="2" presStyleCnt="5">
        <dgm:presLayoutVars>
          <dgm:chMax val="1"/>
          <dgm:bulletEnabled val="1"/>
        </dgm:presLayoutVars>
      </dgm:prSet>
      <dgm:spPr/>
    </dgm:pt>
    <dgm:pt modelId="{4E3BC481-31BC-4D11-8574-AA4B54830E00}" type="pres">
      <dgm:prSet presAssocID="{2508F42C-094D-4F11-9C81-54B90B72B519}" presName="childNode" presStyleLbl="revTx" presStyleIdx="1" presStyleCnt="4">
        <dgm:presLayoutVars>
          <dgm:bulletEnabled val="1"/>
        </dgm:presLayoutVars>
      </dgm:prSet>
      <dgm:spPr/>
    </dgm:pt>
    <dgm:pt modelId="{62036EE5-4739-4E8B-B4E7-320190806AC5}" type="pres">
      <dgm:prSet presAssocID="{D2E73FCE-B4FD-499C-8AB9-39FA38D0665C}" presName="Name25" presStyleLbl="parChTrans1D1" presStyleIdx="2" presStyleCnt="4"/>
      <dgm:spPr/>
    </dgm:pt>
    <dgm:pt modelId="{992774E2-8ABF-4E70-BB83-1F1DACD000C8}" type="pres">
      <dgm:prSet presAssocID="{30DB133B-0C03-40DE-8901-43C6FCC1C865}" presName="node" presStyleCnt="0"/>
      <dgm:spPr/>
    </dgm:pt>
    <dgm:pt modelId="{2E8C16DE-C17E-42DF-9E0C-81006811E76B}" type="pres">
      <dgm:prSet presAssocID="{30DB133B-0C03-40DE-8901-43C6FCC1C865}" presName="parentNode" presStyleLbl="node1" presStyleIdx="3" presStyleCnt="5">
        <dgm:presLayoutVars>
          <dgm:chMax val="1"/>
          <dgm:bulletEnabled val="1"/>
        </dgm:presLayoutVars>
      </dgm:prSet>
      <dgm:spPr/>
    </dgm:pt>
    <dgm:pt modelId="{7BC44874-2DF7-4BA3-861D-0AB8A1E3DBCB}" type="pres">
      <dgm:prSet presAssocID="{30DB133B-0C03-40DE-8901-43C6FCC1C865}" presName="childNode" presStyleLbl="revTx" presStyleIdx="2" presStyleCnt="4">
        <dgm:presLayoutVars>
          <dgm:bulletEnabled val="1"/>
        </dgm:presLayoutVars>
      </dgm:prSet>
      <dgm:spPr/>
    </dgm:pt>
    <dgm:pt modelId="{FC006022-D82F-4D4B-9DF0-B05FBDA08FB9}" type="pres">
      <dgm:prSet presAssocID="{2240C3C2-18F5-46EF-886F-BD1FD0BF6DC4}" presName="Name25" presStyleLbl="parChTrans1D1" presStyleIdx="3" presStyleCnt="4"/>
      <dgm:spPr/>
    </dgm:pt>
    <dgm:pt modelId="{6D58BD27-BAF1-4929-8D5C-210D6ECE1458}" type="pres">
      <dgm:prSet presAssocID="{1CBC9F50-2B0F-4EE5-BBB4-879910D45D69}" presName="node" presStyleCnt="0"/>
      <dgm:spPr/>
    </dgm:pt>
    <dgm:pt modelId="{26A0B8DA-3D88-4FF9-9698-AB13E81B57C4}" type="pres">
      <dgm:prSet presAssocID="{1CBC9F50-2B0F-4EE5-BBB4-879910D45D69}" presName="parentNode" presStyleLbl="node1" presStyleIdx="4" presStyleCnt="5" custScaleX="93744">
        <dgm:presLayoutVars>
          <dgm:chMax val="1"/>
          <dgm:bulletEnabled val="1"/>
        </dgm:presLayoutVars>
      </dgm:prSet>
      <dgm:spPr/>
    </dgm:pt>
    <dgm:pt modelId="{7C605D5A-39D5-4F1D-BB33-FB8524A6748E}" type="pres">
      <dgm:prSet presAssocID="{1CBC9F50-2B0F-4EE5-BBB4-879910D45D69}" presName="childNode" presStyleLbl="revTx" presStyleIdx="3" presStyleCnt="4">
        <dgm:presLayoutVars>
          <dgm:bulletEnabled val="1"/>
        </dgm:presLayoutVars>
      </dgm:prSet>
      <dgm:spPr/>
    </dgm:pt>
  </dgm:ptLst>
  <dgm:cxnLst>
    <dgm:cxn modelId="{F9C4DA05-6189-466A-83F7-96485F373EEC}" type="presOf" srcId="{DE582F8D-0775-4E99-93D1-6F241406046F}" destId="{7C605D5A-39D5-4F1D-BB33-FB8524A6748E}" srcOrd="0" destOrd="2" presId="urn:microsoft.com/office/officeart/2005/8/layout/radial2"/>
    <dgm:cxn modelId="{638EA30B-42FD-4099-8D0C-CEBF86AD9A04}" srcId="{0037F8F3-2A12-4815-B4C4-A76BD1824DC0}" destId="{1CBC9F50-2B0F-4EE5-BBB4-879910D45D69}" srcOrd="3" destOrd="0" parTransId="{2240C3C2-18F5-46EF-886F-BD1FD0BF6DC4}" sibTransId="{4A119F47-7885-4929-B6E6-8E3CFB44946E}"/>
    <dgm:cxn modelId="{6D7CB40B-47A3-4C81-9117-8756D384EDCD}" type="presOf" srcId="{ED536BD0-B14D-4CBC-BFE3-5F0C0DE46872}" destId="{063DC682-F398-4FE1-A885-1022F52CFC7E}" srcOrd="0" destOrd="0" presId="urn:microsoft.com/office/officeart/2005/8/layout/radial2"/>
    <dgm:cxn modelId="{3386E812-7C1C-4B6A-AF77-E8E08339B37B}" type="presOf" srcId="{E3B2BC76-0192-4757-8EC4-175B9CD747D8}" destId="{A710E687-A341-4FB9-AB84-A780C2D39A33}" srcOrd="0" destOrd="0" presId="urn:microsoft.com/office/officeart/2005/8/layout/radial2"/>
    <dgm:cxn modelId="{6F697F14-4E28-4103-9186-898DEB82A445}" type="presOf" srcId="{17042C35-96A6-4251-B8D8-607F604AB72B}" destId="{6FCB8FEE-1930-4E89-862D-5017E2637BCF}" srcOrd="0" destOrd="0" presId="urn:microsoft.com/office/officeart/2005/8/layout/radial2"/>
    <dgm:cxn modelId="{F4905618-D35D-41E7-80A8-AFAE06EE0302}" srcId="{0037F8F3-2A12-4815-B4C4-A76BD1824DC0}" destId="{17042C35-96A6-4251-B8D8-607F604AB72B}" srcOrd="0" destOrd="0" parTransId="{493E6BFC-FCF2-4DEA-8A25-A4FFAD205AD8}" sibTransId="{E25B0A16-E702-4B45-B25B-ACF23EAE167C}"/>
    <dgm:cxn modelId="{1900EE19-DC93-4E5E-91CD-19BF3A52403B}" type="presOf" srcId="{1D14CB1B-65E3-4217-A810-5B0EED479E6B}" destId="{063DC682-F398-4FE1-A885-1022F52CFC7E}" srcOrd="0" destOrd="1" presId="urn:microsoft.com/office/officeart/2005/8/layout/radial2"/>
    <dgm:cxn modelId="{7355ED1C-6A52-467E-A559-99284233A215}" srcId="{30DB133B-0C03-40DE-8901-43C6FCC1C865}" destId="{CFCD61AA-ECE8-46D3-802C-814F44F2859F}" srcOrd="0" destOrd="0" parTransId="{B12B3A34-0D09-46BF-9B4D-85A403A72861}" sibTransId="{48C9A808-8BEE-41C1-B5E1-F9BD2AFEB00A}"/>
    <dgm:cxn modelId="{5B8E6F23-2FB1-40F3-85E5-D3248C2DC886}" type="presOf" srcId="{89FC1BB3-45E2-4BBF-BB3B-2827CD7FF1CB}" destId="{7C605D5A-39D5-4F1D-BB33-FB8524A6748E}" srcOrd="0" destOrd="3" presId="urn:microsoft.com/office/officeart/2005/8/layout/radial2"/>
    <dgm:cxn modelId="{A2B6D526-776F-4C51-BD29-B781DE777529}" type="presOf" srcId="{81ADE23C-E75C-4B83-A79C-99C694A74E19}" destId="{7C605D5A-39D5-4F1D-BB33-FB8524A6748E}" srcOrd="0" destOrd="0" presId="urn:microsoft.com/office/officeart/2005/8/layout/radial2"/>
    <dgm:cxn modelId="{FCDB242C-598D-4178-9CE1-6FB3166B0246}" srcId="{2508F42C-094D-4F11-9C81-54B90B72B519}" destId="{1F80A7A9-F329-4171-8570-521CCC52FB44}" srcOrd="1" destOrd="0" parTransId="{86F72E91-0596-4B95-9140-AB18E9D985E1}" sibTransId="{2ED40307-EAFB-4CB5-9581-F7C2FBC34FC3}"/>
    <dgm:cxn modelId="{F387322C-AB99-4E8C-8A61-9044B43F2B0E}" srcId="{2508F42C-094D-4F11-9C81-54B90B72B519}" destId="{89F9DF9E-B9D8-45D5-873B-831F5BC01D46}" srcOrd="0" destOrd="0" parTransId="{AEFF9488-4778-4F65-B652-D981B5212F95}" sibTransId="{5E75CDED-5234-4023-BDB4-D369EF8453CE}"/>
    <dgm:cxn modelId="{0096732D-4EF3-4EE8-9941-061F1E0B3E24}" type="presOf" srcId="{493E6BFC-FCF2-4DEA-8A25-A4FFAD205AD8}" destId="{4B34D99D-CEEA-4913-A5C9-9C5A7A422B62}" srcOrd="0" destOrd="0" presId="urn:microsoft.com/office/officeart/2005/8/layout/radial2"/>
    <dgm:cxn modelId="{F30E3833-0EE4-4319-9C3E-B345D96E2038}" srcId="{0037F8F3-2A12-4815-B4C4-A76BD1824DC0}" destId="{2508F42C-094D-4F11-9C81-54B90B72B519}" srcOrd="1" destOrd="0" parTransId="{E3B2BC76-0192-4757-8EC4-175B9CD747D8}" sibTransId="{766A8DE3-1EED-4340-AEBA-A93B035F8C09}"/>
    <dgm:cxn modelId="{AC9BB83F-7757-4887-B872-6351EF58DC23}" type="presOf" srcId="{89F9DF9E-B9D8-45D5-873B-831F5BC01D46}" destId="{4E3BC481-31BC-4D11-8574-AA4B54830E00}" srcOrd="0" destOrd="0" presId="urn:microsoft.com/office/officeart/2005/8/layout/radial2"/>
    <dgm:cxn modelId="{FA6EE740-325D-47A4-84DC-586B617A34BA}" type="presOf" srcId="{1CBC9F50-2B0F-4EE5-BBB4-879910D45D69}" destId="{26A0B8DA-3D88-4FF9-9698-AB13E81B57C4}" srcOrd="0" destOrd="0" presId="urn:microsoft.com/office/officeart/2005/8/layout/radial2"/>
    <dgm:cxn modelId="{14AAF861-8171-4501-8E45-BAD94A335F05}" srcId="{17042C35-96A6-4251-B8D8-607F604AB72B}" destId="{ED536BD0-B14D-4CBC-BFE3-5F0C0DE46872}" srcOrd="0" destOrd="0" parTransId="{6725BFC4-9ADE-4720-8F30-FD377398963C}" sibTransId="{DEE1C53B-2EFB-4DAE-8757-8516F13234FC}"/>
    <dgm:cxn modelId="{18B5AE66-5EF2-46B8-B715-56EA42514AC8}" type="presOf" srcId="{074F24A4-B4B5-4B78-9367-FE9E2CC55A22}" destId="{7BC44874-2DF7-4BA3-861D-0AB8A1E3DBCB}" srcOrd="0" destOrd="1" presId="urn:microsoft.com/office/officeart/2005/8/layout/radial2"/>
    <dgm:cxn modelId="{EE87FC68-F330-436C-A263-EB9170BA8162}" type="presOf" srcId="{30DB133B-0C03-40DE-8901-43C6FCC1C865}" destId="{2E8C16DE-C17E-42DF-9E0C-81006811E76B}" srcOrd="0" destOrd="0" presId="urn:microsoft.com/office/officeart/2005/8/layout/radial2"/>
    <dgm:cxn modelId="{94A1A84A-6FBE-4FD2-A7DD-048705E9D7FD}" srcId="{1CBC9F50-2B0F-4EE5-BBB4-879910D45D69}" destId="{DE582F8D-0775-4E99-93D1-6F241406046F}" srcOrd="2" destOrd="0" parTransId="{F66FAE57-FE22-4E0C-A7B7-17208E3D5AD8}" sibTransId="{7B0A7553-DFE1-457D-A7F5-674B3A7CCD3D}"/>
    <dgm:cxn modelId="{55515151-A46E-476A-BAAB-44919E133D7B}" type="presOf" srcId="{2240C3C2-18F5-46EF-886F-BD1FD0BF6DC4}" destId="{FC006022-D82F-4D4B-9DF0-B05FBDA08FB9}" srcOrd="0" destOrd="0" presId="urn:microsoft.com/office/officeart/2005/8/layout/radial2"/>
    <dgm:cxn modelId="{FB6F4375-89D1-4CE0-BCF4-9BE5F4DBC1AC}" srcId="{17042C35-96A6-4251-B8D8-607F604AB72B}" destId="{45C27C2B-05FA-4075-A587-6D38E6275ACA}" srcOrd="3" destOrd="0" parTransId="{65AD305E-8031-4937-9D5B-235DB78B9F18}" sibTransId="{D1D2312D-97DF-4375-824F-5B6ECE1D15B3}"/>
    <dgm:cxn modelId="{383D4176-2279-4722-8E68-20D6CB9C4459}" srcId="{30DB133B-0C03-40DE-8901-43C6FCC1C865}" destId="{71B34D88-8F12-4362-9A2B-EB0189FDD13E}" srcOrd="3" destOrd="0" parTransId="{B0A8970E-EAC4-4F67-ADA7-3CACD572CEB4}" sibTransId="{CD055B3F-42C8-4FC9-9EAB-845ECA3C3B13}"/>
    <dgm:cxn modelId="{1FA5B557-4532-4ACD-8D8D-539ECBB6AC63}" type="presOf" srcId="{C2BC8FF1-7023-4E2B-AD97-3241BD0F3393}" destId="{7BC44874-2DF7-4BA3-861D-0AB8A1E3DBCB}" srcOrd="0" destOrd="2" presId="urn:microsoft.com/office/officeart/2005/8/layout/radial2"/>
    <dgm:cxn modelId="{4096487D-FFA6-414D-99D8-94FE9ABC90D4}" srcId="{2508F42C-094D-4F11-9C81-54B90B72B519}" destId="{8C527DDA-E1BB-4FDD-91A3-27332FC7F354}" srcOrd="3" destOrd="0" parTransId="{0D667BBA-4BFB-418B-BDAC-FED9757914EE}" sibTransId="{4EC48D8F-83BB-4960-85B8-4A6BCF7FF86C}"/>
    <dgm:cxn modelId="{030F1881-0C7D-4BCB-811C-D73792D12D93}" type="presOf" srcId="{435423EB-271E-4346-BD77-8916590DA957}" destId="{7C605D5A-39D5-4F1D-BB33-FB8524A6748E}" srcOrd="0" destOrd="1" presId="urn:microsoft.com/office/officeart/2005/8/layout/radial2"/>
    <dgm:cxn modelId="{4C891682-34A0-42B5-B4FE-F26A521C14A4}" type="presOf" srcId="{45C27C2B-05FA-4075-A587-6D38E6275ACA}" destId="{063DC682-F398-4FE1-A885-1022F52CFC7E}" srcOrd="0" destOrd="3" presId="urn:microsoft.com/office/officeart/2005/8/layout/radial2"/>
    <dgm:cxn modelId="{2C627791-ADA4-4D53-A1D2-4403F6F45534}" type="presOf" srcId="{418924F4-929C-41D7-9FAE-2C591C462330}" destId="{063DC682-F398-4FE1-A885-1022F52CFC7E}" srcOrd="0" destOrd="2" presId="urn:microsoft.com/office/officeart/2005/8/layout/radial2"/>
    <dgm:cxn modelId="{C9FA5898-F601-4F26-AF05-39E68BE10988}" srcId="{17042C35-96A6-4251-B8D8-607F604AB72B}" destId="{1D14CB1B-65E3-4217-A810-5B0EED479E6B}" srcOrd="1" destOrd="0" parTransId="{5BD57B9A-30F8-47A1-88CE-BE91B8AF13E5}" sibTransId="{64D6FD51-2A6B-41DD-B9C5-0DB5653444CA}"/>
    <dgm:cxn modelId="{4DF2EF98-5D20-42B2-B92F-3B0217F45D99}" type="presOf" srcId="{0037F8F3-2A12-4815-B4C4-A76BD1824DC0}" destId="{E12E9E84-9941-4D95-A00C-039D7F9E447E}" srcOrd="0" destOrd="0" presId="urn:microsoft.com/office/officeart/2005/8/layout/radial2"/>
    <dgm:cxn modelId="{16B7FB9E-892B-4465-A431-BF808E4D1B1D}" srcId="{1CBC9F50-2B0F-4EE5-BBB4-879910D45D69}" destId="{435423EB-271E-4346-BD77-8916590DA957}" srcOrd="1" destOrd="0" parTransId="{084EC358-7E31-4811-BC69-E276B2DA3FA3}" sibTransId="{9BA33975-6D93-457D-BFA3-7434CB5729E7}"/>
    <dgm:cxn modelId="{B8284BAC-97A9-4E4A-915D-EFFF7A69FCBC}" type="presOf" srcId="{D2E73FCE-B4FD-499C-8AB9-39FA38D0665C}" destId="{62036EE5-4739-4E8B-B4E7-320190806AC5}" srcOrd="0" destOrd="0" presId="urn:microsoft.com/office/officeart/2005/8/layout/radial2"/>
    <dgm:cxn modelId="{B6E639B4-CE7B-4098-9EEF-081341891288}" type="presOf" srcId="{2F2E36B5-DF38-4385-90D5-8C59A1E94006}" destId="{4E3BC481-31BC-4D11-8574-AA4B54830E00}" srcOrd="0" destOrd="2" presId="urn:microsoft.com/office/officeart/2005/8/layout/radial2"/>
    <dgm:cxn modelId="{1A9896C3-FCE6-4979-80C1-575AE40348CB}" type="presOf" srcId="{2508F42C-094D-4F11-9C81-54B90B72B519}" destId="{23EE5569-F138-46FD-A93C-D6CECDD21DE6}" srcOrd="0" destOrd="0" presId="urn:microsoft.com/office/officeart/2005/8/layout/radial2"/>
    <dgm:cxn modelId="{2955C7C9-F8A5-4CEB-8B41-ADC9A9F1B581}" srcId="{1CBC9F50-2B0F-4EE5-BBB4-879910D45D69}" destId="{81ADE23C-E75C-4B83-A79C-99C694A74E19}" srcOrd="0" destOrd="0" parTransId="{E9F90311-2FBF-4C87-A6B9-97AE693AAE97}" sibTransId="{6354B8E9-8BB8-42B3-8042-D28EB6C015DA}"/>
    <dgm:cxn modelId="{38A225D3-1C71-4BE7-82E9-B57556AAD70C}" type="presOf" srcId="{8C527DDA-E1BB-4FDD-91A3-27332FC7F354}" destId="{4E3BC481-31BC-4D11-8574-AA4B54830E00}" srcOrd="0" destOrd="3" presId="urn:microsoft.com/office/officeart/2005/8/layout/radial2"/>
    <dgm:cxn modelId="{21F338D4-C10E-4849-B464-0A572FA66A33}" type="presOf" srcId="{71B34D88-8F12-4362-9A2B-EB0189FDD13E}" destId="{7BC44874-2DF7-4BA3-861D-0AB8A1E3DBCB}" srcOrd="0" destOrd="3" presId="urn:microsoft.com/office/officeart/2005/8/layout/radial2"/>
    <dgm:cxn modelId="{5C6484D6-EAB4-4789-BDE8-E12AE8D0CFB4}" type="presOf" srcId="{1F80A7A9-F329-4171-8570-521CCC52FB44}" destId="{4E3BC481-31BC-4D11-8574-AA4B54830E00}" srcOrd="0" destOrd="1" presId="urn:microsoft.com/office/officeart/2005/8/layout/radial2"/>
    <dgm:cxn modelId="{0653ADE3-CDD7-46D7-B103-BE1567872FA6}" srcId="{30DB133B-0C03-40DE-8901-43C6FCC1C865}" destId="{C2BC8FF1-7023-4E2B-AD97-3241BD0F3393}" srcOrd="2" destOrd="0" parTransId="{C66A6E50-7B47-499A-BBBF-2B9B5B053870}" sibTransId="{6833C3F0-84FB-419B-B15C-27475C643AA1}"/>
    <dgm:cxn modelId="{131639E7-6048-4DDA-AC2A-07CA5739BC57}" srcId="{2508F42C-094D-4F11-9C81-54B90B72B519}" destId="{2F2E36B5-DF38-4385-90D5-8C59A1E94006}" srcOrd="2" destOrd="0" parTransId="{02ABF688-12F5-4B5B-86BE-144E2BBAD69D}" sibTransId="{AF577057-8AD3-4FE7-BC97-4BFAB3FF0CF3}"/>
    <dgm:cxn modelId="{9DF48EE9-0385-4A5B-900E-456AF9CC17AE}" srcId="{0037F8F3-2A12-4815-B4C4-A76BD1824DC0}" destId="{30DB133B-0C03-40DE-8901-43C6FCC1C865}" srcOrd="2" destOrd="0" parTransId="{D2E73FCE-B4FD-499C-8AB9-39FA38D0665C}" sibTransId="{0E037DEA-94D3-4B5F-A8D8-72C72DC764A6}"/>
    <dgm:cxn modelId="{A7589CE9-72C1-4B46-B227-45E647274794}" srcId="{1CBC9F50-2B0F-4EE5-BBB4-879910D45D69}" destId="{89FC1BB3-45E2-4BBF-BB3B-2827CD7FF1CB}" srcOrd="3" destOrd="0" parTransId="{89340F22-DCA0-408A-A927-0300D4D51DD1}" sibTransId="{8E159AA9-00E6-4567-9273-92ABD5F74131}"/>
    <dgm:cxn modelId="{89E161F8-C4E1-41A2-8CF4-07E6BF74ED3F}" type="presOf" srcId="{CFCD61AA-ECE8-46D3-802C-814F44F2859F}" destId="{7BC44874-2DF7-4BA3-861D-0AB8A1E3DBCB}" srcOrd="0" destOrd="0" presId="urn:microsoft.com/office/officeart/2005/8/layout/radial2"/>
    <dgm:cxn modelId="{0A2648FA-A469-46F3-B821-DC8400EE8016}" srcId="{17042C35-96A6-4251-B8D8-607F604AB72B}" destId="{418924F4-929C-41D7-9FAE-2C591C462330}" srcOrd="2" destOrd="0" parTransId="{99814AFD-7854-4548-9970-50027746CEE9}" sibTransId="{77916E10-F40B-4C93-9418-66B5A3DAEBF0}"/>
    <dgm:cxn modelId="{C63B53FF-4FD9-4393-9641-9344DD56ADBA}" srcId="{30DB133B-0C03-40DE-8901-43C6FCC1C865}" destId="{074F24A4-B4B5-4B78-9367-FE9E2CC55A22}" srcOrd="1" destOrd="0" parTransId="{23C52ABE-7DE6-4B14-A1D9-88B367204CB7}" sibTransId="{A0CFA564-1885-4B28-ADF8-624452CC3805}"/>
    <dgm:cxn modelId="{3BF468C3-05A5-424B-99B7-A3F95C26B11A}" type="presParOf" srcId="{E12E9E84-9941-4D95-A00C-039D7F9E447E}" destId="{BCAC7575-CB31-4C91-ADF7-6D51E8DE1BE1}" srcOrd="0" destOrd="0" presId="urn:microsoft.com/office/officeart/2005/8/layout/radial2"/>
    <dgm:cxn modelId="{6ED672E4-0344-402D-8ECE-F9E19E56368F}" type="presParOf" srcId="{BCAC7575-CB31-4C91-ADF7-6D51E8DE1BE1}" destId="{A220AFD7-3250-4E73-9C13-D87FE8C72EDA}" srcOrd="0" destOrd="0" presId="urn:microsoft.com/office/officeart/2005/8/layout/radial2"/>
    <dgm:cxn modelId="{2C3D4DFF-3404-4F84-9CB5-C53327DDF622}" type="presParOf" srcId="{A220AFD7-3250-4E73-9C13-D87FE8C72EDA}" destId="{546BC832-DCE4-465E-BAD8-76D7AD34FCF9}" srcOrd="0" destOrd="0" presId="urn:microsoft.com/office/officeart/2005/8/layout/radial2"/>
    <dgm:cxn modelId="{F7C16FCF-4D2A-42FD-9382-047D60CFDD26}" type="presParOf" srcId="{A220AFD7-3250-4E73-9C13-D87FE8C72EDA}" destId="{9B69FC43-985D-4D67-8AC0-906746F6AE9B}" srcOrd="1" destOrd="0" presId="urn:microsoft.com/office/officeart/2005/8/layout/radial2"/>
    <dgm:cxn modelId="{48E2A6E7-E7AF-4854-9A4C-09B921E25635}" type="presParOf" srcId="{BCAC7575-CB31-4C91-ADF7-6D51E8DE1BE1}" destId="{4B34D99D-CEEA-4913-A5C9-9C5A7A422B62}" srcOrd="1" destOrd="0" presId="urn:microsoft.com/office/officeart/2005/8/layout/radial2"/>
    <dgm:cxn modelId="{3A0D61EE-420C-47BE-927E-0F010D75A300}" type="presParOf" srcId="{BCAC7575-CB31-4C91-ADF7-6D51E8DE1BE1}" destId="{6D976AC3-B674-4FD6-9FC0-5747E1E3D2AD}" srcOrd="2" destOrd="0" presId="urn:microsoft.com/office/officeart/2005/8/layout/radial2"/>
    <dgm:cxn modelId="{8266E37D-0632-457E-A3BB-E06DD49B931A}" type="presParOf" srcId="{6D976AC3-B674-4FD6-9FC0-5747E1E3D2AD}" destId="{6FCB8FEE-1930-4E89-862D-5017E2637BCF}" srcOrd="0" destOrd="0" presId="urn:microsoft.com/office/officeart/2005/8/layout/radial2"/>
    <dgm:cxn modelId="{F6C61C39-39B2-4F0E-B14C-67EA58735482}" type="presParOf" srcId="{6D976AC3-B674-4FD6-9FC0-5747E1E3D2AD}" destId="{063DC682-F398-4FE1-A885-1022F52CFC7E}" srcOrd="1" destOrd="0" presId="urn:microsoft.com/office/officeart/2005/8/layout/radial2"/>
    <dgm:cxn modelId="{D0FF15CE-4C7B-46C6-B2B1-200C43230993}" type="presParOf" srcId="{BCAC7575-CB31-4C91-ADF7-6D51E8DE1BE1}" destId="{A710E687-A341-4FB9-AB84-A780C2D39A33}" srcOrd="3" destOrd="0" presId="urn:microsoft.com/office/officeart/2005/8/layout/radial2"/>
    <dgm:cxn modelId="{4A72A6C4-F0DC-44DF-BE5A-F4385D134661}" type="presParOf" srcId="{BCAC7575-CB31-4C91-ADF7-6D51E8DE1BE1}" destId="{61A9AA4A-F1BB-4E8D-909A-876D9EC34FE1}" srcOrd="4" destOrd="0" presId="urn:microsoft.com/office/officeart/2005/8/layout/radial2"/>
    <dgm:cxn modelId="{184E825A-2582-47F7-A48C-A3B686CFD9BB}" type="presParOf" srcId="{61A9AA4A-F1BB-4E8D-909A-876D9EC34FE1}" destId="{23EE5569-F138-46FD-A93C-D6CECDD21DE6}" srcOrd="0" destOrd="0" presId="urn:microsoft.com/office/officeart/2005/8/layout/radial2"/>
    <dgm:cxn modelId="{3D52B876-3727-451A-B5DC-E091A7B91A27}" type="presParOf" srcId="{61A9AA4A-F1BB-4E8D-909A-876D9EC34FE1}" destId="{4E3BC481-31BC-4D11-8574-AA4B54830E00}" srcOrd="1" destOrd="0" presId="urn:microsoft.com/office/officeart/2005/8/layout/radial2"/>
    <dgm:cxn modelId="{7E7E9674-E72C-4586-94A3-8C9A50A163AF}" type="presParOf" srcId="{BCAC7575-CB31-4C91-ADF7-6D51E8DE1BE1}" destId="{62036EE5-4739-4E8B-B4E7-320190806AC5}" srcOrd="5" destOrd="0" presId="urn:microsoft.com/office/officeart/2005/8/layout/radial2"/>
    <dgm:cxn modelId="{93F7283E-BE16-4380-8017-C2D9FB51991C}" type="presParOf" srcId="{BCAC7575-CB31-4C91-ADF7-6D51E8DE1BE1}" destId="{992774E2-8ABF-4E70-BB83-1F1DACD000C8}" srcOrd="6" destOrd="0" presId="urn:microsoft.com/office/officeart/2005/8/layout/radial2"/>
    <dgm:cxn modelId="{FF531985-89C5-4498-AC42-917C89041F42}" type="presParOf" srcId="{992774E2-8ABF-4E70-BB83-1F1DACD000C8}" destId="{2E8C16DE-C17E-42DF-9E0C-81006811E76B}" srcOrd="0" destOrd="0" presId="urn:microsoft.com/office/officeart/2005/8/layout/radial2"/>
    <dgm:cxn modelId="{4C8E6429-1535-42AF-A7DF-3DB7E502F5E4}" type="presParOf" srcId="{992774E2-8ABF-4E70-BB83-1F1DACD000C8}" destId="{7BC44874-2DF7-4BA3-861D-0AB8A1E3DBCB}" srcOrd="1" destOrd="0" presId="urn:microsoft.com/office/officeart/2005/8/layout/radial2"/>
    <dgm:cxn modelId="{425A9985-D2D5-4E04-A795-428939157647}" type="presParOf" srcId="{BCAC7575-CB31-4C91-ADF7-6D51E8DE1BE1}" destId="{FC006022-D82F-4D4B-9DF0-B05FBDA08FB9}" srcOrd="7" destOrd="0" presId="urn:microsoft.com/office/officeart/2005/8/layout/radial2"/>
    <dgm:cxn modelId="{AB5DC978-F622-435B-BB7E-EB63B24FA335}" type="presParOf" srcId="{BCAC7575-CB31-4C91-ADF7-6D51E8DE1BE1}" destId="{6D58BD27-BAF1-4929-8D5C-210D6ECE1458}" srcOrd="8" destOrd="0" presId="urn:microsoft.com/office/officeart/2005/8/layout/radial2"/>
    <dgm:cxn modelId="{F8871251-FBA1-4CA9-89C0-39CB96EC7D35}" type="presParOf" srcId="{6D58BD27-BAF1-4929-8D5C-210D6ECE1458}" destId="{26A0B8DA-3D88-4FF9-9698-AB13E81B57C4}" srcOrd="0" destOrd="0" presId="urn:microsoft.com/office/officeart/2005/8/layout/radial2"/>
    <dgm:cxn modelId="{8AD6B875-07AA-44FD-8E0E-FA4634995E36}" type="presParOf" srcId="{6D58BD27-BAF1-4929-8D5C-210D6ECE1458}" destId="{7C605D5A-39D5-4F1D-BB33-FB8524A6748E}"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006022-D82F-4D4B-9DF0-B05FBDA08FB9}">
      <dsp:nvSpPr>
        <dsp:cNvPr id="0" name=""/>
        <dsp:cNvSpPr/>
      </dsp:nvSpPr>
      <dsp:spPr>
        <a:xfrm rot="3671741">
          <a:off x="2871171" y="3712067"/>
          <a:ext cx="986468" cy="38671"/>
        </a:xfrm>
        <a:custGeom>
          <a:avLst/>
          <a:gdLst/>
          <a:ahLst/>
          <a:cxnLst/>
          <a:rect l="0" t="0" r="0" b="0"/>
          <a:pathLst>
            <a:path>
              <a:moveTo>
                <a:pt x="0" y="19335"/>
              </a:moveTo>
              <a:lnTo>
                <a:pt x="986468" y="1933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036EE5-4739-4E8B-B4E7-320190806AC5}">
      <dsp:nvSpPr>
        <dsp:cNvPr id="0" name=""/>
        <dsp:cNvSpPr/>
      </dsp:nvSpPr>
      <dsp:spPr>
        <a:xfrm rot="1312802">
          <a:off x="3406285" y="3004603"/>
          <a:ext cx="695814" cy="38671"/>
        </a:xfrm>
        <a:custGeom>
          <a:avLst/>
          <a:gdLst/>
          <a:ahLst/>
          <a:cxnLst/>
          <a:rect l="0" t="0" r="0" b="0"/>
          <a:pathLst>
            <a:path>
              <a:moveTo>
                <a:pt x="0" y="19335"/>
              </a:moveTo>
              <a:lnTo>
                <a:pt x="695814" y="1933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10E687-A341-4FB9-AB84-A780C2D39A33}">
      <dsp:nvSpPr>
        <dsp:cNvPr id="0" name=""/>
        <dsp:cNvSpPr/>
      </dsp:nvSpPr>
      <dsp:spPr>
        <a:xfrm rot="20287198">
          <a:off x="3406285" y="2201824"/>
          <a:ext cx="695814" cy="38671"/>
        </a:xfrm>
        <a:custGeom>
          <a:avLst/>
          <a:gdLst/>
          <a:ahLst/>
          <a:cxnLst/>
          <a:rect l="0" t="0" r="0" b="0"/>
          <a:pathLst>
            <a:path>
              <a:moveTo>
                <a:pt x="0" y="19335"/>
              </a:moveTo>
              <a:lnTo>
                <a:pt x="695814" y="1933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34D99D-CEEA-4913-A5C9-9C5A7A422B62}">
      <dsp:nvSpPr>
        <dsp:cNvPr id="0" name=""/>
        <dsp:cNvSpPr/>
      </dsp:nvSpPr>
      <dsp:spPr>
        <a:xfrm rot="17916507">
          <a:off x="2869808" y="1498809"/>
          <a:ext cx="974487" cy="38671"/>
        </a:xfrm>
        <a:custGeom>
          <a:avLst/>
          <a:gdLst/>
          <a:ahLst/>
          <a:cxnLst/>
          <a:rect l="0" t="0" r="0" b="0"/>
          <a:pathLst>
            <a:path>
              <a:moveTo>
                <a:pt x="0" y="19335"/>
              </a:moveTo>
              <a:lnTo>
                <a:pt x="974487" y="1933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69FC43-985D-4D67-8AC0-906746F6AE9B}">
      <dsp:nvSpPr>
        <dsp:cNvPr id="0" name=""/>
        <dsp:cNvSpPr/>
      </dsp:nvSpPr>
      <dsp:spPr>
        <a:xfrm>
          <a:off x="1947353" y="1815203"/>
          <a:ext cx="1614692" cy="161469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2000" r="-5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CB8FEE-1930-4E89-862D-5017E2637BCF}">
      <dsp:nvSpPr>
        <dsp:cNvPr id="0" name=""/>
        <dsp:cNvSpPr/>
      </dsp:nvSpPr>
      <dsp:spPr>
        <a:xfrm>
          <a:off x="3288079" y="1230"/>
          <a:ext cx="1159966" cy="11599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mn-lt"/>
            </a:rPr>
            <a:t>84% </a:t>
          </a:r>
          <a:r>
            <a:rPr lang="en-US" sz="1000" kern="1200" dirty="0">
              <a:latin typeface="+mn-lt"/>
            </a:rPr>
            <a:t>Menu Canned</a:t>
          </a:r>
        </a:p>
      </dsp:txBody>
      <dsp:txXfrm>
        <a:off x="3457952" y="171103"/>
        <a:ext cx="820220" cy="820220"/>
      </dsp:txXfrm>
    </dsp:sp>
    <dsp:sp modelId="{063DC682-F398-4FE1-A885-1022F52CFC7E}">
      <dsp:nvSpPr>
        <dsp:cNvPr id="0" name=""/>
        <dsp:cNvSpPr/>
      </dsp:nvSpPr>
      <dsp:spPr>
        <a:xfrm>
          <a:off x="4564042" y="1230"/>
          <a:ext cx="1739949" cy="1159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44500">
            <a:lnSpc>
              <a:spcPct val="90000"/>
            </a:lnSpc>
            <a:spcBef>
              <a:spcPct val="0"/>
            </a:spcBef>
            <a:spcAft>
              <a:spcPts val="600"/>
            </a:spcAft>
            <a:buChar char="•"/>
          </a:pPr>
          <a:r>
            <a:rPr lang="en-US" sz="1000" kern="1200" dirty="0">
              <a:latin typeface="+mn-lt"/>
            </a:rPr>
            <a:t>Price</a:t>
          </a:r>
        </a:p>
        <a:p>
          <a:pPr marL="57150" lvl="1" indent="-57150" algn="l" defTabSz="444500">
            <a:lnSpc>
              <a:spcPct val="90000"/>
            </a:lnSpc>
            <a:spcBef>
              <a:spcPct val="0"/>
            </a:spcBef>
            <a:spcAft>
              <a:spcPts val="600"/>
            </a:spcAft>
            <a:buChar char="•"/>
          </a:pPr>
          <a:r>
            <a:rPr lang="en-US" sz="1000" b="1" kern="1200" dirty="0">
              <a:solidFill>
                <a:schemeClr val="accent1"/>
              </a:solidFill>
              <a:latin typeface="+mn-lt"/>
            </a:rPr>
            <a:t>Shelf Life</a:t>
          </a:r>
        </a:p>
        <a:p>
          <a:pPr marL="57150" lvl="1" indent="-57150" algn="l" defTabSz="444500">
            <a:lnSpc>
              <a:spcPct val="90000"/>
            </a:lnSpc>
            <a:spcBef>
              <a:spcPct val="0"/>
            </a:spcBef>
            <a:spcAft>
              <a:spcPts val="600"/>
            </a:spcAft>
            <a:buChar char="•"/>
          </a:pPr>
          <a:r>
            <a:rPr lang="en-US" sz="1000" kern="1200" dirty="0">
              <a:latin typeface="+mn-lt"/>
            </a:rPr>
            <a:t>Availability</a:t>
          </a:r>
        </a:p>
        <a:p>
          <a:pPr marL="57150" lvl="1" indent="-57150" algn="l" defTabSz="444500">
            <a:lnSpc>
              <a:spcPct val="90000"/>
            </a:lnSpc>
            <a:spcBef>
              <a:spcPct val="0"/>
            </a:spcBef>
            <a:spcAft>
              <a:spcPts val="600"/>
            </a:spcAft>
            <a:buChar char="•"/>
          </a:pPr>
          <a:r>
            <a:rPr lang="en-US" sz="1000" kern="1200" dirty="0">
              <a:latin typeface="+mn-lt"/>
            </a:rPr>
            <a:t>Requires less labor</a:t>
          </a:r>
        </a:p>
      </dsp:txBody>
      <dsp:txXfrm>
        <a:off x="4564042" y="1230"/>
        <a:ext cx="1739949" cy="1159966"/>
      </dsp:txXfrm>
    </dsp:sp>
    <dsp:sp modelId="{23EE5569-F138-46FD-A93C-D6CECDD21DE6}">
      <dsp:nvSpPr>
        <dsp:cNvPr id="0" name=""/>
        <dsp:cNvSpPr/>
      </dsp:nvSpPr>
      <dsp:spPr>
        <a:xfrm>
          <a:off x="4035260" y="1295385"/>
          <a:ext cx="1159966" cy="11599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mn-lt"/>
            </a:rPr>
            <a:t>60%</a:t>
          </a:r>
          <a:r>
            <a:rPr lang="en-US" sz="1000" kern="1200" dirty="0">
              <a:latin typeface="+mn-lt"/>
            </a:rPr>
            <a:t> Menu Frozen</a:t>
          </a:r>
        </a:p>
      </dsp:txBody>
      <dsp:txXfrm>
        <a:off x="4205133" y="1465258"/>
        <a:ext cx="820220" cy="820220"/>
      </dsp:txXfrm>
    </dsp:sp>
    <dsp:sp modelId="{4E3BC481-31BC-4D11-8574-AA4B54830E00}">
      <dsp:nvSpPr>
        <dsp:cNvPr id="0" name=""/>
        <dsp:cNvSpPr/>
      </dsp:nvSpPr>
      <dsp:spPr>
        <a:xfrm>
          <a:off x="5311223" y="1295385"/>
          <a:ext cx="1739949" cy="1159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44500">
            <a:lnSpc>
              <a:spcPct val="90000"/>
            </a:lnSpc>
            <a:spcBef>
              <a:spcPct val="0"/>
            </a:spcBef>
            <a:spcAft>
              <a:spcPts val="600"/>
            </a:spcAft>
            <a:buChar char="•"/>
          </a:pPr>
          <a:r>
            <a:rPr lang="en-US" sz="1000" kern="1200" dirty="0">
              <a:latin typeface="+mn-lt"/>
            </a:rPr>
            <a:t>Requires less labor</a:t>
          </a:r>
        </a:p>
        <a:p>
          <a:pPr marL="57150" lvl="1" indent="-57150" algn="l" defTabSz="444500">
            <a:lnSpc>
              <a:spcPct val="90000"/>
            </a:lnSpc>
            <a:spcBef>
              <a:spcPct val="0"/>
            </a:spcBef>
            <a:spcAft>
              <a:spcPts val="600"/>
            </a:spcAft>
            <a:buChar char="•"/>
          </a:pPr>
          <a:r>
            <a:rPr lang="en-US" sz="1000" b="1" kern="1200" dirty="0">
              <a:solidFill>
                <a:schemeClr val="accent1"/>
              </a:solidFill>
              <a:latin typeface="+mn-lt"/>
            </a:rPr>
            <a:t>Range of flavors</a:t>
          </a:r>
        </a:p>
        <a:p>
          <a:pPr marL="57150" lvl="1" indent="-57150" algn="l" defTabSz="444500">
            <a:lnSpc>
              <a:spcPct val="90000"/>
            </a:lnSpc>
            <a:spcBef>
              <a:spcPct val="0"/>
            </a:spcBef>
            <a:spcAft>
              <a:spcPts val="600"/>
            </a:spcAft>
            <a:buChar char="•"/>
          </a:pPr>
          <a:r>
            <a:rPr lang="en-US" sz="1000" kern="1200" dirty="0">
              <a:latin typeface="+mn-lt"/>
            </a:rPr>
            <a:t>Taste</a:t>
          </a:r>
        </a:p>
        <a:p>
          <a:pPr marL="57150" lvl="1" indent="-57150" algn="l" defTabSz="444500">
            <a:lnSpc>
              <a:spcPct val="90000"/>
            </a:lnSpc>
            <a:spcBef>
              <a:spcPct val="0"/>
            </a:spcBef>
            <a:spcAft>
              <a:spcPts val="600"/>
            </a:spcAft>
            <a:buChar char="•"/>
          </a:pPr>
          <a:r>
            <a:rPr lang="en-US" sz="1000" b="1" kern="1200" dirty="0">
              <a:solidFill>
                <a:schemeClr val="accent1"/>
              </a:solidFill>
              <a:latin typeface="+mn-lt"/>
            </a:rPr>
            <a:t>Ready to eat</a:t>
          </a:r>
        </a:p>
      </dsp:txBody>
      <dsp:txXfrm>
        <a:off x="5311223" y="1295385"/>
        <a:ext cx="1739949" cy="1159966"/>
      </dsp:txXfrm>
    </dsp:sp>
    <dsp:sp modelId="{2E8C16DE-C17E-42DF-9E0C-81006811E76B}">
      <dsp:nvSpPr>
        <dsp:cNvPr id="0" name=""/>
        <dsp:cNvSpPr/>
      </dsp:nvSpPr>
      <dsp:spPr>
        <a:xfrm>
          <a:off x="4035260" y="2789747"/>
          <a:ext cx="1159966" cy="11599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mn-lt"/>
            </a:rPr>
            <a:t>44% </a:t>
          </a:r>
          <a:r>
            <a:rPr lang="en-US" sz="1000" kern="1200" dirty="0">
              <a:latin typeface="+mn-lt"/>
            </a:rPr>
            <a:t>Menu Homemade</a:t>
          </a:r>
        </a:p>
      </dsp:txBody>
      <dsp:txXfrm>
        <a:off x="4205133" y="2959620"/>
        <a:ext cx="820220" cy="820220"/>
      </dsp:txXfrm>
    </dsp:sp>
    <dsp:sp modelId="{7BC44874-2DF7-4BA3-861D-0AB8A1E3DBCB}">
      <dsp:nvSpPr>
        <dsp:cNvPr id="0" name=""/>
        <dsp:cNvSpPr/>
      </dsp:nvSpPr>
      <dsp:spPr>
        <a:xfrm>
          <a:off x="5311223" y="2789747"/>
          <a:ext cx="1739949" cy="1159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44500">
            <a:lnSpc>
              <a:spcPct val="90000"/>
            </a:lnSpc>
            <a:spcBef>
              <a:spcPct val="0"/>
            </a:spcBef>
            <a:spcAft>
              <a:spcPts val="600"/>
            </a:spcAft>
            <a:buChar char="•"/>
          </a:pPr>
          <a:r>
            <a:rPr lang="en-US" sz="1000" kern="1200" dirty="0">
              <a:latin typeface="+mn-lt"/>
            </a:rPr>
            <a:t>Taste</a:t>
          </a:r>
        </a:p>
        <a:p>
          <a:pPr marL="57150" lvl="1" indent="-57150" algn="l" defTabSz="444500">
            <a:lnSpc>
              <a:spcPct val="90000"/>
            </a:lnSpc>
            <a:spcBef>
              <a:spcPct val="0"/>
            </a:spcBef>
            <a:spcAft>
              <a:spcPts val="600"/>
            </a:spcAft>
            <a:buChar char="•"/>
          </a:pPr>
          <a:r>
            <a:rPr lang="en-US" sz="1000" b="1" kern="1200" dirty="0">
              <a:solidFill>
                <a:schemeClr val="accent1"/>
              </a:solidFill>
              <a:latin typeface="+mn-lt"/>
            </a:rPr>
            <a:t>Quality</a:t>
          </a:r>
        </a:p>
        <a:p>
          <a:pPr marL="57150" lvl="1" indent="-57150" algn="l" defTabSz="444500">
            <a:lnSpc>
              <a:spcPct val="90000"/>
            </a:lnSpc>
            <a:spcBef>
              <a:spcPct val="0"/>
            </a:spcBef>
            <a:spcAft>
              <a:spcPts val="600"/>
            </a:spcAft>
            <a:buChar char="•"/>
          </a:pPr>
          <a:r>
            <a:rPr lang="en-US" sz="1000" b="1" kern="1200" dirty="0">
              <a:solidFill>
                <a:schemeClr val="accent1"/>
              </a:solidFill>
              <a:latin typeface="+mn-lt"/>
            </a:rPr>
            <a:t>Flexibility</a:t>
          </a:r>
        </a:p>
        <a:p>
          <a:pPr marL="57150" lvl="1" indent="-57150" algn="l" defTabSz="444500">
            <a:lnSpc>
              <a:spcPct val="90000"/>
            </a:lnSpc>
            <a:spcBef>
              <a:spcPct val="0"/>
            </a:spcBef>
            <a:spcAft>
              <a:spcPts val="600"/>
            </a:spcAft>
            <a:buChar char="•"/>
          </a:pPr>
          <a:r>
            <a:rPr lang="en-US" sz="1000" kern="1200" dirty="0">
              <a:latin typeface="+mn-lt"/>
            </a:rPr>
            <a:t>Price</a:t>
          </a:r>
        </a:p>
      </dsp:txBody>
      <dsp:txXfrm>
        <a:off x="5311223" y="2789747"/>
        <a:ext cx="1739949" cy="1159966"/>
      </dsp:txXfrm>
    </dsp:sp>
    <dsp:sp modelId="{26A0B8DA-3D88-4FF9-9698-AB13E81B57C4}">
      <dsp:nvSpPr>
        <dsp:cNvPr id="0" name=""/>
        <dsp:cNvSpPr/>
      </dsp:nvSpPr>
      <dsp:spPr>
        <a:xfrm>
          <a:off x="3333434" y="4083902"/>
          <a:ext cx="1087398" cy="11599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mn-lt"/>
            </a:rPr>
            <a:t>27%</a:t>
          </a:r>
          <a:r>
            <a:rPr lang="en-US" sz="1000" kern="1200" dirty="0">
              <a:latin typeface="+mn-lt"/>
            </a:rPr>
            <a:t> Menu Refrigerated</a:t>
          </a:r>
        </a:p>
      </dsp:txBody>
      <dsp:txXfrm>
        <a:off x="3492680" y="4253775"/>
        <a:ext cx="768906" cy="820220"/>
      </dsp:txXfrm>
    </dsp:sp>
    <dsp:sp modelId="{7C605D5A-39D5-4F1D-BB33-FB8524A6748E}">
      <dsp:nvSpPr>
        <dsp:cNvPr id="0" name=""/>
        <dsp:cNvSpPr/>
      </dsp:nvSpPr>
      <dsp:spPr>
        <a:xfrm>
          <a:off x="4627539" y="4083902"/>
          <a:ext cx="1631098" cy="1159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44500">
            <a:lnSpc>
              <a:spcPct val="90000"/>
            </a:lnSpc>
            <a:spcBef>
              <a:spcPct val="0"/>
            </a:spcBef>
            <a:spcAft>
              <a:spcPts val="600"/>
            </a:spcAft>
            <a:buChar char="•"/>
          </a:pPr>
          <a:r>
            <a:rPr lang="en-US" sz="1000" kern="1200" dirty="0">
              <a:latin typeface="+mn-lt"/>
            </a:rPr>
            <a:t>Requires less labor</a:t>
          </a:r>
        </a:p>
        <a:p>
          <a:pPr marL="57150" lvl="1" indent="-57150" algn="l" defTabSz="444500">
            <a:lnSpc>
              <a:spcPct val="90000"/>
            </a:lnSpc>
            <a:spcBef>
              <a:spcPct val="0"/>
            </a:spcBef>
            <a:spcAft>
              <a:spcPts val="600"/>
            </a:spcAft>
            <a:buChar char="•"/>
          </a:pPr>
          <a:r>
            <a:rPr lang="en-US" sz="1000" kern="1200" dirty="0">
              <a:latin typeface="+mn-lt"/>
            </a:rPr>
            <a:t>Price</a:t>
          </a:r>
        </a:p>
        <a:p>
          <a:pPr marL="57150" lvl="1" indent="-57150" algn="l" defTabSz="444500">
            <a:lnSpc>
              <a:spcPct val="90000"/>
            </a:lnSpc>
            <a:spcBef>
              <a:spcPct val="0"/>
            </a:spcBef>
            <a:spcAft>
              <a:spcPts val="600"/>
            </a:spcAft>
            <a:buChar char="•"/>
          </a:pPr>
          <a:r>
            <a:rPr lang="en-US" sz="1000" b="1" kern="1200" dirty="0">
              <a:solidFill>
                <a:schemeClr val="accent1"/>
              </a:solidFill>
              <a:latin typeface="+mn-lt"/>
            </a:rPr>
            <a:t>Works in recipes</a:t>
          </a:r>
        </a:p>
        <a:p>
          <a:pPr marL="57150" lvl="1" indent="-57150" algn="l" defTabSz="444500">
            <a:lnSpc>
              <a:spcPct val="90000"/>
            </a:lnSpc>
            <a:spcBef>
              <a:spcPct val="0"/>
            </a:spcBef>
            <a:spcAft>
              <a:spcPts val="600"/>
            </a:spcAft>
            <a:buChar char="•"/>
          </a:pPr>
          <a:r>
            <a:rPr lang="en-US" sz="1000" kern="1200" dirty="0">
              <a:latin typeface="+mn-lt"/>
            </a:rPr>
            <a:t>Taste</a:t>
          </a:r>
        </a:p>
      </dsp:txBody>
      <dsp:txXfrm>
        <a:off x="4627539" y="4083902"/>
        <a:ext cx="1631098" cy="1159966"/>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tags" Target="../tags/tag28.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7A80141D-9A38-5047-BDE7-EB6430C00520}" type="datetimeFigureOut">
              <a:rPr lang="en-US" smtClean="0"/>
              <a:t>1/17/2020</a:t>
            </a:fld>
            <a:endParaRPr lang="en-US" dirty="0"/>
          </a:p>
        </p:txBody>
      </p:sp>
    </p:spTree>
    <p:custDataLst>
      <p:tags r:id="rId2"/>
    </p:custDataLst>
    <p:extLst>
      <p:ext uri="{BB962C8B-B14F-4D97-AF65-F5344CB8AC3E}">
        <p14:creationId xmlns:p14="http://schemas.microsoft.com/office/powerpoint/2010/main" val="730586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2933" tIns="46466" rIns="92933" bIns="46466"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2933" tIns="46466" rIns="92933" bIns="4646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5932740"/>
      </p:ext>
    </p:extLst>
  </p:cSld>
  <p:clrMap bg1="lt1" tx1="dk1" bg2="lt2" tx2="dk2" accent1="accent1" accent2="accent2" accent3="accent3" accent4="accent4" accent5="accent5" accent6="accent6" hlink="hlink" folHlink="folHlink"/>
  <p:notesStyle>
    <a:lvl1pPr marL="0" algn="l" defTabSz="914318" rtl="0" eaLnBrk="1" latinLnBrk="0" hangingPunct="1">
      <a:defRPr sz="1230" kern="1200">
        <a:solidFill>
          <a:schemeClr val="tx1"/>
        </a:solidFill>
        <a:latin typeface="+mn-lt"/>
        <a:ea typeface="+mn-ea"/>
        <a:cs typeface="+mn-cs"/>
      </a:defRPr>
    </a:lvl1pPr>
    <a:lvl2pPr marL="457159" algn="l" defTabSz="914318" rtl="0" eaLnBrk="1" latinLnBrk="0" hangingPunct="1">
      <a:defRPr sz="1230" kern="1200">
        <a:solidFill>
          <a:schemeClr val="tx1"/>
        </a:solidFill>
        <a:latin typeface="+mn-lt"/>
        <a:ea typeface="+mn-ea"/>
        <a:cs typeface="+mn-cs"/>
      </a:defRPr>
    </a:lvl2pPr>
    <a:lvl3pPr marL="914318" algn="l" defTabSz="914318" rtl="0" eaLnBrk="1" latinLnBrk="0" hangingPunct="1">
      <a:defRPr sz="1230" kern="1200">
        <a:solidFill>
          <a:schemeClr val="tx1"/>
        </a:solidFill>
        <a:latin typeface="+mn-lt"/>
        <a:ea typeface="+mn-ea"/>
        <a:cs typeface="+mn-cs"/>
      </a:defRPr>
    </a:lvl3pPr>
    <a:lvl4pPr marL="1371477" algn="l" defTabSz="914318" rtl="0" eaLnBrk="1" latinLnBrk="0" hangingPunct="1">
      <a:defRPr sz="1230" kern="1200">
        <a:solidFill>
          <a:schemeClr val="tx1"/>
        </a:solidFill>
        <a:latin typeface="+mn-lt"/>
        <a:ea typeface="+mn-ea"/>
        <a:cs typeface="+mn-cs"/>
      </a:defRPr>
    </a:lvl4pPr>
    <a:lvl5pPr marL="1828637" algn="l" defTabSz="914318" rtl="0" eaLnBrk="1" latinLnBrk="0" hangingPunct="1">
      <a:defRPr sz="1230" kern="1200">
        <a:solidFill>
          <a:schemeClr val="tx1"/>
        </a:solidFill>
        <a:latin typeface="+mn-lt"/>
        <a:ea typeface="+mn-ea"/>
        <a:cs typeface="+mn-cs"/>
      </a:defRPr>
    </a:lvl5pPr>
    <a:lvl6pPr marL="2285797" algn="l" defTabSz="914318" rtl="0" eaLnBrk="1" latinLnBrk="0" hangingPunct="1">
      <a:defRPr sz="1230" kern="1200">
        <a:solidFill>
          <a:schemeClr val="tx1"/>
        </a:solidFill>
        <a:latin typeface="+mn-lt"/>
        <a:ea typeface="+mn-ea"/>
        <a:cs typeface="+mn-cs"/>
      </a:defRPr>
    </a:lvl6pPr>
    <a:lvl7pPr marL="2742956" algn="l" defTabSz="914318" rtl="0" eaLnBrk="1" latinLnBrk="0" hangingPunct="1">
      <a:defRPr sz="1230" kern="1200">
        <a:solidFill>
          <a:schemeClr val="tx1"/>
        </a:solidFill>
        <a:latin typeface="+mn-lt"/>
        <a:ea typeface="+mn-ea"/>
        <a:cs typeface="+mn-cs"/>
      </a:defRPr>
    </a:lvl7pPr>
    <a:lvl8pPr marL="3200115" algn="l" defTabSz="914318" rtl="0" eaLnBrk="1" latinLnBrk="0" hangingPunct="1">
      <a:defRPr sz="1230" kern="1200">
        <a:solidFill>
          <a:schemeClr val="tx1"/>
        </a:solidFill>
        <a:latin typeface="+mn-lt"/>
        <a:ea typeface="+mn-ea"/>
        <a:cs typeface="+mn-cs"/>
      </a:defRPr>
    </a:lvl8pPr>
    <a:lvl9pPr marL="3657274" algn="l" defTabSz="914318" rtl="0" eaLnBrk="1" latinLnBrk="0" hangingPunct="1">
      <a:defRPr sz="123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9047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2230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4585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dirty="0"/>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5AD28D20-D658-4ADC-92F2-E02689029DE4}" type="slidenum">
              <a:rPr lang="en-US" dirty="0"/>
              <a:t>32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Tahoma" panose="020B0604030504040204" pitchFamily="34" charset="0"/>
              </a:defRPr>
            </a:lvl1pPr>
            <a:lvl2pPr marL="715963" indent="-273050" defTabSz="912813">
              <a:spcBef>
                <a:spcPct val="30000"/>
              </a:spcBef>
              <a:defRPr sz="1200">
                <a:solidFill>
                  <a:schemeClr val="tx1"/>
                </a:solidFill>
                <a:latin typeface="Tahoma" panose="020B0604030504040204" pitchFamily="34" charset="0"/>
              </a:defRPr>
            </a:lvl2pPr>
            <a:lvl3pPr marL="1101725" indent="-219075" defTabSz="912813">
              <a:spcBef>
                <a:spcPct val="30000"/>
              </a:spcBef>
              <a:defRPr sz="1200">
                <a:solidFill>
                  <a:schemeClr val="tx1"/>
                </a:solidFill>
                <a:latin typeface="Tahoma" panose="020B0604030504040204" pitchFamily="34" charset="0"/>
              </a:defRPr>
            </a:lvl3pPr>
            <a:lvl4pPr marL="1543050" indent="-219075" defTabSz="912813">
              <a:spcBef>
                <a:spcPct val="30000"/>
              </a:spcBef>
              <a:defRPr sz="1200">
                <a:solidFill>
                  <a:schemeClr val="tx1"/>
                </a:solidFill>
                <a:latin typeface="Tahoma" panose="020B0604030504040204" pitchFamily="34" charset="0"/>
              </a:defRPr>
            </a:lvl4pPr>
            <a:lvl5pPr marL="1984375" indent="-219075" defTabSz="912813">
              <a:spcBef>
                <a:spcPct val="30000"/>
              </a:spcBef>
              <a:defRPr sz="1200">
                <a:solidFill>
                  <a:schemeClr val="tx1"/>
                </a:solidFill>
                <a:latin typeface="Tahoma" panose="020B0604030504040204" pitchFamily="34" charset="0"/>
              </a:defRPr>
            </a:lvl5pPr>
            <a:lvl6pPr marL="2441575" indent="-219075" defTabSz="912813" eaLnBrk="0" fontAlgn="base" hangingPunct="0">
              <a:spcBef>
                <a:spcPct val="30000"/>
              </a:spcBef>
              <a:spcAft>
                <a:spcPct val="0"/>
              </a:spcAft>
              <a:defRPr sz="1200">
                <a:solidFill>
                  <a:schemeClr val="tx1"/>
                </a:solidFill>
                <a:latin typeface="Tahoma" panose="020B0604030504040204" pitchFamily="34" charset="0"/>
              </a:defRPr>
            </a:lvl6pPr>
            <a:lvl7pPr marL="2898775" indent="-219075" defTabSz="912813" eaLnBrk="0" fontAlgn="base" hangingPunct="0">
              <a:spcBef>
                <a:spcPct val="30000"/>
              </a:spcBef>
              <a:spcAft>
                <a:spcPct val="0"/>
              </a:spcAft>
              <a:defRPr sz="1200">
                <a:solidFill>
                  <a:schemeClr val="tx1"/>
                </a:solidFill>
                <a:latin typeface="Tahoma" panose="020B0604030504040204" pitchFamily="34" charset="0"/>
              </a:defRPr>
            </a:lvl7pPr>
            <a:lvl8pPr marL="3355975" indent="-219075" defTabSz="912813" eaLnBrk="0" fontAlgn="base" hangingPunct="0">
              <a:spcBef>
                <a:spcPct val="30000"/>
              </a:spcBef>
              <a:spcAft>
                <a:spcPct val="0"/>
              </a:spcAft>
              <a:defRPr sz="1200">
                <a:solidFill>
                  <a:schemeClr val="tx1"/>
                </a:solidFill>
                <a:latin typeface="Tahoma" panose="020B0604030504040204" pitchFamily="34" charset="0"/>
              </a:defRPr>
            </a:lvl8pPr>
            <a:lvl9pPr marL="3813175" indent="-219075" defTabSz="912813" eaLnBrk="0" fontAlgn="base" hangingPunct="0">
              <a:spcBef>
                <a:spcPct val="30000"/>
              </a:spcBef>
              <a:spcAft>
                <a:spcPct val="0"/>
              </a:spcAft>
              <a:defRPr sz="1200">
                <a:solidFill>
                  <a:schemeClr val="tx1"/>
                </a:solidFill>
                <a:latin typeface="Tahoma" panose="020B0604030504040204" pitchFamily="34" charset="0"/>
              </a:defRPr>
            </a:lvl9pPr>
          </a:lstStyle>
          <a:p>
            <a:pPr>
              <a:spcBef>
                <a:spcPct val="0"/>
              </a:spcBef>
            </a:pPr>
            <a:fld id="{13AF4F5E-4217-4F6C-A46C-7819594A6991}" type="slidenum">
              <a:rPr lang="en-US" altLang="en-US" sz="1000" smtClean="0"/>
              <a:pPr>
                <a:spcBef>
                  <a:spcPct val="0"/>
                </a:spcBef>
              </a:pPr>
              <a:t>33</a:t>
            </a:fld>
            <a:endParaRPr lang="en-US" altLang="en-US" sz="1000" dirty="0"/>
          </a:p>
        </p:txBody>
      </p:sp>
    </p:spTree>
    <p:extLst>
      <p:ext uri="{BB962C8B-B14F-4D97-AF65-F5344CB8AC3E}">
        <p14:creationId xmlns:p14="http://schemas.microsoft.com/office/powerpoint/2010/main" val="60214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43104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50" normalizeH="0" noProof="0" dirty="0">
              <a:ln>
                <a:noFill/>
              </a:ln>
              <a:solidFill>
                <a:srgbClr val="2C2A28"/>
              </a:solidFill>
              <a:effectLst/>
              <a:uLnTx/>
              <a:uFillTx/>
              <a:latin typeface="Georgia" charset="0"/>
            </a:endParaRPr>
          </a:p>
        </p:txBody>
      </p:sp>
    </p:spTree>
    <p:extLst>
      <p:ext uri="{BB962C8B-B14F-4D97-AF65-F5344CB8AC3E}">
        <p14:creationId xmlns:p14="http://schemas.microsoft.com/office/powerpoint/2010/main" val="2294785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8645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8744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0344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dirty="0"/>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5AD28D20-D658-4ADC-92F2-E02689029DE4}" type="slidenum">
              <a:rPr lang="en-US" dirty="0"/>
              <a:t>41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67792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Tahoma" panose="020B0604030504040204" pitchFamily="34" charset="0"/>
              </a:defRPr>
            </a:lvl1pPr>
            <a:lvl2pPr marL="715963" indent="-273050" defTabSz="912813">
              <a:spcBef>
                <a:spcPct val="30000"/>
              </a:spcBef>
              <a:defRPr sz="1200">
                <a:solidFill>
                  <a:schemeClr val="tx1"/>
                </a:solidFill>
                <a:latin typeface="Tahoma" panose="020B0604030504040204" pitchFamily="34" charset="0"/>
              </a:defRPr>
            </a:lvl2pPr>
            <a:lvl3pPr marL="1101725" indent="-219075" defTabSz="912813">
              <a:spcBef>
                <a:spcPct val="30000"/>
              </a:spcBef>
              <a:defRPr sz="1200">
                <a:solidFill>
                  <a:schemeClr val="tx1"/>
                </a:solidFill>
                <a:latin typeface="Tahoma" panose="020B0604030504040204" pitchFamily="34" charset="0"/>
              </a:defRPr>
            </a:lvl3pPr>
            <a:lvl4pPr marL="1543050" indent="-219075" defTabSz="912813">
              <a:spcBef>
                <a:spcPct val="30000"/>
              </a:spcBef>
              <a:defRPr sz="1200">
                <a:solidFill>
                  <a:schemeClr val="tx1"/>
                </a:solidFill>
                <a:latin typeface="Tahoma" panose="020B0604030504040204" pitchFamily="34" charset="0"/>
              </a:defRPr>
            </a:lvl4pPr>
            <a:lvl5pPr marL="1984375" indent="-219075" defTabSz="912813">
              <a:spcBef>
                <a:spcPct val="30000"/>
              </a:spcBef>
              <a:defRPr sz="1200">
                <a:solidFill>
                  <a:schemeClr val="tx1"/>
                </a:solidFill>
                <a:latin typeface="Tahoma" panose="020B0604030504040204" pitchFamily="34" charset="0"/>
              </a:defRPr>
            </a:lvl5pPr>
            <a:lvl6pPr marL="2441575" indent="-219075" defTabSz="912813" eaLnBrk="0" fontAlgn="base" hangingPunct="0">
              <a:spcBef>
                <a:spcPct val="30000"/>
              </a:spcBef>
              <a:spcAft>
                <a:spcPct val="0"/>
              </a:spcAft>
              <a:defRPr sz="1200">
                <a:solidFill>
                  <a:schemeClr val="tx1"/>
                </a:solidFill>
                <a:latin typeface="Tahoma" panose="020B0604030504040204" pitchFamily="34" charset="0"/>
              </a:defRPr>
            </a:lvl6pPr>
            <a:lvl7pPr marL="2898775" indent="-219075" defTabSz="912813" eaLnBrk="0" fontAlgn="base" hangingPunct="0">
              <a:spcBef>
                <a:spcPct val="30000"/>
              </a:spcBef>
              <a:spcAft>
                <a:spcPct val="0"/>
              </a:spcAft>
              <a:defRPr sz="1200">
                <a:solidFill>
                  <a:schemeClr val="tx1"/>
                </a:solidFill>
                <a:latin typeface="Tahoma" panose="020B0604030504040204" pitchFamily="34" charset="0"/>
              </a:defRPr>
            </a:lvl7pPr>
            <a:lvl8pPr marL="3355975" indent="-219075" defTabSz="912813" eaLnBrk="0" fontAlgn="base" hangingPunct="0">
              <a:spcBef>
                <a:spcPct val="30000"/>
              </a:spcBef>
              <a:spcAft>
                <a:spcPct val="0"/>
              </a:spcAft>
              <a:defRPr sz="1200">
                <a:solidFill>
                  <a:schemeClr val="tx1"/>
                </a:solidFill>
                <a:latin typeface="Tahoma" panose="020B0604030504040204" pitchFamily="34" charset="0"/>
              </a:defRPr>
            </a:lvl8pPr>
            <a:lvl9pPr marL="3813175" indent="-219075" defTabSz="912813" eaLnBrk="0" fontAlgn="base" hangingPunct="0">
              <a:spcBef>
                <a:spcPct val="30000"/>
              </a:spcBef>
              <a:spcAft>
                <a:spcPct val="0"/>
              </a:spcAft>
              <a:defRPr sz="1200">
                <a:solidFill>
                  <a:schemeClr val="tx1"/>
                </a:solidFill>
                <a:latin typeface="Tahoma" panose="020B0604030504040204" pitchFamily="34" charset="0"/>
              </a:defRPr>
            </a:lvl9pPr>
          </a:lstStyle>
          <a:p>
            <a:pPr marL="0" marR="0" lvl="0" indent="0" algn="r" defTabSz="912813" rtl="0" eaLnBrk="1" fontAlgn="auto" latinLnBrk="0" hangingPunct="1">
              <a:lnSpc>
                <a:spcPct val="100000"/>
              </a:lnSpc>
              <a:spcBef>
                <a:spcPct val="0"/>
              </a:spcBef>
              <a:spcAft>
                <a:spcPts val="0"/>
              </a:spcAft>
              <a:buClrTx/>
              <a:buSzTx/>
              <a:buFontTx/>
              <a:buNone/>
              <a:tabLst/>
              <a:defRPr/>
            </a:pPr>
            <a:fld id="{13AF4F5E-4217-4F6C-A46C-7819594A6991}" type="slidenum">
              <a:rPr kumimoji="0" lang="en-US" altLang="en-US" sz="1000" b="0" i="0" u="none" strike="noStrike" kern="1200" cap="none" spc="0" normalizeH="0" baseline="0" noProof="0" smtClean="0">
                <a:ln>
                  <a:noFill/>
                </a:ln>
                <a:solidFill>
                  <a:srgbClr val="000000"/>
                </a:solidFill>
                <a:effectLst/>
                <a:uLnTx/>
                <a:uFillTx/>
                <a:latin typeface="Tahoma" panose="020B0604030504040204" pitchFamily="34" charset="0"/>
                <a:ea typeface="+mn-ea"/>
              </a:rPr>
              <a:pPr marL="0" marR="0" lvl="0" indent="0" algn="r" defTabSz="912813" rtl="0" eaLnBrk="1" fontAlgn="auto" latinLnBrk="0" hangingPunct="1">
                <a:lnSpc>
                  <a:spcPct val="100000"/>
                </a:lnSpc>
                <a:spcBef>
                  <a:spcPct val="0"/>
                </a:spcBef>
                <a:spcAft>
                  <a:spcPts val="0"/>
                </a:spcAft>
                <a:buClrTx/>
                <a:buSzTx/>
                <a:buFontTx/>
                <a:buNone/>
                <a:tabLst/>
                <a:defRPr/>
              </a:pPr>
              <a:t>42</a:t>
            </a:fld>
            <a:endParaRPr kumimoji="0" lang="en-US" altLang="en-US" sz="1000" b="0" i="0" u="none" strike="noStrike" kern="1200" cap="none" spc="0" normalizeH="0" baseline="0" noProof="0" dirty="0">
              <a:ln>
                <a:noFill/>
              </a:ln>
              <a:solidFill>
                <a:srgbClr val="000000"/>
              </a:solidFill>
              <a:effectLst/>
              <a:uLnTx/>
              <a:uFillTx/>
              <a:latin typeface="Tahoma" panose="020B0604030504040204" pitchFamily="34" charset="0"/>
              <a:ea typeface="+mn-ea"/>
            </a:endParaRPr>
          </a:p>
        </p:txBody>
      </p:sp>
    </p:spTree>
    <p:extLst>
      <p:ext uri="{BB962C8B-B14F-4D97-AF65-F5344CB8AC3E}">
        <p14:creationId xmlns:p14="http://schemas.microsoft.com/office/powerpoint/2010/main" val="3750254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57925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5733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83926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dirty="0"/>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pPr marL="0" marR="0" lvl="0" indent="0" algn="r" defTabSz="914400" rtl="0" eaLnBrk="1" fontAlgn="auto" latinLnBrk="0" hangingPunct="1">
              <a:lnSpc>
                <a:spcPct val="100000"/>
              </a:lnSpc>
              <a:spcBef>
                <a:spcPts val="0"/>
              </a:spcBef>
              <a:spcAft>
                <a:spcPts val="0"/>
              </a:spcAft>
              <a:buClrTx/>
              <a:buSzTx/>
              <a:buFontTx/>
              <a:buNone/>
              <a:tabLst/>
              <a:defRPr/>
            </a:pPr>
            <a:fld id="{5AD28D20-D658-4ADC-92F2-E02689029DE4}" type="slidenum">
              <a:rPr kumimoji="0" lang="en-US" sz="1200" b="0" i="0" u="none" strike="noStrike" kern="1200" cap="none" spc="0" normalizeH="0" baseline="0" noProof="0" dirty="0">
                <a:ln>
                  <a:noFill/>
                </a:ln>
                <a:solidFill>
                  <a:srgbClr val="000000"/>
                </a:solidFill>
                <a:effectLst/>
                <a:uLnTx/>
                <a:uFillTx/>
                <a:latin typeface="Calibri"/>
                <a:ea typeface="+mn-ea"/>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srgbClr val="000000"/>
              </a:solidFill>
              <a:effectLst/>
              <a:uLnTx/>
              <a:uFillTx/>
              <a:latin typeface="Calibri"/>
              <a:ea typeface="+mn-ea"/>
            </a:endParaRPr>
          </a:p>
        </p:txBody>
      </p:sp>
    </p:spTree>
    <p:extLst>
      <p:ext uri="{BB962C8B-B14F-4D97-AF65-F5344CB8AC3E}">
        <p14:creationId xmlns:p14="http://schemas.microsoft.com/office/powerpoint/2010/main" val="8285887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Tahoma" panose="020B0604030504040204" pitchFamily="34" charset="0"/>
              </a:defRPr>
            </a:lvl1pPr>
            <a:lvl2pPr marL="715963" indent="-273050" defTabSz="912813">
              <a:spcBef>
                <a:spcPct val="30000"/>
              </a:spcBef>
              <a:defRPr sz="1200">
                <a:solidFill>
                  <a:schemeClr val="tx1"/>
                </a:solidFill>
                <a:latin typeface="Tahoma" panose="020B0604030504040204" pitchFamily="34" charset="0"/>
              </a:defRPr>
            </a:lvl2pPr>
            <a:lvl3pPr marL="1101725" indent="-219075" defTabSz="912813">
              <a:spcBef>
                <a:spcPct val="30000"/>
              </a:spcBef>
              <a:defRPr sz="1200">
                <a:solidFill>
                  <a:schemeClr val="tx1"/>
                </a:solidFill>
                <a:latin typeface="Tahoma" panose="020B0604030504040204" pitchFamily="34" charset="0"/>
              </a:defRPr>
            </a:lvl3pPr>
            <a:lvl4pPr marL="1543050" indent="-219075" defTabSz="912813">
              <a:spcBef>
                <a:spcPct val="30000"/>
              </a:spcBef>
              <a:defRPr sz="1200">
                <a:solidFill>
                  <a:schemeClr val="tx1"/>
                </a:solidFill>
                <a:latin typeface="Tahoma" panose="020B0604030504040204" pitchFamily="34" charset="0"/>
              </a:defRPr>
            </a:lvl4pPr>
            <a:lvl5pPr marL="1984375" indent="-219075" defTabSz="912813">
              <a:spcBef>
                <a:spcPct val="30000"/>
              </a:spcBef>
              <a:defRPr sz="1200">
                <a:solidFill>
                  <a:schemeClr val="tx1"/>
                </a:solidFill>
                <a:latin typeface="Tahoma" panose="020B0604030504040204" pitchFamily="34" charset="0"/>
              </a:defRPr>
            </a:lvl5pPr>
            <a:lvl6pPr marL="2441575" indent="-219075" defTabSz="912813" eaLnBrk="0" fontAlgn="base" hangingPunct="0">
              <a:spcBef>
                <a:spcPct val="30000"/>
              </a:spcBef>
              <a:spcAft>
                <a:spcPct val="0"/>
              </a:spcAft>
              <a:defRPr sz="1200">
                <a:solidFill>
                  <a:schemeClr val="tx1"/>
                </a:solidFill>
                <a:latin typeface="Tahoma" panose="020B0604030504040204" pitchFamily="34" charset="0"/>
              </a:defRPr>
            </a:lvl6pPr>
            <a:lvl7pPr marL="2898775" indent="-219075" defTabSz="912813" eaLnBrk="0" fontAlgn="base" hangingPunct="0">
              <a:spcBef>
                <a:spcPct val="30000"/>
              </a:spcBef>
              <a:spcAft>
                <a:spcPct val="0"/>
              </a:spcAft>
              <a:defRPr sz="1200">
                <a:solidFill>
                  <a:schemeClr val="tx1"/>
                </a:solidFill>
                <a:latin typeface="Tahoma" panose="020B0604030504040204" pitchFamily="34" charset="0"/>
              </a:defRPr>
            </a:lvl7pPr>
            <a:lvl8pPr marL="3355975" indent="-219075" defTabSz="912813" eaLnBrk="0" fontAlgn="base" hangingPunct="0">
              <a:spcBef>
                <a:spcPct val="30000"/>
              </a:spcBef>
              <a:spcAft>
                <a:spcPct val="0"/>
              </a:spcAft>
              <a:defRPr sz="1200">
                <a:solidFill>
                  <a:schemeClr val="tx1"/>
                </a:solidFill>
                <a:latin typeface="Tahoma" panose="020B0604030504040204" pitchFamily="34" charset="0"/>
              </a:defRPr>
            </a:lvl8pPr>
            <a:lvl9pPr marL="3813175" indent="-219075" defTabSz="912813" eaLnBrk="0" fontAlgn="base" hangingPunct="0">
              <a:spcBef>
                <a:spcPct val="30000"/>
              </a:spcBef>
              <a:spcAft>
                <a:spcPct val="0"/>
              </a:spcAft>
              <a:defRPr sz="1200">
                <a:solidFill>
                  <a:schemeClr val="tx1"/>
                </a:solidFill>
                <a:latin typeface="Tahoma" panose="020B0604030504040204" pitchFamily="34" charset="0"/>
              </a:defRPr>
            </a:lvl9pPr>
          </a:lstStyle>
          <a:p>
            <a:pPr>
              <a:spcBef>
                <a:spcPct val="0"/>
              </a:spcBef>
            </a:pPr>
            <a:fld id="{13AF4F5E-4217-4F6C-A46C-7819594A6991}" type="slidenum">
              <a:rPr lang="en-US" altLang="en-US" sz="1000" smtClean="0"/>
              <a:pPr>
                <a:spcBef>
                  <a:spcPct val="0"/>
                </a:spcBef>
              </a:pPr>
              <a:t>49</a:t>
            </a:fld>
            <a:endParaRPr lang="en-US" altLang="en-US" sz="1000" dirty="0"/>
          </a:p>
        </p:txBody>
      </p:sp>
    </p:spTree>
    <p:extLst>
      <p:ext uri="{BB962C8B-B14F-4D97-AF65-F5344CB8AC3E}">
        <p14:creationId xmlns:p14="http://schemas.microsoft.com/office/powerpoint/2010/main" val="2337884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92648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93247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6273" name="Rectangle 7"/>
          <p:cNvSpPr>
            <a:spLocks noGrp="1" noChangeArrowheads="1"/>
          </p:cNvSpPr>
          <p:nvPr>
            <p:ph type="sldNum" sz="quarter" idx="5"/>
          </p:nvPr>
        </p:nvSpPr>
        <p:spPr>
          <a:noFill/>
          <a:ln>
            <a:miter lim="800000"/>
            <a:headEnd/>
            <a:tailEnd/>
          </a:ln>
        </p:spPr>
        <p:txBody>
          <a:bodyPr/>
          <a:lstStyle/>
          <a:p>
            <a:pPr defTabSz="914569"/>
            <a:fld id="{11A78522-0288-440C-B170-61566FF088E7}" type="slidenum">
              <a:rPr lang="en-US" smtClean="0">
                <a:solidFill>
                  <a:prstClr val="black"/>
                </a:solidFill>
              </a:rPr>
              <a:pPr defTabSz="914569"/>
              <a:t>74</a:t>
            </a:fld>
            <a:endParaRPr lang="en-US" dirty="0">
              <a:solidFill>
                <a:prstClr val="black"/>
              </a:solidFill>
            </a:endParaRPr>
          </a:p>
        </p:txBody>
      </p:sp>
      <p:sp>
        <p:nvSpPr>
          <p:cNvPr id="3126274" name="Rectangle 2"/>
          <p:cNvSpPr>
            <a:spLocks noGrp="1" noRot="1" noChangeAspect="1" noChangeArrowheads="1" noTextEdit="1"/>
          </p:cNvSpPr>
          <p:nvPr>
            <p:ph type="sldImg"/>
          </p:nvPr>
        </p:nvSpPr>
        <p:spPr>
          <a:xfrm>
            <a:off x="1184275" y="696913"/>
            <a:ext cx="4654550" cy="3492500"/>
          </a:xfrm>
          <a:ln/>
        </p:spPr>
      </p:sp>
      <p:sp>
        <p:nvSpPr>
          <p:cNvPr id="312627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3339634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6273" name="Rectangle 7"/>
          <p:cNvSpPr>
            <a:spLocks noGrp="1" noChangeArrowheads="1"/>
          </p:cNvSpPr>
          <p:nvPr>
            <p:ph type="sldNum" sz="quarter" idx="5"/>
          </p:nvPr>
        </p:nvSpPr>
        <p:spPr>
          <a:noFill/>
          <a:ln>
            <a:miter lim="800000"/>
            <a:headEnd/>
            <a:tailEnd/>
          </a:ln>
        </p:spPr>
        <p:txBody>
          <a:bodyPr/>
          <a:lstStyle/>
          <a:p>
            <a:pPr defTabSz="914569"/>
            <a:fld id="{11A78522-0288-440C-B170-61566FF088E7}" type="slidenum">
              <a:rPr lang="en-US" smtClean="0">
                <a:solidFill>
                  <a:prstClr val="black"/>
                </a:solidFill>
              </a:rPr>
              <a:pPr defTabSz="914569"/>
              <a:t>75</a:t>
            </a:fld>
            <a:endParaRPr lang="en-US" dirty="0">
              <a:solidFill>
                <a:prstClr val="black"/>
              </a:solidFill>
            </a:endParaRPr>
          </a:p>
        </p:txBody>
      </p:sp>
      <p:sp>
        <p:nvSpPr>
          <p:cNvPr id="3126274" name="Rectangle 2"/>
          <p:cNvSpPr>
            <a:spLocks noGrp="1" noRot="1" noChangeAspect="1" noChangeArrowheads="1" noTextEdit="1"/>
          </p:cNvSpPr>
          <p:nvPr>
            <p:ph type="sldImg"/>
          </p:nvPr>
        </p:nvSpPr>
        <p:spPr>
          <a:xfrm>
            <a:off x="1184275" y="696913"/>
            <a:ext cx="4654550" cy="3492500"/>
          </a:xfrm>
          <a:ln/>
        </p:spPr>
      </p:sp>
      <p:sp>
        <p:nvSpPr>
          <p:cNvPr id="312627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701417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19645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93247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06286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020699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6273" name="Rectangle 7"/>
          <p:cNvSpPr>
            <a:spLocks noGrp="1" noChangeArrowheads="1"/>
          </p:cNvSpPr>
          <p:nvPr>
            <p:ph type="sldNum" sz="quarter" idx="5"/>
          </p:nvPr>
        </p:nvSpPr>
        <p:spPr>
          <a:noFill/>
          <a:ln>
            <a:miter lim="800000"/>
            <a:headEnd/>
            <a:tailEnd/>
          </a:ln>
        </p:spPr>
        <p:txBody>
          <a:bodyPr/>
          <a:lstStyle/>
          <a:p>
            <a:pPr defTabSz="914569"/>
            <a:fld id="{11A78522-0288-440C-B170-61566FF088E7}" type="slidenum">
              <a:rPr lang="en-US" smtClean="0">
                <a:solidFill>
                  <a:prstClr val="black"/>
                </a:solidFill>
              </a:rPr>
              <a:pPr defTabSz="914569"/>
              <a:t>93</a:t>
            </a:fld>
            <a:endParaRPr lang="en-US" dirty="0">
              <a:solidFill>
                <a:prstClr val="black"/>
              </a:solidFill>
            </a:endParaRPr>
          </a:p>
        </p:txBody>
      </p:sp>
      <p:sp>
        <p:nvSpPr>
          <p:cNvPr id="3126274" name="Rectangle 2"/>
          <p:cNvSpPr>
            <a:spLocks noGrp="1" noRot="1" noChangeAspect="1" noChangeArrowheads="1" noTextEdit="1"/>
          </p:cNvSpPr>
          <p:nvPr>
            <p:ph type="sldImg"/>
          </p:nvPr>
        </p:nvSpPr>
        <p:spPr>
          <a:xfrm>
            <a:off x="1184275" y="696913"/>
            <a:ext cx="4654550" cy="3492500"/>
          </a:xfrm>
          <a:ln/>
        </p:spPr>
      </p:sp>
      <p:sp>
        <p:nvSpPr>
          <p:cNvPr id="312627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3339634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6273" name="Rectangle 7"/>
          <p:cNvSpPr>
            <a:spLocks noGrp="1" noChangeArrowheads="1"/>
          </p:cNvSpPr>
          <p:nvPr>
            <p:ph type="sldNum" sz="quarter" idx="5"/>
          </p:nvPr>
        </p:nvSpPr>
        <p:spPr>
          <a:noFill/>
          <a:ln>
            <a:miter lim="800000"/>
            <a:headEnd/>
            <a:tailEnd/>
          </a:ln>
        </p:spPr>
        <p:txBody>
          <a:bodyPr/>
          <a:lstStyle/>
          <a:p>
            <a:pPr defTabSz="914569"/>
            <a:fld id="{11A78522-0288-440C-B170-61566FF088E7}" type="slidenum">
              <a:rPr lang="en-US" smtClean="0">
                <a:solidFill>
                  <a:prstClr val="black"/>
                </a:solidFill>
              </a:rPr>
              <a:pPr defTabSz="914569"/>
              <a:t>94</a:t>
            </a:fld>
            <a:endParaRPr lang="en-US" dirty="0">
              <a:solidFill>
                <a:prstClr val="black"/>
              </a:solidFill>
            </a:endParaRPr>
          </a:p>
        </p:txBody>
      </p:sp>
      <p:sp>
        <p:nvSpPr>
          <p:cNvPr id="3126274" name="Rectangle 2"/>
          <p:cNvSpPr>
            <a:spLocks noGrp="1" noRot="1" noChangeAspect="1" noChangeArrowheads="1" noTextEdit="1"/>
          </p:cNvSpPr>
          <p:nvPr>
            <p:ph type="sldImg"/>
          </p:nvPr>
        </p:nvSpPr>
        <p:spPr>
          <a:xfrm>
            <a:off x="1184275" y="696913"/>
            <a:ext cx="4654550" cy="3492500"/>
          </a:xfrm>
          <a:ln/>
        </p:spPr>
      </p:sp>
      <p:sp>
        <p:nvSpPr>
          <p:cNvPr id="312627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41263318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99642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00793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5867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77644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24592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4998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6273" name="Rectangle 7"/>
          <p:cNvSpPr>
            <a:spLocks noGrp="1" noChangeArrowheads="1"/>
          </p:cNvSpPr>
          <p:nvPr>
            <p:ph type="sldNum" sz="quarter" idx="5"/>
          </p:nvPr>
        </p:nvSpPr>
        <p:spPr>
          <a:noFill/>
          <a:ln>
            <a:miter lim="800000"/>
            <a:headEnd/>
            <a:tailEnd/>
          </a:ln>
        </p:spPr>
        <p:txBody>
          <a:bodyPr/>
          <a:lstStyle/>
          <a:p>
            <a:pPr defTabSz="914569"/>
            <a:fld id="{11A78522-0288-440C-B170-61566FF088E7}" type="slidenum">
              <a:rPr lang="en-US" smtClean="0">
                <a:solidFill>
                  <a:prstClr val="black"/>
                </a:solidFill>
              </a:rPr>
              <a:pPr defTabSz="914569"/>
              <a:t>146</a:t>
            </a:fld>
            <a:endParaRPr lang="en-US" dirty="0">
              <a:solidFill>
                <a:prstClr val="black"/>
              </a:solidFill>
            </a:endParaRPr>
          </a:p>
        </p:txBody>
      </p:sp>
      <p:sp>
        <p:nvSpPr>
          <p:cNvPr id="3126274" name="Rectangle 2"/>
          <p:cNvSpPr>
            <a:spLocks noGrp="1" noRot="1" noChangeAspect="1" noChangeArrowheads="1" noTextEdit="1"/>
          </p:cNvSpPr>
          <p:nvPr>
            <p:ph type="sldImg"/>
          </p:nvPr>
        </p:nvSpPr>
        <p:spPr>
          <a:xfrm>
            <a:off x="1184275" y="696913"/>
            <a:ext cx="4654550" cy="3492500"/>
          </a:xfrm>
          <a:ln/>
        </p:spPr>
      </p:sp>
      <p:sp>
        <p:nvSpPr>
          <p:cNvPr id="312627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5107739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6273" name="Rectangle 7"/>
          <p:cNvSpPr>
            <a:spLocks noGrp="1" noChangeArrowheads="1"/>
          </p:cNvSpPr>
          <p:nvPr>
            <p:ph type="sldNum" sz="quarter" idx="5"/>
          </p:nvPr>
        </p:nvSpPr>
        <p:spPr>
          <a:noFill/>
          <a:ln>
            <a:miter lim="800000"/>
            <a:headEnd/>
            <a:tailEnd/>
          </a:ln>
        </p:spPr>
        <p:txBody>
          <a:bodyPr/>
          <a:lstStyle/>
          <a:p>
            <a:pPr defTabSz="914569"/>
            <a:fld id="{11A78522-0288-440C-B170-61566FF088E7}" type="slidenum">
              <a:rPr lang="en-US" smtClean="0">
                <a:solidFill>
                  <a:prstClr val="black"/>
                </a:solidFill>
              </a:rPr>
              <a:pPr defTabSz="914569"/>
              <a:t>147</a:t>
            </a:fld>
            <a:endParaRPr lang="en-US" dirty="0">
              <a:solidFill>
                <a:prstClr val="black"/>
              </a:solidFill>
            </a:endParaRPr>
          </a:p>
        </p:txBody>
      </p:sp>
      <p:sp>
        <p:nvSpPr>
          <p:cNvPr id="3126274" name="Rectangle 2"/>
          <p:cNvSpPr>
            <a:spLocks noGrp="1" noRot="1" noChangeAspect="1" noChangeArrowheads="1" noTextEdit="1"/>
          </p:cNvSpPr>
          <p:nvPr>
            <p:ph type="sldImg"/>
          </p:nvPr>
        </p:nvSpPr>
        <p:spPr>
          <a:xfrm>
            <a:off x="1184275" y="696913"/>
            <a:ext cx="4654550" cy="3492500"/>
          </a:xfrm>
          <a:ln/>
        </p:spPr>
      </p:sp>
      <p:sp>
        <p:nvSpPr>
          <p:cNvPr id="312627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25998160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6273" name="Rectangle 7"/>
          <p:cNvSpPr>
            <a:spLocks noGrp="1" noChangeArrowheads="1"/>
          </p:cNvSpPr>
          <p:nvPr>
            <p:ph type="sldNum" sz="quarter" idx="5"/>
          </p:nvPr>
        </p:nvSpPr>
        <p:spPr>
          <a:noFill/>
          <a:ln>
            <a:miter lim="800000"/>
            <a:headEnd/>
            <a:tailEnd/>
          </a:ln>
        </p:spPr>
        <p:txBody>
          <a:bodyPr/>
          <a:lstStyle/>
          <a:p>
            <a:pPr defTabSz="914569"/>
            <a:fld id="{11A78522-0288-440C-B170-61566FF088E7}" type="slidenum">
              <a:rPr lang="en-US" smtClean="0">
                <a:solidFill>
                  <a:prstClr val="black"/>
                </a:solidFill>
              </a:rPr>
              <a:pPr defTabSz="914569"/>
              <a:t>158</a:t>
            </a:fld>
            <a:endParaRPr lang="en-US" dirty="0">
              <a:solidFill>
                <a:prstClr val="black"/>
              </a:solidFill>
            </a:endParaRPr>
          </a:p>
        </p:txBody>
      </p:sp>
      <p:sp>
        <p:nvSpPr>
          <p:cNvPr id="3126274" name="Rectangle 2"/>
          <p:cNvSpPr>
            <a:spLocks noGrp="1" noRot="1" noChangeAspect="1" noChangeArrowheads="1" noTextEdit="1"/>
          </p:cNvSpPr>
          <p:nvPr>
            <p:ph type="sldImg"/>
          </p:nvPr>
        </p:nvSpPr>
        <p:spPr>
          <a:xfrm>
            <a:off x="1184275" y="696913"/>
            <a:ext cx="4654550" cy="3492500"/>
          </a:xfrm>
          <a:ln/>
        </p:spPr>
      </p:sp>
      <p:sp>
        <p:nvSpPr>
          <p:cNvPr id="3126275" name="Rectangle 3"/>
          <p:cNvSpPr>
            <a:spLocks noGrp="1" noChangeArrowheads="1"/>
          </p:cNvSpPr>
          <p:nvPr>
            <p:ph type="body" idx="1"/>
          </p:nvPr>
        </p:nvSpPr>
        <p:spPr>
          <a:noFill/>
        </p:spPr>
        <p:txBody>
          <a:bodyPr/>
          <a:lstStyle/>
          <a:p>
            <a:pPr eaLnBrk="1" hangingPunct="1"/>
            <a:r>
              <a:rPr lang="en-US" dirty="0"/>
              <a:t>complete</a:t>
            </a:r>
          </a:p>
        </p:txBody>
      </p:sp>
    </p:spTree>
    <p:extLst>
      <p:ext uri="{BB962C8B-B14F-4D97-AF65-F5344CB8AC3E}">
        <p14:creationId xmlns:p14="http://schemas.microsoft.com/office/powerpoint/2010/main" val="24684699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6273" name="Rectangle 7"/>
          <p:cNvSpPr>
            <a:spLocks noGrp="1" noChangeArrowheads="1"/>
          </p:cNvSpPr>
          <p:nvPr>
            <p:ph type="sldNum" sz="quarter" idx="5"/>
          </p:nvPr>
        </p:nvSpPr>
        <p:spPr>
          <a:noFill/>
          <a:ln>
            <a:miter lim="800000"/>
            <a:headEnd/>
            <a:tailEnd/>
          </a:ln>
        </p:spPr>
        <p:txBody>
          <a:bodyPr/>
          <a:lstStyle/>
          <a:p>
            <a:pPr defTabSz="914569"/>
            <a:fld id="{11A78522-0288-440C-B170-61566FF088E7}" type="slidenum">
              <a:rPr lang="en-US" smtClean="0">
                <a:solidFill>
                  <a:prstClr val="black"/>
                </a:solidFill>
              </a:rPr>
              <a:pPr defTabSz="914569"/>
              <a:t>159</a:t>
            </a:fld>
            <a:endParaRPr lang="en-US" dirty="0">
              <a:solidFill>
                <a:prstClr val="black"/>
              </a:solidFill>
            </a:endParaRPr>
          </a:p>
        </p:txBody>
      </p:sp>
      <p:sp>
        <p:nvSpPr>
          <p:cNvPr id="3126274" name="Rectangle 2"/>
          <p:cNvSpPr>
            <a:spLocks noGrp="1" noRot="1" noChangeAspect="1" noChangeArrowheads="1" noTextEdit="1"/>
          </p:cNvSpPr>
          <p:nvPr>
            <p:ph type="sldImg"/>
          </p:nvPr>
        </p:nvSpPr>
        <p:spPr>
          <a:xfrm>
            <a:off x="1184275" y="696913"/>
            <a:ext cx="4654550" cy="3492500"/>
          </a:xfrm>
          <a:ln/>
        </p:spPr>
      </p:sp>
      <p:sp>
        <p:nvSpPr>
          <p:cNvPr id="312627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5044968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6273" name="Rectangle 7"/>
          <p:cNvSpPr>
            <a:spLocks noGrp="1" noChangeArrowheads="1"/>
          </p:cNvSpPr>
          <p:nvPr>
            <p:ph type="sldNum" sz="quarter" idx="5"/>
          </p:nvPr>
        </p:nvSpPr>
        <p:spPr>
          <a:noFill/>
          <a:ln>
            <a:miter lim="800000"/>
            <a:headEnd/>
            <a:tailEnd/>
          </a:ln>
        </p:spPr>
        <p:txBody>
          <a:bodyPr/>
          <a:lstStyle/>
          <a:p>
            <a:pPr defTabSz="914569"/>
            <a:fld id="{11A78522-0288-440C-B170-61566FF088E7}" type="slidenum">
              <a:rPr lang="en-US" smtClean="0">
                <a:solidFill>
                  <a:prstClr val="black"/>
                </a:solidFill>
              </a:rPr>
              <a:pPr defTabSz="914569"/>
              <a:t>180</a:t>
            </a:fld>
            <a:endParaRPr lang="en-US" dirty="0">
              <a:solidFill>
                <a:prstClr val="black"/>
              </a:solidFill>
            </a:endParaRPr>
          </a:p>
        </p:txBody>
      </p:sp>
      <p:sp>
        <p:nvSpPr>
          <p:cNvPr id="3126274" name="Rectangle 2"/>
          <p:cNvSpPr>
            <a:spLocks noGrp="1" noRot="1" noChangeAspect="1" noChangeArrowheads="1" noTextEdit="1"/>
          </p:cNvSpPr>
          <p:nvPr>
            <p:ph type="sldImg"/>
          </p:nvPr>
        </p:nvSpPr>
        <p:spPr>
          <a:xfrm>
            <a:off x="1184275" y="696913"/>
            <a:ext cx="4654550" cy="3492500"/>
          </a:xfrm>
          <a:ln/>
        </p:spPr>
      </p:sp>
      <p:sp>
        <p:nvSpPr>
          <p:cNvPr id="312627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42877184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6273" name="Rectangle 7"/>
          <p:cNvSpPr>
            <a:spLocks noGrp="1" noChangeArrowheads="1"/>
          </p:cNvSpPr>
          <p:nvPr>
            <p:ph type="sldNum" sz="quarter" idx="5"/>
          </p:nvPr>
        </p:nvSpPr>
        <p:spPr>
          <a:noFill/>
          <a:ln>
            <a:miter lim="800000"/>
            <a:headEnd/>
            <a:tailEnd/>
          </a:ln>
        </p:spPr>
        <p:txBody>
          <a:bodyPr/>
          <a:lstStyle/>
          <a:p>
            <a:pPr defTabSz="914569"/>
            <a:fld id="{11A78522-0288-440C-B170-61566FF088E7}" type="slidenum">
              <a:rPr lang="en-US" smtClean="0">
                <a:solidFill>
                  <a:prstClr val="black"/>
                </a:solidFill>
              </a:rPr>
              <a:pPr defTabSz="914569"/>
              <a:t>181</a:t>
            </a:fld>
            <a:endParaRPr lang="en-US" dirty="0">
              <a:solidFill>
                <a:prstClr val="black"/>
              </a:solidFill>
            </a:endParaRPr>
          </a:p>
        </p:txBody>
      </p:sp>
      <p:sp>
        <p:nvSpPr>
          <p:cNvPr id="3126274" name="Rectangle 2"/>
          <p:cNvSpPr>
            <a:spLocks noGrp="1" noRot="1" noChangeAspect="1" noChangeArrowheads="1" noTextEdit="1"/>
          </p:cNvSpPr>
          <p:nvPr>
            <p:ph type="sldImg"/>
          </p:nvPr>
        </p:nvSpPr>
        <p:spPr>
          <a:xfrm>
            <a:off x="1184275" y="696913"/>
            <a:ext cx="4654550" cy="3492500"/>
          </a:xfrm>
          <a:ln/>
        </p:spPr>
      </p:sp>
      <p:sp>
        <p:nvSpPr>
          <p:cNvPr id="312627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5393685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6273" name="Rectangle 7"/>
          <p:cNvSpPr>
            <a:spLocks noGrp="1" noChangeArrowheads="1"/>
          </p:cNvSpPr>
          <p:nvPr>
            <p:ph type="sldNum" sz="quarter" idx="5"/>
          </p:nvPr>
        </p:nvSpPr>
        <p:spPr>
          <a:noFill/>
          <a:ln>
            <a:miter lim="800000"/>
            <a:headEnd/>
            <a:tailEnd/>
          </a:ln>
        </p:spPr>
        <p:txBody>
          <a:bodyPr/>
          <a:lstStyle/>
          <a:p>
            <a:pPr defTabSz="914569"/>
            <a:fld id="{11A78522-0288-440C-B170-61566FF088E7}" type="slidenum">
              <a:rPr lang="en-US" smtClean="0">
                <a:solidFill>
                  <a:prstClr val="black"/>
                </a:solidFill>
              </a:rPr>
              <a:pPr defTabSz="914569"/>
              <a:t>182</a:t>
            </a:fld>
            <a:endParaRPr lang="en-US" dirty="0">
              <a:solidFill>
                <a:prstClr val="black"/>
              </a:solidFill>
            </a:endParaRPr>
          </a:p>
        </p:txBody>
      </p:sp>
      <p:sp>
        <p:nvSpPr>
          <p:cNvPr id="3126274" name="Rectangle 2"/>
          <p:cNvSpPr>
            <a:spLocks noGrp="1" noRot="1" noChangeAspect="1" noChangeArrowheads="1" noTextEdit="1"/>
          </p:cNvSpPr>
          <p:nvPr>
            <p:ph type="sldImg"/>
          </p:nvPr>
        </p:nvSpPr>
        <p:spPr>
          <a:xfrm>
            <a:off x="1184275" y="696913"/>
            <a:ext cx="4654550" cy="3492500"/>
          </a:xfrm>
          <a:ln/>
        </p:spPr>
      </p:sp>
      <p:sp>
        <p:nvSpPr>
          <p:cNvPr id="312627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40111749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6273" name="Rectangle 7"/>
          <p:cNvSpPr>
            <a:spLocks noGrp="1" noChangeArrowheads="1"/>
          </p:cNvSpPr>
          <p:nvPr>
            <p:ph type="sldNum" sz="quarter" idx="5"/>
          </p:nvPr>
        </p:nvSpPr>
        <p:spPr>
          <a:noFill/>
          <a:ln>
            <a:miter lim="800000"/>
            <a:headEnd/>
            <a:tailEnd/>
          </a:ln>
        </p:spPr>
        <p:txBody>
          <a:bodyPr/>
          <a:lstStyle/>
          <a:p>
            <a:pPr defTabSz="914569"/>
            <a:fld id="{11A78522-0288-440C-B170-61566FF088E7}" type="slidenum">
              <a:rPr lang="en-US" smtClean="0">
                <a:solidFill>
                  <a:prstClr val="black"/>
                </a:solidFill>
              </a:rPr>
              <a:pPr defTabSz="914569"/>
              <a:t>183</a:t>
            </a:fld>
            <a:endParaRPr lang="en-US" dirty="0">
              <a:solidFill>
                <a:prstClr val="black"/>
              </a:solidFill>
            </a:endParaRPr>
          </a:p>
        </p:txBody>
      </p:sp>
      <p:sp>
        <p:nvSpPr>
          <p:cNvPr id="3126274" name="Rectangle 2"/>
          <p:cNvSpPr>
            <a:spLocks noGrp="1" noRot="1" noChangeAspect="1" noChangeArrowheads="1" noTextEdit="1"/>
          </p:cNvSpPr>
          <p:nvPr>
            <p:ph type="sldImg"/>
          </p:nvPr>
        </p:nvSpPr>
        <p:spPr>
          <a:xfrm>
            <a:off x="1184275" y="696913"/>
            <a:ext cx="4654550" cy="3492500"/>
          </a:xfrm>
          <a:ln/>
        </p:spPr>
      </p:sp>
      <p:sp>
        <p:nvSpPr>
          <p:cNvPr id="312627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6549477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6273" name="Rectangle 7"/>
          <p:cNvSpPr>
            <a:spLocks noGrp="1" noChangeArrowheads="1"/>
          </p:cNvSpPr>
          <p:nvPr>
            <p:ph type="sldNum" sz="quarter" idx="5"/>
          </p:nvPr>
        </p:nvSpPr>
        <p:spPr>
          <a:noFill/>
          <a:ln>
            <a:miter lim="800000"/>
            <a:headEnd/>
            <a:tailEnd/>
          </a:ln>
        </p:spPr>
        <p:txBody>
          <a:bodyPr/>
          <a:lstStyle/>
          <a:p>
            <a:pPr defTabSz="914569"/>
            <a:fld id="{11A78522-0288-440C-B170-61566FF088E7}" type="slidenum">
              <a:rPr lang="en-US" smtClean="0">
                <a:solidFill>
                  <a:prstClr val="black"/>
                </a:solidFill>
              </a:rPr>
              <a:pPr defTabSz="914569"/>
              <a:t>184</a:t>
            </a:fld>
            <a:endParaRPr lang="en-US" dirty="0">
              <a:solidFill>
                <a:prstClr val="black"/>
              </a:solidFill>
            </a:endParaRPr>
          </a:p>
        </p:txBody>
      </p:sp>
      <p:sp>
        <p:nvSpPr>
          <p:cNvPr id="3126274" name="Rectangle 2"/>
          <p:cNvSpPr>
            <a:spLocks noGrp="1" noRot="1" noChangeAspect="1" noChangeArrowheads="1" noTextEdit="1"/>
          </p:cNvSpPr>
          <p:nvPr>
            <p:ph type="sldImg"/>
          </p:nvPr>
        </p:nvSpPr>
        <p:spPr>
          <a:xfrm>
            <a:off x="1184275" y="696913"/>
            <a:ext cx="4654550" cy="3492500"/>
          </a:xfrm>
          <a:ln/>
        </p:spPr>
      </p:sp>
      <p:sp>
        <p:nvSpPr>
          <p:cNvPr id="312627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2808000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6273" name="Rectangle 7"/>
          <p:cNvSpPr>
            <a:spLocks noGrp="1" noChangeArrowheads="1"/>
          </p:cNvSpPr>
          <p:nvPr>
            <p:ph type="sldNum" sz="quarter" idx="5"/>
          </p:nvPr>
        </p:nvSpPr>
        <p:spPr>
          <a:noFill/>
          <a:ln>
            <a:miter lim="800000"/>
            <a:headEnd/>
            <a:tailEnd/>
          </a:ln>
        </p:spPr>
        <p:txBody>
          <a:bodyPr/>
          <a:lstStyle/>
          <a:p>
            <a:pPr defTabSz="914569"/>
            <a:fld id="{11A78522-0288-440C-B170-61566FF088E7}" type="slidenum">
              <a:rPr lang="en-US" smtClean="0">
                <a:solidFill>
                  <a:prstClr val="black"/>
                </a:solidFill>
              </a:rPr>
              <a:pPr defTabSz="914569"/>
              <a:t>185</a:t>
            </a:fld>
            <a:endParaRPr lang="en-US" dirty="0">
              <a:solidFill>
                <a:prstClr val="black"/>
              </a:solidFill>
            </a:endParaRPr>
          </a:p>
        </p:txBody>
      </p:sp>
      <p:sp>
        <p:nvSpPr>
          <p:cNvPr id="3126274" name="Rectangle 2"/>
          <p:cNvSpPr>
            <a:spLocks noGrp="1" noRot="1" noChangeAspect="1" noChangeArrowheads="1" noTextEdit="1"/>
          </p:cNvSpPr>
          <p:nvPr>
            <p:ph type="sldImg"/>
          </p:nvPr>
        </p:nvSpPr>
        <p:spPr>
          <a:xfrm>
            <a:off x="1184275" y="696913"/>
            <a:ext cx="4654550" cy="3492500"/>
          </a:xfrm>
          <a:ln/>
        </p:spPr>
      </p:sp>
      <p:sp>
        <p:nvSpPr>
          <p:cNvPr id="312627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473182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182617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6273" name="Rectangle 7"/>
          <p:cNvSpPr>
            <a:spLocks noGrp="1" noChangeArrowheads="1"/>
          </p:cNvSpPr>
          <p:nvPr>
            <p:ph type="sldNum" sz="quarter" idx="5"/>
          </p:nvPr>
        </p:nvSpPr>
        <p:spPr>
          <a:noFill/>
          <a:ln>
            <a:miter lim="800000"/>
            <a:headEnd/>
            <a:tailEnd/>
          </a:ln>
        </p:spPr>
        <p:txBody>
          <a:bodyPr/>
          <a:lstStyle/>
          <a:p>
            <a:pPr defTabSz="914569"/>
            <a:fld id="{11A78522-0288-440C-B170-61566FF088E7}" type="slidenum">
              <a:rPr lang="en-US" smtClean="0">
                <a:solidFill>
                  <a:prstClr val="black"/>
                </a:solidFill>
              </a:rPr>
              <a:pPr defTabSz="914569"/>
              <a:t>186</a:t>
            </a:fld>
            <a:endParaRPr lang="en-US" dirty="0">
              <a:solidFill>
                <a:prstClr val="black"/>
              </a:solidFill>
            </a:endParaRPr>
          </a:p>
        </p:txBody>
      </p:sp>
      <p:sp>
        <p:nvSpPr>
          <p:cNvPr id="3126274" name="Rectangle 2"/>
          <p:cNvSpPr>
            <a:spLocks noGrp="1" noRot="1" noChangeAspect="1" noChangeArrowheads="1" noTextEdit="1"/>
          </p:cNvSpPr>
          <p:nvPr>
            <p:ph type="sldImg"/>
          </p:nvPr>
        </p:nvSpPr>
        <p:spPr>
          <a:xfrm>
            <a:off x="1184275" y="696913"/>
            <a:ext cx="4654550" cy="3492500"/>
          </a:xfrm>
          <a:ln/>
        </p:spPr>
      </p:sp>
      <p:sp>
        <p:nvSpPr>
          <p:cNvPr id="312627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0872336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6273" name="Rectangle 7"/>
          <p:cNvSpPr>
            <a:spLocks noGrp="1" noChangeArrowheads="1"/>
          </p:cNvSpPr>
          <p:nvPr>
            <p:ph type="sldNum" sz="quarter" idx="5"/>
          </p:nvPr>
        </p:nvSpPr>
        <p:spPr>
          <a:noFill/>
          <a:ln>
            <a:miter lim="800000"/>
            <a:headEnd/>
            <a:tailEnd/>
          </a:ln>
        </p:spPr>
        <p:txBody>
          <a:bodyPr/>
          <a:lstStyle/>
          <a:p>
            <a:pPr defTabSz="914569"/>
            <a:fld id="{11A78522-0288-440C-B170-61566FF088E7}" type="slidenum">
              <a:rPr lang="en-US" smtClean="0">
                <a:solidFill>
                  <a:prstClr val="black"/>
                </a:solidFill>
              </a:rPr>
              <a:pPr defTabSz="914569"/>
              <a:t>187</a:t>
            </a:fld>
            <a:endParaRPr lang="en-US" dirty="0">
              <a:solidFill>
                <a:prstClr val="black"/>
              </a:solidFill>
            </a:endParaRPr>
          </a:p>
        </p:txBody>
      </p:sp>
      <p:sp>
        <p:nvSpPr>
          <p:cNvPr id="3126274" name="Rectangle 2"/>
          <p:cNvSpPr>
            <a:spLocks noGrp="1" noRot="1" noChangeAspect="1" noChangeArrowheads="1" noTextEdit="1"/>
          </p:cNvSpPr>
          <p:nvPr>
            <p:ph type="sldImg"/>
          </p:nvPr>
        </p:nvSpPr>
        <p:spPr>
          <a:xfrm>
            <a:off x="1184275" y="696913"/>
            <a:ext cx="4654550" cy="3492500"/>
          </a:xfrm>
          <a:ln/>
        </p:spPr>
      </p:sp>
      <p:sp>
        <p:nvSpPr>
          <p:cNvPr id="312627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6813886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6273" name="Rectangle 7"/>
          <p:cNvSpPr>
            <a:spLocks noGrp="1" noChangeArrowheads="1"/>
          </p:cNvSpPr>
          <p:nvPr>
            <p:ph type="sldNum" sz="quarter" idx="5"/>
          </p:nvPr>
        </p:nvSpPr>
        <p:spPr>
          <a:noFill/>
          <a:ln>
            <a:miter lim="800000"/>
            <a:headEnd/>
            <a:tailEnd/>
          </a:ln>
        </p:spPr>
        <p:txBody>
          <a:bodyPr/>
          <a:lstStyle/>
          <a:p>
            <a:pPr defTabSz="914569"/>
            <a:fld id="{11A78522-0288-440C-B170-61566FF088E7}" type="slidenum">
              <a:rPr lang="en-US" smtClean="0">
                <a:solidFill>
                  <a:prstClr val="black"/>
                </a:solidFill>
              </a:rPr>
              <a:pPr defTabSz="914569"/>
              <a:t>188</a:t>
            </a:fld>
            <a:endParaRPr lang="en-US" dirty="0">
              <a:solidFill>
                <a:prstClr val="black"/>
              </a:solidFill>
            </a:endParaRPr>
          </a:p>
        </p:txBody>
      </p:sp>
      <p:sp>
        <p:nvSpPr>
          <p:cNvPr id="3126274" name="Rectangle 2"/>
          <p:cNvSpPr>
            <a:spLocks noGrp="1" noRot="1" noChangeAspect="1" noChangeArrowheads="1" noTextEdit="1"/>
          </p:cNvSpPr>
          <p:nvPr>
            <p:ph type="sldImg"/>
          </p:nvPr>
        </p:nvSpPr>
        <p:spPr>
          <a:xfrm>
            <a:off x="1184275" y="696913"/>
            <a:ext cx="4654550" cy="3492500"/>
          </a:xfrm>
          <a:ln/>
        </p:spPr>
      </p:sp>
      <p:sp>
        <p:nvSpPr>
          <p:cNvPr id="312627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0693055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6273" name="Rectangle 7"/>
          <p:cNvSpPr>
            <a:spLocks noGrp="1" noChangeArrowheads="1"/>
          </p:cNvSpPr>
          <p:nvPr>
            <p:ph type="sldNum" sz="quarter" idx="5"/>
          </p:nvPr>
        </p:nvSpPr>
        <p:spPr>
          <a:noFill/>
          <a:ln>
            <a:miter lim="800000"/>
            <a:headEnd/>
            <a:tailEnd/>
          </a:ln>
        </p:spPr>
        <p:txBody>
          <a:bodyPr/>
          <a:lstStyle/>
          <a:p>
            <a:pPr defTabSz="914569"/>
            <a:fld id="{11A78522-0288-440C-B170-61566FF088E7}" type="slidenum">
              <a:rPr lang="en-US" smtClean="0">
                <a:solidFill>
                  <a:prstClr val="black"/>
                </a:solidFill>
              </a:rPr>
              <a:pPr defTabSz="914569"/>
              <a:t>189</a:t>
            </a:fld>
            <a:endParaRPr lang="en-US" dirty="0">
              <a:solidFill>
                <a:prstClr val="black"/>
              </a:solidFill>
            </a:endParaRPr>
          </a:p>
        </p:txBody>
      </p:sp>
      <p:sp>
        <p:nvSpPr>
          <p:cNvPr id="3126274" name="Rectangle 2"/>
          <p:cNvSpPr>
            <a:spLocks noGrp="1" noRot="1" noChangeAspect="1" noChangeArrowheads="1" noTextEdit="1"/>
          </p:cNvSpPr>
          <p:nvPr>
            <p:ph type="sldImg"/>
          </p:nvPr>
        </p:nvSpPr>
        <p:spPr>
          <a:xfrm>
            <a:off x="1184275" y="696913"/>
            <a:ext cx="4654550" cy="3492500"/>
          </a:xfrm>
          <a:ln/>
        </p:spPr>
      </p:sp>
      <p:sp>
        <p:nvSpPr>
          <p:cNvPr id="312627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5451455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6273" name="Rectangle 7"/>
          <p:cNvSpPr>
            <a:spLocks noGrp="1" noChangeArrowheads="1"/>
          </p:cNvSpPr>
          <p:nvPr>
            <p:ph type="sldNum" sz="quarter" idx="5"/>
          </p:nvPr>
        </p:nvSpPr>
        <p:spPr>
          <a:noFill/>
          <a:ln>
            <a:miter lim="800000"/>
            <a:headEnd/>
            <a:tailEnd/>
          </a:ln>
        </p:spPr>
        <p:txBody>
          <a:bodyPr/>
          <a:lstStyle/>
          <a:p>
            <a:pPr defTabSz="914569"/>
            <a:fld id="{11A78522-0288-440C-B170-61566FF088E7}" type="slidenum">
              <a:rPr lang="en-US" smtClean="0">
                <a:solidFill>
                  <a:prstClr val="black"/>
                </a:solidFill>
              </a:rPr>
              <a:pPr defTabSz="914569"/>
              <a:t>198</a:t>
            </a:fld>
            <a:endParaRPr lang="en-US" dirty="0">
              <a:solidFill>
                <a:prstClr val="black"/>
              </a:solidFill>
            </a:endParaRPr>
          </a:p>
        </p:txBody>
      </p:sp>
      <p:sp>
        <p:nvSpPr>
          <p:cNvPr id="3126274" name="Rectangle 2"/>
          <p:cNvSpPr>
            <a:spLocks noGrp="1" noRot="1" noChangeAspect="1" noChangeArrowheads="1" noTextEdit="1"/>
          </p:cNvSpPr>
          <p:nvPr>
            <p:ph type="sldImg"/>
          </p:nvPr>
        </p:nvSpPr>
        <p:spPr>
          <a:xfrm>
            <a:off x="1184275" y="696913"/>
            <a:ext cx="4654550" cy="3492500"/>
          </a:xfrm>
          <a:ln/>
        </p:spPr>
      </p:sp>
      <p:sp>
        <p:nvSpPr>
          <p:cNvPr id="312627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6456668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6273" name="Rectangle 7"/>
          <p:cNvSpPr>
            <a:spLocks noGrp="1" noChangeArrowheads="1"/>
          </p:cNvSpPr>
          <p:nvPr>
            <p:ph type="sldNum" sz="quarter" idx="5"/>
          </p:nvPr>
        </p:nvSpPr>
        <p:spPr>
          <a:noFill/>
          <a:ln>
            <a:miter lim="800000"/>
            <a:headEnd/>
            <a:tailEnd/>
          </a:ln>
        </p:spPr>
        <p:txBody>
          <a:bodyPr/>
          <a:lstStyle/>
          <a:p>
            <a:pPr defTabSz="914569"/>
            <a:fld id="{11A78522-0288-440C-B170-61566FF088E7}" type="slidenum">
              <a:rPr lang="en-US" smtClean="0">
                <a:solidFill>
                  <a:prstClr val="black"/>
                </a:solidFill>
              </a:rPr>
              <a:pPr defTabSz="914569"/>
              <a:t>199</a:t>
            </a:fld>
            <a:endParaRPr lang="en-US" dirty="0">
              <a:solidFill>
                <a:prstClr val="black"/>
              </a:solidFill>
            </a:endParaRPr>
          </a:p>
        </p:txBody>
      </p:sp>
      <p:sp>
        <p:nvSpPr>
          <p:cNvPr id="3126274" name="Rectangle 2"/>
          <p:cNvSpPr>
            <a:spLocks noGrp="1" noRot="1" noChangeAspect="1" noChangeArrowheads="1" noTextEdit="1"/>
          </p:cNvSpPr>
          <p:nvPr>
            <p:ph type="sldImg"/>
          </p:nvPr>
        </p:nvSpPr>
        <p:spPr>
          <a:xfrm>
            <a:off x="1184275" y="696913"/>
            <a:ext cx="4654550" cy="3492500"/>
          </a:xfrm>
          <a:ln/>
        </p:spPr>
      </p:sp>
      <p:sp>
        <p:nvSpPr>
          <p:cNvPr id="312627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0270593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6273" name="Rectangle 7"/>
          <p:cNvSpPr>
            <a:spLocks noGrp="1" noChangeArrowheads="1"/>
          </p:cNvSpPr>
          <p:nvPr>
            <p:ph type="sldNum" sz="quarter" idx="5"/>
          </p:nvPr>
        </p:nvSpPr>
        <p:spPr>
          <a:noFill/>
          <a:ln>
            <a:miter lim="800000"/>
            <a:headEnd/>
            <a:tailEnd/>
          </a:ln>
        </p:spPr>
        <p:txBody>
          <a:bodyPr/>
          <a:lstStyle/>
          <a:p>
            <a:pPr defTabSz="914569"/>
            <a:fld id="{11A78522-0288-440C-B170-61566FF088E7}" type="slidenum">
              <a:rPr lang="en-US" smtClean="0">
                <a:solidFill>
                  <a:prstClr val="black"/>
                </a:solidFill>
              </a:rPr>
              <a:pPr defTabSz="914569"/>
              <a:t>200</a:t>
            </a:fld>
            <a:endParaRPr lang="en-US" dirty="0">
              <a:solidFill>
                <a:prstClr val="black"/>
              </a:solidFill>
            </a:endParaRPr>
          </a:p>
        </p:txBody>
      </p:sp>
      <p:sp>
        <p:nvSpPr>
          <p:cNvPr id="3126274" name="Rectangle 2"/>
          <p:cNvSpPr>
            <a:spLocks noGrp="1" noRot="1" noChangeAspect="1" noChangeArrowheads="1" noTextEdit="1"/>
          </p:cNvSpPr>
          <p:nvPr>
            <p:ph type="sldImg"/>
          </p:nvPr>
        </p:nvSpPr>
        <p:spPr>
          <a:xfrm>
            <a:off x="1184275" y="696913"/>
            <a:ext cx="4654550" cy="3492500"/>
          </a:xfrm>
          <a:ln/>
        </p:spPr>
      </p:sp>
      <p:sp>
        <p:nvSpPr>
          <p:cNvPr id="312627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20978879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6273" name="Rectangle 7"/>
          <p:cNvSpPr>
            <a:spLocks noGrp="1" noChangeArrowheads="1"/>
          </p:cNvSpPr>
          <p:nvPr>
            <p:ph type="sldNum" sz="quarter" idx="5"/>
          </p:nvPr>
        </p:nvSpPr>
        <p:spPr>
          <a:noFill/>
          <a:ln>
            <a:miter lim="800000"/>
            <a:headEnd/>
            <a:tailEnd/>
          </a:ln>
        </p:spPr>
        <p:txBody>
          <a:bodyPr/>
          <a:lstStyle/>
          <a:p>
            <a:pPr defTabSz="914569"/>
            <a:fld id="{11A78522-0288-440C-B170-61566FF088E7}" type="slidenum">
              <a:rPr lang="en-US" smtClean="0">
                <a:solidFill>
                  <a:prstClr val="black"/>
                </a:solidFill>
              </a:rPr>
              <a:pPr defTabSz="914569"/>
              <a:t>201</a:t>
            </a:fld>
            <a:endParaRPr lang="en-US" dirty="0">
              <a:solidFill>
                <a:prstClr val="black"/>
              </a:solidFill>
            </a:endParaRPr>
          </a:p>
        </p:txBody>
      </p:sp>
      <p:sp>
        <p:nvSpPr>
          <p:cNvPr id="3126274" name="Rectangle 2"/>
          <p:cNvSpPr>
            <a:spLocks noGrp="1" noRot="1" noChangeAspect="1" noChangeArrowheads="1" noTextEdit="1"/>
          </p:cNvSpPr>
          <p:nvPr>
            <p:ph type="sldImg"/>
          </p:nvPr>
        </p:nvSpPr>
        <p:spPr>
          <a:xfrm>
            <a:off x="1184275" y="696913"/>
            <a:ext cx="4654550" cy="3492500"/>
          </a:xfrm>
          <a:ln/>
        </p:spPr>
      </p:sp>
      <p:sp>
        <p:nvSpPr>
          <p:cNvPr id="312627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6946088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6273" name="Rectangle 7"/>
          <p:cNvSpPr>
            <a:spLocks noGrp="1" noChangeArrowheads="1"/>
          </p:cNvSpPr>
          <p:nvPr>
            <p:ph type="sldNum" sz="quarter" idx="5"/>
          </p:nvPr>
        </p:nvSpPr>
        <p:spPr>
          <a:noFill/>
          <a:ln>
            <a:miter lim="800000"/>
            <a:headEnd/>
            <a:tailEnd/>
          </a:ln>
        </p:spPr>
        <p:txBody>
          <a:bodyPr/>
          <a:lstStyle/>
          <a:p>
            <a:pPr defTabSz="914569"/>
            <a:fld id="{11A78522-0288-440C-B170-61566FF088E7}" type="slidenum">
              <a:rPr lang="en-US" smtClean="0">
                <a:solidFill>
                  <a:prstClr val="black"/>
                </a:solidFill>
              </a:rPr>
              <a:pPr defTabSz="914569"/>
              <a:t>202</a:t>
            </a:fld>
            <a:endParaRPr lang="en-US" dirty="0">
              <a:solidFill>
                <a:prstClr val="black"/>
              </a:solidFill>
            </a:endParaRPr>
          </a:p>
        </p:txBody>
      </p:sp>
      <p:sp>
        <p:nvSpPr>
          <p:cNvPr id="3126274" name="Rectangle 2"/>
          <p:cNvSpPr>
            <a:spLocks noGrp="1" noRot="1" noChangeAspect="1" noChangeArrowheads="1" noTextEdit="1"/>
          </p:cNvSpPr>
          <p:nvPr>
            <p:ph type="sldImg"/>
          </p:nvPr>
        </p:nvSpPr>
        <p:spPr>
          <a:xfrm>
            <a:off x="1184275" y="696913"/>
            <a:ext cx="4654550" cy="3492500"/>
          </a:xfrm>
          <a:ln/>
        </p:spPr>
      </p:sp>
      <p:sp>
        <p:nvSpPr>
          <p:cNvPr id="312627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29387033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6273" name="Rectangle 7"/>
          <p:cNvSpPr>
            <a:spLocks noGrp="1" noChangeArrowheads="1"/>
          </p:cNvSpPr>
          <p:nvPr>
            <p:ph type="sldNum" sz="quarter" idx="5"/>
          </p:nvPr>
        </p:nvSpPr>
        <p:spPr>
          <a:noFill/>
          <a:ln>
            <a:miter lim="800000"/>
            <a:headEnd/>
            <a:tailEnd/>
          </a:ln>
        </p:spPr>
        <p:txBody>
          <a:bodyPr/>
          <a:lstStyle/>
          <a:p>
            <a:pPr defTabSz="914569"/>
            <a:fld id="{11A78522-0288-440C-B170-61566FF088E7}" type="slidenum">
              <a:rPr lang="en-US" smtClean="0">
                <a:solidFill>
                  <a:prstClr val="black"/>
                </a:solidFill>
              </a:rPr>
              <a:pPr defTabSz="914569"/>
              <a:t>203</a:t>
            </a:fld>
            <a:endParaRPr lang="en-US" dirty="0">
              <a:solidFill>
                <a:prstClr val="black"/>
              </a:solidFill>
            </a:endParaRPr>
          </a:p>
        </p:txBody>
      </p:sp>
      <p:sp>
        <p:nvSpPr>
          <p:cNvPr id="3126274" name="Rectangle 2"/>
          <p:cNvSpPr>
            <a:spLocks noGrp="1" noRot="1" noChangeAspect="1" noChangeArrowheads="1" noTextEdit="1"/>
          </p:cNvSpPr>
          <p:nvPr>
            <p:ph type="sldImg"/>
          </p:nvPr>
        </p:nvSpPr>
        <p:spPr>
          <a:xfrm>
            <a:off x="1184275" y="696913"/>
            <a:ext cx="4654550" cy="3492500"/>
          </a:xfrm>
          <a:ln/>
        </p:spPr>
      </p:sp>
      <p:sp>
        <p:nvSpPr>
          <p:cNvPr id="312627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166036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989128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6273" name="Rectangle 7"/>
          <p:cNvSpPr>
            <a:spLocks noGrp="1" noChangeArrowheads="1"/>
          </p:cNvSpPr>
          <p:nvPr>
            <p:ph type="sldNum" sz="quarter" idx="5"/>
          </p:nvPr>
        </p:nvSpPr>
        <p:spPr>
          <a:noFill/>
          <a:ln>
            <a:miter lim="800000"/>
            <a:headEnd/>
            <a:tailEnd/>
          </a:ln>
        </p:spPr>
        <p:txBody>
          <a:bodyPr/>
          <a:lstStyle/>
          <a:p>
            <a:pPr defTabSz="914569"/>
            <a:fld id="{11A78522-0288-440C-B170-61566FF088E7}" type="slidenum">
              <a:rPr lang="en-US" smtClean="0">
                <a:solidFill>
                  <a:prstClr val="black"/>
                </a:solidFill>
              </a:rPr>
              <a:pPr defTabSz="914569"/>
              <a:t>204</a:t>
            </a:fld>
            <a:endParaRPr lang="en-US" dirty="0">
              <a:solidFill>
                <a:prstClr val="black"/>
              </a:solidFill>
            </a:endParaRPr>
          </a:p>
        </p:txBody>
      </p:sp>
      <p:sp>
        <p:nvSpPr>
          <p:cNvPr id="3126274" name="Rectangle 2"/>
          <p:cNvSpPr>
            <a:spLocks noGrp="1" noRot="1" noChangeAspect="1" noChangeArrowheads="1" noTextEdit="1"/>
          </p:cNvSpPr>
          <p:nvPr>
            <p:ph type="sldImg"/>
          </p:nvPr>
        </p:nvSpPr>
        <p:spPr>
          <a:xfrm>
            <a:off x="1184275" y="696913"/>
            <a:ext cx="4654550" cy="3492500"/>
          </a:xfrm>
          <a:ln/>
        </p:spPr>
      </p:sp>
      <p:sp>
        <p:nvSpPr>
          <p:cNvPr id="312627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3796613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6273" name="Rectangle 7"/>
          <p:cNvSpPr>
            <a:spLocks noGrp="1" noChangeArrowheads="1"/>
          </p:cNvSpPr>
          <p:nvPr>
            <p:ph type="sldNum" sz="quarter" idx="5"/>
          </p:nvPr>
        </p:nvSpPr>
        <p:spPr>
          <a:noFill/>
          <a:ln>
            <a:miter lim="800000"/>
            <a:headEnd/>
            <a:tailEnd/>
          </a:ln>
        </p:spPr>
        <p:txBody>
          <a:bodyPr/>
          <a:lstStyle/>
          <a:p>
            <a:pPr defTabSz="914569"/>
            <a:fld id="{11A78522-0288-440C-B170-61566FF088E7}" type="slidenum">
              <a:rPr lang="en-US" smtClean="0">
                <a:solidFill>
                  <a:prstClr val="black"/>
                </a:solidFill>
              </a:rPr>
              <a:pPr defTabSz="914569"/>
              <a:t>205</a:t>
            </a:fld>
            <a:endParaRPr lang="en-US" dirty="0">
              <a:solidFill>
                <a:prstClr val="black"/>
              </a:solidFill>
            </a:endParaRPr>
          </a:p>
        </p:txBody>
      </p:sp>
      <p:sp>
        <p:nvSpPr>
          <p:cNvPr id="3126274" name="Rectangle 2"/>
          <p:cNvSpPr>
            <a:spLocks noGrp="1" noRot="1" noChangeAspect="1" noChangeArrowheads="1" noTextEdit="1"/>
          </p:cNvSpPr>
          <p:nvPr>
            <p:ph type="sldImg"/>
          </p:nvPr>
        </p:nvSpPr>
        <p:spPr>
          <a:xfrm>
            <a:off x="1184275" y="696913"/>
            <a:ext cx="4654550" cy="3492500"/>
          </a:xfrm>
          <a:ln/>
        </p:spPr>
      </p:sp>
      <p:sp>
        <p:nvSpPr>
          <p:cNvPr id="312627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7339015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79923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6273" name="Rectangle 7"/>
          <p:cNvSpPr>
            <a:spLocks noGrp="1" noChangeArrowheads="1"/>
          </p:cNvSpPr>
          <p:nvPr>
            <p:ph type="sldNum" sz="quarter" idx="5"/>
          </p:nvPr>
        </p:nvSpPr>
        <p:spPr>
          <a:noFill/>
          <a:ln>
            <a:miter lim="800000"/>
            <a:headEnd/>
            <a:tailEnd/>
          </a:ln>
        </p:spPr>
        <p:txBody>
          <a:bodyPr/>
          <a:lstStyle/>
          <a:p>
            <a:pPr defTabSz="914569"/>
            <a:fld id="{11A78522-0288-440C-B170-61566FF088E7}" type="slidenum">
              <a:rPr lang="en-US" smtClean="0">
                <a:solidFill>
                  <a:prstClr val="black"/>
                </a:solidFill>
              </a:rPr>
              <a:pPr defTabSz="914569"/>
              <a:t>213</a:t>
            </a:fld>
            <a:endParaRPr lang="en-US" dirty="0">
              <a:solidFill>
                <a:prstClr val="black"/>
              </a:solidFill>
            </a:endParaRPr>
          </a:p>
        </p:txBody>
      </p:sp>
      <p:sp>
        <p:nvSpPr>
          <p:cNvPr id="3126274" name="Rectangle 2"/>
          <p:cNvSpPr>
            <a:spLocks noGrp="1" noRot="1" noChangeAspect="1" noChangeArrowheads="1" noTextEdit="1"/>
          </p:cNvSpPr>
          <p:nvPr>
            <p:ph type="sldImg"/>
          </p:nvPr>
        </p:nvSpPr>
        <p:spPr>
          <a:xfrm>
            <a:off x="1184275" y="696913"/>
            <a:ext cx="4654550" cy="3492500"/>
          </a:xfrm>
          <a:ln/>
        </p:spPr>
      </p:sp>
      <p:sp>
        <p:nvSpPr>
          <p:cNvPr id="312627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8531851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6273" name="Rectangle 7"/>
          <p:cNvSpPr>
            <a:spLocks noGrp="1" noChangeArrowheads="1"/>
          </p:cNvSpPr>
          <p:nvPr>
            <p:ph type="sldNum" sz="quarter" idx="5"/>
          </p:nvPr>
        </p:nvSpPr>
        <p:spPr>
          <a:noFill/>
          <a:ln>
            <a:miter lim="800000"/>
            <a:headEnd/>
            <a:tailEnd/>
          </a:ln>
        </p:spPr>
        <p:txBody>
          <a:bodyPr/>
          <a:lstStyle/>
          <a:p>
            <a:pPr defTabSz="914569"/>
            <a:fld id="{11A78522-0288-440C-B170-61566FF088E7}" type="slidenum">
              <a:rPr lang="en-US" smtClean="0">
                <a:solidFill>
                  <a:prstClr val="black"/>
                </a:solidFill>
              </a:rPr>
              <a:pPr defTabSz="914569"/>
              <a:t>214</a:t>
            </a:fld>
            <a:endParaRPr lang="en-US" dirty="0">
              <a:solidFill>
                <a:prstClr val="black"/>
              </a:solidFill>
            </a:endParaRPr>
          </a:p>
        </p:txBody>
      </p:sp>
      <p:sp>
        <p:nvSpPr>
          <p:cNvPr id="3126274" name="Rectangle 2"/>
          <p:cNvSpPr>
            <a:spLocks noGrp="1" noRot="1" noChangeAspect="1" noChangeArrowheads="1" noTextEdit="1"/>
          </p:cNvSpPr>
          <p:nvPr>
            <p:ph type="sldImg"/>
          </p:nvPr>
        </p:nvSpPr>
        <p:spPr>
          <a:xfrm>
            <a:off x="1184275" y="696913"/>
            <a:ext cx="4654550" cy="3492500"/>
          </a:xfrm>
          <a:ln/>
        </p:spPr>
      </p:sp>
      <p:sp>
        <p:nvSpPr>
          <p:cNvPr id="312627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28981335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6273" name="Rectangle 7"/>
          <p:cNvSpPr>
            <a:spLocks noGrp="1" noChangeArrowheads="1"/>
          </p:cNvSpPr>
          <p:nvPr>
            <p:ph type="sldNum" sz="quarter" idx="5"/>
          </p:nvPr>
        </p:nvSpPr>
        <p:spPr>
          <a:noFill/>
          <a:ln>
            <a:miter lim="800000"/>
            <a:headEnd/>
            <a:tailEnd/>
          </a:ln>
        </p:spPr>
        <p:txBody>
          <a:bodyPr/>
          <a:lstStyle/>
          <a:p>
            <a:pPr defTabSz="914569"/>
            <a:fld id="{11A78522-0288-440C-B170-61566FF088E7}" type="slidenum">
              <a:rPr lang="en-US" smtClean="0">
                <a:solidFill>
                  <a:prstClr val="black"/>
                </a:solidFill>
              </a:rPr>
              <a:pPr defTabSz="914569"/>
              <a:t>215</a:t>
            </a:fld>
            <a:endParaRPr lang="en-US" dirty="0">
              <a:solidFill>
                <a:prstClr val="black"/>
              </a:solidFill>
            </a:endParaRPr>
          </a:p>
        </p:txBody>
      </p:sp>
      <p:sp>
        <p:nvSpPr>
          <p:cNvPr id="3126274" name="Rectangle 2"/>
          <p:cNvSpPr>
            <a:spLocks noGrp="1" noRot="1" noChangeAspect="1" noChangeArrowheads="1" noTextEdit="1"/>
          </p:cNvSpPr>
          <p:nvPr>
            <p:ph type="sldImg"/>
          </p:nvPr>
        </p:nvSpPr>
        <p:spPr>
          <a:xfrm>
            <a:off x="1184275" y="696913"/>
            <a:ext cx="4654550" cy="3492500"/>
          </a:xfrm>
          <a:ln/>
        </p:spPr>
      </p:sp>
      <p:sp>
        <p:nvSpPr>
          <p:cNvPr id="312627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40187534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6273" name="Rectangle 7"/>
          <p:cNvSpPr>
            <a:spLocks noGrp="1" noChangeArrowheads="1"/>
          </p:cNvSpPr>
          <p:nvPr>
            <p:ph type="sldNum" sz="quarter" idx="5"/>
          </p:nvPr>
        </p:nvSpPr>
        <p:spPr>
          <a:noFill/>
          <a:ln>
            <a:miter lim="800000"/>
            <a:headEnd/>
            <a:tailEnd/>
          </a:ln>
        </p:spPr>
        <p:txBody>
          <a:bodyPr/>
          <a:lstStyle/>
          <a:p>
            <a:pPr defTabSz="914569"/>
            <a:fld id="{11A78522-0288-440C-B170-61566FF088E7}" type="slidenum">
              <a:rPr lang="en-US" smtClean="0">
                <a:solidFill>
                  <a:prstClr val="black"/>
                </a:solidFill>
              </a:rPr>
              <a:pPr defTabSz="914569"/>
              <a:t>216</a:t>
            </a:fld>
            <a:endParaRPr lang="en-US" dirty="0">
              <a:solidFill>
                <a:prstClr val="black"/>
              </a:solidFill>
            </a:endParaRPr>
          </a:p>
        </p:txBody>
      </p:sp>
      <p:sp>
        <p:nvSpPr>
          <p:cNvPr id="3126274" name="Rectangle 2"/>
          <p:cNvSpPr>
            <a:spLocks noGrp="1" noRot="1" noChangeAspect="1" noChangeArrowheads="1" noTextEdit="1"/>
          </p:cNvSpPr>
          <p:nvPr>
            <p:ph type="sldImg"/>
          </p:nvPr>
        </p:nvSpPr>
        <p:spPr>
          <a:xfrm>
            <a:off x="1184275" y="696913"/>
            <a:ext cx="4654550" cy="3492500"/>
          </a:xfrm>
          <a:ln/>
        </p:spPr>
      </p:sp>
      <p:sp>
        <p:nvSpPr>
          <p:cNvPr id="312627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8740149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6273" name="Rectangle 7"/>
          <p:cNvSpPr>
            <a:spLocks noGrp="1" noChangeArrowheads="1"/>
          </p:cNvSpPr>
          <p:nvPr>
            <p:ph type="sldNum" sz="quarter" idx="5"/>
          </p:nvPr>
        </p:nvSpPr>
        <p:spPr>
          <a:noFill/>
          <a:ln>
            <a:miter lim="800000"/>
            <a:headEnd/>
            <a:tailEnd/>
          </a:ln>
        </p:spPr>
        <p:txBody>
          <a:bodyPr/>
          <a:lstStyle/>
          <a:p>
            <a:pPr defTabSz="914569"/>
            <a:fld id="{11A78522-0288-440C-B170-61566FF088E7}" type="slidenum">
              <a:rPr lang="en-US" smtClean="0">
                <a:solidFill>
                  <a:prstClr val="black"/>
                </a:solidFill>
              </a:rPr>
              <a:pPr defTabSz="914569"/>
              <a:t>217</a:t>
            </a:fld>
            <a:endParaRPr lang="en-US" dirty="0">
              <a:solidFill>
                <a:prstClr val="black"/>
              </a:solidFill>
            </a:endParaRPr>
          </a:p>
        </p:txBody>
      </p:sp>
      <p:sp>
        <p:nvSpPr>
          <p:cNvPr id="3126274" name="Rectangle 2"/>
          <p:cNvSpPr>
            <a:spLocks noGrp="1" noRot="1" noChangeAspect="1" noChangeArrowheads="1" noTextEdit="1"/>
          </p:cNvSpPr>
          <p:nvPr>
            <p:ph type="sldImg"/>
          </p:nvPr>
        </p:nvSpPr>
        <p:spPr>
          <a:xfrm>
            <a:off x="1184275" y="696913"/>
            <a:ext cx="4654550" cy="3492500"/>
          </a:xfrm>
          <a:ln/>
        </p:spPr>
      </p:sp>
      <p:sp>
        <p:nvSpPr>
          <p:cNvPr id="312627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6456021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6273" name="Rectangle 7"/>
          <p:cNvSpPr>
            <a:spLocks noGrp="1" noChangeArrowheads="1"/>
          </p:cNvSpPr>
          <p:nvPr>
            <p:ph type="sldNum" sz="quarter" idx="5"/>
          </p:nvPr>
        </p:nvSpPr>
        <p:spPr>
          <a:noFill/>
          <a:ln>
            <a:miter lim="800000"/>
            <a:headEnd/>
            <a:tailEnd/>
          </a:ln>
        </p:spPr>
        <p:txBody>
          <a:bodyPr/>
          <a:lstStyle/>
          <a:p>
            <a:pPr defTabSz="914569"/>
            <a:fld id="{11A78522-0288-440C-B170-61566FF088E7}" type="slidenum">
              <a:rPr lang="en-US" smtClean="0">
                <a:solidFill>
                  <a:prstClr val="black"/>
                </a:solidFill>
              </a:rPr>
              <a:pPr defTabSz="914569"/>
              <a:t>218</a:t>
            </a:fld>
            <a:endParaRPr lang="en-US" dirty="0">
              <a:solidFill>
                <a:prstClr val="black"/>
              </a:solidFill>
            </a:endParaRPr>
          </a:p>
        </p:txBody>
      </p:sp>
      <p:sp>
        <p:nvSpPr>
          <p:cNvPr id="3126274" name="Rectangle 2"/>
          <p:cNvSpPr>
            <a:spLocks noGrp="1" noRot="1" noChangeAspect="1" noChangeArrowheads="1" noTextEdit="1"/>
          </p:cNvSpPr>
          <p:nvPr>
            <p:ph type="sldImg"/>
          </p:nvPr>
        </p:nvSpPr>
        <p:spPr>
          <a:xfrm>
            <a:off x="1184275" y="696913"/>
            <a:ext cx="4654550" cy="3492500"/>
          </a:xfrm>
          <a:ln/>
        </p:spPr>
      </p:sp>
      <p:sp>
        <p:nvSpPr>
          <p:cNvPr id="312627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25946948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6273" name="Rectangle 7"/>
          <p:cNvSpPr>
            <a:spLocks noGrp="1" noChangeArrowheads="1"/>
          </p:cNvSpPr>
          <p:nvPr>
            <p:ph type="sldNum" sz="quarter" idx="5"/>
          </p:nvPr>
        </p:nvSpPr>
        <p:spPr>
          <a:noFill/>
          <a:ln>
            <a:miter lim="800000"/>
            <a:headEnd/>
            <a:tailEnd/>
          </a:ln>
        </p:spPr>
        <p:txBody>
          <a:bodyPr/>
          <a:lstStyle/>
          <a:p>
            <a:pPr defTabSz="914569"/>
            <a:fld id="{11A78522-0288-440C-B170-61566FF088E7}" type="slidenum">
              <a:rPr lang="en-US" smtClean="0">
                <a:solidFill>
                  <a:prstClr val="black"/>
                </a:solidFill>
              </a:rPr>
              <a:pPr defTabSz="914569"/>
              <a:t>219</a:t>
            </a:fld>
            <a:endParaRPr lang="en-US" dirty="0">
              <a:solidFill>
                <a:prstClr val="black"/>
              </a:solidFill>
            </a:endParaRPr>
          </a:p>
        </p:txBody>
      </p:sp>
      <p:sp>
        <p:nvSpPr>
          <p:cNvPr id="3126274" name="Rectangle 2"/>
          <p:cNvSpPr>
            <a:spLocks noGrp="1" noRot="1" noChangeAspect="1" noChangeArrowheads="1" noTextEdit="1"/>
          </p:cNvSpPr>
          <p:nvPr>
            <p:ph type="sldImg"/>
          </p:nvPr>
        </p:nvSpPr>
        <p:spPr>
          <a:xfrm>
            <a:off x="1184275" y="696913"/>
            <a:ext cx="4654550" cy="3492500"/>
          </a:xfrm>
          <a:ln/>
        </p:spPr>
      </p:sp>
      <p:sp>
        <p:nvSpPr>
          <p:cNvPr id="312627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795118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268918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6273" name="Rectangle 7"/>
          <p:cNvSpPr>
            <a:spLocks noGrp="1" noChangeArrowheads="1"/>
          </p:cNvSpPr>
          <p:nvPr>
            <p:ph type="sldNum" sz="quarter" idx="5"/>
          </p:nvPr>
        </p:nvSpPr>
        <p:spPr>
          <a:noFill/>
          <a:ln>
            <a:miter lim="800000"/>
            <a:headEnd/>
            <a:tailEnd/>
          </a:ln>
        </p:spPr>
        <p:txBody>
          <a:bodyPr/>
          <a:lstStyle/>
          <a:p>
            <a:pPr defTabSz="914569"/>
            <a:fld id="{11A78522-0288-440C-B170-61566FF088E7}" type="slidenum">
              <a:rPr lang="en-US" smtClean="0">
                <a:solidFill>
                  <a:prstClr val="black"/>
                </a:solidFill>
              </a:rPr>
              <a:pPr defTabSz="914569"/>
              <a:t>220</a:t>
            </a:fld>
            <a:endParaRPr lang="en-US" dirty="0">
              <a:solidFill>
                <a:prstClr val="black"/>
              </a:solidFill>
            </a:endParaRPr>
          </a:p>
        </p:txBody>
      </p:sp>
      <p:sp>
        <p:nvSpPr>
          <p:cNvPr id="3126274" name="Rectangle 2"/>
          <p:cNvSpPr>
            <a:spLocks noGrp="1" noRot="1" noChangeAspect="1" noChangeArrowheads="1" noTextEdit="1"/>
          </p:cNvSpPr>
          <p:nvPr>
            <p:ph type="sldImg"/>
          </p:nvPr>
        </p:nvSpPr>
        <p:spPr>
          <a:xfrm>
            <a:off x="1184275" y="696913"/>
            <a:ext cx="4654550" cy="3492500"/>
          </a:xfrm>
          <a:ln/>
        </p:spPr>
      </p:sp>
      <p:sp>
        <p:nvSpPr>
          <p:cNvPr id="312627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280006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716187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ctr"/>
            <a:endParaRPr lang="en-US" dirty="0"/>
          </a:p>
          <a:p>
            <a:endParaRPr lang="en-US" dirty="0"/>
          </a:p>
        </p:txBody>
      </p:sp>
    </p:spTree>
    <p:extLst>
      <p:ext uri="{BB962C8B-B14F-4D97-AF65-F5344CB8AC3E}">
        <p14:creationId xmlns:p14="http://schemas.microsoft.com/office/powerpoint/2010/main" val="614375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T_Cover">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381000" y="1664836"/>
            <a:ext cx="3967479" cy="2209801"/>
          </a:xfrm>
        </p:spPr>
        <p:txBody>
          <a:bodyPr anchor="t"/>
          <a:lstStyle>
            <a:lvl1pPr>
              <a:spcAft>
                <a:spcPts val="600"/>
              </a:spcAft>
              <a:defRPr sz="5400">
                <a:solidFill>
                  <a:schemeClr val="tx1"/>
                </a:solidFill>
              </a:defRPr>
            </a:lvl1pPr>
          </a:lstStyle>
          <a:p>
            <a:r>
              <a:rPr lang="en-US"/>
              <a:t>Click to edit Report Title</a:t>
            </a:r>
          </a:p>
        </p:txBody>
      </p:sp>
      <p:sp>
        <p:nvSpPr>
          <p:cNvPr id="8" name="Rectangle 7"/>
          <p:cNvSpPr/>
          <p:nvPr userDrawn="1"/>
        </p:nvSpPr>
        <p:spPr>
          <a:xfrm>
            <a:off x="-1" y="304800"/>
            <a:ext cx="152401" cy="655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152400" y="4718923"/>
            <a:ext cx="4419600" cy="1586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rtlCol="0" anchor="t"/>
          <a:lstStyle/>
          <a:p>
            <a:pPr algn="l"/>
            <a:r>
              <a:rPr lang="en-US" sz="1200" spc="0" baseline="0" dirty="0">
                <a:solidFill>
                  <a:schemeClr val="tx1"/>
                </a:solidFill>
              </a:rPr>
              <a:t>Prepared for</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304800"/>
            <a:ext cx="3008270" cy="891987"/>
          </a:xfrm>
          <a:prstGeom prst="rect">
            <a:avLst/>
          </a:prstGeom>
        </p:spPr>
      </p:pic>
      <p:sp>
        <p:nvSpPr>
          <p:cNvPr id="4" name="Date"/>
          <p:cNvSpPr>
            <a:spLocks noGrp="1"/>
          </p:cNvSpPr>
          <p:nvPr>
            <p:ph type="body" sz="quarter" idx="10" hasCustomPrompt="1"/>
          </p:nvPr>
        </p:nvSpPr>
        <p:spPr>
          <a:xfrm>
            <a:off x="381000" y="5834041"/>
            <a:ext cx="1529080" cy="153035"/>
          </a:xfrm>
        </p:spPr>
        <p:txBody>
          <a:bodyPr/>
          <a:lstStyle>
            <a:lvl1pPr>
              <a:defRPr spc="0">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Date</a:t>
            </a:r>
          </a:p>
        </p:txBody>
      </p:sp>
      <p:sp>
        <p:nvSpPr>
          <p:cNvPr id="9" name="Project Number"/>
          <p:cNvSpPr>
            <a:spLocks noGrp="1"/>
          </p:cNvSpPr>
          <p:nvPr>
            <p:ph type="body" sz="quarter" idx="11" hasCustomPrompt="1"/>
          </p:nvPr>
        </p:nvSpPr>
        <p:spPr>
          <a:xfrm>
            <a:off x="2402840" y="5834041"/>
            <a:ext cx="1529080" cy="153035"/>
          </a:xfrm>
        </p:spPr>
        <p:txBody>
          <a:bodyPr/>
          <a:lstStyle>
            <a:lvl1pPr>
              <a:defRPr spc="0" baseline="0">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Project Number</a:t>
            </a:r>
          </a:p>
        </p:txBody>
      </p:sp>
      <p:sp>
        <p:nvSpPr>
          <p:cNvPr id="6" name="Subtitle"/>
          <p:cNvSpPr>
            <a:spLocks noGrp="1"/>
          </p:cNvSpPr>
          <p:nvPr>
            <p:ph type="body" sz="quarter" idx="12" hasCustomPrompt="1"/>
          </p:nvPr>
        </p:nvSpPr>
        <p:spPr>
          <a:xfrm>
            <a:off x="381000" y="3966448"/>
            <a:ext cx="3967163" cy="752475"/>
          </a:xfrm>
        </p:spPr>
        <p:txBody>
          <a:bodyPr/>
          <a:lstStyle>
            <a:lvl1pPr>
              <a:lnSpc>
                <a:spcPct val="90000"/>
              </a:lnSpc>
              <a:defRPr sz="2400" spc="-150">
                <a:ln>
                  <a:noFill/>
                </a:ln>
                <a:solidFill>
                  <a:schemeClr val="tx2"/>
                </a:solidFill>
              </a:defRPr>
            </a:lvl1pPr>
          </a:lstStyle>
          <a:p>
            <a:pPr lvl="0"/>
            <a:r>
              <a:rPr lang="en-US"/>
              <a:t>Subtitle</a:t>
            </a:r>
          </a:p>
        </p:txBody>
      </p:sp>
      <p:sp>
        <p:nvSpPr>
          <p:cNvPr id="3" name="Rectangle 2"/>
          <p:cNvSpPr/>
          <p:nvPr userDrawn="1"/>
        </p:nvSpPr>
        <p:spPr>
          <a:xfrm>
            <a:off x="394855" y="6258411"/>
            <a:ext cx="3953307" cy="276999"/>
          </a:xfrm>
          <a:prstGeom prst="rect">
            <a:avLst/>
          </a:prstGeom>
        </p:spPr>
        <p:txBody>
          <a:bodyPr wrap="square" lIns="0" tIns="0" rIns="0" bIns="0">
            <a:spAutoFit/>
          </a:bodyPr>
          <a:lstStyle/>
          <a:p>
            <a:r>
              <a:rPr lang="en-US" sz="600" b="0" i="0" dirty="0">
                <a:solidFill>
                  <a:schemeClr val="tx2"/>
                </a:solidFill>
                <a:effectLst/>
                <a:latin typeface="Georgia" charset="0"/>
                <a:ea typeface="Georgia" charset="0"/>
                <a:cs typeface="Georgia" charset="0"/>
              </a:rPr>
              <a:t>This report is authorized for use solely by the parties noted in the written contract. </a:t>
            </a:r>
            <a:br>
              <a:rPr lang="en-US" sz="600" b="0" i="0" dirty="0">
                <a:solidFill>
                  <a:schemeClr val="tx2"/>
                </a:solidFill>
                <a:effectLst/>
                <a:latin typeface="Georgia" charset="0"/>
                <a:ea typeface="Georgia" charset="0"/>
                <a:cs typeface="Georgia" charset="0"/>
              </a:rPr>
            </a:br>
            <a:r>
              <a:rPr lang="en-US" sz="600" b="0" i="0" dirty="0">
                <a:solidFill>
                  <a:schemeClr val="tx2"/>
                </a:solidFill>
                <a:effectLst/>
                <a:latin typeface="Georgia" charset="0"/>
                <a:ea typeface="Georgia" charset="0"/>
                <a:cs typeface="Georgia" charset="0"/>
              </a:rPr>
              <a:t>No part of the publication may be reprinted, redistributed or put into an electronic or information retrieval </a:t>
            </a:r>
            <a:br>
              <a:rPr lang="en-US" sz="600" b="0" i="0" dirty="0">
                <a:solidFill>
                  <a:schemeClr val="tx2"/>
                </a:solidFill>
                <a:effectLst/>
                <a:latin typeface="Georgia" charset="0"/>
                <a:ea typeface="Georgia" charset="0"/>
                <a:cs typeface="Georgia" charset="0"/>
              </a:rPr>
            </a:br>
            <a:r>
              <a:rPr lang="en-US" sz="600" b="0" i="0" dirty="0">
                <a:solidFill>
                  <a:schemeClr val="tx2"/>
                </a:solidFill>
                <a:effectLst/>
                <a:latin typeface="Georgia" charset="0"/>
                <a:ea typeface="Georgia" charset="0"/>
                <a:cs typeface="Georgia" charset="0"/>
              </a:rPr>
              <a:t>system without prior permission of Technomic, Inc.</a:t>
            </a:r>
            <a:endParaRPr lang="en-US" sz="600" dirty="0">
              <a:solidFill>
                <a:schemeClr val="tx2"/>
              </a:solidFill>
              <a:latin typeface="Georgia" charset="0"/>
              <a:ea typeface="Georgia" charset="0"/>
              <a:cs typeface="Georgia" charset="0"/>
            </a:endParaRPr>
          </a:p>
        </p:txBody>
      </p:sp>
      <p:pic>
        <p:nvPicPr>
          <p:cNvPr id="12" name="Picture 11" descr="A person sitting at a table with a plate of food&#10;&#10;Description automatically generated">
            <a:extLst>
              <a:ext uri="{FF2B5EF4-FFF2-40B4-BE49-F238E27FC236}">
                <a16:creationId xmlns:a16="http://schemas.microsoft.com/office/drawing/2014/main" id="{A1C4F75E-8CF3-42A7-855F-3CE7C6D0E83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0" y="0"/>
            <a:ext cx="4572000" cy="6858000"/>
          </a:xfrm>
          <a:prstGeom prst="rect">
            <a:avLst/>
          </a:prstGeom>
        </p:spPr>
      </p:pic>
    </p:spTree>
    <p:extLst>
      <p:ext uri="{BB962C8B-B14F-4D97-AF65-F5344CB8AC3E}">
        <p14:creationId xmlns:p14="http://schemas.microsoft.com/office/powerpoint/2010/main" val="2026285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T_Sub-Subsection_Title">
    <p:spTree>
      <p:nvGrpSpPr>
        <p:cNvPr id="1" name=""/>
        <p:cNvGrpSpPr/>
        <p:nvPr/>
      </p:nvGrpSpPr>
      <p:grpSpPr>
        <a:xfrm>
          <a:off x="0" y="0"/>
          <a:ext cx="0" cy="0"/>
          <a:chOff x="0" y="0"/>
          <a:chExt cx="0" cy="0"/>
        </a:xfrm>
      </p:grpSpPr>
      <p:pic>
        <p:nvPicPr>
          <p:cNvPr id="4" name="Picture 3" descr="A picture containing cup, coffee, food, table&#10;&#10;Description automatically generated">
            <a:extLst>
              <a:ext uri="{FF2B5EF4-FFF2-40B4-BE49-F238E27FC236}">
                <a16:creationId xmlns:a16="http://schemas.microsoft.com/office/drawing/2014/main" id="{529557F9-38CE-4E32-B173-1F7F5064E503}"/>
              </a:ext>
            </a:extLst>
          </p:cNvPr>
          <p:cNvPicPr>
            <a:picLocks noChangeAspect="1"/>
          </p:cNvPicPr>
          <p:nvPr userDrawn="1"/>
        </p:nvPicPr>
        <p:blipFill rotWithShape="1">
          <a:blip r:embed="rId2">
            <a:grayscl/>
            <a:extLst>
              <a:ext uri="{28A0092B-C50C-407E-A947-70E740481C1C}">
                <a14:useLocalDpi xmlns:a14="http://schemas.microsoft.com/office/drawing/2010/main" val="0"/>
              </a:ext>
            </a:extLst>
          </a:blip>
          <a:srcRect l="45031" r="26282"/>
          <a:stretch/>
        </p:blipFill>
        <p:spPr>
          <a:xfrm>
            <a:off x="6172199" y="0"/>
            <a:ext cx="2971801" cy="6858000"/>
          </a:xfrm>
          <a:prstGeom prst="rect">
            <a:avLst/>
          </a:prstGeom>
        </p:spPr>
      </p:pic>
      <p:sp>
        <p:nvSpPr>
          <p:cNvPr id="8" name="PPH-SlideNo"/>
          <p:cNvSpPr>
            <a:spLocks noGrp="1"/>
          </p:cNvSpPr>
          <p:nvPr>
            <p:ph type="sldNum" sz="quarter" idx="4"/>
          </p:nvPr>
        </p:nvSpPr>
        <p:spPr>
          <a:xfrm>
            <a:off x="7924801" y="6550976"/>
            <a:ext cx="838199" cy="230823"/>
          </a:xfrm>
          <a:prstGeom prst="rect">
            <a:avLst/>
          </a:prstGeom>
        </p:spPr>
        <p:txBody>
          <a:bodyPr vert="horz" wrap="none" lIns="0" tIns="0" rIns="0" bIns="0" rtlCol="0" anchor="b"/>
          <a:lstStyle>
            <a:lvl1pPr algn="r">
              <a:spcBef>
                <a:spcPts val="0"/>
              </a:spcBef>
              <a:defRPr sz="800" b="1">
                <a:solidFill>
                  <a:schemeClr val="bg1"/>
                </a:solidFill>
                <a:latin typeface="+mn-lt"/>
              </a:defRPr>
            </a:lvl1pPr>
          </a:lstStyle>
          <a:p>
            <a:pPr defTabSz="856716"/>
            <a:fld id="{7B6B1C32-E567-445C-9FD5-2A0B0A08DD29}" type="slidenum">
              <a:rPr lang="en-US" smtClean="0"/>
              <a:pPr defTabSz="856716"/>
              <a:t>‹#›</a:t>
            </a:fld>
            <a:endParaRPr lang="en-US" dirty="0"/>
          </a:p>
        </p:txBody>
      </p:sp>
      <p:sp>
        <p:nvSpPr>
          <p:cNvPr id="10" name="Title"/>
          <p:cNvSpPr>
            <a:spLocks noGrp="1"/>
          </p:cNvSpPr>
          <p:nvPr>
            <p:ph type="title" hasCustomPrompt="1"/>
          </p:nvPr>
        </p:nvSpPr>
        <p:spPr>
          <a:xfrm>
            <a:off x="381000" y="1322831"/>
            <a:ext cx="5486400" cy="2209801"/>
          </a:xfrm>
        </p:spPr>
        <p:txBody>
          <a:bodyPr anchor="ctr"/>
          <a:lstStyle>
            <a:lvl1pPr>
              <a:spcAft>
                <a:spcPts val="600"/>
              </a:spcAft>
              <a:defRPr sz="4000">
                <a:solidFill>
                  <a:schemeClr val="tx1"/>
                </a:solidFill>
              </a:defRPr>
            </a:lvl1pPr>
          </a:lstStyle>
          <a:p>
            <a:r>
              <a:rPr lang="en-US"/>
              <a:t>Click to edit Section Title</a:t>
            </a:r>
          </a:p>
        </p:txBody>
      </p:sp>
      <p:sp>
        <p:nvSpPr>
          <p:cNvPr id="9" name="Subtitle"/>
          <p:cNvSpPr>
            <a:spLocks noGrp="1"/>
          </p:cNvSpPr>
          <p:nvPr>
            <p:ph type="body" sz="quarter" idx="12" hasCustomPrompt="1"/>
          </p:nvPr>
        </p:nvSpPr>
        <p:spPr>
          <a:xfrm>
            <a:off x="381000" y="3581400"/>
            <a:ext cx="5486400" cy="752475"/>
          </a:xfrm>
        </p:spPr>
        <p:txBody>
          <a:bodyPr/>
          <a:lstStyle>
            <a:lvl1pPr>
              <a:lnSpc>
                <a:spcPct val="90000"/>
              </a:lnSpc>
              <a:defRPr sz="2400" spc="-150">
                <a:ln>
                  <a:noFill/>
                </a:ln>
                <a:solidFill>
                  <a:schemeClr val="tx2"/>
                </a:solidFill>
              </a:defRPr>
            </a:lvl1pPr>
          </a:lstStyle>
          <a:p>
            <a:pPr lvl="0"/>
            <a:r>
              <a:rPr lang="en-US"/>
              <a:t>Subtitle</a:t>
            </a:r>
          </a:p>
        </p:txBody>
      </p:sp>
      <p:sp>
        <p:nvSpPr>
          <p:cNvPr id="11" name="Rectangle 10">
            <a:extLst>
              <a:ext uri="{FF2B5EF4-FFF2-40B4-BE49-F238E27FC236}">
                <a16:creationId xmlns:a16="http://schemas.microsoft.com/office/drawing/2014/main" id="{8AABBB4C-4145-8840-B27A-FB2788924D0F}"/>
              </a:ext>
            </a:extLst>
          </p:cNvPr>
          <p:cNvSpPr/>
          <p:nvPr userDrawn="1"/>
        </p:nvSpPr>
        <p:spPr>
          <a:xfrm>
            <a:off x="-1" y="304800"/>
            <a:ext cx="152401" cy="655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11848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T_Sub-Subsection_Title">
    <p:spTree>
      <p:nvGrpSpPr>
        <p:cNvPr id="1" name=""/>
        <p:cNvGrpSpPr/>
        <p:nvPr/>
      </p:nvGrpSpPr>
      <p:grpSpPr>
        <a:xfrm>
          <a:off x="0" y="0"/>
          <a:ext cx="0" cy="0"/>
          <a:chOff x="0" y="0"/>
          <a:chExt cx="0" cy="0"/>
        </a:xfrm>
      </p:grpSpPr>
      <p:pic>
        <p:nvPicPr>
          <p:cNvPr id="5" name="Picture 4" descr="A picture containing indoor, food, filled, full&#10;&#10;Description automatically generated">
            <a:extLst>
              <a:ext uri="{FF2B5EF4-FFF2-40B4-BE49-F238E27FC236}">
                <a16:creationId xmlns:a16="http://schemas.microsoft.com/office/drawing/2014/main" id="{24D66C56-BD4A-4179-A8A6-D1FCE6393F13}"/>
              </a:ext>
            </a:extLst>
          </p:cNvPr>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3736" r="21296"/>
          <a:stretch/>
        </p:blipFill>
        <p:spPr>
          <a:xfrm>
            <a:off x="6172200" y="0"/>
            <a:ext cx="2971800" cy="6858000"/>
          </a:xfrm>
          <a:prstGeom prst="rect">
            <a:avLst/>
          </a:prstGeom>
        </p:spPr>
      </p:pic>
      <p:sp>
        <p:nvSpPr>
          <p:cNvPr id="8" name="PPH-SlideNo"/>
          <p:cNvSpPr>
            <a:spLocks noGrp="1"/>
          </p:cNvSpPr>
          <p:nvPr>
            <p:ph type="sldNum" sz="quarter" idx="4"/>
          </p:nvPr>
        </p:nvSpPr>
        <p:spPr>
          <a:xfrm>
            <a:off x="7924801" y="6550976"/>
            <a:ext cx="838199" cy="230823"/>
          </a:xfrm>
          <a:prstGeom prst="rect">
            <a:avLst/>
          </a:prstGeom>
        </p:spPr>
        <p:txBody>
          <a:bodyPr vert="horz" wrap="none" lIns="0" tIns="0" rIns="0" bIns="0" rtlCol="0" anchor="b"/>
          <a:lstStyle>
            <a:lvl1pPr algn="r">
              <a:spcBef>
                <a:spcPts val="0"/>
              </a:spcBef>
              <a:defRPr sz="800" b="1">
                <a:solidFill>
                  <a:schemeClr val="bg1"/>
                </a:solidFill>
                <a:latin typeface="+mn-lt"/>
              </a:defRPr>
            </a:lvl1pPr>
          </a:lstStyle>
          <a:p>
            <a:pPr defTabSz="856716"/>
            <a:fld id="{7B6B1C32-E567-445C-9FD5-2A0B0A08DD29}" type="slidenum">
              <a:rPr lang="en-US" smtClean="0"/>
              <a:pPr defTabSz="856716"/>
              <a:t>‹#›</a:t>
            </a:fld>
            <a:endParaRPr lang="en-US" dirty="0"/>
          </a:p>
        </p:txBody>
      </p:sp>
      <p:sp>
        <p:nvSpPr>
          <p:cNvPr id="10" name="Title"/>
          <p:cNvSpPr>
            <a:spLocks noGrp="1"/>
          </p:cNvSpPr>
          <p:nvPr>
            <p:ph type="title" hasCustomPrompt="1"/>
          </p:nvPr>
        </p:nvSpPr>
        <p:spPr>
          <a:xfrm>
            <a:off x="381000" y="1322831"/>
            <a:ext cx="5486400" cy="2209801"/>
          </a:xfrm>
        </p:spPr>
        <p:txBody>
          <a:bodyPr anchor="ctr"/>
          <a:lstStyle>
            <a:lvl1pPr>
              <a:spcAft>
                <a:spcPts val="600"/>
              </a:spcAft>
              <a:defRPr sz="4000">
                <a:solidFill>
                  <a:schemeClr val="tx1"/>
                </a:solidFill>
              </a:defRPr>
            </a:lvl1pPr>
          </a:lstStyle>
          <a:p>
            <a:r>
              <a:rPr lang="en-US"/>
              <a:t>Click to edit Section Title</a:t>
            </a:r>
          </a:p>
        </p:txBody>
      </p:sp>
      <p:sp>
        <p:nvSpPr>
          <p:cNvPr id="9" name="Subtitle"/>
          <p:cNvSpPr>
            <a:spLocks noGrp="1"/>
          </p:cNvSpPr>
          <p:nvPr>
            <p:ph type="body" sz="quarter" idx="12" hasCustomPrompt="1"/>
          </p:nvPr>
        </p:nvSpPr>
        <p:spPr>
          <a:xfrm>
            <a:off x="381000" y="3581400"/>
            <a:ext cx="5486400" cy="752475"/>
          </a:xfrm>
        </p:spPr>
        <p:txBody>
          <a:bodyPr/>
          <a:lstStyle>
            <a:lvl1pPr>
              <a:lnSpc>
                <a:spcPct val="90000"/>
              </a:lnSpc>
              <a:defRPr sz="2400" spc="-150">
                <a:ln>
                  <a:noFill/>
                </a:ln>
                <a:solidFill>
                  <a:schemeClr val="tx2"/>
                </a:solidFill>
              </a:defRPr>
            </a:lvl1pPr>
          </a:lstStyle>
          <a:p>
            <a:pPr lvl="0"/>
            <a:r>
              <a:rPr lang="en-US"/>
              <a:t>Subtitle</a:t>
            </a:r>
          </a:p>
        </p:txBody>
      </p:sp>
      <p:sp>
        <p:nvSpPr>
          <p:cNvPr id="11" name="Rectangle 10">
            <a:extLst>
              <a:ext uri="{FF2B5EF4-FFF2-40B4-BE49-F238E27FC236}">
                <a16:creationId xmlns:a16="http://schemas.microsoft.com/office/drawing/2014/main" id="{8AABBB4C-4145-8840-B27A-FB2788924D0F}"/>
              </a:ext>
            </a:extLst>
          </p:cNvPr>
          <p:cNvSpPr/>
          <p:nvPr userDrawn="1"/>
        </p:nvSpPr>
        <p:spPr>
          <a:xfrm>
            <a:off x="-1" y="304800"/>
            <a:ext cx="152401" cy="655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58851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T_Sub-Subsection_Title">
    <p:spTree>
      <p:nvGrpSpPr>
        <p:cNvPr id="1" name=""/>
        <p:cNvGrpSpPr/>
        <p:nvPr/>
      </p:nvGrpSpPr>
      <p:grpSpPr>
        <a:xfrm>
          <a:off x="0" y="0"/>
          <a:ext cx="0" cy="0"/>
          <a:chOff x="0" y="0"/>
          <a:chExt cx="0" cy="0"/>
        </a:xfrm>
      </p:grpSpPr>
      <p:pic>
        <p:nvPicPr>
          <p:cNvPr id="7" name="Picture 6" descr="A pan of food on a stove&#10;&#10;Description automatically generated">
            <a:extLst>
              <a:ext uri="{FF2B5EF4-FFF2-40B4-BE49-F238E27FC236}">
                <a16:creationId xmlns:a16="http://schemas.microsoft.com/office/drawing/2014/main" id="{FF894AA1-9354-4648-8EAD-D0F496FED5D7}"/>
              </a:ext>
            </a:extLst>
          </p:cNvPr>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r="35073"/>
          <a:stretch/>
        </p:blipFill>
        <p:spPr>
          <a:xfrm>
            <a:off x="6182958" y="0"/>
            <a:ext cx="2961042" cy="6858000"/>
          </a:xfrm>
          <a:prstGeom prst="rect">
            <a:avLst/>
          </a:prstGeom>
        </p:spPr>
      </p:pic>
      <p:sp>
        <p:nvSpPr>
          <p:cNvPr id="8" name="PPH-SlideNo"/>
          <p:cNvSpPr>
            <a:spLocks noGrp="1"/>
          </p:cNvSpPr>
          <p:nvPr>
            <p:ph type="sldNum" sz="quarter" idx="4"/>
          </p:nvPr>
        </p:nvSpPr>
        <p:spPr>
          <a:xfrm>
            <a:off x="7924801" y="6550976"/>
            <a:ext cx="838199" cy="230823"/>
          </a:xfrm>
          <a:prstGeom prst="rect">
            <a:avLst/>
          </a:prstGeom>
        </p:spPr>
        <p:txBody>
          <a:bodyPr vert="horz" wrap="none" lIns="0" tIns="0" rIns="0" bIns="0" rtlCol="0" anchor="b"/>
          <a:lstStyle>
            <a:lvl1pPr algn="r">
              <a:spcBef>
                <a:spcPts val="0"/>
              </a:spcBef>
              <a:defRPr sz="800" b="1">
                <a:solidFill>
                  <a:schemeClr val="bg1"/>
                </a:solidFill>
                <a:latin typeface="+mn-lt"/>
              </a:defRPr>
            </a:lvl1pPr>
          </a:lstStyle>
          <a:p>
            <a:pPr defTabSz="856716"/>
            <a:fld id="{7B6B1C32-E567-445C-9FD5-2A0B0A08DD29}" type="slidenum">
              <a:rPr lang="en-US" smtClean="0"/>
              <a:pPr defTabSz="856716"/>
              <a:t>‹#›</a:t>
            </a:fld>
            <a:endParaRPr lang="en-US" dirty="0"/>
          </a:p>
        </p:txBody>
      </p:sp>
      <p:sp>
        <p:nvSpPr>
          <p:cNvPr id="10" name="Title"/>
          <p:cNvSpPr>
            <a:spLocks noGrp="1"/>
          </p:cNvSpPr>
          <p:nvPr>
            <p:ph type="title" hasCustomPrompt="1"/>
          </p:nvPr>
        </p:nvSpPr>
        <p:spPr>
          <a:xfrm>
            <a:off x="381000" y="1322831"/>
            <a:ext cx="5486400" cy="2209801"/>
          </a:xfrm>
        </p:spPr>
        <p:txBody>
          <a:bodyPr anchor="ctr"/>
          <a:lstStyle>
            <a:lvl1pPr>
              <a:spcAft>
                <a:spcPts val="600"/>
              </a:spcAft>
              <a:defRPr sz="4000">
                <a:solidFill>
                  <a:schemeClr val="tx1"/>
                </a:solidFill>
              </a:defRPr>
            </a:lvl1pPr>
          </a:lstStyle>
          <a:p>
            <a:r>
              <a:rPr lang="en-US"/>
              <a:t>Click to edit Section Title</a:t>
            </a:r>
          </a:p>
        </p:txBody>
      </p:sp>
      <p:sp>
        <p:nvSpPr>
          <p:cNvPr id="9" name="Subtitle"/>
          <p:cNvSpPr>
            <a:spLocks noGrp="1"/>
          </p:cNvSpPr>
          <p:nvPr>
            <p:ph type="body" sz="quarter" idx="12" hasCustomPrompt="1"/>
          </p:nvPr>
        </p:nvSpPr>
        <p:spPr>
          <a:xfrm>
            <a:off x="381000" y="3581400"/>
            <a:ext cx="5486400" cy="752475"/>
          </a:xfrm>
        </p:spPr>
        <p:txBody>
          <a:bodyPr/>
          <a:lstStyle>
            <a:lvl1pPr>
              <a:lnSpc>
                <a:spcPct val="90000"/>
              </a:lnSpc>
              <a:defRPr sz="2400" spc="-150">
                <a:ln>
                  <a:noFill/>
                </a:ln>
                <a:solidFill>
                  <a:schemeClr val="tx2"/>
                </a:solidFill>
              </a:defRPr>
            </a:lvl1pPr>
          </a:lstStyle>
          <a:p>
            <a:pPr lvl="0"/>
            <a:r>
              <a:rPr lang="en-US"/>
              <a:t>Subtitle</a:t>
            </a:r>
          </a:p>
        </p:txBody>
      </p:sp>
      <p:sp>
        <p:nvSpPr>
          <p:cNvPr id="11" name="Rectangle 10">
            <a:extLst>
              <a:ext uri="{FF2B5EF4-FFF2-40B4-BE49-F238E27FC236}">
                <a16:creationId xmlns:a16="http://schemas.microsoft.com/office/drawing/2014/main" id="{8AABBB4C-4145-8840-B27A-FB2788924D0F}"/>
              </a:ext>
            </a:extLst>
          </p:cNvPr>
          <p:cNvSpPr/>
          <p:nvPr userDrawn="1"/>
        </p:nvSpPr>
        <p:spPr>
          <a:xfrm>
            <a:off x="-1" y="304800"/>
            <a:ext cx="152401" cy="655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75901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T_Subsection_Title">
    <p:spTree>
      <p:nvGrpSpPr>
        <p:cNvPr id="1" name=""/>
        <p:cNvGrpSpPr/>
        <p:nvPr/>
      </p:nvGrpSpPr>
      <p:grpSpPr>
        <a:xfrm>
          <a:off x="0" y="0"/>
          <a:ext cx="0" cy="0"/>
          <a:chOff x="0" y="0"/>
          <a:chExt cx="0" cy="0"/>
        </a:xfrm>
      </p:grpSpPr>
      <p:pic>
        <p:nvPicPr>
          <p:cNvPr id="3" name="Picture 2" descr="A bowl of food on a table&#10;&#10;Description automatically generated">
            <a:extLst>
              <a:ext uri="{FF2B5EF4-FFF2-40B4-BE49-F238E27FC236}">
                <a16:creationId xmlns:a16="http://schemas.microsoft.com/office/drawing/2014/main" id="{6A18D7F8-FFEE-47DF-A803-9EBA6B1290B8}"/>
              </a:ext>
            </a:extLst>
          </p:cNvPr>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3923" r="31842"/>
          <a:stretch/>
        </p:blipFill>
        <p:spPr>
          <a:xfrm>
            <a:off x="6172200" y="0"/>
            <a:ext cx="2971800" cy="6858000"/>
          </a:xfrm>
          <a:prstGeom prst="rect">
            <a:avLst/>
          </a:prstGeom>
        </p:spPr>
      </p:pic>
      <p:sp>
        <p:nvSpPr>
          <p:cNvPr id="9" name="Title"/>
          <p:cNvSpPr>
            <a:spLocks noGrp="1"/>
          </p:cNvSpPr>
          <p:nvPr>
            <p:ph type="title" hasCustomPrompt="1"/>
          </p:nvPr>
        </p:nvSpPr>
        <p:spPr>
          <a:xfrm>
            <a:off x="381000" y="1322831"/>
            <a:ext cx="5486400" cy="2209801"/>
          </a:xfrm>
        </p:spPr>
        <p:txBody>
          <a:bodyPr anchor="ctr"/>
          <a:lstStyle>
            <a:lvl1pPr>
              <a:spcAft>
                <a:spcPts val="600"/>
              </a:spcAft>
              <a:defRPr sz="4000">
                <a:solidFill>
                  <a:schemeClr val="tx1"/>
                </a:solidFill>
              </a:defRPr>
            </a:lvl1pPr>
          </a:lstStyle>
          <a:p>
            <a:r>
              <a:rPr lang="en-US"/>
              <a:t>Click to edit Section Title</a:t>
            </a:r>
          </a:p>
        </p:txBody>
      </p:sp>
      <p:sp>
        <p:nvSpPr>
          <p:cNvPr id="11" name="PPH-SlideNo"/>
          <p:cNvSpPr>
            <a:spLocks noGrp="1"/>
          </p:cNvSpPr>
          <p:nvPr>
            <p:ph type="sldNum" sz="quarter" idx="4"/>
          </p:nvPr>
        </p:nvSpPr>
        <p:spPr>
          <a:xfrm>
            <a:off x="7924801" y="6550976"/>
            <a:ext cx="838199" cy="230823"/>
          </a:xfrm>
          <a:prstGeom prst="rect">
            <a:avLst/>
          </a:prstGeom>
        </p:spPr>
        <p:txBody>
          <a:bodyPr vert="horz" wrap="none" lIns="0" tIns="0" rIns="0" bIns="0" rtlCol="0" anchor="b"/>
          <a:lstStyle>
            <a:lvl1pPr algn="r">
              <a:spcBef>
                <a:spcPts val="0"/>
              </a:spcBef>
              <a:defRPr sz="800" b="1">
                <a:solidFill>
                  <a:schemeClr val="tx1"/>
                </a:solidFill>
                <a:latin typeface="+mn-lt"/>
              </a:defRPr>
            </a:lvl1pPr>
          </a:lstStyle>
          <a:p>
            <a:pPr defTabSz="856716"/>
            <a:fld id="{7B6B1C32-E567-445C-9FD5-2A0B0A08DD29}" type="slidenum">
              <a:rPr lang="en-US" smtClean="0"/>
              <a:pPr defTabSz="856716"/>
              <a:t>‹#›</a:t>
            </a:fld>
            <a:endParaRPr lang="en-US" dirty="0"/>
          </a:p>
        </p:txBody>
      </p:sp>
      <p:sp>
        <p:nvSpPr>
          <p:cNvPr id="12" name="Rectangle 11"/>
          <p:cNvSpPr/>
          <p:nvPr userDrawn="1"/>
        </p:nvSpPr>
        <p:spPr>
          <a:xfrm>
            <a:off x="-1" y="304800"/>
            <a:ext cx="152401" cy="655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p:cNvSpPr>
            <a:spLocks noGrp="1"/>
          </p:cNvSpPr>
          <p:nvPr>
            <p:ph type="body" sz="quarter" idx="12" hasCustomPrompt="1"/>
          </p:nvPr>
        </p:nvSpPr>
        <p:spPr>
          <a:xfrm>
            <a:off x="381000" y="3581400"/>
            <a:ext cx="5486400" cy="752475"/>
          </a:xfrm>
        </p:spPr>
        <p:txBody>
          <a:bodyPr/>
          <a:lstStyle>
            <a:lvl1pPr>
              <a:lnSpc>
                <a:spcPct val="90000"/>
              </a:lnSpc>
              <a:defRPr sz="2400" spc="-150">
                <a:ln>
                  <a:noFill/>
                </a:ln>
                <a:solidFill>
                  <a:schemeClr val="tx2"/>
                </a:solidFill>
              </a:defRPr>
            </a:lvl1pPr>
          </a:lstStyle>
          <a:p>
            <a:pPr lvl="0"/>
            <a:r>
              <a:rPr lang="en-US"/>
              <a:t>Subtitle</a:t>
            </a:r>
          </a:p>
        </p:txBody>
      </p:sp>
    </p:spTree>
    <p:extLst>
      <p:ext uri="{BB962C8B-B14F-4D97-AF65-F5344CB8AC3E}">
        <p14:creationId xmlns:p14="http://schemas.microsoft.com/office/powerpoint/2010/main" val="21377552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T_Subsection_Title">
    <p:spTree>
      <p:nvGrpSpPr>
        <p:cNvPr id="1" name=""/>
        <p:cNvGrpSpPr/>
        <p:nvPr/>
      </p:nvGrpSpPr>
      <p:grpSpPr>
        <a:xfrm>
          <a:off x="0" y="0"/>
          <a:ext cx="0" cy="0"/>
          <a:chOff x="0" y="0"/>
          <a:chExt cx="0" cy="0"/>
        </a:xfrm>
      </p:grpSpPr>
      <p:pic>
        <p:nvPicPr>
          <p:cNvPr id="3" name="Picture 2" descr="A glass of beer on a table&#10;&#10;Description automatically generated">
            <a:extLst>
              <a:ext uri="{FF2B5EF4-FFF2-40B4-BE49-F238E27FC236}">
                <a16:creationId xmlns:a16="http://schemas.microsoft.com/office/drawing/2014/main" id="{DCB867D3-82FD-4AE6-B7CC-360BDBFDE8BB}"/>
              </a:ext>
            </a:extLst>
          </p:cNvPr>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9789" r="31574"/>
          <a:stretch/>
        </p:blipFill>
        <p:spPr>
          <a:xfrm flipH="1">
            <a:off x="6172200" y="0"/>
            <a:ext cx="2971800" cy="6858000"/>
          </a:xfrm>
          <a:prstGeom prst="rect">
            <a:avLst/>
          </a:prstGeom>
        </p:spPr>
      </p:pic>
      <p:sp>
        <p:nvSpPr>
          <p:cNvPr id="9" name="Title"/>
          <p:cNvSpPr>
            <a:spLocks noGrp="1"/>
          </p:cNvSpPr>
          <p:nvPr>
            <p:ph type="title" hasCustomPrompt="1"/>
          </p:nvPr>
        </p:nvSpPr>
        <p:spPr>
          <a:xfrm>
            <a:off x="381000" y="1322831"/>
            <a:ext cx="5486400" cy="2209801"/>
          </a:xfrm>
        </p:spPr>
        <p:txBody>
          <a:bodyPr anchor="ctr"/>
          <a:lstStyle>
            <a:lvl1pPr>
              <a:spcAft>
                <a:spcPts val="600"/>
              </a:spcAft>
              <a:defRPr sz="4000">
                <a:solidFill>
                  <a:schemeClr val="tx1"/>
                </a:solidFill>
              </a:defRPr>
            </a:lvl1pPr>
          </a:lstStyle>
          <a:p>
            <a:r>
              <a:rPr lang="en-US"/>
              <a:t>Click to edit Section Title</a:t>
            </a:r>
          </a:p>
        </p:txBody>
      </p:sp>
      <p:sp>
        <p:nvSpPr>
          <p:cNvPr id="11" name="PPH-SlideNo"/>
          <p:cNvSpPr>
            <a:spLocks noGrp="1"/>
          </p:cNvSpPr>
          <p:nvPr>
            <p:ph type="sldNum" sz="quarter" idx="4"/>
          </p:nvPr>
        </p:nvSpPr>
        <p:spPr>
          <a:xfrm>
            <a:off x="7924801" y="6550976"/>
            <a:ext cx="838199" cy="230823"/>
          </a:xfrm>
          <a:prstGeom prst="rect">
            <a:avLst/>
          </a:prstGeom>
        </p:spPr>
        <p:txBody>
          <a:bodyPr vert="horz" wrap="none" lIns="0" tIns="0" rIns="0" bIns="0" rtlCol="0" anchor="b"/>
          <a:lstStyle>
            <a:lvl1pPr algn="r">
              <a:spcBef>
                <a:spcPts val="0"/>
              </a:spcBef>
              <a:defRPr sz="800" b="1">
                <a:solidFill>
                  <a:schemeClr val="bg1"/>
                </a:solidFill>
                <a:latin typeface="+mn-lt"/>
              </a:defRPr>
            </a:lvl1pPr>
          </a:lstStyle>
          <a:p>
            <a:pPr defTabSz="856716"/>
            <a:fld id="{7B6B1C32-E567-445C-9FD5-2A0B0A08DD29}" type="slidenum">
              <a:rPr lang="en-US" smtClean="0"/>
              <a:pPr defTabSz="856716"/>
              <a:t>‹#›</a:t>
            </a:fld>
            <a:endParaRPr lang="en-US" dirty="0"/>
          </a:p>
        </p:txBody>
      </p:sp>
      <p:sp>
        <p:nvSpPr>
          <p:cNvPr id="12" name="Rectangle 11"/>
          <p:cNvSpPr/>
          <p:nvPr userDrawn="1"/>
        </p:nvSpPr>
        <p:spPr>
          <a:xfrm>
            <a:off x="-1" y="304800"/>
            <a:ext cx="152401" cy="655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p:cNvSpPr>
            <a:spLocks noGrp="1"/>
          </p:cNvSpPr>
          <p:nvPr>
            <p:ph type="body" sz="quarter" idx="12" hasCustomPrompt="1"/>
          </p:nvPr>
        </p:nvSpPr>
        <p:spPr>
          <a:xfrm>
            <a:off x="381000" y="3581400"/>
            <a:ext cx="5486400" cy="752475"/>
          </a:xfrm>
        </p:spPr>
        <p:txBody>
          <a:bodyPr/>
          <a:lstStyle>
            <a:lvl1pPr>
              <a:lnSpc>
                <a:spcPct val="90000"/>
              </a:lnSpc>
              <a:defRPr sz="2400" spc="-150">
                <a:ln>
                  <a:noFill/>
                </a:ln>
                <a:solidFill>
                  <a:schemeClr val="tx2"/>
                </a:solidFill>
              </a:defRPr>
            </a:lvl1pPr>
          </a:lstStyle>
          <a:p>
            <a:pPr lvl="0"/>
            <a:r>
              <a:rPr lang="en-US"/>
              <a:t>Subtitle</a:t>
            </a:r>
          </a:p>
        </p:txBody>
      </p:sp>
    </p:spTree>
    <p:extLst>
      <p:ext uri="{BB962C8B-B14F-4D97-AF65-F5344CB8AC3E}">
        <p14:creationId xmlns:p14="http://schemas.microsoft.com/office/powerpoint/2010/main" val="3329158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T_Sub-Subsection_Titl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6172200" y="0"/>
            <a:ext cx="2971800" cy="6858000"/>
          </a:xfrm>
          <a:prstGeom prst="rect">
            <a:avLst/>
          </a:prstGeom>
        </p:spPr>
      </p:pic>
      <p:sp>
        <p:nvSpPr>
          <p:cNvPr id="8" name="PPH-SlideNo"/>
          <p:cNvSpPr>
            <a:spLocks noGrp="1"/>
          </p:cNvSpPr>
          <p:nvPr>
            <p:ph type="sldNum" sz="quarter" idx="4"/>
          </p:nvPr>
        </p:nvSpPr>
        <p:spPr>
          <a:xfrm>
            <a:off x="7924801" y="6550976"/>
            <a:ext cx="838199" cy="230823"/>
          </a:xfrm>
          <a:prstGeom prst="rect">
            <a:avLst/>
          </a:prstGeom>
        </p:spPr>
        <p:txBody>
          <a:bodyPr vert="horz" wrap="none" lIns="0" tIns="0" rIns="0" bIns="0" rtlCol="0" anchor="b"/>
          <a:lstStyle>
            <a:lvl1pPr algn="r">
              <a:spcBef>
                <a:spcPts val="0"/>
              </a:spcBef>
              <a:defRPr sz="800" b="1">
                <a:solidFill>
                  <a:schemeClr val="tx1"/>
                </a:solidFill>
                <a:latin typeface="+mn-lt"/>
              </a:defRPr>
            </a:lvl1pPr>
          </a:lstStyle>
          <a:p>
            <a:pPr defTabSz="856716"/>
            <a:fld id="{7B6B1C32-E567-445C-9FD5-2A0B0A08DD29}" type="slidenum">
              <a:rPr lang="en-US" smtClean="0"/>
              <a:pPr defTabSz="856716"/>
              <a:t>‹#›</a:t>
            </a:fld>
            <a:endParaRPr lang="en-US" dirty="0"/>
          </a:p>
        </p:txBody>
      </p:sp>
      <p:sp>
        <p:nvSpPr>
          <p:cNvPr id="10" name="Title"/>
          <p:cNvSpPr>
            <a:spLocks noGrp="1"/>
          </p:cNvSpPr>
          <p:nvPr>
            <p:ph type="title" hasCustomPrompt="1"/>
          </p:nvPr>
        </p:nvSpPr>
        <p:spPr>
          <a:xfrm>
            <a:off x="381000" y="1322831"/>
            <a:ext cx="5486400" cy="2209801"/>
          </a:xfrm>
        </p:spPr>
        <p:txBody>
          <a:bodyPr anchor="ctr"/>
          <a:lstStyle>
            <a:lvl1pPr>
              <a:spcAft>
                <a:spcPts val="600"/>
              </a:spcAft>
              <a:defRPr sz="4000">
                <a:solidFill>
                  <a:schemeClr val="tx1"/>
                </a:solidFill>
              </a:defRPr>
            </a:lvl1pPr>
          </a:lstStyle>
          <a:p>
            <a:r>
              <a:rPr lang="en-US"/>
              <a:t>Click to edit Section Title</a:t>
            </a:r>
          </a:p>
        </p:txBody>
      </p:sp>
      <p:sp>
        <p:nvSpPr>
          <p:cNvPr id="9" name="Subtitle"/>
          <p:cNvSpPr>
            <a:spLocks noGrp="1"/>
          </p:cNvSpPr>
          <p:nvPr>
            <p:ph type="body" sz="quarter" idx="12" hasCustomPrompt="1"/>
          </p:nvPr>
        </p:nvSpPr>
        <p:spPr>
          <a:xfrm>
            <a:off x="381000" y="3581400"/>
            <a:ext cx="5486400" cy="752475"/>
          </a:xfrm>
        </p:spPr>
        <p:txBody>
          <a:bodyPr/>
          <a:lstStyle>
            <a:lvl1pPr>
              <a:lnSpc>
                <a:spcPct val="90000"/>
              </a:lnSpc>
              <a:defRPr sz="2400" spc="-150">
                <a:ln>
                  <a:noFill/>
                </a:ln>
                <a:solidFill>
                  <a:schemeClr val="tx2"/>
                </a:solidFill>
              </a:defRPr>
            </a:lvl1pPr>
          </a:lstStyle>
          <a:p>
            <a:pPr lvl="0"/>
            <a:r>
              <a:rPr lang="en-US"/>
              <a:t>Subtitle</a:t>
            </a:r>
          </a:p>
        </p:txBody>
      </p:sp>
      <p:sp>
        <p:nvSpPr>
          <p:cNvPr id="11" name="Rectangle 10">
            <a:extLst>
              <a:ext uri="{FF2B5EF4-FFF2-40B4-BE49-F238E27FC236}">
                <a16:creationId xmlns:a16="http://schemas.microsoft.com/office/drawing/2014/main" id="{8AABBB4C-4145-8840-B27A-FB2788924D0F}"/>
              </a:ext>
            </a:extLst>
          </p:cNvPr>
          <p:cNvSpPr/>
          <p:nvPr userDrawn="1"/>
        </p:nvSpPr>
        <p:spPr>
          <a:xfrm>
            <a:off x="-1" y="304800"/>
            <a:ext cx="152401" cy="655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540780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T_PSP_IMPORT">
    <p:spTree>
      <p:nvGrpSpPr>
        <p:cNvPr id="1" name=""/>
        <p:cNvGrpSpPr/>
        <p:nvPr/>
      </p:nvGrpSpPr>
      <p:grpSpPr>
        <a:xfrm>
          <a:off x="0" y="0"/>
          <a:ext cx="0" cy="0"/>
          <a:chOff x="0" y="0"/>
          <a:chExt cx="0" cy="0"/>
        </a:xfrm>
      </p:grpSpPr>
      <p:sp>
        <p:nvSpPr>
          <p:cNvPr id="8" name="Title"/>
          <p:cNvSpPr>
            <a:spLocks noGrp="1"/>
          </p:cNvSpPr>
          <p:nvPr>
            <p:ph type="title" hasCustomPrompt="1"/>
          </p:nvPr>
        </p:nvSpPr>
        <p:spPr>
          <a:xfrm>
            <a:off x="384049" y="304800"/>
            <a:ext cx="2587752" cy="1752600"/>
          </a:xfrm>
          <a:prstGeom prst="rect">
            <a:avLst/>
          </a:prstGeom>
        </p:spPr>
        <p:txBody>
          <a:bodyPr vert="horz" lIns="0" tIns="0" rIns="0" bIns="0" rtlCol="0" anchor="t">
            <a:noAutofit/>
          </a:bodyPr>
          <a:lstStyle>
            <a:lvl1pPr>
              <a:defRPr sz="3600">
                <a:solidFill>
                  <a:schemeClr val="bg1"/>
                </a:solidFill>
              </a:defRPr>
            </a:lvl1pPr>
          </a:lstStyle>
          <a:p>
            <a:r>
              <a:rPr lang="en-US"/>
              <a:t>Click to Edit Master Title Style</a:t>
            </a:r>
          </a:p>
        </p:txBody>
      </p:sp>
      <p:sp>
        <p:nvSpPr>
          <p:cNvPr id="4" name="Content 1"/>
          <p:cNvSpPr>
            <a:spLocks noGrp="1"/>
          </p:cNvSpPr>
          <p:nvPr>
            <p:ph type="pic" sz="quarter" idx="16"/>
          </p:nvPr>
        </p:nvSpPr>
        <p:spPr>
          <a:xfrm>
            <a:off x="0" y="0"/>
            <a:ext cx="9144000" cy="6858000"/>
          </a:xfrm>
        </p:spPr>
        <p:txBody>
          <a:bodyPr/>
          <a:lstStyle/>
          <a:p>
            <a:endParaRPr lang="en-US" dirty="0"/>
          </a:p>
        </p:txBody>
      </p:sp>
      <p:sp>
        <p:nvSpPr>
          <p:cNvPr id="3" name="Slide Number Placeholder 2"/>
          <p:cNvSpPr>
            <a:spLocks noGrp="1"/>
          </p:cNvSpPr>
          <p:nvPr>
            <p:ph type="sldNum" sz="quarter" idx="10"/>
          </p:nvPr>
        </p:nvSpPr>
        <p:spPr/>
        <p:txBody>
          <a:bodyPr/>
          <a:lstStyle/>
          <a:p>
            <a:pPr defTabSz="856716"/>
            <a:fld id="{7B6B1C32-E567-445C-9FD5-2A0B0A08DD29}" type="slidenum">
              <a:rPr lang="en-US" smtClean="0"/>
              <a:pPr defTabSz="856716"/>
              <a:t>‹#›</a:t>
            </a:fld>
            <a:endParaRPr lang="en-US" dirty="0"/>
          </a:p>
        </p:txBody>
      </p:sp>
      <p:sp>
        <p:nvSpPr>
          <p:cNvPr id="5" name="Footer"/>
          <p:cNvSpPr>
            <a:spLocks noGrp="1"/>
          </p:cNvSpPr>
          <p:nvPr>
            <p:ph type="ftr" sz="quarter" idx="13"/>
          </p:nvPr>
        </p:nvSpPr>
        <p:spPr>
          <a:xfrm>
            <a:off x="381000" y="6198017"/>
            <a:ext cx="2590801" cy="355183"/>
          </a:xfrm>
        </p:spPr>
        <p:txBody>
          <a:bodyPr/>
          <a:lstStyle/>
          <a:p>
            <a:r>
              <a:rPr lang="en-US" dirty="0"/>
              <a:t>Base:</a:t>
            </a:r>
            <a:br>
              <a:rPr lang="en-US" dirty="0"/>
            </a:br>
            <a:r>
              <a:rPr lang="en-US" dirty="0"/>
              <a:t>Q:</a:t>
            </a:r>
            <a:br>
              <a:rPr lang="en-US" dirty="0"/>
            </a:br>
            <a:r>
              <a:rPr lang="en-US" dirty="0"/>
              <a:t>Note:</a:t>
            </a:r>
          </a:p>
        </p:txBody>
      </p:sp>
    </p:spTree>
    <p:custDataLst>
      <p:tags r:id="rId1"/>
    </p:custDataLst>
    <p:extLst>
      <p:ext uri="{BB962C8B-B14F-4D97-AF65-F5344CB8AC3E}">
        <p14:creationId xmlns:p14="http://schemas.microsoft.com/office/powerpoint/2010/main" val="12787595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T_Primary_Char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856716"/>
            <a:fld id="{7B6B1C32-E567-445C-9FD5-2A0B0A08DD29}" type="slidenum">
              <a:rPr lang="en-US" smtClean="0"/>
              <a:pPr defTabSz="856716"/>
              <a:t>‹#›</a:t>
            </a:fld>
            <a:endParaRPr lang="en-US" dirty="0"/>
          </a:p>
        </p:txBody>
      </p:sp>
      <p:sp>
        <p:nvSpPr>
          <p:cNvPr id="6" name="Body"/>
          <p:cNvSpPr>
            <a:spLocks noGrp="1"/>
          </p:cNvSpPr>
          <p:nvPr>
            <p:ph type="body" sz="quarter" idx="12"/>
          </p:nvPr>
        </p:nvSpPr>
        <p:spPr>
          <a:xfrm>
            <a:off x="381000" y="2743200"/>
            <a:ext cx="2590801" cy="3352800"/>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cNvSpPr>
            <a:spLocks noGrp="1"/>
          </p:cNvSpPr>
          <p:nvPr>
            <p:ph type="title" hasCustomPrompt="1"/>
          </p:nvPr>
        </p:nvSpPr>
        <p:spPr>
          <a:xfrm>
            <a:off x="384049" y="304800"/>
            <a:ext cx="2587752" cy="1752600"/>
          </a:xfrm>
          <a:prstGeom prst="rect">
            <a:avLst/>
          </a:prstGeom>
        </p:spPr>
        <p:txBody>
          <a:bodyPr vert="horz" lIns="0" tIns="0" rIns="0" bIns="0" rtlCol="0" anchor="t">
            <a:noAutofit/>
          </a:bodyPr>
          <a:lstStyle>
            <a:lvl1pPr>
              <a:defRPr sz="3600"/>
            </a:lvl1pPr>
          </a:lstStyle>
          <a:p>
            <a:r>
              <a:rPr lang="en-US"/>
              <a:t>Click to Edit Master Title Style</a:t>
            </a:r>
          </a:p>
        </p:txBody>
      </p:sp>
      <p:sp>
        <p:nvSpPr>
          <p:cNvPr id="5" name="Footer"/>
          <p:cNvSpPr>
            <a:spLocks noGrp="1"/>
          </p:cNvSpPr>
          <p:nvPr>
            <p:ph type="ftr" sz="quarter" idx="13"/>
          </p:nvPr>
        </p:nvSpPr>
        <p:spPr>
          <a:xfrm>
            <a:off x="381001" y="6198017"/>
            <a:ext cx="2590799" cy="355183"/>
          </a:xfrm>
        </p:spPr>
        <p:txBody>
          <a:bodyPr/>
          <a:lstStyle/>
          <a:p>
            <a:r>
              <a:rPr lang="en-US" dirty="0"/>
              <a:t>Base:</a:t>
            </a:r>
            <a:br>
              <a:rPr lang="en-US" dirty="0"/>
            </a:br>
            <a:r>
              <a:rPr lang="en-US" dirty="0"/>
              <a:t>Q:</a:t>
            </a:r>
            <a:br>
              <a:rPr lang="en-US" dirty="0"/>
            </a:br>
            <a:r>
              <a:rPr lang="en-US" dirty="0"/>
              <a:t>Note:</a:t>
            </a:r>
          </a:p>
        </p:txBody>
      </p:sp>
      <p:sp>
        <p:nvSpPr>
          <p:cNvPr id="9" name="Subtitle"/>
          <p:cNvSpPr>
            <a:spLocks noGrp="1"/>
          </p:cNvSpPr>
          <p:nvPr>
            <p:ph type="body" sz="quarter" idx="15" hasCustomPrompt="1"/>
          </p:nvPr>
        </p:nvSpPr>
        <p:spPr>
          <a:xfrm>
            <a:off x="381000" y="2057401"/>
            <a:ext cx="2590801" cy="371764"/>
          </a:xfrm>
        </p:spPr>
        <p:txBody>
          <a:bodyPr/>
          <a:lstStyle>
            <a:lvl1pPr>
              <a:lnSpc>
                <a:spcPct val="90000"/>
              </a:lnSpc>
              <a:defRPr sz="2400" spc="-150">
                <a:ln>
                  <a:noFill/>
                </a:ln>
                <a:solidFill>
                  <a:schemeClr val="tx2"/>
                </a:solidFill>
              </a:defRPr>
            </a:lvl1pPr>
          </a:lstStyle>
          <a:p>
            <a:pPr lvl="0"/>
            <a:r>
              <a:rPr lang="en-US"/>
              <a:t>Subtitle</a:t>
            </a:r>
          </a:p>
        </p:txBody>
      </p:sp>
      <p:sp>
        <p:nvSpPr>
          <p:cNvPr id="7" name="Chart Placeholder 6">
            <a:extLst>
              <a:ext uri="{FF2B5EF4-FFF2-40B4-BE49-F238E27FC236}">
                <a16:creationId xmlns:a16="http://schemas.microsoft.com/office/drawing/2014/main" id="{BBEECE16-703B-8046-AC30-6315EB893ED5}"/>
              </a:ext>
            </a:extLst>
          </p:cNvPr>
          <p:cNvSpPr>
            <a:spLocks noGrp="1"/>
          </p:cNvSpPr>
          <p:nvPr>
            <p:ph type="chart" sz="quarter" idx="17"/>
          </p:nvPr>
        </p:nvSpPr>
        <p:spPr>
          <a:xfrm>
            <a:off x="3276601" y="304801"/>
            <a:ext cx="5486400" cy="5791200"/>
          </a:xfrm>
        </p:spPr>
        <p:txBody>
          <a:bodyPr/>
          <a:lstStyle/>
          <a:p>
            <a:endParaRPr lang="en-US" dirty="0"/>
          </a:p>
        </p:txBody>
      </p:sp>
    </p:spTree>
    <p:custDataLst>
      <p:tags r:id="rId1"/>
    </p:custData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T_Primary_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856716"/>
            <a:fld id="{7B6B1C32-E567-445C-9FD5-2A0B0A08DD29}" type="slidenum">
              <a:rPr lang="en-US" smtClean="0"/>
              <a:pPr defTabSz="856716"/>
              <a:t>‹#›</a:t>
            </a:fld>
            <a:endParaRPr lang="en-US" dirty="0"/>
          </a:p>
        </p:txBody>
      </p:sp>
      <p:sp>
        <p:nvSpPr>
          <p:cNvPr id="6" name="Body"/>
          <p:cNvSpPr>
            <a:spLocks noGrp="1"/>
          </p:cNvSpPr>
          <p:nvPr>
            <p:ph type="body" sz="quarter" idx="12"/>
          </p:nvPr>
        </p:nvSpPr>
        <p:spPr>
          <a:xfrm>
            <a:off x="381000" y="2743200"/>
            <a:ext cx="2590801" cy="3352800"/>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cNvSpPr>
            <a:spLocks noGrp="1"/>
          </p:cNvSpPr>
          <p:nvPr>
            <p:ph type="title" hasCustomPrompt="1"/>
          </p:nvPr>
        </p:nvSpPr>
        <p:spPr>
          <a:xfrm>
            <a:off x="384049" y="304800"/>
            <a:ext cx="2587752" cy="1752600"/>
          </a:xfrm>
          <a:prstGeom prst="rect">
            <a:avLst/>
          </a:prstGeom>
        </p:spPr>
        <p:txBody>
          <a:bodyPr vert="horz" lIns="0" tIns="0" rIns="0" bIns="0" rtlCol="0" anchor="t">
            <a:noAutofit/>
          </a:bodyPr>
          <a:lstStyle>
            <a:lvl1pPr>
              <a:defRPr sz="3600"/>
            </a:lvl1pPr>
          </a:lstStyle>
          <a:p>
            <a:r>
              <a:rPr lang="en-US"/>
              <a:t>Click to Edit Master Title Style</a:t>
            </a:r>
          </a:p>
        </p:txBody>
      </p:sp>
      <p:sp>
        <p:nvSpPr>
          <p:cNvPr id="5" name="Footer"/>
          <p:cNvSpPr>
            <a:spLocks noGrp="1"/>
          </p:cNvSpPr>
          <p:nvPr>
            <p:ph type="ftr" sz="quarter" idx="13"/>
          </p:nvPr>
        </p:nvSpPr>
        <p:spPr>
          <a:xfrm>
            <a:off x="381001" y="6198017"/>
            <a:ext cx="2590799" cy="355183"/>
          </a:xfrm>
        </p:spPr>
        <p:txBody>
          <a:bodyPr/>
          <a:lstStyle/>
          <a:p>
            <a:r>
              <a:rPr lang="en-US" dirty="0"/>
              <a:t>Base:</a:t>
            </a:r>
            <a:br>
              <a:rPr lang="en-US" dirty="0"/>
            </a:br>
            <a:r>
              <a:rPr lang="en-US" dirty="0"/>
              <a:t>Q:</a:t>
            </a:r>
            <a:br>
              <a:rPr lang="en-US" dirty="0"/>
            </a:br>
            <a:r>
              <a:rPr lang="en-US" dirty="0"/>
              <a:t>Note:</a:t>
            </a:r>
          </a:p>
        </p:txBody>
      </p:sp>
      <p:sp>
        <p:nvSpPr>
          <p:cNvPr id="9" name="Subtitle"/>
          <p:cNvSpPr>
            <a:spLocks noGrp="1"/>
          </p:cNvSpPr>
          <p:nvPr>
            <p:ph type="body" sz="quarter" idx="15" hasCustomPrompt="1"/>
          </p:nvPr>
        </p:nvSpPr>
        <p:spPr>
          <a:xfrm>
            <a:off x="381000" y="2057401"/>
            <a:ext cx="2590801" cy="371764"/>
          </a:xfrm>
        </p:spPr>
        <p:txBody>
          <a:bodyPr/>
          <a:lstStyle>
            <a:lvl1pPr>
              <a:lnSpc>
                <a:spcPct val="90000"/>
              </a:lnSpc>
              <a:defRPr sz="2400" spc="-150">
                <a:ln>
                  <a:noFill/>
                </a:ln>
                <a:solidFill>
                  <a:schemeClr val="tx2"/>
                </a:solidFill>
              </a:defRPr>
            </a:lvl1pPr>
          </a:lstStyle>
          <a:p>
            <a:pPr lvl="0"/>
            <a:r>
              <a:rPr lang="en-US"/>
              <a:t>Subtitle</a:t>
            </a:r>
          </a:p>
        </p:txBody>
      </p:sp>
      <p:sp>
        <p:nvSpPr>
          <p:cNvPr id="4" name="Table Placeholder 3">
            <a:extLst>
              <a:ext uri="{FF2B5EF4-FFF2-40B4-BE49-F238E27FC236}">
                <a16:creationId xmlns:a16="http://schemas.microsoft.com/office/drawing/2014/main" id="{C6607ACE-3D25-C042-A24D-6424B2D9F781}"/>
              </a:ext>
            </a:extLst>
          </p:cNvPr>
          <p:cNvSpPr>
            <a:spLocks noGrp="1"/>
          </p:cNvSpPr>
          <p:nvPr>
            <p:ph type="tbl" sz="quarter" idx="18"/>
          </p:nvPr>
        </p:nvSpPr>
        <p:spPr>
          <a:xfrm>
            <a:off x="3276601" y="304801"/>
            <a:ext cx="5486400" cy="5791200"/>
          </a:xfrm>
        </p:spPr>
        <p:txBody>
          <a:bodyPr/>
          <a:lstStyle/>
          <a:p>
            <a:endParaRPr lang="en-US" dirty="0"/>
          </a:p>
        </p:txBody>
      </p:sp>
    </p:spTree>
    <p:custDataLst>
      <p:tags r:id="rId1"/>
    </p:custDataLst>
    <p:extLst>
      <p:ext uri="{BB962C8B-B14F-4D97-AF65-F5344CB8AC3E}">
        <p14:creationId xmlns:p14="http://schemas.microsoft.com/office/powerpoint/2010/main" val="3620982176"/>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T_Primary_Photo">
    <p:spTree>
      <p:nvGrpSpPr>
        <p:cNvPr id="1" name=""/>
        <p:cNvGrpSpPr/>
        <p:nvPr/>
      </p:nvGrpSpPr>
      <p:grpSpPr>
        <a:xfrm>
          <a:off x="0" y="0"/>
          <a:ext cx="0" cy="0"/>
          <a:chOff x="0" y="0"/>
          <a:chExt cx="0" cy="0"/>
        </a:xfrm>
      </p:grpSpPr>
      <p:sp>
        <p:nvSpPr>
          <p:cNvPr id="4" name="Content 1"/>
          <p:cNvSpPr>
            <a:spLocks noGrp="1"/>
          </p:cNvSpPr>
          <p:nvPr>
            <p:ph type="pic" sz="quarter" idx="16"/>
          </p:nvPr>
        </p:nvSpPr>
        <p:spPr>
          <a:xfrm>
            <a:off x="3281082" y="0"/>
            <a:ext cx="5862918" cy="6858000"/>
          </a:xfrm>
        </p:spPr>
        <p:txBody>
          <a:bodyPr/>
          <a:lstStyle/>
          <a:p>
            <a:endParaRPr lang="en-US" dirty="0"/>
          </a:p>
        </p:txBody>
      </p:sp>
      <p:sp>
        <p:nvSpPr>
          <p:cNvPr id="3" name="Slide Number Placeholder 2"/>
          <p:cNvSpPr>
            <a:spLocks noGrp="1"/>
          </p:cNvSpPr>
          <p:nvPr>
            <p:ph type="sldNum" sz="quarter" idx="10"/>
          </p:nvPr>
        </p:nvSpPr>
        <p:spPr/>
        <p:txBody>
          <a:bodyPr/>
          <a:lstStyle/>
          <a:p>
            <a:pPr defTabSz="856716"/>
            <a:fld id="{7B6B1C32-E567-445C-9FD5-2A0B0A08DD29}" type="slidenum">
              <a:rPr lang="en-US" smtClean="0"/>
              <a:pPr defTabSz="856716"/>
              <a:t>‹#›</a:t>
            </a:fld>
            <a:endParaRPr lang="en-US" dirty="0"/>
          </a:p>
        </p:txBody>
      </p:sp>
      <p:sp>
        <p:nvSpPr>
          <p:cNvPr id="6" name="Body"/>
          <p:cNvSpPr>
            <a:spLocks noGrp="1"/>
          </p:cNvSpPr>
          <p:nvPr>
            <p:ph type="body" sz="quarter" idx="12"/>
          </p:nvPr>
        </p:nvSpPr>
        <p:spPr>
          <a:xfrm>
            <a:off x="381001" y="2743200"/>
            <a:ext cx="2590800" cy="3352800"/>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cNvSpPr>
            <a:spLocks noGrp="1"/>
          </p:cNvSpPr>
          <p:nvPr>
            <p:ph type="title" hasCustomPrompt="1"/>
          </p:nvPr>
        </p:nvSpPr>
        <p:spPr>
          <a:xfrm>
            <a:off x="384049" y="304800"/>
            <a:ext cx="2587752" cy="1752600"/>
          </a:xfrm>
          <a:prstGeom prst="rect">
            <a:avLst/>
          </a:prstGeom>
        </p:spPr>
        <p:txBody>
          <a:bodyPr vert="horz" lIns="0" tIns="0" rIns="0" bIns="0" rtlCol="0" anchor="t">
            <a:noAutofit/>
          </a:bodyPr>
          <a:lstStyle>
            <a:lvl1pPr>
              <a:defRPr sz="3600"/>
            </a:lvl1pPr>
          </a:lstStyle>
          <a:p>
            <a:r>
              <a:rPr lang="en-US"/>
              <a:t>Click to Edit Master Title Style</a:t>
            </a:r>
          </a:p>
        </p:txBody>
      </p:sp>
      <p:sp>
        <p:nvSpPr>
          <p:cNvPr id="5" name="Footer"/>
          <p:cNvSpPr>
            <a:spLocks noGrp="1"/>
          </p:cNvSpPr>
          <p:nvPr>
            <p:ph type="ftr" sz="quarter" idx="13"/>
          </p:nvPr>
        </p:nvSpPr>
        <p:spPr>
          <a:xfrm>
            <a:off x="381000" y="6198017"/>
            <a:ext cx="2590801" cy="355183"/>
          </a:xfrm>
        </p:spPr>
        <p:txBody>
          <a:bodyPr/>
          <a:lstStyle/>
          <a:p>
            <a:r>
              <a:rPr lang="en-US" dirty="0"/>
              <a:t>Base:</a:t>
            </a:r>
            <a:br>
              <a:rPr lang="en-US" dirty="0"/>
            </a:br>
            <a:r>
              <a:rPr lang="en-US" dirty="0"/>
              <a:t>Q:</a:t>
            </a:r>
            <a:br>
              <a:rPr lang="en-US" dirty="0"/>
            </a:br>
            <a:r>
              <a:rPr lang="en-US" dirty="0"/>
              <a:t>Note:</a:t>
            </a:r>
          </a:p>
        </p:txBody>
      </p:sp>
      <p:sp>
        <p:nvSpPr>
          <p:cNvPr id="7" name="Subtitle"/>
          <p:cNvSpPr>
            <a:spLocks noGrp="1"/>
          </p:cNvSpPr>
          <p:nvPr>
            <p:ph type="body" sz="quarter" idx="15" hasCustomPrompt="1"/>
          </p:nvPr>
        </p:nvSpPr>
        <p:spPr>
          <a:xfrm>
            <a:off x="381000" y="2057401"/>
            <a:ext cx="2590801" cy="371764"/>
          </a:xfrm>
        </p:spPr>
        <p:txBody>
          <a:bodyPr/>
          <a:lstStyle>
            <a:lvl1pPr>
              <a:lnSpc>
                <a:spcPct val="90000"/>
              </a:lnSpc>
              <a:defRPr sz="2400" spc="-150">
                <a:ln>
                  <a:noFill/>
                </a:ln>
                <a:solidFill>
                  <a:schemeClr val="tx2"/>
                </a:solidFill>
              </a:defRPr>
            </a:lvl1pPr>
          </a:lstStyle>
          <a:p>
            <a:pPr lvl="0"/>
            <a:r>
              <a:rPr lang="en-US"/>
              <a:t>Subtitle</a:t>
            </a:r>
          </a:p>
        </p:txBody>
      </p:sp>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T_Section_Title">
    <p:spTree>
      <p:nvGrpSpPr>
        <p:cNvPr id="1" name=""/>
        <p:cNvGrpSpPr/>
        <p:nvPr/>
      </p:nvGrpSpPr>
      <p:grpSpPr>
        <a:xfrm>
          <a:off x="0" y="0"/>
          <a:ext cx="0" cy="0"/>
          <a:chOff x="0" y="0"/>
          <a:chExt cx="0" cy="0"/>
        </a:xfrm>
      </p:grpSpPr>
      <p:pic>
        <p:nvPicPr>
          <p:cNvPr id="8" name="Picture 7" descr="A person sitting at a table with a plate of food&#10;&#10;Description automatically generated">
            <a:extLst>
              <a:ext uri="{FF2B5EF4-FFF2-40B4-BE49-F238E27FC236}">
                <a16:creationId xmlns:a16="http://schemas.microsoft.com/office/drawing/2014/main" id="{C583EE4B-4541-4FA9-BF42-8E6B8790C3D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35000"/>
          <a:stretch/>
        </p:blipFill>
        <p:spPr>
          <a:xfrm>
            <a:off x="6172200" y="0"/>
            <a:ext cx="2971800" cy="6858000"/>
          </a:xfrm>
          <a:prstGeom prst="rect">
            <a:avLst/>
          </a:prstGeom>
        </p:spPr>
      </p:pic>
      <p:sp>
        <p:nvSpPr>
          <p:cNvPr id="9" name="Title"/>
          <p:cNvSpPr>
            <a:spLocks noGrp="1"/>
          </p:cNvSpPr>
          <p:nvPr>
            <p:ph type="title" hasCustomPrompt="1"/>
          </p:nvPr>
        </p:nvSpPr>
        <p:spPr>
          <a:xfrm>
            <a:off x="381000" y="1322831"/>
            <a:ext cx="5486400" cy="2209801"/>
          </a:xfrm>
        </p:spPr>
        <p:txBody>
          <a:bodyPr anchor="ctr"/>
          <a:lstStyle>
            <a:lvl1pPr>
              <a:spcAft>
                <a:spcPts val="600"/>
              </a:spcAft>
              <a:defRPr sz="4000">
                <a:solidFill>
                  <a:schemeClr val="tx1"/>
                </a:solidFill>
              </a:defRPr>
            </a:lvl1pPr>
          </a:lstStyle>
          <a:p>
            <a:r>
              <a:rPr lang="en-US"/>
              <a:t>Click to edit Section Title</a:t>
            </a:r>
          </a:p>
        </p:txBody>
      </p:sp>
      <p:sp>
        <p:nvSpPr>
          <p:cNvPr id="11" name="PPH-SlideNo"/>
          <p:cNvSpPr>
            <a:spLocks noGrp="1"/>
          </p:cNvSpPr>
          <p:nvPr>
            <p:ph type="sldNum" sz="quarter" idx="4"/>
          </p:nvPr>
        </p:nvSpPr>
        <p:spPr>
          <a:xfrm>
            <a:off x="7924801" y="6550976"/>
            <a:ext cx="838199" cy="230823"/>
          </a:xfrm>
          <a:prstGeom prst="rect">
            <a:avLst/>
          </a:prstGeom>
        </p:spPr>
        <p:txBody>
          <a:bodyPr vert="horz" wrap="none" lIns="0" tIns="0" rIns="0" bIns="0" rtlCol="0" anchor="b"/>
          <a:lstStyle>
            <a:lvl1pPr algn="r">
              <a:spcBef>
                <a:spcPts val="0"/>
              </a:spcBef>
              <a:defRPr sz="800" b="1">
                <a:solidFill>
                  <a:schemeClr val="bg1"/>
                </a:solidFill>
                <a:latin typeface="+mn-lt"/>
              </a:defRPr>
            </a:lvl1pPr>
          </a:lstStyle>
          <a:p>
            <a:pPr defTabSz="856716"/>
            <a:fld id="{7B6B1C32-E567-445C-9FD5-2A0B0A08DD29}" type="slidenum">
              <a:rPr lang="en-US" smtClean="0"/>
              <a:pPr defTabSz="856716"/>
              <a:t>‹#›</a:t>
            </a:fld>
            <a:endParaRPr lang="en-US" dirty="0"/>
          </a:p>
        </p:txBody>
      </p:sp>
      <p:sp>
        <p:nvSpPr>
          <p:cNvPr id="12" name="Rectangle 11"/>
          <p:cNvSpPr/>
          <p:nvPr userDrawn="1"/>
        </p:nvSpPr>
        <p:spPr>
          <a:xfrm>
            <a:off x="-1" y="304800"/>
            <a:ext cx="152401" cy="655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p:cNvSpPr>
            <a:spLocks noGrp="1"/>
          </p:cNvSpPr>
          <p:nvPr>
            <p:ph type="body" sz="quarter" idx="12" hasCustomPrompt="1"/>
          </p:nvPr>
        </p:nvSpPr>
        <p:spPr>
          <a:xfrm>
            <a:off x="381000" y="3581400"/>
            <a:ext cx="5486400" cy="752475"/>
          </a:xfrm>
        </p:spPr>
        <p:txBody>
          <a:bodyPr/>
          <a:lstStyle>
            <a:lvl1pPr>
              <a:lnSpc>
                <a:spcPct val="90000"/>
              </a:lnSpc>
              <a:defRPr sz="2400" spc="-150">
                <a:ln>
                  <a:noFill/>
                </a:ln>
                <a:solidFill>
                  <a:schemeClr val="tx2"/>
                </a:solidFill>
              </a:defRPr>
            </a:lvl1pPr>
          </a:lstStyle>
          <a:p>
            <a:pPr lvl="0"/>
            <a:r>
              <a:rPr lang="en-US"/>
              <a:t>Subtitle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T_2V_Chart">
    <p:spTree>
      <p:nvGrpSpPr>
        <p:cNvPr id="1" name=""/>
        <p:cNvGrpSpPr/>
        <p:nvPr/>
      </p:nvGrpSpPr>
      <p:grpSpPr>
        <a:xfrm>
          <a:off x="0" y="0"/>
          <a:ext cx="0" cy="0"/>
          <a:chOff x="0" y="0"/>
          <a:chExt cx="0" cy="0"/>
        </a:xfrm>
      </p:grpSpPr>
      <p:sp>
        <p:nvSpPr>
          <p:cNvPr id="7" name="Content 1"/>
          <p:cNvSpPr>
            <a:spLocks noGrp="1"/>
          </p:cNvSpPr>
          <p:nvPr>
            <p:ph type="chart" sz="quarter" idx="14"/>
          </p:nvPr>
        </p:nvSpPr>
        <p:spPr>
          <a:xfrm>
            <a:off x="3276600" y="304800"/>
            <a:ext cx="2590800" cy="5791200"/>
          </a:xfrm>
        </p:spPr>
        <p:txBody>
          <a:bodyPr/>
          <a:lstStyle/>
          <a:p>
            <a:endParaRPr lang="en-US" dirty="0"/>
          </a:p>
        </p:txBody>
      </p:sp>
      <p:sp>
        <p:nvSpPr>
          <p:cNvPr id="11" name="Content 2"/>
          <p:cNvSpPr>
            <a:spLocks noGrp="1"/>
          </p:cNvSpPr>
          <p:nvPr>
            <p:ph type="chart" sz="quarter" idx="17"/>
          </p:nvPr>
        </p:nvSpPr>
        <p:spPr>
          <a:xfrm>
            <a:off x="6172199" y="304800"/>
            <a:ext cx="2590801" cy="5791200"/>
          </a:xfrm>
        </p:spPr>
        <p:txBody>
          <a:bodyPr/>
          <a:lstStyle/>
          <a:p>
            <a:endParaRPr lang="en-US" dirty="0"/>
          </a:p>
        </p:txBody>
      </p:sp>
      <p:sp>
        <p:nvSpPr>
          <p:cNvPr id="3" name="Slide Number Placeholder 2"/>
          <p:cNvSpPr>
            <a:spLocks noGrp="1"/>
          </p:cNvSpPr>
          <p:nvPr>
            <p:ph type="sldNum" sz="quarter" idx="10"/>
          </p:nvPr>
        </p:nvSpPr>
        <p:spPr/>
        <p:txBody>
          <a:bodyPr/>
          <a:lstStyle/>
          <a:p>
            <a:pPr defTabSz="856716"/>
            <a:fld id="{7B6B1C32-E567-445C-9FD5-2A0B0A08DD29}" type="slidenum">
              <a:rPr lang="en-US" smtClean="0"/>
              <a:pPr defTabSz="856716"/>
              <a:t>‹#›</a:t>
            </a:fld>
            <a:endParaRPr lang="en-US" dirty="0"/>
          </a:p>
        </p:txBody>
      </p:sp>
      <p:sp>
        <p:nvSpPr>
          <p:cNvPr id="6" name="Body"/>
          <p:cNvSpPr>
            <a:spLocks noGrp="1"/>
          </p:cNvSpPr>
          <p:nvPr>
            <p:ph type="body" sz="quarter" idx="12"/>
          </p:nvPr>
        </p:nvSpPr>
        <p:spPr>
          <a:xfrm>
            <a:off x="381001" y="2743200"/>
            <a:ext cx="2590800" cy="3352800"/>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cNvSpPr>
            <a:spLocks noGrp="1"/>
          </p:cNvSpPr>
          <p:nvPr>
            <p:ph type="title" hasCustomPrompt="1"/>
          </p:nvPr>
        </p:nvSpPr>
        <p:spPr>
          <a:xfrm>
            <a:off x="384049" y="304800"/>
            <a:ext cx="2587752" cy="1752600"/>
          </a:xfrm>
          <a:prstGeom prst="rect">
            <a:avLst/>
          </a:prstGeom>
        </p:spPr>
        <p:txBody>
          <a:bodyPr vert="horz" lIns="0" tIns="0" rIns="0" bIns="0" rtlCol="0" anchor="t">
            <a:noAutofit/>
          </a:bodyPr>
          <a:lstStyle>
            <a:lvl1pPr>
              <a:defRPr sz="3600"/>
            </a:lvl1pPr>
          </a:lstStyle>
          <a:p>
            <a:r>
              <a:rPr lang="en-US"/>
              <a:t>Click to Edit Master Title Style</a:t>
            </a:r>
          </a:p>
        </p:txBody>
      </p:sp>
      <p:sp>
        <p:nvSpPr>
          <p:cNvPr id="5" name="Footer"/>
          <p:cNvSpPr>
            <a:spLocks noGrp="1"/>
          </p:cNvSpPr>
          <p:nvPr>
            <p:ph type="ftr" sz="quarter" idx="13"/>
          </p:nvPr>
        </p:nvSpPr>
        <p:spPr>
          <a:xfrm>
            <a:off x="381000" y="6198017"/>
            <a:ext cx="8382000" cy="355183"/>
          </a:xfrm>
        </p:spPr>
        <p:txBody>
          <a:bodyPr/>
          <a:lstStyle/>
          <a:p>
            <a:r>
              <a:rPr lang="en-US" dirty="0"/>
              <a:t>Base:</a:t>
            </a:r>
            <a:br>
              <a:rPr lang="en-US" dirty="0"/>
            </a:br>
            <a:r>
              <a:rPr lang="en-US" dirty="0"/>
              <a:t>Q:</a:t>
            </a:r>
            <a:br>
              <a:rPr lang="en-US" dirty="0"/>
            </a:br>
            <a:r>
              <a:rPr lang="en-US" dirty="0"/>
              <a:t>Note:</a:t>
            </a:r>
          </a:p>
        </p:txBody>
      </p:sp>
      <p:sp>
        <p:nvSpPr>
          <p:cNvPr id="9" name="Subtitle"/>
          <p:cNvSpPr>
            <a:spLocks noGrp="1"/>
          </p:cNvSpPr>
          <p:nvPr>
            <p:ph type="body" sz="quarter" idx="15" hasCustomPrompt="1"/>
          </p:nvPr>
        </p:nvSpPr>
        <p:spPr>
          <a:xfrm>
            <a:off x="381000" y="2057401"/>
            <a:ext cx="2590801" cy="371764"/>
          </a:xfrm>
        </p:spPr>
        <p:txBody>
          <a:bodyPr/>
          <a:lstStyle>
            <a:lvl1pPr>
              <a:lnSpc>
                <a:spcPct val="90000"/>
              </a:lnSpc>
              <a:defRPr sz="2400" spc="-150">
                <a:ln>
                  <a:noFill/>
                </a:ln>
                <a:solidFill>
                  <a:schemeClr val="tx2"/>
                </a:solidFill>
              </a:defRPr>
            </a:lvl1pPr>
          </a:lstStyle>
          <a:p>
            <a:pPr lvl="0"/>
            <a:r>
              <a:rPr lang="en-US"/>
              <a:t>Subtitle</a:t>
            </a:r>
          </a:p>
        </p:txBody>
      </p:sp>
    </p:spTree>
    <p:custDataLst>
      <p:tags r:id="rId1"/>
    </p:custData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T_4_Chart">
    <p:spTree>
      <p:nvGrpSpPr>
        <p:cNvPr id="1" name=""/>
        <p:cNvGrpSpPr/>
        <p:nvPr/>
      </p:nvGrpSpPr>
      <p:grpSpPr>
        <a:xfrm>
          <a:off x="0" y="0"/>
          <a:ext cx="0" cy="0"/>
          <a:chOff x="0" y="0"/>
          <a:chExt cx="0" cy="0"/>
        </a:xfrm>
      </p:grpSpPr>
      <p:sp>
        <p:nvSpPr>
          <p:cNvPr id="7" name="Content 1"/>
          <p:cNvSpPr>
            <a:spLocks noGrp="1"/>
          </p:cNvSpPr>
          <p:nvPr>
            <p:ph type="chart" sz="quarter" idx="14"/>
          </p:nvPr>
        </p:nvSpPr>
        <p:spPr>
          <a:xfrm>
            <a:off x="3276600" y="304800"/>
            <a:ext cx="2590800" cy="2856259"/>
          </a:xfrm>
        </p:spPr>
        <p:txBody>
          <a:bodyPr/>
          <a:lstStyle/>
          <a:p>
            <a:endParaRPr lang="en-US" dirty="0"/>
          </a:p>
        </p:txBody>
      </p:sp>
      <p:sp>
        <p:nvSpPr>
          <p:cNvPr id="10" name="Content 3"/>
          <p:cNvSpPr>
            <a:spLocks noGrp="1"/>
          </p:cNvSpPr>
          <p:nvPr>
            <p:ph type="chart" sz="quarter" idx="16"/>
          </p:nvPr>
        </p:nvSpPr>
        <p:spPr>
          <a:xfrm>
            <a:off x="3276600" y="3251964"/>
            <a:ext cx="2590800" cy="2844036"/>
          </a:xfrm>
        </p:spPr>
        <p:txBody>
          <a:bodyPr/>
          <a:lstStyle/>
          <a:p>
            <a:endParaRPr lang="en-US" dirty="0"/>
          </a:p>
        </p:txBody>
      </p:sp>
      <p:sp>
        <p:nvSpPr>
          <p:cNvPr id="11" name="Content 2"/>
          <p:cNvSpPr>
            <a:spLocks noGrp="1"/>
          </p:cNvSpPr>
          <p:nvPr>
            <p:ph type="chart" sz="quarter" idx="17"/>
          </p:nvPr>
        </p:nvSpPr>
        <p:spPr>
          <a:xfrm>
            <a:off x="6172200" y="304800"/>
            <a:ext cx="2590800" cy="2856259"/>
          </a:xfrm>
        </p:spPr>
        <p:txBody>
          <a:bodyPr/>
          <a:lstStyle/>
          <a:p>
            <a:endParaRPr lang="en-US" dirty="0"/>
          </a:p>
        </p:txBody>
      </p:sp>
      <p:sp>
        <p:nvSpPr>
          <p:cNvPr id="12" name="Content 4"/>
          <p:cNvSpPr>
            <a:spLocks noGrp="1"/>
          </p:cNvSpPr>
          <p:nvPr>
            <p:ph type="chart" sz="quarter" idx="18"/>
          </p:nvPr>
        </p:nvSpPr>
        <p:spPr>
          <a:xfrm>
            <a:off x="6172200" y="3251964"/>
            <a:ext cx="2590800" cy="2844036"/>
          </a:xfrm>
        </p:spPr>
        <p:txBody>
          <a:bodyPr/>
          <a:lstStyle/>
          <a:p>
            <a:endParaRPr lang="en-US" dirty="0"/>
          </a:p>
        </p:txBody>
      </p:sp>
      <p:sp>
        <p:nvSpPr>
          <p:cNvPr id="3" name="Slide Number Placeholder 2"/>
          <p:cNvSpPr>
            <a:spLocks noGrp="1"/>
          </p:cNvSpPr>
          <p:nvPr>
            <p:ph type="sldNum" sz="quarter" idx="10"/>
          </p:nvPr>
        </p:nvSpPr>
        <p:spPr/>
        <p:txBody>
          <a:bodyPr/>
          <a:lstStyle/>
          <a:p>
            <a:pPr defTabSz="856716"/>
            <a:fld id="{7B6B1C32-E567-445C-9FD5-2A0B0A08DD29}" type="slidenum">
              <a:rPr lang="en-US" smtClean="0"/>
              <a:pPr defTabSz="856716"/>
              <a:t>‹#›</a:t>
            </a:fld>
            <a:endParaRPr lang="en-US" dirty="0"/>
          </a:p>
        </p:txBody>
      </p:sp>
      <p:sp>
        <p:nvSpPr>
          <p:cNvPr id="6" name="Body"/>
          <p:cNvSpPr>
            <a:spLocks noGrp="1"/>
          </p:cNvSpPr>
          <p:nvPr>
            <p:ph type="body" sz="quarter" idx="12"/>
          </p:nvPr>
        </p:nvSpPr>
        <p:spPr>
          <a:xfrm>
            <a:off x="381001" y="2743200"/>
            <a:ext cx="2590800" cy="3352800"/>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cNvSpPr>
            <a:spLocks noGrp="1"/>
          </p:cNvSpPr>
          <p:nvPr>
            <p:ph type="title" hasCustomPrompt="1"/>
          </p:nvPr>
        </p:nvSpPr>
        <p:spPr>
          <a:xfrm>
            <a:off x="384049" y="304800"/>
            <a:ext cx="2587752" cy="1752600"/>
          </a:xfrm>
          <a:prstGeom prst="rect">
            <a:avLst/>
          </a:prstGeom>
        </p:spPr>
        <p:txBody>
          <a:bodyPr vert="horz" lIns="0" tIns="0" rIns="0" bIns="0" rtlCol="0" anchor="t">
            <a:noAutofit/>
          </a:bodyPr>
          <a:lstStyle>
            <a:lvl1pPr>
              <a:defRPr sz="3600"/>
            </a:lvl1pPr>
          </a:lstStyle>
          <a:p>
            <a:r>
              <a:rPr lang="en-US"/>
              <a:t>Click to Edit Master Title Style</a:t>
            </a:r>
          </a:p>
        </p:txBody>
      </p:sp>
      <p:sp>
        <p:nvSpPr>
          <p:cNvPr id="5" name="Footer"/>
          <p:cNvSpPr>
            <a:spLocks noGrp="1"/>
          </p:cNvSpPr>
          <p:nvPr>
            <p:ph type="ftr" sz="quarter" idx="13"/>
          </p:nvPr>
        </p:nvSpPr>
        <p:spPr>
          <a:xfrm>
            <a:off x="381000" y="6198017"/>
            <a:ext cx="8382000" cy="355183"/>
          </a:xfrm>
        </p:spPr>
        <p:txBody>
          <a:bodyPr/>
          <a:lstStyle/>
          <a:p>
            <a:r>
              <a:rPr lang="en-US" dirty="0"/>
              <a:t>Base:</a:t>
            </a:r>
            <a:br>
              <a:rPr lang="en-US" dirty="0"/>
            </a:br>
            <a:r>
              <a:rPr lang="en-US" dirty="0"/>
              <a:t>Q:</a:t>
            </a:r>
            <a:br>
              <a:rPr lang="en-US" dirty="0"/>
            </a:br>
            <a:r>
              <a:rPr lang="en-US" dirty="0"/>
              <a:t>Note:</a:t>
            </a:r>
          </a:p>
        </p:txBody>
      </p:sp>
      <p:sp>
        <p:nvSpPr>
          <p:cNvPr id="13" name="Subtitle"/>
          <p:cNvSpPr>
            <a:spLocks noGrp="1"/>
          </p:cNvSpPr>
          <p:nvPr>
            <p:ph type="body" sz="quarter" idx="15" hasCustomPrompt="1"/>
          </p:nvPr>
        </p:nvSpPr>
        <p:spPr>
          <a:xfrm>
            <a:off x="381000" y="2057401"/>
            <a:ext cx="2590801" cy="371764"/>
          </a:xfrm>
        </p:spPr>
        <p:txBody>
          <a:bodyPr/>
          <a:lstStyle>
            <a:lvl1pPr>
              <a:lnSpc>
                <a:spcPct val="90000"/>
              </a:lnSpc>
              <a:defRPr sz="2400" spc="-150">
                <a:ln>
                  <a:noFill/>
                </a:ln>
                <a:solidFill>
                  <a:schemeClr val="tx2"/>
                </a:solidFill>
              </a:defRPr>
            </a:lvl1pPr>
          </a:lstStyle>
          <a:p>
            <a:pPr lvl="0"/>
            <a:r>
              <a:rPr lang="en-US"/>
              <a:t>Subtitle</a:t>
            </a:r>
          </a:p>
        </p:txBody>
      </p:sp>
    </p:spTree>
    <p:custDataLst>
      <p:tags r:id="rId1"/>
    </p:custData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T_Report_Roundup">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856716"/>
            <a:fld id="{7B6B1C32-E567-445C-9FD5-2A0B0A08DD29}" type="slidenum">
              <a:rPr lang="en-US" smtClean="0"/>
              <a:pPr defTabSz="856716"/>
              <a:t>‹#›</a:t>
            </a:fld>
            <a:endParaRPr lang="en-US" dirty="0"/>
          </a:p>
        </p:txBody>
      </p:sp>
      <p:sp>
        <p:nvSpPr>
          <p:cNvPr id="8" name="Title"/>
          <p:cNvSpPr>
            <a:spLocks noGrp="1"/>
          </p:cNvSpPr>
          <p:nvPr>
            <p:ph type="title" hasCustomPrompt="1"/>
          </p:nvPr>
        </p:nvSpPr>
        <p:spPr>
          <a:xfrm>
            <a:off x="384049" y="304800"/>
            <a:ext cx="2587752" cy="1752600"/>
          </a:xfrm>
          <a:prstGeom prst="rect">
            <a:avLst/>
          </a:prstGeom>
        </p:spPr>
        <p:txBody>
          <a:bodyPr vert="horz" lIns="0" tIns="0" rIns="0" bIns="0" rtlCol="0" anchor="t">
            <a:noAutofit/>
          </a:bodyPr>
          <a:lstStyle>
            <a:lvl1pPr>
              <a:defRPr sz="3600"/>
            </a:lvl1pPr>
          </a:lstStyle>
          <a:p>
            <a:r>
              <a:rPr lang="en-US"/>
              <a:t>Click to Edit Master Title Style</a:t>
            </a:r>
          </a:p>
        </p:txBody>
      </p:sp>
      <p:sp>
        <p:nvSpPr>
          <p:cNvPr id="5" name="Footer Placeholder 4"/>
          <p:cNvSpPr>
            <a:spLocks noGrp="1"/>
          </p:cNvSpPr>
          <p:nvPr>
            <p:ph type="ftr" sz="quarter" idx="13"/>
          </p:nvPr>
        </p:nvSpPr>
        <p:spPr>
          <a:xfrm>
            <a:off x="381000" y="6198017"/>
            <a:ext cx="8382000" cy="355183"/>
          </a:xfrm>
        </p:spPr>
        <p:txBody>
          <a:bodyPr/>
          <a:lstStyle/>
          <a:p>
            <a:r>
              <a:rPr lang="en-US" dirty="0"/>
              <a:t>Base:</a:t>
            </a:r>
            <a:br>
              <a:rPr lang="en-US" dirty="0"/>
            </a:br>
            <a:r>
              <a:rPr lang="en-US" dirty="0"/>
              <a:t>Q:</a:t>
            </a:r>
            <a:br>
              <a:rPr lang="en-US" dirty="0"/>
            </a:br>
            <a:r>
              <a:rPr lang="en-US" dirty="0"/>
              <a:t>Note:</a:t>
            </a:r>
          </a:p>
        </p:txBody>
      </p:sp>
      <p:sp>
        <p:nvSpPr>
          <p:cNvPr id="13" name="Subtitle"/>
          <p:cNvSpPr>
            <a:spLocks noGrp="1"/>
          </p:cNvSpPr>
          <p:nvPr>
            <p:ph type="body" sz="quarter" idx="15" hasCustomPrompt="1"/>
          </p:nvPr>
        </p:nvSpPr>
        <p:spPr>
          <a:xfrm>
            <a:off x="381000" y="2057401"/>
            <a:ext cx="2590801" cy="371764"/>
          </a:xfrm>
        </p:spPr>
        <p:txBody>
          <a:bodyPr/>
          <a:lstStyle>
            <a:lvl1pPr>
              <a:lnSpc>
                <a:spcPct val="90000"/>
              </a:lnSpc>
              <a:spcAft>
                <a:spcPts val="0"/>
              </a:spcAft>
              <a:defRPr sz="2400" spc="-150">
                <a:ln>
                  <a:noFill/>
                </a:ln>
                <a:solidFill>
                  <a:schemeClr val="tx2"/>
                </a:solidFill>
              </a:defRPr>
            </a:lvl1pPr>
          </a:lstStyle>
          <a:p>
            <a:pPr lvl="0"/>
            <a:r>
              <a:rPr lang="en-US"/>
              <a:t>Subtitle</a:t>
            </a:r>
          </a:p>
        </p:txBody>
      </p:sp>
      <p:sp>
        <p:nvSpPr>
          <p:cNvPr id="4" name="Content 1">
            <a:extLst>
              <a:ext uri="{FF2B5EF4-FFF2-40B4-BE49-F238E27FC236}">
                <a16:creationId xmlns:a16="http://schemas.microsoft.com/office/drawing/2014/main" id="{BEB72FCC-1030-E647-B22C-57B397D0706D}"/>
              </a:ext>
            </a:extLst>
          </p:cNvPr>
          <p:cNvSpPr>
            <a:spLocks noGrp="1"/>
          </p:cNvSpPr>
          <p:nvPr>
            <p:ph sz="quarter" idx="19"/>
          </p:nvPr>
        </p:nvSpPr>
        <p:spPr>
          <a:xfrm>
            <a:off x="3276600" y="664464"/>
            <a:ext cx="2590800" cy="18845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4">
            <a:extLst>
              <a:ext uri="{FF2B5EF4-FFF2-40B4-BE49-F238E27FC236}">
                <a16:creationId xmlns:a16="http://schemas.microsoft.com/office/drawing/2014/main" id="{C4E41B99-6026-8A48-B6ED-99F0B82A0C58}"/>
              </a:ext>
            </a:extLst>
          </p:cNvPr>
          <p:cNvSpPr>
            <a:spLocks noGrp="1"/>
          </p:cNvSpPr>
          <p:nvPr>
            <p:ph type="body" sz="quarter" idx="22" hasCustomPrompt="1"/>
          </p:nvPr>
        </p:nvSpPr>
        <p:spPr>
          <a:xfrm>
            <a:off x="3276600" y="320040"/>
            <a:ext cx="2590800" cy="207073"/>
          </a:xfrm>
        </p:spPr>
        <p:txBody>
          <a:bodyPr/>
          <a:lstStyle>
            <a:lvl1pPr>
              <a:lnSpc>
                <a:spcPct val="90000"/>
              </a:lnSpc>
              <a:defRPr sz="1600" b="1" spc="0"/>
            </a:lvl1pPr>
          </a:lstStyle>
          <a:p>
            <a:pPr lvl="0"/>
            <a:r>
              <a:rPr lang="en-US"/>
              <a:t>Title</a:t>
            </a:r>
          </a:p>
        </p:txBody>
      </p:sp>
      <p:sp>
        <p:nvSpPr>
          <p:cNvPr id="17" name="Content 3">
            <a:extLst>
              <a:ext uri="{FF2B5EF4-FFF2-40B4-BE49-F238E27FC236}">
                <a16:creationId xmlns:a16="http://schemas.microsoft.com/office/drawing/2014/main" id="{01666968-A7E7-3444-9EB1-4A9C15BB5EEE}"/>
              </a:ext>
            </a:extLst>
          </p:cNvPr>
          <p:cNvSpPr>
            <a:spLocks noGrp="1"/>
          </p:cNvSpPr>
          <p:nvPr>
            <p:ph sz="quarter" idx="23"/>
          </p:nvPr>
        </p:nvSpPr>
        <p:spPr>
          <a:xfrm>
            <a:off x="3276600" y="3741513"/>
            <a:ext cx="2590800" cy="18845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4">
            <a:extLst>
              <a:ext uri="{FF2B5EF4-FFF2-40B4-BE49-F238E27FC236}">
                <a16:creationId xmlns:a16="http://schemas.microsoft.com/office/drawing/2014/main" id="{EB2E89E4-0AE8-BE49-B551-6B6532CA973A}"/>
              </a:ext>
            </a:extLst>
          </p:cNvPr>
          <p:cNvSpPr>
            <a:spLocks noGrp="1"/>
          </p:cNvSpPr>
          <p:nvPr>
            <p:ph type="body" sz="quarter" idx="24" hasCustomPrompt="1"/>
          </p:nvPr>
        </p:nvSpPr>
        <p:spPr>
          <a:xfrm>
            <a:off x="3276600" y="3397088"/>
            <a:ext cx="2590800" cy="207073"/>
          </a:xfrm>
        </p:spPr>
        <p:txBody>
          <a:bodyPr/>
          <a:lstStyle>
            <a:lvl1pPr>
              <a:lnSpc>
                <a:spcPct val="90000"/>
              </a:lnSpc>
              <a:defRPr sz="1600" b="1" spc="0"/>
            </a:lvl1pPr>
          </a:lstStyle>
          <a:p>
            <a:pPr lvl="0"/>
            <a:r>
              <a:rPr lang="en-US"/>
              <a:t>Title</a:t>
            </a:r>
          </a:p>
        </p:txBody>
      </p:sp>
      <p:sp>
        <p:nvSpPr>
          <p:cNvPr id="19" name="Content 2">
            <a:extLst>
              <a:ext uri="{FF2B5EF4-FFF2-40B4-BE49-F238E27FC236}">
                <a16:creationId xmlns:a16="http://schemas.microsoft.com/office/drawing/2014/main" id="{6F45CD45-46DF-3D4B-AA41-FAA82828C8CE}"/>
              </a:ext>
            </a:extLst>
          </p:cNvPr>
          <p:cNvSpPr>
            <a:spLocks noGrp="1"/>
          </p:cNvSpPr>
          <p:nvPr>
            <p:ph sz="quarter" idx="25"/>
          </p:nvPr>
        </p:nvSpPr>
        <p:spPr>
          <a:xfrm>
            <a:off x="6178296" y="664464"/>
            <a:ext cx="2590800" cy="18845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4">
            <a:extLst>
              <a:ext uri="{FF2B5EF4-FFF2-40B4-BE49-F238E27FC236}">
                <a16:creationId xmlns:a16="http://schemas.microsoft.com/office/drawing/2014/main" id="{3F6F341B-12CC-F44E-84B7-357CE9849B59}"/>
              </a:ext>
            </a:extLst>
          </p:cNvPr>
          <p:cNvSpPr>
            <a:spLocks noGrp="1"/>
          </p:cNvSpPr>
          <p:nvPr>
            <p:ph type="body" sz="quarter" idx="26" hasCustomPrompt="1"/>
          </p:nvPr>
        </p:nvSpPr>
        <p:spPr>
          <a:xfrm>
            <a:off x="6178296" y="320040"/>
            <a:ext cx="2590800" cy="207073"/>
          </a:xfrm>
        </p:spPr>
        <p:txBody>
          <a:bodyPr/>
          <a:lstStyle>
            <a:lvl1pPr>
              <a:lnSpc>
                <a:spcPct val="90000"/>
              </a:lnSpc>
              <a:defRPr sz="1600" b="1" spc="0"/>
            </a:lvl1pPr>
          </a:lstStyle>
          <a:p>
            <a:pPr lvl="0"/>
            <a:r>
              <a:rPr lang="en-US"/>
              <a:t>Title</a:t>
            </a:r>
          </a:p>
        </p:txBody>
      </p:sp>
      <p:sp>
        <p:nvSpPr>
          <p:cNvPr id="21" name="Content 4">
            <a:extLst>
              <a:ext uri="{FF2B5EF4-FFF2-40B4-BE49-F238E27FC236}">
                <a16:creationId xmlns:a16="http://schemas.microsoft.com/office/drawing/2014/main" id="{0DC1228E-2B53-394E-8446-F6A74520DDBC}"/>
              </a:ext>
            </a:extLst>
          </p:cNvPr>
          <p:cNvSpPr>
            <a:spLocks noGrp="1"/>
          </p:cNvSpPr>
          <p:nvPr>
            <p:ph sz="quarter" idx="27"/>
          </p:nvPr>
        </p:nvSpPr>
        <p:spPr>
          <a:xfrm>
            <a:off x="6178296" y="3741513"/>
            <a:ext cx="2590800" cy="18845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4">
            <a:extLst>
              <a:ext uri="{FF2B5EF4-FFF2-40B4-BE49-F238E27FC236}">
                <a16:creationId xmlns:a16="http://schemas.microsoft.com/office/drawing/2014/main" id="{9072D1F7-62C7-CB43-B94D-4991DEAE1F97}"/>
              </a:ext>
            </a:extLst>
          </p:cNvPr>
          <p:cNvSpPr>
            <a:spLocks noGrp="1"/>
          </p:cNvSpPr>
          <p:nvPr>
            <p:ph type="body" sz="quarter" idx="28" hasCustomPrompt="1"/>
          </p:nvPr>
        </p:nvSpPr>
        <p:spPr>
          <a:xfrm>
            <a:off x="6178296" y="3397088"/>
            <a:ext cx="2590800" cy="207073"/>
          </a:xfrm>
        </p:spPr>
        <p:txBody>
          <a:bodyPr/>
          <a:lstStyle>
            <a:lvl1pPr>
              <a:lnSpc>
                <a:spcPct val="90000"/>
              </a:lnSpc>
              <a:defRPr sz="1600" b="1" spc="0"/>
            </a:lvl1pPr>
          </a:lstStyle>
          <a:p>
            <a:pPr lvl="0"/>
            <a:r>
              <a:rPr lang="en-US"/>
              <a:t>Title</a:t>
            </a:r>
          </a:p>
        </p:txBody>
      </p:sp>
      <p:sp>
        <p:nvSpPr>
          <p:cNvPr id="23" name="Content Placeholder 3">
            <a:extLst>
              <a:ext uri="{FF2B5EF4-FFF2-40B4-BE49-F238E27FC236}">
                <a16:creationId xmlns:a16="http://schemas.microsoft.com/office/drawing/2014/main" id="{628FC6AF-248C-E847-956A-3BAAE0A38FAB}"/>
              </a:ext>
            </a:extLst>
          </p:cNvPr>
          <p:cNvSpPr>
            <a:spLocks noGrp="1"/>
          </p:cNvSpPr>
          <p:nvPr>
            <p:ph sz="quarter" idx="29"/>
          </p:nvPr>
        </p:nvSpPr>
        <p:spPr>
          <a:xfrm>
            <a:off x="362712" y="3156121"/>
            <a:ext cx="2590800" cy="12023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4">
            <a:extLst>
              <a:ext uri="{FF2B5EF4-FFF2-40B4-BE49-F238E27FC236}">
                <a16:creationId xmlns:a16="http://schemas.microsoft.com/office/drawing/2014/main" id="{9723CE16-621E-FE49-8DC9-26C73450BEF8}"/>
              </a:ext>
            </a:extLst>
          </p:cNvPr>
          <p:cNvSpPr>
            <a:spLocks noGrp="1"/>
          </p:cNvSpPr>
          <p:nvPr>
            <p:ph type="body" sz="quarter" idx="30" hasCustomPrompt="1"/>
          </p:nvPr>
        </p:nvSpPr>
        <p:spPr>
          <a:xfrm>
            <a:off x="362712" y="2811697"/>
            <a:ext cx="2590800" cy="207073"/>
          </a:xfrm>
        </p:spPr>
        <p:txBody>
          <a:bodyPr/>
          <a:lstStyle>
            <a:lvl1pPr>
              <a:lnSpc>
                <a:spcPct val="90000"/>
              </a:lnSpc>
              <a:defRPr sz="1600" b="1" spc="0"/>
            </a:lvl1pPr>
          </a:lstStyle>
          <a:p>
            <a:pPr lvl="0"/>
            <a:r>
              <a:rPr lang="en-US"/>
              <a:t>Title</a:t>
            </a:r>
          </a:p>
        </p:txBody>
      </p:sp>
      <p:sp>
        <p:nvSpPr>
          <p:cNvPr id="25" name="Content Placeholder 3">
            <a:extLst>
              <a:ext uri="{FF2B5EF4-FFF2-40B4-BE49-F238E27FC236}">
                <a16:creationId xmlns:a16="http://schemas.microsoft.com/office/drawing/2014/main" id="{F9E9B24C-8D9D-E241-9482-C13D594D8096}"/>
              </a:ext>
            </a:extLst>
          </p:cNvPr>
          <p:cNvSpPr>
            <a:spLocks noGrp="1"/>
          </p:cNvSpPr>
          <p:nvPr>
            <p:ph sz="quarter" idx="31"/>
          </p:nvPr>
        </p:nvSpPr>
        <p:spPr>
          <a:xfrm>
            <a:off x="362712" y="4977576"/>
            <a:ext cx="2590800" cy="12023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4">
            <a:extLst>
              <a:ext uri="{FF2B5EF4-FFF2-40B4-BE49-F238E27FC236}">
                <a16:creationId xmlns:a16="http://schemas.microsoft.com/office/drawing/2014/main" id="{A2E59B0B-7558-3145-9194-3B4FC5C2CA96}"/>
              </a:ext>
            </a:extLst>
          </p:cNvPr>
          <p:cNvSpPr>
            <a:spLocks noGrp="1"/>
          </p:cNvSpPr>
          <p:nvPr>
            <p:ph type="body" sz="quarter" idx="32" hasCustomPrompt="1"/>
          </p:nvPr>
        </p:nvSpPr>
        <p:spPr>
          <a:xfrm>
            <a:off x="362712" y="4633152"/>
            <a:ext cx="2590800" cy="207073"/>
          </a:xfrm>
        </p:spPr>
        <p:txBody>
          <a:bodyPr/>
          <a:lstStyle>
            <a:lvl1pPr>
              <a:lnSpc>
                <a:spcPct val="90000"/>
              </a:lnSpc>
              <a:defRPr sz="1600" b="1" spc="0"/>
            </a:lvl1pPr>
          </a:lstStyle>
          <a:p>
            <a:pPr lvl="0"/>
            <a:r>
              <a:rPr lang="en-US"/>
              <a:t>Title</a:t>
            </a:r>
          </a:p>
        </p:txBody>
      </p:sp>
      <p:sp>
        <p:nvSpPr>
          <p:cNvPr id="27" name="Text Placeholder 14">
            <a:extLst>
              <a:ext uri="{FF2B5EF4-FFF2-40B4-BE49-F238E27FC236}">
                <a16:creationId xmlns:a16="http://schemas.microsoft.com/office/drawing/2014/main" id="{112149B6-213E-DB4E-9151-331006797606}"/>
              </a:ext>
            </a:extLst>
          </p:cNvPr>
          <p:cNvSpPr>
            <a:spLocks noGrp="1"/>
          </p:cNvSpPr>
          <p:nvPr>
            <p:ph type="body" sz="quarter" idx="33" hasCustomPrompt="1"/>
          </p:nvPr>
        </p:nvSpPr>
        <p:spPr>
          <a:xfrm>
            <a:off x="3276600" y="2702740"/>
            <a:ext cx="2590800" cy="421917"/>
          </a:xfrm>
        </p:spPr>
        <p:txBody>
          <a:bodyPr/>
          <a:lstStyle>
            <a:lvl1pPr>
              <a:lnSpc>
                <a:spcPct val="90000"/>
              </a:lnSpc>
              <a:defRPr sz="800" b="0" spc="0"/>
            </a:lvl1pPr>
          </a:lstStyle>
          <a:p>
            <a:pPr lvl="0"/>
            <a:r>
              <a:rPr lang="en-US"/>
              <a:t>Caption</a:t>
            </a:r>
          </a:p>
        </p:txBody>
      </p:sp>
      <p:sp>
        <p:nvSpPr>
          <p:cNvPr id="28" name="Text Placeholder 14">
            <a:extLst>
              <a:ext uri="{FF2B5EF4-FFF2-40B4-BE49-F238E27FC236}">
                <a16:creationId xmlns:a16="http://schemas.microsoft.com/office/drawing/2014/main" id="{A834D48E-3F92-F04C-BD5A-5909A99C240B}"/>
              </a:ext>
            </a:extLst>
          </p:cNvPr>
          <p:cNvSpPr>
            <a:spLocks noGrp="1"/>
          </p:cNvSpPr>
          <p:nvPr>
            <p:ph type="body" sz="quarter" idx="34" hasCustomPrompt="1"/>
          </p:nvPr>
        </p:nvSpPr>
        <p:spPr>
          <a:xfrm>
            <a:off x="6189732" y="2702740"/>
            <a:ext cx="2590800" cy="421917"/>
          </a:xfrm>
        </p:spPr>
        <p:txBody>
          <a:bodyPr/>
          <a:lstStyle>
            <a:lvl1pPr>
              <a:lnSpc>
                <a:spcPct val="90000"/>
              </a:lnSpc>
              <a:defRPr sz="800" b="0" spc="0"/>
            </a:lvl1pPr>
          </a:lstStyle>
          <a:p>
            <a:pPr lvl="0"/>
            <a:r>
              <a:rPr lang="en-US"/>
              <a:t>Caption</a:t>
            </a:r>
          </a:p>
        </p:txBody>
      </p:sp>
      <p:sp>
        <p:nvSpPr>
          <p:cNvPr id="29" name="Text Placeholder 14">
            <a:extLst>
              <a:ext uri="{FF2B5EF4-FFF2-40B4-BE49-F238E27FC236}">
                <a16:creationId xmlns:a16="http://schemas.microsoft.com/office/drawing/2014/main" id="{97C80C07-B9DE-0A49-81F3-39E1EAB44C2D}"/>
              </a:ext>
            </a:extLst>
          </p:cNvPr>
          <p:cNvSpPr>
            <a:spLocks noGrp="1"/>
          </p:cNvSpPr>
          <p:nvPr>
            <p:ph type="body" sz="quarter" idx="35" hasCustomPrompt="1"/>
          </p:nvPr>
        </p:nvSpPr>
        <p:spPr>
          <a:xfrm>
            <a:off x="3276600" y="5761529"/>
            <a:ext cx="2590800" cy="421917"/>
          </a:xfrm>
        </p:spPr>
        <p:txBody>
          <a:bodyPr/>
          <a:lstStyle>
            <a:lvl1pPr>
              <a:lnSpc>
                <a:spcPct val="90000"/>
              </a:lnSpc>
              <a:defRPr sz="800" b="0" spc="0"/>
            </a:lvl1pPr>
          </a:lstStyle>
          <a:p>
            <a:pPr lvl="0"/>
            <a:r>
              <a:rPr lang="en-US"/>
              <a:t>Caption</a:t>
            </a:r>
          </a:p>
        </p:txBody>
      </p:sp>
      <p:sp>
        <p:nvSpPr>
          <p:cNvPr id="30" name="Text Placeholder 14">
            <a:extLst>
              <a:ext uri="{FF2B5EF4-FFF2-40B4-BE49-F238E27FC236}">
                <a16:creationId xmlns:a16="http://schemas.microsoft.com/office/drawing/2014/main" id="{2580FFF8-DC38-DC4C-881E-CE00EFEC1854}"/>
              </a:ext>
            </a:extLst>
          </p:cNvPr>
          <p:cNvSpPr>
            <a:spLocks noGrp="1"/>
          </p:cNvSpPr>
          <p:nvPr>
            <p:ph type="body" sz="quarter" idx="36" hasCustomPrompt="1"/>
          </p:nvPr>
        </p:nvSpPr>
        <p:spPr>
          <a:xfrm>
            <a:off x="6189732" y="5761529"/>
            <a:ext cx="2590800" cy="421917"/>
          </a:xfrm>
        </p:spPr>
        <p:txBody>
          <a:bodyPr/>
          <a:lstStyle>
            <a:lvl1pPr>
              <a:lnSpc>
                <a:spcPct val="90000"/>
              </a:lnSpc>
              <a:defRPr sz="800" b="0" spc="0"/>
            </a:lvl1pPr>
          </a:lstStyle>
          <a:p>
            <a:pPr lvl="0"/>
            <a:r>
              <a:rPr lang="en-US"/>
              <a:t>Caption</a:t>
            </a:r>
          </a:p>
        </p:txBody>
      </p:sp>
    </p:spTree>
    <p:custDataLst>
      <p:tags r:id="rId1"/>
    </p:custDataLst>
    <p:extLst>
      <p:ext uri="{BB962C8B-B14F-4D97-AF65-F5344CB8AC3E}">
        <p14:creationId xmlns:p14="http://schemas.microsoft.com/office/powerpoint/2010/main" val="25436400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T_Dashboard">
    <p:spTree>
      <p:nvGrpSpPr>
        <p:cNvPr id="1" name=""/>
        <p:cNvGrpSpPr/>
        <p:nvPr/>
      </p:nvGrpSpPr>
      <p:grpSpPr>
        <a:xfrm>
          <a:off x="0" y="0"/>
          <a:ext cx="0" cy="0"/>
          <a:chOff x="0" y="0"/>
          <a:chExt cx="0" cy="0"/>
        </a:xfrm>
      </p:grpSpPr>
      <p:sp>
        <p:nvSpPr>
          <p:cNvPr id="7" name="Content 1"/>
          <p:cNvSpPr>
            <a:spLocks noGrp="1"/>
          </p:cNvSpPr>
          <p:nvPr>
            <p:ph type="chart" sz="quarter" idx="14"/>
          </p:nvPr>
        </p:nvSpPr>
        <p:spPr>
          <a:xfrm>
            <a:off x="3276600" y="304800"/>
            <a:ext cx="2590800" cy="2844036"/>
          </a:xfrm>
        </p:spPr>
        <p:txBody>
          <a:bodyPr/>
          <a:lstStyle/>
          <a:p>
            <a:endParaRPr lang="en-US" dirty="0"/>
          </a:p>
        </p:txBody>
      </p:sp>
      <p:sp>
        <p:nvSpPr>
          <p:cNvPr id="10" name="Content 3"/>
          <p:cNvSpPr>
            <a:spLocks noGrp="1"/>
          </p:cNvSpPr>
          <p:nvPr>
            <p:ph type="chart" sz="quarter" idx="16"/>
          </p:nvPr>
        </p:nvSpPr>
        <p:spPr>
          <a:xfrm>
            <a:off x="381001" y="3288900"/>
            <a:ext cx="8381999" cy="2807100"/>
          </a:xfrm>
        </p:spPr>
        <p:txBody>
          <a:bodyPr/>
          <a:lstStyle/>
          <a:p>
            <a:endParaRPr lang="en-US" dirty="0"/>
          </a:p>
        </p:txBody>
      </p:sp>
      <p:sp>
        <p:nvSpPr>
          <p:cNvPr id="11" name="Content 2"/>
          <p:cNvSpPr>
            <a:spLocks noGrp="1"/>
          </p:cNvSpPr>
          <p:nvPr>
            <p:ph type="chart" sz="quarter" idx="17"/>
          </p:nvPr>
        </p:nvSpPr>
        <p:spPr>
          <a:xfrm>
            <a:off x="6172200" y="304800"/>
            <a:ext cx="2590800" cy="2844036"/>
          </a:xfrm>
        </p:spPr>
        <p:txBody>
          <a:bodyPr/>
          <a:lstStyle/>
          <a:p>
            <a:endParaRPr lang="en-US" dirty="0"/>
          </a:p>
        </p:txBody>
      </p:sp>
      <p:sp>
        <p:nvSpPr>
          <p:cNvPr id="3" name="Slide Number Placeholder 2"/>
          <p:cNvSpPr>
            <a:spLocks noGrp="1"/>
          </p:cNvSpPr>
          <p:nvPr>
            <p:ph type="sldNum" sz="quarter" idx="10"/>
          </p:nvPr>
        </p:nvSpPr>
        <p:spPr/>
        <p:txBody>
          <a:bodyPr/>
          <a:lstStyle/>
          <a:p>
            <a:pPr defTabSz="856716"/>
            <a:fld id="{7B6B1C32-E567-445C-9FD5-2A0B0A08DD29}" type="slidenum">
              <a:rPr lang="en-US" smtClean="0"/>
              <a:pPr defTabSz="856716"/>
              <a:t>‹#›</a:t>
            </a:fld>
            <a:endParaRPr lang="en-US" dirty="0"/>
          </a:p>
        </p:txBody>
      </p:sp>
      <p:sp>
        <p:nvSpPr>
          <p:cNvPr id="8" name="Title"/>
          <p:cNvSpPr>
            <a:spLocks noGrp="1"/>
          </p:cNvSpPr>
          <p:nvPr>
            <p:ph type="title" hasCustomPrompt="1"/>
          </p:nvPr>
        </p:nvSpPr>
        <p:spPr>
          <a:xfrm>
            <a:off x="384049" y="304800"/>
            <a:ext cx="2587752" cy="1752600"/>
          </a:xfrm>
          <a:prstGeom prst="rect">
            <a:avLst/>
          </a:prstGeom>
        </p:spPr>
        <p:txBody>
          <a:bodyPr vert="horz" lIns="0" tIns="0" rIns="0" bIns="0" rtlCol="0" anchor="t">
            <a:noAutofit/>
          </a:bodyPr>
          <a:lstStyle>
            <a:lvl1pPr>
              <a:defRPr sz="3600"/>
            </a:lvl1pPr>
          </a:lstStyle>
          <a:p>
            <a:r>
              <a:rPr lang="en-US"/>
              <a:t>Click to Edit Master Title Style</a:t>
            </a:r>
          </a:p>
        </p:txBody>
      </p:sp>
      <p:sp>
        <p:nvSpPr>
          <p:cNvPr id="5" name="Footer"/>
          <p:cNvSpPr>
            <a:spLocks noGrp="1"/>
          </p:cNvSpPr>
          <p:nvPr>
            <p:ph type="ftr" sz="quarter" idx="13"/>
          </p:nvPr>
        </p:nvSpPr>
        <p:spPr>
          <a:xfrm>
            <a:off x="381000" y="6198017"/>
            <a:ext cx="8382000" cy="355183"/>
          </a:xfrm>
        </p:spPr>
        <p:txBody>
          <a:bodyPr/>
          <a:lstStyle/>
          <a:p>
            <a:r>
              <a:rPr lang="en-US" dirty="0"/>
              <a:t>Base:</a:t>
            </a:r>
            <a:br>
              <a:rPr lang="en-US" dirty="0"/>
            </a:br>
            <a:r>
              <a:rPr lang="en-US" dirty="0"/>
              <a:t>Q:</a:t>
            </a:r>
            <a:br>
              <a:rPr lang="en-US" dirty="0"/>
            </a:br>
            <a:r>
              <a:rPr lang="en-US" dirty="0"/>
              <a:t>Note:</a:t>
            </a:r>
          </a:p>
        </p:txBody>
      </p:sp>
      <p:sp>
        <p:nvSpPr>
          <p:cNvPr id="9" name="Subtitle"/>
          <p:cNvSpPr>
            <a:spLocks noGrp="1"/>
          </p:cNvSpPr>
          <p:nvPr>
            <p:ph type="body" sz="quarter" idx="15" hasCustomPrompt="1"/>
          </p:nvPr>
        </p:nvSpPr>
        <p:spPr>
          <a:xfrm>
            <a:off x="381000" y="2057401"/>
            <a:ext cx="2590801" cy="371764"/>
          </a:xfrm>
        </p:spPr>
        <p:txBody>
          <a:bodyPr/>
          <a:lstStyle>
            <a:lvl1pPr>
              <a:lnSpc>
                <a:spcPct val="90000"/>
              </a:lnSpc>
              <a:defRPr sz="2400" spc="-150">
                <a:ln>
                  <a:noFill/>
                </a:ln>
                <a:solidFill>
                  <a:schemeClr val="tx2"/>
                </a:solidFill>
              </a:defRPr>
            </a:lvl1pPr>
          </a:lstStyle>
          <a:p>
            <a:pPr lvl="0"/>
            <a:r>
              <a:rPr lang="en-US"/>
              <a:t>Subtitle</a:t>
            </a:r>
          </a:p>
        </p:txBody>
      </p:sp>
    </p:spTree>
    <p:custDataLst>
      <p:tags r:id="rId1"/>
    </p:custData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T_2_Charts_H_Text">
    <p:spTree>
      <p:nvGrpSpPr>
        <p:cNvPr id="1" name=""/>
        <p:cNvGrpSpPr/>
        <p:nvPr/>
      </p:nvGrpSpPr>
      <p:grpSpPr>
        <a:xfrm>
          <a:off x="0" y="0"/>
          <a:ext cx="0" cy="0"/>
          <a:chOff x="0" y="0"/>
          <a:chExt cx="0" cy="0"/>
        </a:xfrm>
      </p:grpSpPr>
      <p:sp>
        <p:nvSpPr>
          <p:cNvPr id="10" name="Content 1"/>
          <p:cNvSpPr>
            <a:spLocks noGrp="1"/>
          </p:cNvSpPr>
          <p:nvPr>
            <p:ph type="chart" sz="quarter" idx="16"/>
          </p:nvPr>
        </p:nvSpPr>
        <p:spPr>
          <a:xfrm>
            <a:off x="381000" y="2743200"/>
            <a:ext cx="4029456" cy="3352800"/>
          </a:xfrm>
        </p:spPr>
        <p:txBody>
          <a:bodyPr/>
          <a:lstStyle/>
          <a:p>
            <a:endParaRPr lang="en-US" dirty="0"/>
          </a:p>
        </p:txBody>
      </p:sp>
      <p:sp>
        <p:nvSpPr>
          <p:cNvPr id="11" name="Content 2"/>
          <p:cNvSpPr>
            <a:spLocks noGrp="1"/>
          </p:cNvSpPr>
          <p:nvPr>
            <p:ph type="chart" sz="quarter" idx="17"/>
          </p:nvPr>
        </p:nvSpPr>
        <p:spPr>
          <a:xfrm>
            <a:off x="4715256" y="2743200"/>
            <a:ext cx="4047744" cy="3352800"/>
          </a:xfrm>
        </p:spPr>
        <p:txBody>
          <a:bodyPr/>
          <a:lstStyle/>
          <a:p>
            <a:endParaRPr lang="en-US" dirty="0"/>
          </a:p>
        </p:txBody>
      </p:sp>
      <p:sp>
        <p:nvSpPr>
          <p:cNvPr id="3" name="Slide Number Placeholder 2"/>
          <p:cNvSpPr>
            <a:spLocks noGrp="1"/>
          </p:cNvSpPr>
          <p:nvPr>
            <p:ph type="sldNum" sz="quarter" idx="10"/>
          </p:nvPr>
        </p:nvSpPr>
        <p:spPr/>
        <p:txBody>
          <a:bodyPr/>
          <a:lstStyle/>
          <a:p>
            <a:pPr defTabSz="856716"/>
            <a:fld id="{7B6B1C32-E567-445C-9FD5-2A0B0A08DD29}" type="slidenum">
              <a:rPr lang="en-US" smtClean="0"/>
              <a:pPr defTabSz="856716"/>
              <a:t>‹#›</a:t>
            </a:fld>
            <a:endParaRPr lang="en-US" dirty="0"/>
          </a:p>
        </p:txBody>
      </p:sp>
      <p:sp>
        <p:nvSpPr>
          <p:cNvPr id="8" name="Title"/>
          <p:cNvSpPr>
            <a:spLocks noGrp="1"/>
          </p:cNvSpPr>
          <p:nvPr>
            <p:ph type="title" hasCustomPrompt="1"/>
          </p:nvPr>
        </p:nvSpPr>
        <p:spPr>
          <a:xfrm>
            <a:off x="384049" y="304800"/>
            <a:ext cx="2587752" cy="1752600"/>
          </a:xfrm>
          <a:prstGeom prst="rect">
            <a:avLst/>
          </a:prstGeom>
        </p:spPr>
        <p:txBody>
          <a:bodyPr vert="horz" lIns="0" tIns="0" rIns="0" bIns="0" rtlCol="0" anchor="t">
            <a:noAutofit/>
          </a:bodyPr>
          <a:lstStyle>
            <a:lvl1pPr>
              <a:defRPr sz="3600"/>
            </a:lvl1pPr>
          </a:lstStyle>
          <a:p>
            <a:r>
              <a:rPr lang="en-US"/>
              <a:t>Click to Edit Master Title Style</a:t>
            </a:r>
          </a:p>
        </p:txBody>
      </p:sp>
      <p:sp>
        <p:nvSpPr>
          <p:cNvPr id="5" name="Footer"/>
          <p:cNvSpPr>
            <a:spLocks noGrp="1"/>
          </p:cNvSpPr>
          <p:nvPr>
            <p:ph type="ftr" sz="quarter" idx="13"/>
          </p:nvPr>
        </p:nvSpPr>
        <p:spPr>
          <a:xfrm>
            <a:off x="381000" y="6198017"/>
            <a:ext cx="8382000" cy="355183"/>
          </a:xfrm>
        </p:spPr>
        <p:txBody>
          <a:bodyPr/>
          <a:lstStyle/>
          <a:p>
            <a:r>
              <a:rPr lang="en-US" dirty="0"/>
              <a:t>Base:</a:t>
            </a:r>
            <a:br>
              <a:rPr lang="en-US" dirty="0"/>
            </a:br>
            <a:r>
              <a:rPr lang="en-US" dirty="0"/>
              <a:t>Q:</a:t>
            </a:r>
            <a:br>
              <a:rPr lang="en-US" dirty="0"/>
            </a:br>
            <a:r>
              <a:rPr lang="en-US" dirty="0"/>
              <a:t>Note:</a:t>
            </a:r>
          </a:p>
        </p:txBody>
      </p:sp>
      <p:sp>
        <p:nvSpPr>
          <p:cNvPr id="9" name="Body"/>
          <p:cNvSpPr>
            <a:spLocks noGrp="1"/>
          </p:cNvSpPr>
          <p:nvPr>
            <p:ph type="body" sz="quarter" idx="18"/>
          </p:nvPr>
        </p:nvSpPr>
        <p:spPr>
          <a:xfrm>
            <a:off x="3276600" y="304800"/>
            <a:ext cx="5486400" cy="2124365"/>
          </a:xfrm>
        </p:spPr>
        <p:txBody>
          <a:bodyPr numCol="2" spcCol="365760"/>
          <a:lstStyle>
            <a:lvl1pPr marL="0" marR="0" indent="0" algn="l" defTabSz="906199" rtl="0" eaLnBrk="1" fontAlgn="auto" latinLnBrk="0" hangingPunct="1">
              <a:lnSpc>
                <a:spcPct val="100000"/>
              </a:lnSpc>
              <a:spcBef>
                <a:spcPts val="0"/>
              </a:spcBef>
              <a:spcAft>
                <a:spcPts val="800"/>
              </a:spcAft>
              <a:buClrTx/>
              <a:buSzTx/>
              <a:buFont typeface="Calibri" panose="020F0502020204030204" pitchFamily="34" charset="0"/>
              <a:buNone/>
              <a:tabLst/>
              <a:defRPr/>
            </a:lvl1pPr>
          </a:lstStyle>
          <a:p>
            <a:pPr marL="0" marR="0" lvl="0" indent="0" algn="l" defTabSz="906199" rtl="0" eaLnBrk="1" fontAlgn="auto" latinLnBrk="0" hangingPunct="1">
              <a:lnSpc>
                <a:spcPct val="100000"/>
              </a:lnSpc>
              <a:spcBef>
                <a:spcPts val="0"/>
              </a:spcBef>
              <a:spcAft>
                <a:spcPts val="800"/>
              </a:spcAft>
              <a:buClrTx/>
              <a:buSzTx/>
              <a:buFont typeface="Calibri" panose="020F0502020204030204" pitchFamily="34" charset="0"/>
              <a:buNone/>
              <a:tabLst/>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12" name="Subtitle"/>
          <p:cNvSpPr>
            <a:spLocks noGrp="1"/>
          </p:cNvSpPr>
          <p:nvPr>
            <p:ph type="body" sz="quarter" idx="15" hasCustomPrompt="1"/>
          </p:nvPr>
        </p:nvSpPr>
        <p:spPr>
          <a:xfrm>
            <a:off x="381000" y="2057401"/>
            <a:ext cx="2590801" cy="371764"/>
          </a:xfrm>
        </p:spPr>
        <p:txBody>
          <a:bodyPr/>
          <a:lstStyle>
            <a:lvl1pPr>
              <a:lnSpc>
                <a:spcPct val="90000"/>
              </a:lnSpc>
              <a:defRPr sz="2400" spc="-150">
                <a:ln>
                  <a:noFill/>
                </a:ln>
                <a:solidFill>
                  <a:schemeClr val="tx2"/>
                </a:solidFill>
              </a:defRPr>
            </a:lvl1pPr>
          </a:lstStyle>
          <a:p>
            <a:pPr lvl="0"/>
            <a:r>
              <a:rPr lang="en-US"/>
              <a:t>Subtitle</a:t>
            </a:r>
          </a:p>
        </p:txBody>
      </p:sp>
    </p:spTree>
    <p:custDataLst>
      <p:tags r:id="rId1"/>
    </p:custData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T_Demographic_Dashboard">
    <p:spTree>
      <p:nvGrpSpPr>
        <p:cNvPr id="1" name=""/>
        <p:cNvGrpSpPr/>
        <p:nvPr/>
      </p:nvGrpSpPr>
      <p:grpSpPr>
        <a:xfrm>
          <a:off x="0" y="0"/>
          <a:ext cx="0" cy="0"/>
          <a:chOff x="0" y="0"/>
          <a:chExt cx="0" cy="0"/>
        </a:xfrm>
      </p:grpSpPr>
      <p:sp>
        <p:nvSpPr>
          <p:cNvPr id="19" name="Content 1"/>
          <p:cNvSpPr>
            <a:spLocks noGrp="1"/>
          </p:cNvSpPr>
          <p:nvPr>
            <p:ph type="chart" sz="quarter" idx="23"/>
          </p:nvPr>
        </p:nvSpPr>
        <p:spPr>
          <a:xfrm>
            <a:off x="3276600" y="299721"/>
            <a:ext cx="5486400" cy="789491"/>
          </a:xfrm>
        </p:spPr>
        <p:txBody>
          <a:bodyPr/>
          <a:lstStyle/>
          <a:p>
            <a:endParaRPr lang="en-US" dirty="0"/>
          </a:p>
        </p:txBody>
      </p:sp>
      <p:sp>
        <p:nvSpPr>
          <p:cNvPr id="26" name="Content 2"/>
          <p:cNvSpPr>
            <a:spLocks noGrp="1"/>
          </p:cNvSpPr>
          <p:nvPr>
            <p:ph type="chart" sz="quarter" idx="28"/>
          </p:nvPr>
        </p:nvSpPr>
        <p:spPr>
          <a:xfrm>
            <a:off x="3276600" y="1276575"/>
            <a:ext cx="5486400" cy="786951"/>
          </a:xfrm>
        </p:spPr>
        <p:txBody>
          <a:bodyPr/>
          <a:lstStyle/>
          <a:p>
            <a:endParaRPr lang="en-US" dirty="0"/>
          </a:p>
        </p:txBody>
      </p:sp>
      <p:sp>
        <p:nvSpPr>
          <p:cNvPr id="28" name="Content 3"/>
          <p:cNvSpPr>
            <a:spLocks noGrp="1"/>
          </p:cNvSpPr>
          <p:nvPr>
            <p:ph type="chart" sz="quarter" idx="30"/>
          </p:nvPr>
        </p:nvSpPr>
        <p:spPr>
          <a:xfrm>
            <a:off x="3276600" y="2250890"/>
            <a:ext cx="5486400" cy="786952"/>
          </a:xfrm>
        </p:spPr>
        <p:txBody>
          <a:bodyPr/>
          <a:lstStyle/>
          <a:p>
            <a:endParaRPr lang="en-US" dirty="0"/>
          </a:p>
        </p:txBody>
      </p:sp>
      <p:sp>
        <p:nvSpPr>
          <p:cNvPr id="7" name="Content 4"/>
          <p:cNvSpPr>
            <a:spLocks noGrp="1"/>
          </p:cNvSpPr>
          <p:nvPr>
            <p:ph type="chart" sz="quarter" idx="14"/>
          </p:nvPr>
        </p:nvSpPr>
        <p:spPr>
          <a:xfrm>
            <a:off x="381000" y="3281580"/>
            <a:ext cx="2590801" cy="2814420"/>
          </a:xfrm>
        </p:spPr>
        <p:txBody>
          <a:bodyPr/>
          <a:lstStyle/>
          <a:p>
            <a:endParaRPr lang="en-US" dirty="0"/>
          </a:p>
        </p:txBody>
      </p:sp>
      <p:sp>
        <p:nvSpPr>
          <p:cNvPr id="11" name="Content 6"/>
          <p:cNvSpPr>
            <a:spLocks noGrp="1"/>
          </p:cNvSpPr>
          <p:nvPr>
            <p:ph type="chart" sz="quarter" idx="17"/>
          </p:nvPr>
        </p:nvSpPr>
        <p:spPr>
          <a:xfrm>
            <a:off x="6172201" y="3281580"/>
            <a:ext cx="2590800" cy="2814420"/>
          </a:xfrm>
        </p:spPr>
        <p:txBody>
          <a:bodyPr/>
          <a:lstStyle/>
          <a:p>
            <a:endParaRPr lang="en-US" dirty="0"/>
          </a:p>
        </p:txBody>
      </p:sp>
      <p:sp>
        <p:nvSpPr>
          <p:cNvPr id="16" name="Content 5"/>
          <p:cNvSpPr>
            <a:spLocks noGrp="1"/>
          </p:cNvSpPr>
          <p:nvPr>
            <p:ph type="chart" sz="quarter" idx="21"/>
          </p:nvPr>
        </p:nvSpPr>
        <p:spPr>
          <a:xfrm>
            <a:off x="3276599" y="3281580"/>
            <a:ext cx="2590801" cy="2814420"/>
          </a:xfrm>
        </p:spPr>
        <p:txBody>
          <a:bodyPr/>
          <a:lstStyle/>
          <a:p>
            <a:endParaRPr lang="en-US" dirty="0"/>
          </a:p>
        </p:txBody>
      </p:sp>
      <p:sp>
        <p:nvSpPr>
          <p:cNvPr id="3" name="Slide Number Placeholder 2"/>
          <p:cNvSpPr>
            <a:spLocks noGrp="1"/>
          </p:cNvSpPr>
          <p:nvPr>
            <p:ph type="sldNum" sz="quarter" idx="10"/>
          </p:nvPr>
        </p:nvSpPr>
        <p:spPr/>
        <p:txBody>
          <a:bodyPr/>
          <a:lstStyle/>
          <a:p>
            <a:pPr defTabSz="856716"/>
            <a:fld id="{7B6B1C32-E567-445C-9FD5-2A0B0A08DD29}" type="slidenum">
              <a:rPr lang="en-US" smtClean="0"/>
              <a:pPr defTabSz="856716"/>
              <a:t>‹#›</a:t>
            </a:fld>
            <a:endParaRPr lang="en-US" dirty="0"/>
          </a:p>
        </p:txBody>
      </p:sp>
      <p:sp>
        <p:nvSpPr>
          <p:cNvPr id="8" name="Title"/>
          <p:cNvSpPr>
            <a:spLocks noGrp="1"/>
          </p:cNvSpPr>
          <p:nvPr>
            <p:ph type="title" hasCustomPrompt="1"/>
          </p:nvPr>
        </p:nvSpPr>
        <p:spPr>
          <a:xfrm>
            <a:off x="384049" y="304800"/>
            <a:ext cx="2587752" cy="1752600"/>
          </a:xfrm>
          <a:prstGeom prst="rect">
            <a:avLst/>
          </a:prstGeom>
        </p:spPr>
        <p:txBody>
          <a:bodyPr vert="horz" lIns="0" tIns="0" rIns="0" bIns="0" rtlCol="0" anchor="t">
            <a:noAutofit/>
          </a:bodyPr>
          <a:lstStyle>
            <a:lvl1pPr>
              <a:defRPr sz="3600"/>
            </a:lvl1pPr>
          </a:lstStyle>
          <a:p>
            <a:r>
              <a:rPr lang="en-US"/>
              <a:t>Click to Edit Master Title Style</a:t>
            </a:r>
          </a:p>
        </p:txBody>
      </p:sp>
      <p:sp>
        <p:nvSpPr>
          <p:cNvPr id="5" name="Footer"/>
          <p:cNvSpPr>
            <a:spLocks noGrp="1"/>
          </p:cNvSpPr>
          <p:nvPr>
            <p:ph type="ftr" sz="quarter" idx="13"/>
          </p:nvPr>
        </p:nvSpPr>
        <p:spPr>
          <a:xfrm>
            <a:off x="381000" y="6198017"/>
            <a:ext cx="8382000" cy="355183"/>
          </a:xfrm>
        </p:spPr>
        <p:txBody>
          <a:bodyPr/>
          <a:lstStyle/>
          <a:p>
            <a:r>
              <a:rPr lang="en-US" dirty="0"/>
              <a:t>Base:</a:t>
            </a:r>
            <a:br>
              <a:rPr lang="en-US" dirty="0"/>
            </a:br>
            <a:r>
              <a:rPr lang="en-US" dirty="0"/>
              <a:t>Q:</a:t>
            </a:r>
            <a:br>
              <a:rPr lang="en-US" dirty="0"/>
            </a:br>
            <a:r>
              <a:rPr lang="en-US" dirty="0"/>
              <a:t>Note:</a:t>
            </a:r>
          </a:p>
        </p:txBody>
      </p:sp>
      <p:sp>
        <p:nvSpPr>
          <p:cNvPr id="12" name="Subtitle"/>
          <p:cNvSpPr>
            <a:spLocks noGrp="1"/>
          </p:cNvSpPr>
          <p:nvPr>
            <p:ph type="body" sz="quarter" idx="15" hasCustomPrompt="1"/>
          </p:nvPr>
        </p:nvSpPr>
        <p:spPr>
          <a:xfrm>
            <a:off x="381000" y="2057401"/>
            <a:ext cx="2590801" cy="371764"/>
          </a:xfrm>
        </p:spPr>
        <p:txBody>
          <a:bodyPr/>
          <a:lstStyle>
            <a:lvl1pPr>
              <a:lnSpc>
                <a:spcPct val="90000"/>
              </a:lnSpc>
              <a:defRPr sz="2400" spc="-150">
                <a:ln>
                  <a:noFill/>
                </a:ln>
                <a:solidFill>
                  <a:schemeClr val="tx2"/>
                </a:solidFill>
              </a:defRPr>
            </a:lvl1pPr>
          </a:lstStyle>
          <a:p>
            <a:pPr lvl="0"/>
            <a:r>
              <a:rPr lang="en-US"/>
              <a:t>Subtitle</a:t>
            </a:r>
          </a:p>
        </p:txBody>
      </p:sp>
    </p:spTree>
    <p:custDataLst>
      <p:tags r:id="rId1"/>
    </p:custData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T_Text_2Col">
    <p:spTree>
      <p:nvGrpSpPr>
        <p:cNvPr id="1" name=""/>
        <p:cNvGrpSpPr/>
        <p:nvPr/>
      </p:nvGrpSpPr>
      <p:grpSpPr>
        <a:xfrm>
          <a:off x="0" y="0"/>
          <a:ext cx="0" cy="0"/>
          <a:chOff x="0" y="0"/>
          <a:chExt cx="0" cy="0"/>
        </a:xfrm>
      </p:grpSpPr>
      <p:sp>
        <p:nvSpPr>
          <p:cNvPr id="8" name="Title"/>
          <p:cNvSpPr>
            <a:spLocks noGrp="1"/>
          </p:cNvSpPr>
          <p:nvPr>
            <p:ph type="title" hasCustomPrompt="1"/>
          </p:nvPr>
        </p:nvSpPr>
        <p:spPr>
          <a:xfrm>
            <a:off x="384048" y="304799"/>
            <a:ext cx="2587752" cy="1752601"/>
          </a:xfrm>
          <a:prstGeom prst="rect">
            <a:avLst/>
          </a:prstGeom>
        </p:spPr>
        <p:txBody>
          <a:bodyPr vert="horz" lIns="0" tIns="0" rIns="0" bIns="0" rtlCol="0" anchor="t">
            <a:noAutofit/>
          </a:bodyPr>
          <a:lstStyle>
            <a:lvl1pPr>
              <a:defRPr sz="3600"/>
            </a:lvl1pPr>
          </a:lstStyle>
          <a:p>
            <a:r>
              <a:rPr lang="en-US"/>
              <a:t>Click to Edit Master Title Style</a:t>
            </a:r>
          </a:p>
        </p:txBody>
      </p:sp>
      <p:sp>
        <p:nvSpPr>
          <p:cNvPr id="4" name="Footer"/>
          <p:cNvSpPr>
            <a:spLocks noGrp="1"/>
          </p:cNvSpPr>
          <p:nvPr>
            <p:ph type="ftr" sz="quarter" idx="13"/>
          </p:nvPr>
        </p:nvSpPr>
        <p:spPr>
          <a:xfrm>
            <a:off x="381000" y="6198017"/>
            <a:ext cx="8382000" cy="355183"/>
          </a:xfrm>
        </p:spPr>
        <p:txBody>
          <a:bodyPr/>
          <a:lstStyle/>
          <a:p>
            <a:r>
              <a:rPr lang="en-US" dirty="0"/>
              <a:t>Base:</a:t>
            </a:r>
            <a:br>
              <a:rPr lang="en-US" dirty="0"/>
            </a:br>
            <a:r>
              <a:rPr lang="en-US" dirty="0"/>
              <a:t>Q:</a:t>
            </a:r>
            <a:br>
              <a:rPr lang="en-US" dirty="0"/>
            </a:br>
            <a:r>
              <a:rPr lang="en-US" dirty="0"/>
              <a:t>Note:</a:t>
            </a:r>
          </a:p>
        </p:txBody>
      </p:sp>
      <p:sp>
        <p:nvSpPr>
          <p:cNvPr id="5" name="Body"/>
          <p:cNvSpPr>
            <a:spLocks noGrp="1"/>
          </p:cNvSpPr>
          <p:nvPr>
            <p:ph type="body" sz="quarter" idx="18"/>
          </p:nvPr>
        </p:nvSpPr>
        <p:spPr>
          <a:xfrm>
            <a:off x="3276600" y="304800"/>
            <a:ext cx="5486400" cy="5791200"/>
          </a:xfrm>
        </p:spPr>
        <p:txBody>
          <a:bodyPr numCol="2" spcCol="365760"/>
          <a:lstStyle>
            <a:lvl1pPr marL="0" marR="0" indent="0" algn="l" defTabSz="906199" rtl="0" eaLnBrk="1" fontAlgn="auto" latinLnBrk="0" hangingPunct="1">
              <a:lnSpc>
                <a:spcPct val="100000"/>
              </a:lnSpc>
              <a:spcBef>
                <a:spcPts val="0"/>
              </a:spcBef>
              <a:spcAft>
                <a:spcPts val="800"/>
              </a:spcAft>
              <a:buClrTx/>
              <a:buSzTx/>
              <a:buFont typeface="Calibri" panose="020F0502020204030204" pitchFamily="34" charset="0"/>
              <a:buNone/>
              <a:tabLst/>
              <a:defRPr/>
            </a:lvl1pPr>
          </a:lstStyle>
          <a:p>
            <a:pPr marL="0" marR="0" lvl="0" indent="0" algn="l" defTabSz="906199" rtl="0" eaLnBrk="1" fontAlgn="auto" latinLnBrk="0" hangingPunct="1">
              <a:lnSpc>
                <a:spcPct val="100000"/>
              </a:lnSpc>
              <a:spcBef>
                <a:spcPts val="0"/>
              </a:spcBef>
              <a:spcAft>
                <a:spcPts val="800"/>
              </a:spcAft>
              <a:buClrTx/>
              <a:buSzTx/>
              <a:buFont typeface="Calibri" panose="020F0502020204030204" pitchFamily="34" charset="0"/>
              <a:buNone/>
              <a:tabLst/>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6" name="PPH-SlideNo"/>
          <p:cNvSpPr>
            <a:spLocks noGrp="1"/>
          </p:cNvSpPr>
          <p:nvPr>
            <p:ph type="sldNum" sz="quarter" idx="4"/>
          </p:nvPr>
        </p:nvSpPr>
        <p:spPr>
          <a:xfrm>
            <a:off x="7924801" y="6550976"/>
            <a:ext cx="838199" cy="230823"/>
          </a:xfrm>
          <a:prstGeom prst="rect">
            <a:avLst/>
          </a:prstGeom>
        </p:spPr>
        <p:txBody>
          <a:bodyPr vert="horz" wrap="none" lIns="0" tIns="0" rIns="0" bIns="0" rtlCol="0" anchor="b"/>
          <a:lstStyle>
            <a:lvl1pPr algn="r">
              <a:spcBef>
                <a:spcPts val="0"/>
              </a:spcBef>
              <a:defRPr sz="800" b="1">
                <a:solidFill>
                  <a:schemeClr val="tx2"/>
                </a:solidFill>
                <a:latin typeface="+mn-lt"/>
              </a:defRPr>
            </a:lvl1pPr>
          </a:lstStyle>
          <a:p>
            <a:pPr defTabSz="856716"/>
            <a:fld id="{7B6B1C32-E567-445C-9FD5-2A0B0A08DD29}" type="slidenum">
              <a:rPr lang="en-US" smtClean="0"/>
              <a:pPr defTabSz="856716"/>
              <a:t>‹#›</a:t>
            </a:fld>
            <a:endParaRPr lang="en-US" dirty="0"/>
          </a:p>
        </p:txBody>
      </p:sp>
      <p:sp>
        <p:nvSpPr>
          <p:cNvPr id="7" name="Subtitle"/>
          <p:cNvSpPr>
            <a:spLocks noGrp="1"/>
          </p:cNvSpPr>
          <p:nvPr>
            <p:ph type="body" sz="quarter" idx="15" hasCustomPrompt="1"/>
          </p:nvPr>
        </p:nvSpPr>
        <p:spPr>
          <a:xfrm>
            <a:off x="381000" y="2057401"/>
            <a:ext cx="2590801" cy="371764"/>
          </a:xfrm>
        </p:spPr>
        <p:txBody>
          <a:bodyPr/>
          <a:lstStyle>
            <a:lvl1pPr>
              <a:lnSpc>
                <a:spcPct val="90000"/>
              </a:lnSpc>
              <a:defRPr sz="2400" spc="-150">
                <a:ln>
                  <a:noFill/>
                </a:ln>
                <a:solidFill>
                  <a:schemeClr val="tx2"/>
                </a:solidFill>
              </a:defRPr>
            </a:lvl1pPr>
          </a:lstStyle>
          <a:p>
            <a:pPr lvl="0"/>
            <a:r>
              <a:rPr lang="en-US"/>
              <a:t>Subtitle</a:t>
            </a:r>
          </a:p>
        </p:txBody>
      </p:sp>
    </p:spTree>
    <p:custDataLst>
      <p:tags r:id="rId1"/>
    </p:custData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T_Text_2Col_Cont">
    <p:spTree>
      <p:nvGrpSpPr>
        <p:cNvPr id="1" name=""/>
        <p:cNvGrpSpPr/>
        <p:nvPr/>
      </p:nvGrpSpPr>
      <p:grpSpPr>
        <a:xfrm>
          <a:off x="0" y="0"/>
          <a:ext cx="0" cy="0"/>
          <a:chOff x="0" y="0"/>
          <a:chExt cx="0" cy="0"/>
        </a:xfrm>
      </p:grpSpPr>
      <p:sp>
        <p:nvSpPr>
          <p:cNvPr id="4" name="Footer"/>
          <p:cNvSpPr>
            <a:spLocks noGrp="1"/>
          </p:cNvSpPr>
          <p:nvPr>
            <p:ph type="ftr" sz="quarter" idx="13"/>
          </p:nvPr>
        </p:nvSpPr>
        <p:spPr>
          <a:xfrm>
            <a:off x="381000" y="6198017"/>
            <a:ext cx="8382000" cy="355183"/>
          </a:xfrm>
        </p:spPr>
        <p:txBody>
          <a:bodyPr/>
          <a:lstStyle/>
          <a:p>
            <a:r>
              <a:rPr lang="en-US" dirty="0"/>
              <a:t>Base:</a:t>
            </a:r>
            <a:br>
              <a:rPr lang="en-US" dirty="0"/>
            </a:br>
            <a:r>
              <a:rPr lang="en-US" dirty="0"/>
              <a:t>Q:</a:t>
            </a:r>
            <a:br>
              <a:rPr lang="en-US" dirty="0"/>
            </a:br>
            <a:r>
              <a:rPr lang="en-US" dirty="0"/>
              <a:t>Note:</a:t>
            </a:r>
          </a:p>
        </p:txBody>
      </p:sp>
      <p:sp>
        <p:nvSpPr>
          <p:cNvPr id="5" name="Body"/>
          <p:cNvSpPr>
            <a:spLocks noGrp="1"/>
          </p:cNvSpPr>
          <p:nvPr>
            <p:ph type="body" sz="quarter" idx="14"/>
          </p:nvPr>
        </p:nvSpPr>
        <p:spPr>
          <a:xfrm>
            <a:off x="3276600" y="304800"/>
            <a:ext cx="5486400" cy="5791200"/>
          </a:xfrm>
        </p:spPr>
        <p:txBody>
          <a:bodyPr numCol="2" spcCol="3657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PH-SlideNo"/>
          <p:cNvSpPr>
            <a:spLocks noGrp="1"/>
          </p:cNvSpPr>
          <p:nvPr>
            <p:ph type="sldNum" sz="quarter" idx="4"/>
          </p:nvPr>
        </p:nvSpPr>
        <p:spPr>
          <a:xfrm>
            <a:off x="7924801" y="6550976"/>
            <a:ext cx="838199" cy="230823"/>
          </a:xfrm>
          <a:prstGeom prst="rect">
            <a:avLst/>
          </a:prstGeom>
        </p:spPr>
        <p:txBody>
          <a:bodyPr vert="horz" wrap="none" lIns="0" tIns="0" rIns="0" bIns="0" rtlCol="0" anchor="b"/>
          <a:lstStyle>
            <a:lvl1pPr algn="r">
              <a:spcBef>
                <a:spcPts val="0"/>
              </a:spcBef>
              <a:defRPr sz="800" b="1">
                <a:solidFill>
                  <a:schemeClr val="tx2"/>
                </a:solidFill>
                <a:latin typeface="+mn-lt"/>
              </a:defRPr>
            </a:lvl1pPr>
          </a:lstStyle>
          <a:p>
            <a:pPr defTabSz="856716"/>
            <a:fld id="{7B6B1C32-E567-445C-9FD5-2A0B0A08DD29}" type="slidenum">
              <a:rPr lang="en-US" smtClean="0"/>
              <a:pPr defTabSz="856716"/>
              <a:t>‹#›</a:t>
            </a:fld>
            <a:endParaRPr lang="en-US" dirty="0"/>
          </a:p>
        </p:txBody>
      </p:sp>
      <p:sp>
        <p:nvSpPr>
          <p:cNvPr id="9" name="Title"/>
          <p:cNvSpPr>
            <a:spLocks noGrp="1"/>
          </p:cNvSpPr>
          <p:nvPr>
            <p:ph type="title" hasCustomPrompt="1"/>
          </p:nvPr>
        </p:nvSpPr>
        <p:spPr>
          <a:xfrm>
            <a:off x="384048" y="304800"/>
            <a:ext cx="2587752" cy="399208"/>
          </a:xfrm>
          <a:prstGeom prst="rect">
            <a:avLst/>
          </a:prstGeom>
        </p:spPr>
        <p:txBody>
          <a:bodyPr vert="horz" lIns="0" tIns="0" rIns="0" bIns="0" rtlCol="0" anchor="t">
            <a:noAutofit/>
          </a:bodyPr>
          <a:lstStyle>
            <a:lvl1pPr>
              <a:defRPr sz="1800" spc="-100" baseline="0">
                <a:solidFill>
                  <a:schemeClr val="tx1"/>
                </a:solidFill>
              </a:defRPr>
            </a:lvl1pPr>
          </a:lstStyle>
          <a:p>
            <a:r>
              <a:rPr lang="en-US"/>
              <a:t>Click to Edit Master Title Style</a:t>
            </a:r>
          </a:p>
        </p:txBody>
      </p:sp>
      <p:sp>
        <p:nvSpPr>
          <p:cNvPr id="8" name="Subtitle"/>
          <p:cNvSpPr>
            <a:spLocks noGrp="1"/>
          </p:cNvSpPr>
          <p:nvPr>
            <p:ph type="body" sz="quarter" idx="15" hasCustomPrompt="1"/>
          </p:nvPr>
        </p:nvSpPr>
        <p:spPr>
          <a:xfrm>
            <a:off x="381000" y="736376"/>
            <a:ext cx="2590801" cy="371764"/>
          </a:xfrm>
        </p:spPr>
        <p:txBody>
          <a:bodyPr/>
          <a:lstStyle>
            <a:lvl1pPr>
              <a:lnSpc>
                <a:spcPct val="90000"/>
              </a:lnSpc>
              <a:defRPr sz="1800" spc="-100" baseline="0">
                <a:ln>
                  <a:noFill/>
                </a:ln>
                <a:solidFill>
                  <a:schemeClr val="tx1"/>
                </a:solidFill>
              </a:defRPr>
            </a:lvl1pPr>
          </a:lstStyle>
          <a:p>
            <a:pPr lvl="0"/>
            <a:r>
              <a:rPr lang="en-US"/>
              <a:t>Subtitle</a:t>
            </a:r>
          </a:p>
        </p:txBody>
      </p:sp>
    </p:spTree>
    <p:custDataLst>
      <p:tags r:id="rId1"/>
    </p:custData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T_Text_3Col_X_Head">
    <p:spTree>
      <p:nvGrpSpPr>
        <p:cNvPr id="1" name=""/>
        <p:cNvGrpSpPr/>
        <p:nvPr/>
      </p:nvGrpSpPr>
      <p:grpSpPr>
        <a:xfrm>
          <a:off x="0" y="0"/>
          <a:ext cx="0" cy="0"/>
          <a:chOff x="0" y="0"/>
          <a:chExt cx="0" cy="0"/>
        </a:xfrm>
      </p:grpSpPr>
      <p:sp>
        <p:nvSpPr>
          <p:cNvPr id="8" name="Title"/>
          <p:cNvSpPr>
            <a:spLocks noGrp="1"/>
          </p:cNvSpPr>
          <p:nvPr>
            <p:ph type="title" hasCustomPrompt="1"/>
          </p:nvPr>
        </p:nvSpPr>
        <p:spPr>
          <a:xfrm>
            <a:off x="384047" y="304800"/>
            <a:ext cx="5483351" cy="878541"/>
          </a:xfrm>
          <a:prstGeom prst="rect">
            <a:avLst/>
          </a:prstGeom>
        </p:spPr>
        <p:txBody>
          <a:bodyPr vert="horz" lIns="0" tIns="0" rIns="0" bIns="0" rtlCol="0" anchor="t">
            <a:noAutofit/>
          </a:bodyPr>
          <a:lstStyle>
            <a:lvl1pPr>
              <a:defRPr sz="3600"/>
            </a:lvl1pPr>
          </a:lstStyle>
          <a:p>
            <a:r>
              <a:rPr lang="en-US"/>
              <a:t>Click to Edit Master Title Style</a:t>
            </a:r>
          </a:p>
        </p:txBody>
      </p:sp>
      <p:sp>
        <p:nvSpPr>
          <p:cNvPr id="4" name="Footer"/>
          <p:cNvSpPr>
            <a:spLocks noGrp="1"/>
          </p:cNvSpPr>
          <p:nvPr>
            <p:ph type="ftr" sz="quarter" idx="13"/>
          </p:nvPr>
        </p:nvSpPr>
        <p:spPr>
          <a:xfrm>
            <a:off x="381000" y="6198017"/>
            <a:ext cx="8382000" cy="355183"/>
          </a:xfrm>
        </p:spPr>
        <p:txBody>
          <a:bodyPr/>
          <a:lstStyle/>
          <a:p>
            <a:r>
              <a:rPr lang="en-US" dirty="0"/>
              <a:t>Base:</a:t>
            </a:r>
            <a:br>
              <a:rPr lang="en-US" dirty="0"/>
            </a:br>
            <a:r>
              <a:rPr lang="en-US" dirty="0"/>
              <a:t>Q:</a:t>
            </a:r>
            <a:br>
              <a:rPr lang="en-US" dirty="0"/>
            </a:br>
            <a:r>
              <a:rPr lang="en-US" dirty="0"/>
              <a:t>Note:</a:t>
            </a:r>
          </a:p>
        </p:txBody>
      </p:sp>
      <p:sp>
        <p:nvSpPr>
          <p:cNvPr id="5" name="Body"/>
          <p:cNvSpPr>
            <a:spLocks noGrp="1"/>
          </p:cNvSpPr>
          <p:nvPr>
            <p:ph type="body" sz="quarter" idx="14"/>
          </p:nvPr>
        </p:nvSpPr>
        <p:spPr>
          <a:xfrm>
            <a:off x="381000" y="1681018"/>
            <a:ext cx="8382000" cy="4414982"/>
          </a:xfrm>
        </p:spPr>
        <p:txBody>
          <a:bodyPr numCol="3" spcCol="3657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PH-SlideNo"/>
          <p:cNvSpPr>
            <a:spLocks noGrp="1"/>
          </p:cNvSpPr>
          <p:nvPr>
            <p:ph type="sldNum" sz="quarter" idx="4"/>
          </p:nvPr>
        </p:nvSpPr>
        <p:spPr>
          <a:xfrm>
            <a:off x="7924801" y="6550976"/>
            <a:ext cx="838199" cy="230823"/>
          </a:xfrm>
          <a:prstGeom prst="rect">
            <a:avLst/>
          </a:prstGeom>
        </p:spPr>
        <p:txBody>
          <a:bodyPr vert="horz" wrap="none" lIns="0" tIns="0" rIns="0" bIns="0" rtlCol="0" anchor="b"/>
          <a:lstStyle>
            <a:lvl1pPr algn="r">
              <a:spcBef>
                <a:spcPts val="0"/>
              </a:spcBef>
              <a:defRPr sz="800" b="1">
                <a:solidFill>
                  <a:schemeClr val="tx2"/>
                </a:solidFill>
                <a:latin typeface="+mn-lt"/>
              </a:defRPr>
            </a:lvl1pPr>
          </a:lstStyle>
          <a:p>
            <a:pPr defTabSz="856716"/>
            <a:fld id="{7B6B1C32-E567-445C-9FD5-2A0B0A08DD29}" type="slidenum">
              <a:rPr lang="en-US" smtClean="0"/>
              <a:pPr defTabSz="856716"/>
              <a:t>‹#›</a:t>
            </a:fld>
            <a:endParaRPr lang="en-US" dirty="0"/>
          </a:p>
        </p:txBody>
      </p:sp>
      <p:sp>
        <p:nvSpPr>
          <p:cNvPr id="7" name="Subtitle"/>
          <p:cNvSpPr>
            <a:spLocks noGrp="1"/>
          </p:cNvSpPr>
          <p:nvPr>
            <p:ph type="body" sz="quarter" idx="15" hasCustomPrompt="1"/>
          </p:nvPr>
        </p:nvSpPr>
        <p:spPr>
          <a:xfrm>
            <a:off x="381000" y="1183341"/>
            <a:ext cx="5486398" cy="371764"/>
          </a:xfrm>
        </p:spPr>
        <p:txBody>
          <a:bodyPr/>
          <a:lstStyle>
            <a:lvl1pPr>
              <a:lnSpc>
                <a:spcPct val="90000"/>
              </a:lnSpc>
              <a:defRPr sz="2400" spc="-150">
                <a:ln>
                  <a:noFill/>
                </a:ln>
                <a:solidFill>
                  <a:schemeClr val="tx2"/>
                </a:solidFill>
              </a:defRPr>
            </a:lvl1pPr>
          </a:lstStyle>
          <a:p>
            <a:pPr lvl="0"/>
            <a:r>
              <a:rPr lang="en-US"/>
              <a:t>Subtitle</a:t>
            </a:r>
          </a:p>
        </p:txBody>
      </p:sp>
    </p:spTree>
    <p:custDataLst>
      <p:tags r:id="rId1"/>
    </p:custData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T_Text_3Col_X_Head_B">
    <p:spTree>
      <p:nvGrpSpPr>
        <p:cNvPr id="1" name=""/>
        <p:cNvGrpSpPr/>
        <p:nvPr/>
      </p:nvGrpSpPr>
      <p:grpSpPr>
        <a:xfrm>
          <a:off x="0" y="0"/>
          <a:ext cx="0" cy="0"/>
          <a:chOff x="0" y="0"/>
          <a:chExt cx="0" cy="0"/>
        </a:xfrm>
      </p:grpSpPr>
      <p:sp>
        <p:nvSpPr>
          <p:cNvPr id="8" name="Title"/>
          <p:cNvSpPr>
            <a:spLocks noGrp="1"/>
          </p:cNvSpPr>
          <p:nvPr>
            <p:ph type="title" hasCustomPrompt="1"/>
          </p:nvPr>
        </p:nvSpPr>
        <p:spPr>
          <a:xfrm>
            <a:off x="384047" y="304800"/>
            <a:ext cx="5483351" cy="878541"/>
          </a:xfrm>
          <a:prstGeom prst="rect">
            <a:avLst/>
          </a:prstGeom>
        </p:spPr>
        <p:txBody>
          <a:bodyPr vert="horz" lIns="0" tIns="0" rIns="0" bIns="0" rtlCol="0" anchor="t">
            <a:noAutofit/>
          </a:bodyPr>
          <a:lstStyle>
            <a:lvl1pPr>
              <a:defRPr sz="3600"/>
            </a:lvl1pPr>
          </a:lstStyle>
          <a:p>
            <a:r>
              <a:rPr lang="en-US"/>
              <a:t>Click to Edit Master Title Style</a:t>
            </a:r>
          </a:p>
        </p:txBody>
      </p:sp>
      <p:sp>
        <p:nvSpPr>
          <p:cNvPr id="4" name="Footer"/>
          <p:cNvSpPr>
            <a:spLocks noGrp="1"/>
          </p:cNvSpPr>
          <p:nvPr>
            <p:ph type="ftr" sz="quarter" idx="13"/>
          </p:nvPr>
        </p:nvSpPr>
        <p:spPr>
          <a:xfrm>
            <a:off x="381000" y="6198017"/>
            <a:ext cx="8382000" cy="355183"/>
          </a:xfrm>
        </p:spPr>
        <p:txBody>
          <a:bodyPr/>
          <a:lstStyle/>
          <a:p>
            <a:r>
              <a:rPr lang="en-US" dirty="0"/>
              <a:t>Base:</a:t>
            </a:r>
            <a:br>
              <a:rPr lang="en-US" dirty="0"/>
            </a:br>
            <a:r>
              <a:rPr lang="en-US" dirty="0"/>
              <a:t>Q:</a:t>
            </a:r>
            <a:br>
              <a:rPr lang="en-US" dirty="0"/>
            </a:br>
            <a:r>
              <a:rPr lang="en-US" dirty="0"/>
              <a:t>Note:</a:t>
            </a:r>
          </a:p>
        </p:txBody>
      </p:sp>
      <p:sp>
        <p:nvSpPr>
          <p:cNvPr id="5" name="Body 1"/>
          <p:cNvSpPr>
            <a:spLocks noGrp="1"/>
          </p:cNvSpPr>
          <p:nvPr>
            <p:ph type="body" sz="quarter" idx="14"/>
          </p:nvPr>
        </p:nvSpPr>
        <p:spPr>
          <a:xfrm>
            <a:off x="381000" y="1681018"/>
            <a:ext cx="2590800" cy="4414982"/>
          </a:xfrm>
        </p:spPr>
        <p:txBody>
          <a:bodyPr numCol="1" spcCol="3657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PH-SlideNo"/>
          <p:cNvSpPr>
            <a:spLocks noGrp="1"/>
          </p:cNvSpPr>
          <p:nvPr>
            <p:ph type="sldNum" sz="quarter" idx="4"/>
          </p:nvPr>
        </p:nvSpPr>
        <p:spPr>
          <a:xfrm>
            <a:off x="7924801" y="6550976"/>
            <a:ext cx="838199" cy="230823"/>
          </a:xfrm>
          <a:prstGeom prst="rect">
            <a:avLst/>
          </a:prstGeom>
        </p:spPr>
        <p:txBody>
          <a:bodyPr vert="horz" wrap="none" lIns="0" tIns="0" rIns="0" bIns="0" rtlCol="0" anchor="b"/>
          <a:lstStyle>
            <a:lvl1pPr algn="r">
              <a:spcBef>
                <a:spcPts val="0"/>
              </a:spcBef>
              <a:defRPr sz="800" b="1">
                <a:solidFill>
                  <a:schemeClr val="tx2"/>
                </a:solidFill>
                <a:latin typeface="+mn-lt"/>
              </a:defRPr>
            </a:lvl1pPr>
          </a:lstStyle>
          <a:p>
            <a:pPr defTabSz="856716"/>
            <a:fld id="{7B6B1C32-E567-445C-9FD5-2A0B0A08DD29}" type="slidenum">
              <a:rPr lang="en-US" smtClean="0"/>
              <a:pPr defTabSz="856716"/>
              <a:t>‹#›</a:t>
            </a:fld>
            <a:endParaRPr lang="en-US" dirty="0"/>
          </a:p>
        </p:txBody>
      </p:sp>
      <p:sp>
        <p:nvSpPr>
          <p:cNvPr id="7" name="Subtitle"/>
          <p:cNvSpPr>
            <a:spLocks noGrp="1"/>
          </p:cNvSpPr>
          <p:nvPr>
            <p:ph type="body" sz="quarter" idx="15" hasCustomPrompt="1"/>
          </p:nvPr>
        </p:nvSpPr>
        <p:spPr>
          <a:xfrm>
            <a:off x="381000" y="1183341"/>
            <a:ext cx="5486398" cy="371764"/>
          </a:xfrm>
        </p:spPr>
        <p:txBody>
          <a:bodyPr/>
          <a:lstStyle>
            <a:lvl1pPr>
              <a:lnSpc>
                <a:spcPct val="90000"/>
              </a:lnSpc>
              <a:defRPr sz="2400" spc="-150">
                <a:ln>
                  <a:noFill/>
                </a:ln>
                <a:solidFill>
                  <a:schemeClr val="tx2"/>
                </a:solidFill>
              </a:defRPr>
            </a:lvl1pPr>
          </a:lstStyle>
          <a:p>
            <a:pPr lvl="0"/>
            <a:r>
              <a:rPr lang="en-US"/>
              <a:t>Subtitle</a:t>
            </a:r>
          </a:p>
        </p:txBody>
      </p:sp>
      <p:sp>
        <p:nvSpPr>
          <p:cNvPr id="9" name="Body 2"/>
          <p:cNvSpPr>
            <a:spLocks noGrp="1"/>
          </p:cNvSpPr>
          <p:nvPr>
            <p:ph type="body" sz="quarter" idx="16"/>
          </p:nvPr>
        </p:nvSpPr>
        <p:spPr>
          <a:xfrm>
            <a:off x="3276598" y="1681018"/>
            <a:ext cx="2590800" cy="4414982"/>
          </a:xfrm>
        </p:spPr>
        <p:txBody>
          <a:bodyPr numCol="1" spcCol="3657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Body 3"/>
          <p:cNvSpPr>
            <a:spLocks noGrp="1"/>
          </p:cNvSpPr>
          <p:nvPr>
            <p:ph type="body" sz="quarter" idx="17"/>
          </p:nvPr>
        </p:nvSpPr>
        <p:spPr>
          <a:xfrm>
            <a:off x="6172200" y="1681018"/>
            <a:ext cx="2590800" cy="4414982"/>
          </a:xfrm>
        </p:spPr>
        <p:txBody>
          <a:bodyPr numCol="1" spcCol="3657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a:t>
            </a:r>
            <a:r>
              <a:rPr lang="en-US" err="1"/>
              <a:t>levelv</a:t>
            </a:r>
            <a:endParaRPr lang="en-US"/>
          </a:p>
        </p:txBody>
      </p:sp>
    </p:spTree>
    <p:custDataLst>
      <p:tags r:id="rId1"/>
    </p:custData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T_Subsection_Title">
    <p:spTree>
      <p:nvGrpSpPr>
        <p:cNvPr id="1" name=""/>
        <p:cNvGrpSpPr/>
        <p:nvPr/>
      </p:nvGrpSpPr>
      <p:grpSpPr>
        <a:xfrm>
          <a:off x="0" y="0"/>
          <a:ext cx="0" cy="0"/>
          <a:chOff x="0" y="0"/>
          <a:chExt cx="0" cy="0"/>
        </a:xfrm>
      </p:grpSpPr>
      <p:pic>
        <p:nvPicPr>
          <p:cNvPr id="8" name="Picture 7" descr="A person sitting at a table with a plate of food&#10;&#10;Description automatically generated">
            <a:extLst>
              <a:ext uri="{FF2B5EF4-FFF2-40B4-BE49-F238E27FC236}">
                <a16:creationId xmlns:a16="http://schemas.microsoft.com/office/drawing/2014/main" id="{0EC5AC9F-AFC2-4A51-A595-ED3F85545229}"/>
              </a:ext>
            </a:extLst>
          </p:cNvPr>
          <p:cNvPicPr>
            <a:picLocks noChangeAspect="1"/>
          </p:cNvPicPr>
          <p:nvPr userDrawn="1"/>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r="35000"/>
          <a:stretch/>
        </p:blipFill>
        <p:spPr>
          <a:xfrm>
            <a:off x="6172200" y="0"/>
            <a:ext cx="2971800" cy="6858000"/>
          </a:xfrm>
          <a:prstGeom prst="rect">
            <a:avLst/>
          </a:prstGeom>
        </p:spPr>
      </p:pic>
      <p:sp>
        <p:nvSpPr>
          <p:cNvPr id="9" name="Title"/>
          <p:cNvSpPr>
            <a:spLocks noGrp="1"/>
          </p:cNvSpPr>
          <p:nvPr>
            <p:ph type="title" hasCustomPrompt="1"/>
          </p:nvPr>
        </p:nvSpPr>
        <p:spPr>
          <a:xfrm>
            <a:off x="381000" y="1322831"/>
            <a:ext cx="5486400" cy="2209801"/>
          </a:xfrm>
        </p:spPr>
        <p:txBody>
          <a:bodyPr anchor="ctr"/>
          <a:lstStyle>
            <a:lvl1pPr>
              <a:spcAft>
                <a:spcPts val="600"/>
              </a:spcAft>
              <a:defRPr sz="4000">
                <a:solidFill>
                  <a:schemeClr val="tx1"/>
                </a:solidFill>
              </a:defRPr>
            </a:lvl1pPr>
          </a:lstStyle>
          <a:p>
            <a:r>
              <a:rPr lang="en-US"/>
              <a:t>Click to edit Section Title</a:t>
            </a:r>
          </a:p>
        </p:txBody>
      </p:sp>
      <p:sp>
        <p:nvSpPr>
          <p:cNvPr id="11" name="PPH-SlideNo"/>
          <p:cNvSpPr>
            <a:spLocks noGrp="1"/>
          </p:cNvSpPr>
          <p:nvPr>
            <p:ph type="sldNum" sz="quarter" idx="4"/>
          </p:nvPr>
        </p:nvSpPr>
        <p:spPr>
          <a:xfrm>
            <a:off x="7924801" y="6550976"/>
            <a:ext cx="838199" cy="230823"/>
          </a:xfrm>
          <a:prstGeom prst="rect">
            <a:avLst/>
          </a:prstGeom>
        </p:spPr>
        <p:txBody>
          <a:bodyPr vert="horz" wrap="none" lIns="0" tIns="0" rIns="0" bIns="0" rtlCol="0" anchor="b"/>
          <a:lstStyle>
            <a:lvl1pPr algn="r">
              <a:spcBef>
                <a:spcPts val="0"/>
              </a:spcBef>
              <a:defRPr sz="800" b="1">
                <a:solidFill>
                  <a:schemeClr val="bg1"/>
                </a:solidFill>
                <a:latin typeface="+mn-lt"/>
              </a:defRPr>
            </a:lvl1pPr>
          </a:lstStyle>
          <a:p>
            <a:pPr defTabSz="856716"/>
            <a:fld id="{7B6B1C32-E567-445C-9FD5-2A0B0A08DD29}" type="slidenum">
              <a:rPr lang="en-US" smtClean="0"/>
              <a:pPr defTabSz="856716"/>
              <a:t>‹#›</a:t>
            </a:fld>
            <a:endParaRPr lang="en-US" dirty="0"/>
          </a:p>
        </p:txBody>
      </p:sp>
      <p:sp>
        <p:nvSpPr>
          <p:cNvPr id="12" name="Rectangle 11"/>
          <p:cNvSpPr/>
          <p:nvPr userDrawn="1"/>
        </p:nvSpPr>
        <p:spPr>
          <a:xfrm>
            <a:off x="-1" y="304800"/>
            <a:ext cx="152401" cy="655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p:cNvSpPr>
            <a:spLocks noGrp="1"/>
          </p:cNvSpPr>
          <p:nvPr>
            <p:ph type="body" sz="quarter" idx="12" hasCustomPrompt="1"/>
          </p:nvPr>
        </p:nvSpPr>
        <p:spPr>
          <a:xfrm>
            <a:off x="381000" y="3581400"/>
            <a:ext cx="5486400" cy="752475"/>
          </a:xfrm>
        </p:spPr>
        <p:txBody>
          <a:bodyPr/>
          <a:lstStyle>
            <a:lvl1pPr>
              <a:lnSpc>
                <a:spcPct val="90000"/>
              </a:lnSpc>
              <a:defRPr sz="2400" spc="-150">
                <a:ln>
                  <a:noFill/>
                </a:ln>
                <a:solidFill>
                  <a:schemeClr val="tx2"/>
                </a:solidFill>
              </a:defRPr>
            </a:lvl1pPr>
          </a:lstStyle>
          <a:p>
            <a:pPr lvl="0"/>
            <a:r>
              <a:rPr lang="en-US"/>
              <a:t>Subtitle</a:t>
            </a:r>
          </a:p>
        </p:txBody>
      </p:sp>
    </p:spTree>
    <p:extLst>
      <p:ext uri="{BB962C8B-B14F-4D97-AF65-F5344CB8AC3E}">
        <p14:creationId xmlns:p14="http://schemas.microsoft.com/office/powerpoint/2010/main" val="32499521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T_Text_3Col_X_Head_Cont">
    <p:spTree>
      <p:nvGrpSpPr>
        <p:cNvPr id="1" name=""/>
        <p:cNvGrpSpPr/>
        <p:nvPr/>
      </p:nvGrpSpPr>
      <p:grpSpPr>
        <a:xfrm>
          <a:off x="0" y="0"/>
          <a:ext cx="0" cy="0"/>
          <a:chOff x="0" y="0"/>
          <a:chExt cx="0" cy="0"/>
        </a:xfrm>
      </p:grpSpPr>
      <p:sp>
        <p:nvSpPr>
          <p:cNvPr id="4" name="Footer"/>
          <p:cNvSpPr>
            <a:spLocks noGrp="1"/>
          </p:cNvSpPr>
          <p:nvPr>
            <p:ph type="ftr" sz="quarter" idx="13"/>
          </p:nvPr>
        </p:nvSpPr>
        <p:spPr>
          <a:xfrm>
            <a:off x="381000" y="6198017"/>
            <a:ext cx="8382000" cy="355183"/>
          </a:xfrm>
        </p:spPr>
        <p:txBody>
          <a:bodyPr/>
          <a:lstStyle/>
          <a:p>
            <a:r>
              <a:rPr lang="en-US" dirty="0"/>
              <a:t>Base:</a:t>
            </a:r>
            <a:br>
              <a:rPr lang="en-US" dirty="0"/>
            </a:br>
            <a:r>
              <a:rPr lang="en-US" dirty="0"/>
              <a:t>Q:</a:t>
            </a:r>
            <a:br>
              <a:rPr lang="en-US" dirty="0"/>
            </a:br>
            <a:r>
              <a:rPr lang="en-US" dirty="0"/>
              <a:t>Note:</a:t>
            </a:r>
          </a:p>
        </p:txBody>
      </p:sp>
      <p:sp>
        <p:nvSpPr>
          <p:cNvPr id="5" name="Body"/>
          <p:cNvSpPr>
            <a:spLocks noGrp="1"/>
          </p:cNvSpPr>
          <p:nvPr>
            <p:ph type="body" sz="quarter" idx="14"/>
          </p:nvPr>
        </p:nvSpPr>
        <p:spPr>
          <a:xfrm>
            <a:off x="381000" y="1681018"/>
            <a:ext cx="8382000" cy="4414982"/>
          </a:xfrm>
        </p:spPr>
        <p:txBody>
          <a:bodyPr numCol="3" spcCol="3657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PH-SlideNo"/>
          <p:cNvSpPr>
            <a:spLocks noGrp="1"/>
          </p:cNvSpPr>
          <p:nvPr>
            <p:ph type="sldNum" sz="quarter" idx="4"/>
          </p:nvPr>
        </p:nvSpPr>
        <p:spPr>
          <a:xfrm>
            <a:off x="7924801" y="6550976"/>
            <a:ext cx="838199" cy="230823"/>
          </a:xfrm>
          <a:prstGeom prst="rect">
            <a:avLst/>
          </a:prstGeom>
        </p:spPr>
        <p:txBody>
          <a:bodyPr vert="horz" wrap="none" lIns="0" tIns="0" rIns="0" bIns="0" rtlCol="0" anchor="b"/>
          <a:lstStyle>
            <a:lvl1pPr algn="r">
              <a:spcBef>
                <a:spcPts val="0"/>
              </a:spcBef>
              <a:defRPr sz="800" b="1">
                <a:solidFill>
                  <a:schemeClr val="tx2"/>
                </a:solidFill>
                <a:latin typeface="+mn-lt"/>
              </a:defRPr>
            </a:lvl1pPr>
          </a:lstStyle>
          <a:p>
            <a:pPr defTabSz="856716"/>
            <a:fld id="{7B6B1C32-E567-445C-9FD5-2A0B0A08DD29}" type="slidenum">
              <a:rPr lang="en-US" smtClean="0"/>
              <a:pPr defTabSz="856716"/>
              <a:t>‹#›</a:t>
            </a:fld>
            <a:endParaRPr lang="en-US" dirty="0"/>
          </a:p>
        </p:txBody>
      </p:sp>
      <p:sp>
        <p:nvSpPr>
          <p:cNvPr id="11" name="Title">
            <a:extLst>
              <a:ext uri="{FF2B5EF4-FFF2-40B4-BE49-F238E27FC236}">
                <a16:creationId xmlns:a16="http://schemas.microsoft.com/office/drawing/2014/main" id="{AE4FF984-AA07-4242-8E2F-0B304E2A5DF2}"/>
              </a:ext>
            </a:extLst>
          </p:cNvPr>
          <p:cNvSpPr>
            <a:spLocks noGrp="1"/>
          </p:cNvSpPr>
          <p:nvPr>
            <p:ph type="title" hasCustomPrompt="1"/>
          </p:nvPr>
        </p:nvSpPr>
        <p:spPr>
          <a:xfrm>
            <a:off x="384048" y="304800"/>
            <a:ext cx="2587752" cy="399208"/>
          </a:xfrm>
          <a:prstGeom prst="rect">
            <a:avLst/>
          </a:prstGeom>
        </p:spPr>
        <p:txBody>
          <a:bodyPr vert="horz" lIns="0" tIns="0" rIns="0" bIns="0" rtlCol="0" anchor="t">
            <a:noAutofit/>
          </a:bodyPr>
          <a:lstStyle>
            <a:lvl1pPr>
              <a:defRPr sz="1800" spc="-100" baseline="0">
                <a:solidFill>
                  <a:schemeClr val="tx1"/>
                </a:solidFill>
              </a:defRPr>
            </a:lvl1pPr>
          </a:lstStyle>
          <a:p>
            <a:r>
              <a:rPr lang="en-US"/>
              <a:t>Click to Edit Master Title Style</a:t>
            </a:r>
          </a:p>
        </p:txBody>
      </p:sp>
      <p:sp>
        <p:nvSpPr>
          <p:cNvPr id="12" name="Subtitle">
            <a:extLst>
              <a:ext uri="{FF2B5EF4-FFF2-40B4-BE49-F238E27FC236}">
                <a16:creationId xmlns:a16="http://schemas.microsoft.com/office/drawing/2014/main" id="{F4F51493-9727-704D-8306-6DE33D37733A}"/>
              </a:ext>
            </a:extLst>
          </p:cNvPr>
          <p:cNvSpPr>
            <a:spLocks noGrp="1"/>
          </p:cNvSpPr>
          <p:nvPr>
            <p:ph type="body" sz="quarter" idx="15" hasCustomPrompt="1"/>
          </p:nvPr>
        </p:nvSpPr>
        <p:spPr>
          <a:xfrm>
            <a:off x="381000" y="736376"/>
            <a:ext cx="2590801" cy="371764"/>
          </a:xfrm>
        </p:spPr>
        <p:txBody>
          <a:bodyPr/>
          <a:lstStyle>
            <a:lvl1pPr>
              <a:lnSpc>
                <a:spcPct val="90000"/>
              </a:lnSpc>
              <a:defRPr sz="1800" spc="-100" baseline="0">
                <a:ln>
                  <a:noFill/>
                </a:ln>
                <a:solidFill>
                  <a:schemeClr val="tx1"/>
                </a:solidFill>
              </a:defRPr>
            </a:lvl1pPr>
          </a:lstStyle>
          <a:p>
            <a:pPr lvl="0"/>
            <a:r>
              <a:rPr lang="en-US"/>
              <a:t>Subtitle</a:t>
            </a:r>
          </a:p>
        </p:txBody>
      </p:sp>
    </p:spTree>
    <p:custDataLst>
      <p:tags r:id="rId1"/>
    </p:custData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T_X_Head">
    <p:spTree>
      <p:nvGrpSpPr>
        <p:cNvPr id="1" name=""/>
        <p:cNvGrpSpPr/>
        <p:nvPr/>
      </p:nvGrpSpPr>
      <p:grpSpPr>
        <a:xfrm>
          <a:off x="0" y="0"/>
          <a:ext cx="0" cy="0"/>
          <a:chOff x="0" y="0"/>
          <a:chExt cx="0" cy="0"/>
        </a:xfrm>
      </p:grpSpPr>
      <p:sp>
        <p:nvSpPr>
          <p:cNvPr id="8" name="Title"/>
          <p:cNvSpPr>
            <a:spLocks noGrp="1"/>
          </p:cNvSpPr>
          <p:nvPr>
            <p:ph type="title" hasCustomPrompt="1"/>
          </p:nvPr>
        </p:nvSpPr>
        <p:spPr>
          <a:xfrm>
            <a:off x="384047" y="304800"/>
            <a:ext cx="5483351" cy="878541"/>
          </a:xfrm>
          <a:prstGeom prst="rect">
            <a:avLst/>
          </a:prstGeom>
        </p:spPr>
        <p:txBody>
          <a:bodyPr vert="horz" lIns="0" tIns="0" rIns="0" bIns="0" rtlCol="0" anchor="t">
            <a:noAutofit/>
          </a:bodyPr>
          <a:lstStyle>
            <a:lvl1pPr>
              <a:defRPr sz="3600"/>
            </a:lvl1pPr>
          </a:lstStyle>
          <a:p>
            <a:r>
              <a:rPr lang="en-US"/>
              <a:t>Click to Edit Master Title Style</a:t>
            </a:r>
          </a:p>
        </p:txBody>
      </p:sp>
      <p:sp>
        <p:nvSpPr>
          <p:cNvPr id="4" name="Footer"/>
          <p:cNvSpPr>
            <a:spLocks noGrp="1"/>
          </p:cNvSpPr>
          <p:nvPr>
            <p:ph type="ftr" sz="quarter" idx="13"/>
          </p:nvPr>
        </p:nvSpPr>
        <p:spPr>
          <a:xfrm>
            <a:off x="381000" y="6198017"/>
            <a:ext cx="8382000" cy="355183"/>
          </a:xfrm>
        </p:spPr>
        <p:txBody>
          <a:bodyPr/>
          <a:lstStyle/>
          <a:p>
            <a:r>
              <a:rPr lang="en-US" dirty="0"/>
              <a:t>Base:</a:t>
            </a:r>
            <a:br>
              <a:rPr lang="en-US" dirty="0"/>
            </a:br>
            <a:r>
              <a:rPr lang="en-US" dirty="0"/>
              <a:t>Q:</a:t>
            </a:r>
            <a:br>
              <a:rPr lang="en-US" dirty="0"/>
            </a:br>
            <a:r>
              <a:rPr lang="en-US" dirty="0"/>
              <a:t>Note:</a:t>
            </a:r>
          </a:p>
        </p:txBody>
      </p:sp>
      <p:sp>
        <p:nvSpPr>
          <p:cNvPr id="5" name="PPH-SlideNo"/>
          <p:cNvSpPr>
            <a:spLocks noGrp="1"/>
          </p:cNvSpPr>
          <p:nvPr>
            <p:ph type="sldNum" sz="quarter" idx="4"/>
          </p:nvPr>
        </p:nvSpPr>
        <p:spPr>
          <a:xfrm>
            <a:off x="7924801" y="6550976"/>
            <a:ext cx="838199" cy="230823"/>
          </a:xfrm>
          <a:prstGeom prst="rect">
            <a:avLst/>
          </a:prstGeom>
        </p:spPr>
        <p:txBody>
          <a:bodyPr vert="horz" wrap="none" lIns="0" tIns="0" rIns="0" bIns="0" rtlCol="0" anchor="b"/>
          <a:lstStyle>
            <a:lvl1pPr algn="r">
              <a:spcBef>
                <a:spcPts val="0"/>
              </a:spcBef>
              <a:defRPr sz="800" b="1">
                <a:solidFill>
                  <a:schemeClr val="tx2"/>
                </a:solidFill>
                <a:latin typeface="+mn-lt"/>
              </a:defRPr>
            </a:lvl1pPr>
          </a:lstStyle>
          <a:p>
            <a:pPr defTabSz="856716"/>
            <a:fld id="{7B6B1C32-E567-445C-9FD5-2A0B0A08DD29}" type="slidenum">
              <a:rPr lang="en-US" smtClean="0"/>
              <a:pPr defTabSz="856716"/>
              <a:t>‹#›</a:t>
            </a:fld>
            <a:endParaRPr lang="en-US" dirty="0"/>
          </a:p>
        </p:txBody>
      </p:sp>
      <p:sp>
        <p:nvSpPr>
          <p:cNvPr id="6" name="Subtitle"/>
          <p:cNvSpPr>
            <a:spLocks noGrp="1"/>
          </p:cNvSpPr>
          <p:nvPr>
            <p:ph type="body" sz="quarter" idx="15" hasCustomPrompt="1"/>
          </p:nvPr>
        </p:nvSpPr>
        <p:spPr>
          <a:xfrm>
            <a:off x="381000" y="1183341"/>
            <a:ext cx="5486398" cy="371764"/>
          </a:xfrm>
        </p:spPr>
        <p:txBody>
          <a:bodyPr/>
          <a:lstStyle>
            <a:lvl1pPr>
              <a:lnSpc>
                <a:spcPct val="90000"/>
              </a:lnSpc>
              <a:defRPr sz="2400" spc="-150">
                <a:ln>
                  <a:noFill/>
                </a:ln>
                <a:solidFill>
                  <a:schemeClr val="tx2"/>
                </a:solidFill>
              </a:defRPr>
            </a:lvl1pPr>
          </a:lstStyle>
          <a:p>
            <a:pPr lvl="0"/>
            <a:r>
              <a:rPr lang="en-US"/>
              <a:t>Subtitle</a:t>
            </a:r>
          </a:p>
        </p:txBody>
      </p:sp>
    </p:spTree>
    <p:custDataLst>
      <p:tags r:id="rId1"/>
    </p:custData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T_X_Head_Cont">
    <p:spTree>
      <p:nvGrpSpPr>
        <p:cNvPr id="1" name=""/>
        <p:cNvGrpSpPr/>
        <p:nvPr/>
      </p:nvGrpSpPr>
      <p:grpSpPr>
        <a:xfrm>
          <a:off x="0" y="0"/>
          <a:ext cx="0" cy="0"/>
          <a:chOff x="0" y="0"/>
          <a:chExt cx="0" cy="0"/>
        </a:xfrm>
      </p:grpSpPr>
      <p:sp>
        <p:nvSpPr>
          <p:cNvPr id="4" name="Footer"/>
          <p:cNvSpPr>
            <a:spLocks noGrp="1"/>
          </p:cNvSpPr>
          <p:nvPr>
            <p:ph type="ftr" sz="quarter" idx="13"/>
          </p:nvPr>
        </p:nvSpPr>
        <p:spPr>
          <a:xfrm>
            <a:off x="381000" y="6198017"/>
            <a:ext cx="8382000" cy="355183"/>
          </a:xfrm>
        </p:spPr>
        <p:txBody>
          <a:bodyPr/>
          <a:lstStyle/>
          <a:p>
            <a:r>
              <a:rPr lang="en-US" dirty="0"/>
              <a:t>Base:</a:t>
            </a:r>
            <a:br>
              <a:rPr lang="en-US" dirty="0"/>
            </a:br>
            <a:r>
              <a:rPr lang="en-US" dirty="0"/>
              <a:t>Q:</a:t>
            </a:r>
            <a:br>
              <a:rPr lang="en-US" dirty="0"/>
            </a:br>
            <a:r>
              <a:rPr lang="en-US" dirty="0"/>
              <a:t>Note:</a:t>
            </a:r>
          </a:p>
        </p:txBody>
      </p:sp>
      <p:sp>
        <p:nvSpPr>
          <p:cNvPr id="5" name="PPH-SlideNo"/>
          <p:cNvSpPr>
            <a:spLocks noGrp="1"/>
          </p:cNvSpPr>
          <p:nvPr>
            <p:ph type="sldNum" sz="quarter" idx="4"/>
          </p:nvPr>
        </p:nvSpPr>
        <p:spPr>
          <a:xfrm>
            <a:off x="7924801" y="6550976"/>
            <a:ext cx="838199" cy="230823"/>
          </a:xfrm>
          <a:prstGeom prst="rect">
            <a:avLst/>
          </a:prstGeom>
        </p:spPr>
        <p:txBody>
          <a:bodyPr vert="horz" wrap="none" lIns="0" tIns="0" rIns="0" bIns="0" rtlCol="0" anchor="b"/>
          <a:lstStyle>
            <a:lvl1pPr algn="r">
              <a:spcBef>
                <a:spcPts val="0"/>
              </a:spcBef>
              <a:defRPr sz="800" b="1">
                <a:solidFill>
                  <a:schemeClr val="tx2"/>
                </a:solidFill>
                <a:latin typeface="+mn-lt"/>
              </a:defRPr>
            </a:lvl1pPr>
          </a:lstStyle>
          <a:p>
            <a:pPr defTabSz="856716"/>
            <a:fld id="{7B6B1C32-E567-445C-9FD5-2A0B0A08DD29}" type="slidenum">
              <a:rPr lang="en-US" smtClean="0"/>
              <a:pPr defTabSz="856716"/>
              <a:t>‹#›</a:t>
            </a:fld>
            <a:endParaRPr lang="en-US" dirty="0"/>
          </a:p>
        </p:txBody>
      </p:sp>
      <p:sp>
        <p:nvSpPr>
          <p:cNvPr id="7" name="Title">
            <a:extLst>
              <a:ext uri="{FF2B5EF4-FFF2-40B4-BE49-F238E27FC236}">
                <a16:creationId xmlns:a16="http://schemas.microsoft.com/office/drawing/2014/main" id="{274F7A53-CB5A-7F41-8A6C-6693EEEB8913}"/>
              </a:ext>
            </a:extLst>
          </p:cNvPr>
          <p:cNvSpPr>
            <a:spLocks noGrp="1"/>
          </p:cNvSpPr>
          <p:nvPr>
            <p:ph type="title" hasCustomPrompt="1"/>
          </p:nvPr>
        </p:nvSpPr>
        <p:spPr>
          <a:xfrm>
            <a:off x="384048" y="304800"/>
            <a:ext cx="2587752" cy="399208"/>
          </a:xfrm>
          <a:prstGeom prst="rect">
            <a:avLst/>
          </a:prstGeom>
        </p:spPr>
        <p:txBody>
          <a:bodyPr vert="horz" lIns="0" tIns="0" rIns="0" bIns="0" rtlCol="0" anchor="t">
            <a:noAutofit/>
          </a:bodyPr>
          <a:lstStyle>
            <a:lvl1pPr>
              <a:defRPr sz="1800" spc="-100" baseline="0">
                <a:solidFill>
                  <a:schemeClr val="tx1"/>
                </a:solidFill>
              </a:defRPr>
            </a:lvl1pPr>
          </a:lstStyle>
          <a:p>
            <a:r>
              <a:rPr lang="en-US"/>
              <a:t>Click to Edit Master Title Style</a:t>
            </a:r>
          </a:p>
        </p:txBody>
      </p:sp>
      <p:sp>
        <p:nvSpPr>
          <p:cNvPr id="9" name="Subtitle">
            <a:extLst>
              <a:ext uri="{FF2B5EF4-FFF2-40B4-BE49-F238E27FC236}">
                <a16:creationId xmlns:a16="http://schemas.microsoft.com/office/drawing/2014/main" id="{FA33A9B7-A47D-DA45-AEF8-3CB095CB3FB4}"/>
              </a:ext>
            </a:extLst>
          </p:cNvPr>
          <p:cNvSpPr>
            <a:spLocks noGrp="1"/>
          </p:cNvSpPr>
          <p:nvPr>
            <p:ph type="body" sz="quarter" idx="15" hasCustomPrompt="1"/>
          </p:nvPr>
        </p:nvSpPr>
        <p:spPr>
          <a:xfrm>
            <a:off x="381000" y="736376"/>
            <a:ext cx="2590801" cy="371764"/>
          </a:xfrm>
        </p:spPr>
        <p:txBody>
          <a:bodyPr/>
          <a:lstStyle>
            <a:lvl1pPr>
              <a:lnSpc>
                <a:spcPct val="90000"/>
              </a:lnSpc>
              <a:defRPr sz="1800" spc="-100" baseline="0">
                <a:ln>
                  <a:noFill/>
                </a:ln>
                <a:solidFill>
                  <a:schemeClr val="tx1"/>
                </a:solidFill>
              </a:defRPr>
            </a:lvl1pPr>
          </a:lstStyle>
          <a:p>
            <a:pPr lvl="0"/>
            <a:r>
              <a:rPr lang="en-US"/>
              <a:t>Subtitle</a:t>
            </a:r>
          </a:p>
        </p:txBody>
      </p:sp>
    </p:spTree>
    <p:custDataLst>
      <p:tags r:id="rId1"/>
    </p:custDataLst>
    <p:extLst>
      <p:ext uri="{BB962C8B-B14F-4D97-AF65-F5344CB8AC3E}">
        <p14:creationId xmlns:p14="http://schemas.microsoft.com/office/powerpoint/2010/main" val="9231005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T_1_H_Chart">
    <p:spTree>
      <p:nvGrpSpPr>
        <p:cNvPr id="1" name=""/>
        <p:cNvGrpSpPr/>
        <p:nvPr/>
      </p:nvGrpSpPr>
      <p:grpSpPr>
        <a:xfrm>
          <a:off x="0" y="0"/>
          <a:ext cx="0" cy="0"/>
          <a:chOff x="0" y="0"/>
          <a:chExt cx="0" cy="0"/>
        </a:xfrm>
      </p:grpSpPr>
      <p:sp>
        <p:nvSpPr>
          <p:cNvPr id="8" name="Title"/>
          <p:cNvSpPr>
            <a:spLocks noGrp="1"/>
          </p:cNvSpPr>
          <p:nvPr>
            <p:ph type="title" hasCustomPrompt="1"/>
          </p:nvPr>
        </p:nvSpPr>
        <p:spPr>
          <a:xfrm>
            <a:off x="384049" y="304800"/>
            <a:ext cx="2587752" cy="1752601"/>
          </a:xfrm>
          <a:prstGeom prst="rect">
            <a:avLst/>
          </a:prstGeom>
        </p:spPr>
        <p:txBody>
          <a:bodyPr vert="horz" lIns="0" tIns="0" rIns="0" bIns="0" rtlCol="0" anchor="t">
            <a:noAutofit/>
          </a:bodyPr>
          <a:lstStyle>
            <a:lvl1pPr>
              <a:defRPr sz="3600"/>
            </a:lvl1pPr>
          </a:lstStyle>
          <a:p>
            <a:r>
              <a:rPr lang="en-US"/>
              <a:t>Click to Edit Master Title Style</a:t>
            </a:r>
          </a:p>
        </p:txBody>
      </p:sp>
      <p:sp>
        <p:nvSpPr>
          <p:cNvPr id="4" name="Footer"/>
          <p:cNvSpPr>
            <a:spLocks noGrp="1"/>
          </p:cNvSpPr>
          <p:nvPr>
            <p:ph type="ftr" sz="quarter" idx="13"/>
          </p:nvPr>
        </p:nvSpPr>
        <p:spPr>
          <a:xfrm>
            <a:off x="381000" y="6198017"/>
            <a:ext cx="8382000" cy="355183"/>
          </a:xfrm>
        </p:spPr>
        <p:txBody>
          <a:bodyPr/>
          <a:lstStyle/>
          <a:p>
            <a:r>
              <a:rPr lang="en-US" dirty="0"/>
              <a:t>Base:</a:t>
            </a:r>
            <a:br>
              <a:rPr lang="en-US" dirty="0"/>
            </a:br>
            <a:r>
              <a:rPr lang="en-US" dirty="0"/>
              <a:t>Q:</a:t>
            </a:r>
            <a:br>
              <a:rPr lang="en-US" dirty="0"/>
            </a:br>
            <a:r>
              <a:rPr lang="en-US" dirty="0"/>
              <a:t>Note:</a:t>
            </a:r>
          </a:p>
        </p:txBody>
      </p:sp>
      <p:sp>
        <p:nvSpPr>
          <p:cNvPr id="7" name="Body"/>
          <p:cNvSpPr>
            <a:spLocks noGrp="1"/>
          </p:cNvSpPr>
          <p:nvPr>
            <p:ph type="body" sz="quarter" idx="16"/>
          </p:nvPr>
        </p:nvSpPr>
        <p:spPr>
          <a:xfrm>
            <a:off x="3276600" y="304800"/>
            <a:ext cx="5486400" cy="2209800"/>
          </a:xfrm>
        </p:spPr>
        <p:txBody>
          <a:bodyPr numCol="2" spcCol="3657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PH-SlideNo"/>
          <p:cNvSpPr>
            <a:spLocks noGrp="1"/>
          </p:cNvSpPr>
          <p:nvPr>
            <p:ph type="sldNum" sz="quarter" idx="4"/>
          </p:nvPr>
        </p:nvSpPr>
        <p:spPr>
          <a:xfrm>
            <a:off x="7924801" y="6550976"/>
            <a:ext cx="838199" cy="230823"/>
          </a:xfrm>
          <a:prstGeom prst="rect">
            <a:avLst/>
          </a:prstGeom>
        </p:spPr>
        <p:txBody>
          <a:bodyPr vert="horz" wrap="none" lIns="0" tIns="0" rIns="0" bIns="0" rtlCol="0" anchor="b"/>
          <a:lstStyle>
            <a:lvl1pPr algn="r">
              <a:spcBef>
                <a:spcPts val="0"/>
              </a:spcBef>
              <a:defRPr sz="800" b="1">
                <a:solidFill>
                  <a:schemeClr val="tx2"/>
                </a:solidFill>
                <a:latin typeface="+mn-lt"/>
              </a:defRPr>
            </a:lvl1pPr>
          </a:lstStyle>
          <a:p>
            <a:pPr defTabSz="856716"/>
            <a:fld id="{7B6B1C32-E567-445C-9FD5-2A0B0A08DD29}" type="slidenum">
              <a:rPr lang="en-US" smtClean="0"/>
              <a:pPr defTabSz="856716"/>
              <a:t>‹#›</a:t>
            </a:fld>
            <a:endParaRPr lang="en-US" dirty="0"/>
          </a:p>
        </p:txBody>
      </p:sp>
      <p:sp>
        <p:nvSpPr>
          <p:cNvPr id="10" name="Subtitle"/>
          <p:cNvSpPr>
            <a:spLocks noGrp="1"/>
          </p:cNvSpPr>
          <p:nvPr>
            <p:ph type="body" sz="quarter" idx="17" hasCustomPrompt="1"/>
          </p:nvPr>
        </p:nvSpPr>
        <p:spPr>
          <a:xfrm>
            <a:off x="381000" y="2057401"/>
            <a:ext cx="2590801" cy="371764"/>
          </a:xfrm>
        </p:spPr>
        <p:txBody>
          <a:bodyPr/>
          <a:lstStyle>
            <a:lvl1pPr>
              <a:lnSpc>
                <a:spcPct val="90000"/>
              </a:lnSpc>
              <a:defRPr sz="2400" spc="-150">
                <a:ln>
                  <a:noFill/>
                </a:ln>
                <a:solidFill>
                  <a:schemeClr val="tx2"/>
                </a:solidFill>
              </a:defRPr>
            </a:lvl1pPr>
          </a:lstStyle>
          <a:p>
            <a:pPr lvl="0"/>
            <a:r>
              <a:rPr lang="en-US"/>
              <a:t>Subtitle</a:t>
            </a:r>
          </a:p>
        </p:txBody>
      </p:sp>
      <p:sp>
        <p:nvSpPr>
          <p:cNvPr id="3" name="Content 1">
            <a:extLst>
              <a:ext uri="{FF2B5EF4-FFF2-40B4-BE49-F238E27FC236}">
                <a16:creationId xmlns:a16="http://schemas.microsoft.com/office/drawing/2014/main" id="{D06ECA9B-579E-AA43-BC44-7784DE775B84}"/>
              </a:ext>
            </a:extLst>
          </p:cNvPr>
          <p:cNvSpPr>
            <a:spLocks noGrp="1"/>
          </p:cNvSpPr>
          <p:nvPr>
            <p:ph sz="quarter" idx="18"/>
          </p:nvPr>
        </p:nvSpPr>
        <p:spPr>
          <a:xfrm>
            <a:off x="381000" y="2743200"/>
            <a:ext cx="8382000" cy="3352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T_1_H_Chart_X_Head">
    <p:spTree>
      <p:nvGrpSpPr>
        <p:cNvPr id="1" name=""/>
        <p:cNvGrpSpPr/>
        <p:nvPr/>
      </p:nvGrpSpPr>
      <p:grpSpPr>
        <a:xfrm>
          <a:off x="0" y="0"/>
          <a:ext cx="0" cy="0"/>
          <a:chOff x="0" y="0"/>
          <a:chExt cx="0" cy="0"/>
        </a:xfrm>
      </p:grpSpPr>
      <p:sp>
        <p:nvSpPr>
          <p:cNvPr id="8" name="Title"/>
          <p:cNvSpPr>
            <a:spLocks noGrp="1"/>
          </p:cNvSpPr>
          <p:nvPr>
            <p:ph type="title" hasCustomPrompt="1"/>
          </p:nvPr>
        </p:nvSpPr>
        <p:spPr>
          <a:xfrm>
            <a:off x="384048" y="304800"/>
            <a:ext cx="5483351" cy="878541"/>
          </a:xfrm>
          <a:prstGeom prst="rect">
            <a:avLst/>
          </a:prstGeom>
        </p:spPr>
        <p:txBody>
          <a:bodyPr vert="horz" lIns="0" tIns="0" rIns="0" bIns="0" rtlCol="0" anchor="t">
            <a:noAutofit/>
          </a:bodyPr>
          <a:lstStyle>
            <a:lvl1pPr>
              <a:defRPr sz="3600"/>
            </a:lvl1pPr>
          </a:lstStyle>
          <a:p>
            <a:r>
              <a:rPr lang="en-US"/>
              <a:t>Click to Edit Master Title Style</a:t>
            </a:r>
          </a:p>
        </p:txBody>
      </p:sp>
      <p:sp>
        <p:nvSpPr>
          <p:cNvPr id="4" name="Footer"/>
          <p:cNvSpPr>
            <a:spLocks noGrp="1"/>
          </p:cNvSpPr>
          <p:nvPr>
            <p:ph type="ftr" sz="quarter" idx="13"/>
          </p:nvPr>
        </p:nvSpPr>
        <p:spPr>
          <a:xfrm>
            <a:off x="381000" y="6198017"/>
            <a:ext cx="8382000" cy="355183"/>
          </a:xfrm>
        </p:spPr>
        <p:txBody>
          <a:bodyPr/>
          <a:lstStyle/>
          <a:p>
            <a:r>
              <a:rPr lang="en-US" dirty="0"/>
              <a:t>Base:</a:t>
            </a:r>
            <a:br>
              <a:rPr lang="en-US" dirty="0"/>
            </a:br>
            <a:r>
              <a:rPr lang="en-US" dirty="0"/>
              <a:t>Q:</a:t>
            </a:r>
            <a:br>
              <a:rPr lang="en-US" dirty="0"/>
            </a:br>
            <a:r>
              <a:rPr lang="en-US" dirty="0"/>
              <a:t>Note:</a:t>
            </a:r>
          </a:p>
        </p:txBody>
      </p:sp>
      <p:sp>
        <p:nvSpPr>
          <p:cNvPr id="7" name="Body"/>
          <p:cNvSpPr>
            <a:spLocks noGrp="1"/>
          </p:cNvSpPr>
          <p:nvPr>
            <p:ph type="body" sz="quarter" idx="16"/>
          </p:nvPr>
        </p:nvSpPr>
        <p:spPr>
          <a:xfrm>
            <a:off x="6172200" y="304800"/>
            <a:ext cx="2590800" cy="2209800"/>
          </a:xfrm>
        </p:spPr>
        <p:txBody>
          <a:bodyPr numCol="1" spcCol="3657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PH-SlideNo"/>
          <p:cNvSpPr>
            <a:spLocks noGrp="1"/>
          </p:cNvSpPr>
          <p:nvPr>
            <p:ph type="sldNum" sz="quarter" idx="4"/>
          </p:nvPr>
        </p:nvSpPr>
        <p:spPr>
          <a:xfrm>
            <a:off x="7924801" y="6550976"/>
            <a:ext cx="838199" cy="230823"/>
          </a:xfrm>
          <a:prstGeom prst="rect">
            <a:avLst/>
          </a:prstGeom>
        </p:spPr>
        <p:txBody>
          <a:bodyPr vert="horz" wrap="none" lIns="0" tIns="0" rIns="0" bIns="0" rtlCol="0" anchor="b"/>
          <a:lstStyle>
            <a:lvl1pPr algn="r">
              <a:spcBef>
                <a:spcPts val="0"/>
              </a:spcBef>
              <a:defRPr sz="800" b="1">
                <a:solidFill>
                  <a:schemeClr val="tx2"/>
                </a:solidFill>
                <a:latin typeface="+mn-lt"/>
              </a:defRPr>
            </a:lvl1pPr>
          </a:lstStyle>
          <a:p>
            <a:pPr defTabSz="856716"/>
            <a:fld id="{7B6B1C32-E567-445C-9FD5-2A0B0A08DD29}" type="slidenum">
              <a:rPr lang="en-US" smtClean="0"/>
              <a:pPr defTabSz="856716"/>
              <a:t>‹#›</a:t>
            </a:fld>
            <a:endParaRPr lang="en-US" dirty="0"/>
          </a:p>
        </p:txBody>
      </p:sp>
      <p:sp>
        <p:nvSpPr>
          <p:cNvPr id="11" name="Subtitle"/>
          <p:cNvSpPr>
            <a:spLocks noGrp="1"/>
          </p:cNvSpPr>
          <p:nvPr>
            <p:ph type="body" sz="quarter" idx="17" hasCustomPrompt="1"/>
          </p:nvPr>
        </p:nvSpPr>
        <p:spPr>
          <a:xfrm>
            <a:off x="381000" y="1183341"/>
            <a:ext cx="5486398" cy="371764"/>
          </a:xfrm>
        </p:spPr>
        <p:txBody>
          <a:bodyPr/>
          <a:lstStyle>
            <a:lvl1pPr>
              <a:lnSpc>
                <a:spcPct val="90000"/>
              </a:lnSpc>
              <a:defRPr sz="2400" spc="-150">
                <a:ln>
                  <a:noFill/>
                </a:ln>
                <a:solidFill>
                  <a:schemeClr val="tx2"/>
                </a:solidFill>
              </a:defRPr>
            </a:lvl1pPr>
          </a:lstStyle>
          <a:p>
            <a:pPr lvl="0"/>
            <a:r>
              <a:rPr lang="en-US"/>
              <a:t>Subtitle</a:t>
            </a:r>
          </a:p>
        </p:txBody>
      </p:sp>
      <p:sp>
        <p:nvSpPr>
          <p:cNvPr id="3" name="Content 1">
            <a:extLst>
              <a:ext uri="{FF2B5EF4-FFF2-40B4-BE49-F238E27FC236}">
                <a16:creationId xmlns:a16="http://schemas.microsoft.com/office/drawing/2014/main" id="{F81382CE-81D0-0045-AACE-D6E57E875E63}"/>
              </a:ext>
            </a:extLst>
          </p:cNvPr>
          <p:cNvSpPr>
            <a:spLocks noGrp="1"/>
          </p:cNvSpPr>
          <p:nvPr>
            <p:ph sz="quarter" idx="18"/>
          </p:nvPr>
        </p:nvSpPr>
        <p:spPr>
          <a:xfrm>
            <a:off x="381000" y="2743200"/>
            <a:ext cx="8382000"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T_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D0CF47-7B61-9149-8BB1-B21D32EAEFDB}"/>
              </a:ext>
            </a:extLst>
          </p:cNvPr>
          <p:cNvSpPr>
            <a:spLocks noGrp="1"/>
          </p:cNvSpPr>
          <p:nvPr>
            <p:ph type="sldNum" sz="quarter" idx="10"/>
          </p:nvPr>
        </p:nvSpPr>
        <p:spPr/>
        <p:txBody>
          <a:bodyPr/>
          <a:lstStyle/>
          <a:p>
            <a:pPr defTabSz="856716"/>
            <a:fld id="{7B6B1C32-E567-445C-9FD5-2A0B0A08DD29}" type="slidenum">
              <a:rPr lang="en-US" smtClean="0"/>
              <a:pPr defTabSz="856716"/>
              <a:t>‹#›</a:t>
            </a:fld>
            <a:endParaRPr lang="en-US" dirty="0"/>
          </a:p>
        </p:txBody>
      </p:sp>
      <p:sp>
        <p:nvSpPr>
          <p:cNvPr id="4" name="Footer">
            <a:extLst>
              <a:ext uri="{FF2B5EF4-FFF2-40B4-BE49-F238E27FC236}">
                <a16:creationId xmlns:a16="http://schemas.microsoft.com/office/drawing/2014/main" id="{D1246F8E-75DF-3D44-B62C-63B3F9161764}"/>
              </a:ext>
            </a:extLst>
          </p:cNvPr>
          <p:cNvSpPr>
            <a:spLocks noGrp="1"/>
          </p:cNvSpPr>
          <p:nvPr>
            <p:ph type="ftr" sz="quarter" idx="11"/>
          </p:nvPr>
        </p:nvSpPr>
        <p:spPr/>
        <p:txBody>
          <a:bodyPr/>
          <a:lstStyle/>
          <a:p>
            <a:r>
              <a:rPr lang="en-US" dirty="0"/>
              <a:t>Base:</a:t>
            </a:r>
            <a:br>
              <a:rPr lang="en-US" dirty="0"/>
            </a:br>
            <a:r>
              <a:rPr lang="en-US" dirty="0"/>
              <a:t>Q:</a:t>
            </a:r>
            <a:br>
              <a:rPr lang="en-US" dirty="0"/>
            </a:br>
            <a:r>
              <a:rPr lang="en-US" dirty="0"/>
              <a:t>Note:</a:t>
            </a:r>
          </a:p>
        </p:txBody>
      </p:sp>
      <p:sp>
        <p:nvSpPr>
          <p:cNvPr id="5" name="Rectangle 4">
            <a:extLst>
              <a:ext uri="{FF2B5EF4-FFF2-40B4-BE49-F238E27FC236}">
                <a16:creationId xmlns:a16="http://schemas.microsoft.com/office/drawing/2014/main" id="{25B841BB-4AC5-E942-854C-85DE1DAB044A}"/>
              </a:ext>
            </a:extLst>
          </p:cNvPr>
          <p:cNvSpPr/>
          <p:nvPr userDrawn="1"/>
        </p:nvSpPr>
        <p:spPr>
          <a:xfrm>
            <a:off x="0" y="299405"/>
            <a:ext cx="169933" cy="6558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063848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T_Primary_Char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856716"/>
            <a:fld id="{7B6B1C32-E567-445C-9FD5-2A0B0A08DD29}" type="slidenum">
              <a:rPr lang="en-US" smtClean="0"/>
              <a:pPr defTabSz="856716"/>
              <a:t>‹#›</a:t>
            </a:fld>
            <a:endParaRPr lang="en-US" dirty="0"/>
          </a:p>
        </p:txBody>
      </p:sp>
      <p:sp>
        <p:nvSpPr>
          <p:cNvPr id="6" name="Body"/>
          <p:cNvSpPr>
            <a:spLocks noGrp="1"/>
          </p:cNvSpPr>
          <p:nvPr>
            <p:ph type="body" sz="quarter" idx="12"/>
          </p:nvPr>
        </p:nvSpPr>
        <p:spPr>
          <a:xfrm>
            <a:off x="381000" y="2743200"/>
            <a:ext cx="2590801" cy="3352800"/>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cNvSpPr>
            <a:spLocks noGrp="1"/>
          </p:cNvSpPr>
          <p:nvPr>
            <p:ph type="title" hasCustomPrompt="1"/>
          </p:nvPr>
        </p:nvSpPr>
        <p:spPr>
          <a:xfrm>
            <a:off x="384049" y="304800"/>
            <a:ext cx="2587752" cy="1752600"/>
          </a:xfrm>
          <a:prstGeom prst="rect">
            <a:avLst/>
          </a:prstGeom>
        </p:spPr>
        <p:txBody>
          <a:bodyPr vert="horz" lIns="0" tIns="0" rIns="0" bIns="0" rtlCol="0" anchor="t">
            <a:noAutofit/>
          </a:bodyPr>
          <a:lstStyle>
            <a:lvl1pPr>
              <a:defRPr sz="3600"/>
            </a:lvl1pPr>
          </a:lstStyle>
          <a:p>
            <a:r>
              <a:rPr lang="en-US"/>
              <a:t>Click to Edit Master Title Style</a:t>
            </a:r>
          </a:p>
        </p:txBody>
      </p:sp>
      <p:sp>
        <p:nvSpPr>
          <p:cNvPr id="5" name="Footer"/>
          <p:cNvSpPr>
            <a:spLocks noGrp="1"/>
          </p:cNvSpPr>
          <p:nvPr>
            <p:ph type="ftr" sz="quarter" idx="13"/>
          </p:nvPr>
        </p:nvSpPr>
        <p:spPr>
          <a:xfrm>
            <a:off x="381001" y="6198017"/>
            <a:ext cx="2590799" cy="355183"/>
          </a:xfrm>
        </p:spPr>
        <p:txBody>
          <a:bodyPr/>
          <a:lstStyle/>
          <a:p>
            <a:r>
              <a:rPr lang="en-US" dirty="0"/>
              <a:t>Base:</a:t>
            </a:r>
            <a:br>
              <a:rPr lang="en-US" dirty="0"/>
            </a:br>
            <a:r>
              <a:rPr lang="en-US" dirty="0"/>
              <a:t>Q:</a:t>
            </a:r>
            <a:br>
              <a:rPr lang="en-US" dirty="0"/>
            </a:br>
            <a:r>
              <a:rPr lang="en-US" dirty="0"/>
              <a:t>Note:</a:t>
            </a:r>
          </a:p>
        </p:txBody>
      </p:sp>
      <p:sp>
        <p:nvSpPr>
          <p:cNvPr id="9" name="Subtitle"/>
          <p:cNvSpPr>
            <a:spLocks noGrp="1"/>
          </p:cNvSpPr>
          <p:nvPr>
            <p:ph type="body" sz="quarter" idx="15" hasCustomPrompt="1"/>
          </p:nvPr>
        </p:nvSpPr>
        <p:spPr>
          <a:xfrm>
            <a:off x="381000" y="2057401"/>
            <a:ext cx="2590801" cy="371764"/>
          </a:xfrm>
        </p:spPr>
        <p:txBody>
          <a:bodyPr/>
          <a:lstStyle>
            <a:lvl1pPr>
              <a:lnSpc>
                <a:spcPct val="90000"/>
              </a:lnSpc>
              <a:defRPr sz="2400" spc="-150">
                <a:ln>
                  <a:noFill/>
                </a:ln>
                <a:solidFill>
                  <a:schemeClr val="tx2"/>
                </a:solidFill>
              </a:defRPr>
            </a:lvl1pPr>
          </a:lstStyle>
          <a:p>
            <a:pPr lvl="0"/>
            <a:r>
              <a:rPr lang="en-US"/>
              <a:t>Subtitle</a:t>
            </a:r>
          </a:p>
        </p:txBody>
      </p:sp>
      <p:sp>
        <p:nvSpPr>
          <p:cNvPr id="4" name="Content 1">
            <a:extLst>
              <a:ext uri="{FF2B5EF4-FFF2-40B4-BE49-F238E27FC236}">
                <a16:creationId xmlns:a16="http://schemas.microsoft.com/office/drawing/2014/main" id="{C2E64EE1-BDE4-084F-B737-BEEC29B70A56}"/>
              </a:ext>
            </a:extLst>
          </p:cNvPr>
          <p:cNvSpPr>
            <a:spLocks noGrp="1"/>
          </p:cNvSpPr>
          <p:nvPr>
            <p:ph sz="quarter" idx="16"/>
          </p:nvPr>
        </p:nvSpPr>
        <p:spPr>
          <a:xfrm>
            <a:off x="3276600" y="296807"/>
            <a:ext cx="5486400" cy="57991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195319025"/>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T_1_H_Chart">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B490102E-62B8-7744-9B22-0BCC67270E13}"/>
              </a:ext>
            </a:extLst>
          </p:cNvPr>
          <p:cNvSpPr>
            <a:spLocks noGrp="1"/>
          </p:cNvSpPr>
          <p:nvPr>
            <p:ph type="chart" sz="quarter" idx="19"/>
          </p:nvPr>
        </p:nvSpPr>
        <p:spPr>
          <a:xfrm>
            <a:off x="381000" y="2743200"/>
            <a:ext cx="8382000" cy="3352799"/>
          </a:xfrm>
        </p:spPr>
        <p:txBody>
          <a:bodyPr/>
          <a:lstStyle/>
          <a:p>
            <a:endParaRPr lang="en-US" dirty="0"/>
          </a:p>
        </p:txBody>
      </p:sp>
      <p:sp>
        <p:nvSpPr>
          <p:cNvPr id="8" name="Title"/>
          <p:cNvSpPr>
            <a:spLocks noGrp="1"/>
          </p:cNvSpPr>
          <p:nvPr>
            <p:ph type="title" hasCustomPrompt="1"/>
          </p:nvPr>
        </p:nvSpPr>
        <p:spPr>
          <a:xfrm>
            <a:off x="384049" y="304800"/>
            <a:ext cx="2587752" cy="1752601"/>
          </a:xfrm>
          <a:prstGeom prst="rect">
            <a:avLst/>
          </a:prstGeom>
        </p:spPr>
        <p:txBody>
          <a:bodyPr vert="horz" lIns="0" tIns="0" rIns="0" bIns="0" rtlCol="0" anchor="t">
            <a:noAutofit/>
          </a:bodyPr>
          <a:lstStyle>
            <a:lvl1pPr>
              <a:defRPr sz="3600"/>
            </a:lvl1pPr>
          </a:lstStyle>
          <a:p>
            <a:r>
              <a:rPr lang="en-US"/>
              <a:t>Click to Edit Master Title Style</a:t>
            </a:r>
          </a:p>
        </p:txBody>
      </p:sp>
      <p:sp>
        <p:nvSpPr>
          <p:cNvPr id="4" name="Footer"/>
          <p:cNvSpPr>
            <a:spLocks noGrp="1"/>
          </p:cNvSpPr>
          <p:nvPr>
            <p:ph type="ftr" sz="quarter" idx="13"/>
          </p:nvPr>
        </p:nvSpPr>
        <p:spPr>
          <a:xfrm>
            <a:off x="381000" y="6198017"/>
            <a:ext cx="8382000" cy="355183"/>
          </a:xfrm>
        </p:spPr>
        <p:txBody>
          <a:bodyPr/>
          <a:lstStyle/>
          <a:p>
            <a:r>
              <a:rPr lang="en-US" dirty="0"/>
              <a:t>Base:</a:t>
            </a:r>
            <a:br>
              <a:rPr lang="en-US" dirty="0"/>
            </a:br>
            <a:r>
              <a:rPr lang="en-US" dirty="0"/>
              <a:t>Q:</a:t>
            </a:r>
            <a:br>
              <a:rPr lang="en-US" dirty="0"/>
            </a:br>
            <a:r>
              <a:rPr lang="en-US" dirty="0"/>
              <a:t>Note:</a:t>
            </a:r>
          </a:p>
        </p:txBody>
      </p:sp>
      <p:sp>
        <p:nvSpPr>
          <p:cNvPr id="7" name="Body"/>
          <p:cNvSpPr>
            <a:spLocks noGrp="1"/>
          </p:cNvSpPr>
          <p:nvPr>
            <p:ph type="body" sz="quarter" idx="16"/>
          </p:nvPr>
        </p:nvSpPr>
        <p:spPr>
          <a:xfrm>
            <a:off x="3276600" y="304800"/>
            <a:ext cx="5486400" cy="2209800"/>
          </a:xfrm>
        </p:spPr>
        <p:txBody>
          <a:bodyPr numCol="2" spcCol="3657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PH-SlideNo"/>
          <p:cNvSpPr>
            <a:spLocks noGrp="1"/>
          </p:cNvSpPr>
          <p:nvPr>
            <p:ph type="sldNum" sz="quarter" idx="4"/>
          </p:nvPr>
        </p:nvSpPr>
        <p:spPr>
          <a:xfrm>
            <a:off x="7924801" y="6550976"/>
            <a:ext cx="838199" cy="230823"/>
          </a:xfrm>
          <a:prstGeom prst="rect">
            <a:avLst/>
          </a:prstGeom>
        </p:spPr>
        <p:txBody>
          <a:bodyPr vert="horz" wrap="none" lIns="0" tIns="0" rIns="0" bIns="0" rtlCol="0" anchor="b"/>
          <a:lstStyle>
            <a:lvl1pPr algn="r">
              <a:spcBef>
                <a:spcPts val="0"/>
              </a:spcBef>
              <a:defRPr sz="800" b="1">
                <a:solidFill>
                  <a:schemeClr val="tx2"/>
                </a:solidFill>
                <a:latin typeface="+mn-lt"/>
              </a:defRPr>
            </a:lvl1pPr>
          </a:lstStyle>
          <a:p>
            <a:pPr defTabSz="856716"/>
            <a:fld id="{7B6B1C32-E567-445C-9FD5-2A0B0A08DD29}" type="slidenum">
              <a:rPr lang="en-US" smtClean="0"/>
              <a:pPr defTabSz="856716"/>
              <a:t>‹#›</a:t>
            </a:fld>
            <a:endParaRPr lang="en-US" dirty="0"/>
          </a:p>
        </p:txBody>
      </p:sp>
      <p:sp>
        <p:nvSpPr>
          <p:cNvPr id="10" name="Subtitle"/>
          <p:cNvSpPr>
            <a:spLocks noGrp="1"/>
          </p:cNvSpPr>
          <p:nvPr>
            <p:ph type="body" sz="quarter" idx="17" hasCustomPrompt="1"/>
          </p:nvPr>
        </p:nvSpPr>
        <p:spPr>
          <a:xfrm>
            <a:off x="381000" y="2057401"/>
            <a:ext cx="2590801" cy="371764"/>
          </a:xfrm>
        </p:spPr>
        <p:txBody>
          <a:bodyPr/>
          <a:lstStyle>
            <a:lvl1pPr>
              <a:lnSpc>
                <a:spcPct val="90000"/>
              </a:lnSpc>
              <a:defRPr sz="2400" spc="-150">
                <a:ln>
                  <a:noFill/>
                </a:ln>
                <a:solidFill>
                  <a:schemeClr val="tx2"/>
                </a:solidFill>
              </a:defRPr>
            </a:lvl1pPr>
          </a:lstStyle>
          <a:p>
            <a:pPr lvl="0"/>
            <a:r>
              <a:rPr lang="en-US"/>
              <a:t>Subtitle</a:t>
            </a:r>
          </a:p>
        </p:txBody>
      </p:sp>
    </p:spTree>
    <p:custDataLst>
      <p:tags r:id="rId1"/>
    </p:custDataLst>
    <p:extLst>
      <p:ext uri="{BB962C8B-B14F-4D97-AF65-F5344CB8AC3E}">
        <p14:creationId xmlns:p14="http://schemas.microsoft.com/office/powerpoint/2010/main" val="25374886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bwMode="white">
          <a:xfrm>
            <a:off x="7924801" y="6550976"/>
            <a:ext cx="991118" cy="230823"/>
          </a:xfrm>
          <a:prstGeom prst="rect">
            <a:avLst/>
          </a:prstGeom>
          <a:ln>
            <a:headEnd type="none"/>
            <a:tailEnd type="none"/>
          </a:ln>
        </p:spPr>
        <p:txBody>
          <a:bodyPr wrap="square"/>
          <a:lstStyle/>
          <a:p>
            <a:pPr defTabSz="856716"/>
            <a:fld id="{7B6B1C32-E567-445C-9FD5-2A0B0A08DD29}" type="slidenum">
              <a:rPr lang="en-US" dirty="0"/>
              <a:t>‹#›</a:t>
            </a:fld>
            <a:endParaRPr lang="en-US" dirty="0"/>
          </a:p>
        </p:txBody>
      </p:sp>
      <p:sp>
        <p:nvSpPr>
          <p:cNvPr id="4" name="Title Placeholder 4"/>
          <p:cNvSpPr>
            <a:spLocks noGrp="1"/>
          </p:cNvSpPr>
          <p:nvPr>
            <p:ph type="title"/>
          </p:nvPr>
        </p:nvSpPr>
        <p:spPr bwMode="white">
          <a:xfrm>
            <a:off x="333260" y="214312"/>
            <a:ext cx="8437757" cy="642938"/>
          </a:xfrm>
          <a:prstGeom prst="rect">
            <a:avLst/>
          </a:prstGeom>
          <a:ln>
            <a:headEnd type="none"/>
            <a:tailEnd type="none"/>
          </a:ln>
        </p:spPr>
        <p:txBody>
          <a:bodyPr wrap="square" lIns="91440" tIns="45720" rIns="91440" bIns="45720" anchor="t">
            <a:normAutofit/>
          </a:bodyPr>
          <a:lstStyle>
            <a:lvl1pPr>
              <a:defRPr i="0" dirty="0">
                <a:solidFill>
                  <a:schemeClr val="tx1"/>
                </a:solidFill>
              </a:defRPr>
            </a:lvl1pPr>
          </a:lstStyle>
          <a:p>
            <a:r>
              <a:rPr lang="en-US"/>
              <a:t>Click to edit master title style</a:t>
            </a:r>
          </a:p>
        </p:txBody>
      </p:sp>
    </p:spTree>
    <p:extLst>
      <p:ext uri="{BB962C8B-B14F-4D97-AF65-F5344CB8AC3E}">
        <p14:creationId xmlns:p14="http://schemas.microsoft.com/office/powerpoint/2010/main" val="8347854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4:3_TPT_Cov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71800"/>
            <a:ext cx="3967479" cy="2209801"/>
          </a:xfrm>
        </p:spPr>
        <p:txBody>
          <a:bodyPr anchor="t"/>
          <a:lstStyle>
            <a:lvl1pPr>
              <a:spcAft>
                <a:spcPts val="600"/>
              </a:spcAft>
              <a:defRPr sz="6000">
                <a:solidFill>
                  <a:schemeClr val="bg1"/>
                </a:solidFill>
              </a:defRPr>
            </a:lvl1pPr>
          </a:lstStyle>
          <a:p>
            <a:r>
              <a:rPr lang="en-US"/>
              <a:t>Click to edit Report Title</a:t>
            </a:r>
          </a:p>
        </p:txBody>
      </p:sp>
      <p:sp>
        <p:nvSpPr>
          <p:cNvPr id="10" name="Rectangle 9"/>
          <p:cNvSpPr/>
          <p:nvPr userDrawn="1"/>
        </p:nvSpPr>
        <p:spPr>
          <a:xfrm>
            <a:off x="380999" y="5271247"/>
            <a:ext cx="3967163" cy="1586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rtlCol="0" anchor="t"/>
          <a:lstStyle/>
          <a:p>
            <a:pPr algn="l"/>
            <a:endParaRPr lang="en-US" sz="1200" spc="0" baseline="0" dirty="0">
              <a:solidFill>
                <a:schemeClr val="tx1"/>
              </a:solidFill>
            </a:endParaRPr>
          </a:p>
        </p:txBody>
      </p:sp>
      <p:sp>
        <p:nvSpPr>
          <p:cNvPr id="6" name="Text Placeholder 5"/>
          <p:cNvSpPr>
            <a:spLocks noGrp="1"/>
          </p:cNvSpPr>
          <p:nvPr>
            <p:ph type="body" sz="quarter" idx="12" hasCustomPrompt="1"/>
          </p:nvPr>
        </p:nvSpPr>
        <p:spPr>
          <a:xfrm>
            <a:off x="381000" y="2673412"/>
            <a:ext cx="3967163" cy="752475"/>
          </a:xfrm>
        </p:spPr>
        <p:txBody>
          <a:bodyPr/>
          <a:lstStyle>
            <a:lvl1pPr>
              <a:lnSpc>
                <a:spcPct val="90000"/>
              </a:lnSpc>
              <a:defRPr sz="2400" spc="-150">
                <a:ln>
                  <a:noFill/>
                </a:ln>
                <a:solidFill>
                  <a:schemeClr val="bg1"/>
                </a:solidFill>
              </a:defRPr>
            </a:lvl1pPr>
          </a:lstStyle>
          <a:p>
            <a:pPr lvl="0"/>
            <a:r>
              <a:rPr lang="en-US"/>
              <a:t>Subtitle</a:t>
            </a:r>
          </a:p>
        </p:txBody>
      </p:sp>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V="1">
            <a:off x="4714575" y="2205317"/>
            <a:ext cx="4429425" cy="4652683"/>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T_Subsection_Title">
    <p:spTree>
      <p:nvGrpSpPr>
        <p:cNvPr id="1" name=""/>
        <p:cNvGrpSpPr/>
        <p:nvPr/>
      </p:nvGrpSpPr>
      <p:grpSpPr>
        <a:xfrm>
          <a:off x="0" y="0"/>
          <a:ext cx="0" cy="0"/>
          <a:chOff x="0" y="0"/>
          <a:chExt cx="0" cy="0"/>
        </a:xfrm>
      </p:grpSpPr>
      <p:pic>
        <p:nvPicPr>
          <p:cNvPr id="8" name="Picture 7" descr="A person sitting at a table with a plate of food&#10;&#10;Description automatically generated">
            <a:extLst>
              <a:ext uri="{FF2B5EF4-FFF2-40B4-BE49-F238E27FC236}">
                <a16:creationId xmlns:a16="http://schemas.microsoft.com/office/drawing/2014/main" id="{0EC5AC9F-AFC2-4A51-A595-ED3F85545229}"/>
              </a:ext>
            </a:extLst>
          </p:cNvPr>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r="35000"/>
          <a:stretch/>
        </p:blipFill>
        <p:spPr>
          <a:xfrm>
            <a:off x="6172200" y="0"/>
            <a:ext cx="2971800" cy="6858000"/>
          </a:xfrm>
          <a:prstGeom prst="rect">
            <a:avLst/>
          </a:prstGeom>
        </p:spPr>
      </p:pic>
      <p:sp>
        <p:nvSpPr>
          <p:cNvPr id="9" name="Title"/>
          <p:cNvSpPr>
            <a:spLocks noGrp="1"/>
          </p:cNvSpPr>
          <p:nvPr>
            <p:ph type="title" hasCustomPrompt="1"/>
          </p:nvPr>
        </p:nvSpPr>
        <p:spPr>
          <a:xfrm>
            <a:off x="381000" y="1322831"/>
            <a:ext cx="5486400" cy="2209801"/>
          </a:xfrm>
        </p:spPr>
        <p:txBody>
          <a:bodyPr anchor="ctr"/>
          <a:lstStyle>
            <a:lvl1pPr>
              <a:spcAft>
                <a:spcPts val="600"/>
              </a:spcAft>
              <a:defRPr sz="4000">
                <a:solidFill>
                  <a:schemeClr val="tx1"/>
                </a:solidFill>
              </a:defRPr>
            </a:lvl1pPr>
          </a:lstStyle>
          <a:p>
            <a:r>
              <a:rPr lang="en-US"/>
              <a:t>Click to edit Section Title</a:t>
            </a:r>
          </a:p>
        </p:txBody>
      </p:sp>
      <p:sp>
        <p:nvSpPr>
          <p:cNvPr id="11" name="PPH-SlideNo"/>
          <p:cNvSpPr>
            <a:spLocks noGrp="1"/>
          </p:cNvSpPr>
          <p:nvPr>
            <p:ph type="sldNum" sz="quarter" idx="4"/>
          </p:nvPr>
        </p:nvSpPr>
        <p:spPr>
          <a:xfrm>
            <a:off x="7924801" y="6550976"/>
            <a:ext cx="838199" cy="230823"/>
          </a:xfrm>
          <a:prstGeom prst="rect">
            <a:avLst/>
          </a:prstGeom>
        </p:spPr>
        <p:txBody>
          <a:bodyPr vert="horz" wrap="none" lIns="0" tIns="0" rIns="0" bIns="0" rtlCol="0" anchor="b"/>
          <a:lstStyle>
            <a:lvl1pPr algn="r">
              <a:spcBef>
                <a:spcPts val="0"/>
              </a:spcBef>
              <a:defRPr sz="800" b="1">
                <a:solidFill>
                  <a:schemeClr val="bg1"/>
                </a:solidFill>
                <a:latin typeface="+mn-lt"/>
              </a:defRPr>
            </a:lvl1pPr>
          </a:lstStyle>
          <a:p>
            <a:pPr defTabSz="856716"/>
            <a:fld id="{7B6B1C32-E567-445C-9FD5-2A0B0A08DD29}" type="slidenum">
              <a:rPr lang="en-US" smtClean="0"/>
              <a:pPr defTabSz="856716"/>
              <a:t>‹#›</a:t>
            </a:fld>
            <a:endParaRPr lang="en-US" dirty="0"/>
          </a:p>
        </p:txBody>
      </p:sp>
      <p:sp>
        <p:nvSpPr>
          <p:cNvPr id="12" name="Rectangle 11"/>
          <p:cNvSpPr/>
          <p:nvPr userDrawn="1"/>
        </p:nvSpPr>
        <p:spPr>
          <a:xfrm>
            <a:off x="-1" y="304800"/>
            <a:ext cx="152401" cy="655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p:cNvSpPr>
            <a:spLocks noGrp="1"/>
          </p:cNvSpPr>
          <p:nvPr>
            <p:ph type="body" sz="quarter" idx="12" hasCustomPrompt="1"/>
          </p:nvPr>
        </p:nvSpPr>
        <p:spPr>
          <a:xfrm>
            <a:off x="381000" y="3581400"/>
            <a:ext cx="5486400" cy="752475"/>
          </a:xfrm>
        </p:spPr>
        <p:txBody>
          <a:bodyPr/>
          <a:lstStyle>
            <a:lvl1pPr>
              <a:lnSpc>
                <a:spcPct val="90000"/>
              </a:lnSpc>
              <a:defRPr sz="2400" spc="-150">
                <a:ln>
                  <a:noFill/>
                </a:ln>
                <a:solidFill>
                  <a:schemeClr val="tx2"/>
                </a:solidFill>
              </a:defRPr>
            </a:lvl1pPr>
          </a:lstStyle>
          <a:p>
            <a:pPr lvl="0"/>
            <a:r>
              <a:rPr lang="en-US"/>
              <a:t>Subtitle</a:t>
            </a:r>
          </a:p>
        </p:txBody>
      </p:sp>
    </p:spTree>
    <p:extLst>
      <p:ext uri="{BB962C8B-B14F-4D97-AF65-F5344CB8AC3E}">
        <p14:creationId xmlns:p14="http://schemas.microsoft.com/office/powerpoint/2010/main" val="12074312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4:3_TPT_Section_Title">
    <p:bg>
      <p:bgPr>
        <a:solidFill>
          <a:schemeClr val="accent1"/>
        </a:solidFill>
        <a:effectLst/>
      </p:bgPr>
    </p:bg>
    <p:spTree>
      <p:nvGrpSpPr>
        <p:cNvPr id="1" name=""/>
        <p:cNvGrpSpPr/>
        <p:nvPr/>
      </p:nvGrpSpPr>
      <p:grpSpPr>
        <a:xfrm>
          <a:off x="0" y="0"/>
          <a:ext cx="0" cy="0"/>
          <a:chOff x="0" y="0"/>
          <a:chExt cx="0" cy="0"/>
        </a:xfrm>
      </p:grpSpPr>
      <p:sp>
        <p:nvSpPr>
          <p:cNvPr id="6" name="Footer Placeholder 5"/>
          <p:cNvSpPr txBox="1">
            <a:spLocks/>
          </p:cNvSpPr>
          <p:nvPr userDrawn="1"/>
        </p:nvSpPr>
        <p:spPr>
          <a:xfrm>
            <a:off x="381000" y="6563141"/>
            <a:ext cx="2934000" cy="218657"/>
          </a:xfrm>
          <a:prstGeom prst="rect">
            <a:avLst/>
          </a:prstGeom>
        </p:spPr>
        <p:txBody>
          <a:bodyPr lIns="0" tIns="0" rIns="0" bIns="0" anchor="b"/>
          <a:ls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defTabSz="856716">
              <a:spcBef>
                <a:spcPts val="0"/>
              </a:spcBef>
              <a:defRPr/>
            </a:pPr>
            <a:r>
              <a:rPr lang="en-US" sz="900" b="1" dirty="0">
                <a:solidFill>
                  <a:schemeClr val="bg1"/>
                </a:solidFill>
                <a:latin typeface="+mn-lt"/>
                <a:cs typeface="Arial" panose="020B0604020202020204" pitchFamily="34" charset="0"/>
              </a:rPr>
              <a:t>© 2019 Technomic Inc. </a:t>
            </a:r>
          </a:p>
        </p:txBody>
      </p:sp>
      <p:sp>
        <p:nvSpPr>
          <p:cNvPr id="9" name="Title 1"/>
          <p:cNvSpPr>
            <a:spLocks noGrp="1"/>
          </p:cNvSpPr>
          <p:nvPr>
            <p:ph type="title" hasCustomPrompt="1"/>
          </p:nvPr>
        </p:nvSpPr>
        <p:spPr>
          <a:xfrm>
            <a:off x="381000" y="1693219"/>
            <a:ext cx="8381999" cy="2209801"/>
          </a:xfrm>
        </p:spPr>
        <p:txBody>
          <a:bodyPr anchor="b"/>
          <a:lstStyle>
            <a:lvl1pPr algn="ctr">
              <a:spcAft>
                <a:spcPts val="600"/>
              </a:spcAft>
              <a:defRPr sz="4400">
                <a:solidFill>
                  <a:schemeClr val="bg1"/>
                </a:solidFill>
              </a:defRPr>
            </a:lvl1pPr>
          </a:lstStyle>
          <a:p>
            <a:r>
              <a:rPr lang="en-US"/>
              <a:t>Click to edit Section Title</a:t>
            </a:r>
          </a:p>
        </p:txBody>
      </p:sp>
      <p:sp>
        <p:nvSpPr>
          <p:cNvPr id="11" name="PPH-SlideNo"/>
          <p:cNvSpPr>
            <a:spLocks noGrp="1"/>
          </p:cNvSpPr>
          <p:nvPr>
            <p:ph type="sldNum" sz="quarter" idx="4"/>
          </p:nvPr>
        </p:nvSpPr>
        <p:spPr>
          <a:xfrm>
            <a:off x="7924801" y="6550976"/>
            <a:ext cx="838199" cy="230823"/>
          </a:xfrm>
          <a:prstGeom prst="rect">
            <a:avLst/>
          </a:prstGeom>
        </p:spPr>
        <p:txBody>
          <a:bodyPr vert="horz" wrap="none" lIns="0" tIns="0" rIns="0" bIns="0" rtlCol="0" anchor="b"/>
          <a:lstStyle>
            <a:lvl1pPr algn="r">
              <a:spcBef>
                <a:spcPts val="0"/>
              </a:spcBef>
              <a:defRPr sz="800" b="1">
                <a:solidFill>
                  <a:schemeClr val="bg1"/>
                </a:solidFill>
                <a:latin typeface="+mn-lt"/>
              </a:defRPr>
            </a:lvl1pPr>
          </a:lstStyle>
          <a:p>
            <a:pPr defTabSz="856716"/>
            <a:fld id="{7B6B1C32-E567-445C-9FD5-2A0B0A08DD29}" type="slidenum">
              <a:rPr lang="en-US" smtClean="0"/>
              <a:pPr defTabSz="856716"/>
              <a:t>‹#›</a:t>
            </a:fld>
            <a:endParaRPr lang="en-US" dirty="0"/>
          </a:p>
        </p:txBody>
      </p:sp>
      <p:sp>
        <p:nvSpPr>
          <p:cNvPr id="7" name="Text Placeholder 5"/>
          <p:cNvSpPr>
            <a:spLocks noGrp="1"/>
          </p:cNvSpPr>
          <p:nvPr>
            <p:ph type="body" sz="quarter" idx="12" hasCustomPrompt="1"/>
          </p:nvPr>
        </p:nvSpPr>
        <p:spPr>
          <a:xfrm>
            <a:off x="381000" y="3951788"/>
            <a:ext cx="8381999" cy="752475"/>
          </a:xfrm>
        </p:spPr>
        <p:txBody>
          <a:bodyPr/>
          <a:lstStyle>
            <a:lvl1pPr algn="ctr">
              <a:lnSpc>
                <a:spcPct val="90000"/>
              </a:lnSpc>
              <a:defRPr sz="2400" spc="-150">
                <a:ln>
                  <a:noFill/>
                </a:ln>
                <a:solidFill>
                  <a:schemeClr val="bg1"/>
                </a:solidFill>
              </a:defRPr>
            </a:lvl1pPr>
          </a:lstStyle>
          <a:p>
            <a:pPr lvl="0"/>
            <a:r>
              <a:rPr lang="en-US"/>
              <a:t>Subtitle</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4:3_TPT_Subsection_Title">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6" name="Footer Placeholder 5"/>
          <p:cNvSpPr txBox="1">
            <a:spLocks/>
          </p:cNvSpPr>
          <p:nvPr userDrawn="1"/>
        </p:nvSpPr>
        <p:spPr>
          <a:xfrm>
            <a:off x="381000" y="6563141"/>
            <a:ext cx="2934000" cy="218657"/>
          </a:xfrm>
          <a:prstGeom prst="rect">
            <a:avLst/>
          </a:prstGeom>
        </p:spPr>
        <p:txBody>
          <a:bodyPr lIns="0" tIns="0" rIns="0" bIns="0" anchor="b"/>
          <a:ls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defTabSz="856716">
              <a:spcBef>
                <a:spcPts val="0"/>
              </a:spcBef>
              <a:defRPr/>
            </a:pPr>
            <a:r>
              <a:rPr lang="en-US" sz="900" b="1" dirty="0">
                <a:solidFill>
                  <a:schemeClr val="tx2"/>
                </a:solidFill>
                <a:latin typeface="+mn-lt"/>
                <a:cs typeface="Arial" panose="020B0604020202020204" pitchFamily="34" charset="0"/>
              </a:rPr>
              <a:t>© 2019 Technomic Inc. </a:t>
            </a:r>
          </a:p>
        </p:txBody>
      </p:sp>
      <p:sp>
        <p:nvSpPr>
          <p:cNvPr id="8" name="PPH-SlideNo"/>
          <p:cNvSpPr>
            <a:spLocks noGrp="1"/>
          </p:cNvSpPr>
          <p:nvPr>
            <p:ph type="sldNum" sz="quarter" idx="4"/>
          </p:nvPr>
        </p:nvSpPr>
        <p:spPr>
          <a:xfrm>
            <a:off x="7924801" y="6550976"/>
            <a:ext cx="838199" cy="230823"/>
          </a:xfrm>
          <a:prstGeom prst="rect">
            <a:avLst/>
          </a:prstGeom>
        </p:spPr>
        <p:txBody>
          <a:bodyPr vert="horz" wrap="none" lIns="0" tIns="0" rIns="0" bIns="0" rtlCol="0" anchor="b"/>
          <a:lstStyle>
            <a:lvl1pPr algn="r">
              <a:spcBef>
                <a:spcPts val="0"/>
              </a:spcBef>
              <a:defRPr sz="800" b="1">
                <a:solidFill>
                  <a:schemeClr val="tx1"/>
                </a:solidFill>
                <a:latin typeface="+mn-lt"/>
              </a:defRPr>
            </a:lvl1pPr>
          </a:lstStyle>
          <a:p>
            <a:pPr defTabSz="856716"/>
            <a:fld id="{7B6B1C32-E567-445C-9FD5-2A0B0A08DD29}" type="slidenum">
              <a:rPr lang="en-US" smtClean="0"/>
              <a:pPr defTabSz="856716"/>
              <a:t>‹#›</a:t>
            </a:fld>
            <a:endParaRPr lang="en-US" dirty="0"/>
          </a:p>
        </p:txBody>
      </p:sp>
      <p:sp>
        <p:nvSpPr>
          <p:cNvPr id="10" name="Title 1"/>
          <p:cNvSpPr>
            <a:spLocks noGrp="1"/>
          </p:cNvSpPr>
          <p:nvPr>
            <p:ph type="title" hasCustomPrompt="1"/>
          </p:nvPr>
        </p:nvSpPr>
        <p:spPr>
          <a:xfrm>
            <a:off x="381000" y="1704795"/>
            <a:ext cx="8382000" cy="2209801"/>
          </a:xfrm>
        </p:spPr>
        <p:txBody>
          <a:bodyPr anchor="b"/>
          <a:lstStyle>
            <a:lvl1pPr algn="ctr">
              <a:spcAft>
                <a:spcPts val="600"/>
              </a:spcAft>
              <a:defRPr sz="4400">
                <a:solidFill>
                  <a:schemeClr val="tx1"/>
                </a:solidFill>
              </a:defRPr>
            </a:lvl1pPr>
          </a:lstStyle>
          <a:p>
            <a:r>
              <a:rPr lang="en-US"/>
              <a:t>Click to edit Section Title</a:t>
            </a:r>
          </a:p>
        </p:txBody>
      </p:sp>
      <p:sp>
        <p:nvSpPr>
          <p:cNvPr id="9" name="Text Placeholder 5"/>
          <p:cNvSpPr>
            <a:spLocks noGrp="1"/>
          </p:cNvSpPr>
          <p:nvPr>
            <p:ph type="body" sz="quarter" idx="12" hasCustomPrompt="1"/>
          </p:nvPr>
        </p:nvSpPr>
        <p:spPr>
          <a:xfrm>
            <a:off x="381000" y="3963364"/>
            <a:ext cx="8382000" cy="752475"/>
          </a:xfrm>
        </p:spPr>
        <p:txBody>
          <a:bodyPr/>
          <a:lstStyle>
            <a:lvl1pPr algn="ctr">
              <a:lnSpc>
                <a:spcPct val="90000"/>
              </a:lnSpc>
              <a:defRPr sz="2400" spc="-150">
                <a:ln>
                  <a:noFill/>
                </a:ln>
                <a:solidFill>
                  <a:schemeClr val="tx2"/>
                </a:solidFill>
              </a:defRPr>
            </a:lvl1pPr>
          </a:lstStyle>
          <a:p>
            <a:pPr lvl="0"/>
            <a:r>
              <a:rPr lang="en-US"/>
              <a:t>Subtitle</a:t>
            </a:r>
          </a:p>
        </p:txBody>
      </p:sp>
    </p:spTree>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3_TPT_General_Content">
    <p:spTree>
      <p:nvGrpSpPr>
        <p:cNvPr id="1" name=""/>
        <p:cNvGrpSpPr/>
        <p:nvPr/>
      </p:nvGrpSpPr>
      <p:grpSpPr>
        <a:xfrm>
          <a:off x="0" y="0"/>
          <a:ext cx="0" cy="0"/>
          <a:chOff x="0" y="0"/>
          <a:chExt cx="0" cy="0"/>
        </a:xfrm>
      </p:grpSpPr>
      <p:sp>
        <p:nvSpPr>
          <p:cNvPr id="4" name="Content Placeholder 3"/>
          <p:cNvSpPr>
            <a:spLocks noGrp="1"/>
          </p:cNvSpPr>
          <p:nvPr>
            <p:ph sz="quarter" idx="16"/>
          </p:nvPr>
        </p:nvSpPr>
        <p:spPr>
          <a:xfrm>
            <a:off x="3276600" y="304800"/>
            <a:ext cx="5486400" cy="6246176"/>
          </a:xfrm>
        </p:spPr>
        <p:txBody>
          <a:bodyPr rIns="0" bIns="914400" anchor="b"/>
          <a:lstStyle>
            <a:lvl1pPr algn="r">
              <a:defRPr sz="2400">
                <a:solidFill>
                  <a:schemeClr val="tx2"/>
                </a:solidFill>
              </a:defRPr>
            </a:lvl1pPr>
            <a:lvl2pPr algn="r">
              <a:defRPr sz="2400">
                <a:solidFill>
                  <a:schemeClr val="tx2"/>
                </a:solidFill>
              </a:defRPr>
            </a:lvl2pPr>
            <a:lvl3pPr algn="r">
              <a:defRPr sz="2400">
                <a:solidFill>
                  <a:schemeClr val="tx2"/>
                </a:solidFill>
              </a:defRPr>
            </a:lvl3pPr>
            <a:lvl4pPr algn="r">
              <a:defRPr sz="2400">
                <a:solidFill>
                  <a:schemeClr val="tx2"/>
                </a:solidFill>
              </a:defRPr>
            </a:lvl4pPr>
            <a:lvl5pPr algn="r">
              <a:defRPr sz="2400">
                <a:solidFill>
                  <a:schemeClr val="tx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pPr defTabSz="856716"/>
            <a:fld id="{7B6B1C32-E567-445C-9FD5-2A0B0A08DD29}" type="slidenum">
              <a:rPr lang="en-US" smtClean="0"/>
              <a:pPr defTabSz="856716"/>
              <a:t>‹#›</a:t>
            </a:fld>
            <a:endParaRPr lang="en-US" dirty="0"/>
          </a:p>
        </p:txBody>
      </p:sp>
      <p:sp>
        <p:nvSpPr>
          <p:cNvPr id="8" name="Title Placeholder 4"/>
          <p:cNvSpPr>
            <a:spLocks noGrp="1"/>
          </p:cNvSpPr>
          <p:nvPr>
            <p:ph type="title" hasCustomPrompt="1"/>
          </p:nvPr>
        </p:nvSpPr>
        <p:spPr>
          <a:xfrm>
            <a:off x="384049" y="304800"/>
            <a:ext cx="2587752" cy="1752600"/>
          </a:xfrm>
          <a:prstGeom prst="rect">
            <a:avLst/>
          </a:prstGeom>
        </p:spPr>
        <p:txBody>
          <a:bodyPr vert="horz" lIns="0" tIns="0" rIns="0" bIns="0" rtlCol="0" anchor="t">
            <a:noAutofit/>
          </a:bodyPr>
          <a:lstStyle>
            <a:lvl1pPr>
              <a:defRPr sz="4000"/>
            </a:lvl1pPr>
          </a:lstStyle>
          <a:p>
            <a:r>
              <a:rPr lang="en-US"/>
              <a:t>Click to Edit Master Title Style</a:t>
            </a:r>
          </a:p>
        </p:txBody>
      </p:sp>
      <p:sp>
        <p:nvSpPr>
          <p:cNvPr id="5" name="Footer Placeholder 4"/>
          <p:cNvSpPr>
            <a:spLocks noGrp="1"/>
          </p:cNvSpPr>
          <p:nvPr>
            <p:ph type="ftr" sz="quarter" idx="13"/>
          </p:nvPr>
        </p:nvSpPr>
        <p:spPr>
          <a:xfrm>
            <a:off x="381001" y="6198017"/>
            <a:ext cx="2590799" cy="355183"/>
          </a:xfrm>
        </p:spPr>
        <p:txBody>
          <a:bodyPr/>
          <a:lstStyle>
            <a:lvl1pPr>
              <a:defRPr sz="1100"/>
            </a:lvl1pPr>
          </a:lstStyle>
          <a:p>
            <a:r>
              <a:rPr lang="en-US" dirty="0"/>
              <a:t>Base:</a:t>
            </a:r>
            <a:br>
              <a:rPr lang="en-US" dirty="0"/>
            </a:br>
            <a:r>
              <a:rPr lang="en-US" dirty="0"/>
              <a:t>Q:</a:t>
            </a:r>
            <a:br>
              <a:rPr lang="en-US" dirty="0"/>
            </a:br>
            <a:r>
              <a:rPr lang="en-US" dirty="0"/>
              <a:t>Note:</a:t>
            </a:r>
          </a:p>
        </p:txBody>
      </p:sp>
      <p:sp>
        <p:nvSpPr>
          <p:cNvPr id="9" name="Text Placeholder 5"/>
          <p:cNvSpPr>
            <a:spLocks noGrp="1"/>
          </p:cNvSpPr>
          <p:nvPr>
            <p:ph type="body" sz="quarter" idx="15" hasCustomPrompt="1"/>
          </p:nvPr>
        </p:nvSpPr>
        <p:spPr>
          <a:xfrm>
            <a:off x="381000" y="2690775"/>
            <a:ext cx="2590801" cy="371764"/>
          </a:xfrm>
        </p:spPr>
        <p:txBody>
          <a:bodyPr/>
          <a:lstStyle>
            <a:lvl1pPr>
              <a:lnSpc>
                <a:spcPct val="90000"/>
              </a:lnSpc>
              <a:defRPr sz="2400" spc="-150">
                <a:ln>
                  <a:noFill/>
                </a:ln>
                <a:solidFill>
                  <a:schemeClr val="tx2"/>
                </a:solidFill>
              </a:defRPr>
            </a:lvl1pPr>
          </a:lstStyle>
          <a:p>
            <a:pPr lvl="0"/>
            <a:r>
              <a:rPr lang="en-US"/>
              <a:t>Subtitle</a:t>
            </a:r>
          </a:p>
        </p:txBody>
      </p:sp>
    </p:spTree>
    <p:custDataLst>
      <p:tags r:id="rId1"/>
    </p:custData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3_TPT_Compariso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856716"/>
            <a:fld id="{7B6B1C32-E567-445C-9FD5-2A0B0A08DD29}" type="slidenum">
              <a:rPr lang="en-US" smtClean="0"/>
              <a:pPr defTabSz="856716"/>
              <a:t>‹#›</a:t>
            </a:fld>
            <a:endParaRPr lang="en-US" dirty="0"/>
          </a:p>
        </p:txBody>
      </p:sp>
      <p:sp>
        <p:nvSpPr>
          <p:cNvPr id="8" name="Title Placeholder 4"/>
          <p:cNvSpPr>
            <a:spLocks noGrp="1"/>
          </p:cNvSpPr>
          <p:nvPr>
            <p:ph type="title" hasCustomPrompt="1"/>
          </p:nvPr>
        </p:nvSpPr>
        <p:spPr>
          <a:xfrm>
            <a:off x="384048" y="304800"/>
            <a:ext cx="5483351" cy="898967"/>
          </a:xfrm>
          <a:prstGeom prst="rect">
            <a:avLst/>
          </a:prstGeom>
        </p:spPr>
        <p:txBody>
          <a:bodyPr vert="horz" lIns="0" tIns="0" rIns="0" bIns="0" rtlCol="0" anchor="t">
            <a:noAutofit/>
          </a:bodyPr>
          <a:lstStyle>
            <a:lvl1pPr>
              <a:defRPr sz="4000"/>
            </a:lvl1pPr>
          </a:lstStyle>
          <a:p>
            <a:r>
              <a:rPr lang="en-US"/>
              <a:t>Click to Edit Master Title Style</a:t>
            </a:r>
          </a:p>
        </p:txBody>
      </p:sp>
      <p:sp>
        <p:nvSpPr>
          <p:cNvPr id="5" name="Footer Placeholder 4"/>
          <p:cNvSpPr>
            <a:spLocks noGrp="1"/>
          </p:cNvSpPr>
          <p:nvPr>
            <p:ph type="ftr" sz="quarter" idx="13"/>
          </p:nvPr>
        </p:nvSpPr>
        <p:spPr>
          <a:xfrm>
            <a:off x="381000" y="6198017"/>
            <a:ext cx="8382000" cy="355183"/>
          </a:xfrm>
        </p:spPr>
        <p:txBody>
          <a:bodyPr/>
          <a:lstStyle>
            <a:lvl1pPr>
              <a:defRPr sz="1100"/>
            </a:lvl1pPr>
          </a:lstStyle>
          <a:p>
            <a:r>
              <a:rPr lang="en-US" dirty="0"/>
              <a:t>Base:</a:t>
            </a:r>
            <a:br>
              <a:rPr lang="en-US" dirty="0"/>
            </a:br>
            <a:r>
              <a:rPr lang="en-US" dirty="0"/>
              <a:t>Q:</a:t>
            </a:r>
            <a:br>
              <a:rPr lang="en-US" dirty="0"/>
            </a:br>
            <a:r>
              <a:rPr lang="en-US" dirty="0"/>
              <a:t>Note:</a:t>
            </a:r>
          </a:p>
        </p:txBody>
      </p:sp>
      <p:sp>
        <p:nvSpPr>
          <p:cNvPr id="12" name="Text Placeholder 5"/>
          <p:cNvSpPr>
            <a:spLocks noGrp="1"/>
          </p:cNvSpPr>
          <p:nvPr>
            <p:ph type="body" sz="quarter" idx="15" hasCustomPrompt="1"/>
          </p:nvPr>
        </p:nvSpPr>
        <p:spPr>
          <a:xfrm>
            <a:off x="381000" y="1259484"/>
            <a:ext cx="5486399" cy="371764"/>
          </a:xfrm>
        </p:spPr>
        <p:txBody>
          <a:bodyPr/>
          <a:lstStyle>
            <a:lvl1pPr>
              <a:lnSpc>
                <a:spcPct val="90000"/>
              </a:lnSpc>
              <a:defRPr sz="2400" spc="-150">
                <a:ln>
                  <a:noFill/>
                </a:ln>
                <a:solidFill>
                  <a:schemeClr val="tx2"/>
                </a:solidFill>
              </a:defRPr>
            </a:lvl1pPr>
          </a:lstStyle>
          <a:p>
            <a:pPr lvl="0"/>
            <a:r>
              <a:rPr lang="en-US"/>
              <a:t>Subtitle</a:t>
            </a:r>
          </a:p>
        </p:txBody>
      </p:sp>
      <p:sp>
        <p:nvSpPr>
          <p:cNvPr id="4" name="Content Placeholder 3"/>
          <p:cNvSpPr>
            <a:spLocks noGrp="1"/>
          </p:cNvSpPr>
          <p:nvPr>
            <p:ph sz="quarter" idx="18"/>
          </p:nvPr>
        </p:nvSpPr>
        <p:spPr>
          <a:xfrm>
            <a:off x="381000" y="1984207"/>
            <a:ext cx="4029075" cy="41117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9"/>
          </p:nvPr>
        </p:nvSpPr>
        <p:spPr>
          <a:xfrm>
            <a:off x="4733925" y="1984207"/>
            <a:ext cx="4029075" cy="41117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3_TPT_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856716"/>
            <a:fld id="{7B6B1C32-E567-445C-9FD5-2A0B0A08DD29}" type="slidenum">
              <a:rPr lang="en-US" smtClean="0"/>
              <a:pPr defTabSz="856716"/>
              <a:t>‹#›</a:t>
            </a:fld>
            <a:endParaRPr lang="en-US" dirty="0"/>
          </a:p>
        </p:txBody>
      </p:sp>
      <p:sp>
        <p:nvSpPr>
          <p:cNvPr id="8" name="Title Placeholder 4"/>
          <p:cNvSpPr>
            <a:spLocks noGrp="1"/>
          </p:cNvSpPr>
          <p:nvPr>
            <p:ph type="title" hasCustomPrompt="1"/>
          </p:nvPr>
        </p:nvSpPr>
        <p:spPr>
          <a:xfrm>
            <a:off x="384048" y="304800"/>
            <a:ext cx="5483351" cy="984885"/>
          </a:xfrm>
          <a:prstGeom prst="rect">
            <a:avLst/>
          </a:prstGeom>
        </p:spPr>
        <p:txBody>
          <a:bodyPr vert="horz" lIns="0" tIns="0" rIns="0" bIns="0" rtlCol="0" anchor="t">
            <a:spAutoFit/>
          </a:bodyPr>
          <a:lstStyle>
            <a:lvl1pPr>
              <a:defRPr sz="4000"/>
            </a:lvl1pPr>
          </a:lstStyle>
          <a:p>
            <a:r>
              <a:rPr lang="en-US"/>
              <a:t>Click to Edit Master Title Style</a:t>
            </a:r>
          </a:p>
        </p:txBody>
      </p:sp>
      <p:sp>
        <p:nvSpPr>
          <p:cNvPr id="5" name="Footer Placeholder 4"/>
          <p:cNvSpPr>
            <a:spLocks noGrp="1"/>
          </p:cNvSpPr>
          <p:nvPr>
            <p:ph type="ftr" sz="quarter" idx="13"/>
          </p:nvPr>
        </p:nvSpPr>
        <p:spPr>
          <a:xfrm>
            <a:off x="381000" y="6198017"/>
            <a:ext cx="8382000" cy="355183"/>
          </a:xfrm>
        </p:spPr>
        <p:txBody>
          <a:bodyPr/>
          <a:lstStyle>
            <a:lvl1pPr>
              <a:defRPr sz="1100"/>
            </a:lvl1pPr>
          </a:lstStyle>
          <a:p>
            <a:r>
              <a:rPr lang="en-US" dirty="0"/>
              <a:t>Base:</a:t>
            </a:r>
            <a:br>
              <a:rPr lang="en-US" dirty="0"/>
            </a:br>
            <a:r>
              <a:rPr lang="en-US" dirty="0"/>
              <a:t>Q:</a:t>
            </a:r>
            <a:br>
              <a:rPr lang="en-US" dirty="0"/>
            </a:br>
            <a:r>
              <a:rPr lang="en-US" dirty="0"/>
              <a:t>Note:</a:t>
            </a:r>
          </a:p>
        </p:txBody>
      </p:sp>
      <p:sp>
        <p:nvSpPr>
          <p:cNvPr id="7" name="Text Placeholder 5"/>
          <p:cNvSpPr>
            <a:spLocks noGrp="1"/>
          </p:cNvSpPr>
          <p:nvPr>
            <p:ph type="body" sz="quarter" idx="15" hasCustomPrompt="1"/>
          </p:nvPr>
        </p:nvSpPr>
        <p:spPr>
          <a:xfrm>
            <a:off x="381000" y="1289685"/>
            <a:ext cx="5486399" cy="371764"/>
          </a:xfrm>
        </p:spPr>
        <p:txBody>
          <a:bodyPr/>
          <a:lstStyle>
            <a:lvl1pPr>
              <a:lnSpc>
                <a:spcPct val="90000"/>
              </a:lnSpc>
              <a:defRPr sz="2400" spc="-150">
                <a:ln>
                  <a:noFill/>
                </a:ln>
                <a:solidFill>
                  <a:schemeClr val="tx2"/>
                </a:solidFill>
              </a:defRPr>
            </a:lvl1pPr>
          </a:lstStyle>
          <a:p>
            <a:pPr lvl="0"/>
            <a:r>
              <a:rPr lang="en-US"/>
              <a:t>Subtitle</a:t>
            </a:r>
          </a:p>
        </p:txBody>
      </p:sp>
    </p:spTree>
    <p:custDataLst>
      <p:tags r:id="rId1"/>
    </p:custData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T_Subsection_Title">
    <p:spTree>
      <p:nvGrpSpPr>
        <p:cNvPr id="1" name=""/>
        <p:cNvGrpSpPr/>
        <p:nvPr/>
      </p:nvGrpSpPr>
      <p:grpSpPr>
        <a:xfrm>
          <a:off x="0" y="0"/>
          <a:ext cx="0" cy="0"/>
          <a:chOff x="0" y="0"/>
          <a:chExt cx="0" cy="0"/>
        </a:xfrm>
      </p:grpSpPr>
      <p:pic>
        <p:nvPicPr>
          <p:cNvPr id="3" name="Picture 2" descr="A plate of food sitting on top of a wooden table&#10;&#10;Description automatically generated">
            <a:extLst>
              <a:ext uri="{FF2B5EF4-FFF2-40B4-BE49-F238E27FC236}">
                <a16:creationId xmlns:a16="http://schemas.microsoft.com/office/drawing/2014/main" id="{F4C6A0BD-B7D9-4663-A95B-4308BF2D05F9}"/>
              </a:ext>
            </a:extLst>
          </p:cNvPr>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r="35033"/>
          <a:stretch/>
        </p:blipFill>
        <p:spPr>
          <a:xfrm>
            <a:off x="6172200" y="0"/>
            <a:ext cx="2971800" cy="6858000"/>
          </a:xfrm>
          <a:prstGeom prst="rect">
            <a:avLst/>
          </a:prstGeom>
        </p:spPr>
      </p:pic>
      <p:sp>
        <p:nvSpPr>
          <p:cNvPr id="9" name="Title"/>
          <p:cNvSpPr>
            <a:spLocks noGrp="1"/>
          </p:cNvSpPr>
          <p:nvPr>
            <p:ph type="title" hasCustomPrompt="1"/>
          </p:nvPr>
        </p:nvSpPr>
        <p:spPr>
          <a:xfrm>
            <a:off x="381000" y="1322831"/>
            <a:ext cx="5486400" cy="2209801"/>
          </a:xfrm>
        </p:spPr>
        <p:txBody>
          <a:bodyPr anchor="ctr"/>
          <a:lstStyle>
            <a:lvl1pPr>
              <a:spcAft>
                <a:spcPts val="600"/>
              </a:spcAft>
              <a:defRPr sz="4000">
                <a:solidFill>
                  <a:schemeClr val="tx1"/>
                </a:solidFill>
              </a:defRPr>
            </a:lvl1pPr>
          </a:lstStyle>
          <a:p>
            <a:r>
              <a:rPr lang="en-US"/>
              <a:t>Click to edit Section Title</a:t>
            </a:r>
          </a:p>
        </p:txBody>
      </p:sp>
      <p:sp>
        <p:nvSpPr>
          <p:cNvPr id="11" name="PPH-SlideNo"/>
          <p:cNvSpPr>
            <a:spLocks noGrp="1"/>
          </p:cNvSpPr>
          <p:nvPr>
            <p:ph type="sldNum" sz="quarter" idx="4"/>
          </p:nvPr>
        </p:nvSpPr>
        <p:spPr>
          <a:xfrm>
            <a:off x="7924801" y="6550976"/>
            <a:ext cx="838199" cy="230823"/>
          </a:xfrm>
          <a:prstGeom prst="rect">
            <a:avLst/>
          </a:prstGeom>
        </p:spPr>
        <p:txBody>
          <a:bodyPr vert="horz" wrap="none" lIns="0" tIns="0" rIns="0" bIns="0" rtlCol="0" anchor="b"/>
          <a:lstStyle>
            <a:lvl1pPr algn="r">
              <a:spcBef>
                <a:spcPts val="0"/>
              </a:spcBef>
              <a:defRPr sz="800" b="1">
                <a:solidFill>
                  <a:schemeClr val="tx1"/>
                </a:solidFill>
                <a:latin typeface="+mn-lt"/>
              </a:defRPr>
            </a:lvl1pPr>
          </a:lstStyle>
          <a:p>
            <a:pPr defTabSz="856716"/>
            <a:fld id="{7B6B1C32-E567-445C-9FD5-2A0B0A08DD29}" type="slidenum">
              <a:rPr lang="en-US" smtClean="0"/>
              <a:pPr defTabSz="856716"/>
              <a:t>‹#›</a:t>
            </a:fld>
            <a:endParaRPr lang="en-US" dirty="0"/>
          </a:p>
        </p:txBody>
      </p:sp>
      <p:sp>
        <p:nvSpPr>
          <p:cNvPr id="12" name="Rectangle 11"/>
          <p:cNvSpPr/>
          <p:nvPr userDrawn="1"/>
        </p:nvSpPr>
        <p:spPr>
          <a:xfrm>
            <a:off x="-1" y="304800"/>
            <a:ext cx="152401" cy="655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p:cNvSpPr>
            <a:spLocks noGrp="1"/>
          </p:cNvSpPr>
          <p:nvPr>
            <p:ph type="body" sz="quarter" idx="12" hasCustomPrompt="1"/>
          </p:nvPr>
        </p:nvSpPr>
        <p:spPr>
          <a:xfrm>
            <a:off x="381000" y="3581400"/>
            <a:ext cx="5486400" cy="752475"/>
          </a:xfrm>
        </p:spPr>
        <p:txBody>
          <a:bodyPr/>
          <a:lstStyle>
            <a:lvl1pPr>
              <a:lnSpc>
                <a:spcPct val="90000"/>
              </a:lnSpc>
              <a:defRPr sz="2400" spc="-150">
                <a:ln>
                  <a:noFill/>
                </a:ln>
                <a:solidFill>
                  <a:schemeClr val="tx2"/>
                </a:solidFill>
              </a:defRPr>
            </a:lvl1pPr>
          </a:lstStyle>
          <a:p>
            <a:pPr lvl="0"/>
            <a:r>
              <a:rPr lang="en-US"/>
              <a:t>Subtitle</a:t>
            </a:r>
          </a:p>
        </p:txBody>
      </p:sp>
    </p:spTree>
    <p:extLst>
      <p:ext uri="{BB962C8B-B14F-4D97-AF65-F5344CB8AC3E}">
        <p14:creationId xmlns:p14="http://schemas.microsoft.com/office/powerpoint/2010/main" val="3231002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T_Sub-Subsection_Title">
    <p:spTree>
      <p:nvGrpSpPr>
        <p:cNvPr id="1" name=""/>
        <p:cNvGrpSpPr/>
        <p:nvPr/>
      </p:nvGrpSpPr>
      <p:grpSpPr>
        <a:xfrm>
          <a:off x="0" y="0"/>
          <a:ext cx="0" cy="0"/>
          <a:chOff x="0" y="0"/>
          <a:chExt cx="0" cy="0"/>
        </a:xfrm>
      </p:grpSpPr>
      <p:pic>
        <p:nvPicPr>
          <p:cNvPr id="12" name="Picture 11" descr="A plate of food sitting on top of a wooden table&#10;&#10;Description automatically generated">
            <a:extLst>
              <a:ext uri="{FF2B5EF4-FFF2-40B4-BE49-F238E27FC236}">
                <a16:creationId xmlns:a16="http://schemas.microsoft.com/office/drawing/2014/main" id="{82FA310A-9831-47AA-9435-A5DD88CEAA6B}"/>
              </a:ext>
            </a:extLst>
          </p:cNvPr>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r="35033"/>
          <a:stretch/>
        </p:blipFill>
        <p:spPr>
          <a:xfrm>
            <a:off x="6172200" y="0"/>
            <a:ext cx="2971800" cy="6858000"/>
          </a:xfrm>
          <a:prstGeom prst="rect">
            <a:avLst/>
          </a:prstGeom>
        </p:spPr>
      </p:pic>
      <p:sp>
        <p:nvSpPr>
          <p:cNvPr id="8" name="PPH-SlideNo"/>
          <p:cNvSpPr>
            <a:spLocks noGrp="1"/>
          </p:cNvSpPr>
          <p:nvPr>
            <p:ph type="sldNum" sz="quarter" idx="4"/>
          </p:nvPr>
        </p:nvSpPr>
        <p:spPr>
          <a:xfrm>
            <a:off x="7924801" y="6550976"/>
            <a:ext cx="838199" cy="230823"/>
          </a:xfrm>
          <a:prstGeom prst="rect">
            <a:avLst/>
          </a:prstGeom>
        </p:spPr>
        <p:txBody>
          <a:bodyPr vert="horz" wrap="none" lIns="0" tIns="0" rIns="0" bIns="0" rtlCol="0" anchor="b"/>
          <a:lstStyle>
            <a:lvl1pPr algn="r">
              <a:spcBef>
                <a:spcPts val="0"/>
              </a:spcBef>
              <a:defRPr sz="800" b="1">
                <a:solidFill>
                  <a:schemeClr val="tx1"/>
                </a:solidFill>
                <a:latin typeface="+mn-lt"/>
              </a:defRPr>
            </a:lvl1pPr>
          </a:lstStyle>
          <a:p>
            <a:pPr defTabSz="856716"/>
            <a:fld id="{7B6B1C32-E567-445C-9FD5-2A0B0A08DD29}" type="slidenum">
              <a:rPr lang="en-US" smtClean="0"/>
              <a:pPr defTabSz="856716"/>
              <a:t>‹#›</a:t>
            </a:fld>
            <a:endParaRPr lang="en-US" dirty="0"/>
          </a:p>
        </p:txBody>
      </p:sp>
      <p:sp>
        <p:nvSpPr>
          <p:cNvPr id="10" name="Title"/>
          <p:cNvSpPr>
            <a:spLocks noGrp="1"/>
          </p:cNvSpPr>
          <p:nvPr>
            <p:ph type="title" hasCustomPrompt="1"/>
          </p:nvPr>
        </p:nvSpPr>
        <p:spPr>
          <a:xfrm>
            <a:off x="381000" y="1322831"/>
            <a:ext cx="5486400" cy="2209801"/>
          </a:xfrm>
        </p:spPr>
        <p:txBody>
          <a:bodyPr anchor="ctr"/>
          <a:lstStyle>
            <a:lvl1pPr>
              <a:spcAft>
                <a:spcPts val="600"/>
              </a:spcAft>
              <a:defRPr sz="4000">
                <a:solidFill>
                  <a:schemeClr val="tx1"/>
                </a:solidFill>
              </a:defRPr>
            </a:lvl1pPr>
          </a:lstStyle>
          <a:p>
            <a:r>
              <a:rPr lang="en-US"/>
              <a:t>Click to edit Section Title</a:t>
            </a:r>
          </a:p>
        </p:txBody>
      </p:sp>
      <p:sp>
        <p:nvSpPr>
          <p:cNvPr id="9" name="Subtitle"/>
          <p:cNvSpPr>
            <a:spLocks noGrp="1"/>
          </p:cNvSpPr>
          <p:nvPr>
            <p:ph type="body" sz="quarter" idx="12" hasCustomPrompt="1"/>
          </p:nvPr>
        </p:nvSpPr>
        <p:spPr>
          <a:xfrm>
            <a:off x="381000" y="3581400"/>
            <a:ext cx="5486400" cy="752475"/>
          </a:xfrm>
        </p:spPr>
        <p:txBody>
          <a:bodyPr/>
          <a:lstStyle>
            <a:lvl1pPr>
              <a:lnSpc>
                <a:spcPct val="90000"/>
              </a:lnSpc>
              <a:defRPr sz="2400" spc="-150">
                <a:ln>
                  <a:noFill/>
                </a:ln>
                <a:solidFill>
                  <a:schemeClr val="tx2"/>
                </a:solidFill>
              </a:defRPr>
            </a:lvl1pPr>
          </a:lstStyle>
          <a:p>
            <a:pPr lvl="0"/>
            <a:r>
              <a:rPr lang="en-US"/>
              <a:t>Subtitle</a:t>
            </a:r>
          </a:p>
        </p:txBody>
      </p:sp>
      <p:sp>
        <p:nvSpPr>
          <p:cNvPr id="11" name="Rectangle 10">
            <a:extLst>
              <a:ext uri="{FF2B5EF4-FFF2-40B4-BE49-F238E27FC236}">
                <a16:creationId xmlns:a16="http://schemas.microsoft.com/office/drawing/2014/main" id="{8AABBB4C-4145-8840-B27A-FB2788924D0F}"/>
              </a:ext>
            </a:extLst>
          </p:cNvPr>
          <p:cNvSpPr/>
          <p:nvPr userDrawn="1"/>
        </p:nvSpPr>
        <p:spPr>
          <a:xfrm>
            <a:off x="-1" y="304800"/>
            <a:ext cx="152401" cy="655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T_Subsection_Title">
    <p:spTree>
      <p:nvGrpSpPr>
        <p:cNvPr id="1" name=""/>
        <p:cNvGrpSpPr/>
        <p:nvPr/>
      </p:nvGrpSpPr>
      <p:grpSpPr>
        <a:xfrm>
          <a:off x="0" y="0"/>
          <a:ext cx="0" cy="0"/>
          <a:chOff x="0" y="0"/>
          <a:chExt cx="0" cy="0"/>
        </a:xfrm>
      </p:grpSpPr>
      <p:pic>
        <p:nvPicPr>
          <p:cNvPr id="3" name="Picture 2" descr="A bowl of food on a plate&#10;&#10;Description automatically generated">
            <a:extLst>
              <a:ext uri="{FF2B5EF4-FFF2-40B4-BE49-F238E27FC236}">
                <a16:creationId xmlns:a16="http://schemas.microsoft.com/office/drawing/2014/main" id="{FD0119B1-1F14-4789-93E0-539EC1242145}"/>
              </a:ext>
            </a:extLst>
          </p:cNvPr>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7418" r="17418"/>
          <a:stretch/>
        </p:blipFill>
        <p:spPr>
          <a:xfrm>
            <a:off x="6172200" y="0"/>
            <a:ext cx="2971800" cy="6858000"/>
          </a:xfrm>
          <a:prstGeom prst="rect">
            <a:avLst/>
          </a:prstGeom>
        </p:spPr>
      </p:pic>
      <p:sp>
        <p:nvSpPr>
          <p:cNvPr id="9" name="Title"/>
          <p:cNvSpPr>
            <a:spLocks noGrp="1"/>
          </p:cNvSpPr>
          <p:nvPr>
            <p:ph type="title" hasCustomPrompt="1"/>
          </p:nvPr>
        </p:nvSpPr>
        <p:spPr>
          <a:xfrm>
            <a:off x="381000" y="1322831"/>
            <a:ext cx="5486400" cy="2209801"/>
          </a:xfrm>
        </p:spPr>
        <p:txBody>
          <a:bodyPr anchor="ctr"/>
          <a:lstStyle>
            <a:lvl1pPr>
              <a:spcAft>
                <a:spcPts val="600"/>
              </a:spcAft>
              <a:defRPr sz="4000">
                <a:solidFill>
                  <a:schemeClr val="tx1"/>
                </a:solidFill>
              </a:defRPr>
            </a:lvl1pPr>
          </a:lstStyle>
          <a:p>
            <a:r>
              <a:rPr lang="en-US"/>
              <a:t>Click to edit Section Title</a:t>
            </a:r>
          </a:p>
        </p:txBody>
      </p:sp>
      <p:sp>
        <p:nvSpPr>
          <p:cNvPr id="11" name="PPH-SlideNo"/>
          <p:cNvSpPr>
            <a:spLocks noGrp="1"/>
          </p:cNvSpPr>
          <p:nvPr>
            <p:ph type="sldNum" sz="quarter" idx="4"/>
          </p:nvPr>
        </p:nvSpPr>
        <p:spPr>
          <a:xfrm>
            <a:off x="7924801" y="6550976"/>
            <a:ext cx="838199" cy="230823"/>
          </a:xfrm>
          <a:prstGeom prst="rect">
            <a:avLst/>
          </a:prstGeom>
        </p:spPr>
        <p:txBody>
          <a:bodyPr vert="horz" wrap="none" lIns="0" tIns="0" rIns="0" bIns="0" rtlCol="0" anchor="b"/>
          <a:lstStyle>
            <a:lvl1pPr algn="r">
              <a:spcBef>
                <a:spcPts val="0"/>
              </a:spcBef>
              <a:defRPr sz="800" b="1">
                <a:solidFill>
                  <a:schemeClr val="tx2"/>
                </a:solidFill>
                <a:latin typeface="+mn-lt"/>
              </a:defRPr>
            </a:lvl1pPr>
          </a:lstStyle>
          <a:p>
            <a:pPr defTabSz="856716"/>
            <a:fld id="{7B6B1C32-E567-445C-9FD5-2A0B0A08DD29}" type="slidenum">
              <a:rPr lang="en-US" smtClean="0"/>
              <a:pPr defTabSz="856716"/>
              <a:t>‹#›</a:t>
            </a:fld>
            <a:endParaRPr lang="en-US" dirty="0"/>
          </a:p>
        </p:txBody>
      </p:sp>
      <p:sp>
        <p:nvSpPr>
          <p:cNvPr id="12" name="Rectangle 11"/>
          <p:cNvSpPr/>
          <p:nvPr userDrawn="1"/>
        </p:nvSpPr>
        <p:spPr>
          <a:xfrm>
            <a:off x="-1" y="304800"/>
            <a:ext cx="152401" cy="655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p:cNvSpPr>
            <a:spLocks noGrp="1"/>
          </p:cNvSpPr>
          <p:nvPr>
            <p:ph type="body" sz="quarter" idx="12" hasCustomPrompt="1"/>
          </p:nvPr>
        </p:nvSpPr>
        <p:spPr>
          <a:xfrm>
            <a:off x="381000" y="3581400"/>
            <a:ext cx="5486400" cy="752475"/>
          </a:xfrm>
        </p:spPr>
        <p:txBody>
          <a:bodyPr/>
          <a:lstStyle>
            <a:lvl1pPr>
              <a:lnSpc>
                <a:spcPct val="90000"/>
              </a:lnSpc>
              <a:defRPr sz="2400" spc="-150">
                <a:ln>
                  <a:noFill/>
                </a:ln>
                <a:solidFill>
                  <a:schemeClr val="tx2"/>
                </a:solidFill>
              </a:defRPr>
            </a:lvl1pPr>
          </a:lstStyle>
          <a:p>
            <a:pPr lvl="0"/>
            <a:r>
              <a:rPr lang="en-US"/>
              <a:t>Subtitle</a:t>
            </a:r>
          </a:p>
        </p:txBody>
      </p:sp>
    </p:spTree>
    <p:extLst>
      <p:ext uri="{BB962C8B-B14F-4D97-AF65-F5344CB8AC3E}">
        <p14:creationId xmlns:p14="http://schemas.microsoft.com/office/powerpoint/2010/main" val="4207074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T_Sub-Subsection_Title">
    <p:spTree>
      <p:nvGrpSpPr>
        <p:cNvPr id="1" name=""/>
        <p:cNvGrpSpPr/>
        <p:nvPr/>
      </p:nvGrpSpPr>
      <p:grpSpPr>
        <a:xfrm>
          <a:off x="0" y="0"/>
          <a:ext cx="0" cy="0"/>
          <a:chOff x="0" y="0"/>
          <a:chExt cx="0" cy="0"/>
        </a:xfrm>
      </p:grpSpPr>
      <p:pic>
        <p:nvPicPr>
          <p:cNvPr id="12" name="Picture 11" descr="A bowl of food on a plate&#10;&#10;Description automatically generated">
            <a:extLst>
              <a:ext uri="{FF2B5EF4-FFF2-40B4-BE49-F238E27FC236}">
                <a16:creationId xmlns:a16="http://schemas.microsoft.com/office/drawing/2014/main" id="{EC88CB5E-242F-432A-8102-6CA19171610C}"/>
              </a:ext>
            </a:extLst>
          </p:cNvPr>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7418" r="17418"/>
          <a:stretch/>
        </p:blipFill>
        <p:spPr>
          <a:xfrm>
            <a:off x="6172200" y="0"/>
            <a:ext cx="2971800" cy="6858000"/>
          </a:xfrm>
          <a:prstGeom prst="rect">
            <a:avLst/>
          </a:prstGeom>
        </p:spPr>
      </p:pic>
      <p:sp>
        <p:nvSpPr>
          <p:cNvPr id="8" name="PPH-SlideNo"/>
          <p:cNvSpPr>
            <a:spLocks noGrp="1"/>
          </p:cNvSpPr>
          <p:nvPr>
            <p:ph type="sldNum" sz="quarter" idx="4"/>
          </p:nvPr>
        </p:nvSpPr>
        <p:spPr>
          <a:xfrm>
            <a:off x="7924801" y="6550976"/>
            <a:ext cx="838199" cy="230823"/>
          </a:xfrm>
          <a:prstGeom prst="rect">
            <a:avLst/>
          </a:prstGeom>
        </p:spPr>
        <p:txBody>
          <a:bodyPr vert="horz" wrap="none" lIns="0" tIns="0" rIns="0" bIns="0" rtlCol="0" anchor="b"/>
          <a:lstStyle>
            <a:lvl1pPr algn="r">
              <a:spcBef>
                <a:spcPts val="0"/>
              </a:spcBef>
              <a:defRPr sz="800" b="1">
                <a:solidFill>
                  <a:schemeClr val="tx2"/>
                </a:solidFill>
                <a:latin typeface="+mn-lt"/>
              </a:defRPr>
            </a:lvl1pPr>
          </a:lstStyle>
          <a:p>
            <a:pPr defTabSz="856716"/>
            <a:fld id="{7B6B1C32-E567-445C-9FD5-2A0B0A08DD29}" type="slidenum">
              <a:rPr lang="en-US" smtClean="0"/>
              <a:pPr defTabSz="856716"/>
              <a:t>‹#›</a:t>
            </a:fld>
            <a:endParaRPr lang="en-US" dirty="0"/>
          </a:p>
        </p:txBody>
      </p:sp>
      <p:sp>
        <p:nvSpPr>
          <p:cNvPr id="10" name="Title"/>
          <p:cNvSpPr>
            <a:spLocks noGrp="1"/>
          </p:cNvSpPr>
          <p:nvPr>
            <p:ph type="title" hasCustomPrompt="1"/>
          </p:nvPr>
        </p:nvSpPr>
        <p:spPr>
          <a:xfrm>
            <a:off x="381000" y="1322831"/>
            <a:ext cx="5486400" cy="2209801"/>
          </a:xfrm>
        </p:spPr>
        <p:txBody>
          <a:bodyPr anchor="ctr"/>
          <a:lstStyle>
            <a:lvl1pPr>
              <a:spcAft>
                <a:spcPts val="600"/>
              </a:spcAft>
              <a:defRPr sz="4000">
                <a:solidFill>
                  <a:schemeClr val="tx1"/>
                </a:solidFill>
              </a:defRPr>
            </a:lvl1pPr>
          </a:lstStyle>
          <a:p>
            <a:r>
              <a:rPr lang="en-US"/>
              <a:t>Click to edit Section Title</a:t>
            </a:r>
          </a:p>
        </p:txBody>
      </p:sp>
      <p:sp>
        <p:nvSpPr>
          <p:cNvPr id="9" name="Subtitle"/>
          <p:cNvSpPr>
            <a:spLocks noGrp="1"/>
          </p:cNvSpPr>
          <p:nvPr>
            <p:ph type="body" sz="quarter" idx="12" hasCustomPrompt="1"/>
          </p:nvPr>
        </p:nvSpPr>
        <p:spPr>
          <a:xfrm>
            <a:off x="381000" y="3581400"/>
            <a:ext cx="5486400" cy="752475"/>
          </a:xfrm>
        </p:spPr>
        <p:txBody>
          <a:bodyPr/>
          <a:lstStyle>
            <a:lvl1pPr>
              <a:lnSpc>
                <a:spcPct val="90000"/>
              </a:lnSpc>
              <a:defRPr sz="2400" spc="-150">
                <a:ln>
                  <a:noFill/>
                </a:ln>
                <a:solidFill>
                  <a:schemeClr val="tx2"/>
                </a:solidFill>
              </a:defRPr>
            </a:lvl1pPr>
          </a:lstStyle>
          <a:p>
            <a:pPr lvl="0"/>
            <a:r>
              <a:rPr lang="en-US"/>
              <a:t>Subtitle</a:t>
            </a:r>
          </a:p>
        </p:txBody>
      </p:sp>
      <p:sp>
        <p:nvSpPr>
          <p:cNvPr id="11" name="Rectangle 10">
            <a:extLst>
              <a:ext uri="{FF2B5EF4-FFF2-40B4-BE49-F238E27FC236}">
                <a16:creationId xmlns:a16="http://schemas.microsoft.com/office/drawing/2014/main" id="{8AABBB4C-4145-8840-B27A-FB2788924D0F}"/>
              </a:ext>
            </a:extLst>
          </p:cNvPr>
          <p:cNvSpPr/>
          <p:nvPr userDrawn="1"/>
        </p:nvSpPr>
        <p:spPr>
          <a:xfrm>
            <a:off x="-1" y="304800"/>
            <a:ext cx="152401" cy="655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02417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T_Sub-Subsection_Title">
    <p:spTree>
      <p:nvGrpSpPr>
        <p:cNvPr id="1" name=""/>
        <p:cNvGrpSpPr/>
        <p:nvPr/>
      </p:nvGrpSpPr>
      <p:grpSpPr>
        <a:xfrm>
          <a:off x="0" y="0"/>
          <a:ext cx="0" cy="0"/>
          <a:chOff x="0" y="0"/>
          <a:chExt cx="0" cy="0"/>
        </a:xfrm>
      </p:grpSpPr>
      <p:pic>
        <p:nvPicPr>
          <p:cNvPr id="3" name="Picture 2" descr="A bowl of food on a plate&#10;&#10;Description automatically generated">
            <a:extLst>
              <a:ext uri="{FF2B5EF4-FFF2-40B4-BE49-F238E27FC236}">
                <a16:creationId xmlns:a16="http://schemas.microsoft.com/office/drawing/2014/main" id="{7D340978-F42E-430C-9613-8CFA042D77FF}"/>
              </a:ext>
            </a:extLst>
          </p:cNvPr>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5879" r="15880"/>
          <a:stretch/>
        </p:blipFill>
        <p:spPr>
          <a:xfrm>
            <a:off x="6172200" y="0"/>
            <a:ext cx="2971800" cy="6858000"/>
          </a:xfrm>
          <a:prstGeom prst="rect">
            <a:avLst/>
          </a:prstGeom>
        </p:spPr>
      </p:pic>
      <p:sp>
        <p:nvSpPr>
          <p:cNvPr id="8" name="PPH-SlideNo"/>
          <p:cNvSpPr>
            <a:spLocks noGrp="1"/>
          </p:cNvSpPr>
          <p:nvPr>
            <p:ph type="sldNum" sz="quarter" idx="4"/>
          </p:nvPr>
        </p:nvSpPr>
        <p:spPr>
          <a:xfrm>
            <a:off x="7924801" y="6550976"/>
            <a:ext cx="838199" cy="230823"/>
          </a:xfrm>
          <a:prstGeom prst="rect">
            <a:avLst/>
          </a:prstGeom>
        </p:spPr>
        <p:txBody>
          <a:bodyPr vert="horz" wrap="none" lIns="0" tIns="0" rIns="0" bIns="0" rtlCol="0" anchor="b"/>
          <a:lstStyle>
            <a:lvl1pPr algn="r">
              <a:spcBef>
                <a:spcPts val="0"/>
              </a:spcBef>
              <a:defRPr sz="800" b="1">
                <a:solidFill>
                  <a:schemeClr val="bg1"/>
                </a:solidFill>
                <a:latin typeface="+mn-lt"/>
              </a:defRPr>
            </a:lvl1pPr>
          </a:lstStyle>
          <a:p>
            <a:pPr defTabSz="856716"/>
            <a:fld id="{7B6B1C32-E567-445C-9FD5-2A0B0A08DD29}" type="slidenum">
              <a:rPr lang="en-US" smtClean="0"/>
              <a:pPr defTabSz="856716"/>
              <a:t>‹#›</a:t>
            </a:fld>
            <a:endParaRPr lang="en-US" dirty="0"/>
          </a:p>
        </p:txBody>
      </p:sp>
      <p:sp>
        <p:nvSpPr>
          <p:cNvPr id="10" name="Title"/>
          <p:cNvSpPr>
            <a:spLocks noGrp="1"/>
          </p:cNvSpPr>
          <p:nvPr>
            <p:ph type="title" hasCustomPrompt="1"/>
          </p:nvPr>
        </p:nvSpPr>
        <p:spPr>
          <a:xfrm>
            <a:off x="381000" y="1322831"/>
            <a:ext cx="5486400" cy="2209801"/>
          </a:xfrm>
        </p:spPr>
        <p:txBody>
          <a:bodyPr anchor="ctr"/>
          <a:lstStyle>
            <a:lvl1pPr>
              <a:spcAft>
                <a:spcPts val="600"/>
              </a:spcAft>
              <a:defRPr sz="4000">
                <a:solidFill>
                  <a:schemeClr val="tx1"/>
                </a:solidFill>
              </a:defRPr>
            </a:lvl1pPr>
          </a:lstStyle>
          <a:p>
            <a:r>
              <a:rPr lang="en-US"/>
              <a:t>Click to edit Section Title</a:t>
            </a:r>
          </a:p>
        </p:txBody>
      </p:sp>
      <p:sp>
        <p:nvSpPr>
          <p:cNvPr id="9" name="Subtitle"/>
          <p:cNvSpPr>
            <a:spLocks noGrp="1"/>
          </p:cNvSpPr>
          <p:nvPr>
            <p:ph type="body" sz="quarter" idx="12" hasCustomPrompt="1"/>
          </p:nvPr>
        </p:nvSpPr>
        <p:spPr>
          <a:xfrm>
            <a:off x="381000" y="3581400"/>
            <a:ext cx="5486400" cy="752475"/>
          </a:xfrm>
        </p:spPr>
        <p:txBody>
          <a:bodyPr/>
          <a:lstStyle>
            <a:lvl1pPr>
              <a:lnSpc>
                <a:spcPct val="90000"/>
              </a:lnSpc>
              <a:defRPr sz="2400" spc="-150">
                <a:ln>
                  <a:noFill/>
                </a:ln>
                <a:solidFill>
                  <a:schemeClr val="tx2"/>
                </a:solidFill>
              </a:defRPr>
            </a:lvl1pPr>
          </a:lstStyle>
          <a:p>
            <a:pPr lvl="0"/>
            <a:r>
              <a:rPr lang="en-US"/>
              <a:t>Subtitle</a:t>
            </a:r>
          </a:p>
        </p:txBody>
      </p:sp>
      <p:sp>
        <p:nvSpPr>
          <p:cNvPr id="11" name="Rectangle 10">
            <a:extLst>
              <a:ext uri="{FF2B5EF4-FFF2-40B4-BE49-F238E27FC236}">
                <a16:creationId xmlns:a16="http://schemas.microsoft.com/office/drawing/2014/main" id="{8AABBB4C-4145-8840-B27A-FB2788924D0F}"/>
              </a:ext>
            </a:extLst>
          </p:cNvPr>
          <p:cNvSpPr/>
          <p:nvPr userDrawn="1"/>
        </p:nvSpPr>
        <p:spPr>
          <a:xfrm>
            <a:off x="-1" y="304800"/>
            <a:ext cx="152401" cy="655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8512288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4.xml"/><Relationship Id="rId3" Type="http://schemas.openxmlformats.org/officeDocument/2006/relationships/slideLayout" Target="../slideLayouts/slideLayout41.xml"/><Relationship Id="rId7" Type="http://schemas.openxmlformats.org/officeDocument/2006/relationships/theme" Target="../theme/theme2.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PPH-Text"/>
          <p:cNvSpPr>
            <a:spLocks noGrp="1"/>
          </p:cNvSpPr>
          <p:nvPr>
            <p:ph type="body" idx="1"/>
          </p:nvPr>
        </p:nvSpPr>
        <p:spPr>
          <a:xfrm>
            <a:off x="3276600" y="304801"/>
            <a:ext cx="2590800" cy="220979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4"/>
          <p:cNvSpPr>
            <a:spLocks noGrp="1"/>
          </p:cNvSpPr>
          <p:nvPr>
            <p:ph type="title"/>
          </p:nvPr>
        </p:nvSpPr>
        <p:spPr>
          <a:xfrm>
            <a:off x="381000" y="304799"/>
            <a:ext cx="2590800" cy="2209801"/>
          </a:xfrm>
          <a:prstGeom prst="rect">
            <a:avLst/>
          </a:prstGeom>
        </p:spPr>
        <p:txBody>
          <a:bodyPr vert="horz" lIns="0" tIns="0" rIns="0" bIns="0" rtlCol="0" anchor="t">
            <a:noAutofit/>
          </a:bodyPr>
          <a:lstStyle/>
          <a:p>
            <a:r>
              <a:rPr lang="en-US"/>
              <a:t>Click to Edit Master Title Style</a:t>
            </a:r>
          </a:p>
        </p:txBody>
      </p:sp>
      <p:sp>
        <p:nvSpPr>
          <p:cNvPr id="7" name="PPH-SlideNo"/>
          <p:cNvSpPr>
            <a:spLocks noGrp="1"/>
          </p:cNvSpPr>
          <p:nvPr>
            <p:ph type="sldNum" sz="quarter" idx="4"/>
          </p:nvPr>
        </p:nvSpPr>
        <p:spPr>
          <a:xfrm>
            <a:off x="7924801" y="6550976"/>
            <a:ext cx="838199" cy="230823"/>
          </a:xfrm>
          <a:prstGeom prst="rect">
            <a:avLst/>
          </a:prstGeom>
        </p:spPr>
        <p:txBody>
          <a:bodyPr vert="horz" wrap="none" lIns="0" tIns="0" rIns="0" bIns="0" rtlCol="0" anchor="b"/>
          <a:lstStyle>
            <a:lvl1pPr algn="r">
              <a:spcBef>
                <a:spcPts val="0"/>
              </a:spcBef>
              <a:defRPr sz="800" b="1">
                <a:solidFill>
                  <a:schemeClr val="tx2"/>
                </a:solidFill>
                <a:latin typeface="+mn-lt"/>
              </a:defRPr>
            </a:lvl1pPr>
          </a:lstStyle>
          <a:p>
            <a:pPr defTabSz="856716"/>
            <a:fld id="{7B6B1C32-E567-445C-9FD5-2A0B0A08DD29}" type="slidenum">
              <a:rPr lang="en-US" smtClean="0"/>
              <a:pPr defTabSz="856716"/>
              <a:t>‹#›</a:t>
            </a:fld>
            <a:endParaRPr lang="en-US" dirty="0"/>
          </a:p>
        </p:txBody>
      </p:sp>
      <p:sp>
        <p:nvSpPr>
          <p:cNvPr id="6" name="Footer Placeholder 5"/>
          <p:cNvSpPr txBox="1">
            <a:spLocks/>
          </p:cNvSpPr>
          <p:nvPr userDrawn="1"/>
        </p:nvSpPr>
        <p:spPr>
          <a:xfrm>
            <a:off x="381000" y="6563141"/>
            <a:ext cx="2934000" cy="218657"/>
          </a:xfrm>
          <a:prstGeom prst="rect">
            <a:avLst/>
          </a:prstGeom>
        </p:spPr>
        <p:txBody>
          <a:bodyPr lIns="0" tIns="0" rIns="0" bIns="0" anchor="b"/>
          <a:ls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defTabSz="856716">
              <a:spcBef>
                <a:spcPts val="0"/>
              </a:spcBef>
              <a:defRPr/>
            </a:pPr>
            <a:r>
              <a:rPr lang="en-US" sz="900" b="1" spc="0" dirty="0">
                <a:solidFill>
                  <a:schemeClr val="tx2"/>
                </a:solidFill>
                <a:latin typeface="+mn-lt"/>
                <a:cs typeface="Arial" panose="020B0604020202020204" pitchFamily="34" charset="0"/>
              </a:rPr>
              <a:t>© 2019 Technomic, Inc. </a:t>
            </a:r>
          </a:p>
        </p:txBody>
      </p:sp>
      <p:sp>
        <p:nvSpPr>
          <p:cNvPr id="4" name="Footer Placeholder 3"/>
          <p:cNvSpPr>
            <a:spLocks noGrp="1"/>
          </p:cNvSpPr>
          <p:nvPr>
            <p:ph type="ftr" sz="quarter" idx="3"/>
          </p:nvPr>
        </p:nvSpPr>
        <p:spPr>
          <a:xfrm>
            <a:off x="381000" y="6198017"/>
            <a:ext cx="8382000" cy="365125"/>
          </a:xfrm>
          <a:prstGeom prst="rect">
            <a:avLst/>
          </a:prstGeom>
        </p:spPr>
        <p:txBody>
          <a:bodyPr vert="horz" lIns="0" tIns="0" rIns="0" bIns="0" rtlCol="0" anchor="b"/>
          <a:lstStyle>
            <a:lvl1pPr algn="l">
              <a:lnSpc>
                <a:spcPct val="90000"/>
              </a:lnSpc>
              <a:spcBef>
                <a:spcPts val="0"/>
              </a:spcBef>
              <a:defRPr sz="700">
                <a:solidFill>
                  <a:schemeClr val="tx2"/>
                </a:solidFill>
              </a:defRPr>
            </a:lvl1pPr>
          </a:lstStyle>
          <a:p>
            <a:r>
              <a:rPr lang="en-US" dirty="0"/>
              <a:t>Base:</a:t>
            </a:r>
            <a:br>
              <a:rPr lang="en-US" dirty="0"/>
            </a:br>
            <a:r>
              <a:rPr lang="en-US" dirty="0"/>
              <a:t>Q:</a:t>
            </a:r>
            <a:br>
              <a:rPr lang="en-US" dirty="0"/>
            </a:br>
            <a:r>
              <a:rPr lang="en-US" dirty="0"/>
              <a:t>Note:</a:t>
            </a:r>
          </a:p>
        </p:txBody>
      </p:sp>
      <p:sp>
        <p:nvSpPr>
          <p:cNvPr id="8" name="Rectangle 7"/>
          <p:cNvSpPr/>
          <p:nvPr userDrawn="1"/>
        </p:nvSpPr>
        <p:spPr>
          <a:xfrm>
            <a:off x="-1" y="304800"/>
            <a:ext cx="152401" cy="655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40"/>
    </p:custDataLst>
    <p:extLst>
      <p:ext uri="{BB962C8B-B14F-4D97-AF65-F5344CB8AC3E}">
        <p14:creationId xmlns:p14="http://schemas.microsoft.com/office/powerpoint/2010/main" val="2046005976"/>
      </p:ext>
    </p:extLst>
  </p:cSld>
  <p:clrMap bg1="lt1" tx1="dk1" bg2="lt2" tx2="dk2" accent1="accent1" accent2="accent2" accent3="accent3" accent4="accent4" accent5="accent5" accent6="accent6" hlink="hlink" folHlink="folHlink"/>
  <p:sldLayoutIdLst>
    <p:sldLayoutId id="2147483682" r:id="rId1"/>
    <p:sldLayoutId id="2147483692" r:id="rId2"/>
    <p:sldLayoutId id="2147483725" r:id="rId3"/>
    <p:sldLayoutId id="2147483726" r:id="rId4"/>
    <p:sldLayoutId id="2147483711" r:id="rId5"/>
    <p:sldLayoutId id="2147483693" r:id="rId6"/>
    <p:sldLayoutId id="2147483716" r:id="rId7"/>
    <p:sldLayoutId id="2147483717" r:id="rId8"/>
    <p:sldLayoutId id="2147483720" r:id="rId9"/>
    <p:sldLayoutId id="2147483721" r:id="rId10"/>
    <p:sldLayoutId id="2147483722" r:id="rId11"/>
    <p:sldLayoutId id="2147483723" r:id="rId12"/>
    <p:sldLayoutId id="2147483718" r:id="rId13"/>
    <p:sldLayoutId id="2147483724" r:id="rId14"/>
    <p:sldLayoutId id="2147483719" r:id="rId15"/>
    <p:sldLayoutId id="2147483713" r:id="rId16"/>
    <p:sldLayoutId id="2147483679" r:id="rId17"/>
    <p:sldLayoutId id="2147483712" r:id="rId18"/>
    <p:sldLayoutId id="2147483684" r:id="rId19"/>
    <p:sldLayoutId id="2147483685" r:id="rId20"/>
    <p:sldLayoutId id="2147483683" r:id="rId21"/>
    <p:sldLayoutId id="2147483710" r:id="rId22"/>
    <p:sldLayoutId id="2147483686" r:id="rId23"/>
    <p:sldLayoutId id="2147483696" r:id="rId24"/>
    <p:sldLayoutId id="2147483689" r:id="rId25"/>
    <p:sldLayoutId id="2147483681" r:id="rId26"/>
    <p:sldLayoutId id="2147483688" r:id="rId27"/>
    <p:sldLayoutId id="2147483687" r:id="rId28"/>
    <p:sldLayoutId id="2147483697" r:id="rId29"/>
    <p:sldLayoutId id="2147483695" r:id="rId30"/>
    <p:sldLayoutId id="2147483691" r:id="rId31"/>
    <p:sldLayoutId id="2147483709" r:id="rId32"/>
    <p:sldLayoutId id="2147483680" r:id="rId33"/>
    <p:sldLayoutId id="2147483690" r:id="rId34"/>
    <p:sldLayoutId id="2147483708" r:id="rId35"/>
    <p:sldLayoutId id="2147483714" r:id="rId36"/>
    <p:sldLayoutId id="2147483715" r:id="rId37"/>
    <p:sldLayoutId id="2147483727" r:id="rId38"/>
  </p:sldLayoutIdLst>
  <p:hf hdr="0" dt="0"/>
  <p:txStyles>
    <p:titleStyle>
      <a:lvl1pPr algn="l" defTabSz="906199" rtl="0" eaLnBrk="1" latinLnBrk="0" hangingPunct="1">
        <a:lnSpc>
          <a:spcPct val="80000"/>
        </a:lnSpc>
        <a:spcBef>
          <a:spcPts val="0"/>
        </a:spcBef>
        <a:buNone/>
        <a:tabLst>
          <a:tab pos="214313" algn="l"/>
        </a:tabLst>
        <a:defRPr sz="3600" b="1" kern="1200" spc="-150">
          <a:solidFill>
            <a:schemeClr val="tx1"/>
          </a:solidFill>
          <a:latin typeface="+mj-lt"/>
          <a:ea typeface="+mj-ea"/>
          <a:cs typeface="+mj-cs"/>
        </a:defRPr>
      </a:lvl1pPr>
    </p:titleStyle>
    <p:bodyStyle>
      <a:lvl1pPr marL="0" indent="0" algn="l" defTabSz="906199" rtl="0" eaLnBrk="1" latinLnBrk="0" hangingPunct="1">
        <a:spcBef>
          <a:spcPts val="0"/>
        </a:spcBef>
        <a:spcAft>
          <a:spcPts val="800"/>
        </a:spcAft>
        <a:buClrTx/>
        <a:buFont typeface="Calibri" panose="020F0502020204030204" pitchFamily="34" charset="0"/>
        <a:buNone/>
        <a:defRPr sz="1100" kern="1200" spc="-50" baseline="0">
          <a:solidFill>
            <a:schemeClr val="tx1"/>
          </a:solidFill>
          <a:latin typeface="Georgia" charset="0"/>
          <a:ea typeface="Georgia" charset="0"/>
          <a:cs typeface="Georgia" charset="0"/>
        </a:defRPr>
      </a:lvl1pPr>
      <a:lvl2pPr marL="406400" indent="-234950" algn="l" defTabSz="906199" rtl="0" eaLnBrk="1" latinLnBrk="0" hangingPunct="1">
        <a:spcBef>
          <a:spcPts val="0"/>
        </a:spcBef>
        <a:spcAft>
          <a:spcPts val="400"/>
        </a:spcAft>
        <a:buClr>
          <a:schemeClr val="tx2"/>
        </a:buClr>
        <a:buFont typeface="Helvetica" charset="0"/>
        <a:buChar char="●"/>
        <a:tabLst/>
        <a:defRPr sz="1100" kern="1200" spc="-50" baseline="0">
          <a:solidFill>
            <a:schemeClr val="tx1"/>
          </a:solidFill>
          <a:latin typeface="Georgia" charset="0"/>
          <a:ea typeface="Georgia" charset="0"/>
          <a:cs typeface="Georgia" charset="0"/>
        </a:defRPr>
      </a:lvl2pPr>
      <a:lvl3pPr marL="750888" indent="-284163" algn="l" defTabSz="906199" rtl="0" eaLnBrk="1" latinLnBrk="0" hangingPunct="1">
        <a:spcBef>
          <a:spcPts val="0"/>
        </a:spcBef>
        <a:spcAft>
          <a:spcPts val="400"/>
        </a:spcAft>
        <a:buClrTx/>
        <a:buFont typeface="AppleSymbols" charset="0"/>
        <a:buChar char="⎯"/>
        <a:tabLst/>
        <a:defRPr sz="1100" kern="1200" spc="-50" baseline="0">
          <a:solidFill>
            <a:schemeClr val="tx1"/>
          </a:solidFill>
          <a:latin typeface="Georgia" charset="0"/>
          <a:ea typeface="Georgia" charset="0"/>
          <a:cs typeface="Georgia" charset="0"/>
        </a:defRPr>
      </a:lvl3pPr>
      <a:lvl4pPr marL="1035050" indent="-233363" algn="l" defTabSz="906199" rtl="0" eaLnBrk="1" latinLnBrk="0" hangingPunct="1">
        <a:spcBef>
          <a:spcPts val="0"/>
        </a:spcBef>
        <a:spcAft>
          <a:spcPts val="400"/>
        </a:spcAft>
        <a:buClrTx/>
        <a:buFont typeface="Calibri" panose="020F0502020204030204" pitchFamily="34" charset="0"/>
        <a:buChar char="‒"/>
        <a:tabLst/>
        <a:defRPr sz="1100" kern="1200" spc="-50" baseline="0">
          <a:solidFill>
            <a:schemeClr val="tx1"/>
          </a:solidFill>
          <a:latin typeface="Georgia" charset="0"/>
          <a:ea typeface="Georgia" charset="0"/>
          <a:cs typeface="Georgia" charset="0"/>
        </a:defRPr>
      </a:lvl4pPr>
      <a:lvl5pPr marL="1320800" indent="-234950" algn="l" defTabSz="906199" rtl="0" eaLnBrk="1" latinLnBrk="0" hangingPunct="1">
        <a:spcBef>
          <a:spcPts val="0"/>
        </a:spcBef>
        <a:spcAft>
          <a:spcPts val="400"/>
        </a:spcAft>
        <a:buClrTx/>
        <a:buFont typeface="Calibri" panose="020F0502020204030204" pitchFamily="34" charset="0"/>
        <a:buChar char="‒"/>
        <a:tabLst/>
        <a:defRPr sz="1100" kern="1200" spc="-50" baseline="0">
          <a:solidFill>
            <a:schemeClr val="tx1"/>
          </a:solidFill>
          <a:latin typeface="Georgia" charset="0"/>
          <a:ea typeface="Georgia" charset="0"/>
          <a:cs typeface="Georgia" charset="0"/>
        </a:defRPr>
      </a:lvl5pPr>
      <a:lvl6pPr marL="2492048"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6pPr>
      <a:lvl7pPr marL="2945147"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7pPr>
      <a:lvl8pPr marL="3398246"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8pPr>
      <a:lvl9pPr marL="3851346"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9pPr>
    </p:bodyStyle>
    <p:otherStyle>
      <a:defPPr>
        <a:defRPr lang="en-US"/>
      </a:defPPr>
      <a:lvl1pPr marL="0" algn="l" defTabSz="906199" rtl="0" eaLnBrk="1" latinLnBrk="0" hangingPunct="1">
        <a:defRPr sz="1781" kern="1200">
          <a:solidFill>
            <a:schemeClr val="tx1"/>
          </a:solidFill>
          <a:latin typeface="+mn-lt"/>
          <a:ea typeface="+mn-ea"/>
          <a:cs typeface="+mn-cs"/>
        </a:defRPr>
      </a:lvl1pPr>
      <a:lvl2pPr marL="453099" algn="l" defTabSz="906199" rtl="0" eaLnBrk="1" latinLnBrk="0" hangingPunct="1">
        <a:defRPr sz="1781" kern="1200">
          <a:solidFill>
            <a:schemeClr val="tx1"/>
          </a:solidFill>
          <a:latin typeface="+mn-lt"/>
          <a:ea typeface="+mn-ea"/>
          <a:cs typeface="+mn-cs"/>
        </a:defRPr>
      </a:lvl2pPr>
      <a:lvl3pPr marL="906199" algn="l" defTabSz="906199" rtl="0" eaLnBrk="1" latinLnBrk="0" hangingPunct="1">
        <a:defRPr sz="1781" kern="1200">
          <a:solidFill>
            <a:schemeClr val="tx1"/>
          </a:solidFill>
          <a:latin typeface="+mn-lt"/>
          <a:ea typeface="+mn-ea"/>
          <a:cs typeface="+mn-cs"/>
        </a:defRPr>
      </a:lvl3pPr>
      <a:lvl4pPr marL="1359298" algn="l" defTabSz="906199" rtl="0" eaLnBrk="1" latinLnBrk="0" hangingPunct="1">
        <a:defRPr sz="1781" kern="1200">
          <a:solidFill>
            <a:schemeClr val="tx1"/>
          </a:solidFill>
          <a:latin typeface="+mn-lt"/>
          <a:ea typeface="+mn-ea"/>
          <a:cs typeface="+mn-cs"/>
        </a:defRPr>
      </a:lvl4pPr>
      <a:lvl5pPr marL="1812398" algn="l" defTabSz="906199" rtl="0" eaLnBrk="1" latinLnBrk="0" hangingPunct="1">
        <a:defRPr sz="1781" kern="1200">
          <a:solidFill>
            <a:schemeClr val="tx1"/>
          </a:solidFill>
          <a:latin typeface="+mn-lt"/>
          <a:ea typeface="+mn-ea"/>
          <a:cs typeface="+mn-cs"/>
        </a:defRPr>
      </a:lvl5pPr>
      <a:lvl6pPr marL="2265498" algn="l" defTabSz="906199" rtl="0" eaLnBrk="1" latinLnBrk="0" hangingPunct="1">
        <a:defRPr sz="1781" kern="1200">
          <a:solidFill>
            <a:schemeClr val="tx1"/>
          </a:solidFill>
          <a:latin typeface="+mn-lt"/>
          <a:ea typeface="+mn-ea"/>
          <a:cs typeface="+mn-cs"/>
        </a:defRPr>
      </a:lvl6pPr>
      <a:lvl7pPr marL="2718597" algn="l" defTabSz="906199" rtl="0" eaLnBrk="1" latinLnBrk="0" hangingPunct="1">
        <a:defRPr sz="1781" kern="1200">
          <a:solidFill>
            <a:schemeClr val="tx1"/>
          </a:solidFill>
          <a:latin typeface="+mn-lt"/>
          <a:ea typeface="+mn-ea"/>
          <a:cs typeface="+mn-cs"/>
        </a:defRPr>
      </a:lvl7pPr>
      <a:lvl8pPr marL="3171697" algn="l" defTabSz="906199" rtl="0" eaLnBrk="1" latinLnBrk="0" hangingPunct="1">
        <a:defRPr sz="1781" kern="1200">
          <a:solidFill>
            <a:schemeClr val="tx1"/>
          </a:solidFill>
          <a:latin typeface="+mn-lt"/>
          <a:ea typeface="+mn-ea"/>
          <a:cs typeface="+mn-cs"/>
        </a:defRPr>
      </a:lvl8pPr>
      <a:lvl9pPr marL="3624796" algn="l" defTabSz="906199" rtl="0" eaLnBrk="1" latinLnBrk="0" hangingPunct="1">
        <a:defRPr sz="178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userDrawn="1">
          <p15:clr>
            <a:srgbClr val="000000"/>
          </p15:clr>
        </p15:guide>
        <p15:guide id="2" pos="240" userDrawn="1">
          <p15:clr>
            <a:srgbClr val="000000"/>
          </p15:clr>
        </p15:guide>
        <p15:guide id="3" pos="5520" userDrawn="1">
          <p15:clr>
            <a:srgbClr val="000000"/>
          </p15:clr>
        </p15:guide>
        <p15:guide id="4" orient="horz" pos="4128" userDrawn="1">
          <p15:clr>
            <a:srgbClr val="000000"/>
          </p15:clr>
        </p15:guide>
        <p15:guide id="5" pos="1872" userDrawn="1">
          <p15:clr>
            <a:srgbClr val="F26B43"/>
          </p15:clr>
        </p15:guide>
        <p15:guide id="6" pos="2064" userDrawn="1">
          <p15:clr>
            <a:srgbClr val="F26B43"/>
          </p15:clr>
        </p15:guide>
        <p15:guide id="7" pos="3696" userDrawn="1">
          <p15:clr>
            <a:srgbClr val="F26B43"/>
          </p15:clr>
        </p15:guide>
        <p15:guide id="8" pos="3888" userDrawn="1">
          <p15:clr>
            <a:srgbClr val="F26B43"/>
          </p15:clr>
        </p15:guide>
        <p15:guide id="9" orient="horz" pos="1728"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PPH-Text"/>
          <p:cNvSpPr>
            <a:spLocks noGrp="1"/>
          </p:cNvSpPr>
          <p:nvPr>
            <p:ph type="body" idx="1"/>
          </p:nvPr>
        </p:nvSpPr>
        <p:spPr>
          <a:xfrm>
            <a:off x="3276600" y="304801"/>
            <a:ext cx="2590800" cy="220979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4"/>
          <p:cNvSpPr>
            <a:spLocks noGrp="1"/>
          </p:cNvSpPr>
          <p:nvPr>
            <p:ph type="title"/>
          </p:nvPr>
        </p:nvSpPr>
        <p:spPr>
          <a:xfrm>
            <a:off x="381000" y="304799"/>
            <a:ext cx="2590800" cy="2209801"/>
          </a:xfrm>
          <a:prstGeom prst="rect">
            <a:avLst/>
          </a:prstGeom>
        </p:spPr>
        <p:txBody>
          <a:bodyPr vert="horz" lIns="0" tIns="0" rIns="0" bIns="0" rtlCol="0" anchor="t">
            <a:noAutofit/>
          </a:bodyPr>
          <a:lstStyle/>
          <a:p>
            <a:r>
              <a:rPr lang="en-US"/>
              <a:t>Click to Edit Master Title Style</a:t>
            </a:r>
          </a:p>
        </p:txBody>
      </p:sp>
      <p:sp>
        <p:nvSpPr>
          <p:cNvPr id="7" name="PPH-SlideNo"/>
          <p:cNvSpPr>
            <a:spLocks noGrp="1"/>
          </p:cNvSpPr>
          <p:nvPr>
            <p:ph type="sldNum" sz="quarter" idx="4"/>
          </p:nvPr>
        </p:nvSpPr>
        <p:spPr>
          <a:xfrm>
            <a:off x="7924801" y="6550976"/>
            <a:ext cx="838199" cy="230823"/>
          </a:xfrm>
          <a:prstGeom prst="rect">
            <a:avLst/>
          </a:prstGeom>
        </p:spPr>
        <p:txBody>
          <a:bodyPr vert="horz" wrap="none" lIns="0" tIns="0" rIns="0" bIns="0" rtlCol="0" anchor="b"/>
          <a:lstStyle>
            <a:lvl1pPr algn="r">
              <a:spcBef>
                <a:spcPts val="0"/>
              </a:spcBef>
              <a:defRPr sz="800" b="1">
                <a:solidFill>
                  <a:schemeClr val="tx2"/>
                </a:solidFill>
                <a:latin typeface="+mn-lt"/>
              </a:defRPr>
            </a:lvl1pPr>
          </a:lstStyle>
          <a:p>
            <a:pPr defTabSz="856716"/>
            <a:fld id="{7B6B1C32-E567-445C-9FD5-2A0B0A08DD29}" type="slidenum">
              <a:rPr lang="en-US" smtClean="0"/>
              <a:pPr defTabSz="856716"/>
              <a:t>‹#›</a:t>
            </a:fld>
            <a:endParaRPr lang="en-US" dirty="0"/>
          </a:p>
        </p:txBody>
      </p:sp>
      <p:sp>
        <p:nvSpPr>
          <p:cNvPr id="6" name="Footer Placeholder 5"/>
          <p:cNvSpPr txBox="1">
            <a:spLocks/>
          </p:cNvSpPr>
          <p:nvPr userDrawn="1"/>
        </p:nvSpPr>
        <p:spPr>
          <a:xfrm>
            <a:off x="381000" y="6563141"/>
            <a:ext cx="2934000" cy="218657"/>
          </a:xfrm>
          <a:prstGeom prst="rect">
            <a:avLst/>
          </a:prstGeom>
        </p:spPr>
        <p:txBody>
          <a:bodyPr lIns="0" tIns="0" rIns="0" bIns="0" anchor="b"/>
          <a:ls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defTabSz="856716">
              <a:spcBef>
                <a:spcPts val="0"/>
              </a:spcBef>
              <a:defRPr/>
            </a:pPr>
            <a:r>
              <a:rPr lang="en-US" sz="900" b="1" dirty="0">
                <a:solidFill>
                  <a:schemeClr val="tx2"/>
                </a:solidFill>
                <a:latin typeface="+mn-lt"/>
                <a:cs typeface="Arial" panose="020B0604020202020204" pitchFamily="34" charset="0"/>
              </a:rPr>
              <a:t>© 2019 Technomic, Inc. </a:t>
            </a:r>
          </a:p>
        </p:txBody>
      </p:sp>
      <p:sp>
        <p:nvSpPr>
          <p:cNvPr id="4" name="Footer Placeholder 3"/>
          <p:cNvSpPr>
            <a:spLocks noGrp="1"/>
          </p:cNvSpPr>
          <p:nvPr>
            <p:ph type="ftr" sz="quarter" idx="3"/>
          </p:nvPr>
        </p:nvSpPr>
        <p:spPr>
          <a:xfrm>
            <a:off x="381000" y="6198017"/>
            <a:ext cx="8382000" cy="365125"/>
          </a:xfrm>
          <a:prstGeom prst="rect">
            <a:avLst/>
          </a:prstGeom>
        </p:spPr>
        <p:txBody>
          <a:bodyPr vert="horz" lIns="0" tIns="0" rIns="0" bIns="0" rtlCol="0" anchor="b"/>
          <a:lstStyle>
            <a:lvl1pPr algn="l">
              <a:lnSpc>
                <a:spcPct val="90000"/>
              </a:lnSpc>
              <a:spcBef>
                <a:spcPts val="0"/>
              </a:spcBef>
              <a:defRPr sz="1100">
                <a:solidFill>
                  <a:schemeClr val="tx2"/>
                </a:solidFill>
              </a:defRPr>
            </a:lvl1pPr>
          </a:lstStyle>
          <a:p>
            <a:r>
              <a:rPr lang="en-US" dirty="0"/>
              <a:t>Base:</a:t>
            </a:r>
            <a:br>
              <a:rPr lang="en-US" dirty="0"/>
            </a:br>
            <a:r>
              <a:rPr lang="en-US" dirty="0"/>
              <a:t>Q:</a:t>
            </a:r>
            <a:br>
              <a:rPr lang="en-US" dirty="0"/>
            </a:br>
            <a:r>
              <a:rPr lang="en-US" dirty="0"/>
              <a:t>Note:</a:t>
            </a:r>
          </a:p>
        </p:txBody>
      </p:sp>
      <p:sp>
        <p:nvSpPr>
          <p:cNvPr id="8" name="Rectangle 7"/>
          <p:cNvSpPr/>
          <p:nvPr userDrawn="1"/>
        </p:nvSpPr>
        <p:spPr>
          <a:xfrm>
            <a:off x="-1" y="304800"/>
            <a:ext cx="152401" cy="655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8"/>
    </p:custDataLst>
    <p:extLst>
      <p:ext uri="{BB962C8B-B14F-4D97-AF65-F5344CB8AC3E}">
        <p14:creationId xmlns:p14="http://schemas.microsoft.com/office/powerpoint/2010/main" val="61325526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5" r:id="rId5"/>
    <p:sldLayoutId id="2147483704" r:id="rId6"/>
  </p:sldLayoutIdLst>
  <p:hf hdr="0" dt="0"/>
  <p:txStyles>
    <p:titleStyle>
      <a:lvl1pPr algn="l" defTabSz="906199" rtl="0" eaLnBrk="1" latinLnBrk="0" hangingPunct="1">
        <a:lnSpc>
          <a:spcPct val="80000"/>
        </a:lnSpc>
        <a:spcBef>
          <a:spcPts val="0"/>
        </a:spcBef>
        <a:buNone/>
        <a:tabLst>
          <a:tab pos="214313" algn="l"/>
        </a:tabLst>
        <a:defRPr sz="4000" b="1" kern="1200" spc="-150">
          <a:solidFill>
            <a:schemeClr val="tx1"/>
          </a:solidFill>
          <a:latin typeface="+mj-lt"/>
          <a:ea typeface="+mj-ea"/>
          <a:cs typeface="+mj-cs"/>
        </a:defRPr>
      </a:lvl1pPr>
    </p:titleStyle>
    <p:bodyStyle>
      <a:lvl1pPr marL="0" indent="0" algn="l" defTabSz="906199" rtl="0" eaLnBrk="1" latinLnBrk="0" hangingPunct="1">
        <a:spcBef>
          <a:spcPts val="0"/>
        </a:spcBef>
        <a:spcAft>
          <a:spcPts val="800"/>
        </a:spcAft>
        <a:buClrTx/>
        <a:buFont typeface="Calibri" panose="020F0502020204030204" pitchFamily="34" charset="0"/>
        <a:buNone/>
        <a:defRPr sz="1100" kern="1200" spc="-50" baseline="0">
          <a:solidFill>
            <a:schemeClr val="tx1"/>
          </a:solidFill>
          <a:latin typeface="Georgia" charset="0"/>
          <a:ea typeface="Georgia" charset="0"/>
          <a:cs typeface="Georgia" charset="0"/>
        </a:defRPr>
      </a:lvl1pPr>
      <a:lvl2pPr marL="406400" indent="-234950" algn="l" defTabSz="906199" rtl="0" eaLnBrk="1" latinLnBrk="0" hangingPunct="1">
        <a:spcBef>
          <a:spcPts val="0"/>
        </a:spcBef>
        <a:spcAft>
          <a:spcPts val="400"/>
        </a:spcAft>
        <a:buClr>
          <a:schemeClr val="tx2"/>
        </a:buClr>
        <a:buFont typeface="Helvetica" charset="0"/>
        <a:buChar char="●"/>
        <a:tabLst/>
        <a:defRPr sz="1100" kern="1200" spc="-50" baseline="0">
          <a:solidFill>
            <a:schemeClr val="tx1"/>
          </a:solidFill>
          <a:latin typeface="Georgia" charset="0"/>
          <a:ea typeface="Georgia" charset="0"/>
          <a:cs typeface="Georgia" charset="0"/>
        </a:defRPr>
      </a:lvl2pPr>
      <a:lvl3pPr marL="750888" indent="-284163" algn="l" defTabSz="906199" rtl="0" eaLnBrk="1" latinLnBrk="0" hangingPunct="1">
        <a:spcBef>
          <a:spcPts val="0"/>
        </a:spcBef>
        <a:spcAft>
          <a:spcPts val="400"/>
        </a:spcAft>
        <a:buClrTx/>
        <a:buFont typeface="AppleSymbols" charset="0"/>
        <a:buChar char="⎯"/>
        <a:tabLst/>
        <a:defRPr sz="1100" kern="1200" spc="-50" baseline="0">
          <a:solidFill>
            <a:schemeClr val="tx1"/>
          </a:solidFill>
          <a:latin typeface="Georgia" charset="0"/>
          <a:ea typeface="Georgia" charset="0"/>
          <a:cs typeface="Georgia" charset="0"/>
        </a:defRPr>
      </a:lvl3pPr>
      <a:lvl4pPr marL="1035050" indent="-233363" algn="l" defTabSz="906199" rtl="0" eaLnBrk="1" latinLnBrk="0" hangingPunct="1">
        <a:spcBef>
          <a:spcPts val="0"/>
        </a:spcBef>
        <a:spcAft>
          <a:spcPts val="400"/>
        </a:spcAft>
        <a:buClrTx/>
        <a:buFont typeface="Calibri" panose="020F0502020204030204" pitchFamily="34" charset="0"/>
        <a:buChar char="‒"/>
        <a:tabLst/>
        <a:defRPr sz="1100" kern="1200" spc="-50" baseline="0">
          <a:solidFill>
            <a:schemeClr val="tx1"/>
          </a:solidFill>
          <a:latin typeface="Georgia" charset="0"/>
          <a:ea typeface="Georgia" charset="0"/>
          <a:cs typeface="Georgia" charset="0"/>
        </a:defRPr>
      </a:lvl4pPr>
      <a:lvl5pPr marL="1320800" indent="-234950" algn="l" defTabSz="906199" rtl="0" eaLnBrk="1" latinLnBrk="0" hangingPunct="1">
        <a:spcBef>
          <a:spcPts val="0"/>
        </a:spcBef>
        <a:spcAft>
          <a:spcPts val="400"/>
        </a:spcAft>
        <a:buClrTx/>
        <a:buFont typeface="Calibri" panose="020F0502020204030204" pitchFamily="34" charset="0"/>
        <a:buChar char="‒"/>
        <a:tabLst/>
        <a:defRPr sz="1100" kern="1200" spc="-50" baseline="0">
          <a:solidFill>
            <a:schemeClr val="tx1"/>
          </a:solidFill>
          <a:latin typeface="Georgia" charset="0"/>
          <a:ea typeface="Georgia" charset="0"/>
          <a:cs typeface="Georgia" charset="0"/>
        </a:defRPr>
      </a:lvl5pPr>
      <a:lvl6pPr marL="2492048"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6pPr>
      <a:lvl7pPr marL="2945147"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7pPr>
      <a:lvl8pPr marL="3398246"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8pPr>
      <a:lvl9pPr marL="3851346"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9pPr>
    </p:bodyStyle>
    <p:otherStyle>
      <a:defPPr>
        <a:defRPr lang="en-US"/>
      </a:defPPr>
      <a:lvl1pPr marL="0" algn="l" defTabSz="906199" rtl="0" eaLnBrk="1" latinLnBrk="0" hangingPunct="1">
        <a:defRPr sz="1781" kern="1200">
          <a:solidFill>
            <a:schemeClr val="tx1"/>
          </a:solidFill>
          <a:latin typeface="+mn-lt"/>
          <a:ea typeface="+mn-ea"/>
          <a:cs typeface="+mn-cs"/>
        </a:defRPr>
      </a:lvl1pPr>
      <a:lvl2pPr marL="453099" algn="l" defTabSz="906199" rtl="0" eaLnBrk="1" latinLnBrk="0" hangingPunct="1">
        <a:defRPr sz="1781" kern="1200">
          <a:solidFill>
            <a:schemeClr val="tx1"/>
          </a:solidFill>
          <a:latin typeface="+mn-lt"/>
          <a:ea typeface="+mn-ea"/>
          <a:cs typeface="+mn-cs"/>
        </a:defRPr>
      </a:lvl2pPr>
      <a:lvl3pPr marL="906199" algn="l" defTabSz="906199" rtl="0" eaLnBrk="1" latinLnBrk="0" hangingPunct="1">
        <a:defRPr sz="1781" kern="1200">
          <a:solidFill>
            <a:schemeClr val="tx1"/>
          </a:solidFill>
          <a:latin typeface="+mn-lt"/>
          <a:ea typeface="+mn-ea"/>
          <a:cs typeface="+mn-cs"/>
        </a:defRPr>
      </a:lvl3pPr>
      <a:lvl4pPr marL="1359298" algn="l" defTabSz="906199" rtl="0" eaLnBrk="1" latinLnBrk="0" hangingPunct="1">
        <a:defRPr sz="1781" kern="1200">
          <a:solidFill>
            <a:schemeClr val="tx1"/>
          </a:solidFill>
          <a:latin typeface="+mn-lt"/>
          <a:ea typeface="+mn-ea"/>
          <a:cs typeface="+mn-cs"/>
        </a:defRPr>
      </a:lvl4pPr>
      <a:lvl5pPr marL="1812398" algn="l" defTabSz="906199" rtl="0" eaLnBrk="1" latinLnBrk="0" hangingPunct="1">
        <a:defRPr sz="1781" kern="1200">
          <a:solidFill>
            <a:schemeClr val="tx1"/>
          </a:solidFill>
          <a:latin typeface="+mn-lt"/>
          <a:ea typeface="+mn-ea"/>
          <a:cs typeface="+mn-cs"/>
        </a:defRPr>
      </a:lvl5pPr>
      <a:lvl6pPr marL="2265498" algn="l" defTabSz="906199" rtl="0" eaLnBrk="1" latinLnBrk="0" hangingPunct="1">
        <a:defRPr sz="1781" kern="1200">
          <a:solidFill>
            <a:schemeClr val="tx1"/>
          </a:solidFill>
          <a:latin typeface="+mn-lt"/>
          <a:ea typeface="+mn-ea"/>
          <a:cs typeface="+mn-cs"/>
        </a:defRPr>
      </a:lvl6pPr>
      <a:lvl7pPr marL="2718597" algn="l" defTabSz="906199" rtl="0" eaLnBrk="1" latinLnBrk="0" hangingPunct="1">
        <a:defRPr sz="1781" kern="1200">
          <a:solidFill>
            <a:schemeClr val="tx1"/>
          </a:solidFill>
          <a:latin typeface="+mn-lt"/>
          <a:ea typeface="+mn-ea"/>
          <a:cs typeface="+mn-cs"/>
        </a:defRPr>
      </a:lvl7pPr>
      <a:lvl8pPr marL="3171697" algn="l" defTabSz="906199" rtl="0" eaLnBrk="1" latinLnBrk="0" hangingPunct="1">
        <a:defRPr sz="1781" kern="1200">
          <a:solidFill>
            <a:schemeClr val="tx1"/>
          </a:solidFill>
          <a:latin typeface="+mn-lt"/>
          <a:ea typeface="+mn-ea"/>
          <a:cs typeface="+mn-cs"/>
        </a:defRPr>
      </a:lvl8pPr>
      <a:lvl9pPr marL="3624796" algn="l" defTabSz="906199" rtl="0" eaLnBrk="1" latinLnBrk="0" hangingPunct="1">
        <a:defRPr sz="178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p15:clr>
            <a:srgbClr val="000000"/>
          </p15:clr>
        </p15:guide>
        <p15:guide id="2" pos="240">
          <p15:clr>
            <a:srgbClr val="000000"/>
          </p15:clr>
        </p15:guide>
        <p15:guide id="3" pos="5520">
          <p15:clr>
            <a:srgbClr val="000000"/>
          </p15:clr>
        </p15:guide>
        <p15:guide id="4" orient="horz" pos="4128">
          <p15:clr>
            <a:srgbClr val="000000"/>
          </p15:clr>
        </p15:guide>
        <p15:guide id="5" pos="1872">
          <p15:clr>
            <a:srgbClr val="F26B43"/>
          </p15:clr>
        </p15:guide>
        <p15:guide id="6" pos="2064">
          <p15:clr>
            <a:srgbClr val="F26B43"/>
          </p15:clr>
        </p15:guide>
        <p15:guide id="7" pos="3696">
          <p15:clr>
            <a:srgbClr val="F26B43"/>
          </p15:clr>
        </p15:guide>
        <p15:guide id="8" pos="388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0.xml.rels><?xml version="1.0" encoding="UTF-8" standalone="yes"?>
<Relationships xmlns="http://schemas.openxmlformats.org/package/2006/relationships"><Relationship Id="rId2" Type="http://schemas.openxmlformats.org/officeDocument/2006/relationships/chart" Target="../charts/chart72.xml"/><Relationship Id="rId1" Type="http://schemas.openxmlformats.org/officeDocument/2006/relationships/slideLayout" Target="../slideLayouts/slideLayout34.xml"/></Relationships>
</file>

<file path=ppt/slides/_rels/slide101.xml.rels><?xml version="1.0" encoding="UTF-8" standalone="yes"?>
<Relationships xmlns="http://schemas.openxmlformats.org/package/2006/relationships"><Relationship Id="rId2" Type="http://schemas.openxmlformats.org/officeDocument/2006/relationships/chart" Target="../charts/chart73.xml"/><Relationship Id="rId1"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3" Type="http://schemas.openxmlformats.org/officeDocument/2006/relationships/chart" Target="../charts/chart75.xml"/><Relationship Id="rId2" Type="http://schemas.openxmlformats.org/officeDocument/2006/relationships/chart" Target="../charts/chart74.xml"/><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chart" Target="../charts/chart76.xml"/><Relationship Id="rId1" Type="http://schemas.openxmlformats.org/officeDocument/2006/relationships/slideLayout" Target="../slideLayouts/slideLayout33.xml"/><Relationship Id="rId4" Type="http://schemas.openxmlformats.org/officeDocument/2006/relationships/chart" Target="../charts/chart78.xml"/></Relationships>
</file>

<file path=ppt/slides/_rels/slide105.xml.rels><?xml version="1.0" encoding="UTF-8" standalone="yes"?>
<Relationships xmlns="http://schemas.openxmlformats.org/package/2006/relationships"><Relationship Id="rId2" Type="http://schemas.openxmlformats.org/officeDocument/2006/relationships/chart" Target="../charts/chart79.xml"/><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107.xml.rels><?xml version="1.0" encoding="UTF-8" standalone="yes"?>
<Relationships xmlns="http://schemas.openxmlformats.org/package/2006/relationships"><Relationship Id="rId2" Type="http://schemas.openxmlformats.org/officeDocument/2006/relationships/chart" Target="../charts/chart81.xml"/><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2" Type="http://schemas.openxmlformats.org/officeDocument/2006/relationships/chart" Target="../charts/chart82.xml"/><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chart" Target="../charts/chart83.xml"/><Relationship Id="rId1" Type="http://schemas.openxmlformats.org/officeDocument/2006/relationships/slideLayout" Target="../slideLayouts/slideLayout24.xml"/><Relationship Id="rId4" Type="http://schemas.openxmlformats.org/officeDocument/2006/relationships/chart" Target="../charts/chart8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chart" Target="../charts/chart86.xml"/><Relationship Id="rId1" Type="http://schemas.openxmlformats.org/officeDocument/2006/relationships/slideLayout" Target="../slideLayouts/slideLayout24.xml"/></Relationships>
</file>

<file path=ppt/slides/_rels/slide112.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chart" Target="../charts/chart88.xml"/><Relationship Id="rId1" Type="http://schemas.openxmlformats.org/officeDocument/2006/relationships/slideLayout" Target="../slideLayouts/slideLayout34.xml"/><Relationship Id="rId4" Type="http://schemas.openxmlformats.org/officeDocument/2006/relationships/chart" Target="../charts/chart90.xml"/></Relationships>
</file>

<file path=ppt/slides/_rels/slide113.xml.rels><?xml version="1.0" encoding="UTF-8" standalone="yes"?>
<Relationships xmlns="http://schemas.openxmlformats.org/package/2006/relationships"><Relationship Id="rId2" Type="http://schemas.openxmlformats.org/officeDocument/2006/relationships/chart" Target="../charts/chart91.xml"/><Relationship Id="rId1" Type="http://schemas.openxmlformats.org/officeDocument/2006/relationships/slideLayout" Target="../slideLayouts/slideLayout17.xml"/></Relationships>
</file>

<file path=ppt/slides/_rels/slide114.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115.xml.rels><?xml version="1.0" encoding="UTF-8" standalone="yes"?>
<Relationships xmlns="http://schemas.openxmlformats.org/package/2006/relationships"><Relationship Id="rId2" Type="http://schemas.openxmlformats.org/officeDocument/2006/relationships/chart" Target="../charts/chart93.xml"/><Relationship Id="rId1" Type="http://schemas.openxmlformats.org/officeDocument/2006/relationships/slideLayout" Target="../slideLayouts/slideLayout1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chart" Target="../charts/chart94.xml"/><Relationship Id="rId1" Type="http://schemas.openxmlformats.org/officeDocument/2006/relationships/slideLayout" Target="../slideLayouts/slideLayout24.xml"/></Relationships>
</file>

<file path=ppt/slides/_rels/slide118.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chart" Target="../charts/chart96.xml"/><Relationship Id="rId1" Type="http://schemas.openxmlformats.org/officeDocument/2006/relationships/slideLayout" Target="../slideLayouts/slideLayout33.xml"/><Relationship Id="rId4" Type="http://schemas.openxmlformats.org/officeDocument/2006/relationships/chart" Target="../charts/chart98.xml"/></Relationships>
</file>

<file path=ppt/slides/_rels/slide119.xml.rels><?xml version="1.0" encoding="UTF-8" standalone="yes"?>
<Relationships xmlns="http://schemas.openxmlformats.org/package/2006/relationships"><Relationship Id="rId2" Type="http://schemas.openxmlformats.org/officeDocument/2006/relationships/chart" Target="../charts/chart99.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0.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7.xml"/><Relationship Id="rId1" Type="http://schemas.openxmlformats.org/officeDocument/2006/relationships/tags" Target="../tags/tag35.xml"/></Relationships>
</file>

<file path=ppt/slides/_rels/slide123.xml.rels><?xml version="1.0" encoding="UTF-8" standalone="yes"?>
<Relationships xmlns="http://schemas.openxmlformats.org/package/2006/relationships"><Relationship Id="rId2" Type="http://schemas.openxmlformats.org/officeDocument/2006/relationships/chart" Target="../charts/chart101.xml"/><Relationship Id="rId1" Type="http://schemas.openxmlformats.org/officeDocument/2006/relationships/slideLayout" Target="../slideLayouts/slideLayout17.xml"/></Relationships>
</file>

<file path=ppt/slides/_rels/slide124.xml.rels><?xml version="1.0" encoding="UTF-8" standalone="yes"?>
<Relationships xmlns="http://schemas.openxmlformats.org/package/2006/relationships"><Relationship Id="rId2" Type="http://schemas.openxmlformats.org/officeDocument/2006/relationships/chart" Target="../charts/chart102.xml"/><Relationship Id="rId1" Type="http://schemas.openxmlformats.org/officeDocument/2006/relationships/slideLayout" Target="../slideLayouts/slideLayout17.xml"/></Relationships>
</file>

<file path=ppt/slides/_rels/slide125.xml.rels><?xml version="1.0" encoding="UTF-8" standalone="yes"?>
<Relationships xmlns="http://schemas.openxmlformats.org/package/2006/relationships"><Relationship Id="rId2" Type="http://schemas.openxmlformats.org/officeDocument/2006/relationships/chart" Target="../charts/chart103.xml"/><Relationship Id="rId1" Type="http://schemas.openxmlformats.org/officeDocument/2006/relationships/slideLayout" Target="../slideLayouts/slideLayout17.xml"/></Relationships>
</file>

<file path=ppt/slides/_rels/slide126.xml.rels><?xml version="1.0" encoding="UTF-8" standalone="yes"?>
<Relationships xmlns="http://schemas.openxmlformats.org/package/2006/relationships"><Relationship Id="rId2" Type="http://schemas.openxmlformats.org/officeDocument/2006/relationships/chart" Target="../charts/chart104.xml"/><Relationship Id="rId1" Type="http://schemas.openxmlformats.org/officeDocument/2006/relationships/slideLayout" Target="../slideLayouts/slideLayout17.xml"/></Relationships>
</file>

<file path=ppt/slides/_rels/slide127.xml.rels><?xml version="1.0" encoding="UTF-8" standalone="yes"?>
<Relationships xmlns="http://schemas.openxmlformats.org/package/2006/relationships"><Relationship Id="rId2" Type="http://schemas.openxmlformats.org/officeDocument/2006/relationships/chart" Target="../charts/chart105.xml"/><Relationship Id="rId1" Type="http://schemas.openxmlformats.org/officeDocument/2006/relationships/slideLayout" Target="../slideLayouts/slideLayout17.xml"/></Relationships>
</file>

<file path=ppt/slides/_rels/slide128.xml.rels><?xml version="1.0" encoding="UTF-8" standalone="yes"?>
<Relationships xmlns="http://schemas.openxmlformats.org/package/2006/relationships"><Relationship Id="rId2" Type="http://schemas.openxmlformats.org/officeDocument/2006/relationships/chart" Target="../charts/chart106.xml"/><Relationship Id="rId1" Type="http://schemas.openxmlformats.org/officeDocument/2006/relationships/slideLayout" Target="../slideLayouts/slideLayout17.xml"/></Relationships>
</file>

<file path=ppt/slides/_rels/slide129.xml.rels><?xml version="1.0" encoding="UTF-8" standalone="yes"?>
<Relationships xmlns="http://schemas.openxmlformats.org/package/2006/relationships"><Relationship Id="rId2" Type="http://schemas.openxmlformats.org/officeDocument/2006/relationships/chart" Target="../charts/chart107.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0.xml.rels><?xml version="1.0" encoding="UTF-8" standalone="yes"?>
<Relationships xmlns="http://schemas.openxmlformats.org/package/2006/relationships"><Relationship Id="rId3" Type="http://schemas.openxmlformats.org/officeDocument/2006/relationships/chart" Target="../charts/chart109.xml"/><Relationship Id="rId2" Type="http://schemas.openxmlformats.org/officeDocument/2006/relationships/chart" Target="../charts/chart108.xml"/><Relationship Id="rId1" Type="http://schemas.openxmlformats.org/officeDocument/2006/relationships/slideLayout" Target="../slideLayouts/slideLayout22.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s>
</file>

<file path=ppt/slides/_rels/slide131.xml.rels><?xml version="1.0" encoding="UTF-8" standalone="yes"?>
<Relationships xmlns="http://schemas.openxmlformats.org/package/2006/relationships"><Relationship Id="rId3" Type="http://schemas.openxmlformats.org/officeDocument/2006/relationships/chart" Target="../charts/chart114.xml"/><Relationship Id="rId2" Type="http://schemas.openxmlformats.org/officeDocument/2006/relationships/chart" Target="../charts/chart113.xml"/><Relationship Id="rId1" Type="http://schemas.openxmlformats.org/officeDocument/2006/relationships/slideLayout" Target="../slideLayouts/slideLayout22.xml"/><Relationship Id="rId6" Type="http://schemas.openxmlformats.org/officeDocument/2006/relationships/chart" Target="../charts/chart117.xml"/><Relationship Id="rId5" Type="http://schemas.openxmlformats.org/officeDocument/2006/relationships/chart" Target="../charts/chart116.xml"/><Relationship Id="rId4" Type="http://schemas.openxmlformats.org/officeDocument/2006/relationships/chart" Target="../charts/chart115.xml"/></Relationships>
</file>

<file path=ppt/slides/_rels/slide132.xml.rels><?xml version="1.0" encoding="UTF-8" standalone="yes"?>
<Relationships xmlns="http://schemas.openxmlformats.org/package/2006/relationships"><Relationship Id="rId3" Type="http://schemas.openxmlformats.org/officeDocument/2006/relationships/chart" Target="../charts/chart119.xml"/><Relationship Id="rId2" Type="http://schemas.openxmlformats.org/officeDocument/2006/relationships/chart" Target="../charts/chart118.xml"/><Relationship Id="rId1" Type="http://schemas.openxmlformats.org/officeDocument/2006/relationships/slideLayout" Target="../slideLayouts/slideLayout24.xml"/></Relationships>
</file>

<file path=ppt/slides/_rels/slide13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7.xml"/><Relationship Id="rId1" Type="http://schemas.openxmlformats.org/officeDocument/2006/relationships/tags" Target="../tags/tag36.xml"/></Relationships>
</file>

<file path=ppt/slides/_rels/slide135.xml.rels><?xml version="1.0" encoding="UTF-8" standalone="yes"?>
<Relationships xmlns="http://schemas.openxmlformats.org/package/2006/relationships"><Relationship Id="rId3" Type="http://schemas.openxmlformats.org/officeDocument/2006/relationships/chart" Target="../charts/chart121.xml"/><Relationship Id="rId2" Type="http://schemas.openxmlformats.org/officeDocument/2006/relationships/chart" Target="../charts/chart120.xml"/><Relationship Id="rId1" Type="http://schemas.openxmlformats.org/officeDocument/2006/relationships/slideLayout" Target="../slideLayouts/slideLayout20.xml"/></Relationships>
</file>

<file path=ppt/slides/_rels/slide136.xml.rels><?xml version="1.0" encoding="UTF-8" standalone="yes"?>
<Relationships xmlns="http://schemas.openxmlformats.org/package/2006/relationships"><Relationship Id="rId2" Type="http://schemas.openxmlformats.org/officeDocument/2006/relationships/chart" Target="../charts/chart122.xml"/><Relationship Id="rId1" Type="http://schemas.openxmlformats.org/officeDocument/2006/relationships/slideLayout" Target="../slideLayouts/slideLayout17.xml"/></Relationships>
</file>

<file path=ppt/slides/_rels/slide137.xml.rels><?xml version="1.0" encoding="UTF-8" standalone="yes"?>
<Relationships xmlns="http://schemas.openxmlformats.org/package/2006/relationships"><Relationship Id="rId2" Type="http://schemas.openxmlformats.org/officeDocument/2006/relationships/chart" Target="../charts/chart123.xml"/><Relationship Id="rId1" Type="http://schemas.openxmlformats.org/officeDocument/2006/relationships/slideLayout" Target="../slideLayouts/slideLayout17.xml"/></Relationships>
</file>

<file path=ppt/slides/_rels/slide138.xml.rels><?xml version="1.0" encoding="UTF-8" standalone="yes"?>
<Relationships xmlns="http://schemas.openxmlformats.org/package/2006/relationships"><Relationship Id="rId2" Type="http://schemas.openxmlformats.org/officeDocument/2006/relationships/chart" Target="../charts/chart124.xml"/><Relationship Id="rId1" Type="http://schemas.openxmlformats.org/officeDocument/2006/relationships/slideLayout" Target="../slideLayouts/slideLayout17.xml"/></Relationships>
</file>

<file path=ppt/slides/_rels/slide139.xml.rels><?xml version="1.0" encoding="UTF-8" standalone="yes"?>
<Relationships xmlns="http://schemas.openxmlformats.org/package/2006/relationships"><Relationship Id="rId2" Type="http://schemas.openxmlformats.org/officeDocument/2006/relationships/chart" Target="../charts/chart125.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0.xml.rels><?xml version="1.0" encoding="UTF-8" standalone="yes"?>
<Relationships xmlns="http://schemas.openxmlformats.org/package/2006/relationships"><Relationship Id="rId3" Type="http://schemas.openxmlformats.org/officeDocument/2006/relationships/chart" Target="../charts/chart127.xml"/><Relationship Id="rId2" Type="http://schemas.openxmlformats.org/officeDocument/2006/relationships/chart" Target="../charts/chart126.xml"/><Relationship Id="rId1" Type="http://schemas.openxmlformats.org/officeDocument/2006/relationships/slideLayout" Target="../slideLayouts/slideLayout20.xml"/></Relationships>
</file>

<file path=ppt/slides/_rels/slide141.xml.rels><?xml version="1.0" encoding="UTF-8" standalone="yes"?>
<Relationships xmlns="http://schemas.openxmlformats.org/package/2006/relationships"><Relationship Id="rId2" Type="http://schemas.openxmlformats.org/officeDocument/2006/relationships/chart" Target="../charts/chart128.xml"/><Relationship Id="rId1" Type="http://schemas.openxmlformats.org/officeDocument/2006/relationships/slideLayout" Target="../slideLayouts/slideLayout17.xml"/></Relationships>
</file>

<file path=ppt/slides/_rels/slide142.xml.rels><?xml version="1.0" encoding="UTF-8" standalone="yes"?>
<Relationships xmlns="http://schemas.openxmlformats.org/package/2006/relationships"><Relationship Id="rId3" Type="http://schemas.openxmlformats.org/officeDocument/2006/relationships/chart" Target="../charts/chart130.xml"/><Relationship Id="rId2" Type="http://schemas.openxmlformats.org/officeDocument/2006/relationships/chart" Target="../charts/chart129.xml"/><Relationship Id="rId1" Type="http://schemas.openxmlformats.org/officeDocument/2006/relationships/slideLayout" Target="../slideLayouts/slideLayout21.xml"/><Relationship Id="rId5" Type="http://schemas.openxmlformats.org/officeDocument/2006/relationships/chart" Target="../charts/chart132.xml"/><Relationship Id="rId4" Type="http://schemas.openxmlformats.org/officeDocument/2006/relationships/chart" Target="../charts/chart131.xml"/></Relationships>
</file>

<file path=ppt/slides/_rels/slide143.xml.rels><?xml version="1.0" encoding="UTF-8" standalone="yes"?>
<Relationships xmlns="http://schemas.openxmlformats.org/package/2006/relationships"><Relationship Id="rId3" Type="http://schemas.openxmlformats.org/officeDocument/2006/relationships/chart" Target="../charts/chart134.xml"/><Relationship Id="rId2" Type="http://schemas.openxmlformats.org/officeDocument/2006/relationships/chart" Target="../charts/chart133.xml"/><Relationship Id="rId1" Type="http://schemas.openxmlformats.org/officeDocument/2006/relationships/slideLayout" Target="../slideLayouts/slideLayout21.xml"/><Relationship Id="rId5" Type="http://schemas.openxmlformats.org/officeDocument/2006/relationships/chart" Target="../charts/chart136.xml"/><Relationship Id="rId4" Type="http://schemas.openxmlformats.org/officeDocument/2006/relationships/chart" Target="../charts/chart135.xml"/></Relationships>
</file>

<file path=ppt/slides/_rels/slide144.xml.rels><?xml version="1.0" encoding="UTF-8" standalone="yes"?>
<Relationships xmlns="http://schemas.openxmlformats.org/package/2006/relationships"><Relationship Id="rId3" Type="http://schemas.openxmlformats.org/officeDocument/2006/relationships/chart" Target="../charts/chart138.xml"/><Relationship Id="rId2" Type="http://schemas.openxmlformats.org/officeDocument/2006/relationships/chart" Target="../charts/chart137.xml"/><Relationship Id="rId1" Type="http://schemas.openxmlformats.org/officeDocument/2006/relationships/slideLayout" Target="../slideLayouts/slideLayout21.xml"/><Relationship Id="rId4" Type="http://schemas.openxmlformats.org/officeDocument/2006/relationships/chart" Target="../charts/chart139.xml"/></Relationships>
</file>

<file path=ppt/slides/_rels/slide145.xml.rels><?xml version="1.0" encoding="UTF-8" standalone="yes"?>
<Relationships xmlns="http://schemas.openxmlformats.org/package/2006/relationships"><Relationship Id="rId3" Type="http://schemas.openxmlformats.org/officeDocument/2006/relationships/chart" Target="../charts/chart141.xml"/><Relationship Id="rId2" Type="http://schemas.openxmlformats.org/officeDocument/2006/relationships/chart" Target="../charts/chart140.xml"/><Relationship Id="rId1" Type="http://schemas.openxmlformats.org/officeDocument/2006/relationships/slideLayout" Target="../slideLayouts/slideLayout20.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4.xml"/><Relationship Id="rId1" Type="http://schemas.openxmlformats.org/officeDocument/2006/relationships/tags" Target="../tags/tag37.xml"/><Relationship Id="rId4" Type="http://schemas.openxmlformats.org/officeDocument/2006/relationships/chart" Target="../charts/chart142.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4.xml"/><Relationship Id="rId1" Type="http://schemas.openxmlformats.org/officeDocument/2006/relationships/tags" Target="../tags/tag38.xml"/><Relationship Id="rId4" Type="http://schemas.openxmlformats.org/officeDocument/2006/relationships/chart" Target="../charts/chart14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2" Type="http://schemas.openxmlformats.org/officeDocument/2006/relationships/chart" Target="../charts/chart14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0.xml.rels><?xml version="1.0" encoding="UTF-8" standalone="yes"?>
<Relationships xmlns="http://schemas.openxmlformats.org/package/2006/relationships"><Relationship Id="rId2" Type="http://schemas.openxmlformats.org/officeDocument/2006/relationships/chart" Target="../charts/chart145.xml"/><Relationship Id="rId1" Type="http://schemas.openxmlformats.org/officeDocument/2006/relationships/slideLayout" Target="../slideLayouts/slideLayout17.xml"/></Relationships>
</file>

<file path=ppt/slides/_rels/slide151.xml.rels><?xml version="1.0" encoding="UTF-8" standalone="yes"?>
<Relationships xmlns="http://schemas.openxmlformats.org/package/2006/relationships"><Relationship Id="rId2" Type="http://schemas.openxmlformats.org/officeDocument/2006/relationships/chart" Target="../charts/chart146.xml"/><Relationship Id="rId1" Type="http://schemas.openxmlformats.org/officeDocument/2006/relationships/slideLayout" Target="../slideLayouts/slideLayout17.xml"/></Relationships>
</file>

<file path=ppt/slides/_rels/slide152.xml.rels><?xml version="1.0" encoding="UTF-8" standalone="yes"?>
<Relationships xmlns="http://schemas.openxmlformats.org/package/2006/relationships"><Relationship Id="rId3" Type="http://schemas.openxmlformats.org/officeDocument/2006/relationships/chart" Target="../charts/chart148.xml"/><Relationship Id="rId2" Type="http://schemas.openxmlformats.org/officeDocument/2006/relationships/chart" Target="../charts/chart147.xml"/><Relationship Id="rId1" Type="http://schemas.openxmlformats.org/officeDocument/2006/relationships/slideLayout" Target="../slideLayouts/slideLayout21.xml"/><Relationship Id="rId5" Type="http://schemas.openxmlformats.org/officeDocument/2006/relationships/chart" Target="../charts/chart150.xml"/><Relationship Id="rId4" Type="http://schemas.openxmlformats.org/officeDocument/2006/relationships/chart" Target="../charts/chart149.xml"/></Relationships>
</file>

<file path=ppt/slides/_rels/slide153.xml.rels><?xml version="1.0" encoding="UTF-8" standalone="yes"?>
<Relationships xmlns="http://schemas.openxmlformats.org/package/2006/relationships"><Relationship Id="rId3" Type="http://schemas.openxmlformats.org/officeDocument/2006/relationships/chart" Target="../charts/chart152.xml"/><Relationship Id="rId2" Type="http://schemas.openxmlformats.org/officeDocument/2006/relationships/chart" Target="../charts/chart151.xml"/><Relationship Id="rId1" Type="http://schemas.openxmlformats.org/officeDocument/2006/relationships/slideLayout" Target="../slideLayouts/slideLayout21.xml"/><Relationship Id="rId4" Type="http://schemas.openxmlformats.org/officeDocument/2006/relationships/chart" Target="../charts/chart153.xml"/></Relationships>
</file>

<file path=ppt/slides/_rels/slide154.xml.rels><?xml version="1.0" encoding="UTF-8" standalone="yes"?>
<Relationships xmlns="http://schemas.openxmlformats.org/package/2006/relationships"><Relationship Id="rId3" Type="http://schemas.openxmlformats.org/officeDocument/2006/relationships/chart" Target="../charts/chart155.xml"/><Relationship Id="rId2" Type="http://schemas.openxmlformats.org/officeDocument/2006/relationships/chart" Target="../charts/chart154.xml"/><Relationship Id="rId1" Type="http://schemas.openxmlformats.org/officeDocument/2006/relationships/slideLayout" Target="../slideLayouts/slideLayout20.xml"/></Relationships>
</file>

<file path=ppt/slides/_rels/slide155.xml.rels><?xml version="1.0" encoding="UTF-8" standalone="yes"?>
<Relationships xmlns="http://schemas.openxmlformats.org/package/2006/relationships"><Relationship Id="rId2" Type="http://schemas.openxmlformats.org/officeDocument/2006/relationships/chart" Target="../charts/chart156.xml"/><Relationship Id="rId1" Type="http://schemas.openxmlformats.org/officeDocument/2006/relationships/slideLayout" Target="../slideLayouts/slideLayout1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4.xml"/><Relationship Id="rId1" Type="http://schemas.openxmlformats.org/officeDocument/2006/relationships/tags" Target="../tags/tag39.xml"/><Relationship Id="rId4" Type="http://schemas.openxmlformats.org/officeDocument/2006/relationships/chart" Target="../charts/chart157.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4.xml"/><Relationship Id="rId1" Type="http://schemas.openxmlformats.org/officeDocument/2006/relationships/tags" Target="../tags/tag40.xml"/><Relationship Id="rId4" Type="http://schemas.openxmlformats.org/officeDocument/2006/relationships/chart" Target="../charts/chart15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2" Type="http://schemas.openxmlformats.org/officeDocument/2006/relationships/chart" Target="../charts/chart159.xml"/><Relationship Id="rId1" Type="http://schemas.openxmlformats.org/officeDocument/2006/relationships/slideLayout" Target="../slideLayouts/slideLayout17.xml"/></Relationships>
</file>

<file path=ppt/slides/_rels/slide163.xml.rels><?xml version="1.0" encoding="UTF-8" standalone="yes"?>
<Relationships xmlns="http://schemas.openxmlformats.org/package/2006/relationships"><Relationship Id="rId2" Type="http://schemas.openxmlformats.org/officeDocument/2006/relationships/chart" Target="../charts/chart160.xml"/><Relationship Id="rId1" Type="http://schemas.openxmlformats.org/officeDocument/2006/relationships/slideLayout" Target="../slideLayouts/slideLayout17.xml"/></Relationships>
</file>

<file path=ppt/slides/_rels/slide164.xml.rels><?xml version="1.0" encoding="UTF-8" standalone="yes"?>
<Relationships xmlns="http://schemas.openxmlformats.org/package/2006/relationships"><Relationship Id="rId3" Type="http://schemas.openxmlformats.org/officeDocument/2006/relationships/chart" Target="../charts/chart162.xml"/><Relationship Id="rId2" Type="http://schemas.openxmlformats.org/officeDocument/2006/relationships/chart" Target="../charts/chart161.xml"/><Relationship Id="rId1" Type="http://schemas.openxmlformats.org/officeDocument/2006/relationships/slideLayout" Target="../slideLayouts/slideLayout24.xml"/></Relationships>
</file>

<file path=ppt/slides/_rels/slide165.xml.rels><?xml version="1.0" encoding="UTF-8" standalone="yes"?>
<Relationships xmlns="http://schemas.openxmlformats.org/package/2006/relationships"><Relationship Id="rId2" Type="http://schemas.openxmlformats.org/officeDocument/2006/relationships/chart" Target="../charts/chart163.xml"/><Relationship Id="rId1" Type="http://schemas.openxmlformats.org/officeDocument/2006/relationships/slideLayout" Target="../slideLayouts/slideLayout17.xml"/></Relationships>
</file>

<file path=ppt/slides/_rels/slide166.xml.rels><?xml version="1.0" encoding="UTF-8" standalone="yes"?>
<Relationships xmlns="http://schemas.openxmlformats.org/package/2006/relationships"><Relationship Id="rId3" Type="http://schemas.openxmlformats.org/officeDocument/2006/relationships/chart" Target="../charts/chart165.xml"/><Relationship Id="rId2" Type="http://schemas.openxmlformats.org/officeDocument/2006/relationships/chart" Target="../charts/chart164.xml"/><Relationship Id="rId1" Type="http://schemas.openxmlformats.org/officeDocument/2006/relationships/slideLayout" Target="../slideLayouts/slideLayout24.xml"/></Relationships>
</file>

<file path=ppt/slides/_rels/slide167.xml.rels><?xml version="1.0" encoding="UTF-8" standalone="yes"?>
<Relationships xmlns="http://schemas.openxmlformats.org/package/2006/relationships"><Relationship Id="rId3" Type="http://schemas.openxmlformats.org/officeDocument/2006/relationships/chart" Target="../charts/chart167.xml"/><Relationship Id="rId2" Type="http://schemas.openxmlformats.org/officeDocument/2006/relationships/chart" Target="../charts/chart166.xml"/><Relationship Id="rId1" Type="http://schemas.openxmlformats.org/officeDocument/2006/relationships/slideLayout" Target="../slideLayouts/slideLayout24.xml"/></Relationships>
</file>

<file path=ppt/slides/_rels/slide168.xml.rels><?xml version="1.0" encoding="UTF-8" standalone="yes"?>
<Relationships xmlns="http://schemas.openxmlformats.org/package/2006/relationships"><Relationship Id="rId2" Type="http://schemas.openxmlformats.org/officeDocument/2006/relationships/chart" Target="../charts/chart168.xml"/><Relationship Id="rId1" Type="http://schemas.openxmlformats.org/officeDocument/2006/relationships/slideLayout" Target="../slideLayouts/slideLayout17.xml"/></Relationships>
</file>

<file path=ppt/slides/_rels/slide169.xml.rels><?xml version="1.0" encoding="UTF-8" standalone="yes"?>
<Relationships xmlns="http://schemas.openxmlformats.org/package/2006/relationships"><Relationship Id="rId2" Type="http://schemas.openxmlformats.org/officeDocument/2006/relationships/chart" Target="../charts/chart169.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0.xml.rels><?xml version="1.0" encoding="UTF-8" standalone="yes"?>
<Relationships xmlns="http://schemas.openxmlformats.org/package/2006/relationships"><Relationship Id="rId2" Type="http://schemas.openxmlformats.org/officeDocument/2006/relationships/chart" Target="../charts/chart170.xml"/><Relationship Id="rId1" Type="http://schemas.openxmlformats.org/officeDocument/2006/relationships/slideLayout" Target="../slideLayouts/slideLayout17.xml"/></Relationships>
</file>

<file path=ppt/slides/_rels/slide171.xml.rels><?xml version="1.0" encoding="UTF-8" standalone="yes"?>
<Relationships xmlns="http://schemas.openxmlformats.org/package/2006/relationships"><Relationship Id="rId2" Type="http://schemas.openxmlformats.org/officeDocument/2006/relationships/chart" Target="../charts/chart171.xml"/><Relationship Id="rId1" Type="http://schemas.openxmlformats.org/officeDocument/2006/relationships/slideLayout" Target="../slideLayouts/slideLayout17.xml"/></Relationships>
</file>

<file path=ppt/slides/_rels/slide172.xml.rels><?xml version="1.0" encoding="UTF-8" standalone="yes"?>
<Relationships xmlns="http://schemas.openxmlformats.org/package/2006/relationships"><Relationship Id="rId3" Type="http://schemas.openxmlformats.org/officeDocument/2006/relationships/chart" Target="../charts/chart173.xml"/><Relationship Id="rId2" Type="http://schemas.openxmlformats.org/officeDocument/2006/relationships/chart" Target="../charts/chart172.xml"/><Relationship Id="rId1" Type="http://schemas.openxmlformats.org/officeDocument/2006/relationships/slideLayout" Target="../slideLayouts/slideLayout24.xml"/></Relationships>
</file>

<file path=ppt/slides/_rels/slide173.xml.rels><?xml version="1.0" encoding="UTF-8" standalone="yes"?>
<Relationships xmlns="http://schemas.openxmlformats.org/package/2006/relationships"><Relationship Id="rId3" Type="http://schemas.openxmlformats.org/officeDocument/2006/relationships/chart" Target="../charts/chart175.xml"/><Relationship Id="rId2" Type="http://schemas.openxmlformats.org/officeDocument/2006/relationships/chart" Target="../charts/chart174.xml"/><Relationship Id="rId1" Type="http://schemas.openxmlformats.org/officeDocument/2006/relationships/slideLayout" Target="../slideLayouts/slideLayout24.xml"/></Relationships>
</file>

<file path=ppt/slides/_rels/slide174.xml.rels><?xml version="1.0" encoding="UTF-8" standalone="yes"?>
<Relationships xmlns="http://schemas.openxmlformats.org/package/2006/relationships"><Relationship Id="rId2" Type="http://schemas.openxmlformats.org/officeDocument/2006/relationships/chart" Target="../charts/chart176.xml"/><Relationship Id="rId1" Type="http://schemas.openxmlformats.org/officeDocument/2006/relationships/slideLayout" Target="../slideLayouts/slideLayout1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3" Type="http://schemas.openxmlformats.org/officeDocument/2006/relationships/chart" Target="../charts/chart178.xml"/><Relationship Id="rId2" Type="http://schemas.openxmlformats.org/officeDocument/2006/relationships/chart" Target="../charts/chart177.xml"/><Relationship Id="rId1" Type="http://schemas.openxmlformats.org/officeDocument/2006/relationships/slideLayout" Target="../slideLayouts/slideLayout20.xml"/></Relationships>
</file>

<file path=ppt/slides/_rels/slide178.xml.rels><?xml version="1.0" encoding="UTF-8" standalone="yes"?>
<Relationships xmlns="http://schemas.openxmlformats.org/package/2006/relationships"><Relationship Id="rId3" Type="http://schemas.openxmlformats.org/officeDocument/2006/relationships/chart" Target="../charts/chart180.xml"/><Relationship Id="rId2" Type="http://schemas.openxmlformats.org/officeDocument/2006/relationships/chart" Target="../charts/chart179.xml"/><Relationship Id="rId1" Type="http://schemas.openxmlformats.org/officeDocument/2006/relationships/slideLayout" Target="../slideLayouts/slideLayout20.xml"/></Relationships>
</file>

<file path=ppt/slides/_rels/slide179.xml.rels><?xml version="1.0" encoding="UTF-8" standalone="yes"?>
<Relationships xmlns="http://schemas.openxmlformats.org/package/2006/relationships"><Relationship Id="rId3" Type="http://schemas.openxmlformats.org/officeDocument/2006/relationships/chart" Target="../charts/chart182.xml"/><Relationship Id="rId2" Type="http://schemas.openxmlformats.org/officeDocument/2006/relationships/chart" Target="../charts/chart181.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4.xml"/><Relationship Id="rId1" Type="http://schemas.openxmlformats.org/officeDocument/2006/relationships/tags" Target="../tags/tag41.xml"/><Relationship Id="rId4" Type="http://schemas.openxmlformats.org/officeDocument/2006/relationships/chart" Target="../charts/chart183.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4.xml"/><Relationship Id="rId1" Type="http://schemas.openxmlformats.org/officeDocument/2006/relationships/tags" Target="../tags/tag42.xml"/><Relationship Id="rId4" Type="http://schemas.openxmlformats.org/officeDocument/2006/relationships/chart" Target="../charts/chart184.xm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4.xml"/><Relationship Id="rId1" Type="http://schemas.openxmlformats.org/officeDocument/2006/relationships/tags" Target="../tags/tag43.xml"/><Relationship Id="rId4" Type="http://schemas.openxmlformats.org/officeDocument/2006/relationships/chart" Target="../charts/chart185.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4.xml"/><Relationship Id="rId1" Type="http://schemas.openxmlformats.org/officeDocument/2006/relationships/tags" Target="../tags/tag44.xml"/><Relationship Id="rId4" Type="http://schemas.openxmlformats.org/officeDocument/2006/relationships/chart" Target="../charts/chart186.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4.xml"/><Relationship Id="rId1" Type="http://schemas.openxmlformats.org/officeDocument/2006/relationships/tags" Target="../tags/tag45.xml"/><Relationship Id="rId4" Type="http://schemas.openxmlformats.org/officeDocument/2006/relationships/chart" Target="../charts/chart187.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4.xml"/><Relationship Id="rId1" Type="http://schemas.openxmlformats.org/officeDocument/2006/relationships/tags" Target="../tags/tag46.xml"/><Relationship Id="rId4" Type="http://schemas.openxmlformats.org/officeDocument/2006/relationships/chart" Target="../charts/chart188.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4.xml"/><Relationship Id="rId1" Type="http://schemas.openxmlformats.org/officeDocument/2006/relationships/tags" Target="../tags/tag47.xml"/><Relationship Id="rId4" Type="http://schemas.openxmlformats.org/officeDocument/2006/relationships/chart" Target="../charts/chart189.xml"/></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4.xml"/><Relationship Id="rId1" Type="http://schemas.openxmlformats.org/officeDocument/2006/relationships/tags" Target="../tags/tag48.xml"/><Relationship Id="rId4" Type="http://schemas.openxmlformats.org/officeDocument/2006/relationships/chart" Target="../charts/chart190.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4.xml"/><Relationship Id="rId1" Type="http://schemas.openxmlformats.org/officeDocument/2006/relationships/tags" Target="../tags/tag49.xml"/><Relationship Id="rId4" Type="http://schemas.openxmlformats.org/officeDocument/2006/relationships/chart" Target="../charts/chart191.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4.xml"/><Relationship Id="rId1" Type="http://schemas.openxmlformats.org/officeDocument/2006/relationships/tags" Target="../tags/tag50.xml"/><Relationship Id="rId4" Type="http://schemas.openxmlformats.org/officeDocument/2006/relationships/chart" Target="../charts/chart19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1.xml.rels><?xml version="1.0" encoding="UTF-8" standalone="yes"?>
<Relationships xmlns="http://schemas.openxmlformats.org/package/2006/relationships"><Relationship Id="rId2" Type="http://schemas.openxmlformats.org/officeDocument/2006/relationships/chart" Target="../charts/chart193.xml"/><Relationship Id="rId1" Type="http://schemas.openxmlformats.org/officeDocument/2006/relationships/slideLayout" Target="../slideLayouts/slideLayout17.xml"/></Relationships>
</file>

<file path=ppt/slides/_rels/slide192.xml.rels><?xml version="1.0" encoding="UTF-8" standalone="yes"?>
<Relationships xmlns="http://schemas.openxmlformats.org/package/2006/relationships"><Relationship Id="rId3" Type="http://schemas.openxmlformats.org/officeDocument/2006/relationships/chart" Target="../charts/chart195.xml"/><Relationship Id="rId2" Type="http://schemas.openxmlformats.org/officeDocument/2006/relationships/chart" Target="../charts/chart194.xml"/><Relationship Id="rId1" Type="http://schemas.openxmlformats.org/officeDocument/2006/relationships/slideLayout" Target="../slideLayouts/slideLayout20.xml"/></Relationships>
</file>

<file path=ppt/slides/_rels/slide193.xml.rels><?xml version="1.0" encoding="UTF-8" standalone="yes"?>
<Relationships xmlns="http://schemas.openxmlformats.org/package/2006/relationships"><Relationship Id="rId3" Type="http://schemas.openxmlformats.org/officeDocument/2006/relationships/chart" Target="../charts/chart197.xml"/><Relationship Id="rId2" Type="http://schemas.openxmlformats.org/officeDocument/2006/relationships/chart" Target="../charts/chart196.xml"/><Relationship Id="rId1" Type="http://schemas.openxmlformats.org/officeDocument/2006/relationships/slideLayout" Target="../slideLayouts/slideLayout20.xml"/></Relationships>
</file>

<file path=ppt/slides/_rels/slide194.xml.rels><?xml version="1.0" encoding="UTF-8" standalone="yes"?>
<Relationships xmlns="http://schemas.openxmlformats.org/package/2006/relationships"><Relationship Id="rId3" Type="http://schemas.openxmlformats.org/officeDocument/2006/relationships/chart" Target="../charts/chart199.xml"/><Relationship Id="rId2" Type="http://schemas.openxmlformats.org/officeDocument/2006/relationships/chart" Target="../charts/chart198.xml"/><Relationship Id="rId1" Type="http://schemas.openxmlformats.org/officeDocument/2006/relationships/slideLayout" Target="../slideLayouts/slideLayout20.xml"/></Relationships>
</file>

<file path=ppt/slides/_rels/slide195.xml.rels><?xml version="1.0" encoding="UTF-8" standalone="yes"?>
<Relationships xmlns="http://schemas.openxmlformats.org/package/2006/relationships"><Relationship Id="rId3" Type="http://schemas.openxmlformats.org/officeDocument/2006/relationships/chart" Target="../charts/chart201.xml"/><Relationship Id="rId2" Type="http://schemas.openxmlformats.org/officeDocument/2006/relationships/chart" Target="../charts/chart200.xml"/><Relationship Id="rId1" Type="http://schemas.openxmlformats.org/officeDocument/2006/relationships/slideLayout" Target="../slideLayouts/slideLayout20.xml"/></Relationships>
</file>

<file path=ppt/slides/_rels/slide196.xml.rels><?xml version="1.0" encoding="UTF-8" standalone="yes"?>
<Relationships xmlns="http://schemas.openxmlformats.org/package/2006/relationships"><Relationship Id="rId3" Type="http://schemas.openxmlformats.org/officeDocument/2006/relationships/chart" Target="../charts/chart203.xml"/><Relationship Id="rId2" Type="http://schemas.openxmlformats.org/officeDocument/2006/relationships/chart" Target="../charts/chart202.xml"/><Relationship Id="rId1" Type="http://schemas.openxmlformats.org/officeDocument/2006/relationships/slideLayout" Target="../slideLayouts/slideLayout20.xml"/></Relationships>
</file>

<file path=ppt/slides/_rels/slide197.xml.rels><?xml version="1.0" encoding="UTF-8" standalone="yes"?>
<Relationships xmlns="http://schemas.openxmlformats.org/package/2006/relationships"><Relationship Id="rId3" Type="http://schemas.openxmlformats.org/officeDocument/2006/relationships/chart" Target="../charts/chart205.xml"/><Relationship Id="rId2" Type="http://schemas.openxmlformats.org/officeDocument/2006/relationships/chart" Target="../charts/chart204.xml"/><Relationship Id="rId1" Type="http://schemas.openxmlformats.org/officeDocument/2006/relationships/slideLayout" Target="../slideLayouts/slideLayout20.xml"/></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4.xml"/><Relationship Id="rId1" Type="http://schemas.openxmlformats.org/officeDocument/2006/relationships/tags" Target="../tags/tag51.xml"/><Relationship Id="rId4" Type="http://schemas.openxmlformats.org/officeDocument/2006/relationships/chart" Target="../charts/chart206.xml"/></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4.xml"/><Relationship Id="rId1" Type="http://schemas.openxmlformats.org/officeDocument/2006/relationships/tags" Target="../tags/tag52.xml"/><Relationship Id="rId4" Type="http://schemas.openxmlformats.org/officeDocument/2006/relationships/chart" Target="../charts/chart20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microsoft.com/office/2014/relationships/chartEx" Target="../charts/chartEx1.xml"/><Relationship Id="rId7" Type="http://schemas.microsoft.com/office/2014/relationships/chartEx" Target="../charts/chartEx3.xml"/><Relationship Id="rId12"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22.png"/><Relationship Id="rId11" Type="http://schemas.microsoft.com/office/2014/relationships/chartEx" Target="../charts/chartEx5.xml"/><Relationship Id="rId5" Type="http://schemas.microsoft.com/office/2014/relationships/chartEx" Target="../charts/chartEx2.xml"/><Relationship Id="rId10" Type="http://schemas.openxmlformats.org/officeDocument/2006/relationships/image" Target="../media/image24.png"/><Relationship Id="rId4" Type="http://schemas.openxmlformats.org/officeDocument/2006/relationships/image" Target="../media/image21.png"/><Relationship Id="rId9" Type="http://schemas.microsoft.com/office/2014/relationships/chartEx" Target="../charts/chartEx4.xml"/></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4.xml"/><Relationship Id="rId1" Type="http://schemas.openxmlformats.org/officeDocument/2006/relationships/tags" Target="../tags/tag53.xml"/><Relationship Id="rId4" Type="http://schemas.openxmlformats.org/officeDocument/2006/relationships/chart" Target="../charts/chart208.xml"/></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4.xml"/><Relationship Id="rId1" Type="http://schemas.openxmlformats.org/officeDocument/2006/relationships/tags" Target="../tags/tag54.xml"/><Relationship Id="rId4" Type="http://schemas.openxmlformats.org/officeDocument/2006/relationships/chart" Target="../charts/chart209.xml"/></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4.xml"/><Relationship Id="rId1" Type="http://schemas.openxmlformats.org/officeDocument/2006/relationships/tags" Target="../tags/tag55.xml"/><Relationship Id="rId4" Type="http://schemas.openxmlformats.org/officeDocument/2006/relationships/chart" Target="../charts/chart210.xml"/></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4.xml"/><Relationship Id="rId1" Type="http://schemas.openxmlformats.org/officeDocument/2006/relationships/tags" Target="../tags/tag56.xml"/><Relationship Id="rId4" Type="http://schemas.openxmlformats.org/officeDocument/2006/relationships/chart" Target="../charts/chart211.xml"/></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4.xml"/><Relationship Id="rId1" Type="http://schemas.openxmlformats.org/officeDocument/2006/relationships/tags" Target="../tags/tag57.xml"/><Relationship Id="rId4" Type="http://schemas.openxmlformats.org/officeDocument/2006/relationships/chart" Target="../charts/chart212.xml"/></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4.xml"/><Relationship Id="rId1" Type="http://schemas.openxmlformats.org/officeDocument/2006/relationships/tags" Target="../tags/tag58.xml"/><Relationship Id="rId4" Type="http://schemas.openxmlformats.org/officeDocument/2006/relationships/chart" Target="../charts/chart21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3" Type="http://schemas.openxmlformats.org/officeDocument/2006/relationships/chart" Target="../charts/chart215.xml"/><Relationship Id="rId2" Type="http://schemas.openxmlformats.org/officeDocument/2006/relationships/chart" Target="../charts/chart214.xml"/><Relationship Id="rId1" Type="http://schemas.openxmlformats.org/officeDocument/2006/relationships/slideLayout" Target="../slideLayouts/slideLayout20.xml"/></Relationships>
</file>

<file path=ppt/slides/_rels/slide208.xml.rels><?xml version="1.0" encoding="UTF-8" standalone="yes"?>
<Relationships xmlns="http://schemas.openxmlformats.org/package/2006/relationships"><Relationship Id="rId3" Type="http://schemas.openxmlformats.org/officeDocument/2006/relationships/chart" Target="../charts/chart217.xml"/><Relationship Id="rId2" Type="http://schemas.openxmlformats.org/officeDocument/2006/relationships/chart" Target="../charts/chart216.xml"/><Relationship Id="rId1" Type="http://schemas.openxmlformats.org/officeDocument/2006/relationships/slideLayout" Target="../slideLayouts/slideLayout20.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14/relationships/chartEx" Target="../charts/chartEx6.xml"/><Relationship Id="rId7" Type="http://schemas.microsoft.com/office/2014/relationships/chartEx" Target="../charts/chartEx8.xml"/><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28.png"/><Relationship Id="rId5" Type="http://schemas.microsoft.com/office/2014/relationships/chartEx" Target="../charts/chartEx7.xml"/><Relationship Id="rId4" Type="http://schemas.openxmlformats.org/officeDocument/2006/relationships/image" Target="../media/image27.png"/><Relationship Id="rId9" Type="http://schemas.openxmlformats.org/officeDocument/2006/relationships/image" Target="../media/image26.png"/></Relationships>
</file>

<file path=ppt/slides/_rels/slide210.xml.rels><?xml version="1.0" encoding="UTF-8" standalone="yes"?>
<Relationships xmlns="http://schemas.openxmlformats.org/package/2006/relationships"><Relationship Id="rId3" Type="http://schemas.openxmlformats.org/officeDocument/2006/relationships/chart" Target="../charts/chart219.xml"/><Relationship Id="rId2" Type="http://schemas.openxmlformats.org/officeDocument/2006/relationships/chart" Target="../charts/chart218.xml"/><Relationship Id="rId1" Type="http://schemas.openxmlformats.org/officeDocument/2006/relationships/slideLayout" Target="../slideLayouts/slideLayout20.xml"/></Relationships>
</file>

<file path=ppt/slides/_rels/slide211.xml.rels><?xml version="1.0" encoding="UTF-8" standalone="yes"?>
<Relationships xmlns="http://schemas.openxmlformats.org/package/2006/relationships"><Relationship Id="rId3" Type="http://schemas.openxmlformats.org/officeDocument/2006/relationships/chart" Target="../charts/chart220.xml"/><Relationship Id="rId2" Type="http://schemas.openxmlformats.org/officeDocument/2006/relationships/notesSlide" Target="../notesSlides/notesSlide62.xml"/><Relationship Id="rId1" Type="http://schemas.openxmlformats.org/officeDocument/2006/relationships/slideLayout" Target="../slideLayouts/slideLayout20.xml"/><Relationship Id="rId4" Type="http://schemas.openxmlformats.org/officeDocument/2006/relationships/chart" Target="../charts/chart221.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34.xml"/><Relationship Id="rId1" Type="http://schemas.openxmlformats.org/officeDocument/2006/relationships/tags" Target="../tags/tag59.xml"/><Relationship Id="rId4" Type="http://schemas.openxmlformats.org/officeDocument/2006/relationships/chart" Target="../charts/chart222.xml"/></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34.xml"/><Relationship Id="rId1" Type="http://schemas.openxmlformats.org/officeDocument/2006/relationships/tags" Target="../tags/tag60.xml"/><Relationship Id="rId4" Type="http://schemas.openxmlformats.org/officeDocument/2006/relationships/chart" Target="../charts/chart223.xml"/></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33.xml"/><Relationship Id="rId1" Type="http://schemas.openxmlformats.org/officeDocument/2006/relationships/tags" Target="../tags/tag61.xml"/><Relationship Id="rId4" Type="http://schemas.openxmlformats.org/officeDocument/2006/relationships/chart" Target="../charts/chart224.xml"/></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33.xml"/><Relationship Id="rId1" Type="http://schemas.openxmlformats.org/officeDocument/2006/relationships/tags" Target="../tags/tag62.xml"/><Relationship Id="rId4" Type="http://schemas.openxmlformats.org/officeDocument/2006/relationships/chart" Target="../charts/chart225.xml"/></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34.xml"/><Relationship Id="rId1" Type="http://schemas.openxmlformats.org/officeDocument/2006/relationships/tags" Target="../tags/tag63.xml"/><Relationship Id="rId4" Type="http://schemas.openxmlformats.org/officeDocument/2006/relationships/chart" Target="../charts/chart226.xml"/></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33.xml"/><Relationship Id="rId1" Type="http://schemas.openxmlformats.org/officeDocument/2006/relationships/tags" Target="../tags/tag64.xml"/><Relationship Id="rId4" Type="http://schemas.openxmlformats.org/officeDocument/2006/relationships/chart" Target="../charts/chart227.xml"/></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33.xml"/><Relationship Id="rId1" Type="http://schemas.openxmlformats.org/officeDocument/2006/relationships/tags" Target="../tags/tag65.xml"/><Relationship Id="rId4" Type="http://schemas.openxmlformats.org/officeDocument/2006/relationships/chart" Target="../charts/chart2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33.xml"/><Relationship Id="rId1" Type="http://schemas.openxmlformats.org/officeDocument/2006/relationships/tags" Target="../tags/tag66.xml"/><Relationship Id="rId4" Type="http://schemas.openxmlformats.org/officeDocument/2006/relationships/chart" Target="../charts/chart229.xml"/></Relationships>
</file>

<file path=ppt/slides/_rels/slide2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1.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5.xml"/><Relationship Id="rId4" Type="http://schemas.openxmlformats.org/officeDocument/2006/relationships/chart" Target="../charts/char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png"/><Relationship Id="rId3" Type="http://schemas.microsoft.com/office/2014/relationships/chartEx" Target="../charts/chartEx9.xml"/><Relationship Id="rId7" Type="http://schemas.microsoft.com/office/2014/relationships/chartEx" Target="../charts/chartEx11.xml"/><Relationship Id="rId12"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31.png"/><Relationship Id="rId11" Type="http://schemas.microsoft.com/office/2014/relationships/chartEx" Target="../charts/chartEx13.xml"/><Relationship Id="rId5" Type="http://schemas.microsoft.com/office/2014/relationships/chartEx" Target="../charts/chartEx10.xml"/><Relationship Id="rId10" Type="http://schemas.openxmlformats.org/officeDocument/2006/relationships/image" Target="../media/image33.png"/><Relationship Id="rId4" Type="http://schemas.openxmlformats.org/officeDocument/2006/relationships/image" Target="../media/image30.png"/><Relationship Id="rId9" Type="http://schemas.microsoft.com/office/2014/relationships/chartEx" Target="../charts/chartEx12.xml"/></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14/relationships/chartEx" Target="../charts/chartEx14.xml"/><Relationship Id="rId7" Type="http://schemas.microsoft.com/office/2014/relationships/chartEx" Target="../charts/chartEx16.xml"/><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image" Target="../media/image36.png"/><Relationship Id="rId11" Type="http://schemas.openxmlformats.org/officeDocument/2006/relationships/image" Target="../media/image39.png"/><Relationship Id="rId5" Type="http://schemas.microsoft.com/office/2014/relationships/chartEx" Target="../charts/chartEx15.xml"/><Relationship Id="rId10" Type="http://schemas.openxmlformats.org/officeDocument/2006/relationships/image" Target="../media/image34.png"/><Relationship Id="rId4" Type="http://schemas.openxmlformats.org/officeDocument/2006/relationships/image" Target="../media/image39.png"/><Relationship Id="rId9" Type="http://schemas.microsoft.com/office/2014/relationships/chartEx" Target="../charts/chartEx17.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31.xml"/><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15.png"/><Relationship Id="rId3" Type="http://schemas.microsoft.com/office/2014/relationships/chartEx" Target="../charts/chartEx18.xml"/><Relationship Id="rId7" Type="http://schemas.microsoft.com/office/2014/relationships/chartEx" Target="../charts/chartEx20.xml"/><Relationship Id="rId12"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31.xml"/><Relationship Id="rId6" Type="http://schemas.openxmlformats.org/officeDocument/2006/relationships/image" Target="../media/image440.png"/><Relationship Id="rId11" Type="http://schemas.microsoft.com/office/2014/relationships/chartEx" Target="../charts/chartEx22.xml"/><Relationship Id="rId5" Type="http://schemas.microsoft.com/office/2014/relationships/chartEx" Target="../charts/chartEx19.xml"/><Relationship Id="rId10" Type="http://schemas.openxmlformats.org/officeDocument/2006/relationships/image" Target="../media/image46.png"/><Relationship Id="rId4" Type="http://schemas.openxmlformats.org/officeDocument/2006/relationships/image" Target="../media/image430.png"/><Relationship Id="rId9" Type="http://schemas.microsoft.com/office/2014/relationships/chartEx" Target="../charts/chartEx21.xml"/></Relationships>
</file>

<file path=ppt/slides/_rels/slide39.xml.rels><?xml version="1.0" encoding="UTF-8" standalone="yes"?>
<Relationships xmlns="http://schemas.openxmlformats.org/package/2006/relationships"><Relationship Id="rId3" Type="http://schemas.microsoft.com/office/2014/relationships/chartEx" Target="../charts/chartEx23.xml"/><Relationship Id="rId7"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1.xml"/><Relationship Id="rId6" Type="http://schemas.openxmlformats.org/officeDocument/2006/relationships/image" Target="../media/image49.png"/><Relationship Id="rId5" Type="http://schemas.microsoft.com/office/2014/relationships/chartEx" Target="../charts/chartEx24.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31.xml"/><Relationship Id="rId5" Type="http://schemas.openxmlformats.org/officeDocument/2006/relationships/image" Target="../media/image47.jpeg"/><Relationship Id="rId4" Type="http://schemas.openxmlformats.org/officeDocument/2006/relationships/image" Target="../media/image46.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microsoft.com/office/2014/relationships/chartEx" Target="../charts/chartEx25.xml"/><Relationship Id="rId7" Type="http://schemas.microsoft.com/office/2014/relationships/chartEx" Target="../charts/chartEx27.xml"/><Relationship Id="rId12"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440.png"/><Relationship Id="rId11" Type="http://schemas.microsoft.com/office/2014/relationships/chartEx" Target="../charts/chartEx29.xml"/><Relationship Id="rId5" Type="http://schemas.microsoft.com/office/2014/relationships/chartEx" Target="../charts/chartEx26.xml"/><Relationship Id="rId10" Type="http://schemas.openxmlformats.org/officeDocument/2006/relationships/image" Target="../media/image46.png"/><Relationship Id="rId4" Type="http://schemas.openxmlformats.org/officeDocument/2006/relationships/image" Target="../media/image430.png"/><Relationship Id="rId9" Type="http://schemas.microsoft.com/office/2014/relationships/chartEx" Target="../charts/chartEx2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35.png"/><Relationship Id="rId1" Type="http://schemas.openxmlformats.org/officeDocument/2006/relationships/slideLayout" Target="../slideLayouts/slideLayout3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7.xml"/><Relationship Id="rId1" Type="http://schemas.openxmlformats.org/officeDocument/2006/relationships/tags" Target="../tags/tag29.xml"/></Relationships>
</file>

<file path=ppt/slides/_rels/slide6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21.xml"/><Relationship Id="rId5" Type="http://schemas.openxmlformats.org/officeDocument/2006/relationships/chart" Target="../charts/chart15.xml"/><Relationship Id="rId4" Type="http://schemas.openxmlformats.org/officeDocument/2006/relationships/chart" Target="../charts/chart14.xml"/></Relationships>
</file>

<file path=ppt/slides/_rels/slide69.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21.xml"/><Relationship Id="rId5" Type="http://schemas.openxmlformats.org/officeDocument/2006/relationships/chart" Target="../charts/chart19.xml"/><Relationship Id="rId4" Type="http://schemas.openxmlformats.org/officeDocument/2006/relationships/chart" Target="../charts/char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21.xml"/><Relationship Id="rId4" Type="http://schemas.openxmlformats.org/officeDocument/2006/relationships/chart" Target="../charts/chart22.xml"/></Relationships>
</file>

<file path=ppt/slides/_rels/slide71.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3.xml"/><Relationship Id="rId1" Type="http://schemas.openxmlformats.org/officeDocument/2006/relationships/tags" Target="../tags/tag30.xml"/><Relationship Id="rId4" Type="http://schemas.openxmlformats.org/officeDocument/2006/relationships/chart" Target="../charts/chart27.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3.xml"/><Relationship Id="rId1" Type="http://schemas.openxmlformats.org/officeDocument/2006/relationships/tags" Target="../tags/tag31.xml"/><Relationship Id="rId4" Type="http://schemas.openxmlformats.org/officeDocument/2006/relationships/chart" Target="../charts/chart28.xml"/></Relationships>
</file>

<file path=ppt/slides/_rels/slide76.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7.xml"/><Relationship Id="rId1" Type="http://schemas.openxmlformats.org/officeDocument/2006/relationships/tags" Target="../tags/tag32.xml"/></Relationships>
</file>

<file path=ppt/slides/_rels/slide79.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0.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chart" Target="../charts/chart32.xml"/><Relationship Id="rId1" Type="http://schemas.openxmlformats.org/officeDocument/2006/relationships/slideLayout" Target="../slideLayouts/slideLayout24.xml"/><Relationship Id="rId4" Type="http://schemas.openxmlformats.org/officeDocument/2006/relationships/chart" Target="../charts/chart34.xml"/></Relationships>
</file>

<file path=ppt/slides/_rels/slide82.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chart" Target="../charts/chart36.xml"/><Relationship Id="rId1" Type="http://schemas.openxmlformats.org/officeDocument/2006/relationships/slideLayout" Target="../slideLayouts/slideLayout33.xml"/><Relationship Id="rId4" Type="http://schemas.openxmlformats.org/officeDocument/2006/relationships/chart" Target="../charts/chart38.xml"/></Relationships>
</file>

<file path=ppt/slides/_rels/slide84.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chart" Target="../charts/chart39.xml"/><Relationship Id="rId1" Type="http://schemas.openxmlformats.org/officeDocument/2006/relationships/slideLayout" Target="../slideLayouts/slideLayout24.xml"/><Relationship Id="rId4" Type="http://schemas.openxmlformats.org/officeDocument/2006/relationships/chart" Target="../charts/chart41.xml"/></Relationships>
</file>

<file path=ppt/slides/_rels/slide85.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chart" Target="../charts/chart43.xml"/><Relationship Id="rId1" Type="http://schemas.openxmlformats.org/officeDocument/2006/relationships/slideLayout" Target="../slideLayouts/slideLayout33.xml"/><Relationship Id="rId4" Type="http://schemas.openxmlformats.org/officeDocument/2006/relationships/chart" Target="../charts/chart45.xml"/></Relationships>
</file>

<file path=ppt/slides/_rels/slide87.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0.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chart" Target="../charts/chart50.xml"/><Relationship Id="rId1" Type="http://schemas.openxmlformats.org/officeDocument/2006/relationships/slideLayout" Target="../slideLayouts/slideLayout34.xml"/><Relationship Id="rId6" Type="http://schemas.openxmlformats.org/officeDocument/2006/relationships/chart" Target="../charts/chart54.xml"/><Relationship Id="rId5" Type="http://schemas.openxmlformats.org/officeDocument/2006/relationships/chart" Target="../charts/chart53.xml"/><Relationship Id="rId4" Type="http://schemas.openxmlformats.org/officeDocument/2006/relationships/chart" Target="../charts/chart52.xml"/></Relationships>
</file>

<file path=ppt/slides/_rels/slide91.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34.xml"/><Relationship Id="rId6" Type="http://schemas.openxmlformats.org/officeDocument/2006/relationships/chart" Target="../charts/chart59.xml"/><Relationship Id="rId5" Type="http://schemas.openxmlformats.org/officeDocument/2006/relationships/chart" Target="../charts/chart58.xml"/><Relationship Id="rId4" Type="http://schemas.openxmlformats.org/officeDocument/2006/relationships/chart" Target="../charts/chart57.xml"/></Relationships>
</file>

<file path=ppt/slides/_rels/slide92.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34.xml"/><Relationship Id="rId4" Type="http://schemas.openxmlformats.org/officeDocument/2006/relationships/chart" Target="../charts/chart62.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4.xml"/><Relationship Id="rId1" Type="http://schemas.openxmlformats.org/officeDocument/2006/relationships/tags" Target="../tags/tag33.xml"/><Relationship Id="rId4" Type="http://schemas.openxmlformats.org/officeDocument/2006/relationships/chart" Target="../charts/chart63.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4.xml"/><Relationship Id="rId1" Type="http://schemas.openxmlformats.org/officeDocument/2006/relationships/tags" Target="../tags/tag34.xml"/><Relationship Id="rId4" Type="http://schemas.openxmlformats.org/officeDocument/2006/relationships/chart" Target="../charts/chart6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chart" Target="../charts/chart65.xml"/><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chart" Target="../charts/chart67.xml"/><Relationship Id="rId1" Type="http://schemas.openxmlformats.org/officeDocument/2006/relationships/slideLayout" Target="../slideLayouts/slideLayout24.xml"/><Relationship Id="rId4" Type="http://schemas.openxmlformats.org/officeDocument/2006/relationships/chart" Target="../charts/chart69.xml"/></Relationships>
</file>

<file path=ppt/slides/_rels/slide98.xml.rels><?xml version="1.0" encoding="UTF-8" standalone="yes"?>
<Relationships xmlns="http://schemas.openxmlformats.org/package/2006/relationships"><Relationship Id="rId2" Type="http://schemas.openxmlformats.org/officeDocument/2006/relationships/chart" Target="../charts/chart70.xml"/><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2" Type="http://schemas.openxmlformats.org/officeDocument/2006/relationships/chart" Target="../charts/chart71.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D0208-DBE0-4E8D-9B15-336EAE1A27BD}"/>
              </a:ext>
            </a:extLst>
          </p:cNvPr>
          <p:cNvSpPr>
            <a:spLocks noGrp="1"/>
          </p:cNvSpPr>
          <p:nvPr>
            <p:ph type="title"/>
          </p:nvPr>
        </p:nvSpPr>
        <p:spPr/>
        <p:txBody>
          <a:bodyPr/>
          <a:lstStyle/>
          <a:p>
            <a:r>
              <a:rPr lang="en-US" sz="4400" dirty="0"/>
              <a:t>Brand Equity Tracker and Overview of Key Category Insights</a:t>
            </a:r>
          </a:p>
        </p:txBody>
      </p:sp>
      <p:sp>
        <p:nvSpPr>
          <p:cNvPr id="3" name="Text Placeholder 2">
            <a:extLst>
              <a:ext uri="{FF2B5EF4-FFF2-40B4-BE49-F238E27FC236}">
                <a16:creationId xmlns:a16="http://schemas.microsoft.com/office/drawing/2014/main" id="{F5DA4D45-8FEE-49C6-A48A-ED4DDDDE5F00}"/>
              </a:ext>
            </a:extLst>
          </p:cNvPr>
          <p:cNvSpPr>
            <a:spLocks noGrp="1"/>
          </p:cNvSpPr>
          <p:nvPr>
            <p:ph type="body" sz="quarter" idx="10"/>
          </p:nvPr>
        </p:nvSpPr>
        <p:spPr/>
        <p:txBody>
          <a:bodyPr/>
          <a:lstStyle/>
          <a:p>
            <a:r>
              <a:rPr lang="en-US" dirty="0"/>
              <a:t>Revised January 2020</a:t>
            </a:r>
          </a:p>
        </p:txBody>
      </p:sp>
      <p:sp>
        <p:nvSpPr>
          <p:cNvPr id="4" name="Text Placeholder 3">
            <a:extLst>
              <a:ext uri="{FF2B5EF4-FFF2-40B4-BE49-F238E27FC236}">
                <a16:creationId xmlns:a16="http://schemas.microsoft.com/office/drawing/2014/main" id="{6717049E-333B-47DA-931C-92C0AEAD5E37}"/>
              </a:ext>
            </a:extLst>
          </p:cNvPr>
          <p:cNvSpPr>
            <a:spLocks noGrp="1"/>
          </p:cNvSpPr>
          <p:nvPr>
            <p:ph type="body" sz="quarter" idx="11"/>
          </p:nvPr>
        </p:nvSpPr>
        <p:spPr/>
        <p:txBody>
          <a:bodyPr/>
          <a:lstStyle/>
          <a:p>
            <a:r>
              <a:rPr lang="en-US" dirty="0"/>
              <a:t>#18509</a:t>
            </a:r>
          </a:p>
        </p:txBody>
      </p:sp>
      <p:pic>
        <p:nvPicPr>
          <p:cNvPr id="6" name="Picture 2" descr="Image result for campbell's">
            <a:extLst>
              <a:ext uri="{FF2B5EF4-FFF2-40B4-BE49-F238E27FC236}">
                <a16:creationId xmlns:a16="http://schemas.microsoft.com/office/drawing/2014/main" id="{FF18F62B-D920-4A4B-8D6E-D1E4C21528E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4841064"/>
            <a:ext cx="1891385" cy="992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065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FFE7A2FC-3D0E-40FF-BED6-3D3127A7AB9D}"/>
              </a:ext>
            </a:extLst>
          </p:cNvPr>
          <p:cNvSpPr>
            <a:spLocks noGrp="1"/>
          </p:cNvSpPr>
          <p:nvPr>
            <p:ph type="ftr" sz="quarter" idx="13"/>
          </p:nvPr>
        </p:nvSpPr>
        <p:spPr>
          <a:xfrm>
            <a:off x="381000" y="6391275"/>
            <a:ext cx="8382000" cy="161925"/>
          </a:xfrm>
        </p:spPr>
        <p:txBody>
          <a:bodyPr/>
          <a:lstStyle/>
          <a:p>
            <a:r>
              <a:rPr lang="en-US" dirty="0"/>
              <a:t>Note: Blue indicates purchasing driver is unique to category</a:t>
            </a:r>
          </a:p>
        </p:txBody>
      </p:sp>
      <p:sp>
        <p:nvSpPr>
          <p:cNvPr id="3" name="Slide Number Placeholder 2">
            <a:extLst>
              <a:ext uri="{FF2B5EF4-FFF2-40B4-BE49-F238E27FC236}">
                <a16:creationId xmlns:a16="http://schemas.microsoft.com/office/drawing/2014/main" id="{3B80594C-321C-4C77-A318-92EB5D59B7E7}"/>
              </a:ext>
            </a:extLst>
          </p:cNvPr>
          <p:cNvSpPr>
            <a:spLocks noGrp="1"/>
          </p:cNvSpPr>
          <p:nvPr>
            <p:ph type="sldNum" sz="quarter" idx="4"/>
          </p:nvPr>
        </p:nvSpPr>
        <p:spPr/>
        <p:txBody>
          <a:bodyPr/>
          <a:lstStyle/>
          <a:p>
            <a:fld id="{7B6B1C32-E567-445C-9FD5-2A0B0A08DD29}" type="slidenum">
              <a:rPr lang="en-US" smtClean="0"/>
              <a:pPr/>
              <a:t>10</a:t>
            </a:fld>
            <a:endParaRPr lang="en-US" dirty="0"/>
          </a:p>
        </p:txBody>
      </p:sp>
      <p:sp>
        <p:nvSpPr>
          <p:cNvPr id="18" name="Title 17">
            <a:extLst>
              <a:ext uri="{FF2B5EF4-FFF2-40B4-BE49-F238E27FC236}">
                <a16:creationId xmlns:a16="http://schemas.microsoft.com/office/drawing/2014/main" id="{7562818D-B371-41C2-B1C0-E6380F96A62A}"/>
              </a:ext>
            </a:extLst>
          </p:cNvPr>
          <p:cNvSpPr>
            <a:spLocks noGrp="1"/>
          </p:cNvSpPr>
          <p:nvPr>
            <p:ph type="title"/>
          </p:nvPr>
        </p:nvSpPr>
        <p:spPr/>
        <p:txBody>
          <a:bodyPr/>
          <a:lstStyle/>
          <a:p>
            <a:r>
              <a:rPr lang="en-US" dirty="0"/>
              <a:t>Summary – Total Sample </a:t>
            </a:r>
          </a:p>
        </p:txBody>
      </p:sp>
      <p:sp>
        <p:nvSpPr>
          <p:cNvPr id="4" name="Text Placeholder 3">
            <a:extLst>
              <a:ext uri="{FF2B5EF4-FFF2-40B4-BE49-F238E27FC236}">
                <a16:creationId xmlns:a16="http://schemas.microsoft.com/office/drawing/2014/main" id="{328E34E4-6B58-4AF9-9A12-3BD2B13882EC}"/>
              </a:ext>
            </a:extLst>
          </p:cNvPr>
          <p:cNvSpPr>
            <a:spLocks noGrp="1"/>
          </p:cNvSpPr>
          <p:nvPr>
            <p:ph type="body" sz="quarter" idx="15"/>
          </p:nvPr>
        </p:nvSpPr>
        <p:spPr/>
        <p:txBody>
          <a:bodyPr/>
          <a:lstStyle/>
          <a:p>
            <a:r>
              <a:rPr lang="en-US" dirty="0"/>
              <a:t>Top eight purchase drivers for all categories</a:t>
            </a:r>
          </a:p>
          <a:p>
            <a:endParaRPr lang="en-US" dirty="0"/>
          </a:p>
        </p:txBody>
      </p:sp>
      <p:graphicFrame>
        <p:nvGraphicFramePr>
          <p:cNvPr id="6" name="Chart Placeholder 11">
            <a:extLst>
              <a:ext uri="{FF2B5EF4-FFF2-40B4-BE49-F238E27FC236}">
                <a16:creationId xmlns:a16="http://schemas.microsoft.com/office/drawing/2014/main" id="{7E510956-6580-4857-B724-435216941C71}"/>
              </a:ext>
            </a:extLst>
          </p:cNvPr>
          <p:cNvGraphicFramePr>
            <a:graphicFrameLocks/>
          </p:cNvGraphicFramePr>
          <p:nvPr>
            <p:extLst>
              <p:ext uri="{D42A27DB-BD31-4B8C-83A1-F6EECF244321}">
                <p14:modId xmlns:p14="http://schemas.microsoft.com/office/powerpoint/2010/main" val="1742247574"/>
              </p:ext>
            </p:extLst>
          </p:nvPr>
        </p:nvGraphicFramePr>
        <p:xfrm>
          <a:off x="402336" y="1633469"/>
          <a:ext cx="8360660" cy="4129471"/>
        </p:xfrm>
        <a:graphic>
          <a:graphicData uri="http://schemas.openxmlformats.org/drawingml/2006/table">
            <a:tbl>
              <a:tblPr firstRow="1" bandRow="1">
                <a:tableStyleId>{8EC20E35-A176-4012-BC5E-935CFFF8708E}</a:tableStyleId>
              </a:tblPr>
              <a:tblGrid>
                <a:gridCol w="1194380">
                  <a:extLst>
                    <a:ext uri="{9D8B030D-6E8A-4147-A177-3AD203B41FA5}">
                      <a16:colId xmlns:a16="http://schemas.microsoft.com/office/drawing/2014/main" val="20000"/>
                    </a:ext>
                  </a:extLst>
                </a:gridCol>
                <a:gridCol w="1194380">
                  <a:extLst>
                    <a:ext uri="{9D8B030D-6E8A-4147-A177-3AD203B41FA5}">
                      <a16:colId xmlns:a16="http://schemas.microsoft.com/office/drawing/2014/main" val="20001"/>
                    </a:ext>
                  </a:extLst>
                </a:gridCol>
                <a:gridCol w="1194380">
                  <a:extLst>
                    <a:ext uri="{9D8B030D-6E8A-4147-A177-3AD203B41FA5}">
                      <a16:colId xmlns:a16="http://schemas.microsoft.com/office/drawing/2014/main" val="2855620788"/>
                    </a:ext>
                  </a:extLst>
                </a:gridCol>
                <a:gridCol w="1194380">
                  <a:extLst>
                    <a:ext uri="{9D8B030D-6E8A-4147-A177-3AD203B41FA5}">
                      <a16:colId xmlns:a16="http://schemas.microsoft.com/office/drawing/2014/main" val="20002"/>
                    </a:ext>
                  </a:extLst>
                </a:gridCol>
                <a:gridCol w="1194380">
                  <a:extLst>
                    <a:ext uri="{9D8B030D-6E8A-4147-A177-3AD203B41FA5}">
                      <a16:colId xmlns:a16="http://schemas.microsoft.com/office/drawing/2014/main" val="4218459637"/>
                    </a:ext>
                  </a:extLst>
                </a:gridCol>
                <a:gridCol w="1194380">
                  <a:extLst>
                    <a:ext uri="{9D8B030D-6E8A-4147-A177-3AD203B41FA5}">
                      <a16:colId xmlns:a16="http://schemas.microsoft.com/office/drawing/2014/main" val="354666870"/>
                    </a:ext>
                  </a:extLst>
                </a:gridCol>
                <a:gridCol w="1194380">
                  <a:extLst>
                    <a:ext uri="{9D8B030D-6E8A-4147-A177-3AD203B41FA5}">
                      <a16:colId xmlns:a16="http://schemas.microsoft.com/office/drawing/2014/main" val="4132450056"/>
                    </a:ext>
                  </a:extLst>
                </a:gridCol>
              </a:tblGrid>
              <a:tr h="422702">
                <a:tc>
                  <a:txBody>
                    <a:bodyPr/>
                    <a:lstStyle/>
                    <a:p>
                      <a:pPr algn="l" fontAlgn="b"/>
                      <a:r>
                        <a:rPr lang="en-US" sz="1000" b="1" i="0" u="none" strike="noStrike" spc="0" dirty="0">
                          <a:solidFill>
                            <a:schemeClr val="tx1"/>
                          </a:solidFill>
                          <a:effectLst/>
                          <a:latin typeface="+mj-lt"/>
                        </a:rPr>
                        <a:t>Packaged Snacks</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Canned Soup</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Frozen Soup</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Refrigerated Soup</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Homemade Soup</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Prepared Salsa</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Beverages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60124">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Price</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Requires less labor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Requires less labor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Taste/flavor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64727857"/>
                  </a:ext>
                </a:extLst>
              </a:tr>
              <a:tr h="422702">
                <a:tc>
                  <a:txBody>
                    <a:bodyPr/>
                    <a:lstStyle/>
                    <a:p>
                      <a:pPr algn="l" fontAlgn="t"/>
                      <a:r>
                        <a:rPr lang="en-US" sz="1000" b="0" i="0" u="none" strike="noStrike" spc="0" dirty="0">
                          <a:solidFill>
                            <a:schemeClr val="tx1"/>
                          </a:solidFill>
                          <a:effectLst/>
                          <a:latin typeface="+mn-lt"/>
                        </a:rPr>
                        <a:t>Taste/flavor</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Shelf life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Wide range of flavor options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dirty="0">
                          <a:solidFill>
                            <a:schemeClr val="tx1"/>
                          </a:solidFill>
                          <a:effectLst/>
                          <a:latin typeface="+mn-lt"/>
                          <a:ea typeface="+mn-ea"/>
                          <a:cs typeface="+mn-cs"/>
                        </a:rPr>
                        <a:t>Overall product quality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dirty="0">
                          <a:solidFill>
                            <a:schemeClr val="tx1"/>
                          </a:solidFill>
                          <a:effectLst/>
                          <a:latin typeface="+mn-lt"/>
                          <a:ea typeface="+mn-ea"/>
                          <a:cs typeface="+mn-cs"/>
                        </a:rPr>
                        <a:t>Overall product quality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Taste/flavor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08805140"/>
                  </a:ext>
                </a:extLst>
              </a:tr>
              <a:tr h="422702">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dirty="0">
                          <a:solidFill>
                            <a:schemeClr val="tx1"/>
                          </a:solidFill>
                          <a:effectLst/>
                          <a:latin typeface="+mn-lt"/>
                          <a:ea typeface="+mn-ea"/>
                          <a:cs typeface="+mn-cs"/>
                        </a:rPr>
                        <a:t>Overall product quality</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Distributor availability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Taste/flavor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Works well in recipes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Flexibility for flavor options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Taste/flavor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100% juice products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567376955"/>
                  </a:ext>
                </a:extLst>
              </a:tr>
              <a:tr h="422702">
                <a:tc>
                  <a:txBody>
                    <a:bodyPr/>
                    <a:lstStyle/>
                    <a:p>
                      <a:pPr algn="l" fontAlgn="t"/>
                      <a:r>
                        <a:rPr lang="en-US" sz="1000" b="0" i="0" u="none" strike="noStrike" spc="0" dirty="0">
                          <a:solidFill>
                            <a:schemeClr val="tx1"/>
                          </a:solidFill>
                          <a:effectLst/>
                          <a:latin typeface="+mn-lt"/>
                        </a:rPr>
                        <a:t>Distributor availability</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Requires less labor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Ready to eat (only requires heating)</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Taste/flavor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Distributor availability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Shelf life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96103042"/>
                  </a:ext>
                </a:extLst>
              </a:tr>
              <a:tr h="422702">
                <a:tc>
                  <a:txBody>
                    <a:bodyPr/>
                    <a:lstStyle/>
                    <a:p>
                      <a:pPr algn="l" fontAlgn="t"/>
                      <a:r>
                        <a:rPr lang="en-US" sz="1000" b="0" i="0" u="none" strike="noStrike" spc="0" dirty="0">
                          <a:solidFill>
                            <a:schemeClr val="tx1"/>
                          </a:solidFill>
                          <a:effectLst/>
                          <a:latin typeface="+mn-lt"/>
                        </a:rPr>
                        <a:t>Shelf life</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Overall product quality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dirty="0">
                          <a:solidFill>
                            <a:schemeClr val="tx1"/>
                          </a:solidFill>
                          <a:effectLst/>
                          <a:latin typeface="+mn-lt"/>
                          <a:ea typeface="+mn-ea"/>
                          <a:cs typeface="+mn-cs"/>
                        </a:rPr>
                        <a:t>Overall product quality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Appropriate packaging size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Reduce food waste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Shelf life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Distributor availability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679927707"/>
                  </a:ext>
                </a:extLst>
              </a:tr>
              <a:tr h="585279">
                <a:tc>
                  <a:txBody>
                    <a:bodyPr/>
                    <a:lstStyle/>
                    <a:p>
                      <a:pPr algn="l" fontAlgn="t"/>
                      <a:r>
                        <a:rPr lang="en-US" sz="1000" b="1" i="0" u="none" strike="noStrike" spc="0" dirty="0">
                          <a:solidFill>
                            <a:schemeClr val="accent1"/>
                          </a:solidFill>
                          <a:effectLst/>
                          <a:latin typeface="+mn-lt"/>
                        </a:rPr>
                        <a:t>Strong consumer-known brand name</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Appropriate packaging size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Product packaging and format</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Offer of LTOs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Requires less labor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Health and wellness benefits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620231465"/>
                  </a:ext>
                </a:extLst>
              </a:tr>
              <a:tr h="585279">
                <a:tc>
                  <a:txBody>
                    <a:bodyPr/>
                    <a:lstStyle/>
                    <a:p>
                      <a:pPr algn="l" fontAlgn="t"/>
                      <a:r>
                        <a:rPr lang="en-US" sz="1000" b="0" i="0" u="none" strike="noStrike" spc="0" dirty="0">
                          <a:solidFill>
                            <a:schemeClr val="tx1"/>
                          </a:solidFill>
                          <a:effectLst/>
                          <a:latin typeface="+mn-lt"/>
                        </a:rPr>
                        <a:t>Appropriate packaging size</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Works well in recipes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Shelf life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Wide range of flavor options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Health and wellness benefits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Easily incorporated into recipes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Appropriate packaging size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36889863"/>
                  </a:ext>
                </a:extLst>
              </a:tr>
              <a:tr h="585279">
                <a:tc>
                  <a:txBody>
                    <a:bodyPr/>
                    <a:lstStyle/>
                    <a:p>
                      <a:pPr algn="l" fontAlgn="t"/>
                      <a:r>
                        <a:rPr lang="en-US" sz="1000" b="1" i="0" u="none" strike="noStrike" spc="0" dirty="0">
                          <a:solidFill>
                            <a:schemeClr val="accent1"/>
                          </a:solidFill>
                          <a:effectLst/>
                          <a:latin typeface="+mn-lt"/>
                        </a:rPr>
                        <a:t>Nutrition claims</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Taste/flavor &amp;</a:t>
                      </a:r>
                    </a:p>
                    <a:p>
                      <a:pPr algn="l" fontAlgn="b"/>
                      <a:r>
                        <a:rPr lang="en-US" sz="1000" b="1" i="0" u="none" strike="noStrike" kern="1200" spc="0" dirty="0">
                          <a:solidFill>
                            <a:schemeClr val="accent1"/>
                          </a:solidFill>
                          <a:effectLst/>
                          <a:latin typeface="+mn-lt"/>
                          <a:ea typeface="+mn-ea"/>
                          <a:cs typeface="+mn-cs"/>
                        </a:rPr>
                        <a:t>Reputation</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Distributor availability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Shelf life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Low-sodium options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Dietary claims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dirty="0">
                          <a:solidFill>
                            <a:schemeClr val="tx1"/>
                          </a:solidFill>
                          <a:effectLst/>
                          <a:latin typeface="+mn-lt"/>
                          <a:ea typeface="+mn-ea"/>
                          <a:cs typeface="+mn-cs"/>
                        </a:rPr>
                        <a:t>Overall product quality</a:t>
                      </a: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684114754"/>
                  </a:ext>
                </a:extLst>
              </a:tr>
            </a:tbl>
          </a:graphicData>
        </a:graphic>
      </p:graphicFrame>
    </p:spTree>
    <p:extLst>
      <p:ext uri="{BB962C8B-B14F-4D97-AF65-F5344CB8AC3E}">
        <p14:creationId xmlns:p14="http://schemas.microsoft.com/office/powerpoint/2010/main" val="12433059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A408176-6724-446E-9185-C731146B4C0F}"/>
              </a:ext>
            </a:extLst>
          </p:cNvPr>
          <p:cNvSpPr>
            <a:spLocks noGrp="1"/>
          </p:cNvSpPr>
          <p:nvPr>
            <p:ph type="title"/>
          </p:nvPr>
        </p:nvSpPr>
        <p:spPr/>
        <p:txBody>
          <a:bodyPr/>
          <a:lstStyle/>
          <a:p>
            <a:r>
              <a:rPr lang="en-US" dirty="0"/>
              <a:t>Campbell’s Canned Soup Brand Performance</a:t>
            </a:r>
          </a:p>
        </p:txBody>
      </p:sp>
      <p:sp>
        <p:nvSpPr>
          <p:cNvPr id="5" name="Footer Placeholder 4">
            <a:extLst>
              <a:ext uri="{FF2B5EF4-FFF2-40B4-BE49-F238E27FC236}">
                <a16:creationId xmlns:a16="http://schemas.microsoft.com/office/drawing/2014/main" id="{01979BB6-82F0-43D7-92C4-3A894EBFCB98}"/>
              </a:ext>
            </a:extLst>
          </p:cNvPr>
          <p:cNvSpPr>
            <a:spLocks noGrp="1"/>
          </p:cNvSpPr>
          <p:nvPr>
            <p:ph type="ftr" sz="quarter" idx="13"/>
          </p:nvPr>
        </p:nvSpPr>
        <p:spPr/>
        <p:txBody>
          <a:bodyPr/>
          <a:lstStyle/>
          <a:p>
            <a:r>
              <a:rPr lang="en-US" dirty="0"/>
              <a:t>Base: Base varies</a:t>
            </a:r>
            <a:br>
              <a:rPr lang="en-US" dirty="0"/>
            </a:br>
            <a:r>
              <a:rPr lang="en-US" dirty="0"/>
              <a:t>Q: Using a scale of 1 to 5, where 5 = strongly agree, and 1 = do not agree at all, please indicate your level of agreement with each of the following statements relative to each of these brands in the context of the foodservice canned soup product category. </a:t>
            </a:r>
          </a:p>
        </p:txBody>
      </p:sp>
      <p:sp>
        <p:nvSpPr>
          <p:cNvPr id="11" name="Text Placeholder 10">
            <a:extLst>
              <a:ext uri="{FF2B5EF4-FFF2-40B4-BE49-F238E27FC236}">
                <a16:creationId xmlns:a16="http://schemas.microsoft.com/office/drawing/2014/main" id="{D75C81E3-C2E5-4350-BFAD-B5EBE0310F04}"/>
              </a:ext>
            </a:extLst>
          </p:cNvPr>
          <p:cNvSpPr>
            <a:spLocks noGrp="1"/>
          </p:cNvSpPr>
          <p:nvPr>
            <p:ph type="body" sz="quarter" idx="16"/>
          </p:nvPr>
        </p:nvSpPr>
        <p:spPr/>
        <p:txBody>
          <a:bodyPr/>
          <a:lstStyle/>
          <a:p>
            <a:r>
              <a:rPr lang="en-US" dirty="0"/>
              <a:t>Among operators purchasing Campbell’s canned soup, between half and three quarters agree that Campbell’s performs well on key purchase drivers, like price, shelf life and product quality. </a:t>
            </a:r>
          </a:p>
          <a:p>
            <a:r>
              <a:rPr lang="en-US" dirty="0"/>
              <a:t>Campbell’s purchasers rate Campbell’s as higher performing across all purchase drivers compared to Heinz canned soup purchasers. </a:t>
            </a:r>
          </a:p>
        </p:txBody>
      </p:sp>
      <p:sp>
        <p:nvSpPr>
          <p:cNvPr id="2" name="Slide Number Placeholder 1">
            <a:extLst>
              <a:ext uri="{FF2B5EF4-FFF2-40B4-BE49-F238E27FC236}">
                <a16:creationId xmlns:a16="http://schemas.microsoft.com/office/drawing/2014/main" id="{C7B2D047-31BA-4BEF-BF29-C7B904AD9603}"/>
              </a:ext>
            </a:extLst>
          </p:cNvPr>
          <p:cNvSpPr>
            <a:spLocks noGrp="1"/>
          </p:cNvSpPr>
          <p:nvPr>
            <p:ph type="sldNum" sz="quarter" idx="4"/>
          </p:nvPr>
        </p:nvSpPr>
        <p:spPr/>
        <p:txBody>
          <a:bodyPr/>
          <a:lstStyle/>
          <a:p>
            <a:fld id="{7B6B1C32-E567-445C-9FD5-2A0B0A08DD29}" type="slidenum">
              <a:rPr lang="en-US" smtClean="0"/>
              <a:pPr/>
              <a:t>100</a:t>
            </a:fld>
            <a:endParaRPr lang="en-US" dirty="0"/>
          </a:p>
        </p:txBody>
      </p:sp>
      <p:sp>
        <p:nvSpPr>
          <p:cNvPr id="14" name="Text Placeholder 13">
            <a:extLst>
              <a:ext uri="{FF2B5EF4-FFF2-40B4-BE49-F238E27FC236}">
                <a16:creationId xmlns:a16="http://schemas.microsoft.com/office/drawing/2014/main" id="{985D5D6D-45DA-46F8-9C94-A7DAE14DD713}"/>
              </a:ext>
            </a:extLst>
          </p:cNvPr>
          <p:cNvSpPr>
            <a:spLocks noGrp="1"/>
          </p:cNvSpPr>
          <p:nvPr>
            <p:ph type="body" sz="quarter" idx="17"/>
          </p:nvPr>
        </p:nvSpPr>
        <p:spPr>
          <a:xfrm>
            <a:off x="381000" y="1615960"/>
            <a:ext cx="5486398" cy="371764"/>
          </a:xfrm>
        </p:spPr>
        <p:txBody>
          <a:bodyPr/>
          <a:lstStyle/>
          <a:p>
            <a:r>
              <a:rPr lang="en-US" dirty="0"/>
              <a:t>Against top canned competitor brand on top eight purchase drivers</a:t>
            </a:r>
          </a:p>
        </p:txBody>
      </p:sp>
      <p:graphicFrame>
        <p:nvGraphicFramePr>
          <p:cNvPr id="16" name="Chart Placeholder 6">
            <a:extLst>
              <a:ext uri="{FF2B5EF4-FFF2-40B4-BE49-F238E27FC236}">
                <a16:creationId xmlns:a16="http://schemas.microsoft.com/office/drawing/2014/main" id="{F0F42442-D27A-4712-8CB0-872EA6BFBDC2}"/>
              </a:ext>
            </a:extLst>
          </p:cNvPr>
          <p:cNvGraphicFramePr>
            <a:graphicFrameLocks noGrp="1"/>
          </p:cNvGraphicFramePr>
          <p:nvPr>
            <p:ph sz="quarter" idx="18"/>
            <p:extLst>
              <p:ext uri="{D42A27DB-BD31-4B8C-83A1-F6EECF244321}">
                <p14:modId xmlns:p14="http://schemas.microsoft.com/office/powerpoint/2010/main" val="3874500405"/>
              </p:ext>
            </p:extLst>
          </p:nvPr>
        </p:nvGraphicFramePr>
        <p:xfrm>
          <a:off x="381000" y="2743200"/>
          <a:ext cx="8382000" cy="3352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64725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DB167A73-D5C1-4121-A11D-C82C272FAFB2}"/>
              </a:ext>
            </a:extLst>
          </p:cNvPr>
          <p:cNvSpPr>
            <a:spLocks noGrp="1"/>
          </p:cNvSpPr>
          <p:nvPr>
            <p:ph type="sldNum" sz="quarter" idx="10"/>
          </p:nvPr>
        </p:nvSpPr>
        <p:spPr/>
        <p:txBody>
          <a:bodyPr/>
          <a:lstStyle/>
          <a:p>
            <a:pPr defTabSz="856716"/>
            <a:fld id="{7B6B1C32-E567-445C-9FD5-2A0B0A08DD29}" type="slidenum">
              <a:rPr lang="en-US" smtClean="0"/>
              <a:pPr defTabSz="856716"/>
              <a:t>101</a:t>
            </a:fld>
            <a:endParaRPr lang="en-US" dirty="0"/>
          </a:p>
        </p:txBody>
      </p:sp>
      <p:sp>
        <p:nvSpPr>
          <p:cNvPr id="2" name="Text Placeholder 1">
            <a:extLst>
              <a:ext uri="{FF2B5EF4-FFF2-40B4-BE49-F238E27FC236}">
                <a16:creationId xmlns:a16="http://schemas.microsoft.com/office/drawing/2014/main" id="{563B19D9-25C3-4671-9059-262F0A923A33}"/>
              </a:ext>
            </a:extLst>
          </p:cNvPr>
          <p:cNvSpPr>
            <a:spLocks noGrp="1"/>
          </p:cNvSpPr>
          <p:nvPr>
            <p:ph type="body" sz="quarter" idx="12"/>
          </p:nvPr>
        </p:nvSpPr>
        <p:spPr/>
        <p:txBody>
          <a:bodyPr/>
          <a:lstStyle/>
          <a:p>
            <a:r>
              <a:rPr lang="en-US" dirty="0"/>
              <a:t>Operator preference for canned soup size is split between 48-52-ounce cans and 10-20-ounce cans. Restaurant operators, especially casual (80%), family (74%) and quick service (67%) are most likely to prefer the 48-52-ounce cans. </a:t>
            </a:r>
          </a:p>
          <a:p>
            <a:r>
              <a:rPr lang="en-US" dirty="0"/>
              <a:t>Noncommercial operators are the most likely to prefer 7.25-ounce cans—this is driven primarily by healthcare operators (49%).</a:t>
            </a:r>
          </a:p>
        </p:txBody>
      </p:sp>
      <p:sp>
        <p:nvSpPr>
          <p:cNvPr id="12" name="Title 11">
            <a:extLst>
              <a:ext uri="{FF2B5EF4-FFF2-40B4-BE49-F238E27FC236}">
                <a16:creationId xmlns:a16="http://schemas.microsoft.com/office/drawing/2014/main" id="{770BB54D-2716-4DA1-B43E-467E4139E5D9}"/>
              </a:ext>
            </a:extLst>
          </p:cNvPr>
          <p:cNvSpPr>
            <a:spLocks noGrp="1"/>
          </p:cNvSpPr>
          <p:nvPr>
            <p:ph type="title"/>
          </p:nvPr>
        </p:nvSpPr>
        <p:spPr/>
        <p:txBody>
          <a:bodyPr/>
          <a:lstStyle/>
          <a:p>
            <a:r>
              <a:rPr lang="en-US" dirty="0"/>
              <a:t>Size Preference for Canned Soup</a:t>
            </a:r>
          </a:p>
        </p:txBody>
      </p:sp>
      <p:sp>
        <p:nvSpPr>
          <p:cNvPr id="10" name="Footer Placeholder 9">
            <a:extLst>
              <a:ext uri="{FF2B5EF4-FFF2-40B4-BE49-F238E27FC236}">
                <a16:creationId xmlns:a16="http://schemas.microsoft.com/office/drawing/2014/main" id="{9A7E8C1C-5753-4560-ACA7-796E96DB429F}"/>
              </a:ext>
            </a:extLst>
          </p:cNvPr>
          <p:cNvSpPr>
            <a:spLocks noGrp="1"/>
          </p:cNvSpPr>
          <p:nvPr>
            <p:ph type="ftr" sz="quarter" idx="13"/>
          </p:nvPr>
        </p:nvSpPr>
        <p:spPr/>
        <p:txBody>
          <a:bodyPr/>
          <a:lstStyle/>
          <a:p>
            <a:r>
              <a:rPr lang="en-US" dirty="0"/>
              <a:t>:</a:t>
            </a:r>
            <a:br>
              <a:rPr lang="en-US" dirty="0"/>
            </a:br>
            <a:r>
              <a:rPr lang="en-US" dirty="0"/>
              <a:t>Base: 425 operators serving canned soup, 115 restaurant, 245 non comm, 35 hotel, 30 c-store </a:t>
            </a:r>
          </a:p>
          <a:p>
            <a:r>
              <a:rPr lang="en-US" dirty="0"/>
              <a:t>Q: You said you currently menu </a:t>
            </a:r>
            <a:r>
              <a:rPr lang="en-US" b="1" dirty="0"/>
              <a:t>canned soup</a:t>
            </a:r>
            <a:r>
              <a:rPr lang="en-US" dirty="0"/>
              <a:t> in your operation. Please select the primary reasons you choose to menu </a:t>
            </a:r>
            <a:r>
              <a:rPr lang="en-US" b="1" dirty="0"/>
              <a:t>canned soup in y our operation.</a:t>
            </a:r>
            <a:r>
              <a:rPr lang="en-US" dirty="0"/>
              <a:t> Please select up to four.</a:t>
            </a:r>
          </a:p>
        </p:txBody>
      </p:sp>
      <p:sp>
        <p:nvSpPr>
          <p:cNvPr id="14" name="Text Placeholder 13">
            <a:extLst>
              <a:ext uri="{FF2B5EF4-FFF2-40B4-BE49-F238E27FC236}">
                <a16:creationId xmlns:a16="http://schemas.microsoft.com/office/drawing/2014/main" id="{27743595-7CE2-4814-8725-E54A2A8F4D06}"/>
              </a:ext>
            </a:extLst>
          </p:cNvPr>
          <p:cNvSpPr>
            <a:spLocks noGrp="1"/>
          </p:cNvSpPr>
          <p:nvPr>
            <p:ph type="body" sz="quarter" idx="15"/>
          </p:nvPr>
        </p:nvSpPr>
        <p:spPr/>
        <p:txBody>
          <a:bodyPr/>
          <a:lstStyle/>
          <a:p>
            <a:r>
              <a:rPr lang="en-US" dirty="0"/>
              <a:t>By segment</a:t>
            </a:r>
          </a:p>
        </p:txBody>
      </p:sp>
      <p:graphicFrame>
        <p:nvGraphicFramePr>
          <p:cNvPr id="16" name="Chart Placeholder 28">
            <a:extLst>
              <a:ext uri="{FF2B5EF4-FFF2-40B4-BE49-F238E27FC236}">
                <a16:creationId xmlns:a16="http://schemas.microsoft.com/office/drawing/2014/main" id="{462AFE3F-EF1E-4D41-B8A9-D30BE6BC5806}"/>
              </a:ext>
            </a:extLst>
          </p:cNvPr>
          <p:cNvGraphicFramePr>
            <a:graphicFrameLocks noGrp="1"/>
          </p:cNvGraphicFramePr>
          <p:nvPr>
            <p:ph type="chart" sz="quarter" idx="17"/>
            <p:extLst>
              <p:ext uri="{D42A27DB-BD31-4B8C-83A1-F6EECF244321}">
                <p14:modId xmlns:p14="http://schemas.microsoft.com/office/powerpoint/2010/main" val="156061058"/>
              </p:ext>
            </p:extLst>
          </p:nvPr>
        </p:nvGraphicFramePr>
        <p:xfrm>
          <a:off x="3276600" y="304800"/>
          <a:ext cx="5486400" cy="5791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643975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F124008-6227-4092-83D5-093140D566C8}"/>
              </a:ext>
            </a:extLst>
          </p:cNvPr>
          <p:cNvSpPr>
            <a:spLocks noGrp="1"/>
          </p:cNvSpPr>
          <p:nvPr>
            <p:ph type="title"/>
          </p:nvPr>
        </p:nvSpPr>
        <p:spPr/>
        <p:txBody>
          <a:bodyPr/>
          <a:lstStyle/>
          <a:p>
            <a:r>
              <a:rPr lang="en-US" dirty="0"/>
              <a:t>Decision Tree</a:t>
            </a:r>
          </a:p>
        </p:txBody>
      </p:sp>
      <p:sp>
        <p:nvSpPr>
          <p:cNvPr id="7" name="Text Placeholder 6">
            <a:extLst>
              <a:ext uri="{FF2B5EF4-FFF2-40B4-BE49-F238E27FC236}">
                <a16:creationId xmlns:a16="http://schemas.microsoft.com/office/drawing/2014/main" id="{5366F0C4-CDA0-4F58-B913-81A270717D59}"/>
              </a:ext>
            </a:extLst>
          </p:cNvPr>
          <p:cNvSpPr>
            <a:spLocks noGrp="1"/>
          </p:cNvSpPr>
          <p:nvPr>
            <p:ph type="body" sz="quarter" idx="12"/>
          </p:nvPr>
        </p:nvSpPr>
        <p:spPr>
          <a:xfrm>
            <a:off x="381000" y="2743200"/>
            <a:ext cx="5486400" cy="1590675"/>
          </a:xfrm>
        </p:spPr>
        <p:txBody>
          <a:bodyPr/>
          <a:lstStyle/>
          <a:p>
            <a:r>
              <a:rPr lang="en-US" dirty="0"/>
              <a:t>Frozen Soup</a:t>
            </a:r>
          </a:p>
        </p:txBody>
      </p:sp>
      <p:sp>
        <p:nvSpPr>
          <p:cNvPr id="8" name="Slide Number Placeholder 7">
            <a:extLst>
              <a:ext uri="{FF2B5EF4-FFF2-40B4-BE49-F238E27FC236}">
                <a16:creationId xmlns:a16="http://schemas.microsoft.com/office/drawing/2014/main" id="{5E47179E-1E68-435D-A0BF-8BC29460D193}"/>
              </a:ext>
            </a:extLst>
          </p:cNvPr>
          <p:cNvSpPr>
            <a:spLocks noGrp="1"/>
          </p:cNvSpPr>
          <p:nvPr>
            <p:ph type="sldNum" sz="quarter" idx="4"/>
          </p:nvPr>
        </p:nvSpPr>
        <p:spPr/>
        <p:txBody>
          <a:bodyPr/>
          <a:lstStyle/>
          <a:p>
            <a:pPr defTabSz="856716"/>
            <a:fld id="{7B6B1C32-E567-445C-9FD5-2A0B0A08DD29}" type="slidenum">
              <a:rPr lang="en-US" smtClean="0"/>
              <a:pPr defTabSz="856716"/>
              <a:t>102</a:t>
            </a:fld>
            <a:endParaRPr lang="en-US" dirty="0"/>
          </a:p>
        </p:txBody>
      </p:sp>
    </p:spTree>
    <p:extLst>
      <p:ext uri="{BB962C8B-B14F-4D97-AF65-F5344CB8AC3E}">
        <p14:creationId xmlns:p14="http://schemas.microsoft.com/office/powerpoint/2010/main" val="22458356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Placeholder 7">
            <a:extLst>
              <a:ext uri="{FF2B5EF4-FFF2-40B4-BE49-F238E27FC236}">
                <a16:creationId xmlns:a16="http://schemas.microsoft.com/office/drawing/2014/main" id="{AF8C0B5D-BE50-456C-8B2D-5CBB038D5BD4}"/>
              </a:ext>
            </a:extLst>
          </p:cNvPr>
          <p:cNvGraphicFramePr>
            <a:graphicFrameLocks noGrp="1"/>
          </p:cNvGraphicFramePr>
          <p:nvPr>
            <p:ph type="chart" sz="quarter" idx="16"/>
            <p:extLst>
              <p:ext uri="{D42A27DB-BD31-4B8C-83A1-F6EECF244321}">
                <p14:modId xmlns:p14="http://schemas.microsoft.com/office/powerpoint/2010/main" val="4212794265"/>
              </p:ext>
            </p:extLst>
          </p:nvPr>
        </p:nvGraphicFramePr>
        <p:xfrm>
          <a:off x="381000" y="2743200"/>
          <a:ext cx="4029075" cy="3352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9" name="Chart Placeholder 28">
            <a:extLst>
              <a:ext uri="{FF2B5EF4-FFF2-40B4-BE49-F238E27FC236}">
                <a16:creationId xmlns:a16="http://schemas.microsoft.com/office/drawing/2014/main" id="{5ED1A01B-181C-441D-B99E-01B557A05376}"/>
              </a:ext>
            </a:extLst>
          </p:cNvPr>
          <p:cNvGraphicFramePr>
            <a:graphicFrameLocks noGrp="1"/>
          </p:cNvGraphicFramePr>
          <p:nvPr>
            <p:ph type="chart" sz="quarter" idx="17"/>
            <p:extLst>
              <p:ext uri="{D42A27DB-BD31-4B8C-83A1-F6EECF244321}">
                <p14:modId xmlns:p14="http://schemas.microsoft.com/office/powerpoint/2010/main" val="1182869849"/>
              </p:ext>
            </p:extLst>
          </p:nvPr>
        </p:nvGraphicFramePr>
        <p:xfrm>
          <a:off x="4714875" y="2743200"/>
          <a:ext cx="4048125" cy="3352800"/>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a:extLst>
              <a:ext uri="{FF2B5EF4-FFF2-40B4-BE49-F238E27FC236}">
                <a16:creationId xmlns:a16="http://schemas.microsoft.com/office/drawing/2014/main" id="{C7174052-C840-4926-B8D0-70E584E08E6B}"/>
              </a:ext>
            </a:extLst>
          </p:cNvPr>
          <p:cNvSpPr>
            <a:spLocks noGrp="1"/>
          </p:cNvSpPr>
          <p:nvPr>
            <p:ph type="sldNum" sz="quarter" idx="10"/>
          </p:nvPr>
        </p:nvSpPr>
        <p:spPr/>
        <p:txBody>
          <a:bodyPr/>
          <a:lstStyle/>
          <a:p>
            <a:pPr defTabSz="856716"/>
            <a:fld id="{7B6B1C32-E567-445C-9FD5-2A0B0A08DD29}" type="slidenum">
              <a:rPr lang="en-US" smtClean="0"/>
              <a:pPr defTabSz="856716"/>
              <a:t>103</a:t>
            </a:fld>
            <a:endParaRPr lang="en-US" dirty="0"/>
          </a:p>
        </p:txBody>
      </p:sp>
      <p:sp>
        <p:nvSpPr>
          <p:cNvPr id="8" name="Title 7">
            <a:extLst>
              <a:ext uri="{FF2B5EF4-FFF2-40B4-BE49-F238E27FC236}">
                <a16:creationId xmlns:a16="http://schemas.microsoft.com/office/drawing/2014/main" id="{881EFE80-EBDB-4760-A7EE-F1AFA3CFE989}"/>
              </a:ext>
            </a:extLst>
          </p:cNvPr>
          <p:cNvSpPr>
            <a:spLocks noGrp="1"/>
          </p:cNvSpPr>
          <p:nvPr>
            <p:ph type="title"/>
          </p:nvPr>
        </p:nvSpPr>
        <p:spPr/>
        <p:txBody>
          <a:bodyPr/>
          <a:lstStyle/>
          <a:p>
            <a:r>
              <a:rPr lang="en-US" dirty="0"/>
              <a:t>Frozen Soup Purchase Drivers</a:t>
            </a:r>
          </a:p>
        </p:txBody>
      </p:sp>
      <p:sp>
        <p:nvSpPr>
          <p:cNvPr id="3" name="Footer Placeholder 2">
            <a:extLst>
              <a:ext uri="{FF2B5EF4-FFF2-40B4-BE49-F238E27FC236}">
                <a16:creationId xmlns:a16="http://schemas.microsoft.com/office/drawing/2014/main" id="{ADB5C1D8-0408-41F0-868C-9ABCB3A82F9E}"/>
              </a:ext>
            </a:extLst>
          </p:cNvPr>
          <p:cNvSpPr>
            <a:spLocks noGrp="1"/>
          </p:cNvSpPr>
          <p:nvPr>
            <p:ph type="ftr" sz="quarter" idx="13"/>
          </p:nvPr>
        </p:nvSpPr>
        <p:spPr/>
        <p:txBody>
          <a:bodyPr/>
          <a:lstStyle/>
          <a:p>
            <a:r>
              <a:rPr lang="en-US" dirty="0"/>
              <a:t>Base: 508 operators, 160 restaurant, 266 non comm, 41 hotel, 41 c-store </a:t>
            </a:r>
            <a:br>
              <a:rPr lang="en-US" dirty="0"/>
            </a:br>
            <a:r>
              <a:rPr lang="en-US" dirty="0"/>
              <a:t>Q: What proportion of the soup that you currently menu is in the following formats? </a:t>
            </a:r>
          </a:p>
          <a:p>
            <a:r>
              <a:rPr lang="en-US" dirty="0"/>
              <a:t>Base: 201 operators serving frozen soup, 94 restaurant, 83 non comm, 10 hotel, 14 c-store</a:t>
            </a:r>
          </a:p>
          <a:p>
            <a:r>
              <a:rPr lang="en-US" dirty="0"/>
              <a:t>Q: You said you currently menu </a:t>
            </a:r>
            <a:r>
              <a:rPr lang="en-US" b="1" dirty="0"/>
              <a:t>frozen soup</a:t>
            </a:r>
            <a:r>
              <a:rPr lang="en-US" dirty="0"/>
              <a:t> in your operation. Please select the primary reasons you choose to menu </a:t>
            </a:r>
            <a:r>
              <a:rPr lang="en-US" b="1" dirty="0"/>
              <a:t>frozen soup in your operation.</a:t>
            </a:r>
            <a:r>
              <a:rPr lang="en-US" dirty="0"/>
              <a:t> Please select up to four.</a:t>
            </a:r>
          </a:p>
        </p:txBody>
      </p:sp>
      <p:sp>
        <p:nvSpPr>
          <p:cNvPr id="10" name="Text Placeholder 9">
            <a:extLst>
              <a:ext uri="{FF2B5EF4-FFF2-40B4-BE49-F238E27FC236}">
                <a16:creationId xmlns:a16="http://schemas.microsoft.com/office/drawing/2014/main" id="{91ABEA05-B78B-4005-8207-A8A4CA6C4924}"/>
              </a:ext>
            </a:extLst>
          </p:cNvPr>
          <p:cNvSpPr>
            <a:spLocks noGrp="1"/>
          </p:cNvSpPr>
          <p:nvPr>
            <p:ph type="body" sz="quarter" idx="18"/>
          </p:nvPr>
        </p:nvSpPr>
        <p:spPr/>
        <p:txBody>
          <a:bodyPr/>
          <a:lstStyle/>
          <a:p>
            <a:r>
              <a:rPr lang="en-US" dirty="0"/>
              <a:t>The limited labor required to prepare frozen soup is the top driver among operators currently purchasing soup. </a:t>
            </a:r>
          </a:p>
          <a:p>
            <a:r>
              <a:rPr lang="en-US" dirty="0"/>
              <a:t>Frozen soup purchasers also cite the variety of flavors (33%) and the fact that it is ready to heat, only requiring reheating (32%) as two other primary drivers leading them to purchase frozen soup. </a:t>
            </a:r>
          </a:p>
          <a:p>
            <a:endParaRPr lang="en-US" dirty="0"/>
          </a:p>
          <a:p>
            <a:endParaRPr lang="en-US" dirty="0"/>
          </a:p>
          <a:p>
            <a:r>
              <a:rPr lang="en-US" dirty="0"/>
              <a:t>The taste and flavor appeal is more likely to resonate among frozen soup purchasers (32%) compared to canned soup purchasers (21%). </a:t>
            </a:r>
          </a:p>
          <a:p>
            <a:endParaRPr lang="en-US" dirty="0"/>
          </a:p>
        </p:txBody>
      </p:sp>
      <p:sp>
        <p:nvSpPr>
          <p:cNvPr id="9" name="Text Placeholder 8">
            <a:extLst>
              <a:ext uri="{FF2B5EF4-FFF2-40B4-BE49-F238E27FC236}">
                <a16:creationId xmlns:a16="http://schemas.microsoft.com/office/drawing/2014/main" id="{31FAB87B-5347-4443-81BA-D5CC6FFB6CEC}"/>
              </a:ext>
            </a:extLst>
          </p:cNvPr>
          <p:cNvSpPr>
            <a:spLocks noGrp="1"/>
          </p:cNvSpPr>
          <p:nvPr>
            <p:ph type="body" sz="quarter" idx="15"/>
          </p:nvPr>
        </p:nvSpPr>
        <p:spPr/>
        <p:txBody>
          <a:bodyPr/>
          <a:lstStyle/>
          <a:p>
            <a:r>
              <a:rPr lang="en-US" dirty="0"/>
              <a:t>Total sample</a:t>
            </a:r>
          </a:p>
        </p:txBody>
      </p:sp>
      <p:sp>
        <p:nvSpPr>
          <p:cNvPr id="17" name="Arc 16">
            <a:extLst>
              <a:ext uri="{FF2B5EF4-FFF2-40B4-BE49-F238E27FC236}">
                <a16:creationId xmlns:a16="http://schemas.microsoft.com/office/drawing/2014/main" id="{AA1DA064-CAE0-419F-BD4D-B5DB6AC4B57D}"/>
              </a:ext>
            </a:extLst>
          </p:cNvPr>
          <p:cNvSpPr/>
          <p:nvPr/>
        </p:nvSpPr>
        <p:spPr>
          <a:xfrm rot="20314324" flipH="1">
            <a:off x="3267907" y="2779711"/>
            <a:ext cx="2216236" cy="1570670"/>
          </a:xfrm>
          <a:prstGeom prst="arc">
            <a:avLst>
              <a:gd name="adj1" fmla="val 11671597"/>
              <a:gd name="adj2" fmla="val 19190502"/>
            </a:avLst>
          </a:prstGeom>
          <a:ln>
            <a:solidFill>
              <a:schemeClr val="accent2"/>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320881729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Placeholder 28">
            <a:extLst>
              <a:ext uri="{FF2B5EF4-FFF2-40B4-BE49-F238E27FC236}">
                <a16:creationId xmlns:a16="http://schemas.microsoft.com/office/drawing/2014/main" id="{23E8C77A-EFD7-4CD5-94CB-A0BCE24059A9}"/>
              </a:ext>
            </a:extLst>
          </p:cNvPr>
          <p:cNvGraphicFramePr>
            <a:graphicFrameLocks/>
          </p:cNvGraphicFramePr>
          <p:nvPr>
            <p:extLst>
              <p:ext uri="{D42A27DB-BD31-4B8C-83A1-F6EECF244321}">
                <p14:modId xmlns:p14="http://schemas.microsoft.com/office/powerpoint/2010/main" val="1550512893"/>
              </p:ext>
            </p:extLst>
          </p:nvPr>
        </p:nvGraphicFramePr>
        <p:xfrm>
          <a:off x="381000" y="1609390"/>
          <a:ext cx="2590800" cy="4486611"/>
        </p:xfrm>
        <a:graphic>
          <a:graphicData uri="http://schemas.openxmlformats.org/drawingml/2006/chart">
            <c:chart xmlns:c="http://schemas.openxmlformats.org/drawingml/2006/chart" xmlns:r="http://schemas.openxmlformats.org/officeDocument/2006/relationships" r:id="rId2"/>
          </a:graphicData>
        </a:graphic>
      </p:graphicFrame>
      <p:sp>
        <p:nvSpPr>
          <p:cNvPr id="9" name="Title 8">
            <a:extLst>
              <a:ext uri="{FF2B5EF4-FFF2-40B4-BE49-F238E27FC236}">
                <a16:creationId xmlns:a16="http://schemas.microsoft.com/office/drawing/2014/main" id="{6288615E-7BB5-4795-8E55-E68B38787AAF}"/>
              </a:ext>
            </a:extLst>
          </p:cNvPr>
          <p:cNvSpPr>
            <a:spLocks noGrp="1"/>
          </p:cNvSpPr>
          <p:nvPr>
            <p:ph type="title"/>
          </p:nvPr>
        </p:nvSpPr>
        <p:spPr/>
        <p:txBody>
          <a:bodyPr/>
          <a:lstStyle/>
          <a:p>
            <a:r>
              <a:rPr lang="en-US" sz="1800" spc="-50" dirty="0"/>
              <a:t>Frozen Soup Purchase Drivers</a:t>
            </a:r>
          </a:p>
        </p:txBody>
      </p:sp>
      <p:sp>
        <p:nvSpPr>
          <p:cNvPr id="6" name="Footer Placeholder 5">
            <a:extLst>
              <a:ext uri="{FF2B5EF4-FFF2-40B4-BE49-F238E27FC236}">
                <a16:creationId xmlns:a16="http://schemas.microsoft.com/office/drawing/2014/main" id="{ECDFF61C-3552-4CC4-AF7B-5A8E773F4A30}"/>
              </a:ext>
            </a:extLst>
          </p:cNvPr>
          <p:cNvSpPr>
            <a:spLocks noGrp="1"/>
          </p:cNvSpPr>
          <p:nvPr>
            <p:ph type="ftr" sz="quarter" idx="13"/>
          </p:nvPr>
        </p:nvSpPr>
        <p:spPr/>
        <p:txBody>
          <a:bodyPr/>
          <a:lstStyle/>
          <a:p>
            <a:r>
              <a:rPr lang="en-US" dirty="0"/>
              <a:t>Base: 17 K-12 operators serving frozen soup, 35 healthcare, 37 chain restaurants</a:t>
            </a:r>
            <a:br>
              <a:rPr lang="en-US" dirty="0"/>
            </a:br>
            <a:r>
              <a:rPr lang="en-US" dirty="0"/>
              <a:t>Q: You said you currently menu frozen soup in your operation. Please select the primary reasons you choose to menu frozen soup in your operation. Please select up to four.</a:t>
            </a:r>
          </a:p>
        </p:txBody>
      </p:sp>
      <p:sp>
        <p:nvSpPr>
          <p:cNvPr id="11" name="Text Placeholder 10">
            <a:extLst>
              <a:ext uri="{FF2B5EF4-FFF2-40B4-BE49-F238E27FC236}">
                <a16:creationId xmlns:a16="http://schemas.microsoft.com/office/drawing/2014/main" id="{98037D64-64E4-4D2F-96B8-A8D9C4241040}"/>
              </a:ext>
            </a:extLst>
          </p:cNvPr>
          <p:cNvSpPr>
            <a:spLocks noGrp="1"/>
          </p:cNvSpPr>
          <p:nvPr>
            <p:ph type="body" sz="quarter" idx="16"/>
          </p:nvPr>
        </p:nvSpPr>
        <p:spPr>
          <a:xfrm>
            <a:off x="5867400" y="304800"/>
            <a:ext cx="2895600" cy="884903"/>
          </a:xfrm>
        </p:spPr>
        <p:txBody>
          <a:bodyPr numCol="1"/>
          <a:lstStyle/>
          <a:p>
            <a:r>
              <a:rPr lang="en-US" dirty="0"/>
              <a:t>In general, priority segment purchase drivers for frozen soup are similar to the total sample. Across all three priority segments, the limited labor requirements of frozen soup are most appealing to operators. </a:t>
            </a:r>
          </a:p>
        </p:txBody>
      </p:sp>
      <p:sp>
        <p:nvSpPr>
          <p:cNvPr id="4" name="Slide Number Placeholder 3">
            <a:extLst>
              <a:ext uri="{FF2B5EF4-FFF2-40B4-BE49-F238E27FC236}">
                <a16:creationId xmlns:a16="http://schemas.microsoft.com/office/drawing/2014/main" id="{DE0AD8F1-163B-4930-8411-FAA990973BD7}"/>
              </a:ext>
            </a:extLst>
          </p:cNvPr>
          <p:cNvSpPr>
            <a:spLocks noGrp="1"/>
          </p:cNvSpPr>
          <p:nvPr>
            <p:ph type="sldNum" sz="quarter" idx="4"/>
          </p:nvPr>
        </p:nvSpPr>
        <p:spPr/>
        <p:txBody>
          <a:bodyPr/>
          <a:lstStyle/>
          <a:p>
            <a:fld id="{7B6B1C32-E567-445C-9FD5-2A0B0A08DD29}" type="slidenum">
              <a:rPr lang="en-US" smtClean="0"/>
              <a:pPr/>
              <a:t>104</a:t>
            </a:fld>
            <a:endParaRPr lang="en-US" dirty="0"/>
          </a:p>
        </p:txBody>
      </p:sp>
      <p:sp>
        <p:nvSpPr>
          <p:cNvPr id="29" name="Text Placeholder 28">
            <a:extLst>
              <a:ext uri="{FF2B5EF4-FFF2-40B4-BE49-F238E27FC236}">
                <a16:creationId xmlns:a16="http://schemas.microsoft.com/office/drawing/2014/main" id="{5FA1A15A-14BB-460C-8ED3-61CFE9DDAB05}"/>
              </a:ext>
            </a:extLst>
          </p:cNvPr>
          <p:cNvSpPr>
            <a:spLocks noGrp="1"/>
          </p:cNvSpPr>
          <p:nvPr>
            <p:ph type="body" sz="quarter" idx="17"/>
          </p:nvPr>
        </p:nvSpPr>
        <p:spPr>
          <a:xfrm>
            <a:off x="381000" y="894735"/>
            <a:ext cx="2590801" cy="1534430"/>
          </a:xfrm>
        </p:spPr>
        <p:txBody>
          <a:bodyPr/>
          <a:lstStyle/>
          <a:p>
            <a:r>
              <a:rPr lang="en-US" sz="1800" spc="-50" dirty="0">
                <a:solidFill>
                  <a:schemeClr val="tx1"/>
                </a:solidFill>
              </a:rPr>
              <a:t>Priority segments</a:t>
            </a:r>
          </a:p>
          <a:p>
            <a:endParaRPr lang="en-US" sz="1800" spc="-50" dirty="0">
              <a:solidFill>
                <a:schemeClr val="tx1"/>
              </a:solidFill>
            </a:endParaRPr>
          </a:p>
        </p:txBody>
      </p:sp>
      <p:graphicFrame>
        <p:nvGraphicFramePr>
          <p:cNvPr id="23" name="Chart Placeholder 28">
            <a:extLst>
              <a:ext uri="{FF2B5EF4-FFF2-40B4-BE49-F238E27FC236}">
                <a16:creationId xmlns:a16="http://schemas.microsoft.com/office/drawing/2014/main" id="{6A664A49-5E3E-42FF-B875-5858AE1B84B1}"/>
              </a:ext>
            </a:extLst>
          </p:cNvPr>
          <p:cNvGraphicFramePr>
            <a:graphicFrameLocks/>
          </p:cNvGraphicFramePr>
          <p:nvPr>
            <p:extLst>
              <p:ext uri="{D42A27DB-BD31-4B8C-83A1-F6EECF244321}">
                <p14:modId xmlns:p14="http://schemas.microsoft.com/office/powerpoint/2010/main" val="1236778300"/>
              </p:ext>
            </p:extLst>
          </p:nvPr>
        </p:nvGraphicFramePr>
        <p:xfrm>
          <a:off x="3276600" y="1609725"/>
          <a:ext cx="2590800" cy="44862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Chart Placeholder 28">
            <a:extLst>
              <a:ext uri="{FF2B5EF4-FFF2-40B4-BE49-F238E27FC236}">
                <a16:creationId xmlns:a16="http://schemas.microsoft.com/office/drawing/2014/main" id="{27A38394-97D6-40F6-B005-8FEB8A11EB54}"/>
              </a:ext>
            </a:extLst>
          </p:cNvPr>
          <p:cNvGraphicFramePr>
            <a:graphicFrameLocks/>
          </p:cNvGraphicFramePr>
          <p:nvPr>
            <p:extLst>
              <p:ext uri="{D42A27DB-BD31-4B8C-83A1-F6EECF244321}">
                <p14:modId xmlns:p14="http://schemas.microsoft.com/office/powerpoint/2010/main" val="855586737"/>
              </p:ext>
            </p:extLst>
          </p:nvPr>
        </p:nvGraphicFramePr>
        <p:xfrm>
          <a:off x="6172200" y="1609725"/>
          <a:ext cx="2590800" cy="44862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7439904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DB167A73-D5C1-4121-A11D-C82C272FAFB2}"/>
              </a:ext>
            </a:extLst>
          </p:cNvPr>
          <p:cNvSpPr>
            <a:spLocks noGrp="1"/>
          </p:cNvSpPr>
          <p:nvPr>
            <p:ph type="sldNum" sz="quarter" idx="10"/>
          </p:nvPr>
        </p:nvSpPr>
        <p:spPr/>
        <p:txBody>
          <a:bodyPr/>
          <a:lstStyle/>
          <a:p>
            <a:pPr defTabSz="856716"/>
            <a:fld id="{7B6B1C32-E567-445C-9FD5-2A0B0A08DD29}" type="slidenum">
              <a:rPr lang="en-US" smtClean="0"/>
              <a:pPr defTabSz="856716"/>
              <a:t>105</a:t>
            </a:fld>
            <a:endParaRPr lang="en-US" dirty="0"/>
          </a:p>
        </p:txBody>
      </p:sp>
      <p:sp>
        <p:nvSpPr>
          <p:cNvPr id="7" name="Text Placeholder 1">
            <a:extLst>
              <a:ext uri="{FF2B5EF4-FFF2-40B4-BE49-F238E27FC236}">
                <a16:creationId xmlns:a16="http://schemas.microsoft.com/office/drawing/2014/main" id="{F1A65189-D2DD-47EC-8E8E-9C50C9454D35}"/>
              </a:ext>
            </a:extLst>
          </p:cNvPr>
          <p:cNvSpPr>
            <a:spLocks noGrp="1"/>
          </p:cNvSpPr>
          <p:nvPr>
            <p:ph type="body" sz="quarter" idx="12"/>
          </p:nvPr>
        </p:nvSpPr>
        <p:spPr>
          <a:xfrm>
            <a:off x="381000" y="3175818"/>
            <a:ext cx="2590801" cy="2920181"/>
          </a:xfrm>
        </p:spPr>
        <p:txBody>
          <a:bodyPr/>
          <a:lstStyle/>
          <a:p>
            <a:r>
              <a:rPr lang="en-US" dirty="0"/>
              <a:t>This chart illustrates purchase drivers that are statistically significant against other segments. This is intended to show which drivers stand out more in specific segments. </a:t>
            </a:r>
          </a:p>
          <a:p>
            <a:r>
              <a:rPr lang="en-US" dirty="0"/>
              <a:t>Noncommercial operators are much more likely than other segments to purchase frozen soup because it requires less labor and offers a wide range of flavors. This is not surprising as noncommercial operators tend to have a more difficult time finding and retaining skilled labor for their operation. </a:t>
            </a:r>
          </a:p>
          <a:p>
            <a:endParaRPr lang="en-US" dirty="0"/>
          </a:p>
        </p:txBody>
      </p:sp>
      <p:sp>
        <p:nvSpPr>
          <p:cNvPr id="12" name="Title 11">
            <a:extLst>
              <a:ext uri="{FF2B5EF4-FFF2-40B4-BE49-F238E27FC236}">
                <a16:creationId xmlns:a16="http://schemas.microsoft.com/office/drawing/2014/main" id="{770BB54D-2716-4DA1-B43E-467E4139E5D9}"/>
              </a:ext>
            </a:extLst>
          </p:cNvPr>
          <p:cNvSpPr>
            <a:spLocks noGrp="1"/>
          </p:cNvSpPr>
          <p:nvPr>
            <p:ph type="title"/>
          </p:nvPr>
        </p:nvSpPr>
        <p:spPr/>
        <p:txBody>
          <a:bodyPr/>
          <a:lstStyle/>
          <a:p>
            <a:r>
              <a:rPr lang="en-US" dirty="0"/>
              <a:t>Unique Purchase Drivers by Segment</a:t>
            </a:r>
          </a:p>
        </p:txBody>
      </p:sp>
      <p:sp>
        <p:nvSpPr>
          <p:cNvPr id="10" name="Footer Placeholder 9">
            <a:extLst>
              <a:ext uri="{FF2B5EF4-FFF2-40B4-BE49-F238E27FC236}">
                <a16:creationId xmlns:a16="http://schemas.microsoft.com/office/drawing/2014/main" id="{9A7E8C1C-5753-4560-ACA7-796E96DB429F}"/>
              </a:ext>
            </a:extLst>
          </p:cNvPr>
          <p:cNvSpPr>
            <a:spLocks noGrp="1"/>
          </p:cNvSpPr>
          <p:nvPr>
            <p:ph type="ftr" sz="quarter" idx="13"/>
          </p:nvPr>
        </p:nvSpPr>
        <p:spPr/>
        <p:txBody>
          <a:bodyPr/>
          <a:lstStyle/>
          <a:p>
            <a:r>
              <a:rPr lang="en-US" dirty="0"/>
              <a:t>:</a:t>
            </a:r>
            <a:br>
              <a:rPr lang="en-US" dirty="0"/>
            </a:br>
            <a:r>
              <a:rPr lang="en-US" dirty="0"/>
              <a:t>Base: 201 operators serving frozen soup, 94 restaurant, 83 non comm, 10 hotel, 14 c-store </a:t>
            </a:r>
          </a:p>
          <a:p>
            <a:r>
              <a:rPr lang="en-US" dirty="0"/>
              <a:t>Q: You said you currently menu </a:t>
            </a:r>
            <a:r>
              <a:rPr lang="en-US" b="1" dirty="0"/>
              <a:t>frozen soup</a:t>
            </a:r>
            <a:r>
              <a:rPr lang="en-US" dirty="0"/>
              <a:t> in your operation. Please select the primary reasons you choose to menu </a:t>
            </a:r>
            <a:r>
              <a:rPr lang="en-US" b="1" dirty="0"/>
              <a:t>frozen soup in your operation.</a:t>
            </a:r>
            <a:r>
              <a:rPr lang="en-US" dirty="0"/>
              <a:t> Please select up to four.</a:t>
            </a:r>
          </a:p>
        </p:txBody>
      </p:sp>
      <p:sp>
        <p:nvSpPr>
          <p:cNvPr id="14" name="Text Placeholder 13">
            <a:extLst>
              <a:ext uri="{FF2B5EF4-FFF2-40B4-BE49-F238E27FC236}">
                <a16:creationId xmlns:a16="http://schemas.microsoft.com/office/drawing/2014/main" id="{27743595-7CE2-4814-8725-E54A2A8F4D06}"/>
              </a:ext>
            </a:extLst>
          </p:cNvPr>
          <p:cNvSpPr>
            <a:spLocks noGrp="1"/>
          </p:cNvSpPr>
          <p:nvPr>
            <p:ph type="body" sz="quarter" idx="15"/>
          </p:nvPr>
        </p:nvSpPr>
        <p:spPr/>
        <p:txBody>
          <a:bodyPr/>
          <a:lstStyle/>
          <a:p>
            <a:r>
              <a:rPr lang="en-US" dirty="0"/>
              <a:t>Significant purchase driver differentiators by segment</a:t>
            </a:r>
          </a:p>
        </p:txBody>
      </p:sp>
      <p:graphicFrame>
        <p:nvGraphicFramePr>
          <p:cNvPr id="13" name="Chart Placeholder 28">
            <a:extLst>
              <a:ext uri="{FF2B5EF4-FFF2-40B4-BE49-F238E27FC236}">
                <a16:creationId xmlns:a16="http://schemas.microsoft.com/office/drawing/2014/main" id="{F8E36132-48A1-47BD-8FDB-C05607DE4BA8}"/>
              </a:ext>
            </a:extLst>
          </p:cNvPr>
          <p:cNvGraphicFramePr>
            <a:graphicFrameLocks noGrp="1"/>
          </p:cNvGraphicFramePr>
          <p:nvPr>
            <p:ph type="chart" sz="quarter" idx="17"/>
            <p:extLst>
              <p:ext uri="{D42A27DB-BD31-4B8C-83A1-F6EECF244321}">
                <p14:modId xmlns:p14="http://schemas.microsoft.com/office/powerpoint/2010/main" val="3046178092"/>
              </p:ext>
            </p:extLst>
          </p:nvPr>
        </p:nvGraphicFramePr>
        <p:xfrm>
          <a:off x="3276600" y="304800"/>
          <a:ext cx="5486400" cy="6248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278509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AEC56559-C711-4D4E-9453-16DA35EEE1F8}"/>
              </a:ext>
            </a:extLst>
          </p:cNvPr>
          <p:cNvSpPr>
            <a:spLocks noGrp="1"/>
          </p:cNvSpPr>
          <p:nvPr>
            <p:ph type="sldNum" sz="quarter" idx="10"/>
          </p:nvPr>
        </p:nvSpPr>
        <p:spPr/>
        <p:txBody>
          <a:bodyPr/>
          <a:lstStyle/>
          <a:p>
            <a:pPr defTabSz="856716"/>
            <a:fld id="{7B6B1C32-E567-445C-9FD5-2A0B0A08DD29}" type="slidenum">
              <a:rPr lang="en-US" smtClean="0"/>
              <a:pPr defTabSz="856716"/>
              <a:t>106</a:t>
            </a:fld>
            <a:endParaRPr lang="en-US" dirty="0"/>
          </a:p>
        </p:txBody>
      </p:sp>
      <p:sp>
        <p:nvSpPr>
          <p:cNvPr id="13" name="Text Placeholder 12">
            <a:extLst>
              <a:ext uri="{FF2B5EF4-FFF2-40B4-BE49-F238E27FC236}">
                <a16:creationId xmlns:a16="http://schemas.microsoft.com/office/drawing/2014/main" id="{1F9D93BC-408E-4A5E-AB2C-0A50C1FCDE17}"/>
              </a:ext>
            </a:extLst>
          </p:cNvPr>
          <p:cNvSpPr>
            <a:spLocks noGrp="1"/>
          </p:cNvSpPr>
          <p:nvPr>
            <p:ph type="body" sz="quarter" idx="12"/>
          </p:nvPr>
        </p:nvSpPr>
        <p:spPr/>
        <p:txBody>
          <a:bodyPr/>
          <a:lstStyle/>
          <a:p>
            <a:r>
              <a:rPr lang="en-US" dirty="0"/>
              <a:t>Overall, Campbell’s rises to the top in the frozen soup category but this is driven primary by noncommercial operators, specifically healthcare operators (66%).  </a:t>
            </a:r>
          </a:p>
          <a:p>
            <a:r>
              <a:rPr lang="en-US" dirty="0"/>
              <a:t>Heinz is the second most purchased frozen soup brand, driven by c-store and hotel operators. </a:t>
            </a:r>
          </a:p>
          <a:p>
            <a:r>
              <a:rPr lang="en-US" dirty="0"/>
              <a:t>Sysco and Molly’s Kitchen, both distributor brands, are the third and fourth most purchased brands in the frozen soup category. </a:t>
            </a:r>
          </a:p>
          <a:p>
            <a:endParaRPr lang="en-US" dirty="0"/>
          </a:p>
        </p:txBody>
      </p:sp>
      <p:sp>
        <p:nvSpPr>
          <p:cNvPr id="12" name="Title 11">
            <a:extLst>
              <a:ext uri="{FF2B5EF4-FFF2-40B4-BE49-F238E27FC236}">
                <a16:creationId xmlns:a16="http://schemas.microsoft.com/office/drawing/2014/main" id="{2E927BD6-E19A-42B1-8B03-6E6F9E890EA9}"/>
              </a:ext>
            </a:extLst>
          </p:cNvPr>
          <p:cNvSpPr>
            <a:spLocks noGrp="1"/>
          </p:cNvSpPr>
          <p:nvPr>
            <p:ph type="title"/>
          </p:nvPr>
        </p:nvSpPr>
        <p:spPr/>
        <p:txBody>
          <a:bodyPr/>
          <a:lstStyle/>
          <a:p>
            <a:r>
              <a:rPr lang="en-US" dirty="0"/>
              <a:t>Frozen Soup Brands Purchased</a:t>
            </a:r>
          </a:p>
        </p:txBody>
      </p:sp>
      <p:sp>
        <p:nvSpPr>
          <p:cNvPr id="10" name="Footer Placeholder 9">
            <a:extLst>
              <a:ext uri="{FF2B5EF4-FFF2-40B4-BE49-F238E27FC236}">
                <a16:creationId xmlns:a16="http://schemas.microsoft.com/office/drawing/2014/main" id="{49E170AF-E73D-424D-AF05-58EFF68F4A92}"/>
              </a:ext>
            </a:extLst>
          </p:cNvPr>
          <p:cNvSpPr>
            <a:spLocks noGrp="1"/>
          </p:cNvSpPr>
          <p:nvPr>
            <p:ph type="ftr" sz="quarter" idx="13"/>
          </p:nvPr>
        </p:nvSpPr>
        <p:spPr>
          <a:xfrm>
            <a:off x="381001" y="6198017"/>
            <a:ext cx="2590799" cy="355183"/>
          </a:xfrm>
        </p:spPr>
        <p:txBody>
          <a:bodyPr/>
          <a:lstStyle/>
          <a:p>
            <a:r>
              <a:rPr lang="en-US" dirty="0"/>
              <a:t>Base: 201 operators serving frozen soup, 94 restaurant, 83 non comm, 10 hotel, 14 c-store </a:t>
            </a:r>
            <a:br>
              <a:rPr lang="en-US" dirty="0"/>
            </a:br>
            <a:r>
              <a:rPr lang="en-US" dirty="0"/>
              <a:t>Q: You said you currently menu frozen soup in your operation. Please select the brands of frozen soup that you currently menu in your operation. </a:t>
            </a:r>
          </a:p>
        </p:txBody>
      </p:sp>
      <p:sp>
        <p:nvSpPr>
          <p:cNvPr id="14" name="Text Placeholder 13">
            <a:extLst>
              <a:ext uri="{FF2B5EF4-FFF2-40B4-BE49-F238E27FC236}">
                <a16:creationId xmlns:a16="http://schemas.microsoft.com/office/drawing/2014/main" id="{EAB1A783-8B20-4C36-9FEF-8F050FE5CDB0}"/>
              </a:ext>
            </a:extLst>
          </p:cNvPr>
          <p:cNvSpPr>
            <a:spLocks noGrp="1"/>
          </p:cNvSpPr>
          <p:nvPr>
            <p:ph type="body" sz="quarter" idx="15"/>
          </p:nvPr>
        </p:nvSpPr>
        <p:spPr/>
        <p:txBody>
          <a:bodyPr/>
          <a:lstStyle/>
          <a:p>
            <a:r>
              <a:rPr lang="en-US" dirty="0"/>
              <a:t>By segment</a:t>
            </a:r>
          </a:p>
        </p:txBody>
      </p:sp>
      <p:graphicFrame>
        <p:nvGraphicFramePr>
          <p:cNvPr id="16" name="Chart Placeholder 28">
            <a:extLst>
              <a:ext uri="{FF2B5EF4-FFF2-40B4-BE49-F238E27FC236}">
                <a16:creationId xmlns:a16="http://schemas.microsoft.com/office/drawing/2014/main" id="{DCFD7315-B771-4BF5-AC5D-4D38FD0286DC}"/>
              </a:ext>
            </a:extLst>
          </p:cNvPr>
          <p:cNvGraphicFramePr>
            <a:graphicFrameLocks noGrp="1"/>
          </p:cNvGraphicFramePr>
          <p:nvPr>
            <p:ph type="chart" sz="quarter" idx="17"/>
            <p:extLst>
              <p:ext uri="{D42A27DB-BD31-4B8C-83A1-F6EECF244321}">
                <p14:modId xmlns:p14="http://schemas.microsoft.com/office/powerpoint/2010/main" val="2683524377"/>
              </p:ext>
            </p:extLst>
          </p:nvPr>
        </p:nvGraphicFramePr>
        <p:xfrm>
          <a:off x="3276600" y="304800"/>
          <a:ext cx="5486400" cy="6248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9317743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B2D047-31BA-4BEF-BF29-C7B904AD9603}"/>
              </a:ext>
            </a:extLst>
          </p:cNvPr>
          <p:cNvSpPr>
            <a:spLocks noGrp="1"/>
          </p:cNvSpPr>
          <p:nvPr>
            <p:ph type="sldNum" sz="quarter" idx="10"/>
          </p:nvPr>
        </p:nvSpPr>
        <p:spPr/>
        <p:txBody>
          <a:bodyPr/>
          <a:lstStyle/>
          <a:p>
            <a:fld id="{7B6B1C32-E567-445C-9FD5-2A0B0A08DD29}" type="slidenum">
              <a:rPr lang="en-US" smtClean="0"/>
              <a:pPr/>
              <a:t>107</a:t>
            </a:fld>
            <a:endParaRPr lang="en-US" dirty="0"/>
          </a:p>
        </p:txBody>
      </p:sp>
      <p:sp>
        <p:nvSpPr>
          <p:cNvPr id="11" name="Text Placeholder 10">
            <a:extLst>
              <a:ext uri="{FF2B5EF4-FFF2-40B4-BE49-F238E27FC236}">
                <a16:creationId xmlns:a16="http://schemas.microsoft.com/office/drawing/2014/main" id="{D9558A41-4A45-465D-8908-B4F14D5EEFB0}"/>
              </a:ext>
            </a:extLst>
          </p:cNvPr>
          <p:cNvSpPr>
            <a:spLocks noGrp="1"/>
          </p:cNvSpPr>
          <p:nvPr>
            <p:ph type="body" sz="quarter" idx="12"/>
          </p:nvPr>
        </p:nvSpPr>
        <p:spPr>
          <a:xfrm>
            <a:off x="381000" y="3429000"/>
            <a:ext cx="2590801" cy="2667000"/>
          </a:xfrm>
        </p:spPr>
        <p:txBody>
          <a:bodyPr/>
          <a:lstStyle/>
          <a:p>
            <a:r>
              <a:rPr lang="en-US" dirty="0"/>
              <a:t>When it comes to Campbell’s frozen soup performance, there is more variation across critical purchase drivers. Campbell’s performs very well in terms of shelf life, distributor availability and product quality, but there is room for improvement when it comes to price. </a:t>
            </a:r>
          </a:p>
          <a:p>
            <a:endParaRPr lang="en-US" dirty="0"/>
          </a:p>
          <a:p>
            <a:endParaRPr lang="en-US" dirty="0"/>
          </a:p>
        </p:txBody>
      </p:sp>
      <p:sp>
        <p:nvSpPr>
          <p:cNvPr id="12" name="Title 11">
            <a:extLst>
              <a:ext uri="{FF2B5EF4-FFF2-40B4-BE49-F238E27FC236}">
                <a16:creationId xmlns:a16="http://schemas.microsoft.com/office/drawing/2014/main" id="{DA408176-6724-446E-9185-C731146B4C0F}"/>
              </a:ext>
            </a:extLst>
          </p:cNvPr>
          <p:cNvSpPr>
            <a:spLocks noGrp="1"/>
          </p:cNvSpPr>
          <p:nvPr>
            <p:ph type="title"/>
          </p:nvPr>
        </p:nvSpPr>
        <p:spPr>
          <a:xfrm>
            <a:off x="384048" y="304800"/>
            <a:ext cx="3036883" cy="1752600"/>
          </a:xfrm>
        </p:spPr>
        <p:txBody>
          <a:bodyPr/>
          <a:lstStyle/>
          <a:p>
            <a:r>
              <a:rPr lang="en-US" dirty="0"/>
              <a:t>Campbell’s Frozen Soup Brand Performance</a:t>
            </a:r>
          </a:p>
        </p:txBody>
      </p:sp>
      <p:sp>
        <p:nvSpPr>
          <p:cNvPr id="5" name="Footer Placeholder 4">
            <a:extLst>
              <a:ext uri="{FF2B5EF4-FFF2-40B4-BE49-F238E27FC236}">
                <a16:creationId xmlns:a16="http://schemas.microsoft.com/office/drawing/2014/main" id="{01979BB6-82F0-43D7-92C4-3A894EBFCB98}"/>
              </a:ext>
            </a:extLst>
          </p:cNvPr>
          <p:cNvSpPr>
            <a:spLocks noGrp="1"/>
          </p:cNvSpPr>
          <p:nvPr>
            <p:ph type="ftr" sz="quarter" idx="13"/>
          </p:nvPr>
        </p:nvSpPr>
        <p:spPr/>
        <p:txBody>
          <a:bodyPr/>
          <a:lstStyle/>
          <a:p>
            <a:r>
              <a:rPr lang="en-US" dirty="0"/>
              <a:t>Base: Base varies</a:t>
            </a:r>
            <a:br>
              <a:rPr lang="en-US" dirty="0"/>
            </a:br>
            <a:r>
              <a:rPr lang="en-US" dirty="0"/>
              <a:t>Q: Using a scale of 1 to 5, where 5 = strongly agree, and 1 = do not agree at all, please indicate your level of agreement with each of the following statements relative to each of these brands in the context of the foodservice frozen soup product category. </a:t>
            </a:r>
          </a:p>
          <a:p>
            <a:r>
              <a:rPr lang="en-US" dirty="0"/>
              <a:t>Note: Q1 F20 Quality and Service significantly underperformed due to Everett Transition (Project Sonics)</a:t>
            </a:r>
          </a:p>
        </p:txBody>
      </p:sp>
      <p:sp>
        <p:nvSpPr>
          <p:cNvPr id="14" name="Text Placeholder 13">
            <a:extLst>
              <a:ext uri="{FF2B5EF4-FFF2-40B4-BE49-F238E27FC236}">
                <a16:creationId xmlns:a16="http://schemas.microsoft.com/office/drawing/2014/main" id="{985D5D6D-45DA-46F8-9C94-A7DAE14DD713}"/>
              </a:ext>
            </a:extLst>
          </p:cNvPr>
          <p:cNvSpPr>
            <a:spLocks noGrp="1"/>
          </p:cNvSpPr>
          <p:nvPr>
            <p:ph type="body" sz="quarter" idx="15"/>
          </p:nvPr>
        </p:nvSpPr>
        <p:spPr/>
        <p:txBody>
          <a:bodyPr/>
          <a:lstStyle/>
          <a:p>
            <a:r>
              <a:rPr lang="en-US" dirty="0"/>
              <a:t>Against top frozen competitor brand on top eight purchase drivers</a:t>
            </a:r>
          </a:p>
        </p:txBody>
      </p:sp>
      <p:graphicFrame>
        <p:nvGraphicFramePr>
          <p:cNvPr id="16" name="Chart Placeholder 6">
            <a:extLst>
              <a:ext uri="{FF2B5EF4-FFF2-40B4-BE49-F238E27FC236}">
                <a16:creationId xmlns:a16="http://schemas.microsoft.com/office/drawing/2014/main" id="{F0F42442-D27A-4712-8CB0-872EA6BFBDC2}"/>
              </a:ext>
            </a:extLst>
          </p:cNvPr>
          <p:cNvGraphicFramePr>
            <a:graphicFrameLocks noGrp="1"/>
          </p:cNvGraphicFramePr>
          <p:nvPr>
            <p:ph type="chart" sz="quarter" idx="17"/>
            <p:extLst>
              <p:ext uri="{D42A27DB-BD31-4B8C-83A1-F6EECF244321}">
                <p14:modId xmlns:p14="http://schemas.microsoft.com/office/powerpoint/2010/main" val="4099398389"/>
              </p:ext>
            </p:extLst>
          </p:nvPr>
        </p:nvGraphicFramePr>
        <p:xfrm>
          <a:off x="3276600" y="304800"/>
          <a:ext cx="5486400" cy="6248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5349688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DB167A73-D5C1-4121-A11D-C82C272FAFB2}"/>
              </a:ext>
            </a:extLst>
          </p:cNvPr>
          <p:cNvSpPr>
            <a:spLocks noGrp="1"/>
          </p:cNvSpPr>
          <p:nvPr>
            <p:ph type="sldNum" sz="quarter" idx="10"/>
          </p:nvPr>
        </p:nvSpPr>
        <p:spPr/>
        <p:txBody>
          <a:bodyPr/>
          <a:lstStyle/>
          <a:p>
            <a:pPr defTabSz="856716"/>
            <a:fld id="{7B6B1C32-E567-445C-9FD5-2A0B0A08DD29}" type="slidenum">
              <a:rPr lang="en-US" smtClean="0"/>
              <a:pPr defTabSz="856716"/>
              <a:t>108</a:t>
            </a:fld>
            <a:endParaRPr lang="en-US" dirty="0"/>
          </a:p>
        </p:txBody>
      </p:sp>
      <p:sp>
        <p:nvSpPr>
          <p:cNvPr id="2" name="Text Placeholder 1">
            <a:extLst>
              <a:ext uri="{FF2B5EF4-FFF2-40B4-BE49-F238E27FC236}">
                <a16:creationId xmlns:a16="http://schemas.microsoft.com/office/drawing/2014/main" id="{563B19D9-25C3-4671-9059-262F0A923A33}"/>
              </a:ext>
            </a:extLst>
          </p:cNvPr>
          <p:cNvSpPr>
            <a:spLocks noGrp="1"/>
          </p:cNvSpPr>
          <p:nvPr>
            <p:ph type="body" sz="quarter" idx="12"/>
          </p:nvPr>
        </p:nvSpPr>
        <p:spPr/>
        <p:txBody>
          <a:bodyPr/>
          <a:lstStyle/>
          <a:p>
            <a:r>
              <a:rPr lang="en-US" dirty="0"/>
              <a:t>With the exception of noncommercial operators, all segments slightly prefer the pouch/bag format when purchasing frozen soups. Healthcare (80%) and K-12 (65%) operators are more likely to prefer the tub over the pouch/bag, making the tub most preferred in the noncommercial segment. </a:t>
            </a:r>
          </a:p>
          <a:p>
            <a:endParaRPr lang="en-US" dirty="0"/>
          </a:p>
        </p:txBody>
      </p:sp>
      <p:sp>
        <p:nvSpPr>
          <p:cNvPr id="12" name="Title 11">
            <a:extLst>
              <a:ext uri="{FF2B5EF4-FFF2-40B4-BE49-F238E27FC236}">
                <a16:creationId xmlns:a16="http://schemas.microsoft.com/office/drawing/2014/main" id="{770BB54D-2716-4DA1-B43E-467E4139E5D9}"/>
              </a:ext>
            </a:extLst>
          </p:cNvPr>
          <p:cNvSpPr>
            <a:spLocks noGrp="1"/>
          </p:cNvSpPr>
          <p:nvPr>
            <p:ph type="title"/>
          </p:nvPr>
        </p:nvSpPr>
        <p:spPr/>
        <p:txBody>
          <a:bodyPr/>
          <a:lstStyle/>
          <a:p>
            <a:r>
              <a:rPr lang="en-US" dirty="0"/>
              <a:t>Package Preference for Frozen Soup</a:t>
            </a:r>
          </a:p>
        </p:txBody>
      </p:sp>
      <p:sp>
        <p:nvSpPr>
          <p:cNvPr id="10" name="Footer Placeholder 9">
            <a:extLst>
              <a:ext uri="{FF2B5EF4-FFF2-40B4-BE49-F238E27FC236}">
                <a16:creationId xmlns:a16="http://schemas.microsoft.com/office/drawing/2014/main" id="{9A7E8C1C-5753-4560-ACA7-796E96DB429F}"/>
              </a:ext>
            </a:extLst>
          </p:cNvPr>
          <p:cNvSpPr>
            <a:spLocks noGrp="1"/>
          </p:cNvSpPr>
          <p:nvPr>
            <p:ph type="ftr" sz="quarter" idx="13"/>
          </p:nvPr>
        </p:nvSpPr>
        <p:spPr/>
        <p:txBody>
          <a:bodyPr/>
          <a:lstStyle/>
          <a:p>
            <a:r>
              <a:rPr lang="en-US" dirty="0"/>
              <a:t>:</a:t>
            </a:r>
            <a:br>
              <a:rPr lang="en-US" dirty="0"/>
            </a:br>
            <a:r>
              <a:rPr lang="en-US" dirty="0"/>
              <a:t>Base: 201 operators serving frozen soup, 94 restaurant, 83 non comm, 10 hotel, 14 c-store</a:t>
            </a:r>
          </a:p>
          <a:p>
            <a:r>
              <a:rPr lang="en-US" dirty="0"/>
              <a:t>Q: You said you currently menu frozen soup in your operation. Please select which packaging type you prefer to purchase for your operation.</a:t>
            </a:r>
          </a:p>
        </p:txBody>
      </p:sp>
      <p:sp>
        <p:nvSpPr>
          <p:cNvPr id="14" name="Text Placeholder 13">
            <a:extLst>
              <a:ext uri="{FF2B5EF4-FFF2-40B4-BE49-F238E27FC236}">
                <a16:creationId xmlns:a16="http://schemas.microsoft.com/office/drawing/2014/main" id="{27743595-7CE2-4814-8725-E54A2A8F4D06}"/>
              </a:ext>
            </a:extLst>
          </p:cNvPr>
          <p:cNvSpPr>
            <a:spLocks noGrp="1"/>
          </p:cNvSpPr>
          <p:nvPr>
            <p:ph type="body" sz="quarter" idx="15"/>
          </p:nvPr>
        </p:nvSpPr>
        <p:spPr/>
        <p:txBody>
          <a:bodyPr/>
          <a:lstStyle/>
          <a:p>
            <a:r>
              <a:rPr lang="en-US" dirty="0"/>
              <a:t>By segment</a:t>
            </a:r>
          </a:p>
        </p:txBody>
      </p:sp>
      <p:graphicFrame>
        <p:nvGraphicFramePr>
          <p:cNvPr id="16" name="Chart Placeholder 28">
            <a:extLst>
              <a:ext uri="{FF2B5EF4-FFF2-40B4-BE49-F238E27FC236}">
                <a16:creationId xmlns:a16="http://schemas.microsoft.com/office/drawing/2014/main" id="{462AFE3F-EF1E-4D41-B8A9-D30BE6BC5806}"/>
              </a:ext>
            </a:extLst>
          </p:cNvPr>
          <p:cNvGraphicFramePr>
            <a:graphicFrameLocks noGrp="1"/>
          </p:cNvGraphicFramePr>
          <p:nvPr>
            <p:ph type="chart" sz="quarter" idx="17"/>
            <p:extLst>
              <p:ext uri="{D42A27DB-BD31-4B8C-83A1-F6EECF244321}">
                <p14:modId xmlns:p14="http://schemas.microsoft.com/office/powerpoint/2010/main" val="1406220812"/>
              </p:ext>
            </p:extLst>
          </p:nvPr>
        </p:nvGraphicFramePr>
        <p:xfrm>
          <a:off x="3276600" y="304800"/>
          <a:ext cx="5486400" cy="5791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3776644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9">
            <a:extLst>
              <a:ext uri="{FF2B5EF4-FFF2-40B4-BE49-F238E27FC236}">
                <a16:creationId xmlns:a16="http://schemas.microsoft.com/office/drawing/2014/main" id="{24110F6A-D708-49F4-BFCF-D90E770AAF9C}"/>
              </a:ext>
            </a:extLst>
          </p:cNvPr>
          <p:cNvGraphicFramePr>
            <a:graphicFrameLocks/>
          </p:cNvGraphicFramePr>
          <p:nvPr>
            <p:extLst>
              <p:ext uri="{D42A27DB-BD31-4B8C-83A1-F6EECF244321}">
                <p14:modId xmlns:p14="http://schemas.microsoft.com/office/powerpoint/2010/main" val="24975294"/>
              </p:ext>
            </p:extLst>
          </p:nvPr>
        </p:nvGraphicFramePr>
        <p:xfrm>
          <a:off x="947738" y="2480890"/>
          <a:ext cx="7281862" cy="361511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ontent Placeholder 9">
            <a:extLst>
              <a:ext uri="{FF2B5EF4-FFF2-40B4-BE49-F238E27FC236}">
                <a16:creationId xmlns:a16="http://schemas.microsoft.com/office/drawing/2014/main" id="{29038E44-4305-4AB0-B3C2-840666FABC35}"/>
              </a:ext>
            </a:extLst>
          </p:cNvPr>
          <p:cNvGraphicFramePr>
            <a:graphicFrameLocks noGrp="1"/>
          </p:cNvGraphicFramePr>
          <p:nvPr>
            <p:ph type="chart" sz="quarter" idx="16"/>
            <p:extLst>
              <p:ext uri="{D42A27DB-BD31-4B8C-83A1-F6EECF244321}">
                <p14:modId xmlns:p14="http://schemas.microsoft.com/office/powerpoint/2010/main" val="4242856405"/>
              </p:ext>
            </p:extLst>
          </p:nvPr>
        </p:nvGraphicFramePr>
        <p:xfrm>
          <a:off x="381000" y="2743200"/>
          <a:ext cx="4029075" cy="3352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ontent Placeholder 9">
            <a:extLst>
              <a:ext uri="{FF2B5EF4-FFF2-40B4-BE49-F238E27FC236}">
                <a16:creationId xmlns:a16="http://schemas.microsoft.com/office/drawing/2014/main" id="{21FCB604-5489-4B77-BF8E-2D71996A71B7}"/>
              </a:ext>
            </a:extLst>
          </p:cNvPr>
          <p:cNvGraphicFramePr>
            <a:graphicFrameLocks noGrp="1"/>
          </p:cNvGraphicFramePr>
          <p:nvPr>
            <p:ph type="chart" sz="quarter" idx="17"/>
            <p:extLst>
              <p:ext uri="{D42A27DB-BD31-4B8C-83A1-F6EECF244321}">
                <p14:modId xmlns:p14="http://schemas.microsoft.com/office/powerpoint/2010/main" val="998695822"/>
              </p:ext>
            </p:extLst>
          </p:nvPr>
        </p:nvGraphicFramePr>
        <p:xfrm>
          <a:off x="4714875" y="2743200"/>
          <a:ext cx="4048125" cy="3352800"/>
        </p:xfrm>
        <a:graphic>
          <a:graphicData uri="http://schemas.openxmlformats.org/drawingml/2006/chart">
            <c:chart xmlns:c="http://schemas.openxmlformats.org/drawingml/2006/chart" xmlns:r="http://schemas.openxmlformats.org/officeDocument/2006/relationships" r:id="rId4"/>
          </a:graphicData>
        </a:graphic>
      </p:graphicFrame>
      <p:sp>
        <p:nvSpPr>
          <p:cNvPr id="5" name="Slide Number Placeholder 4">
            <a:extLst>
              <a:ext uri="{FF2B5EF4-FFF2-40B4-BE49-F238E27FC236}">
                <a16:creationId xmlns:a16="http://schemas.microsoft.com/office/drawing/2014/main" id="{05FD0244-08E7-4E38-AACD-4252624B85D6}"/>
              </a:ext>
            </a:extLst>
          </p:cNvPr>
          <p:cNvSpPr>
            <a:spLocks noGrp="1"/>
          </p:cNvSpPr>
          <p:nvPr>
            <p:ph type="sldNum" sz="quarter" idx="10"/>
          </p:nvPr>
        </p:nvSpPr>
        <p:spPr/>
        <p:txBody>
          <a:bodyPr/>
          <a:lstStyle/>
          <a:p>
            <a:pPr defTabSz="856716"/>
            <a:fld id="{7B6B1C32-E567-445C-9FD5-2A0B0A08DD29}" type="slidenum">
              <a:rPr lang="en-US" smtClean="0"/>
              <a:pPr defTabSz="856716"/>
              <a:t>109</a:t>
            </a:fld>
            <a:endParaRPr lang="en-US" dirty="0"/>
          </a:p>
        </p:txBody>
      </p:sp>
      <p:sp>
        <p:nvSpPr>
          <p:cNvPr id="2" name="Title 1">
            <a:extLst>
              <a:ext uri="{FF2B5EF4-FFF2-40B4-BE49-F238E27FC236}">
                <a16:creationId xmlns:a16="http://schemas.microsoft.com/office/drawing/2014/main" id="{619604C7-B70B-47B8-918E-32843B1A3625}"/>
              </a:ext>
            </a:extLst>
          </p:cNvPr>
          <p:cNvSpPr>
            <a:spLocks noGrp="1"/>
          </p:cNvSpPr>
          <p:nvPr>
            <p:ph type="title"/>
          </p:nvPr>
        </p:nvSpPr>
        <p:spPr/>
        <p:txBody>
          <a:bodyPr/>
          <a:lstStyle/>
          <a:p>
            <a:r>
              <a:rPr lang="en-US" dirty="0"/>
              <a:t>Are You Ready?</a:t>
            </a:r>
          </a:p>
        </p:txBody>
      </p:sp>
      <p:sp>
        <p:nvSpPr>
          <p:cNvPr id="3" name="Footer Placeholder 2">
            <a:extLst>
              <a:ext uri="{FF2B5EF4-FFF2-40B4-BE49-F238E27FC236}">
                <a16:creationId xmlns:a16="http://schemas.microsoft.com/office/drawing/2014/main" id="{58216A92-9C12-40E7-8CB9-D354898289D2}"/>
              </a:ext>
            </a:extLst>
          </p:cNvPr>
          <p:cNvSpPr>
            <a:spLocks noGrp="1"/>
          </p:cNvSpPr>
          <p:nvPr>
            <p:ph type="ftr" sz="quarter" idx="13"/>
          </p:nvPr>
        </p:nvSpPr>
        <p:spPr/>
        <p:txBody>
          <a:bodyPr/>
          <a:lstStyle/>
          <a:p>
            <a:r>
              <a:rPr lang="en-US" dirty="0"/>
              <a:t>Base: 201 operators serving frozen soup, 94 restaurant, 83 non comm, 10 hotel, 14 c-store</a:t>
            </a:r>
          </a:p>
          <a:p>
            <a:r>
              <a:rPr lang="en-US" dirty="0"/>
              <a:t>Base:201 operators serving frozen soup, 17 K-12, 35 healthcare, 37 chain restaurants</a:t>
            </a:r>
            <a:br>
              <a:rPr lang="en-US" dirty="0"/>
            </a:br>
            <a:r>
              <a:rPr lang="en-US" dirty="0"/>
              <a:t>Q: You said you currently menu frozen soup in your operation. What proportion of your frozen soup purchases are… </a:t>
            </a:r>
          </a:p>
          <a:p>
            <a:r>
              <a:rPr lang="en-US" dirty="0"/>
              <a:t>*Small base</a:t>
            </a:r>
          </a:p>
        </p:txBody>
      </p:sp>
      <p:sp>
        <p:nvSpPr>
          <p:cNvPr id="7" name="Text Placeholder 6">
            <a:extLst>
              <a:ext uri="{FF2B5EF4-FFF2-40B4-BE49-F238E27FC236}">
                <a16:creationId xmlns:a16="http://schemas.microsoft.com/office/drawing/2014/main" id="{617E1951-FFCF-47B9-AAD9-BC95716EA58C}"/>
              </a:ext>
            </a:extLst>
          </p:cNvPr>
          <p:cNvSpPr>
            <a:spLocks noGrp="1"/>
          </p:cNvSpPr>
          <p:nvPr>
            <p:ph type="body" sz="quarter" idx="18"/>
          </p:nvPr>
        </p:nvSpPr>
        <p:spPr/>
        <p:txBody>
          <a:bodyPr/>
          <a:lstStyle/>
          <a:p>
            <a:r>
              <a:rPr lang="en-US" b="1" dirty="0"/>
              <a:t>Across major segments and priority segments, with the exception of c-stores, frozen soup format usage is split between ready-to-cook and ready-to-eat. </a:t>
            </a:r>
          </a:p>
          <a:p>
            <a:endParaRPr lang="en-US" b="1" dirty="0"/>
          </a:p>
          <a:p>
            <a:endParaRPr lang="en-US" b="1" dirty="0"/>
          </a:p>
          <a:p>
            <a:endParaRPr lang="en-US" b="1" dirty="0"/>
          </a:p>
          <a:p>
            <a:endParaRPr lang="en-US" b="1" dirty="0"/>
          </a:p>
          <a:p>
            <a:r>
              <a:rPr lang="en-US" dirty="0"/>
              <a:t>C-store operators are slightly more likely to purchase a ready-to-cook format of frozen soup compared to other segments.*</a:t>
            </a:r>
          </a:p>
          <a:p>
            <a:endParaRPr lang="en-US" dirty="0"/>
          </a:p>
        </p:txBody>
      </p:sp>
      <p:sp>
        <p:nvSpPr>
          <p:cNvPr id="11" name="Text Placeholder 13">
            <a:extLst>
              <a:ext uri="{FF2B5EF4-FFF2-40B4-BE49-F238E27FC236}">
                <a16:creationId xmlns:a16="http://schemas.microsoft.com/office/drawing/2014/main" id="{E2CD70A5-67A5-418F-9983-440B6B54E384}"/>
              </a:ext>
            </a:extLst>
          </p:cNvPr>
          <p:cNvSpPr>
            <a:spLocks noGrp="1"/>
          </p:cNvSpPr>
          <p:nvPr>
            <p:ph type="body" sz="quarter" idx="15"/>
          </p:nvPr>
        </p:nvSpPr>
        <p:spPr>
          <a:xfrm>
            <a:off x="390144" y="1280161"/>
            <a:ext cx="2590801" cy="371764"/>
          </a:xfrm>
        </p:spPr>
        <p:txBody>
          <a:bodyPr/>
          <a:lstStyle/>
          <a:p>
            <a:r>
              <a:rPr lang="en-US" dirty="0"/>
              <a:t>Frozen soup format usage by segment</a:t>
            </a:r>
          </a:p>
        </p:txBody>
      </p:sp>
    </p:spTree>
    <p:extLst>
      <p:ext uri="{BB962C8B-B14F-4D97-AF65-F5344CB8AC3E}">
        <p14:creationId xmlns:p14="http://schemas.microsoft.com/office/powerpoint/2010/main" val="161144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FFE7A2FC-3D0E-40FF-BED6-3D3127A7AB9D}"/>
              </a:ext>
            </a:extLst>
          </p:cNvPr>
          <p:cNvSpPr>
            <a:spLocks noGrp="1"/>
          </p:cNvSpPr>
          <p:nvPr>
            <p:ph type="ftr" sz="quarter" idx="13"/>
          </p:nvPr>
        </p:nvSpPr>
        <p:spPr>
          <a:xfrm>
            <a:off x="381000" y="6391275"/>
            <a:ext cx="8382000" cy="161925"/>
          </a:xfrm>
        </p:spPr>
        <p:txBody>
          <a:bodyPr/>
          <a:lstStyle/>
          <a:p>
            <a:r>
              <a:rPr lang="en-US" dirty="0"/>
              <a:t>Note: Blue indicates purchasing driver is unique to category</a:t>
            </a:r>
          </a:p>
        </p:txBody>
      </p:sp>
      <p:sp>
        <p:nvSpPr>
          <p:cNvPr id="3" name="Slide Number Placeholder 2">
            <a:extLst>
              <a:ext uri="{FF2B5EF4-FFF2-40B4-BE49-F238E27FC236}">
                <a16:creationId xmlns:a16="http://schemas.microsoft.com/office/drawing/2014/main" id="{3B80594C-321C-4C77-A318-92EB5D59B7E7}"/>
              </a:ext>
            </a:extLst>
          </p:cNvPr>
          <p:cNvSpPr>
            <a:spLocks noGrp="1"/>
          </p:cNvSpPr>
          <p:nvPr>
            <p:ph type="sldNum" sz="quarter" idx="4"/>
          </p:nvPr>
        </p:nvSpPr>
        <p:spPr/>
        <p:txBody>
          <a:bodyPr/>
          <a:lstStyle/>
          <a:p>
            <a:fld id="{7B6B1C32-E567-445C-9FD5-2A0B0A08DD29}" type="slidenum">
              <a:rPr lang="en-US" smtClean="0"/>
              <a:pPr/>
              <a:t>11</a:t>
            </a:fld>
            <a:endParaRPr lang="en-US" dirty="0"/>
          </a:p>
        </p:txBody>
      </p:sp>
      <p:sp>
        <p:nvSpPr>
          <p:cNvPr id="18" name="Title 17">
            <a:extLst>
              <a:ext uri="{FF2B5EF4-FFF2-40B4-BE49-F238E27FC236}">
                <a16:creationId xmlns:a16="http://schemas.microsoft.com/office/drawing/2014/main" id="{7562818D-B371-41C2-B1C0-E6380F96A62A}"/>
              </a:ext>
            </a:extLst>
          </p:cNvPr>
          <p:cNvSpPr>
            <a:spLocks noGrp="1"/>
          </p:cNvSpPr>
          <p:nvPr>
            <p:ph type="title"/>
          </p:nvPr>
        </p:nvSpPr>
        <p:spPr/>
        <p:txBody>
          <a:bodyPr/>
          <a:lstStyle/>
          <a:p>
            <a:r>
              <a:rPr lang="en-US" dirty="0"/>
              <a:t>Restaurants</a:t>
            </a:r>
          </a:p>
        </p:txBody>
      </p:sp>
      <p:sp>
        <p:nvSpPr>
          <p:cNvPr id="4" name="Text Placeholder 3">
            <a:extLst>
              <a:ext uri="{FF2B5EF4-FFF2-40B4-BE49-F238E27FC236}">
                <a16:creationId xmlns:a16="http://schemas.microsoft.com/office/drawing/2014/main" id="{328E34E4-6B58-4AF9-9A12-3BD2B13882EC}"/>
              </a:ext>
            </a:extLst>
          </p:cNvPr>
          <p:cNvSpPr>
            <a:spLocks noGrp="1"/>
          </p:cNvSpPr>
          <p:nvPr>
            <p:ph type="body" sz="quarter" idx="15"/>
          </p:nvPr>
        </p:nvSpPr>
        <p:spPr/>
        <p:txBody>
          <a:bodyPr/>
          <a:lstStyle/>
          <a:p>
            <a:r>
              <a:rPr lang="en-US" dirty="0"/>
              <a:t>Top eight purchase drivers for all categories</a:t>
            </a:r>
          </a:p>
          <a:p>
            <a:endParaRPr lang="en-US" dirty="0"/>
          </a:p>
        </p:txBody>
      </p:sp>
      <p:graphicFrame>
        <p:nvGraphicFramePr>
          <p:cNvPr id="6" name="Chart Placeholder 11">
            <a:extLst>
              <a:ext uri="{FF2B5EF4-FFF2-40B4-BE49-F238E27FC236}">
                <a16:creationId xmlns:a16="http://schemas.microsoft.com/office/drawing/2014/main" id="{7E510956-6580-4857-B724-435216941C71}"/>
              </a:ext>
            </a:extLst>
          </p:cNvPr>
          <p:cNvGraphicFramePr>
            <a:graphicFrameLocks/>
          </p:cNvGraphicFramePr>
          <p:nvPr/>
        </p:nvGraphicFramePr>
        <p:xfrm>
          <a:off x="402336" y="1633469"/>
          <a:ext cx="8360660" cy="4265587"/>
        </p:xfrm>
        <a:graphic>
          <a:graphicData uri="http://schemas.openxmlformats.org/drawingml/2006/table">
            <a:tbl>
              <a:tblPr firstRow="1" bandRow="1">
                <a:tableStyleId>{8EC20E35-A176-4012-BC5E-935CFFF8708E}</a:tableStyleId>
              </a:tblPr>
              <a:tblGrid>
                <a:gridCol w="1194380">
                  <a:extLst>
                    <a:ext uri="{9D8B030D-6E8A-4147-A177-3AD203B41FA5}">
                      <a16:colId xmlns:a16="http://schemas.microsoft.com/office/drawing/2014/main" val="20000"/>
                    </a:ext>
                  </a:extLst>
                </a:gridCol>
                <a:gridCol w="1194380">
                  <a:extLst>
                    <a:ext uri="{9D8B030D-6E8A-4147-A177-3AD203B41FA5}">
                      <a16:colId xmlns:a16="http://schemas.microsoft.com/office/drawing/2014/main" val="20001"/>
                    </a:ext>
                  </a:extLst>
                </a:gridCol>
                <a:gridCol w="1194380">
                  <a:extLst>
                    <a:ext uri="{9D8B030D-6E8A-4147-A177-3AD203B41FA5}">
                      <a16:colId xmlns:a16="http://schemas.microsoft.com/office/drawing/2014/main" val="2855620788"/>
                    </a:ext>
                  </a:extLst>
                </a:gridCol>
                <a:gridCol w="1194380">
                  <a:extLst>
                    <a:ext uri="{9D8B030D-6E8A-4147-A177-3AD203B41FA5}">
                      <a16:colId xmlns:a16="http://schemas.microsoft.com/office/drawing/2014/main" val="20002"/>
                    </a:ext>
                  </a:extLst>
                </a:gridCol>
                <a:gridCol w="1194380">
                  <a:extLst>
                    <a:ext uri="{9D8B030D-6E8A-4147-A177-3AD203B41FA5}">
                      <a16:colId xmlns:a16="http://schemas.microsoft.com/office/drawing/2014/main" val="4218459637"/>
                    </a:ext>
                  </a:extLst>
                </a:gridCol>
                <a:gridCol w="1194380">
                  <a:extLst>
                    <a:ext uri="{9D8B030D-6E8A-4147-A177-3AD203B41FA5}">
                      <a16:colId xmlns:a16="http://schemas.microsoft.com/office/drawing/2014/main" val="354666870"/>
                    </a:ext>
                  </a:extLst>
                </a:gridCol>
                <a:gridCol w="1194380">
                  <a:extLst>
                    <a:ext uri="{9D8B030D-6E8A-4147-A177-3AD203B41FA5}">
                      <a16:colId xmlns:a16="http://schemas.microsoft.com/office/drawing/2014/main" val="4132450056"/>
                    </a:ext>
                  </a:extLst>
                </a:gridCol>
              </a:tblGrid>
              <a:tr h="422702">
                <a:tc>
                  <a:txBody>
                    <a:bodyPr/>
                    <a:lstStyle/>
                    <a:p>
                      <a:pPr algn="l" fontAlgn="b"/>
                      <a:r>
                        <a:rPr lang="en-US" sz="1000" b="1" i="0" u="none" strike="noStrike" spc="0" dirty="0">
                          <a:solidFill>
                            <a:schemeClr val="tx1"/>
                          </a:solidFill>
                          <a:effectLst/>
                          <a:latin typeface="+mj-lt"/>
                        </a:rPr>
                        <a:t>Packaged Snacks</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Canned Soup</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Frozen Soup</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Refrigerated Soup</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Homemade Soup</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Prepared Salsa</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Beverages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60124">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Price</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Requires less labor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Requires less labor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Overall product quality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64727857"/>
                  </a:ext>
                </a:extLst>
              </a:tr>
              <a:tr h="422702">
                <a:tc>
                  <a:txBody>
                    <a:bodyPr/>
                    <a:lstStyle/>
                    <a:p>
                      <a:pPr algn="l" fontAlgn="t"/>
                      <a:r>
                        <a:rPr lang="en-US" sz="1000" b="0" i="0" u="none" strike="noStrike" spc="0" dirty="0">
                          <a:solidFill>
                            <a:schemeClr val="tx1"/>
                          </a:solidFill>
                          <a:effectLst/>
                          <a:latin typeface="+mn-lt"/>
                        </a:rPr>
                        <a:t>Taste/flavor</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Shelf life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Taste/flavor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1" i="0" u="none" strike="noStrike" kern="1200" spc="0" dirty="0">
                          <a:solidFill>
                            <a:schemeClr val="accent1"/>
                          </a:solidFill>
                          <a:effectLst/>
                          <a:latin typeface="+mn-lt"/>
                          <a:ea typeface="+mn-ea"/>
                          <a:cs typeface="+mn-cs"/>
                        </a:rPr>
                        <a:t>Works well in recipes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dirty="0">
                          <a:solidFill>
                            <a:schemeClr val="tx1"/>
                          </a:solidFill>
                          <a:effectLst/>
                          <a:latin typeface="+mn-lt"/>
                          <a:ea typeface="+mn-ea"/>
                          <a:cs typeface="+mn-cs"/>
                        </a:rPr>
                        <a:t>Taste/flavor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dirty="0">
                          <a:solidFill>
                            <a:schemeClr val="tx1"/>
                          </a:solidFill>
                          <a:effectLst/>
                          <a:latin typeface="+mn-lt"/>
                          <a:ea typeface="+mn-ea"/>
                          <a:cs typeface="+mn-cs"/>
                        </a:rPr>
                        <a:t>Taste/flavor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mn-lt"/>
                          <a:ea typeface="+mn-ea"/>
                          <a:cs typeface="+mn-cs"/>
                        </a:rPr>
                        <a:t>Availability of 100% juice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08805140"/>
                  </a:ext>
                </a:extLst>
              </a:tr>
              <a:tr h="422702">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dirty="0">
                          <a:solidFill>
                            <a:schemeClr val="tx1"/>
                          </a:solidFill>
                          <a:effectLst/>
                          <a:latin typeface="+mn-lt"/>
                          <a:ea typeface="+mn-ea"/>
                          <a:cs typeface="+mn-cs"/>
                        </a:rPr>
                        <a:t>Overall product quality</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Requires less labor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Overall product quality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Flexibility for flavor options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Shelf life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Taste/flavor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567376955"/>
                  </a:ext>
                </a:extLst>
              </a:tr>
              <a:tr h="422702">
                <a:tc>
                  <a:txBody>
                    <a:bodyPr/>
                    <a:lstStyle/>
                    <a:p>
                      <a:pPr algn="l" fontAlgn="t"/>
                      <a:r>
                        <a:rPr lang="en-US" sz="1000" b="1" i="0" u="none" strike="noStrike" spc="0" dirty="0">
                          <a:solidFill>
                            <a:schemeClr val="accent1"/>
                          </a:solidFill>
                          <a:effectLst/>
                          <a:latin typeface="+mn-lt"/>
                        </a:rPr>
                        <a:t>Nutrition claims</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dirty="0">
                          <a:solidFill>
                            <a:schemeClr val="tx1"/>
                          </a:solidFill>
                          <a:effectLst/>
                          <a:latin typeface="+mn-lt"/>
                          <a:ea typeface="+mn-ea"/>
                          <a:cs typeface="+mn-cs"/>
                        </a:rPr>
                        <a:t>Distributor availability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Shelf life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Taste/flavor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Ability to reduce food waste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Overall product quality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Shelf life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96103042"/>
                  </a:ext>
                </a:extLst>
              </a:tr>
              <a:tr h="422702">
                <a:tc>
                  <a:txBody>
                    <a:bodyPr/>
                    <a:lstStyle/>
                    <a:p>
                      <a:pPr algn="l" fontAlgn="t"/>
                      <a:r>
                        <a:rPr lang="en-US" sz="1000" b="1" i="0" u="none" strike="noStrike" kern="1200" spc="0" dirty="0">
                          <a:solidFill>
                            <a:schemeClr val="accent1"/>
                          </a:solidFill>
                          <a:effectLst/>
                          <a:latin typeface="+mn-lt"/>
                          <a:ea typeface="+mn-ea"/>
                          <a:cs typeface="+mn-cs"/>
                        </a:rPr>
                        <a:t>Appropriate packaging size</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Taste/flavor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dirty="0">
                          <a:solidFill>
                            <a:schemeClr val="tx1"/>
                          </a:solidFill>
                          <a:effectLst/>
                          <a:latin typeface="+mn-lt"/>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Overall product quality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Ability to offer seasonal or LTOs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Requires less labor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Overall product quality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679927707"/>
                  </a:ext>
                </a:extLst>
              </a:tr>
              <a:tr h="585279">
                <a:tc>
                  <a:txBody>
                    <a:bodyPr/>
                    <a:lstStyle/>
                    <a:p>
                      <a:pPr algn="l" fontAlgn="t"/>
                      <a:r>
                        <a:rPr lang="en-US" sz="1000" b="1" i="0" u="none" strike="noStrike" spc="0" dirty="0">
                          <a:solidFill>
                            <a:schemeClr val="accent1"/>
                          </a:solidFill>
                          <a:effectLst/>
                          <a:latin typeface="+mn-lt"/>
                        </a:rPr>
                        <a:t>Strong consumer-known brand name</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Overall product quality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Wide range of flavors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Reputation of supplier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Signature soup of the operation</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Distributor availability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Health and wellness benefits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620231465"/>
                  </a:ext>
                </a:extLst>
              </a:tr>
              <a:tr h="585279">
                <a:tc>
                  <a:txBody>
                    <a:bodyPr/>
                    <a:lstStyle/>
                    <a:p>
                      <a:pPr algn="l" fontAlgn="t"/>
                      <a:r>
                        <a:rPr lang="en-US" sz="1000" b="0" i="0" u="none" strike="noStrike" spc="0" dirty="0">
                          <a:solidFill>
                            <a:schemeClr val="tx1"/>
                          </a:solidFill>
                          <a:effectLst/>
                          <a:latin typeface="+mn-lt"/>
                        </a:rPr>
                        <a:t>Shelf life</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Reputation of supplier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Distributor availability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Product packaging and format</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Homemade appearance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Reputation of supplier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36889863"/>
                  </a:ext>
                </a:extLst>
              </a:tr>
              <a:tr h="585279">
                <a:tc>
                  <a:txBody>
                    <a:bodyPr/>
                    <a:lstStyle/>
                    <a:p>
                      <a:pPr algn="l" fontAlgn="t"/>
                      <a:r>
                        <a:rPr lang="en-US" sz="1000" b="1" i="0" u="none" strike="noStrike" spc="0" dirty="0">
                          <a:solidFill>
                            <a:schemeClr val="accent1"/>
                          </a:solidFill>
                          <a:effectLst/>
                          <a:latin typeface="+mn-lt"/>
                        </a:rPr>
                        <a:t>Easy to display product</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Health and wellness benefits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1" i="0" u="none" strike="noStrike" kern="1200" spc="0" dirty="0">
                          <a:solidFill>
                            <a:schemeClr val="accent1"/>
                          </a:solidFill>
                          <a:effectLst/>
                          <a:latin typeface="+mn-lt"/>
                          <a:ea typeface="+mn-ea"/>
                          <a:cs typeface="+mn-cs"/>
                        </a:rPr>
                        <a:t>Is ready to eat (only requires heating)</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Product claims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Health and wellness benefits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Easily incorporated into recipes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Broad customer appeal</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684114754"/>
                  </a:ext>
                </a:extLst>
              </a:tr>
            </a:tbl>
          </a:graphicData>
        </a:graphic>
      </p:graphicFrame>
    </p:spTree>
    <p:extLst>
      <p:ext uri="{BB962C8B-B14F-4D97-AF65-F5344CB8AC3E}">
        <p14:creationId xmlns:p14="http://schemas.microsoft.com/office/powerpoint/2010/main" val="251616483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F124008-6227-4092-83D5-093140D566C8}"/>
              </a:ext>
            </a:extLst>
          </p:cNvPr>
          <p:cNvSpPr>
            <a:spLocks noGrp="1"/>
          </p:cNvSpPr>
          <p:nvPr>
            <p:ph type="title"/>
          </p:nvPr>
        </p:nvSpPr>
        <p:spPr/>
        <p:txBody>
          <a:bodyPr/>
          <a:lstStyle/>
          <a:p>
            <a:r>
              <a:rPr lang="en-US" dirty="0"/>
              <a:t>Decision Tree</a:t>
            </a:r>
          </a:p>
        </p:txBody>
      </p:sp>
      <p:sp>
        <p:nvSpPr>
          <p:cNvPr id="7" name="Text Placeholder 6">
            <a:extLst>
              <a:ext uri="{FF2B5EF4-FFF2-40B4-BE49-F238E27FC236}">
                <a16:creationId xmlns:a16="http://schemas.microsoft.com/office/drawing/2014/main" id="{5366F0C4-CDA0-4F58-B913-81A270717D59}"/>
              </a:ext>
            </a:extLst>
          </p:cNvPr>
          <p:cNvSpPr>
            <a:spLocks noGrp="1"/>
          </p:cNvSpPr>
          <p:nvPr>
            <p:ph type="body" sz="quarter" idx="12"/>
          </p:nvPr>
        </p:nvSpPr>
        <p:spPr>
          <a:xfrm>
            <a:off x="381000" y="2743200"/>
            <a:ext cx="5486400" cy="1590675"/>
          </a:xfrm>
        </p:spPr>
        <p:txBody>
          <a:bodyPr/>
          <a:lstStyle/>
          <a:p>
            <a:r>
              <a:rPr lang="en-US" dirty="0"/>
              <a:t>Refrigerated Soup</a:t>
            </a:r>
          </a:p>
        </p:txBody>
      </p:sp>
    </p:spTree>
    <p:extLst>
      <p:ext uri="{BB962C8B-B14F-4D97-AF65-F5344CB8AC3E}">
        <p14:creationId xmlns:p14="http://schemas.microsoft.com/office/powerpoint/2010/main" val="26281206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Placeholder 7">
            <a:extLst>
              <a:ext uri="{FF2B5EF4-FFF2-40B4-BE49-F238E27FC236}">
                <a16:creationId xmlns:a16="http://schemas.microsoft.com/office/drawing/2014/main" id="{AF8C0B5D-BE50-456C-8B2D-5CBB038D5BD4}"/>
              </a:ext>
            </a:extLst>
          </p:cNvPr>
          <p:cNvGraphicFramePr>
            <a:graphicFrameLocks noGrp="1"/>
          </p:cNvGraphicFramePr>
          <p:nvPr>
            <p:ph type="chart" sz="quarter" idx="16"/>
            <p:extLst>
              <p:ext uri="{D42A27DB-BD31-4B8C-83A1-F6EECF244321}">
                <p14:modId xmlns:p14="http://schemas.microsoft.com/office/powerpoint/2010/main" val="331917715"/>
              </p:ext>
            </p:extLst>
          </p:nvPr>
        </p:nvGraphicFramePr>
        <p:xfrm>
          <a:off x="381000" y="2743200"/>
          <a:ext cx="4029075" cy="3352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9" name="Chart Placeholder 28">
            <a:extLst>
              <a:ext uri="{FF2B5EF4-FFF2-40B4-BE49-F238E27FC236}">
                <a16:creationId xmlns:a16="http://schemas.microsoft.com/office/drawing/2014/main" id="{5ED1A01B-181C-441D-B99E-01B557A05376}"/>
              </a:ext>
            </a:extLst>
          </p:cNvPr>
          <p:cNvGraphicFramePr>
            <a:graphicFrameLocks noGrp="1"/>
          </p:cNvGraphicFramePr>
          <p:nvPr>
            <p:ph type="chart" sz="quarter" idx="17"/>
            <p:extLst>
              <p:ext uri="{D42A27DB-BD31-4B8C-83A1-F6EECF244321}">
                <p14:modId xmlns:p14="http://schemas.microsoft.com/office/powerpoint/2010/main" val="3642468413"/>
              </p:ext>
            </p:extLst>
          </p:nvPr>
        </p:nvGraphicFramePr>
        <p:xfrm>
          <a:off x="4714875" y="2743200"/>
          <a:ext cx="4048125" cy="3352800"/>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a:extLst>
              <a:ext uri="{FF2B5EF4-FFF2-40B4-BE49-F238E27FC236}">
                <a16:creationId xmlns:a16="http://schemas.microsoft.com/office/drawing/2014/main" id="{C7174052-C840-4926-B8D0-70E584E08E6B}"/>
              </a:ext>
            </a:extLst>
          </p:cNvPr>
          <p:cNvSpPr>
            <a:spLocks noGrp="1"/>
          </p:cNvSpPr>
          <p:nvPr>
            <p:ph type="sldNum" sz="quarter" idx="10"/>
          </p:nvPr>
        </p:nvSpPr>
        <p:spPr/>
        <p:txBody>
          <a:bodyPr/>
          <a:lstStyle/>
          <a:p>
            <a:fld id="{7B6B1C32-E567-445C-9FD5-2A0B0A08DD29}" type="slidenum">
              <a:rPr lang="en-US" smtClean="0"/>
              <a:pPr/>
              <a:t>111</a:t>
            </a:fld>
            <a:endParaRPr lang="en-US" dirty="0"/>
          </a:p>
        </p:txBody>
      </p:sp>
      <p:sp>
        <p:nvSpPr>
          <p:cNvPr id="8" name="Title 7">
            <a:extLst>
              <a:ext uri="{FF2B5EF4-FFF2-40B4-BE49-F238E27FC236}">
                <a16:creationId xmlns:a16="http://schemas.microsoft.com/office/drawing/2014/main" id="{881EFE80-EBDB-4760-A7EE-F1AFA3CFE989}"/>
              </a:ext>
            </a:extLst>
          </p:cNvPr>
          <p:cNvSpPr>
            <a:spLocks noGrp="1"/>
          </p:cNvSpPr>
          <p:nvPr>
            <p:ph type="title"/>
          </p:nvPr>
        </p:nvSpPr>
        <p:spPr>
          <a:xfrm>
            <a:off x="384048" y="304800"/>
            <a:ext cx="5483351" cy="1752600"/>
          </a:xfrm>
        </p:spPr>
        <p:txBody>
          <a:bodyPr/>
          <a:lstStyle/>
          <a:p>
            <a:r>
              <a:rPr lang="en-US" dirty="0"/>
              <a:t>Refrigerated Soup Purchase Drivers</a:t>
            </a:r>
          </a:p>
        </p:txBody>
      </p:sp>
      <p:sp>
        <p:nvSpPr>
          <p:cNvPr id="3" name="Footer Placeholder 2">
            <a:extLst>
              <a:ext uri="{FF2B5EF4-FFF2-40B4-BE49-F238E27FC236}">
                <a16:creationId xmlns:a16="http://schemas.microsoft.com/office/drawing/2014/main" id="{ADB5C1D8-0408-41F0-868C-9ABCB3A82F9E}"/>
              </a:ext>
            </a:extLst>
          </p:cNvPr>
          <p:cNvSpPr>
            <a:spLocks noGrp="1"/>
          </p:cNvSpPr>
          <p:nvPr>
            <p:ph type="ftr" sz="quarter" idx="13"/>
          </p:nvPr>
        </p:nvSpPr>
        <p:spPr/>
        <p:txBody>
          <a:bodyPr/>
          <a:lstStyle/>
          <a:p>
            <a:r>
              <a:rPr lang="en-US" dirty="0"/>
              <a:t>Base: 508 operators, 160 restaurant, 266 non comm, 41 hotel, 41 c-store</a:t>
            </a:r>
            <a:br>
              <a:rPr lang="en-US" dirty="0"/>
            </a:br>
            <a:r>
              <a:rPr lang="en-US" dirty="0"/>
              <a:t>Q: What proportion of the soup that you currently menu is in the following formats? </a:t>
            </a:r>
          </a:p>
          <a:p>
            <a:r>
              <a:rPr lang="en-US" dirty="0"/>
              <a:t>Base: 136 operators serving refrigerated soup, 68 restaurant, 49 non comm, 10 hotel, 9 c-store </a:t>
            </a:r>
          </a:p>
          <a:p>
            <a:r>
              <a:rPr lang="en-US" dirty="0"/>
              <a:t>Q: You said you currently menu refrigerated soup in your operation. Please select the primary reasons you choose to menu refrigerated soup in your operation.</a:t>
            </a:r>
          </a:p>
        </p:txBody>
      </p:sp>
      <p:sp>
        <p:nvSpPr>
          <p:cNvPr id="10" name="Text Placeholder 9">
            <a:extLst>
              <a:ext uri="{FF2B5EF4-FFF2-40B4-BE49-F238E27FC236}">
                <a16:creationId xmlns:a16="http://schemas.microsoft.com/office/drawing/2014/main" id="{91ABEA05-B78B-4005-8207-A8A4CA6C4924}"/>
              </a:ext>
            </a:extLst>
          </p:cNvPr>
          <p:cNvSpPr>
            <a:spLocks noGrp="1"/>
          </p:cNvSpPr>
          <p:nvPr>
            <p:ph type="body" sz="quarter" idx="18"/>
          </p:nvPr>
        </p:nvSpPr>
        <p:spPr>
          <a:xfrm>
            <a:off x="6172200" y="304800"/>
            <a:ext cx="2590800" cy="2124365"/>
          </a:xfrm>
        </p:spPr>
        <p:txBody>
          <a:bodyPr numCol="1"/>
          <a:lstStyle/>
          <a:p>
            <a:r>
              <a:rPr lang="en-US" dirty="0"/>
              <a:t>Similar to frozen soup, operators place the limited labor requirements at the top of their purchase drivers list when it comes to refrigerated soup. </a:t>
            </a:r>
          </a:p>
          <a:p>
            <a:r>
              <a:rPr lang="en-US" dirty="0"/>
              <a:t>Compared to canned and frozen soup, operators are more likely to say they purchase refrigerated soup because of the product packaging and format (24% for refrigerated versus 15% for canned and 13% for frozen). </a:t>
            </a:r>
          </a:p>
        </p:txBody>
      </p:sp>
      <p:sp>
        <p:nvSpPr>
          <p:cNvPr id="9" name="Text Placeholder 8">
            <a:extLst>
              <a:ext uri="{FF2B5EF4-FFF2-40B4-BE49-F238E27FC236}">
                <a16:creationId xmlns:a16="http://schemas.microsoft.com/office/drawing/2014/main" id="{31FAB87B-5347-4443-81BA-D5CC6FFB6CEC}"/>
              </a:ext>
            </a:extLst>
          </p:cNvPr>
          <p:cNvSpPr>
            <a:spLocks noGrp="1"/>
          </p:cNvSpPr>
          <p:nvPr>
            <p:ph type="body" sz="quarter" idx="15"/>
          </p:nvPr>
        </p:nvSpPr>
        <p:spPr>
          <a:xfrm>
            <a:off x="381000" y="1192160"/>
            <a:ext cx="2590801" cy="371764"/>
          </a:xfrm>
        </p:spPr>
        <p:txBody>
          <a:bodyPr/>
          <a:lstStyle/>
          <a:p>
            <a:r>
              <a:rPr lang="en-US" dirty="0"/>
              <a:t>Total sample</a:t>
            </a:r>
          </a:p>
        </p:txBody>
      </p:sp>
      <p:sp>
        <p:nvSpPr>
          <p:cNvPr id="18" name="Arc 17">
            <a:extLst>
              <a:ext uri="{FF2B5EF4-FFF2-40B4-BE49-F238E27FC236}">
                <a16:creationId xmlns:a16="http://schemas.microsoft.com/office/drawing/2014/main" id="{2CBB3816-9973-430E-9E38-19E836395172}"/>
              </a:ext>
            </a:extLst>
          </p:cNvPr>
          <p:cNvSpPr/>
          <p:nvPr/>
        </p:nvSpPr>
        <p:spPr>
          <a:xfrm rot="20314324" flipH="1">
            <a:off x="3267907" y="2779711"/>
            <a:ext cx="2216236" cy="1570670"/>
          </a:xfrm>
          <a:prstGeom prst="arc">
            <a:avLst>
              <a:gd name="adj1" fmla="val 11671597"/>
              <a:gd name="adj2" fmla="val 19190502"/>
            </a:avLst>
          </a:prstGeom>
          <a:ln>
            <a:solidFill>
              <a:schemeClr val="accent3"/>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41258847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288615E-7BB5-4795-8E55-E68B38787AAF}"/>
              </a:ext>
            </a:extLst>
          </p:cNvPr>
          <p:cNvSpPr>
            <a:spLocks noGrp="1"/>
          </p:cNvSpPr>
          <p:nvPr>
            <p:ph type="title"/>
          </p:nvPr>
        </p:nvSpPr>
        <p:spPr/>
        <p:txBody>
          <a:bodyPr/>
          <a:lstStyle/>
          <a:p>
            <a:r>
              <a:rPr lang="en-US" dirty="0"/>
              <a:t>Refrigerated Soup Purchase Drivers</a:t>
            </a:r>
          </a:p>
        </p:txBody>
      </p:sp>
      <p:sp>
        <p:nvSpPr>
          <p:cNvPr id="6" name="Footer Placeholder 5">
            <a:extLst>
              <a:ext uri="{FF2B5EF4-FFF2-40B4-BE49-F238E27FC236}">
                <a16:creationId xmlns:a16="http://schemas.microsoft.com/office/drawing/2014/main" id="{ECDFF61C-3552-4CC4-AF7B-5A8E773F4A30}"/>
              </a:ext>
            </a:extLst>
          </p:cNvPr>
          <p:cNvSpPr>
            <a:spLocks noGrp="1"/>
          </p:cNvSpPr>
          <p:nvPr>
            <p:ph type="ftr" sz="quarter" idx="13"/>
          </p:nvPr>
        </p:nvSpPr>
        <p:spPr/>
        <p:txBody>
          <a:bodyPr/>
          <a:lstStyle/>
          <a:p>
            <a:r>
              <a:rPr lang="en-US" dirty="0"/>
              <a:t>Base: 13 K-12 operators serving frozen soup, 19 healthcare, 31 chain restaurants</a:t>
            </a:r>
            <a:br>
              <a:rPr lang="en-US" dirty="0"/>
            </a:br>
            <a:r>
              <a:rPr lang="en-US" dirty="0"/>
              <a:t>Q: You said you currently menu refrigerated soup in your operation. Please select the primary reasons you choose to menu refrigerated soup in your operation.</a:t>
            </a:r>
          </a:p>
        </p:txBody>
      </p:sp>
      <p:sp>
        <p:nvSpPr>
          <p:cNvPr id="11" name="Text Placeholder 10">
            <a:extLst>
              <a:ext uri="{FF2B5EF4-FFF2-40B4-BE49-F238E27FC236}">
                <a16:creationId xmlns:a16="http://schemas.microsoft.com/office/drawing/2014/main" id="{98037D64-64E4-4D2F-96B8-A8D9C4241040}"/>
              </a:ext>
            </a:extLst>
          </p:cNvPr>
          <p:cNvSpPr>
            <a:spLocks noGrp="1"/>
          </p:cNvSpPr>
          <p:nvPr>
            <p:ph type="body" sz="quarter" idx="16"/>
          </p:nvPr>
        </p:nvSpPr>
        <p:spPr/>
        <p:txBody>
          <a:bodyPr/>
          <a:lstStyle/>
          <a:p>
            <a:r>
              <a:rPr lang="en-US" dirty="0"/>
              <a:t>Among K-12 operators purchasing refrigerated soup, most do for the packaging format or size while healthcare operators are overwhelmingly driven by the taste and flavor of refrigerated. </a:t>
            </a:r>
          </a:p>
          <a:p>
            <a:r>
              <a:rPr lang="en-US" dirty="0"/>
              <a:t>Chain operators, who are the most likely segment to purchase refrigerated soup, are driven to this format due to the reputation of refrigerated soup suppliers. </a:t>
            </a:r>
          </a:p>
          <a:p>
            <a:endParaRPr lang="en-US" dirty="0"/>
          </a:p>
        </p:txBody>
      </p:sp>
      <p:sp>
        <p:nvSpPr>
          <p:cNvPr id="4" name="Slide Number Placeholder 3">
            <a:extLst>
              <a:ext uri="{FF2B5EF4-FFF2-40B4-BE49-F238E27FC236}">
                <a16:creationId xmlns:a16="http://schemas.microsoft.com/office/drawing/2014/main" id="{DE0AD8F1-163B-4930-8411-FAA990973BD7}"/>
              </a:ext>
            </a:extLst>
          </p:cNvPr>
          <p:cNvSpPr>
            <a:spLocks noGrp="1"/>
          </p:cNvSpPr>
          <p:nvPr>
            <p:ph type="sldNum" sz="quarter" idx="4"/>
          </p:nvPr>
        </p:nvSpPr>
        <p:spPr/>
        <p:txBody>
          <a:bodyPr/>
          <a:lstStyle/>
          <a:p>
            <a:fld id="{7B6B1C32-E567-445C-9FD5-2A0B0A08DD29}" type="slidenum">
              <a:rPr lang="en-US" smtClean="0"/>
              <a:pPr/>
              <a:t>112</a:t>
            </a:fld>
            <a:endParaRPr lang="en-US" dirty="0"/>
          </a:p>
        </p:txBody>
      </p:sp>
      <p:sp>
        <p:nvSpPr>
          <p:cNvPr id="20" name="Text Placeholder 19">
            <a:extLst>
              <a:ext uri="{FF2B5EF4-FFF2-40B4-BE49-F238E27FC236}">
                <a16:creationId xmlns:a16="http://schemas.microsoft.com/office/drawing/2014/main" id="{F2947885-43A1-459C-896D-C0DEFF61EB7B}"/>
              </a:ext>
            </a:extLst>
          </p:cNvPr>
          <p:cNvSpPr>
            <a:spLocks noGrp="1"/>
          </p:cNvSpPr>
          <p:nvPr>
            <p:ph type="body" sz="quarter" idx="17"/>
          </p:nvPr>
        </p:nvSpPr>
        <p:spPr/>
        <p:txBody>
          <a:bodyPr/>
          <a:lstStyle/>
          <a:p>
            <a:r>
              <a:rPr lang="en-US" dirty="0"/>
              <a:t>Priority segments</a:t>
            </a:r>
          </a:p>
        </p:txBody>
      </p:sp>
      <p:graphicFrame>
        <p:nvGraphicFramePr>
          <p:cNvPr id="22" name="Chart Placeholder 28">
            <a:extLst>
              <a:ext uri="{FF2B5EF4-FFF2-40B4-BE49-F238E27FC236}">
                <a16:creationId xmlns:a16="http://schemas.microsoft.com/office/drawing/2014/main" id="{11F8489C-CB43-4788-9A96-DCC1EE10C0AD}"/>
              </a:ext>
            </a:extLst>
          </p:cNvPr>
          <p:cNvGraphicFramePr>
            <a:graphicFrameLocks/>
          </p:cNvGraphicFramePr>
          <p:nvPr>
            <p:extLst>
              <p:ext uri="{D42A27DB-BD31-4B8C-83A1-F6EECF244321}">
                <p14:modId xmlns:p14="http://schemas.microsoft.com/office/powerpoint/2010/main" val="103850020"/>
              </p:ext>
            </p:extLst>
          </p:nvPr>
        </p:nvGraphicFramePr>
        <p:xfrm>
          <a:off x="381000" y="2065168"/>
          <a:ext cx="2590800" cy="403083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Chart Placeholder 28">
            <a:extLst>
              <a:ext uri="{FF2B5EF4-FFF2-40B4-BE49-F238E27FC236}">
                <a16:creationId xmlns:a16="http://schemas.microsoft.com/office/drawing/2014/main" id="{AA1B2EE7-CC52-4EB5-93D4-CD25F5E2C760}"/>
              </a:ext>
            </a:extLst>
          </p:cNvPr>
          <p:cNvGraphicFramePr>
            <a:graphicFrameLocks/>
          </p:cNvGraphicFramePr>
          <p:nvPr>
            <p:extLst>
              <p:ext uri="{D42A27DB-BD31-4B8C-83A1-F6EECF244321}">
                <p14:modId xmlns:p14="http://schemas.microsoft.com/office/powerpoint/2010/main" val="4249553487"/>
              </p:ext>
            </p:extLst>
          </p:nvPr>
        </p:nvGraphicFramePr>
        <p:xfrm>
          <a:off x="3276600" y="2065468"/>
          <a:ext cx="2590800" cy="40305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Chart Placeholder 28">
            <a:extLst>
              <a:ext uri="{FF2B5EF4-FFF2-40B4-BE49-F238E27FC236}">
                <a16:creationId xmlns:a16="http://schemas.microsoft.com/office/drawing/2014/main" id="{86344A34-0706-42BB-83CA-CED92767A1AF}"/>
              </a:ext>
            </a:extLst>
          </p:cNvPr>
          <p:cNvGraphicFramePr>
            <a:graphicFrameLocks/>
          </p:cNvGraphicFramePr>
          <p:nvPr>
            <p:extLst>
              <p:ext uri="{D42A27DB-BD31-4B8C-83A1-F6EECF244321}">
                <p14:modId xmlns:p14="http://schemas.microsoft.com/office/powerpoint/2010/main" val="1757059169"/>
              </p:ext>
            </p:extLst>
          </p:nvPr>
        </p:nvGraphicFramePr>
        <p:xfrm>
          <a:off x="6172200" y="2065468"/>
          <a:ext cx="2590800" cy="40305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351155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DB167A73-D5C1-4121-A11D-C82C272FAFB2}"/>
              </a:ext>
            </a:extLst>
          </p:cNvPr>
          <p:cNvSpPr>
            <a:spLocks noGrp="1"/>
          </p:cNvSpPr>
          <p:nvPr>
            <p:ph type="sldNum" sz="quarter" idx="10"/>
          </p:nvPr>
        </p:nvSpPr>
        <p:spPr/>
        <p:txBody>
          <a:bodyPr/>
          <a:lstStyle/>
          <a:p>
            <a:pPr defTabSz="856716"/>
            <a:fld id="{7B6B1C32-E567-445C-9FD5-2A0B0A08DD29}" type="slidenum">
              <a:rPr lang="en-US" smtClean="0"/>
              <a:pPr defTabSz="856716"/>
              <a:t>113</a:t>
            </a:fld>
            <a:endParaRPr lang="en-US" dirty="0"/>
          </a:p>
        </p:txBody>
      </p:sp>
      <p:sp>
        <p:nvSpPr>
          <p:cNvPr id="7" name="Text Placeholder 1">
            <a:extLst>
              <a:ext uri="{FF2B5EF4-FFF2-40B4-BE49-F238E27FC236}">
                <a16:creationId xmlns:a16="http://schemas.microsoft.com/office/drawing/2014/main" id="{F1A65189-D2DD-47EC-8E8E-9C50C9454D35}"/>
              </a:ext>
            </a:extLst>
          </p:cNvPr>
          <p:cNvSpPr>
            <a:spLocks noGrp="1"/>
          </p:cNvSpPr>
          <p:nvPr>
            <p:ph type="body" sz="quarter" idx="12"/>
          </p:nvPr>
        </p:nvSpPr>
        <p:spPr>
          <a:xfrm>
            <a:off x="381000" y="3195020"/>
            <a:ext cx="2590801" cy="2900979"/>
          </a:xfrm>
        </p:spPr>
        <p:txBody>
          <a:bodyPr/>
          <a:lstStyle/>
          <a:p>
            <a:r>
              <a:rPr lang="en-US" dirty="0"/>
              <a:t>This chart illustrates purchase drivers that are statistically significant against other segments. This is intended to show which drivers stand out more in specific segments. </a:t>
            </a:r>
          </a:p>
          <a:p>
            <a:r>
              <a:rPr lang="en-US" dirty="0"/>
              <a:t>Noncommercial operators are much more likely than other segments to purchase refrigerated soup for the packaging and format—this is driven almost primarily by K-12 operators. </a:t>
            </a:r>
          </a:p>
          <a:p>
            <a:endParaRPr lang="en-US" dirty="0"/>
          </a:p>
        </p:txBody>
      </p:sp>
      <p:sp>
        <p:nvSpPr>
          <p:cNvPr id="12" name="Title 11">
            <a:extLst>
              <a:ext uri="{FF2B5EF4-FFF2-40B4-BE49-F238E27FC236}">
                <a16:creationId xmlns:a16="http://schemas.microsoft.com/office/drawing/2014/main" id="{770BB54D-2716-4DA1-B43E-467E4139E5D9}"/>
              </a:ext>
            </a:extLst>
          </p:cNvPr>
          <p:cNvSpPr>
            <a:spLocks noGrp="1"/>
          </p:cNvSpPr>
          <p:nvPr>
            <p:ph type="title"/>
          </p:nvPr>
        </p:nvSpPr>
        <p:spPr>
          <a:xfrm>
            <a:off x="384048" y="304800"/>
            <a:ext cx="3026125" cy="1752600"/>
          </a:xfrm>
        </p:spPr>
        <p:txBody>
          <a:bodyPr/>
          <a:lstStyle/>
          <a:p>
            <a:r>
              <a:rPr lang="en-US" spc="-100" dirty="0"/>
              <a:t>Unique Purchase Drivers by Segment</a:t>
            </a:r>
            <a:endParaRPr lang="en-US" dirty="0"/>
          </a:p>
        </p:txBody>
      </p:sp>
      <p:sp>
        <p:nvSpPr>
          <p:cNvPr id="10" name="Footer Placeholder 9">
            <a:extLst>
              <a:ext uri="{FF2B5EF4-FFF2-40B4-BE49-F238E27FC236}">
                <a16:creationId xmlns:a16="http://schemas.microsoft.com/office/drawing/2014/main" id="{9A7E8C1C-5753-4560-ACA7-796E96DB429F}"/>
              </a:ext>
            </a:extLst>
          </p:cNvPr>
          <p:cNvSpPr>
            <a:spLocks noGrp="1"/>
          </p:cNvSpPr>
          <p:nvPr>
            <p:ph type="ftr" sz="quarter" idx="13"/>
          </p:nvPr>
        </p:nvSpPr>
        <p:spPr/>
        <p:txBody>
          <a:bodyPr/>
          <a:lstStyle/>
          <a:p>
            <a:r>
              <a:rPr lang="en-US" dirty="0"/>
              <a:t>:</a:t>
            </a:r>
            <a:br>
              <a:rPr lang="en-US" dirty="0"/>
            </a:br>
            <a:r>
              <a:rPr lang="en-US" dirty="0"/>
              <a:t>Base: 136 operators serving refrigerated soup, 68 restaurant, 49 non comm, 10 hotel, 9 c-store </a:t>
            </a:r>
          </a:p>
          <a:p>
            <a:r>
              <a:rPr lang="en-US" dirty="0"/>
              <a:t>Q: You said you currently menu </a:t>
            </a:r>
            <a:r>
              <a:rPr lang="en-US" b="1" dirty="0"/>
              <a:t>refrigerated soup</a:t>
            </a:r>
            <a:r>
              <a:rPr lang="en-US" dirty="0"/>
              <a:t> in your operation. Please select the primary reasons you choose to menu </a:t>
            </a:r>
            <a:r>
              <a:rPr lang="en-US" b="1" dirty="0"/>
              <a:t>refrigerated soup in your operation.</a:t>
            </a:r>
            <a:r>
              <a:rPr lang="en-US" dirty="0"/>
              <a:t> Please select up to four.  </a:t>
            </a:r>
          </a:p>
          <a:p>
            <a:r>
              <a:rPr lang="en-US" dirty="0"/>
              <a:t>*Small base</a:t>
            </a:r>
          </a:p>
        </p:txBody>
      </p:sp>
      <p:sp>
        <p:nvSpPr>
          <p:cNvPr id="14" name="Text Placeholder 13">
            <a:extLst>
              <a:ext uri="{FF2B5EF4-FFF2-40B4-BE49-F238E27FC236}">
                <a16:creationId xmlns:a16="http://schemas.microsoft.com/office/drawing/2014/main" id="{27743595-7CE2-4814-8725-E54A2A8F4D06}"/>
              </a:ext>
            </a:extLst>
          </p:cNvPr>
          <p:cNvSpPr>
            <a:spLocks noGrp="1"/>
          </p:cNvSpPr>
          <p:nvPr>
            <p:ph type="body" sz="quarter" idx="15"/>
          </p:nvPr>
        </p:nvSpPr>
        <p:spPr/>
        <p:txBody>
          <a:bodyPr/>
          <a:lstStyle/>
          <a:p>
            <a:r>
              <a:rPr lang="en-US" dirty="0"/>
              <a:t>Significant purchase driver differentiators by segment</a:t>
            </a:r>
          </a:p>
        </p:txBody>
      </p:sp>
      <p:graphicFrame>
        <p:nvGraphicFramePr>
          <p:cNvPr id="13" name="Chart Placeholder 28">
            <a:extLst>
              <a:ext uri="{FF2B5EF4-FFF2-40B4-BE49-F238E27FC236}">
                <a16:creationId xmlns:a16="http://schemas.microsoft.com/office/drawing/2014/main" id="{F8E36132-48A1-47BD-8FDB-C05607DE4BA8}"/>
              </a:ext>
            </a:extLst>
          </p:cNvPr>
          <p:cNvGraphicFramePr>
            <a:graphicFrameLocks noGrp="1"/>
          </p:cNvGraphicFramePr>
          <p:nvPr>
            <p:ph type="chart" sz="quarter" idx="17"/>
            <p:extLst>
              <p:ext uri="{D42A27DB-BD31-4B8C-83A1-F6EECF244321}">
                <p14:modId xmlns:p14="http://schemas.microsoft.com/office/powerpoint/2010/main" val="1543062756"/>
              </p:ext>
            </p:extLst>
          </p:nvPr>
        </p:nvGraphicFramePr>
        <p:xfrm>
          <a:off x="3276600" y="304800"/>
          <a:ext cx="5486400" cy="5791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5174225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AEC56559-C711-4D4E-9453-16DA35EEE1F8}"/>
              </a:ext>
            </a:extLst>
          </p:cNvPr>
          <p:cNvSpPr>
            <a:spLocks noGrp="1"/>
          </p:cNvSpPr>
          <p:nvPr>
            <p:ph type="sldNum" sz="quarter" idx="10"/>
          </p:nvPr>
        </p:nvSpPr>
        <p:spPr/>
        <p:txBody>
          <a:bodyPr/>
          <a:lstStyle/>
          <a:p>
            <a:pPr defTabSz="856716"/>
            <a:fld id="{7B6B1C32-E567-445C-9FD5-2A0B0A08DD29}" type="slidenum">
              <a:rPr lang="en-US" smtClean="0"/>
              <a:pPr defTabSz="856716"/>
              <a:t>114</a:t>
            </a:fld>
            <a:endParaRPr lang="en-US" dirty="0"/>
          </a:p>
        </p:txBody>
      </p:sp>
      <p:sp>
        <p:nvSpPr>
          <p:cNvPr id="13" name="Text Placeholder 12">
            <a:extLst>
              <a:ext uri="{FF2B5EF4-FFF2-40B4-BE49-F238E27FC236}">
                <a16:creationId xmlns:a16="http://schemas.microsoft.com/office/drawing/2014/main" id="{1F9D93BC-408E-4A5E-AB2C-0A50C1FCDE17}"/>
              </a:ext>
            </a:extLst>
          </p:cNvPr>
          <p:cNvSpPr>
            <a:spLocks noGrp="1"/>
          </p:cNvSpPr>
          <p:nvPr>
            <p:ph type="body" sz="quarter" idx="12"/>
          </p:nvPr>
        </p:nvSpPr>
        <p:spPr/>
        <p:txBody>
          <a:bodyPr/>
          <a:lstStyle/>
          <a:p>
            <a:r>
              <a:rPr lang="en-US" dirty="0"/>
              <a:t>Among the two brands included in the survey, Kettle Cuisine rises to the top of usage for refrigerated soup. But, across segments, operators are more likely to say they use a brand other than Kettle Cuisine and Blount Foods. </a:t>
            </a:r>
          </a:p>
          <a:p>
            <a:r>
              <a:rPr lang="en-US" dirty="0"/>
              <a:t>Panera, Sysco and US  are the most commonly mentioned other brands. </a:t>
            </a:r>
          </a:p>
          <a:p>
            <a:endParaRPr lang="en-US" dirty="0"/>
          </a:p>
        </p:txBody>
      </p:sp>
      <p:sp>
        <p:nvSpPr>
          <p:cNvPr id="12" name="Title 11">
            <a:extLst>
              <a:ext uri="{FF2B5EF4-FFF2-40B4-BE49-F238E27FC236}">
                <a16:creationId xmlns:a16="http://schemas.microsoft.com/office/drawing/2014/main" id="{2E927BD6-E19A-42B1-8B03-6E6F9E890EA9}"/>
              </a:ext>
            </a:extLst>
          </p:cNvPr>
          <p:cNvSpPr>
            <a:spLocks noGrp="1"/>
          </p:cNvSpPr>
          <p:nvPr>
            <p:ph type="title"/>
          </p:nvPr>
        </p:nvSpPr>
        <p:spPr>
          <a:xfrm>
            <a:off x="384048" y="304800"/>
            <a:ext cx="2892551" cy="1752600"/>
          </a:xfrm>
        </p:spPr>
        <p:txBody>
          <a:bodyPr/>
          <a:lstStyle/>
          <a:p>
            <a:r>
              <a:rPr lang="en-US" dirty="0"/>
              <a:t>Refrigerated Soup Brands Purchased</a:t>
            </a:r>
          </a:p>
        </p:txBody>
      </p:sp>
      <p:sp>
        <p:nvSpPr>
          <p:cNvPr id="10" name="Footer Placeholder 9">
            <a:extLst>
              <a:ext uri="{FF2B5EF4-FFF2-40B4-BE49-F238E27FC236}">
                <a16:creationId xmlns:a16="http://schemas.microsoft.com/office/drawing/2014/main" id="{49E170AF-E73D-424D-AF05-58EFF68F4A92}"/>
              </a:ext>
            </a:extLst>
          </p:cNvPr>
          <p:cNvSpPr>
            <a:spLocks noGrp="1"/>
          </p:cNvSpPr>
          <p:nvPr>
            <p:ph type="ftr" sz="quarter" idx="13"/>
          </p:nvPr>
        </p:nvSpPr>
        <p:spPr/>
        <p:txBody>
          <a:bodyPr/>
          <a:lstStyle/>
          <a:p>
            <a:r>
              <a:rPr lang="en-US" dirty="0"/>
              <a:t>Base: 136 operators serving refrigerated soup, 68 restaurant, 49 non comm, 10 hotel, 9 c-store </a:t>
            </a:r>
          </a:p>
          <a:p>
            <a:r>
              <a:rPr lang="en-US" dirty="0"/>
              <a:t>Q: You said you currently menu refrigerated soup in your operation. Please select the brands of refrigerated soup that you currently menu in your operation.</a:t>
            </a:r>
          </a:p>
        </p:txBody>
      </p:sp>
      <p:sp>
        <p:nvSpPr>
          <p:cNvPr id="14" name="Text Placeholder 13">
            <a:extLst>
              <a:ext uri="{FF2B5EF4-FFF2-40B4-BE49-F238E27FC236}">
                <a16:creationId xmlns:a16="http://schemas.microsoft.com/office/drawing/2014/main" id="{EAB1A783-8B20-4C36-9FEF-8F050FE5CDB0}"/>
              </a:ext>
            </a:extLst>
          </p:cNvPr>
          <p:cNvSpPr>
            <a:spLocks noGrp="1"/>
          </p:cNvSpPr>
          <p:nvPr>
            <p:ph type="body" sz="quarter" idx="15"/>
          </p:nvPr>
        </p:nvSpPr>
        <p:spPr/>
        <p:txBody>
          <a:bodyPr/>
          <a:lstStyle/>
          <a:p>
            <a:r>
              <a:rPr lang="en-US" dirty="0"/>
              <a:t>By segment</a:t>
            </a:r>
          </a:p>
        </p:txBody>
      </p:sp>
      <p:graphicFrame>
        <p:nvGraphicFramePr>
          <p:cNvPr id="16" name="Chart Placeholder 28">
            <a:extLst>
              <a:ext uri="{FF2B5EF4-FFF2-40B4-BE49-F238E27FC236}">
                <a16:creationId xmlns:a16="http://schemas.microsoft.com/office/drawing/2014/main" id="{DCFD7315-B771-4BF5-AC5D-4D38FD0286DC}"/>
              </a:ext>
            </a:extLst>
          </p:cNvPr>
          <p:cNvGraphicFramePr>
            <a:graphicFrameLocks noGrp="1"/>
          </p:cNvGraphicFramePr>
          <p:nvPr>
            <p:ph type="chart" sz="quarter" idx="17"/>
            <p:extLst>
              <p:ext uri="{D42A27DB-BD31-4B8C-83A1-F6EECF244321}">
                <p14:modId xmlns:p14="http://schemas.microsoft.com/office/powerpoint/2010/main" val="3273568422"/>
              </p:ext>
            </p:extLst>
          </p:nvPr>
        </p:nvGraphicFramePr>
        <p:xfrm>
          <a:off x="3276600" y="304800"/>
          <a:ext cx="5486400" cy="5791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6270547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DB167A73-D5C1-4121-A11D-C82C272FAFB2}"/>
              </a:ext>
            </a:extLst>
          </p:cNvPr>
          <p:cNvSpPr>
            <a:spLocks noGrp="1"/>
          </p:cNvSpPr>
          <p:nvPr>
            <p:ph type="sldNum" sz="quarter" idx="10"/>
          </p:nvPr>
        </p:nvSpPr>
        <p:spPr/>
        <p:txBody>
          <a:bodyPr/>
          <a:lstStyle/>
          <a:p>
            <a:pPr defTabSz="856716"/>
            <a:fld id="{7B6B1C32-E567-445C-9FD5-2A0B0A08DD29}" type="slidenum">
              <a:rPr lang="en-US" smtClean="0"/>
              <a:pPr defTabSz="856716"/>
              <a:t>115</a:t>
            </a:fld>
            <a:endParaRPr lang="en-US" dirty="0"/>
          </a:p>
        </p:txBody>
      </p:sp>
      <p:sp>
        <p:nvSpPr>
          <p:cNvPr id="2" name="Text Placeholder 1">
            <a:extLst>
              <a:ext uri="{FF2B5EF4-FFF2-40B4-BE49-F238E27FC236}">
                <a16:creationId xmlns:a16="http://schemas.microsoft.com/office/drawing/2014/main" id="{563B19D9-25C3-4671-9059-262F0A923A33}"/>
              </a:ext>
            </a:extLst>
          </p:cNvPr>
          <p:cNvSpPr>
            <a:spLocks noGrp="1"/>
          </p:cNvSpPr>
          <p:nvPr>
            <p:ph type="body" sz="quarter" idx="12"/>
          </p:nvPr>
        </p:nvSpPr>
        <p:spPr>
          <a:xfrm>
            <a:off x="381000" y="3076687"/>
            <a:ext cx="2590801" cy="2614108"/>
          </a:xfrm>
        </p:spPr>
        <p:txBody>
          <a:bodyPr/>
          <a:lstStyle/>
          <a:p>
            <a:r>
              <a:rPr lang="en-US" dirty="0"/>
              <a:t>When it comes to format preference of refrigerated soup, nearly all segments (excluding hotels) are slightly more likely to prefer the pouch or bag format to the tub format. </a:t>
            </a:r>
          </a:p>
        </p:txBody>
      </p:sp>
      <p:sp>
        <p:nvSpPr>
          <p:cNvPr id="12" name="Title 11">
            <a:extLst>
              <a:ext uri="{FF2B5EF4-FFF2-40B4-BE49-F238E27FC236}">
                <a16:creationId xmlns:a16="http://schemas.microsoft.com/office/drawing/2014/main" id="{770BB54D-2716-4DA1-B43E-467E4139E5D9}"/>
              </a:ext>
            </a:extLst>
          </p:cNvPr>
          <p:cNvSpPr>
            <a:spLocks noGrp="1"/>
          </p:cNvSpPr>
          <p:nvPr>
            <p:ph type="title"/>
          </p:nvPr>
        </p:nvSpPr>
        <p:spPr>
          <a:xfrm>
            <a:off x="384049" y="304800"/>
            <a:ext cx="3004610" cy="1752600"/>
          </a:xfrm>
        </p:spPr>
        <p:txBody>
          <a:bodyPr/>
          <a:lstStyle/>
          <a:p>
            <a:r>
              <a:rPr lang="en-US" dirty="0"/>
              <a:t>Prefer the Pouch</a:t>
            </a:r>
          </a:p>
        </p:txBody>
      </p:sp>
      <p:sp>
        <p:nvSpPr>
          <p:cNvPr id="10" name="Footer Placeholder 9">
            <a:extLst>
              <a:ext uri="{FF2B5EF4-FFF2-40B4-BE49-F238E27FC236}">
                <a16:creationId xmlns:a16="http://schemas.microsoft.com/office/drawing/2014/main" id="{9A7E8C1C-5753-4560-ACA7-796E96DB429F}"/>
              </a:ext>
            </a:extLst>
          </p:cNvPr>
          <p:cNvSpPr>
            <a:spLocks noGrp="1"/>
          </p:cNvSpPr>
          <p:nvPr>
            <p:ph type="ftr" sz="quarter" idx="13"/>
          </p:nvPr>
        </p:nvSpPr>
        <p:spPr/>
        <p:txBody>
          <a:bodyPr/>
          <a:lstStyle/>
          <a:p>
            <a:r>
              <a:rPr lang="en-US" dirty="0"/>
              <a:t>:</a:t>
            </a:r>
            <a:br>
              <a:rPr lang="en-US" dirty="0"/>
            </a:br>
            <a:r>
              <a:rPr lang="en-US" dirty="0"/>
              <a:t>Base: 136 operators serving refrigerated soup, 68 restaurant, 49 non comm, 10 hotel, 9 c-store </a:t>
            </a:r>
          </a:p>
          <a:p>
            <a:r>
              <a:rPr lang="en-US" dirty="0"/>
              <a:t>Q: You said you currently menu </a:t>
            </a:r>
            <a:r>
              <a:rPr lang="en-US" b="1" dirty="0"/>
              <a:t>refrigerated soup</a:t>
            </a:r>
            <a:r>
              <a:rPr lang="en-US" dirty="0"/>
              <a:t> in your operation. Please select which packaging type you prefer to purchase for your operation.</a:t>
            </a:r>
          </a:p>
        </p:txBody>
      </p:sp>
      <p:sp>
        <p:nvSpPr>
          <p:cNvPr id="14" name="Text Placeholder 13">
            <a:extLst>
              <a:ext uri="{FF2B5EF4-FFF2-40B4-BE49-F238E27FC236}">
                <a16:creationId xmlns:a16="http://schemas.microsoft.com/office/drawing/2014/main" id="{27743595-7CE2-4814-8725-E54A2A8F4D06}"/>
              </a:ext>
            </a:extLst>
          </p:cNvPr>
          <p:cNvSpPr>
            <a:spLocks noGrp="1"/>
          </p:cNvSpPr>
          <p:nvPr>
            <p:ph type="body" sz="quarter" idx="15"/>
          </p:nvPr>
        </p:nvSpPr>
        <p:spPr>
          <a:xfrm>
            <a:off x="399288" y="1320504"/>
            <a:ext cx="2590801" cy="371764"/>
          </a:xfrm>
        </p:spPr>
        <p:txBody>
          <a:bodyPr/>
          <a:lstStyle/>
          <a:p>
            <a:r>
              <a:rPr lang="en-US" dirty="0"/>
              <a:t>By segment</a:t>
            </a:r>
          </a:p>
        </p:txBody>
      </p:sp>
      <p:graphicFrame>
        <p:nvGraphicFramePr>
          <p:cNvPr id="16" name="Chart Placeholder 28">
            <a:extLst>
              <a:ext uri="{FF2B5EF4-FFF2-40B4-BE49-F238E27FC236}">
                <a16:creationId xmlns:a16="http://schemas.microsoft.com/office/drawing/2014/main" id="{462AFE3F-EF1E-4D41-B8A9-D30BE6BC5806}"/>
              </a:ext>
            </a:extLst>
          </p:cNvPr>
          <p:cNvGraphicFramePr>
            <a:graphicFrameLocks noGrp="1"/>
          </p:cNvGraphicFramePr>
          <p:nvPr>
            <p:ph type="chart" sz="quarter" idx="17"/>
            <p:extLst>
              <p:ext uri="{D42A27DB-BD31-4B8C-83A1-F6EECF244321}">
                <p14:modId xmlns:p14="http://schemas.microsoft.com/office/powerpoint/2010/main" val="4171614725"/>
              </p:ext>
            </p:extLst>
          </p:nvPr>
        </p:nvGraphicFramePr>
        <p:xfrm>
          <a:off x="3276600" y="304800"/>
          <a:ext cx="5486400" cy="5791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2941535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F124008-6227-4092-83D5-093140D566C8}"/>
              </a:ext>
            </a:extLst>
          </p:cNvPr>
          <p:cNvSpPr>
            <a:spLocks noGrp="1"/>
          </p:cNvSpPr>
          <p:nvPr>
            <p:ph type="title"/>
          </p:nvPr>
        </p:nvSpPr>
        <p:spPr/>
        <p:txBody>
          <a:bodyPr/>
          <a:lstStyle/>
          <a:p>
            <a:r>
              <a:rPr lang="en-US" dirty="0"/>
              <a:t>Decision Tree</a:t>
            </a:r>
          </a:p>
        </p:txBody>
      </p:sp>
      <p:sp>
        <p:nvSpPr>
          <p:cNvPr id="7" name="Text Placeholder 6">
            <a:extLst>
              <a:ext uri="{FF2B5EF4-FFF2-40B4-BE49-F238E27FC236}">
                <a16:creationId xmlns:a16="http://schemas.microsoft.com/office/drawing/2014/main" id="{5366F0C4-CDA0-4F58-B913-81A270717D59}"/>
              </a:ext>
            </a:extLst>
          </p:cNvPr>
          <p:cNvSpPr>
            <a:spLocks noGrp="1"/>
          </p:cNvSpPr>
          <p:nvPr>
            <p:ph type="body" sz="quarter" idx="12"/>
          </p:nvPr>
        </p:nvSpPr>
        <p:spPr>
          <a:xfrm>
            <a:off x="381000" y="2743200"/>
            <a:ext cx="5486400" cy="1590675"/>
          </a:xfrm>
        </p:spPr>
        <p:txBody>
          <a:bodyPr/>
          <a:lstStyle/>
          <a:p>
            <a:r>
              <a:rPr lang="en-US" dirty="0"/>
              <a:t>Homemade Soup</a:t>
            </a:r>
          </a:p>
        </p:txBody>
      </p:sp>
      <p:sp>
        <p:nvSpPr>
          <p:cNvPr id="4" name="Slide Number Placeholder 3">
            <a:extLst>
              <a:ext uri="{FF2B5EF4-FFF2-40B4-BE49-F238E27FC236}">
                <a16:creationId xmlns:a16="http://schemas.microsoft.com/office/drawing/2014/main" id="{02C099AC-C182-4A5F-8F4F-3CDDF782E24C}"/>
              </a:ext>
            </a:extLst>
          </p:cNvPr>
          <p:cNvSpPr>
            <a:spLocks noGrp="1"/>
          </p:cNvSpPr>
          <p:nvPr>
            <p:ph type="sldNum" sz="quarter" idx="4"/>
          </p:nvPr>
        </p:nvSpPr>
        <p:spPr/>
        <p:txBody>
          <a:bodyPr/>
          <a:lstStyle/>
          <a:p>
            <a:pPr defTabSz="856716"/>
            <a:fld id="{7B6B1C32-E567-445C-9FD5-2A0B0A08DD29}" type="slidenum">
              <a:rPr lang="en-US" smtClean="0"/>
              <a:pPr defTabSz="856716"/>
              <a:t>116</a:t>
            </a:fld>
            <a:endParaRPr lang="en-US" dirty="0"/>
          </a:p>
        </p:txBody>
      </p:sp>
    </p:spTree>
    <p:extLst>
      <p:ext uri="{BB962C8B-B14F-4D97-AF65-F5344CB8AC3E}">
        <p14:creationId xmlns:p14="http://schemas.microsoft.com/office/powerpoint/2010/main" val="243227558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Placeholder 7">
            <a:extLst>
              <a:ext uri="{FF2B5EF4-FFF2-40B4-BE49-F238E27FC236}">
                <a16:creationId xmlns:a16="http://schemas.microsoft.com/office/drawing/2014/main" id="{AF8C0B5D-BE50-456C-8B2D-5CBB038D5BD4}"/>
              </a:ext>
            </a:extLst>
          </p:cNvPr>
          <p:cNvGraphicFramePr>
            <a:graphicFrameLocks noGrp="1"/>
          </p:cNvGraphicFramePr>
          <p:nvPr>
            <p:ph type="chart" sz="quarter" idx="16"/>
            <p:extLst>
              <p:ext uri="{D42A27DB-BD31-4B8C-83A1-F6EECF244321}">
                <p14:modId xmlns:p14="http://schemas.microsoft.com/office/powerpoint/2010/main" val="2967088015"/>
              </p:ext>
            </p:extLst>
          </p:nvPr>
        </p:nvGraphicFramePr>
        <p:xfrm>
          <a:off x="381000" y="2057400"/>
          <a:ext cx="4029075" cy="4038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9" name="Chart Placeholder 28">
            <a:extLst>
              <a:ext uri="{FF2B5EF4-FFF2-40B4-BE49-F238E27FC236}">
                <a16:creationId xmlns:a16="http://schemas.microsoft.com/office/drawing/2014/main" id="{5ED1A01B-181C-441D-B99E-01B557A05376}"/>
              </a:ext>
            </a:extLst>
          </p:cNvPr>
          <p:cNvGraphicFramePr>
            <a:graphicFrameLocks noGrp="1"/>
          </p:cNvGraphicFramePr>
          <p:nvPr>
            <p:ph type="chart" sz="quarter" idx="17"/>
            <p:extLst>
              <p:ext uri="{D42A27DB-BD31-4B8C-83A1-F6EECF244321}">
                <p14:modId xmlns:p14="http://schemas.microsoft.com/office/powerpoint/2010/main" val="3451417255"/>
              </p:ext>
            </p:extLst>
          </p:nvPr>
        </p:nvGraphicFramePr>
        <p:xfrm>
          <a:off x="4714875" y="2057400"/>
          <a:ext cx="4048125" cy="4038600"/>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a:extLst>
              <a:ext uri="{FF2B5EF4-FFF2-40B4-BE49-F238E27FC236}">
                <a16:creationId xmlns:a16="http://schemas.microsoft.com/office/drawing/2014/main" id="{C7174052-C840-4926-B8D0-70E584E08E6B}"/>
              </a:ext>
            </a:extLst>
          </p:cNvPr>
          <p:cNvSpPr>
            <a:spLocks noGrp="1"/>
          </p:cNvSpPr>
          <p:nvPr>
            <p:ph type="sldNum" sz="quarter" idx="10"/>
          </p:nvPr>
        </p:nvSpPr>
        <p:spPr/>
        <p:txBody>
          <a:bodyPr/>
          <a:lstStyle/>
          <a:p>
            <a:fld id="{7B6B1C32-E567-445C-9FD5-2A0B0A08DD29}" type="slidenum">
              <a:rPr lang="en-US" smtClean="0"/>
              <a:pPr/>
              <a:t>117</a:t>
            </a:fld>
            <a:endParaRPr lang="en-US" dirty="0"/>
          </a:p>
        </p:txBody>
      </p:sp>
      <p:sp>
        <p:nvSpPr>
          <p:cNvPr id="8" name="Title 7">
            <a:extLst>
              <a:ext uri="{FF2B5EF4-FFF2-40B4-BE49-F238E27FC236}">
                <a16:creationId xmlns:a16="http://schemas.microsoft.com/office/drawing/2014/main" id="{881EFE80-EBDB-4760-A7EE-F1AFA3CFE989}"/>
              </a:ext>
            </a:extLst>
          </p:cNvPr>
          <p:cNvSpPr>
            <a:spLocks noGrp="1"/>
          </p:cNvSpPr>
          <p:nvPr>
            <p:ph type="title"/>
          </p:nvPr>
        </p:nvSpPr>
        <p:spPr>
          <a:xfrm>
            <a:off x="384048" y="304800"/>
            <a:ext cx="5483351" cy="1752600"/>
          </a:xfrm>
        </p:spPr>
        <p:txBody>
          <a:bodyPr/>
          <a:lstStyle/>
          <a:p>
            <a:r>
              <a:rPr lang="en-US" dirty="0"/>
              <a:t>Homemade Soup Drivers</a:t>
            </a:r>
          </a:p>
        </p:txBody>
      </p:sp>
      <p:sp>
        <p:nvSpPr>
          <p:cNvPr id="3" name="Footer Placeholder 2">
            <a:extLst>
              <a:ext uri="{FF2B5EF4-FFF2-40B4-BE49-F238E27FC236}">
                <a16:creationId xmlns:a16="http://schemas.microsoft.com/office/drawing/2014/main" id="{ADB5C1D8-0408-41F0-868C-9ABCB3A82F9E}"/>
              </a:ext>
            </a:extLst>
          </p:cNvPr>
          <p:cNvSpPr>
            <a:spLocks noGrp="1"/>
          </p:cNvSpPr>
          <p:nvPr>
            <p:ph type="ftr" sz="quarter" idx="13"/>
          </p:nvPr>
        </p:nvSpPr>
        <p:spPr/>
        <p:txBody>
          <a:bodyPr/>
          <a:lstStyle/>
          <a:p>
            <a:r>
              <a:rPr lang="en-US" dirty="0"/>
              <a:t>Base: 508 operators, 160 restaurant, 266 non comm, 41 hotel, 41 c-store </a:t>
            </a:r>
            <a:br>
              <a:rPr lang="en-US" dirty="0"/>
            </a:br>
            <a:r>
              <a:rPr lang="en-US" dirty="0"/>
              <a:t>Q: What proportion of the soup that you currently menu is in the following formats? </a:t>
            </a:r>
          </a:p>
          <a:p>
            <a:r>
              <a:rPr lang="en-US" dirty="0"/>
              <a:t>Base: 222 operators serving homemade, 101 restaurant, 99 non comm, 15 hotel, 7 c-store </a:t>
            </a:r>
          </a:p>
          <a:p>
            <a:r>
              <a:rPr lang="en-US" dirty="0"/>
              <a:t>Q: You said you currently menu homemade/scratch soup in your operation. Please select the primary reasons you choose to menu homemade/scratch soup. </a:t>
            </a:r>
          </a:p>
        </p:txBody>
      </p:sp>
      <p:sp>
        <p:nvSpPr>
          <p:cNvPr id="10" name="Text Placeholder 9">
            <a:extLst>
              <a:ext uri="{FF2B5EF4-FFF2-40B4-BE49-F238E27FC236}">
                <a16:creationId xmlns:a16="http://schemas.microsoft.com/office/drawing/2014/main" id="{91ABEA05-B78B-4005-8207-A8A4CA6C4924}"/>
              </a:ext>
            </a:extLst>
          </p:cNvPr>
          <p:cNvSpPr>
            <a:spLocks noGrp="1"/>
          </p:cNvSpPr>
          <p:nvPr>
            <p:ph type="body" sz="quarter" idx="18"/>
          </p:nvPr>
        </p:nvSpPr>
        <p:spPr>
          <a:xfrm>
            <a:off x="6172200" y="304800"/>
            <a:ext cx="2590800" cy="1306781"/>
          </a:xfrm>
        </p:spPr>
        <p:txBody>
          <a:bodyPr numCol="1"/>
          <a:lstStyle/>
          <a:p>
            <a:r>
              <a:rPr lang="en-US" dirty="0"/>
              <a:t>Unlike all of the prepared soup formats, taste and quality rise to the top for operators opting for homemade soup.  </a:t>
            </a:r>
          </a:p>
          <a:p>
            <a:r>
              <a:rPr lang="en-US" dirty="0"/>
              <a:t>Operators also appreciate the enhanced flexibility they have when making soup rather than using a prepared format like canned. </a:t>
            </a:r>
          </a:p>
          <a:p>
            <a:endParaRPr lang="en-US" dirty="0"/>
          </a:p>
          <a:p>
            <a:endParaRPr lang="en-US" dirty="0"/>
          </a:p>
        </p:txBody>
      </p:sp>
      <p:sp>
        <p:nvSpPr>
          <p:cNvPr id="9" name="Text Placeholder 8">
            <a:extLst>
              <a:ext uri="{FF2B5EF4-FFF2-40B4-BE49-F238E27FC236}">
                <a16:creationId xmlns:a16="http://schemas.microsoft.com/office/drawing/2014/main" id="{31FAB87B-5347-4443-81BA-D5CC6FFB6CEC}"/>
              </a:ext>
            </a:extLst>
          </p:cNvPr>
          <p:cNvSpPr>
            <a:spLocks noGrp="1"/>
          </p:cNvSpPr>
          <p:nvPr>
            <p:ph type="body" sz="quarter" idx="15"/>
          </p:nvPr>
        </p:nvSpPr>
        <p:spPr>
          <a:xfrm>
            <a:off x="381000" y="1239817"/>
            <a:ext cx="2590801" cy="371764"/>
          </a:xfrm>
        </p:spPr>
        <p:txBody>
          <a:bodyPr/>
          <a:lstStyle/>
          <a:p>
            <a:r>
              <a:rPr lang="en-US" dirty="0"/>
              <a:t>Total sample</a:t>
            </a:r>
          </a:p>
        </p:txBody>
      </p:sp>
      <p:sp>
        <p:nvSpPr>
          <p:cNvPr id="17" name="Arc 16">
            <a:extLst>
              <a:ext uri="{FF2B5EF4-FFF2-40B4-BE49-F238E27FC236}">
                <a16:creationId xmlns:a16="http://schemas.microsoft.com/office/drawing/2014/main" id="{AA1DA064-CAE0-419F-BD4D-B5DB6AC4B57D}"/>
              </a:ext>
            </a:extLst>
          </p:cNvPr>
          <p:cNvSpPr/>
          <p:nvPr/>
        </p:nvSpPr>
        <p:spPr>
          <a:xfrm rot="19674887" flipH="1">
            <a:off x="3454356" y="2080760"/>
            <a:ext cx="2216236" cy="2212848"/>
          </a:xfrm>
          <a:prstGeom prst="arc">
            <a:avLst>
              <a:gd name="adj1" fmla="val 12551566"/>
              <a:gd name="adj2" fmla="val 18585498"/>
            </a:avLst>
          </a:prstGeom>
          <a:ln>
            <a:solidFill>
              <a:schemeClr val="accent4"/>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302368602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288615E-7BB5-4795-8E55-E68B38787AAF}"/>
              </a:ext>
            </a:extLst>
          </p:cNvPr>
          <p:cNvSpPr>
            <a:spLocks noGrp="1"/>
          </p:cNvSpPr>
          <p:nvPr>
            <p:ph type="title"/>
          </p:nvPr>
        </p:nvSpPr>
        <p:spPr/>
        <p:txBody>
          <a:bodyPr/>
          <a:lstStyle/>
          <a:p>
            <a:r>
              <a:rPr lang="en-US" sz="3200" dirty="0"/>
              <a:t>Homemade Soup Drivers</a:t>
            </a:r>
          </a:p>
        </p:txBody>
      </p:sp>
      <p:sp>
        <p:nvSpPr>
          <p:cNvPr id="6" name="Footer Placeholder 5">
            <a:extLst>
              <a:ext uri="{FF2B5EF4-FFF2-40B4-BE49-F238E27FC236}">
                <a16:creationId xmlns:a16="http://schemas.microsoft.com/office/drawing/2014/main" id="{ECDFF61C-3552-4CC4-AF7B-5A8E773F4A30}"/>
              </a:ext>
            </a:extLst>
          </p:cNvPr>
          <p:cNvSpPr>
            <a:spLocks noGrp="1"/>
          </p:cNvSpPr>
          <p:nvPr>
            <p:ph type="ftr" sz="quarter" idx="13"/>
          </p:nvPr>
        </p:nvSpPr>
        <p:spPr/>
        <p:txBody>
          <a:bodyPr/>
          <a:lstStyle/>
          <a:p>
            <a:r>
              <a:rPr lang="en-US" dirty="0"/>
              <a:t>Base: 22 K-12 operators serving homemade soup, 49 healthcare, 39 chain restaurants</a:t>
            </a:r>
            <a:br>
              <a:rPr lang="en-US" dirty="0"/>
            </a:br>
            <a:r>
              <a:rPr lang="en-US" dirty="0"/>
              <a:t>Q: You said you currently menu homemade/scratch soup in your operation. Please select the primary reasons you choose to menu homemade/scratch soup.</a:t>
            </a:r>
          </a:p>
        </p:txBody>
      </p:sp>
      <p:sp>
        <p:nvSpPr>
          <p:cNvPr id="11" name="Text Placeholder 10">
            <a:extLst>
              <a:ext uri="{FF2B5EF4-FFF2-40B4-BE49-F238E27FC236}">
                <a16:creationId xmlns:a16="http://schemas.microsoft.com/office/drawing/2014/main" id="{98037D64-64E4-4D2F-96B8-A8D9C4241040}"/>
              </a:ext>
            </a:extLst>
          </p:cNvPr>
          <p:cNvSpPr>
            <a:spLocks noGrp="1"/>
          </p:cNvSpPr>
          <p:nvPr>
            <p:ph type="body" sz="quarter" idx="16"/>
          </p:nvPr>
        </p:nvSpPr>
        <p:spPr>
          <a:xfrm>
            <a:off x="3276600" y="304800"/>
            <a:ext cx="5486400" cy="1298089"/>
          </a:xfrm>
        </p:spPr>
        <p:txBody>
          <a:bodyPr/>
          <a:lstStyle/>
          <a:p>
            <a:r>
              <a:rPr lang="en-US" dirty="0"/>
              <a:t>Similar to the total sample, taste and quality fall in the top three drivers for offering homemade soup. </a:t>
            </a:r>
          </a:p>
          <a:p>
            <a:r>
              <a:rPr lang="en-US" dirty="0"/>
              <a:t>Half of K-12 operators offer homemade due to student interest—this is significantly higher than prepared soup formats. </a:t>
            </a:r>
          </a:p>
          <a:p>
            <a:r>
              <a:rPr lang="en-US" dirty="0"/>
              <a:t>Health and wellness benefits are also significant drivers of offering homemade soup, something unique to homemade. </a:t>
            </a:r>
          </a:p>
          <a:p>
            <a:r>
              <a:rPr lang="en-US" dirty="0"/>
              <a:t>One third of restaurant operators offer homemade because it allows them to offer LTOs, which is critical to driving traffic in todays environment. </a:t>
            </a:r>
          </a:p>
        </p:txBody>
      </p:sp>
      <p:sp>
        <p:nvSpPr>
          <p:cNvPr id="4" name="Slide Number Placeholder 3">
            <a:extLst>
              <a:ext uri="{FF2B5EF4-FFF2-40B4-BE49-F238E27FC236}">
                <a16:creationId xmlns:a16="http://schemas.microsoft.com/office/drawing/2014/main" id="{DE0AD8F1-163B-4930-8411-FAA990973BD7}"/>
              </a:ext>
            </a:extLst>
          </p:cNvPr>
          <p:cNvSpPr>
            <a:spLocks noGrp="1"/>
          </p:cNvSpPr>
          <p:nvPr>
            <p:ph type="sldNum" sz="quarter" idx="4"/>
          </p:nvPr>
        </p:nvSpPr>
        <p:spPr/>
        <p:txBody>
          <a:bodyPr/>
          <a:lstStyle/>
          <a:p>
            <a:fld id="{7B6B1C32-E567-445C-9FD5-2A0B0A08DD29}" type="slidenum">
              <a:rPr lang="en-US" smtClean="0"/>
              <a:pPr/>
              <a:t>118</a:t>
            </a:fld>
            <a:endParaRPr lang="en-US" dirty="0"/>
          </a:p>
        </p:txBody>
      </p:sp>
      <p:sp>
        <p:nvSpPr>
          <p:cNvPr id="19" name="Text Placeholder 18">
            <a:extLst>
              <a:ext uri="{FF2B5EF4-FFF2-40B4-BE49-F238E27FC236}">
                <a16:creationId xmlns:a16="http://schemas.microsoft.com/office/drawing/2014/main" id="{155EA0D0-6213-4618-9723-F863B9E40091}"/>
              </a:ext>
            </a:extLst>
          </p:cNvPr>
          <p:cNvSpPr>
            <a:spLocks noGrp="1"/>
          </p:cNvSpPr>
          <p:nvPr>
            <p:ph type="body" sz="quarter" idx="17"/>
          </p:nvPr>
        </p:nvSpPr>
        <p:spPr>
          <a:xfrm>
            <a:off x="381000" y="1516825"/>
            <a:ext cx="2590801" cy="826276"/>
          </a:xfrm>
        </p:spPr>
        <p:txBody>
          <a:bodyPr/>
          <a:lstStyle/>
          <a:p>
            <a:r>
              <a:rPr lang="en-US" dirty="0"/>
              <a:t>Priority segments</a:t>
            </a:r>
          </a:p>
        </p:txBody>
      </p:sp>
      <p:graphicFrame>
        <p:nvGraphicFramePr>
          <p:cNvPr id="21" name="Chart Placeholder 28">
            <a:extLst>
              <a:ext uri="{FF2B5EF4-FFF2-40B4-BE49-F238E27FC236}">
                <a16:creationId xmlns:a16="http://schemas.microsoft.com/office/drawing/2014/main" id="{01DA72E6-D39F-484B-8A83-A8117B32CFC9}"/>
              </a:ext>
            </a:extLst>
          </p:cNvPr>
          <p:cNvGraphicFramePr>
            <a:graphicFrameLocks/>
          </p:cNvGraphicFramePr>
          <p:nvPr>
            <p:extLst>
              <p:ext uri="{D42A27DB-BD31-4B8C-83A1-F6EECF244321}">
                <p14:modId xmlns:p14="http://schemas.microsoft.com/office/powerpoint/2010/main" val="1684050627"/>
              </p:ext>
            </p:extLst>
          </p:nvPr>
        </p:nvGraphicFramePr>
        <p:xfrm>
          <a:off x="381000" y="1955538"/>
          <a:ext cx="2590800" cy="42424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2" name="Chart Placeholder 28">
            <a:extLst>
              <a:ext uri="{FF2B5EF4-FFF2-40B4-BE49-F238E27FC236}">
                <a16:creationId xmlns:a16="http://schemas.microsoft.com/office/drawing/2014/main" id="{29420ED1-FB59-484C-80B5-E4D83AC5A93D}"/>
              </a:ext>
            </a:extLst>
          </p:cNvPr>
          <p:cNvGraphicFramePr>
            <a:graphicFrameLocks/>
          </p:cNvGraphicFramePr>
          <p:nvPr>
            <p:extLst>
              <p:ext uri="{D42A27DB-BD31-4B8C-83A1-F6EECF244321}">
                <p14:modId xmlns:p14="http://schemas.microsoft.com/office/powerpoint/2010/main" val="2848320491"/>
              </p:ext>
            </p:extLst>
          </p:nvPr>
        </p:nvGraphicFramePr>
        <p:xfrm>
          <a:off x="3276600" y="1955849"/>
          <a:ext cx="2590800" cy="42421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Chart Placeholder 28">
            <a:extLst>
              <a:ext uri="{FF2B5EF4-FFF2-40B4-BE49-F238E27FC236}">
                <a16:creationId xmlns:a16="http://schemas.microsoft.com/office/drawing/2014/main" id="{8D306550-2399-4A49-8A79-12511AE6653A}"/>
              </a:ext>
            </a:extLst>
          </p:cNvPr>
          <p:cNvGraphicFramePr>
            <a:graphicFrameLocks/>
          </p:cNvGraphicFramePr>
          <p:nvPr>
            <p:extLst>
              <p:ext uri="{D42A27DB-BD31-4B8C-83A1-F6EECF244321}">
                <p14:modId xmlns:p14="http://schemas.microsoft.com/office/powerpoint/2010/main" val="56751799"/>
              </p:ext>
            </p:extLst>
          </p:nvPr>
        </p:nvGraphicFramePr>
        <p:xfrm>
          <a:off x="6172200" y="1955849"/>
          <a:ext cx="2590800" cy="424216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4916104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DB167A73-D5C1-4121-A11D-C82C272FAFB2}"/>
              </a:ext>
            </a:extLst>
          </p:cNvPr>
          <p:cNvSpPr>
            <a:spLocks noGrp="1"/>
          </p:cNvSpPr>
          <p:nvPr>
            <p:ph type="sldNum" sz="quarter" idx="10"/>
          </p:nvPr>
        </p:nvSpPr>
        <p:spPr/>
        <p:txBody>
          <a:bodyPr/>
          <a:lstStyle/>
          <a:p>
            <a:pPr defTabSz="856716"/>
            <a:fld id="{7B6B1C32-E567-445C-9FD5-2A0B0A08DD29}" type="slidenum">
              <a:rPr lang="en-US" smtClean="0"/>
              <a:pPr defTabSz="856716"/>
              <a:t>119</a:t>
            </a:fld>
            <a:endParaRPr lang="en-US" dirty="0"/>
          </a:p>
        </p:txBody>
      </p:sp>
      <p:sp>
        <p:nvSpPr>
          <p:cNvPr id="7" name="Text Placeholder 1">
            <a:extLst>
              <a:ext uri="{FF2B5EF4-FFF2-40B4-BE49-F238E27FC236}">
                <a16:creationId xmlns:a16="http://schemas.microsoft.com/office/drawing/2014/main" id="{F1A65189-D2DD-47EC-8E8E-9C50C9454D35}"/>
              </a:ext>
            </a:extLst>
          </p:cNvPr>
          <p:cNvSpPr>
            <a:spLocks noGrp="1"/>
          </p:cNvSpPr>
          <p:nvPr>
            <p:ph type="body" sz="quarter" idx="12"/>
          </p:nvPr>
        </p:nvSpPr>
        <p:spPr>
          <a:xfrm>
            <a:off x="381000" y="3162753"/>
            <a:ext cx="2590801" cy="2829256"/>
          </a:xfrm>
        </p:spPr>
        <p:txBody>
          <a:bodyPr/>
          <a:lstStyle/>
          <a:p>
            <a:r>
              <a:rPr lang="en-US" dirty="0"/>
              <a:t>This chart illustrates purchase drivers that are statistically significant against other segments. This is intended to show which drivers stand out more in specific segments. </a:t>
            </a:r>
          </a:p>
          <a:p>
            <a:r>
              <a:rPr lang="en-US" dirty="0"/>
              <a:t>While quality is the lead driver of preparing homemade soup across segments, it is even more important to restaurant operators, specifically casual dining (80%) and fine dining (73%) and independent (71%) operators. </a:t>
            </a:r>
          </a:p>
          <a:p>
            <a:r>
              <a:rPr lang="en-US" dirty="0"/>
              <a:t>Restaurant operators are also much more likely to offer homemade as their signature soup item is a homemade recipe. This is driven primarily by family dining operators (54%). </a:t>
            </a:r>
          </a:p>
          <a:p>
            <a:endParaRPr lang="en-US" dirty="0"/>
          </a:p>
        </p:txBody>
      </p:sp>
      <p:sp>
        <p:nvSpPr>
          <p:cNvPr id="12" name="Title 11">
            <a:extLst>
              <a:ext uri="{FF2B5EF4-FFF2-40B4-BE49-F238E27FC236}">
                <a16:creationId xmlns:a16="http://schemas.microsoft.com/office/drawing/2014/main" id="{770BB54D-2716-4DA1-B43E-467E4139E5D9}"/>
              </a:ext>
            </a:extLst>
          </p:cNvPr>
          <p:cNvSpPr>
            <a:spLocks noGrp="1"/>
          </p:cNvSpPr>
          <p:nvPr>
            <p:ph type="title"/>
          </p:nvPr>
        </p:nvSpPr>
        <p:spPr>
          <a:xfrm>
            <a:off x="384048" y="304800"/>
            <a:ext cx="2892551" cy="1752600"/>
          </a:xfrm>
        </p:spPr>
        <p:txBody>
          <a:bodyPr/>
          <a:lstStyle/>
          <a:p>
            <a:r>
              <a:rPr lang="en-US" spc="-100" dirty="0"/>
              <a:t>Unique Purchase Drivers By Segment</a:t>
            </a:r>
            <a:endParaRPr lang="en-US" dirty="0"/>
          </a:p>
        </p:txBody>
      </p:sp>
      <p:sp>
        <p:nvSpPr>
          <p:cNvPr id="10" name="Footer Placeholder 9">
            <a:extLst>
              <a:ext uri="{FF2B5EF4-FFF2-40B4-BE49-F238E27FC236}">
                <a16:creationId xmlns:a16="http://schemas.microsoft.com/office/drawing/2014/main" id="{9A7E8C1C-5753-4560-ACA7-796E96DB429F}"/>
              </a:ext>
            </a:extLst>
          </p:cNvPr>
          <p:cNvSpPr>
            <a:spLocks noGrp="1"/>
          </p:cNvSpPr>
          <p:nvPr>
            <p:ph type="ftr" sz="quarter" idx="13"/>
          </p:nvPr>
        </p:nvSpPr>
        <p:spPr/>
        <p:txBody>
          <a:bodyPr/>
          <a:lstStyle/>
          <a:p>
            <a:r>
              <a:rPr lang="en-US" dirty="0"/>
              <a:t>:</a:t>
            </a:r>
            <a:br>
              <a:rPr lang="en-US" dirty="0"/>
            </a:br>
            <a:r>
              <a:rPr lang="en-US" dirty="0"/>
              <a:t>Base: 222 operators serving homemade, 101 restaurant, 99 non comm, 15 hotel, 7 c-store </a:t>
            </a:r>
          </a:p>
          <a:p>
            <a:r>
              <a:rPr lang="en-US" dirty="0"/>
              <a:t>Q: Q: You said you currently menu homemade/scratch soup in your operation. Please select the primary reasons you choose to menu homemade/scratch soup</a:t>
            </a:r>
          </a:p>
        </p:txBody>
      </p:sp>
      <p:sp>
        <p:nvSpPr>
          <p:cNvPr id="14" name="Text Placeholder 13">
            <a:extLst>
              <a:ext uri="{FF2B5EF4-FFF2-40B4-BE49-F238E27FC236}">
                <a16:creationId xmlns:a16="http://schemas.microsoft.com/office/drawing/2014/main" id="{27743595-7CE2-4814-8725-E54A2A8F4D06}"/>
              </a:ext>
            </a:extLst>
          </p:cNvPr>
          <p:cNvSpPr>
            <a:spLocks noGrp="1"/>
          </p:cNvSpPr>
          <p:nvPr>
            <p:ph type="body" sz="quarter" idx="15"/>
          </p:nvPr>
        </p:nvSpPr>
        <p:spPr/>
        <p:txBody>
          <a:bodyPr/>
          <a:lstStyle/>
          <a:p>
            <a:r>
              <a:rPr lang="en-US" dirty="0"/>
              <a:t>Significant purchase driver differentiators by segment</a:t>
            </a:r>
          </a:p>
        </p:txBody>
      </p:sp>
      <p:graphicFrame>
        <p:nvGraphicFramePr>
          <p:cNvPr id="13" name="Chart Placeholder 28">
            <a:extLst>
              <a:ext uri="{FF2B5EF4-FFF2-40B4-BE49-F238E27FC236}">
                <a16:creationId xmlns:a16="http://schemas.microsoft.com/office/drawing/2014/main" id="{F8E36132-48A1-47BD-8FDB-C05607DE4BA8}"/>
              </a:ext>
            </a:extLst>
          </p:cNvPr>
          <p:cNvGraphicFramePr>
            <a:graphicFrameLocks noGrp="1"/>
          </p:cNvGraphicFramePr>
          <p:nvPr>
            <p:ph type="chart" sz="quarter" idx="17"/>
            <p:extLst>
              <p:ext uri="{D42A27DB-BD31-4B8C-83A1-F6EECF244321}">
                <p14:modId xmlns:p14="http://schemas.microsoft.com/office/powerpoint/2010/main" val="2194897679"/>
              </p:ext>
            </p:extLst>
          </p:nvPr>
        </p:nvGraphicFramePr>
        <p:xfrm>
          <a:off x="3276600" y="304800"/>
          <a:ext cx="5486400" cy="5791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07686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FFE7A2FC-3D0E-40FF-BED6-3D3127A7AB9D}"/>
              </a:ext>
            </a:extLst>
          </p:cNvPr>
          <p:cNvSpPr>
            <a:spLocks noGrp="1"/>
          </p:cNvSpPr>
          <p:nvPr>
            <p:ph type="ftr" sz="quarter" idx="13"/>
          </p:nvPr>
        </p:nvSpPr>
        <p:spPr>
          <a:xfrm>
            <a:off x="381000" y="6391275"/>
            <a:ext cx="8382000" cy="161925"/>
          </a:xfrm>
        </p:spPr>
        <p:txBody>
          <a:bodyPr/>
          <a:lstStyle/>
          <a:p>
            <a:r>
              <a:rPr lang="en-US" dirty="0"/>
              <a:t>Note: Blue indicates purchasing driver is unique to category</a:t>
            </a:r>
          </a:p>
        </p:txBody>
      </p:sp>
      <p:sp>
        <p:nvSpPr>
          <p:cNvPr id="3" name="Slide Number Placeholder 2">
            <a:extLst>
              <a:ext uri="{FF2B5EF4-FFF2-40B4-BE49-F238E27FC236}">
                <a16:creationId xmlns:a16="http://schemas.microsoft.com/office/drawing/2014/main" id="{3B80594C-321C-4C77-A318-92EB5D59B7E7}"/>
              </a:ext>
            </a:extLst>
          </p:cNvPr>
          <p:cNvSpPr>
            <a:spLocks noGrp="1"/>
          </p:cNvSpPr>
          <p:nvPr>
            <p:ph type="sldNum" sz="quarter" idx="4"/>
          </p:nvPr>
        </p:nvSpPr>
        <p:spPr/>
        <p:txBody>
          <a:bodyPr/>
          <a:lstStyle/>
          <a:p>
            <a:fld id="{7B6B1C32-E567-445C-9FD5-2A0B0A08DD29}" type="slidenum">
              <a:rPr lang="en-US" smtClean="0"/>
              <a:pPr/>
              <a:t>12</a:t>
            </a:fld>
            <a:endParaRPr lang="en-US" dirty="0"/>
          </a:p>
        </p:txBody>
      </p:sp>
      <p:sp>
        <p:nvSpPr>
          <p:cNvPr id="18" name="Title 17">
            <a:extLst>
              <a:ext uri="{FF2B5EF4-FFF2-40B4-BE49-F238E27FC236}">
                <a16:creationId xmlns:a16="http://schemas.microsoft.com/office/drawing/2014/main" id="{7562818D-B371-41C2-B1C0-E6380F96A62A}"/>
              </a:ext>
            </a:extLst>
          </p:cNvPr>
          <p:cNvSpPr>
            <a:spLocks noGrp="1"/>
          </p:cNvSpPr>
          <p:nvPr>
            <p:ph type="title"/>
          </p:nvPr>
        </p:nvSpPr>
        <p:spPr>
          <a:xfrm>
            <a:off x="384047" y="304800"/>
            <a:ext cx="5137863" cy="399208"/>
          </a:xfrm>
        </p:spPr>
        <p:txBody>
          <a:bodyPr/>
          <a:lstStyle/>
          <a:p>
            <a:r>
              <a:rPr lang="en-US" dirty="0"/>
              <a:t>Commercial Chains - Priority Segment for Packaged Snacks, Soup and Salsa</a:t>
            </a:r>
          </a:p>
        </p:txBody>
      </p:sp>
      <p:sp>
        <p:nvSpPr>
          <p:cNvPr id="4" name="Text Placeholder 3">
            <a:extLst>
              <a:ext uri="{FF2B5EF4-FFF2-40B4-BE49-F238E27FC236}">
                <a16:creationId xmlns:a16="http://schemas.microsoft.com/office/drawing/2014/main" id="{328E34E4-6B58-4AF9-9A12-3BD2B13882EC}"/>
              </a:ext>
            </a:extLst>
          </p:cNvPr>
          <p:cNvSpPr>
            <a:spLocks noGrp="1"/>
          </p:cNvSpPr>
          <p:nvPr>
            <p:ph type="body" sz="quarter" idx="15"/>
          </p:nvPr>
        </p:nvSpPr>
        <p:spPr>
          <a:xfrm>
            <a:off x="381000" y="736376"/>
            <a:ext cx="5137863" cy="371764"/>
          </a:xfrm>
        </p:spPr>
        <p:txBody>
          <a:bodyPr/>
          <a:lstStyle/>
          <a:p>
            <a:r>
              <a:rPr lang="en-US" dirty="0"/>
              <a:t>Top eight purchase drivers for all categories</a:t>
            </a:r>
          </a:p>
          <a:p>
            <a:endParaRPr lang="en-US" dirty="0"/>
          </a:p>
        </p:txBody>
      </p:sp>
      <p:graphicFrame>
        <p:nvGraphicFramePr>
          <p:cNvPr id="6" name="Chart Placeholder 11">
            <a:extLst>
              <a:ext uri="{FF2B5EF4-FFF2-40B4-BE49-F238E27FC236}">
                <a16:creationId xmlns:a16="http://schemas.microsoft.com/office/drawing/2014/main" id="{7E510956-6580-4857-B724-435216941C71}"/>
              </a:ext>
            </a:extLst>
          </p:cNvPr>
          <p:cNvGraphicFramePr>
            <a:graphicFrameLocks/>
          </p:cNvGraphicFramePr>
          <p:nvPr/>
        </p:nvGraphicFramePr>
        <p:xfrm>
          <a:off x="402336" y="1633469"/>
          <a:ext cx="8360660" cy="4265587"/>
        </p:xfrm>
        <a:graphic>
          <a:graphicData uri="http://schemas.openxmlformats.org/drawingml/2006/table">
            <a:tbl>
              <a:tblPr firstRow="1" bandRow="1">
                <a:tableStyleId>{8EC20E35-A176-4012-BC5E-935CFFF8708E}</a:tableStyleId>
              </a:tblPr>
              <a:tblGrid>
                <a:gridCol w="1194380">
                  <a:extLst>
                    <a:ext uri="{9D8B030D-6E8A-4147-A177-3AD203B41FA5}">
                      <a16:colId xmlns:a16="http://schemas.microsoft.com/office/drawing/2014/main" val="20000"/>
                    </a:ext>
                  </a:extLst>
                </a:gridCol>
                <a:gridCol w="1194380">
                  <a:extLst>
                    <a:ext uri="{9D8B030D-6E8A-4147-A177-3AD203B41FA5}">
                      <a16:colId xmlns:a16="http://schemas.microsoft.com/office/drawing/2014/main" val="20001"/>
                    </a:ext>
                  </a:extLst>
                </a:gridCol>
                <a:gridCol w="1194380">
                  <a:extLst>
                    <a:ext uri="{9D8B030D-6E8A-4147-A177-3AD203B41FA5}">
                      <a16:colId xmlns:a16="http://schemas.microsoft.com/office/drawing/2014/main" val="2855620788"/>
                    </a:ext>
                  </a:extLst>
                </a:gridCol>
                <a:gridCol w="1194380">
                  <a:extLst>
                    <a:ext uri="{9D8B030D-6E8A-4147-A177-3AD203B41FA5}">
                      <a16:colId xmlns:a16="http://schemas.microsoft.com/office/drawing/2014/main" val="20002"/>
                    </a:ext>
                  </a:extLst>
                </a:gridCol>
                <a:gridCol w="1194380">
                  <a:extLst>
                    <a:ext uri="{9D8B030D-6E8A-4147-A177-3AD203B41FA5}">
                      <a16:colId xmlns:a16="http://schemas.microsoft.com/office/drawing/2014/main" val="4218459637"/>
                    </a:ext>
                  </a:extLst>
                </a:gridCol>
                <a:gridCol w="1194380">
                  <a:extLst>
                    <a:ext uri="{9D8B030D-6E8A-4147-A177-3AD203B41FA5}">
                      <a16:colId xmlns:a16="http://schemas.microsoft.com/office/drawing/2014/main" val="354666870"/>
                    </a:ext>
                  </a:extLst>
                </a:gridCol>
                <a:gridCol w="1194380">
                  <a:extLst>
                    <a:ext uri="{9D8B030D-6E8A-4147-A177-3AD203B41FA5}">
                      <a16:colId xmlns:a16="http://schemas.microsoft.com/office/drawing/2014/main" val="4132450056"/>
                    </a:ext>
                  </a:extLst>
                </a:gridCol>
              </a:tblGrid>
              <a:tr h="422702">
                <a:tc>
                  <a:txBody>
                    <a:bodyPr/>
                    <a:lstStyle/>
                    <a:p>
                      <a:pPr algn="l" fontAlgn="b"/>
                      <a:r>
                        <a:rPr lang="en-US" sz="1000" b="1" i="0" u="none" strike="noStrike" spc="0" dirty="0">
                          <a:solidFill>
                            <a:schemeClr val="tx1"/>
                          </a:solidFill>
                          <a:effectLst/>
                          <a:latin typeface="+mj-lt"/>
                        </a:rPr>
                        <a:t>Packaged Snacks</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Canned Soup</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Frozen Soup</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Refrigerated Soup</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Homemade Soup</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Prepared Salsa</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Beverages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60124">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Overall product quality</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Distributor Availability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Requires less labor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Reputation of supplier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Overall product quality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Taste/flavor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Taste/flavor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64727857"/>
                  </a:ext>
                </a:extLst>
              </a:tr>
              <a:tr h="422702">
                <a:tc>
                  <a:txBody>
                    <a:bodyPr/>
                    <a:lstStyle/>
                    <a:p>
                      <a:pPr algn="l" fontAlgn="t"/>
                      <a:r>
                        <a:rPr lang="en-US" sz="1000" b="1" i="0" u="none" strike="noStrike" spc="0" dirty="0">
                          <a:solidFill>
                            <a:schemeClr val="accent1"/>
                          </a:solidFill>
                          <a:effectLst/>
                          <a:latin typeface="+mn-lt"/>
                        </a:rPr>
                        <a:t>Nutrition claims</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Taste/flavor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Health and wellness benefits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dirty="0">
                          <a:solidFill>
                            <a:schemeClr val="tx1"/>
                          </a:solidFill>
                          <a:effectLst/>
                          <a:latin typeface="+mn-lt"/>
                          <a:ea typeface="+mn-ea"/>
                          <a:cs typeface="+mn-cs"/>
                        </a:rPr>
                        <a:t>Taste/flavor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dirty="0">
                          <a:solidFill>
                            <a:schemeClr val="tx1"/>
                          </a:solidFill>
                          <a:effectLst/>
                          <a:latin typeface="+mn-lt"/>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1" i="0" u="none" strike="noStrike" kern="1200" spc="0" dirty="0">
                          <a:solidFill>
                            <a:schemeClr val="accent1"/>
                          </a:solidFill>
                          <a:effectLst/>
                          <a:latin typeface="+mn-lt"/>
                          <a:ea typeface="+mn-ea"/>
                          <a:cs typeface="+mn-cs"/>
                        </a:rPr>
                        <a:t>Availability of 100% juice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08805140"/>
                  </a:ext>
                </a:extLst>
              </a:tr>
              <a:tr h="422702">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dirty="0">
                          <a:solidFill>
                            <a:schemeClr val="tx1"/>
                          </a:solidFill>
                          <a:effectLst/>
                          <a:latin typeface="+mn-lt"/>
                          <a:ea typeface="+mn-ea"/>
                          <a:cs typeface="+mn-cs"/>
                        </a:rPr>
                        <a:t>Strong consumer-known brand name</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Overall product quality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Distributor availability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Product packaging and format</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Health and wellness benefits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DSR recommendation</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567376955"/>
                  </a:ext>
                </a:extLst>
              </a:tr>
              <a:tr h="422702">
                <a:tc>
                  <a:txBody>
                    <a:bodyPr/>
                    <a:lstStyle/>
                    <a:p>
                      <a:pPr algn="l" fontAlgn="t"/>
                      <a:r>
                        <a:rPr lang="en-US" sz="1000" b="0" i="0" u="none" strike="noStrike" spc="0" dirty="0">
                          <a:solidFill>
                            <a:schemeClr val="tx1"/>
                          </a:solidFill>
                          <a:effectLst/>
                          <a:latin typeface="+mn-lt"/>
                        </a:rPr>
                        <a:t>Taste/flavor</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dirty="0">
                          <a:solidFill>
                            <a:schemeClr val="tx1"/>
                          </a:solidFill>
                          <a:effectLst/>
                          <a:latin typeface="+mn-lt"/>
                          <a:ea typeface="+mn-ea"/>
                          <a:cs typeface="+mn-cs"/>
                        </a:rPr>
                        <a:t>Shelf life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Strong consumer-known brand name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Ability to reduce food waste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Product packaging and format</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Product claims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96103042"/>
                  </a:ext>
                </a:extLst>
              </a:tr>
              <a:tr h="422702">
                <a:tc>
                  <a:txBody>
                    <a:bodyPr/>
                    <a:lstStyle/>
                    <a:p>
                      <a:pPr algn="l" fontAlgn="t"/>
                      <a:r>
                        <a:rPr lang="en-US" sz="1000" b="0" i="0" u="none" strike="noStrike" spc="0" dirty="0">
                          <a:solidFill>
                            <a:schemeClr val="tx1"/>
                          </a:solidFill>
                          <a:effectLst/>
                          <a:latin typeface="+mn-lt"/>
                        </a:rPr>
                        <a:t>Price</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Taste/flavor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1" i="0" u="none" strike="noStrike" kern="1200" spc="0" dirty="0">
                          <a:solidFill>
                            <a:schemeClr val="accent1"/>
                          </a:solidFill>
                          <a:effectLst/>
                          <a:latin typeface="+mn-lt"/>
                          <a:ea typeface="+mn-ea"/>
                          <a:cs typeface="+mn-cs"/>
                        </a:rPr>
                        <a:t>Frozen is my preferred format</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Requires less labor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Distributor availability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679927707"/>
                  </a:ext>
                </a:extLst>
              </a:tr>
              <a:tr h="585279">
                <a:tc>
                  <a:txBody>
                    <a:bodyPr/>
                    <a:lstStyle/>
                    <a:p>
                      <a:pPr algn="l" fontAlgn="t"/>
                      <a:r>
                        <a:rPr lang="en-US" sz="1000" b="0" i="0" u="none" strike="noStrike" spc="0" dirty="0">
                          <a:solidFill>
                            <a:schemeClr val="tx1"/>
                          </a:solidFill>
                          <a:effectLst/>
                          <a:latin typeface="+mn-lt"/>
                        </a:rPr>
                        <a:t>Product claims</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Requires less labor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Shelf life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Works well in recipes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Ability to offer seasonal or LTOs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Shelf life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Shelf life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620231465"/>
                  </a:ext>
                </a:extLst>
              </a:tr>
              <a:tr h="585279">
                <a:tc>
                  <a:txBody>
                    <a:bodyPr/>
                    <a:lstStyle/>
                    <a:p>
                      <a:pPr algn="l" fontAlgn="t"/>
                      <a:r>
                        <a:rPr lang="en-US" sz="1000" b="1" i="0" u="none" strike="noStrike" spc="0" dirty="0">
                          <a:solidFill>
                            <a:schemeClr val="accent1"/>
                          </a:solidFill>
                          <a:effectLst/>
                          <a:latin typeface="+mn-lt"/>
                        </a:rPr>
                        <a:t>Easy to display product</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Reputation of supplier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DSR recommendation</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Refrigerated is my preferred format</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Flexibility for flavor options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Low-sodium options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Reputation of supplier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36889863"/>
                  </a:ext>
                </a:extLst>
              </a:tr>
              <a:tr h="585279">
                <a:tc>
                  <a:txBody>
                    <a:bodyPr/>
                    <a:lstStyle/>
                    <a:p>
                      <a:pPr algn="l" fontAlgn="t"/>
                      <a:r>
                        <a:rPr lang="en-US" sz="1000" b="1" i="0" u="none" strike="noStrike" spc="0" dirty="0">
                          <a:solidFill>
                            <a:schemeClr val="accent1"/>
                          </a:solidFill>
                          <a:effectLst/>
                          <a:latin typeface="+mn-lt"/>
                        </a:rPr>
                        <a:t>Appropriate for kids menu</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Appropriate packaging size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Appropriate packaging size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Requires less labor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Signature soup of the operation</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Easily incorporated into recipes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Appropriate packaging size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684114754"/>
                  </a:ext>
                </a:extLst>
              </a:tr>
            </a:tbl>
          </a:graphicData>
        </a:graphic>
      </p:graphicFrame>
    </p:spTree>
    <p:extLst>
      <p:ext uri="{BB962C8B-B14F-4D97-AF65-F5344CB8AC3E}">
        <p14:creationId xmlns:p14="http://schemas.microsoft.com/office/powerpoint/2010/main" val="123987294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AEC56559-C711-4D4E-9453-16DA35EEE1F8}"/>
              </a:ext>
            </a:extLst>
          </p:cNvPr>
          <p:cNvSpPr>
            <a:spLocks noGrp="1"/>
          </p:cNvSpPr>
          <p:nvPr>
            <p:ph type="sldNum" sz="quarter" idx="10"/>
          </p:nvPr>
        </p:nvSpPr>
        <p:spPr/>
        <p:txBody>
          <a:bodyPr/>
          <a:lstStyle/>
          <a:p>
            <a:pPr defTabSz="856716"/>
            <a:fld id="{7B6B1C32-E567-445C-9FD5-2A0B0A08DD29}" type="slidenum">
              <a:rPr lang="en-US" smtClean="0"/>
              <a:pPr defTabSz="856716"/>
              <a:t>120</a:t>
            </a:fld>
            <a:endParaRPr lang="en-US" dirty="0"/>
          </a:p>
        </p:txBody>
      </p:sp>
      <p:sp>
        <p:nvSpPr>
          <p:cNvPr id="13" name="Text Placeholder 12">
            <a:extLst>
              <a:ext uri="{FF2B5EF4-FFF2-40B4-BE49-F238E27FC236}">
                <a16:creationId xmlns:a16="http://schemas.microsoft.com/office/drawing/2014/main" id="{1F9D93BC-408E-4A5E-AB2C-0A50C1FCDE17}"/>
              </a:ext>
            </a:extLst>
          </p:cNvPr>
          <p:cNvSpPr>
            <a:spLocks noGrp="1"/>
          </p:cNvSpPr>
          <p:nvPr>
            <p:ph type="body" sz="quarter" idx="12"/>
          </p:nvPr>
        </p:nvSpPr>
        <p:spPr>
          <a:xfrm>
            <a:off x="381000" y="3055173"/>
            <a:ext cx="2590801" cy="1678189"/>
          </a:xfrm>
        </p:spPr>
        <p:txBody>
          <a:bodyPr/>
          <a:lstStyle/>
          <a:p>
            <a:r>
              <a:rPr lang="en-US" dirty="0"/>
              <a:t>Among operators offering homemade soup, nearly half use a homemade soup base. Of the prepared soup bases used, Nestle is the most popular. </a:t>
            </a:r>
          </a:p>
        </p:txBody>
      </p:sp>
      <p:sp>
        <p:nvSpPr>
          <p:cNvPr id="12" name="Title 11">
            <a:extLst>
              <a:ext uri="{FF2B5EF4-FFF2-40B4-BE49-F238E27FC236}">
                <a16:creationId xmlns:a16="http://schemas.microsoft.com/office/drawing/2014/main" id="{2E927BD6-E19A-42B1-8B03-6E6F9E890EA9}"/>
              </a:ext>
            </a:extLst>
          </p:cNvPr>
          <p:cNvSpPr>
            <a:spLocks noGrp="1"/>
          </p:cNvSpPr>
          <p:nvPr>
            <p:ph type="title"/>
          </p:nvPr>
        </p:nvSpPr>
        <p:spPr>
          <a:xfrm>
            <a:off x="384048" y="304800"/>
            <a:ext cx="2892551" cy="1752600"/>
          </a:xfrm>
        </p:spPr>
        <p:txBody>
          <a:bodyPr/>
          <a:lstStyle/>
          <a:p>
            <a:r>
              <a:rPr lang="en-US" dirty="0"/>
              <a:t>Home is Where the Heart is</a:t>
            </a:r>
          </a:p>
        </p:txBody>
      </p:sp>
      <p:sp>
        <p:nvSpPr>
          <p:cNvPr id="10" name="Footer Placeholder 9">
            <a:extLst>
              <a:ext uri="{FF2B5EF4-FFF2-40B4-BE49-F238E27FC236}">
                <a16:creationId xmlns:a16="http://schemas.microsoft.com/office/drawing/2014/main" id="{49E170AF-E73D-424D-AF05-58EFF68F4A92}"/>
              </a:ext>
            </a:extLst>
          </p:cNvPr>
          <p:cNvSpPr>
            <a:spLocks noGrp="1"/>
          </p:cNvSpPr>
          <p:nvPr>
            <p:ph type="ftr" sz="quarter" idx="13"/>
          </p:nvPr>
        </p:nvSpPr>
        <p:spPr/>
        <p:txBody>
          <a:bodyPr/>
          <a:lstStyle/>
          <a:p>
            <a:r>
              <a:rPr lang="en-US" dirty="0"/>
              <a:t>Base: 222 operators serving homemade, 101 restaurant, 99 non comm, 15 hotel, 7 c-store </a:t>
            </a:r>
            <a:br>
              <a:rPr lang="en-US" dirty="0"/>
            </a:br>
            <a:r>
              <a:rPr lang="en-US" dirty="0"/>
              <a:t>Q: You said you currently menu homemade/scratch soup in your operation. Please select which of the following soup bases you are using for your homemade/scratch soups.</a:t>
            </a:r>
          </a:p>
        </p:txBody>
      </p:sp>
      <p:sp>
        <p:nvSpPr>
          <p:cNvPr id="14" name="Text Placeholder 13">
            <a:extLst>
              <a:ext uri="{FF2B5EF4-FFF2-40B4-BE49-F238E27FC236}">
                <a16:creationId xmlns:a16="http://schemas.microsoft.com/office/drawing/2014/main" id="{EAB1A783-8B20-4C36-9FEF-8F050FE5CDB0}"/>
              </a:ext>
            </a:extLst>
          </p:cNvPr>
          <p:cNvSpPr>
            <a:spLocks noGrp="1"/>
          </p:cNvSpPr>
          <p:nvPr>
            <p:ph type="body" sz="quarter" idx="15"/>
          </p:nvPr>
        </p:nvSpPr>
        <p:spPr>
          <a:xfrm>
            <a:off x="381000" y="1667978"/>
            <a:ext cx="2590801" cy="371764"/>
          </a:xfrm>
        </p:spPr>
        <p:txBody>
          <a:bodyPr/>
          <a:lstStyle/>
          <a:p>
            <a:r>
              <a:rPr lang="en-US" dirty="0"/>
              <a:t>Soup base brands used for homemade preparation</a:t>
            </a:r>
          </a:p>
        </p:txBody>
      </p:sp>
      <p:graphicFrame>
        <p:nvGraphicFramePr>
          <p:cNvPr id="16" name="Chart Placeholder 28">
            <a:extLst>
              <a:ext uri="{FF2B5EF4-FFF2-40B4-BE49-F238E27FC236}">
                <a16:creationId xmlns:a16="http://schemas.microsoft.com/office/drawing/2014/main" id="{DCFD7315-B771-4BF5-AC5D-4D38FD0286DC}"/>
              </a:ext>
            </a:extLst>
          </p:cNvPr>
          <p:cNvGraphicFramePr>
            <a:graphicFrameLocks noGrp="1"/>
          </p:cNvGraphicFramePr>
          <p:nvPr>
            <p:ph type="chart" sz="quarter" idx="17"/>
            <p:extLst>
              <p:ext uri="{D42A27DB-BD31-4B8C-83A1-F6EECF244321}">
                <p14:modId xmlns:p14="http://schemas.microsoft.com/office/powerpoint/2010/main" val="1127745588"/>
              </p:ext>
            </p:extLst>
          </p:nvPr>
        </p:nvGraphicFramePr>
        <p:xfrm>
          <a:off x="3276600" y="304800"/>
          <a:ext cx="5486400" cy="5791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0096595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F0F4C1F-7984-4DCA-B399-E87A6CE3C63C}"/>
              </a:ext>
            </a:extLst>
          </p:cNvPr>
          <p:cNvSpPr>
            <a:spLocks noGrp="1"/>
          </p:cNvSpPr>
          <p:nvPr>
            <p:ph type="sldNum" sz="quarter" idx="4"/>
          </p:nvPr>
        </p:nvSpPr>
        <p:spPr/>
        <p:txBody>
          <a:bodyPr/>
          <a:lstStyle/>
          <a:p>
            <a:fld id="{7B6B1C32-E567-445C-9FD5-2A0B0A08DD29}" type="slidenum">
              <a:rPr lang="en-US" smtClean="0"/>
              <a:pPr/>
              <a:t>121</a:t>
            </a:fld>
            <a:endParaRPr lang="en-US" dirty="0"/>
          </a:p>
        </p:txBody>
      </p:sp>
      <p:sp>
        <p:nvSpPr>
          <p:cNvPr id="6" name="Title 5">
            <a:extLst>
              <a:ext uri="{FF2B5EF4-FFF2-40B4-BE49-F238E27FC236}">
                <a16:creationId xmlns:a16="http://schemas.microsoft.com/office/drawing/2014/main" id="{F5A8CB40-94DD-449D-8761-2E427439794C}"/>
              </a:ext>
            </a:extLst>
          </p:cNvPr>
          <p:cNvSpPr>
            <a:spLocks noGrp="1"/>
          </p:cNvSpPr>
          <p:nvPr>
            <p:ph type="title"/>
          </p:nvPr>
        </p:nvSpPr>
        <p:spPr>
          <a:xfrm>
            <a:off x="381000" y="1322831"/>
            <a:ext cx="5486400" cy="2209801"/>
          </a:xfrm>
        </p:spPr>
        <p:txBody>
          <a:bodyPr/>
          <a:lstStyle/>
          <a:p>
            <a:r>
              <a:rPr lang="en-US" dirty="0"/>
              <a:t>Detailed Findings</a:t>
            </a:r>
          </a:p>
        </p:txBody>
      </p:sp>
      <p:sp>
        <p:nvSpPr>
          <p:cNvPr id="7" name="Text Placeholder 6">
            <a:extLst>
              <a:ext uri="{FF2B5EF4-FFF2-40B4-BE49-F238E27FC236}">
                <a16:creationId xmlns:a16="http://schemas.microsoft.com/office/drawing/2014/main" id="{942FB666-7413-4CD5-99B5-BC50D7F68FCC}"/>
              </a:ext>
            </a:extLst>
          </p:cNvPr>
          <p:cNvSpPr>
            <a:spLocks noGrp="1"/>
          </p:cNvSpPr>
          <p:nvPr>
            <p:ph type="body" sz="quarter" idx="12"/>
          </p:nvPr>
        </p:nvSpPr>
        <p:spPr>
          <a:xfrm>
            <a:off x="381000" y="2743200"/>
            <a:ext cx="5486400" cy="1590675"/>
          </a:xfrm>
        </p:spPr>
        <p:txBody>
          <a:bodyPr/>
          <a:lstStyle/>
          <a:p>
            <a:r>
              <a:rPr lang="en-US" dirty="0"/>
              <a:t>Prepared Salsa</a:t>
            </a:r>
          </a:p>
        </p:txBody>
      </p:sp>
    </p:spTree>
    <p:extLst>
      <p:ext uri="{BB962C8B-B14F-4D97-AF65-F5344CB8AC3E}">
        <p14:creationId xmlns:p14="http://schemas.microsoft.com/office/powerpoint/2010/main" val="335744776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318" rtl="0" eaLnBrk="1" fontAlgn="auto" latinLnBrk="0" hangingPunct="1">
              <a:lnSpc>
                <a:spcPct val="100000"/>
              </a:lnSpc>
              <a:spcBef>
                <a:spcPts val="0"/>
              </a:spcBef>
              <a:spcAft>
                <a:spcPts val="0"/>
              </a:spcAft>
              <a:buClrTx/>
              <a:buSzTx/>
              <a:buFontTx/>
              <a:buNone/>
              <a:tabLst/>
              <a:defRPr/>
            </a:pPr>
            <a:fld id="{7B6B1C32-E567-445C-9FD5-2A0B0A08DD29}" type="slidenum">
              <a:rPr kumimoji="0" lang="en-US" sz="800" b="1" i="0" u="none" strike="noStrike" kern="1200" cap="none" spc="0" normalizeH="0" baseline="0" noProof="0" smtClean="0">
                <a:ln>
                  <a:noFill/>
                </a:ln>
                <a:solidFill>
                  <a:srgbClr val="898D8D"/>
                </a:solidFill>
                <a:effectLst/>
                <a:uLnTx/>
                <a:uFillTx/>
                <a:latin typeface="Arial" panose="020B0604020202020204"/>
                <a:ea typeface="+mn-ea"/>
                <a:cs typeface="+mn-cs"/>
              </a:rPr>
              <a:pPr marL="0" marR="0" lvl="0" indent="0" algn="r" defTabSz="914318" rtl="0" eaLnBrk="1" fontAlgn="auto" latinLnBrk="0" hangingPunct="1">
                <a:lnSpc>
                  <a:spcPct val="100000"/>
                </a:lnSpc>
                <a:spcBef>
                  <a:spcPts val="0"/>
                </a:spcBef>
                <a:spcAft>
                  <a:spcPts val="0"/>
                </a:spcAft>
                <a:buClrTx/>
                <a:buSzTx/>
                <a:buFontTx/>
                <a:buNone/>
                <a:tabLst/>
                <a:defRPr/>
              </a:pPr>
              <a:t>122</a:t>
            </a:fld>
            <a:endParaRPr kumimoji="0" lang="en-US" sz="800" b="1" i="0" u="none" strike="noStrike" kern="1200" cap="none" spc="0" normalizeH="0" baseline="0" noProof="0" dirty="0">
              <a:ln>
                <a:noFill/>
              </a:ln>
              <a:solidFill>
                <a:srgbClr val="898D8D"/>
              </a:solidFill>
              <a:effectLst/>
              <a:uLnTx/>
              <a:uFillTx/>
              <a:latin typeface="Arial" panose="020B0604020202020204"/>
              <a:ea typeface="+mn-ea"/>
              <a:cs typeface="+mn-cs"/>
            </a:endParaRPr>
          </a:p>
        </p:txBody>
      </p:sp>
      <p:sp>
        <p:nvSpPr>
          <p:cNvPr id="9" name="Text Placeholder 8">
            <a:extLst>
              <a:ext uri="{FF2B5EF4-FFF2-40B4-BE49-F238E27FC236}">
                <a16:creationId xmlns:a16="http://schemas.microsoft.com/office/drawing/2014/main" id="{F52F8C99-4FEC-4C2F-88B5-EEE54013F63E}"/>
              </a:ext>
            </a:extLst>
          </p:cNvPr>
          <p:cNvSpPr>
            <a:spLocks noGrp="1"/>
          </p:cNvSpPr>
          <p:nvPr>
            <p:ph type="body" sz="quarter" idx="12"/>
          </p:nvPr>
        </p:nvSpPr>
        <p:spPr/>
        <p:txBody>
          <a:bodyPr/>
          <a:lstStyle/>
          <a:p>
            <a:r>
              <a:rPr lang="en-US" dirty="0"/>
              <a:t>Unaided, about 65 different prepared salsa brands were listed by operators.</a:t>
            </a:r>
          </a:p>
          <a:p>
            <a:r>
              <a:rPr lang="en-US" b="1" dirty="0"/>
              <a:t>Pace was the most frequently reported brand</a:t>
            </a:r>
            <a:r>
              <a:rPr lang="en-US" dirty="0"/>
              <a:t>, with a quarter of respondents mentioning the brand.  </a:t>
            </a:r>
          </a:p>
          <a:p>
            <a:r>
              <a:rPr lang="en-US" dirty="0"/>
              <a:t>Herdez was the second most reported brand, but familiarity dropped significantly from Campbell’s. </a:t>
            </a:r>
          </a:p>
        </p:txBody>
      </p:sp>
      <p:sp>
        <p:nvSpPr>
          <p:cNvPr id="4" name="Title 3"/>
          <p:cNvSpPr>
            <a:spLocks noGrp="1"/>
          </p:cNvSpPr>
          <p:nvPr>
            <p:ph type="title"/>
          </p:nvPr>
        </p:nvSpPr>
        <p:spPr/>
        <p:txBody>
          <a:bodyPr/>
          <a:lstStyle/>
          <a:p>
            <a:r>
              <a:rPr lang="en-US" dirty="0"/>
              <a:t>Set the Pace</a:t>
            </a:r>
          </a:p>
        </p:txBody>
      </p:sp>
      <p:sp>
        <p:nvSpPr>
          <p:cNvPr id="5" name="Footer Placeholder 4">
            <a:extLst>
              <a:ext uri="{FF2B5EF4-FFF2-40B4-BE49-F238E27FC236}">
                <a16:creationId xmlns:a16="http://schemas.microsoft.com/office/drawing/2014/main" id="{526DEAA1-D6C6-4065-ADAE-761A94C0D7D8}"/>
              </a:ext>
            </a:extLst>
          </p:cNvPr>
          <p:cNvSpPr>
            <a:spLocks noGrp="1"/>
          </p:cNvSpPr>
          <p:nvPr>
            <p:ph type="ftr" sz="quarter" idx="13"/>
          </p:nvPr>
        </p:nvSpPr>
        <p:spPr/>
        <p:txBody>
          <a:bodyPr/>
          <a:lstStyle/>
          <a:p>
            <a:pPr lvl="0">
              <a:defRPr/>
            </a:pPr>
            <a:r>
              <a:rPr kumimoji="0" lang="en-US" sz="700" b="0" i="0" u="none" strike="noStrike" kern="1200" cap="none" spc="0" normalizeH="0" baseline="0" noProof="0" dirty="0">
                <a:ln>
                  <a:noFill/>
                </a:ln>
                <a:solidFill>
                  <a:srgbClr val="898D8D"/>
                </a:solidFill>
                <a:effectLst/>
                <a:uLnTx/>
                <a:uFillTx/>
                <a:latin typeface="Arial" panose="020B0604020202020204"/>
                <a:ea typeface="+mn-ea"/>
                <a:cs typeface="+mn-cs"/>
              </a:rPr>
              <a:t>Base</a:t>
            </a:r>
            <a:r>
              <a:rPr lang="en-US" dirty="0">
                <a:solidFill>
                  <a:srgbClr val="898D8D"/>
                </a:solidFill>
              </a:rPr>
              <a:t>: 434 </a:t>
            </a:r>
            <a:r>
              <a:rPr lang="en-US" dirty="0"/>
              <a:t>operators, 155 restaurant, 210 non comm, 39 hotel, 30 c-store</a:t>
            </a:r>
            <a:br>
              <a:rPr kumimoji="0" lang="en-US" sz="700" b="0" i="0" u="none" strike="noStrike" kern="1200" cap="none" spc="0" normalizeH="0" baseline="0" noProof="0" dirty="0">
                <a:ln>
                  <a:noFill/>
                </a:ln>
                <a:solidFill>
                  <a:srgbClr val="898D8D"/>
                </a:solidFill>
                <a:effectLst/>
                <a:uLnTx/>
                <a:uFillTx/>
                <a:latin typeface="Arial" panose="020B0604020202020204"/>
                <a:ea typeface="+mn-ea"/>
                <a:cs typeface="+mn-cs"/>
              </a:rPr>
            </a:br>
            <a:r>
              <a:rPr kumimoji="0" lang="en-US" sz="700" b="0" i="0" u="none" strike="noStrike" kern="1200" cap="none" spc="0" normalizeH="0" baseline="0" noProof="0" dirty="0">
                <a:ln>
                  <a:noFill/>
                </a:ln>
                <a:solidFill>
                  <a:srgbClr val="898D8D"/>
                </a:solidFill>
                <a:effectLst/>
                <a:uLnTx/>
                <a:uFillTx/>
                <a:latin typeface="Arial" panose="020B0604020202020204"/>
                <a:ea typeface="+mn-ea"/>
                <a:cs typeface="+mn-cs"/>
              </a:rPr>
              <a:t>Q: </a:t>
            </a:r>
            <a:r>
              <a:rPr lang="en-US" dirty="0"/>
              <a:t>Please list all of the brands that come to mind when thinking about prepared salsa in foodservice.</a:t>
            </a:r>
            <a:endParaRPr kumimoji="0" lang="en-US" sz="700" b="0" i="0" u="none" strike="noStrike" kern="1200" cap="none" spc="0" normalizeH="0" baseline="0" noProof="0" dirty="0">
              <a:ln>
                <a:noFill/>
              </a:ln>
              <a:solidFill>
                <a:srgbClr val="898D8D"/>
              </a:solidFill>
              <a:effectLst/>
              <a:uLnTx/>
              <a:uFillTx/>
              <a:latin typeface="Arial" panose="020B0604020202020204"/>
              <a:ea typeface="+mn-ea"/>
              <a:cs typeface="+mn-cs"/>
            </a:endParaRPr>
          </a:p>
        </p:txBody>
      </p:sp>
      <p:sp>
        <p:nvSpPr>
          <p:cNvPr id="7" name="Text Placeholder 6">
            <a:extLst>
              <a:ext uri="{FF2B5EF4-FFF2-40B4-BE49-F238E27FC236}">
                <a16:creationId xmlns:a16="http://schemas.microsoft.com/office/drawing/2014/main" id="{B72B1162-DA07-4C55-B721-D3BFED3EC1BF}"/>
              </a:ext>
            </a:extLst>
          </p:cNvPr>
          <p:cNvSpPr>
            <a:spLocks noGrp="1"/>
          </p:cNvSpPr>
          <p:nvPr>
            <p:ph type="body" sz="quarter" idx="15"/>
          </p:nvPr>
        </p:nvSpPr>
        <p:spPr>
          <a:xfrm>
            <a:off x="381000" y="1258645"/>
            <a:ext cx="2590801" cy="1170520"/>
          </a:xfrm>
        </p:spPr>
        <p:txBody>
          <a:bodyPr/>
          <a:lstStyle/>
          <a:p>
            <a:r>
              <a:rPr lang="en-US" dirty="0"/>
              <a:t>Unaided brand familiarity</a:t>
            </a:r>
          </a:p>
        </p:txBody>
      </p:sp>
      <p:graphicFrame>
        <p:nvGraphicFramePr>
          <p:cNvPr id="12" name="Chart Placeholder 12">
            <a:extLst>
              <a:ext uri="{FF2B5EF4-FFF2-40B4-BE49-F238E27FC236}">
                <a16:creationId xmlns:a16="http://schemas.microsoft.com/office/drawing/2014/main" id="{7EE90A79-5E85-44B5-A336-DE4785B5ED66}"/>
              </a:ext>
            </a:extLst>
          </p:cNvPr>
          <p:cNvGraphicFramePr>
            <a:graphicFrameLocks noGrp="1"/>
          </p:cNvGraphicFramePr>
          <p:nvPr>
            <p:ph type="chart" sz="quarter" idx="17"/>
          </p:nvPr>
        </p:nvGraphicFramePr>
        <p:xfrm>
          <a:off x="3276600" y="304800"/>
          <a:ext cx="5486787" cy="4785360"/>
        </p:xfrm>
        <a:graphic>
          <a:graphicData uri="http://schemas.openxmlformats.org/drawingml/2006/table">
            <a:tbl>
              <a:tblPr firstRow="1" bandRow="1">
                <a:tableStyleId>{8EC20E35-A176-4012-BC5E-935CFFF8708E}</a:tableStyleId>
              </a:tblPr>
              <a:tblGrid>
                <a:gridCol w="3782193">
                  <a:extLst>
                    <a:ext uri="{9D8B030D-6E8A-4147-A177-3AD203B41FA5}">
                      <a16:colId xmlns:a16="http://schemas.microsoft.com/office/drawing/2014/main" val="20000"/>
                    </a:ext>
                  </a:extLst>
                </a:gridCol>
                <a:gridCol w="1704594">
                  <a:extLst>
                    <a:ext uri="{9D8B030D-6E8A-4147-A177-3AD203B41FA5}">
                      <a16:colId xmlns:a16="http://schemas.microsoft.com/office/drawing/2014/main" val="20001"/>
                    </a:ext>
                  </a:extLst>
                </a:gridCol>
              </a:tblGrid>
              <a:tr h="270550">
                <a:tc>
                  <a:txBody>
                    <a:bodyPr/>
                    <a:lstStyle/>
                    <a:p>
                      <a:pPr algn="l" fontAlgn="b"/>
                      <a:r>
                        <a:rPr lang="en-US" sz="1000" b="1" i="0" u="none" strike="noStrike" spc="0" baseline="0" dirty="0">
                          <a:solidFill>
                            <a:schemeClr val="tx1"/>
                          </a:solidFill>
                          <a:effectLst/>
                          <a:latin typeface="+mj-lt"/>
                        </a:rPr>
                        <a:t>Brand</a:t>
                      </a:r>
                    </a:p>
                  </a:txBody>
                  <a:tcPr marL="46446" marR="46446">
                    <a:lnL w="381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marL="0" algn="l" defTabSz="906199" rtl="0" eaLnBrk="1" fontAlgn="b" latinLnBrk="0" hangingPunct="1"/>
                      <a:r>
                        <a:rPr lang="en-US" sz="1000" b="1" i="0" u="none" strike="noStrike" kern="1200" spc="0" baseline="0" dirty="0">
                          <a:solidFill>
                            <a:schemeClr val="tx1"/>
                          </a:solidFill>
                          <a:effectLst/>
                          <a:latin typeface="+mj-lt"/>
                          <a:ea typeface="+mn-ea"/>
                          <a:cs typeface="+mn-cs"/>
                        </a:rPr>
                        <a:t>% of Operators Mentioning Brand</a:t>
                      </a:r>
                    </a:p>
                  </a:txBody>
                  <a:tcPr marL="46446" marR="46446">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31791">
                <a:tc>
                  <a:txBody>
                    <a:bodyPr/>
                    <a:lstStyle/>
                    <a:p>
                      <a:pPr marL="0" algn="l" defTabSz="906199" rtl="0" eaLnBrk="1" fontAlgn="t" latinLnBrk="0" hangingPunct="1"/>
                      <a:r>
                        <a:rPr lang="en-US" sz="1000" b="1" i="0" u="none" strike="noStrike" kern="1200" spc="0" baseline="0" dirty="0">
                          <a:solidFill>
                            <a:schemeClr val="accent1"/>
                          </a:solidFill>
                          <a:effectLst/>
                          <a:latin typeface="+mn-lt"/>
                          <a:ea typeface="+mn-ea"/>
                          <a:cs typeface="+mn-cs"/>
                        </a:rPr>
                        <a:t>Pace</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1" i="0" u="none" strike="noStrike" kern="1200" spc="0" baseline="0" dirty="0">
                          <a:solidFill>
                            <a:schemeClr val="accent1"/>
                          </a:solidFill>
                          <a:effectLst/>
                          <a:latin typeface="+mn-lt"/>
                          <a:ea typeface="+mn-ea"/>
                          <a:cs typeface="+mn-cs"/>
                        </a:rPr>
                        <a:t>26%</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757769858"/>
                  </a:ext>
                </a:extLst>
              </a:tr>
              <a:tr h="131791">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Herdez</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14%</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666109348"/>
                  </a:ext>
                </a:extLst>
              </a:tr>
              <a:tr h="131791">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Embasa</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13%</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289290443"/>
                  </a:ext>
                </a:extLst>
              </a:tr>
              <a:tr h="131791">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Contigo</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11%</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520363635"/>
                  </a:ext>
                </a:extLst>
              </a:tr>
              <a:tr h="131791">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Del Real</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9%</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610639627"/>
                  </a:ext>
                </a:extLst>
              </a:tr>
              <a:tr h="131791">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Naturally Fresh</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9%</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39573191"/>
                  </a:ext>
                </a:extLst>
              </a:tr>
              <a:tr h="131791">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LaVictoria</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7%</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4294605105"/>
                  </a:ext>
                </a:extLst>
              </a:tr>
              <a:tr h="131791">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Tostitos</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7%</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89329395"/>
                  </a:ext>
                </a:extLst>
              </a:tr>
              <a:tr h="131791">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Ortega</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6%</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528339593"/>
                  </a:ext>
                </a:extLst>
              </a:tr>
              <a:tr h="131791">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Del Pasado</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5%</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560706870"/>
                  </a:ext>
                </a:extLst>
              </a:tr>
              <a:tr h="131791">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Casa Solana</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3%</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070548885"/>
                  </a:ext>
                </a:extLst>
              </a:tr>
              <a:tr h="131791">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SYSCO</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3%</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107815946"/>
                  </a:ext>
                </a:extLst>
              </a:tr>
              <a:tr h="131791">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Old El Paso</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3%</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029320896"/>
                  </a:ext>
                </a:extLst>
              </a:tr>
              <a:tr h="131791">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Red Gold</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baseline="0" dirty="0">
                          <a:solidFill>
                            <a:schemeClr val="tx1"/>
                          </a:solidFill>
                          <a:effectLst/>
                          <a:latin typeface="+mn-lt"/>
                          <a:ea typeface="+mn-ea"/>
                          <a:cs typeface="+mn-cs"/>
                        </a:rPr>
                        <a:t>2%</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495288012"/>
                  </a:ext>
                </a:extLst>
              </a:tr>
              <a:tr h="131791">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San Antonio Farms</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2%</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487640383"/>
                  </a:ext>
                </a:extLst>
              </a:tr>
              <a:tr h="131791">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Heinz</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2%</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790940583"/>
                  </a:ext>
                </a:extLst>
              </a:tr>
              <a:tr h="131791">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Newman’s Own</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1%</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697473105"/>
                  </a:ext>
                </a:extLst>
              </a:tr>
              <a:tr h="131791">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Rosarita</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1%</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4136206913"/>
                  </a:ext>
                </a:extLst>
              </a:tr>
            </a:tbl>
          </a:graphicData>
        </a:graphic>
      </p:graphicFrame>
    </p:spTree>
    <p:custDataLst>
      <p:tags r:id="rId1"/>
    </p:custDataLst>
    <p:extLst>
      <p:ext uri="{BB962C8B-B14F-4D97-AF65-F5344CB8AC3E}">
        <p14:creationId xmlns:p14="http://schemas.microsoft.com/office/powerpoint/2010/main" val="48175098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F4E2DE4-8ADA-4D4E-9951-90A1D26586E7}" type="slidenum">
              <a:rPr lang="en-US" smtClean="0"/>
              <a:t>123</a:t>
            </a:fld>
            <a:endParaRPr lang="en-US" dirty="0"/>
          </a:p>
        </p:txBody>
      </p:sp>
      <p:sp>
        <p:nvSpPr>
          <p:cNvPr id="3" name="Text Placeholder 2"/>
          <p:cNvSpPr>
            <a:spLocks noGrp="1"/>
          </p:cNvSpPr>
          <p:nvPr>
            <p:ph type="body" sz="quarter" idx="12"/>
          </p:nvPr>
        </p:nvSpPr>
        <p:spPr/>
        <p:txBody>
          <a:bodyPr/>
          <a:lstStyle/>
          <a:p>
            <a:r>
              <a:rPr lang="en-US" dirty="0"/>
              <a:t>Across all major segments, </a:t>
            </a:r>
            <a:r>
              <a:rPr lang="en-US" b="1" dirty="0"/>
              <a:t>Pace was rated as the most familiar brand by operators</a:t>
            </a:r>
            <a:r>
              <a:rPr lang="en-US" dirty="0"/>
              <a:t>. </a:t>
            </a:r>
          </a:p>
          <a:p>
            <a:r>
              <a:rPr lang="en-US" dirty="0"/>
              <a:t>Among the priority segment, chain restaurants, Pace was much more familiar than the other brands, with </a:t>
            </a:r>
            <a:r>
              <a:rPr lang="en-US" b="1" dirty="0"/>
              <a:t>51% </a:t>
            </a:r>
            <a:r>
              <a:rPr lang="en-US" dirty="0"/>
              <a:t>of operators rating it as familiar, compared to only </a:t>
            </a:r>
            <a:r>
              <a:rPr lang="en-US" b="1" dirty="0"/>
              <a:t>34% </a:t>
            </a:r>
            <a:r>
              <a:rPr lang="en-US" dirty="0"/>
              <a:t>for</a:t>
            </a:r>
            <a:r>
              <a:rPr lang="en-US" b="1" dirty="0"/>
              <a:t> </a:t>
            </a:r>
            <a:r>
              <a:rPr lang="en-US" dirty="0"/>
              <a:t>the second most familiar brand, Herdez. </a:t>
            </a:r>
          </a:p>
          <a:p>
            <a:r>
              <a:rPr lang="en-US" dirty="0"/>
              <a:t>While Pace is consistently familiar across the segments, other brands showed differential popularity depending on the segment. For example, Embasa was more familiar among non-commercial and hotel segments, Casa Solana in restaurants and San Antonio Farms in c-stores. </a:t>
            </a:r>
          </a:p>
          <a:p>
            <a:endParaRPr dirty="0"/>
          </a:p>
        </p:txBody>
      </p:sp>
      <p:sp>
        <p:nvSpPr>
          <p:cNvPr id="4" name="Title 3"/>
          <p:cNvSpPr>
            <a:spLocks noGrp="1"/>
          </p:cNvSpPr>
          <p:nvPr>
            <p:ph type="title"/>
          </p:nvPr>
        </p:nvSpPr>
        <p:spPr/>
        <p:txBody>
          <a:bodyPr/>
          <a:lstStyle/>
          <a:p>
            <a:r>
              <a:rPr lang="en-US" dirty="0"/>
              <a:t>Salsa Brand Familiarity</a:t>
            </a:r>
            <a:endParaRPr dirty="0"/>
          </a:p>
        </p:txBody>
      </p:sp>
      <p:sp>
        <p:nvSpPr>
          <p:cNvPr id="5" name="Footer Placeholder 4"/>
          <p:cNvSpPr>
            <a:spLocks noGrp="1"/>
          </p:cNvSpPr>
          <p:nvPr>
            <p:ph type="ftr" sz="quarter" idx="13"/>
          </p:nvPr>
        </p:nvSpPr>
        <p:spPr/>
        <p:txBody>
          <a:bodyPr/>
          <a:lstStyle/>
          <a:p>
            <a:endParaRPr dirty="0"/>
          </a:p>
          <a:p>
            <a:r>
              <a:rPr dirty="0"/>
              <a:t>Base: 434</a:t>
            </a:r>
            <a:r>
              <a:rPr lang="en-US" dirty="0"/>
              <a:t> operators, 155 restaurant, 210 non comm, 39 hotel, 30 c-store</a:t>
            </a:r>
            <a:endParaRPr dirty="0"/>
          </a:p>
          <a:p>
            <a:r>
              <a:rPr dirty="0"/>
              <a:t>Q: Which of the following brands of prepared salsa products are you familiar with in foodservice?</a:t>
            </a:r>
          </a:p>
        </p:txBody>
      </p:sp>
      <p:sp>
        <p:nvSpPr>
          <p:cNvPr id="6" name="Text Placeholder 5"/>
          <p:cNvSpPr>
            <a:spLocks noGrp="1"/>
          </p:cNvSpPr>
          <p:nvPr>
            <p:ph type="body" sz="quarter" idx="15"/>
          </p:nvPr>
        </p:nvSpPr>
        <p:spPr>
          <a:xfrm>
            <a:off x="381000" y="1662056"/>
            <a:ext cx="2590801" cy="1041429"/>
          </a:xfrm>
        </p:spPr>
        <p:txBody>
          <a:bodyPr/>
          <a:lstStyle/>
          <a:p>
            <a:r>
              <a:rPr lang="en-US" dirty="0"/>
              <a:t>Aided</a:t>
            </a:r>
            <a:endParaRPr dirty="0"/>
          </a:p>
        </p:txBody>
      </p:sp>
      <p:graphicFrame>
        <p:nvGraphicFramePr>
          <p:cNvPr id="7" name="Chart Placeholder 6"/>
          <p:cNvGraphicFramePr>
            <a:graphicFrameLocks noGrp="1"/>
          </p:cNvGraphicFramePr>
          <p:nvPr>
            <p:ph type="chart" sz="quarter" idx="17"/>
          </p:nvPr>
        </p:nvGraphicFramePr>
        <p:xfrm>
          <a:off x="3276600" y="304800"/>
          <a:ext cx="5486400" cy="62461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0894805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F4E2DE4-8ADA-4D4E-9951-90A1D26586E7}" type="slidenum">
              <a:rPr lang="en-US" smtClean="0"/>
              <a:t>124</a:t>
            </a:fld>
            <a:endParaRPr lang="en-US" dirty="0"/>
          </a:p>
        </p:txBody>
      </p:sp>
      <p:sp>
        <p:nvSpPr>
          <p:cNvPr id="3" name="Text Placeholder 2"/>
          <p:cNvSpPr>
            <a:spLocks noGrp="1"/>
          </p:cNvSpPr>
          <p:nvPr>
            <p:ph type="body" sz="quarter" idx="12"/>
          </p:nvPr>
        </p:nvSpPr>
        <p:spPr/>
        <p:txBody>
          <a:bodyPr/>
          <a:lstStyle/>
          <a:p>
            <a:r>
              <a:rPr lang="en-US" b="1" dirty="0"/>
              <a:t>Across segments, price was rated as the strongest driver of purchasing behavior, followed by product quality. </a:t>
            </a:r>
            <a:r>
              <a:rPr lang="en-US" dirty="0"/>
              <a:t>Operators are looking for well-made salsa that is seen as a value when making their purchasing decisions. </a:t>
            </a:r>
          </a:p>
          <a:p>
            <a:endParaRPr lang="en-US" dirty="0"/>
          </a:p>
        </p:txBody>
      </p:sp>
      <p:sp>
        <p:nvSpPr>
          <p:cNvPr id="4" name="Title 3"/>
          <p:cNvSpPr>
            <a:spLocks noGrp="1"/>
          </p:cNvSpPr>
          <p:nvPr>
            <p:ph type="title"/>
          </p:nvPr>
        </p:nvSpPr>
        <p:spPr/>
        <p:txBody>
          <a:bodyPr/>
          <a:lstStyle/>
          <a:p>
            <a:r>
              <a:rPr lang="en-US" dirty="0"/>
              <a:t>Critical Purchase Drivers</a:t>
            </a:r>
            <a:endParaRPr dirty="0"/>
          </a:p>
        </p:txBody>
      </p:sp>
      <p:sp>
        <p:nvSpPr>
          <p:cNvPr id="5" name="Footer Placeholder 4"/>
          <p:cNvSpPr>
            <a:spLocks noGrp="1"/>
          </p:cNvSpPr>
          <p:nvPr>
            <p:ph type="ftr" sz="quarter" idx="13"/>
          </p:nvPr>
        </p:nvSpPr>
        <p:spPr/>
        <p:txBody>
          <a:bodyPr/>
          <a:lstStyle/>
          <a:p>
            <a:endParaRPr dirty="0"/>
          </a:p>
          <a:p>
            <a:r>
              <a:rPr dirty="0"/>
              <a:t>Base: 434</a:t>
            </a:r>
            <a:r>
              <a:rPr lang="en-US" dirty="0"/>
              <a:t> operators, 155 restaurant, 210 non comm, 39 hotel, 30 c-store</a:t>
            </a:r>
            <a:endParaRPr dirty="0"/>
          </a:p>
          <a:p>
            <a:r>
              <a:rPr dirty="0"/>
              <a:t>Q:</a:t>
            </a:r>
            <a:r>
              <a:rPr lang="en-US" dirty="0"/>
              <a:t> </a:t>
            </a:r>
            <a:r>
              <a:rPr dirty="0"/>
              <a:t>You said you currently purchase prepared salsa products for your operation. Please select the primary drivers of your purchase decisions. Please select up to five.</a:t>
            </a:r>
          </a:p>
        </p:txBody>
      </p:sp>
      <p:sp>
        <p:nvSpPr>
          <p:cNvPr id="6" name="Text Placeholder 5"/>
          <p:cNvSpPr>
            <a:spLocks noGrp="1"/>
          </p:cNvSpPr>
          <p:nvPr>
            <p:ph type="body" sz="quarter" idx="15"/>
          </p:nvPr>
        </p:nvSpPr>
        <p:spPr>
          <a:xfrm>
            <a:off x="399288" y="1706163"/>
            <a:ext cx="2590801" cy="1052186"/>
          </a:xfrm>
        </p:spPr>
        <p:txBody>
          <a:bodyPr/>
          <a:lstStyle/>
          <a:p>
            <a:r>
              <a:rPr lang="en-US" dirty="0"/>
              <a:t>Total sample</a:t>
            </a:r>
            <a:endParaRPr dirty="0"/>
          </a:p>
        </p:txBody>
      </p:sp>
      <p:graphicFrame>
        <p:nvGraphicFramePr>
          <p:cNvPr id="7" name="Chart Placeholder 6"/>
          <p:cNvGraphicFramePr>
            <a:graphicFrameLocks noGrp="1"/>
          </p:cNvGraphicFramePr>
          <p:nvPr>
            <p:ph type="chart" sz="quarter" idx="17"/>
            <p:extLst>
              <p:ext uri="{D42A27DB-BD31-4B8C-83A1-F6EECF244321}">
                <p14:modId xmlns:p14="http://schemas.microsoft.com/office/powerpoint/2010/main" val="1505061613"/>
              </p:ext>
            </p:extLst>
          </p:nvPr>
        </p:nvGraphicFramePr>
        <p:xfrm>
          <a:off x="3276600" y="304800"/>
          <a:ext cx="5486400" cy="5791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8911893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F4E2DE4-8ADA-4D4E-9951-90A1D26586E7}" type="slidenum">
              <a:rPr lang="en-US" smtClean="0"/>
              <a:t>125</a:t>
            </a:fld>
            <a:endParaRPr lang="en-US" dirty="0"/>
          </a:p>
        </p:txBody>
      </p:sp>
      <p:sp>
        <p:nvSpPr>
          <p:cNvPr id="3" name="Text Placeholder 2"/>
          <p:cNvSpPr>
            <a:spLocks noGrp="1"/>
          </p:cNvSpPr>
          <p:nvPr>
            <p:ph type="body" sz="quarter" idx="12"/>
          </p:nvPr>
        </p:nvSpPr>
        <p:spPr/>
        <p:txBody>
          <a:bodyPr/>
          <a:lstStyle/>
          <a:p>
            <a:r>
              <a:rPr lang="en-US" dirty="0"/>
              <a:t>This chart illustrates purchase drivers that are statistically significant against other segments. This is intended to show which drivers stand out more in specific segments. </a:t>
            </a:r>
          </a:p>
          <a:p>
            <a:r>
              <a:rPr lang="en-US" dirty="0"/>
              <a:t>C-stores and hotel segments continue to place significantly more importance on the availability of organic and non-GMO products as well as being more focused on appropriate package sizing and their greater storage limitations. </a:t>
            </a:r>
          </a:p>
          <a:p>
            <a:endParaRPr lang="en-US" dirty="0"/>
          </a:p>
        </p:txBody>
      </p:sp>
      <p:sp>
        <p:nvSpPr>
          <p:cNvPr id="4" name="Title 3"/>
          <p:cNvSpPr>
            <a:spLocks noGrp="1"/>
          </p:cNvSpPr>
          <p:nvPr>
            <p:ph type="title"/>
          </p:nvPr>
        </p:nvSpPr>
        <p:spPr/>
        <p:txBody>
          <a:bodyPr/>
          <a:lstStyle/>
          <a:p>
            <a:r>
              <a:rPr lang="en-US" dirty="0"/>
              <a:t>Different Drivers</a:t>
            </a:r>
            <a:endParaRPr dirty="0"/>
          </a:p>
        </p:txBody>
      </p:sp>
      <p:sp>
        <p:nvSpPr>
          <p:cNvPr id="5" name="Footer Placeholder 4"/>
          <p:cNvSpPr>
            <a:spLocks noGrp="1"/>
          </p:cNvSpPr>
          <p:nvPr>
            <p:ph type="ftr" sz="quarter" idx="13"/>
          </p:nvPr>
        </p:nvSpPr>
        <p:spPr/>
        <p:txBody>
          <a:bodyPr/>
          <a:lstStyle/>
          <a:p>
            <a:endParaRPr dirty="0"/>
          </a:p>
          <a:p>
            <a:r>
              <a:rPr dirty="0"/>
              <a:t>Base: 434</a:t>
            </a:r>
            <a:r>
              <a:rPr lang="en-US" dirty="0"/>
              <a:t> operators, 155 restaurant, 210 non comm, 39 hotel, 30 c-store</a:t>
            </a:r>
            <a:endParaRPr dirty="0"/>
          </a:p>
          <a:p>
            <a:r>
              <a:rPr dirty="0"/>
              <a:t>Q:</a:t>
            </a:r>
            <a:r>
              <a:rPr lang="en-US" dirty="0"/>
              <a:t> </a:t>
            </a:r>
            <a:r>
              <a:rPr dirty="0"/>
              <a:t>You said you currently purchase prepared salsa products for your operation. Please select the primary drivers of your purchase decisions. Please select up to five.</a:t>
            </a:r>
          </a:p>
        </p:txBody>
      </p:sp>
      <p:sp>
        <p:nvSpPr>
          <p:cNvPr id="6" name="Text Placeholder 5"/>
          <p:cNvSpPr>
            <a:spLocks noGrp="1"/>
          </p:cNvSpPr>
          <p:nvPr>
            <p:ph type="body" sz="quarter" idx="15"/>
          </p:nvPr>
        </p:nvSpPr>
        <p:spPr>
          <a:xfrm>
            <a:off x="381000" y="1258645"/>
            <a:ext cx="2590801" cy="1170520"/>
          </a:xfrm>
        </p:spPr>
        <p:txBody>
          <a:bodyPr/>
          <a:lstStyle/>
          <a:p>
            <a:r>
              <a:rPr lang="en-US" dirty="0"/>
              <a:t>Significant purchase driver differentiators by segment</a:t>
            </a:r>
          </a:p>
        </p:txBody>
      </p:sp>
      <p:graphicFrame>
        <p:nvGraphicFramePr>
          <p:cNvPr id="7" name="Chart Placeholder 6"/>
          <p:cNvGraphicFramePr>
            <a:graphicFrameLocks noGrp="1"/>
          </p:cNvGraphicFramePr>
          <p:nvPr>
            <p:ph type="chart" sz="quarter" idx="17"/>
            <p:extLst>
              <p:ext uri="{D42A27DB-BD31-4B8C-83A1-F6EECF244321}">
                <p14:modId xmlns:p14="http://schemas.microsoft.com/office/powerpoint/2010/main" val="3133996216"/>
              </p:ext>
            </p:extLst>
          </p:nvPr>
        </p:nvGraphicFramePr>
        <p:xfrm>
          <a:off x="3276600" y="304800"/>
          <a:ext cx="5486400" cy="6248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70043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F4E2DE4-8ADA-4D4E-9951-90A1D26586E7}" type="slidenum">
              <a:rPr lang="en-US" smtClean="0"/>
              <a:pPr/>
              <a:t>126</a:t>
            </a:fld>
            <a:endParaRPr lang="en-US" dirty="0"/>
          </a:p>
        </p:txBody>
      </p:sp>
      <p:sp>
        <p:nvSpPr>
          <p:cNvPr id="13" name="Text Placeholder 12">
            <a:extLst>
              <a:ext uri="{FF2B5EF4-FFF2-40B4-BE49-F238E27FC236}">
                <a16:creationId xmlns:a16="http://schemas.microsoft.com/office/drawing/2014/main" id="{25A70222-61B2-4028-9E84-25C4FB2A1AB5}"/>
              </a:ext>
            </a:extLst>
          </p:cNvPr>
          <p:cNvSpPr>
            <a:spLocks noGrp="1"/>
          </p:cNvSpPr>
          <p:nvPr>
            <p:ph type="body" sz="quarter" idx="12"/>
          </p:nvPr>
        </p:nvSpPr>
        <p:spPr>
          <a:xfrm>
            <a:off x="381000" y="3539266"/>
            <a:ext cx="2590801" cy="2556734"/>
          </a:xfrm>
        </p:spPr>
        <p:txBody>
          <a:bodyPr/>
          <a:lstStyle/>
          <a:p>
            <a:r>
              <a:rPr lang="en-US" dirty="0"/>
              <a:t>Whether or not an item was appropriate for a kids menu was twice as important in purchasing decisions for prepared salsa among hotel operators compared to restaurant operators. </a:t>
            </a:r>
          </a:p>
          <a:p>
            <a:endParaRPr lang="en-US" dirty="0"/>
          </a:p>
        </p:txBody>
      </p:sp>
      <p:sp>
        <p:nvSpPr>
          <p:cNvPr id="12" name="Title 7">
            <a:extLst>
              <a:ext uri="{FF2B5EF4-FFF2-40B4-BE49-F238E27FC236}">
                <a16:creationId xmlns:a16="http://schemas.microsoft.com/office/drawing/2014/main" id="{4947BBFE-16EA-4F1F-A236-0AE442EA2A9B}"/>
              </a:ext>
            </a:extLst>
          </p:cNvPr>
          <p:cNvSpPr>
            <a:spLocks noGrp="1"/>
          </p:cNvSpPr>
          <p:nvPr>
            <p:ph type="title"/>
          </p:nvPr>
        </p:nvSpPr>
        <p:spPr/>
        <p:txBody>
          <a:bodyPr/>
          <a:lstStyle/>
          <a:p>
            <a:r>
              <a:rPr lang="en-US" dirty="0"/>
              <a:t>Different Drivers: Segment Specific</a:t>
            </a:r>
          </a:p>
        </p:txBody>
      </p:sp>
      <p:sp>
        <p:nvSpPr>
          <p:cNvPr id="5" name="Footer Placeholder 4"/>
          <p:cNvSpPr>
            <a:spLocks noGrp="1"/>
          </p:cNvSpPr>
          <p:nvPr>
            <p:ph type="ftr" sz="quarter" idx="13"/>
          </p:nvPr>
        </p:nvSpPr>
        <p:spPr/>
        <p:txBody>
          <a:bodyPr/>
          <a:lstStyle/>
          <a:p>
            <a:endParaRPr lang="en-US" dirty="0"/>
          </a:p>
          <a:p>
            <a:r>
              <a:rPr lang="en-US" dirty="0"/>
              <a:t>Base: 194 operators (155 restaurant, 39 hotel)</a:t>
            </a:r>
          </a:p>
          <a:p>
            <a:r>
              <a:rPr lang="en-US" dirty="0"/>
              <a:t>Q: You said you currently purchase prepared salsa products for your operation. Please select the primary drivers of your purchase decisions. Please select up to five.</a:t>
            </a:r>
          </a:p>
        </p:txBody>
      </p:sp>
      <p:sp>
        <p:nvSpPr>
          <p:cNvPr id="15" name="Text Placeholder 14">
            <a:extLst>
              <a:ext uri="{FF2B5EF4-FFF2-40B4-BE49-F238E27FC236}">
                <a16:creationId xmlns:a16="http://schemas.microsoft.com/office/drawing/2014/main" id="{D596ECB1-6DD4-46FF-A03A-41FB85728510}"/>
              </a:ext>
            </a:extLst>
          </p:cNvPr>
          <p:cNvSpPr>
            <a:spLocks noGrp="1"/>
          </p:cNvSpPr>
          <p:nvPr>
            <p:ph type="body" sz="quarter" idx="15"/>
          </p:nvPr>
        </p:nvSpPr>
        <p:spPr/>
        <p:txBody>
          <a:bodyPr/>
          <a:lstStyle/>
          <a:p>
            <a:r>
              <a:rPr lang="en-US" dirty="0"/>
              <a:t>Options only presented to </a:t>
            </a:r>
            <a:br>
              <a:rPr lang="en-US" dirty="0"/>
            </a:br>
            <a:r>
              <a:rPr lang="en-US" dirty="0"/>
              <a:t>restaurant and hotel operators</a:t>
            </a:r>
          </a:p>
          <a:p>
            <a:endParaRPr lang="en-US" dirty="0"/>
          </a:p>
        </p:txBody>
      </p:sp>
      <p:sp>
        <p:nvSpPr>
          <p:cNvPr id="14" name="Text Placeholder 9">
            <a:extLst>
              <a:ext uri="{FF2B5EF4-FFF2-40B4-BE49-F238E27FC236}">
                <a16:creationId xmlns:a16="http://schemas.microsoft.com/office/drawing/2014/main" id="{EBE6CAA1-EF24-4636-87CB-525BCC5ADE89}"/>
              </a:ext>
            </a:extLst>
          </p:cNvPr>
          <p:cNvSpPr txBox="1">
            <a:spLocks/>
          </p:cNvSpPr>
          <p:nvPr/>
        </p:nvSpPr>
        <p:spPr>
          <a:xfrm>
            <a:off x="371856" y="754664"/>
            <a:ext cx="2590801" cy="371764"/>
          </a:xfrm>
          <a:prstGeom prst="rect">
            <a:avLst/>
          </a:prstGeom>
        </p:spPr>
        <p:txBody>
          <a:bodyPr vert="horz" lIns="0" tIns="0" rIns="0" bIns="0" rtlCol="0">
            <a:noAutofit/>
          </a:bodyPr>
          <a:lstStyle>
            <a:lvl1pPr marL="0" indent="0" algn="l" defTabSz="906199" rtl="0" eaLnBrk="1" latinLnBrk="0" hangingPunct="1">
              <a:lnSpc>
                <a:spcPct val="90000"/>
              </a:lnSpc>
              <a:spcBef>
                <a:spcPts val="0"/>
              </a:spcBef>
              <a:spcAft>
                <a:spcPts val="800"/>
              </a:spcAft>
              <a:buClrTx/>
              <a:buFont typeface="Calibri" panose="020F0502020204030204" pitchFamily="34" charset="0"/>
              <a:buNone/>
              <a:defRPr sz="1800" kern="1200" spc="-100" baseline="0">
                <a:ln>
                  <a:noFill/>
                </a:ln>
                <a:solidFill>
                  <a:schemeClr val="tx1"/>
                </a:solidFill>
                <a:latin typeface="Georgia" charset="0"/>
                <a:ea typeface="Georgia" charset="0"/>
                <a:cs typeface="Georgia" charset="0"/>
              </a:defRPr>
            </a:lvl1pPr>
            <a:lvl2pPr marL="406400" indent="-234950" algn="l" defTabSz="906199" rtl="0" eaLnBrk="1" latinLnBrk="0" hangingPunct="1">
              <a:spcBef>
                <a:spcPts val="0"/>
              </a:spcBef>
              <a:spcAft>
                <a:spcPts val="400"/>
              </a:spcAft>
              <a:buClr>
                <a:schemeClr val="tx2"/>
              </a:buClr>
              <a:buFont typeface="Helvetica" charset="0"/>
              <a:buChar char="●"/>
              <a:tabLst/>
              <a:defRPr sz="1100" kern="1200" spc="-50" baseline="0">
                <a:solidFill>
                  <a:schemeClr val="tx1"/>
                </a:solidFill>
                <a:latin typeface="Georgia" charset="0"/>
                <a:ea typeface="Georgia" charset="0"/>
                <a:cs typeface="Georgia" charset="0"/>
              </a:defRPr>
            </a:lvl2pPr>
            <a:lvl3pPr marL="750888" indent="-284163" algn="l" defTabSz="906199" rtl="0" eaLnBrk="1" latinLnBrk="0" hangingPunct="1">
              <a:spcBef>
                <a:spcPts val="0"/>
              </a:spcBef>
              <a:spcAft>
                <a:spcPts val="400"/>
              </a:spcAft>
              <a:buClrTx/>
              <a:buFont typeface="AppleSymbols" charset="0"/>
              <a:buChar char="⎯"/>
              <a:tabLst/>
              <a:defRPr sz="1100" kern="1200" spc="-50" baseline="0">
                <a:solidFill>
                  <a:schemeClr val="tx1"/>
                </a:solidFill>
                <a:latin typeface="Georgia" charset="0"/>
                <a:ea typeface="Georgia" charset="0"/>
                <a:cs typeface="Georgia" charset="0"/>
              </a:defRPr>
            </a:lvl3pPr>
            <a:lvl4pPr marL="1035050" indent="-233363" algn="l" defTabSz="906199" rtl="0" eaLnBrk="1" latinLnBrk="0" hangingPunct="1">
              <a:spcBef>
                <a:spcPts val="0"/>
              </a:spcBef>
              <a:spcAft>
                <a:spcPts val="400"/>
              </a:spcAft>
              <a:buClrTx/>
              <a:buFont typeface="Calibri" panose="020F0502020204030204" pitchFamily="34" charset="0"/>
              <a:buChar char="‒"/>
              <a:tabLst/>
              <a:defRPr sz="1100" kern="1200" spc="-50" baseline="0">
                <a:solidFill>
                  <a:schemeClr val="tx1"/>
                </a:solidFill>
                <a:latin typeface="Georgia" charset="0"/>
                <a:ea typeface="Georgia" charset="0"/>
                <a:cs typeface="Georgia" charset="0"/>
              </a:defRPr>
            </a:lvl4pPr>
            <a:lvl5pPr marL="1320800" indent="-234950" algn="l" defTabSz="906199" rtl="0" eaLnBrk="1" latinLnBrk="0" hangingPunct="1">
              <a:spcBef>
                <a:spcPts val="0"/>
              </a:spcBef>
              <a:spcAft>
                <a:spcPts val="400"/>
              </a:spcAft>
              <a:buClrTx/>
              <a:buFont typeface="Calibri" panose="020F0502020204030204" pitchFamily="34" charset="0"/>
              <a:buChar char="‒"/>
              <a:tabLst/>
              <a:defRPr sz="1100" kern="1200" spc="-50" baseline="0">
                <a:solidFill>
                  <a:schemeClr val="tx1"/>
                </a:solidFill>
                <a:latin typeface="Georgia" charset="0"/>
                <a:ea typeface="Georgia" charset="0"/>
                <a:cs typeface="Georgia" charset="0"/>
              </a:defRPr>
            </a:lvl5pPr>
            <a:lvl6pPr marL="2492048"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6pPr>
            <a:lvl7pPr marL="2945147"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7pPr>
            <a:lvl8pPr marL="3398246"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8pPr>
            <a:lvl9pPr marL="3851346"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9pPr>
          </a:lstStyle>
          <a:p>
            <a:endParaRPr lang="en-US" dirty="0"/>
          </a:p>
        </p:txBody>
      </p:sp>
      <p:graphicFrame>
        <p:nvGraphicFramePr>
          <p:cNvPr id="17" name="Chart Placeholder 6">
            <a:extLst>
              <a:ext uri="{FF2B5EF4-FFF2-40B4-BE49-F238E27FC236}">
                <a16:creationId xmlns:a16="http://schemas.microsoft.com/office/drawing/2014/main" id="{5C7474CB-23C2-4BC7-BEEF-25E8DD56B1D1}"/>
              </a:ext>
            </a:extLst>
          </p:cNvPr>
          <p:cNvGraphicFramePr>
            <a:graphicFrameLocks noGrp="1"/>
          </p:cNvGraphicFramePr>
          <p:nvPr>
            <p:ph type="chart" sz="quarter" idx="17"/>
            <p:extLst>
              <p:ext uri="{D42A27DB-BD31-4B8C-83A1-F6EECF244321}">
                <p14:modId xmlns:p14="http://schemas.microsoft.com/office/powerpoint/2010/main" val="869012115"/>
              </p:ext>
            </p:extLst>
          </p:nvPr>
        </p:nvGraphicFramePr>
        <p:xfrm>
          <a:off x="3276600" y="304800"/>
          <a:ext cx="5486400" cy="46006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3383444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F4E2DE4-8ADA-4D4E-9951-90A1D26586E7}" type="slidenum">
              <a:rPr lang="en-US" smtClean="0"/>
              <a:pPr/>
              <a:t>127</a:t>
            </a:fld>
            <a:endParaRPr lang="en-US" dirty="0"/>
          </a:p>
        </p:txBody>
      </p:sp>
      <p:sp>
        <p:nvSpPr>
          <p:cNvPr id="9" name="Text Placeholder 8">
            <a:extLst>
              <a:ext uri="{FF2B5EF4-FFF2-40B4-BE49-F238E27FC236}">
                <a16:creationId xmlns:a16="http://schemas.microsoft.com/office/drawing/2014/main" id="{D613CB88-82F7-400C-96AA-CA0C07748653}"/>
              </a:ext>
            </a:extLst>
          </p:cNvPr>
          <p:cNvSpPr>
            <a:spLocks noGrp="1"/>
          </p:cNvSpPr>
          <p:nvPr>
            <p:ph type="body" sz="quarter" idx="12"/>
          </p:nvPr>
        </p:nvSpPr>
        <p:spPr/>
        <p:txBody>
          <a:bodyPr/>
          <a:lstStyle/>
          <a:p>
            <a:r>
              <a:rPr lang="en-US" dirty="0"/>
              <a:t>Looking specifically at the primary purchase drivers in chain restaurants, taste jumped above price to become the most important driver. Price is still important, as the second most important driver, indicating that chain restaurants may be more willing than other segments to pay more for a better taste, but they too have their limits when it comes to cost. </a:t>
            </a:r>
          </a:p>
        </p:txBody>
      </p:sp>
      <p:sp>
        <p:nvSpPr>
          <p:cNvPr id="10" name="Title 7">
            <a:extLst>
              <a:ext uri="{FF2B5EF4-FFF2-40B4-BE49-F238E27FC236}">
                <a16:creationId xmlns:a16="http://schemas.microsoft.com/office/drawing/2014/main" id="{D4EA2B56-EE90-45F3-BC99-5D43EE2BDA3E}"/>
              </a:ext>
            </a:extLst>
          </p:cNvPr>
          <p:cNvSpPr>
            <a:spLocks noGrp="1"/>
          </p:cNvSpPr>
          <p:nvPr>
            <p:ph type="title"/>
          </p:nvPr>
        </p:nvSpPr>
        <p:spPr/>
        <p:txBody>
          <a:bodyPr/>
          <a:lstStyle/>
          <a:p>
            <a:r>
              <a:rPr lang="en-US" dirty="0"/>
              <a:t>Salsa Purchase Drivers</a:t>
            </a:r>
          </a:p>
        </p:txBody>
      </p:sp>
      <p:sp>
        <p:nvSpPr>
          <p:cNvPr id="5" name="Footer Placeholder 4"/>
          <p:cNvSpPr>
            <a:spLocks noGrp="1"/>
          </p:cNvSpPr>
          <p:nvPr>
            <p:ph type="ftr" sz="quarter" idx="13"/>
          </p:nvPr>
        </p:nvSpPr>
        <p:spPr/>
        <p:txBody>
          <a:bodyPr/>
          <a:lstStyle/>
          <a:p>
            <a:endParaRPr lang="en-US" dirty="0"/>
          </a:p>
          <a:p>
            <a:r>
              <a:rPr lang="en-US" dirty="0"/>
              <a:t>Base: 53 chain restaurant operators</a:t>
            </a:r>
          </a:p>
          <a:p>
            <a:r>
              <a:rPr lang="en-US" dirty="0"/>
              <a:t>Q: You said you currently purchase prepared salsa products for your operation. Please select the primary drivers of your purchase decisions. Please select up to five.</a:t>
            </a:r>
          </a:p>
        </p:txBody>
      </p:sp>
      <p:sp>
        <p:nvSpPr>
          <p:cNvPr id="11" name="Text Placeholder 10">
            <a:extLst>
              <a:ext uri="{FF2B5EF4-FFF2-40B4-BE49-F238E27FC236}">
                <a16:creationId xmlns:a16="http://schemas.microsoft.com/office/drawing/2014/main" id="{ABCF09D7-C9FA-481C-8ABC-32D3686AA3D6}"/>
              </a:ext>
            </a:extLst>
          </p:cNvPr>
          <p:cNvSpPr>
            <a:spLocks noGrp="1"/>
          </p:cNvSpPr>
          <p:nvPr>
            <p:ph type="body" sz="quarter" idx="15"/>
          </p:nvPr>
        </p:nvSpPr>
        <p:spPr>
          <a:xfrm>
            <a:off x="381000" y="1742739"/>
            <a:ext cx="2590801" cy="686426"/>
          </a:xfrm>
        </p:spPr>
        <p:txBody>
          <a:bodyPr/>
          <a:lstStyle/>
          <a:p>
            <a:r>
              <a:rPr lang="en-US" dirty="0"/>
              <a:t>Priority segment</a:t>
            </a:r>
          </a:p>
          <a:p>
            <a:endParaRPr lang="en-US" dirty="0"/>
          </a:p>
        </p:txBody>
      </p:sp>
      <p:graphicFrame>
        <p:nvGraphicFramePr>
          <p:cNvPr id="15" name="Chart Placeholder 6">
            <a:extLst>
              <a:ext uri="{FF2B5EF4-FFF2-40B4-BE49-F238E27FC236}">
                <a16:creationId xmlns:a16="http://schemas.microsoft.com/office/drawing/2014/main" id="{84CA01B9-0B75-41BB-86F9-64124DF2A8AC}"/>
              </a:ext>
            </a:extLst>
          </p:cNvPr>
          <p:cNvGraphicFramePr>
            <a:graphicFrameLocks noGrp="1"/>
          </p:cNvGraphicFramePr>
          <p:nvPr>
            <p:ph type="chart" sz="quarter" idx="17"/>
            <p:extLst>
              <p:ext uri="{D42A27DB-BD31-4B8C-83A1-F6EECF244321}">
                <p14:modId xmlns:p14="http://schemas.microsoft.com/office/powerpoint/2010/main" val="1039851458"/>
              </p:ext>
            </p:extLst>
          </p:nvPr>
        </p:nvGraphicFramePr>
        <p:xfrm>
          <a:off x="3276600" y="304800"/>
          <a:ext cx="5486400" cy="5791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9028533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F4E2DE4-8ADA-4D4E-9951-90A1D26586E7}" type="slidenum">
              <a:rPr lang="en-US" smtClean="0"/>
              <a:t>128</a:t>
            </a:fld>
            <a:endParaRPr lang="en-US" dirty="0"/>
          </a:p>
        </p:txBody>
      </p:sp>
      <p:sp>
        <p:nvSpPr>
          <p:cNvPr id="3" name="Text Placeholder 2"/>
          <p:cNvSpPr>
            <a:spLocks noGrp="1"/>
          </p:cNvSpPr>
          <p:nvPr>
            <p:ph type="body" sz="quarter" idx="12"/>
          </p:nvPr>
        </p:nvSpPr>
        <p:spPr/>
        <p:txBody>
          <a:bodyPr/>
          <a:lstStyle/>
          <a:p>
            <a:r>
              <a:rPr lang="en-US" dirty="0"/>
              <a:t>With the exception of hotels, </a:t>
            </a:r>
            <a:r>
              <a:rPr lang="en-US" b="1" dirty="0"/>
              <a:t>Pace is the most purchased prepared salsa brand across the major segments</a:t>
            </a:r>
            <a:r>
              <a:rPr lang="en-US" dirty="0"/>
              <a:t>. Similar to brand familiarity patterns, Embasa was preferred among hotel operators.</a:t>
            </a:r>
          </a:p>
          <a:p>
            <a:r>
              <a:rPr lang="en-US" dirty="0"/>
              <a:t>Chain restaurants reported Pace as the most purchased salsa brand with </a:t>
            </a:r>
            <a:r>
              <a:rPr lang="en-US" b="1" dirty="0"/>
              <a:t>26%</a:t>
            </a:r>
            <a:r>
              <a:rPr lang="en-US" dirty="0"/>
              <a:t> of operators.</a:t>
            </a:r>
            <a:endParaRPr dirty="0"/>
          </a:p>
        </p:txBody>
      </p:sp>
      <p:sp>
        <p:nvSpPr>
          <p:cNvPr id="4" name="Title 3"/>
          <p:cNvSpPr>
            <a:spLocks noGrp="1"/>
          </p:cNvSpPr>
          <p:nvPr>
            <p:ph type="title"/>
          </p:nvPr>
        </p:nvSpPr>
        <p:spPr/>
        <p:txBody>
          <a:bodyPr/>
          <a:lstStyle/>
          <a:p>
            <a:r>
              <a:rPr lang="en-US" dirty="0"/>
              <a:t>Salsa Brands Purchased</a:t>
            </a:r>
            <a:endParaRPr dirty="0"/>
          </a:p>
        </p:txBody>
      </p:sp>
      <p:sp>
        <p:nvSpPr>
          <p:cNvPr id="5" name="Footer Placeholder 4"/>
          <p:cNvSpPr>
            <a:spLocks noGrp="1"/>
          </p:cNvSpPr>
          <p:nvPr>
            <p:ph type="ftr" sz="quarter" idx="13"/>
          </p:nvPr>
        </p:nvSpPr>
        <p:spPr/>
        <p:txBody>
          <a:bodyPr/>
          <a:lstStyle/>
          <a:p>
            <a:endParaRPr dirty="0"/>
          </a:p>
          <a:p>
            <a:r>
              <a:rPr dirty="0"/>
              <a:t>Base: 434</a:t>
            </a:r>
            <a:r>
              <a:rPr lang="en-US" dirty="0"/>
              <a:t> operators, 155 restaurant, 210 non comm, 39 hotel, 30 c-store</a:t>
            </a:r>
            <a:endParaRPr dirty="0"/>
          </a:p>
          <a:p>
            <a:r>
              <a:rPr dirty="0"/>
              <a:t>Q: Please select the brands of prepared salsa products that you currently purchase for your operation.</a:t>
            </a:r>
          </a:p>
        </p:txBody>
      </p:sp>
      <p:sp>
        <p:nvSpPr>
          <p:cNvPr id="6" name="Text Placeholder 5"/>
          <p:cNvSpPr>
            <a:spLocks noGrp="1"/>
          </p:cNvSpPr>
          <p:nvPr>
            <p:ph type="body" sz="quarter" idx="15"/>
          </p:nvPr>
        </p:nvSpPr>
        <p:spPr>
          <a:xfrm>
            <a:off x="362712" y="1673352"/>
            <a:ext cx="2590801" cy="1149005"/>
          </a:xfrm>
        </p:spPr>
        <p:txBody>
          <a:bodyPr/>
          <a:lstStyle/>
          <a:p>
            <a:r>
              <a:rPr lang="en-US" dirty="0"/>
              <a:t>By segment</a:t>
            </a:r>
            <a:endParaRPr dirty="0"/>
          </a:p>
        </p:txBody>
      </p:sp>
      <p:graphicFrame>
        <p:nvGraphicFramePr>
          <p:cNvPr id="7" name="Chart Placeholder 6"/>
          <p:cNvGraphicFramePr>
            <a:graphicFrameLocks noGrp="1"/>
          </p:cNvGraphicFramePr>
          <p:nvPr>
            <p:ph type="chart" sz="quarter" idx="17"/>
          </p:nvPr>
        </p:nvGraphicFramePr>
        <p:xfrm>
          <a:off x="3276600" y="304800"/>
          <a:ext cx="5486400" cy="62461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6261783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B2D047-31BA-4BEF-BF29-C7B904AD9603}"/>
              </a:ext>
            </a:extLst>
          </p:cNvPr>
          <p:cNvSpPr>
            <a:spLocks noGrp="1"/>
          </p:cNvSpPr>
          <p:nvPr>
            <p:ph type="sldNum" sz="quarter" idx="10"/>
          </p:nvPr>
        </p:nvSpPr>
        <p:spPr/>
        <p:txBody>
          <a:bodyPr/>
          <a:lstStyle/>
          <a:p>
            <a:pPr defTabSz="856716"/>
            <a:fld id="{7B6B1C32-E567-445C-9FD5-2A0B0A08DD29}" type="slidenum">
              <a:rPr lang="en-US" smtClean="0"/>
              <a:pPr defTabSz="856716"/>
              <a:t>129</a:t>
            </a:fld>
            <a:endParaRPr lang="en-US" dirty="0"/>
          </a:p>
        </p:txBody>
      </p:sp>
      <p:sp>
        <p:nvSpPr>
          <p:cNvPr id="3" name="Text Placeholder 2">
            <a:extLst>
              <a:ext uri="{FF2B5EF4-FFF2-40B4-BE49-F238E27FC236}">
                <a16:creationId xmlns:a16="http://schemas.microsoft.com/office/drawing/2014/main" id="{80A04D58-1F2B-4BFA-801D-89151E53236C}"/>
              </a:ext>
            </a:extLst>
          </p:cNvPr>
          <p:cNvSpPr>
            <a:spLocks noGrp="1"/>
          </p:cNvSpPr>
          <p:nvPr>
            <p:ph type="body" sz="quarter" idx="12"/>
          </p:nvPr>
        </p:nvSpPr>
        <p:spPr>
          <a:xfrm>
            <a:off x="399288" y="3108960"/>
            <a:ext cx="2590801" cy="3352800"/>
          </a:xfrm>
        </p:spPr>
        <p:txBody>
          <a:bodyPr/>
          <a:lstStyle/>
          <a:p>
            <a:r>
              <a:rPr lang="en-US" dirty="0"/>
              <a:t>Pace, for the most part, can hold its own against its top competitors on the most significant prepared salsa purchase drivers.</a:t>
            </a:r>
          </a:p>
          <a:p>
            <a:r>
              <a:rPr lang="en-US" dirty="0"/>
              <a:t>Pace tops out in areas like distributor availability, ease of incorporating into recipes, dietary claims and labor requirements. However, it falls below its competitors when it comes to shelf life and quality. </a:t>
            </a:r>
          </a:p>
        </p:txBody>
      </p:sp>
      <p:sp>
        <p:nvSpPr>
          <p:cNvPr id="12" name="Title 11">
            <a:extLst>
              <a:ext uri="{FF2B5EF4-FFF2-40B4-BE49-F238E27FC236}">
                <a16:creationId xmlns:a16="http://schemas.microsoft.com/office/drawing/2014/main" id="{DA408176-6724-446E-9185-C731146B4C0F}"/>
              </a:ext>
            </a:extLst>
          </p:cNvPr>
          <p:cNvSpPr>
            <a:spLocks noGrp="1"/>
          </p:cNvSpPr>
          <p:nvPr>
            <p:ph type="title"/>
          </p:nvPr>
        </p:nvSpPr>
        <p:spPr>
          <a:xfrm>
            <a:off x="384048" y="304800"/>
            <a:ext cx="3108959" cy="1752600"/>
          </a:xfrm>
        </p:spPr>
        <p:txBody>
          <a:bodyPr/>
          <a:lstStyle/>
          <a:p>
            <a:r>
              <a:rPr lang="en-US" dirty="0"/>
              <a:t>Salsa Brand Performance</a:t>
            </a:r>
          </a:p>
        </p:txBody>
      </p:sp>
      <p:sp>
        <p:nvSpPr>
          <p:cNvPr id="5" name="Footer Placeholder 4">
            <a:extLst>
              <a:ext uri="{FF2B5EF4-FFF2-40B4-BE49-F238E27FC236}">
                <a16:creationId xmlns:a16="http://schemas.microsoft.com/office/drawing/2014/main" id="{01979BB6-82F0-43D7-92C4-3A894EBFCB98}"/>
              </a:ext>
            </a:extLst>
          </p:cNvPr>
          <p:cNvSpPr>
            <a:spLocks noGrp="1"/>
          </p:cNvSpPr>
          <p:nvPr>
            <p:ph type="ftr" sz="quarter" idx="13"/>
          </p:nvPr>
        </p:nvSpPr>
        <p:spPr/>
        <p:txBody>
          <a:bodyPr/>
          <a:lstStyle/>
          <a:p>
            <a:r>
              <a:rPr lang="en-US" dirty="0"/>
              <a:t>Base: varies by brand</a:t>
            </a:r>
            <a:br>
              <a:rPr lang="en-US" dirty="0"/>
            </a:br>
            <a:r>
              <a:rPr lang="en-US" dirty="0"/>
              <a:t>Q: Using a scale of 1 to 5, where 5 = strongly agree, and 1 = do not agree at all, please indicate your level of agreement with each of the following statements relative to each of these brands in the context of the foodservice </a:t>
            </a:r>
            <a:r>
              <a:rPr lang="en-US" b="1" dirty="0"/>
              <a:t>prepared salsa </a:t>
            </a:r>
            <a:r>
              <a:rPr lang="en-US" dirty="0"/>
              <a:t>product category. </a:t>
            </a:r>
          </a:p>
        </p:txBody>
      </p:sp>
      <p:sp>
        <p:nvSpPr>
          <p:cNvPr id="14" name="Text Placeholder 13">
            <a:extLst>
              <a:ext uri="{FF2B5EF4-FFF2-40B4-BE49-F238E27FC236}">
                <a16:creationId xmlns:a16="http://schemas.microsoft.com/office/drawing/2014/main" id="{985D5D6D-45DA-46F8-9C94-A7DAE14DD713}"/>
              </a:ext>
            </a:extLst>
          </p:cNvPr>
          <p:cNvSpPr>
            <a:spLocks noGrp="1"/>
          </p:cNvSpPr>
          <p:nvPr>
            <p:ph type="body" sz="quarter" idx="15"/>
          </p:nvPr>
        </p:nvSpPr>
        <p:spPr>
          <a:xfrm>
            <a:off x="399288" y="1252680"/>
            <a:ext cx="2590801" cy="1116732"/>
          </a:xfrm>
        </p:spPr>
        <p:txBody>
          <a:bodyPr/>
          <a:lstStyle/>
          <a:p>
            <a:r>
              <a:rPr lang="en-US" dirty="0"/>
              <a:t>Against top salsa competitor brands on top eight purchase drivers</a:t>
            </a:r>
          </a:p>
        </p:txBody>
      </p:sp>
      <p:graphicFrame>
        <p:nvGraphicFramePr>
          <p:cNvPr id="16" name="Chart Placeholder 6">
            <a:extLst>
              <a:ext uri="{FF2B5EF4-FFF2-40B4-BE49-F238E27FC236}">
                <a16:creationId xmlns:a16="http://schemas.microsoft.com/office/drawing/2014/main" id="{F0F42442-D27A-4712-8CB0-872EA6BFBDC2}"/>
              </a:ext>
            </a:extLst>
          </p:cNvPr>
          <p:cNvGraphicFramePr>
            <a:graphicFrameLocks noGrp="1"/>
          </p:cNvGraphicFramePr>
          <p:nvPr>
            <p:ph type="chart" sz="quarter" idx="17"/>
            <p:extLst>
              <p:ext uri="{D42A27DB-BD31-4B8C-83A1-F6EECF244321}">
                <p14:modId xmlns:p14="http://schemas.microsoft.com/office/powerpoint/2010/main" val="3141797645"/>
              </p:ext>
            </p:extLst>
          </p:nvPr>
        </p:nvGraphicFramePr>
        <p:xfrm>
          <a:off x="3276600" y="304800"/>
          <a:ext cx="5486400" cy="62461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90902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FFE7A2FC-3D0E-40FF-BED6-3D3127A7AB9D}"/>
              </a:ext>
            </a:extLst>
          </p:cNvPr>
          <p:cNvSpPr>
            <a:spLocks noGrp="1"/>
          </p:cNvSpPr>
          <p:nvPr>
            <p:ph type="ftr" sz="quarter" idx="13"/>
          </p:nvPr>
        </p:nvSpPr>
        <p:spPr>
          <a:xfrm>
            <a:off x="381000" y="6391275"/>
            <a:ext cx="8382000" cy="161925"/>
          </a:xfrm>
        </p:spPr>
        <p:txBody>
          <a:bodyPr/>
          <a:lstStyle/>
          <a:p>
            <a:r>
              <a:rPr lang="en-US" dirty="0"/>
              <a:t>Note: Blue indicates purchasing driver is unique to category</a:t>
            </a:r>
          </a:p>
        </p:txBody>
      </p:sp>
      <p:sp>
        <p:nvSpPr>
          <p:cNvPr id="3" name="Slide Number Placeholder 2">
            <a:extLst>
              <a:ext uri="{FF2B5EF4-FFF2-40B4-BE49-F238E27FC236}">
                <a16:creationId xmlns:a16="http://schemas.microsoft.com/office/drawing/2014/main" id="{3B80594C-321C-4C77-A318-92EB5D59B7E7}"/>
              </a:ext>
            </a:extLst>
          </p:cNvPr>
          <p:cNvSpPr>
            <a:spLocks noGrp="1"/>
          </p:cNvSpPr>
          <p:nvPr>
            <p:ph type="sldNum" sz="quarter" idx="4"/>
          </p:nvPr>
        </p:nvSpPr>
        <p:spPr/>
        <p:txBody>
          <a:bodyPr/>
          <a:lstStyle/>
          <a:p>
            <a:fld id="{7B6B1C32-E567-445C-9FD5-2A0B0A08DD29}" type="slidenum">
              <a:rPr lang="en-US" smtClean="0"/>
              <a:pPr/>
              <a:t>13</a:t>
            </a:fld>
            <a:endParaRPr lang="en-US" dirty="0"/>
          </a:p>
        </p:txBody>
      </p:sp>
      <p:sp>
        <p:nvSpPr>
          <p:cNvPr id="18" name="Title 17">
            <a:extLst>
              <a:ext uri="{FF2B5EF4-FFF2-40B4-BE49-F238E27FC236}">
                <a16:creationId xmlns:a16="http://schemas.microsoft.com/office/drawing/2014/main" id="{7562818D-B371-41C2-B1C0-E6380F96A62A}"/>
              </a:ext>
            </a:extLst>
          </p:cNvPr>
          <p:cNvSpPr>
            <a:spLocks noGrp="1"/>
          </p:cNvSpPr>
          <p:nvPr>
            <p:ph type="title"/>
          </p:nvPr>
        </p:nvSpPr>
        <p:spPr/>
        <p:txBody>
          <a:bodyPr/>
          <a:lstStyle/>
          <a:p>
            <a:r>
              <a:rPr lang="en-US" dirty="0"/>
              <a:t>Noncommercial</a:t>
            </a:r>
          </a:p>
        </p:txBody>
      </p:sp>
      <p:sp>
        <p:nvSpPr>
          <p:cNvPr id="4" name="Text Placeholder 3">
            <a:extLst>
              <a:ext uri="{FF2B5EF4-FFF2-40B4-BE49-F238E27FC236}">
                <a16:creationId xmlns:a16="http://schemas.microsoft.com/office/drawing/2014/main" id="{328E34E4-6B58-4AF9-9A12-3BD2B13882EC}"/>
              </a:ext>
            </a:extLst>
          </p:cNvPr>
          <p:cNvSpPr>
            <a:spLocks noGrp="1"/>
          </p:cNvSpPr>
          <p:nvPr>
            <p:ph type="body" sz="quarter" idx="15"/>
          </p:nvPr>
        </p:nvSpPr>
        <p:spPr/>
        <p:txBody>
          <a:bodyPr/>
          <a:lstStyle/>
          <a:p>
            <a:r>
              <a:rPr lang="en-US" dirty="0"/>
              <a:t>Top eight purchase drivers for all categories</a:t>
            </a:r>
          </a:p>
          <a:p>
            <a:endParaRPr lang="en-US" dirty="0"/>
          </a:p>
        </p:txBody>
      </p:sp>
      <p:graphicFrame>
        <p:nvGraphicFramePr>
          <p:cNvPr id="6" name="Chart Placeholder 11">
            <a:extLst>
              <a:ext uri="{FF2B5EF4-FFF2-40B4-BE49-F238E27FC236}">
                <a16:creationId xmlns:a16="http://schemas.microsoft.com/office/drawing/2014/main" id="{7E510956-6580-4857-B724-435216941C71}"/>
              </a:ext>
            </a:extLst>
          </p:cNvPr>
          <p:cNvGraphicFramePr>
            <a:graphicFrameLocks/>
          </p:cNvGraphicFramePr>
          <p:nvPr/>
        </p:nvGraphicFramePr>
        <p:xfrm>
          <a:off x="402336" y="1633469"/>
          <a:ext cx="8360660" cy="4517463"/>
        </p:xfrm>
        <a:graphic>
          <a:graphicData uri="http://schemas.openxmlformats.org/drawingml/2006/table">
            <a:tbl>
              <a:tblPr firstRow="1" bandRow="1">
                <a:tableStyleId>{8EC20E35-A176-4012-BC5E-935CFFF8708E}</a:tableStyleId>
              </a:tblPr>
              <a:tblGrid>
                <a:gridCol w="1194380">
                  <a:extLst>
                    <a:ext uri="{9D8B030D-6E8A-4147-A177-3AD203B41FA5}">
                      <a16:colId xmlns:a16="http://schemas.microsoft.com/office/drawing/2014/main" val="20000"/>
                    </a:ext>
                  </a:extLst>
                </a:gridCol>
                <a:gridCol w="1194380">
                  <a:extLst>
                    <a:ext uri="{9D8B030D-6E8A-4147-A177-3AD203B41FA5}">
                      <a16:colId xmlns:a16="http://schemas.microsoft.com/office/drawing/2014/main" val="20001"/>
                    </a:ext>
                  </a:extLst>
                </a:gridCol>
                <a:gridCol w="1194380">
                  <a:extLst>
                    <a:ext uri="{9D8B030D-6E8A-4147-A177-3AD203B41FA5}">
                      <a16:colId xmlns:a16="http://schemas.microsoft.com/office/drawing/2014/main" val="2855620788"/>
                    </a:ext>
                  </a:extLst>
                </a:gridCol>
                <a:gridCol w="1194380">
                  <a:extLst>
                    <a:ext uri="{9D8B030D-6E8A-4147-A177-3AD203B41FA5}">
                      <a16:colId xmlns:a16="http://schemas.microsoft.com/office/drawing/2014/main" val="20002"/>
                    </a:ext>
                  </a:extLst>
                </a:gridCol>
                <a:gridCol w="1194380">
                  <a:extLst>
                    <a:ext uri="{9D8B030D-6E8A-4147-A177-3AD203B41FA5}">
                      <a16:colId xmlns:a16="http://schemas.microsoft.com/office/drawing/2014/main" val="4218459637"/>
                    </a:ext>
                  </a:extLst>
                </a:gridCol>
                <a:gridCol w="1194380">
                  <a:extLst>
                    <a:ext uri="{9D8B030D-6E8A-4147-A177-3AD203B41FA5}">
                      <a16:colId xmlns:a16="http://schemas.microsoft.com/office/drawing/2014/main" val="354666870"/>
                    </a:ext>
                  </a:extLst>
                </a:gridCol>
                <a:gridCol w="1194380">
                  <a:extLst>
                    <a:ext uri="{9D8B030D-6E8A-4147-A177-3AD203B41FA5}">
                      <a16:colId xmlns:a16="http://schemas.microsoft.com/office/drawing/2014/main" val="4132450056"/>
                    </a:ext>
                  </a:extLst>
                </a:gridCol>
              </a:tblGrid>
              <a:tr h="422702">
                <a:tc>
                  <a:txBody>
                    <a:bodyPr/>
                    <a:lstStyle/>
                    <a:p>
                      <a:pPr algn="l" fontAlgn="b"/>
                      <a:r>
                        <a:rPr lang="en-US" sz="1000" b="1" i="0" u="none" strike="noStrike" spc="0" dirty="0">
                          <a:solidFill>
                            <a:schemeClr val="tx1"/>
                          </a:solidFill>
                          <a:effectLst/>
                          <a:latin typeface="+mj-lt"/>
                        </a:rPr>
                        <a:t>Packaged Snacks</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Canned Soup</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Frozen Soup</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Refrigerated Soup</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Homemade Soup</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Prepared Salsa</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Beverages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60124">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Taste/flavor</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Requires less labor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Requires less labor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Taste/flavor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Overall product quality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64727857"/>
                  </a:ext>
                </a:extLst>
              </a:tr>
              <a:tr h="422702">
                <a:tc>
                  <a:txBody>
                    <a:bodyPr/>
                    <a:lstStyle/>
                    <a:p>
                      <a:pPr algn="l" fontAlgn="t"/>
                      <a:r>
                        <a:rPr lang="en-US" sz="1000" b="0" i="0" u="none" strike="noStrike" spc="0" dirty="0">
                          <a:solidFill>
                            <a:schemeClr val="tx1"/>
                          </a:solidFill>
                          <a:effectLst/>
                          <a:latin typeface="+mn-lt"/>
                        </a:rPr>
                        <a:t>Price</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Distributor availability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Wide range of flavors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Taste/flavor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1" i="0" u="none" strike="noStrike" kern="1200" spc="0" dirty="0">
                          <a:solidFill>
                            <a:schemeClr val="accent1"/>
                          </a:solidFill>
                          <a:effectLst/>
                          <a:latin typeface="+mn-lt"/>
                          <a:ea typeface="+mn-ea"/>
                          <a:cs typeface="+mn-cs"/>
                        </a:rPr>
                        <a:t>Flexibility for flavor options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dirty="0">
                          <a:solidFill>
                            <a:schemeClr val="tx1"/>
                          </a:solidFill>
                          <a:effectLst/>
                          <a:latin typeface="+mn-lt"/>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Distributor availability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08805140"/>
                  </a:ext>
                </a:extLst>
              </a:tr>
              <a:tr h="422702">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dirty="0">
                          <a:solidFill>
                            <a:schemeClr val="tx1"/>
                          </a:solidFill>
                          <a:effectLst/>
                          <a:latin typeface="+mn-lt"/>
                          <a:ea typeface="+mn-ea"/>
                          <a:cs typeface="+mn-cs"/>
                        </a:rPr>
                        <a:t>Overall product quality</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Shelf life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Is ready to eat (only requires heating)</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Overall product quality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Overall product quality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Distributor availability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Taste/flavor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567376955"/>
                  </a:ext>
                </a:extLst>
              </a:tr>
              <a:tr h="422702">
                <a:tc>
                  <a:txBody>
                    <a:bodyPr/>
                    <a:lstStyle/>
                    <a:p>
                      <a:pPr algn="l" fontAlgn="t"/>
                      <a:r>
                        <a:rPr lang="en-US" sz="1000" b="0" i="0" u="none" strike="noStrike" spc="0" dirty="0">
                          <a:solidFill>
                            <a:schemeClr val="tx1"/>
                          </a:solidFill>
                          <a:effectLst/>
                          <a:latin typeface="+mn-lt"/>
                        </a:rPr>
                        <a:t>Distributor availability</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dirty="0">
                          <a:solidFill>
                            <a:schemeClr val="tx1"/>
                          </a:solidFill>
                          <a:effectLst/>
                          <a:latin typeface="+mn-lt"/>
                          <a:ea typeface="+mn-ea"/>
                          <a:cs typeface="+mn-cs"/>
                        </a:rPr>
                        <a:t>Appropriate packaging size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Overall product quality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Appropriate packaging size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Taste/flavor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Availability of 100% juice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96103042"/>
                  </a:ext>
                </a:extLst>
              </a:tr>
              <a:tr h="422702">
                <a:tc>
                  <a:txBody>
                    <a:bodyPr/>
                    <a:lstStyle/>
                    <a:p>
                      <a:pPr algn="l" fontAlgn="t"/>
                      <a:r>
                        <a:rPr lang="en-US" sz="1000" b="0" i="0" u="none" strike="noStrike" spc="0" dirty="0">
                          <a:solidFill>
                            <a:schemeClr val="tx1"/>
                          </a:solidFill>
                          <a:effectLst/>
                          <a:latin typeface="+mn-lt"/>
                        </a:rPr>
                        <a:t>Shelf life</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Overall product quality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dirty="0">
                          <a:solidFill>
                            <a:schemeClr val="tx1"/>
                          </a:solidFill>
                          <a:effectLst/>
                          <a:latin typeface="+mn-lt"/>
                          <a:ea typeface="+mn-ea"/>
                          <a:cs typeface="+mn-cs"/>
                        </a:rPr>
                        <a:t>Taste/flavor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Product packaging and format</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Health and wellness benefits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Easily incorporated into recipes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Shelf life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679927707"/>
                  </a:ext>
                </a:extLst>
              </a:tr>
              <a:tr h="585279">
                <a:tc>
                  <a:txBody>
                    <a:bodyPr/>
                    <a:lstStyle/>
                    <a:p>
                      <a:pPr algn="l" fontAlgn="t"/>
                      <a:r>
                        <a:rPr lang="en-US" sz="1000" b="1" i="0" u="none" strike="noStrike" kern="1200" spc="0" dirty="0">
                          <a:solidFill>
                            <a:schemeClr val="accent1"/>
                          </a:solidFill>
                          <a:effectLst/>
                          <a:latin typeface="+mn-lt"/>
                          <a:ea typeface="+mn-ea"/>
                          <a:cs typeface="+mn-cs"/>
                        </a:rPr>
                        <a:t>Strong consumer-known brand name</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Requires less labor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Wide range of flavors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Ability to reduce food waste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Dietary claims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Appropriate packaging size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620231465"/>
                  </a:ext>
                </a:extLst>
              </a:tr>
              <a:tr h="585279">
                <a:tc>
                  <a:txBody>
                    <a:bodyPr/>
                    <a:lstStyle/>
                    <a:p>
                      <a:pPr algn="l" fontAlgn="t"/>
                      <a:r>
                        <a:rPr lang="en-US" sz="1000" b="1" i="0" u="none" strike="noStrike" spc="0" dirty="0">
                          <a:solidFill>
                            <a:schemeClr val="accent1"/>
                          </a:solidFill>
                          <a:effectLst/>
                          <a:latin typeface="+mn-lt"/>
                        </a:rPr>
                        <a:t>DSR recommendation</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Works well in recipes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Shelf life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Ability to offer seasonal or LTOs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Low-sodium options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Health and wellness benefits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36889863"/>
                  </a:ext>
                </a:extLst>
              </a:tr>
              <a:tr h="585279">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mn-lt"/>
                          <a:ea typeface="+mn-ea"/>
                          <a:cs typeface="+mn-cs"/>
                        </a:rPr>
                        <a:t>Product packaging and format</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Dietary claims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Distributor availability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Works well in recipes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Low-sodium options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Requires less labor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Broad customer appeal</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684114754"/>
                  </a:ext>
                </a:extLst>
              </a:tr>
            </a:tbl>
          </a:graphicData>
        </a:graphic>
      </p:graphicFrame>
    </p:spTree>
    <p:extLst>
      <p:ext uri="{BB962C8B-B14F-4D97-AF65-F5344CB8AC3E}">
        <p14:creationId xmlns:p14="http://schemas.microsoft.com/office/powerpoint/2010/main" val="327799881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7038605-4DE1-43ED-B638-177C6963CF65}"/>
              </a:ext>
            </a:extLst>
          </p:cNvPr>
          <p:cNvSpPr>
            <a:spLocks noGrp="1"/>
          </p:cNvSpPr>
          <p:nvPr>
            <p:ph type="sldNum" sz="quarter" idx="10"/>
          </p:nvPr>
        </p:nvSpPr>
        <p:spPr/>
        <p:txBody>
          <a:bodyPr/>
          <a:lstStyle/>
          <a:p>
            <a:pPr defTabSz="856716"/>
            <a:fld id="{7B6B1C32-E567-445C-9FD5-2A0B0A08DD29}" type="slidenum">
              <a:rPr lang="en-US" smtClean="0"/>
              <a:pPr defTabSz="856716"/>
              <a:t>130</a:t>
            </a:fld>
            <a:endParaRPr lang="en-US" dirty="0"/>
          </a:p>
        </p:txBody>
      </p:sp>
      <p:sp>
        <p:nvSpPr>
          <p:cNvPr id="16" name="Title 15">
            <a:extLst>
              <a:ext uri="{FF2B5EF4-FFF2-40B4-BE49-F238E27FC236}">
                <a16:creationId xmlns:a16="http://schemas.microsoft.com/office/drawing/2014/main" id="{E5C61781-3D02-43E7-92CE-DD8F403D0944}"/>
              </a:ext>
            </a:extLst>
          </p:cNvPr>
          <p:cNvSpPr>
            <a:spLocks noGrp="1"/>
          </p:cNvSpPr>
          <p:nvPr>
            <p:ph type="title"/>
          </p:nvPr>
        </p:nvSpPr>
        <p:spPr/>
        <p:txBody>
          <a:bodyPr/>
          <a:lstStyle/>
          <a:p>
            <a:r>
              <a:rPr lang="en-US" dirty="0"/>
              <a:t>Net Promoter Scores</a:t>
            </a:r>
          </a:p>
        </p:txBody>
      </p:sp>
      <p:sp>
        <p:nvSpPr>
          <p:cNvPr id="3" name="Footer Placeholder 2">
            <a:extLst>
              <a:ext uri="{FF2B5EF4-FFF2-40B4-BE49-F238E27FC236}">
                <a16:creationId xmlns:a16="http://schemas.microsoft.com/office/drawing/2014/main" id="{072DEBC6-922E-4045-A8CD-3E1F9D005A7A}"/>
              </a:ext>
            </a:extLst>
          </p:cNvPr>
          <p:cNvSpPr>
            <a:spLocks noGrp="1"/>
          </p:cNvSpPr>
          <p:nvPr>
            <p:ph type="ftr" sz="quarter" idx="13"/>
          </p:nvPr>
        </p:nvSpPr>
        <p:spPr>
          <a:xfrm>
            <a:off x="381000" y="6198017"/>
            <a:ext cx="2590800" cy="355183"/>
          </a:xfrm>
        </p:spPr>
        <p:txBody>
          <a:bodyPr/>
          <a:lstStyle/>
          <a:p>
            <a:r>
              <a:rPr lang="en-US" dirty="0"/>
              <a:t>Base: Base varies by brand</a:t>
            </a:r>
            <a:br>
              <a:rPr lang="en-US" dirty="0"/>
            </a:br>
            <a:r>
              <a:rPr lang="en-US" dirty="0"/>
              <a:t>Q: On a scale of zero to 10, where zero is not at all likely and 10 is extremely likely, how likely are you to recommend each of the following prepared salsa brands to your colleagues and peers in foodservice?</a:t>
            </a:r>
          </a:p>
        </p:txBody>
      </p:sp>
      <p:sp>
        <p:nvSpPr>
          <p:cNvPr id="17" name="Text Placeholder 16">
            <a:extLst>
              <a:ext uri="{FF2B5EF4-FFF2-40B4-BE49-F238E27FC236}">
                <a16:creationId xmlns:a16="http://schemas.microsoft.com/office/drawing/2014/main" id="{6C1BD7C0-F18E-4D5B-9CB5-0370476FA71E}"/>
              </a:ext>
            </a:extLst>
          </p:cNvPr>
          <p:cNvSpPr>
            <a:spLocks noGrp="1"/>
          </p:cNvSpPr>
          <p:nvPr>
            <p:ph type="body" sz="quarter" idx="15"/>
          </p:nvPr>
        </p:nvSpPr>
        <p:spPr>
          <a:xfrm>
            <a:off x="381000" y="1609345"/>
            <a:ext cx="2590801" cy="371764"/>
          </a:xfrm>
        </p:spPr>
        <p:txBody>
          <a:bodyPr/>
          <a:lstStyle/>
          <a:p>
            <a:r>
              <a:rPr lang="en-US" dirty="0"/>
              <a:t>Prepared salsa</a:t>
            </a:r>
          </a:p>
        </p:txBody>
      </p:sp>
      <p:graphicFrame>
        <p:nvGraphicFramePr>
          <p:cNvPr id="15" name="Chart Placeholder 14">
            <a:extLst>
              <a:ext uri="{FF2B5EF4-FFF2-40B4-BE49-F238E27FC236}">
                <a16:creationId xmlns:a16="http://schemas.microsoft.com/office/drawing/2014/main" id="{C0DE2505-538D-4592-A418-1B9A2B93655F}"/>
              </a:ext>
            </a:extLst>
          </p:cNvPr>
          <p:cNvGraphicFramePr>
            <a:graphicFrameLocks noGrp="1"/>
          </p:cNvGraphicFramePr>
          <p:nvPr>
            <p:ph sz="quarter" idx="19"/>
          </p:nvPr>
        </p:nvGraphicFramePr>
        <p:xfrm>
          <a:off x="6193536" y="176784"/>
          <a:ext cx="2590800" cy="2244725"/>
        </p:xfrm>
        <a:graphic>
          <a:graphicData uri="http://schemas.openxmlformats.org/drawingml/2006/chart">
            <c:chart xmlns:c="http://schemas.openxmlformats.org/drawingml/2006/chart" xmlns:r="http://schemas.openxmlformats.org/officeDocument/2006/relationships" r:id="rId2"/>
          </a:graphicData>
        </a:graphic>
      </p:graphicFrame>
      <p:sp>
        <p:nvSpPr>
          <p:cNvPr id="35" name="TextBox 34">
            <a:extLst>
              <a:ext uri="{FF2B5EF4-FFF2-40B4-BE49-F238E27FC236}">
                <a16:creationId xmlns:a16="http://schemas.microsoft.com/office/drawing/2014/main" id="{5860E172-2BFA-4ED0-9A97-A68195381D24}"/>
              </a:ext>
            </a:extLst>
          </p:cNvPr>
          <p:cNvSpPr txBox="1"/>
          <p:nvPr/>
        </p:nvSpPr>
        <p:spPr>
          <a:xfrm>
            <a:off x="7063740" y="1309897"/>
            <a:ext cx="722376"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42</a:t>
            </a:r>
          </a:p>
        </p:txBody>
      </p:sp>
      <p:graphicFrame>
        <p:nvGraphicFramePr>
          <p:cNvPr id="36" name="Chart Placeholder 14">
            <a:extLst>
              <a:ext uri="{FF2B5EF4-FFF2-40B4-BE49-F238E27FC236}">
                <a16:creationId xmlns:a16="http://schemas.microsoft.com/office/drawing/2014/main" id="{2B75EFD3-69D1-4131-9306-50A2D4B1708E}"/>
              </a:ext>
            </a:extLst>
          </p:cNvPr>
          <p:cNvGraphicFramePr>
            <a:graphicFrameLocks noGrp="1"/>
          </p:cNvGraphicFramePr>
          <p:nvPr>
            <p:ph sz="quarter" idx="25"/>
          </p:nvPr>
        </p:nvGraphicFramePr>
        <p:xfrm>
          <a:off x="3325622" y="2526792"/>
          <a:ext cx="2590800" cy="2244725"/>
        </p:xfrm>
        <a:graphic>
          <a:graphicData uri="http://schemas.openxmlformats.org/drawingml/2006/chart">
            <c:chart xmlns:c="http://schemas.openxmlformats.org/drawingml/2006/chart" xmlns:r="http://schemas.openxmlformats.org/officeDocument/2006/relationships" r:id="rId3"/>
          </a:graphicData>
        </a:graphic>
      </p:graphicFrame>
      <p:sp>
        <p:nvSpPr>
          <p:cNvPr id="37" name="TextBox 36">
            <a:extLst>
              <a:ext uri="{FF2B5EF4-FFF2-40B4-BE49-F238E27FC236}">
                <a16:creationId xmlns:a16="http://schemas.microsoft.com/office/drawing/2014/main" id="{79508C90-7452-445D-840A-7B077C9830E7}"/>
              </a:ext>
            </a:extLst>
          </p:cNvPr>
          <p:cNvSpPr txBox="1"/>
          <p:nvPr/>
        </p:nvSpPr>
        <p:spPr>
          <a:xfrm>
            <a:off x="4259580" y="3659904"/>
            <a:ext cx="722376"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41</a:t>
            </a:r>
          </a:p>
        </p:txBody>
      </p:sp>
      <p:graphicFrame>
        <p:nvGraphicFramePr>
          <p:cNvPr id="18" name="Chart Placeholder 14">
            <a:extLst>
              <a:ext uri="{FF2B5EF4-FFF2-40B4-BE49-F238E27FC236}">
                <a16:creationId xmlns:a16="http://schemas.microsoft.com/office/drawing/2014/main" id="{48C28F2E-18C1-4F16-9196-2E35B75CFE79}"/>
              </a:ext>
            </a:extLst>
          </p:cNvPr>
          <p:cNvGraphicFramePr>
            <a:graphicFrameLocks/>
          </p:cNvGraphicFramePr>
          <p:nvPr/>
        </p:nvGraphicFramePr>
        <p:xfrm>
          <a:off x="3276600" y="214984"/>
          <a:ext cx="2590800" cy="2244725"/>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a:extLst>
              <a:ext uri="{FF2B5EF4-FFF2-40B4-BE49-F238E27FC236}">
                <a16:creationId xmlns:a16="http://schemas.microsoft.com/office/drawing/2014/main" id="{96B99BFF-7B96-43F3-86E2-89091A357565}"/>
              </a:ext>
            </a:extLst>
          </p:cNvPr>
          <p:cNvSpPr txBox="1"/>
          <p:nvPr/>
        </p:nvSpPr>
        <p:spPr>
          <a:xfrm>
            <a:off x="4146804" y="1337346"/>
            <a:ext cx="722376"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51</a:t>
            </a:r>
          </a:p>
        </p:txBody>
      </p:sp>
      <p:graphicFrame>
        <p:nvGraphicFramePr>
          <p:cNvPr id="20" name="Chart Placeholder 14">
            <a:extLst>
              <a:ext uri="{FF2B5EF4-FFF2-40B4-BE49-F238E27FC236}">
                <a16:creationId xmlns:a16="http://schemas.microsoft.com/office/drawing/2014/main" id="{542DEEA8-C1D6-4706-973C-D09FE654131F}"/>
              </a:ext>
            </a:extLst>
          </p:cNvPr>
          <p:cNvGraphicFramePr>
            <a:graphicFrameLocks/>
          </p:cNvGraphicFramePr>
          <p:nvPr/>
        </p:nvGraphicFramePr>
        <p:xfrm>
          <a:off x="6272784" y="2653384"/>
          <a:ext cx="2590800" cy="2244725"/>
        </p:xfrm>
        <a:graphic>
          <a:graphicData uri="http://schemas.openxmlformats.org/drawingml/2006/chart">
            <c:chart xmlns:c="http://schemas.openxmlformats.org/drawingml/2006/chart" xmlns:r="http://schemas.openxmlformats.org/officeDocument/2006/relationships" r:id="rId5"/>
          </a:graphicData>
        </a:graphic>
      </p:graphicFrame>
      <p:sp>
        <p:nvSpPr>
          <p:cNvPr id="21" name="TextBox 20">
            <a:extLst>
              <a:ext uri="{FF2B5EF4-FFF2-40B4-BE49-F238E27FC236}">
                <a16:creationId xmlns:a16="http://schemas.microsoft.com/office/drawing/2014/main" id="{06C7AA9B-DA1A-4719-B7FB-C7BF5531107A}"/>
              </a:ext>
            </a:extLst>
          </p:cNvPr>
          <p:cNvSpPr txBox="1"/>
          <p:nvPr/>
        </p:nvSpPr>
        <p:spPr>
          <a:xfrm>
            <a:off x="7142988" y="3775746"/>
            <a:ext cx="722376"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41</a:t>
            </a:r>
          </a:p>
        </p:txBody>
      </p:sp>
      <p:graphicFrame>
        <p:nvGraphicFramePr>
          <p:cNvPr id="14" name="Chart Placeholder 14">
            <a:extLst>
              <a:ext uri="{FF2B5EF4-FFF2-40B4-BE49-F238E27FC236}">
                <a16:creationId xmlns:a16="http://schemas.microsoft.com/office/drawing/2014/main" id="{E386AFC3-0178-41F4-B9D6-C0CE7EBA469E}"/>
              </a:ext>
            </a:extLst>
          </p:cNvPr>
          <p:cNvGraphicFramePr>
            <a:graphicFrameLocks/>
          </p:cNvGraphicFramePr>
          <p:nvPr/>
        </p:nvGraphicFramePr>
        <p:xfrm>
          <a:off x="4781140" y="4296327"/>
          <a:ext cx="2590800" cy="2244725"/>
        </p:xfrm>
        <a:graphic>
          <a:graphicData uri="http://schemas.openxmlformats.org/drawingml/2006/chart">
            <c:chart xmlns:c="http://schemas.openxmlformats.org/drawingml/2006/chart" xmlns:r="http://schemas.openxmlformats.org/officeDocument/2006/relationships" r:id="rId6"/>
          </a:graphicData>
        </a:graphic>
      </p:graphicFrame>
      <p:sp>
        <p:nvSpPr>
          <p:cNvPr id="22" name="TextBox 21">
            <a:extLst>
              <a:ext uri="{FF2B5EF4-FFF2-40B4-BE49-F238E27FC236}">
                <a16:creationId xmlns:a16="http://schemas.microsoft.com/office/drawing/2014/main" id="{1BFC118F-530B-4FD6-AD84-64564284367C}"/>
              </a:ext>
            </a:extLst>
          </p:cNvPr>
          <p:cNvSpPr txBox="1"/>
          <p:nvPr/>
        </p:nvSpPr>
        <p:spPr>
          <a:xfrm>
            <a:off x="5648296" y="5439988"/>
            <a:ext cx="722376"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37</a:t>
            </a:r>
          </a:p>
        </p:txBody>
      </p:sp>
      <p:sp>
        <p:nvSpPr>
          <p:cNvPr id="24" name="Text Placeholder 2">
            <a:extLst>
              <a:ext uri="{FF2B5EF4-FFF2-40B4-BE49-F238E27FC236}">
                <a16:creationId xmlns:a16="http://schemas.microsoft.com/office/drawing/2014/main" id="{80F5C1C5-124A-4CEE-97A2-6D22998F3948}"/>
              </a:ext>
            </a:extLst>
          </p:cNvPr>
          <p:cNvSpPr txBox="1">
            <a:spLocks/>
          </p:cNvSpPr>
          <p:nvPr/>
        </p:nvSpPr>
        <p:spPr>
          <a:xfrm>
            <a:off x="381000" y="2743200"/>
            <a:ext cx="2590801" cy="3352800"/>
          </a:xfrm>
          <a:prstGeom prst="rect">
            <a:avLst/>
          </a:prstGeom>
        </p:spPr>
        <p:txBody>
          <a:bodyPr lIns="0" tIns="0" rIns="0" bIns="0"/>
          <a:lstStyle>
            <a:lvl1pPr marL="0" indent="0" algn="l" defTabSz="906199" rtl="0" eaLnBrk="1" latinLnBrk="0" hangingPunct="1">
              <a:spcBef>
                <a:spcPts val="0"/>
              </a:spcBef>
              <a:spcAft>
                <a:spcPts val="800"/>
              </a:spcAft>
              <a:buClrTx/>
              <a:buFont typeface="Calibri" panose="020F0502020204030204" pitchFamily="34" charset="0"/>
              <a:buNone/>
              <a:defRPr sz="1100" kern="1200" spc="-50" baseline="0">
                <a:solidFill>
                  <a:schemeClr val="tx1"/>
                </a:solidFill>
                <a:latin typeface="Georgia" charset="0"/>
                <a:ea typeface="Georgia" charset="0"/>
                <a:cs typeface="Georgia" charset="0"/>
              </a:defRPr>
            </a:lvl1pPr>
            <a:lvl2pPr marL="406400" indent="-234950" algn="l" defTabSz="906199" rtl="0" eaLnBrk="1" latinLnBrk="0" hangingPunct="1">
              <a:spcBef>
                <a:spcPts val="0"/>
              </a:spcBef>
              <a:spcAft>
                <a:spcPts val="400"/>
              </a:spcAft>
              <a:buClr>
                <a:schemeClr val="tx2"/>
              </a:buClr>
              <a:buFont typeface="Helvetica" charset="0"/>
              <a:buChar char="●"/>
              <a:tabLst/>
              <a:defRPr sz="1100" kern="1200" spc="-50" baseline="0">
                <a:solidFill>
                  <a:schemeClr val="tx1"/>
                </a:solidFill>
                <a:latin typeface="Georgia" charset="0"/>
                <a:ea typeface="Georgia" charset="0"/>
                <a:cs typeface="Georgia" charset="0"/>
              </a:defRPr>
            </a:lvl2pPr>
            <a:lvl3pPr marL="750888" indent="-284163" algn="l" defTabSz="906199" rtl="0" eaLnBrk="1" latinLnBrk="0" hangingPunct="1">
              <a:spcBef>
                <a:spcPts val="0"/>
              </a:spcBef>
              <a:spcAft>
                <a:spcPts val="400"/>
              </a:spcAft>
              <a:buClrTx/>
              <a:buFont typeface="AppleSymbols" charset="0"/>
              <a:buChar char="⎯"/>
              <a:tabLst/>
              <a:defRPr sz="1100" kern="1200" spc="-50" baseline="0">
                <a:solidFill>
                  <a:schemeClr val="tx1"/>
                </a:solidFill>
                <a:latin typeface="Georgia" charset="0"/>
                <a:ea typeface="Georgia" charset="0"/>
                <a:cs typeface="Georgia" charset="0"/>
              </a:defRPr>
            </a:lvl3pPr>
            <a:lvl4pPr marL="1035050" indent="-233363" algn="l" defTabSz="906199" rtl="0" eaLnBrk="1" latinLnBrk="0" hangingPunct="1">
              <a:spcBef>
                <a:spcPts val="0"/>
              </a:spcBef>
              <a:spcAft>
                <a:spcPts val="400"/>
              </a:spcAft>
              <a:buClrTx/>
              <a:buFont typeface="Calibri" panose="020F0502020204030204" pitchFamily="34" charset="0"/>
              <a:buChar char="‒"/>
              <a:tabLst/>
              <a:defRPr sz="1100" kern="1200" spc="-50" baseline="0">
                <a:solidFill>
                  <a:schemeClr val="tx1"/>
                </a:solidFill>
                <a:latin typeface="Georgia" charset="0"/>
                <a:ea typeface="Georgia" charset="0"/>
                <a:cs typeface="Georgia" charset="0"/>
              </a:defRPr>
            </a:lvl4pPr>
            <a:lvl5pPr marL="1320800" indent="-234950" algn="l" defTabSz="906199" rtl="0" eaLnBrk="1" latinLnBrk="0" hangingPunct="1">
              <a:spcBef>
                <a:spcPts val="0"/>
              </a:spcBef>
              <a:spcAft>
                <a:spcPts val="400"/>
              </a:spcAft>
              <a:buClrTx/>
              <a:buFont typeface="Calibri" panose="020F0502020204030204" pitchFamily="34" charset="0"/>
              <a:buChar char="‒"/>
              <a:tabLst/>
              <a:defRPr sz="1100" kern="1200" spc="-50" baseline="0">
                <a:solidFill>
                  <a:schemeClr val="tx1"/>
                </a:solidFill>
                <a:latin typeface="Georgia" charset="0"/>
                <a:ea typeface="Georgia" charset="0"/>
                <a:cs typeface="Georgia" charset="0"/>
              </a:defRPr>
            </a:lvl5pPr>
            <a:lvl6pPr marL="2492048"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6pPr>
            <a:lvl7pPr marL="2945147"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7pPr>
            <a:lvl8pPr marL="3398246"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8pPr>
            <a:lvl9pPr marL="3851346"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9pPr>
          </a:lstStyle>
          <a:p>
            <a:r>
              <a:rPr lang="en-US" b="1" dirty="0"/>
              <a:t>Unlike many other product categories included in the study, NPS performance in salsa does not align with brand familiarity and purchasing behaviors. </a:t>
            </a:r>
          </a:p>
          <a:p>
            <a:r>
              <a:rPr lang="en-US" dirty="0"/>
              <a:t>Naturally Fresh, while receiving the highest NPS, is ninth in brand familiarity and fourth in brand purchasing and Pace, while first in both brand familiarity and brand purchasing, is rated sixth in NPS. </a:t>
            </a:r>
          </a:p>
        </p:txBody>
      </p:sp>
    </p:spTree>
    <p:extLst>
      <p:ext uri="{BB962C8B-B14F-4D97-AF65-F5344CB8AC3E}">
        <p14:creationId xmlns:p14="http://schemas.microsoft.com/office/powerpoint/2010/main" val="231903120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7038605-4DE1-43ED-B638-177C6963CF65}"/>
              </a:ext>
            </a:extLst>
          </p:cNvPr>
          <p:cNvSpPr>
            <a:spLocks noGrp="1"/>
          </p:cNvSpPr>
          <p:nvPr>
            <p:ph type="sldNum" sz="quarter" idx="10"/>
          </p:nvPr>
        </p:nvSpPr>
        <p:spPr/>
        <p:txBody>
          <a:bodyPr/>
          <a:lstStyle/>
          <a:p>
            <a:pPr defTabSz="856716"/>
            <a:fld id="{7B6B1C32-E567-445C-9FD5-2A0B0A08DD29}" type="slidenum">
              <a:rPr lang="en-US" smtClean="0"/>
              <a:pPr defTabSz="856716"/>
              <a:t>131</a:t>
            </a:fld>
            <a:endParaRPr lang="en-US" dirty="0"/>
          </a:p>
        </p:txBody>
      </p:sp>
      <p:sp>
        <p:nvSpPr>
          <p:cNvPr id="16" name="Title 15">
            <a:extLst>
              <a:ext uri="{FF2B5EF4-FFF2-40B4-BE49-F238E27FC236}">
                <a16:creationId xmlns:a16="http://schemas.microsoft.com/office/drawing/2014/main" id="{E5C61781-3D02-43E7-92CE-DD8F403D0944}"/>
              </a:ext>
            </a:extLst>
          </p:cNvPr>
          <p:cNvSpPr>
            <a:spLocks noGrp="1"/>
          </p:cNvSpPr>
          <p:nvPr>
            <p:ph type="title"/>
          </p:nvPr>
        </p:nvSpPr>
        <p:spPr/>
        <p:txBody>
          <a:bodyPr/>
          <a:lstStyle/>
          <a:p>
            <a:r>
              <a:rPr lang="en-US" sz="1800" spc="-50" dirty="0"/>
              <a:t>Net Promoter Scores</a:t>
            </a:r>
          </a:p>
        </p:txBody>
      </p:sp>
      <p:sp>
        <p:nvSpPr>
          <p:cNvPr id="3" name="Footer Placeholder 2">
            <a:extLst>
              <a:ext uri="{FF2B5EF4-FFF2-40B4-BE49-F238E27FC236}">
                <a16:creationId xmlns:a16="http://schemas.microsoft.com/office/drawing/2014/main" id="{072DEBC6-922E-4045-A8CD-3E1F9D005A7A}"/>
              </a:ext>
            </a:extLst>
          </p:cNvPr>
          <p:cNvSpPr>
            <a:spLocks noGrp="1"/>
          </p:cNvSpPr>
          <p:nvPr>
            <p:ph type="ftr" sz="quarter" idx="13"/>
          </p:nvPr>
        </p:nvSpPr>
        <p:spPr/>
        <p:txBody>
          <a:bodyPr/>
          <a:lstStyle/>
          <a:p>
            <a:r>
              <a:rPr lang="en-US" dirty="0"/>
              <a:t>Base: Base varies by brand</a:t>
            </a:r>
            <a:br>
              <a:rPr lang="en-US" dirty="0"/>
            </a:br>
            <a:r>
              <a:rPr lang="en-US" dirty="0"/>
              <a:t>Q: On a scale of zero to 10, where zero is not at all likely and 10 is extremely likely, how likely are you to recommend each of the following prepared salsa brands to your colleagues and peers in foodservice?</a:t>
            </a:r>
          </a:p>
        </p:txBody>
      </p:sp>
      <p:sp>
        <p:nvSpPr>
          <p:cNvPr id="17" name="Text Placeholder 16">
            <a:extLst>
              <a:ext uri="{FF2B5EF4-FFF2-40B4-BE49-F238E27FC236}">
                <a16:creationId xmlns:a16="http://schemas.microsoft.com/office/drawing/2014/main" id="{6C1BD7C0-F18E-4D5B-9CB5-0370476FA71E}"/>
              </a:ext>
            </a:extLst>
          </p:cNvPr>
          <p:cNvSpPr>
            <a:spLocks noGrp="1"/>
          </p:cNvSpPr>
          <p:nvPr>
            <p:ph type="body" sz="quarter" idx="15"/>
          </p:nvPr>
        </p:nvSpPr>
        <p:spPr>
          <a:xfrm>
            <a:off x="381000" y="594361"/>
            <a:ext cx="2590801" cy="371764"/>
          </a:xfrm>
        </p:spPr>
        <p:txBody>
          <a:bodyPr/>
          <a:lstStyle/>
          <a:p>
            <a:pPr>
              <a:spcAft>
                <a:spcPts val="800"/>
              </a:spcAft>
            </a:pPr>
            <a:r>
              <a:rPr lang="en-US" sz="1800" spc="-50" dirty="0">
                <a:solidFill>
                  <a:schemeClr val="tx1"/>
                </a:solidFill>
              </a:rPr>
              <a:t>Prepared salsa</a:t>
            </a:r>
          </a:p>
        </p:txBody>
      </p:sp>
      <p:graphicFrame>
        <p:nvGraphicFramePr>
          <p:cNvPr id="39" name="Chart Placeholder 14">
            <a:extLst>
              <a:ext uri="{FF2B5EF4-FFF2-40B4-BE49-F238E27FC236}">
                <a16:creationId xmlns:a16="http://schemas.microsoft.com/office/drawing/2014/main" id="{F4AAD368-5EA9-4454-919C-E30EEFF80B52}"/>
              </a:ext>
            </a:extLst>
          </p:cNvPr>
          <p:cNvGraphicFramePr>
            <a:graphicFrameLocks/>
          </p:cNvGraphicFramePr>
          <p:nvPr/>
        </p:nvGraphicFramePr>
        <p:xfrm>
          <a:off x="6172199" y="214984"/>
          <a:ext cx="2590800" cy="2244725"/>
        </p:xfrm>
        <a:graphic>
          <a:graphicData uri="http://schemas.openxmlformats.org/drawingml/2006/chart">
            <c:chart xmlns:c="http://schemas.openxmlformats.org/drawingml/2006/chart" xmlns:r="http://schemas.openxmlformats.org/officeDocument/2006/relationships" r:id="rId2"/>
          </a:graphicData>
        </a:graphic>
      </p:graphicFrame>
      <p:sp>
        <p:nvSpPr>
          <p:cNvPr id="42" name="TextBox 41">
            <a:extLst>
              <a:ext uri="{FF2B5EF4-FFF2-40B4-BE49-F238E27FC236}">
                <a16:creationId xmlns:a16="http://schemas.microsoft.com/office/drawing/2014/main" id="{B5D05D01-2E58-40B3-9CA6-540B09EA4AD5}"/>
              </a:ext>
            </a:extLst>
          </p:cNvPr>
          <p:cNvSpPr txBox="1"/>
          <p:nvPr/>
        </p:nvSpPr>
        <p:spPr>
          <a:xfrm>
            <a:off x="7042403" y="1337346"/>
            <a:ext cx="722376"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30</a:t>
            </a:r>
          </a:p>
        </p:txBody>
      </p:sp>
      <p:graphicFrame>
        <p:nvGraphicFramePr>
          <p:cNvPr id="22" name="Chart Placeholder 14">
            <a:extLst>
              <a:ext uri="{FF2B5EF4-FFF2-40B4-BE49-F238E27FC236}">
                <a16:creationId xmlns:a16="http://schemas.microsoft.com/office/drawing/2014/main" id="{6B714CD4-C48F-43CA-AE2B-E68E72F5B0ED}"/>
              </a:ext>
            </a:extLst>
          </p:cNvPr>
          <p:cNvGraphicFramePr>
            <a:graphicFrameLocks/>
          </p:cNvGraphicFramePr>
          <p:nvPr>
            <p:extLst>
              <p:ext uri="{D42A27DB-BD31-4B8C-83A1-F6EECF244321}">
                <p14:modId xmlns:p14="http://schemas.microsoft.com/office/powerpoint/2010/main" val="4229106157"/>
              </p:ext>
            </p:extLst>
          </p:nvPr>
        </p:nvGraphicFramePr>
        <p:xfrm>
          <a:off x="3304032" y="124699"/>
          <a:ext cx="2590800" cy="2244725"/>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22">
            <a:extLst>
              <a:ext uri="{FF2B5EF4-FFF2-40B4-BE49-F238E27FC236}">
                <a16:creationId xmlns:a16="http://schemas.microsoft.com/office/drawing/2014/main" id="{E89F5A23-3D9F-488A-8278-9D5D64EB45DA}"/>
              </a:ext>
            </a:extLst>
          </p:cNvPr>
          <p:cNvSpPr txBox="1"/>
          <p:nvPr/>
        </p:nvSpPr>
        <p:spPr>
          <a:xfrm>
            <a:off x="4171188" y="1268360"/>
            <a:ext cx="722376"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34</a:t>
            </a:r>
          </a:p>
        </p:txBody>
      </p:sp>
      <p:graphicFrame>
        <p:nvGraphicFramePr>
          <p:cNvPr id="24" name="Chart Placeholder 14">
            <a:extLst>
              <a:ext uri="{FF2B5EF4-FFF2-40B4-BE49-F238E27FC236}">
                <a16:creationId xmlns:a16="http://schemas.microsoft.com/office/drawing/2014/main" id="{23A9719D-C3DB-4775-A759-C93D438E3248}"/>
              </a:ext>
            </a:extLst>
          </p:cNvPr>
          <p:cNvGraphicFramePr>
            <a:graphicFrameLocks/>
          </p:cNvGraphicFramePr>
          <p:nvPr/>
        </p:nvGraphicFramePr>
        <p:xfrm>
          <a:off x="3324733" y="2465741"/>
          <a:ext cx="2590800" cy="2244725"/>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C483BAD3-0EF3-4A1A-AB57-C25C519FA172}"/>
              </a:ext>
            </a:extLst>
          </p:cNvPr>
          <p:cNvSpPr txBox="1"/>
          <p:nvPr/>
        </p:nvSpPr>
        <p:spPr>
          <a:xfrm>
            <a:off x="4194937" y="3576565"/>
            <a:ext cx="722376"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25</a:t>
            </a:r>
          </a:p>
        </p:txBody>
      </p:sp>
      <p:graphicFrame>
        <p:nvGraphicFramePr>
          <p:cNvPr id="26" name="Chart Placeholder 14">
            <a:extLst>
              <a:ext uri="{FF2B5EF4-FFF2-40B4-BE49-F238E27FC236}">
                <a16:creationId xmlns:a16="http://schemas.microsoft.com/office/drawing/2014/main" id="{9CF882BB-A7CA-46D3-B4BE-63400068A725}"/>
              </a:ext>
            </a:extLst>
          </p:cNvPr>
          <p:cNvGraphicFramePr>
            <a:graphicFrameLocks/>
          </p:cNvGraphicFramePr>
          <p:nvPr/>
        </p:nvGraphicFramePr>
        <p:xfrm>
          <a:off x="6132575" y="2507080"/>
          <a:ext cx="2590800" cy="2244725"/>
        </p:xfrm>
        <a:graphic>
          <a:graphicData uri="http://schemas.openxmlformats.org/drawingml/2006/chart">
            <c:chart xmlns:c="http://schemas.openxmlformats.org/drawingml/2006/chart" xmlns:r="http://schemas.openxmlformats.org/officeDocument/2006/relationships" r:id="rId5"/>
          </a:graphicData>
        </a:graphic>
      </p:graphicFrame>
      <p:sp>
        <p:nvSpPr>
          <p:cNvPr id="27" name="TextBox 26">
            <a:extLst>
              <a:ext uri="{FF2B5EF4-FFF2-40B4-BE49-F238E27FC236}">
                <a16:creationId xmlns:a16="http://schemas.microsoft.com/office/drawing/2014/main" id="{430E5633-5AEC-4F3C-A90D-3F289DF81C02}"/>
              </a:ext>
            </a:extLst>
          </p:cNvPr>
          <p:cNvSpPr txBox="1"/>
          <p:nvPr/>
        </p:nvSpPr>
        <p:spPr>
          <a:xfrm>
            <a:off x="7002779" y="3629442"/>
            <a:ext cx="722376"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16</a:t>
            </a:r>
          </a:p>
        </p:txBody>
      </p:sp>
      <p:graphicFrame>
        <p:nvGraphicFramePr>
          <p:cNvPr id="14" name="Chart Placeholder 14">
            <a:extLst>
              <a:ext uri="{FF2B5EF4-FFF2-40B4-BE49-F238E27FC236}">
                <a16:creationId xmlns:a16="http://schemas.microsoft.com/office/drawing/2014/main" id="{F9B3F7BE-71BA-4FFE-97BC-B40208E88B38}"/>
              </a:ext>
            </a:extLst>
          </p:cNvPr>
          <p:cNvGraphicFramePr>
            <a:graphicFrameLocks/>
          </p:cNvGraphicFramePr>
          <p:nvPr/>
        </p:nvGraphicFramePr>
        <p:xfrm>
          <a:off x="4663909" y="4145714"/>
          <a:ext cx="2590800" cy="2244725"/>
        </p:xfrm>
        <a:graphic>
          <a:graphicData uri="http://schemas.openxmlformats.org/drawingml/2006/chart">
            <c:chart xmlns:c="http://schemas.openxmlformats.org/drawingml/2006/chart" xmlns:r="http://schemas.openxmlformats.org/officeDocument/2006/relationships" r:id="rId6"/>
          </a:graphicData>
        </a:graphic>
      </p:graphicFrame>
      <p:sp>
        <p:nvSpPr>
          <p:cNvPr id="15" name="TextBox 14">
            <a:extLst>
              <a:ext uri="{FF2B5EF4-FFF2-40B4-BE49-F238E27FC236}">
                <a16:creationId xmlns:a16="http://schemas.microsoft.com/office/drawing/2014/main" id="{9088ED18-DC52-4BDD-8923-238BEBA5DEF1}"/>
              </a:ext>
            </a:extLst>
          </p:cNvPr>
          <p:cNvSpPr txBox="1"/>
          <p:nvPr/>
        </p:nvSpPr>
        <p:spPr>
          <a:xfrm>
            <a:off x="5531065" y="5289375"/>
            <a:ext cx="722376"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2</a:t>
            </a:r>
          </a:p>
        </p:txBody>
      </p:sp>
      <p:sp>
        <p:nvSpPr>
          <p:cNvPr id="19" name="Text Placeholder 2">
            <a:extLst>
              <a:ext uri="{FF2B5EF4-FFF2-40B4-BE49-F238E27FC236}">
                <a16:creationId xmlns:a16="http://schemas.microsoft.com/office/drawing/2014/main" id="{E7869F0C-864C-415A-90C1-A122EFED57D7}"/>
              </a:ext>
            </a:extLst>
          </p:cNvPr>
          <p:cNvSpPr txBox="1">
            <a:spLocks/>
          </p:cNvSpPr>
          <p:nvPr/>
        </p:nvSpPr>
        <p:spPr>
          <a:xfrm>
            <a:off x="381001" y="2743200"/>
            <a:ext cx="2590800" cy="3151632"/>
          </a:xfrm>
          <a:prstGeom prst="rect">
            <a:avLst/>
          </a:prstGeom>
        </p:spPr>
        <p:txBody>
          <a:bodyPr lIns="0" tIns="0" rIns="0" bIns="0"/>
          <a:lstStyle>
            <a:lvl1pPr marL="0" indent="0" algn="l" defTabSz="906199" rtl="0" eaLnBrk="1" latinLnBrk="0" hangingPunct="1">
              <a:spcBef>
                <a:spcPts val="0"/>
              </a:spcBef>
              <a:spcAft>
                <a:spcPts val="800"/>
              </a:spcAft>
              <a:buClrTx/>
              <a:buFont typeface="Calibri" panose="020F0502020204030204" pitchFamily="34" charset="0"/>
              <a:buNone/>
              <a:defRPr sz="1100" kern="1200" spc="-50" baseline="0">
                <a:solidFill>
                  <a:schemeClr val="tx1"/>
                </a:solidFill>
                <a:latin typeface="Georgia" charset="0"/>
                <a:ea typeface="Georgia" charset="0"/>
                <a:cs typeface="Georgia" charset="0"/>
              </a:defRPr>
            </a:lvl1pPr>
            <a:lvl2pPr marL="406400" indent="-234950" algn="l" defTabSz="906199" rtl="0" eaLnBrk="1" latinLnBrk="0" hangingPunct="1">
              <a:spcBef>
                <a:spcPts val="0"/>
              </a:spcBef>
              <a:spcAft>
                <a:spcPts val="400"/>
              </a:spcAft>
              <a:buClr>
                <a:schemeClr val="tx2"/>
              </a:buClr>
              <a:buFont typeface="Helvetica" charset="0"/>
              <a:buChar char="●"/>
              <a:tabLst/>
              <a:defRPr sz="1100" kern="1200" spc="-50" baseline="0">
                <a:solidFill>
                  <a:schemeClr val="tx1"/>
                </a:solidFill>
                <a:latin typeface="Georgia" charset="0"/>
                <a:ea typeface="Georgia" charset="0"/>
                <a:cs typeface="Georgia" charset="0"/>
              </a:defRPr>
            </a:lvl2pPr>
            <a:lvl3pPr marL="750888" indent="-284163" algn="l" defTabSz="906199" rtl="0" eaLnBrk="1" latinLnBrk="0" hangingPunct="1">
              <a:spcBef>
                <a:spcPts val="0"/>
              </a:spcBef>
              <a:spcAft>
                <a:spcPts val="400"/>
              </a:spcAft>
              <a:buClrTx/>
              <a:buFont typeface="AppleSymbols" charset="0"/>
              <a:buChar char="⎯"/>
              <a:tabLst/>
              <a:defRPr sz="1100" kern="1200" spc="-50" baseline="0">
                <a:solidFill>
                  <a:schemeClr val="tx1"/>
                </a:solidFill>
                <a:latin typeface="Georgia" charset="0"/>
                <a:ea typeface="Georgia" charset="0"/>
                <a:cs typeface="Georgia" charset="0"/>
              </a:defRPr>
            </a:lvl3pPr>
            <a:lvl4pPr marL="1035050" indent="-233363" algn="l" defTabSz="906199" rtl="0" eaLnBrk="1" latinLnBrk="0" hangingPunct="1">
              <a:spcBef>
                <a:spcPts val="0"/>
              </a:spcBef>
              <a:spcAft>
                <a:spcPts val="400"/>
              </a:spcAft>
              <a:buClrTx/>
              <a:buFont typeface="Calibri" panose="020F0502020204030204" pitchFamily="34" charset="0"/>
              <a:buChar char="‒"/>
              <a:tabLst/>
              <a:defRPr sz="1100" kern="1200" spc="-50" baseline="0">
                <a:solidFill>
                  <a:schemeClr val="tx1"/>
                </a:solidFill>
                <a:latin typeface="Georgia" charset="0"/>
                <a:ea typeface="Georgia" charset="0"/>
                <a:cs typeface="Georgia" charset="0"/>
              </a:defRPr>
            </a:lvl4pPr>
            <a:lvl5pPr marL="1320800" indent="-234950" algn="l" defTabSz="906199" rtl="0" eaLnBrk="1" latinLnBrk="0" hangingPunct="1">
              <a:spcBef>
                <a:spcPts val="0"/>
              </a:spcBef>
              <a:spcAft>
                <a:spcPts val="400"/>
              </a:spcAft>
              <a:buClrTx/>
              <a:buFont typeface="Calibri" panose="020F0502020204030204" pitchFamily="34" charset="0"/>
              <a:buChar char="‒"/>
              <a:tabLst/>
              <a:defRPr sz="1100" kern="1200" spc="-50" baseline="0">
                <a:solidFill>
                  <a:schemeClr val="tx1"/>
                </a:solidFill>
                <a:latin typeface="Georgia" charset="0"/>
                <a:ea typeface="Georgia" charset="0"/>
                <a:cs typeface="Georgia" charset="0"/>
              </a:defRPr>
            </a:lvl5pPr>
            <a:lvl6pPr marL="2492048"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6pPr>
            <a:lvl7pPr marL="2945147"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7pPr>
            <a:lvl8pPr marL="3398246"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8pPr>
            <a:lvl9pPr marL="3851346"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9pPr>
          </a:lstStyle>
          <a:p>
            <a:r>
              <a:rPr lang="en-US" dirty="0"/>
              <a:t>Overall, Pace is ranked sixth in NPS with a score of 34. Chain restaurants rate Pace higher than the average with an NPS of 41.</a:t>
            </a:r>
          </a:p>
        </p:txBody>
      </p:sp>
    </p:spTree>
    <p:extLst>
      <p:ext uri="{BB962C8B-B14F-4D97-AF65-F5344CB8AC3E}">
        <p14:creationId xmlns:p14="http://schemas.microsoft.com/office/powerpoint/2010/main" val="279259957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05036206-F78C-48B4-8ED2-B1E9B0200E51}"/>
              </a:ext>
            </a:extLst>
          </p:cNvPr>
          <p:cNvGraphicFramePr>
            <a:graphicFrameLocks noGrp="1"/>
          </p:cNvGraphicFramePr>
          <p:nvPr>
            <p:ph type="chart" sz="quarter" idx="16"/>
            <p:extLst>
              <p:ext uri="{D42A27DB-BD31-4B8C-83A1-F6EECF244321}">
                <p14:modId xmlns:p14="http://schemas.microsoft.com/office/powerpoint/2010/main" val="1631181033"/>
              </p:ext>
            </p:extLst>
          </p:nvPr>
        </p:nvGraphicFramePr>
        <p:xfrm>
          <a:off x="381000" y="2743200"/>
          <a:ext cx="4029075" cy="3352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ontent Placeholder 9">
            <a:extLst>
              <a:ext uri="{FF2B5EF4-FFF2-40B4-BE49-F238E27FC236}">
                <a16:creationId xmlns:a16="http://schemas.microsoft.com/office/drawing/2014/main" id="{47A763B3-FCE0-49C6-AD68-F1BC1B7DF226}"/>
              </a:ext>
            </a:extLst>
          </p:cNvPr>
          <p:cNvGraphicFramePr>
            <a:graphicFrameLocks noGrp="1"/>
          </p:cNvGraphicFramePr>
          <p:nvPr>
            <p:ph type="chart" sz="quarter" idx="17"/>
            <p:extLst>
              <p:ext uri="{D42A27DB-BD31-4B8C-83A1-F6EECF244321}">
                <p14:modId xmlns:p14="http://schemas.microsoft.com/office/powerpoint/2010/main" val="1280261829"/>
              </p:ext>
            </p:extLst>
          </p:nvPr>
        </p:nvGraphicFramePr>
        <p:xfrm>
          <a:off x="4714875" y="2743200"/>
          <a:ext cx="4048125" cy="33528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D1C58DDB-502A-4F72-8185-A556FC73959C}"/>
              </a:ext>
            </a:extLst>
          </p:cNvPr>
          <p:cNvSpPr>
            <a:spLocks noGrp="1"/>
          </p:cNvSpPr>
          <p:nvPr>
            <p:ph type="sldNum" sz="quarter" idx="10"/>
          </p:nvPr>
        </p:nvSpPr>
        <p:spPr/>
        <p:txBody>
          <a:bodyPr/>
          <a:lstStyle/>
          <a:p>
            <a:pPr defTabSz="856716"/>
            <a:fld id="{7B6B1C32-E567-445C-9FD5-2A0B0A08DD29}" type="slidenum">
              <a:rPr lang="en-US" smtClean="0"/>
              <a:pPr defTabSz="856716"/>
              <a:t>132</a:t>
            </a:fld>
            <a:endParaRPr lang="en-US" dirty="0"/>
          </a:p>
        </p:txBody>
      </p:sp>
      <p:sp>
        <p:nvSpPr>
          <p:cNvPr id="4" name="Title 3">
            <a:extLst>
              <a:ext uri="{FF2B5EF4-FFF2-40B4-BE49-F238E27FC236}">
                <a16:creationId xmlns:a16="http://schemas.microsoft.com/office/drawing/2014/main" id="{E1D46849-51C9-4633-8C95-EC1DD8F954C8}"/>
              </a:ext>
            </a:extLst>
          </p:cNvPr>
          <p:cNvSpPr>
            <a:spLocks noGrp="1"/>
          </p:cNvSpPr>
          <p:nvPr>
            <p:ph type="title"/>
          </p:nvPr>
        </p:nvSpPr>
        <p:spPr>
          <a:xfrm>
            <a:off x="384048" y="304800"/>
            <a:ext cx="5483351" cy="1752600"/>
          </a:xfrm>
        </p:spPr>
        <p:txBody>
          <a:bodyPr/>
          <a:lstStyle/>
          <a:p>
            <a:r>
              <a:rPr lang="en-US" dirty="0"/>
              <a:t>Prepared Salsa Formats and Usage</a:t>
            </a:r>
          </a:p>
        </p:txBody>
      </p:sp>
      <p:sp>
        <p:nvSpPr>
          <p:cNvPr id="5" name="Footer Placeholder 4">
            <a:extLst>
              <a:ext uri="{FF2B5EF4-FFF2-40B4-BE49-F238E27FC236}">
                <a16:creationId xmlns:a16="http://schemas.microsoft.com/office/drawing/2014/main" id="{37B55303-5957-4301-B2CC-607DC44F92A4}"/>
              </a:ext>
            </a:extLst>
          </p:cNvPr>
          <p:cNvSpPr>
            <a:spLocks noGrp="1"/>
          </p:cNvSpPr>
          <p:nvPr>
            <p:ph type="ftr" sz="quarter" idx="13"/>
          </p:nvPr>
        </p:nvSpPr>
        <p:spPr/>
        <p:txBody>
          <a:bodyPr/>
          <a:lstStyle/>
          <a:p>
            <a:r>
              <a:rPr lang="en-US" dirty="0"/>
              <a:t>Base: 434 operators, 155 restaurant, 210 non comm, 39 hotel, 30 c-store</a:t>
            </a:r>
            <a:br>
              <a:rPr lang="en-US" dirty="0"/>
            </a:br>
            <a:r>
              <a:rPr lang="en-US" dirty="0"/>
              <a:t>Q: What proportion of the prepared salsa products that you purchase are in the following formats?</a:t>
            </a:r>
          </a:p>
          <a:p>
            <a:r>
              <a:rPr lang="en-US" dirty="0"/>
              <a:t>Q: What proportion of the prepared salsa product usage is for each of the following… </a:t>
            </a:r>
          </a:p>
        </p:txBody>
      </p:sp>
      <p:sp>
        <p:nvSpPr>
          <p:cNvPr id="8" name="Text Placeholder 7">
            <a:extLst>
              <a:ext uri="{FF2B5EF4-FFF2-40B4-BE49-F238E27FC236}">
                <a16:creationId xmlns:a16="http://schemas.microsoft.com/office/drawing/2014/main" id="{987FAEC3-110B-40A0-85EF-2432C7093252}"/>
              </a:ext>
            </a:extLst>
          </p:cNvPr>
          <p:cNvSpPr>
            <a:spLocks noGrp="1"/>
          </p:cNvSpPr>
          <p:nvPr>
            <p:ph type="body" sz="quarter" idx="18"/>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b="1" dirty="0"/>
              <a:t>Utilizing prepared salsa as an ingredient in a dish is the most popular usage across the major segments</a:t>
            </a:r>
            <a:r>
              <a:rPr lang="en-US" dirty="0"/>
              <a:t>. </a:t>
            </a:r>
          </a:p>
          <a:p>
            <a:r>
              <a:rPr lang="en-US" dirty="0"/>
              <a:t>Restaurants show the lowest rates of using prepared salsa as an ingredient, with a higher focus on topping and condiment usage. </a:t>
            </a:r>
          </a:p>
        </p:txBody>
      </p:sp>
      <p:sp>
        <p:nvSpPr>
          <p:cNvPr id="6" name="Text Placeholder 5">
            <a:extLst>
              <a:ext uri="{FF2B5EF4-FFF2-40B4-BE49-F238E27FC236}">
                <a16:creationId xmlns:a16="http://schemas.microsoft.com/office/drawing/2014/main" id="{D7B0E0A6-3737-40DE-87BB-9D05D977DB54}"/>
              </a:ext>
            </a:extLst>
          </p:cNvPr>
          <p:cNvSpPr>
            <a:spLocks noGrp="1"/>
          </p:cNvSpPr>
          <p:nvPr>
            <p:ph type="body" sz="quarter" idx="15"/>
          </p:nvPr>
        </p:nvSpPr>
        <p:spPr>
          <a:xfrm>
            <a:off x="381000" y="1282848"/>
            <a:ext cx="2590801" cy="371764"/>
          </a:xfrm>
        </p:spPr>
        <p:txBody>
          <a:bodyPr/>
          <a:lstStyle/>
          <a:p>
            <a:r>
              <a:rPr lang="en-US" dirty="0"/>
              <a:t>By segment</a:t>
            </a:r>
          </a:p>
        </p:txBody>
      </p:sp>
    </p:spTree>
    <p:extLst>
      <p:ext uri="{BB962C8B-B14F-4D97-AF65-F5344CB8AC3E}">
        <p14:creationId xmlns:p14="http://schemas.microsoft.com/office/powerpoint/2010/main" val="291373468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lass of beer on a table&#10;&#10;Description automatically generated">
            <a:extLst>
              <a:ext uri="{FF2B5EF4-FFF2-40B4-BE49-F238E27FC236}">
                <a16:creationId xmlns:a16="http://schemas.microsoft.com/office/drawing/2014/main" id="{E139B80A-5CCC-4C03-BD3D-57E9245E5DEF}"/>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9765" r="31597"/>
          <a:stretch/>
        </p:blipFill>
        <p:spPr>
          <a:xfrm flipH="1">
            <a:off x="6172199" y="0"/>
            <a:ext cx="2971801" cy="6858000"/>
          </a:xfrm>
          <a:prstGeom prst="rect">
            <a:avLst/>
          </a:prstGeom>
        </p:spPr>
      </p:pic>
      <p:sp>
        <p:nvSpPr>
          <p:cNvPr id="5" name="Slide Number Placeholder 4">
            <a:extLst>
              <a:ext uri="{FF2B5EF4-FFF2-40B4-BE49-F238E27FC236}">
                <a16:creationId xmlns:a16="http://schemas.microsoft.com/office/drawing/2014/main" id="{8F0F4C1F-7984-4DCA-B399-E87A6CE3C63C}"/>
              </a:ext>
            </a:extLst>
          </p:cNvPr>
          <p:cNvSpPr>
            <a:spLocks noGrp="1"/>
          </p:cNvSpPr>
          <p:nvPr>
            <p:ph type="sldNum" sz="quarter" idx="4"/>
          </p:nvPr>
        </p:nvSpPr>
        <p:spPr/>
        <p:txBody>
          <a:bodyPr/>
          <a:lstStyle/>
          <a:p>
            <a:fld id="{7B6B1C32-E567-445C-9FD5-2A0B0A08DD29}" type="slidenum">
              <a:rPr lang="en-US" smtClean="0"/>
              <a:pPr/>
              <a:t>133</a:t>
            </a:fld>
            <a:endParaRPr lang="en-US" dirty="0"/>
          </a:p>
        </p:txBody>
      </p:sp>
      <p:sp>
        <p:nvSpPr>
          <p:cNvPr id="10" name="Title 5">
            <a:extLst>
              <a:ext uri="{FF2B5EF4-FFF2-40B4-BE49-F238E27FC236}">
                <a16:creationId xmlns:a16="http://schemas.microsoft.com/office/drawing/2014/main" id="{B4F4A123-17DC-4401-BB0B-746E8F391E4A}"/>
              </a:ext>
            </a:extLst>
          </p:cNvPr>
          <p:cNvSpPr>
            <a:spLocks noGrp="1"/>
          </p:cNvSpPr>
          <p:nvPr>
            <p:ph type="title"/>
          </p:nvPr>
        </p:nvSpPr>
        <p:spPr>
          <a:xfrm>
            <a:off x="381000" y="1322831"/>
            <a:ext cx="5486400" cy="2209801"/>
          </a:xfrm>
        </p:spPr>
        <p:txBody>
          <a:bodyPr/>
          <a:lstStyle/>
          <a:p>
            <a:r>
              <a:rPr lang="en-US" dirty="0"/>
              <a:t>Detailed Findings</a:t>
            </a:r>
          </a:p>
        </p:txBody>
      </p:sp>
      <p:sp>
        <p:nvSpPr>
          <p:cNvPr id="11" name="Text Placeholder 6">
            <a:extLst>
              <a:ext uri="{FF2B5EF4-FFF2-40B4-BE49-F238E27FC236}">
                <a16:creationId xmlns:a16="http://schemas.microsoft.com/office/drawing/2014/main" id="{26A8CCCA-4739-4BBA-AE71-1F82435CE859}"/>
              </a:ext>
            </a:extLst>
          </p:cNvPr>
          <p:cNvSpPr>
            <a:spLocks noGrp="1"/>
          </p:cNvSpPr>
          <p:nvPr>
            <p:ph type="body" sz="quarter" idx="12"/>
          </p:nvPr>
        </p:nvSpPr>
        <p:spPr>
          <a:xfrm>
            <a:off x="381000" y="2743200"/>
            <a:ext cx="5486400" cy="1590675"/>
          </a:xfrm>
        </p:spPr>
        <p:txBody>
          <a:bodyPr/>
          <a:lstStyle/>
          <a:p>
            <a:r>
              <a:rPr lang="en-US" dirty="0"/>
              <a:t>Beverages</a:t>
            </a:r>
          </a:p>
        </p:txBody>
      </p:sp>
    </p:spTree>
    <p:extLst>
      <p:ext uri="{BB962C8B-B14F-4D97-AF65-F5344CB8AC3E}">
        <p14:creationId xmlns:p14="http://schemas.microsoft.com/office/powerpoint/2010/main" val="78245509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318" rtl="0" eaLnBrk="1" fontAlgn="auto" latinLnBrk="0" hangingPunct="1">
              <a:lnSpc>
                <a:spcPct val="100000"/>
              </a:lnSpc>
              <a:spcBef>
                <a:spcPts val="0"/>
              </a:spcBef>
              <a:spcAft>
                <a:spcPts val="0"/>
              </a:spcAft>
              <a:buClrTx/>
              <a:buSzTx/>
              <a:buFontTx/>
              <a:buNone/>
              <a:tabLst/>
              <a:defRPr/>
            </a:pPr>
            <a:fld id="{7B6B1C32-E567-445C-9FD5-2A0B0A08DD29}" type="slidenum">
              <a:rPr kumimoji="0" lang="en-US" sz="800" b="1" i="0" u="none" strike="noStrike" kern="1200" cap="none" spc="0" normalizeH="0" baseline="0" noProof="0" smtClean="0">
                <a:ln>
                  <a:noFill/>
                </a:ln>
                <a:solidFill>
                  <a:srgbClr val="898D8D"/>
                </a:solidFill>
                <a:effectLst/>
                <a:uLnTx/>
                <a:uFillTx/>
                <a:latin typeface="Arial" panose="020B0604020202020204"/>
                <a:ea typeface="+mn-ea"/>
                <a:cs typeface="+mn-cs"/>
              </a:rPr>
              <a:pPr marL="0" marR="0" lvl="0" indent="0" algn="r" defTabSz="914318" rtl="0" eaLnBrk="1" fontAlgn="auto" latinLnBrk="0" hangingPunct="1">
                <a:lnSpc>
                  <a:spcPct val="100000"/>
                </a:lnSpc>
                <a:spcBef>
                  <a:spcPts val="0"/>
                </a:spcBef>
                <a:spcAft>
                  <a:spcPts val="0"/>
                </a:spcAft>
                <a:buClrTx/>
                <a:buSzTx/>
                <a:buFontTx/>
                <a:buNone/>
                <a:tabLst/>
                <a:defRPr/>
              </a:pPr>
              <a:t>134</a:t>
            </a:fld>
            <a:endParaRPr kumimoji="0" lang="en-US" sz="800" b="1" i="0" u="none" strike="noStrike" kern="1200" cap="none" spc="0" normalizeH="0" baseline="0" noProof="0" dirty="0">
              <a:ln>
                <a:noFill/>
              </a:ln>
              <a:solidFill>
                <a:srgbClr val="898D8D"/>
              </a:solidFill>
              <a:effectLst/>
              <a:uLnTx/>
              <a:uFillTx/>
              <a:latin typeface="Arial" panose="020B0604020202020204"/>
              <a:ea typeface="+mn-ea"/>
              <a:cs typeface="+mn-cs"/>
            </a:endParaRPr>
          </a:p>
        </p:txBody>
      </p:sp>
      <p:sp>
        <p:nvSpPr>
          <p:cNvPr id="9" name="Text Placeholder 8">
            <a:extLst>
              <a:ext uri="{FF2B5EF4-FFF2-40B4-BE49-F238E27FC236}">
                <a16:creationId xmlns:a16="http://schemas.microsoft.com/office/drawing/2014/main" id="{F52F8C99-4FEC-4C2F-88B5-EEE54013F63E}"/>
              </a:ext>
            </a:extLst>
          </p:cNvPr>
          <p:cNvSpPr>
            <a:spLocks noGrp="1"/>
          </p:cNvSpPr>
          <p:nvPr>
            <p:ph type="body" sz="quarter" idx="12"/>
          </p:nvPr>
        </p:nvSpPr>
        <p:spPr/>
        <p:txBody>
          <a:bodyPr/>
          <a:lstStyle/>
          <a:p>
            <a:r>
              <a:rPr lang="en-US" dirty="0"/>
              <a:t>Unaided, approximately 70 brands of fruit and/or vegetable juice and coconut water come to mind with foodservice operators.</a:t>
            </a:r>
          </a:p>
          <a:p>
            <a:r>
              <a:rPr lang="en-US" b="1" dirty="0"/>
              <a:t>V8 was mentioned by one quarter of the sample, making it the most mentioned brand in the category. </a:t>
            </a:r>
          </a:p>
          <a:p>
            <a:r>
              <a:rPr lang="en-US" dirty="0"/>
              <a:t>Two percent of operators also mention Campbell’s as a brand in juice, likely referring to Campbell’s Tomato Juice. </a:t>
            </a:r>
          </a:p>
          <a:p>
            <a:endParaRPr lang="en-US" dirty="0"/>
          </a:p>
        </p:txBody>
      </p:sp>
      <p:sp>
        <p:nvSpPr>
          <p:cNvPr id="4" name="Title 3"/>
          <p:cNvSpPr>
            <a:spLocks noGrp="1"/>
          </p:cNvSpPr>
          <p:nvPr>
            <p:ph type="title"/>
          </p:nvPr>
        </p:nvSpPr>
        <p:spPr/>
        <p:txBody>
          <a:bodyPr/>
          <a:lstStyle/>
          <a:p>
            <a:r>
              <a:rPr lang="en-US" dirty="0"/>
              <a:t>Beverage Brand Familiarity</a:t>
            </a:r>
          </a:p>
        </p:txBody>
      </p:sp>
      <p:sp>
        <p:nvSpPr>
          <p:cNvPr id="5" name="Footer Placeholder 4">
            <a:extLst>
              <a:ext uri="{FF2B5EF4-FFF2-40B4-BE49-F238E27FC236}">
                <a16:creationId xmlns:a16="http://schemas.microsoft.com/office/drawing/2014/main" id="{526DEAA1-D6C6-4065-ADAE-761A94C0D7D8}"/>
              </a:ext>
            </a:extLst>
          </p:cNvPr>
          <p:cNvSpPr>
            <a:spLocks noGrp="1"/>
          </p:cNvSpPr>
          <p:nvPr>
            <p:ph type="ftr" sz="quarter" idx="13"/>
          </p:nvPr>
        </p:nvSpPr>
        <p:spPr/>
        <p:txBody>
          <a:bodyPr/>
          <a:lstStyle/>
          <a:p>
            <a:pPr lvl="0">
              <a:defRPr/>
            </a:pPr>
            <a:r>
              <a:rPr kumimoji="0" lang="en-US" sz="700" b="0" i="0" u="none" strike="noStrike" kern="1200" cap="none" spc="0" normalizeH="0" baseline="0" noProof="0" dirty="0">
                <a:ln>
                  <a:noFill/>
                </a:ln>
                <a:solidFill>
                  <a:srgbClr val="898D8D"/>
                </a:solidFill>
                <a:effectLst/>
                <a:uLnTx/>
                <a:uFillTx/>
                <a:latin typeface="Arial" panose="020B0604020202020204"/>
                <a:ea typeface="+mn-ea"/>
                <a:cs typeface="+mn-cs"/>
              </a:rPr>
              <a:t>Base: 558</a:t>
            </a:r>
            <a:r>
              <a:rPr lang="en-US" dirty="0"/>
              <a:t> operators, 185 restaurant, 283 non comm, 45 hotel, 45 c-store </a:t>
            </a:r>
          </a:p>
          <a:p>
            <a:pPr lvl="0">
              <a:defRPr/>
            </a:pPr>
            <a:r>
              <a:rPr kumimoji="0" lang="en-US" sz="700" b="0" i="0" u="none" strike="noStrike" kern="1200" cap="none" spc="0" normalizeH="0" baseline="0" noProof="0" dirty="0">
                <a:ln>
                  <a:noFill/>
                </a:ln>
                <a:solidFill>
                  <a:srgbClr val="898D8D"/>
                </a:solidFill>
                <a:effectLst/>
                <a:uLnTx/>
                <a:uFillTx/>
                <a:latin typeface="Arial" panose="020B0604020202020204"/>
                <a:ea typeface="+mn-ea"/>
                <a:cs typeface="+mn-cs"/>
              </a:rPr>
              <a:t>Q: </a:t>
            </a:r>
            <a:r>
              <a:rPr lang="en-US" dirty="0"/>
              <a:t>Please list all of the brands that come to mind when thinking about fruit and/or vegetable juice and coconut water in foodservice.</a:t>
            </a:r>
            <a:endParaRPr kumimoji="0" lang="en-US" sz="700" b="0" i="0" u="none" strike="noStrike" kern="1200" cap="none" spc="0" normalizeH="0" baseline="0" noProof="0" dirty="0">
              <a:ln>
                <a:noFill/>
              </a:ln>
              <a:solidFill>
                <a:srgbClr val="898D8D"/>
              </a:solidFill>
              <a:effectLst/>
              <a:uLnTx/>
              <a:uFillTx/>
              <a:latin typeface="Arial" panose="020B0604020202020204"/>
              <a:ea typeface="+mn-ea"/>
              <a:cs typeface="+mn-cs"/>
            </a:endParaRPr>
          </a:p>
        </p:txBody>
      </p:sp>
      <p:sp>
        <p:nvSpPr>
          <p:cNvPr id="7" name="Text Placeholder 6">
            <a:extLst>
              <a:ext uri="{FF2B5EF4-FFF2-40B4-BE49-F238E27FC236}">
                <a16:creationId xmlns:a16="http://schemas.microsoft.com/office/drawing/2014/main" id="{B72B1162-DA07-4C55-B721-D3BFED3EC1BF}"/>
              </a:ext>
            </a:extLst>
          </p:cNvPr>
          <p:cNvSpPr>
            <a:spLocks noGrp="1"/>
          </p:cNvSpPr>
          <p:nvPr>
            <p:ph type="body" sz="quarter" idx="15"/>
          </p:nvPr>
        </p:nvSpPr>
        <p:spPr>
          <a:xfrm>
            <a:off x="381000" y="1742739"/>
            <a:ext cx="2590801" cy="686426"/>
          </a:xfrm>
        </p:spPr>
        <p:txBody>
          <a:bodyPr/>
          <a:lstStyle/>
          <a:p>
            <a:r>
              <a:rPr lang="en-US" dirty="0"/>
              <a:t>Unaided</a:t>
            </a:r>
          </a:p>
        </p:txBody>
      </p:sp>
      <p:graphicFrame>
        <p:nvGraphicFramePr>
          <p:cNvPr id="12" name="Chart Placeholder 12">
            <a:extLst>
              <a:ext uri="{FF2B5EF4-FFF2-40B4-BE49-F238E27FC236}">
                <a16:creationId xmlns:a16="http://schemas.microsoft.com/office/drawing/2014/main" id="{7EE90A79-5E85-44B5-A336-DE4785B5ED66}"/>
              </a:ext>
            </a:extLst>
          </p:cNvPr>
          <p:cNvGraphicFramePr>
            <a:graphicFrameLocks noGrp="1"/>
          </p:cNvGraphicFramePr>
          <p:nvPr>
            <p:ph type="chart" sz="quarter" idx="17"/>
          </p:nvPr>
        </p:nvGraphicFramePr>
        <p:xfrm>
          <a:off x="3276600" y="304800"/>
          <a:ext cx="5486787" cy="4785360"/>
        </p:xfrm>
        <a:graphic>
          <a:graphicData uri="http://schemas.openxmlformats.org/drawingml/2006/table">
            <a:tbl>
              <a:tblPr firstRow="1" bandRow="1">
                <a:tableStyleId>{8EC20E35-A176-4012-BC5E-935CFFF8708E}</a:tableStyleId>
              </a:tblPr>
              <a:tblGrid>
                <a:gridCol w="3782193">
                  <a:extLst>
                    <a:ext uri="{9D8B030D-6E8A-4147-A177-3AD203B41FA5}">
                      <a16:colId xmlns:a16="http://schemas.microsoft.com/office/drawing/2014/main" val="20000"/>
                    </a:ext>
                  </a:extLst>
                </a:gridCol>
                <a:gridCol w="1704594">
                  <a:extLst>
                    <a:ext uri="{9D8B030D-6E8A-4147-A177-3AD203B41FA5}">
                      <a16:colId xmlns:a16="http://schemas.microsoft.com/office/drawing/2014/main" val="20001"/>
                    </a:ext>
                  </a:extLst>
                </a:gridCol>
              </a:tblGrid>
              <a:tr h="0">
                <a:tc>
                  <a:txBody>
                    <a:bodyPr/>
                    <a:lstStyle/>
                    <a:p>
                      <a:pPr algn="l" fontAlgn="b"/>
                      <a:r>
                        <a:rPr lang="en-US" sz="1000" b="1" i="0" u="none" strike="noStrike" spc="0" baseline="0" dirty="0">
                          <a:solidFill>
                            <a:schemeClr val="tx1"/>
                          </a:solidFill>
                          <a:effectLst/>
                          <a:latin typeface="+mj-lt"/>
                        </a:rPr>
                        <a:t>Brand</a:t>
                      </a:r>
                    </a:p>
                  </a:txBody>
                  <a:tcPr marL="46446" marR="46446">
                    <a:lnL w="381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marL="0" algn="l" defTabSz="906199" rtl="0" eaLnBrk="1" fontAlgn="b" latinLnBrk="0" hangingPunct="1"/>
                      <a:r>
                        <a:rPr lang="en-US" sz="1000" b="1" i="0" u="none" strike="noStrike" kern="1200" spc="0" baseline="0" dirty="0">
                          <a:solidFill>
                            <a:schemeClr val="tx1"/>
                          </a:solidFill>
                          <a:effectLst/>
                          <a:latin typeface="+mj-lt"/>
                          <a:ea typeface="+mn-ea"/>
                          <a:cs typeface="+mn-cs"/>
                        </a:rPr>
                        <a:t>% of Operators Mentioning Brand</a:t>
                      </a:r>
                    </a:p>
                  </a:txBody>
                  <a:tcPr marL="46446" marR="46446">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0">
                <a:tc>
                  <a:txBody>
                    <a:bodyPr/>
                    <a:lstStyle/>
                    <a:p>
                      <a:pPr marL="0" algn="l" defTabSz="906199" rtl="0" eaLnBrk="1" fontAlgn="t" latinLnBrk="0" hangingPunct="1"/>
                      <a:r>
                        <a:rPr lang="en-US" sz="1000" b="1" i="0" u="none" strike="noStrike" kern="1200" spc="0" baseline="0" dirty="0">
                          <a:solidFill>
                            <a:schemeClr val="accent1"/>
                          </a:solidFill>
                          <a:effectLst/>
                          <a:latin typeface="+mn-lt"/>
                          <a:ea typeface="+mn-ea"/>
                          <a:cs typeface="+mn-cs"/>
                        </a:rPr>
                        <a:t>V8</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1" i="0" u="none" strike="noStrike" kern="1200" spc="0" baseline="0" dirty="0">
                          <a:solidFill>
                            <a:schemeClr val="accent1"/>
                          </a:solidFill>
                          <a:effectLst/>
                          <a:latin typeface="+mn-lt"/>
                          <a:ea typeface="+mn-ea"/>
                          <a:cs typeface="+mn-cs"/>
                        </a:rPr>
                        <a:t>25%</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757769858"/>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Naked</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12%</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382266827"/>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Vita Coco</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12%</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39573191"/>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Ocean Spray</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12%</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4294605105"/>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Motts</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11%</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528339593"/>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Thirster</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9%</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070548885"/>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Sacramento</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9%</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107815946"/>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Odwalla</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8%</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987385190"/>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Tropicana</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baseline="0" dirty="0">
                          <a:solidFill>
                            <a:schemeClr val="tx1"/>
                          </a:solidFill>
                          <a:effectLst/>
                          <a:latin typeface="+mn-lt"/>
                          <a:ea typeface="+mn-ea"/>
                          <a:cs typeface="+mn-cs"/>
                        </a:rPr>
                        <a:t>7%</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910677266"/>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Red Gold</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6%</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029320896"/>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ZICO</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baseline="0" dirty="0">
                          <a:solidFill>
                            <a:schemeClr val="tx1"/>
                          </a:solidFill>
                          <a:effectLst/>
                          <a:latin typeface="+mn-lt"/>
                          <a:ea typeface="+mn-ea"/>
                          <a:cs typeface="+mn-cs"/>
                        </a:rPr>
                        <a:t>6%</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495288012"/>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Dole</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baseline="0" dirty="0">
                          <a:solidFill>
                            <a:schemeClr val="tx1"/>
                          </a:solidFill>
                          <a:effectLst/>
                          <a:latin typeface="+mn-lt"/>
                          <a:ea typeface="+mn-ea"/>
                          <a:cs typeface="+mn-cs"/>
                        </a:rPr>
                        <a:t>6%</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343768667"/>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Apple and Eve</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baseline="0" dirty="0">
                          <a:solidFill>
                            <a:schemeClr val="tx1"/>
                          </a:solidFill>
                          <a:effectLst/>
                          <a:latin typeface="+mn-lt"/>
                          <a:ea typeface="+mn-ea"/>
                          <a:cs typeface="+mn-cs"/>
                        </a:rPr>
                        <a:t>5%</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87472892"/>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Minute Maid</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baseline="0" dirty="0">
                          <a:solidFill>
                            <a:schemeClr val="tx1"/>
                          </a:solidFill>
                          <a:effectLst/>
                          <a:latin typeface="+mn-lt"/>
                          <a:ea typeface="+mn-ea"/>
                          <a:cs typeface="+mn-cs"/>
                        </a:rPr>
                        <a:t>3%</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440286977"/>
                  </a:ext>
                </a:extLst>
              </a:tr>
              <a:tr h="0">
                <a:tc>
                  <a:txBody>
                    <a:bodyPr/>
                    <a:lstStyle/>
                    <a:p>
                      <a:pPr marL="0" algn="l" defTabSz="906199" rtl="0" eaLnBrk="1" fontAlgn="t" latinLnBrk="0" hangingPunct="1"/>
                      <a:r>
                        <a:rPr lang="en-US" sz="1000" b="1" i="0" u="none" strike="noStrike" kern="1200" spc="0" baseline="0" dirty="0">
                          <a:solidFill>
                            <a:schemeClr val="accent1"/>
                          </a:solidFill>
                          <a:effectLst/>
                          <a:latin typeface="+mn-lt"/>
                          <a:ea typeface="+mn-ea"/>
                          <a:cs typeface="+mn-cs"/>
                        </a:rPr>
                        <a:t>Campbell’s</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1" i="0" u="none" strike="noStrike" kern="1200" spc="0" baseline="0" dirty="0">
                          <a:solidFill>
                            <a:schemeClr val="accent1"/>
                          </a:solidFill>
                          <a:effectLst/>
                          <a:latin typeface="+mn-lt"/>
                          <a:ea typeface="+mn-ea"/>
                          <a:cs typeface="+mn-cs"/>
                        </a:rPr>
                        <a:t>2%</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022868445"/>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Welch’s</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baseline="0" dirty="0">
                          <a:solidFill>
                            <a:schemeClr val="tx1"/>
                          </a:solidFill>
                          <a:effectLst/>
                          <a:latin typeface="+mn-lt"/>
                          <a:ea typeface="+mn-ea"/>
                          <a:cs typeface="+mn-cs"/>
                        </a:rPr>
                        <a:t>2%</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510288616"/>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Del Monte</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baseline="0" dirty="0">
                          <a:solidFill>
                            <a:schemeClr val="tx1"/>
                          </a:solidFill>
                          <a:effectLst/>
                          <a:latin typeface="+mn-lt"/>
                          <a:ea typeface="+mn-ea"/>
                          <a:cs typeface="+mn-cs"/>
                        </a:rPr>
                        <a:t>2%</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4162966881"/>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SYSCO</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baseline="0" dirty="0">
                          <a:solidFill>
                            <a:schemeClr val="tx1"/>
                          </a:solidFill>
                          <a:effectLst/>
                          <a:latin typeface="+mn-lt"/>
                          <a:ea typeface="+mn-ea"/>
                          <a:cs typeface="+mn-cs"/>
                        </a:rPr>
                        <a:t>2%</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4192511147"/>
                  </a:ext>
                </a:extLst>
              </a:tr>
            </a:tbl>
          </a:graphicData>
        </a:graphic>
      </p:graphicFrame>
    </p:spTree>
    <p:custDataLst>
      <p:tags r:id="rId1"/>
    </p:custDataLst>
    <p:extLst>
      <p:ext uri="{BB962C8B-B14F-4D97-AF65-F5344CB8AC3E}">
        <p14:creationId xmlns:p14="http://schemas.microsoft.com/office/powerpoint/2010/main" val="326085862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F4E2DE4-8ADA-4D4E-9951-90A1D26586E7}" type="slidenum">
              <a:rPr lang="en-US" smtClean="0"/>
              <a:t>135</a:t>
            </a:fld>
            <a:endParaRPr lang="en-US" dirty="0"/>
          </a:p>
        </p:txBody>
      </p:sp>
      <p:sp>
        <p:nvSpPr>
          <p:cNvPr id="3" name="Text Placeholder 2"/>
          <p:cNvSpPr>
            <a:spLocks noGrp="1"/>
          </p:cNvSpPr>
          <p:nvPr>
            <p:ph type="body" sz="quarter" idx="12"/>
          </p:nvPr>
        </p:nvSpPr>
        <p:spPr/>
        <p:txBody>
          <a:bodyPr/>
          <a:lstStyle/>
          <a:p>
            <a:r>
              <a:rPr lang="en-US" b="1" dirty="0"/>
              <a:t>Vita Coco was the only brand rated as more familiar than V8 within most of the major segments. </a:t>
            </a:r>
            <a:r>
              <a:rPr lang="en-US" dirty="0"/>
              <a:t>The exception is restaurants, where V8 was rated as the most familiar. </a:t>
            </a:r>
          </a:p>
          <a:p>
            <a:r>
              <a:rPr lang="en-US" dirty="0"/>
              <a:t>Within restaurants, V8 was the most familiar among quick service (</a:t>
            </a:r>
            <a:r>
              <a:rPr lang="en-US" b="1" dirty="0"/>
              <a:t>69%</a:t>
            </a:r>
            <a:r>
              <a:rPr lang="en-US" dirty="0"/>
              <a:t>) and casual dining operations (</a:t>
            </a:r>
            <a:r>
              <a:rPr lang="en-US" b="1" dirty="0"/>
              <a:t>64%</a:t>
            </a:r>
            <a:r>
              <a:rPr lang="en-US" dirty="0"/>
              <a:t>). </a:t>
            </a:r>
          </a:p>
          <a:p>
            <a:endParaRPr lang="en-US" dirty="0"/>
          </a:p>
          <a:p>
            <a:endParaRPr dirty="0"/>
          </a:p>
        </p:txBody>
      </p:sp>
      <p:sp>
        <p:nvSpPr>
          <p:cNvPr id="4" name="Title 3"/>
          <p:cNvSpPr>
            <a:spLocks noGrp="1"/>
          </p:cNvSpPr>
          <p:nvPr>
            <p:ph type="title"/>
          </p:nvPr>
        </p:nvSpPr>
        <p:spPr/>
        <p:txBody>
          <a:bodyPr/>
          <a:lstStyle/>
          <a:p>
            <a:r>
              <a:rPr lang="en-US" dirty="0"/>
              <a:t>Beverage Brand Familiarity</a:t>
            </a:r>
            <a:endParaRPr dirty="0"/>
          </a:p>
        </p:txBody>
      </p:sp>
      <p:sp>
        <p:nvSpPr>
          <p:cNvPr id="5" name="Footer Placeholder 4"/>
          <p:cNvSpPr>
            <a:spLocks noGrp="1"/>
          </p:cNvSpPr>
          <p:nvPr>
            <p:ph type="ftr" sz="quarter" idx="13"/>
          </p:nvPr>
        </p:nvSpPr>
        <p:spPr>
          <a:xfrm>
            <a:off x="381000" y="6198017"/>
            <a:ext cx="2590800" cy="355183"/>
          </a:xfrm>
        </p:spPr>
        <p:txBody>
          <a:bodyPr/>
          <a:lstStyle/>
          <a:p>
            <a:endParaRPr dirty="0"/>
          </a:p>
          <a:p>
            <a:r>
              <a:rPr dirty="0"/>
              <a:t>Base: 558</a:t>
            </a:r>
            <a:r>
              <a:rPr lang="en-US" dirty="0"/>
              <a:t> operators, 185 restaurant, 283 non comm, 45 hotel, 45 c-store</a:t>
            </a:r>
            <a:endParaRPr dirty="0"/>
          </a:p>
          <a:p>
            <a:r>
              <a:rPr dirty="0"/>
              <a:t>Q: Which of the following brands of fruit and/or vegetable juice, or coconut water,</a:t>
            </a:r>
            <a:r>
              <a:rPr lang="en-US" dirty="0"/>
              <a:t> </a:t>
            </a:r>
            <a:r>
              <a:rPr dirty="0"/>
              <a:t>are you familiar with in foodservice?</a:t>
            </a:r>
          </a:p>
        </p:txBody>
      </p:sp>
      <p:sp>
        <p:nvSpPr>
          <p:cNvPr id="6" name="Text Placeholder 5"/>
          <p:cNvSpPr>
            <a:spLocks noGrp="1"/>
          </p:cNvSpPr>
          <p:nvPr>
            <p:ph type="body" sz="quarter" idx="15"/>
          </p:nvPr>
        </p:nvSpPr>
        <p:spPr>
          <a:xfrm>
            <a:off x="381000" y="1722120"/>
            <a:ext cx="2590801" cy="1667165"/>
          </a:xfrm>
        </p:spPr>
        <p:txBody>
          <a:bodyPr/>
          <a:lstStyle/>
          <a:p>
            <a:r>
              <a:rPr lang="en-US" dirty="0"/>
              <a:t>Aided</a:t>
            </a:r>
            <a:endParaRPr dirty="0"/>
          </a:p>
        </p:txBody>
      </p:sp>
      <p:graphicFrame>
        <p:nvGraphicFramePr>
          <p:cNvPr id="10" name="Chart Placeholder 6">
            <a:extLst>
              <a:ext uri="{FF2B5EF4-FFF2-40B4-BE49-F238E27FC236}">
                <a16:creationId xmlns:a16="http://schemas.microsoft.com/office/drawing/2014/main" id="{ED34C7E1-8CE9-4671-9F4D-F41D0CA8A6F0}"/>
              </a:ext>
            </a:extLst>
          </p:cNvPr>
          <p:cNvGraphicFramePr>
            <a:graphicFrameLocks noGrp="1"/>
          </p:cNvGraphicFramePr>
          <p:nvPr>
            <p:ph type="chart" sz="quarter" idx="17"/>
          </p:nvPr>
        </p:nvGraphicFramePr>
        <p:xfrm>
          <a:off x="6172200" y="304800"/>
          <a:ext cx="2590800" cy="624617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Placeholder 6"/>
          <p:cNvGraphicFramePr>
            <a:graphicFrameLocks noGrp="1"/>
          </p:cNvGraphicFramePr>
          <p:nvPr>
            <p:ph type="chart" sz="quarter" idx="14"/>
          </p:nvPr>
        </p:nvGraphicFramePr>
        <p:xfrm>
          <a:off x="3276600" y="304800"/>
          <a:ext cx="5486400" cy="62461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2269741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C58DDB-502A-4F72-8185-A556FC73959C}"/>
              </a:ext>
            </a:extLst>
          </p:cNvPr>
          <p:cNvSpPr>
            <a:spLocks noGrp="1"/>
          </p:cNvSpPr>
          <p:nvPr>
            <p:ph type="sldNum" sz="quarter" idx="10"/>
          </p:nvPr>
        </p:nvSpPr>
        <p:spPr/>
        <p:txBody>
          <a:bodyPr/>
          <a:lstStyle/>
          <a:p>
            <a:pPr defTabSz="856716"/>
            <a:fld id="{7B6B1C32-E567-445C-9FD5-2A0B0A08DD29}" type="slidenum">
              <a:rPr lang="en-US" smtClean="0"/>
              <a:pPr defTabSz="856716"/>
              <a:t>136</a:t>
            </a:fld>
            <a:endParaRPr lang="en-US" dirty="0"/>
          </a:p>
        </p:txBody>
      </p:sp>
      <p:sp>
        <p:nvSpPr>
          <p:cNvPr id="3" name="Text Placeholder 2">
            <a:extLst>
              <a:ext uri="{FF2B5EF4-FFF2-40B4-BE49-F238E27FC236}">
                <a16:creationId xmlns:a16="http://schemas.microsoft.com/office/drawing/2014/main" id="{F62BEBD8-3E05-4139-A191-30B6D2552AB8}"/>
              </a:ext>
            </a:extLst>
          </p:cNvPr>
          <p:cNvSpPr>
            <a:spLocks noGrp="1"/>
          </p:cNvSpPr>
          <p:nvPr>
            <p:ph type="body" sz="quarter" idx="12"/>
          </p:nvPr>
        </p:nvSpPr>
        <p:spPr/>
        <p:txBody>
          <a:bodyPr/>
          <a:lstStyle/>
          <a:p>
            <a:r>
              <a:rPr lang="en-US" b="1" dirty="0"/>
              <a:t>Across all major segments, fruit juice represents the highest proportion of drink formats. </a:t>
            </a:r>
          </a:p>
          <a:p>
            <a:r>
              <a:rPr lang="en-US" dirty="0"/>
              <a:t>Hotels report the highest proportion of coconut water purchases. This aligns with the segment’s significantly higher familiarity with Vita Coco, a brand that sells exclusively coconut water products.  </a:t>
            </a:r>
          </a:p>
        </p:txBody>
      </p:sp>
      <p:sp>
        <p:nvSpPr>
          <p:cNvPr id="4" name="Title 3">
            <a:extLst>
              <a:ext uri="{FF2B5EF4-FFF2-40B4-BE49-F238E27FC236}">
                <a16:creationId xmlns:a16="http://schemas.microsoft.com/office/drawing/2014/main" id="{E1D46849-51C9-4633-8C95-EC1DD8F954C8}"/>
              </a:ext>
            </a:extLst>
          </p:cNvPr>
          <p:cNvSpPr>
            <a:spLocks noGrp="1"/>
          </p:cNvSpPr>
          <p:nvPr>
            <p:ph type="title"/>
          </p:nvPr>
        </p:nvSpPr>
        <p:spPr/>
        <p:txBody>
          <a:bodyPr/>
          <a:lstStyle/>
          <a:p>
            <a:r>
              <a:rPr lang="en-US" dirty="0"/>
              <a:t>Fruitful Format</a:t>
            </a:r>
          </a:p>
        </p:txBody>
      </p:sp>
      <p:sp>
        <p:nvSpPr>
          <p:cNvPr id="5" name="Footer Placeholder 4">
            <a:extLst>
              <a:ext uri="{FF2B5EF4-FFF2-40B4-BE49-F238E27FC236}">
                <a16:creationId xmlns:a16="http://schemas.microsoft.com/office/drawing/2014/main" id="{37B55303-5957-4301-B2CC-607DC44F92A4}"/>
              </a:ext>
            </a:extLst>
          </p:cNvPr>
          <p:cNvSpPr>
            <a:spLocks noGrp="1"/>
          </p:cNvSpPr>
          <p:nvPr>
            <p:ph type="ftr" sz="quarter" idx="13"/>
          </p:nvPr>
        </p:nvSpPr>
        <p:spPr/>
        <p:txBody>
          <a:bodyPr/>
          <a:lstStyle/>
          <a:p>
            <a:r>
              <a:rPr lang="en-US" dirty="0"/>
              <a:t>Base: 558 operators, 185 restaurant, 283 non comm, 45 hotel, 45 c-store</a:t>
            </a:r>
            <a:br>
              <a:rPr lang="en-US" dirty="0"/>
            </a:br>
            <a:r>
              <a:rPr lang="en-US" dirty="0"/>
              <a:t>Q: What proportion of the fruit and/or vegetable juice or coconut water products that you purchase are in the following formats?</a:t>
            </a:r>
          </a:p>
        </p:txBody>
      </p:sp>
      <p:sp>
        <p:nvSpPr>
          <p:cNvPr id="6" name="Text Placeholder 5">
            <a:extLst>
              <a:ext uri="{FF2B5EF4-FFF2-40B4-BE49-F238E27FC236}">
                <a16:creationId xmlns:a16="http://schemas.microsoft.com/office/drawing/2014/main" id="{D7B0E0A6-3737-40DE-87BB-9D05D977DB54}"/>
              </a:ext>
            </a:extLst>
          </p:cNvPr>
          <p:cNvSpPr>
            <a:spLocks noGrp="1"/>
          </p:cNvSpPr>
          <p:nvPr>
            <p:ph type="body" sz="quarter" idx="15"/>
          </p:nvPr>
        </p:nvSpPr>
        <p:spPr>
          <a:xfrm>
            <a:off x="381000" y="1280160"/>
            <a:ext cx="2590801" cy="1149005"/>
          </a:xfrm>
        </p:spPr>
        <p:txBody>
          <a:bodyPr/>
          <a:lstStyle/>
          <a:p>
            <a:r>
              <a:rPr lang="en-US" dirty="0"/>
              <a:t>Beverage formats by segment</a:t>
            </a:r>
          </a:p>
        </p:txBody>
      </p:sp>
      <p:graphicFrame>
        <p:nvGraphicFramePr>
          <p:cNvPr id="10" name="Content Placeholder 9">
            <a:extLst>
              <a:ext uri="{FF2B5EF4-FFF2-40B4-BE49-F238E27FC236}">
                <a16:creationId xmlns:a16="http://schemas.microsoft.com/office/drawing/2014/main" id="{05036206-F78C-48B4-8ED2-B1E9B0200E51}"/>
              </a:ext>
            </a:extLst>
          </p:cNvPr>
          <p:cNvGraphicFramePr>
            <a:graphicFrameLocks noGrp="1"/>
          </p:cNvGraphicFramePr>
          <p:nvPr>
            <p:ph type="chart" sz="quarter" idx="17"/>
            <p:extLst>
              <p:ext uri="{D42A27DB-BD31-4B8C-83A1-F6EECF244321}">
                <p14:modId xmlns:p14="http://schemas.microsoft.com/office/powerpoint/2010/main" val="1911831291"/>
              </p:ext>
            </p:extLst>
          </p:nvPr>
        </p:nvGraphicFramePr>
        <p:xfrm>
          <a:off x="3276600" y="304800"/>
          <a:ext cx="5486400" cy="5791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4044935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F4E2DE4-8ADA-4D4E-9951-90A1D26586E7}" type="slidenum">
              <a:rPr lang="en-US" smtClean="0"/>
              <a:t>137</a:t>
            </a:fld>
            <a:endParaRPr lang="en-US" dirty="0"/>
          </a:p>
        </p:txBody>
      </p:sp>
      <p:sp>
        <p:nvSpPr>
          <p:cNvPr id="3" name="Text Placeholder 2"/>
          <p:cNvSpPr>
            <a:spLocks noGrp="1"/>
          </p:cNvSpPr>
          <p:nvPr>
            <p:ph type="body" sz="quarter" idx="12"/>
          </p:nvPr>
        </p:nvSpPr>
        <p:spPr/>
        <p:txBody>
          <a:bodyPr/>
          <a:lstStyle/>
          <a:p>
            <a:r>
              <a:rPr lang="en-US" dirty="0"/>
              <a:t>Consistent with other product categories in the study, </a:t>
            </a:r>
            <a:r>
              <a:rPr lang="en-US" b="1" dirty="0"/>
              <a:t>price is the most influential driver of purchasing decisions for beverages</a:t>
            </a:r>
            <a:r>
              <a:rPr lang="en-US" dirty="0"/>
              <a:t>, with taste not far behind. </a:t>
            </a:r>
          </a:p>
          <a:p>
            <a:r>
              <a:rPr lang="en-US" dirty="0"/>
              <a:t>A unique driver to beverage purchasing decisions is the claim of 100% juice. Authenticity, and a lack of artificial flavoring, is clearly an important consideration for beverage products. </a:t>
            </a:r>
            <a:endParaRPr dirty="0"/>
          </a:p>
        </p:txBody>
      </p:sp>
      <p:sp>
        <p:nvSpPr>
          <p:cNvPr id="4" name="Title 3"/>
          <p:cNvSpPr>
            <a:spLocks noGrp="1"/>
          </p:cNvSpPr>
          <p:nvPr>
            <p:ph type="title"/>
          </p:nvPr>
        </p:nvSpPr>
        <p:spPr/>
        <p:txBody>
          <a:bodyPr/>
          <a:lstStyle/>
          <a:p>
            <a:r>
              <a:rPr lang="en-US" dirty="0"/>
              <a:t>Critical Purchase Drivers </a:t>
            </a:r>
            <a:endParaRPr dirty="0"/>
          </a:p>
        </p:txBody>
      </p:sp>
      <p:sp>
        <p:nvSpPr>
          <p:cNvPr id="5" name="Footer Placeholder 4"/>
          <p:cNvSpPr>
            <a:spLocks noGrp="1"/>
          </p:cNvSpPr>
          <p:nvPr>
            <p:ph type="ftr" sz="quarter" idx="13"/>
          </p:nvPr>
        </p:nvSpPr>
        <p:spPr/>
        <p:txBody>
          <a:bodyPr/>
          <a:lstStyle/>
          <a:p>
            <a:endParaRPr dirty="0"/>
          </a:p>
          <a:p>
            <a:r>
              <a:rPr dirty="0"/>
              <a:t>Base: </a:t>
            </a:r>
            <a:r>
              <a:rPr lang="en-US" dirty="0"/>
              <a:t>558 operators, 185 restaurant, 283 non comm, 45 hotel, 45 c-store</a:t>
            </a:r>
            <a:endParaRPr dirty="0"/>
          </a:p>
          <a:p>
            <a:r>
              <a:rPr dirty="0"/>
              <a:t>Q: You said you currently purchase fruit and/or vegetable juice or coconut water products for your operation.</a:t>
            </a:r>
          </a:p>
        </p:txBody>
      </p:sp>
      <p:sp>
        <p:nvSpPr>
          <p:cNvPr id="6" name="Text Placeholder 5"/>
          <p:cNvSpPr>
            <a:spLocks noGrp="1"/>
          </p:cNvSpPr>
          <p:nvPr>
            <p:ph type="body" sz="quarter" idx="15"/>
          </p:nvPr>
        </p:nvSpPr>
        <p:spPr>
          <a:xfrm>
            <a:off x="381000" y="1764254"/>
            <a:ext cx="2590801" cy="664911"/>
          </a:xfrm>
        </p:spPr>
        <p:txBody>
          <a:bodyPr/>
          <a:lstStyle/>
          <a:p>
            <a:r>
              <a:rPr lang="en-US" dirty="0"/>
              <a:t>Total sample</a:t>
            </a:r>
            <a:endParaRPr dirty="0"/>
          </a:p>
        </p:txBody>
      </p:sp>
      <p:graphicFrame>
        <p:nvGraphicFramePr>
          <p:cNvPr id="7" name="Chart Placeholder 6"/>
          <p:cNvGraphicFramePr>
            <a:graphicFrameLocks noGrp="1"/>
          </p:cNvGraphicFramePr>
          <p:nvPr>
            <p:ph type="chart" sz="quarter" idx="17"/>
            <p:extLst>
              <p:ext uri="{D42A27DB-BD31-4B8C-83A1-F6EECF244321}">
                <p14:modId xmlns:p14="http://schemas.microsoft.com/office/powerpoint/2010/main" val="1037130331"/>
              </p:ext>
            </p:extLst>
          </p:nvPr>
        </p:nvGraphicFramePr>
        <p:xfrm>
          <a:off x="3276600" y="304800"/>
          <a:ext cx="5486400" cy="5791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2745473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F4E2DE4-8ADA-4D4E-9951-90A1D26586E7}" type="slidenum">
              <a:rPr lang="en-US" smtClean="0"/>
              <a:t>138</a:t>
            </a:fld>
            <a:endParaRPr lang="en-US" dirty="0"/>
          </a:p>
        </p:txBody>
      </p:sp>
      <p:sp>
        <p:nvSpPr>
          <p:cNvPr id="3" name="Text Placeholder 2"/>
          <p:cNvSpPr>
            <a:spLocks noGrp="1"/>
          </p:cNvSpPr>
          <p:nvPr>
            <p:ph type="body" sz="quarter" idx="12"/>
          </p:nvPr>
        </p:nvSpPr>
        <p:spPr>
          <a:xfrm>
            <a:off x="381000" y="3141552"/>
            <a:ext cx="2590801" cy="2954448"/>
          </a:xfrm>
        </p:spPr>
        <p:txBody>
          <a:bodyPr/>
          <a:lstStyle/>
          <a:p>
            <a:r>
              <a:rPr lang="en-US" dirty="0"/>
              <a:t>Similar to many other product categories in the study, c-store and hotel segments stand apart in their purchase drivers. They continue to prioritize organic and non-GMO products as well as an even stronger focus on taste than the other segments. </a:t>
            </a:r>
          </a:p>
          <a:p>
            <a:r>
              <a:rPr lang="en-US" dirty="0"/>
              <a:t>It is important to keep in mind the differing sample sizes as you interpret results.</a:t>
            </a:r>
          </a:p>
        </p:txBody>
      </p:sp>
      <p:sp>
        <p:nvSpPr>
          <p:cNvPr id="4" name="Title 3"/>
          <p:cNvSpPr>
            <a:spLocks noGrp="1"/>
          </p:cNvSpPr>
          <p:nvPr>
            <p:ph type="title"/>
          </p:nvPr>
        </p:nvSpPr>
        <p:spPr/>
        <p:txBody>
          <a:bodyPr/>
          <a:lstStyle/>
          <a:p>
            <a:r>
              <a:rPr lang="en-US" dirty="0"/>
              <a:t>Unique Purchase Drivers by Segment</a:t>
            </a:r>
            <a:endParaRPr dirty="0"/>
          </a:p>
        </p:txBody>
      </p:sp>
      <p:sp>
        <p:nvSpPr>
          <p:cNvPr id="5" name="Footer Placeholder 4"/>
          <p:cNvSpPr>
            <a:spLocks noGrp="1"/>
          </p:cNvSpPr>
          <p:nvPr>
            <p:ph type="ftr" sz="quarter" idx="13"/>
          </p:nvPr>
        </p:nvSpPr>
        <p:spPr/>
        <p:txBody>
          <a:bodyPr/>
          <a:lstStyle/>
          <a:p>
            <a:endParaRPr dirty="0"/>
          </a:p>
          <a:p>
            <a:r>
              <a:rPr dirty="0"/>
              <a:t>Base: </a:t>
            </a:r>
            <a:r>
              <a:rPr lang="en-US" dirty="0"/>
              <a:t>558 operators, 185 restaurant, 283 non comm, 45 hotel, 45 c-store</a:t>
            </a:r>
            <a:endParaRPr dirty="0"/>
          </a:p>
          <a:p>
            <a:r>
              <a:rPr dirty="0"/>
              <a:t>Q:</a:t>
            </a:r>
            <a:r>
              <a:rPr lang="en-US" dirty="0"/>
              <a:t> </a:t>
            </a:r>
            <a:r>
              <a:rPr dirty="0"/>
              <a:t>You said you currently purchase fruit and/or vegetable juice or coconut water products for your operation.</a:t>
            </a:r>
          </a:p>
        </p:txBody>
      </p:sp>
      <p:sp>
        <p:nvSpPr>
          <p:cNvPr id="6" name="Text Placeholder 5"/>
          <p:cNvSpPr>
            <a:spLocks noGrp="1"/>
          </p:cNvSpPr>
          <p:nvPr>
            <p:ph type="body" sz="quarter" idx="15"/>
          </p:nvPr>
        </p:nvSpPr>
        <p:spPr>
          <a:xfrm>
            <a:off x="381000" y="2057400"/>
            <a:ext cx="2590801" cy="1149005"/>
          </a:xfrm>
        </p:spPr>
        <p:txBody>
          <a:bodyPr/>
          <a:lstStyle/>
          <a:p>
            <a:r>
              <a:rPr lang="en-US" dirty="0"/>
              <a:t>Significant purchase driver differentiators by segment</a:t>
            </a:r>
          </a:p>
        </p:txBody>
      </p:sp>
      <p:graphicFrame>
        <p:nvGraphicFramePr>
          <p:cNvPr id="7" name="Chart Placeholder 6"/>
          <p:cNvGraphicFramePr>
            <a:graphicFrameLocks noGrp="1"/>
          </p:cNvGraphicFramePr>
          <p:nvPr>
            <p:ph type="chart" sz="quarter" idx="17"/>
          </p:nvPr>
        </p:nvGraphicFramePr>
        <p:xfrm>
          <a:off x="3276600" y="304800"/>
          <a:ext cx="5486400" cy="6248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8817711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F4E2DE4-8ADA-4D4E-9951-90A1D26586E7}" type="slidenum">
              <a:rPr lang="en-US" smtClean="0"/>
              <a:pPr/>
              <a:t>139</a:t>
            </a:fld>
            <a:endParaRPr lang="en-US" dirty="0"/>
          </a:p>
        </p:txBody>
      </p:sp>
      <p:sp>
        <p:nvSpPr>
          <p:cNvPr id="13" name="Text Placeholder 12">
            <a:extLst>
              <a:ext uri="{FF2B5EF4-FFF2-40B4-BE49-F238E27FC236}">
                <a16:creationId xmlns:a16="http://schemas.microsoft.com/office/drawing/2014/main" id="{3ECF33CC-E006-4939-B794-0992970624C5}"/>
              </a:ext>
            </a:extLst>
          </p:cNvPr>
          <p:cNvSpPr>
            <a:spLocks noGrp="1"/>
          </p:cNvSpPr>
          <p:nvPr>
            <p:ph type="body" sz="quarter" idx="12"/>
          </p:nvPr>
        </p:nvSpPr>
        <p:spPr>
          <a:xfrm>
            <a:off x="381000" y="3506992"/>
            <a:ext cx="2590801" cy="2589007"/>
          </a:xfrm>
        </p:spPr>
        <p:txBody>
          <a:bodyPr/>
          <a:lstStyle/>
          <a:p>
            <a:r>
              <a:rPr lang="en-US" dirty="0"/>
              <a:t>Only about one quarter of restaurant and hotel operators reported that whether or not a beverage item was appropriate for their kids menu was a primary driver of their purchase behavior when it comes to drinks. </a:t>
            </a:r>
          </a:p>
          <a:p>
            <a:endParaRPr lang="en-US" dirty="0"/>
          </a:p>
        </p:txBody>
      </p:sp>
      <p:sp>
        <p:nvSpPr>
          <p:cNvPr id="12" name="Title 7">
            <a:extLst>
              <a:ext uri="{FF2B5EF4-FFF2-40B4-BE49-F238E27FC236}">
                <a16:creationId xmlns:a16="http://schemas.microsoft.com/office/drawing/2014/main" id="{4947BBFE-16EA-4F1F-A236-0AE442EA2A9B}"/>
              </a:ext>
            </a:extLst>
          </p:cNvPr>
          <p:cNvSpPr>
            <a:spLocks noGrp="1"/>
          </p:cNvSpPr>
          <p:nvPr>
            <p:ph type="title"/>
          </p:nvPr>
        </p:nvSpPr>
        <p:spPr/>
        <p:txBody>
          <a:bodyPr/>
          <a:lstStyle/>
          <a:p>
            <a:r>
              <a:rPr lang="en-US" dirty="0"/>
              <a:t>Different Drivers: Segment Specific</a:t>
            </a:r>
          </a:p>
        </p:txBody>
      </p:sp>
      <p:sp>
        <p:nvSpPr>
          <p:cNvPr id="5" name="Footer Placeholder 4"/>
          <p:cNvSpPr>
            <a:spLocks noGrp="1"/>
          </p:cNvSpPr>
          <p:nvPr>
            <p:ph type="ftr" sz="quarter" idx="13"/>
          </p:nvPr>
        </p:nvSpPr>
        <p:spPr/>
        <p:txBody>
          <a:bodyPr/>
          <a:lstStyle/>
          <a:p>
            <a:endParaRPr lang="en-US" dirty="0"/>
          </a:p>
          <a:p>
            <a:r>
              <a:rPr lang="en-US" dirty="0"/>
              <a:t>Base: 230 operators (185 restaurant, 45 hotel)</a:t>
            </a:r>
          </a:p>
          <a:p>
            <a:r>
              <a:rPr lang="en-US" dirty="0"/>
              <a:t>Q: You said you currently purchase fruit and/or vegetable juice or coconut water products for your operation. Please select the primary drivers of your purchase decisions. Please select up to five.</a:t>
            </a:r>
          </a:p>
        </p:txBody>
      </p:sp>
      <p:sp>
        <p:nvSpPr>
          <p:cNvPr id="15" name="Text Placeholder 14">
            <a:extLst>
              <a:ext uri="{FF2B5EF4-FFF2-40B4-BE49-F238E27FC236}">
                <a16:creationId xmlns:a16="http://schemas.microsoft.com/office/drawing/2014/main" id="{5FAB8F00-F885-4A86-B754-5EC75F5A684C}"/>
              </a:ext>
            </a:extLst>
          </p:cNvPr>
          <p:cNvSpPr>
            <a:spLocks noGrp="1"/>
          </p:cNvSpPr>
          <p:nvPr>
            <p:ph type="body" sz="quarter" idx="15"/>
          </p:nvPr>
        </p:nvSpPr>
        <p:spPr/>
        <p:txBody>
          <a:bodyPr/>
          <a:lstStyle/>
          <a:p>
            <a:r>
              <a:rPr lang="en-US" dirty="0"/>
              <a:t>Options only presented to </a:t>
            </a:r>
            <a:br>
              <a:rPr lang="en-US" dirty="0"/>
            </a:br>
            <a:r>
              <a:rPr lang="en-US" dirty="0"/>
              <a:t>restaurant and hotel operators</a:t>
            </a:r>
          </a:p>
        </p:txBody>
      </p:sp>
      <p:sp>
        <p:nvSpPr>
          <p:cNvPr id="14" name="Text Placeholder 9">
            <a:extLst>
              <a:ext uri="{FF2B5EF4-FFF2-40B4-BE49-F238E27FC236}">
                <a16:creationId xmlns:a16="http://schemas.microsoft.com/office/drawing/2014/main" id="{EBE6CAA1-EF24-4636-87CB-525BCC5ADE89}"/>
              </a:ext>
            </a:extLst>
          </p:cNvPr>
          <p:cNvSpPr txBox="1">
            <a:spLocks/>
          </p:cNvSpPr>
          <p:nvPr/>
        </p:nvSpPr>
        <p:spPr>
          <a:xfrm>
            <a:off x="371856" y="718088"/>
            <a:ext cx="2590801" cy="371764"/>
          </a:xfrm>
          <a:prstGeom prst="rect">
            <a:avLst/>
          </a:prstGeom>
        </p:spPr>
        <p:txBody>
          <a:bodyPr vert="horz" lIns="0" tIns="0" rIns="0" bIns="0" rtlCol="0">
            <a:noAutofit/>
          </a:bodyPr>
          <a:lstStyle>
            <a:lvl1pPr marL="0" indent="0" algn="l" defTabSz="906199" rtl="0" eaLnBrk="1" latinLnBrk="0" hangingPunct="1">
              <a:lnSpc>
                <a:spcPct val="90000"/>
              </a:lnSpc>
              <a:spcBef>
                <a:spcPts val="0"/>
              </a:spcBef>
              <a:spcAft>
                <a:spcPts val="800"/>
              </a:spcAft>
              <a:buClrTx/>
              <a:buFont typeface="Calibri" panose="020F0502020204030204" pitchFamily="34" charset="0"/>
              <a:buNone/>
              <a:defRPr sz="1800" kern="1200" spc="-100" baseline="0">
                <a:ln>
                  <a:noFill/>
                </a:ln>
                <a:solidFill>
                  <a:schemeClr val="tx1"/>
                </a:solidFill>
                <a:latin typeface="Georgia" charset="0"/>
                <a:ea typeface="Georgia" charset="0"/>
                <a:cs typeface="Georgia" charset="0"/>
              </a:defRPr>
            </a:lvl1pPr>
            <a:lvl2pPr marL="406400" indent="-234950" algn="l" defTabSz="906199" rtl="0" eaLnBrk="1" latinLnBrk="0" hangingPunct="1">
              <a:spcBef>
                <a:spcPts val="0"/>
              </a:spcBef>
              <a:spcAft>
                <a:spcPts val="400"/>
              </a:spcAft>
              <a:buClr>
                <a:schemeClr val="tx2"/>
              </a:buClr>
              <a:buFont typeface="Helvetica" charset="0"/>
              <a:buChar char="●"/>
              <a:tabLst/>
              <a:defRPr sz="1100" kern="1200" spc="-50" baseline="0">
                <a:solidFill>
                  <a:schemeClr val="tx1"/>
                </a:solidFill>
                <a:latin typeface="Georgia" charset="0"/>
                <a:ea typeface="Georgia" charset="0"/>
                <a:cs typeface="Georgia" charset="0"/>
              </a:defRPr>
            </a:lvl2pPr>
            <a:lvl3pPr marL="750888" indent="-284163" algn="l" defTabSz="906199" rtl="0" eaLnBrk="1" latinLnBrk="0" hangingPunct="1">
              <a:spcBef>
                <a:spcPts val="0"/>
              </a:spcBef>
              <a:spcAft>
                <a:spcPts val="400"/>
              </a:spcAft>
              <a:buClrTx/>
              <a:buFont typeface="AppleSymbols" charset="0"/>
              <a:buChar char="⎯"/>
              <a:tabLst/>
              <a:defRPr sz="1100" kern="1200" spc="-50" baseline="0">
                <a:solidFill>
                  <a:schemeClr val="tx1"/>
                </a:solidFill>
                <a:latin typeface="Georgia" charset="0"/>
                <a:ea typeface="Georgia" charset="0"/>
                <a:cs typeface="Georgia" charset="0"/>
              </a:defRPr>
            </a:lvl3pPr>
            <a:lvl4pPr marL="1035050" indent="-233363" algn="l" defTabSz="906199" rtl="0" eaLnBrk="1" latinLnBrk="0" hangingPunct="1">
              <a:spcBef>
                <a:spcPts val="0"/>
              </a:spcBef>
              <a:spcAft>
                <a:spcPts val="400"/>
              </a:spcAft>
              <a:buClrTx/>
              <a:buFont typeface="Calibri" panose="020F0502020204030204" pitchFamily="34" charset="0"/>
              <a:buChar char="‒"/>
              <a:tabLst/>
              <a:defRPr sz="1100" kern="1200" spc="-50" baseline="0">
                <a:solidFill>
                  <a:schemeClr val="tx1"/>
                </a:solidFill>
                <a:latin typeface="Georgia" charset="0"/>
                <a:ea typeface="Georgia" charset="0"/>
                <a:cs typeface="Georgia" charset="0"/>
              </a:defRPr>
            </a:lvl4pPr>
            <a:lvl5pPr marL="1320800" indent="-234950" algn="l" defTabSz="906199" rtl="0" eaLnBrk="1" latinLnBrk="0" hangingPunct="1">
              <a:spcBef>
                <a:spcPts val="0"/>
              </a:spcBef>
              <a:spcAft>
                <a:spcPts val="400"/>
              </a:spcAft>
              <a:buClrTx/>
              <a:buFont typeface="Calibri" panose="020F0502020204030204" pitchFamily="34" charset="0"/>
              <a:buChar char="‒"/>
              <a:tabLst/>
              <a:defRPr sz="1100" kern="1200" spc="-50" baseline="0">
                <a:solidFill>
                  <a:schemeClr val="tx1"/>
                </a:solidFill>
                <a:latin typeface="Georgia" charset="0"/>
                <a:ea typeface="Georgia" charset="0"/>
                <a:cs typeface="Georgia" charset="0"/>
              </a:defRPr>
            </a:lvl5pPr>
            <a:lvl6pPr marL="2492048"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6pPr>
            <a:lvl7pPr marL="2945147"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7pPr>
            <a:lvl8pPr marL="3398246"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8pPr>
            <a:lvl9pPr marL="3851346"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9pPr>
          </a:lstStyle>
          <a:p>
            <a:endParaRPr lang="en-US" dirty="0"/>
          </a:p>
        </p:txBody>
      </p:sp>
      <p:graphicFrame>
        <p:nvGraphicFramePr>
          <p:cNvPr id="17" name="Chart Placeholder 6">
            <a:extLst>
              <a:ext uri="{FF2B5EF4-FFF2-40B4-BE49-F238E27FC236}">
                <a16:creationId xmlns:a16="http://schemas.microsoft.com/office/drawing/2014/main" id="{D0B8BF3B-5299-45F0-ACCF-F6F8E217ED3A}"/>
              </a:ext>
            </a:extLst>
          </p:cNvPr>
          <p:cNvGraphicFramePr>
            <a:graphicFrameLocks noGrp="1"/>
          </p:cNvGraphicFramePr>
          <p:nvPr>
            <p:ph type="chart" sz="quarter" idx="17"/>
            <p:extLst>
              <p:ext uri="{D42A27DB-BD31-4B8C-83A1-F6EECF244321}">
                <p14:modId xmlns:p14="http://schemas.microsoft.com/office/powerpoint/2010/main" val="985925071"/>
              </p:ext>
            </p:extLst>
          </p:nvPr>
        </p:nvGraphicFramePr>
        <p:xfrm>
          <a:off x="3276600" y="304800"/>
          <a:ext cx="5486400" cy="45038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51444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FFE7A2FC-3D0E-40FF-BED6-3D3127A7AB9D}"/>
              </a:ext>
            </a:extLst>
          </p:cNvPr>
          <p:cNvSpPr>
            <a:spLocks noGrp="1"/>
          </p:cNvSpPr>
          <p:nvPr>
            <p:ph type="ftr" sz="quarter" idx="13"/>
          </p:nvPr>
        </p:nvSpPr>
        <p:spPr>
          <a:xfrm>
            <a:off x="381000" y="6391275"/>
            <a:ext cx="8382000" cy="161925"/>
          </a:xfrm>
        </p:spPr>
        <p:txBody>
          <a:bodyPr/>
          <a:lstStyle/>
          <a:p>
            <a:r>
              <a:rPr lang="en-US" dirty="0"/>
              <a:t>Note: Blue indicates purchasing driver is unique to category</a:t>
            </a:r>
          </a:p>
        </p:txBody>
      </p:sp>
      <p:sp>
        <p:nvSpPr>
          <p:cNvPr id="3" name="Slide Number Placeholder 2">
            <a:extLst>
              <a:ext uri="{FF2B5EF4-FFF2-40B4-BE49-F238E27FC236}">
                <a16:creationId xmlns:a16="http://schemas.microsoft.com/office/drawing/2014/main" id="{3B80594C-321C-4C77-A318-92EB5D59B7E7}"/>
              </a:ext>
            </a:extLst>
          </p:cNvPr>
          <p:cNvSpPr>
            <a:spLocks noGrp="1"/>
          </p:cNvSpPr>
          <p:nvPr>
            <p:ph type="sldNum" sz="quarter" idx="4"/>
          </p:nvPr>
        </p:nvSpPr>
        <p:spPr/>
        <p:txBody>
          <a:bodyPr/>
          <a:lstStyle/>
          <a:p>
            <a:fld id="{7B6B1C32-E567-445C-9FD5-2A0B0A08DD29}" type="slidenum">
              <a:rPr lang="en-US" smtClean="0"/>
              <a:pPr/>
              <a:t>14</a:t>
            </a:fld>
            <a:endParaRPr lang="en-US" dirty="0"/>
          </a:p>
        </p:txBody>
      </p:sp>
      <p:sp>
        <p:nvSpPr>
          <p:cNvPr id="18" name="Title 17">
            <a:extLst>
              <a:ext uri="{FF2B5EF4-FFF2-40B4-BE49-F238E27FC236}">
                <a16:creationId xmlns:a16="http://schemas.microsoft.com/office/drawing/2014/main" id="{7562818D-B371-41C2-B1C0-E6380F96A62A}"/>
              </a:ext>
            </a:extLst>
          </p:cNvPr>
          <p:cNvSpPr>
            <a:spLocks noGrp="1"/>
          </p:cNvSpPr>
          <p:nvPr>
            <p:ph type="title"/>
          </p:nvPr>
        </p:nvSpPr>
        <p:spPr>
          <a:xfrm>
            <a:off x="384047" y="304800"/>
            <a:ext cx="5084597" cy="399208"/>
          </a:xfrm>
        </p:spPr>
        <p:txBody>
          <a:bodyPr/>
          <a:lstStyle/>
          <a:p>
            <a:r>
              <a:rPr lang="en-US" dirty="0"/>
              <a:t>K-12 – Priority Segment for Packaged Snacks and Soup  </a:t>
            </a:r>
          </a:p>
        </p:txBody>
      </p:sp>
      <p:sp>
        <p:nvSpPr>
          <p:cNvPr id="4" name="Text Placeholder 3">
            <a:extLst>
              <a:ext uri="{FF2B5EF4-FFF2-40B4-BE49-F238E27FC236}">
                <a16:creationId xmlns:a16="http://schemas.microsoft.com/office/drawing/2014/main" id="{328E34E4-6B58-4AF9-9A12-3BD2B13882EC}"/>
              </a:ext>
            </a:extLst>
          </p:cNvPr>
          <p:cNvSpPr>
            <a:spLocks noGrp="1"/>
          </p:cNvSpPr>
          <p:nvPr>
            <p:ph type="body" sz="quarter" idx="15"/>
          </p:nvPr>
        </p:nvSpPr>
        <p:spPr>
          <a:xfrm>
            <a:off x="381000" y="736376"/>
            <a:ext cx="5084597" cy="371764"/>
          </a:xfrm>
        </p:spPr>
        <p:txBody>
          <a:bodyPr/>
          <a:lstStyle/>
          <a:p>
            <a:r>
              <a:rPr lang="en-US" dirty="0"/>
              <a:t>Top eight purchase drivers for all categories</a:t>
            </a:r>
          </a:p>
          <a:p>
            <a:endParaRPr lang="en-US" dirty="0"/>
          </a:p>
        </p:txBody>
      </p:sp>
      <p:graphicFrame>
        <p:nvGraphicFramePr>
          <p:cNvPr id="6" name="Chart Placeholder 11">
            <a:extLst>
              <a:ext uri="{FF2B5EF4-FFF2-40B4-BE49-F238E27FC236}">
                <a16:creationId xmlns:a16="http://schemas.microsoft.com/office/drawing/2014/main" id="{7E510956-6580-4857-B724-435216941C71}"/>
              </a:ext>
            </a:extLst>
          </p:cNvPr>
          <p:cNvGraphicFramePr>
            <a:graphicFrameLocks/>
          </p:cNvGraphicFramePr>
          <p:nvPr/>
        </p:nvGraphicFramePr>
        <p:xfrm>
          <a:off x="402336" y="1633469"/>
          <a:ext cx="8360660" cy="4265587"/>
        </p:xfrm>
        <a:graphic>
          <a:graphicData uri="http://schemas.openxmlformats.org/drawingml/2006/table">
            <a:tbl>
              <a:tblPr firstRow="1" bandRow="1">
                <a:tableStyleId>{8EC20E35-A176-4012-BC5E-935CFFF8708E}</a:tableStyleId>
              </a:tblPr>
              <a:tblGrid>
                <a:gridCol w="1194380">
                  <a:extLst>
                    <a:ext uri="{9D8B030D-6E8A-4147-A177-3AD203B41FA5}">
                      <a16:colId xmlns:a16="http://schemas.microsoft.com/office/drawing/2014/main" val="20000"/>
                    </a:ext>
                  </a:extLst>
                </a:gridCol>
                <a:gridCol w="1194380">
                  <a:extLst>
                    <a:ext uri="{9D8B030D-6E8A-4147-A177-3AD203B41FA5}">
                      <a16:colId xmlns:a16="http://schemas.microsoft.com/office/drawing/2014/main" val="20001"/>
                    </a:ext>
                  </a:extLst>
                </a:gridCol>
                <a:gridCol w="1194380">
                  <a:extLst>
                    <a:ext uri="{9D8B030D-6E8A-4147-A177-3AD203B41FA5}">
                      <a16:colId xmlns:a16="http://schemas.microsoft.com/office/drawing/2014/main" val="2855620788"/>
                    </a:ext>
                  </a:extLst>
                </a:gridCol>
                <a:gridCol w="1194380">
                  <a:extLst>
                    <a:ext uri="{9D8B030D-6E8A-4147-A177-3AD203B41FA5}">
                      <a16:colId xmlns:a16="http://schemas.microsoft.com/office/drawing/2014/main" val="20002"/>
                    </a:ext>
                  </a:extLst>
                </a:gridCol>
                <a:gridCol w="1194380">
                  <a:extLst>
                    <a:ext uri="{9D8B030D-6E8A-4147-A177-3AD203B41FA5}">
                      <a16:colId xmlns:a16="http://schemas.microsoft.com/office/drawing/2014/main" val="4218459637"/>
                    </a:ext>
                  </a:extLst>
                </a:gridCol>
                <a:gridCol w="1194380">
                  <a:extLst>
                    <a:ext uri="{9D8B030D-6E8A-4147-A177-3AD203B41FA5}">
                      <a16:colId xmlns:a16="http://schemas.microsoft.com/office/drawing/2014/main" val="354666870"/>
                    </a:ext>
                  </a:extLst>
                </a:gridCol>
                <a:gridCol w="1194380">
                  <a:extLst>
                    <a:ext uri="{9D8B030D-6E8A-4147-A177-3AD203B41FA5}">
                      <a16:colId xmlns:a16="http://schemas.microsoft.com/office/drawing/2014/main" val="4132450056"/>
                    </a:ext>
                  </a:extLst>
                </a:gridCol>
              </a:tblGrid>
              <a:tr h="422702">
                <a:tc>
                  <a:txBody>
                    <a:bodyPr/>
                    <a:lstStyle/>
                    <a:p>
                      <a:pPr algn="l" fontAlgn="b"/>
                      <a:r>
                        <a:rPr lang="en-US" sz="1000" b="1" i="0" u="none" strike="noStrike" spc="0" dirty="0">
                          <a:solidFill>
                            <a:schemeClr val="tx1"/>
                          </a:solidFill>
                          <a:effectLst/>
                          <a:latin typeface="+mj-lt"/>
                        </a:rPr>
                        <a:t>Packaged Snacks</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Canned Soup</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Frozen Soup</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Refrigerated Soup</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Homemade Soup</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Prepared Salsa</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Beverages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60124">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Taste/flavor</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Distributor Availability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Requires less labor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Appropriate packaging size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Taste/flavor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Student interest</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Student interest</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64727857"/>
                  </a:ext>
                </a:extLst>
              </a:tr>
              <a:tr h="422702">
                <a:tc>
                  <a:txBody>
                    <a:bodyPr/>
                    <a:lstStyle/>
                    <a:p>
                      <a:pPr algn="l" fontAlgn="t"/>
                      <a:r>
                        <a:rPr lang="en-US" sz="1000" b="0" i="0" u="none" strike="noStrike" spc="0" dirty="0">
                          <a:solidFill>
                            <a:schemeClr val="tx1"/>
                          </a:solidFill>
                          <a:effectLst/>
                          <a:latin typeface="+mn-lt"/>
                        </a:rPr>
                        <a:t>Overall product quality</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1" i="0" u="none" strike="noStrike" kern="1200" spc="0" dirty="0">
                          <a:solidFill>
                            <a:schemeClr val="accent1"/>
                          </a:solidFill>
                          <a:effectLst/>
                          <a:latin typeface="+mn-lt"/>
                          <a:ea typeface="+mn-ea"/>
                          <a:cs typeface="+mn-cs"/>
                        </a:rPr>
                        <a:t>Ready to eat (only requires heating)</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Product packaging and format</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dirty="0">
                          <a:solidFill>
                            <a:schemeClr val="tx1"/>
                          </a:solidFill>
                          <a:effectLst/>
                          <a:latin typeface="+mn-lt"/>
                          <a:ea typeface="+mn-ea"/>
                          <a:cs typeface="+mn-cs"/>
                        </a:rPr>
                        <a:t>Student interest</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dirty="0">
                          <a:solidFill>
                            <a:schemeClr val="tx1"/>
                          </a:solidFill>
                          <a:effectLst/>
                          <a:latin typeface="+mn-lt"/>
                          <a:ea typeface="+mn-ea"/>
                          <a:cs typeface="+mn-cs"/>
                        </a:rPr>
                        <a:t>Overall product quality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Distributor availability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08805140"/>
                  </a:ext>
                </a:extLst>
              </a:tr>
              <a:tr h="422702">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dirty="0">
                          <a:solidFill>
                            <a:schemeClr val="tx1"/>
                          </a:solidFill>
                          <a:effectLst/>
                          <a:latin typeface="+mn-lt"/>
                          <a:ea typeface="+mn-ea"/>
                          <a:cs typeface="+mn-cs"/>
                        </a:rPr>
                        <a:t>Meets USDA requirements</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Dietary claims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Works well in recipes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Overall product quality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Meets USDA requirements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567376955"/>
                  </a:ext>
                </a:extLst>
              </a:tr>
              <a:tr h="422702">
                <a:tc>
                  <a:txBody>
                    <a:bodyPr/>
                    <a:lstStyle/>
                    <a:p>
                      <a:pPr algn="l" fontAlgn="t"/>
                      <a:r>
                        <a:rPr lang="en-US" sz="1000" b="0" i="0" u="none" strike="noStrike" spc="0" dirty="0">
                          <a:solidFill>
                            <a:schemeClr val="tx1"/>
                          </a:solidFill>
                          <a:effectLst/>
                          <a:latin typeface="+mn-lt"/>
                        </a:rPr>
                        <a:t>Distributor availability</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dirty="0">
                          <a:solidFill>
                            <a:schemeClr val="tx1"/>
                          </a:solidFill>
                          <a:effectLst/>
                          <a:latin typeface="+mn-lt"/>
                          <a:ea typeface="+mn-ea"/>
                          <a:cs typeface="+mn-cs"/>
                        </a:rPr>
                        <a:t>Meets USDA requirements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Wide range of flavors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Overall product quality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Health and wellness benefits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Dietary claims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Availability of 100% juice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96103042"/>
                  </a:ext>
                </a:extLst>
              </a:tr>
              <a:tr h="422702">
                <a:tc>
                  <a:txBody>
                    <a:bodyPr/>
                    <a:lstStyle/>
                    <a:p>
                      <a:pPr algn="l" fontAlgn="t"/>
                      <a:r>
                        <a:rPr lang="en-US" sz="1000" b="0" i="0" u="none" strike="noStrike" spc="0" dirty="0">
                          <a:solidFill>
                            <a:schemeClr val="tx1"/>
                          </a:solidFill>
                          <a:effectLst/>
                          <a:latin typeface="+mn-lt"/>
                        </a:rPr>
                        <a:t>Price</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Overall product quality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dirty="0">
                          <a:solidFill>
                            <a:schemeClr val="tx1"/>
                          </a:solidFill>
                          <a:effectLst/>
                          <a:latin typeface="+mn-lt"/>
                          <a:ea typeface="+mn-ea"/>
                          <a:cs typeface="+mn-cs"/>
                        </a:rPr>
                        <a:t>Taste/flavor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Meets USDA requirements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Flexibility for flavor options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Low-sodium options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Taste/flavor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679927707"/>
                  </a:ext>
                </a:extLst>
              </a:tr>
              <a:tr h="585279">
                <a:tc>
                  <a:txBody>
                    <a:bodyPr/>
                    <a:lstStyle/>
                    <a:p>
                      <a:pPr algn="l" fontAlgn="t"/>
                      <a:r>
                        <a:rPr lang="en-US" sz="1000" b="1" i="0" u="none" strike="noStrike" spc="0" dirty="0">
                          <a:solidFill>
                            <a:schemeClr val="accent1"/>
                          </a:solidFill>
                          <a:effectLst/>
                          <a:latin typeface="+mn-lt"/>
                        </a:rPr>
                        <a:t>Brand uses a licensed character</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Appropriate packaging size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Overall product quality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Requires less labor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Low-sodium options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Distributor availability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Is Smart Snack compliant</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620231465"/>
                  </a:ext>
                </a:extLst>
              </a:tr>
              <a:tr h="585279">
                <a:tc>
                  <a:txBody>
                    <a:bodyPr/>
                    <a:lstStyle/>
                    <a:p>
                      <a:pPr algn="l" fontAlgn="t"/>
                      <a:r>
                        <a:rPr lang="en-US" sz="1000" b="1" i="0" u="none" strike="noStrike" spc="0" dirty="0">
                          <a:solidFill>
                            <a:schemeClr val="accent1"/>
                          </a:solidFill>
                          <a:effectLst/>
                          <a:latin typeface="+mn-lt"/>
                        </a:rPr>
                        <a:t>Nutrition claims</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Student interest</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Distributor availability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Taste/flavor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Ability to reduce food waste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Taste/flavor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Shelf life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36889863"/>
                  </a:ext>
                </a:extLst>
              </a:tr>
              <a:tr h="585279">
                <a:tc>
                  <a:txBody>
                    <a:bodyPr/>
                    <a:lstStyle/>
                    <a:p>
                      <a:pPr algn="l" fontAlgn="t"/>
                      <a:r>
                        <a:rPr lang="en-US" sz="1000" b="0" i="0" u="none" strike="noStrike" spc="0" dirty="0">
                          <a:solidFill>
                            <a:schemeClr val="tx1"/>
                          </a:solidFill>
                          <a:effectLst/>
                          <a:latin typeface="+mn-lt"/>
                        </a:rPr>
                        <a:t>Is Smart Snack compliant</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Shelf life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Reputation of supplier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Meets USDA requirements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Product packaging and format</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Health and wellness benefits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684114754"/>
                  </a:ext>
                </a:extLst>
              </a:tr>
            </a:tbl>
          </a:graphicData>
        </a:graphic>
      </p:graphicFrame>
    </p:spTree>
    <p:extLst>
      <p:ext uri="{BB962C8B-B14F-4D97-AF65-F5344CB8AC3E}">
        <p14:creationId xmlns:p14="http://schemas.microsoft.com/office/powerpoint/2010/main" val="235711202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Placeholder 6"/>
          <p:cNvGraphicFramePr>
            <a:graphicFrameLocks noGrp="1"/>
          </p:cNvGraphicFramePr>
          <p:nvPr>
            <p:ph type="chart" sz="quarter" idx="14"/>
            <p:extLst>
              <p:ext uri="{D42A27DB-BD31-4B8C-83A1-F6EECF244321}">
                <p14:modId xmlns:p14="http://schemas.microsoft.com/office/powerpoint/2010/main" val="2143505198"/>
              </p:ext>
            </p:extLst>
          </p:nvPr>
        </p:nvGraphicFramePr>
        <p:xfrm>
          <a:off x="3276600" y="304800"/>
          <a:ext cx="5486400" cy="6246176"/>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p:cNvSpPr>
            <a:spLocks noGrp="1"/>
          </p:cNvSpPr>
          <p:nvPr>
            <p:ph type="sldNum" sz="quarter" idx="10"/>
          </p:nvPr>
        </p:nvSpPr>
        <p:spPr/>
        <p:txBody>
          <a:bodyPr/>
          <a:lstStyle/>
          <a:p>
            <a:fld id="{1F4E2DE4-8ADA-4D4E-9951-90A1D26586E7}" type="slidenum">
              <a:rPr lang="en-US" smtClean="0"/>
              <a:t>140</a:t>
            </a:fld>
            <a:endParaRPr lang="en-US" dirty="0"/>
          </a:p>
        </p:txBody>
      </p:sp>
      <p:sp>
        <p:nvSpPr>
          <p:cNvPr id="3" name="Text Placeholder 2"/>
          <p:cNvSpPr>
            <a:spLocks noGrp="1"/>
          </p:cNvSpPr>
          <p:nvPr>
            <p:ph type="body" sz="quarter" idx="12"/>
          </p:nvPr>
        </p:nvSpPr>
        <p:spPr/>
        <p:txBody>
          <a:bodyPr/>
          <a:lstStyle/>
          <a:p>
            <a:r>
              <a:rPr lang="en-US" dirty="0"/>
              <a:t>Echoing brand familiarity behavior (slide 128), </a:t>
            </a:r>
            <a:r>
              <a:rPr lang="en-US" b="1" dirty="0"/>
              <a:t>Vita Coco tops V8 in all segments except for restaurants</a:t>
            </a:r>
            <a:r>
              <a:rPr lang="en-US" dirty="0"/>
              <a:t>, and most strongly among hotels and c-stores. </a:t>
            </a:r>
          </a:p>
          <a:p>
            <a:r>
              <a:rPr lang="en-US" dirty="0"/>
              <a:t>V8 was again most popular among quick service (</a:t>
            </a:r>
            <a:r>
              <a:rPr lang="en-US" b="1" dirty="0"/>
              <a:t>53%</a:t>
            </a:r>
            <a:r>
              <a:rPr lang="en-US" dirty="0"/>
              <a:t>) and casual dining (</a:t>
            </a:r>
            <a:r>
              <a:rPr lang="en-US" b="1" dirty="0"/>
              <a:t>47%</a:t>
            </a:r>
            <a:r>
              <a:rPr lang="en-US" dirty="0"/>
              <a:t>) restaurants. </a:t>
            </a:r>
          </a:p>
          <a:p>
            <a:endParaRPr dirty="0"/>
          </a:p>
        </p:txBody>
      </p:sp>
      <p:sp>
        <p:nvSpPr>
          <p:cNvPr id="4" name="Title 3"/>
          <p:cNvSpPr>
            <a:spLocks noGrp="1"/>
          </p:cNvSpPr>
          <p:nvPr>
            <p:ph type="title"/>
          </p:nvPr>
        </p:nvSpPr>
        <p:spPr/>
        <p:txBody>
          <a:bodyPr/>
          <a:lstStyle/>
          <a:p>
            <a:r>
              <a:rPr lang="en-US" dirty="0"/>
              <a:t>Brand Usage</a:t>
            </a:r>
            <a:endParaRPr dirty="0"/>
          </a:p>
        </p:txBody>
      </p:sp>
      <p:sp>
        <p:nvSpPr>
          <p:cNvPr id="5" name="Footer Placeholder 4"/>
          <p:cNvSpPr>
            <a:spLocks noGrp="1"/>
          </p:cNvSpPr>
          <p:nvPr>
            <p:ph type="ftr" sz="quarter" idx="13"/>
          </p:nvPr>
        </p:nvSpPr>
        <p:spPr>
          <a:xfrm>
            <a:off x="381000" y="6198017"/>
            <a:ext cx="2590800" cy="355183"/>
          </a:xfrm>
        </p:spPr>
        <p:txBody>
          <a:bodyPr/>
          <a:lstStyle/>
          <a:p>
            <a:endParaRPr dirty="0"/>
          </a:p>
          <a:p>
            <a:r>
              <a:rPr dirty="0"/>
              <a:t>Base: </a:t>
            </a:r>
            <a:r>
              <a:rPr lang="en-US" dirty="0"/>
              <a:t>558 operators, 185 restaurant, 283 non comm, 45 hotel, 45 c-store</a:t>
            </a:r>
            <a:endParaRPr dirty="0"/>
          </a:p>
          <a:p>
            <a:r>
              <a:rPr dirty="0"/>
              <a:t>Q: Please select the brands of fruit and/or vegetable juice, or coconut water that you currently purchase for your operation.</a:t>
            </a:r>
          </a:p>
        </p:txBody>
      </p:sp>
      <p:sp>
        <p:nvSpPr>
          <p:cNvPr id="6" name="Text Placeholder 5"/>
          <p:cNvSpPr>
            <a:spLocks noGrp="1"/>
          </p:cNvSpPr>
          <p:nvPr>
            <p:ph type="body" sz="quarter" idx="15"/>
          </p:nvPr>
        </p:nvSpPr>
        <p:spPr>
          <a:xfrm>
            <a:off x="381000" y="1301675"/>
            <a:ext cx="2590801" cy="1127490"/>
          </a:xfrm>
        </p:spPr>
        <p:txBody>
          <a:bodyPr/>
          <a:lstStyle/>
          <a:p>
            <a:r>
              <a:rPr lang="en-US" dirty="0"/>
              <a:t>Purchasing behavior by segment</a:t>
            </a:r>
            <a:endParaRPr dirty="0"/>
          </a:p>
        </p:txBody>
      </p:sp>
      <p:graphicFrame>
        <p:nvGraphicFramePr>
          <p:cNvPr id="9" name="Chart Placeholder 6">
            <a:extLst>
              <a:ext uri="{FF2B5EF4-FFF2-40B4-BE49-F238E27FC236}">
                <a16:creationId xmlns:a16="http://schemas.microsoft.com/office/drawing/2014/main" id="{58A63CA6-A46C-41C1-A4D4-DB52FC3890EE}"/>
              </a:ext>
            </a:extLst>
          </p:cNvPr>
          <p:cNvGraphicFramePr>
            <a:graphicFrameLocks noGrp="1"/>
          </p:cNvGraphicFramePr>
          <p:nvPr>
            <p:ph type="chart" sz="quarter" idx="17"/>
            <p:extLst>
              <p:ext uri="{D42A27DB-BD31-4B8C-83A1-F6EECF244321}">
                <p14:modId xmlns:p14="http://schemas.microsoft.com/office/powerpoint/2010/main" val="1026460887"/>
              </p:ext>
            </p:extLst>
          </p:nvPr>
        </p:nvGraphicFramePr>
        <p:xfrm>
          <a:off x="6172200" y="304800"/>
          <a:ext cx="2590800" cy="62461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2826344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B2D047-31BA-4BEF-BF29-C7B904AD9603}"/>
              </a:ext>
            </a:extLst>
          </p:cNvPr>
          <p:cNvSpPr>
            <a:spLocks noGrp="1"/>
          </p:cNvSpPr>
          <p:nvPr>
            <p:ph type="sldNum" sz="quarter" idx="10"/>
          </p:nvPr>
        </p:nvSpPr>
        <p:spPr/>
        <p:txBody>
          <a:bodyPr/>
          <a:lstStyle/>
          <a:p>
            <a:pPr defTabSz="856716"/>
            <a:fld id="{7B6B1C32-E567-445C-9FD5-2A0B0A08DD29}" type="slidenum">
              <a:rPr lang="en-US" smtClean="0"/>
              <a:pPr defTabSz="856716"/>
              <a:t>141</a:t>
            </a:fld>
            <a:endParaRPr lang="en-US" dirty="0"/>
          </a:p>
        </p:txBody>
      </p:sp>
      <p:sp>
        <p:nvSpPr>
          <p:cNvPr id="14" name="Text Placeholder 13">
            <a:extLst>
              <a:ext uri="{FF2B5EF4-FFF2-40B4-BE49-F238E27FC236}">
                <a16:creationId xmlns:a16="http://schemas.microsoft.com/office/drawing/2014/main" id="{985D5D6D-45DA-46F8-9C94-A7DAE14DD713}"/>
              </a:ext>
            </a:extLst>
          </p:cNvPr>
          <p:cNvSpPr>
            <a:spLocks noGrp="1"/>
          </p:cNvSpPr>
          <p:nvPr>
            <p:ph type="body" sz="quarter" idx="12"/>
          </p:nvPr>
        </p:nvSpPr>
        <p:spPr/>
        <p:txBody>
          <a:bodyPr/>
          <a:lstStyle/>
          <a:p>
            <a:r>
              <a:rPr lang="en-US" b="1" dirty="0"/>
              <a:t>V8 brand performance varies across purchase drivers. </a:t>
            </a:r>
          </a:p>
          <a:p>
            <a:r>
              <a:rPr lang="en-US" dirty="0"/>
              <a:t>V8 underperforms competitors on price, which was rated as the most important purchase driver for operator, as well appropriate packaging size. </a:t>
            </a:r>
          </a:p>
          <a:p>
            <a:r>
              <a:rPr lang="en-US" dirty="0"/>
              <a:t>V8 does beat out its competitors in shelf life, health benefits and quality. </a:t>
            </a:r>
          </a:p>
          <a:p>
            <a:endParaRPr lang="en-US" dirty="0"/>
          </a:p>
        </p:txBody>
      </p:sp>
      <p:sp>
        <p:nvSpPr>
          <p:cNvPr id="12" name="Title 11">
            <a:extLst>
              <a:ext uri="{FF2B5EF4-FFF2-40B4-BE49-F238E27FC236}">
                <a16:creationId xmlns:a16="http://schemas.microsoft.com/office/drawing/2014/main" id="{DA408176-6724-446E-9185-C731146B4C0F}"/>
              </a:ext>
            </a:extLst>
          </p:cNvPr>
          <p:cNvSpPr>
            <a:spLocks noGrp="1"/>
          </p:cNvSpPr>
          <p:nvPr>
            <p:ph type="title"/>
          </p:nvPr>
        </p:nvSpPr>
        <p:spPr>
          <a:xfrm>
            <a:off x="384049" y="304800"/>
            <a:ext cx="3122944" cy="1752600"/>
          </a:xfrm>
        </p:spPr>
        <p:txBody>
          <a:bodyPr/>
          <a:lstStyle/>
          <a:p>
            <a:r>
              <a:rPr lang="en-US" dirty="0"/>
              <a:t>Brand Performance</a:t>
            </a:r>
          </a:p>
        </p:txBody>
      </p:sp>
      <p:sp>
        <p:nvSpPr>
          <p:cNvPr id="5" name="Footer Placeholder 4">
            <a:extLst>
              <a:ext uri="{FF2B5EF4-FFF2-40B4-BE49-F238E27FC236}">
                <a16:creationId xmlns:a16="http://schemas.microsoft.com/office/drawing/2014/main" id="{01979BB6-82F0-43D7-92C4-3A894EBFCB98}"/>
              </a:ext>
            </a:extLst>
          </p:cNvPr>
          <p:cNvSpPr>
            <a:spLocks noGrp="1"/>
          </p:cNvSpPr>
          <p:nvPr>
            <p:ph type="ftr" sz="quarter" idx="13"/>
          </p:nvPr>
        </p:nvSpPr>
        <p:spPr/>
        <p:txBody>
          <a:bodyPr/>
          <a:lstStyle/>
          <a:p>
            <a:r>
              <a:rPr lang="en-US" dirty="0"/>
              <a:t>Base: varies by brand</a:t>
            </a:r>
            <a:br>
              <a:rPr lang="en-US" dirty="0"/>
            </a:br>
            <a:r>
              <a:rPr lang="en-US" dirty="0"/>
              <a:t>Q: Using a scale of 1 to 5, where 5 = strongly agree, and 1 = do not agree at all, please indicate your level of agreement with each of the following statements relative to each of these brands in the context of the foodservice </a:t>
            </a:r>
            <a:r>
              <a:rPr lang="en-US" b="1" dirty="0"/>
              <a:t>fruit and/or vegetable juice and coconut water </a:t>
            </a:r>
            <a:r>
              <a:rPr lang="en-US" dirty="0"/>
              <a:t>product category. </a:t>
            </a:r>
          </a:p>
        </p:txBody>
      </p:sp>
      <p:sp>
        <p:nvSpPr>
          <p:cNvPr id="3" name="Text Placeholder 2">
            <a:extLst>
              <a:ext uri="{FF2B5EF4-FFF2-40B4-BE49-F238E27FC236}">
                <a16:creationId xmlns:a16="http://schemas.microsoft.com/office/drawing/2014/main" id="{2D511950-0873-4D67-BD62-8E0817135F93}"/>
              </a:ext>
            </a:extLst>
          </p:cNvPr>
          <p:cNvSpPr>
            <a:spLocks noGrp="1"/>
          </p:cNvSpPr>
          <p:nvPr>
            <p:ph type="body" sz="quarter" idx="15"/>
          </p:nvPr>
        </p:nvSpPr>
        <p:spPr>
          <a:xfrm>
            <a:off x="381000" y="1194099"/>
            <a:ext cx="2590801" cy="1235066"/>
          </a:xfrm>
        </p:spPr>
        <p:txBody>
          <a:bodyPr/>
          <a:lstStyle/>
          <a:p>
            <a:r>
              <a:rPr lang="en-US" dirty="0"/>
              <a:t>Against top beverage competitor brands on top eight purchase drivers</a:t>
            </a:r>
          </a:p>
        </p:txBody>
      </p:sp>
      <p:graphicFrame>
        <p:nvGraphicFramePr>
          <p:cNvPr id="16" name="Chart Placeholder 6">
            <a:extLst>
              <a:ext uri="{FF2B5EF4-FFF2-40B4-BE49-F238E27FC236}">
                <a16:creationId xmlns:a16="http://schemas.microsoft.com/office/drawing/2014/main" id="{F0F42442-D27A-4712-8CB0-872EA6BFBDC2}"/>
              </a:ext>
            </a:extLst>
          </p:cNvPr>
          <p:cNvGraphicFramePr>
            <a:graphicFrameLocks noGrp="1"/>
          </p:cNvGraphicFramePr>
          <p:nvPr>
            <p:ph type="chart" sz="quarter" idx="17"/>
            <p:extLst>
              <p:ext uri="{D42A27DB-BD31-4B8C-83A1-F6EECF244321}">
                <p14:modId xmlns:p14="http://schemas.microsoft.com/office/powerpoint/2010/main" val="4131356379"/>
              </p:ext>
            </p:extLst>
          </p:nvPr>
        </p:nvGraphicFramePr>
        <p:xfrm>
          <a:off x="3276600" y="304800"/>
          <a:ext cx="5486400" cy="63434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1310913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7038605-4DE1-43ED-B638-177C6963CF65}"/>
              </a:ext>
            </a:extLst>
          </p:cNvPr>
          <p:cNvSpPr>
            <a:spLocks noGrp="1"/>
          </p:cNvSpPr>
          <p:nvPr>
            <p:ph type="sldNum" sz="quarter" idx="10"/>
          </p:nvPr>
        </p:nvSpPr>
        <p:spPr/>
        <p:txBody>
          <a:bodyPr/>
          <a:lstStyle/>
          <a:p>
            <a:fld id="{7B6B1C32-E567-445C-9FD5-2A0B0A08DD29}" type="slidenum">
              <a:rPr lang="en-US" smtClean="0"/>
              <a:pPr/>
              <a:t>142</a:t>
            </a:fld>
            <a:endParaRPr lang="en-US" dirty="0"/>
          </a:p>
        </p:txBody>
      </p:sp>
      <p:sp>
        <p:nvSpPr>
          <p:cNvPr id="17" name="Text Placeholder 16">
            <a:extLst>
              <a:ext uri="{FF2B5EF4-FFF2-40B4-BE49-F238E27FC236}">
                <a16:creationId xmlns:a16="http://schemas.microsoft.com/office/drawing/2014/main" id="{6C1BD7C0-F18E-4D5B-9CB5-0370476FA71E}"/>
              </a:ext>
            </a:extLst>
          </p:cNvPr>
          <p:cNvSpPr>
            <a:spLocks noGrp="1"/>
          </p:cNvSpPr>
          <p:nvPr>
            <p:ph type="body" sz="quarter" idx="12"/>
          </p:nvPr>
        </p:nvSpPr>
        <p:spPr/>
        <p:txBody>
          <a:bodyPr/>
          <a:lstStyle/>
          <a:p>
            <a:r>
              <a:rPr lang="en-US" dirty="0"/>
              <a:t>Of the top three brands with the highest NPS, Vita Coco and V8 were both rated high in terms of familiarity and purchasing. Sacramento, however, was only ninth in brand familiarity and seventh in brand purchasing. </a:t>
            </a:r>
          </a:p>
          <a:p>
            <a:endParaRPr lang="en-US" dirty="0"/>
          </a:p>
        </p:txBody>
      </p:sp>
      <p:sp>
        <p:nvSpPr>
          <p:cNvPr id="16" name="Title 15">
            <a:extLst>
              <a:ext uri="{FF2B5EF4-FFF2-40B4-BE49-F238E27FC236}">
                <a16:creationId xmlns:a16="http://schemas.microsoft.com/office/drawing/2014/main" id="{E5C61781-3D02-43E7-92CE-DD8F403D0944}"/>
              </a:ext>
            </a:extLst>
          </p:cNvPr>
          <p:cNvSpPr>
            <a:spLocks noGrp="1"/>
          </p:cNvSpPr>
          <p:nvPr>
            <p:ph type="title"/>
          </p:nvPr>
        </p:nvSpPr>
        <p:spPr/>
        <p:txBody>
          <a:bodyPr/>
          <a:lstStyle/>
          <a:p>
            <a:r>
              <a:rPr lang="en-US" dirty="0"/>
              <a:t>Net Promoter Scores</a:t>
            </a:r>
          </a:p>
        </p:txBody>
      </p:sp>
      <p:sp>
        <p:nvSpPr>
          <p:cNvPr id="3" name="Footer Placeholder 2">
            <a:extLst>
              <a:ext uri="{FF2B5EF4-FFF2-40B4-BE49-F238E27FC236}">
                <a16:creationId xmlns:a16="http://schemas.microsoft.com/office/drawing/2014/main" id="{072DEBC6-922E-4045-A8CD-3E1F9D005A7A}"/>
              </a:ext>
            </a:extLst>
          </p:cNvPr>
          <p:cNvSpPr>
            <a:spLocks noGrp="1"/>
          </p:cNvSpPr>
          <p:nvPr>
            <p:ph type="ftr" sz="quarter" idx="13"/>
          </p:nvPr>
        </p:nvSpPr>
        <p:spPr/>
        <p:txBody>
          <a:bodyPr/>
          <a:lstStyle/>
          <a:p>
            <a:r>
              <a:rPr lang="en-US" dirty="0"/>
              <a:t>Base: Base varies by brand</a:t>
            </a:r>
            <a:br>
              <a:rPr lang="en-US" dirty="0"/>
            </a:br>
            <a:r>
              <a:rPr lang="en-US" dirty="0"/>
              <a:t>Q: On a scale of zero to 10, where zero is not at all likely and 10 is extremely likely, how likely are you to recommend each of the following fruit and/or vegetable juice or coconut water brands to your colleagues and peers in foodservice?</a:t>
            </a:r>
          </a:p>
        </p:txBody>
      </p:sp>
      <p:sp>
        <p:nvSpPr>
          <p:cNvPr id="27" name="Text Placeholder 26">
            <a:extLst>
              <a:ext uri="{FF2B5EF4-FFF2-40B4-BE49-F238E27FC236}">
                <a16:creationId xmlns:a16="http://schemas.microsoft.com/office/drawing/2014/main" id="{3998CFA6-9D1B-495C-AC60-7432BA6F41C9}"/>
              </a:ext>
            </a:extLst>
          </p:cNvPr>
          <p:cNvSpPr>
            <a:spLocks noGrp="1"/>
          </p:cNvSpPr>
          <p:nvPr>
            <p:ph type="body" sz="quarter" idx="15"/>
          </p:nvPr>
        </p:nvSpPr>
        <p:spPr>
          <a:xfrm>
            <a:off x="381000" y="1753496"/>
            <a:ext cx="2590801" cy="675669"/>
          </a:xfrm>
        </p:spPr>
        <p:txBody>
          <a:bodyPr/>
          <a:lstStyle/>
          <a:p>
            <a:r>
              <a:rPr lang="en-US" dirty="0"/>
              <a:t>Beverages</a:t>
            </a:r>
          </a:p>
          <a:p>
            <a:endParaRPr lang="en-US" dirty="0"/>
          </a:p>
        </p:txBody>
      </p:sp>
      <p:sp>
        <p:nvSpPr>
          <p:cNvPr id="35" name="TextBox 34">
            <a:extLst>
              <a:ext uri="{FF2B5EF4-FFF2-40B4-BE49-F238E27FC236}">
                <a16:creationId xmlns:a16="http://schemas.microsoft.com/office/drawing/2014/main" id="{5860E172-2BFA-4ED0-9A97-A68195381D24}"/>
              </a:ext>
            </a:extLst>
          </p:cNvPr>
          <p:cNvSpPr txBox="1"/>
          <p:nvPr/>
        </p:nvSpPr>
        <p:spPr>
          <a:xfrm>
            <a:off x="7117530" y="1525053"/>
            <a:ext cx="722376"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40</a:t>
            </a:r>
          </a:p>
        </p:txBody>
      </p:sp>
      <p:sp>
        <p:nvSpPr>
          <p:cNvPr id="37" name="TextBox 36">
            <a:extLst>
              <a:ext uri="{FF2B5EF4-FFF2-40B4-BE49-F238E27FC236}">
                <a16:creationId xmlns:a16="http://schemas.microsoft.com/office/drawing/2014/main" id="{79508C90-7452-445D-840A-7B077C9830E7}"/>
              </a:ext>
            </a:extLst>
          </p:cNvPr>
          <p:cNvSpPr txBox="1"/>
          <p:nvPr/>
        </p:nvSpPr>
        <p:spPr>
          <a:xfrm>
            <a:off x="4270878" y="4489323"/>
            <a:ext cx="722376"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39</a:t>
            </a:r>
          </a:p>
        </p:txBody>
      </p:sp>
      <p:sp>
        <p:nvSpPr>
          <p:cNvPr id="19" name="TextBox 18">
            <a:extLst>
              <a:ext uri="{FF2B5EF4-FFF2-40B4-BE49-F238E27FC236}">
                <a16:creationId xmlns:a16="http://schemas.microsoft.com/office/drawing/2014/main" id="{96B99BFF-7B96-43F3-86E2-89091A357565}"/>
              </a:ext>
            </a:extLst>
          </p:cNvPr>
          <p:cNvSpPr txBox="1"/>
          <p:nvPr/>
        </p:nvSpPr>
        <p:spPr>
          <a:xfrm>
            <a:off x="4200594" y="1552502"/>
            <a:ext cx="722376"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42</a:t>
            </a:r>
          </a:p>
        </p:txBody>
      </p:sp>
      <p:sp>
        <p:nvSpPr>
          <p:cNvPr id="21" name="TextBox 20">
            <a:extLst>
              <a:ext uri="{FF2B5EF4-FFF2-40B4-BE49-F238E27FC236}">
                <a16:creationId xmlns:a16="http://schemas.microsoft.com/office/drawing/2014/main" id="{06C7AA9B-DA1A-4719-B7FB-C7BF5531107A}"/>
              </a:ext>
            </a:extLst>
          </p:cNvPr>
          <p:cNvSpPr txBox="1"/>
          <p:nvPr/>
        </p:nvSpPr>
        <p:spPr>
          <a:xfrm>
            <a:off x="7218294" y="4550301"/>
            <a:ext cx="722376"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35</a:t>
            </a:r>
          </a:p>
        </p:txBody>
      </p:sp>
      <p:graphicFrame>
        <p:nvGraphicFramePr>
          <p:cNvPr id="41" name="Chart Placeholder 14">
            <a:extLst>
              <a:ext uri="{FF2B5EF4-FFF2-40B4-BE49-F238E27FC236}">
                <a16:creationId xmlns:a16="http://schemas.microsoft.com/office/drawing/2014/main" id="{24260A09-0EFE-4106-90DA-9738644AABB0}"/>
              </a:ext>
            </a:extLst>
          </p:cNvPr>
          <p:cNvGraphicFramePr>
            <a:graphicFrameLocks noGrp="1"/>
          </p:cNvGraphicFramePr>
          <p:nvPr>
            <p:ph type="chart" sz="quarter" idx="14"/>
          </p:nvPr>
        </p:nvGraphicFramePr>
        <p:xfrm>
          <a:off x="3276600" y="304800"/>
          <a:ext cx="2590800" cy="28559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2" name="Chart Placeholder 14">
            <a:extLst>
              <a:ext uri="{FF2B5EF4-FFF2-40B4-BE49-F238E27FC236}">
                <a16:creationId xmlns:a16="http://schemas.microsoft.com/office/drawing/2014/main" id="{E9149414-2FCC-42FC-86A2-58FAFC618ACF}"/>
              </a:ext>
            </a:extLst>
          </p:cNvPr>
          <p:cNvGraphicFramePr>
            <a:graphicFrameLocks noGrp="1"/>
          </p:cNvGraphicFramePr>
          <p:nvPr>
            <p:ph type="chart" sz="quarter" idx="17"/>
          </p:nvPr>
        </p:nvGraphicFramePr>
        <p:xfrm>
          <a:off x="6172200" y="304800"/>
          <a:ext cx="2590800" cy="28559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Chart Placeholder 14">
            <a:extLst>
              <a:ext uri="{FF2B5EF4-FFF2-40B4-BE49-F238E27FC236}">
                <a16:creationId xmlns:a16="http://schemas.microsoft.com/office/drawing/2014/main" id="{382002E8-9CFC-47E3-B66E-8856327C5C63}"/>
              </a:ext>
            </a:extLst>
          </p:cNvPr>
          <p:cNvGraphicFramePr>
            <a:graphicFrameLocks noGrp="1"/>
          </p:cNvGraphicFramePr>
          <p:nvPr>
            <p:ph type="chart" sz="quarter" idx="18"/>
          </p:nvPr>
        </p:nvGraphicFramePr>
        <p:xfrm>
          <a:off x="6172200" y="3251200"/>
          <a:ext cx="2590800" cy="2844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4" name="Chart Placeholder 14">
            <a:extLst>
              <a:ext uri="{FF2B5EF4-FFF2-40B4-BE49-F238E27FC236}">
                <a16:creationId xmlns:a16="http://schemas.microsoft.com/office/drawing/2014/main" id="{BD4C449F-7BCD-483C-A65A-240E6AE18959}"/>
              </a:ext>
            </a:extLst>
          </p:cNvPr>
          <p:cNvGraphicFramePr>
            <a:graphicFrameLocks noGrp="1"/>
          </p:cNvGraphicFramePr>
          <p:nvPr>
            <p:ph type="chart" sz="quarter" idx="16"/>
            <p:extLst>
              <p:ext uri="{D42A27DB-BD31-4B8C-83A1-F6EECF244321}">
                <p14:modId xmlns:p14="http://schemas.microsoft.com/office/powerpoint/2010/main" val="217528206"/>
              </p:ext>
            </p:extLst>
          </p:nvPr>
        </p:nvGraphicFramePr>
        <p:xfrm>
          <a:off x="3276600" y="3251200"/>
          <a:ext cx="2590800" cy="28448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30222451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7038605-4DE1-43ED-B638-177C6963CF65}"/>
              </a:ext>
            </a:extLst>
          </p:cNvPr>
          <p:cNvSpPr>
            <a:spLocks noGrp="1"/>
          </p:cNvSpPr>
          <p:nvPr>
            <p:ph type="sldNum" sz="quarter" idx="10"/>
          </p:nvPr>
        </p:nvSpPr>
        <p:spPr/>
        <p:txBody>
          <a:bodyPr/>
          <a:lstStyle/>
          <a:p>
            <a:fld id="{7B6B1C32-E567-445C-9FD5-2A0B0A08DD29}" type="slidenum">
              <a:rPr lang="en-US" smtClean="0"/>
              <a:pPr/>
              <a:t>143</a:t>
            </a:fld>
            <a:endParaRPr lang="en-US" dirty="0"/>
          </a:p>
        </p:txBody>
      </p:sp>
      <p:sp>
        <p:nvSpPr>
          <p:cNvPr id="17" name="Text Placeholder 16">
            <a:extLst>
              <a:ext uri="{FF2B5EF4-FFF2-40B4-BE49-F238E27FC236}">
                <a16:creationId xmlns:a16="http://schemas.microsoft.com/office/drawing/2014/main" id="{6C1BD7C0-F18E-4D5B-9CB5-0370476FA71E}"/>
              </a:ext>
            </a:extLst>
          </p:cNvPr>
          <p:cNvSpPr>
            <a:spLocks noGrp="1"/>
          </p:cNvSpPr>
          <p:nvPr>
            <p:ph type="body" sz="quarter" idx="12"/>
          </p:nvPr>
        </p:nvSpPr>
        <p:spPr/>
        <p:txBody>
          <a:bodyPr/>
          <a:lstStyle/>
          <a:p>
            <a:r>
              <a:rPr lang="en-US" dirty="0"/>
              <a:t>Brands like Motts and Ocean Spray  underperform on NPS compared to their brand familiarity and purchasing. </a:t>
            </a:r>
          </a:p>
          <a:p>
            <a:endParaRPr lang="en-US" dirty="0"/>
          </a:p>
        </p:txBody>
      </p:sp>
      <p:sp>
        <p:nvSpPr>
          <p:cNvPr id="16" name="Title 15">
            <a:extLst>
              <a:ext uri="{FF2B5EF4-FFF2-40B4-BE49-F238E27FC236}">
                <a16:creationId xmlns:a16="http://schemas.microsoft.com/office/drawing/2014/main" id="{E5C61781-3D02-43E7-92CE-DD8F403D0944}"/>
              </a:ext>
            </a:extLst>
          </p:cNvPr>
          <p:cNvSpPr>
            <a:spLocks noGrp="1"/>
          </p:cNvSpPr>
          <p:nvPr>
            <p:ph type="title"/>
          </p:nvPr>
        </p:nvSpPr>
        <p:spPr/>
        <p:txBody>
          <a:bodyPr/>
          <a:lstStyle/>
          <a:p>
            <a:r>
              <a:rPr lang="en-US" sz="1800" spc="-50" dirty="0"/>
              <a:t>Net Promoter Scores</a:t>
            </a:r>
          </a:p>
        </p:txBody>
      </p:sp>
      <p:sp>
        <p:nvSpPr>
          <p:cNvPr id="3" name="Footer Placeholder 2">
            <a:extLst>
              <a:ext uri="{FF2B5EF4-FFF2-40B4-BE49-F238E27FC236}">
                <a16:creationId xmlns:a16="http://schemas.microsoft.com/office/drawing/2014/main" id="{072DEBC6-922E-4045-A8CD-3E1F9D005A7A}"/>
              </a:ext>
            </a:extLst>
          </p:cNvPr>
          <p:cNvSpPr>
            <a:spLocks noGrp="1"/>
          </p:cNvSpPr>
          <p:nvPr>
            <p:ph type="ftr" sz="quarter" idx="13"/>
          </p:nvPr>
        </p:nvSpPr>
        <p:spPr/>
        <p:txBody>
          <a:bodyPr/>
          <a:lstStyle/>
          <a:p>
            <a:r>
              <a:rPr lang="en-US" dirty="0"/>
              <a:t>Base: Base varies by brand</a:t>
            </a:r>
            <a:br>
              <a:rPr lang="en-US" dirty="0"/>
            </a:br>
            <a:r>
              <a:rPr lang="en-US" dirty="0"/>
              <a:t>Q: On a scale of zero to 10, where zero is not at all likely and 10 is extremely likely, how likely are you to recommend each of the following fruit and/or vegetable juice or coconut water brands to your colleagues and peers in foodservice?</a:t>
            </a:r>
          </a:p>
        </p:txBody>
      </p:sp>
      <p:sp>
        <p:nvSpPr>
          <p:cNvPr id="15" name="Text Placeholder 14">
            <a:extLst>
              <a:ext uri="{FF2B5EF4-FFF2-40B4-BE49-F238E27FC236}">
                <a16:creationId xmlns:a16="http://schemas.microsoft.com/office/drawing/2014/main" id="{2247AC88-603E-421F-A348-47E80A1BACEC}"/>
              </a:ext>
            </a:extLst>
          </p:cNvPr>
          <p:cNvSpPr>
            <a:spLocks noGrp="1"/>
          </p:cNvSpPr>
          <p:nvPr>
            <p:ph type="body" sz="quarter" idx="15"/>
          </p:nvPr>
        </p:nvSpPr>
        <p:spPr>
          <a:xfrm>
            <a:off x="381000" y="676566"/>
            <a:ext cx="2590801" cy="1752600"/>
          </a:xfrm>
        </p:spPr>
        <p:txBody>
          <a:bodyPr/>
          <a:lstStyle/>
          <a:p>
            <a:r>
              <a:rPr lang="en-US" sz="1800" spc="-50" dirty="0">
                <a:solidFill>
                  <a:schemeClr val="tx1"/>
                </a:solidFill>
              </a:rPr>
              <a:t>Beverages</a:t>
            </a:r>
          </a:p>
          <a:p>
            <a:endParaRPr lang="en-US" sz="1800" spc="-50" dirty="0">
              <a:solidFill>
                <a:schemeClr val="tx1"/>
              </a:solidFill>
            </a:endParaRPr>
          </a:p>
        </p:txBody>
      </p:sp>
      <p:sp>
        <p:nvSpPr>
          <p:cNvPr id="42" name="TextBox 41">
            <a:extLst>
              <a:ext uri="{FF2B5EF4-FFF2-40B4-BE49-F238E27FC236}">
                <a16:creationId xmlns:a16="http://schemas.microsoft.com/office/drawing/2014/main" id="{B5D05D01-2E58-40B3-9CA6-540B09EA4AD5}"/>
              </a:ext>
            </a:extLst>
          </p:cNvPr>
          <p:cNvSpPr txBox="1"/>
          <p:nvPr/>
        </p:nvSpPr>
        <p:spPr>
          <a:xfrm>
            <a:off x="7160741" y="1595532"/>
            <a:ext cx="722376"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34</a:t>
            </a:r>
          </a:p>
        </p:txBody>
      </p:sp>
      <p:sp>
        <p:nvSpPr>
          <p:cNvPr id="23" name="TextBox 22">
            <a:extLst>
              <a:ext uri="{FF2B5EF4-FFF2-40B4-BE49-F238E27FC236}">
                <a16:creationId xmlns:a16="http://schemas.microsoft.com/office/drawing/2014/main" id="{E89F5A23-3D9F-488A-8278-9D5D64EB45DA}"/>
              </a:ext>
            </a:extLst>
          </p:cNvPr>
          <p:cNvSpPr txBox="1"/>
          <p:nvPr/>
        </p:nvSpPr>
        <p:spPr>
          <a:xfrm>
            <a:off x="4203462" y="1526546"/>
            <a:ext cx="722376"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35</a:t>
            </a:r>
          </a:p>
        </p:txBody>
      </p:sp>
      <p:sp>
        <p:nvSpPr>
          <p:cNvPr id="25" name="TextBox 24">
            <a:extLst>
              <a:ext uri="{FF2B5EF4-FFF2-40B4-BE49-F238E27FC236}">
                <a16:creationId xmlns:a16="http://schemas.microsoft.com/office/drawing/2014/main" id="{C483BAD3-0EF3-4A1A-AB57-C25C519FA172}"/>
              </a:ext>
            </a:extLst>
          </p:cNvPr>
          <p:cNvSpPr txBox="1"/>
          <p:nvPr/>
        </p:nvSpPr>
        <p:spPr>
          <a:xfrm>
            <a:off x="4194937" y="4555516"/>
            <a:ext cx="722376"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25</a:t>
            </a:r>
          </a:p>
        </p:txBody>
      </p:sp>
      <p:sp>
        <p:nvSpPr>
          <p:cNvPr id="27" name="TextBox 26">
            <a:extLst>
              <a:ext uri="{FF2B5EF4-FFF2-40B4-BE49-F238E27FC236}">
                <a16:creationId xmlns:a16="http://schemas.microsoft.com/office/drawing/2014/main" id="{430E5633-5AEC-4F3C-A90D-3F289DF81C02}"/>
              </a:ext>
            </a:extLst>
          </p:cNvPr>
          <p:cNvSpPr txBox="1"/>
          <p:nvPr/>
        </p:nvSpPr>
        <p:spPr>
          <a:xfrm>
            <a:off x="7099596" y="4608393"/>
            <a:ext cx="722376"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22</a:t>
            </a:r>
          </a:p>
        </p:txBody>
      </p:sp>
      <p:graphicFrame>
        <p:nvGraphicFramePr>
          <p:cNvPr id="33" name="Chart Placeholder 14">
            <a:extLst>
              <a:ext uri="{FF2B5EF4-FFF2-40B4-BE49-F238E27FC236}">
                <a16:creationId xmlns:a16="http://schemas.microsoft.com/office/drawing/2014/main" id="{52ACAE5D-D6DC-4FBF-814C-D8F6D999EF20}"/>
              </a:ext>
            </a:extLst>
          </p:cNvPr>
          <p:cNvGraphicFramePr>
            <a:graphicFrameLocks noGrp="1"/>
          </p:cNvGraphicFramePr>
          <p:nvPr>
            <p:ph type="chart" sz="quarter" idx="14"/>
          </p:nvPr>
        </p:nvGraphicFramePr>
        <p:xfrm>
          <a:off x="3276600" y="304800"/>
          <a:ext cx="2590800" cy="28559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4" name="Chart Placeholder 14">
            <a:extLst>
              <a:ext uri="{FF2B5EF4-FFF2-40B4-BE49-F238E27FC236}">
                <a16:creationId xmlns:a16="http://schemas.microsoft.com/office/drawing/2014/main" id="{6607BA0B-26C3-4EC2-82E1-E674F6AD41F3}"/>
              </a:ext>
            </a:extLst>
          </p:cNvPr>
          <p:cNvGraphicFramePr>
            <a:graphicFrameLocks noGrp="1"/>
          </p:cNvGraphicFramePr>
          <p:nvPr>
            <p:ph type="chart" sz="quarter" idx="17"/>
          </p:nvPr>
        </p:nvGraphicFramePr>
        <p:xfrm>
          <a:off x="6172200" y="304800"/>
          <a:ext cx="2590800" cy="28559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5" name="Chart Placeholder 14">
            <a:extLst>
              <a:ext uri="{FF2B5EF4-FFF2-40B4-BE49-F238E27FC236}">
                <a16:creationId xmlns:a16="http://schemas.microsoft.com/office/drawing/2014/main" id="{4A698CE7-184B-4F5E-802F-B656C36DF2E1}"/>
              </a:ext>
            </a:extLst>
          </p:cNvPr>
          <p:cNvGraphicFramePr>
            <a:graphicFrameLocks noGrp="1"/>
          </p:cNvGraphicFramePr>
          <p:nvPr>
            <p:ph type="chart" sz="quarter" idx="16"/>
          </p:nvPr>
        </p:nvGraphicFramePr>
        <p:xfrm>
          <a:off x="3276600" y="3251200"/>
          <a:ext cx="2590800" cy="2844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6" name="Chart Placeholder 14">
            <a:extLst>
              <a:ext uri="{FF2B5EF4-FFF2-40B4-BE49-F238E27FC236}">
                <a16:creationId xmlns:a16="http://schemas.microsoft.com/office/drawing/2014/main" id="{40175F57-E37A-47BC-8234-CBAD4715F81C}"/>
              </a:ext>
            </a:extLst>
          </p:cNvPr>
          <p:cNvGraphicFramePr>
            <a:graphicFrameLocks noGrp="1"/>
          </p:cNvGraphicFramePr>
          <p:nvPr>
            <p:ph type="chart" sz="quarter" idx="18"/>
          </p:nvPr>
        </p:nvGraphicFramePr>
        <p:xfrm>
          <a:off x="6172200" y="3251200"/>
          <a:ext cx="2590800" cy="28448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9262166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7038605-4DE1-43ED-B638-177C6963CF65}"/>
              </a:ext>
            </a:extLst>
          </p:cNvPr>
          <p:cNvSpPr>
            <a:spLocks noGrp="1"/>
          </p:cNvSpPr>
          <p:nvPr>
            <p:ph type="sldNum" sz="quarter" idx="10"/>
          </p:nvPr>
        </p:nvSpPr>
        <p:spPr/>
        <p:txBody>
          <a:bodyPr/>
          <a:lstStyle/>
          <a:p>
            <a:fld id="{7B6B1C32-E567-445C-9FD5-2A0B0A08DD29}" type="slidenum">
              <a:rPr lang="en-US" smtClean="0"/>
              <a:pPr/>
              <a:t>144</a:t>
            </a:fld>
            <a:endParaRPr lang="en-US" dirty="0"/>
          </a:p>
        </p:txBody>
      </p:sp>
      <p:sp>
        <p:nvSpPr>
          <p:cNvPr id="17" name="Text Placeholder 16">
            <a:extLst>
              <a:ext uri="{FF2B5EF4-FFF2-40B4-BE49-F238E27FC236}">
                <a16:creationId xmlns:a16="http://schemas.microsoft.com/office/drawing/2014/main" id="{6C1BD7C0-F18E-4D5B-9CB5-0370476FA71E}"/>
              </a:ext>
            </a:extLst>
          </p:cNvPr>
          <p:cNvSpPr>
            <a:spLocks noGrp="1"/>
          </p:cNvSpPr>
          <p:nvPr>
            <p:ph type="body" sz="quarter" idx="12"/>
          </p:nvPr>
        </p:nvSpPr>
        <p:spPr/>
        <p:txBody>
          <a:bodyPr/>
          <a:lstStyle/>
          <a:p>
            <a:r>
              <a:rPr lang="en-US" dirty="0"/>
              <a:t>The bottom brands in NPS performance are more closely aligned with the brands that are reported as the least familiar to operators. </a:t>
            </a:r>
          </a:p>
          <a:p>
            <a:endParaRPr lang="en-US" dirty="0"/>
          </a:p>
        </p:txBody>
      </p:sp>
      <p:sp>
        <p:nvSpPr>
          <p:cNvPr id="16" name="Title 15">
            <a:extLst>
              <a:ext uri="{FF2B5EF4-FFF2-40B4-BE49-F238E27FC236}">
                <a16:creationId xmlns:a16="http://schemas.microsoft.com/office/drawing/2014/main" id="{E5C61781-3D02-43E7-92CE-DD8F403D0944}"/>
              </a:ext>
            </a:extLst>
          </p:cNvPr>
          <p:cNvSpPr>
            <a:spLocks noGrp="1"/>
          </p:cNvSpPr>
          <p:nvPr>
            <p:ph type="title"/>
          </p:nvPr>
        </p:nvSpPr>
        <p:spPr/>
        <p:txBody>
          <a:bodyPr/>
          <a:lstStyle/>
          <a:p>
            <a:r>
              <a:rPr lang="en-US" sz="1800" spc="-50" dirty="0"/>
              <a:t>Net Promoter Scores</a:t>
            </a:r>
          </a:p>
        </p:txBody>
      </p:sp>
      <p:sp>
        <p:nvSpPr>
          <p:cNvPr id="3" name="Footer Placeholder 2">
            <a:extLst>
              <a:ext uri="{FF2B5EF4-FFF2-40B4-BE49-F238E27FC236}">
                <a16:creationId xmlns:a16="http://schemas.microsoft.com/office/drawing/2014/main" id="{072DEBC6-922E-4045-A8CD-3E1F9D005A7A}"/>
              </a:ext>
            </a:extLst>
          </p:cNvPr>
          <p:cNvSpPr>
            <a:spLocks noGrp="1"/>
          </p:cNvSpPr>
          <p:nvPr>
            <p:ph type="ftr" sz="quarter" idx="13"/>
          </p:nvPr>
        </p:nvSpPr>
        <p:spPr/>
        <p:txBody>
          <a:bodyPr/>
          <a:lstStyle/>
          <a:p>
            <a:r>
              <a:rPr lang="en-US" dirty="0"/>
              <a:t>Base: Base varies by brand</a:t>
            </a:r>
            <a:br>
              <a:rPr lang="en-US" dirty="0"/>
            </a:br>
            <a:r>
              <a:rPr lang="en-US" dirty="0"/>
              <a:t>Q: On a scale of zero to 10, where zero is not at all likely and 10 is extremely likely, how likely are you to recommend each of the following fruit and/or vegetable juice or coconut water brands to your colleagues and peers in foodservice?</a:t>
            </a:r>
          </a:p>
        </p:txBody>
      </p:sp>
      <p:sp>
        <p:nvSpPr>
          <p:cNvPr id="15" name="Text Placeholder 14">
            <a:extLst>
              <a:ext uri="{FF2B5EF4-FFF2-40B4-BE49-F238E27FC236}">
                <a16:creationId xmlns:a16="http://schemas.microsoft.com/office/drawing/2014/main" id="{273B4A29-6E0C-4606-B6DA-F85B563FDAD5}"/>
              </a:ext>
            </a:extLst>
          </p:cNvPr>
          <p:cNvSpPr>
            <a:spLocks noGrp="1"/>
          </p:cNvSpPr>
          <p:nvPr>
            <p:ph type="body" sz="quarter" idx="15"/>
          </p:nvPr>
        </p:nvSpPr>
        <p:spPr>
          <a:xfrm>
            <a:off x="381000" y="676565"/>
            <a:ext cx="2590801" cy="1752600"/>
          </a:xfrm>
        </p:spPr>
        <p:txBody>
          <a:bodyPr/>
          <a:lstStyle/>
          <a:p>
            <a:r>
              <a:rPr lang="en-US" sz="1800" spc="-50" dirty="0">
                <a:solidFill>
                  <a:schemeClr val="tx1"/>
                </a:solidFill>
              </a:rPr>
              <a:t>Beverages</a:t>
            </a:r>
          </a:p>
          <a:p>
            <a:endParaRPr lang="en-US" sz="1800" spc="-50" dirty="0">
              <a:solidFill>
                <a:schemeClr val="tx1"/>
              </a:solidFill>
            </a:endParaRPr>
          </a:p>
        </p:txBody>
      </p:sp>
      <p:sp>
        <p:nvSpPr>
          <p:cNvPr id="23" name="TextBox 22">
            <a:extLst>
              <a:ext uri="{FF2B5EF4-FFF2-40B4-BE49-F238E27FC236}">
                <a16:creationId xmlns:a16="http://schemas.microsoft.com/office/drawing/2014/main" id="{CDB608EF-87C5-4E31-B8BB-143FE0440A57}"/>
              </a:ext>
            </a:extLst>
          </p:cNvPr>
          <p:cNvSpPr txBox="1"/>
          <p:nvPr/>
        </p:nvSpPr>
        <p:spPr>
          <a:xfrm>
            <a:off x="4263702" y="4386467"/>
            <a:ext cx="722376"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16</a:t>
            </a:r>
          </a:p>
        </p:txBody>
      </p:sp>
      <p:sp>
        <p:nvSpPr>
          <p:cNvPr id="25" name="TextBox 24">
            <a:extLst>
              <a:ext uri="{FF2B5EF4-FFF2-40B4-BE49-F238E27FC236}">
                <a16:creationId xmlns:a16="http://schemas.microsoft.com/office/drawing/2014/main" id="{A3F75A6F-7978-4247-8218-C0A228DC9013}"/>
              </a:ext>
            </a:extLst>
          </p:cNvPr>
          <p:cNvSpPr txBox="1"/>
          <p:nvPr/>
        </p:nvSpPr>
        <p:spPr>
          <a:xfrm>
            <a:off x="4253483" y="1549297"/>
            <a:ext cx="722376"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20</a:t>
            </a:r>
          </a:p>
        </p:txBody>
      </p:sp>
      <p:sp>
        <p:nvSpPr>
          <p:cNvPr id="27" name="TextBox 26">
            <a:extLst>
              <a:ext uri="{FF2B5EF4-FFF2-40B4-BE49-F238E27FC236}">
                <a16:creationId xmlns:a16="http://schemas.microsoft.com/office/drawing/2014/main" id="{8D9B1471-75FA-47E6-98CB-49AA6820898B}"/>
              </a:ext>
            </a:extLst>
          </p:cNvPr>
          <p:cNvSpPr txBox="1"/>
          <p:nvPr/>
        </p:nvSpPr>
        <p:spPr>
          <a:xfrm>
            <a:off x="7181358" y="1615786"/>
            <a:ext cx="722376" cy="300135"/>
          </a:xfrm>
          <a:prstGeom prst="rect">
            <a:avLst/>
          </a:prstGeom>
          <a:noFill/>
        </p:spPr>
        <p:txBody>
          <a:bodyPr wrap="square" lIns="0" tIns="0" rIns="0" bIns="0" rtlCol="0" anchor="ctr">
            <a:noAutofit/>
          </a:bodyPr>
          <a:lstStyle/>
          <a:p>
            <a:pPr algn="ctr"/>
            <a:r>
              <a:rPr lang="en-US" sz="1200" dirty="0">
                <a:latin typeface="+mj-lt"/>
                <a:ea typeface="Georgia" charset="0"/>
                <a:cs typeface="Georgia" charset="0"/>
              </a:rPr>
              <a:t>NPS = 16</a:t>
            </a:r>
          </a:p>
        </p:txBody>
      </p:sp>
      <p:graphicFrame>
        <p:nvGraphicFramePr>
          <p:cNvPr id="31" name="Chart Placeholder 14">
            <a:extLst>
              <a:ext uri="{FF2B5EF4-FFF2-40B4-BE49-F238E27FC236}">
                <a16:creationId xmlns:a16="http://schemas.microsoft.com/office/drawing/2014/main" id="{34720E2C-DF71-4A6F-B443-95817A6697EE}"/>
              </a:ext>
            </a:extLst>
          </p:cNvPr>
          <p:cNvGraphicFramePr>
            <a:graphicFrameLocks noGrp="1"/>
          </p:cNvGraphicFramePr>
          <p:nvPr>
            <p:ph type="chart" sz="quarter" idx="14"/>
          </p:nvPr>
        </p:nvGraphicFramePr>
        <p:xfrm>
          <a:off x="3276600" y="304800"/>
          <a:ext cx="2590800" cy="28559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2" name="Chart Placeholder 14">
            <a:extLst>
              <a:ext uri="{FF2B5EF4-FFF2-40B4-BE49-F238E27FC236}">
                <a16:creationId xmlns:a16="http://schemas.microsoft.com/office/drawing/2014/main" id="{0CCCBF87-6A17-4D64-8B87-1D01988CE2C9}"/>
              </a:ext>
            </a:extLst>
          </p:cNvPr>
          <p:cNvGraphicFramePr>
            <a:graphicFrameLocks noGrp="1"/>
          </p:cNvGraphicFramePr>
          <p:nvPr>
            <p:ph type="chart" sz="quarter" idx="17"/>
          </p:nvPr>
        </p:nvGraphicFramePr>
        <p:xfrm>
          <a:off x="6172200" y="304800"/>
          <a:ext cx="2590800" cy="28559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3" name="Chart Placeholder 14">
            <a:extLst>
              <a:ext uri="{FF2B5EF4-FFF2-40B4-BE49-F238E27FC236}">
                <a16:creationId xmlns:a16="http://schemas.microsoft.com/office/drawing/2014/main" id="{64290033-AD32-4ACB-8C90-CA5EC2ECA778}"/>
              </a:ext>
            </a:extLst>
          </p:cNvPr>
          <p:cNvGraphicFramePr>
            <a:graphicFrameLocks noGrp="1"/>
          </p:cNvGraphicFramePr>
          <p:nvPr>
            <p:ph type="chart" sz="quarter" idx="16"/>
          </p:nvPr>
        </p:nvGraphicFramePr>
        <p:xfrm>
          <a:off x="3276600" y="3251200"/>
          <a:ext cx="2590800" cy="2844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6764326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Placeholder 6"/>
          <p:cNvGraphicFramePr>
            <a:graphicFrameLocks noGrp="1"/>
          </p:cNvGraphicFramePr>
          <p:nvPr>
            <p:ph type="chart" sz="quarter" idx="14"/>
          </p:nvPr>
        </p:nvGraphicFramePr>
        <p:xfrm>
          <a:off x="3276599" y="304800"/>
          <a:ext cx="5483351" cy="6246176"/>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p:cNvSpPr>
            <a:spLocks noGrp="1"/>
          </p:cNvSpPr>
          <p:nvPr>
            <p:ph type="sldNum" sz="quarter" idx="10"/>
          </p:nvPr>
        </p:nvSpPr>
        <p:spPr/>
        <p:txBody>
          <a:bodyPr/>
          <a:lstStyle/>
          <a:p>
            <a:fld id="{1F4E2DE4-8ADA-4D4E-9951-90A1D26586E7}" type="slidenum">
              <a:rPr lang="en-US" smtClean="0"/>
              <a:pPr/>
              <a:t>145</a:t>
            </a:fld>
            <a:endParaRPr lang="en-US" dirty="0"/>
          </a:p>
        </p:txBody>
      </p:sp>
      <p:sp>
        <p:nvSpPr>
          <p:cNvPr id="3" name="Text Placeholder 2"/>
          <p:cNvSpPr>
            <a:spLocks noGrp="1"/>
          </p:cNvSpPr>
          <p:nvPr>
            <p:ph type="body" sz="quarter" idx="12"/>
          </p:nvPr>
        </p:nvSpPr>
        <p:spPr/>
        <p:txBody>
          <a:bodyPr/>
          <a:lstStyle/>
          <a:p>
            <a:r>
              <a:rPr lang="en-US" dirty="0"/>
              <a:t>The most important claims to operators in their beverage products center around all-natural assertions. This reiterates the importance of 100% real juice, a major purchase driver (slide 130). </a:t>
            </a:r>
          </a:p>
          <a:p>
            <a:r>
              <a:rPr lang="en-US" dirty="0"/>
              <a:t>C-stores and hotels continue to flock toward organic and non-GMO products. </a:t>
            </a:r>
          </a:p>
        </p:txBody>
      </p:sp>
      <p:sp>
        <p:nvSpPr>
          <p:cNvPr id="4" name="Title 3"/>
          <p:cNvSpPr>
            <a:spLocks noGrp="1"/>
          </p:cNvSpPr>
          <p:nvPr>
            <p:ph type="title"/>
          </p:nvPr>
        </p:nvSpPr>
        <p:spPr>
          <a:xfrm>
            <a:off x="384048" y="304800"/>
            <a:ext cx="2892551" cy="1752600"/>
          </a:xfrm>
        </p:spPr>
        <p:txBody>
          <a:bodyPr/>
          <a:lstStyle/>
          <a:p>
            <a:r>
              <a:rPr lang="en-US" dirty="0"/>
              <a:t>Critical Claims</a:t>
            </a:r>
          </a:p>
        </p:txBody>
      </p:sp>
      <p:sp>
        <p:nvSpPr>
          <p:cNvPr id="5" name="Footer Placeholder 4"/>
          <p:cNvSpPr>
            <a:spLocks noGrp="1"/>
          </p:cNvSpPr>
          <p:nvPr>
            <p:ph type="ftr" sz="quarter" idx="13"/>
          </p:nvPr>
        </p:nvSpPr>
        <p:spPr>
          <a:xfrm>
            <a:off x="381000" y="6198017"/>
            <a:ext cx="2590800" cy="355183"/>
          </a:xfrm>
        </p:spPr>
        <p:txBody>
          <a:bodyPr/>
          <a:lstStyle/>
          <a:p>
            <a:endParaRPr lang="en-US" dirty="0"/>
          </a:p>
          <a:p>
            <a:r>
              <a:rPr lang="en-US" dirty="0"/>
              <a:t>Base: 558 operators, 185 restaurant, 283 non comm, 45 hotel, 45 c-store</a:t>
            </a:r>
          </a:p>
          <a:p>
            <a:r>
              <a:rPr lang="en-US" dirty="0"/>
              <a:t>Q: Which of the following claims are most important to you when purchasing fruit and/or vegetable juice, or coconut water products for your operation? Select the four most important claims.</a:t>
            </a:r>
          </a:p>
        </p:txBody>
      </p:sp>
      <p:sp>
        <p:nvSpPr>
          <p:cNvPr id="6" name="Text Placeholder 5"/>
          <p:cNvSpPr>
            <a:spLocks noGrp="1"/>
          </p:cNvSpPr>
          <p:nvPr>
            <p:ph type="body" sz="quarter" idx="15"/>
          </p:nvPr>
        </p:nvSpPr>
        <p:spPr>
          <a:xfrm>
            <a:off x="399288" y="1281733"/>
            <a:ext cx="2590801" cy="708520"/>
          </a:xfrm>
        </p:spPr>
        <p:txBody>
          <a:bodyPr/>
          <a:lstStyle/>
          <a:p>
            <a:r>
              <a:rPr lang="en-US" dirty="0"/>
              <a:t>Most important claims by segment</a:t>
            </a:r>
          </a:p>
        </p:txBody>
      </p:sp>
      <p:graphicFrame>
        <p:nvGraphicFramePr>
          <p:cNvPr id="17" name="Chart Placeholder 6">
            <a:extLst>
              <a:ext uri="{FF2B5EF4-FFF2-40B4-BE49-F238E27FC236}">
                <a16:creationId xmlns:a16="http://schemas.microsoft.com/office/drawing/2014/main" id="{54D80EF0-EDD6-43A1-BD58-AF49500B3B25}"/>
              </a:ext>
            </a:extLst>
          </p:cNvPr>
          <p:cNvGraphicFramePr>
            <a:graphicFrameLocks noGrp="1"/>
          </p:cNvGraphicFramePr>
          <p:nvPr>
            <p:ph type="chart" sz="quarter" idx="17"/>
          </p:nvPr>
        </p:nvGraphicFramePr>
        <p:xfrm>
          <a:off x="6172200" y="304800"/>
          <a:ext cx="2590800" cy="62461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4871216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2">
            <a:extLst>
              <a:ext uri="{FF2B5EF4-FFF2-40B4-BE49-F238E27FC236}">
                <a16:creationId xmlns:a16="http://schemas.microsoft.com/office/drawing/2014/main" id="{CD27B78A-4A66-495B-8896-E6BE9BF5E989}"/>
              </a:ext>
            </a:extLst>
          </p:cNvPr>
          <p:cNvSpPr>
            <a:spLocks noGrp="1" noChangeArrowheads="1"/>
          </p:cNvSpPr>
          <p:nvPr>
            <p:ph type="title"/>
          </p:nvPr>
        </p:nvSpPr>
        <p:spPr/>
        <p:txBody>
          <a:bodyPr/>
          <a:lstStyle/>
          <a:p>
            <a:r>
              <a:rPr lang="en-US" dirty="0"/>
              <a:t>Brand Agreement</a:t>
            </a:r>
          </a:p>
        </p:txBody>
      </p:sp>
      <p:sp>
        <p:nvSpPr>
          <p:cNvPr id="18" name="Footer Placeholder 4">
            <a:extLst>
              <a:ext uri="{FF2B5EF4-FFF2-40B4-BE49-F238E27FC236}">
                <a16:creationId xmlns:a16="http://schemas.microsoft.com/office/drawing/2014/main" id="{DD8B56C0-D921-4E03-AA61-7AF16A3BDC67}"/>
              </a:ext>
            </a:extLst>
          </p:cNvPr>
          <p:cNvSpPr>
            <a:spLocks noGrp="1"/>
          </p:cNvSpPr>
          <p:nvPr>
            <p:ph type="ftr" sz="quarter" idx="13"/>
          </p:nvPr>
        </p:nvSpPr>
        <p:spPr/>
        <p:txBody>
          <a:bodyPr/>
          <a:lstStyle/>
          <a:p>
            <a:r>
              <a:rPr lang="en-US" dirty="0"/>
              <a:t>Base: 244 (operators familiar with V8), 108 restaurant, 109 non comm, 12 hotel, 15 c-store</a:t>
            </a:r>
          </a:p>
          <a:p>
            <a:r>
              <a:rPr lang="en-US" dirty="0"/>
              <a:t>Q: Please rate your level of agreement with the following. </a:t>
            </a:r>
          </a:p>
        </p:txBody>
      </p:sp>
      <p:sp>
        <p:nvSpPr>
          <p:cNvPr id="2" name="Text Placeholder 1">
            <a:extLst>
              <a:ext uri="{FF2B5EF4-FFF2-40B4-BE49-F238E27FC236}">
                <a16:creationId xmlns:a16="http://schemas.microsoft.com/office/drawing/2014/main" id="{B7A9E0A8-1316-4975-98C6-A4C0735AA36A}"/>
              </a:ext>
            </a:extLst>
          </p:cNvPr>
          <p:cNvSpPr>
            <a:spLocks noGrp="1"/>
          </p:cNvSpPr>
          <p:nvPr>
            <p:ph type="body" sz="quarter" idx="16"/>
          </p:nvPr>
        </p:nvSpPr>
        <p:spPr/>
        <p:txBody>
          <a:bodyPr/>
          <a:lstStyle/>
          <a:p>
            <a:r>
              <a:rPr lang="en-US" b="1" dirty="0"/>
              <a:t>Among operators familiar with the V8 brand, 90% agreed with the V8 brand statement that V8 delivers plant-based goodness.</a:t>
            </a:r>
          </a:p>
          <a:p>
            <a:r>
              <a:rPr lang="en-US" dirty="0"/>
              <a:t> Agreement was highest among c-stores (100%) and lowest among non-commercial operations (82%). </a:t>
            </a:r>
          </a:p>
          <a:p>
            <a:endParaRPr lang="en-US" dirty="0"/>
          </a:p>
        </p:txBody>
      </p:sp>
      <p:sp>
        <p:nvSpPr>
          <p:cNvPr id="9" name="Slide Number Placeholder 8"/>
          <p:cNvSpPr>
            <a:spLocks noGrp="1"/>
          </p:cNvSpPr>
          <p:nvPr>
            <p:ph type="sldNum" sz="quarter" idx="4"/>
          </p:nvPr>
        </p:nvSpPr>
        <p:spPr/>
        <p:txBody>
          <a:bodyPr/>
          <a:lstStyle/>
          <a:p>
            <a:fld id="{AC6EFA44-0FDE-4658-9836-52E1610CC619}" type="slidenum">
              <a:rPr lang="en-US" smtClean="0"/>
              <a:pPr/>
              <a:t>146</a:t>
            </a:fld>
            <a:endParaRPr lang="en-US" dirty="0"/>
          </a:p>
        </p:txBody>
      </p:sp>
      <p:sp>
        <p:nvSpPr>
          <p:cNvPr id="3" name="Text Placeholder 2">
            <a:extLst>
              <a:ext uri="{FF2B5EF4-FFF2-40B4-BE49-F238E27FC236}">
                <a16:creationId xmlns:a16="http://schemas.microsoft.com/office/drawing/2014/main" id="{A6128D42-BD15-4748-89F2-20D813035FD4}"/>
              </a:ext>
            </a:extLst>
          </p:cNvPr>
          <p:cNvSpPr>
            <a:spLocks noGrp="1"/>
          </p:cNvSpPr>
          <p:nvPr>
            <p:ph type="body" sz="quarter" idx="17"/>
          </p:nvPr>
        </p:nvSpPr>
        <p:spPr>
          <a:xfrm>
            <a:off x="381000" y="957431"/>
            <a:ext cx="5486398" cy="597674"/>
          </a:xfrm>
        </p:spPr>
        <p:txBody>
          <a:bodyPr/>
          <a:lstStyle/>
          <a:p>
            <a:r>
              <a:rPr lang="en-US" dirty="0"/>
              <a:t>V8 delivers plant-based goodness</a:t>
            </a:r>
          </a:p>
          <a:p>
            <a:endParaRPr lang="en-US" dirty="0"/>
          </a:p>
        </p:txBody>
      </p:sp>
      <p:graphicFrame>
        <p:nvGraphicFramePr>
          <p:cNvPr id="19" name="Chart Placeholder 27">
            <a:extLst>
              <a:ext uri="{FF2B5EF4-FFF2-40B4-BE49-F238E27FC236}">
                <a16:creationId xmlns:a16="http://schemas.microsoft.com/office/drawing/2014/main" id="{F7018A86-5247-4C9F-AAB3-41571DA84D0E}"/>
              </a:ext>
            </a:extLst>
          </p:cNvPr>
          <p:cNvGraphicFramePr>
            <a:graphicFrameLocks noGrp="1"/>
          </p:cNvGraphicFramePr>
          <p:nvPr>
            <p:ph sz="quarter" idx="18"/>
          </p:nvPr>
        </p:nvGraphicFramePr>
        <p:xfrm>
          <a:off x="381000" y="2514600"/>
          <a:ext cx="8382000" cy="3581400"/>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 Placeholder 6">
            <a:extLst>
              <a:ext uri="{FF2B5EF4-FFF2-40B4-BE49-F238E27FC236}">
                <a16:creationId xmlns:a16="http://schemas.microsoft.com/office/drawing/2014/main" id="{9D0EB414-1DC8-487B-A9D7-6D1DC5664A7D}"/>
              </a:ext>
            </a:extLst>
          </p:cNvPr>
          <p:cNvSpPr txBox="1">
            <a:spLocks/>
          </p:cNvSpPr>
          <p:nvPr/>
        </p:nvSpPr>
        <p:spPr>
          <a:xfrm>
            <a:off x="371856" y="753573"/>
            <a:ext cx="5486398" cy="371764"/>
          </a:xfrm>
          <a:prstGeom prst="rect">
            <a:avLst/>
          </a:prstGeom>
        </p:spPr>
        <p:txBody>
          <a:bodyPr vert="horz" lIns="0" tIns="0" rIns="0" bIns="0" rtlCol="0">
            <a:noAutofit/>
          </a:bodyPr>
          <a:lstStyle>
            <a:lvl1pPr marL="0" indent="0" algn="l" defTabSz="906199" rtl="0" eaLnBrk="1" latinLnBrk="0" hangingPunct="1">
              <a:lnSpc>
                <a:spcPct val="90000"/>
              </a:lnSpc>
              <a:spcBef>
                <a:spcPts val="0"/>
              </a:spcBef>
              <a:spcAft>
                <a:spcPts val="800"/>
              </a:spcAft>
              <a:buClrTx/>
              <a:buFont typeface="Calibri" panose="020F0502020204030204" pitchFamily="34" charset="0"/>
              <a:buNone/>
              <a:defRPr sz="2400" kern="1200" spc="-150" baseline="0">
                <a:ln>
                  <a:noFill/>
                </a:ln>
                <a:solidFill>
                  <a:schemeClr val="tx2"/>
                </a:solidFill>
                <a:latin typeface="Georgia" charset="0"/>
                <a:ea typeface="Georgia" charset="0"/>
                <a:cs typeface="Georgia" charset="0"/>
              </a:defRPr>
            </a:lvl1pPr>
            <a:lvl2pPr marL="406400" indent="-234950" algn="l" defTabSz="906199" rtl="0" eaLnBrk="1" latinLnBrk="0" hangingPunct="1">
              <a:spcBef>
                <a:spcPts val="0"/>
              </a:spcBef>
              <a:spcAft>
                <a:spcPts val="400"/>
              </a:spcAft>
              <a:buClr>
                <a:schemeClr val="tx2"/>
              </a:buClr>
              <a:buFont typeface="Helvetica" charset="0"/>
              <a:buChar char="●"/>
              <a:tabLst/>
              <a:defRPr sz="1100" kern="1200" spc="-50" baseline="0">
                <a:solidFill>
                  <a:schemeClr val="tx1"/>
                </a:solidFill>
                <a:latin typeface="Georgia" charset="0"/>
                <a:ea typeface="Georgia" charset="0"/>
                <a:cs typeface="Georgia" charset="0"/>
              </a:defRPr>
            </a:lvl2pPr>
            <a:lvl3pPr marL="750888" indent="-284163" algn="l" defTabSz="906199" rtl="0" eaLnBrk="1" latinLnBrk="0" hangingPunct="1">
              <a:spcBef>
                <a:spcPts val="0"/>
              </a:spcBef>
              <a:spcAft>
                <a:spcPts val="400"/>
              </a:spcAft>
              <a:buClrTx/>
              <a:buFont typeface="AppleSymbols" charset="0"/>
              <a:buChar char="⎯"/>
              <a:tabLst/>
              <a:defRPr sz="1100" kern="1200" spc="-50" baseline="0">
                <a:solidFill>
                  <a:schemeClr val="tx1"/>
                </a:solidFill>
                <a:latin typeface="Georgia" charset="0"/>
                <a:ea typeface="Georgia" charset="0"/>
                <a:cs typeface="Georgia" charset="0"/>
              </a:defRPr>
            </a:lvl3pPr>
            <a:lvl4pPr marL="1035050" indent="-233363" algn="l" defTabSz="906199" rtl="0" eaLnBrk="1" latinLnBrk="0" hangingPunct="1">
              <a:spcBef>
                <a:spcPts val="0"/>
              </a:spcBef>
              <a:spcAft>
                <a:spcPts val="400"/>
              </a:spcAft>
              <a:buClrTx/>
              <a:buFont typeface="Calibri" panose="020F0502020204030204" pitchFamily="34" charset="0"/>
              <a:buChar char="‒"/>
              <a:tabLst/>
              <a:defRPr sz="1100" kern="1200" spc="-50" baseline="0">
                <a:solidFill>
                  <a:schemeClr val="tx1"/>
                </a:solidFill>
                <a:latin typeface="Georgia" charset="0"/>
                <a:ea typeface="Georgia" charset="0"/>
                <a:cs typeface="Georgia" charset="0"/>
              </a:defRPr>
            </a:lvl4pPr>
            <a:lvl5pPr marL="1320800" indent="-234950" algn="l" defTabSz="906199" rtl="0" eaLnBrk="1" latinLnBrk="0" hangingPunct="1">
              <a:spcBef>
                <a:spcPts val="0"/>
              </a:spcBef>
              <a:spcAft>
                <a:spcPts val="400"/>
              </a:spcAft>
              <a:buClrTx/>
              <a:buFont typeface="Calibri" panose="020F0502020204030204" pitchFamily="34" charset="0"/>
              <a:buChar char="‒"/>
              <a:tabLst/>
              <a:defRPr sz="1100" kern="1200" spc="-50" baseline="0">
                <a:solidFill>
                  <a:schemeClr val="tx1"/>
                </a:solidFill>
                <a:latin typeface="Georgia" charset="0"/>
                <a:ea typeface="Georgia" charset="0"/>
                <a:cs typeface="Georgia" charset="0"/>
              </a:defRPr>
            </a:lvl5pPr>
            <a:lvl6pPr marL="2492048"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6pPr>
            <a:lvl7pPr marL="2945147"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7pPr>
            <a:lvl8pPr marL="3398246"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8pPr>
            <a:lvl9pPr marL="3851346"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9pPr>
          </a:lstStyle>
          <a:p>
            <a:endParaRPr lang="en-US" dirty="0"/>
          </a:p>
        </p:txBody>
      </p:sp>
      <p:sp>
        <p:nvSpPr>
          <p:cNvPr id="20" name="TextBox 19">
            <a:extLst>
              <a:ext uri="{FF2B5EF4-FFF2-40B4-BE49-F238E27FC236}">
                <a16:creationId xmlns:a16="http://schemas.microsoft.com/office/drawing/2014/main" id="{644DE478-D424-417E-90B6-F40BEDDBA52C}"/>
              </a:ext>
            </a:extLst>
          </p:cNvPr>
          <p:cNvSpPr txBox="1"/>
          <p:nvPr/>
        </p:nvSpPr>
        <p:spPr>
          <a:xfrm>
            <a:off x="1909583" y="3233046"/>
            <a:ext cx="1778768" cy="228600"/>
          </a:xfrm>
          <a:prstGeom prst="rect">
            <a:avLst/>
          </a:prstGeom>
          <a:noFill/>
        </p:spPr>
        <p:txBody>
          <a:bodyPr wrap="square" lIns="0" tIns="0" rIns="0" bIns="0" rtlCol="0">
            <a:noAutofit/>
          </a:bodyPr>
          <a:lstStyle/>
          <a:p>
            <a:r>
              <a:rPr lang="en-US" sz="1200" b="1" dirty="0">
                <a:ea typeface="Georgia" charset="0"/>
                <a:cs typeface="Georgia" charset="0"/>
              </a:rPr>
              <a:t>Top 2 Box 98%</a:t>
            </a:r>
          </a:p>
        </p:txBody>
      </p:sp>
      <p:sp>
        <p:nvSpPr>
          <p:cNvPr id="21" name="TextBox 20">
            <a:extLst>
              <a:ext uri="{FF2B5EF4-FFF2-40B4-BE49-F238E27FC236}">
                <a16:creationId xmlns:a16="http://schemas.microsoft.com/office/drawing/2014/main" id="{C8F8E3BA-35A8-4D4D-A712-B2AB0BF9B8BE}"/>
              </a:ext>
            </a:extLst>
          </p:cNvPr>
          <p:cNvSpPr txBox="1"/>
          <p:nvPr/>
        </p:nvSpPr>
        <p:spPr>
          <a:xfrm>
            <a:off x="1909583" y="2598066"/>
            <a:ext cx="1778768" cy="228600"/>
          </a:xfrm>
          <a:prstGeom prst="rect">
            <a:avLst/>
          </a:prstGeom>
          <a:noFill/>
        </p:spPr>
        <p:txBody>
          <a:bodyPr wrap="square" lIns="0" tIns="0" rIns="0" bIns="0" rtlCol="0">
            <a:noAutofit/>
          </a:bodyPr>
          <a:lstStyle/>
          <a:p>
            <a:r>
              <a:rPr lang="en-US" sz="1200" b="1" dirty="0">
                <a:ea typeface="Georgia" charset="0"/>
                <a:cs typeface="Georgia" charset="0"/>
              </a:rPr>
              <a:t>Top 2 Box 90%</a:t>
            </a:r>
          </a:p>
        </p:txBody>
      </p:sp>
      <p:sp>
        <p:nvSpPr>
          <p:cNvPr id="26" name="TextBox 25">
            <a:extLst>
              <a:ext uri="{FF2B5EF4-FFF2-40B4-BE49-F238E27FC236}">
                <a16:creationId xmlns:a16="http://schemas.microsoft.com/office/drawing/2014/main" id="{48451D4B-AB30-4697-A7C6-0E3E11478413}"/>
              </a:ext>
            </a:extLst>
          </p:cNvPr>
          <p:cNvSpPr txBox="1"/>
          <p:nvPr/>
        </p:nvSpPr>
        <p:spPr>
          <a:xfrm>
            <a:off x="1909583" y="3868026"/>
            <a:ext cx="1778768" cy="228600"/>
          </a:xfrm>
          <a:prstGeom prst="rect">
            <a:avLst/>
          </a:prstGeom>
          <a:noFill/>
        </p:spPr>
        <p:txBody>
          <a:bodyPr wrap="square" lIns="0" tIns="0" rIns="0" bIns="0" rtlCol="0">
            <a:noAutofit/>
          </a:bodyPr>
          <a:lstStyle/>
          <a:p>
            <a:r>
              <a:rPr lang="en-US" sz="1200" b="1" dirty="0">
                <a:ea typeface="Georgia" charset="0"/>
                <a:cs typeface="Georgia" charset="0"/>
              </a:rPr>
              <a:t>Top 2 Box 82%</a:t>
            </a:r>
          </a:p>
        </p:txBody>
      </p:sp>
      <p:sp>
        <p:nvSpPr>
          <p:cNvPr id="27" name="TextBox 26">
            <a:extLst>
              <a:ext uri="{FF2B5EF4-FFF2-40B4-BE49-F238E27FC236}">
                <a16:creationId xmlns:a16="http://schemas.microsoft.com/office/drawing/2014/main" id="{59EF09E6-68DF-40BA-8923-32691796EED7}"/>
              </a:ext>
            </a:extLst>
          </p:cNvPr>
          <p:cNvSpPr txBox="1"/>
          <p:nvPr/>
        </p:nvSpPr>
        <p:spPr>
          <a:xfrm>
            <a:off x="1909583" y="4503006"/>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83%</a:t>
            </a:r>
          </a:p>
        </p:txBody>
      </p:sp>
      <p:sp>
        <p:nvSpPr>
          <p:cNvPr id="28" name="TextBox 27">
            <a:extLst>
              <a:ext uri="{FF2B5EF4-FFF2-40B4-BE49-F238E27FC236}">
                <a16:creationId xmlns:a16="http://schemas.microsoft.com/office/drawing/2014/main" id="{11EC99BE-E5EF-4F85-BA1D-1FBCA572E2D9}"/>
              </a:ext>
            </a:extLst>
          </p:cNvPr>
          <p:cNvSpPr txBox="1"/>
          <p:nvPr/>
        </p:nvSpPr>
        <p:spPr>
          <a:xfrm>
            <a:off x="1909583" y="5137986"/>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100%</a:t>
            </a:r>
          </a:p>
        </p:txBody>
      </p:sp>
    </p:spTree>
    <p:custDataLst>
      <p:tags r:id="rId1"/>
    </p:custDataLst>
    <p:extLst>
      <p:ext uri="{BB962C8B-B14F-4D97-AF65-F5344CB8AC3E}">
        <p14:creationId xmlns:p14="http://schemas.microsoft.com/office/powerpoint/2010/main" val="341046917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2">
            <a:extLst>
              <a:ext uri="{FF2B5EF4-FFF2-40B4-BE49-F238E27FC236}">
                <a16:creationId xmlns:a16="http://schemas.microsoft.com/office/drawing/2014/main" id="{CD27B78A-4A66-495B-8896-E6BE9BF5E989}"/>
              </a:ext>
            </a:extLst>
          </p:cNvPr>
          <p:cNvSpPr>
            <a:spLocks noGrp="1" noChangeArrowheads="1"/>
          </p:cNvSpPr>
          <p:nvPr>
            <p:ph type="title"/>
          </p:nvPr>
        </p:nvSpPr>
        <p:spPr/>
        <p:txBody>
          <a:bodyPr/>
          <a:lstStyle/>
          <a:p>
            <a:r>
              <a:rPr lang="en-US" dirty="0"/>
              <a:t>Brand Motivation</a:t>
            </a:r>
          </a:p>
        </p:txBody>
      </p:sp>
      <p:sp>
        <p:nvSpPr>
          <p:cNvPr id="18" name="Footer Placeholder 4">
            <a:extLst>
              <a:ext uri="{FF2B5EF4-FFF2-40B4-BE49-F238E27FC236}">
                <a16:creationId xmlns:a16="http://schemas.microsoft.com/office/drawing/2014/main" id="{DD8B56C0-D921-4E03-AA61-7AF16A3BDC67}"/>
              </a:ext>
            </a:extLst>
          </p:cNvPr>
          <p:cNvSpPr>
            <a:spLocks noGrp="1"/>
          </p:cNvSpPr>
          <p:nvPr>
            <p:ph type="ftr" sz="quarter" idx="13"/>
          </p:nvPr>
        </p:nvSpPr>
        <p:spPr/>
        <p:txBody>
          <a:bodyPr/>
          <a:lstStyle/>
          <a:p>
            <a:r>
              <a:rPr lang="en-US" dirty="0"/>
              <a:t>Base: 558 operators, 185 restaurant, 283 non comm, 45 hotel, 45 c-store</a:t>
            </a:r>
          </a:p>
          <a:p>
            <a:r>
              <a:rPr lang="en-US" dirty="0"/>
              <a:t>Q: Please rate how motivating the following statement is when purchasing fruit and/or vegetable juice for your operation. </a:t>
            </a:r>
          </a:p>
        </p:txBody>
      </p:sp>
      <p:sp>
        <p:nvSpPr>
          <p:cNvPr id="2" name="Text Placeholder 1">
            <a:extLst>
              <a:ext uri="{FF2B5EF4-FFF2-40B4-BE49-F238E27FC236}">
                <a16:creationId xmlns:a16="http://schemas.microsoft.com/office/drawing/2014/main" id="{7A437EF1-ABB2-4141-9CFF-8B8E14797904}"/>
              </a:ext>
            </a:extLst>
          </p:cNvPr>
          <p:cNvSpPr>
            <a:spLocks noGrp="1"/>
          </p:cNvSpPr>
          <p:nvPr>
            <p:ph type="body" sz="quarter" idx="16"/>
          </p:nvPr>
        </p:nvSpPr>
        <p:spPr/>
        <p:txBody>
          <a:bodyPr/>
          <a:lstStyle/>
          <a:p>
            <a:r>
              <a:rPr lang="en-US" dirty="0"/>
              <a:t>Restaurant operators are most likely to find the statement, “V8 delivers plant-based goodness” very motivating while noncommercial operators are least likely to find it very motivating (26%). </a:t>
            </a:r>
          </a:p>
          <a:p>
            <a:endParaRPr lang="en-US" dirty="0"/>
          </a:p>
        </p:txBody>
      </p:sp>
      <p:sp>
        <p:nvSpPr>
          <p:cNvPr id="9" name="Slide Number Placeholder 8"/>
          <p:cNvSpPr>
            <a:spLocks noGrp="1"/>
          </p:cNvSpPr>
          <p:nvPr>
            <p:ph type="sldNum" sz="quarter" idx="4"/>
          </p:nvPr>
        </p:nvSpPr>
        <p:spPr/>
        <p:txBody>
          <a:bodyPr/>
          <a:lstStyle/>
          <a:p>
            <a:fld id="{AC6EFA44-0FDE-4658-9836-52E1610CC619}" type="slidenum">
              <a:rPr lang="en-US" smtClean="0"/>
              <a:pPr/>
              <a:t>147</a:t>
            </a:fld>
            <a:endParaRPr lang="en-US" dirty="0"/>
          </a:p>
        </p:txBody>
      </p:sp>
      <p:sp>
        <p:nvSpPr>
          <p:cNvPr id="3" name="Text Placeholder 2">
            <a:extLst>
              <a:ext uri="{FF2B5EF4-FFF2-40B4-BE49-F238E27FC236}">
                <a16:creationId xmlns:a16="http://schemas.microsoft.com/office/drawing/2014/main" id="{EC4EC9F6-0465-4260-BC17-0C4B0E893C88}"/>
              </a:ext>
            </a:extLst>
          </p:cNvPr>
          <p:cNvSpPr>
            <a:spLocks noGrp="1"/>
          </p:cNvSpPr>
          <p:nvPr>
            <p:ph type="body" sz="quarter" idx="17"/>
          </p:nvPr>
        </p:nvSpPr>
        <p:spPr>
          <a:xfrm>
            <a:off x="381000" y="914400"/>
            <a:ext cx="5486398" cy="640705"/>
          </a:xfrm>
        </p:spPr>
        <p:txBody>
          <a:bodyPr/>
          <a:lstStyle/>
          <a:p>
            <a:r>
              <a:rPr lang="en-US" dirty="0"/>
              <a:t>V8 delivers plant-based goodness</a:t>
            </a:r>
          </a:p>
          <a:p>
            <a:endParaRPr lang="en-US" dirty="0"/>
          </a:p>
        </p:txBody>
      </p:sp>
      <p:graphicFrame>
        <p:nvGraphicFramePr>
          <p:cNvPr id="19" name="Chart Placeholder 27">
            <a:extLst>
              <a:ext uri="{FF2B5EF4-FFF2-40B4-BE49-F238E27FC236}">
                <a16:creationId xmlns:a16="http://schemas.microsoft.com/office/drawing/2014/main" id="{F7018A86-5247-4C9F-AAB3-41571DA84D0E}"/>
              </a:ext>
            </a:extLst>
          </p:cNvPr>
          <p:cNvGraphicFramePr>
            <a:graphicFrameLocks noGrp="1"/>
          </p:cNvGraphicFramePr>
          <p:nvPr>
            <p:ph sz="quarter" idx="18"/>
            <p:extLst>
              <p:ext uri="{D42A27DB-BD31-4B8C-83A1-F6EECF244321}">
                <p14:modId xmlns:p14="http://schemas.microsoft.com/office/powerpoint/2010/main" val="3491268221"/>
              </p:ext>
            </p:extLst>
          </p:nvPr>
        </p:nvGraphicFramePr>
        <p:xfrm>
          <a:off x="381000" y="2514600"/>
          <a:ext cx="8382000" cy="3581400"/>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 Placeholder 6">
            <a:extLst>
              <a:ext uri="{FF2B5EF4-FFF2-40B4-BE49-F238E27FC236}">
                <a16:creationId xmlns:a16="http://schemas.microsoft.com/office/drawing/2014/main" id="{9D0EB414-1DC8-487B-A9D7-6D1DC5664A7D}"/>
              </a:ext>
            </a:extLst>
          </p:cNvPr>
          <p:cNvSpPr txBox="1">
            <a:spLocks/>
          </p:cNvSpPr>
          <p:nvPr/>
        </p:nvSpPr>
        <p:spPr>
          <a:xfrm>
            <a:off x="371856" y="753573"/>
            <a:ext cx="5486398" cy="371764"/>
          </a:xfrm>
          <a:prstGeom prst="rect">
            <a:avLst/>
          </a:prstGeom>
        </p:spPr>
        <p:txBody>
          <a:bodyPr vert="horz" lIns="0" tIns="0" rIns="0" bIns="0" rtlCol="0">
            <a:noAutofit/>
          </a:bodyPr>
          <a:lstStyle>
            <a:lvl1pPr marL="0" indent="0" algn="l" defTabSz="906199" rtl="0" eaLnBrk="1" latinLnBrk="0" hangingPunct="1">
              <a:lnSpc>
                <a:spcPct val="90000"/>
              </a:lnSpc>
              <a:spcBef>
                <a:spcPts val="0"/>
              </a:spcBef>
              <a:spcAft>
                <a:spcPts val="800"/>
              </a:spcAft>
              <a:buClrTx/>
              <a:buFont typeface="Calibri" panose="020F0502020204030204" pitchFamily="34" charset="0"/>
              <a:buNone/>
              <a:defRPr sz="2400" kern="1200" spc="-150" baseline="0">
                <a:ln>
                  <a:noFill/>
                </a:ln>
                <a:solidFill>
                  <a:schemeClr val="tx2"/>
                </a:solidFill>
                <a:latin typeface="Georgia" charset="0"/>
                <a:ea typeface="Georgia" charset="0"/>
                <a:cs typeface="Georgia" charset="0"/>
              </a:defRPr>
            </a:lvl1pPr>
            <a:lvl2pPr marL="406400" indent="-234950" algn="l" defTabSz="906199" rtl="0" eaLnBrk="1" latinLnBrk="0" hangingPunct="1">
              <a:spcBef>
                <a:spcPts val="0"/>
              </a:spcBef>
              <a:spcAft>
                <a:spcPts val="400"/>
              </a:spcAft>
              <a:buClr>
                <a:schemeClr val="tx2"/>
              </a:buClr>
              <a:buFont typeface="Helvetica" charset="0"/>
              <a:buChar char="●"/>
              <a:tabLst/>
              <a:defRPr sz="1100" kern="1200" spc="-50" baseline="0">
                <a:solidFill>
                  <a:schemeClr val="tx1"/>
                </a:solidFill>
                <a:latin typeface="Georgia" charset="0"/>
                <a:ea typeface="Georgia" charset="0"/>
                <a:cs typeface="Georgia" charset="0"/>
              </a:defRPr>
            </a:lvl2pPr>
            <a:lvl3pPr marL="750888" indent="-284163" algn="l" defTabSz="906199" rtl="0" eaLnBrk="1" latinLnBrk="0" hangingPunct="1">
              <a:spcBef>
                <a:spcPts val="0"/>
              </a:spcBef>
              <a:spcAft>
                <a:spcPts val="400"/>
              </a:spcAft>
              <a:buClrTx/>
              <a:buFont typeface="AppleSymbols" charset="0"/>
              <a:buChar char="⎯"/>
              <a:tabLst/>
              <a:defRPr sz="1100" kern="1200" spc="-50" baseline="0">
                <a:solidFill>
                  <a:schemeClr val="tx1"/>
                </a:solidFill>
                <a:latin typeface="Georgia" charset="0"/>
                <a:ea typeface="Georgia" charset="0"/>
                <a:cs typeface="Georgia" charset="0"/>
              </a:defRPr>
            </a:lvl3pPr>
            <a:lvl4pPr marL="1035050" indent="-233363" algn="l" defTabSz="906199" rtl="0" eaLnBrk="1" latinLnBrk="0" hangingPunct="1">
              <a:spcBef>
                <a:spcPts val="0"/>
              </a:spcBef>
              <a:spcAft>
                <a:spcPts val="400"/>
              </a:spcAft>
              <a:buClrTx/>
              <a:buFont typeface="Calibri" panose="020F0502020204030204" pitchFamily="34" charset="0"/>
              <a:buChar char="‒"/>
              <a:tabLst/>
              <a:defRPr sz="1100" kern="1200" spc="-50" baseline="0">
                <a:solidFill>
                  <a:schemeClr val="tx1"/>
                </a:solidFill>
                <a:latin typeface="Georgia" charset="0"/>
                <a:ea typeface="Georgia" charset="0"/>
                <a:cs typeface="Georgia" charset="0"/>
              </a:defRPr>
            </a:lvl4pPr>
            <a:lvl5pPr marL="1320800" indent="-234950" algn="l" defTabSz="906199" rtl="0" eaLnBrk="1" latinLnBrk="0" hangingPunct="1">
              <a:spcBef>
                <a:spcPts val="0"/>
              </a:spcBef>
              <a:spcAft>
                <a:spcPts val="400"/>
              </a:spcAft>
              <a:buClrTx/>
              <a:buFont typeface="Calibri" panose="020F0502020204030204" pitchFamily="34" charset="0"/>
              <a:buChar char="‒"/>
              <a:tabLst/>
              <a:defRPr sz="1100" kern="1200" spc="-50" baseline="0">
                <a:solidFill>
                  <a:schemeClr val="tx1"/>
                </a:solidFill>
                <a:latin typeface="Georgia" charset="0"/>
                <a:ea typeface="Georgia" charset="0"/>
                <a:cs typeface="Georgia" charset="0"/>
              </a:defRPr>
            </a:lvl5pPr>
            <a:lvl6pPr marL="2492048"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6pPr>
            <a:lvl7pPr marL="2945147"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7pPr>
            <a:lvl8pPr marL="3398246"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8pPr>
            <a:lvl9pPr marL="3851346"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9pPr>
          </a:lstStyle>
          <a:p>
            <a:endParaRPr lang="en-US" dirty="0"/>
          </a:p>
        </p:txBody>
      </p:sp>
      <p:sp>
        <p:nvSpPr>
          <p:cNvPr id="16" name="TextBox 15">
            <a:extLst>
              <a:ext uri="{FF2B5EF4-FFF2-40B4-BE49-F238E27FC236}">
                <a16:creationId xmlns:a16="http://schemas.microsoft.com/office/drawing/2014/main" id="{B0CC5EF9-034A-4305-9B3D-08124B2809D4}"/>
              </a:ext>
            </a:extLst>
          </p:cNvPr>
          <p:cNvSpPr txBox="1"/>
          <p:nvPr/>
        </p:nvSpPr>
        <p:spPr>
          <a:xfrm>
            <a:off x="6172200" y="304800"/>
            <a:ext cx="2590800" cy="1496568"/>
          </a:xfrm>
          <a:prstGeom prst="rect">
            <a:avLst/>
          </a:prstGeom>
          <a:noFill/>
        </p:spPr>
        <p:txBody>
          <a:bodyPr wrap="square" lIns="0" tIns="0" rIns="0" bIns="0" rtlCol="0">
            <a:noAutofit/>
          </a:bodyPr>
          <a:lstStyle/>
          <a:p>
            <a:pPr defTabSz="906199">
              <a:spcAft>
                <a:spcPts val="800"/>
              </a:spcAft>
            </a:pPr>
            <a:endParaRPr lang="en-US" sz="1100" spc="-50" dirty="0">
              <a:latin typeface="Georgia" charset="0"/>
            </a:endParaRPr>
          </a:p>
        </p:txBody>
      </p:sp>
      <p:sp>
        <p:nvSpPr>
          <p:cNvPr id="20" name="TextBox 19">
            <a:extLst>
              <a:ext uri="{FF2B5EF4-FFF2-40B4-BE49-F238E27FC236}">
                <a16:creationId xmlns:a16="http://schemas.microsoft.com/office/drawing/2014/main" id="{7AF18811-196F-43F8-A7D5-9A1D47FE8FBE}"/>
              </a:ext>
            </a:extLst>
          </p:cNvPr>
          <p:cNvSpPr txBox="1"/>
          <p:nvPr/>
        </p:nvSpPr>
        <p:spPr>
          <a:xfrm>
            <a:off x="1850361" y="3243350"/>
            <a:ext cx="1778768" cy="228600"/>
          </a:xfrm>
          <a:prstGeom prst="rect">
            <a:avLst/>
          </a:prstGeom>
          <a:noFill/>
        </p:spPr>
        <p:txBody>
          <a:bodyPr wrap="square" lIns="0" tIns="0" rIns="0" bIns="0" rtlCol="0">
            <a:noAutofit/>
          </a:bodyPr>
          <a:lstStyle/>
          <a:p>
            <a:r>
              <a:rPr lang="en-US" sz="1200" b="1" dirty="0">
                <a:ea typeface="Georgia" charset="0"/>
                <a:cs typeface="Georgia" charset="0"/>
              </a:rPr>
              <a:t>Top 2 Box 92%</a:t>
            </a:r>
          </a:p>
        </p:txBody>
      </p:sp>
      <p:sp>
        <p:nvSpPr>
          <p:cNvPr id="21" name="TextBox 20">
            <a:extLst>
              <a:ext uri="{FF2B5EF4-FFF2-40B4-BE49-F238E27FC236}">
                <a16:creationId xmlns:a16="http://schemas.microsoft.com/office/drawing/2014/main" id="{B5C22CE3-C439-4C34-A44E-8499C848C7F1}"/>
              </a:ext>
            </a:extLst>
          </p:cNvPr>
          <p:cNvSpPr txBox="1"/>
          <p:nvPr/>
        </p:nvSpPr>
        <p:spPr>
          <a:xfrm>
            <a:off x="1850361" y="2610453"/>
            <a:ext cx="1778768" cy="228600"/>
          </a:xfrm>
          <a:prstGeom prst="rect">
            <a:avLst/>
          </a:prstGeom>
          <a:noFill/>
        </p:spPr>
        <p:txBody>
          <a:bodyPr wrap="square" lIns="0" tIns="0" rIns="0" bIns="0" rtlCol="0">
            <a:noAutofit/>
          </a:bodyPr>
          <a:lstStyle/>
          <a:p>
            <a:r>
              <a:rPr lang="en-US" sz="1200" b="1" dirty="0">
                <a:ea typeface="Georgia" charset="0"/>
                <a:cs typeface="Georgia" charset="0"/>
              </a:rPr>
              <a:t>Top 2 Box 90%</a:t>
            </a:r>
          </a:p>
        </p:txBody>
      </p:sp>
      <p:sp>
        <p:nvSpPr>
          <p:cNvPr id="26" name="TextBox 25">
            <a:extLst>
              <a:ext uri="{FF2B5EF4-FFF2-40B4-BE49-F238E27FC236}">
                <a16:creationId xmlns:a16="http://schemas.microsoft.com/office/drawing/2014/main" id="{91DEA7E6-E514-4947-9424-21CCC9299F5A}"/>
              </a:ext>
            </a:extLst>
          </p:cNvPr>
          <p:cNvSpPr txBox="1"/>
          <p:nvPr/>
        </p:nvSpPr>
        <p:spPr>
          <a:xfrm>
            <a:off x="1850361" y="3876247"/>
            <a:ext cx="1778768" cy="228600"/>
          </a:xfrm>
          <a:prstGeom prst="rect">
            <a:avLst/>
          </a:prstGeom>
          <a:noFill/>
        </p:spPr>
        <p:txBody>
          <a:bodyPr wrap="square" lIns="0" tIns="0" rIns="0" bIns="0" rtlCol="0">
            <a:noAutofit/>
          </a:bodyPr>
          <a:lstStyle/>
          <a:p>
            <a:r>
              <a:rPr lang="en-US" sz="1200" b="1" dirty="0">
                <a:ea typeface="Georgia" charset="0"/>
                <a:cs typeface="Georgia" charset="0"/>
              </a:rPr>
              <a:t>Top 2 Box 87%</a:t>
            </a:r>
          </a:p>
        </p:txBody>
      </p:sp>
      <p:sp>
        <p:nvSpPr>
          <p:cNvPr id="27" name="TextBox 26">
            <a:extLst>
              <a:ext uri="{FF2B5EF4-FFF2-40B4-BE49-F238E27FC236}">
                <a16:creationId xmlns:a16="http://schemas.microsoft.com/office/drawing/2014/main" id="{C2C3B1B6-D5C0-47DC-A8B9-20334322A8A7}"/>
              </a:ext>
            </a:extLst>
          </p:cNvPr>
          <p:cNvSpPr txBox="1"/>
          <p:nvPr/>
        </p:nvSpPr>
        <p:spPr>
          <a:xfrm>
            <a:off x="1850361" y="4509144"/>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91%</a:t>
            </a:r>
          </a:p>
        </p:txBody>
      </p:sp>
      <p:sp>
        <p:nvSpPr>
          <p:cNvPr id="28" name="TextBox 27">
            <a:extLst>
              <a:ext uri="{FF2B5EF4-FFF2-40B4-BE49-F238E27FC236}">
                <a16:creationId xmlns:a16="http://schemas.microsoft.com/office/drawing/2014/main" id="{C82CC383-42F1-4CE4-A697-A1BDEC93B3D8}"/>
              </a:ext>
            </a:extLst>
          </p:cNvPr>
          <p:cNvSpPr txBox="1"/>
          <p:nvPr/>
        </p:nvSpPr>
        <p:spPr>
          <a:xfrm>
            <a:off x="1850361" y="5142040"/>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100%</a:t>
            </a:r>
          </a:p>
        </p:txBody>
      </p:sp>
    </p:spTree>
    <p:custDataLst>
      <p:tags r:id="rId1"/>
    </p:custDataLst>
    <p:extLst>
      <p:ext uri="{BB962C8B-B14F-4D97-AF65-F5344CB8AC3E}">
        <p14:creationId xmlns:p14="http://schemas.microsoft.com/office/powerpoint/2010/main" val="210697979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F124008-6227-4092-83D5-093140D566C8}"/>
              </a:ext>
            </a:extLst>
          </p:cNvPr>
          <p:cNvSpPr>
            <a:spLocks noGrp="1"/>
          </p:cNvSpPr>
          <p:nvPr>
            <p:ph type="title"/>
          </p:nvPr>
        </p:nvSpPr>
        <p:spPr/>
        <p:txBody>
          <a:bodyPr/>
          <a:lstStyle/>
          <a:p>
            <a:r>
              <a:rPr lang="en-US" dirty="0"/>
              <a:t>Detailed Findings</a:t>
            </a:r>
          </a:p>
        </p:txBody>
      </p:sp>
      <p:sp>
        <p:nvSpPr>
          <p:cNvPr id="7" name="Text Placeholder 6">
            <a:extLst>
              <a:ext uri="{FF2B5EF4-FFF2-40B4-BE49-F238E27FC236}">
                <a16:creationId xmlns:a16="http://schemas.microsoft.com/office/drawing/2014/main" id="{5366F0C4-CDA0-4F58-B913-81A270717D59}"/>
              </a:ext>
            </a:extLst>
          </p:cNvPr>
          <p:cNvSpPr>
            <a:spLocks noGrp="1"/>
          </p:cNvSpPr>
          <p:nvPr>
            <p:ph type="body" sz="quarter" idx="12"/>
          </p:nvPr>
        </p:nvSpPr>
        <p:spPr>
          <a:xfrm>
            <a:off x="381000" y="2743200"/>
            <a:ext cx="5486400" cy="1590675"/>
          </a:xfrm>
        </p:spPr>
        <p:txBody>
          <a:bodyPr/>
          <a:lstStyle/>
          <a:p>
            <a:r>
              <a:rPr lang="en-US" dirty="0"/>
              <a:t>Manufacturers</a:t>
            </a:r>
          </a:p>
        </p:txBody>
      </p:sp>
      <p:sp>
        <p:nvSpPr>
          <p:cNvPr id="4" name="Slide Number Placeholder 3">
            <a:extLst>
              <a:ext uri="{FF2B5EF4-FFF2-40B4-BE49-F238E27FC236}">
                <a16:creationId xmlns:a16="http://schemas.microsoft.com/office/drawing/2014/main" id="{EE8CC1CC-6863-46C6-8FEF-C93DFFD1E2FD}"/>
              </a:ext>
            </a:extLst>
          </p:cNvPr>
          <p:cNvSpPr>
            <a:spLocks noGrp="1"/>
          </p:cNvSpPr>
          <p:nvPr>
            <p:ph type="sldNum" sz="quarter" idx="4"/>
          </p:nvPr>
        </p:nvSpPr>
        <p:spPr/>
        <p:txBody>
          <a:bodyPr/>
          <a:lstStyle/>
          <a:p>
            <a:pPr defTabSz="856716"/>
            <a:fld id="{7B6B1C32-E567-445C-9FD5-2A0B0A08DD29}" type="slidenum">
              <a:rPr lang="en-US" smtClean="0"/>
              <a:pPr defTabSz="856716"/>
              <a:t>148</a:t>
            </a:fld>
            <a:endParaRPr lang="en-US" dirty="0"/>
          </a:p>
        </p:txBody>
      </p:sp>
    </p:spTree>
    <p:extLst>
      <p:ext uri="{BB962C8B-B14F-4D97-AF65-F5344CB8AC3E}">
        <p14:creationId xmlns:p14="http://schemas.microsoft.com/office/powerpoint/2010/main" val="191056949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C58DDB-502A-4F72-8185-A556FC73959C}"/>
              </a:ext>
            </a:extLst>
          </p:cNvPr>
          <p:cNvSpPr>
            <a:spLocks noGrp="1"/>
          </p:cNvSpPr>
          <p:nvPr>
            <p:ph type="sldNum" sz="quarter" idx="10"/>
          </p:nvPr>
        </p:nvSpPr>
        <p:spPr/>
        <p:txBody>
          <a:bodyPr/>
          <a:lstStyle/>
          <a:p>
            <a:pPr defTabSz="856716"/>
            <a:fld id="{7B6B1C32-E567-445C-9FD5-2A0B0A08DD29}" type="slidenum">
              <a:rPr lang="en-US" smtClean="0"/>
              <a:pPr defTabSz="856716"/>
              <a:t>149</a:t>
            </a:fld>
            <a:endParaRPr lang="en-US" dirty="0"/>
          </a:p>
        </p:txBody>
      </p:sp>
      <p:sp>
        <p:nvSpPr>
          <p:cNvPr id="12" name="Text Placeholder 11">
            <a:extLst>
              <a:ext uri="{FF2B5EF4-FFF2-40B4-BE49-F238E27FC236}">
                <a16:creationId xmlns:a16="http://schemas.microsoft.com/office/drawing/2014/main" id="{25648C9B-D026-46FD-8A1A-CB1A6A54CE18}"/>
              </a:ext>
            </a:extLst>
          </p:cNvPr>
          <p:cNvSpPr>
            <a:spLocks noGrp="1"/>
          </p:cNvSpPr>
          <p:nvPr>
            <p:ph type="body" sz="quarter" idx="12"/>
          </p:nvPr>
        </p:nvSpPr>
        <p:spPr/>
        <p:txBody>
          <a:bodyPr numCol="1"/>
          <a:lstStyle/>
          <a:p>
            <a:r>
              <a:rPr lang="en-US" b="1" dirty="0"/>
              <a:t>Overall, operators are most familiar with Campbell’s as a company in foodservice. This high level of familiarity is driven by noncommercial operators (95%). </a:t>
            </a:r>
          </a:p>
          <a:p>
            <a:r>
              <a:rPr lang="en-US" dirty="0"/>
              <a:t>Nestle, PepsiCo, Kellogg’s and Kraft-Heinz have a similar level of familiarity with operators. In general, restaurants have a slightly lower familiarity while noncommercial, hotel and c-store have a slightly higher level. </a:t>
            </a:r>
          </a:p>
          <a:p>
            <a:r>
              <a:rPr lang="en-US" dirty="0"/>
              <a:t>Unilever and Mondelez trail other major brands in familiarity among operators. </a:t>
            </a:r>
          </a:p>
        </p:txBody>
      </p:sp>
      <p:sp>
        <p:nvSpPr>
          <p:cNvPr id="4" name="Title 3">
            <a:extLst>
              <a:ext uri="{FF2B5EF4-FFF2-40B4-BE49-F238E27FC236}">
                <a16:creationId xmlns:a16="http://schemas.microsoft.com/office/drawing/2014/main" id="{E1D46849-51C9-4633-8C95-EC1DD8F954C8}"/>
              </a:ext>
            </a:extLst>
          </p:cNvPr>
          <p:cNvSpPr>
            <a:spLocks noGrp="1"/>
          </p:cNvSpPr>
          <p:nvPr>
            <p:ph type="title"/>
          </p:nvPr>
        </p:nvSpPr>
        <p:spPr>
          <a:xfrm>
            <a:off x="384048" y="304800"/>
            <a:ext cx="3499693" cy="1752600"/>
          </a:xfrm>
        </p:spPr>
        <p:txBody>
          <a:bodyPr/>
          <a:lstStyle/>
          <a:p>
            <a:r>
              <a:rPr lang="en-US" dirty="0"/>
              <a:t>Manufacturing Familiarity</a:t>
            </a:r>
          </a:p>
        </p:txBody>
      </p:sp>
      <p:sp>
        <p:nvSpPr>
          <p:cNvPr id="5" name="Footer Placeholder 4">
            <a:extLst>
              <a:ext uri="{FF2B5EF4-FFF2-40B4-BE49-F238E27FC236}">
                <a16:creationId xmlns:a16="http://schemas.microsoft.com/office/drawing/2014/main" id="{37B55303-5957-4301-B2CC-607DC44F92A4}"/>
              </a:ext>
            </a:extLst>
          </p:cNvPr>
          <p:cNvSpPr>
            <a:spLocks noGrp="1"/>
          </p:cNvSpPr>
          <p:nvPr>
            <p:ph type="ftr" sz="quarter" idx="13"/>
          </p:nvPr>
        </p:nvSpPr>
        <p:spPr/>
        <p:txBody>
          <a:bodyPr/>
          <a:lstStyle/>
          <a:p>
            <a:r>
              <a:rPr lang="en-US" dirty="0"/>
              <a:t>Base: 700 operators, 275 restaurant, 325 non comm, 50 hotel, 50 c-store</a:t>
            </a:r>
            <a:br>
              <a:rPr lang="en-US" dirty="0"/>
            </a:br>
            <a:r>
              <a:rPr lang="en-US" dirty="0"/>
              <a:t>Q: How familiar are you with each of the following foodservice manufacturing companies?</a:t>
            </a:r>
          </a:p>
        </p:txBody>
      </p:sp>
      <p:sp>
        <p:nvSpPr>
          <p:cNvPr id="7" name="Text Placeholder 6">
            <a:extLst>
              <a:ext uri="{FF2B5EF4-FFF2-40B4-BE49-F238E27FC236}">
                <a16:creationId xmlns:a16="http://schemas.microsoft.com/office/drawing/2014/main" id="{A74570A7-ADB9-44C5-BA65-4CB3510AF841}"/>
              </a:ext>
            </a:extLst>
          </p:cNvPr>
          <p:cNvSpPr>
            <a:spLocks noGrp="1"/>
          </p:cNvSpPr>
          <p:nvPr>
            <p:ph type="body" sz="quarter" idx="15"/>
          </p:nvPr>
        </p:nvSpPr>
        <p:spPr>
          <a:xfrm>
            <a:off x="381000" y="1248697"/>
            <a:ext cx="2590801" cy="1180468"/>
          </a:xfrm>
        </p:spPr>
        <p:txBody>
          <a:bodyPr/>
          <a:lstStyle/>
          <a:p>
            <a:r>
              <a:rPr lang="en-US" dirty="0"/>
              <a:t>Aided</a:t>
            </a:r>
          </a:p>
        </p:txBody>
      </p:sp>
      <p:graphicFrame>
        <p:nvGraphicFramePr>
          <p:cNvPr id="10" name="Content Placeholder 9">
            <a:extLst>
              <a:ext uri="{FF2B5EF4-FFF2-40B4-BE49-F238E27FC236}">
                <a16:creationId xmlns:a16="http://schemas.microsoft.com/office/drawing/2014/main" id="{05036206-F78C-48B4-8ED2-B1E9B0200E51}"/>
              </a:ext>
            </a:extLst>
          </p:cNvPr>
          <p:cNvGraphicFramePr>
            <a:graphicFrameLocks noGrp="1"/>
          </p:cNvGraphicFramePr>
          <p:nvPr>
            <p:ph type="chart" sz="quarter" idx="17"/>
          </p:nvPr>
        </p:nvGraphicFramePr>
        <p:xfrm>
          <a:off x="3276600" y="304800"/>
          <a:ext cx="5486400" cy="6248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72253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FFE7A2FC-3D0E-40FF-BED6-3D3127A7AB9D}"/>
              </a:ext>
            </a:extLst>
          </p:cNvPr>
          <p:cNvSpPr>
            <a:spLocks noGrp="1"/>
          </p:cNvSpPr>
          <p:nvPr>
            <p:ph type="ftr" sz="quarter" idx="13"/>
          </p:nvPr>
        </p:nvSpPr>
        <p:spPr>
          <a:xfrm>
            <a:off x="381000" y="6391275"/>
            <a:ext cx="8382000" cy="161925"/>
          </a:xfrm>
        </p:spPr>
        <p:txBody>
          <a:bodyPr/>
          <a:lstStyle/>
          <a:p>
            <a:r>
              <a:rPr lang="en-US" dirty="0"/>
              <a:t>Note: Blue indicates purchasing driver is unique to category</a:t>
            </a:r>
          </a:p>
        </p:txBody>
      </p:sp>
      <p:sp>
        <p:nvSpPr>
          <p:cNvPr id="3" name="Slide Number Placeholder 2">
            <a:extLst>
              <a:ext uri="{FF2B5EF4-FFF2-40B4-BE49-F238E27FC236}">
                <a16:creationId xmlns:a16="http://schemas.microsoft.com/office/drawing/2014/main" id="{3B80594C-321C-4C77-A318-92EB5D59B7E7}"/>
              </a:ext>
            </a:extLst>
          </p:cNvPr>
          <p:cNvSpPr>
            <a:spLocks noGrp="1"/>
          </p:cNvSpPr>
          <p:nvPr>
            <p:ph type="sldNum" sz="quarter" idx="4"/>
          </p:nvPr>
        </p:nvSpPr>
        <p:spPr/>
        <p:txBody>
          <a:bodyPr/>
          <a:lstStyle/>
          <a:p>
            <a:fld id="{7B6B1C32-E567-445C-9FD5-2A0B0A08DD29}" type="slidenum">
              <a:rPr lang="en-US" smtClean="0"/>
              <a:pPr/>
              <a:t>15</a:t>
            </a:fld>
            <a:endParaRPr lang="en-US" dirty="0"/>
          </a:p>
        </p:txBody>
      </p:sp>
      <p:sp>
        <p:nvSpPr>
          <p:cNvPr id="18" name="Title 17">
            <a:extLst>
              <a:ext uri="{FF2B5EF4-FFF2-40B4-BE49-F238E27FC236}">
                <a16:creationId xmlns:a16="http://schemas.microsoft.com/office/drawing/2014/main" id="{7562818D-B371-41C2-B1C0-E6380F96A62A}"/>
              </a:ext>
            </a:extLst>
          </p:cNvPr>
          <p:cNvSpPr>
            <a:spLocks noGrp="1"/>
          </p:cNvSpPr>
          <p:nvPr>
            <p:ph type="title"/>
          </p:nvPr>
        </p:nvSpPr>
        <p:spPr>
          <a:xfrm>
            <a:off x="384047" y="304800"/>
            <a:ext cx="6034507" cy="399208"/>
          </a:xfrm>
        </p:spPr>
        <p:txBody>
          <a:bodyPr/>
          <a:lstStyle/>
          <a:p>
            <a:r>
              <a:rPr lang="en-US" dirty="0"/>
              <a:t>Healthcare  - Priority Segment for Soup</a:t>
            </a:r>
          </a:p>
        </p:txBody>
      </p:sp>
      <p:sp>
        <p:nvSpPr>
          <p:cNvPr id="4" name="Text Placeholder 3">
            <a:extLst>
              <a:ext uri="{FF2B5EF4-FFF2-40B4-BE49-F238E27FC236}">
                <a16:creationId xmlns:a16="http://schemas.microsoft.com/office/drawing/2014/main" id="{328E34E4-6B58-4AF9-9A12-3BD2B13882EC}"/>
              </a:ext>
            </a:extLst>
          </p:cNvPr>
          <p:cNvSpPr>
            <a:spLocks noGrp="1"/>
          </p:cNvSpPr>
          <p:nvPr>
            <p:ph type="body" sz="quarter" idx="15"/>
          </p:nvPr>
        </p:nvSpPr>
        <p:spPr>
          <a:xfrm>
            <a:off x="381000" y="736376"/>
            <a:ext cx="6034507" cy="371764"/>
          </a:xfrm>
        </p:spPr>
        <p:txBody>
          <a:bodyPr/>
          <a:lstStyle/>
          <a:p>
            <a:r>
              <a:rPr lang="en-US" dirty="0"/>
              <a:t>Top eight purchase drivers for all categories</a:t>
            </a:r>
          </a:p>
          <a:p>
            <a:endParaRPr lang="en-US" dirty="0"/>
          </a:p>
        </p:txBody>
      </p:sp>
      <p:graphicFrame>
        <p:nvGraphicFramePr>
          <p:cNvPr id="6" name="Chart Placeholder 11">
            <a:extLst>
              <a:ext uri="{FF2B5EF4-FFF2-40B4-BE49-F238E27FC236}">
                <a16:creationId xmlns:a16="http://schemas.microsoft.com/office/drawing/2014/main" id="{7E510956-6580-4857-B724-435216941C71}"/>
              </a:ext>
            </a:extLst>
          </p:cNvPr>
          <p:cNvGraphicFramePr>
            <a:graphicFrameLocks/>
          </p:cNvGraphicFramePr>
          <p:nvPr/>
        </p:nvGraphicFramePr>
        <p:xfrm>
          <a:off x="402336" y="1633469"/>
          <a:ext cx="8360660" cy="4543925"/>
        </p:xfrm>
        <a:graphic>
          <a:graphicData uri="http://schemas.openxmlformats.org/drawingml/2006/table">
            <a:tbl>
              <a:tblPr firstRow="1" bandRow="1">
                <a:tableStyleId>{8EC20E35-A176-4012-BC5E-935CFFF8708E}</a:tableStyleId>
              </a:tblPr>
              <a:tblGrid>
                <a:gridCol w="1194380">
                  <a:extLst>
                    <a:ext uri="{9D8B030D-6E8A-4147-A177-3AD203B41FA5}">
                      <a16:colId xmlns:a16="http://schemas.microsoft.com/office/drawing/2014/main" val="20000"/>
                    </a:ext>
                  </a:extLst>
                </a:gridCol>
                <a:gridCol w="1194380">
                  <a:extLst>
                    <a:ext uri="{9D8B030D-6E8A-4147-A177-3AD203B41FA5}">
                      <a16:colId xmlns:a16="http://schemas.microsoft.com/office/drawing/2014/main" val="20001"/>
                    </a:ext>
                  </a:extLst>
                </a:gridCol>
                <a:gridCol w="1194380">
                  <a:extLst>
                    <a:ext uri="{9D8B030D-6E8A-4147-A177-3AD203B41FA5}">
                      <a16:colId xmlns:a16="http://schemas.microsoft.com/office/drawing/2014/main" val="2855620788"/>
                    </a:ext>
                  </a:extLst>
                </a:gridCol>
                <a:gridCol w="1194380">
                  <a:extLst>
                    <a:ext uri="{9D8B030D-6E8A-4147-A177-3AD203B41FA5}">
                      <a16:colId xmlns:a16="http://schemas.microsoft.com/office/drawing/2014/main" val="20002"/>
                    </a:ext>
                  </a:extLst>
                </a:gridCol>
                <a:gridCol w="1194380">
                  <a:extLst>
                    <a:ext uri="{9D8B030D-6E8A-4147-A177-3AD203B41FA5}">
                      <a16:colId xmlns:a16="http://schemas.microsoft.com/office/drawing/2014/main" val="4218459637"/>
                    </a:ext>
                  </a:extLst>
                </a:gridCol>
                <a:gridCol w="1194380">
                  <a:extLst>
                    <a:ext uri="{9D8B030D-6E8A-4147-A177-3AD203B41FA5}">
                      <a16:colId xmlns:a16="http://schemas.microsoft.com/office/drawing/2014/main" val="354666870"/>
                    </a:ext>
                  </a:extLst>
                </a:gridCol>
                <a:gridCol w="1194380">
                  <a:extLst>
                    <a:ext uri="{9D8B030D-6E8A-4147-A177-3AD203B41FA5}">
                      <a16:colId xmlns:a16="http://schemas.microsoft.com/office/drawing/2014/main" val="4132450056"/>
                    </a:ext>
                  </a:extLst>
                </a:gridCol>
              </a:tblGrid>
              <a:tr h="422702">
                <a:tc>
                  <a:txBody>
                    <a:bodyPr/>
                    <a:lstStyle/>
                    <a:p>
                      <a:pPr algn="l" fontAlgn="b"/>
                      <a:r>
                        <a:rPr lang="en-US" sz="1000" b="1" i="0" u="none" strike="noStrike" spc="0" dirty="0">
                          <a:solidFill>
                            <a:schemeClr val="tx1"/>
                          </a:solidFill>
                          <a:effectLst/>
                          <a:latin typeface="+mj-lt"/>
                        </a:rPr>
                        <a:t>Packaged Snacks</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Canned Soup</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Frozen Soup</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Refrigerated Soup</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Homemade Soup</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Prepared Salsa</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Beverages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60124">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Taste/flavor</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Requires less labor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Taste/flavor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Overall product quality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1" i="0" u="none" strike="noStrike" kern="1200" spc="0" dirty="0">
                          <a:solidFill>
                            <a:schemeClr val="accent1"/>
                          </a:solidFill>
                          <a:effectLst/>
                          <a:latin typeface="+mn-lt"/>
                          <a:ea typeface="+mn-ea"/>
                          <a:cs typeface="+mn-cs"/>
                        </a:rPr>
                        <a:t>Easily incorporated into recipes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64727857"/>
                  </a:ext>
                </a:extLst>
              </a:tr>
              <a:tr h="422702">
                <a:tc>
                  <a:txBody>
                    <a:bodyPr/>
                    <a:lstStyle/>
                    <a:p>
                      <a:pPr algn="l" fontAlgn="t"/>
                      <a:r>
                        <a:rPr lang="en-US" sz="1000" b="0" i="0" u="none" strike="noStrike" spc="0" dirty="0">
                          <a:solidFill>
                            <a:schemeClr val="tx1"/>
                          </a:solidFill>
                          <a:effectLst/>
                          <a:latin typeface="+mn-lt"/>
                        </a:rPr>
                        <a:t>Price</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Appropriate packaging size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Wide range of flavors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Overall product quality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1" i="0" u="none" strike="noStrike" kern="1200" spc="0" dirty="0">
                          <a:solidFill>
                            <a:schemeClr val="accent1"/>
                          </a:solidFill>
                          <a:effectLst/>
                          <a:latin typeface="+mn-lt"/>
                          <a:ea typeface="+mn-ea"/>
                          <a:cs typeface="+mn-cs"/>
                        </a:rPr>
                        <a:t>Flexibility for flavor options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dirty="0">
                          <a:solidFill>
                            <a:schemeClr val="tx1"/>
                          </a:solidFill>
                          <a:effectLst/>
                          <a:latin typeface="+mn-lt"/>
                          <a:ea typeface="+mn-ea"/>
                          <a:cs typeface="+mn-cs"/>
                        </a:rPr>
                        <a:t>Overall product quality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Taste/flavor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08805140"/>
                  </a:ext>
                </a:extLst>
              </a:tr>
              <a:tr h="422702">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dirty="0">
                          <a:solidFill>
                            <a:schemeClr val="tx1"/>
                          </a:solidFill>
                          <a:effectLst/>
                          <a:latin typeface="+mn-lt"/>
                          <a:ea typeface="+mn-ea"/>
                          <a:cs typeface="+mn-cs"/>
                        </a:rPr>
                        <a:t>Shelf life</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Shelf life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Is ready to eat (only requires heating)</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Taste/flavor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Availability of 100% juice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567376955"/>
                  </a:ext>
                </a:extLst>
              </a:tr>
              <a:tr h="422702">
                <a:tc>
                  <a:txBody>
                    <a:bodyPr/>
                    <a:lstStyle/>
                    <a:p>
                      <a:pPr algn="l" fontAlgn="t"/>
                      <a:r>
                        <a:rPr lang="en-US" sz="1000" b="0" i="0" u="none" strike="noStrike" spc="0" dirty="0">
                          <a:solidFill>
                            <a:schemeClr val="tx1"/>
                          </a:solidFill>
                          <a:effectLst/>
                          <a:latin typeface="+mn-lt"/>
                        </a:rPr>
                        <a:t>Overall product quality</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dirty="0">
                          <a:solidFill>
                            <a:schemeClr val="tx1"/>
                          </a:solidFill>
                          <a:effectLst/>
                          <a:latin typeface="+mn-lt"/>
                          <a:ea typeface="+mn-ea"/>
                          <a:cs typeface="+mn-cs"/>
                        </a:rPr>
                        <a:t>Distributor availability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Taste/flavor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Requires less labor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Distributor availability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Broad customer appeal</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96103042"/>
                  </a:ext>
                </a:extLst>
              </a:tr>
              <a:tr h="422702">
                <a:tc>
                  <a:txBody>
                    <a:bodyPr/>
                    <a:lstStyle/>
                    <a:p>
                      <a:pPr algn="l" fontAlgn="t"/>
                      <a:r>
                        <a:rPr lang="en-US" sz="1000" b="1" i="0" u="none" strike="noStrike" spc="0" dirty="0">
                          <a:solidFill>
                            <a:schemeClr val="accent1"/>
                          </a:solidFill>
                          <a:effectLst/>
                          <a:latin typeface="+mn-lt"/>
                        </a:rPr>
                        <a:t>Easy to display product</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Overall product quality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dirty="0">
                          <a:solidFill>
                            <a:schemeClr val="tx1"/>
                          </a:solidFill>
                          <a:effectLst/>
                          <a:latin typeface="+mn-lt"/>
                          <a:ea typeface="+mn-ea"/>
                          <a:cs typeface="+mn-cs"/>
                        </a:rPr>
                        <a:t>Shelf life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Unique product</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Health and wellness benefits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Taste/flavor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Distributor availability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679927707"/>
                  </a:ext>
                </a:extLst>
              </a:tr>
              <a:tr h="585279">
                <a:tc>
                  <a:txBody>
                    <a:bodyPr/>
                    <a:lstStyle/>
                    <a:p>
                      <a:pPr algn="l" fontAlgn="t"/>
                      <a:r>
                        <a:rPr lang="en-US" sz="1000" b="1" i="0" u="none" strike="noStrike" spc="0" dirty="0">
                          <a:solidFill>
                            <a:schemeClr val="accent1"/>
                          </a:solidFill>
                          <a:effectLst/>
                          <a:latin typeface="+mn-lt"/>
                        </a:rPr>
                        <a:t>Product packaging and format</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Works well in recipes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Overall product quality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Wide range of flavors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Ability to reduce food waste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Requires less labor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Shelf life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620231465"/>
                  </a:ext>
                </a:extLst>
              </a:tr>
              <a:tr h="585279">
                <a:tc>
                  <a:txBody>
                    <a:bodyPr/>
                    <a:lstStyle/>
                    <a:p>
                      <a:pPr algn="l" fontAlgn="t"/>
                      <a:r>
                        <a:rPr lang="en-US" sz="1000" b="1" i="0" u="none" strike="noStrike" spc="0" dirty="0">
                          <a:solidFill>
                            <a:schemeClr val="accent1"/>
                          </a:solidFill>
                          <a:effectLst/>
                          <a:latin typeface="+mn-lt"/>
                        </a:rPr>
                        <a:t>Reputation of supplier</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1" i="0" u="none" strike="noStrike" kern="1200" spc="0" dirty="0">
                          <a:solidFill>
                            <a:schemeClr val="accent1"/>
                          </a:solidFill>
                          <a:effectLst/>
                          <a:latin typeface="+mn-lt"/>
                          <a:ea typeface="+mn-ea"/>
                          <a:cs typeface="+mn-cs"/>
                        </a:rPr>
                        <a:t>Availability of organic/non-GMO</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Strong consumer-known brand name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Works well in recipes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Low-sodium options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Shelf life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Appropriate packaging size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36889863"/>
                  </a:ext>
                </a:extLst>
              </a:tr>
              <a:tr h="585279">
                <a:tc>
                  <a:txBody>
                    <a:bodyPr/>
                    <a:lstStyle/>
                    <a:p>
                      <a:pPr algn="l" fontAlgn="t"/>
                      <a:r>
                        <a:rPr lang="en-US" sz="1000" b="0" i="0" u="none" strike="noStrike" spc="0" dirty="0">
                          <a:solidFill>
                            <a:schemeClr val="tx1"/>
                          </a:solidFill>
                          <a:effectLst/>
                          <a:latin typeface="+mn-lt"/>
                        </a:rPr>
                        <a:t>Distributor availability</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Requires less labor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Distributor availability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Health and wellness benefits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Ability to offer seasonal or LTOs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Dietary claims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Product claims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684114754"/>
                  </a:ext>
                </a:extLst>
              </a:tr>
            </a:tbl>
          </a:graphicData>
        </a:graphic>
      </p:graphicFrame>
    </p:spTree>
    <p:extLst>
      <p:ext uri="{BB962C8B-B14F-4D97-AF65-F5344CB8AC3E}">
        <p14:creationId xmlns:p14="http://schemas.microsoft.com/office/powerpoint/2010/main" val="390492936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B2D047-31BA-4BEF-BF29-C7B904AD9603}"/>
              </a:ext>
            </a:extLst>
          </p:cNvPr>
          <p:cNvSpPr>
            <a:spLocks noGrp="1"/>
          </p:cNvSpPr>
          <p:nvPr>
            <p:ph type="sldNum" sz="quarter" idx="10"/>
          </p:nvPr>
        </p:nvSpPr>
        <p:spPr/>
        <p:txBody>
          <a:bodyPr/>
          <a:lstStyle/>
          <a:p>
            <a:pPr defTabSz="856716"/>
            <a:fld id="{7B6B1C32-E567-445C-9FD5-2A0B0A08DD29}" type="slidenum">
              <a:rPr lang="en-US" smtClean="0"/>
              <a:pPr defTabSz="856716"/>
              <a:t>150</a:t>
            </a:fld>
            <a:endParaRPr lang="en-US" dirty="0"/>
          </a:p>
        </p:txBody>
      </p:sp>
      <p:sp>
        <p:nvSpPr>
          <p:cNvPr id="14" name="Text Placeholder 13">
            <a:extLst>
              <a:ext uri="{FF2B5EF4-FFF2-40B4-BE49-F238E27FC236}">
                <a16:creationId xmlns:a16="http://schemas.microsoft.com/office/drawing/2014/main" id="{985D5D6D-45DA-46F8-9C94-A7DAE14DD713}"/>
              </a:ext>
            </a:extLst>
          </p:cNvPr>
          <p:cNvSpPr>
            <a:spLocks noGrp="1"/>
          </p:cNvSpPr>
          <p:nvPr>
            <p:ph type="body" sz="quarter" idx="12"/>
          </p:nvPr>
        </p:nvSpPr>
        <p:spPr>
          <a:xfrm>
            <a:off x="381000" y="3429000"/>
            <a:ext cx="2590801" cy="3078480"/>
          </a:xfrm>
        </p:spPr>
        <p:txBody>
          <a:bodyPr/>
          <a:lstStyle/>
          <a:p>
            <a:r>
              <a:rPr lang="en-US" b="1" dirty="0"/>
              <a:t>Operators generally have a high level of agreement across all statements when it comes to the leading four foodservice manufacturing companies. </a:t>
            </a:r>
          </a:p>
          <a:p>
            <a:r>
              <a:rPr lang="en-US" dirty="0"/>
              <a:t>While there is not significant variation in ratings, Campbell’s very slightly leads in most of the statements. </a:t>
            </a:r>
          </a:p>
          <a:p>
            <a:endParaRPr lang="en-US" dirty="0"/>
          </a:p>
          <a:p>
            <a:endParaRPr lang="en-US" dirty="0"/>
          </a:p>
        </p:txBody>
      </p:sp>
      <p:sp>
        <p:nvSpPr>
          <p:cNvPr id="12" name="Title 11">
            <a:extLst>
              <a:ext uri="{FF2B5EF4-FFF2-40B4-BE49-F238E27FC236}">
                <a16:creationId xmlns:a16="http://schemas.microsoft.com/office/drawing/2014/main" id="{DA408176-6724-446E-9185-C731146B4C0F}"/>
              </a:ext>
            </a:extLst>
          </p:cNvPr>
          <p:cNvSpPr>
            <a:spLocks noGrp="1"/>
          </p:cNvSpPr>
          <p:nvPr>
            <p:ph type="title"/>
          </p:nvPr>
        </p:nvSpPr>
        <p:spPr>
          <a:xfrm>
            <a:off x="384048" y="304800"/>
            <a:ext cx="3283383" cy="1752600"/>
          </a:xfrm>
        </p:spPr>
        <p:txBody>
          <a:bodyPr/>
          <a:lstStyle/>
          <a:p>
            <a:r>
              <a:rPr lang="en-US" dirty="0"/>
              <a:t>Manufacturer Brand Performance</a:t>
            </a:r>
          </a:p>
        </p:txBody>
      </p:sp>
      <p:sp>
        <p:nvSpPr>
          <p:cNvPr id="5" name="Footer Placeholder 4">
            <a:extLst>
              <a:ext uri="{FF2B5EF4-FFF2-40B4-BE49-F238E27FC236}">
                <a16:creationId xmlns:a16="http://schemas.microsoft.com/office/drawing/2014/main" id="{01979BB6-82F0-43D7-92C4-3A894EBFCB98}"/>
              </a:ext>
            </a:extLst>
          </p:cNvPr>
          <p:cNvSpPr>
            <a:spLocks noGrp="1"/>
          </p:cNvSpPr>
          <p:nvPr>
            <p:ph type="ftr" sz="quarter" idx="13"/>
          </p:nvPr>
        </p:nvSpPr>
        <p:spPr/>
        <p:txBody>
          <a:bodyPr/>
          <a:lstStyle/>
          <a:p>
            <a:r>
              <a:rPr lang="en-US" dirty="0"/>
              <a:t>Base: varies by brand, operators familiar with brand</a:t>
            </a:r>
            <a:br>
              <a:rPr lang="en-US" dirty="0"/>
            </a:br>
            <a:r>
              <a:rPr lang="en-US" dirty="0"/>
              <a:t>Q: Using a scale of 1 to 5, where 5 = strongly agree, and 1 = do not agree at all, please indicate your level of agreement with each of the following statements relative to each </a:t>
            </a:r>
            <a:r>
              <a:rPr lang="en-US" b="1" dirty="0"/>
              <a:t>foodservice manufacturing company</a:t>
            </a:r>
            <a:r>
              <a:rPr lang="en-US" dirty="0"/>
              <a:t>. </a:t>
            </a:r>
          </a:p>
        </p:txBody>
      </p:sp>
      <p:sp>
        <p:nvSpPr>
          <p:cNvPr id="3" name="Text Placeholder 2">
            <a:extLst>
              <a:ext uri="{FF2B5EF4-FFF2-40B4-BE49-F238E27FC236}">
                <a16:creationId xmlns:a16="http://schemas.microsoft.com/office/drawing/2014/main" id="{8417F7B6-2EFE-42AB-B82A-F65331471000}"/>
              </a:ext>
            </a:extLst>
          </p:cNvPr>
          <p:cNvSpPr>
            <a:spLocks noGrp="1"/>
          </p:cNvSpPr>
          <p:nvPr>
            <p:ph type="body" sz="quarter" idx="15"/>
          </p:nvPr>
        </p:nvSpPr>
        <p:spPr>
          <a:xfrm>
            <a:off x="381000" y="1815253"/>
            <a:ext cx="2590801" cy="708520"/>
          </a:xfrm>
        </p:spPr>
        <p:txBody>
          <a:bodyPr/>
          <a:lstStyle/>
          <a:p>
            <a:r>
              <a:rPr lang="en-US" dirty="0"/>
              <a:t>Against top three competitor manufacturers</a:t>
            </a:r>
          </a:p>
        </p:txBody>
      </p:sp>
      <p:graphicFrame>
        <p:nvGraphicFramePr>
          <p:cNvPr id="10" name="Content Placeholder 9">
            <a:extLst>
              <a:ext uri="{FF2B5EF4-FFF2-40B4-BE49-F238E27FC236}">
                <a16:creationId xmlns:a16="http://schemas.microsoft.com/office/drawing/2014/main" id="{3896151B-4160-44B0-A7C5-48D39C0C6C69}"/>
              </a:ext>
            </a:extLst>
          </p:cNvPr>
          <p:cNvGraphicFramePr>
            <a:graphicFrameLocks noGrp="1"/>
          </p:cNvGraphicFramePr>
          <p:nvPr>
            <p:ph type="chart" sz="quarter" idx="17"/>
            <p:extLst>
              <p:ext uri="{D42A27DB-BD31-4B8C-83A1-F6EECF244321}">
                <p14:modId xmlns:p14="http://schemas.microsoft.com/office/powerpoint/2010/main" val="113692393"/>
              </p:ext>
            </p:extLst>
          </p:nvPr>
        </p:nvGraphicFramePr>
        <p:xfrm>
          <a:off x="3587496" y="414528"/>
          <a:ext cx="5486400" cy="59039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9529671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B2D047-31BA-4BEF-BF29-C7B904AD9603}"/>
              </a:ext>
            </a:extLst>
          </p:cNvPr>
          <p:cNvSpPr>
            <a:spLocks noGrp="1"/>
          </p:cNvSpPr>
          <p:nvPr>
            <p:ph type="sldNum" sz="quarter" idx="10"/>
          </p:nvPr>
        </p:nvSpPr>
        <p:spPr/>
        <p:txBody>
          <a:bodyPr/>
          <a:lstStyle/>
          <a:p>
            <a:fld id="{7B6B1C32-E567-445C-9FD5-2A0B0A08DD29}" type="slidenum">
              <a:rPr lang="en-US" smtClean="0"/>
              <a:pPr/>
              <a:t>151</a:t>
            </a:fld>
            <a:endParaRPr lang="en-US" dirty="0"/>
          </a:p>
        </p:txBody>
      </p:sp>
      <p:sp>
        <p:nvSpPr>
          <p:cNvPr id="14" name="Text Placeholder 13">
            <a:extLst>
              <a:ext uri="{FF2B5EF4-FFF2-40B4-BE49-F238E27FC236}">
                <a16:creationId xmlns:a16="http://schemas.microsoft.com/office/drawing/2014/main" id="{985D5D6D-45DA-46F8-9C94-A7DAE14DD713}"/>
              </a:ext>
            </a:extLst>
          </p:cNvPr>
          <p:cNvSpPr>
            <a:spLocks noGrp="1"/>
          </p:cNvSpPr>
          <p:nvPr>
            <p:ph type="body" sz="quarter" idx="12"/>
          </p:nvPr>
        </p:nvSpPr>
        <p:spPr/>
        <p:txBody>
          <a:bodyPr/>
          <a:lstStyle/>
          <a:p>
            <a:r>
              <a:rPr lang="en-US" dirty="0"/>
              <a:t>Operators are slightly less likely to agree that PepsiCo products offer health and wellness benefits, likely because the company corresponds directly with their core sugar-sweetened beverage, rather than their portfolio of offerings. </a:t>
            </a:r>
          </a:p>
          <a:p>
            <a:endParaRPr lang="en-US" dirty="0"/>
          </a:p>
          <a:p>
            <a:endParaRPr lang="en-US" dirty="0"/>
          </a:p>
          <a:p>
            <a:endParaRPr lang="en-US" dirty="0"/>
          </a:p>
        </p:txBody>
      </p:sp>
      <p:sp>
        <p:nvSpPr>
          <p:cNvPr id="12" name="Title 11">
            <a:extLst>
              <a:ext uri="{FF2B5EF4-FFF2-40B4-BE49-F238E27FC236}">
                <a16:creationId xmlns:a16="http://schemas.microsoft.com/office/drawing/2014/main" id="{DA408176-6724-446E-9185-C731146B4C0F}"/>
              </a:ext>
            </a:extLst>
          </p:cNvPr>
          <p:cNvSpPr>
            <a:spLocks noGrp="1"/>
          </p:cNvSpPr>
          <p:nvPr>
            <p:ph type="title"/>
          </p:nvPr>
        </p:nvSpPr>
        <p:spPr/>
        <p:txBody>
          <a:bodyPr/>
          <a:lstStyle/>
          <a:p>
            <a:r>
              <a:rPr lang="en-US" sz="1800" spc="-50" dirty="0"/>
              <a:t>Campbell’s Manufacturer Brand Performance</a:t>
            </a:r>
          </a:p>
        </p:txBody>
      </p:sp>
      <p:sp>
        <p:nvSpPr>
          <p:cNvPr id="5" name="Footer Placeholder 4">
            <a:extLst>
              <a:ext uri="{FF2B5EF4-FFF2-40B4-BE49-F238E27FC236}">
                <a16:creationId xmlns:a16="http://schemas.microsoft.com/office/drawing/2014/main" id="{01979BB6-82F0-43D7-92C4-3A894EBFCB98}"/>
              </a:ext>
            </a:extLst>
          </p:cNvPr>
          <p:cNvSpPr>
            <a:spLocks noGrp="1"/>
          </p:cNvSpPr>
          <p:nvPr>
            <p:ph type="ftr" sz="quarter" idx="13"/>
          </p:nvPr>
        </p:nvSpPr>
        <p:spPr/>
        <p:txBody>
          <a:bodyPr/>
          <a:lstStyle/>
          <a:p>
            <a:r>
              <a:rPr lang="en-US" dirty="0"/>
              <a:t>Base: varies by brand, operators familiar with brand</a:t>
            </a:r>
            <a:br>
              <a:rPr lang="en-US" dirty="0"/>
            </a:br>
            <a:r>
              <a:rPr lang="en-US" dirty="0"/>
              <a:t>Q: Using a scale of 1 to 5, where 5 = strongly agree, and 1 = do not agree at all, please indicate your level of agreement with each of the following statements relative to each foodservice manufacturing company. </a:t>
            </a:r>
          </a:p>
        </p:txBody>
      </p:sp>
      <p:sp>
        <p:nvSpPr>
          <p:cNvPr id="3" name="Text Placeholder 2">
            <a:extLst>
              <a:ext uri="{FF2B5EF4-FFF2-40B4-BE49-F238E27FC236}">
                <a16:creationId xmlns:a16="http://schemas.microsoft.com/office/drawing/2014/main" id="{8417F7B6-2EFE-42AB-B82A-F65331471000}"/>
              </a:ext>
            </a:extLst>
          </p:cNvPr>
          <p:cNvSpPr>
            <a:spLocks noGrp="1"/>
          </p:cNvSpPr>
          <p:nvPr>
            <p:ph type="body" sz="quarter" idx="15"/>
          </p:nvPr>
        </p:nvSpPr>
        <p:spPr>
          <a:xfrm>
            <a:off x="381000" y="1133856"/>
            <a:ext cx="2590801" cy="1514765"/>
          </a:xfrm>
        </p:spPr>
        <p:txBody>
          <a:bodyPr/>
          <a:lstStyle/>
          <a:p>
            <a:r>
              <a:rPr lang="en-US" sz="1800" spc="-50" dirty="0">
                <a:solidFill>
                  <a:schemeClr val="tx1"/>
                </a:solidFill>
              </a:rPr>
              <a:t>Against top three competitor manufacturers</a:t>
            </a:r>
          </a:p>
        </p:txBody>
      </p:sp>
      <p:graphicFrame>
        <p:nvGraphicFramePr>
          <p:cNvPr id="15" name="Content Placeholder 9">
            <a:extLst>
              <a:ext uri="{FF2B5EF4-FFF2-40B4-BE49-F238E27FC236}">
                <a16:creationId xmlns:a16="http://schemas.microsoft.com/office/drawing/2014/main" id="{3788F536-09ED-4E92-81EB-BE6B580FF643}"/>
              </a:ext>
            </a:extLst>
          </p:cNvPr>
          <p:cNvGraphicFramePr>
            <a:graphicFrameLocks noGrp="1"/>
          </p:cNvGraphicFramePr>
          <p:nvPr>
            <p:ph type="chart" sz="quarter" idx="17"/>
            <p:extLst>
              <p:ext uri="{D42A27DB-BD31-4B8C-83A1-F6EECF244321}">
                <p14:modId xmlns:p14="http://schemas.microsoft.com/office/powerpoint/2010/main" val="3220110761"/>
              </p:ext>
            </p:extLst>
          </p:nvPr>
        </p:nvGraphicFramePr>
        <p:xfrm>
          <a:off x="3733800" y="332232"/>
          <a:ext cx="5486400" cy="60045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9501144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7038605-4DE1-43ED-B638-177C6963CF65}"/>
              </a:ext>
            </a:extLst>
          </p:cNvPr>
          <p:cNvSpPr>
            <a:spLocks noGrp="1"/>
          </p:cNvSpPr>
          <p:nvPr>
            <p:ph type="sldNum" sz="quarter" idx="10"/>
          </p:nvPr>
        </p:nvSpPr>
        <p:spPr/>
        <p:txBody>
          <a:bodyPr/>
          <a:lstStyle/>
          <a:p>
            <a:pPr defTabSz="856716"/>
            <a:fld id="{7B6B1C32-E567-445C-9FD5-2A0B0A08DD29}" type="slidenum">
              <a:rPr lang="en-US" smtClean="0"/>
              <a:pPr defTabSz="856716"/>
              <a:t>152</a:t>
            </a:fld>
            <a:endParaRPr lang="en-US" dirty="0"/>
          </a:p>
        </p:txBody>
      </p:sp>
      <p:sp>
        <p:nvSpPr>
          <p:cNvPr id="17" name="Text Placeholder 16">
            <a:extLst>
              <a:ext uri="{FF2B5EF4-FFF2-40B4-BE49-F238E27FC236}">
                <a16:creationId xmlns:a16="http://schemas.microsoft.com/office/drawing/2014/main" id="{6C1BD7C0-F18E-4D5B-9CB5-0370476FA71E}"/>
              </a:ext>
            </a:extLst>
          </p:cNvPr>
          <p:cNvSpPr>
            <a:spLocks noGrp="1"/>
          </p:cNvSpPr>
          <p:nvPr>
            <p:ph type="body" sz="quarter" idx="12"/>
          </p:nvPr>
        </p:nvSpPr>
        <p:spPr/>
        <p:txBody>
          <a:bodyPr/>
          <a:lstStyle/>
          <a:p>
            <a:r>
              <a:rPr lang="en-US" b="1" dirty="0"/>
              <a:t>Operator net promoter scores for foodservice manufacturing brands generally aligns with operator familiarity; the more familiar the brand, the higher the NPS. </a:t>
            </a:r>
          </a:p>
          <a:p>
            <a:r>
              <a:rPr lang="en-US" dirty="0"/>
              <a:t>Of the brands included in the study, Campbell’s has the highest NPS at 54. </a:t>
            </a:r>
          </a:p>
        </p:txBody>
      </p:sp>
      <p:sp>
        <p:nvSpPr>
          <p:cNvPr id="16" name="Title 15">
            <a:extLst>
              <a:ext uri="{FF2B5EF4-FFF2-40B4-BE49-F238E27FC236}">
                <a16:creationId xmlns:a16="http://schemas.microsoft.com/office/drawing/2014/main" id="{E5C61781-3D02-43E7-92CE-DD8F403D0944}"/>
              </a:ext>
            </a:extLst>
          </p:cNvPr>
          <p:cNvSpPr>
            <a:spLocks noGrp="1"/>
          </p:cNvSpPr>
          <p:nvPr>
            <p:ph type="title"/>
          </p:nvPr>
        </p:nvSpPr>
        <p:spPr/>
        <p:txBody>
          <a:bodyPr/>
          <a:lstStyle/>
          <a:p>
            <a:r>
              <a:rPr lang="en-US" dirty="0"/>
              <a:t>Net Promoter Scores</a:t>
            </a:r>
          </a:p>
        </p:txBody>
      </p:sp>
      <p:sp>
        <p:nvSpPr>
          <p:cNvPr id="3" name="Footer Placeholder 2">
            <a:extLst>
              <a:ext uri="{FF2B5EF4-FFF2-40B4-BE49-F238E27FC236}">
                <a16:creationId xmlns:a16="http://schemas.microsoft.com/office/drawing/2014/main" id="{072DEBC6-922E-4045-A8CD-3E1F9D005A7A}"/>
              </a:ext>
            </a:extLst>
          </p:cNvPr>
          <p:cNvSpPr>
            <a:spLocks noGrp="1"/>
          </p:cNvSpPr>
          <p:nvPr>
            <p:ph type="ftr" sz="quarter" idx="13"/>
          </p:nvPr>
        </p:nvSpPr>
        <p:spPr/>
        <p:txBody>
          <a:bodyPr/>
          <a:lstStyle/>
          <a:p>
            <a:r>
              <a:rPr lang="en-US" dirty="0"/>
              <a:t>Base: Base varies by brand</a:t>
            </a:r>
            <a:br>
              <a:rPr lang="en-US" dirty="0"/>
            </a:br>
            <a:r>
              <a:rPr lang="en-US" dirty="0"/>
              <a:t>Q: On a scale of zero to 10, where zero is not at all likely and 10 is extremely likely, how likely are you to recommend each of the following manufacturing companies to your colleagues and peers in foodservice?</a:t>
            </a:r>
          </a:p>
        </p:txBody>
      </p:sp>
      <p:sp>
        <p:nvSpPr>
          <p:cNvPr id="7" name="Text Placeholder 6">
            <a:extLst>
              <a:ext uri="{FF2B5EF4-FFF2-40B4-BE49-F238E27FC236}">
                <a16:creationId xmlns:a16="http://schemas.microsoft.com/office/drawing/2014/main" id="{38912C48-80DB-45F4-989E-35664F6EFCFF}"/>
              </a:ext>
            </a:extLst>
          </p:cNvPr>
          <p:cNvSpPr>
            <a:spLocks noGrp="1"/>
          </p:cNvSpPr>
          <p:nvPr>
            <p:ph type="body" sz="quarter" idx="15"/>
          </p:nvPr>
        </p:nvSpPr>
        <p:spPr>
          <a:xfrm>
            <a:off x="381000" y="1638833"/>
            <a:ext cx="2590801" cy="790332"/>
          </a:xfrm>
        </p:spPr>
        <p:txBody>
          <a:bodyPr/>
          <a:lstStyle/>
          <a:p>
            <a:r>
              <a:rPr lang="en-US" dirty="0"/>
              <a:t>Manufacturing companies</a:t>
            </a:r>
          </a:p>
        </p:txBody>
      </p:sp>
      <p:sp>
        <p:nvSpPr>
          <p:cNvPr id="35" name="TextBox 34">
            <a:extLst>
              <a:ext uri="{FF2B5EF4-FFF2-40B4-BE49-F238E27FC236}">
                <a16:creationId xmlns:a16="http://schemas.microsoft.com/office/drawing/2014/main" id="{5860E172-2BFA-4ED0-9A97-A68195381D24}"/>
              </a:ext>
            </a:extLst>
          </p:cNvPr>
          <p:cNvSpPr txBox="1"/>
          <p:nvPr/>
        </p:nvSpPr>
        <p:spPr>
          <a:xfrm>
            <a:off x="7175297" y="4484203"/>
            <a:ext cx="722376"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47</a:t>
            </a:r>
          </a:p>
        </p:txBody>
      </p:sp>
      <p:sp>
        <p:nvSpPr>
          <p:cNvPr id="37" name="TextBox 36">
            <a:extLst>
              <a:ext uri="{FF2B5EF4-FFF2-40B4-BE49-F238E27FC236}">
                <a16:creationId xmlns:a16="http://schemas.microsoft.com/office/drawing/2014/main" id="{79508C90-7452-445D-840A-7B077C9830E7}"/>
              </a:ext>
            </a:extLst>
          </p:cNvPr>
          <p:cNvSpPr txBox="1"/>
          <p:nvPr/>
        </p:nvSpPr>
        <p:spPr>
          <a:xfrm>
            <a:off x="4289076" y="4466148"/>
            <a:ext cx="722376"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49</a:t>
            </a:r>
          </a:p>
        </p:txBody>
      </p:sp>
      <p:sp>
        <p:nvSpPr>
          <p:cNvPr id="22" name="TextBox 21">
            <a:extLst>
              <a:ext uri="{FF2B5EF4-FFF2-40B4-BE49-F238E27FC236}">
                <a16:creationId xmlns:a16="http://schemas.microsoft.com/office/drawing/2014/main" id="{D59FF1B4-B8F3-4D20-9536-E47C5A408D96}"/>
              </a:ext>
            </a:extLst>
          </p:cNvPr>
          <p:cNvSpPr txBox="1"/>
          <p:nvPr/>
        </p:nvSpPr>
        <p:spPr>
          <a:xfrm>
            <a:off x="7188178" y="1653330"/>
            <a:ext cx="722376"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49</a:t>
            </a:r>
          </a:p>
        </p:txBody>
      </p:sp>
      <p:sp>
        <p:nvSpPr>
          <p:cNvPr id="24" name="TextBox 23">
            <a:extLst>
              <a:ext uri="{FF2B5EF4-FFF2-40B4-BE49-F238E27FC236}">
                <a16:creationId xmlns:a16="http://schemas.microsoft.com/office/drawing/2014/main" id="{8E3D0DCA-71E5-439D-9DC2-2394C5E14318}"/>
              </a:ext>
            </a:extLst>
          </p:cNvPr>
          <p:cNvSpPr txBox="1"/>
          <p:nvPr/>
        </p:nvSpPr>
        <p:spPr>
          <a:xfrm>
            <a:off x="4304603" y="1593473"/>
            <a:ext cx="722376"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54</a:t>
            </a:r>
          </a:p>
        </p:txBody>
      </p:sp>
      <p:graphicFrame>
        <p:nvGraphicFramePr>
          <p:cNvPr id="29" name="Chart Placeholder 14">
            <a:extLst>
              <a:ext uri="{FF2B5EF4-FFF2-40B4-BE49-F238E27FC236}">
                <a16:creationId xmlns:a16="http://schemas.microsoft.com/office/drawing/2014/main" id="{C6ED3EAE-E6FE-44DB-A4E9-AF7328CCF36F}"/>
              </a:ext>
            </a:extLst>
          </p:cNvPr>
          <p:cNvGraphicFramePr>
            <a:graphicFrameLocks noGrp="1"/>
          </p:cNvGraphicFramePr>
          <p:nvPr>
            <p:ph type="chart" sz="quarter" idx="14"/>
            <p:extLst>
              <p:ext uri="{D42A27DB-BD31-4B8C-83A1-F6EECF244321}">
                <p14:modId xmlns:p14="http://schemas.microsoft.com/office/powerpoint/2010/main" val="1114856926"/>
              </p:ext>
            </p:extLst>
          </p:nvPr>
        </p:nvGraphicFramePr>
        <p:xfrm>
          <a:off x="3276600" y="304800"/>
          <a:ext cx="2590800" cy="28559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0" name="Chart Placeholder 14">
            <a:extLst>
              <a:ext uri="{FF2B5EF4-FFF2-40B4-BE49-F238E27FC236}">
                <a16:creationId xmlns:a16="http://schemas.microsoft.com/office/drawing/2014/main" id="{2DD2149F-395C-43CF-A9A7-B9D16560ADAC}"/>
              </a:ext>
            </a:extLst>
          </p:cNvPr>
          <p:cNvGraphicFramePr>
            <a:graphicFrameLocks noGrp="1"/>
          </p:cNvGraphicFramePr>
          <p:nvPr>
            <p:ph type="chart" sz="quarter" idx="17"/>
          </p:nvPr>
        </p:nvGraphicFramePr>
        <p:xfrm>
          <a:off x="6172200" y="304800"/>
          <a:ext cx="2590800" cy="28559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Chart Placeholder 14">
            <a:extLst>
              <a:ext uri="{FF2B5EF4-FFF2-40B4-BE49-F238E27FC236}">
                <a16:creationId xmlns:a16="http://schemas.microsoft.com/office/drawing/2014/main" id="{D618CC0F-95E8-4944-B2BD-4A0D36BEC31D}"/>
              </a:ext>
            </a:extLst>
          </p:cNvPr>
          <p:cNvGraphicFramePr>
            <a:graphicFrameLocks noGrp="1"/>
          </p:cNvGraphicFramePr>
          <p:nvPr>
            <p:ph type="chart" sz="quarter" idx="18"/>
          </p:nvPr>
        </p:nvGraphicFramePr>
        <p:xfrm>
          <a:off x="6172200" y="3251200"/>
          <a:ext cx="2590800" cy="2844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2" name="Chart Placeholder 14">
            <a:extLst>
              <a:ext uri="{FF2B5EF4-FFF2-40B4-BE49-F238E27FC236}">
                <a16:creationId xmlns:a16="http://schemas.microsoft.com/office/drawing/2014/main" id="{2B8BD386-B4AB-4A99-9689-71CDFFAB9E8A}"/>
              </a:ext>
            </a:extLst>
          </p:cNvPr>
          <p:cNvGraphicFramePr>
            <a:graphicFrameLocks noGrp="1"/>
          </p:cNvGraphicFramePr>
          <p:nvPr>
            <p:ph type="chart" sz="quarter" idx="16"/>
          </p:nvPr>
        </p:nvGraphicFramePr>
        <p:xfrm>
          <a:off x="3276600" y="3251200"/>
          <a:ext cx="2590800" cy="28448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759930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7038605-4DE1-43ED-B638-177C6963CF65}"/>
              </a:ext>
            </a:extLst>
          </p:cNvPr>
          <p:cNvSpPr>
            <a:spLocks noGrp="1"/>
          </p:cNvSpPr>
          <p:nvPr>
            <p:ph type="sldNum" sz="quarter" idx="10"/>
          </p:nvPr>
        </p:nvSpPr>
        <p:spPr/>
        <p:txBody>
          <a:bodyPr/>
          <a:lstStyle/>
          <a:p>
            <a:fld id="{7B6B1C32-E567-445C-9FD5-2A0B0A08DD29}" type="slidenum">
              <a:rPr lang="en-US" smtClean="0"/>
              <a:pPr/>
              <a:t>153</a:t>
            </a:fld>
            <a:endParaRPr lang="en-US" dirty="0"/>
          </a:p>
        </p:txBody>
      </p:sp>
      <p:sp>
        <p:nvSpPr>
          <p:cNvPr id="17" name="Text Placeholder 16">
            <a:extLst>
              <a:ext uri="{FF2B5EF4-FFF2-40B4-BE49-F238E27FC236}">
                <a16:creationId xmlns:a16="http://schemas.microsoft.com/office/drawing/2014/main" id="{6C1BD7C0-F18E-4D5B-9CB5-0370476FA71E}"/>
              </a:ext>
            </a:extLst>
          </p:cNvPr>
          <p:cNvSpPr>
            <a:spLocks noGrp="1"/>
          </p:cNvSpPr>
          <p:nvPr>
            <p:ph type="body" sz="quarter" idx="12"/>
          </p:nvPr>
        </p:nvSpPr>
        <p:spPr/>
        <p:txBody>
          <a:bodyPr/>
          <a:lstStyle/>
          <a:p>
            <a:r>
              <a:rPr lang="en-US" dirty="0"/>
              <a:t>Mondelez and Unilever, the two least familiar foodservice brands also carry the lowest NPS among operators. </a:t>
            </a:r>
          </a:p>
          <a:p>
            <a:endParaRPr lang="en-US" dirty="0"/>
          </a:p>
        </p:txBody>
      </p:sp>
      <p:sp>
        <p:nvSpPr>
          <p:cNvPr id="16" name="Title 15">
            <a:extLst>
              <a:ext uri="{FF2B5EF4-FFF2-40B4-BE49-F238E27FC236}">
                <a16:creationId xmlns:a16="http://schemas.microsoft.com/office/drawing/2014/main" id="{E5C61781-3D02-43E7-92CE-DD8F403D0944}"/>
              </a:ext>
            </a:extLst>
          </p:cNvPr>
          <p:cNvSpPr>
            <a:spLocks noGrp="1"/>
          </p:cNvSpPr>
          <p:nvPr>
            <p:ph type="title"/>
          </p:nvPr>
        </p:nvSpPr>
        <p:spPr/>
        <p:txBody>
          <a:bodyPr/>
          <a:lstStyle/>
          <a:p>
            <a:r>
              <a:rPr lang="en-US" sz="1800" spc="-50" dirty="0"/>
              <a:t>Net Promoter Scores</a:t>
            </a:r>
          </a:p>
        </p:txBody>
      </p:sp>
      <p:sp>
        <p:nvSpPr>
          <p:cNvPr id="3" name="Footer Placeholder 2">
            <a:extLst>
              <a:ext uri="{FF2B5EF4-FFF2-40B4-BE49-F238E27FC236}">
                <a16:creationId xmlns:a16="http://schemas.microsoft.com/office/drawing/2014/main" id="{072DEBC6-922E-4045-A8CD-3E1F9D005A7A}"/>
              </a:ext>
            </a:extLst>
          </p:cNvPr>
          <p:cNvSpPr>
            <a:spLocks noGrp="1"/>
          </p:cNvSpPr>
          <p:nvPr>
            <p:ph type="ftr" sz="quarter" idx="13"/>
          </p:nvPr>
        </p:nvSpPr>
        <p:spPr/>
        <p:txBody>
          <a:bodyPr/>
          <a:lstStyle/>
          <a:p>
            <a:r>
              <a:rPr lang="en-US" dirty="0"/>
              <a:t>Base: Base varies by brand</a:t>
            </a:r>
            <a:br>
              <a:rPr lang="en-US" dirty="0"/>
            </a:br>
            <a:r>
              <a:rPr lang="en-US" dirty="0"/>
              <a:t>Q: On a scale of zero to 10, where zero is not at all likely and 10 is extremely likely, how likely are you to recommend each of the following manufacturing companies to your colleagues and peers in foodservice?</a:t>
            </a:r>
          </a:p>
        </p:txBody>
      </p:sp>
      <p:sp>
        <p:nvSpPr>
          <p:cNvPr id="21" name="Text Placeholder 20">
            <a:extLst>
              <a:ext uri="{FF2B5EF4-FFF2-40B4-BE49-F238E27FC236}">
                <a16:creationId xmlns:a16="http://schemas.microsoft.com/office/drawing/2014/main" id="{BF76B95D-A473-4A17-A135-B42866301CF2}"/>
              </a:ext>
            </a:extLst>
          </p:cNvPr>
          <p:cNvSpPr>
            <a:spLocks noGrp="1"/>
          </p:cNvSpPr>
          <p:nvPr>
            <p:ph type="body" sz="quarter" idx="15"/>
          </p:nvPr>
        </p:nvSpPr>
        <p:spPr>
          <a:xfrm>
            <a:off x="381000" y="676566"/>
            <a:ext cx="2590801" cy="1752600"/>
          </a:xfrm>
        </p:spPr>
        <p:txBody>
          <a:bodyPr/>
          <a:lstStyle/>
          <a:p>
            <a:r>
              <a:rPr lang="en-US" sz="1800" spc="-50" dirty="0">
                <a:solidFill>
                  <a:schemeClr val="tx1"/>
                </a:solidFill>
              </a:rPr>
              <a:t>Manufacturing companies</a:t>
            </a:r>
          </a:p>
          <a:p>
            <a:endParaRPr lang="en-US" sz="1800" spc="-50" dirty="0">
              <a:solidFill>
                <a:schemeClr val="tx1"/>
              </a:solidFill>
            </a:endParaRPr>
          </a:p>
        </p:txBody>
      </p:sp>
      <p:sp>
        <p:nvSpPr>
          <p:cNvPr id="42" name="TextBox 41">
            <a:extLst>
              <a:ext uri="{FF2B5EF4-FFF2-40B4-BE49-F238E27FC236}">
                <a16:creationId xmlns:a16="http://schemas.microsoft.com/office/drawing/2014/main" id="{B5D05D01-2E58-40B3-9CA6-540B09EA4AD5}"/>
              </a:ext>
            </a:extLst>
          </p:cNvPr>
          <p:cNvSpPr txBox="1"/>
          <p:nvPr/>
        </p:nvSpPr>
        <p:spPr>
          <a:xfrm>
            <a:off x="4292775" y="1591095"/>
            <a:ext cx="722376"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46</a:t>
            </a:r>
          </a:p>
        </p:txBody>
      </p:sp>
      <p:sp>
        <p:nvSpPr>
          <p:cNvPr id="15" name="TextBox 14">
            <a:extLst>
              <a:ext uri="{FF2B5EF4-FFF2-40B4-BE49-F238E27FC236}">
                <a16:creationId xmlns:a16="http://schemas.microsoft.com/office/drawing/2014/main" id="{92C313DB-2473-4F00-9598-33B66986676D}"/>
              </a:ext>
            </a:extLst>
          </p:cNvPr>
          <p:cNvSpPr txBox="1"/>
          <p:nvPr/>
        </p:nvSpPr>
        <p:spPr>
          <a:xfrm>
            <a:off x="4318967" y="4594597"/>
            <a:ext cx="722376"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16</a:t>
            </a:r>
          </a:p>
        </p:txBody>
      </p:sp>
      <p:sp>
        <p:nvSpPr>
          <p:cNvPr id="19" name="TextBox 18">
            <a:extLst>
              <a:ext uri="{FF2B5EF4-FFF2-40B4-BE49-F238E27FC236}">
                <a16:creationId xmlns:a16="http://schemas.microsoft.com/office/drawing/2014/main" id="{A034270B-32EA-4332-9CF2-D44DC58814AA}"/>
              </a:ext>
            </a:extLst>
          </p:cNvPr>
          <p:cNvSpPr txBox="1"/>
          <p:nvPr/>
        </p:nvSpPr>
        <p:spPr>
          <a:xfrm>
            <a:off x="7244345" y="1579372"/>
            <a:ext cx="722376"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34</a:t>
            </a:r>
          </a:p>
        </p:txBody>
      </p:sp>
      <p:graphicFrame>
        <p:nvGraphicFramePr>
          <p:cNvPr id="30" name="Chart Placeholder 14">
            <a:extLst>
              <a:ext uri="{FF2B5EF4-FFF2-40B4-BE49-F238E27FC236}">
                <a16:creationId xmlns:a16="http://schemas.microsoft.com/office/drawing/2014/main" id="{2BF025E1-A8C3-409D-9DC5-4C4A0D6654FF}"/>
              </a:ext>
            </a:extLst>
          </p:cNvPr>
          <p:cNvGraphicFramePr>
            <a:graphicFrameLocks noGrp="1"/>
          </p:cNvGraphicFramePr>
          <p:nvPr>
            <p:ph type="chart" sz="quarter" idx="14"/>
          </p:nvPr>
        </p:nvGraphicFramePr>
        <p:xfrm>
          <a:off x="3276600" y="304800"/>
          <a:ext cx="2590800" cy="28559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1" name="Chart Placeholder 14">
            <a:extLst>
              <a:ext uri="{FF2B5EF4-FFF2-40B4-BE49-F238E27FC236}">
                <a16:creationId xmlns:a16="http://schemas.microsoft.com/office/drawing/2014/main" id="{79821D4B-9637-4ADD-9D56-37D690FF8CC0}"/>
              </a:ext>
            </a:extLst>
          </p:cNvPr>
          <p:cNvGraphicFramePr>
            <a:graphicFrameLocks noGrp="1"/>
          </p:cNvGraphicFramePr>
          <p:nvPr>
            <p:ph type="chart" sz="quarter" idx="17"/>
          </p:nvPr>
        </p:nvGraphicFramePr>
        <p:xfrm>
          <a:off x="6172200" y="304800"/>
          <a:ext cx="2590800" cy="28559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2" name="Chart Placeholder 14">
            <a:extLst>
              <a:ext uri="{FF2B5EF4-FFF2-40B4-BE49-F238E27FC236}">
                <a16:creationId xmlns:a16="http://schemas.microsoft.com/office/drawing/2014/main" id="{3DE6769D-FFE7-4580-99D4-28F7362C2C0D}"/>
              </a:ext>
            </a:extLst>
          </p:cNvPr>
          <p:cNvGraphicFramePr>
            <a:graphicFrameLocks noGrp="1"/>
          </p:cNvGraphicFramePr>
          <p:nvPr>
            <p:ph type="chart" sz="quarter" idx="16"/>
          </p:nvPr>
        </p:nvGraphicFramePr>
        <p:xfrm>
          <a:off x="3276600" y="3251200"/>
          <a:ext cx="2590800" cy="2844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1910067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Placeholder 6">
            <a:extLst>
              <a:ext uri="{FF2B5EF4-FFF2-40B4-BE49-F238E27FC236}">
                <a16:creationId xmlns:a16="http://schemas.microsoft.com/office/drawing/2014/main" id="{F0F42442-D27A-4712-8CB0-872EA6BFBDC2}"/>
              </a:ext>
            </a:extLst>
          </p:cNvPr>
          <p:cNvGraphicFramePr>
            <a:graphicFrameLocks noGrp="1"/>
          </p:cNvGraphicFramePr>
          <p:nvPr>
            <p:ph type="chart" sz="quarter" idx="14"/>
          </p:nvPr>
        </p:nvGraphicFramePr>
        <p:xfrm>
          <a:off x="3279649" y="807914"/>
          <a:ext cx="5483351" cy="580205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Placeholder 6">
            <a:extLst>
              <a:ext uri="{FF2B5EF4-FFF2-40B4-BE49-F238E27FC236}">
                <a16:creationId xmlns:a16="http://schemas.microsoft.com/office/drawing/2014/main" id="{34C3B581-8812-4478-A3FC-75339CBF8EA0}"/>
              </a:ext>
            </a:extLst>
          </p:cNvPr>
          <p:cNvGraphicFramePr>
            <a:graphicFrameLocks noGrp="1"/>
          </p:cNvGraphicFramePr>
          <p:nvPr>
            <p:ph type="chart" sz="quarter" idx="17"/>
          </p:nvPr>
        </p:nvGraphicFramePr>
        <p:xfrm>
          <a:off x="6172200" y="807914"/>
          <a:ext cx="2590800" cy="5802053"/>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C7B2D047-31BA-4BEF-BF29-C7B904AD9603}"/>
              </a:ext>
            </a:extLst>
          </p:cNvPr>
          <p:cNvSpPr>
            <a:spLocks noGrp="1"/>
          </p:cNvSpPr>
          <p:nvPr>
            <p:ph type="sldNum" sz="quarter" idx="10"/>
          </p:nvPr>
        </p:nvSpPr>
        <p:spPr/>
        <p:txBody>
          <a:bodyPr/>
          <a:lstStyle/>
          <a:p>
            <a:pPr defTabSz="856716"/>
            <a:fld id="{7B6B1C32-E567-445C-9FD5-2A0B0A08DD29}" type="slidenum">
              <a:rPr lang="en-US" smtClean="0"/>
              <a:pPr defTabSz="856716"/>
              <a:t>154</a:t>
            </a:fld>
            <a:endParaRPr lang="en-US" dirty="0"/>
          </a:p>
        </p:txBody>
      </p:sp>
      <p:sp>
        <p:nvSpPr>
          <p:cNvPr id="14" name="Text Placeholder 13">
            <a:extLst>
              <a:ext uri="{FF2B5EF4-FFF2-40B4-BE49-F238E27FC236}">
                <a16:creationId xmlns:a16="http://schemas.microsoft.com/office/drawing/2014/main" id="{985D5D6D-45DA-46F8-9C94-A7DAE14DD713}"/>
              </a:ext>
            </a:extLst>
          </p:cNvPr>
          <p:cNvSpPr>
            <a:spLocks noGrp="1"/>
          </p:cNvSpPr>
          <p:nvPr>
            <p:ph type="body" sz="quarter" idx="12"/>
          </p:nvPr>
        </p:nvSpPr>
        <p:spPr>
          <a:xfrm>
            <a:off x="381001" y="2429165"/>
            <a:ext cx="2590800" cy="3666835"/>
          </a:xfrm>
        </p:spPr>
        <p:txBody>
          <a:bodyPr/>
          <a:lstStyle/>
          <a:p>
            <a:r>
              <a:rPr lang="en-US" b="1" dirty="0"/>
              <a:t>Nearly half of operators (44%) have not seen any advertising or marketing communications from any of the included companies or brands. </a:t>
            </a:r>
          </a:p>
          <a:p>
            <a:r>
              <a:rPr lang="en-US" dirty="0"/>
              <a:t>Of those operators who have, they are most likely to have seen communications from Campbell’s, PepsiCo or Kellogg’s. </a:t>
            </a:r>
          </a:p>
          <a:p>
            <a:r>
              <a:rPr lang="en-US" dirty="0"/>
              <a:t>Restaurants, specifically casual (40%) and fast casual (37%) dining, are more likely to have seen Campbell’s advertising over the past three months. </a:t>
            </a:r>
          </a:p>
          <a:p>
            <a:r>
              <a:rPr lang="en-US" dirty="0"/>
              <a:t>Hotel and c-store operators are the least likely to have seen Campbell’s marketing over the past three months. Both segments are more likely to have seen PepsiCo and Kellogg marketing. </a:t>
            </a:r>
          </a:p>
        </p:txBody>
      </p:sp>
      <p:sp>
        <p:nvSpPr>
          <p:cNvPr id="12" name="Title 11">
            <a:extLst>
              <a:ext uri="{FF2B5EF4-FFF2-40B4-BE49-F238E27FC236}">
                <a16:creationId xmlns:a16="http://schemas.microsoft.com/office/drawing/2014/main" id="{DA408176-6724-446E-9185-C731146B4C0F}"/>
              </a:ext>
            </a:extLst>
          </p:cNvPr>
          <p:cNvSpPr>
            <a:spLocks noGrp="1"/>
          </p:cNvSpPr>
          <p:nvPr>
            <p:ph type="title"/>
          </p:nvPr>
        </p:nvSpPr>
        <p:spPr>
          <a:xfrm>
            <a:off x="384049" y="304800"/>
            <a:ext cx="2670046" cy="1752600"/>
          </a:xfrm>
        </p:spPr>
        <p:txBody>
          <a:bodyPr/>
          <a:lstStyle/>
          <a:p>
            <a:r>
              <a:rPr lang="en-US" dirty="0"/>
              <a:t>Marketing Awareness</a:t>
            </a:r>
          </a:p>
        </p:txBody>
      </p:sp>
      <p:sp>
        <p:nvSpPr>
          <p:cNvPr id="5" name="Footer Placeholder 4">
            <a:extLst>
              <a:ext uri="{FF2B5EF4-FFF2-40B4-BE49-F238E27FC236}">
                <a16:creationId xmlns:a16="http://schemas.microsoft.com/office/drawing/2014/main" id="{01979BB6-82F0-43D7-92C4-3A894EBFCB98}"/>
              </a:ext>
            </a:extLst>
          </p:cNvPr>
          <p:cNvSpPr>
            <a:spLocks noGrp="1"/>
          </p:cNvSpPr>
          <p:nvPr>
            <p:ph type="ftr" sz="quarter" idx="13"/>
          </p:nvPr>
        </p:nvSpPr>
        <p:spPr>
          <a:xfrm>
            <a:off x="381000" y="6198017"/>
            <a:ext cx="2590800" cy="355183"/>
          </a:xfrm>
        </p:spPr>
        <p:txBody>
          <a:bodyPr/>
          <a:lstStyle/>
          <a:p>
            <a:r>
              <a:rPr lang="en-US" dirty="0"/>
              <a:t>Base: 700 operators, 275 restaurant, 325 non comm, 50 hotel, 50 c-store </a:t>
            </a:r>
          </a:p>
          <a:p>
            <a:r>
              <a:rPr lang="en-US" dirty="0"/>
              <a:t>Q: In the past three months, have you seen or heard any advertising or marketing communications from the following companies?</a:t>
            </a:r>
          </a:p>
          <a:p>
            <a:r>
              <a:rPr lang="en-US" dirty="0"/>
              <a:t>Note: Q1 F20 was beginning of “Win In Soup” enterprise initiative. Significant spend up in Media vs PY on consumer side + Hallmark Channel Christmas integration may have impacted these results</a:t>
            </a:r>
          </a:p>
        </p:txBody>
      </p:sp>
      <p:sp>
        <p:nvSpPr>
          <p:cNvPr id="3" name="Text Placeholder 2">
            <a:extLst>
              <a:ext uri="{FF2B5EF4-FFF2-40B4-BE49-F238E27FC236}">
                <a16:creationId xmlns:a16="http://schemas.microsoft.com/office/drawing/2014/main" id="{8417F7B6-2EFE-42AB-B82A-F65331471000}"/>
              </a:ext>
            </a:extLst>
          </p:cNvPr>
          <p:cNvSpPr>
            <a:spLocks noGrp="1"/>
          </p:cNvSpPr>
          <p:nvPr>
            <p:ph type="body" sz="quarter" idx="15"/>
          </p:nvPr>
        </p:nvSpPr>
        <p:spPr>
          <a:xfrm>
            <a:off x="381000" y="1268361"/>
            <a:ext cx="2590801" cy="1160804"/>
          </a:xfrm>
        </p:spPr>
        <p:txBody>
          <a:bodyPr/>
          <a:lstStyle/>
          <a:p>
            <a:r>
              <a:rPr lang="en-US" dirty="0"/>
              <a:t>Against top three competitor manufacturers</a:t>
            </a:r>
          </a:p>
        </p:txBody>
      </p:sp>
      <p:sp>
        <p:nvSpPr>
          <p:cNvPr id="6" name="TextBox 5">
            <a:extLst>
              <a:ext uri="{FF2B5EF4-FFF2-40B4-BE49-F238E27FC236}">
                <a16:creationId xmlns:a16="http://schemas.microsoft.com/office/drawing/2014/main" id="{455B1602-8297-4491-9E50-F226A30D687C}"/>
              </a:ext>
            </a:extLst>
          </p:cNvPr>
          <p:cNvSpPr txBox="1"/>
          <p:nvPr/>
        </p:nvSpPr>
        <p:spPr>
          <a:xfrm>
            <a:off x="3276600" y="310010"/>
            <a:ext cx="5483352" cy="438912"/>
          </a:xfrm>
          <a:prstGeom prst="rect">
            <a:avLst/>
          </a:prstGeom>
          <a:noFill/>
        </p:spPr>
        <p:txBody>
          <a:bodyPr wrap="square" lIns="0" tIns="0" rIns="0" bIns="0" rtlCol="0" anchor="ctr">
            <a:noAutofit/>
          </a:bodyPr>
          <a:lstStyle/>
          <a:p>
            <a:pPr algn="ctr"/>
            <a:r>
              <a:rPr lang="en-US" sz="1600" dirty="0">
                <a:latin typeface="Georgia" charset="0"/>
                <a:ea typeface="Georgia" charset="0"/>
                <a:cs typeface="Georgia" charset="0"/>
              </a:rPr>
              <a:t>% of Operators Who Have Seen/Heard Marketing From Each Company Over Past Three Months</a:t>
            </a:r>
          </a:p>
        </p:txBody>
      </p:sp>
    </p:spTree>
    <p:extLst>
      <p:ext uri="{BB962C8B-B14F-4D97-AF65-F5344CB8AC3E}">
        <p14:creationId xmlns:p14="http://schemas.microsoft.com/office/powerpoint/2010/main" val="329427993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B2D047-31BA-4BEF-BF29-C7B904AD9603}"/>
              </a:ext>
            </a:extLst>
          </p:cNvPr>
          <p:cNvSpPr>
            <a:spLocks noGrp="1"/>
          </p:cNvSpPr>
          <p:nvPr>
            <p:ph type="sldNum" sz="quarter" idx="10"/>
          </p:nvPr>
        </p:nvSpPr>
        <p:spPr/>
        <p:txBody>
          <a:bodyPr/>
          <a:lstStyle/>
          <a:p>
            <a:pPr defTabSz="856716"/>
            <a:fld id="{7B6B1C32-E567-445C-9FD5-2A0B0A08DD29}" type="slidenum">
              <a:rPr lang="en-US" smtClean="0"/>
              <a:pPr defTabSz="856716"/>
              <a:t>155</a:t>
            </a:fld>
            <a:endParaRPr lang="en-US" dirty="0"/>
          </a:p>
        </p:txBody>
      </p:sp>
      <p:sp>
        <p:nvSpPr>
          <p:cNvPr id="14" name="Text Placeholder 13">
            <a:extLst>
              <a:ext uri="{FF2B5EF4-FFF2-40B4-BE49-F238E27FC236}">
                <a16:creationId xmlns:a16="http://schemas.microsoft.com/office/drawing/2014/main" id="{985D5D6D-45DA-46F8-9C94-A7DAE14DD713}"/>
              </a:ext>
            </a:extLst>
          </p:cNvPr>
          <p:cNvSpPr>
            <a:spLocks noGrp="1"/>
          </p:cNvSpPr>
          <p:nvPr>
            <p:ph type="body" sz="quarter" idx="12"/>
          </p:nvPr>
        </p:nvSpPr>
        <p:spPr/>
        <p:txBody>
          <a:bodyPr/>
          <a:lstStyle/>
          <a:p>
            <a:r>
              <a:rPr lang="en-US" b="1" dirty="0"/>
              <a:t>Operators are most likely to have seen Campbell’s advertising over the past three months in a magazine or trade publication, or on a social media outlet, such as Facebook or Instagram. </a:t>
            </a:r>
            <a:r>
              <a:rPr lang="en-US" dirty="0"/>
              <a:t>Compared to leading competitors, Campbell’s drives a much higher advertising awareness via social media. </a:t>
            </a:r>
          </a:p>
          <a:p>
            <a:endParaRPr lang="en-US" dirty="0"/>
          </a:p>
        </p:txBody>
      </p:sp>
      <p:sp>
        <p:nvSpPr>
          <p:cNvPr id="12" name="Title 11">
            <a:extLst>
              <a:ext uri="{FF2B5EF4-FFF2-40B4-BE49-F238E27FC236}">
                <a16:creationId xmlns:a16="http://schemas.microsoft.com/office/drawing/2014/main" id="{DA408176-6724-446E-9185-C731146B4C0F}"/>
              </a:ext>
            </a:extLst>
          </p:cNvPr>
          <p:cNvSpPr>
            <a:spLocks noGrp="1"/>
          </p:cNvSpPr>
          <p:nvPr>
            <p:ph type="title"/>
          </p:nvPr>
        </p:nvSpPr>
        <p:spPr>
          <a:xfrm>
            <a:off x="384048" y="304800"/>
            <a:ext cx="2801603" cy="1752600"/>
          </a:xfrm>
        </p:spPr>
        <p:txBody>
          <a:bodyPr/>
          <a:lstStyle/>
          <a:p>
            <a:r>
              <a:rPr lang="en-US" dirty="0"/>
              <a:t>Extra! Extra!</a:t>
            </a:r>
          </a:p>
        </p:txBody>
      </p:sp>
      <p:sp>
        <p:nvSpPr>
          <p:cNvPr id="5" name="Footer Placeholder 4">
            <a:extLst>
              <a:ext uri="{FF2B5EF4-FFF2-40B4-BE49-F238E27FC236}">
                <a16:creationId xmlns:a16="http://schemas.microsoft.com/office/drawing/2014/main" id="{01979BB6-82F0-43D7-92C4-3A894EBFCB98}"/>
              </a:ext>
            </a:extLst>
          </p:cNvPr>
          <p:cNvSpPr>
            <a:spLocks noGrp="1"/>
          </p:cNvSpPr>
          <p:nvPr>
            <p:ph type="ftr" sz="quarter" idx="13"/>
          </p:nvPr>
        </p:nvSpPr>
        <p:spPr/>
        <p:txBody>
          <a:bodyPr/>
          <a:lstStyle/>
          <a:p>
            <a:r>
              <a:rPr lang="en-US" dirty="0"/>
              <a:t>Base: varies by brand</a:t>
            </a:r>
            <a:br>
              <a:rPr lang="en-US" dirty="0"/>
            </a:br>
            <a:r>
              <a:rPr lang="en-US" dirty="0"/>
              <a:t>Q: You said you have seen advertising from </a:t>
            </a:r>
            <a:r>
              <a:rPr lang="en-US" b="1" dirty="0"/>
              <a:t>[INSERT COMPANY] </a:t>
            </a:r>
            <a:r>
              <a:rPr lang="en-US" dirty="0"/>
              <a:t>in the past three months. Where did you see this advertising?</a:t>
            </a:r>
          </a:p>
          <a:p>
            <a:r>
              <a:rPr lang="en-US" dirty="0"/>
              <a:t>Note: Q1 F20 was beginning of “Win In Soup” enterprise initiative. Significant spend up in Media vs PY on consumer side + Hallmark Channel Christmas integration may have impacted these results</a:t>
            </a:r>
          </a:p>
        </p:txBody>
      </p:sp>
      <p:sp>
        <p:nvSpPr>
          <p:cNvPr id="3" name="Text Placeholder 2">
            <a:extLst>
              <a:ext uri="{FF2B5EF4-FFF2-40B4-BE49-F238E27FC236}">
                <a16:creationId xmlns:a16="http://schemas.microsoft.com/office/drawing/2014/main" id="{8417F7B6-2EFE-42AB-B82A-F65331471000}"/>
              </a:ext>
            </a:extLst>
          </p:cNvPr>
          <p:cNvSpPr>
            <a:spLocks noGrp="1"/>
          </p:cNvSpPr>
          <p:nvPr>
            <p:ph type="body" sz="quarter" idx="15"/>
          </p:nvPr>
        </p:nvSpPr>
        <p:spPr>
          <a:xfrm>
            <a:off x="381000" y="1258529"/>
            <a:ext cx="2590801" cy="1170636"/>
          </a:xfrm>
        </p:spPr>
        <p:txBody>
          <a:bodyPr/>
          <a:lstStyle/>
          <a:p>
            <a:r>
              <a:rPr lang="en-US" dirty="0"/>
              <a:t>Advertising formats of top manufacturers</a:t>
            </a:r>
          </a:p>
        </p:txBody>
      </p:sp>
      <p:graphicFrame>
        <p:nvGraphicFramePr>
          <p:cNvPr id="16" name="Chart Placeholder 6">
            <a:extLst>
              <a:ext uri="{FF2B5EF4-FFF2-40B4-BE49-F238E27FC236}">
                <a16:creationId xmlns:a16="http://schemas.microsoft.com/office/drawing/2014/main" id="{F0F42442-D27A-4712-8CB0-872EA6BFBDC2}"/>
              </a:ext>
            </a:extLst>
          </p:cNvPr>
          <p:cNvGraphicFramePr>
            <a:graphicFrameLocks noGrp="1"/>
          </p:cNvGraphicFramePr>
          <p:nvPr>
            <p:ph type="chart" sz="quarter" idx="17"/>
            <p:extLst>
              <p:ext uri="{D42A27DB-BD31-4B8C-83A1-F6EECF244321}">
                <p14:modId xmlns:p14="http://schemas.microsoft.com/office/powerpoint/2010/main" val="631991482"/>
              </p:ext>
            </p:extLst>
          </p:nvPr>
        </p:nvGraphicFramePr>
        <p:xfrm>
          <a:off x="3276600" y="304800"/>
          <a:ext cx="5486400" cy="62461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6820127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8472452-F3ED-4963-A437-1B37362F104F}"/>
              </a:ext>
            </a:extLst>
          </p:cNvPr>
          <p:cNvSpPr>
            <a:spLocks noGrp="1"/>
          </p:cNvSpPr>
          <p:nvPr>
            <p:ph type="title"/>
          </p:nvPr>
        </p:nvSpPr>
        <p:spPr/>
        <p:txBody>
          <a:bodyPr/>
          <a:lstStyle/>
          <a:p>
            <a:r>
              <a:rPr lang="en-US" dirty="0"/>
              <a:t>Campbell’s Brings to Mind…</a:t>
            </a:r>
          </a:p>
        </p:txBody>
      </p:sp>
      <p:sp>
        <p:nvSpPr>
          <p:cNvPr id="5" name="Footer Placeholder 4">
            <a:extLst>
              <a:ext uri="{FF2B5EF4-FFF2-40B4-BE49-F238E27FC236}">
                <a16:creationId xmlns:a16="http://schemas.microsoft.com/office/drawing/2014/main" id="{65BA1F8F-F1A0-4EE5-920C-6F5325B6E274}"/>
              </a:ext>
            </a:extLst>
          </p:cNvPr>
          <p:cNvSpPr>
            <a:spLocks noGrp="1"/>
          </p:cNvSpPr>
          <p:nvPr>
            <p:ph type="ftr" sz="quarter" idx="13"/>
          </p:nvPr>
        </p:nvSpPr>
        <p:spPr/>
        <p:txBody>
          <a:bodyPr/>
          <a:lstStyle/>
          <a:p>
            <a:r>
              <a:rPr lang="en-US" dirty="0"/>
              <a:t>Base: 171 operators (having seen advertising/marketing communications from Campbell’s), 81 restaurants, 77 non comm, 6 hotel, 7 c-store</a:t>
            </a:r>
            <a:br>
              <a:rPr lang="en-US" dirty="0"/>
            </a:br>
            <a:r>
              <a:rPr lang="en-US" dirty="0"/>
              <a:t>Q: In one to two sentences, please describe what comes to mind when thinking about </a:t>
            </a:r>
            <a:r>
              <a:rPr lang="en-US" b="1" dirty="0"/>
              <a:t>Campbell’s Foodservice</a:t>
            </a:r>
            <a:r>
              <a:rPr lang="en-US" dirty="0"/>
              <a:t>? Please tell us what images, colors, messages, words, phrases, etc. come to mind.</a:t>
            </a:r>
          </a:p>
        </p:txBody>
      </p:sp>
      <p:sp>
        <p:nvSpPr>
          <p:cNvPr id="9" name="Text Placeholder 8">
            <a:extLst>
              <a:ext uri="{FF2B5EF4-FFF2-40B4-BE49-F238E27FC236}">
                <a16:creationId xmlns:a16="http://schemas.microsoft.com/office/drawing/2014/main" id="{2DCE049A-0473-4931-8E31-454421C157F5}"/>
              </a:ext>
            </a:extLst>
          </p:cNvPr>
          <p:cNvSpPr>
            <a:spLocks noGrp="1"/>
          </p:cNvSpPr>
          <p:nvPr>
            <p:ph type="body" sz="quarter" idx="14"/>
          </p:nvPr>
        </p:nvSpPr>
        <p:spPr/>
        <p:txBody>
          <a:bodyPr/>
          <a:lstStyle/>
          <a:p>
            <a:r>
              <a:rPr lang="en-US" dirty="0"/>
              <a:t>When people think of Campbell’s, the first product that comes to mind is </a:t>
            </a:r>
            <a:r>
              <a:rPr lang="en-US" b="1" dirty="0"/>
              <a:t>soup</a:t>
            </a:r>
            <a:r>
              <a:rPr lang="en-US" dirty="0"/>
              <a:t>. Whether it be chicken noodle or tomato, operators’ minds immediately jump to those iconic red and white labeled soup cans.</a:t>
            </a:r>
          </a:p>
          <a:p>
            <a:r>
              <a:rPr lang="en-US" dirty="0"/>
              <a:t>Operators not only think of Campbell’s as a brand in soup, but as </a:t>
            </a:r>
            <a:r>
              <a:rPr lang="en-US" i="1" dirty="0"/>
              <a:t>the</a:t>
            </a:r>
            <a:r>
              <a:rPr lang="en-US" dirty="0"/>
              <a:t> brand in soup. </a:t>
            </a:r>
          </a:p>
          <a:p>
            <a:r>
              <a:rPr lang="en-US" sz="1400" i="1" dirty="0">
                <a:solidFill>
                  <a:schemeClr val="accent1"/>
                </a:solidFill>
              </a:rPr>
              <a:t>“The leading brand in soup.”</a:t>
            </a:r>
          </a:p>
          <a:p>
            <a:pPr algn="r"/>
            <a:r>
              <a:rPr lang="en-US" sz="1400" i="1" dirty="0">
                <a:solidFill>
                  <a:schemeClr val="accent1"/>
                </a:solidFill>
              </a:rPr>
              <a:t>- </a:t>
            </a:r>
            <a:r>
              <a:rPr lang="en-US" dirty="0">
                <a:solidFill>
                  <a:schemeClr val="accent1"/>
                </a:solidFill>
              </a:rPr>
              <a:t>Healthcare Operator</a:t>
            </a:r>
          </a:p>
          <a:p>
            <a:r>
              <a:rPr lang="en-US" dirty="0"/>
              <a:t>While this high level of awareness for soup is beneficial for soup sales, Campbell’s has a wide variety of products outside of soup that are either not being recognized as Campbell’s branded products or not being remembered.</a:t>
            </a:r>
          </a:p>
          <a:p>
            <a:r>
              <a:rPr lang="en-US" sz="1400" i="1" dirty="0">
                <a:solidFill>
                  <a:schemeClr val="accent1"/>
                </a:solidFill>
              </a:rPr>
              <a:t>“Soup. Sorry, can’t think of anything else.”</a:t>
            </a:r>
          </a:p>
          <a:p>
            <a:pPr algn="r"/>
            <a:r>
              <a:rPr lang="en-US" dirty="0">
                <a:solidFill>
                  <a:schemeClr val="accent1"/>
                </a:solidFill>
              </a:rPr>
              <a:t>- C&amp;U Operator</a:t>
            </a:r>
            <a:endParaRPr lang="en-US" dirty="0"/>
          </a:p>
          <a:p>
            <a:endParaRPr lang="en-US" dirty="0"/>
          </a:p>
          <a:p>
            <a:r>
              <a:rPr lang="en-US" dirty="0"/>
              <a:t>	</a:t>
            </a:r>
          </a:p>
        </p:txBody>
      </p:sp>
      <p:sp>
        <p:nvSpPr>
          <p:cNvPr id="2" name="Slide Number Placeholder 1">
            <a:extLst>
              <a:ext uri="{FF2B5EF4-FFF2-40B4-BE49-F238E27FC236}">
                <a16:creationId xmlns:a16="http://schemas.microsoft.com/office/drawing/2014/main" id="{1A6B1FD5-1912-496F-AC60-56F1EE6F70AD}"/>
              </a:ext>
            </a:extLst>
          </p:cNvPr>
          <p:cNvSpPr>
            <a:spLocks noGrp="1"/>
          </p:cNvSpPr>
          <p:nvPr>
            <p:ph type="sldNum" sz="quarter" idx="4"/>
          </p:nvPr>
        </p:nvSpPr>
        <p:spPr/>
        <p:txBody>
          <a:bodyPr/>
          <a:lstStyle/>
          <a:p>
            <a:pPr defTabSz="856716"/>
            <a:fld id="{7B6B1C32-E567-445C-9FD5-2A0B0A08DD29}" type="slidenum">
              <a:rPr lang="en-US" smtClean="0"/>
              <a:pPr defTabSz="856716"/>
              <a:t>156</a:t>
            </a:fld>
            <a:endParaRPr lang="en-US" dirty="0"/>
          </a:p>
        </p:txBody>
      </p:sp>
      <p:sp>
        <p:nvSpPr>
          <p:cNvPr id="11" name="Text Placeholder 10">
            <a:extLst>
              <a:ext uri="{FF2B5EF4-FFF2-40B4-BE49-F238E27FC236}">
                <a16:creationId xmlns:a16="http://schemas.microsoft.com/office/drawing/2014/main" id="{25153933-013D-44D8-95DF-CA205649A6FD}"/>
              </a:ext>
            </a:extLst>
          </p:cNvPr>
          <p:cNvSpPr>
            <a:spLocks noGrp="1"/>
          </p:cNvSpPr>
          <p:nvPr>
            <p:ph type="body" sz="quarter" idx="16"/>
          </p:nvPr>
        </p:nvSpPr>
        <p:spPr/>
        <p:txBody>
          <a:bodyPr/>
          <a:lstStyle/>
          <a:p>
            <a:r>
              <a:rPr lang="en-US" dirty="0"/>
              <a:t>The Campbell’s brand brings to mind positive images with memories of </a:t>
            </a:r>
            <a:r>
              <a:rPr lang="en-US" b="1" dirty="0"/>
              <a:t>home-cooked meals with family and feelings of comfort</a:t>
            </a:r>
            <a:r>
              <a:rPr lang="en-US" dirty="0"/>
              <a:t>. </a:t>
            </a:r>
          </a:p>
          <a:p>
            <a:r>
              <a:rPr lang="en-US" sz="1400" i="1" dirty="0">
                <a:solidFill>
                  <a:schemeClr val="accent1"/>
                </a:solidFill>
              </a:rPr>
              <a:t>“Campbell’s represents home cooking and family.”</a:t>
            </a:r>
          </a:p>
          <a:p>
            <a:pPr algn="r"/>
            <a:r>
              <a:rPr lang="en-US" dirty="0">
                <a:solidFill>
                  <a:schemeClr val="accent1"/>
                </a:solidFill>
              </a:rPr>
              <a:t>- Healthcare Operator</a:t>
            </a:r>
          </a:p>
          <a:p>
            <a:r>
              <a:rPr lang="en-US" sz="1400" i="1" dirty="0">
                <a:solidFill>
                  <a:schemeClr val="accent1"/>
                </a:solidFill>
              </a:rPr>
              <a:t>“The company makes me feel warm, cozy and safe.”</a:t>
            </a:r>
          </a:p>
          <a:p>
            <a:pPr algn="r"/>
            <a:r>
              <a:rPr lang="en-US" dirty="0">
                <a:solidFill>
                  <a:schemeClr val="accent1"/>
                </a:solidFill>
              </a:rPr>
              <a:t>- C&amp;U Operator</a:t>
            </a:r>
          </a:p>
          <a:p>
            <a:r>
              <a:rPr lang="en-US" dirty="0"/>
              <a:t>Campbell’s is a long-standing company that’s been around for generations. Their traditional family-focused image serves them well with past and current customers but may need to be revamped to bring in new consumers.</a:t>
            </a:r>
          </a:p>
          <a:p>
            <a:r>
              <a:rPr lang="en-US" sz="1400" i="1" dirty="0">
                <a:solidFill>
                  <a:schemeClr val="accent1"/>
                </a:solidFill>
              </a:rPr>
              <a:t>“Very blank packaging, doesn’t stand out. Everyone older grew up with Campbell’s soup, today’s crowd needs more reasons to love a product.”</a:t>
            </a:r>
          </a:p>
          <a:p>
            <a:pPr algn="r"/>
            <a:r>
              <a:rPr lang="en-US" dirty="0">
                <a:solidFill>
                  <a:schemeClr val="accent1"/>
                </a:solidFill>
              </a:rPr>
              <a:t>- Healthcare Operator</a:t>
            </a:r>
            <a:endParaRPr lang="en-US" dirty="0"/>
          </a:p>
          <a:p>
            <a:endParaRPr lang="en-US" dirty="0"/>
          </a:p>
          <a:p>
            <a:endParaRPr lang="en-US" dirty="0"/>
          </a:p>
        </p:txBody>
      </p:sp>
      <p:sp>
        <p:nvSpPr>
          <p:cNvPr id="12" name="Text Placeholder 11">
            <a:extLst>
              <a:ext uri="{FF2B5EF4-FFF2-40B4-BE49-F238E27FC236}">
                <a16:creationId xmlns:a16="http://schemas.microsoft.com/office/drawing/2014/main" id="{1DDE9353-4B08-4187-BB1D-7111D35A7FE0}"/>
              </a:ext>
            </a:extLst>
          </p:cNvPr>
          <p:cNvSpPr>
            <a:spLocks noGrp="1"/>
          </p:cNvSpPr>
          <p:nvPr>
            <p:ph type="body" sz="quarter" idx="17"/>
          </p:nvPr>
        </p:nvSpPr>
        <p:spPr/>
        <p:txBody>
          <a:bodyPr/>
          <a:lstStyle/>
          <a:p>
            <a:r>
              <a:rPr lang="en-US" dirty="0"/>
              <a:t>Operators remember highly positive interactions when thinking about how they deal with Campbell’s as a company. Respondents appreciate the </a:t>
            </a:r>
            <a:r>
              <a:rPr lang="en-US" b="1" dirty="0"/>
              <a:t>wide selection of products, that don’t sacrifice quality, and the affordable prices</a:t>
            </a:r>
            <a:r>
              <a:rPr lang="en-US" dirty="0"/>
              <a:t>. Campbell’s thrives in the exact areas that are most important to operators. </a:t>
            </a:r>
          </a:p>
          <a:p>
            <a:r>
              <a:rPr lang="en-US" sz="1400" i="1" dirty="0">
                <a:solidFill>
                  <a:schemeClr val="accent1"/>
                </a:solidFill>
              </a:rPr>
              <a:t>“A company I can trust to provide high quality food products that are recognized by my customer at a price that is a value to me.”</a:t>
            </a:r>
          </a:p>
          <a:p>
            <a:pPr algn="r"/>
            <a:r>
              <a:rPr lang="en-US" dirty="0">
                <a:solidFill>
                  <a:schemeClr val="accent1"/>
                </a:solidFill>
              </a:rPr>
              <a:t>- K-12 Operator</a:t>
            </a:r>
          </a:p>
          <a:p>
            <a:r>
              <a:rPr lang="en-US" sz="1400" i="1" dirty="0">
                <a:solidFill>
                  <a:schemeClr val="accent1"/>
                </a:solidFill>
              </a:rPr>
              <a:t>“Lots of choices with great prices.”</a:t>
            </a:r>
          </a:p>
          <a:p>
            <a:pPr algn="r"/>
            <a:r>
              <a:rPr lang="en-US" dirty="0">
                <a:solidFill>
                  <a:schemeClr val="accent1"/>
                </a:solidFill>
              </a:rPr>
              <a:t>- Fast Casual Operator</a:t>
            </a:r>
            <a:endParaRPr lang="en-US" dirty="0"/>
          </a:p>
          <a:p>
            <a:r>
              <a:rPr lang="en-US" sz="1400" i="1" dirty="0">
                <a:solidFill>
                  <a:schemeClr val="accent1"/>
                </a:solidFill>
              </a:rPr>
              <a:t>“Best brand in foodservices.”</a:t>
            </a:r>
          </a:p>
          <a:p>
            <a:pPr algn="r"/>
            <a:r>
              <a:rPr lang="en-US" dirty="0">
                <a:solidFill>
                  <a:schemeClr val="accent1"/>
                </a:solidFill>
              </a:rPr>
              <a:t>- K-12 Operator</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801869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8472452-F3ED-4963-A437-1B37362F104F}"/>
              </a:ext>
            </a:extLst>
          </p:cNvPr>
          <p:cNvSpPr>
            <a:spLocks noGrp="1"/>
          </p:cNvSpPr>
          <p:nvPr>
            <p:ph type="title"/>
          </p:nvPr>
        </p:nvSpPr>
        <p:spPr/>
        <p:txBody>
          <a:bodyPr/>
          <a:lstStyle/>
          <a:p>
            <a:r>
              <a:rPr lang="en-US" dirty="0"/>
              <a:t>Competitors Bring to Mind…</a:t>
            </a:r>
          </a:p>
        </p:txBody>
      </p:sp>
      <p:sp>
        <p:nvSpPr>
          <p:cNvPr id="5" name="Footer Placeholder 4">
            <a:extLst>
              <a:ext uri="{FF2B5EF4-FFF2-40B4-BE49-F238E27FC236}">
                <a16:creationId xmlns:a16="http://schemas.microsoft.com/office/drawing/2014/main" id="{65BA1F8F-F1A0-4EE5-920C-6F5325B6E274}"/>
              </a:ext>
            </a:extLst>
          </p:cNvPr>
          <p:cNvSpPr>
            <a:spLocks noGrp="1"/>
          </p:cNvSpPr>
          <p:nvPr>
            <p:ph type="ftr" sz="quarter" idx="13"/>
          </p:nvPr>
        </p:nvSpPr>
        <p:spPr/>
        <p:txBody>
          <a:bodyPr/>
          <a:lstStyle/>
          <a:p>
            <a:r>
              <a:rPr lang="en-US" dirty="0"/>
              <a:t>Base: varies by brand</a:t>
            </a:r>
            <a:br>
              <a:rPr lang="en-US" dirty="0"/>
            </a:br>
            <a:r>
              <a:rPr lang="en-US" dirty="0"/>
              <a:t>Q: In one to two sentences, please describe what comes to mind when thinking about </a:t>
            </a:r>
            <a:r>
              <a:rPr lang="en-US" b="1" dirty="0"/>
              <a:t>[INSERT COMPANY]</a:t>
            </a:r>
            <a:r>
              <a:rPr lang="en-US" dirty="0"/>
              <a:t>? Please tell us what images, colors, messages, words, phrases, etc. come to mind.</a:t>
            </a:r>
          </a:p>
        </p:txBody>
      </p:sp>
      <p:sp>
        <p:nvSpPr>
          <p:cNvPr id="9" name="Text Placeholder 8">
            <a:extLst>
              <a:ext uri="{FF2B5EF4-FFF2-40B4-BE49-F238E27FC236}">
                <a16:creationId xmlns:a16="http://schemas.microsoft.com/office/drawing/2014/main" id="{2DCE049A-0473-4931-8E31-454421C157F5}"/>
              </a:ext>
            </a:extLst>
          </p:cNvPr>
          <p:cNvSpPr>
            <a:spLocks noGrp="1"/>
          </p:cNvSpPr>
          <p:nvPr>
            <p:ph type="body" sz="quarter" idx="14"/>
          </p:nvPr>
        </p:nvSpPr>
        <p:spPr>
          <a:xfrm>
            <a:off x="390144" y="1371498"/>
            <a:ext cx="2590800" cy="4414982"/>
          </a:xfrm>
        </p:spPr>
        <p:txBody>
          <a:bodyPr/>
          <a:lstStyle/>
          <a:p>
            <a:r>
              <a:rPr lang="en-US" dirty="0"/>
              <a:t>The first products that come to mind when operators think of Nestle revolve around chocolate and sweets.</a:t>
            </a:r>
          </a:p>
          <a:p>
            <a:r>
              <a:rPr lang="en-US" sz="1400" i="1" dirty="0">
                <a:solidFill>
                  <a:schemeClr val="accent1"/>
                </a:solidFill>
              </a:rPr>
              <a:t>“Chocolate and sugar.”</a:t>
            </a:r>
          </a:p>
          <a:p>
            <a:pPr algn="r"/>
            <a:r>
              <a:rPr lang="en-US" dirty="0">
                <a:solidFill>
                  <a:schemeClr val="accent1"/>
                </a:solidFill>
              </a:rPr>
              <a:t>- Fast Casual Operator </a:t>
            </a:r>
            <a:endParaRPr lang="en-US" dirty="0"/>
          </a:p>
          <a:p>
            <a:r>
              <a:rPr lang="en-US" dirty="0"/>
              <a:t>For Nestle, no specific images or messages were reported, indicating their marketing may be lacking.</a:t>
            </a:r>
          </a:p>
          <a:p>
            <a:r>
              <a:rPr lang="en-US" sz="1400" i="1" dirty="0">
                <a:solidFill>
                  <a:schemeClr val="accent1"/>
                </a:solidFill>
              </a:rPr>
              <a:t>“Wide variety of products available that they carry but you never hear about. Marketing and advertising needs improvement.”</a:t>
            </a:r>
          </a:p>
          <a:p>
            <a:pPr algn="r"/>
            <a:r>
              <a:rPr lang="en-US" dirty="0">
                <a:solidFill>
                  <a:schemeClr val="accent1"/>
                </a:solidFill>
              </a:rPr>
              <a:t>- Casual Dining Operator</a:t>
            </a:r>
            <a:endParaRPr lang="en-US" dirty="0"/>
          </a:p>
          <a:p>
            <a:r>
              <a:rPr lang="en-US" dirty="0"/>
              <a:t>In terms of the company overall, operators view Nestle as dependable, high quality and known for having the best tastes and flavors.</a:t>
            </a:r>
          </a:p>
          <a:p>
            <a:r>
              <a:rPr lang="en-US" sz="1400" i="1" dirty="0">
                <a:solidFill>
                  <a:schemeClr val="accent1"/>
                </a:solidFill>
              </a:rPr>
              <a:t>“Very reliable.”</a:t>
            </a:r>
          </a:p>
          <a:p>
            <a:pPr algn="r"/>
            <a:r>
              <a:rPr lang="en-US" dirty="0">
                <a:solidFill>
                  <a:schemeClr val="accent1"/>
                </a:solidFill>
              </a:rPr>
              <a:t>- Quick Service Operator</a:t>
            </a:r>
          </a:p>
          <a:p>
            <a:r>
              <a:rPr lang="en-US" sz="1400" i="1" dirty="0">
                <a:solidFill>
                  <a:schemeClr val="accent1"/>
                </a:solidFill>
              </a:rPr>
              <a:t>“Provide good products with superb taste.”</a:t>
            </a:r>
          </a:p>
          <a:p>
            <a:pPr algn="r"/>
            <a:r>
              <a:rPr lang="en-US" dirty="0">
                <a:solidFill>
                  <a:schemeClr val="accent1"/>
                </a:solidFill>
              </a:rPr>
              <a:t>- Family Dining Operator</a:t>
            </a:r>
          </a:p>
          <a:p>
            <a:endParaRPr lang="en-US" dirty="0">
              <a:solidFill>
                <a:schemeClr val="accent1"/>
              </a:solidFill>
            </a:endParaRPr>
          </a:p>
        </p:txBody>
      </p:sp>
      <p:sp>
        <p:nvSpPr>
          <p:cNvPr id="2" name="Slide Number Placeholder 1">
            <a:extLst>
              <a:ext uri="{FF2B5EF4-FFF2-40B4-BE49-F238E27FC236}">
                <a16:creationId xmlns:a16="http://schemas.microsoft.com/office/drawing/2014/main" id="{1A6B1FD5-1912-496F-AC60-56F1EE6F70AD}"/>
              </a:ext>
            </a:extLst>
          </p:cNvPr>
          <p:cNvSpPr>
            <a:spLocks noGrp="1"/>
          </p:cNvSpPr>
          <p:nvPr>
            <p:ph type="sldNum" sz="quarter" idx="4"/>
          </p:nvPr>
        </p:nvSpPr>
        <p:spPr/>
        <p:txBody>
          <a:bodyPr/>
          <a:lstStyle/>
          <a:p>
            <a:pPr defTabSz="856716"/>
            <a:fld id="{7B6B1C32-E567-445C-9FD5-2A0B0A08DD29}" type="slidenum">
              <a:rPr lang="en-US" smtClean="0"/>
              <a:pPr defTabSz="856716"/>
              <a:t>157</a:t>
            </a:fld>
            <a:endParaRPr lang="en-US" dirty="0"/>
          </a:p>
        </p:txBody>
      </p:sp>
      <p:sp>
        <p:nvSpPr>
          <p:cNvPr id="11" name="Text Placeholder 10">
            <a:extLst>
              <a:ext uri="{FF2B5EF4-FFF2-40B4-BE49-F238E27FC236}">
                <a16:creationId xmlns:a16="http://schemas.microsoft.com/office/drawing/2014/main" id="{25153933-013D-44D8-95DF-CA205649A6FD}"/>
              </a:ext>
            </a:extLst>
          </p:cNvPr>
          <p:cNvSpPr>
            <a:spLocks noGrp="1"/>
          </p:cNvSpPr>
          <p:nvPr>
            <p:ph type="body" sz="quarter" idx="16"/>
          </p:nvPr>
        </p:nvSpPr>
        <p:spPr>
          <a:xfrm>
            <a:off x="3267456" y="1398930"/>
            <a:ext cx="2590800" cy="4414982"/>
          </a:xfrm>
        </p:spPr>
        <p:txBody>
          <a:bodyPr/>
          <a:lstStyle/>
          <a:p>
            <a:r>
              <a:rPr lang="en-US" dirty="0"/>
              <a:t>When thinking of PepsiCo, operators immediately jump straight to beverage products.</a:t>
            </a:r>
          </a:p>
          <a:p>
            <a:r>
              <a:rPr lang="en-US" sz="1400" i="1" dirty="0">
                <a:solidFill>
                  <a:schemeClr val="accent1"/>
                </a:solidFill>
              </a:rPr>
              <a:t>“Large variety of products from soda to water and sports drinks.”</a:t>
            </a:r>
          </a:p>
          <a:p>
            <a:pPr algn="r"/>
            <a:r>
              <a:rPr lang="en-US" dirty="0">
                <a:solidFill>
                  <a:schemeClr val="accent1"/>
                </a:solidFill>
              </a:rPr>
              <a:t>- Family Dining Operator</a:t>
            </a:r>
            <a:endParaRPr lang="en-US" dirty="0"/>
          </a:p>
          <a:p>
            <a:r>
              <a:rPr lang="en-US" dirty="0"/>
              <a:t>PepsiCo has a very successful and modern marketing presence, with many operators recalling specific commercials, often with celebrity spokespeople like Cardi B or Kendall Jenner.</a:t>
            </a:r>
          </a:p>
          <a:p>
            <a:r>
              <a:rPr lang="en-US" sz="1400" i="1" dirty="0">
                <a:solidFill>
                  <a:schemeClr val="accent1"/>
                </a:solidFill>
              </a:rPr>
              <a:t>“Tries to be the ‘cool’ soft drink brand.”</a:t>
            </a:r>
          </a:p>
          <a:p>
            <a:pPr algn="r"/>
            <a:r>
              <a:rPr lang="en-US" dirty="0">
                <a:solidFill>
                  <a:schemeClr val="accent1"/>
                </a:solidFill>
              </a:rPr>
              <a:t>- Healthcare Operator</a:t>
            </a:r>
          </a:p>
          <a:p>
            <a:r>
              <a:rPr lang="en-US" dirty="0"/>
              <a:t>A large number of operators recalled the large portfolio of PepsiCo products, with some even claiming the size is overwhelming.</a:t>
            </a:r>
          </a:p>
          <a:p>
            <a:r>
              <a:rPr lang="en-US" sz="1400" i="1" dirty="0">
                <a:solidFill>
                  <a:schemeClr val="accent1"/>
                </a:solidFill>
              </a:rPr>
              <a:t>“More varieties than you actually need.”</a:t>
            </a:r>
          </a:p>
          <a:p>
            <a:pPr algn="r"/>
            <a:r>
              <a:rPr lang="en-US" dirty="0">
                <a:solidFill>
                  <a:schemeClr val="accent1"/>
                </a:solidFill>
              </a:rPr>
              <a:t>- C&amp;U Operator</a:t>
            </a:r>
          </a:p>
          <a:p>
            <a:endParaRPr lang="en-US" dirty="0">
              <a:solidFill>
                <a:schemeClr val="accent1"/>
              </a:solidFill>
            </a:endParaRPr>
          </a:p>
          <a:p>
            <a:endParaRPr lang="en-US" dirty="0"/>
          </a:p>
        </p:txBody>
      </p:sp>
      <p:sp>
        <p:nvSpPr>
          <p:cNvPr id="12" name="Text Placeholder 11">
            <a:extLst>
              <a:ext uri="{FF2B5EF4-FFF2-40B4-BE49-F238E27FC236}">
                <a16:creationId xmlns:a16="http://schemas.microsoft.com/office/drawing/2014/main" id="{1DDE9353-4B08-4187-BB1D-7111D35A7FE0}"/>
              </a:ext>
            </a:extLst>
          </p:cNvPr>
          <p:cNvSpPr>
            <a:spLocks noGrp="1"/>
          </p:cNvSpPr>
          <p:nvPr>
            <p:ph type="body" sz="quarter" idx="17"/>
          </p:nvPr>
        </p:nvSpPr>
        <p:spPr>
          <a:xfrm>
            <a:off x="6163056" y="1417218"/>
            <a:ext cx="2590800" cy="4414982"/>
          </a:xfrm>
        </p:spPr>
        <p:txBody>
          <a:bodyPr/>
          <a:lstStyle/>
          <a:p>
            <a:r>
              <a:rPr lang="en-US" dirty="0"/>
              <a:t>For Kellogg’s, operators focus on breakfast items, like cereals and cereal bars.</a:t>
            </a:r>
          </a:p>
          <a:p>
            <a:r>
              <a:rPr lang="en-US" sz="1400" i="1" dirty="0">
                <a:solidFill>
                  <a:schemeClr val="accent1"/>
                </a:solidFill>
              </a:rPr>
              <a:t>“I think of cereal and grains.”</a:t>
            </a:r>
          </a:p>
          <a:p>
            <a:pPr algn="r"/>
            <a:r>
              <a:rPr lang="en-US" dirty="0">
                <a:solidFill>
                  <a:schemeClr val="accent1"/>
                </a:solidFill>
              </a:rPr>
              <a:t>- C-store Operator</a:t>
            </a:r>
            <a:endParaRPr lang="en-US" dirty="0"/>
          </a:p>
          <a:p>
            <a:r>
              <a:rPr lang="en-US" dirty="0"/>
              <a:t>Kellogg’s, as a brand, has been successfully marketed as family-friendly and kid-focused, with its cereal box characters like Tony the Tiger. Operators also report it is well-recognized by the iconic rooster or red capital K.</a:t>
            </a:r>
          </a:p>
          <a:p>
            <a:r>
              <a:rPr lang="en-US" sz="1400" i="1" dirty="0">
                <a:solidFill>
                  <a:schemeClr val="accent1"/>
                </a:solidFill>
              </a:rPr>
              <a:t>“Has been a traditional brand bought by families.”</a:t>
            </a:r>
          </a:p>
          <a:p>
            <a:pPr algn="r"/>
            <a:r>
              <a:rPr lang="en-US" dirty="0">
                <a:solidFill>
                  <a:schemeClr val="accent1"/>
                </a:solidFill>
              </a:rPr>
              <a:t>- Healthcare Operator</a:t>
            </a:r>
          </a:p>
          <a:p>
            <a:r>
              <a:rPr lang="en-US" sz="1400" i="1" dirty="0">
                <a:solidFill>
                  <a:schemeClr val="accent1"/>
                </a:solidFill>
              </a:rPr>
              <a:t>“Huge company with characters that appeal to kids.”</a:t>
            </a:r>
          </a:p>
          <a:p>
            <a:pPr algn="r"/>
            <a:r>
              <a:rPr lang="en-US" dirty="0">
                <a:solidFill>
                  <a:schemeClr val="accent1"/>
                </a:solidFill>
              </a:rPr>
              <a:t>- K-12 Operator</a:t>
            </a:r>
            <a:endParaRPr lang="en-US" dirty="0"/>
          </a:p>
          <a:p>
            <a:r>
              <a:rPr lang="en-US" dirty="0"/>
              <a:t>As a company, operators respond most to the high quality, good taste, and healthy nature of Kellogg’s products. </a:t>
            </a:r>
          </a:p>
          <a:p>
            <a:r>
              <a:rPr lang="en-US" sz="1400" i="1" dirty="0">
                <a:solidFill>
                  <a:schemeClr val="accent1"/>
                </a:solidFill>
              </a:rPr>
              <a:t>“Quality is a cornerstone of this brand.”</a:t>
            </a:r>
          </a:p>
          <a:p>
            <a:pPr algn="r"/>
            <a:r>
              <a:rPr lang="en-US" dirty="0">
                <a:solidFill>
                  <a:schemeClr val="accent1"/>
                </a:solidFill>
              </a:rPr>
              <a:t>- C&amp;U Operator</a:t>
            </a:r>
            <a:endParaRPr lang="en-US" dirty="0"/>
          </a:p>
          <a:p>
            <a:endParaRPr lang="en-US" dirty="0"/>
          </a:p>
          <a:p>
            <a:endParaRPr lang="en-US" dirty="0"/>
          </a:p>
        </p:txBody>
      </p:sp>
      <p:sp>
        <p:nvSpPr>
          <p:cNvPr id="3" name="TextBox 2">
            <a:extLst>
              <a:ext uri="{FF2B5EF4-FFF2-40B4-BE49-F238E27FC236}">
                <a16:creationId xmlns:a16="http://schemas.microsoft.com/office/drawing/2014/main" id="{1F346FF4-D5E0-438D-A7A7-16E3197E4A32}"/>
              </a:ext>
            </a:extLst>
          </p:cNvPr>
          <p:cNvSpPr txBox="1"/>
          <p:nvPr/>
        </p:nvSpPr>
        <p:spPr>
          <a:xfrm>
            <a:off x="402336" y="1185768"/>
            <a:ext cx="786384" cy="329184"/>
          </a:xfrm>
          <a:prstGeom prst="rect">
            <a:avLst/>
          </a:prstGeom>
          <a:noFill/>
        </p:spPr>
        <p:txBody>
          <a:bodyPr wrap="square" lIns="0" tIns="0" rIns="0" bIns="0" rtlCol="0">
            <a:noAutofit/>
          </a:bodyPr>
          <a:lstStyle/>
          <a:p>
            <a:r>
              <a:rPr lang="en-US" sz="1400" b="1" dirty="0">
                <a:solidFill>
                  <a:schemeClr val="accent1"/>
                </a:solidFill>
                <a:latin typeface="Georgia" charset="0"/>
                <a:ea typeface="Georgia" charset="0"/>
                <a:cs typeface="Georgia" charset="0"/>
              </a:rPr>
              <a:t>Nestle</a:t>
            </a:r>
          </a:p>
        </p:txBody>
      </p:sp>
      <p:sp>
        <p:nvSpPr>
          <p:cNvPr id="13" name="TextBox 12">
            <a:extLst>
              <a:ext uri="{FF2B5EF4-FFF2-40B4-BE49-F238E27FC236}">
                <a16:creationId xmlns:a16="http://schemas.microsoft.com/office/drawing/2014/main" id="{7071D3CB-0040-408D-AB94-B539FEE2F09E}"/>
              </a:ext>
            </a:extLst>
          </p:cNvPr>
          <p:cNvSpPr txBox="1"/>
          <p:nvPr/>
        </p:nvSpPr>
        <p:spPr>
          <a:xfrm>
            <a:off x="3276600" y="1185768"/>
            <a:ext cx="1347216" cy="329184"/>
          </a:xfrm>
          <a:prstGeom prst="rect">
            <a:avLst/>
          </a:prstGeom>
          <a:noFill/>
        </p:spPr>
        <p:txBody>
          <a:bodyPr wrap="square" lIns="0" tIns="0" rIns="0" bIns="0" rtlCol="0">
            <a:noAutofit/>
          </a:bodyPr>
          <a:lstStyle/>
          <a:p>
            <a:r>
              <a:rPr lang="en-US" sz="1400" b="1" dirty="0">
                <a:solidFill>
                  <a:schemeClr val="accent1"/>
                </a:solidFill>
                <a:latin typeface="Georgia" charset="0"/>
                <a:ea typeface="Georgia" charset="0"/>
                <a:cs typeface="Georgia" charset="0"/>
              </a:rPr>
              <a:t>PepsiCo</a:t>
            </a:r>
          </a:p>
        </p:txBody>
      </p:sp>
      <p:sp>
        <p:nvSpPr>
          <p:cNvPr id="14" name="TextBox 13">
            <a:extLst>
              <a:ext uri="{FF2B5EF4-FFF2-40B4-BE49-F238E27FC236}">
                <a16:creationId xmlns:a16="http://schemas.microsoft.com/office/drawing/2014/main" id="{55A56A18-ACA6-4749-8441-F63941F7FBF4}"/>
              </a:ext>
            </a:extLst>
          </p:cNvPr>
          <p:cNvSpPr txBox="1"/>
          <p:nvPr/>
        </p:nvSpPr>
        <p:spPr>
          <a:xfrm>
            <a:off x="6172200" y="1185768"/>
            <a:ext cx="1347216" cy="329184"/>
          </a:xfrm>
          <a:prstGeom prst="rect">
            <a:avLst/>
          </a:prstGeom>
          <a:noFill/>
        </p:spPr>
        <p:txBody>
          <a:bodyPr wrap="square" lIns="0" tIns="0" rIns="0" bIns="0" rtlCol="0">
            <a:noAutofit/>
          </a:bodyPr>
          <a:lstStyle/>
          <a:p>
            <a:r>
              <a:rPr lang="en-US" sz="1400" b="1" dirty="0">
                <a:solidFill>
                  <a:schemeClr val="accent1"/>
                </a:solidFill>
                <a:latin typeface="Georgia" charset="0"/>
                <a:ea typeface="Georgia" charset="0"/>
                <a:cs typeface="Georgia" charset="0"/>
              </a:rPr>
              <a:t>Kellogg’s</a:t>
            </a:r>
          </a:p>
        </p:txBody>
      </p:sp>
    </p:spTree>
    <p:extLst>
      <p:ext uri="{BB962C8B-B14F-4D97-AF65-F5344CB8AC3E}">
        <p14:creationId xmlns:p14="http://schemas.microsoft.com/office/powerpoint/2010/main" val="427120239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2">
            <a:extLst>
              <a:ext uri="{FF2B5EF4-FFF2-40B4-BE49-F238E27FC236}">
                <a16:creationId xmlns:a16="http://schemas.microsoft.com/office/drawing/2014/main" id="{CD27B78A-4A66-495B-8896-E6BE9BF5E989}"/>
              </a:ext>
            </a:extLst>
          </p:cNvPr>
          <p:cNvSpPr>
            <a:spLocks noGrp="1" noChangeArrowheads="1"/>
          </p:cNvSpPr>
          <p:nvPr>
            <p:ph type="title"/>
          </p:nvPr>
        </p:nvSpPr>
        <p:spPr/>
        <p:txBody>
          <a:bodyPr/>
          <a:lstStyle/>
          <a:p>
            <a:r>
              <a:rPr lang="en-US" dirty="0"/>
              <a:t>Campbell’s Reasons to Believe Agreement</a:t>
            </a:r>
          </a:p>
        </p:txBody>
      </p:sp>
      <p:sp>
        <p:nvSpPr>
          <p:cNvPr id="18" name="Footer Placeholder 4">
            <a:extLst>
              <a:ext uri="{FF2B5EF4-FFF2-40B4-BE49-F238E27FC236}">
                <a16:creationId xmlns:a16="http://schemas.microsoft.com/office/drawing/2014/main" id="{DD8B56C0-D921-4E03-AA61-7AF16A3BDC67}"/>
              </a:ext>
            </a:extLst>
          </p:cNvPr>
          <p:cNvSpPr>
            <a:spLocks noGrp="1"/>
          </p:cNvSpPr>
          <p:nvPr>
            <p:ph type="ftr" sz="quarter" idx="13"/>
          </p:nvPr>
        </p:nvSpPr>
        <p:spPr/>
        <p:txBody>
          <a:bodyPr/>
          <a:lstStyle/>
          <a:p>
            <a:r>
              <a:rPr lang="en-US" dirty="0"/>
              <a:t>Base: 621 (operators familiar with Campbell’s), 224 restaurant, 308 non comm, 44 hotel, 45 c-store </a:t>
            </a:r>
          </a:p>
          <a:p>
            <a:r>
              <a:rPr lang="en-US" dirty="0"/>
              <a:t>Q: Please rate your level of agreement with each of the following statements</a:t>
            </a:r>
          </a:p>
        </p:txBody>
      </p:sp>
      <p:sp>
        <p:nvSpPr>
          <p:cNvPr id="2" name="Text Placeholder 1">
            <a:extLst>
              <a:ext uri="{FF2B5EF4-FFF2-40B4-BE49-F238E27FC236}">
                <a16:creationId xmlns:a16="http://schemas.microsoft.com/office/drawing/2014/main" id="{AFC7FBA9-B47B-4B77-BE46-2A7A95DB7699}"/>
              </a:ext>
            </a:extLst>
          </p:cNvPr>
          <p:cNvSpPr>
            <a:spLocks noGrp="1"/>
          </p:cNvSpPr>
          <p:nvPr>
            <p:ph type="body" sz="quarter" idx="16"/>
          </p:nvPr>
        </p:nvSpPr>
        <p:spPr/>
        <p:txBody>
          <a:bodyPr/>
          <a:lstStyle/>
          <a:p>
            <a:r>
              <a:rPr lang="en-US" b="1" dirty="0"/>
              <a:t>Operators familiar with Campbell’s are most likely to agree that Campbell’s Foodservice offers brands their patrons trust—</a:t>
            </a:r>
            <a:r>
              <a:rPr lang="en-US" dirty="0"/>
              <a:t>nearly half (46%) of operators strongly agree with this statement.</a:t>
            </a:r>
          </a:p>
          <a:p>
            <a:r>
              <a:rPr lang="en-US" dirty="0"/>
              <a:t>There is a slight drop in agreement for the statements presenting Campbell’s as a partner.</a:t>
            </a:r>
          </a:p>
        </p:txBody>
      </p:sp>
      <p:sp>
        <p:nvSpPr>
          <p:cNvPr id="9" name="Slide Number Placeholder 8"/>
          <p:cNvSpPr>
            <a:spLocks noGrp="1"/>
          </p:cNvSpPr>
          <p:nvPr>
            <p:ph type="sldNum" sz="quarter" idx="4"/>
          </p:nvPr>
        </p:nvSpPr>
        <p:spPr/>
        <p:txBody>
          <a:bodyPr/>
          <a:lstStyle/>
          <a:p>
            <a:fld id="{AC6EFA44-0FDE-4658-9836-52E1610CC619}" type="slidenum">
              <a:rPr lang="en-US" smtClean="0"/>
              <a:pPr/>
              <a:t>158</a:t>
            </a:fld>
            <a:endParaRPr lang="en-US" dirty="0"/>
          </a:p>
        </p:txBody>
      </p:sp>
      <p:graphicFrame>
        <p:nvGraphicFramePr>
          <p:cNvPr id="28" name="Chart Placeholder 27">
            <a:extLst>
              <a:ext uri="{FF2B5EF4-FFF2-40B4-BE49-F238E27FC236}">
                <a16:creationId xmlns:a16="http://schemas.microsoft.com/office/drawing/2014/main" id="{45C5FB4C-D45C-44AB-A85F-63448854EF8D}"/>
              </a:ext>
            </a:extLst>
          </p:cNvPr>
          <p:cNvGraphicFramePr>
            <a:graphicFrameLocks noGrp="1"/>
          </p:cNvGraphicFramePr>
          <p:nvPr>
            <p:ph sz="quarter" idx="18"/>
            <p:extLst>
              <p:ext uri="{D42A27DB-BD31-4B8C-83A1-F6EECF244321}">
                <p14:modId xmlns:p14="http://schemas.microsoft.com/office/powerpoint/2010/main" val="957714697"/>
              </p:ext>
            </p:extLst>
          </p:nvPr>
        </p:nvGraphicFramePr>
        <p:xfrm>
          <a:off x="381000" y="2064774"/>
          <a:ext cx="8382000" cy="4031226"/>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E721872F-5293-46D7-8643-A430662CF6B7}"/>
              </a:ext>
            </a:extLst>
          </p:cNvPr>
          <p:cNvSpPr txBox="1"/>
          <p:nvPr/>
        </p:nvSpPr>
        <p:spPr>
          <a:xfrm>
            <a:off x="3711901" y="2302747"/>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85%</a:t>
            </a:r>
          </a:p>
        </p:txBody>
      </p:sp>
      <p:sp>
        <p:nvSpPr>
          <p:cNvPr id="16" name="TextBox 15">
            <a:extLst>
              <a:ext uri="{FF2B5EF4-FFF2-40B4-BE49-F238E27FC236}">
                <a16:creationId xmlns:a16="http://schemas.microsoft.com/office/drawing/2014/main" id="{34EF89EE-E2FA-4C5B-975B-E7479FC08F51}"/>
              </a:ext>
            </a:extLst>
          </p:cNvPr>
          <p:cNvSpPr txBox="1"/>
          <p:nvPr/>
        </p:nvSpPr>
        <p:spPr>
          <a:xfrm>
            <a:off x="3711901" y="3178846"/>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83%</a:t>
            </a:r>
          </a:p>
        </p:txBody>
      </p:sp>
      <p:sp>
        <p:nvSpPr>
          <p:cNvPr id="17" name="TextBox 16">
            <a:extLst>
              <a:ext uri="{FF2B5EF4-FFF2-40B4-BE49-F238E27FC236}">
                <a16:creationId xmlns:a16="http://schemas.microsoft.com/office/drawing/2014/main" id="{0BE2AB23-43CE-4D91-ABF9-C98341ACFCD6}"/>
              </a:ext>
            </a:extLst>
          </p:cNvPr>
          <p:cNvSpPr txBox="1"/>
          <p:nvPr/>
        </p:nvSpPr>
        <p:spPr>
          <a:xfrm>
            <a:off x="3711901" y="4054945"/>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82%</a:t>
            </a:r>
          </a:p>
        </p:txBody>
      </p:sp>
      <p:sp>
        <p:nvSpPr>
          <p:cNvPr id="19" name="TextBox 18">
            <a:extLst>
              <a:ext uri="{FF2B5EF4-FFF2-40B4-BE49-F238E27FC236}">
                <a16:creationId xmlns:a16="http://schemas.microsoft.com/office/drawing/2014/main" id="{5438E091-316B-48FE-8CDE-43B6B450C39B}"/>
              </a:ext>
            </a:extLst>
          </p:cNvPr>
          <p:cNvSpPr txBox="1"/>
          <p:nvPr/>
        </p:nvSpPr>
        <p:spPr>
          <a:xfrm>
            <a:off x="3711901" y="4931044"/>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86%</a:t>
            </a:r>
          </a:p>
        </p:txBody>
      </p:sp>
    </p:spTree>
    <p:custDataLst>
      <p:tags r:id="rId1"/>
    </p:custDataLst>
    <p:extLst>
      <p:ext uri="{BB962C8B-B14F-4D97-AF65-F5344CB8AC3E}">
        <p14:creationId xmlns:p14="http://schemas.microsoft.com/office/powerpoint/2010/main" val="326254903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2">
            <a:extLst>
              <a:ext uri="{FF2B5EF4-FFF2-40B4-BE49-F238E27FC236}">
                <a16:creationId xmlns:a16="http://schemas.microsoft.com/office/drawing/2014/main" id="{CD27B78A-4A66-495B-8896-E6BE9BF5E989}"/>
              </a:ext>
            </a:extLst>
          </p:cNvPr>
          <p:cNvSpPr>
            <a:spLocks noGrp="1" noChangeArrowheads="1"/>
          </p:cNvSpPr>
          <p:nvPr>
            <p:ph type="title"/>
          </p:nvPr>
        </p:nvSpPr>
        <p:spPr/>
        <p:txBody>
          <a:bodyPr/>
          <a:lstStyle/>
          <a:p>
            <a:r>
              <a:rPr lang="en-US" dirty="0"/>
              <a:t>Campbell’s Reasons To Believe Motivation</a:t>
            </a:r>
          </a:p>
        </p:txBody>
      </p:sp>
      <p:sp>
        <p:nvSpPr>
          <p:cNvPr id="18" name="Footer Placeholder 4">
            <a:extLst>
              <a:ext uri="{FF2B5EF4-FFF2-40B4-BE49-F238E27FC236}">
                <a16:creationId xmlns:a16="http://schemas.microsoft.com/office/drawing/2014/main" id="{DD8B56C0-D921-4E03-AA61-7AF16A3BDC67}"/>
              </a:ext>
            </a:extLst>
          </p:cNvPr>
          <p:cNvSpPr>
            <a:spLocks noGrp="1"/>
          </p:cNvSpPr>
          <p:nvPr>
            <p:ph type="ftr" sz="quarter" idx="13"/>
          </p:nvPr>
        </p:nvSpPr>
        <p:spPr/>
        <p:txBody>
          <a:bodyPr/>
          <a:lstStyle/>
          <a:p>
            <a:r>
              <a:rPr lang="en-US" dirty="0"/>
              <a:t>Base: 700 operators, 275 restaurant, 325 non comm, 50 hotel, 50 c-store </a:t>
            </a:r>
          </a:p>
          <a:p>
            <a:r>
              <a:rPr lang="en-US" dirty="0"/>
              <a:t>Q: Please rate how motivating each of the following statements is.</a:t>
            </a:r>
          </a:p>
        </p:txBody>
      </p:sp>
      <p:sp>
        <p:nvSpPr>
          <p:cNvPr id="13" name="Text Placeholder 1">
            <a:extLst>
              <a:ext uri="{FF2B5EF4-FFF2-40B4-BE49-F238E27FC236}">
                <a16:creationId xmlns:a16="http://schemas.microsoft.com/office/drawing/2014/main" id="{6E8177EA-275B-44F9-BCB8-04255B818AE1}"/>
              </a:ext>
            </a:extLst>
          </p:cNvPr>
          <p:cNvSpPr>
            <a:spLocks noGrp="1"/>
          </p:cNvSpPr>
          <p:nvPr>
            <p:ph type="body" sz="quarter" idx="16"/>
          </p:nvPr>
        </p:nvSpPr>
        <p:spPr/>
        <p:txBody>
          <a:bodyPr/>
          <a:lstStyle/>
          <a:p>
            <a:r>
              <a:rPr lang="en-US" b="1" dirty="0"/>
              <a:t>About two out of five operators, including those familiar with Campbell’s and those who are unfamiliar, find each of the statements to be very motivating. </a:t>
            </a:r>
          </a:p>
          <a:p>
            <a:endParaRPr lang="en-US" dirty="0"/>
          </a:p>
        </p:txBody>
      </p:sp>
      <p:sp>
        <p:nvSpPr>
          <p:cNvPr id="9" name="Slide Number Placeholder 8"/>
          <p:cNvSpPr>
            <a:spLocks noGrp="1"/>
          </p:cNvSpPr>
          <p:nvPr>
            <p:ph type="sldNum" sz="quarter" idx="4"/>
          </p:nvPr>
        </p:nvSpPr>
        <p:spPr/>
        <p:txBody>
          <a:bodyPr/>
          <a:lstStyle/>
          <a:p>
            <a:fld id="{AC6EFA44-0FDE-4658-9836-52E1610CC619}" type="slidenum">
              <a:rPr lang="en-US" smtClean="0"/>
              <a:pPr/>
              <a:t>159</a:t>
            </a:fld>
            <a:endParaRPr lang="en-US" dirty="0"/>
          </a:p>
        </p:txBody>
      </p:sp>
      <p:graphicFrame>
        <p:nvGraphicFramePr>
          <p:cNvPr id="28" name="Chart Placeholder 27">
            <a:extLst>
              <a:ext uri="{FF2B5EF4-FFF2-40B4-BE49-F238E27FC236}">
                <a16:creationId xmlns:a16="http://schemas.microsoft.com/office/drawing/2014/main" id="{45C5FB4C-D45C-44AB-A85F-63448854EF8D}"/>
              </a:ext>
            </a:extLst>
          </p:cNvPr>
          <p:cNvGraphicFramePr>
            <a:graphicFrameLocks noGrp="1"/>
          </p:cNvGraphicFramePr>
          <p:nvPr>
            <p:ph sz="quarter" idx="18"/>
          </p:nvPr>
        </p:nvGraphicFramePr>
        <p:xfrm>
          <a:off x="381000" y="2064774"/>
          <a:ext cx="8382000" cy="4031226"/>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91707759-0F94-4DF9-A7FD-A1A95CDC1C7D}"/>
              </a:ext>
            </a:extLst>
          </p:cNvPr>
          <p:cNvSpPr txBox="1"/>
          <p:nvPr/>
        </p:nvSpPr>
        <p:spPr>
          <a:xfrm>
            <a:off x="3682615" y="2251977"/>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85%</a:t>
            </a:r>
          </a:p>
        </p:txBody>
      </p:sp>
      <p:sp>
        <p:nvSpPr>
          <p:cNvPr id="16" name="TextBox 15">
            <a:extLst>
              <a:ext uri="{FF2B5EF4-FFF2-40B4-BE49-F238E27FC236}">
                <a16:creationId xmlns:a16="http://schemas.microsoft.com/office/drawing/2014/main" id="{4496917F-64CA-40F7-BE33-DB61A5548907}"/>
              </a:ext>
            </a:extLst>
          </p:cNvPr>
          <p:cNvSpPr txBox="1"/>
          <p:nvPr/>
        </p:nvSpPr>
        <p:spPr>
          <a:xfrm>
            <a:off x="3682615" y="3144962"/>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85%</a:t>
            </a:r>
          </a:p>
        </p:txBody>
      </p:sp>
      <p:sp>
        <p:nvSpPr>
          <p:cNvPr id="17" name="TextBox 16">
            <a:extLst>
              <a:ext uri="{FF2B5EF4-FFF2-40B4-BE49-F238E27FC236}">
                <a16:creationId xmlns:a16="http://schemas.microsoft.com/office/drawing/2014/main" id="{1B2BCE3E-E1E5-401D-8211-CDAB69C18B51}"/>
              </a:ext>
            </a:extLst>
          </p:cNvPr>
          <p:cNvSpPr txBox="1"/>
          <p:nvPr/>
        </p:nvSpPr>
        <p:spPr>
          <a:xfrm>
            <a:off x="3682615" y="4037947"/>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84%</a:t>
            </a:r>
          </a:p>
        </p:txBody>
      </p:sp>
      <p:sp>
        <p:nvSpPr>
          <p:cNvPr id="19" name="TextBox 18">
            <a:extLst>
              <a:ext uri="{FF2B5EF4-FFF2-40B4-BE49-F238E27FC236}">
                <a16:creationId xmlns:a16="http://schemas.microsoft.com/office/drawing/2014/main" id="{75D8A99C-4701-4C08-9BF7-EB32D5D5AA97}"/>
              </a:ext>
            </a:extLst>
          </p:cNvPr>
          <p:cNvSpPr txBox="1"/>
          <p:nvPr/>
        </p:nvSpPr>
        <p:spPr>
          <a:xfrm>
            <a:off x="3682615" y="4930932"/>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87%</a:t>
            </a:r>
          </a:p>
        </p:txBody>
      </p:sp>
    </p:spTree>
    <p:custDataLst>
      <p:tags r:id="rId1"/>
    </p:custDataLst>
    <p:extLst>
      <p:ext uri="{BB962C8B-B14F-4D97-AF65-F5344CB8AC3E}">
        <p14:creationId xmlns:p14="http://schemas.microsoft.com/office/powerpoint/2010/main" val="4262008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FFE7A2FC-3D0E-40FF-BED6-3D3127A7AB9D}"/>
              </a:ext>
            </a:extLst>
          </p:cNvPr>
          <p:cNvSpPr>
            <a:spLocks noGrp="1"/>
          </p:cNvSpPr>
          <p:nvPr>
            <p:ph type="ftr" sz="quarter" idx="13"/>
          </p:nvPr>
        </p:nvSpPr>
        <p:spPr>
          <a:xfrm>
            <a:off x="381000" y="6391275"/>
            <a:ext cx="8382000" cy="161925"/>
          </a:xfrm>
        </p:spPr>
        <p:txBody>
          <a:bodyPr/>
          <a:lstStyle/>
          <a:p>
            <a:r>
              <a:rPr lang="en-US" dirty="0"/>
              <a:t>Note: Blue indicates purchasing driver is unique to category</a:t>
            </a:r>
          </a:p>
        </p:txBody>
      </p:sp>
      <p:sp>
        <p:nvSpPr>
          <p:cNvPr id="3" name="Slide Number Placeholder 2">
            <a:extLst>
              <a:ext uri="{FF2B5EF4-FFF2-40B4-BE49-F238E27FC236}">
                <a16:creationId xmlns:a16="http://schemas.microsoft.com/office/drawing/2014/main" id="{3B80594C-321C-4C77-A318-92EB5D59B7E7}"/>
              </a:ext>
            </a:extLst>
          </p:cNvPr>
          <p:cNvSpPr>
            <a:spLocks noGrp="1"/>
          </p:cNvSpPr>
          <p:nvPr>
            <p:ph type="sldNum" sz="quarter" idx="4"/>
          </p:nvPr>
        </p:nvSpPr>
        <p:spPr/>
        <p:txBody>
          <a:bodyPr/>
          <a:lstStyle/>
          <a:p>
            <a:fld id="{7B6B1C32-E567-445C-9FD5-2A0B0A08DD29}" type="slidenum">
              <a:rPr lang="en-US" smtClean="0"/>
              <a:pPr/>
              <a:t>16</a:t>
            </a:fld>
            <a:endParaRPr lang="en-US" dirty="0"/>
          </a:p>
        </p:txBody>
      </p:sp>
      <p:sp>
        <p:nvSpPr>
          <p:cNvPr id="18" name="Title 17">
            <a:extLst>
              <a:ext uri="{FF2B5EF4-FFF2-40B4-BE49-F238E27FC236}">
                <a16:creationId xmlns:a16="http://schemas.microsoft.com/office/drawing/2014/main" id="{7562818D-B371-41C2-B1C0-E6380F96A62A}"/>
              </a:ext>
            </a:extLst>
          </p:cNvPr>
          <p:cNvSpPr>
            <a:spLocks noGrp="1"/>
          </p:cNvSpPr>
          <p:nvPr>
            <p:ph type="title"/>
          </p:nvPr>
        </p:nvSpPr>
        <p:spPr/>
        <p:txBody>
          <a:bodyPr/>
          <a:lstStyle/>
          <a:p>
            <a:r>
              <a:rPr lang="en-US" dirty="0"/>
              <a:t>Hotels</a:t>
            </a:r>
          </a:p>
        </p:txBody>
      </p:sp>
      <p:sp>
        <p:nvSpPr>
          <p:cNvPr id="4" name="Text Placeholder 3">
            <a:extLst>
              <a:ext uri="{FF2B5EF4-FFF2-40B4-BE49-F238E27FC236}">
                <a16:creationId xmlns:a16="http://schemas.microsoft.com/office/drawing/2014/main" id="{328E34E4-6B58-4AF9-9A12-3BD2B13882EC}"/>
              </a:ext>
            </a:extLst>
          </p:cNvPr>
          <p:cNvSpPr>
            <a:spLocks noGrp="1"/>
          </p:cNvSpPr>
          <p:nvPr>
            <p:ph type="body" sz="quarter" idx="15"/>
          </p:nvPr>
        </p:nvSpPr>
        <p:spPr/>
        <p:txBody>
          <a:bodyPr/>
          <a:lstStyle/>
          <a:p>
            <a:r>
              <a:rPr lang="en-US" dirty="0"/>
              <a:t>Top eight purchase drivers for all categories</a:t>
            </a:r>
          </a:p>
          <a:p>
            <a:endParaRPr lang="en-US" dirty="0"/>
          </a:p>
        </p:txBody>
      </p:sp>
      <p:graphicFrame>
        <p:nvGraphicFramePr>
          <p:cNvPr id="6" name="Chart Placeholder 11">
            <a:extLst>
              <a:ext uri="{FF2B5EF4-FFF2-40B4-BE49-F238E27FC236}">
                <a16:creationId xmlns:a16="http://schemas.microsoft.com/office/drawing/2014/main" id="{7E510956-6580-4857-B724-435216941C71}"/>
              </a:ext>
            </a:extLst>
          </p:cNvPr>
          <p:cNvGraphicFramePr>
            <a:graphicFrameLocks/>
          </p:cNvGraphicFramePr>
          <p:nvPr/>
        </p:nvGraphicFramePr>
        <p:xfrm>
          <a:off x="402336" y="1633469"/>
          <a:ext cx="8360660" cy="4391525"/>
        </p:xfrm>
        <a:graphic>
          <a:graphicData uri="http://schemas.openxmlformats.org/drawingml/2006/table">
            <a:tbl>
              <a:tblPr firstRow="1" bandRow="1">
                <a:tableStyleId>{8EC20E35-A176-4012-BC5E-935CFFF8708E}</a:tableStyleId>
              </a:tblPr>
              <a:tblGrid>
                <a:gridCol w="1194380">
                  <a:extLst>
                    <a:ext uri="{9D8B030D-6E8A-4147-A177-3AD203B41FA5}">
                      <a16:colId xmlns:a16="http://schemas.microsoft.com/office/drawing/2014/main" val="20000"/>
                    </a:ext>
                  </a:extLst>
                </a:gridCol>
                <a:gridCol w="1194380">
                  <a:extLst>
                    <a:ext uri="{9D8B030D-6E8A-4147-A177-3AD203B41FA5}">
                      <a16:colId xmlns:a16="http://schemas.microsoft.com/office/drawing/2014/main" val="20001"/>
                    </a:ext>
                  </a:extLst>
                </a:gridCol>
                <a:gridCol w="1194380">
                  <a:extLst>
                    <a:ext uri="{9D8B030D-6E8A-4147-A177-3AD203B41FA5}">
                      <a16:colId xmlns:a16="http://schemas.microsoft.com/office/drawing/2014/main" val="2855620788"/>
                    </a:ext>
                  </a:extLst>
                </a:gridCol>
                <a:gridCol w="1194380">
                  <a:extLst>
                    <a:ext uri="{9D8B030D-6E8A-4147-A177-3AD203B41FA5}">
                      <a16:colId xmlns:a16="http://schemas.microsoft.com/office/drawing/2014/main" val="20002"/>
                    </a:ext>
                  </a:extLst>
                </a:gridCol>
                <a:gridCol w="1194380">
                  <a:extLst>
                    <a:ext uri="{9D8B030D-6E8A-4147-A177-3AD203B41FA5}">
                      <a16:colId xmlns:a16="http://schemas.microsoft.com/office/drawing/2014/main" val="4218459637"/>
                    </a:ext>
                  </a:extLst>
                </a:gridCol>
                <a:gridCol w="1194380">
                  <a:extLst>
                    <a:ext uri="{9D8B030D-6E8A-4147-A177-3AD203B41FA5}">
                      <a16:colId xmlns:a16="http://schemas.microsoft.com/office/drawing/2014/main" val="354666870"/>
                    </a:ext>
                  </a:extLst>
                </a:gridCol>
                <a:gridCol w="1194380">
                  <a:extLst>
                    <a:ext uri="{9D8B030D-6E8A-4147-A177-3AD203B41FA5}">
                      <a16:colId xmlns:a16="http://schemas.microsoft.com/office/drawing/2014/main" val="4132450056"/>
                    </a:ext>
                  </a:extLst>
                </a:gridCol>
              </a:tblGrid>
              <a:tr h="422702">
                <a:tc>
                  <a:txBody>
                    <a:bodyPr/>
                    <a:lstStyle/>
                    <a:p>
                      <a:pPr algn="l" fontAlgn="b"/>
                      <a:r>
                        <a:rPr lang="en-US" sz="1000" b="1" i="0" u="none" strike="noStrike" spc="0" dirty="0">
                          <a:solidFill>
                            <a:schemeClr val="tx1"/>
                          </a:solidFill>
                          <a:effectLst/>
                          <a:latin typeface="+mj-lt"/>
                        </a:rPr>
                        <a:t>Packaged Snacks</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Canned Soup</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Frozen Soup</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Refrigerated Soup</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Homemade Soup</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Prepared Salsa</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Beverages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60124">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Strong consumer-known brand name</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Taste/flavor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Taste/flavor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Appropriate for kids menu</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Taste/flavor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64727857"/>
                  </a:ext>
                </a:extLst>
              </a:tr>
              <a:tr h="422702">
                <a:tc>
                  <a:txBody>
                    <a:bodyPr/>
                    <a:lstStyle/>
                    <a:p>
                      <a:pPr algn="l" fontAlgn="t"/>
                      <a:r>
                        <a:rPr lang="en-US" sz="1000" b="0" i="0" u="none" strike="noStrike" spc="0" dirty="0">
                          <a:solidFill>
                            <a:schemeClr val="tx1"/>
                          </a:solidFill>
                          <a:effectLst/>
                          <a:latin typeface="+mn-lt"/>
                        </a:rPr>
                        <a:t>Shelf life</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Availability of organic/non-GMO</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Appropriate packaging size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1" i="0" u="none" strike="noStrike" kern="1200" spc="0" dirty="0">
                          <a:solidFill>
                            <a:schemeClr val="accent1"/>
                          </a:solidFill>
                          <a:effectLst/>
                          <a:latin typeface="+mn-lt"/>
                          <a:ea typeface="+mn-ea"/>
                          <a:cs typeface="+mn-cs"/>
                        </a:rPr>
                        <a:t>Requires less labor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1" i="0" u="none" strike="noStrike" kern="1200" spc="0" dirty="0">
                          <a:solidFill>
                            <a:schemeClr val="accent1"/>
                          </a:solidFill>
                          <a:effectLst/>
                          <a:latin typeface="+mn-lt"/>
                          <a:ea typeface="+mn-ea"/>
                          <a:cs typeface="+mn-cs"/>
                        </a:rPr>
                        <a:t>Flexibility for flavor options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dirty="0">
                          <a:solidFill>
                            <a:schemeClr val="tx1"/>
                          </a:solidFill>
                          <a:effectLst/>
                          <a:latin typeface="+mn-lt"/>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08805140"/>
                  </a:ext>
                </a:extLst>
              </a:tr>
              <a:tr h="422702">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dirty="0">
                          <a:solidFill>
                            <a:schemeClr val="tx1"/>
                          </a:solidFill>
                          <a:effectLst/>
                          <a:latin typeface="+mn-lt"/>
                          <a:ea typeface="+mn-ea"/>
                          <a:cs typeface="+mn-cs"/>
                        </a:rPr>
                        <a:t>Availability of organic/non-GMO</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Appropriate packaging size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Is ready to eat (only requires heating)</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Works well in recipes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Overall product quality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Appropriate packaging size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Strong consumer-known brand name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567376955"/>
                  </a:ext>
                </a:extLst>
              </a:tr>
              <a:tr h="422702">
                <a:tc>
                  <a:txBody>
                    <a:bodyPr/>
                    <a:lstStyle/>
                    <a:p>
                      <a:pPr algn="l" fontAlgn="t"/>
                      <a:r>
                        <a:rPr lang="en-US" sz="1000" b="0" i="0" u="none" strike="noStrike" spc="0" dirty="0">
                          <a:solidFill>
                            <a:schemeClr val="tx1"/>
                          </a:solidFill>
                          <a:effectLst/>
                          <a:latin typeface="+mn-lt"/>
                        </a:rPr>
                        <a:t>Overall product quality</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dirty="0">
                          <a:solidFill>
                            <a:schemeClr val="tx1"/>
                          </a:solidFill>
                          <a:effectLst/>
                          <a:latin typeface="+mn-lt"/>
                          <a:ea typeface="+mn-ea"/>
                          <a:cs typeface="+mn-cs"/>
                        </a:rPr>
                        <a:t>Shelf life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Availability of organic/non-GMO</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Ability to reduce food waste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Dietary claims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Availability of 100% juice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96103042"/>
                  </a:ext>
                </a:extLst>
              </a:tr>
              <a:tr h="422702">
                <a:tc>
                  <a:txBody>
                    <a:bodyPr/>
                    <a:lstStyle/>
                    <a:p>
                      <a:pPr algn="l" fontAlgn="t"/>
                      <a:r>
                        <a:rPr lang="en-US" sz="1000" b="0" i="0" u="none" strike="noStrike" spc="0" dirty="0">
                          <a:solidFill>
                            <a:schemeClr val="tx1"/>
                          </a:solidFill>
                          <a:effectLst/>
                          <a:latin typeface="+mn-lt"/>
                        </a:rPr>
                        <a:t>Taste/flavor</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Health and wellness benefits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dirty="0">
                          <a:solidFill>
                            <a:schemeClr val="tx1"/>
                          </a:solidFill>
                          <a:effectLst/>
                          <a:latin typeface="+mn-lt"/>
                          <a:ea typeface="+mn-ea"/>
                          <a:cs typeface="+mn-cs"/>
                        </a:rPr>
                        <a:t>Health and wellness benefits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Overall product quality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Homemade appearance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Shelf life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679927707"/>
                  </a:ext>
                </a:extLst>
              </a:tr>
              <a:tr h="585279">
                <a:tc>
                  <a:txBody>
                    <a:bodyPr/>
                    <a:lstStyle/>
                    <a:p>
                      <a:pPr algn="l" fontAlgn="t"/>
                      <a:r>
                        <a:rPr lang="en-US" sz="1000" b="1" i="0" u="none" strike="noStrike" spc="0" dirty="0">
                          <a:solidFill>
                            <a:schemeClr val="accent1"/>
                          </a:solidFill>
                          <a:effectLst/>
                          <a:latin typeface="+mn-lt"/>
                        </a:rPr>
                        <a:t>Distributor availability</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Overall product quality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Dietary claims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Appropriate packaging size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Health and wellness benefits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Taste/flavor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Availability of clean label products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620231465"/>
                  </a:ext>
                </a:extLst>
              </a:tr>
              <a:tr h="585279">
                <a:tc>
                  <a:txBody>
                    <a:bodyPr/>
                    <a:lstStyle/>
                    <a:p>
                      <a:pPr algn="l" fontAlgn="t"/>
                      <a:r>
                        <a:rPr lang="en-US" sz="1000" b="0" i="0" u="none" strike="noStrike" spc="0" dirty="0">
                          <a:solidFill>
                            <a:schemeClr val="tx1"/>
                          </a:solidFill>
                          <a:effectLst/>
                          <a:latin typeface="+mn-lt"/>
                        </a:rPr>
                        <a:t>Appropriate packaging size</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1" i="0" u="none" strike="noStrike" kern="1200" spc="0" dirty="0">
                          <a:solidFill>
                            <a:schemeClr val="accent1"/>
                          </a:solidFill>
                          <a:effectLst/>
                          <a:latin typeface="+mn-lt"/>
                          <a:ea typeface="+mn-ea"/>
                          <a:cs typeface="+mn-cs"/>
                        </a:rPr>
                        <a:t>Reputation of supplier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Low-sodium options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Health and wellness benefits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Back of house space/storage requirements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Shelf life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Availability of organic/non-GMO</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36889863"/>
                  </a:ext>
                </a:extLst>
              </a:tr>
              <a:tr h="585279">
                <a:tc>
                  <a:txBody>
                    <a:bodyPr/>
                    <a:lstStyle/>
                    <a:p>
                      <a:pPr algn="l" fontAlgn="t"/>
                      <a:r>
                        <a:rPr lang="en-US" sz="1000" b="1" i="0" u="none" strike="noStrike" spc="0" dirty="0">
                          <a:solidFill>
                            <a:schemeClr val="accent1"/>
                          </a:solidFill>
                          <a:effectLst/>
                          <a:latin typeface="+mn-lt"/>
                        </a:rPr>
                        <a:t>DSR recommendation</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Strong consumer-known brand name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Works well in recipes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Wide range of flavors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Ability to offer seasonal or LTOs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Availability of organic/non-GMO</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Appropriate for kids menu</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684114754"/>
                  </a:ext>
                </a:extLst>
              </a:tr>
            </a:tbl>
          </a:graphicData>
        </a:graphic>
      </p:graphicFrame>
    </p:spTree>
    <p:extLst>
      <p:ext uri="{BB962C8B-B14F-4D97-AF65-F5344CB8AC3E}">
        <p14:creationId xmlns:p14="http://schemas.microsoft.com/office/powerpoint/2010/main" val="406537489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79E1103D-0EDC-4B46-A37B-4510519F76BD}"/>
              </a:ext>
            </a:extLst>
          </p:cNvPr>
          <p:cNvSpPr>
            <a:spLocks noGrp="1"/>
          </p:cNvSpPr>
          <p:nvPr>
            <p:ph type="title"/>
          </p:nvPr>
        </p:nvSpPr>
        <p:spPr/>
        <p:txBody>
          <a:bodyPr/>
          <a:lstStyle/>
          <a:p>
            <a:r>
              <a:rPr lang="en-US" dirty="0"/>
              <a:t>Appendix Slides</a:t>
            </a:r>
          </a:p>
        </p:txBody>
      </p:sp>
      <p:sp>
        <p:nvSpPr>
          <p:cNvPr id="2" name="Slide Number Placeholder 1">
            <a:extLst>
              <a:ext uri="{FF2B5EF4-FFF2-40B4-BE49-F238E27FC236}">
                <a16:creationId xmlns:a16="http://schemas.microsoft.com/office/drawing/2014/main" id="{BC2CC3E7-577E-4514-93DE-DF9778D197A0}"/>
              </a:ext>
            </a:extLst>
          </p:cNvPr>
          <p:cNvSpPr>
            <a:spLocks noGrp="1"/>
          </p:cNvSpPr>
          <p:nvPr>
            <p:ph type="sldNum" sz="quarter" idx="4"/>
          </p:nvPr>
        </p:nvSpPr>
        <p:spPr/>
        <p:txBody>
          <a:bodyPr/>
          <a:lstStyle/>
          <a:p>
            <a:fld id="{7B6B1C32-E567-445C-9FD5-2A0B0A08DD29}" type="slidenum">
              <a:rPr lang="en-US" smtClean="0"/>
              <a:pPr/>
              <a:t>160</a:t>
            </a:fld>
            <a:endParaRPr lang="en-US" dirty="0"/>
          </a:p>
        </p:txBody>
      </p:sp>
    </p:spTree>
    <p:extLst>
      <p:ext uri="{BB962C8B-B14F-4D97-AF65-F5344CB8AC3E}">
        <p14:creationId xmlns:p14="http://schemas.microsoft.com/office/powerpoint/2010/main" val="23986848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AD550A-EDED-4417-A1ED-117E8B1354BD}"/>
              </a:ext>
            </a:extLst>
          </p:cNvPr>
          <p:cNvSpPr>
            <a:spLocks noGrp="1"/>
          </p:cNvSpPr>
          <p:nvPr>
            <p:ph type="title"/>
          </p:nvPr>
        </p:nvSpPr>
        <p:spPr/>
        <p:txBody>
          <a:bodyPr/>
          <a:lstStyle/>
          <a:p>
            <a:r>
              <a:rPr lang="en-US" dirty="0"/>
              <a:t>Operator Demographics</a:t>
            </a:r>
          </a:p>
        </p:txBody>
      </p:sp>
      <p:sp>
        <p:nvSpPr>
          <p:cNvPr id="3" name="Slide Number Placeholder 2">
            <a:extLst>
              <a:ext uri="{FF2B5EF4-FFF2-40B4-BE49-F238E27FC236}">
                <a16:creationId xmlns:a16="http://schemas.microsoft.com/office/drawing/2014/main" id="{7F21415B-F6F4-4886-B1C1-FC9701943292}"/>
              </a:ext>
            </a:extLst>
          </p:cNvPr>
          <p:cNvSpPr>
            <a:spLocks noGrp="1"/>
          </p:cNvSpPr>
          <p:nvPr>
            <p:ph type="sldNum" sz="quarter" idx="4"/>
          </p:nvPr>
        </p:nvSpPr>
        <p:spPr/>
        <p:txBody>
          <a:bodyPr/>
          <a:lstStyle/>
          <a:p>
            <a:fld id="{7B6B1C32-E567-445C-9FD5-2A0B0A08DD29}" type="slidenum">
              <a:rPr lang="en-US" smtClean="0"/>
              <a:pPr/>
              <a:t>161</a:t>
            </a:fld>
            <a:endParaRPr lang="en-US" dirty="0"/>
          </a:p>
        </p:txBody>
      </p:sp>
    </p:spTree>
    <p:extLst>
      <p:ext uri="{BB962C8B-B14F-4D97-AF65-F5344CB8AC3E}">
        <p14:creationId xmlns:p14="http://schemas.microsoft.com/office/powerpoint/2010/main" val="151165044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F4E2DE4-8ADA-4D4E-9951-90A1D26586E7}" type="slidenum">
              <a:rPr lang="en-US" smtClean="0"/>
              <a:t>162</a:t>
            </a:fld>
            <a:endParaRPr lang="en-US" dirty="0"/>
          </a:p>
        </p:txBody>
      </p:sp>
      <p:sp>
        <p:nvSpPr>
          <p:cNvPr id="4" name="Title 3"/>
          <p:cNvSpPr>
            <a:spLocks noGrp="1"/>
          </p:cNvSpPr>
          <p:nvPr>
            <p:ph type="title"/>
          </p:nvPr>
        </p:nvSpPr>
        <p:spPr/>
        <p:txBody>
          <a:bodyPr/>
          <a:lstStyle/>
          <a:p>
            <a:r>
              <a:rPr lang="en-US" dirty="0"/>
              <a:t>Operation Type</a:t>
            </a:r>
            <a:endParaRPr dirty="0"/>
          </a:p>
        </p:txBody>
      </p:sp>
      <p:sp>
        <p:nvSpPr>
          <p:cNvPr id="5" name="Footer Placeholder 4"/>
          <p:cNvSpPr>
            <a:spLocks noGrp="1"/>
          </p:cNvSpPr>
          <p:nvPr>
            <p:ph type="ftr" sz="quarter" idx="13"/>
          </p:nvPr>
        </p:nvSpPr>
        <p:spPr/>
        <p:txBody>
          <a:bodyPr/>
          <a:lstStyle/>
          <a:p>
            <a:endParaRPr dirty="0"/>
          </a:p>
          <a:p>
            <a:r>
              <a:rPr dirty="0"/>
              <a:t>Base: 700</a:t>
            </a:r>
          </a:p>
          <a:p>
            <a:r>
              <a:rPr dirty="0"/>
              <a:t>Q: How would you classify your foodservice operation?</a:t>
            </a:r>
            <a:endParaRPr lang="en-US" dirty="0"/>
          </a:p>
          <a:p>
            <a:r>
              <a:rPr lang="en-US" dirty="0"/>
              <a:t>Base: 275 restaurant operators</a:t>
            </a:r>
          </a:p>
          <a:p>
            <a:r>
              <a:rPr lang="en-US" dirty="0"/>
              <a:t>Q: Which of the following best describes your restaurant?</a:t>
            </a:r>
            <a:endParaRPr dirty="0"/>
          </a:p>
        </p:txBody>
      </p:sp>
      <p:graphicFrame>
        <p:nvGraphicFramePr>
          <p:cNvPr id="7" name="Chart Placeholder 6"/>
          <p:cNvGraphicFramePr>
            <a:graphicFrameLocks noGrp="1"/>
          </p:cNvGraphicFramePr>
          <p:nvPr>
            <p:ph type="chart" sz="quarter" idx="17"/>
            <p:extLst>
              <p:ext uri="{D42A27DB-BD31-4B8C-83A1-F6EECF244321}">
                <p14:modId xmlns:p14="http://schemas.microsoft.com/office/powerpoint/2010/main" val="1231791208"/>
              </p:ext>
            </p:extLst>
          </p:nvPr>
        </p:nvGraphicFramePr>
        <p:xfrm>
          <a:off x="3276600" y="304800"/>
          <a:ext cx="5486400" cy="579120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28A6DFB8-5D3F-44BA-BDFC-336F8E08E686}"/>
              </a:ext>
            </a:extLst>
          </p:cNvPr>
          <p:cNvSpPr txBox="1"/>
          <p:nvPr/>
        </p:nvSpPr>
        <p:spPr>
          <a:xfrm>
            <a:off x="6139926" y="1782579"/>
            <a:ext cx="1584027" cy="1502800"/>
          </a:xfrm>
          <a:prstGeom prst="rect">
            <a:avLst/>
          </a:prstGeom>
          <a:noFill/>
        </p:spPr>
        <p:txBody>
          <a:bodyPr wrap="square" lIns="0" tIns="0" rIns="0" bIns="0" rtlCol="0">
            <a:noAutofit/>
          </a:bodyPr>
          <a:lstStyle/>
          <a:p>
            <a:pPr algn="r">
              <a:spcAft>
                <a:spcPts val="200"/>
              </a:spcAft>
            </a:pPr>
            <a:r>
              <a:rPr lang="en-US" sz="1100" dirty="0"/>
              <a:t>Quick Service—18%</a:t>
            </a:r>
          </a:p>
          <a:p>
            <a:pPr algn="r">
              <a:spcAft>
                <a:spcPts val="200"/>
              </a:spcAft>
            </a:pPr>
            <a:r>
              <a:rPr lang="en-US" sz="1100" dirty="0"/>
              <a:t>Fast Casual—22%</a:t>
            </a:r>
          </a:p>
          <a:p>
            <a:pPr algn="r">
              <a:spcAft>
                <a:spcPts val="200"/>
              </a:spcAft>
            </a:pPr>
            <a:r>
              <a:rPr lang="en-US" sz="1100" dirty="0"/>
              <a:t>Casual—20%</a:t>
            </a:r>
          </a:p>
          <a:p>
            <a:pPr algn="r">
              <a:spcAft>
                <a:spcPts val="200"/>
              </a:spcAft>
            </a:pPr>
            <a:r>
              <a:rPr lang="en-US" sz="1100" dirty="0"/>
              <a:t>Midscale—22%</a:t>
            </a:r>
          </a:p>
          <a:p>
            <a:pPr algn="r">
              <a:spcAft>
                <a:spcPts val="200"/>
              </a:spcAft>
            </a:pPr>
            <a:r>
              <a:rPr lang="en-US" sz="1100" dirty="0"/>
              <a:t>Polished Casual—18%</a:t>
            </a:r>
          </a:p>
        </p:txBody>
      </p:sp>
      <p:cxnSp>
        <p:nvCxnSpPr>
          <p:cNvPr id="11" name="Straight Connector 10">
            <a:extLst>
              <a:ext uri="{FF2B5EF4-FFF2-40B4-BE49-F238E27FC236}">
                <a16:creationId xmlns:a16="http://schemas.microsoft.com/office/drawing/2014/main" id="{76FDC83D-8D80-4DD2-976E-502FDD0610E5}"/>
              </a:ext>
            </a:extLst>
          </p:cNvPr>
          <p:cNvCxnSpPr/>
          <p:nvPr/>
        </p:nvCxnSpPr>
        <p:spPr>
          <a:xfrm>
            <a:off x="7788612" y="1250873"/>
            <a:ext cx="0" cy="14630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F4E2DE4-8ADA-4D4E-9951-90A1D26586E7}" type="slidenum">
              <a:rPr lang="en-US" smtClean="0"/>
              <a:t>163</a:t>
            </a:fld>
            <a:endParaRPr lang="en-US" dirty="0"/>
          </a:p>
        </p:txBody>
      </p:sp>
      <p:sp>
        <p:nvSpPr>
          <p:cNvPr id="4" name="Title 3"/>
          <p:cNvSpPr>
            <a:spLocks noGrp="1"/>
          </p:cNvSpPr>
          <p:nvPr>
            <p:ph type="title"/>
          </p:nvPr>
        </p:nvSpPr>
        <p:spPr/>
        <p:txBody>
          <a:bodyPr/>
          <a:lstStyle/>
          <a:p>
            <a:r>
              <a:rPr lang="en-US" dirty="0"/>
              <a:t>Cuisine Type</a:t>
            </a:r>
            <a:endParaRPr dirty="0"/>
          </a:p>
        </p:txBody>
      </p:sp>
      <p:sp>
        <p:nvSpPr>
          <p:cNvPr id="5" name="Footer Placeholder 4"/>
          <p:cNvSpPr>
            <a:spLocks noGrp="1"/>
          </p:cNvSpPr>
          <p:nvPr>
            <p:ph type="ftr" sz="quarter" idx="13"/>
          </p:nvPr>
        </p:nvSpPr>
        <p:spPr/>
        <p:txBody>
          <a:bodyPr/>
          <a:lstStyle/>
          <a:p>
            <a:endParaRPr dirty="0"/>
          </a:p>
          <a:p>
            <a:r>
              <a:rPr dirty="0"/>
              <a:t>Base: 275</a:t>
            </a:r>
          </a:p>
          <a:p>
            <a:r>
              <a:rPr dirty="0"/>
              <a:t>Q:</a:t>
            </a:r>
            <a:r>
              <a:rPr lang="en-US" dirty="0"/>
              <a:t> </a:t>
            </a:r>
            <a:r>
              <a:rPr dirty="0"/>
              <a:t>What category best describes your menu?</a:t>
            </a:r>
          </a:p>
        </p:txBody>
      </p:sp>
      <p:sp>
        <p:nvSpPr>
          <p:cNvPr id="6" name="Text Placeholder 5"/>
          <p:cNvSpPr>
            <a:spLocks noGrp="1"/>
          </p:cNvSpPr>
          <p:nvPr>
            <p:ph type="body" sz="quarter" idx="15"/>
          </p:nvPr>
        </p:nvSpPr>
        <p:spPr>
          <a:xfrm>
            <a:off x="381000" y="1366221"/>
            <a:ext cx="2590801" cy="1062944"/>
          </a:xfrm>
        </p:spPr>
        <p:txBody>
          <a:bodyPr/>
          <a:lstStyle/>
          <a:p>
            <a:r>
              <a:rPr lang="en-US" dirty="0"/>
              <a:t>Among Restaurant Operators</a:t>
            </a:r>
            <a:endParaRPr dirty="0"/>
          </a:p>
        </p:txBody>
      </p:sp>
      <p:graphicFrame>
        <p:nvGraphicFramePr>
          <p:cNvPr id="7" name="Chart Placeholder 6"/>
          <p:cNvGraphicFramePr>
            <a:graphicFrameLocks noGrp="1"/>
          </p:cNvGraphicFramePr>
          <p:nvPr>
            <p:ph type="chart" sz="quarter" idx="17"/>
            <p:extLst>
              <p:ext uri="{D42A27DB-BD31-4B8C-83A1-F6EECF244321}">
                <p14:modId xmlns:p14="http://schemas.microsoft.com/office/powerpoint/2010/main" val="1808096615"/>
              </p:ext>
            </p:extLst>
          </p:nvPr>
        </p:nvGraphicFramePr>
        <p:xfrm>
          <a:off x="3276600" y="304800"/>
          <a:ext cx="5486400" cy="6246176"/>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Placeholder 6"/>
          <p:cNvGraphicFramePr>
            <a:graphicFrameLocks noGrp="1"/>
          </p:cNvGraphicFramePr>
          <p:nvPr>
            <p:ph type="chart" sz="quarter" idx="16"/>
            <p:extLst>
              <p:ext uri="{D42A27DB-BD31-4B8C-83A1-F6EECF244321}">
                <p14:modId xmlns:p14="http://schemas.microsoft.com/office/powerpoint/2010/main" val="4037877865"/>
              </p:ext>
            </p:extLst>
          </p:nvPr>
        </p:nvGraphicFramePr>
        <p:xfrm>
          <a:off x="381000" y="2743200"/>
          <a:ext cx="4029075" cy="3352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Placeholder 6">
            <a:extLst>
              <a:ext uri="{FF2B5EF4-FFF2-40B4-BE49-F238E27FC236}">
                <a16:creationId xmlns:a16="http://schemas.microsoft.com/office/drawing/2014/main" id="{6E219DCD-3EE8-4834-A3AD-864C832E54DB}"/>
              </a:ext>
            </a:extLst>
          </p:cNvPr>
          <p:cNvGraphicFramePr>
            <a:graphicFrameLocks noGrp="1"/>
          </p:cNvGraphicFramePr>
          <p:nvPr>
            <p:ph type="chart" sz="quarter" idx="17"/>
            <p:extLst>
              <p:ext uri="{D42A27DB-BD31-4B8C-83A1-F6EECF244321}">
                <p14:modId xmlns:p14="http://schemas.microsoft.com/office/powerpoint/2010/main" val="1640674318"/>
              </p:ext>
            </p:extLst>
          </p:nvPr>
        </p:nvGraphicFramePr>
        <p:xfrm>
          <a:off x="4714875" y="2743200"/>
          <a:ext cx="4048125" cy="33528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10"/>
          </p:nvPr>
        </p:nvSpPr>
        <p:spPr/>
        <p:txBody>
          <a:bodyPr/>
          <a:lstStyle/>
          <a:p>
            <a:fld id="{1F4E2DE4-8ADA-4D4E-9951-90A1D26586E7}" type="slidenum">
              <a:rPr lang="en-US" smtClean="0"/>
              <a:pPr/>
              <a:t>164</a:t>
            </a:fld>
            <a:endParaRPr lang="en-US" dirty="0"/>
          </a:p>
        </p:txBody>
      </p:sp>
      <p:sp>
        <p:nvSpPr>
          <p:cNvPr id="4" name="Title 3"/>
          <p:cNvSpPr>
            <a:spLocks noGrp="1"/>
          </p:cNvSpPr>
          <p:nvPr>
            <p:ph type="title"/>
          </p:nvPr>
        </p:nvSpPr>
        <p:spPr/>
        <p:txBody>
          <a:bodyPr/>
          <a:lstStyle/>
          <a:p>
            <a:r>
              <a:rPr lang="en-US" dirty="0"/>
              <a:t>Healthcare Details</a:t>
            </a:r>
          </a:p>
        </p:txBody>
      </p:sp>
      <p:sp>
        <p:nvSpPr>
          <p:cNvPr id="5" name="Footer Placeholder 4"/>
          <p:cNvSpPr>
            <a:spLocks noGrp="1"/>
          </p:cNvSpPr>
          <p:nvPr>
            <p:ph type="ftr" sz="quarter" idx="13"/>
          </p:nvPr>
        </p:nvSpPr>
        <p:spPr/>
        <p:txBody>
          <a:bodyPr/>
          <a:lstStyle/>
          <a:p>
            <a:endParaRPr lang="en-US" dirty="0"/>
          </a:p>
          <a:p>
            <a:r>
              <a:rPr lang="en-US" dirty="0"/>
              <a:t>Base: 125</a:t>
            </a:r>
          </a:p>
          <a:p>
            <a:r>
              <a:rPr lang="en-US" dirty="0"/>
              <a:t>Q: Which of the following best describes your healthcare operation?</a:t>
            </a:r>
          </a:p>
          <a:p>
            <a:r>
              <a:rPr lang="en-US" dirty="0"/>
              <a:t>Base: 42</a:t>
            </a:r>
          </a:p>
          <a:p>
            <a:r>
              <a:rPr lang="en-US" dirty="0"/>
              <a:t>Q: Which of the following foodservice options do you currently offer in your hospital?</a:t>
            </a:r>
          </a:p>
        </p:txBody>
      </p:sp>
      <p:sp>
        <p:nvSpPr>
          <p:cNvPr id="12" name="Arc 11">
            <a:extLst>
              <a:ext uri="{FF2B5EF4-FFF2-40B4-BE49-F238E27FC236}">
                <a16:creationId xmlns:a16="http://schemas.microsoft.com/office/drawing/2014/main" id="{5BC6EBEF-9FAA-4416-BB39-C93F0963DACF}"/>
              </a:ext>
            </a:extLst>
          </p:cNvPr>
          <p:cNvSpPr/>
          <p:nvPr/>
        </p:nvSpPr>
        <p:spPr>
          <a:xfrm rot="1241617" flipH="1">
            <a:off x="3190875" y="3007617"/>
            <a:ext cx="2743200" cy="2743200"/>
          </a:xfrm>
          <a:prstGeom prst="arc">
            <a:avLst>
              <a:gd name="adj1" fmla="val 15071224"/>
              <a:gd name="adj2" fmla="val 21196492"/>
            </a:avLst>
          </a:prstGeom>
          <a:ln>
            <a:headEnd type="arrow"/>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dirty="0"/>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F4E2DE4-8ADA-4D4E-9951-90A1D26586E7}" type="slidenum">
              <a:rPr lang="en-US" smtClean="0"/>
              <a:pPr/>
              <a:t>165</a:t>
            </a:fld>
            <a:endParaRPr lang="en-US" dirty="0"/>
          </a:p>
        </p:txBody>
      </p:sp>
      <p:sp>
        <p:nvSpPr>
          <p:cNvPr id="4" name="Title 3"/>
          <p:cNvSpPr>
            <a:spLocks noGrp="1"/>
          </p:cNvSpPr>
          <p:nvPr>
            <p:ph type="title"/>
          </p:nvPr>
        </p:nvSpPr>
        <p:spPr/>
        <p:txBody>
          <a:bodyPr/>
          <a:lstStyle/>
          <a:p>
            <a:r>
              <a:rPr lang="en-US" dirty="0"/>
              <a:t>Hotel &amp; Lodging Type</a:t>
            </a:r>
          </a:p>
        </p:txBody>
      </p:sp>
      <p:sp>
        <p:nvSpPr>
          <p:cNvPr id="5" name="Footer Placeholder 4"/>
          <p:cNvSpPr>
            <a:spLocks noGrp="1"/>
          </p:cNvSpPr>
          <p:nvPr>
            <p:ph type="ftr" sz="quarter" idx="13"/>
          </p:nvPr>
        </p:nvSpPr>
        <p:spPr/>
        <p:txBody>
          <a:bodyPr/>
          <a:lstStyle/>
          <a:p>
            <a:endParaRPr lang="en-US" dirty="0"/>
          </a:p>
          <a:p>
            <a:r>
              <a:rPr lang="en-US" dirty="0"/>
              <a:t>Base: 50</a:t>
            </a:r>
          </a:p>
          <a:p>
            <a:r>
              <a:rPr lang="en-US" dirty="0"/>
              <a:t>Q: Which of the following best describes your hotel/lodging operation?</a:t>
            </a:r>
          </a:p>
        </p:txBody>
      </p:sp>
      <p:graphicFrame>
        <p:nvGraphicFramePr>
          <p:cNvPr id="7" name="Chart Placeholder 6"/>
          <p:cNvGraphicFramePr>
            <a:graphicFrameLocks noGrp="1"/>
          </p:cNvGraphicFramePr>
          <p:nvPr>
            <p:ph type="chart" sz="quarter" idx="17"/>
            <p:extLst>
              <p:ext uri="{D42A27DB-BD31-4B8C-83A1-F6EECF244321}">
                <p14:modId xmlns:p14="http://schemas.microsoft.com/office/powerpoint/2010/main" val="943862315"/>
              </p:ext>
            </p:extLst>
          </p:nvPr>
        </p:nvGraphicFramePr>
        <p:xfrm>
          <a:off x="3276600" y="304800"/>
          <a:ext cx="5486400" cy="57912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Placeholder 6">
            <a:extLst>
              <a:ext uri="{FF2B5EF4-FFF2-40B4-BE49-F238E27FC236}">
                <a16:creationId xmlns:a16="http://schemas.microsoft.com/office/drawing/2014/main" id="{DD4AF942-9378-4E98-9CBA-918A0D2F6449}"/>
              </a:ext>
            </a:extLst>
          </p:cNvPr>
          <p:cNvGraphicFramePr>
            <a:graphicFrameLocks noGrp="1"/>
          </p:cNvGraphicFramePr>
          <p:nvPr>
            <p:ph type="chart" sz="quarter" idx="16"/>
            <p:extLst>
              <p:ext uri="{D42A27DB-BD31-4B8C-83A1-F6EECF244321}">
                <p14:modId xmlns:p14="http://schemas.microsoft.com/office/powerpoint/2010/main" val="2067386532"/>
              </p:ext>
            </p:extLst>
          </p:nvPr>
        </p:nvGraphicFramePr>
        <p:xfrm>
          <a:off x="381000" y="2743200"/>
          <a:ext cx="4029075" cy="3352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Placeholder 6">
            <a:extLst>
              <a:ext uri="{FF2B5EF4-FFF2-40B4-BE49-F238E27FC236}">
                <a16:creationId xmlns:a16="http://schemas.microsoft.com/office/drawing/2014/main" id="{D6FE3E14-DC85-4F39-B3F6-71B246E49A7F}"/>
              </a:ext>
            </a:extLst>
          </p:cNvPr>
          <p:cNvGraphicFramePr>
            <a:graphicFrameLocks noGrp="1"/>
          </p:cNvGraphicFramePr>
          <p:nvPr>
            <p:ph type="chart" sz="quarter" idx="17"/>
            <p:extLst>
              <p:ext uri="{D42A27DB-BD31-4B8C-83A1-F6EECF244321}">
                <p14:modId xmlns:p14="http://schemas.microsoft.com/office/powerpoint/2010/main" val="1258391127"/>
              </p:ext>
            </p:extLst>
          </p:nvPr>
        </p:nvGraphicFramePr>
        <p:xfrm>
          <a:off x="4714875" y="2743200"/>
          <a:ext cx="4048125" cy="33528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10"/>
          </p:nvPr>
        </p:nvSpPr>
        <p:spPr/>
        <p:txBody>
          <a:bodyPr/>
          <a:lstStyle/>
          <a:p>
            <a:fld id="{1F4E2DE4-8ADA-4D4E-9951-90A1D26586E7}" type="slidenum">
              <a:rPr lang="en-US" smtClean="0"/>
              <a:pPr/>
              <a:t>166</a:t>
            </a:fld>
            <a:endParaRPr lang="en-US" dirty="0"/>
          </a:p>
        </p:txBody>
      </p:sp>
      <p:sp>
        <p:nvSpPr>
          <p:cNvPr id="4" name="Title 3"/>
          <p:cNvSpPr>
            <a:spLocks noGrp="1"/>
          </p:cNvSpPr>
          <p:nvPr>
            <p:ph type="title"/>
          </p:nvPr>
        </p:nvSpPr>
        <p:spPr/>
        <p:txBody>
          <a:bodyPr/>
          <a:lstStyle/>
          <a:p>
            <a:r>
              <a:rPr lang="en-US" dirty="0"/>
              <a:t>K-12 Details</a:t>
            </a:r>
          </a:p>
        </p:txBody>
      </p:sp>
      <p:sp>
        <p:nvSpPr>
          <p:cNvPr id="5" name="Footer Placeholder 4"/>
          <p:cNvSpPr>
            <a:spLocks noGrp="1"/>
          </p:cNvSpPr>
          <p:nvPr>
            <p:ph type="ftr" sz="quarter" idx="13"/>
          </p:nvPr>
        </p:nvSpPr>
        <p:spPr/>
        <p:txBody>
          <a:bodyPr/>
          <a:lstStyle/>
          <a:p>
            <a:endParaRPr lang="en-US" dirty="0"/>
          </a:p>
          <a:p>
            <a:r>
              <a:rPr lang="en-US" dirty="0"/>
              <a:t>Base: 150</a:t>
            </a:r>
          </a:p>
          <a:p>
            <a:r>
              <a:rPr lang="en-US" dirty="0"/>
              <a:t>Q: Is your school district or system public, private or charter?</a:t>
            </a:r>
          </a:p>
          <a:p>
            <a:r>
              <a:rPr lang="en-US" dirty="0"/>
              <a:t>Q: Which of the following best describes your school/district or its grade levels?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Placeholder 6"/>
          <p:cNvGraphicFramePr>
            <a:graphicFrameLocks noGrp="1"/>
          </p:cNvGraphicFramePr>
          <p:nvPr>
            <p:ph type="chart" sz="quarter" idx="16"/>
            <p:extLst>
              <p:ext uri="{D42A27DB-BD31-4B8C-83A1-F6EECF244321}">
                <p14:modId xmlns:p14="http://schemas.microsoft.com/office/powerpoint/2010/main" val="1039910936"/>
              </p:ext>
            </p:extLst>
          </p:nvPr>
        </p:nvGraphicFramePr>
        <p:xfrm>
          <a:off x="381000" y="2506532"/>
          <a:ext cx="4029075" cy="35894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Placeholder 6">
            <a:extLst>
              <a:ext uri="{FF2B5EF4-FFF2-40B4-BE49-F238E27FC236}">
                <a16:creationId xmlns:a16="http://schemas.microsoft.com/office/drawing/2014/main" id="{98607AA7-8C5B-43D9-BBB0-B596A6EBEC16}"/>
              </a:ext>
            </a:extLst>
          </p:cNvPr>
          <p:cNvGraphicFramePr>
            <a:graphicFrameLocks noGrp="1"/>
          </p:cNvGraphicFramePr>
          <p:nvPr>
            <p:ph type="chart" sz="quarter" idx="17"/>
            <p:extLst>
              <p:ext uri="{D42A27DB-BD31-4B8C-83A1-F6EECF244321}">
                <p14:modId xmlns:p14="http://schemas.microsoft.com/office/powerpoint/2010/main" val="3884237418"/>
              </p:ext>
            </p:extLst>
          </p:nvPr>
        </p:nvGraphicFramePr>
        <p:xfrm>
          <a:off x="4714875" y="2506532"/>
          <a:ext cx="4048125" cy="3589468"/>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10"/>
          </p:nvPr>
        </p:nvSpPr>
        <p:spPr/>
        <p:txBody>
          <a:bodyPr/>
          <a:lstStyle/>
          <a:p>
            <a:fld id="{1F4E2DE4-8ADA-4D4E-9951-90A1D26586E7}" type="slidenum">
              <a:rPr lang="en-US" smtClean="0"/>
              <a:pPr/>
              <a:t>167</a:t>
            </a:fld>
            <a:endParaRPr lang="en-US" dirty="0"/>
          </a:p>
        </p:txBody>
      </p:sp>
      <p:sp>
        <p:nvSpPr>
          <p:cNvPr id="4" name="Title 3"/>
          <p:cNvSpPr>
            <a:spLocks noGrp="1"/>
          </p:cNvSpPr>
          <p:nvPr>
            <p:ph type="title"/>
          </p:nvPr>
        </p:nvSpPr>
        <p:spPr>
          <a:xfrm>
            <a:off x="384048" y="304800"/>
            <a:ext cx="5483351" cy="1752600"/>
          </a:xfrm>
        </p:spPr>
        <p:txBody>
          <a:bodyPr/>
          <a:lstStyle/>
          <a:p>
            <a:r>
              <a:rPr lang="en-US" dirty="0"/>
              <a:t>Chain vs. Independent</a:t>
            </a:r>
          </a:p>
        </p:txBody>
      </p:sp>
      <p:sp>
        <p:nvSpPr>
          <p:cNvPr id="5" name="Footer Placeholder 4"/>
          <p:cNvSpPr>
            <a:spLocks noGrp="1"/>
          </p:cNvSpPr>
          <p:nvPr>
            <p:ph type="ftr" sz="quarter" idx="13"/>
          </p:nvPr>
        </p:nvSpPr>
        <p:spPr/>
        <p:txBody>
          <a:bodyPr/>
          <a:lstStyle/>
          <a:p>
            <a:endParaRPr lang="en-US" dirty="0"/>
          </a:p>
          <a:p>
            <a:r>
              <a:rPr lang="en-US" dirty="0"/>
              <a:t>Base: 375</a:t>
            </a:r>
          </a:p>
          <a:p>
            <a:r>
              <a:rPr lang="en-US" dirty="0"/>
              <a:t>Q: Are you part of either a local, regional, or national chain? We define 'chain' as an operation with six units or more.</a:t>
            </a:r>
          </a:p>
          <a:p>
            <a:r>
              <a:rPr lang="en-US" dirty="0"/>
              <a:t>Base: 127</a:t>
            </a:r>
          </a:p>
          <a:p>
            <a:r>
              <a:rPr lang="en-US" dirty="0"/>
              <a:t>Q: Approximately how many units does your foodservice operation have?</a:t>
            </a:r>
          </a:p>
        </p:txBody>
      </p:sp>
      <p:sp>
        <p:nvSpPr>
          <p:cNvPr id="6" name="Text Placeholder 5"/>
          <p:cNvSpPr>
            <a:spLocks noGrp="1"/>
          </p:cNvSpPr>
          <p:nvPr>
            <p:ph type="body" sz="quarter" idx="15"/>
          </p:nvPr>
        </p:nvSpPr>
        <p:spPr>
          <a:xfrm>
            <a:off x="381000" y="777238"/>
            <a:ext cx="2590801" cy="371764"/>
          </a:xfrm>
        </p:spPr>
        <p:txBody>
          <a:bodyPr/>
          <a:lstStyle/>
          <a:p>
            <a:r>
              <a:rPr lang="en-US" dirty="0"/>
              <a:t>Six units or more</a:t>
            </a:r>
          </a:p>
        </p:txBody>
      </p:sp>
      <p:sp>
        <p:nvSpPr>
          <p:cNvPr id="11" name="Arc 10">
            <a:extLst>
              <a:ext uri="{FF2B5EF4-FFF2-40B4-BE49-F238E27FC236}">
                <a16:creationId xmlns:a16="http://schemas.microsoft.com/office/drawing/2014/main" id="{9A829746-F37D-4728-9271-15FEA2C3243E}"/>
              </a:ext>
            </a:extLst>
          </p:cNvPr>
          <p:cNvSpPr/>
          <p:nvPr/>
        </p:nvSpPr>
        <p:spPr>
          <a:xfrm rot="1241617" flipH="1">
            <a:off x="3156163" y="2083665"/>
            <a:ext cx="3200400" cy="3200400"/>
          </a:xfrm>
          <a:prstGeom prst="arc">
            <a:avLst>
              <a:gd name="adj1" fmla="val 14552579"/>
              <a:gd name="adj2" fmla="val 21552867"/>
            </a:avLst>
          </a:prstGeom>
          <a:ln>
            <a:headEnd type="arrow"/>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dirty="0"/>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F4E2DE4-8ADA-4D4E-9951-90A1D26586E7}" type="slidenum">
              <a:rPr lang="en-US" smtClean="0"/>
              <a:t>168</a:t>
            </a:fld>
            <a:endParaRPr lang="en-US" dirty="0"/>
          </a:p>
        </p:txBody>
      </p:sp>
      <p:sp>
        <p:nvSpPr>
          <p:cNvPr id="4" name="Title 3"/>
          <p:cNvSpPr>
            <a:spLocks noGrp="1"/>
          </p:cNvSpPr>
          <p:nvPr>
            <p:ph type="title"/>
          </p:nvPr>
        </p:nvSpPr>
        <p:spPr/>
        <p:txBody>
          <a:bodyPr/>
          <a:lstStyle/>
          <a:p>
            <a:r>
              <a:rPr lang="en-US" dirty="0"/>
              <a:t>Operator Role</a:t>
            </a:r>
            <a:endParaRPr dirty="0"/>
          </a:p>
        </p:txBody>
      </p:sp>
      <p:sp>
        <p:nvSpPr>
          <p:cNvPr id="5" name="Footer Placeholder 4"/>
          <p:cNvSpPr>
            <a:spLocks noGrp="1"/>
          </p:cNvSpPr>
          <p:nvPr>
            <p:ph type="ftr" sz="quarter" idx="13"/>
          </p:nvPr>
        </p:nvSpPr>
        <p:spPr/>
        <p:txBody>
          <a:bodyPr/>
          <a:lstStyle/>
          <a:p>
            <a:endParaRPr dirty="0"/>
          </a:p>
          <a:p>
            <a:r>
              <a:rPr dirty="0"/>
              <a:t>Base: 700</a:t>
            </a:r>
          </a:p>
          <a:p>
            <a:r>
              <a:rPr dirty="0"/>
              <a:t>Q: Which of the following best describes your current role/job description?</a:t>
            </a:r>
          </a:p>
        </p:txBody>
      </p:sp>
      <p:graphicFrame>
        <p:nvGraphicFramePr>
          <p:cNvPr id="7" name="Chart Placeholder 6"/>
          <p:cNvGraphicFramePr>
            <a:graphicFrameLocks noGrp="1"/>
          </p:cNvGraphicFramePr>
          <p:nvPr>
            <p:ph type="chart" sz="quarter" idx="17"/>
            <p:extLst>
              <p:ext uri="{D42A27DB-BD31-4B8C-83A1-F6EECF244321}">
                <p14:modId xmlns:p14="http://schemas.microsoft.com/office/powerpoint/2010/main" val="270288416"/>
              </p:ext>
            </p:extLst>
          </p:nvPr>
        </p:nvGraphicFramePr>
        <p:xfrm>
          <a:off x="3276600" y="304800"/>
          <a:ext cx="5486400" cy="6246176"/>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Operator Role</a:t>
            </a:r>
          </a:p>
        </p:txBody>
      </p:sp>
      <p:sp>
        <p:nvSpPr>
          <p:cNvPr id="4" name="Footer Placeholder 3"/>
          <p:cNvSpPr>
            <a:spLocks noGrp="1"/>
          </p:cNvSpPr>
          <p:nvPr>
            <p:ph type="ftr" sz="quarter" idx="13"/>
          </p:nvPr>
        </p:nvSpPr>
        <p:spPr/>
        <p:txBody>
          <a:bodyPr/>
          <a:lstStyle/>
          <a:p>
            <a:endParaRPr lang="en-US" dirty="0"/>
          </a:p>
          <a:p>
            <a:r>
              <a:rPr lang="en-US" dirty="0"/>
              <a:t>Base: 700</a:t>
            </a:r>
          </a:p>
          <a:p>
            <a:r>
              <a:rPr lang="en-US" dirty="0"/>
              <a:t>Q: Please identify any of the following that describe your role in the selection and purchase process of food, beverage, and ingredients for your foodservice/prepared foods operation.</a:t>
            </a:r>
          </a:p>
        </p:txBody>
      </p:sp>
      <p:sp>
        <p:nvSpPr>
          <p:cNvPr id="6" name="Slide Number Placeholder 5"/>
          <p:cNvSpPr>
            <a:spLocks noGrp="1"/>
          </p:cNvSpPr>
          <p:nvPr>
            <p:ph type="sldNum" sz="quarter" idx="4"/>
          </p:nvPr>
        </p:nvSpPr>
        <p:spPr/>
        <p:txBody>
          <a:bodyPr/>
          <a:lstStyle/>
          <a:p>
            <a:fld id="{1F4E2DE4-8ADA-4D4E-9951-90A1D26586E7}" type="slidenum">
              <a:rPr lang="en-US" smtClean="0"/>
              <a:pPr/>
              <a:t>169</a:t>
            </a:fld>
            <a:endParaRPr lang="en-US" dirty="0"/>
          </a:p>
        </p:txBody>
      </p:sp>
      <p:sp>
        <p:nvSpPr>
          <p:cNvPr id="13" name="Text Placeholder 12">
            <a:extLst>
              <a:ext uri="{FF2B5EF4-FFF2-40B4-BE49-F238E27FC236}">
                <a16:creationId xmlns:a16="http://schemas.microsoft.com/office/drawing/2014/main" id="{61C0A23E-0A62-4884-A6CA-B416ECF08D9F}"/>
              </a:ext>
            </a:extLst>
          </p:cNvPr>
          <p:cNvSpPr>
            <a:spLocks noGrp="1"/>
          </p:cNvSpPr>
          <p:nvPr>
            <p:ph type="body" sz="quarter" idx="17"/>
          </p:nvPr>
        </p:nvSpPr>
        <p:spPr>
          <a:xfrm>
            <a:off x="381000" y="903642"/>
            <a:ext cx="5486398" cy="651463"/>
          </a:xfrm>
        </p:spPr>
        <p:txBody>
          <a:bodyPr/>
          <a:lstStyle/>
          <a:p>
            <a:r>
              <a:rPr lang="en-US" dirty="0"/>
              <a:t>All respondents have responsibility over decision making on foods and beverages</a:t>
            </a:r>
          </a:p>
          <a:p>
            <a:endParaRPr lang="en-US" dirty="0"/>
          </a:p>
        </p:txBody>
      </p:sp>
      <p:graphicFrame>
        <p:nvGraphicFramePr>
          <p:cNvPr id="2" name="Chart Placeholder 1"/>
          <p:cNvGraphicFramePr>
            <a:graphicFrameLocks noGrp="1"/>
          </p:cNvGraphicFramePr>
          <p:nvPr>
            <p:ph sz="quarter" idx="18"/>
            <p:extLst>
              <p:ext uri="{D42A27DB-BD31-4B8C-83A1-F6EECF244321}">
                <p14:modId xmlns:p14="http://schemas.microsoft.com/office/powerpoint/2010/main" val="346891336"/>
              </p:ext>
            </p:extLst>
          </p:nvPr>
        </p:nvGraphicFramePr>
        <p:xfrm>
          <a:off x="381000" y="2743200"/>
          <a:ext cx="8382000" cy="33528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FFE7A2FC-3D0E-40FF-BED6-3D3127A7AB9D}"/>
              </a:ext>
            </a:extLst>
          </p:cNvPr>
          <p:cNvSpPr>
            <a:spLocks noGrp="1"/>
          </p:cNvSpPr>
          <p:nvPr>
            <p:ph type="ftr" sz="quarter" idx="13"/>
          </p:nvPr>
        </p:nvSpPr>
        <p:spPr>
          <a:xfrm>
            <a:off x="381000" y="6391275"/>
            <a:ext cx="8382000" cy="161925"/>
          </a:xfrm>
        </p:spPr>
        <p:txBody>
          <a:bodyPr/>
          <a:lstStyle/>
          <a:p>
            <a:r>
              <a:rPr lang="en-US" dirty="0"/>
              <a:t>Note: Blue indicates purchasing driver is unique to category</a:t>
            </a:r>
          </a:p>
        </p:txBody>
      </p:sp>
      <p:sp>
        <p:nvSpPr>
          <p:cNvPr id="3" name="Slide Number Placeholder 2">
            <a:extLst>
              <a:ext uri="{FF2B5EF4-FFF2-40B4-BE49-F238E27FC236}">
                <a16:creationId xmlns:a16="http://schemas.microsoft.com/office/drawing/2014/main" id="{3B80594C-321C-4C77-A318-92EB5D59B7E7}"/>
              </a:ext>
            </a:extLst>
          </p:cNvPr>
          <p:cNvSpPr>
            <a:spLocks noGrp="1"/>
          </p:cNvSpPr>
          <p:nvPr>
            <p:ph type="sldNum" sz="quarter" idx="4"/>
          </p:nvPr>
        </p:nvSpPr>
        <p:spPr/>
        <p:txBody>
          <a:bodyPr/>
          <a:lstStyle/>
          <a:p>
            <a:fld id="{7B6B1C32-E567-445C-9FD5-2A0B0A08DD29}" type="slidenum">
              <a:rPr lang="en-US" smtClean="0"/>
              <a:pPr/>
              <a:t>17</a:t>
            </a:fld>
            <a:endParaRPr lang="en-US" dirty="0"/>
          </a:p>
        </p:txBody>
      </p:sp>
      <p:sp>
        <p:nvSpPr>
          <p:cNvPr id="18" name="Title 17">
            <a:extLst>
              <a:ext uri="{FF2B5EF4-FFF2-40B4-BE49-F238E27FC236}">
                <a16:creationId xmlns:a16="http://schemas.microsoft.com/office/drawing/2014/main" id="{7562818D-B371-41C2-B1C0-E6380F96A62A}"/>
              </a:ext>
            </a:extLst>
          </p:cNvPr>
          <p:cNvSpPr>
            <a:spLocks noGrp="1"/>
          </p:cNvSpPr>
          <p:nvPr>
            <p:ph type="title"/>
          </p:nvPr>
        </p:nvSpPr>
        <p:spPr/>
        <p:txBody>
          <a:bodyPr/>
          <a:lstStyle/>
          <a:p>
            <a:r>
              <a:rPr lang="en-US" dirty="0"/>
              <a:t>C-store</a:t>
            </a:r>
          </a:p>
        </p:txBody>
      </p:sp>
      <p:sp>
        <p:nvSpPr>
          <p:cNvPr id="4" name="Text Placeholder 3">
            <a:extLst>
              <a:ext uri="{FF2B5EF4-FFF2-40B4-BE49-F238E27FC236}">
                <a16:creationId xmlns:a16="http://schemas.microsoft.com/office/drawing/2014/main" id="{328E34E4-6B58-4AF9-9A12-3BD2B13882EC}"/>
              </a:ext>
            </a:extLst>
          </p:cNvPr>
          <p:cNvSpPr>
            <a:spLocks noGrp="1"/>
          </p:cNvSpPr>
          <p:nvPr>
            <p:ph type="body" sz="quarter" idx="15"/>
          </p:nvPr>
        </p:nvSpPr>
        <p:spPr/>
        <p:txBody>
          <a:bodyPr/>
          <a:lstStyle/>
          <a:p>
            <a:r>
              <a:rPr lang="en-US" dirty="0"/>
              <a:t>Top eight purchase drivers for all categories</a:t>
            </a:r>
          </a:p>
          <a:p>
            <a:endParaRPr lang="en-US" dirty="0"/>
          </a:p>
        </p:txBody>
      </p:sp>
      <p:graphicFrame>
        <p:nvGraphicFramePr>
          <p:cNvPr id="6" name="Chart Placeholder 11">
            <a:extLst>
              <a:ext uri="{FF2B5EF4-FFF2-40B4-BE49-F238E27FC236}">
                <a16:creationId xmlns:a16="http://schemas.microsoft.com/office/drawing/2014/main" id="{7E510956-6580-4857-B724-435216941C71}"/>
              </a:ext>
            </a:extLst>
          </p:cNvPr>
          <p:cNvGraphicFramePr>
            <a:graphicFrameLocks/>
          </p:cNvGraphicFramePr>
          <p:nvPr/>
        </p:nvGraphicFramePr>
        <p:xfrm>
          <a:off x="402336" y="1633469"/>
          <a:ext cx="8360660" cy="4517463"/>
        </p:xfrm>
        <a:graphic>
          <a:graphicData uri="http://schemas.openxmlformats.org/drawingml/2006/table">
            <a:tbl>
              <a:tblPr firstRow="1" bandRow="1">
                <a:tableStyleId>{8EC20E35-A176-4012-BC5E-935CFFF8708E}</a:tableStyleId>
              </a:tblPr>
              <a:tblGrid>
                <a:gridCol w="1194380">
                  <a:extLst>
                    <a:ext uri="{9D8B030D-6E8A-4147-A177-3AD203B41FA5}">
                      <a16:colId xmlns:a16="http://schemas.microsoft.com/office/drawing/2014/main" val="20000"/>
                    </a:ext>
                  </a:extLst>
                </a:gridCol>
                <a:gridCol w="1194380">
                  <a:extLst>
                    <a:ext uri="{9D8B030D-6E8A-4147-A177-3AD203B41FA5}">
                      <a16:colId xmlns:a16="http://schemas.microsoft.com/office/drawing/2014/main" val="20001"/>
                    </a:ext>
                  </a:extLst>
                </a:gridCol>
                <a:gridCol w="1194380">
                  <a:extLst>
                    <a:ext uri="{9D8B030D-6E8A-4147-A177-3AD203B41FA5}">
                      <a16:colId xmlns:a16="http://schemas.microsoft.com/office/drawing/2014/main" val="2855620788"/>
                    </a:ext>
                  </a:extLst>
                </a:gridCol>
                <a:gridCol w="1194380">
                  <a:extLst>
                    <a:ext uri="{9D8B030D-6E8A-4147-A177-3AD203B41FA5}">
                      <a16:colId xmlns:a16="http://schemas.microsoft.com/office/drawing/2014/main" val="20002"/>
                    </a:ext>
                  </a:extLst>
                </a:gridCol>
                <a:gridCol w="1194380">
                  <a:extLst>
                    <a:ext uri="{9D8B030D-6E8A-4147-A177-3AD203B41FA5}">
                      <a16:colId xmlns:a16="http://schemas.microsoft.com/office/drawing/2014/main" val="4218459637"/>
                    </a:ext>
                  </a:extLst>
                </a:gridCol>
                <a:gridCol w="1194380">
                  <a:extLst>
                    <a:ext uri="{9D8B030D-6E8A-4147-A177-3AD203B41FA5}">
                      <a16:colId xmlns:a16="http://schemas.microsoft.com/office/drawing/2014/main" val="354666870"/>
                    </a:ext>
                  </a:extLst>
                </a:gridCol>
                <a:gridCol w="1194380">
                  <a:extLst>
                    <a:ext uri="{9D8B030D-6E8A-4147-A177-3AD203B41FA5}">
                      <a16:colId xmlns:a16="http://schemas.microsoft.com/office/drawing/2014/main" val="4132450056"/>
                    </a:ext>
                  </a:extLst>
                </a:gridCol>
              </a:tblGrid>
              <a:tr h="422702">
                <a:tc>
                  <a:txBody>
                    <a:bodyPr/>
                    <a:lstStyle/>
                    <a:p>
                      <a:pPr algn="l" fontAlgn="b"/>
                      <a:r>
                        <a:rPr lang="en-US" sz="1000" b="1" i="0" u="none" strike="noStrike" spc="0" dirty="0">
                          <a:solidFill>
                            <a:schemeClr val="tx1"/>
                          </a:solidFill>
                          <a:effectLst/>
                          <a:latin typeface="+mj-lt"/>
                        </a:rPr>
                        <a:t>Packaged Snacks</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Canned Soup</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Frozen Soup</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Refrigerated Soup</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Homemade Soup</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Prepared Salsa</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dirty="0">
                          <a:solidFill>
                            <a:schemeClr val="tx1"/>
                          </a:solidFill>
                          <a:effectLst/>
                          <a:latin typeface="+mj-lt"/>
                        </a:rPr>
                        <a:t>Beverages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60124">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Price</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dirty="0">
                          <a:solidFill>
                            <a:schemeClr val="tx1"/>
                          </a:solidFill>
                          <a:effectLst/>
                          <a:latin typeface="+mn-lt"/>
                          <a:ea typeface="+mn-ea"/>
                          <a:cs typeface="+mn-cs"/>
                        </a:rPr>
                        <a:t>Ability to offer seasonal or LTOs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Taste/flavor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64727857"/>
                  </a:ext>
                </a:extLst>
              </a:tr>
              <a:tr h="422702">
                <a:tc>
                  <a:txBody>
                    <a:bodyPr/>
                    <a:lstStyle/>
                    <a:p>
                      <a:pPr algn="l" fontAlgn="t"/>
                      <a:r>
                        <a:rPr lang="en-US" sz="1000" b="1" i="0" u="none" strike="noStrike" spc="0" dirty="0">
                          <a:solidFill>
                            <a:schemeClr val="accent1"/>
                          </a:solidFill>
                          <a:effectLst/>
                          <a:latin typeface="+mn-lt"/>
                        </a:rPr>
                        <a:t>Strong consumer-known brand name</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Appropriate packaging size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1" i="0" u="none" strike="noStrike" kern="1200" spc="0" dirty="0">
                          <a:solidFill>
                            <a:schemeClr val="accent1"/>
                          </a:solidFill>
                          <a:effectLst/>
                          <a:latin typeface="+mn-lt"/>
                          <a:ea typeface="+mn-ea"/>
                          <a:cs typeface="+mn-cs"/>
                        </a:rPr>
                        <a:t>Product packaging and format</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Taste/flavor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1" i="0" u="none" strike="noStrike" kern="1200" spc="0" dirty="0">
                          <a:solidFill>
                            <a:schemeClr val="accent1"/>
                          </a:solidFill>
                          <a:effectLst/>
                          <a:latin typeface="+mn-lt"/>
                          <a:ea typeface="+mn-ea"/>
                          <a:cs typeface="+mn-cs"/>
                        </a:rPr>
                        <a:t>Promotes sustainability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dirty="0">
                          <a:solidFill>
                            <a:schemeClr val="tx1"/>
                          </a:solidFill>
                          <a:effectLst/>
                          <a:latin typeface="+mn-lt"/>
                          <a:ea typeface="+mn-ea"/>
                          <a:cs typeface="+mn-cs"/>
                        </a:rPr>
                        <a:t>Shelf life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dirty="0">
                          <a:solidFill>
                            <a:schemeClr val="tx1"/>
                          </a:solidFill>
                          <a:effectLst/>
                          <a:latin typeface="+mn-lt"/>
                          <a:ea typeface="+mn-ea"/>
                          <a:cs typeface="+mn-cs"/>
                        </a:rPr>
                        <a:t>Shelf life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08805140"/>
                  </a:ext>
                </a:extLst>
              </a:tr>
              <a:tr h="422702">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dirty="0">
                          <a:solidFill>
                            <a:schemeClr val="tx1"/>
                          </a:solidFill>
                          <a:effectLst/>
                          <a:latin typeface="+mn-lt"/>
                          <a:ea typeface="+mn-ea"/>
                          <a:cs typeface="+mn-cs"/>
                        </a:rPr>
                        <a:t>Overall product quality</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Requires less labor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Is ready to eat (only requires heating)</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Refrigerated is my preferred format</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Overall product quality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Distributor availability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DSR recommendation</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567376955"/>
                  </a:ext>
                </a:extLst>
              </a:tr>
              <a:tr h="422702">
                <a:tc>
                  <a:txBody>
                    <a:bodyPr/>
                    <a:lstStyle/>
                    <a:p>
                      <a:pPr algn="l" fontAlgn="t"/>
                      <a:r>
                        <a:rPr lang="en-US" sz="1000" b="1" i="0" u="none" strike="noStrike" spc="0" dirty="0">
                          <a:solidFill>
                            <a:schemeClr val="accent1"/>
                          </a:solidFill>
                          <a:effectLst/>
                          <a:latin typeface="+mn-lt"/>
                        </a:rPr>
                        <a:t>Reputation of supplier</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dirty="0">
                          <a:solidFill>
                            <a:schemeClr val="tx1"/>
                          </a:solidFill>
                          <a:effectLst/>
                          <a:latin typeface="+mn-lt"/>
                          <a:ea typeface="+mn-ea"/>
                          <a:cs typeface="+mn-cs"/>
                        </a:rPr>
                        <a:t>Overall product quality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Overall product quality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Works well in recipes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Requires less labor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Appropriate packaging size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96103042"/>
                  </a:ext>
                </a:extLst>
              </a:tr>
              <a:tr h="422702">
                <a:tc>
                  <a:txBody>
                    <a:bodyPr/>
                    <a:lstStyle/>
                    <a:p>
                      <a:pPr algn="l" fontAlgn="t"/>
                      <a:r>
                        <a:rPr lang="en-US" sz="1000" b="0" i="0" u="none" strike="noStrike" spc="0" dirty="0">
                          <a:solidFill>
                            <a:schemeClr val="tx1"/>
                          </a:solidFill>
                          <a:effectLst/>
                          <a:latin typeface="+mn-lt"/>
                        </a:rPr>
                        <a:t>Distributor availability</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Shelf life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dirty="0">
                          <a:solidFill>
                            <a:schemeClr val="tx1"/>
                          </a:solidFill>
                          <a:effectLst/>
                          <a:latin typeface="+mn-lt"/>
                          <a:ea typeface="+mn-ea"/>
                          <a:cs typeface="+mn-cs"/>
                        </a:rPr>
                        <a:t>Availability of organic/non-GMO</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Overall product quality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Health and wellness benefits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Appropriate packaging size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Health and wellness benefits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679927707"/>
                  </a:ext>
                </a:extLst>
              </a:tr>
              <a:tr h="585279">
                <a:tc>
                  <a:txBody>
                    <a:bodyPr/>
                    <a:lstStyle/>
                    <a:p>
                      <a:pPr algn="l" fontAlgn="t"/>
                      <a:r>
                        <a:rPr lang="en-US" sz="1000" b="0" i="0" u="none" strike="noStrike" spc="0" dirty="0">
                          <a:solidFill>
                            <a:schemeClr val="tx1"/>
                          </a:solidFill>
                          <a:effectLst/>
                          <a:latin typeface="+mn-lt"/>
                        </a:rPr>
                        <a:t>Shelf life</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Works well in recipes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Corporate contract</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Distributor availability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Ability to offer seasonal or LTOs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mn-lt"/>
                          <a:ea typeface="+mn-ea"/>
                          <a:cs typeface="+mn-cs"/>
                        </a:rPr>
                        <a:t>Easily incorporated into recipes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Availability of organic/non-GMO</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620231465"/>
                  </a:ext>
                </a:extLst>
              </a:tr>
              <a:tr h="585279">
                <a:tc>
                  <a:txBody>
                    <a:bodyPr/>
                    <a:lstStyle/>
                    <a:p>
                      <a:pPr algn="l" fontAlgn="t"/>
                      <a:r>
                        <a:rPr lang="en-US" sz="1000" b="0" i="0" u="none" strike="noStrike" spc="0" dirty="0">
                          <a:solidFill>
                            <a:schemeClr val="tx1"/>
                          </a:solidFill>
                          <a:effectLst/>
                          <a:latin typeface="+mn-lt"/>
                        </a:rPr>
                        <a:t>Availability of organic/non-GMO</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Taste/flavor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Works well in recipes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Appropriate packaging size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Low-sodium options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Taste/flavor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Taste/flavor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36889863"/>
                  </a:ext>
                </a:extLst>
              </a:tr>
              <a:tr h="585279">
                <a:tc>
                  <a:txBody>
                    <a:bodyPr/>
                    <a:lstStyle/>
                    <a:p>
                      <a:pPr algn="l" fontAlgn="t"/>
                      <a:r>
                        <a:rPr lang="en-US" sz="1000" b="1" i="0" u="none" strike="noStrike" spc="0" dirty="0">
                          <a:solidFill>
                            <a:schemeClr val="accent1"/>
                          </a:solidFill>
                          <a:effectLst/>
                          <a:latin typeface="+mn-lt"/>
                        </a:rPr>
                        <a:t>Brand uses a licensed character</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Ability to offer seasonal or LTOs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dirty="0">
                          <a:solidFill>
                            <a:schemeClr val="tx1"/>
                          </a:solidFill>
                          <a:effectLst/>
                          <a:latin typeface="+mn-lt"/>
                          <a:ea typeface="+mn-ea"/>
                          <a:cs typeface="+mn-cs"/>
                        </a:rPr>
                        <a:t>Price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Availability of organic/non-GMO</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Signature soup of the operation</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a:ea typeface="+mn-ea"/>
                          <a:cs typeface="+mn-cs"/>
                        </a:rPr>
                        <a:t>Dietary claims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Distributor availability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684114754"/>
                  </a:ext>
                </a:extLst>
              </a:tr>
            </a:tbl>
          </a:graphicData>
        </a:graphic>
      </p:graphicFrame>
    </p:spTree>
    <p:extLst>
      <p:ext uri="{BB962C8B-B14F-4D97-AF65-F5344CB8AC3E}">
        <p14:creationId xmlns:p14="http://schemas.microsoft.com/office/powerpoint/2010/main" val="179621829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F4E2DE4-8ADA-4D4E-9951-90A1D26586E7}" type="slidenum">
              <a:rPr lang="en-US" smtClean="0"/>
              <a:pPr/>
              <a:t>170</a:t>
            </a:fld>
            <a:endParaRPr lang="en-US" dirty="0"/>
          </a:p>
        </p:txBody>
      </p:sp>
      <p:sp>
        <p:nvSpPr>
          <p:cNvPr id="4" name="Title 3"/>
          <p:cNvSpPr>
            <a:spLocks noGrp="1"/>
          </p:cNvSpPr>
          <p:nvPr>
            <p:ph type="title"/>
          </p:nvPr>
        </p:nvSpPr>
        <p:spPr/>
        <p:txBody>
          <a:bodyPr/>
          <a:lstStyle/>
          <a:p>
            <a:r>
              <a:rPr lang="en-US" dirty="0"/>
              <a:t>Operation Location</a:t>
            </a:r>
          </a:p>
        </p:txBody>
      </p:sp>
      <p:sp>
        <p:nvSpPr>
          <p:cNvPr id="5" name="Footer Placeholder 4"/>
          <p:cNvSpPr>
            <a:spLocks noGrp="1"/>
          </p:cNvSpPr>
          <p:nvPr>
            <p:ph type="ftr" sz="quarter" idx="13"/>
          </p:nvPr>
        </p:nvSpPr>
        <p:spPr/>
        <p:txBody>
          <a:bodyPr/>
          <a:lstStyle/>
          <a:p>
            <a:endParaRPr lang="en-US" dirty="0"/>
          </a:p>
          <a:p>
            <a:r>
              <a:rPr lang="en-US" dirty="0"/>
              <a:t>Base: 700</a:t>
            </a:r>
          </a:p>
          <a:p>
            <a:r>
              <a:rPr lang="en-US" dirty="0"/>
              <a:t>Q: In which state is your foodservice operation located? If the operation has units in multiple states, please indicate the state in which the majority of your business comes from.</a:t>
            </a:r>
          </a:p>
        </p:txBody>
      </p:sp>
      <p:graphicFrame>
        <p:nvGraphicFramePr>
          <p:cNvPr id="7" name="Chart Placeholder 6"/>
          <p:cNvGraphicFramePr>
            <a:graphicFrameLocks noGrp="1"/>
          </p:cNvGraphicFramePr>
          <p:nvPr>
            <p:ph type="chart" sz="quarter" idx="17"/>
            <p:extLst>
              <p:ext uri="{D42A27DB-BD31-4B8C-83A1-F6EECF244321}">
                <p14:modId xmlns:p14="http://schemas.microsoft.com/office/powerpoint/2010/main" val="3901631394"/>
              </p:ext>
            </p:extLst>
          </p:nvPr>
        </p:nvGraphicFramePr>
        <p:xfrm>
          <a:off x="3276600" y="304799"/>
          <a:ext cx="5486400" cy="5893217"/>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F4E2DE4-8ADA-4D4E-9951-90A1D26586E7}" type="slidenum">
              <a:rPr lang="en-US" smtClean="0"/>
              <a:pPr/>
              <a:t>171</a:t>
            </a:fld>
            <a:endParaRPr lang="en-US" dirty="0"/>
          </a:p>
        </p:txBody>
      </p:sp>
      <p:sp>
        <p:nvSpPr>
          <p:cNvPr id="4" name="Title 3"/>
          <p:cNvSpPr>
            <a:spLocks noGrp="1"/>
          </p:cNvSpPr>
          <p:nvPr>
            <p:ph type="title"/>
          </p:nvPr>
        </p:nvSpPr>
        <p:spPr/>
        <p:txBody>
          <a:bodyPr/>
          <a:lstStyle/>
          <a:p>
            <a:r>
              <a:rPr lang="en-US" dirty="0"/>
              <a:t>Annual Purchases</a:t>
            </a:r>
          </a:p>
        </p:txBody>
      </p:sp>
      <p:sp>
        <p:nvSpPr>
          <p:cNvPr id="5" name="Footer Placeholder 4"/>
          <p:cNvSpPr>
            <a:spLocks noGrp="1"/>
          </p:cNvSpPr>
          <p:nvPr>
            <p:ph type="ftr" sz="quarter" idx="13"/>
          </p:nvPr>
        </p:nvSpPr>
        <p:spPr/>
        <p:txBody>
          <a:bodyPr/>
          <a:lstStyle/>
          <a:p>
            <a:endParaRPr lang="en-US" dirty="0"/>
          </a:p>
          <a:p>
            <a:r>
              <a:rPr lang="en-US" dirty="0"/>
              <a:t>Base: 700</a:t>
            </a:r>
          </a:p>
          <a:p>
            <a:r>
              <a:rPr lang="en-US" dirty="0"/>
              <a:t>Q: In an average year, how much does your operation spend on foods, ingredients and non-alcohol beverages? Please approximate to the best of your ability.</a:t>
            </a:r>
          </a:p>
        </p:txBody>
      </p:sp>
      <p:sp>
        <p:nvSpPr>
          <p:cNvPr id="6" name="Text Placeholder 5"/>
          <p:cNvSpPr>
            <a:spLocks noGrp="1"/>
          </p:cNvSpPr>
          <p:nvPr>
            <p:ph type="body" sz="quarter" idx="15"/>
          </p:nvPr>
        </p:nvSpPr>
        <p:spPr>
          <a:xfrm>
            <a:off x="381000" y="1258645"/>
            <a:ext cx="2590801" cy="1170520"/>
          </a:xfrm>
        </p:spPr>
        <p:txBody>
          <a:bodyPr/>
          <a:lstStyle/>
          <a:p>
            <a:r>
              <a:rPr lang="en-US" dirty="0"/>
              <a:t>Food, ingredients, and non-alcohol beverages</a:t>
            </a:r>
          </a:p>
        </p:txBody>
      </p:sp>
      <p:graphicFrame>
        <p:nvGraphicFramePr>
          <p:cNvPr id="7" name="Chart Placeholder 6"/>
          <p:cNvGraphicFramePr>
            <a:graphicFrameLocks noGrp="1"/>
          </p:cNvGraphicFramePr>
          <p:nvPr>
            <p:ph type="chart" sz="quarter" idx="17"/>
            <p:extLst>
              <p:ext uri="{D42A27DB-BD31-4B8C-83A1-F6EECF244321}">
                <p14:modId xmlns:p14="http://schemas.microsoft.com/office/powerpoint/2010/main" val="4143072792"/>
              </p:ext>
            </p:extLst>
          </p:nvPr>
        </p:nvGraphicFramePr>
        <p:xfrm>
          <a:off x="3276600" y="304800"/>
          <a:ext cx="5486400" cy="57912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Placeholder 6"/>
          <p:cNvGraphicFramePr>
            <a:graphicFrameLocks noGrp="1"/>
          </p:cNvGraphicFramePr>
          <p:nvPr>
            <p:ph type="chart" sz="quarter" idx="16"/>
            <p:extLst>
              <p:ext uri="{D42A27DB-BD31-4B8C-83A1-F6EECF244321}">
                <p14:modId xmlns:p14="http://schemas.microsoft.com/office/powerpoint/2010/main" val="3428101431"/>
              </p:ext>
            </p:extLst>
          </p:nvPr>
        </p:nvGraphicFramePr>
        <p:xfrm>
          <a:off x="381000" y="2743200"/>
          <a:ext cx="4029075" cy="3352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Placeholder 6">
            <a:extLst>
              <a:ext uri="{FF2B5EF4-FFF2-40B4-BE49-F238E27FC236}">
                <a16:creationId xmlns:a16="http://schemas.microsoft.com/office/drawing/2014/main" id="{7C223361-EEA2-4770-A1A8-5AD64619F4B9}"/>
              </a:ext>
            </a:extLst>
          </p:cNvPr>
          <p:cNvGraphicFramePr>
            <a:graphicFrameLocks noGrp="1"/>
          </p:cNvGraphicFramePr>
          <p:nvPr>
            <p:ph type="chart" sz="quarter" idx="17"/>
            <p:extLst>
              <p:ext uri="{D42A27DB-BD31-4B8C-83A1-F6EECF244321}">
                <p14:modId xmlns:p14="http://schemas.microsoft.com/office/powerpoint/2010/main" val="2400801737"/>
              </p:ext>
            </p:extLst>
          </p:nvPr>
        </p:nvGraphicFramePr>
        <p:xfrm>
          <a:off x="4714875" y="2743200"/>
          <a:ext cx="4048125" cy="33528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10"/>
          </p:nvPr>
        </p:nvSpPr>
        <p:spPr/>
        <p:txBody>
          <a:bodyPr/>
          <a:lstStyle/>
          <a:p>
            <a:fld id="{1F4E2DE4-8ADA-4D4E-9951-90A1D26586E7}" type="slidenum">
              <a:rPr lang="en-US" smtClean="0"/>
              <a:pPr/>
              <a:t>172</a:t>
            </a:fld>
            <a:endParaRPr lang="en-US" dirty="0"/>
          </a:p>
        </p:txBody>
      </p:sp>
      <p:sp>
        <p:nvSpPr>
          <p:cNvPr id="4" name="Title 3"/>
          <p:cNvSpPr>
            <a:spLocks noGrp="1"/>
          </p:cNvSpPr>
          <p:nvPr>
            <p:ph type="title"/>
          </p:nvPr>
        </p:nvSpPr>
        <p:spPr>
          <a:xfrm>
            <a:off x="384048" y="304800"/>
            <a:ext cx="5483351" cy="1752600"/>
          </a:xfrm>
        </p:spPr>
        <p:txBody>
          <a:bodyPr/>
          <a:lstStyle/>
          <a:p>
            <a:r>
              <a:rPr lang="en-US" dirty="0"/>
              <a:t>Foodservice Manager Membership</a:t>
            </a:r>
          </a:p>
        </p:txBody>
      </p:sp>
      <p:sp>
        <p:nvSpPr>
          <p:cNvPr id="5" name="Footer Placeholder 4"/>
          <p:cNvSpPr>
            <a:spLocks noGrp="1"/>
          </p:cNvSpPr>
          <p:nvPr>
            <p:ph type="ftr" sz="quarter" idx="13"/>
          </p:nvPr>
        </p:nvSpPr>
        <p:spPr/>
        <p:txBody>
          <a:bodyPr/>
          <a:lstStyle/>
          <a:p>
            <a:endParaRPr lang="en-US" dirty="0"/>
          </a:p>
          <a:p>
            <a:r>
              <a:rPr lang="en-US" dirty="0"/>
              <a:t>Base: 325</a:t>
            </a:r>
          </a:p>
          <a:p>
            <a:r>
              <a:rPr lang="en-US" dirty="0"/>
              <a:t>Q: Is your foodservice operation independently operated or is it managed by a foodservice contractor/manager (FSM)?</a:t>
            </a:r>
          </a:p>
          <a:p>
            <a:r>
              <a:rPr lang="en-US" dirty="0"/>
              <a:t>Base: 39</a:t>
            </a:r>
          </a:p>
          <a:p>
            <a:r>
              <a:rPr lang="en-US" dirty="0"/>
              <a:t>Q: You said you are managed by a foodservice contractor/manager. Who do you currently contract with?</a:t>
            </a:r>
          </a:p>
        </p:txBody>
      </p:sp>
      <p:sp>
        <p:nvSpPr>
          <p:cNvPr id="14" name="Arc 13">
            <a:extLst>
              <a:ext uri="{FF2B5EF4-FFF2-40B4-BE49-F238E27FC236}">
                <a16:creationId xmlns:a16="http://schemas.microsoft.com/office/drawing/2014/main" id="{F0B0E06B-717C-467F-9398-AFBD5846EAD4}"/>
              </a:ext>
            </a:extLst>
          </p:cNvPr>
          <p:cNvSpPr/>
          <p:nvPr/>
        </p:nvSpPr>
        <p:spPr>
          <a:xfrm rot="2671233" flipH="1">
            <a:off x="3057525" y="2523307"/>
            <a:ext cx="2743200" cy="2743200"/>
          </a:xfrm>
          <a:prstGeom prst="arc">
            <a:avLst>
              <a:gd name="adj1" fmla="val 16480197"/>
              <a:gd name="adj2" fmla="val 860746"/>
            </a:avLst>
          </a:prstGeom>
          <a:ln>
            <a:headEnd type="arrow"/>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dirty="0"/>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Placeholder 6"/>
          <p:cNvGraphicFramePr>
            <a:graphicFrameLocks noGrp="1"/>
          </p:cNvGraphicFramePr>
          <p:nvPr>
            <p:ph type="chart" sz="quarter" idx="16"/>
            <p:extLst>
              <p:ext uri="{D42A27DB-BD31-4B8C-83A1-F6EECF244321}">
                <p14:modId xmlns:p14="http://schemas.microsoft.com/office/powerpoint/2010/main" val="2860270366"/>
              </p:ext>
            </p:extLst>
          </p:nvPr>
        </p:nvGraphicFramePr>
        <p:xfrm>
          <a:off x="381000" y="2743200"/>
          <a:ext cx="4029075" cy="3352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Placeholder 6">
            <a:extLst>
              <a:ext uri="{FF2B5EF4-FFF2-40B4-BE49-F238E27FC236}">
                <a16:creationId xmlns:a16="http://schemas.microsoft.com/office/drawing/2014/main" id="{88AC1E44-3205-410A-9B0E-617CE159CD3F}"/>
              </a:ext>
            </a:extLst>
          </p:cNvPr>
          <p:cNvGraphicFramePr>
            <a:graphicFrameLocks noGrp="1"/>
          </p:cNvGraphicFramePr>
          <p:nvPr>
            <p:ph type="chart" sz="quarter" idx="17"/>
            <p:extLst>
              <p:ext uri="{D42A27DB-BD31-4B8C-83A1-F6EECF244321}">
                <p14:modId xmlns:p14="http://schemas.microsoft.com/office/powerpoint/2010/main" val="2555056759"/>
              </p:ext>
            </p:extLst>
          </p:nvPr>
        </p:nvGraphicFramePr>
        <p:xfrm>
          <a:off x="4714875" y="2743200"/>
          <a:ext cx="4048125" cy="33528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10"/>
          </p:nvPr>
        </p:nvSpPr>
        <p:spPr/>
        <p:txBody>
          <a:bodyPr/>
          <a:lstStyle/>
          <a:p>
            <a:fld id="{1F4E2DE4-8ADA-4D4E-9951-90A1D26586E7}" type="slidenum">
              <a:rPr lang="en-US" smtClean="0"/>
              <a:pPr/>
              <a:t>173</a:t>
            </a:fld>
            <a:endParaRPr lang="en-US" dirty="0"/>
          </a:p>
        </p:txBody>
      </p:sp>
      <p:sp>
        <p:nvSpPr>
          <p:cNvPr id="4" name="Title 3"/>
          <p:cNvSpPr>
            <a:spLocks noGrp="1"/>
          </p:cNvSpPr>
          <p:nvPr>
            <p:ph type="title"/>
          </p:nvPr>
        </p:nvSpPr>
        <p:spPr>
          <a:xfrm>
            <a:off x="384048" y="304800"/>
            <a:ext cx="5483351" cy="1752600"/>
          </a:xfrm>
        </p:spPr>
        <p:txBody>
          <a:bodyPr/>
          <a:lstStyle/>
          <a:p>
            <a:r>
              <a:rPr lang="en-US" dirty="0"/>
              <a:t>Group Purchasing Organization Membership</a:t>
            </a:r>
          </a:p>
        </p:txBody>
      </p:sp>
      <p:sp>
        <p:nvSpPr>
          <p:cNvPr id="5" name="Footer Placeholder 4"/>
          <p:cNvSpPr>
            <a:spLocks noGrp="1"/>
          </p:cNvSpPr>
          <p:nvPr>
            <p:ph type="ftr" sz="quarter" idx="13"/>
          </p:nvPr>
        </p:nvSpPr>
        <p:spPr/>
        <p:txBody>
          <a:bodyPr/>
          <a:lstStyle/>
          <a:p>
            <a:endParaRPr lang="en-US" dirty="0"/>
          </a:p>
          <a:p>
            <a:r>
              <a:rPr lang="en-US" dirty="0"/>
              <a:t>Base: 650</a:t>
            </a:r>
          </a:p>
          <a:p>
            <a:r>
              <a:rPr lang="en-US" dirty="0"/>
              <a:t>Q: Is your operation a member of a Group Purchasing Organization (GPO) or Operator Buying Group?</a:t>
            </a:r>
          </a:p>
          <a:p>
            <a:r>
              <a:rPr lang="en-US" dirty="0"/>
              <a:t>Base: 188</a:t>
            </a:r>
          </a:p>
          <a:p>
            <a:r>
              <a:rPr lang="en-US" dirty="0"/>
              <a:t>Q: You said you are a member of a Group Purchasing Organization (GPO). Which GPO is your operation a member of?</a:t>
            </a:r>
          </a:p>
        </p:txBody>
      </p:sp>
      <p:sp>
        <p:nvSpPr>
          <p:cNvPr id="13" name="Arc 12">
            <a:extLst>
              <a:ext uri="{FF2B5EF4-FFF2-40B4-BE49-F238E27FC236}">
                <a16:creationId xmlns:a16="http://schemas.microsoft.com/office/drawing/2014/main" id="{9933E279-E2AC-4D48-8BA8-52AA59FF20BB}"/>
              </a:ext>
            </a:extLst>
          </p:cNvPr>
          <p:cNvSpPr/>
          <p:nvPr/>
        </p:nvSpPr>
        <p:spPr>
          <a:xfrm rot="1241617" flipH="1">
            <a:off x="2978327" y="2772216"/>
            <a:ext cx="3469642" cy="3060174"/>
          </a:xfrm>
          <a:prstGeom prst="arc">
            <a:avLst>
              <a:gd name="adj1" fmla="val 16140546"/>
              <a:gd name="adj2" fmla="val 21196492"/>
            </a:avLst>
          </a:prstGeom>
          <a:ln>
            <a:headEnd type="arrow"/>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dirty="0"/>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F4E2DE4-8ADA-4D4E-9951-90A1D26586E7}" type="slidenum">
              <a:rPr lang="en-US" smtClean="0"/>
              <a:pPr/>
              <a:t>174</a:t>
            </a:fld>
            <a:endParaRPr lang="en-US" dirty="0"/>
          </a:p>
        </p:txBody>
      </p:sp>
      <p:sp>
        <p:nvSpPr>
          <p:cNvPr id="4" name="Title 3"/>
          <p:cNvSpPr>
            <a:spLocks noGrp="1"/>
          </p:cNvSpPr>
          <p:nvPr>
            <p:ph type="title"/>
          </p:nvPr>
        </p:nvSpPr>
        <p:spPr/>
        <p:txBody>
          <a:bodyPr/>
          <a:lstStyle/>
          <a:p>
            <a:r>
              <a:rPr lang="en-US" dirty="0"/>
              <a:t>Primary Distributor</a:t>
            </a:r>
          </a:p>
        </p:txBody>
      </p:sp>
      <p:sp>
        <p:nvSpPr>
          <p:cNvPr id="5" name="Footer Placeholder 4"/>
          <p:cNvSpPr>
            <a:spLocks noGrp="1"/>
          </p:cNvSpPr>
          <p:nvPr>
            <p:ph type="ftr" sz="quarter" idx="13"/>
          </p:nvPr>
        </p:nvSpPr>
        <p:spPr/>
        <p:txBody>
          <a:bodyPr/>
          <a:lstStyle/>
          <a:p>
            <a:endParaRPr lang="en-US" dirty="0"/>
          </a:p>
          <a:p>
            <a:r>
              <a:rPr lang="en-US" dirty="0"/>
              <a:t>Base: 700</a:t>
            </a:r>
          </a:p>
          <a:p>
            <a:r>
              <a:rPr lang="en-US" dirty="0"/>
              <a:t>Q: Who would you consider to be your primary distributor?</a:t>
            </a:r>
          </a:p>
        </p:txBody>
      </p:sp>
      <p:graphicFrame>
        <p:nvGraphicFramePr>
          <p:cNvPr id="7" name="Chart Placeholder 6"/>
          <p:cNvGraphicFramePr>
            <a:graphicFrameLocks noGrp="1"/>
          </p:cNvGraphicFramePr>
          <p:nvPr>
            <p:ph type="chart" sz="quarter" idx="17"/>
            <p:extLst>
              <p:ext uri="{D42A27DB-BD31-4B8C-83A1-F6EECF244321}">
                <p14:modId xmlns:p14="http://schemas.microsoft.com/office/powerpoint/2010/main" val="293380722"/>
              </p:ext>
            </p:extLst>
          </p:nvPr>
        </p:nvGraphicFramePr>
        <p:xfrm>
          <a:off x="3276600" y="304800"/>
          <a:ext cx="5486400" cy="57912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AD550A-EDED-4417-A1ED-117E8B1354BD}"/>
              </a:ext>
            </a:extLst>
          </p:cNvPr>
          <p:cNvSpPr>
            <a:spLocks noGrp="1"/>
          </p:cNvSpPr>
          <p:nvPr>
            <p:ph type="title"/>
          </p:nvPr>
        </p:nvSpPr>
        <p:spPr/>
        <p:txBody>
          <a:bodyPr/>
          <a:lstStyle/>
          <a:p>
            <a:r>
              <a:rPr lang="en-US" dirty="0"/>
              <a:t>Additional Category Detailed Findings</a:t>
            </a:r>
          </a:p>
        </p:txBody>
      </p:sp>
      <p:sp>
        <p:nvSpPr>
          <p:cNvPr id="3" name="Slide Number Placeholder 2">
            <a:extLst>
              <a:ext uri="{FF2B5EF4-FFF2-40B4-BE49-F238E27FC236}">
                <a16:creationId xmlns:a16="http://schemas.microsoft.com/office/drawing/2014/main" id="{7F21415B-F6F4-4886-B1C1-FC9701943292}"/>
              </a:ext>
            </a:extLst>
          </p:cNvPr>
          <p:cNvSpPr>
            <a:spLocks noGrp="1"/>
          </p:cNvSpPr>
          <p:nvPr>
            <p:ph type="sldNum" sz="quarter" idx="4"/>
          </p:nvPr>
        </p:nvSpPr>
        <p:spPr/>
        <p:txBody>
          <a:bodyPr/>
          <a:lstStyle/>
          <a:p>
            <a:fld id="{7B6B1C32-E567-445C-9FD5-2A0B0A08DD29}" type="slidenum">
              <a:rPr lang="en-US" smtClean="0"/>
              <a:pPr/>
              <a:t>175</a:t>
            </a:fld>
            <a:endParaRPr lang="en-US" dirty="0"/>
          </a:p>
        </p:txBody>
      </p:sp>
    </p:spTree>
    <p:extLst>
      <p:ext uri="{BB962C8B-B14F-4D97-AF65-F5344CB8AC3E}">
        <p14:creationId xmlns:p14="http://schemas.microsoft.com/office/powerpoint/2010/main" val="312332878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FD2D58-9A43-420C-A594-2889EDCA21C9}"/>
              </a:ext>
            </a:extLst>
          </p:cNvPr>
          <p:cNvSpPr>
            <a:spLocks noGrp="1"/>
          </p:cNvSpPr>
          <p:nvPr>
            <p:ph type="sldNum" sz="quarter" idx="4"/>
          </p:nvPr>
        </p:nvSpPr>
        <p:spPr/>
        <p:txBody>
          <a:bodyPr/>
          <a:lstStyle/>
          <a:p>
            <a:pPr defTabSz="856716"/>
            <a:fld id="{7B6B1C32-E567-445C-9FD5-2A0B0A08DD29}" type="slidenum">
              <a:rPr lang="en-US" smtClean="0"/>
              <a:pPr defTabSz="856716"/>
              <a:t>176</a:t>
            </a:fld>
            <a:endParaRPr lang="en-US" dirty="0"/>
          </a:p>
        </p:txBody>
      </p:sp>
      <p:sp>
        <p:nvSpPr>
          <p:cNvPr id="5" name="Title 4">
            <a:extLst>
              <a:ext uri="{FF2B5EF4-FFF2-40B4-BE49-F238E27FC236}">
                <a16:creationId xmlns:a16="http://schemas.microsoft.com/office/drawing/2014/main" id="{B68B9398-1126-4C02-A9E7-7431E14C0605}"/>
              </a:ext>
            </a:extLst>
          </p:cNvPr>
          <p:cNvSpPr>
            <a:spLocks noGrp="1"/>
          </p:cNvSpPr>
          <p:nvPr>
            <p:ph type="title"/>
          </p:nvPr>
        </p:nvSpPr>
        <p:spPr/>
        <p:txBody>
          <a:bodyPr/>
          <a:lstStyle/>
          <a:p>
            <a:r>
              <a:rPr lang="en-US" dirty="0"/>
              <a:t>Packaged Snacks</a:t>
            </a:r>
          </a:p>
        </p:txBody>
      </p:sp>
    </p:spTree>
    <p:extLst>
      <p:ext uri="{BB962C8B-B14F-4D97-AF65-F5344CB8AC3E}">
        <p14:creationId xmlns:p14="http://schemas.microsoft.com/office/powerpoint/2010/main" val="251426683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Placeholder 6"/>
          <p:cNvGraphicFramePr>
            <a:graphicFrameLocks noGrp="1"/>
          </p:cNvGraphicFramePr>
          <p:nvPr>
            <p:ph type="chart" sz="quarter" idx="14"/>
            <p:extLst>
              <p:ext uri="{D42A27DB-BD31-4B8C-83A1-F6EECF244321}">
                <p14:modId xmlns:p14="http://schemas.microsoft.com/office/powerpoint/2010/main" val="2520514208"/>
              </p:ext>
            </p:extLst>
          </p:nvPr>
        </p:nvGraphicFramePr>
        <p:xfrm>
          <a:off x="3276599" y="304800"/>
          <a:ext cx="5483347" cy="6246176"/>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p:cNvSpPr>
            <a:spLocks noGrp="1"/>
          </p:cNvSpPr>
          <p:nvPr>
            <p:ph type="sldNum" sz="quarter" idx="10"/>
          </p:nvPr>
        </p:nvSpPr>
        <p:spPr/>
        <p:txBody>
          <a:bodyPr/>
          <a:lstStyle/>
          <a:p>
            <a:fld id="{1F4E2DE4-8ADA-4D4E-9951-90A1D26586E7}" type="slidenum">
              <a:rPr lang="en-US" smtClean="0"/>
              <a:pPr/>
              <a:t>177</a:t>
            </a:fld>
            <a:endParaRPr lang="en-US" dirty="0"/>
          </a:p>
        </p:txBody>
      </p:sp>
      <p:sp>
        <p:nvSpPr>
          <p:cNvPr id="4" name="Title 3"/>
          <p:cNvSpPr>
            <a:spLocks noGrp="1"/>
          </p:cNvSpPr>
          <p:nvPr>
            <p:ph type="title"/>
          </p:nvPr>
        </p:nvSpPr>
        <p:spPr/>
        <p:txBody>
          <a:bodyPr/>
          <a:lstStyle/>
          <a:p>
            <a:r>
              <a:rPr lang="en-US" dirty="0"/>
              <a:t>Snack Purchase Drivers</a:t>
            </a:r>
          </a:p>
        </p:txBody>
      </p:sp>
      <p:sp>
        <p:nvSpPr>
          <p:cNvPr id="5" name="Footer Placeholder 4"/>
          <p:cNvSpPr>
            <a:spLocks noGrp="1"/>
          </p:cNvSpPr>
          <p:nvPr>
            <p:ph type="ftr" sz="quarter" idx="13"/>
          </p:nvPr>
        </p:nvSpPr>
        <p:spPr>
          <a:xfrm>
            <a:off x="381000" y="6198017"/>
            <a:ext cx="2590800" cy="355183"/>
          </a:xfrm>
        </p:spPr>
        <p:txBody>
          <a:bodyPr/>
          <a:lstStyle/>
          <a:p>
            <a:endParaRPr lang="en-US" dirty="0"/>
          </a:p>
          <a:p>
            <a:r>
              <a:rPr lang="en-US" dirty="0"/>
              <a:t>Base: 482</a:t>
            </a:r>
          </a:p>
          <a:p>
            <a:r>
              <a:rPr lang="en-US" dirty="0"/>
              <a:t>Q: You said you currently purchase packaged snacks for your operation. Please select the primary drivers of your purchase decisions.</a:t>
            </a:r>
          </a:p>
        </p:txBody>
      </p:sp>
      <p:sp>
        <p:nvSpPr>
          <p:cNvPr id="14" name="Text Placeholder 13">
            <a:extLst>
              <a:ext uri="{FF2B5EF4-FFF2-40B4-BE49-F238E27FC236}">
                <a16:creationId xmlns:a16="http://schemas.microsoft.com/office/drawing/2014/main" id="{2E040E95-DB3F-4EF5-8210-071DDFDE248F}"/>
              </a:ext>
            </a:extLst>
          </p:cNvPr>
          <p:cNvSpPr>
            <a:spLocks noGrp="1"/>
          </p:cNvSpPr>
          <p:nvPr>
            <p:ph type="body" sz="quarter" idx="15"/>
          </p:nvPr>
        </p:nvSpPr>
        <p:spPr>
          <a:xfrm>
            <a:off x="381000" y="1731981"/>
            <a:ext cx="2590801" cy="697184"/>
          </a:xfrm>
        </p:spPr>
        <p:txBody>
          <a:bodyPr/>
          <a:lstStyle/>
          <a:p>
            <a:r>
              <a:rPr lang="en-US" dirty="0"/>
              <a:t>By Segment</a:t>
            </a:r>
          </a:p>
          <a:p>
            <a:endParaRPr lang="en-US" dirty="0"/>
          </a:p>
        </p:txBody>
      </p:sp>
      <p:graphicFrame>
        <p:nvGraphicFramePr>
          <p:cNvPr id="10" name="Chart Placeholder 6">
            <a:extLst>
              <a:ext uri="{FF2B5EF4-FFF2-40B4-BE49-F238E27FC236}">
                <a16:creationId xmlns:a16="http://schemas.microsoft.com/office/drawing/2014/main" id="{999990FA-85B8-4B20-AB75-38FF61F09D29}"/>
              </a:ext>
            </a:extLst>
          </p:cNvPr>
          <p:cNvGraphicFramePr>
            <a:graphicFrameLocks noGrp="1"/>
          </p:cNvGraphicFramePr>
          <p:nvPr>
            <p:ph type="chart" sz="quarter" idx="17"/>
            <p:extLst>
              <p:ext uri="{D42A27DB-BD31-4B8C-83A1-F6EECF244321}">
                <p14:modId xmlns:p14="http://schemas.microsoft.com/office/powerpoint/2010/main" val="2958082188"/>
              </p:ext>
            </p:extLst>
          </p:nvPr>
        </p:nvGraphicFramePr>
        <p:xfrm>
          <a:off x="6172200" y="304800"/>
          <a:ext cx="2590800" cy="5867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231399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Placeholder 6"/>
          <p:cNvGraphicFramePr>
            <a:graphicFrameLocks noGrp="1"/>
          </p:cNvGraphicFramePr>
          <p:nvPr>
            <p:ph type="chart" sz="quarter" idx="14"/>
            <p:extLst>
              <p:ext uri="{D42A27DB-BD31-4B8C-83A1-F6EECF244321}">
                <p14:modId xmlns:p14="http://schemas.microsoft.com/office/powerpoint/2010/main" val="2774028245"/>
              </p:ext>
            </p:extLst>
          </p:nvPr>
        </p:nvGraphicFramePr>
        <p:xfrm>
          <a:off x="3276599" y="304800"/>
          <a:ext cx="5483343" cy="6248400"/>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p:cNvSpPr>
            <a:spLocks noGrp="1"/>
          </p:cNvSpPr>
          <p:nvPr>
            <p:ph type="sldNum" sz="quarter" idx="10"/>
          </p:nvPr>
        </p:nvSpPr>
        <p:spPr/>
        <p:txBody>
          <a:bodyPr/>
          <a:lstStyle/>
          <a:p>
            <a:fld id="{1F4E2DE4-8ADA-4D4E-9951-90A1D26586E7}" type="slidenum">
              <a:rPr lang="en-US" smtClean="0"/>
              <a:t>178</a:t>
            </a:fld>
            <a:endParaRPr lang="en-US" dirty="0"/>
          </a:p>
        </p:txBody>
      </p:sp>
      <p:sp>
        <p:nvSpPr>
          <p:cNvPr id="8" name="Title 7">
            <a:extLst>
              <a:ext uri="{FF2B5EF4-FFF2-40B4-BE49-F238E27FC236}">
                <a16:creationId xmlns:a16="http://schemas.microsoft.com/office/drawing/2014/main" id="{C191159B-06E6-4F91-886C-BB4C690517B0}"/>
              </a:ext>
            </a:extLst>
          </p:cNvPr>
          <p:cNvSpPr>
            <a:spLocks noGrp="1"/>
          </p:cNvSpPr>
          <p:nvPr>
            <p:ph type="title"/>
          </p:nvPr>
        </p:nvSpPr>
        <p:spPr/>
        <p:txBody>
          <a:bodyPr/>
          <a:lstStyle/>
          <a:p>
            <a:r>
              <a:rPr lang="en-US" sz="1800" spc="-50" dirty="0"/>
              <a:t>Snack Purchase Drivers</a:t>
            </a:r>
          </a:p>
        </p:txBody>
      </p:sp>
      <p:sp>
        <p:nvSpPr>
          <p:cNvPr id="5" name="Footer Placeholder 4"/>
          <p:cNvSpPr>
            <a:spLocks noGrp="1"/>
          </p:cNvSpPr>
          <p:nvPr>
            <p:ph type="ftr" sz="quarter" idx="13"/>
          </p:nvPr>
        </p:nvSpPr>
        <p:spPr>
          <a:xfrm>
            <a:off x="381000" y="6198017"/>
            <a:ext cx="2590800" cy="355183"/>
          </a:xfrm>
        </p:spPr>
        <p:txBody>
          <a:bodyPr/>
          <a:lstStyle/>
          <a:p>
            <a:endParaRPr dirty="0"/>
          </a:p>
          <a:p>
            <a:r>
              <a:rPr dirty="0"/>
              <a:t>Base: 482</a:t>
            </a:r>
          </a:p>
          <a:p>
            <a:r>
              <a:rPr dirty="0"/>
              <a:t>Q: You said you currently purchase packaged snacks for your operation. Please select the primary drivers of your purchase decisions.</a:t>
            </a:r>
          </a:p>
        </p:txBody>
      </p:sp>
      <p:sp>
        <p:nvSpPr>
          <p:cNvPr id="3" name="Text Placeholder 2">
            <a:extLst>
              <a:ext uri="{FF2B5EF4-FFF2-40B4-BE49-F238E27FC236}">
                <a16:creationId xmlns:a16="http://schemas.microsoft.com/office/drawing/2014/main" id="{B1D8465D-3F0C-46BE-98D2-5CBE9B203DBB}"/>
              </a:ext>
            </a:extLst>
          </p:cNvPr>
          <p:cNvSpPr>
            <a:spLocks noGrp="1"/>
          </p:cNvSpPr>
          <p:nvPr>
            <p:ph type="body" sz="quarter" idx="15"/>
          </p:nvPr>
        </p:nvSpPr>
        <p:spPr>
          <a:xfrm>
            <a:off x="381000" y="914400"/>
            <a:ext cx="2590801" cy="1514765"/>
          </a:xfrm>
        </p:spPr>
        <p:txBody>
          <a:bodyPr/>
          <a:lstStyle/>
          <a:p>
            <a:r>
              <a:rPr lang="en-US" sz="1800" spc="-50" dirty="0">
                <a:solidFill>
                  <a:schemeClr val="tx1"/>
                </a:solidFill>
              </a:rPr>
              <a:t>By Segment</a:t>
            </a:r>
          </a:p>
          <a:p>
            <a:endParaRPr lang="en-US" sz="1800" spc="-50" dirty="0">
              <a:solidFill>
                <a:schemeClr val="tx1"/>
              </a:solidFill>
            </a:endParaRPr>
          </a:p>
        </p:txBody>
      </p:sp>
      <p:graphicFrame>
        <p:nvGraphicFramePr>
          <p:cNvPr id="9" name="Chart Placeholder 6">
            <a:extLst>
              <a:ext uri="{FF2B5EF4-FFF2-40B4-BE49-F238E27FC236}">
                <a16:creationId xmlns:a16="http://schemas.microsoft.com/office/drawing/2014/main" id="{1BC2FA49-E8A0-4B5A-ADA3-F6481554D3A6}"/>
              </a:ext>
            </a:extLst>
          </p:cNvPr>
          <p:cNvGraphicFramePr>
            <a:graphicFrameLocks noGrp="1"/>
          </p:cNvGraphicFramePr>
          <p:nvPr>
            <p:ph type="chart" sz="quarter" idx="17"/>
            <p:extLst>
              <p:ext uri="{D42A27DB-BD31-4B8C-83A1-F6EECF244321}">
                <p14:modId xmlns:p14="http://schemas.microsoft.com/office/powerpoint/2010/main" val="2086722706"/>
              </p:ext>
            </p:extLst>
          </p:nvPr>
        </p:nvGraphicFramePr>
        <p:xfrm>
          <a:off x="6172200" y="304800"/>
          <a:ext cx="2590800" cy="6248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7600381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Placeholder 6">
            <a:extLst>
              <a:ext uri="{FF2B5EF4-FFF2-40B4-BE49-F238E27FC236}">
                <a16:creationId xmlns:a16="http://schemas.microsoft.com/office/drawing/2014/main" id="{1A8F1C97-8534-4369-BC75-ACDF1395E91C}"/>
              </a:ext>
            </a:extLst>
          </p:cNvPr>
          <p:cNvGraphicFramePr>
            <a:graphicFrameLocks noGrp="1"/>
          </p:cNvGraphicFramePr>
          <p:nvPr>
            <p:ph type="chart" sz="quarter" idx="14"/>
            <p:extLst>
              <p:ext uri="{D42A27DB-BD31-4B8C-83A1-F6EECF244321}">
                <p14:modId xmlns:p14="http://schemas.microsoft.com/office/powerpoint/2010/main" val="24829171"/>
              </p:ext>
            </p:extLst>
          </p:nvPr>
        </p:nvGraphicFramePr>
        <p:xfrm>
          <a:off x="3276600" y="197220"/>
          <a:ext cx="5486400" cy="6248400"/>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p:cNvSpPr>
            <a:spLocks noGrp="1"/>
          </p:cNvSpPr>
          <p:nvPr>
            <p:ph type="sldNum" sz="quarter" idx="10"/>
          </p:nvPr>
        </p:nvSpPr>
        <p:spPr/>
        <p:txBody>
          <a:bodyPr/>
          <a:lstStyle/>
          <a:p>
            <a:fld id="{1F4E2DE4-8ADA-4D4E-9951-90A1D26586E7}" type="slidenum">
              <a:rPr lang="en-US" smtClean="0"/>
              <a:pPr/>
              <a:t>179</a:t>
            </a:fld>
            <a:endParaRPr lang="en-US" dirty="0"/>
          </a:p>
        </p:txBody>
      </p:sp>
      <p:sp>
        <p:nvSpPr>
          <p:cNvPr id="4" name="Title 3"/>
          <p:cNvSpPr>
            <a:spLocks noGrp="1"/>
          </p:cNvSpPr>
          <p:nvPr>
            <p:ph type="title"/>
          </p:nvPr>
        </p:nvSpPr>
        <p:spPr/>
        <p:txBody>
          <a:bodyPr/>
          <a:lstStyle/>
          <a:p>
            <a:r>
              <a:rPr lang="en-US" dirty="0"/>
              <a:t>Snack Purchase Important Claims</a:t>
            </a:r>
          </a:p>
        </p:txBody>
      </p:sp>
      <p:sp>
        <p:nvSpPr>
          <p:cNvPr id="5" name="Footer Placeholder 4"/>
          <p:cNvSpPr>
            <a:spLocks noGrp="1"/>
          </p:cNvSpPr>
          <p:nvPr>
            <p:ph type="ftr" sz="quarter" idx="13"/>
          </p:nvPr>
        </p:nvSpPr>
        <p:spPr>
          <a:xfrm>
            <a:off x="381000" y="6198017"/>
            <a:ext cx="2590801" cy="355183"/>
          </a:xfrm>
        </p:spPr>
        <p:txBody>
          <a:bodyPr/>
          <a:lstStyle/>
          <a:p>
            <a:endParaRPr lang="en-US" dirty="0"/>
          </a:p>
          <a:p>
            <a:r>
              <a:rPr lang="en-US" dirty="0"/>
              <a:t>Base: 482</a:t>
            </a:r>
          </a:p>
          <a:p>
            <a:r>
              <a:rPr lang="en-US" dirty="0"/>
              <a:t>Q: Which of the following claims are most important to you when purchasing packaged snack products for your operation?</a:t>
            </a:r>
          </a:p>
        </p:txBody>
      </p:sp>
      <p:sp>
        <p:nvSpPr>
          <p:cNvPr id="14" name="Text Placeholder 13">
            <a:extLst>
              <a:ext uri="{FF2B5EF4-FFF2-40B4-BE49-F238E27FC236}">
                <a16:creationId xmlns:a16="http://schemas.microsoft.com/office/drawing/2014/main" id="{700CC1C9-4B44-4A77-9958-AA8EC60D56CB}"/>
              </a:ext>
            </a:extLst>
          </p:cNvPr>
          <p:cNvSpPr>
            <a:spLocks noGrp="1"/>
          </p:cNvSpPr>
          <p:nvPr>
            <p:ph type="body" sz="quarter" idx="15"/>
          </p:nvPr>
        </p:nvSpPr>
        <p:spPr/>
        <p:txBody>
          <a:bodyPr/>
          <a:lstStyle/>
          <a:p>
            <a:r>
              <a:rPr lang="en-US" dirty="0"/>
              <a:t>By Segment</a:t>
            </a:r>
          </a:p>
        </p:txBody>
      </p:sp>
      <p:graphicFrame>
        <p:nvGraphicFramePr>
          <p:cNvPr id="16" name="Chart Placeholder 6">
            <a:extLst>
              <a:ext uri="{FF2B5EF4-FFF2-40B4-BE49-F238E27FC236}">
                <a16:creationId xmlns:a16="http://schemas.microsoft.com/office/drawing/2014/main" id="{6369159E-9114-4170-A684-C5E3D3755AEA}"/>
              </a:ext>
            </a:extLst>
          </p:cNvPr>
          <p:cNvGraphicFramePr>
            <a:graphicFrameLocks noGrp="1"/>
          </p:cNvGraphicFramePr>
          <p:nvPr>
            <p:ph type="chart" sz="quarter" idx="17"/>
            <p:extLst>
              <p:ext uri="{D42A27DB-BD31-4B8C-83A1-F6EECF244321}">
                <p14:modId xmlns:p14="http://schemas.microsoft.com/office/powerpoint/2010/main" val="2859075271"/>
              </p:ext>
            </p:extLst>
          </p:nvPr>
        </p:nvGraphicFramePr>
        <p:xfrm>
          <a:off x="6172200" y="197220"/>
          <a:ext cx="2590800" cy="6248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33454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E56DEFF-AE41-4BA6-9FD8-45DE22659697}"/>
              </a:ext>
            </a:extLst>
          </p:cNvPr>
          <p:cNvSpPr>
            <a:spLocks noGrp="1"/>
          </p:cNvSpPr>
          <p:nvPr>
            <p:ph type="title"/>
          </p:nvPr>
        </p:nvSpPr>
        <p:spPr/>
        <p:txBody>
          <a:bodyPr/>
          <a:lstStyle/>
          <a:p>
            <a:r>
              <a:rPr lang="en-US" dirty="0"/>
              <a:t>Net Promoter Scores</a:t>
            </a:r>
          </a:p>
        </p:txBody>
      </p:sp>
      <p:sp>
        <p:nvSpPr>
          <p:cNvPr id="4" name="Slide Number Placeholder 3">
            <a:extLst>
              <a:ext uri="{FF2B5EF4-FFF2-40B4-BE49-F238E27FC236}">
                <a16:creationId xmlns:a16="http://schemas.microsoft.com/office/drawing/2014/main" id="{48FA1155-96F2-4730-BCB5-7941E881F9E5}"/>
              </a:ext>
            </a:extLst>
          </p:cNvPr>
          <p:cNvSpPr>
            <a:spLocks noGrp="1"/>
          </p:cNvSpPr>
          <p:nvPr>
            <p:ph type="sldNum" sz="quarter" idx="4"/>
          </p:nvPr>
        </p:nvSpPr>
        <p:spPr/>
        <p:txBody>
          <a:bodyPr/>
          <a:lstStyle/>
          <a:p>
            <a:fld id="{7B6B1C32-E567-445C-9FD5-2A0B0A08DD29}" type="slidenum">
              <a:rPr lang="en-US" smtClean="0"/>
              <a:pPr/>
              <a:t>18</a:t>
            </a:fld>
            <a:endParaRPr lang="en-US" dirty="0"/>
          </a:p>
        </p:txBody>
      </p:sp>
      <p:sp>
        <p:nvSpPr>
          <p:cNvPr id="10" name="Text Placeholder 9">
            <a:extLst>
              <a:ext uri="{FF2B5EF4-FFF2-40B4-BE49-F238E27FC236}">
                <a16:creationId xmlns:a16="http://schemas.microsoft.com/office/drawing/2014/main" id="{296FDA40-C723-4DA3-BBF9-C954718F6595}"/>
              </a:ext>
            </a:extLst>
          </p:cNvPr>
          <p:cNvSpPr>
            <a:spLocks noGrp="1"/>
          </p:cNvSpPr>
          <p:nvPr>
            <p:ph type="body" sz="quarter" idx="15"/>
          </p:nvPr>
        </p:nvSpPr>
        <p:spPr>
          <a:xfrm>
            <a:off x="381000" y="816456"/>
            <a:ext cx="5486398" cy="738649"/>
          </a:xfrm>
          <a:effectLst/>
        </p:spPr>
        <p:txBody>
          <a:bodyPr/>
          <a:lstStyle/>
          <a:p>
            <a:r>
              <a:rPr lang="en-US" dirty="0"/>
              <a:t>Campbell’s foodservice brands</a:t>
            </a:r>
          </a:p>
        </p:txBody>
      </p:sp>
      <p:grpSp>
        <p:nvGrpSpPr>
          <p:cNvPr id="15" name="Group 14">
            <a:extLst>
              <a:ext uri="{FF2B5EF4-FFF2-40B4-BE49-F238E27FC236}">
                <a16:creationId xmlns:a16="http://schemas.microsoft.com/office/drawing/2014/main" id="{27A88E0D-57A1-4D78-BAC9-3680D0797729}"/>
              </a:ext>
            </a:extLst>
          </p:cNvPr>
          <p:cNvGrpSpPr/>
          <p:nvPr/>
        </p:nvGrpSpPr>
        <p:grpSpPr>
          <a:xfrm>
            <a:off x="914400" y="5119116"/>
            <a:ext cx="7333488" cy="274320"/>
            <a:chOff x="914400" y="5119116"/>
            <a:chExt cx="7333488" cy="274320"/>
          </a:xfrm>
          <a:effectLst/>
        </p:grpSpPr>
        <p:cxnSp>
          <p:nvCxnSpPr>
            <p:cNvPr id="12" name="Straight Connector 11">
              <a:extLst>
                <a:ext uri="{FF2B5EF4-FFF2-40B4-BE49-F238E27FC236}">
                  <a16:creationId xmlns:a16="http://schemas.microsoft.com/office/drawing/2014/main" id="{6E9E0C08-4A6D-4589-8D8D-69686E30B66D}"/>
                </a:ext>
              </a:extLst>
            </p:cNvPr>
            <p:cNvCxnSpPr/>
            <p:nvPr/>
          </p:nvCxnSpPr>
          <p:spPr>
            <a:xfrm>
              <a:off x="914400" y="5257800"/>
              <a:ext cx="7333488" cy="0"/>
            </a:xfrm>
            <a:prstGeom prst="line">
              <a:avLst/>
            </a:prstGeom>
            <a:ln>
              <a:solidFill>
                <a:schemeClr val="tx2"/>
              </a:solidFill>
            </a:ln>
            <a:effectLst/>
          </p:spPr>
          <p:style>
            <a:lnRef idx="3">
              <a:schemeClr val="accent1"/>
            </a:lnRef>
            <a:fillRef idx="0">
              <a:schemeClr val="accent1"/>
            </a:fillRef>
            <a:effectRef idx="2">
              <a:schemeClr val="accent1"/>
            </a:effectRef>
            <a:fontRef idx="minor">
              <a:schemeClr val="tx1"/>
            </a:fontRef>
          </p:style>
        </p:cxnSp>
        <p:cxnSp>
          <p:nvCxnSpPr>
            <p:cNvPr id="13" name="Straight Connector 12">
              <a:extLst>
                <a:ext uri="{FF2B5EF4-FFF2-40B4-BE49-F238E27FC236}">
                  <a16:creationId xmlns:a16="http://schemas.microsoft.com/office/drawing/2014/main" id="{D3B943FD-FB49-4998-9A99-8200B382BF1D}"/>
                </a:ext>
              </a:extLst>
            </p:cNvPr>
            <p:cNvCxnSpPr>
              <a:cxnSpLocks/>
            </p:cNvCxnSpPr>
            <p:nvPr/>
          </p:nvCxnSpPr>
          <p:spPr>
            <a:xfrm rot="5400000">
              <a:off x="783336" y="5256276"/>
              <a:ext cx="274320" cy="0"/>
            </a:xfrm>
            <a:prstGeom prst="line">
              <a:avLst/>
            </a:prstGeom>
            <a:ln>
              <a:solidFill>
                <a:schemeClr val="tx2"/>
              </a:solidFill>
            </a:ln>
            <a:effectLst/>
          </p:spPr>
          <p:style>
            <a:lnRef idx="3">
              <a:schemeClr val="accent1"/>
            </a:lnRef>
            <a:fillRef idx="0">
              <a:schemeClr val="accent1"/>
            </a:fillRef>
            <a:effectRef idx="2">
              <a:schemeClr val="accent1"/>
            </a:effectRef>
            <a:fontRef idx="minor">
              <a:schemeClr val="tx1"/>
            </a:fontRef>
          </p:style>
        </p:cxnSp>
        <p:cxnSp>
          <p:nvCxnSpPr>
            <p:cNvPr id="14" name="Straight Connector 13">
              <a:extLst>
                <a:ext uri="{FF2B5EF4-FFF2-40B4-BE49-F238E27FC236}">
                  <a16:creationId xmlns:a16="http://schemas.microsoft.com/office/drawing/2014/main" id="{D91E7BE6-63BB-46DB-8D48-F248E033675D}"/>
                </a:ext>
              </a:extLst>
            </p:cNvPr>
            <p:cNvCxnSpPr>
              <a:cxnSpLocks/>
            </p:cNvCxnSpPr>
            <p:nvPr/>
          </p:nvCxnSpPr>
          <p:spPr>
            <a:xfrm rot="5400000">
              <a:off x="8110728" y="5256276"/>
              <a:ext cx="274320" cy="0"/>
            </a:xfrm>
            <a:prstGeom prst="line">
              <a:avLst/>
            </a:prstGeom>
            <a:ln>
              <a:solidFill>
                <a:schemeClr val="tx2"/>
              </a:solidFill>
            </a:ln>
            <a:effectLst/>
          </p:spPr>
          <p:style>
            <a:lnRef idx="3">
              <a:schemeClr val="accent1"/>
            </a:lnRef>
            <a:fillRef idx="0">
              <a:schemeClr val="accent1"/>
            </a:fillRef>
            <a:effectRef idx="2">
              <a:schemeClr val="accent1"/>
            </a:effectRef>
            <a:fontRef idx="minor">
              <a:schemeClr val="tx1"/>
            </a:fontRef>
          </p:style>
        </p:cxnSp>
      </p:grpSp>
      <p:sp>
        <p:nvSpPr>
          <p:cNvPr id="16" name="TextBox 15">
            <a:extLst>
              <a:ext uri="{FF2B5EF4-FFF2-40B4-BE49-F238E27FC236}">
                <a16:creationId xmlns:a16="http://schemas.microsoft.com/office/drawing/2014/main" id="{4D6D0033-8EF8-4AB8-AA42-287ADB21FE5D}"/>
              </a:ext>
            </a:extLst>
          </p:cNvPr>
          <p:cNvSpPr txBox="1"/>
          <p:nvPr/>
        </p:nvSpPr>
        <p:spPr>
          <a:xfrm>
            <a:off x="670941" y="5450968"/>
            <a:ext cx="429768" cy="219451"/>
          </a:xfrm>
          <a:prstGeom prst="rect">
            <a:avLst/>
          </a:prstGeom>
          <a:noFill/>
          <a:effectLst/>
        </p:spPr>
        <p:txBody>
          <a:bodyPr wrap="square" lIns="0" tIns="0" rIns="0" bIns="0" rtlCol="0" anchor="ctr">
            <a:noAutofit/>
          </a:bodyPr>
          <a:lstStyle/>
          <a:p>
            <a:pPr algn="ctr"/>
            <a:r>
              <a:rPr lang="en-US" sz="1400" b="1" dirty="0">
                <a:latin typeface="+mj-lt"/>
                <a:ea typeface="Georgia" charset="0"/>
                <a:cs typeface="Georgia" charset="0"/>
              </a:rPr>
              <a:t>-100</a:t>
            </a:r>
          </a:p>
        </p:txBody>
      </p:sp>
      <p:sp>
        <p:nvSpPr>
          <p:cNvPr id="17" name="TextBox 16">
            <a:extLst>
              <a:ext uri="{FF2B5EF4-FFF2-40B4-BE49-F238E27FC236}">
                <a16:creationId xmlns:a16="http://schemas.microsoft.com/office/drawing/2014/main" id="{E95DE7AD-93CA-45B9-B34B-0CC23EE9F633}"/>
              </a:ext>
            </a:extLst>
          </p:cNvPr>
          <p:cNvSpPr txBox="1"/>
          <p:nvPr/>
        </p:nvSpPr>
        <p:spPr>
          <a:xfrm>
            <a:off x="7877176" y="5414009"/>
            <a:ext cx="633983" cy="274319"/>
          </a:xfrm>
          <a:prstGeom prst="rect">
            <a:avLst/>
          </a:prstGeom>
          <a:noFill/>
          <a:effectLst/>
        </p:spPr>
        <p:txBody>
          <a:bodyPr wrap="square" lIns="0" tIns="0" rIns="0" bIns="0" rtlCol="0" anchor="ctr">
            <a:noAutofit/>
          </a:bodyPr>
          <a:lstStyle/>
          <a:p>
            <a:pPr algn="ctr"/>
            <a:r>
              <a:rPr lang="en-US" sz="1400" b="1" dirty="0">
                <a:latin typeface="+mj-lt"/>
                <a:ea typeface="Georgia" charset="0"/>
                <a:cs typeface="Georgia" charset="0"/>
              </a:rPr>
              <a:t>+100</a:t>
            </a:r>
          </a:p>
        </p:txBody>
      </p:sp>
      <p:cxnSp>
        <p:nvCxnSpPr>
          <p:cNvPr id="18" name="Straight Connector 17">
            <a:extLst>
              <a:ext uri="{FF2B5EF4-FFF2-40B4-BE49-F238E27FC236}">
                <a16:creationId xmlns:a16="http://schemas.microsoft.com/office/drawing/2014/main" id="{1AC440C0-1193-4FCD-A71D-9A876D3A7D5E}"/>
              </a:ext>
            </a:extLst>
          </p:cNvPr>
          <p:cNvCxnSpPr>
            <a:cxnSpLocks/>
          </p:cNvCxnSpPr>
          <p:nvPr/>
        </p:nvCxnSpPr>
        <p:spPr>
          <a:xfrm rot="5400000">
            <a:off x="4434840" y="5256276"/>
            <a:ext cx="274320" cy="0"/>
          </a:xfrm>
          <a:prstGeom prst="line">
            <a:avLst/>
          </a:prstGeom>
          <a:ln>
            <a:solidFill>
              <a:schemeClr val="tx2"/>
            </a:solidFill>
          </a:ln>
          <a:effectLst/>
        </p:spPr>
        <p:style>
          <a:lnRef idx="3">
            <a:schemeClr val="accent1"/>
          </a:lnRef>
          <a:fillRef idx="0">
            <a:schemeClr val="accent1"/>
          </a:fillRef>
          <a:effectRef idx="2">
            <a:schemeClr val="accent1"/>
          </a:effectRef>
          <a:fontRef idx="minor">
            <a:schemeClr val="tx1"/>
          </a:fontRef>
        </p:style>
      </p:cxnSp>
      <p:sp>
        <p:nvSpPr>
          <p:cNvPr id="19" name="TextBox 18">
            <a:extLst>
              <a:ext uri="{FF2B5EF4-FFF2-40B4-BE49-F238E27FC236}">
                <a16:creationId xmlns:a16="http://schemas.microsoft.com/office/drawing/2014/main" id="{AEDBA16F-0583-4082-ACFF-AFDC8D4D5692}"/>
              </a:ext>
            </a:extLst>
          </p:cNvPr>
          <p:cNvSpPr txBox="1"/>
          <p:nvPr/>
        </p:nvSpPr>
        <p:spPr>
          <a:xfrm>
            <a:off x="4255008" y="5414009"/>
            <a:ext cx="633983" cy="274319"/>
          </a:xfrm>
          <a:prstGeom prst="rect">
            <a:avLst/>
          </a:prstGeom>
          <a:noFill/>
          <a:effectLst/>
        </p:spPr>
        <p:txBody>
          <a:bodyPr wrap="square" lIns="0" tIns="0" rIns="0" bIns="0" rtlCol="0" anchor="ctr">
            <a:noAutofit/>
          </a:bodyPr>
          <a:lstStyle/>
          <a:p>
            <a:pPr algn="ctr"/>
            <a:r>
              <a:rPr lang="en-US" sz="1400" b="1" dirty="0">
                <a:latin typeface="+mj-lt"/>
                <a:ea typeface="Georgia" charset="0"/>
                <a:cs typeface="Georgia" charset="0"/>
              </a:rPr>
              <a:t>0</a:t>
            </a:r>
          </a:p>
        </p:txBody>
      </p:sp>
      <p:sp>
        <p:nvSpPr>
          <p:cNvPr id="20" name="Right Brace 19">
            <a:extLst>
              <a:ext uri="{FF2B5EF4-FFF2-40B4-BE49-F238E27FC236}">
                <a16:creationId xmlns:a16="http://schemas.microsoft.com/office/drawing/2014/main" id="{AB8AEE0F-E012-4C17-960A-EDD18ABB3D84}"/>
              </a:ext>
            </a:extLst>
          </p:cNvPr>
          <p:cNvSpPr/>
          <p:nvPr/>
        </p:nvSpPr>
        <p:spPr>
          <a:xfrm rot="5400000">
            <a:off x="7583425" y="5338573"/>
            <a:ext cx="274317" cy="1042416"/>
          </a:xfrm>
          <a:prstGeom prst="rightBrace">
            <a:avLst/>
          </a:prstGeom>
          <a:ln/>
          <a:effectLst/>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BFC1832F-7C85-4C13-978B-C6CDBC1BA80A}"/>
              </a:ext>
            </a:extLst>
          </p:cNvPr>
          <p:cNvCxnSpPr>
            <a:cxnSpLocks/>
          </p:cNvCxnSpPr>
          <p:nvPr/>
        </p:nvCxnSpPr>
        <p:spPr>
          <a:xfrm rot="5400000">
            <a:off x="6269736" y="5256276"/>
            <a:ext cx="274320" cy="0"/>
          </a:xfrm>
          <a:prstGeom prst="line">
            <a:avLst/>
          </a:prstGeom>
          <a:ln>
            <a:solidFill>
              <a:schemeClr val="tx2"/>
            </a:solidFill>
          </a:ln>
          <a:effectLst/>
        </p:spPr>
        <p:style>
          <a:lnRef idx="3">
            <a:schemeClr val="accent1"/>
          </a:lnRef>
          <a:fillRef idx="0">
            <a:schemeClr val="accent1"/>
          </a:fillRef>
          <a:effectRef idx="2">
            <a:schemeClr val="accent1"/>
          </a:effectRef>
          <a:fontRef idx="minor">
            <a:schemeClr val="tx1"/>
          </a:fontRef>
        </p:style>
      </p:cxnSp>
      <p:sp>
        <p:nvSpPr>
          <p:cNvPr id="25" name="TextBox 24">
            <a:extLst>
              <a:ext uri="{FF2B5EF4-FFF2-40B4-BE49-F238E27FC236}">
                <a16:creationId xmlns:a16="http://schemas.microsoft.com/office/drawing/2014/main" id="{6DE5528C-9506-4C56-8356-7A873380DF6D}"/>
              </a:ext>
            </a:extLst>
          </p:cNvPr>
          <p:cNvSpPr txBox="1"/>
          <p:nvPr/>
        </p:nvSpPr>
        <p:spPr>
          <a:xfrm>
            <a:off x="6095999" y="5414009"/>
            <a:ext cx="633983" cy="274319"/>
          </a:xfrm>
          <a:prstGeom prst="rect">
            <a:avLst/>
          </a:prstGeom>
          <a:noFill/>
          <a:effectLst/>
        </p:spPr>
        <p:txBody>
          <a:bodyPr wrap="square" lIns="0" tIns="0" rIns="0" bIns="0" rtlCol="0" anchor="ctr">
            <a:noAutofit/>
          </a:bodyPr>
          <a:lstStyle/>
          <a:p>
            <a:pPr algn="ctr"/>
            <a:r>
              <a:rPr lang="en-US" sz="1400" b="1" dirty="0">
                <a:latin typeface="+mj-lt"/>
                <a:ea typeface="Georgia" charset="0"/>
                <a:cs typeface="Georgia" charset="0"/>
              </a:rPr>
              <a:t>50</a:t>
            </a:r>
          </a:p>
        </p:txBody>
      </p:sp>
      <p:sp>
        <p:nvSpPr>
          <p:cNvPr id="26" name="TextBox 25">
            <a:extLst>
              <a:ext uri="{FF2B5EF4-FFF2-40B4-BE49-F238E27FC236}">
                <a16:creationId xmlns:a16="http://schemas.microsoft.com/office/drawing/2014/main" id="{9D265FC8-EFDD-4A01-ACBB-C6E2920AA033}"/>
              </a:ext>
            </a:extLst>
          </p:cNvPr>
          <p:cNvSpPr txBox="1"/>
          <p:nvPr/>
        </p:nvSpPr>
        <p:spPr>
          <a:xfrm>
            <a:off x="6872859" y="5404484"/>
            <a:ext cx="633983" cy="274319"/>
          </a:xfrm>
          <a:prstGeom prst="rect">
            <a:avLst/>
          </a:prstGeom>
          <a:noFill/>
          <a:effectLst/>
        </p:spPr>
        <p:txBody>
          <a:bodyPr wrap="square" lIns="0" tIns="0" rIns="0" bIns="0" rtlCol="0" anchor="ctr">
            <a:noAutofit/>
          </a:bodyPr>
          <a:lstStyle/>
          <a:p>
            <a:pPr algn="ctr"/>
            <a:r>
              <a:rPr lang="en-US" sz="1400" b="1" dirty="0">
                <a:latin typeface="+mj-lt"/>
                <a:ea typeface="Georgia" charset="0"/>
                <a:cs typeface="Georgia" charset="0"/>
              </a:rPr>
              <a:t>70</a:t>
            </a:r>
          </a:p>
        </p:txBody>
      </p:sp>
      <p:cxnSp>
        <p:nvCxnSpPr>
          <p:cNvPr id="27" name="Straight Connector 26">
            <a:extLst>
              <a:ext uri="{FF2B5EF4-FFF2-40B4-BE49-F238E27FC236}">
                <a16:creationId xmlns:a16="http://schemas.microsoft.com/office/drawing/2014/main" id="{6F004C9B-C9F5-46B2-86A1-38F84907DFD9}"/>
              </a:ext>
            </a:extLst>
          </p:cNvPr>
          <p:cNvCxnSpPr>
            <a:cxnSpLocks/>
          </p:cNvCxnSpPr>
          <p:nvPr/>
        </p:nvCxnSpPr>
        <p:spPr>
          <a:xfrm rot="5400000">
            <a:off x="7062216" y="5256276"/>
            <a:ext cx="274320" cy="0"/>
          </a:xfrm>
          <a:prstGeom prst="line">
            <a:avLst/>
          </a:prstGeom>
          <a:ln>
            <a:solidFill>
              <a:schemeClr val="tx2"/>
            </a:solidFill>
          </a:ln>
          <a:effectLst/>
        </p:spPr>
        <p:style>
          <a:lnRef idx="3">
            <a:schemeClr val="accent1"/>
          </a:lnRef>
          <a:fillRef idx="0">
            <a:schemeClr val="accent1"/>
          </a:fillRef>
          <a:effectRef idx="2">
            <a:schemeClr val="accent1"/>
          </a:effectRef>
          <a:fontRef idx="minor">
            <a:schemeClr val="tx1"/>
          </a:fontRef>
        </p:style>
      </p:cxnSp>
      <p:sp>
        <p:nvSpPr>
          <p:cNvPr id="28" name="TextBox 27">
            <a:extLst>
              <a:ext uri="{FF2B5EF4-FFF2-40B4-BE49-F238E27FC236}">
                <a16:creationId xmlns:a16="http://schemas.microsoft.com/office/drawing/2014/main" id="{706AD10A-3D17-488F-AA8D-00636A03DF4D}"/>
              </a:ext>
            </a:extLst>
          </p:cNvPr>
          <p:cNvSpPr txBox="1"/>
          <p:nvPr/>
        </p:nvSpPr>
        <p:spPr>
          <a:xfrm>
            <a:off x="7403591" y="6142075"/>
            <a:ext cx="633983" cy="274319"/>
          </a:xfrm>
          <a:prstGeom prst="rect">
            <a:avLst/>
          </a:prstGeom>
          <a:noFill/>
          <a:effectLst/>
        </p:spPr>
        <p:txBody>
          <a:bodyPr wrap="square" lIns="0" tIns="0" rIns="0" bIns="0" rtlCol="0" anchor="ctr">
            <a:noAutofit/>
          </a:bodyPr>
          <a:lstStyle/>
          <a:p>
            <a:pPr algn="ctr"/>
            <a:r>
              <a:rPr lang="en-US" sz="1200" b="1" dirty="0">
                <a:latin typeface="+mj-lt"/>
                <a:ea typeface="Georgia" charset="0"/>
                <a:cs typeface="Georgia" charset="0"/>
              </a:rPr>
              <a:t>World Class</a:t>
            </a:r>
          </a:p>
        </p:txBody>
      </p:sp>
      <p:sp>
        <p:nvSpPr>
          <p:cNvPr id="29" name="TextBox 28">
            <a:extLst>
              <a:ext uri="{FF2B5EF4-FFF2-40B4-BE49-F238E27FC236}">
                <a16:creationId xmlns:a16="http://schemas.microsoft.com/office/drawing/2014/main" id="{AE58AC67-5548-4A37-8490-7152A3E6B257}"/>
              </a:ext>
            </a:extLst>
          </p:cNvPr>
          <p:cNvSpPr txBox="1"/>
          <p:nvPr/>
        </p:nvSpPr>
        <p:spPr>
          <a:xfrm>
            <a:off x="6345933" y="6142075"/>
            <a:ext cx="932685" cy="274319"/>
          </a:xfrm>
          <a:prstGeom prst="rect">
            <a:avLst/>
          </a:prstGeom>
          <a:noFill/>
          <a:effectLst/>
        </p:spPr>
        <p:txBody>
          <a:bodyPr wrap="square" lIns="0" tIns="0" rIns="0" bIns="0" rtlCol="0" anchor="ctr">
            <a:noAutofit/>
          </a:bodyPr>
          <a:lstStyle/>
          <a:p>
            <a:pPr algn="ctr"/>
            <a:r>
              <a:rPr lang="en-US" sz="1200" b="1" dirty="0">
                <a:latin typeface="+mj-lt"/>
                <a:ea typeface="Georgia" charset="0"/>
                <a:cs typeface="Georgia" charset="0"/>
              </a:rPr>
              <a:t>Excellent</a:t>
            </a:r>
          </a:p>
        </p:txBody>
      </p:sp>
      <p:sp>
        <p:nvSpPr>
          <p:cNvPr id="30" name="Right Brace 29">
            <a:extLst>
              <a:ext uri="{FF2B5EF4-FFF2-40B4-BE49-F238E27FC236}">
                <a16:creationId xmlns:a16="http://schemas.microsoft.com/office/drawing/2014/main" id="{3C71CEA0-A540-4FFC-994B-DC3845D6FF90}"/>
              </a:ext>
            </a:extLst>
          </p:cNvPr>
          <p:cNvSpPr/>
          <p:nvPr/>
        </p:nvSpPr>
        <p:spPr>
          <a:xfrm rot="5400000">
            <a:off x="6665977" y="5462016"/>
            <a:ext cx="274317" cy="792479"/>
          </a:xfrm>
          <a:prstGeom prst="rightBrace">
            <a:avLst/>
          </a:prstGeo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1" name="Right Brace 30">
            <a:extLst>
              <a:ext uri="{FF2B5EF4-FFF2-40B4-BE49-F238E27FC236}">
                <a16:creationId xmlns:a16="http://schemas.microsoft.com/office/drawing/2014/main" id="{89B96614-60D7-4E9E-855A-817C66FAFCCD}"/>
              </a:ext>
            </a:extLst>
          </p:cNvPr>
          <p:cNvSpPr/>
          <p:nvPr/>
        </p:nvSpPr>
        <p:spPr>
          <a:xfrm rot="5400000">
            <a:off x="5353254" y="4940661"/>
            <a:ext cx="273433" cy="1835946"/>
          </a:xfrm>
          <a:prstGeom prst="rightBrace">
            <a:avLst/>
          </a:prstGeom>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sp>
        <p:nvSpPr>
          <p:cNvPr id="32" name="TextBox 31">
            <a:extLst>
              <a:ext uri="{FF2B5EF4-FFF2-40B4-BE49-F238E27FC236}">
                <a16:creationId xmlns:a16="http://schemas.microsoft.com/office/drawing/2014/main" id="{C40CEA27-2340-4F52-BA71-9F3FDD0B51FF}"/>
              </a:ext>
            </a:extLst>
          </p:cNvPr>
          <p:cNvSpPr txBox="1"/>
          <p:nvPr/>
        </p:nvSpPr>
        <p:spPr>
          <a:xfrm>
            <a:off x="5010909" y="6142075"/>
            <a:ext cx="932685" cy="274319"/>
          </a:xfrm>
          <a:prstGeom prst="rect">
            <a:avLst/>
          </a:prstGeom>
          <a:noFill/>
          <a:effectLst/>
        </p:spPr>
        <p:txBody>
          <a:bodyPr wrap="square" lIns="0" tIns="0" rIns="0" bIns="0" rtlCol="0" anchor="ctr">
            <a:noAutofit/>
          </a:bodyPr>
          <a:lstStyle/>
          <a:p>
            <a:pPr algn="ctr"/>
            <a:r>
              <a:rPr lang="en-US" sz="1200" b="1" dirty="0">
                <a:latin typeface="+mj-lt"/>
                <a:ea typeface="Georgia" charset="0"/>
                <a:cs typeface="Georgia" charset="0"/>
              </a:rPr>
              <a:t>Good</a:t>
            </a:r>
          </a:p>
        </p:txBody>
      </p:sp>
      <p:sp>
        <p:nvSpPr>
          <p:cNvPr id="33" name="TextBox 32">
            <a:extLst>
              <a:ext uri="{FF2B5EF4-FFF2-40B4-BE49-F238E27FC236}">
                <a16:creationId xmlns:a16="http://schemas.microsoft.com/office/drawing/2014/main" id="{454B103E-0971-4DD2-A14A-99E3A755A61D}"/>
              </a:ext>
            </a:extLst>
          </p:cNvPr>
          <p:cNvSpPr txBox="1"/>
          <p:nvPr/>
        </p:nvSpPr>
        <p:spPr>
          <a:xfrm>
            <a:off x="2276853" y="6142075"/>
            <a:ext cx="932685" cy="274319"/>
          </a:xfrm>
          <a:prstGeom prst="rect">
            <a:avLst/>
          </a:prstGeom>
          <a:noFill/>
          <a:effectLst/>
        </p:spPr>
        <p:txBody>
          <a:bodyPr wrap="square" lIns="0" tIns="0" rIns="0" bIns="0" rtlCol="0" anchor="ctr">
            <a:noAutofit/>
          </a:bodyPr>
          <a:lstStyle/>
          <a:p>
            <a:pPr algn="ctr"/>
            <a:r>
              <a:rPr lang="en-US" sz="1200" b="1" dirty="0">
                <a:latin typeface="+mj-lt"/>
                <a:ea typeface="Georgia" charset="0"/>
                <a:cs typeface="Georgia" charset="0"/>
              </a:rPr>
              <a:t>Poor</a:t>
            </a:r>
          </a:p>
        </p:txBody>
      </p:sp>
      <p:sp>
        <p:nvSpPr>
          <p:cNvPr id="34" name="Right Brace 33">
            <a:extLst>
              <a:ext uri="{FF2B5EF4-FFF2-40B4-BE49-F238E27FC236}">
                <a16:creationId xmlns:a16="http://schemas.microsoft.com/office/drawing/2014/main" id="{12B1136E-A282-4A6E-B525-7EDDEF834DEE}"/>
              </a:ext>
            </a:extLst>
          </p:cNvPr>
          <p:cNvSpPr/>
          <p:nvPr/>
        </p:nvSpPr>
        <p:spPr>
          <a:xfrm rot="5400000">
            <a:off x="2606038" y="4030277"/>
            <a:ext cx="274317" cy="3657595"/>
          </a:xfrm>
          <a:prstGeom prst="rightBrace">
            <a:avLst/>
          </a:prstGeom>
          <a:ln/>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dirty="0"/>
          </a:p>
        </p:txBody>
      </p:sp>
      <p:cxnSp>
        <p:nvCxnSpPr>
          <p:cNvPr id="41" name="Straight Connector 40">
            <a:extLst>
              <a:ext uri="{FF2B5EF4-FFF2-40B4-BE49-F238E27FC236}">
                <a16:creationId xmlns:a16="http://schemas.microsoft.com/office/drawing/2014/main" id="{E9CA65E4-56C4-488F-917E-235852E14F85}"/>
              </a:ext>
            </a:extLst>
          </p:cNvPr>
          <p:cNvCxnSpPr>
            <a:cxnSpLocks/>
          </p:cNvCxnSpPr>
          <p:nvPr/>
        </p:nvCxnSpPr>
        <p:spPr>
          <a:xfrm>
            <a:off x="6297168" y="5166360"/>
            <a:ext cx="0" cy="178308"/>
          </a:xfrm>
          <a:prstGeom prst="line">
            <a:avLst/>
          </a:prstGeom>
          <a:ln>
            <a:solidFill>
              <a:schemeClr val="tx2"/>
            </a:solidFill>
          </a:ln>
          <a:effectLst/>
        </p:spPr>
        <p:style>
          <a:lnRef idx="3">
            <a:schemeClr val="accent1"/>
          </a:lnRef>
          <a:fillRef idx="0">
            <a:schemeClr val="accent1"/>
          </a:fillRef>
          <a:effectRef idx="2">
            <a:schemeClr val="accent1"/>
          </a:effectRef>
          <a:fontRef idx="minor">
            <a:schemeClr val="tx1"/>
          </a:fontRef>
        </p:style>
      </p:cxnSp>
      <p:cxnSp>
        <p:nvCxnSpPr>
          <p:cNvPr id="42" name="Straight Connector 41">
            <a:extLst>
              <a:ext uri="{FF2B5EF4-FFF2-40B4-BE49-F238E27FC236}">
                <a16:creationId xmlns:a16="http://schemas.microsoft.com/office/drawing/2014/main" id="{C79F5B41-CCD2-447C-BDF3-10154D0AFF3B}"/>
              </a:ext>
            </a:extLst>
          </p:cNvPr>
          <p:cNvCxnSpPr>
            <a:cxnSpLocks/>
          </p:cNvCxnSpPr>
          <p:nvPr/>
        </p:nvCxnSpPr>
        <p:spPr>
          <a:xfrm>
            <a:off x="6531864" y="5163312"/>
            <a:ext cx="0" cy="178308"/>
          </a:xfrm>
          <a:prstGeom prst="line">
            <a:avLst/>
          </a:prstGeom>
          <a:ln>
            <a:solidFill>
              <a:schemeClr val="tx2"/>
            </a:solidFill>
          </a:ln>
          <a:effectLst/>
        </p:spPr>
        <p:style>
          <a:lnRef idx="3">
            <a:schemeClr val="accent1"/>
          </a:lnRef>
          <a:fillRef idx="0">
            <a:schemeClr val="accent1"/>
          </a:fillRef>
          <a:effectRef idx="2">
            <a:schemeClr val="accent1"/>
          </a:effectRef>
          <a:fontRef idx="minor">
            <a:schemeClr val="tx1"/>
          </a:fontRef>
        </p:style>
      </p:cxnSp>
      <p:cxnSp>
        <p:nvCxnSpPr>
          <p:cNvPr id="44" name="Straight Connector 43">
            <a:extLst>
              <a:ext uri="{FF2B5EF4-FFF2-40B4-BE49-F238E27FC236}">
                <a16:creationId xmlns:a16="http://schemas.microsoft.com/office/drawing/2014/main" id="{B82035AC-C7ED-4C61-A6F1-E039F65B9B98}"/>
              </a:ext>
            </a:extLst>
          </p:cNvPr>
          <p:cNvCxnSpPr>
            <a:cxnSpLocks/>
          </p:cNvCxnSpPr>
          <p:nvPr/>
        </p:nvCxnSpPr>
        <p:spPr>
          <a:xfrm>
            <a:off x="5811393" y="5175885"/>
            <a:ext cx="0" cy="178308"/>
          </a:xfrm>
          <a:prstGeom prst="line">
            <a:avLst/>
          </a:prstGeom>
          <a:ln>
            <a:solidFill>
              <a:schemeClr val="tx2"/>
            </a:solidFill>
          </a:ln>
          <a:effectLst/>
        </p:spPr>
        <p:style>
          <a:lnRef idx="3">
            <a:schemeClr val="accent1"/>
          </a:lnRef>
          <a:fillRef idx="0">
            <a:schemeClr val="accent1"/>
          </a:fillRef>
          <a:effectRef idx="2">
            <a:schemeClr val="accent1"/>
          </a:effectRef>
          <a:fontRef idx="minor">
            <a:schemeClr val="tx1"/>
          </a:fontRef>
        </p:style>
      </p:cxnSp>
      <p:cxnSp>
        <p:nvCxnSpPr>
          <p:cNvPr id="46" name="Straight Connector 45">
            <a:extLst>
              <a:ext uri="{FF2B5EF4-FFF2-40B4-BE49-F238E27FC236}">
                <a16:creationId xmlns:a16="http://schemas.microsoft.com/office/drawing/2014/main" id="{B0B92A54-CCED-46BC-BED0-40A04DB3D221}"/>
              </a:ext>
            </a:extLst>
          </p:cNvPr>
          <p:cNvCxnSpPr>
            <a:cxnSpLocks/>
          </p:cNvCxnSpPr>
          <p:nvPr/>
        </p:nvCxnSpPr>
        <p:spPr>
          <a:xfrm>
            <a:off x="5992368" y="5175885"/>
            <a:ext cx="0" cy="178308"/>
          </a:xfrm>
          <a:prstGeom prst="line">
            <a:avLst/>
          </a:prstGeom>
          <a:ln>
            <a:solidFill>
              <a:schemeClr val="tx2"/>
            </a:solidFill>
          </a:ln>
          <a:effectLst/>
        </p:spPr>
        <p:style>
          <a:lnRef idx="3">
            <a:schemeClr val="accent1"/>
          </a:lnRef>
          <a:fillRef idx="0">
            <a:schemeClr val="accent1"/>
          </a:fillRef>
          <a:effectRef idx="2">
            <a:schemeClr val="accent1"/>
          </a:effectRef>
          <a:fontRef idx="minor">
            <a:schemeClr val="tx1"/>
          </a:fontRef>
        </p:style>
      </p:cxnSp>
      <p:cxnSp>
        <p:nvCxnSpPr>
          <p:cNvPr id="47" name="Straight Connector 46">
            <a:extLst>
              <a:ext uri="{FF2B5EF4-FFF2-40B4-BE49-F238E27FC236}">
                <a16:creationId xmlns:a16="http://schemas.microsoft.com/office/drawing/2014/main" id="{04E3DF4E-3F70-45E7-AEE9-91863ED540AA}"/>
              </a:ext>
            </a:extLst>
          </p:cNvPr>
          <p:cNvCxnSpPr/>
          <p:nvPr/>
        </p:nvCxnSpPr>
        <p:spPr>
          <a:xfrm>
            <a:off x="885825" y="2744724"/>
            <a:ext cx="7391400" cy="0"/>
          </a:xfrm>
          <a:prstGeom prst="line">
            <a:avLst/>
          </a:prstGeom>
          <a:ln>
            <a:solidFill>
              <a:schemeClr val="tx2"/>
            </a:solidFill>
          </a:ln>
          <a:effectLst/>
        </p:spPr>
        <p:style>
          <a:lnRef idx="3">
            <a:schemeClr val="accent1"/>
          </a:lnRef>
          <a:fillRef idx="0">
            <a:schemeClr val="accent1"/>
          </a:fillRef>
          <a:effectRef idx="2">
            <a:schemeClr val="accent1"/>
          </a:effectRef>
          <a:fontRef idx="minor">
            <a:schemeClr val="tx1"/>
          </a:fontRef>
        </p:style>
      </p:cxnSp>
      <p:sp>
        <p:nvSpPr>
          <p:cNvPr id="48" name="TextBox 47">
            <a:extLst>
              <a:ext uri="{FF2B5EF4-FFF2-40B4-BE49-F238E27FC236}">
                <a16:creationId xmlns:a16="http://schemas.microsoft.com/office/drawing/2014/main" id="{452D81D2-1AAD-4A2A-BD94-BB06EA8F4AB9}"/>
              </a:ext>
            </a:extLst>
          </p:cNvPr>
          <p:cNvSpPr txBox="1"/>
          <p:nvPr/>
        </p:nvSpPr>
        <p:spPr>
          <a:xfrm>
            <a:off x="7953376" y="2967608"/>
            <a:ext cx="627553" cy="274319"/>
          </a:xfrm>
          <a:prstGeom prst="rect">
            <a:avLst/>
          </a:prstGeom>
          <a:noFill/>
          <a:effectLst/>
        </p:spPr>
        <p:txBody>
          <a:bodyPr wrap="square" lIns="0" tIns="0" rIns="0" bIns="0" rtlCol="0" anchor="ctr">
            <a:noAutofit/>
          </a:bodyPr>
          <a:lstStyle/>
          <a:p>
            <a:pPr algn="ctr"/>
            <a:r>
              <a:rPr lang="en-US" sz="1400" b="1" dirty="0">
                <a:latin typeface="+mj-lt"/>
                <a:ea typeface="Georgia" charset="0"/>
                <a:cs typeface="Georgia" charset="0"/>
              </a:rPr>
              <a:t>70</a:t>
            </a:r>
          </a:p>
        </p:txBody>
      </p:sp>
      <p:cxnSp>
        <p:nvCxnSpPr>
          <p:cNvPr id="49" name="Straight Connector 48">
            <a:extLst>
              <a:ext uri="{FF2B5EF4-FFF2-40B4-BE49-F238E27FC236}">
                <a16:creationId xmlns:a16="http://schemas.microsoft.com/office/drawing/2014/main" id="{28E8E8B4-E611-4449-9D31-2049653547C9}"/>
              </a:ext>
            </a:extLst>
          </p:cNvPr>
          <p:cNvCxnSpPr>
            <a:cxnSpLocks/>
          </p:cNvCxnSpPr>
          <p:nvPr/>
        </p:nvCxnSpPr>
        <p:spPr>
          <a:xfrm>
            <a:off x="904875" y="2529840"/>
            <a:ext cx="0" cy="421005"/>
          </a:xfrm>
          <a:prstGeom prst="line">
            <a:avLst/>
          </a:prstGeom>
          <a:ln>
            <a:solidFill>
              <a:schemeClr val="tx2"/>
            </a:solidFill>
          </a:ln>
          <a:effectLst/>
        </p:spPr>
        <p:style>
          <a:lnRef idx="3">
            <a:schemeClr val="accent1"/>
          </a:lnRef>
          <a:fillRef idx="0">
            <a:schemeClr val="accent1"/>
          </a:fillRef>
          <a:effectRef idx="2">
            <a:schemeClr val="accent1"/>
          </a:effectRef>
          <a:fontRef idx="minor">
            <a:schemeClr val="tx1"/>
          </a:fontRef>
        </p:style>
      </p:cxnSp>
      <p:sp>
        <p:nvSpPr>
          <p:cNvPr id="50" name="TextBox 49">
            <a:extLst>
              <a:ext uri="{FF2B5EF4-FFF2-40B4-BE49-F238E27FC236}">
                <a16:creationId xmlns:a16="http://schemas.microsoft.com/office/drawing/2014/main" id="{37B5B2AE-9365-4526-B6B1-FEB72C351C09}"/>
              </a:ext>
            </a:extLst>
          </p:cNvPr>
          <p:cNvSpPr txBox="1"/>
          <p:nvPr/>
        </p:nvSpPr>
        <p:spPr>
          <a:xfrm>
            <a:off x="578358" y="2975609"/>
            <a:ext cx="633983" cy="274319"/>
          </a:xfrm>
          <a:prstGeom prst="rect">
            <a:avLst/>
          </a:prstGeom>
          <a:noFill/>
          <a:effectLst/>
        </p:spPr>
        <p:txBody>
          <a:bodyPr wrap="square" lIns="0" tIns="0" rIns="0" bIns="0" rtlCol="0" anchor="ctr">
            <a:noAutofit/>
          </a:bodyPr>
          <a:lstStyle/>
          <a:p>
            <a:pPr algn="ctr"/>
            <a:r>
              <a:rPr lang="en-US" sz="1400" b="1" dirty="0">
                <a:latin typeface="+mj-lt"/>
                <a:ea typeface="Georgia" charset="0"/>
                <a:cs typeface="Georgia" charset="0"/>
              </a:rPr>
              <a:t>0</a:t>
            </a:r>
          </a:p>
        </p:txBody>
      </p:sp>
      <p:cxnSp>
        <p:nvCxnSpPr>
          <p:cNvPr id="51" name="Straight Connector 50">
            <a:extLst>
              <a:ext uri="{FF2B5EF4-FFF2-40B4-BE49-F238E27FC236}">
                <a16:creationId xmlns:a16="http://schemas.microsoft.com/office/drawing/2014/main" id="{79FFF6FE-F5DC-401C-8102-A4ADDEB83690}"/>
              </a:ext>
            </a:extLst>
          </p:cNvPr>
          <p:cNvCxnSpPr>
            <a:cxnSpLocks/>
          </p:cNvCxnSpPr>
          <p:nvPr/>
        </p:nvCxnSpPr>
        <p:spPr>
          <a:xfrm>
            <a:off x="6172200" y="2532697"/>
            <a:ext cx="0" cy="421005"/>
          </a:xfrm>
          <a:prstGeom prst="line">
            <a:avLst/>
          </a:prstGeom>
          <a:ln>
            <a:solidFill>
              <a:schemeClr val="tx2"/>
            </a:solidFill>
          </a:ln>
          <a:effectLst/>
        </p:spPr>
        <p:style>
          <a:lnRef idx="3">
            <a:schemeClr val="accent1"/>
          </a:lnRef>
          <a:fillRef idx="0">
            <a:schemeClr val="accent1"/>
          </a:fillRef>
          <a:effectRef idx="2">
            <a:schemeClr val="accent1"/>
          </a:effectRef>
          <a:fontRef idx="minor">
            <a:schemeClr val="tx1"/>
          </a:fontRef>
        </p:style>
      </p:cxnSp>
      <p:cxnSp>
        <p:nvCxnSpPr>
          <p:cNvPr id="52" name="Straight Connector 51">
            <a:extLst>
              <a:ext uri="{FF2B5EF4-FFF2-40B4-BE49-F238E27FC236}">
                <a16:creationId xmlns:a16="http://schemas.microsoft.com/office/drawing/2014/main" id="{6B96E8E6-933F-43ED-A762-6EC77B126FA3}"/>
              </a:ext>
            </a:extLst>
          </p:cNvPr>
          <p:cNvCxnSpPr>
            <a:cxnSpLocks/>
          </p:cNvCxnSpPr>
          <p:nvPr/>
        </p:nvCxnSpPr>
        <p:spPr>
          <a:xfrm>
            <a:off x="8283321" y="2532697"/>
            <a:ext cx="0" cy="421005"/>
          </a:xfrm>
          <a:prstGeom prst="line">
            <a:avLst/>
          </a:prstGeom>
          <a:ln>
            <a:solidFill>
              <a:schemeClr val="tx2"/>
            </a:solidFill>
          </a:ln>
          <a:effectLst/>
        </p:spPr>
        <p:style>
          <a:lnRef idx="3">
            <a:schemeClr val="accent1"/>
          </a:lnRef>
          <a:fillRef idx="0">
            <a:schemeClr val="accent1"/>
          </a:fillRef>
          <a:effectRef idx="2">
            <a:schemeClr val="accent1"/>
          </a:effectRef>
          <a:fontRef idx="minor">
            <a:schemeClr val="tx1"/>
          </a:fontRef>
        </p:style>
      </p:cxnSp>
      <p:sp>
        <p:nvSpPr>
          <p:cNvPr id="53" name="Left Bracket 52">
            <a:extLst>
              <a:ext uri="{FF2B5EF4-FFF2-40B4-BE49-F238E27FC236}">
                <a16:creationId xmlns:a16="http://schemas.microsoft.com/office/drawing/2014/main" id="{8A41373A-2BFF-4148-A5E1-5E3CC8A6F109}"/>
              </a:ext>
            </a:extLst>
          </p:cNvPr>
          <p:cNvSpPr/>
          <p:nvPr/>
        </p:nvSpPr>
        <p:spPr>
          <a:xfrm rot="5400000">
            <a:off x="5800723" y="3295652"/>
            <a:ext cx="133353" cy="2628902"/>
          </a:xfrm>
          <a:prstGeom prst="leftBracket">
            <a:avLst/>
          </a:prstGeom>
          <a:effectLst/>
        </p:spPr>
        <p:style>
          <a:lnRef idx="2">
            <a:schemeClr val="dk1"/>
          </a:lnRef>
          <a:fillRef idx="0">
            <a:schemeClr val="dk1"/>
          </a:fillRef>
          <a:effectRef idx="1">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ln w="22225">
                <a:solidFill>
                  <a:schemeClr val="accent2"/>
                </a:solidFill>
                <a:prstDash val="solid"/>
              </a:ln>
              <a:solidFill>
                <a:schemeClr val="accent2">
                  <a:lumMod val="40000"/>
                  <a:lumOff val="60000"/>
                </a:schemeClr>
              </a:solidFill>
            </a:endParaRPr>
          </a:p>
        </p:txBody>
      </p:sp>
      <p:cxnSp>
        <p:nvCxnSpPr>
          <p:cNvPr id="54" name="Straight Connector 53">
            <a:extLst>
              <a:ext uri="{FF2B5EF4-FFF2-40B4-BE49-F238E27FC236}">
                <a16:creationId xmlns:a16="http://schemas.microsoft.com/office/drawing/2014/main" id="{2642EC60-3B67-48C1-84D4-64E3BC4FDA72}"/>
              </a:ext>
            </a:extLst>
          </p:cNvPr>
          <p:cNvCxnSpPr>
            <a:cxnSpLocks/>
            <a:stCxn id="53" idx="1"/>
            <a:endCxn id="50" idx="2"/>
          </p:cNvCxnSpPr>
          <p:nvPr/>
        </p:nvCxnSpPr>
        <p:spPr>
          <a:xfrm flipH="1" flipV="1">
            <a:off x="895350" y="3249928"/>
            <a:ext cx="4972050" cy="1293499"/>
          </a:xfrm>
          <a:prstGeom prst="line">
            <a:avLst/>
          </a:prstGeom>
          <a:effectLst/>
        </p:spPr>
        <p:style>
          <a:lnRef idx="2">
            <a:schemeClr val="dk1"/>
          </a:lnRef>
          <a:fillRef idx="0">
            <a:schemeClr val="dk1"/>
          </a:fillRef>
          <a:effectRef idx="1">
            <a:schemeClr val="dk1"/>
          </a:effectRef>
          <a:fontRef idx="minor">
            <a:schemeClr val="tx1"/>
          </a:fontRef>
        </p:style>
      </p:cxnSp>
      <p:sp>
        <p:nvSpPr>
          <p:cNvPr id="55" name="TextBox 54">
            <a:extLst>
              <a:ext uri="{FF2B5EF4-FFF2-40B4-BE49-F238E27FC236}">
                <a16:creationId xmlns:a16="http://schemas.microsoft.com/office/drawing/2014/main" id="{5DC8FB24-FA5B-4FF9-A06C-65EC3CFFD748}"/>
              </a:ext>
            </a:extLst>
          </p:cNvPr>
          <p:cNvSpPr txBox="1"/>
          <p:nvPr/>
        </p:nvSpPr>
        <p:spPr>
          <a:xfrm>
            <a:off x="5855208" y="2966084"/>
            <a:ext cx="633983" cy="274319"/>
          </a:xfrm>
          <a:prstGeom prst="rect">
            <a:avLst/>
          </a:prstGeom>
          <a:noFill/>
          <a:effectLst/>
        </p:spPr>
        <p:txBody>
          <a:bodyPr wrap="square" lIns="0" tIns="0" rIns="0" bIns="0" rtlCol="0" anchor="ctr">
            <a:noAutofit/>
          </a:bodyPr>
          <a:lstStyle/>
          <a:p>
            <a:pPr algn="ctr"/>
            <a:r>
              <a:rPr lang="en-US" sz="1400" dirty="0">
                <a:latin typeface="+mj-lt"/>
                <a:ea typeface="Georgia" charset="0"/>
                <a:cs typeface="Georgia" charset="0"/>
              </a:rPr>
              <a:t>50</a:t>
            </a:r>
          </a:p>
        </p:txBody>
      </p:sp>
      <p:cxnSp>
        <p:nvCxnSpPr>
          <p:cNvPr id="56" name="Straight Connector 55">
            <a:extLst>
              <a:ext uri="{FF2B5EF4-FFF2-40B4-BE49-F238E27FC236}">
                <a16:creationId xmlns:a16="http://schemas.microsoft.com/office/drawing/2014/main" id="{BE9BCBD4-6F1C-47DE-BA02-5F8E259F6A0D}"/>
              </a:ext>
            </a:extLst>
          </p:cNvPr>
          <p:cNvCxnSpPr>
            <a:cxnSpLocks/>
            <a:stCxn id="53" idx="1"/>
            <a:endCxn id="48" idx="2"/>
          </p:cNvCxnSpPr>
          <p:nvPr/>
        </p:nvCxnSpPr>
        <p:spPr>
          <a:xfrm flipV="1">
            <a:off x="5867400" y="3241927"/>
            <a:ext cx="2399753" cy="1301500"/>
          </a:xfrm>
          <a:prstGeom prst="line">
            <a:avLst/>
          </a:prstGeom>
          <a:effectLst/>
        </p:spPr>
        <p:style>
          <a:lnRef idx="2">
            <a:schemeClr val="dk1"/>
          </a:lnRef>
          <a:fillRef idx="0">
            <a:schemeClr val="dk1"/>
          </a:fillRef>
          <a:effectRef idx="1">
            <a:schemeClr val="dk1"/>
          </a:effectRef>
          <a:fontRef idx="minor">
            <a:schemeClr val="tx1"/>
          </a:fontRef>
        </p:style>
      </p:cxnSp>
      <p:cxnSp>
        <p:nvCxnSpPr>
          <p:cNvPr id="58" name="Straight Connector 57">
            <a:extLst>
              <a:ext uri="{FF2B5EF4-FFF2-40B4-BE49-F238E27FC236}">
                <a16:creationId xmlns:a16="http://schemas.microsoft.com/office/drawing/2014/main" id="{405F85EA-09A9-4DBA-A5FE-E2695B7A1A14}"/>
              </a:ext>
            </a:extLst>
          </p:cNvPr>
          <p:cNvCxnSpPr>
            <a:cxnSpLocks/>
          </p:cNvCxnSpPr>
          <p:nvPr/>
        </p:nvCxnSpPr>
        <p:spPr>
          <a:xfrm>
            <a:off x="6626176" y="2654046"/>
            <a:ext cx="0" cy="178308"/>
          </a:xfrm>
          <a:prstGeom prst="line">
            <a:avLst/>
          </a:prstGeom>
          <a:ln>
            <a:solidFill>
              <a:schemeClr val="tx2"/>
            </a:solidFill>
          </a:ln>
          <a:effectLst/>
        </p:spPr>
        <p:style>
          <a:lnRef idx="3">
            <a:schemeClr val="accent1"/>
          </a:lnRef>
          <a:fillRef idx="0">
            <a:schemeClr val="accent1"/>
          </a:fillRef>
          <a:effectRef idx="2">
            <a:schemeClr val="accent1"/>
          </a:effectRef>
          <a:fontRef idx="minor">
            <a:schemeClr val="tx1"/>
          </a:fontRef>
        </p:style>
      </p:cxnSp>
      <p:cxnSp>
        <p:nvCxnSpPr>
          <p:cNvPr id="62" name="Straight Connector 61">
            <a:extLst>
              <a:ext uri="{FF2B5EF4-FFF2-40B4-BE49-F238E27FC236}">
                <a16:creationId xmlns:a16="http://schemas.microsoft.com/office/drawing/2014/main" id="{E4798401-8378-4894-A2F3-71A88463789F}"/>
              </a:ext>
            </a:extLst>
          </p:cNvPr>
          <p:cNvCxnSpPr>
            <a:cxnSpLocks/>
          </p:cNvCxnSpPr>
          <p:nvPr/>
        </p:nvCxnSpPr>
        <p:spPr>
          <a:xfrm>
            <a:off x="4754380" y="2654046"/>
            <a:ext cx="0" cy="178308"/>
          </a:xfrm>
          <a:prstGeom prst="line">
            <a:avLst/>
          </a:prstGeom>
          <a:ln>
            <a:solidFill>
              <a:schemeClr val="tx2"/>
            </a:solidFill>
          </a:ln>
          <a:effectLst/>
        </p:spPr>
        <p:style>
          <a:lnRef idx="3">
            <a:schemeClr val="accent1"/>
          </a:lnRef>
          <a:fillRef idx="0">
            <a:schemeClr val="accent1"/>
          </a:fillRef>
          <a:effectRef idx="2">
            <a:schemeClr val="accent1"/>
          </a:effectRef>
          <a:fontRef idx="minor">
            <a:schemeClr val="tx1"/>
          </a:fontRef>
        </p:style>
      </p:cxnSp>
      <p:cxnSp>
        <p:nvCxnSpPr>
          <p:cNvPr id="63" name="Straight Connector 62">
            <a:extLst>
              <a:ext uri="{FF2B5EF4-FFF2-40B4-BE49-F238E27FC236}">
                <a16:creationId xmlns:a16="http://schemas.microsoft.com/office/drawing/2014/main" id="{608B58E7-2C8F-44F2-AD9A-24744B52B5D8}"/>
              </a:ext>
            </a:extLst>
          </p:cNvPr>
          <p:cNvCxnSpPr>
            <a:cxnSpLocks/>
          </p:cNvCxnSpPr>
          <p:nvPr/>
        </p:nvCxnSpPr>
        <p:spPr>
          <a:xfrm>
            <a:off x="6066815" y="2654046"/>
            <a:ext cx="0" cy="178308"/>
          </a:xfrm>
          <a:prstGeom prst="line">
            <a:avLst/>
          </a:prstGeom>
          <a:ln>
            <a:solidFill>
              <a:schemeClr val="tx2"/>
            </a:solidFill>
          </a:ln>
          <a:effectLst/>
        </p:spPr>
        <p:style>
          <a:lnRef idx="3">
            <a:schemeClr val="accent1"/>
          </a:lnRef>
          <a:fillRef idx="0">
            <a:schemeClr val="accent1"/>
          </a:fillRef>
          <a:effectRef idx="2">
            <a:schemeClr val="accent1"/>
          </a:effectRef>
          <a:fontRef idx="minor">
            <a:schemeClr val="tx1"/>
          </a:fontRef>
        </p:style>
      </p:cxnSp>
      <p:cxnSp>
        <p:nvCxnSpPr>
          <p:cNvPr id="64" name="Straight Connector 63">
            <a:extLst>
              <a:ext uri="{FF2B5EF4-FFF2-40B4-BE49-F238E27FC236}">
                <a16:creationId xmlns:a16="http://schemas.microsoft.com/office/drawing/2014/main" id="{94F9A02E-11DD-4D52-9F9C-9B2FA50AABD6}"/>
              </a:ext>
            </a:extLst>
          </p:cNvPr>
          <p:cNvCxnSpPr>
            <a:cxnSpLocks/>
          </p:cNvCxnSpPr>
          <p:nvPr/>
        </p:nvCxnSpPr>
        <p:spPr>
          <a:xfrm>
            <a:off x="5062547" y="2644993"/>
            <a:ext cx="0" cy="178308"/>
          </a:xfrm>
          <a:prstGeom prst="line">
            <a:avLst/>
          </a:prstGeom>
          <a:ln>
            <a:solidFill>
              <a:schemeClr val="tx2"/>
            </a:solidFill>
          </a:ln>
          <a:effectLst/>
        </p:spPr>
        <p:style>
          <a:lnRef idx="3">
            <a:schemeClr val="accent1"/>
          </a:lnRef>
          <a:fillRef idx="0">
            <a:schemeClr val="accent1"/>
          </a:fillRef>
          <a:effectRef idx="2">
            <a:schemeClr val="accent1"/>
          </a:effectRef>
          <a:fontRef idx="minor">
            <a:schemeClr val="tx1"/>
          </a:fontRef>
        </p:style>
      </p:cxnSp>
      <p:sp>
        <p:nvSpPr>
          <p:cNvPr id="65" name="TextBox 64">
            <a:extLst>
              <a:ext uri="{FF2B5EF4-FFF2-40B4-BE49-F238E27FC236}">
                <a16:creationId xmlns:a16="http://schemas.microsoft.com/office/drawing/2014/main" id="{6FCC23D6-6BDC-4C51-A2F1-EA7EF56D51AC}"/>
              </a:ext>
            </a:extLst>
          </p:cNvPr>
          <p:cNvSpPr txBox="1"/>
          <p:nvPr/>
        </p:nvSpPr>
        <p:spPr>
          <a:xfrm>
            <a:off x="6315709" y="2394584"/>
            <a:ext cx="633983" cy="274319"/>
          </a:xfrm>
          <a:prstGeom prst="rect">
            <a:avLst/>
          </a:prstGeom>
          <a:noFill/>
          <a:effectLst/>
        </p:spPr>
        <p:txBody>
          <a:bodyPr wrap="square" lIns="0" tIns="0" rIns="0" bIns="0" rtlCol="0" anchor="ctr">
            <a:noAutofit/>
          </a:bodyPr>
          <a:lstStyle/>
          <a:p>
            <a:pPr algn="ctr"/>
            <a:r>
              <a:rPr lang="en-US" sz="1200" b="1" dirty="0">
                <a:solidFill>
                  <a:schemeClr val="accent1"/>
                </a:solidFill>
                <a:latin typeface="+mj-lt"/>
                <a:ea typeface="Georgia" charset="0"/>
                <a:cs typeface="Georgia" charset="0"/>
              </a:rPr>
              <a:t>53</a:t>
            </a:r>
            <a:endParaRPr lang="en-US" sz="1400" b="1" dirty="0">
              <a:solidFill>
                <a:schemeClr val="accent1"/>
              </a:solidFill>
              <a:latin typeface="+mj-lt"/>
              <a:ea typeface="Georgia" charset="0"/>
              <a:cs typeface="Georgia" charset="0"/>
            </a:endParaRPr>
          </a:p>
        </p:txBody>
      </p:sp>
      <p:sp>
        <p:nvSpPr>
          <p:cNvPr id="68" name="TextBox 67">
            <a:extLst>
              <a:ext uri="{FF2B5EF4-FFF2-40B4-BE49-F238E27FC236}">
                <a16:creationId xmlns:a16="http://schemas.microsoft.com/office/drawing/2014/main" id="{F6EE964B-DB93-42A4-A47B-7C4A3A65A080}"/>
              </a:ext>
            </a:extLst>
          </p:cNvPr>
          <p:cNvSpPr txBox="1"/>
          <p:nvPr/>
        </p:nvSpPr>
        <p:spPr>
          <a:xfrm>
            <a:off x="5867400" y="2381287"/>
            <a:ext cx="345566" cy="274319"/>
          </a:xfrm>
          <a:prstGeom prst="rect">
            <a:avLst/>
          </a:prstGeom>
          <a:noFill/>
          <a:effectLst/>
        </p:spPr>
        <p:txBody>
          <a:bodyPr wrap="square" lIns="0" tIns="0" rIns="0" bIns="0" rtlCol="0" anchor="ctr">
            <a:noAutofit/>
          </a:bodyPr>
          <a:lstStyle/>
          <a:p>
            <a:pPr algn="ctr"/>
            <a:r>
              <a:rPr lang="en-US" sz="1200" b="1" dirty="0">
                <a:solidFill>
                  <a:schemeClr val="accent6"/>
                </a:solidFill>
                <a:latin typeface="+mj-lt"/>
                <a:ea typeface="Georgia" charset="0"/>
                <a:cs typeface="Georgia" charset="0"/>
              </a:rPr>
              <a:t>48</a:t>
            </a:r>
            <a:endParaRPr lang="en-US" sz="1400" b="1" dirty="0">
              <a:solidFill>
                <a:schemeClr val="accent6"/>
              </a:solidFill>
              <a:latin typeface="+mj-lt"/>
              <a:ea typeface="Georgia" charset="0"/>
              <a:cs typeface="Georgia" charset="0"/>
            </a:endParaRPr>
          </a:p>
        </p:txBody>
      </p:sp>
      <p:sp>
        <p:nvSpPr>
          <p:cNvPr id="70" name="TextBox 69">
            <a:extLst>
              <a:ext uri="{FF2B5EF4-FFF2-40B4-BE49-F238E27FC236}">
                <a16:creationId xmlns:a16="http://schemas.microsoft.com/office/drawing/2014/main" id="{CD5FA40C-B0F1-4E44-9FBC-498D36021EA8}"/>
              </a:ext>
            </a:extLst>
          </p:cNvPr>
          <p:cNvSpPr txBox="1"/>
          <p:nvPr/>
        </p:nvSpPr>
        <p:spPr>
          <a:xfrm>
            <a:off x="4897912" y="2400997"/>
            <a:ext cx="345566" cy="274319"/>
          </a:xfrm>
          <a:prstGeom prst="rect">
            <a:avLst/>
          </a:prstGeom>
          <a:noFill/>
          <a:effectLst/>
        </p:spPr>
        <p:txBody>
          <a:bodyPr wrap="square" lIns="0" tIns="0" rIns="0" bIns="0" rtlCol="0" anchor="ctr">
            <a:noAutofit/>
          </a:bodyPr>
          <a:lstStyle/>
          <a:p>
            <a:pPr algn="ctr"/>
            <a:r>
              <a:rPr lang="en-US" sz="1200" b="1" dirty="0">
                <a:solidFill>
                  <a:schemeClr val="accent6"/>
                </a:solidFill>
                <a:latin typeface="+mj-lt"/>
                <a:ea typeface="Georgia" charset="0"/>
                <a:cs typeface="Georgia" charset="0"/>
              </a:rPr>
              <a:t>39</a:t>
            </a:r>
            <a:endParaRPr lang="en-US" sz="1400" b="1" dirty="0">
              <a:solidFill>
                <a:schemeClr val="accent6"/>
              </a:solidFill>
              <a:latin typeface="+mj-lt"/>
              <a:ea typeface="Georgia" charset="0"/>
              <a:cs typeface="Georgia" charset="0"/>
            </a:endParaRPr>
          </a:p>
        </p:txBody>
      </p:sp>
      <p:sp>
        <p:nvSpPr>
          <p:cNvPr id="71" name="TextBox 70">
            <a:extLst>
              <a:ext uri="{FF2B5EF4-FFF2-40B4-BE49-F238E27FC236}">
                <a16:creationId xmlns:a16="http://schemas.microsoft.com/office/drawing/2014/main" id="{7B2439B8-E0B2-48A7-8A8C-94EA5657BD99}"/>
              </a:ext>
            </a:extLst>
          </p:cNvPr>
          <p:cNvSpPr txBox="1"/>
          <p:nvPr/>
        </p:nvSpPr>
        <p:spPr>
          <a:xfrm>
            <a:off x="4581597" y="2862780"/>
            <a:ext cx="345566" cy="274319"/>
          </a:xfrm>
          <a:prstGeom prst="rect">
            <a:avLst/>
          </a:prstGeom>
          <a:noFill/>
          <a:effectLst/>
        </p:spPr>
        <p:txBody>
          <a:bodyPr wrap="square" lIns="0" tIns="0" rIns="0" bIns="0" rtlCol="0" anchor="ctr">
            <a:noAutofit/>
          </a:bodyPr>
          <a:lstStyle/>
          <a:p>
            <a:pPr algn="ctr"/>
            <a:r>
              <a:rPr lang="en-US" sz="1200" b="1" dirty="0">
                <a:solidFill>
                  <a:schemeClr val="accent6"/>
                </a:solidFill>
                <a:latin typeface="+mj-lt"/>
                <a:ea typeface="Georgia" charset="0"/>
                <a:cs typeface="Georgia" charset="0"/>
              </a:rPr>
              <a:t>34</a:t>
            </a:r>
            <a:endParaRPr lang="en-US" sz="1400" b="1" dirty="0">
              <a:solidFill>
                <a:schemeClr val="accent6"/>
              </a:solidFill>
              <a:latin typeface="+mj-lt"/>
              <a:ea typeface="Georgia" charset="0"/>
              <a:cs typeface="Georgia" charset="0"/>
            </a:endParaRPr>
          </a:p>
        </p:txBody>
      </p:sp>
      <p:pic>
        <p:nvPicPr>
          <p:cNvPr id="76" name="Picture 2" descr="Image result for pace logo">
            <a:extLst>
              <a:ext uri="{FF2B5EF4-FFF2-40B4-BE49-F238E27FC236}">
                <a16:creationId xmlns:a16="http://schemas.microsoft.com/office/drawing/2014/main" id="{60EB7AE1-AB0A-458F-B9F4-A48C0C7211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0075" y="3015737"/>
            <a:ext cx="714375" cy="46088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Picture 2" descr="Image result for pace logo">
            <a:extLst>
              <a:ext uri="{FF2B5EF4-FFF2-40B4-BE49-F238E27FC236}">
                <a16:creationId xmlns:a16="http://schemas.microsoft.com/office/drawing/2014/main" id="{9CBEE305-F7AE-43ED-B2C2-D6E1F736EE9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4820263"/>
            <a:ext cx="619125" cy="39943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098" name="Picture 2" descr="Image result for v8logo">
            <a:extLst>
              <a:ext uri="{FF2B5EF4-FFF2-40B4-BE49-F238E27FC236}">
                <a16:creationId xmlns:a16="http://schemas.microsoft.com/office/drawing/2014/main" id="{6C5BF9D1-0F9E-4346-A66B-F3EF3E8CDD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1539" y="1795000"/>
            <a:ext cx="747711" cy="73864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2" descr="Image result for v8logo">
            <a:extLst>
              <a:ext uri="{FF2B5EF4-FFF2-40B4-BE49-F238E27FC236}">
                <a16:creationId xmlns:a16="http://schemas.microsoft.com/office/drawing/2014/main" id="{07681131-0A2D-4960-9D0D-2F38FD99D7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1664" y="4706533"/>
            <a:ext cx="490536" cy="48459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0" name="Picture 2" descr="Image result for goldfish logo">
            <a:extLst>
              <a:ext uri="{FF2B5EF4-FFF2-40B4-BE49-F238E27FC236}">
                <a16:creationId xmlns:a16="http://schemas.microsoft.com/office/drawing/2014/main" id="{41594BEB-64D6-4476-A4D8-0D09666175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4039" y="1783258"/>
            <a:ext cx="681036" cy="6503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1" name="Picture 2" descr="Image result for goldfish logo">
            <a:extLst>
              <a:ext uri="{FF2B5EF4-FFF2-40B4-BE49-F238E27FC236}">
                <a16:creationId xmlns:a16="http://schemas.microsoft.com/office/drawing/2014/main" id="{D77609FE-E5F4-406D-867C-C97CB13EB49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8935" y="4667250"/>
            <a:ext cx="463790" cy="442912"/>
          </a:xfrm>
          <a:prstGeom prst="rect">
            <a:avLst/>
          </a:prstGeom>
          <a:noFill/>
          <a:effectLst/>
          <a:extLst>
            <a:ext uri="{909E8E84-426E-40DD-AFC4-6F175D3DCCD1}">
              <a14:hiddenFill xmlns:a14="http://schemas.microsoft.com/office/drawing/2010/main">
                <a:solidFill>
                  <a:srgbClr val="FFFFFF"/>
                </a:solidFill>
              </a14:hiddenFill>
            </a:ext>
          </a:extLst>
        </p:spPr>
      </p:pic>
      <p:sp>
        <p:nvSpPr>
          <p:cNvPr id="59" name="Footer Placeholder 4">
            <a:extLst>
              <a:ext uri="{FF2B5EF4-FFF2-40B4-BE49-F238E27FC236}">
                <a16:creationId xmlns:a16="http://schemas.microsoft.com/office/drawing/2014/main" id="{70924A29-7DCB-402D-8471-84F51046B3E6}"/>
              </a:ext>
            </a:extLst>
          </p:cNvPr>
          <p:cNvSpPr>
            <a:spLocks noGrp="1"/>
          </p:cNvSpPr>
          <p:nvPr>
            <p:ph type="ftr" sz="quarter" idx="13"/>
          </p:nvPr>
        </p:nvSpPr>
        <p:spPr>
          <a:xfrm>
            <a:off x="381000" y="6429375"/>
            <a:ext cx="8382000" cy="161925"/>
          </a:xfrm>
        </p:spPr>
        <p:txBody>
          <a:bodyPr/>
          <a:lstStyle/>
          <a:p>
            <a:r>
              <a:rPr lang="en-US" dirty="0"/>
              <a:t>Note: Campbell’s logo refers to the brand’s NPS performance in the soup category only</a:t>
            </a:r>
          </a:p>
        </p:txBody>
      </p:sp>
      <p:pic>
        <p:nvPicPr>
          <p:cNvPr id="60" name="Picture 59" descr="A picture containing drawing&#10;&#10;Description automatically generated">
            <a:extLst>
              <a:ext uri="{FF2B5EF4-FFF2-40B4-BE49-F238E27FC236}">
                <a16:creationId xmlns:a16="http://schemas.microsoft.com/office/drawing/2014/main" id="{0CFA21D2-6823-4F75-81B7-8ED2797BA8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9114" y="4709206"/>
            <a:ext cx="561194" cy="452391"/>
          </a:xfrm>
          <a:prstGeom prst="rect">
            <a:avLst/>
          </a:prstGeom>
        </p:spPr>
      </p:pic>
      <p:pic>
        <p:nvPicPr>
          <p:cNvPr id="61" name="Picture 60" descr="A picture containing drawing&#10;&#10;Description automatically generated">
            <a:extLst>
              <a:ext uri="{FF2B5EF4-FFF2-40B4-BE49-F238E27FC236}">
                <a16:creationId xmlns:a16="http://schemas.microsoft.com/office/drawing/2014/main" id="{D64E23B0-EB92-4440-A97F-89BED54E79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17818" y="1906284"/>
            <a:ext cx="856944" cy="690802"/>
          </a:xfrm>
          <a:prstGeom prst="rect">
            <a:avLst/>
          </a:prstGeom>
        </p:spPr>
      </p:pic>
    </p:spTree>
    <p:extLst>
      <p:ext uri="{BB962C8B-B14F-4D97-AF65-F5344CB8AC3E}">
        <p14:creationId xmlns:p14="http://schemas.microsoft.com/office/powerpoint/2010/main" val="266169956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2">
            <a:extLst>
              <a:ext uri="{FF2B5EF4-FFF2-40B4-BE49-F238E27FC236}">
                <a16:creationId xmlns:a16="http://schemas.microsoft.com/office/drawing/2014/main" id="{CD27B78A-4A66-495B-8896-E6BE9BF5E989}"/>
              </a:ext>
            </a:extLst>
          </p:cNvPr>
          <p:cNvSpPr>
            <a:spLocks noGrp="1" noChangeArrowheads="1"/>
          </p:cNvSpPr>
          <p:nvPr>
            <p:ph type="title"/>
          </p:nvPr>
        </p:nvSpPr>
        <p:spPr/>
        <p:txBody>
          <a:bodyPr/>
          <a:lstStyle/>
          <a:p>
            <a:r>
              <a:rPr lang="en-US" dirty="0"/>
              <a:t>Goldfish Agreement by Segment</a:t>
            </a:r>
          </a:p>
        </p:txBody>
      </p:sp>
      <p:sp>
        <p:nvSpPr>
          <p:cNvPr id="18" name="Footer Placeholder 4">
            <a:extLst>
              <a:ext uri="{FF2B5EF4-FFF2-40B4-BE49-F238E27FC236}">
                <a16:creationId xmlns:a16="http://schemas.microsoft.com/office/drawing/2014/main" id="{DD8B56C0-D921-4E03-AA61-7AF16A3BDC67}"/>
              </a:ext>
            </a:extLst>
          </p:cNvPr>
          <p:cNvSpPr>
            <a:spLocks noGrp="1"/>
          </p:cNvSpPr>
          <p:nvPr>
            <p:ph type="ftr" sz="quarter" idx="13"/>
          </p:nvPr>
        </p:nvSpPr>
        <p:spPr/>
        <p:txBody>
          <a:bodyPr/>
          <a:lstStyle/>
          <a:p>
            <a:r>
              <a:rPr lang="en-US" dirty="0"/>
              <a:t>Base: 252 operators </a:t>
            </a:r>
          </a:p>
          <a:p>
            <a:r>
              <a:rPr lang="en-US" dirty="0"/>
              <a:t>Q: Please rate your level of agreement with each of the following statements: “Goldfish makes our guests smile”</a:t>
            </a:r>
          </a:p>
        </p:txBody>
      </p:sp>
      <p:sp>
        <p:nvSpPr>
          <p:cNvPr id="9" name="Slide Number Placeholder 8"/>
          <p:cNvSpPr>
            <a:spLocks noGrp="1"/>
          </p:cNvSpPr>
          <p:nvPr>
            <p:ph type="sldNum" sz="quarter" idx="4"/>
          </p:nvPr>
        </p:nvSpPr>
        <p:spPr/>
        <p:txBody>
          <a:bodyPr/>
          <a:lstStyle/>
          <a:p>
            <a:fld id="{AC6EFA44-0FDE-4658-9836-52E1610CC619}" type="slidenum">
              <a:rPr lang="en-US" smtClean="0"/>
              <a:pPr/>
              <a:t>180</a:t>
            </a:fld>
            <a:endParaRPr lang="en-US" dirty="0"/>
          </a:p>
        </p:txBody>
      </p:sp>
      <p:sp>
        <p:nvSpPr>
          <p:cNvPr id="10" name="Text Placeholder 9">
            <a:extLst>
              <a:ext uri="{FF2B5EF4-FFF2-40B4-BE49-F238E27FC236}">
                <a16:creationId xmlns:a16="http://schemas.microsoft.com/office/drawing/2014/main" id="{F80AA6A1-90FC-4E3C-8455-17B8F14BA1D6}"/>
              </a:ext>
            </a:extLst>
          </p:cNvPr>
          <p:cNvSpPr>
            <a:spLocks noGrp="1"/>
          </p:cNvSpPr>
          <p:nvPr>
            <p:ph type="body" sz="quarter" idx="17"/>
          </p:nvPr>
        </p:nvSpPr>
        <p:spPr/>
        <p:txBody>
          <a:bodyPr/>
          <a:lstStyle/>
          <a:p>
            <a:r>
              <a:rPr lang="en-US" dirty="0"/>
              <a:t>“Goldfish makes our guests smile”</a:t>
            </a:r>
          </a:p>
        </p:txBody>
      </p:sp>
      <p:graphicFrame>
        <p:nvGraphicFramePr>
          <p:cNvPr id="28" name="Chart Placeholder 27">
            <a:extLst>
              <a:ext uri="{FF2B5EF4-FFF2-40B4-BE49-F238E27FC236}">
                <a16:creationId xmlns:a16="http://schemas.microsoft.com/office/drawing/2014/main" id="{45C5FB4C-D45C-44AB-A85F-63448854EF8D}"/>
              </a:ext>
            </a:extLst>
          </p:cNvPr>
          <p:cNvGraphicFramePr>
            <a:graphicFrameLocks noGrp="1"/>
          </p:cNvGraphicFramePr>
          <p:nvPr>
            <p:ph sz="quarter" idx="18"/>
            <p:extLst>
              <p:ext uri="{D42A27DB-BD31-4B8C-83A1-F6EECF244321}">
                <p14:modId xmlns:p14="http://schemas.microsoft.com/office/powerpoint/2010/main" val="3539400023"/>
              </p:ext>
            </p:extLst>
          </p:nvPr>
        </p:nvGraphicFramePr>
        <p:xfrm>
          <a:off x="381000" y="2061882"/>
          <a:ext cx="8382000" cy="4034118"/>
        </p:xfrm>
        <a:graphic>
          <a:graphicData uri="http://schemas.openxmlformats.org/drawingml/2006/chart">
            <c:chart xmlns:c="http://schemas.openxmlformats.org/drawingml/2006/chart" xmlns:r="http://schemas.openxmlformats.org/officeDocument/2006/relationships" r:id="rId4"/>
          </a:graphicData>
        </a:graphic>
      </p:graphicFrame>
      <p:sp>
        <p:nvSpPr>
          <p:cNvPr id="34" name="TextBox 33">
            <a:extLst>
              <a:ext uri="{FF2B5EF4-FFF2-40B4-BE49-F238E27FC236}">
                <a16:creationId xmlns:a16="http://schemas.microsoft.com/office/drawing/2014/main" id="{BA662341-60ED-4B16-ABC9-48EF6A4C3649}"/>
              </a:ext>
            </a:extLst>
          </p:cNvPr>
          <p:cNvSpPr txBox="1"/>
          <p:nvPr/>
        </p:nvSpPr>
        <p:spPr>
          <a:xfrm>
            <a:off x="1808373" y="2036337"/>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86%</a:t>
            </a:r>
          </a:p>
        </p:txBody>
      </p:sp>
      <p:sp>
        <p:nvSpPr>
          <p:cNvPr id="35" name="TextBox 34">
            <a:extLst>
              <a:ext uri="{FF2B5EF4-FFF2-40B4-BE49-F238E27FC236}">
                <a16:creationId xmlns:a16="http://schemas.microsoft.com/office/drawing/2014/main" id="{D666D7EB-EC08-4A4F-B5C3-F5D31719EE76}"/>
              </a:ext>
            </a:extLst>
          </p:cNvPr>
          <p:cNvSpPr txBox="1"/>
          <p:nvPr/>
        </p:nvSpPr>
        <p:spPr>
          <a:xfrm>
            <a:off x="1808373" y="2757256"/>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88%</a:t>
            </a:r>
          </a:p>
        </p:txBody>
      </p:sp>
      <p:sp>
        <p:nvSpPr>
          <p:cNvPr id="36" name="TextBox 35">
            <a:extLst>
              <a:ext uri="{FF2B5EF4-FFF2-40B4-BE49-F238E27FC236}">
                <a16:creationId xmlns:a16="http://schemas.microsoft.com/office/drawing/2014/main" id="{3D91A944-1369-403E-B7DF-F3AAEC55071C}"/>
              </a:ext>
            </a:extLst>
          </p:cNvPr>
          <p:cNvSpPr txBox="1"/>
          <p:nvPr/>
        </p:nvSpPr>
        <p:spPr>
          <a:xfrm>
            <a:off x="1808373" y="3478175"/>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81%</a:t>
            </a:r>
          </a:p>
        </p:txBody>
      </p:sp>
      <p:sp>
        <p:nvSpPr>
          <p:cNvPr id="37" name="TextBox 36">
            <a:extLst>
              <a:ext uri="{FF2B5EF4-FFF2-40B4-BE49-F238E27FC236}">
                <a16:creationId xmlns:a16="http://schemas.microsoft.com/office/drawing/2014/main" id="{ABCA9359-7108-4ECB-90EE-3C0E0F4C8C56}"/>
              </a:ext>
            </a:extLst>
          </p:cNvPr>
          <p:cNvSpPr txBox="1"/>
          <p:nvPr/>
        </p:nvSpPr>
        <p:spPr>
          <a:xfrm>
            <a:off x="1808373" y="4199094"/>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94%</a:t>
            </a:r>
          </a:p>
        </p:txBody>
      </p:sp>
      <p:sp>
        <p:nvSpPr>
          <p:cNvPr id="38" name="TextBox 37">
            <a:extLst>
              <a:ext uri="{FF2B5EF4-FFF2-40B4-BE49-F238E27FC236}">
                <a16:creationId xmlns:a16="http://schemas.microsoft.com/office/drawing/2014/main" id="{9CBEE9BD-1FFC-4B9A-8288-5A7C10D9BF4C}"/>
              </a:ext>
            </a:extLst>
          </p:cNvPr>
          <p:cNvSpPr txBox="1"/>
          <p:nvPr/>
        </p:nvSpPr>
        <p:spPr>
          <a:xfrm>
            <a:off x="1808373" y="4920012"/>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100%</a:t>
            </a:r>
          </a:p>
        </p:txBody>
      </p:sp>
    </p:spTree>
    <p:custDataLst>
      <p:tags r:id="rId1"/>
    </p:custDataLst>
    <p:extLst>
      <p:ext uri="{BB962C8B-B14F-4D97-AF65-F5344CB8AC3E}">
        <p14:creationId xmlns:p14="http://schemas.microsoft.com/office/powerpoint/2010/main" val="401250001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2">
            <a:extLst>
              <a:ext uri="{FF2B5EF4-FFF2-40B4-BE49-F238E27FC236}">
                <a16:creationId xmlns:a16="http://schemas.microsoft.com/office/drawing/2014/main" id="{CD27B78A-4A66-495B-8896-E6BE9BF5E989}"/>
              </a:ext>
            </a:extLst>
          </p:cNvPr>
          <p:cNvSpPr>
            <a:spLocks noGrp="1" noChangeArrowheads="1"/>
          </p:cNvSpPr>
          <p:nvPr>
            <p:ph type="title"/>
          </p:nvPr>
        </p:nvSpPr>
        <p:spPr>
          <a:xfrm>
            <a:off x="384049" y="304800"/>
            <a:ext cx="2587752" cy="878541"/>
          </a:xfrm>
        </p:spPr>
        <p:txBody>
          <a:bodyPr/>
          <a:lstStyle/>
          <a:p>
            <a:r>
              <a:rPr lang="en-US" sz="1800" spc="-50" dirty="0"/>
              <a:t>Goldfish Agreement By Segment</a:t>
            </a:r>
          </a:p>
        </p:txBody>
      </p:sp>
      <p:sp>
        <p:nvSpPr>
          <p:cNvPr id="18" name="Footer Placeholder 4">
            <a:extLst>
              <a:ext uri="{FF2B5EF4-FFF2-40B4-BE49-F238E27FC236}">
                <a16:creationId xmlns:a16="http://schemas.microsoft.com/office/drawing/2014/main" id="{DD8B56C0-D921-4E03-AA61-7AF16A3BDC67}"/>
              </a:ext>
            </a:extLst>
          </p:cNvPr>
          <p:cNvSpPr>
            <a:spLocks noGrp="1"/>
          </p:cNvSpPr>
          <p:nvPr>
            <p:ph type="ftr" sz="quarter" idx="13"/>
          </p:nvPr>
        </p:nvSpPr>
        <p:spPr/>
        <p:txBody>
          <a:bodyPr/>
          <a:lstStyle/>
          <a:p>
            <a:r>
              <a:rPr lang="en-US" dirty="0"/>
              <a:t>Base: 116 restaurant or hotel/lodging operators </a:t>
            </a:r>
          </a:p>
          <a:p>
            <a:r>
              <a:rPr lang="en-US" dirty="0"/>
              <a:t>Q: Please rate your level of agreement with each of the following statements: “Goldfish adds smiles to our kids menu”</a:t>
            </a:r>
          </a:p>
          <a:p>
            <a:r>
              <a:rPr lang="en-US" dirty="0"/>
              <a:t>Note: This statement was only shown to restaurants and hotel operators</a:t>
            </a:r>
          </a:p>
        </p:txBody>
      </p:sp>
      <p:sp>
        <p:nvSpPr>
          <p:cNvPr id="9" name="Slide Number Placeholder 8"/>
          <p:cNvSpPr>
            <a:spLocks noGrp="1"/>
          </p:cNvSpPr>
          <p:nvPr>
            <p:ph type="sldNum" sz="quarter" idx="4"/>
          </p:nvPr>
        </p:nvSpPr>
        <p:spPr/>
        <p:txBody>
          <a:bodyPr/>
          <a:lstStyle/>
          <a:p>
            <a:fld id="{AC6EFA44-0FDE-4658-9836-52E1610CC619}" type="slidenum">
              <a:rPr lang="en-US" smtClean="0"/>
              <a:pPr/>
              <a:t>181</a:t>
            </a:fld>
            <a:endParaRPr lang="en-US" dirty="0"/>
          </a:p>
        </p:txBody>
      </p:sp>
      <p:sp>
        <p:nvSpPr>
          <p:cNvPr id="10" name="Text Placeholder 9">
            <a:extLst>
              <a:ext uri="{FF2B5EF4-FFF2-40B4-BE49-F238E27FC236}">
                <a16:creationId xmlns:a16="http://schemas.microsoft.com/office/drawing/2014/main" id="{CC7D717F-7C93-42B5-8226-E4A5C4D2ABC8}"/>
              </a:ext>
            </a:extLst>
          </p:cNvPr>
          <p:cNvSpPr>
            <a:spLocks noGrp="1"/>
          </p:cNvSpPr>
          <p:nvPr>
            <p:ph type="body" sz="quarter" idx="17"/>
          </p:nvPr>
        </p:nvSpPr>
        <p:spPr>
          <a:xfrm>
            <a:off x="381000" y="925158"/>
            <a:ext cx="2589190" cy="629947"/>
          </a:xfrm>
        </p:spPr>
        <p:txBody>
          <a:bodyPr/>
          <a:lstStyle/>
          <a:p>
            <a:r>
              <a:rPr lang="en-US" sz="1800" spc="-50" dirty="0">
                <a:solidFill>
                  <a:schemeClr val="tx1"/>
                </a:solidFill>
              </a:rPr>
              <a:t>“Goldfish adds smiles to our kids menu”</a:t>
            </a:r>
          </a:p>
          <a:p>
            <a:endParaRPr lang="en-US" sz="1800" spc="-50" dirty="0">
              <a:solidFill>
                <a:schemeClr val="tx1"/>
              </a:solidFill>
            </a:endParaRPr>
          </a:p>
        </p:txBody>
      </p:sp>
      <p:graphicFrame>
        <p:nvGraphicFramePr>
          <p:cNvPr id="28" name="Chart Placeholder 27">
            <a:extLst>
              <a:ext uri="{FF2B5EF4-FFF2-40B4-BE49-F238E27FC236}">
                <a16:creationId xmlns:a16="http://schemas.microsoft.com/office/drawing/2014/main" id="{45C5FB4C-D45C-44AB-A85F-63448854EF8D}"/>
              </a:ext>
            </a:extLst>
          </p:cNvPr>
          <p:cNvGraphicFramePr>
            <a:graphicFrameLocks noGrp="1"/>
          </p:cNvGraphicFramePr>
          <p:nvPr>
            <p:ph sz="quarter" idx="18"/>
            <p:extLst>
              <p:ext uri="{D42A27DB-BD31-4B8C-83A1-F6EECF244321}">
                <p14:modId xmlns:p14="http://schemas.microsoft.com/office/powerpoint/2010/main" val="574220610"/>
              </p:ext>
            </p:extLst>
          </p:nvPr>
        </p:nvGraphicFramePr>
        <p:xfrm>
          <a:off x="381000" y="2743200"/>
          <a:ext cx="8382000" cy="3352800"/>
        </p:xfrm>
        <a:graphic>
          <a:graphicData uri="http://schemas.openxmlformats.org/drawingml/2006/chart">
            <c:chart xmlns:c="http://schemas.openxmlformats.org/drawingml/2006/chart" xmlns:r="http://schemas.openxmlformats.org/officeDocument/2006/relationships" r:id="rId4"/>
          </a:graphicData>
        </a:graphic>
      </p:graphicFrame>
      <p:sp>
        <p:nvSpPr>
          <p:cNvPr id="24" name="TextBox 23">
            <a:extLst>
              <a:ext uri="{FF2B5EF4-FFF2-40B4-BE49-F238E27FC236}">
                <a16:creationId xmlns:a16="http://schemas.microsoft.com/office/drawing/2014/main" id="{D10D1F02-A2B4-4CCE-BCBB-13A80531C0BC}"/>
              </a:ext>
            </a:extLst>
          </p:cNvPr>
          <p:cNvSpPr txBox="1"/>
          <p:nvPr/>
        </p:nvSpPr>
        <p:spPr>
          <a:xfrm>
            <a:off x="1856380" y="2812684"/>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93%</a:t>
            </a:r>
          </a:p>
        </p:txBody>
      </p:sp>
      <p:sp>
        <p:nvSpPr>
          <p:cNvPr id="26" name="TextBox 25">
            <a:extLst>
              <a:ext uri="{FF2B5EF4-FFF2-40B4-BE49-F238E27FC236}">
                <a16:creationId xmlns:a16="http://schemas.microsoft.com/office/drawing/2014/main" id="{B336F69C-366D-415F-9C97-BD75CC582C48}"/>
              </a:ext>
            </a:extLst>
          </p:cNvPr>
          <p:cNvSpPr txBox="1"/>
          <p:nvPr/>
        </p:nvSpPr>
        <p:spPr>
          <a:xfrm>
            <a:off x="1856380" y="3840706"/>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94%</a:t>
            </a:r>
          </a:p>
        </p:txBody>
      </p:sp>
      <p:sp>
        <p:nvSpPr>
          <p:cNvPr id="27" name="TextBox 26">
            <a:extLst>
              <a:ext uri="{FF2B5EF4-FFF2-40B4-BE49-F238E27FC236}">
                <a16:creationId xmlns:a16="http://schemas.microsoft.com/office/drawing/2014/main" id="{BB01A325-CDBE-411A-BF35-22F9D43611C3}"/>
              </a:ext>
            </a:extLst>
          </p:cNvPr>
          <p:cNvSpPr txBox="1"/>
          <p:nvPr/>
        </p:nvSpPr>
        <p:spPr>
          <a:xfrm>
            <a:off x="1856380" y="4868727"/>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88%</a:t>
            </a:r>
          </a:p>
        </p:txBody>
      </p:sp>
    </p:spTree>
    <p:custDataLst>
      <p:tags r:id="rId1"/>
    </p:custDataLst>
    <p:extLst>
      <p:ext uri="{BB962C8B-B14F-4D97-AF65-F5344CB8AC3E}">
        <p14:creationId xmlns:p14="http://schemas.microsoft.com/office/powerpoint/2010/main" val="410784922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2">
            <a:extLst>
              <a:ext uri="{FF2B5EF4-FFF2-40B4-BE49-F238E27FC236}">
                <a16:creationId xmlns:a16="http://schemas.microsoft.com/office/drawing/2014/main" id="{CD27B78A-4A66-495B-8896-E6BE9BF5E989}"/>
              </a:ext>
            </a:extLst>
          </p:cNvPr>
          <p:cNvSpPr>
            <a:spLocks noGrp="1" noChangeArrowheads="1"/>
          </p:cNvSpPr>
          <p:nvPr>
            <p:ph type="title"/>
          </p:nvPr>
        </p:nvSpPr>
        <p:spPr>
          <a:xfrm>
            <a:off x="384049" y="304800"/>
            <a:ext cx="2587752" cy="878541"/>
          </a:xfrm>
        </p:spPr>
        <p:txBody>
          <a:bodyPr/>
          <a:lstStyle/>
          <a:p>
            <a:r>
              <a:rPr lang="en-US" sz="1800" spc="-50" dirty="0"/>
              <a:t>Goldfish Agreement By Segment</a:t>
            </a:r>
          </a:p>
        </p:txBody>
      </p:sp>
      <p:sp>
        <p:nvSpPr>
          <p:cNvPr id="18" name="Footer Placeholder 4">
            <a:extLst>
              <a:ext uri="{FF2B5EF4-FFF2-40B4-BE49-F238E27FC236}">
                <a16:creationId xmlns:a16="http://schemas.microsoft.com/office/drawing/2014/main" id="{DD8B56C0-D921-4E03-AA61-7AF16A3BDC67}"/>
              </a:ext>
            </a:extLst>
          </p:cNvPr>
          <p:cNvSpPr>
            <a:spLocks noGrp="1"/>
          </p:cNvSpPr>
          <p:nvPr>
            <p:ph type="ftr" sz="quarter" idx="13"/>
          </p:nvPr>
        </p:nvSpPr>
        <p:spPr/>
        <p:txBody>
          <a:bodyPr/>
          <a:lstStyle/>
          <a:p>
            <a:r>
              <a:rPr lang="en-US" dirty="0"/>
              <a:t>Base: 252 operators </a:t>
            </a:r>
          </a:p>
          <a:p>
            <a:r>
              <a:rPr lang="en-US" dirty="0"/>
              <a:t>Q: Please rate your level of agreement with each of the following statements: “Goldfish delights our guests—even the littlest ones”</a:t>
            </a:r>
          </a:p>
        </p:txBody>
      </p:sp>
      <p:sp>
        <p:nvSpPr>
          <p:cNvPr id="9" name="Slide Number Placeholder 8"/>
          <p:cNvSpPr>
            <a:spLocks noGrp="1"/>
          </p:cNvSpPr>
          <p:nvPr>
            <p:ph type="sldNum" sz="quarter" idx="4"/>
          </p:nvPr>
        </p:nvSpPr>
        <p:spPr/>
        <p:txBody>
          <a:bodyPr/>
          <a:lstStyle/>
          <a:p>
            <a:fld id="{AC6EFA44-0FDE-4658-9836-52E1610CC619}" type="slidenum">
              <a:rPr lang="en-US" smtClean="0"/>
              <a:pPr/>
              <a:t>182</a:t>
            </a:fld>
            <a:endParaRPr lang="en-US" dirty="0"/>
          </a:p>
        </p:txBody>
      </p:sp>
      <p:sp>
        <p:nvSpPr>
          <p:cNvPr id="10" name="Text Placeholder 9">
            <a:extLst>
              <a:ext uri="{FF2B5EF4-FFF2-40B4-BE49-F238E27FC236}">
                <a16:creationId xmlns:a16="http://schemas.microsoft.com/office/drawing/2014/main" id="{B4125334-D965-4610-BCA6-1696BE4FFC35}"/>
              </a:ext>
            </a:extLst>
          </p:cNvPr>
          <p:cNvSpPr>
            <a:spLocks noGrp="1"/>
          </p:cNvSpPr>
          <p:nvPr>
            <p:ph type="body" sz="quarter" idx="17"/>
          </p:nvPr>
        </p:nvSpPr>
        <p:spPr>
          <a:xfrm>
            <a:off x="381000" y="914400"/>
            <a:ext cx="2589190" cy="640705"/>
          </a:xfrm>
        </p:spPr>
        <p:txBody>
          <a:bodyPr/>
          <a:lstStyle/>
          <a:p>
            <a:r>
              <a:rPr lang="en-US" sz="1800" spc="-50" dirty="0">
                <a:solidFill>
                  <a:schemeClr val="tx1"/>
                </a:solidFill>
              </a:rPr>
              <a:t>“Goldfish delights our guests—even the littlest ones”</a:t>
            </a:r>
          </a:p>
        </p:txBody>
      </p:sp>
      <p:graphicFrame>
        <p:nvGraphicFramePr>
          <p:cNvPr id="28" name="Chart Placeholder 27">
            <a:extLst>
              <a:ext uri="{FF2B5EF4-FFF2-40B4-BE49-F238E27FC236}">
                <a16:creationId xmlns:a16="http://schemas.microsoft.com/office/drawing/2014/main" id="{45C5FB4C-D45C-44AB-A85F-63448854EF8D}"/>
              </a:ext>
            </a:extLst>
          </p:cNvPr>
          <p:cNvGraphicFramePr>
            <a:graphicFrameLocks noGrp="1"/>
          </p:cNvGraphicFramePr>
          <p:nvPr>
            <p:ph sz="quarter" idx="18"/>
            <p:extLst>
              <p:ext uri="{D42A27DB-BD31-4B8C-83A1-F6EECF244321}">
                <p14:modId xmlns:p14="http://schemas.microsoft.com/office/powerpoint/2010/main" val="2527253652"/>
              </p:ext>
            </p:extLst>
          </p:nvPr>
        </p:nvGraphicFramePr>
        <p:xfrm>
          <a:off x="381000" y="2065468"/>
          <a:ext cx="8382000" cy="4030532"/>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Box 25">
            <a:extLst>
              <a:ext uri="{FF2B5EF4-FFF2-40B4-BE49-F238E27FC236}">
                <a16:creationId xmlns:a16="http://schemas.microsoft.com/office/drawing/2014/main" id="{09935789-6B6E-476D-9D28-E7130942EB97}"/>
              </a:ext>
            </a:extLst>
          </p:cNvPr>
          <p:cNvSpPr txBox="1"/>
          <p:nvPr/>
        </p:nvSpPr>
        <p:spPr>
          <a:xfrm>
            <a:off x="1648575" y="2195240"/>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90%</a:t>
            </a:r>
          </a:p>
        </p:txBody>
      </p:sp>
      <p:sp>
        <p:nvSpPr>
          <p:cNvPr id="27" name="TextBox 26">
            <a:extLst>
              <a:ext uri="{FF2B5EF4-FFF2-40B4-BE49-F238E27FC236}">
                <a16:creationId xmlns:a16="http://schemas.microsoft.com/office/drawing/2014/main" id="{E842C6EE-F626-4054-94CE-5C9EBF9627F9}"/>
              </a:ext>
            </a:extLst>
          </p:cNvPr>
          <p:cNvSpPr txBox="1"/>
          <p:nvPr/>
        </p:nvSpPr>
        <p:spPr>
          <a:xfrm>
            <a:off x="1648575" y="2908398"/>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89%</a:t>
            </a:r>
          </a:p>
        </p:txBody>
      </p:sp>
      <p:sp>
        <p:nvSpPr>
          <p:cNvPr id="29" name="TextBox 28">
            <a:extLst>
              <a:ext uri="{FF2B5EF4-FFF2-40B4-BE49-F238E27FC236}">
                <a16:creationId xmlns:a16="http://schemas.microsoft.com/office/drawing/2014/main" id="{A130747F-9CF7-4123-93BE-CED97DCEC180}"/>
              </a:ext>
            </a:extLst>
          </p:cNvPr>
          <p:cNvSpPr txBox="1"/>
          <p:nvPr/>
        </p:nvSpPr>
        <p:spPr>
          <a:xfrm>
            <a:off x="1648575" y="3621556"/>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88%</a:t>
            </a:r>
          </a:p>
        </p:txBody>
      </p:sp>
      <p:sp>
        <p:nvSpPr>
          <p:cNvPr id="30" name="TextBox 29">
            <a:extLst>
              <a:ext uri="{FF2B5EF4-FFF2-40B4-BE49-F238E27FC236}">
                <a16:creationId xmlns:a16="http://schemas.microsoft.com/office/drawing/2014/main" id="{7236856E-D435-4FD5-8FC2-9C6FBDEBE249}"/>
              </a:ext>
            </a:extLst>
          </p:cNvPr>
          <p:cNvSpPr txBox="1"/>
          <p:nvPr/>
        </p:nvSpPr>
        <p:spPr>
          <a:xfrm>
            <a:off x="1648575" y="4334714"/>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100%</a:t>
            </a:r>
          </a:p>
        </p:txBody>
      </p:sp>
      <p:sp>
        <p:nvSpPr>
          <p:cNvPr id="31" name="TextBox 30">
            <a:extLst>
              <a:ext uri="{FF2B5EF4-FFF2-40B4-BE49-F238E27FC236}">
                <a16:creationId xmlns:a16="http://schemas.microsoft.com/office/drawing/2014/main" id="{1D1CD59E-4777-4F98-8AEB-B582E7A67CFE}"/>
              </a:ext>
            </a:extLst>
          </p:cNvPr>
          <p:cNvSpPr txBox="1"/>
          <p:nvPr/>
        </p:nvSpPr>
        <p:spPr>
          <a:xfrm>
            <a:off x="1648575" y="5047872"/>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100%</a:t>
            </a:r>
          </a:p>
        </p:txBody>
      </p:sp>
    </p:spTree>
    <p:custDataLst>
      <p:tags r:id="rId1"/>
    </p:custDataLst>
    <p:extLst>
      <p:ext uri="{BB962C8B-B14F-4D97-AF65-F5344CB8AC3E}">
        <p14:creationId xmlns:p14="http://schemas.microsoft.com/office/powerpoint/2010/main" val="111587248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2">
            <a:extLst>
              <a:ext uri="{FF2B5EF4-FFF2-40B4-BE49-F238E27FC236}">
                <a16:creationId xmlns:a16="http://schemas.microsoft.com/office/drawing/2014/main" id="{CD27B78A-4A66-495B-8896-E6BE9BF5E989}"/>
              </a:ext>
            </a:extLst>
          </p:cNvPr>
          <p:cNvSpPr>
            <a:spLocks noGrp="1" noChangeArrowheads="1"/>
          </p:cNvSpPr>
          <p:nvPr>
            <p:ph type="title"/>
          </p:nvPr>
        </p:nvSpPr>
        <p:spPr>
          <a:xfrm>
            <a:off x="384048" y="304800"/>
            <a:ext cx="2587753" cy="878541"/>
          </a:xfrm>
        </p:spPr>
        <p:txBody>
          <a:bodyPr/>
          <a:lstStyle/>
          <a:p>
            <a:r>
              <a:rPr lang="en-US" sz="1800" spc="-50" dirty="0"/>
              <a:t>Goldfish Agreement By Segment</a:t>
            </a:r>
          </a:p>
        </p:txBody>
      </p:sp>
      <p:sp>
        <p:nvSpPr>
          <p:cNvPr id="18" name="Footer Placeholder 4">
            <a:extLst>
              <a:ext uri="{FF2B5EF4-FFF2-40B4-BE49-F238E27FC236}">
                <a16:creationId xmlns:a16="http://schemas.microsoft.com/office/drawing/2014/main" id="{DD8B56C0-D921-4E03-AA61-7AF16A3BDC67}"/>
              </a:ext>
            </a:extLst>
          </p:cNvPr>
          <p:cNvSpPr>
            <a:spLocks noGrp="1"/>
          </p:cNvSpPr>
          <p:nvPr>
            <p:ph type="ftr" sz="quarter" idx="13"/>
          </p:nvPr>
        </p:nvSpPr>
        <p:spPr/>
        <p:txBody>
          <a:bodyPr/>
          <a:lstStyle/>
          <a:p>
            <a:r>
              <a:rPr lang="en-US" dirty="0"/>
              <a:t>Base: 252 operators </a:t>
            </a:r>
          </a:p>
          <a:p>
            <a:r>
              <a:rPr lang="en-US" dirty="0"/>
              <a:t>Q: Please rate your level of agreement with each of the following statements: “Goldfish is a wholesome snack baked with real cheese”</a:t>
            </a:r>
          </a:p>
        </p:txBody>
      </p:sp>
      <p:sp>
        <p:nvSpPr>
          <p:cNvPr id="9" name="Slide Number Placeholder 8"/>
          <p:cNvSpPr>
            <a:spLocks noGrp="1"/>
          </p:cNvSpPr>
          <p:nvPr>
            <p:ph type="sldNum" sz="quarter" idx="4"/>
          </p:nvPr>
        </p:nvSpPr>
        <p:spPr/>
        <p:txBody>
          <a:bodyPr/>
          <a:lstStyle/>
          <a:p>
            <a:fld id="{AC6EFA44-0FDE-4658-9836-52E1610CC619}" type="slidenum">
              <a:rPr lang="en-US" smtClean="0"/>
              <a:pPr/>
              <a:t>183</a:t>
            </a:fld>
            <a:endParaRPr lang="en-US" dirty="0"/>
          </a:p>
        </p:txBody>
      </p:sp>
      <p:sp>
        <p:nvSpPr>
          <p:cNvPr id="10" name="Text Placeholder 9">
            <a:extLst>
              <a:ext uri="{FF2B5EF4-FFF2-40B4-BE49-F238E27FC236}">
                <a16:creationId xmlns:a16="http://schemas.microsoft.com/office/drawing/2014/main" id="{190969F1-F9A1-4C61-B72D-5828F7D565A0}"/>
              </a:ext>
            </a:extLst>
          </p:cNvPr>
          <p:cNvSpPr>
            <a:spLocks noGrp="1"/>
          </p:cNvSpPr>
          <p:nvPr>
            <p:ph type="body" sz="quarter" idx="17"/>
          </p:nvPr>
        </p:nvSpPr>
        <p:spPr>
          <a:xfrm>
            <a:off x="381000" y="887394"/>
            <a:ext cx="2589191" cy="667711"/>
          </a:xfrm>
        </p:spPr>
        <p:txBody>
          <a:bodyPr/>
          <a:lstStyle/>
          <a:p>
            <a:r>
              <a:rPr lang="en-US" sz="1800" spc="-50" dirty="0">
                <a:solidFill>
                  <a:schemeClr val="tx1"/>
                </a:solidFill>
              </a:rPr>
              <a:t>“Goldfish is a wholesome snack baked with real cheese”</a:t>
            </a:r>
          </a:p>
        </p:txBody>
      </p:sp>
      <p:graphicFrame>
        <p:nvGraphicFramePr>
          <p:cNvPr id="28" name="Chart Placeholder 27">
            <a:extLst>
              <a:ext uri="{FF2B5EF4-FFF2-40B4-BE49-F238E27FC236}">
                <a16:creationId xmlns:a16="http://schemas.microsoft.com/office/drawing/2014/main" id="{45C5FB4C-D45C-44AB-A85F-63448854EF8D}"/>
              </a:ext>
            </a:extLst>
          </p:cNvPr>
          <p:cNvGraphicFramePr>
            <a:graphicFrameLocks noGrp="1"/>
          </p:cNvGraphicFramePr>
          <p:nvPr>
            <p:ph sz="quarter" idx="18"/>
            <p:extLst>
              <p:ext uri="{D42A27DB-BD31-4B8C-83A1-F6EECF244321}">
                <p14:modId xmlns:p14="http://schemas.microsoft.com/office/powerpoint/2010/main" val="2098253952"/>
              </p:ext>
            </p:extLst>
          </p:nvPr>
        </p:nvGraphicFramePr>
        <p:xfrm>
          <a:off x="381000" y="2137699"/>
          <a:ext cx="8382000" cy="3958301"/>
        </p:xfrm>
        <a:graphic>
          <a:graphicData uri="http://schemas.openxmlformats.org/drawingml/2006/chart">
            <c:chart xmlns:c="http://schemas.openxmlformats.org/drawingml/2006/chart" xmlns:r="http://schemas.openxmlformats.org/officeDocument/2006/relationships" r:id="rId4"/>
          </a:graphicData>
        </a:graphic>
      </p:graphicFrame>
      <p:sp>
        <p:nvSpPr>
          <p:cNvPr id="36" name="TextBox 35">
            <a:extLst>
              <a:ext uri="{FF2B5EF4-FFF2-40B4-BE49-F238E27FC236}">
                <a16:creationId xmlns:a16="http://schemas.microsoft.com/office/drawing/2014/main" id="{64853FD0-4C75-45E8-868A-B73B43D39CDF}"/>
              </a:ext>
            </a:extLst>
          </p:cNvPr>
          <p:cNvSpPr txBox="1"/>
          <p:nvPr/>
        </p:nvSpPr>
        <p:spPr>
          <a:xfrm>
            <a:off x="1852500" y="2271777"/>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87%</a:t>
            </a:r>
          </a:p>
        </p:txBody>
      </p:sp>
      <p:sp>
        <p:nvSpPr>
          <p:cNvPr id="37" name="TextBox 36">
            <a:extLst>
              <a:ext uri="{FF2B5EF4-FFF2-40B4-BE49-F238E27FC236}">
                <a16:creationId xmlns:a16="http://schemas.microsoft.com/office/drawing/2014/main" id="{CBF28DD9-9FEA-4253-9660-2931437DD9DE}"/>
              </a:ext>
            </a:extLst>
          </p:cNvPr>
          <p:cNvSpPr txBox="1"/>
          <p:nvPr/>
        </p:nvSpPr>
        <p:spPr>
          <a:xfrm>
            <a:off x="1852500" y="2968967"/>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88%</a:t>
            </a:r>
          </a:p>
        </p:txBody>
      </p:sp>
      <p:sp>
        <p:nvSpPr>
          <p:cNvPr id="38" name="TextBox 37">
            <a:extLst>
              <a:ext uri="{FF2B5EF4-FFF2-40B4-BE49-F238E27FC236}">
                <a16:creationId xmlns:a16="http://schemas.microsoft.com/office/drawing/2014/main" id="{5B3FA9E2-A003-4121-B674-D0F85A14B4DF}"/>
              </a:ext>
            </a:extLst>
          </p:cNvPr>
          <p:cNvSpPr txBox="1"/>
          <p:nvPr/>
        </p:nvSpPr>
        <p:spPr>
          <a:xfrm>
            <a:off x="1852500" y="3666157"/>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85%</a:t>
            </a:r>
          </a:p>
        </p:txBody>
      </p:sp>
      <p:sp>
        <p:nvSpPr>
          <p:cNvPr id="39" name="TextBox 38">
            <a:extLst>
              <a:ext uri="{FF2B5EF4-FFF2-40B4-BE49-F238E27FC236}">
                <a16:creationId xmlns:a16="http://schemas.microsoft.com/office/drawing/2014/main" id="{B0F9D749-2C96-459E-96FC-8EEEEA5D8A43}"/>
              </a:ext>
            </a:extLst>
          </p:cNvPr>
          <p:cNvSpPr txBox="1"/>
          <p:nvPr/>
        </p:nvSpPr>
        <p:spPr>
          <a:xfrm>
            <a:off x="1852500" y="4363347"/>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94%</a:t>
            </a:r>
          </a:p>
        </p:txBody>
      </p:sp>
      <p:sp>
        <p:nvSpPr>
          <p:cNvPr id="40" name="TextBox 39">
            <a:extLst>
              <a:ext uri="{FF2B5EF4-FFF2-40B4-BE49-F238E27FC236}">
                <a16:creationId xmlns:a16="http://schemas.microsoft.com/office/drawing/2014/main" id="{969C33C3-203B-4B5C-8E02-E2CB09DC8A9A}"/>
              </a:ext>
            </a:extLst>
          </p:cNvPr>
          <p:cNvSpPr txBox="1"/>
          <p:nvPr/>
        </p:nvSpPr>
        <p:spPr>
          <a:xfrm>
            <a:off x="1852500" y="5060538"/>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100%</a:t>
            </a:r>
          </a:p>
        </p:txBody>
      </p:sp>
    </p:spTree>
    <p:custDataLst>
      <p:tags r:id="rId1"/>
    </p:custDataLst>
    <p:extLst>
      <p:ext uri="{BB962C8B-B14F-4D97-AF65-F5344CB8AC3E}">
        <p14:creationId xmlns:p14="http://schemas.microsoft.com/office/powerpoint/2010/main" val="159675810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2">
            <a:extLst>
              <a:ext uri="{FF2B5EF4-FFF2-40B4-BE49-F238E27FC236}">
                <a16:creationId xmlns:a16="http://schemas.microsoft.com/office/drawing/2014/main" id="{CD27B78A-4A66-495B-8896-E6BE9BF5E989}"/>
              </a:ext>
            </a:extLst>
          </p:cNvPr>
          <p:cNvSpPr>
            <a:spLocks noGrp="1" noChangeArrowheads="1"/>
          </p:cNvSpPr>
          <p:nvPr>
            <p:ph type="title"/>
          </p:nvPr>
        </p:nvSpPr>
        <p:spPr/>
        <p:txBody>
          <a:bodyPr/>
          <a:lstStyle/>
          <a:p>
            <a:r>
              <a:rPr lang="en-US" dirty="0"/>
              <a:t>K-12 Goldfish Agreement</a:t>
            </a:r>
          </a:p>
        </p:txBody>
      </p:sp>
      <p:sp>
        <p:nvSpPr>
          <p:cNvPr id="18" name="Footer Placeholder 4">
            <a:extLst>
              <a:ext uri="{FF2B5EF4-FFF2-40B4-BE49-F238E27FC236}">
                <a16:creationId xmlns:a16="http://schemas.microsoft.com/office/drawing/2014/main" id="{DD8B56C0-D921-4E03-AA61-7AF16A3BDC67}"/>
              </a:ext>
            </a:extLst>
          </p:cNvPr>
          <p:cNvSpPr>
            <a:spLocks noGrp="1"/>
          </p:cNvSpPr>
          <p:nvPr>
            <p:ph type="ftr" sz="quarter" idx="13"/>
          </p:nvPr>
        </p:nvSpPr>
        <p:spPr/>
        <p:txBody>
          <a:bodyPr/>
          <a:lstStyle/>
          <a:p>
            <a:r>
              <a:rPr lang="en-US" dirty="0"/>
              <a:t>Base: 56 K-12 operators </a:t>
            </a:r>
          </a:p>
          <a:p>
            <a:r>
              <a:rPr lang="en-US" dirty="0"/>
              <a:t>Q: Please rate your level of agreement with each of the following statements: “Goldfish boosts meal participation”</a:t>
            </a:r>
          </a:p>
          <a:p>
            <a:r>
              <a:rPr lang="en-US" dirty="0"/>
              <a:t>Note: “Goldfish boosts meal participation” only shown to K-12 operators</a:t>
            </a:r>
          </a:p>
        </p:txBody>
      </p:sp>
      <p:sp>
        <p:nvSpPr>
          <p:cNvPr id="9" name="Slide Number Placeholder 8"/>
          <p:cNvSpPr>
            <a:spLocks noGrp="1"/>
          </p:cNvSpPr>
          <p:nvPr>
            <p:ph type="sldNum" sz="quarter" idx="4"/>
          </p:nvPr>
        </p:nvSpPr>
        <p:spPr/>
        <p:txBody>
          <a:bodyPr/>
          <a:lstStyle/>
          <a:p>
            <a:fld id="{AC6EFA44-0FDE-4658-9836-52E1610CC619}" type="slidenum">
              <a:rPr lang="en-US" smtClean="0"/>
              <a:pPr/>
              <a:t>184</a:t>
            </a:fld>
            <a:endParaRPr lang="en-US" dirty="0"/>
          </a:p>
        </p:txBody>
      </p:sp>
      <p:sp>
        <p:nvSpPr>
          <p:cNvPr id="10" name="Text Placeholder 9">
            <a:extLst>
              <a:ext uri="{FF2B5EF4-FFF2-40B4-BE49-F238E27FC236}">
                <a16:creationId xmlns:a16="http://schemas.microsoft.com/office/drawing/2014/main" id="{1B630E9A-EA75-4A0B-97A7-1DEE6D9E1245}"/>
              </a:ext>
            </a:extLst>
          </p:cNvPr>
          <p:cNvSpPr>
            <a:spLocks noGrp="1"/>
          </p:cNvSpPr>
          <p:nvPr>
            <p:ph type="body" sz="quarter" idx="17"/>
          </p:nvPr>
        </p:nvSpPr>
        <p:spPr/>
        <p:txBody>
          <a:bodyPr/>
          <a:lstStyle/>
          <a:p>
            <a:r>
              <a:rPr lang="en-US" dirty="0"/>
              <a:t>All statements presented to K-12 operators</a:t>
            </a:r>
          </a:p>
        </p:txBody>
      </p:sp>
      <p:graphicFrame>
        <p:nvGraphicFramePr>
          <p:cNvPr id="28" name="Chart Placeholder 27">
            <a:extLst>
              <a:ext uri="{FF2B5EF4-FFF2-40B4-BE49-F238E27FC236}">
                <a16:creationId xmlns:a16="http://schemas.microsoft.com/office/drawing/2014/main" id="{45C5FB4C-D45C-44AB-A85F-63448854EF8D}"/>
              </a:ext>
            </a:extLst>
          </p:cNvPr>
          <p:cNvGraphicFramePr>
            <a:graphicFrameLocks noGrp="1"/>
          </p:cNvGraphicFramePr>
          <p:nvPr>
            <p:ph sz="quarter" idx="18"/>
            <p:extLst>
              <p:ext uri="{D42A27DB-BD31-4B8C-83A1-F6EECF244321}">
                <p14:modId xmlns:p14="http://schemas.microsoft.com/office/powerpoint/2010/main" val="2325540720"/>
              </p:ext>
            </p:extLst>
          </p:nvPr>
        </p:nvGraphicFramePr>
        <p:xfrm>
          <a:off x="381000" y="2529423"/>
          <a:ext cx="8382000" cy="3566577"/>
        </p:xfrm>
        <a:graphic>
          <a:graphicData uri="http://schemas.openxmlformats.org/drawingml/2006/chart">
            <c:chart xmlns:c="http://schemas.openxmlformats.org/drawingml/2006/chart" xmlns:r="http://schemas.openxmlformats.org/officeDocument/2006/relationships" r:id="rId4"/>
          </a:graphicData>
        </a:graphic>
      </p:graphicFrame>
      <p:sp>
        <p:nvSpPr>
          <p:cNvPr id="21" name="TextBox 20">
            <a:extLst>
              <a:ext uri="{FF2B5EF4-FFF2-40B4-BE49-F238E27FC236}">
                <a16:creationId xmlns:a16="http://schemas.microsoft.com/office/drawing/2014/main" id="{8D69B52B-CBA6-4819-A23B-9DBCE5A7F62C}"/>
              </a:ext>
            </a:extLst>
          </p:cNvPr>
          <p:cNvSpPr txBox="1"/>
          <p:nvPr/>
        </p:nvSpPr>
        <p:spPr>
          <a:xfrm>
            <a:off x="2318801" y="2664569"/>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86%</a:t>
            </a:r>
          </a:p>
        </p:txBody>
      </p:sp>
      <p:sp>
        <p:nvSpPr>
          <p:cNvPr id="23" name="TextBox 22">
            <a:extLst>
              <a:ext uri="{FF2B5EF4-FFF2-40B4-BE49-F238E27FC236}">
                <a16:creationId xmlns:a16="http://schemas.microsoft.com/office/drawing/2014/main" id="{BE373463-AF1C-4F63-A852-86712AA2BE27}"/>
              </a:ext>
            </a:extLst>
          </p:cNvPr>
          <p:cNvSpPr txBox="1"/>
          <p:nvPr/>
        </p:nvSpPr>
        <p:spPr>
          <a:xfrm>
            <a:off x="2318801" y="3454478"/>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86%</a:t>
            </a:r>
          </a:p>
        </p:txBody>
      </p:sp>
      <p:sp>
        <p:nvSpPr>
          <p:cNvPr id="26" name="TextBox 25">
            <a:extLst>
              <a:ext uri="{FF2B5EF4-FFF2-40B4-BE49-F238E27FC236}">
                <a16:creationId xmlns:a16="http://schemas.microsoft.com/office/drawing/2014/main" id="{27E6F937-E7E8-4F5D-AFCC-258D099F3A68}"/>
              </a:ext>
            </a:extLst>
          </p:cNvPr>
          <p:cNvSpPr txBox="1"/>
          <p:nvPr/>
        </p:nvSpPr>
        <p:spPr>
          <a:xfrm>
            <a:off x="2318801" y="4244387"/>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89%</a:t>
            </a:r>
          </a:p>
        </p:txBody>
      </p:sp>
      <p:sp>
        <p:nvSpPr>
          <p:cNvPr id="27" name="TextBox 26">
            <a:extLst>
              <a:ext uri="{FF2B5EF4-FFF2-40B4-BE49-F238E27FC236}">
                <a16:creationId xmlns:a16="http://schemas.microsoft.com/office/drawing/2014/main" id="{2F6D0D1C-0121-4635-B64A-E3161D40A6DA}"/>
              </a:ext>
            </a:extLst>
          </p:cNvPr>
          <p:cNvSpPr txBox="1"/>
          <p:nvPr/>
        </p:nvSpPr>
        <p:spPr>
          <a:xfrm>
            <a:off x="2318801" y="5034295"/>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75%</a:t>
            </a:r>
          </a:p>
        </p:txBody>
      </p:sp>
    </p:spTree>
    <p:custDataLst>
      <p:tags r:id="rId1"/>
    </p:custDataLst>
    <p:extLst>
      <p:ext uri="{BB962C8B-B14F-4D97-AF65-F5344CB8AC3E}">
        <p14:creationId xmlns:p14="http://schemas.microsoft.com/office/powerpoint/2010/main" val="392905889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2">
            <a:extLst>
              <a:ext uri="{FF2B5EF4-FFF2-40B4-BE49-F238E27FC236}">
                <a16:creationId xmlns:a16="http://schemas.microsoft.com/office/drawing/2014/main" id="{CD27B78A-4A66-495B-8896-E6BE9BF5E989}"/>
              </a:ext>
            </a:extLst>
          </p:cNvPr>
          <p:cNvSpPr>
            <a:spLocks noGrp="1" noChangeArrowheads="1"/>
          </p:cNvSpPr>
          <p:nvPr>
            <p:ph type="title"/>
          </p:nvPr>
        </p:nvSpPr>
        <p:spPr/>
        <p:txBody>
          <a:bodyPr/>
          <a:lstStyle/>
          <a:p>
            <a:r>
              <a:rPr lang="en-US" dirty="0"/>
              <a:t>Goldfish Motivation by Segment</a:t>
            </a:r>
          </a:p>
        </p:txBody>
      </p:sp>
      <p:sp>
        <p:nvSpPr>
          <p:cNvPr id="18" name="Footer Placeholder 4">
            <a:extLst>
              <a:ext uri="{FF2B5EF4-FFF2-40B4-BE49-F238E27FC236}">
                <a16:creationId xmlns:a16="http://schemas.microsoft.com/office/drawing/2014/main" id="{DD8B56C0-D921-4E03-AA61-7AF16A3BDC67}"/>
              </a:ext>
            </a:extLst>
          </p:cNvPr>
          <p:cNvSpPr>
            <a:spLocks noGrp="1"/>
          </p:cNvSpPr>
          <p:nvPr>
            <p:ph type="ftr" sz="quarter" idx="13"/>
          </p:nvPr>
        </p:nvSpPr>
        <p:spPr/>
        <p:txBody>
          <a:bodyPr/>
          <a:lstStyle/>
          <a:p>
            <a:r>
              <a:rPr lang="en-US" dirty="0"/>
              <a:t>Base: 482 operators </a:t>
            </a:r>
          </a:p>
          <a:p>
            <a:r>
              <a:rPr lang="en-US" dirty="0"/>
              <a:t>Q: Thinking specifically about Goldfish crackers, please rate how motivating each of the following statements is when purchasing snacks for your operation: “Goldfish makes our guests smile” </a:t>
            </a:r>
          </a:p>
        </p:txBody>
      </p:sp>
      <p:sp>
        <p:nvSpPr>
          <p:cNvPr id="9" name="Slide Number Placeholder 8"/>
          <p:cNvSpPr>
            <a:spLocks noGrp="1"/>
          </p:cNvSpPr>
          <p:nvPr>
            <p:ph type="sldNum" sz="quarter" idx="4"/>
          </p:nvPr>
        </p:nvSpPr>
        <p:spPr/>
        <p:txBody>
          <a:bodyPr/>
          <a:lstStyle/>
          <a:p>
            <a:fld id="{AC6EFA44-0FDE-4658-9836-52E1610CC619}" type="slidenum">
              <a:rPr lang="en-US" smtClean="0"/>
              <a:pPr/>
              <a:t>185</a:t>
            </a:fld>
            <a:endParaRPr lang="en-US" dirty="0"/>
          </a:p>
        </p:txBody>
      </p:sp>
      <p:sp>
        <p:nvSpPr>
          <p:cNvPr id="10" name="Text Placeholder 9">
            <a:extLst>
              <a:ext uri="{FF2B5EF4-FFF2-40B4-BE49-F238E27FC236}">
                <a16:creationId xmlns:a16="http://schemas.microsoft.com/office/drawing/2014/main" id="{F5278025-8977-46AB-9CFC-B60F9C5E8012}"/>
              </a:ext>
            </a:extLst>
          </p:cNvPr>
          <p:cNvSpPr>
            <a:spLocks noGrp="1"/>
          </p:cNvSpPr>
          <p:nvPr>
            <p:ph type="body" sz="quarter" idx="17"/>
          </p:nvPr>
        </p:nvSpPr>
        <p:spPr/>
        <p:txBody>
          <a:bodyPr/>
          <a:lstStyle/>
          <a:p>
            <a:r>
              <a:rPr lang="en-US" dirty="0"/>
              <a:t>“Goldfish makes our guests smile”</a:t>
            </a:r>
          </a:p>
        </p:txBody>
      </p:sp>
      <p:graphicFrame>
        <p:nvGraphicFramePr>
          <p:cNvPr id="28" name="Chart Placeholder 27">
            <a:extLst>
              <a:ext uri="{FF2B5EF4-FFF2-40B4-BE49-F238E27FC236}">
                <a16:creationId xmlns:a16="http://schemas.microsoft.com/office/drawing/2014/main" id="{45C5FB4C-D45C-44AB-A85F-63448854EF8D}"/>
              </a:ext>
            </a:extLst>
          </p:cNvPr>
          <p:cNvGraphicFramePr>
            <a:graphicFrameLocks noGrp="1"/>
          </p:cNvGraphicFramePr>
          <p:nvPr>
            <p:ph sz="quarter" idx="18"/>
            <p:extLst>
              <p:ext uri="{D42A27DB-BD31-4B8C-83A1-F6EECF244321}">
                <p14:modId xmlns:p14="http://schemas.microsoft.com/office/powerpoint/2010/main" val="1454270199"/>
              </p:ext>
            </p:extLst>
          </p:nvPr>
        </p:nvGraphicFramePr>
        <p:xfrm>
          <a:off x="381000" y="2061883"/>
          <a:ext cx="8382000" cy="4034118"/>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Box 25">
            <a:extLst>
              <a:ext uri="{FF2B5EF4-FFF2-40B4-BE49-F238E27FC236}">
                <a16:creationId xmlns:a16="http://schemas.microsoft.com/office/drawing/2014/main" id="{72213FE6-767B-44D5-934A-EFD5DF0AAA19}"/>
              </a:ext>
            </a:extLst>
          </p:cNvPr>
          <p:cNvSpPr txBox="1"/>
          <p:nvPr/>
        </p:nvSpPr>
        <p:spPr>
          <a:xfrm>
            <a:off x="1840512" y="2196475"/>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89%</a:t>
            </a:r>
          </a:p>
        </p:txBody>
      </p:sp>
      <p:sp>
        <p:nvSpPr>
          <p:cNvPr id="27" name="TextBox 26">
            <a:extLst>
              <a:ext uri="{FF2B5EF4-FFF2-40B4-BE49-F238E27FC236}">
                <a16:creationId xmlns:a16="http://schemas.microsoft.com/office/drawing/2014/main" id="{EFFA7083-5C57-487A-B6D6-FDC7366501B7}"/>
              </a:ext>
            </a:extLst>
          </p:cNvPr>
          <p:cNvSpPr txBox="1"/>
          <p:nvPr/>
        </p:nvSpPr>
        <p:spPr>
          <a:xfrm>
            <a:off x="1840512" y="2907112"/>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87%</a:t>
            </a:r>
          </a:p>
        </p:txBody>
      </p:sp>
      <p:sp>
        <p:nvSpPr>
          <p:cNvPr id="29" name="TextBox 28">
            <a:extLst>
              <a:ext uri="{FF2B5EF4-FFF2-40B4-BE49-F238E27FC236}">
                <a16:creationId xmlns:a16="http://schemas.microsoft.com/office/drawing/2014/main" id="{DD0AB5DE-A34E-4956-BF6B-6C50671CA309}"/>
              </a:ext>
            </a:extLst>
          </p:cNvPr>
          <p:cNvSpPr txBox="1"/>
          <p:nvPr/>
        </p:nvSpPr>
        <p:spPr>
          <a:xfrm>
            <a:off x="1840512" y="3617749"/>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89%</a:t>
            </a:r>
          </a:p>
        </p:txBody>
      </p:sp>
      <p:sp>
        <p:nvSpPr>
          <p:cNvPr id="30" name="TextBox 29">
            <a:extLst>
              <a:ext uri="{FF2B5EF4-FFF2-40B4-BE49-F238E27FC236}">
                <a16:creationId xmlns:a16="http://schemas.microsoft.com/office/drawing/2014/main" id="{7BADD338-941C-458B-839F-A45A5B29D9B2}"/>
              </a:ext>
            </a:extLst>
          </p:cNvPr>
          <p:cNvSpPr txBox="1"/>
          <p:nvPr/>
        </p:nvSpPr>
        <p:spPr>
          <a:xfrm>
            <a:off x="1840512" y="4328386"/>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94%</a:t>
            </a:r>
          </a:p>
        </p:txBody>
      </p:sp>
      <p:sp>
        <p:nvSpPr>
          <p:cNvPr id="31" name="TextBox 30">
            <a:extLst>
              <a:ext uri="{FF2B5EF4-FFF2-40B4-BE49-F238E27FC236}">
                <a16:creationId xmlns:a16="http://schemas.microsoft.com/office/drawing/2014/main" id="{169194BF-DA03-449B-B2FF-109BA5208582}"/>
              </a:ext>
            </a:extLst>
          </p:cNvPr>
          <p:cNvSpPr txBox="1"/>
          <p:nvPr/>
        </p:nvSpPr>
        <p:spPr>
          <a:xfrm>
            <a:off x="1840512" y="5039024"/>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92%</a:t>
            </a:r>
          </a:p>
        </p:txBody>
      </p:sp>
    </p:spTree>
    <p:custDataLst>
      <p:tags r:id="rId1"/>
    </p:custDataLst>
    <p:extLst>
      <p:ext uri="{BB962C8B-B14F-4D97-AF65-F5344CB8AC3E}">
        <p14:creationId xmlns:p14="http://schemas.microsoft.com/office/powerpoint/2010/main" val="388652151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2">
            <a:extLst>
              <a:ext uri="{FF2B5EF4-FFF2-40B4-BE49-F238E27FC236}">
                <a16:creationId xmlns:a16="http://schemas.microsoft.com/office/drawing/2014/main" id="{CD27B78A-4A66-495B-8896-E6BE9BF5E989}"/>
              </a:ext>
            </a:extLst>
          </p:cNvPr>
          <p:cNvSpPr>
            <a:spLocks noGrp="1" noChangeArrowheads="1"/>
          </p:cNvSpPr>
          <p:nvPr>
            <p:ph type="title"/>
          </p:nvPr>
        </p:nvSpPr>
        <p:spPr>
          <a:xfrm>
            <a:off x="384049" y="304800"/>
            <a:ext cx="2587752" cy="878541"/>
          </a:xfrm>
        </p:spPr>
        <p:txBody>
          <a:bodyPr/>
          <a:lstStyle/>
          <a:p>
            <a:r>
              <a:rPr lang="en-US" sz="1800" spc="-50" dirty="0"/>
              <a:t>Goldfish Motivation by Segment</a:t>
            </a:r>
          </a:p>
        </p:txBody>
      </p:sp>
      <p:sp>
        <p:nvSpPr>
          <p:cNvPr id="18" name="Footer Placeholder 4">
            <a:extLst>
              <a:ext uri="{FF2B5EF4-FFF2-40B4-BE49-F238E27FC236}">
                <a16:creationId xmlns:a16="http://schemas.microsoft.com/office/drawing/2014/main" id="{DD8B56C0-D921-4E03-AA61-7AF16A3BDC67}"/>
              </a:ext>
            </a:extLst>
          </p:cNvPr>
          <p:cNvSpPr>
            <a:spLocks noGrp="1"/>
          </p:cNvSpPr>
          <p:nvPr>
            <p:ph type="ftr" sz="quarter" idx="13"/>
          </p:nvPr>
        </p:nvSpPr>
        <p:spPr/>
        <p:txBody>
          <a:bodyPr/>
          <a:lstStyle/>
          <a:p>
            <a:r>
              <a:rPr lang="en-US" dirty="0"/>
              <a:t>Base: 182 restaurant and hotel/lodging operators </a:t>
            </a:r>
          </a:p>
          <a:p>
            <a:r>
              <a:rPr lang="en-US" dirty="0"/>
              <a:t>Q: Thinking specifically about Goldfish crackers, please rate how motivating each of the following statements is when purchasing snacks for your operation: “Goldfish adds smiles to our kids menu”</a:t>
            </a:r>
          </a:p>
          <a:p>
            <a:r>
              <a:rPr lang="en-US" dirty="0"/>
              <a:t>Note: This statement was only shown to restaurants and hotel operators </a:t>
            </a:r>
          </a:p>
        </p:txBody>
      </p:sp>
      <p:sp>
        <p:nvSpPr>
          <p:cNvPr id="9" name="Slide Number Placeholder 8"/>
          <p:cNvSpPr>
            <a:spLocks noGrp="1"/>
          </p:cNvSpPr>
          <p:nvPr>
            <p:ph type="sldNum" sz="quarter" idx="4"/>
          </p:nvPr>
        </p:nvSpPr>
        <p:spPr/>
        <p:txBody>
          <a:bodyPr/>
          <a:lstStyle/>
          <a:p>
            <a:fld id="{AC6EFA44-0FDE-4658-9836-52E1610CC619}" type="slidenum">
              <a:rPr lang="en-US" smtClean="0"/>
              <a:pPr/>
              <a:t>186</a:t>
            </a:fld>
            <a:endParaRPr lang="en-US" dirty="0"/>
          </a:p>
        </p:txBody>
      </p:sp>
      <p:sp>
        <p:nvSpPr>
          <p:cNvPr id="10" name="Text Placeholder 9">
            <a:extLst>
              <a:ext uri="{FF2B5EF4-FFF2-40B4-BE49-F238E27FC236}">
                <a16:creationId xmlns:a16="http://schemas.microsoft.com/office/drawing/2014/main" id="{9DC34552-BE1D-427B-93EE-51197BA99E10}"/>
              </a:ext>
            </a:extLst>
          </p:cNvPr>
          <p:cNvSpPr>
            <a:spLocks noGrp="1"/>
          </p:cNvSpPr>
          <p:nvPr>
            <p:ph type="body" sz="quarter" idx="17"/>
          </p:nvPr>
        </p:nvSpPr>
        <p:spPr>
          <a:xfrm>
            <a:off x="381000" y="914400"/>
            <a:ext cx="2589190" cy="640705"/>
          </a:xfrm>
        </p:spPr>
        <p:txBody>
          <a:bodyPr/>
          <a:lstStyle/>
          <a:p>
            <a:r>
              <a:rPr lang="en-US" sz="1800" spc="-50" dirty="0">
                <a:solidFill>
                  <a:schemeClr val="tx1"/>
                </a:solidFill>
              </a:rPr>
              <a:t>“Goldfish adds smiles to our kids menu”</a:t>
            </a:r>
          </a:p>
        </p:txBody>
      </p:sp>
      <p:graphicFrame>
        <p:nvGraphicFramePr>
          <p:cNvPr id="28" name="Chart Placeholder 27">
            <a:extLst>
              <a:ext uri="{FF2B5EF4-FFF2-40B4-BE49-F238E27FC236}">
                <a16:creationId xmlns:a16="http://schemas.microsoft.com/office/drawing/2014/main" id="{45C5FB4C-D45C-44AB-A85F-63448854EF8D}"/>
              </a:ext>
            </a:extLst>
          </p:cNvPr>
          <p:cNvGraphicFramePr>
            <a:graphicFrameLocks noGrp="1"/>
          </p:cNvGraphicFramePr>
          <p:nvPr>
            <p:ph sz="quarter" idx="18"/>
            <p:extLst>
              <p:ext uri="{D42A27DB-BD31-4B8C-83A1-F6EECF244321}">
                <p14:modId xmlns:p14="http://schemas.microsoft.com/office/powerpoint/2010/main" val="543564945"/>
              </p:ext>
            </p:extLst>
          </p:nvPr>
        </p:nvGraphicFramePr>
        <p:xfrm>
          <a:off x="381000" y="2743200"/>
          <a:ext cx="8382000" cy="3352800"/>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a:extLst>
              <a:ext uri="{FF2B5EF4-FFF2-40B4-BE49-F238E27FC236}">
                <a16:creationId xmlns:a16="http://schemas.microsoft.com/office/drawing/2014/main" id="{A8B4ED00-7303-4560-A9CF-E9FD0ED530F1}"/>
              </a:ext>
            </a:extLst>
          </p:cNvPr>
          <p:cNvSpPr txBox="1"/>
          <p:nvPr/>
        </p:nvSpPr>
        <p:spPr>
          <a:xfrm>
            <a:off x="1862877" y="2929791"/>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95%</a:t>
            </a:r>
          </a:p>
        </p:txBody>
      </p:sp>
      <p:sp>
        <p:nvSpPr>
          <p:cNvPr id="20" name="TextBox 19">
            <a:extLst>
              <a:ext uri="{FF2B5EF4-FFF2-40B4-BE49-F238E27FC236}">
                <a16:creationId xmlns:a16="http://schemas.microsoft.com/office/drawing/2014/main" id="{BCB41669-9BD3-4FAC-B787-EC7A4D7987B2}"/>
              </a:ext>
            </a:extLst>
          </p:cNvPr>
          <p:cNvSpPr txBox="1"/>
          <p:nvPr/>
        </p:nvSpPr>
        <p:spPr>
          <a:xfrm>
            <a:off x="1862877" y="3917968"/>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94%</a:t>
            </a:r>
          </a:p>
        </p:txBody>
      </p:sp>
      <p:sp>
        <p:nvSpPr>
          <p:cNvPr id="21" name="TextBox 20">
            <a:extLst>
              <a:ext uri="{FF2B5EF4-FFF2-40B4-BE49-F238E27FC236}">
                <a16:creationId xmlns:a16="http://schemas.microsoft.com/office/drawing/2014/main" id="{E2C6B136-E489-4417-A6F1-216A5BA5FBA0}"/>
              </a:ext>
            </a:extLst>
          </p:cNvPr>
          <p:cNvSpPr txBox="1"/>
          <p:nvPr/>
        </p:nvSpPr>
        <p:spPr>
          <a:xfrm>
            <a:off x="1862877" y="4906145"/>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97%</a:t>
            </a:r>
          </a:p>
        </p:txBody>
      </p:sp>
    </p:spTree>
    <p:custDataLst>
      <p:tags r:id="rId1"/>
    </p:custDataLst>
    <p:extLst>
      <p:ext uri="{BB962C8B-B14F-4D97-AF65-F5344CB8AC3E}">
        <p14:creationId xmlns:p14="http://schemas.microsoft.com/office/powerpoint/2010/main" val="309877378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2">
            <a:extLst>
              <a:ext uri="{FF2B5EF4-FFF2-40B4-BE49-F238E27FC236}">
                <a16:creationId xmlns:a16="http://schemas.microsoft.com/office/drawing/2014/main" id="{CD27B78A-4A66-495B-8896-E6BE9BF5E989}"/>
              </a:ext>
            </a:extLst>
          </p:cNvPr>
          <p:cNvSpPr>
            <a:spLocks noGrp="1" noChangeArrowheads="1"/>
          </p:cNvSpPr>
          <p:nvPr>
            <p:ph type="title"/>
          </p:nvPr>
        </p:nvSpPr>
        <p:spPr>
          <a:xfrm>
            <a:off x="384049" y="304800"/>
            <a:ext cx="2587752" cy="878541"/>
          </a:xfrm>
        </p:spPr>
        <p:txBody>
          <a:bodyPr/>
          <a:lstStyle/>
          <a:p>
            <a:r>
              <a:rPr lang="en-US" sz="1800" spc="-50" dirty="0"/>
              <a:t>Goldfish Motivation</a:t>
            </a:r>
          </a:p>
        </p:txBody>
      </p:sp>
      <p:sp>
        <p:nvSpPr>
          <p:cNvPr id="18" name="Footer Placeholder 4">
            <a:extLst>
              <a:ext uri="{FF2B5EF4-FFF2-40B4-BE49-F238E27FC236}">
                <a16:creationId xmlns:a16="http://schemas.microsoft.com/office/drawing/2014/main" id="{DD8B56C0-D921-4E03-AA61-7AF16A3BDC67}"/>
              </a:ext>
            </a:extLst>
          </p:cNvPr>
          <p:cNvSpPr>
            <a:spLocks noGrp="1"/>
          </p:cNvSpPr>
          <p:nvPr>
            <p:ph type="ftr" sz="quarter" idx="13"/>
          </p:nvPr>
        </p:nvSpPr>
        <p:spPr/>
        <p:txBody>
          <a:bodyPr/>
          <a:lstStyle/>
          <a:p>
            <a:r>
              <a:rPr lang="en-US" dirty="0"/>
              <a:t>Base: 482 operators </a:t>
            </a:r>
          </a:p>
          <a:p>
            <a:r>
              <a:rPr lang="en-US" dirty="0"/>
              <a:t>Q: Thinking specifically about Goldfish crackers, please rate how motivating each of the following statements is when purchasing snacks for your operation: “Goldfish delights our guests—even the littlest ones” </a:t>
            </a:r>
          </a:p>
        </p:txBody>
      </p:sp>
      <p:sp>
        <p:nvSpPr>
          <p:cNvPr id="9" name="Slide Number Placeholder 8"/>
          <p:cNvSpPr>
            <a:spLocks noGrp="1"/>
          </p:cNvSpPr>
          <p:nvPr>
            <p:ph type="sldNum" sz="quarter" idx="4"/>
          </p:nvPr>
        </p:nvSpPr>
        <p:spPr/>
        <p:txBody>
          <a:bodyPr/>
          <a:lstStyle/>
          <a:p>
            <a:fld id="{AC6EFA44-0FDE-4658-9836-52E1610CC619}" type="slidenum">
              <a:rPr lang="en-US" smtClean="0"/>
              <a:pPr/>
              <a:t>187</a:t>
            </a:fld>
            <a:endParaRPr lang="en-US" dirty="0"/>
          </a:p>
        </p:txBody>
      </p:sp>
      <p:sp>
        <p:nvSpPr>
          <p:cNvPr id="10" name="Text Placeholder 9">
            <a:extLst>
              <a:ext uri="{FF2B5EF4-FFF2-40B4-BE49-F238E27FC236}">
                <a16:creationId xmlns:a16="http://schemas.microsoft.com/office/drawing/2014/main" id="{4D672E58-EFA0-476B-BF61-E68CF4F2B5E5}"/>
              </a:ext>
            </a:extLst>
          </p:cNvPr>
          <p:cNvSpPr>
            <a:spLocks noGrp="1"/>
          </p:cNvSpPr>
          <p:nvPr>
            <p:ph type="body" sz="quarter" idx="17"/>
          </p:nvPr>
        </p:nvSpPr>
        <p:spPr>
          <a:xfrm>
            <a:off x="381000" y="670874"/>
            <a:ext cx="2589190" cy="884231"/>
          </a:xfrm>
        </p:spPr>
        <p:txBody>
          <a:bodyPr/>
          <a:lstStyle/>
          <a:p>
            <a:r>
              <a:rPr lang="en-US" sz="1800" spc="-50" dirty="0">
                <a:solidFill>
                  <a:schemeClr val="tx1"/>
                </a:solidFill>
              </a:rPr>
              <a:t>“Goldfish delights our guests—even the littlest ones”</a:t>
            </a:r>
          </a:p>
        </p:txBody>
      </p:sp>
      <p:graphicFrame>
        <p:nvGraphicFramePr>
          <p:cNvPr id="28" name="Chart Placeholder 27">
            <a:extLst>
              <a:ext uri="{FF2B5EF4-FFF2-40B4-BE49-F238E27FC236}">
                <a16:creationId xmlns:a16="http://schemas.microsoft.com/office/drawing/2014/main" id="{45C5FB4C-D45C-44AB-A85F-63448854EF8D}"/>
              </a:ext>
            </a:extLst>
          </p:cNvPr>
          <p:cNvGraphicFramePr>
            <a:graphicFrameLocks noGrp="1"/>
          </p:cNvGraphicFramePr>
          <p:nvPr>
            <p:ph sz="quarter" idx="18"/>
            <p:extLst>
              <p:ext uri="{D42A27DB-BD31-4B8C-83A1-F6EECF244321}">
                <p14:modId xmlns:p14="http://schemas.microsoft.com/office/powerpoint/2010/main" val="4121348168"/>
              </p:ext>
            </p:extLst>
          </p:nvPr>
        </p:nvGraphicFramePr>
        <p:xfrm>
          <a:off x="381000" y="2042172"/>
          <a:ext cx="8382000" cy="4053828"/>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Box 25">
            <a:extLst>
              <a:ext uri="{FF2B5EF4-FFF2-40B4-BE49-F238E27FC236}">
                <a16:creationId xmlns:a16="http://schemas.microsoft.com/office/drawing/2014/main" id="{89A20034-ECD3-4413-8882-CB48CA2444DE}"/>
              </a:ext>
            </a:extLst>
          </p:cNvPr>
          <p:cNvSpPr txBox="1"/>
          <p:nvPr/>
        </p:nvSpPr>
        <p:spPr>
          <a:xfrm>
            <a:off x="1857948" y="2167899"/>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92%</a:t>
            </a:r>
          </a:p>
        </p:txBody>
      </p:sp>
      <p:sp>
        <p:nvSpPr>
          <p:cNvPr id="27" name="TextBox 26">
            <a:extLst>
              <a:ext uri="{FF2B5EF4-FFF2-40B4-BE49-F238E27FC236}">
                <a16:creationId xmlns:a16="http://schemas.microsoft.com/office/drawing/2014/main" id="{373CF35D-0785-4BE5-BF84-62F580CD324E}"/>
              </a:ext>
            </a:extLst>
          </p:cNvPr>
          <p:cNvSpPr txBox="1"/>
          <p:nvPr/>
        </p:nvSpPr>
        <p:spPr>
          <a:xfrm>
            <a:off x="1857948" y="2885372"/>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91%</a:t>
            </a:r>
          </a:p>
        </p:txBody>
      </p:sp>
      <p:sp>
        <p:nvSpPr>
          <p:cNvPr id="29" name="TextBox 28">
            <a:extLst>
              <a:ext uri="{FF2B5EF4-FFF2-40B4-BE49-F238E27FC236}">
                <a16:creationId xmlns:a16="http://schemas.microsoft.com/office/drawing/2014/main" id="{456D35AE-3167-4975-924E-F32B46FCDF37}"/>
              </a:ext>
            </a:extLst>
          </p:cNvPr>
          <p:cNvSpPr txBox="1"/>
          <p:nvPr/>
        </p:nvSpPr>
        <p:spPr>
          <a:xfrm>
            <a:off x="1857948" y="3602845"/>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92%</a:t>
            </a:r>
          </a:p>
        </p:txBody>
      </p:sp>
      <p:sp>
        <p:nvSpPr>
          <p:cNvPr id="30" name="TextBox 29">
            <a:extLst>
              <a:ext uri="{FF2B5EF4-FFF2-40B4-BE49-F238E27FC236}">
                <a16:creationId xmlns:a16="http://schemas.microsoft.com/office/drawing/2014/main" id="{B8623E15-9BF4-4984-AD04-AE9253A1258C}"/>
              </a:ext>
            </a:extLst>
          </p:cNvPr>
          <p:cNvSpPr txBox="1"/>
          <p:nvPr/>
        </p:nvSpPr>
        <p:spPr>
          <a:xfrm>
            <a:off x="1857948" y="4320318"/>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91%</a:t>
            </a:r>
          </a:p>
        </p:txBody>
      </p:sp>
      <p:sp>
        <p:nvSpPr>
          <p:cNvPr id="31" name="TextBox 30">
            <a:extLst>
              <a:ext uri="{FF2B5EF4-FFF2-40B4-BE49-F238E27FC236}">
                <a16:creationId xmlns:a16="http://schemas.microsoft.com/office/drawing/2014/main" id="{F43DB0C2-5C62-4DF8-9680-D693C31D4B94}"/>
              </a:ext>
            </a:extLst>
          </p:cNvPr>
          <p:cNvSpPr txBox="1"/>
          <p:nvPr/>
        </p:nvSpPr>
        <p:spPr>
          <a:xfrm>
            <a:off x="1857948" y="5037790"/>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100%</a:t>
            </a:r>
          </a:p>
        </p:txBody>
      </p:sp>
    </p:spTree>
    <p:custDataLst>
      <p:tags r:id="rId1"/>
    </p:custDataLst>
    <p:extLst>
      <p:ext uri="{BB962C8B-B14F-4D97-AF65-F5344CB8AC3E}">
        <p14:creationId xmlns:p14="http://schemas.microsoft.com/office/powerpoint/2010/main" val="216007857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2">
            <a:extLst>
              <a:ext uri="{FF2B5EF4-FFF2-40B4-BE49-F238E27FC236}">
                <a16:creationId xmlns:a16="http://schemas.microsoft.com/office/drawing/2014/main" id="{CD27B78A-4A66-495B-8896-E6BE9BF5E989}"/>
              </a:ext>
            </a:extLst>
          </p:cNvPr>
          <p:cNvSpPr>
            <a:spLocks noGrp="1" noChangeArrowheads="1"/>
          </p:cNvSpPr>
          <p:nvPr>
            <p:ph type="title"/>
          </p:nvPr>
        </p:nvSpPr>
        <p:spPr>
          <a:xfrm>
            <a:off x="384049" y="304800"/>
            <a:ext cx="2587752" cy="878541"/>
          </a:xfrm>
        </p:spPr>
        <p:txBody>
          <a:bodyPr/>
          <a:lstStyle/>
          <a:p>
            <a:r>
              <a:rPr lang="en-US" sz="1800" spc="-50" dirty="0"/>
              <a:t>Goldfish Motivation</a:t>
            </a:r>
          </a:p>
        </p:txBody>
      </p:sp>
      <p:sp>
        <p:nvSpPr>
          <p:cNvPr id="18" name="Footer Placeholder 4">
            <a:extLst>
              <a:ext uri="{FF2B5EF4-FFF2-40B4-BE49-F238E27FC236}">
                <a16:creationId xmlns:a16="http://schemas.microsoft.com/office/drawing/2014/main" id="{DD8B56C0-D921-4E03-AA61-7AF16A3BDC67}"/>
              </a:ext>
            </a:extLst>
          </p:cNvPr>
          <p:cNvSpPr>
            <a:spLocks noGrp="1"/>
          </p:cNvSpPr>
          <p:nvPr>
            <p:ph type="ftr" sz="quarter" idx="13"/>
          </p:nvPr>
        </p:nvSpPr>
        <p:spPr/>
        <p:txBody>
          <a:bodyPr/>
          <a:lstStyle/>
          <a:p>
            <a:r>
              <a:rPr lang="en-US" dirty="0"/>
              <a:t>Base: 482 operators </a:t>
            </a:r>
          </a:p>
          <a:p>
            <a:r>
              <a:rPr lang="en-US" dirty="0"/>
              <a:t>Q: Thinking specifically about Goldfish crackers, please rate how motivating each of the following statements is when purchasing snacks for your operation: “Goldfish is a wholesome snack baked with real cheese” </a:t>
            </a:r>
          </a:p>
        </p:txBody>
      </p:sp>
      <p:sp>
        <p:nvSpPr>
          <p:cNvPr id="9" name="Slide Number Placeholder 8"/>
          <p:cNvSpPr>
            <a:spLocks noGrp="1"/>
          </p:cNvSpPr>
          <p:nvPr>
            <p:ph type="sldNum" sz="quarter" idx="4"/>
          </p:nvPr>
        </p:nvSpPr>
        <p:spPr/>
        <p:txBody>
          <a:bodyPr/>
          <a:lstStyle/>
          <a:p>
            <a:fld id="{AC6EFA44-0FDE-4658-9836-52E1610CC619}" type="slidenum">
              <a:rPr lang="en-US" smtClean="0"/>
              <a:pPr/>
              <a:t>188</a:t>
            </a:fld>
            <a:endParaRPr lang="en-US" dirty="0"/>
          </a:p>
        </p:txBody>
      </p:sp>
      <p:sp>
        <p:nvSpPr>
          <p:cNvPr id="10" name="Text Placeholder 9">
            <a:extLst>
              <a:ext uri="{FF2B5EF4-FFF2-40B4-BE49-F238E27FC236}">
                <a16:creationId xmlns:a16="http://schemas.microsoft.com/office/drawing/2014/main" id="{A08C1225-69E1-46BC-8C82-B8B872B1565A}"/>
              </a:ext>
            </a:extLst>
          </p:cNvPr>
          <p:cNvSpPr>
            <a:spLocks noGrp="1"/>
          </p:cNvSpPr>
          <p:nvPr>
            <p:ph type="body" sz="quarter" idx="17"/>
          </p:nvPr>
        </p:nvSpPr>
        <p:spPr>
          <a:xfrm>
            <a:off x="381000" y="728024"/>
            <a:ext cx="2589190" cy="827081"/>
          </a:xfrm>
        </p:spPr>
        <p:txBody>
          <a:bodyPr/>
          <a:lstStyle/>
          <a:p>
            <a:r>
              <a:rPr lang="en-US" sz="1800" spc="-50" dirty="0">
                <a:solidFill>
                  <a:schemeClr val="tx1"/>
                </a:solidFill>
              </a:rPr>
              <a:t>“Goldfish is a wholesome snack baked with real cheese”</a:t>
            </a:r>
          </a:p>
        </p:txBody>
      </p:sp>
      <p:graphicFrame>
        <p:nvGraphicFramePr>
          <p:cNvPr id="28" name="Chart Placeholder 27">
            <a:extLst>
              <a:ext uri="{FF2B5EF4-FFF2-40B4-BE49-F238E27FC236}">
                <a16:creationId xmlns:a16="http://schemas.microsoft.com/office/drawing/2014/main" id="{45C5FB4C-D45C-44AB-A85F-63448854EF8D}"/>
              </a:ext>
            </a:extLst>
          </p:cNvPr>
          <p:cNvGraphicFramePr>
            <a:graphicFrameLocks noGrp="1"/>
          </p:cNvGraphicFramePr>
          <p:nvPr>
            <p:ph sz="quarter" idx="18"/>
            <p:extLst>
              <p:ext uri="{D42A27DB-BD31-4B8C-83A1-F6EECF244321}">
                <p14:modId xmlns:p14="http://schemas.microsoft.com/office/powerpoint/2010/main" val="2250050670"/>
              </p:ext>
            </p:extLst>
          </p:nvPr>
        </p:nvGraphicFramePr>
        <p:xfrm>
          <a:off x="381000" y="2061222"/>
          <a:ext cx="8382000" cy="4034778"/>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Box 25">
            <a:extLst>
              <a:ext uri="{FF2B5EF4-FFF2-40B4-BE49-F238E27FC236}">
                <a16:creationId xmlns:a16="http://schemas.microsoft.com/office/drawing/2014/main" id="{53C34D62-C2BE-4E02-8539-C6B1AF0C11CE}"/>
              </a:ext>
            </a:extLst>
          </p:cNvPr>
          <p:cNvSpPr txBox="1"/>
          <p:nvPr/>
        </p:nvSpPr>
        <p:spPr>
          <a:xfrm>
            <a:off x="1866622" y="2186949"/>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91%</a:t>
            </a:r>
          </a:p>
        </p:txBody>
      </p:sp>
      <p:sp>
        <p:nvSpPr>
          <p:cNvPr id="27" name="TextBox 26">
            <a:extLst>
              <a:ext uri="{FF2B5EF4-FFF2-40B4-BE49-F238E27FC236}">
                <a16:creationId xmlns:a16="http://schemas.microsoft.com/office/drawing/2014/main" id="{69DC377F-B582-49F0-9626-F9B3969FB11A}"/>
              </a:ext>
            </a:extLst>
          </p:cNvPr>
          <p:cNvSpPr txBox="1"/>
          <p:nvPr/>
        </p:nvSpPr>
        <p:spPr>
          <a:xfrm>
            <a:off x="1866622" y="2900276"/>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91%</a:t>
            </a:r>
          </a:p>
        </p:txBody>
      </p:sp>
      <p:sp>
        <p:nvSpPr>
          <p:cNvPr id="29" name="TextBox 28">
            <a:extLst>
              <a:ext uri="{FF2B5EF4-FFF2-40B4-BE49-F238E27FC236}">
                <a16:creationId xmlns:a16="http://schemas.microsoft.com/office/drawing/2014/main" id="{ACCF784D-3514-4AE0-9164-BDFEE3228BA7}"/>
              </a:ext>
            </a:extLst>
          </p:cNvPr>
          <p:cNvSpPr txBox="1"/>
          <p:nvPr/>
        </p:nvSpPr>
        <p:spPr>
          <a:xfrm>
            <a:off x="1866622" y="3613603"/>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91%</a:t>
            </a:r>
          </a:p>
        </p:txBody>
      </p:sp>
      <p:sp>
        <p:nvSpPr>
          <p:cNvPr id="30" name="TextBox 29">
            <a:extLst>
              <a:ext uri="{FF2B5EF4-FFF2-40B4-BE49-F238E27FC236}">
                <a16:creationId xmlns:a16="http://schemas.microsoft.com/office/drawing/2014/main" id="{B1DFDCF2-73AA-4C45-AD72-FCEB14FE3F10}"/>
              </a:ext>
            </a:extLst>
          </p:cNvPr>
          <p:cNvSpPr txBox="1"/>
          <p:nvPr/>
        </p:nvSpPr>
        <p:spPr>
          <a:xfrm>
            <a:off x="1866622" y="4326930"/>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100%</a:t>
            </a:r>
          </a:p>
        </p:txBody>
      </p:sp>
      <p:sp>
        <p:nvSpPr>
          <p:cNvPr id="31" name="TextBox 30">
            <a:extLst>
              <a:ext uri="{FF2B5EF4-FFF2-40B4-BE49-F238E27FC236}">
                <a16:creationId xmlns:a16="http://schemas.microsoft.com/office/drawing/2014/main" id="{72935A43-F24C-44BB-BE91-5B640BEF8975}"/>
              </a:ext>
            </a:extLst>
          </p:cNvPr>
          <p:cNvSpPr txBox="1"/>
          <p:nvPr/>
        </p:nvSpPr>
        <p:spPr>
          <a:xfrm>
            <a:off x="1866622" y="5040256"/>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90%</a:t>
            </a:r>
          </a:p>
        </p:txBody>
      </p:sp>
    </p:spTree>
    <p:custDataLst>
      <p:tags r:id="rId1"/>
    </p:custDataLst>
    <p:extLst>
      <p:ext uri="{BB962C8B-B14F-4D97-AF65-F5344CB8AC3E}">
        <p14:creationId xmlns:p14="http://schemas.microsoft.com/office/powerpoint/2010/main" val="361999860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2">
            <a:extLst>
              <a:ext uri="{FF2B5EF4-FFF2-40B4-BE49-F238E27FC236}">
                <a16:creationId xmlns:a16="http://schemas.microsoft.com/office/drawing/2014/main" id="{CD27B78A-4A66-495B-8896-E6BE9BF5E989}"/>
              </a:ext>
            </a:extLst>
          </p:cNvPr>
          <p:cNvSpPr>
            <a:spLocks noGrp="1" noChangeArrowheads="1"/>
          </p:cNvSpPr>
          <p:nvPr>
            <p:ph type="title"/>
          </p:nvPr>
        </p:nvSpPr>
        <p:spPr/>
        <p:txBody>
          <a:bodyPr/>
          <a:lstStyle/>
          <a:p>
            <a:r>
              <a:rPr lang="en-US" dirty="0"/>
              <a:t>K-12 Goldfish Motivation</a:t>
            </a:r>
          </a:p>
        </p:txBody>
      </p:sp>
      <p:sp>
        <p:nvSpPr>
          <p:cNvPr id="18" name="Footer Placeholder 4">
            <a:extLst>
              <a:ext uri="{FF2B5EF4-FFF2-40B4-BE49-F238E27FC236}">
                <a16:creationId xmlns:a16="http://schemas.microsoft.com/office/drawing/2014/main" id="{DD8B56C0-D921-4E03-AA61-7AF16A3BDC67}"/>
              </a:ext>
            </a:extLst>
          </p:cNvPr>
          <p:cNvSpPr>
            <a:spLocks noGrp="1"/>
          </p:cNvSpPr>
          <p:nvPr>
            <p:ph type="ftr" sz="quarter" idx="13"/>
          </p:nvPr>
        </p:nvSpPr>
        <p:spPr/>
        <p:txBody>
          <a:bodyPr/>
          <a:lstStyle/>
          <a:p>
            <a:r>
              <a:rPr lang="en-US" dirty="0"/>
              <a:t>Base: 140 K-12 operators </a:t>
            </a:r>
          </a:p>
          <a:p>
            <a:r>
              <a:rPr lang="en-US" dirty="0"/>
              <a:t>Q: Thinking specifically about Goldfish crackers, please rate how motivating each of the following statements is when purchasing snacks for your operation: “Goldfish boosts meal participation”</a:t>
            </a:r>
          </a:p>
          <a:p>
            <a:r>
              <a:rPr lang="en-US" dirty="0"/>
              <a:t>Note: “Goldfish boosts meal participation” only shown to K-12 operators</a:t>
            </a:r>
          </a:p>
        </p:txBody>
      </p:sp>
      <p:sp>
        <p:nvSpPr>
          <p:cNvPr id="8" name="Text Placeholder 7">
            <a:extLst>
              <a:ext uri="{FF2B5EF4-FFF2-40B4-BE49-F238E27FC236}">
                <a16:creationId xmlns:a16="http://schemas.microsoft.com/office/drawing/2014/main" id="{FA6D13A8-9741-489F-85DB-9952C6198788}"/>
              </a:ext>
            </a:extLst>
          </p:cNvPr>
          <p:cNvSpPr>
            <a:spLocks noGrp="1"/>
          </p:cNvSpPr>
          <p:nvPr>
            <p:ph type="body" sz="quarter" idx="17"/>
          </p:nvPr>
        </p:nvSpPr>
        <p:spPr/>
        <p:txBody>
          <a:bodyPr/>
          <a:lstStyle/>
          <a:p>
            <a:r>
              <a:rPr lang="en-US" dirty="0"/>
              <a:t>All statements presented to K-12 operators</a:t>
            </a:r>
          </a:p>
          <a:p>
            <a:endParaRPr lang="en-US" dirty="0"/>
          </a:p>
        </p:txBody>
      </p:sp>
      <p:graphicFrame>
        <p:nvGraphicFramePr>
          <p:cNvPr id="28" name="Chart Placeholder 27">
            <a:extLst>
              <a:ext uri="{FF2B5EF4-FFF2-40B4-BE49-F238E27FC236}">
                <a16:creationId xmlns:a16="http://schemas.microsoft.com/office/drawing/2014/main" id="{45C5FB4C-D45C-44AB-A85F-63448854EF8D}"/>
              </a:ext>
            </a:extLst>
          </p:cNvPr>
          <p:cNvGraphicFramePr>
            <a:graphicFrameLocks noGrp="1"/>
          </p:cNvGraphicFramePr>
          <p:nvPr>
            <p:ph sz="quarter" idx="18"/>
            <p:extLst>
              <p:ext uri="{D42A27DB-BD31-4B8C-83A1-F6EECF244321}">
                <p14:modId xmlns:p14="http://schemas.microsoft.com/office/powerpoint/2010/main" val="1514310968"/>
              </p:ext>
            </p:extLst>
          </p:nvPr>
        </p:nvGraphicFramePr>
        <p:xfrm>
          <a:off x="381000" y="2558704"/>
          <a:ext cx="8382000" cy="3537296"/>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a:extLst>
              <a:ext uri="{FF2B5EF4-FFF2-40B4-BE49-F238E27FC236}">
                <a16:creationId xmlns:a16="http://schemas.microsoft.com/office/drawing/2014/main" id="{0A469902-5C4D-4570-8858-001321A66866}"/>
              </a:ext>
            </a:extLst>
          </p:cNvPr>
          <p:cNvSpPr txBox="1"/>
          <p:nvPr/>
        </p:nvSpPr>
        <p:spPr>
          <a:xfrm>
            <a:off x="1869867" y="2681690"/>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94%</a:t>
            </a:r>
          </a:p>
        </p:txBody>
      </p:sp>
      <p:sp>
        <p:nvSpPr>
          <p:cNvPr id="20" name="TextBox 19">
            <a:extLst>
              <a:ext uri="{FF2B5EF4-FFF2-40B4-BE49-F238E27FC236}">
                <a16:creationId xmlns:a16="http://schemas.microsoft.com/office/drawing/2014/main" id="{820829D0-99D4-4DBE-876F-AFD8C94524D6}"/>
              </a:ext>
            </a:extLst>
          </p:cNvPr>
          <p:cNvSpPr txBox="1"/>
          <p:nvPr/>
        </p:nvSpPr>
        <p:spPr>
          <a:xfrm>
            <a:off x="1869867" y="3463471"/>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91%</a:t>
            </a:r>
          </a:p>
        </p:txBody>
      </p:sp>
      <p:sp>
        <p:nvSpPr>
          <p:cNvPr id="21" name="TextBox 20">
            <a:extLst>
              <a:ext uri="{FF2B5EF4-FFF2-40B4-BE49-F238E27FC236}">
                <a16:creationId xmlns:a16="http://schemas.microsoft.com/office/drawing/2014/main" id="{B59F371F-F66A-40CD-B826-6E8F72076F06}"/>
              </a:ext>
            </a:extLst>
          </p:cNvPr>
          <p:cNvSpPr txBox="1"/>
          <p:nvPr/>
        </p:nvSpPr>
        <p:spPr>
          <a:xfrm>
            <a:off x="1869867" y="4245252"/>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94%</a:t>
            </a:r>
          </a:p>
        </p:txBody>
      </p:sp>
      <p:sp>
        <p:nvSpPr>
          <p:cNvPr id="23" name="TextBox 22">
            <a:extLst>
              <a:ext uri="{FF2B5EF4-FFF2-40B4-BE49-F238E27FC236}">
                <a16:creationId xmlns:a16="http://schemas.microsoft.com/office/drawing/2014/main" id="{02E8D73E-16B9-40B6-9435-DED1A9AC4876}"/>
              </a:ext>
            </a:extLst>
          </p:cNvPr>
          <p:cNvSpPr txBox="1"/>
          <p:nvPr/>
        </p:nvSpPr>
        <p:spPr>
          <a:xfrm>
            <a:off x="1869867" y="5027032"/>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90%</a:t>
            </a:r>
          </a:p>
        </p:txBody>
      </p:sp>
    </p:spTree>
    <p:custDataLst>
      <p:tags r:id="rId1"/>
    </p:custDataLst>
    <p:extLst>
      <p:ext uri="{BB962C8B-B14F-4D97-AF65-F5344CB8AC3E}">
        <p14:creationId xmlns:p14="http://schemas.microsoft.com/office/powerpoint/2010/main" val="2439472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89AC92E-88E5-48D9-A370-70FFE5EBBE93}"/>
              </a:ext>
            </a:extLst>
          </p:cNvPr>
          <p:cNvSpPr>
            <a:spLocks noGrp="1"/>
          </p:cNvSpPr>
          <p:nvPr>
            <p:ph type="title"/>
          </p:nvPr>
        </p:nvSpPr>
        <p:spPr/>
        <p:txBody>
          <a:bodyPr/>
          <a:lstStyle/>
          <a:p>
            <a:r>
              <a:rPr lang="en-US" dirty="0"/>
              <a:t>Packaged Snacks</a:t>
            </a:r>
          </a:p>
        </p:txBody>
      </p:sp>
      <p:sp>
        <p:nvSpPr>
          <p:cNvPr id="4" name="Slide Number Placeholder 3">
            <a:extLst>
              <a:ext uri="{FF2B5EF4-FFF2-40B4-BE49-F238E27FC236}">
                <a16:creationId xmlns:a16="http://schemas.microsoft.com/office/drawing/2014/main" id="{02D62DB5-7BBC-450C-A2E9-25F25F01188F}"/>
              </a:ext>
            </a:extLst>
          </p:cNvPr>
          <p:cNvSpPr>
            <a:spLocks noGrp="1"/>
          </p:cNvSpPr>
          <p:nvPr>
            <p:ph type="sldNum" sz="quarter" idx="4"/>
          </p:nvPr>
        </p:nvSpPr>
        <p:spPr/>
        <p:txBody>
          <a:bodyPr/>
          <a:lstStyle/>
          <a:p>
            <a:fld id="{7B6B1C32-E567-445C-9FD5-2A0B0A08DD29}" type="slidenum">
              <a:rPr lang="en-US" smtClean="0"/>
              <a:pPr/>
              <a:t>19</a:t>
            </a:fld>
            <a:endParaRPr lang="en-US" dirty="0"/>
          </a:p>
        </p:txBody>
      </p:sp>
      <p:sp>
        <p:nvSpPr>
          <p:cNvPr id="10" name="Text Placeholder 9">
            <a:extLst>
              <a:ext uri="{FF2B5EF4-FFF2-40B4-BE49-F238E27FC236}">
                <a16:creationId xmlns:a16="http://schemas.microsoft.com/office/drawing/2014/main" id="{E6F547DB-A530-4D53-941E-6A610EDB3CDF}"/>
              </a:ext>
            </a:extLst>
          </p:cNvPr>
          <p:cNvSpPr>
            <a:spLocks noGrp="1"/>
          </p:cNvSpPr>
          <p:nvPr>
            <p:ph type="body" sz="quarter" idx="12"/>
          </p:nvPr>
        </p:nvSpPr>
        <p:spPr>
          <a:xfrm>
            <a:off x="381000" y="2743200"/>
            <a:ext cx="5486400" cy="1590676"/>
          </a:xfrm>
        </p:spPr>
        <p:txBody>
          <a:bodyPr/>
          <a:lstStyle/>
          <a:p>
            <a:r>
              <a:rPr lang="en-US" dirty="0"/>
              <a:t>Executive Summary</a:t>
            </a:r>
          </a:p>
        </p:txBody>
      </p:sp>
    </p:spTree>
    <p:extLst>
      <p:ext uri="{BB962C8B-B14F-4D97-AF65-F5344CB8AC3E}">
        <p14:creationId xmlns:p14="http://schemas.microsoft.com/office/powerpoint/2010/main" val="100027593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FD2D58-9A43-420C-A594-2889EDCA21C9}"/>
              </a:ext>
            </a:extLst>
          </p:cNvPr>
          <p:cNvSpPr>
            <a:spLocks noGrp="1"/>
          </p:cNvSpPr>
          <p:nvPr>
            <p:ph type="sldNum" sz="quarter" idx="4"/>
          </p:nvPr>
        </p:nvSpPr>
        <p:spPr/>
        <p:txBody>
          <a:bodyPr/>
          <a:lstStyle/>
          <a:p>
            <a:pPr defTabSz="856716"/>
            <a:fld id="{7B6B1C32-E567-445C-9FD5-2A0B0A08DD29}" type="slidenum">
              <a:rPr lang="en-US" smtClean="0"/>
              <a:pPr defTabSz="856716"/>
              <a:t>190</a:t>
            </a:fld>
            <a:endParaRPr lang="en-US" dirty="0"/>
          </a:p>
        </p:txBody>
      </p:sp>
      <p:sp>
        <p:nvSpPr>
          <p:cNvPr id="5" name="Title 4">
            <a:extLst>
              <a:ext uri="{FF2B5EF4-FFF2-40B4-BE49-F238E27FC236}">
                <a16:creationId xmlns:a16="http://schemas.microsoft.com/office/drawing/2014/main" id="{B68B9398-1126-4C02-A9E7-7431E14C0605}"/>
              </a:ext>
            </a:extLst>
          </p:cNvPr>
          <p:cNvSpPr>
            <a:spLocks noGrp="1"/>
          </p:cNvSpPr>
          <p:nvPr>
            <p:ph type="title"/>
          </p:nvPr>
        </p:nvSpPr>
        <p:spPr/>
        <p:txBody>
          <a:bodyPr/>
          <a:lstStyle/>
          <a:p>
            <a:r>
              <a:rPr lang="en-US" dirty="0"/>
              <a:t>Soup</a:t>
            </a:r>
          </a:p>
        </p:txBody>
      </p:sp>
    </p:spTree>
    <p:extLst>
      <p:ext uri="{BB962C8B-B14F-4D97-AF65-F5344CB8AC3E}">
        <p14:creationId xmlns:p14="http://schemas.microsoft.com/office/powerpoint/2010/main" val="69434684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DB167A73-D5C1-4121-A11D-C82C272FAFB2}"/>
              </a:ext>
            </a:extLst>
          </p:cNvPr>
          <p:cNvSpPr>
            <a:spLocks noGrp="1"/>
          </p:cNvSpPr>
          <p:nvPr>
            <p:ph type="sldNum" sz="quarter" idx="10"/>
          </p:nvPr>
        </p:nvSpPr>
        <p:spPr/>
        <p:txBody>
          <a:bodyPr/>
          <a:lstStyle/>
          <a:p>
            <a:pPr defTabSz="856716"/>
            <a:fld id="{7B6B1C32-E567-445C-9FD5-2A0B0A08DD29}" type="slidenum">
              <a:rPr lang="en-US" smtClean="0"/>
              <a:pPr defTabSz="856716"/>
              <a:t>191</a:t>
            </a:fld>
            <a:endParaRPr lang="en-US" dirty="0"/>
          </a:p>
        </p:txBody>
      </p:sp>
      <p:sp>
        <p:nvSpPr>
          <p:cNvPr id="7" name="Text Placeholder 1">
            <a:extLst>
              <a:ext uri="{FF2B5EF4-FFF2-40B4-BE49-F238E27FC236}">
                <a16:creationId xmlns:a16="http://schemas.microsoft.com/office/drawing/2014/main" id="{3535A549-760D-4062-A4C9-5656E986FB91}"/>
              </a:ext>
            </a:extLst>
          </p:cNvPr>
          <p:cNvSpPr>
            <a:spLocks noGrp="1"/>
          </p:cNvSpPr>
          <p:nvPr>
            <p:ph type="body" sz="quarter" idx="12"/>
          </p:nvPr>
        </p:nvSpPr>
        <p:spPr/>
        <p:txBody>
          <a:bodyPr/>
          <a:lstStyle/>
          <a:p>
            <a:r>
              <a:rPr lang="en-US" dirty="0"/>
              <a:t>Beyond top eight most important claims.</a:t>
            </a:r>
          </a:p>
          <a:p>
            <a:endParaRPr lang="en-US" dirty="0"/>
          </a:p>
        </p:txBody>
      </p:sp>
      <p:sp>
        <p:nvSpPr>
          <p:cNvPr id="12" name="Title 11">
            <a:extLst>
              <a:ext uri="{FF2B5EF4-FFF2-40B4-BE49-F238E27FC236}">
                <a16:creationId xmlns:a16="http://schemas.microsoft.com/office/drawing/2014/main" id="{770BB54D-2716-4DA1-B43E-467E4139E5D9}"/>
              </a:ext>
            </a:extLst>
          </p:cNvPr>
          <p:cNvSpPr>
            <a:spLocks noGrp="1"/>
          </p:cNvSpPr>
          <p:nvPr>
            <p:ph type="title"/>
          </p:nvPr>
        </p:nvSpPr>
        <p:spPr/>
        <p:txBody>
          <a:bodyPr/>
          <a:lstStyle/>
          <a:p>
            <a:r>
              <a:rPr lang="en-US" spc="-100" dirty="0"/>
              <a:t>Critical Soup Claims</a:t>
            </a:r>
            <a:endParaRPr lang="en-US" dirty="0"/>
          </a:p>
        </p:txBody>
      </p:sp>
      <p:sp>
        <p:nvSpPr>
          <p:cNvPr id="10" name="Footer Placeholder 9">
            <a:extLst>
              <a:ext uri="{FF2B5EF4-FFF2-40B4-BE49-F238E27FC236}">
                <a16:creationId xmlns:a16="http://schemas.microsoft.com/office/drawing/2014/main" id="{9A7E8C1C-5753-4560-ACA7-796E96DB429F}"/>
              </a:ext>
            </a:extLst>
          </p:cNvPr>
          <p:cNvSpPr>
            <a:spLocks noGrp="1"/>
          </p:cNvSpPr>
          <p:nvPr>
            <p:ph type="ftr" sz="quarter" idx="13"/>
          </p:nvPr>
        </p:nvSpPr>
        <p:spPr/>
        <p:txBody>
          <a:bodyPr/>
          <a:lstStyle/>
          <a:p>
            <a:r>
              <a:rPr lang="en-US" dirty="0"/>
              <a:t>:</a:t>
            </a:r>
            <a:br>
              <a:rPr lang="en-US" dirty="0"/>
            </a:br>
            <a:r>
              <a:rPr lang="en-US" dirty="0"/>
              <a:t>Base: 508 operators, 160 restaurant, 266 non comm, 41 hotel, 41 c-store</a:t>
            </a:r>
          </a:p>
          <a:p>
            <a:pPr lvl="0"/>
            <a:r>
              <a:rPr lang="en-US" dirty="0"/>
              <a:t>Q: Which of the following claims are most important to you when purchasing prepared soup products for your operation? Select the </a:t>
            </a:r>
            <a:r>
              <a:rPr lang="en-US" b="1" dirty="0"/>
              <a:t>four most important claims</a:t>
            </a:r>
            <a:r>
              <a:rPr lang="en-US" dirty="0"/>
              <a:t> you consider when purchasing prepared soup. </a:t>
            </a:r>
          </a:p>
        </p:txBody>
      </p:sp>
      <p:sp>
        <p:nvSpPr>
          <p:cNvPr id="14" name="Text Placeholder 13">
            <a:extLst>
              <a:ext uri="{FF2B5EF4-FFF2-40B4-BE49-F238E27FC236}">
                <a16:creationId xmlns:a16="http://schemas.microsoft.com/office/drawing/2014/main" id="{27743595-7CE2-4814-8725-E54A2A8F4D06}"/>
              </a:ext>
            </a:extLst>
          </p:cNvPr>
          <p:cNvSpPr>
            <a:spLocks noGrp="1"/>
          </p:cNvSpPr>
          <p:nvPr>
            <p:ph type="body" sz="quarter" idx="15"/>
          </p:nvPr>
        </p:nvSpPr>
        <p:spPr>
          <a:xfrm>
            <a:off x="381000" y="1731981"/>
            <a:ext cx="2590801" cy="697184"/>
          </a:xfrm>
        </p:spPr>
        <p:txBody>
          <a:bodyPr/>
          <a:lstStyle/>
          <a:p>
            <a:r>
              <a:rPr lang="en-US" dirty="0"/>
              <a:t>By Segment</a:t>
            </a:r>
          </a:p>
        </p:txBody>
      </p:sp>
      <p:graphicFrame>
        <p:nvGraphicFramePr>
          <p:cNvPr id="16" name="Chart Placeholder 28">
            <a:extLst>
              <a:ext uri="{FF2B5EF4-FFF2-40B4-BE49-F238E27FC236}">
                <a16:creationId xmlns:a16="http://schemas.microsoft.com/office/drawing/2014/main" id="{462AFE3F-EF1E-4D41-B8A9-D30BE6BC5806}"/>
              </a:ext>
            </a:extLst>
          </p:cNvPr>
          <p:cNvGraphicFramePr>
            <a:graphicFrameLocks noGrp="1"/>
          </p:cNvGraphicFramePr>
          <p:nvPr>
            <p:ph type="chart" sz="quarter" idx="17"/>
            <p:extLst>
              <p:ext uri="{D42A27DB-BD31-4B8C-83A1-F6EECF244321}">
                <p14:modId xmlns:p14="http://schemas.microsoft.com/office/powerpoint/2010/main" val="2496941570"/>
              </p:ext>
            </p:extLst>
          </p:nvPr>
        </p:nvGraphicFramePr>
        <p:xfrm>
          <a:off x="3276600" y="304800"/>
          <a:ext cx="5486400" cy="62461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7699462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Placeholder 28">
            <a:extLst>
              <a:ext uri="{FF2B5EF4-FFF2-40B4-BE49-F238E27FC236}">
                <a16:creationId xmlns:a16="http://schemas.microsoft.com/office/drawing/2014/main" id="{462AFE3F-EF1E-4D41-B8A9-D30BE6BC5806}"/>
              </a:ext>
            </a:extLst>
          </p:cNvPr>
          <p:cNvGraphicFramePr>
            <a:graphicFrameLocks noGrp="1"/>
          </p:cNvGraphicFramePr>
          <p:nvPr>
            <p:ph type="chart" sz="quarter" idx="14"/>
            <p:extLst>
              <p:ext uri="{D42A27DB-BD31-4B8C-83A1-F6EECF244321}">
                <p14:modId xmlns:p14="http://schemas.microsoft.com/office/powerpoint/2010/main" val="829677208"/>
              </p:ext>
            </p:extLst>
          </p:nvPr>
        </p:nvGraphicFramePr>
        <p:xfrm>
          <a:off x="3276600" y="304800"/>
          <a:ext cx="5486400" cy="6246176"/>
        </p:xfrm>
        <a:graphic>
          <a:graphicData uri="http://schemas.openxmlformats.org/drawingml/2006/chart">
            <c:chart xmlns:c="http://schemas.openxmlformats.org/drawingml/2006/chart" xmlns:r="http://schemas.openxmlformats.org/officeDocument/2006/relationships" r:id="rId2"/>
          </a:graphicData>
        </a:graphic>
      </p:graphicFrame>
      <p:sp>
        <p:nvSpPr>
          <p:cNvPr id="8" name="Slide Number Placeholder 7">
            <a:extLst>
              <a:ext uri="{FF2B5EF4-FFF2-40B4-BE49-F238E27FC236}">
                <a16:creationId xmlns:a16="http://schemas.microsoft.com/office/drawing/2014/main" id="{DB167A73-D5C1-4121-A11D-C82C272FAFB2}"/>
              </a:ext>
            </a:extLst>
          </p:cNvPr>
          <p:cNvSpPr>
            <a:spLocks noGrp="1"/>
          </p:cNvSpPr>
          <p:nvPr>
            <p:ph type="sldNum" sz="quarter" idx="10"/>
          </p:nvPr>
        </p:nvSpPr>
        <p:spPr/>
        <p:txBody>
          <a:bodyPr/>
          <a:lstStyle/>
          <a:p>
            <a:fld id="{7B6B1C32-E567-445C-9FD5-2A0B0A08DD29}" type="slidenum">
              <a:rPr lang="en-US" smtClean="0"/>
              <a:pPr/>
              <a:t>192</a:t>
            </a:fld>
            <a:endParaRPr lang="en-US" dirty="0"/>
          </a:p>
        </p:txBody>
      </p:sp>
      <p:sp>
        <p:nvSpPr>
          <p:cNvPr id="12" name="Title 11">
            <a:extLst>
              <a:ext uri="{FF2B5EF4-FFF2-40B4-BE49-F238E27FC236}">
                <a16:creationId xmlns:a16="http://schemas.microsoft.com/office/drawing/2014/main" id="{770BB54D-2716-4DA1-B43E-467E4139E5D9}"/>
              </a:ext>
            </a:extLst>
          </p:cNvPr>
          <p:cNvSpPr>
            <a:spLocks noGrp="1"/>
          </p:cNvSpPr>
          <p:nvPr>
            <p:ph type="title"/>
          </p:nvPr>
        </p:nvSpPr>
        <p:spPr/>
        <p:txBody>
          <a:bodyPr/>
          <a:lstStyle/>
          <a:p>
            <a:r>
              <a:rPr lang="en-US" dirty="0"/>
              <a:t>Canned Soup Purchase Drivers</a:t>
            </a:r>
          </a:p>
        </p:txBody>
      </p:sp>
      <p:sp>
        <p:nvSpPr>
          <p:cNvPr id="10" name="Footer Placeholder 9">
            <a:extLst>
              <a:ext uri="{FF2B5EF4-FFF2-40B4-BE49-F238E27FC236}">
                <a16:creationId xmlns:a16="http://schemas.microsoft.com/office/drawing/2014/main" id="{9A7E8C1C-5753-4560-ACA7-796E96DB429F}"/>
              </a:ext>
            </a:extLst>
          </p:cNvPr>
          <p:cNvSpPr>
            <a:spLocks noGrp="1"/>
          </p:cNvSpPr>
          <p:nvPr>
            <p:ph type="ftr" sz="quarter" idx="13"/>
          </p:nvPr>
        </p:nvSpPr>
        <p:spPr>
          <a:xfrm>
            <a:off x="381000" y="6198017"/>
            <a:ext cx="2590800" cy="355183"/>
          </a:xfrm>
        </p:spPr>
        <p:txBody>
          <a:bodyPr/>
          <a:lstStyle/>
          <a:p>
            <a:r>
              <a:rPr lang="en-US" dirty="0"/>
              <a:t>:</a:t>
            </a:r>
            <a:br>
              <a:rPr lang="en-US" dirty="0"/>
            </a:br>
            <a:r>
              <a:rPr lang="en-US" dirty="0"/>
              <a:t>Base: 425 operators serving canned soup, 115 restaurant, 245 non comm, 35 hotel, 30 c-store </a:t>
            </a:r>
          </a:p>
          <a:p>
            <a:r>
              <a:rPr lang="en-US" dirty="0"/>
              <a:t>Q: You said you currently menu canned soup in your operation. Please select the primary reasons you choose to menu canned soup in your operation. Please select up to four.</a:t>
            </a:r>
          </a:p>
        </p:txBody>
      </p:sp>
      <p:sp>
        <p:nvSpPr>
          <p:cNvPr id="11" name="Text Placeholder 10">
            <a:extLst>
              <a:ext uri="{FF2B5EF4-FFF2-40B4-BE49-F238E27FC236}">
                <a16:creationId xmlns:a16="http://schemas.microsoft.com/office/drawing/2014/main" id="{2787D789-A78C-44E5-A158-368F74240083}"/>
              </a:ext>
            </a:extLst>
          </p:cNvPr>
          <p:cNvSpPr>
            <a:spLocks noGrp="1"/>
          </p:cNvSpPr>
          <p:nvPr>
            <p:ph type="body" sz="quarter" idx="15"/>
          </p:nvPr>
        </p:nvSpPr>
        <p:spPr/>
        <p:txBody>
          <a:bodyPr/>
          <a:lstStyle/>
          <a:p>
            <a:r>
              <a:rPr lang="en-US" dirty="0"/>
              <a:t>By Segment</a:t>
            </a:r>
          </a:p>
        </p:txBody>
      </p:sp>
      <p:graphicFrame>
        <p:nvGraphicFramePr>
          <p:cNvPr id="17" name="Chart Placeholder 28">
            <a:extLst>
              <a:ext uri="{FF2B5EF4-FFF2-40B4-BE49-F238E27FC236}">
                <a16:creationId xmlns:a16="http://schemas.microsoft.com/office/drawing/2014/main" id="{2DD521BC-1642-4CA2-A644-02384D31E596}"/>
              </a:ext>
            </a:extLst>
          </p:cNvPr>
          <p:cNvGraphicFramePr>
            <a:graphicFrameLocks noGrp="1"/>
          </p:cNvGraphicFramePr>
          <p:nvPr>
            <p:ph type="chart" sz="quarter" idx="17"/>
            <p:extLst>
              <p:ext uri="{D42A27DB-BD31-4B8C-83A1-F6EECF244321}">
                <p14:modId xmlns:p14="http://schemas.microsoft.com/office/powerpoint/2010/main" val="1293204675"/>
              </p:ext>
            </p:extLst>
          </p:nvPr>
        </p:nvGraphicFramePr>
        <p:xfrm>
          <a:off x="6172200" y="304800"/>
          <a:ext cx="2590800" cy="62461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4306796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Placeholder 28">
            <a:extLst>
              <a:ext uri="{FF2B5EF4-FFF2-40B4-BE49-F238E27FC236}">
                <a16:creationId xmlns:a16="http://schemas.microsoft.com/office/drawing/2014/main" id="{462AFE3F-EF1E-4D41-B8A9-D30BE6BC5806}"/>
              </a:ext>
            </a:extLst>
          </p:cNvPr>
          <p:cNvGraphicFramePr>
            <a:graphicFrameLocks noGrp="1"/>
          </p:cNvGraphicFramePr>
          <p:nvPr>
            <p:ph type="chart" sz="quarter" idx="14"/>
            <p:extLst>
              <p:ext uri="{D42A27DB-BD31-4B8C-83A1-F6EECF244321}">
                <p14:modId xmlns:p14="http://schemas.microsoft.com/office/powerpoint/2010/main" val="1746369406"/>
              </p:ext>
            </p:extLst>
          </p:nvPr>
        </p:nvGraphicFramePr>
        <p:xfrm>
          <a:off x="3276600" y="304800"/>
          <a:ext cx="5486400" cy="6246176"/>
        </p:xfrm>
        <a:graphic>
          <a:graphicData uri="http://schemas.openxmlformats.org/drawingml/2006/chart">
            <c:chart xmlns:c="http://schemas.openxmlformats.org/drawingml/2006/chart" xmlns:r="http://schemas.openxmlformats.org/officeDocument/2006/relationships" r:id="rId2"/>
          </a:graphicData>
        </a:graphic>
      </p:graphicFrame>
      <p:sp>
        <p:nvSpPr>
          <p:cNvPr id="8" name="Slide Number Placeholder 7">
            <a:extLst>
              <a:ext uri="{FF2B5EF4-FFF2-40B4-BE49-F238E27FC236}">
                <a16:creationId xmlns:a16="http://schemas.microsoft.com/office/drawing/2014/main" id="{DB167A73-D5C1-4121-A11D-C82C272FAFB2}"/>
              </a:ext>
            </a:extLst>
          </p:cNvPr>
          <p:cNvSpPr>
            <a:spLocks noGrp="1"/>
          </p:cNvSpPr>
          <p:nvPr>
            <p:ph type="sldNum" sz="quarter" idx="10"/>
          </p:nvPr>
        </p:nvSpPr>
        <p:spPr/>
        <p:txBody>
          <a:bodyPr/>
          <a:lstStyle/>
          <a:p>
            <a:fld id="{7B6B1C32-E567-445C-9FD5-2A0B0A08DD29}" type="slidenum">
              <a:rPr lang="en-US" smtClean="0"/>
              <a:pPr/>
              <a:t>193</a:t>
            </a:fld>
            <a:endParaRPr lang="en-US" dirty="0"/>
          </a:p>
        </p:txBody>
      </p:sp>
      <p:sp>
        <p:nvSpPr>
          <p:cNvPr id="12" name="Title 11">
            <a:extLst>
              <a:ext uri="{FF2B5EF4-FFF2-40B4-BE49-F238E27FC236}">
                <a16:creationId xmlns:a16="http://schemas.microsoft.com/office/drawing/2014/main" id="{770BB54D-2716-4DA1-B43E-467E4139E5D9}"/>
              </a:ext>
            </a:extLst>
          </p:cNvPr>
          <p:cNvSpPr>
            <a:spLocks noGrp="1"/>
          </p:cNvSpPr>
          <p:nvPr>
            <p:ph type="title"/>
          </p:nvPr>
        </p:nvSpPr>
        <p:spPr/>
        <p:txBody>
          <a:bodyPr/>
          <a:lstStyle/>
          <a:p>
            <a:r>
              <a:rPr lang="en-US" sz="1800" spc="-50" dirty="0"/>
              <a:t>Canned Soup Purchase Drivers</a:t>
            </a:r>
          </a:p>
        </p:txBody>
      </p:sp>
      <p:sp>
        <p:nvSpPr>
          <p:cNvPr id="10" name="Footer Placeholder 9">
            <a:extLst>
              <a:ext uri="{FF2B5EF4-FFF2-40B4-BE49-F238E27FC236}">
                <a16:creationId xmlns:a16="http://schemas.microsoft.com/office/drawing/2014/main" id="{9A7E8C1C-5753-4560-ACA7-796E96DB429F}"/>
              </a:ext>
            </a:extLst>
          </p:cNvPr>
          <p:cNvSpPr>
            <a:spLocks noGrp="1"/>
          </p:cNvSpPr>
          <p:nvPr>
            <p:ph type="ftr" sz="quarter" idx="13"/>
          </p:nvPr>
        </p:nvSpPr>
        <p:spPr>
          <a:xfrm>
            <a:off x="381000" y="6198017"/>
            <a:ext cx="2590800" cy="355183"/>
          </a:xfrm>
        </p:spPr>
        <p:txBody>
          <a:bodyPr/>
          <a:lstStyle/>
          <a:p>
            <a:r>
              <a:rPr lang="en-US" dirty="0"/>
              <a:t>:</a:t>
            </a:r>
            <a:br>
              <a:rPr lang="en-US" dirty="0"/>
            </a:br>
            <a:r>
              <a:rPr lang="en-US" dirty="0"/>
              <a:t>Base: 425 operators serving canned soup, 115 restaurant, 245 non comm, 35 hotel, 30 c-store </a:t>
            </a:r>
          </a:p>
          <a:p>
            <a:r>
              <a:rPr lang="en-US" dirty="0"/>
              <a:t>Q: You said you currently menu canned soup in your operation. Please select the primary reasons you choose to menu canned soup in your operation. Please select up to four.</a:t>
            </a:r>
          </a:p>
        </p:txBody>
      </p:sp>
      <p:sp>
        <p:nvSpPr>
          <p:cNvPr id="11" name="Text Placeholder 10">
            <a:extLst>
              <a:ext uri="{FF2B5EF4-FFF2-40B4-BE49-F238E27FC236}">
                <a16:creationId xmlns:a16="http://schemas.microsoft.com/office/drawing/2014/main" id="{47806FFC-5252-41B4-B11D-5E118891A886}"/>
              </a:ext>
            </a:extLst>
          </p:cNvPr>
          <p:cNvSpPr>
            <a:spLocks noGrp="1"/>
          </p:cNvSpPr>
          <p:nvPr>
            <p:ph type="body" sz="quarter" idx="15"/>
          </p:nvPr>
        </p:nvSpPr>
        <p:spPr>
          <a:xfrm>
            <a:off x="381000" y="914400"/>
            <a:ext cx="2590801" cy="1514765"/>
          </a:xfrm>
        </p:spPr>
        <p:txBody>
          <a:bodyPr/>
          <a:lstStyle/>
          <a:p>
            <a:r>
              <a:rPr lang="en-US" sz="1800" spc="-50" dirty="0">
                <a:solidFill>
                  <a:schemeClr val="tx1"/>
                </a:solidFill>
              </a:rPr>
              <a:t>By Segment</a:t>
            </a:r>
          </a:p>
          <a:p>
            <a:endParaRPr lang="en-US" sz="1800" spc="-50" dirty="0">
              <a:solidFill>
                <a:schemeClr val="tx1"/>
              </a:solidFill>
            </a:endParaRPr>
          </a:p>
        </p:txBody>
      </p:sp>
      <p:graphicFrame>
        <p:nvGraphicFramePr>
          <p:cNvPr id="19" name="Chart Placeholder 28">
            <a:extLst>
              <a:ext uri="{FF2B5EF4-FFF2-40B4-BE49-F238E27FC236}">
                <a16:creationId xmlns:a16="http://schemas.microsoft.com/office/drawing/2014/main" id="{A1D6C483-8F1C-4D98-9AFC-16F446D5760B}"/>
              </a:ext>
            </a:extLst>
          </p:cNvPr>
          <p:cNvGraphicFramePr>
            <a:graphicFrameLocks noGrp="1"/>
          </p:cNvGraphicFramePr>
          <p:nvPr>
            <p:ph type="chart" sz="quarter" idx="17"/>
            <p:extLst>
              <p:ext uri="{D42A27DB-BD31-4B8C-83A1-F6EECF244321}">
                <p14:modId xmlns:p14="http://schemas.microsoft.com/office/powerpoint/2010/main" val="4274127576"/>
              </p:ext>
            </p:extLst>
          </p:nvPr>
        </p:nvGraphicFramePr>
        <p:xfrm>
          <a:off x="6172200" y="304800"/>
          <a:ext cx="2590800" cy="62461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2521737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Placeholder 28">
            <a:extLst>
              <a:ext uri="{FF2B5EF4-FFF2-40B4-BE49-F238E27FC236}">
                <a16:creationId xmlns:a16="http://schemas.microsoft.com/office/drawing/2014/main" id="{462AFE3F-EF1E-4D41-B8A9-D30BE6BC5806}"/>
              </a:ext>
            </a:extLst>
          </p:cNvPr>
          <p:cNvGraphicFramePr>
            <a:graphicFrameLocks noGrp="1"/>
          </p:cNvGraphicFramePr>
          <p:nvPr>
            <p:ph type="chart" sz="quarter" idx="14"/>
            <p:extLst>
              <p:ext uri="{D42A27DB-BD31-4B8C-83A1-F6EECF244321}">
                <p14:modId xmlns:p14="http://schemas.microsoft.com/office/powerpoint/2010/main" val="1050823356"/>
              </p:ext>
            </p:extLst>
          </p:nvPr>
        </p:nvGraphicFramePr>
        <p:xfrm>
          <a:off x="3276600" y="304800"/>
          <a:ext cx="5486400" cy="6246176"/>
        </p:xfrm>
        <a:graphic>
          <a:graphicData uri="http://schemas.openxmlformats.org/drawingml/2006/chart">
            <c:chart xmlns:c="http://schemas.openxmlformats.org/drawingml/2006/chart" xmlns:r="http://schemas.openxmlformats.org/officeDocument/2006/relationships" r:id="rId2"/>
          </a:graphicData>
        </a:graphic>
      </p:graphicFrame>
      <p:sp>
        <p:nvSpPr>
          <p:cNvPr id="8" name="Slide Number Placeholder 7">
            <a:extLst>
              <a:ext uri="{FF2B5EF4-FFF2-40B4-BE49-F238E27FC236}">
                <a16:creationId xmlns:a16="http://schemas.microsoft.com/office/drawing/2014/main" id="{DB167A73-D5C1-4121-A11D-C82C272FAFB2}"/>
              </a:ext>
            </a:extLst>
          </p:cNvPr>
          <p:cNvSpPr>
            <a:spLocks noGrp="1"/>
          </p:cNvSpPr>
          <p:nvPr>
            <p:ph type="sldNum" sz="quarter" idx="10"/>
          </p:nvPr>
        </p:nvSpPr>
        <p:spPr/>
        <p:txBody>
          <a:bodyPr/>
          <a:lstStyle/>
          <a:p>
            <a:pPr defTabSz="856716"/>
            <a:fld id="{7B6B1C32-E567-445C-9FD5-2A0B0A08DD29}" type="slidenum">
              <a:rPr lang="en-US" smtClean="0"/>
              <a:pPr defTabSz="856716"/>
              <a:t>194</a:t>
            </a:fld>
            <a:endParaRPr lang="en-US" dirty="0"/>
          </a:p>
        </p:txBody>
      </p:sp>
      <p:sp>
        <p:nvSpPr>
          <p:cNvPr id="12" name="Title 11">
            <a:extLst>
              <a:ext uri="{FF2B5EF4-FFF2-40B4-BE49-F238E27FC236}">
                <a16:creationId xmlns:a16="http://schemas.microsoft.com/office/drawing/2014/main" id="{770BB54D-2716-4DA1-B43E-467E4139E5D9}"/>
              </a:ext>
            </a:extLst>
          </p:cNvPr>
          <p:cNvSpPr>
            <a:spLocks noGrp="1"/>
          </p:cNvSpPr>
          <p:nvPr>
            <p:ph type="title"/>
          </p:nvPr>
        </p:nvSpPr>
        <p:spPr/>
        <p:txBody>
          <a:bodyPr/>
          <a:lstStyle/>
          <a:p>
            <a:r>
              <a:rPr lang="en-US" spc="-100" dirty="0"/>
              <a:t>Frozen Soup Purchase Drivers</a:t>
            </a:r>
            <a:endParaRPr lang="en-US" dirty="0"/>
          </a:p>
        </p:txBody>
      </p:sp>
      <p:sp>
        <p:nvSpPr>
          <p:cNvPr id="10" name="Footer Placeholder 9">
            <a:extLst>
              <a:ext uri="{FF2B5EF4-FFF2-40B4-BE49-F238E27FC236}">
                <a16:creationId xmlns:a16="http://schemas.microsoft.com/office/drawing/2014/main" id="{9A7E8C1C-5753-4560-ACA7-796E96DB429F}"/>
              </a:ext>
            </a:extLst>
          </p:cNvPr>
          <p:cNvSpPr>
            <a:spLocks noGrp="1"/>
          </p:cNvSpPr>
          <p:nvPr>
            <p:ph type="ftr" sz="quarter" idx="13"/>
          </p:nvPr>
        </p:nvSpPr>
        <p:spPr>
          <a:xfrm>
            <a:off x="381000" y="6198017"/>
            <a:ext cx="2590801" cy="355183"/>
          </a:xfrm>
        </p:spPr>
        <p:txBody>
          <a:bodyPr/>
          <a:lstStyle/>
          <a:p>
            <a:r>
              <a:rPr lang="en-US" dirty="0"/>
              <a:t>:</a:t>
            </a:r>
            <a:br>
              <a:rPr lang="en-US" dirty="0"/>
            </a:br>
            <a:r>
              <a:rPr lang="en-US" dirty="0"/>
              <a:t>Base: 201 operators serving frozen soup, 94 restaurant, 83 non comm, 10 hotel, 14 c-store </a:t>
            </a:r>
          </a:p>
          <a:p>
            <a:r>
              <a:rPr lang="en-US" dirty="0"/>
              <a:t>Q: You said you currently menu </a:t>
            </a:r>
            <a:r>
              <a:rPr lang="en-US" b="1" dirty="0"/>
              <a:t>frozen soup</a:t>
            </a:r>
            <a:r>
              <a:rPr lang="en-US" dirty="0"/>
              <a:t> in your operation. Please select the primary reasons you choose to menu </a:t>
            </a:r>
            <a:r>
              <a:rPr lang="en-US" b="1" dirty="0"/>
              <a:t>frozen soup in your operation.</a:t>
            </a:r>
            <a:r>
              <a:rPr lang="en-US" dirty="0"/>
              <a:t> Please select up to four.</a:t>
            </a:r>
          </a:p>
        </p:txBody>
      </p:sp>
      <p:sp>
        <p:nvSpPr>
          <p:cNvPr id="2" name="Text Placeholder 1">
            <a:extLst>
              <a:ext uri="{FF2B5EF4-FFF2-40B4-BE49-F238E27FC236}">
                <a16:creationId xmlns:a16="http://schemas.microsoft.com/office/drawing/2014/main" id="{585B7B4F-292F-4B31-BFBA-A8C2946A1ADC}"/>
              </a:ext>
            </a:extLst>
          </p:cNvPr>
          <p:cNvSpPr>
            <a:spLocks noGrp="1"/>
          </p:cNvSpPr>
          <p:nvPr>
            <p:ph type="body" sz="quarter" idx="15"/>
          </p:nvPr>
        </p:nvSpPr>
        <p:spPr/>
        <p:txBody>
          <a:bodyPr/>
          <a:lstStyle/>
          <a:p>
            <a:r>
              <a:rPr lang="en-US" dirty="0"/>
              <a:t>By Segment</a:t>
            </a:r>
          </a:p>
          <a:p>
            <a:endParaRPr lang="en-US" dirty="0"/>
          </a:p>
        </p:txBody>
      </p:sp>
      <p:graphicFrame>
        <p:nvGraphicFramePr>
          <p:cNvPr id="9" name="Chart Placeholder 28">
            <a:extLst>
              <a:ext uri="{FF2B5EF4-FFF2-40B4-BE49-F238E27FC236}">
                <a16:creationId xmlns:a16="http://schemas.microsoft.com/office/drawing/2014/main" id="{C6F8F5A0-4B2B-4A82-9FAD-4638907EE5F2}"/>
              </a:ext>
            </a:extLst>
          </p:cNvPr>
          <p:cNvGraphicFramePr>
            <a:graphicFrameLocks noGrp="1"/>
          </p:cNvGraphicFramePr>
          <p:nvPr>
            <p:ph type="chart" sz="quarter" idx="17"/>
            <p:extLst>
              <p:ext uri="{D42A27DB-BD31-4B8C-83A1-F6EECF244321}">
                <p14:modId xmlns:p14="http://schemas.microsoft.com/office/powerpoint/2010/main" val="2915283435"/>
              </p:ext>
            </p:extLst>
          </p:nvPr>
        </p:nvGraphicFramePr>
        <p:xfrm>
          <a:off x="6172200" y="304800"/>
          <a:ext cx="2590800" cy="62461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1289663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Placeholder 28">
            <a:extLst>
              <a:ext uri="{FF2B5EF4-FFF2-40B4-BE49-F238E27FC236}">
                <a16:creationId xmlns:a16="http://schemas.microsoft.com/office/drawing/2014/main" id="{462AFE3F-EF1E-4D41-B8A9-D30BE6BC5806}"/>
              </a:ext>
            </a:extLst>
          </p:cNvPr>
          <p:cNvGraphicFramePr>
            <a:graphicFrameLocks noGrp="1"/>
          </p:cNvGraphicFramePr>
          <p:nvPr>
            <p:ph type="chart" sz="quarter" idx="14"/>
            <p:extLst>
              <p:ext uri="{D42A27DB-BD31-4B8C-83A1-F6EECF244321}">
                <p14:modId xmlns:p14="http://schemas.microsoft.com/office/powerpoint/2010/main" val="3532377351"/>
              </p:ext>
            </p:extLst>
          </p:nvPr>
        </p:nvGraphicFramePr>
        <p:xfrm>
          <a:off x="3276600" y="304800"/>
          <a:ext cx="5486400" cy="6246176"/>
        </p:xfrm>
        <a:graphic>
          <a:graphicData uri="http://schemas.openxmlformats.org/drawingml/2006/chart">
            <c:chart xmlns:c="http://schemas.openxmlformats.org/drawingml/2006/chart" xmlns:r="http://schemas.openxmlformats.org/officeDocument/2006/relationships" r:id="rId2"/>
          </a:graphicData>
        </a:graphic>
      </p:graphicFrame>
      <p:sp>
        <p:nvSpPr>
          <p:cNvPr id="8" name="Slide Number Placeholder 7">
            <a:extLst>
              <a:ext uri="{FF2B5EF4-FFF2-40B4-BE49-F238E27FC236}">
                <a16:creationId xmlns:a16="http://schemas.microsoft.com/office/drawing/2014/main" id="{DB167A73-D5C1-4121-A11D-C82C272FAFB2}"/>
              </a:ext>
            </a:extLst>
          </p:cNvPr>
          <p:cNvSpPr>
            <a:spLocks noGrp="1"/>
          </p:cNvSpPr>
          <p:nvPr>
            <p:ph type="sldNum" sz="quarter" idx="10"/>
          </p:nvPr>
        </p:nvSpPr>
        <p:spPr/>
        <p:txBody>
          <a:bodyPr/>
          <a:lstStyle/>
          <a:p>
            <a:fld id="{7B6B1C32-E567-445C-9FD5-2A0B0A08DD29}" type="slidenum">
              <a:rPr lang="en-US" smtClean="0"/>
              <a:pPr/>
              <a:t>195</a:t>
            </a:fld>
            <a:endParaRPr lang="en-US" dirty="0"/>
          </a:p>
        </p:txBody>
      </p:sp>
      <p:sp>
        <p:nvSpPr>
          <p:cNvPr id="12" name="Title 11">
            <a:extLst>
              <a:ext uri="{FF2B5EF4-FFF2-40B4-BE49-F238E27FC236}">
                <a16:creationId xmlns:a16="http://schemas.microsoft.com/office/drawing/2014/main" id="{770BB54D-2716-4DA1-B43E-467E4139E5D9}"/>
              </a:ext>
            </a:extLst>
          </p:cNvPr>
          <p:cNvSpPr>
            <a:spLocks noGrp="1"/>
          </p:cNvSpPr>
          <p:nvPr>
            <p:ph type="title"/>
          </p:nvPr>
        </p:nvSpPr>
        <p:spPr/>
        <p:txBody>
          <a:bodyPr/>
          <a:lstStyle/>
          <a:p>
            <a:r>
              <a:rPr lang="en-US" sz="1800" spc="-50" dirty="0"/>
              <a:t>Frozen Soup Purchase Drivers</a:t>
            </a:r>
          </a:p>
        </p:txBody>
      </p:sp>
      <p:sp>
        <p:nvSpPr>
          <p:cNvPr id="10" name="Footer Placeholder 9">
            <a:extLst>
              <a:ext uri="{FF2B5EF4-FFF2-40B4-BE49-F238E27FC236}">
                <a16:creationId xmlns:a16="http://schemas.microsoft.com/office/drawing/2014/main" id="{9A7E8C1C-5753-4560-ACA7-796E96DB429F}"/>
              </a:ext>
            </a:extLst>
          </p:cNvPr>
          <p:cNvSpPr>
            <a:spLocks noGrp="1"/>
          </p:cNvSpPr>
          <p:nvPr>
            <p:ph type="ftr" sz="quarter" idx="13"/>
          </p:nvPr>
        </p:nvSpPr>
        <p:spPr>
          <a:xfrm>
            <a:off x="381000" y="6198017"/>
            <a:ext cx="2590801" cy="355183"/>
          </a:xfrm>
        </p:spPr>
        <p:txBody>
          <a:bodyPr/>
          <a:lstStyle/>
          <a:p>
            <a:r>
              <a:rPr lang="en-US" dirty="0"/>
              <a:t>:</a:t>
            </a:r>
            <a:br>
              <a:rPr lang="en-US" dirty="0"/>
            </a:br>
            <a:r>
              <a:rPr lang="en-US" dirty="0"/>
              <a:t>Base: 201 operators serving frozen soup, 94 restaurant, 83 non comm, 10 hotel, 14 c-store </a:t>
            </a:r>
          </a:p>
          <a:p>
            <a:r>
              <a:rPr lang="en-US" dirty="0"/>
              <a:t>Q: You said you currently menu frozen soup in your operation. Please select the primary reasons you choose to menu frozen soup in your operation. Please select up to four.</a:t>
            </a:r>
          </a:p>
        </p:txBody>
      </p:sp>
      <p:sp>
        <p:nvSpPr>
          <p:cNvPr id="21" name="Text Placeholder 20">
            <a:extLst>
              <a:ext uri="{FF2B5EF4-FFF2-40B4-BE49-F238E27FC236}">
                <a16:creationId xmlns:a16="http://schemas.microsoft.com/office/drawing/2014/main" id="{286DA304-1864-4809-8BC2-44743E17886E}"/>
              </a:ext>
            </a:extLst>
          </p:cNvPr>
          <p:cNvSpPr>
            <a:spLocks noGrp="1"/>
          </p:cNvSpPr>
          <p:nvPr>
            <p:ph type="body" sz="quarter" idx="15"/>
          </p:nvPr>
        </p:nvSpPr>
        <p:spPr>
          <a:xfrm>
            <a:off x="381000" y="914400"/>
            <a:ext cx="2590801" cy="1514765"/>
          </a:xfrm>
        </p:spPr>
        <p:txBody>
          <a:bodyPr/>
          <a:lstStyle/>
          <a:p>
            <a:r>
              <a:rPr lang="en-US" sz="1800" spc="-50" dirty="0">
                <a:solidFill>
                  <a:schemeClr val="tx1"/>
                </a:solidFill>
              </a:rPr>
              <a:t>By Segment</a:t>
            </a:r>
          </a:p>
          <a:p>
            <a:endParaRPr lang="en-US" sz="1800" spc="-50" dirty="0">
              <a:solidFill>
                <a:schemeClr val="tx1"/>
              </a:solidFill>
            </a:endParaRPr>
          </a:p>
        </p:txBody>
      </p:sp>
      <p:graphicFrame>
        <p:nvGraphicFramePr>
          <p:cNvPr id="23" name="Chart Placeholder 28">
            <a:extLst>
              <a:ext uri="{FF2B5EF4-FFF2-40B4-BE49-F238E27FC236}">
                <a16:creationId xmlns:a16="http://schemas.microsoft.com/office/drawing/2014/main" id="{7AA79AAB-B2CF-40F3-91F5-7D2E3F1D23E2}"/>
              </a:ext>
            </a:extLst>
          </p:cNvPr>
          <p:cNvGraphicFramePr>
            <a:graphicFrameLocks noGrp="1"/>
          </p:cNvGraphicFramePr>
          <p:nvPr>
            <p:ph type="chart" sz="quarter" idx="17"/>
            <p:extLst>
              <p:ext uri="{D42A27DB-BD31-4B8C-83A1-F6EECF244321}">
                <p14:modId xmlns:p14="http://schemas.microsoft.com/office/powerpoint/2010/main" val="2775611112"/>
              </p:ext>
            </p:extLst>
          </p:nvPr>
        </p:nvGraphicFramePr>
        <p:xfrm>
          <a:off x="6172200" y="304800"/>
          <a:ext cx="2590800" cy="62461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3924660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Placeholder 28">
            <a:extLst>
              <a:ext uri="{FF2B5EF4-FFF2-40B4-BE49-F238E27FC236}">
                <a16:creationId xmlns:a16="http://schemas.microsoft.com/office/drawing/2014/main" id="{462AFE3F-EF1E-4D41-B8A9-D30BE6BC5806}"/>
              </a:ext>
            </a:extLst>
          </p:cNvPr>
          <p:cNvGraphicFramePr>
            <a:graphicFrameLocks noGrp="1"/>
          </p:cNvGraphicFramePr>
          <p:nvPr>
            <p:ph type="chart" sz="quarter" idx="14"/>
            <p:extLst>
              <p:ext uri="{D42A27DB-BD31-4B8C-83A1-F6EECF244321}">
                <p14:modId xmlns:p14="http://schemas.microsoft.com/office/powerpoint/2010/main" val="536853524"/>
              </p:ext>
            </p:extLst>
          </p:nvPr>
        </p:nvGraphicFramePr>
        <p:xfrm>
          <a:off x="3276600" y="304800"/>
          <a:ext cx="5486400" cy="6248400"/>
        </p:xfrm>
        <a:graphic>
          <a:graphicData uri="http://schemas.openxmlformats.org/drawingml/2006/chart">
            <c:chart xmlns:c="http://schemas.openxmlformats.org/drawingml/2006/chart" xmlns:r="http://schemas.openxmlformats.org/officeDocument/2006/relationships" r:id="rId2"/>
          </a:graphicData>
        </a:graphic>
      </p:graphicFrame>
      <p:sp>
        <p:nvSpPr>
          <p:cNvPr id="8" name="Slide Number Placeholder 7">
            <a:extLst>
              <a:ext uri="{FF2B5EF4-FFF2-40B4-BE49-F238E27FC236}">
                <a16:creationId xmlns:a16="http://schemas.microsoft.com/office/drawing/2014/main" id="{DB167A73-D5C1-4121-A11D-C82C272FAFB2}"/>
              </a:ext>
            </a:extLst>
          </p:cNvPr>
          <p:cNvSpPr>
            <a:spLocks noGrp="1"/>
          </p:cNvSpPr>
          <p:nvPr>
            <p:ph type="sldNum" sz="quarter" idx="10"/>
          </p:nvPr>
        </p:nvSpPr>
        <p:spPr/>
        <p:txBody>
          <a:bodyPr/>
          <a:lstStyle/>
          <a:p>
            <a:fld id="{7B6B1C32-E567-445C-9FD5-2A0B0A08DD29}" type="slidenum">
              <a:rPr lang="en-US" smtClean="0"/>
              <a:pPr/>
              <a:t>196</a:t>
            </a:fld>
            <a:endParaRPr lang="en-US" dirty="0"/>
          </a:p>
        </p:txBody>
      </p:sp>
      <p:sp>
        <p:nvSpPr>
          <p:cNvPr id="12" name="Title 11">
            <a:extLst>
              <a:ext uri="{FF2B5EF4-FFF2-40B4-BE49-F238E27FC236}">
                <a16:creationId xmlns:a16="http://schemas.microsoft.com/office/drawing/2014/main" id="{770BB54D-2716-4DA1-B43E-467E4139E5D9}"/>
              </a:ext>
            </a:extLst>
          </p:cNvPr>
          <p:cNvSpPr>
            <a:spLocks noGrp="1"/>
          </p:cNvSpPr>
          <p:nvPr>
            <p:ph type="title"/>
          </p:nvPr>
        </p:nvSpPr>
        <p:spPr>
          <a:xfrm>
            <a:off x="384048" y="304800"/>
            <a:ext cx="2892551" cy="1752600"/>
          </a:xfrm>
        </p:spPr>
        <p:txBody>
          <a:bodyPr/>
          <a:lstStyle/>
          <a:p>
            <a:r>
              <a:rPr lang="en-US" dirty="0"/>
              <a:t>Refrigerated Soup Purchase Drivers</a:t>
            </a:r>
          </a:p>
        </p:txBody>
      </p:sp>
      <p:sp>
        <p:nvSpPr>
          <p:cNvPr id="10" name="Footer Placeholder 9">
            <a:extLst>
              <a:ext uri="{FF2B5EF4-FFF2-40B4-BE49-F238E27FC236}">
                <a16:creationId xmlns:a16="http://schemas.microsoft.com/office/drawing/2014/main" id="{9A7E8C1C-5753-4560-ACA7-796E96DB429F}"/>
              </a:ext>
            </a:extLst>
          </p:cNvPr>
          <p:cNvSpPr>
            <a:spLocks noGrp="1"/>
          </p:cNvSpPr>
          <p:nvPr>
            <p:ph type="ftr" sz="quarter" idx="13"/>
          </p:nvPr>
        </p:nvSpPr>
        <p:spPr>
          <a:xfrm>
            <a:off x="381000" y="6198017"/>
            <a:ext cx="2590800" cy="355183"/>
          </a:xfrm>
        </p:spPr>
        <p:txBody>
          <a:bodyPr/>
          <a:lstStyle/>
          <a:p>
            <a:r>
              <a:rPr lang="en-US" dirty="0"/>
              <a:t>:</a:t>
            </a:r>
            <a:br>
              <a:rPr lang="en-US" dirty="0"/>
            </a:br>
            <a:r>
              <a:rPr lang="en-US" dirty="0"/>
              <a:t>Base: 136 operators serving refrigerated soup, 68 restaurant, 49 non comm, 10 hotel, 9 c-store </a:t>
            </a:r>
          </a:p>
          <a:p>
            <a:r>
              <a:rPr lang="en-US" dirty="0"/>
              <a:t>Q: You said you currently menu refrigerated soup in your operation. Please select the primary reasons you choose to menu refrigerated soup in your operation.</a:t>
            </a:r>
          </a:p>
        </p:txBody>
      </p:sp>
      <p:sp>
        <p:nvSpPr>
          <p:cNvPr id="11" name="Text Placeholder 10">
            <a:extLst>
              <a:ext uri="{FF2B5EF4-FFF2-40B4-BE49-F238E27FC236}">
                <a16:creationId xmlns:a16="http://schemas.microsoft.com/office/drawing/2014/main" id="{738E03F5-8735-46D5-9131-77B0ACB07D65}"/>
              </a:ext>
            </a:extLst>
          </p:cNvPr>
          <p:cNvSpPr>
            <a:spLocks noGrp="1"/>
          </p:cNvSpPr>
          <p:nvPr>
            <p:ph type="body" sz="quarter" idx="15"/>
          </p:nvPr>
        </p:nvSpPr>
        <p:spPr/>
        <p:txBody>
          <a:bodyPr/>
          <a:lstStyle/>
          <a:p>
            <a:r>
              <a:rPr lang="en-US" dirty="0"/>
              <a:t>By Segment</a:t>
            </a:r>
          </a:p>
        </p:txBody>
      </p:sp>
      <p:graphicFrame>
        <p:nvGraphicFramePr>
          <p:cNvPr id="17" name="Chart Placeholder 28">
            <a:extLst>
              <a:ext uri="{FF2B5EF4-FFF2-40B4-BE49-F238E27FC236}">
                <a16:creationId xmlns:a16="http://schemas.microsoft.com/office/drawing/2014/main" id="{AC2C0F06-7981-422F-8C0E-2780A221C021}"/>
              </a:ext>
            </a:extLst>
          </p:cNvPr>
          <p:cNvGraphicFramePr>
            <a:graphicFrameLocks noGrp="1"/>
          </p:cNvGraphicFramePr>
          <p:nvPr>
            <p:ph type="chart" sz="quarter" idx="17"/>
            <p:extLst>
              <p:ext uri="{D42A27DB-BD31-4B8C-83A1-F6EECF244321}">
                <p14:modId xmlns:p14="http://schemas.microsoft.com/office/powerpoint/2010/main" val="2823007778"/>
              </p:ext>
            </p:extLst>
          </p:nvPr>
        </p:nvGraphicFramePr>
        <p:xfrm>
          <a:off x="6172200" y="304800"/>
          <a:ext cx="2590800" cy="6248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1782018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Placeholder 28">
            <a:extLst>
              <a:ext uri="{FF2B5EF4-FFF2-40B4-BE49-F238E27FC236}">
                <a16:creationId xmlns:a16="http://schemas.microsoft.com/office/drawing/2014/main" id="{462AFE3F-EF1E-4D41-B8A9-D30BE6BC5806}"/>
              </a:ext>
            </a:extLst>
          </p:cNvPr>
          <p:cNvGraphicFramePr>
            <a:graphicFrameLocks noGrp="1"/>
          </p:cNvGraphicFramePr>
          <p:nvPr>
            <p:ph type="chart" sz="quarter" idx="14"/>
            <p:extLst>
              <p:ext uri="{D42A27DB-BD31-4B8C-83A1-F6EECF244321}">
                <p14:modId xmlns:p14="http://schemas.microsoft.com/office/powerpoint/2010/main" val="146146724"/>
              </p:ext>
            </p:extLst>
          </p:nvPr>
        </p:nvGraphicFramePr>
        <p:xfrm>
          <a:off x="3276599" y="304800"/>
          <a:ext cx="5483347" cy="6246176"/>
        </p:xfrm>
        <a:graphic>
          <a:graphicData uri="http://schemas.openxmlformats.org/drawingml/2006/chart">
            <c:chart xmlns:c="http://schemas.openxmlformats.org/drawingml/2006/chart" xmlns:r="http://schemas.openxmlformats.org/officeDocument/2006/relationships" r:id="rId2"/>
          </a:graphicData>
        </a:graphic>
      </p:graphicFrame>
      <p:sp>
        <p:nvSpPr>
          <p:cNvPr id="8" name="Slide Number Placeholder 7">
            <a:extLst>
              <a:ext uri="{FF2B5EF4-FFF2-40B4-BE49-F238E27FC236}">
                <a16:creationId xmlns:a16="http://schemas.microsoft.com/office/drawing/2014/main" id="{DB167A73-D5C1-4121-A11D-C82C272FAFB2}"/>
              </a:ext>
            </a:extLst>
          </p:cNvPr>
          <p:cNvSpPr>
            <a:spLocks noGrp="1"/>
          </p:cNvSpPr>
          <p:nvPr>
            <p:ph type="sldNum" sz="quarter" idx="10"/>
          </p:nvPr>
        </p:nvSpPr>
        <p:spPr/>
        <p:txBody>
          <a:bodyPr/>
          <a:lstStyle/>
          <a:p>
            <a:fld id="{7B6B1C32-E567-445C-9FD5-2A0B0A08DD29}" type="slidenum">
              <a:rPr lang="en-US" smtClean="0"/>
              <a:pPr/>
              <a:t>197</a:t>
            </a:fld>
            <a:endParaRPr lang="en-US" dirty="0"/>
          </a:p>
        </p:txBody>
      </p:sp>
      <p:sp>
        <p:nvSpPr>
          <p:cNvPr id="12" name="Title 11">
            <a:extLst>
              <a:ext uri="{FF2B5EF4-FFF2-40B4-BE49-F238E27FC236}">
                <a16:creationId xmlns:a16="http://schemas.microsoft.com/office/drawing/2014/main" id="{770BB54D-2716-4DA1-B43E-467E4139E5D9}"/>
              </a:ext>
            </a:extLst>
          </p:cNvPr>
          <p:cNvSpPr>
            <a:spLocks noGrp="1"/>
          </p:cNvSpPr>
          <p:nvPr>
            <p:ph type="title"/>
          </p:nvPr>
        </p:nvSpPr>
        <p:spPr/>
        <p:txBody>
          <a:bodyPr/>
          <a:lstStyle/>
          <a:p>
            <a:r>
              <a:rPr lang="en-US" sz="1800" spc="-50" dirty="0"/>
              <a:t>Refrigerated Soup Purchase Drivers</a:t>
            </a:r>
          </a:p>
        </p:txBody>
      </p:sp>
      <p:sp>
        <p:nvSpPr>
          <p:cNvPr id="10" name="Footer Placeholder 9">
            <a:extLst>
              <a:ext uri="{FF2B5EF4-FFF2-40B4-BE49-F238E27FC236}">
                <a16:creationId xmlns:a16="http://schemas.microsoft.com/office/drawing/2014/main" id="{9A7E8C1C-5753-4560-ACA7-796E96DB429F}"/>
              </a:ext>
            </a:extLst>
          </p:cNvPr>
          <p:cNvSpPr>
            <a:spLocks noGrp="1"/>
          </p:cNvSpPr>
          <p:nvPr>
            <p:ph type="ftr" sz="quarter" idx="13"/>
          </p:nvPr>
        </p:nvSpPr>
        <p:spPr>
          <a:xfrm>
            <a:off x="381000" y="6198017"/>
            <a:ext cx="2590800" cy="355183"/>
          </a:xfrm>
        </p:spPr>
        <p:txBody>
          <a:bodyPr/>
          <a:lstStyle/>
          <a:p>
            <a:r>
              <a:rPr lang="en-US" dirty="0"/>
              <a:t>:</a:t>
            </a:r>
            <a:br>
              <a:rPr lang="en-US" dirty="0"/>
            </a:br>
            <a:r>
              <a:rPr lang="en-US" dirty="0"/>
              <a:t>Base: 136 operators serving refrigerated soup, 68 restaurant, 49 non comm, 10 hotel, 9 c-store </a:t>
            </a:r>
          </a:p>
          <a:p>
            <a:r>
              <a:rPr lang="en-US" dirty="0"/>
              <a:t>Q: You said you currently menu refrigerated soup in your operation. Please select the primary reasons you choose to menu refrigerated soup in your operation.</a:t>
            </a:r>
          </a:p>
        </p:txBody>
      </p:sp>
      <p:sp>
        <p:nvSpPr>
          <p:cNvPr id="11" name="Text Placeholder 10">
            <a:extLst>
              <a:ext uri="{FF2B5EF4-FFF2-40B4-BE49-F238E27FC236}">
                <a16:creationId xmlns:a16="http://schemas.microsoft.com/office/drawing/2014/main" id="{C9D8C7B3-CA38-4257-AECC-DD07343AAC24}"/>
              </a:ext>
            </a:extLst>
          </p:cNvPr>
          <p:cNvSpPr>
            <a:spLocks noGrp="1"/>
          </p:cNvSpPr>
          <p:nvPr>
            <p:ph type="body" sz="quarter" idx="15"/>
          </p:nvPr>
        </p:nvSpPr>
        <p:spPr>
          <a:xfrm>
            <a:off x="381000" y="914400"/>
            <a:ext cx="2590801" cy="1514765"/>
          </a:xfrm>
        </p:spPr>
        <p:txBody>
          <a:bodyPr/>
          <a:lstStyle/>
          <a:p>
            <a:r>
              <a:rPr lang="en-US" sz="1800" spc="-50" dirty="0">
                <a:solidFill>
                  <a:schemeClr val="tx1"/>
                </a:solidFill>
              </a:rPr>
              <a:t>By Segment</a:t>
            </a:r>
          </a:p>
          <a:p>
            <a:endParaRPr lang="en-US" sz="1800" spc="-50" dirty="0">
              <a:solidFill>
                <a:schemeClr val="tx1"/>
              </a:solidFill>
            </a:endParaRPr>
          </a:p>
        </p:txBody>
      </p:sp>
      <p:graphicFrame>
        <p:nvGraphicFramePr>
          <p:cNvPr id="19" name="Chart Placeholder 28">
            <a:extLst>
              <a:ext uri="{FF2B5EF4-FFF2-40B4-BE49-F238E27FC236}">
                <a16:creationId xmlns:a16="http://schemas.microsoft.com/office/drawing/2014/main" id="{1F086AFD-E680-4E97-9BC6-39F1BFCEFEC8}"/>
              </a:ext>
            </a:extLst>
          </p:cNvPr>
          <p:cNvGraphicFramePr>
            <a:graphicFrameLocks noGrp="1"/>
          </p:cNvGraphicFramePr>
          <p:nvPr>
            <p:ph type="chart" sz="quarter" idx="17"/>
            <p:extLst>
              <p:ext uri="{D42A27DB-BD31-4B8C-83A1-F6EECF244321}">
                <p14:modId xmlns:p14="http://schemas.microsoft.com/office/powerpoint/2010/main" val="427719081"/>
              </p:ext>
            </p:extLst>
          </p:nvPr>
        </p:nvGraphicFramePr>
        <p:xfrm>
          <a:off x="6172200" y="304800"/>
          <a:ext cx="2590800" cy="6248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3813628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2">
            <a:extLst>
              <a:ext uri="{FF2B5EF4-FFF2-40B4-BE49-F238E27FC236}">
                <a16:creationId xmlns:a16="http://schemas.microsoft.com/office/drawing/2014/main" id="{CD27B78A-4A66-495B-8896-E6BE9BF5E989}"/>
              </a:ext>
            </a:extLst>
          </p:cNvPr>
          <p:cNvSpPr>
            <a:spLocks noGrp="1" noChangeArrowheads="1"/>
          </p:cNvSpPr>
          <p:nvPr>
            <p:ph type="title"/>
          </p:nvPr>
        </p:nvSpPr>
        <p:spPr/>
        <p:txBody>
          <a:bodyPr/>
          <a:lstStyle/>
          <a:p>
            <a:r>
              <a:rPr lang="en-US" dirty="0"/>
              <a:t>Brand Agreement</a:t>
            </a:r>
          </a:p>
        </p:txBody>
      </p:sp>
      <p:sp>
        <p:nvSpPr>
          <p:cNvPr id="18" name="Footer Placeholder 4">
            <a:extLst>
              <a:ext uri="{FF2B5EF4-FFF2-40B4-BE49-F238E27FC236}">
                <a16:creationId xmlns:a16="http://schemas.microsoft.com/office/drawing/2014/main" id="{DD8B56C0-D921-4E03-AA61-7AF16A3BDC67}"/>
              </a:ext>
            </a:extLst>
          </p:cNvPr>
          <p:cNvSpPr>
            <a:spLocks noGrp="1"/>
          </p:cNvSpPr>
          <p:nvPr>
            <p:ph type="ftr" sz="quarter" idx="13"/>
          </p:nvPr>
        </p:nvSpPr>
        <p:spPr/>
        <p:txBody>
          <a:bodyPr/>
          <a:lstStyle/>
          <a:p>
            <a:r>
              <a:rPr lang="en-US" dirty="0"/>
              <a:t>Base: 361 operators familiar with Campbell’s</a:t>
            </a:r>
          </a:p>
          <a:p>
            <a:r>
              <a:rPr lang="en-US" dirty="0"/>
              <a:t>Q: Please rate your level of agreement with each of the following statements. </a:t>
            </a:r>
          </a:p>
        </p:txBody>
      </p:sp>
      <p:sp>
        <p:nvSpPr>
          <p:cNvPr id="9" name="Slide Number Placeholder 8"/>
          <p:cNvSpPr>
            <a:spLocks noGrp="1"/>
          </p:cNvSpPr>
          <p:nvPr>
            <p:ph type="sldNum" sz="quarter" idx="4"/>
          </p:nvPr>
        </p:nvSpPr>
        <p:spPr/>
        <p:txBody>
          <a:bodyPr/>
          <a:lstStyle/>
          <a:p>
            <a:fld id="{AC6EFA44-0FDE-4658-9836-52E1610CC619}" type="slidenum">
              <a:rPr lang="en-US" smtClean="0"/>
              <a:pPr/>
              <a:t>198</a:t>
            </a:fld>
            <a:endParaRPr lang="en-US" dirty="0"/>
          </a:p>
        </p:txBody>
      </p:sp>
      <p:sp>
        <p:nvSpPr>
          <p:cNvPr id="5" name="Text Placeholder 4">
            <a:extLst>
              <a:ext uri="{FF2B5EF4-FFF2-40B4-BE49-F238E27FC236}">
                <a16:creationId xmlns:a16="http://schemas.microsoft.com/office/drawing/2014/main" id="{655A03B7-7CB3-4F6E-B7B2-9ACF0F6C7753}"/>
              </a:ext>
            </a:extLst>
          </p:cNvPr>
          <p:cNvSpPr>
            <a:spLocks noGrp="1"/>
          </p:cNvSpPr>
          <p:nvPr>
            <p:ph type="body" sz="quarter" idx="17"/>
          </p:nvPr>
        </p:nvSpPr>
        <p:spPr>
          <a:xfrm>
            <a:off x="381000" y="849972"/>
            <a:ext cx="5486398" cy="705133"/>
          </a:xfrm>
        </p:spPr>
        <p:txBody>
          <a:bodyPr/>
          <a:lstStyle/>
          <a:p>
            <a:r>
              <a:rPr lang="en-US" dirty="0"/>
              <a:t>Seasons change. Your menu should too. Give guests seasonal flavor with Campbell’s soup. </a:t>
            </a:r>
          </a:p>
          <a:p>
            <a:endParaRPr lang="en-US" dirty="0"/>
          </a:p>
        </p:txBody>
      </p:sp>
      <p:graphicFrame>
        <p:nvGraphicFramePr>
          <p:cNvPr id="28" name="Chart Placeholder 27">
            <a:extLst>
              <a:ext uri="{FF2B5EF4-FFF2-40B4-BE49-F238E27FC236}">
                <a16:creationId xmlns:a16="http://schemas.microsoft.com/office/drawing/2014/main" id="{45C5FB4C-D45C-44AB-A85F-63448854EF8D}"/>
              </a:ext>
            </a:extLst>
          </p:cNvPr>
          <p:cNvGraphicFramePr>
            <a:graphicFrameLocks noGrp="1"/>
          </p:cNvGraphicFramePr>
          <p:nvPr>
            <p:ph sz="quarter" idx="18"/>
            <p:extLst>
              <p:ext uri="{D42A27DB-BD31-4B8C-83A1-F6EECF244321}">
                <p14:modId xmlns:p14="http://schemas.microsoft.com/office/powerpoint/2010/main" val="184728768"/>
              </p:ext>
            </p:extLst>
          </p:nvPr>
        </p:nvGraphicFramePr>
        <p:xfrm>
          <a:off x="381000" y="2511219"/>
          <a:ext cx="8382000" cy="3584781"/>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Box 25">
            <a:extLst>
              <a:ext uri="{FF2B5EF4-FFF2-40B4-BE49-F238E27FC236}">
                <a16:creationId xmlns:a16="http://schemas.microsoft.com/office/drawing/2014/main" id="{F1F37DEF-FE53-4899-BF93-CB45E1BB86ED}"/>
              </a:ext>
            </a:extLst>
          </p:cNvPr>
          <p:cNvSpPr txBox="1"/>
          <p:nvPr/>
        </p:nvSpPr>
        <p:spPr>
          <a:xfrm>
            <a:off x="1858475" y="2605272"/>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89%</a:t>
            </a:r>
          </a:p>
        </p:txBody>
      </p:sp>
      <p:sp>
        <p:nvSpPr>
          <p:cNvPr id="27" name="TextBox 26">
            <a:extLst>
              <a:ext uri="{FF2B5EF4-FFF2-40B4-BE49-F238E27FC236}">
                <a16:creationId xmlns:a16="http://schemas.microsoft.com/office/drawing/2014/main" id="{4B975233-79D2-4427-A38F-5B6F29DEB011}"/>
              </a:ext>
            </a:extLst>
          </p:cNvPr>
          <p:cNvSpPr txBox="1"/>
          <p:nvPr/>
        </p:nvSpPr>
        <p:spPr>
          <a:xfrm>
            <a:off x="1858475" y="3238651"/>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88%</a:t>
            </a:r>
          </a:p>
        </p:txBody>
      </p:sp>
      <p:sp>
        <p:nvSpPr>
          <p:cNvPr id="29" name="TextBox 28">
            <a:extLst>
              <a:ext uri="{FF2B5EF4-FFF2-40B4-BE49-F238E27FC236}">
                <a16:creationId xmlns:a16="http://schemas.microsoft.com/office/drawing/2014/main" id="{A6D398BB-3C6C-4F5E-B06F-94FA702A7E3D}"/>
              </a:ext>
            </a:extLst>
          </p:cNvPr>
          <p:cNvSpPr txBox="1"/>
          <p:nvPr/>
        </p:nvSpPr>
        <p:spPr>
          <a:xfrm>
            <a:off x="1858475" y="3872030"/>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89%</a:t>
            </a:r>
          </a:p>
        </p:txBody>
      </p:sp>
      <p:sp>
        <p:nvSpPr>
          <p:cNvPr id="30" name="TextBox 29">
            <a:extLst>
              <a:ext uri="{FF2B5EF4-FFF2-40B4-BE49-F238E27FC236}">
                <a16:creationId xmlns:a16="http://schemas.microsoft.com/office/drawing/2014/main" id="{B9944FEA-59C4-495D-A36B-C8D01DBBD090}"/>
              </a:ext>
            </a:extLst>
          </p:cNvPr>
          <p:cNvSpPr txBox="1"/>
          <p:nvPr/>
        </p:nvSpPr>
        <p:spPr>
          <a:xfrm>
            <a:off x="1858475" y="4505409"/>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89%</a:t>
            </a:r>
          </a:p>
        </p:txBody>
      </p:sp>
      <p:sp>
        <p:nvSpPr>
          <p:cNvPr id="31" name="TextBox 30">
            <a:extLst>
              <a:ext uri="{FF2B5EF4-FFF2-40B4-BE49-F238E27FC236}">
                <a16:creationId xmlns:a16="http://schemas.microsoft.com/office/drawing/2014/main" id="{CE59F65C-59D9-4953-8988-E79592D8ADAE}"/>
              </a:ext>
            </a:extLst>
          </p:cNvPr>
          <p:cNvSpPr txBox="1"/>
          <p:nvPr/>
        </p:nvSpPr>
        <p:spPr>
          <a:xfrm>
            <a:off x="1858475" y="5138789"/>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95%</a:t>
            </a:r>
          </a:p>
        </p:txBody>
      </p:sp>
    </p:spTree>
    <p:custDataLst>
      <p:tags r:id="rId1"/>
    </p:custDataLst>
    <p:extLst>
      <p:ext uri="{BB962C8B-B14F-4D97-AF65-F5344CB8AC3E}">
        <p14:creationId xmlns:p14="http://schemas.microsoft.com/office/powerpoint/2010/main" val="377250414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2">
            <a:extLst>
              <a:ext uri="{FF2B5EF4-FFF2-40B4-BE49-F238E27FC236}">
                <a16:creationId xmlns:a16="http://schemas.microsoft.com/office/drawing/2014/main" id="{CD27B78A-4A66-495B-8896-E6BE9BF5E989}"/>
              </a:ext>
            </a:extLst>
          </p:cNvPr>
          <p:cNvSpPr>
            <a:spLocks noGrp="1" noChangeArrowheads="1"/>
          </p:cNvSpPr>
          <p:nvPr>
            <p:ph type="title"/>
          </p:nvPr>
        </p:nvSpPr>
        <p:spPr>
          <a:xfrm>
            <a:off x="384048" y="304800"/>
            <a:ext cx="2587753" cy="878541"/>
          </a:xfrm>
        </p:spPr>
        <p:txBody>
          <a:bodyPr/>
          <a:lstStyle/>
          <a:p>
            <a:r>
              <a:rPr lang="en-US" sz="1800" spc="-50" dirty="0"/>
              <a:t>Brand Agreement</a:t>
            </a:r>
          </a:p>
        </p:txBody>
      </p:sp>
      <p:sp>
        <p:nvSpPr>
          <p:cNvPr id="18" name="Footer Placeholder 4">
            <a:extLst>
              <a:ext uri="{FF2B5EF4-FFF2-40B4-BE49-F238E27FC236}">
                <a16:creationId xmlns:a16="http://schemas.microsoft.com/office/drawing/2014/main" id="{DD8B56C0-D921-4E03-AA61-7AF16A3BDC67}"/>
              </a:ext>
            </a:extLst>
          </p:cNvPr>
          <p:cNvSpPr>
            <a:spLocks noGrp="1"/>
          </p:cNvSpPr>
          <p:nvPr>
            <p:ph type="ftr" sz="quarter" idx="13"/>
          </p:nvPr>
        </p:nvSpPr>
        <p:spPr/>
        <p:txBody>
          <a:bodyPr/>
          <a:lstStyle/>
          <a:p>
            <a:r>
              <a:rPr lang="en-US" dirty="0"/>
              <a:t>Base: 361 operators familiar with Campbell’s</a:t>
            </a:r>
          </a:p>
          <a:p>
            <a:r>
              <a:rPr lang="en-US" dirty="0"/>
              <a:t>Q: Please rate your level of agreement with each of the following statements. </a:t>
            </a:r>
          </a:p>
        </p:txBody>
      </p:sp>
      <p:sp>
        <p:nvSpPr>
          <p:cNvPr id="9" name="Slide Number Placeholder 8"/>
          <p:cNvSpPr>
            <a:spLocks noGrp="1"/>
          </p:cNvSpPr>
          <p:nvPr>
            <p:ph type="sldNum" sz="quarter" idx="4"/>
          </p:nvPr>
        </p:nvSpPr>
        <p:spPr/>
        <p:txBody>
          <a:bodyPr/>
          <a:lstStyle/>
          <a:p>
            <a:fld id="{AC6EFA44-0FDE-4658-9836-52E1610CC619}" type="slidenum">
              <a:rPr lang="en-US" smtClean="0"/>
              <a:pPr/>
              <a:t>199</a:t>
            </a:fld>
            <a:endParaRPr lang="en-US" dirty="0"/>
          </a:p>
        </p:txBody>
      </p:sp>
      <p:sp>
        <p:nvSpPr>
          <p:cNvPr id="5" name="Text Placeholder 4">
            <a:extLst>
              <a:ext uri="{FF2B5EF4-FFF2-40B4-BE49-F238E27FC236}">
                <a16:creationId xmlns:a16="http://schemas.microsoft.com/office/drawing/2014/main" id="{655A03B7-7CB3-4F6E-B7B2-9ACF0F6C7753}"/>
              </a:ext>
            </a:extLst>
          </p:cNvPr>
          <p:cNvSpPr>
            <a:spLocks noGrp="1"/>
          </p:cNvSpPr>
          <p:nvPr>
            <p:ph type="body" sz="quarter" idx="17"/>
          </p:nvPr>
        </p:nvSpPr>
        <p:spPr>
          <a:xfrm>
            <a:off x="381000" y="676565"/>
            <a:ext cx="2589191" cy="608794"/>
          </a:xfrm>
        </p:spPr>
        <p:txBody>
          <a:bodyPr/>
          <a:lstStyle/>
          <a:p>
            <a:r>
              <a:rPr lang="en-US" sz="1800" spc="-50" dirty="0">
                <a:solidFill>
                  <a:schemeClr val="tx1"/>
                </a:solidFill>
              </a:rPr>
              <a:t>With Campbell’s, there is a soup for every season.</a:t>
            </a:r>
          </a:p>
        </p:txBody>
      </p:sp>
      <p:graphicFrame>
        <p:nvGraphicFramePr>
          <p:cNvPr id="28" name="Chart Placeholder 27">
            <a:extLst>
              <a:ext uri="{FF2B5EF4-FFF2-40B4-BE49-F238E27FC236}">
                <a16:creationId xmlns:a16="http://schemas.microsoft.com/office/drawing/2014/main" id="{45C5FB4C-D45C-44AB-A85F-63448854EF8D}"/>
              </a:ext>
            </a:extLst>
          </p:cNvPr>
          <p:cNvGraphicFramePr>
            <a:graphicFrameLocks noGrp="1"/>
          </p:cNvGraphicFramePr>
          <p:nvPr>
            <p:ph sz="quarter" idx="18"/>
            <p:extLst>
              <p:ext uri="{D42A27DB-BD31-4B8C-83A1-F6EECF244321}">
                <p14:modId xmlns:p14="http://schemas.microsoft.com/office/powerpoint/2010/main" val="320982916"/>
              </p:ext>
            </p:extLst>
          </p:nvPr>
        </p:nvGraphicFramePr>
        <p:xfrm>
          <a:off x="381000" y="2071382"/>
          <a:ext cx="8382000" cy="4024618"/>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Box 25">
            <a:extLst>
              <a:ext uri="{FF2B5EF4-FFF2-40B4-BE49-F238E27FC236}">
                <a16:creationId xmlns:a16="http://schemas.microsoft.com/office/drawing/2014/main" id="{62FADAD9-FEAE-4FAC-A31A-C27FDECE3215}"/>
              </a:ext>
            </a:extLst>
          </p:cNvPr>
          <p:cNvSpPr txBox="1"/>
          <p:nvPr/>
        </p:nvSpPr>
        <p:spPr>
          <a:xfrm>
            <a:off x="1869235" y="2207232"/>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91%</a:t>
            </a:r>
          </a:p>
        </p:txBody>
      </p:sp>
      <p:sp>
        <p:nvSpPr>
          <p:cNvPr id="27" name="TextBox 26">
            <a:extLst>
              <a:ext uri="{FF2B5EF4-FFF2-40B4-BE49-F238E27FC236}">
                <a16:creationId xmlns:a16="http://schemas.microsoft.com/office/drawing/2014/main" id="{FDB4A28C-32EB-4CD6-93FF-4DBE5D6F2B12}"/>
              </a:ext>
            </a:extLst>
          </p:cNvPr>
          <p:cNvSpPr txBox="1"/>
          <p:nvPr/>
        </p:nvSpPr>
        <p:spPr>
          <a:xfrm>
            <a:off x="1869235" y="2915917"/>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89%</a:t>
            </a:r>
          </a:p>
        </p:txBody>
      </p:sp>
      <p:sp>
        <p:nvSpPr>
          <p:cNvPr id="29" name="TextBox 28">
            <a:extLst>
              <a:ext uri="{FF2B5EF4-FFF2-40B4-BE49-F238E27FC236}">
                <a16:creationId xmlns:a16="http://schemas.microsoft.com/office/drawing/2014/main" id="{72E3B6C2-5CB6-44EB-842C-6BD8A9C0BE1F}"/>
              </a:ext>
            </a:extLst>
          </p:cNvPr>
          <p:cNvSpPr txBox="1"/>
          <p:nvPr/>
        </p:nvSpPr>
        <p:spPr>
          <a:xfrm>
            <a:off x="1869235" y="3624602"/>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91%</a:t>
            </a:r>
          </a:p>
        </p:txBody>
      </p:sp>
      <p:sp>
        <p:nvSpPr>
          <p:cNvPr id="30" name="TextBox 29">
            <a:extLst>
              <a:ext uri="{FF2B5EF4-FFF2-40B4-BE49-F238E27FC236}">
                <a16:creationId xmlns:a16="http://schemas.microsoft.com/office/drawing/2014/main" id="{8D2AEFD3-FD6C-48E9-93FF-35B632AE4102}"/>
              </a:ext>
            </a:extLst>
          </p:cNvPr>
          <p:cNvSpPr txBox="1"/>
          <p:nvPr/>
        </p:nvSpPr>
        <p:spPr>
          <a:xfrm>
            <a:off x="1869235" y="4333287"/>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85%</a:t>
            </a:r>
          </a:p>
        </p:txBody>
      </p:sp>
      <p:sp>
        <p:nvSpPr>
          <p:cNvPr id="31" name="TextBox 30">
            <a:extLst>
              <a:ext uri="{FF2B5EF4-FFF2-40B4-BE49-F238E27FC236}">
                <a16:creationId xmlns:a16="http://schemas.microsoft.com/office/drawing/2014/main" id="{32DCF791-3709-4EA3-9537-B083B6226BEC}"/>
              </a:ext>
            </a:extLst>
          </p:cNvPr>
          <p:cNvSpPr txBox="1"/>
          <p:nvPr/>
        </p:nvSpPr>
        <p:spPr>
          <a:xfrm>
            <a:off x="1869235" y="5041970"/>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95%</a:t>
            </a:r>
          </a:p>
        </p:txBody>
      </p:sp>
    </p:spTree>
    <p:custDataLst>
      <p:tags r:id="rId1"/>
    </p:custDataLst>
    <p:extLst>
      <p:ext uri="{BB962C8B-B14F-4D97-AF65-F5344CB8AC3E}">
        <p14:creationId xmlns:p14="http://schemas.microsoft.com/office/powerpoint/2010/main" val="357685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 This Report </a:t>
            </a:r>
          </a:p>
        </p:txBody>
      </p:sp>
      <p:sp>
        <p:nvSpPr>
          <p:cNvPr id="7" name="Text Placeholder 6"/>
          <p:cNvSpPr>
            <a:spLocks noGrp="1"/>
          </p:cNvSpPr>
          <p:nvPr>
            <p:ph type="body" sz="quarter" idx="14"/>
          </p:nvPr>
        </p:nvSpPr>
        <p:spPr>
          <a:xfrm>
            <a:off x="381000" y="1681018"/>
            <a:ext cx="8382000" cy="4783790"/>
          </a:xfrm>
        </p:spPr>
        <p:txBody>
          <a:bodyPr/>
          <a:lstStyle/>
          <a:p>
            <a:pPr>
              <a:tabLst>
                <a:tab pos="109538" algn="l"/>
                <a:tab pos="341313" algn="l"/>
                <a:tab pos="563563" algn="l"/>
              </a:tabLst>
            </a:pPr>
            <a:r>
              <a:rPr lang="en-US" b="1" dirty="0">
                <a:solidFill>
                  <a:schemeClr val="accent1"/>
                </a:solidFill>
                <a:latin typeface="+mj-lt"/>
              </a:rPr>
              <a:t>Background | 3</a:t>
            </a:r>
          </a:p>
          <a:p>
            <a:pPr>
              <a:tabLst>
                <a:tab pos="109538" algn="l"/>
                <a:tab pos="341313" algn="l"/>
                <a:tab pos="563563" algn="l"/>
              </a:tabLst>
            </a:pPr>
            <a:r>
              <a:rPr lang="en-US" dirty="0"/>
              <a:t>Introduction</a:t>
            </a:r>
          </a:p>
          <a:p>
            <a:pPr>
              <a:tabLst>
                <a:tab pos="109538" algn="l"/>
                <a:tab pos="341313" algn="l"/>
                <a:tab pos="563563" algn="l"/>
              </a:tabLst>
            </a:pPr>
            <a:r>
              <a:rPr lang="en-US" dirty="0"/>
              <a:t>Objectives </a:t>
            </a:r>
          </a:p>
          <a:p>
            <a:pPr>
              <a:tabLst>
                <a:tab pos="109538" algn="l"/>
                <a:tab pos="341313" algn="l"/>
                <a:tab pos="563563" algn="l"/>
              </a:tabLst>
            </a:pPr>
            <a:r>
              <a:rPr lang="en-US" dirty="0"/>
              <a:t>Methodology and scope</a:t>
            </a:r>
          </a:p>
          <a:p>
            <a:pPr>
              <a:tabLst>
                <a:tab pos="109538" algn="l"/>
                <a:tab pos="341313" algn="l"/>
                <a:tab pos="563563" algn="l"/>
              </a:tabLst>
            </a:pPr>
            <a:endParaRPr lang="en-US" dirty="0"/>
          </a:p>
          <a:p>
            <a:pPr>
              <a:tabLst>
                <a:tab pos="109538" algn="l"/>
                <a:tab pos="341313" algn="l"/>
                <a:tab pos="563563" algn="l"/>
              </a:tabLst>
            </a:pPr>
            <a:r>
              <a:rPr lang="en-US" b="1" dirty="0">
                <a:solidFill>
                  <a:schemeClr val="accent1"/>
                </a:solidFill>
                <a:latin typeface="+mj-lt"/>
              </a:rPr>
              <a:t>Executive Summary | 7</a:t>
            </a:r>
          </a:p>
          <a:p>
            <a:pPr>
              <a:tabLst>
                <a:tab pos="109538" algn="l"/>
                <a:tab pos="341313" algn="l"/>
                <a:tab pos="563563" algn="l"/>
              </a:tabLst>
            </a:pPr>
            <a:r>
              <a:rPr lang="en-US" dirty="0"/>
              <a:t>Brand awareness and usage </a:t>
            </a:r>
          </a:p>
          <a:p>
            <a:pPr>
              <a:tabLst>
                <a:tab pos="109538" algn="l"/>
                <a:tab pos="341313" algn="l"/>
                <a:tab pos="563563" algn="l"/>
              </a:tabLst>
            </a:pPr>
            <a:r>
              <a:rPr lang="en-US" dirty="0"/>
              <a:t>Category trends and innovations</a:t>
            </a:r>
          </a:p>
          <a:p>
            <a:pPr>
              <a:tabLst>
                <a:tab pos="109538" algn="l"/>
                <a:tab pos="341313" algn="l"/>
                <a:tab pos="563563" algn="l"/>
              </a:tabLst>
            </a:pPr>
            <a:r>
              <a:rPr lang="en-US" dirty="0"/>
              <a:t>Category summaries </a:t>
            </a:r>
          </a:p>
          <a:p>
            <a:pPr>
              <a:tabLst>
                <a:tab pos="109538" algn="l"/>
                <a:tab pos="341313" algn="l"/>
                <a:tab pos="563563" algn="l"/>
              </a:tabLst>
            </a:pPr>
            <a:r>
              <a:rPr lang="en-US" dirty="0"/>
              <a:t>Recommendations</a:t>
            </a:r>
          </a:p>
          <a:p>
            <a:pPr>
              <a:tabLst>
                <a:tab pos="109538" algn="l"/>
                <a:tab pos="341313" algn="l"/>
                <a:tab pos="563563" algn="l"/>
              </a:tabLst>
            </a:pPr>
            <a:endParaRPr lang="en-US" dirty="0"/>
          </a:p>
          <a:p>
            <a:pPr>
              <a:tabLst>
                <a:tab pos="109538" algn="l"/>
                <a:tab pos="341313" algn="l"/>
                <a:tab pos="563563" algn="l"/>
              </a:tabLst>
            </a:pPr>
            <a:r>
              <a:rPr lang="en-US" b="1" dirty="0">
                <a:solidFill>
                  <a:schemeClr val="accent1"/>
                </a:solidFill>
                <a:latin typeface="+mj-lt"/>
              </a:rPr>
              <a:t>Detailed Findings: Packaged Snacks | 59</a:t>
            </a:r>
          </a:p>
          <a:p>
            <a:pPr>
              <a:tabLst>
                <a:tab pos="109538" algn="l"/>
                <a:tab pos="341313" algn="l"/>
                <a:tab pos="563563" algn="l"/>
              </a:tabLst>
            </a:pPr>
            <a:r>
              <a:rPr lang="en-US" dirty="0"/>
              <a:t>Brand awareness and usage</a:t>
            </a:r>
          </a:p>
          <a:p>
            <a:pPr>
              <a:tabLst>
                <a:tab pos="109538" algn="l"/>
                <a:tab pos="341313" algn="l"/>
                <a:tab pos="563563" algn="l"/>
              </a:tabLst>
            </a:pPr>
            <a:r>
              <a:rPr lang="en-US" dirty="0"/>
              <a:t>Critical purchase attributes</a:t>
            </a:r>
          </a:p>
          <a:p>
            <a:pPr>
              <a:tabLst>
                <a:tab pos="109538" algn="l"/>
                <a:tab pos="341313" algn="l"/>
                <a:tab pos="563563" algn="l"/>
              </a:tabLst>
            </a:pPr>
            <a:r>
              <a:rPr lang="en-US" dirty="0"/>
              <a:t>Brand performance</a:t>
            </a:r>
          </a:p>
          <a:p>
            <a:pPr>
              <a:tabLst>
                <a:tab pos="109538" algn="l"/>
                <a:tab pos="341313" algn="l"/>
                <a:tab pos="563563" algn="l"/>
              </a:tabLst>
            </a:pPr>
            <a:r>
              <a:rPr lang="en-US" dirty="0"/>
              <a:t>Best in class brands</a:t>
            </a:r>
          </a:p>
          <a:p>
            <a:pPr>
              <a:tabLst>
                <a:tab pos="109538" algn="l"/>
                <a:tab pos="341313" algn="l"/>
                <a:tab pos="563563" algn="l"/>
              </a:tabLst>
            </a:pPr>
            <a:endParaRPr lang="en-US" b="1" dirty="0">
              <a:solidFill>
                <a:schemeClr val="accent1"/>
              </a:solidFill>
              <a:latin typeface="Arial Black" panose="020B0A04020102020204" pitchFamily="34" charset="0"/>
            </a:endParaRPr>
          </a:p>
          <a:p>
            <a:pPr>
              <a:tabLst>
                <a:tab pos="109538" algn="l"/>
                <a:tab pos="341313" algn="l"/>
                <a:tab pos="563563" algn="l"/>
              </a:tabLst>
            </a:pPr>
            <a:r>
              <a:rPr lang="en-US" b="1" dirty="0">
                <a:solidFill>
                  <a:schemeClr val="accent1"/>
                </a:solidFill>
                <a:latin typeface="Arial Black" panose="020B0A04020102020204" pitchFamily="34" charset="0"/>
              </a:rPr>
              <a:t>Detailed Findings: Soup | </a:t>
            </a:r>
            <a:r>
              <a:rPr lang="en-US" b="1" dirty="0">
                <a:solidFill>
                  <a:srgbClr val="0084C8"/>
                </a:solidFill>
                <a:latin typeface="Arial Black" panose="020B0A04020102020204"/>
              </a:rPr>
              <a:t>77</a:t>
            </a:r>
            <a:endParaRPr lang="en-US" b="1" dirty="0">
              <a:solidFill>
                <a:schemeClr val="accent1"/>
              </a:solidFill>
              <a:latin typeface="Arial Black" panose="020B0A04020102020204" pitchFamily="34" charset="0"/>
            </a:endParaRPr>
          </a:p>
          <a:p>
            <a:pPr>
              <a:tabLst>
                <a:tab pos="109538" algn="l"/>
                <a:tab pos="341313" algn="l"/>
                <a:tab pos="563563" algn="l"/>
              </a:tabLst>
            </a:pPr>
            <a:r>
              <a:rPr lang="en-US" dirty="0"/>
              <a:t>Brand awareness</a:t>
            </a:r>
          </a:p>
          <a:p>
            <a:pPr>
              <a:tabLst>
                <a:tab pos="109538" algn="l"/>
                <a:tab pos="341313" algn="l"/>
                <a:tab pos="563563" algn="l"/>
              </a:tabLst>
            </a:pPr>
            <a:r>
              <a:rPr lang="en-US" dirty="0"/>
              <a:t>Usage by format</a:t>
            </a:r>
          </a:p>
          <a:p>
            <a:pPr>
              <a:tabLst>
                <a:tab pos="109538" algn="l"/>
                <a:tab pos="341313" algn="l"/>
                <a:tab pos="563563" algn="l"/>
              </a:tabLst>
            </a:pPr>
            <a:r>
              <a:rPr lang="en-US" dirty="0"/>
              <a:t>Critical purchase attributes by format</a:t>
            </a:r>
          </a:p>
          <a:p>
            <a:pPr>
              <a:tabLst>
                <a:tab pos="109538" algn="l"/>
                <a:tab pos="341313" algn="l"/>
                <a:tab pos="563563" algn="l"/>
              </a:tabLst>
            </a:pPr>
            <a:r>
              <a:rPr lang="en-US" dirty="0"/>
              <a:t>Brand performance by format</a:t>
            </a:r>
          </a:p>
          <a:p>
            <a:pPr>
              <a:tabLst>
                <a:tab pos="109538" algn="l"/>
                <a:tab pos="341313" algn="l"/>
                <a:tab pos="563563" algn="l"/>
              </a:tabLst>
            </a:pPr>
            <a:r>
              <a:rPr lang="en-US" dirty="0"/>
              <a:t>Best in class brands</a:t>
            </a:r>
          </a:p>
          <a:p>
            <a:pPr>
              <a:tabLst>
                <a:tab pos="109538" algn="l"/>
                <a:tab pos="341313" algn="l"/>
                <a:tab pos="563563" algn="l"/>
              </a:tabLst>
            </a:pPr>
            <a:endParaRPr lang="en-US" dirty="0"/>
          </a:p>
          <a:p>
            <a:pPr>
              <a:tabLst>
                <a:tab pos="109538" algn="l"/>
                <a:tab pos="341313" algn="l"/>
                <a:tab pos="563563" algn="l"/>
              </a:tabLst>
            </a:pPr>
            <a:r>
              <a:rPr lang="en-US" b="1" dirty="0">
                <a:solidFill>
                  <a:schemeClr val="accent1"/>
                </a:solidFill>
                <a:latin typeface="Arial Black" panose="020B0A04020102020204" pitchFamily="34" charset="0"/>
              </a:rPr>
              <a:t>Detailed Findings: Salsa | 121</a:t>
            </a:r>
          </a:p>
          <a:p>
            <a:pPr>
              <a:tabLst>
                <a:tab pos="109538" algn="l"/>
                <a:tab pos="341313" algn="l"/>
                <a:tab pos="563563" algn="l"/>
              </a:tabLst>
            </a:pPr>
            <a:r>
              <a:rPr lang="en-US" dirty="0"/>
              <a:t>Brand awareness and usage</a:t>
            </a:r>
          </a:p>
          <a:p>
            <a:pPr>
              <a:tabLst>
                <a:tab pos="109538" algn="l"/>
                <a:tab pos="341313" algn="l"/>
                <a:tab pos="563563" algn="l"/>
              </a:tabLst>
            </a:pPr>
            <a:r>
              <a:rPr lang="en-US" dirty="0"/>
              <a:t>Critical purchase attributes</a:t>
            </a:r>
          </a:p>
          <a:p>
            <a:pPr>
              <a:tabLst>
                <a:tab pos="109538" algn="l"/>
                <a:tab pos="341313" algn="l"/>
                <a:tab pos="563563" algn="l"/>
              </a:tabLst>
            </a:pPr>
            <a:r>
              <a:rPr lang="en-US" dirty="0"/>
              <a:t>Brand performance</a:t>
            </a:r>
          </a:p>
          <a:p>
            <a:pPr>
              <a:tabLst>
                <a:tab pos="109538" algn="l"/>
                <a:tab pos="341313" algn="l"/>
                <a:tab pos="563563" algn="l"/>
              </a:tabLst>
            </a:pPr>
            <a:r>
              <a:rPr lang="en-US" dirty="0"/>
              <a:t>Best in class brands</a:t>
            </a:r>
          </a:p>
          <a:p>
            <a:pPr>
              <a:tabLst>
                <a:tab pos="109538" algn="l"/>
                <a:tab pos="341313" algn="l"/>
                <a:tab pos="563563" algn="l"/>
              </a:tabLst>
            </a:pPr>
            <a:endParaRPr lang="en-US" b="1" dirty="0">
              <a:solidFill>
                <a:schemeClr val="accent1"/>
              </a:solidFill>
              <a:latin typeface="Arial Black" panose="020B0A04020102020204" pitchFamily="34" charset="0"/>
            </a:endParaRPr>
          </a:p>
          <a:p>
            <a:pPr>
              <a:tabLst>
                <a:tab pos="109538" algn="l"/>
                <a:tab pos="341313" algn="l"/>
                <a:tab pos="563563" algn="l"/>
              </a:tabLst>
            </a:pPr>
            <a:r>
              <a:rPr lang="en-US" b="1" dirty="0">
                <a:solidFill>
                  <a:schemeClr val="accent1"/>
                </a:solidFill>
                <a:latin typeface="Arial Black" panose="020B0A04020102020204" pitchFamily="34" charset="0"/>
              </a:rPr>
              <a:t>Detailed Findings: Beverages | </a:t>
            </a:r>
            <a:r>
              <a:rPr lang="en-US" b="1" dirty="0">
                <a:solidFill>
                  <a:srgbClr val="0084C8"/>
                </a:solidFill>
                <a:latin typeface="Arial Black" panose="020B0A04020102020204"/>
              </a:rPr>
              <a:t>133</a:t>
            </a:r>
            <a:endParaRPr lang="en-US" b="1" dirty="0">
              <a:solidFill>
                <a:schemeClr val="accent1"/>
              </a:solidFill>
              <a:latin typeface="Arial Black" panose="020B0A04020102020204" pitchFamily="34" charset="0"/>
            </a:endParaRPr>
          </a:p>
          <a:p>
            <a:pPr>
              <a:tabLst>
                <a:tab pos="109538" algn="l"/>
                <a:tab pos="341313" algn="l"/>
                <a:tab pos="563563" algn="l"/>
              </a:tabLst>
            </a:pPr>
            <a:r>
              <a:rPr lang="en-US" dirty="0"/>
              <a:t>Brand awareness and usage</a:t>
            </a:r>
          </a:p>
          <a:p>
            <a:pPr>
              <a:tabLst>
                <a:tab pos="109538" algn="l"/>
                <a:tab pos="341313" algn="l"/>
                <a:tab pos="563563" algn="l"/>
              </a:tabLst>
            </a:pPr>
            <a:r>
              <a:rPr lang="en-US" dirty="0"/>
              <a:t>Critical purchase attributes</a:t>
            </a:r>
          </a:p>
          <a:p>
            <a:pPr>
              <a:tabLst>
                <a:tab pos="109538" algn="l"/>
                <a:tab pos="341313" algn="l"/>
                <a:tab pos="563563" algn="l"/>
              </a:tabLst>
            </a:pPr>
            <a:r>
              <a:rPr lang="en-US" dirty="0"/>
              <a:t>Brand performance</a:t>
            </a:r>
          </a:p>
          <a:p>
            <a:pPr>
              <a:tabLst>
                <a:tab pos="109538" algn="l"/>
                <a:tab pos="341313" algn="l"/>
                <a:tab pos="563563" algn="l"/>
              </a:tabLst>
            </a:pPr>
            <a:r>
              <a:rPr lang="en-US" dirty="0"/>
              <a:t>Best in class brands</a:t>
            </a:r>
          </a:p>
          <a:p>
            <a:pPr>
              <a:tabLst>
                <a:tab pos="109538" algn="l"/>
                <a:tab pos="341313" algn="l"/>
                <a:tab pos="563563" algn="l"/>
              </a:tabLst>
            </a:pPr>
            <a:r>
              <a:rPr lang="en-US" b="1" dirty="0">
                <a:solidFill>
                  <a:schemeClr val="accent1"/>
                </a:solidFill>
                <a:latin typeface="Arial Black" panose="020B0A04020102020204" pitchFamily="34" charset="0"/>
              </a:rPr>
              <a:t>Detailed Findings: Manufacturers | </a:t>
            </a:r>
            <a:r>
              <a:rPr lang="en-US" b="1" dirty="0">
                <a:solidFill>
                  <a:srgbClr val="0084C8"/>
                </a:solidFill>
                <a:latin typeface="Arial Black" panose="020B0A04020102020204"/>
              </a:rPr>
              <a:t>148</a:t>
            </a:r>
            <a:endParaRPr lang="en-US" b="1" dirty="0">
              <a:solidFill>
                <a:schemeClr val="accent1"/>
              </a:solidFill>
              <a:latin typeface="Arial Black" panose="020B0A04020102020204" pitchFamily="34" charset="0"/>
            </a:endParaRPr>
          </a:p>
          <a:p>
            <a:pPr>
              <a:tabLst>
                <a:tab pos="109538" algn="l"/>
                <a:tab pos="341313" algn="l"/>
                <a:tab pos="563563" algn="l"/>
              </a:tabLst>
            </a:pPr>
            <a:r>
              <a:rPr lang="en-US" dirty="0"/>
              <a:t>Brand awareness and usage</a:t>
            </a:r>
          </a:p>
          <a:p>
            <a:pPr>
              <a:tabLst>
                <a:tab pos="109538" algn="l"/>
                <a:tab pos="341313" algn="l"/>
                <a:tab pos="563563" algn="l"/>
              </a:tabLst>
            </a:pPr>
            <a:r>
              <a:rPr lang="en-US" dirty="0"/>
              <a:t>Critical purchase attributes</a:t>
            </a:r>
          </a:p>
          <a:p>
            <a:pPr>
              <a:tabLst>
                <a:tab pos="109538" algn="l"/>
                <a:tab pos="341313" algn="l"/>
                <a:tab pos="563563" algn="l"/>
              </a:tabLst>
            </a:pPr>
            <a:r>
              <a:rPr lang="en-US" dirty="0"/>
              <a:t>Brand performance</a:t>
            </a:r>
          </a:p>
          <a:p>
            <a:pPr>
              <a:tabLst>
                <a:tab pos="109538" algn="l"/>
                <a:tab pos="341313" algn="l"/>
                <a:tab pos="563563" algn="l"/>
              </a:tabLst>
            </a:pPr>
            <a:r>
              <a:rPr lang="en-US" dirty="0"/>
              <a:t>Best in class brands</a:t>
            </a:r>
          </a:p>
          <a:p>
            <a:pPr>
              <a:tabLst>
                <a:tab pos="109538" algn="l"/>
                <a:tab pos="341313" algn="l"/>
                <a:tab pos="563563" algn="l"/>
              </a:tabLst>
            </a:pPr>
            <a:endParaRPr lang="en-US" dirty="0"/>
          </a:p>
          <a:p>
            <a:pPr>
              <a:tabLst>
                <a:tab pos="109538" algn="l"/>
                <a:tab pos="341313" algn="l"/>
                <a:tab pos="563563" algn="l"/>
              </a:tabLst>
            </a:pPr>
            <a:r>
              <a:rPr lang="en-US" b="1" dirty="0">
                <a:solidFill>
                  <a:schemeClr val="accent1"/>
                </a:solidFill>
                <a:latin typeface="Arial Black" panose="020B0A04020102020204" pitchFamily="34" charset="0"/>
              </a:rPr>
              <a:t>Appendix | </a:t>
            </a:r>
            <a:r>
              <a:rPr lang="en-US" b="1" dirty="0">
                <a:solidFill>
                  <a:srgbClr val="0084C8"/>
                </a:solidFill>
                <a:latin typeface="Arial Black" panose="020B0A04020102020204"/>
              </a:rPr>
              <a:t>160</a:t>
            </a:r>
          </a:p>
          <a:p>
            <a:pPr>
              <a:tabLst>
                <a:tab pos="109538" algn="l"/>
                <a:tab pos="341313" algn="l"/>
                <a:tab pos="563563" algn="l"/>
              </a:tabLst>
            </a:pPr>
            <a:r>
              <a:rPr lang="en-US" dirty="0"/>
              <a:t>Operator demographics</a:t>
            </a:r>
          </a:p>
          <a:p>
            <a:pPr>
              <a:tabLst>
                <a:tab pos="109538" algn="l"/>
                <a:tab pos="341313" algn="l"/>
                <a:tab pos="563563" algn="l"/>
              </a:tabLst>
            </a:pPr>
            <a:r>
              <a:rPr lang="en-US" dirty="0"/>
              <a:t>Additional detailed findings</a:t>
            </a:r>
          </a:p>
          <a:p>
            <a:pPr>
              <a:tabLst>
                <a:tab pos="109538" algn="l"/>
                <a:tab pos="341313" algn="l"/>
                <a:tab pos="563563" algn="l"/>
              </a:tabLst>
            </a:pPr>
            <a:endParaRPr lang="en-US" dirty="0"/>
          </a:p>
        </p:txBody>
      </p:sp>
      <p:sp>
        <p:nvSpPr>
          <p:cNvPr id="3" name="Slide Number Placeholder 2"/>
          <p:cNvSpPr>
            <a:spLocks noGrp="1"/>
          </p:cNvSpPr>
          <p:nvPr>
            <p:ph type="sldNum" sz="quarter" idx="4"/>
          </p:nvPr>
        </p:nvSpPr>
        <p:spPr/>
        <p:txBody>
          <a:bodyPr/>
          <a:lstStyle/>
          <a:p>
            <a:pPr defTabSz="856716"/>
            <a:fld id="{7B6B1C32-E567-445C-9FD5-2A0B0A08DD29}" type="slidenum">
              <a:rPr lang="en-US" smtClean="0"/>
              <a:pPr defTabSz="856716"/>
              <a:t>2</a:t>
            </a:fld>
            <a:endParaRPr lang="en-US" dirty="0"/>
          </a:p>
        </p:txBody>
      </p:sp>
      <p:sp>
        <p:nvSpPr>
          <p:cNvPr id="2" name="Text Placeholder 1"/>
          <p:cNvSpPr>
            <a:spLocks noGrp="1"/>
          </p:cNvSpPr>
          <p:nvPr>
            <p:ph type="body" sz="quarter" idx="15"/>
          </p:nvPr>
        </p:nvSpPr>
        <p:spPr>
          <a:xfrm>
            <a:off x="381000" y="839096"/>
            <a:ext cx="5486398" cy="716009"/>
          </a:xfrm>
        </p:spPr>
        <p:txBody>
          <a:bodyPr/>
          <a:lstStyle/>
          <a:p>
            <a:r>
              <a:rPr lang="en-US" dirty="0"/>
              <a:t>Table of contents</a:t>
            </a:r>
          </a:p>
        </p:txBody>
      </p:sp>
    </p:spTree>
    <p:extLst>
      <p:ext uri="{BB962C8B-B14F-4D97-AF65-F5344CB8AC3E}">
        <p14:creationId xmlns:p14="http://schemas.microsoft.com/office/powerpoint/2010/main" val="3462485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2="http://schemas.microsoft.com/office/drawing/2015/10/21/chartex">
        <mc:Choice Requires="cx2">
          <p:graphicFrame>
            <p:nvGraphicFramePr>
              <p:cNvPr id="61" name="Chart Placeholder 29">
                <a:extLst>
                  <a:ext uri="{FF2B5EF4-FFF2-40B4-BE49-F238E27FC236}">
                    <a16:creationId xmlns:a16="http://schemas.microsoft.com/office/drawing/2014/main" id="{36B2768F-8FB9-44AD-97B9-66A8D4F4E395}"/>
                  </a:ext>
                </a:extLst>
              </p:cNvPr>
              <p:cNvGraphicFramePr>
                <a:graphicFrameLocks/>
              </p:cNvGraphicFramePr>
              <p:nvPr/>
            </p:nvGraphicFramePr>
            <p:xfrm>
              <a:off x="7419827" y="2893017"/>
              <a:ext cx="1442246" cy="3629360"/>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61" name="Chart Placeholder 29">
                <a:extLst>
                  <a:ext uri="{FF2B5EF4-FFF2-40B4-BE49-F238E27FC236}">
                    <a16:creationId xmlns:a16="http://schemas.microsoft.com/office/drawing/2014/main" id="{36B2768F-8FB9-44AD-97B9-66A8D4F4E395}"/>
                  </a:ext>
                </a:extLst>
              </p:cNvPr>
              <p:cNvPicPr>
                <a:picLocks noGrp="1" noRot="1" noChangeAspect="1" noMove="1" noResize="1" noEditPoints="1" noAdjustHandles="1" noChangeArrowheads="1" noChangeShapeType="1"/>
              </p:cNvPicPr>
              <p:nvPr/>
            </p:nvPicPr>
            <p:blipFill>
              <a:blip r:embed="rId4"/>
              <a:stretch>
                <a:fillRect/>
              </a:stretch>
            </p:blipFill>
            <p:spPr>
              <a:xfrm>
                <a:off x="7419827" y="2893017"/>
                <a:ext cx="1442246" cy="3629360"/>
              </a:xfrm>
              <a:prstGeom prst="rect">
                <a:avLst/>
              </a:prstGeom>
            </p:spPr>
          </p:pic>
        </mc:Fallback>
      </mc:AlternateContent>
      <mc:AlternateContent xmlns:mc="http://schemas.openxmlformats.org/markup-compatibility/2006" xmlns:cx2="http://schemas.microsoft.com/office/drawing/2015/10/21/chartex">
        <mc:Choice Requires="cx2">
          <p:graphicFrame>
            <p:nvGraphicFramePr>
              <p:cNvPr id="60" name="Chart Placeholder 29">
                <a:extLst>
                  <a:ext uri="{FF2B5EF4-FFF2-40B4-BE49-F238E27FC236}">
                    <a16:creationId xmlns:a16="http://schemas.microsoft.com/office/drawing/2014/main" id="{47C614C0-B0DD-4863-895F-D0CC6523D3AE}"/>
                  </a:ext>
                </a:extLst>
              </p:cNvPr>
              <p:cNvGraphicFramePr>
                <a:graphicFrameLocks/>
              </p:cNvGraphicFramePr>
              <p:nvPr/>
            </p:nvGraphicFramePr>
            <p:xfrm>
              <a:off x="5888699" y="2893017"/>
              <a:ext cx="1442246" cy="3629360"/>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60" name="Chart Placeholder 29">
                <a:extLst>
                  <a:ext uri="{FF2B5EF4-FFF2-40B4-BE49-F238E27FC236}">
                    <a16:creationId xmlns:a16="http://schemas.microsoft.com/office/drawing/2014/main" id="{47C614C0-B0DD-4863-895F-D0CC6523D3AE}"/>
                  </a:ext>
                </a:extLst>
              </p:cNvPr>
              <p:cNvPicPr>
                <a:picLocks noGrp="1" noRot="1" noChangeAspect="1" noMove="1" noResize="1" noEditPoints="1" noAdjustHandles="1" noChangeArrowheads="1" noChangeShapeType="1"/>
              </p:cNvPicPr>
              <p:nvPr/>
            </p:nvPicPr>
            <p:blipFill>
              <a:blip r:embed="rId6"/>
              <a:stretch>
                <a:fillRect/>
              </a:stretch>
            </p:blipFill>
            <p:spPr>
              <a:xfrm>
                <a:off x="5888699" y="2893017"/>
                <a:ext cx="1442246" cy="3629360"/>
              </a:xfrm>
              <a:prstGeom prst="rect">
                <a:avLst/>
              </a:prstGeom>
            </p:spPr>
          </p:pic>
        </mc:Fallback>
      </mc:AlternateContent>
      <mc:AlternateContent xmlns:mc="http://schemas.openxmlformats.org/markup-compatibility/2006" xmlns:cx2="http://schemas.microsoft.com/office/drawing/2015/10/21/chartex">
        <mc:Choice Requires="cx2">
          <p:graphicFrame>
            <p:nvGraphicFramePr>
              <p:cNvPr id="58" name="Chart Placeholder 29">
                <a:extLst>
                  <a:ext uri="{FF2B5EF4-FFF2-40B4-BE49-F238E27FC236}">
                    <a16:creationId xmlns:a16="http://schemas.microsoft.com/office/drawing/2014/main" id="{775729AD-4652-467E-9B70-FFFF257011E2}"/>
                  </a:ext>
                </a:extLst>
              </p:cNvPr>
              <p:cNvGraphicFramePr>
                <a:graphicFrameLocks/>
              </p:cNvGraphicFramePr>
              <p:nvPr/>
            </p:nvGraphicFramePr>
            <p:xfrm>
              <a:off x="4330566" y="2893017"/>
              <a:ext cx="1442246" cy="3629360"/>
            </p:xfrm>
            <a:graphic>
              <a:graphicData uri="http://schemas.microsoft.com/office/drawing/2014/chartex">
                <cx:chart xmlns:cx="http://schemas.microsoft.com/office/drawing/2014/chartex" xmlns:r="http://schemas.openxmlformats.org/officeDocument/2006/relationships" r:id="rId7"/>
              </a:graphicData>
            </a:graphic>
          </p:graphicFrame>
        </mc:Choice>
        <mc:Fallback xmlns="">
          <p:pic>
            <p:nvPicPr>
              <p:cNvPr id="58" name="Chart Placeholder 29">
                <a:extLst>
                  <a:ext uri="{FF2B5EF4-FFF2-40B4-BE49-F238E27FC236}">
                    <a16:creationId xmlns:a16="http://schemas.microsoft.com/office/drawing/2014/main" id="{775729AD-4652-467E-9B70-FFFF257011E2}"/>
                  </a:ext>
                </a:extLst>
              </p:cNvPr>
              <p:cNvPicPr>
                <a:picLocks noGrp="1" noRot="1" noChangeAspect="1" noMove="1" noResize="1" noEditPoints="1" noAdjustHandles="1" noChangeArrowheads="1" noChangeShapeType="1"/>
              </p:cNvPicPr>
              <p:nvPr/>
            </p:nvPicPr>
            <p:blipFill>
              <a:blip r:embed="rId8"/>
              <a:stretch>
                <a:fillRect/>
              </a:stretch>
            </p:blipFill>
            <p:spPr>
              <a:xfrm>
                <a:off x="4330566" y="2893017"/>
                <a:ext cx="1442246" cy="3629360"/>
              </a:xfrm>
              <a:prstGeom prst="rect">
                <a:avLst/>
              </a:prstGeom>
            </p:spPr>
          </p:pic>
        </mc:Fallback>
      </mc:AlternateContent>
      <mc:AlternateContent xmlns:mc="http://schemas.openxmlformats.org/markup-compatibility/2006" xmlns:cx2="http://schemas.microsoft.com/office/drawing/2015/10/21/chartex">
        <mc:Choice Requires="cx2">
          <p:graphicFrame>
            <p:nvGraphicFramePr>
              <p:cNvPr id="46" name="Chart Placeholder 29">
                <a:extLst>
                  <a:ext uri="{FF2B5EF4-FFF2-40B4-BE49-F238E27FC236}">
                    <a16:creationId xmlns:a16="http://schemas.microsoft.com/office/drawing/2014/main" id="{5DF68FE6-5BA8-4AA4-9E1A-8243D1668BE5}"/>
                  </a:ext>
                </a:extLst>
              </p:cNvPr>
              <p:cNvGraphicFramePr>
                <a:graphicFrameLocks/>
              </p:cNvGraphicFramePr>
              <p:nvPr/>
            </p:nvGraphicFramePr>
            <p:xfrm>
              <a:off x="2797215" y="2893017"/>
              <a:ext cx="1442246" cy="3629360"/>
            </p:xfrm>
            <a:graphic>
              <a:graphicData uri="http://schemas.microsoft.com/office/drawing/2014/chartex">
                <cx:chart xmlns:cx="http://schemas.microsoft.com/office/drawing/2014/chartex" xmlns:r="http://schemas.openxmlformats.org/officeDocument/2006/relationships" r:id="rId9"/>
              </a:graphicData>
            </a:graphic>
          </p:graphicFrame>
        </mc:Choice>
        <mc:Fallback xmlns="">
          <p:pic>
            <p:nvPicPr>
              <p:cNvPr id="46" name="Chart Placeholder 29">
                <a:extLst>
                  <a:ext uri="{FF2B5EF4-FFF2-40B4-BE49-F238E27FC236}">
                    <a16:creationId xmlns:a16="http://schemas.microsoft.com/office/drawing/2014/main" id="{5DF68FE6-5BA8-4AA4-9E1A-8243D1668BE5}"/>
                  </a:ext>
                </a:extLst>
              </p:cNvPr>
              <p:cNvPicPr>
                <a:picLocks noGrp="1" noRot="1" noChangeAspect="1" noMove="1" noResize="1" noEditPoints="1" noAdjustHandles="1" noChangeArrowheads="1" noChangeShapeType="1"/>
              </p:cNvPicPr>
              <p:nvPr/>
            </p:nvPicPr>
            <p:blipFill>
              <a:blip r:embed="rId10"/>
              <a:stretch>
                <a:fillRect/>
              </a:stretch>
            </p:blipFill>
            <p:spPr>
              <a:xfrm>
                <a:off x="2797215" y="2893017"/>
                <a:ext cx="1442246" cy="3629360"/>
              </a:xfrm>
              <a:prstGeom prst="rect">
                <a:avLst/>
              </a:prstGeom>
            </p:spPr>
          </p:pic>
        </mc:Fallback>
      </mc:AlternateContent>
      <p:sp>
        <p:nvSpPr>
          <p:cNvPr id="55" name="Title 7">
            <a:extLst>
              <a:ext uri="{FF2B5EF4-FFF2-40B4-BE49-F238E27FC236}">
                <a16:creationId xmlns:a16="http://schemas.microsoft.com/office/drawing/2014/main" id="{DB2D910A-501C-4DFE-8507-2FBB89F5C63C}"/>
              </a:ext>
            </a:extLst>
          </p:cNvPr>
          <p:cNvSpPr>
            <a:spLocks noGrp="1"/>
          </p:cNvSpPr>
          <p:nvPr>
            <p:ph type="title"/>
          </p:nvPr>
        </p:nvSpPr>
        <p:spPr/>
        <p:txBody>
          <a:bodyPr/>
          <a:lstStyle/>
          <a:p>
            <a:r>
              <a:rPr lang="en-US" dirty="0"/>
              <a:t>Goldfish Brand Usage Funnel </a:t>
            </a:r>
          </a:p>
        </p:txBody>
      </p:sp>
      <p:sp>
        <p:nvSpPr>
          <p:cNvPr id="54" name="Footer Placeholder 4">
            <a:extLst>
              <a:ext uri="{FF2B5EF4-FFF2-40B4-BE49-F238E27FC236}">
                <a16:creationId xmlns:a16="http://schemas.microsoft.com/office/drawing/2014/main" id="{14B7D4F3-5C3A-40F7-8F65-DF75F549B0AB}"/>
              </a:ext>
            </a:extLst>
          </p:cNvPr>
          <p:cNvSpPr>
            <a:spLocks noGrp="1"/>
          </p:cNvSpPr>
          <p:nvPr>
            <p:ph type="ftr" sz="quarter" idx="13"/>
          </p:nvPr>
        </p:nvSpPr>
        <p:spPr>
          <a:xfrm>
            <a:off x="381000" y="6410325"/>
            <a:ext cx="8382000" cy="142875"/>
          </a:xfrm>
        </p:spPr>
        <p:txBody>
          <a:bodyPr/>
          <a:lstStyle/>
          <a:p>
            <a:r>
              <a:rPr lang="en-US" dirty="0"/>
              <a:t>Note: Percentages based on operators who currently use category</a:t>
            </a:r>
          </a:p>
        </p:txBody>
      </p:sp>
      <p:sp>
        <p:nvSpPr>
          <p:cNvPr id="6" name="Slide Number Placeholder 5">
            <a:extLst>
              <a:ext uri="{FF2B5EF4-FFF2-40B4-BE49-F238E27FC236}">
                <a16:creationId xmlns:a16="http://schemas.microsoft.com/office/drawing/2014/main" id="{08B6DD54-DA22-4357-86B1-1D3034B0B8DC}"/>
              </a:ext>
            </a:extLst>
          </p:cNvPr>
          <p:cNvSpPr>
            <a:spLocks noGrp="1"/>
          </p:cNvSpPr>
          <p:nvPr>
            <p:ph type="sldNum" sz="quarter" idx="4"/>
          </p:nvPr>
        </p:nvSpPr>
        <p:spPr/>
        <p:txBody>
          <a:bodyPr/>
          <a:lstStyle/>
          <a:p>
            <a:pPr lvl="0"/>
            <a:fld id="{7B6B1C32-E567-445C-9FD5-2A0B0A08DD29}" type="slidenum">
              <a:rPr lang="en-US" noProof="0" smtClean="0"/>
              <a:pPr lvl="0"/>
              <a:t>20</a:t>
            </a:fld>
            <a:endParaRPr lang="en-US" noProof="0" dirty="0"/>
          </a:p>
        </p:txBody>
      </p:sp>
      <p:sp>
        <p:nvSpPr>
          <p:cNvPr id="15" name="Text Placeholder 14">
            <a:extLst>
              <a:ext uri="{FF2B5EF4-FFF2-40B4-BE49-F238E27FC236}">
                <a16:creationId xmlns:a16="http://schemas.microsoft.com/office/drawing/2014/main" id="{9B626EE1-36FC-4ED8-B393-DED4843EADC2}"/>
              </a:ext>
            </a:extLst>
          </p:cNvPr>
          <p:cNvSpPr>
            <a:spLocks noGrp="1"/>
          </p:cNvSpPr>
          <p:nvPr>
            <p:ph type="body" sz="quarter" idx="15"/>
          </p:nvPr>
        </p:nvSpPr>
        <p:spPr/>
        <p:txBody>
          <a:bodyPr/>
          <a:lstStyle/>
          <a:p>
            <a:r>
              <a:rPr lang="en-US" dirty="0"/>
              <a:t>Major segments</a:t>
            </a:r>
          </a:p>
        </p:txBody>
      </p:sp>
      <mc:AlternateContent xmlns:mc="http://schemas.openxmlformats.org/markup-compatibility/2006" xmlns:cx2="http://schemas.microsoft.com/office/drawing/2015/10/21/chartex">
        <mc:Choice Requires="cx2">
          <p:graphicFrame>
            <p:nvGraphicFramePr>
              <p:cNvPr id="30" name="Chart Placeholder 29">
                <a:extLst>
                  <a:ext uri="{FF2B5EF4-FFF2-40B4-BE49-F238E27FC236}">
                    <a16:creationId xmlns:a16="http://schemas.microsoft.com/office/drawing/2014/main" id="{A75C39C8-70A5-4543-AE95-CA1A36360FF1}"/>
                  </a:ext>
                </a:extLst>
              </p:cNvPr>
              <p:cNvGraphicFramePr>
                <a:graphicFrameLocks noGrp="1"/>
              </p:cNvGraphicFramePr>
              <p:nvPr>
                <p:ph type="chart" sz="quarter" idx="4294967295"/>
              </p:nvPr>
            </p:nvGraphicFramePr>
            <p:xfrm>
              <a:off x="1262671" y="2893017"/>
              <a:ext cx="1442525" cy="3630613"/>
            </p:xfrm>
            <a:graphic>
              <a:graphicData uri="http://schemas.microsoft.com/office/drawing/2014/chartex">
                <cx:chart xmlns:cx="http://schemas.microsoft.com/office/drawing/2014/chartex" xmlns:r="http://schemas.openxmlformats.org/officeDocument/2006/relationships" r:id="rId11"/>
              </a:graphicData>
            </a:graphic>
          </p:graphicFrame>
        </mc:Choice>
        <mc:Fallback xmlns="">
          <p:pic>
            <p:nvPicPr>
              <p:cNvPr id="30" name="Chart Placeholder 29">
                <a:extLst>
                  <a:ext uri="{FF2B5EF4-FFF2-40B4-BE49-F238E27FC236}">
                    <a16:creationId xmlns:a16="http://schemas.microsoft.com/office/drawing/2014/main" id="{A75C39C8-70A5-4543-AE95-CA1A36360FF1}"/>
                  </a:ext>
                </a:extLst>
              </p:cNvPr>
              <p:cNvPicPr>
                <a:picLocks noGrp="1" noRot="1" noChangeAspect="1" noMove="1" noResize="1" noEditPoints="1" noAdjustHandles="1" noChangeArrowheads="1" noChangeShapeType="1"/>
              </p:cNvPicPr>
              <p:nvPr/>
            </p:nvPicPr>
            <p:blipFill>
              <a:blip r:embed="rId12"/>
              <a:stretch>
                <a:fillRect/>
              </a:stretch>
            </p:blipFill>
            <p:spPr>
              <a:xfrm>
                <a:off x="1262671" y="2893017"/>
                <a:ext cx="1442525" cy="3630613"/>
              </a:xfrm>
              <a:prstGeom prst="rect">
                <a:avLst/>
              </a:prstGeom>
            </p:spPr>
          </p:pic>
        </mc:Fallback>
      </mc:AlternateContent>
      <p:sp>
        <p:nvSpPr>
          <p:cNvPr id="47" name="TextBox 46">
            <a:extLst>
              <a:ext uri="{FF2B5EF4-FFF2-40B4-BE49-F238E27FC236}">
                <a16:creationId xmlns:a16="http://schemas.microsoft.com/office/drawing/2014/main" id="{DA3EE1A7-3B3C-4B75-A50A-B07581F5BA04}"/>
              </a:ext>
            </a:extLst>
          </p:cNvPr>
          <p:cNvSpPr txBox="1"/>
          <p:nvPr/>
        </p:nvSpPr>
        <p:spPr>
          <a:xfrm>
            <a:off x="6190722" y="3320230"/>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18%</a:t>
            </a:r>
            <a:endParaRPr kumimoji="0" lang="en-US" sz="1200" b="0" i="0" u="none" strike="noStrike" kern="1200" cap="none" spc="0" normalizeH="0" baseline="0" noProof="0" dirty="0">
              <a:ln>
                <a:noFill/>
              </a:ln>
              <a:solidFill>
                <a:srgbClr val="FFFFFF"/>
              </a:solidFill>
              <a:effectLst/>
              <a:uLnTx/>
              <a:uFillTx/>
              <a:latin typeface="Arial" panose="020B0604020202020204"/>
              <a:ea typeface="Georgia" charset="0"/>
              <a:cs typeface="Georgia" charset="0"/>
            </a:endParaRPr>
          </a:p>
        </p:txBody>
      </p:sp>
      <p:sp>
        <p:nvSpPr>
          <p:cNvPr id="48" name="TextBox 47">
            <a:extLst>
              <a:ext uri="{FF2B5EF4-FFF2-40B4-BE49-F238E27FC236}">
                <a16:creationId xmlns:a16="http://schemas.microsoft.com/office/drawing/2014/main" id="{5C27FCFE-BF4D-4D5A-8445-08C65D9074C6}"/>
              </a:ext>
            </a:extLst>
          </p:cNvPr>
          <p:cNvSpPr txBox="1"/>
          <p:nvPr/>
        </p:nvSpPr>
        <p:spPr>
          <a:xfrm>
            <a:off x="6190722" y="4451504"/>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latin typeface="Arial" panose="020B0604020202020204"/>
                <a:ea typeface="Georgia" charset="0"/>
                <a:cs typeface="Georgia" charset="0"/>
              </a:rPr>
              <a:t>52</a:t>
            </a:r>
            <a:r>
              <a:rPr kumimoji="0" lang="en-US" sz="1200" i="0" u="none" strike="noStrike" kern="1200" cap="none" spc="0" normalizeH="0" baseline="0" noProof="0" dirty="0">
                <a:ln>
                  <a:noFill/>
                </a:ln>
                <a:solidFill>
                  <a:srgbClr val="FFFFFF"/>
                </a:solidFill>
                <a:effectLst/>
                <a:uLnTx/>
                <a:uFillTx/>
                <a:latin typeface="Arial" panose="020B0604020202020204"/>
                <a:ea typeface="Georgia" charset="0"/>
                <a:cs typeface="Georgia" charset="0"/>
              </a:rPr>
              <a:t>%</a:t>
            </a:r>
          </a:p>
        </p:txBody>
      </p:sp>
      <p:sp>
        <p:nvSpPr>
          <p:cNvPr id="49" name="TextBox 48">
            <a:extLst>
              <a:ext uri="{FF2B5EF4-FFF2-40B4-BE49-F238E27FC236}">
                <a16:creationId xmlns:a16="http://schemas.microsoft.com/office/drawing/2014/main" id="{35C001FB-CDFC-43E5-A342-2F607C21B6BF}"/>
              </a:ext>
            </a:extLst>
          </p:cNvPr>
          <p:cNvSpPr txBox="1"/>
          <p:nvPr/>
        </p:nvSpPr>
        <p:spPr>
          <a:xfrm>
            <a:off x="7721850" y="4880933"/>
            <a:ext cx="838200" cy="523875"/>
          </a:xfrm>
          <a:prstGeom prst="rect">
            <a:avLst/>
          </a:prstGeom>
          <a:noFill/>
        </p:spPr>
        <p:txBody>
          <a:bodyPr wrap="square" lIns="0" tIns="0" rIns="0" bIns="0" rtlCol="0" anchor="ctr">
            <a:noAutofit/>
          </a:body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Georgia" charset="0"/>
                <a:cs typeface="Georgia" charset="0"/>
              </a:rPr>
              <a:t>21%</a:t>
            </a:r>
          </a:p>
        </p:txBody>
      </p:sp>
      <p:sp>
        <p:nvSpPr>
          <p:cNvPr id="50" name="TextBox 49">
            <a:extLst>
              <a:ext uri="{FF2B5EF4-FFF2-40B4-BE49-F238E27FC236}">
                <a16:creationId xmlns:a16="http://schemas.microsoft.com/office/drawing/2014/main" id="{8F0943B3-BF58-41F1-B376-865B84F56EEF}"/>
              </a:ext>
            </a:extLst>
          </p:cNvPr>
          <p:cNvSpPr txBox="1"/>
          <p:nvPr/>
        </p:nvSpPr>
        <p:spPr>
          <a:xfrm>
            <a:off x="1564833" y="3286730"/>
            <a:ext cx="838200" cy="523875"/>
          </a:xfrm>
          <a:prstGeom prst="rect">
            <a:avLst/>
          </a:prstGeom>
          <a:noFill/>
        </p:spPr>
        <p:txBody>
          <a:bodyPr wrap="square" lIns="0" tIns="0" rIns="0" bIns="0" rtlCol="0" anchor="ctr">
            <a:noAutofit/>
          </a:body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Georgia" charset="0"/>
                <a:cs typeface="Georgia" charset="0"/>
              </a:rPr>
              <a:t>18%</a:t>
            </a:r>
          </a:p>
        </p:txBody>
      </p:sp>
      <p:sp>
        <p:nvSpPr>
          <p:cNvPr id="51" name="TextBox 50">
            <a:extLst>
              <a:ext uri="{FF2B5EF4-FFF2-40B4-BE49-F238E27FC236}">
                <a16:creationId xmlns:a16="http://schemas.microsoft.com/office/drawing/2014/main" id="{101E0756-0788-4D82-93FF-846D900E6923}"/>
              </a:ext>
            </a:extLst>
          </p:cNvPr>
          <p:cNvSpPr txBox="1"/>
          <p:nvPr/>
        </p:nvSpPr>
        <p:spPr>
          <a:xfrm>
            <a:off x="1564833" y="4464090"/>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52%</a:t>
            </a:r>
          </a:p>
        </p:txBody>
      </p:sp>
      <p:sp>
        <p:nvSpPr>
          <p:cNvPr id="52" name="TextBox 51">
            <a:extLst>
              <a:ext uri="{FF2B5EF4-FFF2-40B4-BE49-F238E27FC236}">
                <a16:creationId xmlns:a16="http://schemas.microsoft.com/office/drawing/2014/main" id="{F95C4A6E-2F97-49BA-A91C-27A3E4D3D833}"/>
              </a:ext>
            </a:extLst>
          </p:cNvPr>
          <p:cNvSpPr txBox="1"/>
          <p:nvPr/>
        </p:nvSpPr>
        <p:spPr>
          <a:xfrm>
            <a:off x="1564833" y="5651860"/>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40%</a:t>
            </a:r>
          </a:p>
        </p:txBody>
      </p:sp>
      <p:sp>
        <p:nvSpPr>
          <p:cNvPr id="3" name="TextBox 2">
            <a:extLst>
              <a:ext uri="{FF2B5EF4-FFF2-40B4-BE49-F238E27FC236}">
                <a16:creationId xmlns:a16="http://schemas.microsoft.com/office/drawing/2014/main" id="{7F23AD4A-CB33-4A69-A568-B60328C90ECE}"/>
              </a:ext>
            </a:extLst>
          </p:cNvPr>
          <p:cNvSpPr txBox="1"/>
          <p:nvPr/>
        </p:nvSpPr>
        <p:spPr>
          <a:xfrm>
            <a:off x="381000" y="3287682"/>
            <a:ext cx="883246" cy="538516"/>
          </a:xfrm>
          <a:prstGeom prst="rect">
            <a:avLst/>
          </a:prstGeom>
          <a:noFill/>
        </p:spPr>
        <p:txBody>
          <a:bodyPr wrap="square" lIns="0" tIns="0" rIns="0" bIns="0" rtlCol="0" anchor="ctr">
            <a:noAutofit/>
          </a:bodyPr>
          <a:lstStyle/>
          <a:p>
            <a:r>
              <a:rPr lang="en-US" sz="1100" dirty="0">
                <a:latin typeface="+mj-lt"/>
                <a:ea typeface="Georgia" charset="0"/>
                <a:cs typeface="Georgia" charset="0"/>
              </a:rPr>
              <a:t>Unaided Awareness</a:t>
            </a:r>
          </a:p>
        </p:txBody>
      </p:sp>
      <p:sp>
        <p:nvSpPr>
          <p:cNvPr id="19" name="TextBox 18">
            <a:extLst>
              <a:ext uri="{FF2B5EF4-FFF2-40B4-BE49-F238E27FC236}">
                <a16:creationId xmlns:a16="http://schemas.microsoft.com/office/drawing/2014/main" id="{FAD4244F-6E89-4EEF-BCB8-5B6D023652AF}"/>
              </a:ext>
            </a:extLst>
          </p:cNvPr>
          <p:cNvSpPr txBox="1"/>
          <p:nvPr/>
        </p:nvSpPr>
        <p:spPr>
          <a:xfrm>
            <a:off x="381000" y="4451387"/>
            <a:ext cx="883246" cy="538516"/>
          </a:xfrm>
          <a:prstGeom prst="rect">
            <a:avLst/>
          </a:prstGeom>
          <a:noFill/>
        </p:spPr>
        <p:txBody>
          <a:bodyPr wrap="square" lIns="0" tIns="0" rIns="0" bIns="0" rtlCol="0" anchor="ctr">
            <a:noAutofit/>
          </a:bodyPr>
          <a:lstStyle/>
          <a:p>
            <a:r>
              <a:rPr lang="en-US" sz="1100" dirty="0">
                <a:latin typeface="+mj-lt"/>
                <a:ea typeface="Georgia" charset="0"/>
                <a:cs typeface="Georgia" charset="0"/>
              </a:rPr>
              <a:t>Aided Awareness</a:t>
            </a:r>
          </a:p>
        </p:txBody>
      </p:sp>
      <p:sp>
        <p:nvSpPr>
          <p:cNvPr id="20" name="TextBox 19">
            <a:extLst>
              <a:ext uri="{FF2B5EF4-FFF2-40B4-BE49-F238E27FC236}">
                <a16:creationId xmlns:a16="http://schemas.microsoft.com/office/drawing/2014/main" id="{71EA8511-54C1-4B06-9A1F-DC12B09AD63E}"/>
              </a:ext>
            </a:extLst>
          </p:cNvPr>
          <p:cNvSpPr txBox="1"/>
          <p:nvPr/>
        </p:nvSpPr>
        <p:spPr>
          <a:xfrm>
            <a:off x="381000" y="5644616"/>
            <a:ext cx="1107835" cy="538516"/>
          </a:xfrm>
          <a:prstGeom prst="rect">
            <a:avLst/>
          </a:prstGeom>
          <a:noFill/>
        </p:spPr>
        <p:txBody>
          <a:bodyPr wrap="square" lIns="0" tIns="0" rIns="0" bIns="0" rtlCol="0" anchor="ctr">
            <a:noAutofit/>
          </a:bodyPr>
          <a:lstStyle/>
          <a:p>
            <a:r>
              <a:rPr lang="en-US" sz="1100" dirty="0">
                <a:latin typeface="+mj-lt"/>
                <a:ea typeface="Georgia" charset="0"/>
                <a:cs typeface="Georgia" charset="0"/>
              </a:rPr>
              <a:t>Currently Purchasing</a:t>
            </a:r>
            <a:endParaRPr lang="en-US" sz="1100" dirty="0">
              <a:ea typeface="Georgia" charset="0"/>
              <a:cs typeface="Georgia" charset="0"/>
            </a:endParaRPr>
          </a:p>
        </p:txBody>
      </p:sp>
      <p:sp>
        <p:nvSpPr>
          <p:cNvPr id="23" name="TextBox 22">
            <a:extLst>
              <a:ext uri="{FF2B5EF4-FFF2-40B4-BE49-F238E27FC236}">
                <a16:creationId xmlns:a16="http://schemas.microsoft.com/office/drawing/2014/main" id="{D55D1D04-C25A-4647-85CA-202658F6B98D}"/>
              </a:ext>
            </a:extLst>
          </p:cNvPr>
          <p:cNvSpPr txBox="1"/>
          <p:nvPr/>
        </p:nvSpPr>
        <p:spPr>
          <a:xfrm>
            <a:off x="3099238" y="3309531"/>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23%</a:t>
            </a:r>
            <a:endParaRPr kumimoji="0" lang="en-US" sz="1200" b="0" i="0" u="none" strike="noStrike" kern="1200" cap="none" spc="0" normalizeH="0" baseline="0" noProof="0" dirty="0">
              <a:ln>
                <a:noFill/>
              </a:ln>
              <a:solidFill>
                <a:srgbClr val="FFFFFF"/>
              </a:solidFill>
              <a:effectLst/>
              <a:uLnTx/>
              <a:uFillTx/>
              <a:latin typeface="Arial" panose="020B0604020202020204"/>
              <a:ea typeface="Georgia" charset="0"/>
              <a:cs typeface="Georgia" charset="0"/>
            </a:endParaRPr>
          </a:p>
        </p:txBody>
      </p:sp>
      <p:sp>
        <p:nvSpPr>
          <p:cNvPr id="24" name="TextBox 23">
            <a:extLst>
              <a:ext uri="{FF2B5EF4-FFF2-40B4-BE49-F238E27FC236}">
                <a16:creationId xmlns:a16="http://schemas.microsoft.com/office/drawing/2014/main" id="{5A063163-D44C-435D-BDDA-D4226BB171A8}"/>
              </a:ext>
            </a:extLst>
          </p:cNvPr>
          <p:cNvSpPr txBox="1"/>
          <p:nvPr/>
        </p:nvSpPr>
        <p:spPr>
          <a:xfrm>
            <a:off x="4632589" y="3309833"/>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17%</a:t>
            </a:r>
            <a:endParaRPr kumimoji="0" lang="en-US" sz="1200" b="0" i="0" u="none" strike="noStrike" kern="1200" cap="none" spc="0" normalizeH="0" baseline="0" noProof="0" dirty="0">
              <a:ln>
                <a:noFill/>
              </a:ln>
              <a:solidFill>
                <a:srgbClr val="FFFFFF"/>
              </a:solidFill>
              <a:effectLst/>
              <a:uLnTx/>
              <a:uFillTx/>
              <a:latin typeface="Arial" panose="020B0604020202020204"/>
              <a:ea typeface="Georgia" charset="0"/>
              <a:cs typeface="Georgia" charset="0"/>
            </a:endParaRPr>
          </a:p>
        </p:txBody>
      </p:sp>
      <p:sp>
        <p:nvSpPr>
          <p:cNvPr id="25" name="TextBox 24">
            <a:extLst>
              <a:ext uri="{FF2B5EF4-FFF2-40B4-BE49-F238E27FC236}">
                <a16:creationId xmlns:a16="http://schemas.microsoft.com/office/drawing/2014/main" id="{06D3C60E-BF66-4FB0-83E7-5BFE5EDC3599}"/>
              </a:ext>
            </a:extLst>
          </p:cNvPr>
          <p:cNvSpPr txBox="1"/>
          <p:nvPr/>
        </p:nvSpPr>
        <p:spPr>
          <a:xfrm>
            <a:off x="3099238" y="4479865"/>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66%</a:t>
            </a:r>
            <a:endParaRPr kumimoji="0" lang="en-US" sz="1200" b="0" i="0" u="none" strike="noStrike" kern="1200" cap="none" spc="0" normalizeH="0" baseline="0" noProof="0" dirty="0">
              <a:ln>
                <a:noFill/>
              </a:ln>
              <a:solidFill>
                <a:srgbClr val="FFFFFF"/>
              </a:solidFill>
              <a:effectLst/>
              <a:uLnTx/>
              <a:uFillTx/>
              <a:latin typeface="Arial" panose="020B0604020202020204"/>
              <a:ea typeface="Georgia" charset="0"/>
              <a:cs typeface="Georgia" charset="0"/>
            </a:endParaRPr>
          </a:p>
        </p:txBody>
      </p:sp>
      <p:sp>
        <p:nvSpPr>
          <p:cNvPr id="26" name="TextBox 25">
            <a:extLst>
              <a:ext uri="{FF2B5EF4-FFF2-40B4-BE49-F238E27FC236}">
                <a16:creationId xmlns:a16="http://schemas.microsoft.com/office/drawing/2014/main" id="{DAAA1446-4F80-40BA-9591-A66D9C91F712}"/>
              </a:ext>
            </a:extLst>
          </p:cNvPr>
          <p:cNvSpPr txBox="1"/>
          <p:nvPr/>
        </p:nvSpPr>
        <p:spPr>
          <a:xfrm>
            <a:off x="4632589" y="4462455"/>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47%</a:t>
            </a:r>
            <a:endParaRPr kumimoji="0" lang="en-US" sz="1200" b="0" i="0" u="none" strike="noStrike" kern="1200" cap="none" spc="0" normalizeH="0" baseline="0" noProof="0" dirty="0">
              <a:ln>
                <a:noFill/>
              </a:ln>
              <a:solidFill>
                <a:srgbClr val="FFFFFF"/>
              </a:solidFill>
              <a:effectLst/>
              <a:uLnTx/>
              <a:uFillTx/>
              <a:latin typeface="Arial" panose="020B0604020202020204"/>
              <a:ea typeface="Georgia" charset="0"/>
              <a:cs typeface="Georgia" charset="0"/>
            </a:endParaRPr>
          </a:p>
        </p:txBody>
      </p:sp>
      <p:sp>
        <p:nvSpPr>
          <p:cNvPr id="28" name="TextBox 27">
            <a:extLst>
              <a:ext uri="{FF2B5EF4-FFF2-40B4-BE49-F238E27FC236}">
                <a16:creationId xmlns:a16="http://schemas.microsoft.com/office/drawing/2014/main" id="{3AB14853-0302-4246-8C6B-31620A5A4F10}"/>
              </a:ext>
            </a:extLst>
          </p:cNvPr>
          <p:cNvSpPr txBox="1"/>
          <p:nvPr/>
        </p:nvSpPr>
        <p:spPr>
          <a:xfrm>
            <a:off x="5545074" y="4909306"/>
            <a:ext cx="838200" cy="523875"/>
          </a:xfrm>
          <a:prstGeom prst="rect">
            <a:avLst/>
          </a:prstGeom>
          <a:noFill/>
        </p:spPr>
        <p:txBody>
          <a:bodyPr wrap="square" lIns="0" tIns="0" rIns="0" bIns="0" rtlCol="0" anchor="ctr">
            <a:noAutofit/>
          </a:body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Georgia" charset="0"/>
                <a:cs typeface="Georgia" charset="0"/>
              </a:rPr>
              <a:t>29%</a:t>
            </a:r>
          </a:p>
        </p:txBody>
      </p:sp>
      <p:sp>
        <p:nvSpPr>
          <p:cNvPr id="33" name="TextBox 32">
            <a:extLst>
              <a:ext uri="{FF2B5EF4-FFF2-40B4-BE49-F238E27FC236}">
                <a16:creationId xmlns:a16="http://schemas.microsoft.com/office/drawing/2014/main" id="{EDC55B75-7819-494F-B13E-2347E42E6ED7}"/>
              </a:ext>
            </a:extLst>
          </p:cNvPr>
          <p:cNvSpPr txBox="1"/>
          <p:nvPr/>
        </p:nvSpPr>
        <p:spPr>
          <a:xfrm>
            <a:off x="6190722" y="5641152"/>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39%</a:t>
            </a:r>
          </a:p>
        </p:txBody>
      </p:sp>
      <p:sp>
        <p:nvSpPr>
          <p:cNvPr id="34" name="TextBox 33">
            <a:extLst>
              <a:ext uri="{FF2B5EF4-FFF2-40B4-BE49-F238E27FC236}">
                <a16:creationId xmlns:a16="http://schemas.microsoft.com/office/drawing/2014/main" id="{C4C83B5E-EE51-47CE-9499-55C8823032E9}"/>
              </a:ext>
            </a:extLst>
          </p:cNvPr>
          <p:cNvSpPr txBox="1"/>
          <p:nvPr/>
        </p:nvSpPr>
        <p:spPr>
          <a:xfrm>
            <a:off x="4632589" y="5634449"/>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37%</a:t>
            </a:r>
          </a:p>
        </p:txBody>
      </p:sp>
      <p:sp>
        <p:nvSpPr>
          <p:cNvPr id="36" name="TextBox 35">
            <a:extLst>
              <a:ext uri="{FF2B5EF4-FFF2-40B4-BE49-F238E27FC236}">
                <a16:creationId xmlns:a16="http://schemas.microsoft.com/office/drawing/2014/main" id="{4AEC69F4-BBCE-4559-860E-C80A5B32D57C}"/>
              </a:ext>
            </a:extLst>
          </p:cNvPr>
          <p:cNvSpPr txBox="1"/>
          <p:nvPr/>
        </p:nvSpPr>
        <p:spPr>
          <a:xfrm>
            <a:off x="3099238" y="5633753"/>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49%</a:t>
            </a:r>
          </a:p>
        </p:txBody>
      </p:sp>
      <p:sp>
        <p:nvSpPr>
          <p:cNvPr id="9" name="TextBox 8">
            <a:extLst>
              <a:ext uri="{FF2B5EF4-FFF2-40B4-BE49-F238E27FC236}">
                <a16:creationId xmlns:a16="http://schemas.microsoft.com/office/drawing/2014/main" id="{C43685D4-FE7C-4919-A576-052BD6DA92E7}"/>
              </a:ext>
            </a:extLst>
          </p:cNvPr>
          <p:cNvSpPr txBox="1"/>
          <p:nvPr/>
        </p:nvSpPr>
        <p:spPr>
          <a:xfrm>
            <a:off x="1160973" y="2846939"/>
            <a:ext cx="1645920" cy="371106"/>
          </a:xfrm>
          <a:prstGeom prst="rect">
            <a:avLst/>
          </a:prstGeom>
          <a:noFill/>
        </p:spPr>
        <p:txBody>
          <a:bodyPr wrap="square" lIns="0" tIns="0" rIns="0" bIns="0" rtlCol="0" anchor="ctr">
            <a:noAutofit/>
          </a:bodyPr>
          <a:lstStyle/>
          <a:p>
            <a:pPr algn="ctr"/>
            <a:r>
              <a:rPr lang="en-US" sz="1100" dirty="0">
                <a:latin typeface="+mj-lt"/>
                <a:ea typeface="Georgia" charset="0"/>
                <a:cs typeface="Georgia" charset="0"/>
              </a:rPr>
              <a:t>Total Sample</a:t>
            </a:r>
          </a:p>
        </p:txBody>
      </p:sp>
      <p:sp>
        <p:nvSpPr>
          <p:cNvPr id="38" name="TextBox 37">
            <a:extLst>
              <a:ext uri="{FF2B5EF4-FFF2-40B4-BE49-F238E27FC236}">
                <a16:creationId xmlns:a16="http://schemas.microsoft.com/office/drawing/2014/main" id="{DC3B26FA-D3CC-4DCB-BDCE-6CF19B30B43D}"/>
              </a:ext>
            </a:extLst>
          </p:cNvPr>
          <p:cNvSpPr txBox="1"/>
          <p:nvPr/>
        </p:nvSpPr>
        <p:spPr>
          <a:xfrm>
            <a:off x="2695378" y="2846939"/>
            <a:ext cx="1645920" cy="371106"/>
          </a:xfrm>
          <a:prstGeom prst="rect">
            <a:avLst/>
          </a:prstGeom>
          <a:noFill/>
        </p:spPr>
        <p:txBody>
          <a:bodyPr wrap="square" lIns="0" tIns="0" rIns="0" bIns="0" rtlCol="0" anchor="ctr">
            <a:noAutofit/>
          </a:bodyPr>
          <a:lstStyle>
            <a:defPPr>
              <a:defRPr lang="en-US"/>
            </a:defPPr>
            <a:lvl1pPr algn="ctr">
              <a:defRPr sz="1400">
                <a:latin typeface="+mj-lt"/>
                <a:ea typeface="Georgia" charset="0"/>
                <a:cs typeface="Georgia" charset="0"/>
              </a:defRPr>
            </a:lvl1pPr>
          </a:lstStyle>
          <a:p>
            <a:r>
              <a:rPr lang="en-US" sz="1100" dirty="0"/>
              <a:t>Restaurants</a:t>
            </a:r>
          </a:p>
        </p:txBody>
      </p:sp>
      <p:sp>
        <p:nvSpPr>
          <p:cNvPr id="39" name="TextBox 38">
            <a:extLst>
              <a:ext uri="{FF2B5EF4-FFF2-40B4-BE49-F238E27FC236}">
                <a16:creationId xmlns:a16="http://schemas.microsoft.com/office/drawing/2014/main" id="{B5F8CA60-EC7A-4DC4-BD09-6170148000D4}"/>
              </a:ext>
            </a:extLst>
          </p:cNvPr>
          <p:cNvSpPr txBox="1"/>
          <p:nvPr/>
        </p:nvSpPr>
        <p:spPr>
          <a:xfrm>
            <a:off x="4228729" y="2846939"/>
            <a:ext cx="1645920" cy="371106"/>
          </a:xfrm>
          <a:prstGeom prst="rect">
            <a:avLst/>
          </a:prstGeom>
          <a:noFill/>
        </p:spPr>
        <p:txBody>
          <a:bodyPr wrap="square" lIns="0" tIns="0" rIns="0" bIns="0" rtlCol="0" anchor="ctr">
            <a:noAutofit/>
          </a:bodyPr>
          <a:lstStyle>
            <a:defPPr>
              <a:defRPr lang="en-US"/>
            </a:defPPr>
            <a:lvl1pPr algn="ctr">
              <a:defRPr sz="1400">
                <a:latin typeface="+mj-lt"/>
                <a:ea typeface="Georgia" charset="0"/>
                <a:cs typeface="Georgia" charset="0"/>
              </a:defRPr>
            </a:lvl1pPr>
          </a:lstStyle>
          <a:p>
            <a:r>
              <a:rPr lang="en-US" sz="1100" dirty="0"/>
              <a:t>Non Comm</a:t>
            </a:r>
          </a:p>
        </p:txBody>
      </p:sp>
      <p:sp>
        <p:nvSpPr>
          <p:cNvPr id="40" name="TextBox 39">
            <a:extLst>
              <a:ext uri="{FF2B5EF4-FFF2-40B4-BE49-F238E27FC236}">
                <a16:creationId xmlns:a16="http://schemas.microsoft.com/office/drawing/2014/main" id="{22BFA135-710A-4CC6-89DC-DE373E483E89}"/>
              </a:ext>
            </a:extLst>
          </p:cNvPr>
          <p:cNvSpPr txBox="1"/>
          <p:nvPr/>
        </p:nvSpPr>
        <p:spPr>
          <a:xfrm>
            <a:off x="7317990" y="2846939"/>
            <a:ext cx="1645920" cy="371106"/>
          </a:xfrm>
          <a:prstGeom prst="rect">
            <a:avLst/>
          </a:prstGeom>
          <a:noFill/>
        </p:spPr>
        <p:txBody>
          <a:bodyPr wrap="square" lIns="0" tIns="0" rIns="0" bIns="0" rtlCol="0" anchor="ctr">
            <a:noAutofit/>
          </a:bodyPr>
          <a:lstStyle>
            <a:defPPr>
              <a:defRPr lang="en-US"/>
            </a:defPPr>
            <a:lvl1pPr algn="ctr">
              <a:defRPr sz="1400">
                <a:latin typeface="+mj-lt"/>
                <a:ea typeface="Georgia" charset="0"/>
                <a:cs typeface="Georgia" charset="0"/>
              </a:defRPr>
            </a:lvl1pPr>
          </a:lstStyle>
          <a:p>
            <a:r>
              <a:rPr lang="en-US" sz="1100" dirty="0"/>
              <a:t>C-Store</a:t>
            </a:r>
          </a:p>
        </p:txBody>
      </p:sp>
      <p:sp>
        <p:nvSpPr>
          <p:cNvPr id="42" name="TextBox 41">
            <a:extLst>
              <a:ext uri="{FF2B5EF4-FFF2-40B4-BE49-F238E27FC236}">
                <a16:creationId xmlns:a16="http://schemas.microsoft.com/office/drawing/2014/main" id="{06DAB86E-7254-489A-8021-D8B6D6324B5F}"/>
              </a:ext>
            </a:extLst>
          </p:cNvPr>
          <p:cNvSpPr txBox="1"/>
          <p:nvPr/>
        </p:nvSpPr>
        <p:spPr>
          <a:xfrm>
            <a:off x="7715942" y="3307626"/>
            <a:ext cx="850016" cy="523875"/>
          </a:xfrm>
          <a:prstGeom prst="rect">
            <a:avLst/>
          </a:prstGeom>
          <a:noFill/>
        </p:spPr>
        <p:txBody>
          <a:bodyPr wrap="square" lIns="0" tIns="0" rIns="0" bIns="0" rtlCol="0" anchor="ctr">
            <a:noAutofit/>
          </a:bodyPr>
          <a:lstStyle/>
          <a:p>
            <a:pPr lvl="0" algn="ctr">
              <a:defRPr/>
            </a:pPr>
            <a:r>
              <a:rPr lang="en-US" sz="1200" dirty="0">
                <a:ea typeface="Georgia" charset="0"/>
                <a:cs typeface="Georgia" charset="0"/>
              </a:rPr>
              <a:t>13%</a:t>
            </a:r>
            <a:endParaRPr kumimoji="0" lang="en-US" sz="1200" b="0" i="0" u="none" strike="noStrike" kern="1200" cap="none" spc="0" normalizeH="0" baseline="0" noProof="0" dirty="0">
              <a:ln>
                <a:noFill/>
              </a:ln>
              <a:effectLst/>
              <a:uLnTx/>
              <a:uFillTx/>
              <a:latin typeface="Arial" panose="020B0604020202020204"/>
              <a:ea typeface="Georgia" charset="0"/>
              <a:cs typeface="Georgia" charset="0"/>
            </a:endParaRPr>
          </a:p>
        </p:txBody>
      </p:sp>
      <p:sp>
        <p:nvSpPr>
          <p:cNvPr id="43" name="TextBox 42">
            <a:extLst>
              <a:ext uri="{FF2B5EF4-FFF2-40B4-BE49-F238E27FC236}">
                <a16:creationId xmlns:a16="http://schemas.microsoft.com/office/drawing/2014/main" id="{C052FAEF-17AD-427E-9DAA-EB9E41F7FDCB}"/>
              </a:ext>
            </a:extLst>
          </p:cNvPr>
          <p:cNvSpPr txBox="1"/>
          <p:nvPr/>
        </p:nvSpPr>
        <p:spPr>
          <a:xfrm>
            <a:off x="7715942" y="4469700"/>
            <a:ext cx="850016" cy="523875"/>
          </a:xfrm>
          <a:prstGeom prst="rect">
            <a:avLst/>
          </a:prstGeom>
          <a:noFill/>
        </p:spPr>
        <p:txBody>
          <a:bodyPr wrap="square" lIns="0" tIns="0" rIns="0" bIns="0" rtlCol="0" anchor="ctr">
            <a:noAutofit/>
          </a:bodyPr>
          <a:lstStyle/>
          <a:p>
            <a:pPr lvl="0" algn="ctr">
              <a:defRPr/>
            </a:pPr>
            <a:r>
              <a:rPr kumimoji="0" lang="en-US" sz="1200" i="0" u="none" strike="noStrike" kern="1200" cap="none" spc="0" normalizeH="0" baseline="0" noProof="0" dirty="0">
                <a:ln>
                  <a:noFill/>
                </a:ln>
                <a:effectLst/>
                <a:uLnTx/>
                <a:uFillTx/>
                <a:latin typeface="Arial" panose="020B0604020202020204"/>
                <a:ea typeface="Georgia" charset="0"/>
                <a:cs typeface="Georgia" charset="0"/>
              </a:rPr>
              <a:t>33%</a:t>
            </a:r>
          </a:p>
        </p:txBody>
      </p:sp>
      <p:sp>
        <p:nvSpPr>
          <p:cNvPr id="44" name="TextBox 43">
            <a:extLst>
              <a:ext uri="{FF2B5EF4-FFF2-40B4-BE49-F238E27FC236}">
                <a16:creationId xmlns:a16="http://schemas.microsoft.com/office/drawing/2014/main" id="{97A36710-F67C-4B8F-83DD-03CC3914F942}"/>
              </a:ext>
            </a:extLst>
          </p:cNvPr>
          <p:cNvSpPr txBox="1"/>
          <p:nvPr/>
        </p:nvSpPr>
        <p:spPr>
          <a:xfrm>
            <a:off x="7715942" y="5641906"/>
            <a:ext cx="850016" cy="523875"/>
          </a:xfrm>
          <a:prstGeom prst="rect">
            <a:avLst/>
          </a:prstGeom>
          <a:noFill/>
        </p:spPr>
        <p:txBody>
          <a:bodyPr wrap="square" lIns="0" tIns="0" rIns="0" bIns="0" rtlCol="0" anchor="ctr">
            <a:noAutofit/>
          </a:bodyPr>
          <a:lstStyle/>
          <a:p>
            <a:pPr lvl="0" algn="ctr">
              <a:defRPr/>
            </a:pPr>
            <a:r>
              <a:rPr lang="en-US" sz="1200" dirty="0">
                <a:ea typeface="Georgia" charset="0"/>
                <a:cs typeface="Georgia" charset="0"/>
              </a:rPr>
              <a:t>28%</a:t>
            </a:r>
          </a:p>
        </p:txBody>
      </p:sp>
      <p:sp>
        <p:nvSpPr>
          <p:cNvPr id="45" name="TextBox 44">
            <a:extLst>
              <a:ext uri="{FF2B5EF4-FFF2-40B4-BE49-F238E27FC236}">
                <a16:creationId xmlns:a16="http://schemas.microsoft.com/office/drawing/2014/main" id="{4B5810F9-6901-4432-86FB-2E7CFC40B55C}"/>
              </a:ext>
            </a:extLst>
          </p:cNvPr>
          <p:cNvSpPr txBox="1"/>
          <p:nvPr/>
        </p:nvSpPr>
        <p:spPr>
          <a:xfrm>
            <a:off x="5786862" y="2846939"/>
            <a:ext cx="1645920" cy="371106"/>
          </a:xfrm>
          <a:prstGeom prst="rect">
            <a:avLst/>
          </a:prstGeom>
          <a:noFill/>
        </p:spPr>
        <p:txBody>
          <a:bodyPr wrap="square" lIns="0" tIns="0" rIns="0" bIns="0" rtlCol="0" anchor="ctr">
            <a:noAutofit/>
          </a:bodyPr>
          <a:lstStyle>
            <a:defPPr>
              <a:defRPr lang="en-US"/>
            </a:defPPr>
            <a:lvl1pPr algn="ctr">
              <a:defRPr sz="1400">
                <a:latin typeface="+mj-lt"/>
                <a:ea typeface="Georgia" charset="0"/>
                <a:cs typeface="Georgia" charset="0"/>
              </a:defRPr>
            </a:lvl1pPr>
          </a:lstStyle>
          <a:p>
            <a:r>
              <a:rPr lang="en-US" sz="1100" dirty="0"/>
              <a:t>Hotel</a:t>
            </a:r>
          </a:p>
        </p:txBody>
      </p:sp>
      <p:pic>
        <p:nvPicPr>
          <p:cNvPr id="57" name="Picture 4" descr="Image result for goldfish logo">
            <a:extLst>
              <a:ext uri="{FF2B5EF4-FFF2-40B4-BE49-F238E27FC236}">
                <a16:creationId xmlns:a16="http://schemas.microsoft.com/office/drawing/2014/main" id="{13C75EAD-FB52-49A3-B1BC-94D92AA7946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1000" y="1638010"/>
            <a:ext cx="1157287" cy="1105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95802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2">
            <a:extLst>
              <a:ext uri="{FF2B5EF4-FFF2-40B4-BE49-F238E27FC236}">
                <a16:creationId xmlns:a16="http://schemas.microsoft.com/office/drawing/2014/main" id="{CD27B78A-4A66-495B-8896-E6BE9BF5E989}"/>
              </a:ext>
            </a:extLst>
          </p:cNvPr>
          <p:cNvSpPr>
            <a:spLocks noGrp="1" noChangeArrowheads="1"/>
          </p:cNvSpPr>
          <p:nvPr>
            <p:ph type="title"/>
          </p:nvPr>
        </p:nvSpPr>
        <p:spPr>
          <a:xfrm>
            <a:off x="384048" y="304800"/>
            <a:ext cx="2587753" cy="878541"/>
          </a:xfrm>
        </p:spPr>
        <p:txBody>
          <a:bodyPr/>
          <a:lstStyle/>
          <a:p>
            <a:r>
              <a:rPr lang="en-US" sz="1800" spc="-50" dirty="0"/>
              <a:t>Brand Agreement</a:t>
            </a:r>
          </a:p>
        </p:txBody>
      </p:sp>
      <p:sp>
        <p:nvSpPr>
          <p:cNvPr id="18" name="Footer Placeholder 4">
            <a:extLst>
              <a:ext uri="{FF2B5EF4-FFF2-40B4-BE49-F238E27FC236}">
                <a16:creationId xmlns:a16="http://schemas.microsoft.com/office/drawing/2014/main" id="{DD8B56C0-D921-4E03-AA61-7AF16A3BDC67}"/>
              </a:ext>
            </a:extLst>
          </p:cNvPr>
          <p:cNvSpPr>
            <a:spLocks noGrp="1"/>
          </p:cNvSpPr>
          <p:nvPr>
            <p:ph type="ftr" sz="quarter" idx="13"/>
          </p:nvPr>
        </p:nvSpPr>
        <p:spPr/>
        <p:txBody>
          <a:bodyPr/>
          <a:lstStyle/>
          <a:p>
            <a:r>
              <a:rPr lang="en-US" dirty="0"/>
              <a:t>Base: 361 operators familiar with Campbell’s</a:t>
            </a:r>
          </a:p>
          <a:p>
            <a:r>
              <a:rPr lang="en-US" dirty="0"/>
              <a:t>Q: Please rate your level of agreement with each of the following statements. </a:t>
            </a:r>
          </a:p>
        </p:txBody>
      </p:sp>
      <p:sp>
        <p:nvSpPr>
          <p:cNvPr id="9" name="Slide Number Placeholder 8"/>
          <p:cNvSpPr>
            <a:spLocks noGrp="1"/>
          </p:cNvSpPr>
          <p:nvPr>
            <p:ph type="sldNum" sz="quarter" idx="4"/>
          </p:nvPr>
        </p:nvSpPr>
        <p:spPr/>
        <p:txBody>
          <a:bodyPr/>
          <a:lstStyle/>
          <a:p>
            <a:fld id="{AC6EFA44-0FDE-4658-9836-52E1610CC619}" type="slidenum">
              <a:rPr lang="en-US" smtClean="0"/>
              <a:pPr/>
              <a:t>200</a:t>
            </a:fld>
            <a:endParaRPr lang="en-US" dirty="0"/>
          </a:p>
        </p:txBody>
      </p:sp>
      <p:sp>
        <p:nvSpPr>
          <p:cNvPr id="5" name="Text Placeholder 4">
            <a:extLst>
              <a:ext uri="{FF2B5EF4-FFF2-40B4-BE49-F238E27FC236}">
                <a16:creationId xmlns:a16="http://schemas.microsoft.com/office/drawing/2014/main" id="{655A03B7-7CB3-4F6E-B7B2-9ACF0F6C7753}"/>
              </a:ext>
            </a:extLst>
          </p:cNvPr>
          <p:cNvSpPr>
            <a:spLocks noGrp="1"/>
          </p:cNvSpPr>
          <p:nvPr>
            <p:ph type="body" sz="quarter" idx="17"/>
          </p:nvPr>
        </p:nvSpPr>
        <p:spPr>
          <a:xfrm>
            <a:off x="381000" y="762000"/>
            <a:ext cx="2589191" cy="793105"/>
          </a:xfrm>
        </p:spPr>
        <p:txBody>
          <a:bodyPr/>
          <a:lstStyle/>
          <a:p>
            <a:r>
              <a:rPr lang="en-US" sz="1800" spc="-50" dirty="0">
                <a:solidFill>
                  <a:schemeClr val="tx1"/>
                </a:solidFill>
              </a:rPr>
              <a:t>Every kitchen has a secret ingredient. Let yours be Campbell’s soup.</a:t>
            </a:r>
          </a:p>
        </p:txBody>
      </p:sp>
      <p:graphicFrame>
        <p:nvGraphicFramePr>
          <p:cNvPr id="28" name="Chart Placeholder 27">
            <a:extLst>
              <a:ext uri="{FF2B5EF4-FFF2-40B4-BE49-F238E27FC236}">
                <a16:creationId xmlns:a16="http://schemas.microsoft.com/office/drawing/2014/main" id="{45C5FB4C-D45C-44AB-A85F-63448854EF8D}"/>
              </a:ext>
            </a:extLst>
          </p:cNvPr>
          <p:cNvGraphicFramePr>
            <a:graphicFrameLocks noGrp="1"/>
          </p:cNvGraphicFramePr>
          <p:nvPr>
            <p:ph sz="quarter" idx="18"/>
            <p:extLst>
              <p:ext uri="{D42A27DB-BD31-4B8C-83A1-F6EECF244321}">
                <p14:modId xmlns:p14="http://schemas.microsoft.com/office/powerpoint/2010/main" val="4132501645"/>
              </p:ext>
            </p:extLst>
          </p:nvPr>
        </p:nvGraphicFramePr>
        <p:xfrm>
          <a:off x="381000" y="2071382"/>
          <a:ext cx="8382000" cy="4024618"/>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Box 25">
            <a:extLst>
              <a:ext uri="{FF2B5EF4-FFF2-40B4-BE49-F238E27FC236}">
                <a16:creationId xmlns:a16="http://schemas.microsoft.com/office/drawing/2014/main" id="{52F6682C-03EA-4E3A-BF86-D19F7882AA38}"/>
              </a:ext>
            </a:extLst>
          </p:cNvPr>
          <p:cNvSpPr txBox="1"/>
          <p:nvPr/>
        </p:nvSpPr>
        <p:spPr>
          <a:xfrm>
            <a:off x="1858475" y="2207233"/>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80%</a:t>
            </a:r>
          </a:p>
        </p:txBody>
      </p:sp>
      <p:sp>
        <p:nvSpPr>
          <p:cNvPr id="27" name="TextBox 26">
            <a:extLst>
              <a:ext uri="{FF2B5EF4-FFF2-40B4-BE49-F238E27FC236}">
                <a16:creationId xmlns:a16="http://schemas.microsoft.com/office/drawing/2014/main" id="{BEDBD554-A55A-44ED-8AB6-1348D16E9AC0}"/>
              </a:ext>
            </a:extLst>
          </p:cNvPr>
          <p:cNvSpPr txBox="1"/>
          <p:nvPr/>
        </p:nvSpPr>
        <p:spPr>
          <a:xfrm>
            <a:off x="1858475" y="2915918"/>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77%</a:t>
            </a:r>
          </a:p>
        </p:txBody>
      </p:sp>
      <p:sp>
        <p:nvSpPr>
          <p:cNvPr id="29" name="TextBox 28">
            <a:extLst>
              <a:ext uri="{FF2B5EF4-FFF2-40B4-BE49-F238E27FC236}">
                <a16:creationId xmlns:a16="http://schemas.microsoft.com/office/drawing/2014/main" id="{31AF55FD-E88A-4FD5-AACE-03068A05C8D9}"/>
              </a:ext>
            </a:extLst>
          </p:cNvPr>
          <p:cNvSpPr txBox="1"/>
          <p:nvPr/>
        </p:nvSpPr>
        <p:spPr>
          <a:xfrm>
            <a:off x="1858475" y="3624603"/>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81%</a:t>
            </a:r>
          </a:p>
        </p:txBody>
      </p:sp>
      <p:sp>
        <p:nvSpPr>
          <p:cNvPr id="30" name="TextBox 29">
            <a:extLst>
              <a:ext uri="{FF2B5EF4-FFF2-40B4-BE49-F238E27FC236}">
                <a16:creationId xmlns:a16="http://schemas.microsoft.com/office/drawing/2014/main" id="{4C722D89-6C53-44EB-A189-6F47C8E1B033}"/>
              </a:ext>
            </a:extLst>
          </p:cNvPr>
          <p:cNvSpPr txBox="1"/>
          <p:nvPr/>
        </p:nvSpPr>
        <p:spPr>
          <a:xfrm>
            <a:off x="1858475" y="4333288"/>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78%</a:t>
            </a:r>
          </a:p>
        </p:txBody>
      </p:sp>
      <p:sp>
        <p:nvSpPr>
          <p:cNvPr id="31" name="TextBox 30">
            <a:extLst>
              <a:ext uri="{FF2B5EF4-FFF2-40B4-BE49-F238E27FC236}">
                <a16:creationId xmlns:a16="http://schemas.microsoft.com/office/drawing/2014/main" id="{FCD18218-515C-419C-84F2-3987B6DF1657}"/>
              </a:ext>
            </a:extLst>
          </p:cNvPr>
          <p:cNvSpPr txBox="1"/>
          <p:nvPr/>
        </p:nvSpPr>
        <p:spPr>
          <a:xfrm>
            <a:off x="1858475" y="5041971"/>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100%</a:t>
            </a:r>
          </a:p>
        </p:txBody>
      </p:sp>
    </p:spTree>
    <p:custDataLst>
      <p:tags r:id="rId1"/>
    </p:custDataLst>
    <p:extLst>
      <p:ext uri="{BB962C8B-B14F-4D97-AF65-F5344CB8AC3E}">
        <p14:creationId xmlns:p14="http://schemas.microsoft.com/office/powerpoint/2010/main" val="92076359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2">
            <a:extLst>
              <a:ext uri="{FF2B5EF4-FFF2-40B4-BE49-F238E27FC236}">
                <a16:creationId xmlns:a16="http://schemas.microsoft.com/office/drawing/2014/main" id="{CD27B78A-4A66-495B-8896-E6BE9BF5E989}"/>
              </a:ext>
            </a:extLst>
          </p:cNvPr>
          <p:cNvSpPr>
            <a:spLocks noGrp="1" noChangeArrowheads="1"/>
          </p:cNvSpPr>
          <p:nvPr>
            <p:ph type="title"/>
          </p:nvPr>
        </p:nvSpPr>
        <p:spPr>
          <a:xfrm>
            <a:off x="384049" y="304800"/>
            <a:ext cx="2587752" cy="878541"/>
          </a:xfrm>
        </p:spPr>
        <p:txBody>
          <a:bodyPr/>
          <a:lstStyle/>
          <a:p>
            <a:r>
              <a:rPr lang="en-US" sz="1800" spc="-50" dirty="0"/>
              <a:t>Brand Agreement</a:t>
            </a:r>
          </a:p>
        </p:txBody>
      </p:sp>
      <p:sp>
        <p:nvSpPr>
          <p:cNvPr id="18" name="Footer Placeholder 4">
            <a:extLst>
              <a:ext uri="{FF2B5EF4-FFF2-40B4-BE49-F238E27FC236}">
                <a16:creationId xmlns:a16="http://schemas.microsoft.com/office/drawing/2014/main" id="{DD8B56C0-D921-4E03-AA61-7AF16A3BDC67}"/>
              </a:ext>
            </a:extLst>
          </p:cNvPr>
          <p:cNvSpPr>
            <a:spLocks noGrp="1"/>
          </p:cNvSpPr>
          <p:nvPr>
            <p:ph type="ftr" sz="quarter" idx="13"/>
          </p:nvPr>
        </p:nvSpPr>
        <p:spPr/>
        <p:txBody>
          <a:bodyPr/>
          <a:lstStyle/>
          <a:p>
            <a:r>
              <a:rPr lang="en-US" dirty="0"/>
              <a:t>Base: 361 operators familiar with Campbell’s</a:t>
            </a:r>
          </a:p>
          <a:p>
            <a:r>
              <a:rPr lang="en-US" dirty="0"/>
              <a:t>Q: Please rate your level of agreement with each of the following statements. </a:t>
            </a:r>
          </a:p>
        </p:txBody>
      </p:sp>
      <p:sp>
        <p:nvSpPr>
          <p:cNvPr id="9" name="Slide Number Placeholder 8"/>
          <p:cNvSpPr>
            <a:spLocks noGrp="1"/>
          </p:cNvSpPr>
          <p:nvPr>
            <p:ph type="sldNum" sz="quarter" idx="4"/>
          </p:nvPr>
        </p:nvSpPr>
        <p:spPr/>
        <p:txBody>
          <a:bodyPr/>
          <a:lstStyle/>
          <a:p>
            <a:fld id="{AC6EFA44-0FDE-4658-9836-52E1610CC619}" type="slidenum">
              <a:rPr lang="en-US" smtClean="0"/>
              <a:pPr/>
              <a:t>201</a:t>
            </a:fld>
            <a:endParaRPr lang="en-US" dirty="0"/>
          </a:p>
        </p:txBody>
      </p:sp>
      <p:sp>
        <p:nvSpPr>
          <p:cNvPr id="5" name="Text Placeholder 4">
            <a:extLst>
              <a:ext uri="{FF2B5EF4-FFF2-40B4-BE49-F238E27FC236}">
                <a16:creationId xmlns:a16="http://schemas.microsoft.com/office/drawing/2014/main" id="{655A03B7-7CB3-4F6E-B7B2-9ACF0F6C7753}"/>
              </a:ext>
            </a:extLst>
          </p:cNvPr>
          <p:cNvSpPr>
            <a:spLocks noGrp="1"/>
          </p:cNvSpPr>
          <p:nvPr>
            <p:ph type="body" sz="quarter" idx="17"/>
          </p:nvPr>
        </p:nvSpPr>
        <p:spPr>
          <a:xfrm>
            <a:off x="381000" y="676564"/>
            <a:ext cx="2589190" cy="878541"/>
          </a:xfrm>
        </p:spPr>
        <p:txBody>
          <a:bodyPr/>
          <a:lstStyle/>
          <a:p>
            <a:r>
              <a:rPr lang="en-US" sz="1800" spc="-50" dirty="0">
                <a:solidFill>
                  <a:schemeClr val="tx1"/>
                </a:solidFill>
              </a:rPr>
              <a:t>Campbell’s Soup means more quality in the can, less effort in the kitchen.</a:t>
            </a:r>
          </a:p>
        </p:txBody>
      </p:sp>
      <p:graphicFrame>
        <p:nvGraphicFramePr>
          <p:cNvPr id="28" name="Chart Placeholder 27">
            <a:extLst>
              <a:ext uri="{FF2B5EF4-FFF2-40B4-BE49-F238E27FC236}">
                <a16:creationId xmlns:a16="http://schemas.microsoft.com/office/drawing/2014/main" id="{45C5FB4C-D45C-44AB-A85F-63448854EF8D}"/>
              </a:ext>
            </a:extLst>
          </p:cNvPr>
          <p:cNvGraphicFramePr>
            <a:graphicFrameLocks noGrp="1"/>
          </p:cNvGraphicFramePr>
          <p:nvPr>
            <p:ph sz="quarter" idx="18"/>
            <p:extLst>
              <p:ext uri="{D42A27DB-BD31-4B8C-83A1-F6EECF244321}">
                <p14:modId xmlns:p14="http://schemas.microsoft.com/office/powerpoint/2010/main" val="1204813627"/>
              </p:ext>
            </p:extLst>
          </p:nvPr>
        </p:nvGraphicFramePr>
        <p:xfrm>
          <a:off x="381000" y="2071382"/>
          <a:ext cx="8382000" cy="4024618"/>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Box 25">
            <a:extLst>
              <a:ext uri="{FF2B5EF4-FFF2-40B4-BE49-F238E27FC236}">
                <a16:creationId xmlns:a16="http://schemas.microsoft.com/office/drawing/2014/main" id="{F2CDCAAB-3783-4D23-BE53-93790CB8EADC}"/>
              </a:ext>
            </a:extLst>
          </p:cNvPr>
          <p:cNvSpPr txBox="1"/>
          <p:nvPr/>
        </p:nvSpPr>
        <p:spPr>
          <a:xfrm>
            <a:off x="1858474" y="2207234"/>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84%</a:t>
            </a:r>
          </a:p>
        </p:txBody>
      </p:sp>
      <p:sp>
        <p:nvSpPr>
          <p:cNvPr id="27" name="TextBox 26">
            <a:extLst>
              <a:ext uri="{FF2B5EF4-FFF2-40B4-BE49-F238E27FC236}">
                <a16:creationId xmlns:a16="http://schemas.microsoft.com/office/drawing/2014/main" id="{B8189357-0B19-4007-83B2-4D2EA5D1E13B}"/>
              </a:ext>
            </a:extLst>
          </p:cNvPr>
          <p:cNvSpPr txBox="1"/>
          <p:nvPr/>
        </p:nvSpPr>
        <p:spPr>
          <a:xfrm>
            <a:off x="1858474" y="2915919"/>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82%</a:t>
            </a:r>
          </a:p>
        </p:txBody>
      </p:sp>
      <p:sp>
        <p:nvSpPr>
          <p:cNvPr id="29" name="TextBox 28">
            <a:extLst>
              <a:ext uri="{FF2B5EF4-FFF2-40B4-BE49-F238E27FC236}">
                <a16:creationId xmlns:a16="http://schemas.microsoft.com/office/drawing/2014/main" id="{D4679A93-C8A8-4D5C-8467-66B1DBF4193D}"/>
              </a:ext>
            </a:extLst>
          </p:cNvPr>
          <p:cNvSpPr txBox="1"/>
          <p:nvPr/>
        </p:nvSpPr>
        <p:spPr>
          <a:xfrm>
            <a:off x="1858474" y="3624604"/>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85%</a:t>
            </a:r>
          </a:p>
        </p:txBody>
      </p:sp>
      <p:sp>
        <p:nvSpPr>
          <p:cNvPr id="30" name="TextBox 29">
            <a:extLst>
              <a:ext uri="{FF2B5EF4-FFF2-40B4-BE49-F238E27FC236}">
                <a16:creationId xmlns:a16="http://schemas.microsoft.com/office/drawing/2014/main" id="{23FD4824-66AD-4C91-860F-7410B18951FC}"/>
              </a:ext>
            </a:extLst>
          </p:cNvPr>
          <p:cNvSpPr txBox="1"/>
          <p:nvPr/>
        </p:nvSpPr>
        <p:spPr>
          <a:xfrm>
            <a:off x="1858474" y="4333289"/>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89%</a:t>
            </a:r>
          </a:p>
        </p:txBody>
      </p:sp>
      <p:sp>
        <p:nvSpPr>
          <p:cNvPr id="31" name="TextBox 30">
            <a:extLst>
              <a:ext uri="{FF2B5EF4-FFF2-40B4-BE49-F238E27FC236}">
                <a16:creationId xmlns:a16="http://schemas.microsoft.com/office/drawing/2014/main" id="{730180D9-98BE-47AD-A223-B7B77950814C}"/>
              </a:ext>
            </a:extLst>
          </p:cNvPr>
          <p:cNvSpPr txBox="1"/>
          <p:nvPr/>
        </p:nvSpPr>
        <p:spPr>
          <a:xfrm>
            <a:off x="1858474" y="5041972"/>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90%</a:t>
            </a:r>
          </a:p>
        </p:txBody>
      </p:sp>
    </p:spTree>
    <p:custDataLst>
      <p:tags r:id="rId1"/>
    </p:custDataLst>
    <p:extLst>
      <p:ext uri="{BB962C8B-B14F-4D97-AF65-F5344CB8AC3E}">
        <p14:creationId xmlns:p14="http://schemas.microsoft.com/office/powerpoint/2010/main" val="405695401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2">
            <a:extLst>
              <a:ext uri="{FF2B5EF4-FFF2-40B4-BE49-F238E27FC236}">
                <a16:creationId xmlns:a16="http://schemas.microsoft.com/office/drawing/2014/main" id="{CD27B78A-4A66-495B-8896-E6BE9BF5E989}"/>
              </a:ext>
            </a:extLst>
          </p:cNvPr>
          <p:cNvSpPr>
            <a:spLocks noGrp="1" noChangeArrowheads="1"/>
          </p:cNvSpPr>
          <p:nvPr>
            <p:ph type="title"/>
          </p:nvPr>
        </p:nvSpPr>
        <p:spPr/>
        <p:txBody>
          <a:bodyPr/>
          <a:lstStyle/>
          <a:p>
            <a:r>
              <a:rPr lang="en-US" dirty="0"/>
              <a:t>Brand Motivation</a:t>
            </a:r>
          </a:p>
        </p:txBody>
      </p:sp>
      <p:sp>
        <p:nvSpPr>
          <p:cNvPr id="18" name="Footer Placeholder 4">
            <a:extLst>
              <a:ext uri="{FF2B5EF4-FFF2-40B4-BE49-F238E27FC236}">
                <a16:creationId xmlns:a16="http://schemas.microsoft.com/office/drawing/2014/main" id="{DD8B56C0-D921-4E03-AA61-7AF16A3BDC67}"/>
              </a:ext>
            </a:extLst>
          </p:cNvPr>
          <p:cNvSpPr>
            <a:spLocks noGrp="1"/>
          </p:cNvSpPr>
          <p:nvPr>
            <p:ph type="ftr" sz="quarter" idx="13"/>
          </p:nvPr>
        </p:nvSpPr>
        <p:spPr/>
        <p:txBody>
          <a:bodyPr/>
          <a:lstStyle/>
          <a:p>
            <a:r>
              <a:rPr lang="en-US" dirty="0"/>
              <a:t>Base: 508 operators </a:t>
            </a:r>
          </a:p>
          <a:p>
            <a:r>
              <a:rPr lang="en-US" dirty="0"/>
              <a:t>Q: Thinking specifically about Campbell’s Soup, please rate how motivating each of the following statements is when purchasing soup for your operation. </a:t>
            </a:r>
          </a:p>
        </p:txBody>
      </p:sp>
      <p:sp>
        <p:nvSpPr>
          <p:cNvPr id="9" name="Slide Number Placeholder 8"/>
          <p:cNvSpPr>
            <a:spLocks noGrp="1"/>
          </p:cNvSpPr>
          <p:nvPr>
            <p:ph type="sldNum" sz="quarter" idx="4"/>
          </p:nvPr>
        </p:nvSpPr>
        <p:spPr/>
        <p:txBody>
          <a:bodyPr/>
          <a:lstStyle/>
          <a:p>
            <a:fld id="{AC6EFA44-0FDE-4658-9836-52E1610CC619}" type="slidenum">
              <a:rPr lang="en-US" smtClean="0"/>
              <a:pPr/>
              <a:t>202</a:t>
            </a:fld>
            <a:endParaRPr lang="en-US" dirty="0"/>
          </a:p>
        </p:txBody>
      </p:sp>
      <p:sp>
        <p:nvSpPr>
          <p:cNvPr id="5" name="Text Placeholder 4">
            <a:extLst>
              <a:ext uri="{FF2B5EF4-FFF2-40B4-BE49-F238E27FC236}">
                <a16:creationId xmlns:a16="http://schemas.microsoft.com/office/drawing/2014/main" id="{655A03B7-7CB3-4F6E-B7B2-9ACF0F6C7753}"/>
              </a:ext>
            </a:extLst>
          </p:cNvPr>
          <p:cNvSpPr>
            <a:spLocks noGrp="1"/>
          </p:cNvSpPr>
          <p:nvPr>
            <p:ph type="body" sz="quarter" idx="17"/>
          </p:nvPr>
        </p:nvSpPr>
        <p:spPr>
          <a:xfrm>
            <a:off x="381000" y="849972"/>
            <a:ext cx="5486398" cy="705133"/>
          </a:xfrm>
        </p:spPr>
        <p:txBody>
          <a:bodyPr/>
          <a:lstStyle/>
          <a:p>
            <a:r>
              <a:rPr lang="en-US" dirty="0"/>
              <a:t>Seasons change. Your menu should too. Give guests seasonal flavor with Campbell’s soup. </a:t>
            </a:r>
          </a:p>
          <a:p>
            <a:endParaRPr lang="en-US" dirty="0"/>
          </a:p>
        </p:txBody>
      </p:sp>
      <p:graphicFrame>
        <p:nvGraphicFramePr>
          <p:cNvPr id="28" name="Chart Placeholder 27">
            <a:extLst>
              <a:ext uri="{FF2B5EF4-FFF2-40B4-BE49-F238E27FC236}">
                <a16:creationId xmlns:a16="http://schemas.microsoft.com/office/drawing/2014/main" id="{45C5FB4C-D45C-44AB-A85F-63448854EF8D}"/>
              </a:ext>
            </a:extLst>
          </p:cNvPr>
          <p:cNvGraphicFramePr>
            <a:graphicFrameLocks noGrp="1"/>
          </p:cNvGraphicFramePr>
          <p:nvPr>
            <p:ph sz="quarter" idx="18"/>
            <p:extLst>
              <p:ext uri="{D42A27DB-BD31-4B8C-83A1-F6EECF244321}">
                <p14:modId xmlns:p14="http://schemas.microsoft.com/office/powerpoint/2010/main" val="3401552770"/>
              </p:ext>
            </p:extLst>
          </p:nvPr>
        </p:nvGraphicFramePr>
        <p:xfrm>
          <a:off x="381000" y="2071381"/>
          <a:ext cx="8382000" cy="4024619"/>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a:extLst>
              <a:ext uri="{FF2B5EF4-FFF2-40B4-BE49-F238E27FC236}">
                <a16:creationId xmlns:a16="http://schemas.microsoft.com/office/drawing/2014/main" id="{0519C1E9-4C92-4A33-9F60-52BFE9623836}"/>
              </a:ext>
            </a:extLst>
          </p:cNvPr>
          <p:cNvSpPr txBox="1"/>
          <p:nvPr/>
        </p:nvSpPr>
        <p:spPr>
          <a:xfrm>
            <a:off x="1858475" y="2207231"/>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88%</a:t>
            </a:r>
          </a:p>
        </p:txBody>
      </p:sp>
      <p:sp>
        <p:nvSpPr>
          <p:cNvPr id="20" name="TextBox 19">
            <a:extLst>
              <a:ext uri="{FF2B5EF4-FFF2-40B4-BE49-F238E27FC236}">
                <a16:creationId xmlns:a16="http://schemas.microsoft.com/office/drawing/2014/main" id="{8692CEDE-F8AB-45ED-A730-E6781D1AED27}"/>
              </a:ext>
            </a:extLst>
          </p:cNvPr>
          <p:cNvSpPr txBox="1"/>
          <p:nvPr/>
        </p:nvSpPr>
        <p:spPr>
          <a:xfrm>
            <a:off x="1858475" y="2915916"/>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86%</a:t>
            </a:r>
          </a:p>
        </p:txBody>
      </p:sp>
      <p:sp>
        <p:nvSpPr>
          <p:cNvPr id="21" name="TextBox 20">
            <a:extLst>
              <a:ext uri="{FF2B5EF4-FFF2-40B4-BE49-F238E27FC236}">
                <a16:creationId xmlns:a16="http://schemas.microsoft.com/office/drawing/2014/main" id="{8A4E2425-8EF4-47E0-B01C-95B15DCC5F02}"/>
              </a:ext>
            </a:extLst>
          </p:cNvPr>
          <p:cNvSpPr txBox="1"/>
          <p:nvPr/>
        </p:nvSpPr>
        <p:spPr>
          <a:xfrm>
            <a:off x="1858475" y="3624601"/>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91%</a:t>
            </a:r>
          </a:p>
        </p:txBody>
      </p:sp>
      <p:sp>
        <p:nvSpPr>
          <p:cNvPr id="26" name="TextBox 25">
            <a:extLst>
              <a:ext uri="{FF2B5EF4-FFF2-40B4-BE49-F238E27FC236}">
                <a16:creationId xmlns:a16="http://schemas.microsoft.com/office/drawing/2014/main" id="{3B0A13C4-56A3-4F9C-9FC6-7A270DCFBB1B}"/>
              </a:ext>
            </a:extLst>
          </p:cNvPr>
          <p:cNvSpPr txBox="1"/>
          <p:nvPr/>
        </p:nvSpPr>
        <p:spPr>
          <a:xfrm>
            <a:off x="1858475" y="4333286"/>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80%</a:t>
            </a:r>
          </a:p>
        </p:txBody>
      </p:sp>
      <p:sp>
        <p:nvSpPr>
          <p:cNvPr id="27" name="TextBox 26">
            <a:extLst>
              <a:ext uri="{FF2B5EF4-FFF2-40B4-BE49-F238E27FC236}">
                <a16:creationId xmlns:a16="http://schemas.microsoft.com/office/drawing/2014/main" id="{85C94911-B102-415C-89DD-7BE3B55DBB6E}"/>
              </a:ext>
            </a:extLst>
          </p:cNvPr>
          <p:cNvSpPr txBox="1"/>
          <p:nvPr/>
        </p:nvSpPr>
        <p:spPr>
          <a:xfrm>
            <a:off x="1858475" y="5041970"/>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95%</a:t>
            </a:r>
          </a:p>
        </p:txBody>
      </p:sp>
    </p:spTree>
    <p:custDataLst>
      <p:tags r:id="rId1"/>
    </p:custDataLst>
    <p:extLst>
      <p:ext uri="{BB962C8B-B14F-4D97-AF65-F5344CB8AC3E}">
        <p14:creationId xmlns:p14="http://schemas.microsoft.com/office/powerpoint/2010/main" val="51763182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2">
            <a:extLst>
              <a:ext uri="{FF2B5EF4-FFF2-40B4-BE49-F238E27FC236}">
                <a16:creationId xmlns:a16="http://schemas.microsoft.com/office/drawing/2014/main" id="{CD27B78A-4A66-495B-8896-E6BE9BF5E989}"/>
              </a:ext>
            </a:extLst>
          </p:cNvPr>
          <p:cNvSpPr>
            <a:spLocks noGrp="1" noChangeArrowheads="1"/>
          </p:cNvSpPr>
          <p:nvPr>
            <p:ph type="title"/>
          </p:nvPr>
        </p:nvSpPr>
        <p:spPr>
          <a:xfrm>
            <a:off x="384048" y="304800"/>
            <a:ext cx="2587753" cy="878541"/>
          </a:xfrm>
        </p:spPr>
        <p:txBody>
          <a:bodyPr/>
          <a:lstStyle/>
          <a:p>
            <a:r>
              <a:rPr lang="en-US" sz="1800" spc="-50" dirty="0"/>
              <a:t>Brand Motivation</a:t>
            </a:r>
          </a:p>
        </p:txBody>
      </p:sp>
      <p:sp>
        <p:nvSpPr>
          <p:cNvPr id="18" name="Footer Placeholder 4">
            <a:extLst>
              <a:ext uri="{FF2B5EF4-FFF2-40B4-BE49-F238E27FC236}">
                <a16:creationId xmlns:a16="http://schemas.microsoft.com/office/drawing/2014/main" id="{DD8B56C0-D921-4E03-AA61-7AF16A3BDC67}"/>
              </a:ext>
            </a:extLst>
          </p:cNvPr>
          <p:cNvSpPr>
            <a:spLocks noGrp="1"/>
          </p:cNvSpPr>
          <p:nvPr>
            <p:ph type="ftr" sz="quarter" idx="13"/>
          </p:nvPr>
        </p:nvSpPr>
        <p:spPr/>
        <p:txBody>
          <a:bodyPr/>
          <a:lstStyle/>
          <a:p>
            <a:r>
              <a:rPr lang="en-US" dirty="0"/>
              <a:t>Base: 508 operators </a:t>
            </a:r>
          </a:p>
          <a:p>
            <a:r>
              <a:rPr lang="en-US" dirty="0"/>
              <a:t>Q: Thinking specifically about Campbell’s Soup, please rate how motivating each of the following statements is when purchasing soup for your operation. </a:t>
            </a:r>
          </a:p>
        </p:txBody>
      </p:sp>
      <p:sp>
        <p:nvSpPr>
          <p:cNvPr id="9" name="Slide Number Placeholder 8"/>
          <p:cNvSpPr>
            <a:spLocks noGrp="1"/>
          </p:cNvSpPr>
          <p:nvPr>
            <p:ph type="sldNum" sz="quarter" idx="4"/>
          </p:nvPr>
        </p:nvSpPr>
        <p:spPr/>
        <p:txBody>
          <a:bodyPr/>
          <a:lstStyle/>
          <a:p>
            <a:fld id="{AC6EFA44-0FDE-4658-9836-52E1610CC619}" type="slidenum">
              <a:rPr lang="en-US" smtClean="0"/>
              <a:pPr/>
              <a:t>203</a:t>
            </a:fld>
            <a:endParaRPr lang="en-US" dirty="0"/>
          </a:p>
        </p:txBody>
      </p:sp>
      <p:sp>
        <p:nvSpPr>
          <p:cNvPr id="5" name="Text Placeholder 4">
            <a:extLst>
              <a:ext uri="{FF2B5EF4-FFF2-40B4-BE49-F238E27FC236}">
                <a16:creationId xmlns:a16="http://schemas.microsoft.com/office/drawing/2014/main" id="{655A03B7-7CB3-4F6E-B7B2-9ACF0F6C7753}"/>
              </a:ext>
            </a:extLst>
          </p:cNvPr>
          <p:cNvSpPr>
            <a:spLocks noGrp="1"/>
          </p:cNvSpPr>
          <p:nvPr>
            <p:ph type="body" sz="quarter" idx="17"/>
          </p:nvPr>
        </p:nvSpPr>
        <p:spPr>
          <a:xfrm>
            <a:off x="381000" y="676564"/>
            <a:ext cx="2589191" cy="878541"/>
          </a:xfrm>
        </p:spPr>
        <p:txBody>
          <a:bodyPr/>
          <a:lstStyle/>
          <a:p>
            <a:r>
              <a:rPr lang="en-US" sz="1800" spc="-50" dirty="0">
                <a:solidFill>
                  <a:schemeClr val="tx1"/>
                </a:solidFill>
              </a:rPr>
              <a:t>With Campbell’s, there is a soup for every season.</a:t>
            </a:r>
          </a:p>
        </p:txBody>
      </p:sp>
      <p:graphicFrame>
        <p:nvGraphicFramePr>
          <p:cNvPr id="28" name="Chart Placeholder 27">
            <a:extLst>
              <a:ext uri="{FF2B5EF4-FFF2-40B4-BE49-F238E27FC236}">
                <a16:creationId xmlns:a16="http://schemas.microsoft.com/office/drawing/2014/main" id="{45C5FB4C-D45C-44AB-A85F-63448854EF8D}"/>
              </a:ext>
            </a:extLst>
          </p:cNvPr>
          <p:cNvGraphicFramePr>
            <a:graphicFrameLocks noGrp="1"/>
          </p:cNvGraphicFramePr>
          <p:nvPr>
            <p:ph sz="quarter" idx="18"/>
            <p:extLst>
              <p:ext uri="{D42A27DB-BD31-4B8C-83A1-F6EECF244321}">
                <p14:modId xmlns:p14="http://schemas.microsoft.com/office/powerpoint/2010/main" val="2873817203"/>
              </p:ext>
            </p:extLst>
          </p:nvPr>
        </p:nvGraphicFramePr>
        <p:xfrm>
          <a:off x="381000" y="2071382"/>
          <a:ext cx="8382000" cy="4024618"/>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Box 25">
            <a:extLst>
              <a:ext uri="{FF2B5EF4-FFF2-40B4-BE49-F238E27FC236}">
                <a16:creationId xmlns:a16="http://schemas.microsoft.com/office/drawing/2014/main" id="{2E14EF36-26CE-4A01-909E-1E7FF37F9966}"/>
              </a:ext>
            </a:extLst>
          </p:cNvPr>
          <p:cNvSpPr txBox="1"/>
          <p:nvPr/>
        </p:nvSpPr>
        <p:spPr>
          <a:xfrm>
            <a:off x="1858473" y="2207232"/>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88%</a:t>
            </a:r>
          </a:p>
        </p:txBody>
      </p:sp>
      <p:sp>
        <p:nvSpPr>
          <p:cNvPr id="27" name="TextBox 26">
            <a:extLst>
              <a:ext uri="{FF2B5EF4-FFF2-40B4-BE49-F238E27FC236}">
                <a16:creationId xmlns:a16="http://schemas.microsoft.com/office/drawing/2014/main" id="{88586CC7-896B-40EC-95CD-21645F35AA1F}"/>
              </a:ext>
            </a:extLst>
          </p:cNvPr>
          <p:cNvSpPr txBox="1"/>
          <p:nvPr/>
        </p:nvSpPr>
        <p:spPr>
          <a:xfrm>
            <a:off x="1858473" y="2915917"/>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87%</a:t>
            </a:r>
          </a:p>
        </p:txBody>
      </p:sp>
      <p:sp>
        <p:nvSpPr>
          <p:cNvPr id="29" name="TextBox 28">
            <a:extLst>
              <a:ext uri="{FF2B5EF4-FFF2-40B4-BE49-F238E27FC236}">
                <a16:creationId xmlns:a16="http://schemas.microsoft.com/office/drawing/2014/main" id="{2C7AD2F7-E3A4-42DC-9E7B-40D3F368F4CA}"/>
              </a:ext>
            </a:extLst>
          </p:cNvPr>
          <p:cNvSpPr txBox="1"/>
          <p:nvPr/>
        </p:nvSpPr>
        <p:spPr>
          <a:xfrm>
            <a:off x="1858473" y="3624602"/>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87%</a:t>
            </a:r>
          </a:p>
        </p:txBody>
      </p:sp>
      <p:sp>
        <p:nvSpPr>
          <p:cNvPr id="30" name="TextBox 29">
            <a:extLst>
              <a:ext uri="{FF2B5EF4-FFF2-40B4-BE49-F238E27FC236}">
                <a16:creationId xmlns:a16="http://schemas.microsoft.com/office/drawing/2014/main" id="{F6523022-0CDF-4D67-898E-E6018E18221B}"/>
              </a:ext>
            </a:extLst>
          </p:cNvPr>
          <p:cNvSpPr txBox="1"/>
          <p:nvPr/>
        </p:nvSpPr>
        <p:spPr>
          <a:xfrm>
            <a:off x="1858473" y="4333287"/>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85%</a:t>
            </a:r>
          </a:p>
        </p:txBody>
      </p:sp>
      <p:sp>
        <p:nvSpPr>
          <p:cNvPr id="31" name="TextBox 30">
            <a:extLst>
              <a:ext uri="{FF2B5EF4-FFF2-40B4-BE49-F238E27FC236}">
                <a16:creationId xmlns:a16="http://schemas.microsoft.com/office/drawing/2014/main" id="{7749282C-487A-4275-AC3C-CD78F78B8C89}"/>
              </a:ext>
            </a:extLst>
          </p:cNvPr>
          <p:cNvSpPr txBox="1"/>
          <p:nvPr/>
        </p:nvSpPr>
        <p:spPr>
          <a:xfrm>
            <a:off x="1858473" y="5041970"/>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95%</a:t>
            </a:r>
          </a:p>
        </p:txBody>
      </p:sp>
    </p:spTree>
    <p:custDataLst>
      <p:tags r:id="rId1"/>
    </p:custDataLst>
    <p:extLst>
      <p:ext uri="{BB962C8B-B14F-4D97-AF65-F5344CB8AC3E}">
        <p14:creationId xmlns:p14="http://schemas.microsoft.com/office/powerpoint/2010/main" val="297903845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2">
            <a:extLst>
              <a:ext uri="{FF2B5EF4-FFF2-40B4-BE49-F238E27FC236}">
                <a16:creationId xmlns:a16="http://schemas.microsoft.com/office/drawing/2014/main" id="{CD27B78A-4A66-495B-8896-E6BE9BF5E989}"/>
              </a:ext>
            </a:extLst>
          </p:cNvPr>
          <p:cNvSpPr>
            <a:spLocks noGrp="1" noChangeArrowheads="1"/>
          </p:cNvSpPr>
          <p:nvPr>
            <p:ph type="title"/>
          </p:nvPr>
        </p:nvSpPr>
        <p:spPr>
          <a:xfrm>
            <a:off x="384048" y="304800"/>
            <a:ext cx="2587753" cy="878541"/>
          </a:xfrm>
        </p:spPr>
        <p:txBody>
          <a:bodyPr/>
          <a:lstStyle/>
          <a:p>
            <a:r>
              <a:rPr lang="en-US" sz="1800" spc="-50" dirty="0"/>
              <a:t>Brand Motivation</a:t>
            </a:r>
          </a:p>
        </p:txBody>
      </p:sp>
      <p:sp>
        <p:nvSpPr>
          <p:cNvPr id="18" name="Footer Placeholder 4">
            <a:extLst>
              <a:ext uri="{FF2B5EF4-FFF2-40B4-BE49-F238E27FC236}">
                <a16:creationId xmlns:a16="http://schemas.microsoft.com/office/drawing/2014/main" id="{DD8B56C0-D921-4E03-AA61-7AF16A3BDC67}"/>
              </a:ext>
            </a:extLst>
          </p:cNvPr>
          <p:cNvSpPr>
            <a:spLocks noGrp="1"/>
          </p:cNvSpPr>
          <p:nvPr>
            <p:ph type="ftr" sz="quarter" idx="13"/>
          </p:nvPr>
        </p:nvSpPr>
        <p:spPr/>
        <p:txBody>
          <a:bodyPr/>
          <a:lstStyle/>
          <a:p>
            <a:r>
              <a:rPr lang="en-US" dirty="0"/>
              <a:t>Base: 508 operators </a:t>
            </a:r>
          </a:p>
          <a:p>
            <a:r>
              <a:rPr lang="en-US" dirty="0"/>
              <a:t>Q: Thinking specifically about Campbell’s Soup, please rate how motivating each of the following statements is when purchasing soup for your operation. </a:t>
            </a:r>
          </a:p>
        </p:txBody>
      </p:sp>
      <p:sp>
        <p:nvSpPr>
          <p:cNvPr id="9" name="Slide Number Placeholder 8"/>
          <p:cNvSpPr>
            <a:spLocks noGrp="1"/>
          </p:cNvSpPr>
          <p:nvPr>
            <p:ph type="sldNum" sz="quarter" idx="4"/>
          </p:nvPr>
        </p:nvSpPr>
        <p:spPr/>
        <p:txBody>
          <a:bodyPr/>
          <a:lstStyle/>
          <a:p>
            <a:fld id="{AC6EFA44-0FDE-4658-9836-52E1610CC619}" type="slidenum">
              <a:rPr lang="en-US" smtClean="0"/>
              <a:pPr/>
              <a:t>204</a:t>
            </a:fld>
            <a:endParaRPr lang="en-US" dirty="0"/>
          </a:p>
        </p:txBody>
      </p:sp>
      <p:sp>
        <p:nvSpPr>
          <p:cNvPr id="5" name="Text Placeholder 4">
            <a:extLst>
              <a:ext uri="{FF2B5EF4-FFF2-40B4-BE49-F238E27FC236}">
                <a16:creationId xmlns:a16="http://schemas.microsoft.com/office/drawing/2014/main" id="{655A03B7-7CB3-4F6E-B7B2-9ACF0F6C7753}"/>
              </a:ext>
            </a:extLst>
          </p:cNvPr>
          <p:cNvSpPr>
            <a:spLocks noGrp="1"/>
          </p:cNvSpPr>
          <p:nvPr>
            <p:ph type="body" sz="quarter" idx="17"/>
          </p:nvPr>
        </p:nvSpPr>
        <p:spPr>
          <a:xfrm>
            <a:off x="381000" y="676564"/>
            <a:ext cx="2589191" cy="878541"/>
          </a:xfrm>
        </p:spPr>
        <p:txBody>
          <a:bodyPr/>
          <a:lstStyle/>
          <a:p>
            <a:r>
              <a:rPr lang="en-US" sz="1800" spc="-50" dirty="0">
                <a:solidFill>
                  <a:schemeClr val="tx1"/>
                </a:solidFill>
              </a:rPr>
              <a:t>Every kitchen has a secret ingredient. Let yours be Campbell’s soup.</a:t>
            </a:r>
          </a:p>
        </p:txBody>
      </p:sp>
      <p:graphicFrame>
        <p:nvGraphicFramePr>
          <p:cNvPr id="28" name="Chart Placeholder 27">
            <a:extLst>
              <a:ext uri="{FF2B5EF4-FFF2-40B4-BE49-F238E27FC236}">
                <a16:creationId xmlns:a16="http://schemas.microsoft.com/office/drawing/2014/main" id="{45C5FB4C-D45C-44AB-A85F-63448854EF8D}"/>
              </a:ext>
            </a:extLst>
          </p:cNvPr>
          <p:cNvGraphicFramePr>
            <a:graphicFrameLocks noGrp="1"/>
          </p:cNvGraphicFramePr>
          <p:nvPr>
            <p:ph sz="quarter" idx="18"/>
            <p:extLst>
              <p:ext uri="{D42A27DB-BD31-4B8C-83A1-F6EECF244321}">
                <p14:modId xmlns:p14="http://schemas.microsoft.com/office/powerpoint/2010/main" val="4001274837"/>
              </p:ext>
            </p:extLst>
          </p:nvPr>
        </p:nvGraphicFramePr>
        <p:xfrm>
          <a:off x="381000" y="2511221"/>
          <a:ext cx="8382000" cy="3584779"/>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Box 25">
            <a:extLst>
              <a:ext uri="{FF2B5EF4-FFF2-40B4-BE49-F238E27FC236}">
                <a16:creationId xmlns:a16="http://schemas.microsoft.com/office/drawing/2014/main" id="{012093E1-E5F2-4C30-BCAD-984F08A0BFAE}"/>
              </a:ext>
            </a:extLst>
          </p:cNvPr>
          <p:cNvSpPr txBox="1"/>
          <p:nvPr/>
        </p:nvSpPr>
        <p:spPr>
          <a:xfrm>
            <a:off x="1858476" y="2605267"/>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83%</a:t>
            </a:r>
          </a:p>
        </p:txBody>
      </p:sp>
      <p:sp>
        <p:nvSpPr>
          <p:cNvPr id="27" name="TextBox 26">
            <a:extLst>
              <a:ext uri="{FF2B5EF4-FFF2-40B4-BE49-F238E27FC236}">
                <a16:creationId xmlns:a16="http://schemas.microsoft.com/office/drawing/2014/main" id="{6B7B9876-C642-4684-92CB-81E4194E1D5D}"/>
              </a:ext>
            </a:extLst>
          </p:cNvPr>
          <p:cNvSpPr txBox="1"/>
          <p:nvPr/>
        </p:nvSpPr>
        <p:spPr>
          <a:xfrm>
            <a:off x="1858476" y="3238648"/>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80%</a:t>
            </a:r>
          </a:p>
        </p:txBody>
      </p:sp>
      <p:sp>
        <p:nvSpPr>
          <p:cNvPr id="29" name="TextBox 28">
            <a:extLst>
              <a:ext uri="{FF2B5EF4-FFF2-40B4-BE49-F238E27FC236}">
                <a16:creationId xmlns:a16="http://schemas.microsoft.com/office/drawing/2014/main" id="{5E5B1AF1-B675-4921-B8A0-EC51BF7716D5}"/>
              </a:ext>
            </a:extLst>
          </p:cNvPr>
          <p:cNvSpPr txBox="1"/>
          <p:nvPr/>
        </p:nvSpPr>
        <p:spPr>
          <a:xfrm>
            <a:off x="1858476" y="3872029"/>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84%</a:t>
            </a:r>
          </a:p>
        </p:txBody>
      </p:sp>
      <p:sp>
        <p:nvSpPr>
          <p:cNvPr id="30" name="TextBox 29">
            <a:extLst>
              <a:ext uri="{FF2B5EF4-FFF2-40B4-BE49-F238E27FC236}">
                <a16:creationId xmlns:a16="http://schemas.microsoft.com/office/drawing/2014/main" id="{2031CE56-3408-40E5-BC8A-B4177BBDA341}"/>
              </a:ext>
            </a:extLst>
          </p:cNvPr>
          <p:cNvSpPr txBox="1"/>
          <p:nvPr/>
        </p:nvSpPr>
        <p:spPr>
          <a:xfrm>
            <a:off x="1858476" y="4505410"/>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85%</a:t>
            </a:r>
          </a:p>
        </p:txBody>
      </p:sp>
      <p:sp>
        <p:nvSpPr>
          <p:cNvPr id="31" name="TextBox 30">
            <a:extLst>
              <a:ext uri="{FF2B5EF4-FFF2-40B4-BE49-F238E27FC236}">
                <a16:creationId xmlns:a16="http://schemas.microsoft.com/office/drawing/2014/main" id="{011D358B-7FB3-495D-B678-B71245317204}"/>
              </a:ext>
            </a:extLst>
          </p:cNvPr>
          <p:cNvSpPr txBox="1"/>
          <p:nvPr/>
        </p:nvSpPr>
        <p:spPr>
          <a:xfrm>
            <a:off x="1858476" y="5138790"/>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91%</a:t>
            </a:r>
          </a:p>
        </p:txBody>
      </p:sp>
    </p:spTree>
    <p:custDataLst>
      <p:tags r:id="rId1"/>
    </p:custDataLst>
    <p:extLst>
      <p:ext uri="{BB962C8B-B14F-4D97-AF65-F5344CB8AC3E}">
        <p14:creationId xmlns:p14="http://schemas.microsoft.com/office/powerpoint/2010/main" val="138133118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2">
            <a:extLst>
              <a:ext uri="{FF2B5EF4-FFF2-40B4-BE49-F238E27FC236}">
                <a16:creationId xmlns:a16="http://schemas.microsoft.com/office/drawing/2014/main" id="{CD27B78A-4A66-495B-8896-E6BE9BF5E989}"/>
              </a:ext>
            </a:extLst>
          </p:cNvPr>
          <p:cNvSpPr>
            <a:spLocks noGrp="1" noChangeArrowheads="1"/>
          </p:cNvSpPr>
          <p:nvPr>
            <p:ph type="title"/>
          </p:nvPr>
        </p:nvSpPr>
        <p:spPr>
          <a:xfrm>
            <a:off x="384049" y="304800"/>
            <a:ext cx="2587752" cy="878541"/>
          </a:xfrm>
        </p:spPr>
        <p:txBody>
          <a:bodyPr/>
          <a:lstStyle/>
          <a:p>
            <a:r>
              <a:rPr lang="en-US" sz="1800" spc="-50" dirty="0"/>
              <a:t>Brand Motivation</a:t>
            </a:r>
          </a:p>
        </p:txBody>
      </p:sp>
      <p:sp>
        <p:nvSpPr>
          <p:cNvPr id="18" name="Footer Placeholder 4">
            <a:extLst>
              <a:ext uri="{FF2B5EF4-FFF2-40B4-BE49-F238E27FC236}">
                <a16:creationId xmlns:a16="http://schemas.microsoft.com/office/drawing/2014/main" id="{DD8B56C0-D921-4E03-AA61-7AF16A3BDC67}"/>
              </a:ext>
            </a:extLst>
          </p:cNvPr>
          <p:cNvSpPr>
            <a:spLocks noGrp="1"/>
          </p:cNvSpPr>
          <p:nvPr>
            <p:ph type="ftr" sz="quarter" idx="13"/>
          </p:nvPr>
        </p:nvSpPr>
        <p:spPr/>
        <p:txBody>
          <a:bodyPr/>
          <a:lstStyle/>
          <a:p>
            <a:r>
              <a:rPr lang="en-US" dirty="0"/>
              <a:t>Base: 508 operators </a:t>
            </a:r>
          </a:p>
          <a:p>
            <a:r>
              <a:rPr lang="en-US" dirty="0"/>
              <a:t>Q: Thinking specifically about Campbell’s Soup, please rate how motivating each of the following statements is when purchasing soup for your operation. </a:t>
            </a:r>
          </a:p>
        </p:txBody>
      </p:sp>
      <p:sp>
        <p:nvSpPr>
          <p:cNvPr id="9" name="Slide Number Placeholder 8"/>
          <p:cNvSpPr>
            <a:spLocks noGrp="1"/>
          </p:cNvSpPr>
          <p:nvPr>
            <p:ph type="sldNum" sz="quarter" idx="4"/>
          </p:nvPr>
        </p:nvSpPr>
        <p:spPr/>
        <p:txBody>
          <a:bodyPr/>
          <a:lstStyle/>
          <a:p>
            <a:fld id="{AC6EFA44-0FDE-4658-9836-52E1610CC619}" type="slidenum">
              <a:rPr lang="en-US" smtClean="0"/>
              <a:pPr/>
              <a:t>205</a:t>
            </a:fld>
            <a:endParaRPr lang="en-US" dirty="0"/>
          </a:p>
        </p:txBody>
      </p:sp>
      <p:sp>
        <p:nvSpPr>
          <p:cNvPr id="5" name="Text Placeholder 4">
            <a:extLst>
              <a:ext uri="{FF2B5EF4-FFF2-40B4-BE49-F238E27FC236}">
                <a16:creationId xmlns:a16="http://schemas.microsoft.com/office/drawing/2014/main" id="{655A03B7-7CB3-4F6E-B7B2-9ACF0F6C7753}"/>
              </a:ext>
            </a:extLst>
          </p:cNvPr>
          <p:cNvSpPr>
            <a:spLocks noGrp="1"/>
          </p:cNvSpPr>
          <p:nvPr>
            <p:ph type="body" sz="quarter" idx="17"/>
          </p:nvPr>
        </p:nvSpPr>
        <p:spPr>
          <a:xfrm>
            <a:off x="381000" y="676564"/>
            <a:ext cx="2589190" cy="878541"/>
          </a:xfrm>
        </p:spPr>
        <p:txBody>
          <a:bodyPr/>
          <a:lstStyle/>
          <a:p>
            <a:r>
              <a:rPr lang="en-US" sz="1800" spc="-50" dirty="0">
                <a:solidFill>
                  <a:schemeClr val="tx1"/>
                </a:solidFill>
              </a:rPr>
              <a:t>Campbell’s Soup means more quality in the can, less effort in the kitchen.</a:t>
            </a:r>
          </a:p>
        </p:txBody>
      </p:sp>
      <p:graphicFrame>
        <p:nvGraphicFramePr>
          <p:cNvPr id="28" name="Chart Placeholder 27">
            <a:extLst>
              <a:ext uri="{FF2B5EF4-FFF2-40B4-BE49-F238E27FC236}">
                <a16:creationId xmlns:a16="http://schemas.microsoft.com/office/drawing/2014/main" id="{45C5FB4C-D45C-44AB-A85F-63448854EF8D}"/>
              </a:ext>
            </a:extLst>
          </p:cNvPr>
          <p:cNvGraphicFramePr>
            <a:graphicFrameLocks noGrp="1"/>
          </p:cNvGraphicFramePr>
          <p:nvPr>
            <p:ph sz="quarter" idx="18"/>
            <p:extLst>
              <p:ext uri="{D42A27DB-BD31-4B8C-83A1-F6EECF244321}">
                <p14:modId xmlns:p14="http://schemas.microsoft.com/office/powerpoint/2010/main" val="1269652833"/>
              </p:ext>
            </p:extLst>
          </p:nvPr>
        </p:nvGraphicFramePr>
        <p:xfrm>
          <a:off x="381000" y="2511221"/>
          <a:ext cx="8382000" cy="3584779"/>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Box 25">
            <a:extLst>
              <a:ext uri="{FF2B5EF4-FFF2-40B4-BE49-F238E27FC236}">
                <a16:creationId xmlns:a16="http://schemas.microsoft.com/office/drawing/2014/main" id="{A8D2120F-D790-4DBA-8D06-488F89CD3332}"/>
              </a:ext>
            </a:extLst>
          </p:cNvPr>
          <p:cNvSpPr txBox="1"/>
          <p:nvPr/>
        </p:nvSpPr>
        <p:spPr>
          <a:xfrm>
            <a:off x="1879990" y="2605269"/>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86%</a:t>
            </a:r>
          </a:p>
        </p:txBody>
      </p:sp>
      <p:sp>
        <p:nvSpPr>
          <p:cNvPr id="27" name="TextBox 26">
            <a:extLst>
              <a:ext uri="{FF2B5EF4-FFF2-40B4-BE49-F238E27FC236}">
                <a16:creationId xmlns:a16="http://schemas.microsoft.com/office/drawing/2014/main" id="{D99D7447-0D4D-42A0-8E49-17EC7DE94C7F}"/>
              </a:ext>
            </a:extLst>
          </p:cNvPr>
          <p:cNvSpPr txBox="1"/>
          <p:nvPr/>
        </p:nvSpPr>
        <p:spPr>
          <a:xfrm>
            <a:off x="1879990" y="3238650"/>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85%</a:t>
            </a:r>
          </a:p>
        </p:txBody>
      </p:sp>
      <p:sp>
        <p:nvSpPr>
          <p:cNvPr id="29" name="TextBox 28">
            <a:extLst>
              <a:ext uri="{FF2B5EF4-FFF2-40B4-BE49-F238E27FC236}">
                <a16:creationId xmlns:a16="http://schemas.microsoft.com/office/drawing/2014/main" id="{200D89F7-5784-4DD5-A025-FDF49E634A98}"/>
              </a:ext>
            </a:extLst>
          </p:cNvPr>
          <p:cNvSpPr txBox="1"/>
          <p:nvPr/>
        </p:nvSpPr>
        <p:spPr>
          <a:xfrm>
            <a:off x="1879990" y="3872031"/>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87%</a:t>
            </a:r>
          </a:p>
        </p:txBody>
      </p:sp>
      <p:sp>
        <p:nvSpPr>
          <p:cNvPr id="30" name="TextBox 29">
            <a:extLst>
              <a:ext uri="{FF2B5EF4-FFF2-40B4-BE49-F238E27FC236}">
                <a16:creationId xmlns:a16="http://schemas.microsoft.com/office/drawing/2014/main" id="{91F1E09A-5D2F-4E90-AE04-17E08D012F4F}"/>
              </a:ext>
            </a:extLst>
          </p:cNvPr>
          <p:cNvSpPr txBox="1"/>
          <p:nvPr/>
        </p:nvSpPr>
        <p:spPr>
          <a:xfrm>
            <a:off x="1879990" y="4505412"/>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83%</a:t>
            </a:r>
          </a:p>
        </p:txBody>
      </p:sp>
      <p:sp>
        <p:nvSpPr>
          <p:cNvPr id="31" name="TextBox 30">
            <a:extLst>
              <a:ext uri="{FF2B5EF4-FFF2-40B4-BE49-F238E27FC236}">
                <a16:creationId xmlns:a16="http://schemas.microsoft.com/office/drawing/2014/main" id="{CE8C68E3-421B-48AD-8620-8F5849BAE34D}"/>
              </a:ext>
            </a:extLst>
          </p:cNvPr>
          <p:cNvSpPr txBox="1"/>
          <p:nvPr/>
        </p:nvSpPr>
        <p:spPr>
          <a:xfrm>
            <a:off x="1879990" y="5138791"/>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98%</a:t>
            </a:r>
          </a:p>
        </p:txBody>
      </p:sp>
    </p:spTree>
    <p:custDataLst>
      <p:tags r:id="rId1"/>
    </p:custDataLst>
    <p:extLst>
      <p:ext uri="{BB962C8B-B14F-4D97-AF65-F5344CB8AC3E}">
        <p14:creationId xmlns:p14="http://schemas.microsoft.com/office/powerpoint/2010/main" val="34908409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8B9398-1126-4C02-A9E7-7431E14C0605}"/>
              </a:ext>
            </a:extLst>
          </p:cNvPr>
          <p:cNvSpPr>
            <a:spLocks noGrp="1"/>
          </p:cNvSpPr>
          <p:nvPr>
            <p:ph type="title"/>
          </p:nvPr>
        </p:nvSpPr>
        <p:spPr/>
        <p:txBody>
          <a:bodyPr/>
          <a:lstStyle/>
          <a:p>
            <a:r>
              <a:rPr lang="en-US" dirty="0"/>
              <a:t>Prepared Salsa</a:t>
            </a:r>
          </a:p>
        </p:txBody>
      </p:sp>
      <p:sp>
        <p:nvSpPr>
          <p:cNvPr id="3" name="Slide Number Placeholder 2">
            <a:extLst>
              <a:ext uri="{FF2B5EF4-FFF2-40B4-BE49-F238E27FC236}">
                <a16:creationId xmlns:a16="http://schemas.microsoft.com/office/drawing/2014/main" id="{E8FD2D58-9A43-420C-A594-2889EDCA21C9}"/>
              </a:ext>
            </a:extLst>
          </p:cNvPr>
          <p:cNvSpPr>
            <a:spLocks noGrp="1"/>
          </p:cNvSpPr>
          <p:nvPr>
            <p:ph type="sldNum" sz="quarter" idx="4"/>
          </p:nvPr>
        </p:nvSpPr>
        <p:spPr/>
        <p:txBody>
          <a:bodyPr/>
          <a:lstStyle/>
          <a:p>
            <a:pPr defTabSz="856716"/>
            <a:fld id="{7B6B1C32-E567-445C-9FD5-2A0B0A08DD29}" type="slidenum">
              <a:rPr lang="en-US" smtClean="0"/>
              <a:pPr defTabSz="856716"/>
              <a:t>206</a:t>
            </a:fld>
            <a:endParaRPr lang="en-US" dirty="0"/>
          </a:p>
        </p:txBody>
      </p:sp>
    </p:spTree>
    <p:extLst>
      <p:ext uri="{BB962C8B-B14F-4D97-AF65-F5344CB8AC3E}">
        <p14:creationId xmlns:p14="http://schemas.microsoft.com/office/powerpoint/2010/main" val="243974383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Placeholder 6"/>
          <p:cNvGraphicFramePr>
            <a:graphicFrameLocks noGrp="1"/>
          </p:cNvGraphicFramePr>
          <p:nvPr>
            <p:ph type="chart" sz="quarter" idx="14"/>
            <p:extLst>
              <p:ext uri="{D42A27DB-BD31-4B8C-83A1-F6EECF244321}">
                <p14:modId xmlns:p14="http://schemas.microsoft.com/office/powerpoint/2010/main" val="737545833"/>
              </p:ext>
            </p:extLst>
          </p:nvPr>
        </p:nvGraphicFramePr>
        <p:xfrm>
          <a:off x="3276600" y="304800"/>
          <a:ext cx="5486400" cy="6246176"/>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p:cNvSpPr>
            <a:spLocks noGrp="1"/>
          </p:cNvSpPr>
          <p:nvPr>
            <p:ph type="sldNum" sz="quarter" idx="10"/>
          </p:nvPr>
        </p:nvSpPr>
        <p:spPr/>
        <p:txBody>
          <a:bodyPr/>
          <a:lstStyle/>
          <a:p>
            <a:fld id="{1F4E2DE4-8ADA-4D4E-9951-90A1D26586E7}" type="slidenum">
              <a:rPr lang="en-US" smtClean="0"/>
              <a:pPr/>
              <a:t>207</a:t>
            </a:fld>
            <a:endParaRPr lang="en-US" dirty="0"/>
          </a:p>
        </p:txBody>
      </p:sp>
      <p:sp>
        <p:nvSpPr>
          <p:cNvPr id="4" name="Title 3"/>
          <p:cNvSpPr>
            <a:spLocks noGrp="1"/>
          </p:cNvSpPr>
          <p:nvPr>
            <p:ph type="title"/>
          </p:nvPr>
        </p:nvSpPr>
        <p:spPr/>
        <p:txBody>
          <a:bodyPr/>
          <a:lstStyle/>
          <a:p>
            <a:r>
              <a:rPr lang="en-US" dirty="0"/>
              <a:t>Prepared Salsa Purchase Drivers</a:t>
            </a:r>
          </a:p>
        </p:txBody>
      </p:sp>
      <p:sp>
        <p:nvSpPr>
          <p:cNvPr id="5" name="Footer Placeholder 4"/>
          <p:cNvSpPr>
            <a:spLocks noGrp="1"/>
          </p:cNvSpPr>
          <p:nvPr>
            <p:ph type="ftr" sz="quarter" idx="13"/>
          </p:nvPr>
        </p:nvSpPr>
        <p:spPr>
          <a:xfrm>
            <a:off x="381000" y="6198017"/>
            <a:ext cx="2590801" cy="355183"/>
          </a:xfrm>
        </p:spPr>
        <p:txBody>
          <a:bodyPr/>
          <a:lstStyle/>
          <a:p>
            <a:endParaRPr lang="en-US" dirty="0"/>
          </a:p>
          <a:p>
            <a:r>
              <a:rPr lang="en-US" dirty="0"/>
              <a:t>Base: 434</a:t>
            </a:r>
          </a:p>
          <a:p>
            <a:r>
              <a:rPr lang="en-US" dirty="0"/>
              <a:t>Q: You said you currently purchase prepared salsa products for your operation. Please select the primary drivers of your purchase decisions. Please select up to five.</a:t>
            </a:r>
          </a:p>
        </p:txBody>
      </p:sp>
      <p:sp>
        <p:nvSpPr>
          <p:cNvPr id="15" name="Text Placeholder 14">
            <a:extLst>
              <a:ext uri="{FF2B5EF4-FFF2-40B4-BE49-F238E27FC236}">
                <a16:creationId xmlns:a16="http://schemas.microsoft.com/office/drawing/2014/main" id="{253B5948-4658-4C5A-BC7B-F0ADFBD5E251}"/>
              </a:ext>
            </a:extLst>
          </p:cNvPr>
          <p:cNvSpPr>
            <a:spLocks noGrp="1"/>
          </p:cNvSpPr>
          <p:nvPr>
            <p:ph type="body" sz="quarter" idx="15"/>
          </p:nvPr>
        </p:nvSpPr>
        <p:spPr/>
        <p:txBody>
          <a:bodyPr/>
          <a:lstStyle/>
          <a:p>
            <a:r>
              <a:rPr lang="en-US" dirty="0"/>
              <a:t>By Segment</a:t>
            </a:r>
          </a:p>
          <a:p>
            <a:endParaRPr lang="en-US" dirty="0"/>
          </a:p>
        </p:txBody>
      </p:sp>
      <p:graphicFrame>
        <p:nvGraphicFramePr>
          <p:cNvPr id="17" name="Chart Placeholder 6">
            <a:extLst>
              <a:ext uri="{FF2B5EF4-FFF2-40B4-BE49-F238E27FC236}">
                <a16:creationId xmlns:a16="http://schemas.microsoft.com/office/drawing/2014/main" id="{E3CD7CE7-C2BE-4EF5-AD1A-78F783048D03}"/>
              </a:ext>
            </a:extLst>
          </p:cNvPr>
          <p:cNvGraphicFramePr>
            <a:graphicFrameLocks noGrp="1"/>
          </p:cNvGraphicFramePr>
          <p:nvPr>
            <p:ph type="chart" sz="quarter" idx="17"/>
            <p:extLst>
              <p:ext uri="{D42A27DB-BD31-4B8C-83A1-F6EECF244321}">
                <p14:modId xmlns:p14="http://schemas.microsoft.com/office/powerpoint/2010/main" val="2677098460"/>
              </p:ext>
            </p:extLst>
          </p:nvPr>
        </p:nvGraphicFramePr>
        <p:xfrm>
          <a:off x="6172200" y="304800"/>
          <a:ext cx="2590800" cy="62461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7852256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Placeholder 6"/>
          <p:cNvGraphicFramePr>
            <a:graphicFrameLocks noGrp="1"/>
          </p:cNvGraphicFramePr>
          <p:nvPr>
            <p:ph type="chart" sz="quarter" idx="14"/>
            <p:extLst>
              <p:ext uri="{D42A27DB-BD31-4B8C-83A1-F6EECF244321}">
                <p14:modId xmlns:p14="http://schemas.microsoft.com/office/powerpoint/2010/main" val="1007198606"/>
              </p:ext>
            </p:extLst>
          </p:nvPr>
        </p:nvGraphicFramePr>
        <p:xfrm>
          <a:off x="3276600" y="304800"/>
          <a:ext cx="5486400" cy="6246176"/>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p:cNvSpPr>
            <a:spLocks noGrp="1"/>
          </p:cNvSpPr>
          <p:nvPr>
            <p:ph type="sldNum" sz="quarter" idx="10"/>
          </p:nvPr>
        </p:nvSpPr>
        <p:spPr/>
        <p:txBody>
          <a:bodyPr/>
          <a:lstStyle/>
          <a:p>
            <a:fld id="{1F4E2DE4-8ADA-4D4E-9951-90A1D26586E7}" type="slidenum">
              <a:rPr lang="en-US" smtClean="0"/>
              <a:pPr/>
              <a:t>208</a:t>
            </a:fld>
            <a:endParaRPr lang="en-US" dirty="0"/>
          </a:p>
        </p:txBody>
      </p:sp>
      <p:sp>
        <p:nvSpPr>
          <p:cNvPr id="11" name="Title 10">
            <a:extLst>
              <a:ext uri="{FF2B5EF4-FFF2-40B4-BE49-F238E27FC236}">
                <a16:creationId xmlns:a16="http://schemas.microsoft.com/office/drawing/2014/main" id="{53AA7AAB-983E-4018-834C-178AE877BCC7}"/>
              </a:ext>
            </a:extLst>
          </p:cNvPr>
          <p:cNvSpPr>
            <a:spLocks noGrp="1"/>
          </p:cNvSpPr>
          <p:nvPr>
            <p:ph type="title"/>
          </p:nvPr>
        </p:nvSpPr>
        <p:spPr/>
        <p:txBody>
          <a:bodyPr/>
          <a:lstStyle/>
          <a:p>
            <a:r>
              <a:rPr lang="en-US" sz="1800" spc="-50" dirty="0"/>
              <a:t>Prepared Salsa Purchase Drivers</a:t>
            </a:r>
          </a:p>
        </p:txBody>
      </p:sp>
      <p:sp>
        <p:nvSpPr>
          <p:cNvPr id="5" name="Footer Placeholder 4"/>
          <p:cNvSpPr>
            <a:spLocks noGrp="1"/>
          </p:cNvSpPr>
          <p:nvPr>
            <p:ph type="ftr" sz="quarter" idx="13"/>
          </p:nvPr>
        </p:nvSpPr>
        <p:spPr>
          <a:xfrm>
            <a:off x="381000" y="6198017"/>
            <a:ext cx="2590800" cy="355183"/>
          </a:xfrm>
        </p:spPr>
        <p:txBody>
          <a:bodyPr/>
          <a:lstStyle/>
          <a:p>
            <a:endParaRPr lang="en-US" dirty="0"/>
          </a:p>
          <a:p>
            <a:r>
              <a:rPr lang="en-US" dirty="0"/>
              <a:t>Base: 434</a:t>
            </a:r>
          </a:p>
          <a:p>
            <a:r>
              <a:rPr lang="en-US" dirty="0"/>
              <a:t>Q: You said you currently purchase prepared salsa products for your operation. Please select the primary drivers of your purchase decisions. Please select up to five.</a:t>
            </a:r>
          </a:p>
        </p:txBody>
      </p:sp>
      <p:sp>
        <p:nvSpPr>
          <p:cNvPr id="14" name="Text Placeholder 13">
            <a:extLst>
              <a:ext uri="{FF2B5EF4-FFF2-40B4-BE49-F238E27FC236}">
                <a16:creationId xmlns:a16="http://schemas.microsoft.com/office/drawing/2014/main" id="{60C8BFC3-A9B6-41C9-9799-262F9A51C3A8}"/>
              </a:ext>
            </a:extLst>
          </p:cNvPr>
          <p:cNvSpPr>
            <a:spLocks noGrp="1"/>
          </p:cNvSpPr>
          <p:nvPr>
            <p:ph type="body" sz="quarter" idx="15"/>
          </p:nvPr>
        </p:nvSpPr>
        <p:spPr>
          <a:xfrm>
            <a:off x="381000" y="914400"/>
            <a:ext cx="2590801" cy="1514765"/>
          </a:xfrm>
        </p:spPr>
        <p:txBody>
          <a:bodyPr/>
          <a:lstStyle/>
          <a:p>
            <a:r>
              <a:rPr lang="en-US" sz="1800" spc="-50" dirty="0">
                <a:solidFill>
                  <a:schemeClr val="tx1"/>
                </a:solidFill>
              </a:rPr>
              <a:t>By Segment</a:t>
            </a:r>
          </a:p>
          <a:p>
            <a:endParaRPr lang="en-US" sz="1800" spc="-50" dirty="0">
              <a:solidFill>
                <a:schemeClr val="tx1"/>
              </a:solidFill>
            </a:endParaRPr>
          </a:p>
        </p:txBody>
      </p:sp>
      <p:graphicFrame>
        <p:nvGraphicFramePr>
          <p:cNvPr id="16" name="Chart Placeholder 6">
            <a:extLst>
              <a:ext uri="{FF2B5EF4-FFF2-40B4-BE49-F238E27FC236}">
                <a16:creationId xmlns:a16="http://schemas.microsoft.com/office/drawing/2014/main" id="{4DB93BB7-0908-4673-9F71-7FA7D0FEDBDF}"/>
              </a:ext>
            </a:extLst>
          </p:cNvPr>
          <p:cNvGraphicFramePr>
            <a:graphicFrameLocks noGrp="1"/>
          </p:cNvGraphicFramePr>
          <p:nvPr>
            <p:ph type="chart" sz="quarter" idx="17"/>
            <p:extLst>
              <p:ext uri="{D42A27DB-BD31-4B8C-83A1-F6EECF244321}">
                <p14:modId xmlns:p14="http://schemas.microsoft.com/office/powerpoint/2010/main" val="3182776735"/>
              </p:ext>
            </p:extLst>
          </p:nvPr>
        </p:nvGraphicFramePr>
        <p:xfrm>
          <a:off x="6172200" y="304800"/>
          <a:ext cx="2590800" cy="62461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7675468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8B9398-1126-4C02-A9E7-7431E14C0605}"/>
              </a:ext>
            </a:extLst>
          </p:cNvPr>
          <p:cNvSpPr>
            <a:spLocks noGrp="1"/>
          </p:cNvSpPr>
          <p:nvPr>
            <p:ph type="title"/>
          </p:nvPr>
        </p:nvSpPr>
        <p:spPr/>
        <p:txBody>
          <a:bodyPr/>
          <a:lstStyle/>
          <a:p>
            <a:r>
              <a:rPr lang="en-US" dirty="0"/>
              <a:t>Beverages</a:t>
            </a:r>
          </a:p>
        </p:txBody>
      </p:sp>
      <p:sp>
        <p:nvSpPr>
          <p:cNvPr id="3" name="Slide Number Placeholder 2">
            <a:extLst>
              <a:ext uri="{FF2B5EF4-FFF2-40B4-BE49-F238E27FC236}">
                <a16:creationId xmlns:a16="http://schemas.microsoft.com/office/drawing/2014/main" id="{E8FD2D58-9A43-420C-A594-2889EDCA21C9}"/>
              </a:ext>
            </a:extLst>
          </p:cNvPr>
          <p:cNvSpPr>
            <a:spLocks noGrp="1"/>
          </p:cNvSpPr>
          <p:nvPr>
            <p:ph type="sldNum" sz="quarter" idx="4"/>
          </p:nvPr>
        </p:nvSpPr>
        <p:spPr/>
        <p:txBody>
          <a:bodyPr/>
          <a:lstStyle/>
          <a:p>
            <a:pPr defTabSz="856716"/>
            <a:fld id="{7B6B1C32-E567-445C-9FD5-2A0B0A08DD29}" type="slidenum">
              <a:rPr lang="en-US" smtClean="0"/>
              <a:pPr defTabSz="856716"/>
              <a:t>209</a:t>
            </a:fld>
            <a:endParaRPr lang="en-US" dirty="0"/>
          </a:p>
        </p:txBody>
      </p:sp>
    </p:spTree>
    <p:extLst>
      <p:ext uri="{BB962C8B-B14F-4D97-AF65-F5344CB8AC3E}">
        <p14:creationId xmlns:p14="http://schemas.microsoft.com/office/powerpoint/2010/main" val="3998845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2="http://schemas.microsoft.com/office/drawing/2015/10/21/chartex">
        <mc:Choice Requires="cx2">
          <p:graphicFrame>
            <p:nvGraphicFramePr>
              <p:cNvPr id="31" name="Chart Placeholder 29">
                <a:extLst>
                  <a:ext uri="{FF2B5EF4-FFF2-40B4-BE49-F238E27FC236}">
                    <a16:creationId xmlns:a16="http://schemas.microsoft.com/office/drawing/2014/main" id="{46F873C1-CFFB-436B-9C14-F8DEEA8C7625}"/>
                  </a:ext>
                </a:extLst>
              </p:cNvPr>
              <p:cNvGraphicFramePr>
                <a:graphicFrameLocks/>
              </p:cNvGraphicFramePr>
              <p:nvPr>
                <p:extLst>
                  <p:ext uri="{D42A27DB-BD31-4B8C-83A1-F6EECF244321}">
                    <p14:modId xmlns:p14="http://schemas.microsoft.com/office/powerpoint/2010/main" val="1912445938"/>
                  </p:ext>
                </p:extLst>
              </p:nvPr>
            </p:nvGraphicFramePr>
            <p:xfrm>
              <a:off x="6409479" y="2920107"/>
              <a:ext cx="1920240" cy="3629360"/>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31" name="Chart Placeholder 29">
                <a:extLst>
                  <a:ext uri="{FF2B5EF4-FFF2-40B4-BE49-F238E27FC236}">
                    <a16:creationId xmlns:a16="http://schemas.microsoft.com/office/drawing/2014/main" id="{46F873C1-CFFB-436B-9C14-F8DEEA8C7625}"/>
                  </a:ext>
                </a:extLst>
              </p:cNvPr>
              <p:cNvPicPr>
                <a:picLocks noGrp="1" noRot="1" noChangeAspect="1" noMove="1" noResize="1" noEditPoints="1" noAdjustHandles="1" noChangeArrowheads="1" noChangeShapeType="1"/>
              </p:cNvPicPr>
              <p:nvPr/>
            </p:nvPicPr>
            <p:blipFill>
              <a:blip r:embed="rId4"/>
              <a:stretch>
                <a:fillRect/>
              </a:stretch>
            </p:blipFill>
            <p:spPr>
              <a:xfrm>
                <a:off x="6409479" y="2920107"/>
                <a:ext cx="1920240" cy="3629360"/>
              </a:xfrm>
              <a:prstGeom prst="rect">
                <a:avLst/>
              </a:prstGeom>
            </p:spPr>
          </p:pic>
        </mc:Fallback>
      </mc:AlternateContent>
      <mc:AlternateContent xmlns:mc="http://schemas.openxmlformats.org/markup-compatibility/2006" xmlns:cx2="http://schemas.microsoft.com/office/drawing/2015/10/21/chartex">
        <mc:Choice Requires="cx2">
          <p:graphicFrame>
            <p:nvGraphicFramePr>
              <p:cNvPr id="29" name="Chart Placeholder 29">
                <a:extLst>
                  <a:ext uri="{FF2B5EF4-FFF2-40B4-BE49-F238E27FC236}">
                    <a16:creationId xmlns:a16="http://schemas.microsoft.com/office/drawing/2014/main" id="{C6F1C777-D426-472A-979C-DBF97C5A947C}"/>
                  </a:ext>
                </a:extLst>
              </p:cNvPr>
              <p:cNvGraphicFramePr>
                <a:graphicFrameLocks/>
              </p:cNvGraphicFramePr>
              <p:nvPr>
                <p:extLst>
                  <p:ext uri="{D42A27DB-BD31-4B8C-83A1-F6EECF244321}">
                    <p14:modId xmlns:p14="http://schemas.microsoft.com/office/powerpoint/2010/main" val="1584127616"/>
                  </p:ext>
                </p:extLst>
              </p:nvPr>
            </p:nvGraphicFramePr>
            <p:xfrm>
              <a:off x="3919776" y="2920107"/>
              <a:ext cx="1920240" cy="3629360"/>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29" name="Chart Placeholder 29">
                <a:extLst>
                  <a:ext uri="{FF2B5EF4-FFF2-40B4-BE49-F238E27FC236}">
                    <a16:creationId xmlns:a16="http://schemas.microsoft.com/office/drawing/2014/main" id="{C6F1C777-D426-472A-979C-DBF97C5A947C}"/>
                  </a:ext>
                </a:extLst>
              </p:cNvPr>
              <p:cNvPicPr>
                <a:picLocks noGrp="1" noRot="1" noChangeAspect="1" noMove="1" noResize="1" noEditPoints="1" noAdjustHandles="1" noChangeArrowheads="1" noChangeShapeType="1"/>
              </p:cNvPicPr>
              <p:nvPr/>
            </p:nvPicPr>
            <p:blipFill>
              <a:blip r:embed="rId6"/>
              <a:stretch>
                <a:fillRect/>
              </a:stretch>
            </p:blipFill>
            <p:spPr>
              <a:xfrm>
                <a:off x="3919776" y="2920107"/>
                <a:ext cx="1920240" cy="3629360"/>
              </a:xfrm>
              <a:prstGeom prst="rect">
                <a:avLst/>
              </a:prstGeom>
            </p:spPr>
          </p:pic>
        </mc:Fallback>
      </mc:AlternateContent>
      <p:sp>
        <p:nvSpPr>
          <p:cNvPr id="28" name="Footer Placeholder 4">
            <a:extLst>
              <a:ext uri="{FF2B5EF4-FFF2-40B4-BE49-F238E27FC236}">
                <a16:creationId xmlns:a16="http://schemas.microsoft.com/office/drawing/2014/main" id="{F2EED238-D9FE-44EB-A3E7-BB8205D9DA68}"/>
              </a:ext>
            </a:extLst>
          </p:cNvPr>
          <p:cNvSpPr>
            <a:spLocks noGrp="1"/>
          </p:cNvSpPr>
          <p:nvPr>
            <p:ph type="ftr" sz="quarter" idx="13"/>
          </p:nvPr>
        </p:nvSpPr>
        <p:spPr/>
        <p:txBody>
          <a:bodyPr/>
          <a:lstStyle/>
          <a:p>
            <a:r>
              <a:rPr lang="en-US" dirty="0"/>
              <a:t>Note: Percentages based on operators who currently use category</a:t>
            </a:r>
          </a:p>
        </p:txBody>
      </p:sp>
      <p:sp>
        <p:nvSpPr>
          <p:cNvPr id="6" name="Slide Number Placeholder 5">
            <a:extLst>
              <a:ext uri="{FF2B5EF4-FFF2-40B4-BE49-F238E27FC236}">
                <a16:creationId xmlns:a16="http://schemas.microsoft.com/office/drawing/2014/main" id="{08B6DD54-DA22-4357-86B1-1D3034B0B8DC}"/>
              </a:ext>
            </a:extLst>
          </p:cNvPr>
          <p:cNvSpPr>
            <a:spLocks noGrp="1"/>
          </p:cNvSpPr>
          <p:nvPr>
            <p:ph type="sldNum" sz="quarter" idx="4"/>
          </p:nvPr>
        </p:nvSpPr>
        <p:spPr/>
        <p:txBody>
          <a:bodyPr/>
          <a:lstStyle/>
          <a:p>
            <a:pPr lvl="0"/>
            <a:fld id="{7B6B1C32-E567-445C-9FD5-2A0B0A08DD29}" type="slidenum">
              <a:rPr lang="en-US" noProof="0" smtClean="0"/>
              <a:pPr lvl="0"/>
              <a:t>21</a:t>
            </a:fld>
            <a:endParaRPr lang="en-US" noProof="0" dirty="0"/>
          </a:p>
        </p:txBody>
      </p:sp>
      <p:sp>
        <p:nvSpPr>
          <p:cNvPr id="8" name="Title 7">
            <a:extLst>
              <a:ext uri="{FF2B5EF4-FFF2-40B4-BE49-F238E27FC236}">
                <a16:creationId xmlns:a16="http://schemas.microsoft.com/office/drawing/2014/main" id="{7588E94E-E75C-43DA-B425-7E6C86BC25D4}"/>
              </a:ext>
            </a:extLst>
          </p:cNvPr>
          <p:cNvSpPr>
            <a:spLocks noGrp="1"/>
          </p:cNvSpPr>
          <p:nvPr>
            <p:ph type="title"/>
          </p:nvPr>
        </p:nvSpPr>
        <p:spPr/>
        <p:txBody>
          <a:bodyPr/>
          <a:lstStyle/>
          <a:p>
            <a:r>
              <a:rPr lang="en-US" dirty="0"/>
              <a:t>Goldfish Brand Usage Funnel </a:t>
            </a:r>
          </a:p>
        </p:txBody>
      </p:sp>
      <p:sp>
        <p:nvSpPr>
          <p:cNvPr id="37" name="Text Placeholder 1">
            <a:extLst>
              <a:ext uri="{FF2B5EF4-FFF2-40B4-BE49-F238E27FC236}">
                <a16:creationId xmlns:a16="http://schemas.microsoft.com/office/drawing/2014/main" id="{444BEACA-B705-45B5-90C5-75CBA86073EA}"/>
              </a:ext>
            </a:extLst>
          </p:cNvPr>
          <p:cNvSpPr>
            <a:spLocks noGrp="1"/>
          </p:cNvSpPr>
          <p:nvPr>
            <p:ph type="body" sz="quarter" idx="15"/>
          </p:nvPr>
        </p:nvSpPr>
        <p:spPr/>
        <p:txBody>
          <a:bodyPr/>
          <a:lstStyle/>
          <a:p>
            <a:r>
              <a:rPr lang="en-US" dirty="0"/>
              <a:t>Priority segments</a:t>
            </a:r>
          </a:p>
        </p:txBody>
      </p:sp>
      <mc:AlternateContent xmlns:mc="http://schemas.openxmlformats.org/markup-compatibility/2006" xmlns:cx2="http://schemas.microsoft.com/office/drawing/2015/10/21/chartex">
        <mc:Choice Requires="cx2">
          <p:graphicFrame>
            <p:nvGraphicFramePr>
              <p:cNvPr id="30" name="Chart Placeholder 29">
                <a:extLst>
                  <a:ext uri="{FF2B5EF4-FFF2-40B4-BE49-F238E27FC236}">
                    <a16:creationId xmlns:a16="http://schemas.microsoft.com/office/drawing/2014/main" id="{A75C39C8-70A5-4543-AE95-CA1A36360FF1}"/>
                  </a:ext>
                </a:extLst>
              </p:cNvPr>
              <p:cNvGraphicFramePr>
                <a:graphicFrameLocks noGrp="1"/>
              </p:cNvGraphicFramePr>
              <p:nvPr>
                <p:ph type="chart" sz="quarter" idx="4294967295"/>
              </p:nvPr>
            </p:nvGraphicFramePr>
            <p:xfrm>
              <a:off x="1430773" y="2921000"/>
              <a:ext cx="1920875" cy="3630613"/>
            </p:xfrm>
            <a:graphic>
              <a:graphicData uri="http://schemas.microsoft.com/office/drawing/2014/chartex">
                <cx:chart xmlns:cx="http://schemas.microsoft.com/office/drawing/2014/chartex" xmlns:r="http://schemas.openxmlformats.org/officeDocument/2006/relationships" r:id="rId7"/>
              </a:graphicData>
            </a:graphic>
          </p:graphicFrame>
        </mc:Choice>
        <mc:Fallback xmlns="">
          <p:pic>
            <p:nvPicPr>
              <p:cNvPr id="30" name="Chart Placeholder 29">
                <a:extLst>
                  <a:ext uri="{FF2B5EF4-FFF2-40B4-BE49-F238E27FC236}">
                    <a16:creationId xmlns:a16="http://schemas.microsoft.com/office/drawing/2014/main" id="{A75C39C8-70A5-4543-AE95-CA1A36360FF1}"/>
                  </a:ext>
                </a:extLst>
              </p:cNvPr>
              <p:cNvPicPr>
                <a:picLocks noGrp="1" noRot="1" noChangeAspect="1" noMove="1" noResize="1" noEditPoints="1" noAdjustHandles="1" noChangeArrowheads="1" noChangeShapeType="1"/>
              </p:cNvPicPr>
              <p:nvPr/>
            </p:nvPicPr>
            <p:blipFill>
              <a:blip r:embed="rId8"/>
              <a:stretch>
                <a:fillRect/>
              </a:stretch>
            </p:blipFill>
            <p:spPr>
              <a:xfrm>
                <a:off x="1430773" y="2921000"/>
                <a:ext cx="1920875" cy="3630613"/>
              </a:xfrm>
              <a:prstGeom prst="rect">
                <a:avLst/>
              </a:prstGeom>
            </p:spPr>
          </p:pic>
        </mc:Fallback>
      </mc:AlternateContent>
      <p:sp>
        <p:nvSpPr>
          <p:cNvPr id="47" name="TextBox 46">
            <a:extLst>
              <a:ext uri="{FF2B5EF4-FFF2-40B4-BE49-F238E27FC236}">
                <a16:creationId xmlns:a16="http://schemas.microsoft.com/office/drawing/2014/main" id="{DA3EE1A7-3B3C-4B75-A50A-B07581F5BA04}"/>
              </a:ext>
            </a:extLst>
          </p:cNvPr>
          <p:cNvSpPr txBox="1"/>
          <p:nvPr/>
        </p:nvSpPr>
        <p:spPr>
          <a:xfrm>
            <a:off x="6977598" y="3316089"/>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19%</a:t>
            </a:r>
            <a:endParaRPr kumimoji="0" lang="en-US" sz="1200" b="0" i="0" u="none" strike="noStrike" kern="1200" cap="none" spc="0" normalizeH="0" baseline="0" noProof="0" dirty="0">
              <a:ln>
                <a:noFill/>
              </a:ln>
              <a:solidFill>
                <a:srgbClr val="FFFFFF"/>
              </a:solidFill>
              <a:effectLst/>
              <a:uLnTx/>
              <a:uFillTx/>
              <a:latin typeface="Arial" panose="020B0604020202020204"/>
              <a:ea typeface="Georgia" charset="0"/>
              <a:cs typeface="Georgia" charset="0"/>
            </a:endParaRPr>
          </a:p>
        </p:txBody>
      </p:sp>
      <p:sp>
        <p:nvSpPr>
          <p:cNvPr id="48" name="TextBox 47">
            <a:extLst>
              <a:ext uri="{FF2B5EF4-FFF2-40B4-BE49-F238E27FC236}">
                <a16:creationId xmlns:a16="http://schemas.microsoft.com/office/drawing/2014/main" id="{5C27FCFE-BF4D-4D5A-8445-08C65D9074C6}"/>
              </a:ext>
            </a:extLst>
          </p:cNvPr>
          <p:cNvSpPr txBox="1"/>
          <p:nvPr/>
        </p:nvSpPr>
        <p:spPr>
          <a:xfrm>
            <a:off x="6986144" y="4475340"/>
            <a:ext cx="838200" cy="523875"/>
          </a:xfrm>
          <a:prstGeom prst="rect">
            <a:avLst/>
          </a:prstGeom>
          <a:noFill/>
        </p:spPr>
        <p:txBody>
          <a:bodyPr wrap="square" lIns="0" tIns="0" rIns="0" bIns="0" rtlCol="0" anchor="ctr">
            <a:noAutofit/>
          </a:bodyPr>
          <a:lstStyle/>
          <a:p>
            <a:pPr lvl="0" algn="ctr">
              <a:defRPr/>
            </a:pPr>
            <a:r>
              <a:rPr kumimoji="0" lang="en-US" sz="1200" i="0" u="none" strike="noStrike" kern="1200" cap="none" spc="0" normalizeH="0" baseline="0" noProof="0" dirty="0">
                <a:ln>
                  <a:noFill/>
                </a:ln>
                <a:solidFill>
                  <a:srgbClr val="FFFFFF"/>
                </a:solidFill>
                <a:effectLst/>
                <a:uLnTx/>
                <a:uFillTx/>
                <a:latin typeface="Arial" panose="020B0604020202020204"/>
                <a:ea typeface="Georgia" charset="0"/>
                <a:cs typeface="Georgia" charset="0"/>
              </a:rPr>
              <a:t>40%</a:t>
            </a:r>
          </a:p>
        </p:txBody>
      </p:sp>
      <p:sp>
        <p:nvSpPr>
          <p:cNvPr id="49" name="TextBox 48">
            <a:extLst>
              <a:ext uri="{FF2B5EF4-FFF2-40B4-BE49-F238E27FC236}">
                <a16:creationId xmlns:a16="http://schemas.microsoft.com/office/drawing/2014/main" id="{35C001FB-CDFC-43E5-A342-2F607C21B6BF}"/>
              </a:ext>
            </a:extLst>
          </p:cNvPr>
          <p:cNvSpPr txBox="1"/>
          <p:nvPr/>
        </p:nvSpPr>
        <p:spPr>
          <a:xfrm>
            <a:off x="7456416" y="4880933"/>
            <a:ext cx="838200" cy="523875"/>
          </a:xfrm>
          <a:prstGeom prst="rect">
            <a:avLst/>
          </a:prstGeom>
          <a:noFill/>
        </p:spPr>
        <p:txBody>
          <a:bodyPr wrap="square" lIns="0" tIns="0" rIns="0" bIns="0" rtlCol="0" anchor="ctr">
            <a:noAutofit/>
          </a:body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Georgia" charset="0"/>
                <a:cs typeface="Georgia" charset="0"/>
              </a:rPr>
              <a:t>21%</a:t>
            </a:r>
          </a:p>
        </p:txBody>
      </p:sp>
      <p:sp>
        <p:nvSpPr>
          <p:cNvPr id="50" name="TextBox 49">
            <a:extLst>
              <a:ext uri="{FF2B5EF4-FFF2-40B4-BE49-F238E27FC236}">
                <a16:creationId xmlns:a16="http://schemas.microsoft.com/office/drawing/2014/main" id="{8F0943B3-BF58-41F1-B376-865B84F56EEF}"/>
              </a:ext>
            </a:extLst>
          </p:cNvPr>
          <p:cNvSpPr txBox="1"/>
          <p:nvPr/>
        </p:nvSpPr>
        <p:spPr>
          <a:xfrm>
            <a:off x="1990179" y="3294428"/>
            <a:ext cx="838200" cy="523875"/>
          </a:xfrm>
          <a:prstGeom prst="rect">
            <a:avLst/>
          </a:prstGeom>
          <a:noFill/>
        </p:spPr>
        <p:txBody>
          <a:bodyPr wrap="square" lIns="0" tIns="0" rIns="0" bIns="0" rtlCol="0" anchor="ctr">
            <a:noAutofit/>
          </a:body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Georgia" charset="0"/>
                <a:cs typeface="Georgia" charset="0"/>
              </a:rPr>
              <a:t>18%</a:t>
            </a:r>
          </a:p>
        </p:txBody>
      </p:sp>
      <p:sp>
        <p:nvSpPr>
          <p:cNvPr id="51" name="TextBox 50">
            <a:extLst>
              <a:ext uri="{FF2B5EF4-FFF2-40B4-BE49-F238E27FC236}">
                <a16:creationId xmlns:a16="http://schemas.microsoft.com/office/drawing/2014/main" id="{101E0756-0788-4D82-93FF-846D900E6923}"/>
              </a:ext>
            </a:extLst>
          </p:cNvPr>
          <p:cNvSpPr txBox="1"/>
          <p:nvPr/>
        </p:nvSpPr>
        <p:spPr>
          <a:xfrm>
            <a:off x="2018055" y="4482870"/>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52%</a:t>
            </a:r>
          </a:p>
        </p:txBody>
      </p:sp>
      <p:sp>
        <p:nvSpPr>
          <p:cNvPr id="52" name="TextBox 51">
            <a:extLst>
              <a:ext uri="{FF2B5EF4-FFF2-40B4-BE49-F238E27FC236}">
                <a16:creationId xmlns:a16="http://schemas.microsoft.com/office/drawing/2014/main" id="{F95C4A6E-2F97-49BA-A91C-27A3E4D3D833}"/>
              </a:ext>
            </a:extLst>
          </p:cNvPr>
          <p:cNvSpPr txBox="1"/>
          <p:nvPr/>
        </p:nvSpPr>
        <p:spPr>
          <a:xfrm>
            <a:off x="2009001" y="5654864"/>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40%</a:t>
            </a:r>
          </a:p>
        </p:txBody>
      </p:sp>
      <p:sp>
        <p:nvSpPr>
          <p:cNvPr id="3" name="TextBox 2">
            <a:extLst>
              <a:ext uri="{FF2B5EF4-FFF2-40B4-BE49-F238E27FC236}">
                <a16:creationId xmlns:a16="http://schemas.microsoft.com/office/drawing/2014/main" id="{7F23AD4A-CB33-4A69-A568-B60328C90ECE}"/>
              </a:ext>
            </a:extLst>
          </p:cNvPr>
          <p:cNvSpPr txBox="1"/>
          <p:nvPr/>
        </p:nvSpPr>
        <p:spPr>
          <a:xfrm>
            <a:off x="381000" y="3278157"/>
            <a:ext cx="883246" cy="538516"/>
          </a:xfrm>
          <a:prstGeom prst="rect">
            <a:avLst/>
          </a:prstGeom>
          <a:noFill/>
        </p:spPr>
        <p:txBody>
          <a:bodyPr wrap="square" lIns="0" tIns="0" rIns="0" bIns="0" rtlCol="0" anchor="ctr">
            <a:noAutofit/>
          </a:bodyPr>
          <a:lstStyle/>
          <a:p>
            <a:r>
              <a:rPr lang="en-US" sz="1100" dirty="0">
                <a:latin typeface="+mj-lt"/>
                <a:ea typeface="Georgia" charset="0"/>
                <a:cs typeface="Georgia" charset="0"/>
              </a:rPr>
              <a:t>Unaided Awareness</a:t>
            </a:r>
          </a:p>
        </p:txBody>
      </p:sp>
      <p:sp>
        <p:nvSpPr>
          <p:cNvPr id="19" name="TextBox 18">
            <a:extLst>
              <a:ext uri="{FF2B5EF4-FFF2-40B4-BE49-F238E27FC236}">
                <a16:creationId xmlns:a16="http://schemas.microsoft.com/office/drawing/2014/main" id="{FAD4244F-6E89-4EEF-BCB8-5B6D023652AF}"/>
              </a:ext>
            </a:extLst>
          </p:cNvPr>
          <p:cNvSpPr txBox="1"/>
          <p:nvPr/>
        </p:nvSpPr>
        <p:spPr>
          <a:xfrm>
            <a:off x="381000" y="4448175"/>
            <a:ext cx="883246" cy="560778"/>
          </a:xfrm>
          <a:prstGeom prst="rect">
            <a:avLst/>
          </a:prstGeom>
          <a:noFill/>
        </p:spPr>
        <p:txBody>
          <a:bodyPr wrap="square" lIns="0" tIns="0" rIns="0" bIns="0" rtlCol="0" anchor="ctr">
            <a:noAutofit/>
          </a:bodyPr>
          <a:lstStyle/>
          <a:p>
            <a:r>
              <a:rPr lang="en-US" sz="1100" dirty="0">
                <a:latin typeface="+mj-lt"/>
                <a:ea typeface="Georgia" charset="0"/>
                <a:cs typeface="Georgia" charset="0"/>
              </a:rPr>
              <a:t>Aided Awareness</a:t>
            </a:r>
          </a:p>
        </p:txBody>
      </p:sp>
      <p:sp>
        <p:nvSpPr>
          <p:cNvPr id="20" name="TextBox 19">
            <a:extLst>
              <a:ext uri="{FF2B5EF4-FFF2-40B4-BE49-F238E27FC236}">
                <a16:creationId xmlns:a16="http://schemas.microsoft.com/office/drawing/2014/main" id="{71EA8511-54C1-4B06-9A1F-DC12B09AD63E}"/>
              </a:ext>
            </a:extLst>
          </p:cNvPr>
          <p:cNvSpPr txBox="1"/>
          <p:nvPr/>
        </p:nvSpPr>
        <p:spPr>
          <a:xfrm>
            <a:off x="381000" y="5654141"/>
            <a:ext cx="1107835" cy="538516"/>
          </a:xfrm>
          <a:prstGeom prst="rect">
            <a:avLst/>
          </a:prstGeom>
          <a:noFill/>
        </p:spPr>
        <p:txBody>
          <a:bodyPr wrap="square" lIns="0" tIns="0" rIns="0" bIns="0" rtlCol="0" anchor="ctr">
            <a:noAutofit/>
          </a:bodyPr>
          <a:lstStyle/>
          <a:p>
            <a:r>
              <a:rPr lang="en-US" sz="1100" dirty="0">
                <a:latin typeface="+mj-lt"/>
                <a:ea typeface="Georgia" charset="0"/>
                <a:cs typeface="Georgia" charset="0"/>
              </a:rPr>
              <a:t>Currently Purchasing</a:t>
            </a:r>
            <a:endParaRPr lang="en-US" sz="1100" dirty="0">
              <a:ea typeface="Georgia" charset="0"/>
              <a:cs typeface="Georgia" charset="0"/>
            </a:endParaRPr>
          </a:p>
        </p:txBody>
      </p:sp>
      <p:sp>
        <p:nvSpPr>
          <p:cNvPr id="23" name="TextBox 22">
            <a:extLst>
              <a:ext uri="{FF2B5EF4-FFF2-40B4-BE49-F238E27FC236}">
                <a16:creationId xmlns:a16="http://schemas.microsoft.com/office/drawing/2014/main" id="{D55D1D04-C25A-4647-85CA-202658F6B98D}"/>
              </a:ext>
            </a:extLst>
          </p:cNvPr>
          <p:cNvSpPr txBox="1"/>
          <p:nvPr/>
        </p:nvSpPr>
        <p:spPr>
          <a:xfrm>
            <a:off x="4514481" y="3276502"/>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29%</a:t>
            </a:r>
            <a:endParaRPr kumimoji="0" lang="en-US" sz="1200" b="0" i="0" u="none" strike="noStrike" kern="1200" cap="none" spc="0" normalizeH="0" baseline="0" noProof="0" dirty="0">
              <a:ln>
                <a:noFill/>
              </a:ln>
              <a:solidFill>
                <a:srgbClr val="FFFFFF"/>
              </a:solidFill>
              <a:effectLst/>
              <a:uLnTx/>
              <a:uFillTx/>
              <a:latin typeface="Arial" panose="020B0604020202020204"/>
              <a:ea typeface="Georgia" charset="0"/>
              <a:cs typeface="Georgia" charset="0"/>
            </a:endParaRPr>
          </a:p>
        </p:txBody>
      </p:sp>
      <p:sp>
        <p:nvSpPr>
          <p:cNvPr id="25" name="TextBox 24">
            <a:extLst>
              <a:ext uri="{FF2B5EF4-FFF2-40B4-BE49-F238E27FC236}">
                <a16:creationId xmlns:a16="http://schemas.microsoft.com/office/drawing/2014/main" id="{06D3C60E-BF66-4FB0-83E7-5BFE5EDC3599}"/>
              </a:ext>
            </a:extLst>
          </p:cNvPr>
          <p:cNvSpPr txBox="1"/>
          <p:nvPr/>
        </p:nvSpPr>
        <p:spPr>
          <a:xfrm>
            <a:off x="4479574" y="4473998"/>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67%</a:t>
            </a:r>
            <a:endParaRPr kumimoji="0" lang="en-US" sz="1200" b="0" i="0" u="none" strike="noStrike" kern="1200" cap="none" spc="0" normalizeH="0" baseline="0" noProof="0" dirty="0">
              <a:ln>
                <a:noFill/>
              </a:ln>
              <a:solidFill>
                <a:srgbClr val="FFFFFF"/>
              </a:solidFill>
              <a:effectLst/>
              <a:uLnTx/>
              <a:uFillTx/>
              <a:latin typeface="Arial" panose="020B0604020202020204"/>
              <a:ea typeface="Georgia" charset="0"/>
              <a:cs typeface="Georgia" charset="0"/>
            </a:endParaRPr>
          </a:p>
        </p:txBody>
      </p:sp>
      <p:sp>
        <p:nvSpPr>
          <p:cNvPr id="27" name="TextBox 26">
            <a:extLst>
              <a:ext uri="{FF2B5EF4-FFF2-40B4-BE49-F238E27FC236}">
                <a16:creationId xmlns:a16="http://schemas.microsoft.com/office/drawing/2014/main" id="{A6D4B214-DBDF-43BD-B2EB-FE5D27DF1405}"/>
              </a:ext>
            </a:extLst>
          </p:cNvPr>
          <p:cNvSpPr txBox="1"/>
          <p:nvPr/>
        </p:nvSpPr>
        <p:spPr>
          <a:xfrm>
            <a:off x="3630823" y="4912550"/>
            <a:ext cx="838200" cy="500609"/>
          </a:xfrm>
          <a:prstGeom prst="rect">
            <a:avLst/>
          </a:prstGeom>
          <a:noFill/>
        </p:spPr>
        <p:txBody>
          <a:bodyPr wrap="square" lIns="0" tIns="0" rIns="0" bIns="0" rtlCol="0" anchor="ctr">
            <a:noAutofit/>
          </a:body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Georgia" charset="0"/>
                <a:cs typeface="Georgia" charset="0"/>
              </a:rPr>
              <a:t>32%</a:t>
            </a:r>
          </a:p>
        </p:txBody>
      </p:sp>
      <p:sp>
        <p:nvSpPr>
          <p:cNvPr id="33" name="TextBox 32">
            <a:extLst>
              <a:ext uri="{FF2B5EF4-FFF2-40B4-BE49-F238E27FC236}">
                <a16:creationId xmlns:a16="http://schemas.microsoft.com/office/drawing/2014/main" id="{EDC55B75-7819-494F-B13E-2347E42E6ED7}"/>
              </a:ext>
            </a:extLst>
          </p:cNvPr>
          <p:cNvSpPr txBox="1"/>
          <p:nvPr/>
        </p:nvSpPr>
        <p:spPr>
          <a:xfrm>
            <a:off x="6987502" y="5636758"/>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33%</a:t>
            </a:r>
          </a:p>
        </p:txBody>
      </p:sp>
      <p:sp>
        <p:nvSpPr>
          <p:cNvPr id="36" name="TextBox 35">
            <a:extLst>
              <a:ext uri="{FF2B5EF4-FFF2-40B4-BE49-F238E27FC236}">
                <a16:creationId xmlns:a16="http://schemas.microsoft.com/office/drawing/2014/main" id="{4AEC69F4-BBCE-4559-860E-C80A5B32D57C}"/>
              </a:ext>
            </a:extLst>
          </p:cNvPr>
          <p:cNvSpPr txBox="1"/>
          <p:nvPr/>
        </p:nvSpPr>
        <p:spPr>
          <a:xfrm>
            <a:off x="4497681" y="5636939"/>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50%</a:t>
            </a:r>
          </a:p>
        </p:txBody>
      </p:sp>
      <p:sp>
        <p:nvSpPr>
          <p:cNvPr id="38" name="TextBox 37">
            <a:extLst>
              <a:ext uri="{FF2B5EF4-FFF2-40B4-BE49-F238E27FC236}">
                <a16:creationId xmlns:a16="http://schemas.microsoft.com/office/drawing/2014/main" id="{1667AC30-5DD7-44EC-AA61-8FF0F36B45BC}"/>
              </a:ext>
            </a:extLst>
          </p:cNvPr>
          <p:cNvSpPr txBox="1"/>
          <p:nvPr/>
        </p:nvSpPr>
        <p:spPr>
          <a:xfrm>
            <a:off x="1577433" y="2817174"/>
            <a:ext cx="1645920" cy="371106"/>
          </a:xfrm>
          <a:prstGeom prst="rect">
            <a:avLst/>
          </a:prstGeom>
          <a:noFill/>
        </p:spPr>
        <p:txBody>
          <a:bodyPr wrap="square" lIns="0" tIns="0" rIns="0" bIns="0" rtlCol="0" anchor="ctr">
            <a:noAutofit/>
          </a:bodyPr>
          <a:lstStyle/>
          <a:p>
            <a:pPr algn="ctr"/>
            <a:r>
              <a:rPr lang="en-US" sz="1400" dirty="0">
                <a:latin typeface="+mj-lt"/>
                <a:ea typeface="Georgia" charset="0"/>
                <a:cs typeface="Georgia" charset="0"/>
              </a:rPr>
              <a:t>Total Sample</a:t>
            </a:r>
          </a:p>
        </p:txBody>
      </p:sp>
      <p:sp>
        <p:nvSpPr>
          <p:cNvPr id="39" name="TextBox 38">
            <a:extLst>
              <a:ext uri="{FF2B5EF4-FFF2-40B4-BE49-F238E27FC236}">
                <a16:creationId xmlns:a16="http://schemas.microsoft.com/office/drawing/2014/main" id="{F9D33E20-9415-45C5-B24C-B67F12C8ADBC}"/>
              </a:ext>
            </a:extLst>
          </p:cNvPr>
          <p:cNvSpPr txBox="1"/>
          <p:nvPr/>
        </p:nvSpPr>
        <p:spPr>
          <a:xfrm>
            <a:off x="4071130" y="2817174"/>
            <a:ext cx="1645920" cy="371106"/>
          </a:xfrm>
          <a:prstGeom prst="rect">
            <a:avLst/>
          </a:prstGeom>
          <a:noFill/>
        </p:spPr>
        <p:txBody>
          <a:bodyPr wrap="square" lIns="0" tIns="0" rIns="0" bIns="0" rtlCol="0" anchor="ctr">
            <a:noAutofit/>
          </a:bodyPr>
          <a:lstStyle>
            <a:defPPr>
              <a:defRPr lang="en-US"/>
            </a:defPPr>
            <a:lvl1pPr algn="ctr">
              <a:defRPr sz="1400">
                <a:latin typeface="+mj-lt"/>
                <a:ea typeface="Georgia" charset="0"/>
                <a:cs typeface="Georgia" charset="0"/>
              </a:defRPr>
            </a:lvl1pPr>
          </a:lstStyle>
          <a:p>
            <a:r>
              <a:rPr lang="en-US" dirty="0"/>
              <a:t>Commercial Chains</a:t>
            </a:r>
          </a:p>
        </p:txBody>
      </p:sp>
      <p:sp>
        <p:nvSpPr>
          <p:cNvPr id="41" name="TextBox 40">
            <a:extLst>
              <a:ext uri="{FF2B5EF4-FFF2-40B4-BE49-F238E27FC236}">
                <a16:creationId xmlns:a16="http://schemas.microsoft.com/office/drawing/2014/main" id="{7A07E779-C520-42A9-BD7D-B1D655B4CB81}"/>
              </a:ext>
            </a:extLst>
          </p:cNvPr>
          <p:cNvSpPr txBox="1"/>
          <p:nvPr/>
        </p:nvSpPr>
        <p:spPr>
          <a:xfrm>
            <a:off x="6531278" y="2817174"/>
            <a:ext cx="1645920" cy="371106"/>
          </a:xfrm>
          <a:prstGeom prst="rect">
            <a:avLst/>
          </a:prstGeom>
          <a:noFill/>
        </p:spPr>
        <p:txBody>
          <a:bodyPr wrap="square" lIns="0" tIns="0" rIns="0" bIns="0" rtlCol="0" anchor="ctr">
            <a:noAutofit/>
          </a:bodyPr>
          <a:lstStyle>
            <a:defPPr>
              <a:defRPr lang="en-US"/>
            </a:defPPr>
            <a:lvl1pPr algn="ctr">
              <a:defRPr sz="1400">
                <a:latin typeface="+mj-lt"/>
                <a:ea typeface="Georgia" charset="0"/>
                <a:cs typeface="Georgia" charset="0"/>
              </a:defRPr>
            </a:lvl1pPr>
          </a:lstStyle>
          <a:p>
            <a:r>
              <a:rPr lang="en-US" dirty="0"/>
              <a:t>K-12</a:t>
            </a:r>
          </a:p>
        </p:txBody>
      </p:sp>
      <p:pic>
        <p:nvPicPr>
          <p:cNvPr id="34" name="Picture 4" descr="Image result for goldfish logo">
            <a:extLst>
              <a:ext uri="{FF2B5EF4-FFF2-40B4-BE49-F238E27FC236}">
                <a16:creationId xmlns:a16="http://schemas.microsoft.com/office/drawing/2014/main" id="{A67DC5AF-78C8-4E35-86EF-09A1C1E4DFC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1000" y="1035580"/>
            <a:ext cx="1157287" cy="1105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50884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Placeholder 6"/>
          <p:cNvGraphicFramePr>
            <a:graphicFrameLocks noGrp="1"/>
          </p:cNvGraphicFramePr>
          <p:nvPr>
            <p:ph type="chart" sz="quarter" idx="14"/>
            <p:extLst>
              <p:ext uri="{D42A27DB-BD31-4B8C-83A1-F6EECF244321}">
                <p14:modId xmlns:p14="http://schemas.microsoft.com/office/powerpoint/2010/main" val="2292043263"/>
              </p:ext>
            </p:extLst>
          </p:nvPr>
        </p:nvGraphicFramePr>
        <p:xfrm>
          <a:off x="3276600" y="304800"/>
          <a:ext cx="5486400" cy="6248400"/>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p:cNvSpPr>
            <a:spLocks noGrp="1"/>
          </p:cNvSpPr>
          <p:nvPr>
            <p:ph type="sldNum" sz="quarter" idx="10"/>
          </p:nvPr>
        </p:nvSpPr>
        <p:spPr/>
        <p:txBody>
          <a:bodyPr/>
          <a:lstStyle/>
          <a:p>
            <a:fld id="{1F4E2DE4-8ADA-4D4E-9951-90A1D26586E7}" type="slidenum">
              <a:rPr lang="en-US" smtClean="0"/>
              <a:t>210</a:t>
            </a:fld>
            <a:endParaRPr lang="en-US" dirty="0"/>
          </a:p>
        </p:txBody>
      </p:sp>
      <p:sp>
        <p:nvSpPr>
          <p:cNvPr id="4" name="Title 3"/>
          <p:cNvSpPr>
            <a:spLocks noGrp="1"/>
          </p:cNvSpPr>
          <p:nvPr>
            <p:ph type="title"/>
          </p:nvPr>
        </p:nvSpPr>
        <p:spPr/>
        <p:txBody>
          <a:bodyPr/>
          <a:lstStyle/>
          <a:p>
            <a:r>
              <a:rPr lang="en-US" dirty="0"/>
              <a:t>Drink Purchase Drivers</a:t>
            </a:r>
            <a:endParaRPr dirty="0"/>
          </a:p>
        </p:txBody>
      </p:sp>
      <p:sp>
        <p:nvSpPr>
          <p:cNvPr id="5" name="Footer Placeholder 4"/>
          <p:cNvSpPr>
            <a:spLocks noGrp="1"/>
          </p:cNvSpPr>
          <p:nvPr>
            <p:ph type="ftr" sz="quarter" idx="13"/>
          </p:nvPr>
        </p:nvSpPr>
        <p:spPr>
          <a:xfrm>
            <a:off x="381000" y="6198017"/>
            <a:ext cx="2590801" cy="355183"/>
          </a:xfrm>
        </p:spPr>
        <p:txBody>
          <a:bodyPr/>
          <a:lstStyle/>
          <a:p>
            <a:endParaRPr dirty="0"/>
          </a:p>
          <a:p>
            <a:r>
              <a:rPr dirty="0"/>
              <a:t>Base: 558</a:t>
            </a:r>
          </a:p>
          <a:p>
            <a:r>
              <a:rPr dirty="0"/>
              <a:t>Q:</a:t>
            </a:r>
            <a:r>
              <a:rPr lang="en-US" dirty="0"/>
              <a:t> </a:t>
            </a:r>
            <a:r>
              <a:rPr dirty="0"/>
              <a:t>You said you currently purchase fruit and/or vegetable juice or coconut water products for your operation.</a:t>
            </a:r>
          </a:p>
        </p:txBody>
      </p:sp>
      <p:sp>
        <p:nvSpPr>
          <p:cNvPr id="8" name="Text Placeholder 7">
            <a:extLst>
              <a:ext uri="{FF2B5EF4-FFF2-40B4-BE49-F238E27FC236}">
                <a16:creationId xmlns:a16="http://schemas.microsoft.com/office/drawing/2014/main" id="{9757128A-8D0E-4C78-B62B-CB902C554DFA}"/>
              </a:ext>
            </a:extLst>
          </p:cNvPr>
          <p:cNvSpPr>
            <a:spLocks noGrp="1"/>
          </p:cNvSpPr>
          <p:nvPr>
            <p:ph type="body" sz="quarter" idx="15"/>
          </p:nvPr>
        </p:nvSpPr>
        <p:spPr>
          <a:xfrm>
            <a:off x="381000" y="1721224"/>
            <a:ext cx="2590801" cy="707941"/>
          </a:xfrm>
        </p:spPr>
        <p:txBody>
          <a:bodyPr/>
          <a:lstStyle/>
          <a:p>
            <a:r>
              <a:rPr lang="en-US" dirty="0"/>
              <a:t>By Segment</a:t>
            </a:r>
          </a:p>
          <a:p>
            <a:endParaRPr lang="en-US" dirty="0"/>
          </a:p>
        </p:txBody>
      </p:sp>
      <p:graphicFrame>
        <p:nvGraphicFramePr>
          <p:cNvPr id="10" name="Chart Placeholder 6">
            <a:extLst>
              <a:ext uri="{FF2B5EF4-FFF2-40B4-BE49-F238E27FC236}">
                <a16:creationId xmlns:a16="http://schemas.microsoft.com/office/drawing/2014/main" id="{5F1BB607-6EFC-4290-8F96-A8D4E23D1847}"/>
              </a:ext>
            </a:extLst>
          </p:cNvPr>
          <p:cNvGraphicFramePr>
            <a:graphicFrameLocks noGrp="1"/>
          </p:cNvGraphicFramePr>
          <p:nvPr>
            <p:ph type="chart" sz="quarter" idx="17"/>
            <p:extLst>
              <p:ext uri="{D42A27DB-BD31-4B8C-83A1-F6EECF244321}">
                <p14:modId xmlns:p14="http://schemas.microsoft.com/office/powerpoint/2010/main" val="4052902443"/>
              </p:ext>
            </p:extLst>
          </p:nvPr>
        </p:nvGraphicFramePr>
        <p:xfrm>
          <a:off x="6172200" y="304800"/>
          <a:ext cx="2590800" cy="6248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41625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Placeholder 6"/>
          <p:cNvGraphicFramePr>
            <a:graphicFrameLocks noGrp="1"/>
          </p:cNvGraphicFramePr>
          <p:nvPr>
            <p:ph type="chart" sz="quarter" idx="14"/>
            <p:extLst>
              <p:ext uri="{D42A27DB-BD31-4B8C-83A1-F6EECF244321}">
                <p14:modId xmlns:p14="http://schemas.microsoft.com/office/powerpoint/2010/main" val="1064498685"/>
              </p:ext>
            </p:extLst>
          </p:nvPr>
        </p:nvGraphicFramePr>
        <p:xfrm>
          <a:off x="3276600" y="304800"/>
          <a:ext cx="5486400" cy="6248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Placeholder 6">
            <a:extLst>
              <a:ext uri="{FF2B5EF4-FFF2-40B4-BE49-F238E27FC236}">
                <a16:creationId xmlns:a16="http://schemas.microsoft.com/office/drawing/2014/main" id="{D91120B8-DD47-453D-A358-B5F2FDC7B876}"/>
              </a:ext>
            </a:extLst>
          </p:cNvPr>
          <p:cNvGraphicFramePr>
            <a:graphicFrameLocks noGrp="1"/>
          </p:cNvGraphicFramePr>
          <p:nvPr>
            <p:ph type="chart" sz="quarter" idx="17"/>
            <p:extLst>
              <p:ext uri="{D42A27DB-BD31-4B8C-83A1-F6EECF244321}">
                <p14:modId xmlns:p14="http://schemas.microsoft.com/office/powerpoint/2010/main" val="4082390607"/>
              </p:ext>
            </p:extLst>
          </p:nvPr>
        </p:nvGraphicFramePr>
        <p:xfrm>
          <a:off x="6172200" y="304800"/>
          <a:ext cx="2590800" cy="6248400"/>
        </p:xfrm>
        <a:graphic>
          <a:graphicData uri="http://schemas.openxmlformats.org/drawingml/2006/chart">
            <c:chart xmlns:c="http://schemas.openxmlformats.org/drawingml/2006/chart" xmlns:r="http://schemas.openxmlformats.org/officeDocument/2006/relationships" r:id="rId4"/>
          </a:graphicData>
        </a:graphic>
      </p:graphicFrame>
      <p:sp>
        <p:nvSpPr>
          <p:cNvPr id="2" name="Slide Number Placeholder 1"/>
          <p:cNvSpPr>
            <a:spLocks noGrp="1"/>
          </p:cNvSpPr>
          <p:nvPr>
            <p:ph type="sldNum" sz="quarter" idx="10"/>
          </p:nvPr>
        </p:nvSpPr>
        <p:spPr/>
        <p:txBody>
          <a:bodyPr/>
          <a:lstStyle/>
          <a:p>
            <a:fld id="{1F4E2DE4-8ADA-4D4E-9951-90A1D26586E7}" type="slidenum">
              <a:rPr lang="en-US" smtClean="0"/>
              <a:pPr/>
              <a:t>211</a:t>
            </a:fld>
            <a:endParaRPr lang="en-US" dirty="0"/>
          </a:p>
        </p:txBody>
      </p:sp>
      <p:sp>
        <p:nvSpPr>
          <p:cNvPr id="4" name="Title 3"/>
          <p:cNvSpPr>
            <a:spLocks noGrp="1"/>
          </p:cNvSpPr>
          <p:nvPr>
            <p:ph type="title"/>
          </p:nvPr>
        </p:nvSpPr>
        <p:spPr/>
        <p:txBody>
          <a:bodyPr/>
          <a:lstStyle/>
          <a:p>
            <a:r>
              <a:rPr lang="en-US" sz="1800" spc="-50" dirty="0"/>
              <a:t>Drink Purchase Drivers</a:t>
            </a:r>
          </a:p>
        </p:txBody>
      </p:sp>
      <p:sp>
        <p:nvSpPr>
          <p:cNvPr id="5" name="Footer Placeholder 4"/>
          <p:cNvSpPr>
            <a:spLocks noGrp="1"/>
          </p:cNvSpPr>
          <p:nvPr>
            <p:ph type="ftr" sz="quarter" idx="13"/>
          </p:nvPr>
        </p:nvSpPr>
        <p:spPr>
          <a:xfrm>
            <a:off x="381000" y="6198017"/>
            <a:ext cx="2590801" cy="355183"/>
          </a:xfrm>
        </p:spPr>
        <p:txBody>
          <a:bodyPr/>
          <a:lstStyle/>
          <a:p>
            <a:endParaRPr lang="en-US" dirty="0"/>
          </a:p>
          <a:p>
            <a:r>
              <a:rPr lang="en-US" dirty="0"/>
              <a:t>Base: 558</a:t>
            </a:r>
          </a:p>
          <a:p>
            <a:r>
              <a:rPr lang="en-US" dirty="0"/>
              <a:t>Q: You said you currently purchase fruit and/or vegetable juice or coconut water products for your operation.</a:t>
            </a:r>
          </a:p>
        </p:txBody>
      </p:sp>
      <p:sp>
        <p:nvSpPr>
          <p:cNvPr id="14" name="Text Placeholder 13">
            <a:extLst>
              <a:ext uri="{FF2B5EF4-FFF2-40B4-BE49-F238E27FC236}">
                <a16:creationId xmlns:a16="http://schemas.microsoft.com/office/drawing/2014/main" id="{5D442019-667E-4394-8BCB-EB61E7DD23E8}"/>
              </a:ext>
            </a:extLst>
          </p:cNvPr>
          <p:cNvSpPr>
            <a:spLocks noGrp="1"/>
          </p:cNvSpPr>
          <p:nvPr>
            <p:ph type="body" sz="quarter" idx="15"/>
          </p:nvPr>
        </p:nvSpPr>
        <p:spPr>
          <a:xfrm>
            <a:off x="381000" y="914400"/>
            <a:ext cx="2590801" cy="1514765"/>
          </a:xfrm>
        </p:spPr>
        <p:txBody>
          <a:bodyPr/>
          <a:lstStyle/>
          <a:p>
            <a:r>
              <a:rPr lang="en-US" sz="1800" spc="-50" dirty="0">
                <a:solidFill>
                  <a:schemeClr val="tx1"/>
                </a:solidFill>
              </a:rPr>
              <a:t>By Segment</a:t>
            </a:r>
          </a:p>
          <a:p>
            <a:endParaRPr lang="en-US" sz="1800" spc="-50" dirty="0">
              <a:solidFill>
                <a:schemeClr val="tx1"/>
              </a:solidFill>
            </a:endParaRPr>
          </a:p>
        </p:txBody>
      </p:sp>
    </p:spTree>
    <p:extLst>
      <p:ext uri="{BB962C8B-B14F-4D97-AF65-F5344CB8AC3E}">
        <p14:creationId xmlns:p14="http://schemas.microsoft.com/office/powerpoint/2010/main" val="250466666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FD2D58-9A43-420C-A594-2889EDCA21C9}"/>
              </a:ext>
            </a:extLst>
          </p:cNvPr>
          <p:cNvSpPr>
            <a:spLocks noGrp="1"/>
          </p:cNvSpPr>
          <p:nvPr>
            <p:ph type="sldNum" sz="quarter" idx="4"/>
          </p:nvPr>
        </p:nvSpPr>
        <p:spPr/>
        <p:txBody>
          <a:bodyPr/>
          <a:lstStyle/>
          <a:p>
            <a:pPr defTabSz="856716"/>
            <a:fld id="{7B6B1C32-E567-445C-9FD5-2A0B0A08DD29}" type="slidenum">
              <a:rPr lang="en-US" smtClean="0"/>
              <a:pPr defTabSz="856716"/>
              <a:t>212</a:t>
            </a:fld>
            <a:endParaRPr lang="en-US" dirty="0"/>
          </a:p>
        </p:txBody>
      </p:sp>
      <p:sp>
        <p:nvSpPr>
          <p:cNvPr id="5" name="Title 4">
            <a:extLst>
              <a:ext uri="{FF2B5EF4-FFF2-40B4-BE49-F238E27FC236}">
                <a16:creationId xmlns:a16="http://schemas.microsoft.com/office/drawing/2014/main" id="{B68B9398-1126-4C02-A9E7-7431E14C0605}"/>
              </a:ext>
            </a:extLst>
          </p:cNvPr>
          <p:cNvSpPr>
            <a:spLocks noGrp="1"/>
          </p:cNvSpPr>
          <p:nvPr>
            <p:ph type="title"/>
          </p:nvPr>
        </p:nvSpPr>
        <p:spPr/>
        <p:txBody>
          <a:bodyPr/>
          <a:lstStyle/>
          <a:p>
            <a:r>
              <a:rPr lang="en-US" dirty="0"/>
              <a:t>Manufacturers</a:t>
            </a:r>
          </a:p>
        </p:txBody>
      </p:sp>
    </p:spTree>
    <p:extLst>
      <p:ext uri="{BB962C8B-B14F-4D97-AF65-F5344CB8AC3E}">
        <p14:creationId xmlns:p14="http://schemas.microsoft.com/office/powerpoint/2010/main" val="384276739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2">
            <a:extLst>
              <a:ext uri="{FF2B5EF4-FFF2-40B4-BE49-F238E27FC236}">
                <a16:creationId xmlns:a16="http://schemas.microsoft.com/office/drawing/2014/main" id="{CD27B78A-4A66-495B-8896-E6BE9BF5E989}"/>
              </a:ext>
            </a:extLst>
          </p:cNvPr>
          <p:cNvSpPr>
            <a:spLocks noGrp="1" noChangeArrowheads="1"/>
          </p:cNvSpPr>
          <p:nvPr>
            <p:ph type="title"/>
          </p:nvPr>
        </p:nvSpPr>
        <p:spPr/>
        <p:txBody>
          <a:bodyPr/>
          <a:lstStyle/>
          <a:p>
            <a:r>
              <a:rPr lang="en-US" dirty="0"/>
              <a:t>Campbell’s Agreement by Segment</a:t>
            </a:r>
          </a:p>
        </p:txBody>
      </p:sp>
      <p:sp>
        <p:nvSpPr>
          <p:cNvPr id="18" name="Footer Placeholder 4">
            <a:extLst>
              <a:ext uri="{FF2B5EF4-FFF2-40B4-BE49-F238E27FC236}">
                <a16:creationId xmlns:a16="http://schemas.microsoft.com/office/drawing/2014/main" id="{DD8B56C0-D921-4E03-AA61-7AF16A3BDC67}"/>
              </a:ext>
            </a:extLst>
          </p:cNvPr>
          <p:cNvSpPr>
            <a:spLocks noGrp="1"/>
          </p:cNvSpPr>
          <p:nvPr>
            <p:ph type="ftr" sz="quarter" idx="13"/>
          </p:nvPr>
        </p:nvSpPr>
        <p:spPr/>
        <p:txBody>
          <a:bodyPr/>
          <a:lstStyle/>
          <a:p>
            <a:r>
              <a:rPr lang="en-US" dirty="0"/>
              <a:t>Base: 621 (operators familiar with Campbell’s)</a:t>
            </a:r>
          </a:p>
          <a:p>
            <a:r>
              <a:rPr lang="en-US" dirty="0"/>
              <a:t>Q: Please rate your level of agreement with each of the following statements: “To caring operators who want the best for their patrons, Campbell's Foodservice is the partner working to make delicious, carefully crafted foods accessible to all”</a:t>
            </a:r>
          </a:p>
        </p:txBody>
      </p:sp>
      <p:sp>
        <p:nvSpPr>
          <p:cNvPr id="2" name="Text Placeholder 1">
            <a:extLst>
              <a:ext uri="{FF2B5EF4-FFF2-40B4-BE49-F238E27FC236}">
                <a16:creationId xmlns:a16="http://schemas.microsoft.com/office/drawing/2014/main" id="{F441903E-FD55-45DA-9F2A-A9411334EB2C}"/>
              </a:ext>
            </a:extLst>
          </p:cNvPr>
          <p:cNvSpPr>
            <a:spLocks noGrp="1"/>
          </p:cNvSpPr>
          <p:nvPr>
            <p:ph type="body" sz="quarter" idx="16"/>
          </p:nvPr>
        </p:nvSpPr>
        <p:spPr/>
        <p:txBody>
          <a:bodyPr/>
          <a:lstStyle/>
          <a:p>
            <a:r>
              <a:rPr lang="en-US" dirty="0"/>
              <a:t>To caring operators who want the best for their patrons, Campbell's Foodservice is the partner working to make delicious, carefully crafted foods accessible to all</a:t>
            </a:r>
          </a:p>
          <a:p>
            <a:endParaRPr lang="en-US" dirty="0"/>
          </a:p>
        </p:txBody>
      </p:sp>
      <p:sp>
        <p:nvSpPr>
          <p:cNvPr id="9" name="Slide Number Placeholder 8"/>
          <p:cNvSpPr>
            <a:spLocks noGrp="1"/>
          </p:cNvSpPr>
          <p:nvPr>
            <p:ph type="sldNum" sz="quarter" idx="4"/>
          </p:nvPr>
        </p:nvSpPr>
        <p:spPr/>
        <p:txBody>
          <a:bodyPr/>
          <a:lstStyle/>
          <a:p>
            <a:fld id="{AC6EFA44-0FDE-4658-9836-52E1610CC619}" type="slidenum">
              <a:rPr lang="en-US" smtClean="0"/>
              <a:pPr/>
              <a:t>213</a:t>
            </a:fld>
            <a:endParaRPr lang="en-US" dirty="0"/>
          </a:p>
        </p:txBody>
      </p:sp>
      <p:graphicFrame>
        <p:nvGraphicFramePr>
          <p:cNvPr id="28" name="Chart Placeholder 27">
            <a:extLst>
              <a:ext uri="{FF2B5EF4-FFF2-40B4-BE49-F238E27FC236}">
                <a16:creationId xmlns:a16="http://schemas.microsoft.com/office/drawing/2014/main" id="{45C5FB4C-D45C-44AB-A85F-63448854EF8D}"/>
              </a:ext>
            </a:extLst>
          </p:cNvPr>
          <p:cNvGraphicFramePr>
            <a:graphicFrameLocks noGrp="1"/>
          </p:cNvGraphicFramePr>
          <p:nvPr>
            <p:ph sz="quarter" idx="18"/>
            <p:extLst>
              <p:ext uri="{D42A27DB-BD31-4B8C-83A1-F6EECF244321}">
                <p14:modId xmlns:p14="http://schemas.microsoft.com/office/powerpoint/2010/main" val="3147015322"/>
              </p:ext>
            </p:extLst>
          </p:nvPr>
        </p:nvGraphicFramePr>
        <p:xfrm>
          <a:off x="381000" y="2514600"/>
          <a:ext cx="8382000" cy="3581400"/>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a:extLst>
              <a:ext uri="{FF2B5EF4-FFF2-40B4-BE49-F238E27FC236}">
                <a16:creationId xmlns:a16="http://schemas.microsoft.com/office/drawing/2014/main" id="{113FB932-B4F0-49BA-B9E2-3564672E891E}"/>
              </a:ext>
            </a:extLst>
          </p:cNvPr>
          <p:cNvSpPr txBox="1"/>
          <p:nvPr/>
        </p:nvSpPr>
        <p:spPr>
          <a:xfrm>
            <a:off x="1883429" y="2596282"/>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85%</a:t>
            </a:r>
          </a:p>
        </p:txBody>
      </p:sp>
      <p:sp>
        <p:nvSpPr>
          <p:cNvPr id="17" name="TextBox 16">
            <a:extLst>
              <a:ext uri="{FF2B5EF4-FFF2-40B4-BE49-F238E27FC236}">
                <a16:creationId xmlns:a16="http://schemas.microsoft.com/office/drawing/2014/main" id="{90D6E582-AA21-4AC0-8874-A4D57368D320}"/>
              </a:ext>
            </a:extLst>
          </p:cNvPr>
          <p:cNvSpPr txBox="1"/>
          <p:nvPr/>
        </p:nvSpPr>
        <p:spPr>
          <a:xfrm>
            <a:off x="1883429" y="3231139"/>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88%</a:t>
            </a:r>
          </a:p>
        </p:txBody>
      </p:sp>
      <p:sp>
        <p:nvSpPr>
          <p:cNvPr id="19" name="TextBox 18">
            <a:extLst>
              <a:ext uri="{FF2B5EF4-FFF2-40B4-BE49-F238E27FC236}">
                <a16:creationId xmlns:a16="http://schemas.microsoft.com/office/drawing/2014/main" id="{7254222A-500D-49B3-ADEA-AFF629AD305F}"/>
              </a:ext>
            </a:extLst>
          </p:cNvPr>
          <p:cNvSpPr txBox="1"/>
          <p:nvPr/>
        </p:nvSpPr>
        <p:spPr>
          <a:xfrm>
            <a:off x="1883429" y="3865996"/>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81%</a:t>
            </a:r>
          </a:p>
        </p:txBody>
      </p:sp>
      <p:sp>
        <p:nvSpPr>
          <p:cNvPr id="20" name="TextBox 19">
            <a:extLst>
              <a:ext uri="{FF2B5EF4-FFF2-40B4-BE49-F238E27FC236}">
                <a16:creationId xmlns:a16="http://schemas.microsoft.com/office/drawing/2014/main" id="{E567F64B-B83F-4CA0-8052-9231B0808E89}"/>
              </a:ext>
            </a:extLst>
          </p:cNvPr>
          <p:cNvSpPr txBox="1"/>
          <p:nvPr/>
        </p:nvSpPr>
        <p:spPr>
          <a:xfrm>
            <a:off x="1883429" y="4500853"/>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86%</a:t>
            </a:r>
          </a:p>
        </p:txBody>
      </p:sp>
      <p:sp>
        <p:nvSpPr>
          <p:cNvPr id="21" name="TextBox 20">
            <a:extLst>
              <a:ext uri="{FF2B5EF4-FFF2-40B4-BE49-F238E27FC236}">
                <a16:creationId xmlns:a16="http://schemas.microsoft.com/office/drawing/2014/main" id="{4513C0DF-8C36-4B55-A29D-929B048A4D01}"/>
              </a:ext>
            </a:extLst>
          </p:cNvPr>
          <p:cNvSpPr txBox="1"/>
          <p:nvPr/>
        </p:nvSpPr>
        <p:spPr>
          <a:xfrm>
            <a:off x="1883429" y="5135709"/>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89%</a:t>
            </a:r>
          </a:p>
        </p:txBody>
      </p:sp>
    </p:spTree>
    <p:custDataLst>
      <p:tags r:id="rId1"/>
    </p:custDataLst>
    <p:extLst>
      <p:ext uri="{BB962C8B-B14F-4D97-AF65-F5344CB8AC3E}">
        <p14:creationId xmlns:p14="http://schemas.microsoft.com/office/powerpoint/2010/main" val="290918963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2">
            <a:extLst>
              <a:ext uri="{FF2B5EF4-FFF2-40B4-BE49-F238E27FC236}">
                <a16:creationId xmlns:a16="http://schemas.microsoft.com/office/drawing/2014/main" id="{CD27B78A-4A66-495B-8896-E6BE9BF5E989}"/>
              </a:ext>
            </a:extLst>
          </p:cNvPr>
          <p:cNvSpPr>
            <a:spLocks noGrp="1" noChangeArrowheads="1"/>
          </p:cNvSpPr>
          <p:nvPr>
            <p:ph type="title"/>
          </p:nvPr>
        </p:nvSpPr>
        <p:spPr>
          <a:xfrm>
            <a:off x="384048" y="304800"/>
            <a:ext cx="2587753" cy="878541"/>
          </a:xfrm>
        </p:spPr>
        <p:txBody>
          <a:bodyPr/>
          <a:lstStyle/>
          <a:p>
            <a:r>
              <a:rPr lang="en-US" sz="1800" spc="-50" dirty="0"/>
              <a:t>Campbell’s Agreement by Segment</a:t>
            </a:r>
          </a:p>
        </p:txBody>
      </p:sp>
      <p:sp>
        <p:nvSpPr>
          <p:cNvPr id="18" name="Footer Placeholder 4">
            <a:extLst>
              <a:ext uri="{FF2B5EF4-FFF2-40B4-BE49-F238E27FC236}">
                <a16:creationId xmlns:a16="http://schemas.microsoft.com/office/drawing/2014/main" id="{DD8B56C0-D921-4E03-AA61-7AF16A3BDC67}"/>
              </a:ext>
            </a:extLst>
          </p:cNvPr>
          <p:cNvSpPr>
            <a:spLocks noGrp="1"/>
          </p:cNvSpPr>
          <p:nvPr>
            <p:ph type="ftr" sz="quarter" idx="13"/>
          </p:nvPr>
        </p:nvSpPr>
        <p:spPr/>
        <p:txBody>
          <a:bodyPr/>
          <a:lstStyle/>
          <a:p>
            <a:r>
              <a:rPr lang="en-US" dirty="0"/>
              <a:t>Base: 621 (operators familiar with Campbell’s)</a:t>
            </a:r>
          </a:p>
          <a:p>
            <a:r>
              <a:rPr lang="en-US" dirty="0"/>
              <a:t>Q: Please rate your level of agreement with each of the following statements: “Campbell's Foodservice believes in carefully selected ingredients. Our philosophy of building recipes from scratch, with carefully selected ingredients and no additives, reflects our heritage of evolving products to meet the demands of patrons.”</a:t>
            </a:r>
          </a:p>
        </p:txBody>
      </p:sp>
      <p:sp>
        <p:nvSpPr>
          <p:cNvPr id="2" name="Text Placeholder 1">
            <a:extLst>
              <a:ext uri="{FF2B5EF4-FFF2-40B4-BE49-F238E27FC236}">
                <a16:creationId xmlns:a16="http://schemas.microsoft.com/office/drawing/2014/main" id="{9FA80196-F21C-4EC8-B64E-90490C0E2459}"/>
              </a:ext>
            </a:extLst>
          </p:cNvPr>
          <p:cNvSpPr>
            <a:spLocks noGrp="1"/>
          </p:cNvSpPr>
          <p:nvPr>
            <p:ph type="body" sz="quarter" idx="16"/>
          </p:nvPr>
        </p:nvSpPr>
        <p:spPr>
          <a:xfrm>
            <a:off x="3289153" y="304800"/>
            <a:ext cx="2590800" cy="2209800"/>
          </a:xfrm>
        </p:spPr>
        <p:txBody>
          <a:bodyPr/>
          <a:lstStyle/>
          <a:p>
            <a:r>
              <a:rPr lang="en-US" dirty="0"/>
              <a:t>Campbell's Foodservice believes in carefully selected ingredients. Our philosophy of building recipes from scratch, with carefully selected ingredients and no additives, reflects our heritage of evolving products to meet the demands of patrons. </a:t>
            </a:r>
          </a:p>
          <a:p>
            <a:endParaRPr lang="en-US" dirty="0"/>
          </a:p>
        </p:txBody>
      </p:sp>
      <p:sp>
        <p:nvSpPr>
          <p:cNvPr id="9" name="Slide Number Placeholder 8"/>
          <p:cNvSpPr>
            <a:spLocks noGrp="1"/>
          </p:cNvSpPr>
          <p:nvPr>
            <p:ph type="sldNum" sz="quarter" idx="4"/>
          </p:nvPr>
        </p:nvSpPr>
        <p:spPr/>
        <p:txBody>
          <a:bodyPr/>
          <a:lstStyle/>
          <a:p>
            <a:fld id="{AC6EFA44-0FDE-4658-9836-52E1610CC619}" type="slidenum">
              <a:rPr lang="en-US" smtClean="0"/>
              <a:pPr/>
              <a:t>214</a:t>
            </a:fld>
            <a:endParaRPr lang="en-US" dirty="0"/>
          </a:p>
        </p:txBody>
      </p:sp>
      <p:graphicFrame>
        <p:nvGraphicFramePr>
          <p:cNvPr id="28" name="Chart Placeholder 27">
            <a:extLst>
              <a:ext uri="{FF2B5EF4-FFF2-40B4-BE49-F238E27FC236}">
                <a16:creationId xmlns:a16="http://schemas.microsoft.com/office/drawing/2014/main" id="{45C5FB4C-D45C-44AB-A85F-63448854EF8D}"/>
              </a:ext>
            </a:extLst>
          </p:cNvPr>
          <p:cNvGraphicFramePr>
            <a:graphicFrameLocks noGrp="1"/>
          </p:cNvGraphicFramePr>
          <p:nvPr>
            <p:ph sz="quarter" idx="18"/>
            <p:extLst>
              <p:ext uri="{D42A27DB-BD31-4B8C-83A1-F6EECF244321}">
                <p14:modId xmlns:p14="http://schemas.microsoft.com/office/powerpoint/2010/main" val="861087056"/>
              </p:ext>
            </p:extLst>
          </p:nvPr>
        </p:nvGraphicFramePr>
        <p:xfrm>
          <a:off x="381000" y="2510636"/>
          <a:ext cx="8382000" cy="3585364"/>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Box 25">
            <a:extLst>
              <a:ext uri="{FF2B5EF4-FFF2-40B4-BE49-F238E27FC236}">
                <a16:creationId xmlns:a16="http://schemas.microsoft.com/office/drawing/2014/main" id="{B3C4011A-EA6C-417B-B6D5-19915223A68A}"/>
              </a:ext>
            </a:extLst>
          </p:cNvPr>
          <p:cNvSpPr txBox="1"/>
          <p:nvPr/>
        </p:nvSpPr>
        <p:spPr>
          <a:xfrm>
            <a:off x="1848464" y="2604349"/>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83%</a:t>
            </a:r>
          </a:p>
        </p:txBody>
      </p:sp>
      <p:sp>
        <p:nvSpPr>
          <p:cNvPr id="27" name="TextBox 26">
            <a:extLst>
              <a:ext uri="{FF2B5EF4-FFF2-40B4-BE49-F238E27FC236}">
                <a16:creationId xmlns:a16="http://schemas.microsoft.com/office/drawing/2014/main" id="{F25C6B1B-6A83-4BD4-9303-B92C36E7225B}"/>
              </a:ext>
            </a:extLst>
          </p:cNvPr>
          <p:cNvSpPr txBox="1"/>
          <p:nvPr/>
        </p:nvSpPr>
        <p:spPr>
          <a:xfrm>
            <a:off x="1848464" y="3238399"/>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84%</a:t>
            </a:r>
          </a:p>
        </p:txBody>
      </p:sp>
      <p:sp>
        <p:nvSpPr>
          <p:cNvPr id="29" name="TextBox 28">
            <a:extLst>
              <a:ext uri="{FF2B5EF4-FFF2-40B4-BE49-F238E27FC236}">
                <a16:creationId xmlns:a16="http://schemas.microsoft.com/office/drawing/2014/main" id="{C1C18EDB-3CEC-40C9-A594-AA714D6AAF97}"/>
              </a:ext>
            </a:extLst>
          </p:cNvPr>
          <p:cNvSpPr txBox="1"/>
          <p:nvPr/>
        </p:nvSpPr>
        <p:spPr>
          <a:xfrm>
            <a:off x="1848464" y="3872449"/>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82%</a:t>
            </a:r>
          </a:p>
        </p:txBody>
      </p:sp>
      <p:sp>
        <p:nvSpPr>
          <p:cNvPr id="30" name="TextBox 29">
            <a:extLst>
              <a:ext uri="{FF2B5EF4-FFF2-40B4-BE49-F238E27FC236}">
                <a16:creationId xmlns:a16="http://schemas.microsoft.com/office/drawing/2014/main" id="{B975A974-621F-4C9F-8E1B-52FE08FD3317}"/>
              </a:ext>
            </a:extLst>
          </p:cNvPr>
          <p:cNvSpPr txBox="1"/>
          <p:nvPr/>
        </p:nvSpPr>
        <p:spPr>
          <a:xfrm>
            <a:off x="1848464" y="4506499"/>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77%</a:t>
            </a:r>
          </a:p>
        </p:txBody>
      </p:sp>
      <p:sp>
        <p:nvSpPr>
          <p:cNvPr id="31" name="TextBox 30">
            <a:extLst>
              <a:ext uri="{FF2B5EF4-FFF2-40B4-BE49-F238E27FC236}">
                <a16:creationId xmlns:a16="http://schemas.microsoft.com/office/drawing/2014/main" id="{2F4E426D-D8EB-44DE-B0D6-3602CD939032}"/>
              </a:ext>
            </a:extLst>
          </p:cNvPr>
          <p:cNvSpPr txBox="1"/>
          <p:nvPr/>
        </p:nvSpPr>
        <p:spPr>
          <a:xfrm>
            <a:off x="1848464" y="5140550"/>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93%</a:t>
            </a:r>
          </a:p>
        </p:txBody>
      </p:sp>
    </p:spTree>
    <p:custDataLst>
      <p:tags r:id="rId1"/>
    </p:custDataLst>
    <p:extLst>
      <p:ext uri="{BB962C8B-B14F-4D97-AF65-F5344CB8AC3E}">
        <p14:creationId xmlns:p14="http://schemas.microsoft.com/office/powerpoint/2010/main" val="41365957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2">
            <a:extLst>
              <a:ext uri="{FF2B5EF4-FFF2-40B4-BE49-F238E27FC236}">
                <a16:creationId xmlns:a16="http://schemas.microsoft.com/office/drawing/2014/main" id="{CD27B78A-4A66-495B-8896-E6BE9BF5E989}"/>
              </a:ext>
            </a:extLst>
          </p:cNvPr>
          <p:cNvSpPr>
            <a:spLocks noGrp="1" noChangeArrowheads="1"/>
          </p:cNvSpPr>
          <p:nvPr>
            <p:ph type="title"/>
          </p:nvPr>
        </p:nvSpPr>
        <p:spPr/>
        <p:txBody>
          <a:bodyPr/>
          <a:lstStyle/>
          <a:p>
            <a:r>
              <a:rPr lang="en-US" sz="1800" spc="-50" dirty="0"/>
              <a:t>Campbell’s Agreement by Segment</a:t>
            </a:r>
          </a:p>
        </p:txBody>
      </p:sp>
      <p:sp>
        <p:nvSpPr>
          <p:cNvPr id="18" name="Footer Placeholder 4">
            <a:extLst>
              <a:ext uri="{FF2B5EF4-FFF2-40B4-BE49-F238E27FC236}">
                <a16:creationId xmlns:a16="http://schemas.microsoft.com/office/drawing/2014/main" id="{DD8B56C0-D921-4E03-AA61-7AF16A3BDC67}"/>
              </a:ext>
            </a:extLst>
          </p:cNvPr>
          <p:cNvSpPr>
            <a:spLocks noGrp="1"/>
          </p:cNvSpPr>
          <p:nvPr>
            <p:ph type="ftr" sz="quarter" idx="13"/>
          </p:nvPr>
        </p:nvSpPr>
        <p:spPr/>
        <p:txBody>
          <a:bodyPr/>
          <a:lstStyle/>
          <a:p>
            <a:r>
              <a:rPr lang="en-US" dirty="0"/>
              <a:t>Base: 621 (operators familiar with Campbell’s)</a:t>
            </a:r>
          </a:p>
          <a:p>
            <a:r>
              <a:rPr lang="en-US" dirty="0"/>
              <a:t>Q: Please rate your level of agreement with each of the following statements: “Campbell's Foodservice believes in partnership. We partner with and listen to customers in order to offer the best operator assistance through attentive customer service, category expertise, culinary support and more.“</a:t>
            </a:r>
          </a:p>
        </p:txBody>
      </p:sp>
      <p:sp>
        <p:nvSpPr>
          <p:cNvPr id="2" name="Text Placeholder 1">
            <a:extLst>
              <a:ext uri="{FF2B5EF4-FFF2-40B4-BE49-F238E27FC236}">
                <a16:creationId xmlns:a16="http://schemas.microsoft.com/office/drawing/2014/main" id="{CC0DFF2E-07F6-4F17-8E9E-01DC7F55EEE0}"/>
              </a:ext>
            </a:extLst>
          </p:cNvPr>
          <p:cNvSpPr>
            <a:spLocks noGrp="1"/>
          </p:cNvSpPr>
          <p:nvPr>
            <p:ph type="body" sz="quarter" idx="16"/>
          </p:nvPr>
        </p:nvSpPr>
        <p:spPr/>
        <p:txBody>
          <a:bodyPr/>
          <a:lstStyle/>
          <a:p>
            <a:r>
              <a:rPr lang="en-US" dirty="0"/>
              <a:t>Campbell's Foodservice believes in partnership. We partner with and listen to customers in order to offer the best operator assistance through attentive customer service, category expertise, culinary support and more. </a:t>
            </a:r>
          </a:p>
          <a:p>
            <a:endParaRPr lang="en-US" dirty="0"/>
          </a:p>
        </p:txBody>
      </p:sp>
      <p:sp>
        <p:nvSpPr>
          <p:cNvPr id="9" name="Slide Number Placeholder 8"/>
          <p:cNvSpPr>
            <a:spLocks noGrp="1"/>
          </p:cNvSpPr>
          <p:nvPr>
            <p:ph type="sldNum" sz="quarter" idx="4"/>
          </p:nvPr>
        </p:nvSpPr>
        <p:spPr/>
        <p:txBody>
          <a:bodyPr/>
          <a:lstStyle/>
          <a:p>
            <a:fld id="{AC6EFA44-0FDE-4658-9836-52E1610CC619}" type="slidenum">
              <a:rPr lang="en-US" smtClean="0"/>
              <a:pPr/>
              <a:t>215</a:t>
            </a:fld>
            <a:endParaRPr lang="en-US" dirty="0"/>
          </a:p>
        </p:txBody>
      </p:sp>
      <p:graphicFrame>
        <p:nvGraphicFramePr>
          <p:cNvPr id="28" name="Chart Placeholder 27">
            <a:extLst>
              <a:ext uri="{FF2B5EF4-FFF2-40B4-BE49-F238E27FC236}">
                <a16:creationId xmlns:a16="http://schemas.microsoft.com/office/drawing/2014/main" id="{45C5FB4C-D45C-44AB-A85F-63448854EF8D}"/>
              </a:ext>
            </a:extLst>
          </p:cNvPr>
          <p:cNvGraphicFramePr>
            <a:graphicFrameLocks noGrp="1"/>
          </p:cNvGraphicFramePr>
          <p:nvPr>
            <p:ph sz="quarter" idx="18"/>
            <p:extLst>
              <p:ext uri="{D42A27DB-BD31-4B8C-83A1-F6EECF244321}">
                <p14:modId xmlns:p14="http://schemas.microsoft.com/office/powerpoint/2010/main" val="2449426192"/>
              </p:ext>
            </p:extLst>
          </p:nvPr>
        </p:nvGraphicFramePr>
        <p:xfrm>
          <a:off x="381000" y="2514600"/>
          <a:ext cx="8382000" cy="3581400"/>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68973B67-05AC-4E83-8893-E3A5B2D09CF9}"/>
              </a:ext>
            </a:extLst>
          </p:cNvPr>
          <p:cNvSpPr txBox="1"/>
          <p:nvPr/>
        </p:nvSpPr>
        <p:spPr>
          <a:xfrm>
            <a:off x="1874285" y="2598971"/>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82%</a:t>
            </a:r>
          </a:p>
        </p:txBody>
      </p:sp>
      <p:sp>
        <p:nvSpPr>
          <p:cNvPr id="33" name="TextBox 32">
            <a:extLst>
              <a:ext uri="{FF2B5EF4-FFF2-40B4-BE49-F238E27FC236}">
                <a16:creationId xmlns:a16="http://schemas.microsoft.com/office/drawing/2014/main" id="{A48BF4D2-B8CF-4791-8C42-51BC7AB28B13}"/>
              </a:ext>
            </a:extLst>
          </p:cNvPr>
          <p:cNvSpPr txBox="1"/>
          <p:nvPr/>
        </p:nvSpPr>
        <p:spPr>
          <a:xfrm>
            <a:off x="1874285" y="3233021"/>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84%</a:t>
            </a:r>
          </a:p>
        </p:txBody>
      </p:sp>
      <p:sp>
        <p:nvSpPr>
          <p:cNvPr id="34" name="TextBox 33">
            <a:extLst>
              <a:ext uri="{FF2B5EF4-FFF2-40B4-BE49-F238E27FC236}">
                <a16:creationId xmlns:a16="http://schemas.microsoft.com/office/drawing/2014/main" id="{2E043CD3-8957-4A47-83E5-18C2DB96FEDA}"/>
              </a:ext>
            </a:extLst>
          </p:cNvPr>
          <p:cNvSpPr txBox="1"/>
          <p:nvPr/>
        </p:nvSpPr>
        <p:spPr>
          <a:xfrm>
            <a:off x="1874285" y="3867071"/>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80%</a:t>
            </a:r>
          </a:p>
        </p:txBody>
      </p:sp>
      <p:sp>
        <p:nvSpPr>
          <p:cNvPr id="35" name="TextBox 34">
            <a:extLst>
              <a:ext uri="{FF2B5EF4-FFF2-40B4-BE49-F238E27FC236}">
                <a16:creationId xmlns:a16="http://schemas.microsoft.com/office/drawing/2014/main" id="{2FD827C4-9270-4828-9460-57152F2C817B}"/>
              </a:ext>
            </a:extLst>
          </p:cNvPr>
          <p:cNvSpPr txBox="1"/>
          <p:nvPr/>
        </p:nvSpPr>
        <p:spPr>
          <a:xfrm>
            <a:off x="1874285" y="4501121"/>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84%</a:t>
            </a:r>
          </a:p>
        </p:txBody>
      </p:sp>
      <p:sp>
        <p:nvSpPr>
          <p:cNvPr id="36" name="TextBox 35">
            <a:extLst>
              <a:ext uri="{FF2B5EF4-FFF2-40B4-BE49-F238E27FC236}">
                <a16:creationId xmlns:a16="http://schemas.microsoft.com/office/drawing/2014/main" id="{BA678448-3EF5-4856-A74B-B28D2C55897B}"/>
              </a:ext>
            </a:extLst>
          </p:cNvPr>
          <p:cNvSpPr txBox="1"/>
          <p:nvPr/>
        </p:nvSpPr>
        <p:spPr>
          <a:xfrm>
            <a:off x="1874285" y="5135172"/>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91%</a:t>
            </a:r>
          </a:p>
        </p:txBody>
      </p:sp>
    </p:spTree>
    <p:custDataLst>
      <p:tags r:id="rId1"/>
    </p:custDataLst>
    <p:extLst>
      <p:ext uri="{BB962C8B-B14F-4D97-AF65-F5344CB8AC3E}">
        <p14:creationId xmlns:p14="http://schemas.microsoft.com/office/powerpoint/2010/main" val="345695563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2">
            <a:extLst>
              <a:ext uri="{FF2B5EF4-FFF2-40B4-BE49-F238E27FC236}">
                <a16:creationId xmlns:a16="http://schemas.microsoft.com/office/drawing/2014/main" id="{CD27B78A-4A66-495B-8896-E6BE9BF5E989}"/>
              </a:ext>
            </a:extLst>
          </p:cNvPr>
          <p:cNvSpPr>
            <a:spLocks noGrp="1" noChangeArrowheads="1"/>
          </p:cNvSpPr>
          <p:nvPr>
            <p:ph type="title"/>
          </p:nvPr>
        </p:nvSpPr>
        <p:spPr/>
        <p:txBody>
          <a:bodyPr/>
          <a:lstStyle/>
          <a:p>
            <a:r>
              <a:rPr lang="en-US" sz="1800" spc="-50" dirty="0"/>
              <a:t>Campbell’s Agreement by Segment</a:t>
            </a:r>
          </a:p>
        </p:txBody>
      </p:sp>
      <p:sp>
        <p:nvSpPr>
          <p:cNvPr id="18" name="Footer Placeholder 4">
            <a:extLst>
              <a:ext uri="{FF2B5EF4-FFF2-40B4-BE49-F238E27FC236}">
                <a16:creationId xmlns:a16="http://schemas.microsoft.com/office/drawing/2014/main" id="{DD8B56C0-D921-4E03-AA61-7AF16A3BDC67}"/>
              </a:ext>
            </a:extLst>
          </p:cNvPr>
          <p:cNvSpPr>
            <a:spLocks noGrp="1"/>
          </p:cNvSpPr>
          <p:nvPr>
            <p:ph type="ftr" sz="quarter" idx="13"/>
          </p:nvPr>
        </p:nvSpPr>
        <p:spPr/>
        <p:txBody>
          <a:bodyPr/>
          <a:lstStyle/>
          <a:p>
            <a:r>
              <a:rPr lang="en-US" dirty="0"/>
              <a:t>Base: 621 (operators familiar with Campbell’s)</a:t>
            </a:r>
          </a:p>
          <a:p>
            <a:r>
              <a:rPr lang="en-US" dirty="0"/>
              <a:t>Q: Please rate your level of agreement with each of the following statements: “Campbell's Foodservice offers brands your patrons trust. We have more than 500 soups, beverages, broths, sauces and entrees from brands your patrons trust, like Campbell's, V8, Pepperidge Farms, Prego, Pace, and Swanson.”</a:t>
            </a:r>
          </a:p>
        </p:txBody>
      </p:sp>
      <p:sp>
        <p:nvSpPr>
          <p:cNvPr id="2" name="Text Placeholder 1">
            <a:extLst>
              <a:ext uri="{FF2B5EF4-FFF2-40B4-BE49-F238E27FC236}">
                <a16:creationId xmlns:a16="http://schemas.microsoft.com/office/drawing/2014/main" id="{D9111ABF-3F56-4559-91D0-AC9C567176B3}"/>
              </a:ext>
            </a:extLst>
          </p:cNvPr>
          <p:cNvSpPr>
            <a:spLocks noGrp="1"/>
          </p:cNvSpPr>
          <p:nvPr>
            <p:ph type="body" sz="quarter" idx="16"/>
          </p:nvPr>
        </p:nvSpPr>
        <p:spPr/>
        <p:txBody>
          <a:bodyPr/>
          <a:lstStyle/>
          <a:p>
            <a:r>
              <a:rPr lang="en-US" dirty="0"/>
              <a:t>Campbell's Foodservice offers brands your patrons trust. We have more than 500 soups, beverages, broths, sauces and entrees from brands your patrons trust, like Campbell's, V8, Pepperidge Farms, Prego, Pace, and Swanson. </a:t>
            </a:r>
          </a:p>
          <a:p>
            <a:endParaRPr lang="en-US" dirty="0"/>
          </a:p>
        </p:txBody>
      </p:sp>
      <p:sp>
        <p:nvSpPr>
          <p:cNvPr id="9" name="Slide Number Placeholder 8"/>
          <p:cNvSpPr>
            <a:spLocks noGrp="1"/>
          </p:cNvSpPr>
          <p:nvPr>
            <p:ph type="sldNum" sz="quarter" idx="4"/>
          </p:nvPr>
        </p:nvSpPr>
        <p:spPr/>
        <p:txBody>
          <a:bodyPr/>
          <a:lstStyle/>
          <a:p>
            <a:fld id="{AC6EFA44-0FDE-4658-9836-52E1610CC619}" type="slidenum">
              <a:rPr lang="en-US" smtClean="0"/>
              <a:pPr/>
              <a:t>216</a:t>
            </a:fld>
            <a:endParaRPr lang="en-US" dirty="0"/>
          </a:p>
        </p:txBody>
      </p:sp>
      <p:graphicFrame>
        <p:nvGraphicFramePr>
          <p:cNvPr id="28" name="Chart Placeholder 27">
            <a:extLst>
              <a:ext uri="{FF2B5EF4-FFF2-40B4-BE49-F238E27FC236}">
                <a16:creationId xmlns:a16="http://schemas.microsoft.com/office/drawing/2014/main" id="{45C5FB4C-D45C-44AB-A85F-63448854EF8D}"/>
              </a:ext>
            </a:extLst>
          </p:cNvPr>
          <p:cNvGraphicFramePr>
            <a:graphicFrameLocks noGrp="1"/>
          </p:cNvGraphicFramePr>
          <p:nvPr>
            <p:ph sz="quarter" idx="18"/>
            <p:extLst>
              <p:ext uri="{D42A27DB-BD31-4B8C-83A1-F6EECF244321}">
                <p14:modId xmlns:p14="http://schemas.microsoft.com/office/powerpoint/2010/main" val="3440445650"/>
              </p:ext>
            </p:extLst>
          </p:nvPr>
        </p:nvGraphicFramePr>
        <p:xfrm>
          <a:off x="381000" y="2514600"/>
          <a:ext cx="8382000" cy="3581400"/>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Box 25">
            <a:extLst>
              <a:ext uri="{FF2B5EF4-FFF2-40B4-BE49-F238E27FC236}">
                <a16:creationId xmlns:a16="http://schemas.microsoft.com/office/drawing/2014/main" id="{E29D6B3B-D831-4A83-AD57-B102FFC112B4}"/>
              </a:ext>
            </a:extLst>
          </p:cNvPr>
          <p:cNvSpPr txBox="1"/>
          <p:nvPr/>
        </p:nvSpPr>
        <p:spPr>
          <a:xfrm>
            <a:off x="1816733" y="2604347"/>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86%</a:t>
            </a:r>
          </a:p>
        </p:txBody>
      </p:sp>
      <p:sp>
        <p:nvSpPr>
          <p:cNvPr id="27" name="TextBox 26">
            <a:extLst>
              <a:ext uri="{FF2B5EF4-FFF2-40B4-BE49-F238E27FC236}">
                <a16:creationId xmlns:a16="http://schemas.microsoft.com/office/drawing/2014/main" id="{435E25C9-0F8B-4663-993F-9E85736F504F}"/>
              </a:ext>
            </a:extLst>
          </p:cNvPr>
          <p:cNvSpPr txBox="1"/>
          <p:nvPr/>
        </p:nvSpPr>
        <p:spPr>
          <a:xfrm>
            <a:off x="1816733" y="3238398"/>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90%</a:t>
            </a:r>
          </a:p>
        </p:txBody>
      </p:sp>
      <p:sp>
        <p:nvSpPr>
          <p:cNvPr id="29" name="TextBox 28">
            <a:extLst>
              <a:ext uri="{FF2B5EF4-FFF2-40B4-BE49-F238E27FC236}">
                <a16:creationId xmlns:a16="http://schemas.microsoft.com/office/drawing/2014/main" id="{167B9D31-1F9D-4D20-B8A1-9554746ADB48}"/>
              </a:ext>
            </a:extLst>
          </p:cNvPr>
          <p:cNvSpPr txBox="1"/>
          <p:nvPr/>
        </p:nvSpPr>
        <p:spPr>
          <a:xfrm>
            <a:off x="1816733" y="3872449"/>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84%</a:t>
            </a:r>
          </a:p>
        </p:txBody>
      </p:sp>
      <p:sp>
        <p:nvSpPr>
          <p:cNvPr id="30" name="TextBox 29">
            <a:extLst>
              <a:ext uri="{FF2B5EF4-FFF2-40B4-BE49-F238E27FC236}">
                <a16:creationId xmlns:a16="http://schemas.microsoft.com/office/drawing/2014/main" id="{B3870032-2D55-443A-AA32-71FAD384DF05}"/>
              </a:ext>
            </a:extLst>
          </p:cNvPr>
          <p:cNvSpPr txBox="1"/>
          <p:nvPr/>
        </p:nvSpPr>
        <p:spPr>
          <a:xfrm>
            <a:off x="1816733" y="4506500"/>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80%</a:t>
            </a:r>
          </a:p>
        </p:txBody>
      </p:sp>
      <p:sp>
        <p:nvSpPr>
          <p:cNvPr id="31" name="TextBox 30">
            <a:extLst>
              <a:ext uri="{FF2B5EF4-FFF2-40B4-BE49-F238E27FC236}">
                <a16:creationId xmlns:a16="http://schemas.microsoft.com/office/drawing/2014/main" id="{3D0C2819-71FE-4757-8C58-7D664115ED9D}"/>
              </a:ext>
            </a:extLst>
          </p:cNvPr>
          <p:cNvSpPr txBox="1"/>
          <p:nvPr/>
        </p:nvSpPr>
        <p:spPr>
          <a:xfrm>
            <a:off x="1816733" y="5140549"/>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93%</a:t>
            </a:r>
          </a:p>
        </p:txBody>
      </p:sp>
    </p:spTree>
    <p:custDataLst>
      <p:tags r:id="rId1"/>
    </p:custDataLst>
    <p:extLst>
      <p:ext uri="{BB962C8B-B14F-4D97-AF65-F5344CB8AC3E}">
        <p14:creationId xmlns:p14="http://schemas.microsoft.com/office/powerpoint/2010/main" val="418724761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2">
            <a:extLst>
              <a:ext uri="{FF2B5EF4-FFF2-40B4-BE49-F238E27FC236}">
                <a16:creationId xmlns:a16="http://schemas.microsoft.com/office/drawing/2014/main" id="{CD27B78A-4A66-495B-8896-E6BE9BF5E989}"/>
              </a:ext>
            </a:extLst>
          </p:cNvPr>
          <p:cNvSpPr>
            <a:spLocks noGrp="1" noChangeArrowheads="1"/>
          </p:cNvSpPr>
          <p:nvPr>
            <p:ph type="title"/>
          </p:nvPr>
        </p:nvSpPr>
        <p:spPr/>
        <p:txBody>
          <a:bodyPr/>
          <a:lstStyle/>
          <a:p>
            <a:r>
              <a:rPr lang="en-US" dirty="0"/>
              <a:t>Campbell’s Motivation by Segment</a:t>
            </a:r>
          </a:p>
        </p:txBody>
      </p:sp>
      <p:sp>
        <p:nvSpPr>
          <p:cNvPr id="18" name="Footer Placeholder 4">
            <a:extLst>
              <a:ext uri="{FF2B5EF4-FFF2-40B4-BE49-F238E27FC236}">
                <a16:creationId xmlns:a16="http://schemas.microsoft.com/office/drawing/2014/main" id="{DD8B56C0-D921-4E03-AA61-7AF16A3BDC67}"/>
              </a:ext>
            </a:extLst>
          </p:cNvPr>
          <p:cNvSpPr>
            <a:spLocks noGrp="1"/>
          </p:cNvSpPr>
          <p:nvPr>
            <p:ph type="ftr" sz="quarter" idx="13"/>
          </p:nvPr>
        </p:nvSpPr>
        <p:spPr/>
        <p:txBody>
          <a:bodyPr/>
          <a:lstStyle/>
          <a:p>
            <a:r>
              <a:rPr lang="en-US" dirty="0"/>
              <a:t>Base: 700 operators </a:t>
            </a:r>
          </a:p>
          <a:p>
            <a:r>
              <a:rPr lang="en-US" dirty="0"/>
              <a:t>Q: Please rate how motivating each of the following statements is: “To caring operators who want the best for their patrons, Campbell's Foodservice is the partner working to make delicious, carefully crafted foods accessible to all”</a:t>
            </a:r>
          </a:p>
        </p:txBody>
      </p:sp>
      <p:sp>
        <p:nvSpPr>
          <p:cNvPr id="2" name="Text Placeholder 1">
            <a:extLst>
              <a:ext uri="{FF2B5EF4-FFF2-40B4-BE49-F238E27FC236}">
                <a16:creationId xmlns:a16="http://schemas.microsoft.com/office/drawing/2014/main" id="{B8B7814B-FA09-4E44-BA16-B113562A2663}"/>
              </a:ext>
            </a:extLst>
          </p:cNvPr>
          <p:cNvSpPr>
            <a:spLocks noGrp="1"/>
          </p:cNvSpPr>
          <p:nvPr>
            <p:ph type="body" sz="quarter" idx="16"/>
          </p:nvPr>
        </p:nvSpPr>
        <p:spPr/>
        <p:txBody>
          <a:bodyPr/>
          <a:lstStyle/>
          <a:p>
            <a:r>
              <a:rPr lang="en-US" dirty="0"/>
              <a:t>To caring operators who want the best for their patrons, Campbell's Foodservice is the partner working to make delicious, carefully crafted foods accessible to all</a:t>
            </a:r>
          </a:p>
          <a:p>
            <a:endParaRPr lang="en-US" dirty="0"/>
          </a:p>
        </p:txBody>
      </p:sp>
      <p:sp>
        <p:nvSpPr>
          <p:cNvPr id="9" name="Slide Number Placeholder 8"/>
          <p:cNvSpPr>
            <a:spLocks noGrp="1"/>
          </p:cNvSpPr>
          <p:nvPr>
            <p:ph type="sldNum" sz="quarter" idx="4"/>
          </p:nvPr>
        </p:nvSpPr>
        <p:spPr/>
        <p:txBody>
          <a:bodyPr/>
          <a:lstStyle/>
          <a:p>
            <a:fld id="{AC6EFA44-0FDE-4658-9836-52E1610CC619}" type="slidenum">
              <a:rPr lang="en-US" smtClean="0"/>
              <a:pPr/>
              <a:t>217</a:t>
            </a:fld>
            <a:endParaRPr lang="en-US" dirty="0"/>
          </a:p>
        </p:txBody>
      </p:sp>
      <p:graphicFrame>
        <p:nvGraphicFramePr>
          <p:cNvPr id="28" name="Chart Placeholder 27">
            <a:extLst>
              <a:ext uri="{FF2B5EF4-FFF2-40B4-BE49-F238E27FC236}">
                <a16:creationId xmlns:a16="http://schemas.microsoft.com/office/drawing/2014/main" id="{45C5FB4C-D45C-44AB-A85F-63448854EF8D}"/>
              </a:ext>
            </a:extLst>
          </p:cNvPr>
          <p:cNvGraphicFramePr>
            <a:graphicFrameLocks noGrp="1"/>
          </p:cNvGraphicFramePr>
          <p:nvPr>
            <p:ph sz="quarter" idx="18"/>
            <p:extLst>
              <p:ext uri="{D42A27DB-BD31-4B8C-83A1-F6EECF244321}">
                <p14:modId xmlns:p14="http://schemas.microsoft.com/office/powerpoint/2010/main" val="1784904978"/>
              </p:ext>
            </p:extLst>
          </p:nvPr>
        </p:nvGraphicFramePr>
        <p:xfrm>
          <a:off x="381000" y="2514600"/>
          <a:ext cx="8382000" cy="3581400"/>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Box 25">
            <a:extLst>
              <a:ext uri="{FF2B5EF4-FFF2-40B4-BE49-F238E27FC236}">
                <a16:creationId xmlns:a16="http://schemas.microsoft.com/office/drawing/2014/main" id="{C239B9A1-6512-4981-974D-B5A061A6E66A}"/>
              </a:ext>
            </a:extLst>
          </p:cNvPr>
          <p:cNvSpPr txBox="1"/>
          <p:nvPr/>
        </p:nvSpPr>
        <p:spPr>
          <a:xfrm>
            <a:off x="1744656" y="2600584"/>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85%</a:t>
            </a:r>
          </a:p>
        </p:txBody>
      </p:sp>
      <p:sp>
        <p:nvSpPr>
          <p:cNvPr id="27" name="TextBox 26">
            <a:extLst>
              <a:ext uri="{FF2B5EF4-FFF2-40B4-BE49-F238E27FC236}">
                <a16:creationId xmlns:a16="http://schemas.microsoft.com/office/drawing/2014/main" id="{49152EBB-EFAB-4818-B1BE-356FEA62825A}"/>
              </a:ext>
            </a:extLst>
          </p:cNvPr>
          <p:cNvSpPr txBox="1"/>
          <p:nvPr/>
        </p:nvSpPr>
        <p:spPr>
          <a:xfrm>
            <a:off x="1744656" y="3234635"/>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85%</a:t>
            </a:r>
          </a:p>
        </p:txBody>
      </p:sp>
      <p:sp>
        <p:nvSpPr>
          <p:cNvPr id="29" name="TextBox 28">
            <a:extLst>
              <a:ext uri="{FF2B5EF4-FFF2-40B4-BE49-F238E27FC236}">
                <a16:creationId xmlns:a16="http://schemas.microsoft.com/office/drawing/2014/main" id="{1DC27B54-01A3-4C4C-96CE-8D4230E6E520}"/>
              </a:ext>
            </a:extLst>
          </p:cNvPr>
          <p:cNvSpPr txBox="1"/>
          <p:nvPr/>
        </p:nvSpPr>
        <p:spPr>
          <a:xfrm>
            <a:off x="1744656" y="3868686"/>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86%</a:t>
            </a:r>
          </a:p>
        </p:txBody>
      </p:sp>
      <p:sp>
        <p:nvSpPr>
          <p:cNvPr id="30" name="TextBox 29">
            <a:extLst>
              <a:ext uri="{FF2B5EF4-FFF2-40B4-BE49-F238E27FC236}">
                <a16:creationId xmlns:a16="http://schemas.microsoft.com/office/drawing/2014/main" id="{24A020D5-22A4-4262-94EF-C478F8ACABFC}"/>
              </a:ext>
            </a:extLst>
          </p:cNvPr>
          <p:cNvSpPr txBox="1"/>
          <p:nvPr/>
        </p:nvSpPr>
        <p:spPr>
          <a:xfrm>
            <a:off x="1744656" y="4502737"/>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86%</a:t>
            </a:r>
          </a:p>
        </p:txBody>
      </p:sp>
      <p:sp>
        <p:nvSpPr>
          <p:cNvPr id="31" name="TextBox 30">
            <a:extLst>
              <a:ext uri="{FF2B5EF4-FFF2-40B4-BE49-F238E27FC236}">
                <a16:creationId xmlns:a16="http://schemas.microsoft.com/office/drawing/2014/main" id="{E73E46CC-5FE8-4FB2-B2B3-4DDFE16EBA9B}"/>
              </a:ext>
            </a:extLst>
          </p:cNvPr>
          <p:cNvSpPr txBox="1"/>
          <p:nvPr/>
        </p:nvSpPr>
        <p:spPr>
          <a:xfrm>
            <a:off x="1744656" y="5136786"/>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84%</a:t>
            </a:r>
          </a:p>
        </p:txBody>
      </p:sp>
    </p:spTree>
    <p:custDataLst>
      <p:tags r:id="rId1"/>
    </p:custDataLst>
    <p:extLst>
      <p:ext uri="{BB962C8B-B14F-4D97-AF65-F5344CB8AC3E}">
        <p14:creationId xmlns:p14="http://schemas.microsoft.com/office/powerpoint/2010/main" val="377832842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2">
            <a:extLst>
              <a:ext uri="{FF2B5EF4-FFF2-40B4-BE49-F238E27FC236}">
                <a16:creationId xmlns:a16="http://schemas.microsoft.com/office/drawing/2014/main" id="{CD27B78A-4A66-495B-8896-E6BE9BF5E989}"/>
              </a:ext>
            </a:extLst>
          </p:cNvPr>
          <p:cNvSpPr>
            <a:spLocks noGrp="1" noChangeArrowheads="1"/>
          </p:cNvSpPr>
          <p:nvPr>
            <p:ph type="title"/>
          </p:nvPr>
        </p:nvSpPr>
        <p:spPr/>
        <p:txBody>
          <a:bodyPr/>
          <a:lstStyle/>
          <a:p>
            <a:r>
              <a:rPr lang="en-US" sz="1800" spc="-50" dirty="0"/>
              <a:t>Campbell’s Motivation by Segment</a:t>
            </a:r>
          </a:p>
        </p:txBody>
      </p:sp>
      <p:sp>
        <p:nvSpPr>
          <p:cNvPr id="18" name="Footer Placeholder 4">
            <a:extLst>
              <a:ext uri="{FF2B5EF4-FFF2-40B4-BE49-F238E27FC236}">
                <a16:creationId xmlns:a16="http://schemas.microsoft.com/office/drawing/2014/main" id="{DD8B56C0-D921-4E03-AA61-7AF16A3BDC67}"/>
              </a:ext>
            </a:extLst>
          </p:cNvPr>
          <p:cNvSpPr>
            <a:spLocks noGrp="1"/>
          </p:cNvSpPr>
          <p:nvPr>
            <p:ph type="ftr" sz="quarter" idx="13"/>
          </p:nvPr>
        </p:nvSpPr>
        <p:spPr/>
        <p:txBody>
          <a:bodyPr/>
          <a:lstStyle/>
          <a:p>
            <a:r>
              <a:rPr lang="en-US" dirty="0"/>
              <a:t>Base: 700 operators </a:t>
            </a:r>
          </a:p>
          <a:p>
            <a:r>
              <a:rPr lang="en-US" dirty="0"/>
              <a:t>Q: Please rate how motivating each of the following statements is: “Campbell's Foodservice believes in carefully selected ingredients. Our philosophy of building recipes from scratch, with carefully selected ingredients and no additives, reflects our heritage of evolving products to meet the demands of patrons.”</a:t>
            </a:r>
          </a:p>
        </p:txBody>
      </p:sp>
      <p:sp>
        <p:nvSpPr>
          <p:cNvPr id="2" name="Text Placeholder 1">
            <a:extLst>
              <a:ext uri="{FF2B5EF4-FFF2-40B4-BE49-F238E27FC236}">
                <a16:creationId xmlns:a16="http://schemas.microsoft.com/office/drawing/2014/main" id="{56663710-68C3-4A3B-B65B-DD957282B9BB}"/>
              </a:ext>
            </a:extLst>
          </p:cNvPr>
          <p:cNvSpPr>
            <a:spLocks noGrp="1"/>
          </p:cNvSpPr>
          <p:nvPr>
            <p:ph type="body" sz="quarter" idx="16"/>
          </p:nvPr>
        </p:nvSpPr>
        <p:spPr/>
        <p:txBody>
          <a:bodyPr/>
          <a:lstStyle/>
          <a:p>
            <a:r>
              <a:rPr lang="en-US" dirty="0"/>
              <a:t>Campbell's Foodservice believes in carefully selected ingredients. Our philosophy of building recipes from scratch, with carefully selected ingredients and no additives, reflects our heritage of evolving products to meet the demands of patrons. </a:t>
            </a:r>
          </a:p>
          <a:p>
            <a:endParaRPr lang="en-US" dirty="0"/>
          </a:p>
        </p:txBody>
      </p:sp>
      <p:sp>
        <p:nvSpPr>
          <p:cNvPr id="9" name="Slide Number Placeholder 8"/>
          <p:cNvSpPr>
            <a:spLocks noGrp="1"/>
          </p:cNvSpPr>
          <p:nvPr>
            <p:ph type="sldNum" sz="quarter" idx="4"/>
          </p:nvPr>
        </p:nvSpPr>
        <p:spPr/>
        <p:txBody>
          <a:bodyPr/>
          <a:lstStyle/>
          <a:p>
            <a:fld id="{AC6EFA44-0FDE-4658-9836-52E1610CC619}" type="slidenum">
              <a:rPr lang="en-US" smtClean="0"/>
              <a:pPr/>
              <a:t>218</a:t>
            </a:fld>
            <a:endParaRPr lang="en-US" dirty="0"/>
          </a:p>
        </p:txBody>
      </p:sp>
      <p:graphicFrame>
        <p:nvGraphicFramePr>
          <p:cNvPr id="28" name="Chart Placeholder 27">
            <a:extLst>
              <a:ext uri="{FF2B5EF4-FFF2-40B4-BE49-F238E27FC236}">
                <a16:creationId xmlns:a16="http://schemas.microsoft.com/office/drawing/2014/main" id="{45C5FB4C-D45C-44AB-A85F-63448854EF8D}"/>
              </a:ext>
            </a:extLst>
          </p:cNvPr>
          <p:cNvGraphicFramePr>
            <a:graphicFrameLocks noGrp="1"/>
          </p:cNvGraphicFramePr>
          <p:nvPr>
            <p:ph sz="quarter" idx="18"/>
            <p:extLst>
              <p:ext uri="{D42A27DB-BD31-4B8C-83A1-F6EECF244321}">
                <p14:modId xmlns:p14="http://schemas.microsoft.com/office/powerpoint/2010/main" val="2309811556"/>
              </p:ext>
            </p:extLst>
          </p:nvPr>
        </p:nvGraphicFramePr>
        <p:xfrm>
          <a:off x="381000" y="2514600"/>
          <a:ext cx="8382000" cy="3581400"/>
        </p:xfrm>
        <a:graphic>
          <a:graphicData uri="http://schemas.openxmlformats.org/drawingml/2006/chart">
            <c:chart xmlns:c="http://schemas.openxmlformats.org/drawingml/2006/chart" xmlns:r="http://schemas.openxmlformats.org/officeDocument/2006/relationships" r:id="rId4"/>
          </a:graphicData>
        </a:graphic>
      </p:graphicFrame>
      <p:sp>
        <p:nvSpPr>
          <p:cNvPr id="56" name="TextBox 55">
            <a:extLst>
              <a:ext uri="{FF2B5EF4-FFF2-40B4-BE49-F238E27FC236}">
                <a16:creationId xmlns:a16="http://schemas.microsoft.com/office/drawing/2014/main" id="{68E28807-5CC4-4F2B-9D4F-22B34CBB45E6}"/>
              </a:ext>
            </a:extLst>
          </p:cNvPr>
          <p:cNvSpPr txBox="1"/>
          <p:nvPr/>
        </p:nvSpPr>
        <p:spPr>
          <a:xfrm>
            <a:off x="1756488" y="2598969"/>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85%</a:t>
            </a:r>
          </a:p>
        </p:txBody>
      </p:sp>
      <p:sp>
        <p:nvSpPr>
          <p:cNvPr id="71" name="TextBox 70">
            <a:extLst>
              <a:ext uri="{FF2B5EF4-FFF2-40B4-BE49-F238E27FC236}">
                <a16:creationId xmlns:a16="http://schemas.microsoft.com/office/drawing/2014/main" id="{DC3925A4-3B27-4CC8-B82A-CCE9D1B8C62D}"/>
              </a:ext>
            </a:extLst>
          </p:cNvPr>
          <p:cNvSpPr txBox="1"/>
          <p:nvPr/>
        </p:nvSpPr>
        <p:spPr>
          <a:xfrm>
            <a:off x="1756488" y="3233019"/>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86%</a:t>
            </a:r>
          </a:p>
        </p:txBody>
      </p:sp>
      <p:sp>
        <p:nvSpPr>
          <p:cNvPr id="72" name="TextBox 71">
            <a:extLst>
              <a:ext uri="{FF2B5EF4-FFF2-40B4-BE49-F238E27FC236}">
                <a16:creationId xmlns:a16="http://schemas.microsoft.com/office/drawing/2014/main" id="{DCDAE26D-135A-44C6-8422-123CCE944598}"/>
              </a:ext>
            </a:extLst>
          </p:cNvPr>
          <p:cNvSpPr txBox="1"/>
          <p:nvPr/>
        </p:nvSpPr>
        <p:spPr>
          <a:xfrm>
            <a:off x="1756488" y="3867069"/>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83%</a:t>
            </a:r>
          </a:p>
        </p:txBody>
      </p:sp>
      <p:sp>
        <p:nvSpPr>
          <p:cNvPr id="23" name="TextBox 22">
            <a:extLst>
              <a:ext uri="{FF2B5EF4-FFF2-40B4-BE49-F238E27FC236}">
                <a16:creationId xmlns:a16="http://schemas.microsoft.com/office/drawing/2014/main" id="{CDA1BA52-FB4C-4598-B2B8-F91ECC14B27A}"/>
              </a:ext>
            </a:extLst>
          </p:cNvPr>
          <p:cNvSpPr txBox="1"/>
          <p:nvPr/>
        </p:nvSpPr>
        <p:spPr>
          <a:xfrm>
            <a:off x="1756488" y="4501119"/>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82%</a:t>
            </a:r>
          </a:p>
        </p:txBody>
      </p:sp>
      <p:sp>
        <p:nvSpPr>
          <p:cNvPr id="24" name="TextBox 23">
            <a:extLst>
              <a:ext uri="{FF2B5EF4-FFF2-40B4-BE49-F238E27FC236}">
                <a16:creationId xmlns:a16="http://schemas.microsoft.com/office/drawing/2014/main" id="{BCFDB22A-2F04-4985-880C-3E57515E331B}"/>
              </a:ext>
            </a:extLst>
          </p:cNvPr>
          <p:cNvSpPr txBox="1"/>
          <p:nvPr/>
        </p:nvSpPr>
        <p:spPr>
          <a:xfrm>
            <a:off x="1756488" y="5135170"/>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86%</a:t>
            </a:r>
          </a:p>
        </p:txBody>
      </p:sp>
    </p:spTree>
    <p:custDataLst>
      <p:tags r:id="rId1"/>
    </p:custDataLst>
    <p:extLst>
      <p:ext uri="{BB962C8B-B14F-4D97-AF65-F5344CB8AC3E}">
        <p14:creationId xmlns:p14="http://schemas.microsoft.com/office/powerpoint/2010/main" val="390353489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2">
            <a:extLst>
              <a:ext uri="{FF2B5EF4-FFF2-40B4-BE49-F238E27FC236}">
                <a16:creationId xmlns:a16="http://schemas.microsoft.com/office/drawing/2014/main" id="{CD27B78A-4A66-495B-8896-E6BE9BF5E989}"/>
              </a:ext>
            </a:extLst>
          </p:cNvPr>
          <p:cNvSpPr>
            <a:spLocks noGrp="1" noChangeArrowheads="1"/>
          </p:cNvSpPr>
          <p:nvPr>
            <p:ph type="title"/>
          </p:nvPr>
        </p:nvSpPr>
        <p:spPr/>
        <p:txBody>
          <a:bodyPr/>
          <a:lstStyle/>
          <a:p>
            <a:r>
              <a:rPr lang="en-US" sz="1800" spc="-50" dirty="0"/>
              <a:t>Campbell’s Motivation by Segment</a:t>
            </a:r>
          </a:p>
        </p:txBody>
      </p:sp>
      <p:sp>
        <p:nvSpPr>
          <p:cNvPr id="18" name="Footer Placeholder 4">
            <a:extLst>
              <a:ext uri="{FF2B5EF4-FFF2-40B4-BE49-F238E27FC236}">
                <a16:creationId xmlns:a16="http://schemas.microsoft.com/office/drawing/2014/main" id="{DD8B56C0-D921-4E03-AA61-7AF16A3BDC67}"/>
              </a:ext>
            </a:extLst>
          </p:cNvPr>
          <p:cNvSpPr>
            <a:spLocks noGrp="1"/>
          </p:cNvSpPr>
          <p:nvPr>
            <p:ph type="ftr" sz="quarter" idx="13"/>
          </p:nvPr>
        </p:nvSpPr>
        <p:spPr/>
        <p:txBody>
          <a:bodyPr/>
          <a:lstStyle/>
          <a:p>
            <a:r>
              <a:rPr lang="en-US" dirty="0"/>
              <a:t>Base: 700 operators </a:t>
            </a:r>
          </a:p>
          <a:p>
            <a:r>
              <a:rPr lang="en-US" dirty="0"/>
              <a:t>Q: Please rate how motivating each of the following statements is: “Campbell's Foodservice believes in partnership. We partner with and listen to customers in order to offer the best operator assistance through attentive customer service, category expertise, culinary support and more.“</a:t>
            </a:r>
          </a:p>
        </p:txBody>
      </p:sp>
      <p:sp>
        <p:nvSpPr>
          <p:cNvPr id="2" name="Text Placeholder 1">
            <a:extLst>
              <a:ext uri="{FF2B5EF4-FFF2-40B4-BE49-F238E27FC236}">
                <a16:creationId xmlns:a16="http://schemas.microsoft.com/office/drawing/2014/main" id="{3BBD229B-E2AB-42BF-B84E-DC8D5907CC3D}"/>
              </a:ext>
            </a:extLst>
          </p:cNvPr>
          <p:cNvSpPr>
            <a:spLocks noGrp="1"/>
          </p:cNvSpPr>
          <p:nvPr>
            <p:ph type="body" sz="quarter" idx="16"/>
          </p:nvPr>
        </p:nvSpPr>
        <p:spPr/>
        <p:txBody>
          <a:bodyPr/>
          <a:lstStyle/>
          <a:p>
            <a:r>
              <a:rPr lang="en-US" dirty="0"/>
              <a:t>Campbell's Foodservice believes in partnership. We partner with and listen to customers in order to offer the best operator assistance through attentive customer service, category expertise, culinary support and more. </a:t>
            </a:r>
          </a:p>
          <a:p>
            <a:endParaRPr lang="en-US" dirty="0"/>
          </a:p>
        </p:txBody>
      </p:sp>
      <p:sp>
        <p:nvSpPr>
          <p:cNvPr id="9" name="Slide Number Placeholder 8"/>
          <p:cNvSpPr>
            <a:spLocks noGrp="1"/>
          </p:cNvSpPr>
          <p:nvPr>
            <p:ph type="sldNum" sz="quarter" idx="4"/>
          </p:nvPr>
        </p:nvSpPr>
        <p:spPr/>
        <p:txBody>
          <a:bodyPr/>
          <a:lstStyle/>
          <a:p>
            <a:fld id="{AC6EFA44-0FDE-4658-9836-52E1610CC619}" type="slidenum">
              <a:rPr lang="en-US" smtClean="0"/>
              <a:pPr/>
              <a:t>219</a:t>
            </a:fld>
            <a:endParaRPr lang="en-US" dirty="0"/>
          </a:p>
        </p:txBody>
      </p:sp>
      <p:graphicFrame>
        <p:nvGraphicFramePr>
          <p:cNvPr id="28" name="Chart Placeholder 27">
            <a:extLst>
              <a:ext uri="{FF2B5EF4-FFF2-40B4-BE49-F238E27FC236}">
                <a16:creationId xmlns:a16="http://schemas.microsoft.com/office/drawing/2014/main" id="{45C5FB4C-D45C-44AB-A85F-63448854EF8D}"/>
              </a:ext>
            </a:extLst>
          </p:cNvPr>
          <p:cNvGraphicFramePr>
            <a:graphicFrameLocks noGrp="1"/>
          </p:cNvGraphicFramePr>
          <p:nvPr>
            <p:ph sz="quarter" idx="18"/>
            <p:extLst>
              <p:ext uri="{D42A27DB-BD31-4B8C-83A1-F6EECF244321}">
                <p14:modId xmlns:p14="http://schemas.microsoft.com/office/powerpoint/2010/main" val="1304960072"/>
              </p:ext>
            </p:extLst>
          </p:nvPr>
        </p:nvGraphicFramePr>
        <p:xfrm>
          <a:off x="381000" y="2514600"/>
          <a:ext cx="8382000" cy="3581400"/>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Box 25">
            <a:extLst>
              <a:ext uri="{FF2B5EF4-FFF2-40B4-BE49-F238E27FC236}">
                <a16:creationId xmlns:a16="http://schemas.microsoft.com/office/drawing/2014/main" id="{F02AFD68-C0F0-4934-8B3F-5295F1C9275C}"/>
              </a:ext>
            </a:extLst>
          </p:cNvPr>
          <p:cNvSpPr txBox="1"/>
          <p:nvPr/>
        </p:nvSpPr>
        <p:spPr>
          <a:xfrm>
            <a:off x="1854921" y="2603271"/>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84%</a:t>
            </a:r>
          </a:p>
        </p:txBody>
      </p:sp>
      <p:sp>
        <p:nvSpPr>
          <p:cNvPr id="27" name="TextBox 26">
            <a:extLst>
              <a:ext uri="{FF2B5EF4-FFF2-40B4-BE49-F238E27FC236}">
                <a16:creationId xmlns:a16="http://schemas.microsoft.com/office/drawing/2014/main" id="{26A2284C-F72F-44A1-B01C-0A066F981F11}"/>
              </a:ext>
            </a:extLst>
          </p:cNvPr>
          <p:cNvSpPr txBox="1"/>
          <p:nvPr/>
        </p:nvSpPr>
        <p:spPr>
          <a:xfrm>
            <a:off x="1854921" y="3237321"/>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86%</a:t>
            </a:r>
          </a:p>
        </p:txBody>
      </p:sp>
      <p:sp>
        <p:nvSpPr>
          <p:cNvPr id="29" name="TextBox 28">
            <a:extLst>
              <a:ext uri="{FF2B5EF4-FFF2-40B4-BE49-F238E27FC236}">
                <a16:creationId xmlns:a16="http://schemas.microsoft.com/office/drawing/2014/main" id="{404B5922-0DD9-4D1A-8F2A-EC9FAFA50408}"/>
              </a:ext>
            </a:extLst>
          </p:cNvPr>
          <p:cNvSpPr txBox="1"/>
          <p:nvPr/>
        </p:nvSpPr>
        <p:spPr>
          <a:xfrm>
            <a:off x="1854921" y="3871371"/>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82%</a:t>
            </a:r>
          </a:p>
        </p:txBody>
      </p:sp>
      <p:sp>
        <p:nvSpPr>
          <p:cNvPr id="30" name="TextBox 29">
            <a:extLst>
              <a:ext uri="{FF2B5EF4-FFF2-40B4-BE49-F238E27FC236}">
                <a16:creationId xmlns:a16="http://schemas.microsoft.com/office/drawing/2014/main" id="{CEC8D261-8DE5-4ECE-80BB-0DFAA8E551C7}"/>
              </a:ext>
            </a:extLst>
          </p:cNvPr>
          <p:cNvSpPr txBox="1"/>
          <p:nvPr/>
        </p:nvSpPr>
        <p:spPr>
          <a:xfrm>
            <a:off x="1854921" y="4505421"/>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82%</a:t>
            </a:r>
          </a:p>
        </p:txBody>
      </p:sp>
      <p:sp>
        <p:nvSpPr>
          <p:cNvPr id="31" name="TextBox 30">
            <a:extLst>
              <a:ext uri="{FF2B5EF4-FFF2-40B4-BE49-F238E27FC236}">
                <a16:creationId xmlns:a16="http://schemas.microsoft.com/office/drawing/2014/main" id="{138DBDF3-E605-42C8-A974-765636BB478A}"/>
              </a:ext>
            </a:extLst>
          </p:cNvPr>
          <p:cNvSpPr txBox="1"/>
          <p:nvPr/>
        </p:nvSpPr>
        <p:spPr>
          <a:xfrm>
            <a:off x="1854921" y="5139472"/>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92%</a:t>
            </a:r>
          </a:p>
        </p:txBody>
      </p:sp>
    </p:spTree>
    <p:custDataLst>
      <p:tags r:id="rId1"/>
    </p:custDataLst>
    <p:extLst>
      <p:ext uri="{BB962C8B-B14F-4D97-AF65-F5344CB8AC3E}">
        <p14:creationId xmlns:p14="http://schemas.microsoft.com/office/powerpoint/2010/main" val="1607276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562818D-B371-41C2-B1C0-E6380F96A62A}"/>
              </a:ext>
            </a:extLst>
          </p:cNvPr>
          <p:cNvSpPr>
            <a:spLocks noGrp="1"/>
          </p:cNvSpPr>
          <p:nvPr>
            <p:ph type="title"/>
          </p:nvPr>
        </p:nvSpPr>
        <p:spPr/>
        <p:txBody>
          <a:bodyPr/>
          <a:lstStyle/>
          <a:p>
            <a:r>
              <a:rPr lang="en-US" dirty="0"/>
              <a:t>Packaged Snacks Category Performance Summary</a:t>
            </a:r>
          </a:p>
        </p:txBody>
      </p:sp>
      <p:sp>
        <p:nvSpPr>
          <p:cNvPr id="6" name="Footer Placeholder 4">
            <a:extLst>
              <a:ext uri="{FF2B5EF4-FFF2-40B4-BE49-F238E27FC236}">
                <a16:creationId xmlns:a16="http://schemas.microsoft.com/office/drawing/2014/main" id="{0FC0DBA5-4B06-4EB2-8F23-79651E2098AD}"/>
              </a:ext>
            </a:extLst>
          </p:cNvPr>
          <p:cNvSpPr>
            <a:spLocks noGrp="1"/>
          </p:cNvSpPr>
          <p:nvPr>
            <p:ph type="ftr" sz="quarter" idx="13"/>
          </p:nvPr>
        </p:nvSpPr>
        <p:spPr/>
        <p:txBody>
          <a:bodyPr/>
          <a:lstStyle/>
          <a:p>
            <a:r>
              <a:rPr lang="en-US" dirty="0"/>
              <a:t>Note: Percentages based on operators who currently use brand and comparisons are between top eight brands, based on usage</a:t>
            </a:r>
          </a:p>
          <a:p>
            <a:r>
              <a:rPr lang="en-US" dirty="0"/>
              <a:t>Top Box</a:t>
            </a:r>
          </a:p>
        </p:txBody>
      </p:sp>
      <p:sp>
        <p:nvSpPr>
          <p:cNvPr id="3" name="Slide Number Placeholder 2">
            <a:extLst>
              <a:ext uri="{FF2B5EF4-FFF2-40B4-BE49-F238E27FC236}">
                <a16:creationId xmlns:a16="http://schemas.microsoft.com/office/drawing/2014/main" id="{3B80594C-321C-4C77-A318-92EB5D59B7E7}"/>
              </a:ext>
            </a:extLst>
          </p:cNvPr>
          <p:cNvSpPr>
            <a:spLocks noGrp="1"/>
          </p:cNvSpPr>
          <p:nvPr>
            <p:ph type="sldNum" sz="quarter" idx="4"/>
          </p:nvPr>
        </p:nvSpPr>
        <p:spPr/>
        <p:txBody>
          <a:bodyPr/>
          <a:lstStyle/>
          <a:p>
            <a:fld id="{7B6B1C32-E567-445C-9FD5-2A0B0A08DD29}" type="slidenum">
              <a:rPr lang="en-US" smtClean="0"/>
              <a:pPr/>
              <a:t>22</a:t>
            </a:fld>
            <a:endParaRPr lang="en-US" dirty="0"/>
          </a:p>
        </p:txBody>
      </p:sp>
      <p:sp>
        <p:nvSpPr>
          <p:cNvPr id="2" name="Text Placeholder 1">
            <a:extLst>
              <a:ext uri="{FF2B5EF4-FFF2-40B4-BE49-F238E27FC236}">
                <a16:creationId xmlns:a16="http://schemas.microsoft.com/office/drawing/2014/main" id="{F1962971-740C-40ED-84AB-BB243F4853DB}"/>
              </a:ext>
            </a:extLst>
          </p:cNvPr>
          <p:cNvSpPr>
            <a:spLocks noGrp="1"/>
          </p:cNvSpPr>
          <p:nvPr>
            <p:ph type="body" sz="quarter" idx="15"/>
          </p:nvPr>
        </p:nvSpPr>
        <p:spPr>
          <a:xfrm>
            <a:off x="381000" y="1656682"/>
            <a:ext cx="5486398" cy="371764"/>
          </a:xfrm>
        </p:spPr>
        <p:txBody>
          <a:bodyPr/>
          <a:lstStyle/>
          <a:p>
            <a:r>
              <a:rPr lang="en-US" dirty="0"/>
              <a:t>In top eight purchase drivers</a:t>
            </a:r>
          </a:p>
        </p:txBody>
      </p:sp>
      <p:graphicFrame>
        <p:nvGraphicFramePr>
          <p:cNvPr id="12" name="Chart Placeholder 11">
            <a:extLst>
              <a:ext uri="{FF2B5EF4-FFF2-40B4-BE49-F238E27FC236}">
                <a16:creationId xmlns:a16="http://schemas.microsoft.com/office/drawing/2014/main" id="{D6D98C22-FA84-4F95-B1FB-D256D0BE1D2B}"/>
              </a:ext>
            </a:extLst>
          </p:cNvPr>
          <p:cNvGraphicFramePr>
            <a:graphicFrameLocks noGrp="1"/>
          </p:cNvGraphicFramePr>
          <p:nvPr>
            <p:ph type="chart" sz="quarter" idx="4294967295"/>
          </p:nvPr>
        </p:nvGraphicFramePr>
        <p:xfrm>
          <a:off x="381000" y="2350697"/>
          <a:ext cx="8381998" cy="2478860"/>
        </p:xfrm>
        <a:graphic>
          <a:graphicData uri="http://schemas.openxmlformats.org/drawingml/2006/table">
            <a:tbl>
              <a:tblPr firstRow="1" bandRow="1">
                <a:tableStyleId>{8EC20E35-A176-4012-BC5E-935CFFF8708E}</a:tableStyleId>
              </a:tblPr>
              <a:tblGrid>
                <a:gridCol w="3751534">
                  <a:extLst>
                    <a:ext uri="{9D8B030D-6E8A-4147-A177-3AD203B41FA5}">
                      <a16:colId xmlns:a16="http://schemas.microsoft.com/office/drawing/2014/main" val="20000"/>
                    </a:ext>
                  </a:extLst>
                </a:gridCol>
                <a:gridCol w="2315232">
                  <a:extLst>
                    <a:ext uri="{9D8B030D-6E8A-4147-A177-3AD203B41FA5}">
                      <a16:colId xmlns:a16="http://schemas.microsoft.com/office/drawing/2014/main" val="20001"/>
                    </a:ext>
                  </a:extLst>
                </a:gridCol>
                <a:gridCol w="2315232">
                  <a:extLst>
                    <a:ext uri="{9D8B030D-6E8A-4147-A177-3AD203B41FA5}">
                      <a16:colId xmlns:a16="http://schemas.microsoft.com/office/drawing/2014/main" val="20002"/>
                    </a:ext>
                  </a:extLst>
                </a:gridCol>
              </a:tblGrid>
              <a:tr h="418508">
                <a:tc>
                  <a:txBody>
                    <a:bodyPr/>
                    <a:lstStyle/>
                    <a:p>
                      <a:pPr algn="l" fontAlgn="b"/>
                      <a:r>
                        <a:rPr lang="en-US" sz="1000" b="1" i="0" u="none" strike="noStrike" spc="0" baseline="0" dirty="0">
                          <a:solidFill>
                            <a:schemeClr val="tx1"/>
                          </a:solidFill>
                          <a:effectLst/>
                          <a:latin typeface="+mj-lt"/>
                        </a:rPr>
                        <a:t>Percent of Operators Who Believe Statement Describes Brand</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baseline="0" dirty="0">
                          <a:solidFill>
                            <a:schemeClr val="tx1"/>
                          </a:solidFill>
                          <a:effectLst/>
                          <a:latin typeface="+mj-lt"/>
                        </a:rPr>
                        <a:t>Leader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baseline="0" dirty="0">
                          <a:solidFill>
                            <a:schemeClr val="tx1"/>
                          </a:solidFill>
                          <a:effectLst/>
                          <a:latin typeface="+mj-lt"/>
                        </a:rPr>
                        <a:t>Goldfish Performance Among Operators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57544">
                <a:tc>
                  <a:txBody>
                    <a:bodyPr/>
                    <a:lstStyle/>
                    <a:p>
                      <a:pPr algn="l" fontAlgn="t"/>
                      <a:r>
                        <a:rPr lang="en-US" sz="1000" b="0" i="0" u="none" strike="noStrike" spc="0" baseline="0" dirty="0">
                          <a:solidFill>
                            <a:schemeClr val="tx1"/>
                          </a:solidFill>
                          <a:effectLst/>
                          <a:latin typeface="+mn-lt"/>
                        </a:rPr>
                        <a:t>Products give you value for the money</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Cheez-It (66%)</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53%</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289016792"/>
                  </a:ext>
                </a:extLst>
              </a:tr>
              <a:tr h="257544">
                <a:tc>
                  <a:txBody>
                    <a:bodyPr/>
                    <a:lstStyle/>
                    <a:p>
                      <a:pPr algn="l" fontAlgn="t"/>
                      <a:r>
                        <a:rPr lang="en-US" sz="1000" b="0" i="0" u="none" strike="noStrike" spc="0" baseline="0" dirty="0">
                          <a:solidFill>
                            <a:schemeClr val="tx1"/>
                          </a:solidFill>
                          <a:effectLst/>
                          <a:latin typeface="+mn-lt"/>
                        </a:rPr>
                        <a:t>Tastes great and flavor resonates with consumers</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baseline="0" dirty="0">
                          <a:solidFill>
                            <a:schemeClr val="tx1"/>
                          </a:solidFill>
                          <a:effectLst/>
                          <a:latin typeface="+mn-lt"/>
                          <a:ea typeface="+mn-ea"/>
                          <a:cs typeface="+mn-cs"/>
                        </a:rPr>
                        <a:t>Honey Maid (68%)</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62%</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780059"/>
                  </a:ext>
                </a:extLst>
              </a:tr>
              <a:tr h="257544">
                <a:tc>
                  <a:txBody>
                    <a:bodyPr/>
                    <a:lstStyle/>
                    <a:p>
                      <a:pPr algn="l" fontAlgn="t"/>
                      <a:r>
                        <a:rPr lang="en-US" sz="1000" b="0" i="0" u="none" strike="noStrike" spc="0" baseline="0" dirty="0">
                          <a:solidFill>
                            <a:schemeClr val="tx1"/>
                          </a:solidFill>
                          <a:effectLst/>
                          <a:latin typeface="+mn-lt"/>
                        </a:rPr>
                        <a:t>Offers products that are high-quality and perform consistently</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baseline="0" dirty="0">
                          <a:solidFill>
                            <a:schemeClr val="tx1"/>
                          </a:solidFill>
                          <a:effectLst/>
                          <a:latin typeface="+mn-lt"/>
                          <a:ea typeface="+mn-ea"/>
                          <a:cs typeface="+mn-cs"/>
                        </a:rPr>
                        <a:t>Teddy Grahams (75%)</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63%</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591719865"/>
                  </a:ext>
                </a:extLst>
              </a:tr>
              <a:tr h="257544">
                <a:tc>
                  <a:txBody>
                    <a:bodyPr/>
                    <a:lstStyle/>
                    <a:p>
                      <a:pPr algn="l" fontAlgn="t"/>
                      <a:r>
                        <a:rPr lang="en-US" sz="1000" b="0" i="0" u="none" strike="noStrike" spc="0" baseline="0" dirty="0">
                          <a:solidFill>
                            <a:schemeClr val="tx1"/>
                          </a:solidFill>
                          <a:effectLst/>
                          <a:latin typeface="+mn-lt"/>
                        </a:rPr>
                        <a:t>Is available from my distributor</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b" latinLnBrk="0" hangingPunct="1">
                        <a:lnSpc>
                          <a:spcPct val="100000"/>
                        </a:lnSpc>
                        <a:spcBef>
                          <a:spcPts val="0"/>
                        </a:spcBef>
                        <a:spcAft>
                          <a:spcPts val="0"/>
                        </a:spcAft>
                        <a:buClrTx/>
                        <a:buSzTx/>
                        <a:buFontTx/>
                        <a:buNone/>
                        <a:tabLst/>
                        <a:defRPr/>
                      </a:pPr>
                      <a:r>
                        <a:rPr lang="en-US" sz="1000" b="0" i="0" u="none" strike="noStrike" kern="1200" spc="0" baseline="0" dirty="0">
                          <a:solidFill>
                            <a:schemeClr val="tx1"/>
                          </a:solidFill>
                          <a:effectLst/>
                          <a:latin typeface="+mn-lt"/>
                          <a:ea typeface="+mn-ea"/>
                          <a:cs typeface="+mn-cs"/>
                        </a:rPr>
                        <a:t>Honey Maid (77%)</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63%</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988101067"/>
                  </a:ext>
                </a:extLst>
              </a:tr>
              <a:tr h="257544">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Has a good shelf life</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1" i="0" u="none" strike="noStrike" kern="1200" spc="0" baseline="0" dirty="0">
                          <a:solidFill>
                            <a:schemeClr val="accent1"/>
                          </a:solidFill>
                          <a:effectLst/>
                          <a:latin typeface="+mn-lt"/>
                          <a:ea typeface="+mn-ea"/>
                          <a:cs typeface="+mn-cs"/>
                        </a:rPr>
                        <a:t>Goldfish </a:t>
                      </a:r>
                      <a:r>
                        <a:rPr lang="en-US" sz="1000" b="0" i="0" u="none" strike="noStrike" kern="1200" spc="0" baseline="0" dirty="0">
                          <a:solidFill>
                            <a:schemeClr val="accent1"/>
                          </a:solidFill>
                          <a:effectLst/>
                          <a:latin typeface="+mn-lt"/>
                          <a:ea typeface="+mn-ea"/>
                          <a:cs typeface="+mn-cs"/>
                        </a:rPr>
                        <a:t>(70%)</a:t>
                      </a:r>
                      <a:endParaRPr lang="en-US" sz="1000" b="1" i="0" u="none" strike="noStrike" kern="1200" spc="0" baseline="0" dirty="0">
                        <a:solidFill>
                          <a:schemeClr val="accent1"/>
                        </a:solidFill>
                        <a:effectLst/>
                        <a:latin typeface="+mn-lt"/>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70%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052333705"/>
                  </a:ext>
                </a:extLst>
              </a:tr>
              <a:tr h="257544">
                <a:tc>
                  <a:txBody>
                    <a:bodyPr/>
                    <a:lstStyle/>
                    <a:p>
                      <a:pPr algn="l" fontAlgn="t"/>
                      <a:r>
                        <a:rPr lang="en-US" sz="1000" b="0" i="0" u="none" strike="noStrike" spc="0" baseline="0" dirty="0">
                          <a:solidFill>
                            <a:schemeClr val="tx1"/>
                          </a:solidFill>
                          <a:effectLst/>
                          <a:latin typeface="+mn-lt"/>
                        </a:rPr>
                        <a:t>Is a brand that pleases my patrons</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Honey Maid (77%)</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59%</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2558086"/>
                  </a:ext>
                </a:extLst>
              </a:tr>
              <a:tr h="257544">
                <a:tc>
                  <a:txBody>
                    <a:bodyPr/>
                    <a:lstStyle/>
                    <a:p>
                      <a:pPr algn="l" fontAlgn="t"/>
                      <a:r>
                        <a:rPr lang="en-US" sz="1000" b="0" i="0" u="none" strike="noStrike" spc="0" baseline="0" dirty="0">
                          <a:solidFill>
                            <a:schemeClr val="tx1"/>
                          </a:solidFill>
                          <a:effectLst/>
                          <a:latin typeface="+mn-lt"/>
                        </a:rPr>
                        <a:t>Offers appropriate packaging sizes</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Teddy Grahams/Keebler (67%)</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62%</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87894404"/>
                  </a:ext>
                </a:extLst>
              </a:tr>
              <a:tr h="257544">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Has desired nutrition claims (i.e., whole grain)</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Nabisco (67%)</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50%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833000404"/>
                  </a:ext>
                </a:extLst>
              </a:tr>
            </a:tbl>
          </a:graphicData>
        </a:graphic>
      </p:graphicFrame>
    </p:spTree>
    <p:extLst>
      <p:ext uri="{BB962C8B-B14F-4D97-AF65-F5344CB8AC3E}">
        <p14:creationId xmlns:p14="http://schemas.microsoft.com/office/powerpoint/2010/main" val="1795797302"/>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2">
            <a:extLst>
              <a:ext uri="{FF2B5EF4-FFF2-40B4-BE49-F238E27FC236}">
                <a16:creationId xmlns:a16="http://schemas.microsoft.com/office/drawing/2014/main" id="{CD27B78A-4A66-495B-8896-E6BE9BF5E989}"/>
              </a:ext>
            </a:extLst>
          </p:cNvPr>
          <p:cNvSpPr>
            <a:spLocks noGrp="1" noChangeArrowheads="1"/>
          </p:cNvSpPr>
          <p:nvPr>
            <p:ph type="title"/>
          </p:nvPr>
        </p:nvSpPr>
        <p:spPr/>
        <p:txBody>
          <a:bodyPr/>
          <a:lstStyle/>
          <a:p>
            <a:r>
              <a:rPr lang="en-US" sz="1800" spc="-50" dirty="0"/>
              <a:t>Campbell’s Motivation by Segment</a:t>
            </a:r>
          </a:p>
        </p:txBody>
      </p:sp>
      <p:sp>
        <p:nvSpPr>
          <p:cNvPr id="18" name="Footer Placeholder 4">
            <a:extLst>
              <a:ext uri="{FF2B5EF4-FFF2-40B4-BE49-F238E27FC236}">
                <a16:creationId xmlns:a16="http://schemas.microsoft.com/office/drawing/2014/main" id="{DD8B56C0-D921-4E03-AA61-7AF16A3BDC67}"/>
              </a:ext>
            </a:extLst>
          </p:cNvPr>
          <p:cNvSpPr>
            <a:spLocks noGrp="1"/>
          </p:cNvSpPr>
          <p:nvPr>
            <p:ph type="ftr" sz="quarter" idx="13"/>
          </p:nvPr>
        </p:nvSpPr>
        <p:spPr/>
        <p:txBody>
          <a:bodyPr/>
          <a:lstStyle/>
          <a:p>
            <a:r>
              <a:rPr lang="en-US" dirty="0"/>
              <a:t>Base: 700 operators </a:t>
            </a:r>
          </a:p>
          <a:p>
            <a:r>
              <a:rPr lang="en-US" dirty="0"/>
              <a:t>Q: Please rate how motivating each of the following statements is: “Campbell's Foodservice offers brands your patrons trust. We have more than 500 soups, beverages, broths, sauces and entrees from brands your patrons trust, like Campbell's, V8, Pepperidge Farms, Prego, Pace, and Swanson.”</a:t>
            </a:r>
          </a:p>
        </p:txBody>
      </p:sp>
      <p:sp>
        <p:nvSpPr>
          <p:cNvPr id="2" name="Text Placeholder 1">
            <a:extLst>
              <a:ext uri="{FF2B5EF4-FFF2-40B4-BE49-F238E27FC236}">
                <a16:creationId xmlns:a16="http://schemas.microsoft.com/office/drawing/2014/main" id="{A3AA675A-C83F-4FBC-9ECE-4FCB74C0B679}"/>
              </a:ext>
            </a:extLst>
          </p:cNvPr>
          <p:cNvSpPr>
            <a:spLocks noGrp="1"/>
          </p:cNvSpPr>
          <p:nvPr>
            <p:ph type="body" sz="quarter" idx="16"/>
          </p:nvPr>
        </p:nvSpPr>
        <p:spPr/>
        <p:txBody>
          <a:bodyPr/>
          <a:lstStyle/>
          <a:p>
            <a:r>
              <a:rPr lang="en-US" dirty="0"/>
              <a:t>Campbell's Foodservice offers brands your patrons trust. We have more than 500 soups, beverages, broths, sauces and entrees from brands your patrons trust, like Campbell's, V8, Pepperidge Farms, Prego, Pace, and Swanson. </a:t>
            </a:r>
          </a:p>
          <a:p>
            <a:endParaRPr lang="en-US" dirty="0"/>
          </a:p>
        </p:txBody>
      </p:sp>
      <p:sp>
        <p:nvSpPr>
          <p:cNvPr id="9" name="Slide Number Placeholder 8"/>
          <p:cNvSpPr>
            <a:spLocks noGrp="1"/>
          </p:cNvSpPr>
          <p:nvPr>
            <p:ph type="sldNum" sz="quarter" idx="4"/>
          </p:nvPr>
        </p:nvSpPr>
        <p:spPr/>
        <p:txBody>
          <a:bodyPr/>
          <a:lstStyle/>
          <a:p>
            <a:fld id="{AC6EFA44-0FDE-4658-9836-52E1610CC619}" type="slidenum">
              <a:rPr lang="en-US" smtClean="0"/>
              <a:pPr/>
              <a:t>220</a:t>
            </a:fld>
            <a:endParaRPr lang="en-US" dirty="0"/>
          </a:p>
        </p:txBody>
      </p:sp>
      <p:graphicFrame>
        <p:nvGraphicFramePr>
          <p:cNvPr id="28" name="Chart Placeholder 27">
            <a:extLst>
              <a:ext uri="{FF2B5EF4-FFF2-40B4-BE49-F238E27FC236}">
                <a16:creationId xmlns:a16="http://schemas.microsoft.com/office/drawing/2014/main" id="{45C5FB4C-D45C-44AB-A85F-63448854EF8D}"/>
              </a:ext>
            </a:extLst>
          </p:cNvPr>
          <p:cNvGraphicFramePr>
            <a:graphicFrameLocks noGrp="1"/>
          </p:cNvGraphicFramePr>
          <p:nvPr>
            <p:ph sz="quarter" idx="18"/>
            <p:extLst>
              <p:ext uri="{D42A27DB-BD31-4B8C-83A1-F6EECF244321}">
                <p14:modId xmlns:p14="http://schemas.microsoft.com/office/powerpoint/2010/main" val="827468737"/>
              </p:ext>
            </p:extLst>
          </p:nvPr>
        </p:nvGraphicFramePr>
        <p:xfrm>
          <a:off x="381000" y="2514600"/>
          <a:ext cx="8382000" cy="3581400"/>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Box 25">
            <a:extLst>
              <a:ext uri="{FF2B5EF4-FFF2-40B4-BE49-F238E27FC236}">
                <a16:creationId xmlns:a16="http://schemas.microsoft.com/office/drawing/2014/main" id="{D4C831E4-22D0-4E3D-AA0A-E005C23F7465}"/>
              </a:ext>
            </a:extLst>
          </p:cNvPr>
          <p:cNvSpPr txBox="1"/>
          <p:nvPr/>
        </p:nvSpPr>
        <p:spPr>
          <a:xfrm>
            <a:off x="1754874" y="2596818"/>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87%</a:t>
            </a:r>
          </a:p>
        </p:txBody>
      </p:sp>
      <p:sp>
        <p:nvSpPr>
          <p:cNvPr id="27" name="TextBox 26">
            <a:extLst>
              <a:ext uri="{FF2B5EF4-FFF2-40B4-BE49-F238E27FC236}">
                <a16:creationId xmlns:a16="http://schemas.microsoft.com/office/drawing/2014/main" id="{6992404A-57B5-475E-9C04-2F31398431A3}"/>
              </a:ext>
            </a:extLst>
          </p:cNvPr>
          <p:cNvSpPr txBox="1"/>
          <p:nvPr/>
        </p:nvSpPr>
        <p:spPr>
          <a:xfrm>
            <a:off x="1754874" y="3233558"/>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88%</a:t>
            </a:r>
          </a:p>
        </p:txBody>
      </p:sp>
      <p:sp>
        <p:nvSpPr>
          <p:cNvPr id="29" name="TextBox 28">
            <a:extLst>
              <a:ext uri="{FF2B5EF4-FFF2-40B4-BE49-F238E27FC236}">
                <a16:creationId xmlns:a16="http://schemas.microsoft.com/office/drawing/2014/main" id="{8B90C9F4-84BE-4AC7-8399-61E15BA3187A}"/>
              </a:ext>
            </a:extLst>
          </p:cNvPr>
          <p:cNvSpPr txBox="1"/>
          <p:nvPr/>
        </p:nvSpPr>
        <p:spPr>
          <a:xfrm>
            <a:off x="1754874" y="3870298"/>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87%</a:t>
            </a:r>
          </a:p>
        </p:txBody>
      </p:sp>
      <p:sp>
        <p:nvSpPr>
          <p:cNvPr id="30" name="TextBox 29">
            <a:extLst>
              <a:ext uri="{FF2B5EF4-FFF2-40B4-BE49-F238E27FC236}">
                <a16:creationId xmlns:a16="http://schemas.microsoft.com/office/drawing/2014/main" id="{01F5C7A9-5AA9-478F-B23A-C3A5400A9A18}"/>
              </a:ext>
            </a:extLst>
          </p:cNvPr>
          <p:cNvSpPr txBox="1"/>
          <p:nvPr/>
        </p:nvSpPr>
        <p:spPr>
          <a:xfrm>
            <a:off x="1754874" y="4507038"/>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84%</a:t>
            </a:r>
          </a:p>
        </p:txBody>
      </p:sp>
      <p:sp>
        <p:nvSpPr>
          <p:cNvPr id="31" name="TextBox 30">
            <a:extLst>
              <a:ext uri="{FF2B5EF4-FFF2-40B4-BE49-F238E27FC236}">
                <a16:creationId xmlns:a16="http://schemas.microsoft.com/office/drawing/2014/main" id="{35EF0D0F-0D8E-4414-A402-FC3E51ADB991}"/>
              </a:ext>
            </a:extLst>
          </p:cNvPr>
          <p:cNvSpPr txBox="1"/>
          <p:nvPr/>
        </p:nvSpPr>
        <p:spPr>
          <a:xfrm>
            <a:off x="1754874" y="5143778"/>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80%</a:t>
            </a:r>
          </a:p>
        </p:txBody>
      </p:sp>
    </p:spTree>
    <p:custDataLst>
      <p:tags r:id="rId1"/>
    </p:custDataLst>
    <p:extLst>
      <p:ext uri="{BB962C8B-B14F-4D97-AF65-F5344CB8AC3E}">
        <p14:creationId xmlns:p14="http://schemas.microsoft.com/office/powerpoint/2010/main" val="375022358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4" name="Slide Number Placeholder 3"/>
          <p:cNvSpPr>
            <a:spLocks noGrp="1"/>
          </p:cNvSpPr>
          <p:nvPr>
            <p:ph type="sldNum" sz="quarter" idx="4"/>
          </p:nvPr>
        </p:nvSpPr>
        <p:spPr/>
        <p:txBody>
          <a:bodyPr/>
          <a:lstStyle/>
          <a:p>
            <a:pPr defTabSz="856716"/>
            <a:fld id="{7B6B1C32-E567-445C-9FD5-2A0B0A08DD29}" type="slidenum">
              <a:rPr lang="en-US" smtClean="0"/>
              <a:pPr defTabSz="856716"/>
              <a:t>221</a:t>
            </a:fld>
            <a:endParaRPr lang="en-US" dirty="0"/>
          </a:p>
        </p:txBody>
      </p:sp>
      <p:sp>
        <p:nvSpPr>
          <p:cNvPr id="37" name="TextBox 36"/>
          <p:cNvSpPr txBox="1"/>
          <p:nvPr/>
        </p:nvSpPr>
        <p:spPr>
          <a:xfrm>
            <a:off x="383689" y="4268410"/>
            <a:ext cx="2590800" cy="645503"/>
          </a:xfrm>
          <a:prstGeom prst="rect">
            <a:avLst/>
          </a:prstGeom>
          <a:noFill/>
        </p:spPr>
        <p:txBody>
          <a:bodyPr wrap="square" lIns="0" tIns="45310" rIns="0" bIns="45310" rtlCol="0">
            <a:spAutoFit/>
          </a:bodyPr>
          <a:lstStyle/>
          <a:p>
            <a:pPr algn="ctr">
              <a:lnSpc>
                <a:spcPct val="80000"/>
              </a:lnSpc>
            </a:pPr>
            <a:r>
              <a:rPr lang="en-US" sz="1800" dirty="0">
                <a:solidFill>
                  <a:schemeClr val="accent1"/>
                </a:solidFill>
                <a:latin typeface="+mj-lt"/>
              </a:rPr>
              <a:t>Wade Hanson</a:t>
            </a:r>
          </a:p>
          <a:p>
            <a:pPr algn="ctr">
              <a:lnSpc>
                <a:spcPct val="90000"/>
              </a:lnSpc>
            </a:pPr>
            <a:r>
              <a:rPr lang="en-US" sz="1200" dirty="0">
                <a:latin typeface="Georgia" charset="0"/>
              </a:rPr>
              <a:t>Principal, Advisory Practice</a:t>
            </a:r>
          </a:p>
          <a:p>
            <a:pPr algn="ctr">
              <a:lnSpc>
                <a:spcPct val="90000"/>
              </a:lnSpc>
            </a:pPr>
            <a:r>
              <a:rPr lang="en-US" sz="1200" dirty="0">
                <a:latin typeface="Georgia" charset="0"/>
                <a:ea typeface="Georgia" charset="0"/>
                <a:cs typeface="Georgia" charset="0"/>
              </a:rPr>
              <a:t>whanson@technomic.com</a:t>
            </a:r>
          </a:p>
        </p:txBody>
      </p:sp>
      <p:sp>
        <p:nvSpPr>
          <p:cNvPr id="39" name="TextBox 38"/>
          <p:cNvSpPr txBox="1"/>
          <p:nvPr/>
        </p:nvSpPr>
        <p:spPr>
          <a:xfrm>
            <a:off x="381000" y="6093241"/>
            <a:ext cx="8382000" cy="381918"/>
          </a:xfrm>
          <a:prstGeom prst="rect">
            <a:avLst/>
          </a:prstGeom>
          <a:noFill/>
        </p:spPr>
        <p:txBody>
          <a:bodyPr wrap="none" lIns="0" tIns="0" rIns="0" bIns="0" rtlCol="0" anchor="b">
            <a:noAutofit/>
          </a:bodyPr>
          <a:lstStyle/>
          <a:p>
            <a:pPr>
              <a:lnSpc>
                <a:spcPct val="90000"/>
              </a:lnSpc>
              <a:spcBef>
                <a:spcPts val="1688"/>
              </a:spcBef>
            </a:pPr>
            <a:r>
              <a:rPr lang="en-US" sz="1600" b="1" dirty="0">
                <a:cs typeface="Tahoma" pitchFamily="34" charset="0"/>
              </a:rPr>
              <a:t>312-876-0004   </a:t>
            </a:r>
            <a:r>
              <a:rPr lang="en-US" sz="1600" b="1" dirty="0">
                <a:solidFill>
                  <a:schemeClr val="tx2"/>
                </a:solidFill>
                <a:cs typeface="Tahoma" pitchFamily="34" charset="0"/>
              </a:rPr>
              <a:t>|</a:t>
            </a:r>
            <a:r>
              <a:rPr lang="en-US" sz="1600" b="1" dirty="0">
                <a:cs typeface="Tahoma" pitchFamily="34" charset="0"/>
              </a:rPr>
              <a:t>   info@technomic.com  </a:t>
            </a:r>
            <a:r>
              <a:rPr lang="en-US" sz="1600" b="1" dirty="0">
                <a:solidFill>
                  <a:schemeClr val="tx2"/>
                </a:solidFill>
                <a:cs typeface="Tahoma" pitchFamily="34" charset="0"/>
              </a:rPr>
              <a:t>|</a:t>
            </a:r>
            <a:r>
              <a:rPr lang="en-US" sz="1600" b="1" dirty="0">
                <a:cs typeface="Tahoma" pitchFamily="34" charset="0"/>
              </a:rPr>
              <a:t>  technomic.com</a:t>
            </a:r>
          </a:p>
        </p:txBody>
      </p:sp>
      <p:sp>
        <p:nvSpPr>
          <p:cNvPr id="12" name="TextBox 11">
            <a:extLst>
              <a:ext uri="{FF2B5EF4-FFF2-40B4-BE49-F238E27FC236}">
                <a16:creationId xmlns:a16="http://schemas.microsoft.com/office/drawing/2014/main" id="{5B631134-64D1-C64B-95AC-ECD4226D471B}"/>
              </a:ext>
            </a:extLst>
          </p:cNvPr>
          <p:cNvSpPr txBox="1"/>
          <p:nvPr/>
        </p:nvSpPr>
        <p:spPr>
          <a:xfrm>
            <a:off x="3288253" y="4268410"/>
            <a:ext cx="2590800" cy="645503"/>
          </a:xfrm>
          <a:prstGeom prst="rect">
            <a:avLst/>
          </a:prstGeom>
          <a:noFill/>
        </p:spPr>
        <p:txBody>
          <a:bodyPr wrap="square" lIns="0" tIns="45310" rIns="0" bIns="45310" rtlCol="0">
            <a:spAutoFit/>
          </a:bodyPr>
          <a:lstStyle/>
          <a:p>
            <a:pPr algn="ctr">
              <a:lnSpc>
                <a:spcPct val="80000"/>
              </a:lnSpc>
            </a:pPr>
            <a:r>
              <a:rPr lang="en-US" sz="1800" dirty="0">
                <a:solidFill>
                  <a:schemeClr val="accent1"/>
                </a:solidFill>
                <a:latin typeface="+mj-lt"/>
              </a:rPr>
              <a:t>Mary Hermann</a:t>
            </a:r>
          </a:p>
          <a:p>
            <a:pPr algn="ctr">
              <a:lnSpc>
                <a:spcPct val="90000"/>
              </a:lnSpc>
            </a:pPr>
            <a:r>
              <a:rPr lang="en-US" sz="1200" dirty="0">
                <a:latin typeface="Georgia" charset="0"/>
                <a:ea typeface="Georgia" charset="0"/>
                <a:cs typeface="Georgia" charset="0"/>
              </a:rPr>
              <a:t>Research Analyst</a:t>
            </a:r>
          </a:p>
          <a:p>
            <a:pPr algn="ctr">
              <a:lnSpc>
                <a:spcPct val="90000"/>
              </a:lnSpc>
            </a:pPr>
            <a:r>
              <a:rPr lang="en-US" sz="1200" dirty="0">
                <a:latin typeface="Georgia" charset="0"/>
                <a:ea typeface="Georgia" charset="0"/>
                <a:cs typeface="Georgia" charset="0"/>
              </a:rPr>
              <a:t>mhermann@technomic.com</a:t>
            </a:r>
          </a:p>
        </p:txBody>
      </p:sp>
      <p:sp>
        <p:nvSpPr>
          <p:cNvPr id="13" name="TextBox 12">
            <a:extLst>
              <a:ext uri="{FF2B5EF4-FFF2-40B4-BE49-F238E27FC236}">
                <a16:creationId xmlns:a16="http://schemas.microsoft.com/office/drawing/2014/main" id="{02A0FF55-8919-3E49-A92B-6C2562E6A650}"/>
              </a:ext>
            </a:extLst>
          </p:cNvPr>
          <p:cNvSpPr txBox="1"/>
          <p:nvPr/>
        </p:nvSpPr>
        <p:spPr>
          <a:xfrm>
            <a:off x="6193875" y="4268410"/>
            <a:ext cx="2590800" cy="645503"/>
          </a:xfrm>
          <a:prstGeom prst="rect">
            <a:avLst/>
          </a:prstGeom>
          <a:noFill/>
        </p:spPr>
        <p:txBody>
          <a:bodyPr wrap="square" lIns="0" tIns="45310" rIns="0" bIns="45310" rtlCol="0">
            <a:spAutoFit/>
          </a:bodyPr>
          <a:lstStyle/>
          <a:p>
            <a:pPr algn="ctr">
              <a:lnSpc>
                <a:spcPct val="80000"/>
              </a:lnSpc>
            </a:pPr>
            <a:r>
              <a:rPr lang="en-US" sz="1800" dirty="0">
                <a:solidFill>
                  <a:schemeClr val="accent1"/>
                </a:solidFill>
                <a:latin typeface="+mj-lt"/>
              </a:rPr>
              <a:t>Erin Moore Ruddy</a:t>
            </a:r>
          </a:p>
          <a:p>
            <a:pPr algn="ctr">
              <a:lnSpc>
                <a:spcPct val="90000"/>
              </a:lnSpc>
            </a:pPr>
            <a:r>
              <a:rPr lang="en-US" sz="1200" dirty="0">
                <a:latin typeface="Georgia" charset="0"/>
                <a:ea typeface="Georgia" charset="0"/>
                <a:cs typeface="Georgia" charset="0"/>
              </a:rPr>
              <a:t>Senior Manager</a:t>
            </a:r>
          </a:p>
          <a:p>
            <a:pPr algn="ctr">
              <a:lnSpc>
                <a:spcPct val="90000"/>
              </a:lnSpc>
            </a:pPr>
            <a:r>
              <a:rPr lang="en-US" sz="1200" dirty="0">
                <a:latin typeface="Georgia" charset="0"/>
                <a:ea typeface="Georgia" charset="0"/>
                <a:cs typeface="Georgia" charset="0"/>
              </a:rPr>
              <a:t>eruddy@technomic.com</a:t>
            </a:r>
          </a:p>
        </p:txBody>
      </p:sp>
      <p:pic>
        <p:nvPicPr>
          <p:cNvPr id="11" name="Picture 10">
            <a:extLst>
              <a:ext uri="{FF2B5EF4-FFF2-40B4-BE49-F238E27FC236}">
                <a16:creationId xmlns:a16="http://schemas.microsoft.com/office/drawing/2014/main" id="{EB7456FE-DCB8-4B8D-BB3D-1AF5E917409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69513" y="1684886"/>
            <a:ext cx="2578608" cy="2578608"/>
          </a:xfrm>
          <a:prstGeom prst="rect">
            <a:avLst/>
          </a:prstGeom>
        </p:spPr>
      </p:pic>
      <p:pic>
        <p:nvPicPr>
          <p:cNvPr id="15" name="Picture 14">
            <a:extLst>
              <a:ext uri="{FF2B5EF4-FFF2-40B4-BE49-F238E27FC236}">
                <a16:creationId xmlns:a16="http://schemas.microsoft.com/office/drawing/2014/main" id="{B446EB86-44A7-43E6-B87A-18E4A76E48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9185" y="1684886"/>
            <a:ext cx="2578608" cy="2578608"/>
          </a:xfrm>
          <a:prstGeom prst="rect">
            <a:avLst/>
          </a:prstGeom>
        </p:spPr>
      </p:pic>
      <p:pic>
        <p:nvPicPr>
          <p:cNvPr id="3" name="Picture 2">
            <a:extLst>
              <a:ext uri="{FF2B5EF4-FFF2-40B4-BE49-F238E27FC236}">
                <a16:creationId xmlns:a16="http://schemas.microsoft.com/office/drawing/2014/main" id="{2376C182-33BA-4CCE-B708-A7ECEDBF541E}"/>
              </a:ext>
            </a:extLst>
          </p:cNvPr>
          <p:cNvPicPr>
            <a:picLocks noChangeAspect="1"/>
          </p:cNvPicPr>
          <p:nvPr/>
        </p:nvPicPr>
        <p:blipFill>
          <a:blip r:embed="rId4"/>
          <a:stretch>
            <a:fillRect/>
          </a:stretch>
        </p:blipFill>
        <p:spPr>
          <a:xfrm>
            <a:off x="3324807" y="1684886"/>
            <a:ext cx="2578608" cy="2578608"/>
          </a:xfrm>
          <a:prstGeom prst="rect">
            <a:avLst/>
          </a:prstGeom>
        </p:spPr>
      </p:pic>
    </p:spTree>
    <p:extLst>
      <p:ext uri="{BB962C8B-B14F-4D97-AF65-F5344CB8AC3E}">
        <p14:creationId xmlns:p14="http://schemas.microsoft.com/office/powerpoint/2010/main" val="77057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Placeholder 8">
            <a:extLst>
              <a:ext uri="{FF2B5EF4-FFF2-40B4-BE49-F238E27FC236}">
                <a16:creationId xmlns:a16="http://schemas.microsoft.com/office/drawing/2014/main" id="{45E378D7-236C-4906-9960-9600DE98DAE6}"/>
              </a:ext>
            </a:extLst>
          </p:cNvPr>
          <p:cNvGraphicFramePr>
            <a:graphicFrameLocks noGrp="1"/>
          </p:cNvGraphicFramePr>
          <p:nvPr>
            <p:ph type="chart" sz="quarter" idx="14"/>
          </p:nvPr>
        </p:nvGraphicFramePr>
        <p:xfrm>
          <a:off x="381000" y="2548745"/>
          <a:ext cx="2590800" cy="354725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FE31DFE0-C39B-4519-86BA-C7DC5D2B30F9}"/>
              </a:ext>
            </a:extLst>
          </p:cNvPr>
          <p:cNvSpPr>
            <a:spLocks noGrp="1"/>
          </p:cNvSpPr>
          <p:nvPr>
            <p:ph type="sldNum" sz="quarter" idx="10"/>
          </p:nvPr>
        </p:nvSpPr>
        <p:spPr/>
        <p:txBody>
          <a:bodyPr/>
          <a:lstStyle/>
          <a:p>
            <a:pPr defTabSz="856716"/>
            <a:fld id="{7B6B1C32-E567-445C-9FD5-2A0B0A08DD29}" type="slidenum">
              <a:rPr lang="en-US" smtClean="0"/>
              <a:pPr defTabSz="856716"/>
              <a:t>23</a:t>
            </a:fld>
            <a:endParaRPr lang="en-US" dirty="0"/>
          </a:p>
        </p:txBody>
      </p:sp>
      <p:sp>
        <p:nvSpPr>
          <p:cNvPr id="5" name="Title 4">
            <a:extLst>
              <a:ext uri="{FF2B5EF4-FFF2-40B4-BE49-F238E27FC236}">
                <a16:creationId xmlns:a16="http://schemas.microsoft.com/office/drawing/2014/main" id="{6730EF0C-F6C9-49B9-96FE-6418C7D80300}"/>
              </a:ext>
            </a:extLst>
          </p:cNvPr>
          <p:cNvSpPr>
            <a:spLocks noGrp="1"/>
          </p:cNvSpPr>
          <p:nvPr>
            <p:ph type="title"/>
          </p:nvPr>
        </p:nvSpPr>
        <p:spPr/>
        <p:txBody>
          <a:bodyPr/>
          <a:lstStyle/>
          <a:p>
            <a:r>
              <a:rPr lang="en-US" dirty="0"/>
              <a:t>Consumer Snacking Occasions</a:t>
            </a:r>
          </a:p>
        </p:txBody>
      </p:sp>
      <p:sp>
        <p:nvSpPr>
          <p:cNvPr id="6" name="Footer Placeholder 5">
            <a:extLst>
              <a:ext uri="{FF2B5EF4-FFF2-40B4-BE49-F238E27FC236}">
                <a16:creationId xmlns:a16="http://schemas.microsoft.com/office/drawing/2014/main" id="{0C29C6A2-4B23-4739-A925-E4C351D53ACD}"/>
              </a:ext>
            </a:extLst>
          </p:cNvPr>
          <p:cNvSpPr>
            <a:spLocks noGrp="1"/>
          </p:cNvSpPr>
          <p:nvPr>
            <p:ph type="ftr" sz="quarter" idx="13"/>
          </p:nvPr>
        </p:nvSpPr>
        <p:spPr/>
        <p:txBody>
          <a:bodyPr/>
          <a:lstStyle/>
          <a:p>
            <a:r>
              <a:rPr lang="en-US" dirty="0"/>
              <a:t>Source; Technomic 2019 Snacking Occasion Consumer Trend Report</a:t>
            </a:r>
          </a:p>
        </p:txBody>
      </p:sp>
      <p:sp>
        <p:nvSpPr>
          <p:cNvPr id="11" name="Rectangle 10">
            <a:extLst>
              <a:ext uri="{FF2B5EF4-FFF2-40B4-BE49-F238E27FC236}">
                <a16:creationId xmlns:a16="http://schemas.microsoft.com/office/drawing/2014/main" id="{5DEDE626-882B-4784-B3A4-E39D4A898A64}"/>
              </a:ext>
            </a:extLst>
          </p:cNvPr>
          <p:cNvSpPr/>
          <p:nvPr/>
        </p:nvSpPr>
        <p:spPr>
          <a:xfrm>
            <a:off x="3276600" y="2127789"/>
            <a:ext cx="2590800" cy="289310"/>
          </a:xfrm>
          <a:prstGeom prst="rect">
            <a:avLst/>
          </a:prstGeom>
          <a:noFill/>
        </p:spPr>
        <p:txBody>
          <a:bodyPr wrap="square">
            <a:spAutoFit/>
          </a:bodyPr>
          <a:lstStyle/>
          <a:p>
            <a:pPr algn="ctr">
              <a:lnSpc>
                <a:spcPct val="80000"/>
              </a:lnSpc>
            </a:pPr>
            <a:r>
              <a:rPr lang="en-US" sz="1600" dirty="0">
                <a:latin typeface="Georgia" panose="02040502050405020303" pitchFamily="18" charset="0"/>
              </a:rPr>
              <a:t>Consumption</a:t>
            </a:r>
          </a:p>
        </p:txBody>
      </p:sp>
      <p:sp>
        <p:nvSpPr>
          <p:cNvPr id="12" name="Rectangle 11">
            <a:extLst>
              <a:ext uri="{FF2B5EF4-FFF2-40B4-BE49-F238E27FC236}">
                <a16:creationId xmlns:a16="http://schemas.microsoft.com/office/drawing/2014/main" id="{7146FE62-8A36-4292-A86D-95023259DE27}"/>
              </a:ext>
            </a:extLst>
          </p:cNvPr>
          <p:cNvSpPr/>
          <p:nvPr/>
        </p:nvSpPr>
        <p:spPr>
          <a:xfrm>
            <a:off x="3553593" y="2408228"/>
            <a:ext cx="2036814" cy="461665"/>
          </a:xfrm>
          <a:prstGeom prst="rect">
            <a:avLst/>
          </a:prstGeom>
        </p:spPr>
        <p:txBody>
          <a:bodyPr wrap="square">
            <a:spAutoFit/>
          </a:bodyPr>
          <a:lstStyle/>
          <a:p>
            <a:pPr algn="ctr"/>
            <a:r>
              <a:rPr lang="en-US" sz="1200" b="1" dirty="0"/>
              <a:t>3+ between-meal</a:t>
            </a:r>
          </a:p>
          <a:p>
            <a:pPr algn="ctr"/>
            <a:r>
              <a:rPr lang="en-US" sz="1200" b="1" dirty="0"/>
              <a:t> snacks per day</a:t>
            </a:r>
          </a:p>
        </p:txBody>
      </p:sp>
      <p:sp>
        <p:nvSpPr>
          <p:cNvPr id="13" name="Rectangle 12">
            <a:extLst>
              <a:ext uri="{FF2B5EF4-FFF2-40B4-BE49-F238E27FC236}">
                <a16:creationId xmlns:a16="http://schemas.microsoft.com/office/drawing/2014/main" id="{E699A52E-9A44-431B-B8C5-8A6F89163E64}"/>
              </a:ext>
            </a:extLst>
          </p:cNvPr>
          <p:cNvSpPr/>
          <p:nvPr/>
        </p:nvSpPr>
        <p:spPr>
          <a:xfrm>
            <a:off x="381000" y="2127789"/>
            <a:ext cx="2590800" cy="289310"/>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80000"/>
              </a:lnSpc>
            </a:pPr>
            <a:r>
              <a:rPr lang="en-US" sz="1600" dirty="0">
                <a:latin typeface="Georgia" panose="02040502050405020303" pitchFamily="18" charset="0"/>
              </a:rPr>
              <a:t>Snack Composition</a:t>
            </a:r>
          </a:p>
        </p:txBody>
      </p:sp>
      <p:sp>
        <p:nvSpPr>
          <p:cNvPr id="14" name="Rectangle 13">
            <a:extLst>
              <a:ext uri="{FF2B5EF4-FFF2-40B4-BE49-F238E27FC236}">
                <a16:creationId xmlns:a16="http://schemas.microsoft.com/office/drawing/2014/main" id="{D084C887-FCDB-4CA7-92D2-DB194D091627}"/>
              </a:ext>
            </a:extLst>
          </p:cNvPr>
          <p:cNvSpPr/>
          <p:nvPr/>
        </p:nvSpPr>
        <p:spPr>
          <a:xfrm>
            <a:off x="657993" y="2408228"/>
            <a:ext cx="2036814" cy="276999"/>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a:t>Percent of occasions</a:t>
            </a:r>
          </a:p>
        </p:txBody>
      </p:sp>
      <p:graphicFrame>
        <p:nvGraphicFramePr>
          <p:cNvPr id="20" name="Chart Placeholder 9">
            <a:extLst>
              <a:ext uri="{FF2B5EF4-FFF2-40B4-BE49-F238E27FC236}">
                <a16:creationId xmlns:a16="http://schemas.microsoft.com/office/drawing/2014/main" id="{68BABE8F-7C11-499E-B09C-1CFA3081D35E}"/>
              </a:ext>
            </a:extLst>
          </p:cNvPr>
          <p:cNvGraphicFramePr>
            <a:graphicFrameLocks noGrp="1"/>
          </p:cNvGraphicFramePr>
          <p:nvPr>
            <p:ph type="chart" sz="quarter" idx="21"/>
          </p:nvPr>
        </p:nvGraphicFramePr>
        <p:xfrm>
          <a:off x="3276600" y="2515809"/>
          <a:ext cx="2590800" cy="35801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Chart Placeholder 10">
            <a:extLst>
              <a:ext uri="{FF2B5EF4-FFF2-40B4-BE49-F238E27FC236}">
                <a16:creationId xmlns:a16="http://schemas.microsoft.com/office/drawing/2014/main" id="{81A65E04-A121-40B4-A36D-1C4BEC8FAF23}"/>
              </a:ext>
            </a:extLst>
          </p:cNvPr>
          <p:cNvGraphicFramePr>
            <a:graphicFrameLocks noGrp="1"/>
          </p:cNvGraphicFramePr>
          <p:nvPr>
            <p:ph type="chart" sz="quarter" idx="17"/>
          </p:nvPr>
        </p:nvGraphicFramePr>
        <p:xfrm>
          <a:off x="6172200" y="2529545"/>
          <a:ext cx="2590800" cy="3566456"/>
        </p:xfrm>
        <a:graphic>
          <a:graphicData uri="http://schemas.openxmlformats.org/drawingml/2006/chart">
            <c:chart xmlns:c="http://schemas.openxmlformats.org/drawingml/2006/chart" xmlns:r="http://schemas.openxmlformats.org/officeDocument/2006/relationships" r:id="rId4"/>
          </a:graphicData>
        </a:graphic>
      </p:graphicFrame>
      <p:sp>
        <p:nvSpPr>
          <p:cNvPr id="24" name="Rectangle 23">
            <a:extLst>
              <a:ext uri="{FF2B5EF4-FFF2-40B4-BE49-F238E27FC236}">
                <a16:creationId xmlns:a16="http://schemas.microsoft.com/office/drawing/2014/main" id="{C8205B93-455E-4AA8-ABF5-912249A9E813}"/>
              </a:ext>
            </a:extLst>
          </p:cNvPr>
          <p:cNvSpPr/>
          <p:nvPr/>
        </p:nvSpPr>
        <p:spPr>
          <a:xfrm>
            <a:off x="6172200" y="2127789"/>
            <a:ext cx="2590800" cy="486287"/>
          </a:xfrm>
          <a:prstGeom prst="rect">
            <a:avLst/>
          </a:prstGeom>
          <a:noFill/>
        </p:spPr>
        <p:txBody>
          <a:bodyPr wrap="square">
            <a:spAutoFit/>
          </a:bodyPr>
          <a:lstStyle/>
          <a:p>
            <a:pPr algn="ctr">
              <a:lnSpc>
                <a:spcPct val="80000"/>
              </a:lnSpc>
            </a:pPr>
            <a:r>
              <a:rPr lang="en-US" sz="1600" dirty="0">
                <a:latin typeface="Georgia" panose="02040502050405020303" pitchFamily="18" charset="0"/>
              </a:rPr>
              <a:t>Appealing Nutritional Attributes</a:t>
            </a:r>
          </a:p>
        </p:txBody>
      </p:sp>
    </p:spTree>
    <p:extLst>
      <p:ext uri="{BB962C8B-B14F-4D97-AF65-F5344CB8AC3E}">
        <p14:creationId xmlns:p14="http://schemas.microsoft.com/office/powerpoint/2010/main" val="239790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55188-2246-407A-BBCE-9EC82C2CC3D9}"/>
              </a:ext>
            </a:extLst>
          </p:cNvPr>
          <p:cNvSpPr>
            <a:spLocks noGrp="1"/>
          </p:cNvSpPr>
          <p:nvPr>
            <p:ph type="title"/>
          </p:nvPr>
        </p:nvSpPr>
        <p:spPr/>
        <p:txBody>
          <a:bodyPr/>
          <a:lstStyle/>
          <a:p>
            <a:r>
              <a:rPr lang="en-US" dirty="0"/>
              <a:t>Category and Brand Assessment</a:t>
            </a:r>
          </a:p>
        </p:txBody>
      </p:sp>
      <p:sp>
        <p:nvSpPr>
          <p:cNvPr id="6" name="Text Placeholder 5">
            <a:extLst>
              <a:ext uri="{FF2B5EF4-FFF2-40B4-BE49-F238E27FC236}">
                <a16:creationId xmlns:a16="http://schemas.microsoft.com/office/drawing/2014/main" id="{6C99E14C-E9F2-4005-BE88-C5581ABEF781}"/>
              </a:ext>
            </a:extLst>
          </p:cNvPr>
          <p:cNvSpPr>
            <a:spLocks noGrp="1"/>
          </p:cNvSpPr>
          <p:nvPr>
            <p:ph type="body" sz="quarter" idx="14"/>
          </p:nvPr>
        </p:nvSpPr>
        <p:spPr/>
        <p:txBody>
          <a:bodyPr/>
          <a:lstStyle/>
          <a:p>
            <a:r>
              <a:rPr lang="en-US" sz="1400" b="1" dirty="0">
                <a:solidFill>
                  <a:schemeClr val="accent1"/>
                </a:solidFill>
                <a:latin typeface="+mj-lt"/>
              </a:rPr>
              <a:t>Category Summary</a:t>
            </a:r>
          </a:p>
          <a:p>
            <a:r>
              <a:rPr lang="en-US" b="1" dirty="0"/>
              <a:t>Goldfish leads aided awareness and operator usage, </a:t>
            </a:r>
            <a:r>
              <a:rPr lang="en-US" dirty="0"/>
              <a:t>while Nabisco tops unaided awareness. </a:t>
            </a:r>
          </a:p>
          <a:p>
            <a:r>
              <a:rPr lang="en-US" dirty="0"/>
              <a:t>There is a large amount of variation in the types of snacks and, therefore, the brands, reported by operators. Some focus on salty snacks while others focus on sweet snacks.  There is also variation in the specificity of brand—some operators recognize Campbell’s by name, some by its family of brands, like Pepperidge Farm or Lance, and some list both. </a:t>
            </a:r>
          </a:p>
          <a:p>
            <a:r>
              <a:rPr lang="en-US" b="1" dirty="0"/>
              <a:t>Performance-wise, Honey Maid and Teddy Grahams lead the competitive set </a:t>
            </a:r>
            <a:r>
              <a:rPr lang="en-US" dirty="0"/>
              <a:t>on five of the eight most critical purchase drivers including taste, quality, packaging, availability and pleasing consumers. </a:t>
            </a:r>
          </a:p>
          <a:p>
            <a:r>
              <a:rPr lang="en-US" b="1" dirty="0"/>
              <a:t>Nabisco leads category NPS performance, followed closely by Goldfish. </a:t>
            </a:r>
            <a:r>
              <a:rPr lang="en-US" dirty="0"/>
              <a:t>Cheez-It and Ritz round out the top four, performing similarly to the NPS leaders. </a:t>
            </a:r>
          </a:p>
          <a:p>
            <a:r>
              <a:rPr lang="en-US" dirty="0"/>
              <a:t>In terms of snack category support, </a:t>
            </a:r>
            <a:r>
              <a:rPr lang="en-US" b="1" dirty="0"/>
              <a:t>operators are looking to manufacturers for help with innovation.</a:t>
            </a:r>
          </a:p>
          <a:p>
            <a:endParaRPr lang="en-US" dirty="0"/>
          </a:p>
          <a:p>
            <a:r>
              <a:rPr lang="en-US" sz="1400" b="1" dirty="0">
                <a:solidFill>
                  <a:schemeClr val="accent1"/>
                </a:solidFill>
                <a:latin typeface="+mj-lt"/>
              </a:rPr>
              <a:t>Goldfish Operator Summary</a:t>
            </a:r>
          </a:p>
          <a:p>
            <a:r>
              <a:rPr lang="en-US" b="1" dirty="0"/>
              <a:t>Operators are very familiar with Goldfish </a:t>
            </a:r>
            <a:r>
              <a:rPr lang="en-US" dirty="0"/>
              <a:t>as a brand in the packaged snacks category, leading to high usage. Two in five operators currently purchase Goldfish for their establishment. Limited-service restaurants drive usage of Goldfish across restaurants, including commercial chains. </a:t>
            </a:r>
          </a:p>
          <a:p>
            <a:r>
              <a:rPr lang="en-US" dirty="0"/>
              <a:t>The brand </a:t>
            </a:r>
            <a:r>
              <a:rPr lang="en-US" b="1" dirty="0"/>
              <a:t>outperforms</a:t>
            </a:r>
            <a:r>
              <a:rPr lang="en-US" dirty="0"/>
              <a:t> its closest competitors when it comes to shelf life but </a:t>
            </a:r>
            <a:r>
              <a:rPr lang="en-US" b="1" dirty="0"/>
              <a:t>underperforms</a:t>
            </a:r>
            <a:r>
              <a:rPr lang="en-US" dirty="0"/>
              <a:t> on price and nutrition claims. </a:t>
            </a:r>
          </a:p>
          <a:p>
            <a:r>
              <a:rPr lang="en-US" dirty="0"/>
              <a:t>Among operators familiar with Goldfish, the highest performing brand statement, in terms of agreement and motivation, was </a:t>
            </a:r>
            <a:r>
              <a:rPr lang="en-US" b="1" dirty="0">
                <a:solidFill>
                  <a:schemeClr val="accent1"/>
                </a:solidFill>
              </a:rPr>
              <a:t>“Goldfish delights our guests—even the little ones</a:t>
            </a:r>
            <a:r>
              <a:rPr lang="en-US" dirty="0"/>
              <a:t>.”</a:t>
            </a:r>
          </a:p>
          <a:p>
            <a:endParaRPr lang="en-US" dirty="0"/>
          </a:p>
          <a:p>
            <a:r>
              <a:rPr lang="en-US" dirty="0"/>
              <a:t>Overall, Goldfish has an NPS of 48, which indicates good performance. But, NPS rises to world class and excellent in priority segments, chains (86) and K-12 (52), respectively. </a:t>
            </a:r>
            <a:endParaRPr lang="en-US" sz="1400" b="1" dirty="0">
              <a:solidFill>
                <a:schemeClr val="accent1"/>
              </a:solidFill>
            </a:endParaRPr>
          </a:p>
        </p:txBody>
      </p:sp>
      <p:sp>
        <p:nvSpPr>
          <p:cNvPr id="5" name="Slide Number Placeholder 4">
            <a:extLst>
              <a:ext uri="{FF2B5EF4-FFF2-40B4-BE49-F238E27FC236}">
                <a16:creationId xmlns:a16="http://schemas.microsoft.com/office/drawing/2014/main" id="{875B65D8-DF95-4A0C-8EA9-76A46984B07D}"/>
              </a:ext>
            </a:extLst>
          </p:cNvPr>
          <p:cNvSpPr>
            <a:spLocks noGrp="1"/>
          </p:cNvSpPr>
          <p:nvPr>
            <p:ph type="sldNum" sz="quarter" idx="4"/>
          </p:nvPr>
        </p:nvSpPr>
        <p:spPr/>
        <p:txBody>
          <a:bodyPr/>
          <a:lstStyle/>
          <a:p>
            <a:pPr defTabSz="856716"/>
            <a:fld id="{7B6B1C32-E567-445C-9FD5-2A0B0A08DD29}" type="slidenum">
              <a:rPr lang="en-US" smtClean="0"/>
              <a:pPr defTabSz="856716"/>
              <a:t>24</a:t>
            </a:fld>
            <a:endParaRPr lang="en-US" dirty="0"/>
          </a:p>
        </p:txBody>
      </p:sp>
      <p:sp>
        <p:nvSpPr>
          <p:cNvPr id="10" name="Text Placeholder 9">
            <a:extLst>
              <a:ext uri="{FF2B5EF4-FFF2-40B4-BE49-F238E27FC236}">
                <a16:creationId xmlns:a16="http://schemas.microsoft.com/office/drawing/2014/main" id="{A571546F-DEE6-4F91-BB0C-0CB2AED457A3}"/>
              </a:ext>
            </a:extLst>
          </p:cNvPr>
          <p:cNvSpPr>
            <a:spLocks noGrp="1"/>
          </p:cNvSpPr>
          <p:nvPr>
            <p:ph type="body" sz="quarter" idx="15"/>
          </p:nvPr>
        </p:nvSpPr>
        <p:spPr/>
        <p:txBody>
          <a:bodyPr/>
          <a:lstStyle/>
          <a:p>
            <a:r>
              <a:rPr lang="en-US" dirty="0"/>
              <a:t>Packaged snacks</a:t>
            </a:r>
          </a:p>
        </p:txBody>
      </p:sp>
    </p:spTree>
    <p:extLst>
      <p:ext uri="{BB962C8B-B14F-4D97-AF65-F5344CB8AC3E}">
        <p14:creationId xmlns:p14="http://schemas.microsoft.com/office/powerpoint/2010/main" val="4006422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AC8679C-2FE5-4BED-BCEF-2AD85AE3E804}"/>
              </a:ext>
            </a:extLst>
          </p:cNvPr>
          <p:cNvSpPr>
            <a:spLocks noGrp="1"/>
          </p:cNvSpPr>
          <p:nvPr>
            <p:ph type="title"/>
          </p:nvPr>
        </p:nvSpPr>
        <p:spPr/>
        <p:txBody>
          <a:bodyPr/>
          <a:lstStyle/>
          <a:p>
            <a:r>
              <a:rPr lang="en-US" dirty="0"/>
              <a:t>Recommendations</a:t>
            </a:r>
          </a:p>
        </p:txBody>
      </p:sp>
      <p:sp>
        <p:nvSpPr>
          <p:cNvPr id="8" name="Text Placeholder 7">
            <a:extLst>
              <a:ext uri="{FF2B5EF4-FFF2-40B4-BE49-F238E27FC236}">
                <a16:creationId xmlns:a16="http://schemas.microsoft.com/office/drawing/2014/main" id="{F12BD59D-1F9D-4724-A7C4-B7663E62B140}"/>
              </a:ext>
            </a:extLst>
          </p:cNvPr>
          <p:cNvSpPr>
            <a:spLocks noGrp="1"/>
          </p:cNvSpPr>
          <p:nvPr>
            <p:ph type="body" sz="quarter" idx="14"/>
          </p:nvPr>
        </p:nvSpPr>
        <p:spPr/>
        <p:txBody>
          <a:bodyPr/>
          <a:lstStyle/>
          <a:p>
            <a:r>
              <a:rPr lang="en-US" sz="1600" b="1" dirty="0">
                <a:solidFill>
                  <a:schemeClr val="accent1"/>
                </a:solidFill>
                <a:latin typeface="+mj-lt"/>
              </a:rPr>
              <a:t>Recommendations</a:t>
            </a:r>
          </a:p>
          <a:p>
            <a:pPr lvl="1"/>
            <a:r>
              <a:rPr lang="en-US" sz="1200" dirty="0"/>
              <a:t>Price tops operator criteria when purchasing packaged snacks yet only 53% of operators strongly agree that Goldfish are a good value. </a:t>
            </a:r>
            <a:r>
              <a:rPr lang="en-US" sz="1200" b="1" dirty="0"/>
              <a:t>Campbell’s should work with operators on pricing solutions or consider rebates that allow foodservice operators to stay competitive with retailers who dominate the snacking space. </a:t>
            </a:r>
          </a:p>
          <a:p>
            <a:pPr lvl="1"/>
            <a:r>
              <a:rPr lang="en-US" sz="1200" dirty="0"/>
              <a:t>Goldfish slightly underperforms when it comes to nutrition claims, something that is more important to restaurants and noncommercial operators like healthcare and K-12. Additionally, only 48% of operators strongly agree with the statement that </a:t>
            </a:r>
            <a:r>
              <a:rPr lang="en-US" sz="1200" b="1" dirty="0">
                <a:solidFill>
                  <a:schemeClr val="accent1"/>
                </a:solidFill>
              </a:rPr>
              <a:t>“Goldfish is a wholesome snack baked with real cheese,” </a:t>
            </a:r>
            <a:r>
              <a:rPr lang="en-US" sz="1200" dirty="0"/>
              <a:t>indicating a need for additional messaging around this reason to believe</a:t>
            </a:r>
            <a:r>
              <a:rPr lang="en-US" sz="1200" dirty="0">
                <a:solidFill>
                  <a:schemeClr val="accent1"/>
                </a:solidFill>
              </a:rPr>
              <a:t>. </a:t>
            </a:r>
            <a:r>
              <a:rPr lang="en-US" sz="1200" b="1" dirty="0"/>
              <a:t>Campbell’s should drive home the nutritional claims inherent to Goldfish that resonate with the noncommercial audience, such as made with real cheese and low in saturated fat. </a:t>
            </a:r>
          </a:p>
          <a:p>
            <a:pPr lvl="1"/>
            <a:r>
              <a:rPr lang="en-US" sz="1200" dirty="0"/>
              <a:t>Since nearly half of consumers consume a food and beverage item for a snack, </a:t>
            </a:r>
            <a:r>
              <a:rPr lang="en-US" sz="1200" b="1" dirty="0"/>
              <a:t>Campbell’s should educate operators on potential snack-beverage pairings that are on trend and appeal to consumers, ultimately increasing traffic to their operation. </a:t>
            </a:r>
          </a:p>
          <a:p>
            <a:pPr lvl="1"/>
            <a:r>
              <a:rPr lang="en-US" sz="1200" dirty="0"/>
              <a:t>Operators expect suppliers of packaged snacks to provide them with support in their efforts to be innovative. Materials on fun menu ideas and consumer trends are most valuable to operators, especially restaurants. This is not surprising as operators are tasked with keeping up with constantly evolving consumer expectations. </a:t>
            </a:r>
            <a:r>
              <a:rPr lang="en-US" sz="1200" b="1" dirty="0"/>
              <a:t>Campbell’s should educate operators on consumer trends related to packaged snacks, such as their increasing desire for high-protein snacks and help them deliver on these trends while incorporating Goldfish. </a:t>
            </a:r>
          </a:p>
          <a:p>
            <a:pPr lvl="1"/>
            <a:r>
              <a:rPr lang="en-US" sz="1200" dirty="0"/>
              <a:t>Operators are most motivated by the brand statement </a:t>
            </a:r>
            <a:r>
              <a:rPr lang="en-US" sz="1200" b="1" dirty="0">
                <a:solidFill>
                  <a:schemeClr val="accent1"/>
                </a:solidFill>
              </a:rPr>
              <a:t>“Goldfish delights our guests—even the littlest ones.” </a:t>
            </a:r>
            <a:r>
              <a:rPr lang="en-US" sz="1200" b="1" dirty="0"/>
              <a:t>Campbell’s should consider incorporating this reason to believe into materials targeted toward foodservice operations with younger audiences.</a:t>
            </a:r>
          </a:p>
        </p:txBody>
      </p:sp>
      <p:sp>
        <p:nvSpPr>
          <p:cNvPr id="5" name="Slide Number Placeholder 4">
            <a:extLst>
              <a:ext uri="{FF2B5EF4-FFF2-40B4-BE49-F238E27FC236}">
                <a16:creationId xmlns:a16="http://schemas.microsoft.com/office/drawing/2014/main" id="{09095227-FCD2-4D42-A014-7B056422AFAC}"/>
              </a:ext>
            </a:extLst>
          </p:cNvPr>
          <p:cNvSpPr>
            <a:spLocks noGrp="1"/>
          </p:cNvSpPr>
          <p:nvPr>
            <p:ph type="sldNum" sz="quarter" idx="4"/>
          </p:nvPr>
        </p:nvSpPr>
        <p:spPr/>
        <p:txBody>
          <a:bodyPr/>
          <a:lstStyle/>
          <a:p>
            <a:pPr defTabSz="856716"/>
            <a:fld id="{7B6B1C32-E567-445C-9FD5-2A0B0A08DD29}" type="slidenum">
              <a:rPr lang="en-US" smtClean="0"/>
              <a:pPr defTabSz="856716"/>
              <a:t>25</a:t>
            </a:fld>
            <a:endParaRPr lang="en-US" dirty="0"/>
          </a:p>
        </p:txBody>
      </p:sp>
      <p:sp>
        <p:nvSpPr>
          <p:cNvPr id="9" name="Text Placeholder 8">
            <a:extLst>
              <a:ext uri="{FF2B5EF4-FFF2-40B4-BE49-F238E27FC236}">
                <a16:creationId xmlns:a16="http://schemas.microsoft.com/office/drawing/2014/main" id="{EF692EC1-BF57-40AC-94AE-5F1F8B974AF8}"/>
              </a:ext>
            </a:extLst>
          </p:cNvPr>
          <p:cNvSpPr>
            <a:spLocks noGrp="1"/>
          </p:cNvSpPr>
          <p:nvPr>
            <p:ph type="body" sz="quarter" idx="15"/>
          </p:nvPr>
        </p:nvSpPr>
        <p:spPr>
          <a:xfrm>
            <a:off x="381000" y="762000"/>
            <a:ext cx="5486398" cy="793105"/>
          </a:xfrm>
        </p:spPr>
        <p:txBody>
          <a:bodyPr/>
          <a:lstStyle/>
          <a:p>
            <a:r>
              <a:rPr lang="en-US" dirty="0"/>
              <a:t>Goldfish—packaged snacks</a:t>
            </a:r>
          </a:p>
        </p:txBody>
      </p:sp>
    </p:spTree>
    <p:extLst>
      <p:ext uri="{BB962C8B-B14F-4D97-AF65-F5344CB8AC3E}">
        <p14:creationId xmlns:p14="http://schemas.microsoft.com/office/powerpoint/2010/main" val="31345175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89AC92E-88E5-48D9-A370-70FFE5EBBE93}"/>
              </a:ext>
            </a:extLst>
          </p:cNvPr>
          <p:cNvSpPr>
            <a:spLocks noGrp="1"/>
          </p:cNvSpPr>
          <p:nvPr>
            <p:ph type="title"/>
          </p:nvPr>
        </p:nvSpPr>
        <p:spPr/>
        <p:txBody>
          <a:bodyPr/>
          <a:lstStyle/>
          <a:p>
            <a:r>
              <a:rPr lang="en-US" dirty="0"/>
              <a:t>Prepared Soup</a:t>
            </a:r>
          </a:p>
        </p:txBody>
      </p:sp>
      <p:sp>
        <p:nvSpPr>
          <p:cNvPr id="4" name="Slide Number Placeholder 3">
            <a:extLst>
              <a:ext uri="{FF2B5EF4-FFF2-40B4-BE49-F238E27FC236}">
                <a16:creationId xmlns:a16="http://schemas.microsoft.com/office/drawing/2014/main" id="{02D62DB5-7BBC-450C-A2E9-25F25F01188F}"/>
              </a:ext>
            </a:extLst>
          </p:cNvPr>
          <p:cNvSpPr>
            <a:spLocks noGrp="1"/>
          </p:cNvSpPr>
          <p:nvPr>
            <p:ph type="sldNum" sz="quarter" idx="4"/>
          </p:nvPr>
        </p:nvSpPr>
        <p:spPr/>
        <p:txBody>
          <a:bodyPr/>
          <a:lstStyle/>
          <a:p>
            <a:fld id="{7B6B1C32-E567-445C-9FD5-2A0B0A08DD29}" type="slidenum">
              <a:rPr lang="en-US" smtClean="0"/>
              <a:pPr/>
              <a:t>26</a:t>
            </a:fld>
            <a:endParaRPr lang="en-US" dirty="0"/>
          </a:p>
        </p:txBody>
      </p:sp>
      <p:sp>
        <p:nvSpPr>
          <p:cNvPr id="10" name="Text Placeholder 9">
            <a:extLst>
              <a:ext uri="{FF2B5EF4-FFF2-40B4-BE49-F238E27FC236}">
                <a16:creationId xmlns:a16="http://schemas.microsoft.com/office/drawing/2014/main" id="{E6F547DB-A530-4D53-941E-6A610EDB3CDF}"/>
              </a:ext>
            </a:extLst>
          </p:cNvPr>
          <p:cNvSpPr>
            <a:spLocks noGrp="1"/>
          </p:cNvSpPr>
          <p:nvPr>
            <p:ph type="body" sz="quarter" idx="12"/>
          </p:nvPr>
        </p:nvSpPr>
        <p:spPr>
          <a:xfrm>
            <a:off x="381000" y="2743200"/>
            <a:ext cx="5486400" cy="1590675"/>
          </a:xfrm>
        </p:spPr>
        <p:txBody>
          <a:bodyPr/>
          <a:lstStyle/>
          <a:p>
            <a:r>
              <a:rPr lang="en-US" dirty="0"/>
              <a:t>Executive Summary</a:t>
            </a:r>
          </a:p>
        </p:txBody>
      </p:sp>
    </p:spTree>
    <p:extLst>
      <p:ext uri="{BB962C8B-B14F-4D97-AF65-F5344CB8AC3E}">
        <p14:creationId xmlns:p14="http://schemas.microsoft.com/office/powerpoint/2010/main" val="11683695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2="http://schemas.microsoft.com/office/drawing/2015/10/21/chartex">
        <mc:Choice Requires="cx2">
          <p:graphicFrame>
            <p:nvGraphicFramePr>
              <p:cNvPr id="86" name="Chart Placeholder 29">
                <a:extLst>
                  <a:ext uri="{FF2B5EF4-FFF2-40B4-BE49-F238E27FC236}">
                    <a16:creationId xmlns:a16="http://schemas.microsoft.com/office/drawing/2014/main" id="{9A580FFB-943C-49EF-8F1C-19051EA4F6B2}"/>
                  </a:ext>
                </a:extLst>
              </p:cNvPr>
              <p:cNvGraphicFramePr>
                <a:graphicFrameLocks/>
              </p:cNvGraphicFramePr>
              <p:nvPr/>
            </p:nvGraphicFramePr>
            <p:xfrm>
              <a:off x="7332932" y="2920107"/>
              <a:ext cx="1645920" cy="2238860"/>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86" name="Chart Placeholder 29">
                <a:extLst>
                  <a:ext uri="{FF2B5EF4-FFF2-40B4-BE49-F238E27FC236}">
                    <a16:creationId xmlns:a16="http://schemas.microsoft.com/office/drawing/2014/main" id="{9A580FFB-943C-49EF-8F1C-19051EA4F6B2}"/>
                  </a:ext>
                </a:extLst>
              </p:cNvPr>
              <p:cNvPicPr>
                <a:picLocks noGrp="1" noRot="1" noChangeAspect="1" noMove="1" noResize="1" noEditPoints="1" noAdjustHandles="1" noChangeArrowheads="1" noChangeShapeType="1"/>
              </p:cNvPicPr>
              <p:nvPr/>
            </p:nvPicPr>
            <p:blipFill>
              <a:blip r:embed="rId4"/>
              <a:stretch>
                <a:fillRect/>
              </a:stretch>
            </p:blipFill>
            <p:spPr>
              <a:xfrm>
                <a:off x="7332932" y="2920107"/>
                <a:ext cx="1645920" cy="2238860"/>
              </a:xfrm>
              <a:prstGeom prst="rect">
                <a:avLst/>
              </a:prstGeom>
            </p:spPr>
          </p:pic>
        </mc:Fallback>
      </mc:AlternateContent>
      <mc:AlternateContent xmlns:mc="http://schemas.openxmlformats.org/markup-compatibility/2006" xmlns:cx2="http://schemas.microsoft.com/office/drawing/2015/10/21/chartex">
        <mc:Choice Requires="cx2">
          <p:graphicFrame>
            <p:nvGraphicFramePr>
              <p:cNvPr id="81" name="Chart Placeholder 29">
                <a:extLst>
                  <a:ext uri="{FF2B5EF4-FFF2-40B4-BE49-F238E27FC236}">
                    <a16:creationId xmlns:a16="http://schemas.microsoft.com/office/drawing/2014/main" id="{37AC6563-99D5-4A30-B6EB-42AAAC746F2C}"/>
                  </a:ext>
                </a:extLst>
              </p:cNvPr>
              <p:cNvGraphicFramePr>
                <a:graphicFrameLocks/>
              </p:cNvGraphicFramePr>
              <p:nvPr/>
            </p:nvGraphicFramePr>
            <p:xfrm>
              <a:off x="5802897" y="2920106"/>
              <a:ext cx="1645920" cy="2238860"/>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81" name="Chart Placeholder 29">
                <a:extLst>
                  <a:ext uri="{FF2B5EF4-FFF2-40B4-BE49-F238E27FC236}">
                    <a16:creationId xmlns:a16="http://schemas.microsoft.com/office/drawing/2014/main" id="{37AC6563-99D5-4A30-B6EB-42AAAC746F2C}"/>
                  </a:ext>
                </a:extLst>
              </p:cNvPr>
              <p:cNvPicPr>
                <a:picLocks noGrp="1" noRot="1" noChangeAspect="1" noMove="1" noResize="1" noEditPoints="1" noAdjustHandles="1" noChangeArrowheads="1" noChangeShapeType="1"/>
              </p:cNvPicPr>
              <p:nvPr/>
            </p:nvPicPr>
            <p:blipFill>
              <a:blip r:embed="rId6"/>
              <a:stretch>
                <a:fillRect/>
              </a:stretch>
            </p:blipFill>
            <p:spPr>
              <a:xfrm>
                <a:off x="5802897" y="2920106"/>
                <a:ext cx="1645920" cy="2238860"/>
              </a:xfrm>
              <a:prstGeom prst="rect">
                <a:avLst/>
              </a:prstGeom>
            </p:spPr>
          </p:pic>
        </mc:Fallback>
      </mc:AlternateContent>
      <mc:AlternateContent xmlns:mc="http://schemas.openxmlformats.org/markup-compatibility/2006" xmlns:cx2="http://schemas.microsoft.com/office/drawing/2015/10/21/chartex">
        <mc:Choice Requires="cx2">
          <p:graphicFrame>
            <p:nvGraphicFramePr>
              <p:cNvPr id="76" name="Chart Placeholder 29">
                <a:extLst>
                  <a:ext uri="{FF2B5EF4-FFF2-40B4-BE49-F238E27FC236}">
                    <a16:creationId xmlns:a16="http://schemas.microsoft.com/office/drawing/2014/main" id="{5A92330E-12B0-452B-898D-48283712894E}"/>
                  </a:ext>
                </a:extLst>
              </p:cNvPr>
              <p:cNvGraphicFramePr>
                <a:graphicFrameLocks/>
              </p:cNvGraphicFramePr>
              <p:nvPr/>
            </p:nvGraphicFramePr>
            <p:xfrm>
              <a:off x="4272861" y="2920106"/>
              <a:ext cx="1645920" cy="2238860"/>
            </p:xfrm>
            <a:graphic>
              <a:graphicData uri="http://schemas.microsoft.com/office/drawing/2014/chartex">
                <cx:chart xmlns:cx="http://schemas.microsoft.com/office/drawing/2014/chartex" xmlns:r="http://schemas.openxmlformats.org/officeDocument/2006/relationships" r:id="rId7"/>
              </a:graphicData>
            </a:graphic>
          </p:graphicFrame>
        </mc:Choice>
        <mc:Fallback xmlns="">
          <p:pic>
            <p:nvPicPr>
              <p:cNvPr id="76" name="Chart Placeholder 29">
                <a:extLst>
                  <a:ext uri="{FF2B5EF4-FFF2-40B4-BE49-F238E27FC236}">
                    <a16:creationId xmlns:a16="http://schemas.microsoft.com/office/drawing/2014/main" id="{5A92330E-12B0-452B-898D-48283712894E}"/>
                  </a:ext>
                </a:extLst>
              </p:cNvPr>
              <p:cNvPicPr>
                <a:picLocks noGrp="1" noRot="1" noChangeAspect="1" noMove="1" noResize="1" noEditPoints="1" noAdjustHandles="1" noChangeArrowheads="1" noChangeShapeType="1"/>
              </p:cNvPicPr>
              <p:nvPr/>
            </p:nvPicPr>
            <p:blipFill>
              <a:blip r:embed="rId8"/>
              <a:stretch>
                <a:fillRect/>
              </a:stretch>
            </p:blipFill>
            <p:spPr>
              <a:xfrm>
                <a:off x="4272861" y="2920106"/>
                <a:ext cx="1645920" cy="2238860"/>
              </a:xfrm>
              <a:prstGeom prst="rect">
                <a:avLst/>
              </a:prstGeom>
            </p:spPr>
          </p:pic>
        </mc:Fallback>
      </mc:AlternateContent>
      <mc:AlternateContent xmlns:mc="http://schemas.openxmlformats.org/markup-compatibility/2006" xmlns:cx2="http://schemas.microsoft.com/office/drawing/2015/10/21/chartex">
        <mc:Choice Requires="cx2">
          <p:graphicFrame>
            <p:nvGraphicFramePr>
              <p:cNvPr id="69" name="Chart Placeholder 29">
                <a:extLst>
                  <a:ext uri="{FF2B5EF4-FFF2-40B4-BE49-F238E27FC236}">
                    <a16:creationId xmlns:a16="http://schemas.microsoft.com/office/drawing/2014/main" id="{8F834EBD-3AAA-46B9-BA05-60DB71EB407A}"/>
                  </a:ext>
                </a:extLst>
              </p:cNvPr>
              <p:cNvGraphicFramePr>
                <a:graphicFrameLocks/>
              </p:cNvGraphicFramePr>
              <p:nvPr/>
            </p:nvGraphicFramePr>
            <p:xfrm>
              <a:off x="2742826" y="2920106"/>
              <a:ext cx="1645920" cy="2238860"/>
            </p:xfrm>
            <a:graphic>
              <a:graphicData uri="http://schemas.microsoft.com/office/drawing/2014/chartex">
                <cx:chart xmlns:cx="http://schemas.microsoft.com/office/drawing/2014/chartex" xmlns:r="http://schemas.openxmlformats.org/officeDocument/2006/relationships" r:id="rId9"/>
              </a:graphicData>
            </a:graphic>
          </p:graphicFrame>
        </mc:Choice>
        <mc:Fallback xmlns="">
          <p:pic>
            <p:nvPicPr>
              <p:cNvPr id="69" name="Chart Placeholder 29">
                <a:extLst>
                  <a:ext uri="{FF2B5EF4-FFF2-40B4-BE49-F238E27FC236}">
                    <a16:creationId xmlns:a16="http://schemas.microsoft.com/office/drawing/2014/main" id="{8F834EBD-3AAA-46B9-BA05-60DB71EB407A}"/>
                  </a:ext>
                </a:extLst>
              </p:cNvPr>
              <p:cNvPicPr>
                <a:picLocks noGrp="1" noRot="1" noChangeAspect="1" noMove="1" noResize="1" noEditPoints="1" noAdjustHandles="1" noChangeArrowheads="1" noChangeShapeType="1"/>
              </p:cNvPicPr>
              <p:nvPr/>
            </p:nvPicPr>
            <p:blipFill>
              <a:blip r:embed="rId10"/>
              <a:stretch>
                <a:fillRect/>
              </a:stretch>
            </p:blipFill>
            <p:spPr>
              <a:xfrm>
                <a:off x="2742826" y="2920106"/>
                <a:ext cx="1645920" cy="2238860"/>
              </a:xfrm>
              <a:prstGeom prst="rect">
                <a:avLst/>
              </a:prstGeom>
            </p:spPr>
          </p:pic>
        </mc:Fallback>
      </mc:AlternateContent>
      <mc:AlternateContent xmlns:mc="http://schemas.openxmlformats.org/markup-compatibility/2006" xmlns:cx2="http://schemas.microsoft.com/office/drawing/2015/10/21/chartex">
        <mc:Choice Requires="cx2">
          <p:graphicFrame>
            <p:nvGraphicFramePr>
              <p:cNvPr id="68" name="Chart Placeholder 29">
                <a:extLst>
                  <a:ext uri="{FF2B5EF4-FFF2-40B4-BE49-F238E27FC236}">
                    <a16:creationId xmlns:a16="http://schemas.microsoft.com/office/drawing/2014/main" id="{8602097E-8111-41AB-9146-26A763DA7702}"/>
                  </a:ext>
                </a:extLst>
              </p:cNvPr>
              <p:cNvGraphicFramePr>
                <a:graphicFrameLocks/>
              </p:cNvGraphicFramePr>
              <p:nvPr/>
            </p:nvGraphicFramePr>
            <p:xfrm>
              <a:off x="1214299" y="2921615"/>
              <a:ext cx="1645920" cy="2238860"/>
            </p:xfrm>
            <a:graphic>
              <a:graphicData uri="http://schemas.microsoft.com/office/drawing/2014/chartex">
                <cx:chart xmlns:cx="http://schemas.microsoft.com/office/drawing/2014/chartex" xmlns:r="http://schemas.openxmlformats.org/officeDocument/2006/relationships" r:id="rId11"/>
              </a:graphicData>
            </a:graphic>
          </p:graphicFrame>
        </mc:Choice>
        <mc:Fallback xmlns="">
          <p:pic>
            <p:nvPicPr>
              <p:cNvPr id="68" name="Chart Placeholder 29">
                <a:extLst>
                  <a:ext uri="{FF2B5EF4-FFF2-40B4-BE49-F238E27FC236}">
                    <a16:creationId xmlns:a16="http://schemas.microsoft.com/office/drawing/2014/main" id="{8602097E-8111-41AB-9146-26A763DA7702}"/>
                  </a:ext>
                </a:extLst>
              </p:cNvPr>
              <p:cNvPicPr>
                <a:picLocks noGrp="1" noRot="1" noChangeAspect="1" noMove="1" noResize="1" noEditPoints="1" noAdjustHandles="1" noChangeArrowheads="1" noChangeShapeType="1"/>
              </p:cNvPicPr>
              <p:nvPr/>
            </p:nvPicPr>
            <p:blipFill>
              <a:blip r:embed="rId12"/>
              <a:stretch>
                <a:fillRect/>
              </a:stretch>
            </p:blipFill>
            <p:spPr>
              <a:xfrm>
                <a:off x="1214299" y="2921615"/>
                <a:ext cx="1645920" cy="2238860"/>
              </a:xfrm>
              <a:prstGeom prst="rect">
                <a:avLst/>
              </a:prstGeom>
            </p:spPr>
          </p:pic>
        </mc:Fallback>
      </mc:AlternateContent>
      <p:sp>
        <p:nvSpPr>
          <p:cNvPr id="8" name="Title 7">
            <a:extLst>
              <a:ext uri="{FF2B5EF4-FFF2-40B4-BE49-F238E27FC236}">
                <a16:creationId xmlns:a16="http://schemas.microsoft.com/office/drawing/2014/main" id="{7588E94E-E75C-43DA-B425-7E6C86BC25D4}"/>
              </a:ext>
            </a:extLst>
          </p:cNvPr>
          <p:cNvSpPr>
            <a:spLocks noGrp="1"/>
          </p:cNvSpPr>
          <p:nvPr>
            <p:ph type="title"/>
          </p:nvPr>
        </p:nvSpPr>
        <p:spPr/>
        <p:txBody>
          <a:bodyPr/>
          <a:lstStyle/>
          <a:p>
            <a:r>
              <a:rPr lang="en-US" dirty="0"/>
              <a:t>Campbell’s Brand Usage Funnel </a:t>
            </a:r>
          </a:p>
        </p:txBody>
      </p:sp>
      <p:sp>
        <p:nvSpPr>
          <p:cNvPr id="62" name="Footer Placeholder 4">
            <a:extLst>
              <a:ext uri="{FF2B5EF4-FFF2-40B4-BE49-F238E27FC236}">
                <a16:creationId xmlns:a16="http://schemas.microsoft.com/office/drawing/2014/main" id="{07F6CFC2-CB91-42FB-BDF2-A6DC41E65AB5}"/>
              </a:ext>
            </a:extLst>
          </p:cNvPr>
          <p:cNvSpPr>
            <a:spLocks noGrp="1"/>
          </p:cNvSpPr>
          <p:nvPr>
            <p:ph type="ftr" sz="quarter" idx="13"/>
          </p:nvPr>
        </p:nvSpPr>
        <p:spPr/>
        <p:txBody>
          <a:bodyPr/>
          <a:lstStyle/>
          <a:p>
            <a:r>
              <a:rPr lang="en-US" dirty="0"/>
              <a:t>Note: Unaided and aided awareness percentages based on operators who currently offer soup</a:t>
            </a:r>
          </a:p>
          <a:p>
            <a:r>
              <a:rPr lang="en-US" dirty="0"/>
              <a:t>Note: Usage percentages based on operators currently purchasing canned or frozen format</a:t>
            </a:r>
          </a:p>
        </p:txBody>
      </p:sp>
      <p:sp>
        <p:nvSpPr>
          <p:cNvPr id="6" name="Slide Number Placeholder 5">
            <a:extLst>
              <a:ext uri="{FF2B5EF4-FFF2-40B4-BE49-F238E27FC236}">
                <a16:creationId xmlns:a16="http://schemas.microsoft.com/office/drawing/2014/main" id="{08B6DD54-DA22-4357-86B1-1D3034B0B8DC}"/>
              </a:ext>
            </a:extLst>
          </p:cNvPr>
          <p:cNvSpPr>
            <a:spLocks noGrp="1"/>
          </p:cNvSpPr>
          <p:nvPr>
            <p:ph type="sldNum" sz="quarter" idx="4"/>
          </p:nvPr>
        </p:nvSpPr>
        <p:spPr/>
        <p:txBody>
          <a:bodyPr/>
          <a:lstStyle/>
          <a:p>
            <a:pPr lvl="0"/>
            <a:fld id="{7B6B1C32-E567-445C-9FD5-2A0B0A08DD29}" type="slidenum">
              <a:rPr lang="en-US" noProof="0" smtClean="0"/>
              <a:pPr lvl="0"/>
              <a:t>27</a:t>
            </a:fld>
            <a:endParaRPr lang="en-US" noProof="0" dirty="0"/>
          </a:p>
        </p:txBody>
      </p:sp>
      <p:sp>
        <p:nvSpPr>
          <p:cNvPr id="37" name="Text Placeholder 1">
            <a:extLst>
              <a:ext uri="{FF2B5EF4-FFF2-40B4-BE49-F238E27FC236}">
                <a16:creationId xmlns:a16="http://schemas.microsoft.com/office/drawing/2014/main" id="{444BEACA-B705-45B5-90C5-75CBA86073EA}"/>
              </a:ext>
            </a:extLst>
          </p:cNvPr>
          <p:cNvSpPr>
            <a:spLocks noGrp="1"/>
          </p:cNvSpPr>
          <p:nvPr>
            <p:ph type="body" sz="quarter" idx="15"/>
          </p:nvPr>
        </p:nvSpPr>
        <p:spPr/>
        <p:txBody>
          <a:bodyPr/>
          <a:lstStyle/>
          <a:p>
            <a:r>
              <a:rPr lang="en-US" dirty="0"/>
              <a:t>Major segments</a:t>
            </a:r>
          </a:p>
        </p:txBody>
      </p:sp>
      <p:sp>
        <p:nvSpPr>
          <p:cNvPr id="47" name="TextBox 46">
            <a:extLst>
              <a:ext uri="{FF2B5EF4-FFF2-40B4-BE49-F238E27FC236}">
                <a16:creationId xmlns:a16="http://schemas.microsoft.com/office/drawing/2014/main" id="{DA3EE1A7-3B3C-4B75-A50A-B07581F5BA04}"/>
              </a:ext>
            </a:extLst>
          </p:cNvPr>
          <p:cNvSpPr txBox="1"/>
          <p:nvPr/>
        </p:nvSpPr>
        <p:spPr>
          <a:xfrm>
            <a:off x="6244726" y="3234814"/>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59%</a:t>
            </a:r>
          </a:p>
        </p:txBody>
      </p:sp>
      <p:sp>
        <p:nvSpPr>
          <p:cNvPr id="48" name="TextBox 47">
            <a:extLst>
              <a:ext uri="{FF2B5EF4-FFF2-40B4-BE49-F238E27FC236}">
                <a16:creationId xmlns:a16="http://schemas.microsoft.com/office/drawing/2014/main" id="{5C27FCFE-BF4D-4D5A-8445-08C65D9074C6}"/>
              </a:ext>
            </a:extLst>
          </p:cNvPr>
          <p:cNvSpPr txBox="1"/>
          <p:nvPr/>
        </p:nvSpPr>
        <p:spPr>
          <a:xfrm>
            <a:off x="6253508" y="4293611"/>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66%</a:t>
            </a:r>
          </a:p>
        </p:txBody>
      </p:sp>
      <p:sp>
        <p:nvSpPr>
          <p:cNvPr id="50" name="TextBox 49">
            <a:extLst>
              <a:ext uri="{FF2B5EF4-FFF2-40B4-BE49-F238E27FC236}">
                <a16:creationId xmlns:a16="http://schemas.microsoft.com/office/drawing/2014/main" id="{8F0943B3-BF58-41F1-B376-865B84F56EEF}"/>
              </a:ext>
            </a:extLst>
          </p:cNvPr>
          <p:cNvSpPr txBox="1"/>
          <p:nvPr/>
        </p:nvSpPr>
        <p:spPr>
          <a:xfrm>
            <a:off x="1632921" y="3234757"/>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57%</a:t>
            </a:r>
          </a:p>
        </p:txBody>
      </p:sp>
      <p:sp>
        <p:nvSpPr>
          <p:cNvPr id="51" name="TextBox 50">
            <a:extLst>
              <a:ext uri="{FF2B5EF4-FFF2-40B4-BE49-F238E27FC236}">
                <a16:creationId xmlns:a16="http://schemas.microsoft.com/office/drawing/2014/main" id="{101E0756-0788-4D82-93FF-846D900E6923}"/>
              </a:ext>
            </a:extLst>
          </p:cNvPr>
          <p:cNvSpPr txBox="1"/>
          <p:nvPr/>
        </p:nvSpPr>
        <p:spPr>
          <a:xfrm>
            <a:off x="1626914" y="4291865"/>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71%</a:t>
            </a:r>
          </a:p>
        </p:txBody>
      </p:sp>
      <p:sp>
        <p:nvSpPr>
          <p:cNvPr id="3" name="TextBox 2">
            <a:extLst>
              <a:ext uri="{FF2B5EF4-FFF2-40B4-BE49-F238E27FC236}">
                <a16:creationId xmlns:a16="http://schemas.microsoft.com/office/drawing/2014/main" id="{7F23AD4A-CB33-4A69-A568-B60328C90ECE}"/>
              </a:ext>
            </a:extLst>
          </p:cNvPr>
          <p:cNvSpPr txBox="1"/>
          <p:nvPr/>
        </p:nvSpPr>
        <p:spPr>
          <a:xfrm>
            <a:off x="381000" y="3236285"/>
            <a:ext cx="883246" cy="538516"/>
          </a:xfrm>
          <a:prstGeom prst="rect">
            <a:avLst/>
          </a:prstGeom>
          <a:noFill/>
        </p:spPr>
        <p:txBody>
          <a:bodyPr wrap="square" lIns="0" tIns="0" rIns="0" bIns="0" rtlCol="0" anchor="ctr">
            <a:noAutofit/>
          </a:bodyPr>
          <a:lstStyle/>
          <a:p>
            <a:r>
              <a:rPr lang="en-US" sz="1100" dirty="0">
                <a:latin typeface="+mj-lt"/>
                <a:ea typeface="Georgia" charset="0"/>
                <a:cs typeface="Georgia" charset="0"/>
              </a:rPr>
              <a:t>Unaided Awareness</a:t>
            </a:r>
          </a:p>
        </p:txBody>
      </p:sp>
      <p:sp>
        <p:nvSpPr>
          <p:cNvPr id="19" name="TextBox 18">
            <a:extLst>
              <a:ext uri="{FF2B5EF4-FFF2-40B4-BE49-F238E27FC236}">
                <a16:creationId xmlns:a16="http://schemas.microsoft.com/office/drawing/2014/main" id="{FAD4244F-6E89-4EEF-BCB8-5B6D023652AF}"/>
              </a:ext>
            </a:extLst>
          </p:cNvPr>
          <p:cNvSpPr txBox="1"/>
          <p:nvPr/>
        </p:nvSpPr>
        <p:spPr>
          <a:xfrm>
            <a:off x="382566" y="4320758"/>
            <a:ext cx="883246" cy="538516"/>
          </a:xfrm>
          <a:prstGeom prst="rect">
            <a:avLst/>
          </a:prstGeom>
          <a:noFill/>
        </p:spPr>
        <p:txBody>
          <a:bodyPr wrap="square" lIns="0" tIns="0" rIns="0" bIns="0" rtlCol="0" anchor="ctr">
            <a:noAutofit/>
          </a:bodyPr>
          <a:lstStyle/>
          <a:p>
            <a:r>
              <a:rPr lang="en-US" sz="1100" dirty="0">
                <a:latin typeface="+mj-lt"/>
                <a:ea typeface="Georgia" charset="0"/>
                <a:cs typeface="Georgia" charset="0"/>
              </a:rPr>
              <a:t>Aided Awareness</a:t>
            </a:r>
          </a:p>
        </p:txBody>
      </p:sp>
      <p:sp>
        <p:nvSpPr>
          <p:cNvPr id="20" name="TextBox 19">
            <a:extLst>
              <a:ext uri="{FF2B5EF4-FFF2-40B4-BE49-F238E27FC236}">
                <a16:creationId xmlns:a16="http://schemas.microsoft.com/office/drawing/2014/main" id="{71EA8511-54C1-4B06-9A1F-DC12B09AD63E}"/>
              </a:ext>
            </a:extLst>
          </p:cNvPr>
          <p:cNvSpPr txBox="1"/>
          <p:nvPr/>
        </p:nvSpPr>
        <p:spPr>
          <a:xfrm>
            <a:off x="364418" y="5215033"/>
            <a:ext cx="1107835" cy="538516"/>
          </a:xfrm>
          <a:prstGeom prst="rect">
            <a:avLst/>
          </a:prstGeom>
          <a:noFill/>
        </p:spPr>
        <p:txBody>
          <a:bodyPr wrap="square" lIns="0" tIns="0" rIns="0" bIns="0" rtlCol="0" anchor="ctr">
            <a:noAutofit/>
          </a:bodyPr>
          <a:lstStyle/>
          <a:p>
            <a:r>
              <a:rPr lang="en-US" sz="1100" dirty="0">
                <a:latin typeface="+mj-lt"/>
                <a:ea typeface="Georgia" charset="0"/>
                <a:cs typeface="Georgia" charset="0"/>
              </a:rPr>
              <a:t>Currently Purchasing</a:t>
            </a:r>
          </a:p>
        </p:txBody>
      </p:sp>
      <p:sp>
        <p:nvSpPr>
          <p:cNvPr id="23" name="TextBox 22">
            <a:extLst>
              <a:ext uri="{FF2B5EF4-FFF2-40B4-BE49-F238E27FC236}">
                <a16:creationId xmlns:a16="http://schemas.microsoft.com/office/drawing/2014/main" id="{D55D1D04-C25A-4647-85CA-202658F6B98D}"/>
              </a:ext>
            </a:extLst>
          </p:cNvPr>
          <p:cNvSpPr txBox="1"/>
          <p:nvPr/>
        </p:nvSpPr>
        <p:spPr>
          <a:xfrm>
            <a:off x="3183744" y="3236197"/>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62%</a:t>
            </a:r>
          </a:p>
        </p:txBody>
      </p:sp>
      <p:sp>
        <p:nvSpPr>
          <p:cNvPr id="24" name="TextBox 23">
            <a:extLst>
              <a:ext uri="{FF2B5EF4-FFF2-40B4-BE49-F238E27FC236}">
                <a16:creationId xmlns:a16="http://schemas.microsoft.com/office/drawing/2014/main" id="{5A063163-D44C-435D-BDDA-D4226BB171A8}"/>
              </a:ext>
            </a:extLst>
          </p:cNvPr>
          <p:cNvSpPr txBox="1"/>
          <p:nvPr/>
        </p:nvSpPr>
        <p:spPr>
          <a:xfrm>
            <a:off x="4695175" y="3226904"/>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55%</a:t>
            </a:r>
          </a:p>
        </p:txBody>
      </p:sp>
      <p:sp>
        <p:nvSpPr>
          <p:cNvPr id="25" name="TextBox 24">
            <a:extLst>
              <a:ext uri="{FF2B5EF4-FFF2-40B4-BE49-F238E27FC236}">
                <a16:creationId xmlns:a16="http://schemas.microsoft.com/office/drawing/2014/main" id="{06D3C60E-BF66-4FB0-83E7-5BFE5EDC3599}"/>
              </a:ext>
            </a:extLst>
          </p:cNvPr>
          <p:cNvSpPr txBox="1"/>
          <p:nvPr/>
        </p:nvSpPr>
        <p:spPr>
          <a:xfrm>
            <a:off x="3166493" y="4303865"/>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78%</a:t>
            </a:r>
          </a:p>
        </p:txBody>
      </p:sp>
      <p:sp>
        <p:nvSpPr>
          <p:cNvPr id="26" name="TextBox 25">
            <a:extLst>
              <a:ext uri="{FF2B5EF4-FFF2-40B4-BE49-F238E27FC236}">
                <a16:creationId xmlns:a16="http://schemas.microsoft.com/office/drawing/2014/main" id="{DAAA1446-4F80-40BA-9591-A66D9C91F712}"/>
              </a:ext>
            </a:extLst>
          </p:cNvPr>
          <p:cNvSpPr txBox="1"/>
          <p:nvPr/>
        </p:nvSpPr>
        <p:spPr>
          <a:xfrm>
            <a:off x="4685462" y="4286457"/>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71%</a:t>
            </a:r>
          </a:p>
        </p:txBody>
      </p:sp>
      <p:sp>
        <p:nvSpPr>
          <p:cNvPr id="28" name="TextBox 27">
            <a:extLst>
              <a:ext uri="{FF2B5EF4-FFF2-40B4-BE49-F238E27FC236}">
                <a16:creationId xmlns:a16="http://schemas.microsoft.com/office/drawing/2014/main" id="{3AB14853-0302-4246-8C6B-31620A5A4F10}"/>
              </a:ext>
            </a:extLst>
          </p:cNvPr>
          <p:cNvSpPr txBox="1"/>
          <p:nvPr/>
        </p:nvSpPr>
        <p:spPr>
          <a:xfrm>
            <a:off x="5545074" y="4909306"/>
            <a:ext cx="838200" cy="523875"/>
          </a:xfrm>
          <a:prstGeom prst="rect">
            <a:avLst/>
          </a:prstGeom>
          <a:noFill/>
        </p:spPr>
        <p:txBody>
          <a:bodyPr wrap="square" lIns="0" tIns="0" rIns="0" bIns="0" rtlCol="0" anchor="ctr">
            <a:noAutofit/>
          </a:body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Georgia" charset="0"/>
                <a:cs typeface="Georgia" charset="0"/>
              </a:rPr>
              <a:t>29%</a:t>
            </a:r>
          </a:p>
        </p:txBody>
      </p:sp>
      <p:sp>
        <p:nvSpPr>
          <p:cNvPr id="9" name="TextBox 8">
            <a:extLst>
              <a:ext uri="{FF2B5EF4-FFF2-40B4-BE49-F238E27FC236}">
                <a16:creationId xmlns:a16="http://schemas.microsoft.com/office/drawing/2014/main" id="{C43685D4-FE7C-4919-A576-052BD6DA92E7}"/>
              </a:ext>
            </a:extLst>
          </p:cNvPr>
          <p:cNvSpPr txBox="1"/>
          <p:nvPr/>
        </p:nvSpPr>
        <p:spPr>
          <a:xfrm>
            <a:off x="1197187" y="2791656"/>
            <a:ext cx="1645920" cy="371106"/>
          </a:xfrm>
          <a:prstGeom prst="rect">
            <a:avLst/>
          </a:prstGeom>
          <a:noFill/>
        </p:spPr>
        <p:txBody>
          <a:bodyPr wrap="square" lIns="0" tIns="0" rIns="0" bIns="0" rtlCol="0" anchor="ctr">
            <a:noAutofit/>
          </a:bodyPr>
          <a:lstStyle/>
          <a:p>
            <a:pPr algn="ctr"/>
            <a:r>
              <a:rPr lang="en-US" sz="1400" dirty="0">
                <a:latin typeface="+mj-lt"/>
                <a:ea typeface="Georgia" charset="0"/>
                <a:cs typeface="Georgia" charset="0"/>
              </a:rPr>
              <a:t>Total Sample</a:t>
            </a:r>
          </a:p>
        </p:txBody>
      </p:sp>
      <p:sp>
        <p:nvSpPr>
          <p:cNvPr id="38" name="TextBox 37">
            <a:extLst>
              <a:ext uri="{FF2B5EF4-FFF2-40B4-BE49-F238E27FC236}">
                <a16:creationId xmlns:a16="http://schemas.microsoft.com/office/drawing/2014/main" id="{DC3B26FA-D3CC-4DCB-BDCE-6CF19B30B43D}"/>
              </a:ext>
            </a:extLst>
          </p:cNvPr>
          <p:cNvSpPr txBox="1"/>
          <p:nvPr/>
        </p:nvSpPr>
        <p:spPr>
          <a:xfrm>
            <a:off x="2740646" y="2796748"/>
            <a:ext cx="1645920" cy="371106"/>
          </a:xfrm>
          <a:prstGeom prst="rect">
            <a:avLst/>
          </a:prstGeom>
          <a:noFill/>
        </p:spPr>
        <p:txBody>
          <a:bodyPr wrap="square" lIns="0" tIns="0" rIns="0" bIns="0" rtlCol="0" anchor="ctr">
            <a:noAutofit/>
          </a:bodyPr>
          <a:lstStyle>
            <a:defPPr>
              <a:defRPr lang="en-US"/>
            </a:defPPr>
            <a:lvl1pPr algn="ctr">
              <a:defRPr sz="1400">
                <a:latin typeface="+mj-lt"/>
                <a:ea typeface="Georgia" charset="0"/>
                <a:cs typeface="Georgia" charset="0"/>
              </a:defRPr>
            </a:lvl1pPr>
          </a:lstStyle>
          <a:p>
            <a:r>
              <a:rPr lang="en-US" dirty="0"/>
              <a:t>Restaurants</a:t>
            </a:r>
          </a:p>
        </p:txBody>
      </p:sp>
      <p:sp>
        <p:nvSpPr>
          <p:cNvPr id="39" name="TextBox 38">
            <a:extLst>
              <a:ext uri="{FF2B5EF4-FFF2-40B4-BE49-F238E27FC236}">
                <a16:creationId xmlns:a16="http://schemas.microsoft.com/office/drawing/2014/main" id="{B5F8CA60-EC7A-4DC4-BD09-6170148000D4}"/>
              </a:ext>
            </a:extLst>
          </p:cNvPr>
          <p:cNvSpPr txBox="1"/>
          <p:nvPr/>
        </p:nvSpPr>
        <p:spPr>
          <a:xfrm>
            <a:off x="4273996" y="2794849"/>
            <a:ext cx="1645920" cy="371106"/>
          </a:xfrm>
          <a:prstGeom prst="rect">
            <a:avLst/>
          </a:prstGeom>
          <a:noFill/>
        </p:spPr>
        <p:txBody>
          <a:bodyPr wrap="square" lIns="0" tIns="0" rIns="0" bIns="0" rtlCol="0" anchor="ctr">
            <a:noAutofit/>
          </a:bodyPr>
          <a:lstStyle>
            <a:defPPr>
              <a:defRPr lang="en-US"/>
            </a:defPPr>
            <a:lvl1pPr algn="ctr">
              <a:defRPr sz="1400">
                <a:latin typeface="+mj-lt"/>
                <a:ea typeface="Georgia" charset="0"/>
                <a:cs typeface="Georgia" charset="0"/>
              </a:defRPr>
            </a:lvl1pPr>
          </a:lstStyle>
          <a:p>
            <a:r>
              <a:rPr lang="en-US" dirty="0"/>
              <a:t>Non Comm</a:t>
            </a:r>
          </a:p>
        </p:txBody>
      </p:sp>
      <p:sp>
        <p:nvSpPr>
          <p:cNvPr id="40" name="TextBox 39">
            <a:extLst>
              <a:ext uri="{FF2B5EF4-FFF2-40B4-BE49-F238E27FC236}">
                <a16:creationId xmlns:a16="http://schemas.microsoft.com/office/drawing/2014/main" id="{22BFA135-710A-4CC6-89DC-DE373E483E89}"/>
              </a:ext>
            </a:extLst>
          </p:cNvPr>
          <p:cNvSpPr txBox="1"/>
          <p:nvPr/>
        </p:nvSpPr>
        <p:spPr>
          <a:xfrm>
            <a:off x="7354204" y="2800709"/>
            <a:ext cx="1645920" cy="371106"/>
          </a:xfrm>
          <a:prstGeom prst="rect">
            <a:avLst/>
          </a:prstGeom>
          <a:noFill/>
        </p:spPr>
        <p:txBody>
          <a:bodyPr wrap="square" lIns="0" tIns="0" rIns="0" bIns="0" rtlCol="0" anchor="ctr">
            <a:noAutofit/>
          </a:bodyPr>
          <a:lstStyle>
            <a:defPPr>
              <a:defRPr lang="en-US"/>
            </a:defPPr>
            <a:lvl1pPr algn="ctr">
              <a:defRPr sz="1400">
                <a:latin typeface="+mj-lt"/>
                <a:ea typeface="Georgia" charset="0"/>
                <a:cs typeface="Georgia" charset="0"/>
              </a:defRPr>
            </a:lvl1pPr>
          </a:lstStyle>
          <a:p>
            <a:r>
              <a:rPr lang="en-US" dirty="0"/>
              <a:t>C-Store</a:t>
            </a:r>
          </a:p>
        </p:txBody>
      </p:sp>
      <p:sp>
        <p:nvSpPr>
          <p:cNvPr id="42" name="TextBox 41">
            <a:extLst>
              <a:ext uri="{FF2B5EF4-FFF2-40B4-BE49-F238E27FC236}">
                <a16:creationId xmlns:a16="http://schemas.microsoft.com/office/drawing/2014/main" id="{06DAB86E-7254-489A-8021-D8B6D6324B5F}"/>
              </a:ext>
            </a:extLst>
          </p:cNvPr>
          <p:cNvSpPr txBox="1"/>
          <p:nvPr/>
        </p:nvSpPr>
        <p:spPr>
          <a:xfrm>
            <a:off x="7778616" y="3234293"/>
            <a:ext cx="850016" cy="523875"/>
          </a:xfrm>
          <a:prstGeom prst="rect">
            <a:avLst/>
          </a:prstGeom>
          <a:noFill/>
        </p:spPr>
        <p:txBody>
          <a:bodyPr wrap="square" lIns="0" tIns="0" rIns="0" bIns="0" rtlCol="0" anchor="ctr">
            <a:noAutofit/>
          </a:bodyPr>
          <a:lstStyle/>
          <a:p>
            <a:pPr lvl="0" algn="ctr">
              <a:defRPr/>
            </a:pPr>
            <a:r>
              <a:rPr lang="en-US" sz="1200" dirty="0">
                <a:ea typeface="Georgia" charset="0"/>
                <a:cs typeface="Georgia" charset="0"/>
              </a:rPr>
              <a:t>44%</a:t>
            </a:r>
          </a:p>
        </p:txBody>
      </p:sp>
      <p:sp>
        <p:nvSpPr>
          <p:cNvPr id="43" name="TextBox 42">
            <a:extLst>
              <a:ext uri="{FF2B5EF4-FFF2-40B4-BE49-F238E27FC236}">
                <a16:creationId xmlns:a16="http://schemas.microsoft.com/office/drawing/2014/main" id="{C052FAEF-17AD-427E-9DAA-EB9E41F7FDCB}"/>
              </a:ext>
            </a:extLst>
          </p:cNvPr>
          <p:cNvSpPr txBox="1"/>
          <p:nvPr/>
        </p:nvSpPr>
        <p:spPr>
          <a:xfrm>
            <a:off x="7781401" y="4293520"/>
            <a:ext cx="850016" cy="523875"/>
          </a:xfrm>
          <a:prstGeom prst="rect">
            <a:avLst/>
          </a:prstGeom>
          <a:noFill/>
        </p:spPr>
        <p:txBody>
          <a:bodyPr wrap="square" lIns="0" tIns="0" rIns="0" bIns="0" rtlCol="0" anchor="ctr">
            <a:noAutofit/>
          </a:bodyPr>
          <a:lstStyle/>
          <a:p>
            <a:pPr lvl="0" algn="ctr">
              <a:defRPr/>
            </a:pPr>
            <a:r>
              <a:rPr lang="en-US" sz="1200" dirty="0">
                <a:ea typeface="Georgia" charset="0"/>
                <a:cs typeface="Georgia" charset="0"/>
              </a:rPr>
              <a:t>49%</a:t>
            </a:r>
          </a:p>
        </p:txBody>
      </p:sp>
      <p:sp>
        <p:nvSpPr>
          <p:cNvPr id="44" name="TextBox 43">
            <a:extLst>
              <a:ext uri="{FF2B5EF4-FFF2-40B4-BE49-F238E27FC236}">
                <a16:creationId xmlns:a16="http://schemas.microsoft.com/office/drawing/2014/main" id="{97A36710-F67C-4B8F-83DD-03CC3914F942}"/>
              </a:ext>
            </a:extLst>
          </p:cNvPr>
          <p:cNvSpPr txBox="1"/>
          <p:nvPr/>
        </p:nvSpPr>
        <p:spPr>
          <a:xfrm>
            <a:off x="7808923" y="5779065"/>
            <a:ext cx="850016"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36%</a:t>
            </a:r>
          </a:p>
        </p:txBody>
      </p:sp>
      <p:sp>
        <p:nvSpPr>
          <p:cNvPr id="45" name="TextBox 44">
            <a:extLst>
              <a:ext uri="{FF2B5EF4-FFF2-40B4-BE49-F238E27FC236}">
                <a16:creationId xmlns:a16="http://schemas.microsoft.com/office/drawing/2014/main" id="{4B5810F9-6901-4432-86FB-2E7CFC40B55C}"/>
              </a:ext>
            </a:extLst>
          </p:cNvPr>
          <p:cNvSpPr txBox="1"/>
          <p:nvPr/>
        </p:nvSpPr>
        <p:spPr>
          <a:xfrm>
            <a:off x="5750648" y="2790453"/>
            <a:ext cx="1645920" cy="371106"/>
          </a:xfrm>
          <a:prstGeom prst="rect">
            <a:avLst/>
          </a:prstGeom>
          <a:noFill/>
        </p:spPr>
        <p:txBody>
          <a:bodyPr wrap="square" lIns="0" tIns="0" rIns="0" bIns="0" rtlCol="0" anchor="ctr">
            <a:noAutofit/>
          </a:bodyPr>
          <a:lstStyle>
            <a:defPPr>
              <a:defRPr lang="en-US"/>
            </a:defPPr>
            <a:lvl1pPr algn="ctr">
              <a:defRPr sz="1400">
                <a:latin typeface="+mj-lt"/>
                <a:ea typeface="Georgia" charset="0"/>
                <a:cs typeface="Georgia" charset="0"/>
              </a:defRPr>
            </a:lvl1pPr>
          </a:lstStyle>
          <a:p>
            <a:r>
              <a:rPr lang="en-US" dirty="0"/>
              <a:t>Hotel</a:t>
            </a:r>
          </a:p>
        </p:txBody>
      </p:sp>
      <p:pic>
        <p:nvPicPr>
          <p:cNvPr id="53" name="Picture 52">
            <a:extLst>
              <a:ext uri="{FF2B5EF4-FFF2-40B4-BE49-F238E27FC236}">
                <a16:creationId xmlns:a16="http://schemas.microsoft.com/office/drawing/2014/main" id="{502741F8-1C52-45C4-9E6F-F002E2D37A98}"/>
              </a:ext>
            </a:extLst>
          </p:cNvPr>
          <p:cNvPicPr>
            <a:picLocks noChangeAspect="1"/>
          </p:cNvPicPr>
          <p:nvPr/>
        </p:nvPicPr>
        <p:blipFill>
          <a:blip r:embed="rId13"/>
          <a:stretch>
            <a:fillRect/>
          </a:stretch>
        </p:blipFill>
        <p:spPr>
          <a:xfrm>
            <a:off x="381000" y="1725611"/>
            <a:ext cx="1428750" cy="595313"/>
          </a:xfrm>
          <a:prstGeom prst="rect">
            <a:avLst/>
          </a:prstGeom>
        </p:spPr>
      </p:pic>
      <p:sp>
        <p:nvSpPr>
          <p:cNvPr id="2" name="TextBox 1">
            <a:extLst>
              <a:ext uri="{FF2B5EF4-FFF2-40B4-BE49-F238E27FC236}">
                <a16:creationId xmlns:a16="http://schemas.microsoft.com/office/drawing/2014/main" id="{7128536D-4922-4880-9534-7A172C828254}"/>
              </a:ext>
            </a:extLst>
          </p:cNvPr>
          <p:cNvSpPr txBox="1"/>
          <p:nvPr/>
        </p:nvSpPr>
        <p:spPr>
          <a:xfrm>
            <a:off x="1426593" y="5315250"/>
            <a:ext cx="490578" cy="417261"/>
          </a:xfrm>
          <a:prstGeom prst="rect">
            <a:avLst/>
          </a:prstGeom>
          <a:gradFill flip="none" rotWithShape="1">
            <a:gsLst>
              <a:gs pos="0">
                <a:schemeClr val="bg2">
                  <a:lumMod val="25000"/>
                  <a:shade val="30000"/>
                  <a:satMod val="115000"/>
                </a:schemeClr>
              </a:gs>
              <a:gs pos="50000">
                <a:schemeClr val="bg2">
                  <a:lumMod val="25000"/>
                  <a:shade val="67500"/>
                  <a:satMod val="115000"/>
                </a:schemeClr>
              </a:gs>
              <a:gs pos="100000">
                <a:schemeClr val="bg2">
                  <a:lumMod val="25000"/>
                  <a:shade val="100000"/>
                  <a:satMod val="115000"/>
                </a:schemeClr>
              </a:gs>
            </a:gsLst>
            <a:path path="circle">
              <a:fillToRect l="50000" t="50000" r="50000" b="50000"/>
            </a:path>
            <a:tileRect/>
          </a:gradFill>
          <a:ln>
            <a:solidFill>
              <a:schemeClr val="bg2">
                <a:lumMod val="25000"/>
              </a:schemeClr>
            </a:solidFill>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nchor="ctr">
            <a:noAutofit/>
          </a:bodyPr>
          <a:lstStyle/>
          <a:p>
            <a:pPr algn="ctr"/>
            <a:r>
              <a:rPr lang="en-US" sz="1200" dirty="0">
                <a:ea typeface="Georgia" charset="0"/>
                <a:cs typeface="Georgia" charset="0"/>
              </a:rPr>
              <a:t>70%</a:t>
            </a:r>
          </a:p>
        </p:txBody>
      </p:sp>
      <p:sp>
        <p:nvSpPr>
          <p:cNvPr id="46" name="TextBox 45">
            <a:extLst>
              <a:ext uri="{FF2B5EF4-FFF2-40B4-BE49-F238E27FC236}">
                <a16:creationId xmlns:a16="http://schemas.microsoft.com/office/drawing/2014/main" id="{031E7390-CC16-489F-BBC0-7E728B14CE53}"/>
              </a:ext>
            </a:extLst>
          </p:cNvPr>
          <p:cNvSpPr txBox="1"/>
          <p:nvPr/>
        </p:nvSpPr>
        <p:spPr>
          <a:xfrm>
            <a:off x="2112830" y="5315250"/>
            <a:ext cx="490578" cy="417261"/>
          </a:xfrm>
          <a:prstGeom prst="rect">
            <a:avLst/>
          </a:prstGeom>
          <a:gradFill flip="none" rotWithShape="1">
            <a:gsLst>
              <a:gs pos="0">
                <a:schemeClr val="bg2">
                  <a:lumMod val="25000"/>
                  <a:shade val="30000"/>
                  <a:satMod val="115000"/>
                </a:schemeClr>
              </a:gs>
              <a:gs pos="50000">
                <a:schemeClr val="bg2">
                  <a:lumMod val="25000"/>
                  <a:shade val="67500"/>
                  <a:satMod val="115000"/>
                </a:schemeClr>
              </a:gs>
              <a:gs pos="100000">
                <a:schemeClr val="bg2">
                  <a:lumMod val="25000"/>
                  <a:shade val="100000"/>
                  <a:satMod val="115000"/>
                </a:schemeClr>
              </a:gs>
            </a:gsLst>
            <a:path path="circle">
              <a:fillToRect l="50000" t="50000" r="50000" b="50000"/>
            </a:path>
            <a:tileRect/>
          </a:gradFill>
          <a:ln>
            <a:solidFill>
              <a:schemeClr val="bg2">
                <a:lumMod val="25000"/>
              </a:schemeClr>
            </a:solidFill>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nchor="ctr">
            <a:noAutofit/>
          </a:bodyPr>
          <a:lstStyle/>
          <a:p>
            <a:pPr algn="ctr"/>
            <a:r>
              <a:rPr lang="en-US" sz="1200" dirty="0">
                <a:ea typeface="Georgia" charset="0"/>
                <a:cs typeface="Georgia" charset="0"/>
              </a:rPr>
              <a:t>46%</a:t>
            </a:r>
          </a:p>
        </p:txBody>
      </p:sp>
      <p:sp>
        <p:nvSpPr>
          <p:cNvPr id="54" name="TextBox 53">
            <a:extLst>
              <a:ext uri="{FF2B5EF4-FFF2-40B4-BE49-F238E27FC236}">
                <a16:creationId xmlns:a16="http://schemas.microsoft.com/office/drawing/2014/main" id="{C94D95C9-845B-460A-A266-0566F0DDAEED}"/>
              </a:ext>
            </a:extLst>
          </p:cNvPr>
          <p:cNvSpPr txBox="1"/>
          <p:nvPr/>
        </p:nvSpPr>
        <p:spPr>
          <a:xfrm>
            <a:off x="1347605" y="5119688"/>
            <a:ext cx="653975" cy="182568"/>
          </a:xfrm>
          <a:prstGeom prst="rect">
            <a:avLst/>
          </a:prstGeom>
          <a:noFill/>
        </p:spPr>
        <p:txBody>
          <a:bodyPr wrap="square" lIns="0" tIns="0" rIns="0" bIns="0" rtlCol="0" anchor="ctr">
            <a:noAutofit/>
          </a:bodyPr>
          <a:lstStyle/>
          <a:p>
            <a:pPr algn="ctr"/>
            <a:r>
              <a:rPr lang="en-US" sz="1100" dirty="0">
                <a:latin typeface="+mj-lt"/>
                <a:ea typeface="Georgia" charset="0"/>
                <a:cs typeface="Georgia" charset="0"/>
              </a:rPr>
              <a:t>Canned</a:t>
            </a:r>
          </a:p>
        </p:txBody>
      </p:sp>
      <p:sp>
        <p:nvSpPr>
          <p:cNvPr id="55" name="TextBox 54">
            <a:extLst>
              <a:ext uri="{FF2B5EF4-FFF2-40B4-BE49-F238E27FC236}">
                <a16:creationId xmlns:a16="http://schemas.microsoft.com/office/drawing/2014/main" id="{EF6E4DB9-ACFB-472B-B7F6-B705D8AB2246}"/>
              </a:ext>
            </a:extLst>
          </p:cNvPr>
          <p:cNvSpPr txBox="1"/>
          <p:nvPr/>
        </p:nvSpPr>
        <p:spPr>
          <a:xfrm>
            <a:off x="2036975" y="4935190"/>
            <a:ext cx="653975" cy="538516"/>
          </a:xfrm>
          <a:prstGeom prst="rect">
            <a:avLst/>
          </a:prstGeom>
          <a:noFill/>
        </p:spPr>
        <p:txBody>
          <a:bodyPr wrap="square" lIns="0" tIns="0" rIns="0" bIns="0" rtlCol="0" anchor="ctr">
            <a:noAutofit/>
          </a:bodyPr>
          <a:lstStyle/>
          <a:p>
            <a:pPr algn="ctr"/>
            <a:r>
              <a:rPr lang="en-US" sz="1100" dirty="0">
                <a:latin typeface="+mj-lt"/>
                <a:ea typeface="Georgia" charset="0"/>
                <a:cs typeface="Georgia" charset="0"/>
              </a:rPr>
              <a:t>Frozen</a:t>
            </a:r>
          </a:p>
        </p:txBody>
      </p:sp>
      <p:sp>
        <p:nvSpPr>
          <p:cNvPr id="64" name="TextBox 63">
            <a:extLst>
              <a:ext uri="{FF2B5EF4-FFF2-40B4-BE49-F238E27FC236}">
                <a16:creationId xmlns:a16="http://schemas.microsoft.com/office/drawing/2014/main" id="{F77F78AC-1BE6-4C2E-BFE3-3A16C906853D}"/>
              </a:ext>
            </a:extLst>
          </p:cNvPr>
          <p:cNvSpPr txBox="1"/>
          <p:nvPr/>
        </p:nvSpPr>
        <p:spPr>
          <a:xfrm>
            <a:off x="2964173" y="5313741"/>
            <a:ext cx="490578" cy="417261"/>
          </a:xfrm>
          <a:prstGeom prst="rect">
            <a:avLst/>
          </a:prstGeom>
          <a:solidFill>
            <a:schemeClr val="accent1"/>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nchor="ctr">
            <a:noAutofit/>
          </a:bodyPr>
          <a:lstStyle/>
          <a:p>
            <a:pPr algn="ctr"/>
            <a:r>
              <a:rPr lang="en-US" sz="1200" dirty="0">
                <a:ea typeface="Georgia" charset="0"/>
                <a:cs typeface="Georgia" charset="0"/>
              </a:rPr>
              <a:t>77%</a:t>
            </a:r>
          </a:p>
        </p:txBody>
      </p:sp>
      <p:sp>
        <p:nvSpPr>
          <p:cNvPr id="65" name="TextBox 64">
            <a:extLst>
              <a:ext uri="{FF2B5EF4-FFF2-40B4-BE49-F238E27FC236}">
                <a16:creationId xmlns:a16="http://schemas.microsoft.com/office/drawing/2014/main" id="{CB22E961-DA47-4630-8549-8C766461F43E}"/>
              </a:ext>
            </a:extLst>
          </p:cNvPr>
          <p:cNvSpPr txBox="1"/>
          <p:nvPr/>
        </p:nvSpPr>
        <p:spPr>
          <a:xfrm>
            <a:off x="3650410" y="5313741"/>
            <a:ext cx="490578" cy="417261"/>
          </a:xfrm>
          <a:prstGeom prst="rect">
            <a:avLst/>
          </a:prstGeom>
          <a:solidFill>
            <a:schemeClr val="accent1"/>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nchor="ctr">
            <a:noAutofit/>
          </a:bodyPr>
          <a:lstStyle/>
          <a:p>
            <a:pPr algn="ctr"/>
            <a:r>
              <a:rPr lang="en-US" sz="1200" dirty="0">
                <a:ea typeface="Georgia" charset="0"/>
                <a:cs typeface="Georgia" charset="0"/>
              </a:rPr>
              <a:t>36%</a:t>
            </a:r>
          </a:p>
        </p:txBody>
      </p:sp>
      <p:sp>
        <p:nvSpPr>
          <p:cNvPr id="66" name="TextBox 65">
            <a:extLst>
              <a:ext uri="{FF2B5EF4-FFF2-40B4-BE49-F238E27FC236}">
                <a16:creationId xmlns:a16="http://schemas.microsoft.com/office/drawing/2014/main" id="{5697D782-CA32-4317-8F1F-96EC3F267FAE}"/>
              </a:ext>
            </a:extLst>
          </p:cNvPr>
          <p:cNvSpPr txBox="1"/>
          <p:nvPr/>
        </p:nvSpPr>
        <p:spPr>
          <a:xfrm>
            <a:off x="2885185" y="5118179"/>
            <a:ext cx="653975" cy="182568"/>
          </a:xfrm>
          <a:prstGeom prst="rect">
            <a:avLst/>
          </a:prstGeom>
          <a:noFill/>
        </p:spPr>
        <p:txBody>
          <a:bodyPr wrap="square" lIns="0" tIns="0" rIns="0" bIns="0" rtlCol="0" anchor="ctr">
            <a:noAutofit/>
          </a:bodyPr>
          <a:lstStyle/>
          <a:p>
            <a:pPr algn="ctr"/>
            <a:r>
              <a:rPr lang="en-US" sz="1100" dirty="0">
                <a:latin typeface="+mj-lt"/>
                <a:ea typeface="Georgia" charset="0"/>
                <a:cs typeface="Georgia" charset="0"/>
              </a:rPr>
              <a:t>Canned</a:t>
            </a:r>
          </a:p>
        </p:txBody>
      </p:sp>
      <p:sp>
        <p:nvSpPr>
          <p:cNvPr id="67" name="TextBox 66">
            <a:extLst>
              <a:ext uri="{FF2B5EF4-FFF2-40B4-BE49-F238E27FC236}">
                <a16:creationId xmlns:a16="http://schemas.microsoft.com/office/drawing/2014/main" id="{2DC35C22-7319-4FA1-976B-D56CFFF5FE57}"/>
              </a:ext>
            </a:extLst>
          </p:cNvPr>
          <p:cNvSpPr txBox="1"/>
          <p:nvPr/>
        </p:nvSpPr>
        <p:spPr>
          <a:xfrm>
            <a:off x="3574555" y="4933681"/>
            <a:ext cx="653975" cy="538516"/>
          </a:xfrm>
          <a:prstGeom prst="rect">
            <a:avLst/>
          </a:prstGeom>
          <a:noFill/>
        </p:spPr>
        <p:txBody>
          <a:bodyPr wrap="square" lIns="0" tIns="0" rIns="0" bIns="0" rtlCol="0" anchor="ctr">
            <a:noAutofit/>
          </a:bodyPr>
          <a:lstStyle/>
          <a:p>
            <a:pPr algn="ctr"/>
            <a:r>
              <a:rPr lang="en-US" sz="1100" dirty="0">
                <a:latin typeface="+mj-lt"/>
                <a:ea typeface="Georgia" charset="0"/>
                <a:cs typeface="Georgia" charset="0"/>
              </a:rPr>
              <a:t>Frozen</a:t>
            </a:r>
          </a:p>
        </p:txBody>
      </p:sp>
      <p:sp>
        <p:nvSpPr>
          <p:cNvPr id="77" name="TextBox 76">
            <a:extLst>
              <a:ext uri="{FF2B5EF4-FFF2-40B4-BE49-F238E27FC236}">
                <a16:creationId xmlns:a16="http://schemas.microsoft.com/office/drawing/2014/main" id="{92DAD2F9-1BF6-4F86-8D00-19A1650E2561}"/>
              </a:ext>
            </a:extLst>
          </p:cNvPr>
          <p:cNvSpPr txBox="1"/>
          <p:nvPr/>
        </p:nvSpPr>
        <p:spPr>
          <a:xfrm>
            <a:off x="4485155" y="5313741"/>
            <a:ext cx="490578" cy="417261"/>
          </a:xfrm>
          <a:prstGeom prst="rect">
            <a:avLst/>
          </a:prstGeom>
          <a:solidFill>
            <a:schemeClr val="accent2"/>
          </a:solid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nchor="ctr">
            <a:noAutofit/>
          </a:bodyPr>
          <a:lstStyle/>
          <a:p>
            <a:pPr algn="ctr"/>
            <a:r>
              <a:rPr lang="en-US" sz="1200" dirty="0">
                <a:ea typeface="Georgia" charset="0"/>
                <a:cs typeface="Georgia" charset="0"/>
              </a:rPr>
              <a:t>70%</a:t>
            </a:r>
          </a:p>
        </p:txBody>
      </p:sp>
      <p:sp>
        <p:nvSpPr>
          <p:cNvPr id="78" name="TextBox 77">
            <a:extLst>
              <a:ext uri="{FF2B5EF4-FFF2-40B4-BE49-F238E27FC236}">
                <a16:creationId xmlns:a16="http://schemas.microsoft.com/office/drawing/2014/main" id="{617F8EAF-97DB-4785-BF66-760E600DF377}"/>
              </a:ext>
            </a:extLst>
          </p:cNvPr>
          <p:cNvSpPr txBox="1"/>
          <p:nvPr/>
        </p:nvSpPr>
        <p:spPr>
          <a:xfrm>
            <a:off x="5171392" y="5313741"/>
            <a:ext cx="490578" cy="417261"/>
          </a:xfrm>
          <a:prstGeom prst="rect">
            <a:avLst/>
          </a:prstGeom>
          <a:solidFill>
            <a:schemeClr val="accent2"/>
          </a:solid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nchor="ctr">
            <a:noAutofit/>
          </a:bodyPr>
          <a:lstStyle/>
          <a:p>
            <a:pPr algn="ctr"/>
            <a:r>
              <a:rPr lang="en-US" sz="1200" dirty="0">
                <a:ea typeface="Georgia" charset="0"/>
                <a:cs typeface="Georgia" charset="0"/>
              </a:rPr>
              <a:t>60%</a:t>
            </a:r>
          </a:p>
        </p:txBody>
      </p:sp>
      <p:sp>
        <p:nvSpPr>
          <p:cNvPr id="79" name="TextBox 78">
            <a:extLst>
              <a:ext uri="{FF2B5EF4-FFF2-40B4-BE49-F238E27FC236}">
                <a16:creationId xmlns:a16="http://schemas.microsoft.com/office/drawing/2014/main" id="{E05340B7-5080-4CD2-B4CB-5111C010D3A4}"/>
              </a:ext>
            </a:extLst>
          </p:cNvPr>
          <p:cNvSpPr txBox="1"/>
          <p:nvPr/>
        </p:nvSpPr>
        <p:spPr>
          <a:xfrm>
            <a:off x="4406167" y="5118179"/>
            <a:ext cx="653975" cy="182568"/>
          </a:xfrm>
          <a:prstGeom prst="rect">
            <a:avLst/>
          </a:prstGeom>
          <a:noFill/>
        </p:spPr>
        <p:txBody>
          <a:bodyPr wrap="square" lIns="0" tIns="0" rIns="0" bIns="0" rtlCol="0" anchor="ctr">
            <a:noAutofit/>
          </a:bodyPr>
          <a:lstStyle/>
          <a:p>
            <a:pPr algn="ctr"/>
            <a:r>
              <a:rPr lang="en-US" sz="1100" dirty="0">
                <a:latin typeface="+mj-lt"/>
                <a:ea typeface="Georgia" charset="0"/>
                <a:cs typeface="Georgia" charset="0"/>
              </a:rPr>
              <a:t>Canned</a:t>
            </a:r>
          </a:p>
        </p:txBody>
      </p:sp>
      <p:sp>
        <p:nvSpPr>
          <p:cNvPr id="80" name="TextBox 79">
            <a:extLst>
              <a:ext uri="{FF2B5EF4-FFF2-40B4-BE49-F238E27FC236}">
                <a16:creationId xmlns:a16="http://schemas.microsoft.com/office/drawing/2014/main" id="{3C3F39B0-0669-4F49-9F46-46A672FFB286}"/>
              </a:ext>
            </a:extLst>
          </p:cNvPr>
          <p:cNvSpPr txBox="1"/>
          <p:nvPr/>
        </p:nvSpPr>
        <p:spPr>
          <a:xfrm>
            <a:off x="5095537" y="4933681"/>
            <a:ext cx="653975" cy="538516"/>
          </a:xfrm>
          <a:prstGeom prst="rect">
            <a:avLst/>
          </a:prstGeom>
          <a:noFill/>
        </p:spPr>
        <p:txBody>
          <a:bodyPr wrap="square" lIns="0" tIns="0" rIns="0" bIns="0" rtlCol="0" anchor="ctr">
            <a:noAutofit/>
          </a:bodyPr>
          <a:lstStyle/>
          <a:p>
            <a:pPr algn="ctr"/>
            <a:r>
              <a:rPr lang="en-US" sz="1100" dirty="0">
                <a:latin typeface="+mj-lt"/>
                <a:ea typeface="Georgia" charset="0"/>
                <a:cs typeface="Georgia" charset="0"/>
              </a:rPr>
              <a:t>Frozen</a:t>
            </a:r>
          </a:p>
        </p:txBody>
      </p:sp>
      <p:sp>
        <p:nvSpPr>
          <p:cNvPr id="82" name="TextBox 81">
            <a:extLst>
              <a:ext uri="{FF2B5EF4-FFF2-40B4-BE49-F238E27FC236}">
                <a16:creationId xmlns:a16="http://schemas.microsoft.com/office/drawing/2014/main" id="{986A75EB-2FE0-4206-AAB7-62EA36B88718}"/>
              </a:ext>
            </a:extLst>
          </p:cNvPr>
          <p:cNvSpPr txBox="1"/>
          <p:nvPr/>
        </p:nvSpPr>
        <p:spPr>
          <a:xfrm>
            <a:off x="6015191" y="5313741"/>
            <a:ext cx="490578" cy="417261"/>
          </a:xfrm>
          <a:prstGeom prst="rect">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nchor="ctr">
            <a:noAutofit/>
          </a:bodyPr>
          <a:lstStyle/>
          <a:p>
            <a:pPr algn="ctr"/>
            <a:r>
              <a:rPr lang="en-US" sz="1200" dirty="0">
                <a:ea typeface="Georgia" charset="0"/>
                <a:cs typeface="Georgia" charset="0"/>
              </a:rPr>
              <a:t>66%</a:t>
            </a:r>
          </a:p>
        </p:txBody>
      </p:sp>
      <p:sp>
        <p:nvSpPr>
          <p:cNvPr id="83" name="TextBox 82">
            <a:extLst>
              <a:ext uri="{FF2B5EF4-FFF2-40B4-BE49-F238E27FC236}">
                <a16:creationId xmlns:a16="http://schemas.microsoft.com/office/drawing/2014/main" id="{A63572E7-B994-48B8-B9E2-098CC0B5A82C}"/>
              </a:ext>
            </a:extLst>
          </p:cNvPr>
          <p:cNvSpPr txBox="1"/>
          <p:nvPr/>
        </p:nvSpPr>
        <p:spPr>
          <a:xfrm>
            <a:off x="6701428" y="5313741"/>
            <a:ext cx="490578" cy="417261"/>
          </a:xfrm>
          <a:prstGeom prst="rect">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nchor="ctr">
            <a:noAutofit/>
          </a:bodyPr>
          <a:lstStyle/>
          <a:p>
            <a:pPr algn="ctr"/>
            <a:r>
              <a:rPr lang="en-US" sz="1200" dirty="0">
                <a:ea typeface="Georgia" charset="0"/>
                <a:cs typeface="Georgia" charset="0"/>
              </a:rPr>
              <a:t>30%</a:t>
            </a:r>
          </a:p>
        </p:txBody>
      </p:sp>
      <p:sp>
        <p:nvSpPr>
          <p:cNvPr id="84" name="TextBox 83">
            <a:extLst>
              <a:ext uri="{FF2B5EF4-FFF2-40B4-BE49-F238E27FC236}">
                <a16:creationId xmlns:a16="http://schemas.microsoft.com/office/drawing/2014/main" id="{629846A5-CA8A-4E23-8682-B02A663ACD66}"/>
              </a:ext>
            </a:extLst>
          </p:cNvPr>
          <p:cNvSpPr txBox="1"/>
          <p:nvPr/>
        </p:nvSpPr>
        <p:spPr>
          <a:xfrm>
            <a:off x="5936203" y="5118179"/>
            <a:ext cx="653975" cy="182568"/>
          </a:xfrm>
          <a:prstGeom prst="rect">
            <a:avLst/>
          </a:prstGeom>
          <a:noFill/>
        </p:spPr>
        <p:txBody>
          <a:bodyPr wrap="square" lIns="0" tIns="0" rIns="0" bIns="0" rtlCol="0" anchor="ctr">
            <a:noAutofit/>
          </a:bodyPr>
          <a:lstStyle/>
          <a:p>
            <a:pPr algn="ctr"/>
            <a:r>
              <a:rPr lang="en-US" sz="1100" dirty="0">
                <a:latin typeface="+mj-lt"/>
                <a:ea typeface="Georgia" charset="0"/>
                <a:cs typeface="Georgia" charset="0"/>
              </a:rPr>
              <a:t>Canned</a:t>
            </a:r>
          </a:p>
        </p:txBody>
      </p:sp>
      <p:sp>
        <p:nvSpPr>
          <p:cNvPr id="85" name="TextBox 84">
            <a:extLst>
              <a:ext uri="{FF2B5EF4-FFF2-40B4-BE49-F238E27FC236}">
                <a16:creationId xmlns:a16="http://schemas.microsoft.com/office/drawing/2014/main" id="{E12856AD-C350-4DA6-BBEA-39B017759C8E}"/>
              </a:ext>
            </a:extLst>
          </p:cNvPr>
          <p:cNvSpPr txBox="1"/>
          <p:nvPr/>
        </p:nvSpPr>
        <p:spPr>
          <a:xfrm>
            <a:off x="6625573" y="4933681"/>
            <a:ext cx="653975" cy="538516"/>
          </a:xfrm>
          <a:prstGeom prst="rect">
            <a:avLst/>
          </a:prstGeom>
          <a:noFill/>
        </p:spPr>
        <p:txBody>
          <a:bodyPr wrap="square" lIns="0" tIns="0" rIns="0" bIns="0" rtlCol="0" anchor="ctr">
            <a:noAutofit/>
          </a:bodyPr>
          <a:lstStyle/>
          <a:p>
            <a:pPr algn="ctr"/>
            <a:r>
              <a:rPr lang="en-US" sz="1100" dirty="0">
                <a:latin typeface="+mj-lt"/>
                <a:ea typeface="Georgia" charset="0"/>
                <a:cs typeface="Georgia" charset="0"/>
              </a:rPr>
              <a:t>Frozen</a:t>
            </a:r>
          </a:p>
        </p:txBody>
      </p:sp>
      <p:sp>
        <p:nvSpPr>
          <p:cNvPr id="87" name="TextBox 86">
            <a:extLst>
              <a:ext uri="{FF2B5EF4-FFF2-40B4-BE49-F238E27FC236}">
                <a16:creationId xmlns:a16="http://schemas.microsoft.com/office/drawing/2014/main" id="{6BD71370-3375-4DE0-A969-C4A4E121A470}"/>
              </a:ext>
            </a:extLst>
          </p:cNvPr>
          <p:cNvSpPr txBox="1"/>
          <p:nvPr/>
        </p:nvSpPr>
        <p:spPr>
          <a:xfrm>
            <a:off x="7545226" y="5313742"/>
            <a:ext cx="490578" cy="417261"/>
          </a:xfrm>
          <a:prstGeom prst="rect">
            <a:avLst/>
          </a:prstGeom>
          <a:solidFill>
            <a:schemeClr val="accent4"/>
          </a:solidFill>
          <a:ln>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nchor="ctr">
            <a:noAutofit/>
          </a:bodyPr>
          <a:lstStyle/>
          <a:p>
            <a:pPr algn="ctr"/>
            <a:r>
              <a:rPr lang="en-US" sz="1200" dirty="0">
                <a:solidFill>
                  <a:schemeClr val="tx1"/>
                </a:solidFill>
                <a:ea typeface="Georgia" charset="0"/>
                <a:cs typeface="Georgia" charset="0"/>
              </a:rPr>
              <a:t>57%</a:t>
            </a:r>
          </a:p>
        </p:txBody>
      </p:sp>
      <p:sp>
        <p:nvSpPr>
          <p:cNvPr id="88" name="TextBox 87">
            <a:extLst>
              <a:ext uri="{FF2B5EF4-FFF2-40B4-BE49-F238E27FC236}">
                <a16:creationId xmlns:a16="http://schemas.microsoft.com/office/drawing/2014/main" id="{009744FC-1D72-425D-8C75-F0E007B1CB8F}"/>
              </a:ext>
            </a:extLst>
          </p:cNvPr>
          <p:cNvSpPr txBox="1"/>
          <p:nvPr/>
        </p:nvSpPr>
        <p:spPr>
          <a:xfrm>
            <a:off x="8231463" y="5313742"/>
            <a:ext cx="490578" cy="417261"/>
          </a:xfrm>
          <a:prstGeom prst="rect">
            <a:avLst/>
          </a:prstGeom>
          <a:solidFill>
            <a:schemeClr val="accent4"/>
          </a:solidFill>
          <a:ln>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nchor="ctr">
            <a:noAutofit/>
          </a:bodyPr>
          <a:lstStyle/>
          <a:p>
            <a:pPr algn="ctr"/>
            <a:r>
              <a:rPr lang="en-US" sz="1200" dirty="0">
                <a:solidFill>
                  <a:schemeClr val="tx1"/>
                </a:solidFill>
                <a:ea typeface="Georgia" charset="0"/>
                <a:cs typeface="Georgia" charset="0"/>
              </a:rPr>
              <a:t>36%</a:t>
            </a:r>
          </a:p>
        </p:txBody>
      </p:sp>
      <p:sp>
        <p:nvSpPr>
          <p:cNvPr id="89" name="TextBox 88">
            <a:extLst>
              <a:ext uri="{FF2B5EF4-FFF2-40B4-BE49-F238E27FC236}">
                <a16:creationId xmlns:a16="http://schemas.microsoft.com/office/drawing/2014/main" id="{9BA136AA-BE2C-4BC1-A401-8AAD8AEED8A5}"/>
              </a:ext>
            </a:extLst>
          </p:cNvPr>
          <p:cNvSpPr txBox="1"/>
          <p:nvPr/>
        </p:nvSpPr>
        <p:spPr>
          <a:xfrm>
            <a:off x="7466238" y="5118180"/>
            <a:ext cx="653975" cy="182568"/>
          </a:xfrm>
          <a:prstGeom prst="rect">
            <a:avLst/>
          </a:prstGeom>
          <a:noFill/>
        </p:spPr>
        <p:txBody>
          <a:bodyPr wrap="square" lIns="0" tIns="0" rIns="0" bIns="0" rtlCol="0" anchor="ctr">
            <a:noAutofit/>
          </a:bodyPr>
          <a:lstStyle/>
          <a:p>
            <a:pPr algn="ctr"/>
            <a:r>
              <a:rPr lang="en-US" sz="1100" dirty="0">
                <a:latin typeface="+mj-lt"/>
                <a:ea typeface="Georgia" charset="0"/>
                <a:cs typeface="Georgia" charset="0"/>
              </a:rPr>
              <a:t>Canned</a:t>
            </a:r>
          </a:p>
        </p:txBody>
      </p:sp>
      <p:sp>
        <p:nvSpPr>
          <p:cNvPr id="90" name="TextBox 89">
            <a:extLst>
              <a:ext uri="{FF2B5EF4-FFF2-40B4-BE49-F238E27FC236}">
                <a16:creationId xmlns:a16="http://schemas.microsoft.com/office/drawing/2014/main" id="{7F6D9027-8BA9-4A49-9086-B3D73EDB073E}"/>
              </a:ext>
            </a:extLst>
          </p:cNvPr>
          <p:cNvSpPr txBox="1"/>
          <p:nvPr/>
        </p:nvSpPr>
        <p:spPr>
          <a:xfrm>
            <a:off x="8155608" y="4933682"/>
            <a:ext cx="653975" cy="538516"/>
          </a:xfrm>
          <a:prstGeom prst="rect">
            <a:avLst/>
          </a:prstGeom>
          <a:noFill/>
        </p:spPr>
        <p:txBody>
          <a:bodyPr wrap="square" lIns="0" tIns="0" rIns="0" bIns="0" rtlCol="0" anchor="ctr">
            <a:noAutofit/>
          </a:bodyPr>
          <a:lstStyle/>
          <a:p>
            <a:pPr algn="ctr"/>
            <a:r>
              <a:rPr lang="en-US" sz="1100" dirty="0">
                <a:latin typeface="+mj-lt"/>
                <a:ea typeface="Georgia" charset="0"/>
                <a:cs typeface="Georgia" charset="0"/>
              </a:rPr>
              <a:t>Frozen</a:t>
            </a:r>
          </a:p>
        </p:txBody>
      </p:sp>
    </p:spTree>
    <p:extLst>
      <p:ext uri="{BB962C8B-B14F-4D97-AF65-F5344CB8AC3E}">
        <p14:creationId xmlns:p14="http://schemas.microsoft.com/office/powerpoint/2010/main" val="38903277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2="http://schemas.microsoft.com/office/drawing/2015/10/21/chartex">
        <mc:Choice Requires="cx2">
          <p:graphicFrame>
            <p:nvGraphicFramePr>
              <p:cNvPr id="69" name="Chart Placeholder 29">
                <a:extLst>
                  <a:ext uri="{FF2B5EF4-FFF2-40B4-BE49-F238E27FC236}">
                    <a16:creationId xmlns:a16="http://schemas.microsoft.com/office/drawing/2014/main" id="{8F834EBD-3AAA-46B9-BA05-60DB71EB407A}"/>
                  </a:ext>
                </a:extLst>
              </p:cNvPr>
              <p:cNvGraphicFramePr>
                <a:graphicFrameLocks/>
              </p:cNvGraphicFramePr>
              <p:nvPr>
                <p:extLst>
                  <p:ext uri="{D42A27DB-BD31-4B8C-83A1-F6EECF244321}">
                    <p14:modId xmlns:p14="http://schemas.microsoft.com/office/powerpoint/2010/main" val="886405796"/>
                  </p:ext>
                </p:extLst>
              </p:nvPr>
            </p:nvGraphicFramePr>
            <p:xfrm>
              <a:off x="3086858" y="2929159"/>
              <a:ext cx="1645920" cy="2238860"/>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69" name="Chart Placeholder 29">
                <a:extLst>
                  <a:ext uri="{FF2B5EF4-FFF2-40B4-BE49-F238E27FC236}">
                    <a16:creationId xmlns:a16="http://schemas.microsoft.com/office/drawing/2014/main" id="{8F834EBD-3AAA-46B9-BA05-60DB71EB407A}"/>
                  </a:ext>
                </a:extLst>
              </p:cNvPr>
              <p:cNvPicPr>
                <a:picLocks noGrp="1" noRot="1" noChangeAspect="1" noMove="1" noResize="1" noEditPoints="1" noAdjustHandles="1" noChangeArrowheads="1" noChangeShapeType="1"/>
              </p:cNvPicPr>
              <p:nvPr/>
            </p:nvPicPr>
            <p:blipFill>
              <a:blip r:embed="rId4"/>
              <a:stretch>
                <a:fillRect/>
              </a:stretch>
            </p:blipFill>
            <p:spPr>
              <a:xfrm>
                <a:off x="3086858" y="2929159"/>
                <a:ext cx="1645920" cy="2238860"/>
              </a:xfrm>
              <a:prstGeom prst="rect">
                <a:avLst/>
              </a:prstGeom>
            </p:spPr>
          </p:pic>
        </mc:Fallback>
      </mc:AlternateContent>
      <p:sp>
        <p:nvSpPr>
          <p:cNvPr id="23" name="TextBox 22">
            <a:extLst>
              <a:ext uri="{FF2B5EF4-FFF2-40B4-BE49-F238E27FC236}">
                <a16:creationId xmlns:a16="http://schemas.microsoft.com/office/drawing/2014/main" id="{D55D1D04-C25A-4647-85CA-202658F6B98D}"/>
              </a:ext>
            </a:extLst>
          </p:cNvPr>
          <p:cNvSpPr txBox="1"/>
          <p:nvPr/>
        </p:nvSpPr>
        <p:spPr>
          <a:xfrm>
            <a:off x="3527776" y="3245250"/>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60%</a:t>
            </a:r>
          </a:p>
        </p:txBody>
      </p:sp>
      <p:sp>
        <p:nvSpPr>
          <p:cNvPr id="25" name="TextBox 24">
            <a:extLst>
              <a:ext uri="{FF2B5EF4-FFF2-40B4-BE49-F238E27FC236}">
                <a16:creationId xmlns:a16="http://schemas.microsoft.com/office/drawing/2014/main" id="{06D3C60E-BF66-4FB0-83E7-5BFE5EDC3599}"/>
              </a:ext>
            </a:extLst>
          </p:cNvPr>
          <p:cNvSpPr txBox="1"/>
          <p:nvPr/>
        </p:nvSpPr>
        <p:spPr>
          <a:xfrm>
            <a:off x="3510525" y="4312918"/>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75%</a:t>
            </a:r>
          </a:p>
        </p:txBody>
      </p:sp>
      <mc:AlternateContent xmlns:mc="http://schemas.openxmlformats.org/markup-compatibility/2006" xmlns:cx2="http://schemas.microsoft.com/office/drawing/2015/10/21/chartex">
        <mc:Choice Requires="cx2">
          <p:graphicFrame>
            <p:nvGraphicFramePr>
              <p:cNvPr id="81" name="Chart Placeholder 29">
                <a:extLst>
                  <a:ext uri="{FF2B5EF4-FFF2-40B4-BE49-F238E27FC236}">
                    <a16:creationId xmlns:a16="http://schemas.microsoft.com/office/drawing/2014/main" id="{37AC6563-99D5-4A30-B6EB-42AAAC746F2C}"/>
                  </a:ext>
                </a:extLst>
              </p:cNvPr>
              <p:cNvGraphicFramePr>
                <a:graphicFrameLocks/>
              </p:cNvGraphicFramePr>
              <p:nvPr>
                <p:extLst>
                  <p:ext uri="{D42A27DB-BD31-4B8C-83A1-F6EECF244321}">
                    <p14:modId xmlns:p14="http://schemas.microsoft.com/office/powerpoint/2010/main" val="3277607806"/>
                  </p:ext>
                </p:extLst>
              </p:nvPr>
            </p:nvGraphicFramePr>
            <p:xfrm>
              <a:off x="6834992" y="2920106"/>
              <a:ext cx="1645920" cy="2238860"/>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81" name="Chart Placeholder 29">
                <a:extLst>
                  <a:ext uri="{FF2B5EF4-FFF2-40B4-BE49-F238E27FC236}">
                    <a16:creationId xmlns:a16="http://schemas.microsoft.com/office/drawing/2014/main" id="{37AC6563-99D5-4A30-B6EB-42AAAC746F2C}"/>
                  </a:ext>
                </a:extLst>
              </p:cNvPr>
              <p:cNvPicPr>
                <a:picLocks noGrp="1" noRot="1" noChangeAspect="1" noMove="1" noResize="1" noEditPoints="1" noAdjustHandles="1" noChangeArrowheads="1" noChangeShapeType="1"/>
              </p:cNvPicPr>
              <p:nvPr/>
            </p:nvPicPr>
            <p:blipFill>
              <a:blip r:embed="rId6"/>
              <a:stretch>
                <a:fillRect/>
              </a:stretch>
            </p:blipFill>
            <p:spPr>
              <a:xfrm>
                <a:off x="6834992" y="2920106"/>
                <a:ext cx="1645920" cy="2238860"/>
              </a:xfrm>
              <a:prstGeom prst="rect">
                <a:avLst/>
              </a:prstGeom>
            </p:spPr>
          </p:pic>
        </mc:Fallback>
      </mc:AlternateContent>
      <mc:AlternateContent xmlns:mc="http://schemas.openxmlformats.org/markup-compatibility/2006" xmlns:cx2="http://schemas.microsoft.com/office/drawing/2015/10/21/chartex">
        <mc:Choice Requires="cx2">
          <p:graphicFrame>
            <p:nvGraphicFramePr>
              <p:cNvPr id="76" name="Chart Placeholder 29">
                <a:extLst>
                  <a:ext uri="{FF2B5EF4-FFF2-40B4-BE49-F238E27FC236}">
                    <a16:creationId xmlns:a16="http://schemas.microsoft.com/office/drawing/2014/main" id="{5A92330E-12B0-452B-898D-48283712894E}"/>
                  </a:ext>
                </a:extLst>
              </p:cNvPr>
              <p:cNvGraphicFramePr>
                <a:graphicFrameLocks/>
              </p:cNvGraphicFramePr>
              <p:nvPr>
                <p:extLst>
                  <p:ext uri="{D42A27DB-BD31-4B8C-83A1-F6EECF244321}">
                    <p14:modId xmlns:p14="http://schemas.microsoft.com/office/powerpoint/2010/main" val="1242286707"/>
                  </p:ext>
                </p:extLst>
              </p:nvPr>
            </p:nvGraphicFramePr>
            <p:xfrm>
              <a:off x="4969978" y="2920106"/>
              <a:ext cx="1645920" cy="2238860"/>
            </p:xfrm>
            <a:graphic>
              <a:graphicData uri="http://schemas.microsoft.com/office/drawing/2014/chartex">
                <cx:chart xmlns:cx="http://schemas.microsoft.com/office/drawing/2014/chartex" xmlns:r="http://schemas.openxmlformats.org/officeDocument/2006/relationships" r:id="rId7"/>
              </a:graphicData>
            </a:graphic>
          </p:graphicFrame>
        </mc:Choice>
        <mc:Fallback xmlns="">
          <p:pic>
            <p:nvPicPr>
              <p:cNvPr id="76" name="Chart Placeholder 29">
                <a:extLst>
                  <a:ext uri="{FF2B5EF4-FFF2-40B4-BE49-F238E27FC236}">
                    <a16:creationId xmlns:a16="http://schemas.microsoft.com/office/drawing/2014/main" id="{5A92330E-12B0-452B-898D-48283712894E}"/>
                  </a:ext>
                </a:extLst>
              </p:cNvPr>
              <p:cNvPicPr>
                <a:picLocks noGrp="1" noRot="1" noChangeAspect="1" noMove="1" noResize="1" noEditPoints="1" noAdjustHandles="1" noChangeArrowheads="1" noChangeShapeType="1"/>
              </p:cNvPicPr>
              <p:nvPr/>
            </p:nvPicPr>
            <p:blipFill>
              <a:blip r:embed="rId8"/>
              <a:stretch>
                <a:fillRect/>
              </a:stretch>
            </p:blipFill>
            <p:spPr>
              <a:xfrm>
                <a:off x="4969978" y="2920106"/>
                <a:ext cx="1645920" cy="2238860"/>
              </a:xfrm>
              <a:prstGeom prst="rect">
                <a:avLst/>
              </a:prstGeom>
            </p:spPr>
          </p:pic>
        </mc:Fallback>
      </mc:AlternateContent>
      <mc:AlternateContent xmlns:mc="http://schemas.openxmlformats.org/markup-compatibility/2006" xmlns:cx2="http://schemas.microsoft.com/office/drawing/2015/10/21/chartex">
        <mc:Choice Requires="cx2">
          <p:graphicFrame>
            <p:nvGraphicFramePr>
              <p:cNvPr id="68" name="Chart Placeholder 29">
                <a:extLst>
                  <a:ext uri="{FF2B5EF4-FFF2-40B4-BE49-F238E27FC236}">
                    <a16:creationId xmlns:a16="http://schemas.microsoft.com/office/drawing/2014/main" id="{8602097E-8111-41AB-9146-26A763DA7702}"/>
                  </a:ext>
                </a:extLst>
              </p:cNvPr>
              <p:cNvGraphicFramePr>
                <a:graphicFrameLocks/>
              </p:cNvGraphicFramePr>
              <p:nvPr/>
            </p:nvGraphicFramePr>
            <p:xfrm>
              <a:off x="1214299" y="2921615"/>
              <a:ext cx="1645920" cy="2238860"/>
            </p:xfrm>
            <a:graphic>
              <a:graphicData uri="http://schemas.microsoft.com/office/drawing/2014/chartex">
                <cx:chart xmlns:cx="http://schemas.microsoft.com/office/drawing/2014/chartex" xmlns:r="http://schemas.openxmlformats.org/officeDocument/2006/relationships" r:id="rId9"/>
              </a:graphicData>
            </a:graphic>
          </p:graphicFrame>
        </mc:Choice>
        <mc:Fallback xmlns="">
          <p:pic>
            <p:nvPicPr>
              <p:cNvPr id="68" name="Chart Placeholder 29">
                <a:extLst>
                  <a:ext uri="{FF2B5EF4-FFF2-40B4-BE49-F238E27FC236}">
                    <a16:creationId xmlns:a16="http://schemas.microsoft.com/office/drawing/2014/main" id="{8602097E-8111-41AB-9146-26A763DA7702}"/>
                  </a:ext>
                </a:extLst>
              </p:cNvPr>
              <p:cNvPicPr>
                <a:picLocks noGrp="1" noRot="1" noChangeAspect="1" noMove="1" noResize="1" noEditPoints="1" noAdjustHandles="1" noChangeArrowheads="1" noChangeShapeType="1"/>
              </p:cNvPicPr>
              <p:nvPr/>
            </p:nvPicPr>
            <p:blipFill>
              <a:blip r:embed="rId10"/>
              <a:stretch>
                <a:fillRect/>
              </a:stretch>
            </p:blipFill>
            <p:spPr>
              <a:xfrm>
                <a:off x="1214299" y="2921615"/>
                <a:ext cx="1645920" cy="2238860"/>
              </a:xfrm>
              <a:prstGeom prst="rect">
                <a:avLst/>
              </a:prstGeom>
            </p:spPr>
          </p:pic>
        </mc:Fallback>
      </mc:AlternateContent>
      <p:sp>
        <p:nvSpPr>
          <p:cNvPr id="6" name="Slide Number Placeholder 5">
            <a:extLst>
              <a:ext uri="{FF2B5EF4-FFF2-40B4-BE49-F238E27FC236}">
                <a16:creationId xmlns:a16="http://schemas.microsoft.com/office/drawing/2014/main" id="{08B6DD54-DA22-4357-86B1-1D3034B0B8DC}"/>
              </a:ext>
            </a:extLst>
          </p:cNvPr>
          <p:cNvSpPr>
            <a:spLocks noGrp="1"/>
          </p:cNvSpPr>
          <p:nvPr>
            <p:ph type="sldNum" sz="quarter" idx="4"/>
          </p:nvPr>
        </p:nvSpPr>
        <p:spPr/>
        <p:txBody>
          <a:bodyPr/>
          <a:lstStyle/>
          <a:p>
            <a:pPr lvl="0"/>
            <a:fld id="{7B6B1C32-E567-445C-9FD5-2A0B0A08DD29}" type="slidenum">
              <a:rPr lang="en-US" noProof="0" smtClean="0"/>
              <a:pPr lvl="0"/>
              <a:t>28</a:t>
            </a:fld>
            <a:endParaRPr lang="en-US" noProof="0" dirty="0"/>
          </a:p>
        </p:txBody>
      </p:sp>
      <p:sp>
        <p:nvSpPr>
          <p:cNvPr id="8" name="Title 7">
            <a:extLst>
              <a:ext uri="{FF2B5EF4-FFF2-40B4-BE49-F238E27FC236}">
                <a16:creationId xmlns:a16="http://schemas.microsoft.com/office/drawing/2014/main" id="{7588E94E-E75C-43DA-B425-7E6C86BC25D4}"/>
              </a:ext>
            </a:extLst>
          </p:cNvPr>
          <p:cNvSpPr>
            <a:spLocks noGrp="1"/>
          </p:cNvSpPr>
          <p:nvPr>
            <p:ph type="title"/>
          </p:nvPr>
        </p:nvSpPr>
        <p:spPr/>
        <p:txBody>
          <a:bodyPr/>
          <a:lstStyle/>
          <a:p>
            <a:r>
              <a:rPr lang="en-US" dirty="0"/>
              <a:t>Campbell’s Brand Usage Funnel </a:t>
            </a:r>
          </a:p>
        </p:txBody>
      </p:sp>
      <p:sp>
        <p:nvSpPr>
          <p:cNvPr id="37" name="Text Placeholder 1">
            <a:extLst>
              <a:ext uri="{FF2B5EF4-FFF2-40B4-BE49-F238E27FC236}">
                <a16:creationId xmlns:a16="http://schemas.microsoft.com/office/drawing/2014/main" id="{444BEACA-B705-45B5-90C5-75CBA86073EA}"/>
              </a:ext>
            </a:extLst>
          </p:cNvPr>
          <p:cNvSpPr>
            <a:spLocks noGrp="1"/>
          </p:cNvSpPr>
          <p:nvPr>
            <p:ph type="body" sz="quarter" idx="15"/>
          </p:nvPr>
        </p:nvSpPr>
        <p:spPr/>
        <p:txBody>
          <a:bodyPr/>
          <a:lstStyle/>
          <a:p>
            <a:r>
              <a:rPr lang="en-US" dirty="0"/>
              <a:t>Priority segments</a:t>
            </a:r>
          </a:p>
        </p:txBody>
      </p:sp>
      <p:sp>
        <p:nvSpPr>
          <p:cNvPr id="47" name="TextBox 46">
            <a:extLst>
              <a:ext uri="{FF2B5EF4-FFF2-40B4-BE49-F238E27FC236}">
                <a16:creationId xmlns:a16="http://schemas.microsoft.com/office/drawing/2014/main" id="{DA3EE1A7-3B3C-4B75-A50A-B07581F5BA04}"/>
              </a:ext>
            </a:extLst>
          </p:cNvPr>
          <p:cNvSpPr txBox="1"/>
          <p:nvPr/>
        </p:nvSpPr>
        <p:spPr>
          <a:xfrm>
            <a:off x="7276821" y="3234814"/>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53%</a:t>
            </a:r>
          </a:p>
        </p:txBody>
      </p:sp>
      <p:sp>
        <p:nvSpPr>
          <p:cNvPr id="48" name="TextBox 47">
            <a:extLst>
              <a:ext uri="{FF2B5EF4-FFF2-40B4-BE49-F238E27FC236}">
                <a16:creationId xmlns:a16="http://schemas.microsoft.com/office/drawing/2014/main" id="{5C27FCFE-BF4D-4D5A-8445-08C65D9074C6}"/>
              </a:ext>
            </a:extLst>
          </p:cNvPr>
          <p:cNvSpPr txBox="1"/>
          <p:nvPr/>
        </p:nvSpPr>
        <p:spPr>
          <a:xfrm>
            <a:off x="7276550" y="4320772"/>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66%</a:t>
            </a:r>
          </a:p>
        </p:txBody>
      </p:sp>
      <p:sp>
        <p:nvSpPr>
          <p:cNvPr id="49" name="TextBox 48">
            <a:extLst>
              <a:ext uri="{FF2B5EF4-FFF2-40B4-BE49-F238E27FC236}">
                <a16:creationId xmlns:a16="http://schemas.microsoft.com/office/drawing/2014/main" id="{35C001FB-CDFC-43E5-A342-2F607C21B6BF}"/>
              </a:ext>
            </a:extLst>
          </p:cNvPr>
          <p:cNvSpPr txBox="1"/>
          <p:nvPr/>
        </p:nvSpPr>
        <p:spPr>
          <a:xfrm>
            <a:off x="7456416" y="4880933"/>
            <a:ext cx="838200" cy="523875"/>
          </a:xfrm>
          <a:prstGeom prst="rect">
            <a:avLst/>
          </a:prstGeom>
          <a:noFill/>
        </p:spPr>
        <p:txBody>
          <a:bodyPr wrap="square" lIns="0" tIns="0" rIns="0" bIns="0" rtlCol="0" anchor="ctr">
            <a:noAutofit/>
          </a:body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Georgia" charset="0"/>
                <a:cs typeface="Georgia" charset="0"/>
              </a:rPr>
              <a:t>21%</a:t>
            </a:r>
          </a:p>
        </p:txBody>
      </p:sp>
      <p:sp>
        <p:nvSpPr>
          <p:cNvPr id="50" name="TextBox 49">
            <a:extLst>
              <a:ext uri="{FF2B5EF4-FFF2-40B4-BE49-F238E27FC236}">
                <a16:creationId xmlns:a16="http://schemas.microsoft.com/office/drawing/2014/main" id="{8F0943B3-BF58-41F1-B376-865B84F56EEF}"/>
              </a:ext>
            </a:extLst>
          </p:cNvPr>
          <p:cNvSpPr txBox="1"/>
          <p:nvPr/>
        </p:nvSpPr>
        <p:spPr>
          <a:xfrm>
            <a:off x="1632921" y="3234757"/>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57%</a:t>
            </a:r>
          </a:p>
        </p:txBody>
      </p:sp>
      <p:sp>
        <p:nvSpPr>
          <p:cNvPr id="51" name="TextBox 50">
            <a:extLst>
              <a:ext uri="{FF2B5EF4-FFF2-40B4-BE49-F238E27FC236}">
                <a16:creationId xmlns:a16="http://schemas.microsoft.com/office/drawing/2014/main" id="{101E0756-0788-4D82-93FF-846D900E6923}"/>
              </a:ext>
            </a:extLst>
          </p:cNvPr>
          <p:cNvSpPr txBox="1"/>
          <p:nvPr/>
        </p:nvSpPr>
        <p:spPr>
          <a:xfrm>
            <a:off x="1626914" y="4291865"/>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71%</a:t>
            </a:r>
          </a:p>
        </p:txBody>
      </p:sp>
      <p:sp>
        <p:nvSpPr>
          <p:cNvPr id="3" name="TextBox 2">
            <a:extLst>
              <a:ext uri="{FF2B5EF4-FFF2-40B4-BE49-F238E27FC236}">
                <a16:creationId xmlns:a16="http://schemas.microsoft.com/office/drawing/2014/main" id="{7F23AD4A-CB33-4A69-A568-B60328C90ECE}"/>
              </a:ext>
            </a:extLst>
          </p:cNvPr>
          <p:cNvSpPr txBox="1"/>
          <p:nvPr/>
        </p:nvSpPr>
        <p:spPr>
          <a:xfrm>
            <a:off x="381000" y="3236285"/>
            <a:ext cx="883246" cy="538516"/>
          </a:xfrm>
          <a:prstGeom prst="rect">
            <a:avLst/>
          </a:prstGeom>
          <a:noFill/>
        </p:spPr>
        <p:txBody>
          <a:bodyPr wrap="square" lIns="0" tIns="0" rIns="0" bIns="0" rtlCol="0" anchor="ctr">
            <a:noAutofit/>
          </a:bodyPr>
          <a:lstStyle/>
          <a:p>
            <a:r>
              <a:rPr lang="en-US" sz="1100" dirty="0">
                <a:latin typeface="+mj-lt"/>
                <a:ea typeface="Georgia" charset="0"/>
                <a:cs typeface="Georgia" charset="0"/>
              </a:rPr>
              <a:t>Unaided awareness</a:t>
            </a:r>
          </a:p>
        </p:txBody>
      </p:sp>
      <p:sp>
        <p:nvSpPr>
          <p:cNvPr id="19" name="TextBox 18">
            <a:extLst>
              <a:ext uri="{FF2B5EF4-FFF2-40B4-BE49-F238E27FC236}">
                <a16:creationId xmlns:a16="http://schemas.microsoft.com/office/drawing/2014/main" id="{FAD4244F-6E89-4EEF-BCB8-5B6D023652AF}"/>
              </a:ext>
            </a:extLst>
          </p:cNvPr>
          <p:cNvSpPr txBox="1"/>
          <p:nvPr/>
        </p:nvSpPr>
        <p:spPr>
          <a:xfrm>
            <a:off x="382566" y="4320758"/>
            <a:ext cx="883246" cy="538516"/>
          </a:xfrm>
          <a:prstGeom prst="rect">
            <a:avLst/>
          </a:prstGeom>
          <a:noFill/>
        </p:spPr>
        <p:txBody>
          <a:bodyPr wrap="square" lIns="0" tIns="0" rIns="0" bIns="0" rtlCol="0" anchor="ctr">
            <a:noAutofit/>
          </a:bodyPr>
          <a:lstStyle/>
          <a:p>
            <a:r>
              <a:rPr lang="en-US" sz="1100" dirty="0">
                <a:latin typeface="+mj-lt"/>
                <a:ea typeface="Georgia" charset="0"/>
                <a:cs typeface="Georgia" charset="0"/>
              </a:rPr>
              <a:t>Aided awareness</a:t>
            </a:r>
          </a:p>
        </p:txBody>
      </p:sp>
      <p:sp>
        <p:nvSpPr>
          <p:cNvPr id="20" name="TextBox 19">
            <a:extLst>
              <a:ext uri="{FF2B5EF4-FFF2-40B4-BE49-F238E27FC236}">
                <a16:creationId xmlns:a16="http://schemas.microsoft.com/office/drawing/2014/main" id="{71EA8511-54C1-4B06-9A1F-DC12B09AD63E}"/>
              </a:ext>
            </a:extLst>
          </p:cNvPr>
          <p:cNvSpPr txBox="1"/>
          <p:nvPr/>
        </p:nvSpPr>
        <p:spPr>
          <a:xfrm>
            <a:off x="364418" y="5215033"/>
            <a:ext cx="1107835" cy="538516"/>
          </a:xfrm>
          <a:prstGeom prst="rect">
            <a:avLst/>
          </a:prstGeom>
          <a:noFill/>
        </p:spPr>
        <p:txBody>
          <a:bodyPr wrap="square" lIns="0" tIns="0" rIns="0" bIns="0" rtlCol="0" anchor="ctr">
            <a:noAutofit/>
          </a:bodyPr>
          <a:lstStyle/>
          <a:p>
            <a:r>
              <a:rPr lang="en-US" sz="1100" dirty="0">
                <a:latin typeface="+mj-lt"/>
                <a:ea typeface="Georgia" charset="0"/>
                <a:cs typeface="Georgia" charset="0"/>
              </a:rPr>
              <a:t>Currently Purchasing</a:t>
            </a:r>
          </a:p>
        </p:txBody>
      </p:sp>
      <p:sp>
        <p:nvSpPr>
          <p:cNvPr id="24" name="TextBox 23">
            <a:extLst>
              <a:ext uri="{FF2B5EF4-FFF2-40B4-BE49-F238E27FC236}">
                <a16:creationId xmlns:a16="http://schemas.microsoft.com/office/drawing/2014/main" id="{5A063163-D44C-435D-BDDA-D4226BB171A8}"/>
              </a:ext>
            </a:extLst>
          </p:cNvPr>
          <p:cNvSpPr txBox="1"/>
          <p:nvPr/>
        </p:nvSpPr>
        <p:spPr>
          <a:xfrm>
            <a:off x="5392292" y="3235958"/>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52%</a:t>
            </a:r>
          </a:p>
        </p:txBody>
      </p:sp>
      <p:sp>
        <p:nvSpPr>
          <p:cNvPr id="26" name="TextBox 25">
            <a:extLst>
              <a:ext uri="{FF2B5EF4-FFF2-40B4-BE49-F238E27FC236}">
                <a16:creationId xmlns:a16="http://schemas.microsoft.com/office/drawing/2014/main" id="{DAAA1446-4F80-40BA-9591-A66D9C91F712}"/>
              </a:ext>
            </a:extLst>
          </p:cNvPr>
          <p:cNvSpPr txBox="1"/>
          <p:nvPr/>
        </p:nvSpPr>
        <p:spPr>
          <a:xfrm>
            <a:off x="5382579" y="4313617"/>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73%</a:t>
            </a:r>
          </a:p>
        </p:txBody>
      </p:sp>
      <p:sp>
        <p:nvSpPr>
          <p:cNvPr id="28" name="TextBox 27">
            <a:extLst>
              <a:ext uri="{FF2B5EF4-FFF2-40B4-BE49-F238E27FC236}">
                <a16:creationId xmlns:a16="http://schemas.microsoft.com/office/drawing/2014/main" id="{3AB14853-0302-4246-8C6B-31620A5A4F10}"/>
              </a:ext>
            </a:extLst>
          </p:cNvPr>
          <p:cNvSpPr txBox="1"/>
          <p:nvPr/>
        </p:nvSpPr>
        <p:spPr>
          <a:xfrm>
            <a:off x="5545074" y="4909306"/>
            <a:ext cx="838200" cy="523875"/>
          </a:xfrm>
          <a:prstGeom prst="rect">
            <a:avLst/>
          </a:prstGeom>
          <a:noFill/>
        </p:spPr>
        <p:txBody>
          <a:bodyPr wrap="square" lIns="0" tIns="0" rIns="0" bIns="0" rtlCol="0" anchor="ctr">
            <a:noAutofit/>
          </a:body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Georgia" charset="0"/>
                <a:cs typeface="Georgia" charset="0"/>
              </a:rPr>
              <a:t>29%</a:t>
            </a:r>
          </a:p>
        </p:txBody>
      </p:sp>
      <p:sp>
        <p:nvSpPr>
          <p:cNvPr id="9" name="TextBox 8">
            <a:extLst>
              <a:ext uri="{FF2B5EF4-FFF2-40B4-BE49-F238E27FC236}">
                <a16:creationId xmlns:a16="http://schemas.microsoft.com/office/drawing/2014/main" id="{C43685D4-FE7C-4919-A576-052BD6DA92E7}"/>
              </a:ext>
            </a:extLst>
          </p:cNvPr>
          <p:cNvSpPr txBox="1"/>
          <p:nvPr/>
        </p:nvSpPr>
        <p:spPr>
          <a:xfrm>
            <a:off x="1197187" y="2791656"/>
            <a:ext cx="1645920" cy="371106"/>
          </a:xfrm>
          <a:prstGeom prst="rect">
            <a:avLst/>
          </a:prstGeom>
          <a:noFill/>
        </p:spPr>
        <p:txBody>
          <a:bodyPr wrap="square" lIns="0" tIns="0" rIns="0" bIns="0" rtlCol="0" anchor="ctr">
            <a:noAutofit/>
          </a:bodyPr>
          <a:lstStyle/>
          <a:p>
            <a:pPr algn="ctr"/>
            <a:r>
              <a:rPr lang="en-US" sz="1400" dirty="0">
                <a:latin typeface="+mj-lt"/>
                <a:ea typeface="Georgia" charset="0"/>
                <a:cs typeface="Georgia" charset="0"/>
              </a:rPr>
              <a:t>Total Sample</a:t>
            </a:r>
          </a:p>
        </p:txBody>
      </p:sp>
      <p:sp>
        <p:nvSpPr>
          <p:cNvPr id="38" name="TextBox 37">
            <a:extLst>
              <a:ext uri="{FF2B5EF4-FFF2-40B4-BE49-F238E27FC236}">
                <a16:creationId xmlns:a16="http://schemas.microsoft.com/office/drawing/2014/main" id="{DC3B26FA-D3CC-4DCB-BDCE-6CF19B30B43D}"/>
              </a:ext>
            </a:extLst>
          </p:cNvPr>
          <p:cNvSpPr txBox="1"/>
          <p:nvPr/>
        </p:nvSpPr>
        <p:spPr>
          <a:xfrm>
            <a:off x="3084678" y="2805801"/>
            <a:ext cx="1645920" cy="371106"/>
          </a:xfrm>
          <a:prstGeom prst="rect">
            <a:avLst/>
          </a:prstGeom>
          <a:noFill/>
        </p:spPr>
        <p:txBody>
          <a:bodyPr wrap="square" lIns="0" tIns="0" rIns="0" bIns="0" rtlCol="0" anchor="ctr">
            <a:noAutofit/>
          </a:bodyPr>
          <a:lstStyle>
            <a:defPPr>
              <a:defRPr lang="en-US"/>
            </a:defPPr>
            <a:lvl1pPr algn="ctr">
              <a:defRPr sz="1400">
                <a:latin typeface="+mj-lt"/>
                <a:ea typeface="Georgia" charset="0"/>
                <a:cs typeface="Georgia" charset="0"/>
              </a:defRPr>
            </a:lvl1pPr>
          </a:lstStyle>
          <a:p>
            <a:r>
              <a:rPr lang="en-US" dirty="0"/>
              <a:t>Commercial Chains</a:t>
            </a:r>
          </a:p>
        </p:txBody>
      </p:sp>
      <p:sp>
        <p:nvSpPr>
          <p:cNvPr id="39" name="TextBox 38">
            <a:extLst>
              <a:ext uri="{FF2B5EF4-FFF2-40B4-BE49-F238E27FC236}">
                <a16:creationId xmlns:a16="http://schemas.microsoft.com/office/drawing/2014/main" id="{B5F8CA60-EC7A-4DC4-BD09-6170148000D4}"/>
              </a:ext>
            </a:extLst>
          </p:cNvPr>
          <p:cNvSpPr txBox="1"/>
          <p:nvPr/>
        </p:nvSpPr>
        <p:spPr>
          <a:xfrm>
            <a:off x="4971113" y="2794849"/>
            <a:ext cx="1645920" cy="371106"/>
          </a:xfrm>
          <a:prstGeom prst="rect">
            <a:avLst/>
          </a:prstGeom>
          <a:noFill/>
        </p:spPr>
        <p:txBody>
          <a:bodyPr wrap="square" lIns="0" tIns="0" rIns="0" bIns="0" rtlCol="0" anchor="ctr">
            <a:noAutofit/>
          </a:bodyPr>
          <a:lstStyle>
            <a:defPPr>
              <a:defRPr lang="en-US"/>
            </a:defPPr>
            <a:lvl1pPr algn="ctr">
              <a:defRPr sz="1400">
                <a:latin typeface="+mj-lt"/>
                <a:ea typeface="Georgia" charset="0"/>
                <a:cs typeface="Georgia" charset="0"/>
              </a:defRPr>
            </a:lvl1pPr>
          </a:lstStyle>
          <a:p>
            <a:r>
              <a:rPr lang="en-US" dirty="0"/>
              <a:t>Healthcare</a:t>
            </a:r>
          </a:p>
        </p:txBody>
      </p:sp>
      <p:sp>
        <p:nvSpPr>
          <p:cNvPr id="44" name="TextBox 43">
            <a:extLst>
              <a:ext uri="{FF2B5EF4-FFF2-40B4-BE49-F238E27FC236}">
                <a16:creationId xmlns:a16="http://schemas.microsoft.com/office/drawing/2014/main" id="{97A36710-F67C-4B8F-83DD-03CC3914F942}"/>
              </a:ext>
            </a:extLst>
          </p:cNvPr>
          <p:cNvSpPr txBox="1"/>
          <p:nvPr/>
        </p:nvSpPr>
        <p:spPr>
          <a:xfrm>
            <a:off x="7808923" y="5779065"/>
            <a:ext cx="850016"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36%</a:t>
            </a:r>
          </a:p>
        </p:txBody>
      </p:sp>
      <p:sp>
        <p:nvSpPr>
          <p:cNvPr id="45" name="TextBox 44">
            <a:extLst>
              <a:ext uri="{FF2B5EF4-FFF2-40B4-BE49-F238E27FC236}">
                <a16:creationId xmlns:a16="http://schemas.microsoft.com/office/drawing/2014/main" id="{4B5810F9-6901-4432-86FB-2E7CFC40B55C}"/>
              </a:ext>
            </a:extLst>
          </p:cNvPr>
          <p:cNvSpPr txBox="1"/>
          <p:nvPr/>
        </p:nvSpPr>
        <p:spPr>
          <a:xfrm>
            <a:off x="6782743" y="2790453"/>
            <a:ext cx="1645920" cy="371106"/>
          </a:xfrm>
          <a:prstGeom prst="rect">
            <a:avLst/>
          </a:prstGeom>
          <a:noFill/>
        </p:spPr>
        <p:txBody>
          <a:bodyPr wrap="square" lIns="0" tIns="0" rIns="0" bIns="0" rtlCol="0" anchor="ctr">
            <a:noAutofit/>
          </a:bodyPr>
          <a:lstStyle>
            <a:defPPr>
              <a:defRPr lang="en-US"/>
            </a:defPPr>
            <a:lvl1pPr algn="ctr">
              <a:defRPr sz="1400">
                <a:latin typeface="+mj-lt"/>
                <a:ea typeface="Georgia" charset="0"/>
                <a:cs typeface="Georgia" charset="0"/>
              </a:defRPr>
            </a:lvl1pPr>
          </a:lstStyle>
          <a:p>
            <a:r>
              <a:rPr lang="en-US" dirty="0"/>
              <a:t>K-12</a:t>
            </a:r>
          </a:p>
        </p:txBody>
      </p:sp>
      <p:pic>
        <p:nvPicPr>
          <p:cNvPr id="53" name="Picture 52">
            <a:extLst>
              <a:ext uri="{FF2B5EF4-FFF2-40B4-BE49-F238E27FC236}">
                <a16:creationId xmlns:a16="http://schemas.microsoft.com/office/drawing/2014/main" id="{502741F8-1C52-45C4-9E6F-F002E2D37A98}"/>
              </a:ext>
            </a:extLst>
          </p:cNvPr>
          <p:cNvPicPr>
            <a:picLocks noChangeAspect="1"/>
          </p:cNvPicPr>
          <p:nvPr/>
        </p:nvPicPr>
        <p:blipFill>
          <a:blip r:embed="rId11"/>
          <a:stretch>
            <a:fillRect/>
          </a:stretch>
        </p:blipFill>
        <p:spPr>
          <a:xfrm>
            <a:off x="381000" y="1080150"/>
            <a:ext cx="1428750" cy="595313"/>
          </a:xfrm>
          <a:prstGeom prst="rect">
            <a:avLst/>
          </a:prstGeom>
        </p:spPr>
      </p:pic>
      <p:sp>
        <p:nvSpPr>
          <p:cNvPr id="61" name="TextBox 60">
            <a:extLst>
              <a:ext uri="{FF2B5EF4-FFF2-40B4-BE49-F238E27FC236}">
                <a16:creationId xmlns:a16="http://schemas.microsoft.com/office/drawing/2014/main" id="{E2BCB152-02C9-42A7-B73F-8E39D48DDEF2}"/>
              </a:ext>
            </a:extLst>
          </p:cNvPr>
          <p:cNvSpPr txBox="1"/>
          <p:nvPr/>
        </p:nvSpPr>
        <p:spPr>
          <a:xfrm>
            <a:off x="7807527" y="4908148"/>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57%</a:t>
            </a:r>
          </a:p>
        </p:txBody>
      </p:sp>
      <p:sp>
        <p:nvSpPr>
          <p:cNvPr id="2" name="TextBox 1">
            <a:extLst>
              <a:ext uri="{FF2B5EF4-FFF2-40B4-BE49-F238E27FC236}">
                <a16:creationId xmlns:a16="http://schemas.microsoft.com/office/drawing/2014/main" id="{7128536D-4922-4880-9534-7A172C828254}"/>
              </a:ext>
            </a:extLst>
          </p:cNvPr>
          <p:cNvSpPr txBox="1"/>
          <p:nvPr/>
        </p:nvSpPr>
        <p:spPr>
          <a:xfrm>
            <a:off x="1426593" y="5315250"/>
            <a:ext cx="490578" cy="417261"/>
          </a:xfrm>
          <a:prstGeom prst="rect">
            <a:avLst/>
          </a:prstGeom>
          <a:gradFill flip="none" rotWithShape="1">
            <a:gsLst>
              <a:gs pos="0">
                <a:schemeClr val="bg2">
                  <a:lumMod val="25000"/>
                  <a:shade val="30000"/>
                  <a:satMod val="115000"/>
                </a:schemeClr>
              </a:gs>
              <a:gs pos="50000">
                <a:schemeClr val="bg2">
                  <a:lumMod val="25000"/>
                  <a:shade val="67500"/>
                  <a:satMod val="115000"/>
                </a:schemeClr>
              </a:gs>
              <a:gs pos="100000">
                <a:schemeClr val="bg2">
                  <a:lumMod val="25000"/>
                  <a:shade val="100000"/>
                  <a:satMod val="115000"/>
                </a:schemeClr>
              </a:gs>
            </a:gsLst>
            <a:path path="circle">
              <a:fillToRect l="50000" t="50000" r="50000" b="50000"/>
            </a:path>
            <a:tileRect/>
          </a:gradFill>
          <a:ln>
            <a:solidFill>
              <a:schemeClr val="bg2">
                <a:lumMod val="25000"/>
              </a:schemeClr>
            </a:solidFill>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nchor="ctr">
            <a:noAutofit/>
          </a:bodyPr>
          <a:lstStyle/>
          <a:p>
            <a:pPr algn="ctr"/>
            <a:r>
              <a:rPr lang="en-US" sz="1200" dirty="0">
                <a:ea typeface="Georgia" charset="0"/>
                <a:cs typeface="Georgia" charset="0"/>
              </a:rPr>
              <a:t>70%</a:t>
            </a:r>
          </a:p>
        </p:txBody>
      </p:sp>
      <p:sp>
        <p:nvSpPr>
          <p:cNvPr id="46" name="TextBox 45">
            <a:extLst>
              <a:ext uri="{FF2B5EF4-FFF2-40B4-BE49-F238E27FC236}">
                <a16:creationId xmlns:a16="http://schemas.microsoft.com/office/drawing/2014/main" id="{031E7390-CC16-489F-BBC0-7E728B14CE53}"/>
              </a:ext>
            </a:extLst>
          </p:cNvPr>
          <p:cNvSpPr txBox="1"/>
          <p:nvPr/>
        </p:nvSpPr>
        <p:spPr>
          <a:xfrm>
            <a:off x="2112830" y="5315250"/>
            <a:ext cx="490578" cy="417261"/>
          </a:xfrm>
          <a:prstGeom prst="rect">
            <a:avLst/>
          </a:prstGeom>
          <a:gradFill flip="none" rotWithShape="1">
            <a:gsLst>
              <a:gs pos="0">
                <a:schemeClr val="bg2">
                  <a:lumMod val="25000"/>
                  <a:shade val="30000"/>
                  <a:satMod val="115000"/>
                </a:schemeClr>
              </a:gs>
              <a:gs pos="50000">
                <a:schemeClr val="bg2">
                  <a:lumMod val="25000"/>
                  <a:shade val="67500"/>
                  <a:satMod val="115000"/>
                </a:schemeClr>
              </a:gs>
              <a:gs pos="100000">
                <a:schemeClr val="bg2">
                  <a:lumMod val="25000"/>
                  <a:shade val="100000"/>
                  <a:satMod val="115000"/>
                </a:schemeClr>
              </a:gs>
            </a:gsLst>
            <a:path path="circle">
              <a:fillToRect l="50000" t="50000" r="50000" b="50000"/>
            </a:path>
            <a:tileRect/>
          </a:gradFill>
          <a:ln>
            <a:solidFill>
              <a:schemeClr val="bg2">
                <a:lumMod val="25000"/>
              </a:schemeClr>
            </a:solidFill>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nchor="ctr">
            <a:noAutofit/>
          </a:bodyPr>
          <a:lstStyle/>
          <a:p>
            <a:pPr algn="ctr"/>
            <a:r>
              <a:rPr lang="en-US" sz="1200" dirty="0">
                <a:ea typeface="Georgia" charset="0"/>
                <a:cs typeface="Georgia" charset="0"/>
              </a:rPr>
              <a:t>46%</a:t>
            </a:r>
          </a:p>
        </p:txBody>
      </p:sp>
      <p:sp>
        <p:nvSpPr>
          <p:cNvPr id="54" name="TextBox 53">
            <a:extLst>
              <a:ext uri="{FF2B5EF4-FFF2-40B4-BE49-F238E27FC236}">
                <a16:creationId xmlns:a16="http://schemas.microsoft.com/office/drawing/2014/main" id="{C94D95C9-845B-460A-A266-0566F0DDAEED}"/>
              </a:ext>
            </a:extLst>
          </p:cNvPr>
          <p:cNvSpPr txBox="1"/>
          <p:nvPr/>
        </p:nvSpPr>
        <p:spPr>
          <a:xfrm>
            <a:off x="1347605" y="5119688"/>
            <a:ext cx="653975" cy="182568"/>
          </a:xfrm>
          <a:prstGeom prst="rect">
            <a:avLst/>
          </a:prstGeom>
          <a:noFill/>
        </p:spPr>
        <p:txBody>
          <a:bodyPr wrap="square" lIns="0" tIns="0" rIns="0" bIns="0" rtlCol="0" anchor="ctr">
            <a:noAutofit/>
          </a:bodyPr>
          <a:lstStyle/>
          <a:p>
            <a:pPr algn="ctr"/>
            <a:r>
              <a:rPr lang="en-US" sz="1100" dirty="0">
                <a:latin typeface="+mj-lt"/>
                <a:ea typeface="Georgia" charset="0"/>
                <a:cs typeface="Georgia" charset="0"/>
              </a:rPr>
              <a:t>Canned</a:t>
            </a:r>
          </a:p>
        </p:txBody>
      </p:sp>
      <p:sp>
        <p:nvSpPr>
          <p:cNvPr id="55" name="TextBox 54">
            <a:extLst>
              <a:ext uri="{FF2B5EF4-FFF2-40B4-BE49-F238E27FC236}">
                <a16:creationId xmlns:a16="http://schemas.microsoft.com/office/drawing/2014/main" id="{EF6E4DB9-ACFB-472B-B7F6-B705D8AB2246}"/>
              </a:ext>
            </a:extLst>
          </p:cNvPr>
          <p:cNvSpPr txBox="1"/>
          <p:nvPr/>
        </p:nvSpPr>
        <p:spPr>
          <a:xfrm>
            <a:off x="2036975" y="4935190"/>
            <a:ext cx="653975" cy="538516"/>
          </a:xfrm>
          <a:prstGeom prst="rect">
            <a:avLst/>
          </a:prstGeom>
          <a:noFill/>
        </p:spPr>
        <p:txBody>
          <a:bodyPr wrap="square" lIns="0" tIns="0" rIns="0" bIns="0" rtlCol="0" anchor="ctr">
            <a:noAutofit/>
          </a:bodyPr>
          <a:lstStyle/>
          <a:p>
            <a:pPr algn="ctr"/>
            <a:r>
              <a:rPr lang="en-US" sz="1100" dirty="0">
                <a:latin typeface="+mj-lt"/>
                <a:ea typeface="Georgia" charset="0"/>
                <a:cs typeface="Georgia" charset="0"/>
              </a:rPr>
              <a:t>Frozen</a:t>
            </a:r>
          </a:p>
        </p:txBody>
      </p:sp>
      <p:sp>
        <p:nvSpPr>
          <p:cNvPr id="64" name="TextBox 63">
            <a:extLst>
              <a:ext uri="{FF2B5EF4-FFF2-40B4-BE49-F238E27FC236}">
                <a16:creationId xmlns:a16="http://schemas.microsoft.com/office/drawing/2014/main" id="{F77F78AC-1BE6-4C2E-BFE3-3A16C906853D}"/>
              </a:ext>
            </a:extLst>
          </p:cNvPr>
          <p:cNvSpPr txBox="1"/>
          <p:nvPr/>
        </p:nvSpPr>
        <p:spPr>
          <a:xfrm>
            <a:off x="3308205" y="5322794"/>
            <a:ext cx="490578" cy="417261"/>
          </a:xfrm>
          <a:prstGeom prst="rect">
            <a:avLst/>
          </a:prstGeom>
          <a:solidFill>
            <a:schemeClr val="accent1">
              <a:lumMod val="60000"/>
              <a:lumOff val="40000"/>
            </a:schemeClr>
          </a:solidFill>
          <a:ln>
            <a:solidFill>
              <a:schemeClr val="accent1">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nchor="ctr">
            <a:noAutofit/>
          </a:bodyPr>
          <a:lstStyle/>
          <a:p>
            <a:pPr algn="ctr"/>
            <a:r>
              <a:rPr lang="en-US" sz="1200" dirty="0">
                <a:ea typeface="Georgia" charset="0"/>
                <a:cs typeface="Georgia" charset="0"/>
              </a:rPr>
              <a:t>74%</a:t>
            </a:r>
          </a:p>
        </p:txBody>
      </p:sp>
      <p:sp>
        <p:nvSpPr>
          <p:cNvPr id="65" name="TextBox 64">
            <a:extLst>
              <a:ext uri="{FF2B5EF4-FFF2-40B4-BE49-F238E27FC236}">
                <a16:creationId xmlns:a16="http://schemas.microsoft.com/office/drawing/2014/main" id="{CB22E961-DA47-4630-8549-8C766461F43E}"/>
              </a:ext>
            </a:extLst>
          </p:cNvPr>
          <p:cNvSpPr txBox="1"/>
          <p:nvPr/>
        </p:nvSpPr>
        <p:spPr>
          <a:xfrm>
            <a:off x="3994442" y="5322794"/>
            <a:ext cx="490578" cy="417261"/>
          </a:xfrm>
          <a:prstGeom prst="rect">
            <a:avLst/>
          </a:prstGeom>
          <a:solidFill>
            <a:schemeClr val="accent1">
              <a:lumMod val="60000"/>
              <a:lumOff val="40000"/>
            </a:schemeClr>
          </a:solidFill>
          <a:ln>
            <a:solidFill>
              <a:schemeClr val="accent1">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nchor="ctr">
            <a:noAutofit/>
          </a:bodyPr>
          <a:lstStyle/>
          <a:p>
            <a:pPr algn="ctr"/>
            <a:r>
              <a:rPr lang="en-US" sz="1200" dirty="0">
                <a:ea typeface="Georgia" charset="0"/>
                <a:cs typeface="Georgia" charset="0"/>
              </a:rPr>
              <a:t>38%</a:t>
            </a:r>
          </a:p>
        </p:txBody>
      </p:sp>
      <p:sp>
        <p:nvSpPr>
          <p:cNvPr id="66" name="TextBox 65">
            <a:extLst>
              <a:ext uri="{FF2B5EF4-FFF2-40B4-BE49-F238E27FC236}">
                <a16:creationId xmlns:a16="http://schemas.microsoft.com/office/drawing/2014/main" id="{5697D782-CA32-4317-8F1F-96EC3F267FAE}"/>
              </a:ext>
            </a:extLst>
          </p:cNvPr>
          <p:cNvSpPr txBox="1"/>
          <p:nvPr/>
        </p:nvSpPr>
        <p:spPr>
          <a:xfrm>
            <a:off x="3229217" y="5127232"/>
            <a:ext cx="653975" cy="182568"/>
          </a:xfrm>
          <a:prstGeom prst="rect">
            <a:avLst/>
          </a:prstGeom>
          <a:noFill/>
        </p:spPr>
        <p:txBody>
          <a:bodyPr wrap="square" lIns="0" tIns="0" rIns="0" bIns="0" rtlCol="0" anchor="ctr">
            <a:noAutofit/>
          </a:bodyPr>
          <a:lstStyle/>
          <a:p>
            <a:pPr algn="ctr"/>
            <a:r>
              <a:rPr lang="en-US" sz="1100" dirty="0">
                <a:latin typeface="+mj-lt"/>
                <a:ea typeface="Georgia" charset="0"/>
                <a:cs typeface="Georgia" charset="0"/>
              </a:rPr>
              <a:t>Canned</a:t>
            </a:r>
          </a:p>
        </p:txBody>
      </p:sp>
      <p:sp>
        <p:nvSpPr>
          <p:cNvPr id="67" name="TextBox 66">
            <a:extLst>
              <a:ext uri="{FF2B5EF4-FFF2-40B4-BE49-F238E27FC236}">
                <a16:creationId xmlns:a16="http://schemas.microsoft.com/office/drawing/2014/main" id="{2DC35C22-7319-4FA1-976B-D56CFFF5FE57}"/>
              </a:ext>
            </a:extLst>
          </p:cNvPr>
          <p:cNvSpPr txBox="1"/>
          <p:nvPr/>
        </p:nvSpPr>
        <p:spPr>
          <a:xfrm>
            <a:off x="3918587" y="4942734"/>
            <a:ext cx="653975" cy="538516"/>
          </a:xfrm>
          <a:prstGeom prst="rect">
            <a:avLst/>
          </a:prstGeom>
          <a:noFill/>
        </p:spPr>
        <p:txBody>
          <a:bodyPr wrap="square" lIns="0" tIns="0" rIns="0" bIns="0" rtlCol="0" anchor="ctr">
            <a:noAutofit/>
          </a:bodyPr>
          <a:lstStyle/>
          <a:p>
            <a:pPr algn="ctr"/>
            <a:r>
              <a:rPr lang="en-US" sz="1100" dirty="0">
                <a:latin typeface="+mj-lt"/>
                <a:ea typeface="Georgia" charset="0"/>
                <a:cs typeface="Georgia" charset="0"/>
              </a:rPr>
              <a:t>Frozen</a:t>
            </a:r>
          </a:p>
        </p:txBody>
      </p:sp>
      <p:sp>
        <p:nvSpPr>
          <p:cNvPr id="77" name="TextBox 76">
            <a:extLst>
              <a:ext uri="{FF2B5EF4-FFF2-40B4-BE49-F238E27FC236}">
                <a16:creationId xmlns:a16="http://schemas.microsoft.com/office/drawing/2014/main" id="{92DAD2F9-1BF6-4F86-8D00-19A1650E2561}"/>
              </a:ext>
            </a:extLst>
          </p:cNvPr>
          <p:cNvSpPr txBox="1"/>
          <p:nvPr/>
        </p:nvSpPr>
        <p:spPr>
          <a:xfrm>
            <a:off x="5182272" y="5313741"/>
            <a:ext cx="490578" cy="417261"/>
          </a:xfrm>
          <a:prstGeom prst="rect">
            <a:avLst/>
          </a:prstGeom>
          <a:solidFill>
            <a:schemeClr val="accent2">
              <a:lumMod val="60000"/>
              <a:lumOff val="40000"/>
            </a:schemeClr>
          </a:solidFill>
          <a:ln>
            <a:solidFill>
              <a:schemeClr val="accent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nchor="ctr">
            <a:noAutofit/>
          </a:bodyPr>
          <a:lstStyle/>
          <a:p>
            <a:pPr algn="ctr"/>
            <a:r>
              <a:rPr lang="en-US" sz="1200" dirty="0">
                <a:ea typeface="Georgia" charset="0"/>
                <a:cs typeface="Georgia" charset="0"/>
              </a:rPr>
              <a:t>72%</a:t>
            </a:r>
          </a:p>
        </p:txBody>
      </p:sp>
      <p:sp>
        <p:nvSpPr>
          <p:cNvPr id="78" name="TextBox 77">
            <a:extLst>
              <a:ext uri="{FF2B5EF4-FFF2-40B4-BE49-F238E27FC236}">
                <a16:creationId xmlns:a16="http://schemas.microsoft.com/office/drawing/2014/main" id="{617F8EAF-97DB-4785-BF66-760E600DF377}"/>
              </a:ext>
            </a:extLst>
          </p:cNvPr>
          <p:cNvSpPr txBox="1"/>
          <p:nvPr/>
        </p:nvSpPr>
        <p:spPr>
          <a:xfrm>
            <a:off x="5868509" y="5313741"/>
            <a:ext cx="490578" cy="417261"/>
          </a:xfrm>
          <a:prstGeom prst="rect">
            <a:avLst/>
          </a:prstGeom>
          <a:solidFill>
            <a:schemeClr val="accent2">
              <a:lumMod val="60000"/>
              <a:lumOff val="40000"/>
            </a:schemeClr>
          </a:solidFill>
          <a:ln>
            <a:solidFill>
              <a:schemeClr val="accent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nchor="ctr">
            <a:noAutofit/>
          </a:bodyPr>
          <a:lstStyle/>
          <a:p>
            <a:pPr algn="ctr"/>
            <a:r>
              <a:rPr lang="en-US" sz="1200" dirty="0">
                <a:ea typeface="Georgia" charset="0"/>
                <a:cs typeface="Georgia" charset="0"/>
              </a:rPr>
              <a:t>66%</a:t>
            </a:r>
          </a:p>
        </p:txBody>
      </p:sp>
      <p:sp>
        <p:nvSpPr>
          <p:cNvPr id="79" name="TextBox 78">
            <a:extLst>
              <a:ext uri="{FF2B5EF4-FFF2-40B4-BE49-F238E27FC236}">
                <a16:creationId xmlns:a16="http://schemas.microsoft.com/office/drawing/2014/main" id="{E05340B7-5080-4CD2-B4CB-5111C010D3A4}"/>
              </a:ext>
            </a:extLst>
          </p:cNvPr>
          <p:cNvSpPr txBox="1"/>
          <p:nvPr/>
        </p:nvSpPr>
        <p:spPr>
          <a:xfrm>
            <a:off x="5103284" y="5118179"/>
            <a:ext cx="653975" cy="182568"/>
          </a:xfrm>
          <a:prstGeom prst="rect">
            <a:avLst/>
          </a:prstGeom>
          <a:noFill/>
        </p:spPr>
        <p:txBody>
          <a:bodyPr wrap="square" lIns="0" tIns="0" rIns="0" bIns="0" rtlCol="0" anchor="ctr">
            <a:noAutofit/>
          </a:bodyPr>
          <a:lstStyle/>
          <a:p>
            <a:pPr algn="ctr"/>
            <a:r>
              <a:rPr lang="en-US" sz="1100" dirty="0">
                <a:latin typeface="+mj-lt"/>
                <a:ea typeface="Georgia" charset="0"/>
                <a:cs typeface="Georgia" charset="0"/>
              </a:rPr>
              <a:t>Canned</a:t>
            </a:r>
          </a:p>
        </p:txBody>
      </p:sp>
      <p:sp>
        <p:nvSpPr>
          <p:cNvPr id="80" name="TextBox 79">
            <a:extLst>
              <a:ext uri="{FF2B5EF4-FFF2-40B4-BE49-F238E27FC236}">
                <a16:creationId xmlns:a16="http://schemas.microsoft.com/office/drawing/2014/main" id="{3C3F39B0-0669-4F49-9F46-46A672FFB286}"/>
              </a:ext>
            </a:extLst>
          </p:cNvPr>
          <p:cNvSpPr txBox="1"/>
          <p:nvPr/>
        </p:nvSpPr>
        <p:spPr>
          <a:xfrm>
            <a:off x="5792654" y="4933681"/>
            <a:ext cx="653975" cy="538516"/>
          </a:xfrm>
          <a:prstGeom prst="rect">
            <a:avLst/>
          </a:prstGeom>
          <a:noFill/>
        </p:spPr>
        <p:txBody>
          <a:bodyPr wrap="square" lIns="0" tIns="0" rIns="0" bIns="0" rtlCol="0" anchor="ctr">
            <a:noAutofit/>
          </a:bodyPr>
          <a:lstStyle/>
          <a:p>
            <a:pPr algn="ctr"/>
            <a:r>
              <a:rPr lang="en-US" sz="1100" dirty="0">
                <a:latin typeface="+mj-lt"/>
                <a:ea typeface="Georgia" charset="0"/>
                <a:cs typeface="Georgia" charset="0"/>
              </a:rPr>
              <a:t>Frozen</a:t>
            </a:r>
          </a:p>
        </p:txBody>
      </p:sp>
      <p:sp>
        <p:nvSpPr>
          <p:cNvPr id="82" name="TextBox 81">
            <a:extLst>
              <a:ext uri="{FF2B5EF4-FFF2-40B4-BE49-F238E27FC236}">
                <a16:creationId xmlns:a16="http://schemas.microsoft.com/office/drawing/2014/main" id="{986A75EB-2FE0-4206-AAB7-62EA36B88718}"/>
              </a:ext>
            </a:extLst>
          </p:cNvPr>
          <p:cNvSpPr txBox="1"/>
          <p:nvPr/>
        </p:nvSpPr>
        <p:spPr>
          <a:xfrm>
            <a:off x="7047286" y="5313741"/>
            <a:ext cx="490578" cy="417261"/>
          </a:xfrm>
          <a:prstGeom prst="rect">
            <a:avLst/>
          </a:prstGeom>
          <a:solidFill>
            <a:schemeClr val="accent3">
              <a:lumMod val="60000"/>
              <a:lumOff val="40000"/>
            </a:schemeClr>
          </a:solidFill>
          <a:ln>
            <a:solidFill>
              <a:schemeClr val="accent3">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nchor="ctr">
            <a:noAutofit/>
          </a:bodyPr>
          <a:lstStyle/>
          <a:p>
            <a:pPr algn="ctr"/>
            <a:r>
              <a:rPr lang="en-US" sz="1200" dirty="0">
                <a:ea typeface="Georgia" charset="0"/>
                <a:cs typeface="Georgia" charset="0"/>
              </a:rPr>
              <a:t>65%</a:t>
            </a:r>
          </a:p>
        </p:txBody>
      </p:sp>
      <p:sp>
        <p:nvSpPr>
          <p:cNvPr id="83" name="TextBox 82">
            <a:extLst>
              <a:ext uri="{FF2B5EF4-FFF2-40B4-BE49-F238E27FC236}">
                <a16:creationId xmlns:a16="http://schemas.microsoft.com/office/drawing/2014/main" id="{A63572E7-B994-48B8-B9E2-098CC0B5A82C}"/>
              </a:ext>
            </a:extLst>
          </p:cNvPr>
          <p:cNvSpPr txBox="1"/>
          <p:nvPr/>
        </p:nvSpPr>
        <p:spPr>
          <a:xfrm>
            <a:off x="7733523" y="5313741"/>
            <a:ext cx="490578" cy="417261"/>
          </a:xfrm>
          <a:prstGeom prst="rect">
            <a:avLst/>
          </a:prstGeom>
          <a:solidFill>
            <a:schemeClr val="accent3">
              <a:lumMod val="60000"/>
              <a:lumOff val="40000"/>
            </a:schemeClr>
          </a:solidFill>
          <a:ln>
            <a:solidFill>
              <a:schemeClr val="accent3">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nchor="ctr">
            <a:noAutofit/>
          </a:bodyPr>
          <a:lstStyle/>
          <a:p>
            <a:pPr algn="ctr"/>
            <a:r>
              <a:rPr lang="en-US" sz="1200" dirty="0">
                <a:ea typeface="Georgia" charset="0"/>
                <a:cs typeface="Georgia" charset="0"/>
              </a:rPr>
              <a:t>65%</a:t>
            </a:r>
          </a:p>
        </p:txBody>
      </p:sp>
      <p:sp>
        <p:nvSpPr>
          <p:cNvPr id="84" name="TextBox 83">
            <a:extLst>
              <a:ext uri="{FF2B5EF4-FFF2-40B4-BE49-F238E27FC236}">
                <a16:creationId xmlns:a16="http://schemas.microsoft.com/office/drawing/2014/main" id="{629846A5-CA8A-4E23-8682-B02A663ACD66}"/>
              </a:ext>
            </a:extLst>
          </p:cNvPr>
          <p:cNvSpPr txBox="1"/>
          <p:nvPr/>
        </p:nvSpPr>
        <p:spPr>
          <a:xfrm>
            <a:off x="6968298" y="5118179"/>
            <a:ext cx="653975" cy="182568"/>
          </a:xfrm>
          <a:prstGeom prst="rect">
            <a:avLst/>
          </a:prstGeom>
          <a:noFill/>
        </p:spPr>
        <p:txBody>
          <a:bodyPr wrap="square" lIns="0" tIns="0" rIns="0" bIns="0" rtlCol="0" anchor="ctr">
            <a:noAutofit/>
          </a:bodyPr>
          <a:lstStyle/>
          <a:p>
            <a:pPr algn="ctr"/>
            <a:r>
              <a:rPr lang="en-US" sz="1100" dirty="0">
                <a:latin typeface="+mj-lt"/>
                <a:ea typeface="Georgia" charset="0"/>
                <a:cs typeface="Georgia" charset="0"/>
              </a:rPr>
              <a:t>Canned</a:t>
            </a:r>
          </a:p>
        </p:txBody>
      </p:sp>
      <p:sp>
        <p:nvSpPr>
          <p:cNvPr id="85" name="TextBox 84">
            <a:extLst>
              <a:ext uri="{FF2B5EF4-FFF2-40B4-BE49-F238E27FC236}">
                <a16:creationId xmlns:a16="http://schemas.microsoft.com/office/drawing/2014/main" id="{E12856AD-C350-4DA6-BBEA-39B017759C8E}"/>
              </a:ext>
            </a:extLst>
          </p:cNvPr>
          <p:cNvSpPr txBox="1"/>
          <p:nvPr/>
        </p:nvSpPr>
        <p:spPr>
          <a:xfrm>
            <a:off x="7657668" y="4933681"/>
            <a:ext cx="653975" cy="538516"/>
          </a:xfrm>
          <a:prstGeom prst="rect">
            <a:avLst/>
          </a:prstGeom>
          <a:noFill/>
        </p:spPr>
        <p:txBody>
          <a:bodyPr wrap="square" lIns="0" tIns="0" rIns="0" bIns="0" rtlCol="0" anchor="ctr">
            <a:noAutofit/>
          </a:bodyPr>
          <a:lstStyle/>
          <a:p>
            <a:pPr algn="ctr"/>
            <a:r>
              <a:rPr lang="en-US" sz="1100" dirty="0">
                <a:latin typeface="+mj-lt"/>
                <a:ea typeface="Georgia" charset="0"/>
                <a:cs typeface="Georgia" charset="0"/>
              </a:rPr>
              <a:t>Frozen</a:t>
            </a:r>
          </a:p>
        </p:txBody>
      </p:sp>
      <p:sp>
        <p:nvSpPr>
          <p:cNvPr id="56" name="Footer Placeholder 4">
            <a:extLst>
              <a:ext uri="{FF2B5EF4-FFF2-40B4-BE49-F238E27FC236}">
                <a16:creationId xmlns:a16="http://schemas.microsoft.com/office/drawing/2014/main" id="{BAA54B0F-ABBD-4867-88A4-0D4FF58ADF1E}"/>
              </a:ext>
            </a:extLst>
          </p:cNvPr>
          <p:cNvSpPr>
            <a:spLocks noGrp="1"/>
          </p:cNvSpPr>
          <p:nvPr>
            <p:ph type="ftr" sz="quarter" idx="13"/>
          </p:nvPr>
        </p:nvSpPr>
        <p:spPr>
          <a:xfrm>
            <a:off x="381000" y="6198017"/>
            <a:ext cx="8382000" cy="355183"/>
          </a:xfrm>
        </p:spPr>
        <p:txBody>
          <a:bodyPr/>
          <a:lstStyle/>
          <a:p>
            <a:r>
              <a:rPr lang="en-US" dirty="0"/>
              <a:t>Note: Unaided and aided awareness percentages based on operators who currently offer soup</a:t>
            </a:r>
          </a:p>
          <a:p>
            <a:r>
              <a:rPr lang="en-US" dirty="0"/>
              <a:t>Note: Usage percentages based on operators currently purchasing canned or frozen format</a:t>
            </a:r>
          </a:p>
        </p:txBody>
      </p:sp>
    </p:spTree>
    <p:extLst>
      <p:ext uri="{BB962C8B-B14F-4D97-AF65-F5344CB8AC3E}">
        <p14:creationId xmlns:p14="http://schemas.microsoft.com/office/powerpoint/2010/main" val="33372371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61BDF8A-A4D9-4A00-AC54-91E1133D619B}"/>
              </a:ext>
            </a:extLst>
          </p:cNvPr>
          <p:cNvSpPr>
            <a:spLocks noGrp="1"/>
          </p:cNvSpPr>
          <p:nvPr>
            <p:ph type="title"/>
          </p:nvPr>
        </p:nvSpPr>
        <p:spPr/>
        <p:txBody>
          <a:bodyPr/>
          <a:lstStyle/>
          <a:p>
            <a:r>
              <a:rPr lang="en-US" dirty="0"/>
              <a:t>Soup Decision Tree</a:t>
            </a:r>
          </a:p>
        </p:txBody>
      </p:sp>
      <p:sp>
        <p:nvSpPr>
          <p:cNvPr id="5" name="Slide Number Placeholder 4">
            <a:extLst>
              <a:ext uri="{FF2B5EF4-FFF2-40B4-BE49-F238E27FC236}">
                <a16:creationId xmlns:a16="http://schemas.microsoft.com/office/drawing/2014/main" id="{A4994521-20D1-4848-A280-EA43BC11CE79}"/>
              </a:ext>
            </a:extLst>
          </p:cNvPr>
          <p:cNvSpPr>
            <a:spLocks noGrp="1"/>
          </p:cNvSpPr>
          <p:nvPr>
            <p:ph type="sldNum" sz="quarter" idx="4"/>
          </p:nvPr>
        </p:nvSpPr>
        <p:spPr/>
        <p:txBody>
          <a:bodyPr/>
          <a:lstStyle/>
          <a:p>
            <a:pPr defTabSz="856716"/>
            <a:fld id="{7B6B1C32-E567-445C-9FD5-2A0B0A08DD29}" type="slidenum">
              <a:rPr lang="en-US" smtClean="0"/>
              <a:pPr defTabSz="856716"/>
              <a:t>29</a:t>
            </a:fld>
            <a:endParaRPr lang="en-US" dirty="0"/>
          </a:p>
        </p:txBody>
      </p:sp>
      <p:graphicFrame>
        <p:nvGraphicFramePr>
          <p:cNvPr id="11" name="Content Placeholder 10">
            <a:extLst>
              <a:ext uri="{FF2B5EF4-FFF2-40B4-BE49-F238E27FC236}">
                <a16:creationId xmlns:a16="http://schemas.microsoft.com/office/drawing/2014/main" id="{C8F6B8EB-FD0A-4DE4-8976-3DFD4A335D3A}"/>
              </a:ext>
            </a:extLst>
          </p:cNvPr>
          <p:cNvGraphicFramePr>
            <a:graphicFrameLocks noGrp="1"/>
          </p:cNvGraphicFramePr>
          <p:nvPr>
            <p:ph sz="quarter" idx="18"/>
          </p:nvPr>
        </p:nvGraphicFramePr>
        <p:xfrm>
          <a:off x="145473" y="1536699"/>
          <a:ext cx="8998527" cy="5245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a:extLst>
              <a:ext uri="{FF2B5EF4-FFF2-40B4-BE49-F238E27FC236}">
                <a16:creationId xmlns:a16="http://schemas.microsoft.com/office/drawing/2014/main" id="{000BBFCC-A5A8-41F4-84C6-08EAC08B6773}"/>
              </a:ext>
            </a:extLst>
          </p:cNvPr>
          <p:cNvSpPr txBox="1"/>
          <p:nvPr/>
        </p:nvSpPr>
        <p:spPr>
          <a:xfrm>
            <a:off x="540327" y="3385703"/>
            <a:ext cx="1392382" cy="1547092"/>
          </a:xfrm>
          <a:prstGeom prst="rect">
            <a:avLst/>
          </a:prstGeom>
          <a:noFill/>
        </p:spPr>
        <p:txBody>
          <a:bodyPr wrap="square" lIns="0" tIns="0" rIns="0" bIns="0" rtlCol="0" anchor="ctr">
            <a:noAutofit/>
          </a:bodyPr>
          <a:lstStyle/>
          <a:p>
            <a:r>
              <a:rPr lang="en-US" sz="1600" b="1" dirty="0">
                <a:latin typeface="+mj-lt"/>
              </a:rPr>
              <a:t>66% of Operators Offer Soup on the Menu</a:t>
            </a:r>
          </a:p>
        </p:txBody>
      </p:sp>
      <p:sp>
        <p:nvSpPr>
          <p:cNvPr id="13" name="TextBox 12">
            <a:extLst>
              <a:ext uri="{FF2B5EF4-FFF2-40B4-BE49-F238E27FC236}">
                <a16:creationId xmlns:a16="http://schemas.microsoft.com/office/drawing/2014/main" id="{7D527A62-CD9C-40B2-87D8-A1F70ECCE30C}"/>
              </a:ext>
            </a:extLst>
          </p:cNvPr>
          <p:cNvSpPr txBox="1"/>
          <p:nvPr/>
        </p:nvSpPr>
        <p:spPr>
          <a:xfrm>
            <a:off x="3276600" y="990244"/>
            <a:ext cx="4980431" cy="316760"/>
          </a:xfrm>
          <a:prstGeom prst="rect">
            <a:avLst/>
          </a:prstGeom>
          <a:noFill/>
        </p:spPr>
        <p:txBody>
          <a:bodyPr wrap="square" lIns="0" tIns="0" rIns="0" bIns="0" rtlCol="0" anchor="ctr">
            <a:noAutofit/>
          </a:bodyPr>
          <a:lstStyle/>
          <a:p>
            <a:pPr algn="ctr"/>
            <a:r>
              <a:rPr lang="en-US" sz="1600" b="1" dirty="0">
                <a:latin typeface="+mj-lt"/>
                <a:ea typeface="Georgia" charset="0"/>
                <a:cs typeface="Georgia" charset="0"/>
              </a:rPr>
              <a:t>Top Four Format Purchase Drivers</a:t>
            </a:r>
          </a:p>
        </p:txBody>
      </p:sp>
      <p:sp>
        <p:nvSpPr>
          <p:cNvPr id="14" name="Footer Placeholder 4">
            <a:extLst>
              <a:ext uri="{FF2B5EF4-FFF2-40B4-BE49-F238E27FC236}">
                <a16:creationId xmlns:a16="http://schemas.microsoft.com/office/drawing/2014/main" id="{445FDE65-C5C1-4B36-A83F-E4A8588887BD}"/>
              </a:ext>
            </a:extLst>
          </p:cNvPr>
          <p:cNvSpPr>
            <a:spLocks noGrp="1"/>
          </p:cNvSpPr>
          <p:nvPr>
            <p:ph type="ftr" sz="quarter" idx="13"/>
          </p:nvPr>
        </p:nvSpPr>
        <p:spPr>
          <a:xfrm>
            <a:off x="381002" y="6332316"/>
            <a:ext cx="2715490" cy="218660"/>
          </a:xfrm>
        </p:spPr>
        <p:txBody>
          <a:bodyPr/>
          <a:lstStyle/>
          <a:p>
            <a:r>
              <a:rPr lang="en-US" dirty="0"/>
              <a:t>Note: Purchase drivers highlighted in blue are unique to top purchase drivers in that format</a:t>
            </a:r>
          </a:p>
        </p:txBody>
      </p:sp>
    </p:spTree>
    <p:extLst>
      <p:ext uri="{BB962C8B-B14F-4D97-AF65-F5344CB8AC3E}">
        <p14:creationId xmlns:p14="http://schemas.microsoft.com/office/powerpoint/2010/main" val="1072703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85F9DEA-1BBF-41EE-9720-BA841908A721}"/>
              </a:ext>
            </a:extLst>
          </p:cNvPr>
          <p:cNvSpPr>
            <a:spLocks noGrp="1"/>
          </p:cNvSpPr>
          <p:nvPr>
            <p:ph type="title"/>
          </p:nvPr>
        </p:nvSpPr>
        <p:spPr/>
        <p:txBody>
          <a:bodyPr/>
          <a:lstStyle/>
          <a:p>
            <a:r>
              <a:rPr lang="en-US" dirty="0"/>
              <a:t>Background</a:t>
            </a:r>
          </a:p>
        </p:txBody>
      </p:sp>
      <p:sp>
        <p:nvSpPr>
          <p:cNvPr id="8" name="Slide Number Placeholder 7">
            <a:extLst>
              <a:ext uri="{FF2B5EF4-FFF2-40B4-BE49-F238E27FC236}">
                <a16:creationId xmlns:a16="http://schemas.microsoft.com/office/drawing/2014/main" id="{E1FED326-9960-48A1-B80B-411038EFD215}"/>
              </a:ext>
            </a:extLst>
          </p:cNvPr>
          <p:cNvSpPr>
            <a:spLocks noGrp="1"/>
          </p:cNvSpPr>
          <p:nvPr>
            <p:ph type="sldNum" sz="quarter" idx="4"/>
          </p:nvPr>
        </p:nvSpPr>
        <p:spPr/>
        <p:txBody>
          <a:bodyPr/>
          <a:lstStyle/>
          <a:p>
            <a:fld id="{7B6B1C32-E567-445C-9FD5-2A0B0A08DD29}" type="slidenum">
              <a:rPr lang="en-US" smtClean="0"/>
              <a:pPr/>
              <a:t>3</a:t>
            </a:fld>
            <a:endParaRPr lang="en-US" dirty="0"/>
          </a:p>
        </p:txBody>
      </p:sp>
    </p:spTree>
    <p:extLst>
      <p:ext uri="{BB962C8B-B14F-4D97-AF65-F5344CB8AC3E}">
        <p14:creationId xmlns:p14="http://schemas.microsoft.com/office/powerpoint/2010/main" val="26237057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562818D-B371-41C2-B1C0-E6380F96A62A}"/>
              </a:ext>
            </a:extLst>
          </p:cNvPr>
          <p:cNvSpPr>
            <a:spLocks noGrp="1"/>
          </p:cNvSpPr>
          <p:nvPr>
            <p:ph type="title"/>
          </p:nvPr>
        </p:nvSpPr>
        <p:spPr/>
        <p:txBody>
          <a:bodyPr/>
          <a:lstStyle/>
          <a:p>
            <a:r>
              <a:rPr lang="en-US" dirty="0"/>
              <a:t>Canned Soup Category Performance Summary</a:t>
            </a:r>
          </a:p>
        </p:txBody>
      </p:sp>
      <p:sp>
        <p:nvSpPr>
          <p:cNvPr id="6" name="Footer Placeholder 4">
            <a:extLst>
              <a:ext uri="{FF2B5EF4-FFF2-40B4-BE49-F238E27FC236}">
                <a16:creationId xmlns:a16="http://schemas.microsoft.com/office/drawing/2014/main" id="{0FC0DBA5-4B06-4EB2-8F23-79651E2098AD}"/>
              </a:ext>
            </a:extLst>
          </p:cNvPr>
          <p:cNvSpPr>
            <a:spLocks noGrp="1"/>
          </p:cNvSpPr>
          <p:nvPr>
            <p:ph type="ftr" sz="quarter" idx="13"/>
          </p:nvPr>
        </p:nvSpPr>
        <p:spPr/>
        <p:txBody>
          <a:bodyPr/>
          <a:lstStyle/>
          <a:p>
            <a:r>
              <a:rPr lang="en-US" dirty="0"/>
              <a:t>Note: Percentages based on operators who currently use brand</a:t>
            </a:r>
          </a:p>
          <a:p>
            <a:r>
              <a:rPr lang="en-US" dirty="0"/>
              <a:t>Top Box</a:t>
            </a:r>
          </a:p>
        </p:txBody>
      </p:sp>
      <p:sp>
        <p:nvSpPr>
          <p:cNvPr id="3" name="Slide Number Placeholder 2">
            <a:extLst>
              <a:ext uri="{FF2B5EF4-FFF2-40B4-BE49-F238E27FC236}">
                <a16:creationId xmlns:a16="http://schemas.microsoft.com/office/drawing/2014/main" id="{3B80594C-321C-4C77-A318-92EB5D59B7E7}"/>
              </a:ext>
            </a:extLst>
          </p:cNvPr>
          <p:cNvSpPr>
            <a:spLocks noGrp="1"/>
          </p:cNvSpPr>
          <p:nvPr>
            <p:ph type="sldNum" sz="quarter" idx="4"/>
          </p:nvPr>
        </p:nvSpPr>
        <p:spPr/>
        <p:txBody>
          <a:bodyPr/>
          <a:lstStyle/>
          <a:p>
            <a:fld id="{7B6B1C32-E567-445C-9FD5-2A0B0A08DD29}" type="slidenum">
              <a:rPr lang="en-US" smtClean="0"/>
              <a:pPr/>
              <a:t>30</a:t>
            </a:fld>
            <a:endParaRPr lang="en-US" dirty="0"/>
          </a:p>
        </p:txBody>
      </p:sp>
      <p:sp>
        <p:nvSpPr>
          <p:cNvPr id="2" name="Text Placeholder 1">
            <a:extLst>
              <a:ext uri="{FF2B5EF4-FFF2-40B4-BE49-F238E27FC236}">
                <a16:creationId xmlns:a16="http://schemas.microsoft.com/office/drawing/2014/main" id="{F1962971-740C-40ED-84AB-BB243F4853DB}"/>
              </a:ext>
            </a:extLst>
          </p:cNvPr>
          <p:cNvSpPr>
            <a:spLocks noGrp="1"/>
          </p:cNvSpPr>
          <p:nvPr>
            <p:ph type="body" sz="quarter" idx="15"/>
          </p:nvPr>
        </p:nvSpPr>
        <p:spPr/>
        <p:txBody>
          <a:bodyPr/>
          <a:lstStyle/>
          <a:p>
            <a:r>
              <a:rPr lang="en-US" dirty="0"/>
              <a:t>On top nine purchase drivers</a:t>
            </a:r>
          </a:p>
        </p:txBody>
      </p:sp>
      <p:graphicFrame>
        <p:nvGraphicFramePr>
          <p:cNvPr id="12" name="Chart Placeholder 11">
            <a:extLst>
              <a:ext uri="{FF2B5EF4-FFF2-40B4-BE49-F238E27FC236}">
                <a16:creationId xmlns:a16="http://schemas.microsoft.com/office/drawing/2014/main" id="{D6D98C22-FA84-4F95-B1FB-D256D0BE1D2B}"/>
              </a:ext>
            </a:extLst>
          </p:cNvPr>
          <p:cNvGraphicFramePr>
            <a:graphicFrameLocks noGrp="1"/>
          </p:cNvGraphicFramePr>
          <p:nvPr>
            <p:ph type="chart" sz="quarter" idx="4294967295"/>
          </p:nvPr>
        </p:nvGraphicFramePr>
        <p:xfrm>
          <a:off x="381001" y="2338805"/>
          <a:ext cx="8382000" cy="2738806"/>
        </p:xfrm>
        <a:graphic>
          <a:graphicData uri="http://schemas.openxmlformats.org/drawingml/2006/table">
            <a:tbl>
              <a:tblPr firstRow="1" bandRow="1">
                <a:tableStyleId>{8EC20E35-A176-4012-BC5E-935CFFF8708E}</a:tableStyleId>
              </a:tblPr>
              <a:tblGrid>
                <a:gridCol w="3751534">
                  <a:extLst>
                    <a:ext uri="{9D8B030D-6E8A-4147-A177-3AD203B41FA5}">
                      <a16:colId xmlns:a16="http://schemas.microsoft.com/office/drawing/2014/main" val="20000"/>
                    </a:ext>
                  </a:extLst>
                </a:gridCol>
                <a:gridCol w="2315233">
                  <a:extLst>
                    <a:ext uri="{9D8B030D-6E8A-4147-A177-3AD203B41FA5}">
                      <a16:colId xmlns:a16="http://schemas.microsoft.com/office/drawing/2014/main" val="20001"/>
                    </a:ext>
                  </a:extLst>
                </a:gridCol>
                <a:gridCol w="2315233">
                  <a:extLst>
                    <a:ext uri="{9D8B030D-6E8A-4147-A177-3AD203B41FA5}">
                      <a16:colId xmlns:a16="http://schemas.microsoft.com/office/drawing/2014/main" val="20002"/>
                    </a:ext>
                  </a:extLst>
                </a:gridCol>
              </a:tblGrid>
              <a:tr h="418876">
                <a:tc>
                  <a:txBody>
                    <a:bodyPr/>
                    <a:lstStyle/>
                    <a:p>
                      <a:pPr algn="l" fontAlgn="b"/>
                      <a:r>
                        <a:rPr lang="en-US" sz="1000" b="1" i="0" u="none" strike="noStrike" spc="0" baseline="0" dirty="0">
                          <a:solidFill>
                            <a:schemeClr val="tx1"/>
                          </a:solidFill>
                          <a:effectLst/>
                          <a:latin typeface="+mj-lt"/>
                        </a:rPr>
                        <a:t>Percent of Operators Who Believe Statement Describes Brand</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baseline="0" dirty="0">
                          <a:solidFill>
                            <a:schemeClr val="tx1"/>
                          </a:solidFill>
                          <a:effectLst/>
                          <a:latin typeface="+mj-lt"/>
                        </a:rPr>
                        <a:t>Leader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baseline="0" dirty="0">
                          <a:solidFill>
                            <a:schemeClr val="tx1"/>
                          </a:solidFill>
                          <a:effectLst/>
                          <a:latin typeface="+mj-lt"/>
                        </a:rPr>
                        <a:t>Campbell’s Performance Among Operators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57770">
                <a:tc>
                  <a:txBody>
                    <a:bodyPr/>
                    <a:lstStyle/>
                    <a:p>
                      <a:pPr algn="l" fontAlgn="t"/>
                      <a:r>
                        <a:rPr lang="en-US" sz="1000" b="0" i="0" u="none" strike="noStrike" spc="0" baseline="0" dirty="0">
                          <a:solidFill>
                            <a:schemeClr val="tx1"/>
                          </a:solidFill>
                          <a:effectLst/>
                          <a:latin typeface="+mn-lt"/>
                        </a:rPr>
                        <a:t>Products give you value for the money</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b" latinLnBrk="0" hangingPunct="1">
                        <a:lnSpc>
                          <a:spcPct val="100000"/>
                        </a:lnSpc>
                        <a:spcBef>
                          <a:spcPts val="0"/>
                        </a:spcBef>
                        <a:spcAft>
                          <a:spcPts val="0"/>
                        </a:spcAft>
                        <a:buClrTx/>
                        <a:buSzTx/>
                        <a:buFontTx/>
                        <a:buNone/>
                        <a:tabLst/>
                        <a:defRPr/>
                      </a:pPr>
                      <a:r>
                        <a:rPr lang="en-US" sz="1000" b="1" i="0" u="none" strike="noStrike" kern="1200" spc="0" baseline="0" dirty="0">
                          <a:solidFill>
                            <a:schemeClr val="accent1"/>
                          </a:solidFill>
                          <a:effectLst/>
                          <a:latin typeface="+mn-lt"/>
                          <a:ea typeface="+mn-ea"/>
                          <a:cs typeface="+mn-cs"/>
                        </a:rPr>
                        <a:t>Campbell’s </a:t>
                      </a:r>
                      <a:r>
                        <a:rPr lang="en-US" sz="1000" b="0" i="0" u="none" strike="noStrike" kern="1200" spc="0" baseline="0" dirty="0">
                          <a:solidFill>
                            <a:schemeClr val="accent1"/>
                          </a:solidFill>
                          <a:effectLst/>
                          <a:latin typeface="+mn-lt"/>
                          <a:ea typeface="+mn-ea"/>
                          <a:cs typeface="+mn-cs"/>
                        </a:rPr>
                        <a:t>(52%)</a:t>
                      </a:r>
                      <a:endParaRPr lang="en-US" sz="1000" b="1" i="0" u="none" strike="noStrike" kern="1200" spc="0" baseline="0" dirty="0">
                        <a:solidFill>
                          <a:schemeClr val="accent1"/>
                        </a:solidFill>
                        <a:effectLst/>
                        <a:latin typeface="+mn-lt"/>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52%</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289016792"/>
                  </a:ext>
                </a:extLst>
              </a:tr>
              <a:tr h="257770">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baseline="0" dirty="0">
                          <a:solidFill>
                            <a:schemeClr val="tx1"/>
                          </a:solidFill>
                          <a:effectLst/>
                          <a:latin typeface="+mn-lt"/>
                          <a:ea typeface="+mn-ea"/>
                          <a:cs typeface="+mn-cs"/>
                        </a:rPr>
                        <a:t>Has a good shelf life</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1" i="0" u="none" strike="noStrike" kern="1200" spc="0" baseline="0" dirty="0">
                          <a:solidFill>
                            <a:schemeClr val="accent1"/>
                          </a:solidFill>
                          <a:effectLst/>
                          <a:latin typeface="+mn-lt"/>
                          <a:ea typeface="+mn-ea"/>
                          <a:cs typeface="+mn-cs"/>
                        </a:rPr>
                        <a:t>Campbell’s </a:t>
                      </a:r>
                      <a:r>
                        <a:rPr lang="en-US" sz="1000" b="0" i="0" u="none" strike="noStrike" kern="1200" spc="0" baseline="0" dirty="0">
                          <a:solidFill>
                            <a:schemeClr val="accent1"/>
                          </a:solidFill>
                          <a:effectLst/>
                          <a:latin typeface="+mn-lt"/>
                          <a:ea typeface="+mn-ea"/>
                          <a:cs typeface="+mn-cs"/>
                        </a:rPr>
                        <a:t>(76%)</a:t>
                      </a:r>
                      <a:endParaRPr lang="en-US" sz="1000" b="1" i="0" u="none" strike="noStrike" kern="1200" spc="0" baseline="0" dirty="0">
                        <a:solidFill>
                          <a:schemeClr val="accent1"/>
                        </a:solidFill>
                        <a:effectLst/>
                        <a:latin typeface="+mn-lt"/>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76%</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484028978"/>
                  </a:ext>
                </a:extLst>
              </a:tr>
              <a:tr h="257770">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spc="0" baseline="0" dirty="0">
                          <a:solidFill>
                            <a:schemeClr val="tx1"/>
                          </a:solidFill>
                          <a:effectLst/>
                          <a:latin typeface="+mn-lt"/>
                        </a:rPr>
                        <a:t>Is available from my distributor</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b" latinLnBrk="0" hangingPunct="1">
                        <a:lnSpc>
                          <a:spcPct val="100000"/>
                        </a:lnSpc>
                        <a:spcBef>
                          <a:spcPts val="0"/>
                        </a:spcBef>
                        <a:spcAft>
                          <a:spcPts val="0"/>
                        </a:spcAft>
                        <a:buClrTx/>
                        <a:buSzTx/>
                        <a:buFontTx/>
                        <a:buNone/>
                        <a:tabLst/>
                        <a:defRPr/>
                      </a:pPr>
                      <a:r>
                        <a:rPr lang="en-US" sz="1000" b="1" i="0" u="none" strike="noStrike" kern="1200" spc="0" baseline="0" dirty="0">
                          <a:solidFill>
                            <a:schemeClr val="accent1"/>
                          </a:solidFill>
                          <a:effectLst/>
                          <a:latin typeface="+mn-lt"/>
                          <a:ea typeface="+mn-ea"/>
                          <a:cs typeface="+mn-cs"/>
                        </a:rPr>
                        <a:t>Campbell’s </a:t>
                      </a:r>
                      <a:r>
                        <a:rPr lang="en-US" sz="1000" b="0" i="0" u="none" strike="noStrike" kern="1200" spc="0" baseline="0" dirty="0">
                          <a:solidFill>
                            <a:schemeClr val="accent1"/>
                          </a:solidFill>
                          <a:effectLst/>
                          <a:latin typeface="+mn-lt"/>
                          <a:ea typeface="+mn-ea"/>
                          <a:cs typeface="+mn-cs"/>
                        </a:rPr>
                        <a:t>(67%)</a:t>
                      </a:r>
                      <a:endParaRPr lang="en-US" sz="1000" b="1" i="0" u="none" strike="noStrike" kern="1200" spc="0" baseline="0" dirty="0">
                        <a:solidFill>
                          <a:schemeClr val="accent1"/>
                        </a:solidFill>
                        <a:effectLst/>
                        <a:latin typeface="+mn-lt"/>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67%</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780059"/>
                  </a:ext>
                </a:extLst>
              </a:tr>
              <a:tr h="257770">
                <a:tc>
                  <a:txBody>
                    <a:bodyPr/>
                    <a:lstStyle/>
                    <a:p>
                      <a:pPr algn="l" fontAlgn="t"/>
                      <a:r>
                        <a:rPr lang="en-US" sz="1000" b="0" i="0" u="none" strike="noStrike" spc="0" baseline="0" dirty="0">
                          <a:solidFill>
                            <a:schemeClr val="tx1"/>
                          </a:solidFill>
                          <a:effectLst/>
                          <a:latin typeface="+mn-lt"/>
                        </a:rPr>
                        <a:t>Requires less labor</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b" latinLnBrk="0" hangingPunct="1">
                        <a:lnSpc>
                          <a:spcPct val="100000"/>
                        </a:lnSpc>
                        <a:spcBef>
                          <a:spcPts val="0"/>
                        </a:spcBef>
                        <a:spcAft>
                          <a:spcPts val="0"/>
                        </a:spcAft>
                        <a:buClrTx/>
                        <a:buSzTx/>
                        <a:buFontTx/>
                        <a:buNone/>
                        <a:tabLst/>
                        <a:defRPr/>
                      </a:pPr>
                      <a:r>
                        <a:rPr lang="en-US" sz="1000" b="1" i="0" u="none" strike="noStrike" kern="1200" spc="0" baseline="0" dirty="0">
                          <a:solidFill>
                            <a:schemeClr val="accent1"/>
                          </a:solidFill>
                          <a:effectLst/>
                          <a:latin typeface="+mn-lt"/>
                          <a:ea typeface="+mn-ea"/>
                          <a:cs typeface="+mn-cs"/>
                        </a:rPr>
                        <a:t>Campbell’s </a:t>
                      </a:r>
                      <a:r>
                        <a:rPr lang="en-US" sz="1000" b="0" i="0" u="none" strike="noStrike" kern="1200" spc="0" baseline="0" dirty="0">
                          <a:solidFill>
                            <a:schemeClr val="accent1"/>
                          </a:solidFill>
                          <a:effectLst/>
                          <a:latin typeface="+mn-lt"/>
                          <a:ea typeface="+mn-ea"/>
                          <a:cs typeface="+mn-cs"/>
                        </a:rPr>
                        <a:t>(68%)</a:t>
                      </a:r>
                      <a:endParaRPr lang="en-US" sz="1000" b="1" i="0" u="none" strike="noStrike" kern="1200" spc="0" baseline="0" dirty="0">
                        <a:solidFill>
                          <a:schemeClr val="accent1"/>
                        </a:solidFill>
                        <a:effectLst/>
                        <a:latin typeface="+mn-lt"/>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68%</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591719865"/>
                  </a:ext>
                </a:extLst>
              </a:tr>
              <a:tr h="257770">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spc="0" baseline="0" dirty="0">
                          <a:solidFill>
                            <a:schemeClr val="tx1"/>
                          </a:solidFill>
                          <a:effectLst/>
                          <a:latin typeface="+mn-lt"/>
                        </a:rPr>
                        <a:t>Offers products that are high-quality and perform consistently</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b" latinLnBrk="0" hangingPunct="1">
                        <a:lnSpc>
                          <a:spcPct val="100000"/>
                        </a:lnSpc>
                        <a:spcBef>
                          <a:spcPts val="0"/>
                        </a:spcBef>
                        <a:spcAft>
                          <a:spcPts val="0"/>
                        </a:spcAft>
                        <a:buClrTx/>
                        <a:buSzTx/>
                        <a:buFontTx/>
                        <a:buNone/>
                        <a:tabLst/>
                        <a:defRPr/>
                      </a:pPr>
                      <a:r>
                        <a:rPr lang="en-US" sz="1000" b="1" i="0" u="none" strike="noStrike" kern="1200" spc="0" baseline="0" dirty="0">
                          <a:solidFill>
                            <a:schemeClr val="accent1"/>
                          </a:solidFill>
                          <a:effectLst/>
                          <a:latin typeface="+mn-lt"/>
                          <a:ea typeface="+mn-ea"/>
                          <a:cs typeface="+mn-cs"/>
                        </a:rPr>
                        <a:t>Campbell’s </a:t>
                      </a:r>
                      <a:r>
                        <a:rPr lang="en-US" sz="1000" b="0" i="0" u="none" strike="noStrike" kern="1200" spc="0" baseline="0" dirty="0">
                          <a:solidFill>
                            <a:schemeClr val="accent1"/>
                          </a:solidFill>
                          <a:effectLst/>
                          <a:latin typeface="+mn-lt"/>
                          <a:ea typeface="+mn-ea"/>
                          <a:cs typeface="+mn-cs"/>
                        </a:rPr>
                        <a:t>(58%)</a:t>
                      </a:r>
                      <a:endParaRPr lang="en-US" sz="1000" b="1" i="0" u="none" strike="noStrike" kern="1200" spc="0" baseline="0" dirty="0">
                        <a:solidFill>
                          <a:schemeClr val="accent1"/>
                        </a:solidFill>
                        <a:effectLst/>
                        <a:latin typeface="+mn-lt"/>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58%</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988101067"/>
                  </a:ext>
                </a:extLst>
              </a:tr>
              <a:tr h="257770">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spc="0" baseline="0" dirty="0">
                          <a:solidFill>
                            <a:schemeClr val="tx1"/>
                          </a:solidFill>
                          <a:effectLst/>
                          <a:latin typeface="+mn-lt"/>
                        </a:rPr>
                        <a:t>Offers appropriate packaging sizes</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b" latinLnBrk="0" hangingPunct="1">
                        <a:lnSpc>
                          <a:spcPct val="100000"/>
                        </a:lnSpc>
                        <a:spcBef>
                          <a:spcPts val="0"/>
                        </a:spcBef>
                        <a:spcAft>
                          <a:spcPts val="0"/>
                        </a:spcAft>
                        <a:buClrTx/>
                        <a:buSzTx/>
                        <a:buFontTx/>
                        <a:buNone/>
                        <a:tabLst/>
                        <a:defRPr/>
                      </a:pPr>
                      <a:r>
                        <a:rPr lang="en-US" sz="1000" b="1" i="0" u="none" strike="noStrike" kern="1200" spc="0" baseline="0" dirty="0">
                          <a:solidFill>
                            <a:schemeClr val="accent1"/>
                          </a:solidFill>
                          <a:effectLst/>
                          <a:latin typeface="+mn-lt"/>
                          <a:ea typeface="+mn-ea"/>
                          <a:cs typeface="+mn-cs"/>
                        </a:rPr>
                        <a:t>Campbell’s </a:t>
                      </a:r>
                      <a:r>
                        <a:rPr lang="en-US" sz="1000" b="0" i="0" u="none" strike="noStrike" kern="1200" spc="0" baseline="0" dirty="0">
                          <a:solidFill>
                            <a:schemeClr val="accent1"/>
                          </a:solidFill>
                          <a:effectLst/>
                          <a:latin typeface="+mn-lt"/>
                          <a:ea typeface="+mn-ea"/>
                          <a:cs typeface="+mn-cs"/>
                        </a:rPr>
                        <a:t>(54%)</a:t>
                      </a:r>
                      <a:endParaRPr lang="en-US" sz="1000" b="1" i="0" u="none" strike="noStrike" kern="1200" spc="0" baseline="0" dirty="0">
                        <a:solidFill>
                          <a:schemeClr val="accent1"/>
                        </a:solidFill>
                        <a:effectLst/>
                        <a:latin typeface="+mn-lt"/>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54%</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052333705"/>
                  </a:ext>
                </a:extLst>
              </a:tr>
              <a:tr h="257770">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spc="0" baseline="0" dirty="0">
                          <a:solidFill>
                            <a:schemeClr val="tx1"/>
                          </a:solidFill>
                          <a:effectLst/>
                          <a:latin typeface="+mn-lt"/>
                        </a:rPr>
                        <a:t>Works well in recipes</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b" latinLnBrk="0" hangingPunct="1">
                        <a:lnSpc>
                          <a:spcPct val="100000"/>
                        </a:lnSpc>
                        <a:spcBef>
                          <a:spcPts val="0"/>
                        </a:spcBef>
                        <a:spcAft>
                          <a:spcPts val="0"/>
                        </a:spcAft>
                        <a:buClrTx/>
                        <a:buSzTx/>
                        <a:buFontTx/>
                        <a:buNone/>
                        <a:tabLst/>
                        <a:defRPr/>
                      </a:pPr>
                      <a:r>
                        <a:rPr lang="en-US" sz="1000" b="1" i="0" u="none" strike="noStrike" kern="1200" spc="0" baseline="0" dirty="0">
                          <a:solidFill>
                            <a:schemeClr val="accent1"/>
                          </a:solidFill>
                          <a:effectLst/>
                          <a:latin typeface="+mn-lt"/>
                          <a:ea typeface="+mn-ea"/>
                          <a:cs typeface="+mn-cs"/>
                        </a:rPr>
                        <a:t>Campbell’s </a:t>
                      </a:r>
                      <a:r>
                        <a:rPr lang="en-US" sz="1000" b="0" i="0" u="none" strike="noStrike" kern="1200" spc="0" baseline="0" dirty="0">
                          <a:solidFill>
                            <a:schemeClr val="accent1"/>
                          </a:solidFill>
                          <a:effectLst/>
                          <a:latin typeface="+mn-lt"/>
                          <a:ea typeface="+mn-ea"/>
                          <a:cs typeface="+mn-cs"/>
                        </a:rPr>
                        <a:t>(71%)</a:t>
                      </a:r>
                      <a:endParaRPr lang="en-US" sz="1000" b="1" i="0" u="none" strike="noStrike" kern="1200" spc="0" baseline="0" dirty="0">
                        <a:solidFill>
                          <a:schemeClr val="accent1"/>
                        </a:solidFill>
                        <a:effectLst/>
                        <a:latin typeface="+mn-lt"/>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71%</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2558086"/>
                  </a:ext>
                </a:extLst>
              </a:tr>
              <a:tr h="257770">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spc="0" baseline="0" dirty="0">
                          <a:solidFill>
                            <a:schemeClr val="tx1"/>
                          </a:solidFill>
                          <a:effectLst/>
                          <a:latin typeface="+mn-lt"/>
                        </a:rPr>
                        <a:t>Tastes great and flavor resonates with consumers</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b" latinLnBrk="0" hangingPunct="1">
                        <a:lnSpc>
                          <a:spcPct val="100000"/>
                        </a:lnSpc>
                        <a:spcBef>
                          <a:spcPts val="0"/>
                        </a:spcBef>
                        <a:spcAft>
                          <a:spcPts val="0"/>
                        </a:spcAft>
                        <a:buClrTx/>
                        <a:buSzTx/>
                        <a:buFontTx/>
                        <a:buNone/>
                        <a:tabLst/>
                        <a:defRPr/>
                      </a:pPr>
                      <a:r>
                        <a:rPr lang="en-US" sz="1000" b="0" i="0" u="none" strike="noStrike" kern="1200" spc="0" baseline="0" dirty="0">
                          <a:solidFill>
                            <a:schemeClr val="tx1"/>
                          </a:solidFill>
                          <a:effectLst/>
                          <a:latin typeface="+mn-lt"/>
                          <a:ea typeface="+mn-ea"/>
                          <a:cs typeface="+mn-cs"/>
                        </a:rPr>
                        <a:t>Heinz (67%)</a:t>
                      </a:r>
                      <a:endParaRPr lang="en-US" sz="1000" b="1" i="0" u="none" strike="noStrike" kern="1200" spc="0" baseline="0" dirty="0">
                        <a:solidFill>
                          <a:schemeClr val="tx1"/>
                        </a:solidFill>
                        <a:effectLst/>
                        <a:latin typeface="+mn-lt"/>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62%</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87894404"/>
                  </a:ext>
                </a:extLst>
              </a:tr>
              <a:tr h="25777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Has a reputable reputation in foodservice</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b" latinLnBrk="0" hangingPunct="1">
                        <a:lnSpc>
                          <a:spcPct val="100000"/>
                        </a:lnSpc>
                        <a:spcBef>
                          <a:spcPts val="0"/>
                        </a:spcBef>
                        <a:spcAft>
                          <a:spcPts val="0"/>
                        </a:spcAft>
                        <a:buClrTx/>
                        <a:buSzTx/>
                        <a:buFontTx/>
                        <a:buNone/>
                        <a:tabLst/>
                        <a:defRPr/>
                      </a:pPr>
                      <a:r>
                        <a:rPr lang="en-US" sz="1000" b="1" i="0" u="none" strike="noStrike" kern="1200" spc="0" baseline="0" dirty="0">
                          <a:solidFill>
                            <a:schemeClr val="accent1"/>
                          </a:solidFill>
                          <a:effectLst/>
                          <a:latin typeface="+mn-lt"/>
                          <a:ea typeface="+mn-ea"/>
                          <a:cs typeface="+mn-cs"/>
                        </a:rPr>
                        <a:t>Campbell’s </a:t>
                      </a:r>
                      <a:r>
                        <a:rPr lang="en-US" sz="1000" b="0" i="0" u="none" strike="noStrike" kern="1200" spc="0" baseline="0" dirty="0">
                          <a:solidFill>
                            <a:schemeClr val="accent1"/>
                          </a:solidFill>
                          <a:effectLst/>
                          <a:latin typeface="+mn-lt"/>
                          <a:ea typeface="+mn-ea"/>
                          <a:cs typeface="+mn-cs"/>
                        </a:rPr>
                        <a:t>(62%)</a:t>
                      </a:r>
                      <a:endParaRPr lang="en-US" sz="1000" b="1" i="0" u="none" strike="noStrike" kern="1200" spc="0" baseline="0" dirty="0">
                        <a:solidFill>
                          <a:schemeClr val="accent1"/>
                        </a:solidFill>
                        <a:effectLst/>
                        <a:latin typeface="+mn-lt"/>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62%</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833000404"/>
                  </a:ext>
                </a:extLst>
              </a:tr>
            </a:tbl>
          </a:graphicData>
        </a:graphic>
      </p:graphicFrame>
    </p:spTree>
    <p:extLst>
      <p:ext uri="{BB962C8B-B14F-4D97-AF65-F5344CB8AC3E}">
        <p14:creationId xmlns:p14="http://schemas.microsoft.com/office/powerpoint/2010/main" val="28535986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562818D-B371-41C2-B1C0-E6380F96A62A}"/>
              </a:ext>
            </a:extLst>
          </p:cNvPr>
          <p:cNvSpPr>
            <a:spLocks noGrp="1"/>
          </p:cNvSpPr>
          <p:nvPr>
            <p:ph type="title"/>
          </p:nvPr>
        </p:nvSpPr>
        <p:spPr>
          <a:xfrm>
            <a:off x="384047" y="304800"/>
            <a:ext cx="5788153" cy="878541"/>
          </a:xfrm>
        </p:spPr>
        <p:txBody>
          <a:bodyPr/>
          <a:lstStyle/>
          <a:p>
            <a:r>
              <a:rPr lang="en-US" spc="-250" dirty="0"/>
              <a:t>Frozen Soup Category Performance Summary</a:t>
            </a:r>
            <a:endParaRPr lang="en-US" dirty="0"/>
          </a:p>
        </p:txBody>
      </p:sp>
      <p:sp>
        <p:nvSpPr>
          <p:cNvPr id="3" name="Slide Number Placeholder 2">
            <a:extLst>
              <a:ext uri="{FF2B5EF4-FFF2-40B4-BE49-F238E27FC236}">
                <a16:creationId xmlns:a16="http://schemas.microsoft.com/office/drawing/2014/main" id="{3B80594C-321C-4C77-A318-92EB5D59B7E7}"/>
              </a:ext>
            </a:extLst>
          </p:cNvPr>
          <p:cNvSpPr>
            <a:spLocks noGrp="1"/>
          </p:cNvSpPr>
          <p:nvPr>
            <p:ph type="sldNum" sz="quarter" idx="4"/>
          </p:nvPr>
        </p:nvSpPr>
        <p:spPr/>
        <p:txBody>
          <a:bodyPr/>
          <a:lstStyle/>
          <a:p>
            <a:pPr defTabSz="856716"/>
            <a:fld id="{7B6B1C32-E567-445C-9FD5-2A0B0A08DD29}" type="slidenum">
              <a:rPr lang="en-US" smtClean="0"/>
              <a:pPr defTabSz="856716"/>
              <a:t>31</a:t>
            </a:fld>
            <a:endParaRPr lang="en-US" dirty="0"/>
          </a:p>
        </p:txBody>
      </p:sp>
      <p:sp>
        <p:nvSpPr>
          <p:cNvPr id="2" name="Text Placeholder 1">
            <a:extLst>
              <a:ext uri="{FF2B5EF4-FFF2-40B4-BE49-F238E27FC236}">
                <a16:creationId xmlns:a16="http://schemas.microsoft.com/office/drawing/2014/main" id="{F1962971-740C-40ED-84AB-BB243F4853DB}"/>
              </a:ext>
            </a:extLst>
          </p:cNvPr>
          <p:cNvSpPr>
            <a:spLocks noGrp="1"/>
          </p:cNvSpPr>
          <p:nvPr>
            <p:ph type="body" sz="quarter" idx="15"/>
          </p:nvPr>
        </p:nvSpPr>
        <p:spPr>
          <a:xfrm>
            <a:off x="381000" y="1123190"/>
            <a:ext cx="5486398" cy="371764"/>
          </a:xfrm>
        </p:spPr>
        <p:txBody>
          <a:bodyPr/>
          <a:lstStyle/>
          <a:p>
            <a:r>
              <a:rPr lang="en-US" dirty="0"/>
              <a:t>On top eight purchase drivers</a:t>
            </a:r>
          </a:p>
        </p:txBody>
      </p:sp>
      <p:graphicFrame>
        <p:nvGraphicFramePr>
          <p:cNvPr id="12" name="Chart Placeholder 11">
            <a:extLst>
              <a:ext uri="{FF2B5EF4-FFF2-40B4-BE49-F238E27FC236}">
                <a16:creationId xmlns:a16="http://schemas.microsoft.com/office/drawing/2014/main" id="{D6D98C22-FA84-4F95-B1FB-D256D0BE1D2B}"/>
              </a:ext>
            </a:extLst>
          </p:cNvPr>
          <p:cNvGraphicFramePr>
            <a:graphicFrameLocks noGrp="1"/>
          </p:cNvGraphicFramePr>
          <p:nvPr>
            <p:ph type="chart" sz="quarter" idx="4294967295"/>
            <p:extLst>
              <p:ext uri="{D42A27DB-BD31-4B8C-83A1-F6EECF244321}">
                <p14:modId xmlns:p14="http://schemas.microsoft.com/office/powerpoint/2010/main" val="2136528122"/>
              </p:ext>
            </p:extLst>
          </p:nvPr>
        </p:nvGraphicFramePr>
        <p:xfrm>
          <a:off x="381000" y="2350124"/>
          <a:ext cx="8382000" cy="2346960"/>
        </p:xfrm>
        <a:graphic>
          <a:graphicData uri="http://schemas.openxmlformats.org/drawingml/2006/table">
            <a:tbl>
              <a:tblPr firstRow="1" bandRow="1">
                <a:tableStyleId>{8EC20E35-A176-4012-BC5E-935CFFF8708E}</a:tableStyleId>
              </a:tblPr>
              <a:tblGrid>
                <a:gridCol w="3751534">
                  <a:extLst>
                    <a:ext uri="{9D8B030D-6E8A-4147-A177-3AD203B41FA5}">
                      <a16:colId xmlns:a16="http://schemas.microsoft.com/office/drawing/2014/main" val="20000"/>
                    </a:ext>
                  </a:extLst>
                </a:gridCol>
                <a:gridCol w="2315233">
                  <a:extLst>
                    <a:ext uri="{9D8B030D-6E8A-4147-A177-3AD203B41FA5}">
                      <a16:colId xmlns:a16="http://schemas.microsoft.com/office/drawing/2014/main" val="20001"/>
                    </a:ext>
                  </a:extLst>
                </a:gridCol>
                <a:gridCol w="2315233">
                  <a:extLst>
                    <a:ext uri="{9D8B030D-6E8A-4147-A177-3AD203B41FA5}">
                      <a16:colId xmlns:a16="http://schemas.microsoft.com/office/drawing/2014/main" val="20002"/>
                    </a:ext>
                  </a:extLst>
                </a:gridCol>
              </a:tblGrid>
              <a:tr h="0">
                <a:tc>
                  <a:txBody>
                    <a:bodyPr/>
                    <a:lstStyle/>
                    <a:p>
                      <a:pPr algn="l" fontAlgn="b"/>
                      <a:r>
                        <a:rPr lang="en-US" sz="1000" b="1" i="0" u="none" strike="noStrike" spc="0" baseline="0" dirty="0">
                          <a:solidFill>
                            <a:schemeClr val="tx1"/>
                          </a:solidFill>
                          <a:effectLst/>
                          <a:latin typeface="+mj-lt"/>
                        </a:rPr>
                        <a:t>Percent of Operators Who Believe Statement Describes Brand</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baseline="0" dirty="0">
                          <a:solidFill>
                            <a:schemeClr val="tx1"/>
                          </a:solidFill>
                          <a:effectLst/>
                          <a:latin typeface="+mj-lt"/>
                        </a:rPr>
                        <a:t>Leader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baseline="0" dirty="0">
                          <a:solidFill>
                            <a:schemeClr val="tx1"/>
                          </a:solidFill>
                          <a:effectLst/>
                          <a:latin typeface="+mj-lt"/>
                        </a:rPr>
                        <a:t>Campbell’s Performance Among Operators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0">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spc="0" baseline="0" dirty="0">
                          <a:solidFill>
                            <a:schemeClr val="tx1"/>
                          </a:solidFill>
                          <a:effectLst/>
                          <a:latin typeface="+mn-lt"/>
                        </a:rPr>
                        <a:t>Requires less labor</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1" i="0" u="none" strike="noStrike" kern="1200" spc="0" baseline="0" dirty="0">
                          <a:solidFill>
                            <a:schemeClr val="accent1"/>
                          </a:solidFill>
                          <a:effectLst/>
                          <a:latin typeface="+mn-lt"/>
                          <a:ea typeface="+mn-ea"/>
                          <a:cs typeface="+mn-cs"/>
                        </a:rPr>
                        <a:t>Campbell’s </a:t>
                      </a:r>
                      <a:r>
                        <a:rPr lang="en-US" sz="1000" b="0" i="0" u="none" strike="noStrike" kern="1200" spc="0" baseline="0" dirty="0">
                          <a:solidFill>
                            <a:schemeClr val="accent1"/>
                          </a:solidFill>
                          <a:effectLst/>
                          <a:latin typeface="+mn-lt"/>
                          <a:ea typeface="+mn-ea"/>
                          <a:cs typeface="+mn-cs"/>
                        </a:rPr>
                        <a:t>(58%)</a:t>
                      </a:r>
                      <a:endParaRPr lang="en-US" sz="1000" b="1" i="0" u="none" strike="noStrike" kern="1200" spc="0" baseline="0" dirty="0">
                        <a:solidFill>
                          <a:schemeClr val="accent1"/>
                        </a:solidFill>
                        <a:effectLst/>
                        <a:latin typeface="+mn-lt"/>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58%</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934269753"/>
                  </a:ext>
                </a:extLst>
              </a:tr>
              <a:tr h="0">
                <a:tc>
                  <a:txBody>
                    <a:bodyPr/>
                    <a:lstStyle/>
                    <a:p>
                      <a:pPr algn="l" fontAlgn="t"/>
                      <a:r>
                        <a:rPr lang="en-US" sz="1000" b="0" i="0" u="none" strike="noStrike" spc="0" baseline="0" dirty="0">
                          <a:solidFill>
                            <a:schemeClr val="tx1"/>
                          </a:solidFill>
                          <a:effectLst/>
                          <a:latin typeface="+mn-lt"/>
                        </a:rPr>
                        <a:t>Is a brand that offers a wide range of flavor options</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Sysco (67%)</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59%</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28449655"/>
                  </a:ext>
                </a:extLst>
              </a:tr>
              <a:tr h="0">
                <a:tc>
                  <a:txBody>
                    <a:bodyPr/>
                    <a:lstStyle/>
                    <a:p>
                      <a:pPr algn="l" fontAlgn="t"/>
                      <a:r>
                        <a:rPr lang="en-US" sz="1000" b="0" i="0" u="none" strike="noStrike" spc="0" baseline="0" dirty="0">
                          <a:solidFill>
                            <a:schemeClr val="tx1"/>
                          </a:solidFill>
                          <a:effectLst/>
                          <a:latin typeface="+mn-lt"/>
                        </a:rPr>
                        <a:t>Tastes great and flavor resonates with consumers</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baseline="0" dirty="0">
                          <a:solidFill>
                            <a:schemeClr val="tx1"/>
                          </a:solidFill>
                          <a:effectLst/>
                          <a:latin typeface="+mn-lt"/>
                          <a:ea typeface="+mn-ea"/>
                          <a:cs typeface="+mn-cs"/>
                        </a:rPr>
                        <a:t>Sysco (71%)</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67%</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780059"/>
                  </a:ext>
                </a:extLst>
              </a:tr>
              <a:tr h="0">
                <a:tc>
                  <a:txBody>
                    <a:bodyPr/>
                    <a:lstStyle/>
                    <a:p>
                      <a:pPr algn="l" fontAlgn="t"/>
                      <a:r>
                        <a:rPr lang="en-US" sz="1000" b="0" i="0" u="none" strike="noStrike" spc="0" baseline="0" dirty="0">
                          <a:solidFill>
                            <a:schemeClr val="tx1"/>
                          </a:solidFill>
                          <a:effectLst/>
                          <a:latin typeface="+mn-lt"/>
                        </a:rPr>
                        <a:t>Is ready to eat (only requires heating)</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1" i="0" u="none" strike="noStrike" kern="1200" spc="0" baseline="0" dirty="0">
                          <a:solidFill>
                            <a:schemeClr val="accent1"/>
                          </a:solidFill>
                          <a:effectLst/>
                          <a:latin typeface="+mn-lt"/>
                          <a:ea typeface="+mn-ea"/>
                          <a:cs typeface="+mn-cs"/>
                        </a:rPr>
                        <a:t>Campbell’s </a:t>
                      </a:r>
                      <a:r>
                        <a:rPr lang="en-US" sz="1000" b="0" i="0" u="none" strike="noStrike" kern="1200" spc="0" baseline="0" dirty="0">
                          <a:solidFill>
                            <a:schemeClr val="accent1"/>
                          </a:solidFill>
                          <a:effectLst/>
                          <a:latin typeface="+mn-lt"/>
                          <a:ea typeface="+mn-ea"/>
                          <a:cs typeface="+mn-cs"/>
                        </a:rPr>
                        <a:t>(68%)</a:t>
                      </a:r>
                      <a:endParaRPr lang="en-US" sz="1000" b="1" i="0" u="none" strike="noStrike" kern="1200" spc="0" baseline="0" dirty="0">
                        <a:solidFill>
                          <a:schemeClr val="accent1"/>
                        </a:solidFill>
                        <a:effectLst/>
                        <a:latin typeface="+mn-lt"/>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68%</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57906716"/>
                  </a:ext>
                </a:extLst>
              </a:tr>
              <a:tr h="0">
                <a:tc>
                  <a:txBody>
                    <a:bodyPr/>
                    <a:lstStyle/>
                    <a:p>
                      <a:pPr algn="l" fontAlgn="t"/>
                      <a:r>
                        <a:rPr lang="en-US" sz="1000" b="0" i="0" u="none" strike="noStrike" spc="0" baseline="0" dirty="0">
                          <a:solidFill>
                            <a:schemeClr val="tx1"/>
                          </a:solidFill>
                          <a:effectLst/>
                          <a:latin typeface="+mn-lt"/>
                        </a:rPr>
                        <a:t>Offers products that are high-quality and perform consistently</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b" latinLnBrk="0" hangingPunct="1">
                        <a:lnSpc>
                          <a:spcPct val="100000"/>
                        </a:lnSpc>
                        <a:spcBef>
                          <a:spcPts val="0"/>
                        </a:spcBef>
                        <a:spcAft>
                          <a:spcPts val="0"/>
                        </a:spcAft>
                        <a:buClrTx/>
                        <a:buSzTx/>
                        <a:buFontTx/>
                        <a:buNone/>
                        <a:tabLst/>
                        <a:defRPr/>
                      </a:pPr>
                      <a:r>
                        <a:rPr lang="en-US" sz="1000" b="0" i="0" u="none" strike="noStrike" kern="1200" spc="0" baseline="0" dirty="0">
                          <a:solidFill>
                            <a:schemeClr val="tx1"/>
                          </a:solidFill>
                          <a:effectLst/>
                          <a:latin typeface="+mn-lt"/>
                          <a:ea typeface="+mn-ea"/>
                          <a:cs typeface="+mn-cs"/>
                        </a:rPr>
                        <a:t>Sysco (86%)</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77%</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591719865"/>
                  </a:ext>
                </a:extLst>
              </a:tr>
              <a:tr h="0">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spc="0" baseline="0" dirty="0">
                          <a:solidFill>
                            <a:schemeClr val="tx1"/>
                          </a:solidFill>
                          <a:effectLst/>
                          <a:latin typeface="+mn-lt"/>
                        </a:rPr>
                        <a:t>Products give you value for the money</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b" latinLnBrk="0" hangingPunct="1">
                        <a:lnSpc>
                          <a:spcPct val="100000"/>
                        </a:lnSpc>
                        <a:spcBef>
                          <a:spcPts val="0"/>
                        </a:spcBef>
                        <a:spcAft>
                          <a:spcPts val="0"/>
                        </a:spcAft>
                        <a:buClrTx/>
                        <a:buSzTx/>
                        <a:buFontTx/>
                        <a:buNone/>
                        <a:tabLst/>
                        <a:defRPr/>
                      </a:pPr>
                      <a:r>
                        <a:rPr lang="en-US" sz="1000" b="1" i="0" u="none" strike="noStrike" kern="1200" spc="0" baseline="0" dirty="0">
                          <a:solidFill>
                            <a:schemeClr val="accent1"/>
                          </a:solidFill>
                          <a:effectLst/>
                          <a:latin typeface="+mn-lt"/>
                          <a:ea typeface="+mn-ea"/>
                          <a:cs typeface="+mn-cs"/>
                        </a:rPr>
                        <a:t>Campbell’s</a:t>
                      </a:r>
                      <a:r>
                        <a:rPr lang="en-US" sz="1000" b="0" i="0" u="none" strike="noStrike" kern="1200" spc="0" baseline="0" dirty="0">
                          <a:solidFill>
                            <a:schemeClr val="accent1"/>
                          </a:solidFill>
                          <a:effectLst/>
                          <a:latin typeface="+mn-lt"/>
                          <a:ea typeface="+mn-ea"/>
                          <a:cs typeface="+mn-cs"/>
                        </a:rPr>
                        <a:t> (44%)</a:t>
                      </a:r>
                      <a:endParaRPr lang="en-US" sz="1000" b="1" i="0" u="none" strike="noStrike" kern="1200" spc="0" baseline="0" dirty="0">
                        <a:solidFill>
                          <a:schemeClr val="accent1"/>
                        </a:solidFill>
                        <a:effectLst/>
                        <a:latin typeface="+mn-lt"/>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44%</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988101067"/>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Has a good shelf life</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1" i="0" u="none" strike="noStrike" kern="1200" spc="0" baseline="0" dirty="0">
                          <a:solidFill>
                            <a:schemeClr val="accent1"/>
                          </a:solidFill>
                          <a:effectLst/>
                          <a:latin typeface="+mn-lt"/>
                          <a:ea typeface="+mn-ea"/>
                          <a:cs typeface="+mn-cs"/>
                        </a:rPr>
                        <a:t>Campbell’s </a:t>
                      </a:r>
                      <a:r>
                        <a:rPr lang="en-US" sz="1000" b="0" i="0" u="none" strike="noStrike" kern="1200" spc="0" baseline="0" dirty="0">
                          <a:solidFill>
                            <a:schemeClr val="accent1"/>
                          </a:solidFill>
                          <a:effectLst/>
                          <a:latin typeface="+mn-lt"/>
                          <a:ea typeface="+mn-ea"/>
                          <a:cs typeface="+mn-cs"/>
                        </a:rPr>
                        <a:t>(89%)</a:t>
                      </a:r>
                      <a:endParaRPr lang="en-US" sz="1000" b="1" i="0" u="none" strike="noStrike" kern="1200" spc="0" baseline="0" dirty="0">
                        <a:solidFill>
                          <a:schemeClr val="accent1"/>
                        </a:solidFill>
                        <a:effectLst/>
                        <a:latin typeface="+mn-lt"/>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89%</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052333705"/>
                  </a:ext>
                </a:extLst>
              </a:tr>
              <a:tr h="0">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spc="0" baseline="0" dirty="0">
                          <a:solidFill>
                            <a:schemeClr val="tx1"/>
                          </a:solidFill>
                          <a:effectLst/>
                          <a:latin typeface="+mn-lt"/>
                        </a:rPr>
                        <a:t>Is available from my distributor</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b" latinLnBrk="0" hangingPunct="1">
                        <a:lnSpc>
                          <a:spcPct val="100000"/>
                        </a:lnSpc>
                        <a:spcBef>
                          <a:spcPts val="0"/>
                        </a:spcBef>
                        <a:spcAft>
                          <a:spcPts val="0"/>
                        </a:spcAft>
                        <a:buClrTx/>
                        <a:buSzTx/>
                        <a:buFontTx/>
                        <a:buNone/>
                        <a:tabLst/>
                        <a:defRPr/>
                      </a:pPr>
                      <a:r>
                        <a:rPr lang="en-US" sz="1000" b="1" i="0" u="none" strike="noStrike" kern="1200" spc="0" baseline="0" dirty="0">
                          <a:solidFill>
                            <a:schemeClr val="accent1"/>
                          </a:solidFill>
                          <a:effectLst/>
                          <a:latin typeface="+mn-lt"/>
                          <a:ea typeface="+mn-ea"/>
                          <a:cs typeface="+mn-cs"/>
                        </a:rPr>
                        <a:t>Campbell’s</a:t>
                      </a:r>
                      <a:r>
                        <a:rPr lang="en-US" sz="1000" b="0" i="0" u="none" strike="noStrike" kern="1200" spc="0" baseline="0" dirty="0">
                          <a:solidFill>
                            <a:schemeClr val="tx1"/>
                          </a:solidFill>
                          <a:effectLst/>
                          <a:latin typeface="+mn-lt"/>
                          <a:ea typeface="+mn-ea"/>
                          <a:cs typeface="+mn-cs"/>
                        </a:rPr>
                        <a:t> </a:t>
                      </a:r>
                      <a:r>
                        <a:rPr lang="en-US" sz="1000" b="0" i="0" u="none" strike="noStrike" kern="1200" spc="0" baseline="0" dirty="0">
                          <a:solidFill>
                            <a:schemeClr val="accent1"/>
                          </a:solidFill>
                          <a:effectLst/>
                          <a:latin typeface="+mn-lt"/>
                          <a:ea typeface="+mn-ea"/>
                          <a:cs typeface="+mn-cs"/>
                        </a:rPr>
                        <a:t>(90%)</a:t>
                      </a:r>
                      <a:endParaRPr lang="en-US" sz="1000" b="1" i="0" u="none" strike="noStrike" kern="1200" spc="0" baseline="0" dirty="0">
                        <a:solidFill>
                          <a:schemeClr val="tx1"/>
                        </a:solidFill>
                        <a:effectLst/>
                        <a:latin typeface="+mn-lt"/>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90%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2558086"/>
                  </a:ext>
                </a:extLst>
              </a:tr>
            </a:tbl>
          </a:graphicData>
        </a:graphic>
      </p:graphicFrame>
      <p:sp>
        <p:nvSpPr>
          <p:cNvPr id="6" name="Footer Placeholder 4">
            <a:extLst>
              <a:ext uri="{FF2B5EF4-FFF2-40B4-BE49-F238E27FC236}">
                <a16:creationId xmlns:a16="http://schemas.microsoft.com/office/drawing/2014/main" id="{0FC0DBA5-4B06-4EB2-8F23-79651E2098AD}"/>
              </a:ext>
            </a:extLst>
          </p:cNvPr>
          <p:cNvSpPr>
            <a:spLocks noGrp="1"/>
          </p:cNvSpPr>
          <p:nvPr>
            <p:ph type="ftr" sz="quarter" idx="13"/>
          </p:nvPr>
        </p:nvSpPr>
        <p:spPr>
          <a:xfrm>
            <a:off x="381001" y="6332316"/>
            <a:ext cx="5486399" cy="218660"/>
          </a:xfrm>
        </p:spPr>
        <p:txBody>
          <a:bodyPr/>
          <a:lstStyle/>
          <a:p>
            <a:r>
              <a:rPr lang="en-US" dirty="0"/>
              <a:t>Note: Percentages based on operators who currently use brand and comparisons are between top three brands, based on usage</a:t>
            </a:r>
          </a:p>
          <a:p>
            <a:r>
              <a:rPr lang="en-US" dirty="0"/>
              <a:t>Top Box</a:t>
            </a:r>
            <a:endParaRPr lang="en-US" b="1" dirty="0"/>
          </a:p>
          <a:p>
            <a:r>
              <a:rPr lang="en-US" dirty="0"/>
              <a:t>Note: Q1 F20 Quality and Service significantly underperformed due to Everett Transition (Project Sonics)</a:t>
            </a:r>
          </a:p>
        </p:txBody>
      </p:sp>
    </p:spTree>
    <p:extLst>
      <p:ext uri="{BB962C8B-B14F-4D97-AF65-F5344CB8AC3E}">
        <p14:creationId xmlns:p14="http://schemas.microsoft.com/office/powerpoint/2010/main" val="8130368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lifecycleGradientImage">
            <a:extLst>
              <a:ext uri="{FF2B5EF4-FFF2-40B4-BE49-F238E27FC236}">
                <a16:creationId xmlns:a16="http://schemas.microsoft.com/office/drawing/2014/main" id="{7F5B4D46-356B-469C-864A-A39192267CA0}"/>
              </a:ext>
            </a:extLst>
          </p:cNvPr>
          <p:cNvPicPr>
            <a:picLocks noChangeAspect="1"/>
          </p:cNvPicPr>
          <p:nvPr/>
        </p:nvPicPr>
        <p:blipFill>
          <a:blip r:embed="rId3">
            <a:lum/>
          </a:blip>
          <a:srcRect t="11273" b="6732"/>
          <a:stretch>
            <a:fillRect/>
          </a:stretch>
        </p:blipFill>
        <p:spPr bwMode="white">
          <a:xfrm>
            <a:off x="421423" y="494521"/>
            <a:ext cx="8039258" cy="3072591"/>
          </a:xfrm>
          <a:prstGeom prst="rect">
            <a:avLst/>
          </a:prstGeom>
          <a:ln>
            <a:headEnd type="none"/>
            <a:tailEnd type="none"/>
          </a:ln>
        </p:spPr>
      </p:pic>
      <p:sp>
        <p:nvSpPr>
          <p:cNvPr id="16" name="Perspective" title="Filter_Subtitle">
            <a:extLst>
              <a:ext uri="{FF2B5EF4-FFF2-40B4-BE49-F238E27FC236}">
                <a16:creationId xmlns:a16="http://schemas.microsoft.com/office/drawing/2014/main" id="{9328EC10-2E25-4EF0-BF03-AAC10775E08F}"/>
              </a:ext>
            </a:extLst>
          </p:cNvPr>
          <p:cNvSpPr txBox="1">
            <a:spLocks noChangeArrowheads="1"/>
          </p:cNvSpPr>
          <p:nvPr/>
        </p:nvSpPr>
        <p:spPr bwMode="white">
          <a:xfrm>
            <a:off x="326252" y="686562"/>
            <a:ext cx="5638800" cy="400110"/>
          </a:xfrm>
          <a:prstGeom prst="rect">
            <a:avLst/>
          </a:prstGeom>
          <a:noFill/>
          <a:ln>
            <a:headEnd type="none"/>
            <a:tailEnd type="none"/>
          </a:ln>
        </p:spPr>
        <p:txBody>
          <a:bodyPr wrap="square">
            <a:spAutoFit/>
          </a:bodyPr>
          <a:lstStyle>
            <a:defPPr defTabSz="914318">
              <a:defRPr lang="en-US" dirty="0"/>
            </a:defPPr>
            <a:lvl1pPr marL="0" algn="l" defTabSz="914318" rtl="0">
              <a:defRPr sz="1797" kern="1200" dirty="0">
                <a:solidFill>
                  <a:schemeClr val="tx1"/>
                </a:solidFill>
                <a:latin typeface="+mn-lt"/>
                <a:ea typeface="+mn-ea"/>
              </a:defRPr>
            </a:lvl1pPr>
            <a:lvl2pPr marL="457159" algn="l" defTabSz="914318" rtl="0">
              <a:defRPr sz="1797" kern="1200" dirty="0">
                <a:solidFill>
                  <a:schemeClr val="tx1"/>
                </a:solidFill>
                <a:latin typeface="+mn-lt"/>
                <a:ea typeface="+mn-ea"/>
              </a:defRPr>
            </a:lvl2pPr>
            <a:lvl3pPr marL="914318" algn="l" defTabSz="914318" rtl="0">
              <a:defRPr sz="1797" kern="1200" dirty="0">
                <a:solidFill>
                  <a:schemeClr val="tx1"/>
                </a:solidFill>
                <a:latin typeface="+mn-lt"/>
                <a:ea typeface="+mn-ea"/>
              </a:defRPr>
            </a:lvl3pPr>
            <a:lvl4pPr marL="1371477" algn="l" defTabSz="914318" rtl="0">
              <a:defRPr sz="1797" kern="1200" dirty="0">
                <a:solidFill>
                  <a:schemeClr val="tx1"/>
                </a:solidFill>
                <a:latin typeface="+mn-lt"/>
                <a:ea typeface="+mn-ea"/>
              </a:defRPr>
            </a:lvl4pPr>
            <a:lvl5pPr marL="1828637" algn="l" defTabSz="914318" rtl="0">
              <a:defRPr sz="1797" kern="1200" dirty="0">
                <a:solidFill>
                  <a:schemeClr val="tx1"/>
                </a:solidFill>
                <a:latin typeface="+mn-lt"/>
                <a:ea typeface="+mn-ea"/>
              </a:defRPr>
            </a:lvl5pPr>
            <a:lvl6pPr marL="2285797" algn="l" defTabSz="914318" rtl="0">
              <a:defRPr sz="1797" kern="1200" dirty="0">
                <a:solidFill>
                  <a:schemeClr val="tx1"/>
                </a:solidFill>
                <a:latin typeface="+mn-lt"/>
                <a:ea typeface="+mn-ea"/>
              </a:defRPr>
            </a:lvl6pPr>
            <a:lvl7pPr marL="2742956" algn="l" defTabSz="914318" rtl="0">
              <a:defRPr sz="1797" kern="1200" dirty="0">
                <a:solidFill>
                  <a:schemeClr val="tx1"/>
                </a:solidFill>
                <a:latin typeface="+mn-lt"/>
                <a:ea typeface="+mn-ea"/>
              </a:defRPr>
            </a:lvl7pPr>
            <a:lvl8pPr marL="3200115" algn="l" defTabSz="914318" rtl="0">
              <a:defRPr sz="1797" kern="1200" dirty="0">
                <a:solidFill>
                  <a:schemeClr val="tx1"/>
                </a:solidFill>
                <a:latin typeface="+mn-lt"/>
                <a:ea typeface="+mn-ea"/>
              </a:defRPr>
            </a:lvl8pPr>
            <a:lvl9pPr marL="3657274" algn="l" defTabSz="914318" rtl="0">
              <a:defRPr sz="1797" kern="1200" dirty="0">
                <a:solidFill>
                  <a:schemeClr val="tx1"/>
                </a:solidFill>
                <a:latin typeface="+mn-lt"/>
                <a:ea typeface="+mn-ea"/>
              </a:defRPr>
            </a:lvl9pPr>
          </a:lstStyle>
          <a:p>
            <a:pPr defTabSz="914318"/>
            <a:r>
              <a:rPr lang="en-US" sz="2000" dirty="0">
                <a:solidFill>
                  <a:srgbClr val="898D8D"/>
                </a:solidFill>
                <a:latin typeface="Georgia"/>
              </a:rPr>
              <a:t>Flavors</a:t>
            </a:r>
          </a:p>
        </p:txBody>
      </p:sp>
      <p:sp>
        <p:nvSpPr>
          <p:cNvPr id="7" name="SummaryName"/>
          <p:cNvSpPr txBox="1">
            <a:spLocks noChangeArrowheads="1"/>
          </p:cNvSpPr>
          <p:nvPr/>
        </p:nvSpPr>
        <p:spPr bwMode="white">
          <a:xfrm>
            <a:off x="228600" y="214313"/>
            <a:ext cx="6315075" cy="642937"/>
          </a:xfrm>
          <a:prstGeom prst="rect">
            <a:avLst/>
          </a:prstGeom>
          <a:ln>
            <a:headEnd type="none"/>
            <a:tailEnd type="none"/>
          </a:ln>
        </p:spPr>
        <p:txBody>
          <a:bodyPr wrap="square" lIns="91440" tIns="45720" rIns="91440" bIns="45720" anchor="ctr">
            <a:normAutofit/>
          </a:bodyPr>
          <a:lstStyle>
            <a:lvl1pPr algn="l" defTabSz="906199" rtl="0">
              <a:lnSpc>
                <a:spcPct val="90000"/>
              </a:lnSpc>
              <a:spcBef>
                <a:spcPct val="0"/>
              </a:spcBef>
              <a:buNone/>
              <a:tabLst>
                <a:tab pos="214313" algn="l"/>
              </a:tabLst>
              <a:defRPr sz="2800" b="1" kern="1200" dirty="0">
                <a:solidFill>
                  <a:schemeClr val="tx1"/>
                </a:solidFill>
                <a:latin typeface="+mj-lt"/>
                <a:ea typeface="+mj-ea"/>
              </a:defRPr>
            </a:lvl1pPr>
          </a:lstStyle>
          <a:p>
            <a:pPr marL="114300" defTabSz="906199">
              <a:tabLst/>
            </a:pPr>
            <a:r>
              <a:rPr lang="en-US" sz="3000" dirty="0">
                <a:latin typeface="Arial Black"/>
              </a:rPr>
              <a:t>Soup Lifecycle</a:t>
            </a:r>
          </a:p>
        </p:txBody>
      </p:sp>
      <p:sp>
        <p:nvSpPr>
          <p:cNvPr id="13" name="TextBox13"/>
          <p:cNvSpPr txBox="1">
            <a:spLocks noChangeArrowheads="1"/>
          </p:cNvSpPr>
          <p:nvPr/>
        </p:nvSpPr>
        <p:spPr bwMode="white">
          <a:xfrm>
            <a:off x="0" y="6858000"/>
            <a:ext cx="12700" cy="12700"/>
          </a:xfrm>
          <a:prstGeom prst="rect">
            <a:avLst/>
          </a:prstGeom>
          <a:ln>
            <a:headEnd type="none"/>
            <a:tailEnd type="none"/>
          </a:ln>
        </p:spPr>
        <p:txBody>
          <a:bodyPr wrap="square">
            <a:spAutoFit/>
          </a:bodyPr>
          <a:lstStyle/>
          <a:p>
            <a:pPr defTabSz="914318">
              <a:defRPr sz="100" dirty="0">
                <a:solidFill>
                  <a:srgbClr val="FFFFFF"/>
                </a:solidFill>
              </a:defRPr>
            </a:pPr>
            <a:r>
              <a:rPr dirty="0"/>
              <a:t>User: 14 Bernadette</a:t>
            </a:r>
          </a:p>
        </p:txBody>
      </p:sp>
      <p:graphicFrame>
        <p:nvGraphicFramePr>
          <p:cNvPr id="21" name="tableMature">
            <a:extLst>
              <a:ext uri="{FF2B5EF4-FFF2-40B4-BE49-F238E27FC236}">
                <a16:creationId xmlns:a16="http://schemas.microsoft.com/office/drawing/2014/main" id="{AC038BD2-BB91-457B-8712-B9AD17454BC9}"/>
              </a:ext>
            </a:extLst>
          </p:cNvPr>
          <p:cNvGraphicFramePr/>
          <p:nvPr/>
        </p:nvGraphicFramePr>
        <p:xfrm>
          <a:off x="6450265" y="3761344"/>
          <a:ext cx="2010416" cy="2315031"/>
        </p:xfrm>
        <a:graphic>
          <a:graphicData uri="http://schemas.openxmlformats.org/drawingml/2006/table">
            <a:tbl>
              <a:tblPr firstRow="1" bandRow="1">
                <a:tableStyleId>{5FD0F851-EC5A-4D38-B0AD-8093EC10F338}</a:tableStyleId>
              </a:tblPr>
              <a:tblGrid>
                <a:gridCol w="1082749">
                  <a:extLst>
                    <a:ext uri="{9D8B030D-6E8A-4147-A177-3AD203B41FA5}">
                      <a16:colId xmlns:a16="http://schemas.microsoft.com/office/drawing/2014/main" val="20000"/>
                    </a:ext>
                  </a:extLst>
                </a:gridCol>
                <a:gridCol w="927667">
                  <a:extLst>
                    <a:ext uri="{9D8B030D-6E8A-4147-A177-3AD203B41FA5}">
                      <a16:colId xmlns:a16="http://schemas.microsoft.com/office/drawing/2014/main" val="20001"/>
                    </a:ext>
                  </a:extLst>
                </a:gridCol>
              </a:tblGrid>
              <a:tr h="354946">
                <a:tc gridSpan="2">
                  <a:txBody>
                    <a:bodyPr/>
                    <a:lstStyle/>
                    <a:p>
                      <a:pPr marL="0" algn="l" defTabSz="906199" rtl="0"/>
                      <a:r>
                        <a:rPr lang="en-US" sz="1000" b="1" kern="1200" dirty="0">
                          <a:solidFill>
                            <a:schemeClr val="tx1"/>
                          </a:solidFill>
                          <a:latin typeface="+mj-lt"/>
                        </a:rPr>
                        <a:t>Mature</a:t>
                      </a:r>
                      <a:endParaRPr lang="en-US" sz="1000" b="1" kern="1200" dirty="0">
                        <a:solidFill>
                          <a:schemeClr val="tx1"/>
                        </a:solidFill>
                        <a:latin typeface="+mj-lt"/>
                        <a:ea typeface="+mn-ea"/>
                      </a:endParaRPr>
                    </a:p>
                  </a:txBody>
                  <a:tcPr marL="45720" marR="45720" anchor="ctr" horzOverflow="overflow">
                    <a:lnL w="6350" cap="flat">
                      <a:noFill/>
                      <a:prstDash val="solid"/>
                      <a:round/>
                      <a:headEnd type="none" w="med" len="med"/>
                      <a:tailEnd type="none" w="med" len="med"/>
                    </a:lnL>
                    <a:lnR>
                      <a:noFill/>
                      <a:headEnd type="none"/>
                      <a:tailEnd type="none"/>
                    </a:lnR>
                    <a:lnT w="12700">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noFill/>
                  </a:tcPr>
                </a:tc>
                <a:tc hMerge="1">
                  <a:txBody>
                    <a:bodyPr/>
                    <a:lstStyle/>
                    <a:p>
                      <a:pPr defTabSz="914318"/>
                      <a:endParaRPr lang="en-US"/>
                    </a:p>
                  </a:txBody>
                  <a:tcPr horzOverflow="overflow"/>
                </a:tc>
                <a:extLst>
                  <a:ext uri="{0D108BD9-81ED-4DB2-BD59-A6C34878D82A}">
                    <a16:rowId xmlns:a16="http://schemas.microsoft.com/office/drawing/2014/main" val="10000"/>
                  </a:ext>
                </a:extLst>
              </a:tr>
              <a:tr h="392017">
                <a:tc>
                  <a:txBody>
                    <a:bodyPr/>
                    <a:lstStyle/>
                    <a:p>
                      <a:pPr marL="0" algn="l" defTabSz="906199" rtl="0"/>
                      <a:r>
                        <a:rPr lang="en-US" sz="1000" b="0" kern="1200" dirty="0">
                          <a:solidFill>
                            <a:schemeClr val="tx1"/>
                          </a:solidFill>
                          <a:latin typeface="+mn-lt"/>
                          <a:ea typeface="+mn-ea"/>
                        </a:rPr>
                        <a:t>Chili</a:t>
                      </a:r>
                    </a:p>
                  </a:txBody>
                  <a:tcPr marL="45720" marR="45720" anchor="ctr" horzOverflow="overflow">
                    <a:lnL w="6350" cap="flat">
                      <a:noFill/>
                      <a:prstDash val="solid"/>
                      <a:round/>
                      <a:headEnd type="none" w="med" len="med"/>
                      <a:tailEnd type="none" w="med" len="med"/>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tc>
                  <a:txBody>
                    <a:bodyPr/>
                    <a:lstStyle/>
                    <a:p>
                      <a:pPr marL="0" algn="r" defTabSz="906199" rtl="0"/>
                      <a:r>
                        <a:rPr lang="en-US" sz="1000" b="0" kern="1200" dirty="0">
                          <a:solidFill>
                            <a:schemeClr val="tx1"/>
                          </a:solidFill>
                          <a:latin typeface="+mn-lt"/>
                          <a:ea typeface="+mn-ea"/>
                        </a:rPr>
                        <a:t>47.9 %</a:t>
                      </a:r>
                    </a:p>
                  </a:txBody>
                  <a:tcPr marL="45720" marR="45720"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extLst>
                  <a:ext uri="{0D108BD9-81ED-4DB2-BD59-A6C34878D82A}">
                    <a16:rowId xmlns:a16="http://schemas.microsoft.com/office/drawing/2014/main" val="10001"/>
                  </a:ext>
                </a:extLst>
              </a:tr>
              <a:tr h="392017">
                <a:tc>
                  <a:txBody>
                    <a:bodyPr/>
                    <a:lstStyle/>
                    <a:p>
                      <a:pPr marL="0" algn="l" defTabSz="906199" rtl="0"/>
                      <a:r>
                        <a:rPr lang="en-US" sz="1000" b="0" kern="1200" dirty="0">
                          <a:solidFill>
                            <a:schemeClr val="tx1"/>
                          </a:solidFill>
                          <a:latin typeface="+mn-lt"/>
                          <a:ea typeface="+mn-ea"/>
                        </a:rPr>
                        <a:t>Onion</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tc>
                  <a:txBody>
                    <a:bodyPr/>
                    <a:lstStyle/>
                    <a:p>
                      <a:pPr marL="0" algn="r" defTabSz="906199" rtl="0"/>
                      <a:r>
                        <a:rPr lang="en-US" sz="1000" b="0" kern="1200" dirty="0">
                          <a:solidFill>
                            <a:schemeClr val="tx1"/>
                          </a:solidFill>
                          <a:latin typeface="+mn-lt"/>
                          <a:ea typeface="+mn-ea"/>
                        </a:rPr>
                        <a:t>33.5 %</a:t>
                      </a:r>
                    </a:p>
                  </a:txBody>
                  <a:tcPr marL="45720" marR="45720"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2"/>
                  </a:ext>
                </a:extLst>
              </a:tr>
              <a:tr h="392017">
                <a:tc>
                  <a:txBody>
                    <a:bodyPr/>
                    <a:lstStyle/>
                    <a:p>
                      <a:pPr marL="0" algn="l" defTabSz="906199" rtl="0"/>
                      <a:r>
                        <a:rPr lang="en-US" sz="1000" b="0" kern="1200" dirty="0">
                          <a:solidFill>
                            <a:schemeClr val="tx1"/>
                          </a:solidFill>
                          <a:latin typeface="+mn-lt"/>
                          <a:ea typeface="+mn-ea"/>
                        </a:rPr>
                        <a:t>Tomatoes</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tc>
                  <a:txBody>
                    <a:bodyPr/>
                    <a:lstStyle/>
                    <a:p>
                      <a:pPr marL="0" algn="r" defTabSz="906199" rtl="0"/>
                      <a:r>
                        <a:rPr lang="en-US" sz="1000" b="0" kern="1200" dirty="0">
                          <a:solidFill>
                            <a:schemeClr val="tx1"/>
                          </a:solidFill>
                          <a:latin typeface="+mn-lt"/>
                          <a:ea typeface="+mn-ea"/>
                        </a:rPr>
                        <a:t>30.6 %</a:t>
                      </a:r>
                    </a:p>
                  </a:txBody>
                  <a:tcPr marL="45720" marR="45720"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extLst>
                  <a:ext uri="{0D108BD9-81ED-4DB2-BD59-A6C34878D82A}">
                    <a16:rowId xmlns:a16="http://schemas.microsoft.com/office/drawing/2014/main" val="10003"/>
                  </a:ext>
                </a:extLst>
              </a:tr>
              <a:tr h="392017">
                <a:tc>
                  <a:txBody>
                    <a:bodyPr/>
                    <a:lstStyle/>
                    <a:p>
                      <a:pPr marL="0" algn="l" defTabSz="906199" rtl="0"/>
                      <a:r>
                        <a:rPr lang="en-US" sz="1000" b="0" kern="1200" dirty="0">
                          <a:solidFill>
                            <a:schemeClr val="tx1"/>
                          </a:solidFill>
                          <a:latin typeface="+mn-lt"/>
                          <a:ea typeface="+mn-ea"/>
                        </a:rPr>
                        <a:t>Mexican</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tc>
                  <a:txBody>
                    <a:bodyPr/>
                    <a:lstStyle/>
                    <a:p>
                      <a:pPr marL="0" algn="r" defTabSz="906199" rtl="0"/>
                      <a:r>
                        <a:rPr lang="en-US" sz="1000" b="0" kern="1200" dirty="0">
                          <a:solidFill>
                            <a:schemeClr val="tx1"/>
                          </a:solidFill>
                          <a:latin typeface="+mn-lt"/>
                          <a:ea typeface="+mn-ea"/>
                        </a:rPr>
                        <a:t>22.9 %</a:t>
                      </a:r>
                    </a:p>
                  </a:txBody>
                  <a:tcPr marL="45720" marR="45720"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4"/>
                  </a:ext>
                </a:extLst>
              </a:tr>
              <a:tr h="392017">
                <a:tc>
                  <a:txBody>
                    <a:bodyPr/>
                    <a:lstStyle/>
                    <a:p>
                      <a:pPr marL="0" algn="l" defTabSz="906199" rtl="0"/>
                      <a:r>
                        <a:rPr lang="en-US" sz="1000" b="0" kern="1200" dirty="0">
                          <a:solidFill>
                            <a:schemeClr val="tx1"/>
                          </a:solidFill>
                          <a:latin typeface="+mn-lt"/>
                          <a:ea typeface="+mn-ea"/>
                        </a:rPr>
                        <a:t>Cheddar</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tc>
                  <a:txBody>
                    <a:bodyPr/>
                    <a:lstStyle/>
                    <a:p>
                      <a:pPr marL="0" algn="r" defTabSz="906199" rtl="0"/>
                      <a:r>
                        <a:rPr lang="en-US" sz="1000" b="0" kern="1200" dirty="0">
                          <a:solidFill>
                            <a:schemeClr val="tx1"/>
                          </a:solidFill>
                          <a:latin typeface="+mn-lt"/>
                          <a:ea typeface="+mn-ea"/>
                        </a:rPr>
                        <a:t>22.5 %</a:t>
                      </a:r>
                    </a:p>
                  </a:txBody>
                  <a:tcPr marL="45720" marR="45720"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extLst>
                  <a:ext uri="{0D108BD9-81ED-4DB2-BD59-A6C34878D82A}">
                    <a16:rowId xmlns:a16="http://schemas.microsoft.com/office/drawing/2014/main" val="10005"/>
                  </a:ext>
                </a:extLst>
              </a:tr>
            </a:tbl>
          </a:graphicData>
        </a:graphic>
      </p:graphicFrame>
      <p:graphicFrame>
        <p:nvGraphicFramePr>
          <p:cNvPr id="23" name="tableMainstream">
            <a:extLst>
              <a:ext uri="{FF2B5EF4-FFF2-40B4-BE49-F238E27FC236}">
                <a16:creationId xmlns:a16="http://schemas.microsoft.com/office/drawing/2014/main" id="{109E969D-F549-4220-A632-7A3619D6EF4E}"/>
              </a:ext>
            </a:extLst>
          </p:cNvPr>
          <p:cNvGraphicFramePr/>
          <p:nvPr/>
        </p:nvGraphicFramePr>
        <p:xfrm>
          <a:off x="4443984" y="3761344"/>
          <a:ext cx="1835369" cy="2315031"/>
        </p:xfrm>
        <a:graphic>
          <a:graphicData uri="http://schemas.openxmlformats.org/drawingml/2006/table">
            <a:tbl>
              <a:tblPr firstRow="1" bandRow="1">
                <a:tableStyleId>{5FD0F851-EC5A-4D38-B0AD-8093EC10F338}</a:tableStyleId>
              </a:tblPr>
              <a:tblGrid>
                <a:gridCol w="981763">
                  <a:extLst>
                    <a:ext uri="{9D8B030D-6E8A-4147-A177-3AD203B41FA5}">
                      <a16:colId xmlns:a16="http://schemas.microsoft.com/office/drawing/2014/main" val="20000"/>
                    </a:ext>
                  </a:extLst>
                </a:gridCol>
                <a:gridCol w="853606">
                  <a:extLst>
                    <a:ext uri="{9D8B030D-6E8A-4147-A177-3AD203B41FA5}">
                      <a16:colId xmlns:a16="http://schemas.microsoft.com/office/drawing/2014/main" val="20001"/>
                    </a:ext>
                  </a:extLst>
                </a:gridCol>
              </a:tblGrid>
              <a:tr h="354946">
                <a:tc gridSpan="2">
                  <a:txBody>
                    <a:bodyPr/>
                    <a:lstStyle/>
                    <a:p>
                      <a:pPr marL="0" algn="l" defTabSz="906199" rtl="0"/>
                      <a:r>
                        <a:rPr lang="en-US" sz="1000" b="1" kern="1200" dirty="0">
                          <a:latin typeface="+mj-lt"/>
                        </a:rPr>
                        <a:t>Mainstream</a:t>
                      </a:r>
                      <a:endParaRPr lang="en-US" sz="1000" b="1" kern="1200" dirty="0">
                        <a:solidFill>
                          <a:schemeClr val="tx1"/>
                        </a:solidFill>
                        <a:latin typeface="+mj-lt"/>
                        <a:ea typeface="+mn-ea"/>
                      </a:endParaRPr>
                    </a:p>
                  </a:txBody>
                  <a:tcPr marL="45720" marR="45720" anchor="ctr" horzOverflow="overflow">
                    <a:lnL w="6350" cap="flat">
                      <a:noFill/>
                      <a:prstDash val="solid"/>
                      <a:round/>
                      <a:headEnd type="none" w="med" len="med"/>
                      <a:tailEnd type="none" w="med" len="med"/>
                    </a:lnL>
                    <a:lnR>
                      <a:noFill/>
                      <a:headEnd type="none"/>
                      <a:tailEnd type="none"/>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hMerge="1">
                  <a:txBody>
                    <a:bodyPr/>
                    <a:lstStyle/>
                    <a:p>
                      <a:pPr defTabSz="914318"/>
                      <a:endParaRPr lang="en-US"/>
                    </a:p>
                  </a:txBody>
                  <a:tcPr horzOverflow="overflow"/>
                </a:tc>
                <a:extLst>
                  <a:ext uri="{0D108BD9-81ED-4DB2-BD59-A6C34878D82A}">
                    <a16:rowId xmlns:a16="http://schemas.microsoft.com/office/drawing/2014/main" val="10000"/>
                  </a:ext>
                </a:extLst>
              </a:tr>
              <a:tr h="392017">
                <a:tc>
                  <a:txBody>
                    <a:bodyPr/>
                    <a:lstStyle/>
                    <a:p>
                      <a:pPr marL="0" algn="l" defTabSz="906199" rtl="0"/>
                      <a:r>
                        <a:rPr lang="en-US" sz="1000" b="0" kern="1200" dirty="0">
                          <a:solidFill>
                            <a:schemeClr val="tx1"/>
                          </a:solidFill>
                          <a:latin typeface="+mn-lt"/>
                          <a:ea typeface="+mn-ea"/>
                        </a:rPr>
                        <a:t>Carrots</a:t>
                      </a:r>
                    </a:p>
                  </a:txBody>
                  <a:tcPr marL="45720" marR="45720" anchor="ctr" horzOverflow="overflow">
                    <a:lnL w="6350" cap="flat">
                      <a:noFill/>
                      <a:prstDash val="solid"/>
                      <a:round/>
                      <a:headEnd type="none" w="med" len="med"/>
                      <a:tailEnd type="none" w="med" len="med"/>
                    </a:lnL>
                    <a:lnR>
                      <a:noFill/>
                      <a:headEnd type="none"/>
                      <a:tailEnd type="none"/>
                    </a:lnR>
                    <a:lnT w="12700" cap="flat">
                      <a:noFill/>
                      <a:prstDash val="solid"/>
                      <a:round/>
                      <a:headEnd type="none" w="med" len="med"/>
                      <a:tailEnd type="none" w="med" len="med"/>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tc>
                  <a:txBody>
                    <a:bodyPr/>
                    <a:lstStyle/>
                    <a:p>
                      <a:pPr marL="0" algn="r" defTabSz="906199" rtl="0"/>
                      <a:r>
                        <a:rPr lang="en-US" sz="1000" b="0" kern="1200" dirty="0">
                          <a:solidFill>
                            <a:schemeClr val="tx1"/>
                          </a:solidFill>
                          <a:latin typeface="+mn-lt"/>
                          <a:ea typeface="+mn-ea"/>
                        </a:rPr>
                        <a:t>14.3 %</a:t>
                      </a:r>
                    </a:p>
                  </a:txBody>
                  <a:tcPr marL="45720" marR="45720" anchor="ctr" horzOverflow="overflow">
                    <a:lnL>
                      <a:noFill/>
                      <a:headEnd type="none"/>
                      <a:tailEnd type="none"/>
                    </a:lnL>
                    <a:lnR>
                      <a:noFill/>
                      <a:headEnd type="none"/>
                      <a:tailEnd type="none"/>
                    </a:lnR>
                    <a:lnT w="12700" cap="flat">
                      <a:noFill/>
                      <a:prstDash val="solid"/>
                      <a:round/>
                      <a:headEnd type="none" w="med" len="med"/>
                      <a:tailEnd type="none" w="med" len="med"/>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extLst>
                  <a:ext uri="{0D108BD9-81ED-4DB2-BD59-A6C34878D82A}">
                    <a16:rowId xmlns:a16="http://schemas.microsoft.com/office/drawing/2014/main" val="10001"/>
                  </a:ext>
                </a:extLst>
              </a:tr>
              <a:tr h="392017">
                <a:tc>
                  <a:txBody>
                    <a:bodyPr/>
                    <a:lstStyle/>
                    <a:p>
                      <a:pPr marL="0" algn="l" defTabSz="906199" rtl="0"/>
                      <a:r>
                        <a:rPr lang="en-US" sz="1000" b="0" kern="1200" dirty="0">
                          <a:solidFill>
                            <a:schemeClr val="tx1"/>
                          </a:solidFill>
                          <a:latin typeface="+mn-lt"/>
                          <a:ea typeface="+mn-ea"/>
                        </a:rPr>
                        <a:t>Pepper</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tc>
                  <a:txBody>
                    <a:bodyPr/>
                    <a:lstStyle/>
                    <a:p>
                      <a:pPr marL="0" algn="r" defTabSz="906199" rtl="0"/>
                      <a:r>
                        <a:rPr lang="en-US" sz="1000" b="0" kern="1200" dirty="0">
                          <a:solidFill>
                            <a:schemeClr val="tx1"/>
                          </a:solidFill>
                          <a:latin typeface="+mn-lt"/>
                          <a:ea typeface="+mn-ea"/>
                        </a:rPr>
                        <a:t>13.6 %</a:t>
                      </a:r>
                    </a:p>
                  </a:txBody>
                  <a:tcPr marL="45720" marR="45720"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2"/>
                  </a:ext>
                </a:extLst>
              </a:tr>
              <a:tr h="392017">
                <a:tc>
                  <a:txBody>
                    <a:bodyPr/>
                    <a:lstStyle/>
                    <a:p>
                      <a:pPr marL="0" algn="l" defTabSz="906199" rtl="0"/>
                      <a:r>
                        <a:rPr lang="en-US" sz="1000" b="0" kern="1200" dirty="0">
                          <a:solidFill>
                            <a:schemeClr val="tx1"/>
                          </a:solidFill>
                          <a:latin typeface="+mn-lt"/>
                          <a:ea typeface="+mn-ea"/>
                        </a:rPr>
                        <a:t>Sour Cream</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tc>
                  <a:txBody>
                    <a:bodyPr/>
                    <a:lstStyle/>
                    <a:p>
                      <a:pPr marL="0" algn="r" defTabSz="906199" rtl="0"/>
                      <a:r>
                        <a:rPr lang="en-US" sz="1000" b="0" kern="1200" dirty="0">
                          <a:solidFill>
                            <a:schemeClr val="tx1"/>
                          </a:solidFill>
                          <a:latin typeface="+mn-lt"/>
                          <a:ea typeface="+mn-ea"/>
                        </a:rPr>
                        <a:t>11.8 %</a:t>
                      </a:r>
                    </a:p>
                  </a:txBody>
                  <a:tcPr marL="45720" marR="45720"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extLst>
                  <a:ext uri="{0D108BD9-81ED-4DB2-BD59-A6C34878D82A}">
                    <a16:rowId xmlns:a16="http://schemas.microsoft.com/office/drawing/2014/main" val="10003"/>
                  </a:ext>
                </a:extLst>
              </a:tr>
              <a:tr h="392017">
                <a:tc>
                  <a:txBody>
                    <a:bodyPr/>
                    <a:lstStyle/>
                    <a:p>
                      <a:pPr marL="0" algn="l" defTabSz="906199" rtl="0"/>
                      <a:r>
                        <a:rPr lang="en-US" sz="1000" b="0" kern="1200" dirty="0">
                          <a:solidFill>
                            <a:schemeClr val="tx1"/>
                          </a:solidFill>
                          <a:latin typeface="+mn-lt"/>
                          <a:ea typeface="+mn-ea"/>
                        </a:rPr>
                        <a:t>Bacon</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tc>
                  <a:txBody>
                    <a:bodyPr/>
                    <a:lstStyle/>
                    <a:p>
                      <a:pPr marL="0" algn="r" defTabSz="906199" rtl="0"/>
                      <a:r>
                        <a:rPr lang="en-US" sz="1000" b="0" kern="1200" dirty="0">
                          <a:solidFill>
                            <a:schemeClr val="tx1"/>
                          </a:solidFill>
                          <a:latin typeface="+mn-lt"/>
                          <a:ea typeface="+mn-ea"/>
                        </a:rPr>
                        <a:t>10.4 %</a:t>
                      </a:r>
                    </a:p>
                  </a:txBody>
                  <a:tcPr marL="45720" marR="45720"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4"/>
                  </a:ext>
                </a:extLst>
              </a:tr>
              <a:tr h="392017">
                <a:tc>
                  <a:txBody>
                    <a:bodyPr/>
                    <a:lstStyle/>
                    <a:p>
                      <a:pPr marL="0" algn="l" defTabSz="906199" rtl="0"/>
                      <a:r>
                        <a:rPr lang="en-US" sz="1000" b="0" kern="1200" dirty="0">
                          <a:solidFill>
                            <a:schemeClr val="tx1"/>
                          </a:solidFill>
                          <a:latin typeface="+mn-lt"/>
                          <a:ea typeface="+mn-ea"/>
                        </a:rPr>
                        <a:t>Spicy</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bg1">
                        <a:lumMod val="95000"/>
                      </a:schemeClr>
                    </a:solidFill>
                  </a:tcPr>
                </a:tc>
                <a:tc>
                  <a:txBody>
                    <a:bodyPr/>
                    <a:lstStyle/>
                    <a:p>
                      <a:pPr marL="0" algn="r" defTabSz="906199" rtl="0"/>
                      <a:r>
                        <a:rPr lang="en-US" sz="1000" b="0" kern="1200" dirty="0">
                          <a:solidFill>
                            <a:schemeClr val="tx1"/>
                          </a:solidFill>
                          <a:latin typeface="+mn-lt"/>
                          <a:ea typeface="+mn-ea"/>
                        </a:rPr>
                        <a:t>10.4 %</a:t>
                      </a:r>
                    </a:p>
                  </a:txBody>
                  <a:tcPr marL="45720" marR="45720" anchor="ctr" horzOverflow="overflow">
                    <a:lnL>
                      <a:noFill/>
                      <a:headEnd type="none"/>
                      <a:tailEnd type="none"/>
                    </a:lnL>
                    <a:lnR>
                      <a:noFill/>
                      <a:headEnd type="none"/>
                      <a:tailEnd type="none"/>
                    </a:lnR>
                    <a:lnT>
                      <a:noFill/>
                      <a:headEnd type="none"/>
                      <a:tailEnd type="none"/>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bg1">
                        <a:lumMod val="95000"/>
                      </a:schemeClr>
                    </a:solidFill>
                  </a:tcPr>
                </a:tc>
                <a:extLst>
                  <a:ext uri="{0D108BD9-81ED-4DB2-BD59-A6C34878D82A}">
                    <a16:rowId xmlns:a16="http://schemas.microsoft.com/office/drawing/2014/main" val="10005"/>
                  </a:ext>
                </a:extLst>
              </a:tr>
            </a:tbl>
          </a:graphicData>
        </a:graphic>
      </p:graphicFrame>
      <p:graphicFrame>
        <p:nvGraphicFramePr>
          <p:cNvPr id="24" name="tableGrowth">
            <a:extLst>
              <a:ext uri="{FF2B5EF4-FFF2-40B4-BE49-F238E27FC236}">
                <a16:creationId xmlns:a16="http://schemas.microsoft.com/office/drawing/2014/main" id="{8F9E6879-885B-4DAC-8E21-E2D64829063B}"/>
              </a:ext>
            </a:extLst>
          </p:cNvPr>
          <p:cNvGraphicFramePr/>
          <p:nvPr/>
        </p:nvGraphicFramePr>
        <p:xfrm>
          <a:off x="2432304" y="3761344"/>
          <a:ext cx="1835369" cy="2315031"/>
        </p:xfrm>
        <a:graphic>
          <a:graphicData uri="http://schemas.openxmlformats.org/drawingml/2006/table">
            <a:tbl>
              <a:tblPr firstRow="1" bandRow="1">
                <a:tableStyleId>{5FD0F851-EC5A-4D38-B0AD-8093EC10F338}</a:tableStyleId>
              </a:tblPr>
              <a:tblGrid>
                <a:gridCol w="981763">
                  <a:extLst>
                    <a:ext uri="{9D8B030D-6E8A-4147-A177-3AD203B41FA5}">
                      <a16:colId xmlns:a16="http://schemas.microsoft.com/office/drawing/2014/main" val="20000"/>
                    </a:ext>
                  </a:extLst>
                </a:gridCol>
                <a:gridCol w="853606">
                  <a:extLst>
                    <a:ext uri="{9D8B030D-6E8A-4147-A177-3AD203B41FA5}">
                      <a16:colId xmlns:a16="http://schemas.microsoft.com/office/drawing/2014/main" val="20001"/>
                    </a:ext>
                  </a:extLst>
                </a:gridCol>
              </a:tblGrid>
              <a:tr h="354946">
                <a:tc gridSpan="2">
                  <a:txBody>
                    <a:bodyPr/>
                    <a:lstStyle/>
                    <a:p>
                      <a:pPr marL="0" algn="l" defTabSz="906199" rtl="0"/>
                      <a:r>
                        <a:rPr lang="en-US" sz="1000" b="0" kern="1200" dirty="0">
                          <a:latin typeface="+mj-lt"/>
                        </a:rPr>
                        <a:t>Growth</a:t>
                      </a:r>
                      <a:endParaRPr lang="en-US" sz="1000" b="0" kern="1200" dirty="0">
                        <a:solidFill>
                          <a:schemeClr val="tx1"/>
                        </a:solidFill>
                        <a:latin typeface="+mj-lt"/>
                        <a:ea typeface="+mn-ea"/>
                      </a:endParaRPr>
                    </a:p>
                  </a:txBody>
                  <a:tcPr marL="45720" marR="45720" anchor="ctr" horzOverflow="overflow">
                    <a:lnL w="6350" cap="flat">
                      <a:noFill/>
                      <a:prstDash val="solid"/>
                      <a:round/>
                      <a:headEnd type="none" w="med" len="med"/>
                      <a:tailEnd type="none" w="med" len="med"/>
                    </a:lnL>
                    <a:lnR>
                      <a:noFill/>
                      <a:headEnd type="none"/>
                      <a:tailEnd type="none"/>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hMerge="1">
                  <a:txBody>
                    <a:bodyPr/>
                    <a:lstStyle/>
                    <a:p>
                      <a:pPr defTabSz="914318"/>
                      <a:endParaRPr lang="en-US"/>
                    </a:p>
                  </a:txBody>
                  <a:tcPr horzOverflow="overflow"/>
                </a:tc>
                <a:extLst>
                  <a:ext uri="{0D108BD9-81ED-4DB2-BD59-A6C34878D82A}">
                    <a16:rowId xmlns:a16="http://schemas.microsoft.com/office/drawing/2014/main" val="10000"/>
                  </a:ext>
                </a:extLst>
              </a:tr>
              <a:tr h="392017">
                <a:tc>
                  <a:txBody>
                    <a:bodyPr/>
                    <a:lstStyle/>
                    <a:p>
                      <a:pPr marL="0" algn="l" defTabSz="906199" rtl="0"/>
                      <a:r>
                        <a:rPr lang="en-US" sz="1000" b="0" kern="1200" dirty="0">
                          <a:solidFill>
                            <a:schemeClr val="tx1"/>
                          </a:solidFill>
                          <a:latin typeface="+mn-lt"/>
                          <a:ea typeface="+mn-ea"/>
                        </a:rPr>
                        <a:t>Miso</a:t>
                      </a:r>
                    </a:p>
                  </a:txBody>
                  <a:tcPr marL="45720" marR="45720" anchor="ctr" horzOverflow="overflow">
                    <a:lnL w="6350" cap="flat">
                      <a:noFill/>
                      <a:prstDash val="solid"/>
                      <a:round/>
                      <a:headEnd type="none" w="med" len="med"/>
                      <a:tailEnd type="none" w="med" len="med"/>
                    </a:lnL>
                    <a:lnR>
                      <a:noFill/>
                      <a:headEnd type="none"/>
                      <a:tailEnd type="none"/>
                    </a:lnR>
                    <a:lnT w="12700" cap="flat">
                      <a:noFill/>
                      <a:prstDash val="solid"/>
                      <a:round/>
                      <a:headEnd type="none" w="med" len="med"/>
                      <a:tailEnd type="none" w="med" len="med"/>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tc>
                  <a:txBody>
                    <a:bodyPr/>
                    <a:lstStyle/>
                    <a:p>
                      <a:pPr marL="0" algn="r" defTabSz="906199" rtl="0"/>
                      <a:r>
                        <a:rPr lang="en-US" sz="1000" b="0" kern="1200" dirty="0">
                          <a:solidFill>
                            <a:schemeClr val="tx1"/>
                          </a:solidFill>
                          <a:latin typeface="+mn-lt"/>
                          <a:ea typeface="+mn-ea"/>
                        </a:rPr>
                        <a:t>10.2 %</a:t>
                      </a:r>
                    </a:p>
                  </a:txBody>
                  <a:tcPr marL="45720" marR="45720" anchor="ctr" horzOverflow="overflow">
                    <a:lnL>
                      <a:noFill/>
                      <a:headEnd type="none"/>
                      <a:tailEnd type="none"/>
                    </a:lnL>
                    <a:lnR>
                      <a:noFill/>
                      <a:headEnd type="none"/>
                      <a:tailEnd type="none"/>
                    </a:lnR>
                    <a:lnT w="12700" cap="flat">
                      <a:noFill/>
                      <a:prstDash val="solid"/>
                      <a:round/>
                      <a:headEnd type="none" w="med" len="med"/>
                      <a:tailEnd type="none" w="med" len="med"/>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extLst>
                  <a:ext uri="{0D108BD9-81ED-4DB2-BD59-A6C34878D82A}">
                    <a16:rowId xmlns:a16="http://schemas.microsoft.com/office/drawing/2014/main" val="10001"/>
                  </a:ext>
                </a:extLst>
              </a:tr>
              <a:tr h="392017">
                <a:tc>
                  <a:txBody>
                    <a:bodyPr/>
                    <a:lstStyle/>
                    <a:p>
                      <a:pPr marL="0" algn="l" defTabSz="906199" rtl="0"/>
                      <a:r>
                        <a:rPr lang="en-US" sz="1000" b="0" kern="1200" dirty="0">
                          <a:solidFill>
                            <a:schemeClr val="tx1"/>
                          </a:solidFill>
                          <a:latin typeface="+mn-lt"/>
                          <a:ea typeface="+mn-ea"/>
                        </a:rPr>
                        <a:t>Gruyere</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tc>
                  <a:txBody>
                    <a:bodyPr/>
                    <a:lstStyle/>
                    <a:p>
                      <a:pPr marL="0" algn="r" defTabSz="906199" rtl="0"/>
                      <a:r>
                        <a:rPr lang="en-US" sz="1000" b="0" kern="1200" dirty="0">
                          <a:solidFill>
                            <a:schemeClr val="tx1"/>
                          </a:solidFill>
                          <a:latin typeface="+mn-lt"/>
                          <a:ea typeface="+mn-ea"/>
                        </a:rPr>
                        <a:t>5.5 %</a:t>
                      </a:r>
                    </a:p>
                  </a:txBody>
                  <a:tcPr marL="45720" marR="45720"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2"/>
                  </a:ext>
                </a:extLst>
              </a:tr>
              <a:tr h="392017">
                <a:tc>
                  <a:txBody>
                    <a:bodyPr/>
                    <a:lstStyle/>
                    <a:p>
                      <a:pPr marL="0" algn="l" defTabSz="906199" rtl="0"/>
                      <a:r>
                        <a:rPr lang="en-US" sz="1000" b="0" kern="1200" dirty="0">
                          <a:solidFill>
                            <a:schemeClr val="tx1"/>
                          </a:solidFill>
                          <a:latin typeface="+mn-lt"/>
                          <a:ea typeface="+mn-ea"/>
                        </a:rPr>
                        <a:t>Asian</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tc>
                  <a:txBody>
                    <a:bodyPr/>
                    <a:lstStyle/>
                    <a:p>
                      <a:pPr marL="0" algn="r" defTabSz="906199" rtl="0"/>
                      <a:r>
                        <a:rPr lang="en-US" sz="1000" b="0" kern="1200" dirty="0">
                          <a:solidFill>
                            <a:schemeClr val="tx1"/>
                          </a:solidFill>
                          <a:latin typeface="+mn-lt"/>
                          <a:ea typeface="+mn-ea"/>
                        </a:rPr>
                        <a:t>5.5 %</a:t>
                      </a:r>
                    </a:p>
                  </a:txBody>
                  <a:tcPr marL="45720" marR="45720"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extLst>
                  <a:ext uri="{0D108BD9-81ED-4DB2-BD59-A6C34878D82A}">
                    <a16:rowId xmlns:a16="http://schemas.microsoft.com/office/drawing/2014/main" val="10003"/>
                  </a:ext>
                </a:extLst>
              </a:tr>
              <a:tr h="392017">
                <a:tc>
                  <a:txBody>
                    <a:bodyPr/>
                    <a:lstStyle/>
                    <a:p>
                      <a:pPr marL="0" algn="l" defTabSz="906199" rtl="0"/>
                      <a:r>
                        <a:rPr lang="en-US" sz="1000" b="0" kern="1200" dirty="0">
                          <a:solidFill>
                            <a:schemeClr val="tx1"/>
                          </a:solidFill>
                          <a:latin typeface="+mn-lt"/>
                          <a:ea typeface="+mn-ea"/>
                        </a:rPr>
                        <a:t>Lemongrass</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tc>
                  <a:txBody>
                    <a:bodyPr/>
                    <a:lstStyle/>
                    <a:p>
                      <a:pPr marL="0" algn="r" defTabSz="906199" rtl="0"/>
                      <a:r>
                        <a:rPr lang="en-US" sz="1000" b="0" kern="1200" dirty="0">
                          <a:solidFill>
                            <a:schemeClr val="tx1"/>
                          </a:solidFill>
                          <a:latin typeface="+mn-lt"/>
                          <a:ea typeface="+mn-ea"/>
                        </a:rPr>
                        <a:t>3.2 %</a:t>
                      </a:r>
                    </a:p>
                  </a:txBody>
                  <a:tcPr marL="45720" marR="45720"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4"/>
                  </a:ext>
                </a:extLst>
              </a:tr>
              <a:tr h="392017">
                <a:tc>
                  <a:txBody>
                    <a:bodyPr/>
                    <a:lstStyle/>
                    <a:p>
                      <a:pPr marL="0" algn="l" defTabSz="906199" rtl="0"/>
                      <a:r>
                        <a:rPr lang="en-US" sz="1000" b="0" kern="1200" dirty="0">
                          <a:solidFill>
                            <a:schemeClr val="tx1"/>
                          </a:solidFill>
                          <a:latin typeface="+mn-lt"/>
                          <a:ea typeface="+mn-ea"/>
                        </a:rPr>
                        <a:t>Coconut</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bg1">
                        <a:lumMod val="95000"/>
                      </a:schemeClr>
                    </a:solidFill>
                  </a:tcPr>
                </a:tc>
                <a:tc>
                  <a:txBody>
                    <a:bodyPr/>
                    <a:lstStyle/>
                    <a:p>
                      <a:pPr marL="0" algn="r" defTabSz="906199" rtl="0"/>
                      <a:r>
                        <a:rPr lang="en-US" sz="1000" b="0" kern="1200" dirty="0">
                          <a:solidFill>
                            <a:schemeClr val="tx1"/>
                          </a:solidFill>
                          <a:latin typeface="+mn-lt"/>
                          <a:ea typeface="+mn-ea"/>
                        </a:rPr>
                        <a:t>2.4 %</a:t>
                      </a:r>
                    </a:p>
                  </a:txBody>
                  <a:tcPr marL="45720" marR="45720" anchor="ctr" horzOverflow="overflow">
                    <a:lnL>
                      <a:noFill/>
                      <a:headEnd type="none"/>
                      <a:tailEnd type="none"/>
                    </a:lnL>
                    <a:lnR>
                      <a:noFill/>
                      <a:headEnd type="none"/>
                      <a:tailEnd type="none"/>
                    </a:lnR>
                    <a:lnT>
                      <a:noFill/>
                      <a:headEnd type="none"/>
                      <a:tailEnd type="none"/>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bg1">
                        <a:lumMod val="95000"/>
                      </a:schemeClr>
                    </a:solidFill>
                  </a:tcPr>
                </a:tc>
                <a:extLst>
                  <a:ext uri="{0D108BD9-81ED-4DB2-BD59-A6C34878D82A}">
                    <a16:rowId xmlns:a16="http://schemas.microsoft.com/office/drawing/2014/main" val="10005"/>
                  </a:ext>
                </a:extLst>
              </a:tr>
            </a:tbl>
          </a:graphicData>
        </a:graphic>
      </p:graphicFrame>
      <p:graphicFrame>
        <p:nvGraphicFramePr>
          <p:cNvPr id="25" name="tableIntroduction">
            <a:extLst>
              <a:ext uri="{FF2B5EF4-FFF2-40B4-BE49-F238E27FC236}">
                <a16:creationId xmlns:a16="http://schemas.microsoft.com/office/drawing/2014/main" id="{2ACF8352-EE55-4342-A8DE-901F7B862908}"/>
              </a:ext>
            </a:extLst>
          </p:cNvPr>
          <p:cNvGraphicFramePr/>
          <p:nvPr/>
        </p:nvGraphicFramePr>
        <p:xfrm>
          <a:off x="448278" y="3761344"/>
          <a:ext cx="1849912" cy="2315031"/>
        </p:xfrm>
        <a:graphic>
          <a:graphicData uri="http://schemas.openxmlformats.org/drawingml/2006/table">
            <a:tbl>
              <a:tblPr firstRow="1" bandRow="1">
                <a:tableStyleId>{5FD0F851-EC5A-4D38-B0AD-8093EC10F338}</a:tableStyleId>
              </a:tblPr>
              <a:tblGrid>
                <a:gridCol w="1039843">
                  <a:extLst>
                    <a:ext uri="{9D8B030D-6E8A-4147-A177-3AD203B41FA5}">
                      <a16:colId xmlns:a16="http://schemas.microsoft.com/office/drawing/2014/main" val="20000"/>
                    </a:ext>
                  </a:extLst>
                </a:gridCol>
                <a:gridCol w="810069">
                  <a:extLst>
                    <a:ext uri="{9D8B030D-6E8A-4147-A177-3AD203B41FA5}">
                      <a16:colId xmlns:a16="http://schemas.microsoft.com/office/drawing/2014/main" val="20001"/>
                    </a:ext>
                  </a:extLst>
                </a:gridCol>
              </a:tblGrid>
              <a:tr h="354946">
                <a:tc gridSpan="2">
                  <a:txBody>
                    <a:bodyPr/>
                    <a:lstStyle/>
                    <a:p>
                      <a:pPr marL="0" algn="l" defTabSz="906199" rtl="0"/>
                      <a:r>
                        <a:rPr lang="en-US" sz="1000" b="1" kern="1200" dirty="0">
                          <a:solidFill>
                            <a:schemeClr val="tx1"/>
                          </a:solidFill>
                          <a:latin typeface="+mj-lt"/>
                        </a:rPr>
                        <a:t>Introduction</a:t>
                      </a:r>
                      <a:endParaRPr lang="en-US" sz="1000" b="1" kern="1200" dirty="0">
                        <a:solidFill>
                          <a:schemeClr val="tx1"/>
                        </a:solidFill>
                        <a:latin typeface="+mj-lt"/>
                        <a:ea typeface="+mn-ea"/>
                      </a:endParaRPr>
                    </a:p>
                  </a:txBody>
                  <a:tcPr marL="45720" marR="45720" anchor="ctr" horzOverflow="overflow">
                    <a:lnL w="6350" cap="flat">
                      <a:noFill/>
                      <a:prstDash val="solid"/>
                      <a:round/>
                      <a:headEnd type="none" w="med" len="med"/>
                      <a:tailEnd type="none" w="med" len="med"/>
                    </a:lnL>
                    <a:lnR>
                      <a:noFill/>
                      <a:headEnd type="none"/>
                      <a:tailEnd type="none"/>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hMerge="1">
                  <a:txBody>
                    <a:bodyPr/>
                    <a:lstStyle/>
                    <a:p>
                      <a:pPr defTabSz="914318"/>
                      <a:endParaRPr lang="en-US"/>
                    </a:p>
                  </a:txBody>
                  <a:tcPr horzOverflow="overflow"/>
                </a:tc>
                <a:extLst>
                  <a:ext uri="{0D108BD9-81ED-4DB2-BD59-A6C34878D82A}">
                    <a16:rowId xmlns:a16="http://schemas.microsoft.com/office/drawing/2014/main" val="10000"/>
                  </a:ext>
                </a:extLst>
              </a:tr>
              <a:tr h="392017">
                <a:tc>
                  <a:txBody>
                    <a:bodyPr/>
                    <a:lstStyle/>
                    <a:p>
                      <a:pPr marL="0" algn="l" defTabSz="906199" rtl="0"/>
                      <a:r>
                        <a:rPr lang="en-US" sz="1000" b="0" kern="1200" dirty="0">
                          <a:solidFill>
                            <a:schemeClr val="tx1"/>
                          </a:solidFill>
                          <a:latin typeface="+mn-lt"/>
                          <a:ea typeface="+mn-ea"/>
                        </a:rPr>
                        <a:t>Chive</a:t>
                      </a:r>
                    </a:p>
                  </a:txBody>
                  <a:tcPr marL="45720" marR="45720" anchor="ctr" horzOverflow="overflow">
                    <a:lnL w="6350" cap="flat">
                      <a:noFill/>
                      <a:prstDash val="solid"/>
                      <a:round/>
                      <a:headEnd type="none" w="med" len="med"/>
                      <a:tailEnd type="none" w="med" len="med"/>
                    </a:lnL>
                    <a:lnR>
                      <a:noFill/>
                      <a:headEnd type="none"/>
                      <a:tailEnd type="none"/>
                    </a:lnR>
                    <a:lnT w="12700" cap="flat">
                      <a:noFill/>
                      <a:prstDash val="solid"/>
                      <a:round/>
                      <a:headEnd type="none" w="med" len="med"/>
                      <a:tailEnd type="none" w="med" len="med"/>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tc>
                  <a:txBody>
                    <a:bodyPr/>
                    <a:lstStyle/>
                    <a:p>
                      <a:pPr marL="0" algn="r" defTabSz="906199" rtl="0"/>
                      <a:r>
                        <a:rPr lang="en-US" sz="1000" b="0" kern="1200" dirty="0">
                          <a:solidFill>
                            <a:schemeClr val="tx1"/>
                          </a:solidFill>
                          <a:latin typeface="+mn-lt"/>
                          <a:ea typeface="+mn-ea"/>
                        </a:rPr>
                        <a:t>5.4 %</a:t>
                      </a:r>
                    </a:p>
                  </a:txBody>
                  <a:tcPr marL="45720" marR="45720" anchor="ctr" horzOverflow="overflow">
                    <a:lnL>
                      <a:noFill/>
                      <a:headEnd type="none"/>
                      <a:tailEnd type="none"/>
                    </a:lnL>
                    <a:lnR>
                      <a:noFill/>
                      <a:headEnd type="none"/>
                      <a:tailEnd type="none"/>
                    </a:lnR>
                    <a:lnT w="12700" cap="flat">
                      <a:noFill/>
                      <a:prstDash val="solid"/>
                      <a:round/>
                      <a:headEnd type="none" w="med" len="med"/>
                      <a:tailEnd type="none" w="med" len="med"/>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extLst>
                  <a:ext uri="{0D108BD9-81ED-4DB2-BD59-A6C34878D82A}">
                    <a16:rowId xmlns:a16="http://schemas.microsoft.com/office/drawing/2014/main" val="10001"/>
                  </a:ext>
                </a:extLst>
              </a:tr>
              <a:tr h="392017">
                <a:tc>
                  <a:txBody>
                    <a:bodyPr/>
                    <a:lstStyle/>
                    <a:p>
                      <a:pPr marL="0" algn="l" defTabSz="906199" rtl="0"/>
                      <a:r>
                        <a:rPr lang="en-US" sz="1000" b="0" kern="1200" dirty="0">
                          <a:solidFill>
                            <a:schemeClr val="tx1"/>
                          </a:solidFill>
                          <a:latin typeface="+mn-lt"/>
                          <a:ea typeface="+mn-ea"/>
                        </a:rPr>
                        <a:t>Truffles</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tc>
                  <a:txBody>
                    <a:bodyPr/>
                    <a:lstStyle/>
                    <a:p>
                      <a:pPr marL="0" algn="r" defTabSz="906199" rtl="0"/>
                      <a:r>
                        <a:rPr lang="en-US" sz="1000" b="0" kern="1200" dirty="0">
                          <a:solidFill>
                            <a:schemeClr val="tx1"/>
                          </a:solidFill>
                          <a:latin typeface="+mn-lt"/>
                          <a:ea typeface="+mn-ea"/>
                        </a:rPr>
                        <a:t>4.7 %</a:t>
                      </a:r>
                    </a:p>
                  </a:txBody>
                  <a:tcPr marL="45720" marR="45720"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2"/>
                  </a:ext>
                </a:extLst>
              </a:tr>
              <a:tr h="392017">
                <a:tc>
                  <a:txBody>
                    <a:bodyPr/>
                    <a:lstStyle/>
                    <a:p>
                      <a:pPr marL="0" algn="l" defTabSz="906199" rtl="0"/>
                      <a:r>
                        <a:rPr lang="en-US" sz="1000" b="0" kern="1200" dirty="0">
                          <a:solidFill>
                            <a:schemeClr val="tx1"/>
                          </a:solidFill>
                          <a:latin typeface="+mn-lt"/>
                          <a:ea typeface="+mn-ea"/>
                        </a:rPr>
                        <a:t>Apple</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tc>
                  <a:txBody>
                    <a:bodyPr/>
                    <a:lstStyle/>
                    <a:p>
                      <a:pPr marL="0" algn="r" defTabSz="906199" rtl="0"/>
                      <a:r>
                        <a:rPr lang="en-US" sz="1000" b="0" kern="1200" dirty="0">
                          <a:solidFill>
                            <a:schemeClr val="tx1"/>
                          </a:solidFill>
                          <a:latin typeface="+mn-lt"/>
                          <a:ea typeface="+mn-ea"/>
                        </a:rPr>
                        <a:t>4.7 %</a:t>
                      </a:r>
                    </a:p>
                  </a:txBody>
                  <a:tcPr marL="45720" marR="45720"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extLst>
                  <a:ext uri="{0D108BD9-81ED-4DB2-BD59-A6C34878D82A}">
                    <a16:rowId xmlns:a16="http://schemas.microsoft.com/office/drawing/2014/main" val="10003"/>
                  </a:ext>
                </a:extLst>
              </a:tr>
              <a:tr h="392017">
                <a:tc>
                  <a:txBody>
                    <a:bodyPr/>
                    <a:lstStyle/>
                    <a:p>
                      <a:pPr marL="0" algn="l" defTabSz="906199" rtl="0"/>
                      <a:r>
                        <a:rPr lang="en-US" sz="1000" b="0" kern="1200" dirty="0">
                          <a:solidFill>
                            <a:schemeClr val="tx1"/>
                          </a:solidFill>
                          <a:latin typeface="+mn-lt"/>
                          <a:ea typeface="+mn-ea"/>
                        </a:rPr>
                        <a:t>Pumpkin</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tc>
                  <a:txBody>
                    <a:bodyPr/>
                    <a:lstStyle/>
                    <a:p>
                      <a:pPr marL="0" algn="r" defTabSz="906199" rtl="0"/>
                      <a:r>
                        <a:rPr lang="en-US" sz="1000" b="0" kern="1200" dirty="0">
                          <a:solidFill>
                            <a:schemeClr val="tx1"/>
                          </a:solidFill>
                          <a:latin typeface="+mn-lt"/>
                          <a:ea typeface="+mn-ea"/>
                        </a:rPr>
                        <a:t>3.9 %</a:t>
                      </a:r>
                    </a:p>
                  </a:txBody>
                  <a:tcPr marL="45720" marR="45720"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4"/>
                  </a:ext>
                </a:extLst>
              </a:tr>
              <a:tr h="392017">
                <a:tc>
                  <a:txBody>
                    <a:bodyPr/>
                    <a:lstStyle/>
                    <a:p>
                      <a:pPr marL="0" algn="l" defTabSz="906199" rtl="0"/>
                      <a:r>
                        <a:rPr lang="en-US" sz="1000" b="0" kern="1200" dirty="0">
                          <a:solidFill>
                            <a:schemeClr val="tx1"/>
                          </a:solidFill>
                          <a:latin typeface="+mn-lt"/>
                          <a:ea typeface="+mn-ea"/>
                        </a:rPr>
                        <a:t>Tarragon</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bg1">
                        <a:lumMod val="95000"/>
                      </a:schemeClr>
                    </a:solidFill>
                  </a:tcPr>
                </a:tc>
                <a:tc>
                  <a:txBody>
                    <a:bodyPr/>
                    <a:lstStyle/>
                    <a:p>
                      <a:pPr marL="0" algn="r" defTabSz="906199" rtl="0"/>
                      <a:r>
                        <a:rPr lang="en-US" sz="1000" b="0" kern="1200" dirty="0">
                          <a:solidFill>
                            <a:schemeClr val="tx1"/>
                          </a:solidFill>
                          <a:latin typeface="+mn-lt"/>
                          <a:ea typeface="+mn-ea"/>
                        </a:rPr>
                        <a:t>3.1 %</a:t>
                      </a:r>
                    </a:p>
                  </a:txBody>
                  <a:tcPr marL="45720" marR="45720" anchor="ctr" horzOverflow="overflow">
                    <a:lnL>
                      <a:noFill/>
                      <a:headEnd type="none"/>
                      <a:tailEnd type="none"/>
                    </a:lnL>
                    <a:lnR>
                      <a:noFill/>
                      <a:headEnd type="none"/>
                      <a:tailEnd type="none"/>
                    </a:lnR>
                    <a:lnT>
                      <a:noFill/>
                      <a:headEnd type="none"/>
                      <a:tailEnd type="none"/>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bg1">
                        <a:lumMod val="95000"/>
                      </a:schemeClr>
                    </a:solidFill>
                  </a:tcPr>
                </a:tc>
                <a:extLst>
                  <a:ext uri="{0D108BD9-81ED-4DB2-BD59-A6C34878D82A}">
                    <a16:rowId xmlns:a16="http://schemas.microsoft.com/office/drawing/2014/main" val="10005"/>
                  </a:ext>
                </a:extLst>
              </a:tr>
            </a:tbl>
          </a:graphicData>
        </a:graphic>
      </p:graphicFrame>
      <p:sp>
        <p:nvSpPr>
          <p:cNvPr id="11" name="Base" title="Base_Period_Filters">
            <a:extLst>
              <a:ext uri="{FF2B5EF4-FFF2-40B4-BE49-F238E27FC236}">
                <a16:creationId xmlns:a16="http://schemas.microsoft.com/office/drawing/2014/main" id="{6BF2A2B8-41D7-46C5-89E8-04F8DFA65891}"/>
              </a:ext>
            </a:extLst>
          </p:cNvPr>
          <p:cNvSpPr txBox="1">
            <a:spLocks noChangeArrowheads="1"/>
          </p:cNvSpPr>
          <p:nvPr/>
        </p:nvSpPr>
        <p:spPr bwMode="white">
          <a:xfrm>
            <a:off x="381000" y="6228187"/>
            <a:ext cx="8458200" cy="200055"/>
          </a:xfrm>
          <a:prstGeom prst="rect">
            <a:avLst/>
          </a:prstGeom>
          <a:noFill/>
          <a:ln>
            <a:headEnd type="none"/>
            <a:tailEnd type="none"/>
          </a:ln>
        </p:spPr>
        <p:txBody>
          <a:bodyPr wrap="square">
            <a:spAutoFit/>
          </a:bodyPr>
          <a:lstStyle/>
          <a:p>
            <a:pPr defTabSz="914400"/>
            <a:r>
              <a:rPr lang="en-US" sz="700" dirty="0">
                <a:solidFill>
                  <a:srgbClr val="898D8D"/>
                </a:solidFill>
              </a:rPr>
              <a:t>Source: Technomic Ignite menu data, Q2 2019</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oup 80">
            <a:extLst>
              <a:ext uri="{FF2B5EF4-FFF2-40B4-BE49-F238E27FC236}">
                <a16:creationId xmlns:a16="http://schemas.microsoft.com/office/drawing/2014/main" id="{7149C066-8268-4805-888E-60F24D130799}"/>
              </a:ext>
            </a:extLst>
          </p:cNvPr>
          <p:cNvGrpSpPr>
            <a:grpSpLocks noChangeAspect="1"/>
          </p:cNvGrpSpPr>
          <p:nvPr/>
        </p:nvGrpSpPr>
        <p:grpSpPr>
          <a:xfrm>
            <a:off x="556823" y="853269"/>
            <a:ext cx="7966709" cy="5212080"/>
            <a:chOff x="48895" y="457234"/>
            <a:chExt cx="8735776" cy="5715228"/>
          </a:xfrm>
          <a:solidFill>
            <a:schemeClr val="tx2">
              <a:lumMod val="20000"/>
              <a:lumOff val="80000"/>
            </a:schemeClr>
          </a:solidFill>
        </p:grpSpPr>
        <p:grpSp>
          <p:nvGrpSpPr>
            <p:cNvPr id="82" name="Group 81">
              <a:extLst>
                <a:ext uri="{FF2B5EF4-FFF2-40B4-BE49-F238E27FC236}">
                  <a16:creationId xmlns:a16="http://schemas.microsoft.com/office/drawing/2014/main" id="{75FAB49E-2499-4E52-9CFB-EE623770D43C}"/>
                </a:ext>
              </a:extLst>
            </p:cNvPr>
            <p:cNvGrpSpPr/>
            <p:nvPr/>
          </p:nvGrpSpPr>
          <p:grpSpPr>
            <a:xfrm>
              <a:off x="228600" y="4792133"/>
              <a:ext cx="1768437" cy="1203689"/>
              <a:chOff x="-1393230" y="4800600"/>
              <a:chExt cx="3064868" cy="2086107"/>
            </a:xfrm>
            <a:grpFill/>
          </p:grpSpPr>
          <p:sp>
            <p:nvSpPr>
              <p:cNvPr id="150" name="Freeform 83">
                <a:extLst>
                  <a:ext uri="{FF2B5EF4-FFF2-40B4-BE49-F238E27FC236}">
                    <a16:creationId xmlns:a16="http://schemas.microsoft.com/office/drawing/2014/main" id="{C7CF070E-8549-4A24-BF50-0DFEA994C70A}"/>
                  </a:ext>
                </a:extLst>
              </p:cNvPr>
              <p:cNvSpPr>
                <a:spLocks/>
              </p:cNvSpPr>
              <p:nvPr/>
            </p:nvSpPr>
            <p:spPr bwMode="auto">
              <a:xfrm>
                <a:off x="-1281112" y="4800600"/>
                <a:ext cx="2636838" cy="2062163"/>
              </a:xfrm>
              <a:custGeom>
                <a:avLst/>
                <a:gdLst>
                  <a:gd name="T0" fmla="*/ 1907 w 2825"/>
                  <a:gd name="T1" fmla="*/ 1465 h 2211"/>
                  <a:gd name="T2" fmla="*/ 1566 w 2825"/>
                  <a:gd name="T3" fmla="*/ 185 h 2211"/>
                  <a:gd name="T4" fmla="*/ 1431 w 2825"/>
                  <a:gd name="T5" fmla="*/ 122 h 2211"/>
                  <a:gd name="T6" fmla="*/ 1218 w 2825"/>
                  <a:gd name="T7" fmla="*/ 109 h 2211"/>
                  <a:gd name="T8" fmla="*/ 999 w 2825"/>
                  <a:gd name="T9" fmla="*/ 43 h 2211"/>
                  <a:gd name="T10" fmla="*/ 740 w 2825"/>
                  <a:gd name="T11" fmla="*/ 229 h 2211"/>
                  <a:gd name="T12" fmla="*/ 580 w 2825"/>
                  <a:gd name="T13" fmla="*/ 269 h 2211"/>
                  <a:gd name="T14" fmla="*/ 641 w 2825"/>
                  <a:gd name="T15" fmla="*/ 356 h 2211"/>
                  <a:gd name="T16" fmla="*/ 760 w 2825"/>
                  <a:gd name="T17" fmla="*/ 565 h 2211"/>
                  <a:gd name="T18" fmla="*/ 694 w 2825"/>
                  <a:gd name="T19" fmla="*/ 638 h 2211"/>
                  <a:gd name="T20" fmla="*/ 602 w 2825"/>
                  <a:gd name="T21" fmla="*/ 539 h 2211"/>
                  <a:gd name="T22" fmla="*/ 384 w 2825"/>
                  <a:gd name="T23" fmla="*/ 616 h 2211"/>
                  <a:gd name="T24" fmla="*/ 452 w 2825"/>
                  <a:gd name="T25" fmla="*/ 692 h 2211"/>
                  <a:gd name="T26" fmla="*/ 587 w 2825"/>
                  <a:gd name="T27" fmla="*/ 819 h 2211"/>
                  <a:gd name="T28" fmla="*/ 732 w 2825"/>
                  <a:gd name="T29" fmla="*/ 819 h 2211"/>
                  <a:gd name="T30" fmla="*/ 719 w 2825"/>
                  <a:gd name="T31" fmla="*/ 921 h 2211"/>
                  <a:gd name="T32" fmla="*/ 638 w 2825"/>
                  <a:gd name="T33" fmla="*/ 972 h 2211"/>
                  <a:gd name="T34" fmla="*/ 496 w 2825"/>
                  <a:gd name="T35" fmla="*/ 987 h 2211"/>
                  <a:gd name="T36" fmla="*/ 391 w 2825"/>
                  <a:gd name="T37" fmla="*/ 1117 h 2211"/>
                  <a:gd name="T38" fmla="*/ 381 w 2825"/>
                  <a:gd name="T39" fmla="*/ 1252 h 2211"/>
                  <a:gd name="T40" fmla="*/ 402 w 2825"/>
                  <a:gd name="T41" fmla="*/ 1394 h 2211"/>
                  <a:gd name="T42" fmla="*/ 541 w 2825"/>
                  <a:gd name="T43" fmla="*/ 1481 h 2211"/>
                  <a:gd name="T44" fmla="*/ 539 w 2825"/>
                  <a:gd name="T45" fmla="*/ 1638 h 2211"/>
                  <a:gd name="T46" fmla="*/ 648 w 2825"/>
                  <a:gd name="T47" fmla="*/ 1661 h 2211"/>
                  <a:gd name="T48" fmla="*/ 717 w 2825"/>
                  <a:gd name="T49" fmla="*/ 1694 h 2211"/>
                  <a:gd name="T50" fmla="*/ 803 w 2825"/>
                  <a:gd name="T51" fmla="*/ 1682 h 2211"/>
                  <a:gd name="T52" fmla="*/ 791 w 2825"/>
                  <a:gd name="T53" fmla="*/ 1771 h 2211"/>
                  <a:gd name="T54" fmla="*/ 679 w 2825"/>
                  <a:gd name="T55" fmla="*/ 1888 h 2211"/>
                  <a:gd name="T56" fmla="*/ 575 w 2825"/>
                  <a:gd name="T57" fmla="*/ 1979 h 2211"/>
                  <a:gd name="T58" fmla="*/ 353 w 2825"/>
                  <a:gd name="T59" fmla="*/ 2061 h 2211"/>
                  <a:gd name="T60" fmla="*/ 252 w 2825"/>
                  <a:gd name="T61" fmla="*/ 2061 h 2211"/>
                  <a:gd name="T62" fmla="*/ 127 w 2825"/>
                  <a:gd name="T63" fmla="*/ 2140 h 2211"/>
                  <a:gd name="T64" fmla="*/ 15 w 2825"/>
                  <a:gd name="T65" fmla="*/ 2208 h 2211"/>
                  <a:gd name="T66" fmla="*/ 213 w 2825"/>
                  <a:gd name="T67" fmla="*/ 2155 h 2211"/>
                  <a:gd name="T68" fmla="*/ 366 w 2825"/>
                  <a:gd name="T69" fmla="*/ 2124 h 2211"/>
                  <a:gd name="T70" fmla="*/ 460 w 2825"/>
                  <a:gd name="T71" fmla="*/ 2104 h 2211"/>
                  <a:gd name="T72" fmla="*/ 610 w 2825"/>
                  <a:gd name="T73" fmla="*/ 2071 h 2211"/>
                  <a:gd name="T74" fmla="*/ 676 w 2825"/>
                  <a:gd name="T75" fmla="*/ 2018 h 2211"/>
                  <a:gd name="T76" fmla="*/ 821 w 2825"/>
                  <a:gd name="T77" fmla="*/ 1939 h 2211"/>
                  <a:gd name="T78" fmla="*/ 1017 w 2825"/>
                  <a:gd name="T79" fmla="*/ 1832 h 2211"/>
                  <a:gd name="T80" fmla="*/ 1060 w 2825"/>
                  <a:gd name="T81" fmla="*/ 1638 h 2211"/>
                  <a:gd name="T82" fmla="*/ 1172 w 2825"/>
                  <a:gd name="T83" fmla="*/ 1470 h 2211"/>
                  <a:gd name="T84" fmla="*/ 1355 w 2825"/>
                  <a:gd name="T85" fmla="*/ 1366 h 2211"/>
                  <a:gd name="T86" fmla="*/ 1274 w 2825"/>
                  <a:gd name="T87" fmla="*/ 1440 h 2211"/>
                  <a:gd name="T88" fmla="*/ 1213 w 2825"/>
                  <a:gd name="T89" fmla="*/ 1582 h 2211"/>
                  <a:gd name="T90" fmla="*/ 1253 w 2825"/>
                  <a:gd name="T91" fmla="*/ 1664 h 2211"/>
                  <a:gd name="T92" fmla="*/ 1439 w 2825"/>
                  <a:gd name="T93" fmla="*/ 1514 h 2211"/>
                  <a:gd name="T94" fmla="*/ 1431 w 2825"/>
                  <a:gd name="T95" fmla="*/ 1448 h 2211"/>
                  <a:gd name="T96" fmla="*/ 1676 w 2825"/>
                  <a:gd name="T97" fmla="*/ 1501 h 2211"/>
                  <a:gd name="T98" fmla="*/ 1866 w 2825"/>
                  <a:gd name="T99" fmla="*/ 1547 h 2211"/>
                  <a:gd name="T100" fmla="*/ 2014 w 2825"/>
                  <a:gd name="T101" fmla="*/ 1552 h 2211"/>
                  <a:gd name="T102" fmla="*/ 2034 w 2825"/>
                  <a:gd name="T103" fmla="*/ 1613 h 2211"/>
                  <a:gd name="T104" fmla="*/ 2174 w 2825"/>
                  <a:gd name="T105" fmla="*/ 1735 h 2211"/>
                  <a:gd name="T106" fmla="*/ 2347 w 2825"/>
                  <a:gd name="T107" fmla="*/ 1768 h 2211"/>
                  <a:gd name="T108" fmla="*/ 2380 w 2825"/>
                  <a:gd name="T109" fmla="*/ 1753 h 2211"/>
                  <a:gd name="T110" fmla="*/ 2515 w 2825"/>
                  <a:gd name="T111" fmla="*/ 1885 h 2211"/>
                  <a:gd name="T112" fmla="*/ 2660 w 2825"/>
                  <a:gd name="T113" fmla="*/ 2010 h 2211"/>
                  <a:gd name="T114" fmla="*/ 2756 w 2825"/>
                  <a:gd name="T115" fmla="*/ 2079 h 2211"/>
                  <a:gd name="T116" fmla="*/ 2738 w 2825"/>
                  <a:gd name="T117" fmla="*/ 1926 h 2211"/>
                  <a:gd name="T118" fmla="*/ 2568 w 2825"/>
                  <a:gd name="T119" fmla="*/ 1789 h 2211"/>
                  <a:gd name="T120" fmla="*/ 2377 w 2825"/>
                  <a:gd name="T121" fmla="*/ 1582 h 2211"/>
                  <a:gd name="T122" fmla="*/ 2060 w 2825"/>
                  <a:gd name="T123" fmla="*/ 1521 h 22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25"/>
                  <a:gd name="T187" fmla="*/ 0 h 2211"/>
                  <a:gd name="T188" fmla="*/ 2825 w 2825"/>
                  <a:gd name="T189" fmla="*/ 2211 h 221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25" h="2211">
                    <a:moveTo>
                      <a:pt x="2042" y="1465"/>
                    </a:moveTo>
                    <a:lnTo>
                      <a:pt x="2032" y="1463"/>
                    </a:lnTo>
                    <a:lnTo>
                      <a:pt x="2009" y="1460"/>
                    </a:lnTo>
                    <a:lnTo>
                      <a:pt x="1986" y="1460"/>
                    </a:lnTo>
                    <a:lnTo>
                      <a:pt x="1973" y="1465"/>
                    </a:lnTo>
                    <a:lnTo>
                      <a:pt x="1971" y="1470"/>
                    </a:lnTo>
                    <a:lnTo>
                      <a:pt x="1968" y="1476"/>
                    </a:lnTo>
                    <a:lnTo>
                      <a:pt x="1963" y="1478"/>
                    </a:lnTo>
                    <a:lnTo>
                      <a:pt x="1950" y="1478"/>
                    </a:lnTo>
                    <a:lnTo>
                      <a:pt x="1940" y="1478"/>
                    </a:lnTo>
                    <a:lnTo>
                      <a:pt x="1932" y="1473"/>
                    </a:lnTo>
                    <a:lnTo>
                      <a:pt x="1930" y="1470"/>
                    </a:lnTo>
                    <a:lnTo>
                      <a:pt x="1907" y="1465"/>
                    </a:lnTo>
                    <a:lnTo>
                      <a:pt x="1803" y="213"/>
                    </a:lnTo>
                    <a:lnTo>
                      <a:pt x="1775" y="208"/>
                    </a:lnTo>
                    <a:lnTo>
                      <a:pt x="1762" y="185"/>
                    </a:lnTo>
                    <a:lnTo>
                      <a:pt x="1757" y="185"/>
                    </a:lnTo>
                    <a:lnTo>
                      <a:pt x="1747" y="185"/>
                    </a:lnTo>
                    <a:lnTo>
                      <a:pt x="1734" y="185"/>
                    </a:lnTo>
                    <a:lnTo>
                      <a:pt x="1721" y="180"/>
                    </a:lnTo>
                    <a:lnTo>
                      <a:pt x="1709" y="175"/>
                    </a:lnTo>
                    <a:lnTo>
                      <a:pt x="1693" y="170"/>
                    </a:lnTo>
                    <a:lnTo>
                      <a:pt x="1681" y="168"/>
                    </a:lnTo>
                    <a:lnTo>
                      <a:pt x="1676" y="168"/>
                    </a:lnTo>
                    <a:lnTo>
                      <a:pt x="1642" y="185"/>
                    </a:lnTo>
                    <a:lnTo>
                      <a:pt x="1607" y="173"/>
                    </a:lnTo>
                    <a:lnTo>
                      <a:pt x="1566" y="185"/>
                    </a:lnTo>
                    <a:lnTo>
                      <a:pt x="1561" y="183"/>
                    </a:lnTo>
                    <a:lnTo>
                      <a:pt x="1551" y="178"/>
                    </a:lnTo>
                    <a:lnTo>
                      <a:pt x="1531" y="173"/>
                    </a:lnTo>
                    <a:lnTo>
                      <a:pt x="1505" y="165"/>
                    </a:lnTo>
                    <a:lnTo>
                      <a:pt x="1485" y="157"/>
                    </a:lnTo>
                    <a:lnTo>
                      <a:pt x="1472" y="152"/>
                    </a:lnTo>
                    <a:lnTo>
                      <a:pt x="1467" y="150"/>
                    </a:lnTo>
                    <a:lnTo>
                      <a:pt x="1439" y="155"/>
                    </a:lnTo>
                    <a:lnTo>
                      <a:pt x="1434" y="155"/>
                    </a:lnTo>
                    <a:lnTo>
                      <a:pt x="1426" y="150"/>
                    </a:lnTo>
                    <a:lnTo>
                      <a:pt x="1421" y="142"/>
                    </a:lnTo>
                    <a:lnTo>
                      <a:pt x="1429" y="127"/>
                    </a:lnTo>
                    <a:lnTo>
                      <a:pt x="1431" y="122"/>
                    </a:lnTo>
                    <a:lnTo>
                      <a:pt x="1424" y="119"/>
                    </a:lnTo>
                    <a:lnTo>
                      <a:pt x="1409" y="119"/>
                    </a:lnTo>
                    <a:lnTo>
                      <a:pt x="1388" y="122"/>
                    </a:lnTo>
                    <a:lnTo>
                      <a:pt x="1368" y="124"/>
                    </a:lnTo>
                    <a:lnTo>
                      <a:pt x="1348" y="127"/>
                    </a:lnTo>
                    <a:lnTo>
                      <a:pt x="1335" y="132"/>
                    </a:lnTo>
                    <a:lnTo>
                      <a:pt x="1330" y="132"/>
                    </a:lnTo>
                    <a:lnTo>
                      <a:pt x="1294" y="109"/>
                    </a:lnTo>
                    <a:lnTo>
                      <a:pt x="1281" y="68"/>
                    </a:lnTo>
                    <a:lnTo>
                      <a:pt x="1253" y="91"/>
                    </a:lnTo>
                    <a:lnTo>
                      <a:pt x="1259" y="114"/>
                    </a:lnTo>
                    <a:lnTo>
                      <a:pt x="1248" y="150"/>
                    </a:lnTo>
                    <a:lnTo>
                      <a:pt x="1231" y="114"/>
                    </a:lnTo>
                    <a:lnTo>
                      <a:pt x="1218" y="109"/>
                    </a:lnTo>
                    <a:lnTo>
                      <a:pt x="1218" y="58"/>
                    </a:lnTo>
                    <a:lnTo>
                      <a:pt x="1162" y="40"/>
                    </a:lnTo>
                    <a:lnTo>
                      <a:pt x="1154" y="35"/>
                    </a:lnTo>
                    <a:lnTo>
                      <a:pt x="1136" y="25"/>
                    </a:lnTo>
                    <a:lnTo>
                      <a:pt x="1116" y="12"/>
                    </a:lnTo>
                    <a:lnTo>
                      <a:pt x="1109" y="2"/>
                    </a:lnTo>
                    <a:lnTo>
                      <a:pt x="1103" y="0"/>
                    </a:lnTo>
                    <a:lnTo>
                      <a:pt x="1088" y="7"/>
                    </a:lnTo>
                    <a:lnTo>
                      <a:pt x="1075" y="18"/>
                    </a:lnTo>
                    <a:lnTo>
                      <a:pt x="1068" y="23"/>
                    </a:lnTo>
                    <a:lnTo>
                      <a:pt x="1063" y="28"/>
                    </a:lnTo>
                    <a:lnTo>
                      <a:pt x="1045" y="38"/>
                    </a:lnTo>
                    <a:lnTo>
                      <a:pt x="1025" y="46"/>
                    </a:lnTo>
                    <a:lnTo>
                      <a:pt x="999" y="43"/>
                    </a:lnTo>
                    <a:lnTo>
                      <a:pt x="976" y="38"/>
                    </a:lnTo>
                    <a:lnTo>
                      <a:pt x="961" y="43"/>
                    </a:lnTo>
                    <a:lnTo>
                      <a:pt x="953" y="51"/>
                    </a:lnTo>
                    <a:lnTo>
                      <a:pt x="951" y="56"/>
                    </a:lnTo>
                    <a:lnTo>
                      <a:pt x="857" y="79"/>
                    </a:lnTo>
                    <a:lnTo>
                      <a:pt x="859" y="109"/>
                    </a:lnTo>
                    <a:lnTo>
                      <a:pt x="854" y="114"/>
                    </a:lnTo>
                    <a:lnTo>
                      <a:pt x="844" y="127"/>
                    </a:lnTo>
                    <a:lnTo>
                      <a:pt x="829" y="147"/>
                    </a:lnTo>
                    <a:lnTo>
                      <a:pt x="811" y="170"/>
                    </a:lnTo>
                    <a:lnTo>
                      <a:pt x="791" y="193"/>
                    </a:lnTo>
                    <a:lnTo>
                      <a:pt x="770" y="211"/>
                    </a:lnTo>
                    <a:lnTo>
                      <a:pt x="753" y="224"/>
                    </a:lnTo>
                    <a:lnTo>
                      <a:pt x="740" y="229"/>
                    </a:lnTo>
                    <a:lnTo>
                      <a:pt x="727" y="226"/>
                    </a:lnTo>
                    <a:lnTo>
                      <a:pt x="709" y="224"/>
                    </a:lnTo>
                    <a:lnTo>
                      <a:pt x="689" y="221"/>
                    </a:lnTo>
                    <a:lnTo>
                      <a:pt x="669" y="219"/>
                    </a:lnTo>
                    <a:lnTo>
                      <a:pt x="651" y="216"/>
                    </a:lnTo>
                    <a:lnTo>
                      <a:pt x="633" y="213"/>
                    </a:lnTo>
                    <a:lnTo>
                      <a:pt x="623" y="211"/>
                    </a:lnTo>
                    <a:lnTo>
                      <a:pt x="618" y="211"/>
                    </a:lnTo>
                    <a:lnTo>
                      <a:pt x="620" y="216"/>
                    </a:lnTo>
                    <a:lnTo>
                      <a:pt x="623" y="226"/>
                    </a:lnTo>
                    <a:lnTo>
                      <a:pt x="620" y="241"/>
                    </a:lnTo>
                    <a:lnTo>
                      <a:pt x="610" y="257"/>
                    </a:lnTo>
                    <a:lnTo>
                      <a:pt x="595" y="264"/>
                    </a:lnTo>
                    <a:lnTo>
                      <a:pt x="580" y="269"/>
                    </a:lnTo>
                    <a:lnTo>
                      <a:pt x="569" y="272"/>
                    </a:lnTo>
                    <a:lnTo>
                      <a:pt x="564" y="272"/>
                    </a:lnTo>
                    <a:lnTo>
                      <a:pt x="597" y="292"/>
                    </a:lnTo>
                    <a:lnTo>
                      <a:pt x="597" y="295"/>
                    </a:lnTo>
                    <a:lnTo>
                      <a:pt x="597" y="300"/>
                    </a:lnTo>
                    <a:lnTo>
                      <a:pt x="600" y="308"/>
                    </a:lnTo>
                    <a:lnTo>
                      <a:pt x="605" y="318"/>
                    </a:lnTo>
                    <a:lnTo>
                      <a:pt x="608" y="325"/>
                    </a:lnTo>
                    <a:lnTo>
                      <a:pt x="613" y="331"/>
                    </a:lnTo>
                    <a:lnTo>
                      <a:pt x="618" y="336"/>
                    </a:lnTo>
                    <a:lnTo>
                      <a:pt x="625" y="338"/>
                    </a:lnTo>
                    <a:lnTo>
                      <a:pt x="633" y="343"/>
                    </a:lnTo>
                    <a:lnTo>
                      <a:pt x="638" y="348"/>
                    </a:lnTo>
                    <a:lnTo>
                      <a:pt x="641" y="356"/>
                    </a:lnTo>
                    <a:lnTo>
                      <a:pt x="641" y="359"/>
                    </a:lnTo>
                    <a:lnTo>
                      <a:pt x="666" y="407"/>
                    </a:lnTo>
                    <a:lnTo>
                      <a:pt x="666" y="414"/>
                    </a:lnTo>
                    <a:lnTo>
                      <a:pt x="664" y="435"/>
                    </a:lnTo>
                    <a:lnTo>
                      <a:pt x="666" y="458"/>
                    </a:lnTo>
                    <a:lnTo>
                      <a:pt x="671" y="473"/>
                    </a:lnTo>
                    <a:lnTo>
                      <a:pt x="681" y="486"/>
                    </a:lnTo>
                    <a:lnTo>
                      <a:pt x="691" y="501"/>
                    </a:lnTo>
                    <a:lnTo>
                      <a:pt x="707" y="514"/>
                    </a:lnTo>
                    <a:lnTo>
                      <a:pt x="735" y="521"/>
                    </a:lnTo>
                    <a:lnTo>
                      <a:pt x="758" y="529"/>
                    </a:lnTo>
                    <a:lnTo>
                      <a:pt x="765" y="544"/>
                    </a:lnTo>
                    <a:lnTo>
                      <a:pt x="763" y="557"/>
                    </a:lnTo>
                    <a:lnTo>
                      <a:pt x="760" y="565"/>
                    </a:lnTo>
                    <a:lnTo>
                      <a:pt x="770" y="570"/>
                    </a:lnTo>
                    <a:lnTo>
                      <a:pt x="791" y="582"/>
                    </a:lnTo>
                    <a:lnTo>
                      <a:pt x="811" y="598"/>
                    </a:lnTo>
                    <a:lnTo>
                      <a:pt x="819" y="613"/>
                    </a:lnTo>
                    <a:lnTo>
                      <a:pt x="814" y="621"/>
                    </a:lnTo>
                    <a:lnTo>
                      <a:pt x="803" y="621"/>
                    </a:lnTo>
                    <a:lnTo>
                      <a:pt x="793" y="616"/>
                    </a:lnTo>
                    <a:lnTo>
                      <a:pt x="788" y="613"/>
                    </a:lnTo>
                    <a:lnTo>
                      <a:pt x="760" y="631"/>
                    </a:lnTo>
                    <a:lnTo>
                      <a:pt x="758" y="631"/>
                    </a:lnTo>
                    <a:lnTo>
                      <a:pt x="747" y="633"/>
                    </a:lnTo>
                    <a:lnTo>
                      <a:pt x="732" y="638"/>
                    </a:lnTo>
                    <a:lnTo>
                      <a:pt x="714" y="638"/>
                    </a:lnTo>
                    <a:lnTo>
                      <a:pt x="694" y="638"/>
                    </a:lnTo>
                    <a:lnTo>
                      <a:pt x="674" y="636"/>
                    </a:lnTo>
                    <a:lnTo>
                      <a:pt x="656" y="628"/>
                    </a:lnTo>
                    <a:lnTo>
                      <a:pt x="638" y="616"/>
                    </a:lnTo>
                    <a:lnTo>
                      <a:pt x="620" y="595"/>
                    </a:lnTo>
                    <a:lnTo>
                      <a:pt x="620" y="590"/>
                    </a:lnTo>
                    <a:lnTo>
                      <a:pt x="628" y="585"/>
                    </a:lnTo>
                    <a:lnTo>
                      <a:pt x="638" y="572"/>
                    </a:lnTo>
                    <a:lnTo>
                      <a:pt x="643" y="554"/>
                    </a:lnTo>
                    <a:lnTo>
                      <a:pt x="646" y="542"/>
                    </a:lnTo>
                    <a:lnTo>
                      <a:pt x="641" y="534"/>
                    </a:lnTo>
                    <a:lnTo>
                      <a:pt x="630" y="532"/>
                    </a:lnTo>
                    <a:lnTo>
                      <a:pt x="618" y="532"/>
                    </a:lnTo>
                    <a:lnTo>
                      <a:pt x="608" y="534"/>
                    </a:lnTo>
                    <a:lnTo>
                      <a:pt x="602" y="539"/>
                    </a:lnTo>
                    <a:lnTo>
                      <a:pt x="600" y="539"/>
                    </a:lnTo>
                    <a:lnTo>
                      <a:pt x="536" y="562"/>
                    </a:lnTo>
                    <a:lnTo>
                      <a:pt x="536" y="582"/>
                    </a:lnTo>
                    <a:lnTo>
                      <a:pt x="503" y="565"/>
                    </a:lnTo>
                    <a:lnTo>
                      <a:pt x="498" y="567"/>
                    </a:lnTo>
                    <a:lnTo>
                      <a:pt x="488" y="570"/>
                    </a:lnTo>
                    <a:lnTo>
                      <a:pt x="473" y="575"/>
                    </a:lnTo>
                    <a:lnTo>
                      <a:pt x="452" y="580"/>
                    </a:lnTo>
                    <a:lnTo>
                      <a:pt x="435" y="588"/>
                    </a:lnTo>
                    <a:lnTo>
                      <a:pt x="414" y="593"/>
                    </a:lnTo>
                    <a:lnTo>
                      <a:pt x="402" y="598"/>
                    </a:lnTo>
                    <a:lnTo>
                      <a:pt x="391" y="600"/>
                    </a:lnTo>
                    <a:lnTo>
                      <a:pt x="384" y="605"/>
                    </a:lnTo>
                    <a:lnTo>
                      <a:pt x="384" y="616"/>
                    </a:lnTo>
                    <a:lnTo>
                      <a:pt x="389" y="626"/>
                    </a:lnTo>
                    <a:lnTo>
                      <a:pt x="397" y="633"/>
                    </a:lnTo>
                    <a:lnTo>
                      <a:pt x="412" y="638"/>
                    </a:lnTo>
                    <a:lnTo>
                      <a:pt x="432" y="643"/>
                    </a:lnTo>
                    <a:lnTo>
                      <a:pt x="447" y="651"/>
                    </a:lnTo>
                    <a:lnTo>
                      <a:pt x="452" y="659"/>
                    </a:lnTo>
                    <a:lnTo>
                      <a:pt x="447" y="664"/>
                    </a:lnTo>
                    <a:lnTo>
                      <a:pt x="440" y="669"/>
                    </a:lnTo>
                    <a:lnTo>
                      <a:pt x="435" y="671"/>
                    </a:lnTo>
                    <a:lnTo>
                      <a:pt x="432" y="671"/>
                    </a:lnTo>
                    <a:lnTo>
                      <a:pt x="432" y="674"/>
                    </a:lnTo>
                    <a:lnTo>
                      <a:pt x="435" y="682"/>
                    </a:lnTo>
                    <a:lnTo>
                      <a:pt x="442" y="689"/>
                    </a:lnTo>
                    <a:lnTo>
                      <a:pt x="452" y="692"/>
                    </a:lnTo>
                    <a:lnTo>
                      <a:pt x="458" y="699"/>
                    </a:lnTo>
                    <a:lnTo>
                      <a:pt x="455" y="715"/>
                    </a:lnTo>
                    <a:lnTo>
                      <a:pt x="450" y="733"/>
                    </a:lnTo>
                    <a:lnTo>
                      <a:pt x="447" y="740"/>
                    </a:lnTo>
                    <a:lnTo>
                      <a:pt x="452" y="750"/>
                    </a:lnTo>
                    <a:lnTo>
                      <a:pt x="463" y="773"/>
                    </a:lnTo>
                    <a:lnTo>
                      <a:pt x="480" y="799"/>
                    </a:lnTo>
                    <a:lnTo>
                      <a:pt x="498" y="814"/>
                    </a:lnTo>
                    <a:lnTo>
                      <a:pt x="511" y="817"/>
                    </a:lnTo>
                    <a:lnTo>
                      <a:pt x="526" y="819"/>
                    </a:lnTo>
                    <a:lnTo>
                      <a:pt x="541" y="819"/>
                    </a:lnTo>
                    <a:lnTo>
                      <a:pt x="559" y="819"/>
                    </a:lnTo>
                    <a:lnTo>
                      <a:pt x="575" y="819"/>
                    </a:lnTo>
                    <a:lnTo>
                      <a:pt x="587" y="819"/>
                    </a:lnTo>
                    <a:lnTo>
                      <a:pt x="597" y="819"/>
                    </a:lnTo>
                    <a:lnTo>
                      <a:pt x="605" y="817"/>
                    </a:lnTo>
                    <a:lnTo>
                      <a:pt x="615" y="814"/>
                    </a:lnTo>
                    <a:lnTo>
                      <a:pt x="625" y="814"/>
                    </a:lnTo>
                    <a:lnTo>
                      <a:pt x="636" y="811"/>
                    </a:lnTo>
                    <a:lnTo>
                      <a:pt x="638" y="811"/>
                    </a:lnTo>
                    <a:lnTo>
                      <a:pt x="646" y="837"/>
                    </a:lnTo>
                    <a:lnTo>
                      <a:pt x="651" y="837"/>
                    </a:lnTo>
                    <a:lnTo>
                      <a:pt x="666" y="839"/>
                    </a:lnTo>
                    <a:lnTo>
                      <a:pt x="684" y="837"/>
                    </a:lnTo>
                    <a:lnTo>
                      <a:pt x="697" y="827"/>
                    </a:lnTo>
                    <a:lnTo>
                      <a:pt x="709" y="819"/>
                    </a:lnTo>
                    <a:lnTo>
                      <a:pt x="722" y="819"/>
                    </a:lnTo>
                    <a:lnTo>
                      <a:pt x="732" y="819"/>
                    </a:lnTo>
                    <a:lnTo>
                      <a:pt x="737" y="822"/>
                    </a:lnTo>
                    <a:lnTo>
                      <a:pt x="732" y="827"/>
                    </a:lnTo>
                    <a:lnTo>
                      <a:pt x="722" y="837"/>
                    </a:lnTo>
                    <a:lnTo>
                      <a:pt x="712" y="852"/>
                    </a:lnTo>
                    <a:lnTo>
                      <a:pt x="707" y="862"/>
                    </a:lnTo>
                    <a:lnTo>
                      <a:pt x="704" y="870"/>
                    </a:lnTo>
                    <a:lnTo>
                      <a:pt x="704" y="878"/>
                    </a:lnTo>
                    <a:lnTo>
                      <a:pt x="704" y="883"/>
                    </a:lnTo>
                    <a:lnTo>
                      <a:pt x="709" y="888"/>
                    </a:lnTo>
                    <a:lnTo>
                      <a:pt x="714" y="895"/>
                    </a:lnTo>
                    <a:lnTo>
                      <a:pt x="717" y="906"/>
                    </a:lnTo>
                    <a:lnTo>
                      <a:pt x="717" y="913"/>
                    </a:lnTo>
                    <a:lnTo>
                      <a:pt x="717" y="916"/>
                    </a:lnTo>
                    <a:lnTo>
                      <a:pt x="719" y="921"/>
                    </a:lnTo>
                    <a:lnTo>
                      <a:pt x="727" y="931"/>
                    </a:lnTo>
                    <a:lnTo>
                      <a:pt x="730" y="941"/>
                    </a:lnTo>
                    <a:lnTo>
                      <a:pt x="727" y="949"/>
                    </a:lnTo>
                    <a:lnTo>
                      <a:pt x="714" y="956"/>
                    </a:lnTo>
                    <a:lnTo>
                      <a:pt x="699" y="964"/>
                    </a:lnTo>
                    <a:lnTo>
                      <a:pt x="684" y="972"/>
                    </a:lnTo>
                    <a:lnTo>
                      <a:pt x="676" y="974"/>
                    </a:lnTo>
                    <a:lnTo>
                      <a:pt x="676" y="977"/>
                    </a:lnTo>
                    <a:lnTo>
                      <a:pt x="676" y="979"/>
                    </a:lnTo>
                    <a:lnTo>
                      <a:pt x="671" y="984"/>
                    </a:lnTo>
                    <a:lnTo>
                      <a:pt x="666" y="987"/>
                    </a:lnTo>
                    <a:lnTo>
                      <a:pt x="656" y="987"/>
                    </a:lnTo>
                    <a:lnTo>
                      <a:pt x="648" y="979"/>
                    </a:lnTo>
                    <a:lnTo>
                      <a:pt x="638" y="972"/>
                    </a:lnTo>
                    <a:lnTo>
                      <a:pt x="636" y="969"/>
                    </a:lnTo>
                    <a:lnTo>
                      <a:pt x="620" y="997"/>
                    </a:lnTo>
                    <a:lnTo>
                      <a:pt x="618" y="1000"/>
                    </a:lnTo>
                    <a:lnTo>
                      <a:pt x="610" y="1005"/>
                    </a:lnTo>
                    <a:lnTo>
                      <a:pt x="600" y="1010"/>
                    </a:lnTo>
                    <a:lnTo>
                      <a:pt x="585" y="1012"/>
                    </a:lnTo>
                    <a:lnTo>
                      <a:pt x="577" y="1010"/>
                    </a:lnTo>
                    <a:lnTo>
                      <a:pt x="569" y="1002"/>
                    </a:lnTo>
                    <a:lnTo>
                      <a:pt x="562" y="995"/>
                    </a:lnTo>
                    <a:lnTo>
                      <a:pt x="552" y="987"/>
                    </a:lnTo>
                    <a:lnTo>
                      <a:pt x="541" y="982"/>
                    </a:lnTo>
                    <a:lnTo>
                      <a:pt x="529" y="979"/>
                    </a:lnTo>
                    <a:lnTo>
                      <a:pt x="513" y="979"/>
                    </a:lnTo>
                    <a:lnTo>
                      <a:pt x="496" y="987"/>
                    </a:lnTo>
                    <a:lnTo>
                      <a:pt x="468" y="1002"/>
                    </a:lnTo>
                    <a:lnTo>
                      <a:pt x="455" y="1012"/>
                    </a:lnTo>
                    <a:lnTo>
                      <a:pt x="455" y="1020"/>
                    </a:lnTo>
                    <a:lnTo>
                      <a:pt x="458" y="1028"/>
                    </a:lnTo>
                    <a:lnTo>
                      <a:pt x="463" y="1038"/>
                    </a:lnTo>
                    <a:lnTo>
                      <a:pt x="465" y="1046"/>
                    </a:lnTo>
                    <a:lnTo>
                      <a:pt x="468" y="1051"/>
                    </a:lnTo>
                    <a:lnTo>
                      <a:pt x="468" y="1053"/>
                    </a:lnTo>
                    <a:lnTo>
                      <a:pt x="442" y="1056"/>
                    </a:lnTo>
                    <a:lnTo>
                      <a:pt x="435" y="1058"/>
                    </a:lnTo>
                    <a:lnTo>
                      <a:pt x="419" y="1068"/>
                    </a:lnTo>
                    <a:lnTo>
                      <a:pt x="404" y="1081"/>
                    </a:lnTo>
                    <a:lnTo>
                      <a:pt x="397" y="1099"/>
                    </a:lnTo>
                    <a:lnTo>
                      <a:pt x="391" y="1117"/>
                    </a:lnTo>
                    <a:lnTo>
                      <a:pt x="381" y="1130"/>
                    </a:lnTo>
                    <a:lnTo>
                      <a:pt x="369" y="1137"/>
                    </a:lnTo>
                    <a:lnTo>
                      <a:pt x="363" y="1140"/>
                    </a:lnTo>
                    <a:lnTo>
                      <a:pt x="358" y="1145"/>
                    </a:lnTo>
                    <a:lnTo>
                      <a:pt x="348" y="1152"/>
                    </a:lnTo>
                    <a:lnTo>
                      <a:pt x="338" y="1165"/>
                    </a:lnTo>
                    <a:lnTo>
                      <a:pt x="333" y="1175"/>
                    </a:lnTo>
                    <a:lnTo>
                      <a:pt x="335" y="1188"/>
                    </a:lnTo>
                    <a:lnTo>
                      <a:pt x="341" y="1208"/>
                    </a:lnTo>
                    <a:lnTo>
                      <a:pt x="346" y="1226"/>
                    </a:lnTo>
                    <a:lnTo>
                      <a:pt x="353" y="1231"/>
                    </a:lnTo>
                    <a:lnTo>
                      <a:pt x="363" y="1234"/>
                    </a:lnTo>
                    <a:lnTo>
                      <a:pt x="374" y="1244"/>
                    </a:lnTo>
                    <a:lnTo>
                      <a:pt x="381" y="1252"/>
                    </a:lnTo>
                    <a:lnTo>
                      <a:pt x="384" y="1257"/>
                    </a:lnTo>
                    <a:lnTo>
                      <a:pt x="381" y="1290"/>
                    </a:lnTo>
                    <a:lnTo>
                      <a:pt x="343" y="1300"/>
                    </a:lnTo>
                    <a:lnTo>
                      <a:pt x="341" y="1305"/>
                    </a:lnTo>
                    <a:lnTo>
                      <a:pt x="338" y="1315"/>
                    </a:lnTo>
                    <a:lnTo>
                      <a:pt x="335" y="1325"/>
                    </a:lnTo>
                    <a:lnTo>
                      <a:pt x="343" y="1331"/>
                    </a:lnTo>
                    <a:lnTo>
                      <a:pt x="353" y="1336"/>
                    </a:lnTo>
                    <a:lnTo>
                      <a:pt x="366" y="1341"/>
                    </a:lnTo>
                    <a:lnTo>
                      <a:pt x="376" y="1343"/>
                    </a:lnTo>
                    <a:lnTo>
                      <a:pt x="381" y="1346"/>
                    </a:lnTo>
                    <a:lnTo>
                      <a:pt x="376" y="1359"/>
                    </a:lnTo>
                    <a:lnTo>
                      <a:pt x="402" y="1389"/>
                    </a:lnTo>
                    <a:lnTo>
                      <a:pt x="402" y="1394"/>
                    </a:lnTo>
                    <a:lnTo>
                      <a:pt x="404" y="1404"/>
                    </a:lnTo>
                    <a:lnTo>
                      <a:pt x="409" y="1420"/>
                    </a:lnTo>
                    <a:lnTo>
                      <a:pt x="412" y="1430"/>
                    </a:lnTo>
                    <a:lnTo>
                      <a:pt x="419" y="1442"/>
                    </a:lnTo>
                    <a:lnTo>
                      <a:pt x="432" y="1458"/>
                    </a:lnTo>
                    <a:lnTo>
                      <a:pt x="452" y="1470"/>
                    </a:lnTo>
                    <a:lnTo>
                      <a:pt x="473" y="1473"/>
                    </a:lnTo>
                    <a:lnTo>
                      <a:pt x="493" y="1465"/>
                    </a:lnTo>
                    <a:lnTo>
                      <a:pt x="513" y="1455"/>
                    </a:lnTo>
                    <a:lnTo>
                      <a:pt x="529" y="1445"/>
                    </a:lnTo>
                    <a:lnTo>
                      <a:pt x="536" y="1432"/>
                    </a:lnTo>
                    <a:lnTo>
                      <a:pt x="539" y="1435"/>
                    </a:lnTo>
                    <a:lnTo>
                      <a:pt x="541" y="1455"/>
                    </a:lnTo>
                    <a:lnTo>
                      <a:pt x="541" y="1481"/>
                    </a:lnTo>
                    <a:lnTo>
                      <a:pt x="539" y="1504"/>
                    </a:lnTo>
                    <a:lnTo>
                      <a:pt x="534" y="1524"/>
                    </a:lnTo>
                    <a:lnTo>
                      <a:pt x="526" y="1544"/>
                    </a:lnTo>
                    <a:lnTo>
                      <a:pt x="519" y="1560"/>
                    </a:lnTo>
                    <a:lnTo>
                      <a:pt x="516" y="1565"/>
                    </a:lnTo>
                    <a:lnTo>
                      <a:pt x="526" y="1595"/>
                    </a:lnTo>
                    <a:lnTo>
                      <a:pt x="468" y="1644"/>
                    </a:lnTo>
                    <a:lnTo>
                      <a:pt x="465" y="1649"/>
                    </a:lnTo>
                    <a:lnTo>
                      <a:pt x="463" y="1659"/>
                    </a:lnTo>
                    <a:lnTo>
                      <a:pt x="470" y="1666"/>
                    </a:lnTo>
                    <a:lnTo>
                      <a:pt x="493" y="1661"/>
                    </a:lnTo>
                    <a:lnTo>
                      <a:pt x="508" y="1654"/>
                    </a:lnTo>
                    <a:lnTo>
                      <a:pt x="526" y="1646"/>
                    </a:lnTo>
                    <a:lnTo>
                      <a:pt x="539" y="1638"/>
                    </a:lnTo>
                    <a:lnTo>
                      <a:pt x="554" y="1631"/>
                    </a:lnTo>
                    <a:lnTo>
                      <a:pt x="564" y="1626"/>
                    </a:lnTo>
                    <a:lnTo>
                      <a:pt x="575" y="1623"/>
                    </a:lnTo>
                    <a:lnTo>
                      <a:pt x="582" y="1623"/>
                    </a:lnTo>
                    <a:lnTo>
                      <a:pt x="585" y="1626"/>
                    </a:lnTo>
                    <a:lnTo>
                      <a:pt x="587" y="1638"/>
                    </a:lnTo>
                    <a:lnTo>
                      <a:pt x="592" y="1649"/>
                    </a:lnTo>
                    <a:lnTo>
                      <a:pt x="600" y="1654"/>
                    </a:lnTo>
                    <a:lnTo>
                      <a:pt x="608" y="1654"/>
                    </a:lnTo>
                    <a:lnTo>
                      <a:pt x="618" y="1649"/>
                    </a:lnTo>
                    <a:lnTo>
                      <a:pt x="628" y="1646"/>
                    </a:lnTo>
                    <a:lnTo>
                      <a:pt x="638" y="1644"/>
                    </a:lnTo>
                    <a:lnTo>
                      <a:pt x="646" y="1649"/>
                    </a:lnTo>
                    <a:lnTo>
                      <a:pt x="648" y="1661"/>
                    </a:lnTo>
                    <a:lnTo>
                      <a:pt x="653" y="1682"/>
                    </a:lnTo>
                    <a:lnTo>
                      <a:pt x="661" y="1699"/>
                    </a:lnTo>
                    <a:lnTo>
                      <a:pt x="669" y="1710"/>
                    </a:lnTo>
                    <a:lnTo>
                      <a:pt x="679" y="1717"/>
                    </a:lnTo>
                    <a:lnTo>
                      <a:pt x="691" y="1727"/>
                    </a:lnTo>
                    <a:lnTo>
                      <a:pt x="704" y="1740"/>
                    </a:lnTo>
                    <a:lnTo>
                      <a:pt x="714" y="1743"/>
                    </a:lnTo>
                    <a:lnTo>
                      <a:pt x="719" y="1738"/>
                    </a:lnTo>
                    <a:lnTo>
                      <a:pt x="722" y="1733"/>
                    </a:lnTo>
                    <a:lnTo>
                      <a:pt x="727" y="1727"/>
                    </a:lnTo>
                    <a:lnTo>
                      <a:pt x="727" y="1725"/>
                    </a:lnTo>
                    <a:lnTo>
                      <a:pt x="725" y="1720"/>
                    </a:lnTo>
                    <a:lnTo>
                      <a:pt x="722" y="1710"/>
                    </a:lnTo>
                    <a:lnTo>
                      <a:pt x="717" y="1694"/>
                    </a:lnTo>
                    <a:lnTo>
                      <a:pt x="717" y="1679"/>
                    </a:lnTo>
                    <a:lnTo>
                      <a:pt x="725" y="1664"/>
                    </a:lnTo>
                    <a:lnTo>
                      <a:pt x="737" y="1649"/>
                    </a:lnTo>
                    <a:lnTo>
                      <a:pt x="753" y="1638"/>
                    </a:lnTo>
                    <a:lnTo>
                      <a:pt x="758" y="1633"/>
                    </a:lnTo>
                    <a:lnTo>
                      <a:pt x="755" y="1638"/>
                    </a:lnTo>
                    <a:lnTo>
                      <a:pt x="750" y="1654"/>
                    </a:lnTo>
                    <a:lnTo>
                      <a:pt x="747" y="1674"/>
                    </a:lnTo>
                    <a:lnTo>
                      <a:pt x="750" y="1689"/>
                    </a:lnTo>
                    <a:lnTo>
                      <a:pt x="755" y="1692"/>
                    </a:lnTo>
                    <a:lnTo>
                      <a:pt x="765" y="1692"/>
                    </a:lnTo>
                    <a:lnTo>
                      <a:pt x="778" y="1689"/>
                    </a:lnTo>
                    <a:lnTo>
                      <a:pt x="791" y="1687"/>
                    </a:lnTo>
                    <a:lnTo>
                      <a:pt x="803" y="1682"/>
                    </a:lnTo>
                    <a:lnTo>
                      <a:pt x="814" y="1677"/>
                    </a:lnTo>
                    <a:lnTo>
                      <a:pt x="824" y="1674"/>
                    </a:lnTo>
                    <a:lnTo>
                      <a:pt x="831" y="1674"/>
                    </a:lnTo>
                    <a:lnTo>
                      <a:pt x="836" y="1679"/>
                    </a:lnTo>
                    <a:lnTo>
                      <a:pt x="836" y="1689"/>
                    </a:lnTo>
                    <a:lnTo>
                      <a:pt x="831" y="1697"/>
                    </a:lnTo>
                    <a:lnTo>
                      <a:pt x="829" y="1699"/>
                    </a:lnTo>
                    <a:lnTo>
                      <a:pt x="796" y="1720"/>
                    </a:lnTo>
                    <a:lnTo>
                      <a:pt x="793" y="1722"/>
                    </a:lnTo>
                    <a:lnTo>
                      <a:pt x="791" y="1727"/>
                    </a:lnTo>
                    <a:lnTo>
                      <a:pt x="788" y="1738"/>
                    </a:lnTo>
                    <a:lnTo>
                      <a:pt x="791" y="1750"/>
                    </a:lnTo>
                    <a:lnTo>
                      <a:pt x="796" y="1763"/>
                    </a:lnTo>
                    <a:lnTo>
                      <a:pt x="791" y="1771"/>
                    </a:lnTo>
                    <a:lnTo>
                      <a:pt x="786" y="1773"/>
                    </a:lnTo>
                    <a:lnTo>
                      <a:pt x="783" y="1776"/>
                    </a:lnTo>
                    <a:lnTo>
                      <a:pt x="780" y="1778"/>
                    </a:lnTo>
                    <a:lnTo>
                      <a:pt x="775" y="1783"/>
                    </a:lnTo>
                    <a:lnTo>
                      <a:pt x="768" y="1791"/>
                    </a:lnTo>
                    <a:lnTo>
                      <a:pt x="765" y="1799"/>
                    </a:lnTo>
                    <a:lnTo>
                      <a:pt x="763" y="1809"/>
                    </a:lnTo>
                    <a:lnTo>
                      <a:pt x="758" y="1829"/>
                    </a:lnTo>
                    <a:lnTo>
                      <a:pt x="755" y="1847"/>
                    </a:lnTo>
                    <a:lnTo>
                      <a:pt x="753" y="1855"/>
                    </a:lnTo>
                    <a:lnTo>
                      <a:pt x="699" y="1867"/>
                    </a:lnTo>
                    <a:lnTo>
                      <a:pt x="697" y="1870"/>
                    </a:lnTo>
                    <a:lnTo>
                      <a:pt x="689" y="1878"/>
                    </a:lnTo>
                    <a:lnTo>
                      <a:pt x="679" y="1888"/>
                    </a:lnTo>
                    <a:lnTo>
                      <a:pt x="671" y="1893"/>
                    </a:lnTo>
                    <a:lnTo>
                      <a:pt x="664" y="1895"/>
                    </a:lnTo>
                    <a:lnTo>
                      <a:pt x="656" y="1898"/>
                    </a:lnTo>
                    <a:lnTo>
                      <a:pt x="648" y="1901"/>
                    </a:lnTo>
                    <a:lnTo>
                      <a:pt x="646" y="1901"/>
                    </a:lnTo>
                    <a:lnTo>
                      <a:pt x="610" y="1929"/>
                    </a:lnTo>
                    <a:lnTo>
                      <a:pt x="610" y="1931"/>
                    </a:lnTo>
                    <a:lnTo>
                      <a:pt x="608" y="1939"/>
                    </a:lnTo>
                    <a:lnTo>
                      <a:pt x="605" y="1949"/>
                    </a:lnTo>
                    <a:lnTo>
                      <a:pt x="602" y="1956"/>
                    </a:lnTo>
                    <a:lnTo>
                      <a:pt x="597" y="1964"/>
                    </a:lnTo>
                    <a:lnTo>
                      <a:pt x="592" y="1972"/>
                    </a:lnTo>
                    <a:lnTo>
                      <a:pt x="582" y="1979"/>
                    </a:lnTo>
                    <a:lnTo>
                      <a:pt x="575" y="1979"/>
                    </a:lnTo>
                    <a:lnTo>
                      <a:pt x="564" y="1977"/>
                    </a:lnTo>
                    <a:lnTo>
                      <a:pt x="552" y="1974"/>
                    </a:lnTo>
                    <a:lnTo>
                      <a:pt x="541" y="1972"/>
                    </a:lnTo>
                    <a:lnTo>
                      <a:pt x="534" y="1972"/>
                    </a:lnTo>
                    <a:lnTo>
                      <a:pt x="524" y="1974"/>
                    </a:lnTo>
                    <a:lnTo>
                      <a:pt x="513" y="1982"/>
                    </a:lnTo>
                    <a:lnTo>
                      <a:pt x="503" y="1990"/>
                    </a:lnTo>
                    <a:lnTo>
                      <a:pt x="501" y="1992"/>
                    </a:lnTo>
                    <a:lnTo>
                      <a:pt x="480" y="2010"/>
                    </a:lnTo>
                    <a:lnTo>
                      <a:pt x="358" y="2033"/>
                    </a:lnTo>
                    <a:lnTo>
                      <a:pt x="358" y="2035"/>
                    </a:lnTo>
                    <a:lnTo>
                      <a:pt x="356" y="2046"/>
                    </a:lnTo>
                    <a:lnTo>
                      <a:pt x="353" y="2053"/>
                    </a:lnTo>
                    <a:lnTo>
                      <a:pt x="353" y="2061"/>
                    </a:lnTo>
                    <a:lnTo>
                      <a:pt x="356" y="2066"/>
                    </a:lnTo>
                    <a:lnTo>
                      <a:pt x="361" y="2074"/>
                    </a:lnTo>
                    <a:lnTo>
                      <a:pt x="361" y="2079"/>
                    </a:lnTo>
                    <a:lnTo>
                      <a:pt x="353" y="2079"/>
                    </a:lnTo>
                    <a:lnTo>
                      <a:pt x="341" y="2076"/>
                    </a:lnTo>
                    <a:lnTo>
                      <a:pt x="333" y="2076"/>
                    </a:lnTo>
                    <a:lnTo>
                      <a:pt x="328" y="2076"/>
                    </a:lnTo>
                    <a:lnTo>
                      <a:pt x="325" y="2076"/>
                    </a:lnTo>
                    <a:lnTo>
                      <a:pt x="320" y="2086"/>
                    </a:lnTo>
                    <a:lnTo>
                      <a:pt x="295" y="2081"/>
                    </a:lnTo>
                    <a:lnTo>
                      <a:pt x="308" y="2058"/>
                    </a:lnTo>
                    <a:lnTo>
                      <a:pt x="272" y="2056"/>
                    </a:lnTo>
                    <a:lnTo>
                      <a:pt x="264" y="2058"/>
                    </a:lnTo>
                    <a:lnTo>
                      <a:pt x="252" y="2061"/>
                    </a:lnTo>
                    <a:lnTo>
                      <a:pt x="234" y="2068"/>
                    </a:lnTo>
                    <a:lnTo>
                      <a:pt x="221" y="2076"/>
                    </a:lnTo>
                    <a:lnTo>
                      <a:pt x="211" y="2086"/>
                    </a:lnTo>
                    <a:lnTo>
                      <a:pt x="203" y="2094"/>
                    </a:lnTo>
                    <a:lnTo>
                      <a:pt x="191" y="2102"/>
                    </a:lnTo>
                    <a:lnTo>
                      <a:pt x="175" y="2112"/>
                    </a:lnTo>
                    <a:lnTo>
                      <a:pt x="163" y="2119"/>
                    </a:lnTo>
                    <a:lnTo>
                      <a:pt x="160" y="2127"/>
                    </a:lnTo>
                    <a:lnTo>
                      <a:pt x="163" y="2132"/>
                    </a:lnTo>
                    <a:lnTo>
                      <a:pt x="163" y="2135"/>
                    </a:lnTo>
                    <a:lnTo>
                      <a:pt x="157" y="2135"/>
                    </a:lnTo>
                    <a:lnTo>
                      <a:pt x="147" y="2137"/>
                    </a:lnTo>
                    <a:lnTo>
                      <a:pt x="135" y="2137"/>
                    </a:lnTo>
                    <a:lnTo>
                      <a:pt x="127" y="2140"/>
                    </a:lnTo>
                    <a:lnTo>
                      <a:pt x="122" y="2142"/>
                    </a:lnTo>
                    <a:lnTo>
                      <a:pt x="112" y="2145"/>
                    </a:lnTo>
                    <a:lnTo>
                      <a:pt x="99" y="2147"/>
                    </a:lnTo>
                    <a:lnTo>
                      <a:pt x="84" y="2152"/>
                    </a:lnTo>
                    <a:lnTo>
                      <a:pt x="71" y="2155"/>
                    </a:lnTo>
                    <a:lnTo>
                      <a:pt x="58" y="2160"/>
                    </a:lnTo>
                    <a:lnTo>
                      <a:pt x="51" y="2163"/>
                    </a:lnTo>
                    <a:lnTo>
                      <a:pt x="48" y="2163"/>
                    </a:lnTo>
                    <a:lnTo>
                      <a:pt x="41" y="2168"/>
                    </a:lnTo>
                    <a:lnTo>
                      <a:pt x="25" y="2178"/>
                    </a:lnTo>
                    <a:lnTo>
                      <a:pt x="7" y="2191"/>
                    </a:lnTo>
                    <a:lnTo>
                      <a:pt x="0" y="2201"/>
                    </a:lnTo>
                    <a:lnTo>
                      <a:pt x="5" y="2206"/>
                    </a:lnTo>
                    <a:lnTo>
                      <a:pt x="15" y="2208"/>
                    </a:lnTo>
                    <a:lnTo>
                      <a:pt x="25" y="2211"/>
                    </a:lnTo>
                    <a:lnTo>
                      <a:pt x="30" y="2211"/>
                    </a:lnTo>
                    <a:lnTo>
                      <a:pt x="35" y="2208"/>
                    </a:lnTo>
                    <a:lnTo>
                      <a:pt x="46" y="2203"/>
                    </a:lnTo>
                    <a:lnTo>
                      <a:pt x="58" y="2198"/>
                    </a:lnTo>
                    <a:lnTo>
                      <a:pt x="63" y="2201"/>
                    </a:lnTo>
                    <a:lnTo>
                      <a:pt x="68" y="2203"/>
                    </a:lnTo>
                    <a:lnTo>
                      <a:pt x="79" y="2208"/>
                    </a:lnTo>
                    <a:lnTo>
                      <a:pt x="86" y="2211"/>
                    </a:lnTo>
                    <a:lnTo>
                      <a:pt x="91" y="2211"/>
                    </a:lnTo>
                    <a:lnTo>
                      <a:pt x="117" y="2180"/>
                    </a:lnTo>
                    <a:lnTo>
                      <a:pt x="132" y="2203"/>
                    </a:lnTo>
                    <a:lnTo>
                      <a:pt x="173" y="2196"/>
                    </a:lnTo>
                    <a:lnTo>
                      <a:pt x="213" y="2155"/>
                    </a:lnTo>
                    <a:lnTo>
                      <a:pt x="254" y="2127"/>
                    </a:lnTo>
                    <a:lnTo>
                      <a:pt x="244" y="2152"/>
                    </a:lnTo>
                    <a:lnTo>
                      <a:pt x="224" y="2175"/>
                    </a:lnTo>
                    <a:lnTo>
                      <a:pt x="229" y="2175"/>
                    </a:lnTo>
                    <a:lnTo>
                      <a:pt x="241" y="2178"/>
                    </a:lnTo>
                    <a:lnTo>
                      <a:pt x="259" y="2175"/>
                    </a:lnTo>
                    <a:lnTo>
                      <a:pt x="272" y="2168"/>
                    </a:lnTo>
                    <a:lnTo>
                      <a:pt x="285" y="2158"/>
                    </a:lnTo>
                    <a:lnTo>
                      <a:pt x="300" y="2147"/>
                    </a:lnTo>
                    <a:lnTo>
                      <a:pt x="310" y="2140"/>
                    </a:lnTo>
                    <a:lnTo>
                      <a:pt x="315" y="2137"/>
                    </a:lnTo>
                    <a:lnTo>
                      <a:pt x="363" y="2137"/>
                    </a:lnTo>
                    <a:lnTo>
                      <a:pt x="363" y="2135"/>
                    </a:lnTo>
                    <a:lnTo>
                      <a:pt x="366" y="2124"/>
                    </a:lnTo>
                    <a:lnTo>
                      <a:pt x="371" y="2114"/>
                    </a:lnTo>
                    <a:lnTo>
                      <a:pt x="376" y="2102"/>
                    </a:lnTo>
                    <a:lnTo>
                      <a:pt x="386" y="2096"/>
                    </a:lnTo>
                    <a:lnTo>
                      <a:pt x="394" y="2102"/>
                    </a:lnTo>
                    <a:lnTo>
                      <a:pt x="399" y="2109"/>
                    </a:lnTo>
                    <a:lnTo>
                      <a:pt x="402" y="2112"/>
                    </a:lnTo>
                    <a:lnTo>
                      <a:pt x="407" y="2135"/>
                    </a:lnTo>
                    <a:lnTo>
                      <a:pt x="432" y="2135"/>
                    </a:lnTo>
                    <a:lnTo>
                      <a:pt x="432" y="2132"/>
                    </a:lnTo>
                    <a:lnTo>
                      <a:pt x="435" y="2122"/>
                    </a:lnTo>
                    <a:lnTo>
                      <a:pt x="440" y="2114"/>
                    </a:lnTo>
                    <a:lnTo>
                      <a:pt x="445" y="2109"/>
                    </a:lnTo>
                    <a:lnTo>
                      <a:pt x="450" y="2107"/>
                    </a:lnTo>
                    <a:lnTo>
                      <a:pt x="460" y="2104"/>
                    </a:lnTo>
                    <a:lnTo>
                      <a:pt x="475" y="2102"/>
                    </a:lnTo>
                    <a:lnTo>
                      <a:pt x="491" y="2099"/>
                    </a:lnTo>
                    <a:lnTo>
                      <a:pt x="506" y="2094"/>
                    </a:lnTo>
                    <a:lnTo>
                      <a:pt x="521" y="2091"/>
                    </a:lnTo>
                    <a:lnTo>
                      <a:pt x="531" y="2086"/>
                    </a:lnTo>
                    <a:lnTo>
                      <a:pt x="539" y="2084"/>
                    </a:lnTo>
                    <a:lnTo>
                      <a:pt x="552" y="2081"/>
                    </a:lnTo>
                    <a:lnTo>
                      <a:pt x="564" y="2086"/>
                    </a:lnTo>
                    <a:lnTo>
                      <a:pt x="575" y="2091"/>
                    </a:lnTo>
                    <a:lnTo>
                      <a:pt x="580" y="2094"/>
                    </a:lnTo>
                    <a:lnTo>
                      <a:pt x="585" y="2091"/>
                    </a:lnTo>
                    <a:lnTo>
                      <a:pt x="595" y="2084"/>
                    </a:lnTo>
                    <a:lnTo>
                      <a:pt x="605" y="2076"/>
                    </a:lnTo>
                    <a:lnTo>
                      <a:pt x="610" y="2071"/>
                    </a:lnTo>
                    <a:lnTo>
                      <a:pt x="605" y="2066"/>
                    </a:lnTo>
                    <a:lnTo>
                      <a:pt x="597" y="2058"/>
                    </a:lnTo>
                    <a:lnTo>
                      <a:pt x="590" y="2053"/>
                    </a:lnTo>
                    <a:lnTo>
                      <a:pt x="587" y="2048"/>
                    </a:lnTo>
                    <a:lnTo>
                      <a:pt x="597" y="2043"/>
                    </a:lnTo>
                    <a:lnTo>
                      <a:pt x="615" y="2038"/>
                    </a:lnTo>
                    <a:lnTo>
                      <a:pt x="636" y="2035"/>
                    </a:lnTo>
                    <a:lnTo>
                      <a:pt x="653" y="2038"/>
                    </a:lnTo>
                    <a:lnTo>
                      <a:pt x="669" y="2043"/>
                    </a:lnTo>
                    <a:lnTo>
                      <a:pt x="681" y="2043"/>
                    </a:lnTo>
                    <a:lnTo>
                      <a:pt x="691" y="2040"/>
                    </a:lnTo>
                    <a:lnTo>
                      <a:pt x="694" y="2033"/>
                    </a:lnTo>
                    <a:lnTo>
                      <a:pt x="686" y="2025"/>
                    </a:lnTo>
                    <a:lnTo>
                      <a:pt x="676" y="2018"/>
                    </a:lnTo>
                    <a:lnTo>
                      <a:pt x="666" y="2015"/>
                    </a:lnTo>
                    <a:lnTo>
                      <a:pt x="661" y="2012"/>
                    </a:lnTo>
                    <a:lnTo>
                      <a:pt x="730" y="1992"/>
                    </a:lnTo>
                    <a:lnTo>
                      <a:pt x="730" y="1990"/>
                    </a:lnTo>
                    <a:lnTo>
                      <a:pt x="735" y="1984"/>
                    </a:lnTo>
                    <a:lnTo>
                      <a:pt x="737" y="1977"/>
                    </a:lnTo>
                    <a:lnTo>
                      <a:pt x="740" y="1972"/>
                    </a:lnTo>
                    <a:lnTo>
                      <a:pt x="747" y="1969"/>
                    </a:lnTo>
                    <a:lnTo>
                      <a:pt x="763" y="1969"/>
                    </a:lnTo>
                    <a:lnTo>
                      <a:pt x="778" y="1969"/>
                    </a:lnTo>
                    <a:lnTo>
                      <a:pt x="791" y="1967"/>
                    </a:lnTo>
                    <a:lnTo>
                      <a:pt x="801" y="1959"/>
                    </a:lnTo>
                    <a:lnTo>
                      <a:pt x="811" y="1946"/>
                    </a:lnTo>
                    <a:lnTo>
                      <a:pt x="821" y="1939"/>
                    </a:lnTo>
                    <a:lnTo>
                      <a:pt x="824" y="1934"/>
                    </a:lnTo>
                    <a:lnTo>
                      <a:pt x="867" y="1931"/>
                    </a:lnTo>
                    <a:lnTo>
                      <a:pt x="872" y="1921"/>
                    </a:lnTo>
                    <a:lnTo>
                      <a:pt x="882" y="1898"/>
                    </a:lnTo>
                    <a:lnTo>
                      <a:pt x="897" y="1875"/>
                    </a:lnTo>
                    <a:lnTo>
                      <a:pt x="910" y="1860"/>
                    </a:lnTo>
                    <a:lnTo>
                      <a:pt x="918" y="1857"/>
                    </a:lnTo>
                    <a:lnTo>
                      <a:pt x="931" y="1852"/>
                    </a:lnTo>
                    <a:lnTo>
                      <a:pt x="948" y="1847"/>
                    </a:lnTo>
                    <a:lnTo>
                      <a:pt x="966" y="1842"/>
                    </a:lnTo>
                    <a:lnTo>
                      <a:pt x="984" y="1839"/>
                    </a:lnTo>
                    <a:lnTo>
                      <a:pt x="999" y="1834"/>
                    </a:lnTo>
                    <a:lnTo>
                      <a:pt x="1012" y="1832"/>
                    </a:lnTo>
                    <a:lnTo>
                      <a:pt x="1017" y="1832"/>
                    </a:lnTo>
                    <a:lnTo>
                      <a:pt x="1022" y="1827"/>
                    </a:lnTo>
                    <a:lnTo>
                      <a:pt x="1030" y="1814"/>
                    </a:lnTo>
                    <a:lnTo>
                      <a:pt x="1040" y="1796"/>
                    </a:lnTo>
                    <a:lnTo>
                      <a:pt x="1050" y="1778"/>
                    </a:lnTo>
                    <a:lnTo>
                      <a:pt x="1065" y="1758"/>
                    </a:lnTo>
                    <a:lnTo>
                      <a:pt x="1083" y="1738"/>
                    </a:lnTo>
                    <a:lnTo>
                      <a:pt x="1098" y="1725"/>
                    </a:lnTo>
                    <a:lnTo>
                      <a:pt x="1103" y="1720"/>
                    </a:lnTo>
                    <a:lnTo>
                      <a:pt x="1106" y="1666"/>
                    </a:lnTo>
                    <a:lnTo>
                      <a:pt x="1103" y="1664"/>
                    </a:lnTo>
                    <a:lnTo>
                      <a:pt x="1096" y="1654"/>
                    </a:lnTo>
                    <a:lnTo>
                      <a:pt x="1083" y="1646"/>
                    </a:lnTo>
                    <a:lnTo>
                      <a:pt x="1070" y="1641"/>
                    </a:lnTo>
                    <a:lnTo>
                      <a:pt x="1060" y="1638"/>
                    </a:lnTo>
                    <a:lnTo>
                      <a:pt x="1053" y="1631"/>
                    </a:lnTo>
                    <a:lnTo>
                      <a:pt x="1053" y="1621"/>
                    </a:lnTo>
                    <a:lnTo>
                      <a:pt x="1060" y="1610"/>
                    </a:lnTo>
                    <a:lnTo>
                      <a:pt x="1078" y="1598"/>
                    </a:lnTo>
                    <a:lnTo>
                      <a:pt x="1098" y="1588"/>
                    </a:lnTo>
                    <a:lnTo>
                      <a:pt x="1116" y="1575"/>
                    </a:lnTo>
                    <a:lnTo>
                      <a:pt x="1126" y="1567"/>
                    </a:lnTo>
                    <a:lnTo>
                      <a:pt x="1134" y="1557"/>
                    </a:lnTo>
                    <a:lnTo>
                      <a:pt x="1144" y="1544"/>
                    </a:lnTo>
                    <a:lnTo>
                      <a:pt x="1152" y="1534"/>
                    </a:lnTo>
                    <a:lnTo>
                      <a:pt x="1154" y="1521"/>
                    </a:lnTo>
                    <a:lnTo>
                      <a:pt x="1157" y="1506"/>
                    </a:lnTo>
                    <a:lnTo>
                      <a:pt x="1162" y="1488"/>
                    </a:lnTo>
                    <a:lnTo>
                      <a:pt x="1172" y="1470"/>
                    </a:lnTo>
                    <a:lnTo>
                      <a:pt x="1187" y="1455"/>
                    </a:lnTo>
                    <a:lnTo>
                      <a:pt x="1210" y="1440"/>
                    </a:lnTo>
                    <a:lnTo>
                      <a:pt x="1231" y="1422"/>
                    </a:lnTo>
                    <a:lnTo>
                      <a:pt x="1246" y="1404"/>
                    </a:lnTo>
                    <a:lnTo>
                      <a:pt x="1256" y="1392"/>
                    </a:lnTo>
                    <a:lnTo>
                      <a:pt x="1264" y="1387"/>
                    </a:lnTo>
                    <a:lnTo>
                      <a:pt x="1276" y="1384"/>
                    </a:lnTo>
                    <a:lnTo>
                      <a:pt x="1292" y="1379"/>
                    </a:lnTo>
                    <a:lnTo>
                      <a:pt x="1309" y="1374"/>
                    </a:lnTo>
                    <a:lnTo>
                      <a:pt x="1327" y="1369"/>
                    </a:lnTo>
                    <a:lnTo>
                      <a:pt x="1342" y="1366"/>
                    </a:lnTo>
                    <a:lnTo>
                      <a:pt x="1353" y="1364"/>
                    </a:lnTo>
                    <a:lnTo>
                      <a:pt x="1358" y="1364"/>
                    </a:lnTo>
                    <a:lnTo>
                      <a:pt x="1355" y="1366"/>
                    </a:lnTo>
                    <a:lnTo>
                      <a:pt x="1353" y="1374"/>
                    </a:lnTo>
                    <a:lnTo>
                      <a:pt x="1348" y="1381"/>
                    </a:lnTo>
                    <a:lnTo>
                      <a:pt x="1345" y="1387"/>
                    </a:lnTo>
                    <a:lnTo>
                      <a:pt x="1348" y="1394"/>
                    </a:lnTo>
                    <a:lnTo>
                      <a:pt x="1358" y="1402"/>
                    </a:lnTo>
                    <a:lnTo>
                      <a:pt x="1368" y="1409"/>
                    </a:lnTo>
                    <a:lnTo>
                      <a:pt x="1373" y="1417"/>
                    </a:lnTo>
                    <a:lnTo>
                      <a:pt x="1368" y="1422"/>
                    </a:lnTo>
                    <a:lnTo>
                      <a:pt x="1358" y="1425"/>
                    </a:lnTo>
                    <a:lnTo>
                      <a:pt x="1345" y="1427"/>
                    </a:lnTo>
                    <a:lnTo>
                      <a:pt x="1340" y="1427"/>
                    </a:lnTo>
                    <a:lnTo>
                      <a:pt x="1302" y="1450"/>
                    </a:lnTo>
                    <a:lnTo>
                      <a:pt x="1276" y="1440"/>
                    </a:lnTo>
                    <a:lnTo>
                      <a:pt x="1274" y="1440"/>
                    </a:lnTo>
                    <a:lnTo>
                      <a:pt x="1271" y="1440"/>
                    </a:lnTo>
                    <a:lnTo>
                      <a:pt x="1266" y="1442"/>
                    </a:lnTo>
                    <a:lnTo>
                      <a:pt x="1264" y="1450"/>
                    </a:lnTo>
                    <a:lnTo>
                      <a:pt x="1259" y="1463"/>
                    </a:lnTo>
                    <a:lnTo>
                      <a:pt x="1251" y="1473"/>
                    </a:lnTo>
                    <a:lnTo>
                      <a:pt x="1243" y="1483"/>
                    </a:lnTo>
                    <a:lnTo>
                      <a:pt x="1241" y="1486"/>
                    </a:lnTo>
                    <a:lnTo>
                      <a:pt x="1238" y="1486"/>
                    </a:lnTo>
                    <a:lnTo>
                      <a:pt x="1233" y="1491"/>
                    </a:lnTo>
                    <a:lnTo>
                      <a:pt x="1225" y="1496"/>
                    </a:lnTo>
                    <a:lnTo>
                      <a:pt x="1223" y="1506"/>
                    </a:lnTo>
                    <a:lnTo>
                      <a:pt x="1220" y="1526"/>
                    </a:lnTo>
                    <a:lnTo>
                      <a:pt x="1215" y="1554"/>
                    </a:lnTo>
                    <a:lnTo>
                      <a:pt x="1213" y="1582"/>
                    </a:lnTo>
                    <a:lnTo>
                      <a:pt x="1215" y="1600"/>
                    </a:lnTo>
                    <a:lnTo>
                      <a:pt x="1223" y="1608"/>
                    </a:lnTo>
                    <a:lnTo>
                      <a:pt x="1236" y="1605"/>
                    </a:lnTo>
                    <a:lnTo>
                      <a:pt x="1243" y="1603"/>
                    </a:lnTo>
                    <a:lnTo>
                      <a:pt x="1248" y="1600"/>
                    </a:lnTo>
                    <a:lnTo>
                      <a:pt x="1243" y="1626"/>
                    </a:lnTo>
                    <a:lnTo>
                      <a:pt x="1208" y="1638"/>
                    </a:lnTo>
                    <a:lnTo>
                      <a:pt x="1208" y="1644"/>
                    </a:lnTo>
                    <a:lnTo>
                      <a:pt x="1208" y="1656"/>
                    </a:lnTo>
                    <a:lnTo>
                      <a:pt x="1213" y="1669"/>
                    </a:lnTo>
                    <a:lnTo>
                      <a:pt x="1223" y="1674"/>
                    </a:lnTo>
                    <a:lnTo>
                      <a:pt x="1231" y="1672"/>
                    </a:lnTo>
                    <a:lnTo>
                      <a:pt x="1241" y="1669"/>
                    </a:lnTo>
                    <a:lnTo>
                      <a:pt x="1253" y="1664"/>
                    </a:lnTo>
                    <a:lnTo>
                      <a:pt x="1269" y="1659"/>
                    </a:lnTo>
                    <a:lnTo>
                      <a:pt x="1281" y="1654"/>
                    </a:lnTo>
                    <a:lnTo>
                      <a:pt x="1292" y="1649"/>
                    </a:lnTo>
                    <a:lnTo>
                      <a:pt x="1299" y="1646"/>
                    </a:lnTo>
                    <a:lnTo>
                      <a:pt x="1302" y="1644"/>
                    </a:lnTo>
                    <a:lnTo>
                      <a:pt x="1307" y="1621"/>
                    </a:lnTo>
                    <a:lnTo>
                      <a:pt x="1330" y="1626"/>
                    </a:lnTo>
                    <a:lnTo>
                      <a:pt x="1360" y="1552"/>
                    </a:lnTo>
                    <a:lnTo>
                      <a:pt x="1386" y="1565"/>
                    </a:lnTo>
                    <a:lnTo>
                      <a:pt x="1416" y="1567"/>
                    </a:lnTo>
                    <a:lnTo>
                      <a:pt x="1444" y="1554"/>
                    </a:lnTo>
                    <a:lnTo>
                      <a:pt x="1444" y="1547"/>
                    </a:lnTo>
                    <a:lnTo>
                      <a:pt x="1442" y="1532"/>
                    </a:lnTo>
                    <a:lnTo>
                      <a:pt x="1439" y="1514"/>
                    </a:lnTo>
                    <a:lnTo>
                      <a:pt x="1442" y="1504"/>
                    </a:lnTo>
                    <a:lnTo>
                      <a:pt x="1447" y="1496"/>
                    </a:lnTo>
                    <a:lnTo>
                      <a:pt x="1454" y="1486"/>
                    </a:lnTo>
                    <a:lnTo>
                      <a:pt x="1459" y="1478"/>
                    </a:lnTo>
                    <a:lnTo>
                      <a:pt x="1462" y="1476"/>
                    </a:lnTo>
                    <a:lnTo>
                      <a:pt x="1462" y="1473"/>
                    </a:lnTo>
                    <a:lnTo>
                      <a:pt x="1462" y="1465"/>
                    </a:lnTo>
                    <a:lnTo>
                      <a:pt x="1457" y="1458"/>
                    </a:lnTo>
                    <a:lnTo>
                      <a:pt x="1452" y="1455"/>
                    </a:lnTo>
                    <a:lnTo>
                      <a:pt x="1444" y="1458"/>
                    </a:lnTo>
                    <a:lnTo>
                      <a:pt x="1439" y="1463"/>
                    </a:lnTo>
                    <a:lnTo>
                      <a:pt x="1434" y="1468"/>
                    </a:lnTo>
                    <a:lnTo>
                      <a:pt x="1431" y="1470"/>
                    </a:lnTo>
                    <a:lnTo>
                      <a:pt x="1431" y="1448"/>
                    </a:lnTo>
                    <a:lnTo>
                      <a:pt x="1459" y="1404"/>
                    </a:lnTo>
                    <a:lnTo>
                      <a:pt x="1492" y="1399"/>
                    </a:lnTo>
                    <a:lnTo>
                      <a:pt x="1541" y="1402"/>
                    </a:lnTo>
                    <a:lnTo>
                      <a:pt x="1546" y="1397"/>
                    </a:lnTo>
                    <a:lnTo>
                      <a:pt x="1556" y="1387"/>
                    </a:lnTo>
                    <a:lnTo>
                      <a:pt x="1566" y="1381"/>
                    </a:lnTo>
                    <a:lnTo>
                      <a:pt x="1574" y="1389"/>
                    </a:lnTo>
                    <a:lnTo>
                      <a:pt x="1574" y="1407"/>
                    </a:lnTo>
                    <a:lnTo>
                      <a:pt x="1571" y="1425"/>
                    </a:lnTo>
                    <a:lnTo>
                      <a:pt x="1569" y="1440"/>
                    </a:lnTo>
                    <a:lnTo>
                      <a:pt x="1569" y="1445"/>
                    </a:lnTo>
                    <a:lnTo>
                      <a:pt x="1604" y="1473"/>
                    </a:lnTo>
                    <a:lnTo>
                      <a:pt x="1673" y="1491"/>
                    </a:lnTo>
                    <a:lnTo>
                      <a:pt x="1676" y="1501"/>
                    </a:lnTo>
                    <a:lnTo>
                      <a:pt x="1683" y="1521"/>
                    </a:lnTo>
                    <a:lnTo>
                      <a:pt x="1693" y="1544"/>
                    </a:lnTo>
                    <a:lnTo>
                      <a:pt x="1701" y="1554"/>
                    </a:lnTo>
                    <a:lnTo>
                      <a:pt x="1706" y="1554"/>
                    </a:lnTo>
                    <a:lnTo>
                      <a:pt x="1719" y="1554"/>
                    </a:lnTo>
                    <a:lnTo>
                      <a:pt x="1731" y="1557"/>
                    </a:lnTo>
                    <a:lnTo>
                      <a:pt x="1747" y="1557"/>
                    </a:lnTo>
                    <a:lnTo>
                      <a:pt x="1762" y="1557"/>
                    </a:lnTo>
                    <a:lnTo>
                      <a:pt x="1775" y="1560"/>
                    </a:lnTo>
                    <a:lnTo>
                      <a:pt x="1785" y="1560"/>
                    </a:lnTo>
                    <a:lnTo>
                      <a:pt x="1787" y="1560"/>
                    </a:lnTo>
                    <a:lnTo>
                      <a:pt x="1846" y="1524"/>
                    </a:lnTo>
                    <a:lnTo>
                      <a:pt x="1851" y="1532"/>
                    </a:lnTo>
                    <a:lnTo>
                      <a:pt x="1866" y="1547"/>
                    </a:lnTo>
                    <a:lnTo>
                      <a:pt x="1884" y="1565"/>
                    </a:lnTo>
                    <a:lnTo>
                      <a:pt x="1897" y="1572"/>
                    </a:lnTo>
                    <a:lnTo>
                      <a:pt x="1904" y="1572"/>
                    </a:lnTo>
                    <a:lnTo>
                      <a:pt x="1915" y="1575"/>
                    </a:lnTo>
                    <a:lnTo>
                      <a:pt x="1927" y="1575"/>
                    </a:lnTo>
                    <a:lnTo>
                      <a:pt x="1940" y="1575"/>
                    </a:lnTo>
                    <a:lnTo>
                      <a:pt x="1953" y="1577"/>
                    </a:lnTo>
                    <a:lnTo>
                      <a:pt x="1963" y="1577"/>
                    </a:lnTo>
                    <a:lnTo>
                      <a:pt x="1971" y="1577"/>
                    </a:lnTo>
                    <a:lnTo>
                      <a:pt x="1973" y="1577"/>
                    </a:lnTo>
                    <a:lnTo>
                      <a:pt x="1978" y="1575"/>
                    </a:lnTo>
                    <a:lnTo>
                      <a:pt x="1988" y="1567"/>
                    </a:lnTo>
                    <a:lnTo>
                      <a:pt x="2001" y="1560"/>
                    </a:lnTo>
                    <a:lnTo>
                      <a:pt x="2014" y="1552"/>
                    </a:lnTo>
                    <a:lnTo>
                      <a:pt x="2026" y="1547"/>
                    </a:lnTo>
                    <a:lnTo>
                      <a:pt x="2042" y="1549"/>
                    </a:lnTo>
                    <a:lnTo>
                      <a:pt x="2052" y="1554"/>
                    </a:lnTo>
                    <a:lnTo>
                      <a:pt x="2054" y="1562"/>
                    </a:lnTo>
                    <a:lnTo>
                      <a:pt x="2049" y="1570"/>
                    </a:lnTo>
                    <a:lnTo>
                      <a:pt x="2042" y="1572"/>
                    </a:lnTo>
                    <a:lnTo>
                      <a:pt x="2037" y="1575"/>
                    </a:lnTo>
                    <a:lnTo>
                      <a:pt x="2034" y="1575"/>
                    </a:lnTo>
                    <a:lnTo>
                      <a:pt x="2024" y="1570"/>
                    </a:lnTo>
                    <a:lnTo>
                      <a:pt x="2024" y="1575"/>
                    </a:lnTo>
                    <a:lnTo>
                      <a:pt x="2021" y="1588"/>
                    </a:lnTo>
                    <a:lnTo>
                      <a:pt x="2021" y="1600"/>
                    </a:lnTo>
                    <a:lnTo>
                      <a:pt x="2026" y="1608"/>
                    </a:lnTo>
                    <a:lnTo>
                      <a:pt x="2034" y="1613"/>
                    </a:lnTo>
                    <a:lnTo>
                      <a:pt x="2042" y="1618"/>
                    </a:lnTo>
                    <a:lnTo>
                      <a:pt x="2054" y="1626"/>
                    </a:lnTo>
                    <a:lnTo>
                      <a:pt x="2067" y="1628"/>
                    </a:lnTo>
                    <a:lnTo>
                      <a:pt x="2080" y="1633"/>
                    </a:lnTo>
                    <a:lnTo>
                      <a:pt x="2090" y="1646"/>
                    </a:lnTo>
                    <a:lnTo>
                      <a:pt x="2098" y="1661"/>
                    </a:lnTo>
                    <a:lnTo>
                      <a:pt x="2100" y="1674"/>
                    </a:lnTo>
                    <a:lnTo>
                      <a:pt x="2103" y="1679"/>
                    </a:lnTo>
                    <a:lnTo>
                      <a:pt x="2110" y="1687"/>
                    </a:lnTo>
                    <a:lnTo>
                      <a:pt x="2121" y="1694"/>
                    </a:lnTo>
                    <a:lnTo>
                      <a:pt x="2131" y="1705"/>
                    </a:lnTo>
                    <a:lnTo>
                      <a:pt x="2143" y="1715"/>
                    </a:lnTo>
                    <a:lnTo>
                      <a:pt x="2159" y="1725"/>
                    </a:lnTo>
                    <a:lnTo>
                      <a:pt x="2174" y="1735"/>
                    </a:lnTo>
                    <a:lnTo>
                      <a:pt x="2187" y="1745"/>
                    </a:lnTo>
                    <a:lnTo>
                      <a:pt x="2202" y="1753"/>
                    </a:lnTo>
                    <a:lnTo>
                      <a:pt x="2217" y="1763"/>
                    </a:lnTo>
                    <a:lnTo>
                      <a:pt x="2232" y="1771"/>
                    </a:lnTo>
                    <a:lnTo>
                      <a:pt x="2250" y="1778"/>
                    </a:lnTo>
                    <a:lnTo>
                      <a:pt x="2265" y="1786"/>
                    </a:lnTo>
                    <a:lnTo>
                      <a:pt x="2281" y="1789"/>
                    </a:lnTo>
                    <a:lnTo>
                      <a:pt x="2291" y="1791"/>
                    </a:lnTo>
                    <a:lnTo>
                      <a:pt x="2301" y="1789"/>
                    </a:lnTo>
                    <a:lnTo>
                      <a:pt x="2309" y="1776"/>
                    </a:lnTo>
                    <a:lnTo>
                      <a:pt x="2309" y="1758"/>
                    </a:lnTo>
                    <a:lnTo>
                      <a:pt x="2301" y="1743"/>
                    </a:lnTo>
                    <a:lnTo>
                      <a:pt x="2299" y="1735"/>
                    </a:lnTo>
                    <a:lnTo>
                      <a:pt x="2347" y="1768"/>
                    </a:lnTo>
                    <a:lnTo>
                      <a:pt x="2349" y="1768"/>
                    </a:lnTo>
                    <a:lnTo>
                      <a:pt x="2354" y="1768"/>
                    </a:lnTo>
                    <a:lnTo>
                      <a:pt x="2360" y="1766"/>
                    </a:lnTo>
                    <a:lnTo>
                      <a:pt x="2362" y="1758"/>
                    </a:lnTo>
                    <a:lnTo>
                      <a:pt x="2352" y="1743"/>
                    </a:lnTo>
                    <a:lnTo>
                      <a:pt x="2337" y="1720"/>
                    </a:lnTo>
                    <a:lnTo>
                      <a:pt x="2319" y="1699"/>
                    </a:lnTo>
                    <a:lnTo>
                      <a:pt x="2316" y="1687"/>
                    </a:lnTo>
                    <a:lnTo>
                      <a:pt x="2327" y="1687"/>
                    </a:lnTo>
                    <a:lnTo>
                      <a:pt x="2342" y="1697"/>
                    </a:lnTo>
                    <a:lnTo>
                      <a:pt x="2357" y="1712"/>
                    </a:lnTo>
                    <a:lnTo>
                      <a:pt x="2367" y="1725"/>
                    </a:lnTo>
                    <a:lnTo>
                      <a:pt x="2372" y="1738"/>
                    </a:lnTo>
                    <a:lnTo>
                      <a:pt x="2380" y="1753"/>
                    </a:lnTo>
                    <a:lnTo>
                      <a:pt x="2393" y="1766"/>
                    </a:lnTo>
                    <a:lnTo>
                      <a:pt x="2418" y="1776"/>
                    </a:lnTo>
                    <a:lnTo>
                      <a:pt x="2443" y="1781"/>
                    </a:lnTo>
                    <a:lnTo>
                      <a:pt x="2454" y="1783"/>
                    </a:lnTo>
                    <a:lnTo>
                      <a:pt x="2459" y="1783"/>
                    </a:lnTo>
                    <a:lnTo>
                      <a:pt x="2466" y="1824"/>
                    </a:lnTo>
                    <a:lnTo>
                      <a:pt x="2461" y="1845"/>
                    </a:lnTo>
                    <a:lnTo>
                      <a:pt x="2466" y="1847"/>
                    </a:lnTo>
                    <a:lnTo>
                      <a:pt x="2477" y="1857"/>
                    </a:lnTo>
                    <a:lnTo>
                      <a:pt x="2489" y="1867"/>
                    </a:lnTo>
                    <a:lnTo>
                      <a:pt x="2499" y="1875"/>
                    </a:lnTo>
                    <a:lnTo>
                      <a:pt x="2507" y="1880"/>
                    </a:lnTo>
                    <a:lnTo>
                      <a:pt x="2515" y="1885"/>
                    </a:lnTo>
                    <a:lnTo>
                      <a:pt x="2522" y="1885"/>
                    </a:lnTo>
                    <a:lnTo>
                      <a:pt x="2530" y="1883"/>
                    </a:lnTo>
                    <a:lnTo>
                      <a:pt x="2535" y="1883"/>
                    </a:lnTo>
                    <a:lnTo>
                      <a:pt x="2548" y="1888"/>
                    </a:lnTo>
                    <a:lnTo>
                      <a:pt x="2563" y="1898"/>
                    </a:lnTo>
                    <a:lnTo>
                      <a:pt x="2578" y="1911"/>
                    </a:lnTo>
                    <a:lnTo>
                      <a:pt x="2596" y="1923"/>
                    </a:lnTo>
                    <a:lnTo>
                      <a:pt x="2611" y="1939"/>
                    </a:lnTo>
                    <a:lnTo>
                      <a:pt x="2621" y="1949"/>
                    </a:lnTo>
                    <a:lnTo>
                      <a:pt x="2629" y="1956"/>
                    </a:lnTo>
                    <a:lnTo>
                      <a:pt x="2637" y="1969"/>
                    </a:lnTo>
                    <a:lnTo>
                      <a:pt x="2647" y="1982"/>
                    </a:lnTo>
                    <a:lnTo>
                      <a:pt x="2655" y="1997"/>
                    </a:lnTo>
                    <a:lnTo>
                      <a:pt x="2660" y="2010"/>
                    </a:lnTo>
                    <a:lnTo>
                      <a:pt x="2662" y="2020"/>
                    </a:lnTo>
                    <a:lnTo>
                      <a:pt x="2670" y="2030"/>
                    </a:lnTo>
                    <a:lnTo>
                      <a:pt x="2675" y="2035"/>
                    </a:lnTo>
                    <a:lnTo>
                      <a:pt x="2680" y="2030"/>
                    </a:lnTo>
                    <a:lnTo>
                      <a:pt x="2683" y="2018"/>
                    </a:lnTo>
                    <a:lnTo>
                      <a:pt x="2685" y="2005"/>
                    </a:lnTo>
                    <a:lnTo>
                      <a:pt x="2690" y="1995"/>
                    </a:lnTo>
                    <a:lnTo>
                      <a:pt x="2698" y="1992"/>
                    </a:lnTo>
                    <a:lnTo>
                      <a:pt x="2710" y="1992"/>
                    </a:lnTo>
                    <a:lnTo>
                      <a:pt x="2726" y="1997"/>
                    </a:lnTo>
                    <a:lnTo>
                      <a:pt x="2738" y="2005"/>
                    </a:lnTo>
                    <a:lnTo>
                      <a:pt x="2744" y="2015"/>
                    </a:lnTo>
                    <a:lnTo>
                      <a:pt x="2749" y="2040"/>
                    </a:lnTo>
                    <a:lnTo>
                      <a:pt x="2756" y="2079"/>
                    </a:lnTo>
                    <a:lnTo>
                      <a:pt x="2766" y="2112"/>
                    </a:lnTo>
                    <a:lnTo>
                      <a:pt x="2769" y="2127"/>
                    </a:lnTo>
                    <a:lnTo>
                      <a:pt x="2807" y="2132"/>
                    </a:lnTo>
                    <a:lnTo>
                      <a:pt x="2810" y="2122"/>
                    </a:lnTo>
                    <a:lnTo>
                      <a:pt x="2817" y="2096"/>
                    </a:lnTo>
                    <a:lnTo>
                      <a:pt x="2825" y="2068"/>
                    </a:lnTo>
                    <a:lnTo>
                      <a:pt x="2825" y="2046"/>
                    </a:lnTo>
                    <a:lnTo>
                      <a:pt x="2815" y="2018"/>
                    </a:lnTo>
                    <a:lnTo>
                      <a:pt x="2792" y="1977"/>
                    </a:lnTo>
                    <a:lnTo>
                      <a:pt x="2769" y="1941"/>
                    </a:lnTo>
                    <a:lnTo>
                      <a:pt x="2759" y="1926"/>
                    </a:lnTo>
                    <a:lnTo>
                      <a:pt x="2756" y="1926"/>
                    </a:lnTo>
                    <a:lnTo>
                      <a:pt x="2749" y="1926"/>
                    </a:lnTo>
                    <a:lnTo>
                      <a:pt x="2738" y="1926"/>
                    </a:lnTo>
                    <a:lnTo>
                      <a:pt x="2726" y="1926"/>
                    </a:lnTo>
                    <a:lnTo>
                      <a:pt x="2713" y="1926"/>
                    </a:lnTo>
                    <a:lnTo>
                      <a:pt x="2700" y="1923"/>
                    </a:lnTo>
                    <a:lnTo>
                      <a:pt x="2690" y="1921"/>
                    </a:lnTo>
                    <a:lnTo>
                      <a:pt x="2683" y="1918"/>
                    </a:lnTo>
                    <a:lnTo>
                      <a:pt x="2675" y="1911"/>
                    </a:lnTo>
                    <a:lnTo>
                      <a:pt x="2662" y="1895"/>
                    </a:lnTo>
                    <a:lnTo>
                      <a:pt x="2647" y="1875"/>
                    </a:lnTo>
                    <a:lnTo>
                      <a:pt x="2629" y="1852"/>
                    </a:lnTo>
                    <a:lnTo>
                      <a:pt x="2611" y="1829"/>
                    </a:lnTo>
                    <a:lnTo>
                      <a:pt x="2596" y="1811"/>
                    </a:lnTo>
                    <a:lnTo>
                      <a:pt x="2583" y="1799"/>
                    </a:lnTo>
                    <a:lnTo>
                      <a:pt x="2576" y="1794"/>
                    </a:lnTo>
                    <a:lnTo>
                      <a:pt x="2568" y="1789"/>
                    </a:lnTo>
                    <a:lnTo>
                      <a:pt x="2555" y="1778"/>
                    </a:lnTo>
                    <a:lnTo>
                      <a:pt x="2540" y="1763"/>
                    </a:lnTo>
                    <a:lnTo>
                      <a:pt x="2522" y="1743"/>
                    </a:lnTo>
                    <a:lnTo>
                      <a:pt x="2505" y="1725"/>
                    </a:lnTo>
                    <a:lnTo>
                      <a:pt x="2489" y="1705"/>
                    </a:lnTo>
                    <a:lnTo>
                      <a:pt x="2477" y="1692"/>
                    </a:lnTo>
                    <a:lnTo>
                      <a:pt x="2471" y="1682"/>
                    </a:lnTo>
                    <a:lnTo>
                      <a:pt x="2466" y="1674"/>
                    </a:lnTo>
                    <a:lnTo>
                      <a:pt x="2456" y="1659"/>
                    </a:lnTo>
                    <a:lnTo>
                      <a:pt x="2441" y="1644"/>
                    </a:lnTo>
                    <a:lnTo>
                      <a:pt x="2423" y="1626"/>
                    </a:lnTo>
                    <a:lnTo>
                      <a:pt x="2405" y="1608"/>
                    </a:lnTo>
                    <a:lnTo>
                      <a:pt x="2390" y="1593"/>
                    </a:lnTo>
                    <a:lnTo>
                      <a:pt x="2377" y="1582"/>
                    </a:lnTo>
                    <a:lnTo>
                      <a:pt x="2370" y="1580"/>
                    </a:lnTo>
                    <a:lnTo>
                      <a:pt x="2357" y="1570"/>
                    </a:lnTo>
                    <a:lnTo>
                      <a:pt x="2337" y="1544"/>
                    </a:lnTo>
                    <a:lnTo>
                      <a:pt x="2316" y="1519"/>
                    </a:lnTo>
                    <a:lnTo>
                      <a:pt x="2309" y="1506"/>
                    </a:lnTo>
                    <a:lnTo>
                      <a:pt x="2222" y="1595"/>
                    </a:lnTo>
                    <a:lnTo>
                      <a:pt x="2230" y="1610"/>
                    </a:lnTo>
                    <a:lnTo>
                      <a:pt x="2197" y="1636"/>
                    </a:lnTo>
                    <a:lnTo>
                      <a:pt x="2149" y="1575"/>
                    </a:lnTo>
                    <a:lnTo>
                      <a:pt x="2113" y="1534"/>
                    </a:lnTo>
                    <a:lnTo>
                      <a:pt x="2105" y="1534"/>
                    </a:lnTo>
                    <a:lnTo>
                      <a:pt x="2087" y="1534"/>
                    </a:lnTo>
                    <a:lnTo>
                      <a:pt x="2070" y="1529"/>
                    </a:lnTo>
                    <a:lnTo>
                      <a:pt x="2060" y="1521"/>
                    </a:lnTo>
                    <a:lnTo>
                      <a:pt x="2057" y="1506"/>
                    </a:lnTo>
                    <a:lnTo>
                      <a:pt x="2060" y="1488"/>
                    </a:lnTo>
                    <a:lnTo>
                      <a:pt x="2054" y="1473"/>
                    </a:lnTo>
                    <a:lnTo>
                      <a:pt x="2042" y="1465"/>
                    </a:lnTo>
                    <a:close/>
                  </a:path>
                </a:pathLst>
              </a:custGeom>
              <a:grpFill/>
              <a:ln w="12700">
                <a:solidFill>
                  <a:schemeClr val="tx2">
                    <a:lumMod val="20000"/>
                    <a:lumOff val="80000"/>
                  </a:schemeClr>
                </a:solidFill>
                <a:round/>
                <a:headEnd/>
                <a:tailEnd/>
              </a:ln>
            </p:spPr>
            <p:txBody>
              <a:bodyPr lIns="91432" tIns="45716" rIns="91432" bIns="45716" anchor="ctr"/>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pPr>
                  <a:defRPr/>
                </a:pPr>
                <a:r>
                  <a:rPr lang="en-US" sz="2000" dirty="0">
                    <a:solidFill>
                      <a:schemeClr val="bg1"/>
                    </a:solidFill>
                  </a:rPr>
                  <a:t>          </a:t>
                </a:r>
              </a:p>
            </p:txBody>
          </p:sp>
          <p:sp>
            <p:nvSpPr>
              <p:cNvPr id="151" name="Freeform 84">
                <a:extLst>
                  <a:ext uri="{FF2B5EF4-FFF2-40B4-BE49-F238E27FC236}">
                    <a16:creationId xmlns:a16="http://schemas.microsoft.com/office/drawing/2014/main" id="{B8283F2F-E7FC-4F72-9342-59EE71BA0822}"/>
                  </a:ext>
                </a:extLst>
              </p:cNvPr>
              <p:cNvSpPr>
                <a:spLocks/>
              </p:cNvSpPr>
              <p:nvPr/>
            </p:nvSpPr>
            <p:spPr bwMode="auto">
              <a:xfrm>
                <a:off x="-1393230" y="6829556"/>
                <a:ext cx="139700" cy="57151"/>
              </a:xfrm>
              <a:custGeom>
                <a:avLst/>
                <a:gdLst>
                  <a:gd name="T0" fmla="*/ 150 w 150"/>
                  <a:gd name="T1" fmla="*/ 35 h 61"/>
                  <a:gd name="T2" fmla="*/ 106 w 150"/>
                  <a:gd name="T3" fmla="*/ 0 h 61"/>
                  <a:gd name="T4" fmla="*/ 63 w 150"/>
                  <a:gd name="T5" fmla="*/ 7 h 61"/>
                  <a:gd name="T6" fmla="*/ 55 w 150"/>
                  <a:gd name="T7" fmla="*/ 15 h 61"/>
                  <a:gd name="T8" fmla="*/ 38 w 150"/>
                  <a:gd name="T9" fmla="*/ 30 h 61"/>
                  <a:gd name="T10" fmla="*/ 17 w 150"/>
                  <a:gd name="T11" fmla="*/ 48 h 61"/>
                  <a:gd name="T12" fmla="*/ 0 w 150"/>
                  <a:gd name="T13" fmla="*/ 56 h 61"/>
                  <a:gd name="T14" fmla="*/ 0 w 150"/>
                  <a:gd name="T15" fmla="*/ 58 h 61"/>
                  <a:gd name="T16" fmla="*/ 7 w 150"/>
                  <a:gd name="T17" fmla="*/ 58 h 61"/>
                  <a:gd name="T18" fmla="*/ 20 w 150"/>
                  <a:gd name="T19" fmla="*/ 61 h 61"/>
                  <a:gd name="T20" fmla="*/ 38 w 150"/>
                  <a:gd name="T21" fmla="*/ 61 h 61"/>
                  <a:gd name="T22" fmla="*/ 58 w 150"/>
                  <a:gd name="T23" fmla="*/ 61 h 61"/>
                  <a:gd name="T24" fmla="*/ 76 w 150"/>
                  <a:gd name="T25" fmla="*/ 61 h 61"/>
                  <a:gd name="T26" fmla="*/ 89 w 150"/>
                  <a:gd name="T27" fmla="*/ 58 h 61"/>
                  <a:gd name="T28" fmla="*/ 96 w 150"/>
                  <a:gd name="T29" fmla="*/ 56 h 61"/>
                  <a:gd name="T30" fmla="*/ 104 w 150"/>
                  <a:gd name="T31" fmla="*/ 48 h 61"/>
                  <a:gd name="T32" fmla="*/ 111 w 150"/>
                  <a:gd name="T33" fmla="*/ 40 h 61"/>
                  <a:gd name="T34" fmla="*/ 124 w 150"/>
                  <a:gd name="T35" fmla="*/ 35 h 61"/>
                  <a:gd name="T36" fmla="*/ 150 w 150"/>
                  <a:gd name="T37" fmla="*/ 35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0"/>
                  <a:gd name="T58" fmla="*/ 0 h 61"/>
                  <a:gd name="T59" fmla="*/ 150 w 150"/>
                  <a:gd name="T60" fmla="*/ 61 h 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0" h="61">
                    <a:moveTo>
                      <a:pt x="150" y="35"/>
                    </a:moveTo>
                    <a:lnTo>
                      <a:pt x="106" y="0"/>
                    </a:lnTo>
                    <a:lnTo>
                      <a:pt x="63" y="7"/>
                    </a:lnTo>
                    <a:lnTo>
                      <a:pt x="55" y="15"/>
                    </a:lnTo>
                    <a:lnTo>
                      <a:pt x="38" y="30"/>
                    </a:lnTo>
                    <a:lnTo>
                      <a:pt x="17" y="48"/>
                    </a:lnTo>
                    <a:lnTo>
                      <a:pt x="0" y="56"/>
                    </a:lnTo>
                    <a:lnTo>
                      <a:pt x="0" y="58"/>
                    </a:lnTo>
                    <a:lnTo>
                      <a:pt x="7" y="58"/>
                    </a:lnTo>
                    <a:lnTo>
                      <a:pt x="20" y="61"/>
                    </a:lnTo>
                    <a:lnTo>
                      <a:pt x="38" y="61"/>
                    </a:lnTo>
                    <a:lnTo>
                      <a:pt x="58" y="61"/>
                    </a:lnTo>
                    <a:lnTo>
                      <a:pt x="76" y="61"/>
                    </a:lnTo>
                    <a:lnTo>
                      <a:pt x="89" y="58"/>
                    </a:lnTo>
                    <a:lnTo>
                      <a:pt x="96" y="56"/>
                    </a:lnTo>
                    <a:lnTo>
                      <a:pt x="104" y="48"/>
                    </a:lnTo>
                    <a:lnTo>
                      <a:pt x="111" y="40"/>
                    </a:lnTo>
                    <a:lnTo>
                      <a:pt x="124" y="35"/>
                    </a:lnTo>
                    <a:lnTo>
                      <a:pt x="150" y="35"/>
                    </a:lnTo>
                    <a:close/>
                  </a:path>
                </a:pathLst>
              </a:custGeom>
              <a:grpFill/>
              <a:ln w="12700">
                <a:solidFill>
                  <a:schemeClr val="tx2">
                    <a:lumMod val="20000"/>
                    <a:lumOff val="80000"/>
                  </a:schemeClr>
                </a:solidFill>
                <a:round/>
                <a:headEnd/>
                <a:tailEnd/>
              </a:ln>
            </p:spPr>
            <p:txBody>
              <a:bodyPr lIns="91432" tIns="45716" rIns="91432" bIns="45716"/>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pPr>
                  <a:defRPr/>
                </a:pPr>
                <a:endParaRPr lang="en-US" dirty="0"/>
              </a:p>
            </p:txBody>
          </p:sp>
          <p:grpSp>
            <p:nvGrpSpPr>
              <p:cNvPr id="152" name="Group 151">
                <a:extLst>
                  <a:ext uri="{FF2B5EF4-FFF2-40B4-BE49-F238E27FC236}">
                    <a16:creationId xmlns:a16="http://schemas.microsoft.com/office/drawing/2014/main" id="{EB97B443-981A-4458-850F-E513F61ED45A}"/>
                  </a:ext>
                </a:extLst>
              </p:cNvPr>
              <p:cNvGrpSpPr>
                <a:grpSpLocks/>
              </p:cNvGrpSpPr>
              <p:nvPr/>
            </p:nvGrpSpPr>
            <p:grpSpPr bwMode="auto">
              <a:xfrm>
                <a:off x="-377811" y="6472239"/>
                <a:ext cx="223840" cy="239713"/>
                <a:chOff x="888" y="4300"/>
                <a:chExt cx="141" cy="151"/>
              </a:xfrm>
              <a:grpFill/>
            </p:grpSpPr>
            <p:sp>
              <p:nvSpPr>
                <p:cNvPr id="161" name="Freeform 94">
                  <a:extLst>
                    <a:ext uri="{FF2B5EF4-FFF2-40B4-BE49-F238E27FC236}">
                      <a16:creationId xmlns:a16="http://schemas.microsoft.com/office/drawing/2014/main" id="{B4825C9B-67E8-494C-99DB-BF839AF37394}"/>
                    </a:ext>
                  </a:extLst>
                </p:cNvPr>
                <p:cNvSpPr>
                  <a:spLocks/>
                </p:cNvSpPr>
                <p:nvPr/>
              </p:nvSpPr>
              <p:spPr bwMode="auto">
                <a:xfrm>
                  <a:off x="948" y="4341"/>
                  <a:ext cx="37" cy="12"/>
                </a:xfrm>
                <a:custGeom>
                  <a:avLst/>
                  <a:gdLst>
                    <a:gd name="T0" fmla="*/ 0 w 63"/>
                    <a:gd name="T1" fmla="*/ 15 h 22"/>
                    <a:gd name="T2" fmla="*/ 28 w 63"/>
                    <a:gd name="T3" fmla="*/ 22 h 22"/>
                    <a:gd name="T4" fmla="*/ 63 w 63"/>
                    <a:gd name="T5" fmla="*/ 15 h 22"/>
                    <a:gd name="T6" fmla="*/ 53 w 63"/>
                    <a:gd name="T7" fmla="*/ 0 h 22"/>
                    <a:gd name="T8" fmla="*/ 48 w 63"/>
                    <a:gd name="T9" fmla="*/ 0 h 22"/>
                    <a:gd name="T10" fmla="*/ 35 w 63"/>
                    <a:gd name="T11" fmla="*/ 0 h 22"/>
                    <a:gd name="T12" fmla="*/ 18 w 63"/>
                    <a:gd name="T13" fmla="*/ 2 h 22"/>
                    <a:gd name="T14" fmla="*/ 0 w 63"/>
                    <a:gd name="T15" fmla="*/ 15 h 22"/>
                    <a:gd name="T16" fmla="*/ 0 60000 65536"/>
                    <a:gd name="T17" fmla="*/ 0 60000 65536"/>
                    <a:gd name="T18" fmla="*/ 0 60000 65536"/>
                    <a:gd name="T19" fmla="*/ 0 60000 65536"/>
                    <a:gd name="T20" fmla="*/ 0 60000 65536"/>
                    <a:gd name="T21" fmla="*/ 0 60000 65536"/>
                    <a:gd name="T22" fmla="*/ 0 60000 65536"/>
                    <a:gd name="T23" fmla="*/ 0 60000 65536"/>
                    <a:gd name="T24" fmla="*/ 0 w 63"/>
                    <a:gd name="T25" fmla="*/ 0 h 22"/>
                    <a:gd name="T26" fmla="*/ 63 w 63"/>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3" h="22">
                      <a:moveTo>
                        <a:pt x="0" y="15"/>
                      </a:moveTo>
                      <a:lnTo>
                        <a:pt x="28" y="22"/>
                      </a:lnTo>
                      <a:lnTo>
                        <a:pt x="63" y="15"/>
                      </a:lnTo>
                      <a:lnTo>
                        <a:pt x="53" y="0"/>
                      </a:lnTo>
                      <a:lnTo>
                        <a:pt x="48" y="0"/>
                      </a:lnTo>
                      <a:lnTo>
                        <a:pt x="35" y="0"/>
                      </a:lnTo>
                      <a:lnTo>
                        <a:pt x="18" y="2"/>
                      </a:lnTo>
                      <a:lnTo>
                        <a:pt x="0" y="15"/>
                      </a:lnTo>
                      <a:close/>
                    </a:path>
                  </a:pathLst>
                </a:custGeom>
                <a:grpFill/>
                <a:ln w="12700">
                  <a:solidFill>
                    <a:schemeClr val="tx2">
                      <a:lumMod val="20000"/>
                      <a:lumOff val="80000"/>
                    </a:schemeClr>
                  </a:solidFill>
                  <a:round/>
                  <a:headEnd/>
                  <a:tailEnd/>
                </a:ln>
              </p:spPr>
              <p:txBody>
                <a:bodyPr/>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pPr>
                    <a:defRPr/>
                  </a:pPr>
                  <a:endParaRPr lang="en-US" dirty="0"/>
                </a:p>
              </p:txBody>
            </p:sp>
            <p:sp>
              <p:nvSpPr>
                <p:cNvPr id="162" name="Freeform 95">
                  <a:extLst>
                    <a:ext uri="{FF2B5EF4-FFF2-40B4-BE49-F238E27FC236}">
                      <a16:creationId xmlns:a16="http://schemas.microsoft.com/office/drawing/2014/main" id="{21020A23-2671-4060-A859-E5AC4DCDEADA}"/>
                    </a:ext>
                  </a:extLst>
                </p:cNvPr>
                <p:cNvSpPr>
                  <a:spLocks/>
                </p:cNvSpPr>
                <p:nvPr/>
              </p:nvSpPr>
              <p:spPr bwMode="auto">
                <a:xfrm>
                  <a:off x="888" y="4333"/>
                  <a:ext cx="138" cy="118"/>
                </a:xfrm>
                <a:custGeom>
                  <a:avLst/>
                  <a:gdLst>
                    <a:gd name="T0" fmla="*/ 178 w 234"/>
                    <a:gd name="T1" fmla="*/ 0 h 201"/>
                    <a:gd name="T2" fmla="*/ 170 w 234"/>
                    <a:gd name="T3" fmla="*/ 2 h 201"/>
                    <a:gd name="T4" fmla="*/ 155 w 234"/>
                    <a:gd name="T5" fmla="*/ 10 h 201"/>
                    <a:gd name="T6" fmla="*/ 135 w 234"/>
                    <a:gd name="T7" fmla="*/ 13 h 201"/>
                    <a:gd name="T8" fmla="*/ 114 w 234"/>
                    <a:gd name="T9" fmla="*/ 7 h 201"/>
                    <a:gd name="T10" fmla="*/ 99 w 234"/>
                    <a:gd name="T11" fmla="*/ 5 h 201"/>
                    <a:gd name="T12" fmla="*/ 89 w 234"/>
                    <a:gd name="T13" fmla="*/ 13 h 201"/>
                    <a:gd name="T14" fmla="*/ 84 w 234"/>
                    <a:gd name="T15" fmla="*/ 25 h 201"/>
                    <a:gd name="T16" fmla="*/ 86 w 234"/>
                    <a:gd name="T17" fmla="*/ 35 h 201"/>
                    <a:gd name="T18" fmla="*/ 89 w 234"/>
                    <a:gd name="T19" fmla="*/ 46 h 201"/>
                    <a:gd name="T20" fmla="*/ 89 w 234"/>
                    <a:gd name="T21" fmla="*/ 56 h 201"/>
                    <a:gd name="T22" fmla="*/ 84 w 234"/>
                    <a:gd name="T23" fmla="*/ 66 h 201"/>
                    <a:gd name="T24" fmla="*/ 81 w 234"/>
                    <a:gd name="T25" fmla="*/ 71 h 201"/>
                    <a:gd name="T26" fmla="*/ 64 w 234"/>
                    <a:gd name="T27" fmla="*/ 63 h 201"/>
                    <a:gd name="T28" fmla="*/ 0 w 234"/>
                    <a:gd name="T29" fmla="*/ 109 h 201"/>
                    <a:gd name="T30" fmla="*/ 41 w 234"/>
                    <a:gd name="T31" fmla="*/ 152 h 201"/>
                    <a:gd name="T32" fmla="*/ 74 w 234"/>
                    <a:gd name="T33" fmla="*/ 135 h 201"/>
                    <a:gd name="T34" fmla="*/ 92 w 234"/>
                    <a:gd name="T35" fmla="*/ 135 h 201"/>
                    <a:gd name="T36" fmla="*/ 59 w 234"/>
                    <a:gd name="T37" fmla="*/ 180 h 201"/>
                    <a:gd name="T38" fmla="*/ 61 w 234"/>
                    <a:gd name="T39" fmla="*/ 186 h 201"/>
                    <a:gd name="T40" fmla="*/ 66 w 234"/>
                    <a:gd name="T41" fmla="*/ 193 h 201"/>
                    <a:gd name="T42" fmla="*/ 71 w 234"/>
                    <a:gd name="T43" fmla="*/ 201 h 201"/>
                    <a:gd name="T44" fmla="*/ 81 w 234"/>
                    <a:gd name="T45" fmla="*/ 198 h 201"/>
                    <a:gd name="T46" fmla="*/ 94 w 234"/>
                    <a:gd name="T47" fmla="*/ 186 h 201"/>
                    <a:gd name="T48" fmla="*/ 109 w 234"/>
                    <a:gd name="T49" fmla="*/ 163 h 201"/>
                    <a:gd name="T50" fmla="*/ 122 w 234"/>
                    <a:gd name="T51" fmla="*/ 142 h 201"/>
                    <a:gd name="T52" fmla="*/ 127 w 234"/>
                    <a:gd name="T53" fmla="*/ 132 h 201"/>
                    <a:gd name="T54" fmla="*/ 132 w 234"/>
                    <a:gd name="T55" fmla="*/ 127 h 201"/>
                    <a:gd name="T56" fmla="*/ 148 w 234"/>
                    <a:gd name="T57" fmla="*/ 117 h 201"/>
                    <a:gd name="T58" fmla="*/ 165 w 234"/>
                    <a:gd name="T59" fmla="*/ 107 h 201"/>
                    <a:gd name="T60" fmla="*/ 181 w 234"/>
                    <a:gd name="T61" fmla="*/ 99 h 201"/>
                    <a:gd name="T62" fmla="*/ 191 w 234"/>
                    <a:gd name="T63" fmla="*/ 91 h 201"/>
                    <a:gd name="T64" fmla="*/ 191 w 234"/>
                    <a:gd name="T65" fmla="*/ 81 h 201"/>
                    <a:gd name="T66" fmla="*/ 188 w 234"/>
                    <a:gd name="T67" fmla="*/ 74 h 201"/>
                    <a:gd name="T68" fmla="*/ 186 w 234"/>
                    <a:gd name="T69" fmla="*/ 69 h 201"/>
                    <a:gd name="T70" fmla="*/ 188 w 234"/>
                    <a:gd name="T71" fmla="*/ 66 h 201"/>
                    <a:gd name="T72" fmla="*/ 193 w 234"/>
                    <a:gd name="T73" fmla="*/ 66 h 201"/>
                    <a:gd name="T74" fmla="*/ 198 w 234"/>
                    <a:gd name="T75" fmla="*/ 66 h 201"/>
                    <a:gd name="T76" fmla="*/ 203 w 234"/>
                    <a:gd name="T77" fmla="*/ 71 h 201"/>
                    <a:gd name="T78" fmla="*/ 211 w 234"/>
                    <a:gd name="T79" fmla="*/ 76 h 201"/>
                    <a:gd name="T80" fmla="*/ 221 w 234"/>
                    <a:gd name="T81" fmla="*/ 76 h 201"/>
                    <a:gd name="T82" fmla="*/ 229 w 234"/>
                    <a:gd name="T83" fmla="*/ 71 h 201"/>
                    <a:gd name="T84" fmla="*/ 234 w 234"/>
                    <a:gd name="T85" fmla="*/ 69 h 201"/>
                    <a:gd name="T86" fmla="*/ 221 w 234"/>
                    <a:gd name="T87" fmla="*/ 18 h 201"/>
                    <a:gd name="T88" fmla="*/ 178 w 234"/>
                    <a:gd name="T89" fmla="*/ 0 h 2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34"/>
                    <a:gd name="T136" fmla="*/ 0 h 201"/>
                    <a:gd name="T137" fmla="*/ 234 w 234"/>
                    <a:gd name="T138" fmla="*/ 201 h 2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34" h="201">
                      <a:moveTo>
                        <a:pt x="178" y="0"/>
                      </a:moveTo>
                      <a:lnTo>
                        <a:pt x="170" y="2"/>
                      </a:lnTo>
                      <a:lnTo>
                        <a:pt x="155" y="10"/>
                      </a:lnTo>
                      <a:lnTo>
                        <a:pt x="135" y="13"/>
                      </a:lnTo>
                      <a:lnTo>
                        <a:pt x="114" y="7"/>
                      </a:lnTo>
                      <a:lnTo>
                        <a:pt x="99" y="5"/>
                      </a:lnTo>
                      <a:lnTo>
                        <a:pt x="89" y="13"/>
                      </a:lnTo>
                      <a:lnTo>
                        <a:pt x="84" y="25"/>
                      </a:lnTo>
                      <a:lnTo>
                        <a:pt x="86" y="35"/>
                      </a:lnTo>
                      <a:lnTo>
                        <a:pt x="89" y="46"/>
                      </a:lnTo>
                      <a:lnTo>
                        <a:pt x="89" y="56"/>
                      </a:lnTo>
                      <a:lnTo>
                        <a:pt x="84" y="66"/>
                      </a:lnTo>
                      <a:lnTo>
                        <a:pt x="81" y="71"/>
                      </a:lnTo>
                      <a:lnTo>
                        <a:pt x="64" y="63"/>
                      </a:lnTo>
                      <a:lnTo>
                        <a:pt x="0" y="109"/>
                      </a:lnTo>
                      <a:lnTo>
                        <a:pt x="41" y="152"/>
                      </a:lnTo>
                      <a:lnTo>
                        <a:pt x="74" y="135"/>
                      </a:lnTo>
                      <a:lnTo>
                        <a:pt x="92" y="135"/>
                      </a:lnTo>
                      <a:lnTo>
                        <a:pt x="59" y="180"/>
                      </a:lnTo>
                      <a:lnTo>
                        <a:pt x="61" y="186"/>
                      </a:lnTo>
                      <a:lnTo>
                        <a:pt x="66" y="193"/>
                      </a:lnTo>
                      <a:lnTo>
                        <a:pt x="71" y="201"/>
                      </a:lnTo>
                      <a:lnTo>
                        <a:pt x="81" y="198"/>
                      </a:lnTo>
                      <a:lnTo>
                        <a:pt x="94" y="186"/>
                      </a:lnTo>
                      <a:lnTo>
                        <a:pt x="109" y="163"/>
                      </a:lnTo>
                      <a:lnTo>
                        <a:pt x="122" y="142"/>
                      </a:lnTo>
                      <a:lnTo>
                        <a:pt x="127" y="132"/>
                      </a:lnTo>
                      <a:lnTo>
                        <a:pt x="132" y="127"/>
                      </a:lnTo>
                      <a:lnTo>
                        <a:pt x="148" y="117"/>
                      </a:lnTo>
                      <a:lnTo>
                        <a:pt x="165" y="107"/>
                      </a:lnTo>
                      <a:lnTo>
                        <a:pt x="181" y="99"/>
                      </a:lnTo>
                      <a:lnTo>
                        <a:pt x="191" y="91"/>
                      </a:lnTo>
                      <a:lnTo>
                        <a:pt x="191" y="81"/>
                      </a:lnTo>
                      <a:lnTo>
                        <a:pt x="188" y="74"/>
                      </a:lnTo>
                      <a:lnTo>
                        <a:pt x="186" y="69"/>
                      </a:lnTo>
                      <a:lnTo>
                        <a:pt x="188" y="66"/>
                      </a:lnTo>
                      <a:lnTo>
                        <a:pt x="193" y="66"/>
                      </a:lnTo>
                      <a:lnTo>
                        <a:pt x="198" y="66"/>
                      </a:lnTo>
                      <a:lnTo>
                        <a:pt x="203" y="71"/>
                      </a:lnTo>
                      <a:lnTo>
                        <a:pt x="211" y="76"/>
                      </a:lnTo>
                      <a:lnTo>
                        <a:pt x="221" y="76"/>
                      </a:lnTo>
                      <a:lnTo>
                        <a:pt x="229" y="71"/>
                      </a:lnTo>
                      <a:lnTo>
                        <a:pt x="234" y="69"/>
                      </a:lnTo>
                      <a:lnTo>
                        <a:pt x="221" y="18"/>
                      </a:lnTo>
                      <a:lnTo>
                        <a:pt x="178" y="0"/>
                      </a:lnTo>
                      <a:close/>
                    </a:path>
                  </a:pathLst>
                </a:custGeom>
                <a:grpFill/>
                <a:ln w="12700">
                  <a:solidFill>
                    <a:schemeClr val="tx2">
                      <a:lumMod val="20000"/>
                      <a:lumOff val="80000"/>
                    </a:schemeClr>
                  </a:solidFill>
                  <a:round/>
                  <a:headEnd/>
                  <a:tailEnd/>
                </a:ln>
              </p:spPr>
              <p:txBody>
                <a:bodyPr/>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pPr>
                    <a:defRPr/>
                  </a:pPr>
                  <a:endParaRPr lang="en-US" dirty="0"/>
                </a:p>
              </p:txBody>
            </p:sp>
            <p:sp>
              <p:nvSpPr>
                <p:cNvPr id="163" name="Freeform 96">
                  <a:extLst>
                    <a:ext uri="{FF2B5EF4-FFF2-40B4-BE49-F238E27FC236}">
                      <a16:creationId xmlns:a16="http://schemas.microsoft.com/office/drawing/2014/main" id="{4BA4BFAD-599E-4181-93F5-E7292AA8E934}"/>
                    </a:ext>
                  </a:extLst>
                </p:cNvPr>
                <p:cNvSpPr>
                  <a:spLocks/>
                </p:cNvSpPr>
                <p:nvPr/>
              </p:nvSpPr>
              <p:spPr bwMode="auto">
                <a:xfrm>
                  <a:off x="993" y="4300"/>
                  <a:ext cx="36" cy="14"/>
                </a:xfrm>
                <a:custGeom>
                  <a:avLst/>
                  <a:gdLst>
                    <a:gd name="T0" fmla="*/ 0 w 61"/>
                    <a:gd name="T1" fmla="*/ 15 h 23"/>
                    <a:gd name="T2" fmla="*/ 25 w 61"/>
                    <a:gd name="T3" fmla="*/ 23 h 23"/>
                    <a:gd name="T4" fmla="*/ 61 w 61"/>
                    <a:gd name="T5" fmla="*/ 15 h 23"/>
                    <a:gd name="T6" fmla="*/ 51 w 61"/>
                    <a:gd name="T7" fmla="*/ 0 h 23"/>
                    <a:gd name="T8" fmla="*/ 46 w 61"/>
                    <a:gd name="T9" fmla="*/ 0 h 23"/>
                    <a:gd name="T10" fmla="*/ 33 w 61"/>
                    <a:gd name="T11" fmla="*/ 0 h 23"/>
                    <a:gd name="T12" fmla="*/ 18 w 61"/>
                    <a:gd name="T13" fmla="*/ 2 h 23"/>
                    <a:gd name="T14" fmla="*/ 0 w 61"/>
                    <a:gd name="T15" fmla="*/ 15 h 23"/>
                    <a:gd name="T16" fmla="*/ 0 60000 65536"/>
                    <a:gd name="T17" fmla="*/ 0 60000 65536"/>
                    <a:gd name="T18" fmla="*/ 0 60000 65536"/>
                    <a:gd name="T19" fmla="*/ 0 60000 65536"/>
                    <a:gd name="T20" fmla="*/ 0 60000 65536"/>
                    <a:gd name="T21" fmla="*/ 0 60000 65536"/>
                    <a:gd name="T22" fmla="*/ 0 60000 65536"/>
                    <a:gd name="T23" fmla="*/ 0 60000 65536"/>
                    <a:gd name="T24" fmla="*/ 0 w 61"/>
                    <a:gd name="T25" fmla="*/ 0 h 23"/>
                    <a:gd name="T26" fmla="*/ 61 w 61"/>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 h="23">
                      <a:moveTo>
                        <a:pt x="0" y="15"/>
                      </a:moveTo>
                      <a:lnTo>
                        <a:pt x="25" y="23"/>
                      </a:lnTo>
                      <a:lnTo>
                        <a:pt x="61" y="15"/>
                      </a:lnTo>
                      <a:lnTo>
                        <a:pt x="51" y="0"/>
                      </a:lnTo>
                      <a:lnTo>
                        <a:pt x="46" y="0"/>
                      </a:lnTo>
                      <a:lnTo>
                        <a:pt x="33" y="0"/>
                      </a:lnTo>
                      <a:lnTo>
                        <a:pt x="18" y="2"/>
                      </a:lnTo>
                      <a:lnTo>
                        <a:pt x="0" y="15"/>
                      </a:lnTo>
                      <a:close/>
                    </a:path>
                  </a:pathLst>
                </a:custGeom>
                <a:grpFill/>
                <a:ln w="12700">
                  <a:solidFill>
                    <a:schemeClr val="tx2">
                      <a:lumMod val="20000"/>
                      <a:lumOff val="80000"/>
                    </a:schemeClr>
                  </a:solidFill>
                  <a:round/>
                  <a:headEnd/>
                  <a:tailEnd/>
                </a:ln>
              </p:spPr>
              <p:txBody>
                <a:bodyPr/>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pPr>
                    <a:defRPr/>
                  </a:pPr>
                  <a:endParaRPr lang="en-US" dirty="0"/>
                </a:p>
              </p:txBody>
            </p:sp>
          </p:grpSp>
          <p:grpSp>
            <p:nvGrpSpPr>
              <p:cNvPr id="153" name="Group 152">
                <a:extLst>
                  <a:ext uri="{FF2B5EF4-FFF2-40B4-BE49-F238E27FC236}">
                    <a16:creationId xmlns:a16="http://schemas.microsoft.com/office/drawing/2014/main" id="{C3CA0564-45AA-4BAD-A2C8-80A525595AE3}"/>
                  </a:ext>
                </a:extLst>
              </p:cNvPr>
              <p:cNvGrpSpPr>
                <a:grpSpLocks/>
              </p:cNvGrpSpPr>
              <p:nvPr/>
            </p:nvGrpSpPr>
            <p:grpSpPr bwMode="auto">
              <a:xfrm>
                <a:off x="882677" y="6483396"/>
                <a:ext cx="298453" cy="290515"/>
                <a:chOff x="1694" y="4298"/>
                <a:chExt cx="188" cy="183"/>
              </a:xfrm>
              <a:grpFill/>
            </p:grpSpPr>
            <p:sp>
              <p:nvSpPr>
                <p:cNvPr id="155" name="Freeform 88">
                  <a:extLst>
                    <a:ext uri="{FF2B5EF4-FFF2-40B4-BE49-F238E27FC236}">
                      <a16:creationId xmlns:a16="http://schemas.microsoft.com/office/drawing/2014/main" id="{4DF1D7E0-5A53-45EF-AD8D-6B58AA51E314}"/>
                    </a:ext>
                  </a:extLst>
                </p:cNvPr>
                <p:cNvSpPr>
                  <a:spLocks/>
                </p:cNvSpPr>
                <p:nvPr/>
              </p:nvSpPr>
              <p:spPr bwMode="auto">
                <a:xfrm>
                  <a:off x="1727" y="4298"/>
                  <a:ext cx="37" cy="55"/>
                </a:xfrm>
                <a:custGeom>
                  <a:avLst/>
                  <a:gdLst>
                    <a:gd name="T0" fmla="*/ 0 w 63"/>
                    <a:gd name="T1" fmla="*/ 0 h 94"/>
                    <a:gd name="T2" fmla="*/ 5 w 63"/>
                    <a:gd name="T3" fmla="*/ 8 h 94"/>
                    <a:gd name="T4" fmla="*/ 17 w 63"/>
                    <a:gd name="T5" fmla="*/ 28 h 94"/>
                    <a:gd name="T6" fmla="*/ 28 w 63"/>
                    <a:gd name="T7" fmla="*/ 54 h 94"/>
                    <a:gd name="T8" fmla="*/ 35 w 63"/>
                    <a:gd name="T9" fmla="*/ 74 h 94"/>
                    <a:gd name="T10" fmla="*/ 38 w 63"/>
                    <a:gd name="T11" fmla="*/ 87 h 94"/>
                    <a:gd name="T12" fmla="*/ 40 w 63"/>
                    <a:gd name="T13" fmla="*/ 94 h 94"/>
                    <a:gd name="T14" fmla="*/ 45 w 63"/>
                    <a:gd name="T15" fmla="*/ 94 h 94"/>
                    <a:gd name="T16" fmla="*/ 50 w 63"/>
                    <a:gd name="T17" fmla="*/ 89 h 94"/>
                    <a:gd name="T18" fmla="*/ 53 w 63"/>
                    <a:gd name="T19" fmla="*/ 87 h 94"/>
                    <a:gd name="T20" fmla="*/ 61 w 63"/>
                    <a:gd name="T21" fmla="*/ 82 h 94"/>
                    <a:gd name="T22" fmla="*/ 63 w 63"/>
                    <a:gd name="T23" fmla="*/ 77 h 94"/>
                    <a:gd name="T24" fmla="*/ 63 w 63"/>
                    <a:gd name="T25" fmla="*/ 72 h 94"/>
                    <a:gd name="T26" fmla="*/ 53 w 63"/>
                    <a:gd name="T27" fmla="*/ 56 h 94"/>
                    <a:gd name="T28" fmla="*/ 48 w 63"/>
                    <a:gd name="T29" fmla="*/ 38 h 94"/>
                    <a:gd name="T30" fmla="*/ 43 w 63"/>
                    <a:gd name="T31" fmla="*/ 23 h 94"/>
                    <a:gd name="T32" fmla="*/ 43 w 63"/>
                    <a:gd name="T33" fmla="*/ 18 h 94"/>
                    <a:gd name="T34" fmla="*/ 38 w 63"/>
                    <a:gd name="T35" fmla="*/ 13 h 94"/>
                    <a:gd name="T36" fmla="*/ 25 w 63"/>
                    <a:gd name="T37" fmla="*/ 5 h 94"/>
                    <a:gd name="T38" fmla="*/ 10 w 63"/>
                    <a:gd name="T39" fmla="*/ 0 h 94"/>
                    <a:gd name="T40" fmla="*/ 0 w 63"/>
                    <a:gd name="T41" fmla="*/ 0 h 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
                    <a:gd name="T64" fmla="*/ 0 h 94"/>
                    <a:gd name="T65" fmla="*/ 63 w 63"/>
                    <a:gd name="T66" fmla="*/ 94 h 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 h="94">
                      <a:moveTo>
                        <a:pt x="0" y="0"/>
                      </a:moveTo>
                      <a:lnTo>
                        <a:pt x="5" y="8"/>
                      </a:lnTo>
                      <a:lnTo>
                        <a:pt x="17" y="28"/>
                      </a:lnTo>
                      <a:lnTo>
                        <a:pt x="28" y="54"/>
                      </a:lnTo>
                      <a:lnTo>
                        <a:pt x="35" y="74"/>
                      </a:lnTo>
                      <a:lnTo>
                        <a:pt x="38" y="87"/>
                      </a:lnTo>
                      <a:lnTo>
                        <a:pt x="40" y="94"/>
                      </a:lnTo>
                      <a:lnTo>
                        <a:pt x="45" y="94"/>
                      </a:lnTo>
                      <a:lnTo>
                        <a:pt x="50" y="89"/>
                      </a:lnTo>
                      <a:lnTo>
                        <a:pt x="53" y="87"/>
                      </a:lnTo>
                      <a:lnTo>
                        <a:pt x="61" y="82"/>
                      </a:lnTo>
                      <a:lnTo>
                        <a:pt x="63" y="77"/>
                      </a:lnTo>
                      <a:lnTo>
                        <a:pt x="63" y="72"/>
                      </a:lnTo>
                      <a:lnTo>
                        <a:pt x="53" y="56"/>
                      </a:lnTo>
                      <a:lnTo>
                        <a:pt x="48" y="38"/>
                      </a:lnTo>
                      <a:lnTo>
                        <a:pt x="43" y="23"/>
                      </a:lnTo>
                      <a:lnTo>
                        <a:pt x="43" y="18"/>
                      </a:lnTo>
                      <a:lnTo>
                        <a:pt x="38" y="13"/>
                      </a:lnTo>
                      <a:lnTo>
                        <a:pt x="25" y="5"/>
                      </a:lnTo>
                      <a:lnTo>
                        <a:pt x="10" y="0"/>
                      </a:lnTo>
                      <a:lnTo>
                        <a:pt x="0" y="0"/>
                      </a:lnTo>
                      <a:close/>
                    </a:path>
                  </a:pathLst>
                </a:custGeom>
                <a:grpFill/>
                <a:ln w="12700">
                  <a:solidFill>
                    <a:schemeClr val="tx2">
                      <a:lumMod val="20000"/>
                      <a:lumOff val="80000"/>
                    </a:schemeClr>
                  </a:solidFill>
                  <a:round/>
                  <a:headEnd/>
                  <a:tailEnd/>
                </a:ln>
              </p:spPr>
              <p:txBody>
                <a:bodyPr/>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pPr>
                    <a:defRPr/>
                  </a:pPr>
                  <a:endParaRPr lang="en-US" dirty="0"/>
                </a:p>
              </p:txBody>
            </p:sp>
            <p:sp>
              <p:nvSpPr>
                <p:cNvPr id="156" name="Freeform 89">
                  <a:extLst>
                    <a:ext uri="{FF2B5EF4-FFF2-40B4-BE49-F238E27FC236}">
                      <a16:creationId xmlns:a16="http://schemas.microsoft.com/office/drawing/2014/main" id="{605F17D1-2826-412D-BD07-460B69950E02}"/>
                    </a:ext>
                  </a:extLst>
                </p:cNvPr>
                <p:cNvSpPr>
                  <a:spLocks/>
                </p:cNvSpPr>
                <p:nvPr/>
              </p:nvSpPr>
              <p:spPr bwMode="auto">
                <a:xfrm>
                  <a:off x="1694" y="4300"/>
                  <a:ext cx="27" cy="28"/>
                </a:xfrm>
                <a:custGeom>
                  <a:avLst/>
                  <a:gdLst>
                    <a:gd name="T0" fmla="*/ 12 w 45"/>
                    <a:gd name="T1" fmla="*/ 0 h 48"/>
                    <a:gd name="T2" fmla="*/ 0 w 45"/>
                    <a:gd name="T3" fmla="*/ 20 h 48"/>
                    <a:gd name="T4" fmla="*/ 2 w 45"/>
                    <a:gd name="T5" fmla="*/ 25 h 48"/>
                    <a:gd name="T6" fmla="*/ 7 w 45"/>
                    <a:gd name="T7" fmla="*/ 33 h 48"/>
                    <a:gd name="T8" fmla="*/ 15 w 45"/>
                    <a:gd name="T9" fmla="*/ 43 h 48"/>
                    <a:gd name="T10" fmla="*/ 22 w 45"/>
                    <a:gd name="T11" fmla="*/ 48 h 48"/>
                    <a:gd name="T12" fmla="*/ 30 w 45"/>
                    <a:gd name="T13" fmla="*/ 48 h 48"/>
                    <a:gd name="T14" fmla="*/ 38 w 45"/>
                    <a:gd name="T15" fmla="*/ 43 h 48"/>
                    <a:gd name="T16" fmla="*/ 43 w 45"/>
                    <a:gd name="T17" fmla="*/ 41 h 48"/>
                    <a:gd name="T18" fmla="*/ 45 w 45"/>
                    <a:gd name="T19" fmla="*/ 41 h 48"/>
                    <a:gd name="T20" fmla="*/ 43 w 45"/>
                    <a:gd name="T21" fmla="*/ 13 h 48"/>
                    <a:gd name="T22" fmla="*/ 20 w 45"/>
                    <a:gd name="T23" fmla="*/ 10 h 48"/>
                    <a:gd name="T24" fmla="*/ 12 w 45"/>
                    <a:gd name="T25" fmla="*/ 0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48"/>
                    <a:gd name="T41" fmla="*/ 45 w 45"/>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48">
                      <a:moveTo>
                        <a:pt x="12" y="0"/>
                      </a:moveTo>
                      <a:lnTo>
                        <a:pt x="0" y="20"/>
                      </a:lnTo>
                      <a:lnTo>
                        <a:pt x="2" y="25"/>
                      </a:lnTo>
                      <a:lnTo>
                        <a:pt x="7" y="33"/>
                      </a:lnTo>
                      <a:lnTo>
                        <a:pt x="15" y="43"/>
                      </a:lnTo>
                      <a:lnTo>
                        <a:pt x="22" y="48"/>
                      </a:lnTo>
                      <a:lnTo>
                        <a:pt x="30" y="48"/>
                      </a:lnTo>
                      <a:lnTo>
                        <a:pt x="38" y="43"/>
                      </a:lnTo>
                      <a:lnTo>
                        <a:pt x="43" y="41"/>
                      </a:lnTo>
                      <a:lnTo>
                        <a:pt x="45" y="41"/>
                      </a:lnTo>
                      <a:lnTo>
                        <a:pt x="43" y="13"/>
                      </a:lnTo>
                      <a:lnTo>
                        <a:pt x="20" y="10"/>
                      </a:lnTo>
                      <a:lnTo>
                        <a:pt x="12" y="0"/>
                      </a:lnTo>
                      <a:close/>
                    </a:path>
                  </a:pathLst>
                </a:custGeom>
                <a:grpFill/>
                <a:ln w="12700">
                  <a:solidFill>
                    <a:schemeClr val="tx2">
                      <a:lumMod val="20000"/>
                      <a:lumOff val="80000"/>
                    </a:schemeClr>
                  </a:solidFill>
                  <a:round/>
                  <a:headEnd/>
                  <a:tailEnd/>
                </a:ln>
              </p:spPr>
              <p:txBody>
                <a:bodyPr/>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pPr>
                    <a:defRPr/>
                  </a:pPr>
                  <a:endParaRPr lang="en-US" dirty="0"/>
                </a:p>
              </p:txBody>
            </p:sp>
            <p:sp>
              <p:nvSpPr>
                <p:cNvPr id="157" name="Freeform 90">
                  <a:extLst>
                    <a:ext uri="{FF2B5EF4-FFF2-40B4-BE49-F238E27FC236}">
                      <a16:creationId xmlns:a16="http://schemas.microsoft.com/office/drawing/2014/main" id="{92E87183-E682-4C01-B984-04A0218EF368}"/>
                    </a:ext>
                  </a:extLst>
                </p:cNvPr>
                <p:cNvSpPr>
                  <a:spLocks/>
                </p:cNvSpPr>
                <p:nvPr/>
              </p:nvSpPr>
              <p:spPr bwMode="auto">
                <a:xfrm>
                  <a:off x="1770" y="4353"/>
                  <a:ext cx="33" cy="23"/>
                </a:xfrm>
                <a:custGeom>
                  <a:avLst/>
                  <a:gdLst>
                    <a:gd name="T0" fmla="*/ 0 w 56"/>
                    <a:gd name="T1" fmla="*/ 0 h 39"/>
                    <a:gd name="T2" fmla="*/ 8 w 56"/>
                    <a:gd name="T3" fmla="*/ 26 h 39"/>
                    <a:gd name="T4" fmla="*/ 33 w 56"/>
                    <a:gd name="T5" fmla="*/ 39 h 39"/>
                    <a:gd name="T6" fmla="*/ 56 w 56"/>
                    <a:gd name="T7" fmla="*/ 34 h 39"/>
                    <a:gd name="T8" fmla="*/ 44 w 56"/>
                    <a:gd name="T9" fmla="*/ 21 h 39"/>
                    <a:gd name="T10" fmla="*/ 46 w 56"/>
                    <a:gd name="T11" fmla="*/ 8 h 39"/>
                    <a:gd name="T12" fmla="*/ 21 w 56"/>
                    <a:gd name="T13" fmla="*/ 11 h 39"/>
                    <a:gd name="T14" fmla="*/ 0 w 56"/>
                    <a:gd name="T15" fmla="*/ 0 h 39"/>
                    <a:gd name="T16" fmla="*/ 0 60000 65536"/>
                    <a:gd name="T17" fmla="*/ 0 60000 65536"/>
                    <a:gd name="T18" fmla="*/ 0 60000 65536"/>
                    <a:gd name="T19" fmla="*/ 0 60000 65536"/>
                    <a:gd name="T20" fmla="*/ 0 60000 65536"/>
                    <a:gd name="T21" fmla="*/ 0 60000 65536"/>
                    <a:gd name="T22" fmla="*/ 0 60000 65536"/>
                    <a:gd name="T23" fmla="*/ 0 60000 65536"/>
                    <a:gd name="T24" fmla="*/ 0 w 56"/>
                    <a:gd name="T25" fmla="*/ 0 h 39"/>
                    <a:gd name="T26" fmla="*/ 56 w 56"/>
                    <a:gd name="T27" fmla="*/ 39 h 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 h="39">
                      <a:moveTo>
                        <a:pt x="0" y="0"/>
                      </a:moveTo>
                      <a:lnTo>
                        <a:pt x="8" y="26"/>
                      </a:lnTo>
                      <a:lnTo>
                        <a:pt x="33" y="39"/>
                      </a:lnTo>
                      <a:lnTo>
                        <a:pt x="56" y="34"/>
                      </a:lnTo>
                      <a:lnTo>
                        <a:pt x="44" y="21"/>
                      </a:lnTo>
                      <a:lnTo>
                        <a:pt x="46" y="8"/>
                      </a:lnTo>
                      <a:lnTo>
                        <a:pt x="21" y="11"/>
                      </a:lnTo>
                      <a:lnTo>
                        <a:pt x="0" y="0"/>
                      </a:lnTo>
                      <a:close/>
                    </a:path>
                  </a:pathLst>
                </a:custGeom>
                <a:grpFill/>
                <a:ln w="12700">
                  <a:solidFill>
                    <a:schemeClr val="tx2">
                      <a:lumMod val="20000"/>
                      <a:lumOff val="80000"/>
                    </a:schemeClr>
                  </a:solidFill>
                  <a:round/>
                  <a:headEnd/>
                  <a:tailEnd/>
                </a:ln>
              </p:spPr>
              <p:txBody>
                <a:bodyPr/>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pPr>
                    <a:defRPr/>
                  </a:pPr>
                  <a:endParaRPr lang="en-US" dirty="0"/>
                </a:p>
              </p:txBody>
            </p:sp>
            <p:sp>
              <p:nvSpPr>
                <p:cNvPr id="158" name="Freeform 91">
                  <a:extLst>
                    <a:ext uri="{FF2B5EF4-FFF2-40B4-BE49-F238E27FC236}">
                      <a16:creationId xmlns:a16="http://schemas.microsoft.com/office/drawing/2014/main" id="{7699EEAF-982E-46BB-82E9-5120D890C429}"/>
                    </a:ext>
                  </a:extLst>
                </p:cNvPr>
                <p:cNvSpPr>
                  <a:spLocks/>
                </p:cNvSpPr>
                <p:nvPr/>
              </p:nvSpPr>
              <p:spPr bwMode="auto">
                <a:xfrm>
                  <a:off x="1814" y="4397"/>
                  <a:ext cx="68" cy="84"/>
                </a:xfrm>
                <a:custGeom>
                  <a:avLst/>
                  <a:gdLst>
                    <a:gd name="T0" fmla="*/ 0 w 117"/>
                    <a:gd name="T1" fmla="*/ 0 h 143"/>
                    <a:gd name="T2" fmla="*/ 8 w 117"/>
                    <a:gd name="T3" fmla="*/ 49 h 143"/>
                    <a:gd name="T4" fmla="*/ 10 w 117"/>
                    <a:gd name="T5" fmla="*/ 49 h 143"/>
                    <a:gd name="T6" fmla="*/ 13 w 117"/>
                    <a:gd name="T7" fmla="*/ 46 h 143"/>
                    <a:gd name="T8" fmla="*/ 18 w 117"/>
                    <a:gd name="T9" fmla="*/ 46 h 143"/>
                    <a:gd name="T10" fmla="*/ 23 w 117"/>
                    <a:gd name="T11" fmla="*/ 49 h 143"/>
                    <a:gd name="T12" fmla="*/ 28 w 117"/>
                    <a:gd name="T13" fmla="*/ 61 h 143"/>
                    <a:gd name="T14" fmla="*/ 38 w 117"/>
                    <a:gd name="T15" fmla="*/ 82 h 143"/>
                    <a:gd name="T16" fmla="*/ 46 w 117"/>
                    <a:gd name="T17" fmla="*/ 105 h 143"/>
                    <a:gd name="T18" fmla="*/ 53 w 117"/>
                    <a:gd name="T19" fmla="*/ 115 h 143"/>
                    <a:gd name="T20" fmla="*/ 61 w 117"/>
                    <a:gd name="T21" fmla="*/ 117 h 143"/>
                    <a:gd name="T22" fmla="*/ 69 w 117"/>
                    <a:gd name="T23" fmla="*/ 115 h 143"/>
                    <a:gd name="T24" fmla="*/ 76 w 117"/>
                    <a:gd name="T25" fmla="*/ 112 h 143"/>
                    <a:gd name="T26" fmla="*/ 79 w 117"/>
                    <a:gd name="T27" fmla="*/ 110 h 143"/>
                    <a:gd name="T28" fmla="*/ 117 w 117"/>
                    <a:gd name="T29" fmla="*/ 143 h 143"/>
                    <a:gd name="T30" fmla="*/ 109 w 117"/>
                    <a:gd name="T31" fmla="*/ 94 h 143"/>
                    <a:gd name="T32" fmla="*/ 84 w 117"/>
                    <a:gd name="T33" fmla="*/ 64 h 143"/>
                    <a:gd name="T34" fmla="*/ 71 w 117"/>
                    <a:gd name="T35" fmla="*/ 56 h 143"/>
                    <a:gd name="T36" fmla="*/ 74 w 117"/>
                    <a:gd name="T37" fmla="*/ 41 h 143"/>
                    <a:gd name="T38" fmla="*/ 46 w 117"/>
                    <a:gd name="T39" fmla="*/ 0 h 143"/>
                    <a:gd name="T40" fmla="*/ 18 w 117"/>
                    <a:gd name="T41" fmla="*/ 8 h 143"/>
                    <a:gd name="T42" fmla="*/ 0 w 117"/>
                    <a:gd name="T43" fmla="*/ 0 h 1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7"/>
                    <a:gd name="T67" fmla="*/ 0 h 143"/>
                    <a:gd name="T68" fmla="*/ 117 w 117"/>
                    <a:gd name="T69" fmla="*/ 143 h 1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7" h="143">
                      <a:moveTo>
                        <a:pt x="0" y="0"/>
                      </a:moveTo>
                      <a:lnTo>
                        <a:pt x="8" y="49"/>
                      </a:lnTo>
                      <a:lnTo>
                        <a:pt x="10" y="49"/>
                      </a:lnTo>
                      <a:lnTo>
                        <a:pt x="13" y="46"/>
                      </a:lnTo>
                      <a:lnTo>
                        <a:pt x="18" y="46"/>
                      </a:lnTo>
                      <a:lnTo>
                        <a:pt x="23" y="49"/>
                      </a:lnTo>
                      <a:lnTo>
                        <a:pt x="28" y="61"/>
                      </a:lnTo>
                      <a:lnTo>
                        <a:pt x="38" y="82"/>
                      </a:lnTo>
                      <a:lnTo>
                        <a:pt x="46" y="105"/>
                      </a:lnTo>
                      <a:lnTo>
                        <a:pt x="53" y="115"/>
                      </a:lnTo>
                      <a:lnTo>
                        <a:pt x="61" y="117"/>
                      </a:lnTo>
                      <a:lnTo>
                        <a:pt x="69" y="115"/>
                      </a:lnTo>
                      <a:lnTo>
                        <a:pt x="76" y="112"/>
                      </a:lnTo>
                      <a:lnTo>
                        <a:pt x="79" y="110"/>
                      </a:lnTo>
                      <a:lnTo>
                        <a:pt x="117" y="143"/>
                      </a:lnTo>
                      <a:lnTo>
                        <a:pt x="109" y="94"/>
                      </a:lnTo>
                      <a:lnTo>
                        <a:pt x="84" y="64"/>
                      </a:lnTo>
                      <a:lnTo>
                        <a:pt x="71" y="56"/>
                      </a:lnTo>
                      <a:lnTo>
                        <a:pt x="74" y="41"/>
                      </a:lnTo>
                      <a:lnTo>
                        <a:pt x="46" y="0"/>
                      </a:lnTo>
                      <a:lnTo>
                        <a:pt x="18" y="8"/>
                      </a:lnTo>
                      <a:lnTo>
                        <a:pt x="0" y="0"/>
                      </a:lnTo>
                      <a:close/>
                    </a:path>
                  </a:pathLst>
                </a:custGeom>
                <a:grpFill/>
                <a:ln w="12700">
                  <a:solidFill>
                    <a:schemeClr val="tx2">
                      <a:lumMod val="20000"/>
                      <a:lumOff val="80000"/>
                    </a:schemeClr>
                  </a:solidFill>
                  <a:round/>
                  <a:headEnd/>
                  <a:tailEnd/>
                </a:ln>
              </p:spPr>
              <p:txBody>
                <a:bodyPr/>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pPr>
                    <a:defRPr/>
                  </a:pPr>
                  <a:endParaRPr lang="en-US" dirty="0"/>
                </a:p>
              </p:txBody>
            </p:sp>
            <p:sp>
              <p:nvSpPr>
                <p:cNvPr id="159" name="Freeform 92">
                  <a:extLst>
                    <a:ext uri="{FF2B5EF4-FFF2-40B4-BE49-F238E27FC236}">
                      <a16:creationId xmlns:a16="http://schemas.microsoft.com/office/drawing/2014/main" id="{E9A3D709-B748-4255-BB98-10CD4FD4C96F}"/>
                    </a:ext>
                  </a:extLst>
                </p:cNvPr>
                <p:cNvSpPr>
                  <a:spLocks/>
                </p:cNvSpPr>
                <p:nvPr/>
              </p:nvSpPr>
              <p:spPr bwMode="auto">
                <a:xfrm>
                  <a:off x="1759" y="4375"/>
                  <a:ext cx="32" cy="47"/>
                </a:xfrm>
                <a:custGeom>
                  <a:avLst/>
                  <a:gdLst>
                    <a:gd name="T0" fmla="*/ 16 w 54"/>
                    <a:gd name="T1" fmla="*/ 3 h 81"/>
                    <a:gd name="T2" fmla="*/ 54 w 54"/>
                    <a:gd name="T3" fmla="*/ 25 h 81"/>
                    <a:gd name="T4" fmla="*/ 54 w 54"/>
                    <a:gd name="T5" fmla="*/ 31 h 81"/>
                    <a:gd name="T6" fmla="*/ 51 w 54"/>
                    <a:gd name="T7" fmla="*/ 41 h 81"/>
                    <a:gd name="T8" fmla="*/ 51 w 54"/>
                    <a:gd name="T9" fmla="*/ 53 h 81"/>
                    <a:gd name="T10" fmla="*/ 51 w 54"/>
                    <a:gd name="T11" fmla="*/ 66 h 81"/>
                    <a:gd name="T12" fmla="*/ 51 w 54"/>
                    <a:gd name="T13" fmla="*/ 74 h 81"/>
                    <a:gd name="T14" fmla="*/ 46 w 54"/>
                    <a:gd name="T15" fmla="*/ 79 h 81"/>
                    <a:gd name="T16" fmla="*/ 41 w 54"/>
                    <a:gd name="T17" fmla="*/ 81 h 81"/>
                    <a:gd name="T18" fmla="*/ 39 w 54"/>
                    <a:gd name="T19" fmla="*/ 76 h 81"/>
                    <a:gd name="T20" fmla="*/ 39 w 54"/>
                    <a:gd name="T21" fmla="*/ 66 h 81"/>
                    <a:gd name="T22" fmla="*/ 36 w 54"/>
                    <a:gd name="T23" fmla="*/ 56 h 81"/>
                    <a:gd name="T24" fmla="*/ 34 w 54"/>
                    <a:gd name="T25" fmla="*/ 46 h 81"/>
                    <a:gd name="T26" fmla="*/ 34 w 54"/>
                    <a:gd name="T27" fmla="*/ 43 h 81"/>
                    <a:gd name="T28" fmla="*/ 13 w 54"/>
                    <a:gd name="T29" fmla="*/ 25 h 81"/>
                    <a:gd name="T30" fmla="*/ 11 w 54"/>
                    <a:gd name="T31" fmla="*/ 23 h 81"/>
                    <a:gd name="T32" fmla="*/ 6 w 54"/>
                    <a:gd name="T33" fmla="*/ 18 h 81"/>
                    <a:gd name="T34" fmla="*/ 0 w 54"/>
                    <a:gd name="T35" fmla="*/ 10 h 81"/>
                    <a:gd name="T36" fmla="*/ 3 w 54"/>
                    <a:gd name="T37" fmla="*/ 3 h 81"/>
                    <a:gd name="T38" fmla="*/ 8 w 54"/>
                    <a:gd name="T39" fmla="*/ 0 h 81"/>
                    <a:gd name="T40" fmla="*/ 13 w 54"/>
                    <a:gd name="T41" fmla="*/ 0 h 81"/>
                    <a:gd name="T42" fmla="*/ 16 w 54"/>
                    <a:gd name="T43" fmla="*/ 3 h 81"/>
                    <a:gd name="T44" fmla="*/ 16 w 54"/>
                    <a:gd name="T45" fmla="*/ 3 h 8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4"/>
                    <a:gd name="T70" fmla="*/ 0 h 81"/>
                    <a:gd name="T71" fmla="*/ 54 w 54"/>
                    <a:gd name="T72" fmla="*/ 81 h 8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4" h="81">
                      <a:moveTo>
                        <a:pt x="16" y="3"/>
                      </a:moveTo>
                      <a:lnTo>
                        <a:pt x="54" y="25"/>
                      </a:lnTo>
                      <a:lnTo>
                        <a:pt x="54" y="31"/>
                      </a:lnTo>
                      <a:lnTo>
                        <a:pt x="51" y="41"/>
                      </a:lnTo>
                      <a:lnTo>
                        <a:pt x="51" y="53"/>
                      </a:lnTo>
                      <a:lnTo>
                        <a:pt x="51" y="66"/>
                      </a:lnTo>
                      <a:lnTo>
                        <a:pt x="51" y="74"/>
                      </a:lnTo>
                      <a:lnTo>
                        <a:pt x="46" y="79"/>
                      </a:lnTo>
                      <a:lnTo>
                        <a:pt x="41" y="81"/>
                      </a:lnTo>
                      <a:lnTo>
                        <a:pt x="39" y="76"/>
                      </a:lnTo>
                      <a:lnTo>
                        <a:pt x="39" y="66"/>
                      </a:lnTo>
                      <a:lnTo>
                        <a:pt x="36" y="56"/>
                      </a:lnTo>
                      <a:lnTo>
                        <a:pt x="34" y="46"/>
                      </a:lnTo>
                      <a:lnTo>
                        <a:pt x="34" y="43"/>
                      </a:lnTo>
                      <a:lnTo>
                        <a:pt x="13" y="25"/>
                      </a:lnTo>
                      <a:lnTo>
                        <a:pt x="11" y="23"/>
                      </a:lnTo>
                      <a:lnTo>
                        <a:pt x="6" y="18"/>
                      </a:lnTo>
                      <a:lnTo>
                        <a:pt x="0" y="10"/>
                      </a:lnTo>
                      <a:lnTo>
                        <a:pt x="3" y="3"/>
                      </a:lnTo>
                      <a:lnTo>
                        <a:pt x="8" y="0"/>
                      </a:lnTo>
                      <a:lnTo>
                        <a:pt x="13" y="0"/>
                      </a:lnTo>
                      <a:lnTo>
                        <a:pt x="16" y="3"/>
                      </a:lnTo>
                      <a:close/>
                    </a:path>
                  </a:pathLst>
                </a:custGeom>
                <a:grpFill/>
                <a:ln w="12700">
                  <a:solidFill>
                    <a:schemeClr val="tx2">
                      <a:lumMod val="20000"/>
                      <a:lumOff val="80000"/>
                    </a:schemeClr>
                  </a:solidFill>
                  <a:round/>
                  <a:headEnd/>
                  <a:tailEnd/>
                </a:ln>
              </p:spPr>
              <p:txBody>
                <a:bodyPr/>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pPr>
                    <a:defRPr/>
                  </a:pPr>
                  <a:endParaRPr lang="en-US" dirty="0"/>
                </a:p>
              </p:txBody>
            </p:sp>
            <p:sp>
              <p:nvSpPr>
                <p:cNvPr id="160" name="Freeform 93">
                  <a:extLst>
                    <a:ext uri="{FF2B5EF4-FFF2-40B4-BE49-F238E27FC236}">
                      <a16:creationId xmlns:a16="http://schemas.microsoft.com/office/drawing/2014/main" id="{4E19DED1-F45A-4986-B506-FC141D244B57}"/>
                    </a:ext>
                  </a:extLst>
                </p:cNvPr>
                <p:cNvSpPr>
                  <a:spLocks/>
                </p:cNvSpPr>
                <p:nvPr/>
              </p:nvSpPr>
              <p:spPr bwMode="auto">
                <a:xfrm>
                  <a:off x="1727" y="4337"/>
                  <a:ext cx="24" cy="46"/>
                </a:xfrm>
                <a:custGeom>
                  <a:avLst/>
                  <a:gdLst>
                    <a:gd name="T0" fmla="*/ 10 w 40"/>
                    <a:gd name="T1" fmla="*/ 0 h 79"/>
                    <a:gd name="T2" fmla="*/ 35 w 40"/>
                    <a:gd name="T3" fmla="*/ 39 h 79"/>
                    <a:gd name="T4" fmla="*/ 40 w 40"/>
                    <a:gd name="T5" fmla="*/ 69 h 79"/>
                    <a:gd name="T6" fmla="*/ 30 w 40"/>
                    <a:gd name="T7" fmla="*/ 79 h 79"/>
                    <a:gd name="T8" fmla="*/ 22 w 40"/>
                    <a:gd name="T9" fmla="*/ 62 h 79"/>
                    <a:gd name="T10" fmla="*/ 7 w 40"/>
                    <a:gd name="T11" fmla="*/ 41 h 79"/>
                    <a:gd name="T12" fmla="*/ 10 w 40"/>
                    <a:gd name="T13" fmla="*/ 31 h 79"/>
                    <a:gd name="T14" fmla="*/ 0 w 40"/>
                    <a:gd name="T15" fmla="*/ 16 h 79"/>
                    <a:gd name="T16" fmla="*/ 10 w 40"/>
                    <a:gd name="T17" fmla="*/ 0 h 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79"/>
                    <a:gd name="T29" fmla="*/ 40 w 40"/>
                    <a:gd name="T30" fmla="*/ 79 h 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79">
                      <a:moveTo>
                        <a:pt x="10" y="0"/>
                      </a:moveTo>
                      <a:lnTo>
                        <a:pt x="35" y="39"/>
                      </a:lnTo>
                      <a:lnTo>
                        <a:pt x="40" y="69"/>
                      </a:lnTo>
                      <a:lnTo>
                        <a:pt x="30" y="79"/>
                      </a:lnTo>
                      <a:lnTo>
                        <a:pt x="22" y="62"/>
                      </a:lnTo>
                      <a:lnTo>
                        <a:pt x="7" y="41"/>
                      </a:lnTo>
                      <a:lnTo>
                        <a:pt x="10" y="31"/>
                      </a:lnTo>
                      <a:lnTo>
                        <a:pt x="0" y="16"/>
                      </a:lnTo>
                      <a:lnTo>
                        <a:pt x="10" y="0"/>
                      </a:lnTo>
                      <a:close/>
                    </a:path>
                  </a:pathLst>
                </a:custGeom>
                <a:grpFill/>
                <a:ln w="12700">
                  <a:solidFill>
                    <a:schemeClr val="tx2">
                      <a:lumMod val="20000"/>
                      <a:lumOff val="80000"/>
                    </a:schemeClr>
                  </a:solidFill>
                  <a:round/>
                  <a:headEnd/>
                  <a:tailEnd/>
                </a:ln>
              </p:spPr>
              <p:txBody>
                <a:bodyPr/>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pPr>
                    <a:defRPr/>
                  </a:pPr>
                  <a:endParaRPr lang="en-US" dirty="0"/>
                </a:p>
              </p:txBody>
            </p:sp>
          </p:grpSp>
          <p:sp>
            <p:nvSpPr>
              <p:cNvPr id="154" name="Freeform 87">
                <a:extLst>
                  <a:ext uri="{FF2B5EF4-FFF2-40B4-BE49-F238E27FC236}">
                    <a16:creationId xmlns:a16="http://schemas.microsoft.com/office/drawing/2014/main" id="{08ACFE46-0D7E-403F-B9F9-7E39E3CBB022}"/>
                  </a:ext>
                </a:extLst>
              </p:cNvPr>
              <p:cNvSpPr>
                <a:spLocks/>
              </p:cNvSpPr>
              <p:nvPr/>
            </p:nvSpPr>
            <p:spPr bwMode="auto">
              <a:xfrm>
                <a:off x="1611313" y="6086474"/>
                <a:ext cx="60325" cy="68262"/>
              </a:xfrm>
              <a:custGeom>
                <a:avLst/>
                <a:gdLst>
                  <a:gd name="T0" fmla="*/ 29 w 255"/>
                  <a:gd name="T1" fmla="*/ 287 h 287"/>
                  <a:gd name="T2" fmla="*/ 70 w 255"/>
                  <a:gd name="T3" fmla="*/ 171 h 287"/>
                  <a:gd name="T4" fmla="*/ 194 w 255"/>
                  <a:gd name="T5" fmla="*/ 114 h 287"/>
                  <a:gd name="T6" fmla="*/ 194 w 255"/>
                  <a:gd name="T7" fmla="*/ 80 h 287"/>
                  <a:gd name="T8" fmla="*/ 255 w 255"/>
                  <a:gd name="T9" fmla="*/ 0 h 287"/>
                  <a:gd name="T10" fmla="*/ 164 w 255"/>
                  <a:gd name="T11" fmla="*/ 0 h 287"/>
                  <a:gd name="T12" fmla="*/ 105 w 255"/>
                  <a:gd name="T13" fmla="*/ 97 h 287"/>
                  <a:gd name="T14" fmla="*/ 11 w 255"/>
                  <a:gd name="T15" fmla="*/ 114 h 287"/>
                  <a:gd name="T16" fmla="*/ 0 w 255"/>
                  <a:gd name="T17" fmla="*/ 287 h 287"/>
                  <a:gd name="T18" fmla="*/ 29 w 255"/>
                  <a:gd name="T19" fmla="*/ 287 h 287"/>
                  <a:gd name="T20" fmla="*/ 29 w 255"/>
                  <a:gd name="T21" fmla="*/ 287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5" h="287">
                    <a:moveTo>
                      <a:pt x="29" y="287"/>
                    </a:moveTo>
                    <a:lnTo>
                      <a:pt x="70" y="171"/>
                    </a:lnTo>
                    <a:lnTo>
                      <a:pt x="194" y="114"/>
                    </a:lnTo>
                    <a:lnTo>
                      <a:pt x="194" y="80"/>
                    </a:lnTo>
                    <a:lnTo>
                      <a:pt x="255" y="0"/>
                    </a:lnTo>
                    <a:lnTo>
                      <a:pt x="164" y="0"/>
                    </a:lnTo>
                    <a:lnTo>
                      <a:pt x="105" y="97"/>
                    </a:lnTo>
                    <a:lnTo>
                      <a:pt x="11" y="114"/>
                    </a:lnTo>
                    <a:lnTo>
                      <a:pt x="0" y="287"/>
                    </a:lnTo>
                    <a:lnTo>
                      <a:pt x="29" y="287"/>
                    </a:lnTo>
                    <a:lnTo>
                      <a:pt x="29" y="287"/>
                    </a:lnTo>
                    <a:close/>
                  </a:path>
                </a:pathLst>
              </a:custGeom>
              <a:grpFill/>
              <a:ln w="12700">
                <a:solidFill>
                  <a:schemeClr val="tx2">
                    <a:lumMod val="20000"/>
                    <a:lumOff val="80000"/>
                  </a:schemeClr>
                </a:solidFill>
                <a:round/>
                <a:headEnd/>
                <a:tailEnd/>
              </a:ln>
            </p:spPr>
            <p:txBody>
              <a:bodyPr lIns="91432" tIns="45716" rIns="91432" bIns="45716"/>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endParaRPr lang="en-US" dirty="0"/>
              </a:p>
            </p:txBody>
          </p:sp>
        </p:grpSp>
        <p:grpSp>
          <p:nvGrpSpPr>
            <p:cNvPr id="83" name="Group 82">
              <a:extLst>
                <a:ext uri="{FF2B5EF4-FFF2-40B4-BE49-F238E27FC236}">
                  <a16:creationId xmlns:a16="http://schemas.microsoft.com/office/drawing/2014/main" id="{AEC2DE54-0F77-4064-AB84-25870199F864}"/>
                </a:ext>
              </a:extLst>
            </p:cNvPr>
            <p:cNvGrpSpPr>
              <a:grpSpLocks noChangeAspect="1"/>
            </p:cNvGrpSpPr>
            <p:nvPr/>
          </p:nvGrpSpPr>
          <p:grpSpPr>
            <a:xfrm>
              <a:off x="48895" y="457234"/>
              <a:ext cx="8735776" cy="5295866"/>
              <a:chOff x="435638" y="619416"/>
              <a:chExt cx="8174962" cy="4955884"/>
            </a:xfrm>
            <a:grpFill/>
          </p:grpSpPr>
          <p:grpSp>
            <p:nvGrpSpPr>
              <p:cNvPr id="92" name="Group 3">
                <a:extLst>
                  <a:ext uri="{FF2B5EF4-FFF2-40B4-BE49-F238E27FC236}">
                    <a16:creationId xmlns:a16="http://schemas.microsoft.com/office/drawing/2014/main" id="{8723B355-1B71-4A16-9991-72BD7DAB2BDF}"/>
                  </a:ext>
                </a:extLst>
              </p:cNvPr>
              <p:cNvGrpSpPr>
                <a:grpSpLocks/>
              </p:cNvGrpSpPr>
              <p:nvPr/>
            </p:nvGrpSpPr>
            <p:grpSpPr bwMode="auto">
              <a:xfrm>
                <a:off x="7092950" y="619416"/>
                <a:ext cx="1517650" cy="1936750"/>
                <a:chOff x="4635" y="658"/>
                <a:chExt cx="880" cy="1141"/>
              </a:xfrm>
              <a:grpFill/>
            </p:grpSpPr>
            <p:sp>
              <p:nvSpPr>
                <p:cNvPr id="140" name="Freeform 4">
                  <a:extLst>
                    <a:ext uri="{FF2B5EF4-FFF2-40B4-BE49-F238E27FC236}">
                      <a16:creationId xmlns:a16="http://schemas.microsoft.com/office/drawing/2014/main" id="{00912D2C-3011-4FBF-9CB6-E6265F0FDCD8}"/>
                    </a:ext>
                  </a:extLst>
                </p:cNvPr>
                <p:cNvSpPr>
                  <a:spLocks/>
                </p:cNvSpPr>
                <p:nvPr/>
              </p:nvSpPr>
              <p:spPr bwMode="auto">
                <a:xfrm>
                  <a:off x="5308" y="1362"/>
                  <a:ext cx="75" cy="86"/>
                </a:xfrm>
                <a:custGeom>
                  <a:avLst/>
                  <a:gdLst>
                    <a:gd name="T0" fmla="*/ 120 w 152"/>
                    <a:gd name="T1" fmla="*/ 51 h 173"/>
                    <a:gd name="T2" fmla="*/ 134 w 152"/>
                    <a:gd name="T3" fmla="*/ 51 h 173"/>
                    <a:gd name="T4" fmla="*/ 140 w 152"/>
                    <a:gd name="T5" fmla="*/ 63 h 173"/>
                    <a:gd name="T6" fmla="*/ 152 w 152"/>
                    <a:gd name="T7" fmla="*/ 81 h 173"/>
                    <a:gd name="T8" fmla="*/ 144 w 152"/>
                    <a:gd name="T9" fmla="*/ 93 h 173"/>
                    <a:gd name="T10" fmla="*/ 138 w 152"/>
                    <a:gd name="T11" fmla="*/ 87 h 173"/>
                    <a:gd name="T12" fmla="*/ 132 w 152"/>
                    <a:gd name="T13" fmla="*/ 87 h 173"/>
                    <a:gd name="T14" fmla="*/ 128 w 152"/>
                    <a:gd name="T15" fmla="*/ 102 h 173"/>
                    <a:gd name="T16" fmla="*/ 110 w 152"/>
                    <a:gd name="T17" fmla="*/ 106 h 173"/>
                    <a:gd name="T18" fmla="*/ 106 w 152"/>
                    <a:gd name="T19" fmla="*/ 134 h 173"/>
                    <a:gd name="T20" fmla="*/ 87 w 152"/>
                    <a:gd name="T21" fmla="*/ 144 h 173"/>
                    <a:gd name="T22" fmla="*/ 53 w 152"/>
                    <a:gd name="T23" fmla="*/ 173 h 173"/>
                    <a:gd name="T24" fmla="*/ 49 w 152"/>
                    <a:gd name="T25" fmla="*/ 171 h 173"/>
                    <a:gd name="T26" fmla="*/ 53 w 152"/>
                    <a:gd name="T27" fmla="*/ 169 h 173"/>
                    <a:gd name="T28" fmla="*/ 55 w 152"/>
                    <a:gd name="T29" fmla="*/ 146 h 173"/>
                    <a:gd name="T30" fmla="*/ 42 w 152"/>
                    <a:gd name="T31" fmla="*/ 112 h 173"/>
                    <a:gd name="T32" fmla="*/ 38 w 152"/>
                    <a:gd name="T33" fmla="*/ 106 h 173"/>
                    <a:gd name="T34" fmla="*/ 38 w 152"/>
                    <a:gd name="T35" fmla="*/ 102 h 173"/>
                    <a:gd name="T36" fmla="*/ 36 w 152"/>
                    <a:gd name="T37" fmla="*/ 100 h 173"/>
                    <a:gd name="T38" fmla="*/ 34 w 152"/>
                    <a:gd name="T39" fmla="*/ 98 h 173"/>
                    <a:gd name="T40" fmla="*/ 28 w 152"/>
                    <a:gd name="T41" fmla="*/ 87 h 173"/>
                    <a:gd name="T42" fmla="*/ 26 w 152"/>
                    <a:gd name="T43" fmla="*/ 83 h 173"/>
                    <a:gd name="T44" fmla="*/ 8 w 152"/>
                    <a:gd name="T45" fmla="*/ 49 h 173"/>
                    <a:gd name="T46" fmla="*/ 0 w 152"/>
                    <a:gd name="T47" fmla="*/ 34 h 173"/>
                    <a:gd name="T48" fmla="*/ 6 w 152"/>
                    <a:gd name="T49" fmla="*/ 32 h 173"/>
                    <a:gd name="T50" fmla="*/ 40 w 152"/>
                    <a:gd name="T51" fmla="*/ 14 h 173"/>
                    <a:gd name="T52" fmla="*/ 46 w 152"/>
                    <a:gd name="T53" fmla="*/ 10 h 173"/>
                    <a:gd name="T54" fmla="*/ 53 w 152"/>
                    <a:gd name="T55" fmla="*/ 6 h 173"/>
                    <a:gd name="T56" fmla="*/ 63 w 152"/>
                    <a:gd name="T57" fmla="*/ 0 h 173"/>
                    <a:gd name="T58" fmla="*/ 65 w 152"/>
                    <a:gd name="T59" fmla="*/ 8 h 173"/>
                    <a:gd name="T60" fmla="*/ 75 w 152"/>
                    <a:gd name="T61" fmla="*/ 26 h 173"/>
                    <a:gd name="T62" fmla="*/ 81 w 152"/>
                    <a:gd name="T63" fmla="*/ 20 h 173"/>
                    <a:gd name="T64" fmla="*/ 95 w 152"/>
                    <a:gd name="T65" fmla="*/ 41 h 173"/>
                    <a:gd name="T66" fmla="*/ 106 w 152"/>
                    <a:gd name="T67" fmla="*/ 43 h 173"/>
                    <a:gd name="T68" fmla="*/ 108 w 152"/>
                    <a:gd name="T69" fmla="*/ 43 h 173"/>
                    <a:gd name="T70" fmla="*/ 120 w 152"/>
                    <a:gd name="T71" fmla="*/ 51 h 1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2"/>
                    <a:gd name="T109" fmla="*/ 0 h 173"/>
                    <a:gd name="T110" fmla="*/ 152 w 152"/>
                    <a:gd name="T111" fmla="*/ 173 h 17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2" h="173">
                      <a:moveTo>
                        <a:pt x="120" y="51"/>
                      </a:moveTo>
                      <a:lnTo>
                        <a:pt x="134" y="51"/>
                      </a:lnTo>
                      <a:lnTo>
                        <a:pt x="140" y="63"/>
                      </a:lnTo>
                      <a:lnTo>
                        <a:pt x="152" y="81"/>
                      </a:lnTo>
                      <a:lnTo>
                        <a:pt x="144" y="93"/>
                      </a:lnTo>
                      <a:lnTo>
                        <a:pt x="138" y="87"/>
                      </a:lnTo>
                      <a:lnTo>
                        <a:pt x="132" y="87"/>
                      </a:lnTo>
                      <a:lnTo>
                        <a:pt x="128" y="102"/>
                      </a:lnTo>
                      <a:lnTo>
                        <a:pt x="110" y="106"/>
                      </a:lnTo>
                      <a:lnTo>
                        <a:pt x="106" y="134"/>
                      </a:lnTo>
                      <a:lnTo>
                        <a:pt x="87" y="144"/>
                      </a:lnTo>
                      <a:lnTo>
                        <a:pt x="53" y="173"/>
                      </a:lnTo>
                      <a:lnTo>
                        <a:pt x="49" y="171"/>
                      </a:lnTo>
                      <a:lnTo>
                        <a:pt x="53" y="169"/>
                      </a:lnTo>
                      <a:lnTo>
                        <a:pt x="55" y="146"/>
                      </a:lnTo>
                      <a:lnTo>
                        <a:pt x="42" y="112"/>
                      </a:lnTo>
                      <a:lnTo>
                        <a:pt x="38" y="106"/>
                      </a:lnTo>
                      <a:lnTo>
                        <a:pt x="38" y="102"/>
                      </a:lnTo>
                      <a:lnTo>
                        <a:pt x="36" y="100"/>
                      </a:lnTo>
                      <a:lnTo>
                        <a:pt x="34" y="98"/>
                      </a:lnTo>
                      <a:lnTo>
                        <a:pt x="28" y="87"/>
                      </a:lnTo>
                      <a:lnTo>
                        <a:pt x="26" y="83"/>
                      </a:lnTo>
                      <a:lnTo>
                        <a:pt x="8" y="49"/>
                      </a:lnTo>
                      <a:lnTo>
                        <a:pt x="0" y="34"/>
                      </a:lnTo>
                      <a:lnTo>
                        <a:pt x="6" y="32"/>
                      </a:lnTo>
                      <a:lnTo>
                        <a:pt x="40" y="14"/>
                      </a:lnTo>
                      <a:lnTo>
                        <a:pt x="46" y="10"/>
                      </a:lnTo>
                      <a:lnTo>
                        <a:pt x="53" y="6"/>
                      </a:lnTo>
                      <a:lnTo>
                        <a:pt x="63" y="0"/>
                      </a:lnTo>
                      <a:lnTo>
                        <a:pt x="65" y="8"/>
                      </a:lnTo>
                      <a:lnTo>
                        <a:pt x="75" y="26"/>
                      </a:lnTo>
                      <a:lnTo>
                        <a:pt x="81" y="20"/>
                      </a:lnTo>
                      <a:lnTo>
                        <a:pt x="95" y="41"/>
                      </a:lnTo>
                      <a:lnTo>
                        <a:pt x="106" y="43"/>
                      </a:lnTo>
                      <a:lnTo>
                        <a:pt x="108" y="43"/>
                      </a:lnTo>
                      <a:lnTo>
                        <a:pt x="120" y="51"/>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41" name="Freeform 5">
                  <a:extLst>
                    <a:ext uri="{FF2B5EF4-FFF2-40B4-BE49-F238E27FC236}">
                      <a16:creationId xmlns:a16="http://schemas.microsoft.com/office/drawing/2014/main" id="{166B0E78-A74A-4FCC-86B9-E6E3A24B525D}"/>
                    </a:ext>
                  </a:extLst>
                </p:cNvPr>
                <p:cNvSpPr>
                  <a:spLocks/>
                </p:cNvSpPr>
                <p:nvPr/>
              </p:nvSpPr>
              <p:spPr bwMode="auto">
                <a:xfrm>
                  <a:off x="5096" y="1459"/>
                  <a:ext cx="133" cy="244"/>
                </a:xfrm>
                <a:custGeom>
                  <a:avLst/>
                  <a:gdLst>
                    <a:gd name="T0" fmla="*/ 257 w 267"/>
                    <a:gd name="T1" fmla="*/ 328 h 487"/>
                    <a:gd name="T2" fmla="*/ 249 w 267"/>
                    <a:gd name="T3" fmla="*/ 196 h 487"/>
                    <a:gd name="T4" fmla="*/ 224 w 267"/>
                    <a:gd name="T5" fmla="*/ 122 h 487"/>
                    <a:gd name="T6" fmla="*/ 194 w 267"/>
                    <a:gd name="T7" fmla="*/ 137 h 487"/>
                    <a:gd name="T8" fmla="*/ 185 w 267"/>
                    <a:gd name="T9" fmla="*/ 141 h 487"/>
                    <a:gd name="T10" fmla="*/ 179 w 267"/>
                    <a:gd name="T11" fmla="*/ 131 h 487"/>
                    <a:gd name="T12" fmla="*/ 181 w 267"/>
                    <a:gd name="T13" fmla="*/ 114 h 487"/>
                    <a:gd name="T14" fmla="*/ 177 w 267"/>
                    <a:gd name="T15" fmla="*/ 106 h 487"/>
                    <a:gd name="T16" fmla="*/ 185 w 267"/>
                    <a:gd name="T17" fmla="*/ 100 h 487"/>
                    <a:gd name="T18" fmla="*/ 198 w 267"/>
                    <a:gd name="T19" fmla="*/ 92 h 487"/>
                    <a:gd name="T20" fmla="*/ 196 w 267"/>
                    <a:gd name="T21" fmla="*/ 76 h 487"/>
                    <a:gd name="T22" fmla="*/ 196 w 267"/>
                    <a:gd name="T23" fmla="*/ 59 h 487"/>
                    <a:gd name="T24" fmla="*/ 196 w 267"/>
                    <a:gd name="T25" fmla="*/ 39 h 487"/>
                    <a:gd name="T26" fmla="*/ 196 w 267"/>
                    <a:gd name="T27" fmla="*/ 31 h 487"/>
                    <a:gd name="T28" fmla="*/ 194 w 267"/>
                    <a:gd name="T29" fmla="*/ 17 h 487"/>
                    <a:gd name="T30" fmla="*/ 147 w 267"/>
                    <a:gd name="T31" fmla="*/ 12 h 487"/>
                    <a:gd name="T32" fmla="*/ 130 w 267"/>
                    <a:gd name="T33" fmla="*/ 10 h 487"/>
                    <a:gd name="T34" fmla="*/ 122 w 267"/>
                    <a:gd name="T35" fmla="*/ 10 h 487"/>
                    <a:gd name="T36" fmla="*/ 102 w 267"/>
                    <a:gd name="T37" fmla="*/ 8 h 487"/>
                    <a:gd name="T38" fmla="*/ 67 w 267"/>
                    <a:gd name="T39" fmla="*/ 2 h 487"/>
                    <a:gd name="T40" fmla="*/ 29 w 267"/>
                    <a:gd name="T41" fmla="*/ 6 h 487"/>
                    <a:gd name="T42" fmla="*/ 23 w 267"/>
                    <a:gd name="T43" fmla="*/ 47 h 487"/>
                    <a:gd name="T44" fmla="*/ 18 w 267"/>
                    <a:gd name="T45" fmla="*/ 69 h 487"/>
                    <a:gd name="T46" fmla="*/ 0 w 267"/>
                    <a:gd name="T47" fmla="*/ 100 h 487"/>
                    <a:gd name="T48" fmla="*/ 21 w 267"/>
                    <a:gd name="T49" fmla="*/ 118 h 487"/>
                    <a:gd name="T50" fmla="*/ 21 w 267"/>
                    <a:gd name="T51" fmla="*/ 179 h 487"/>
                    <a:gd name="T52" fmla="*/ 23 w 267"/>
                    <a:gd name="T53" fmla="*/ 181 h 487"/>
                    <a:gd name="T54" fmla="*/ 80 w 267"/>
                    <a:gd name="T55" fmla="*/ 208 h 487"/>
                    <a:gd name="T56" fmla="*/ 98 w 267"/>
                    <a:gd name="T57" fmla="*/ 216 h 487"/>
                    <a:gd name="T58" fmla="*/ 135 w 267"/>
                    <a:gd name="T59" fmla="*/ 236 h 487"/>
                    <a:gd name="T60" fmla="*/ 118 w 267"/>
                    <a:gd name="T61" fmla="*/ 259 h 487"/>
                    <a:gd name="T62" fmla="*/ 102 w 267"/>
                    <a:gd name="T63" fmla="*/ 277 h 487"/>
                    <a:gd name="T64" fmla="*/ 94 w 267"/>
                    <a:gd name="T65" fmla="*/ 289 h 487"/>
                    <a:gd name="T66" fmla="*/ 90 w 267"/>
                    <a:gd name="T67" fmla="*/ 310 h 487"/>
                    <a:gd name="T68" fmla="*/ 82 w 267"/>
                    <a:gd name="T69" fmla="*/ 320 h 487"/>
                    <a:gd name="T70" fmla="*/ 80 w 267"/>
                    <a:gd name="T71" fmla="*/ 324 h 487"/>
                    <a:gd name="T72" fmla="*/ 59 w 267"/>
                    <a:gd name="T73" fmla="*/ 342 h 487"/>
                    <a:gd name="T74" fmla="*/ 55 w 267"/>
                    <a:gd name="T75" fmla="*/ 350 h 487"/>
                    <a:gd name="T76" fmla="*/ 49 w 267"/>
                    <a:gd name="T77" fmla="*/ 375 h 487"/>
                    <a:gd name="T78" fmla="*/ 49 w 267"/>
                    <a:gd name="T79" fmla="*/ 399 h 487"/>
                    <a:gd name="T80" fmla="*/ 88 w 267"/>
                    <a:gd name="T81" fmla="*/ 430 h 487"/>
                    <a:gd name="T82" fmla="*/ 122 w 267"/>
                    <a:gd name="T83" fmla="*/ 436 h 487"/>
                    <a:gd name="T84" fmla="*/ 151 w 267"/>
                    <a:gd name="T85" fmla="*/ 444 h 487"/>
                    <a:gd name="T86" fmla="*/ 198 w 267"/>
                    <a:gd name="T87" fmla="*/ 487 h 487"/>
                    <a:gd name="T88" fmla="*/ 222 w 267"/>
                    <a:gd name="T89" fmla="*/ 460 h 487"/>
                    <a:gd name="T90" fmla="*/ 257 w 267"/>
                    <a:gd name="T91" fmla="*/ 334 h 48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7"/>
                    <a:gd name="T139" fmla="*/ 0 h 487"/>
                    <a:gd name="T140" fmla="*/ 267 w 267"/>
                    <a:gd name="T141" fmla="*/ 487 h 48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7" h="487">
                      <a:moveTo>
                        <a:pt x="253" y="332"/>
                      </a:moveTo>
                      <a:lnTo>
                        <a:pt x="257" y="328"/>
                      </a:lnTo>
                      <a:lnTo>
                        <a:pt x="267" y="265"/>
                      </a:lnTo>
                      <a:lnTo>
                        <a:pt x="249" y="196"/>
                      </a:lnTo>
                      <a:lnTo>
                        <a:pt x="234" y="139"/>
                      </a:lnTo>
                      <a:lnTo>
                        <a:pt x="224" y="122"/>
                      </a:lnTo>
                      <a:lnTo>
                        <a:pt x="226" y="130"/>
                      </a:lnTo>
                      <a:lnTo>
                        <a:pt x="194" y="137"/>
                      </a:lnTo>
                      <a:lnTo>
                        <a:pt x="192" y="143"/>
                      </a:lnTo>
                      <a:lnTo>
                        <a:pt x="185" y="141"/>
                      </a:lnTo>
                      <a:lnTo>
                        <a:pt x="179" y="135"/>
                      </a:lnTo>
                      <a:lnTo>
                        <a:pt x="179" y="131"/>
                      </a:lnTo>
                      <a:lnTo>
                        <a:pt x="177" y="126"/>
                      </a:lnTo>
                      <a:lnTo>
                        <a:pt x="181" y="114"/>
                      </a:lnTo>
                      <a:lnTo>
                        <a:pt x="177" y="108"/>
                      </a:lnTo>
                      <a:lnTo>
                        <a:pt x="177" y="106"/>
                      </a:lnTo>
                      <a:lnTo>
                        <a:pt x="183" y="100"/>
                      </a:lnTo>
                      <a:lnTo>
                        <a:pt x="185" y="100"/>
                      </a:lnTo>
                      <a:lnTo>
                        <a:pt x="192" y="94"/>
                      </a:lnTo>
                      <a:lnTo>
                        <a:pt x="198" y="92"/>
                      </a:lnTo>
                      <a:lnTo>
                        <a:pt x="198" y="84"/>
                      </a:lnTo>
                      <a:lnTo>
                        <a:pt x="196" y="76"/>
                      </a:lnTo>
                      <a:lnTo>
                        <a:pt x="194" y="69"/>
                      </a:lnTo>
                      <a:lnTo>
                        <a:pt x="196" y="59"/>
                      </a:lnTo>
                      <a:lnTo>
                        <a:pt x="196" y="41"/>
                      </a:lnTo>
                      <a:lnTo>
                        <a:pt x="196" y="39"/>
                      </a:lnTo>
                      <a:lnTo>
                        <a:pt x="196" y="37"/>
                      </a:lnTo>
                      <a:lnTo>
                        <a:pt x="196" y="31"/>
                      </a:lnTo>
                      <a:lnTo>
                        <a:pt x="194" y="19"/>
                      </a:lnTo>
                      <a:lnTo>
                        <a:pt x="194" y="17"/>
                      </a:lnTo>
                      <a:lnTo>
                        <a:pt x="192" y="14"/>
                      </a:lnTo>
                      <a:lnTo>
                        <a:pt x="147" y="12"/>
                      </a:lnTo>
                      <a:lnTo>
                        <a:pt x="131" y="10"/>
                      </a:lnTo>
                      <a:lnTo>
                        <a:pt x="130" y="10"/>
                      </a:lnTo>
                      <a:lnTo>
                        <a:pt x="128" y="10"/>
                      </a:lnTo>
                      <a:lnTo>
                        <a:pt x="122" y="10"/>
                      </a:lnTo>
                      <a:lnTo>
                        <a:pt x="110" y="8"/>
                      </a:lnTo>
                      <a:lnTo>
                        <a:pt x="102" y="8"/>
                      </a:lnTo>
                      <a:lnTo>
                        <a:pt x="82" y="4"/>
                      </a:lnTo>
                      <a:lnTo>
                        <a:pt x="67" y="2"/>
                      </a:lnTo>
                      <a:lnTo>
                        <a:pt x="37" y="0"/>
                      </a:lnTo>
                      <a:lnTo>
                        <a:pt x="29" y="6"/>
                      </a:lnTo>
                      <a:lnTo>
                        <a:pt x="21" y="31"/>
                      </a:lnTo>
                      <a:lnTo>
                        <a:pt x="23" y="47"/>
                      </a:lnTo>
                      <a:lnTo>
                        <a:pt x="14" y="71"/>
                      </a:lnTo>
                      <a:lnTo>
                        <a:pt x="18" y="69"/>
                      </a:lnTo>
                      <a:lnTo>
                        <a:pt x="14" y="74"/>
                      </a:lnTo>
                      <a:lnTo>
                        <a:pt x="0" y="100"/>
                      </a:lnTo>
                      <a:lnTo>
                        <a:pt x="4" y="104"/>
                      </a:lnTo>
                      <a:lnTo>
                        <a:pt x="21" y="118"/>
                      </a:lnTo>
                      <a:lnTo>
                        <a:pt x="10" y="151"/>
                      </a:lnTo>
                      <a:lnTo>
                        <a:pt x="21" y="179"/>
                      </a:lnTo>
                      <a:lnTo>
                        <a:pt x="23" y="179"/>
                      </a:lnTo>
                      <a:lnTo>
                        <a:pt x="23" y="181"/>
                      </a:lnTo>
                      <a:lnTo>
                        <a:pt x="35" y="181"/>
                      </a:lnTo>
                      <a:lnTo>
                        <a:pt x="80" y="208"/>
                      </a:lnTo>
                      <a:lnTo>
                        <a:pt x="84" y="212"/>
                      </a:lnTo>
                      <a:lnTo>
                        <a:pt x="98" y="216"/>
                      </a:lnTo>
                      <a:lnTo>
                        <a:pt x="108" y="224"/>
                      </a:lnTo>
                      <a:lnTo>
                        <a:pt x="135" y="236"/>
                      </a:lnTo>
                      <a:lnTo>
                        <a:pt x="124" y="245"/>
                      </a:lnTo>
                      <a:lnTo>
                        <a:pt x="118" y="259"/>
                      </a:lnTo>
                      <a:lnTo>
                        <a:pt x="104" y="271"/>
                      </a:lnTo>
                      <a:lnTo>
                        <a:pt x="102" y="277"/>
                      </a:lnTo>
                      <a:lnTo>
                        <a:pt x="94" y="287"/>
                      </a:lnTo>
                      <a:lnTo>
                        <a:pt x="94" y="289"/>
                      </a:lnTo>
                      <a:lnTo>
                        <a:pt x="86" y="299"/>
                      </a:lnTo>
                      <a:lnTo>
                        <a:pt x="90" y="310"/>
                      </a:lnTo>
                      <a:lnTo>
                        <a:pt x="90" y="314"/>
                      </a:lnTo>
                      <a:lnTo>
                        <a:pt x="82" y="320"/>
                      </a:lnTo>
                      <a:lnTo>
                        <a:pt x="82" y="322"/>
                      </a:lnTo>
                      <a:lnTo>
                        <a:pt x="80" y="324"/>
                      </a:lnTo>
                      <a:lnTo>
                        <a:pt x="76" y="328"/>
                      </a:lnTo>
                      <a:lnTo>
                        <a:pt x="59" y="342"/>
                      </a:lnTo>
                      <a:lnTo>
                        <a:pt x="53" y="350"/>
                      </a:lnTo>
                      <a:lnTo>
                        <a:pt x="55" y="350"/>
                      </a:lnTo>
                      <a:lnTo>
                        <a:pt x="51" y="356"/>
                      </a:lnTo>
                      <a:lnTo>
                        <a:pt x="49" y="375"/>
                      </a:lnTo>
                      <a:lnTo>
                        <a:pt x="45" y="393"/>
                      </a:lnTo>
                      <a:lnTo>
                        <a:pt x="49" y="399"/>
                      </a:lnTo>
                      <a:lnTo>
                        <a:pt x="59" y="418"/>
                      </a:lnTo>
                      <a:lnTo>
                        <a:pt x="88" y="430"/>
                      </a:lnTo>
                      <a:lnTo>
                        <a:pt x="114" y="440"/>
                      </a:lnTo>
                      <a:lnTo>
                        <a:pt x="122" y="436"/>
                      </a:lnTo>
                      <a:lnTo>
                        <a:pt x="151" y="448"/>
                      </a:lnTo>
                      <a:lnTo>
                        <a:pt x="151" y="444"/>
                      </a:lnTo>
                      <a:lnTo>
                        <a:pt x="187" y="436"/>
                      </a:lnTo>
                      <a:lnTo>
                        <a:pt x="198" y="487"/>
                      </a:lnTo>
                      <a:lnTo>
                        <a:pt x="212" y="477"/>
                      </a:lnTo>
                      <a:lnTo>
                        <a:pt x="222" y="460"/>
                      </a:lnTo>
                      <a:lnTo>
                        <a:pt x="236" y="385"/>
                      </a:lnTo>
                      <a:lnTo>
                        <a:pt x="257" y="334"/>
                      </a:lnTo>
                      <a:lnTo>
                        <a:pt x="253" y="332"/>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42" name="Freeform 6">
                  <a:extLst>
                    <a:ext uri="{FF2B5EF4-FFF2-40B4-BE49-F238E27FC236}">
                      <a16:creationId xmlns:a16="http://schemas.microsoft.com/office/drawing/2014/main" id="{E0E5E2D3-15E7-445D-A936-3B85EBF45836}"/>
                    </a:ext>
                  </a:extLst>
                </p:cNvPr>
                <p:cNvSpPr>
                  <a:spLocks/>
                </p:cNvSpPr>
                <p:nvPr/>
              </p:nvSpPr>
              <p:spPr bwMode="auto">
                <a:xfrm>
                  <a:off x="4635" y="1419"/>
                  <a:ext cx="529" cy="380"/>
                </a:xfrm>
                <a:custGeom>
                  <a:avLst/>
                  <a:gdLst>
                    <a:gd name="T0" fmla="*/ 745 w 1059"/>
                    <a:gd name="T1" fmla="*/ 545 h 761"/>
                    <a:gd name="T2" fmla="*/ 792 w 1059"/>
                    <a:gd name="T3" fmla="*/ 525 h 761"/>
                    <a:gd name="T4" fmla="*/ 810 w 1059"/>
                    <a:gd name="T5" fmla="*/ 519 h 761"/>
                    <a:gd name="T6" fmla="*/ 869 w 1059"/>
                    <a:gd name="T7" fmla="*/ 495 h 761"/>
                    <a:gd name="T8" fmla="*/ 924 w 1059"/>
                    <a:gd name="T9" fmla="*/ 472 h 761"/>
                    <a:gd name="T10" fmla="*/ 945 w 1059"/>
                    <a:gd name="T11" fmla="*/ 437 h 761"/>
                    <a:gd name="T12" fmla="*/ 977 w 1059"/>
                    <a:gd name="T13" fmla="*/ 431 h 761"/>
                    <a:gd name="T14" fmla="*/ 1004 w 1059"/>
                    <a:gd name="T15" fmla="*/ 405 h 761"/>
                    <a:gd name="T16" fmla="*/ 1014 w 1059"/>
                    <a:gd name="T17" fmla="*/ 395 h 761"/>
                    <a:gd name="T18" fmla="*/ 1018 w 1059"/>
                    <a:gd name="T19" fmla="*/ 370 h 761"/>
                    <a:gd name="T20" fmla="*/ 1028 w 1059"/>
                    <a:gd name="T21" fmla="*/ 352 h 761"/>
                    <a:gd name="T22" fmla="*/ 1059 w 1059"/>
                    <a:gd name="T23" fmla="*/ 317 h 761"/>
                    <a:gd name="T24" fmla="*/ 1008 w 1059"/>
                    <a:gd name="T25" fmla="*/ 293 h 761"/>
                    <a:gd name="T26" fmla="*/ 947 w 1059"/>
                    <a:gd name="T27" fmla="*/ 262 h 761"/>
                    <a:gd name="T28" fmla="*/ 934 w 1059"/>
                    <a:gd name="T29" fmla="*/ 232 h 761"/>
                    <a:gd name="T30" fmla="*/ 924 w 1059"/>
                    <a:gd name="T31" fmla="*/ 181 h 761"/>
                    <a:gd name="T32" fmla="*/ 938 w 1059"/>
                    <a:gd name="T33" fmla="*/ 152 h 761"/>
                    <a:gd name="T34" fmla="*/ 953 w 1059"/>
                    <a:gd name="T35" fmla="*/ 87 h 761"/>
                    <a:gd name="T36" fmla="*/ 947 w 1059"/>
                    <a:gd name="T37" fmla="*/ 71 h 761"/>
                    <a:gd name="T38" fmla="*/ 883 w 1059"/>
                    <a:gd name="T39" fmla="*/ 59 h 761"/>
                    <a:gd name="T40" fmla="*/ 851 w 1059"/>
                    <a:gd name="T41" fmla="*/ 16 h 761"/>
                    <a:gd name="T42" fmla="*/ 806 w 1059"/>
                    <a:gd name="T43" fmla="*/ 0 h 761"/>
                    <a:gd name="T44" fmla="*/ 737 w 1059"/>
                    <a:gd name="T45" fmla="*/ 30 h 761"/>
                    <a:gd name="T46" fmla="*/ 688 w 1059"/>
                    <a:gd name="T47" fmla="*/ 49 h 761"/>
                    <a:gd name="T48" fmla="*/ 649 w 1059"/>
                    <a:gd name="T49" fmla="*/ 65 h 761"/>
                    <a:gd name="T50" fmla="*/ 570 w 1059"/>
                    <a:gd name="T51" fmla="*/ 97 h 761"/>
                    <a:gd name="T52" fmla="*/ 539 w 1059"/>
                    <a:gd name="T53" fmla="*/ 110 h 761"/>
                    <a:gd name="T54" fmla="*/ 454 w 1059"/>
                    <a:gd name="T55" fmla="*/ 142 h 761"/>
                    <a:gd name="T56" fmla="*/ 411 w 1059"/>
                    <a:gd name="T57" fmla="*/ 159 h 761"/>
                    <a:gd name="T58" fmla="*/ 356 w 1059"/>
                    <a:gd name="T59" fmla="*/ 179 h 761"/>
                    <a:gd name="T60" fmla="*/ 262 w 1059"/>
                    <a:gd name="T61" fmla="*/ 214 h 761"/>
                    <a:gd name="T62" fmla="*/ 238 w 1059"/>
                    <a:gd name="T63" fmla="*/ 222 h 761"/>
                    <a:gd name="T64" fmla="*/ 163 w 1059"/>
                    <a:gd name="T65" fmla="*/ 250 h 761"/>
                    <a:gd name="T66" fmla="*/ 118 w 1059"/>
                    <a:gd name="T67" fmla="*/ 266 h 761"/>
                    <a:gd name="T68" fmla="*/ 8 w 1059"/>
                    <a:gd name="T69" fmla="*/ 303 h 761"/>
                    <a:gd name="T70" fmla="*/ 8 w 1059"/>
                    <a:gd name="T71" fmla="*/ 336 h 761"/>
                    <a:gd name="T72" fmla="*/ 32 w 1059"/>
                    <a:gd name="T73" fmla="*/ 407 h 761"/>
                    <a:gd name="T74" fmla="*/ 45 w 1059"/>
                    <a:gd name="T75" fmla="*/ 448 h 761"/>
                    <a:gd name="T76" fmla="*/ 65 w 1059"/>
                    <a:gd name="T77" fmla="*/ 507 h 761"/>
                    <a:gd name="T78" fmla="*/ 73 w 1059"/>
                    <a:gd name="T79" fmla="*/ 531 h 761"/>
                    <a:gd name="T80" fmla="*/ 83 w 1059"/>
                    <a:gd name="T81" fmla="*/ 562 h 761"/>
                    <a:gd name="T82" fmla="*/ 92 w 1059"/>
                    <a:gd name="T83" fmla="*/ 588 h 761"/>
                    <a:gd name="T84" fmla="*/ 102 w 1059"/>
                    <a:gd name="T85" fmla="*/ 621 h 761"/>
                    <a:gd name="T86" fmla="*/ 116 w 1059"/>
                    <a:gd name="T87" fmla="*/ 661 h 761"/>
                    <a:gd name="T88" fmla="*/ 128 w 1059"/>
                    <a:gd name="T89" fmla="*/ 694 h 761"/>
                    <a:gd name="T90" fmla="*/ 134 w 1059"/>
                    <a:gd name="T91" fmla="*/ 714 h 761"/>
                    <a:gd name="T92" fmla="*/ 149 w 1059"/>
                    <a:gd name="T93" fmla="*/ 761 h 761"/>
                    <a:gd name="T94" fmla="*/ 173 w 1059"/>
                    <a:gd name="T95" fmla="*/ 755 h 761"/>
                    <a:gd name="T96" fmla="*/ 258 w 1059"/>
                    <a:gd name="T97" fmla="*/ 725 h 761"/>
                    <a:gd name="T98" fmla="*/ 305 w 1059"/>
                    <a:gd name="T99" fmla="*/ 710 h 761"/>
                    <a:gd name="T100" fmla="*/ 328 w 1059"/>
                    <a:gd name="T101" fmla="*/ 700 h 761"/>
                    <a:gd name="T102" fmla="*/ 387 w 1059"/>
                    <a:gd name="T103" fmla="*/ 680 h 761"/>
                    <a:gd name="T104" fmla="*/ 421 w 1059"/>
                    <a:gd name="T105" fmla="*/ 666 h 761"/>
                    <a:gd name="T106" fmla="*/ 478 w 1059"/>
                    <a:gd name="T107" fmla="*/ 647 h 761"/>
                    <a:gd name="T108" fmla="*/ 509 w 1059"/>
                    <a:gd name="T109" fmla="*/ 635 h 761"/>
                    <a:gd name="T110" fmla="*/ 564 w 1059"/>
                    <a:gd name="T111" fmla="*/ 613 h 761"/>
                    <a:gd name="T112" fmla="*/ 653 w 1059"/>
                    <a:gd name="T113" fmla="*/ 580 h 761"/>
                    <a:gd name="T114" fmla="*/ 692 w 1059"/>
                    <a:gd name="T115" fmla="*/ 564 h 76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9"/>
                    <a:gd name="T175" fmla="*/ 0 h 761"/>
                    <a:gd name="T176" fmla="*/ 1059 w 1059"/>
                    <a:gd name="T177" fmla="*/ 761 h 76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9" h="761">
                      <a:moveTo>
                        <a:pt x="727" y="551"/>
                      </a:moveTo>
                      <a:lnTo>
                        <a:pt x="741" y="547"/>
                      </a:lnTo>
                      <a:lnTo>
                        <a:pt x="745" y="545"/>
                      </a:lnTo>
                      <a:lnTo>
                        <a:pt x="763" y="537"/>
                      </a:lnTo>
                      <a:lnTo>
                        <a:pt x="772" y="533"/>
                      </a:lnTo>
                      <a:lnTo>
                        <a:pt x="792" y="525"/>
                      </a:lnTo>
                      <a:lnTo>
                        <a:pt x="798" y="523"/>
                      </a:lnTo>
                      <a:lnTo>
                        <a:pt x="806" y="519"/>
                      </a:lnTo>
                      <a:lnTo>
                        <a:pt x="810" y="519"/>
                      </a:lnTo>
                      <a:lnTo>
                        <a:pt x="851" y="501"/>
                      </a:lnTo>
                      <a:lnTo>
                        <a:pt x="853" y="501"/>
                      </a:lnTo>
                      <a:lnTo>
                        <a:pt x="869" y="495"/>
                      </a:lnTo>
                      <a:lnTo>
                        <a:pt x="892" y="484"/>
                      </a:lnTo>
                      <a:lnTo>
                        <a:pt x="910" y="478"/>
                      </a:lnTo>
                      <a:lnTo>
                        <a:pt x="924" y="472"/>
                      </a:lnTo>
                      <a:lnTo>
                        <a:pt x="926" y="470"/>
                      </a:lnTo>
                      <a:lnTo>
                        <a:pt x="926" y="464"/>
                      </a:lnTo>
                      <a:lnTo>
                        <a:pt x="945" y="437"/>
                      </a:lnTo>
                      <a:lnTo>
                        <a:pt x="947" y="435"/>
                      </a:lnTo>
                      <a:lnTo>
                        <a:pt x="961" y="431"/>
                      </a:lnTo>
                      <a:lnTo>
                        <a:pt x="977" y="431"/>
                      </a:lnTo>
                      <a:lnTo>
                        <a:pt x="983" y="423"/>
                      </a:lnTo>
                      <a:lnTo>
                        <a:pt x="1000" y="409"/>
                      </a:lnTo>
                      <a:lnTo>
                        <a:pt x="1004" y="405"/>
                      </a:lnTo>
                      <a:lnTo>
                        <a:pt x="1006" y="403"/>
                      </a:lnTo>
                      <a:lnTo>
                        <a:pt x="1006" y="401"/>
                      </a:lnTo>
                      <a:lnTo>
                        <a:pt x="1014" y="395"/>
                      </a:lnTo>
                      <a:lnTo>
                        <a:pt x="1014" y="391"/>
                      </a:lnTo>
                      <a:lnTo>
                        <a:pt x="1010" y="380"/>
                      </a:lnTo>
                      <a:lnTo>
                        <a:pt x="1018" y="370"/>
                      </a:lnTo>
                      <a:lnTo>
                        <a:pt x="1018" y="368"/>
                      </a:lnTo>
                      <a:lnTo>
                        <a:pt x="1026" y="358"/>
                      </a:lnTo>
                      <a:lnTo>
                        <a:pt x="1028" y="352"/>
                      </a:lnTo>
                      <a:lnTo>
                        <a:pt x="1042" y="340"/>
                      </a:lnTo>
                      <a:lnTo>
                        <a:pt x="1048" y="326"/>
                      </a:lnTo>
                      <a:lnTo>
                        <a:pt x="1059" y="317"/>
                      </a:lnTo>
                      <a:lnTo>
                        <a:pt x="1032" y="305"/>
                      </a:lnTo>
                      <a:lnTo>
                        <a:pt x="1022" y="297"/>
                      </a:lnTo>
                      <a:lnTo>
                        <a:pt x="1008" y="293"/>
                      </a:lnTo>
                      <a:lnTo>
                        <a:pt x="1004" y="289"/>
                      </a:lnTo>
                      <a:lnTo>
                        <a:pt x="959" y="262"/>
                      </a:lnTo>
                      <a:lnTo>
                        <a:pt x="947" y="262"/>
                      </a:lnTo>
                      <a:lnTo>
                        <a:pt x="947" y="260"/>
                      </a:lnTo>
                      <a:lnTo>
                        <a:pt x="945" y="260"/>
                      </a:lnTo>
                      <a:lnTo>
                        <a:pt x="934" y="232"/>
                      </a:lnTo>
                      <a:lnTo>
                        <a:pt x="945" y="199"/>
                      </a:lnTo>
                      <a:lnTo>
                        <a:pt x="928" y="185"/>
                      </a:lnTo>
                      <a:lnTo>
                        <a:pt x="924" y="181"/>
                      </a:lnTo>
                      <a:lnTo>
                        <a:pt x="938" y="155"/>
                      </a:lnTo>
                      <a:lnTo>
                        <a:pt x="942" y="150"/>
                      </a:lnTo>
                      <a:lnTo>
                        <a:pt x="938" y="152"/>
                      </a:lnTo>
                      <a:lnTo>
                        <a:pt x="947" y="128"/>
                      </a:lnTo>
                      <a:lnTo>
                        <a:pt x="945" y="112"/>
                      </a:lnTo>
                      <a:lnTo>
                        <a:pt x="953" y="87"/>
                      </a:lnTo>
                      <a:lnTo>
                        <a:pt x="961" y="81"/>
                      </a:lnTo>
                      <a:lnTo>
                        <a:pt x="959" y="77"/>
                      </a:lnTo>
                      <a:lnTo>
                        <a:pt x="947" y="71"/>
                      </a:lnTo>
                      <a:lnTo>
                        <a:pt x="928" y="77"/>
                      </a:lnTo>
                      <a:lnTo>
                        <a:pt x="902" y="73"/>
                      </a:lnTo>
                      <a:lnTo>
                        <a:pt x="883" y="59"/>
                      </a:lnTo>
                      <a:lnTo>
                        <a:pt x="885" y="51"/>
                      </a:lnTo>
                      <a:lnTo>
                        <a:pt x="873" y="28"/>
                      </a:lnTo>
                      <a:lnTo>
                        <a:pt x="851" y="16"/>
                      </a:lnTo>
                      <a:lnTo>
                        <a:pt x="845" y="14"/>
                      </a:lnTo>
                      <a:lnTo>
                        <a:pt x="833" y="20"/>
                      </a:lnTo>
                      <a:lnTo>
                        <a:pt x="806" y="0"/>
                      </a:lnTo>
                      <a:lnTo>
                        <a:pt x="802" y="0"/>
                      </a:lnTo>
                      <a:lnTo>
                        <a:pt x="786" y="8"/>
                      </a:lnTo>
                      <a:lnTo>
                        <a:pt x="737" y="30"/>
                      </a:lnTo>
                      <a:lnTo>
                        <a:pt x="706" y="41"/>
                      </a:lnTo>
                      <a:lnTo>
                        <a:pt x="690" y="49"/>
                      </a:lnTo>
                      <a:lnTo>
                        <a:pt x="688" y="49"/>
                      </a:lnTo>
                      <a:lnTo>
                        <a:pt x="684" y="51"/>
                      </a:lnTo>
                      <a:lnTo>
                        <a:pt x="668" y="57"/>
                      </a:lnTo>
                      <a:lnTo>
                        <a:pt x="649" y="65"/>
                      </a:lnTo>
                      <a:lnTo>
                        <a:pt x="619" y="77"/>
                      </a:lnTo>
                      <a:lnTo>
                        <a:pt x="584" y="91"/>
                      </a:lnTo>
                      <a:lnTo>
                        <a:pt x="570" y="97"/>
                      </a:lnTo>
                      <a:lnTo>
                        <a:pt x="562" y="98"/>
                      </a:lnTo>
                      <a:lnTo>
                        <a:pt x="556" y="102"/>
                      </a:lnTo>
                      <a:lnTo>
                        <a:pt x="539" y="110"/>
                      </a:lnTo>
                      <a:lnTo>
                        <a:pt x="472" y="136"/>
                      </a:lnTo>
                      <a:lnTo>
                        <a:pt x="456" y="142"/>
                      </a:lnTo>
                      <a:lnTo>
                        <a:pt x="454" y="142"/>
                      </a:lnTo>
                      <a:lnTo>
                        <a:pt x="440" y="148"/>
                      </a:lnTo>
                      <a:lnTo>
                        <a:pt x="434" y="150"/>
                      </a:lnTo>
                      <a:lnTo>
                        <a:pt x="411" y="159"/>
                      </a:lnTo>
                      <a:lnTo>
                        <a:pt x="375" y="171"/>
                      </a:lnTo>
                      <a:lnTo>
                        <a:pt x="362" y="177"/>
                      </a:lnTo>
                      <a:lnTo>
                        <a:pt x="356" y="179"/>
                      </a:lnTo>
                      <a:lnTo>
                        <a:pt x="346" y="183"/>
                      </a:lnTo>
                      <a:lnTo>
                        <a:pt x="297" y="201"/>
                      </a:lnTo>
                      <a:lnTo>
                        <a:pt x="262" y="214"/>
                      </a:lnTo>
                      <a:lnTo>
                        <a:pt x="252" y="218"/>
                      </a:lnTo>
                      <a:lnTo>
                        <a:pt x="240" y="222"/>
                      </a:lnTo>
                      <a:lnTo>
                        <a:pt x="238" y="222"/>
                      </a:lnTo>
                      <a:lnTo>
                        <a:pt x="228" y="226"/>
                      </a:lnTo>
                      <a:lnTo>
                        <a:pt x="210" y="232"/>
                      </a:lnTo>
                      <a:lnTo>
                        <a:pt x="163" y="250"/>
                      </a:lnTo>
                      <a:lnTo>
                        <a:pt x="142" y="258"/>
                      </a:lnTo>
                      <a:lnTo>
                        <a:pt x="136" y="260"/>
                      </a:lnTo>
                      <a:lnTo>
                        <a:pt x="118" y="266"/>
                      </a:lnTo>
                      <a:lnTo>
                        <a:pt x="98" y="211"/>
                      </a:lnTo>
                      <a:lnTo>
                        <a:pt x="47" y="262"/>
                      </a:lnTo>
                      <a:lnTo>
                        <a:pt x="8" y="303"/>
                      </a:lnTo>
                      <a:lnTo>
                        <a:pt x="0" y="311"/>
                      </a:lnTo>
                      <a:lnTo>
                        <a:pt x="6" y="332"/>
                      </a:lnTo>
                      <a:lnTo>
                        <a:pt x="8" y="336"/>
                      </a:lnTo>
                      <a:lnTo>
                        <a:pt x="18" y="364"/>
                      </a:lnTo>
                      <a:lnTo>
                        <a:pt x="24" y="381"/>
                      </a:lnTo>
                      <a:lnTo>
                        <a:pt x="32" y="407"/>
                      </a:lnTo>
                      <a:lnTo>
                        <a:pt x="32" y="409"/>
                      </a:lnTo>
                      <a:lnTo>
                        <a:pt x="39" y="431"/>
                      </a:lnTo>
                      <a:lnTo>
                        <a:pt x="45" y="448"/>
                      </a:lnTo>
                      <a:lnTo>
                        <a:pt x="55" y="480"/>
                      </a:lnTo>
                      <a:lnTo>
                        <a:pt x="57" y="482"/>
                      </a:lnTo>
                      <a:lnTo>
                        <a:pt x="65" y="507"/>
                      </a:lnTo>
                      <a:lnTo>
                        <a:pt x="67" y="511"/>
                      </a:lnTo>
                      <a:lnTo>
                        <a:pt x="71" y="527"/>
                      </a:lnTo>
                      <a:lnTo>
                        <a:pt x="73" y="531"/>
                      </a:lnTo>
                      <a:lnTo>
                        <a:pt x="75" y="537"/>
                      </a:lnTo>
                      <a:lnTo>
                        <a:pt x="79" y="549"/>
                      </a:lnTo>
                      <a:lnTo>
                        <a:pt x="83" y="562"/>
                      </a:lnTo>
                      <a:lnTo>
                        <a:pt x="89" y="578"/>
                      </a:lnTo>
                      <a:lnTo>
                        <a:pt x="91" y="582"/>
                      </a:lnTo>
                      <a:lnTo>
                        <a:pt x="92" y="588"/>
                      </a:lnTo>
                      <a:lnTo>
                        <a:pt x="100" y="611"/>
                      </a:lnTo>
                      <a:lnTo>
                        <a:pt x="100" y="615"/>
                      </a:lnTo>
                      <a:lnTo>
                        <a:pt x="102" y="621"/>
                      </a:lnTo>
                      <a:lnTo>
                        <a:pt x="104" y="627"/>
                      </a:lnTo>
                      <a:lnTo>
                        <a:pt x="114" y="657"/>
                      </a:lnTo>
                      <a:lnTo>
                        <a:pt x="116" y="661"/>
                      </a:lnTo>
                      <a:lnTo>
                        <a:pt x="122" y="674"/>
                      </a:lnTo>
                      <a:lnTo>
                        <a:pt x="122" y="678"/>
                      </a:lnTo>
                      <a:lnTo>
                        <a:pt x="128" y="694"/>
                      </a:lnTo>
                      <a:lnTo>
                        <a:pt x="130" y="704"/>
                      </a:lnTo>
                      <a:lnTo>
                        <a:pt x="132" y="706"/>
                      </a:lnTo>
                      <a:lnTo>
                        <a:pt x="134" y="714"/>
                      </a:lnTo>
                      <a:lnTo>
                        <a:pt x="149" y="757"/>
                      </a:lnTo>
                      <a:lnTo>
                        <a:pt x="149" y="759"/>
                      </a:lnTo>
                      <a:lnTo>
                        <a:pt x="149" y="761"/>
                      </a:lnTo>
                      <a:lnTo>
                        <a:pt x="153" y="761"/>
                      </a:lnTo>
                      <a:lnTo>
                        <a:pt x="167" y="757"/>
                      </a:lnTo>
                      <a:lnTo>
                        <a:pt x="173" y="755"/>
                      </a:lnTo>
                      <a:lnTo>
                        <a:pt x="175" y="753"/>
                      </a:lnTo>
                      <a:lnTo>
                        <a:pt x="250" y="727"/>
                      </a:lnTo>
                      <a:lnTo>
                        <a:pt x="258" y="725"/>
                      </a:lnTo>
                      <a:lnTo>
                        <a:pt x="267" y="722"/>
                      </a:lnTo>
                      <a:lnTo>
                        <a:pt x="275" y="720"/>
                      </a:lnTo>
                      <a:lnTo>
                        <a:pt x="305" y="710"/>
                      </a:lnTo>
                      <a:lnTo>
                        <a:pt x="311" y="708"/>
                      </a:lnTo>
                      <a:lnTo>
                        <a:pt x="322" y="702"/>
                      </a:lnTo>
                      <a:lnTo>
                        <a:pt x="328" y="700"/>
                      </a:lnTo>
                      <a:lnTo>
                        <a:pt x="332" y="700"/>
                      </a:lnTo>
                      <a:lnTo>
                        <a:pt x="336" y="698"/>
                      </a:lnTo>
                      <a:lnTo>
                        <a:pt x="387" y="680"/>
                      </a:lnTo>
                      <a:lnTo>
                        <a:pt x="393" y="676"/>
                      </a:lnTo>
                      <a:lnTo>
                        <a:pt x="415" y="668"/>
                      </a:lnTo>
                      <a:lnTo>
                        <a:pt x="421" y="666"/>
                      </a:lnTo>
                      <a:lnTo>
                        <a:pt x="427" y="665"/>
                      </a:lnTo>
                      <a:lnTo>
                        <a:pt x="432" y="663"/>
                      </a:lnTo>
                      <a:lnTo>
                        <a:pt x="478" y="647"/>
                      </a:lnTo>
                      <a:lnTo>
                        <a:pt x="484" y="645"/>
                      </a:lnTo>
                      <a:lnTo>
                        <a:pt x="503" y="637"/>
                      </a:lnTo>
                      <a:lnTo>
                        <a:pt x="509" y="635"/>
                      </a:lnTo>
                      <a:lnTo>
                        <a:pt x="525" y="629"/>
                      </a:lnTo>
                      <a:lnTo>
                        <a:pt x="548" y="619"/>
                      </a:lnTo>
                      <a:lnTo>
                        <a:pt x="564" y="613"/>
                      </a:lnTo>
                      <a:lnTo>
                        <a:pt x="647" y="584"/>
                      </a:lnTo>
                      <a:lnTo>
                        <a:pt x="653" y="582"/>
                      </a:lnTo>
                      <a:lnTo>
                        <a:pt x="653" y="580"/>
                      </a:lnTo>
                      <a:lnTo>
                        <a:pt x="659" y="578"/>
                      </a:lnTo>
                      <a:lnTo>
                        <a:pt x="676" y="572"/>
                      </a:lnTo>
                      <a:lnTo>
                        <a:pt x="692" y="564"/>
                      </a:lnTo>
                      <a:lnTo>
                        <a:pt x="719" y="554"/>
                      </a:lnTo>
                      <a:lnTo>
                        <a:pt x="727" y="551"/>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43" name="Freeform 7">
                  <a:extLst>
                    <a:ext uri="{FF2B5EF4-FFF2-40B4-BE49-F238E27FC236}">
                      <a16:creationId xmlns:a16="http://schemas.microsoft.com/office/drawing/2014/main" id="{1BBD2950-7877-415C-8CC0-6312D63EF7A6}"/>
                    </a:ext>
                  </a:extLst>
                </p:cNvPr>
                <p:cNvSpPr>
                  <a:spLocks/>
                </p:cNvSpPr>
                <p:nvPr/>
              </p:nvSpPr>
              <p:spPr bwMode="auto">
                <a:xfrm>
                  <a:off x="5057" y="997"/>
                  <a:ext cx="168" cy="281"/>
                </a:xfrm>
                <a:custGeom>
                  <a:avLst/>
                  <a:gdLst>
                    <a:gd name="T0" fmla="*/ 110 w 336"/>
                    <a:gd name="T1" fmla="*/ 372 h 560"/>
                    <a:gd name="T2" fmla="*/ 114 w 336"/>
                    <a:gd name="T3" fmla="*/ 401 h 560"/>
                    <a:gd name="T4" fmla="*/ 130 w 336"/>
                    <a:gd name="T5" fmla="*/ 393 h 560"/>
                    <a:gd name="T6" fmla="*/ 165 w 336"/>
                    <a:gd name="T7" fmla="*/ 448 h 560"/>
                    <a:gd name="T8" fmla="*/ 171 w 336"/>
                    <a:gd name="T9" fmla="*/ 462 h 560"/>
                    <a:gd name="T10" fmla="*/ 181 w 336"/>
                    <a:gd name="T11" fmla="*/ 486 h 560"/>
                    <a:gd name="T12" fmla="*/ 195 w 336"/>
                    <a:gd name="T13" fmla="*/ 523 h 560"/>
                    <a:gd name="T14" fmla="*/ 205 w 336"/>
                    <a:gd name="T15" fmla="*/ 545 h 560"/>
                    <a:gd name="T16" fmla="*/ 212 w 336"/>
                    <a:gd name="T17" fmla="*/ 560 h 560"/>
                    <a:gd name="T18" fmla="*/ 214 w 336"/>
                    <a:gd name="T19" fmla="*/ 560 h 560"/>
                    <a:gd name="T20" fmla="*/ 244 w 336"/>
                    <a:gd name="T21" fmla="*/ 546 h 560"/>
                    <a:gd name="T22" fmla="*/ 248 w 336"/>
                    <a:gd name="T23" fmla="*/ 545 h 560"/>
                    <a:gd name="T24" fmla="*/ 252 w 336"/>
                    <a:gd name="T25" fmla="*/ 545 h 560"/>
                    <a:gd name="T26" fmla="*/ 252 w 336"/>
                    <a:gd name="T27" fmla="*/ 543 h 560"/>
                    <a:gd name="T28" fmla="*/ 256 w 336"/>
                    <a:gd name="T29" fmla="*/ 543 h 560"/>
                    <a:gd name="T30" fmla="*/ 266 w 336"/>
                    <a:gd name="T31" fmla="*/ 537 h 560"/>
                    <a:gd name="T32" fmla="*/ 293 w 336"/>
                    <a:gd name="T33" fmla="*/ 525 h 560"/>
                    <a:gd name="T34" fmla="*/ 330 w 336"/>
                    <a:gd name="T35" fmla="*/ 509 h 560"/>
                    <a:gd name="T36" fmla="*/ 336 w 336"/>
                    <a:gd name="T37" fmla="*/ 507 h 560"/>
                    <a:gd name="T38" fmla="*/ 305 w 336"/>
                    <a:gd name="T39" fmla="*/ 470 h 560"/>
                    <a:gd name="T40" fmla="*/ 313 w 336"/>
                    <a:gd name="T41" fmla="*/ 454 h 560"/>
                    <a:gd name="T42" fmla="*/ 299 w 336"/>
                    <a:gd name="T43" fmla="*/ 423 h 560"/>
                    <a:gd name="T44" fmla="*/ 295 w 336"/>
                    <a:gd name="T45" fmla="*/ 409 h 560"/>
                    <a:gd name="T46" fmla="*/ 295 w 336"/>
                    <a:gd name="T47" fmla="*/ 407 h 560"/>
                    <a:gd name="T48" fmla="*/ 279 w 336"/>
                    <a:gd name="T49" fmla="*/ 354 h 560"/>
                    <a:gd name="T50" fmla="*/ 271 w 336"/>
                    <a:gd name="T51" fmla="*/ 338 h 560"/>
                    <a:gd name="T52" fmla="*/ 275 w 336"/>
                    <a:gd name="T53" fmla="*/ 330 h 560"/>
                    <a:gd name="T54" fmla="*/ 273 w 336"/>
                    <a:gd name="T55" fmla="*/ 326 h 560"/>
                    <a:gd name="T56" fmla="*/ 273 w 336"/>
                    <a:gd name="T57" fmla="*/ 299 h 560"/>
                    <a:gd name="T58" fmla="*/ 279 w 336"/>
                    <a:gd name="T59" fmla="*/ 289 h 560"/>
                    <a:gd name="T60" fmla="*/ 271 w 336"/>
                    <a:gd name="T61" fmla="*/ 238 h 560"/>
                    <a:gd name="T62" fmla="*/ 269 w 336"/>
                    <a:gd name="T63" fmla="*/ 208 h 560"/>
                    <a:gd name="T64" fmla="*/ 266 w 336"/>
                    <a:gd name="T65" fmla="*/ 203 h 560"/>
                    <a:gd name="T66" fmla="*/ 256 w 336"/>
                    <a:gd name="T67" fmla="*/ 187 h 560"/>
                    <a:gd name="T68" fmla="*/ 256 w 336"/>
                    <a:gd name="T69" fmla="*/ 167 h 560"/>
                    <a:gd name="T70" fmla="*/ 277 w 336"/>
                    <a:gd name="T71" fmla="*/ 151 h 560"/>
                    <a:gd name="T72" fmla="*/ 279 w 336"/>
                    <a:gd name="T73" fmla="*/ 146 h 560"/>
                    <a:gd name="T74" fmla="*/ 283 w 336"/>
                    <a:gd name="T75" fmla="*/ 136 h 560"/>
                    <a:gd name="T76" fmla="*/ 299 w 336"/>
                    <a:gd name="T77" fmla="*/ 104 h 560"/>
                    <a:gd name="T78" fmla="*/ 269 w 336"/>
                    <a:gd name="T79" fmla="*/ 61 h 560"/>
                    <a:gd name="T80" fmla="*/ 273 w 336"/>
                    <a:gd name="T81" fmla="*/ 20 h 560"/>
                    <a:gd name="T82" fmla="*/ 264 w 336"/>
                    <a:gd name="T83" fmla="*/ 0 h 560"/>
                    <a:gd name="T84" fmla="*/ 207 w 336"/>
                    <a:gd name="T85" fmla="*/ 30 h 560"/>
                    <a:gd name="T86" fmla="*/ 114 w 336"/>
                    <a:gd name="T87" fmla="*/ 75 h 560"/>
                    <a:gd name="T88" fmla="*/ 22 w 336"/>
                    <a:gd name="T89" fmla="*/ 116 h 560"/>
                    <a:gd name="T90" fmla="*/ 14 w 336"/>
                    <a:gd name="T91" fmla="*/ 120 h 560"/>
                    <a:gd name="T92" fmla="*/ 0 w 336"/>
                    <a:gd name="T93" fmla="*/ 126 h 560"/>
                    <a:gd name="T94" fmla="*/ 10 w 336"/>
                    <a:gd name="T95" fmla="*/ 157 h 560"/>
                    <a:gd name="T96" fmla="*/ 36 w 336"/>
                    <a:gd name="T97" fmla="*/ 212 h 560"/>
                    <a:gd name="T98" fmla="*/ 38 w 336"/>
                    <a:gd name="T99" fmla="*/ 214 h 560"/>
                    <a:gd name="T100" fmla="*/ 40 w 336"/>
                    <a:gd name="T101" fmla="*/ 214 h 560"/>
                    <a:gd name="T102" fmla="*/ 43 w 336"/>
                    <a:gd name="T103" fmla="*/ 216 h 560"/>
                    <a:gd name="T104" fmla="*/ 51 w 336"/>
                    <a:gd name="T105" fmla="*/ 222 h 560"/>
                    <a:gd name="T106" fmla="*/ 73 w 336"/>
                    <a:gd name="T107" fmla="*/ 269 h 560"/>
                    <a:gd name="T108" fmla="*/ 67 w 336"/>
                    <a:gd name="T109" fmla="*/ 289 h 560"/>
                    <a:gd name="T110" fmla="*/ 71 w 336"/>
                    <a:gd name="T111" fmla="*/ 315 h 560"/>
                    <a:gd name="T112" fmla="*/ 102 w 336"/>
                    <a:gd name="T113" fmla="*/ 362 h 560"/>
                    <a:gd name="T114" fmla="*/ 104 w 336"/>
                    <a:gd name="T115" fmla="*/ 364 h 560"/>
                    <a:gd name="T116" fmla="*/ 106 w 336"/>
                    <a:gd name="T117" fmla="*/ 364 h 560"/>
                    <a:gd name="T118" fmla="*/ 110 w 336"/>
                    <a:gd name="T119" fmla="*/ 372 h 56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36"/>
                    <a:gd name="T181" fmla="*/ 0 h 560"/>
                    <a:gd name="T182" fmla="*/ 336 w 336"/>
                    <a:gd name="T183" fmla="*/ 560 h 56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36" h="560">
                      <a:moveTo>
                        <a:pt x="110" y="372"/>
                      </a:moveTo>
                      <a:lnTo>
                        <a:pt x="114" y="401"/>
                      </a:lnTo>
                      <a:lnTo>
                        <a:pt x="130" y="393"/>
                      </a:lnTo>
                      <a:lnTo>
                        <a:pt x="165" y="448"/>
                      </a:lnTo>
                      <a:lnTo>
                        <a:pt x="171" y="462"/>
                      </a:lnTo>
                      <a:lnTo>
                        <a:pt x="181" y="486"/>
                      </a:lnTo>
                      <a:lnTo>
                        <a:pt x="195" y="523"/>
                      </a:lnTo>
                      <a:lnTo>
                        <a:pt x="205" y="545"/>
                      </a:lnTo>
                      <a:lnTo>
                        <a:pt x="212" y="560"/>
                      </a:lnTo>
                      <a:lnTo>
                        <a:pt x="214" y="560"/>
                      </a:lnTo>
                      <a:lnTo>
                        <a:pt x="244" y="546"/>
                      </a:lnTo>
                      <a:lnTo>
                        <a:pt x="248" y="545"/>
                      </a:lnTo>
                      <a:lnTo>
                        <a:pt x="252" y="545"/>
                      </a:lnTo>
                      <a:lnTo>
                        <a:pt x="252" y="543"/>
                      </a:lnTo>
                      <a:lnTo>
                        <a:pt x="256" y="543"/>
                      </a:lnTo>
                      <a:lnTo>
                        <a:pt x="266" y="537"/>
                      </a:lnTo>
                      <a:lnTo>
                        <a:pt x="293" y="525"/>
                      </a:lnTo>
                      <a:lnTo>
                        <a:pt x="330" y="509"/>
                      </a:lnTo>
                      <a:lnTo>
                        <a:pt x="336" y="507"/>
                      </a:lnTo>
                      <a:lnTo>
                        <a:pt x="305" y="470"/>
                      </a:lnTo>
                      <a:lnTo>
                        <a:pt x="313" y="454"/>
                      </a:lnTo>
                      <a:lnTo>
                        <a:pt x="299" y="423"/>
                      </a:lnTo>
                      <a:lnTo>
                        <a:pt x="295" y="409"/>
                      </a:lnTo>
                      <a:lnTo>
                        <a:pt x="295" y="407"/>
                      </a:lnTo>
                      <a:lnTo>
                        <a:pt x="279" y="354"/>
                      </a:lnTo>
                      <a:lnTo>
                        <a:pt x="271" y="338"/>
                      </a:lnTo>
                      <a:lnTo>
                        <a:pt x="275" y="330"/>
                      </a:lnTo>
                      <a:lnTo>
                        <a:pt x="273" y="326"/>
                      </a:lnTo>
                      <a:lnTo>
                        <a:pt x="273" y="299"/>
                      </a:lnTo>
                      <a:lnTo>
                        <a:pt x="279" y="289"/>
                      </a:lnTo>
                      <a:lnTo>
                        <a:pt x="271" y="238"/>
                      </a:lnTo>
                      <a:lnTo>
                        <a:pt x="269" y="208"/>
                      </a:lnTo>
                      <a:lnTo>
                        <a:pt x="266" y="203"/>
                      </a:lnTo>
                      <a:lnTo>
                        <a:pt x="256" y="187"/>
                      </a:lnTo>
                      <a:lnTo>
                        <a:pt x="256" y="167"/>
                      </a:lnTo>
                      <a:lnTo>
                        <a:pt x="277" y="151"/>
                      </a:lnTo>
                      <a:lnTo>
                        <a:pt x="279" y="146"/>
                      </a:lnTo>
                      <a:lnTo>
                        <a:pt x="283" y="136"/>
                      </a:lnTo>
                      <a:lnTo>
                        <a:pt x="299" y="104"/>
                      </a:lnTo>
                      <a:lnTo>
                        <a:pt x="269" y="61"/>
                      </a:lnTo>
                      <a:lnTo>
                        <a:pt x="273" y="20"/>
                      </a:lnTo>
                      <a:lnTo>
                        <a:pt x="264" y="0"/>
                      </a:lnTo>
                      <a:lnTo>
                        <a:pt x="207" y="30"/>
                      </a:lnTo>
                      <a:lnTo>
                        <a:pt x="114" y="75"/>
                      </a:lnTo>
                      <a:lnTo>
                        <a:pt x="22" y="116"/>
                      </a:lnTo>
                      <a:lnTo>
                        <a:pt x="14" y="120"/>
                      </a:lnTo>
                      <a:lnTo>
                        <a:pt x="0" y="126"/>
                      </a:lnTo>
                      <a:lnTo>
                        <a:pt x="10" y="157"/>
                      </a:lnTo>
                      <a:lnTo>
                        <a:pt x="36" y="212"/>
                      </a:lnTo>
                      <a:lnTo>
                        <a:pt x="38" y="214"/>
                      </a:lnTo>
                      <a:lnTo>
                        <a:pt x="40" y="214"/>
                      </a:lnTo>
                      <a:lnTo>
                        <a:pt x="43" y="216"/>
                      </a:lnTo>
                      <a:lnTo>
                        <a:pt x="51" y="222"/>
                      </a:lnTo>
                      <a:lnTo>
                        <a:pt x="73" y="269"/>
                      </a:lnTo>
                      <a:lnTo>
                        <a:pt x="67" y="289"/>
                      </a:lnTo>
                      <a:lnTo>
                        <a:pt x="71" y="315"/>
                      </a:lnTo>
                      <a:lnTo>
                        <a:pt x="102" y="362"/>
                      </a:lnTo>
                      <a:lnTo>
                        <a:pt x="104" y="364"/>
                      </a:lnTo>
                      <a:lnTo>
                        <a:pt x="106" y="364"/>
                      </a:lnTo>
                      <a:lnTo>
                        <a:pt x="110" y="372"/>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44" name="Freeform 8">
                  <a:extLst>
                    <a:ext uri="{FF2B5EF4-FFF2-40B4-BE49-F238E27FC236}">
                      <a16:creationId xmlns:a16="http://schemas.microsoft.com/office/drawing/2014/main" id="{7E71F14B-E9FF-49B9-B8B3-751542AB887E}"/>
                    </a:ext>
                  </a:extLst>
                </p:cNvPr>
                <p:cNvSpPr>
                  <a:spLocks/>
                </p:cNvSpPr>
                <p:nvPr/>
              </p:nvSpPr>
              <p:spPr bwMode="auto">
                <a:xfrm>
                  <a:off x="5178" y="1293"/>
                  <a:ext cx="156" cy="166"/>
                </a:xfrm>
                <a:custGeom>
                  <a:avLst/>
                  <a:gdLst>
                    <a:gd name="T0" fmla="*/ 139 w 314"/>
                    <a:gd name="T1" fmla="*/ 257 h 332"/>
                    <a:gd name="T2" fmla="*/ 151 w 314"/>
                    <a:gd name="T3" fmla="*/ 232 h 332"/>
                    <a:gd name="T4" fmla="*/ 185 w 314"/>
                    <a:gd name="T5" fmla="*/ 216 h 332"/>
                    <a:gd name="T6" fmla="*/ 202 w 314"/>
                    <a:gd name="T7" fmla="*/ 202 h 332"/>
                    <a:gd name="T8" fmla="*/ 218 w 314"/>
                    <a:gd name="T9" fmla="*/ 200 h 332"/>
                    <a:gd name="T10" fmla="*/ 222 w 314"/>
                    <a:gd name="T11" fmla="*/ 196 h 332"/>
                    <a:gd name="T12" fmla="*/ 246 w 314"/>
                    <a:gd name="T13" fmla="*/ 180 h 332"/>
                    <a:gd name="T14" fmla="*/ 295 w 314"/>
                    <a:gd name="T15" fmla="*/ 149 h 332"/>
                    <a:gd name="T16" fmla="*/ 305 w 314"/>
                    <a:gd name="T17" fmla="*/ 141 h 332"/>
                    <a:gd name="T18" fmla="*/ 308 w 314"/>
                    <a:gd name="T19" fmla="*/ 139 h 332"/>
                    <a:gd name="T20" fmla="*/ 312 w 314"/>
                    <a:gd name="T21" fmla="*/ 137 h 332"/>
                    <a:gd name="T22" fmla="*/ 314 w 314"/>
                    <a:gd name="T23" fmla="*/ 114 h 332"/>
                    <a:gd name="T24" fmla="*/ 301 w 314"/>
                    <a:gd name="T25" fmla="*/ 80 h 332"/>
                    <a:gd name="T26" fmla="*/ 297 w 314"/>
                    <a:gd name="T27" fmla="*/ 74 h 332"/>
                    <a:gd name="T28" fmla="*/ 297 w 314"/>
                    <a:gd name="T29" fmla="*/ 70 h 332"/>
                    <a:gd name="T30" fmla="*/ 295 w 314"/>
                    <a:gd name="T31" fmla="*/ 68 h 332"/>
                    <a:gd name="T32" fmla="*/ 293 w 314"/>
                    <a:gd name="T33" fmla="*/ 66 h 332"/>
                    <a:gd name="T34" fmla="*/ 287 w 314"/>
                    <a:gd name="T35" fmla="*/ 55 h 332"/>
                    <a:gd name="T36" fmla="*/ 285 w 314"/>
                    <a:gd name="T37" fmla="*/ 51 h 332"/>
                    <a:gd name="T38" fmla="*/ 267 w 314"/>
                    <a:gd name="T39" fmla="*/ 17 h 332"/>
                    <a:gd name="T40" fmla="*/ 259 w 314"/>
                    <a:gd name="T41" fmla="*/ 2 h 332"/>
                    <a:gd name="T42" fmla="*/ 257 w 314"/>
                    <a:gd name="T43" fmla="*/ 0 h 332"/>
                    <a:gd name="T44" fmla="*/ 218 w 314"/>
                    <a:gd name="T45" fmla="*/ 19 h 332"/>
                    <a:gd name="T46" fmla="*/ 212 w 314"/>
                    <a:gd name="T47" fmla="*/ 21 h 332"/>
                    <a:gd name="T48" fmla="*/ 210 w 314"/>
                    <a:gd name="T49" fmla="*/ 21 h 332"/>
                    <a:gd name="T50" fmla="*/ 208 w 314"/>
                    <a:gd name="T51" fmla="*/ 21 h 332"/>
                    <a:gd name="T52" fmla="*/ 206 w 314"/>
                    <a:gd name="T53" fmla="*/ 23 h 332"/>
                    <a:gd name="T54" fmla="*/ 179 w 314"/>
                    <a:gd name="T55" fmla="*/ 35 h 332"/>
                    <a:gd name="T56" fmla="*/ 173 w 314"/>
                    <a:gd name="T57" fmla="*/ 39 h 332"/>
                    <a:gd name="T58" fmla="*/ 151 w 314"/>
                    <a:gd name="T59" fmla="*/ 49 h 332"/>
                    <a:gd name="T60" fmla="*/ 108 w 314"/>
                    <a:gd name="T61" fmla="*/ 78 h 332"/>
                    <a:gd name="T62" fmla="*/ 104 w 314"/>
                    <a:gd name="T63" fmla="*/ 70 h 332"/>
                    <a:gd name="T64" fmla="*/ 75 w 314"/>
                    <a:gd name="T65" fmla="*/ 84 h 332"/>
                    <a:gd name="T66" fmla="*/ 67 w 314"/>
                    <a:gd name="T67" fmla="*/ 86 h 332"/>
                    <a:gd name="T68" fmla="*/ 18 w 314"/>
                    <a:gd name="T69" fmla="*/ 108 h 332"/>
                    <a:gd name="T70" fmla="*/ 8 w 314"/>
                    <a:gd name="T71" fmla="*/ 112 h 332"/>
                    <a:gd name="T72" fmla="*/ 0 w 314"/>
                    <a:gd name="T73" fmla="*/ 116 h 332"/>
                    <a:gd name="T74" fmla="*/ 4 w 314"/>
                    <a:gd name="T75" fmla="*/ 125 h 332"/>
                    <a:gd name="T76" fmla="*/ 24 w 314"/>
                    <a:gd name="T77" fmla="*/ 175 h 332"/>
                    <a:gd name="T78" fmla="*/ 29 w 314"/>
                    <a:gd name="T79" fmla="*/ 190 h 332"/>
                    <a:gd name="T80" fmla="*/ 33 w 314"/>
                    <a:gd name="T81" fmla="*/ 198 h 332"/>
                    <a:gd name="T82" fmla="*/ 35 w 314"/>
                    <a:gd name="T83" fmla="*/ 204 h 332"/>
                    <a:gd name="T84" fmla="*/ 39 w 314"/>
                    <a:gd name="T85" fmla="*/ 218 h 332"/>
                    <a:gd name="T86" fmla="*/ 47 w 314"/>
                    <a:gd name="T87" fmla="*/ 237 h 332"/>
                    <a:gd name="T88" fmla="*/ 49 w 314"/>
                    <a:gd name="T89" fmla="*/ 241 h 332"/>
                    <a:gd name="T90" fmla="*/ 53 w 314"/>
                    <a:gd name="T91" fmla="*/ 251 h 332"/>
                    <a:gd name="T92" fmla="*/ 75 w 314"/>
                    <a:gd name="T93" fmla="*/ 275 h 332"/>
                    <a:gd name="T94" fmla="*/ 47 w 314"/>
                    <a:gd name="T95" fmla="*/ 314 h 332"/>
                    <a:gd name="T96" fmla="*/ 69 w 314"/>
                    <a:gd name="T97" fmla="*/ 332 h 332"/>
                    <a:gd name="T98" fmla="*/ 104 w 314"/>
                    <a:gd name="T99" fmla="*/ 298 h 332"/>
                    <a:gd name="T100" fmla="*/ 120 w 314"/>
                    <a:gd name="T101" fmla="*/ 275 h 332"/>
                    <a:gd name="T102" fmla="*/ 139 w 314"/>
                    <a:gd name="T103" fmla="*/ 257 h 33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14"/>
                    <a:gd name="T157" fmla="*/ 0 h 332"/>
                    <a:gd name="T158" fmla="*/ 314 w 314"/>
                    <a:gd name="T159" fmla="*/ 332 h 33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14" h="332">
                      <a:moveTo>
                        <a:pt x="139" y="257"/>
                      </a:moveTo>
                      <a:lnTo>
                        <a:pt x="151" y="232"/>
                      </a:lnTo>
                      <a:lnTo>
                        <a:pt x="185" y="216"/>
                      </a:lnTo>
                      <a:lnTo>
                        <a:pt x="202" y="202"/>
                      </a:lnTo>
                      <a:lnTo>
                        <a:pt x="218" y="200"/>
                      </a:lnTo>
                      <a:lnTo>
                        <a:pt x="222" y="196"/>
                      </a:lnTo>
                      <a:lnTo>
                        <a:pt x="246" y="180"/>
                      </a:lnTo>
                      <a:lnTo>
                        <a:pt x="295" y="149"/>
                      </a:lnTo>
                      <a:lnTo>
                        <a:pt x="305" y="141"/>
                      </a:lnTo>
                      <a:lnTo>
                        <a:pt x="308" y="139"/>
                      </a:lnTo>
                      <a:lnTo>
                        <a:pt x="312" y="137"/>
                      </a:lnTo>
                      <a:lnTo>
                        <a:pt x="314" y="114"/>
                      </a:lnTo>
                      <a:lnTo>
                        <a:pt x="301" y="80"/>
                      </a:lnTo>
                      <a:lnTo>
                        <a:pt x="297" y="74"/>
                      </a:lnTo>
                      <a:lnTo>
                        <a:pt x="297" y="70"/>
                      </a:lnTo>
                      <a:lnTo>
                        <a:pt x="295" y="68"/>
                      </a:lnTo>
                      <a:lnTo>
                        <a:pt x="293" y="66"/>
                      </a:lnTo>
                      <a:lnTo>
                        <a:pt x="287" y="55"/>
                      </a:lnTo>
                      <a:lnTo>
                        <a:pt x="285" y="51"/>
                      </a:lnTo>
                      <a:lnTo>
                        <a:pt x="267" y="17"/>
                      </a:lnTo>
                      <a:lnTo>
                        <a:pt x="259" y="2"/>
                      </a:lnTo>
                      <a:lnTo>
                        <a:pt x="257" y="0"/>
                      </a:lnTo>
                      <a:lnTo>
                        <a:pt x="218" y="19"/>
                      </a:lnTo>
                      <a:lnTo>
                        <a:pt x="212" y="21"/>
                      </a:lnTo>
                      <a:lnTo>
                        <a:pt x="210" y="21"/>
                      </a:lnTo>
                      <a:lnTo>
                        <a:pt x="208" y="21"/>
                      </a:lnTo>
                      <a:lnTo>
                        <a:pt x="206" y="23"/>
                      </a:lnTo>
                      <a:lnTo>
                        <a:pt x="179" y="35"/>
                      </a:lnTo>
                      <a:lnTo>
                        <a:pt x="173" y="39"/>
                      </a:lnTo>
                      <a:lnTo>
                        <a:pt x="151" y="49"/>
                      </a:lnTo>
                      <a:lnTo>
                        <a:pt x="108" y="78"/>
                      </a:lnTo>
                      <a:lnTo>
                        <a:pt x="104" y="70"/>
                      </a:lnTo>
                      <a:lnTo>
                        <a:pt x="75" y="84"/>
                      </a:lnTo>
                      <a:lnTo>
                        <a:pt x="67" y="86"/>
                      </a:lnTo>
                      <a:lnTo>
                        <a:pt x="18" y="108"/>
                      </a:lnTo>
                      <a:lnTo>
                        <a:pt x="8" y="112"/>
                      </a:lnTo>
                      <a:lnTo>
                        <a:pt x="0" y="116"/>
                      </a:lnTo>
                      <a:lnTo>
                        <a:pt x="4" y="125"/>
                      </a:lnTo>
                      <a:lnTo>
                        <a:pt x="24" y="175"/>
                      </a:lnTo>
                      <a:lnTo>
                        <a:pt x="29" y="190"/>
                      </a:lnTo>
                      <a:lnTo>
                        <a:pt x="33" y="198"/>
                      </a:lnTo>
                      <a:lnTo>
                        <a:pt x="35" y="204"/>
                      </a:lnTo>
                      <a:lnTo>
                        <a:pt x="39" y="218"/>
                      </a:lnTo>
                      <a:lnTo>
                        <a:pt x="47" y="237"/>
                      </a:lnTo>
                      <a:lnTo>
                        <a:pt x="49" y="241"/>
                      </a:lnTo>
                      <a:lnTo>
                        <a:pt x="53" y="251"/>
                      </a:lnTo>
                      <a:lnTo>
                        <a:pt x="75" y="275"/>
                      </a:lnTo>
                      <a:lnTo>
                        <a:pt x="47" y="314"/>
                      </a:lnTo>
                      <a:lnTo>
                        <a:pt x="69" y="332"/>
                      </a:lnTo>
                      <a:lnTo>
                        <a:pt x="104" y="298"/>
                      </a:lnTo>
                      <a:lnTo>
                        <a:pt x="120" y="275"/>
                      </a:lnTo>
                      <a:lnTo>
                        <a:pt x="139" y="257"/>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45" name="Freeform 9">
                  <a:extLst>
                    <a:ext uri="{FF2B5EF4-FFF2-40B4-BE49-F238E27FC236}">
                      <a16:creationId xmlns:a16="http://schemas.microsoft.com/office/drawing/2014/main" id="{C218E1ED-0051-4534-AF20-F9BD0549B3DD}"/>
                    </a:ext>
                  </a:extLst>
                </p:cNvPr>
                <p:cNvSpPr>
                  <a:spLocks/>
                </p:cNvSpPr>
                <p:nvPr/>
              </p:nvSpPr>
              <p:spPr bwMode="auto">
                <a:xfrm>
                  <a:off x="5207" y="658"/>
                  <a:ext cx="308" cy="496"/>
                </a:xfrm>
                <a:custGeom>
                  <a:avLst/>
                  <a:gdLst>
                    <a:gd name="T0" fmla="*/ 132 w 615"/>
                    <a:gd name="T1" fmla="*/ 835 h 991"/>
                    <a:gd name="T2" fmla="*/ 102 w 615"/>
                    <a:gd name="T3" fmla="*/ 780 h 991"/>
                    <a:gd name="T4" fmla="*/ 4 w 615"/>
                    <a:gd name="T5" fmla="*/ 611 h 991"/>
                    <a:gd name="T6" fmla="*/ 0 w 615"/>
                    <a:gd name="T7" fmla="*/ 578 h 991"/>
                    <a:gd name="T8" fmla="*/ 31 w 615"/>
                    <a:gd name="T9" fmla="*/ 580 h 991"/>
                    <a:gd name="T10" fmla="*/ 47 w 615"/>
                    <a:gd name="T11" fmla="*/ 540 h 991"/>
                    <a:gd name="T12" fmla="*/ 31 w 615"/>
                    <a:gd name="T13" fmla="*/ 485 h 991"/>
                    <a:gd name="T14" fmla="*/ 49 w 615"/>
                    <a:gd name="T15" fmla="*/ 411 h 991"/>
                    <a:gd name="T16" fmla="*/ 29 w 615"/>
                    <a:gd name="T17" fmla="*/ 377 h 991"/>
                    <a:gd name="T18" fmla="*/ 25 w 615"/>
                    <a:gd name="T19" fmla="*/ 307 h 991"/>
                    <a:gd name="T20" fmla="*/ 6 w 615"/>
                    <a:gd name="T21" fmla="*/ 250 h 991"/>
                    <a:gd name="T22" fmla="*/ 71 w 615"/>
                    <a:gd name="T23" fmla="*/ 69 h 991"/>
                    <a:gd name="T24" fmla="*/ 136 w 615"/>
                    <a:gd name="T25" fmla="*/ 45 h 991"/>
                    <a:gd name="T26" fmla="*/ 169 w 615"/>
                    <a:gd name="T27" fmla="*/ 0 h 991"/>
                    <a:gd name="T28" fmla="*/ 246 w 615"/>
                    <a:gd name="T29" fmla="*/ 18 h 991"/>
                    <a:gd name="T30" fmla="*/ 407 w 615"/>
                    <a:gd name="T31" fmla="*/ 279 h 991"/>
                    <a:gd name="T32" fmla="*/ 464 w 615"/>
                    <a:gd name="T33" fmla="*/ 267 h 991"/>
                    <a:gd name="T34" fmla="*/ 527 w 615"/>
                    <a:gd name="T35" fmla="*/ 346 h 991"/>
                    <a:gd name="T36" fmla="*/ 529 w 615"/>
                    <a:gd name="T37" fmla="*/ 332 h 991"/>
                    <a:gd name="T38" fmla="*/ 597 w 615"/>
                    <a:gd name="T39" fmla="*/ 356 h 991"/>
                    <a:gd name="T40" fmla="*/ 597 w 615"/>
                    <a:gd name="T41" fmla="*/ 432 h 991"/>
                    <a:gd name="T42" fmla="*/ 595 w 615"/>
                    <a:gd name="T43" fmla="*/ 436 h 991"/>
                    <a:gd name="T44" fmla="*/ 578 w 615"/>
                    <a:gd name="T45" fmla="*/ 444 h 991"/>
                    <a:gd name="T46" fmla="*/ 568 w 615"/>
                    <a:gd name="T47" fmla="*/ 466 h 991"/>
                    <a:gd name="T48" fmla="*/ 566 w 615"/>
                    <a:gd name="T49" fmla="*/ 495 h 991"/>
                    <a:gd name="T50" fmla="*/ 533 w 615"/>
                    <a:gd name="T51" fmla="*/ 499 h 991"/>
                    <a:gd name="T52" fmla="*/ 523 w 615"/>
                    <a:gd name="T53" fmla="*/ 529 h 991"/>
                    <a:gd name="T54" fmla="*/ 519 w 615"/>
                    <a:gd name="T55" fmla="*/ 550 h 991"/>
                    <a:gd name="T56" fmla="*/ 476 w 615"/>
                    <a:gd name="T57" fmla="*/ 592 h 991"/>
                    <a:gd name="T58" fmla="*/ 454 w 615"/>
                    <a:gd name="T59" fmla="*/ 586 h 991"/>
                    <a:gd name="T60" fmla="*/ 411 w 615"/>
                    <a:gd name="T61" fmla="*/ 613 h 991"/>
                    <a:gd name="T62" fmla="*/ 393 w 615"/>
                    <a:gd name="T63" fmla="*/ 574 h 991"/>
                    <a:gd name="T64" fmla="*/ 383 w 615"/>
                    <a:gd name="T65" fmla="*/ 611 h 991"/>
                    <a:gd name="T66" fmla="*/ 393 w 615"/>
                    <a:gd name="T67" fmla="*/ 668 h 991"/>
                    <a:gd name="T68" fmla="*/ 383 w 615"/>
                    <a:gd name="T69" fmla="*/ 733 h 991"/>
                    <a:gd name="T70" fmla="*/ 360 w 615"/>
                    <a:gd name="T71" fmla="*/ 745 h 991"/>
                    <a:gd name="T72" fmla="*/ 346 w 615"/>
                    <a:gd name="T73" fmla="*/ 770 h 991"/>
                    <a:gd name="T74" fmla="*/ 334 w 615"/>
                    <a:gd name="T75" fmla="*/ 790 h 991"/>
                    <a:gd name="T76" fmla="*/ 314 w 615"/>
                    <a:gd name="T77" fmla="*/ 800 h 991"/>
                    <a:gd name="T78" fmla="*/ 303 w 615"/>
                    <a:gd name="T79" fmla="*/ 816 h 991"/>
                    <a:gd name="T80" fmla="*/ 281 w 615"/>
                    <a:gd name="T81" fmla="*/ 847 h 991"/>
                    <a:gd name="T82" fmla="*/ 287 w 615"/>
                    <a:gd name="T83" fmla="*/ 865 h 991"/>
                    <a:gd name="T84" fmla="*/ 269 w 615"/>
                    <a:gd name="T85" fmla="*/ 875 h 991"/>
                    <a:gd name="T86" fmla="*/ 273 w 615"/>
                    <a:gd name="T87" fmla="*/ 890 h 991"/>
                    <a:gd name="T88" fmla="*/ 261 w 615"/>
                    <a:gd name="T89" fmla="*/ 947 h 991"/>
                    <a:gd name="T90" fmla="*/ 263 w 615"/>
                    <a:gd name="T91" fmla="*/ 991 h 991"/>
                    <a:gd name="T92" fmla="*/ 242 w 615"/>
                    <a:gd name="T93" fmla="*/ 989 h 991"/>
                    <a:gd name="T94" fmla="*/ 198 w 615"/>
                    <a:gd name="T95" fmla="*/ 957 h 991"/>
                    <a:gd name="T96" fmla="*/ 179 w 615"/>
                    <a:gd name="T97" fmla="*/ 920 h 991"/>
                    <a:gd name="T98" fmla="*/ 151 w 615"/>
                    <a:gd name="T99" fmla="*/ 873 h 99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5"/>
                    <a:gd name="T151" fmla="*/ 0 h 991"/>
                    <a:gd name="T152" fmla="*/ 615 w 615"/>
                    <a:gd name="T153" fmla="*/ 991 h 99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5" h="991">
                      <a:moveTo>
                        <a:pt x="151" y="873"/>
                      </a:moveTo>
                      <a:lnTo>
                        <a:pt x="132" y="835"/>
                      </a:lnTo>
                      <a:lnTo>
                        <a:pt x="104" y="788"/>
                      </a:lnTo>
                      <a:lnTo>
                        <a:pt x="102" y="780"/>
                      </a:lnTo>
                      <a:lnTo>
                        <a:pt x="53" y="694"/>
                      </a:lnTo>
                      <a:lnTo>
                        <a:pt x="4" y="611"/>
                      </a:lnTo>
                      <a:lnTo>
                        <a:pt x="0" y="601"/>
                      </a:lnTo>
                      <a:lnTo>
                        <a:pt x="0" y="578"/>
                      </a:lnTo>
                      <a:lnTo>
                        <a:pt x="33" y="590"/>
                      </a:lnTo>
                      <a:lnTo>
                        <a:pt x="31" y="580"/>
                      </a:lnTo>
                      <a:lnTo>
                        <a:pt x="27" y="544"/>
                      </a:lnTo>
                      <a:lnTo>
                        <a:pt x="47" y="540"/>
                      </a:lnTo>
                      <a:lnTo>
                        <a:pt x="27" y="501"/>
                      </a:lnTo>
                      <a:lnTo>
                        <a:pt x="31" y="485"/>
                      </a:lnTo>
                      <a:lnTo>
                        <a:pt x="47" y="458"/>
                      </a:lnTo>
                      <a:lnTo>
                        <a:pt x="49" y="411"/>
                      </a:lnTo>
                      <a:lnTo>
                        <a:pt x="33" y="403"/>
                      </a:lnTo>
                      <a:lnTo>
                        <a:pt x="29" y="377"/>
                      </a:lnTo>
                      <a:lnTo>
                        <a:pt x="16" y="352"/>
                      </a:lnTo>
                      <a:lnTo>
                        <a:pt x="25" y="307"/>
                      </a:lnTo>
                      <a:lnTo>
                        <a:pt x="16" y="275"/>
                      </a:lnTo>
                      <a:lnTo>
                        <a:pt x="6" y="250"/>
                      </a:lnTo>
                      <a:lnTo>
                        <a:pt x="33" y="49"/>
                      </a:lnTo>
                      <a:lnTo>
                        <a:pt x="71" y="69"/>
                      </a:lnTo>
                      <a:lnTo>
                        <a:pt x="86" y="77"/>
                      </a:lnTo>
                      <a:lnTo>
                        <a:pt x="136" y="45"/>
                      </a:lnTo>
                      <a:lnTo>
                        <a:pt x="159" y="6"/>
                      </a:lnTo>
                      <a:lnTo>
                        <a:pt x="169" y="0"/>
                      </a:lnTo>
                      <a:lnTo>
                        <a:pt x="228" y="8"/>
                      </a:lnTo>
                      <a:lnTo>
                        <a:pt x="246" y="18"/>
                      </a:lnTo>
                      <a:lnTo>
                        <a:pt x="259" y="20"/>
                      </a:lnTo>
                      <a:lnTo>
                        <a:pt x="407" y="279"/>
                      </a:lnTo>
                      <a:lnTo>
                        <a:pt x="456" y="275"/>
                      </a:lnTo>
                      <a:lnTo>
                        <a:pt x="464" y="267"/>
                      </a:lnTo>
                      <a:lnTo>
                        <a:pt x="499" y="334"/>
                      </a:lnTo>
                      <a:lnTo>
                        <a:pt x="527" y="346"/>
                      </a:lnTo>
                      <a:lnTo>
                        <a:pt x="531" y="342"/>
                      </a:lnTo>
                      <a:lnTo>
                        <a:pt x="529" y="332"/>
                      </a:lnTo>
                      <a:lnTo>
                        <a:pt x="558" y="330"/>
                      </a:lnTo>
                      <a:lnTo>
                        <a:pt x="597" y="356"/>
                      </a:lnTo>
                      <a:lnTo>
                        <a:pt x="615" y="371"/>
                      </a:lnTo>
                      <a:lnTo>
                        <a:pt x="597" y="432"/>
                      </a:lnTo>
                      <a:lnTo>
                        <a:pt x="593" y="434"/>
                      </a:lnTo>
                      <a:lnTo>
                        <a:pt x="595" y="436"/>
                      </a:lnTo>
                      <a:lnTo>
                        <a:pt x="588" y="436"/>
                      </a:lnTo>
                      <a:lnTo>
                        <a:pt x="578" y="444"/>
                      </a:lnTo>
                      <a:lnTo>
                        <a:pt x="582" y="448"/>
                      </a:lnTo>
                      <a:lnTo>
                        <a:pt x="568" y="466"/>
                      </a:lnTo>
                      <a:lnTo>
                        <a:pt x="574" y="478"/>
                      </a:lnTo>
                      <a:lnTo>
                        <a:pt x="566" y="495"/>
                      </a:lnTo>
                      <a:lnTo>
                        <a:pt x="560" y="487"/>
                      </a:lnTo>
                      <a:lnTo>
                        <a:pt x="533" y="499"/>
                      </a:lnTo>
                      <a:lnTo>
                        <a:pt x="533" y="523"/>
                      </a:lnTo>
                      <a:lnTo>
                        <a:pt x="523" y="529"/>
                      </a:lnTo>
                      <a:lnTo>
                        <a:pt x="515" y="537"/>
                      </a:lnTo>
                      <a:lnTo>
                        <a:pt x="519" y="550"/>
                      </a:lnTo>
                      <a:lnTo>
                        <a:pt x="497" y="584"/>
                      </a:lnTo>
                      <a:lnTo>
                        <a:pt x="476" y="592"/>
                      </a:lnTo>
                      <a:lnTo>
                        <a:pt x="444" y="570"/>
                      </a:lnTo>
                      <a:lnTo>
                        <a:pt x="454" y="586"/>
                      </a:lnTo>
                      <a:lnTo>
                        <a:pt x="446" y="641"/>
                      </a:lnTo>
                      <a:lnTo>
                        <a:pt x="411" y="613"/>
                      </a:lnTo>
                      <a:lnTo>
                        <a:pt x="395" y="574"/>
                      </a:lnTo>
                      <a:lnTo>
                        <a:pt x="393" y="574"/>
                      </a:lnTo>
                      <a:lnTo>
                        <a:pt x="389" y="596"/>
                      </a:lnTo>
                      <a:lnTo>
                        <a:pt x="383" y="611"/>
                      </a:lnTo>
                      <a:lnTo>
                        <a:pt x="387" y="641"/>
                      </a:lnTo>
                      <a:lnTo>
                        <a:pt x="393" y="668"/>
                      </a:lnTo>
                      <a:lnTo>
                        <a:pt x="409" y="690"/>
                      </a:lnTo>
                      <a:lnTo>
                        <a:pt x="383" y="733"/>
                      </a:lnTo>
                      <a:lnTo>
                        <a:pt x="369" y="733"/>
                      </a:lnTo>
                      <a:lnTo>
                        <a:pt x="360" y="745"/>
                      </a:lnTo>
                      <a:lnTo>
                        <a:pt x="360" y="757"/>
                      </a:lnTo>
                      <a:lnTo>
                        <a:pt x="346" y="770"/>
                      </a:lnTo>
                      <a:lnTo>
                        <a:pt x="334" y="772"/>
                      </a:lnTo>
                      <a:lnTo>
                        <a:pt x="334" y="790"/>
                      </a:lnTo>
                      <a:lnTo>
                        <a:pt x="328" y="806"/>
                      </a:lnTo>
                      <a:lnTo>
                        <a:pt x="314" y="800"/>
                      </a:lnTo>
                      <a:lnTo>
                        <a:pt x="308" y="798"/>
                      </a:lnTo>
                      <a:lnTo>
                        <a:pt x="303" y="816"/>
                      </a:lnTo>
                      <a:lnTo>
                        <a:pt x="285" y="829"/>
                      </a:lnTo>
                      <a:lnTo>
                        <a:pt x="281" y="847"/>
                      </a:lnTo>
                      <a:lnTo>
                        <a:pt x="289" y="859"/>
                      </a:lnTo>
                      <a:lnTo>
                        <a:pt x="287" y="865"/>
                      </a:lnTo>
                      <a:lnTo>
                        <a:pt x="279" y="865"/>
                      </a:lnTo>
                      <a:lnTo>
                        <a:pt x="269" y="875"/>
                      </a:lnTo>
                      <a:lnTo>
                        <a:pt x="267" y="884"/>
                      </a:lnTo>
                      <a:lnTo>
                        <a:pt x="273" y="890"/>
                      </a:lnTo>
                      <a:lnTo>
                        <a:pt x="279" y="888"/>
                      </a:lnTo>
                      <a:lnTo>
                        <a:pt x="261" y="947"/>
                      </a:lnTo>
                      <a:lnTo>
                        <a:pt x="269" y="963"/>
                      </a:lnTo>
                      <a:lnTo>
                        <a:pt x="263" y="991"/>
                      </a:lnTo>
                      <a:lnTo>
                        <a:pt x="255" y="991"/>
                      </a:lnTo>
                      <a:lnTo>
                        <a:pt x="242" y="989"/>
                      </a:lnTo>
                      <a:lnTo>
                        <a:pt x="226" y="965"/>
                      </a:lnTo>
                      <a:lnTo>
                        <a:pt x="198" y="957"/>
                      </a:lnTo>
                      <a:lnTo>
                        <a:pt x="181" y="920"/>
                      </a:lnTo>
                      <a:lnTo>
                        <a:pt x="179" y="920"/>
                      </a:lnTo>
                      <a:lnTo>
                        <a:pt x="157" y="880"/>
                      </a:lnTo>
                      <a:lnTo>
                        <a:pt x="151" y="873"/>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46" name="Freeform 10">
                  <a:extLst>
                    <a:ext uri="{FF2B5EF4-FFF2-40B4-BE49-F238E27FC236}">
                      <a16:creationId xmlns:a16="http://schemas.microsoft.com/office/drawing/2014/main" id="{C3185F5F-D09A-4A35-B420-E1716E480C29}"/>
                    </a:ext>
                  </a:extLst>
                </p:cNvPr>
                <p:cNvSpPr>
                  <a:spLocks/>
                </p:cNvSpPr>
                <p:nvPr/>
              </p:nvSpPr>
              <p:spPr bwMode="auto">
                <a:xfrm>
                  <a:off x="5442" y="1046"/>
                  <a:ext cx="15" cy="10"/>
                </a:xfrm>
                <a:custGeom>
                  <a:avLst/>
                  <a:gdLst>
                    <a:gd name="T0" fmla="*/ 6 w 29"/>
                    <a:gd name="T1" fmla="*/ 20 h 20"/>
                    <a:gd name="T2" fmla="*/ 29 w 29"/>
                    <a:gd name="T3" fmla="*/ 8 h 20"/>
                    <a:gd name="T4" fmla="*/ 15 w 29"/>
                    <a:gd name="T5" fmla="*/ 0 h 20"/>
                    <a:gd name="T6" fmla="*/ 0 w 29"/>
                    <a:gd name="T7" fmla="*/ 10 h 20"/>
                    <a:gd name="T8" fmla="*/ 6 w 29"/>
                    <a:gd name="T9" fmla="*/ 20 h 20"/>
                    <a:gd name="T10" fmla="*/ 0 60000 65536"/>
                    <a:gd name="T11" fmla="*/ 0 60000 65536"/>
                    <a:gd name="T12" fmla="*/ 0 60000 65536"/>
                    <a:gd name="T13" fmla="*/ 0 60000 65536"/>
                    <a:gd name="T14" fmla="*/ 0 60000 65536"/>
                    <a:gd name="T15" fmla="*/ 0 w 29"/>
                    <a:gd name="T16" fmla="*/ 0 h 20"/>
                    <a:gd name="T17" fmla="*/ 29 w 29"/>
                    <a:gd name="T18" fmla="*/ 20 h 20"/>
                  </a:gdLst>
                  <a:ahLst/>
                  <a:cxnLst>
                    <a:cxn ang="T10">
                      <a:pos x="T0" y="T1"/>
                    </a:cxn>
                    <a:cxn ang="T11">
                      <a:pos x="T2" y="T3"/>
                    </a:cxn>
                    <a:cxn ang="T12">
                      <a:pos x="T4" y="T5"/>
                    </a:cxn>
                    <a:cxn ang="T13">
                      <a:pos x="T6" y="T7"/>
                    </a:cxn>
                    <a:cxn ang="T14">
                      <a:pos x="T8" y="T9"/>
                    </a:cxn>
                  </a:cxnLst>
                  <a:rect l="T15" t="T16" r="T17" b="T18"/>
                  <a:pathLst>
                    <a:path w="29" h="20">
                      <a:moveTo>
                        <a:pt x="6" y="20"/>
                      </a:moveTo>
                      <a:lnTo>
                        <a:pt x="29" y="8"/>
                      </a:lnTo>
                      <a:lnTo>
                        <a:pt x="15" y="0"/>
                      </a:lnTo>
                      <a:lnTo>
                        <a:pt x="0" y="10"/>
                      </a:lnTo>
                      <a:lnTo>
                        <a:pt x="6" y="20"/>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47" name="Freeform 11">
                  <a:extLst>
                    <a:ext uri="{FF2B5EF4-FFF2-40B4-BE49-F238E27FC236}">
                      <a16:creationId xmlns:a16="http://schemas.microsoft.com/office/drawing/2014/main" id="{0C9C9BA9-B968-468D-A6DE-E7A6141B17F8}"/>
                    </a:ext>
                  </a:extLst>
                </p:cNvPr>
                <p:cNvSpPr>
                  <a:spLocks/>
                </p:cNvSpPr>
                <p:nvPr/>
              </p:nvSpPr>
              <p:spPr bwMode="auto">
                <a:xfrm>
                  <a:off x="5164" y="1176"/>
                  <a:ext cx="301" cy="175"/>
                </a:xfrm>
                <a:custGeom>
                  <a:avLst/>
                  <a:gdLst>
                    <a:gd name="T0" fmla="*/ 478 w 602"/>
                    <a:gd name="T1" fmla="*/ 224 h 350"/>
                    <a:gd name="T2" fmla="*/ 470 w 602"/>
                    <a:gd name="T3" fmla="*/ 240 h 350"/>
                    <a:gd name="T4" fmla="*/ 460 w 602"/>
                    <a:gd name="T5" fmla="*/ 263 h 350"/>
                    <a:gd name="T6" fmla="*/ 439 w 602"/>
                    <a:gd name="T7" fmla="*/ 283 h 350"/>
                    <a:gd name="T8" fmla="*/ 421 w 602"/>
                    <a:gd name="T9" fmla="*/ 253 h 350"/>
                    <a:gd name="T10" fmla="*/ 395 w 602"/>
                    <a:gd name="T11" fmla="*/ 245 h 350"/>
                    <a:gd name="T12" fmla="*/ 382 w 602"/>
                    <a:gd name="T13" fmla="*/ 243 h 350"/>
                    <a:gd name="T14" fmla="*/ 362 w 602"/>
                    <a:gd name="T15" fmla="*/ 228 h 350"/>
                    <a:gd name="T16" fmla="*/ 350 w 602"/>
                    <a:gd name="T17" fmla="*/ 202 h 350"/>
                    <a:gd name="T18" fmla="*/ 333 w 602"/>
                    <a:gd name="T19" fmla="*/ 212 h 350"/>
                    <a:gd name="T20" fmla="*/ 293 w 602"/>
                    <a:gd name="T21" fmla="*/ 234 h 350"/>
                    <a:gd name="T22" fmla="*/ 285 w 602"/>
                    <a:gd name="T23" fmla="*/ 234 h 350"/>
                    <a:gd name="T24" fmla="*/ 240 w 602"/>
                    <a:gd name="T25" fmla="*/ 255 h 350"/>
                    <a:gd name="T26" fmla="*/ 236 w 602"/>
                    <a:gd name="T27" fmla="*/ 255 h 350"/>
                    <a:gd name="T28" fmla="*/ 207 w 602"/>
                    <a:gd name="T29" fmla="*/ 269 h 350"/>
                    <a:gd name="T30" fmla="*/ 179 w 602"/>
                    <a:gd name="T31" fmla="*/ 283 h 350"/>
                    <a:gd name="T32" fmla="*/ 132 w 602"/>
                    <a:gd name="T33" fmla="*/ 304 h 350"/>
                    <a:gd name="T34" fmla="*/ 95 w 602"/>
                    <a:gd name="T35" fmla="*/ 320 h 350"/>
                    <a:gd name="T36" fmla="*/ 36 w 602"/>
                    <a:gd name="T37" fmla="*/ 346 h 350"/>
                    <a:gd name="T38" fmla="*/ 22 w 602"/>
                    <a:gd name="T39" fmla="*/ 344 h 350"/>
                    <a:gd name="T40" fmla="*/ 8 w 602"/>
                    <a:gd name="T41" fmla="*/ 251 h 350"/>
                    <a:gd name="T42" fmla="*/ 2 w 602"/>
                    <a:gd name="T43" fmla="*/ 214 h 350"/>
                    <a:gd name="T44" fmla="*/ 30 w 602"/>
                    <a:gd name="T45" fmla="*/ 186 h 350"/>
                    <a:gd name="T46" fmla="*/ 38 w 602"/>
                    <a:gd name="T47" fmla="*/ 185 h 350"/>
                    <a:gd name="T48" fmla="*/ 42 w 602"/>
                    <a:gd name="T49" fmla="*/ 183 h 350"/>
                    <a:gd name="T50" fmla="*/ 79 w 602"/>
                    <a:gd name="T51" fmla="*/ 165 h 350"/>
                    <a:gd name="T52" fmla="*/ 122 w 602"/>
                    <a:gd name="T53" fmla="*/ 147 h 350"/>
                    <a:gd name="T54" fmla="*/ 140 w 602"/>
                    <a:gd name="T55" fmla="*/ 139 h 350"/>
                    <a:gd name="T56" fmla="*/ 183 w 602"/>
                    <a:gd name="T57" fmla="*/ 120 h 350"/>
                    <a:gd name="T58" fmla="*/ 203 w 602"/>
                    <a:gd name="T59" fmla="*/ 112 h 350"/>
                    <a:gd name="T60" fmla="*/ 299 w 602"/>
                    <a:gd name="T61" fmla="*/ 69 h 350"/>
                    <a:gd name="T62" fmla="*/ 301 w 602"/>
                    <a:gd name="T63" fmla="*/ 57 h 350"/>
                    <a:gd name="T64" fmla="*/ 323 w 602"/>
                    <a:gd name="T65" fmla="*/ 29 h 350"/>
                    <a:gd name="T66" fmla="*/ 352 w 602"/>
                    <a:gd name="T67" fmla="*/ 0 h 350"/>
                    <a:gd name="T68" fmla="*/ 399 w 602"/>
                    <a:gd name="T69" fmla="*/ 19 h 350"/>
                    <a:gd name="T70" fmla="*/ 390 w 602"/>
                    <a:gd name="T71" fmla="*/ 55 h 350"/>
                    <a:gd name="T72" fmla="*/ 374 w 602"/>
                    <a:gd name="T73" fmla="*/ 90 h 350"/>
                    <a:gd name="T74" fmla="*/ 378 w 602"/>
                    <a:gd name="T75" fmla="*/ 106 h 350"/>
                    <a:gd name="T76" fmla="*/ 409 w 602"/>
                    <a:gd name="T77" fmla="*/ 116 h 350"/>
                    <a:gd name="T78" fmla="*/ 468 w 602"/>
                    <a:gd name="T79" fmla="*/ 147 h 350"/>
                    <a:gd name="T80" fmla="*/ 470 w 602"/>
                    <a:gd name="T81" fmla="*/ 161 h 350"/>
                    <a:gd name="T82" fmla="*/ 496 w 602"/>
                    <a:gd name="T83" fmla="*/ 179 h 350"/>
                    <a:gd name="T84" fmla="*/ 547 w 602"/>
                    <a:gd name="T85" fmla="*/ 173 h 350"/>
                    <a:gd name="T86" fmla="*/ 568 w 602"/>
                    <a:gd name="T87" fmla="*/ 126 h 350"/>
                    <a:gd name="T88" fmla="*/ 533 w 602"/>
                    <a:gd name="T89" fmla="*/ 98 h 350"/>
                    <a:gd name="T90" fmla="*/ 600 w 602"/>
                    <a:gd name="T91" fmla="*/ 157 h 350"/>
                    <a:gd name="T92" fmla="*/ 596 w 602"/>
                    <a:gd name="T93" fmla="*/ 165 h 350"/>
                    <a:gd name="T94" fmla="*/ 539 w 602"/>
                    <a:gd name="T95" fmla="*/ 202 h 350"/>
                    <a:gd name="T96" fmla="*/ 509 w 602"/>
                    <a:gd name="T97" fmla="*/ 236 h 350"/>
                    <a:gd name="T98" fmla="*/ 472 w 602"/>
                    <a:gd name="T99" fmla="*/ 285 h 350"/>
                    <a:gd name="T100" fmla="*/ 500 w 602"/>
                    <a:gd name="T101" fmla="*/ 245 h 350"/>
                    <a:gd name="T102" fmla="*/ 490 w 602"/>
                    <a:gd name="T103" fmla="*/ 212 h 3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02"/>
                    <a:gd name="T157" fmla="*/ 0 h 350"/>
                    <a:gd name="T158" fmla="*/ 602 w 602"/>
                    <a:gd name="T159" fmla="*/ 350 h 3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02" h="350">
                      <a:moveTo>
                        <a:pt x="488" y="212"/>
                      </a:moveTo>
                      <a:lnTo>
                        <a:pt x="478" y="224"/>
                      </a:lnTo>
                      <a:lnTo>
                        <a:pt x="470" y="238"/>
                      </a:lnTo>
                      <a:lnTo>
                        <a:pt x="470" y="240"/>
                      </a:lnTo>
                      <a:lnTo>
                        <a:pt x="460" y="242"/>
                      </a:lnTo>
                      <a:lnTo>
                        <a:pt x="460" y="263"/>
                      </a:lnTo>
                      <a:lnTo>
                        <a:pt x="452" y="279"/>
                      </a:lnTo>
                      <a:lnTo>
                        <a:pt x="439" y="283"/>
                      </a:lnTo>
                      <a:lnTo>
                        <a:pt x="427" y="265"/>
                      </a:lnTo>
                      <a:lnTo>
                        <a:pt x="421" y="253"/>
                      </a:lnTo>
                      <a:lnTo>
                        <a:pt x="407" y="253"/>
                      </a:lnTo>
                      <a:lnTo>
                        <a:pt x="395" y="245"/>
                      </a:lnTo>
                      <a:lnTo>
                        <a:pt x="393" y="245"/>
                      </a:lnTo>
                      <a:lnTo>
                        <a:pt x="382" y="243"/>
                      </a:lnTo>
                      <a:lnTo>
                        <a:pt x="368" y="222"/>
                      </a:lnTo>
                      <a:lnTo>
                        <a:pt x="362" y="228"/>
                      </a:lnTo>
                      <a:lnTo>
                        <a:pt x="352" y="210"/>
                      </a:lnTo>
                      <a:lnTo>
                        <a:pt x="350" y="202"/>
                      </a:lnTo>
                      <a:lnTo>
                        <a:pt x="340" y="208"/>
                      </a:lnTo>
                      <a:lnTo>
                        <a:pt x="333" y="212"/>
                      </a:lnTo>
                      <a:lnTo>
                        <a:pt x="327" y="216"/>
                      </a:lnTo>
                      <a:lnTo>
                        <a:pt x="293" y="234"/>
                      </a:lnTo>
                      <a:lnTo>
                        <a:pt x="287" y="236"/>
                      </a:lnTo>
                      <a:lnTo>
                        <a:pt x="285" y="234"/>
                      </a:lnTo>
                      <a:lnTo>
                        <a:pt x="246" y="253"/>
                      </a:lnTo>
                      <a:lnTo>
                        <a:pt x="240" y="255"/>
                      </a:lnTo>
                      <a:lnTo>
                        <a:pt x="238" y="255"/>
                      </a:lnTo>
                      <a:lnTo>
                        <a:pt x="236" y="255"/>
                      </a:lnTo>
                      <a:lnTo>
                        <a:pt x="234" y="257"/>
                      </a:lnTo>
                      <a:lnTo>
                        <a:pt x="207" y="269"/>
                      </a:lnTo>
                      <a:lnTo>
                        <a:pt x="201" y="273"/>
                      </a:lnTo>
                      <a:lnTo>
                        <a:pt x="179" y="283"/>
                      </a:lnTo>
                      <a:lnTo>
                        <a:pt x="136" y="312"/>
                      </a:lnTo>
                      <a:lnTo>
                        <a:pt x="132" y="304"/>
                      </a:lnTo>
                      <a:lnTo>
                        <a:pt x="103" y="318"/>
                      </a:lnTo>
                      <a:lnTo>
                        <a:pt x="95" y="320"/>
                      </a:lnTo>
                      <a:lnTo>
                        <a:pt x="46" y="342"/>
                      </a:lnTo>
                      <a:lnTo>
                        <a:pt x="36" y="346"/>
                      </a:lnTo>
                      <a:lnTo>
                        <a:pt x="28" y="350"/>
                      </a:lnTo>
                      <a:lnTo>
                        <a:pt x="22" y="344"/>
                      </a:lnTo>
                      <a:lnTo>
                        <a:pt x="22" y="336"/>
                      </a:lnTo>
                      <a:lnTo>
                        <a:pt x="8" y="251"/>
                      </a:lnTo>
                      <a:lnTo>
                        <a:pt x="4" y="226"/>
                      </a:lnTo>
                      <a:lnTo>
                        <a:pt x="2" y="214"/>
                      </a:lnTo>
                      <a:lnTo>
                        <a:pt x="0" y="200"/>
                      </a:lnTo>
                      <a:lnTo>
                        <a:pt x="30" y="186"/>
                      </a:lnTo>
                      <a:lnTo>
                        <a:pt x="34" y="185"/>
                      </a:lnTo>
                      <a:lnTo>
                        <a:pt x="38" y="185"/>
                      </a:lnTo>
                      <a:lnTo>
                        <a:pt x="38" y="183"/>
                      </a:lnTo>
                      <a:lnTo>
                        <a:pt x="42" y="183"/>
                      </a:lnTo>
                      <a:lnTo>
                        <a:pt x="52" y="177"/>
                      </a:lnTo>
                      <a:lnTo>
                        <a:pt x="79" y="165"/>
                      </a:lnTo>
                      <a:lnTo>
                        <a:pt x="116" y="149"/>
                      </a:lnTo>
                      <a:lnTo>
                        <a:pt x="122" y="147"/>
                      </a:lnTo>
                      <a:lnTo>
                        <a:pt x="136" y="141"/>
                      </a:lnTo>
                      <a:lnTo>
                        <a:pt x="140" y="139"/>
                      </a:lnTo>
                      <a:lnTo>
                        <a:pt x="150" y="135"/>
                      </a:lnTo>
                      <a:lnTo>
                        <a:pt x="183" y="120"/>
                      </a:lnTo>
                      <a:lnTo>
                        <a:pt x="199" y="114"/>
                      </a:lnTo>
                      <a:lnTo>
                        <a:pt x="203" y="112"/>
                      </a:lnTo>
                      <a:lnTo>
                        <a:pt x="207" y="110"/>
                      </a:lnTo>
                      <a:lnTo>
                        <a:pt x="299" y="69"/>
                      </a:lnTo>
                      <a:lnTo>
                        <a:pt x="299" y="61"/>
                      </a:lnTo>
                      <a:lnTo>
                        <a:pt x="301" y="57"/>
                      </a:lnTo>
                      <a:lnTo>
                        <a:pt x="301" y="55"/>
                      </a:lnTo>
                      <a:lnTo>
                        <a:pt x="323" y="29"/>
                      </a:lnTo>
                      <a:lnTo>
                        <a:pt x="323" y="17"/>
                      </a:lnTo>
                      <a:lnTo>
                        <a:pt x="352" y="0"/>
                      </a:lnTo>
                      <a:lnTo>
                        <a:pt x="380" y="29"/>
                      </a:lnTo>
                      <a:lnTo>
                        <a:pt x="399" y="19"/>
                      </a:lnTo>
                      <a:lnTo>
                        <a:pt x="405" y="35"/>
                      </a:lnTo>
                      <a:lnTo>
                        <a:pt x="390" y="55"/>
                      </a:lnTo>
                      <a:lnTo>
                        <a:pt x="378" y="94"/>
                      </a:lnTo>
                      <a:lnTo>
                        <a:pt x="374" y="90"/>
                      </a:lnTo>
                      <a:lnTo>
                        <a:pt x="378" y="104"/>
                      </a:lnTo>
                      <a:lnTo>
                        <a:pt x="378" y="106"/>
                      </a:lnTo>
                      <a:lnTo>
                        <a:pt x="392" y="112"/>
                      </a:lnTo>
                      <a:lnTo>
                        <a:pt x="409" y="116"/>
                      </a:lnTo>
                      <a:lnTo>
                        <a:pt x="417" y="114"/>
                      </a:lnTo>
                      <a:lnTo>
                        <a:pt x="468" y="147"/>
                      </a:lnTo>
                      <a:lnTo>
                        <a:pt x="454" y="155"/>
                      </a:lnTo>
                      <a:lnTo>
                        <a:pt x="470" y="161"/>
                      </a:lnTo>
                      <a:lnTo>
                        <a:pt x="476" y="157"/>
                      </a:lnTo>
                      <a:lnTo>
                        <a:pt x="496" y="179"/>
                      </a:lnTo>
                      <a:lnTo>
                        <a:pt x="506" y="183"/>
                      </a:lnTo>
                      <a:lnTo>
                        <a:pt x="547" y="173"/>
                      </a:lnTo>
                      <a:lnTo>
                        <a:pt x="572" y="145"/>
                      </a:lnTo>
                      <a:lnTo>
                        <a:pt x="568" y="126"/>
                      </a:lnTo>
                      <a:lnTo>
                        <a:pt x="559" y="129"/>
                      </a:lnTo>
                      <a:lnTo>
                        <a:pt x="533" y="98"/>
                      </a:lnTo>
                      <a:lnTo>
                        <a:pt x="557" y="104"/>
                      </a:lnTo>
                      <a:lnTo>
                        <a:pt x="600" y="157"/>
                      </a:lnTo>
                      <a:lnTo>
                        <a:pt x="602" y="186"/>
                      </a:lnTo>
                      <a:lnTo>
                        <a:pt x="596" y="165"/>
                      </a:lnTo>
                      <a:lnTo>
                        <a:pt x="590" y="163"/>
                      </a:lnTo>
                      <a:lnTo>
                        <a:pt x="539" y="202"/>
                      </a:lnTo>
                      <a:lnTo>
                        <a:pt x="527" y="224"/>
                      </a:lnTo>
                      <a:lnTo>
                        <a:pt x="509" y="236"/>
                      </a:lnTo>
                      <a:lnTo>
                        <a:pt x="506" y="245"/>
                      </a:lnTo>
                      <a:lnTo>
                        <a:pt x="472" y="285"/>
                      </a:lnTo>
                      <a:lnTo>
                        <a:pt x="474" y="277"/>
                      </a:lnTo>
                      <a:lnTo>
                        <a:pt x="500" y="245"/>
                      </a:lnTo>
                      <a:lnTo>
                        <a:pt x="498" y="222"/>
                      </a:lnTo>
                      <a:lnTo>
                        <a:pt x="490" y="212"/>
                      </a:lnTo>
                      <a:lnTo>
                        <a:pt x="488" y="212"/>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48" name="Freeform 12">
                  <a:extLst>
                    <a:ext uri="{FF2B5EF4-FFF2-40B4-BE49-F238E27FC236}">
                      <a16:creationId xmlns:a16="http://schemas.microsoft.com/office/drawing/2014/main" id="{A8CF2529-7BB8-47E7-B16C-F78A10CAE6F3}"/>
                    </a:ext>
                  </a:extLst>
                </p:cNvPr>
                <p:cNvSpPr>
                  <a:spLocks/>
                </p:cNvSpPr>
                <p:nvPr/>
              </p:nvSpPr>
              <p:spPr bwMode="auto">
                <a:xfrm>
                  <a:off x="5182" y="955"/>
                  <a:ext cx="158" cy="295"/>
                </a:xfrm>
                <a:custGeom>
                  <a:avLst/>
                  <a:gdLst>
                    <a:gd name="T0" fmla="*/ 25 w 316"/>
                    <a:gd name="T1" fmla="*/ 412 h 589"/>
                    <a:gd name="T2" fmla="*/ 23 w 316"/>
                    <a:gd name="T3" fmla="*/ 408 h 589"/>
                    <a:gd name="T4" fmla="*/ 23 w 316"/>
                    <a:gd name="T5" fmla="*/ 381 h 589"/>
                    <a:gd name="T6" fmla="*/ 29 w 316"/>
                    <a:gd name="T7" fmla="*/ 371 h 589"/>
                    <a:gd name="T8" fmla="*/ 21 w 316"/>
                    <a:gd name="T9" fmla="*/ 320 h 589"/>
                    <a:gd name="T10" fmla="*/ 19 w 316"/>
                    <a:gd name="T11" fmla="*/ 290 h 589"/>
                    <a:gd name="T12" fmla="*/ 16 w 316"/>
                    <a:gd name="T13" fmla="*/ 285 h 589"/>
                    <a:gd name="T14" fmla="*/ 6 w 316"/>
                    <a:gd name="T15" fmla="*/ 269 h 589"/>
                    <a:gd name="T16" fmla="*/ 6 w 316"/>
                    <a:gd name="T17" fmla="*/ 249 h 589"/>
                    <a:gd name="T18" fmla="*/ 27 w 316"/>
                    <a:gd name="T19" fmla="*/ 233 h 589"/>
                    <a:gd name="T20" fmla="*/ 29 w 316"/>
                    <a:gd name="T21" fmla="*/ 228 h 589"/>
                    <a:gd name="T22" fmla="*/ 33 w 316"/>
                    <a:gd name="T23" fmla="*/ 218 h 589"/>
                    <a:gd name="T24" fmla="*/ 49 w 316"/>
                    <a:gd name="T25" fmla="*/ 186 h 589"/>
                    <a:gd name="T26" fmla="*/ 19 w 316"/>
                    <a:gd name="T27" fmla="*/ 143 h 589"/>
                    <a:gd name="T28" fmla="*/ 23 w 316"/>
                    <a:gd name="T29" fmla="*/ 102 h 589"/>
                    <a:gd name="T30" fmla="*/ 14 w 316"/>
                    <a:gd name="T31" fmla="*/ 82 h 589"/>
                    <a:gd name="T32" fmla="*/ 0 w 316"/>
                    <a:gd name="T33" fmla="*/ 35 h 589"/>
                    <a:gd name="T34" fmla="*/ 23 w 316"/>
                    <a:gd name="T35" fmla="*/ 17 h 589"/>
                    <a:gd name="T36" fmla="*/ 29 w 316"/>
                    <a:gd name="T37" fmla="*/ 19 h 589"/>
                    <a:gd name="T38" fmla="*/ 43 w 316"/>
                    <a:gd name="T39" fmla="*/ 11 h 589"/>
                    <a:gd name="T40" fmla="*/ 43 w 316"/>
                    <a:gd name="T41" fmla="*/ 0 h 589"/>
                    <a:gd name="T42" fmla="*/ 51 w 316"/>
                    <a:gd name="T43" fmla="*/ 7 h 589"/>
                    <a:gd name="T44" fmla="*/ 55 w 316"/>
                    <a:gd name="T45" fmla="*/ 17 h 589"/>
                    <a:gd name="T46" fmla="*/ 104 w 316"/>
                    <a:gd name="T47" fmla="*/ 100 h 589"/>
                    <a:gd name="T48" fmla="*/ 153 w 316"/>
                    <a:gd name="T49" fmla="*/ 186 h 589"/>
                    <a:gd name="T50" fmla="*/ 155 w 316"/>
                    <a:gd name="T51" fmla="*/ 194 h 589"/>
                    <a:gd name="T52" fmla="*/ 183 w 316"/>
                    <a:gd name="T53" fmla="*/ 241 h 589"/>
                    <a:gd name="T54" fmla="*/ 202 w 316"/>
                    <a:gd name="T55" fmla="*/ 279 h 589"/>
                    <a:gd name="T56" fmla="*/ 208 w 316"/>
                    <a:gd name="T57" fmla="*/ 286 h 589"/>
                    <a:gd name="T58" fmla="*/ 230 w 316"/>
                    <a:gd name="T59" fmla="*/ 326 h 589"/>
                    <a:gd name="T60" fmla="*/ 232 w 316"/>
                    <a:gd name="T61" fmla="*/ 326 h 589"/>
                    <a:gd name="T62" fmla="*/ 249 w 316"/>
                    <a:gd name="T63" fmla="*/ 363 h 589"/>
                    <a:gd name="T64" fmla="*/ 277 w 316"/>
                    <a:gd name="T65" fmla="*/ 371 h 589"/>
                    <a:gd name="T66" fmla="*/ 293 w 316"/>
                    <a:gd name="T67" fmla="*/ 395 h 589"/>
                    <a:gd name="T68" fmla="*/ 306 w 316"/>
                    <a:gd name="T69" fmla="*/ 397 h 589"/>
                    <a:gd name="T70" fmla="*/ 314 w 316"/>
                    <a:gd name="T71" fmla="*/ 397 h 589"/>
                    <a:gd name="T72" fmla="*/ 314 w 316"/>
                    <a:gd name="T73" fmla="*/ 399 h 589"/>
                    <a:gd name="T74" fmla="*/ 314 w 316"/>
                    <a:gd name="T75" fmla="*/ 432 h 589"/>
                    <a:gd name="T76" fmla="*/ 316 w 316"/>
                    <a:gd name="T77" fmla="*/ 442 h 589"/>
                    <a:gd name="T78" fmla="*/ 287 w 316"/>
                    <a:gd name="T79" fmla="*/ 459 h 589"/>
                    <a:gd name="T80" fmla="*/ 287 w 316"/>
                    <a:gd name="T81" fmla="*/ 471 h 589"/>
                    <a:gd name="T82" fmla="*/ 265 w 316"/>
                    <a:gd name="T83" fmla="*/ 497 h 589"/>
                    <a:gd name="T84" fmla="*/ 265 w 316"/>
                    <a:gd name="T85" fmla="*/ 499 h 589"/>
                    <a:gd name="T86" fmla="*/ 263 w 316"/>
                    <a:gd name="T87" fmla="*/ 503 h 589"/>
                    <a:gd name="T88" fmla="*/ 263 w 316"/>
                    <a:gd name="T89" fmla="*/ 511 h 589"/>
                    <a:gd name="T90" fmla="*/ 171 w 316"/>
                    <a:gd name="T91" fmla="*/ 552 h 589"/>
                    <a:gd name="T92" fmla="*/ 167 w 316"/>
                    <a:gd name="T93" fmla="*/ 554 h 589"/>
                    <a:gd name="T94" fmla="*/ 163 w 316"/>
                    <a:gd name="T95" fmla="*/ 556 h 589"/>
                    <a:gd name="T96" fmla="*/ 147 w 316"/>
                    <a:gd name="T97" fmla="*/ 562 h 589"/>
                    <a:gd name="T98" fmla="*/ 114 w 316"/>
                    <a:gd name="T99" fmla="*/ 577 h 589"/>
                    <a:gd name="T100" fmla="*/ 104 w 316"/>
                    <a:gd name="T101" fmla="*/ 581 h 589"/>
                    <a:gd name="T102" fmla="*/ 100 w 316"/>
                    <a:gd name="T103" fmla="*/ 583 h 589"/>
                    <a:gd name="T104" fmla="*/ 86 w 316"/>
                    <a:gd name="T105" fmla="*/ 589 h 589"/>
                    <a:gd name="T106" fmla="*/ 55 w 316"/>
                    <a:gd name="T107" fmla="*/ 552 h 589"/>
                    <a:gd name="T108" fmla="*/ 63 w 316"/>
                    <a:gd name="T109" fmla="*/ 536 h 589"/>
                    <a:gd name="T110" fmla="*/ 49 w 316"/>
                    <a:gd name="T111" fmla="*/ 505 h 589"/>
                    <a:gd name="T112" fmla="*/ 45 w 316"/>
                    <a:gd name="T113" fmla="*/ 491 h 589"/>
                    <a:gd name="T114" fmla="*/ 45 w 316"/>
                    <a:gd name="T115" fmla="*/ 489 h 589"/>
                    <a:gd name="T116" fmla="*/ 29 w 316"/>
                    <a:gd name="T117" fmla="*/ 436 h 589"/>
                    <a:gd name="T118" fmla="*/ 21 w 316"/>
                    <a:gd name="T119" fmla="*/ 420 h 589"/>
                    <a:gd name="T120" fmla="*/ 25 w 316"/>
                    <a:gd name="T121" fmla="*/ 412 h 58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6"/>
                    <a:gd name="T184" fmla="*/ 0 h 589"/>
                    <a:gd name="T185" fmla="*/ 316 w 316"/>
                    <a:gd name="T186" fmla="*/ 589 h 58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6" h="589">
                      <a:moveTo>
                        <a:pt x="25" y="412"/>
                      </a:moveTo>
                      <a:lnTo>
                        <a:pt x="23" y="408"/>
                      </a:lnTo>
                      <a:lnTo>
                        <a:pt x="23" y="381"/>
                      </a:lnTo>
                      <a:lnTo>
                        <a:pt x="29" y="371"/>
                      </a:lnTo>
                      <a:lnTo>
                        <a:pt x="21" y="320"/>
                      </a:lnTo>
                      <a:lnTo>
                        <a:pt x="19" y="290"/>
                      </a:lnTo>
                      <a:lnTo>
                        <a:pt x="16" y="285"/>
                      </a:lnTo>
                      <a:lnTo>
                        <a:pt x="6" y="269"/>
                      </a:lnTo>
                      <a:lnTo>
                        <a:pt x="6" y="249"/>
                      </a:lnTo>
                      <a:lnTo>
                        <a:pt x="27" y="233"/>
                      </a:lnTo>
                      <a:lnTo>
                        <a:pt x="29" y="228"/>
                      </a:lnTo>
                      <a:lnTo>
                        <a:pt x="33" y="218"/>
                      </a:lnTo>
                      <a:lnTo>
                        <a:pt x="49" y="186"/>
                      </a:lnTo>
                      <a:lnTo>
                        <a:pt x="19" y="143"/>
                      </a:lnTo>
                      <a:lnTo>
                        <a:pt x="23" y="102"/>
                      </a:lnTo>
                      <a:lnTo>
                        <a:pt x="14" y="82"/>
                      </a:lnTo>
                      <a:lnTo>
                        <a:pt x="0" y="35"/>
                      </a:lnTo>
                      <a:lnTo>
                        <a:pt x="23" y="17"/>
                      </a:lnTo>
                      <a:lnTo>
                        <a:pt x="29" y="19"/>
                      </a:lnTo>
                      <a:lnTo>
                        <a:pt x="43" y="11"/>
                      </a:lnTo>
                      <a:lnTo>
                        <a:pt x="43" y="0"/>
                      </a:lnTo>
                      <a:lnTo>
                        <a:pt x="51" y="7"/>
                      </a:lnTo>
                      <a:lnTo>
                        <a:pt x="55" y="17"/>
                      </a:lnTo>
                      <a:lnTo>
                        <a:pt x="104" y="100"/>
                      </a:lnTo>
                      <a:lnTo>
                        <a:pt x="153" y="186"/>
                      </a:lnTo>
                      <a:lnTo>
                        <a:pt x="155" y="194"/>
                      </a:lnTo>
                      <a:lnTo>
                        <a:pt x="183" y="241"/>
                      </a:lnTo>
                      <a:lnTo>
                        <a:pt x="202" y="279"/>
                      </a:lnTo>
                      <a:lnTo>
                        <a:pt x="208" y="286"/>
                      </a:lnTo>
                      <a:lnTo>
                        <a:pt x="230" y="326"/>
                      </a:lnTo>
                      <a:lnTo>
                        <a:pt x="232" y="326"/>
                      </a:lnTo>
                      <a:lnTo>
                        <a:pt x="249" y="363"/>
                      </a:lnTo>
                      <a:lnTo>
                        <a:pt x="277" y="371"/>
                      </a:lnTo>
                      <a:lnTo>
                        <a:pt x="293" y="395"/>
                      </a:lnTo>
                      <a:lnTo>
                        <a:pt x="306" y="397"/>
                      </a:lnTo>
                      <a:lnTo>
                        <a:pt x="314" y="397"/>
                      </a:lnTo>
                      <a:lnTo>
                        <a:pt x="314" y="399"/>
                      </a:lnTo>
                      <a:lnTo>
                        <a:pt x="314" y="432"/>
                      </a:lnTo>
                      <a:lnTo>
                        <a:pt x="316" y="442"/>
                      </a:lnTo>
                      <a:lnTo>
                        <a:pt x="287" y="459"/>
                      </a:lnTo>
                      <a:lnTo>
                        <a:pt x="287" y="471"/>
                      </a:lnTo>
                      <a:lnTo>
                        <a:pt x="265" y="497"/>
                      </a:lnTo>
                      <a:lnTo>
                        <a:pt x="265" y="499"/>
                      </a:lnTo>
                      <a:lnTo>
                        <a:pt x="263" y="503"/>
                      </a:lnTo>
                      <a:lnTo>
                        <a:pt x="263" y="511"/>
                      </a:lnTo>
                      <a:lnTo>
                        <a:pt x="171" y="552"/>
                      </a:lnTo>
                      <a:lnTo>
                        <a:pt x="167" y="554"/>
                      </a:lnTo>
                      <a:lnTo>
                        <a:pt x="163" y="556"/>
                      </a:lnTo>
                      <a:lnTo>
                        <a:pt x="147" y="562"/>
                      </a:lnTo>
                      <a:lnTo>
                        <a:pt x="114" y="577"/>
                      </a:lnTo>
                      <a:lnTo>
                        <a:pt x="104" y="581"/>
                      </a:lnTo>
                      <a:lnTo>
                        <a:pt x="100" y="583"/>
                      </a:lnTo>
                      <a:lnTo>
                        <a:pt x="86" y="589"/>
                      </a:lnTo>
                      <a:lnTo>
                        <a:pt x="55" y="552"/>
                      </a:lnTo>
                      <a:lnTo>
                        <a:pt x="63" y="536"/>
                      </a:lnTo>
                      <a:lnTo>
                        <a:pt x="49" y="505"/>
                      </a:lnTo>
                      <a:lnTo>
                        <a:pt x="45" y="491"/>
                      </a:lnTo>
                      <a:lnTo>
                        <a:pt x="45" y="489"/>
                      </a:lnTo>
                      <a:lnTo>
                        <a:pt x="29" y="436"/>
                      </a:lnTo>
                      <a:lnTo>
                        <a:pt x="21" y="420"/>
                      </a:lnTo>
                      <a:lnTo>
                        <a:pt x="25" y="412"/>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49" name="Freeform 13">
                  <a:extLst>
                    <a:ext uri="{FF2B5EF4-FFF2-40B4-BE49-F238E27FC236}">
                      <a16:creationId xmlns:a16="http://schemas.microsoft.com/office/drawing/2014/main" id="{401097B5-FC08-45B1-8E91-912783B85A28}"/>
                    </a:ext>
                  </a:extLst>
                </p:cNvPr>
                <p:cNvSpPr>
                  <a:spLocks/>
                </p:cNvSpPr>
                <p:nvPr/>
              </p:nvSpPr>
              <p:spPr bwMode="auto">
                <a:xfrm>
                  <a:off x="4684" y="1059"/>
                  <a:ext cx="658" cy="493"/>
                </a:xfrm>
                <a:custGeom>
                  <a:avLst/>
                  <a:gdLst>
                    <a:gd name="T0" fmla="*/ 956 w 1317"/>
                    <a:gd name="T1" fmla="*/ 810 h 985"/>
                    <a:gd name="T2" fmla="*/ 928 w 1317"/>
                    <a:gd name="T3" fmla="*/ 808 h 985"/>
                    <a:gd name="T4" fmla="*/ 861 w 1317"/>
                    <a:gd name="T5" fmla="*/ 796 h 985"/>
                    <a:gd name="T6" fmla="*/ 785 w 1317"/>
                    <a:gd name="T7" fmla="*/ 778 h 985"/>
                    <a:gd name="T8" fmla="*/ 747 w 1317"/>
                    <a:gd name="T9" fmla="*/ 733 h 985"/>
                    <a:gd name="T10" fmla="*/ 688 w 1317"/>
                    <a:gd name="T11" fmla="*/ 727 h 985"/>
                    <a:gd name="T12" fmla="*/ 590 w 1317"/>
                    <a:gd name="T13" fmla="*/ 768 h 985"/>
                    <a:gd name="T14" fmla="*/ 521 w 1317"/>
                    <a:gd name="T15" fmla="*/ 796 h 985"/>
                    <a:gd name="T16" fmla="*/ 458 w 1317"/>
                    <a:gd name="T17" fmla="*/ 821 h 985"/>
                    <a:gd name="T18" fmla="*/ 356 w 1317"/>
                    <a:gd name="T19" fmla="*/ 861 h 985"/>
                    <a:gd name="T20" fmla="*/ 277 w 1317"/>
                    <a:gd name="T21" fmla="*/ 890 h 985"/>
                    <a:gd name="T22" fmla="*/ 199 w 1317"/>
                    <a:gd name="T23" fmla="*/ 920 h 985"/>
                    <a:gd name="T24" fmla="*/ 140 w 1317"/>
                    <a:gd name="T25" fmla="*/ 941 h 985"/>
                    <a:gd name="T26" fmla="*/ 44 w 1317"/>
                    <a:gd name="T27" fmla="*/ 977 h 985"/>
                    <a:gd name="T28" fmla="*/ 18 w 1317"/>
                    <a:gd name="T29" fmla="*/ 912 h 985"/>
                    <a:gd name="T30" fmla="*/ 101 w 1317"/>
                    <a:gd name="T31" fmla="*/ 786 h 985"/>
                    <a:gd name="T32" fmla="*/ 50 w 1317"/>
                    <a:gd name="T33" fmla="*/ 723 h 985"/>
                    <a:gd name="T34" fmla="*/ 195 w 1317"/>
                    <a:gd name="T35" fmla="*/ 613 h 985"/>
                    <a:gd name="T36" fmla="*/ 333 w 1317"/>
                    <a:gd name="T37" fmla="*/ 578 h 985"/>
                    <a:gd name="T38" fmla="*/ 397 w 1317"/>
                    <a:gd name="T39" fmla="*/ 531 h 985"/>
                    <a:gd name="T40" fmla="*/ 447 w 1317"/>
                    <a:gd name="T41" fmla="*/ 454 h 985"/>
                    <a:gd name="T42" fmla="*/ 415 w 1317"/>
                    <a:gd name="T43" fmla="*/ 409 h 985"/>
                    <a:gd name="T44" fmla="*/ 407 w 1317"/>
                    <a:gd name="T45" fmla="*/ 393 h 985"/>
                    <a:gd name="T46" fmla="*/ 403 w 1317"/>
                    <a:gd name="T47" fmla="*/ 330 h 985"/>
                    <a:gd name="T48" fmla="*/ 437 w 1317"/>
                    <a:gd name="T49" fmla="*/ 263 h 985"/>
                    <a:gd name="T50" fmla="*/ 529 w 1317"/>
                    <a:gd name="T51" fmla="*/ 100 h 985"/>
                    <a:gd name="T52" fmla="*/ 655 w 1317"/>
                    <a:gd name="T53" fmla="*/ 45 h 985"/>
                    <a:gd name="T54" fmla="*/ 783 w 1317"/>
                    <a:gd name="T55" fmla="*/ 86 h 985"/>
                    <a:gd name="T56" fmla="*/ 798 w 1317"/>
                    <a:gd name="T57" fmla="*/ 96 h 985"/>
                    <a:gd name="T58" fmla="*/ 849 w 1317"/>
                    <a:gd name="T59" fmla="*/ 236 h 985"/>
                    <a:gd name="T60" fmla="*/ 861 w 1317"/>
                    <a:gd name="T61" fmla="*/ 275 h 985"/>
                    <a:gd name="T62" fmla="*/ 928 w 1317"/>
                    <a:gd name="T63" fmla="*/ 360 h 985"/>
                    <a:gd name="T64" fmla="*/ 961 w 1317"/>
                    <a:gd name="T65" fmla="*/ 434 h 985"/>
                    <a:gd name="T66" fmla="*/ 983 w 1317"/>
                    <a:gd name="T67" fmla="*/ 570 h 985"/>
                    <a:gd name="T68" fmla="*/ 1013 w 1317"/>
                    <a:gd name="T69" fmla="*/ 643 h 985"/>
                    <a:gd name="T70" fmla="*/ 1028 w 1317"/>
                    <a:gd name="T71" fmla="*/ 686 h 985"/>
                    <a:gd name="T72" fmla="*/ 1064 w 1317"/>
                    <a:gd name="T73" fmla="*/ 743 h 985"/>
                    <a:gd name="T74" fmla="*/ 1050 w 1317"/>
                    <a:gd name="T75" fmla="*/ 827 h 985"/>
                    <a:gd name="T76" fmla="*/ 1068 w 1317"/>
                    <a:gd name="T77" fmla="*/ 821 h 985"/>
                    <a:gd name="T78" fmla="*/ 1127 w 1317"/>
                    <a:gd name="T79" fmla="*/ 784 h 985"/>
                    <a:gd name="T80" fmla="*/ 1262 w 1317"/>
                    <a:gd name="T81" fmla="*/ 662 h 985"/>
                    <a:gd name="T82" fmla="*/ 1311 w 1317"/>
                    <a:gd name="T83" fmla="*/ 660 h 985"/>
                    <a:gd name="T84" fmla="*/ 1127 w 1317"/>
                    <a:gd name="T85" fmla="*/ 855 h 985"/>
                    <a:gd name="T86" fmla="*/ 1052 w 1317"/>
                    <a:gd name="T87" fmla="*/ 904 h 985"/>
                    <a:gd name="T88" fmla="*/ 1022 w 1317"/>
                    <a:gd name="T89" fmla="*/ 918 h 985"/>
                    <a:gd name="T90" fmla="*/ 1003 w 1317"/>
                    <a:gd name="T91" fmla="*/ 926 h 985"/>
                    <a:gd name="T92" fmla="*/ 1009 w 1317"/>
                    <a:gd name="T93" fmla="*/ 900 h 985"/>
                    <a:gd name="T94" fmla="*/ 1024 w 1317"/>
                    <a:gd name="T95" fmla="*/ 884 h 985"/>
                    <a:gd name="T96" fmla="*/ 1022 w 1317"/>
                    <a:gd name="T97" fmla="*/ 841 h 985"/>
                    <a:gd name="T98" fmla="*/ 1020 w 1317"/>
                    <a:gd name="T99" fmla="*/ 819 h 98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17"/>
                    <a:gd name="T151" fmla="*/ 0 h 985"/>
                    <a:gd name="T152" fmla="*/ 1317 w 1317"/>
                    <a:gd name="T153" fmla="*/ 985 h 98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17" h="985">
                      <a:moveTo>
                        <a:pt x="1018" y="814"/>
                      </a:moveTo>
                      <a:lnTo>
                        <a:pt x="973" y="812"/>
                      </a:lnTo>
                      <a:lnTo>
                        <a:pt x="957" y="810"/>
                      </a:lnTo>
                      <a:lnTo>
                        <a:pt x="956" y="810"/>
                      </a:lnTo>
                      <a:lnTo>
                        <a:pt x="954" y="810"/>
                      </a:lnTo>
                      <a:lnTo>
                        <a:pt x="948" y="810"/>
                      </a:lnTo>
                      <a:lnTo>
                        <a:pt x="936" y="808"/>
                      </a:lnTo>
                      <a:lnTo>
                        <a:pt x="928" y="808"/>
                      </a:lnTo>
                      <a:lnTo>
                        <a:pt x="908" y="804"/>
                      </a:lnTo>
                      <a:lnTo>
                        <a:pt x="893" y="802"/>
                      </a:lnTo>
                      <a:lnTo>
                        <a:pt x="863" y="800"/>
                      </a:lnTo>
                      <a:lnTo>
                        <a:pt x="861" y="796"/>
                      </a:lnTo>
                      <a:lnTo>
                        <a:pt x="849" y="790"/>
                      </a:lnTo>
                      <a:lnTo>
                        <a:pt x="830" y="796"/>
                      </a:lnTo>
                      <a:lnTo>
                        <a:pt x="804" y="792"/>
                      </a:lnTo>
                      <a:lnTo>
                        <a:pt x="785" y="778"/>
                      </a:lnTo>
                      <a:lnTo>
                        <a:pt x="787" y="770"/>
                      </a:lnTo>
                      <a:lnTo>
                        <a:pt x="775" y="747"/>
                      </a:lnTo>
                      <a:lnTo>
                        <a:pt x="753" y="735"/>
                      </a:lnTo>
                      <a:lnTo>
                        <a:pt x="747" y="733"/>
                      </a:lnTo>
                      <a:lnTo>
                        <a:pt x="735" y="739"/>
                      </a:lnTo>
                      <a:lnTo>
                        <a:pt x="708" y="719"/>
                      </a:lnTo>
                      <a:lnTo>
                        <a:pt x="704" y="719"/>
                      </a:lnTo>
                      <a:lnTo>
                        <a:pt x="688" y="727"/>
                      </a:lnTo>
                      <a:lnTo>
                        <a:pt x="639" y="749"/>
                      </a:lnTo>
                      <a:lnTo>
                        <a:pt x="608" y="760"/>
                      </a:lnTo>
                      <a:lnTo>
                        <a:pt x="592" y="768"/>
                      </a:lnTo>
                      <a:lnTo>
                        <a:pt x="590" y="768"/>
                      </a:lnTo>
                      <a:lnTo>
                        <a:pt x="586" y="770"/>
                      </a:lnTo>
                      <a:lnTo>
                        <a:pt x="570" y="776"/>
                      </a:lnTo>
                      <a:lnTo>
                        <a:pt x="551" y="784"/>
                      </a:lnTo>
                      <a:lnTo>
                        <a:pt x="521" y="796"/>
                      </a:lnTo>
                      <a:lnTo>
                        <a:pt x="486" y="810"/>
                      </a:lnTo>
                      <a:lnTo>
                        <a:pt x="472" y="816"/>
                      </a:lnTo>
                      <a:lnTo>
                        <a:pt x="464" y="817"/>
                      </a:lnTo>
                      <a:lnTo>
                        <a:pt x="458" y="821"/>
                      </a:lnTo>
                      <a:lnTo>
                        <a:pt x="441" y="829"/>
                      </a:lnTo>
                      <a:lnTo>
                        <a:pt x="374" y="855"/>
                      </a:lnTo>
                      <a:lnTo>
                        <a:pt x="358" y="861"/>
                      </a:lnTo>
                      <a:lnTo>
                        <a:pt x="356" y="861"/>
                      </a:lnTo>
                      <a:lnTo>
                        <a:pt x="342" y="867"/>
                      </a:lnTo>
                      <a:lnTo>
                        <a:pt x="336" y="869"/>
                      </a:lnTo>
                      <a:lnTo>
                        <a:pt x="313" y="878"/>
                      </a:lnTo>
                      <a:lnTo>
                        <a:pt x="277" y="890"/>
                      </a:lnTo>
                      <a:lnTo>
                        <a:pt x="264" y="896"/>
                      </a:lnTo>
                      <a:lnTo>
                        <a:pt x="258" y="898"/>
                      </a:lnTo>
                      <a:lnTo>
                        <a:pt x="248" y="902"/>
                      </a:lnTo>
                      <a:lnTo>
                        <a:pt x="199" y="920"/>
                      </a:lnTo>
                      <a:lnTo>
                        <a:pt x="164" y="933"/>
                      </a:lnTo>
                      <a:lnTo>
                        <a:pt x="154" y="937"/>
                      </a:lnTo>
                      <a:lnTo>
                        <a:pt x="142" y="941"/>
                      </a:lnTo>
                      <a:lnTo>
                        <a:pt x="140" y="941"/>
                      </a:lnTo>
                      <a:lnTo>
                        <a:pt x="130" y="945"/>
                      </a:lnTo>
                      <a:lnTo>
                        <a:pt x="112" y="951"/>
                      </a:lnTo>
                      <a:lnTo>
                        <a:pt x="65" y="969"/>
                      </a:lnTo>
                      <a:lnTo>
                        <a:pt x="44" y="977"/>
                      </a:lnTo>
                      <a:lnTo>
                        <a:pt x="38" y="979"/>
                      </a:lnTo>
                      <a:lnTo>
                        <a:pt x="20" y="985"/>
                      </a:lnTo>
                      <a:lnTo>
                        <a:pt x="0" y="930"/>
                      </a:lnTo>
                      <a:lnTo>
                        <a:pt x="18" y="912"/>
                      </a:lnTo>
                      <a:lnTo>
                        <a:pt x="53" y="861"/>
                      </a:lnTo>
                      <a:lnTo>
                        <a:pt x="77" y="835"/>
                      </a:lnTo>
                      <a:lnTo>
                        <a:pt x="89" y="802"/>
                      </a:lnTo>
                      <a:lnTo>
                        <a:pt x="101" y="786"/>
                      </a:lnTo>
                      <a:lnTo>
                        <a:pt x="85" y="749"/>
                      </a:lnTo>
                      <a:lnTo>
                        <a:pt x="67" y="747"/>
                      </a:lnTo>
                      <a:lnTo>
                        <a:pt x="59" y="729"/>
                      </a:lnTo>
                      <a:lnTo>
                        <a:pt x="50" y="723"/>
                      </a:lnTo>
                      <a:lnTo>
                        <a:pt x="38" y="694"/>
                      </a:lnTo>
                      <a:lnTo>
                        <a:pt x="122" y="639"/>
                      </a:lnTo>
                      <a:lnTo>
                        <a:pt x="173" y="619"/>
                      </a:lnTo>
                      <a:lnTo>
                        <a:pt x="195" y="613"/>
                      </a:lnTo>
                      <a:lnTo>
                        <a:pt x="234" y="603"/>
                      </a:lnTo>
                      <a:lnTo>
                        <a:pt x="276" y="611"/>
                      </a:lnTo>
                      <a:lnTo>
                        <a:pt x="297" y="593"/>
                      </a:lnTo>
                      <a:lnTo>
                        <a:pt x="333" y="578"/>
                      </a:lnTo>
                      <a:lnTo>
                        <a:pt x="354" y="572"/>
                      </a:lnTo>
                      <a:lnTo>
                        <a:pt x="390" y="540"/>
                      </a:lnTo>
                      <a:lnTo>
                        <a:pt x="391" y="540"/>
                      </a:lnTo>
                      <a:lnTo>
                        <a:pt x="397" y="531"/>
                      </a:lnTo>
                      <a:lnTo>
                        <a:pt x="401" y="521"/>
                      </a:lnTo>
                      <a:lnTo>
                        <a:pt x="417" y="495"/>
                      </a:lnTo>
                      <a:lnTo>
                        <a:pt x="447" y="476"/>
                      </a:lnTo>
                      <a:lnTo>
                        <a:pt x="447" y="454"/>
                      </a:lnTo>
                      <a:lnTo>
                        <a:pt x="443" y="442"/>
                      </a:lnTo>
                      <a:lnTo>
                        <a:pt x="427" y="420"/>
                      </a:lnTo>
                      <a:lnTo>
                        <a:pt x="421" y="419"/>
                      </a:lnTo>
                      <a:lnTo>
                        <a:pt x="415" y="409"/>
                      </a:lnTo>
                      <a:lnTo>
                        <a:pt x="425" y="409"/>
                      </a:lnTo>
                      <a:lnTo>
                        <a:pt x="435" y="393"/>
                      </a:lnTo>
                      <a:lnTo>
                        <a:pt x="411" y="389"/>
                      </a:lnTo>
                      <a:lnTo>
                        <a:pt x="407" y="393"/>
                      </a:lnTo>
                      <a:lnTo>
                        <a:pt x="405" y="385"/>
                      </a:lnTo>
                      <a:lnTo>
                        <a:pt x="386" y="383"/>
                      </a:lnTo>
                      <a:lnTo>
                        <a:pt x="384" y="348"/>
                      </a:lnTo>
                      <a:lnTo>
                        <a:pt x="403" y="330"/>
                      </a:lnTo>
                      <a:lnTo>
                        <a:pt x="399" y="322"/>
                      </a:lnTo>
                      <a:lnTo>
                        <a:pt x="429" y="287"/>
                      </a:lnTo>
                      <a:lnTo>
                        <a:pt x="435" y="279"/>
                      </a:lnTo>
                      <a:lnTo>
                        <a:pt x="437" y="263"/>
                      </a:lnTo>
                      <a:lnTo>
                        <a:pt x="480" y="161"/>
                      </a:lnTo>
                      <a:lnTo>
                        <a:pt x="498" y="139"/>
                      </a:lnTo>
                      <a:lnTo>
                        <a:pt x="500" y="134"/>
                      </a:lnTo>
                      <a:lnTo>
                        <a:pt x="529" y="100"/>
                      </a:lnTo>
                      <a:lnTo>
                        <a:pt x="551" y="92"/>
                      </a:lnTo>
                      <a:lnTo>
                        <a:pt x="553" y="90"/>
                      </a:lnTo>
                      <a:lnTo>
                        <a:pt x="651" y="47"/>
                      </a:lnTo>
                      <a:lnTo>
                        <a:pt x="655" y="45"/>
                      </a:lnTo>
                      <a:lnTo>
                        <a:pt x="708" y="20"/>
                      </a:lnTo>
                      <a:lnTo>
                        <a:pt x="747" y="0"/>
                      </a:lnTo>
                      <a:lnTo>
                        <a:pt x="757" y="31"/>
                      </a:lnTo>
                      <a:lnTo>
                        <a:pt x="783" y="86"/>
                      </a:lnTo>
                      <a:lnTo>
                        <a:pt x="785" y="88"/>
                      </a:lnTo>
                      <a:lnTo>
                        <a:pt x="787" y="88"/>
                      </a:lnTo>
                      <a:lnTo>
                        <a:pt x="790" y="90"/>
                      </a:lnTo>
                      <a:lnTo>
                        <a:pt x="798" y="96"/>
                      </a:lnTo>
                      <a:lnTo>
                        <a:pt x="820" y="143"/>
                      </a:lnTo>
                      <a:lnTo>
                        <a:pt x="814" y="163"/>
                      </a:lnTo>
                      <a:lnTo>
                        <a:pt x="818" y="189"/>
                      </a:lnTo>
                      <a:lnTo>
                        <a:pt x="849" y="236"/>
                      </a:lnTo>
                      <a:lnTo>
                        <a:pt x="851" y="238"/>
                      </a:lnTo>
                      <a:lnTo>
                        <a:pt x="853" y="238"/>
                      </a:lnTo>
                      <a:lnTo>
                        <a:pt x="857" y="246"/>
                      </a:lnTo>
                      <a:lnTo>
                        <a:pt x="861" y="275"/>
                      </a:lnTo>
                      <a:lnTo>
                        <a:pt x="877" y="267"/>
                      </a:lnTo>
                      <a:lnTo>
                        <a:pt x="912" y="322"/>
                      </a:lnTo>
                      <a:lnTo>
                        <a:pt x="918" y="336"/>
                      </a:lnTo>
                      <a:lnTo>
                        <a:pt x="928" y="360"/>
                      </a:lnTo>
                      <a:lnTo>
                        <a:pt x="942" y="397"/>
                      </a:lnTo>
                      <a:lnTo>
                        <a:pt x="952" y="419"/>
                      </a:lnTo>
                      <a:lnTo>
                        <a:pt x="959" y="434"/>
                      </a:lnTo>
                      <a:lnTo>
                        <a:pt x="961" y="434"/>
                      </a:lnTo>
                      <a:lnTo>
                        <a:pt x="963" y="448"/>
                      </a:lnTo>
                      <a:lnTo>
                        <a:pt x="965" y="460"/>
                      </a:lnTo>
                      <a:lnTo>
                        <a:pt x="969" y="485"/>
                      </a:lnTo>
                      <a:lnTo>
                        <a:pt x="983" y="570"/>
                      </a:lnTo>
                      <a:lnTo>
                        <a:pt x="983" y="578"/>
                      </a:lnTo>
                      <a:lnTo>
                        <a:pt x="989" y="584"/>
                      </a:lnTo>
                      <a:lnTo>
                        <a:pt x="993" y="593"/>
                      </a:lnTo>
                      <a:lnTo>
                        <a:pt x="1013" y="643"/>
                      </a:lnTo>
                      <a:lnTo>
                        <a:pt x="1018" y="658"/>
                      </a:lnTo>
                      <a:lnTo>
                        <a:pt x="1022" y="666"/>
                      </a:lnTo>
                      <a:lnTo>
                        <a:pt x="1024" y="672"/>
                      </a:lnTo>
                      <a:lnTo>
                        <a:pt x="1028" y="686"/>
                      </a:lnTo>
                      <a:lnTo>
                        <a:pt x="1036" y="705"/>
                      </a:lnTo>
                      <a:lnTo>
                        <a:pt x="1038" y="709"/>
                      </a:lnTo>
                      <a:lnTo>
                        <a:pt x="1042" y="719"/>
                      </a:lnTo>
                      <a:lnTo>
                        <a:pt x="1064" y="743"/>
                      </a:lnTo>
                      <a:lnTo>
                        <a:pt x="1036" y="782"/>
                      </a:lnTo>
                      <a:lnTo>
                        <a:pt x="1058" y="800"/>
                      </a:lnTo>
                      <a:lnTo>
                        <a:pt x="1048" y="819"/>
                      </a:lnTo>
                      <a:lnTo>
                        <a:pt x="1050" y="827"/>
                      </a:lnTo>
                      <a:lnTo>
                        <a:pt x="1048" y="831"/>
                      </a:lnTo>
                      <a:lnTo>
                        <a:pt x="1050" y="831"/>
                      </a:lnTo>
                      <a:lnTo>
                        <a:pt x="1054" y="835"/>
                      </a:lnTo>
                      <a:lnTo>
                        <a:pt x="1068" y="821"/>
                      </a:lnTo>
                      <a:lnTo>
                        <a:pt x="1070" y="814"/>
                      </a:lnTo>
                      <a:lnTo>
                        <a:pt x="1087" y="802"/>
                      </a:lnTo>
                      <a:lnTo>
                        <a:pt x="1103" y="788"/>
                      </a:lnTo>
                      <a:lnTo>
                        <a:pt x="1127" y="784"/>
                      </a:lnTo>
                      <a:lnTo>
                        <a:pt x="1140" y="764"/>
                      </a:lnTo>
                      <a:lnTo>
                        <a:pt x="1215" y="727"/>
                      </a:lnTo>
                      <a:lnTo>
                        <a:pt x="1244" y="680"/>
                      </a:lnTo>
                      <a:lnTo>
                        <a:pt x="1262" y="662"/>
                      </a:lnTo>
                      <a:lnTo>
                        <a:pt x="1256" y="674"/>
                      </a:lnTo>
                      <a:lnTo>
                        <a:pt x="1270" y="686"/>
                      </a:lnTo>
                      <a:lnTo>
                        <a:pt x="1294" y="686"/>
                      </a:lnTo>
                      <a:lnTo>
                        <a:pt x="1311" y="660"/>
                      </a:lnTo>
                      <a:lnTo>
                        <a:pt x="1317" y="666"/>
                      </a:lnTo>
                      <a:lnTo>
                        <a:pt x="1280" y="709"/>
                      </a:lnTo>
                      <a:lnTo>
                        <a:pt x="1152" y="839"/>
                      </a:lnTo>
                      <a:lnTo>
                        <a:pt x="1127" y="855"/>
                      </a:lnTo>
                      <a:lnTo>
                        <a:pt x="1097" y="874"/>
                      </a:lnTo>
                      <a:lnTo>
                        <a:pt x="1077" y="884"/>
                      </a:lnTo>
                      <a:lnTo>
                        <a:pt x="1060" y="896"/>
                      </a:lnTo>
                      <a:lnTo>
                        <a:pt x="1052" y="904"/>
                      </a:lnTo>
                      <a:lnTo>
                        <a:pt x="1050" y="900"/>
                      </a:lnTo>
                      <a:lnTo>
                        <a:pt x="1040" y="904"/>
                      </a:lnTo>
                      <a:lnTo>
                        <a:pt x="1030" y="900"/>
                      </a:lnTo>
                      <a:lnTo>
                        <a:pt x="1022" y="918"/>
                      </a:lnTo>
                      <a:lnTo>
                        <a:pt x="1007" y="935"/>
                      </a:lnTo>
                      <a:lnTo>
                        <a:pt x="1005" y="935"/>
                      </a:lnTo>
                      <a:lnTo>
                        <a:pt x="1005" y="931"/>
                      </a:lnTo>
                      <a:lnTo>
                        <a:pt x="1003" y="926"/>
                      </a:lnTo>
                      <a:lnTo>
                        <a:pt x="1007" y="914"/>
                      </a:lnTo>
                      <a:lnTo>
                        <a:pt x="1003" y="908"/>
                      </a:lnTo>
                      <a:lnTo>
                        <a:pt x="1003" y="906"/>
                      </a:lnTo>
                      <a:lnTo>
                        <a:pt x="1009" y="900"/>
                      </a:lnTo>
                      <a:lnTo>
                        <a:pt x="1011" y="900"/>
                      </a:lnTo>
                      <a:lnTo>
                        <a:pt x="1018" y="894"/>
                      </a:lnTo>
                      <a:lnTo>
                        <a:pt x="1024" y="892"/>
                      </a:lnTo>
                      <a:lnTo>
                        <a:pt x="1024" y="884"/>
                      </a:lnTo>
                      <a:lnTo>
                        <a:pt x="1022" y="876"/>
                      </a:lnTo>
                      <a:lnTo>
                        <a:pt x="1020" y="869"/>
                      </a:lnTo>
                      <a:lnTo>
                        <a:pt x="1022" y="859"/>
                      </a:lnTo>
                      <a:lnTo>
                        <a:pt x="1022" y="841"/>
                      </a:lnTo>
                      <a:lnTo>
                        <a:pt x="1022" y="839"/>
                      </a:lnTo>
                      <a:lnTo>
                        <a:pt x="1022" y="837"/>
                      </a:lnTo>
                      <a:lnTo>
                        <a:pt x="1022" y="831"/>
                      </a:lnTo>
                      <a:lnTo>
                        <a:pt x="1020" y="819"/>
                      </a:lnTo>
                      <a:lnTo>
                        <a:pt x="1020" y="817"/>
                      </a:lnTo>
                      <a:lnTo>
                        <a:pt x="1018" y="814"/>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grpSp>
          <p:sp>
            <p:nvSpPr>
              <p:cNvPr id="93" name="Freeform 14">
                <a:extLst>
                  <a:ext uri="{FF2B5EF4-FFF2-40B4-BE49-F238E27FC236}">
                    <a16:creationId xmlns:a16="http://schemas.microsoft.com/office/drawing/2014/main" id="{2D12109B-713A-4A1D-BC86-24CB555A949F}"/>
                  </a:ext>
                </a:extLst>
              </p:cNvPr>
              <p:cNvSpPr>
                <a:spLocks/>
              </p:cNvSpPr>
              <p:nvPr/>
            </p:nvSpPr>
            <p:spPr bwMode="auto">
              <a:xfrm>
                <a:off x="6337300" y="1804988"/>
                <a:ext cx="39688" cy="20637"/>
              </a:xfrm>
              <a:custGeom>
                <a:avLst/>
                <a:gdLst>
                  <a:gd name="T0" fmla="*/ 2 w 45"/>
                  <a:gd name="T1" fmla="*/ 8 h 26"/>
                  <a:gd name="T2" fmla="*/ 0 w 45"/>
                  <a:gd name="T3" fmla="*/ 0 h 26"/>
                  <a:gd name="T4" fmla="*/ 45 w 45"/>
                  <a:gd name="T5" fmla="*/ 18 h 26"/>
                  <a:gd name="T6" fmla="*/ 29 w 45"/>
                  <a:gd name="T7" fmla="*/ 26 h 26"/>
                  <a:gd name="T8" fmla="*/ 2 w 45"/>
                  <a:gd name="T9" fmla="*/ 8 h 26"/>
                  <a:gd name="T10" fmla="*/ 0 60000 65536"/>
                  <a:gd name="T11" fmla="*/ 0 60000 65536"/>
                  <a:gd name="T12" fmla="*/ 0 60000 65536"/>
                  <a:gd name="T13" fmla="*/ 0 60000 65536"/>
                  <a:gd name="T14" fmla="*/ 0 60000 65536"/>
                  <a:gd name="T15" fmla="*/ 0 w 45"/>
                  <a:gd name="T16" fmla="*/ 0 h 26"/>
                  <a:gd name="T17" fmla="*/ 45 w 45"/>
                  <a:gd name="T18" fmla="*/ 26 h 26"/>
                </a:gdLst>
                <a:ahLst/>
                <a:cxnLst>
                  <a:cxn ang="T10">
                    <a:pos x="T0" y="T1"/>
                  </a:cxn>
                  <a:cxn ang="T11">
                    <a:pos x="T2" y="T3"/>
                  </a:cxn>
                  <a:cxn ang="T12">
                    <a:pos x="T4" y="T5"/>
                  </a:cxn>
                  <a:cxn ang="T13">
                    <a:pos x="T6" y="T7"/>
                  </a:cxn>
                  <a:cxn ang="T14">
                    <a:pos x="T8" y="T9"/>
                  </a:cxn>
                </a:cxnLst>
                <a:rect l="T15" t="T16" r="T17" b="T18"/>
                <a:pathLst>
                  <a:path w="45" h="26">
                    <a:moveTo>
                      <a:pt x="2" y="8"/>
                    </a:moveTo>
                    <a:lnTo>
                      <a:pt x="0" y="0"/>
                    </a:lnTo>
                    <a:lnTo>
                      <a:pt x="45" y="18"/>
                    </a:lnTo>
                    <a:lnTo>
                      <a:pt x="29" y="26"/>
                    </a:lnTo>
                    <a:lnTo>
                      <a:pt x="2" y="8"/>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grpSp>
            <p:nvGrpSpPr>
              <p:cNvPr id="94" name="Group 15">
                <a:extLst>
                  <a:ext uri="{FF2B5EF4-FFF2-40B4-BE49-F238E27FC236}">
                    <a16:creationId xmlns:a16="http://schemas.microsoft.com/office/drawing/2014/main" id="{78CF1758-A3A8-42B8-8186-CD2EE0F147DB}"/>
                  </a:ext>
                </a:extLst>
              </p:cNvPr>
              <p:cNvGrpSpPr>
                <a:grpSpLocks/>
              </p:cNvGrpSpPr>
              <p:nvPr/>
            </p:nvGrpSpPr>
            <p:grpSpPr bwMode="auto">
              <a:xfrm>
                <a:off x="3607290" y="1236116"/>
                <a:ext cx="3435350" cy="2298700"/>
                <a:chOff x="2613" y="1021"/>
                <a:chExt cx="1993" cy="1355"/>
              </a:xfrm>
              <a:grpFill/>
            </p:grpSpPr>
            <p:sp>
              <p:nvSpPr>
                <p:cNvPr id="127" name="Freeform 16">
                  <a:extLst>
                    <a:ext uri="{FF2B5EF4-FFF2-40B4-BE49-F238E27FC236}">
                      <a16:creationId xmlns:a16="http://schemas.microsoft.com/office/drawing/2014/main" id="{1F35B026-8F49-4DAC-8B69-7941BA8C48E4}"/>
                    </a:ext>
                  </a:extLst>
                </p:cNvPr>
                <p:cNvSpPr>
                  <a:spLocks/>
                </p:cNvSpPr>
                <p:nvPr/>
              </p:nvSpPr>
              <p:spPr bwMode="auto">
                <a:xfrm>
                  <a:off x="2784" y="2019"/>
                  <a:ext cx="679" cy="344"/>
                </a:xfrm>
                <a:custGeom>
                  <a:avLst/>
                  <a:gdLst>
                    <a:gd name="T0" fmla="*/ 1316 w 1358"/>
                    <a:gd name="T1" fmla="*/ 228 h 688"/>
                    <a:gd name="T2" fmla="*/ 1324 w 1358"/>
                    <a:gd name="T3" fmla="*/ 301 h 688"/>
                    <a:gd name="T4" fmla="*/ 1332 w 1358"/>
                    <a:gd name="T5" fmla="*/ 372 h 688"/>
                    <a:gd name="T6" fmla="*/ 1340 w 1358"/>
                    <a:gd name="T7" fmla="*/ 448 h 688"/>
                    <a:gd name="T8" fmla="*/ 1350 w 1358"/>
                    <a:gd name="T9" fmla="*/ 533 h 688"/>
                    <a:gd name="T10" fmla="*/ 1356 w 1358"/>
                    <a:gd name="T11" fmla="*/ 594 h 688"/>
                    <a:gd name="T12" fmla="*/ 1356 w 1358"/>
                    <a:gd name="T13" fmla="*/ 612 h 688"/>
                    <a:gd name="T14" fmla="*/ 1244 w 1358"/>
                    <a:gd name="T15" fmla="*/ 623 h 688"/>
                    <a:gd name="T16" fmla="*/ 1193 w 1358"/>
                    <a:gd name="T17" fmla="*/ 627 h 688"/>
                    <a:gd name="T18" fmla="*/ 1130 w 1358"/>
                    <a:gd name="T19" fmla="*/ 635 h 688"/>
                    <a:gd name="T20" fmla="*/ 1026 w 1358"/>
                    <a:gd name="T21" fmla="*/ 643 h 688"/>
                    <a:gd name="T22" fmla="*/ 947 w 1358"/>
                    <a:gd name="T23" fmla="*/ 649 h 688"/>
                    <a:gd name="T24" fmla="*/ 855 w 1358"/>
                    <a:gd name="T25" fmla="*/ 657 h 688"/>
                    <a:gd name="T26" fmla="*/ 776 w 1358"/>
                    <a:gd name="T27" fmla="*/ 663 h 688"/>
                    <a:gd name="T28" fmla="*/ 717 w 1358"/>
                    <a:gd name="T29" fmla="*/ 665 h 688"/>
                    <a:gd name="T30" fmla="*/ 648 w 1358"/>
                    <a:gd name="T31" fmla="*/ 669 h 688"/>
                    <a:gd name="T32" fmla="*/ 558 w 1358"/>
                    <a:gd name="T33" fmla="*/ 674 h 688"/>
                    <a:gd name="T34" fmla="*/ 465 w 1358"/>
                    <a:gd name="T35" fmla="*/ 676 h 688"/>
                    <a:gd name="T36" fmla="*/ 373 w 1358"/>
                    <a:gd name="T37" fmla="*/ 680 h 688"/>
                    <a:gd name="T38" fmla="*/ 271 w 1358"/>
                    <a:gd name="T39" fmla="*/ 682 h 688"/>
                    <a:gd name="T40" fmla="*/ 179 w 1358"/>
                    <a:gd name="T41" fmla="*/ 684 h 688"/>
                    <a:gd name="T42" fmla="*/ 55 w 1358"/>
                    <a:gd name="T43" fmla="*/ 686 h 688"/>
                    <a:gd name="T44" fmla="*/ 0 w 1358"/>
                    <a:gd name="T45" fmla="*/ 661 h 688"/>
                    <a:gd name="T46" fmla="*/ 0 w 1358"/>
                    <a:gd name="T47" fmla="*/ 556 h 688"/>
                    <a:gd name="T48" fmla="*/ 0 w 1358"/>
                    <a:gd name="T49" fmla="*/ 452 h 688"/>
                    <a:gd name="T50" fmla="*/ 0 w 1358"/>
                    <a:gd name="T51" fmla="*/ 385 h 688"/>
                    <a:gd name="T52" fmla="*/ 0 w 1358"/>
                    <a:gd name="T53" fmla="*/ 311 h 688"/>
                    <a:gd name="T54" fmla="*/ 0 w 1358"/>
                    <a:gd name="T55" fmla="*/ 242 h 688"/>
                    <a:gd name="T56" fmla="*/ 0 w 1358"/>
                    <a:gd name="T57" fmla="*/ 150 h 688"/>
                    <a:gd name="T58" fmla="*/ 116 w 1358"/>
                    <a:gd name="T59" fmla="*/ 57 h 688"/>
                    <a:gd name="T60" fmla="*/ 224 w 1358"/>
                    <a:gd name="T61" fmla="*/ 57 h 688"/>
                    <a:gd name="T62" fmla="*/ 291 w 1358"/>
                    <a:gd name="T63" fmla="*/ 55 h 688"/>
                    <a:gd name="T64" fmla="*/ 387 w 1358"/>
                    <a:gd name="T65" fmla="*/ 53 h 688"/>
                    <a:gd name="T66" fmla="*/ 499 w 1358"/>
                    <a:gd name="T67" fmla="*/ 47 h 688"/>
                    <a:gd name="T68" fmla="*/ 574 w 1358"/>
                    <a:gd name="T69" fmla="*/ 45 h 688"/>
                    <a:gd name="T70" fmla="*/ 617 w 1358"/>
                    <a:gd name="T71" fmla="*/ 42 h 688"/>
                    <a:gd name="T72" fmla="*/ 703 w 1358"/>
                    <a:gd name="T73" fmla="*/ 38 h 688"/>
                    <a:gd name="T74" fmla="*/ 768 w 1358"/>
                    <a:gd name="T75" fmla="*/ 34 h 688"/>
                    <a:gd name="T76" fmla="*/ 890 w 1358"/>
                    <a:gd name="T77" fmla="*/ 26 h 688"/>
                    <a:gd name="T78" fmla="*/ 963 w 1358"/>
                    <a:gd name="T79" fmla="*/ 20 h 688"/>
                    <a:gd name="T80" fmla="*/ 1008 w 1358"/>
                    <a:gd name="T81" fmla="*/ 16 h 688"/>
                    <a:gd name="T82" fmla="*/ 1071 w 1358"/>
                    <a:gd name="T83" fmla="*/ 10 h 688"/>
                    <a:gd name="T84" fmla="*/ 1204 w 1358"/>
                    <a:gd name="T85" fmla="*/ 24 h 688"/>
                    <a:gd name="T86" fmla="*/ 1248 w 1358"/>
                    <a:gd name="T87" fmla="*/ 30 h 688"/>
                    <a:gd name="T88" fmla="*/ 1214 w 1358"/>
                    <a:gd name="T89" fmla="*/ 95 h 688"/>
                    <a:gd name="T90" fmla="*/ 1257 w 1358"/>
                    <a:gd name="T91" fmla="*/ 122 h 688"/>
                    <a:gd name="T92" fmla="*/ 1307 w 1358"/>
                    <a:gd name="T93" fmla="*/ 163 h 688"/>
                    <a:gd name="T94" fmla="*/ 1311 w 1358"/>
                    <a:gd name="T95" fmla="*/ 173 h 6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58"/>
                    <a:gd name="T145" fmla="*/ 0 h 688"/>
                    <a:gd name="T146" fmla="*/ 1358 w 1358"/>
                    <a:gd name="T147" fmla="*/ 688 h 6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58" h="688">
                      <a:moveTo>
                        <a:pt x="1313" y="187"/>
                      </a:moveTo>
                      <a:lnTo>
                        <a:pt x="1314" y="201"/>
                      </a:lnTo>
                      <a:lnTo>
                        <a:pt x="1316" y="216"/>
                      </a:lnTo>
                      <a:lnTo>
                        <a:pt x="1316" y="228"/>
                      </a:lnTo>
                      <a:lnTo>
                        <a:pt x="1318" y="248"/>
                      </a:lnTo>
                      <a:lnTo>
                        <a:pt x="1318" y="250"/>
                      </a:lnTo>
                      <a:lnTo>
                        <a:pt x="1322" y="273"/>
                      </a:lnTo>
                      <a:lnTo>
                        <a:pt x="1324" y="301"/>
                      </a:lnTo>
                      <a:lnTo>
                        <a:pt x="1324" y="305"/>
                      </a:lnTo>
                      <a:lnTo>
                        <a:pt x="1326" y="323"/>
                      </a:lnTo>
                      <a:lnTo>
                        <a:pt x="1330" y="352"/>
                      </a:lnTo>
                      <a:lnTo>
                        <a:pt x="1332" y="372"/>
                      </a:lnTo>
                      <a:lnTo>
                        <a:pt x="1334" y="391"/>
                      </a:lnTo>
                      <a:lnTo>
                        <a:pt x="1334" y="395"/>
                      </a:lnTo>
                      <a:lnTo>
                        <a:pt x="1336" y="417"/>
                      </a:lnTo>
                      <a:lnTo>
                        <a:pt x="1340" y="448"/>
                      </a:lnTo>
                      <a:lnTo>
                        <a:pt x="1342" y="472"/>
                      </a:lnTo>
                      <a:lnTo>
                        <a:pt x="1344" y="476"/>
                      </a:lnTo>
                      <a:lnTo>
                        <a:pt x="1346" y="507"/>
                      </a:lnTo>
                      <a:lnTo>
                        <a:pt x="1350" y="533"/>
                      </a:lnTo>
                      <a:lnTo>
                        <a:pt x="1350" y="535"/>
                      </a:lnTo>
                      <a:lnTo>
                        <a:pt x="1350" y="541"/>
                      </a:lnTo>
                      <a:lnTo>
                        <a:pt x="1354" y="576"/>
                      </a:lnTo>
                      <a:lnTo>
                        <a:pt x="1356" y="594"/>
                      </a:lnTo>
                      <a:lnTo>
                        <a:pt x="1356" y="600"/>
                      </a:lnTo>
                      <a:lnTo>
                        <a:pt x="1358" y="604"/>
                      </a:lnTo>
                      <a:lnTo>
                        <a:pt x="1358" y="612"/>
                      </a:lnTo>
                      <a:lnTo>
                        <a:pt x="1356" y="612"/>
                      </a:lnTo>
                      <a:lnTo>
                        <a:pt x="1334" y="613"/>
                      </a:lnTo>
                      <a:lnTo>
                        <a:pt x="1287" y="619"/>
                      </a:lnTo>
                      <a:lnTo>
                        <a:pt x="1275" y="619"/>
                      </a:lnTo>
                      <a:lnTo>
                        <a:pt x="1244" y="623"/>
                      </a:lnTo>
                      <a:lnTo>
                        <a:pt x="1230" y="625"/>
                      </a:lnTo>
                      <a:lnTo>
                        <a:pt x="1214" y="625"/>
                      </a:lnTo>
                      <a:lnTo>
                        <a:pt x="1197" y="627"/>
                      </a:lnTo>
                      <a:lnTo>
                        <a:pt x="1193" y="627"/>
                      </a:lnTo>
                      <a:lnTo>
                        <a:pt x="1175" y="629"/>
                      </a:lnTo>
                      <a:lnTo>
                        <a:pt x="1167" y="631"/>
                      </a:lnTo>
                      <a:lnTo>
                        <a:pt x="1145" y="633"/>
                      </a:lnTo>
                      <a:lnTo>
                        <a:pt x="1130" y="635"/>
                      </a:lnTo>
                      <a:lnTo>
                        <a:pt x="1112" y="635"/>
                      </a:lnTo>
                      <a:lnTo>
                        <a:pt x="1106" y="637"/>
                      </a:lnTo>
                      <a:lnTo>
                        <a:pt x="1083" y="639"/>
                      </a:lnTo>
                      <a:lnTo>
                        <a:pt x="1026" y="643"/>
                      </a:lnTo>
                      <a:lnTo>
                        <a:pt x="1010" y="645"/>
                      </a:lnTo>
                      <a:lnTo>
                        <a:pt x="992" y="647"/>
                      </a:lnTo>
                      <a:lnTo>
                        <a:pt x="969" y="649"/>
                      </a:lnTo>
                      <a:lnTo>
                        <a:pt x="947" y="649"/>
                      </a:lnTo>
                      <a:lnTo>
                        <a:pt x="923" y="651"/>
                      </a:lnTo>
                      <a:lnTo>
                        <a:pt x="896" y="653"/>
                      </a:lnTo>
                      <a:lnTo>
                        <a:pt x="866" y="657"/>
                      </a:lnTo>
                      <a:lnTo>
                        <a:pt x="855" y="657"/>
                      </a:lnTo>
                      <a:lnTo>
                        <a:pt x="839" y="659"/>
                      </a:lnTo>
                      <a:lnTo>
                        <a:pt x="831" y="659"/>
                      </a:lnTo>
                      <a:lnTo>
                        <a:pt x="798" y="661"/>
                      </a:lnTo>
                      <a:lnTo>
                        <a:pt x="776" y="663"/>
                      </a:lnTo>
                      <a:lnTo>
                        <a:pt x="741" y="665"/>
                      </a:lnTo>
                      <a:lnTo>
                        <a:pt x="733" y="665"/>
                      </a:lnTo>
                      <a:lnTo>
                        <a:pt x="721" y="665"/>
                      </a:lnTo>
                      <a:lnTo>
                        <a:pt x="717" y="665"/>
                      </a:lnTo>
                      <a:lnTo>
                        <a:pt x="688" y="667"/>
                      </a:lnTo>
                      <a:lnTo>
                        <a:pt x="678" y="669"/>
                      </a:lnTo>
                      <a:lnTo>
                        <a:pt x="672" y="669"/>
                      </a:lnTo>
                      <a:lnTo>
                        <a:pt x="648" y="669"/>
                      </a:lnTo>
                      <a:lnTo>
                        <a:pt x="640" y="670"/>
                      </a:lnTo>
                      <a:lnTo>
                        <a:pt x="603" y="672"/>
                      </a:lnTo>
                      <a:lnTo>
                        <a:pt x="591" y="672"/>
                      </a:lnTo>
                      <a:lnTo>
                        <a:pt x="558" y="674"/>
                      </a:lnTo>
                      <a:lnTo>
                        <a:pt x="495" y="676"/>
                      </a:lnTo>
                      <a:lnTo>
                        <a:pt x="489" y="676"/>
                      </a:lnTo>
                      <a:lnTo>
                        <a:pt x="473" y="676"/>
                      </a:lnTo>
                      <a:lnTo>
                        <a:pt x="465" y="676"/>
                      </a:lnTo>
                      <a:lnTo>
                        <a:pt x="458" y="678"/>
                      </a:lnTo>
                      <a:lnTo>
                        <a:pt x="387" y="680"/>
                      </a:lnTo>
                      <a:lnTo>
                        <a:pt x="375" y="680"/>
                      </a:lnTo>
                      <a:lnTo>
                        <a:pt x="373" y="680"/>
                      </a:lnTo>
                      <a:lnTo>
                        <a:pt x="367" y="680"/>
                      </a:lnTo>
                      <a:lnTo>
                        <a:pt x="357" y="680"/>
                      </a:lnTo>
                      <a:lnTo>
                        <a:pt x="351" y="680"/>
                      </a:lnTo>
                      <a:lnTo>
                        <a:pt x="271" y="682"/>
                      </a:lnTo>
                      <a:lnTo>
                        <a:pt x="259" y="684"/>
                      </a:lnTo>
                      <a:lnTo>
                        <a:pt x="202" y="684"/>
                      </a:lnTo>
                      <a:lnTo>
                        <a:pt x="190" y="684"/>
                      </a:lnTo>
                      <a:lnTo>
                        <a:pt x="179" y="684"/>
                      </a:lnTo>
                      <a:lnTo>
                        <a:pt x="169" y="686"/>
                      </a:lnTo>
                      <a:lnTo>
                        <a:pt x="122" y="686"/>
                      </a:lnTo>
                      <a:lnTo>
                        <a:pt x="90" y="686"/>
                      </a:lnTo>
                      <a:lnTo>
                        <a:pt x="55" y="686"/>
                      </a:lnTo>
                      <a:lnTo>
                        <a:pt x="43" y="686"/>
                      </a:lnTo>
                      <a:lnTo>
                        <a:pt x="4" y="688"/>
                      </a:lnTo>
                      <a:lnTo>
                        <a:pt x="0" y="688"/>
                      </a:lnTo>
                      <a:lnTo>
                        <a:pt x="0" y="661"/>
                      </a:lnTo>
                      <a:lnTo>
                        <a:pt x="0" y="633"/>
                      </a:lnTo>
                      <a:lnTo>
                        <a:pt x="0" y="606"/>
                      </a:lnTo>
                      <a:lnTo>
                        <a:pt x="0" y="582"/>
                      </a:lnTo>
                      <a:lnTo>
                        <a:pt x="0" y="556"/>
                      </a:lnTo>
                      <a:lnTo>
                        <a:pt x="0" y="553"/>
                      </a:lnTo>
                      <a:lnTo>
                        <a:pt x="0" y="533"/>
                      </a:lnTo>
                      <a:lnTo>
                        <a:pt x="0" y="478"/>
                      </a:lnTo>
                      <a:lnTo>
                        <a:pt x="0" y="452"/>
                      </a:lnTo>
                      <a:lnTo>
                        <a:pt x="0" y="423"/>
                      </a:lnTo>
                      <a:lnTo>
                        <a:pt x="0" y="421"/>
                      </a:lnTo>
                      <a:lnTo>
                        <a:pt x="0" y="399"/>
                      </a:lnTo>
                      <a:lnTo>
                        <a:pt x="0" y="385"/>
                      </a:lnTo>
                      <a:lnTo>
                        <a:pt x="0" y="350"/>
                      </a:lnTo>
                      <a:lnTo>
                        <a:pt x="0" y="348"/>
                      </a:lnTo>
                      <a:lnTo>
                        <a:pt x="0" y="332"/>
                      </a:lnTo>
                      <a:lnTo>
                        <a:pt x="0" y="311"/>
                      </a:lnTo>
                      <a:lnTo>
                        <a:pt x="0" y="270"/>
                      </a:lnTo>
                      <a:lnTo>
                        <a:pt x="0" y="260"/>
                      </a:lnTo>
                      <a:lnTo>
                        <a:pt x="0" y="252"/>
                      </a:lnTo>
                      <a:lnTo>
                        <a:pt x="0" y="242"/>
                      </a:lnTo>
                      <a:lnTo>
                        <a:pt x="0" y="240"/>
                      </a:lnTo>
                      <a:lnTo>
                        <a:pt x="0" y="191"/>
                      </a:lnTo>
                      <a:lnTo>
                        <a:pt x="0" y="163"/>
                      </a:lnTo>
                      <a:lnTo>
                        <a:pt x="0" y="150"/>
                      </a:lnTo>
                      <a:lnTo>
                        <a:pt x="0" y="148"/>
                      </a:lnTo>
                      <a:lnTo>
                        <a:pt x="0" y="59"/>
                      </a:lnTo>
                      <a:lnTo>
                        <a:pt x="110" y="57"/>
                      </a:lnTo>
                      <a:lnTo>
                        <a:pt x="116" y="57"/>
                      </a:lnTo>
                      <a:lnTo>
                        <a:pt x="125" y="57"/>
                      </a:lnTo>
                      <a:lnTo>
                        <a:pt x="161" y="57"/>
                      </a:lnTo>
                      <a:lnTo>
                        <a:pt x="204" y="57"/>
                      </a:lnTo>
                      <a:lnTo>
                        <a:pt x="224" y="57"/>
                      </a:lnTo>
                      <a:lnTo>
                        <a:pt x="226" y="57"/>
                      </a:lnTo>
                      <a:lnTo>
                        <a:pt x="228" y="57"/>
                      </a:lnTo>
                      <a:lnTo>
                        <a:pt x="257" y="55"/>
                      </a:lnTo>
                      <a:lnTo>
                        <a:pt x="291" y="55"/>
                      </a:lnTo>
                      <a:lnTo>
                        <a:pt x="322" y="55"/>
                      </a:lnTo>
                      <a:lnTo>
                        <a:pt x="324" y="55"/>
                      </a:lnTo>
                      <a:lnTo>
                        <a:pt x="334" y="53"/>
                      </a:lnTo>
                      <a:lnTo>
                        <a:pt x="387" y="53"/>
                      </a:lnTo>
                      <a:lnTo>
                        <a:pt x="420" y="51"/>
                      </a:lnTo>
                      <a:lnTo>
                        <a:pt x="464" y="49"/>
                      </a:lnTo>
                      <a:lnTo>
                        <a:pt x="475" y="49"/>
                      </a:lnTo>
                      <a:lnTo>
                        <a:pt x="499" y="47"/>
                      </a:lnTo>
                      <a:lnTo>
                        <a:pt x="507" y="47"/>
                      </a:lnTo>
                      <a:lnTo>
                        <a:pt x="519" y="47"/>
                      </a:lnTo>
                      <a:lnTo>
                        <a:pt x="550" y="45"/>
                      </a:lnTo>
                      <a:lnTo>
                        <a:pt x="574" y="45"/>
                      </a:lnTo>
                      <a:lnTo>
                        <a:pt x="577" y="45"/>
                      </a:lnTo>
                      <a:lnTo>
                        <a:pt x="595" y="44"/>
                      </a:lnTo>
                      <a:lnTo>
                        <a:pt x="615" y="44"/>
                      </a:lnTo>
                      <a:lnTo>
                        <a:pt x="617" y="42"/>
                      </a:lnTo>
                      <a:lnTo>
                        <a:pt x="638" y="42"/>
                      </a:lnTo>
                      <a:lnTo>
                        <a:pt x="656" y="40"/>
                      </a:lnTo>
                      <a:lnTo>
                        <a:pt x="682" y="40"/>
                      </a:lnTo>
                      <a:lnTo>
                        <a:pt x="703" y="38"/>
                      </a:lnTo>
                      <a:lnTo>
                        <a:pt x="715" y="38"/>
                      </a:lnTo>
                      <a:lnTo>
                        <a:pt x="725" y="36"/>
                      </a:lnTo>
                      <a:lnTo>
                        <a:pt x="735" y="36"/>
                      </a:lnTo>
                      <a:lnTo>
                        <a:pt x="768" y="34"/>
                      </a:lnTo>
                      <a:lnTo>
                        <a:pt x="811" y="30"/>
                      </a:lnTo>
                      <a:lnTo>
                        <a:pt x="833" y="30"/>
                      </a:lnTo>
                      <a:lnTo>
                        <a:pt x="855" y="28"/>
                      </a:lnTo>
                      <a:lnTo>
                        <a:pt x="890" y="26"/>
                      </a:lnTo>
                      <a:lnTo>
                        <a:pt x="898" y="24"/>
                      </a:lnTo>
                      <a:lnTo>
                        <a:pt x="910" y="24"/>
                      </a:lnTo>
                      <a:lnTo>
                        <a:pt x="919" y="22"/>
                      </a:lnTo>
                      <a:lnTo>
                        <a:pt x="963" y="20"/>
                      </a:lnTo>
                      <a:lnTo>
                        <a:pt x="969" y="18"/>
                      </a:lnTo>
                      <a:lnTo>
                        <a:pt x="984" y="18"/>
                      </a:lnTo>
                      <a:lnTo>
                        <a:pt x="1006" y="16"/>
                      </a:lnTo>
                      <a:lnTo>
                        <a:pt x="1008" y="16"/>
                      </a:lnTo>
                      <a:lnTo>
                        <a:pt x="1028" y="14"/>
                      </a:lnTo>
                      <a:lnTo>
                        <a:pt x="1047" y="12"/>
                      </a:lnTo>
                      <a:lnTo>
                        <a:pt x="1049" y="12"/>
                      </a:lnTo>
                      <a:lnTo>
                        <a:pt x="1071" y="10"/>
                      </a:lnTo>
                      <a:lnTo>
                        <a:pt x="1087" y="8"/>
                      </a:lnTo>
                      <a:lnTo>
                        <a:pt x="1163" y="0"/>
                      </a:lnTo>
                      <a:lnTo>
                        <a:pt x="1169" y="0"/>
                      </a:lnTo>
                      <a:lnTo>
                        <a:pt x="1204" y="24"/>
                      </a:lnTo>
                      <a:lnTo>
                        <a:pt x="1220" y="22"/>
                      </a:lnTo>
                      <a:lnTo>
                        <a:pt x="1226" y="16"/>
                      </a:lnTo>
                      <a:lnTo>
                        <a:pt x="1238" y="20"/>
                      </a:lnTo>
                      <a:lnTo>
                        <a:pt x="1248" y="30"/>
                      </a:lnTo>
                      <a:lnTo>
                        <a:pt x="1250" y="49"/>
                      </a:lnTo>
                      <a:lnTo>
                        <a:pt x="1230" y="63"/>
                      </a:lnTo>
                      <a:lnTo>
                        <a:pt x="1222" y="75"/>
                      </a:lnTo>
                      <a:lnTo>
                        <a:pt x="1214" y="95"/>
                      </a:lnTo>
                      <a:lnTo>
                        <a:pt x="1224" y="101"/>
                      </a:lnTo>
                      <a:lnTo>
                        <a:pt x="1232" y="110"/>
                      </a:lnTo>
                      <a:lnTo>
                        <a:pt x="1240" y="116"/>
                      </a:lnTo>
                      <a:lnTo>
                        <a:pt x="1257" y="122"/>
                      </a:lnTo>
                      <a:lnTo>
                        <a:pt x="1259" y="144"/>
                      </a:lnTo>
                      <a:lnTo>
                        <a:pt x="1279" y="158"/>
                      </a:lnTo>
                      <a:lnTo>
                        <a:pt x="1285" y="163"/>
                      </a:lnTo>
                      <a:lnTo>
                        <a:pt x="1307" y="163"/>
                      </a:lnTo>
                      <a:lnTo>
                        <a:pt x="1311" y="163"/>
                      </a:lnTo>
                      <a:lnTo>
                        <a:pt x="1311" y="169"/>
                      </a:lnTo>
                      <a:lnTo>
                        <a:pt x="1311" y="171"/>
                      </a:lnTo>
                      <a:lnTo>
                        <a:pt x="1311" y="173"/>
                      </a:lnTo>
                      <a:lnTo>
                        <a:pt x="1313" y="187"/>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28" name="Freeform 17">
                  <a:extLst>
                    <a:ext uri="{FF2B5EF4-FFF2-40B4-BE49-F238E27FC236}">
                      <a16:creationId xmlns:a16="http://schemas.microsoft.com/office/drawing/2014/main" id="{68B23D06-A510-47B0-9BE3-D988EEC68982}"/>
                    </a:ext>
                  </a:extLst>
                </p:cNvPr>
                <p:cNvSpPr>
                  <a:spLocks/>
                </p:cNvSpPr>
                <p:nvPr/>
              </p:nvSpPr>
              <p:spPr bwMode="auto">
                <a:xfrm>
                  <a:off x="3134" y="1021"/>
                  <a:ext cx="573" cy="638"/>
                </a:xfrm>
                <a:custGeom>
                  <a:avLst/>
                  <a:gdLst>
                    <a:gd name="T0" fmla="*/ 179 w 1146"/>
                    <a:gd name="T1" fmla="*/ 903 h 1278"/>
                    <a:gd name="T2" fmla="*/ 150 w 1146"/>
                    <a:gd name="T3" fmla="*/ 875 h 1278"/>
                    <a:gd name="T4" fmla="*/ 140 w 1146"/>
                    <a:gd name="T5" fmla="*/ 802 h 1278"/>
                    <a:gd name="T6" fmla="*/ 146 w 1146"/>
                    <a:gd name="T7" fmla="*/ 743 h 1278"/>
                    <a:gd name="T8" fmla="*/ 105 w 1146"/>
                    <a:gd name="T9" fmla="*/ 616 h 1278"/>
                    <a:gd name="T10" fmla="*/ 93 w 1146"/>
                    <a:gd name="T11" fmla="*/ 537 h 1278"/>
                    <a:gd name="T12" fmla="*/ 87 w 1146"/>
                    <a:gd name="T13" fmla="*/ 486 h 1278"/>
                    <a:gd name="T14" fmla="*/ 81 w 1146"/>
                    <a:gd name="T15" fmla="*/ 458 h 1278"/>
                    <a:gd name="T16" fmla="*/ 73 w 1146"/>
                    <a:gd name="T17" fmla="*/ 403 h 1278"/>
                    <a:gd name="T18" fmla="*/ 28 w 1146"/>
                    <a:gd name="T19" fmla="*/ 289 h 1278"/>
                    <a:gd name="T20" fmla="*/ 28 w 1146"/>
                    <a:gd name="T21" fmla="*/ 280 h 1278"/>
                    <a:gd name="T22" fmla="*/ 8 w 1146"/>
                    <a:gd name="T23" fmla="*/ 140 h 1278"/>
                    <a:gd name="T24" fmla="*/ 118 w 1146"/>
                    <a:gd name="T25" fmla="*/ 101 h 1278"/>
                    <a:gd name="T26" fmla="*/ 291 w 1146"/>
                    <a:gd name="T27" fmla="*/ 0 h 1278"/>
                    <a:gd name="T28" fmla="*/ 370 w 1146"/>
                    <a:gd name="T29" fmla="*/ 122 h 1278"/>
                    <a:gd name="T30" fmla="*/ 433 w 1146"/>
                    <a:gd name="T31" fmla="*/ 134 h 1278"/>
                    <a:gd name="T32" fmla="*/ 507 w 1146"/>
                    <a:gd name="T33" fmla="*/ 166 h 1278"/>
                    <a:gd name="T34" fmla="*/ 553 w 1146"/>
                    <a:gd name="T35" fmla="*/ 144 h 1278"/>
                    <a:gd name="T36" fmla="*/ 625 w 1146"/>
                    <a:gd name="T37" fmla="*/ 124 h 1278"/>
                    <a:gd name="T38" fmla="*/ 680 w 1146"/>
                    <a:gd name="T39" fmla="*/ 160 h 1278"/>
                    <a:gd name="T40" fmla="*/ 737 w 1146"/>
                    <a:gd name="T41" fmla="*/ 193 h 1278"/>
                    <a:gd name="T42" fmla="*/ 775 w 1146"/>
                    <a:gd name="T43" fmla="*/ 171 h 1278"/>
                    <a:gd name="T44" fmla="*/ 855 w 1146"/>
                    <a:gd name="T45" fmla="*/ 215 h 1278"/>
                    <a:gd name="T46" fmla="*/ 946 w 1146"/>
                    <a:gd name="T47" fmla="*/ 160 h 1278"/>
                    <a:gd name="T48" fmla="*/ 1024 w 1146"/>
                    <a:gd name="T49" fmla="*/ 179 h 1278"/>
                    <a:gd name="T50" fmla="*/ 1113 w 1146"/>
                    <a:gd name="T51" fmla="*/ 179 h 1278"/>
                    <a:gd name="T52" fmla="*/ 1014 w 1146"/>
                    <a:gd name="T53" fmla="*/ 266 h 1278"/>
                    <a:gd name="T54" fmla="*/ 920 w 1146"/>
                    <a:gd name="T55" fmla="*/ 374 h 1278"/>
                    <a:gd name="T56" fmla="*/ 822 w 1146"/>
                    <a:gd name="T57" fmla="*/ 488 h 1278"/>
                    <a:gd name="T58" fmla="*/ 812 w 1146"/>
                    <a:gd name="T59" fmla="*/ 508 h 1278"/>
                    <a:gd name="T60" fmla="*/ 785 w 1146"/>
                    <a:gd name="T61" fmla="*/ 539 h 1278"/>
                    <a:gd name="T62" fmla="*/ 800 w 1146"/>
                    <a:gd name="T63" fmla="*/ 639 h 1278"/>
                    <a:gd name="T64" fmla="*/ 729 w 1146"/>
                    <a:gd name="T65" fmla="*/ 741 h 1278"/>
                    <a:gd name="T66" fmla="*/ 747 w 1146"/>
                    <a:gd name="T67" fmla="*/ 777 h 1278"/>
                    <a:gd name="T68" fmla="*/ 755 w 1146"/>
                    <a:gd name="T69" fmla="*/ 842 h 1278"/>
                    <a:gd name="T70" fmla="*/ 761 w 1146"/>
                    <a:gd name="T71" fmla="*/ 867 h 1278"/>
                    <a:gd name="T72" fmla="*/ 763 w 1146"/>
                    <a:gd name="T73" fmla="*/ 950 h 1278"/>
                    <a:gd name="T74" fmla="*/ 816 w 1146"/>
                    <a:gd name="T75" fmla="*/ 979 h 1278"/>
                    <a:gd name="T76" fmla="*/ 849 w 1146"/>
                    <a:gd name="T77" fmla="*/ 989 h 1278"/>
                    <a:gd name="T78" fmla="*/ 879 w 1146"/>
                    <a:gd name="T79" fmla="*/ 1001 h 1278"/>
                    <a:gd name="T80" fmla="*/ 924 w 1146"/>
                    <a:gd name="T81" fmla="*/ 1032 h 1278"/>
                    <a:gd name="T82" fmla="*/ 971 w 1146"/>
                    <a:gd name="T83" fmla="*/ 1068 h 1278"/>
                    <a:gd name="T84" fmla="*/ 1003 w 1146"/>
                    <a:gd name="T85" fmla="*/ 1074 h 1278"/>
                    <a:gd name="T86" fmla="*/ 1030 w 1146"/>
                    <a:gd name="T87" fmla="*/ 1101 h 1278"/>
                    <a:gd name="T88" fmla="*/ 1042 w 1146"/>
                    <a:gd name="T89" fmla="*/ 1121 h 1278"/>
                    <a:gd name="T90" fmla="*/ 1050 w 1146"/>
                    <a:gd name="T91" fmla="*/ 1156 h 1278"/>
                    <a:gd name="T92" fmla="*/ 1038 w 1146"/>
                    <a:gd name="T93" fmla="*/ 1176 h 1278"/>
                    <a:gd name="T94" fmla="*/ 973 w 1146"/>
                    <a:gd name="T95" fmla="*/ 1188 h 1278"/>
                    <a:gd name="T96" fmla="*/ 840 w 1146"/>
                    <a:gd name="T97" fmla="*/ 1207 h 1278"/>
                    <a:gd name="T98" fmla="*/ 761 w 1146"/>
                    <a:gd name="T99" fmla="*/ 1217 h 1278"/>
                    <a:gd name="T100" fmla="*/ 688 w 1146"/>
                    <a:gd name="T101" fmla="*/ 1227 h 1278"/>
                    <a:gd name="T102" fmla="*/ 627 w 1146"/>
                    <a:gd name="T103" fmla="*/ 1235 h 1278"/>
                    <a:gd name="T104" fmla="*/ 566 w 1146"/>
                    <a:gd name="T105" fmla="*/ 1243 h 1278"/>
                    <a:gd name="T106" fmla="*/ 501 w 1146"/>
                    <a:gd name="T107" fmla="*/ 1250 h 1278"/>
                    <a:gd name="T108" fmla="*/ 466 w 1146"/>
                    <a:gd name="T109" fmla="*/ 1254 h 1278"/>
                    <a:gd name="T110" fmla="*/ 405 w 1146"/>
                    <a:gd name="T111" fmla="*/ 1260 h 1278"/>
                    <a:gd name="T112" fmla="*/ 331 w 1146"/>
                    <a:gd name="T113" fmla="*/ 1268 h 1278"/>
                    <a:gd name="T114" fmla="*/ 295 w 1146"/>
                    <a:gd name="T115" fmla="*/ 1270 h 1278"/>
                    <a:gd name="T116" fmla="*/ 244 w 1146"/>
                    <a:gd name="T117" fmla="*/ 1276 h 1278"/>
                    <a:gd name="T118" fmla="*/ 209 w 1146"/>
                    <a:gd name="T119" fmla="*/ 1252 h 1278"/>
                    <a:gd name="T120" fmla="*/ 201 w 1146"/>
                    <a:gd name="T121" fmla="*/ 1172 h 1278"/>
                    <a:gd name="T122" fmla="*/ 191 w 1146"/>
                    <a:gd name="T123" fmla="*/ 1056 h 127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46"/>
                    <a:gd name="T187" fmla="*/ 0 h 1278"/>
                    <a:gd name="T188" fmla="*/ 1146 w 1146"/>
                    <a:gd name="T189" fmla="*/ 1278 h 127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46" h="1278">
                      <a:moveTo>
                        <a:pt x="187" y="1001"/>
                      </a:moveTo>
                      <a:lnTo>
                        <a:pt x="183" y="963"/>
                      </a:lnTo>
                      <a:lnTo>
                        <a:pt x="179" y="903"/>
                      </a:lnTo>
                      <a:lnTo>
                        <a:pt x="175" y="889"/>
                      </a:lnTo>
                      <a:lnTo>
                        <a:pt x="169" y="883"/>
                      </a:lnTo>
                      <a:lnTo>
                        <a:pt x="150" y="875"/>
                      </a:lnTo>
                      <a:lnTo>
                        <a:pt x="114" y="840"/>
                      </a:lnTo>
                      <a:lnTo>
                        <a:pt x="110" y="830"/>
                      </a:lnTo>
                      <a:lnTo>
                        <a:pt x="140" y="802"/>
                      </a:lnTo>
                      <a:lnTo>
                        <a:pt x="150" y="761"/>
                      </a:lnTo>
                      <a:lnTo>
                        <a:pt x="146" y="747"/>
                      </a:lnTo>
                      <a:lnTo>
                        <a:pt x="146" y="743"/>
                      </a:lnTo>
                      <a:lnTo>
                        <a:pt x="134" y="673"/>
                      </a:lnTo>
                      <a:lnTo>
                        <a:pt x="112" y="643"/>
                      </a:lnTo>
                      <a:lnTo>
                        <a:pt x="105" y="616"/>
                      </a:lnTo>
                      <a:lnTo>
                        <a:pt x="103" y="616"/>
                      </a:lnTo>
                      <a:lnTo>
                        <a:pt x="101" y="563"/>
                      </a:lnTo>
                      <a:lnTo>
                        <a:pt x="93" y="537"/>
                      </a:lnTo>
                      <a:lnTo>
                        <a:pt x="87" y="504"/>
                      </a:lnTo>
                      <a:lnTo>
                        <a:pt x="87" y="496"/>
                      </a:lnTo>
                      <a:lnTo>
                        <a:pt x="87" y="486"/>
                      </a:lnTo>
                      <a:lnTo>
                        <a:pt x="83" y="466"/>
                      </a:lnTo>
                      <a:lnTo>
                        <a:pt x="85" y="464"/>
                      </a:lnTo>
                      <a:lnTo>
                        <a:pt x="81" y="458"/>
                      </a:lnTo>
                      <a:lnTo>
                        <a:pt x="83" y="456"/>
                      </a:lnTo>
                      <a:lnTo>
                        <a:pt x="79" y="429"/>
                      </a:lnTo>
                      <a:lnTo>
                        <a:pt x="73" y="403"/>
                      </a:lnTo>
                      <a:lnTo>
                        <a:pt x="71" y="392"/>
                      </a:lnTo>
                      <a:lnTo>
                        <a:pt x="48" y="350"/>
                      </a:lnTo>
                      <a:lnTo>
                        <a:pt x="28" y="289"/>
                      </a:lnTo>
                      <a:lnTo>
                        <a:pt x="24" y="287"/>
                      </a:lnTo>
                      <a:lnTo>
                        <a:pt x="26" y="283"/>
                      </a:lnTo>
                      <a:lnTo>
                        <a:pt x="28" y="280"/>
                      </a:lnTo>
                      <a:lnTo>
                        <a:pt x="22" y="234"/>
                      </a:lnTo>
                      <a:lnTo>
                        <a:pt x="16" y="209"/>
                      </a:lnTo>
                      <a:lnTo>
                        <a:pt x="8" y="140"/>
                      </a:lnTo>
                      <a:lnTo>
                        <a:pt x="8" y="136"/>
                      </a:lnTo>
                      <a:lnTo>
                        <a:pt x="0" y="110"/>
                      </a:lnTo>
                      <a:lnTo>
                        <a:pt x="118" y="101"/>
                      </a:lnTo>
                      <a:lnTo>
                        <a:pt x="275" y="87"/>
                      </a:lnTo>
                      <a:lnTo>
                        <a:pt x="299" y="83"/>
                      </a:lnTo>
                      <a:lnTo>
                        <a:pt x="291" y="0"/>
                      </a:lnTo>
                      <a:lnTo>
                        <a:pt x="319" y="0"/>
                      </a:lnTo>
                      <a:lnTo>
                        <a:pt x="340" y="10"/>
                      </a:lnTo>
                      <a:lnTo>
                        <a:pt x="370" y="122"/>
                      </a:lnTo>
                      <a:lnTo>
                        <a:pt x="388" y="136"/>
                      </a:lnTo>
                      <a:lnTo>
                        <a:pt x="411" y="136"/>
                      </a:lnTo>
                      <a:lnTo>
                        <a:pt x="433" y="134"/>
                      </a:lnTo>
                      <a:lnTo>
                        <a:pt x="439" y="144"/>
                      </a:lnTo>
                      <a:lnTo>
                        <a:pt x="498" y="142"/>
                      </a:lnTo>
                      <a:lnTo>
                        <a:pt x="507" y="166"/>
                      </a:lnTo>
                      <a:lnTo>
                        <a:pt x="543" y="158"/>
                      </a:lnTo>
                      <a:lnTo>
                        <a:pt x="555" y="148"/>
                      </a:lnTo>
                      <a:lnTo>
                        <a:pt x="553" y="144"/>
                      </a:lnTo>
                      <a:lnTo>
                        <a:pt x="590" y="128"/>
                      </a:lnTo>
                      <a:lnTo>
                        <a:pt x="608" y="128"/>
                      </a:lnTo>
                      <a:lnTo>
                        <a:pt x="625" y="124"/>
                      </a:lnTo>
                      <a:lnTo>
                        <a:pt x="663" y="140"/>
                      </a:lnTo>
                      <a:lnTo>
                        <a:pt x="674" y="138"/>
                      </a:lnTo>
                      <a:lnTo>
                        <a:pt x="680" y="160"/>
                      </a:lnTo>
                      <a:lnTo>
                        <a:pt x="698" y="156"/>
                      </a:lnTo>
                      <a:lnTo>
                        <a:pt x="724" y="199"/>
                      </a:lnTo>
                      <a:lnTo>
                        <a:pt x="737" y="193"/>
                      </a:lnTo>
                      <a:lnTo>
                        <a:pt x="731" y="173"/>
                      </a:lnTo>
                      <a:lnTo>
                        <a:pt x="761" y="166"/>
                      </a:lnTo>
                      <a:lnTo>
                        <a:pt x="775" y="171"/>
                      </a:lnTo>
                      <a:lnTo>
                        <a:pt x="779" y="187"/>
                      </a:lnTo>
                      <a:lnTo>
                        <a:pt x="808" y="191"/>
                      </a:lnTo>
                      <a:lnTo>
                        <a:pt x="855" y="215"/>
                      </a:lnTo>
                      <a:lnTo>
                        <a:pt x="889" y="207"/>
                      </a:lnTo>
                      <a:lnTo>
                        <a:pt x="920" y="177"/>
                      </a:lnTo>
                      <a:lnTo>
                        <a:pt x="946" y="160"/>
                      </a:lnTo>
                      <a:lnTo>
                        <a:pt x="963" y="191"/>
                      </a:lnTo>
                      <a:lnTo>
                        <a:pt x="981" y="183"/>
                      </a:lnTo>
                      <a:lnTo>
                        <a:pt x="1024" y="179"/>
                      </a:lnTo>
                      <a:lnTo>
                        <a:pt x="1052" y="171"/>
                      </a:lnTo>
                      <a:lnTo>
                        <a:pt x="1095" y="191"/>
                      </a:lnTo>
                      <a:lnTo>
                        <a:pt x="1113" y="179"/>
                      </a:lnTo>
                      <a:lnTo>
                        <a:pt x="1146" y="175"/>
                      </a:lnTo>
                      <a:lnTo>
                        <a:pt x="1083" y="228"/>
                      </a:lnTo>
                      <a:lnTo>
                        <a:pt x="1014" y="266"/>
                      </a:lnTo>
                      <a:lnTo>
                        <a:pt x="981" y="291"/>
                      </a:lnTo>
                      <a:lnTo>
                        <a:pt x="948" y="331"/>
                      </a:lnTo>
                      <a:lnTo>
                        <a:pt x="920" y="374"/>
                      </a:lnTo>
                      <a:lnTo>
                        <a:pt x="904" y="397"/>
                      </a:lnTo>
                      <a:lnTo>
                        <a:pt x="849" y="460"/>
                      </a:lnTo>
                      <a:lnTo>
                        <a:pt x="822" y="488"/>
                      </a:lnTo>
                      <a:lnTo>
                        <a:pt x="814" y="508"/>
                      </a:lnTo>
                      <a:lnTo>
                        <a:pt x="826" y="515"/>
                      </a:lnTo>
                      <a:lnTo>
                        <a:pt x="812" y="508"/>
                      </a:lnTo>
                      <a:lnTo>
                        <a:pt x="790" y="531"/>
                      </a:lnTo>
                      <a:lnTo>
                        <a:pt x="785" y="531"/>
                      </a:lnTo>
                      <a:lnTo>
                        <a:pt x="785" y="539"/>
                      </a:lnTo>
                      <a:lnTo>
                        <a:pt x="788" y="566"/>
                      </a:lnTo>
                      <a:lnTo>
                        <a:pt x="792" y="584"/>
                      </a:lnTo>
                      <a:lnTo>
                        <a:pt x="800" y="639"/>
                      </a:lnTo>
                      <a:lnTo>
                        <a:pt x="802" y="657"/>
                      </a:lnTo>
                      <a:lnTo>
                        <a:pt x="739" y="716"/>
                      </a:lnTo>
                      <a:lnTo>
                        <a:pt x="729" y="741"/>
                      </a:lnTo>
                      <a:lnTo>
                        <a:pt x="728" y="741"/>
                      </a:lnTo>
                      <a:lnTo>
                        <a:pt x="724" y="761"/>
                      </a:lnTo>
                      <a:lnTo>
                        <a:pt x="747" y="777"/>
                      </a:lnTo>
                      <a:lnTo>
                        <a:pt x="755" y="787"/>
                      </a:lnTo>
                      <a:lnTo>
                        <a:pt x="755" y="832"/>
                      </a:lnTo>
                      <a:lnTo>
                        <a:pt x="755" y="842"/>
                      </a:lnTo>
                      <a:lnTo>
                        <a:pt x="757" y="848"/>
                      </a:lnTo>
                      <a:lnTo>
                        <a:pt x="757" y="849"/>
                      </a:lnTo>
                      <a:lnTo>
                        <a:pt x="761" y="867"/>
                      </a:lnTo>
                      <a:lnTo>
                        <a:pt x="761" y="895"/>
                      </a:lnTo>
                      <a:lnTo>
                        <a:pt x="765" y="924"/>
                      </a:lnTo>
                      <a:lnTo>
                        <a:pt x="763" y="950"/>
                      </a:lnTo>
                      <a:lnTo>
                        <a:pt x="775" y="954"/>
                      </a:lnTo>
                      <a:lnTo>
                        <a:pt x="781" y="958"/>
                      </a:lnTo>
                      <a:lnTo>
                        <a:pt x="816" y="979"/>
                      </a:lnTo>
                      <a:lnTo>
                        <a:pt x="845" y="981"/>
                      </a:lnTo>
                      <a:lnTo>
                        <a:pt x="847" y="983"/>
                      </a:lnTo>
                      <a:lnTo>
                        <a:pt x="849" y="989"/>
                      </a:lnTo>
                      <a:lnTo>
                        <a:pt x="861" y="999"/>
                      </a:lnTo>
                      <a:lnTo>
                        <a:pt x="865" y="1001"/>
                      </a:lnTo>
                      <a:lnTo>
                        <a:pt x="879" y="1001"/>
                      </a:lnTo>
                      <a:lnTo>
                        <a:pt x="887" y="1005"/>
                      </a:lnTo>
                      <a:lnTo>
                        <a:pt x="902" y="1009"/>
                      </a:lnTo>
                      <a:lnTo>
                        <a:pt x="924" y="1032"/>
                      </a:lnTo>
                      <a:lnTo>
                        <a:pt x="930" y="1044"/>
                      </a:lnTo>
                      <a:lnTo>
                        <a:pt x="955" y="1054"/>
                      </a:lnTo>
                      <a:lnTo>
                        <a:pt x="971" y="1068"/>
                      </a:lnTo>
                      <a:lnTo>
                        <a:pt x="983" y="1072"/>
                      </a:lnTo>
                      <a:lnTo>
                        <a:pt x="993" y="1072"/>
                      </a:lnTo>
                      <a:lnTo>
                        <a:pt x="1003" y="1074"/>
                      </a:lnTo>
                      <a:lnTo>
                        <a:pt x="1005" y="1077"/>
                      </a:lnTo>
                      <a:lnTo>
                        <a:pt x="1014" y="1083"/>
                      </a:lnTo>
                      <a:lnTo>
                        <a:pt x="1030" y="1101"/>
                      </a:lnTo>
                      <a:lnTo>
                        <a:pt x="1032" y="1103"/>
                      </a:lnTo>
                      <a:lnTo>
                        <a:pt x="1040" y="1115"/>
                      </a:lnTo>
                      <a:lnTo>
                        <a:pt x="1042" y="1121"/>
                      </a:lnTo>
                      <a:lnTo>
                        <a:pt x="1040" y="1127"/>
                      </a:lnTo>
                      <a:lnTo>
                        <a:pt x="1044" y="1150"/>
                      </a:lnTo>
                      <a:lnTo>
                        <a:pt x="1050" y="1156"/>
                      </a:lnTo>
                      <a:lnTo>
                        <a:pt x="1056" y="1174"/>
                      </a:lnTo>
                      <a:lnTo>
                        <a:pt x="1050" y="1174"/>
                      </a:lnTo>
                      <a:lnTo>
                        <a:pt x="1038" y="1176"/>
                      </a:lnTo>
                      <a:lnTo>
                        <a:pt x="993" y="1184"/>
                      </a:lnTo>
                      <a:lnTo>
                        <a:pt x="989" y="1184"/>
                      </a:lnTo>
                      <a:lnTo>
                        <a:pt x="973" y="1188"/>
                      </a:lnTo>
                      <a:lnTo>
                        <a:pt x="916" y="1195"/>
                      </a:lnTo>
                      <a:lnTo>
                        <a:pt x="857" y="1203"/>
                      </a:lnTo>
                      <a:lnTo>
                        <a:pt x="840" y="1207"/>
                      </a:lnTo>
                      <a:lnTo>
                        <a:pt x="769" y="1217"/>
                      </a:lnTo>
                      <a:lnTo>
                        <a:pt x="765" y="1217"/>
                      </a:lnTo>
                      <a:lnTo>
                        <a:pt x="761" y="1217"/>
                      </a:lnTo>
                      <a:lnTo>
                        <a:pt x="708" y="1225"/>
                      </a:lnTo>
                      <a:lnTo>
                        <a:pt x="704" y="1225"/>
                      </a:lnTo>
                      <a:lnTo>
                        <a:pt x="688" y="1227"/>
                      </a:lnTo>
                      <a:lnTo>
                        <a:pt x="665" y="1231"/>
                      </a:lnTo>
                      <a:lnTo>
                        <a:pt x="631" y="1235"/>
                      </a:lnTo>
                      <a:lnTo>
                        <a:pt x="627" y="1235"/>
                      </a:lnTo>
                      <a:lnTo>
                        <a:pt x="612" y="1237"/>
                      </a:lnTo>
                      <a:lnTo>
                        <a:pt x="608" y="1237"/>
                      </a:lnTo>
                      <a:lnTo>
                        <a:pt x="566" y="1243"/>
                      </a:lnTo>
                      <a:lnTo>
                        <a:pt x="547" y="1245"/>
                      </a:lnTo>
                      <a:lnTo>
                        <a:pt x="535" y="1246"/>
                      </a:lnTo>
                      <a:lnTo>
                        <a:pt x="501" y="1250"/>
                      </a:lnTo>
                      <a:lnTo>
                        <a:pt x="486" y="1250"/>
                      </a:lnTo>
                      <a:lnTo>
                        <a:pt x="468" y="1252"/>
                      </a:lnTo>
                      <a:lnTo>
                        <a:pt x="466" y="1254"/>
                      </a:lnTo>
                      <a:lnTo>
                        <a:pt x="460" y="1254"/>
                      </a:lnTo>
                      <a:lnTo>
                        <a:pt x="425" y="1258"/>
                      </a:lnTo>
                      <a:lnTo>
                        <a:pt x="405" y="1260"/>
                      </a:lnTo>
                      <a:lnTo>
                        <a:pt x="384" y="1262"/>
                      </a:lnTo>
                      <a:lnTo>
                        <a:pt x="372" y="1264"/>
                      </a:lnTo>
                      <a:lnTo>
                        <a:pt x="331" y="1268"/>
                      </a:lnTo>
                      <a:lnTo>
                        <a:pt x="325" y="1268"/>
                      </a:lnTo>
                      <a:lnTo>
                        <a:pt x="307" y="1270"/>
                      </a:lnTo>
                      <a:lnTo>
                        <a:pt x="295" y="1270"/>
                      </a:lnTo>
                      <a:lnTo>
                        <a:pt x="283" y="1272"/>
                      </a:lnTo>
                      <a:lnTo>
                        <a:pt x="275" y="1272"/>
                      </a:lnTo>
                      <a:lnTo>
                        <a:pt x="244" y="1276"/>
                      </a:lnTo>
                      <a:lnTo>
                        <a:pt x="222" y="1276"/>
                      </a:lnTo>
                      <a:lnTo>
                        <a:pt x="211" y="1278"/>
                      </a:lnTo>
                      <a:lnTo>
                        <a:pt x="209" y="1252"/>
                      </a:lnTo>
                      <a:lnTo>
                        <a:pt x="207" y="1225"/>
                      </a:lnTo>
                      <a:lnTo>
                        <a:pt x="205" y="1203"/>
                      </a:lnTo>
                      <a:lnTo>
                        <a:pt x="201" y="1172"/>
                      </a:lnTo>
                      <a:lnTo>
                        <a:pt x="199" y="1146"/>
                      </a:lnTo>
                      <a:lnTo>
                        <a:pt x="199" y="1131"/>
                      </a:lnTo>
                      <a:lnTo>
                        <a:pt x="191" y="1056"/>
                      </a:lnTo>
                      <a:lnTo>
                        <a:pt x="191" y="1038"/>
                      </a:lnTo>
                      <a:lnTo>
                        <a:pt x="187" y="1001"/>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29" name="Freeform 18">
                  <a:extLst>
                    <a:ext uri="{FF2B5EF4-FFF2-40B4-BE49-F238E27FC236}">
                      <a16:creationId xmlns:a16="http://schemas.microsoft.com/office/drawing/2014/main" id="{270AB382-F3D6-45AA-920F-3B150234809D}"/>
                    </a:ext>
                  </a:extLst>
                </p:cNvPr>
                <p:cNvSpPr>
                  <a:spLocks/>
                </p:cNvSpPr>
                <p:nvPr/>
              </p:nvSpPr>
              <p:spPr bwMode="auto">
                <a:xfrm>
                  <a:off x="3322" y="1916"/>
                  <a:ext cx="643" cy="460"/>
                </a:xfrm>
                <a:custGeom>
                  <a:avLst/>
                  <a:gdLst>
                    <a:gd name="T0" fmla="*/ 344 w 1285"/>
                    <a:gd name="T1" fmla="*/ 55 h 920"/>
                    <a:gd name="T2" fmla="*/ 410 w 1285"/>
                    <a:gd name="T3" fmla="*/ 47 h 920"/>
                    <a:gd name="T4" fmla="*/ 522 w 1285"/>
                    <a:gd name="T5" fmla="*/ 29 h 920"/>
                    <a:gd name="T6" fmla="*/ 603 w 1285"/>
                    <a:gd name="T7" fmla="*/ 16 h 920"/>
                    <a:gd name="T8" fmla="*/ 690 w 1285"/>
                    <a:gd name="T9" fmla="*/ 0 h 920"/>
                    <a:gd name="T10" fmla="*/ 748 w 1285"/>
                    <a:gd name="T11" fmla="*/ 43 h 920"/>
                    <a:gd name="T12" fmla="*/ 743 w 1285"/>
                    <a:gd name="T13" fmla="*/ 96 h 920"/>
                    <a:gd name="T14" fmla="*/ 780 w 1285"/>
                    <a:gd name="T15" fmla="*/ 167 h 920"/>
                    <a:gd name="T16" fmla="*/ 817 w 1285"/>
                    <a:gd name="T17" fmla="*/ 194 h 920"/>
                    <a:gd name="T18" fmla="*/ 884 w 1285"/>
                    <a:gd name="T19" fmla="*/ 238 h 920"/>
                    <a:gd name="T20" fmla="*/ 929 w 1285"/>
                    <a:gd name="T21" fmla="*/ 318 h 920"/>
                    <a:gd name="T22" fmla="*/ 986 w 1285"/>
                    <a:gd name="T23" fmla="*/ 308 h 920"/>
                    <a:gd name="T24" fmla="*/ 1030 w 1285"/>
                    <a:gd name="T25" fmla="*/ 328 h 920"/>
                    <a:gd name="T26" fmla="*/ 1026 w 1285"/>
                    <a:gd name="T27" fmla="*/ 365 h 920"/>
                    <a:gd name="T28" fmla="*/ 1006 w 1285"/>
                    <a:gd name="T29" fmla="*/ 420 h 920"/>
                    <a:gd name="T30" fmla="*/ 1041 w 1285"/>
                    <a:gd name="T31" fmla="*/ 477 h 920"/>
                    <a:gd name="T32" fmla="*/ 1122 w 1285"/>
                    <a:gd name="T33" fmla="*/ 507 h 920"/>
                    <a:gd name="T34" fmla="*/ 1183 w 1285"/>
                    <a:gd name="T35" fmla="*/ 562 h 920"/>
                    <a:gd name="T36" fmla="*/ 1199 w 1285"/>
                    <a:gd name="T37" fmla="*/ 625 h 920"/>
                    <a:gd name="T38" fmla="*/ 1252 w 1285"/>
                    <a:gd name="T39" fmla="*/ 668 h 920"/>
                    <a:gd name="T40" fmla="*/ 1281 w 1285"/>
                    <a:gd name="T41" fmla="*/ 686 h 920"/>
                    <a:gd name="T42" fmla="*/ 1281 w 1285"/>
                    <a:gd name="T43" fmla="*/ 737 h 920"/>
                    <a:gd name="T44" fmla="*/ 1242 w 1285"/>
                    <a:gd name="T45" fmla="*/ 776 h 920"/>
                    <a:gd name="T46" fmla="*/ 1226 w 1285"/>
                    <a:gd name="T47" fmla="*/ 814 h 920"/>
                    <a:gd name="T48" fmla="*/ 1220 w 1285"/>
                    <a:gd name="T49" fmla="*/ 863 h 920"/>
                    <a:gd name="T50" fmla="*/ 1126 w 1285"/>
                    <a:gd name="T51" fmla="*/ 904 h 920"/>
                    <a:gd name="T52" fmla="*/ 1102 w 1285"/>
                    <a:gd name="T53" fmla="*/ 882 h 920"/>
                    <a:gd name="T54" fmla="*/ 1090 w 1285"/>
                    <a:gd name="T55" fmla="*/ 804 h 920"/>
                    <a:gd name="T56" fmla="*/ 994 w 1285"/>
                    <a:gd name="T57" fmla="*/ 821 h 920"/>
                    <a:gd name="T58" fmla="*/ 912 w 1285"/>
                    <a:gd name="T59" fmla="*/ 835 h 920"/>
                    <a:gd name="T60" fmla="*/ 855 w 1285"/>
                    <a:gd name="T61" fmla="*/ 843 h 920"/>
                    <a:gd name="T62" fmla="*/ 748 w 1285"/>
                    <a:gd name="T63" fmla="*/ 861 h 920"/>
                    <a:gd name="T64" fmla="*/ 640 w 1285"/>
                    <a:gd name="T65" fmla="*/ 876 h 920"/>
                    <a:gd name="T66" fmla="*/ 562 w 1285"/>
                    <a:gd name="T67" fmla="*/ 886 h 920"/>
                    <a:gd name="T68" fmla="*/ 483 w 1285"/>
                    <a:gd name="T69" fmla="*/ 898 h 920"/>
                    <a:gd name="T70" fmla="*/ 407 w 1285"/>
                    <a:gd name="T71" fmla="*/ 906 h 920"/>
                    <a:gd name="T72" fmla="*/ 291 w 1285"/>
                    <a:gd name="T73" fmla="*/ 900 h 920"/>
                    <a:gd name="T74" fmla="*/ 285 w 1285"/>
                    <a:gd name="T75" fmla="*/ 845 h 920"/>
                    <a:gd name="T76" fmla="*/ 279 w 1285"/>
                    <a:gd name="T77" fmla="*/ 800 h 920"/>
                    <a:gd name="T78" fmla="*/ 269 w 1285"/>
                    <a:gd name="T79" fmla="*/ 713 h 920"/>
                    <a:gd name="T80" fmla="*/ 257 w 1285"/>
                    <a:gd name="T81" fmla="*/ 601 h 920"/>
                    <a:gd name="T82" fmla="*/ 247 w 1285"/>
                    <a:gd name="T83" fmla="*/ 511 h 920"/>
                    <a:gd name="T84" fmla="*/ 239 w 1285"/>
                    <a:gd name="T85" fmla="*/ 434 h 920"/>
                    <a:gd name="T86" fmla="*/ 234 w 1285"/>
                    <a:gd name="T87" fmla="*/ 377 h 920"/>
                    <a:gd name="T88" fmla="*/ 202 w 1285"/>
                    <a:gd name="T89" fmla="*/ 364 h 920"/>
                    <a:gd name="T90" fmla="*/ 147 w 1285"/>
                    <a:gd name="T91" fmla="*/ 307 h 920"/>
                    <a:gd name="T92" fmla="*/ 171 w 1285"/>
                    <a:gd name="T93" fmla="*/ 236 h 920"/>
                    <a:gd name="T94" fmla="*/ 92 w 1285"/>
                    <a:gd name="T95" fmla="*/ 206 h 920"/>
                    <a:gd name="T96" fmla="*/ 17 w 1285"/>
                    <a:gd name="T97" fmla="*/ 94 h 920"/>
                    <a:gd name="T98" fmla="*/ 4 w 1285"/>
                    <a:gd name="T99" fmla="*/ 92 h 920"/>
                    <a:gd name="T100" fmla="*/ 133 w 1285"/>
                    <a:gd name="T101" fmla="*/ 80 h 920"/>
                    <a:gd name="T102" fmla="*/ 224 w 1285"/>
                    <a:gd name="T103" fmla="*/ 73 h 9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85"/>
                    <a:gd name="T157" fmla="*/ 0 h 920"/>
                    <a:gd name="T158" fmla="*/ 1285 w 1285"/>
                    <a:gd name="T159" fmla="*/ 920 h 9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85" h="920">
                      <a:moveTo>
                        <a:pt x="265" y="67"/>
                      </a:moveTo>
                      <a:lnTo>
                        <a:pt x="300" y="63"/>
                      </a:lnTo>
                      <a:lnTo>
                        <a:pt x="304" y="61"/>
                      </a:lnTo>
                      <a:lnTo>
                        <a:pt x="342" y="57"/>
                      </a:lnTo>
                      <a:lnTo>
                        <a:pt x="344" y="55"/>
                      </a:lnTo>
                      <a:lnTo>
                        <a:pt x="346" y="55"/>
                      </a:lnTo>
                      <a:lnTo>
                        <a:pt x="379" y="51"/>
                      </a:lnTo>
                      <a:lnTo>
                        <a:pt x="389" y="49"/>
                      </a:lnTo>
                      <a:lnTo>
                        <a:pt x="399" y="49"/>
                      </a:lnTo>
                      <a:lnTo>
                        <a:pt x="410" y="47"/>
                      </a:lnTo>
                      <a:lnTo>
                        <a:pt x="432" y="43"/>
                      </a:lnTo>
                      <a:lnTo>
                        <a:pt x="458" y="39"/>
                      </a:lnTo>
                      <a:lnTo>
                        <a:pt x="473" y="37"/>
                      </a:lnTo>
                      <a:lnTo>
                        <a:pt x="517" y="29"/>
                      </a:lnTo>
                      <a:lnTo>
                        <a:pt x="522" y="29"/>
                      </a:lnTo>
                      <a:lnTo>
                        <a:pt x="536" y="27"/>
                      </a:lnTo>
                      <a:lnTo>
                        <a:pt x="558" y="23"/>
                      </a:lnTo>
                      <a:lnTo>
                        <a:pt x="583" y="20"/>
                      </a:lnTo>
                      <a:lnTo>
                        <a:pt x="601" y="16"/>
                      </a:lnTo>
                      <a:lnTo>
                        <a:pt x="603" y="16"/>
                      </a:lnTo>
                      <a:lnTo>
                        <a:pt x="613" y="14"/>
                      </a:lnTo>
                      <a:lnTo>
                        <a:pt x="633" y="10"/>
                      </a:lnTo>
                      <a:lnTo>
                        <a:pt x="640" y="10"/>
                      </a:lnTo>
                      <a:lnTo>
                        <a:pt x="652" y="8"/>
                      </a:lnTo>
                      <a:lnTo>
                        <a:pt x="690" y="0"/>
                      </a:lnTo>
                      <a:lnTo>
                        <a:pt x="691" y="2"/>
                      </a:lnTo>
                      <a:lnTo>
                        <a:pt x="709" y="12"/>
                      </a:lnTo>
                      <a:lnTo>
                        <a:pt x="735" y="37"/>
                      </a:lnTo>
                      <a:lnTo>
                        <a:pt x="750" y="41"/>
                      </a:lnTo>
                      <a:lnTo>
                        <a:pt x="748" y="43"/>
                      </a:lnTo>
                      <a:lnTo>
                        <a:pt x="747" y="43"/>
                      </a:lnTo>
                      <a:lnTo>
                        <a:pt x="741" y="69"/>
                      </a:lnTo>
                      <a:lnTo>
                        <a:pt x="741" y="71"/>
                      </a:lnTo>
                      <a:lnTo>
                        <a:pt x="741" y="80"/>
                      </a:lnTo>
                      <a:lnTo>
                        <a:pt x="743" y="96"/>
                      </a:lnTo>
                      <a:lnTo>
                        <a:pt x="752" y="120"/>
                      </a:lnTo>
                      <a:lnTo>
                        <a:pt x="762" y="132"/>
                      </a:lnTo>
                      <a:lnTo>
                        <a:pt x="762" y="145"/>
                      </a:lnTo>
                      <a:lnTo>
                        <a:pt x="776" y="157"/>
                      </a:lnTo>
                      <a:lnTo>
                        <a:pt x="780" y="167"/>
                      </a:lnTo>
                      <a:lnTo>
                        <a:pt x="780" y="169"/>
                      </a:lnTo>
                      <a:lnTo>
                        <a:pt x="792" y="181"/>
                      </a:lnTo>
                      <a:lnTo>
                        <a:pt x="798" y="185"/>
                      </a:lnTo>
                      <a:lnTo>
                        <a:pt x="802" y="187"/>
                      </a:lnTo>
                      <a:lnTo>
                        <a:pt x="817" y="194"/>
                      </a:lnTo>
                      <a:lnTo>
                        <a:pt x="823" y="204"/>
                      </a:lnTo>
                      <a:lnTo>
                        <a:pt x="831" y="206"/>
                      </a:lnTo>
                      <a:lnTo>
                        <a:pt x="855" y="226"/>
                      </a:lnTo>
                      <a:lnTo>
                        <a:pt x="866" y="230"/>
                      </a:lnTo>
                      <a:lnTo>
                        <a:pt x="884" y="238"/>
                      </a:lnTo>
                      <a:lnTo>
                        <a:pt x="904" y="251"/>
                      </a:lnTo>
                      <a:lnTo>
                        <a:pt x="910" y="259"/>
                      </a:lnTo>
                      <a:lnTo>
                        <a:pt x="917" y="279"/>
                      </a:lnTo>
                      <a:lnTo>
                        <a:pt x="923" y="305"/>
                      </a:lnTo>
                      <a:lnTo>
                        <a:pt x="929" y="318"/>
                      </a:lnTo>
                      <a:lnTo>
                        <a:pt x="947" y="328"/>
                      </a:lnTo>
                      <a:lnTo>
                        <a:pt x="953" y="326"/>
                      </a:lnTo>
                      <a:lnTo>
                        <a:pt x="967" y="305"/>
                      </a:lnTo>
                      <a:lnTo>
                        <a:pt x="980" y="305"/>
                      </a:lnTo>
                      <a:lnTo>
                        <a:pt x="986" y="308"/>
                      </a:lnTo>
                      <a:lnTo>
                        <a:pt x="998" y="308"/>
                      </a:lnTo>
                      <a:lnTo>
                        <a:pt x="1002" y="308"/>
                      </a:lnTo>
                      <a:lnTo>
                        <a:pt x="1028" y="318"/>
                      </a:lnTo>
                      <a:lnTo>
                        <a:pt x="1030" y="326"/>
                      </a:lnTo>
                      <a:lnTo>
                        <a:pt x="1030" y="328"/>
                      </a:lnTo>
                      <a:lnTo>
                        <a:pt x="1030" y="330"/>
                      </a:lnTo>
                      <a:lnTo>
                        <a:pt x="1022" y="336"/>
                      </a:lnTo>
                      <a:lnTo>
                        <a:pt x="1022" y="340"/>
                      </a:lnTo>
                      <a:lnTo>
                        <a:pt x="1024" y="360"/>
                      </a:lnTo>
                      <a:lnTo>
                        <a:pt x="1026" y="365"/>
                      </a:lnTo>
                      <a:lnTo>
                        <a:pt x="1016" y="385"/>
                      </a:lnTo>
                      <a:lnTo>
                        <a:pt x="1016" y="387"/>
                      </a:lnTo>
                      <a:lnTo>
                        <a:pt x="1014" y="391"/>
                      </a:lnTo>
                      <a:lnTo>
                        <a:pt x="1014" y="395"/>
                      </a:lnTo>
                      <a:lnTo>
                        <a:pt x="1006" y="420"/>
                      </a:lnTo>
                      <a:lnTo>
                        <a:pt x="1006" y="450"/>
                      </a:lnTo>
                      <a:lnTo>
                        <a:pt x="1010" y="454"/>
                      </a:lnTo>
                      <a:lnTo>
                        <a:pt x="1031" y="472"/>
                      </a:lnTo>
                      <a:lnTo>
                        <a:pt x="1033" y="474"/>
                      </a:lnTo>
                      <a:lnTo>
                        <a:pt x="1041" y="477"/>
                      </a:lnTo>
                      <a:lnTo>
                        <a:pt x="1057" y="481"/>
                      </a:lnTo>
                      <a:lnTo>
                        <a:pt x="1083" y="497"/>
                      </a:lnTo>
                      <a:lnTo>
                        <a:pt x="1096" y="513"/>
                      </a:lnTo>
                      <a:lnTo>
                        <a:pt x="1108" y="509"/>
                      </a:lnTo>
                      <a:lnTo>
                        <a:pt x="1122" y="507"/>
                      </a:lnTo>
                      <a:lnTo>
                        <a:pt x="1145" y="519"/>
                      </a:lnTo>
                      <a:lnTo>
                        <a:pt x="1149" y="529"/>
                      </a:lnTo>
                      <a:lnTo>
                        <a:pt x="1185" y="550"/>
                      </a:lnTo>
                      <a:lnTo>
                        <a:pt x="1183" y="560"/>
                      </a:lnTo>
                      <a:lnTo>
                        <a:pt x="1183" y="562"/>
                      </a:lnTo>
                      <a:lnTo>
                        <a:pt x="1206" y="597"/>
                      </a:lnTo>
                      <a:lnTo>
                        <a:pt x="1202" y="605"/>
                      </a:lnTo>
                      <a:lnTo>
                        <a:pt x="1199" y="607"/>
                      </a:lnTo>
                      <a:lnTo>
                        <a:pt x="1195" y="613"/>
                      </a:lnTo>
                      <a:lnTo>
                        <a:pt x="1199" y="625"/>
                      </a:lnTo>
                      <a:lnTo>
                        <a:pt x="1200" y="625"/>
                      </a:lnTo>
                      <a:lnTo>
                        <a:pt x="1206" y="625"/>
                      </a:lnTo>
                      <a:lnTo>
                        <a:pt x="1230" y="664"/>
                      </a:lnTo>
                      <a:lnTo>
                        <a:pt x="1242" y="668"/>
                      </a:lnTo>
                      <a:lnTo>
                        <a:pt x="1252" y="668"/>
                      </a:lnTo>
                      <a:lnTo>
                        <a:pt x="1250" y="654"/>
                      </a:lnTo>
                      <a:lnTo>
                        <a:pt x="1269" y="664"/>
                      </a:lnTo>
                      <a:lnTo>
                        <a:pt x="1277" y="668"/>
                      </a:lnTo>
                      <a:lnTo>
                        <a:pt x="1283" y="674"/>
                      </a:lnTo>
                      <a:lnTo>
                        <a:pt x="1281" y="686"/>
                      </a:lnTo>
                      <a:lnTo>
                        <a:pt x="1281" y="690"/>
                      </a:lnTo>
                      <a:lnTo>
                        <a:pt x="1285" y="707"/>
                      </a:lnTo>
                      <a:lnTo>
                        <a:pt x="1285" y="713"/>
                      </a:lnTo>
                      <a:lnTo>
                        <a:pt x="1273" y="717"/>
                      </a:lnTo>
                      <a:lnTo>
                        <a:pt x="1281" y="737"/>
                      </a:lnTo>
                      <a:lnTo>
                        <a:pt x="1271" y="757"/>
                      </a:lnTo>
                      <a:lnTo>
                        <a:pt x="1254" y="747"/>
                      </a:lnTo>
                      <a:lnTo>
                        <a:pt x="1248" y="749"/>
                      </a:lnTo>
                      <a:lnTo>
                        <a:pt x="1246" y="751"/>
                      </a:lnTo>
                      <a:lnTo>
                        <a:pt x="1242" y="776"/>
                      </a:lnTo>
                      <a:lnTo>
                        <a:pt x="1230" y="778"/>
                      </a:lnTo>
                      <a:lnTo>
                        <a:pt x="1224" y="762"/>
                      </a:lnTo>
                      <a:lnTo>
                        <a:pt x="1220" y="780"/>
                      </a:lnTo>
                      <a:lnTo>
                        <a:pt x="1230" y="804"/>
                      </a:lnTo>
                      <a:lnTo>
                        <a:pt x="1226" y="814"/>
                      </a:lnTo>
                      <a:lnTo>
                        <a:pt x="1230" y="831"/>
                      </a:lnTo>
                      <a:lnTo>
                        <a:pt x="1200" y="837"/>
                      </a:lnTo>
                      <a:lnTo>
                        <a:pt x="1216" y="847"/>
                      </a:lnTo>
                      <a:lnTo>
                        <a:pt x="1224" y="859"/>
                      </a:lnTo>
                      <a:lnTo>
                        <a:pt x="1220" y="863"/>
                      </a:lnTo>
                      <a:lnTo>
                        <a:pt x="1204" y="888"/>
                      </a:lnTo>
                      <a:lnTo>
                        <a:pt x="1200" y="888"/>
                      </a:lnTo>
                      <a:lnTo>
                        <a:pt x="1173" y="894"/>
                      </a:lnTo>
                      <a:lnTo>
                        <a:pt x="1163" y="896"/>
                      </a:lnTo>
                      <a:lnTo>
                        <a:pt x="1126" y="904"/>
                      </a:lnTo>
                      <a:lnTo>
                        <a:pt x="1110" y="906"/>
                      </a:lnTo>
                      <a:lnTo>
                        <a:pt x="1102" y="908"/>
                      </a:lnTo>
                      <a:lnTo>
                        <a:pt x="1087" y="910"/>
                      </a:lnTo>
                      <a:lnTo>
                        <a:pt x="1098" y="884"/>
                      </a:lnTo>
                      <a:lnTo>
                        <a:pt x="1102" y="882"/>
                      </a:lnTo>
                      <a:lnTo>
                        <a:pt x="1112" y="863"/>
                      </a:lnTo>
                      <a:lnTo>
                        <a:pt x="1124" y="853"/>
                      </a:lnTo>
                      <a:lnTo>
                        <a:pt x="1110" y="802"/>
                      </a:lnTo>
                      <a:lnTo>
                        <a:pt x="1096" y="804"/>
                      </a:lnTo>
                      <a:lnTo>
                        <a:pt x="1090" y="804"/>
                      </a:lnTo>
                      <a:lnTo>
                        <a:pt x="1083" y="806"/>
                      </a:lnTo>
                      <a:lnTo>
                        <a:pt x="1031" y="816"/>
                      </a:lnTo>
                      <a:lnTo>
                        <a:pt x="1008" y="819"/>
                      </a:lnTo>
                      <a:lnTo>
                        <a:pt x="1004" y="819"/>
                      </a:lnTo>
                      <a:lnTo>
                        <a:pt x="994" y="821"/>
                      </a:lnTo>
                      <a:lnTo>
                        <a:pt x="978" y="823"/>
                      </a:lnTo>
                      <a:lnTo>
                        <a:pt x="955" y="827"/>
                      </a:lnTo>
                      <a:lnTo>
                        <a:pt x="931" y="831"/>
                      </a:lnTo>
                      <a:lnTo>
                        <a:pt x="917" y="833"/>
                      </a:lnTo>
                      <a:lnTo>
                        <a:pt x="912" y="835"/>
                      </a:lnTo>
                      <a:lnTo>
                        <a:pt x="880" y="841"/>
                      </a:lnTo>
                      <a:lnTo>
                        <a:pt x="878" y="841"/>
                      </a:lnTo>
                      <a:lnTo>
                        <a:pt x="872" y="841"/>
                      </a:lnTo>
                      <a:lnTo>
                        <a:pt x="864" y="843"/>
                      </a:lnTo>
                      <a:lnTo>
                        <a:pt x="855" y="843"/>
                      </a:lnTo>
                      <a:lnTo>
                        <a:pt x="833" y="847"/>
                      </a:lnTo>
                      <a:lnTo>
                        <a:pt x="817" y="849"/>
                      </a:lnTo>
                      <a:lnTo>
                        <a:pt x="772" y="857"/>
                      </a:lnTo>
                      <a:lnTo>
                        <a:pt x="750" y="861"/>
                      </a:lnTo>
                      <a:lnTo>
                        <a:pt x="748" y="861"/>
                      </a:lnTo>
                      <a:lnTo>
                        <a:pt x="745" y="861"/>
                      </a:lnTo>
                      <a:lnTo>
                        <a:pt x="703" y="867"/>
                      </a:lnTo>
                      <a:lnTo>
                        <a:pt x="691" y="869"/>
                      </a:lnTo>
                      <a:lnTo>
                        <a:pt x="676" y="871"/>
                      </a:lnTo>
                      <a:lnTo>
                        <a:pt x="640" y="876"/>
                      </a:lnTo>
                      <a:lnTo>
                        <a:pt x="634" y="876"/>
                      </a:lnTo>
                      <a:lnTo>
                        <a:pt x="631" y="878"/>
                      </a:lnTo>
                      <a:lnTo>
                        <a:pt x="617" y="880"/>
                      </a:lnTo>
                      <a:lnTo>
                        <a:pt x="581" y="884"/>
                      </a:lnTo>
                      <a:lnTo>
                        <a:pt x="562" y="886"/>
                      </a:lnTo>
                      <a:lnTo>
                        <a:pt x="534" y="890"/>
                      </a:lnTo>
                      <a:lnTo>
                        <a:pt x="532" y="890"/>
                      </a:lnTo>
                      <a:lnTo>
                        <a:pt x="520" y="892"/>
                      </a:lnTo>
                      <a:lnTo>
                        <a:pt x="509" y="894"/>
                      </a:lnTo>
                      <a:lnTo>
                        <a:pt x="483" y="898"/>
                      </a:lnTo>
                      <a:lnTo>
                        <a:pt x="460" y="900"/>
                      </a:lnTo>
                      <a:lnTo>
                        <a:pt x="444" y="902"/>
                      </a:lnTo>
                      <a:lnTo>
                        <a:pt x="430" y="904"/>
                      </a:lnTo>
                      <a:lnTo>
                        <a:pt x="418" y="906"/>
                      </a:lnTo>
                      <a:lnTo>
                        <a:pt x="407" y="906"/>
                      </a:lnTo>
                      <a:lnTo>
                        <a:pt x="393" y="908"/>
                      </a:lnTo>
                      <a:lnTo>
                        <a:pt x="338" y="914"/>
                      </a:lnTo>
                      <a:lnTo>
                        <a:pt x="314" y="918"/>
                      </a:lnTo>
                      <a:lnTo>
                        <a:pt x="293" y="920"/>
                      </a:lnTo>
                      <a:lnTo>
                        <a:pt x="291" y="900"/>
                      </a:lnTo>
                      <a:lnTo>
                        <a:pt x="289" y="890"/>
                      </a:lnTo>
                      <a:lnTo>
                        <a:pt x="289" y="884"/>
                      </a:lnTo>
                      <a:lnTo>
                        <a:pt x="287" y="871"/>
                      </a:lnTo>
                      <a:lnTo>
                        <a:pt x="287" y="865"/>
                      </a:lnTo>
                      <a:lnTo>
                        <a:pt x="285" y="845"/>
                      </a:lnTo>
                      <a:lnTo>
                        <a:pt x="283" y="825"/>
                      </a:lnTo>
                      <a:lnTo>
                        <a:pt x="281" y="818"/>
                      </a:lnTo>
                      <a:lnTo>
                        <a:pt x="281" y="810"/>
                      </a:lnTo>
                      <a:lnTo>
                        <a:pt x="279" y="806"/>
                      </a:lnTo>
                      <a:lnTo>
                        <a:pt x="279" y="800"/>
                      </a:lnTo>
                      <a:lnTo>
                        <a:pt x="277" y="782"/>
                      </a:lnTo>
                      <a:lnTo>
                        <a:pt x="273" y="747"/>
                      </a:lnTo>
                      <a:lnTo>
                        <a:pt x="273" y="741"/>
                      </a:lnTo>
                      <a:lnTo>
                        <a:pt x="273" y="739"/>
                      </a:lnTo>
                      <a:lnTo>
                        <a:pt x="269" y="713"/>
                      </a:lnTo>
                      <a:lnTo>
                        <a:pt x="267" y="682"/>
                      </a:lnTo>
                      <a:lnTo>
                        <a:pt x="265" y="678"/>
                      </a:lnTo>
                      <a:lnTo>
                        <a:pt x="263" y="654"/>
                      </a:lnTo>
                      <a:lnTo>
                        <a:pt x="259" y="623"/>
                      </a:lnTo>
                      <a:lnTo>
                        <a:pt x="257" y="601"/>
                      </a:lnTo>
                      <a:lnTo>
                        <a:pt x="257" y="597"/>
                      </a:lnTo>
                      <a:lnTo>
                        <a:pt x="255" y="578"/>
                      </a:lnTo>
                      <a:lnTo>
                        <a:pt x="253" y="558"/>
                      </a:lnTo>
                      <a:lnTo>
                        <a:pt x="249" y="529"/>
                      </a:lnTo>
                      <a:lnTo>
                        <a:pt x="247" y="511"/>
                      </a:lnTo>
                      <a:lnTo>
                        <a:pt x="247" y="507"/>
                      </a:lnTo>
                      <a:lnTo>
                        <a:pt x="245" y="479"/>
                      </a:lnTo>
                      <a:lnTo>
                        <a:pt x="241" y="456"/>
                      </a:lnTo>
                      <a:lnTo>
                        <a:pt x="241" y="454"/>
                      </a:lnTo>
                      <a:lnTo>
                        <a:pt x="239" y="434"/>
                      </a:lnTo>
                      <a:lnTo>
                        <a:pt x="239" y="422"/>
                      </a:lnTo>
                      <a:lnTo>
                        <a:pt x="237" y="407"/>
                      </a:lnTo>
                      <a:lnTo>
                        <a:pt x="236" y="393"/>
                      </a:lnTo>
                      <a:lnTo>
                        <a:pt x="234" y="379"/>
                      </a:lnTo>
                      <a:lnTo>
                        <a:pt x="234" y="377"/>
                      </a:lnTo>
                      <a:lnTo>
                        <a:pt x="234" y="375"/>
                      </a:lnTo>
                      <a:lnTo>
                        <a:pt x="234" y="369"/>
                      </a:lnTo>
                      <a:lnTo>
                        <a:pt x="230" y="369"/>
                      </a:lnTo>
                      <a:lnTo>
                        <a:pt x="208" y="369"/>
                      </a:lnTo>
                      <a:lnTo>
                        <a:pt x="202" y="364"/>
                      </a:lnTo>
                      <a:lnTo>
                        <a:pt x="182" y="350"/>
                      </a:lnTo>
                      <a:lnTo>
                        <a:pt x="180" y="328"/>
                      </a:lnTo>
                      <a:lnTo>
                        <a:pt x="163" y="322"/>
                      </a:lnTo>
                      <a:lnTo>
                        <a:pt x="155" y="316"/>
                      </a:lnTo>
                      <a:lnTo>
                        <a:pt x="147" y="307"/>
                      </a:lnTo>
                      <a:lnTo>
                        <a:pt x="137" y="301"/>
                      </a:lnTo>
                      <a:lnTo>
                        <a:pt x="145" y="281"/>
                      </a:lnTo>
                      <a:lnTo>
                        <a:pt x="153" y="269"/>
                      </a:lnTo>
                      <a:lnTo>
                        <a:pt x="173" y="255"/>
                      </a:lnTo>
                      <a:lnTo>
                        <a:pt x="171" y="236"/>
                      </a:lnTo>
                      <a:lnTo>
                        <a:pt x="161" y="226"/>
                      </a:lnTo>
                      <a:lnTo>
                        <a:pt x="149" y="222"/>
                      </a:lnTo>
                      <a:lnTo>
                        <a:pt x="143" y="228"/>
                      </a:lnTo>
                      <a:lnTo>
                        <a:pt x="127" y="230"/>
                      </a:lnTo>
                      <a:lnTo>
                        <a:pt x="92" y="206"/>
                      </a:lnTo>
                      <a:lnTo>
                        <a:pt x="80" y="202"/>
                      </a:lnTo>
                      <a:lnTo>
                        <a:pt x="55" y="157"/>
                      </a:lnTo>
                      <a:lnTo>
                        <a:pt x="45" y="155"/>
                      </a:lnTo>
                      <a:lnTo>
                        <a:pt x="31" y="147"/>
                      </a:lnTo>
                      <a:lnTo>
                        <a:pt x="17" y="94"/>
                      </a:lnTo>
                      <a:lnTo>
                        <a:pt x="11" y="104"/>
                      </a:lnTo>
                      <a:lnTo>
                        <a:pt x="6" y="104"/>
                      </a:lnTo>
                      <a:lnTo>
                        <a:pt x="0" y="92"/>
                      </a:lnTo>
                      <a:lnTo>
                        <a:pt x="2" y="92"/>
                      </a:lnTo>
                      <a:lnTo>
                        <a:pt x="4" y="92"/>
                      </a:lnTo>
                      <a:lnTo>
                        <a:pt x="47" y="88"/>
                      </a:lnTo>
                      <a:lnTo>
                        <a:pt x="68" y="86"/>
                      </a:lnTo>
                      <a:lnTo>
                        <a:pt x="90" y="84"/>
                      </a:lnTo>
                      <a:lnTo>
                        <a:pt x="98" y="84"/>
                      </a:lnTo>
                      <a:lnTo>
                        <a:pt x="133" y="80"/>
                      </a:lnTo>
                      <a:lnTo>
                        <a:pt x="147" y="79"/>
                      </a:lnTo>
                      <a:lnTo>
                        <a:pt x="175" y="77"/>
                      </a:lnTo>
                      <a:lnTo>
                        <a:pt x="196" y="75"/>
                      </a:lnTo>
                      <a:lnTo>
                        <a:pt x="218" y="73"/>
                      </a:lnTo>
                      <a:lnTo>
                        <a:pt x="224" y="73"/>
                      </a:lnTo>
                      <a:lnTo>
                        <a:pt x="261" y="67"/>
                      </a:lnTo>
                      <a:lnTo>
                        <a:pt x="265" y="67"/>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30" name="Freeform 19">
                  <a:extLst>
                    <a:ext uri="{FF2B5EF4-FFF2-40B4-BE49-F238E27FC236}">
                      <a16:creationId xmlns:a16="http://schemas.microsoft.com/office/drawing/2014/main" id="{3513769C-8090-44C6-9D09-018942D0F25A}"/>
                    </a:ext>
                  </a:extLst>
                </p:cNvPr>
                <p:cNvSpPr>
                  <a:spLocks/>
                </p:cNvSpPr>
                <p:nvPr/>
              </p:nvSpPr>
              <p:spPr bwMode="auto">
                <a:xfrm>
                  <a:off x="2613" y="1724"/>
                  <a:ext cx="756" cy="326"/>
                </a:xfrm>
                <a:custGeom>
                  <a:avLst/>
                  <a:gdLst>
                    <a:gd name="T0" fmla="*/ 892 w 1511"/>
                    <a:gd name="T1" fmla="*/ 634 h 648"/>
                    <a:gd name="T2" fmla="*/ 841 w 1511"/>
                    <a:gd name="T3" fmla="*/ 636 h 648"/>
                    <a:gd name="T4" fmla="*/ 762 w 1511"/>
                    <a:gd name="T5" fmla="*/ 640 h 648"/>
                    <a:gd name="T6" fmla="*/ 666 w 1511"/>
                    <a:gd name="T7" fmla="*/ 644 h 648"/>
                    <a:gd name="T8" fmla="*/ 599 w 1511"/>
                    <a:gd name="T9" fmla="*/ 644 h 648"/>
                    <a:gd name="T10" fmla="*/ 566 w 1511"/>
                    <a:gd name="T11" fmla="*/ 646 h 648"/>
                    <a:gd name="T12" fmla="*/ 467 w 1511"/>
                    <a:gd name="T13" fmla="*/ 646 h 648"/>
                    <a:gd name="T14" fmla="*/ 342 w 1511"/>
                    <a:gd name="T15" fmla="*/ 648 h 648"/>
                    <a:gd name="T16" fmla="*/ 342 w 1511"/>
                    <a:gd name="T17" fmla="*/ 542 h 648"/>
                    <a:gd name="T18" fmla="*/ 342 w 1511"/>
                    <a:gd name="T19" fmla="*/ 491 h 648"/>
                    <a:gd name="T20" fmla="*/ 238 w 1511"/>
                    <a:gd name="T21" fmla="*/ 436 h 648"/>
                    <a:gd name="T22" fmla="*/ 72 w 1511"/>
                    <a:gd name="T23" fmla="*/ 434 h 648"/>
                    <a:gd name="T24" fmla="*/ 2 w 1511"/>
                    <a:gd name="T25" fmla="*/ 367 h 648"/>
                    <a:gd name="T26" fmla="*/ 4 w 1511"/>
                    <a:gd name="T27" fmla="*/ 312 h 648"/>
                    <a:gd name="T28" fmla="*/ 6 w 1511"/>
                    <a:gd name="T29" fmla="*/ 273 h 648"/>
                    <a:gd name="T30" fmla="*/ 8 w 1511"/>
                    <a:gd name="T31" fmla="*/ 194 h 648"/>
                    <a:gd name="T32" fmla="*/ 12 w 1511"/>
                    <a:gd name="T33" fmla="*/ 47 h 648"/>
                    <a:gd name="T34" fmla="*/ 19 w 1511"/>
                    <a:gd name="T35" fmla="*/ 9 h 648"/>
                    <a:gd name="T36" fmla="*/ 145 w 1511"/>
                    <a:gd name="T37" fmla="*/ 11 h 648"/>
                    <a:gd name="T38" fmla="*/ 206 w 1511"/>
                    <a:gd name="T39" fmla="*/ 13 h 648"/>
                    <a:gd name="T40" fmla="*/ 271 w 1511"/>
                    <a:gd name="T41" fmla="*/ 13 h 648"/>
                    <a:gd name="T42" fmla="*/ 391 w 1511"/>
                    <a:gd name="T43" fmla="*/ 15 h 648"/>
                    <a:gd name="T44" fmla="*/ 542 w 1511"/>
                    <a:gd name="T45" fmla="*/ 13 h 648"/>
                    <a:gd name="T46" fmla="*/ 754 w 1511"/>
                    <a:gd name="T47" fmla="*/ 8 h 648"/>
                    <a:gd name="T48" fmla="*/ 947 w 1511"/>
                    <a:gd name="T49" fmla="*/ 17 h 648"/>
                    <a:gd name="T50" fmla="*/ 984 w 1511"/>
                    <a:gd name="T51" fmla="*/ 29 h 648"/>
                    <a:gd name="T52" fmla="*/ 1069 w 1511"/>
                    <a:gd name="T53" fmla="*/ 23 h 648"/>
                    <a:gd name="T54" fmla="*/ 1092 w 1511"/>
                    <a:gd name="T55" fmla="*/ 19 h 648"/>
                    <a:gd name="T56" fmla="*/ 1153 w 1511"/>
                    <a:gd name="T57" fmla="*/ 33 h 648"/>
                    <a:gd name="T58" fmla="*/ 1224 w 1511"/>
                    <a:gd name="T59" fmla="*/ 59 h 648"/>
                    <a:gd name="T60" fmla="*/ 1271 w 1511"/>
                    <a:gd name="T61" fmla="*/ 84 h 648"/>
                    <a:gd name="T62" fmla="*/ 1291 w 1511"/>
                    <a:gd name="T63" fmla="*/ 141 h 648"/>
                    <a:gd name="T64" fmla="*/ 1313 w 1511"/>
                    <a:gd name="T65" fmla="*/ 184 h 648"/>
                    <a:gd name="T66" fmla="*/ 1336 w 1511"/>
                    <a:gd name="T67" fmla="*/ 212 h 648"/>
                    <a:gd name="T68" fmla="*/ 1342 w 1511"/>
                    <a:gd name="T69" fmla="*/ 261 h 648"/>
                    <a:gd name="T70" fmla="*/ 1362 w 1511"/>
                    <a:gd name="T71" fmla="*/ 287 h 648"/>
                    <a:gd name="T72" fmla="*/ 1387 w 1511"/>
                    <a:gd name="T73" fmla="*/ 330 h 648"/>
                    <a:gd name="T74" fmla="*/ 1389 w 1511"/>
                    <a:gd name="T75" fmla="*/ 349 h 648"/>
                    <a:gd name="T76" fmla="*/ 1393 w 1511"/>
                    <a:gd name="T77" fmla="*/ 363 h 648"/>
                    <a:gd name="T78" fmla="*/ 1393 w 1511"/>
                    <a:gd name="T79" fmla="*/ 379 h 648"/>
                    <a:gd name="T80" fmla="*/ 1407 w 1511"/>
                    <a:gd name="T81" fmla="*/ 410 h 648"/>
                    <a:gd name="T82" fmla="*/ 1397 w 1511"/>
                    <a:gd name="T83" fmla="*/ 442 h 648"/>
                    <a:gd name="T84" fmla="*/ 1419 w 1511"/>
                    <a:gd name="T85" fmla="*/ 475 h 648"/>
                    <a:gd name="T86" fmla="*/ 1436 w 1511"/>
                    <a:gd name="T87" fmla="*/ 477 h 648"/>
                    <a:gd name="T88" fmla="*/ 1474 w 1511"/>
                    <a:gd name="T89" fmla="*/ 540 h 648"/>
                    <a:gd name="T90" fmla="*/ 1505 w 1511"/>
                    <a:gd name="T91" fmla="*/ 589 h 648"/>
                    <a:gd name="T92" fmla="*/ 1391 w 1511"/>
                    <a:gd name="T93" fmla="*/ 601 h 648"/>
                    <a:gd name="T94" fmla="*/ 1350 w 1511"/>
                    <a:gd name="T95" fmla="*/ 605 h 648"/>
                    <a:gd name="T96" fmla="*/ 1311 w 1511"/>
                    <a:gd name="T97" fmla="*/ 607 h 648"/>
                    <a:gd name="T98" fmla="*/ 1252 w 1511"/>
                    <a:gd name="T99" fmla="*/ 613 h 648"/>
                    <a:gd name="T100" fmla="*/ 1197 w 1511"/>
                    <a:gd name="T101" fmla="*/ 617 h 648"/>
                    <a:gd name="T102" fmla="*/ 1110 w 1511"/>
                    <a:gd name="T103" fmla="*/ 623 h 648"/>
                    <a:gd name="T104" fmla="*/ 1057 w 1511"/>
                    <a:gd name="T105" fmla="*/ 627 h 648"/>
                    <a:gd name="T106" fmla="*/ 998 w 1511"/>
                    <a:gd name="T107" fmla="*/ 629 h 648"/>
                    <a:gd name="T108" fmla="*/ 957 w 1511"/>
                    <a:gd name="T109" fmla="*/ 633 h 64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11"/>
                    <a:gd name="T166" fmla="*/ 0 h 648"/>
                    <a:gd name="T167" fmla="*/ 1511 w 1511"/>
                    <a:gd name="T168" fmla="*/ 648 h 64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11" h="648">
                      <a:moveTo>
                        <a:pt x="919" y="634"/>
                      </a:moveTo>
                      <a:lnTo>
                        <a:pt x="916" y="634"/>
                      </a:lnTo>
                      <a:lnTo>
                        <a:pt x="892" y="634"/>
                      </a:lnTo>
                      <a:lnTo>
                        <a:pt x="861" y="636"/>
                      </a:lnTo>
                      <a:lnTo>
                        <a:pt x="849" y="636"/>
                      </a:lnTo>
                      <a:lnTo>
                        <a:pt x="841" y="636"/>
                      </a:lnTo>
                      <a:lnTo>
                        <a:pt x="817" y="638"/>
                      </a:lnTo>
                      <a:lnTo>
                        <a:pt x="806" y="638"/>
                      </a:lnTo>
                      <a:lnTo>
                        <a:pt x="762" y="640"/>
                      </a:lnTo>
                      <a:lnTo>
                        <a:pt x="729" y="642"/>
                      </a:lnTo>
                      <a:lnTo>
                        <a:pt x="676" y="642"/>
                      </a:lnTo>
                      <a:lnTo>
                        <a:pt x="666" y="644"/>
                      </a:lnTo>
                      <a:lnTo>
                        <a:pt x="664" y="644"/>
                      </a:lnTo>
                      <a:lnTo>
                        <a:pt x="633" y="644"/>
                      </a:lnTo>
                      <a:lnTo>
                        <a:pt x="599" y="644"/>
                      </a:lnTo>
                      <a:lnTo>
                        <a:pt x="570" y="646"/>
                      </a:lnTo>
                      <a:lnTo>
                        <a:pt x="568" y="646"/>
                      </a:lnTo>
                      <a:lnTo>
                        <a:pt x="566" y="646"/>
                      </a:lnTo>
                      <a:lnTo>
                        <a:pt x="546" y="646"/>
                      </a:lnTo>
                      <a:lnTo>
                        <a:pt x="503" y="646"/>
                      </a:lnTo>
                      <a:lnTo>
                        <a:pt x="467" y="646"/>
                      </a:lnTo>
                      <a:lnTo>
                        <a:pt x="458" y="646"/>
                      </a:lnTo>
                      <a:lnTo>
                        <a:pt x="452" y="646"/>
                      </a:lnTo>
                      <a:lnTo>
                        <a:pt x="342" y="648"/>
                      </a:lnTo>
                      <a:lnTo>
                        <a:pt x="342" y="576"/>
                      </a:lnTo>
                      <a:lnTo>
                        <a:pt x="342" y="556"/>
                      </a:lnTo>
                      <a:lnTo>
                        <a:pt x="342" y="542"/>
                      </a:lnTo>
                      <a:lnTo>
                        <a:pt x="342" y="517"/>
                      </a:lnTo>
                      <a:lnTo>
                        <a:pt x="342" y="501"/>
                      </a:lnTo>
                      <a:lnTo>
                        <a:pt x="342" y="491"/>
                      </a:lnTo>
                      <a:lnTo>
                        <a:pt x="342" y="438"/>
                      </a:lnTo>
                      <a:lnTo>
                        <a:pt x="243" y="436"/>
                      </a:lnTo>
                      <a:lnTo>
                        <a:pt x="238" y="436"/>
                      </a:lnTo>
                      <a:lnTo>
                        <a:pt x="114" y="434"/>
                      </a:lnTo>
                      <a:lnTo>
                        <a:pt x="82" y="434"/>
                      </a:lnTo>
                      <a:lnTo>
                        <a:pt x="72" y="434"/>
                      </a:lnTo>
                      <a:lnTo>
                        <a:pt x="0" y="432"/>
                      </a:lnTo>
                      <a:lnTo>
                        <a:pt x="0" y="406"/>
                      </a:lnTo>
                      <a:lnTo>
                        <a:pt x="2" y="367"/>
                      </a:lnTo>
                      <a:lnTo>
                        <a:pt x="2" y="349"/>
                      </a:lnTo>
                      <a:lnTo>
                        <a:pt x="4" y="326"/>
                      </a:lnTo>
                      <a:lnTo>
                        <a:pt x="4" y="312"/>
                      </a:lnTo>
                      <a:lnTo>
                        <a:pt x="4" y="300"/>
                      </a:lnTo>
                      <a:lnTo>
                        <a:pt x="4" y="285"/>
                      </a:lnTo>
                      <a:lnTo>
                        <a:pt x="6" y="273"/>
                      </a:lnTo>
                      <a:lnTo>
                        <a:pt x="6" y="247"/>
                      </a:lnTo>
                      <a:lnTo>
                        <a:pt x="6" y="220"/>
                      </a:lnTo>
                      <a:lnTo>
                        <a:pt x="8" y="194"/>
                      </a:lnTo>
                      <a:lnTo>
                        <a:pt x="8" y="169"/>
                      </a:lnTo>
                      <a:lnTo>
                        <a:pt x="10" y="96"/>
                      </a:lnTo>
                      <a:lnTo>
                        <a:pt x="12" y="47"/>
                      </a:lnTo>
                      <a:lnTo>
                        <a:pt x="13" y="19"/>
                      </a:lnTo>
                      <a:lnTo>
                        <a:pt x="13" y="9"/>
                      </a:lnTo>
                      <a:lnTo>
                        <a:pt x="19" y="9"/>
                      </a:lnTo>
                      <a:lnTo>
                        <a:pt x="21" y="9"/>
                      </a:lnTo>
                      <a:lnTo>
                        <a:pt x="102" y="11"/>
                      </a:lnTo>
                      <a:lnTo>
                        <a:pt x="145" y="11"/>
                      </a:lnTo>
                      <a:lnTo>
                        <a:pt x="151" y="11"/>
                      </a:lnTo>
                      <a:lnTo>
                        <a:pt x="186" y="13"/>
                      </a:lnTo>
                      <a:lnTo>
                        <a:pt x="206" y="13"/>
                      </a:lnTo>
                      <a:lnTo>
                        <a:pt x="210" y="13"/>
                      </a:lnTo>
                      <a:lnTo>
                        <a:pt x="220" y="13"/>
                      </a:lnTo>
                      <a:lnTo>
                        <a:pt x="271" y="13"/>
                      </a:lnTo>
                      <a:lnTo>
                        <a:pt x="308" y="13"/>
                      </a:lnTo>
                      <a:lnTo>
                        <a:pt x="336" y="13"/>
                      </a:lnTo>
                      <a:lnTo>
                        <a:pt x="391" y="15"/>
                      </a:lnTo>
                      <a:lnTo>
                        <a:pt x="403" y="15"/>
                      </a:lnTo>
                      <a:lnTo>
                        <a:pt x="477" y="13"/>
                      </a:lnTo>
                      <a:lnTo>
                        <a:pt x="542" y="13"/>
                      </a:lnTo>
                      <a:lnTo>
                        <a:pt x="597" y="11"/>
                      </a:lnTo>
                      <a:lnTo>
                        <a:pt x="646" y="9"/>
                      </a:lnTo>
                      <a:lnTo>
                        <a:pt x="754" y="8"/>
                      </a:lnTo>
                      <a:lnTo>
                        <a:pt x="802" y="6"/>
                      </a:lnTo>
                      <a:lnTo>
                        <a:pt x="925" y="0"/>
                      </a:lnTo>
                      <a:lnTo>
                        <a:pt x="947" y="17"/>
                      </a:lnTo>
                      <a:lnTo>
                        <a:pt x="957" y="21"/>
                      </a:lnTo>
                      <a:lnTo>
                        <a:pt x="967" y="23"/>
                      </a:lnTo>
                      <a:lnTo>
                        <a:pt x="984" y="29"/>
                      </a:lnTo>
                      <a:lnTo>
                        <a:pt x="1010" y="45"/>
                      </a:lnTo>
                      <a:lnTo>
                        <a:pt x="1030" y="23"/>
                      </a:lnTo>
                      <a:lnTo>
                        <a:pt x="1069" y="23"/>
                      </a:lnTo>
                      <a:lnTo>
                        <a:pt x="1073" y="23"/>
                      </a:lnTo>
                      <a:lnTo>
                        <a:pt x="1090" y="19"/>
                      </a:lnTo>
                      <a:lnTo>
                        <a:pt x="1092" y="19"/>
                      </a:lnTo>
                      <a:lnTo>
                        <a:pt x="1132" y="17"/>
                      </a:lnTo>
                      <a:lnTo>
                        <a:pt x="1147" y="27"/>
                      </a:lnTo>
                      <a:lnTo>
                        <a:pt x="1153" y="33"/>
                      </a:lnTo>
                      <a:lnTo>
                        <a:pt x="1171" y="33"/>
                      </a:lnTo>
                      <a:lnTo>
                        <a:pt x="1206" y="43"/>
                      </a:lnTo>
                      <a:lnTo>
                        <a:pt x="1224" y="59"/>
                      </a:lnTo>
                      <a:lnTo>
                        <a:pt x="1240" y="78"/>
                      </a:lnTo>
                      <a:lnTo>
                        <a:pt x="1258" y="82"/>
                      </a:lnTo>
                      <a:lnTo>
                        <a:pt x="1271" y="84"/>
                      </a:lnTo>
                      <a:lnTo>
                        <a:pt x="1289" y="127"/>
                      </a:lnTo>
                      <a:lnTo>
                        <a:pt x="1295" y="133"/>
                      </a:lnTo>
                      <a:lnTo>
                        <a:pt x="1291" y="141"/>
                      </a:lnTo>
                      <a:lnTo>
                        <a:pt x="1305" y="159"/>
                      </a:lnTo>
                      <a:lnTo>
                        <a:pt x="1307" y="175"/>
                      </a:lnTo>
                      <a:lnTo>
                        <a:pt x="1313" y="184"/>
                      </a:lnTo>
                      <a:lnTo>
                        <a:pt x="1322" y="184"/>
                      </a:lnTo>
                      <a:lnTo>
                        <a:pt x="1332" y="212"/>
                      </a:lnTo>
                      <a:lnTo>
                        <a:pt x="1336" y="212"/>
                      </a:lnTo>
                      <a:lnTo>
                        <a:pt x="1342" y="235"/>
                      </a:lnTo>
                      <a:lnTo>
                        <a:pt x="1338" y="249"/>
                      </a:lnTo>
                      <a:lnTo>
                        <a:pt x="1342" y="261"/>
                      </a:lnTo>
                      <a:lnTo>
                        <a:pt x="1362" y="277"/>
                      </a:lnTo>
                      <a:lnTo>
                        <a:pt x="1364" y="285"/>
                      </a:lnTo>
                      <a:lnTo>
                        <a:pt x="1362" y="287"/>
                      </a:lnTo>
                      <a:lnTo>
                        <a:pt x="1364" y="292"/>
                      </a:lnTo>
                      <a:lnTo>
                        <a:pt x="1375" y="308"/>
                      </a:lnTo>
                      <a:lnTo>
                        <a:pt x="1387" y="330"/>
                      </a:lnTo>
                      <a:lnTo>
                        <a:pt x="1381" y="338"/>
                      </a:lnTo>
                      <a:lnTo>
                        <a:pt x="1381" y="349"/>
                      </a:lnTo>
                      <a:lnTo>
                        <a:pt x="1389" y="349"/>
                      </a:lnTo>
                      <a:lnTo>
                        <a:pt x="1391" y="353"/>
                      </a:lnTo>
                      <a:lnTo>
                        <a:pt x="1389" y="355"/>
                      </a:lnTo>
                      <a:lnTo>
                        <a:pt x="1393" y="363"/>
                      </a:lnTo>
                      <a:lnTo>
                        <a:pt x="1391" y="377"/>
                      </a:lnTo>
                      <a:lnTo>
                        <a:pt x="1391" y="379"/>
                      </a:lnTo>
                      <a:lnTo>
                        <a:pt x="1393" y="379"/>
                      </a:lnTo>
                      <a:lnTo>
                        <a:pt x="1395" y="389"/>
                      </a:lnTo>
                      <a:lnTo>
                        <a:pt x="1407" y="408"/>
                      </a:lnTo>
                      <a:lnTo>
                        <a:pt x="1407" y="410"/>
                      </a:lnTo>
                      <a:lnTo>
                        <a:pt x="1405" y="414"/>
                      </a:lnTo>
                      <a:lnTo>
                        <a:pt x="1405" y="434"/>
                      </a:lnTo>
                      <a:lnTo>
                        <a:pt x="1397" y="442"/>
                      </a:lnTo>
                      <a:lnTo>
                        <a:pt x="1423" y="469"/>
                      </a:lnTo>
                      <a:lnTo>
                        <a:pt x="1421" y="475"/>
                      </a:lnTo>
                      <a:lnTo>
                        <a:pt x="1419" y="475"/>
                      </a:lnTo>
                      <a:lnTo>
                        <a:pt x="1425" y="487"/>
                      </a:lnTo>
                      <a:lnTo>
                        <a:pt x="1430" y="487"/>
                      </a:lnTo>
                      <a:lnTo>
                        <a:pt x="1436" y="477"/>
                      </a:lnTo>
                      <a:lnTo>
                        <a:pt x="1450" y="530"/>
                      </a:lnTo>
                      <a:lnTo>
                        <a:pt x="1464" y="538"/>
                      </a:lnTo>
                      <a:lnTo>
                        <a:pt x="1474" y="540"/>
                      </a:lnTo>
                      <a:lnTo>
                        <a:pt x="1499" y="585"/>
                      </a:lnTo>
                      <a:lnTo>
                        <a:pt x="1511" y="589"/>
                      </a:lnTo>
                      <a:lnTo>
                        <a:pt x="1505" y="589"/>
                      </a:lnTo>
                      <a:lnTo>
                        <a:pt x="1429" y="597"/>
                      </a:lnTo>
                      <a:lnTo>
                        <a:pt x="1413" y="599"/>
                      </a:lnTo>
                      <a:lnTo>
                        <a:pt x="1391" y="601"/>
                      </a:lnTo>
                      <a:lnTo>
                        <a:pt x="1389" y="601"/>
                      </a:lnTo>
                      <a:lnTo>
                        <a:pt x="1370" y="603"/>
                      </a:lnTo>
                      <a:lnTo>
                        <a:pt x="1350" y="605"/>
                      </a:lnTo>
                      <a:lnTo>
                        <a:pt x="1348" y="605"/>
                      </a:lnTo>
                      <a:lnTo>
                        <a:pt x="1326" y="607"/>
                      </a:lnTo>
                      <a:lnTo>
                        <a:pt x="1311" y="607"/>
                      </a:lnTo>
                      <a:lnTo>
                        <a:pt x="1305" y="609"/>
                      </a:lnTo>
                      <a:lnTo>
                        <a:pt x="1261" y="611"/>
                      </a:lnTo>
                      <a:lnTo>
                        <a:pt x="1252" y="613"/>
                      </a:lnTo>
                      <a:lnTo>
                        <a:pt x="1240" y="613"/>
                      </a:lnTo>
                      <a:lnTo>
                        <a:pt x="1232" y="615"/>
                      </a:lnTo>
                      <a:lnTo>
                        <a:pt x="1197" y="617"/>
                      </a:lnTo>
                      <a:lnTo>
                        <a:pt x="1175" y="619"/>
                      </a:lnTo>
                      <a:lnTo>
                        <a:pt x="1153" y="619"/>
                      </a:lnTo>
                      <a:lnTo>
                        <a:pt x="1110" y="623"/>
                      </a:lnTo>
                      <a:lnTo>
                        <a:pt x="1077" y="625"/>
                      </a:lnTo>
                      <a:lnTo>
                        <a:pt x="1067" y="625"/>
                      </a:lnTo>
                      <a:lnTo>
                        <a:pt x="1057" y="627"/>
                      </a:lnTo>
                      <a:lnTo>
                        <a:pt x="1045" y="627"/>
                      </a:lnTo>
                      <a:lnTo>
                        <a:pt x="1024" y="629"/>
                      </a:lnTo>
                      <a:lnTo>
                        <a:pt x="998" y="629"/>
                      </a:lnTo>
                      <a:lnTo>
                        <a:pt x="980" y="631"/>
                      </a:lnTo>
                      <a:lnTo>
                        <a:pt x="959" y="631"/>
                      </a:lnTo>
                      <a:lnTo>
                        <a:pt x="957" y="633"/>
                      </a:lnTo>
                      <a:lnTo>
                        <a:pt x="937" y="633"/>
                      </a:lnTo>
                      <a:lnTo>
                        <a:pt x="919" y="634"/>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31" name="Freeform 20">
                  <a:extLst>
                    <a:ext uri="{FF2B5EF4-FFF2-40B4-BE49-F238E27FC236}">
                      <a16:creationId xmlns:a16="http://schemas.microsoft.com/office/drawing/2014/main" id="{514B3EFA-041A-4FCF-97A7-72C2949C980C}"/>
                    </a:ext>
                  </a:extLst>
                </p:cNvPr>
                <p:cNvSpPr>
                  <a:spLocks/>
                </p:cNvSpPr>
                <p:nvPr/>
              </p:nvSpPr>
              <p:spPr bwMode="auto">
                <a:xfrm>
                  <a:off x="2630" y="1076"/>
                  <a:ext cx="578" cy="341"/>
                </a:xfrm>
                <a:custGeom>
                  <a:avLst/>
                  <a:gdLst>
                    <a:gd name="T0" fmla="*/ 433 w 1158"/>
                    <a:gd name="T1" fmla="*/ 682 h 682"/>
                    <a:gd name="T2" fmla="*/ 546 w 1158"/>
                    <a:gd name="T3" fmla="*/ 681 h 682"/>
                    <a:gd name="T4" fmla="*/ 550 w 1158"/>
                    <a:gd name="T5" fmla="*/ 681 h 682"/>
                    <a:gd name="T6" fmla="*/ 627 w 1158"/>
                    <a:gd name="T7" fmla="*/ 679 h 682"/>
                    <a:gd name="T8" fmla="*/ 670 w 1158"/>
                    <a:gd name="T9" fmla="*/ 679 h 682"/>
                    <a:gd name="T10" fmla="*/ 743 w 1158"/>
                    <a:gd name="T11" fmla="*/ 675 h 682"/>
                    <a:gd name="T12" fmla="*/ 820 w 1158"/>
                    <a:gd name="T13" fmla="*/ 673 h 682"/>
                    <a:gd name="T14" fmla="*/ 879 w 1158"/>
                    <a:gd name="T15" fmla="*/ 671 h 682"/>
                    <a:gd name="T16" fmla="*/ 936 w 1158"/>
                    <a:gd name="T17" fmla="*/ 667 h 682"/>
                    <a:gd name="T18" fmla="*/ 1012 w 1158"/>
                    <a:gd name="T19" fmla="*/ 661 h 682"/>
                    <a:gd name="T20" fmla="*/ 1056 w 1158"/>
                    <a:gd name="T21" fmla="*/ 659 h 682"/>
                    <a:gd name="T22" fmla="*/ 1128 w 1158"/>
                    <a:gd name="T23" fmla="*/ 653 h 682"/>
                    <a:gd name="T24" fmla="*/ 1154 w 1158"/>
                    <a:gd name="T25" fmla="*/ 637 h 682"/>
                    <a:gd name="T26" fmla="*/ 1142 w 1158"/>
                    <a:gd name="T27" fmla="*/ 563 h 682"/>
                    <a:gd name="T28" fmla="*/ 1113 w 1158"/>
                    <a:gd name="T29" fmla="*/ 506 h 682"/>
                    <a:gd name="T30" fmla="*/ 1109 w 1158"/>
                    <a:gd name="T31" fmla="*/ 453 h 682"/>
                    <a:gd name="T32" fmla="*/ 1095 w 1158"/>
                    <a:gd name="T33" fmla="*/ 394 h 682"/>
                    <a:gd name="T34" fmla="*/ 1095 w 1158"/>
                    <a:gd name="T35" fmla="*/ 376 h 682"/>
                    <a:gd name="T36" fmla="*/ 1093 w 1158"/>
                    <a:gd name="T37" fmla="*/ 354 h 682"/>
                    <a:gd name="T38" fmla="*/ 1091 w 1158"/>
                    <a:gd name="T39" fmla="*/ 346 h 682"/>
                    <a:gd name="T40" fmla="*/ 1081 w 1158"/>
                    <a:gd name="T41" fmla="*/ 293 h 682"/>
                    <a:gd name="T42" fmla="*/ 1056 w 1158"/>
                    <a:gd name="T43" fmla="*/ 240 h 682"/>
                    <a:gd name="T44" fmla="*/ 1032 w 1158"/>
                    <a:gd name="T45" fmla="*/ 177 h 682"/>
                    <a:gd name="T46" fmla="*/ 1036 w 1158"/>
                    <a:gd name="T47" fmla="*/ 170 h 682"/>
                    <a:gd name="T48" fmla="*/ 1024 w 1158"/>
                    <a:gd name="T49" fmla="*/ 99 h 682"/>
                    <a:gd name="T50" fmla="*/ 1016 w 1158"/>
                    <a:gd name="T51" fmla="*/ 26 h 682"/>
                    <a:gd name="T52" fmla="*/ 904 w 1158"/>
                    <a:gd name="T53" fmla="*/ 6 h 682"/>
                    <a:gd name="T54" fmla="*/ 676 w 1158"/>
                    <a:gd name="T55" fmla="*/ 18 h 682"/>
                    <a:gd name="T56" fmla="*/ 409 w 1158"/>
                    <a:gd name="T57" fmla="*/ 24 h 682"/>
                    <a:gd name="T58" fmla="*/ 315 w 1158"/>
                    <a:gd name="T59" fmla="*/ 26 h 682"/>
                    <a:gd name="T60" fmla="*/ 20 w 1158"/>
                    <a:gd name="T61" fmla="*/ 20 h 682"/>
                    <a:gd name="T62" fmla="*/ 18 w 1158"/>
                    <a:gd name="T63" fmla="*/ 93 h 682"/>
                    <a:gd name="T64" fmla="*/ 18 w 1158"/>
                    <a:gd name="T65" fmla="*/ 101 h 682"/>
                    <a:gd name="T66" fmla="*/ 16 w 1158"/>
                    <a:gd name="T67" fmla="*/ 152 h 682"/>
                    <a:gd name="T68" fmla="*/ 14 w 1158"/>
                    <a:gd name="T69" fmla="*/ 236 h 682"/>
                    <a:gd name="T70" fmla="*/ 12 w 1158"/>
                    <a:gd name="T71" fmla="*/ 289 h 682"/>
                    <a:gd name="T72" fmla="*/ 10 w 1158"/>
                    <a:gd name="T73" fmla="*/ 372 h 682"/>
                    <a:gd name="T74" fmla="*/ 8 w 1158"/>
                    <a:gd name="T75" fmla="*/ 425 h 682"/>
                    <a:gd name="T76" fmla="*/ 4 w 1158"/>
                    <a:gd name="T77" fmla="*/ 529 h 682"/>
                    <a:gd name="T78" fmla="*/ 4 w 1158"/>
                    <a:gd name="T79" fmla="*/ 559 h 682"/>
                    <a:gd name="T80" fmla="*/ 2 w 1158"/>
                    <a:gd name="T81" fmla="*/ 614 h 682"/>
                    <a:gd name="T82" fmla="*/ 0 w 1158"/>
                    <a:gd name="T83" fmla="*/ 679 h 682"/>
                    <a:gd name="T84" fmla="*/ 65 w 1158"/>
                    <a:gd name="T85" fmla="*/ 681 h 682"/>
                    <a:gd name="T86" fmla="*/ 171 w 1158"/>
                    <a:gd name="T87" fmla="*/ 682 h 682"/>
                    <a:gd name="T88" fmla="*/ 297 w 1158"/>
                    <a:gd name="T89" fmla="*/ 682 h 68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58"/>
                    <a:gd name="T136" fmla="*/ 0 h 682"/>
                    <a:gd name="T137" fmla="*/ 1158 w 1158"/>
                    <a:gd name="T138" fmla="*/ 682 h 68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58" h="682">
                      <a:moveTo>
                        <a:pt x="317" y="682"/>
                      </a:moveTo>
                      <a:lnTo>
                        <a:pt x="433" y="682"/>
                      </a:lnTo>
                      <a:lnTo>
                        <a:pt x="452" y="682"/>
                      </a:lnTo>
                      <a:lnTo>
                        <a:pt x="546" y="681"/>
                      </a:lnTo>
                      <a:lnTo>
                        <a:pt x="548" y="681"/>
                      </a:lnTo>
                      <a:lnTo>
                        <a:pt x="550" y="681"/>
                      </a:lnTo>
                      <a:lnTo>
                        <a:pt x="625" y="679"/>
                      </a:lnTo>
                      <a:lnTo>
                        <a:pt x="627" y="679"/>
                      </a:lnTo>
                      <a:lnTo>
                        <a:pt x="645" y="679"/>
                      </a:lnTo>
                      <a:lnTo>
                        <a:pt x="670" y="679"/>
                      </a:lnTo>
                      <a:lnTo>
                        <a:pt x="684" y="677"/>
                      </a:lnTo>
                      <a:lnTo>
                        <a:pt x="743" y="675"/>
                      </a:lnTo>
                      <a:lnTo>
                        <a:pt x="780" y="675"/>
                      </a:lnTo>
                      <a:lnTo>
                        <a:pt x="820" y="673"/>
                      </a:lnTo>
                      <a:lnTo>
                        <a:pt x="824" y="673"/>
                      </a:lnTo>
                      <a:lnTo>
                        <a:pt x="879" y="671"/>
                      </a:lnTo>
                      <a:lnTo>
                        <a:pt x="896" y="669"/>
                      </a:lnTo>
                      <a:lnTo>
                        <a:pt x="936" y="667"/>
                      </a:lnTo>
                      <a:lnTo>
                        <a:pt x="940" y="667"/>
                      </a:lnTo>
                      <a:lnTo>
                        <a:pt x="1012" y="661"/>
                      </a:lnTo>
                      <a:lnTo>
                        <a:pt x="1052" y="659"/>
                      </a:lnTo>
                      <a:lnTo>
                        <a:pt x="1056" y="659"/>
                      </a:lnTo>
                      <a:lnTo>
                        <a:pt x="1091" y="657"/>
                      </a:lnTo>
                      <a:lnTo>
                        <a:pt x="1128" y="653"/>
                      </a:lnTo>
                      <a:lnTo>
                        <a:pt x="1158" y="651"/>
                      </a:lnTo>
                      <a:lnTo>
                        <a:pt x="1154" y="637"/>
                      </a:lnTo>
                      <a:lnTo>
                        <a:pt x="1154" y="633"/>
                      </a:lnTo>
                      <a:lnTo>
                        <a:pt x="1142" y="563"/>
                      </a:lnTo>
                      <a:lnTo>
                        <a:pt x="1120" y="533"/>
                      </a:lnTo>
                      <a:lnTo>
                        <a:pt x="1113" y="506"/>
                      </a:lnTo>
                      <a:lnTo>
                        <a:pt x="1111" y="506"/>
                      </a:lnTo>
                      <a:lnTo>
                        <a:pt x="1109" y="453"/>
                      </a:lnTo>
                      <a:lnTo>
                        <a:pt x="1101" y="427"/>
                      </a:lnTo>
                      <a:lnTo>
                        <a:pt x="1095" y="394"/>
                      </a:lnTo>
                      <a:lnTo>
                        <a:pt x="1095" y="386"/>
                      </a:lnTo>
                      <a:lnTo>
                        <a:pt x="1095" y="376"/>
                      </a:lnTo>
                      <a:lnTo>
                        <a:pt x="1091" y="356"/>
                      </a:lnTo>
                      <a:lnTo>
                        <a:pt x="1093" y="354"/>
                      </a:lnTo>
                      <a:lnTo>
                        <a:pt x="1089" y="348"/>
                      </a:lnTo>
                      <a:lnTo>
                        <a:pt x="1091" y="346"/>
                      </a:lnTo>
                      <a:lnTo>
                        <a:pt x="1087" y="319"/>
                      </a:lnTo>
                      <a:lnTo>
                        <a:pt x="1081" y="293"/>
                      </a:lnTo>
                      <a:lnTo>
                        <a:pt x="1079" y="282"/>
                      </a:lnTo>
                      <a:lnTo>
                        <a:pt x="1056" y="240"/>
                      </a:lnTo>
                      <a:lnTo>
                        <a:pt x="1036" y="179"/>
                      </a:lnTo>
                      <a:lnTo>
                        <a:pt x="1032" y="177"/>
                      </a:lnTo>
                      <a:lnTo>
                        <a:pt x="1034" y="173"/>
                      </a:lnTo>
                      <a:lnTo>
                        <a:pt x="1036" y="170"/>
                      </a:lnTo>
                      <a:lnTo>
                        <a:pt x="1030" y="124"/>
                      </a:lnTo>
                      <a:lnTo>
                        <a:pt x="1024" y="99"/>
                      </a:lnTo>
                      <a:lnTo>
                        <a:pt x="1016" y="30"/>
                      </a:lnTo>
                      <a:lnTo>
                        <a:pt x="1016" y="26"/>
                      </a:lnTo>
                      <a:lnTo>
                        <a:pt x="1008" y="0"/>
                      </a:lnTo>
                      <a:lnTo>
                        <a:pt x="904" y="6"/>
                      </a:lnTo>
                      <a:lnTo>
                        <a:pt x="751" y="14"/>
                      </a:lnTo>
                      <a:lnTo>
                        <a:pt x="676" y="18"/>
                      </a:lnTo>
                      <a:lnTo>
                        <a:pt x="580" y="22"/>
                      </a:lnTo>
                      <a:lnTo>
                        <a:pt x="409" y="24"/>
                      </a:lnTo>
                      <a:lnTo>
                        <a:pt x="389" y="24"/>
                      </a:lnTo>
                      <a:lnTo>
                        <a:pt x="315" y="26"/>
                      </a:lnTo>
                      <a:lnTo>
                        <a:pt x="181" y="24"/>
                      </a:lnTo>
                      <a:lnTo>
                        <a:pt x="20" y="20"/>
                      </a:lnTo>
                      <a:lnTo>
                        <a:pt x="18" y="75"/>
                      </a:lnTo>
                      <a:lnTo>
                        <a:pt x="18" y="93"/>
                      </a:lnTo>
                      <a:lnTo>
                        <a:pt x="18" y="99"/>
                      </a:lnTo>
                      <a:lnTo>
                        <a:pt x="18" y="101"/>
                      </a:lnTo>
                      <a:lnTo>
                        <a:pt x="18" y="128"/>
                      </a:lnTo>
                      <a:lnTo>
                        <a:pt x="16" y="152"/>
                      </a:lnTo>
                      <a:lnTo>
                        <a:pt x="16" y="209"/>
                      </a:lnTo>
                      <a:lnTo>
                        <a:pt x="14" y="236"/>
                      </a:lnTo>
                      <a:lnTo>
                        <a:pt x="14" y="264"/>
                      </a:lnTo>
                      <a:lnTo>
                        <a:pt x="12" y="289"/>
                      </a:lnTo>
                      <a:lnTo>
                        <a:pt x="10" y="366"/>
                      </a:lnTo>
                      <a:lnTo>
                        <a:pt x="10" y="372"/>
                      </a:lnTo>
                      <a:lnTo>
                        <a:pt x="10" y="380"/>
                      </a:lnTo>
                      <a:lnTo>
                        <a:pt x="8" y="425"/>
                      </a:lnTo>
                      <a:lnTo>
                        <a:pt x="6" y="506"/>
                      </a:lnTo>
                      <a:lnTo>
                        <a:pt x="4" y="529"/>
                      </a:lnTo>
                      <a:lnTo>
                        <a:pt x="4" y="551"/>
                      </a:lnTo>
                      <a:lnTo>
                        <a:pt x="4" y="559"/>
                      </a:lnTo>
                      <a:lnTo>
                        <a:pt x="2" y="606"/>
                      </a:lnTo>
                      <a:lnTo>
                        <a:pt x="2" y="614"/>
                      </a:lnTo>
                      <a:lnTo>
                        <a:pt x="2" y="645"/>
                      </a:lnTo>
                      <a:lnTo>
                        <a:pt x="0" y="679"/>
                      </a:lnTo>
                      <a:lnTo>
                        <a:pt x="8" y="679"/>
                      </a:lnTo>
                      <a:lnTo>
                        <a:pt x="65" y="681"/>
                      </a:lnTo>
                      <a:lnTo>
                        <a:pt x="163" y="682"/>
                      </a:lnTo>
                      <a:lnTo>
                        <a:pt x="171" y="682"/>
                      </a:lnTo>
                      <a:lnTo>
                        <a:pt x="240" y="682"/>
                      </a:lnTo>
                      <a:lnTo>
                        <a:pt x="297" y="682"/>
                      </a:lnTo>
                      <a:lnTo>
                        <a:pt x="317" y="682"/>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32" name="Freeform 21">
                  <a:extLst>
                    <a:ext uri="{FF2B5EF4-FFF2-40B4-BE49-F238E27FC236}">
                      <a16:creationId xmlns:a16="http://schemas.microsoft.com/office/drawing/2014/main" id="{A1E8E2BA-EA40-40DD-ACA1-1CAC388A34F3}"/>
                    </a:ext>
                  </a:extLst>
                </p:cNvPr>
                <p:cNvSpPr>
                  <a:spLocks/>
                </p:cNvSpPr>
                <p:nvPr/>
              </p:nvSpPr>
              <p:spPr bwMode="auto">
                <a:xfrm>
                  <a:off x="2620" y="1401"/>
                  <a:ext cx="629" cy="366"/>
                </a:xfrm>
                <a:custGeom>
                  <a:avLst/>
                  <a:gdLst>
                    <a:gd name="T0" fmla="*/ 1140 w 1258"/>
                    <a:gd name="T1" fmla="*/ 680 h 731"/>
                    <a:gd name="T2" fmla="*/ 1193 w 1258"/>
                    <a:gd name="T3" fmla="*/ 690 h 731"/>
                    <a:gd name="T4" fmla="*/ 1227 w 1258"/>
                    <a:gd name="T5" fmla="*/ 725 h 731"/>
                    <a:gd name="T6" fmla="*/ 1258 w 1258"/>
                    <a:gd name="T7" fmla="*/ 731 h 731"/>
                    <a:gd name="T8" fmla="*/ 1246 w 1258"/>
                    <a:gd name="T9" fmla="*/ 717 h 731"/>
                    <a:gd name="T10" fmla="*/ 1225 w 1258"/>
                    <a:gd name="T11" fmla="*/ 688 h 731"/>
                    <a:gd name="T12" fmla="*/ 1241 w 1258"/>
                    <a:gd name="T13" fmla="*/ 633 h 731"/>
                    <a:gd name="T14" fmla="*/ 1245 w 1258"/>
                    <a:gd name="T15" fmla="*/ 605 h 731"/>
                    <a:gd name="T16" fmla="*/ 1235 w 1258"/>
                    <a:gd name="T17" fmla="*/ 576 h 731"/>
                    <a:gd name="T18" fmla="*/ 1229 w 1258"/>
                    <a:gd name="T19" fmla="*/ 544 h 731"/>
                    <a:gd name="T20" fmla="*/ 1231 w 1258"/>
                    <a:gd name="T21" fmla="*/ 517 h 731"/>
                    <a:gd name="T22" fmla="*/ 1237 w 1258"/>
                    <a:gd name="T23" fmla="*/ 491 h 731"/>
                    <a:gd name="T24" fmla="*/ 1233 w 1258"/>
                    <a:gd name="T25" fmla="*/ 442 h 731"/>
                    <a:gd name="T26" fmla="*/ 1227 w 1258"/>
                    <a:gd name="T27" fmla="*/ 385 h 731"/>
                    <a:gd name="T28" fmla="*/ 1219 w 1258"/>
                    <a:gd name="T29" fmla="*/ 295 h 731"/>
                    <a:gd name="T30" fmla="*/ 1215 w 1258"/>
                    <a:gd name="T31" fmla="*/ 240 h 731"/>
                    <a:gd name="T32" fmla="*/ 1207 w 1258"/>
                    <a:gd name="T33" fmla="*/ 142 h 731"/>
                    <a:gd name="T34" fmla="*/ 1197 w 1258"/>
                    <a:gd name="T35" fmla="*/ 122 h 731"/>
                    <a:gd name="T36" fmla="*/ 1142 w 1258"/>
                    <a:gd name="T37" fmla="*/ 79 h 731"/>
                    <a:gd name="T38" fmla="*/ 1168 w 1258"/>
                    <a:gd name="T39" fmla="*/ 41 h 731"/>
                    <a:gd name="T40" fmla="*/ 1148 w 1258"/>
                    <a:gd name="T41" fmla="*/ 2 h 731"/>
                    <a:gd name="T42" fmla="*/ 1076 w 1258"/>
                    <a:gd name="T43" fmla="*/ 8 h 731"/>
                    <a:gd name="T44" fmla="*/ 1032 w 1258"/>
                    <a:gd name="T45" fmla="*/ 10 h 731"/>
                    <a:gd name="T46" fmla="*/ 956 w 1258"/>
                    <a:gd name="T47" fmla="*/ 16 h 731"/>
                    <a:gd name="T48" fmla="*/ 899 w 1258"/>
                    <a:gd name="T49" fmla="*/ 20 h 731"/>
                    <a:gd name="T50" fmla="*/ 840 w 1258"/>
                    <a:gd name="T51" fmla="*/ 22 h 731"/>
                    <a:gd name="T52" fmla="*/ 763 w 1258"/>
                    <a:gd name="T53" fmla="*/ 24 h 731"/>
                    <a:gd name="T54" fmla="*/ 690 w 1258"/>
                    <a:gd name="T55" fmla="*/ 28 h 731"/>
                    <a:gd name="T56" fmla="*/ 647 w 1258"/>
                    <a:gd name="T57" fmla="*/ 28 h 731"/>
                    <a:gd name="T58" fmla="*/ 570 w 1258"/>
                    <a:gd name="T59" fmla="*/ 30 h 731"/>
                    <a:gd name="T60" fmla="*/ 566 w 1258"/>
                    <a:gd name="T61" fmla="*/ 30 h 731"/>
                    <a:gd name="T62" fmla="*/ 453 w 1258"/>
                    <a:gd name="T63" fmla="*/ 31 h 731"/>
                    <a:gd name="T64" fmla="*/ 317 w 1258"/>
                    <a:gd name="T65" fmla="*/ 31 h 731"/>
                    <a:gd name="T66" fmla="*/ 191 w 1258"/>
                    <a:gd name="T67" fmla="*/ 31 h 731"/>
                    <a:gd name="T68" fmla="*/ 85 w 1258"/>
                    <a:gd name="T69" fmla="*/ 30 h 731"/>
                    <a:gd name="T70" fmla="*/ 20 w 1258"/>
                    <a:gd name="T71" fmla="*/ 28 h 731"/>
                    <a:gd name="T72" fmla="*/ 20 w 1258"/>
                    <a:gd name="T73" fmla="*/ 69 h 731"/>
                    <a:gd name="T74" fmla="*/ 16 w 1258"/>
                    <a:gd name="T75" fmla="*/ 185 h 731"/>
                    <a:gd name="T76" fmla="*/ 12 w 1258"/>
                    <a:gd name="T77" fmla="*/ 230 h 731"/>
                    <a:gd name="T78" fmla="*/ 10 w 1258"/>
                    <a:gd name="T79" fmla="*/ 320 h 731"/>
                    <a:gd name="T80" fmla="*/ 8 w 1258"/>
                    <a:gd name="T81" fmla="*/ 389 h 731"/>
                    <a:gd name="T82" fmla="*/ 6 w 1258"/>
                    <a:gd name="T83" fmla="*/ 413 h 731"/>
                    <a:gd name="T84" fmla="*/ 4 w 1258"/>
                    <a:gd name="T85" fmla="*/ 474 h 731"/>
                    <a:gd name="T86" fmla="*/ 4 w 1258"/>
                    <a:gd name="T87" fmla="*/ 523 h 731"/>
                    <a:gd name="T88" fmla="*/ 2 w 1258"/>
                    <a:gd name="T89" fmla="*/ 550 h 731"/>
                    <a:gd name="T90" fmla="*/ 2 w 1258"/>
                    <a:gd name="T91" fmla="*/ 576 h 731"/>
                    <a:gd name="T92" fmla="*/ 0 w 1258"/>
                    <a:gd name="T93" fmla="*/ 656 h 731"/>
                    <a:gd name="T94" fmla="*/ 8 w 1258"/>
                    <a:gd name="T95" fmla="*/ 656 h 731"/>
                    <a:gd name="T96" fmla="*/ 132 w 1258"/>
                    <a:gd name="T97" fmla="*/ 658 h 731"/>
                    <a:gd name="T98" fmla="*/ 173 w 1258"/>
                    <a:gd name="T99" fmla="*/ 660 h 731"/>
                    <a:gd name="T100" fmla="*/ 197 w 1258"/>
                    <a:gd name="T101" fmla="*/ 660 h 731"/>
                    <a:gd name="T102" fmla="*/ 258 w 1258"/>
                    <a:gd name="T103" fmla="*/ 660 h 731"/>
                    <a:gd name="T104" fmla="*/ 323 w 1258"/>
                    <a:gd name="T105" fmla="*/ 660 h 731"/>
                    <a:gd name="T106" fmla="*/ 390 w 1258"/>
                    <a:gd name="T107" fmla="*/ 662 h 731"/>
                    <a:gd name="T108" fmla="*/ 529 w 1258"/>
                    <a:gd name="T109" fmla="*/ 660 h 731"/>
                    <a:gd name="T110" fmla="*/ 633 w 1258"/>
                    <a:gd name="T111" fmla="*/ 656 h 731"/>
                    <a:gd name="T112" fmla="*/ 789 w 1258"/>
                    <a:gd name="T113" fmla="*/ 653 h 731"/>
                    <a:gd name="T114" fmla="*/ 934 w 1258"/>
                    <a:gd name="T115" fmla="*/ 664 h 731"/>
                    <a:gd name="T116" fmla="*/ 954 w 1258"/>
                    <a:gd name="T117" fmla="*/ 670 h 731"/>
                    <a:gd name="T118" fmla="*/ 997 w 1258"/>
                    <a:gd name="T119" fmla="*/ 692 h 731"/>
                    <a:gd name="T120" fmla="*/ 1056 w 1258"/>
                    <a:gd name="T121" fmla="*/ 670 h 731"/>
                    <a:gd name="T122" fmla="*/ 1077 w 1258"/>
                    <a:gd name="T123" fmla="*/ 666 h 731"/>
                    <a:gd name="T124" fmla="*/ 1119 w 1258"/>
                    <a:gd name="T125" fmla="*/ 664 h 7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58"/>
                    <a:gd name="T190" fmla="*/ 0 h 731"/>
                    <a:gd name="T191" fmla="*/ 1258 w 1258"/>
                    <a:gd name="T192" fmla="*/ 731 h 73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58" h="731">
                      <a:moveTo>
                        <a:pt x="1134" y="674"/>
                      </a:moveTo>
                      <a:lnTo>
                        <a:pt x="1140" y="680"/>
                      </a:lnTo>
                      <a:lnTo>
                        <a:pt x="1158" y="680"/>
                      </a:lnTo>
                      <a:lnTo>
                        <a:pt x="1193" y="690"/>
                      </a:lnTo>
                      <a:lnTo>
                        <a:pt x="1211" y="706"/>
                      </a:lnTo>
                      <a:lnTo>
                        <a:pt x="1227" y="725"/>
                      </a:lnTo>
                      <a:lnTo>
                        <a:pt x="1245" y="729"/>
                      </a:lnTo>
                      <a:lnTo>
                        <a:pt x="1258" y="731"/>
                      </a:lnTo>
                      <a:lnTo>
                        <a:pt x="1252" y="729"/>
                      </a:lnTo>
                      <a:lnTo>
                        <a:pt x="1246" y="717"/>
                      </a:lnTo>
                      <a:lnTo>
                        <a:pt x="1246" y="710"/>
                      </a:lnTo>
                      <a:lnTo>
                        <a:pt x="1225" y="688"/>
                      </a:lnTo>
                      <a:lnTo>
                        <a:pt x="1235" y="643"/>
                      </a:lnTo>
                      <a:lnTo>
                        <a:pt x="1241" y="633"/>
                      </a:lnTo>
                      <a:lnTo>
                        <a:pt x="1239" y="613"/>
                      </a:lnTo>
                      <a:lnTo>
                        <a:pt x="1245" y="605"/>
                      </a:lnTo>
                      <a:lnTo>
                        <a:pt x="1246" y="596"/>
                      </a:lnTo>
                      <a:lnTo>
                        <a:pt x="1235" y="576"/>
                      </a:lnTo>
                      <a:lnTo>
                        <a:pt x="1227" y="570"/>
                      </a:lnTo>
                      <a:lnTo>
                        <a:pt x="1229" y="544"/>
                      </a:lnTo>
                      <a:lnTo>
                        <a:pt x="1215" y="519"/>
                      </a:lnTo>
                      <a:lnTo>
                        <a:pt x="1231" y="517"/>
                      </a:lnTo>
                      <a:lnTo>
                        <a:pt x="1239" y="517"/>
                      </a:lnTo>
                      <a:lnTo>
                        <a:pt x="1237" y="491"/>
                      </a:lnTo>
                      <a:lnTo>
                        <a:pt x="1235" y="464"/>
                      </a:lnTo>
                      <a:lnTo>
                        <a:pt x="1233" y="442"/>
                      </a:lnTo>
                      <a:lnTo>
                        <a:pt x="1229" y="411"/>
                      </a:lnTo>
                      <a:lnTo>
                        <a:pt x="1227" y="385"/>
                      </a:lnTo>
                      <a:lnTo>
                        <a:pt x="1227" y="370"/>
                      </a:lnTo>
                      <a:lnTo>
                        <a:pt x="1219" y="295"/>
                      </a:lnTo>
                      <a:lnTo>
                        <a:pt x="1219" y="277"/>
                      </a:lnTo>
                      <a:lnTo>
                        <a:pt x="1215" y="240"/>
                      </a:lnTo>
                      <a:lnTo>
                        <a:pt x="1211" y="202"/>
                      </a:lnTo>
                      <a:lnTo>
                        <a:pt x="1207" y="142"/>
                      </a:lnTo>
                      <a:lnTo>
                        <a:pt x="1203" y="128"/>
                      </a:lnTo>
                      <a:lnTo>
                        <a:pt x="1197" y="122"/>
                      </a:lnTo>
                      <a:lnTo>
                        <a:pt x="1178" y="114"/>
                      </a:lnTo>
                      <a:lnTo>
                        <a:pt x="1142" y="79"/>
                      </a:lnTo>
                      <a:lnTo>
                        <a:pt x="1138" y="69"/>
                      </a:lnTo>
                      <a:lnTo>
                        <a:pt x="1168" y="41"/>
                      </a:lnTo>
                      <a:lnTo>
                        <a:pt x="1178" y="0"/>
                      </a:lnTo>
                      <a:lnTo>
                        <a:pt x="1148" y="2"/>
                      </a:lnTo>
                      <a:lnTo>
                        <a:pt x="1111" y="6"/>
                      </a:lnTo>
                      <a:lnTo>
                        <a:pt x="1076" y="8"/>
                      </a:lnTo>
                      <a:lnTo>
                        <a:pt x="1072" y="8"/>
                      </a:lnTo>
                      <a:lnTo>
                        <a:pt x="1032" y="10"/>
                      </a:lnTo>
                      <a:lnTo>
                        <a:pt x="960" y="16"/>
                      </a:lnTo>
                      <a:lnTo>
                        <a:pt x="956" y="16"/>
                      </a:lnTo>
                      <a:lnTo>
                        <a:pt x="916" y="18"/>
                      </a:lnTo>
                      <a:lnTo>
                        <a:pt x="899" y="20"/>
                      </a:lnTo>
                      <a:lnTo>
                        <a:pt x="844" y="22"/>
                      </a:lnTo>
                      <a:lnTo>
                        <a:pt x="840" y="22"/>
                      </a:lnTo>
                      <a:lnTo>
                        <a:pt x="800" y="24"/>
                      </a:lnTo>
                      <a:lnTo>
                        <a:pt x="763" y="24"/>
                      </a:lnTo>
                      <a:lnTo>
                        <a:pt x="704" y="26"/>
                      </a:lnTo>
                      <a:lnTo>
                        <a:pt x="690" y="28"/>
                      </a:lnTo>
                      <a:lnTo>
                        <a:pt x="665" y="28"/>
                      </a:lnTo>
                      <a:lnTo>
                        <a:pt x="647" y="28"/>
                      </a:lnTo>
                      <a:lnTo>
                        <a:pt x="645" y="28"/>
                      </a:lnTo>
                      <a:lnTo>
                        <a:pt x="570" y="30"/>
                      </a:lnTo>
                      <a:lnTo>
                        <a:pt x="568" y="30"/>
                      </a:lnTo>
                      <a:lnTo>
                        <a:pt x="566" y="30"/>
                      </a:lnTo>
                      <a:lnTo>
                        <a:pt x="472" y="31"/>
                      </a:lnTo>
                      <a:lnTo>
                        <a:pt x="453" y="31"/>
                      </a:lnTo>
                      <a:lnTo>
                        <a:pt x="337" y="31"/>
                      </a:lnTo>
                      <a:lnTo>
                        <a:pt x="317" y="31"/>
                      </a:lnTo>
                      <a:lnTo>
                        <a:pt x="260" y="31"/>
                      </a:lnTo>
                      <a:lnTo>
                        <a:pt x="191" y="31"/>
                      </a:lnTo>
                      <a:lnTo>
                        <a:pt x="183" y="31"/>
                      </a:lnTo>
                      <a:lnTo>
                        <a:pt x="85" y="30"/>
                      </a:lnTo>
                      <a:lnTo>
                        <a:pt x="28" y="28"/>
                      </a:lnTo>
                      <a:lnTo>
                        <a:pt x="20" y="28"/>
                      </a:lnTo>
                      <a:lnTo>
                        <a:pt x="20" y="41"/>
                      </a:lnTo>
                      <a:lnTo>
                        <a:pt x="20" y="69"/>
                      </a:lnTo>
                      <a:lnTo>
                        <a:pt x="16" y="177"/>
                      </a:lnTo>
                      <a:lnTo>
                        <a:pt x="16" y="185"/>
                      </a:lnTo>
                      <a:lnTo>
                        <a:pt x="14" y="230"/>
                      </a:lnTo>
                      <a:lnTo>
                        <a:pt x="12" y="230"/>
                      </a:lnTo>
                      <a:lnTo>
                        <a:pt x="10" y="283"/>
                      </a:lnTo>
                      <a:lnTo>
                        <a:pt x="10" y="320"/>
                      </a:lnTo>
                      <a:lnTo>
                        <a:pt x="8" y="336"/>
                      </a:lnTo>
                      <a:lnTo>
                        <a:pt x="8" y="389"/>
                      </a:lnTo>
                      <a:lnTo>
                        <a:pt x="8" y="405"/>
                      </a:lnTo>
                      <a:lnTo>
                        <a:pt x="6" y="413"/>
                      </a:lnTo>
                      <a:lnTo>
                        <a:pt x="6" y="442"/>
                      </a:lnTo>
                      <a:lnTo>
                        <a:pt x="4" y="474"/>
                      </a:lnTo>
                      <a:lnTo>
                        <a:pt x="4" y="497"/>
                      </a:lnTo>
                      <a:lnTo>
                        <a:pt x="4" y="523"/>
                      </a:lnTo>
                      <a:lnTo>
                        <a:pt x="2" y="548"/>
                      </a:lnTo>
                      <a:lnTo>
                        <a:pt x="2" y="550"/>
                      </a:lnTo>
                      <a:lnTo>
                        <a:pt x="2" y="554"/>
                      </a:lnTo>
                      <a:lnTo>
                        <a:pt x="2" y="576"/>
                      </a:lnTo>
                      <a:lnTo>
                        <a:pt x="0" y="629"/>
                      </a:lnTo>
                      <a:lnTo>
                        <a:pt x="0" y="656"/>
                      </a:lnTo>
                      <a:lnTo>
                        <a:pt x="6" y="656"/>
                      </a:lnTo>
                      <a:lnTo>
                        <a:pt x="8" y="656"/>
                      </a:lnTo>
                      <a:lnTo>
                        <a:pt x="89" y="658"/>
                      </a:lnTo>
                      <a:lnTo>
                        <a:pt x="132" y="658"/>
                      </a:lnTo>
                      <a:lnTo>
                        <a:pt x="138" y="658"/>
                      </a:lnTo>
                      <a:lnTo>
                        <a:pt x="173" y="660"/>
                      </a:lnTo>
                      <a:lnTo>
                        <a:pt x="193" y="660"/>
                      </a:lnTo>
                      <a:lnTo>
                        <a:pt x="197" y="660"/>
                      </a:lnTo>
                      <a:lnTo>
                        <a:pt x="207" y="660"/>
                      </a:lnTo>
                      <a:lnTo>
                        <a:pt x="258" y="660"/>
                      </a:lnTo>
                      <a:lnTo>
                        <a:pt x="295" y="660"/>
                      </a:lnTo>
                      <a:lnTo>
                        <a:pt x="323" y="660"/>
                      </a:lnTo>
                      <a:lnTo>
                        <a:pt x="378" y="662"/>
                      </a:lnTo>
                      <a:lnTo>
                        <a:pt x="390" y="662"/>
                      </a:lnTo>
                      <a:lnTo>
                        <a:pt x="464" y="660"/>
                      </a:lnTo>
                      <a:lnTo>
                        <a:pt x="529" y="660"/>
                      </a:lnTo>
                      <a:lnTo>
                        <a:pt x="584" y="658"/>
                      </a:lnTo>
                      <a:lnTo>
                        <a:pt x="633" y="656"/>
                      </a:lnTo>
                      <a:lnTo>
                        <a:pt x="741" y="655"/>
                      </a:lnTo>
                      <a:lnTo>
                        <a:pt x="789" y="653"/>
                      </a:lnTo>
                      <a:lnTo>
                        <a:pt x="912" y="647"/>
                      </a:lnTo>
                      <a:lnTo>
                        <a:pt x="934" y="664"/>
                      </a:lnTo>
                      <a:lnTo>
                        <a:pt x="944" y="668"/>
                      </a:lnTo>
                      <a:lnTo>
                        <a:pt x="954" y="670"/>
                      </a:lnTo>
                      <a:lnTo>
                        <a:pt x="971" y="676"/>
                      </a:lnTo>
                      <a:lnTo>
                        <a:pt x="997" y="692"/>
                      </a:lnTo>
                      <a:lnTo>
                        <a:pt x="1017" y="670"/>
                      </a:lnTo>
                      <a:lnTo>
                        <a:pt x="1056" y="670"/>
                      </a:lnTo>
                      <a:lnTo>
                        <a:pt x="1060" y="670"/>
                      </a:lnTo>
                      <a:lnTo>
                        <a:pt x="1077" y="666"/>
                      </a:lnTo>
                      <a:lnTo>
                        <a:pt x="1079" y="666"/>
                      </a:lnTo>
                      <a:lnTo>
                        <a:pt x="1119" y="664"/>
                      </a:lnTo>
                      <a:lnTo>
                        <a:pt x="1134" y="674"/>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33" name="Freeform 22">
                  <a:extLst>
                    <a:ext uri="{FF2B5EF4-FFF2-40B4-BE49-F238E27FC236}">
                      <a16:creationId xmlns:a16="http://schemas.microsoft.com/office/drawing/2014/main" id="{DCFA9D8F-844F-47A2-9831-F424417DCF37}"/>
                    </a:ext>
                  </a:extLst>
                </p:cNvPr>
                <p:cNvSpPr>
                  <a:spLocks/>
                </p:cNvSpPr>
                <p:nvPr/>
              </p:nvSpPr>
              <p:spPr bwMode="auto">
                <a:xfrm>
                  <a:off x="3997" y="1677"/>
                  <a:ext cx="301" cy="470"/>
                </a:xfrm>
                <a:custGeom>
                  <a:avLst/>
                  <a:gdLst>
                    <a:gd name="T0" fmla="*/ 515 w 601"/>
                    <a:gd name="T1" fmla="*/ 275 h 940"/>
                    <a:gd name="T2" fmla="*/ 523 w 601"/>
                    <a:gd name="T3" fmla="*/ 307 h 940"/>
                    <a:gd name="T4" fmla="*/ 540 w 601"/>
                    <a:gd name="T5" fmla="*/ 376 h 940"/>
                    <a:gd name="T6" fmla="*/ 550 w 601"/>
                    <a:gd name="T7" fmla="*/ 415 h 940"/>
                    <a:gd name="T8" fmla="*/ 558 w 601"/>
                    <a:gd name="T9" fmla="*/ 446 h 940"/>
                    <a:gd name="T10" fmla="*/ 564 w 601"/>
                    <a:gd name="T11" fmla="*/ 468 h 940"/>
                    <a:gd name="T12" fmla="*/ 582 w 601"/>
                    <a:gd name="T13" fmla="*/ 537 h 940"/>
                    <a:gd name="T14" fmla="*/ 576 w 601"/>
                    <a:gd name="T15" fmla="*/ 558 h 940"/>
                    <a:gd name="T16" fmla="*/ 584 w 601"/>
                    <a:gd name="T17" fmla="*/ 584 h 940"/>
                    <a:gd name="T18" fmla="*/ 599 w 601"/>
                    <a:gd name="T19" fmla="*/ 590 h 940"/>
                    <a:gd name="T20" fmla="*/ 566 w 601"/>
                    <a:gd name="T21" fmla="*/ 619 h 940"/>
                    <a:gd name="T22" fmla="*/ 538 w 601"/>
                    <a:gd name="T23" fmla="*/ 641 h 940"/>
                    <a:gd name="T24" fmla="*/ 513 w 601"/>
                    <a:gd name="T25" fmla="*/ 637 h 940"/>
                    <a:gd name="T26" fmla="*/ 505 w 601"/>
                    <a:gd name="T27" fmla="*/ 672 h 940"/>
                    <a:gd name="T28" fmla="*/ 479 w 601"/>
                    <a:gd name="T29" fmla="*/ 716 h 940"/>
                    <a:gd name="T30" fmla="*/ 462 w 601"/>
                    <a:gd name="T31" fmla="*/ 749 h 940"/>
                    <a:gd name="T32" fmla="*/ 452 w 601"/>
                    <a:gd name="T33" fmla="*/ 759 h 940"/>
                    <a:gd name="T34" fmla="*/ 444 w 601"/>
                    <a:gd name="T35" fmla="*/ 812 h 940"/>
                    <a:gd name="T36" fmla="*/ 389 w 601"/>
                    <a:gd name="T37" fmla="*/ 818 h 940"/>
                    <a:gd name="T38" fmla="*/ 360 w 601"/>
                    <a:gd name="T39" fmla="*/ 792 h 940"/>
                    <a:gd name="T40" fmla="*/ 348 w 601"/>
                    <a:gd name="T41" fmla="*/ 814 h 940"/>
                    <a:gd name="T42" fmla="*/ 344 w 601"/>
                    <a:gd name="T43" fmla="*/ 830 h 940"/>
                    <a:gd name="T44" fmla="*/ 326 w 601"/>
                    <a:gd name="T45" fmla="*/ 869 h 940"/>
                    <a:gd name="T46" fmla="*/ 283 w 601"/>
                    <a:gd name="T47" fmla="*/ 857 h 940"/>
                    <a:gd name="T48" fmla="*/ 247 w 601"/>
                    <a:gd name="T49" fmla="*/ 906 h 940"/>
                    <a:gd name="T50" fmla="*/ 194 w 601"/>
                    <a:gd name="T51" fmla="*/ 887 h 940"/>
                    <a:gd name="T52" fmla="*/ 153 w 601"/>
                    <a:gd name="T53" fmla="*/ 898 h 940"/>
                    <a:gd name="T54" fmla="*/ 132 w 601"/>
                    <a:gd name="T55" fmla="*/ 910 h 940"/>
                    <a:gd name="T56" fmla="*/ 100 w 601"/>
                    <a:gd name="T57" fmla="*/ 920 h 940"/>
                    <a:gd name="T58" fmla="*/ 77 w 601"/>
                    <a:gd name="T59" fmla="*/ 926 h 940"/>
                    <a:gd name="T60" fmla="*/ 82 w 601"/>
                    <a:gd name="T61" fmla="*/ 871 h 940"/>
                    <a:gd name="T62" fmla="*/ 75 w 601"/>
                    <a:gd name="T63" fmla="*/ 843 h 940"/>
                    <a:gd name="T64" fmla="*/ 110 w 601"/>
                    <a:gd name="T65" fmla="*/ 802 h 940"/>
                    <a:gd name="T66" fmla="*/ 120 w 601"/>
                    <a:gd name="T67" fmla="*/ 767 h 940"/>
                    <a:gd name="T68" fmla="*/ 128 w 601"/>
                    <a:gd name="T69" fmla="*/ 706 h 940"/>
                    <a:gd name="T70" fmla="*/ 128 w 601"/>
                    <a:gd name="T71" fmla="*/ 694 h 940"/>
                    <a:gd name="T72" fmla="*/ 98 w 601"/>
                    <a:gd name="T73" fmla="*/ 647 h 940"/>
                    <a:gd name="T74" fmla="*/ 96 w 601"/>
                    <a:gd name="T75" fmla="*/ 625 h 940"/>
                    <a:gd name="T76" fmla="*/ 98 w 601"/>
                    <a:gd name="T77" fmla="*/ 572 h 940"/>
                    <a:gd name="T78" fmla="*/ 84 w 601"/>
                    <a:gd name="T79" fmla="*/ 509 h 940"/>
                    <a:gd name="T80" fmla="*/ 71 w 601"/>
                    <a:gd name="T81" fmla="*/ 444 h 940"/>
                    <a:gd name="T82" fmla="*/ 59 w 601"/>
                    <a:gd name="T83" fmla="*/ 387 h 940"/>
                    <a:gd name="T84" fmla="*/ 51 w 601"/>
                    <a:gd name="T85" fmla="*/ 354 h 940"/>
                    <a:gd name="T86" fmla="*/ 33 w 601"/>
                    <a:gd name="T87" fmla="*/ 275 h 940"/>
                    <a:gd name="T88" fmla="*/ 27 w 601"/>
                    <a:gd name="T89" fmla="*/ 246 h 940"/>
                    <a:gd name="T90" fmla="*/ 20 w 601"/>
                    <a:gd name="T91" fmla="*/ 213 h 940"/>
                    <a:gd name="T92" fmla="*/ 16 w 601"/>
                    <a:gd name="T93" fmla="*/ 195 h 940"/>
                    <a:gd name="T94" fmla="*/ 8 w 601"/>
                    <a:gd name="T95" fmla="*/ 156 h 940"/>
                    <a:gd name="T96" fmla="*/ 2 w 601"/>
                    <a:gd name="T97" fmla="*/ 118 h 940"/>
                    <a:gd name="T98" fmla="*/ 59 w 601"/>
                    <a:gd name="T99" fmla="*/ 122 h 940"/>
                    <a:gd name="T100" fmla="*/ 102 w 601"/>
                    <a:gd name="T101" fmla="*/ 89 h 940"/>
                    <a:gd name="T102" fmla="*/ 124 w 601"/>
                    <a:gd name="T103" fmla="*/ 79 h 940"/>
                    <a:gd name="T104" fmla="*/ 185 w 601"/>
                    <a:gd name="T105" fmla="*/ 63 h 940"/>
                    <a:gd name="T106" fmla="*/ 238 w 601"/>
                    <a:gd name="T107" fmla="*/ 51 h 940"/>
                    <a:gd name="T108" fmla="*/ 303 w 601"/>
                    <a:gd name="T109" fmla="*/ 36 h 940"/>
                    <a:gd name="T110" fmla="*/ 361 w 601"/>
                    <a:gd name="T111" fmla="*/ 20 h 940"/>
                    <a:gd name="T112" fmla="*/ 377 w 601"/>
                    <a:gd name="T113" fmla="*/ 16 h 940"/>
                    <a:gd name="T114" fmla="*/ 438 w 601"/>
                    <a:gd name="T115" fmla="*/ 0 h 940"/>
                    <a:gd name="T116" fmla="*/ 454 w 601"/>
                    <a:gd name="T117" fmla="*/ 46 h 940"/>
                    <a:gd name="T118" fmla="*/ 464 w 601"/>
                    <a:gd name="T119" fmla="*/ 81 h 940"/>
                    <a:gd name="T120" fmla="*/ 475 w 601"/>
                    <a:gd name="T121" fmla="*/ 130 h 940"/>
                    <a:gd name="T122" fmla="*/ 487 w 601"/>
                    <a:gd name="T123" fmla="*/ 169 h 940"/>
                    <a:gd name="T124" fmla="*/ 497 w 601"/>
                    <a:gd name="T125" fmla="*/ 211 h 94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01"/>
                    <a:gd name="T190" fmla="*/ 0 h 940"/>
                    <a:gd name="T191" fmla="*/ 601 w 601"/>
                    <a:gd name="T192" fmla="*/ 940 h 94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01" h="940">
                      <a:moveTo>
                        <a:pt x="507" y="242"/>
                      </a:moveTo>
                      <a:lnTo>
                        <a:pt x="509" y="256"/>
                      </a:lnTo>
                      <a:lnTo>
                        <a:pt x="515" y="275"/>
                      </a:lnTo>
                      <a:lnTo>
                        <a:pt x="517" y="287"/>
                      </a:lnTo>
                      <a:lnTo>
                        <a:pt x="521" y="295"/>
                      </a:lnTo>
                      <a:lnTo>
                        <a:pt x="523" y="307"/>
                      </a:lnTo>
                      <a:lnTo>
                        <a:pt x="529" y="332"/>
                      </a:lnTo>
                      <a:lnTo>
                        <a:pt x="534" y="358"/>
                      </a:lnTo>
                      <a:lnTo>
                        <a:pt x="540" y="376"/>
                      </a:lnTo>
                      <a:lnTo>
                        <a:pt x="542" y="384"/>
                      </a:lnTo>
                      <a:lnTo>
                        <a:pt x="544" y="395"/>
                      </a:lnTo>
                      <a:lnTo>
                        <a:pt x="550" y="415"/>
                      </a:lnTo>
                      <a:lnTo>
                        <a:pt x="556" y="439"/>
                      </a:lnTo>
                      <a:lnTo>
                        <a:pt x="556" y="441"/>
                      </a:lnTo>
                      <a:lnTo>
                        <a:pt x="558" y="446"/>
                      </a:lnTo>
                      <a:lnTo>
                        <a:pt x="560" y="456"/>
                      </a:lnTo>
                      <a:lnTo>
                        <a:pt x="562" y="460"/>
                      </a:lnTo>
                      <a:lnTo>
                        <a:pt x="564" y="468"/>
                      </a:lnTo>
                      <a:lnTo>
                        <a:pt x="572" y="500"/>
                      </a:lnTo>
                      <a:lnTo>
                        <a:pt x="578" y="525"/>
                      </a:lnTo>
                      <a:lnTo>
                        <a:pt x="582" y="537"/>
                      </a:lnTo>
                      <a:lnTo>
                        <a:pt x="582" y="541"/>
                      </a:lnTo>
                      <a:lnTo>
                        <a:pt x="574" y="551"/>
                      </a:lnTo>
                      <a:lnTo>
                        <a:pt x="576" y="558"/>
                      </a:lnTo>
                      <a:lnTo>
                        <a:pt x="582" y="562"/>
                      </a:lnTo>
                      <a:lnTo>
                        <a:pt x="582" y="580"/>
                      </a:lnTo>
                      <a:lnTo>
                        <a:pt x="584" y="584"/>
                      </a:lnTo>
                      <a:lnTo>
                        <a:pt x="599" y="586"/>
                      </a:lnTo>
                      <a:lnTo>
                        <a:pt x="601" y="586"/>
                      </a:lnTo>
                      <a:lnTo>
                        <a:pt x="599" y="590"/>
                      </a:lnTo>
                      <a:lnTo>
                        <a:pt x="589" y="606"/>
                      </a:lnTo>
                      <a:lnTo>
                        <a:pt x="568" y="615"/>
                      </a:lnTo>
                      <a:lnTo>
                        <a:pt x="566" y="619"/>
                      </a:lnTo>
                      <a:lnTo>
                        <a:pt x="560" y="623"/>
                      </a:lnTo>
                      <a:lnTo>
                        <a:pt x="550" y="635"/>
                      </a:lnTo>
                      <a:lnTo>
                        <a:pt x="538" y="641"/>
                      </a:lnTo>
                      <a:lnTo>
                        <a:pt x="529" y="635"/>
                      </a:lnTo>
                      <a:lnTo>
                        <a:pt x="527" y="635"/>
                      </a:lnTo>
                      <a:lnTo>
                        <a:pt x="513" y="637"/>
                      </a:lnTo>
                      <a:lnTo>
                        <a:pt x="507" y="641"/>
                      </a:lnTo>
                      <a:lnTo>
                        <a:pt x="501" y="665"/>
                      </a:lnTo>
                      <a:lnTo>
                        <a:pt x="505" y="672"/>
                      </a:lnTo>
                      <a:lnTo>
                        <a:pt x="507" y="686"/>
                      </a:lnTo>
                      <a:lnTo>
                        <a:pt x="499" y="698"/>
                      </a:lnTo>
                      <a:lnTo>
                        <a:pt x="479" y="716"/>
                      </a:lnTo>
                      <a:lnTo>
                        <a:pt x="479" y="724"/>
                      </a:lnTo>
                      <a:lnTo>
                        <a:pt x="466" y="751"/>
                      </a:lnTo>
                      <a:lnTo>
                        <a:pt x="462" y="749"/>
                      </a:lnTo>
                      <a:lnTo>
                        <a:pt x="458" y="749"/>
                      </a:lnTo>
                      <a:lnTo>
                        <a:pt x="450" y="759"/>
                      </a:lnTo>
                      <a:lnTo>
                        <a:pt x="452" y="759"/>
                      </a:lnTo>
                      <a:lnTo>
                        <a:pt x="444" y="775"/>
                      </a:lnTo>
                      <a:lnTo>
                        <a:pt x="444" y="786"/>
                      </a:lnTo>
                      <a:lnTo>
                        <a:pt x="444" y="812"/>
                      </a:lnTo>
                      <a:lnTo>
                        <a:pt x="444" y="814"/>
                      </a:lnTo>
                      <a:lnTo>
                        <a:pt x="436" y="816"/>
                      </a:lnTo>
                      <a:lnTo>
                        <a:pt x="389" y="818"/>
                      </a:lnTo>
                      <a:lnTo>
                        <a:pt x="381" y="802"/>
                      </a:lnTo>
                      <a:lnTo>
                        <a:pt x="369" y="792"/>
                      </a:lnTo>
                      <a:lnTo>
                        <a:pt x="360" y="792"/>
                      </a:lnTo>
                      <a:lnTo>
                        <a:pt x="363" y="806"/>
                      </a:lnTo>
                      <a:lnTo>
                        <a:pt x="348" y="812"/>
                      </a:lnTo>
                      <a:lnTo>
                        <a:pt x="348" y="814"/>
                      </a:lnTo>
                      <a:lnTo>
                        <a:pt x="350" y="816"/>
                      </a:lnTo>
                      <a:lnTo>
                        <a:pt x="348" y="828"/>
                      </a:lnTo>
                      <a:lnTo>
                        <a:pt x="344" y="830"/>
                      </a:lnTo>
                      <a:lnTo>
                        <a:pt x="336" y="867"/>
                      </a:lnTo>
                      <a:lnTo>
                        <a:pt x="328" y="875"/>
                      </a:lnTo>
                      <a:lnTo>
                        <a:pt x="326" y="869"/>
                      </a:lnTo>
                      <a:lnTo>
                        <a:pt x="308" y="865"/>
                      </a:lnTo>
                      <a:lnTo>
                        <a:pt x="293" y="851"/>
                      </a:lnTo>
                      <a:lnTo>
                        <a:pt x="283" y="857"/>
                      </a:lnTo>
                      <a:lnTo>
                        <a:pt x="267" y="871"/>
                      </a:lnTo>
                      <a:lnTo>
                        <a:pt x="263" y="873"/>
                      </a:lnTo>
                      <a:lnTo>
                        <a:pt x="247" y="906"/>
                      </a:lnTo>
                      <a:lnTo>
                        <a:pt x="218" y="893"/>
                      </a:lnTo>
                      <a:lnTo>
                        <a:pt x="212" y="891"/>
                      </a:lnTo>
                      <a:lnTo>
                        <a:pt x="194" y="887"/>
                      </a:lnTo>
                      <a:lnTo>
                        <a:pt x="192" y="885"/>
                      </a:lnTo>
                      <a:lnTo>
                        <a:pt x="183" y="889"/>
                      </a:lnTo>
                      <a:lnTo>
                        <a:pt x="153" y="898"/>
                      </a:lnTo>
                      <a:lnTo>
                        <a:pt x="157" y="918"/>
                      </a:lnTo>
                      <a:lnTo>
                        <a:pt x="141" y="906"/>
                      </a:lnTo>
                      <a:lnTo>
                        <a:pt x="132" y="910"/>
                      </a:lnTo>
                      <a:lnTo>
                        <a:pt x="110" y="908"/>
                      </a:lnTo>
                      <a:lnTo>
                        <a:pt x="102" y="914"/>
                      </a:lnTo>
                      <a:lnTo>
                        <a:pt x="100" y="920"/>
                      </a:lnTo>
                      <a:lnTo>
                        <a:pt x="92" y="938"/>
                      </a:lnTo>
                      <a:lnTo>
                        <a:pt x="88" y="940"/>
                      </a:lnTo>
                      <a:lnTo>
                        <a:pt x="77" y="926"/>
                      </a:lnTo>
                      <a:lnTo>
                        <a:pt x="73" y="922"/>
                      </a:lnTo>
                      <a:lnTo>
                        <a:pt x="82" y="887"/>
                      </a:lnTo>
                      <a:lnTo>
                        <a:pt x="82" y="871"/>
                      </a:lnTo>
                      <a:lnTo>
                        <a:pt x="77" y="849"/>
                      </a:lnTo>
                      <a:lnTo>
                        <a:pt x="77" y="845"/>
                      </a:lnTo>
                      <a:lnTo>
                        <a:pt x="75" y="843"/>
                      </a:lnTo>
                      <a:lnTo>
                        <a:pt x="80" y="843"/>
                      </a:lnTo>
                      <a:lnTo>
                        <a:pt x="106" y="814"/>
                      </a:lnTo>
                      <a:lnTo>
                        <a:pt x="110" y="802"/>
                      </a:lnTo>
                      <a:lnTo>
                        <a:pt x="108" y="790"/>
                      </a:lnTo>
                      <a:lnTo>
                        <a:pt x="118" y="783"/>
                      </a:lnTo>
                      <a:lnTo>
                        <a:pt x="120" y="767"/>
                      </a:lnTo>
                      <a:lnTo>
                        <a:pt x="124" y="763"/>
                      </a:lnTo>
                      <a:lnTo>
                        <a:pt x="139" y="728"/>
                      </a:lnTo>
                      <a:lnTo>
                        <a:pt x="128" y="706"/>
                      </a:lnTo>
                      <a:lnTo>
                        <a:pt x="124" y="700"/>
                      </a:lnTo>
                      <a:lnTo>
                        <a:pt x="124" y="698"/>
                      </a:lnTo>
                      <a:lnTo>
                        <a:pt x="128" y="694"/>
                      </a:lnTo>
                      <a:lnTo>
                        <a:pt x="114" y="676"/>
                      </a:lnTo>
                      <a:lnTo>
                        <a:pt x="100" y="657"/>
                      </a:lnTo>
                      <a:lnTo>
                        <a:pt x="98" y="647"/>
                      </a:lnTo>
                      <a:lnTo>
                        <a:pt x="102" y="623"/>
                      </a:lnTo>
                      <a:lnTo>
                        <a:pt x="98" y="625"/>
                      </a:lnTo>
                      <a:lnTo>
                        <a:pt x="96" y="625"/>
                      </a:lnTo>
                      <a:lnTo>
                        <a:pt x="106" y="604"/>
                      </a:lnTo>
                      <a:lnTo>
                        <a:pt x="100" y="578"/>
                      </a:lnTo>
                      <a:lnTo>
                        <a:pt x="98" y="572"/>
                      </a:lnTo>
                      <a:lnTo>
                        <a:pt x="94" y="551"/>
                      </a:lnTo>
                      <a:lnTo>
                        <a:pt x="90" y="533"/>
                      </a:lnTo>
                      <a:lnTo>
                        <a:pt x="84" y="509"/>
                      </a:lnTo>
                      <a:lnTo>
                        <a:pt x="80" y="494"/>
                      </a:lnTo>
                      <a:lnTo>
                        <a:pt x="73" y="456"/>
                      </a:lnTo>
                      <a:lnTo>
                        <a:pt x="71" y="444"/>
                      </a:lnTo>
                      <a:lnTo>
                        <a:pt x="69" y="441"/>
                      </a:lnTo>
                      <a:lnTo>
                        <a:pt x="63" y="405"/>
                      </a:lnTo>
                      <a:lnTo>
                        <a:pt x="59" y="387"/>
                      </a:lnTo>
                      <a:lnTo>
                        <a:pt x="55" y="372"/>
                      </a:lnTo>
                      <a:lnTo>
                        <a:pt x="55" y="370"/>
                      </a:lnTo>
                      <a:lnTo>
                        <a:pt x="51" y="354"/>
                      </a:lnTo>
                      <a:lnTo>
                        <a:pt x="49" y="342"/>
                      </a:lnTo>
                      <a:lnTo>
                        <a:pt x="43" y="319"/>
                      </a:lnTo>
                      <a:lnTo>
                        <a:pt x="33" y="275"/>
                      </a:lnTo>
                      <a:lnTo>
                        <a:pt x="31" y="264"/>
                      </a:lnTo>
                      <a:lnTo>
                        <a:pt x="31" y="262"/>
                      </a:lnTo>
                      <a:lnTo>
                        <a:pt x="27" y="246"/>
                      </a:lnTo>
                      <a:lnTo>
                        <a:pt x="25" y="238"/>
                      </a:lnTo>
                      <a:lnTo>
                        <a:pt x="23" y="230"/>
                      </a:lnTo>
                      <a:lnTo>
                        <a:pt x="20" y="213"/>
                      </a:lnTo>
                      <a:lnTo>
                        <a:pt x="20" y="207"/>
                      </a:lnTo>
                      <a:lnTo>
                        <a:pt x="18" y="203"/>
                      </a:lnTo>
                      <a:lnTo>
                        <a:pt x="16" y="195"/>
                      </a:lnTo>
                      <a:lnTo>
                        <a:pt x="14" y="187"/>
                      </a:lnTo>
                      <a:lnTo>
                        <a:pt x="10" y="167"/>
                      </a:lnTo>
                      <a:lnTo>
                        <a:pt x="8" y="156"/>
                      </a:lnTo>
                      <a:lnTo>
                        <a:pt x="6" y="150"/>
                      </a:lnTo>
                      <a:lnTo>
                        <a:pt x="0" y="118"/>
                      </a:lnTo>
                      <a:lnTo>
                        <a:pt x="2" y="118"/>
                      </a:lnTo>
                      <a:lnTo>
                        <a:pt x="27" y="128"/>
                      </a:lnTo>
                      <a:lnTo>
                        <a:pt x="53" y="124"/>
                      </a:lnTo>
                      <a:lnTo>
                        <a:pt x="59" y="122"/>
                      </a:lnTo>
                      <a:lnTo>
                        <a:pt x="63" y="120"/>
                      </a:lnTo>
                      <a:lnTo>
                        <a:pt x="96" y="97"/>
                      </a:lnTo>
                      <a:lnTo>
                        <a:pt x="102" y="89"/>
                      </a:lnTo>
                      <a:lnTo>
                        <a:pt x="104" y="89"/>
                      </a:lnTo>
                      <a:lnTo>
                        <a:pt x="112" y="81"/>
                      </a:lnTo>
                      <a:lnTo>
                        <a:pt x="124" y="79"/>
                      </a:lnTo>
                      <a:lnTo>
                        <a:pt x="145" y="73"/>
                      </a:lnTo>
                      <a:lnTo>
                        <a:pt x="161" y="69"/>
                      </a:lnTo>
                      <a:lnTo>
                        <a:pt x="185" y="63"/>
                      </a:lnTo>
                      <a:lnTo>
                        <a:pt x="206" y="59"/>
                      </a:lnTo>
                      <a:lnTo>
                        <a:pt x="210" y="57"/>
                      </a:lnTo>
                      <a:lnTo>
                        <a:pt x="238" y="51"/>
                      </a:lnTo>
                      <a:lnTo>
                        <a:pt x="247" y="49"/>
                      </a:lnTo>
                      <a:lnTo>
                        <a:pt x="287" y="40"/>
                      </a:lnTo>
                      <a:lnTo>
                        <a:pt x="303" y="36"/>
                      </a:lnTo>
                      <a:lnTo>
                        <a:pt x="328" y="30"/>
                      </a:lnTo>
                      <a:lnTo>
                        <a:pt x="348" y="24"/>
                      </a:lnTo>
                      <a:lnTo>
                        <a:pt x="361" y="20"/>
                      </a:lnTo>
                      <a:lnTo>
                        <a:pt x="369" y="18"/>
                      </a:lnTo>
                      <a:lnTo>
                        <a:pt x="373" y="18"/>
                      </a:lnTo>
                      <a:lnTo>
                        <a:pt x="377" y="16"/>
                      </a:lnTo>
                      <a:lnTo>
                        <a:pt x="389" y="14"/>
                      </a:lnTo>
                      <a:lnTo>
                        <a:pt x="411" y="8"/>
                      </a:lnTo>
                      <a:lnTo>
                        <a:pt x="438" y="0"/>
                      </a:lnTo>
                      <a:lnTo>
                        <a:pt x="442" y="0"/>
                      </a:lnTo>
                      <a:lnTo>
                        <a:pt x="444" y="12"/>
                      </a:lnTo>
                      <a:lnTo>
                        <a:pt x="454" y="46"/>
                      </a:lnTo>
                      <a:lnTo>
                        <a:pt x="460" y="67"/>
                      </a:lnTo>
                      <a:lnTo>
                        <a:pt x="462" y="79"/>
                      </a:lnTo>
                      <a:lnTo>
                        <a:pt x="464" y="81"/>
                      </a:lnTo>
                      <a:lnTo>
                        <a:pt x="468" y="99"/>
                      </a:lnTo>
                      <a:lnTo>
                        <a:pt x="470" y="103"/>
                      </a:lnTo>
                      <a:lnTo>
                        <a:pt x="475" y="130"/>
                      </a:lnTo>
                      <a:lnTo>
                        <a:pt x="483" y="154"/>
                      </a:lnTo>
                      <a:lnTo>
                        <a:pt x="483" y="158"/>
                      </a:lnTo>
                      <a:lnTo>
                        <a:pt x="487" y="169"/>
                      </a:lnTo>
                      <a:lnTo>
                        <a:pt x="489" y="179"/>
                      </a:lnTo>
                      <a:lnTo>
                        <a:pt x="497" y="205"/>
                      </a:lnTo>
                      <a:lnTo>
                        <a:pt x="497" y="211"/>
                      </a:lnTo>
                      <a:lnTo>
                        <a:pt x="503" y="230"/>
                      </a:lnTo>
                      <a:lnTo>
                        <a:pt x="507" y="242"/>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34" name="Freeform 23">
                  <a:extLst>
                    <a:ext uri="{FF2B5EF4-FFF2-40B4-BE49-F238E27FC236}">
                      <a16:creationId xmlns:a16="http://schemas.microsoft.com/office/drawing/2014/main" id="{B0C69935-4C2A-4669-9517-64C743C4D7D1}"/>
                    </a:ext>
                  </a:extLst>
                </p:cNvPr>
                <p:cNvSpPr>
                  <a:spLocks/>
                </p:cNvSpPr>
                <p:nvPr/>
              </p:nvSpPr>
              <p:spPr bwMode="auto">
                <a:xfrm>
                  <a:off x="4024" y="1260"/>
                  <a:ext cx="353" cy="458"/>
                </a:xfrm>
                <a:custGeom>
                  <a:avLst/>
                  <a:gdLst>
                    <a:gd name="T0" fmla="*/ 448 w 705"/>
                    <a:gd name="T1" fmla="*/ 267 h 914"/>
                    <a:gd name="T2" fmla="*/ 446 w 705"/>
                    <a:gd name="T3" fmla="*/ 311 h 914"/>
                    <a:gd name="T4" fmla="*/ 411 w 705"/>
                    <a:gd name="T5" fmla="*/ 354 h 914"/>
                    <a:gd name="T6" fmla="*/ 462 w 705"/>
                    <a:gd name="T7" fmla="*/ 409 h 914"/>
                    <a:gd name="T8" fmla="*/ 489 w 705"/>
                    <a:gd name="T9" fmla="*/ 371 h 914"/>
                    <a:gd name="T10" fmla="*/ 491 w 705"/>
                    <a:gd name="T11" fmla="*/ 330 h 914"/>
                    <a:gd name="T12" fmla="*/ 527 w 705"/>
                    <a:gd name="T13" fmla="*/ 301 h 914"/>
                    <a:gd name="T14" fmla="*/ 584 w 705"/>
                    <a:gd name="T15" fmla="*/ 283 h 914"/>
                    <a:gd name="T16" fmla="*/ 656 w 705"/>
                    <a:gd name="T17" fmla="*/ 401 h 914"/>
                    <a:gd name="T18" fmla="*/ 700 w 705"/>
                    <a:gd name="T19" fmla="*/ 476 h 914"/>
                    <a:gd name="T20" fmla="*/ 680 w 705"/>
                    <a:gd name="T21" fmla="*/ 560 h 914"/>
                    <a:gd name="T22" fmla="*/ 658 w 705"/>
                    <a:gd name="T23" fmla="*/ 566 h 914"/>
                    <a:gd name="T24" fmla="*/ 658 w 705"/>
                    <a:gd name="T25" fmla="*/ 627 h 914"/>
                    <a:gd name="T26" fmla="*/ 635 w 705"/>
                    <a:gd name="T27" fmla="*/ 706 h 914"/>
                    <a:gd name="T28" fmla="*/ 609 w 705"/>
                    <a:gd name="T29" fmla="*/ 778 h 914"/>
                    <a:gd name="T30" fmla="*/ 560 w 705"/>
                    <a:gd name="T31" fmla="*/ 794 h 914"/>
                    <a:gd name="T32" fmla="*/ 464 w 705"/>
                    <a:gd name="T33" fmla="*/ 823 h 914"/>
                    <a:gd name="T34" fmla="*/ 401 w 705"/>
                    <a:gd name="T35" fmla="*/ 843 h 914"/>
                    <a:gd name="T36" fmla="*/ 385 w 705"/>
                    <a:gd name="T37" fmla="*/ 833 h 914"/>
                    <a:gd name="T38" fmla="*/ 324 w 705"/>
                    <a:gd name="T39" fmla="*/ 849 h 914"/>
                    <a:gd name="T40" fmla="*/ 308 w 705"/>
                    <a:gd name="T41" fmla="*/ 853 h 914"/>
                    <a:gd name="T42" fmla="*/ 250 w 705"/>
                    <a:gd name="T43" fmla="*/ 869 h 914"/>
                    <a:gd name="T44" fmla="*/ 185 w 705"/>
                    <a:gd name="T45" fmla="*/ 884 h 914"/>
                    <a:gd name="T46" fmla="*/ 132 w 705"/>
                    <a:gd name="T47" fmla="*/ 896 h 914"/>
                    <a:gd name="T48" fmla="*/ 71 w 705"/>
                    <a:gd name="T49" fmla="*/ 912 h 914"/>
                    <a:gd name="T50" fmla="*/ 96 w 705"/>
                    <a:gd name="T51" fmla="*/ 835 h 914"/>
                    <a:gd name="T52" fmla="*/ 110 w 705"/>
                    <a:gd name="T53" fmla="*/ 686 h 914"/>
                    <a:gd name="T54" fmla="*/ 80 w 705"/>
                    <a:gd name="T55" fmla="*/ 613 h 914"/>
                    <a:gd name="T56" fmla="*/ 18 w 705"/>
                    <a:gd name="T57" fmla="*/ 499 h 914"/>
                    <a:gd name="T58" fmla="*/ 4 w 705"/>
                    <a:gd name="T59" fmla="*/ 438 h 914"/>
                    <a:gd name="T60" fmla="*/ 22 w 705"/>
                    <a:gd name="T61" fmla="*/ 354 h 914"/>
                    <a:gd name="T62" fmla="*/ 18 w 705"/>
                    <a:gd name="T63" fmla="*/ 314 h 914"/>
                    <a:gd name="T64" fmla="*/ 29 w 705"/>
                    <a:gd name="T65" fmla="*/ 261 h 914"/>
                    <a:gd name="T66" fmla="*/ 63 w 705"/>
                    <a:gd name="T67" fmla="*/ 204 h 914"/>
                    <a:gd name="T68" fmla="*/ 96 w 705"/>
                    <a:gd name="T69" fmla="*/ 246 h 914"/>
                    <a:gd name="T70" fmla="*/ 110 w 705"/>
                    <a:gd name="T71" fmla="*/ 248 h 914"/>
                    <a:gd name="T72" fmla="*/ 124 w 705"/>
                    <a:gd name="T73" fmla="*/ 189 h 914"/>
                    <a:gd name="T74" fmla="*/ 126 w 705"/>
                    <a:gd name="T75" fmla="*/ 114 h 914"/>
                    <a:gd name="T76" fmla="*/ 159 w 705"/>
                    <a:gd name="T77" fmla="*/ 86 h 914"/>
                    <a:gd name="T78" fmla="*/ 145 w 705"/>
                    <a:gd name="T79" fmla="*/ 39 h 914"/>
                    <a:gd name="T80" fmla="*/ 179 w 705"/>
                    <a:gd name="T81" fmla="*/ 0 h 914"/>
                    <a:gd name="T82" fmla="*/ 267 w 705"/>
                    <a:gd name="T83" fmla="*/ 12 h 914"/>
                    <a:gd name="T84" fmla="*/ 365 w 705"/>
                    <a:gd name="T85" fmla="*/ 41 h 914"/>
                    <a:gd name="T86" fmla="*/ 442 w 705"/>
                    <a:gd name="T87" fmla="*/ 92 h 914"/>
                    <a:gd name="T88" fmla="*/ 434 w 705"/>
                    <a:gd name="T89" fmla="*/ 126 h 914"/>
                    <a:gd name="T90" fmla="*/ 456 w 705"/>
                    <a:gd name="T91" fmla="*/ 153 h 91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05"/>
                    <a:gd name="T139" fmla="*/ 0 h 914"/>
                    <a:gd name="T140" fmla="*/ 705 w 705"/>
                    <a:gd name="T141" fmla="*/ 914 h 91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05" h="914">
                      <a:moveTo>
                        <a:pt x="468" y="204"/>
                      </a:moveTo>
                      <a:lnTo>
                        <a:pt x="454" y="259"/>
                      </a:lnTo>
                      <a:lnTo>
                        <a:pt x="448" y="267"/>
                      </a:lnTo>
                      <a:lnTo>
                        <a:pt x="450" y="287"/>
                      </a:lnTo>
                      <a:lnTo>
                        <a:pt x="452" y="295"/>
                      </a:lnTo>
                      <a:lnTo>
                        <a:pt x="446" y="311"/>
                      </a:lnTo>
                      <a:lnTo>
                        <a:pt x="430" y="332"/>
                      </a:lnTo>
                      <a:lnTo>
                        <a:pt x="413" y="342"/>
                      </a:lnTo>
                      <a:lnTo>
                        <a:pt x="411" y="354"/>
                      </a:lnTo>
                      <a:lnTo>
                        <a:pt x="415" y="389"/>
                      </a:lnTo>
                      <a:lnTo>
                        <a:pt x="430" y="403"/>
                      </a:lnTo>
                      <a:lnTo>
                        <a:pt x="462" y="409"/>
                      </a:lnTo>
                      <a:lnTo>
                        <a:pt x="470" y="399"/>
                      </a:lnTo>
                      <a:lnTo>
                        <a:pt x="485" y="375"/>
                      </a:lnTo>
                      <a:lnTo>
                        <a:pt x="489" y="371"/>
                      </a:lnTo>
                      <a:lnTo>
                        <a:pt x="495" y="342"/>
                      </a:lnTo>
                      <a:lnTo>
                        <a:pt x="503" y="334"/>
                      </a:lnTo>
                      <a:lnTo>
                        <a:pt x="491" y="330"/>
                      </a:lnTo>
                      <a:lnTo>
                        <a:pt x="505" y="320"/>
                      </a:lnTo>
                      <a:lnTo>
                        <a:pt x="509" y="311"/>
                      </a:lnTo>
                      <a:lnTo>
                        <a:pt x="527" y="301"/>
                      </a:lnTo>
                      <a:lnTo>
                        <a:pt x="546" y="279"/>
                      </a:lnTo>
                      <a:lnTo>
                        <a:pt x="556" y="275"/>
                      </a:lnTo>
                      <a:lnTo>
                        <a:pt x="584" y="283"/>
                      </a:lnTo>
                      <a:lnTo>
                        <a:pt x="605" y="305"/>
                      </a:lnTo>
                      <a:lnTo>
                        <a:pt x="627" y="340"/>
                      </a:lnTo>
                      <a:lnTo>
                        <a:pt x="656" y="401"/>
                      </a:lnTo>
                      <a:lnTo>
                        <a:pt x="666" y="425"/>
                      </a:lnTo>
                      <a:lnTo>
                        <a:pt x="674" y="440"/>
                      </a:lnTo>
                      <a:lnTo>
                        <a:pt x="700" y="476"/>
                      </a:lnTo>
                      <a:lnTo>
                        <a:pt x="705" y="548"/>
                      </a:lnTo>
                      <a:lnTo>
                        <a:pt x="686" y="582"/>
                      </a:lnTo>
                      <a:lnTo>
                        <a:pt x="680" y="560"/>
                      </a:lnTo>
                      <a:lnTo>
                        <a:pt x="686" y="548"/>
                      </a:lnTo>
                      <a:lnTo>
                        <a:pt x="668" y="550"/>
                      </a:lnTo>
                      <a:lnTo>
                        <a:pt x="658" y="566"/>
                      </a:lnTo>
                      <a:lnTo>
                        <a:pt x="654" y="595"/>
                      </a:lnTo>
                      <a:lnTo>
                        <a:pt x="660" y="603"/>
                      </a:lnTo>
                      <a:lnTo>
                        <a:pt x="658" y="627"/>
                      </a:lnTo>
                      <a:lnTo>
                        <a:pt x="647" y="635"/>
                      </a:lnTo>
                      <a:lnTo>
                        <a:pt x="631" y="660"/>
                      </a:lnTo>
                      <a:lnTo>
                        <a:pt x="635" y="706"/>
                      </a:lnTo>
                      <a:lnTo>
                        <a:pt x="613" y="745"/>
                      </a:lnTo>
                      <a:lnTo>
                        <a:pt x="613" y="774"/>
                      </a:lnTo>
                      <a:lnTo>
                        <a:pt x="609" y="778"/>
                      </a:lnTo>
                      <a:lnTo>
                        <a:pt x="591" y="782"/>
                      </a:lnTo>
                      <a:lnTo>
                        <a:pt x="586" y="784"/>
                      </a:lnTo>
                      <a:lnTo>
                        <a:pt x="560" y="794"/>
                      </a:lnTo>
                      <a:lnTo>
                        <a:pt x="540" y="800"/>
                      </a:lnTo>
                      <a:lnTo>
                        <a:pt x="491" y="816"/>
                      </a:lnTo>
                      <a:lnTo>
                        <a:pt x="464" y="823"/>
                      </a:lnTo>
                      <a:lnTo>
                        <a:pt x="458" y="825"/>
                      </a:lnTo>
                      <a:lnTo>
                        <a:pt x="444" y="829"/>
                      </a:lnTo>
                      <a:lnTo>
                        <a:pt x="401" y="843"/>
                      </a:lnTo>
                      <a:lnTo>
                        <a:pt x="391" y="845"/>
                      </a:lnTo>
                      <a:lnTo>
                        <a:pt x="389" y="833"/>
                      </a:lnTo>
                      <a:lnTo>
                        <a:pt x="385" y="833"/>
                      </a:lnTo>
                      <a:lnTo>
                        <a:pt x="358" y="841"/>
                      </a:lnTo>
                      <a:lnTo>
                        <a:pt x="336" y="847"/>
                      </a:lnTo>
                      <a:lnTo>
                        <a:pt x="324" y="849"/>
                      </a:lnTo>
                      <a:lnTo>
                        <a:pt x="320" y="851"/>
                      </a:lnTo>
                      <a:lnTo>
                        <a:pt x="316" y="851"/>
                      </a:lnTo>
                      <a:lnTo>
                        <a:pt x="308" y="853"/>
                      </a:lnTo>
                      <a:lnTo>
                        <a:pt x="295" y="857"/>
                      </a:lnTo>
                      <a:lnTo>
                        <a:pt x="275" y="863"/>
                      </a:lnTo>
                      <a:lnTo>
                        <a:pt x="250" y="869"/>
                      </a:lnTo>
                      <a:lnTo>
                        <a:pt x="234" y="873"/>
                      </a:lnTo>
                      <a:lnTo>
                        <a:pt x="194" y="882"/>
                      </a:lnTo>
                      <a:lnTo>
                        <a:pt x="185" y="884"/>
                      </a:lnTo>
                      <a:lnTo>
                        <a:pt x="157" y="890"/>
                      </a:lnTo>
                      <a:lnTo>
                        <a:pt x="153" y="892"/>
                      </a:lnTo>
                      <a:lnTo>
                        <a:pt x="132" y="896"/>
                      </a:lnTo>
                      <a:lnTo>
                        <a:pt x="108" y="902"/>
                      </a:lnTo>
                      <a:lnTo>
                        <a:pt x="92" y="906"/>
                      </a:lnTo>
                      <a:lnTo>
                        <a:pt x="71" y="912"/>
                      </a:lnTo>
                      <a:lnTo>
                        <a:pt x="59" y="914"/>
                      </a:lnTo>
                      <a:lnTo>
                        <a:pt x="80" y="888"/>
                      </a:lnTo>
                      <a:lnTo>
                        <a:pt x="96" y="835"/>
                      </a:lnTo>
                      <a:lnTo>
                        <a:pt x="110" y="798"/>
                      </a:lnTo>
                      <a:lnTo>
                        <a:pt x="116" y="757"/>
                      </a:lnTo>
                      <a:lnTo>
                        <a:pt x="110" y="686"/>
                      </a:lnTo>
                      <a:lnTo>
                        <a:pt x="110" y="684"/>
                      </a:lnTo>
                      <a:lnTo>
                        <a:pt x="94" y="635"/>
                      </a:lnTo>
                      <a:lnTo>
                        <a:pt x="80" y="613"/>
                      </a:lnTo>
                      <a:lnTo>
                        <a:pt x="35" y="548"/>
                      </a:lnTo>
                      <a:lnTo>
                        <a:pt x="33" y="546"/>
                      </a:lnTo>
                      <a:lnTo>
                        <a:pt x="18" y="499"/>
                      </a:lnTo>
                      <a:lnTo>
                        <a:pt x="20" y="495"/>
                      </a:lnTo>
                      <a:lnTo>
                        <a:pt x="22" y="474"/>
                      </a:lnTo>
                      <a:lnTo>
                        <a:pt x="4" y="438"/>
                      </a:lnTo>
                      <a:lnTo>
                        <a:pt x="0" y="432"/>
                      </a:lnTo>
                      <a:lnTo>
                        <a:pt x="10" y="397"/>
                      </a:lnTo>
                      <a:lnTo>
                        <a:pt x="22" y="354"/>
                      </a:lnTo>
                      <a:lnTo>
                        <a:pt x="20" y="338"/>
                      </a:lnTo>
                      <a:lnTo>
                        <a:pt x="18" y="322"/>
                      </a:lnTo>
                      <a:lnTo>
                        <a:pt x="18" y="314"/>
                      </a:lnTo>
                      <a:lnTo>
                        <a:pt x="6" y="291"/>
                      </a:lnTo>
                      <a:lnTo>
                        <a:pt x="29" y="267"/>
                      </a:lnTo>
                      <a:lnTo>
                        <a:pt x="29" y="261"/>
                      </a:lnTo>
                      <a:lnTo>
                        <a:pt x="24" y="234"/>
                      </a:lnTo>
                      <a:lnTo>
                        <a:pt x="33" y="234"/>
                      </a:lnTo>
                      <a:lnTo>
                        <a:pt x="63" y="204"/>
                      </a:lnTo>
                      <a:lnTo>
                        <a:pt x="90" y="167"/>
                      </a:lnTo>
                      <a:lnTo>
                        <a:pt x="84" y="198"/>
                      </a:lnTo>
                      <a:lnTo>
                        <a:pt x="96" y="246"/>
                      </a:lnTo>
                      <a:lnTo>
                        <a:pt x="104" y="198"/>
                      </a:lnTo>
                      <a:lnTo>
                        <a:pt x="112" y="222"/>
                      </a:lnTo>
                      <a:lnTo>
                        <a:pt x="110" y="248"/>
                      </a:lnTo>
                      <a:lnTo>
                        <a:pt x="114" y="248"/>
                      </a:lnTo>
                      <a:lnTo>
                        <a:pt x="122" y="220"/>
                      </a:lnTo>
                      <a:lnTo>
                        <a:pt x="124" y="189"/>
                      </a:lnTo>
                      <a:lnTo>
                        <a:pt x="112" y="145"/>
                      </a:lnTo>
                      <a:lnTo>
                        <a:pt x="110" y="138"/>
                      </a:lnTo>
                      <a:lnTo>
                        <a:pt x="126" y="114"/>
                      </a:lnTo>
                      <a:lnTo>
                        <a:pt x="147" y="102"/>
                      </a:lnTo>
                      <a:lnTo>
                        <a:pt x="161" y="98"/>
                      </a:lnTo>
                      <a:lnTo>
                        <a:pt x="159" y="86"/>
                      </a:lnTo>
                      <a:lnTo>
                        <a:pt x="139" y="75"/>
                      </a:lnTo>
                      <a:lnTo>
                        <a:pt x="137" y="47"/>
                      </a:lnTo>
                      <a:lnTo>
                        <a:pt x="145" y="39"/>
                      </a:lnTo>
                      <a:lnTo>
                        <a:pt x="139" y="16"/>
                      </a:lnTo>
                      <a:lnTo>
                        <a:pt x="173" y="10"/>
                      </a:lnTo>
                      <a:lnTo>
                        <a:pt x="179" y="0"/>
                      </a:lnTo>
                      <a:lnTo>
                        <a:pt x="189" y="6"/>
                      </a:lnTo>
                      <a:lnTo>
                        <a:pt x="220" y="14"/>
                      </a:lnTo>
                      <a:lnTo>
                        <a:pt x="267" y="12"/>
                      </a:lnTo>
                      <a:lnTo>
                        <a:pt x="289" y="33"/>
                      </a:lnTo>
                      <a:lnTo>
                        <a:pt x="326" y="31"/>
                      </a:lnTo>
                      <a:lnTo>
                        <a:pt x="365" y="41"/>
                      </a:lnTo>
                      <a:lnTo>
                        <a:pt x="389" y="39"/>
                      </a:lnTo>
                      <a:lnTo>
                        <a:pt x="415" y="65"/>
                      </a:lnTo>
                      <a:lnTo>
                        <a:pt x="442" y="92"/>
                      </a:lnTo>
                      <a:lnTo>
                        <a:pt x="422" y="92"/>
                      </a:lnTo>
                      <a:lnTo>
                        <a:pt x="419" y="108"/>
                      </a:lnTo>
                      <a:lnTo>
                        <a:pt x="434" y="126"/>
                      </a:lnTo>
                      <a:lnTo>
                        <a:pt x="446" y="128"/>
                      </a:lnTo>
                      <a:lnTo>
                        <a:pt x="446" y="134"/>
                      </a:lnTo>
                      <a:lnTo>
                        <a:pt x="456" y="153"/>
                      </a:lnTo>
                      <a:lnTo>
                        <a:pt x="468" y="204"/>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35" name="Freeform 24">
                  <a:extLst>
                    <a:ext uri="{FF2B5EF4-FFF2-40B4-BE49-F238E27FC236}">
                      <a16:creationId xmlns:a16="http://schemas.microsoft.com/office/drawing/2014/main" id="{AFC17797-91B1-450E-8378-A318F07B21A7}"/>
                    </a:ext>
                  </a:extLst>
                </p:cNvPr>
                <p:cNvSpPr>
                  <a:spLocks/>
                </p:cNvSpPr>
                <p:nvPr/>
              </p:nvSpPr>
              <p:spPr bwMode="auto">
                <a:xfrm>
                  <a:off x="3668" y="1141"/>
                  <a:ext cx="531" cy="244"/>
                </a:xfrm>
                <a:custGeom>
                  <a:avLst/>
                  <a:gdLst>
                    <a:gd name="T0" fmla="*/ 606 w 1064"/>
                    <a:gd name="T1" fmla="*/ 321 h 490"/>
                    <a:gd name="T2" fmla="*/ 576 w 1064"/>
                    <a:gd name="T3" fmla="*/ 326 h 490"/>
                    <a:gd name="T4" fmla="*/ 547 w 1064"/>
                    <a:gd name="T5" fmla="*/ 319 h 490"/>
                    <a:gd name="T6" fmla="*/ 500 w 1064"/>
                    <a:gd name="T7" fmla="*/ 458 h 490"/>
                    <a:gd name="T8" fmla="*/ 494 w 1064"/>
                    <a:gd name="T9" fmla="*/ 490 h 490"/>
                    <a:gd name="T10" fmla="*/ 425 w 1064"/>
                    <a:gd name="T11" fmla="*/ 368 h 490"/>
                    <a:gd name="T12" fmla="*/ 401 w 1064"/>
                    <a:gd name="T13" fmla="*/ 362 h 490"/>
                    <a:gd name="T14" fmla="*/ 390 w 1064"/>
                    <a:gd name="T15" fmla="*/ 362 h 490"/>
                    <a:gd name="T16" fmla="*/ 384 w 1064"/>
                    <a:gd name="T17" fmla="*/ 342 h 490"/>
                    <a:gd name="T18" fmla="*/ 352 w 1064"/>
                    <a:gd name="T19" fmla="*/ 330 h 490"/>
                    <a:gd name="T20" fmla="*/ 295 w 1064"/>
                    <a:gd name="T21" fmla="*/ 336 h 490"/>
                    <a:gd name="T22" fmla="*/ 276 w 1064"/>
                    <a:gd name="T23" fmla="*/ 332 h 490"/>
                    <a:gd name="T24" fmla="*/ 244 w 1064"/>
                    <a:gd name="T25" fmla="*/ 328 h 490"/>
                    <a:gd name="T26" fmla="*/ 217 w 1064"/>
                    <a:gd name="T27" fmla="*/ 319 h 490"/>
                    <a:gd name="T28" fmla="*/ 85 w 1064"/>
                    <a:gd name="T29" fmla="*/ 309 h 490"/>
                    <a:gd name="T30" fmla="*/ 34 w 1064"/>
                    <a:gd name="T31" fmla="*/ 275 h 490"/>
                    <a:gd name="T32" fmla="*/ 24 w 1064"/>
                    <a:gd name="T33" fmla="*/ 250 h 490"/>
                    <a:gd name="T34" fmla="*/ 73 w 1064"/>
                    <a:gd name="T35" fmla="*/ 209 h 490"/>
                    <a:gd name="T36" fmla="*/ 109 w 1064"/>
                    <a:gd name="T37" fmla="*/ 191 h 490"/>
                    <a:gd name="T38" fmla="*/ 205 w 1064"/>
                    <a:gd name="T39" fmla="*/ 126 h 490"/>
                    <a:gd name="T40" fmla="*/ 240 w 1064"/>
                    <a:gd name="T41" fmla="*/ 75 h 490"/>
                    <a:gd name="T42" fmla="*/ 268 w 1064"/>
                    <a:gd name="T43" fmla="*/ 38 h 490"/>
                    <a:gd name="T44" fmla="*/ 323 w 1064"/>
                    <a:gd name="T45" fmla="*/ 4 h 490"/>
                    <a:gd name="T46" fmla="*/ 364 w 1064"/>
                    <a:gd name="T47" fmla="*/ 6 h 490"/>
                    <a:gd name="T48" fmla="*/ 301 w 1064"/>
                    <a:gd name="T49" fmla="*/ 69 h 490"/>
                    <a:gd name="T50" fmla="*/ 287 w 1064"/>
                    <a:gd name="T51" fmla="*/ 100 h 490"/>
                    <a:gd name="T52" fmla="*/ 280 w 1064"/>
                    <a:gd name="T53" fmla="*/ 132 h 490"/>
                    <a:gd name="T54" fmla="*/ 340 w 1064"/>
                    <a:gd name="T55" fmla="*/ 124 h 490"/>
                    <a:gd name="T56" fmla="*/ 415 w 1064"/>
                    <a:gd name="T57" fmla="*/ 144 h 490"/>
                    <a:gd name="T58" fmla="*/ 498 w 1064"/>
                    <a:gd name="T59" fmla="*/ 181 h 490"/>
                    <a:gd name="T60" fmla="*/ 563 w 1064"/>
                    <a:gd name="T61" fmla="*/ 165 h 490"/>
                    <a:gd name="T62" fmla="*/ 568 w 1064"/>
                    <a:gd name="T63" fmla="*/ 163 h 490"/>
                    <a:gd name="T64" fmla="*/ 637 w 1064"/>
                    <a:gd name="T65" fmla="*/ 110 h 490"/>
                    <a:gd name="T66" fmla="*/ 692 w 1064"/>
                    <a:gd name="T67" fmla="*/ 95 h 490"/>
                    <a:gd name="T68" fmla="*/ 763 w 1064"/>
                    <a:gd name="T69" fmla="*/ 59 h 490"/>
                    <a:gd name="T70" fmla="*/ 806 w 1064"/>
                    <a:gd name="T71" fmla="*/ 104 h 490"/>
                    <a:gd name="T72" fmla="*/ 851 w 1064"/>
                    <a:gd name="T73" fmla="*/ 102 h 490"/>
                    <a:gd name="T74" fmla="*/ 883 w 1064"/>
                    <a:gd name="T75" fmla="*/ 102 h 490"/>
                    <a:gd name="T76" fmla="*/ 922 w 1064"/>
                    <a:gd name="T77" fmla="*/ 75 h 490"/>
                    <a:gd name="T78" fmla="*/ 940 w 1064"/>
                    <a:gd name="T79" fmla="*/ 61 h 490"/>
                    <a:gd name="T80" fmla="*/ 948 w 1064"/>
                    <a:gd name="T81" fmla="*/ 95 h 490"/>
                    <a:gd name="T82" fmla="*/ 979 w 1064"/>
                    <a:gd name="T83" fmla="*/ 136 h 490"/>
                    <a:gd name="T84" fmla="*/ 1001 w 1064"/>
                    <a:gd name="T85" fmla="*/ 150 h 490"/>
                    <a:gd name="T86" fmla="*/ 1022 w 1064"/>
                    <a:gd name="T87" fmla="*/ 140 h 490"/>
                    <a:gd name="T88" fmla="*/ 1064 w 1064"/>
                    <a:gd name="T89" fmla="*/ 148 h 490"/>
                    <a:gd name="T90" fmla="*/ 1028 w 1064"/>
                    <a:gd name="T91" fmla="*/ 171 h 490"/>
                    <a:gd name="T92" fmla="*/ 991 w 1064"/>
                    <a:gd name="T93" fmla="*/ 175 h 490"/>
                    <a:gd name="T94" fmla="*/ 936 w 1064"/>
                    <a:gd name="T95" fmla="*/ 197 h 490"/>
                    <a:gd name="T96" fmla="*/ 887 w 1064"/>
                    <a:gd name="T97" fmla="*/ 195 h 490"/>
                    <a:gd name="T98" fmla="*/ 840 w 1064"/>
                    <a:gd name="T99" fmla="*/ 207 h 490"/>
                    <a:gd name="T100" fmla="*/ 759 w 1064"/>
                    <a:gd name="T101" fmla="*/ 207 h 490"/>
                    <a:gd name="T102" fmla="*/ 730 w 1064"/>
                    <a:gd name="T103" fmla="*/ 242 h 490"/>
                    <a:gd name="T104" fmla="*/ 700 w 1064"/>
                    <a:gd name="T105" fmla="*/ 256 h 490"/>
                    <a:gd name="T106" fmla="*/ 655 w 1064"/>
                    <a:gd name="T107" fmla="*/ 266 h 4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64"/>
                    <a:gd name="T163" fmla="*/ 0 h 490"/>
                    <a:gd name="T164" fmla="*/ 1064 w 1064"/>
                    <a:gd name="T165" fmla="*/ 490 h 49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64" h="490">
                      <a:moveTo>
                        <a:pt x="633" y="313"/>
                      </a:moveTo>
                      <a:lnTo>
                        <a:pt x="606" y="321"/>
                      </a:lnTo>
                      <a:lnTo>
                        <a:pt x="584" y="299"/>
                      </a:lnTo>
                      <a:lnTo>
                        <a:pt x="576" y="326"/>
                      </a:lnTo>
                      <a:lnTo>
                        <a:pt x="555" y="332"/>
                      </a:lnTo>
                      <a:lnTo>
                        <a:pt x="547" y="319"/>
                      </a:lnTo>
                      <a:lnTo>
                        <a:pt x="521" y="383"/>
                      </a:lnTo>
                      <a:lnTo>
                        <a:pt x="500" y="458"/>
                      </a:lnTo>
                      <a:lnTo>
                        <a:pt x="488" y="486"/>
                      </a:lnTo>
                      <a:lnTo>
                        <a:pt x="494" y="490"/>
                      </a:lnTo>
                      <a:lnTo>
                        <a:pt x="478" y="486"/>
                      </a:lnTo>
                      <a:lnTo>
                        <a:pt x="425" y="368"/>
                      </a:lnTo>
                      <a:lnTo>
                        <a:pt x="419" y="362"/>
                      </a:lnTo>
                      <a:lnTo>
                        <a:pt x="401" y="362"/>
                      </a:lnTo>
                      <a:lnTo>
                        <a:pt x="399" y="356"/>
                      </a:lnTo>
                      <a:lnTo>
                        <a:pt x="390" y="362"/>
                      </a:lnTo>
                      <a:lnTo>
                        <a:pt x="378" y="358"/>
                      </a:lnTo>
                      <a:lnTo>
                        <a:pt x="384" y="342"/>
                      </a:lnTo>
                      <a:lnTo>
                        <a:pt x="374" y="334"/>
                      </a:lnTo>
                      <a:lnTo>
                        <a:pt x="352" y="330"/>
                      </a:lnTo>
                      <a:lnTo>
                        <a:pt x="313" y="330"/>
                      </a:lnTo>
                      <a:lnTo>
                        <a:pt x="295" y="336"/>
                      </a:lnTo>
                      <a:lnTo>
                        <a:pt x="285" y="332"/>
                      </a:lnTo>
                      <a:lnTo>
                        <a:pt x="276" y="332"/>
                      </a:lnTo>
                      <a:lnTo>
                        <a:pt x="260" y="332"/>
                      </a:lnTo>
                      <a:lnTo>
                        <a:pt x="244" y="328"/>
                      </a:lnTo>
                      <a:lnTo>
                        <a:pt x="234" y="324"/>
                      </a:lnTo>
                      <a:lnTo>
                        <a:pt x="217" y="319"/>
                      </a:lnTo>
                      <a:lnTo>
                        <a:pt x="97" y="309"/>
                      </a:lnTo>
                      <a:lnTo>
                        <a:pt x="85" y="309"/>
                      </a:lnTo>
                      <a:lnTo>
                        <a:pt x="52" y="301"/>
                      </a:lnTo>
                      <a:lnTo>
                        <a:pt x="34" y="275"/>
                      </a:lnTo>
                      <a:lnTo>
                        <a:pt x="0" y="266"/>
                      </a:lnTo>
                      <a:lnTo>
                        <a:pt x="24" y="250"/>
                      </a:lnTo>
                      <a:lnTo>
                        <a:pt x="59" y="228"/>
                      </a:lnTo>
                      <a:lnTo>
                        <a:pt x="73" y="209"/>
                      </a:lnTo>
                      <a:lnTo>
                        <a:pt x="91" y="193"/>
                      </a:lnTo>
                      <a:lnTo>
                        <a:pt x="109" y="191"/>
                      </a:lnTo>
                      <a:lnTo>
                        <a:pt x="162" y="161"/>
                      </a:lnTo>
                      <a:lnTo>
                        <a:pt x="205" y="126"/>
                      </a:lnTo>
                      <a:lnTo>
                        <a:pt x="209" y="108"/>
                      </a:lnTo>
                      <a:lnTo>
                        <a:pt x="240" y="75"/>
                      </a:lnTo>
                      <a:lnTo>
                        <a:pt x="256" y="59"/>
                      </a:lnTo>
                      <a:lnTo>
                        <a:pt x="268" y="38"/>
                      </a:lnTo>
                      <a:lnTo>
                        <a:pt x="305" y="10"/>
                      </a:lnTo>
                      <a:lnTo>
                        <a:pt x="323" y="4"/>
                      </a:lnTo>
                      <a:lnTo>
                        <a:pt x="360" y="0"/>
                      </a:lnTo>
                      <a:lnTo>
                        <a:pt x="364" y="6"/>
                      </a:lnTo>
                      <a:lnTo>
                        <a:pt x="329" y="38"/>
                      </a:lnTo>
                      <a:lnTo>
                        <a:pt x="301" y="69"/>
                      </a:lnTo>
                      <a:lnTo>
                        <a:pt x="301" y="83"/>
                      </a:lnTo>
                      <a:lnTo>
                        <a:pt x="287" y="100"/>
                      </a:lnTo>
                      <a:lnTo>
                        <a:pt x="287" y="114"/>
                      </a:lnTo>
                      <a:lnTo>
                        <a:pt x="280" y="132"/>
                      </a:lnTo>
                      <a:lnTo>
                        <a:pt x="309" y="128"/>
                      </a:lnTo>
                      <a:lnTo>
                        <a:pt x="340" y="124"/>
                      </a:lnTo>
                      <a:lnTo>
                        <a:pt x="388" y="124"/>
                      </a:lnTo>
                      <a:lnTo>
                        <a:pt x="415" y="144"/>
                      </a:lnTo>
                      <a:lnTo>
                        <a:pt x="464" y="187"/>
                      </a:lnTo>
                      <a:lnTo>
                        <a:pt x="498" y="181"/>
                      </a:lnTo>
                      <a:lnTo>
                        <a:pt x="555" y="171"/>
                      </a:lnTo>
                      <a:lnTo>
                        <a:pt x="563" y="165"/>
                      </a:lnTo>
                      <a:lnTo>
                        <a:pt x="557" y="157"/>
                      </a:lnTo>
                      <a:lnTo>
                        <a:pt x="568" y="163"/>
                      </a:lnTo>
                      <a:lnTo>
                        <a:pt x="586" y="159"/>
                      </a:lnTo>
                      <a:lnTo>
                        <a:pt x="637" y="110"/>
                      </a:lnTo>
                      <a:lnTo>
                        <a:pt x="675" y="97"/>
                      </a:lnTo>
                      <a:lnTo>
                        <a:pt x="692" y="95"/>
                      </a:lnTo>
                      <a:lnTo>
                        <a:pt x="730" y="85"/>
                      </a:lnTo>
                      <a:lnTo>
                        <a:pt x="763" y="59"/>
                      </a:lnTo>
                      <a:lnTo>
                        <a:pt x="798" y="47"/>
                      </a:lnTo>
                      <a:lnTo>
                        <a:pt x="806" y="104"/>
                      </a:lnTo>
                      <a:lnTo>
                        <a:pt x="814" y="108"/>
                      </a:lnTo>
                      <a:lnTo>
                        <a:pt x="851" y="102"/>
                      </a:lnTo>
                      <a:lnTo>
                        <a:pt x="869" y="93"/>
                      </a:lnTo>
                      <a:lnTo>
                        <a:pt x="883" y="102"/>
                      </a:lnTo>
                      <a:lnTo>
                        <a:pt x="899" y="81"/>
                      </a:lnTo>
                      <a:lnTo>
                        <a:pt x="922" y="75"/>
                      </a:lnTo>
                      <a:lnTo>
                        <a:pt x="930" y="63"/>
                      </a:lnTo>
                      <a:lnTo>
                        <a:pt x="940" y="61"/>
                      </a:lnTo>
                      <a:lnTo>
                        <a:pt x="944" y="67"/>
                      </a:lnTo>
                      <a:lnTo>
                        <a:pt x="948" y="95"/>
                      </a:lnTo>
                      <a:lnTo>
                        <a:pt x="967" y="132"/>
                      </a:lnTo>
                      <a:lnTo>
                        <a:pt x="979" y="136"/>
                      </a:lnTo>
                      <a:lnTo>
                        <a:pt x="993" y="154"/>
                      </a:lnTo>
                      <a:lnTo>
                        <a:pt x="1001" y="150"/>
                      </a:lnTo>
                      <a:lnTo>
                        <a:pt x="1009" y="134"/>
                      </a:lnTo>
                      <a:lnTo>
                        <a:pt x="1022" y="140"/>
                      </a:lnTo>
                      <a:lnTo>
                        <a:pt x="1038" y="130"/>
                      </a:lnTo>
                      <a:lnTo>
                        <a:pt x="1064" y="148"/>
                      </a:lnTo>
                      <a:lnTo>
                        <a:pt x="1048" y="165"/>
                      </a:lnTo>
                      <a:lnTo>
                        <a:pt x="1028" y="171"/>
                      </a:lnTo>
                      <a:lnTo>
                        <a:pt x="1011" y="169"/>
                      </a:lnTo>
                      <a:lnTo>
                        <a:pt x="991" y="175"/>
                      </a:lnTo>
                      <a:lnTo>
                        <a:pt x="973" y="175"/>
                      </a:lnTo>
                      <a:lnTo>
                        <a:pt x="936" y="197"/>
                      </a:lnTo>
                      <a:lnTo>
                        <a:pt x="895" y="185"/>
                      </a:lnTo>
                      <a:lnTo>
                        <a:pt x="887" y="195"/>
                      </a:lnTo>
                      <a:lnTo>
                        <a:pt x="887" y="232"/>
                      </a:lnTo>
                      <a:lnTo>
                        <a:pt x="840" y="207"/>
                      </a:lnTo>
                      <a:lnTo>
                        <a:pt x="818" y="203"/>
                      </a:lnTo>
                      <a:lnTo>
                        <a:pt x="759" y="207"/>
                      </a:lnTo>
                      <a:lnTo>
                        <a:pt x="745" y="232"/>
                      </a:lnTo>
                      <a:lnTo>
                        <a:pt x="730" y="242"/>
                      </a:lnTo>
                      <a:lnTo>
                        <a:pt x="712" y="246"/>
                      </a:lnTo>
                      <a:lnTo>
                        <a:pt x="700" y="256"/>
                      </a:lnTo>
                      <a:lnTo>
                        <a:pt x="673" y="258"/>
                      </a:lnTo>
                      <a:lnTo>
                        <a:pt x="655" y="266"/>
                      </a:lnTo>
                      <a:lnTo>
                        <a:pt x="633" y="313"/>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36" name="Freeform 25">
                  <a:extLst>
                    <a:ext uri="{FF2B5EF4-FFF2-40B4-BE49-F238E27FC236}">
                      <a16:creationId xmlns:a16="http://schemas.microsoft.com/office/drawing/2014/main" id="{3DCAAD74-4511-4207-AE1E-FB1952F096B0}"/>
                    </a:ext>
                  </a:extLst>
                </p:cNvPr>
                <p:cNvSpPr>
                  <a:spLocks/>
                </p:cNvSpPr>
                <p:nvPr/>
              </p:nvSpPr>
              <p:spPr bwMode="auto">
                <a:xfrm>
                  <a:off x="4220" y="1551"/>
                  <a:ext cx="386" cy="417"/>
                </a:xfrm>
                <a:custGeom>
                  <a:avLst/>
                  <a:gdLst>
                    <a:gd name="T0" fmla="*/ 322 w 772"/>
                    <a:gd name="T1" fmla="*/ 817 h 833"/>
                    <a:gd name="T2" fmla="*/ 287 w 772"/>
                    <a:gd name="T3" fmla="*/ 823 h 833"/>
                    <a:gd name="T4" fmla="*/ 252 w 772"/>
                    <a:gd name="T5" fmla="*/ 811 h 833"/>
                    <a:gd name="T6" fmla="*/ 228 w 772"/>
                    <a:gd name="T7" fmla="*/ 786 h 833"/>
                    <a:gd name="T8" fmla="*/ 193 w 772"/>
                    <a:gd name="T9" fmla="*/ 780 h 833"/>
                    <a:gd name="T10" fmla="*/ 143 w 772"/>
                    <a:gd name="T11" fmla="*/ 786 h 833"/>
                    <a:gd name="T12" fmla="*/ 134 w 772"/>
                    <a:gd name="T13" fmla="*/ 776 h 833"/>
                    <a:gd name="T14" fmla="*/ 118 w 772"/>
                    <a:gd name="T15" fmla="*/ 711 h 833"/>
                    <a:gd name="T16" fmla="*/ 112 w 772"/>
                    <a:gd name="T17" fmla="*/ 692 h 833"/>
                    <a:gd name="T18" fmla="*/ 100 w 772"/>
                    <a:gd name="T19" fmla="*/ 646 h 833"/>
                    <a:gd name="T20" fmla="*/ 90 w 772"/>
                    <a:gd name="T21" fmla="*/ 609 h 833"/>
                    <a:gd name="T22" fmla="*/ 77 w 772"/>
                    <a:gd name="T23" fmla="*/ 546 h 833"/>
                    <a:gd name="T24" fmla="*/ 65 w 772"/>
                    <a:gd name="T25" fmla="*/ 507 h 833"/>
                    <a:gd name="T26" fmla="*/ 53 w 772"/>
                    <a:gd name="T27" fmla="*/ 462 h 833"/>
                    <a:gd name="T28" fmla="*/ 43 w 772"/>
                    <a:gd name="T29" fmla="*/ 420 h 833"/>
                    <a:gd name="T30" fmla="*/ 31 w 772"/>
                    <a:gd name="T31" fmla="*/ 381 h 833"/>
                    <a:gd name="T32" fmla="*/ 20 w 772"/>
                    <a:gd name="T33" fmla="*/ 332 h 833"/>
                    <a:gd name="T34" fmla="*/ 10 w 772"/>
                    <a:gd name="T35" fmla="*/ 297 h 833"/>
                    <a:gd name="T36" fmla="*/ 53 w 772"/>
                    <a:gd name="T37" fmla="*/ 247 h 833"/>
                    <a:gd name="T38" fmla="*/ 100 w 772"/>
                    <a:gd name="T39" fmla="*/ 234 h 833"/>
                    <a:gd name="T40" fmla="*/ 195 w 772"/>
                    <a:gd name="T41" fmla="*/ 202 h 833"/>
                    <a:gd name="T42" fmla="*/ 232 w 772"/>
                    <a:gd name="T43" fmla="*/ 202 h 833"/>
                    <a:gd name="T44" fmla="*/ 303 w 772"/>
                    <a:gd name="T45" fmla="*/ 214 h 833"/>
                    <a:gd name="T46" fmla="*/ 369 w 772"/>
                    <a:gd name="T47" fmla="*/ 216 h 833"/>
                    <a:gd name="T48" fmla="*/ 430 w 772"/>
                    <a:gd name="T49" fmla="*/ 198 h 833"/>
                    <a:gd name="T50" fmla="*/ 487 w 772"/>
                    <a:gd name="T51" fmla="*/ 169 h 833"/>
                    <a:gd name="T52" fmla="*/ 550 w 772"/>
                    <a:gd name="T53" fmla="*/ 102 h 833"/>
                    <a:gd name="T54" fmla="*/ 674 w 772"/>
                    <a:gd name="T55" fmla="*/ 0 h 833"/>
                    <a:gd name="T56" fmla="*/ 692 w 772"/>
                    <a:gd name="T57" fmla="*/ 53 h 833"/>
                    <a:gd name="T58" fmla="*/ 706 w 772"/>
                    <a:gd name="T59" fmla="*/ 98 h 833"/>
                    <a:gd name="T60" fmla="*/ 729 w 772"/>
                    <a:gd name="T61" fmla="*/ 169 h 833"/>
                    <a:gd name="T62" fmla="*/ 741 w 772"/>
                    <a:gd name="T63" fmla="*/ 200 h 833"/>
                    <a:gd name="T64" fmla="*/ 749 w 772"/>
                    <a:gd name="T65" fmla="*/ 226 h 833"/>
                    <a:gd name="T66" fmla="*/ 763 w 772"/>
                    <a:gd name="T67" fmla="*/ 267 h 833"/>
                    <a:gd name="T68" fmla="*/ 743 w 772"/>
                    <a:gd name="T69" fmla="*/ 287 h 833"/>
                    <a:gd name="T70" fmla="*/ 761 w 772"/>
                    <a:gd name="T71" fmla="*/ 322 h 833"/>
                    <a:gd name="T72" fmla="*/ 766 w 772"/>
                    <a:gd name="T73" fmla="*/ 367 h 833"/>
                    <a:gd name="T74" fmla="*/ 768 w 772"/>
                    <a:gd name="T75" fmla="*/ 401 h 833"/>
                    <a:gd name="T76" fmla="*/ 766 w 772"/>
                    <a:gd name="T77" fmla="*/ 442 h 833"/>
                    <a:gd name="T78" fmla="*/ 772 w 772"/>
                    <a:gd name="T79" fmla="*/ 489 h 833"/>
                    <a:gd name="T80" fmla="*/ 755 w 772"/>
                    <a:gd name="T81" fmla="*/ 509 h 833"/>
                    <a:gd name="T82" fmla="*/ 741 w 772"/>
                    <a:gd name="T83" fmla="*/ 536 h 833"/>
                    <a:gd name="T84" fmla="*/ 708 w 772"/>
                    <a:gd name="T85" fmla="*/ 574 h 833"/>
                    <a:gd name="T86" fmla="*/ 658 w 772"/>
                    <a:gd name="T87" fmla="*/ 609 h 833"/>
                    <a:gd name="T88" fmla="*/ 653 w 772"/>
                    <a:gd name="T89" fmla="*/ 627 h 833"/>
                    <a:gd name="T90" fmla="*/ 660 w 772"/>
                    <a:gd name="T91" fmla="*/ 642 h 833"/>
                    <a:gd name="T92" fmla="*/ 647 w 772"/>
                    <a:gd name="T93" fmla="*/ 694 h 833"/>
                    <a:gd name="T94" fmla="*/ 609 w 772"/>
                    <a:gd name="T95" fmla="*/ 688 h 833"/>
                    <a:gd name="T96" fmla="*/ 611 w 772"/>
                    <a:gd name="T97" fmla="*/ 768 h 833"/>
                    <a:gd name="T98" fmla="*/ 601 w 772"/>
                    <a:gd name="T99" fmla="*/ 790 h 833"/>
                    <a:gd name="T100" fmla="*/ 558 w 772"/>
                    <a:gd name="T101" fmla="*/ 821 h 833"/>
                    <a:gd name="T102" fmla="*/ 523 w 772"/>
                    <a:gd name="T103" fmla="*/ 802 h 833"/>
                    <a:gd name="T104" fmla="*/ 489 w 772"/>
                    <a:gd name="T105" fmla="*/ 770 h 833"/>
                    <a:gd name="T106" fmla="*/ 434 w 772"/>
                    <a:gd name="T107" fmla="*/ 811 h 833"/>
                    <a:gd name="T108" fmla="*/ 411 w 772"/>
                    <a:gd name="T109" fmla="*/ 813 h 833"/>
                    <a:gd name="T110" fmla="*/ 366 w 772"/>
                    <a:gd name="T111" fmla="*/ 831 h 833"/>
                    <a:gd name="T112" fmla="*/ 354 w 772"/>
                    <a:gd name="T113" fmla="*/ 833 h 83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2"/>
                    <a:gd name="T172" fmla="*/ 0 h 833"/>
                    <a:gd name="T173" fmla="*/ 772 w 772"/>
                    <a:gd name="T174" fmla="*/ 833 h 83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2" h="833">
                      <a:moveTo>
                        <a:pt x="354" y="833"/>
                      </a:moveTo>
                      <a:lnTo>
                        <a:pt x="346" y="833"/>
                      </a:lnTo>
                      <a:lnTo>
                        <a:pt x="322" y="817"/>
                      </a:lnTo>
                      <a:lnTo>
                        <a:pt x="313" y="817"/>
                      </a:lnTo>
                      <a:lnTo>
                        <a:pt x="297" y="819"/>
                      </a:lnTo>
                      <a:lnTo>
                        <a:pt x="287" y="823"/>
                      </a:lnTo>
                      <a:lnTo>
                        <a:pt x="275" y="823"/>
                      </a:lnTo>
                      <a:lnTo>
                        <a:pt x="254" y="821"/>
                      </a:lnTo>
                      <a:lnTo>
                        <a:pt x="252" y="811"/>
                      </a:lnTo>
                      <a:lnTo>
                        <a:pt x="244" y="802"/>
                      </a:lnTo>
                      <a:lnTo>
                        <a:pt x="240" y="800"/>
                      </a:lnTo>
                      <a:lnTo>
                        <a:pt x="228" y="786"/>
                      </a:lnTo>
                      <a:lnTo>
                        <a:pt x="218" y="784"/>
                      </a:lnTo>
                      <a:lnTo>
                        <a:pt x="195" y="776"/>
                      </a:lnTo>
                      <a:lnTo>
                        <a:pt x="193" y="780"/>
                      </a:lnTo>
                      <a:lnTo>
                        <a:pt x="173" y="788"/>
                      </a:lnTo>
                      <a:lnTo>
                        <a:pt x="147" y="780"/>
                      </a:lnTo>
                      <a:lnTo>
                        <a:pt x="143" y="786"/>
                      </a:lnTo>
                      <a:lnTo>
                        <a:pt x="138" y="792"/>
                      </a:lnTo>
                      <a:lnTo>
                        <a:pt x="138" y="788"/>
                      </a:lnTo>
                      <a:lnTo>
                        <a:pt x="134" y="776"/>
                      </a:lnTo>
                      <a:lnTo>
                        <a:pt x="128" y="751"/>
                      </a:lnTo>
                      <a:lnTo>
                        <a:pt x="120" y="719"/>
                      </a:lnTo>
                      <a:lnTo>
                        <a:pt x="118" y="711"/>
                      </a:lnTo>
                      <a:lnTo>
                        <a:pt x="116" y="707"/>
                      </a:lnTo>
                      <a:lnTo>
                        <a:pt x="114" y="697"/>
                      </a:lnTo>
                      <a:lnTo>
                        <a:pt x="112" y="692"/>
                      </a:lnTo>
                      <a:lnTo>
                        <a:pt x="112" y="690"/>
                      </a:lnTo>
                      <a:lnTo>
                        <a:pt x="106" y="666"/>
                      </a:lnTo>
                      <a:lnTo>
                        <a:pt x="100" y="646"/>
                      </a:lnTo>
                      <a:lnTo>
                        <a:pt x="98" y="635"/>
                      </a:lnTo>
                      <a:lnTo>
                        <a:pt x="96" y="627"/>
                      </a:lnTo>
                      <a:lnTo>
                        <a:pt x="90" y="609"/>
                      </a:lnTo>
                      <a:lnTo>
                        <a:pt x="85" y="583"/>
                      </a:lnTo>
                      <a:lnTo>
                        <a:pt x="79" y="558"/>
                      </a:lnTo>
                      <a:lnTo>
                        <a:pt x="77" y="546"/>
                      </a:lnTo>
                      <a:lnTo>
                        <a:pt x="73" y="538"/>
                      </a:lnTo>
                      <a:lnTo>
                        <a:pt x="71" y="526"/>
                      </a:lnTo>
                      <a:lnTo>
                        <a:pt x="65" y="507"/>
                      </a:lnTo>
                      <a:lnTo>
                        <a:pt x="63" y="493"/>
                      </a:lnTo>
                      <a:lnTo>
                        <a:pt x="59" y="481"/>
                      </a:lnTo>
                      <a:lnTo>
                        <a:pt x="53" y="462"/>
                      </a:lnTo>
                      <a:lnTo>
                        <a:pt x="53" y="456"/>
                      </a:lnTo>
                      <a:lnTo>
                        <a:pt x="45" y="430"/>
                      </a:lnTo>
                      <a:lnTo>
                        <a:pt x="43" y="420"/>
                      </a:lnTo>
                      <a:lnTo>
                        <a:pt x="39" y="409"/>
                      </a:lnTo>
                      <a:lnTo>
                        <a:pt x="39" y="405"/>
                      </a:lnTo>
                      <a:lnTo>
                        <a:pt x="31" y="381"/>
                      </a:lnTo>
                      <a:lnTo>
                        <a:pt x="26" y="354"/>
                      </a:lnTo>
                      <a:lnTo>
                        <a:pt x="24" y="350"/>
                      </a:lnTo>
                      <a:lnTo>
                        <a:pt x="20" y="332"/>
                      </a:lnTo>
                      <a:lnTo>
                        <a:pt x="18" y="330"/>
                      </a:lnTo>
                      <a:lnTo>
                        <a:pt x="16" y="318"/>
                      </a:lnTo>
                      <a:lnTo>
                        <a:pt x="10" y="297"/>
                      </a:lnTo>
                      <a:lnTo>
                        <a:pt x="0" y="263"/>
                      </a:lnTo>
                      <a:lnTo>
                        <a:pt x="10" y="261"/>
                      </a:lnTo>
                      <a:lnTo>
                        <a:pt x="53" y="247"/>
                      </a:lnTo>
                      <a:lnTo>
                        <a:pt x="67" y="243"/>
                      </a:lnTo>
                      <a:lnTo>
                        <a:pt x="73" y="241"/>
                      </a:lnTo>
                      <a:lnTo>
                        <a:pt x="100" y="234"/>
                      </a:lnTo>
                      <a:lnTo>
                        <a:pt x="149" y="218"/>
                      </a:lnTo>
                      <a:lnTo>
                        <a:pt x="169" y="212"/>
                      </a:lnTo>
                      <a:lnTo>
                        <a:pt x="195" y="202"/>
                      </a:lnTo>
                      <a:lnTo>
                        <a:pt x="200" y="200"/>
                      </a:lnTo>
                      <a:lnTo>
                        <a:pt x="218" y="196"/>
                      </a:lnTo>
                      <a:lnTo>
                        <a:pt x="232" y="202"/>
                      </a:lnTo>
                      <a:lnTo>
                        <a:pt x="256" y="202"/>
                      </a:lnTo>
                      <a:lnTo>
                        <a:pt x="271" y="204"/>
                      </a:lnTo>
                      <a:lnTo>
                        <a:pt x="303" y="214"/>
                      </a:lnTo>
                      <a:lnTo>
                        <a:pt x="344" y="200"/>
                      </a:lnTo>
                      <a:lnTo>
                        <a:pt x="354" y="208"/>
                      </a:lnTo>
                      <a:lnTo>
                        <a:pt x="369" y="216"/>
                      </a:lnTo>
                      <a:lnTo>
                        <a:pt x="393" y="222"/>
                      </a:lnTo>
                      <a:lnTo>
                        <a:pt x="415" y="204"/>
                      </a:lnTo>
                      <a:lnTo>
                        <a:pt x="430" y="198"/>
                      </a:lnTo>
                      <a:lnTo>
                        <a:pt x="446" y="183"/>
                      </a:lnTo>
                      <a:lnTo>
                        <a:pt x="472" y="171"/>
                      </a:lnTo>
                      <a:lnTo>
                        <a:pt x="487" y="169"/>
                      </a:lnTo>
                      <a:lnTo>
                        <a:pt x="509" y="163"/>
                      </a:lnTo>
                      <a:lnTo>
                        <a:pt x="540" y="120"/>
                      </a:lnTo>
                      <a:lnTo>
                        <a:pt x="550" y="102"/>
                      </a:lnTo>
                      <a:lnTo>
                        <a:pt x="554" y="98"/>
                      </a:lnTo>
                      <a:lnTo>
                        <a:pt x="605" y="51"/>
                      </a:lnTo>
                      <a:lnTo>
                        <a:pt x="674" y="0"/>
                      </a:lnTo>
                      <a:lnTo>
                        <a:pt x="680" y="21"/>
                      </a:lnTo>
                      <a:lnTo>
                        <a:pt x="682" y="25"/>
                      </a:lnTo>
                      <a:lnTo>
                        <a:pt x="692" y="53"/>
                      </a:lnTo>
                      <a:lnTo>
                        <a:pt x="698" y="70"/>
                      </a:lnTo>
                      <a:lnTo>
                        <a:pt x="706" y="96"/>
                      </a:lnTo>
                      <a:lnTo>
                        <a:pt x="706" y="98"/>
                      </a:lnTo>
                      <a:lnTo>
                        <a:pt x="713" y="120"/>
                      </a:lnTo>
                      <a:lnTo>
                        <a:pt x="719" y="137"/>
                      </a:lnTo>
                      <a:lnTo>
                        <a:pt x="729" y="169"/>
                      </a:lnTo>
                      <a:lnTo>
                        <a:pt x="731" y="171"/>
                      </a:lnTo>
                      <a:lnTo>
                        <a:pt x="739" y="196"/>
                      </a:lnTo>
                      <a:lnTo>
                        <a:pt x="741" y="200"/>
                      </a:lnTo>
                      <a:lnTo>
                        <a:pt x="745" y="216"/>
                      </a:lnTo>
                      <a:lnTo>
                        <a:pt x="747" y="220"/>
                      </a:lnTo>
                      <a:lnTo>
                        <a:pt x="749" y="226"/>
                      </a:lnTo>
                      <a:lnTo>
                        <a:pt x="753" y="238"/>
                      </a:lnTo>
                      <a:lnTo>
                        <a:pt x="757" y="251"/>
                      </a:lnTo>
                      <a:lnTo>
                        <a:pt x="763" y="267"/>
                      </a:lnTo>
                      <a:lnTo>
                        <a:pt x="759" y="273"/>
                      </a:lnTo>
                      <a:lnTo>
                        <a:pt x="747" y="277"/>
                      </a:lnTo>
                      <a:lnTo>
                        <a:pt x="743" y="287"/>
                      </a:lnTo>
                      <a:lnTo>
                        <a:pt x="757" y="300"/>
                      </a:lnTo>
                      <a:lnTo>
                        <a:pt x="763" y="322"/>
                      </a:lnTo>
                      <a:lnTo>
                        <a:pt x="761" y="322"/>
                      </a:lnTo>
                      <a:lnTo>
                        <a:pt x="766" y="326"/>
                      </a:lnTo>
                      <a:lnTo>
                        <a:pt x="770" y="350"/>
                      </a:lnTo>
                      <a:lnTo>
                        <a:pt x="766" y="367"/>
                      </a:lnTo>
                      <a:lnTo>
                        <a:pt x="765" y="373"/>
                      </a:lnTo>
                      <a:lnTo>
                        <a:pt x="766" y="381"/>
                      </a:lnTo>
                      <a:lnTo>
                        <a:pt x="768" y="401"/>
                      </a:lnTo>
                      <a:lnTo>
                        <a:pt x="770" y="414"/>
                      </a:lnTo>
                      <a:lnTo>
                        <a:pt x="765" y="426"/>
                      </a:lnTo>
                      <a:lnTo>
                        <a:pt x="766" y="442"/>
                      </a:lnTo>
                      <a:lnTo>
                        <a:pt x="766" y="464"/>
                      </a:lnTo>
                      <a:lnTo>
                        <a:pt x="772" y="468"/>
                      </a:lnTo>
                      <a:lnTo>
                        <a:pt x="772" y="489"/>
                      </a:lnTo>
                      <a:lnTo>
                        <a:pt x="770" y="489"/>
                      </a:lnTo>
                      <a:lnTo>
                        <a:pt x="761" y="497"/>
                      </a:lnTo>
                      <a:lnTo>
                        <a:pt x="755" y="509"/>
                      </a:lnTo>
                      <a:lnTo>
                        <a:pt x="751" y="515"/>
                      </a:lnTo>
                      <a:lnTo>
                        <a:pt x="745" y="526"/>
                      </a:lnTo>
                      <a:lnTo>
                        <a:pt x="741" y="536"/>
                      </a:lnTo>
                      <a:lnTo>
                        <a:pt x="725" y="556"/>
                      </a:lnTo>
                      <a:lnTo>
                        <a:pt x="717" y="562"/>
                      </a:lnTo>
                      <a:lnTo>
                        <a:pt x="708" y="574"/>
                      </a:lnTo>
                      <a:lnTo>
                        <a:pt x="684" y="574"/>
                      </a:lnTo>
                      <a:lnTo>
                        <a:pt x="678" y="599"/>
                      </a:lnTo>
                      <a:lnTo>
                        <a:pt x="658" y="609"/>
                      </a:lnTo>
                      <a:lnTo>
                        <a:pt x="656" y="617"/>
                      </a:lnTo>
                      <a:lnTo>
                        <a:pt x="654" y="625"/>
                      </a:lnTo>
                      <a:lnTo>
                        <a:pt x="653" y="627"/>
                      </a:lnTo>
                      <a:lnTo>
                        <a:pt x="654" y="629"/>
                      </a:lnTo>
                      <a:lnTo>
                        <a:pt x="658" y="637"/>
                      </a:lnTo>
                      <a:lnTo>
                        <a:pt x="660" y="642"/>
                      </a:lnTo>
                      <a:lnTo>
                        <a:pt x="660" y="676"/>
                      </a:lnTo>
                      <a:lnTo>
                        <a:pt x="653" y="692"/>
                      </a:lnTo>
                      <a:lnTo>
                        <a:pt x="647" y="694"/>
                      </a:lnTo>
                      <a:lnTo>
                        <a:pt x="621" y="670"/>
                      </a:lnTo>
                      <a:lnTo>
                        <a:pt x="615" y="678"/>
                      </a:lnTo>
                      <a:lnTo>
                        <a:pt x="609" y="688"/>
                      </a:lnTo>
                      <a:lnTo>
                        <a:pt x="605" y="735"/>
                      </a:lnTo>
                      <a:lnTo>
                        <a:pt x="617" y="758"/>
                      </a:lnTo>
                      <a:lnTo>
                        <a:pt x="611" y="768"/>
                      </a:lnTo>
                      <a:lnTo>
                        <a:pt x="605" y="768"/>
                      </a:lnTo>
                      <a:lnTo>
                        <a:pt x="599" y="774"/>
                      </a:lnTo>
                      <a:lnTo>
                        <a:pt x="601" y="790"/>
                      </a:lnTo>
                      <a:lnTo>
                        <a:pt x="594" y="808"/>
                      </a:lnTo>
                      <a:lnTo>
                        <a:pt x="574" y="817"/>
                      </a:lnTo>
                      <a:lnTo>
                        <a:pt x="558" y="821"/>
                      </a:lnTo>
                      <a:lnTo>
                        <a:pt x="548" y="811"/>
                      </a:lnTo>
                      <a:lnTo>
                        <a:pt x="540" y="808"/>
                      </a:lnTo>
                      <a:lnTo>
                        <a:pt x="523" y="802"/>
                      </a:lnTo>
                      <a:lnTo>
                        <a:pt x="511" y="804"/>
                      </a:lnTo>
                      <a:lnTo>
                        <a:pt x="501" y="794"/>
                      </a:lnTo>
                      <a:lnTo>
                        <a:pt x="489" y="770"/>
                      </a:lnTo>
                      <a:lnTo>
                        <a:pt x="464" y="782"/>
                      </a:lnTo>
                      <a:lnTo>
                        <a:pt x="452" y="808"/>
                      </a:lnTo>
                      <a:lnTo>
                        <a:pt x="434" y="811"/>
                      </a:lnTo>
                      <a:lnTo>
                        <a:pt x="430" y="815"/>
                      </a:lnTo>
                      <a:lnTo>
                        <a:pt x="428" y="821"/>
                      </a:lnTo>
                      <a:lnTo>
                        <a:pt x="411" y="813"/>
                      </a:lnTo>
                      <a:lnTo>
                        <a:pt x="381" y="811"/>
                      </a:lnTo>
                      <a:lnTo>
                        <a:pt x="366" y="821"/>
                      </a:lnTo>
                      <a:lnTo>
                        <a:pt x="366" y="831"/>
                      </a:lnTo>
                      <a:lnTo>
                        <a:pt x="358" y="833"/>
                      </a:lnTo>
                      <a:lnTo>
                        <a:pt x="356" y="833"/>
                      </a:lnTo>
                      <a:lnTo>
                        <a:pt x="354" y="833"/>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37" name="Freeform 26">
                  <a:extLst>
                    <a:ext uri="{FF2B5EF4-FFF2-40B4-BE49-F238E27FC236}">
                      <a16:creationId xmlns:a16="http://schemas.microsoft.com/office/drawing/2014/main" id="{C90A64D1-08DA-4817-A9FE-5D6EC949CFBF}"/>
                    </a:ext>
                  </a:extLst>
                </p:cNvPr>
                <p:cNvSpPr>
                  <a:spLocks/>
                </p:cNvSpPr>
                <p:nvPr/>
              </p:nvSpPr>
              <p:spPr bwMode="auto">
                <a:xfrm>
                  <a:off x="3495" y="1238"/>
                  <a:ext cx="462" cy="466"/>
                </a:xfrm>
                <a:custGeom>
                  <a:avLst/>
                  <a:gdLst>
                    <a:gd name="T0" fmla="*/ 748 w 925"/>
                    <a:gd name="T1" fmla="*/ 880 h 931"/>
                    <a:gd name="T2" fmla="*/ 687 w 925"/>
                    <a:gd name="T3" fmla="*/ 892 h 931"/>
                    <a:gd name="T4" fmla="*/ 664 w 925"/>
                    <a:gd name="T5" fmla="*/ 896 h 931"/>
                    <a:gd name="T6" fmla="*/ 625 w 925"/>
                    <a:gd name="T7" fmla="*/ 902 h 931"/>
                    <a:gd name="T8" fmla="*/ 575 w 925"/>
                    <a:gd name="T9" fmla="*/ 910 h 931"/>
                    <a:gd name="T10" fmla="*/ 495 w 925"/>
                    <a:gd name="T11" fmla="*/ 925 h 931"/>
                    <a:gd name="T12" fmla="*/ 459 w 925"/>
                    <a:gd name="T13" fmla="*/ 931 h 931"/>
                    <a:gd name="T14" fmla="*/ 412 w 925"/>
                    <a:gd name="T15" fmla="*/ 904 h 931"/>
                    <a:gd name="T16" fmla="*/ 359 w 925"/>
                    <a:gd name="T17" fmla="*/ 845 h 931"/>
                    <a:gd name="T18" fmla="*/ 351 w 925"/>
                    <a:gd name="T19" fmla="*/ 825 h 931"/>
                    <a:gd name="T20" fmla="*/ 336 w 925"/>
                    <a:gd name="T21" fmla="*/ 754 h 931"/>
                    <a:gd name="T22" fmla="*/ 320 w 925"/>
                    <a:gd name="T23" fmla="*/ 715 h 931"/>
                    <a:gd name="T24" fmla="*/ 316 w 925"/>
                    <a:gd name="T25" fmla="*/ 680 h 931"/>
                    <a:gd name="T26" fmla="*/ 290 w 925"/>
                    <a:gd name="T27" fmla="*/ 648 h 931"/>
                    <a:gd name="T28" fmla="*/ 269 w 925"/>
                    <a:gd name="T29" fmla="*/ 637 h 931"/>
                    <a:gd name="T30" fmla="*/ 231 w 925"/>
                    <a:gd name="T31" fmla="*/ 619 h 931"/>
                    <a:gd name="T32" fmla="*/ 178 w 925"/>
                    <a:gd name="T33" fmla="*/ 574 h 931"/>
                    <a:gd name="T34" fmla="*/ 141 w 925"/>
                    <a:gd name="T35" fmla="*/ 566 h 931"/>
                    <a:gd name="T36" fmla="*/ 123 w 925"/>
                    <a:gd name="T37" fmla="*/ 548 h 931"/>
                    <a:gd name="T38" fmla="*/ 57 w 925"/>
                    <a:gd name="T39" fmla="*/ 523 h 931"/>
                    <a:gd name="T40" fmla="*/ 41 w 925"/>
                    <a:gd name="T41" fmla="*/ 489 h 931"/>
                    <a:gd name="T42" fmla="*/ 33 w 925"/>
                    <a:gd name="T43" fmla="*/ 414 h 931"/>
                    <a:gd name="T44" fmla="*/ 31 w 925"/>
                    <a:gd name="T45" fmla="*/ 397 h 931"/>
                    <a:gd name="T46" fmla="*/ 0 w 925"/>
                    <a:gd name="T47" fmla="*/ 326 h 931"/>
                    <a:gd name="T48" fmla="*/ 15 w 925"/>
                    <a:gd name="T49" fmla="*/ 281 h 931"/>
                    <a:gd name="T50" fmla="*/ 68 w 925"/>
                    <a:gd name="T51" fmla="*/ 149 h 931"/>
                    <a:gd name="T52" fmla="*/ 61 w 925"/>
                    <a:gd name="T53" fmla="*/ 96 h 931"/>
                    <a:gd name="T54" fmla="*/ 102 w 925"/>
                    <a:gd name="T55" fmla="*/ 80 h 931"/>
                    <a:gd name="T56" fmla="*/ 169 w 925"/>
                    <a:gd name="T57" fmla="*/ 59 h 931"/>
                    <a:gd name="T58" fmla="*/ 230 w 925"/>
                    <a:gd name="T59" fmla="*/ 27 h 931"/>
                    <a:gd name="T60" fmla="*/ 269 w 925"/>
                    <a:gd name="T61" fmla="*/ 45 h 931"/>
                    <a:gd name="T62" fmla="*/ 269 w 925"/>
                    <a:gd name="T63" fmla="*/ 80 h 931"/>
                    <a:gd name="T64" fmla="*/ 326 w 925"/>
                    <a:gd name="T65" fmla="*/ 71 h 931"/>
                    <a:gd name="T66" fmla="*/ 345 w 925"/>
                    <a:gd name="T67" fmla="*/ 71 h 931"/>
                    <a:gd name="T68" fmla="*/ 430 w 925"/>
                    <a:gd name="T69" fmla="*/ 114 h 931"/>
                    <a:gd name="T70" fmla="*/ 579 w 925"/>
                    <a:gd name="T71" fmla="*/ 129 h 931"/>
                    <a:gd name="T72" fmla="*/ 621 w 925"/>
                    <a:gd name="T73" fmla="*/ 137 h 931"/>
                    <a:gd name="T74" fmla="*/ 658 w 925"/>
                    <a:gd name="T75" fmla="*/ 135 h 931"/>
                    <a:gd name="T76" fmla="*/ 729 w 925"/>
                    <a:gd name="T77" fmla="*/ 147 h 931"/>
                    <a:gd name="T78" fmla="*/ 744 w 925"/>
                    <a:gd name="T79" fmla="*/ 161 h 931"/>
                    <a:gd name="T80" fmla="*/ 770 w 925"/>
                    <a:gd name="T81" fmla="*/ 173 h 931"/>
                    <a:gd name="T82" fmla="*/ 835 w 925"/>
                    <a:gd name="T83" fmla="*/ 310 h 931"/>
                    <a:gd name="T84" fmla="*/ 794 w 925"/>
                    <a:gd name="T85" fmla="*/ 383 h 931"/>
                    <a:gd name="T86" fmla="*/ 815 w 925"/>
                    <a:gd name="T87" fmla="*/ 409 h 931"/>
                    <a:gd name="T88" fmla="*/ 833 w 925"/>
                    <a:gd name="T89" fmla="*/ 387 h 931"/>
                    <a:gd name="T90" fmla="*/ 886 w 925"/>
                    <a:gd name="T91" fmla="*/ 291 h 931"/>
                    <a:gd name="T92" fmla="*/ 904 w 925"/>
                    <a:gd name="T93" fmla="*/ 245 h 931"/>
                    <a:gd name="T94" fmla="*/ 890 w 925"/>
                    <a:gd name="T95" fmla="*/ 375 h 931"/>
                    <a:gd name="T96" fmla="*/ 880 w 925"/>
                    <a:gd name="T97" fmla="*/ 454 h 931"/>
                    <a:gd name="T98" fmla="*/ 870 w 925"/>
                    <a:gd name="T99" fmla="*/ 550 h 931"/>
                    <a:gd name="T100" fmla="*/ 876 w 925"/>
                    <a:gd name="T101" fmla="*/ 625 h 931"/>
                    <a:gd name="T102" fmla="*/ 870 w 925"/>
                    <a:gd name="T103" fmla="*/ 690 h 931"/>
                    <a:gd name="T104" fmla="*/ 886 w 925"/>
                    <a:gd name="T105" fmla="*/ 741 h 931"/>
                    <a:gd name="T106" fmla="*/ 913 w 925"/>
                    <a:gd name="T107" fmla="*/ 808 h 931"/>
                    <a:gd name="T108" fmla="*/ 890 w 925"/>
                    <a:gd name="T109" fmla="*/ 851 h 931"/>
                    <a:gd name="T110" fmla="*/ 849 w 925"/>
                    <a:gd name="T111" fmla="*/ 859 h 931"/>
                    <a:gd name="T112" fmla="*/ 780 w 925"/>
                    <a:gd name="T113" fmla="*/ 872 h 931"/>
                    <a:gd name="T114" fmla="*/ 766 w 925"/>
                    <a:gd name="T115" fmla="*/ 876 h 9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25"/>
                    <a:gd name="T175" fmla="*/ 0 h 931"/>
                    <a:gd name="T176" fmla="*/ 925 w 925"/>
                    <a:gd name="T177" fmla="*/ 931 h 93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25" h="931">
                      <a:moveTo>
                        <a:pt x="764" y="876"/>
                      </a:moveTo>
                      <a:lnTo>
                        <a:pt x="760" y="878"/>
                      </a:lnTo>
                      <a:lnTo>
                        <a:pt x="748" y="880"/>
                      </a:lnTo>
                      <a:lnTo>
                        <a:pt x="737" y="882"/>
                      </a:lnTo>
                      <a:lnTo>
                        <a:pt x="721" y="884"/>
                      </a:lnTo>
                      <a:lnTo>
                        <a:pt x="687" y="892"/>
                      </a:lnTo>
                      <a:lnTo>
                        <a:pt x="668" y="894"/>
                      </a:lnTo>
                      <a:lnTo>
                        <a:pt x="666" y="894"/>
                      </a:lnTo>
                      <a:lnTo>
                        <a:pt x="664" y="896"/>
                      </a:lnTo>
                      <a:lnTo>
                        <a:pt x="662" y="896"/>
                      </a:lnTo>
                      <a:lnTo>
                        <a:pt x="646" y="898"/>
                      </a:lnTo>
                      <a:lnTo>
                        <a:pt x="625" y="902"/>
                      </a:lnTo>
                      <a:lnTo>
                        <a:pt x="591" y="908"/>
                      </a:lnTo>
                      <a:lnTo>
                        <a:pt x="585" y="910"/>
                      </a:lnTo>
                      <a:lnTo>
                        <a:pt x="575" y="910"/>
                      </a:lnTo>
                      <a:lnTo>
                        <a:pt x="556" y="914"/>
                      </a:lnTo>
                      <a:lnTo>
                        <a:pt x="542" y="916"/>
                      </a:lnTo>
                      <a:lnTo>
                        <a:pt x="495" y="925"/>
                      </a:lnTo>
                      <a:lnTo>
                        <a:pt x="487" y="925"/>
                      </a:lnTo>
                      <a:lnTo>
                        <a:pt x="469" y="929"/>
                      </a:lnTo>
                      <a:lnTo>
                        <a:pt x="459" y="931"/>
                      </a:lnTo>
                      <a:lnTo>
                        <a:pt x="446" y="908"/>
                      </a:lnTo>
                      <a:lnTo>
                        <a:pt x="436" y="904"/>
                      </a:lnTo>
                      <a:lnTo>
                        <a:pt x="412" y="904"/>
                      </a:lnTo>
                      <a:lnTo>
                        <a:pt x="383" y="892"/>
                      </a:lnTo>
                      <a:lnTo>
                        <a:pt x="375" y="867"/>
                      </a:lnTo>
                      <a:lnTo>
                        <a:pt x="359" y="845"/>
                      </a:lnTo>
                      <a:lnTo>
                        <a:pt x="357" y="843"/>
                      </a:lnTo>
                      <a:lnTo>
                        <a:pt x="351" y="827"/>
                      </a:lnTo>
                      <a:lnTo>
                        <a:pt x="351" y="825"/>
                      </a:lnTo>
                      <a:lnTo>
                        <a:pt x="365" y="786"/>
                      </a:lnTo>
                      <a:lnTo>
                        <a:pt x="338" y="758"/>
                      </a:lnTo>
                      <a:lnTo>
                        <a:pt x="336" y="754"/>
                      </a:lnTo>
                      <a:lnTo>
                        <a:pt x="332" y="739"/>
                      </a:lnTo>
                      <a:lnTo>
                        <a:pt x="326" y="721"/>
                      </a:lnTo>
                      <a:lnTo>
                        <a:pt x="320" y="715"/>
                      </a:lnTo>
                      <a:lnTo>
                        <a:pt x="316" y="692"/>
                      </a:lnTo>
                      <a:lnTo>
                        <a:pt x="318" y="686"/>
                      </a:lnTo>
                      <a:lnTo>
                        <a:pt x="316" y="680"/>
                      </a:lnTo>
                      <a:lnTo>
                        <a:pt x="308" y="668"/>
                      </a:lnTo>
                      <a:lnTo>
                        <a:pt x="306" y="666"/>
                      </a:lnTo>
                      <a:lnTo>
                        <a:pt x="290" y="648"/>
                      </a:lnTo>
                      <a:lnTo>
                        <a:pt x="281" y="642"/>
                      </a:lnTo>
                      <a:lnTo>
                        <a:pt x="279" y="639"/>
                      </a:lnTo>
                      <a:lnTo>
                        <a:pt x="269" y="637"/>
                      </a:lnTo>
                      <a:lnTo>
                        <a:pt x="259" y="637"/>
                      </a:lnTo>
                      <a:lnTo>
                        <a:pt x="247" y="633"/>
                      </a:lnTo>
                      <a:lnTo>
                        <a:pt x="231" y="619"/>
                      </a:lnTo>
                      <a:lnTo>
                        <a:pt x="206" y="609"/>
                      </a:lnTo>
                      <a:lnTo>
                        <a:pt x="200" y="597"/>
                      </a:lnTo>
                      <a:lnTo>
                        <a:pt x="178" y="574"/>
                      </a:lnTo>
                      <a:lnTo>
                        <a:pt x="163" y="570"/>
                      </a:lnTo>
                      <a:lnTo>
                        <a:pt x="155" y="566"/>
                      </a:lnTo>
                      <a:lnTo>
                        <a:pt x="141" y="566"/>
                      </a:lnTo>
                      <a:lnTo>
                        <a:pt x="137" y="564"/>
                      </a:lnTo>
                      <a:lnTo>
                        <a:pt x="125" y="554"/>
                      </a:lnTo>
                      <a:lnTo>
                        <a:pt x="123" y="548"/>
                      </a:lnTo>
                      <a:lnTo>
                        <a:pt x="121" y="546"/>
                      </a:lnTo>
                      <a:lnTo>
                        <a:pt x="92" y="544"/>
                      </a:lnTo>
                      <a:lnTo>
                        <a:pt x="57" y="523"/>
                      </a:lnTo>
                      <a:lnTo>
                        <a:pt x="51" y="519"/>
                      </a:lnTo>
                      <a:lnTo>
                        <a:pt x="39" y="515"/>
                      </a:lnTo>
                      <a:lnTo>
                        <a:pt x="41" y="489"/>
                      </a:lnTo>
                      <a:lnTo>
                        <a:pt x="37" y="460"/>
                      </a:lnTo>
                      <a:lnTo>
                        <a:pt x="37" y="432"/>
                      </a:lnTo>
                      <a:lnTo>
                        <a:pt x="33" y="414"/>
                      </a:lnTo>
                      <a:lnTo>
                        <a:pt x="33" y="413"/>
                      </a:lnTo>
                      <a:lnTo>
                        <a:pt x="31" y="407"/>
                      </a:lnTo>
                      <a:lnTo>
                        <a:pt x="31" y="397"/>
                      </a:lnTo>
                      <a:lnTo>
                        <a:pt x="31" y="352"/>
                      </a:lnTo>
                      <a:lnTo>
                        <a:pt x="23" y="342"/>
                      </a:lnTo>
                      <a:lnTo>
                        <a:pt x="0" y="326"/>
                      </a:lnTo>
                      <a:lnTo>
                        <a:pt x="4" y="306"/>
                      </a:lnTo>
                      <a:lnTo>
                        <a:pt x="5" y="306"/>
                      </a:lnTo>
                      <a:lnTo>
                        <a:pt x="15" y="281"/>
                      </a:lnTo>
                      <a:lnTo>
                        <a:pt x="78" y="222"/>
                      </a:lnTo>
                      <a:lnTo>
                        <a:pt x="76" y="204"/>
                      </a:lnTo>
                      <a:lnTo>
                        <a:pt x="68" y="149"/>
                      </a:lnTo>
                      <a:lnTo>
                        <a:pt x="64" y="131"/>
                      </a:lnTo>
                      <a:lnTo>
                        <a:pt x="61" y="104"/>
                      </a:lnTo>
                      <a:lnTo>
                        <a:pt x="61" y="96"/>
                      </a:lnTo>
                      <a:lnTo>
                        <a:pt x="66" y="96"/>
                      </a:lnTo>
                      <a:lnTo>
                        <a:pt x="88" y="73"/>
                      </a:lnTo>
                      <a:lnTo>
                        <a:pt x="102" y="80"/>
                      </a:lnTo>
                      <a:lnTo>
                        <a:pt x="102" y="82"/>
                      </a:lnTo>
                      <a:lnTo>
                        <a:pt x="133" y="78"/>
                      </a:lnTo>
                      <a:lnTo>
                        <a:pt x="169" y="59"/>
                      </a:lnTo>
                      <a:lnTo>
                        <a:pt x="194" y="47"/>
                      </a:lnTo>
                      <a:lnTo>
                        <a:pt x="218" y="25"/>
                      </a:lnTo>
                      <a:lnTo>
                        <a:pt x="230" y="27"/>
                      </a:lnTo>
                      <a:lnTo>
                        <a:pt x="263" y="0"/>
                      </a:lnTo>
                      <a:lnTo>
                        <a:pt x="281" y="16"/>
                      </a:lnTo>
                      <a:lnTo>
                        <a:pt x="269" y="45"/>
                      </a:lnTo>
                      <a:lnTo>
                        <a:pt x="273" y="59"/>
                      </a:lnTo>
                      <a:lnTo>
                        <a:pt x="267" y="73"/>
                      </a:lnTo>
                      <a:lnTo>
                        <a:pt x="269" y="80"/>
                      </a:lnTo>
                      <a:lnTo>
                        <a:pt x="287" y="69"/>
                      </a:lnTo>
                      <a:lnTo>
                        <a:pt x="290" y="51"/>
                      </a:lnTo>
                      <a:lnTo>
                        <a:pt x="326" y="71"/>
                      </a:lnTo>
                      <a:lnTo>
                        <a:pt x="332" y="69"/>
                      </a:lnTo>
                      <a:lnTo>
                        <a:pt x="344" y="73"/>
                      </a:lnTo>
                      <a:lnTo>
                        <a:pt x="345" y="71"/>
                      </a:lnTo>
                      <a:lnTo>
                        <a:pt x="379" y="80"/>
                      </a:lnTo>
                      <a:lnTo>
                        <a:pt x="397" y="106"/>
                      </a:lnTo>
                      <a:lnTo>
                        <a:pt x="430" y="114"/>
                      </a:lnTo>
                      <a:lnTo>
                        <a:pt x="442" y="114"/>
                      </a:lnTo>
                      <a:lnTo>
                        <a:pt x="562" y="124"/>
                      </a:lnTo>
                      <a:lnTo>
                        <a:pt x="579" y="129"/>
                      </a:lnTo>
                      <a:lnTo>
                        <a:pt x="589" y="133"/>
                      </a:lnTo>
                      <a:lnTo>
                        <a:pt x="605" y="137"/>
                      </a:lnTo>
                      <a:lnTo>
                        <a:pt x="621" y="137"/>
                      </a:lnTo>
                      <a:lnTo>
                        <a:pt x="630" y="137"/>
                      </a:lnTo>
                      <a:lnTo>
                        <a:pt x="640" y="141"/>
                      </a:lnTo>
                      <a:lnTo>
                        <a:pt x="658" y="135"/>
                      </a:lnTo>
                      <a:lnTo>
                        <a:pt x="697" y="135"/>
                      </a:lnTo>
                      <a:lnTo>
                        <a:pt x="719" y="139"/>
                      </a:lnTo>
                      <a:lnTo>
                        <a:pt x="729" y="147"/>
                      </a:lnTo>
                      <a:lnTo>
                        <a:pt x="723" y="163"/>
                      </a:lnTo>
                      <a:lnTo>
                        <a:pt x="735" y="167"/>
                      </a:lnTo>
                      <a:lnTo>
                        <a:pt x="744" y="161"/>
                      </a:lnTo>
                      <a:lnTo>
                        <a:pt x="746" y="167"/>
                      </a:lnTo>
                      <a:lnTo>
                        <a:pt x="764" y="167"/>
                      </a:lnTo>
                      <a:lnTo>
                        <a:pt x="770" y="173"/>
                      </a:lnTo>
                      <a:lnTo>
                        <a:pt x="823" y="291"/>
                      </a:lnTo>
                      <a:lnTo>
                        <a:pt x="839" y="295"/>
                      </a:lnTo>
                      <a:lnTo>
                        <a:pt x="835" y="310"/>
                      </a:lnTo>
                      <a:lnTo>
                        <a:pt x="837" y="316"/>
                      </a:lnTo>
                      <a:lnTo>
                        <a:pt x="817" y="328"/>
                      </a:lnTo>
                      <a:lnTo>
                        <a:pt x="794" y="383"/>
                      </a:lnTo>
                      <a:lnTo>
                        <a:pt x="796" y="395"/>
                      </a:lnTo>
                      <a:lnTo>
                        <a:pt x="796" y="409"/>
                      </a:lnTo>
                      <a:lnTo>
                        <a:pt x="815" y="409"/>
                      </a:lnTo>
                      <a:lnTo>
                        <a:pt x="831" y="395"/>
                      </a:lnTo>
                      <a:lnTo>
                        <a:pt x="833" y="391"/>
                      </a:lnTo>
                      <a:lnTo>
                        <a:pt x="833" y="387"/>
                      </a:lnTo>
                      <a:lnTo>
                        <a:pt x="837" y="371"/>
                      </a:lnTo>
                      <a:lnTo>
                        <a:pt x="862" y="340"/>
                      </a:lnTo>
                      <a:lnTo>
                        <a:pt x="886" y="291"/>
                      </a:lnTo>
                      <a:lnTo>
                        <a:pt x="888" y="275"/>
                      </a:lnTo>
                      <a:lnTo>
                        <a:pt x="904" y="253"/>
                      </a:lnTo>
                      <a:lnTo>
                        <a:pt x="904" y="245"/>
                      </a:lnTo>
                      <a:lnTo>
                        <a:pt x="919" y="232"/>
                      </a:lnTo>
                      <a:lnTo>
                        <a:pt x="925" y="243"/>
                      </a:lnTo>
                      <a:lnTo>
                        <a:pt x="890" y="375"/>
                      </a:lnTo>
                      <a:lnTo>
                        <a:pt x="890" y="377"/>
                      </a:lnTo>
                      <a:lnTo>
                        <a:pt x="882" y="416"/>
                      </a:lnTo>
                      <a:lnTo>
                        <a:pt x="880" y="454"/>
                      </a:lnTo>
                      <a:lnTo>
                        <a:pt x="888" y="470"/>
                      </a:lnTo>
                      <a:lnTo>
                        <a:pt x="872" y="527"/>
                      </a:lnTo>
                      <a:lnTo>
                        <a:pt x="870" y="550"/>
                      </a:lnTo>
                      <a:lnTo>
                        <a:pt x="882" y="580"/>
                      </a:lnTo>
                      <a:lnTo>
                        <a:pt x="880" y="609"/>
                      </a:lnTo>
                      <a:lnTo>
                        <a:pt x="876" y="625"/>
                      </a:lnTo>
                      <a:lnTo>
                        <a:pt x="878" y="635"/>
                      </a:lnTo>
                      <a:lnTo>
                        <a:pt x="870" y="664"/>
                      </a:lnTo>
                      <a:lnTo>
                        <a:pt x="870" y="690"/>
                      </a:lnTo>
                      <a:lnTo>
                        <a:pt x="876" y="701"/>
                      </a:lnTo>
                      <a:lnTo>
                        <a:pt x="878" y="715"/>
                      </a:lnTo>
                      <a:lnTo>
                        <a:pt x="886" y="741"/>
                      </a:lnTo>
                      <a:lnTo>
                        <a:pt x="904" y="772"/>
                      </a:lnTo>
                      <a:lnTo>
                        <a:pt x="913" y="790"/>
                      </a:lnTo>
                      <a:lnTo>
                        <a:pt x="913" y="808"/>
                      </a:lnTo>
                      <a:lnTo>
                        <a:pt x="913" y="817"/>
                      </a:lnTo>
                      <a:lnTo>
                        <a:pt x="921" y="843"/>
                      </a:lnTo>
                      <a:lnTo>
                        <a:pt x="890" y="851"/>
                      </a:lnTo>
                      <a:lnTo>
                        <a:pt x="870" y="855"/>
                      </a:lnTo>
                      <a:lnTo>
                        <a:pt x="858" y="857"/>
                      </a:lnTo>
                      <a:lnTo>
                        <a:pt x="849" y="859"/>
                      </a:lnTo>
                      <a:lnTo>
                        <a:pt x="841" y="861"/>
                      </a:lnTo>
                      <a:lnTo>
                        <a:pt x="788" y="872"/>
                      </a:lnTo>
                      <a:lnTo>
                        <a:pt x="780" y="872"/>
                      </a:lnTo>
                      <a:lnTo>
                        <a:pt x="776" y="874"/>
                      </a:lnTo>
                      <a:lnTo>
                        <a:pt x="768" y="876"/>
                      </a:lnTo>
                      <a:lnTo>
                        <a:pt x="766" y="876"/>
                      </a:lnTo>
                      <a:lnTo>
                        <a:pt x="764" y="876"/>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38" name="Freeform 27">
                  <a:extLst>
                    <a:ext uri="{FF2B5EF4-FFF2-40B4-BE49-F238E27FC236}">
                      <a16:creationId xmlns:a16="http://schemas.microsoft.com/office/drawing/2014/main" id="{DAC18CE8-AA03-4E01-AE37-ACD7F96530E6}"/>
                    </a:ext>
                  </a:extLst>
                </p:cNvPr>
                <p:cNvSpPr>
                  <a:spLocks/>
                </p:cNvSpPr>
                <p:nvPr/>
              </p:nvSpPr>
              <p:spPr bwMode="auto">
                <a:xfrm>
                  <a:off x="3693" y="1659"/>
                  <a:ext cx="374" cy="590"/>
                </a:xfrm>
                <a:custGeom>
                  <a:avLst/>
                  <a:gdLst>
                    <a:gd name="T0" fmla="*/ 6 w 748"/>
                    <a:gd name="T1" fmla="*/ 556 h 1181"/>
                    <a:gd name="T2" fmla="*/ 9 w 748"/>
                    <a:gd name="T3" fmla="*/ 509 h 1181"/>
                    <a:gd name="T4" fmla="*/ 51 w 748"/>
                    <a:gd name="T5" fmla="*/ 479 h 1181"/>
                    <a:gd name="T6" fmla="*/ 53 w 748"/>
                    <a:gd name="T7" fmla="*/ 379 h 1181"/>
                    <a:gd name="T8" fmla="*/ 35 w 748"/>
                    <a:gd name="T9" fmla="*/ 336 h 1181"/>
                    <a:gd name="T10" fmla="*/ 143 w 748"/>
                    <a:gd name="T11" fmla="*/ 275 h 1181"/>
                    <a:gd name="T12" fmla="*/ 157 w 748"/>
                    <a:gd name="T13" fmla="*/ 228 h 1181"/>
                    <a:gd name="T14" fmla="*/ 165 w 748"/>
                    <a:gd name="T15" fmla="*/ 177 h 1181"/>
                    <a:gd name="T16" fmla="*/ 129 w 748"/>
                    <a:gd name="T17" fmla="*/ 143 h 1181"/>
                    <a:gd name="T18" fmla="*/ 68 w 748"/>
                    <a:gd name="T19" fmla="*/ 98 h 1181"/>
                    <a:gd name="T20" fmla="*/ 92 w 748"/>
                    <a:gd name="T21" fmla="*/ 82 h 1181"/>
                    <a:gd name="T22" fmla="*/ 180 w 748"/>
                    <a:gd name="T23" fmla="*/ 67 h 1181"/>
                    <a:gd name="T24" fmla="*/ 251 w 748"/>
                    <a:gd name="T25" fmla="*/ 55 h 1181"/>
                    <a:gd name="T26" fmla="*/ 273 w 748"/>
                    <a:gd name="T27" fmla="*/ 51 h 1181"/>
                    <a:gd name="T28" fmla="*/ 353 w 748"/>
                    <a:gd name="T29" fmla="*/ 37 h 1181"/>
                    <a:gd name="T30" fmla="*/ 373 w 748"/>
                    <a:gd name="T31" fmla="*/ 33 h 1181"/>
                    <a:gd name="T32" fmla="*/ 446 w 748"/>
                    <a:gd name="T33" fmla="*/ 18 h 1181"/>
                    <a:gd name="T34" fmla="*/ 495 w 748"/>
                    <a:gd name="T35" fmla="*/ 8 h 1181"/>
                    <a:gd name="T36" fmla="*/ 550 w 748"/>
                    <a:gd name="T37" fmla="*/ 71 h 1181"/>
                    <a:gd name="T38" fmla="*/ 615 w 748"/>
                    <a:gd name="T39" fmla="*/ 185 h 1181"/>
                    <a:gd name="T40" fmla="*/ 625 w 748"/>
                    <a:gd name="T41" fmla="*/ 230 h 1181"/>
                    <a:gd name="T42" fmla="*/ 632 w 748"/>
                    <a:gd name="T43" fmla="*/ 265 h 1181"/>
                    <a:gd name="T44" fmla="*/ 640 w 748"/>
                    <a:gd name="T45" fmla="*/ 299 h 1181"/>
                    <a:gd name="T46" fmla="*/ 660 w 748"/>
                    <a:gd name="T47" fmla="*/ 389 h 1181"/>
                    <a:gd name="T48" fmla="*/ 672 w 748"/>
                    <a:gd name="T49" fmla="*/ 440 h 1181"/>
                    <a:gd name="T50" fmla="*/ 689 w 748"/>
                    <a:gd name="T51" fmla="*/ 529 h 1181"/>
                    <a:gd name="T52" fmla="*/ 707 w 748"/>
                    <a:gd name="T53" fmla="*/ 607 h 1181"/>
                    <a:gd name="T54" fmla="*/ 707 w 748"/>
                    <a:gd name="T55" fmla="*/ 660 h 1181"/>
                    <a:gd name="T56" fmla="*/ 723 w 748"/>
                    <a:gd name="T57" fmla="*/ 711 h 1181"/>
                    <a:gd name="T58" fmla="*/ 737 w 748"/>
                    <a:gd name="T59" fmla="*/ 741 h 1181"/>
                    <a:gd name="T60" fmla="*/ 727 w 748"/>
                    <a:gd name="T61" fmla="*/ 818 h 1181"/>
                    <a:gd name="T62" fmla="*/ 689 w 748"/>
                    <a:gd name="T63" fmla="*/ 878 h 1181"/>
                    <a:gd name="T64" fmla="*/ 691 w 748"/>
                    <a:gd name="T65" fmla="*/ 906 h 1181"/>
                    <a:gd name="T66" fmla="*/ 697 w 748"/>
                    <a:gd name="T67" fmla="*/ 975 h 1181"/>
                    <a:gd name="T68" fmla="*/ 689 w 748"/>
                    <a:gd name="T69" fmla="*/ 1024 h 1181"/>
                    <a:gd name="T70" fmla="*/ 656 w 748"/>
                    <a:gd name="T71" fmla="*/ 1067 h 1181"/>
                    <a:gd name="T72" fmla="*/ 636 w 748"/>
                    <a:gd name="T73" fmla="*/ 1103 h 1181"/>
                    <a:gd name="T74" fmla="*/ 632 w 748"/>
                    <a:gd name="T75" fmla="*/ 1142 h 1181"/>
                    <a:gd name="T76" fmla="*/ 560 w 748"/>
                    <a:gd name="T77" fmla="*/ 1124 h 1181"/>
                    <a:gd name="T78" fmla="*/ 522 w 748"/>
                    <a:gd name="T79" fmla="*/ 1169 h 1181"/>
                    <a:gd name="T80" fmla="*/ 501 w 748"/>
                    <a:gd name="T81" fmla="*/ 1181 h 1181"/>
                    <a:gd name="T82" fmla="*/ 458 w 748"/>
                    <a:gd name="T83" fmla="*/ 1138 h 1181"/>
                    <a:gd name="T84" fmla="*/ 465 w 748"/>
                    <a:gd name="T85" fmla="*/ 1110 h 1181"/>
                    <a:gd name="T86" fmla="*/ 408 w 748"/>
                    <a:gd name="T87" fmla="*/ 1042 h 1181"/>
                    <a:gd name="T88" fmla="*/ 355 w 748"/>
                    <a:gd name="T89" fmla="*/ 1026 h 1181"/>
                    <a:gd name="T90" fmla="*/ 292 w 748"/>
                    <a:gd name="T91" fmla="*/ 987 h 1181"/>
                    <a:gd name="T92" fmla="*/ 265 w 748"/>
                    <a:gd name="T93" fmla="*/ 933 h 1181"/>
                    <a:gd name="T94" fmla="*/ 275 w 748"/>
                    <a:gd name="T95" fmla="*/ 898 h 1181"/>
                    <a:gd name="T96" fmla="*/ 281 w 748"/>
                    <a:gd name="T97" fmla="*/ 849 h 1181"/>
                    <a:gd name="T98" fmla="*/ 287 w 748"/>
                    <a:gd name="T99" fmla="*/ 831 h 1181"/>
                    <a:gd name="T100" fmla="*/ 239 w 748"/>
                    <a:gd name="T101" fmla="*/ 818 h 1181"/>
                    <a:gd name="T102" fmla="*/ 188 w 748"/>
                    <a:gd name="T103" fmla="*/ 831 h 1181"/>
                    <a:gd name="T104" fmla="*/ 163 w 748"/>
                    <a:gd name="T105" fmla="*/ 764 h 1181"/>
                    <a:gd name="T106" fmla="*/ 90 w 748"/>
                    <a:gd name="T107" fmla="*/ 719 h 1181"/>
                    <a:gd name="T108" fmla="*/ 57 w 748"/>
                    <a:gd name="T109" fmla="*/ 698 h 1181"/>
                    <a:gd name="T110" fmla="*/ 35 w 748"/>
                    <a:gd name="T111" fmla="*/ 670 h 1181"/>
                    <a:gd name="T112" fmla="*/ 2 w 748"/>
                    <a:gd name="T113" fmla="*/ 609 h 118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48"/>
                    <a:gd name="T172" fmla="*/ 0 h 1181"/>
                    <a:gd name="T173" fmla="*/ 748 w 748"/>
                    <a:gd name="T174" fmla="*/ 1181 h 118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48" h="1181">
                      <a:moveTo>
                        <a:pt x="0" y="593"/>
                      </a:moveTo>
                      <a:lnTo>
                        <a:pt x="0" y="584"/>
                      </a:lnTo>
                      <a:lnTo>
                        <a:pt x="0" y="582"/>
                      </a:lnTo>
                      <a:lnTo>
                        <a:pt x="6" y="556"/>
                      </a:lnTo>
                      <a:lnTo>
                        <a:pt x="7" y="556"/>
                      </a:lnTo>
                      <a:lnTo>
                        <a:pt x="9" y="554"/>
                      </a:lnTo>
                      <a:lnTo>
                        <a:pt x="15" y="548"/>
                      </a:lnTo>
                      <a:lnTo>
                        <a:pt x="9" y="509"/>
                      </a:lnTo>
                      <a:lnTo>
                        <a:pt x="39" y="493"/>
                      </a:lnTo>
                      <a:lnTo>
                        <a:pt x="47" y="487"/>
                      </a:lnTo>
                      <a:lnTo>
                        <a:pt x="49" y="485"/>
                      </a:lnTo>
                      <a:lnTo>
                        <a:pt x="51" y="479"/>
                      </a:lnTo>
                      <a:lnTo>
                        <a:pt x="49" y="468"/>
                      </a:lnTo>
                      <a:lnTo>
                        <a:pt x="66" y="411"/>
                      </a:lnTo>
                      <a:lnTo>
                        <a:pt x="64" y="395"/>
                      </a:lnTo>
                      <a:lnTo>
                        <a:pt x="53" y="379"/>
                      </a:lnTo>
                      <a:lnTo>
                        <a:pt x="31" y="364"/>
                      </a:lnTo>
                      <a:lnTo>
                        <a:pt x="35" y="346"/>
                      </a:lnTo>
                      <a:lnTo>
                        <a:pt x="35" y="344"/>
                      </a:lnTo>
                      <a:lnTo>
                        <a:pt x="35" y="336"/>
                      </a:lnTo>
                      <a:lnTo>
                        <a:pt x="43" y="322"/>
                      </a:lnTo>
                      <a:lnTo>
                        <a:pt x="78" y="312"/>
                      </a:lnTo>
                      <a:lnTo>
                        <a:pt x="123" y="291"/>
                      </a:lnTo>
                      <a:lnTo>
                        <a:pt x="143" y="275"/>
                      </a:lnTo>
                      <a:lnTo>
                        <a:pt x="147" y="242"/>
                      </a:lnTo>
                      <a:lnTo>
                        <a:pt x="147" y="236"/>
                      </a:lnTo>
                      <a:lnTo>
                        <a:pt x="155" y="228"/>
                      </a:lnTo>
                      <a:lnTo>
                        <a:pt x="157" y="228"/>
                      </a:lnTo>
                      <a:lnTo>
                        <a:pt x="165" y="206"/>
                      </a:lnTo>
                      <a:lnTo>
                        <a:pt x="167" y="195"/>
                      </a:lnTo>
                      <a:lnTo>
                        <a:pt x="165" y="179"/>
                      </a:lnTo>
                      <a:lnTo>
                        <a:pt x="165" y="177"/>
                      </a:lnTo>
                      <a:lnTo>
                        <a:pt x="163" y="173"/>
                      </a:lnTo>
                      <a:lnTo>
                        <a:pt x="155" y="153"/>
                      </a:lnTo>
                      <a:lnTo>
                        <a:pt x="137" y="147"/>
                      </a:lnTo>
                      <a:lnTo>
                        <a:pt x="129" y="143"/>
                      </a:lnTo>
                      <a:lnTo>
                        <a:pt x="116" y="139"/>
                      </a:lnTo>
                      <a:lnTo>
                        <a:pt x="112" y="136"/>
                      </a:lnTo>
                      <a:lnTo>
                        <a:pt x="96" y="110"/>
                      </a:lnTo>
                      <a:lnTo>
                        <a:pt x="68" y="98"/>
                      </a:lnTo>
                      <a:lnTo>
                        <a:pt x="64" y="90"/>
                      </a:lnTo>
                      <a:lnTo>
                        <a:pt x="64" y="88"/>
                      </a:lnTo>
                      <a:lnTo>
                        <a:pt x="74" y="86"/>
                      </a:lnTo>
                      <a:lnTo>
                        <a:pt x="92" y="82"/>
                      </a:lnTo>
                      <a:lnTo>
                        <a:pt x="100" y="82"/>
                      </a:lnTo>
                      <a:lnTo>
                        <a:pt x="147" y="73"/>
                      </a:lnTo>
                      <a:lnTo>
                        <a:pt x="161" y="71"/>
                      </a:lnTo>
                      <a:lnTo>
                        <a:pt x="180" y="67"/>
                      </a:lnTo>
                      <a:lnTo>
                        <a:pt x="190" y="67"/>
                      </a:lnTo>
                      <a:lnTo>
                        <a:pt x="196" y="65"/>
                      </a:lnTo>
                      <a:lnTo>
                        <a:pt x="230" y="59"/>
                      </a:lnTo>
                      <a:lnTo>
                        <a:pt x="251" y="55"/>
                      </a:lnTo>
                      <a:lnTo>
                        <a:pt x="267" y="53"/>
                      </a:lnTo>
                      <a:lnTo>
                        <a:pt x="269" y="53"/>
                      </a:lnTo>
                      <a:lnTo>
                        <a:pt x="271" y="51"/>
                      </a:lnTo>
                      <a:lnTo>
                        <a:pt x="273" y="51"/>
                      </a:lnTo>
                      <a:lnTo>
                        <a:pt x="292" y="49"/>
                      </a:lnTo>
                      <a:lnTo>
                        <a:pt x="326" y="41"/>
                      </a:lnTo>
                      <a:lnTo>
                        <a:pt x="342" y="39"/>
                      </a:lnTo>
                      <a:lnTo>
                        <a:pt x="353" y="37"/>
                      </a:lnTo>
                      <a:lnTo>
                        <a:pt x="365" y="35"/>
                      </a:lnTo>
                      <a:lnTo>
                        <a:pt x="369" y="33"/>
                      </a:lnTo>
                      <a:lnTo>
                        <a:pt x="371" y="33"/>
                      </a:lnTo>
                      <a:lnTo>
                        <a:pt x="373" y="33"/>
                      </a:lnTo>
                      <a:lnTo>
                        <a:pt x="381" y="31"/>
                      </a:lnTo>
                      <a:lnTo>
                        <a:pt x="385" y="29"/>
                      </a:lnTo>
                      <a:lnTo>
                        <a:pt x="393" y="29"/>
                      </a:lnTo>
                      <a:lnTo>
                        <a:pt x="446" y="18"/>
                      </a:lnTo>
                      <a:lnTo>
                        <a:pt x="454" y="16"/>
                      </a:lnTo>
                      <a:lnTo>
                        <a:pt x="463" y="14"/>
                      </a:lnTo>
                      <a:lnTo>
                        <a:pt x="475" y="12"/>
                      </a:lnTo>
                      <a:lnTo>
                        <a:pt x="495" y="8"/>
                      </a:lnTo>
                      <a:lnTo>
                        <a:pt x="526" y="0"/>
                      </a:lnTo>
                      <a:lnTo>
                        <a:pt x="530" y="25"/>
                      </a:lnTo>
                      <a:lnTo>
                        <a:pt x="536" y="51"/>
                      </a:lnTo>
                      <a:lnTo>
                        <a:pt x="550" y="71"/>
                      </a:lnTo>
                      <a:lnTo>
                        <a:pt x="573" y="98"/>
                      </a:lnTo>
                      <a:lnTo>
                        <a:pt x="587" y="122"/>
                      </a:lnTo>
                      <a:lnTo>
                        <a:pt x="609" y="153"/>
                      </a:lnTo>
                      <a:lnTo>
                        <a:pt x="615" y="185"/>
                      </a:lnTo>
                      <a:lnTo>
                        <a:pt x="617" y="191"/>
                      </a:lnTo>
                      <a:lnTo>
                        <a:pt x="619" y="202"/>
                      </a:lnTo>
                      <a:lnTo>
                        <a:pt x="623" y="222"/>
                      </a:lnTo>
                      <a:lnTo>
                        <a:pt x="625" y="230"/>
                      </a:lnTo>
                      <a:lnTo>
                        <a:pt x="627" y="238"/>
                      </a:lnTo>
                      <a:lnTo>
                        <a:pt x="629" y="242"/>
                      </a:lnTo>
                      <a:lnTo>
                        <a:pt x="629" y="248"/>
                      </a:lnTo>
                      <a:lnTo>
                        <a:pt x="632" y="265"/>
                      </a:lnTo>
                      <a:lnTo>
                        <a:pt x="634" y="273"/>
                      </a:lnTo>
                      <a:lnTo>
                        <a:pt x="636" y="281"/>
                      </a:lnTo>
                      <a:lnTo>
                        <a:pt x="640" y="297"/>
                      </a:lnTo>
                      <a:lnTo>
                        <a:pt x="640" y="299"/>
                      </a:lnTo>
                      <a:lnTo>
                        <a:pt x="642" y="310"/>
                      </a:lnTo>
                      <a:lnTo>
                        <a:pt x="652" y="354"/>
                      </a:lnTo>
                      <a:lnTo>
                        <a:pt x="658" y="377"/>
                      </a:lnTo>
                      <a:lnTo>
                        <a:pt x="660" y="389"/>
                      </a:lnTo>
                      <a:lnTo>
                        <a:pt x="664" y="405"/>
                      </a:lnTo>
                      <a:lnTo>
                        <a:pt x="664" y="407"/>
                      </a:lnTo>
                      <a:lnTo>
                        <a:pt x="668" y="422"/>
                      </a:lnTo>
                      <a:lnTo>
                        <a:pt x="672" y="440"/>
                      </a:lnTo>
                      <a:lnTo>
                        <a:pt x="678" y="476"/>
                      </a:lnTo>
                      <a:lnTo>
                        <a:pt x="680" y="479"/>
                      </a:lnTo>
                      <a:lnTo>
                        <a:pt x="682" y="491"/>
                      </a:lnTo>
                      <a:lnTo>
                        <a:pt x="689" y="529"/>
                      </a:lnTo>
                      <a:lnTo>
                        <a:pt x="693" y="544"/>
                      </a:lnTo>
                      <a:lnTo>
                        <a:pt x="699" y="568"/>
                      </a:lnTo>
                      <a:lnTo>
                        <a:pt x="703" y="586"/>
                      </a:lnTo>
                      <a:lnTo>
                        <a:pt x="707" y="607"/>
                      </a:lnTo>
                      <a:lnTo>
                        <a:pt x="709" y="613"/>
                      </a:lnTo>
                      <a:lnTo>
                        <a:pt x="715" y="639"/>
                      </a:lnTo>
                      <a:lnTo>
                        <a:pt x="705" y="660"/>
                      </a:lnTo>
                      <a:lnTo>
                        <a:pt x="707" y="660"/>
                      </a:lnTo>
                      <a:lnTo>
                        <a:pt x="711" y="658"/>
                      </a:lnTo>
                      <a:lnTo>
                        <a:pt x="707" y="682"/>
                      </a:lnTo>
                      <a:lnTo>
                        <a:pt x="709" y="692"/>
                      </a:lnTo>
                      <a:lnTo>
                        <a:pt x="723" y="711"/>
                      </a:lnTo>
                      <a:lnTo>
                        <a:pt x="737" y="729"/>
                      </a:lnTo>
                      <a:lnTo>
                        <a:pt x="733" y="733"/>
                      </a:lnTo>
                      <a:lnTo>
                        <a:pt x="733" y="735"/>
                      </a:lnTo>
                      <a:lnTo>
                        <a:pt x="737" y="741"/>
                      </a:lnTo>
                      <a:lnTo>
                        <a:pt x="748" y="763"/>
                      </a:lnTo>
                      <a:lnTo>
                        <a:pt x="733" y="798"/>
                      </a:lnTo>
                      <a:lnTo>
                        <a:pt x="729" y="802"/>
                      </a:lnTo>
                      <a:lnTo>
                        <a:pt x="727" y="818"/>
                      </a:lnTo>
                      <a:lnTo>
                        <a:pt x="717" y="825"/>
                      </a:lnTo>
                      <a:lnTo>
                        <a:pt x="719" y="837"/>
                      </a:lnTo>
                      <a:lnTo>
                        <a:pt x="715" y="849"/>
                      </a:lnTo>
                      <a:lnTo>
                        <a:pt x="689" y="878"/>
                      </a:lnTo>
                      <a:lnTo>
                        <a:pt x="684" y="878"/>
                      </a:lnTo>
                      <a:lnTo>
                        <a:pt x="686" y="880"/>
                      </a:lnTo>
                      <a:lnTo>
                        <a:pt x="686" y="884"/>
                      </a:lnTo>
                      <a:lnTo>
                        <a:pt x="691" y="906"/>
                      </a:lnTo>
                      <a:lnTo>
                        <a:pt x="691" y="922"/>
                      </a:lnTo>
                      <a:lnTo>
                        <a:pt x="682" y="957"/>
                      </a:lnTo>
                      <a:lnTo>
                        <a:pt x="686" y="961"/>
                      </a:lnTo>
                      <a:lnTo>
                        <a:pt x="697" y="975"/>
                      </a:lnTo>
                      <a:lnTo>
                        <a:pt x="684" y="996"/>
                      </a:lnTo>
                      <a:lnTo>
                        <a:pt x="682" y="1014"/>
                      </a:lnTo>
                      <a:lnTo>
                        <a:pt x="687" y="1024"/>
                      </a:lnTo>
                      <a:lnTo>
                        <a:pt x="689" y="1024"/>
                      </a:lnTo>
                      <a:lnTo>
                        <a:pt x="703" y="1036"/>
                      </a:lnTo>
                      <a:lnTo>
                        <a:pt x="693" y="1044"/>
                      </a:lnTo>
                      <a:lnTo>
                        <a:pt x="672" y="1051"/>
                      </a:lnTo>
                      <a:lnTo>
                        <a:pt x="656" y="1067"/>
                      </a:lnTo>
                      <a:lnTo>
                        <a:pt x="654" y="1067"/>
                      </a:lnTo>
                      <a:lnTo>
                        <a:pt x="652" y="1067"/>
                      </a:lnTo>
                      <a:lnTo>
                        <a:pt x="644" y="1065"/>
                      </a:lnTo>
                      <a:lnTo>
                        <a:pt x="636" y="1103"/>
                      </a:lnTo>
                      <a:lnTo>
                        <a:pt x="654" y="1126"/>
                      </a:lnTo>
                      <a:lnTo>
                        <a:pt x="646" y="1140"/>
                      </a:lnTo>
                      <a:lnTo>
                        <a:pt x="644" y="1140"/>
                      </a:lnTo>
                      <a:lnTo>
                        <a:pt x="632" y="1142"/>
                      </a:lnTo>
                      <a:lnTo>
                        <a:pt x="619" y="1134"/>
                      </a:lnTo>
                      <a:lnTo>
                        <a:pt x="595" y="1132"/>
                      </a:lnTo>
                      <a:lnTo>
                        <a:pt x="562" y="1124"/>
                      </a:lnTo>
                      <a:lnTo>
                        <a:pt x="560" y="1124"/>
                      </a:lnTo>
                      <a:lnTo>
                        <a:pt x="548" y="1126"/>
                      </a:lnTo>
                      <a:lnTo>
                        <a:pt x="528" y="1158"/>
                      </a:lnTo>
                      <a:lnTo>
                        <a:pt x="522" y="1165"/>
                      </a:lnTo>
                      <a:lnTo>
                        <a:pt x="522" y="1169"/>
                      </a:lnTo>
                      <a:lnTo>
                        <a:pt x="528" y="1177"/>
                      </a:lnTo>
                      <a:lnTo>
                        <a:pt x="509" y="1167"/>
                      </a:lnTo>
                      <a:lnTo>
                        <a:pt x="511" y="1181"/>
                      </a:lnTo>
                      <a:lnTo>
                        <a:pt x="501" y="1181"/>
                      </a:lnTo>
                      <a:lnTo>
                        <a:pt x="489" y="1177"/>
                      </a:lnTo>
                      <a:lnTo>
                        <a:pt x="465" y="1138"/>
                      </a:lnTo>
                      <a:lnTo>
                        <a:pt x="459" y="1138"/>
                      </a:lnTo>
                      <a:lnTo>
                        <a:pt x="458" y="1138"/>
                      </a:lnTo>
                      <a:lnTo>
                        <a:pt x="454" y="1126"/>
                      </a:lnTo>
                      <a:lnTo>
                        <a:pt x="458" y="1120"/>
                      </a:lnTo>
                      <a:lnTo>
                        <a:pt x="461" y="1118"/>
                      </a:lnTo>
                      <a:lnTo>
                        <a:pt x="465" y="1110"/>
                      </a:lnTo>
                      <a:lnTo>
                        <a:pt x="442" y="1075"/>
                      </a:lnTo>
                      <a:lnTo>
                        <a:pt x="442" y="1073"/>
                      </a:lnTo>
                      <a:lnTo>
                        <a:pt x="444" y="1063"/>
                      </a:lnTo>
                      <a:lnTo>
                        <a:pt x="408" y="1042"/>
                      </a:lnTo>
                      <a:lnTo>
                        <a:pt x="404" y="1032"/>
                      </a:lnTo>
                      <a:lnTo>
                        <a:pt x="381" y="1020"/>
                      </a:lnTo>
                      <a:lnTo>
                        <a:pt x="367" y="1022"/>
                      </a:lnTo>
                      <a:lnTo>
                        <a:pt x="355" y="1026"/>
                      </a:lnTo>
                      <a:lnTo>
                        <a:pt x="342" y="1010"/>
                      </a:lnTo>
                      <a:lnTo>
                        <a:pt x="316" y="994"/>
                      </a:lnTo>
                      <a:lnTo>
                        <a:pt x="300" y="990"/>
                      </a:lnTo>
                      <a:lnTo>
                        <a:pt x="292" y="987"/>
                      </a:lnTo>
                      <a:lnTo>
                        <a:pt x="290" y="985"/>
                      </a:lnTo>
                      <a:lnTo>
                        <a:pt x="269" y="967"/>
                      </a:lnTo>
                      <a:lnTo>
                        <a:pt x="265" y="963"/>
                      </a:lnTo>
                      <a:lnTo>
                        <a:pt x="265" y="933"/>
                      </a:lnTo>
                      <a:lnTo>
                        <a:pt x="273" y="908"/>
                      </a:lnTo>
                      <a:lnTo>
                        <a:pt x="273" y="904"/>
                      </a:lnTo>
                      <a:lnTo>
                        <a:pt x="275" y="900"/>
                      </a:lnTo>
                      <a:lnTo>
                        <a:pt x="275" y="898"/>
                      </a:lnTo>
                      <a:lnTo>
                        <a:pt x="285" y="878"/>
                      </a:lnTo>
                      <a:lnTo>
                        <a:pt x="283" y="873"/>
                      </a:lnTo>
                      <a:lnTo>
                        <a:pt x="281" y="853"/>
                      </a:lnTo>
                      <a:lnTo>
                        <a:pt x="281" y="849"/>
                      </a:lnTo>
                      <a:lnTo>
                        <a:pt x="289" y="843"/>
                      </a:lnTo>
                      <a:lnTo>
                        <a:pt x="289" y="841"/>
                      </a:lnTo>
                      <a:lnTo>
                        <a:pt x="289" y="839"/>
                      </a:lnTo>
                      <a:lnTo>
                        <a:pt x="287" y="831"/>
                      </a:lnTo>
                      <a:lnTo>
                        <a:pt x="261" y="821"/>
                      </a:lnTo>
                      <a:lnTo>
                        <a:pt x="257" y="821"/>
                      </a:lnTo>
                      <a:lnTo>
                        <a:pt x="245" y="821"/>
                      </a:lnTo>
                      <a:lnTo>
                        <a:pt x="239" y="818"/>
                      </a:lnTo>
                      <a:lnTo>
                        <a:pt x="226" y="818"/>
                      </a:lnTo>
                      <a:lnTo>
                        <a:pt x="212" y="839"/>
                      </a:lnTo>
                      <a:lnTo>
                        <a:pt x="206" y="841"/>
                      </a:lnTo>
                      <a:lnTo>
                        <a:pt x="188" y="831"/>
                      </a:lnTo>
                      <a:lnTo>
                        <a:pt x="182" y="818"/>
                      </a:lnTo>
                      <a:lnTo>
                        <a:pt x="176" y="792"/>
                      </a:lnTo>
                      <a:lnTo>
                        <a:pt x="169" y="772"/>
                      </a:lnTo>
                      <a:lnTo>
                        <a:pt x="163" y="764"/>
                      </a:lnTo>
                      <a:lnTo>
                        <a:pt x="143" y="751"/>
                      </a:lnTo>
                      <a:lnTo>
                        <a:pt x="125" y="743"/>
                      </a:lnTo>
                      <a:lnTo>
                        <a:pt x="114" y="739"/>
                      </a:lnTo>
                      <a:lnTo>
                        <a:pt x="90" y="719"/>
                      </a:lnTo>
                      <a:lnTo>
                        <a:pt x="82" y="717"/>
                      </a:lnTo>
                      <a:lnTo>
                        <a:pt x="76" y="707"/>
                      </a:lnTo>
                      <a:lnTo>
                        <a:pt x="61" y="700"/>
                      </a:lnTo>
                      <a:lnTo>
                        <a:pt x="57" y="698"/>
                      </a:lnTo>
                      <a:lnTo>
                        <a:pt x="51" y="694"/>
                      </a:lnTo>
                      <a:lnTo>
                        <a:pt x="39" y="682"/>
                      </a:lnTo>
                      <a:lnTo>
                        <a:pt x="39" y="680"/>
                      </a:lnTo>
                      <a:lnTo>
                        <a:pt x="35" y="670"/>
                      </a:lnTo>
                      <a:lnTo>
                        <a:pt x="21" y="658"/>
                      </a:lnTo>
                      <a:lnTo>
                        <a:pt x="21" y="645"/>
                      </a:lnTo>
                      <a:lnTo>
                        <a:pt x="11" y="633"/>
                      </a:lnTo>
                      <a:lnTo>
                        <a:pt x="2" y="609"/>
                      </a:lnTo>
                      <a:lnTo>
                        <a:pt x="0" y="593"/>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39" name="Freeform 28">
                  <a:extLst>
                    <a:ext uri="{FF2B5EF4-FFF2-40B4-BE49-F238E27FC236}">
                      <a16:creationId xmlns:a16="http://schemas.microsoft.com/office/drawing/2014/main" id="{CD962B4E-647C-433A-9647-CACC788AE65C}"/>
                    </a:ext>
                  </a:extLst>
                </p:cNvPr>
                <p:cNvSpPr>
                  <a:spLocks/>
                </p:cNvSpPr>
                <p:nvPr/>
              </p:nvSpPr>
              <p:spPr bwMode="auto">
                <a:xfrm>
                  <a:off x="3227" y="1607"/>
                  <a:ext cx="549" cy="356"/>
                </a:xfrm>
                <a:custGeom>
                  <a:avLst/>
                  <a:gdLst>
                    <a:gd name="T0" fmla="*/ 444 w 1099"/>
                    <a:gd name="T1" fmla="*/ 61 h 709"/>
                    <a:gd name="T2" fmla="*/ 421 w 1099"/>
                    <a:gd name="T3" fmla="*/ 63 h 709"/>
                    <a:gd name="T4" fmla="*/ 348 w 1099"/>
                    <a:gd name="T5" fmla="*/ 72 h 709"/>
                    <a:gd name="T6" fmla="*/ 281 w 1099"/>
                    <a:gd name="T7" fmla="*/ 78 h 709"/>
                    <a:gd name="T8" fmla="*/ 238 w 1099"/>
                    <a:gd name="T9" fmla="*/ 84 h 709"/>
                    <a:gd name="T10" fmla="*/ 185 w 1099"/>
                    <a:gd name="T11" fmla="*/ 90 h 709"/>
                    <a:gd name="T12" fmla="*/ 120 w 1099"/>
                    <a:gd name="T13" fmla="*/ 96 h 709"/>
                    <a:gd name="T14" fmla="*/ 88 w 1099"/>
                    <a:gd name="T15" fmla="*/ 98 h 709"/>
                    <a:gd name="T16" fmla="*/ 24 w 1099"/>
                    <a:gd name="T17" fmla="*/ 104 h 709"/>
                    <a:gd name="T18" fmla="*/ 14 w 1099"/>
                    <a:gd name="T19" fmla="*/ 131 h 709"/>
                    <a:gd name="T20" fmla="*/ 31 w 1099"/>
                    <a:gd name="T21" fmla="*/ 183 h 709"/>
                    <a:gd name="T22" fmla="*/ 26 w 1099"/>
                    <a:gd name="T23" fmla="*/ 220 h 709"/>
                    <a:gd name="T24" fmla="*/ 31 w 1099"/>
                    <a:gd name="T25" fmla="*/ 297 h 709"/>
                    <a:gd name="T26" fmla="*/ 43 w 1099"/>
                    <a:gd name="T27" fmla="*/ 318 h 709"/>
                    <a:gd name="T28" fmla="*/ 63 w 1099"/>
                    <a:gd name="T29" fmla="*/ 375 h 709"/>
                    <a:gd name="T30" fmla="*/ 85 w 1099"/>
                    <a:gd name="T31" fmla="*/ 418 h 709"/>
                    <a:gd name="T32" fmla="*/ 108 w 1099"/>
                    <a:gd name="T33" fmla="*/ 446 h 709"/>
                    <a:gd name="T34" fmla="*/ 114 w 1099"/>
                    <a:gd name="T35" fmla="*/ 495 h 709"/>
                    <a:gd name="T36" fmla="*/ 134 w 1099"/>
                    <a:gd name="T37" fmla="*/ 521 h 709"/>
                    <a:gd name="T38" fmla="*/ 159 w 1099"/>
                    <a:gd name="T39" fmla="*/ 564 h 709"/>
                    <a:gd name="T40" fmla="*/ 161 w 1099"/>
                    <a:gd name="T41" fmla="*/ 583 h 709"/>
                    <a:gd name="T42" fmla="*/ 165 w 1099"/>
                    <a:gd name="T43" fmla="*/ 597 h 709"/>
                    <a:gd name="T44" fmla="*/ 165 w 1099"/>
                    <a:gd name="T45" fmla="*/ 613 h 709"/>
                    <a:gd name="T46" fmla="*/ 179 w 1099"/>
                    <a:gd name="T47" fmla="*/ 644 h 709"/>
                    <a:gd name="T48" fmla="*/ 169 w 1099"/>
                    <a:gd name="T49" fmla="*/ 676 h 709"/>
                    <a:gd name="T50" fmla="*/ 195 w 1099"/>
                    <a:gd name="T51" fmla="*/ 709 h 709"/>
                    <a:gd name="T52" fmla="*/ 281 w 1099"/>
                    <a:gd name="T53" fmla="*/ 701 h 709"/>
                    <a:gd name="T54" fmla="*/ 338 w 1099"/>
                    <a:gd name="T55" fmla="*/ 696 h 709"/>
                    <a:gd name="T56" fmla="*/ 409 w 1099"/>
                    <a:gd name="T57" fmla="*/ 690 h 709"/>
                    <a:gd name="T58" fmla="*/ 456 w 1099"/>
                    <a:gd name="T59" fmla="*/ 684 h 709"/>
                    <a:gd name="T60" fmla="*/ 533 w 1099"/>
                    <a:gd name="T61" fmla="*/ 674 h 709"/>
                    <a:gd name="T62" fmla="*/ 570 w 1099"/>
                    <a:gd name="T63" fmla="*/ 668 h 709"/>
                    <a:gd name="T64" fmla="*/ 601 w 1099"/>
                    <a:gd name="T65" fmla="*/ 664 h 709"/>
                    <a:gd name="T66" fmla="*/ 664 w 1099"/>
                    <a:gd name="T67" fmla="*/ 654 h 709"/>
                    <a:gd name="T68" fmla="*/ 727 w 1099"/>
                    <a:gd name="T69" fmla="*/ 644 h 709"/>
                    <a:gd name="T70" fmla="*/ 792 w 1099"/>
                    <a:gd name="T71" fmla="*/ 633 h 709"/>
                    <a:gd name="T72" fmla="*/ 824 w 1099"/>
                    <a:gd name="T73" fmla="*/ 627 h 709"/>
                    <a:gd name="T74" fmla="*/ 881 w 1099"/>
                    <a:gd name="T75" fmla="*/ 617 h 709"/>
                    <a:gd name="T76" fmla="*/ 926 w 1099"/>
                    <a:gd name="T77" fmla="*/ 654 h 709"/>
                    <a:gd name="T78" fmla="*/ 941 w 1099"/>
                    <a:gd name="T79" fmla="*/ 613 h 709"/>
                    <a:gd name="T80" fmla="*/ 981 w 1099"/>
                    <a:gd name="T81" fmla="*/ 589 h 709"/>
                    <a:gd name="T82" fmla="*/ 998 w 1099"/>
                    <a:gd name="T83" fmla="*/ 515 h 709"/>
                    <a:gd name="T84" fmla="*/ 963 w 1099"/>
                    <a:gd name="T85" fmla="*/ 468 h 709"/>
                    <a:gd name="T86" fmla="*/ 967 w 1099"/>
                    <a:gd name="T87" fmla="*/ 440 h 709"/>
                    <a:gd name="T88" fmla="*/ 1055 w 1099"/>
                    <a:gd name="T89" fmla="*/ 395 h 709"/>
                    <a:gd name="T90" fmla="*/ 1079 w 1099"/>
                    <a:gd name="T91" fmla="*/ 340 h 709"/>
                    <a:gd name="T92" fmla="*/ 1097 w 1099"/>
                    <a:gd name="T93" fmla="*/ 310 h 709"/>
                    <a:gd name="T94" fmla="*/ 1097 w 1099"/>
                    <a:gd name="T95" fmla="*/ 281 h 709"/>
                    <a:gd name="T96" fmla="*/ 1069 w 1099"/>
                    <a:gd name="T97" fmla="*/ 251 h 709"/>
                    <a:gd name="T98" fmla="*/ 1044 w 1099"/>
                    <a:gd name="T99" fmla="*/ 240 h 709"/>
                    <a:gd name="T100" fmla="*/ 996 w 1099"/>
                    <a:gd name="T101" fmla="*/ 194 h 709"/>
                    <a:gd name="T102" fmla="*/ 973 w 1099"/>
                    <a:gd name="T103" fmla="*/ 165 h 709"/>
                    <a:gd name="T104" fmla="*/ 912 w 1099"/>
                    <a:gd name="T105" fmla="*/ 128 h 709"/>
                    <a:gd name="T106" fmla="*/ 888 w 1099"/>
                    <a:gd name="T107" fmla="*/ 88 h 709"/>
                    <a:gd name="T108" fmla="*/ 875 w 1099"/>
                    <a:gd name="T109" fmla="*/ 19 h 709"/>
                    <a:gd name="T110" fmla="*/ 863 w 1099"/>
                    <a:gd name="T111" fmla="*/ 0 h 709"/>
                    <a:gd name="T112" fmla="*/ 802 w 1099"/>
                    <a:gd name="T113" fmla="*/ 10 h 709"/>
                    <a:gd name="T114" fmla="*/ 670 w 1099"/>
                    <a:gd name="T115" fmla="*/ 29 h 709"/>
                    <a:gd name="T116" fmla="*/ 578 w 1099"/>
                    <a:gd name="T117" fmla="*/ 43 h 709"/>
                    <a:gd name="T118" fmla="*/ 517 w 1099"/>
                    <a:gd name="T119" fmla="*/ 51 h 70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99"/>
                    <a:gd name="T181" fmla="*/ 0 h 709"/>
                    <a:gd name="T182" fmla="*/ 1099 w 1099"/>
                    <a:gd name="T183" fmla="*/ 709 h 70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99" h="709">
                      <a:moveTo>
                        <a:pt x="501" y="53"/>
                      </a:moveTo>
                      <a:lnTo>
                        <a:pt x="478" y="57"/>
                      </a:lnTo>
                      <a:lnTo>
                        <a:pt x="444" y="61"/>
                      </a:lnTo>
                      <a:lnTo>
                        <a:pt x="440" y="61"/>
                      </a:lnTo>
                      <a:lnTo>
                        <a:pt x="425" y="63"/>
                      </a:lnTo>
                      <a:lnTo>
                        <a:pt x="421" y="63"/>
                      </a:lnTo>
                      <a:lnTo>
                        <a:pt x="379" y="69"/>
                      </a:lnTo>
                      <a:lnTo>
                        <a:pt x="360" y="71"/>
                      </a:lnTo>
                      <a:lnTo>
                        <a:pt x="348" y="72"/>
                      </a:lnTo>
                      <a:lnTo>
                        <a:pt x="314" y="76"/>
                      </a:lnTo>
                      <a:lnTo>
                        <a:pt x="299" y="76"/>
                      </a:lnTo>
                      <a:lnTo>
                        <a:pt x="281" y="78"/>
                      </a:lnTo>
                      <a:lnTo>
                        <a:pt x="279" y="80"/>
                      </a:lnTo>
                      <a:lnTo>
                        <a:pt x="273" y="80"/>
                      </a:lnTo>
                      <a:lnTo>
                        <a:pt x="238" y="84"/>
                      </a:lnTo>
                      <a:lnTo>
                        <a:pt x="218" y="86"/>
                      </a:lnTo>
                      <a:lnTo>
                        <a:pt x="197" y="88"/>
                      </a:lnTo>
                      <a:lnTo>
                        <a:pt x="185" y="90"/>
                      </a:lnTo>
                      <a:lnTo>
                        <a:pt x="144" y="94"/>
                      </a:lnTo>
                      <a:lnTo>
                        <a:pt x="138" y="94"/>
                      </a:lnTo>
                      <a:lnTo>
                        <a:pt x="120" y="96"/>
                      </a:lnTo>
                      <a:lnTo>
                        <a:pt x="108" y="96"/>
                      </a:lnTo>
                      <a:lnTo>
                        <a:pt x="96" y="98"/>
                      </a:lnTo>
                      <a:lnTo>
                        <a:pt x="88" y="98"/>
                      </a:lnTo>
                      <a:lnTo>
                        <a:pt x="57" y="102"/>
                      </a:lnTo>
                      <a:lnTo>
                        <a:pt x="35" y="102"/>
                      </a:lnTo>
                      <a:lnTo>
                        <a:pt x="24" y="104"/>
                      </a:lnTo>
                      <a:lnTo>
                        <a:pt x="16" y="104"/>
                      </a:lnTo>
                      <a:lnTo>
                        <a:pt x="0" y="106"/>
                      </a:lnTo>
                      <a:lnTo>
                        <a:pt x="14" y="131"/>
                      </a:lnTo>
                      <a:lnTo>
                        <a:pt x="12" y="157"/>
                      </a:lnTo>
                      <a:lnTo>
                        <a:pt x="20" y="163"/>
                      </a:lnTo>
                      <a:lnTo>
                        <a:pt x="31" y="183"/>
                      </a:lnTo>
                      <a:lnTo>
                        <a:pt x="30" y="192"/>
                      </a:lnTo>
                      <a:lnTo>
                        <a:pt x="24" y="200"/>
                      </a:lnTo>
                      <a:lnTo>
                        <a:pt x="26" y="220"/>
                      </a:lnTo>
                      <a:lnTo>
                        <a:pt x="20" y="230"/>
                      </a:lnTo>
                      <a:lnTo>
                        <a:pt x="10" y="275"/>
                      </a:lnTo>
                      <a:lnTo>
                        <a:pt x="31" y="297"/>
                      </a:lnTo>
                      <a:lnTo>
                        <a:pt x="31" y="304"/>
                      </a:lnTo>
                      <a:lnTo>
                        <a:pt x="37" y="316"/>
                      </a:lnTo>
                      <a:lnTo>
                        <a:pt x="43" y="318"/>
                      </a:lnTo>
                      <a:lnTo>
                        <a:pt x="61" y="361"/>
                      </a:lnTo>
                      <a:lnTo>
                        <a:pt x="67" y="367"/>
                      </a:lnTo>
                      <a:lnTo>
                        <a:pt x="63" y="375"/>
                      </a:lnTo>
                      <a:lnTo>
                        <a:pt x="77" y="393"/>
                      </a:lnTo>
                      <a:lnTo>
                        <a:pt x="79" y="409"/>
                      </a:lnTo>
                      <a:lnTo>
                        <a:pt x="85" y="418"/>
                      </a:lnTo>
                      <a:lnTo>
                        <a:pt x="94" y="418"/>
                      </a:lnTo>
                      <a:lnTo>
                        <a:pt x="104" y="446"/>
                      </a:lnTo>
                      <a:lnTo>
                        <a:pt x="108" y="446"/>
                      </a:lnTo>
                      <a:lnTo>
                        <a:pt x="114" y="469"/>
                      </a:lnTo>
                      <a:lnTo>
                        <a:pt x="110" y="483"/>
                      </a:lnTo>
                      <a:lnTo>
                        <a:pt x="114" y="495"/>
                      </a:lnTo>
                      <a:lnTo>
                        <a:pt x="134" y="511"/>
                      </a:lnTo>
                      <a:lnTo>
                        <a:pt x="136" y="519"/>
                      </a:lnTo>
                      <a:lnTo>
                        <a:pt x="134" y="521"/>
                      </a:lnTo>
                      <a:lnTo>
                        <a:pt x="136" y="526"/>
                      </a:lnTo>
                      <a:lnTo>
                        <a:pt x="147" y="542"/>
                      </a:lnTo>
                      <a:lnTo>
                        <a:pt x="159" y="564"/>
                      </a:lnTo>
                      <a:lnTo>
                        <a:pt x="153" y="572"/>
                      </a:lnTo>
                      <a:lnTo>
                        <a:pt x="153" y="583"/>
                      </a:lnTo>
                      <a:lnTo>
                        <a:pt x="161" y="583"/>
                      </a:lnTo>
                      <a:lnTo>
                        <a:pt x="163" y="587"/>
                      </a:lnTo>
                      <a:lnTo>
                        <a:pt x="161" y="589"/>
                      </a:lnTo>
                      <a:lnTo>
                        <a:pt x="165" y="597"/>
                      </a:lnTo>
                      <a:lnTo>
                        <a:pt x="163" y="611"/>
                      </a:lnTo>
                      <a:lnTo>
                        <a:pt x="163" y="613"/>
                      </a:lnTo>
                      <a:lnTo>
                        <a:pt x="165" y="613"/>
                      </a:lnTo>
                      <a:lnTo>
                        <a:pt x="167" y="623"/>
                      </a:lnTo>
                      <a:lnTo>
                        <a:pt x="179" y="642"/>
                      </a:lnTo>
                      <a:lnTo>
                        <a:pt x="179" y="644"/>
                      </a:lnTo>
                      <a:lnTo>
                        <a:pt x="177" y="648"/>
                      </a:lnTo>
                      <a:lnTo>
                        <a:pt x="177" y="668"/>
                      </a:lnTo>
                      <a:lnTo>
                        <a:pt x="169" y="676"/>
                      </a:lnTo>
                      <a:lnTo>
                        <a:pt x="195" y="703"/>
                      </a:lnTo>
                      <a:lnTo>
                        <a:pt x="193" y="709"/>
                      </a:lnTo>
                      <a:lnTo>
                        <a:pt x="195" y="709"/>
                      </a:lnTo>
                      <a:lnTo>
                        <a:pt x="238" y="705"/>
                      </a:lnTo>
                      <a:lnTo>
                        <a:pt x="259" y="703"/>
                      </a:lnTo>
                      <a:lnTo>
                        <a:pt x="281" y="701"/>
                      </a:lnTo>
                      <a:lnTo>
                        <a:pt x="289" y="701"/>
                      </a:lnTo>
                      <a:lnTo>
                        <a:pt x="324" y="697"/>
                      </a:lnTo>
                      <a:lnTo>
                        <a:pt x="338" y="696"/>
                      </a:lnTo>
                      <a:lnTo>
                        <a:pt x="366" y="694"/>
                      </a:lnTo>
                      <a:lnTo>
                        <a:pt x="387" y="692"/>
                      </a:lnTo>
                      <a:lnTo>
                        <a:pt x="409" y="690"/>
                      </a:lnTo>
                      <a:lnTo>
                        <a:pt x="415" y="690"/>
                      </a:lnTo>
                      <a:lnTo>
                        <a:pt x="452" y="684"/>
                      </a:lnTo>
                      <a:lnTo>
                        <a:pt x="456" y="684"/>
                      </a:lnTo>
                      <a:lnTo>
                        <a:pt x="491" y="680"/>
                      </a:lnTo>
                      <a:lnTo>
                        <a:pt x="495" y="678"/>
                      </a:lnTo>
                      <a:lnTo>
                        <a:pt x="533" y="674"/>
                      </a:lnTo>
                      <a:lnTo>
                        <a:pt x="535" y="672"/>
                      </a:lnTo>
                      <a:lnTo>
                        <a:pt x="537" y="672"/>
                      </a:lnTo>
                      <a:lnTo>
                        <a:pt x="570" y="668"/>
                      </a:lnTo>
                      <a:lnTo>
                        <a:pt x="580" y="666"/>
                      </a:lnTo>
                      <a:lnTo>
                        <a:pt x="590" y="666"/>
                      </a:lnTo>
                      <a:lnTo>
                        <a:pt x="601" y="664"/>
                      </a:lnTo>
                      <a:lnTo>
                        <a:pt x="623" y="660"/>
                      </a:lnTo>
                      <a:lnTo>
                        <a:pt x="649" y="656"/>
                      </a:lnTo>
                      <a:lnTo>
                        <a:pt x="664" y="654"/>
                      </a:lnTo>
                      <a:lnTo>
                        <a:pt x="708" y="646"/>
                      </a:lnTo>
                      <a:lnTo>
                        <a:pt x="713" y="646"/>
                      </a:lnTo>
                      <a:lnTo>
                        <a:pt x="727" y="644"/>
                      </a:lnTo>
                      <a:lnTo>
                        <a:pt x="749" y="640"/>
                      </a:lnTo>
                      <a:lnTo>
                        <a:pt x="774" y="637"/>
                      </a:lnTo>
                      <a:lnTo>
                        <a:pt x="792" y="633"/>
                      </a:lnTo>
                      <a:lnTo>
                        <a:pt x="794" y="633"/>
                      </a:lnTo>
                      <a:lnTo>
                        <a:pt x="804" y="631"/>
                      </a:lnTo>
                      <a:lnTo>
                        <a:pt x="824" y="627"/>
                      </a:lnTo>
                      <a:lnTo>
                        <a:pt x="831" y="627"/>
                      </a:lnTo>
                      <a:lnTo>
                        <a:pt x="843" y="625"/>
                      </a:lnTo>
                      <a:lnTo>
                        <a:pt x="881" y="617"/>
                      </a:lnTo>
                      <a:lnTo>
                        <a:pt x="882" y="619"/>
                      </a:lnTo>
                      <a:lnTo>
                        <a:pt x="900" y="629"/>
                      </a:lnTo>
                      <a:lnTo>
                        <a:pt x="926" y="654"/>
                      </a:lnTo>
                      <a:lnTo>
                        <a:pt x="941" y="658"/>
                      </a:lnTo>
                      <a:lnTo>
                        <a:pt x="947" y="652"/>
                      </a:lnTo>
                      <a:lnTo>
                        <a:pt x="941" y="613"/>
                      </a:lnTo>
                      <a:lnTo>
                        <a:pt x="971" y="597"/>
                      </a:lnTo>
                      <a:lnTo>
                        <a:pt x="979" y="591"/>
                      </a:lnTo>
                      <a:lnTo>
                        <a:pt x="981" y="589"/>
                      </a:lnTo>
                      <a:lnTo>
                        <a:pt x="983" y="583"/>
                      </a:lnTo>
                      <a:lnTo>
                        <a:pt x="981" y="572"/>
                      </a:lnTo>
                      <a:lnTo>
                        <a:pt x="998" y="515"/>
                      </a:lnTo>
                      <a:lnTo>
                        <a:pt x="996" y="499"/>
                      </a:lnTo>
                      <a:lnTo>
                        <a:pt x="985" y="483"/>
                      </a:lnTo>
                      <a:lnTo>
                        <a:pt x="963" y="468"/>
                      </a:lnTo>
                      <a:lnTo>
                        <a:pt x="967" y="450"/>
                      </a:lnTo>
                      <a:lnTo>
                        <a:pt x="967" y="448"/>
                      </a:lnTo>
                      <a:lnTo>
                        <a:pt x="967" y="440"/>
                      </a:lnTo>
                      <a:lnTo>
                        <a:pt x="975" y="426"/>
                      </a:lnTo>
                      <a:lnTo>
                        <a:pt x="1010" y="416"/>
                      </a:lnTo>
                      <a:lnTo>
                        <a:pt x="1055" y="395"/>
                      </a:lnTo>
                      <a:lnTo>
                        <a:pt x="1075" y="379"/>
                      </a:lnTo>
                      <a:lnTo>
                        <a:pt x="1079" y="346"/>
                      </a:lnTo>
                      <a:lnTo>
                        <a:pt x="1079" y="340"/>
                      </a:lnTo>
                      <a:lnTo>
                        <a:pt x="1087" y="332"/>
                      </a:lnTo>
                      <a:lnTo>
                        <a:pt x="1089" y="332"/>
                      </a:lnTo>
                      <a:lnTo>
                        <a:pt x="1097" y="310"/>
                      </a:lnTo>
                      <a:lnTo>
                        <a:pt x="1099" y="299"/>
                      </a:lnTo>
                      <a:lnTo>
                        <a:pt x="1097" y="283"/>
                      </a:lnTo>
                      <a:lnTo>
                        <a:pt x="1097" y="281"/>
                      </a:lnTo>
                      <a:lnTo>
                        <a:pt x="1095" y="277"/>
                      </a:lnTo>
                      <a:lnTo>
                        <a:pt x="1087" y="257"/>
                      </a:lnTo>
                      <a:lnTo>
                        <a:pt x="1069" y="251"/>
                      </a:lnTo>
                      <a:lnTo>
                        <a:pt x="1061" y="247"/>
                      </a:lnTo>
                      <a:lnTo>
                        <a:pt x="1048" y="243"/>
                      </a:lnTo>
                      <a:lnTo>
                        <a:pt x="1044" y="240"/>
                      </a:lnTo>
                      <a:lnTo>
                        <a:pt x="1028" y="214"/>
                      </a:lnTo>
                      <a:lnTo>
                        <a:pt x="1000" y="202"/>
                      </a:lnTo>
                      <a:lnTo>
                        <a:pt x="996" y="194"/>
                      </a:lnTo>
                      <a:lnTo>
                        <a:pt x="996" y="192"/>
                      </a:lnTo>
                      <a:lnTo>
                        <a:pt x="983" y="169"/>
                      </a:lnTo>
                      <a:lnTo>
                        <a:pt x="973" y="165"/>
                      </a:lnTo>
                      <a:lnTo>
                        <a:pt x="949" y="165"/>
                      </a:lnTo>
                      <a:lnTo>
                        <a:pt x="920" y="153"/>
                      </a:lnTo>
                      <a:lnTo>
                        <a:pt x="912" y="128"/>
                      </a:lnTo>
                      <a:lnTo>
                        <a:pt x="896" y="106"/>
                      </a:lnTo>
                      <a:lnTo>
                        <a:pt x="894" y="104"/>
                      </a:lnTo>
                      <a:lnTo>
                        <a:pt x="888" y="88"/>
                      </a:lnTo>
                      <a:lnTo>
                        <a:pt x="888" y="86"/>
                      </a:lnTo>
                      <a:lnTo>
                        <a:pt x="902" y="47"/>
                      </a:lnTo>
                      <a:lnTo>
                        <a:pt x="875" y="19"/>
                      </a:lnTo>
                      <a:lnTo>
                        <a:pt x="873" y="15"/>
                      </a:lnTo>
                      <a:lnTo>
                        <a:pt x="869" y="0"/>
                      </a:lnTo>
                      <a:lnTo>
                        <a:pt x="863" y="0"/>
                      </a:lnTo>
                      <a:lnTo>
                        <a:pt x="851" y="2"/>
                      </a:lnTo>
                      <a:lnTo>
                        <a:pt x="806" y="10"/>
                      </a:lnTo>
                      <a:lnTo>
                        <a:pt x="802" y="10"/>
                      </a:lnTo>
                      <a:lnTo>
                        <a:pt x="786" y="14"/>
                      </a:lnTo>
                      <a:lnTo>
                        <a:pt x="729" y="21"/>
                      </a:lnTo>
                      <a:lnTo>
                        <a:pt x="670" y="29"/>
                      </a:lnTo>
                      <a:lnTo>
                        <a:pt x="653" y="33"/>
                      </a:lnTo>
                      <a:lnTo>
                        <a:pt x="582" y="43"/>
                      </a:lnTo>
                      <a:lnTo>
                        <a:pt x="578" y="43"/>
                      </a:lnTo>
                      <a:lnTo>
                        <a:pt x="574" y="43"/>
                      </a:lnTo>
                      <a:lnTo>
                        <a:pt x="521" y="51"/>
                      </a:lnTo>
                      <a:lnTo>
                        <a:pt x="517" y="51"/>
                      </a:lnTo>
                      <a:lnTo>
                        <a:pt x="501" y="53"/>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grpSp>
          <p:grpSp>
            <p:nvGrpSpPr>
              <p:cNvPr id="95" name="Group 29">
                <a:extLst>
                  <a:ext uri="{FF2B5EF4-FFF2-40B4-BE49-F238E27FC236}">
                    <a16:creationId xmlns:a16="http://schemas.microsoft.com/office/drawing/2014/main" id="{34C59801-036E-4A04-BF42-649562DC3BE5}"/>
                  </a:ext>
                </a:extLst>
              </p:cNvPr>
              <p:cNvGrpSpPr>
                <a:grpSpLocks/>
              </p:cNvGrpSpPr>
              <p:nvPr/>
            </p:nvGrpSpPr>
            <p:grpSpPr bwMode="auto">
              <a:xfrm>
                <a:off x="3246438" y="2419350"/>
                <a:ext cx="4991100" cy="3155950"/>
                <a:chOff x="2404" y="1718"/>
                <a:chExt cx="2895" cy="1860"/>
              </a:xfrm>
              <a:grpFill/>
            </p:grpSpPr>
            <p:sp>
              <p:nvSpPr>
                <p:cNvPr id="108" name="Freeform 30">
                  <a:extLst>
                    <a:ext uri="{FF2B5EF4-FFF2-40B4-BE49-F238E27FC236}">
                      <a16:creationId xmlns:a16="http://schemas.microsoft.com/office/drawing/2014/main" id="{24AE2FCB-5F94-4A0C-95C3-B39F38E18930}"/>
                    </a:ext>
                  </a:extLst>
                </p:cNvPr>
                <p:cNvSpPr>
                  <a:spLocks/>
                </p:cNvSpPr>
                <p:nvPr/>
              </p:nvSpPr>
              <p:spPr bwMode="auto">
                <a:xfrm>
                  <a:off x="4519" y="2047"/>
                  <a:ext cx="780" cy="408"/>
                </a:xfrm>
                <a:custGeom>
                  <a:avLst/>
                  <a:gdLst>
                    <a:gd name="T0" fmla="*/ 317 w 1561"/>
                    <a:gd name="T1" fmla="*/ 476 h 818"/>
                    <a:gd name="T2" fmla="*/ 348 w 1561"/>
                    <a:gd name="T3" fmla="*/ 474 h 818"/>
                    <a:gd name="T4" fmla="*/ 370 w 1561"/>
                    <a:gd name="T5" fmla="*/ 425 h 818"/>
                    <a:gd name="T6" fmla="*/ 387 w 1561"/>
                    <a:gd name="T7" fmla="*/ 362 h 818"/>
                    <a:gd name="T8" fmla="*/ 444 w 1561"/>
                    <a:gd name="T9" fmla="*/ 346 h 818"/>
                    <a:gd name="T10" fmla="*/ 529 w 1561"/>
                    <a:gd name="T11" fmla="*/ 320 h 818"/>
                    <a:gd name="T12" fmla="*/ 539 w 1561"/>
                    <a:gd name="T13" fmla="*/ 318 h 818"/>
                    <a:gd name="T14" fmla="*/ 584 w 1561"/>
                    <a:gd name="T15" fmla="*/ 303 h 818"/>
                    <a:gd name="T16" fmla="*/ 663 w 1561"/>
                    <a:gd name="T17" fmla="*/ 281 h 818"/>
                    <a:gd name="T18" fmla="*/ 706 w 1561"/>
                    <a:gd name="T19" fmla="*/ 265 h 818"/>
                    <a:gd name="T20" fmla="*/ 769 w 1561"/>
                    <a:gd name="T21" fmla="*/ 244 h 818"/>
                    <a:gd name="T22" fmla="*/ 834 w 1561"/>
                    <a:gd name="T23" fmla="*/ 220 h 818"/>
                    <a:gd name="T24" fmla="*/ 896 w 1561"/>
                    <a:gd name="T25" fmla="*/ 197 h 818"/>
                    <a:gd name="T26" fmla="*/ 946 w 1561"/>
                    <a:gd name="T27" fmla="*/ 179 h 818"/>
                    <a:gd name="T28" fmla="*/ 975 w 1561"/>
                    <a:gd name="T29" fmla="*/ 169 h 818"/>
                    <a:gd name="T30" fmla="*/ 1032 w 1561"/>
                    <a:gd name="T31" fmla="*/ 147 h 818"/>
                    <a:gd name="T32" fmla="*/ 1065 w 1561"/>
                    <a:gd name="T33" fmla="*/ 134 h 818"/>
                    <a:gd name="T34" fmla="*/ 1152 w 1561"/>
                    <a:gd name="T35" fmla="*/ 100 h 818"/>
                    <a:gd name="T36" fmla="*/ 1187 w 1561"/>
                    <a:gd name="T37" fmla="*/ 87 h 818"/>
                    <a:gd name="T38" fmla="*/ 1225 w 1561"/>
                    <a:gd name="T39" fmla="*/ 71 h 818"/>
                    <a:gd name="T40" fmla="*/ 1289 w 1561"/>
                    <a:gd name="T41" fmla="*/ 45 h 818"/>
                    <a:gd name="T42" fmla="*/ 1329 w 1561"/>
                    <a:gd name="T43" fmla="*/ 30 h 818"/>
                    <a:gd name="T44" fmla="*/ 1398 w 1561"/>
                    <a:gd name="T45" fmla="*/ 0 h 818"/>
                    <a:gd name="T46" fmla="*/ 1539 w 1561"/>
                    <a:gd name="T47" fmla="*/ 149 h 818"/>
                    <a:gd name="T48" fmla="*/ 1457 w 1561"/>
                    <a:gd name="T49" fmla="*/ 350 h 818"/>
                    <a:gd name="T50" fmla="*/ 1329 w 1561"/>
                    <a:gd name="T51" fmla="*/ 454 h 818"/>
                    <a:gd name="T52" fmla="*/ 1242 w 1561"/>
                    <a:gd name="T53" fmla="*/ 572 h 818"/>
                    <a:gd name="T54" fmla="*/ 1156 w 1561"/>
                    <a:gd name="T55" fmla="*/ 682 h 818"/>
                    <a:gd name="T56" fmla="*/ 1103 w 1561"/>
                    <a:gd name="T57" fmla="*/ 692 h 818"/>
                    <a:gd name="T58" fmla="*/ 955 w 1561"/>
                    <a:gd name="T59" fmla="*/ 633 h 818"/>
                    <a:gd name="T60" fmla="*/ 910 w 1561"/>
                    <a:gd name="T61" fmla="*/ 611 h 818"/>
                    <a:gd name="T62" fmla="*/ 845 w 1561"/>
                    <a:gd name="T63" fmla="*/ 596 h 818"/>
                    <a:gd name="T64" fmla="*/ 753 w 1561"/>
                    <a:gd name="T65" fmla="*/ 627 h 818"/>
                    <a:gd name="T66" fmla="*/ 698 w 1561"/>
                    <a:gd name="T67" fmla="*/ 645 h 818"/>
                    <a:gd name="T68" fmla="*/ 633 w 1561"/>
                    <a:gd name="T69" fmla="*/ 623 h 818"/>
                    <a:gd name="T70" fmla="*/ 590 w 1561"/>
                    <a:gd name="T71" fmla="*/ 611 h 818"/>
                    <a:gd name="T72" fmla="*/ 539 w 1561"/>
                    <a:gd name="T73" fmla="*/ 621 h 818"/>
                    <a:gd name="T74" fmla="*/ 458 w 1561"/>
                    <a:gd name="T75" fmla="*/ 643 h 818"/>
                    <a:gd name="T76" fmla="*/ 391 w 1561"/>
                    <a:gd name="T77" fmla="*/ 662 h 818"/>
                    <a:gd name="T78" fmla="*/ 352 w 1561"/>
                    <a:gd name="T79" fmla="*/ 674 h 818"/>
                    <a:gd name="T80" fmla="*/ 295 w 1561"/>
                    <a:gd name="T81" fmla="*/ 706 h 818"/>
                    <a:gd name="T82" fmla="*/ 244 w 1561"/>
                    <a:gd name="T83" fmla="*/ 741 h 818"/>
                    <a:gd name="T84" fmla="*/ 159 w 1561"/>
                    <a:gd name="T85" fmla="*/ 774 h 818"/>
                    <a:gd name="T86" fmla="*/ 134 w 1561"/>
                    <a:gd name="T87" fmla="*/ 782 h 818"/>
                    <a:gd name="T88" fmla="*/ 41 w 1561"/>
                    <a:gd name="T89" fmla="*/ 808 h 818"/>
                    <a:gd name="T90" fmla="*/ 2 w 1561"/>
                    <a:gd name="T91" fmla="*/ 790 h 818"/>
                    <a:gd name="T92" fmla="*/ 43 w 1561"/>
                    <a:gd name="T93" fmla="*/ 743 h 818"/>
                    <a:gd name="T94" fmla="*/ 47 w 1561"/>
                    <a:gd name="T95" fmla="*/ 706 h 818"/>
                    <a:gd name="T96" fmla="*/ 100 w 1561"/>
                    <a:gd name="T97" fmla="*/ 668 h 818"/>
                    <a:gd name="T98" fmla="*/ 179 w 1561"/>
                    <a:gd name="T99" fmla="*/ 601 h 818"/>
                    <a:gd name="T100" fmla="*/ 212 w 1561"/>
                    <a:gd name="T101" fmla="*/ 566 h 818"/>
                    <a:gd name="T102" fmla="*/ 256 w 1561"/>
                    <a:gd name="T103" fmla="*/ 521 h 818"/>
                    <a:gd name="T104" fmla="*/ 283 w 1561"/>
                    <a:gd name="T105" fmla="*/ 519 h 8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561"/>
                    <a:gd name="T160" fmla="*/ 0 h 818"/>
                    <a:gd name="T161" fmla="*/ 1561 w 1561"/>
                    <a:gd name="T162" fmla="*/ 818 h 81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561" h="818">
                      <a:moveTo>
                        <a:pt x="287" y="503"/>
                      </a:moveTo>
                      <a:lnTo>
                        <a:pt x="293" y="495"/>
                      </a:lnTo>
                      <a:lnTo>
                        <a:pt x="315" y="482"/>
                      </a:lnTo>
                      <a:lnTo>
                        <a:pt x="317" y="476"/>
                      </a:lnTo>
                      <a:lnTo>
                        <a:pt x="334" y="478"/>
                      </a:lnTo>
                      <a:lnTo>
                        <a:pt x="338" y="482"/>
                      </a:lnTo>
                      <a:lnTo>
                        <a:pt x="346" y="480"/>
                      </a:lnTo>
                      <a:lnTo>
                        <a:pt x="348" y="474"/>
                      </a:lnTo>
                      <a:lnTo>
                        <a:pt x="354" y="472"/>
                      </a:lnTo>
                      <a:lnTo>
                        <a:pt x="362" y="438"/>
                      </a:lnTo>
                      <a:lnTo>
                        <a:pt x="364" y="434"/>
                      </a:lnTo>
                      <a:lnTo>
                        <a:pt x="370" y="425"/>
                      </a:lnTo>
                      <a:lnTo>
                        <a:pt x="389" y="415"/>
                      </a:lnTo>
                      <a:lnTo>
                        <a:pt x="389" y="403"/>
                      </a:lnTo>
                      <a:lnTo>
                        <a:pt x="389" y="379"/>
                      </a:lnTo>
                      <a:lnTo>
                        <a:pt x="387" y="362"/>
                      </a:lnTo>
                      <a:lnTo>
                        <a:pt x="397" y="358"/>
                      </a:lnTo>
                      <a:lnTo>
                        <a:pt x="423" y="352"/>
                      </a:lnTo>
                      <a:lnTo>
                        <a:pt x="429" y="350"/>
                      </a:lnTo>
                      <a:lnTo>
                        <a:pt x="444" y="346"/>
                      </a:lnTo>
                      <a:lnTo>
                        <a:pt x="452" y="342"/>
                      </a:lnTo>
                      <a:lnTo>
                        <a:pt x="497" y="330"/>
                      </a:lnTo>
                      <a:lnTo>
                        <a:pt x="525" y="322"/>
                      </a:lnTo>
                      <a:lnTo>
                        <a:pt x="529" y="320"/>
                      </a:lnTo>
                      <a:lnTo>
                        <a:pt x="531" y="320"/>
                      </a:lnTo>
                      <a:lnTo>
                        <a:pt x="533" y="320"/>
                      </a:lnTo>
                      <a:lnTo>
                        <a:pt x="537" y="318"/>
                      </a:lnTo>
                      <a:lnTo>
                        <a:pt x="539" y="318"/>
                      </a:lnTo>
                      <a:lnTo>
                        <a:pt x="549" y="315"/>
                      </a:lnTo>
                      <a:lnTo>
                        <a:pt x="560" y="311"/>
                      </a:lnTo>
                      <a:lnTo>
                        <a:pt x="576" y="307"/>
                      </a:lnTo>
                      <a:lnTo>
                        <a:pt x="584" y="303"/>
                      </a:lnTo>
                      <a:lnTo>
                        <a:pt x="596" y="301"/>
                      </a:lnTo>
                      <a:lnTo>
                        <a:pt x="607" y="297"/>
                      </a:lnTo>
                      <a:lnTo>
                        <a:pt x="633" y="291"/>
                      </a:lnTo>
                      <a:lnTo>
                        <a:pt x="663" y="281"/>
                      </a:lnTo>
                      <a:lnTo>
                        <a:pt x="674" y="275"/>
                      </a:lnTo>
                      <a:lnTo>
                        <a:pt x="680" y="275"/>
                      </a:lnTo>
                      <a:lnTo>
                        <a:pt x="684" y="273"/>
                      </a:lnTo>
                      <a:lnTo>
                        <a:pt x="706" y="265"/>
                      </a:lnTo>
                      <a:lnTo>
                        <a:pt x="733" y="256"/>
                      </a:lnTo>
                      <a:lnTo>
                        <a:pt x="749" y="250"/>
                      </a:lnTo>
                      <a:lnTo>
                        <a:pt x="761" y="246"/>
                      </a:lnTo>
                      <a:lnTo>
                        <a:pt x="769" y="244"/>
                      </a:lnTo>
                      <a:lnTo>
                        <a:pt x="792" y="234"/>
                      </a:lnTo>
                      <a:lnTo>
                        <a:pt x="816" y="228"/>
                      </a:lnTo>
                      <a:lnTo>
                        <a:pt x="820" y="226"/>
                      </a:lnTo>
                      <a:lnTo>
                        <a:pt x="834" y="220"/>
                      </a:lnTo>
                      <a:lnTo>
                        <a:pt x="889" y="201"/>
                      </a:lnTo>
                      <a:lnTo>
                        <a:pt x="891" y="201"/>
                      </a:lnTo>
                      <a:lnTo>
                        <a:pt x="894" y="199"/>
                      </a:lnTo>
                      <a:lnTo>
                        <a:pt x="896" y="197"/>
                      </a:lnTo>
                      <a:lnTo>
                        <a:pt x="902" y="197"/>
                      </a:lnTo>
                      <a:lnTo>
                        <a:pt x="904" y="195"/>
                      </a:lnTo>
                      <a:lnTo>
                        <a:pt x="924" y="189"/>
                      </a:lnTo>
                      <a:lnTo>
                        <a:pt x="946" y="179"/>
                      </a:lnTo>
                      <a:lnTo>
                        <a:pt x="951" y="177"/>
                      </a:lnTo>
                      <a:lnTo>
                        <a:pt x="961" y="173"/>
                      </a:lnTo>
                      <a:lnTo>
                        <a:pt x="967" y="171"/>
                      </a:lnTo>
                      <a:lnTo>
                        <a:pt x="975" y="169"/>
                      </a:lnTo>
                      <a:lnTo>
                        <a:pt x="989" y="163"/>
                      </a:lnTo>
                      <a:lnTo>
                        <a:pt x="993" y="161"/>
                      </a:lnTo>
                      <a:lnTo>
                        <a:pt x="1024" y="149"/>
                      </a:lnTo>
                      <a:lnTo>
                        <a:pt x="1032" y="147"/>
                      </a:lnTo>
                      <a:lnTo>
                        <a:pt x="1040" y="144"/>
                      </a:lnTo>
                      <a:lnTo>
                        <a:pt x="1048" y="140"/>
                      </a:lnTo>
                      <a:lnTo>
                        <a:pt x="1058" y="138"/>
                      </a:lnTo>
                      <a:lnTo>
                        <a:pt x="1065" y="134"/>
                      </a:lnTo>
                      <a:lnTo>
                        <a:pt x="1071" y="132"/>
                      </a:lnTo>
                      <a:lnTo>
                        <a:pt x="1105" y="118"/>
                      </a:lnTo>
                      <a:lnTo>
                        <a:pt x="1109" y="118"/>
                      </a:lnTo>
                      <a:lnTo>
                        <a:pt x="1152" y="100"/>
                      </a:lnTo>
                      <a:lnTo>
                        <a:pt x="1160" y="96"/>
                      </a:lnTo>
                      <a:lnTo>
                        <a:pt x="1175" y="90"/>
                      </a:lnTo>
                      <a:lnTo>
                        <a:pt x="1181" y="89"/>
                      </a:lnTo>
                      <a:lnTo>
                        <a:pt x="1187" y="87"/>
                      </a:lnTo>
                      <a:lnTo>
                        <a:pt x="1219" y="75"/>
                      </a:lnTo>
                      <a:lnTo>
                        <a:pt x="1217" y="75"/>
                      </a:lnTo>
                      <a:lnTo>
                        <a:pt x="1217" y="73"/>
                      </a:lnTo>
                      <a:lnTo>
                        <a:pt x="1225" y="71"/>
                      </a:lnTo>
                      <a:lnTo>
                        <a:pt x="1246" y="63"/>
                      </a:lnTo>
                      <a:lnTo>
                        <a:pt x="1282" y="47"/>
                      </a:lnTo>
                      <a:lnTo>
                        <a:pt x="1284" y="47"/>
                      </a:lnTo>
                      <a:lnTo>
                        <a:pt x="1289" y="45"/>
                      </a:lnTo>
                      <a:lnTo>
                        <a:pt x="1311" y="35"/>
                      </a:lnTo>
                      <a:lnTo>
                        <a:pt x="1315" y="33"/>
                      </a:lnTo>
                      <a:lnTo>
                        <a:pt x="1321" y="32"/>
                      </a:lnTo>
                      <a:lnTo>
                        <a:pt x="1329" y="30"/>
                      </a:lnTo>
                      <a:lnTo>
                        <a:pt x="1331" y="28"/>
                      </a:lnTo>
                      <a:lnTo>
                        <a:pt x="1354" y="18"/>
                      </a:lnTo>
                      <a:lnTo>
                        <a:pt x="1374" y="10"/>
                      </a:lnTo>
                      <a:lnTo>
                        <a:pt x="1398" y="0"/>
                      </a:lnTo>
                      <a:lnTo>
                        <a:pt x="1403" y="10"/>
                      </a:lnTo>
                      <a:lnTo>
                        <a:pt x="1401" y="10"/>
                      </a:lnTo>
                      <a:lnTo>
                        <a:pt x="1439" y="55"/>
                      </a:lnTo>
                      <a:lnTo>
                        <a:pt x="1539" y="149"/>
                      </a:lnTo>
                      <a:lnTo>
                        <a:pt x="1561" y="224"/>
                      </a:lnTo>
                      <a:lnTo>
                        <a:pt x="1525" y="252"/>
                      </a:lnTo>
                      <a:lnTo>
                        <a:pt x="1490" y="295"/>
                      </a:lnTo>
                      <a:lnTo>
                        <a:pt x="1457" y="350"/>
                      </a:lnTo>
                      <a:lnTo>
                        <a:pt x="1431" y="417"/>
                      </a:lnTo>
                      <a:lnTo>
                        <a:pt x="1411" y="413"/>
                      </a:lnTo>
                      <a:lnTo>
                        <a:pt x="1388" y="417"/>
                      </a:lnTo>
                      <a:lnTo>
                        <a:pt x="1329" y="454"/>
                      </a:lnTo>
                      <a:lnTo>
                        <a:pt x="1309" y="474"/>
                      </a:lnTo>
                      <a:lnTo>
                        <a:pt x="1272" y="521"/>
                      </a:lnTo>
                      <a:lnTo>
                        <a:pt x="1246" y="562"/>
                      </a:lnTo>
                      <a:lnTo>
                        <a:pt x="1242" y="572"/>
                      </a:lnTo>
                      <a:lnTo>
                        <a:pt x="1232" y="647"/>
                      </a:lnTo>
                      <a:lnTo>
                        <a:pt x="1234" y="658"/>
                      </a:lnTo>
                      <a:lnTo>
                        <a:pt x="1201" y="662"/>
                      </a:lnTo>
                      <a:lnTo>
                        <a:pt x="1156" y="682"/>
                      </a:lnTo>
                      <a:lnTo>
                        <a:pt x="1128" y="702"/>
                      </a:lnTo>
                      <a:lnTo>
                        <a:pt x="1122" y="700"/>
                      </a:lnTo>
                      <a:lnTo>
                        <a:pt x="1107" y="694"/>
                      </a:lnTo>
                      <a:lnTo>
                        <a:pt x="1103" y="692"/>
                      </a:lnTo>
                      <a:lnTo>
                        <a:pt x="1050" y="670"/>
                      </a:lnTo>
                      <a:lnTo>
                        <a:pt x="1016" y="657"/>
                      </a:lnTo>
                      <a:lnTo>
                        <a:pt x="1003" y="651"/>
                      </a:lnTo>
                      <a:lnTo>
                        <a:pt x="955" y="633"/>
                      </a:lnTo>
                      <a:lnTo>
                        <a:pt x="940" y="625"/>
                      </a:lnTo>
                      <a:lnTo>
                        <a:pt x="912" y="613"/>
                      </a:lnTo>
                      <a:lnTo>
                        <a:pt x="910" y="613"/>
                      </a:lnTo>
                      <a:lnTo>
                        <a:pt x="910" y="611"/>
                      </a:lnTo>
                      <a:lnTo>
                        <a:pt x="875" y="598"/>
                      </a:lnTo>
                      <a:lnTo>
                        <a:pt x="859" y="592"/>
                      </a:lnTo>
                      <a:lnTo>
                        <a:pt x="857" y="594"/>
                      </a:lnTo>
                      <a:lnTo>
                        <a:pt x="845" y="596"/>
                      </a:lnTo>
                      <a:lnTo>
                        <a:pt x="824" y="603"/>
                      </a:lnTo>
                      <a:lnTo>
                        <a:pt x="814" y="607"/>
                      </a:lnTo>
                      <a:lnTo>
                        <a:pt x="800" y="611"/>
                      </a:lnTo>
                      <a:lnTo>
                        <a:pt x="753" y="627"/>
                      </a:lnTo>
                      <a:lnTo>
                        <a:pt x="743" y="631"/>
                      </a:lnTo>
                      <a:lnTo>
                        <a:pt x="741" y="631"/>
                      </a:lnTo>
                      <a:lnTo>
                        <a:pt x="718" y="639"/>
                      </a:lnTo>
                      <a:lnTo>
                        <a:pt x="698" y="645"/>
                      </a:lnTo>
                      <a:lnTo>
                        <a:pt x="657" y="658"/>
                      </a:lnTo>
                      <a:lnTo>
                        <a:pt x="651" y="635"/>
                      </a:lnTo>
                      <a:lnTo>
                        <a:pt x="637" y="625"/>
                      </a:lnTo>
                      <a:lnTo>
                        <a:pt x="633" y="623"/>
                      </a:lnTo>
                      <a:lnTo>
                        <a:pt x="627" y="619"/>
                      </a:lnTo>
                      <a:lnTo>
                        <a:pt x="619" y="613"/>
                      </a:lnTo>
                      <a:lnTo>
                        <a:pt x="604" y="621"/>
                      </a:lnTo>
                      <a:lnTo>
                        <a:pt x="590" y="611"/>
                      </a:lnTo>
                      <a:lnTo>
                        <a:pt x="592" y="607"/>
                      </a:lnTo>
                      <a:lnTo>
                        <a:pt x="572" y="613"/>
                      </a:lnTo>
                      <a:lnTo>
                        <a:pt x="552" y="617"/>
                      </a:lnTo>
                      <a:lnTo>
                        <a:pt x="539" y="621"/>
                      </a:lnTo>
                      <a:lnTo>
                        <a:pt x="531" y="623"/>
                      </a:lnTo>
                      <a:lnTo>
                        <a:pt x="507" y="631"/>
                      </a:lnTo>
                      <a:lnTo>
                        <a:pt x="462" y="643"/>
                      </a:lnTo>
                      <a:lnTo>
                        <a:pt x="458" y="643"/>
                      </a:lnTo>
                      <a:lnTo>
                        <a:pt x="438" y="649"/>
                      </a:lnTo>
                      <a:lnTo>
                        <a:pt x="421" y="653"/>
                      </a:lnTo>
                      <a:lnTo>
                        <a:pt x="405" y="658"/>
                      </a:lnTo>
                      <a:lnTo>
                        <a:pt x="391" y="662"/>
                      </a:lnTo>
                      <a:lnTo>
                        <a:pt x="378" y="666"/>
                      </a:lnTo>
                      <a:lnTo>
                        <a:pt x="374" y="666"/>
                      </a:lnTo>
                      <a:lnTo>
                        <a:pt x="370" y="666"/>
                      </a:lnTo>
                      <a:lnTo>
                        <a:pt x="352" y="674"/>
                      </a:lnTo>
                      <a:lnTo>
                        <a:pt x="326" y="688"/>
                      </a:lnTo>
                      <a:lnTo>
                        <a:pt x="315" y="696"/>
                      </a:lnTo>
                      <a:lnTo>
                        <a:pt x="303" y="704"/>
                      </a:lnTo>
                      <a:lnTo>
                        <a:pt x="295" y="706"/>
                      </a:lnTo>
                      <a:lnTo>
                        <a:pt x="285" y="721"/>
                      </a:lnTo>
                      <a:lnTo>
                        <a:pt x="266" y="727"/>
                      </a:lnTo>
                      <a:lnTo>
                        <a:pt x="262" y="731"/>
                      </a:lnTo>
                      <a:lnTo>
                        <a:pt x="244" y="741"/>
                      </a:lnTo>
                      <a:lnTo>
                        <a:pt x="226" y="753"/>
                      </a:lnTo>
                      <a:lnTo>
                        <a:pt x="214" y="757"/>
                      </a:lnTo>
                      <a:lnTo>
                        <a:pt x="187" y="765"/>
                      </a:lnTo>
                      <a:lnTo>
                        <a:pt x="159" y="774"/>
                      </a:lnTo>
                      <a:lnTo>
                        <a:pt x="155" y="774"/>
                      </a:lnTo>
                      <a:lnTo>
                        <a:pt x="146" y="776"/>
                      </a:lnTo>
                      <a:lnTo>
                        <a:pt x="134" y="780"/>
                      </a:lnTo>
                      <a:lnTo>
                        <a:pt x="134" y="782"/>
                      </a:lnTo>
                      <a:lnTo>
                        <a:pt x="77" y="798"/>
                      </a:lnTo>
                      <a:lnTo>
                        <a:pt x="73" y="798"/>
                      </a:lnTo>
                      <a:lnTo>
                        <a:pt x="63" y="802"/>
                      </a:lnTo>
                      <a:lnTo>
                        <a:pt x="41" y="808"/>
                      </a:lnTo>
                      <a:lnTo>
                        <a:pt x="20" y="814"/>
                      </a:lnTo>
                      <a:lnTo>
                        <a:pt x="6" y="818"/>
                      </a:lnTo>
                      <a:lnTo>
                        <a:pt x="6" y="816"/>
                      </a:lnTo>
                      <a:lnTo>
                        <a:pt x="2" y="790"/>
                      </a:lnTo>
                      <a:lnTo>
                        <a:pt x="0" y="772"/>
                      </a:lnTo>
                      <a:lnTo>
                        <a:pt x="4" y="763"/>
                      </a:lnTo>
                      <a:lnTo>
                        <a:pt x="34" y="755"/>
                      </a:lnTo>
                      <a:lnTo>
                        <a:pt x="43" y="743"/>
                      </a:lnTo>
                      <a:lnTo>
                        <a:pt x="41" y="725"/>
                      </a:lnTo>
                      <a:lnTo>
                        <a:pt x="41" y="715"/>
                      </a:lnTo>
                      <a:lnTo>
                        <a:pt x="45" y="706"/>
                      </a:lnTo>
                      <a:lnTo>
                        <a:pt x="47" y="706"/>
                      </a:lnTo>
                      <a:lnTo>
                        <a:pt x="57" y="690"/>
                      </a:lnTo>
                      <a:lnTo>
                        <a:pt x="79" y="674"/>
                      </a:lnTo>
                      <a:lnTo>
                        <a:pt x="93" y="668"/>
                      </a:lnTo>
                      <a:lnTo>
                        <a:pt x="100" y="668"/>
                      </a:lnTo>
                      <a:lnTo>
                        <a:pt x="124" y="662"/>
                      </a:lnTo>
                      <a:lnTo>
                        <a:pt x="159" y="623"/>
                      </a:lnTo>
                      <a:lnTo>
                        <a:pt x="159" y="619"/>
                      </a:lnTo>
                      <a:lnTo>
                        <a:pt x="179" y="601"/>
                      </a:lnTo>
                      <a:lnTo>
                        <a:pt x="201" y="594"/>
                      </a:lnTo>
                      <a:lnTo>
                        <a:pt x="207" y="588"/>
                      </a:lnTo>
                      <a:lnTo>
                        <a:pt x="212" y="568"/>
                      </a:lnTo>
                      <a:lnTo>
                        <a:pt x="212" y="566"/>
                      </a:lnTo>
                      <a:lnTo>
                        <a:pt x="209" y="554"/>
                      </a:lnTo>
                      <a:lnTo>
                        <a:pt x="228" y="537"/>
                      </a:lnTo>
                      <a:lnTo>
                        <a:pt x="252" y="517"/>
                      </a:lnTo>
                      <a:lnTo>
                        <a:pt x="256" y="521"/>
                      </a:lnTo>
                      <a:lnTo>
                        <a:pt x="258" y="529"/>
                      </a:lnTo>
                      <a:lnTo>
                        <a:pt x="277" y="527"/>
                      </a:lnTo>
                      <a:lnTo>
                        <a:pt x="277" y="525"/>
                      </a:lnTo>
                      <a:lnTo>
                        <a:pt x="283" y="519"/>
                      </a:lnTo>
                      <a:lnTo>
                        <a:pt x="287" y="503"/>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09" name="Freeform 31">
                  <a:extLst>
                    <a:ext uri="{FF2B5EF4-FFF2-40B4-BE49-F238E27FC236}">
                      <a16:creationId xmlns:a16="http://schemas.microsoft.com/office/drawing/2014/main" id="{008E388E-46B2-4BB0-BBE6-4CB7F24C2A75}"/>
                    </a:ext>
                  </a:extLst>
                </p:cNvPr>
                <p:cNvSpPr>
                  <a:spLocks/>
                </p:cNvSpPr>
                <p:nvPr/>
              </p:nvSpPr>
              <p:spPr bwMode="auto">
                <a:xfrm>
                  <a:off x="5096" y="1718"/>
                  <a:ext cx="111" cy="139"/>
                </a:xfrm>
                <a:custGeom>
                  <a:avLst/>
                  <a:gdLst>
                    <a:gd name="T0" fmla="*/ 73 w 224"/>
                    <a:gd name="T1" fmla="*/ 90 h 277"/>
                    <a:gd name="T2" fmla="*/ 53 w 224"/>
                    <a:gd name="T3" fmla="*/ 68 h 277"/>
                    <a:gd name="T4" fmla="*/ 47 w 224"/>
                    <a:gd name="T5" fmla="*/ 51 h 277"/>
                    <a:gd name="T6" fmla="*/ 49 w 224"/>
                    <a:gd name="T7" fmla="*/ 49 h 277"/>
                    <a:gd name="T8" fmla="*/ 45 w 224"/>
                    <a:gd name="T9" fmla="*/ 43 h 277"/>
                    <a:gd name="T10" fmla="*/ 49 w 224"/>
                    <a:gd name="T11" fmla="*/ 25 h 277"/>
                    <a:gd name="T12" fmla="*/ 51 w 224"/>
                    <a:gd name="T13" fmla="*/ 6 h 277"/>
                    <a:gd name="T14" fmla="*/ 55 w 224"/>
                    <a:gd name="T15" fmla="*/ 0 h 277"/>
                    <a:gd name="T16" fmla="*/ 53 w 224"/>
                    <a:gd name="T17" fmla="*/ 0 h 277"/>
                    <a:gd name="T18" fmla="*/ 37 w 224"/>
                    <a:gd name="T19" fmla="*/ 0 h 277"/>
                    <a:gd name="T20" fmla="*/ 23 w 224"/>
                    <a:gd name="T21" fmla="*/ 4 h 277"/>
                    <a:gd name="T22" fmla="*/ 21 w 224"/>
                    <a:gd name="T23" fmla="*/ 6 h 277"/>
                    <a:gd name="T24" fmla="*/ 2 w 224"/>
                    <a:gd name="T25" fmla="*/ 33 h 277"/>
                    <a:gd name="T26" fmla="*/ 2 w 224"/>
                    <a:gd name="T27" fmla="*/ 39 h 277"/>
                    <a:gd name="T28" fmla="*/ 0 w 224"/>
                    <a:gd name="T29" fmla="*/ 41 h 277"/>
                    <a:gd name="T30" fmla="*/ 4 w 224"/>
                    <a:gd name="T31" fmla="*/ 53 h 277"/>
                    <a:gd name="T32" fmla="*/ 6 w 224"/>
                    <a:gd name="T33" fmla="*/ 55 h 277"/>
                    <a:gd name="T34" fmla="*/ 31 w 224"/>
                    <a:gd name="T35" fmla="*/ 106 h 277"/>
                    <a:gd name="T36" fmla="*/ 35 w 224"/>
                    <a:gd name="T37" fmla="*/ 112 h 277"/>
                    <a:gd name="T38" fmla="*/ 39 w 224"/>
                    <a:gd name="T39" fmla="*/ 121 h 277"/>
                    <a:gd name="T40" fmla="*/ 41 w 224"/>
                    <a:gd name="T41" fmla="*/ 125 h 277"/>
                    <a:gd name="T42" fmla="*/ 43 w 224"/>
                    <a:gd name="T43" fmla="*/ 127 h 277"/>
                    <a:gd name="T44" fmla="*/ 43 w 224"/>
                    <a:gd name="T45" fmla="*/ 129 h 277"/>
                    <a:gd name="T46" fmla="*/ 43 w 224"/>
                    <a:gd name="T47" fmla="*/ 131 h 277"/>
                    <a:gd name="T48" fmla="*/ 51 w 224"/>
                    <a:gd name="T49" fmla="*/ 145 h 277"/>
                    <a:gd name="T50" fmla="*/ 53 w 224"/>
                    <a:gd name="T51" fmla="*/ 147 h 277"/>
                    <a:gd name="T52" fmla="*/ 53 w 224"/>
                    <a:gd name="T53" fmla="*/ 149 h 277"/>
                    <a:gd name="T54" fmla="*/ 67 w 224"/>
                    <a:gd name="T55" fmla="*/ 177 h 277"/>
                    <a:gd name="T56" fmla="*/ 82 w 224"/>
                    <a:gd name="T57" fmla="*/ 206 h 277"/>
                    <a:gd name="T58" fmla="*/ 82 w 224"/>
                    <a:gd name="T59" fmla="*/ 208 h 277"/>
                    <a:gd name="T60" fmla="*/ 88 w 224"/>
                    <a:gd name="T61" fmla="*/ 220 h 277"/>
                    <a:gd name="T62" fmla="*/ 98 w 224"/>
                    <a:gd name="T63" fmla="*/ 239 h 277"/>
                    <a:gd name="T64" fmla="*/ 100 w 224"/>
                    <a:gd name="T65" fmla="*/ 245 h 277"/>
                    <a:gd name="T66" fmla="*/ 102 w 224"/>
                    <a:gd name="T67" fmla="*/ 247 h 277"/>
                    <a:gd name="T68" fmla="*/ 106 w 224"/>
                    <a:gd name="T69" fmla="*/ 253 h 277"/>
                    <a:gd name="T70" fmla="*/ 108 w 224"/>
                    <a:gd name="T71" fmla="*/ 259 h 277"/>
                    <a:gd name="T72" fmla="*/ 118 w 224"/>
                    <a:gd name="T73" fmla="*/ 277 h 277"/>
                    <a:gd name="T74" fmla="*/ 149 w 224"/>
                    <a:gd name="T75" fmla="*/ 265 h 277"/>
                    <a:gd name="T76" fmla="*/ 177 w 224"/>
                    <a:gd name="T77" fmla="*/ 255 h 277"/>
                    <a:gd name="T78" fmla="*/ 194 w 224"/>
                    <a:gd name="T79" fmla="*/ 247 h 277"/>
                    <a:gd name="T80" fmla="*/ 212 w 224"/>
                    <a:gd name="T81" fmla="*/ 239 h 277"/>
                    <a:gd name="T82" fmla="*/ 224 w 224"/>
                    <a:gd name="T83" fmla="*/ 234 h 277"/>
                    <a:gd name="T84" fmla="*/ 187 w 224"/>
                    <a:gd name="T85" fmla="*/ 171 h 277"/>
                    <a:gd name="T86" fmla="*/ 185 w 224"/>
                    <a:gd name="T87" fmla="*/ 177 h 277"/>
                    <a:gd name="T88" fmla="*/ 139 w 224"/>
                    <a:gd name="T89" fmla="*/ 157 h 277"/>
                    <a:gd name="T90" fmla="*/ 122 w 224"/>
                    <a:gd name="T91" fmla="*/ 143 h 277"/>
                    <a:gd name="T92" fmla="*/ 100 w 224"/>
                    <a:gd name="T93" fmla="*/ 106 h 277"/>
                    <a:gd name="T94" fmla="*/ 73 w 224"/>
                    <a:gd name="T95" fmla="*/ 90 h 27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4"/>
                    <a:gd name="T145" fmla="*/ 0 h 277"/>
                    <a:gd name="T146" fmla="*/ 224 w 224"/>
                    <a:gd name="T147" fmla="*/ 277 h 27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4" h="277">
                      <a:moveTo>
                        <a:pt x="73" y="90"/>
                      </a:moveTo>
                      <a:lnTo>
                        <a:pt x="53" y="68"/>
                      </a:lnTo>
                      <a:lnTo>
                        <a:pt x="47" y="51"/>
                      </a:lnTo>
                      <a:lnTo>
                        <a:pt x="49" y="49"/>
                      </a:lnTo>
                      <a:lnTo>
                        <a:pt x="45" y="43"/>
                      </a:lnTo>
                      <a:lnTo>
                        <a:pt x="49" y="25"/>
                      </a:lnTo>
                      <a:lnTo>
                        <a:pt x="51" y="6"/>
                      </a:lnTo>
                      <a:lnTo>
                        <a:pt x="55" y="0"/>
                      </a:lnTo>
                      <a:lnTo>
                        <a:pt x="53" y="0"/>
                      </a:lnTo>
                      <a:lnTo>
                        <a:pt x="37" y="0"/>
                      </a:lnTo>
                      <a:lnTo>
                        <a:pt x="23" y="4"/>
                      </a:lnTo>
                      <a:lnTo>
                        <a:pt x="21" y="6"/>
                      </a:lnTo>
                      <a:lnTo>
                        <a:pt x="2" y="33"/>
                      </a:lnTo>
                      <a:lnTo>
                        <a:pt x="2" y="39"/>
                      </a:lnTo>
                      <a:lnTo>
                        <a:pt x="0" y="41"/>
                      </a:lnTo>
                      <a:lnTo>
                        <a:pt x="4" y="53"/>
                      </a:lnTo>
                      <a:lnTo>
                        <a:pt x="6" y="55"/>
                      </a:lnTo>
                      <a:lnTo>
                        <a:pt x="31" y="106"/>
                      </a:lnTo>
                      <a:lnTo>
                        <a:pt x="35" y="112"/>
                      </a:lnTo>
                      <a:lnTo>
                        <a:pt x="39" y="121"/>
                      </a:lnTo>
                      <a:lnTo>
                        <a:pt x="41" y="125"/>
                      </a:lnTo>
                      <a:lnTo>
                        <a:pt x="43" y="127"/>
                      </a:lnTo>
                      <a:lnTo>
                        <a:pt x="43" y="129"/>
                      </a:lnTo>
                      <a:lnTo>
                        <a:pt x="43" y="131"/>
                      </a:lnTo>
                      <a:lnTo>
                        <a:pt x="51" y="145"/>
                      </a:lnTo>
                      <a:lnTo>
                        <a:pt x="53" y="147"/>
                      </a:lnTo>
                      <a:lnTo>
                        <a:pt x="53" y="149"/>
                      </a:lnTo>
                      <a:lnTo>
                        <a:pt x="67" y="177"/>
                      </a:lnTo>
                      <a:lnTo>
                        <a:pt x="82" y="206"/>
                      </a:lnTo>
                      <a:lnTo>
                        <a:pt x="82" y="208"/>
                      </a:lnTo>
                      <a:lnTo>
                        <a:pt x="88" y="220"/>
                      </a:lnTo>
                      <a:lnTo>
                        <a:pt x="98" y="239"/>
                      </a:lnTo>
                      <a:lnTo>
                        <a:pt x="100" y="245"/>
                      </a:lnTo>
                      <a:lnTo>
                        <a:pt x="102" y="247"/>
                      </a:lnTo>
                      <a:lnTo>
                        <a:pt x="106" y="253"/>
                      </a:lnTo>
                      <a:lnTo>
                        <a:pt x="108" y="259"/>
                      </a:lnTo>
                      <a:lnTo>
                        <a:pt x="118" y="277"/>
                      </a:lnTo>
                      <a:lnTo>
                        <a:pt x="149" y="265"/>
                      </a:lnTo>
                      <a:lnTo>
                        <a:pt x="177" y="255"/>
                      </a:lnTo>
                      <a:lnTo>
                        <a:pt x="194" y="247"/>
                      </a:lnTo>
                      <a:lnTo>
                        <a:pt x="212" y="239"/>
                      </a:lnTo>
                      <a:lnTo>
                        <a:pt x="224" y="234"/>
                      </a:lnTo>
                      <a:lnTo>
                        <a:pt x="187" y="171"/>
                      </a:lnTo>
                      <a:lnTo>
                        <a:pt x="185" y="177"/>
                      </a:lnTo>
                      <a:lnTo>
                        <a:pt x="139" y="157"/>
                      </a:lnTo>
                      <a:lnTo>
                        <a:pt x="122" y="143"/>
                      </a:lnTo>
                      <a:lnTo>
                        <a:pt x="100" y="106"/>
                      </a:lnTo>
                      <a:lnTo>
                        <a:pt x="73" y="90"/>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10" name="Freeform 32">
                  <a:extLst>
                    <a:ext uri="{FF2B5EF4-FFF2-40B4-BE49-F238E27FC236}">
                      <a16:creationId xmlns:a16="http://schemas.microsoft.com/office/drawing/2014/main" id="{361E6772-C738-439A-B4EA-96F3F888B54A}"/>
                    </a:ext>
                  </a:extLst>
                </p:cNvPr>
                <p:cNvSpPr>
                  <a:spLocks/>
                </p:cNvSpPr>
                <p:nvPr/>
              </p:nvSpPr>
              <p:spPr bwMode="auto">
                <a:xfrm>
                  <a:off x="5019" y="1852"/>
                  <a:ext cx="17" cy="20"/>
                </a:xfrm>
                <a:custGeom>
                  <a:avLst/>
                  <a:gdLst>
                    <a:gd name="T0" fmla="*/ 0 w 37"/>
                    <a:gd name="T1" fmla="*/ 14 h 37"/>
                    <a:gd name="T2" fmla="*/ 15 w 37"/>
                    <a:gd name="T3" fmla="*/ 22 h 37"/>
                    <a:gd name="T4" fmla="*/ 17 w 37"/>
                    <a:gd name="T5" fmla="*/ 22 h 37"/>
                    <a:gd name="T6" fmla="*/ 19 w 37"/>
                    <a:gd name="T7" fmla="*/ 27 h 37"/>
                    <a:gd name="T8" fmla="*/ 23 w 37"/>
                    <a:gd name="T9" fmla="*/ 37 h 37"/>
                    <a:gd name="T10" fmla="*/ 31 w 37"/>
                    <a:gd name="T11" fmla="*/ 22 h 37"/>
                    <a:gd name="T12" fmla="*/ 37 w 37"/>
                    <a:gd name="T13" fmla="*/ 8 h 37"/>
                    <a:gd name="T14" fmla="*/ 15 w 37"/>
                    <a:gd name="T15" fmla="*/ 0 h 37"/>
                    <a:gd name="T16" fmla="*/ 5 w 37"/>
                    <a:gd name="T17" fmla="*/ 2 h 37"/>
                    <a:gd name="T18" fmla="*/ 3 w 37"/>
                    <a:gd name="T19" fmla="*/ 8 h 37"/>
                    <a:gd name="T20" fmla="*/ 0 w 37"/>
                    <a:gd name="T21" fmla="*/ 14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37"/>
                    <a:gd name="T35" fmla="*/ 37 w 37"/>
                    <a:gd name="T36" fmla="*/ 37 h 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37">
                      <a:moveTo>
                        <a:pt x="0" y="14"/>
                      </a:moveTo>
                      <a:lnTo>
                        <a:pt x="15" y="22"/>
                      </a:lnTo>
                      <a:lnTo>
                        <a:pt x="17" y="22"/>
                      </a:lnTo>
                      <a:lnTo>
                        <a:pt x="19" y="27"/>
                      </a:lnTo>
                      <a:lnTo>
                        <a:pt x="23" y="37"/>
                      </a:lnTo>
                      <a:lnTo>
                        <a:pt x="31" y="22"/>
                      </a:lnTo>
                      <a:lnTo>
                        <a:pt x="37" y="8"/>
                      </a:lnTo>
                      <a:lnTo>
                        <a:pt x="15" y="0"/>
                      </a:lnTo>
                      <a:lnTo>
                        <a:pt x="5" y="2"/>
                      </a:lnTo>
                      <a:lnTo>
                        <a:pt x="3" y="8"/>
                      </a:lnTo>
                      <a:lnTo>
                        <a:pt x="0" y="14"/>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11" name="Freeform 33">
                  <a:extLst>
                    <a:ext uri="{FF2B5EF4-FFF2-40B4-BE49-F238E27FC236}">
                      <a16:creationId xmlns:a16="http://schemas.microsoft.com/office/drawing/2014/main" id="{73F28BB0-3355-44A1-B70E-FFB84B7D2AC7}"/>
                    </a:ext>
                  </a:extLst>
                </p:cNvPr>
                <p:cNvSpPr>
                  <a:spLocks/>
                </p:cNvSpPr>
                <p:nvPr/>
              </p:nvSpPr>
              <p:spPr bwMode="auto">
                <a:xfrm>
                  <a:off x="4796" y="1739"/>
                  <a:ext cx="413" cy="182"/>
                </a:xfrm>
                <a:custGeom>
                  <a:avLst/>
                  <a:gdLst>
                    <a:gd name="T0" fmla="*/ 226 w 830"/>
                    <a:gd name="T1" fmla="*/ 147 h 362"/>
                    <a:gd name="T2" fmla="*/ 331 w 830"/>
                    <a:gd name="T3" fmla="*/ 110 h 362"/>
                    <a:gd name="T4" fmla="*/ 354 w 830"/>
                    <a:gd name="T5" fmla="*/ 100 h 362"/>
                    <a:gd name="T6" fmla="*/ 405 w 830"/>
                    <a:gd name="T7" fmla="*/ 79 h 362"/>
                    <a:gd name="T8" fmla="*/ 441 w 830"/>
                    <a:gd name="T9" fmla="*/ 65 h 362"/>
                    <a:gd name="T10" fmla="*/ 476 w 830"/>
                    <a:gd name="T11" fmla="*/ 51 h 362"/>
                    <a:gd name="T12" fmla="*/ 529 w 830"/>
                    <a:gd name="T13" fmla="*/ 29 h 362"/>
                    <a:gd name="T14" fmla="*/ 570 w 830"/>
                    <a:gd name="T15" fmla="*/ 12 h 362"/>
                    <a:gd name="T16" fmla="*/ 606 w 830"/>
                    <a:gd name="T17" fmla="*/ 12 h 362"/>
                    <a:gd name="T18" fmla="*/ 637 w 830"/>
                    <a:gd name="T19" fmla="*/ 71 h 362"/>
                    <a:gd name="T20" fmla="*/ 645 w 830"/>
                    <a:gd name="T21" fmla="*/ 86 h 362"/>
                    <a:gd name="T22" fmla="*/ 653 w 830"/>
                    <a:gd name="T23" fmla="*/ 104 h 362"/>
                    <a:gd name="T24" fmla="*/ 669 w 830"/>
                    <a:gd name="T25" fmla="*/ 136 h 362"/>
                    <a:gd name="T26" fmla="*/ 690 w 830"/>
                    <a:gd name="T27" fmla="*/ 179 h 362"/>
                    <a:gd name="T28" fmla="*/ 704 w 830"/>
                    <a:gd name="T29" fmla="*/ 206 h 362"/>
                    <a:gd name="T30" fmla="*/ 720 w 830"/>
                    <a:gd name="T31" fmla="*/ 236 h 362"/>
                    <a:gd name="T32" fmla="*/ 796 w 830"/>
                    <a:gd name="T33" fmla="*/ 206 h 362"/>
                    <a:gd name="T34" fmla="*/ 830 w 830"/>
                    <a:gd name="T35" fmla="*/ 210 h 362"/>
                    <a:gd name="T36" fmla="*/ 792 w 830"/>
                    <a:gd name="T37" fmla="*/ 308 h 362"/>
                    <a:gd name="T38" fmla="*/ 749 w 830"/>
                    <a:gd name="T39" fmla="*/ 336 h 362"/>
                    <a:gd name="T40" fmla="*/ 704 w 830"/>
                    <a:gd name="T41" fmla="*/ 318 h 362"/>
                    <a:gd name="T42" fmla="*/ 696 w 830"/>
                    <a:gd name="T43" fmla="*/ 291 h 362"/>
                    <a:gd name="T44" fmla="*/ 677 w 830"/>
                    <a:gd name="T45" fmla="*/ 277 h 362"/>
                    <a:gd name="T46" fmla="*/ 639 w 830"/>
                    <a:gd name="T47" fmla="*/ 303 h 362"/>
                    <a:gd name="T48" fmla="*/ 608 w 830"/>
                    <a:gd name="T49" fmla="*/ 246 h 362"/>
                    <a:gd name="T50" fmla="*/ 596 w 830"/>
                    <a:gd name="T51" fmla="*/ 240 h 362"/>
                    <a:gd name="T52" fmla="*/ 590 w 830"/>
                    <a:gd name="T53" fmla="*/ 183 h 362"/>
                    <a:gd name="T54" fmla="*/ 572 w 830"/>
                    <a:gd name="T55" fmla="*/ 167 h 362"/>
                    <a:gd name="T56" fmla="*/ 592 w 830"/>
                    <a:gd name="T57" fmla="*/ 145 h 362"/>
                    <a:gd name="T58" fmla="*/ 576 w 830"/>
                    <a:gd name="T59" fmla="*/ 92 h 362"/>
                    <a:gd name="T60" fmla="*/ 570 w 830"/>
                    <a:gd name="T61" fmla="*/ 53 h 362"/>
                    <a:gd name="T62" fmla="*/ 555 w 830"/>
                    <a:gd name="T63" fmla="*/ 114 h 362"/>
                    <a:gd name="T64" fmla="*/ 543 w 830"/>
                    <a:gd name="T65" fmla="*/ 132 h 362"/>
                    <a:gd name="T66" fmla="*/ 545 w 830"/>
                    <a:gd name="T67" fmla="*/ 157 h 362"/>
                    <a:gd name="T68" fmla="*/ 561 w 830"/>
                    <a:gd name="T69" fmla="*/ 246 h 362"/>
                    <a:gd name="T70" fmla="*/ 610 w 830"/>
                    <a:gd name="T71" fmla="*/ 314 h 362"/>
                    <a:gd name="T72" fmla="*/ 639 w 830"/>
                    <a:gd name="T73" fmla="*/ 346 h 362"/>
                    <a:gd name="T74" fmla="*/ 620 w 830"/>
                    <a:gd name="T75" fmla="*/ 358 h 362"/>
                    <a:gd name="T76" fmla="*/ 541 w 830"/>
                    <a:gd name="T77" fmla="*/ 342 h 362"/>
                    <a:gd name="T78" fmla="*/ 507 w 830"/>
                    <a:gd name="T79" fmla="*/ 334 h 362"/>
                    <a:gd name="T80" fmla="*/ 468 w 830"/>
                    <a:gd name="T81" fmla="*/ 356 h 362"/>
                    <a:gd name="T82" fmla="*/ 464 w 830"/>
                    <a:gd name="T83" fmla="*/ 291 h 362"/>
                    <a:gd name="T84" fmla="*/ 474 w 830"/>
                    <a:gd name="T85" fmla="*/ 271 h 362"/>
                    <a:gd name="T86" fmla="*/ 478 w 830"/>
                    <a:gd name="T87" fmla="*/ 248 h 362"/>
                    <a:gd name="T88" fmla="*/ 452 w 830"/>
                    <a:gd name="T89" fmla="*/ 228 h 362"/>
                    <a:gd name="T90" fmla="*/ 441 w 830"/>
                    <a:gd name="T91" fmla="*/ 236 h 362"/>
                    <a:gd name="T92" fmla="*/ 403 w 830"/>
                    <a:gd name="T93" fmla="*/ 230 h 362"/>
                    <a:gd name="T94" fmla="*/ 370 w 830"/>
                    <a:gd name="T95" fmla="*/ 206 h 362"/>
                    <a:gd name="T96" fmla="*/ 325 w 830"/>
                    <a:gd name="T97" fmla="*/ 200 h 362"/>
                    <a:gd name="T98" fmla="*/ 307 w 830"/>
                    <a:gd name="T99" fmla="*/ 187 h 362"/>
                    <a:gd name="T100" fmla="*/ 252 w 830"/>
                    <a:gd name="T101" fmla="*/ 165 h 362"/>
                    <a:gd name="T102" fmla="*/ 207 w 830"/>
                    <a:gd name="T103" fmla="*/ 177 h 362"/>
                    <a:gd name="T104" fmla="*/ 189 w 830"/>
                    <a:gd name="T105" fmla="*/ 187 h 362"/>
                    <a:gd name="T106" fmla="*/ 154 w 830"/>
                    <a:gd name="T107" fmla="*/ 216 h 362"/>
                    <a:gd name="T108" fmla="*/ 99 w 830"/>
                    <a:gd name="T109" fmla="*/ 255 h 362"/>
                    <a:gd name="T110" fmla="*/ 63 w 830"/>
                    <a:gd name="T111" fmla="*/ 289 h 362"/>
                    <a:gd name="T112" fmla="*/ 38 w 830"/>
                    <a:gd name="T113" fmla="*/ 332 h 362"/>
                    <a:gd name="T114" fmla="*/ 14 w 830"/>
                    <a:gd name="T115" fmla="*/ 269 h 362"/>
                    <a:gd name="T116" fmla="*/ 10 w 830"/>
                    <a:gd name="T117" fmla="*/ 228 h 362"/>
                    <a:gd name="T118" fmla="*/ 71 w 830"/>
                    <a:gd name="T119" fmla="*/ 204 h 362"/>
                    <a:gd name="T120" fmla="*/ 105 w 830"/>
                    <a:gd name="T121" fmla="*/ 193 h 362"/>
                    <a:gd name="T122" fmla="*/ 162 w 830"/>
                    <a:gd name="T123" fmla="*/ 173 h 3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30"/>
                    <a:gd name="T187" fmla="*/ 0 h 362"/>
                    <a:gd name="T188" fmla="*/ 830 w 830"/>
                    <a:gd name="T189" fmla="*/ 362 h 3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30" h="362">
                      <a:moveTo>
                        <a:pt x="187" y="163"/>
                      </a:moveTo>
                      <a:lnTo>
                        <a:pt x="203" y="157"/>
                      </a:lnTo>
                      <a:lnTo>
                        <a:pt x="226" y="147"/>
                      </a:lnTo>
                      <a:lnTo>
                        <a:pt x="242" y="141"/>
                      </a:lnTo>
                      <a:lnTo>
                        <a:pt x="325" y="112"/>
                      </a:lnTo>
                      <a:lnTo>
                        <a:pt x="331" y="110"/>
                      </a:lnTo>
                      <a:lnTo>
                        <a:pt x="331" y="108"/>
                      </a:lnTo>
                      <a:lnTo>
                        <a:pt x="337" y="106"/>
                      </a:lnTo>
                      <a:lnTo>
                        <a:pt x="354" y="100"/>
                      </a:lnTo>
                      <a:lnTo>
                        <a:pt x="370" y="92"/>
                      </a:lnTo>
                      <a:lnTo>
                        <a:pt x="397" y="82"/>
                      </a:lnTo>
                      <a:lnTo>
                        <a:pt x="405" y="79"/>
                      </a:lnTo>
                      <a:lnTo>
                        <a:pt x="419" y="75"/>
                      </a:lnTo>
                      <a:lnTo>
                        <a:pt x="423" y="73"/>
                      </a:lnTo>
                      <a:lnTo>
                        <a:pt x="441" y="65"/>
                      </a:lnTo>
                      <a:lnTo>
                        <a:pt x="450" y="61"/>
                      </a:lnTo>
                      <a:lnTo>
                        <a:pt x="470" y="53"/>
                      </a:lnTo>
                      <a:lnTo>
                        <a:pt x="476" y="51"/>
                      </a:lnTo>
                      <a:lnTo>
                        <a:pt x="484" y="47"/>
                      </a:lnTo>
                      <a:lnTo>
                        <a:pt x="488" y="47"/>
                      </a:lnTo>
                      <a:lnTo>
                        <a:pt x="529" y="29"/>
                      </a:lnTo>
                      <a:lnTo>
                        <a:pt x="531" y="29"/>
                      </a:lnTo>
                      <a:lnTo>
                        <a:pt x="547" y="23"/>
                      </a:lnTo>
                      <a:lnTo>
                        <a:pt x="570" y="12"/>
                      </a:lnTo>
                      <a:lnTo>
                        <a:pt x="588" y="6"/>
                      </a:lnTo>
                      <a:lnTo>
                        <a:pt x="602" y="0"/>
                      </a:lnTo>
                      <a:lnTo>
                        <a:pt x="606" y="12"/>
                      </a:lnTo>
                      <a:lnTo>
                        <a:pt x="608" y="14"/>
                      </a:lnTo>
                      <a:lnTo>
                        <a:pt x="633" y="65"/>
                      </a:lnTo>
                      <a:lnTo>
                        <a:pt x="637" y="71"/>
                      </a:lnTo>
                      <a:lnTo>
                        <a:pt x="641" y="80"/>
                      </a:lnTo>
                      <a:lnTo>
                        <a:pt x="643" y="84"/>
                      </a:lnTo>
                      <a:lnTo>
                        <a:pt x="645" y="86"/>
                      </a:lnTo>
                      <a:lnTo>
                        <a:pt x="645" y="88"/>
                      </a:lnTo>
                      <a:lnTo>
                        <a:pt x="645" y="90"/>
                      </a:lnTo>
                      <a:lnTo>
                        <a:pt x="653" y="104"/>
                      </a:lnTo>
                      <a:lnTo>
                        <a:pt x="655" y="106"/>
                      </a:lnTo>
                      <a:lnTo>
                        <a:pt x="655" y="108"/>
                      </a:lnTo>
                      <a:lnTo>
                        <a:pt x="669" y="136"/>
                      </a:lnTo>
                      <a:lnTo>
                        <a:pt x="684" y="165"/>
                      </a:lnTo>
                      <a:lnTo>
                        <a:pt x="684" y="167"/>
                      </a:lnTo>
                      <a:lnTo>
                        <a:pt x="690" y="179"/>
                      </a:lnTo>
                      <a:lnTo>
                        <a:pt x="700" y="198"/>
                      </a:lnTo>
                      <a:lnTo>
                        <a:pt x="702" y="204"/>
                      </a:lnTo>
                      <a:lnTo>
                        <a:pt x="704" y="206"/>
                      </a:lnTo>
                      <a:lnTo>
                        <a:pt x="708" y="212"/>
                      </a:lnTo>
                      <a:lnTo>
                        <a:pt x="710" y="218"/>
                      </a:lnTo>
                      <a:lnTo>
                        <a:pt x="720" y="236"/>
                      </a:lnTo>
                      <a:lnTo>
                        <a:pt x="751" y="224"/>
                      </a:lnTo>
                      <a:lnTo>
                        <a:pt x="779" y="214"/>
                      </a:lnTo>
                      <a:lnTo>
                        <a:pt x="796" y="206"/>
                      </a:lnTo>
                      <a:lnTo>
                        <a:pt x="814" y="198"/>
                      </a:lnTo>
                      <a:lnTo>
                        <a:pt x="826" y="193"/>
                      </a:lnTo>
                      <a:lnTo>
                        <a:pt x="830" y="210"/>
                      </a:lnTo>
                      <a:lnTo>
                        <a:pt x="830" y="289"/>
                      </a:lnTo>
                      <a:lnTo>
                        <a:pt x="804" y="303"/>
                      </a:lnTo>
                      <a:lnTo>
                        <a:pt x="792" y="308"/>
                      </a:lnTo>
                      <a:lnTo>
                        <a:pt x="769" y="322"/>
                      </a:lnTo>
                      <a:lnTo>
                        <a:pt x="765" y="334"/>
                      </a:lnTo>
                      <a:lnTo>
                        <a:pt x="749" y="336"/>
                      </a:lnTo>
                      <a:lnTo>
                        <a:pt x="730" y="358"/>
                      </a:lnTo>
                      <a:lnTo>
                        <a:pt x="722" y="310"/>
                      </a:lnTo>
                      <a:lnTo>
                        <a:pt x="704" y="318"/>
                      </a:lnTo>
                      <a:lnTo>
                        <a:pt x="708" y="293"/>
                      </a:lnTo>
                      <a:lnTo>
                        <a:pt x="698" y="291"/>
                      </a:lnTo>
                      <a:lnTo>
                        <a:pt x="696" y="291"/>
                      </a:lnTo>
                      <a:lnTo>
                        <a:pt x="694" y="295"/>
                      </a:lnTo>
                      <a:lnTo>
                        <a:pt x="682" y="291"/>
                      </a:lnTo>
                      <a:lnTo>
                        <a:pt x="677" y="277"/>
                      </a:lnTo>
                      <a:lnTo>
                        <a:pt x="678" y="301"/>
                      </a:lnTo>
                      <a:lnTo>
                        <a:pt x="657" y="310"/>
                      </a:lnTo>
                      <a:lnTo>
                        <a:pt x="639" y="303"/>
                      </a:lnTo>
                      <a:lnTo>
                        <a:pt x="610" y="273"/>
                      </a:lnTo>
                      <a:lnTo>
                        <a:pt x="623" y="261"/>
                      </a:lnTo>
                      <a:lnTo>
                        <a:pt x="608" y="246"/>
                      </a:lnTo>
                      <a:lnTo>
                        <a:pt x="629" y="236"/>
                      </a:lnTo>
                      <a:lnTo>
                        <a:pt x="606" y="222"/>
                      </a:lnTo>
                      <a:lnTo>
                        <a:pt x="596" y="240"/>
                      </a:lnTo>
                      <a:lnTo>
                        <a:pt x="588" y="222"/>
                      </a:lnTo>
                      <a:lnTo>
                        <a:pt x="604" y="196"/>
                      </a:lnTo>
                      <a:lnTo>
                        <a:pt x="590" y="183"/>
                      </a:lnTo>
                      <a:lnTo>
                        <a:pt x="592" y="189"/>
                      </a:lnTo>
                      <a:lnTo>
                        <a:pt x="580" y="200"/>
                      </a:lnTo>
                      <a:lnTo>
                        <a:pt x="572" y="167"/>
                      </a:lnTo>
                      <a:lnTo>
                        <a:pt x="586" y="173"/>
                      </a:lnTo>
                      <a:lnTo>
                        <a:pt x="598" y="165"/>
                      </a:lnTo>
                      <a:lnTo>
                        <a:pt x="592" y="145"/>
                      </a:lnTo>
                      <a:lnTo>
                        <a:pt x="574" y="145"/>
                      </a:lnTo>
                      <a:lnTo>
                        <a:pt x="568" y="132"/>
                      </a:lnTo>
                      <a:lnTo>
                        <a:pt x="576" y="92"/>
                      </a:lnTo>
                      <a:lnTo>
                        <a:pt x="596" y="80"/>
                      </a:lnTo>
                      <a:lnTo>
                        <a:pt x="580" y="45"/>
                      </a:lnTo>
                      <a:lnTo>
                        <a:pt x="570" y="53"/>
                      </a:lnTo>
                      <a:lnTo>
                        <a:pt x="572" y="80"/>
                      </a:lnTo>
                      <a:lnTo>
                        <a:pt x="557" y="100"/>
                      </a:lnTo>
                      <a:lnTo>
                        <a:pt x="555" y="114"/>
                      </a:lnTo>
                      <a:lnTo>
                        <a:pt x="543" y="108"/>
                      </a:lnTo>
                      <a:lnTo>
                        <a:pt x="541" y="120"/>
                      </a:lnTo>
                      <a:lnTo>
                        <a:pt x="543" y="132"/>
                      </a:lnTo>
                      <a:lnTo>
                        <a:pt x="523" y="147"/>
                      </a:lnTo>
                      <a:lnTo>
                        <a:pt x="521" y="149"/>
                      </a:lnTo>
                      <a:lnTo>
                        <a:pt x="545" y="157"/>
                      </a:lnTo>
                      <a:lnTo>
                        <a:pt x="559" y="181"/>
                      </a:lnTo>
                      <a:lnTo>
                        <a:pt x="553" y="236"/>
                      </a:lnTo>
                      <a:lnTo>
                        <a:pt x="561" y="246"/>
                      </a:lnTo>
                      <a:lnTo>
                        <a:pt x="582" y="285"/>
                      </a:lnTo>
                      <a:lnTo>
                        <a:pt x="610" y="301"/>
                      </a:lnTo>
                      <a:lnTo>
                        <a:pt x="610" y="314"/>
                      </a:lnTo>
                      <a:lnTo>
                        <a:pt x="620" y="314"/>
                      </a:lnTo>
                      <a:lnTo>
                        <a:pt x="620" y="326"/>
                      </a:lnTo>
                      <a:lnTo>
                        <a:pt x="639" y="346"/>
                      </a:lnTo>
                      <a:lnTo>
                        <a:pt x="649" y="362"/>
                      </a:lnTo>
                      <a:lnTo>
                        <a:pt x="623" y="352"/>
                      </a:lnTo>
                      <a:lnTo>
                        <a:pt x="620" y="358"/>
                      </a:lnTo>
                      <a:lnTo>
                        <a:pt x="584" y="346"/>
                      </a:lnTo>
                      <a:lnTo>
                        <a:pt x="553" y="354"/>
                      </a:lnTo>
                      <a:lnTo>
                        <a:pt x="541" y="342"/>
                      </a:lnTo>
                      <a:lnTo>
                        <a:pt x="539" y="354"/>
                      </a:lnTo>
                      <a:lnTo>
                        <a:pt x="529" y="352"/>
                      </a:lnTo>
                      <a:lnTo>
                        <a:pt x="507" y="334"/>
                      </a:lnTo>
                      <a:lnTo>
                        <a:pt x="486" y="344"/>
                      </a:lnTo>
                      <a:lnTo>
                        <a:pt x="482" y="352"/>
                      </a:lnTo>
                      <a:lnTo>
                        <a:pt x="468" y="356"/>
                      </a:lnTo>
                      <a:lnTo>
                        <a:pt x="456" y="328"/>
                      </a:lnTo>
                      <a:lnTo>
                        <a:pt x="468" y="299"/>
                      </a:lnTo>
                      <a:lnTo>
                        <a:pt x="464" y="291"/>
                      </a:lnTo>
                      <a:lnTo>
                        <a:pt x="466" y="289"/>
                      </a:lnTo>
                      <a:lnTo>
                        <a:pt x="470" y="283"/>
                      </a:lnTo>
                      <a:lnTo>
                        <a:pt x="474" y="271"/>
                      </a:lnTo>
                      <a:lnTo>
                        <a:pt x="472" y="267"/>
                      </a:lnTo>
                      <a:lnTo>
                        <a:pt x="470" y="263"/>
                      </a:lnTo>
                      <a:lnTo>
                        <a:pt x="478" y="248"/>
                      </a:lnTo>
                      <a:lnTo>
                        <a:pt x="484" y="234"/>
                      </a:lnTo>
                      <a:lnTo>
                        <a:pt x="462" y="226"/>
                      </a:lnTo>
                      <a:lnTo>
                        <a:pt x="452" y="228"/>
                      </a:lnTo>
                      <a:lnTo>
                        <a:pt x="450" y="234"/>
                      </a:lnTo>
                      <a:lnTo>
                        <a:pt x="447" y="240"/>
                      </a:lnTo>
                      <a:lnTo>
                        <a:pt x="441" y="236"/>
                      </a:lnTo>
                      <a:lnTo>
                        <a:pt x="421" y="238"/>
                      </a:lnTo>
                      <a:lnTo>
                        <a:pt x="419" y="230"/>
                      </a:lnTo>
                      <a:lnTo>
                        <a:pt x="403" y="230"/>
                      </a:lnTo>
                      <a:lnTo>
                        <a:pt x="395" y="232"/>
                      </a:lnTo>
                      <a:lnTo>
                        <a:pt x="366" y="230"/>
                      </a:lnTo>
                      <a:lnTo>
                        <a:pt x="370" y="206"/>
                      </a:lnTo>
                      <a:lnTo>
                        <a:pt x="362" y="202"/>
                      </a:lnTo>
                      <a:lnTo>
                        <a:pt x="333" y="200"/>
                      </a:lnTo>
                      <a:lnTo>
                        <a:pt x="325" y="200"/>
                      </a:lnTo>
                      <a:lnTo>
                        <a:pt x="319" y="202"/>
                      </a:lnTo>
                      <a:lnTo>
                        <a:pt x="313" y="202"/>
                      </a:lnTo>
                      <a:lnTo>
                        <a:pt x="307" y="187"/>
                      </a:lnTo>
                      <a:lnTo>
                        <a:pt x="289" y="177"/>
                      </a:lnTo>
                      <a:lnTo>
                        <a:pt x="272" y="155"/>
                      </a:lnTo>
                      <a:lnTo>
                        <a:pt x="252" y="165"/>
                      </a:lnTo>
                      <a:lnTo>
                        <a:pt x="246" y="163"/>
                      </a:lnTo>
                      <a:lnTo>
                        <a:pt x="224" y="157"/>
                      </a:lnTo>
                      <a:lnTo>
                        <a:pt x="207" y="177"/>
                      </a:lnTo>
                      <a:lnTo>
                        <a:pt x="195" y="179"/>
                      </a:lnTo>
                      <a:lnTo>
                        <a:pt x="189" y="183"/>
                      </a:lnTo>
                      <a:lnTo>
                        <a:pt x="189" y="187"/>
                      </a:lnTo>
                      <a:lnTo>
                        <a:pt x="181" y="210"/>
                      </a:lnTo>
                      <a:lnTo>
                        <a:pt x="175" y="212"/>
                      </a:lnTo>
                      <a:lnTo>
                        <a:pt x="154" y="216"/>
                      </a:lnTo>
                      <a:lnTo>
                        <a:pt x="148" y="218"/>
                      </a:lnTo>
                      <a:lnTo>
                        <a:pt x="118" y="208"/>
                      </a:lnTo>
                      <a:lnTo>
                        <a:pt x="99" y="255"/>
                      </a:lnTo>
                      <a:lnTo>
                        <a:pt x="85" y="253"/>
                      </a:lnTo>
                      <a:lnTo>
                        <a:pt x="69" y="283"/>
                      </a:lnTo>
                      <a:lnTo>
                        <a:pt x="63" y="289"/>
                      </a:lnTo>
                      <a:lnTo>
                        <a:pt x="61" y="297"/>
                      </a:lnTo>
                      <a:lnTo>
                        <a:pt x="50" y="312"/>
                      </a:lnTo>
                      <a:lnTo>
                        <a:pt x="38" y="332"/>
                      </a:lnTo>
                      <a:lnTo>
                        <a:pt x="36" y="334"/>
                      </a:lnTo>
                      <a:lnTo>
                        <a:pt x="12" y="269"/>
                      </a:lnTo>
                      <a:lnTo>
                        <a:pt x="14" y="269"/>
                      </a:lnTo>
                      <a:lnTo>
                        <a:pt x="0" y="230"/>
                      </a:lnTo>
                      <a:lnTo>
                        <a:pt x="6" y="228"/>
                      </a:lnTo>
                      <a:lnTo>
                        <a:pt x="10" y="228"/>
                      </a:lnTo>
                      <a:lnTo>
                        <a:pt x="14" y="226"/>
                      </a:lnTo>
                      <a:lnTo>
                        <a:pt x="65" y="208"/>
                      </a:lnTo>
                      <a:lnTo>
                        <a:pt x="71" y="204"/>
                      </a:lnTo>
                      <a:lnTo>
                        <a:pt x="93" y="196"/>
                      </a:lnTo>
                      <a:lnTo>
                        <a:pt x="99" y="194"/>
                      </a:lnTo>
                      <a:lnTo>
                        <a:pt x="105" y="193"/>
                      </a:lnTo>
                      <a:lnTo>
                        <a:pt x="110" y="191"/>
                      </a:lnTo>
                      <a:lnTo>
                        <a:pt x="156" y="175"/>
                      </a:lnTo>
                      <a:lnTo>
                        <a:pt x="162" y="173"/>
                      </a:lnTo>
                      <a:lnTo>
                        <a:pt x="181" y="165"/>
                      </a:lnTo>
                      <a:lnTo>
                        <a:pt x="187" y="163"/>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12" name="Freeform 34">
                  <a:extLst>
                    <a:ext uri="{FF2B5EF4-FFF2-40B4-BE49-F238E27FC236}">
                      <a16:creationId xmlns:a16="http://schemas.microsoft.com/office/drawing/2014/main" id="{F15D56DC-15B0-4BF9-A286-5C4F8B33F4CF}"/>
                    </a:ext>
                  </a:extLst>
                </p:cNvPr>
                <p:cNvSpPr>
                  <a:spLocks/>
                </p:cNvSpPr>
                <p:nvPr/>
              </p:nvSpPr>
              <p:spPr bwMode="auto">
                <a:xfrm>
                  <a:off x="4535" y="1839"/>
                  <a:ext cx="682" cy="440"/>
                </a:xfrm>
                <a:custGeom>
                  <a:avLst/>
                  <a:gdLst>
                    <a:gd name="T0" fmla="*/ 1255 w 1364"/>
                    <a:gd name="T1" fmla="*/ 364 h 879"/>
                    <a:gd name="T2" fmla="*/ 1310 w 1364"/>
                    <a:gd name="T3" fmla="*/ 352 h 879"/>
                    <a:gd name="T4" fmla="*/ 1295 w 1364"/>
                    <a:gd name="T5" fmla="*/ 445 h 879"/>
                    <a:gd name="T6" fmla="*/ 1250 w 1364"/>
                    <a:gd name="T7" fmla="*/ 462 h 879"/>
                    <a:gd name="T8" fmla="*/ 1183 w 1364"/>
                    <a:gd name="T9" fmla="*/ 490 h 879"/>
                    <a:gd name="T10" fmla="*/ 1126 w 1364"/>
                    <a:gd name="T11" fmla="*/ 511 h 879"/>
                    <a:gd name="T12" fmla="*/ 1031 w 1364"/>
                    <a:gd name="T13" fmla="*/ 549 h 879"/>
                    <a:gd name="T14" fmla="*/ 990 w 1364"/>
                    <a:gd name="T15" fmla="*/ 564 h 879"/>
                    <a:gd name="T16" fmla="*/ 927 w 1364"/>
                    <a:gd name="T17" fmla="*/ 588 h 879"/>
                    <a:gd name="T18" fmla="*/ 868 w 1364"/>
                    <a:gd name="T19" fmla="*/ 612 h 879"/>
                    <a:gd name="T20" fmla="*/ 800 w 1364"/>
                    <a:gd name="T21" fmla="*/ 635 h 879"/>
                    <a:gd name="T22" fmla="*/ 727 w 1364"/>
                    <a:gd name="T23" fmla="*/ 661 h 879"/>
                    <a:gd name="T24" fmla="*/ 646 w 1364"/>
                    <a:gd name="T25" fmla="*/ 690 h 879"/>
                    <a:gd name="T26" fmla="*/ 562 w 1364"/>
                    <a:gd name="T27" fmla="*/ 716 h 879"/>
                    <a:gd name="T28" fmla="*/ 505 w 1364"/>
                    <a:gd name="T29" fmla="*/ 733 h 879"/>
                    <a:gd name="T30" fmla="*/ 491 w 1364"/>
                    <a:gd name="T31" fmla="*/ 737 h 879"/>
                    <a:gd name="T32" fmla="*/ 389 w 1364"/>
                    <a:gd name="T33" fmla="*/ 767 h 879"/>
                    <a:gd name="T34" fmla="*/ 326 w 1364"/>
                    <a:gd name="T35" fmla="*/ 779 h 879"/>
                    <a:gd name="T36" fmla="*/ 259 w 1364"/>
                    <a:gd name="T37" fmla="*/ 804 h 879"/>
                    <a:gd name="T38" fmla="*/ 208 w 1364"/>
                    <a:gd name="T39" fmla="*/ 820 h 879"/>
                    <a:gd name="T40" fmla="*/ 141 w 1364"/>
                    <a:gd name="T41" fmla="*/ 840 h 879"/>
                    <a:gd name="T42" fmla="*/ 9 w 1364"/>
                    <a:gd name="T43" fmla="*/ 877 h 879"/>
                    <a:gd name="T44" fmla="*/ 33 w 1364"/>
                    <a:gd name="T45" fmla="*/ 855 h 879"/>
                    <a:gd name="T46" fmla="*/ 120 w 1364"/>
                    <a:gd name="T47" fmla="*/ 763 h 879"/>
                    <a:gd name="T48" fmla="*/ 178 w 1364"/>
                    <a:gd name="T49" fmla="*/ 686 h 879"/>
                    <a:gd name="T50" fmla="*/ 243 w 1364"/>
                    <a:gd name="T51" fmla="*/ 604 h 879"/>
                    <a:gd name="T52" fmla="*/ 314 w 1364"/>
                    <a:gd name="T53" fmla="*/ 655 h 879"/>
                    <a:gd name="T54" fmla="*/ 391 w 1364"/>
                    <a:gd name="T55" fmla="*/ 623 h 879"/>
                    <a:gd name="T56" fmla="*/ 440 w 1364"/>
                    <a:gd name="T57" fmla="*/ 574 h 879"/>
                    <a:gd name="T58" fmla="*/ 530 w 1364"/>
                    <a:gd name="T59" fmla="*/ 519 h 879"/>
                    <a:gd name="T60" fmla="*/ 520 w 1364"/>
                    <a:gd name="T61" fmla="*/ 480 h 879"/>
                    <a:gd name="T62" fmla="*/ 554 w 1364"/>
                    <a:gd name="T63" fmla="*/ 386 h 879"/>
                    <a:gd name="T64" fmla="*/ 572 w 1364"/>
                    <a:gd name="T65" fmla="*/ 311 h 879"/>
                    <a:gd name="T66" fmla="*/ 646 w 1364"/>
                    <a:gd name="T67" fmla="*/ 268 h 879"/>
                    <a:gd name="T68" fmla="*/ 662 w 1364"/>
                    <a:gd name="T69" fmla="*/ 177 h 879"/>
                    <a:gd name="T70" fmla="*/ 723 w 1364"/>
                    <a:gd name="T71" fmla="*/ 107 h 879"/>
                    <a:gd name="T72" fmla="*/ 737 w 1364"/>
                    <a:gd name="T73" fmla="*/ 18 h 879"/>
                    <a:gd name="T74" fmla="*/ 792 w 1364"/>
                    <a:gd name="T75" fmla="*/ 34 h 879"/>
                    <a:gd name="T76" fmla="*/ 837 w 1364"/>
                    <a:gd name="T77" fmla="*/ 10 h 879"/>
                    <a:gd name="T78" fmla="*/ 890 w 1364"/>
                    <a:gd name="T79" fmla="*/ 6 h 879"/>
                    <a:gd name="T80" fmla="*/ 941 w 1364"/>
                    <a:gd name="T81" fmla="*/ 38 h 879"/>
                    <a:gd name="T82" fmla="*/ 986 w 1364"/>
                    <a:gd name="T83" fmla="*/ 53 h 879"/>
                    <a:gd name="T84" fmla="*/ 986 w 1364"/>
                    <a:gd name="T85" fmla="*/ 89 h 879"/>
                    <a:gd name="T86" fmla="*/ 972 w 1364"/>
                    <a:gd name="T87" fmla="*/ 105 h 879"/>
                    <a:gd name="T88" fmla="*/ 984 w 1364"/>
                    <a:gd name="T89" fmla="*/ 165 h 879"/>
                    <a:gd name="T90" fmla="*/ 1051 w 1364"/>
                    <a:gd name="T91" fmla="*/ 169 h 879"/>
                    <a:gd name="T92" fmla="*/ 1193 w 1364"/>
                    <a:gd name="T93" fmla="*/ 217 h 879"/>
                    <a:gd name="T94" fmla="*/ 1134 w 1364"/>
                    <a:gd name="T95" fmla="*/ 230 h 879"/>
                    <a:gd name="T96" fmla="*/ 1130 w 1364"/>
                    <a:gd name="T97" fmla="*/ 238 h 879"/>
                    <a:gd name="T98" fmla="*/ 1208 w 1364"/>
                    <a:gd name="T99" fmla="*/ 266 h 879"/>
                    <a:gd name="T100" fmla="*/ 1200 w 1364"/>
                    <a:gd name="T101" fmla="*/ 299 h 879"/>
                    <a:gd name="T102" fmla="*/ 1226 w 1364"/>
                    <a:gd name="T103" fmla="*/ 334 h 87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64"/>
                    <a:gd name="T157" fmla="*/ 0 h 879"/>
                    <a:gd name="T158" fmla="*/ 1364 w 1364"/>
                    <a:gd name="T159" fmla="*/ 879 h 87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64" h="879">
                      <a:moveTo>
                        <a:pt x="1226" y="334"/>
                      </a:moveTo>
                      <a:lnTo>
                        <a:pt x="1228" y="334"/>
                      </a:lnTo>
                      <a:lnTo>
                        <a:pt x="1246" y="338"/>
                      </a:lnTo>
                      <a:lnTo>
                        <a:pt x="1253" y="360"/>
                      </a:lnTo>
                      <a:lnTo>
                        <a:pt x="1255" y="364"/>
                      </a:lnTo>
                      <a:lnTo>
                        <a:pt x="1257" y="366"/>
                      </a:lnTo>
                      <a:lnTo>
                        <a:pt x="1265" y="364"/>
                      </a:lnTo>
                      <a:lnTo>
                        <a:pt x="1279" y="364"/>
                      </a:lnTo>
                      <a:lnTo>
                        <a:pt x="1291" y="364"/>
                      </a:lnTo>
                      <a:lnTo>
                        <a:pt x="1310" y="352"/>
                      </a:lnTo>
                      <a:lnTo>
                        <a:pt x="1364" y="415"/>
                      </a:lnTo>
                      <a:lnTo>
                        <a:pt x="1340" y="425"/>
                      </a:lnTo>
                      <a:lnTo>
                        <a:pt x="1320" y="433"/>
                      </a:lnTo>
                      <a:lnTo>
                        <a:pt x="1297" y="443"/>
                      </a:lnTo>
                      <a:lnTo>
                        <a:pt x="1295" y="445"/>
                      </a:lnTo>
                      <a:lnTo>
                        <a:pt x="1287" y="447"/>
                      </a:lnTo>
                      <a:lnTo>
                        <a:pt x="1281" y="448"/>
                      </a:lnTo>
                      <a:lnTo>
                        <a:pt x="1277" y="450"/>
                      </a:lnTo>
                      <a:lnTo>
                        <a:pt x="1255" y="460"/>
                      </a:lnTo>
                      <a:lnTo>
                        <a:pt x="1250" y="462"/>
                      </a:lnTo>
                      <a:lnTo>
                        <a:pt x="1248" y="462"/>
                      </a:lnTo>
                      <a:lnTo>
                        <a:pt x="1212" y="478"/>
                      </a:lnTo>
                      <a:lnTo>
                        <a:pt x="1191" y="486"/>
                      </a:lnTo>
                      <a:lnTo>
                        <a:pt x="1183" y="488"/>
                      </a:lnTo>
                      <a:lnTo>
                        <a:pt x="1183" y="490"/>
                      </a:lnTo>
                      <a:lnTo>
                        <a:pt x="1185" y="490"/>
                      </a:lnTo>
                      <a:lnTo>
                        <a:pt x="1153" y="502"/>
                      </a:lnTo>
                      <a:lnTo>
                        <a:pt x="1147" y="504"/>
                      </a:lnTo>
                      <a:lnTo>
                        <a:pt x="1141" y="505"/>
                      </a:lnTo>
                      <a:lnTo>
                        <a:pt x="1126" y="511"/>
                      </a:lnTo>
                      <a:lnTo>
                        <a:pt x="1118" y="515"/>
                      </a:lnTo>
                      <a:lnTo>
                        <a:pt x="1075" y="533"/>
                      </a:lnTo>
                      <a:lnTo>
                        <a:pt x="1071" y="533"/>
                      </a:lnTo>
                      <a:lnTo>
                        <a:pt x="1037" y="547"/>
                      </a:lnTo>
                      <a:lnTo>
                        <a:pt x="1031" y="549"/>
                      </a:lnTo>
                      <a:lnTo>
                        <a:pt x="1024" y="553"/>
                      </a:lnTo>
                      <a:lnTo>
                        <a:pt x="1014" y="555"/>
                      </a:lnTo>
                      <a:lnTo>
                        <a:pt x="1006" y="559"/>
                      </a:lnTo>
                      <a:lnTo>
                        <a:pt x="998" y="562"/>
                      </a:lnTo>
                      <a:lnTo>
                        <a:pt x="990" y="564"/>
                      </a:lnTo>
                      <a:lnTo>
                        <a:pt x="959" y="576"/>
                      </a:lnTo>
                      <a:lnTo>
                        <a:pt x="955" y="578"/>
                      </a:lnTo>
                      <a:lnTo>
                        <a:pt x="941" y="584"/>
                      </a:lnTo>
                      <a:lnTo>
                        <a:pt x="933" y="586"/>
                      </a:lnTo>
                      <a:lnTo>
                        <a:pt x="927" y="588"/>
                      </a:lnTo>
                      <a:lnTo>
                        <a:pt x="917" y="592"/>
                      </a:lnTo>
                      <a:lnTo>
                        <a:pt x="912" y="594"/>
                      </a:lnTo>
                      <a:lnTo>
                        <a:pt x="890" y="604"/>
                      </a:lnTo>
                      <a:lnTo>
                        <a:pt x="870" y="610"/>
                      </a:lnTo>
                      <a:lnTo>
                        <a:pt x="868" y="612"/>
                      </a:lnTo>
                      <a:lnTo>
                        <a:pt x="862" y="612"/>
                      </a:lnTo>
                      <a:lnTo>
                        <a:pt x="860" y="614"/>
                      </a:lnTo>
                      <a:lnTo>
                        <a:pt x="857" y="616"/>
                      </a:lnTo>
                      <a:lnTo>
                        <a:pt x="855" y="616"/>
                      </a:lnTo>
                      <a:lnTo>
                        <a:pt x="800" y="635"/>
                      </a:lnTo>
                      <a:lnTo>
                        <a:pt x="786" y="641"/>
                      </a:lnTo>
                      <a:lnTo>
                        <a:pt x="782" y="643"/>
                      </a:lnTo>
                      <a:lnTo>
                        <a:pt x="758" y="649"/>
                      </a:lnTo>
                      <a:lnTo>
                        <a:pt x="735" y="659"/>
                      </a:lnTo>
                      <a:lnTo>
                        <a:pt x="727" y="661"/>
                      </a:lnTo>
                      <a:lnTo>
                        <a:pt x="715" y="665"/>
                      </a:lnTo>
                      <a:lnTo>
                        <a:pt x="699" y="671"/>
                      </a:lnTo>
                      <a:lnTo>
                        <a:pt x="672" y="680"/>
                      </a:lnTo>
                      <a:lnTo>
                        <a:pt x="650" y="688"/>
                      </a:lnTo>
                      <a:lnTo>
                        <a:pt x="646" y="690"/>
                      </a:lnTo>
                      <a:lnTo>
                        <a:pt x="640" y="690"/>
                      </a:lnTo>
                      <a:lnTo>
                        <a:pt x="629" y="696"/>
                      </a:lnTo>
                      <a:lnTo>
                        <a:pt x="599" y="706"/>
                      </a:lnTo>
                      <a:lnTo>
                        <a:pt x="573" y="712"/>
                      </a:lnTo>
                      <a:lnTo>
                        <a:pt x="562" y="716"/>
                      </a:lnTo>
                      <a:lnTo>
                        <a:pt x="550" y="718"/>
                      </a:lnTo>
                      <a:lnTo>
                        <a:pt x="542" y="722"/>
                      </a:lnTo>
                      <a:lnTo>
                        <a:pt x="526" y="726"/>
                      </a:lnTo>
                      <a:lnTo>
                        <a:pt x="515" y="730"/>
                      </a:lnTo>
                      <a:lnTo>
                        <a:pt x="505" y="733"/>
                      </a:lnTo>
                      <a:lnTo>
                        <a:pt x="503" y="733"/>
                      </a:lnTo>
                      <a:lnTo>
                        <a:pt x="499" y="735"/>
                      </a:lnTo>
                      <a:lnTo>
                        <a:pt x="497" y="735"/>
                      </a:lnTo>
                      <a:lnTo>
                        <a:pt x="495" y="735"/>
                      </a:lnTo>
                      <a:lnTo>
                        <a:pt x="491" y="737"/>
                      </a:lnTo>
                      <a:lnTo>
                        <a:pt x="463" y="745"/>
                      </a:lnTo>
                      <a:lnTo>
                        <a:pt x="418" y="757"/>
                      </a:lnTo>
                      <a:lnTo>
                        <a:pt x="410" y="761"/>
                      </a:lnTo>
                      <a:lnTo>
                        <a:pt x="395" y="765"/>
                      </a:lnTo>
                      <a:lnTo>
                        <a:pt x="389" y="767"/>
                      </a:lnTo>
                      <a:lnTo>
                        <a:pt x="363" y="773"/>
                      </a:lnTo>
                      <a:lnTo>
                        <a:pt x="353" y="777"/>
                      </a:lnTo>
                      <a:lnTo>
                        <a:pt x="357" y="769"/>
                      </a:lnTo>
                      <a:lnTo>
                        <a:pt x="340" y="775"/>
                      </a:lnTo>
                      <a:lnTo>
                        <a:pt x="326" y="779"/>
                      </a:lnTo>
                      <a:lnTo>
                        <a:pt x="308" y="785"/>
                      </a:lnTo>
                      <a:lnTo>
                        <a:pt x="308" y="788"/>
                      </a:lnTo>
                      <a:lnTo>
                        <a:pt x="269" y="800"/>
                      </a:lnTo>
                      <a:lnTo>
                        <a:pt x="265" y="802"/>
                      </a:lnTo>
                      <a:lnTo>
                        <a:pt x="259" y="804"/>
                      </a:lnTo>
                      <a:lnTo>
                        <a:pt x="253" y="806"/>
                      </a:lnTo>
                      <a:lnTo>
                        <a:pt x="251" y="806"/>
                      </a:lnTo>
                      <a:lnTo>
                        <a:pt x="243" y="808"/>
                      </a:lnTo>
                      <a:lnTo>
                        <a:pt x="230" y="812"/>
                      </a:lnTo>
                      <a:lnTo>
                        <a:pt x="208" y="820"/>
                      </a:lnTo>
                      <a:lnTo>
                        <a:pt x="188" y="826"/>
                      </a:lnTo>
                      <a:lnTo>
                        <a:pt x="186" y="826"/>
                      </a:lnTo>
                      <a:lnTo>
                        <a:pt x="178" y="828"/>
                      </a:lnTo>
                      <a:lnTo>
                        <a:pt x="149" y="838"/>
                      </a:lnTo>
                      <a:lnTo>
                        <a:pt x="141" y="840"/>
                      </a:lnTo>
                      <a:lnTo>
                        <a:pt x="121" y="845"/>
                      </a:lnTo>
                      <a:lnTo>
                        <a:pt x="72" y="859"/>
                      </a:lnTo>
                      <a:lnTo>
                        <a:pt x="70" y="859"/>
                      </a:lnTo>
                      <a:lnTo>
                        <a:pt x="35" y="869"/>
                      </a:lnTo>
                      <a:lnTo>
                        <a:pt x="9" y="877"/>
                      </a:lnTo>
                      <a:lnTo>
                        <a:pt x="4" y="877"/>
                      </a:lnTo>
                      <a:lnTo>
                        <a:pt x="0" y="879"/>
                      </a:lnTo>
                      <a:lnTo>
                        <a:pt x="6" y="871"/>
                      </a:lnTo>
                      <a:lnTo>
                        <a:pt x="27" y="857"/>
                      </a:lnTo>
                      <a:lnTo>
                        <a:pt x="33" y="855"/>
                      </a:lnTo>
                      <a:lnTo>
                        <a:pt x="88" y="822"/>
                      </a:lnTo>
                      <a:lnTo>
                        <a:pt x="86" y="814"/>
                      </a:lnTo>
                      <a:lnTo>
                        <a:pt x="123" y="781"/>
                      </a:lnTo>
                      <a:lnTo>
                        <a:pt x="123" y="779"/>
                      </a:lnTo>
                      <a:lnTo>
                        <a:pt x="120" y="763"/>
                      </a:lnTo>
                      <a:lnTo>
                        <a:pt x="137" y="747"/>
                      </a:lnTo>
                      <a:lnTo>
                        <a:pt x="139" y="726"/>
                      </a:lnTo>
                      <a:lnTo>
                        <a:pt x="161" y="704"/>
                      </a:lnTo>
                      <a:lnTo>
                        <a:pt x="161" y="702"/>
                      </a:lnTo>
                      <a:lnTo>
                        <a:pt x="178" y="686"/>
                      </a:lnTo>
                      <a:lnTo>
                        <a:pt x="190" y="680"/>
                      </a:lnTo>
                      <a:lnTo>
                        <a:pt x="198" y="671"/>
                      </a:lnTo>
                      <a:lnTo>
                        <a:pt x="212" y="649"/>
                      </a:lnTo>
                      <a:lnTo>
                        <a:pt x="230" y="625"/>
                      </a:lnTo>
                      <a:lnTo>
                        <a:pt x="243" y="604"/>
                      </a:lnTo>
                      <a:lnTo>
                        <a:pt x="251" y="606"/>
                      </a:lnTo>
                      <a:lnTo>
                        <a:pt x="247" y="610"/>
                      </a:lnTo>
                      <a:lnTo>
                        <a:pt x="259" y="633"/>
                      </a:lnTo>
                      <a:lnTo>
                        <a:pt x="302" y="651"/>
                      </a:lnTo>
                      <a:lnTo>
                        <a:pt x="314" y="655"/>
                      </a:lnTo>
                      <a:lnTo>
                        <a:pt x="351" y="627"/>
                      </a:lnTo>
                      <a:lnTo>
                        <a:pt x="361" y="610"/>
                      </a:lnTo>
                      <a:lnTo>
                        <a:pt x="371" y="616"/>
                      </a:lnTo>
                      <a:lnTo>
                        <a:pt x="387" y="621"/>
                      </a:lnTo>
                      <a:lnTo>
                        <a:pt x="391" y="623"/>
                      </a:lnTo>
                      <a:lnTo>
                        <a:pt x="406" y="610"/>
                      </a:lnTo>
                      <a:lnTo>
                        <a:pt x="430" y="596"/>
                      </a:lnTo>
                      <a:lnTo>
                        <a:pt x="430" y="598"/>
                      </a:lnTo>
                      <a:lnTo>
                        <a:pt x="450" y="580"/>
                      </a:lnTo>
                      <a:lnTo>
                        <a:pt x="440" y="574"/>
                      </a:lnTo>
                      <a:lnTo>
                        <a:pt x="442" y="564"/>
                      </a:lnTo>
                      <a:lnTo>
                        <a:pt x="461" y="570"/>
                      </a:lnTo>
                      <a:lnTo>
                        <a:pt x="501" y="535"/>
                      </a:lnTo>
                      <a:lnTo>
                        <a:pt x="509" y="543"/>
                      </a:lnTo>
                      <a:lnTo>
                        <a:pt x="530" y="519"/>
                      </a:lnTo>
                      <a:lnTo>
                        <a:pt x="536" y="494"/>
                      </a:lnTo>
                      <a:lnTo>
                        <a:pt x="538" y="488"/>
                      </a:lnTo>
                      <a:lnTo>
                        <a:pt x="532" y="486"/>
                      </a:lnTo>
                      <a:lnTo>
                        <a:pt x="526" y="484"/>
                      </a:lnTo>
                      <a:lnTo>
                        <a:pt x="520" y="480"/>
                      </a:lnTo>
                      <a:lnTo>
                        <a:pt x="526" y="458"/>
                      </a:lnTo>
                      <a:lnTo>
                        <a:pt x="532" y="435"/>
                      </a:lnTo>
                      <a:lnTo>
                        <a:pt x="546" y="413"/>
                      </a:lnTo>
                      <a:lnTo>
                        <a:pt x="552" y="401"/>
                      </a:lnTo>
                      <a:lnTo>
                        <a:pt x="554" y="386"/>
                      </a:lnTo>
                      <a:lnTo>
                        <a:pt x="554" y="374"/>
                      </a:lnTo>
                      <a:lnTo>
                        <a:pt x="558" y="352"/>
                      </a:lnTo>
                      <a:lnTo>
                        <a:pt x="568" y="336"/>
                      </a:lnTo>
                      <a:lnTo>
                        <a:pt x="570" y="317"/>
                      </a:lnTo>
                      <a:lnTo>
                        <a:pt x="572" y="311"/>
                      </a:lnTo>
                      <a:lnTo>
                        <a:pt x="570" y="264"/>
                      </a:lnTo>
                      <a:lnTo>
                        <a:pt x="585" y="266"/>
                      </a:lnTo>
                      <a:lnTo>
                        <a:pt x="609" y="279"/>
                      </a:lnTo>
                      <a:lnTo>
                        <a:pt x="640" y="279"/>
                      </a:lnTo>
                      <a:lnTo>
                        <a:pt x="646" y="268"/>
                      </a:lnTo>
                      <a:lnTo>
                        <a:pt x="650" y="262"/>
                      </a:lnTo>
                      <a:lnTo>
                        <a:pt x="650" y="256"/>
                      </a:lnTo>
                      <a:lnTo>
                        <a:pt x="650" y="254"/>
                      </a:lnTo>
                      <a:lnTo>
                        <a:pt x="658" y="195"/>
                      </a:lnTo>
                      <a:lnTo>
                        <a:pt x="662" y="177"/>
                      </a:lnTo>
                      <a:lnTo>
                        <a:pt x="662" y="173"/>
                      </a:lnTo>
                      <a:lnTo>
                        <a:pt x="689" y="183"/>
                      </a:lnTo>
                      <a:lnTo>
                        <a:pt x="697" y="146"/>
                      </a:lnTo>
                      <a:lnTo>
                        <a:pt x="721" y="118"/>
                      </a:lnTo>
                      <a:lnTo>
                        <a:pt x="723" y="107"/>
                      </a:lnTo>
                      <a:lnTo>
                        <a:pt x="725" y="97"/>
                      </a:lnTo>
                      <a:lnTo>
                        <a:pt x="733" y="87"/>
                      </a:lnTo>
                      <a:lnTo>
                        <a:pt x="733" y="48"/>
                      </a:lnTo>
                      <a:lnTo>
                        <a:pt x="725" y="14"/>
                      </a:lnTo>
                      <a:lnTo>
                        <a:pt x="737" y="18"/>
                      </a:lnTo>
                      <a:lnTo>
                        <a:pt x="743" y="18"/>
                      </a:lnTo>
                      <a:lnTo>
                        <a:pt x="750" y="22"/>
                      </a:lnTo>
                      <a:lnTo>
                        <a:pt x="764" y="26"/>
                      </a:lnTo>
                      <a:lnTo>
                        <a:pt x="772" y="28"/>
                      </a:lnTo>
                      <a:lnTo>
                        <a:pt x="792" y="34"/>
                      </a:lnTo>
                      <a:lnTo>
                        <a:pt x="796" y="36"/>
                      </a:lnTo>
                      <a:lnTo>
                        <a:pt x="798" y="36"/>
                      </a:lnTo>
                      <a:lnTo>
                        <a:pt x="835" y="48"/>
                      </a:lnTo>
                      <a:lnTo>
                        <a:pt x="835" y="20"/>
                      </a:lnTo>
                      <a:lnTo>
                        <a:pt x="837" y="10"/>
                      </a:lnTo>
                      <a:lnTo>
                        <a:pt x="839" y="2"/>
                      </a:lnTo>
                      <a:lnTo>
                        <a:pt x="845" y="0"/>
                      </a:lnTo>
                      <a:lnTo>
                        <a:pt x="853" y="0"/>
                      </a:lnTo>
                      <a:lnTo>
                        <a:pt x="882" y="2"/>
                      </a:lnTo>
                      <a:lnTo>
                        <a:pt x="890" y="6"/>
                      </a:lnTo>
                      <a:lnTo>
                        <a:pt x="886" y="30"/>
                      </a:lnTo>
                      <a:lnTo>
                        <a:pt x="915" y="32"/>
                      </a:lnTo>
                      <a:lnTo>
                        <a:pt x="923" y="30"/>
                      </a:lnTo>
                      <a:lnTo>
                        <a:pt x="939" y="30"/>
                      </a:lnTo>
                      <a:lnTo>
                        <a:pt x="941" y="38"/>
                      </a:lnTo>
                      <a:lnTo>
                        <a:pt x="961" y="36"/>
                      </a:lnTo>
                      <a:lnTo>
                        <a:pt x="967" y="40"/>
                      </a:lnTo>
                      <a:lnTo>
                        <a:pt x="982" y="48"/>
                      </a:lnTo>
                      <a:lnTo>
                        <a:pt x="984" y="48"/>
                      </a:lnTo>
                      <a:lnTo>
                        <a:pt x="986" y="53"/>
                      </a:lnTo>
                      <a:lnTo>
                        <a:pt x="990" y="63"/>
                      </a:lnTo>
                      <a:lnTo>
                        <a:pt x="992" y="67"/>
                      </a:lnTo>
                      <a:lnTo>
                        <a:pt x="994" y="71"/>
                      </a:lnTo>
                      <a:lnTo>
                        <a:pt x="990" y="83"/>
                      </a:lnTo>
                      <a:lnTo>
                        <a:pt x="986" y="89"/>
                      </a:lnTo>
                      <a:lnTo>
                        <a:pt x="984" y="91"/>
                      </a:lnTo>
                      <a:lnTo>
                        <a:pt x="988" y="99"/>
                      </a:lnTo>
                      <a:lnTo>
                        <a:pt x="976" y="107"/>
                      </a:lnTo>
                      <a:lnTo>
                        <a:pt x="974" y="105"/>
                      </a:lnTo>
                      <a:lnTo>
                        <a:pt x="972" y="105"/>
                      </a:lnTo>
                      <a:lnTo>
                        <a:pt x="969" y="108"/>
                      </a:lnTo>
                      <a:lnTo>
                        <a:pt x="972" y="122"/>
                      </a:lnTo>
                      <a:lnTo>
                        <a:pt x="970" y="136"/>
                      </a:lnTo>
                      <a:lnTo>
                        <a:pt x="970" y="150"/>
                      </a:lnTo>
                      <a:lnTo>
                        <a:pt x="984" y="165"/>
                      </a:lnTo>
                      <a:lnTo>
                        <a:pt x="992" y="165"/>
                      </a:lnTo>
                      <a:lnTo>
                        <a:pt x="1027" y="142"/>
                      </a:lnTo>
                      <a:lnTo>
                        <a:pt x="1037" y="160"/>
                      </a:lnTo>
                      <a:lnTo>
                        <a:pt x="1045" y="164"/>
                      </a:lnTo>
                      <a:lnTo>
                        <a:pt x="1051" y="169"/>
                      </a:lnTo>
                      <a:lnTo>
                        <a:pt x="1067" y="171"/>
                      </a:lnTo>
                      <a:lnTo>
                        <a:pt x="1110" y="160"/>
                      </a:lnTo>
                      <a:lnTo>
                        <a:pt x="1136" y="175"/>
                      </a:lnTo>
                      <a:lnTo>
                        <a:pt x="1195" y="185"/>
                      </a:lnTo>
                      <a:lnTo>
                        <a:pt x="1193" y="217"/>
                      </a:lnTo>
                      <a:lnTo>
                        <a:pt x="1197" y="230"/>
                      </a:lnTo>
                      <a:lnTo>
                        <a:pt x="1208" y="238"/>
                      </a:lnTo>
                      <a:lnTo>
                        <a:pt x="1169" y="250"/>
                      </a:lnTo>
                      <a:lnTo>
                        <a:pt x="1149" y="234"/>
                      </a:lnTo>
                      <a:lnTo>
                        <a:pt x="1134" y="230"/>
                      </a:lnTo>
                      <a:lnTo>
                        <a:pt x="1110" y="220"/>
                      </a:lnTo>
                      <a:lnTo>
                        <a:pt x="1106" y="222"/>
                      </a:lnTo>
                      <a:lnTo>
                        <a:pt x="1104" y="222"/>
                      </a:lnTo>
                      <a:lnTo>
                        <a:pt x="1114" y="232"/>
                      </a:lnTo>
                      <a:lnTo>
                        <a:pt x="1130" y="238"/>
                      </a:lnTo>
                      <a:lnTo>
                        <a:pt x="1141" y="238"/>
                      </a:lnTo>
                      <a:lnTo>
                        <a:pt x="1163" y="256"/>
                      </a:lnTo>
                      <a:lnTo>
                        <a:pt x="1198" y="254"/>
                      </a:lnTo>
                      <a:lnTo>
                        <a:pt x="1202" y="262"/>
                      </a:lnTo>
                      <a:lnTo>
                        <a:pt x="1208" y="266"/>
                      </a:lnTo>
                      <a:lnTo>
                        <a:pt x="1218" y="262"/>
                      </a:lnTo>
                      <a:lnTo>
                        <a:pt x="1234" y="283"/>
                      </a:lnTo>
                      <a:lnTo>
                        <a:pt x="1212" y="291"/>
                      </a:lnTo>
                      <a:lnTo>
                        <a:pt x="1204" y="291"/>
                      </a:lnTo>
                      <a:lnTo>
                        <a:pt x="1200" y="299"/>
                      </a:lnTo>
                      <a:lnTo>
                        <a:pt x="1220" y="313"/>
                      </a:lnTo>
                      <a:lnTo>
                        <a:pt x="1200" y="327"/>
                      </a:lnTo>
                      <a:lnTo>
                        <a:pt x="1202" y="329"/>
                      </a:lnTo>
                      <a:lnTo>
                        <a:pt x="1222" y="323"/>
                      </a:lnTo>
                      <a:lnTo>
                        <a:pt x="1226" y="334"/>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13" name="Freeform 35">
                  <a:extLst>
                    <a:ext uri="{FF2B5EF4-FFF2-40B4-BE49-F238E27FC236}">
                      <a16:creationId xmlns:a16="http://schemas.microsoft.com/office/drawing/2014/main" id="{26F36018-C5C4-4723-ABA5-96CF9E0C4F4F}"/>
                    </a:ext>
                  </a:extLst>
                </p:cNvPr>
                <p:cNvSpPr>
                  <a:spLocks/>
                </p:cNvSpPr>
                <p:nvPr/>
              </p:nvSpPr>
              <p:spPr bwMode="auto">
                <a:xfrm>
                  <a:off x="5171" y="1883"/>
                  <a:ext cx="39" cy="115"/>
                </a:xfrm>
                <a:custGeom>
                  <a:avLst/>
                  <a:gdLst>
                    <a:gd name="T0" fmla="*/ 0 w 79"/>
                    <a:gd name="T1" fmla="*/ 139 h 230"/>
                    <a:gd name="T2" fmla="*/ 10 w 79"/>
                    <a:gd name="T3" fmla="*/ 204 h 230"/>
                    <a:gd name="T4" fmla="*/ 36 w 79"/>
                    <a:gd name="T5" fmla="*/ 230 h 230"/>
                    <a:gd name="T6" fmla="*/ 34 w 79"/>
                    <a:gd name="T7" fmla="*/ 222 h 230"/>
                    <a:gd name="T8" fmla="*/ 39 w 79"/>
                    <a:gd name="T9" fmla="*/ 220 h 230"/>
                    <a:gd name="T10" fmla="*/ 38 w 79"/>
                    <a:gd name="T11" fmla="*/ 224 h 230"/>
                    <a:gd name="T12" fmla="*/ 49 w 79"/>
                    <a:gd name="T13" fmla="*/ 190 h 230"/>
                    <a:gd name="T14" fmla="*/ 53 w 79"/>
                    <a:gd name="T15" fmla="*/ 137 h 230"/>
                    <a:gd name="T16" fmla="*/ 51 w 79"/>
                    <a:gd name="T17" fmla="*/ 57 h 230"/>
                    <a:gd name="T18" fmla="*/ 57 w 79"/>
                    <a:gd name="T19" fmla="*/ 43 h 230"/>
                    <a:gd name="T20" fmla="*/ 69 w 79"/>
                    <a:gd name="T21" fmla="*/ 41 h 230"/>
                    <a:gd name="T22" fmla="*/ 79 w 79"/>
                    <a:gd name="T23" fmla="*/ 0 h 230"/>
                    <a:gd name="T24" fmla="*/ 53 w 79"/>
                    <a:gd name="T25" fmla="*/ 14 h 230"/>
                    <a:gd name="T26" fmla="*/ 41 w 79"/>
                    <a:gd name="T27" fmla="*/ 19 h 230"/>
                    <a:gd name="T28" fmla="*/ 18 w 79"/>
                    <a:gd name="T29" fmla="*/ 33 h 230"/>
                    <a:gd name="T30" fmla="*/ 14 w 79"/>
                    <a:gd name="T31" fmla="*/ 45 h 230"/>
                    <a:gd name="T32" fmla="*/ 4 w 79"/>
                    <a:gd name="T33" fmla="*/ 61 h 230"/>
                    <a:gd name="T34" fmla="*/ 16 w 79"/>
                    <a:gd name="T35" fmla="*/ 61 h 230"/>
                    <a:gd name="T36" fmla="*/ 0 w 79"/>
                    <a:gd name="T37" fmla="*/ 124 h 230"/>
                    <a:gd name="T38" fmla="*/ 0 w 79"/>
                    <a:gd name="T39" fmla="*/ 139 h 2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9"/>
                    <a:gd name="T61" fmla="*/ 0 h 230"/>
                    <a:gd name="T62" fmla="*/ 79 w 79"/>
                    <a:gd name="T63" fmla="*/ 230 h 23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9" h="230">
                      <a:moveTo>
                        <a:pt x="0" y="139"/>
                      </a:moveTo>
                      <a:lnTo>
                        <a:pt x="10" y="204"/>
                      </a:lnTo>
                      <a:lnTo>
                        <a:pt x="36" y="230"/>
                      </a:lnTo>
                      <a:lnTo>
                        <a:pt x="34" y="222"/>
                      </a:lnTo>
                      <a:lnTo>
                        <a:pt x="39" y="220"/>
                      </a:lnTo>
                      <a:lnTo>
                        <a:pt x="38" y="224"/>
                      </a:lnTo>
                      <a:lnTo>
                        <a:pt x="49" y="190"/>
                      </a:lnTo>
                      <a:lnTo>
                        <a:pt x="53" y="137"/>
                      </a:lnTo>
                      <a:lnTo>
                        <a:pt x="51" y="57"/>
                      </a:lnTo>
                      <a:lnTo>
                        <a:pt x="57" y="43"/>
                      </a:lnTo>
                      <a:lnTo>
                        <a:pt x="69" y="41"/>
                      </a:lnTo>
                      <a:lnTo>
                        <a:pt x="79" y="0"/>
                      </a:lnTo>
                      <a:lnTo>
                        <a:pt x="53" y="14"/>
                      </a:lnTo>
                      <a:lnTo>
                        <a:pt x="41" y="19"/>
                      </a:lnTo>
                      <a:lnTo>
                        <a:pt x="18" y="33"/>
                      </a:lnTo>
                      <a:lnTo>
                        <a:pt x="14" y="45"/>
                      </a:lnTo>
                      <a:lnTo>
                        <a:pt x="4" y="61"/>
                      </a:lnTo>
                      <a:lnTo>
                        <a:pt x="16" y="61"/>
                      </a:lnTo>
                      <a:lnTo>
                        <a:pt x="0" y="124"/>
                      </a:lnTo>
                      <a:lnTo>
                        <a:pt x="0" y="139"/>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14" name="Freeform 36">
                  <a:extLst>
                    <a:ext uri="{FF2B5EF4-FFF2-40B4-BE49-F238E27FC236}">
                      <a16:creationId xmlns:a16="http://schemas.microsoft.com/office/drawing/2014/main" id="{78C60D7D-E8CC-4AF9-9FEA-BBD5F48781CC}"/>
                    </a:ext>
                  </a:extLst>
                </p:cNvPr>
                <p:cNvSpPr>
                  <a:spLocks/>
                </p:cNvSpPr>
                <p:nvPr/>
              </p:nvSpPr>
              <p:spPr bwMode="auto">
                <a:xfrm>
                  <a:off x="4577" y="1792"/>
                  <a:ext cx="378" cy="374"/>
                </a:xfrm>
                <a:custGeom>
                  <a:avLst/>
                  <a:gdLst>
                    <a:gd name="T0" fmla="*/ 167 w 757"/>
                    <a:gd name="T1" fmla="*/ 289 h 749"/>
                    <a:gd name="T2" fmla="*/ 193 w 757"/>
                    <a:gd name="T3" fmla="*/ 248 h 749"/>
                    <a:gd name="T4" fmla="*/ 212 w 757"/>
                    <a:gd name="T5" fmla="*/ 222 h 749"/>
                    <a:gd name="T6" fmla="*/ 208 w 757"/>
                    <a:gd name="T7" fmla="*/ 197 h 749"/>
                    <a:gd name="T8" fmla="*/ 212 w 757"/>
                    <a:gd name="T9" fmla="*/ 147 h 749"/>
                    <a:gd name="T10" fmla="*/ 207 w 757"/>
                    <a:gd name="T11" fmla="*/ 106 h 749"/>
                    <a:gd name="T12" fmla="*/ 208 w 757"/>
                    <a:gd name="T13" fmla="*/ 59 h 749"/>
                    <a:gd name="T14" fmla="*/ 199 w 757"/>
                    <a:gd name="T15" fmla="*/ 33 h 749"/>
                    <a:gd name="T16" fmla="*/ 201 w 757"/>
                    <a:gd name="T17" fmla="*/ 6 h 749"/>
                    <a:gd name="T18" fmla="*/ 208 w 757"/>
                    <a:gd name="T19" fmla="*/ 10 h 749"/>
                    <a:gd name="T20" fmla="*/ 218 w 757"/>
                    <a:gd name="T21" fmla="*/ 43 h 749"/>
                    <a:gd name="T22" fmla="*/ 232 w 757"/>
                    <a:gd name="T23" fmla="*/ 83 h 749"/>
                    <a:gd name="T24" fmla="*/ 244 w 757"/>
                    <a:gd name="T25" fmla="*/ 116 h 749"/>
                    <a:gd name="T26" fmla="*/ 250 w 757"/>
                    <a:gd name="T27" fmla="*/ 136 h 749"/>
                    <a:gd name="T28" fmla="*/ 265 w 757"/>
                    <a:gd name="T29" fmla="*/ 183 h 749"/>
                    <a:gd name="T30" fmla="*/ 289 w 757"/>
                    <a:gd name="T31" fmla="*/ 177 h 749"/>
                    <a:gd name="T32" fmla="*/ 374 w 757"/>
                    <a:gd name="T33" fmla="*/ 147 h 749"/>
                    <a:gd name="T34" fmla="*/ 421 w 757"/>
                    <a:gd name="T35" fmla="*/ 132 h 749"/>
                    <a:gd name="T36" fmla="*/ 452 w 757"/>
                    <a:gd name="T37" fmla="*/ 163 h 749"/>
                    <a:gd name="T38" fmla="*/ 476 w 757"/>
                    <a:gd name="T39" fmla="*/ 226 h 749"/>
                    <a:gd name="T40" fmla="*/ 501 w 757"/>
                    <a:gd name="T41" fmla="*/ 183 h 749"/>
                    <a:gd name="T42" fmla="*/ 537 w 757"/>
                    <a:gd name="T43" fmla="*/ 149 h 749"/>
                    <a:gd name="T44" fmla="*/ 592 w 757"/>
                    <a:gd name="T45" fmla="*/ 110 h 749"/>
                    <a:gd name="T46" fmla="*/ 627 w 757"/>
                    <a:gd name="T47" fmla="*/ 81 h 749"/>
                    <a:gd name="T48" fmla="*/ 645 w 757"/>
                    <a:gd name="T49" fmla="*/ 71 h 749"/>
                    <a:gd name="T50" fmla="*/ 690 w 757"/>
                    <a:gd name="T51" fmla="*/ 59 h 749"/>
                    <a:gd name="T52" fmla="*/ 745 w 757"/>
                    <a:gd name="T53" fmla="*/ 81 h 749"/>
                    <a:gd name="T54" fmla="*/ 755 w 757"/>
                    <a:gd name="T55" fmla="*/ 104 h 749"/>
                    <a:gd name="T56" fmla="*/ 716 w 757"/>
                    <a:gd name="T57" fmla="*/ 130 h 749"/>
                    <a:gd name="T58" fmla="*/ 690 w 757"/>
                    <a:gd name="T59" fmla="*/ 122 h 749"/>
                    <a:gd name="T60" fmla="*/ 661 w 757"/>
                    <a:gd name="T61" fmla="*/ 112 h 749"/>
                    <a:gd name="T62" fmla="*/ 651 w 757"/>
                    <a:gd name="T63" fmla="*/ 142 h 749"/>
                    <a:gd name="T64" fmla="*/ 641 w 757"/>
                    <a:gd name="T65" fmla="*/ 201 h 749"/>
                    <a:gd name="T66" fmla="*/ 607 w 757"/>
                    <a:gd name="T67" fmla="*/ 277 h 749"/>
                    <a:gd name="T68" fmla="*/ 576 w 757"/>
                    <a:gd name="T69" fmla="*/ 289 h 749"/>
                    <a:gd name="T70" fmla="*/ 568 w 757"/>
                    <a:gd name="T71" fmla="*/ 356 h 749"/>
                    <a:gd name="T72" fmla="*/ 527 w 757"/>
                    <a:gd name="T73" fmla="*/ 373 h 749"/>
                    <a:gd name="T74" fmla="*/ 490 w 757"/>
                    <a:gd name="T75" fmla="*/ 405 h 749"/>
                    <a:gd name="T76" fmla="*/ 476 w 757"/>
                    <a:gd name="T77" fmla="*/ 446 h 749"/>
                    <a:gd name="T78" fmla="*/ 470 w 757"/>
                    <a:gd name="T79" fmla="*/ 495 h 749"/>
                    <a:gd name="T80" fmla="*/ 444 w 757"/>
                    <a:gd name="T81" fmla="*/ 552 h 749"/>
                    <a:gd name="T82" fmla="*/ 450 w 757"/>
                    <a:gd name="T83" fmla="*/ 580 h 749"/>
                    <a:gd name="T84" fmla="*/ 448 w 757"/>
                    <a:gd name="T85" fmla="*/ 613 h 749"/>
                    <a:gd name="T86" fmla="*/ 379 w 757"/>
                    <a:gd name="T87" fmla="*/ 664 h 749"/>
                    <a:gd name="T88" fmla="*/ 368 w 757"/>
                    <a:gd name="T89" fmla="*/ 674 h 749"/>
                    <a:gd name="T90" fmla="*/ 324 w 757"/>
                    <a:gd name="T91" fmla="*/ 704 h 749"/>
                    <a:gd name="T92" fmla="*/ 289 w 757"/>
                    <a:gd name="T93" fmla="*/ 710 h 749"/>
                    <a:gd name="T94" fmla="*/ 232 w 757"/>
                    <a:gd name="T95" fmla="*/ 749 h 749"/>
                    <a:gd name="T96" fmla="*/ 165 w 757"/>
                    <a:gd name="T97" fmla="*/ 704 h 749"/>
                    <a:gd name="T98" fmla="*/ 134 w 757"/>
                    <a:gd name="T99" fmla="*/ 704 h 749"/>
                    <a:gd name="T100" fmla="*/ 87 w 757"/>
                    <a:gd name="T101" fmla="*/ 674 h 749"/>
                    <a:gd name="T102" fmla="*/ 63 w 757"/>
                    <a:gd name="T103" fmla="*/ 655 h 749"/>
                    <a:gd name="T104" fmla="*/ 43 w 757"/>
                    <a:gd name="T105" fmla="*/ 633 h 749"/>
                    <a:gd name="T106" fmla="*/ 12 w 757"/>
                    <a:gd name="T107" fmla="*/ 588 h 749"/>
                    <a:gd name="T108" fmla="*/ 16 w 757"/>
                    <a:gd name="T109" fmla="*/ 550 h 749"/>
                    <a:gd name="T110" fmla="*/ 41 w 757"/>
                    <a:gd name="T111" fmla="*/ 507 h 749"/>
                    <a:gd name="T112" fmla="*/ 59 w 757"/>
                    <a:gd name="T113" fmla="*/ 491 h 749"/>
                    <a:gd name="T114" fmla="*/ 57 w 757"/>
                    <a:gd name="T115" fmla="*/ 411 h 749"/>
                    <a:gd name="T116" fmla="*/ 95 w 757"/>
                    <a:gd name="T117" fmla="*/ 425 h 749"/>
                    <a:gd name="T118" fmla="*/ 100 w 757"/>
                    <a:gd name="T119" fmla="*/ 370 h 749"/>
                    <a:gd name="T120" fmla="*/ 96 w 757"/>
                    <a:gd name="T121" fmla="*/ 358 h 749"/>
                    <a:gd name="T122" fmla="*/ 120 w 757"/>
                    <a:gd name="T123" fmla="*/ 332 h 7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57"/>
                    <a:gd name="T187" fmla="*/ 0 h 749"/>
                    <a:gd name="T188" fmla="*/ 757 w 757"/>
                    <a:gd name="T189" fmla="*/ 749 h 74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57" h="749">
                      <a:moveTo>
                        <a:pt x="150" y="307"/>
                      </a:moveTo>
                      <a:lnTo>
                        <a:pt x="159" y="295"/>
                      </a:lnTo>
                      <a:lnTo>
                        <a:pt x="167" y="289"/>
                      </a:lnTo>
                      <a:lnTo>
                        <a:pt x="183" y="269"/>
                      </a:lnTo>
                      <a:lnTo>
                        <a:pt x="187" y="259"/>
                      </a:lnTo>
                      <a:lnTo>
                        <a:pt x="193" y="248"/>
                      </a:lnTo>
                      <a:lnTo>
                        <a:pt x="197" y="242"/>
                      </a:lnTo>
                      <a:lnTo>
                        <a:pt x="203" y="230"/>
                      </a:lnTo>
                      <a:lnTo>
                        <a:pt x="212" y="222"/>
                      </a:lnTo>
                      <a:lnTo>
                        <a:pt x="214" y="222"/>
                      </a:lnTo>
                      <a:lnTo>
                        <a:pt x="214" y="201"/>
                      </a:lnTo>
                      <a:lnTo>
                        <a:pt x="208" y="197"/>
                      </a:lnTo>
                      <a:lnTo>
                        <a:pt x="208" y="175"/>
                      </a:lnTo>
                      <a:lnTo>
                        <a:pt x="207" y="159"/>
                      </a:lnTo>
                      <a:lnTo>
                        <a:pt x="212" y="147"/>
                      </a:lnTo>
                      <a:lnTo>
                        <a:pt x="210" y="134"/>
                      </a:lnTo>
                      <a:lnTo>
                        <a:pt x="208" y="114"/>
                      </a:lnTo>
                      <a:lnTo>
                        <a:pt x="207" y="106"/>
                      </a:lnTo>
                      <a:lnTo>
                        <a:pt x="208" y="100"/>
                      </a:lnTo>
                      <a:lnTo>
                        <a:pt x="212" y="83"/>
                      </a:lnTo>
                      <a:lnTo>
                        <a:pt x="208" y="59"/>
                      </a:lnTo>
                      <a:lnTo>
                        <a:pt x="203" y="55"/>
                      </a:lnTo>
                      <a:lnTo>
                        <a:pt x="205" y="55"/>
                      </a:lnTo>
                      <a:lnTo>
                        <a:pt x="199" y="33"/>
                      </a:lnTo>
                      <a:lnTo>
                        <a:pt x="185" y="20"/>
                      </a:lnTo>
                      <a:lnTo>
                        <a:pt x="189" y="10"/>
                      </a:lnTo>
                      <a:lnTo>
                        <a:pt x="201" y="6"/>
                      </a:lnTo>
                      <a:lnTo>
                        <a:pt x="205" y="0"/>
                      </a:lnTo>
                      <a:lnTo>
                        <a:pt x="207" y="4"/>
                      </a:lnTo>
                      <a:lnTo>
                        <a:pt x="208" y="10"/>
                      </a:lnTo>
                      <a:lnTo>
                        <a:pt x="216" y="33"/>
                      </a:lnTo>
                      <a:lnTo>
                        <a:pt x="216" y="37"/>
                      </a:lnTo>
                      <a:lnTo>
                        <a:pt x="218" y="43"/>
                      </a:lnTo>
                      <a:lnTo>
                        <a:pt x="220" y="49"/>
                      </a:lnTo>
                      <a:lnTo>
                        <a:pt x="230" y="79"/>
                      </a:lnTo>
                      <a:lnTo>
                        <a:pt x="232" y="83"/>
                      </a:lnTo>
                      <a:lnTo>
                        <a:pt x="238" y="96"/>
                      </a:lnTo>
                      <a:lnTo>
                        <a:pt x="238" y="100"/>
                      </a:lnTo>
                      <a:lnTo>
                        <a:pt x="244" y="116"/>
                      </a:lnTo>
                      <a:lnTo>
                        <a:pt x="246" y="126"/>
                      </a:lnTo>
                      <a:lnTo>
                        <a:pt x="248" y="128"/>
                      </a:lnTo>
                      <a:lnTo>
                        <a:pt x="250" y="136"/>
                      </a:lnTo>
                      <a:lnTo>
                        <a:pt x="265" y="179"/>
                      </a:lnTo>
                      <a:lnTo>
                        <a:pt x="265" y="181"/>
                      </a:lnTo>
                      <a:lnTo>
                        <a:pt x="265" y="183"/>
                      </a:lnTo>
                      <a:lnTo>
                        <a:pt x="269" y="183"/>
                      </a:lnTo>
                      <a:lnTo>
                        <a:pt x="283" y="179"/>
                      </a:lnTo>
                      <a:lnTo>
                        <a:pt x="289" y="177"/>
                      </a:lnTo>
                      <a:lnTo>
                        <a:pt x="291" y="175"/>
                      </a:lnTo>
                      <a:lnTo>
                        <a:pt x="366" y="149"/>
                      </a:lnTo>
                      <a:lnTo>
                        <a:pt x="374" y="147"/>
                      </a:lnTo>
                      <a:lnTo>
                        <a:pt x="383" y="144"/>
                      </a:lnTo>
                      <a:lnTo>
                        <a:pt x="391" y="142"/>
                      </a:lnTo>
                      <a:lnTo>
                        <a:pt x="421" y="132"/>
                      </a:lnTo>
                      <a:lnTo>
                        <a:pt x="427" y="130"/>
                      </a:lnTo>
                      <a:lnTo>
                        <a:pt x="438" y="124"/>
                      </a:lnTo>
                      <a:lnTo>
                        <a:pt x="452" y="163"/>
                      </a:lnTo>
                      <a:lnTo>
                        <a:pt x="450" y="163"/>
                      </a:lnTo>
                      <a:lnTo>
                        <a:pt x="474" y="228"/>
                      </a:lnTo>
                      <a:lnTo>
                        <a:pt x="476" y="226"/>
                      </a:lnTo>
                      <a:lnTo>
                        <a:pt x="488" y="206"/>
                      </a:lnTo>
                      <a:lnTo>
                        <a:pt x="499" y="191"/>
                      </a:lnTo>
                      <a:lnTo>
                        <a:pt x="501" y="183"/>
                      </a:lnTo>
                      <a:lnTo>
                        <a:pt x="507" y="177"/>
                      </a:lnTo>
                      <a:lnTo>
                        <a:pt x="523" y="147"/>
                      </a:lnTo>
                      <a:lnTo>
                        <a:pt x="537" y="149"/>
                      </a:lnTo>
                      <a:lnTo>
                        <a:pt x="556" y="102"/>
                      </a:lnTo>
                      <a:lnTo>
                        <a:pt x="586" y="112"/>
                      </a:lnTo>
                      <a:lnTo>
                        <a:pt x="592" y="110"/>
                      </a:lnTo>
                      <a:lnTo>
                        <a:pt x="613" y="106"/>
                      </a:lnTo>
                      <a:lnTo>
                        <a:pt x="619" y="104"/>
                      </a:lnTo>
                      <a:lnTo>
                        <a:pt x="627" y="81"/>
                      </a:lnTo>
                      <a:lnTo>
                        <a:pt x="627" y="77"/>
                      </a:lnTo>
                      <a:lnTo>
                        <a:pt x="633" y="73"/>
                      </a:lnTo>
                      <a:lnTo>
                        <a:pt x="645" y="71"/>
                      </a:lnTo>
                      <a:lnTo>
                        <a:pt x="662" y="51"/>
                      </a:lnTo>
                      <a:lnTo>
                        <a:pt x="684" y="57"/>
                      </a:lnTo>
                      <a:lnTo>
                        <a:pt x="690" y="59"/>
                      </a:lnTo>
                      <a:lnTo>
                        <a:pt x="710" y="49"/>
                      </a:lnTo>
                      <a:lnTo>
                        <a:pt x="727" y="71"/>
                      </a:lnTo>
                      <a:lnTo>
                        <a:pt x="745" y="81"/>
                      </a:lnTo>
                      <a:lnTo>
                        <a:pt x="751" y="96"/>
                      </a:lnTo>
                      <a:lnTo>
                        <a:pt x="757" y="96"/>
                      </a:lnTo>
                      <a:lnTo>
                        <a:pt x="755" y="104"/>
                      </a:lnTo>
                      <a:lnTo>
                        <a:pt x="753" y="114"/>
                      </a:lnTo>
                      <a:lnTo>
                        <a:pt x="753" y="142"/>
                      </a:lnTo>
                      <a:lnTo>
                        <a:pt x="716" y="130"/>
                      </a:lnTo>
                      <a:lnTo>
                        <a:pt x="714" y="130"/>
                      </a:lnTo>
                      <a:lnTo>
                        <a:pt x="710" y="128"/>
                      </a:lnTo>
                      <a:lnTo>
                        <a:pt x="690" y="122"/>
                      </a:lnTo>
                      <a:lnTo>
                        <a:pt x="682" y="120"/>
                      </a:lnTo>
                      <a:lnTo>
                        <a:pt x="668" y="116"/>
                      </a:lnTo>
                      <a:lnTo>
                        <a:pt x="661" y="112"/>
                      </a:lnTo>
                      <a:lnTo>
                        <a:pt x="655" y="112"/>
                      </a:lnTo>
                      <a:lnTo>
                        <a:pt x="643" y="108"/>
                      </a:lnTo>
                      <a:lnTo>
                        <a:pt x="651" y="142"/>
                      </a:lnTo>
                      <a:lnTo>
                        <a:pt x="651" y="181"/>
                      </a:lnTo>
                      <a:lnTo>
                        <a:pt x="643" y="191"/>
                      </a:lnTo>
                      <a:lnTo>
                        <a:pt x="641" y="201"/>
                      </a:lnTo>
                      <a:lnTo>
                        <a:pt x="639" y="212"/>
                      </a:lnTo>
                      <a:lnTo>
                        <a:pt x="615" y="240"/>
                      </a:lnTo>
                      <a:lnTo>
                        <a:pt x="607" y="277"/>
                      </a:lnTo>
                      <a:lnTo>
                        <a:pt x="580" y="267"/>
                      </a:lnTo>
                      <a:lnTo>
                        <a:pt x="580" y="271"/>
                      </a:lnTo>
                      <a:lnTo>
                        <a:pt x="576" y="289"/>
                      </a:lnTo>
                      <a:lnTo>
                        <a:pt x="568" y="348"/>
                      </a:lnTo>
                      <a:lnTo>
                        <a:pt x="568" y="350"/>
                      </a:lnTo>
                      <a:lnTo>
                        <a:pt x="568" y="356"/>
                      </a:lnTo>
                      <a:lnTo>
                        <a:pt x="564" y="362"/>
                      </a:lnTo>
                      <a:lnTo>
                        <a:pt x="558" y="373"/>
                      </a:lnTo>
                      <a:lnTo>
                        <a:pt x="527" y="373"/>
                      </a:lnTo>
                      <a:lnTo>
                        <a:pt x="503" y="360"/>
                      </a:lnTo>
                      <a:lnTo>
                        <a:pt x="488" y="358"/>
                      </a:lnTo>
                      <a:lnTo>
                        <a:pt x="490" y="405"/>
                      </a:lnTo>
                      <a:lnTo>
                        <a:pt x="488" y="411"/>
                      </a:lnTo>
                      <a:lnTo>
                        <a:pt x="486" y="430"/>
                      </a:lnTo>
                      <a:lnTo>
                        <a:pt x="476" y="446"/>
                      </a:lnTo>
                      <a:lnTo>
                        <a:pt x="472" y="468"/>
                      </a:lnTo>
                      <a:lnTo>
                        <a:pt x="472" y="480"/>
                      </a:lnTo>
                      <a:lnTo>
                        <a:pt x="470" y="495"/>
                      </a:lnTo>
                      <a:lnTo>
                        <a:pt x="464" y="507"/>
                      </a:lnTo>
                      <a:lnTo>
                        <a:pt x="450" y="529"/>
                      </a:lnTo>
                      <a:lnTo>
                        <a:pt x="444" y="552"/>
                      </a:lnTo>
                      <a:lnTo>
                        <a:pt x="438" y="574"/>
                      </a:lnTo>
                      <a:lnTo>
                        <a:pt x="444" y="578"/>
                      </a:lnTo>
                      <a:lnTo>
                        <a:pt x="450" y="580"/>
                      </a:lnTo>
                      <a:lnTo>
                        <a:pt x="456" y="582"/>
                      </a:lnTo>
                      <a:lnTo>
                        <a:pt x="454" y="588"/>
                      </a:lnTo>
                      <a:lnTo>
                        <a:pt x="448" y="613"/>
                      </a:lnTo>
                      <a:lnTo>
                        <a:pt x="427" y="637"/>
                      </a:lnTo>
                      <a:lnTo>
                        <a:pt x="419" y="629"/>
                      </a:lnTo>
                      <a:lnTo>
                        <a:pt x="379" y="664"/>
                      </a:lnTo>
                      <a:lnTo>
                        <a:pt x="360" y="658"/>
                      </a:lnTo>
                      <a:lnTo>
                        <a:pt x="358" y="668"/>
                      </a:lnTo>
                      <a:lnTo>
                        <a:pt x="368" y="674"/>
                      </a:lnTo>
                      <a:lnTo>
                        <a:pt x="348" y="692"/>
                      </a:lnTo>
                      <a:lnTo>
                        <a:pt x="348" y="690"/>
                      </a:lnTo>
                      <a:lnTo>
                        <a:pt x="324" y="704"/>
                      </a:lnTo>
                      <a:lnTo>
                        <a:pt x="309" y="717"/>
                      </a:lnTo>
                      <a:lnTo>
                        <a:pt x="305" y="715"/>
                      </a:lnTo>
                      <a:lnTo>
                        <a:pt x="289" y="710"/>
                      </a:lnTo>
                      <a:lnTo>
                        <a:pt x="279" y="704"/>
                      </a:lnTo>
                      <a:lnTo>
                        <a:pt x="269" y="721"/>
                      </a:lnTo>
                      <a:lnTo>
                        <a:pt x="232" y="749"/>
                      </a:lnTo>
                      <a:lnTo>
                        <a:pt x="220" y="745"/>
                      </a:lnTo>
                      <a:lnTo>
                        <a:pt x="177" y="727"/>
                      </a:lnTo>
                      <a:lnTo>
                        <a:pt x="165" y="704"/>
                      </a:lnTo>
                      <a:lnTo>
                        <a:pt x="169" y="700"/>
                      </a:lnTo>
                      <a:lnTo>
                        <a:pt x="161" y="698"/>
                      </a:lnTo>
                      <a:lnTo>
                        <a:pt x="134" y="704"/>
                      </a:lnTo>
                      <a:lnTo>
                        <a:pt x="132" y="698"/>
                      </a:lnTo>
                      <a:lnTo>
                        <a:pt x="85" y="676"/>
                      </a:lnTo>
                      <a:lnTo>
                        <a:pt x="87" y="674"/>
                      </a:lnTo>
                      <a:lnTo>
                        <a:pt x="75" y="666"/>
                      </a:lnTo>
                      <a:lnTo>
                        <a:pt x="65" y="658"/>
                      </a:lnTo>
                      <a:lnTo>
                        <a:pt x="63" y="655"/>
                      </a:lnTo>
                      <a:lnTo>
                        <a:pt x="45" y="647"/>
                      </a:lnTo>
                      <a:lnTo>
                        <a:pt x="45" y="645"/>
                      </a:lnTo>
                      <a:lnTo>
                        <a:pt x="43" y="633"/>
                      </a:lnTo>
                      <a:lnTo>
                        <a:pt x="12" y="613"/>
                      </a:lnTo>
                      <a:lnTo>
                        <a:pt x="8" y="590"/>
                      </a:lnTo>
                      <a:lnTo>
                        <a:pt x="12" y="588"/>
                      </a:lnTo>
                      <a:lnTo>
                        <a:pt x="2" y="564"/>
                      </a:lnTo>
                      <a:lnTo>
                        <a:pt x="0" y="554"/>
                      </a:lnTo>
                      <a:lnTo>
                        <a:pt x="16" y="550"/>
                      </a:lnTo>
                      <a:lnTo>
                        <a:pt x="36" y="541"/>
                      </a:lnTo>
                      <a:lnTo>
                        <a:pt x="43" y="523"/>
                      </a:lnTo>
                      <a:lnTo>
                        <a:pt x="41" y="507"/>
                      </a:lnTo>
                      <a:lnTo>
                        <a:pt x="47" y="501"/>
                      </a:lnTo>
                      <a:lnTo>
                        <a:pt x="53" y="501"/>
                      </a:lnTo>
                      <a:lnTo>
                        <a:pt x="59" y="491"/>
                      </a:lnTo>
                      <a:lnTo>
                        <a:pt x="47" y="468"/>
                      </a:lnTo>
                      <a:lnTo>
                        <a:pt x="51" y="421"/>
                      </a:lnTo>
                      <a:lnTo>
                        <a:pt x="57" y="411"/>
                      </a:lnTo>
                      <a:lnTo>
                        <a:pt x="63" y="403"/>
                      </a:lnTo>
                      <a:lnTo>
                        <a:pt x="89" y="427"/>
                      </a:lnTo>
                      <a:lnTo>
                        <a:pt x="95" y="425"/>
                      </a:lnTo>
                      <a:lnTo>
                        <a:pt x="102" y="409"/>
                      </a:lnTo>
                      <a:lnTo>
                        <a:pt x="102" y="375"/>
                      </a:lnTo>
                      <a:lnTo>
                        <a:pt x="100" y="370"/>
                      </a:lnTo>
                      <a:lnTo>
                        <a:pt x="96" y="362"/>
                      </a:lnTo>
                      <a:lnTo>
                        <a:pt x="95" y="360"/>
                      </a:lnTo>
                      <a:lnTo>
                        <a:pt x="96" y="358"/>
                      </a:lnTo>
                      <a:lnTo>
                        <a:pt x="98" y="350"/>
                      </a:lnTo>
                      <a:lnTo>
                        <a:pt x="100" y="342"/>
                      </a:lnTo>
                      <a:lnTo>
                        <a:pt x="120" y="332"/>
                      </a:lnTo>
                      <a:lnTo>
                        <a:pt x="126" y="307"/>
                      </a:lnTo>
                      <a:lnTo>
                        <a:pt x="150" y="307"/>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15" name="Freeform 37">
                  <a:extLst>
                    <a:ext uri="{FF2B5EF4-FFF2-40B4-BE49-F238E27FC236}">
                      <a16:creationId xmlns:a16="http://schemas.microsoft.com/office/drawing/2014/main" id="{1BC4F57F-CE78-4CAC-9DF1-936CCBF88350}"/>
                    </a:ext>
                  </a:extLst>
                </p:cNvPr>
                <p:cNvSpPr>
                  <a:spLocks/>
                </p:cNvSpPr>
                <p:nvPr/>
              </p:nvSpPr>
              <p:spPr bwMode="auto">
                <a:xfrm>
                  <a:off x="3905" y="2541"/>
                  <a:ext cx="337" cy="505"/>
                </a:xfrm>
                <a:custGeom>
                  <a:avLst/>
                  <a:gdLst>
                    <a:gd name="T0" fmla="*/ 53 w 674"/>
                    <a:gd name="T1" fmla="*/ 737 h 1012"/>
                    <a:gd name="T2" fmla="*/ 71 w 674"/>
                    <a:gd name="T3" fmla="*/ 691 h 1012"/>
                    <a:gd name="T4" fmla="*/ 82 w 674"/>
                    <a:gd name="T5" fmla="*/ 680 h 1012"/>
                    <a:gd name="T6" fmla="*/ 90 w 674"/>
                    <a:gd name="T7" fmla="*/ 664 h 1012"/>
                    <a:gd name="T8" fmla="*/ 80 w 674"/>
                    <a:gd name="T9" fmla="*/ 605 h 1012"/>
                    <a:gd name="T10" fmla="*/ 75 w 674"/>
                    <a:gd name="T11" fmla="*/ 577 h 1012"/>
                    <a:gd name="T12" fmla="*/ 31 w 674"/>
                    <a:gd name="T13" fmla="*/ 505 h 1012"/>
                    <a:gd name="T14" fmla="*/ 23 w 674"/>
                    <a:gd name="T15" fmla="*/ 410 h 1012"/>
                    <a:gd name="T16" fmla="*/ 4 w 674"/>
                    <a:gd name="T17" fmla="*/ 403 h 1012"/>
                    <a:gd name="T18" fmla="*/ 16 w 674"/>
                    <a:gd name="T19" fmla="*/ 363 h 1012"/>
                    <a:gd name="T20" fmla="*/ 16 w 674"/>
                    <a:gd name="T21" fmla="*/ 306 h 1012"/>
                    <a:gd name="T22" fmla="*/ 51 w 674"/>
                    <a:gd name="T23" fmla="*/ 243 h 1012"/>
                    <a:gd name="T24" fmla="*/ 78 w 674"/>
                    <a:gd name="T25" fmla="*/ 216 h 1012"/>
                    <a:gd name="T26" fmla="*/ 94 w 674"/>
                    <a:gd name="T27" fmla="*/ 180 h 1012"/>
                    <a:gd name="T28" fmla="*/ 96 w 674"/>
                    <a:gd name="T29" fmla="*/ 159 h 1012"/>
                    <a:gd name="T30" fmla="*/ 90 w 674"/>
                    <a:gd name="T31" fmla="*/ 133 h 1012"/>
                    <a:gd name="T32" fmla="*/ 104 w 674"/>
                    <a:gd name="T33" fmla="*/ 125 h 1012"/>
                    <a:gd name="T34" fmla="*/ 116 w 674"/>
                    <a:gd name="T35" fmla="*/ 108 h 1012"/>
                    <a:gd name="T36" fmla="*/ 137 w 674"/>
                    <a:gd name="T37" fmla="*/ 84 h 1012"/>
                    <a:gd name="T38" fmla="*/ 210 w 674"/>
                    <a:gd name="T39" fmla="*/ 61 h 1012"/>
                    <a:gd name="T40" fmla="*/ 269 w 674"/>
                    <a:gd name="T41" fmla="*/ 49 h 1012"/>
                    <a:gd name="T42" fmla="*/ 312 w 674"/>
                    <a:gd name="T43" fmla="*/ 41 h 1012"/>
                    <a:gd name="T44" fmla="*/ 350 w 674"/>
                    <a:gd name="T45" fmla="*/ 35 h 1012"/>
                    <a:gd name="T46" fmla="*/ 369 w 674"/>
                    <a:gd name="T47" fmla="*/ 31 h 1012"/>
                    <a:gd name="T48" fmla="*/ 409 w 674"/>
                    <a:gd name="T49" fmla="*/ 21 h 1012"/>
                    <a:gd name="T50" fmla="*/ 483 w 674"/>
                    <a:gd name="T51" fmla="*/ 8 h 1012"/>
                    <a:gd name="T52" fmla="*/ 509 w 674"/>
                    <a:gd name="T53" fmla="*/ 2 h 1012"/>
                    <a:gd name="T54" fmla="*/ 540 w 674"/>
                    <a:gd name="T55" fmla="*/ 17 h 1012"/>
                    <a:gd name="T56" fmla="*/ 546 w 674"/>
                    <a:gd name="T57" fmla="*/ 80 h 1012"/>
                    <a:gd name="T58" fmla="*/ 548 w 674"/>
                    <a:gd name="T59" fmla="*/ 110 h 1012"/>
                    <a:gd name="T60" fmla="*/ 554 w 674"/>
                    <a:gd name="T61" fmla="*/ 161 h 1012"/>
                    <a:gd name="T62" fmla="*/ 556 w 674"/>
                    <a:gd name="T63" fmla="*/ 188 h 1012"/>
                    <a:gd name="T64" fmla="*/ 562 w 674"/>
                    <a:gd name="T65" fmla="*/ 253 h 1012"/>
                    <a:gd name="T66" fmla="*/ 566 w 674"/>
                    <a:gd name="T67" fmla="*/ 302 h 1012"/>
                    <a:gd name="T68" fmla="*/ 572 w 674"/>
                    <a:gd name="T69" fmla="*/ 359 h 1012"/>
                    <a:gd name="T70" fmla="*/ 576 w 674"/>
                    <a:gd name="T71" fmla="*/ 414 h 1012"/>
                    <a:gd name="T72" fmla="*/ 582 w 674"/>
                    <a:gd name="T73" fmla="*/ 473 h 1012"/>
                    <a:gd name="T74" fmla="*/ 587 w 674"/>
                    <a:gd name="T75" fmla="*/ 532 h 1012"/>
                    <a:gd name="T76" fmla="*/ 589 w 674"/>
                    <a:gd name="T77" fmla="*/ 560 h 1012"/>
                    <a:gd name="T78" fmla="*/ 591 w 674"/>
                    <a:gd name="T79" fmla="*/ 583 h 1012"/>
                    <a:gd name="T80" fmla="*/ 597 w 674"/>
                    <a:gd name="T81" fmla="*/ 638 h 1012"/>
                    <a:gd name="T82" fmla="*/ 617 w 674"/>
                    <a:gd name="T83" fmla="*/ 713 h 1012"/>
                    <a:gd name="T84" fmla="*/ 627 w 674"/>
                    <a:gd name="T85" fmla="*/ 756 h 1012"/>
                    <a:gd name="T86" fmla="*/ 639 w 674"/>
                    <a:gd name="T87" fmla="*/ 798 h 1012"/>
                    <a:gd name="T88" fmla="*/ 654 w 674"/>
                    <a:gd name="T89" fmla="*/ 859 h 1012"/>
                    <a:gd name="T90" fmla="*/ 674 w 674"/>
                    <a:gd name="T91" fmla="*/ 933 h 1012"/>
                    <a:gd name="T92" fmla="*/ 582 w 674"/>
                    <a:gd name="T93" fmla="*/ 941 h 1012"/>
                    <a:gd name="T94" fmla="*/ 495 w 674"/>
                    <a:gd name="T95" fmla="*/ 976 h 1012"/>
                    <a:gd name="T96" fmla="*/ 460 w 674"/>
                    <a:gd name="T97" fmla="*/ 1012 h 1012"/>
                    <a:gd name="T98" fmla="*/ 411 w 674"/>
                    <a:gd name="T99" fmla="*/ 963 h 1012"/>
                    <a:gd name="T100" fmla="*/ 373 w 674"/>
                    <a:gd name="T101" fmla="*/ 927 h 1012"/>
                    <a:gd name="T102" fmla="*/ 383 w 674"/>
                    <a:gd name="T103" fmla="*/ 857 h 1012"/>
                    <a:gd name="T104" fmla="*/ 361 w 674"/>
                    <a:gd name="T105" fmla="*/ 861 h 1012"/>
                    <a:gd name="T106" fmla="*/ 277 w 674"/>
                    <a:gd name="T107" fmla="*/ 876 h 1012"/>
                    <a:gd name="T108" fmla="*/ 230 w 674"/>
                    <a:gd name="T109" fmla="*/ 886 h 1012"/>
                    <a:gd name="T110" fmla="*/ 189 w 674"/>
                    <a:gd name="T111" fmla="*/ 892 h 1012"/>
                    <a:gd name="T112" fmla="*/ 130 w 674"/>
                    <a:gd name="T113" fmla="*/ 902 h 1012"/>
                    <a:gd name="T114" fmla="*/ 80 w 674"/>
                    <a:gd name="T115" fmla="*/ 912 h 1012"/>
                    <a:gd name="T116" fmla="*/ 8 w 674"/>
                    <a:gd name="T117" fmla="*/ 919 h 1012"/>
                    <a:gd name="T118" fmla="*/ 20 w 674"/>
                    <a:gd name="T119" fmla="*/ 845 h 1012"/>
                    <a:gd name="T120" fmla="*/ 31 w 674"/>
                    <a:gd name="T121" fmla="*/ 766 h 101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74"/>
                    <a:gd name="T184" fmla="*/ 0 h 1012"/>
                    <a:gd name="T185" fmla="*/ 674 w 674"/>
                    <a:gd name="T186" fmla="*/ 1012 h 101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74" h="1012">
                      <a:moveTo>
                        <a:pt x="43" y="762"/>
                      </a:moveTo>
                      <a:lnTo>
                        <a:pt x="53" y="760"/>
                      </a:lnTo>
                      <a:lnTo>
                        <a:pt x="53" y="737"/>
                      </a:lnTo>
                      <a:lnTo>
                        <a:pt x="55" y="735"/>
                      </a:lnTo>
                      <a:lnTo>
                        <a:pt x="80" y="705"/>
                      </a:lnTo>
                      <a:lnTo>
                        <a:pt x="71" y="691"/>
                      </a:lnTo>
                      <a:lnTo>
                        <a:pt x="86" y="680"/>
                      </a:lnTo>
                      <a:lnTo>
                        <a:pt x="90" y="678"/>
                      </a:lnTo>
                      <a:lnTo>
                        <a:pt x="82" y="680"/>
                      </a:lnTo>
                      <a:lnTo>
                        <a:pt x="69" y="682"/>
                      </a:lnTo>
                      <a:lnTo>
                        <a:pt x="65" y="664"/>
                      </a:lnTo>
                      <a:lnTo>
                        <a:pt x="90" y="664"/>
                      </a:lnTo>
                      <a:lnTo>
                        <a:pt x="82" y="613"/>
                      </a:lnTo>
                      <a:lnTo>
                        <a:pt x="57" y="605"/>
                      </a:lnTo>
                      <a:lnTo>
                        <a:pt x="80" y="605"/>
                      </a:lnTo>
                      <a:lnTo>
                        <a:pt x="65" y="591"/>
                      </a:lnTo>
                      <a:lnTo>
                        <a:pt x="69" y="587"/>
                      </a:lnTo>
                      <a:lnTo>
                        <a:pt x="75" y="577"/>
                      </a:lnTo>
                      <a:lnTo>
                        <a:pt x="53" y="589"/>
                      </a:lnTo>
                      <a:lnTo>
                        <a:pt x="31" y="507"/>
                      </a:lnTo>
                      <a:lnTo>
                        <a:pt x="31" y="505"/>
                      </a:lnTo>
                      <a:lnTo>
                        <a:pt x="25" y="428"/>
                      </a:lnTo>
                      <a:lnTo>
                        <a:pt x="18" y="430"/>
                      </a:lnTo>
                      <a:lnTo>
                        <a:pt x="23" y="410"/>
                      </a:lnTo>
                      <a:lnTo>
                        <a:pt x="4" y="420"/>
                      </a:lnTo>
                      <a:lnTo>
                        <a:pt x="12" y="405"/>
                      </a:lnTo>
                      <a:lnTo>
                        <a:pt x="4" y="403"/>
                      </a:lnTo>
                      <a:lnTo>
                        <a:pt x="4" y="401"/>
                      </a:lnTo>
                      <a:lnTo>
                        <a:pt x="0" y="397"/>
                      </a:lnTo>
                      <a:lnTo>
                        <a:pt x="16" y="363"/>
                      </a:lnTo>
                      <a:lnTo>
                        <a:pt x="14" y="348"/>
                      </a:lnTo>
                      <a:lnTo>
                        <a:pt x="37" y="348"/>
                      </a:lnTo>
                      <a:lnTo>
                        <a:pt x="16" y="306"/>
                      </a:lnTo>
                      <a:lnTo>
                        <a:pt x="29" y="296"/>
                      </a:lnTo>
                      <a:lnTo>
                        <a:pt x="35" y="275"/>
                      </a:lnTo>
                      <a:lnTo>
                        <a:pt x="51" y="243"/>
                      </a:lnTo>
                      <a:lnTo>
                        <a:pt x="67" y="234"/>
                      </a:lnTo>
                      <a:lnTo>
                        <a:pt x="61" y="220"/>
                      </a:lnTo>
                      <a:lnTo>
                        <a:pt x="78" y="216"/>
                      </a:lnTo>
                      <a:lnTo>
                        <a:pt x="77" y="226"/>
                      </a:lnTo>
                      <a:lnTo>
                        <a:pt x="80" y="226"/>
                      </a:lnTo>
                      <a:lnTo>
                        <a:pt x="94" y="180"/>
                      </a:lnTo>
                      <a:lnTo>
                        <a:pt x="86" y="157"/>
                      </a:lnTo>
                      <a:lnTo>
                        <a:pt x="92" y="151"/>
                      </a:lnTo>
                      <a:lnTo>
                        <a:pt x="96" y="159"/>
                      </a:lnTo>
                      <a:lnTo>
                        <a:pt x="108" y="143"/>
                      </a:lnTo>
                      <a:lnTo>
                        <a:pt x="86" y="139"/>
                      </a:lnTo>
                      <a:lnTo>
                        <a:pt x="90" y="133"/>
                      </a:lnTo>
                      <a:lnTo>
                        <a:pt x="98" y="137"/>
                      </a:lnTo>
                      <a:lnTo>
                        <a:pt x="108" y="129"/>
                      </a:lnTo>
                      <a:lnTo>
                        <a:pt x="104" y="125"/>
                      </a:lnTo>
                      <a:lnTo>
                        <a:pt x="112" y="114"/>
                      </a:lnTo>
                      <a:lnTo>
                        <a:pt x="114" y="112"/>
                      </a:lnTo>
                      <a:lnTo>
                        <a:pt x="116" y="108"/>
                      </a:lnTo>
                      <a:lnTo>
                        <a:pt x="132" y="104"/>
                      </a:lnTo>
                      <a:lnTo>
                        <a:pt x="139" y="94"/>
                      </a:lnTo>
                      <a:lnTo>
                        <a:pt x="137" y="84"/>
                      </a:lnTo>
                      <a:lnTo>
                        <a:pt x="126" y="76"/>
                      </a:lnTo>
                      <a:lnTo>
                        <a:pt x="183" y="66"/>
                      </a:lnTo>
                      <a:lnTo>
                        <a:pt x="210" y="61"/>
                      </a:lnTo>
                      <a:lnTo>
                        <a:pt x="234" y="57"/>
                      </a:lnTo>
                      <a:lnTo>
                        <a:pt x="249" y="53"/>
                      </a:lnTo>
                      <a:lnTo>
                        <a:pt x="269" y="49"/>
                      </a:lnTo>
                      <a:lnTo>
                        <a:pt x="285" y="47"/>
                      </a:lnTo>
                      <a:lnTo>
                        <a:pt x="303" y="43"/>
                      </a:lnTo>
                      <a:lnTo>
                        <a:pt x="312" y="41"/>
                      </a:lnTo>
                      <a:lnTo>
                        <a:pt x="322" y="39"/>
                      </a:lnTo>
                      <a:lnTo>
                        <a:pt x="332" y="37"/>
                      </a:lnTo>
                      <a:lnTo>
                        <a:pt x="350" y="35"/>
                      </a:lnTo>
                      <a:lnTo>
                        <a:pt x="358" y="33"/>
                      </a:lnTo>
                      <a:lnTo>
                        <a:pt x="365" y="31"/>
                      </a:lnTo>
                      <a:lnTo>
                        <a:pt x="369" y="31"/>
                      </a:lnTo>
                      <a:lnTo>
                        <a:pt x="383" y="27"/>
                      </a:lnTo>
                      <a:lnTo>
                        <a:pt x="401" y="23"/>
                      </a:lnTo>
                      <a:lnTo>
                        <a:pt x="409" y="21"/>
                      </a:lnTo>
                      <a:lnTo>
                        <a:pt x="426" y="19"/>
                      </a:lnTo>
                      <a:lnTo>
                        <a:pt x="444" y="15"/>
                      </a:lnTo>
                      <a:lnTo>
                        <a:pt x="483" y="8"/>
                      </a:lnTo>
                      <a:lnTo>
                        <a:pt x="485" y="6"/>
                      </a:lnTo>
                      <a:lnTo>
                        <a:pt x="487" y="6"/>
                      </a:lnTo>
                      <a:lnTo>
                        <a:pt x="509" y="2"/>
                      </a:lnTo>
                      <a:lnTo>
                        <a:pt x="517" y="0"/>
                      </a:lnTo>
                      <a:lnTo>
                        <a:pt x="534" y="15"/>
                      </a:lnTo>
                      <a:lnTo>
                        <a:pt x="540" y="17"/>
                      </a:lnTo>
                      <a:lnTo>
                        <a:pt x="542" y="29"/>
                      </a:lnTo>
                      <a:lnTo>
                        <a:pt x="544" y="61"/>
                      </a:lnTo>
                      <a:lnTo>
                        <a:pt x="546" y="80"/>
                      </a:lnTo>
                      <a:lnTo>
                        <a:pt x="548" y="98"/>
                      </a:lnTo>
                      <a:lnTo>
                        <a:pt x="548" y="106"/>
                      </a:lnTo>
                      <a:lnTo>
                        <a:pt x="548" y="110"/>
                      </a:lnTo>
                      <a:lnTo>
                        <a:pt x="550" y="123"/>
                      </a:lnTo>
                      <a:lnTo>
                        <a:pt x="550" y="133"/>
                      </a:lnTo>
                      <a:lnTo>
                        <a:pt x="554" y="161"/>
                      </a:lnTo>
                      <a:lnTo>
                        <a:pt x="554" y="165"/>
                      </a:lnTo>
                      <a:lnTo>
                        <a:pt x="556" y="182"/>
                      </a:lnTo>
                      <a:lnTo>
                        <a:pt x="556" y="188"/>
                      </a:lnTo>
                      <a:lnTo>
                        <a:pt x="556" y="200"/>
                      </a:lnTo>
                      <a:lnTo>
                        <a:pt x="560" y="234"/>
                      </a:lnTo>
                      <a:lnTo>
                        <a:pt x="562" y="253"/>
                      </a:lnTo>
                      <a:lnTo>
                        <a:pt x="562" y="255"/>
                      </a:lnTo>
                      <a:lnTo>
                        <a:pt x="566" y="296"/>
                      </a:lnTo>
                      <a:lnTo>
                        <a:pt x="566" y="302"/>
                      </a:lnTo>
                      <a:lnTo>
                        <a:pt x="568" y="322"/>
                      </a:lnTo>
                      <a:lnTo>
                        <a:pt x="570" y="346"/>
                      </a:lnTo>
                      <a:lnTo>
                        <a:pt x="572" y="359"/>
                      </a:lnTo>
                      <a:lnTo>
                        <a:pt x="572" y="363"/>
                      </a:lnTo>
                      <a:lnTo>
                        <a:pt x="576" y="407"/>
                      </a:lnTo>
                      <a:lnTo>
                        <a:pt x="576" y="414"/>
                      </a:lnTo>
                      <a:lnTo>
                        <a:pt x="576" y="420"/>
                      </a:lnTo>
                      <a:lnTo>
                        <a:pt x="582" y="467"/>
                      </a:lnTo>
                      <a:lnTo>
                        <a:pt x="582" y="473"/>
                      </a:lnTo>
                      <a:lnTo>
                        <a:pt x="584" y="491"/>
                      </a:lnTo>
                      <a:lnTo>
                        <a:pt x="586" y="528"/>
                      </a:lnTo>
                      <a:lnTo>
                        <a:pt x="587" y="532"/>
                      </a:lnTo>
                      <a:lnTo>
                        <a:pt x="587" y="546"/>
                      </a:lnTo>
                      <a:lnTo>
                        <a:pt x="589" y="558"/>
                      </a:lnTo>
                      <a:lnTo>
                        <a:pt x="589" y="560"/>
                      </a:lnTo>
                      <a:lnTo>
                        <a:pt x="589" y="564"/>
                      </a:lnTo>
                      <a:lnTo>
                        <a:pt x="589" y="570"/>
                      </a:lnTo>
                      <a:lnTo>
                        <a:pt x="591" y="583"/>
                      </a:lnTo>
                      <a:lnTo>
                        <a:pt x="595" y="631"/>
                      </a:lnTo>
                      <a:lnTo>
                        <a:pt x="595" y="634"/>
                      </a:lnTo>
                      <a:lnTo>
                        <a:pt x="597" y="638"/>
                      </a:lnTo>
                      <a:lnTo>
                        <a:pt x="605" y="670"/>
                      </a:lnTo>
                      <a:lnTo>
                        <a:pt x="615" y="709"/>
                      </a:lnTo>
                      <a:lnTo>
                        <a:pt x="617" y="713"/>
                      </a:lnTo>
                      <a:lnTo>
                        <a:pt x="619" y="721"/>
                      </a:lnTo>
                      <a:lnTo>
                        <a:pt x="621" y="733"/>
                      </a:lnTo>
                      <a:lnTo>
                        <a:pt x="627" y="756"/>
                      </a:lnTo>
                      <a:lnTo>
                        <a:pt x="635" y="784"/>
                      </a:lnTo>
                      <a:lnTo>
                        <a:pt x="637" y="790"/>
                      </a:lnTo>
                      <a:lnTo>
                        <a:pt x="639" y="798"/>
                      </a:lnTo>
                      <a:lnTo>
                        <a:pt x="641" y="807"/>
                      </a:lnTo>
                      <a:lnTo>
                        <a:pt x="654" y="857"/>
                      </a:lnTo>
                      <a:lnTo>
                        <a:pt x="654" y="859"/>
                      </a:lnTo>
                      <a:lnTo>
                        <a:pt x="660" y="884"/>
                      </a:lnTo>
                      <a:lnTo>
                        <a:pt x="668" y="910"/>
                      </a:lnTo>
                      <a:lnTo>
                        <a:pt x="674" y="933"/>
                      </a:lnTo>
                      <a:lnTo>
                        <a:pt x="654" y="943"/>
                      </a:lnTo>
                      <a:lnTo>
                        <a:pt x="603" y="949"/>
                      </a:lnTo>
                      <a:lnTo>
                        <a:pt x="582" y="941"/>
                      </a:lnTo>
                      <a:lnTo>
                        <a:pt x="582" y="947"/>
                      </a:lnTo>
                      <a:lnTo>
                        <a:pt x="552" y="951"/>
                      </a:lnTo>
                      <a:lnTo>
                        <a:pt x="495" y="976"/>
                      </a:lnTo>
                      <a:lnTo>
                        <a:pt x="483" y="967"/>
                      </a:lnTo>
                      <a:lnTo>
                        <a:pt x="489" y="976"/>
                      </a:lnTo>
                      <a:lnTo>
                        <a:pt x="460" y="1012"/>
                      </a:lnTo>
                      <a:lnTo>
                        <a:pt x="454" y="1012"/>
                      </a:lnTo>
                      <a:lnTo>
                        <a:pt x="432" y="1002"/>
                      </a:lnTo>
                      <a:lnTo>
                        <a:pt x="411" y="963"/>
                      </a:lnTo>
                      <a:lnTo>
                        <a:pt x="397" y="957"/>
                      </a:lnTo>
                      <a:lnTo>
                        <a:pt x="395" y="959"/>
                      </a:lnTo>
                      <a:lnTo>
                        <a:pt x="373" y="927"/>
                      </a:lnTo>
                      <a:lnTo>
                        <a:pt x="373" y="912"/>
                      </a:lnTo>
                      <a:lnTo>
                        <a:pt x="381" y="872"/>
                      </a:lnTo>
                      <a:lnTo>
                        <a:pt x="383" y="857"/>
                      </a:lnTo>
                      <a:lnTo>
                        <a:pt x="379" y="859"/>
                      </a:lnTo>
                      <a:lnTo>
                        <a:pt x="377" y="859"/>
                      </a:lnTo>
                      <a:lnTo>
                        <a:pt x="361" y="861"/>
                      </a:lnTo>
                      <a:lnTo>
                        <a:pt x="304" y="872"/>
                      </a:lnTo>
                      <a:lnTo>
                        <a:pt x="279" y="876"/>
                      </a:lnTo>
                      <a:lnTo>
                        <a:pt x="277" y="876"/>
                      </a:lnTo>
                      <a:lnTo>
                        <a:pt x="259" y="880"/>
                      </a:lnTo>
                      <a:lnTo>
                        <a:pt x="255" y="880"/>
                      </a:lnTo>
                      <a:lnTo>
                        <a:pt x="230" y="886"/>
                      </a:lnTo>
                      <a:lnTo>
                        <a:pt x="220" y="888"/>
                      </a:lnTo>
                      <a:lnTo>
                        <a:pt x="216" y="888"/>
                      </a:lnTo>
                      <a:lnTo>
                        <a:pt x="189" y="892"/>
                      </a:lnTo>
                      <a:lnTo>
                        <a:pt x="181" y="894"/>
                      </a:lnTo>
                      <a:lnTo>
                        <a:pt x="165" y="896"/>
                      </a:lnTo>
                      <a:lnTo>
                        <a:pt x="130" y="902"/>
                      </a:lnTo>
                      <a:lnTo>
                        <a:pt x="120" y="904"/>
                      </a:lnTo>
                      <a:lnTo>
                        <a:pt x="96" y="908"/>
                      </a:lnTo>
                      <a:lnTo>
                        <a:pt x="80" y="912"/>
                      </a:lnTo>
                      <a:lnTo>
                        <a:pt x="55" y="916"/>
                      </a:lnTo>
                      <a:lnTo>
                        <a:pt x="4" y="923"/>
                      </a:lnTo>
                      <a:lnTo>
                        <a:pt x="8" y="919"/>
                      </a:lnTo>
                      <a:lnTo>
                        <a:pt x="2" y="896"/>
                      </a:lnTo>
                      <a:lnTo>
                        <a:pt x="8" y="884"/>
                      </a:lnTo>
                      <a:lnTo>
                        <a:pt x="20" y="845"/>
                      </a:lnTo>
                      <a:lnTo>
                        <a:pt x="10" y="790"/>
                      </a:lnTo>
                      <a:lnTo>
                        <a:pt x="31" y="768"/>
                      </a:lnTo>
                      <a:lnTo>
                        <a:pt x="31" y="766"/>
                      </a:lnTo>
                      <a:lnTo>
                        <a:pt x="35" y="764"/>
                      </a:lnTo>
                      <a:lnTo>
                        <a:pt x="43" y="762"/>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16" name="Freeform 38">
                  <a:extLst>
                    <a:ext uri="{FF2B5EF4-FFF2-40B4-BE49-F238E27FC236}">
                      <a16:creationId xmlns:a16="http://schemas.microsoft.com/office/drawing/2014/main" id="{03DE4A31-1BC7-4FC3-B64E-241BB1217258}"/>
                    </a:ext>
                  </a:extLst>
                </p:cNvPr>
                <p:cNvSpPr>
                  <a:spLocks/>
                </p:cNvSpPr>
                <p:nvPr/>
              </p:nvSpPr>
              <p:spPr bwMode="auto">
                <a:xfrm>
                  <a:off x="4164" y="2487"/>
                  <a:ext cx="399" cy="526"/>
                </a:xfrm>
                <a:custGeom>
                  <a:avLst/>
                  <a:gdLst>
                    <a:gd name="T0" fmla="*/ 122 w 796"/>
                    <a:gd name="T1" fmla="*/ 906 h 1051"/>
                    <a:gd name="T2" fmla="*/ 137 w 796"/>
                    <a:gd name="T3" fmla="*/ 967 h 1051"/>
                    <a:gd name="T4" fmla="*/ 157 w 796"/>
                    <a:gd name="T5" fmla="*/ 1041 h 1051"/>
                    <a:gd name="T6" fmla="*/ 196 w 796"/>
                    <a:gd name="T7" fmla="*/ 1041 h 1051"/>
                    <a:gd name="T8" fmla="*/ 220 w 796"/>
                    <a:gd name="T9" fmla="*/ 961 h 1051"/>
                    <a:gd name="T10" fmla="*/ 236 w 796"/>
                    <a:gd name="T11" fmla="*/ 1051 h 1051"/>
                    <a:gd name="T12" fmla="*/ 342 w 796"/>
                    <a:gd name="T13" fmla="*/ 970 h 1051"/>
                    <a:gd name="T14" fmla="*/ 287 w 796"/>
                    <a:gd name="T15" fmla="*/ 880 h 1051"/>
                    <a:gd name="T16" fmla="*/ 373 w 796"/>
                    <a:gd name="T17" fmla="*/ 860 h 1051"/>
                    <a:gd name="T18" fmla="*/ 448 w 796"/>
                    <a:gd name="T19" fmla="*/ 845 h 1051"/>
                    <a:gd name="T20" fmla="*/ 467 w 796"/>
                    <a:gd name="T21" fmla="*/ 841 h 1051"/>
                    <a:gd name="T22" fmla="*/ 524 w 796"/>
                    <a:gd name="T23" fmla="*/ 827 h 1051"/>
                    <a:gd name="T24" fmla="*/ 566 w 796"/>
                    <a:gd name="T25" fmla="*/ 817 h 1051"/>
                    <a:gd name="T26" fmla="*/ 595 w 796"/>
                    <a:gd name="T27" fmla="*/ 809 h 1051"/>
                    <a:gd name="T28" fmla="*/ 699 w 796"/>
                    <a:gd name="T29" fmla="*/ 782 h 1051"/>
                    <a:gd name="T30" fmla="*/ 766 w 796"/>
                    <a:gd name="T31" fmla="*/ 764 h 1051"/>
                    <a:gd name="T32" fmla="*/ 788 w 796"/>
                    <a:gd name="T33" fmla="*/ 744 h 1051"/>
                    <a:gd name="T34" fmla="*/ 764 w 796"/>
                    <a:gd name="T35" fmla="*/ 701 h 1051"/>
                    <a:gd name="T36" fmla="*/ 762 w 796"/>
                    <a:gd name="T37" fmla="*/ 658 h 1051"/>
                    <a:gd name="T38" fmla="*/ 733 w 796"/>
                    <a:gd name="T39" fmla="*/ 615 h 1051"/>
                    <a:gd name="T40" fmla="*/ 727 w 796"/>
                    <a:gd name="T41" fmla="*/ 593 h 1051"/>
                    <a:gd name="T42" fmla="*/ 733 w 796"/>
                    <a:gd name="T43" fmla="*/ 564 h 1051"/>
                    <a:gd name="T44" fmla="*/ 737 w 796"/>
                    <a:gd name="T45" fmla="*/ 524 h 1051"/>
                    <a:gd name="T46" fmla="*/ 729 w 796"/>
                    <a:gd name="T47" fmla="*/ 497 h 1051"/>
                    <a:gd name="T48" fmla="*/ 719 w 796"/>
                    <a:gd name="T49" fmla="*/ 461 h 1051"/>
                    <a:gd name="T50" fmla="*/ 684 w 796"/>
                    <a:gd name="T51" fmla="*/ 422 h 1051"/>
                    <a:gd name="T52" fmla="*/ 682 w 796"/>
                    <a:gd name="T53" fmla="*/ 414 h 1051"/>
                    <a:gd name="T54" fmla="*/ 654 w 796"/>
                    <a:gd name="T55" fmla="*/ 377 h 1051"/>
                    <a:gd name="T56" fmla="*/ 642 w 796"/>
                    <a:gd name="T57" fmla="*/ 349 h 1051"/>
                    <a:gd name="T58" fmla="*/ 617 w 796"/>
                    <a:gd name="T59" fmla="*/ 294 h 1051"/>
                    <a:gd name="T60" fmla="*/ 599 w 796"/>
                    <a:gd name="T61" fmla="*/ 257 h 1051"/>
                    <a:gd name="T62" fmla="*/ 580 w 796"/>
                    <a:gd name="T63" fmla="*/ 212 h 1051"/>
                    <a:gd name="T64" fmla="*/ 566 w 796"/>
                    <a:gd name="T65" fmla="*/ 186 h 1051"/>
                    <a:gd name="T66" fmla="*/ 552 w 796"/>
                    <a:gd name="T67" fmla="*/ 155 h 1051"/>
                    <a:gd name="T68" fmla="*/ 530 w 796"/>
                    <a:gd name="T69" fmla="*/ 110 h 1051"/>
                    <a:gd name="T70" fmla="*/ 515 w 796"/>
                    <a:gd name="T71" fmla="*/ 74 h 1051"/>
                    <a:gd name="T72" fmla="*/ 493 w 796"/>
                    <a:gd name="T73" fmla="*/ 29 h 1051"/>
                    <a:gd name="T74" fmla="*/ 479 w 796"/>
                    <a:gd name="T75" fmla="*/ 0 h 1051"/>
                    <a:gd name="T76" fmla="*/ 430 w 796"/>
                    <a:gd name="T77" fmla="*/ 11 h 1051"/>
                    <a:gd name="T78" fmla="*/ 350 w 796"/>
                    <a:gd name="T79" fmla="*/ 29 h 1051"/>
                    <a:gd name="T80" fmla="*/ 314 w 796"/>
                    <a:gd name="T81" fmla="*/ 39 h 1051"/>
                    <a:gd name="T82" fmla="*/ 249 w 796"/>
                    <a:gd name="T83" fmla="*/ 53 h 1051"/>
                    <a:gd name="T84" fmla="*/ 181 w 796"/>
                    <a:gd name="T85" fmla="*/ 66 h 1051"/>
                    <a:gd name="T86" fmla="*/ 110 w 796"/>
                    <a:gd name="T87" fmla="*/ 82 h 1051"/>
                    <a:gd name="T88" fmla="*/ 39 w 796"/>
                    <a:gd name="T89" fmla="*/ 98 h 1051"/>
                    <a:gd name="T90" fmla="*/ 17 w 796"/>
                    <a:gd name="T91" fmla="*/ 123 h 1051"/>
                    <a:gd name="T92" fmla="*/ 27 w 796"/>
                    <a:gd name="T93" fmla="*/ 169 h 1051"/>
                    <a:gd name="T94" fmla="*/ 31 w 796"/>
                    <a:gd name="T95" fmla="*/ 214 h 1051"/>
                    <a:gd name="T96" fmla="*/ 33 w 796"/>
                    <a:gd name="T97" fmla="*/ 241 h 1051"/>
                    <a:gd name="T98" fmla="*/ 39 w 796"/>
                    <a:gd name="T99" fmla="*/ 290 h 1051"/>
                    <a:gd name="T100" fmla="*/ 43 w 796"/>
                    <a:gd name="T101" fmla="*/ 342 h 1051"/>
                    <a:gd name="T102" fmla="*/ 49 w 796"/>
                    <a:gd name="T103" fmla="*/ 404 h 1051"/>
                    <a:gd name="T104" fmla="*/ 53 w 796"/>
                    <a:gd name="T105" fmla="*/ 454 h 1051"/>
                    <a:gd name="T106" fmla="*/ 59 w 796"/>
                    <a:gd name="T107" fmla="*/ 515 h 1051"/>
                    <a:gd name="T108" fmla="*/ 65 w 796"/>
                    <a:gd name="T109" fmla="*/ 575 h 1051"/>
                    <a:gd name="T110" fmla="*/ 69 w 796"/>
                    <a:gd name="T111" fmla="*/ 636 h 1051"/>
                    <a:gd name="T112" fmla="*/ 72 w 796"/>
                    <a:gd name="T113" fmla="*/ 666 h 1051"/>
                    <a:gd name="T114" fmla="*/ 72 w 796"/>
                    <a:gd name="T115" fmla="*/ 678 h 1051"/>
                    <a:gd name="T116" fmla="*/ 78 w 796"/>
                    <a:gd name="T117" fmla="*/ 742 h 1051"/>
                    <a:gd name="T118" fmla="*/ 98 w 796"/>
                    <a:gd name="T119" fmla="*/ 817 h 1051"/>
                    <a:gd name="T120" fmla="*/ 104 w 796"/>
                    <a:gd name="T121" fmla="*/ 841 h 105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96"/>
                    <a:gd name="T184" fmla="*/ 0 h 1051"/>
                    <a:gd name="T185" fmla="*/ 796 w 796"/>
                    <a:gd name="T186" fmla="*/ 1051 h 105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96" h="1051">
                      <a:moveTo>
                        <a:pt x="118" y="892"/>
                      </a:moveTo>
                      <a:lnTo>
                        <a:pt x="120" y="898"/>
                      </a:lnTo>
                      <a:lnTo>
                        <a:pt x="122" y="906"/>
                      </a:lnTo>
                      <a:lnTo>
                        <a:pt x="124" y="915"/>
                      </a:lnTo>
                      <a:lnTo>
                        <a:pt x="137" y="965"/>
                      </a:lnTo>
                      <a:lnTo>
                        <a:pt x="137" y="967"/>
                      </a:lnTo>
                      <a:lnTo>
                        <a:pt x="143" y="992"/>
                      </a:lnTo>
                      <a:lnTo>
                        <a:pt x="151" y="1018"/>
                      </a:lnTo>
                      <a:lnTo>
                        <a:pt x="157" y="1041"/>
                      </a:lnTo>
                      <a:lnTo>
                        <a:pt x="159" y="1033"/>
                      </a:lnTo>
                      <a:lnTo>
                        <a:pt x="184" y="1029"/>
                      </a:lnTo>
                      <a:lnTo>
                        <a:pt x="196" y="1041"/>
                      </a:lnTo>
                      <a:lnTo>
                        <a:pt x="210" y="1031"/>
                      </a:lnTo>
                      <a:lnTo>
                        <a:pt x="208" y="1000"/>
                      </a:lnTo>
                      <a:lnTo>
                        <a:pt x="220" y="961"/>
                      </a:lnTo>
                      <a:lnTo>
                        <a:pt x="240" y="969"/>
                      </a:lnTo>
                      <a:lnTo>
                        <a:pt x="243" y="992"/>
                      </a:lnTo>
                      <a:lnTo>
                        <a:pt x="236" y="1051"/>
                      </a:lnTo>
                      <a:lnTo>
                        <a:pt x="328" y="1020"/>
                      </a:lnTo>
                      <a:lnTo>
                        <a:pt x="355" y="978"/>
                      </a:lnTo>
                      <a:lnTo>
                        <a:pt x="342" y="970"/>
                      </a:lnTo>
                      <a:lnTo>
                        <a:pt x="344" y="945"/>
                      </a:lnTo>
                      <a:lnTo>
                        <a:pt x="289" y="912"/>
                      </a:lnTo>
                      <a:lnTo>
                        <a:pt x="287" y="880"/>
                      </a:lnTo>
                      <a:lnTo>
                        <a:pt x="355" y="864"/>
                      </a:lnTo>
                      <a:lnTo>
                        <a:pt x="359" y="864"/>
                      </a:lnTo>
                      <a:lnTo>
                        <a:pt x="373" y="860"/>
                      </a:lnTo>
                      <a:lnTo>
                        <a:pt x="377" y="860"/>
                      </a:lnTo>
                      <a:lnTo>
                        <a:pt x="405" y="853"/>
                      </a:lnTo>
                      <a:lnTo>
                        <a:pt x="448" y="845"/>
                      </a:lnTo>
                      <a:lnTo>
                        <a:pt x="460" y="841"/>
                      </a:lnTo>
                      <a:lnTo>
                        <a:pt x="464" y="841"/>
                      </a:lnTo>
                      <a:lnTo>
                        <a:pt x="467" y="841"/>
                      </a:lnTo>
                      <a:lnTo>
                        <a:pt x="491" y="835"/>
                      </a:lnTo>
                      <a:lnTo>
                        <a:pt x="497" y="833"/>
                      </a:lnTo>
                      <a:lnTo>
                        <a:pt x="524" y="827"/>
                      </a:lnTo>
                      <a:lnTo>
                        <a:pt x="528" y="825"/>
                      </a:lnTo>
                      <a:lnTo>
                        <a:pt x="552" y="819"/>
                      </a:lnTo>
                      <a:lnTo>
                        <a:pt x="566" y="817"/>
                      </a:lnTo>
                      <a:lnTo>
                        <a:pt x="570" y="815"/>
                      </a:lnTo>
                      <a:lnTo>
                        <a:pt x="578" y="813"/>
                      </a:lnTo>
                      <a:lnTo>
                        <a:pt x="595" y="809"/>
                      </a:lnTo>
                      <a:lnTo>
                        <a:pt x="613" y="805"/>
                      </a:lnTo>
                      <a:lnTo>
                        <a:pt x="646" y="796"/>
                      </a:lnTo>
                      <a:lnTo>
                        <a:pt x="699" y="782"/>
                      </a:lnTo>
                      <a:lnTo>
                        <a:pt x="701" y="782"/>
                      </a:lnTo>
                      <a:lnTo>
                        <a:pt x="749" y="770"/>
                      </a:lnTo>
                      <a:lnTo>
                        <a:pt x="766" y="764"/>
                      </a:lnTo>
                      <a:lnTo>
                        <a:pt x="796" y="756"/>
                      </a:lnTo>
                      <a:lnTo>
                        <a:pt x="796" y="754"/>
                      </a:lnTo>
                      <a:lnTo>
                        <a:pt x="788" y="744"/>
                      </a:lnTo>
                      <a:lnTo>
                        <a:pt x="780" y="735"/>
                      </a:lnTo>
                      <a:lnTo>
                        <a:pt x="762" y="713"/>
                      </a:lnTo>
                      <a:lnTo>
                        <a:pt x="764" y="701"/>
                      </a:lnTo>
                      <a:lnTo>
                        <a:pt x="760" y="687"/>
                      </a:lnTo>
                      <a:lnTo>
                        <a:pt x="760" y="662"/>
                      </a:lnTo>
                      <a:lnTo>
                        <a:pt x="762" y="658"/>
                      </a:lnTo>
                      <a:lnTo>
                        <a:pt x="752" y="638"/>
                      </a:lnTo>
                      <a:lnTo>
                        <a:pt x="737" y="627"/>
                      </a:lnTo>
                      <a:lnTo>
                        <a:pt x="733" y="615"/>
                      </a:lnTo>
                      <a:lnTo>
                        <a:pt x="733" y="613"/>
                      </a:lnTo>
                      <a:lnTo>
                        <a:pt x="729" y="611"/>
                      </a:lnTo>
                      <a:lnTo>
                        <a:pt x="727" y="593"/>
                      </a:lnTo>
                      <a:lnTo>
                        <a:pt x="727" y="589"/>
                      </a:lnTo>
                      <a:lnTo>
                        <a:pt x="733" y="566"/>
                      </a:lnTo>
                      <a:lnTo>
                        <a:pt x="733" y="564"/>
                      </a:lnTo>
                      <a:lnTo>
                        <a:pt x="731" y="552"/>
                      </a:lnTo>
                      <a:lnTo>
                        <a:pt x="727" y="540"/>
                      </a:lnTo>
                      <a:lnTo>
                        <a:pt x="737" y="524"/>
                      </a:lnTo>
                      <a:lnTo>
                        <a:pt x="749" y="513"/>
                      </a:lnTo>
                      <a:lnTo>
                        <a:pt x="750" y="507"/>
                      </a:lnTo>
                      <a:lnTo>
                        <a:pt x="729" y="497"/>
                      </a:lnTo>
                      <a:lnTo>
                        <a:pt x="731" y="485"/>
                      </a:lnTo>
                      <a:lnTo>
                        <a:pt x="721" y="463"/>
                      </a:lnTo>
                      <a:lnTo>
                        <a:pt x="719" y="461"/>
                      </a:lnTo>
                      <a:lnTo>
                        <a:pt x="699" y="446"/>
                      </a:lnTo>
                      <a:lnTo>
                        <a:pt x="693" y="442"/>
                      </a:lnTo>
                      <a:lnTo>
                        <a:pt x="684" y="422"/>
                      </a:lnTo>
                      <a:lnTo>
                        <a:pt x="682" y="420"/>
                      </a:lnTo>
                      <a:lnTo>
                        <a:pt x="680" y="420"/>
                      </a:lnTo>
                      <a:lnTo>
                        <a:pt x="682" y="414"/>
                      </a:lnTo>
                      <a:lnTo>
                        <a:pt x="666" y="399"/>
                      </a:lnTo>
                      <a:lnTo>
                        <a:pt x="658" y="383"/>
                      </a:lnTo>
                      <a:lnTo>
                        <a:pt x="654" y="377"/>
                      </a:lnTo>
                      <a:lnTo>
                        <a:pt x="644" y="353"/>
                      </a:lnTo>
                      <a:lnTo>
                        <a:pt x="642" y="351"/>
                      </a:lnTo>
                      <a:lnTo>
                        <a:pt x="642" y="349"/>
                      </a:lnTo>
                      <a:lnTo>
                        <a:pt x="635" y="334"/>
                      </a:lnTo>
                      <a:lnTo>
                        <a:pt x="621" y="304"/>
                      </a:lnTo>
                      <a:lnTo>
                        <a:pt x="617" y="294"/>
                      </a:lnTo>
                      <a:lnTo>
                        <a:pt x="611" y="283"/>
                      </a:lnTo>
                      <a:lnTo>
                        <a:pt x="611" y="281"/>
                      </a:lnTo>
                      <a:lnTo>
                        <a:pt x="599" y="257"/>
                      </a:lnTo>
                      <a:lnTo>
                        <a:pt x="597" y="251"/>
                      </a:lnTo>
                      <a:lnTo>
                        <a:pt x="580" y="216"/>
                      </a:lnTo>
                      <a:lnTo>
                        <a:pt x="580" y="212"/>
                      </a:lnTo>
                      <a:lnTo>
                        <a:pt x="576" y="204"/>
                      </a:lnTo>
                      <a:lnTo>
                        <a:pt x="570" y="192"/>
                      </a:lnTo>
                      <a:lnTo>
                        <a:pt x="566" y="186"/>
                      </a:lnTo>
                      <a:lnTo>
                        <a:pt x="564" y="180"/>
                      </a:lnTo>
                      <a:lnTo>
                        <a:pt x="560" y="171"/>
                      </a:lnTo>
                      <a:lnTo>
                        <a:pt x="552" y="155"/>
                      </a:lnTo>
                      <a:lnTo>
                        <a:pt x="546" y="143"/>
                      </a:lnTo>
                      <a:lnTo>
                        <a:pt x="542" y="131"/>
                      </a:lnTo>
                      <a:lnTo>
                        <a:pt x="530" y="110"/>
                      </a:lnTo>
                      <a:lnTo>
                        <a:pt x="526" y="98"/>
                      </a:lnTo>
                      <a:lnTo>
                        <a:pt x="521" y="86"/>
                      </a:lnTo>
                      <a:lnTo>
                        <a:pt x="515" y="74"/>
                      </a:lnTo>
                      <a:lnTo>
                        <a:pt x="511" y="68"/>
                      </a:lnTo>
                      <a:lnTo>
                        <a:pt x="499" y="43"/>
                      </a:lnTo>
                      <a:lnTo>
                        <a:pt x="493" y="29"/>
                      </a:lnTo>
                      <a:lnTo>
                        <a:pt x="491" y="23"/>
                      </a:lnTo>
                      <a:lnTo>
                        <a:pt x="489" y="19"/>
                      </a:lnTo>
                      <a:lnTo>
                        <a:pt x="479" y="0"/>
                      </a:lnTo>
                      <a:lnTo>
                        <a:pt x="475" y="0"/>
                      </a:lnTo>
                      <a:lnTo>
                        <a:pt x="436" y="9"/>
                      </a:lnTo>
                      <a:lnTo>
                        <a:pt x="430" y="11"/>
                      </a:lnTo>
                      <a:lnTo>
                        <a:pt x="395" y="19"/>
                      </a:lnTo>
                      <a:lnTo>
                        <a:pt x="357" y="27"/>
                      </a:lnTo>
                      <a:lnTo>
                        <a:pt x="350" y="29"/>
                      </a:lnTo>
                      <a:lnTo>
                        <a:pt x="348" y="29"/>
                      </a:lnTo>
                      <a:lnTo>
                        <a:pt x="338" y="33"/>
                      </a:lnTo>
                      <a:lnTo>
                        <a:pt x="314" y="39"/>
                      </a:lnTo>
                      <a:lnTo>
                        <a:pt x="263" y="51"/>
                      </a:lnTo>
                      <a:lnTo>
                        <a:pt x="253" y="53"/>
                      </a:lnTo>
                      <a:lnTo>
                        <a:pt x="249" y="53"/>
                      </a:lnTo>
                      <a:lnTo>
                        <a:pt x="236" y="57"/>
                      </a:lnTo>
                      <a:lnTo>
                        <a:pt x="183" y="66"/>
                      </a:lnTo>
                      <a:lnTo>
                        <a:pt x="181" y="66"/>
                      </a:lnTo>
                      <a:lnTo>
                        <a:pt x="177" y="68"/>
                      </a:lnTo>
                      <a:lnTo>
                        <a:pt x="153" y="72"/>
                      </a:lnTo>
                      <a:lnTo>
                        <a:pt x="110" y="82"/>
                      </a:lnTo>
                      <a:lnTo>
                        <a:pt x="96" y="86"/>
                      </a:lnTo>
                      <a:lnTo>
                        <a:pt x="55" y="94"/>
                      </a:lnTo>
                      <a:lnTo>
                        <a:pt x="39" y="98"/>
                      </a:lnTo>
                      <a:lnTo>
                        <a:pt x="0" y="106"/>
                      </a:lnTo>
                      <a:lnTo>
                        <a:pt x="0" y="108"/>
                      </a:lnTo>
                      <a:lnTo>
                        <a:pt x="17" y="123"/>
                      </a:lnTo>
                      <a:lnTo>
                        <a:pt x="23" y="125"/>
                      </a:lnTo>
                      <a:lnTo>
                        <a:pt x="25" y="137"/>
                      </a:lnTo>
                      <a:lnTo>
                        <a:pt x="27" y="169"/>
                      </a:lnTo>
                      <a:lnTo>
                        <a:pt x="29" y="188"/>
                      </a:lnTo>
                      <a:lnTo>
                        <a:pt x="31" y="206"/>
                      </a:lnTo>
                      <a:lnTo>
                        <a:pt x="31" y="214"/>
                      </a:lnTo>
                      <a:lnTo>
                        <a:pt x="31" y="218"/>
                      </a:lnTo>
                      <a:lnTo>
                        <a:pt x="33" y="231"/>
                      </a:lnTo>
                      <a:lnTo>
                        <a:pt x="33" y="241"/>
                      </a:lnTo>
                      <a:lnTo>
                        <a:pt x="37" y="269"/>
                      </a:lnTo>
                      <a:lnTo>
                        <a:pt x="37" y="273"/>
                      </a:lnTo>
                      <a:lnTo>
                        <a:pt x="39" y="290"/>
                      </a:lnTo>
                      <a:lnTo>
                        <a:pt x="39" y="296"/>
                      </a:lnTo>
                      <a:lnTo>
                        <a:pt x="39" y="308"/>
                      </a:lnTo>
                      <a:lnTo>
                        <a:pt x="43" y="342"/>
                      </a:lnTo>
                      <a:lnTo>
                        <a:pt x="45" y="361"/>
                      </a:lnTo>
                      <a:lnTo>
                        <a:pt x="45" y="363"/>
                      </a:lnTo>
                      <a:lnTo>
                        <a:pt x="49" y="404"/>
                      </a:lnTo>
                      <a:lnTo>
                        <a:pt x="49" y="410"/>
                      </a:lnTo>
                      <a:lnTo>
                        <a:pt x="51" y="430"/>
                      </a:lnTo>
                      <a:lnTo>
                        <a:pt x="53" y="454"/>
                      </a:lnTo>
                      <a:lnTo>
                        <a:pt x="55" y="467"/>
                      </a:lnTo>
                      <a:lnTo>
                        <a:pt x="55" y="471"/>
                      </a:lnTo>
                      <a:lnTo>
                        <a:pt x="59" y="515"/>
                      </a:lnTo>
                      <a:lnTo>
                        <a:pt x="59" y="522"/>
                      </a:lnTo>
                      <a:lnTo>
                        <a:pt x="59" y="528"/>
                      </a:lnTo>
                      <a:lnTo>
                        <a:pt x="65" y="575"/>
                      </a:lnTo>
                      <a:lnTo>
                        <a:pt x="65" y="581"/>
                      </a:lnTo>
                      <a:lnTo>
                        <a:pt x="67" y="599"/>
                      </a:lnTo>
                      <a:lnTo>
                        <a:pt x="69" y="636"/>
                      </a:lnTo>
                      <a:lnTo>
                        <a:pt x="70" y="640"/>
                      </a:lnTo>
                      <a:lnTo>
                        <a:pt x="70" y="654"/>
                      </a:lnTo>
                      <a:lnTo>
                        <a:pt x="72" y="666"/>
                      </a:lnTo>
                      <a:lnTo>
                        <a:pt x="72" y="668"/>
                      </a:lnTo>
                      <a:lnTo>
                        <a:pt x="72" y="672"/>
                      </a:lnTo>
                      <a:lnTo>
                        <a:pt x="72" y="678"/>
                      </a:lnTo>
                      <a:lnTo>
                        <a:pt x="74" y="691"/>
                      </a:lnTo>
                      <a:lnTo>
                        <a:pt x="78" y="739"/>
                      </a:lnTo>
                      <a:lnTo>
                        <a:pt x="78" y="742"/>
                      </a:lnTo>
                      <a:lnTo>
                        <a:pt x="80" y="746"/>
                      </a:lnTo>
                      <a:lnTo>
                        <a:pt x="88" y="778"/>
                      </a:lnTo>
                      <a:lnTo>
                        <a:pt x="98" y="817"/>
                      </a:lnTo>
                      <a:lnTo>
                        <a:pt x="100" y="821"/>
                      </a:lnTo>
                      <a:lnTo>
                        <a:pt x="102" y="829"/>
                      </a:lnTo>
                      <a:lnTo>
                        <a:pt x="104" y="841"/>
                      </a:lnTo>
                      <a:lnTo>
                        <a:pt x="110" y="864"/>
                      </a:lnTo>
                      <a:lnTo>
                        <a:pt x="118" y="892"/>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17" name="Freeform 39">
                  <a:extLst>
                    <a:ext uri="{FF2B5EF4-FFF2-40B4-BE49-F238E27FC236}">
                      <a16:creationId xmlns:a16="http://schemas.microsoft.com/office/drawing/2014/main" id="{CEF9A6EF-D797-45F3-8A0D-1F2BB1FBD3E3}"/>
                    </a:ext>
                  </a:extLst>
                </p:cNvPr>
                <p:cNvSpPr>
                  <a:spLocks/>
                </p:cNvSpPr>
                <p:nvPr/>
              </p:nvSpPr>
              <p:spPr bwMode="auto">
                <a:xfrm>
                  <a:off x="4307" y="2793"/>
                  <a:ext cx="898" cy="524"/>
                </a:xfrm>
                <a:custGeom>
                  <a:avLst/>
                  <a:gdLst>
                    <a:gd name="T0" fmla="*/ 487 w 1796"/>
                    <a:gd name="T1" fmla="*/ 373 h 1047"/>
                    <a:gd name="T2" fmla="*/ 532 w 1796"/>
                    <a:gd name="T3" fmla="*/ 413 h 1047"/>
                    <a:gd name="T4" fmla="*/ 595 w 1796"/>
                    <a:gd name="T5" fmla="*/ 377 h 1047"/>
                    <a:gd name="T6" fmla="*/ 689 w 1796"/>
                    <a:gd name="T7" fmla="*/ 310 h 1047"/>
                    <a:gd name="T8" fmla="*/ 754 w 1796"/>
                    <a:gd name="T9" fmla="*/ 269 h 1047"/>
                    <a:gd name="T10" fmla="*/ 890 w 1796"/>
                    <a:gd name="T11" fmla="*/ 318 h 1047"/>
                    <a:gd name="T12" fmla="*/ 982 w 1796"/>
                    <a:gd name="T13" fmla="*/ 379 h 1047"/>
                    <a:gd name="T14" fmla="*/ 1028 w 1796"/>
                    <a:gd name="T15" fmla="*/ 385 h 1047"/>
                    <a:gd name="T16" fmla="*/ 1071 w 1796"/>
                    <a:gd name="T17" fmla="*/ 446 h 1047"/>
                    <a:gd name="T18" fmla="*/ 1096 w 1796"/>
                    <a:gd name="T19" fmla="*/ 464 h 1047"/>
                    <a:gd name="T20" fmla="*/ 1106 w 1796"/>
                    <a:gd name="T21" fmla="*/ 578 h 1047"/>
                    <a:gd name="T22" fmla="*/ 1140 w 1796"/>
                    <a:gd name="T23" fmla="*/ 666 h 1047"/>
                    <a:gd name="T24" fmla="*/ 1149 w 1796"/>
                    <a:gd name="T25" fmla="*/ 609 h 1047"/>
                    <a:gd name="T26" fmla="*/ 1179 w 1796"/>
                    <a:gd name="T27" fmla="*/ 607 h 1047"/>
                    <a:gd name="T28" fmla="*/ 1169 w 1796"/>
                    <a:gd name="T29" fmla="*/ 674 h 1047"/>
                    <a:gd name="T30" fmla="*/ 1256 w 1796"/>
                    <a:gd name="T31" fmla="*/ 776 h 1047"/>
                    <a:gd name="T32" fmla="*/ 1336 w 1796"/>
                    <a:gd name="T33" fmla="*/ 857 h 1047"/>
                    <a:gd name="T34" fmla="*/ 1421 w 1796"/>
                    <a:gd name="T35" fmla="*/ 894 h 1047"/>
                    <a:gd name="T36" fmla="*/ 1509 w 1796"/>
                    <a:gd name="T37" fmla="*/ 933 h 1047"/>
                    <a:gd name="T38" fmla="*/ 1603 w 1796"/>
                    <a:gd name="T39" fmla="*/ 1002 h 1047"/>
                    <a:gd name="T40" fmla="*/ 1674 w 1796"/>
                    <a:gd name="T41" fmla="*/ 1010 h 1047"/>
                    <a:gd name="T42" fmla="*/ 1704 w 1796"/>
                    <a:gd name="T43" fmla="*/ 1030 h 1047"/>
                    <a:gd name="T44" fmla="*/ 1721 w 1796"/>
                    <a:gd name="T45" fmla="*/ 990 h 1047"/>
                    <a:gd name="T46" fmla="*/ 1747 w 1796"/>
                    <a:gd name="T47" fmla="*/ 1020 h 1047"/>
                    <a:gd name="T48" fmla="*/ 1778 w 1796"/>
                    <a:gd name="T49" fmla="*/ 984 h 1047"/>
                    <a:gd name="T50" fmla="*/ 1786 w 1796"/>
                    <a:gd name="T51" fmla="*/ 935 h 1047"/>
                    <a:gd name="T52" fmla="*/ 1768 w 1796"/>
                    <a:gd name="T53" fmla="*/ 870 h 1047"/>
                    <a:gd name="T54" fmla="*/ 1776 w 1796"/>
                    <a:gd name="T55" fmla="*/ 804 h 1047"/>
                    <a:gd name="T56" fmla="*/ 1678 w 1796"/>
                    <a:gd name="T57" fmla="*/ 574 h 1047"/>
                    <a:gd name="T58" fmla="*/ 1529 w 1796"/>
                    <a:gd name="T59" fmla="*/ 397 h 1047"/>
                    <a:gd name="T60" fmla="*/ 1366 w 1796"/>
                    <a:gd name="T61" fmla="*/ 228 h 1047"/>
                    <a:gd name="T62" fmla="*/ 1314 w 1796"/>
                    <a:gd name="T63" fmla="*/ 171 h 1047"/>
                    <a:gd name="T64" fmla="*/ 1230 w 1796"/>
                    <a:gd name="T65" fmla="*/ 39 h 1047"/>
                    <a:gd name="T66" fmla="*/ 1128 w 1796"/>
                    <a:gd name="T67" fmla="*/ 10 h 1047"/>
                    <a:gd name="T68" fmla="*/ 1120 w 1796"/>
                    <a:gd name="T69" fmla="*/ 104 h 1047"/>
                    <a:gd name="T70" fmla="*/ 1069 w 1796"/>
                    <a:gd name="T71" fmla="*/ 74 h 1047"/>
                    <a:gd name="T72" fmla="*/ 1020 w 1796"/>
                    <a:gd name="T73" fmla="*/ 86 h 1047"/>
                    <a:gd name="T74" fmla="*/ 971 w 1796"/>
                    <a:gd name="T75" fmla="*/ 98 h 1047"/>
                    <a:gd name="T76" fmla="*/ 870 w 1796"/>
                    <a:gd name="T77" fmla="*/ 122 h 1047"/>
                    <a:gd name="T78" fmla="*/ 843 w 1796"/>
                    <a:gd name="T79" fmla="*/ 128 h 1047"/>
                    <a:gd name="T80" fmla="*/ 786 w 1796"/>
                    <a:gd name="T81" fmla="*/ 141 h 1047"/>
                    <a:gd name="T82" fmla="*/ 721 w 1796"/>
                    <a:gd name="T83" fmla="*/ 155 h 1047"/>
                    <a:gd name="T84" fmla="*/ 684 w 1796"/>
                    <a:gd name="T85" fmla="*/ 165 h 1047"/>
                    <a:gd name="T86" fmla="*/ 648 w 1796"/>
                    <a:gd name="T87" fmla="*/ 173 h 1047"/>
                    <a:gd name="T88" fmla="*/ 552 w 1796"/>
                    <a:gd name="T89" fmla="*/ 194 h 1047"/>
                    <a:gd name="T90" fmla="*/ 479 w 1796"/>
                    <a:gd name="T91" fmla="*/ 151 h 1047"/>
                    <a:gd name="T92" fmla="*/ 359 w 1796"/>
                    <a:gd name="T93" fmla="*/ 183 h 1047"/>
                    <a:gd name="T94" fmla="*/ 283 w 1796"/>
                    <a:gd name="T95" fmla="*/ 202 h 1047"/>
                    <a:gd name="T96" fmla="*/ 237 w 1796"/>
                    <a:gd name="T97" fmla="*/ 214 h 1047"/>
                    <a:gd name="T98" fmla="*/ 177 w 1796"/>
                    <a:gd name="T99" fmla="*/ 228 h 1047"/>
                    <a:gd name="T100" fmla="*/ 90 w 1796"/>
                    <a:gd name="T101" fmla="*/ 247 h 1047"/>
                    <a:gd name="T102" fmla="*/ 0 w 1796"/>
                    <a:gd name="T103" fmla="*/ 267 h 1047"/>
                    <a:gd name="T104" fmla="*/ 68 w 1796"/>
                    <a:gd name="T105" fmla="*/ 365 h 1047"/>
                    <a:gd name="T106" fmla="*/ 184 w 1796"/>
                    <a:gd name="T107" fmla="*/ 352 h 1047"/>
                    <a:gd name="T108" fmla="*/ 349 w 1796"/>
                    <a:gd name="T109" fmla="*/ 336 h 104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96"/>
                    <a:gd name="T166" fmla="*/ 0 h 1047"/>
                    <a:gd name="T167" fmla="*/ 1796 w 1796"/>
                    <a:gd name="T168" fmla="*/ 1047 h 104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96" h="1047">
                      <a:moveTo>
                        <a:pt x="349" y="336"/>
                      </a:moveTo>
                      <a:lnTo>
                        <a:pt x="434" y="356"/>
                      </a:lnTo>
                      <a:lnTo>
                        <a:pt x="463" y="371"/>
                      </a:lnTo>
                      <a:lnTo>
                        <a:pt x="487" y="373"/>
                      </a:lnTo>
                      <a:lnTo>
                        <a:pt x="501" y="414"/>
                      </a:lnTo>
                      <a:lnTo>
                        <a:pt x="489" y="383"/>
                      </a:lnTo>
                      <a:lnTo>
                        <a:pt x="503" y="418"/>
                      </a:lnTo>
                      <a:lnTo>
                        <a:pt x="532" y="413"/>
                      </a:lnTo>
                      <a:lnTo>
                        <a:pt x="554" y="418"/>
                      </a:lnTo>
                      <a:lnTo>
                        <a:pt x="550" y="401"/>
                      </a:lnTo>
                      <a:lnTo>
                        <a:pt x="576" y="395"/>
                      </a:lnTo>
                      <a:lnTo>
                        <a:pt x="595" y="377"/>
                      </a:lnTo>
                      <a:lnTo>
                        <a:pt x="591" y="387"/>
                      </a:lnTo>
                      <a:lnTo>
                        <a:pt x="664" y="330"/>
                      </a:lnTo>
                      <a:lnTo>
                        <a:pt x="689" y="326"/>
                      </a:lnTo>
                      <a:lnTo>
                        <a:pt x="689" y="310"/>
                      </a:lnTo>
                      <a:lnTo>
                        <a:pt x="688" y="306"/>
                      </a:lnTo>
                      <a:lnTo>
                        <a:pt x="705" y="283"/>
                      </a:lnTo>
                      <a:lnTo>
                        <a:pt x="739" y="271"/>
                      </a:lnTo>
                      <a:lnTo>
                        <a:pt x="754" y="269"/>
                      </a:lnTo>
                      <a:lnTo>
                        <a:pt x="756" y="269"/>
                      </a:lnTo>
                      <a:lnTo>
                        <a:pt x="837" y="291"/>
                      </a:lnTo>
                      <a:lnTo>
                        <a:pt x="855" y="308"/>
                      </a:lnTo>
                      <a:lnTo>
                        <a:pt x="890" y="318"/>
                      </a:lnTo>
                      <a:lnTo>
                        <a:pt x="910" y="350"/>
                      </a:lnTo>
                      <a:lnTo>
                        <a:pt x="937" y="354"/>
                      </a:lnTo>
                      <a:lnTo>
                        <a:pt x="963" y="377"/>
                      </a:lnTo>
                      <a:lnTo>
                        <a:pt x="982" y="379"/>
                      </a:lnTo>
                      <a:lnTo>
                        <a:pt x="986" y="403"/>
                      </a:lnTo>
                      <a:lnTo>
                        <a:pt x="1000" y="401"/>
                      </a:lnTo>
                      <a:lnTo>
                        <a:pt x="1004" y="393"/>
                      </a:lnTo>
                      <a:lnTo>
                        <a:pt x="1028" y="385"/>
                      </a:lnTo>
                      <a:lnTo>
                        <a:pt x="1043" y="387"/>
                      </a:lnTo>
                      <a:lnTo>
                        <a:pt x="1059" y="411"/>
                      </a:lnTo>
                      <a:lnTo>
                        <a:pt x="1081" y="422"/>
                      </a:lnTo>
                      <a:lnTo>
                        <a:pt x="1071" y="446"/>
                      </a:lnTo>
                      <a:lnTo>
                        <a:pt x="1086" y="452"/>
                      </a:lnTo>
                      <a:lnTo>
                        <a:pt x="1085" y="460"/>
                      </a:lnTo>
                      <a:lnTo>
                        <a:pt x="1094" y="462"/>
                      </a:lnTo>
                      <a:lnTo>
                        <a:pt x="1096" y="464"/>
                      </a:lnTo>
                      <a:lnTo>
                        <a:pt x="1108" y="511"/>
                      </a:lnTo>
                      <a:lnTo>
                        <a:pt x="1102" y="552"/>
                      </a:lnTo>
                      <a:lnTo>
                        <a:pt x="1098" y="570"/>
                      </a:lnTo>
                      <a:lnTo>
                        <a:pt x="1106" y="578"/>
                      </a:lnTo>
                      <a:lnTo>
                        <a:pt x="1096" y="585"/>
                      </a:lnTo>
                      <a:lnTo>
                        <a:pt x="1106" y="629"/>
                      </a:lnTo>
                      <a:lnTo>
                        <a:pt x="1130" y="646"/>
                      </a:lnTo>
                      <a:lnTo>
                        <a:pt x="1140" y="666"/>
                      </a:lnTo>
                      <a:lnTo>
                        <a:pt x="1147" y="670"/>
                      </a:lnTo>
                      <a:lnTo>
                        <a:pt x="1159" y="640"/>
                      </a:lnTo>
                      <a:lnTo>
                        <a:pt x="1157" y="613"/>
                      </a:lnTo>
                      <a:lnTo>
                        <a:pt x="1149" y="609"/>
                      </a:lnTo>
                      <a:lnTo>
                        <a:pt x="1128" y="607"/>
                      </a:lnTo>
                      <a:lnTo>
                        <a:pt x="1142" y="599"/>
                      </a:lnTo>
                      <a:lnTo>
                        <a:pt x="1179" y="617"/>
                      </a:lnTo>
                      <a:lnTo>
                        <a:pt x="1179" y="607"/>
                      </a:lnTo>
                      <a:lnTo>
                        <a:pt x="1197" y="601"/>
                      </a:lnTo>
                      <a:lnTo>
                        <a:pt x="1179" y="654"/>
                      </a:lnTo>
                      <a:lnTo>
                        <a:pt x="1167" y="670"/>
                      </a:lnTo>
                      <a:lnTo>
                        <a:pt x="1169" y="674"/>
                      </a:lnTo>
                      <a:lnTo>
                        <a:pt x="1145" y="686"/>
                      </a:lnTo>
                      <a:lnTo>
                        <a:pt x="1175" y="709"/>
                      </a:lnTo>
                      <a:lnTo>
                        <a:pt x="1204" y="729"/>
                      </a:lnTo>
                      <a:lnTo>
                        <a:pt x="1256" y="776"/>
                      </a:lnTo>
                      <a:lnTo>
                        <a:pt x="1269" y="786"/>
                      </a:lnTo>
                      <a:lnTo>
                        <a:pt x="1285" y="800"/>
                      </a:lnTo>
                      <a:lnTo>
                        <a:pt x="1320" y="849"/>
                      </a:lnTo>
                      <a:lnTo>
                        <a:pt x="1336" y="857"/>
                      </a:lnTo>
                      <a:lnTo>
                        <a:pt x="1358" y="847"/>
                      </a:lnTo>
                      <a:lnTo>
                        <a:pt x="1360" y="839"/>
                      </a:lnTo>
                      <a:lnTo>
                        <a:pt x="1401" y="859"/>
                      </a:lnTo>
                      <a:lnTo>
                        <a:pt x="1421" y="894"/>
                      </a:lnTo>
                      <a:lnTo>
                        <a:pt x="1464" y="939"/>
                      </a:lnTo>
                      <a:lnTo>
                        <a:pt x="1462" y="933"/>
                      </a:lnTo>
                      <a:lnTo>
                        <a:pt x="1472" y="927"/>
                      </a:lnTo>
                      <a:lnTo>
                        <a:pt x="1509" y="933"/>
                      </a:lnTo>
                      <a:lnTo>
                        <a:pt x="1527" y="933"/>
                      </a:lnTo>
                      <a:lnTo>
                        <a:pt x="1566" y="953"/>
                      </a:lnTo>
                      <a:lnTo>
                        <a:pt x="1609" y="996"/>
                      </a:lnTo>
                      <a:lnTo>
                        <a:pt x="1603" y="1002"/>
                      </a:lnTo>
                      <a:lnTo>
                        <a:pt x="1607" y="1022"/>
                      </a:lnTo>
                      <a:lnTo>
                        <a:pt x="1631" y="1036"/>
                      </a:lnTo>
                      <a:lnTo>
                        <a:pt x="1647" y="1030"/>
                      </a:lnTo>
                      <a:lnTo>
                        <a:pt x="1674" y="1010"/>
                      </a:lnTo>
                      <a:lnTo>
                        <a:pt x="1688" y="1008"/>
                      </a:lnTo>
                      <a:lnTo>
                        <a:pt x="1688" y="1012"/>
                      </a:lnTo>
                      <a:lnTo>
                        <a:pt x="1709" y="1006"/>
                      </a:lnTo>
                      <a:lnTo>
                        <a:pt x="1704" y="1030"/>
                      </a:lnTo>
                      <a:lnTo>
                        <a:pt x="1713" y="1034"/>
                      </a:lnTo>
                      <a:lnTo>
                        <a:pt x="1727" y="1024"/>
                      </a:lnTo>
                      <a:lnTo>
                        <a:pt x="1719" y="1000"/>
                      </a:lnTo>
                      <a:lnTo>
                        <a:pt x="1721" y="990"/>
                      </a:lnTo>
                      <a:lnTo>
                        <a:pt x="1725" y="992"/>
                      </a:lnTo>
                      <a:lnTo>
                        <a:pt x="1749" y="979"/>
                      </a:lnTo>
                      <a:lnTo>
                        <a:pt x="1757" y="1010"/>
                      </a:lnTo>
                      <a:lnTo>
                        <a:pt x="1747" y="1020"/>
                      </a:lnTo>
                      <a:lnTo>
                        <a:pt x="1749" y="1024"/>
                      </a:lnTo>
                      <a:lnTo>
                        <a:pt x="1733" y="1047"/>
                      </a:lnTo>
                      <a:lnTo>
                        <a:pt x="1749" y="1030"/>
                      </a:lnTo>
                      <a:lnTo>
                        <a:pt x="1778" y="984"/>
                      </a:lnTo>
                      <a:lnTo>
                        <a:pt x="1790" y="935"/>
                      </a:lnTo>
                      <a:lnTo>
                        <a:pt x="1796" y="902"/>
                      </a:lnTo>
                      <a:lnTo>
                        <a:pt x="1794" y="898"/>
                      </a:lnTo>
                      <a:lnTo>
                        <a:pt x="1786" y="935"/>
                      </a:lnTo>
                      <a:lnTo>
                        <a:pt x="1766" y="951"/>
                      </a:lnTo>
                      <a:lnTo>
                        <a:pt x="1776" y="935"/>
                      </a:lnTo>
                      <a:lnTo>
                        <a:pt x="1763" y="914"/>
                      </a:lnTo>
                      <a:lnTo>
                        <a:pt x="1768" y="870"/>
                      </a:lnTo>
                      <a:lnTo>
                        <a:pt x="1782" y="863"/>
                      </a:lnTo>
                      <a:lnTo>
                        <a:pt x="1790" y="868"/>
                      </a:lnTo>
                      <a:lnTo>
                        <a:pt x="1778" y="810"/>
                      </a:lnTo>
                      <a:lnTo>
                        <a:pt x="1776" y="804"/>
                      </a:lnTo>
                      <a:lnTo>
                        <a:pt x="1765" y="741"/>
                      </a:lnTo>
                      <a:lnTo>
                        <a:pt x="1743" y="650"/>
                      </a:lnTo>
                      <a:lnTo>
                        <a:pt x="1721" y="621"/>
                      </a:lnTo>
                      <a:lnTo>
                        <a:pt x="1678" y="574"/>
                      </a:lnTo>
                      <a:lnTo>
                        <a:pt x="1635" y="526"/>
                      </a:lnTo>
                      <a:lnTo>
                        <a:pt x="1592" y="477"/>
                      </a:lnTo>
                      <a:lnTo>
                        <a:pt x="1548" y="436"/>
                      </a:lnTo>
                      <a:lnTo>
                        <a:pt x="1529" y="397"/>
                      </a:lnTo>
                      <a:lnTo>
                        <a:pt x="1531" y="363"/>
                      </a:lnTo>
                      <a:lnTo>
                        <a:pt x="1476" y="320"/>
                      </a:lnTo>
                      <a:lnTo>
                        <a:pt x="1403" y="265"/>
                      </a:lnTo>
                      <a:lnTo>
                        <a:pt x="1366" y="228"/>
                      </a:lnTo>
                      <a:lnTo>
                        <a:pt x="1362" y="224"/>
                      </a:lnTo>
                      <a:lnTo>
                        <a:pt x="1326" y="185"/>
                      </a:lnTo>
                      <a:lnTo>
                        <a:pt x="1322" y="185"/>
                      </a:lnTo>
                      <a:lnTo>
                        <a:pt x="1314" y="171"/>
                      </a:lnTo>
                      <a:lnTo>
                        <a:pt x="1297" y="143"/>
                      </a:lnTo>
                      <a:lnTo>
                        <a:pt x="1257" y="84"/>
                      </a:lnTo>
                      <a:lnTo>
                        <a:pt x="1234" y="39"/>
                      </a:lnTo>
                      <a:lnTo>
                        <a:pt x="1230" y="39"/>
                      </a:lnTo>
                      <a:lnTo>
                        <a:pt x="1218" y="0"/>
                      </a:lnTo>
                      <a:lnTo>
                        <a:pt x="1216" y="0"/>
                      </a:lnTo>
                      <a:lnTo>
                        <a:pt x="1159" y="10"/>
                      </a:lnTo>
                      <a:lnTo>
                        <a:pt x="1128" y="10"/>
                      </a:lnTo>
                      <a:lnTo>
                        <a:pt x="1120" y="6"/>
                      </a:lnTo>
                      <a:lnTo>
                        <a:pt x="1098" y="27"/>
                      </a:lnTo>
                      <a:lnTo>
                        <a:pt x="1118" y="74"/>
                      </a:lnTo>
                      <a:lnTo>
                        <a:pt x="1120" y="104"/>
                      </a:lnTo>
                      <a:lnTo>
                        <a:pt x="1094" y="110"/>
                      </a:lnTo>
                      <a:lnTo>
                        <a:pt x="1081" y="86"/>
                      </a:lnTo>
                      <a:lnTo>
                        <a:pt x="1077" y="74"/>
                      </a:lnTo>
                      <a:lnTo>
                        <a:pt x="1069" y="74"/>
                      </a:lnTo>
                      <a:lnTo>
                        <a:pt x="1043" y="80"/>
                      </a:lnTo>
                      <a:lnTo>
                        <a:pt x="1035" y="82"/>
                      </a:lnTo>
                      <a:lnTo>
                        <a:pt x="1028" y="84"/>
                      </a:lnTo>
                      <a:lnTo>
                        <a:pt x="1020" y="86"/>
                      </a:lnTo>
                      <a:lnTo>
                        <a:pt x="1002" y="90"/>
                      </a:lnTo>
                      <a:lnTo>
                        <a:pt x="986" y="94"/>
                      </a:lnTo>
                      <a:lnTo>
                        <a:pt x="982" y="96"/>
                      </a:lnTo>
                      <a:lnTo>
                        <a:pt x="971" y="98"/>
                      </a:lnTo>
                      <a:lnTo>
                        <a:pt x="945" y="104"/>
                      </a:lnTo>
                      <a:lnTo>
                        <a:pt x="894" y="116"/>
                      </a:lnTo>
                      <a:lnTo>
                        <a:pt x="882" y="120"/>
                      </a:lnTo>
                      <a:lnTo>
                        <a:pt x="870" y="122"/>
                      </a:lnTo>
                      <a:lnTo>
                        <a:pt x="859" y="124"/>
                      </a:lnTo>
                      <a:lnTo>
                        <a:pt x="853" y="126"/>
                      </a:lnTo>
                      <a:lnTo>
                        <a:pt x="851" y="126"/>
                      </a:lnTo>
                      <a:lnTo>
                        <a:pt x="843" y="128"/>
                      </a:lnTo>
                      <a:lnTo>
                        <a:pt x="821" y="133"/>
                      </a:lnTo>
                      <a:lnTo>
                        <a:pt x="800" y="137"/>
                      </a:lnTo>
                      <a:lnTo>
                        <a:pt x="794" y="139"/>
                      </a:lnTo>
                      <a:lnTo>
                        <a:pt x="786" y="141"/>
                      </a:lnTo>
                      <a:lnTo>
                        <a:pt x="774" y="143"/>
                      </a:lnTo>
                      <a:lnTo>
                        <a:pt x="746" y="149"/>
                      </a:lnTo>
                      <a:lnTo>
                        <a:pt x="733" y="153"/>
                      </a:lnTo>
                      <a:lnTo>
                        <a:pt x="721" y="155"/>
                      </a:lnTo>
                      <a:lnTo>
                        <a:pt x="719" y="157"/>
                      </a:lnTo>
                      <a:lnTo>
                        <a:pt x="713" y="157"/>
                      </a:lnTo>
                      <a:lnTo>
                        <a:pt x="705" y="159"/>
                      </a:lnTo>
                      <a:lnTo>
                        <a:pt x="684" y="165"/>
                      </a:lnTo>
                      <a:lnTo>
                        <a:pt x="672" y="167"/>
                      </a:lnTo>
                      <a:lnTo>
                        <a:pt x="666" y="169"/>
                      </a:lnTo>
                      <a:lnTo>
                        <a:pt x="660" y="169"/>
                      </a:lnTo>
                      <a:lnTo>
                        <a:pt x="648" y="173"/>
                      </a:lnTo>
                      <a:lnTo>
                        <a:pt x="646" y="173"/>
                      </a:lnTo>
                      <a:lnTo>
                        <a:pt x="629" y="177"/>
                      </a:lnTo>
                      <a:lnTo>
                        <a:pt x="595" y="185"/>
                      </a:lnTo>
                      <a:lnTo>
                        <a:pt x="552" y="194"/>
                      </a:lnTo>
                      <a:lnTo>
                        <a:pt x="548" y="190"/>
                      </a:lnTo>
                      <a:lnTo>
                        <a:pt x="511" y="149"/>
                      </a:lnTo>
                      <a:lnTo>
                        <a:pt x="509" y="143"/>
                      </a:lnTo>
                      <a:lnTo>
                        <a:pt x="479" y="151"/>
                      </a:lnTo>
                      <a:lnTo>
                        <a:pt x="462" y="157"/>
                      </a:lnTo>
                      <a:lnTo>
                        <a:pt x="414" y="169"/>
                      </a:lnTo>
                      <a:lnTo>
                        <a:pt x="412" y="169"/>
                      </a:lnTo>
                      <a:lnTo>
                        <a:pt x="359" y="183"/>
                      </a:lnTo>
                      <a:lnTo>
                        <a:pt x="326" y="192"/>
                      </a:lnTo>
                      <a:lnTo>
                        <a:pt x="308" y="196"/>
                      </a:lnTo>
                      <a:lnTo>
                        <a:pt x="291" y="200"/>
                      </a:lnTo>
                      <a:lnTo>
                        <a:pt x="283" y="202"/>
                      </a:lnTo>
                      <a:lnTo>
                        <a:pt x="279" y="204"/>
                      </a:lnTo>
                      <a:lnTo>
                        <a:pt x="265" y="206"/>
                      </a:lnTo>
                      <a:lnTo>
                        <a:pt x="241" y="212"/>
                      </a:lnTo>
                      <a:lnTo>
                        <a:pt x="237" y="214"/>
                      </a:lnTo>
                      <a:lnTo>
                        <a:pt x="210" y="220"/>
                      </a:lnTo>
                      <a:lnTo>
                        <a:pt x="204" y="222"/>
                      </a:lnTo>
                      <a:lnTo>
                        <a:pt x="180" y="228"/>
                      </a:lnTo>
                      <a:lnTo>
                        <a:pt x="177" y="228"/>
                      </a:lnTo>
                      <a:lnTo>
                        <a:pt x="173" y="228"/>
                      </a:lnTo>
                      <a:lnTo>
                        <a:pt x="161" y="232"/>
                      </a:lnTo>
                      <a:lnTo>
                        <a:pt x="118" y="240"/>
                      </a:lnTo>
                      <a:lnTo>
                        <a:pt x="90" y="247"/>
                      </a:lnTo>
                      <a:lnTo>
                        <a:pt x="86" y="247"/>
                      </a:lnTo>
                      <a:lnTo>
                        <a:pt x="72" y="251"/>
                      </a:lnTo>
                      <a:lnTo>
                        <a:pt x="68" y="251"/>
                      </a:lnTo>
                      <a:lnTo>
                        <a:pt x="0" y="267"/>
                      </a:lnTo>
                      <a:lnTo>
                        <a:pt x="2" y="299"/>
                      </a:lnTo>
                      <a:lnTo>
                        <a:pt x="57" y="332"/>
                      </a:lnTo>
                      <a:lnTo>
                        <a:pt x="55" y="357"/>
                      </a:lnTo>
                      <a:lnTo>
                        <a:pt x="68" y="365"/>
                      </a:lnTo>
                      <a:lnTo>
                        <a:pt x="41" y="407"/>
                      </a:lnTo>
                      <a:lnTo>
                        <a:pt x="74" y="393"/>
                      </a:lnTo>
                      <a:lnTo>
                        <a:pt x="177" y="356"/>
                      </a:lnTo>
                      <a:lnTo>
                        <a:pt x="184" y="352"/>
                      </a:lnTo>
                      <a:lnTo>
                        <a:pt x="243" y="340"/>
                      </a:lnTo>
                      <a:lnTo>
                        <a:pt x="265" y="334"/>
                      </a:lnTo>
                      <a:lnTo>
                        <a:pt x="269" y="334"/>
                      </a:lnTo>
                      <a:lnTo>
                        <a:pt x="349" y="336"/>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18" name="Freeform 40">
                  <a:extLst>
                    <a:ext uri="{FF2B5EF4-FFF2-40B4-BE49-F238E27FC236}">
                      <a16:creationId xmlns:a16="http://schemas.microsoft.com/office/drawing/2014/main" id="{41FDF992-0E8F-4960-8C10-99B04040F51B}"/>
                    </a:ext>
                  </a:extLst>
                </p:cNvPr>
                <p:cNvSpPr>
                  <a:spLocks/>
                </p:cNvSpPr>
                <p:nvPr/>
              </p:nvSpPr>
              <p:spPr bwMode="auto">
                <a:xfrm>
                  <a:off x="3642" y="2794"/>
                  <a:ext cx="561" cy="390"/>
                </a:xfrm>
                <a:custGeom>
                  <a:avLst/>
                  <a:gdLst>
                    <a:gd name="T0" fmla="*/ 692 w 1120"/>
                    <a:gd name="T1" fmla="*/ 389 h 778"/>
                    <a:gd name="T2" fmla="*/ 747 w 1120"/>
                    <a:gd name="T3" fmla="*/ 381 h 778"/>
                    <a:gd name="T4" fmla="*/ 804 w 1120"/>
                    <a:gd name="T5" fmla="*/ 369 h 778"/>
                    <a:gd name="T6" fmla="*/ 904 w 1120"/>
                    <a:gd name="T7" fmla="*/ 352 h 778"/>
                    <a:gd name="T8" fmla="*/ 900 w 1120"/>
                    <a:gd name="T9" fmla="*/ 405 h 778"/>
                    <a:gd name="T10" fmla="*/ 938 w 1120"/>
                    <a:gd name="T11" fmla="*/ 456 h 778"/>
                    <a:gd name="T12" fmla="*/ 942 w 1120"/>
                    <a:gd name="T13" fmla="*/ 542 h 778"/>
                    <a:gd name="T14" fmla="*/ 973 w 1120"/>
                    <a:gd name="T15" fmla="*/ 572 h 778"/>
                    <a:gd name="T16" fmla="*/ 1052 w 1120"/>
                    <a:gd name="T17" fmla="*/ 497 h 778"/>
                    <a:gd name="T18" fmla="*/ 1020 w 1120"/>
                    <a:gd name="T19" fmla="*/ 585 h 778"/>
                    <a:gd name="T20" fmla="*/ 981 w 1120"/>
                    <a:gd name="T21" fmla="*/ 609 h 778"/>
                    <a:gd name="T22" fmla="*/ 991 w 1120"/>
                    <a:gd name="T23" fmla="*/ 640 h 778"/>
                    <a:gd name="T24" fmla="*/ 1085 w 1120"/>
                    <a:gd name="T25" fmla="*/ 660 h 778"/>
                    <a:gd name="T26" fmla="*/ 1103 w 1120"/>
                    <a:gd name="T27" fmla="*/ 711 h 778"/>
                    <a:gd name="T28" fmla="*/ 1057 w 1120"/>
                    <a:gd name="T29" fmla="*/ 741 h 778"/>
                    <a:gd name="T30" fmla="*/ 1048 w 1120"/>
                    <a:gd name="T31" fmla="*/ 717 h 778"/>
                    <a:gd name="T32" fmla="*/ 904 w 1120"/>
                    <a:gd name="T33" fmla="*/ 727 h 778"/>
                    <a:gd name="T34" fmla="*/ 877 w 1120"/>
                    <a:gd name="T35" fmla="*/ 741 h 778"/>
                    <a:gd name="T36" fmla="*/ 818 w 1120"/>
                    <a:gd name="T37" fmla="*/ 731 h 778"/>
                    <a:gd name="T38" fmla="*/ 733 w 1120"/>
                    <a:gd name="T39" fmla="*/ 760 h 778"/>
                    <a:gd name="T40" fmla="*/ 662 w 1120"/>
                    <a:gd name="T41" fmla="*/ 727 h 778"/>
                    <a:gd name="T42" fmla="*/ 592 w 1120"/>
                    <a:gd name="T43" fmla="*/ 688 h 778"/>
                    <a:gd name="T44" fmla="*/ 523 w 1120"/>
                    <a:gd name="T45" fmla="*/ 678 h 778"/>
                    <a:gd name="T46" fmla="*/ 499 w 1120"/>
                    <a:gd name="T47" fmla="*/ 658 h 778"/>
                    <a:gd name="T48" fmla="*/ 533 w 1120"/>
                    <a:gd name="T49" fmla="*/ 695 h 778"/>
                    <a:gd name="T50" fmla="*/ 493 w 1120"/>
                    <a:gd name="T51" fmla="*/ 711 h 778"/>
                    <a:gd name="T52" fmla="*/ 301 w 1120"/>
                    <a:gd name="T53" fmla="*/ 713 h 778"/>
                    <a:gd name="T54" fmla="*/ 114 w 1120"/>
                    <a:gd name="T55" fmla="*/ 731 h 778"/>
                    <a:gd name="T56" fmla="*/ 136 w 1120"/>
                    <a:gd name="T57" fmla="*/ 670 h 778"/>
                    <a:gd name="T58" fmla="*/ 126 w 1120"/>
                    <a:gd name="T59" fmla="*/ 611 h 778"/>
                    <a:gd name="T60" fmla="*/ 144 w 1120"/>
                    <a:gd name="T61" fmla="*/ 523 h 778"/>
                    <a:gd name="T62" fmla="*/ 134 w 1120"/>
                    <a:gd name="T63" fmla="*/ 436 h 778"/>
                    <a:gd name="T64" fmla="*/ 73 w 1120"/>
                    <a:gd name="T65" fmla="*/ 326 h 778"/>
                    <a:gd name="T66" fmla="*/ 32 w 1120"/>
                    <a:gd name="T67" fmla="*/ 285 h 778"/>
                    <a:gd name="T68" fmla="*/ 20 w 1120"/>
                    <a:gd name="T69" fmla="*/ 232 h 778"/>
                    <a:gd name="T70" fmla="*/ 10 w 1120"/>
                    <a:gd name="T71" fmla="*/ 155 h 778"/>
                    <a:gd name="T72" fmla="*/ 4 w 1120"/>
                    <a:gd name="T73" fmla="*/ 104 h 778"/>
                    <a:gd name="T74" fmla="*/ 22 w 1120"/>
                    <a:gd name="T75" fmla="*/ 72 h 778"/>
                    <a:gd name="T76" fmla="*/ 102 w 1120"/>
                    <a:gd name="T77" fmla="*/ 63 h 778"/>
                    <a:gd name="T78" fmla="*/ 153 w 1120"/>
                    <a:gd name="T79" fmla="*/ 57 h 778"/>
                    <a:gd name="T80" fmla="*/ 205 w 1120"/>
                    <a:gd name="T81" fmla="*/ 49 h 778"/>
                    <a:gd name="T82" fmla="*/ 301 w 1120"/>
                    <a:gd name="T83" fmla="*/ 37 h 778"/>
                    <a:gd name="T84" fmla="*/ 478 w 1120"/>
                    <a:gd name="T85" fmla="*/ 12 h 778"/>
                    <a:gd name="T86" fmla="*/ 513 w 1120"/>
                    <a:gd name="T87" fmla="*/ 6 h 778"/>
                    <a:gd name="T88" fmla="*/ 558 w 1120"/>
                    <a:gd name="T89" fmla="*/ 0 h 778"/>
                    <a:gd name="T90" fmla="*/ 592 w 1120"/>
                    <a:gd name="T91" fmla="*/ 84 h 778"/>
                    <a:gd name="T92" fmla="*/ 617 w 1120"/>
                    <a:gd name="T93" fmla="*/ 157 h 778"/>
                    <a:gd name="T94" fmla="*/ 617 w 1120"/>
                    <a:gd name="T95" fmla="*/ 171 h 778"/>
                    <a:gd name="T96" fmla="*/ 582 w 1120"/>
                    <a:gd name="T97" fmla="*/ 228 h 778"/>
                    <a:gd name="T98" fmla="*/ 562 w 1120"/>
                    <a:gd name="T99" fmla="*/ 257 h 778"/>
                    <a:gd name="T100" fmla="*/ 547 w 1120"/>
                    <a:gd name="T101" fmla="*/ 338 h 778"/>
                    <a:gd name="T102" fmla="*/ 531 w 1120"/>
                    <a:gd name="T103" fmla="*/ 416 h 7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20"/>
                    <a:gd name="T157" fmla="*/ 0 h 778"/>
                    <a:gd name="T158" fmla="*/ 1120 w 1120"/>
                    <a:gd name="T159" fmla="*/ 778 h 7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20" h="778">
                      <a:moveTo>
                        <a:pt x="623" y="401"/>
                      </a:moveTo>
                      <a:lnTo>
                        <a:pt x="647" y="397"/>
                      </a:lnTo>
                      <a:lnTo>
                        <a:pt x="657" y="395"/>
                      </a:lnTo>
                      <a:lnTo>
                        <a:pt x="692" y="389"/>
                      </a:lnTo>
                      <a:lnTo>
                        <a:pt x="708" y="387"/>
                      </a:lnTo>
                      <a:lnTo>
                        <a:pt x="716" y="385"/>
                      </a:lnTo>
                      <a:lnTo>
                        <a:pt x="743" y="381"/>
                      </a:lnTo>
                      <a:lnTo>
                        <a:pt x="747" y="381"/>
                      </a:lnTo>
                      <a:lnTo>
                        <a:pt x="757" y="379"/>
                      </a:lnTo>
                      <a:lnTo>
                        <a:pt x="782" y="373"/>
                      </a:lnTo>
                      <a:lnTo>
                        <a:pt x="786" y="373"/>
                      </a:lnTo>
                      <a:lnTo>
                        <a:pt x="804" y="369"/>
                      </a:lnTo>
                      <a:lnTo>
                        <a:pt x="806" y="369"/>
                      </a:lnTo>
                      <a:lnTo>
                        <a:pt x="831" y="365"/>
                      </a:lnTo>
                      <a:lnTo>
                        <a:pt x="888" y="354"/>
                      </a:lnTo>
                      <a:lnTo>
                        <a:pt x="904" y="352"/>
                      </a:lnTo>
                      <a:lnTo>
                        <a:pt x="906" y="352"/>
                      </a:lnTo>
                      <a:lnTo>
                        <a:pt x="910" y="350"/>
                      </a:lnTo>
                      <a:lnTo>
                        <a:pt x="908" y="365"/>
                      </a:lnTo>
                      <a:lnTo>
                        <a:pt x="900" y="405"/>
                      </a:lnTo>
                      <a:lnTo>
                        <a:pt x="900" y="420"/>
                      </a:lnTo>
                      <a:lnTo>
                        <a:pt x="922" y="452"/>
                      </a:lnTo>
                      <a:lnTo>
                        <a:pt x="924" y="450"/>
                      </a:lnTo>
                      <a:lnTo>
                        <a:pt x="938" y="456"/>
                      </a:lnTo>
                      <a:lnTo>
                        <a:pt x="959" y="495"/>
                      </a:lnTo>
                      <a:lnTo>
                        <a:pt x="981" y="505"/>
                      </a:lnTo>
                      <a:lnTo>
                        <a:pt x="963" y="515"/>
                      </a:lnTo>
                      <a:lnTo>
                        <a:pt x="942" y="542"/>
                      </a:lnTo>
                      <a:lnTo>
                        <a:pt x="920" y="552"/>
                      </a:lnTo>
                      <a:lnTo>
                        <a:pt x="945" y="560"/>
                      </a:lnTo>
                      <a:lnTo>
                        <a:pt x="957" y="572"/>
                      </a:lnTo>
                      <a:lnTo>
                        <a:pt x="973" y="572"/>
                      </a:lnTo>
                      <a:lnTo>
                        <a:pt x="981" y="542"/>
                      </a:lnTo>
                      <a:lnTo>
                        <a:pt x="993" y="532"/>
                      </a:lnTo>
                      <a:lnTo>
                        <a:pt x="1016" y="524"/>
                      </a:lnTo>
                      <a:lnTo>
                        <a:pt x="1052" y="497"/>
                      </a:lnTo>
                      <a:lnTo>
                        <a:pt x="1056" y="540"/>
                      </a:lnTo>
                      <a:lnTo>
                        <a:pt x="1046" y="548"/>
                      </a:lnTo>
                      <a:lnTo>
                        <a:pt x="1048" y="556"/>
                      </a:lnTo>
                      <a:lnTo>
                        <a:pt x="1020" y="585"/>
                      </a:lnTo>
                      <a:lnTo>
                        <a:pt x="1018" y="605"/>
                      </a:lnTo>
                      <a:lnTo>
                        <a:pt x="1004" y="595"/>
                      </a:lnTo>
                      <a:lnTo>
                        <a:pt x="1006" y="611"/>
                      </a:lnTo>
                      <a:lnTo>
                        <a:pt x="981" y="609"/>
                      </a:lnTo>
                      <a:lnTo>
                        <a:pt x="1006" y="613"/>
                      </a:lnTo>
                      <a:lnTo>
                        <a:pt x="981" y="619"/>
                      </a:lnTo>
                      <a:lnTo>
                        <a:pt x="1004" y="640"/>
                      </a:lnTo>
                      <a:lnTo>
                        <a:pt x="991" y="640"/>
                      </a:lnTo>
                      <a:lnTo>
                        <a:pt x="1014" y="662"/>
                      </a:lnTo>
                      <a:lnTo>
                        <a:pt x="1042" y="656"/>
                      </a:lnTo>
                      <a:lnTo>
                        <a:pt x="1071" y="666"/>
                      </a:lnTo>
                      <a:lnTo>
                        <a:pt x="1085" y="660"/>
                      </a:lnTo>
                      <a:lnTo>
                        <a:pt x="1107" y="674"/>
                      </a:lnTo>
                      <a:lnTo>
                        <a:pt x="1120" y="676"/>
                      </a:lnTo>
                      <a:lnTo>
                        <a:pt x="1118" y="707"/>
                      </a:lnTo>
                      <a:lnTo>
                        <a:pt x="1103" y="711"/>
                      </a:lnTo>
                      <a:lnTo>
                        <a:pt x="1103" y="729"/>
                      </a:lnTo>
                      <a:lnTo>
                        <a:pt x="1103" y="723"/>
                      </a:lnTo>
                      <a:lnTo>
                        <a:pt x="1081" y="711"/>
                      </a:lnTo>
                      <a:lnTo>
                        <a:pt x="1057" y="741"/>
                      </a:lnTo>
                      <a:lnTo>
                        <a:pt x="1054" y="739"/>
                      </a:lnTo>
                      <a:lnTo>
                        <a:pt x="1057" y="733"/>
                      </a:lnTo>
                      <a:lnTo>
                        <a:pt x="1054" y="715"/>
                      </a:lnTo>
                      <a:lnTo>
                        <a:pt x="1048" y="717"/>
                      </a:lnTo>
                      <a:lnTo>
                        <a:pt x="1024" y="694"/>
                      </a:lnTo>
                      <a:lnTo>
                        <a:pt x="969" y="686"/>
                      </a:lnTo>
                      <a:lnTo>
                        <a:pt x="938" y="695"/>
                      </a:lnTo>
                      <a:lnTo>
                        <a:pt x="904" y="727"/>
                      </a:lnTo>
                      <a:lnTo>
                        <a:pt x="875" y="749"/>
                      </a:lnTo>
                      <a:lnTo>
                        <a:pt x="849" y="758"/>
                      </a:lnTo>
                      <a:lnTo>
                        <a:pt x="869" y="751"/>
                      </a:lnTo>
                      <a:lnTo>
                        <a:pt x="877" y="741"/>
                      </a:lnTo>
                      <a:lnTo>
                        <a:pt x="855" y="719"/>
                      </a:lnTo>
                      <a:lnTo>
                        <a:pt x="843" y="719"/>
                      </a:lnTo>
                      <a:lnTo>
                        <a:pt x="837" y="733"/>
                      </a:lnTo>
                      <a:lnTo>
                        <a:pt x="818" y="731"/>
                      </a:lnTo>
                      <a:lnTo>
                        <a:pt x="786" y="756"/>
                      </a:lnTo>
                      <a:lnTo>
                        <a:pt x="763" y="778"/>
                      </a:lnTo>
                      <a:lnTo>
                        <a:pt x="755" y="778"/>
                      </a:lnTo>
                      <a:lnTo>
                        <a:pt x="733" y="760"/>
                      </a:lnTo>
                      <a:lnTo>
                        <a:pt x="698" y="766"/>
                      </a:lnTo>
                      <a:lnTo>
                        <a:pt x="637" y="739"/>
                      </a:lnTo>
                      <a:lnTo>
                        <a:pt x="651" y="741"/>
                      </a:lnTo>
                      <a:lnTo>
                        <a:pt x="662" y="727"/>
                      </a:lnTo>
                      <a:lnTo>
                        <a:pt x="655" y="707"/>
                      </a:lnTo>
                      <a:lnTo>
                        <a:pt x="604" y="703"/>
                      </a:lnTo>
                      <a:lnTo>
                        <a:pt x="594" y="707"/>
                      </a:lnTo>
                      <a:lnTo>
                        <a:pt x="592" y="688"/>
                      </a:lnTo>
                      <a:lnTo>
                        <a:pt x="576" y="690"/>
                      </a:lnTo>
                      <a:lnTo>
                        <a:pt x="572" y="668"/>
                      </a:lnTo>
                      <a:lnTo>
                        <a:pt x="547" y="668"/>
                      </a:lnTo>
                      <a:lnTo>
                        <a:pt x="523" y="678"/>
                      </a:lnTo>
                      <a:lnTo>
                        <a:pt x="525" y="674"/>
                      </a:lnTo>
                      <a:lnTo>
                        <a:pt x="521" y="672"/>
                      </a:lnTo>
                      <a:lnTo>
                        <a:pt x="519" y="656"/>
                      </a:lnTo>
                      <a:lnTo>
                        <a:pt x="499" y="658"/>
                      </a:lnTo>
                      <a:lnTo>
                        <a:pt x="495" y="668"/>
                      </a:lnTo>
                      <a:lnTo>
                        <a:pt x="464" y="682"/>
                      </a:lnTo>
                      <a:lnTo>
                        <a:pt x="499" y="703"/>
                      </a:lnTo>
                      <a:lnTo>
                        <a:pt x="533" y="695"/>
                      </a:lnTo>
                      <a:lnTo>
                        <a:pt x="552" y="703"/>
                      </a:lnTo>
                      <a:lnTo>
                        <a:pt x="552" y="721"/>
                      </a:lnTo>
                      <a:lnTo>
                        <a:pt x="529" y="721"/>
                      </a:lnTo>
                      <a:lnTo>
                        <a:pt x="493" y="711"/>
                      </a:lnTo>
                      <a:lnTo>
                        <a:pt x="472" y="713"/>
                      </a:lnTo>
                      <a:lnTo>
                        <a:pt x="452" y="725"/>
                      </a:lnTo>
                      <a:lnTo>
                        <a:pt x="376" y="729"/>
                      </a:lnTo>
                      <a:lnTo>
                        <a:pt x="301" y="713"/>
                      </a:lnTo>
                      <a:lnTo>
                        <a:pt x="238" y="707"/>
                      </a:lnTo>
                      <a:lnTo>
                        <a:pt x="140" y="729"/>
                      </a:lnTo>
                      <a:lnTo>
                        <a:pt x="128" y="749"/>
                      </a:lnTo>
                      <a:lnTo>
                        <a:pt x="114" y="731"/>
                      </a:lnTo>
                      <a:lnTo>
                        <a:pt x="108" y="711"/>
                      </a:lnTo>
                      <a:lnTo>
                        <a:pt x="116" y="705"/>
                      </a:lnTo>
                      <a:lnTo>
                        <a:pt x="130" y="676"/>
                      </a:lnTo>
                      <a:lnTo>
                        <a:pt x="136" y="670"/>
                      </a:lnTo>
                      <a:lnTo>
                        <a:pt x="138" y="664"/>
                      </a:lnTo>
                      <a:lnTo>
                        <a:pt x="140" y="650"/>
                      </a:lnTo>
                      <a:lnTo>
                        <a:pt x="136" y="625"/>
                      </a:lnTo>
                      <a:lnTo>
                        <a:pt x="126" y="611"/>
                      </a:lnTo>
                      <a:lnTo>
                        <a:pt x="124" y="597"/>
                      </a:lnTo>
                      <a:lnTo>
                        <a:pt x="126" y="595"/>
                      </a:lnTo>
                      <a:lnTo>
                        <a:pt x="130" y="574"/>
                      </a:lnTo>
                      <a:lnTo>
                        <a:pt x="144" y="523"/>
                      </a:lnTo>
                      <a:lnTo>
                        <a:pt x="150" y="497"/>
                      </a:lnTo>
                      <a:lnTo>
                        <a:pt x="144" y="471"/>
                      </a:lnTo>
                      <a:lnTo>
                        <a:pt x="144" y="434"/>
                      </a:lnTo>
                      <a:lnTo>
                        <a:pt x="134" y="436"/>
                      </a:lnTo>
                      <a:lnTo>
                        <a:pt x="96" y="379"/>
                      </a:lnTo>
                      <a:lnTo>
                        <a:pt x="100" y="375"/>
                      </a:lnTo>
                      <a:lnTo>
                        <a:pt x="77" y="359"/>
                      </a:lnTo>
                      <a:lnTo>
                        <a:pt x="73" y="326"/>
                      </a:lnTo>
                      <a:lnTo>
                        <a:pt x="61" y="308"/>
                      </a:lnTo>
                      <a:lnTo>
                        <a:pt x="36" y="289"/>
                      </a:lnTo>
                      <a:lnTo>
                        <a:pt x="34" y="287"/>
                      </a:lnTo>
                      <a:lnTo>
                        <a:pt x="32" y="285"/>
                      </a:lnTo>
                      <a:lnTo>
                        <a:pt x="30" y="283"/>
                      </a:lnTo>
                      <a:lnTo>
                        <a:pt x="26" y="281"/>
                      </a:lnTo>
                      <a:lnTo>
                        <a:pt x="20" y="241"/>
                      </a:lnTo>
                      <a:lnTo>
                        <a:pt x="20" y="232"/>
                      </a:lnTo>
                      <a:lnTo>
                        <a:pt x="16" y="206"/>
                      </a:lnTo>
                      <a:lnTo>
                        <a:pt x="16" y="202"/>
                      </a:lnTo>
                      <a:lnTo>
                        <a:pt x="14" y="181"/>
                      </a:lnTo>
                      <a:lnTo>
                        <a:pt x="10" y="155"/>
                      </a:lnTo>
                      <a:lnTo>
                        <a:pt x="8" y="141"/>
                      </a:lnTo>
                      <a:lnTo>
                        <a:pt x="8" y="133"/>
                      </a:lnTo>
                      <a:lnTo>
                        <a:pt x="8" y="129"/>
                      </a:lnTo>
                      <a:lnTo>
                        <a:pt x="4" y="104"/>
                      </a:lnTo>
                      <a:lnTo>
                        <a:pt x="0" y="78"/>
                      </a:lnTo>
                      <a:lnTo>
                        <a:pt x="0" y="76"/>
                      </a:lnTo>
                      <a:lnTo>
                        <a:pt x="8" y="74"/>
                      </a:lnTo>
                      <a:lnTo>
                        <a:pt x="22" y="72"/>
                      </a:lnTo>
                      <a:lnTo>
                        <a:pt x="47" y="70"/>
                      </a:lnTo>
                      <a:lnTo>
                        <a:pt x="71" y="67"/>
                      </a:lnTo>
                      <a:lnTo>
                        <a:pt x="73" y="67"/>
                      </a:lnTo>
                      <a:lnTo>
                        <a:pt x="102" y="63"/>
                      </a:lnTo>
                      <a:lnTo>
                        <a:pt x="106" y="63"/>
                      </a:lnTo>
                      <a:lnTo>
                        <a:pt x="108" y="63"/>
                      </a:lnTo>
                      <a:lnTo>
                        <a:pt x="138" y="59"/>
                      </a:lnTo>
                      <a:lnTo>
                        <a:pt x="153" y="57"/>
                      </a:lnTo>
                      <a:lnTo>
                        <a:pt x="157" y="57"/>
                      </a:lnTo>
                      <a:lnTo>
                        <a:pt x="161" y="55"/>
                      </a:lnTo>
                      <a:lnTo>
                        <a:pt x="167" y="55"/>
                      </a:lnTo>
                      <a:lnTo>
                        <a:pt x="205" y="49"/>
                      </a:lnTo>
                      <a:lnTo>
                        <a:pt x="240" y="45"/>
                      </a:lnTo>
                      <a:lnTo>
                        <a:pt x="242" y="45"/>
                      </a:lnTo>
                      <a:lnTo>
                        <a:pt x="256" y="43"/>
                      </a:lnTo>
                      <a:lnTo>
                        <a:pt x="301" y="37"/>
                      </a:lnTo>
                      <a:lnTo>
                        <a:pt x="364" y="29"/>
                      </a:lnTo>
                      <a:lnTo>
                        <a:pt x="383" y="25"/>
                      </a:lnTo>
                      <a:lnTo>
                        <a:pt x="476" y="12"/>
                      </a:lnTo>
                      <a:lnTo>
                        <a:pt x="478" y="12"/>
                      </a:lnTo>
                      <a:lnTo>
                        <a:pt x="501" y="8"/>
                      </a:lnTo>
                      <a:lnTo>
                        <a:pt x="505" y="8"/>
                      </a:lnTo>
                      <a:lnTo>
                        <a:pt x="511" y="6"/>
                      </a:lnTo>
                      <a:lnTo>
                        <a:pt x="513" y="6"/>
                      </a:lnTo>
                      <a:lnTo>
                        <a:pt x="539" y="2"/>
                      </a:lnTo>
                      <a:lnTo>
                        <a:pt x="547" y="2"/>
                      </a:lnTo>
                      <a:lnTo>
                        <a:pt x="552" y="0"/>
                      </a:lnTo>
                      <a:lnTo>
                        <a:pt x="558" y="0"/>
                      </a:lnTo>
                      <a:lnTo>
                        <a:pt x="580" y="82"/>
                      </a:lnTo>
                      <a:lnTo>
                        <a:pt x="602" y="70"/>
                      </a:lnTo>
                      <a:lnTo>
                        <a:pt x="596" y="80"/>
                      </a:lnTo>
                      <a:lnTo>
                        <a:pt x="592" y="84"/>
                      </a:lnTo>
                      <a:lnTo>
                        <a:pt x="607" y="98"/>
                      </a:lnTo>
                      <a:lnTo>
                        <a:pt x="584" y="98"/>
                      </a:lnTo>
                      <a:lnTo>
                        <a:pt x="609" y="106"/>
                      </a:lnTo>
                      <a:lnTo>
                        <a:pt x="617" y="157"/>
                      </a:lnTo>
                      <a:lnTo>
                        <a:pt x="592" y="157"/>
                      </a:lnTo>
                      <a:lnTo>
                        <a:pt x="596" y="175"/>
                      </a:lnTo>
                      <a:lnTo>
                        <a:pt x="609" y="173"/>
                      </a:lnTo>
                      <a:lnTo>
                        <a:pt x="617" y="171"/>
                      </a:lnTo>
                      <a:lnTo>
                        <a:pt x="613" y="173"/>
                      </a:lnTo>
                      <a:lnTo>
                        <a:pt x="598" y="184"/>
                      </a:lnTo>
                      <a:lnTo>
                        <a:pt x="607" y="198"/>
                      </a:lnTo>
                      <a:lnTo>
                        <a:pt x="582" y="228"/>
                      </a:lnTo>
                      <a:lnTo>
                        <a:pt x="580" y="230"/>
                      </a:lnTo>
                      <a:lnTo>
                        <a:pt x="580" y="253"/>
                      </a:lnTo>
                      <a:lnTo>
                        <a:pt x="570" y="255"/>
                      </a:lnTo>
                      <a:lnTo>
                        <a:pt x="562" y="257"/>
                      </a:lnTo>
                      <a:lnTo>
                        <a:pt x="558" y="259"/>
                      </a:lnTo>
                      <a:lnTo>
                        <a:pt x="558" y="261"/>
                      </a:lnTo>
                      <a:lnTo>
                        <a:pt x="537" y="283"/>
                      </a:lnTo>
                      <a:lnTo>
                        <a:pt x="547" y="338"/>
                      </a:lnTo>
                      <a:lnTo>
                        <a:pt x="535" y="377"/>
                      </a:lnTo>
                      <a:lnTo>
                        <a:pt x="529" y="389"/>
                      </a:lnTo>
                      <a:lnTo>
                        <a:pt x="535" y="412"/>
                      </a:lnTo>
                      <a:lnTo>
                        <a:pt x="531" y="416"/>
                      </a:lnTo>
                      <a:lnTo>
                        <a:pt x="582" y="409"/>
                      </a:lnTo>
                      <a:lnTo>
                        <a:pt x="607" y="405"/>
                      </a:lnTo>
                      <a:lnTo>
                        <a:pt x="623" y="401"/>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19" name="Freeform 41">
                  <a:extLst>
                    <a:ext uri="{FF2B5EF4-FFF2-40B4-BE49-F238E27FC236}">
                      <a16:creationId xmlns:a16="http://schemas.microsoft.com/office/drawing/2014/main" id="{83C634BD-4708-4392-A1E5-0955BBC840C7}"/>
                    </a:ext>
                  </a:extLst>
                </p:cNvPr>
                <p:cNvSpPr>
                  <a:spLocks/>
                </p:cNvSpPr>
                <p:nvPr/>
              </p:nvSpPr>
              <p:spPr bwMode="auto">
                <a:xfrm>
                  <a:off x="3547" y="2424"/>
                  <a:ext cx="466" cy="409"/>
                </a:xfrm>
                <a:custGeom>
                  <a:avLst/>
                  <a:gdLst>
                    <a:gd name="T0" fmla="*/ 45 w 931"/>
                    <a:gd name="T1" fmla="*/ 285 h 817"/>
                    <a:gd name="T2" fmla="*/ 55 w 931"/>
                    <a:gd name="T3" fmla="*/ 320 h 817"/>
                    <a:gd name="T4" fmla="*/ 58 w 931"/>
                    <a:gd name="T5" fmla="*/ 342 h 817"/>
                    <a:gd name="T6" fmla="*/ 68 w 931"/>
                    <a:gd name="T7" fmla="*/ 436 h 817"/>
                    <a:gd name="T8" fmla="*/ 70 w 931"/>
                    <a:gd name="T9" fmla="*/ 477 h 817"/>
                    <a:gd name="T10" fmla="*/ 74 w 931"/>
                    <a:gd name="T11" fmla="*/ 523 h 817"/>
                    <a:gd name="T12" fmla="*/ 80 w 931"/>
                    <a:gd name="T13" fmla="*/ 587 h 817"/>
                    <a:gd name="T14" fmla="*/ 86 w 931"/>
                    <a:gd name="T15" fmla="*/ 639 h 817"/>
                    <a:gd name="T16" fmla="*/ 90 w 931"/>
                    <a:gd name="T17" fmla="*/ 701 h 817"/>
                    <a:gd name="T18" fmla="*/ 178 w 931"/>
                    <a:gd name="T19" fmla="*/ 709 h 817"/>
                    <a:gd name="T20" fmla="*/ 184 w 931"/>
                    <a:gd name="T21" fmla="*/ 766 h 817"/>
                    <a:gd name="T22" fmla="*/ 190 w 931"/>
                    <a:gd name="T23" fmla="*/ 817 h 817"/>
                    <a:gd name="T24" fmla="*/ 237 w 931"/>
                    <a:gd name="T25" fmla="*/ 811 h 817"/>
                    <a:gd name="T26" fmla="*/ 292 w 931"/>
                    <a:gd name="T27" fmla="*/ 804 h 817"/>
                    <a:gd name="T28" fmla="*/ 328 w 931"/>
                    <a:gd name="T29" fmla="*/ 800 h 817"/>
                    <a:gd name="T30" fmla="*/ 351 w 931"/>
                    <a:gd name="T31" fmla="*/ 796 h 817"/>
                    <a:gd name="T32" fmla="*/ 430 w 931"/>
                    <a:gd name="T33" fmla="*/ 786 h 817"/>
                    <a:gd name="T34" fmla="*/ 491 w 931"/>
                    <a:gd name="T35" fmla="*/ 778 h 817"/>
                    <a:gd name="T36" fmla="*/ 666 w 931"/>
                    <a:gd name="T37" fmla="*/ 753 h 817"/>
                    <a:gd name="T38" fmla="*/ 695 w 931"/>
                    <a:gd name="T39" fmla="*/ 749 h 817"/>
                    <a:gd name="T40" fmla="*/ 729 w 931"/>
                    <a:gd name="T41" fmla="*/ 743 h 817"/>
                    <a:gd name="T42" fmla="*/ 748 w 931"/>
                    <a:gd name="T43" fmla="*/ 741 h 817"/>
                    <a:gd name="T44" fmla="*/ 735 w 931"/>
                    <a:gd name="T45" fmla="*/ 664 h 817"/>
                    <a:gd name="T46" fmla="*/ 729 w 931"/>
                    <a:gd name="T47" fmla="*/ 639 h 817"/>
                    <a:gd name="T48" fmla="*/ 717 w 931"/>
                    <a:gd name="T49" fmla="*/ 631 h 817"/>
                    <a:gd name="T50" fmla="*/ 754 w 931"/>
                    <a:gd name="T51" fmla="*/ 582 h 817"/>
                    <a:gd name="T52" fmla="*/ 752 w 931"/>
                    <a:gd name="T53" fmla="*/ 509 h 817"/>
                    <a:gd name="T54" fmla="*/ 778 w 931"/>
                    <a:gd name="T55" fmla="*/ 454 h 817"/>
                    <a:gd name="T56" fmla="*/ 797 w 931"/>
                    <a:gd name="T57" fmla="*/ 460 h 817"/>
                    <a:gd name="T58" fmla="*/ 809 w 931"/>
                    <a:gd name="T59" fmla="*/ 385 h 817"/>
                    <a:gd name="T60" fmla="*/ 803 w 931"/>
                    <a:gd name="T61" fmla="*/ 373 h 817"/>
                    <a:gd name="T62" fmla="*/ 825 w 931"/>
                    <a:gd name="T63" fmla="*/ 363 h 817"/>
                    <a:gd name="T64" fmla="*/ 831 w 931"/>
                    <a:gd name="T65" fmla="*/ 346 h 817"/>
                    <a:gd name="T66" fmla="*/ 856 w 931"/>
                    <a:gd name="T67" fmla="*/ 328 h 817"/>
                    <a:gd name="T68" fmla="*/ 868 w 931"/>
                    <a:gd name="T69" fmla="*/ 277 h 817"/>
                    <a:gd name="T70" fmla="*/ 860 w 931"/>
                    <a:gd name="T71" fmla="*/ 220 h 817"/>
                    <a:gd name="T72" fmla="*/ 856 w 931"/>
                    <a:gd name="T73" fmla="*/ 214 h 817"/>
                    <a:gd name="T74" fmla="*/ 896 w 931"/>
                    <a:gd name="T75" fmla="*/ 186 h 817"/>
                    <a:gd name="T76" fmla="*/ 931 w 931"/>
                    <a:gd name="T77" fmla="*/ 102 h 817"/>
                    <a:gd name="T78" fmla="*/ 880 w 931"/>
                    <a:gd name="T79" fmla="*/ 92 h 817"/>
                    <a:gd name="T80" fmla="*/ 817 w 931"/>
                    <a:gd name="T81" fmla="*/ 104 h 817"/>
                    <a:gd name="T82" fmla="*/ 805 w 931"/>
                    <a:gd name="T83" fmla="*/ 82 h 817"/>
                    <a:gd name="T84" fmla="*/ 831 w 931"/>
                    <a:gd name="T85" fmla="*/ 51 h 817"/>
                    <a:gd name="T86" fmla="*/ 797 w 931"/>
                    <a:gd name="T87" fmla="*/ 2 h 817"/>
                    <a:gd name="T88" fmla="*/ 715 w 931"/>
                    <a:gd name="T89" fmla="*/ 17 h 817"/>
                    <a:gd name="T90" fmla="*/ 685 w 931"/>
                    <a:gd name="T91" fmla="*/ 21 h 817"/>
                    <a:gd name="T92" fmla="*/ 624 w 931"/>
                    <a:gd name="T93" fmla="*/ 31 h 817"/>
                    <a:gd name="T94" fmla="*/ 585 w 931"/>
                    <a:gd name="T95" fmla="*/ 39 h 817"/>
                    <a:gd name="T96" fmla="*/ 562 w 931"/>
                    <a:gd name="T97" fmla="*/ 41 h 817"/>
                    <a:gd name="T98" fmla="*/ 479 w 931"/>
                    <a:gd name="T99" fmla="*/ 55 h 817"/>
                    <a:gd name="T100" fmla="*/ 452 w 931"/>
                    <a:gd name="T101" fmla="*/ 59 h 817"/>
                    <a:gd name="T102" fmla="*/ 383 w 931"/>
                    <a:gd name="T103" fmla="*/ 69 h 817"/>
                    <a:gd name="T104" fmla="*/ 338 w 931"/>
                    <a:gd name="T105" fmla="*/ 76 h 817"/>
                    <a:gd name="T106" fmla="*/ 269 w 931"/>
                    <a:gd name="T107" fmla="*/ 84 h 817"/>
                    <a:gd name="T108" fmla="*/ 227 w 931"/>
                    <a:gd name="T109" fmla="*/ 90 h 817"/>
                    <a:gd name="T110" fmla="*/ 167 w 931"/>
                    <a:gd name="T111" fmla="*/ 98 h 817"/>
                    <a:gd name="T112" fmla="*/ 125 w 931"/>
                    <a:gd name="T113" fmla="*/ 104 h 817"/>
                    <a:gd name="T114" fmla="*/ 45 w 931"/>
                    <a:gd name="T115" fmla="*/ 112 h 817"/>
                    <a:gd name="T116" fmla="*/ 5 w 931"/>
                    <a:gd name="T117" fmla="*/ 143 h 817"/>
                    <a:gd name="T118" fmla="*/ 19 w 931"/>
                    <a:gd name="T119" fmla="*/ 194 h 817"/>
                    <a:gd name="T120" fmla="*/ 37 w 931"/>
                    <a:gd name="T121" fmla="*/ 259 h 8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31"/>
                    <a:gd name="T184" fmla="*/ 0 h 817"/>
                    <a:gd name="T185" fmla="*/ 931 w 931"/>
                    <a:gd name="T186" fmla="*/ 817 h 8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31" h="817">
                      <a:moveTo>
                        <a:pt x="39" y="267"/>
                      </a:moveTo>
                      <a:lnTo>
                        <a:pt x="43" y="279"/>
                      </a:lnTo>
                      <a:lnTo>
                        <a:pt x="45" y="285"/>
                      </a:lnTo>
                      <a:lnTo>
                        <a:pt x="47" y="293"/>
                      </a:lnTo>
                      <a:lnTo>
                        <a:pt x="53" y="318"/>
                      </a:lnTo>
                      <a:lnTo>
                        <a:pt x="55" y="320"/>
                      </a:lnTo>
                      <a:lnTo>
                        <a:pt x="60" y="340"/>
                      </a:lnTo>
                      <a:lnTo>
                        <a:pt x="60" y="342"/>
                      </a:lnTo>
                      <a:lnTo>
                        <a:pt x="58" y="342"/>
                      </a:lnTo>
                      <a:lnTo>
                        <a:pt x="60" y="346"/>
                      </a:lnTo>
                      <a:lnTo>
                        <a:pt x="62" y="371"/>
                      </a:lnTo>
                      <a:lnTo>
                        <a:pt x="68" y="436"/>
                      </a:lnTo>
                      <a:lnTo>
                        <a:pt x="68" y="446"/>
                      </a:lnTo>
                      <a:lnTo>
                        <a:pt x="68" y="448"/>
                      </a:lnTo>
                      <a:lnTo>
                        <a:pt x="70" y="477"/>
                      </a:lnTo>
                      <a:lnTo>
                        <a:pt x="72" y="487"/>
                      </a:lnTo>
                      <a:lnTo>
                        <a:pt x="72" y="495"/>
                      </a:lnTo>
                      <a:lnTo>
                        <a:pt x="74" y="523"/>
                      </a:lnTo>
                      <a:lnTo>
                        <a:pt x="76" y="532"/>
                      </a:lnTo>
                      <a:lnTo>
                        <a:pt x="80" y="576"/>
                      </a:lnTo>
                      <a:lnTo>
                        <a:pt x="80" y="587"/>
                      </a:lnTo>
                      <a:lnTo>
                        <a:pt x="82" y="601"/>
                      </a:lnTo>
                      <a:lnTo>
                        <a:pt x="84" y="635"/>
                      </a:lnTo>
                      <a:lnTo>
                        <a:pt x="86" y="639"/>
                      </a:lnTo>
                      <a:lnTo>
                        <a:pt x="86" y="644"/>
                      </a:lnTo>
                      <a:lnTo>
                        <a:pt x="86" y="648"/>
                      </a:lnTo>
                      <a:lnTo>
                        <a:pt x="90" y="701"/>
                      </a:lnTo>
                      <a:lnTo>
                        <a:pt x="114" y="717"/>
                      </a:lnTo>
                      <a:lnTo>
                        <a:pt x="137" y="705"/>
                      </a:lnTo>
                      <a:lnTo>
                        <a:pt x="178" y="709"/>
                      </a:lnTo>
                      <a:lnTo>
                        <a:pt x="178" y="713"/>
                      </a:lnTo>
                      <a:lnTo>
                        <a:pt x="182" y="745"/>
                      </a:lnTo>
                      <a:lnTo>
                        <a:pt x="184" y="766"/>
                      </a:lnTo>
                      <a:lnTo>
                        <a:pt x="184" y="770"/>
                      </a:lnTo>
                      <a:lnTo>
                        <a:pt x="188" y="796"/>
                      </a:lnTo>
                      <a:lnTo>
                        <a:pt x="190" y="817"/>
                      </a:lnTo>
                      <a:lnTo>
                        <a:pt x="198" y="815"/>
                      </a:lnTo>
                      <a:lnTo>
                        <a:pt x="212" y="813"/>
                      </a:lnTo>
                      <a:lnTo>
                        <a:pt x="237" y="811"/>
                      </a:lnTo>
                      <a:lnTo>
                        <a:pt x="261" y="808"/>
                      </a:lnTo>
                      <a:lnTo>
                        <a:pt x="263" y="808"/>
                      </a:lnTo>
                      <a:lnTo>
                        <a:pt x="292" y="804"/>
                      </a:lnTo>
                      <a:lnTo>
                        <a:pt x="296" y="804"/>
                      </a:lnTo>
                      <a:lnTo>
                        <a:pt x="298" y="804"/>
                      </a:lnTo>
                      <a:lnTo>
                        <a:pt x="328" y="800"/>
                      </a:lnTo>
                      <a:lnTo>
                        <a:pt x="343" y="798"/>
                      </a:lnTo>
                      <a:lnTo>
                        <a:pt x="347" y="798"/>
                      </a:lnTo>
                      <a:lnTo>
                        <a:pt x="351" y="796"/>
                      </a:lnTo>
                      <a:lnTo>
                        <a:pt x="357" y="796"/>
                      </a:lnTo>
                      <a:lnTo>
                        <a:pt x="395" y="790"/>
                      </a:lnTo>
                      <a:lnTo>
                        <a:pt x="430" y="786"/>
                      </a:lnTo>
                      <a:lnTo>
                        <a:pt x="432" y="786"/>
                      </a:lnTo>
                      <a:lnTo>
                        <a:pt x="446" y="784"/>
                      </a:lnTo>
                      <a:lnTo>
                        <a:pt x="491" y="778"/>
                      </a:lnTo>
                      <a:lnTo>
                        <a:pt x="554" y="770"/>
                      </a:lnTo>
                      <a:lnTo>
                        <a:pt x="573" y="766"/>
                      </a:lnTo>
                      <a:lnTo>
                        <a:pt x="666" y="753"/>
                      </a:lnTo>
                      <a:lnTo>
                        <a:pt x="668" y="753"/>
                      </a:lnTo>
                      <a:lnTo>
                        <a:pt x="691" y="749"/>
                      </a:lnTo>
                      <a:lnTo>
                        <a:pt x="695" y="749"/>
                      </a:lnTo>
                      <a:lnTo>
                        <a:pt x="701" y="747"/>
                      </a:lnTo>
                      <a:lnTo>
                        <a:pt x="703" y="747"/>
                      </a:lnTo>
                      <a:lnTo>
                        <a:pt x="729" y="743"/>
                      </a:lnTo>
                      <a:lnTo>
                        <a:pt x="737" y="743"/>
                      </a:lnTo>
                      <a:lnTo>
                        <a:pt x="742" y="741"/>
                      </a:lnTo>
                      <a:lnTo>
                        <a:pt x="748" y="741"/>
                      </a:lnTo>
                      <a:lnTo>
                        <a:pt x="748" y="739"/>
                      </a:lnTo>
                      <a:lnTo>
                        <a:pt x="742" y="662"/>
                      </a:lnTo>
                      <a:lnTo>
                        <a:pt x="735" y="664"/>
                      </a:lnTo>
                      <a:lnTo>
                        <a:pt x="740" y="644"/>
                      </a:lnTo>
                      <a:lnTo>
                        <a:pt x="721" y="654"/>
                      </a:lnTo>
                      <a:lnTo>
                        <a:pt x="729" y="639"/>
                      </a:lnTo>
                      <a:lnTo>
                        <a:pt x="721" y="637"/>
                      </a:lnTo>
                      <a:lnTo>
                        <a:pt x="721" y="635"/>
                      </a:lnTo>
                      <a:lnTo>
                        <a:pt x="717" y="631"/>
                      </a:lnTo>
                      <a:lnTo>
                        <a:pt x="733" y="597"/>
                      </a:lnTo>
                      <a:lnTo>
                        <a:pt x="731" y="582"/>
                      </a:lnTo>
                      <a:lnTo>
                        <a:pt x="754" y="582"/>
                      </a:lnTo>
                      <a:lnTo>
                        <a:pt x="733" y="540"/>
                      </a:lnTo>
                      <a:lnTo>
                        <a:pt x="746" y="530"/>
                      </a:lnTo>
                      <a:lnTo>
                        <a:pt x="752" y="509"/>
                      </a:lnTo>
                      <a:lnTo>
                        <a:pt x="768" y="477"/>
                      </a:lnTo>
                      <a:lnTo>
                        <a:pt x="784" y="468"/>
                      </a:lnTo>
                      <a:lnTo>
                        <a:pt x="778" y="454"/>
                      </a:lnTo>
                      <a:lnTo>
                        <a:pt x="795" y="450"/>
                      </a:lnTo>
                      <a:lnTo>
                        <a:pt x="794" y="460"/>
                      </a:lnTo>
                      <a:lnTo>
                        <a:pt x="797" y="460"/>
                      </a:lnTo>
                      <a:lnTo>
                        <a:pt x="811" y="414"/>
                      </a:lnTo>
                      <a:lnTo>
                        <a:pt x="803" y="391"/>
                      </a:lnTo>
                      <a:lnTo>
                        <a:pt x="809" y="385"/>
                      </a:lnTo>
                      <a:lnTo>
                        <a:pt x="813" y="393"/>
                      </a:lnTo>
                      <a:lnTo>
                        <a:pt x="825" y="377"/>
                      </a:lnTo>
                      <a:lnTo>
                        <a:pt x="803" y="373"/>
                      </a:lnTo>
                      <a:lnTo>
                        <a:pt x="807" y="367"/>
                      </a:lnTo>
                      <a:lnTo>
                        <a:pt x="815" y="371"/>
                      </a:lnTo>
                      <a:lnTo>
                        <a:pt x="825" y="363"/>
                      </a:lnTo>
                      <a:lnTo>
                        <a:pt x="821" y="359"/>
                      </a:lnTo>
                      <a:lnTo>
                        <a:pt x="829" y="348"/>
                      </a:lnTo>
                      <a:lnTo>
                        <a:pt x="831" y="346"/>
                      </a:lnTo>
                      <a:lnTo>
                        <a:pt x="833" y="342"/>
                      </a:lnTo>
                      <a:lnTo>
                        <a:pt x="849" y="338"/>
                      </a:lnTo>
                      <a:lnTo>
                        <a:pt x="856" y="328"/>
                      </a:lnTo>
                      <a:lnTo>
                        <a:pt x="854" y="318"/>
                      </a:lnTo>
                      <a:lnTo>
                        <a:pt x="843" y="310"/>
                      </a:lnTo>
                      <a:lnTo>
                        <a:pt x="868" y="277"/>
                      </a:lnTo>
                      <a:lnTo>
                        <a:pt x="880" y="277"/>
                      </a:lnTo>
                      <a:lnTo>
                        <a:pt x="868" y="228"/>
                      </a:lnTo>
                      <a:lnTo>
                        <a:pt x="860" y="220"/>
                      </a:lnTo>
                      <a:lnTo>
                        <a:pt x="858" y="228"/>
                      </a:lnTo>
                      <a:lnTo>
                        <a:pt x="852" y="228"/>
                      </a:lnTo>
                      <a:lnTo>
                        <a:pt x="856" y="214"/>
                      </a:lnTo>
                      <a:lnTo>
                        <a:pt x="872" y="198"/>
                      </a:lnTo>
                      <a:lnTo>
                        <a:pt x="878" y="185"/>
                      </a:lnTo>
                      <a:lnTo>
                        <a:pt x="896" y="186"/>
                      </a:lnTo>
                      <a:lnTo>
                        <a:pt x="894" y="141"/>
                      </a:lnTo>
                      <a:lnTo>
                        <a:pt x="911" y="106"/>
                      </a:lnTo>
                      <a:lnTo>
                        <a:pt x="931" y="102"/>
                      </a:lnTo>
                      <a:lnTo>
                        <a:pt x="911" y="86"/>
                      </a:lnTo>
                      <a:lnTo>
                        <a:pt x="907" y="86"/>
                      </a:lnTo>
                      <a:lnTo>
                        <a:pt x="880" y="92"/>
                      </a:lnTo>
                      <a:lnTo>
                        <a:pt x="870" y="94"/>
                      </a:lnTo>
                      <a:lnTo>
                        <a:pt x="833" y="102"/>
                      </a:lnTo>
                      <a:lnTo>
                        <a:pt x="817" y="104"/>
                      </a:lnTo>
                      <a:lnTo>
                        <a:pt x="809" y="106"/>
                      </a:lnTo>
                      <a:lnTo>
                        <a:pt x="794" y="108"/>
                      </a:lnTo>
                      <a:lnTo>
                        <a:pt x="805" y="82"/>
                      </a:lnTo>
                      <a:lnTo>
                        <a:pt x="809" y="80"/>
                      </a:lnTo>
                      <a:lnTo>
                        <a:pt x="819" y="61"/>
                      </a:lnTo>
                      <a:lnTo>
                        <a:pt x="831" y="51"/>
                      </a:lnTo>
                      <a:lnTo>
                        <a:pt x="817" y="0"/>
                      </a:lnTo>
                      <a:lnTo>
                        <a:pt x="803" y="2"/>
                      </a:lnTo>
                      <a:lnTo>
                        <a:pt x="797" y="2"/>
                      </a:lnTo>
                      <a:lnTo>
                        <a:pt x="790" y="4"/>
                      </a:lnTo>
                      <a:lnTo>
                        <a:pt x="738" y="14"/>
                      </a:lnTo>
                      <a:lnTo>
                        <a:pt x="715" y="17"/>
                      </a:lnTo>
                      <a:lnTo>
                        <a:pt x="711" y="17"/>
                      </a:lnTo>
                      <a:lnTo>
                        <a:pt x="701" y="19"/>
                      </a:lnTo>
                      <a:lnTo>
                        <a:pt x="685" y="21"/>
                      </a:lnTo>
                      <a:lnTo>
                        <a:pt x="662" y="25"/>
                      </a:lnTo>
                      <a:lnTo>
                        <a:pt x="638" y="29"/>
                      </a:lnTo>
                      <a:lnTo>
                        <a:pt x="624" y="31"/>
                      </a:lnTo>
                      <a:lnTo>
                        <a:pt x="619" y="33"/>
                      </a:lnTo>
                      <a:lnTo>
                        <a:pt x="587" y="39"/>
                      </a:lnTo>
                      <a:lnTo>
                        <a:pt x="585" y="39"/>
                      </a:lnTo>
                      <a:lnTo>
                        <a:pt x="579" y="39"/>
                      </a:lnTo>
                      <a:lnTo>
                        <a:pt x="571" y="41"/>
                      </a:lnTo>
                      <a:lnTo>
                        <a:pt x="562" y="41"/>
                      </a:lnTo>
                      <a:lnTo>
                        <a:pt x="540" y="45"/>
                      </a:lnTo>
                      <a:lnTo>
                        <a:pt x="524" y="47"/>
                      </a:lnTo>
                      <a:lnTo>
                        <a:pt x="479" y="55"/>
                      </a:lnTo>
                      <a:lnTo>
                        <a:pt x="457" y="59"/>
                      </a:lnTo>
                      <a:lnTo>
                        <a:pt x="455" y="59"/>
                      </a:lnTo>
                      <a:lnTo>
                        <a:pt x="452" y="59"/>
                      </a:lnTo>
                      <a:lnTo>
                        <a:pt x="410" y="65"/>
                      </a:lnTo>
                      <a:lnTo>
                        <a:pt x="398" y="67"/>
                      </a:lnTo>
                      <a:lnTo>
                        <a:pt x="383" y="69"/>
                      </a:lnTo>
                      <a:lnTo>
                        <a:pt x="347" y="74"/>
                      </a:lnTo>
                      <a:lnTo>
                        <a:pt x="341" y="74"/>
                      </a:lnTo>
                      <a:lnTo>
                        <a:pt x="338" y="76"/>
                      </a:lnTo>
                      <a:lnTo>
                        <a:pt x="324" y="78"/>
                      </a:lnTo>
                      <a:lnTo>
                        <a:pt x="288" y="82"/>
                      </a:lnTo>
                      <a:lnTo>
                        <a:pt x="269" y="84"/>
                      </a:lnTo>
                      <a:lnTo>
                        <a:pt x="241" y="88"/>
                      </a:lnTo>
                      <a:lnTo>
                        <a:pt x="239" y="88"/>
                      </a:lnTo>
                      <a:lnTo>
                        <a:pt x="227" y="90"/>
                      </a:lnTo>
                      <a:lnTo>
                        <a:pt x="216" y="92"/>
                      </a:lnTo>
                      <a:lnTo>
                        <a:pt x="190" y="96"/>
                      </a:lnTo>
                      <a:lnTo>
                        <a:pt x="167" y="98"/>
                      </a:lnTo>
                      <a:lnTo>
                        <a:pt x="151" y="100"/>
                      </a:lnTo>
                      <a:lnTo>
                        <a:pt x="137" y="102"/>
                      </a:lnTo>
                      <a:lnTo>
                        <a:pt x="125" y="104"/>
                      </a:lnTo>
                      <a:lnTo>
                        <a:pt x="114" y="104"/>
                      </a:lnTo>
                      <a:lnTo>
                        <a:pt x="100" y="106"/>
                      </a:lnTo>
                      <a:lnTo>
                        <a:pt x="45" y="112"/>
                      </a:lnTo>
                      <a:lnTo>
                        <a:pt x="21" y="116"/>
                      </a:lnTo>
                      <a:lnTo>
                        <a:pt x="0" y="118"/>
                      </a:lnTo>
                      <a:lnTo>
                        <a:pt x="5" y="143"/>
                      </a:lnTo>
                      <a:lnTo>
                        <a:pt x="9" y="157"/>
                      </a:lnTo>
                      <a:lnTo>
                        <a:pt x="17" y="186"/>
                      </a:lnTo>
                      <a:lnTo>
                        <a:pt x="19" y="194"/>
                      </a:lnTo>
                      <a:lnTo>
                        <a:pt x="21" y="198"/>
                      </a:lnTo>
                      <a:lnTo>
                        <a:pt x="33" y="243"/>
                      </a:lnTo>
                      <a:lnTo>
                        <a:pt x="37" y="259"/>
                      </a:lnTo>
                      <a:lnTo>
                        <a:pt x="39" y="267"/>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20" name="Freeform 42">
                  <a:extLst>
                    <a:ext uri="{FF2B5EF4-FFF2-40B4-BE49-F238E27FC236}">
                      <a16:creationId xmlns:a16="http://schemas.microsoft.com/office/drawing/2014/main" id="{3655A998-AAD0-4390-BA39-00ACC6F9A671}"/>
                    </a:ext>
                  </a:extLst>
                </p:cNvPr>
                <p:cNvSpPr>
                  <a:spLocks/>
                </p:cNvSpPr>
                <p:nvPr/>
              </p:nvSpPr>
              <p:spPr bwMode="auto">
                <a:xfrm>
                  <a:off x="2773" y="2432"/>
                  <a:ext cx="819" cy="358"/>
                </a:xfrm>
                <a:custGeom>
                  <a:avLst/>
                  <a:gdLst>
                    <a:gd name="T0" fmla="*/ 1547 w 1637"/>
                    <a:gd name="T1" fmla="*/ 102 h 717"/>
                    <a:gd name="T2" fmla="*/ 1541 w 1637"/>
                    <a:gd name="T3" fmla="*/ 53 h 717"/>
                    <a:gd name="T4" fmla="*/ 1535 w 1637"/>
                    <a:gd name="T5" fmla="*/ 0 h 717"/>
                    <a:gd name="T6" fmla="*/ 1452 w 1637"/>
                    <a:gd name="T7" fmla="*/ 7 h 717"/>
                    <a:gd name="T8" fmla="*/ 1374 w 1637"/>
                    <a:gd name="T9" fmla="*/ 15 h 717"/>
                    <a:gd name="T10" fmla="*/ 1322 w 1637"/>
                    <a:gd name="T11" fmla="*/ 21 h 717"/>
                    <a:gd name="T12" fmla="*/ 1260 w 1637"/>
                    <a:gd name="T13" fmla="*/ 27 h 717"/>
                    <a:gd name="T14" fmla="*/ 1146 w 1637"/>
                    <a:gd name="T15" fmla="*/ 37 h 717"/>
                    <a:gd name="T16" fmla="*/ 1043 w 1637"/>
                    <a:gd name="T17" fmla="*/ 45 h 717"/>
                    <a:gd name="T18" fmla="*/ 975 w 1637"/>
                    <a:gd name="T19" fmla="*/ 49 h 717"/>
                    <a:gd name="T20" fmla="*/ 898 w 1637"/>
                    <a:gd name="T21" fmla="*/ 53 h 717"/>
                    <a:gd name="T22" fmla="*/ 849 w 1637"/>
                    <a:gd name="T23" fmla="*/ 57 h 717"/>
                    <a:gd name="T24" fmla="*/ 768 w 1637"/>
                    <a:gd name="T25" fmla="*/ 60 h 717"/>
                    <a:gd name="T26" fmla="*/ 650 w 1637"/>
                    <a:gd name="T27" fmla="*/ 64 h 717"/>
                    <a:gd name="T28" fmla="*/ 552 w 1637"/>
                    <a:gd name="T29" fmla="*/ 68 h 717"/>
                    <a:gd name="T30" fmla="*/ 528 w 1637"/>
                    <a:gd name="T31" fmla="*/ 68 h 717"/>
                    <a:gd name="T32" fmla="*/ 367 w 1637"/>
                    <a:gd name="T33" fmla="*/ 72 h 717"/>
                    <a:gd name="T34" fmla="*/ 267 w 1637"/>
                    <a:gd name="T35" fmla="*/ 74 h 717"/>
                    <a:gd name="T36" fmla="*/ 177 w 1637"/>
                    <a:gd name="T37" fmla="*/ 76 h 717"/>
                    <a:gd name="T38" fmla="*/ 2 w 1637"/>
                    <a:gd name="T39" fmla="*/ 98 h 717"/>
                    <a:gd name="T40" fmla="*/ 116 w 1637"/>
                    <a:gd name="T41" fmla="*/ 178 h 717"/>
                    <a:gd name="T42" fmla="*/ 179 w 1637"/>
                    <a:gd name="T43" fmla="*/ 178 h 717"/>
                    <a:gd name="T44" fmla="*/ 301 w 1637"/>
                    <a:gd name="T45" fmla="*/ 176 h 717"/>
                    <a:gd name="T46" fmla="*/ 379 w 1637"/>
                    <a:gd name="T47" fmla="*/ 176 h 717"/>
                    <a:gd name="T48" fmla="*/ 485 w 1637"/>
                    <a:gd name="T49" fmla="*/ 174 h 717"/>
                    <a:gd name="T50" fmla="*/ 558 w 1637"/>
                    <a:gd name="T51" fmla="*/ 265 h 717"/>
                    <a:gd name="T52" fmla="*/ 558 w 1637"/>
                    <a:gd name="T53" fmla="*/ 312 h 717"/>
                    <a:gd name="T54" fmla="*/ 562 w 1637"/>
                    <a:gd name="T55" fmla="*/ 385 h 717"/>
                    <a:gd name="T56" fmla="*/ 562 w 1637"/>
                    <a:gd name="T57" fmla="*/ 444 h 717"/>
                    <a:gd name="T58" fmla="*/ 566 w 1637"/>
                    <a:gd name="T59" fmla="*/ 520 h 717"/>
                    <a:gd name="T60" fmla="*/ 597 w 1637"/>
                    <a:gd name="T61" fmla="*/ 581 h 717"/>
                    <a:gd name="T62" fmla="*/ 711 w 1637"/>
                    <a:gd name="T63" fmla="*/ 609 h 717"/>
                    <a:gd name="T64" fmla="*/ 751 w 1637"/>
                    <a:gd name="T65" fmla="*/ 640 h 717"/>
                    <a:gd name="T66" fmla="*/ 835 w 1637"/>
                    <a:gd name="T67" fmla="*/ 646 h 717"/>
                    <a:gd name="T68" fmla="*/ 906 w 1637"/>
                    <a:gd name="T69" fmla="*/ 646 h 717"/>
                    <a:gd name="T70" fmla="*/ 941 w 1637"/>
                    <a:gd name="T71" fmla="*/ 670 h 717"/>
                    <a:gd name="T72" fmla="*/ 1028 w 1637"/>
                    <a:gd name="T73" fmla="*/ 672 h 717"/>
                    <a:gd name="T74" fmla="*/ 1055 w 1637"/>
                    <a:gd name="T75" fmla="*/ 681 h 717"/>
                    <a:gd name="T76" fmla="*/ 1128 w 1637"/>
                    <a:gd name="T77" fmla="*/ 717 h 717"/>
                    <a:gd name="T78" fmla="*/ 1226 w 1637"/>
                    <a:gd name="T79" fmla="*/ 672 h 717"/>
                    <a:gd name="T80" fmla="*/ 1262 w 1637"/>
                    <a:gd name="T81" fmla="*/ 693 h 717"/>
                    <a:gd name="T82" fmla="*/ 1372 w 1637"/>
                    <a:gd name="T83" fmla="*/ 672 h 717"/>
                    <a:gd name="T84" fmla="*/ 1417 w 1637"/>
                    <a:gd name="T85" fmla="*/ 646 h 717"/>
                    <a:gd name="T86" fmla="*/ 1474 w 1637"/>
                    <a:gd name="T87" fmla="*/ 652 h 717"/>
                    <a:gd name="T88" fmla="*/ 1507 w 1637"/>
                    <a:gd name="T89" fmla="*/ 638 h 717"/>
                    <a:gd name="T90" fmla="*/ 1570 w 1637"/>
                    <a:gd name="T91" fmla="*/ 674 h 717"/>
                    <a:gd name="T92" fmla="*/ 1588 w 1637"/>
                    <a:gd name="T93" fmla="*/ 674 h 717"/>
                    <a:gd name="T94" fmla="*/ 1637 w 1637"/>
                    <a:gd name="T95" fmla="*/ 685 h 717"/>
                    <a:gd name="T96" fmla="*/ 1631 w 1637"/>
                    <a:gd name="T97" fmla="*/ 619 h 717"/>
                    <a:gd name="T98" fmla="*/ 1623 w 1637"/>
                    <a:gd name="T99" fmla="*/ 516 h 717"/>
                    <a:gd name="T100" fmla="*/ 1617 w 1637"/>
                    <a:gd name="T101" fmla="*/ 461 h 717"/>
                    <a:gd name="T102" fmla="*/ 1609 w 1637"/>
                    <a:gd name="T103" fmla="*/ 355 h 717"/>
                    <a:gd name="T104" fmla="*/ 1607 w 1637"/>
                    <a:gd name="T105" fmla="*/ 324 h 717"/>
                    <a:gd name="T106" fmla="*/ 1592 w 1637"/>
                    <a:gd name="T107" fmla="*/ 269 h 717"/>
                    <a:gd name="T108" fmla="*/ 1580 w 1637"/>
                    <a:gd name="T109" fmla="*/ 227 h 7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37"/>
                    <a:gd name="T166" fmla="*/ 0 h 717"/>
                    <a:gd name="T167" fmla="*/ 1637 w 1637"/>
                    <a:gd name="T168" fmla="*/ 717 h 71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37" h="717">
                      <a:moveTo>
                        <a:pt x="1564" y="170"/>
                      </a:moveTo>
                      <a:lnTo>
                        <a:pt x="1556" y="141"/>
                      </a:lnTo>
                      <a:lnTo>
                        <a:pt x="1552" y="127"/>
                      </a:lnTo>
                      <a:lnTo>
                        <a:pt x="1547" y="102"/>
                      </a:lnTo>
                      <a:lnTo>
                        <a:pt x="1545" y="82"/>
                      </a:lnTo>
                      <a:lnTo>
                        <a:pt x="1543" y="72"/>
                      </a:lnTo>
                      <a:lnTo>
                        <a:pt x="1543" y="66"/>
                      </a:lnTo>
                      <a:lnTo>
                        <a:pt x="1541" y="53"/>
                      </a:lnTo>
                      <a:lnTo>
                        <a:pt x="1541" y="47"/>
                      </a:lnTo>
                      <a:lnTo>
                        <a:pt x="1539" y="27"/>
                      </a:lnTo>
                      <a:lnTo>
                        <a:pt x="1537" y="7"/>
                      </a:lnTo>
                      <a:lnTo>
                        <a:pt x="1535" y="0"/>
                      </a:lnTo>
                      <a:lnTo>
                        <a:pt x="1533" y="0"/>
                      </a:lnTo>
                      <a:lnTo>
                        <a:pt x="1511" y="1"/>
                      </a:lnTo>
                      <a:lnTo>
                        <a:pt x="1464" y="7"/>
                      </a:lnTo>
                      <a:lnTo>
                        <a:pt x="1452" y="7"/>
                      </a:lnTo>
                      <a:lnTo>
                        <a:pt x="1421" y="11"/>
                      </a:lnTo>
                      <a:lnTo>
                        <a:pt x="1407" y="13"/>
                      </a:lnTo>
                      <a:lnTo>
                        <a:pt x="1391" y="13"/>
                      </a:lnTo>
                      <a:lnTo>
                        <a:pt x="1374" y="15"/>
                      </a:lnTo>
                      <a:lnTo>
                        <a:pt x="1370" y="15"/>
                      </a:lnTo>
                      <a:lnTo>
                        <a:pt x="1352" y="17"/>
                      </a:lnTo>
                      <a:lnTo>
                        <a:pt x="1344" y="19"/>
                      </a:lnTo>
                      <a:lnTo>
                        <a:pt x="1322" y="21"/>
                      </a:lnTo>
                      <a:lnTo>
                        <a:pt x="1307" y="23"/>
                      </a:lnTo>
                      <a:lnTo>
                        <a:pt x="1289" y="23"/>
                      </a:lnTo>
                      <a:lnTo>
                        <a:pt x="1283" y="25"/>
                      </a:lnTo>
                      <a:lnTo>
                        <a:pt x="1260" y="27"/>
                      </a:lnTo>
                      <a:lnTo>
                        <a:pt x="1203" y="31"/>
                      </a:lnTo>
                      <a:lnTo>
                        <a:pt x="1187" y="33"/>
                      </a:lnTo>
                      <a:lnTo>
                        <a:pt x="1169" y="35"/>
                      </a:lnTo>
                      <a:lnTo>
                        <a:pt x="1146" y="37"/>
                      </a:lnTo>
                      <a:lnTo>
                        <a:pt x="1124" y="37"/>
                      </a:lnTo>
                      <a:lnTo>
                        <a:pt x="1100" y="39"/>
                      </a:lnTo>
                      <a:lnTo>
                        <a:pt x="1073" y="41"/>
                      </a:lnTo>
                      <a:lnTo>
                        <a:pt x="1043" y="45"/>
                      </a:lnTo>
                      <a:lnTo>
                        <a:pt x="1032" y="45"/>
                      </a:lnTo>
                      <a:lnTo>
                        <a:pt x="1016" y="47"/>
                      </a:lnTo>
                      <a:lnTo>
                        <a:pt x="1008" y="47"/>
                      </a:lnTo>
                      <a:lnTo>
                        <a:pt x="975" y="49"/>
                      </a:lnTo>
                      <a:lnTo>
                        <a:pt x="953" y="51"/>
                      </a:lnTo>
                      <a:lnTo>
                        <a:pt x="918" y="53"/>
                      </a:lnTo>
                      <a:lnTo>
                        <a:pt x="910" y="53"/>
                      </a:lnTo>
                      <a:lnTo>
                        <a:pt x="898" y="53"/>
                      </a:lnTo>
                      <a:lnTo>
                        <a:pt x="894" y="53"/>
                      </a:lnTo>
                      <a:lnTo>
                        <a:pt x="865" y="55"/>
                      </a:lnTo>
                      <a:lnTo>
                        <a:pt x="855" y="57"/>
                      </a:lnTo>
                      <a:lnTo>
                        <a:pt x="849" y="57"/>
                      </a:lnTo>
                      <a:lnTo>
                        <a:pt x="825" y="57"/>
                      </a:lnTo>
                      <a:lnTo>
                        <a:pt x="817" y="58"/>
                      </a:lnTo>
                      <a:lnTo>
                        <a:pt x="780" y="60"/>
                      </a:lnTo>
                      <a:lnTo>
                        <a:pt x="768" y="60"/>
                      </a:lnTo>
                      <a:lnTo>
                        <a:pt x="735" y="62"/>
                      </a:lnTo>
                      <a:lnTo>
                        <a:pt x="672" y="64"/>
                      </a:lnTo>
                      <a:lnTo>
                        <a:pt x="666" y="64"/>
                      </a:lnTo>
                      <a:lnTo>
                        <a:pt x="650" y="64"/>
                      </a:lnTo>
                      <a:lnTo>
                        <a:pt x="642" y="64"/>
                      </a:lnTo>
                      <a:lnTo>
                        <a:pt x="635" y="66"/>
                      </a:lnTo>
                      <a:lnTo>
                        <a:pt x="564" y="68"/>
                      </a:lnTo>
                      <a:lnTo>
                        <a:pt x="552" y="68"/>
                      </a:lnTo>
                      <a:lnTo>
                        <a:pt x="550" y="68"/>
                      </a:lnTo>
                      <a:lnTo>
                        <a:pt x="544" y="68"/>
                      </a:lnTo>
                      <a:lnTo>
                        <a:pt x="534" y="68"/>
                      </a:lnTo>
                      <a:lnTo>
                        <a:pt x="528" y="68"/>
                      </a:lnTo>
                      <a:lnTo>
                        <a:pt x="448" y="70"/>
                      </a:lnTo>
                      <a:lnTo>
                        <a:pt x="436" y="72"/>
                      </a:lnTo>
                      <a:lnTo>
                        <a:pt x="379" y="72"/>
                      </a:lnTo>
                      <a:lnTo>
                        <a:pt x="367" y="72"/>
                      </a:lnTo>
                      <a:lnTo>
                        <a:pt x="356" y="72"/>
                      </a:lnTo>
                      <a:lnTo>
                        <a:pt x="346" y="74"/>
                      </a:lnTo>
                      <a:lnTo>
                        <a:pt x="299" y="74"/>
                      </a:lnTo>
                      <a:lnTo>
                        <a:pt x="267" y="74"/>
                      </a:lnTo>
                      <a:lnTo>
                        <a:pt x="232" y="74"/>
                      </a:lnTo>
                      <a:lnTo>
                        <a:pt x="220" y="74"/>
                      </a:lnTo>
                      <a:lnTo>
                        <a:pt x="181" y="76"/>
                      </a:lnTo>
                      <a:lnTo>
                        <a:pt x="177" y="76"/>
                      </a:lnTo>
                      <a:lnTo>
                        <a:pt x="71" y="74"/>
                      </a:lnTo>
                      <a:lnTo>
                        <a:pt x="45" y="72"/>
                      </a:lnTo>
                      <a:lnTo>
                        <a:pt x="2" y="72"/>
                      </a:lnTo>
                      <a:lnTo>
                        <a:pt x="2" y="98"/>
                      </a:lnTo>
                      <a:lnTo>
                        <a:pt x="0" y="131"/>
                      </a:lnTo>
                      <a:lnTo>
                        <a:pt x="0" y="176"/>
                      </a:lnTo>
                      <a:lnTo>
                        <a:pt x="71" y="176"/>
                      </a:lnTo>
                      <a:lnTo>
                        <a:pt x="116" y="178"/>
                      </a:lnTo>
                      <a:lnTo>
                        <a:pt x="155" y="178"/>
                      </a:lnTo>
                      <a:lnTo>
                        <a:pt x="161" y="178"/>
                      </a:lnTo>
                      <a:lnTo>
                        <a:pt x="165" y="178"/>
                      </a:lnTo>
                      <a:lnTo>
                        <a:pt x="179" y="178"/>
                      </a:lnTo>
                      <a:lnTo>
                        <a:pt x="204" y="178"/>
                      </a:lnTo>
                      <a:lnTo>
                        <a:pt x="212" y="178"/>
                      </a:lnTo>
                      <a:lnTo>
                        <a:pt x="255" y="178"/>
                      </a:lnTo>
                      <a:lnTo>
                        <a:pt x="301" y="176"/>
                      </a:lnTo>
                      <a:lnTo>
                        <a:pt x="324" y="176"/>
                      </a:lnTo>
                      <a:lnTo>
                        <a:pt x="354" y="176"/>
                      </a:lnTo>
                      <a:lnTo>
                        <a:pt x="369" y="176"/>
                      </a:lnTo>
                      <a:lnTo>
                        <a:pt x="379" y="176"/>
                      </a:lnTo>
                      <a:lnTo>
                        <a:pt x="393" y="176"/>
                      </a:lnTo>
                      <a:lnTo>
                        <a:pt x="440" y="174"/>
                      </a:lnTo>
                      <a:lnTo>
                        <a:pt x="454" y="174"/>
                      </a:lnTo>
                      <a:lnTo>
                        <a:pt x="485" y="174"/>
                      </a:lnTo>
                      <a:lnTo>
                        <a:pt x="487" y="174"/>
                      </a:lnTo>
                      <a:lnTo>
                        <a:pt x="554" y="172"/>
                      </a:lnTo>
                      <a:lnTo>
                        <a:pt x="556" y="198"/>
                      </a:lnTo>
                      <a:lnTo>
                        <a:pt x="558" y="265"/>
                      </a:lnTo>
                      <a:lnTo>
                        <a:pt x="558" y="275"/>
                      </a:lnTo>
                      <a:lnTo>
                        <a:pt x="558" y="292"/>
                      </a:lnTo>
                      <a:lnTo>
                        <a:pt x="558" y="300"/>
                      </a:lnTo>
                      <a:lnTo>
                        <a:pt x="558" y="312"/>
                      </a:lnTo>
                      <a:lnTo>
                        <a:pt x="560" y="328"/>
                      </a:lnTo>
                      <a:lnTo>
                        <a:pt x="560" y="353"/>
                      </a:lnTo>
                      <a:lnTo>
                        <a:pt x="560" y="379"/>
                      </a:lnTo>
                      <a:lnTo>
                        <a:pt x="562" y="385"/>
                      </a:lnTo>
                      <a:lnTo>
                        <a:pt x="562" y="395"/>
                      </a:lnTo>
                      <a:lnTo>
                        <a:pt x="562" y="422"/>
                      </a:lnTo>
                      <a:lnTo>
                        <a:pt x="562" y="430"/>
                      </a:lnTo>
                      <a:lnTo>
                        <a:pt x="562" y="444"/>
                      </a:lnTo>
                      <a:lnTo>
                        <a:pt x="564" y="455"/>
                      </a:lnTo>
                      <a:lnTo>
                        <a:pt x="564" y="475"/>
                      </a:lnTo>
                      <a:lnTo>
                        <a:pt x="564" y="507"/>
                      </a:lnTo>
                      <a:lnTo>
                        <a:pt x="566" y="520"/>
                      </a:lnTo>
                      <a:lnTo>
                        <a:pt x="566" y="534"/>
                      </a:lnTo>
                      <a:lnTo>
                        <a:pt x="568" y="573"/>
                      </a:lnTo>
                      <a:lnTo>
                        <a:pt x="574" y="569"/>
                      </a:lnTo>
                      <a:lnTo>
                        <a:pt x="597" y="581"/>
                      </a:lnTo>
                      <a:lnTo>
                        <a:pt x="617" y="601"/>
                      </a:lnTo>
                      <a:lnTo>
                        <a:pt x="664" y="601"/>
                      </a:lnTo>
                      <a:lnTo>
                        <a:pt x="668" y="603"/>
                      </a:lnTo>
                      <a:lnTo>
                        <a:pt x="711" y="609"/>
                      </a:lnTo>
                      <a:lnTo>
                        <a:pt x="719" y="613"/>
                      </a:lnTo>
                      <a:lnTo>
                        <a:pt x="723" y="636"/>
                      </a:lnTo>
                      <a:lnTo>
                        <a:pt x="737" y="642"/>
                      </a:lnTo>
                      <a:lnTo>
                        <a:pt x="751" y="640"/>
                      </a:lnTo>
                      <a:lnTo>
                        <a:pt x="770" y="640"/>
                      </a:lnTo>
                      <a:lnTo>
                        <a:pt x="810" y="654"/>
                      </a:lnTo>
                      <a:lnTo>
                        <a:pt x="833" y="644"/>
                      </a:lnTo>
                      <a:lnTo>
                        <a:pt x="835" y="646"/>
                      </a:lnTo>
                      <a:lnTo>
                        <a:pt x="847" y="650"/>
                      </a:lnTo>
                      <a:lnTo>
                        <a:pt x="859" y="660"/>
                      </a:lnTo>
                      <a:lnTo>
                        <a:pt x="872" y="660"/>
                      </a:lnTo>
                      <a:lnTo>
                        <a:pt x="906" y="646"/>
                      </a:lnTo>
                      <a:lnTo>
                        <a:pt x="920" y="648"/>
                      </a:lnTo>
                      <a:lnTo>
                        <a:pt x="927" y="644"/>
                      </a:lnTo>
                      <a:lnTo>
                        <a:pt x="935" y="642"/>
                      </a:lnTo>
                      <a:lnTo>
                        <a:pt x="941" y="670"/>
                      </a:lnTo>
                      <a:lnTo>
                        <a:pt x="959" y="670"/>
                      </a:lnTo>
                      <a:lnTo>
                        <a:pt x="961" y="691"/>
                      </a:lnTo>
                      <a:lnTo>
                        <a:pt x="981" y="699"/>
                      </a:lnTo>
                      <a:lnTo>
                        <a:pt x="1028" y="672"/>
                      </a:lnTo>
                      <a:lnTo>
                        <a:pt x="1041" y="685"/>
                      </a:lnTo>
                      <a:lnTo>
                        <a:pt x="1047" y="683"/>
                      </a:lnTo>
                      <a:lnTo>
                        <a:pt x="1051" y="681"/>
                      </a:lnTo>
                      <a:lnTo>
                        <a:pt x="1055" y="681"/>
                      </a:lnTo>
                      <a:lnTo>
                        <a:pt x="1077" y="699"/>
                      </a:lnTo>
                      <a:lnTo>
                        <a:pt x="1114" y="685"/>
                      </a:lnTo>
                      <a:lnTo>
                        <a:pt x="1114" y="709"/>
                      </a:lnTo>
                      <a:lnTo>
                        <a:pt x="1128" y="717"/>
                      </a:lnTo>
                      <a:lnTo>
                        <a:pt x="1157" y="666"/>
                      </a:lnTo>
                      <a:lnTo>
                        <a:pt x="1159" y="666"/>
                      </a:lnTo>
                      <a:lnTo>
                        <a:pt x="1199" y="689"/>
                      </a:lnTo>
                      <a:lnTo>
                        <a:pt x="1226" y="672"/>
                      </a:lnTo>
                      <a:lnTo>
                        <a:pt x="1228" y="672"/>
                      </a:lnTo>
                      <a:lnTo>
                        <a:pt x="1224" y="678"/>
                      </a:lnTo>
                      <a:lnTo>
                        <a:pt x="1246" y="695"/>
                      </a:lnTo>
                      <a:lnTo>
                        <a:pt x="1262" y="693"/>
                      </a:lnTo>
                      <a:lnTo>
                        <a:pt x="1271" y="703"/>
                      </a:lnTo>
                      <a:lnTo>
                        <a:pt x="1295" y="693"/>
                      </a:lnTo>
                      <a:lnTo>
                        <a:pt x="1340" y="666"/>
                      </a:lnTo>
                      <a:lnTo>
                        <a:pt x="1372" y="672"/>
                      </a:lnTo>
                      <a:lnTo>
                        <a:pt x="1387" y="662"/>
                      </a:lnTo>
                      <a:lnTo>
                        <a:pt x="1389" y="658"/>
                      </a:lnTo>
                      <a:lnTo>
                        <a:pt x="1417" y="650"/>
                      </a:lnTo>
                      <a:lnTo>
                        <a:pt x="1417" y="646"/>
                      </a:lnTo>
                      <a:lnTo>
                        <a:pt x="1425" y="646"/>
                      </a:lnTo>
                      <a:lnTo>
                        <a:pt x="1431" y="654"/>
                      </a:lnTo>
                      <a:lnTo>
                        <a:pt x="1429" y="656"/>
                      </a:lnTo>
                      <a:lnTo>
                        <a:pt x="1474" y="652"/>
                      </a:lnTo>
                      <a:lnTo>
                        <a:pt x="1480" y="652"/>
                      </a:lnTo>
                      <a:lnTo>
                        <a:pt x="1484" y="640"/>
                      </a:lnTo>
                      <a:lnTo>
                        <a:pt x="1501" y="638"/>
                      </a:lnTo>
                      <a:lnTo>
                        <a:pt x="1507" y="638"/>
                      </a:lnTo>
                      <a:lnTo>
                        <a:pt x="1509" y="644"/>
                      </a:lnTo>
                      <a:lnTo>
                        <a:pt x="1533" y="650"/>
                      </a:lnTo>
                      <a:lnTo>
                        <a:pt x="1560" y="670"/>
                      </a:lnTo>
                      <a:lnTo>
                        <a:pt x="1570" y="674"/>
                      </a:lnTo>
                      <a:lnTo>
                        <a:pt x="1568" y="666"/>
                      </a:lnTo>
                      <a:lnTo>
                        <a:pt x="1582" y="668"/>
                      </a:lnTo>
                      <a:lnTo>
                        <a:pt x="1582" y="676"/>
                      </a:lnTo>
                      <a:lnTo>
                        <a:pt x="1588" y="674"/>
                      </a:lnTo>
                      <a:lnTo>
                        <a:pt x="1586" y="678"/>
                      </a:lnTo>
                      <a:lnTo>
                        <a:pt x="1609" y="680"/>
                      </a:lnTo>
                      <a:lnTo>
                        <a:pt x="1631" y="689"/>
                      </a:lnTo>
                      <a:lnTo>
                        <a:pt x="1637" y="685"/>
                      </a:lnTo>
                      <a:lnTo>
                        <a:pt x="1633" y="632"/>
                      </a:lnTo>
                      <a:lnTo>
                        <a:pt x="1633" y="628"/>
                      </a:lnTo>
                      <a:lnTo>
                        <a:pt x="1633" y="623"/>
                      </a:lnTo>
                      <a:lnTo>
                        <a:pt x="1631" y="619"/>
                      </a:lnTo>
                      <a:lnTo>
                        <a:pt x="1629" y="585"/>
                      </a:lnTo>
                      <a:lnTo>
                        <a:pt x="1627" y="571"/>
                      </a:lnTo>
                      <a:lnTo>
                        <a:pt x="1627" y="560"/>
                      </a:lnTo>
                      <a:lnTo>
                        <a:pt x="1623" y="516"/>
                      </a:lnTo>
                      <a:lnTo>
                        <a:pt x="1621" y="507"/>
                      </a:lnTo>
                      <a:lnTo>
                        <a:pt x="1619" y="479"/>
                      </a:lnTo>
                      <a:lnTo>
                        <a:pt x="1619" y="471"/>
                      </a:lnTo>
                      <a:lnTo>
                        <a:pt x="1617" y="461"/>
                      </a:lnTo>
                      <a:lnTo>
                        <a:pt x="1615" y="432"/>
                      </a:lnTo>
                      <a:lnTo>
                        <a:pt x="1615" y="430"/>
                      </a:lnTo>
                      <a:lnTo>
                        <a:pt x="1615" y="420"/>
                      </a:lnTo>
                      <a:lnTo>
                        <a:pt x="1609" y="355"/>
                      </a:lnTo>
                      <a:lnTo>
                        <a:pt x="1607" y="330"/>
                      </a:lnTo>
                      <a:lnTo>
                        <a:pt x="1605" y="326"/>
                      </a:lnTo>
                      <a:lnTo>
                        <a:pt x="1607" y="326"/>
                      </a:lnTo>
                      <a:lnTo>
                        <a:pt x="1607" y="324"/>
                      </a:lnTo>
                      <a:lnTo>
                        <a:pt x="1602" y="304"/>
                      </a:lnTo>
                      <a:lnTo>
                        <a:pt x="1600" y="302"/>
                      </a:lnTo>
                      <a:lnTo>
                        <a:pt x="1594" y="277"/>
                      </a:lnTo>
                      <a:lnTo>
                        <a:pt x="1592" y="269"/>
                      </a:lnTo>
                      <a:lnTo>
                        <a:pt x="1590" y="263"/>
                      </a:lnTo>
                      <a:lnTo>
                        <a:pt x="1586" y="251"/>
                      </a:lnTo>
                      <a:lnTo>
                        <a:pt x="1584" y="243"/>
                      </a:lnTo>
                      <a:lnTo>
                        <a:pt x="1580" y="227"/>
                      </a:lnTo>
                      <a:lnTo>
                        <a:pt x="1568" y="182"/>
                      </a:lnTo>
                      <a:lnTo>
                        <a:pt x="1566" y="178"/>
                      </a:lnTo>
                      <a:lnTo>
                        <a:pt x="1564" y="170"/>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21" name="Freeform 43">
                  <a:extLst>
                    <a:ext uri="{FF2B5EF4-FFF2-40B4-BE49-F238E27FC236}">
                      <a16:creationId xmlns:a16="http://schemas.microsoft.com/office/drawing/2014/main" id="{176B8670-A6F2-459A-8AAA-3BFCEB86A6BB}"/>
                    </a:ext>
                  </a:extLst>
                </p:cNvPr>
                <p:cNvSpPr>
                  <a:spLocks/>
                </p:cNvSpPr>
                <p:nvPr/>
              </p:nvSpPr>
              <p:spPr bwMode="auto">
                <a:xfrm>
                  <a:off x="2404" y="2518"/>
                  <a:ext cx="1313" cy="1060"/>
                </a:xfrm>
                <a:custGeom>
                  <a:avLst/>
                  <a:gdLst>
                    <a:gd name="T0" fmla="*/ 1267 w 2626"/>
                    <a:gd name="T1" fmla="*/ 1634 h 2119"/>
                    <a:gd name="T2" fmla="*/ 1128 w 2626"/>
                    <a:gd name="T3" fmla="*/ 1457 h 2119"/>
                    <a:gd name="T4" fmla="*/ 1067 w 2626"/>
                    <a:gd name="T5" fmla="*/ 1408 h 2119"/>
                    <a:gd name="T6" fmla="*/ 926 w 2626"/>
                    <a:gd name="T7" fmla="*/ 1374 h 2119"/>
                    <a:gd name="T8" fmla="*/ 766 w 2626"/>
                    <a:gd name="T9" fmla="*/ 1414 h 2119"/>
                    <a:gd name="T10" fmla="*/ 562 w 2626"/>
                    <a:gd name="T11" fmla="*/ 1486 h 2119"/>
                    <a:gd name="T12" fmla="*/ 373 w 2626"/>
                    <a:gd name="T13" fmla="*/ 1323 h 2119"/>
                    <a:gd name="T14" fmla="*/ 194 w 2626"/>
                    <a:gd name="T15" fmla="*/ 1091 h 2119"/>
                    <a:gd name="T16" fmla="*/ 27 w 2626"/>
                    <a:gd name="T17" fmla="*/ 948 h 2119"/>
                    <a:gd name="T18" fmla="*/ 55 w 2626"/>
                    <a:gd name="T19" fmla="*/ 901 h 2119"/>
                    <a:gd name="T20" fmla="*/ 344 w 2626"/>
                    <a:gd name="T21" fmla="*/ 916 h 2119"/>
                    <a:gd name="T22" fmla="*/ 576 w 2626"/>
                    <a:gd name="T23" fmla="*/ 924 h 2119"/>
                    <a:gd name="T24" fmla="*/ 700 w 2626"/>
                    <a:gd name="T25" fmla="*/ 928 h 2119"/>
                    <a:gd name="T26" fmla="*/ 715 w 2626"/>
                    <a:gd name="T27" fmla="*/ 800 h 2119"/>
                    <a:gd name="T28" fmla="*/ 719 w 2626"/>
                    <a:gd name="T29" fmla="*/ 622 h 2119"/>
                    <a:gd name="T30" fmla="*/ 723 w 2626"/>
                    <a:gd name="T31" fmla="*/ 519 h 2119"/>
                    <a:gd name="T32" fmla="*/ 725 w 2626"/>
                    <a:gd name="T33" fmla="*/ 366 h 2119"/>
                    <a:gd name="T34" fmla="*/ 727 w 2626"/>
                    <a:gd name="T35" fmla="*/ 276 h 2119"/>
                    <a:gd name="T36" fmla="*/ 729 w 2626"/>
                    <a:gd name="T37" fmla="*/ 154 h 2119"/>
                    <a:gd name="T38" fmla="*/ 894 w 2626"/>
                    <a:gd name="T39" fmla="*/ 6 h 2119"/>
                    <a:gd name="T40" fmla="*/ 994 w 2626"/>
                    <a:gd name="T41" fmla="*/ 6 h 2119"/>
                    <a:gd name="T42" fmla="*/ 1132 w 2626"/>
                    <a:gd name="T43" fmla="*/ 4 h 2119"/>
                    <a:gd name="T44" fmla="*/ 1295 w 2626"/>
                    <a:gd name="T45" fmla="*/ 26 h 2119"/>
                    <a:gd name="T46" fmla="*/ 1299 w 2626"/>
                    <a:gd name="T47" fmla="*/ 156 h 2119"/>
                    <a:gd name="T48" fmla="*/ 1301 w 2626"/>
                    <a:gd name="T49" fmla="*/ 258 h 2119"/>
                    <a:gd name="T50" fmla="*/ 1305 w 2626"/>
                    <a:gd name="T51" fmla="*/ 362 h 2119"/>
                    <a:gd name="T52" fmla="*/ 1407 w 2626"/>
                    <a:gd name="T53" fmla="*/ 431 h 2119"/>
                    <a:gd name="T54" fmla="*/ 1509 w 2626"/>
                    <a:gd name="T55" fmla="*/ 468 h 2119"/>
                    <a:gd name="T56" fmla="*/ 1611 w 2626"/>
                    <a:gd name="T57" fmla="*/ 488 h 2119"/>
                    <a:gd name="T58" fmla="*/ 1698 w 2626"/>
                    <a:gd name="T59" fmla="*/ 498 h 2119"/>
                    <a:gd name="T60" fmla="*/ 1790 w 2626"/>
                    <a:gd name="T61" fmla="*/ 509 h 2119"/>
                    <a:gd name="T62" fmla="*/ 1896 w 2626"/>
                    <a:gd name="T63" fmla="*/ 494 h 2119"/>
                    <a:gd name="T64" fmla="*/ 1985 w 2626"/>
                    <a:gd name="T65" fmla="*/ 523 h 2119"/>
                    <a:gd name="T66" fmla="*/ 2126 w 2626"/>
                    <a:gd name="T67" fmla="*/ 490 h 2119"/>
                    <a:gd name="T68" fmla="*/ 2168 w 2626"/>
                    <a:gd name="T69" fmla="*/ 484 h 2119"/>
                    <a:gd name="T70" fmla="*/ 2248 w 2626"/>
                    <a:gd name="T71" fmla="*/ 472 h 2119"/>
                    <a:gd name="T72" fmla="*/ 2321 w 2626"/>
                    <a:gd name="T73" fmla="*/ 504 h 2119"/>
                    <a:gd name="T74" fmla="*/ 2400 w 2626"/>
                    <a:gd name="T75" fmla="*/ 529 h 2119"/>
                    <a:gd name="T76" fmla="*/ 2470 w 2626"/>
                    <a:gd name="T77" fmla="*/ 582 h 2119"/>
                    <a:gd name="T78" fmla="*/ 2484 w 2626"/>
                    <a:gd name="T79" fmla="*/ 686 h 2119"/>
                    <a:gd name="T80" fmla="*/ 2496 w 2626"/>
                    <a:gd name="T81" fmla="*/ 785 h 2119"/>
                    <a:gd name="T82" fmla="*/ 2512 w 2626"/>
                    <a:gd name="T83" fmla="*/ 842 h 2119"/>
                    <a:gd name="T84" fmla="*/ 2610 w 2626"/>
                    <a:gd name="T85" fmla="*/ 989 h 2119"/>
                    <a:gd name="T86" fmla="*/ 2602 w 2626"/>
                    <a:gd name="T87" fmla="*/ 1148 h 2119"/>
                    <a:gd name="T88" fmla="*/ 2612 w 2626"/>
                    <a:gd name="T89" fmla="*/ 1223 h 2119"/>
                    <a:gd name="T90" fmla="*/ 2590 w 2626"/>
                    <a:gd name="T91" fmla="*/ 1298 h 2119"/>
                    <a:gd name="T92" fmla="*/ 2449 w 2626"/>
                    <a:gd name="T93" fmla="*/ 1349 h 2119"/>
                    <a:gd name="T94" fmla="*/ 2398 w 2626"/>
                    <a:gd name="T95" fmla="*/ 1304 h 2119"/>
                    <a:gd name="T96" fmla="*/ 2360 w 2626"/>
                    <a:gd name="T97" fmla="*/ 1333 h 2119"/>
                    <a:gd name="T98" fmla="*/ 2425 w 2626"/>
                    <a:gd name="T99" fmla="*/ 1386 h 2119"/>
                    <a:gd name="T100" fmla="*/ 2126 w 2626"/>
                    <a:gd name="T101" fmla="*/ 1589 h 2119"/>
                    <a:gd name="T102" fmla="*/ 1971 w 2626"/>
                    <a:gd name="T103" fmla="*/ 1728 h 2119"/>
                    <a:gd name="T104" fmla="*/ 1912 w 2626"/>
                    <a:gd name="T105" fmla="*/ 1848 h 2119"/>
                    <a:gd name="T106" fmla="*/ 1900 w 2626"/>
                    <a:gd name="T107" fmla="*/ 2117 h 2119"/>
                    <a:gd name="T108" fmla="*/ 1661 w 2626"/>
                    <a:gd name="T109" fmla="*/ 2060 h 2119"/>
                    <a:gd name="T110" fmla="*/ 1509 w 2626"/>
                    <a:gd name="T111" fmla="*/ 1952 h 2119"/>
                    <a:gd name="T112" fmla="*/ 1395 w 2626"/>
                    <a:gd name="T113" fmla="*/ 1779 h 21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626"/>
                    <a:gd name="T172" fmla="*/ 0 h 2119"/>
                    <a:gd name="T173" fmla="*/ 2626 w 2626"/>
                    <a:gd name="T174" fmla="*/ 2119 h 211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626" h="2119">
                      <a:moveTo>
                        <a:pt x="1395" y="1779"/>
                      </a:moveTo>
                      <a:lnTo>
                        <a:pt x="1374" y="1756"/>
                      </a:lnTo>
                      <a:lnTo>
                        <a:pt x="1346" y="1726"/>
                      </a:lnTo>
                      <a:lnTo>
                        <a:pt x="1299" y="1689"/>
                      </a:lnTo>
                      <a:lnTo>
                        <a:pt x="1289" y="1679"/>
                      </a:lnTo>
                      <a:lnTo>
                        <a:pt x="1267" y="1634"/>
                      </a:lnTo>
                      <a:lnTo>
                        <a:pt x="1273" y="1630"/>
                      </a:lnTo>
                      <a:lnTo>
                        <a:pt x="1214" y="1553"/>
                      </a:lnTo>
                      <a:lnTo>
                        <a:pt x="1201" y="1514"/>
                      </a:lnTo>
                      <a:lnTo>
                        <a:pt x="1179" y="1498"/>
                      </a:lnTo>
                      <a:lnTo>
                        <a:pt x="1173" y="1484"/>
                      </a:lnTo>
                      <a:lnTo>
                        <a:pt x="1128" y="1457"/>
                      </a:lnTo>
                      <a:lnTo>
                        <a:pt x="1118" y="1441"/>
                      </a:lnTo>
                      <a:lnTo>
                        <a:pt x="1100" y="1437"/>
                      </a:lnTo>
                      <a:lnTo>
                        <a:pt x="1095" y="1429"/>
                      </a:lnTo>
                      <a:lnTo>
                        <a:pt x="1079" y="1429"/>
                      </a:lnTo>
                      <a:lnTo>
                        <a:pt x="1073" y="1408"/>
                      </a:lnTo>
                      <a:lnTo>
                        <a:pt x="1067" y="1408"/>
                      </a:lnTo>
                      <a:lnTo>
                        <a:pt x="1040" y="1382"/>
                      </a:lnTo>
                      <a:lnTo>
                        <a:pt x="1020" y="1382"/>
                      </a:lnTo>
                      <a:lnTo>
                        <a:pt x="1018" y="1378"/>
                      </a:lnTo>
                      <a:lnTo>
                        <a:pt x="973" y="1378"/>
                      </a:lnTo>
                      <a:lnTo>
                        <a:pt x="927" y="1370"/>
                      </a:lnTo>
                      <a:lnTo>
                        <a:pt x="926" y="1374"/>
                      </a:lnTo>
                      <a:lnTo>
                        <a:pt x="916" y="1372"/>
                      </a:lnTo>
                      <a:lnTo>
                        <a:pt x="914" y="1376"/>
                      </a:lnTo>
                      <a:lnTo>
                        <a:pt x="859" y="1357"/>
                      </a:lnTo>
                      <a:lnTo>
                        <a:pt x="813" y="1384"/>
                      </a:lnTo>
                      <a:lnTo>
                        <a:pt x="800" y="1384"/>
                      </a:lnTo>
                      <a:lnTo>
                        <a:pt x="766" y="1414"/>
                      </a:lnTo>
                      <a:lnTo>
                        <a:pt x="739" y="1482"/>
                      </a:lnTo>
                      <a:lnTo>
                        <a:pt x="698" y="1520"/>
                      </a:lnTo>
                      <a:lnTo>
                        <a:pt x="684" y="1537"/>
                      </a:lnTo>
                      <a:lnTo>
                        <a:pt x="639" y="1526"/>
                      </a:lnTo>
                      <a:lnTo>
                        <a:pt x="607" y="1504"/>
                      </a:lnTo>
                      <a:lnTo>
                        <a:pt x="562" y="1486"/>
                      </a:lnTo>
                      <a:lnTo>
                        <a:pt x="552" y="1476"/>
                      </a:lnTo>
                      <a:lnTo>
                        <a:pt x="511" y="1467"/>
                      </a:lnTo>
                      <a:lnTo>
                        <a:pt x="485" y="1451"/>
                      </a:lnTo>
                      <a:lnTo>
                        <a:pt x="460" y="1425"/>
                      </a:lnTo>
                      <a:lnTo>
                        <a:pt x="409" y="1398"/>
                      </a:lnTo>
                      <a:lnTo>
                        <a:pt x="373" y="1323"/>
                      </a:lnTo>
                      <a:lnTo>
                        <a:pt x="369" y="1272"/>
                      </a:lnTo>
                      <a:lnTo>
                        <a:pt x="338" y="1215"/>
                      </a:lnTo>
                      <a:lnTo>
                        <a:pt x="320" y="1193"/>
                      </a:lnTo>
                      <a:lnTo>
                        <a:pt x="316" y="1184"/>
                      </a:lnTo>
                      <a:lnTo>
                        <a:pt x="242" y="1144"/>
                      </a:lnTo>
                      <a:lnTo>
                        <a:pt x="194" y="1091"/>
                      </a:lnTo>
                      <a:lnTo>
                        <a:pt x="169" y="1077"/>
                      </a:lnTo>
                      <a:lnTo>
                        <a:pt x="124" y="1028"/>
                      </a:lnTo>
                      <a:lnTo>
                        <a:pt x="98" y="1021"/>
                      </a:lnTo>
                      <a:lnTo>
                        <a:pt x="78" y="1003"/>
                      </a:lnTo>
                      <a:lnTo>
                        <a:pt x="45" y="950"/>
                      </a:lnTo>
                      <a:lnTo>
                        <a:pt x="27" y="948"/>
                      </a:lnTo>
                      <a:lnTo>
                        <a:pt x="21" y="942"/>
                      </a:lnTo>
                      <a:lnTo>
                        <a:pt x="0" y="918"/>
                      </a:lnTo>
                      <a:lnTo>
                        <a:pt x="8" y="914"/>
                      </a:lnTo>
                      <a:lnTo>
                        <a:pt x="2" y="903"/>
                      </a:lnTo>
                      <a:lnTo>
                        <a:pt x="8" y="897"/>
                      </a:lnTo>
                      <a:lnTo>
                        <a:pt x="55" y="901"/>
                      </a:lnTo>
                      <a:lnTo>
                        <a:pt x="80" y="903"/>
                      </a:lnTo>
                      <a:lnTo>
                        <a:pt x="104" y="903"/>
                      </a:lnTo>
                      <a:lnTo>
                        <a:pt x="130" y="905"/>
                      </a:lnTo>
                      <a:lnTo>
                        <a:pt x="253" y="912"/>
                      </a:lnTo>
                      <a:lnTo>
                        <a:pt x="308" y="914"/>
                      </a:lnTo>
                      <a:lnTo>
                        <a:pt x="344" y="916"/>
                      </a:lnTo>
                      <a:lnTo>
                        <a:pt x="358" y="916"/>
                      </a:lnTo>
                      <a:lnTo>
                        <a:pt x="456" y="920"/>
                      </a:lnTo>
                      <a:lnTo>
                        <a:pt x="473" y="922"/>
                      </a:lnTo>
                      <a:lnTo>
                        <a:pt x="523" y="922"/>
                      </a:lnTo>
                      <a:lnTo>
                        <a:pt x="530" y="924"/>
                      </a:lnTo>
                      <a:lnTo>
                        <a:pt x="576" y="924"/>
                      </a:lnTo>
                      <a:lnTo>
                        <a:pt x="580" y="924"/>
                      </a:lnTo>
                      <a:lnTo>
                        <a:pt x="582" y="924"/>
                      </a:lnTo>
                      <a:lnTo>
                        <a:pt x="601" y="924"/>
                      </a:lnTo>
                      <a:lnTo>
                        <a:pt x="652" y="926"/>
                      </a:lnTo>
                      <a:lnTo>
                        <a:pt x="660" y="926"/>
                      </a:lnTo>
                      <a:lnTo>
                        <a:pt x="700" y="928"/>
                      </a:lnTo>
                      <a:lnTo>
                        <a:pt x="713" y="928"/>
                      </a:lnTo>
                      <a:lnTo>
                        <a:pt x="713" y="910"/>
                      </a:lnTo>
                      <a:lnTo>
                        <a:pt x="713" y="877"/>
                      </a:lnTo>
                      <a:lnTo>
                        <a:pt x="713" y="830"/>
                      </a:lnTo>
                      <a:lnTo>
                        <a:pt x="713" y="822"/>
                      </a:lnTo>
                      <a:lnTo>
                        <a:pt x="715" y="800"/>
                      </a:lnTo>
                      <a:lnTo>
                        <a:pt x="715" y="761"/>
                      </a:lnTo>
                      <a:lnTo>
                        <a:pt x="715" y="732"/>
                      </a:lnTo>
                      <a:lnTo>
                        <a:pt x="717" y="698"/>
                      </a:lnTo>
                      <a:lnTo>
                        <a:pt x="719" y="647"/>
                      </a:lnTo>
                      <a:lnTo>
                        <a:pt x="719" y="645"/>
                      </a:lnTo>
                      <a:lnTo>
                        <a:pt x="719" y="622"/>
                      </a:lnTo>
                      <a:lnTo>
                        <a:pt x="719" y="616"/>
                      </a:lnTo>
                      <a:lnTo>
                        <a:pt x="719" y="608"/>
                      </a:lnTo>
                      <a:lnTo>
                        <a:pt x="721" y="586"/>
                      </a:lnTo>
                      <a:lnTo>
                        <a:pt x="721" y="578"/>
                      </a:lnTo>
                      <a:lnTo>
                        <a:pt x="721" y="555"/>
                      </a:lnTo>
                      <a:lnTo>
                        <a:pt x="723" y="519"/>
                      </a:lnTo>
                      <a:lnTo>
                        <a:pt x="723" y="468"/>
                      </a:lnTo>
                      <a:lnTo>
                        <a:pt x="725" y="456"/>
                      </a:lnTo>
                      <a:lnTo>
                        <a:pt x="725" y="454"/>
                      </a:lnTo>
                      <a:lnTo>
                        <a:pt x="725" y="431"/>
                      </a:lnTo>
                      <a:lnTo>
                        <a:pt x="725" y="417"/>
                      </a:lnTo>
                      <a:lnTo>
                        <a:pt x="725" y="366"/>
                      </a:lnTo>
                      <a:lnTo>
                        <a:pt x="725" y="342"/>
                      </a:lnTo>
                      <a:lnTo>
                        <a:pt x="727" y="340"/>
                      </a:lnTo>
                      <a:lnTo>
                        <a:pt x="727" y="323"/>
                      </a:lnTo>
                      <a:lnTo>
                        <a:pt x="727" y="313"/>
                      </a:lnTo>
                      <a:lnTo>
                        <a:pt x="727" y="287"/>
                      </a:lnTo>
                      <a:lnTo>
                        <a:pt x="727" y="276"/>
                      </a:lnTo>
                      <a:lnTo>
                        <a:pt x="727" y="258"/>
                      </a:lnTo>
                      <a:lnTo>
                        <a:pt x="727" y="246"/>
                      </a:lnTo>
                      <a:lnTo>
                        <a:pt x="729" y="185"/>
                      </a:lnTo>
                      <a:lnTo>
                        <a:pt x="729" y="162"/>
                      </a:lnTo>
                      <a:lnTo>
                        <a:pt x="729" y="160"/>
                      </a:lnTo>
                      <a:lnTo>
                        <a:pt x="729" y="154"/>
                      </a:lnTo>
                      <a:lnTo>
                        <a:pt x="731" y="97"/>
                      </a:lnTo>
                      <a:lnTo>
                        <a:pt x="731" y="4"/>
                      </a:lnTo>
                      <a:lnTo>
                        <a:pt x="739" y="4"/>
                      </a:lnTo>
                      <a:lnTo>
                        <a:pt x="810" y="4"/>
                      </a:lnTo>
                      <a:lnTo>
                        <a:pt x="855" y="6"/>
                      </a:lnTo>
                      <a:lnTo>
                        <a:pt x="894" y="6"/>
                      </a:lnTo>
                      <a:lnTo>
                        <a:pt x="900" y="6"/>
                      </a:lnTo>
                      <a:lnTo>
                        <a:pt x="904" y="6"/>
                      </a:lnTo>
                      <a:lnTo>
                        <a:pt x="918" y="6"/>
                      </a:lnTo>
                      <a:lnTo>
                        <a:pt x="943" y="6"/>
                      </a:lnTo>
                      <a:lnTo>
                        <a:pt x="951" y="6"/>
                      </a:lnTo>
                      <a:lnTo>
                        <a:pt x="994" y="6"/>
                      </a:lnTo>
                      <a:lnTo>
                        <a:pt x="1040" y="4"/>
                      </a:lnTo>
                      <a:lnTo>
                        <a:pt x="1063" y="4"/>
                      </a:lnTo>
                      <a:lnTo>
                        <a:pt x="1093" y="4"/>
                      </a:lnTo>
                      <a:lnTo>
                        <a:pt x="1108" y="4"/>
                      </a:lnTo>
                      <a:lnTo>
                        <a:pt x="1118" y="4"/>
                      </a:lnTo>
                      <a:lnTo>
                        <a:pt x="1132" y="4"/>
                      </a:lnTo>
                      <a:lnTo>
                        <a:pt x="1179" y="2"/>
                      </a:lnTo>
                      <a:lnTo>
                        <a:pt x="1193" y="2"/>
                      </a:lnTo>
                      <a:lnTo>
                        <a:pt x="1224" y="2"/>
                      </a:lnTo>
                      <a:lnTo>
                        <a:pt x="1226" y="2"/>
                      </a:lnTo>
                      <a:lnTo>
                        <a:pt x="1293" y="0"/>
                      </a:lnTo>
                      <a:lnTo>
                        <a:pt x="1295" y="26"/>
                      </a:lnTo>
                      <a:lnTo>
                        <a:pt x="1297" y="93"/>
                      </a:lnTo>
                      <a:lnTo>
                        <a:pt x="1297" y="103"/>
                      </a:lnTo>
                      <a:lnTo>
                        <a:pt x="1297" y="120"/>
                      </a:lnTo>
                      <a:lnTo>
                        <a:pt x="1297" y="128"/>
                      </a:lnTo>
                      <a:lnTo>
                        <a:pt x="1297" y="140"/>
                      </a:lnTo>
                      <a:lnTo>
                        <a:pt x="1299" y="156"/>
                      </a:lnTo>
                      <a:lnTo>
                        <a:pt x="1299" y="181"/>
                      </a:lnTo>
                      <a:lnTo>
                        <a:pt x="1299" y="207"/>
                      </a:lnTo>
                      <a:lnTo>
                        <a:pt x="1301" y="213"/>
                      </a:lnTo>
                      <a:lnTo>
                        <a:pt x="1301" y="223"/>
                      </a:lnTo>
                      <a:lnTo>
                        <a:pt x="1301" y="250"/>
                      </a:lnTo>
                      <a:lnTo>
                        <a:pt x="1301" y="258"/>
                      </a:lnTo>
                      <a:lnTo>
                        <a:pt x="1301" y="272"/>
                      </a:lnTo>
                      <a:lnTo>
                        <a:pt x="1303" y="283"/>
                      </a:lnTo>
                      <a:lnTo>
                        <a:pt x="1303" y="303"/>
                      </a:lnTo>
                      <a:lnTo>
                        <a:pt x="1303" y="335"/>
                      </a:lnTo>
                      <a:lnTo>
                        <a:pt x="1305" y="348"/>
                      </a:lnTo>
                      <a:lnTo>
                        <a:pt x="1305" y="362"/>
                      </a:lnTo>
                      <a:lnTo>
                        <a:pt x="1307" y="401"/>
                      </a:lnTo>
                      <a:lnTo>
                        <a:pt x="1313" y="397"/>
                      </a:lnTo>
                      <a:lnTo>
                        <a:pt x="1336" y="409"/>
                      </a:lnTo>
                      <a:lnTo>
                        <a:pt x="1356" y="429"/>
                      </a:lnTo>
                      <a:lnTo>
                        <a:pt x="1403" y="429"/>
                      </a:lnTo>
                      <a:lnTo>
                        <a:pt x="1407" y="431"/>
                      </a:lnTo>
                      <a:lnTo>
                        <a:pt x="1450" y="437"/>
                      </a:lnTo>
                      <a:lnTo>
                        <a:pt x="1458" y="441"/>
                      </a:lnTo>
                      <a:lnTo>
                        <a:pt x="1462" y="464"/>
                      </a:lnTo>
                      <a:lnTo>
                        <a:pt x="1476" y="470"/>
                      </a:lnTo>
                      <a:lnTo>
                        <a:pt x="1490" y="468"/>
                      </a:lnTo>
                      <a:lnTo>
                        <a:pt x="1509" y="468"/>
                      </a:lnTo>
                      <a:lnTo>
                        <a:pt x="1549" y="482"/>
                      </a:lnTo>
                      <a:lnTo>
                        <a:pt x="1572" y="472"/>
                      </a:lnTo>
                      <a:lnTo>
                        <a:pt x="1574" y="474"/>
                      </a:lnTo>
                      <a:lnTo>
                        <a:pt x="1586" y="478"/>
                      </a:lnTo>
                      <a:lnTo>
                        <a:pt x="1598" y="488"/>
                      </a:lnTo>
                      <a:lnTo>
                        <a:pt x="1611" y="488"/>
                      </a:lnTo>
                      <a:lnTo>
                        <a:pt x="1645" y="474"/>
                      </a:lnTo>
                      <a:lnTo>
                        <a:pt x="1659" y="476"/>
                      </a:lnTo>
                      <a:lnTo>
                        <a:pt x="1666" y="472"/>
                      </a:lnTo>
                      <a:lnTo>
                        <a:pt x="1674" y="470"/>
                      </a:lnTo>
                      <a:lnTo>
                        <a:pt x="1680" y="498"/>
                      </a:lnTo>
                      <a:lnTo>
                        <a:pt x="1698" y="498"/>
                      </a:lnTo>
                      <a:lnTo>
                        <a:pt x="1700" y="519"/>
                      </a:lnTo>
                      <a:lnTo>
                        <a:pt x="1720" y="527"/>
                      </a:lnTo>
                      <a:lnTo>
                        <a:pt x="1767" y="500"/>
                      </a:lnTo>
                      <a:lnTo>
                        <a:pt x="1780" y="513"/>
                      </a:lnTo>
                      <a:lnTo>
                        <a:pt x="1786" y="511"/>
                      </a:lnTo>
                      <a:lnTo>
                        <a:pt x="1790" y="509"/>
                      </a:lnTo>
                      <a:lnTo>
                        <a:pt x="1794" y="509"/>
                      </a:lnTo>
                      <a:lnTo>
                        <a:pt x="1816" y="527"/>
                      </a:lnTo>
                      <a:lnTo>
                        <a:pt x="1853" y="513"/>
                      </a:lnTo>
                      <a:lnTo>
                        <a:pt x="1853" y="537"/>
                      </a:lnTo>
                      <a:lnTo>
                        <a:pt x="1867" y="545"/>
                      </a:lnTo>
                      <a:lnTo>
                        <a:pt x="1896" y="494"/>
                      </a:lnTo>
                      <a:lnTo>
                        <a:pt x="1898" y="494"/>
                      </a:lnTo>
                      <a:lnTo>
                        <a:pt x="1938" y="517"/>
                      </a:lnTo>
                      <a:lnTo>
                        <a:pt x="1965" y="500"/>
                      </a:lnTo>
                      <a:lnTo>
                        <a:pt x="1967" y="500"/>
                      </a:lnTo>
                      <a:lnTo>
                        <a:pt x="1963" y="506"/>
                      </a:lnTo>
                      <a:lnTo>
                        <a:pt x="1985" y="523"/>
                      </a:lnTo>
                      <a:lnTo>
                        <a:pt x="2001" y="521"/>
                      </a:lnTo>
                      <a:lnTo>
                        <a:pt x="2010" y="531"/>
                      </a:lnTo>
                      <a:lnTo>
                        <a:pt x="2034" y="521"/>
                      </a:lnTo>
                      <a:lnTo>
                        <a:pt x="2079" y="494"/>
                      </a:lnTo>
                      <a:lnTo>
                        <a:pt x="2111" y="500"/>
                      </a:lnTo>
                      <a:lnTo>
                        <a:pt x="2126" y="490"/>
                      </a:lnTo>
                      <a:lnTo>
                        <a:pt x="2128" y="486"/>
                      </a:lnTo>
                      <a:lnTo>
                        <a:pt x="2156" y="478"/>
                      </a:lnTo>
                      <a:lnTo>
                        <a:pt x="2156" y="474"/>
                      </a:lnTo>
                      <a:lnTo>
                        <a:pt x="2164" y="474"/>
                      </a:lnTo>
                      <a:lnTo>
                        <a:pt x="2170" y="482"/>
                      </a:lnTo>
                      <a:lnTo>
                        <a:pt x="2168" y="484"/>
                      </a:lnTo>
                      <a:lnTo>
                        <a:pt x="2213" y="480"/>
                      </a:lnTo>
                      <a:lnTo>
                        <a:pt x="2219" y="480"/>
                      </a:lnTo>
                      <a:lnTo>
                        <a:pt x="2223" y="468"/>
                      </a:lnTo>
                      <a:lnTo>
                        <a:pt x="2240" y="466"/>
                      </a:lnTo>
                      <a:lnTo>
                        <a:pt x="2246" y="466"/>
                      </a:lnTo>
                      <a:lnTo>
                        <a:pt x="2248" y="472"/>
                      </a:lnTo>
                      <a:lnTo>
                        <a:pt x="2272" y="478"/>
                      </a:lnTo>
                      <a:lnTo>
                        <a:pt x="2299" y="498"/>
                      </a:lnTo>
                      <a:lnTo>
                        <a:pt x="2309" y="502"/>
                      </a:lnTo>
                      <a:lnTo>
                        <a:pt x="2307" y="494"/>
                      </a:lnTo>
                      <a:lnTo>
                        <a:pt x="2321" y="496"/>
                      </a:lnTo>
                      <a:lnTo>
                        <a:pt x="2321" y="504"/>
                      </a:lnTo>
                      <a:lnTo>
                        <a:pt x="2327" y="502"/>
                      </a:lnTo>
                      <a:lnTo>
                        <a:pt x="2325" y="506"/>
                      </a:lnTo>
                      <a:lnTo>
                        <a:pt x="2348" y="508"/>
                      </a:lnTo>
                      <a:lnTo>
                        <a:pt x="2370" y="517"/>
                      </a:lnTo>
                      <a:lnTo>
                        <a:pt x="2376" y="513"/>
                      </a:lnTo>
                      <a:lnTo>
                        <a:pt x="2400" y="529"/>
                      </a:lnTo>
                      <a:lnTo>
                        <a:pt x="2423" y="517"/>
                      </a:lnTo>
                      <a:lnTo>
                        <a:pt x="2464" y="521"/>
                      </a:lnTo>
                      <a:lnTo>
                        <a:pt x="2464" y="525"/>
                      </a:lnTo>
                      <a:lnTo>
                        <a:pt x="2468" y="557"/>
                      </a:lnTo>
                      <a:lnTo>
                        <a:pt x="2470" y="578"/>
                      </a:lnTo>
                      <a:lnTo>
                        <a:pt x="2470" y="582"/>
                      </a:lnTo>
                      <a:lnTo>
                        <a:pt x="2474" y="608"/>
                      </a:lnTo>
                      <a:lnTo>
                        <a:pt x="2476" y="629"/>
                      </a:lnTo>
                      <a:lnTo>
                        <a:pt x="2476" y="631"/>
                      </a:lnTo>
                      <a:lnTo>
                        <a:pt x="2480" y="657"/>
                      </a:lnTo>
                      <a:lnTo>
                        <a:pt x="2484" y="682"/>
                      </a:lnTo>
                      <a:lnTo>
                        <a:pt x="2484" y="686"/>
                      </a:lnTo>
                      <a:lnTo>
                        <a:pt x="2484" y="694"/>
                      </a:lnTo>
                      <a:lnTo>
                        <a:pt x="2486" y="708"/>
                      </a:lnTo>
                      <a:lnTo>
                        <a:pt x="2490" y="734"/>
                      </a:lnTo>
                      <a:lnTo>
                        <a:pt x="2492" y="755"/>
                      </a:lnTo>
                      <a:lnTo>
                        <a:pt x="2492" y="759"/>
                      </a:lnTo>
                      <a:lnTo>
                        <a:pt x="2496" y="785"/>
                      </a:lnTo>
                      <a:lnTo>
                        <a:pt x="2496" y="794"/>
                      </a:lnTo>
                      <a:lnTo>
                        <a:pt x="2502" y="834"/>
                      </a:lnTo>
                      <a:lnTo>
                        <a:pt x="2506" y="836"/>
                      </a:lnTo>
                      <a:lnTo>
                        <a:pt x="2508" y="838"/>
                      </a:lnTo>
                      <a:lnTo>
                        <a:pt x="2510" y="840"/>
                      </a:lnTo>
                      <a:lnTo>
                        <a:pt x="2512" y="842"/>
                      </a:lnTo>
                      <a:lnTo>
                        <a:pt x="2537" y="861"/>
                      </a:lnTo>
                      <a:lnTo>
                        <a:pt x="2549" y="879"/>
                      </a:lnTo>
                      <a:lnTo>
                        <a:pt x="2553" y="912"/>
                      </a:lnTo>
                      <a:lnTo>
                        <a:pt x="2576" y="928"/>
                      </a:lnTo>
                      <a:lnTo>
                        <a:pt x="2572" y="932"/>
                      </a:lnTo>
                      <a:lnTo>
                        <a:pt x="2610" y="989"/>
                      </a:lnTo>
                      <a:lnTo>
                        <a:pt x="2620" y="987"/>
                      </a:lnTo>
                      <a:lnTo>
                        <a:pt x="2620" y="1024"/>
                      </a:lnTo>
                      <a:lnTo>
                        <a:pt x="2626" y="1050"/>
                      </a:lnTo>
                      <a:lnTo>
                        <a:pt x="2620" y="1076"/>
                      </a:lnTo>
                      <a:lnTo>
                        <a:pt x="2606" y="1127"/>
                      </a:lnTo>
                      <a:lnTo>
                        <a:pt x="2602" y="1148"/>
                      </a:lnTo>
                      <a:lnTo>
                        <a:pt x="2600" y="1150"/>
                      </a:lnTo>
                      <a:lnTo>
                        <a:pt x="2602" y="1164"/>
                      </a:lnTo>
                      <a:lnTo>
                        <a:pt x="2612" y="1178"/>
                      </a:lnTo>
                      <a:lnTo>
                        <a:pt x="2616" y="1203"/>
                      </a:lnTo>
                      <a:lnTo>
                        <a:pt x="2614" y="1217"/>
                      </a:lnTo>
                      <a:lnTo>
                        <a:pt x="2612" y="1223"/>
                      </a:lnTo>
                      <a:lnTo>
                        <a:pt x="2606" y="1229"/>
                      </a:lnTo>
                      <a:lnTo>
                        <a:pt x="2592" y="1258"/>
                      </a:lnTo>
                      <a:lnTo>
                        <a:pt x="2584" y="1264"/>
                      </a:lnTo>
                      <a:lnTo>
                        <a:pt x="2590" y="1284"/>
                      </a:lnTo>
                      <a:lnTo>
                        <a:pt x="2604" y="1302"/>
                      </a:lnTo>
                      <a:lnTo>
                        <a:pt x="2590" y="1298"/>
                      </a:lnTo>
                      <a:lnTo>
                        <a:pt x="2557" y="1302"/>
                      </a:lnTo>
                      <a:lnTo>
                        <a:pt x="2496" y="1331"/>
                      </a:lnTo>
                      <a:lnTo>
                        <a:pt x="2494" y="1333"/>
                      </a:lnTo>
                      <a:lnTo>
                        <a:pt x="2423" y="1380"/>
                      </a:lnTo>
                      <a:lnTo>
                        <a:pt x="2413" y="1378"/>
                      </a:lnTo>
                      <a:lnTo>
                        <a:pt x="2449" y="1349"/>
                      </a:lnTo>
                      <a:lnTo>
                        <a:pt x="2468" y="1341"/>
                      </a:lnTo>
                      <a:lnTo>
                        <a:pt x="2468" y="1337"/>
                      </a:lnTo>
                      <a:lnTo>
                        <a:pt x="2441" y="1339"/>
                      </a:lnTo>
                      <a:lnTo>
                        <a:pt x="2415" y="1347"/>
                      </a:lnTo>
                      <a:lnTo>
                        <a:pt x="2411" y="1298"/>
                      </a:lnTo>
                      <a:lnTo>
                        <a:pt x="2398" y="1304"/>
                      </a:lnTo>
                      <a:lnTo>
                        <a:pt x="2388" y="1321"/>
                      </a:lnTo>
                      <a:lnTo>
                        <a:pt x="2376" y="1321"/>
                      </a:lnTo>
                      <a:lnTo>
                        <a:pt x="2370" y="1321"/>
                      </a:lnTo>
                      <a:lnTo>
                        <a:pt x="2368" y="1321"/>
                      </a:lnTo>
                      <a:lnTo>
                        <a:pt x="2366" y="1323"/>
                      </a:lnTo>
                      <a:lnTo>
                        <a:pt x="2360" y="1333"/>
                      </a:lnTo>
                      <a:lnTo>
                        <a:pt x="2364" y="1341"/>
                      </a:lnTo>
                      <a:lnTo>
                        <a:pt x="2360" y="1347"/>
                      </a:lnTo>
                      <a:lnTo>
                        <a:pt x="2364" y="1353"/>
                      </a:lnTo>
                      <a:lnTo>
                        <a:pt x="2384" y="1357"/>
                      </a:lnTo>
                      <a:lnTo>
                        <a:pt x="2394" y="1378"/>
                      </a:lnTo>
                      <a:lnTo>
                        <a:pt x="2425" y="1386"/>
                      </a:lnTo>
                      <a:lnTo>
                        <a:pt x="2350" y="1445"/>
                      </a:lnTo>
                      <a:lnTo>
                        <a:pt x="2299" y="1490"/>
                      </a:lnTo>
                      <a:lnTo>
                        <a:pt x="2276" y="1502"/>
                      </a:lnTo>
                      <a:lnTo>
                        <a:pt x="2276" y="1504"/>
                      </a:lnTo>
                      <a:lnTo>
                        <a:pt x="2195" y="1551"/>
                      </a:lnTo>
                      <a:lnTo>
                        <a:pt x="2126" y="1589"/>
                      </a:lnTo>
                      <a:lnTo>
                        <a:pt x="2101" y="1608"/>
                      </a:lnTo>
                      <a:lnTo>
                        <a:pt x="2077" y="1628"/>
                      </a:lnTo>
                      <a:lnTo>
                        <a:pt x="2052" y="1644"/>
                      </a:lnTo>
                      <a:lnTo>
                        <a:pt x="2006" y="1679"/>
                      </a:lnTo>
                      <a:lnTo>
                        <a:pt x="1971" y="1722"/>
                      </a:lnTo>
                      <a:lnTo>
                        <a:pt x="1971" y="1728"/>
                      </a:lnTo>
                      <a:lnTo>
                        <a:pt x="1973" y="1728"/>
                      </a:lnTo>
                      <a:lnTo>
                        <a:pt x="1953" y="1750"/>
                      </a:lnTo>
                      <a:lnTo>
                        <a:pt x="1938" y="1781"/>
                      </a:lnTo>
                      <a:lnTo>
                        <a:pt x="1936" y="1781"/>
                      </a:lnTo>
                      <a:lnTo>
                        <a:pt x="1914" y="1842"/>
                      </a:lnTo>
                      <a:lnTo>
                        <a:pt x="1912" y="1848"/>
                      </a:lnTo>
                      <a:lnTo>
                        <a:pt x="1912" y="1897"/>
                      </a:lnTo>
                      <a:lnTo>
                        <a:pt x="1936" y="1976"/>
                      </a:lnTo>
                      <a:lnTo>
                        <a:pt x="1953" y="2011"/>
                      </a:lnTo>
                      <a:lnTo>
                        <a:pt x="1975" y="2092"/>
                      </a:lnTo>
                      <a:lnTo>
                        <a:pt x="1932" y="2119"/>
                      </a:lnTo>
                      <a:lnTo>
                        <a:pt x="1900" y="2117"/>
                      </a:lnTo>
                      <a:lnTo>
                        <a:pt x="1873" y="2100"/>
                      </a:lnTo>
                      <a:lnTo>
                        <a:pt x="1820" y="2088"/>
                      </a:lnTo>
                      <a:lnTo>
                        <a:pt x="1735" y="2094"/>
                      </a:lnTo>
                      <a:lnTo>
                        <a:pt x="1729" y="2084"/>
                      </a:lnTo>
                      <a:lnTo>
                        <a:pt x="1720" y="2084"/>
                      </a:lnTo>
                      <a:lnTo>
                        <a:pt x="1661" y="2060"/>
                      </a:lnTo>
                      <a:lnTo>
                        <a:pt x="1641" y="2062"/>
                      </a:lnTo>
                      <a:lnTo>
                        <a:pt x="1625" y="2054"/>
                      </a:lnTo>
                      <a:lnTo>
                        <a:pt x="1625" y="2048"/>
                      </a:lnTo>
                      <a:lnTo>
                        <a:pt x="1570" y="2039"/>
                      </a:lnTo>
                      <a:lnTo>
                        <a:pt x="1533" y="2005"/>
                      </a:lnTo>
                      <a:lnTo>
                        <a:pt x="1509" y="1952"/>
                      </a:lnTo>
                      <a:lnTo>
                        <a:pt x="1478" y="1923"/>
                      </a:lnTo>
                      <a:lnTo>
                        <a:pt x="1466" y="1870"/>
                      </a:lnTo>
                      <a:lnTo>
                        <a:pt x="1454" y="1822"/>
                      </a:lnTo>
                      <a:lnTo>
                        <a:pt x="1427" y="1797"/>
                      </a:lnTo>
                      <a:lnTo>
                        <a:pt x="1401" y="1785"/>
                      </a:lnTo>
                      <a:lnTo>
                        <a:pt x="1395" y="1779"/>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22" name="Freeform 44">
                  <a:extLst>
                    <a:ext uri="{FF2B5EF4-FFF2-40B4-BE49-F238E27FC236}">
                      <a16:creationId xmlns:a16="http://schemas.microsoft.com/office/drawing/2014/main" id="{7E066C8A-0F25-4381-A963-73B7C2ED41E4}"/>
                    </a:ext>
                  </a:extLst>
                </p:cNvPr>
                <p:cNvSpPr>
                  <a:spLocks/>
                </p:cNvSpPr>
                <p:nvPr/>
              </p:nvSpPr>
              <p:spPr bwMode="auto">
                <a:xfrm>
                  <a:off x="4021" y="2044"/>
                  <a:ext cx="636" cy="368"/>
                </a:xfrm>
                <a:custGeom>
                  <a:avLst/>
                  <a:gdLst>
                    <a:gd name="T0" fmla="*/ 890 w 1271"/>
                    <a:gd name="T1" fmla="*/ 509 h 735"/>
                    <a:gd name="T2" fmla="*/ 813 w 1271"/>
                    <a:gd name="T3" fmla="*/ 527 h 735"/>
                    <a:gd name="T4" fmla="*/ 768 w 1271"/>
                    <a:gd name="T5" fmla="*/ 535 h 735"/>
                    <a:gd name="T6" fmla="*/ 713 w 1271"/>
                    <a:gd name="T7" fmla="*/ 550 h 735"/>
                    <a:gd name="T8" fmla="*/ 642 w 1271"/>
                    <a:gd name="T9" fmla="*/ 568 h 735"/>
                    <a:gd name="T10" fmla="*/ 587 w 1271"/>
                    <a:gd name="T11" fmla="*/ 578 h 735"/>
                    <a:gd name="T12" fmla="*/ 536 w 1271"/>
                    <a:gd name="T13" fmla="*/ 588 h 735"/>
                    <a:gd name="T14" fmla="*/ 505 w 1271"/>
                    <a:gd name="T15" fmla="*/ 596 h 735"/>
                    <a:gd name="T16" fmla="*/ 454 w 1271"/>
                    <a:gd name="T17" fmla="*/ 607 h 735"/>
                    <a:gd name="T18" fmla="*/ 387 w 1271"/>
                    <a:gd name="T19" fmla="*/ 625 h 735"/>
                    <a:gd name="T20" fmla="*/ 316 w 1271"/>
                    <a:gd name="T21" fmla="*/ 641 h 735"/>
                    <a:gd name="T22" fmla="*/ 238 w 1271"/>
                    <a:gd name="T23" fmla="*/ 649 h 735"/>
                    <a:gd name="T24" fmla="*/ 206 w 1271"/>
                    <a:gd name="T25" fmla="*/ 694 h 735"/>
                    <a:gd name="T26" fmla="*/ 163 w 1271"/>
                    <a:gd name="T27" fmla="*/ 702 h 735"/>
                    <a:gd name="T28" fmla="*/ 108 w 1271"/>
                    <a:gd name="T29" fmla="*/ 714 h 735"/>
                    <a:gd name="T30" fmla="*/ 14 w 1271"/>
                    <a:gd name="T31" fmla="*/ 731 h 735"/>
                    <a:gd name="T32" fmla="*/ 12 w 1271"/>
                    <a:gd name="T33" fmla="*/ 706 h 735"/>
                    <a:gd name="T34" fmla="*/ 43 w 1271"/>
                    <a:gd name="T35" fmla="*/ 672 h 735"/>
                    <a:gd name="T36" fmla="*/ 41 w 1271"/>
                    <a:gd name="T37" fmla="*/ 633 h 735"/>
                    <a:gd name="T38" fmla="*/ 21 w 1271"/>
                    <a:gd name="T39" fmla="*/ 611 h 735"/>
                    <a:gd name="T40" fmla="*/ 61 w 1271"/>
                    <a:gd name="T41" fmla="*/ 570 h 735"/>
                    <a:gd name="T42" fmla="*/ 143 w 1271"/>
                    <a:gd name="T43" fmla="*/ 586 h 735"/>
                    <a:gd name="T44" fmla="*/ 143 w 1271"/>
                    <a:gd name="T45" fmla="*/ 511 h 735"/>
                    <a:gd name="T46" fmla="*/ 171 w 1271"/>
                    <a:gd name="T47" fmla="*/ 497 h 735"/>
                    <a:gd name="T48" fmla="*/ 186 w 1271"/>
                    <a:gd name="T49" fmla="*/ 470 h 735"/>
                    <a:gd name="T50" fmla="*/ 200 w 1271"/>
                    <a:gd name="T51" fmla="*/ 419 h 735"/>
                    <a:gd name="T52" fmla="*/ 240 w 1271"/>
                    <a:gd name="T53" fmla="*/ 391 h 735"/>
                    <a:gd name="T54" fmla="*/ 291 w 1271"/>
                    <a:gd name="T55" fmla="*/ 370 h 735"/>
                    <a:gd name="T56" fmla="*/ 326 w 1271"/>
                    <a:gd name="T57" fmla="*/ 374 h 735"/>
                    <a:gd name="T58" fmla="*/ 391 w 1271"/>
                    <a:gd name="T59" fmla="*/ 338 h 735"/>
                    <a:gd name="T60" fmla="*/ 436 w 1271"/>
                    <a:gd name="T61" fmla="*/ 356 h 735"/>
                    <a:gd name="T62" fmla="*/ 458 w 1271"/>
                    <a:gd name="T63" fmla="*/ 297 h 735"/>
                    <a:gd name="T64" fmla="*/ 468 w 1271"/>
                    <a:gd name="T65" fmla="*/ 273 h 735"/>
                    <a:gd name="T66" fmla="*/ 544 w 1271"/>
                    <a:gd name="T67" fmla="*/ 297 h 735"/>
                    <a:gd name="T68" fmla="*/ 552 w 1271"/>
                    <a:gd name="T69" fmla="*/ 256 h 735"/>
                    <a:gd name="T70" fmla="*/ 570 w 1271"/>
                    <a:gd name="T71" fmla="*/ 230 h 735"/>
                    <a:gd name="T72" fmla="*/ 607 w 1271"/>
                    <a:gd name="T73" fmla="*/ 179 h 735"/>
                    <a:gd name="T74" fmla="*/ 615 w 1271"/>
                    <a:gd name="T75" fmla="*/ 122 h 735"/>
                    <a:gd name="T76" fmla="*/ 646 w 1271"/>
                    <a:gd name="T77" fmla="*/ 122 h 735"/>
                    <a:gd name="T78" fmla="*/ 676 w 1271"/>
                    <a:gd name="T79" fmla="*/ 96 h 735"/>
                    <a:gd name="T80" fmla="*/ 707 w 1271"/>
                    <a:gd name="T81" fmla="*/ 67 h 735"/>
                    <a:gd name="T82" fmla="*/ 684 w 1271"/>
                    <a:gd name="T83" fmla="*/ 39 h 735"/>
                    <a:gd name="T84" fmla="*/ 699 w 1271"/>
                    <a:gd name="T85" fmla="*/ 10 h 735"/>
                    <a:gd name="T86" fmla="*/ 770 w 1271"/>
                    <a:gd name="T87" fmla="*/ 14 h 735"/>
                    <a:gd name="T88" fmla="*/ 804 w 1271"/>
                    <a:gd name="T89" fmla="*/ 41 h 735"/>
                    <a:gd name="T90" fmla="*/ 849 w 1271"/>
                    <a:gd name="T91" fmla="*/ 49 h 735"/>
                    <a:gd name="T92" fmla="*/ 906 w 1271"/>
                    <a:gd name="T93" fmla="*/ 63 h 735"/>
                    <a:gd name="T94" fmla="*/ 918 w 1271"/>
                    <a:gd name="T95" fmla="*/ 51 h 735"/>
                    <a:gd name="T96" fmla="*/ 982 w 1271"/>
                    <a:gd name="T97" fmla="*/ 45 h 735"/>
                    <a:gd name="T98" fmla="*/ 1041 w 1271"/>
                    <a:gd name="T99" fmla="*/ 0 h 735"/>
                    <a:gd name="T100" fmla="*/ 1092 w 1271"/>
                    <a:gd name="T101" fmla="*/ 38 h 735"/>
                    <a:gd name="T102" fmla="*/ 1122 w 1271"/>
                    <a:gd name="T103" fmla="*/ 85 h 735"/>
                    <a:gd name="T104" fmla="*/ 1155 w 1271"/>
                    <a:gd name="T105" fmla="*/ 142 h 735"/>
                    <a:gd name="T106" fmla="*/ 1185 w 1271"/>
                    <a:gd name="T107" fmla="*/ 163 h 735"/>
                    <a:gd name="T108" fmla="*/ 1244 w 1271"/>
                    <a:gd name="T109" fmla="*/ 201 h 735"/>
                    <a:gd name="T110" fmla="*/ 1226 w 1271"/>
                    <a:gd name="T111" fmla="*/ 262 h 735"/>
                    <a:gd name="T112" fmla="*/ 1189 w 1271"/>
                    <a:gd name="T113" fmla="*/ 295 h 735"/>
                    <a:gd name="T114" fmla="*/ 1151 w 1271"/>
                    <a:gd name="T115" fmla="*/ 370 h 735"/>
                    <a:gd name="T116" fmla="*/ 1061 w 1271"/>
                    <a:gd name="T117" fmla="*/ 446 h 735"/>
                    <a:gd name="T118" fmla="*/ 1026 w 1271"/>
                    <a:gd name="T119" fmla="*/ 474 h 735"/>
                    <a:gd name="T120" fmla="*/ 969 w 1271"/>
                    <a:gd name="T121" fmla="*/ 490 h 7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71"/>
                    <a:gd name="T184" fmla="*/ 0 h 735"/>
                    <a:gd name="T185" fmla="*/ 1271 w 1271"/>
                    <a:gd name="T186" fmla="*/ 735 h 73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71" h="735">
                      <a:moveTo>
                        <a:pt x="929" y="499"/>
                      </a:moveTo>
                      <a:lnTo>
                        <a:pt x="927" y="499"/>
                      </a:lnTo>
                      <a:lnTo>
                        <a:pt x="923" y="501"/>
                      </a:lnTo>
                      <a:lnTo>
                        <a:pt x="890" y="509"/>
                      </a:lnTo>
                      <a:lnTo>
                        <a:pt x="872" y="513"/>
                      </a:lnTo>
                      <a:lnTo>
                        <a:pt x="831" y="523"/>
                      </a:lnTo>
                      <a:lnTo>
                        <a:pt x="829" y="523"/>
                      </a:lnTo>
                      <a:lnTo>
                        <a:pt x="813" y="527"/>
                      </a:lnTo>
                      <a:lnTo>
                        <a:pt x="802" y="529"/>
                      </a:lnTo>
                      <a:lnTo>
                        <a:pt x="796" y="531"/>
                      </a:lnTo>
                      <a:lnTo>
                        <a:pt x="790" y="531"/>
                      </a:lnTo>
                      <a:lnTo>
                        <a:pt x="768" y="535"/>
                      </a:lnTo>
                      <a:lnTo>
                        <a:pt x="741" y="543"/>
                      </a:lnTo>
                      <a:lnTo>
                        <a:pt x="737" y="543"/>
                      </a:lnTo>
                      <a:lnTo>
                        <a:pt x="731" y="545"/>
                      </a:lnTo>
                      <a:lnTo>
                        <a:pt x="713" y="550"/>
                      </a:lnTo>
                      <a:lnTo>
                        <a:pt x="701" y="554"/>
                      </a:lnTo>
                      <a:lnTo>
                        <a:pt x="680" y="560"/>
                      </a:lnTo>
                      <a:lnTo>
                        <a:pt x="648" y="566"/>
                      </a:lnTo>
                      <a:lnTo>
                        <a:pt x="642" y="568"/>
                      </a:lnTo>
                      <a:lnTo>
                        <a:pt x="629" y="570"/>
                      </a:lnTo>
                      <a:lnTo>
                        <a:pt x="615" y="572"/>
                      </a:lnTo>
                      <a:lnTo>
                        <a:pt x="611" y="574"/>
                      </a:lnTo>
                      <a:lnTo>
                        <a:pt x="587" y="578"/>
                      </a:lnTo>
                      <a:lnTo>
                        <a:pt x="574" y="580"/>
                      </a:lnTo>
                      <a:lnTo>
                        <a:pt x="558" y="584"/>
                      </a:lnTo>
                      <a:lnTo>
                        <a:pt x="550" y="584"/>
                      </a:lnTo>
                      <a:lnTo>
                        <a:pt x="536" y="588"/>
                      </a:lnTo>
                      <a:lnTo>
                        <a:pt x="521" y="592"/>
                      </a:lnTo>
                      <a:lnTo>
                        <a:pt x="513" y="594"/>
                      </a:lnTo>
                      <a:lnTo>
                        <a:pt x="509" y="598"/>
                      </a:lnTo>
                      <a:lnTo>
                        <a:pt x="505" y="596"/>
                      </a:lnTo>
                      <a:lnTo>
                        <a:pt x="485" y="600"/>
                      </a:lnTo>
                      <a:lnTo>
                        <a:pt x="473" y="604"/>
                      </a:lnTo>
                      <a:lnTo>
                        <a:pt x="462" y="606"/>
                      </a:lnTo>
                      <a:lnTo>
                        <a:pt x="454" y="607"/>
                      </a:lnTo>
                      <a:lnTo>
                        <a:pt x="420" y="617"/>
                      </a:lnTo>
                      <a:lnTo>
                        <a:pt x="411" y="619"/>
                      </a:lnTo>
                      <a:lnTo>
                        <a:pt x="409" y="619"/>
                      </a:lnTo>
                      <a:lnTo>
                        <a:pt x="387" y="625"/>
                      </a:lnTo>
                      <a:lnTo>
                        <a:pt x="371" y="627"/>
                      </a:lnTo>
                      <a:lnTo>
                        <a:pt x="348" y="633"/>
                      </a:lnTo>
                      <a:lnTo>
                        <a:pt x="330" y="637"/>
                      </a:lnTo>
                      <a:lnTo>
                        <a:pt x="316" y="641"/>
                      </a:lnTo>
                      <a:lnTo>
                        <a:pt x="306" y="643"/>
                      </a:lnTo>
                      <a:lnTo>
                        <a:pt x="279" y="651"/>
                      </a:lnTo>
                      <a:lnTo>
                        <a:pt x="277" y="643"/>
                      </a:lnTo>
                      <a:lnTo>
                        <a:pt x="238" y="649"/>
                      </a:lnTo>
                      <a:lnTo>
                        <a:pt x="240" y="655"/>
                      </a:lnTo>
                      <a:lnTo>
                        <a:pt x="241" y="659"/>
                      </a:lnTo>
                      <a:lnTo>
                        <a:pt x="247" y="686"/>
                      </a:lnTo>
                      <a:lnTo>
                        <a:pt x="206" y="694"/>
                      </a:lnTo>
                      <a:lnTo>
                        <a:pt x="190" y="698"/>
                      </a:lnTo>
                      <a:lnTo>
                        <a:pt x="169" y="702"/>
                      </a:lnTo>
                      <a:lnTo>
                        <a:pt x="167" y="702"/>
                      </a:lnTo>
                      <a:lnTo>
                        <a:pt x="163" y="702"/>
                      </a:lnTo>
                      <a:lnTo>
                        <a:pt x="159" y="704"/>
                      </a:lnTo>
                      <a:lnTo>
                        <a:pt x="120" y="712"/>
                      </a:lnTo>
                      <a:lnTo>
                        <a:pt x="110" y="714"/>
                      </a:lnTo>
                      <a:lnTo>
                        <a:pt x="108" y="714"/>
                      </a:lnTo>
                      <a:lnTo>
                        <a:pt x="106" y="714"/>
                      </a:lnTo>
                      <a:lnTo>
                        <a:pt x="80" y="720"/>
                      </a:lnTo>
                      <a:lnTo>
                        <a:pt x="21" y="729"/>
                      </a:lnTo>
                      <a:lnTo>
                        <a:pt x="14" y="731"/>
                      </a:lnTo>
                      <a:lnTo>
                        <a:pt x="0" y="735"/>
                      </a:lnTo>
                      <a:lnTo>
                        <a:pt x="4" y="710"/>
                      </a:lnTo>
                      <a:lnTo>
                        <a:pt x="6" y="708"/>
                      </a:lnTo>
                      <a:lnTo>
                        <a:pt x="12" y="706"/>
                      </a:lnTo>
                      <a:lnTo>
                        <a:pt x="29" y="716"/>
                      </a:lnTo>
                      <a:lnTo>
                        <a:pt x="39" y="696"/>
                      </a:lnTo>
                      <a:lnTo>
                        <a:pt x="31" y="676"/>
                      </a:lnTo>
                      <a:lnTo>
                        <a:pt x="43" y="672"/>
                      </a:lnTo>
                      <a:lnTo>
                        <a:pt x="43" y="666"/>
                      </a:lnTo>
                      <a:lnTo>
                        <a:pt x="39" y="649"/>
                      </a:lnTo>
                      <a:lnTo>
                        <a:pt x="39" y="645"/>
                      </a:lnTo>
                      <a:lnTo>
                        <a:pt x="41" y="633"/>
                      </a:lnTo>
                      <a:lnTo>
                        <a:pt x="35" y="627"/>
                      </a:lnTo>
                      <a:lnTo>
                        <a:pt x="27" y="623"/>
                      </a:lnTo>
                      <a:lnTo>
                        <a:pt x="21" y="615"/>
                      </a:lnTo>
                      <a:lnTo>
                        <a:pt x="21" y="611"/>
                      </a:lnTo>
                      <a:lnTo>
                        <a:pt x="27" y="604"/>
                      </a:lnTo>
                      <a:lnTo>
                        <a:pt x="47" y="572"/>
                      </a:lnTo>
                      <a:lnTo>
                        <a:pt x="59" y="570"/>
                      </a:lnTo>
                      <a:lnTo>
                        <a:pt x="61" y="570"/>
                      </a:lnTo>
                      <a:lnTo>
                        <a:pt x="94" y="578"/>
                      </a:lnTo>
                      <a:lnTo>
                        <a:pt x="118" y="580"/>
                      </a:lnTo>
                      <a:lnTo>
                        <a:pt x="131" y="588"/>
                      </a:lnTo>
                      <a:lnTo>
                        <a:pt x="143" y="586"/>
                      </a:lnTo>
                      <a:lnTo>
                        <a:pt x="145" y="586"/>
                      </a:lnTo>
                      <a:lnTo>
                        <a:pt x="153" y="572"/>
                      </a:lnTo>
                      <a:lnTo>
                        <a:pt x="135" y="549"/>
                      </a:lnTo>
                      <a:lnTo>
                        <a:pt x="143" y="511"/>
                      </a:lnTo>
                      <a:lnTo>
                        <a:pt x="151" y="513"/>
                      </a:lnTo>
                      <a:lnTo>
                        <a:pt x="153" y="513"/>
                      </a:lnTo>
                      <a:lnTo>
                        <a:pt x="155" y="513"/>
                      </a:lnTo>
                      <a:lnTo>
                        <a:pt x="171" y="497"/>
                      </a:lnTo>
                      <a:lnTo>
                        <a:pt x="192" y="490"/>
                      </a:lnTo>
                      <a:lnTo>
                        <a:pt x="202" y="482"/>
                      </a:lnTo>
                      <a:lnTo>
                        <a:pt x="188" y="470"/>
                      </a:lnTo>
                      <a:lnTo>
                        <a:pt x="186" y="470"/>
                      </a:lnTo>
                      <a:lnTo>
                        <a:pt x="181" y="460"/>
                      </a:lnTo>
                      <a:lnTo>
                        <a:pt x="183" y="442"/>
                      </a:lnTo>
                      <a:lnTo>
                        <a:pt x="196" y="421"/>
                      </a:lnTo>
                      <a:lnTo>
                        <a:pt x="200" y="419"/>
                      </a:lnTo>
                      <a:lnTo>
                        <a:pt x="208" y="401"/>
                      </a:lnTo>
                      <a:lnTo>
                        <a:pt x="210" y="395"/>
                      </a:lnTo>
                      <a:lnTo>
                        <a:pt x="218" y="389"/>
                      </a:lnTo>
                      <a:lnTo>
                        <a:pt x="240" y="391"/>
                      </a:lnTo>
                      <a:lnTo>
                        <a:pt x="249" y="387"/>
                      </a:lnTo>
                      <a:lnTo>
                        <a:pt x="265" y="399"/>
                      </a:lnTo>
                      <a:lnTo>
                        <a:pt x="261" y="379"/>
                      </a:lnTo>
                      <a:lnTo>
                        <a:pt x="291" y="370"/>
                      </a:lnTo>
                      <a:lnTo>
                        <a:pt x="300" y="366"/>
                      </a:lnTo>
                      <a:lnTo>
                        <a:pt x="302" y="368"/>
                      </a:lnTo>
                      <a:lnTo>
                        <a:pt x="320" y="372"/>
                      </a:lnTo>
                      <a:lnTo>
                        <a:pt x="326" y="374"/>
                      </a:lnTo>
                      <a:lnTo>
                        <a:pt x="355" y="387"/>
                      </a:lnTo>
                      <a:lnTo>
                        <a:pt x="371" y="354"/>
                      </a:lnTo>
                      <a:lnTo>
                        <a:pt x="375" y="352"/>
                      </a:lnTo>
                      <a:lnTo>
                        <a:pt x="391" y="338"/>
                      </a:lnTo>
                      <a:lnTo>
                        <a:pt x="401" y="332"/>
                      </a:lnTo>
                      <a:lnTo>
                        <a:pt x="416" y="346"/>
                      </a:lnTo>
                      <a:lnTo>
                        <a:pt x="434" y="350"/>
                      </a:lnTo>
                      <a:lnTo>
                        <a:pt x="436" y="356"/>
                      </a:lnTo>
                      <a:lnTo>
                        <a:pt x="444" y="348"/>
                      </a:lnTo>
                      <a:lnTo>
                        <a:pt x="452" y="311"/>
                      </a:lnTo>
                      <a:lnTo>
                        <a:pt x="456" y="309"/>
                      </a:lnTo>
                      <a:lnTo>
                        <a:pt x="458" y="297"/>
                      </a:lnTo>
                      <a:lnTo>
                        <a:pt x="456" y="295"/>
                      </a:lnTo>
                      <a:lnTo>
                        <a:pt x="456" y="293"/>
                      </a:lnTo>
                      <a:lnTo>
                        <a:pt x="471" y="287"/>
                      </a:lnTo>
                      <a:lnTo>
                        <a:pt x="468" y="273"/>
                      </a:lnTo>
                      <a:lnTo>
                        <a:pt x="477" y="273"/>
                      </a:lnTo>
                      <a:lnTo>
                        <a:pt x="489" y="283"/>
                      </a:lnTo>
                      <a:lnTo>
                        <a:pt x="497" y="299"/>
                      </a:lnTo>
                      <a:lnTo>
                        <a:pt x="544" y="297"/>
                      </a:lnTo>
                      <a:lnTo>
                        <a:pt x="552" y="295"/>
                      </a:lnTo>
                      <a:lnTo>
                        <a:pt x="552" y="293"/>
                      </a:lnTo>
                      <a:lnTo>
                        <a:pt x="552" y="267"/>
                      </a:lnTo>
                      <a:lnTo>
                        <a:pt x="552" y="256"/>
                      </a:lnTo>
                      <a:lnTo>
                        <a:pt x="560" y="240"/>
                      </a:lnTo>
                      <a:lnTo>
                        <a:pt x="558" y="240"/>
                      </a:lnTo>
                      <a:lnTo>
                        <a:pt x="566" y="230"/>
                      </a:lnTo>
                      <a:lnTo>
                        <a:pt x="570" y="230"/>
                      </a:lnTo>
                      <a:lnTo>
                        <a:pt x="574" y="232"/>
                      </a:lnTo>
                      <a:lnTo>
                        <a:pt x="587" y="205"/>
                      </a:lnTo>
                      <a:lnTo>
                        <a:pt x="587" y="197"/>
                      </a:lnTo>
                      <a:lnTo>
                        <a:pt x="607" y="179"/>
                      </a:lnTo>
                      <a:lnTo>
                        <a:pt x="615" y="167"/>
                      </a:lnTo>
                      <a:lnTo>
                        <a:pt x="613" y="153"/>
                      </a:lnTo>
                      <a:lnTo>
                        <a:pt x="609" y="146"/>
                      </a:lnTo>
                      <a:lnTo>
                        <a:pt x="615" y="122"/>
                      </a:lnTo>
                      <a:lnTo>
                        <a:pt x="621" y="118"/>
                      </a:lnTo>
                      <a:lnTo>
                        <a:pt x="635" y="116"/>
                      </a:lnTo>
                      <a:lnTo>
                        <a:pt x="637" y="116"/>
                      </a:lnTo>
                      <a:lnTo>
                        <a:pt x="646" y="122"/>
                      </a:lnTo>
                      <a:lnTo>
                        <a:pt x="658" y="116"/>
                      </a:lnTo>
                      <a:lnTo>
                        <a:pt x="668" y="104"/>
                      </a:lnTo>
                      <a:lnTo>
                        <a:pt x="674" y="100"/>
                      </a:lnTo>
                      <a:lnTo>
                        <a:pt x="676" y="96"/>
                      </a:lnTo>
                      <a:lnTo>
                        <a:pt x="697" y="87"/>
                      </a:lnTo>
                      <a:lnTo>
                        <a:pt x="707" y="71"/>
                      </a:lnTo>
                      <a:lnTo>
                        <a:pt x="709" y="67"/>
                      </a:lnTo>
                      <a:lnTo>
                        <a:pt x="707" y="67"/>
                      </a:lnTo>
                      <a:lnTo>
                        <a:pt x="692" y="65"/>
                      </a:lnTo>
                      <a:lnTo>
                        <a:pt x="690" y="61"/>
                      </a:lnTo>
                      <a:lnTo>
                        <a:pt x="690" y="43"/>
                      </a:lnTo>
                      <a:lnTo>
                        <a:pt x="684" y="39"/>
                      </a:lnTo>
                      <a:lnTo>
                        <a:pt x="682" y="32"/>
                      </a:lnTo>
                      <a:lnTo>
                        <a:pt x="690" y="22"/>
                      </a:lnTo>
                      <a:lnTo>
                        <a:pt x="695" y="16"/>
                      </a:lnTo>
                      <a:lnTo>
                        <a:pt x="699" y="10"/>
                      </a:lnTo>
                      <a:lnTo>
                        <a:pt x="725" y="18"/>
                      </a:lnTo>
                      <a:lnTo>
                        <a:pt x="745" y="10"/>
                      </a:lnTo>
                      <a:lnTo>
                        <a:pt x="747" y="6"/>
                      </a:lnTo>
                      <a:lnTo>
                        <a:pt x="770" y="14"/>
                      </a:lnTo>
                      <a:lnTo>
                        <a:pt x="780" y="16"/>
                      </a:lnTo>
                      <a:lnTo>
                        <a:pt x="792" y="30"/>
                      </a:lnTo>
                      <a:lnTo>
                        <a:pt x="796" y="32"/>
                      </a:lnTo>
                      <a:lnTo>
                        <a:pt x="804" y="41"/>
                      </a:lnTo>
                      <a:lnTo>
                        <a:pt x="806" y="51"/>
                      </a:lnTo>
                      <a:lnTo>
                        <a:pt x="827" y="53"/>
                      </a:lnTo>
                      <a:lnTo>
                        <a:pt x="839" y="53"/>
                      </a:lnTo>
                      <a:lnTo>
                        <a:pt x="849" y="49"/>
                      </a:lnTo>
                      <a:lnTo>
                        <a:pt x="865" y="47"/>
                      </a:lnTo>
                      <a:lnTo>
                        <a:pt x="874" y="47"/>
                      </a:lnTo>
                      <a:lnTo>
                        <a:pt x="898" y="63"/>
                      </a:lnTo>
                      <a:lnTo>
                        <a:pt x="906" y="63"/>
                      </a:lnTo>
                      <a:lnTo>
                        <a:pt x="908" y="63"/>
                      </a:lnTo>
                      <a:lnTo>
                        <a:pt x="910" y="63"/>
                      </a:lnTo>
                      <a:lnTo>
                        <a:pt x="918" y="61"/>
                      </a:lnTo>
                      <a:lnTo>
                        <a:pt x="918" y="51"/>
                      </a:lnTo>
                      <a:lnTo>
                        <a:pt x="933" y="41"/>
                      </a:lnTo>
                      <a:lnTo>
                        <a:pt x="963" y="43"/>
                      </a:lnTo>
                      <a:lnTo>
                        <a:pt x="980" y="51"/>
                      </a:lnTo>
                      <a:lnTo>
                        <a:pt x="982" y="45"/>
                      </a:lnTo>
                      <a:lnTo>
                        <a:pt x="986" y="41"/>
                      </a:lnTo>
                      <a:lnTo>
                        <a:pt x="1004" y="38"/>
                      </a:lnTo>
                      <a:lnTo>
                        <a:pt x="1016" y="12"/>
                      </a:lnTo>
                      <a:lnTo>
                        <a:pt x="1041" y="0"/>
                      </a:lnTo>
                      <a:lnTo>
                        <a:pt x="1053" y="24"/>
                      </a:lnTo>
                      <a:lnTo>
                        <a:pt x="1063" y="34"/>
                      </a:lnTo>
                      <a:lnTo>
                        <a:pt x="1075" y="32"/>
                      </a:lnTo>
                      <a:lnTo>
                        <a:pt x="1092" y="38"/>
                      </a:lnTo>
                      <a:lnTo>
                        <a:pt x="1100" y="41"/>
                      </a:lnTo>
                      <a:lnTo>
                        <a:pt x="1110" y="51"/>
                      </a:lnTo>
                      <a:lnTo>
                        <a:pt x="1112" y="61"/>
                      </a:lnTo>
                      <a:lnTo>
                        <a:pt x="1122" y="85"/>
                      </a:lnTo>
                      <a:lnTo>
                        <a:pt x="1118" y="87"/>
                      </a:lnTo>
                      <a:lnTo>
                        <a:pt x="1122" y="110"/>
                      </a:lnTo>
                      <a:lnTo>
                        <a:pt x="1153" y="130"/>
                      </a:lnTo>
                      <a:lnTo>
                        <a:pt x="1155" y="142"/>
                      </a:lnTo>
                      <a:lnTo>
                        <a:pt x="1155" y="144"/>
                      </a:lnTo>
                      <a:lnTo>
                        <a:pt x="1173" y="152"/>
                      </a:lnTo>
                      <a:lnTo>
                        <a:pt x="1175" y="155"/>
                      </a:lnTo>
                      <a:lnTo>
                        <a:pt x="1185" y="163"/>
                      </a:lnTo>
                      <a:lnTo>
                        <a:pt x="1197" y="171"/>
                      </a:lnTo>
                      <a:lnTo>
                        <a:pt x="1195" y="173"/>
                      </a:lnTo>
                      <a:lnTo>
                        <a:pt x="1242" y="195"/>
                      </a:lnTo>
                      <a:lnTo>
                        <a:pt x="1244" y="201"/>
                      </a:lnTo>
                      <a:lnTo>
                        <a:pt x="1271" y="195"/>
                      </a:lnTo>
                      <a:lnTo>
                        <a:pt x="1258" y="216"/>
                      </a:lnTo>
                      <a:lnTo>
                        <a:pt x="1240" y="240"/>
                      </a:lnTo>
                      <a:lnTo>
                        <a:pt x="1226" y="262"/>
                      </a:lnTo>
                      <a:lnTo>
                        <a:pt x="1218" y="271"/>
                      </a:lnTo>
                      <a:lnTo>
                        <a:pt x="1206" y="277"/>
                      </a:lnTo>
                      <a:lnTo>
                        <a:pt x="1189" y="293"/>
                      </a:lnTo>
                      <a:lnTo>
                        <a:pt x="1189" y="295"/>
                      </a:lnTo>
                      <a:lnTo>
                        <a:pt x="1167" y="317"/>
                      </a:lnTo>
                      <a:lnTo>
                        <a:pt x="1165" y="338"/>
                      </a:lnTo>
                      <a:lnTo>
                        <a:pt x="1148" y="354"/>
                      </a:lnTo>
                      <a:lnTo>
                        <a:pt x="1151" y="370"/>
                      </a:lnTo>
                      <a:lnTo>
                        <a:pt x="1151" y="372"/>
                      </a:lnTo>
                      <a:lnTo>
                        <a:pt x="1114" y="405"/>
                      </a:lnTo>
                      <a:lnTo>
                        <a:pt x="1116" y="413"/>
                      </a:lnTo>
                      <a:lnTo>
                        <a:pt x="1061" y="446"/>
                      </a:lnTo>
                      <a:lnTo>
                        <a:pt x="1055" y="448"/>
                      </a:lnTo>
                      <a:lnTo>
                        <a:pt x="1034" y="462"/>
                      </a:lnTo>
                      <a:lnTo>
                        <a:pt x="1028" y="470"/>
                      </a:lnTo>
                      <a:lnTo>
                        <a:pt x="1026" y="474"/>
                      </a:lnTo>
                      <a:lnTo>
                        <a:pt x="1008" y="480"/>
                      </a:lnTo>
                      <a:lnTo>
                        <a:pt x="982" y="486"/>
                      </a:lnTo>
                      <a:lnTo>
                        <a:pt x="971" y="488"/>
                      </a:lnTo>
                      <a:lnTo>
                        <a:pt x="969" y="490"/>
                      </a:lnTo>
                      <a:lnTo>
                        <a:pt x="955" y="492"/>
                      </a:lnTo>
                      <a:lnTo>
                        <a:pt x="931" y="499"/>
                      </a:lnTo>
                      <a:lnTo>
                        <a:pt x="929" y="499"/>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23" name="Freeform 45">
                  <a:extLst>
                    <a:ext uri="{FF2B5EF4-FFF2-40B4-BE49-F238E27FC236}">
                      <a16:creationId xmlns:a16="http://schemas.microsoft.com/office/drawing/2014/main" id="{4927779F-5932-45CD-B73B-125FF23DE282}"/>
                    </a:ext>
                  </a:extLst>
                </p:cNvPr>
                <p:cNvSpPr>
                  <a:spLocks/>
                </p:cNvSpPr>
                <p:nvPr/>
              </p:nvSpPr>
              <p:spPr bwMode="auto">
                <a:xfrm>
                  <a:off x="4011" y="2404"/>
                  <a:ext cx="5" cy="9"/>
                </a:xfrm>
                <a:custGeom>
                  <a:avLst/>
                  <a:gdLst>
                    <a:gd name="T0" fmla="*/ 4 w 10"/>
                    <a:gd name="T1" fmla="*/ 0 h 18"/>
                    <a:gd name="T2" fmla="*/ 10 w 10"/>
                    <a:gd name="T3" fmla="*/ 16 h 18"/>
                    <a:gd name="T4" fmla="*/ 0 w 10"/>
                    <a:gd name="T5" fmla="*/ 18 h 18"/>
                    <a:gd name="T6" fmla="*/ 4 w 10"/>
                    <a:gd name="T7" fmla="*/ 0 h 18"/>
                    <a:gd name="T8" fmla="*/ 0 60000 65536"/>
                    <a:gd name="T9" fmla="*/ 0 60000 65536"/>
                    <a:gd name="T10" fmla="*/ 0 60000 65536"/>
                    <a:gd name="T11" fmla="*/ 0 60000 65536"/>
                    <a:gd name="T12" fmla="*/ 0 w 10"/>
                    <a:gd name="T13" fmla="*/ 0 h 18"/>
                    <a:gd name="T14" fmla="*/ 10 w 10"/>
                    <a:gd name="T15" fmla="*/ 18 h 18"/>
                  </a:gdLst>
                  <a:ahLst/>
                  <a:cxnLst>
                    <a:cxn ang="T8">
                      <a:pos x="T0" y="T1"/>
                    </a:cxn>
                    <a:cxn ang="T9">
                      <a:pos x="T2" y="T3"/>
                    </a:cxn>
                    <a:cxn ang="T10">
                      <a:pos x="T4" y="T5"/>
                    </a:cxn>
                    <a:cxn ang="T11">
                      <a:pos x="T6" y="T7"/>
                    </a:cxn>
                  </a:cxnLst>
                  <a:rect l="T12" t="T13" r="T14" b="T15"/>
                  <a:pathLst>
                    <a:path w="10" h="18">
                      <a:moveTo>
                        <a:pt x="4" y="0"/>
                      </a:moveTo>
                      <a:lnTo>
                        <a:pt x="10" y="16"/>
                      </a:lnTo>
                      <a:lnTo>
                        <a:pt x="0" y="18"/>
                      </a:lnTo>
                      <a:lnTo>
                        <a:pt x="4" y="0"/>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24" name="Freeform 46">
                  <a:extLst>
                    <a:ext uri="{FF2B5EF4-FFF2-40B4-BE49-F238E27FC236}">
                      <a16:creationId xmlns:a16="http://schemas.microsoft.com/office/drawing/2014/main" id="{88D20B3A-6A85-44A7-BC6A-F33EF00167F8}"/>
                    </a:ext>
                  </a:extLst>
                </p:cNvPr>
                <p:cNvSpPr>
                  <a:spLocks/>
                </p:cNvSpPr>
                <p:nvPr/>
              </p:nvSpPr>
              <p:spPr bwMode="auto">
                <a:xfrm>
                  <a:off x="3968" y="2223"/>
                  <a:ext cx="746" cy="356"/>
                </a:xfrm>
                <a:custGeom>
                  <a:avLst/>
                  <a:gdLst>
                    <a:gd name="T0" fmla="*/ 127 w 1491"/>
                    <a:gd name="T1" fmla="*/ 369 h 711"/>
                    <a:gd name="T2" fmla="*/ 84 w 1491"/>
                    <a:gd name="T3" fmla="*/ 379 h 711"/>
                    <a:gd name="T4" fmla="*/ 64 w 1491"/>
                    <a:gd name="T5" fmla="*/ 436 h 711"/>
                    <a:gd name="T6" fmla="*/ 68 w 1491"/>
                    <a:gd name="T7" fmla="*/ 487 h 711"/>
                    <a:gd name="T8" fmla="*/ 53 w 1491"/>
                    <a:gd name="T9" fmla="*/ 587 h 711"/>
                    <a:gd name="T10" fmla="*/ 9 w 1491"/>
                    <a:gd name="T11" fmla="*/ 629 h 711"/>
                    <a:gd name="T12" fmla="*/ 37 w 1491"/>
                    <a:gd name="T13" fmla="*/ 678 h 711"/>
                    <a:gd name="T14" fmla="*/ 84 w 1491"/>
                    <a:gd name="T15" fmla="*/ 696 h 711"/>
                    <a:gd name="T16" fmla="*/ 159 w 1491"/>
                    <a:gd name="T17" fmla="*/ 682 h 711"/>
                    <a:gd name="T18" fmla="*/ 206 w 1491"/>
                    <a:gd name="T19" fmla="*/ 672 h 711"/>
                    <a:gd name="T20" fmla="*/ 243 w 1491"/>
                    <a:gd name="T21" fmla="*/ 666 h 711"/>
                    <a:gd name="T22" fmla="*/ 300 w 1491"/>
                    <a:gd name="T23" fmla="*/ 654 h 711"/>
                    <a:gd name="T24" fmla="*/ 361 w 1491"/>
                    <a:gd name="T25" fmla="*/ 641 h 711"/>
                    <a:gd name="T26" fmla="*/ 430 w 1491"/>
                    <a:gd name="T27" fmla="*/ 625 h 711"/>
                    <a:gd name="T28" fmla="*/ 544 w 1491"/>
                    <a:gd name="T29" fmla="*/ 599 h 711"/>
                    <a:gd name="T30" fmla="*/ 627 w 1491"/>
                    <a:gd name="T31" fmla="*/ 584 h 711"/>
                    <a:gd name="T32" fmla="*/ 705 w 1491"/>
                    <a:gd name="T33" fmla="*/ 566 h 711"/>
                    <a:gd name="T34" fmla="*/ 748 w 1491"/>
                    <a:gd name="T35" fmla="*/ 554 h 711"/>
                    <a:gd name="T36" fmla="*/ 866 w 1491"/>
                    <a:gd name="T37" fmla="*/ 527 h 711"/>
                    <a:gd name="T38" fmla="*/ 914 w 1491"/>
                    <a:gd name="T39" fmla="*/ 515 h 711"/>
                    <a:gd name="T40" fmla="*/ 935 w 1491"/>
                    <a:gd name="T41" fmla="*/ 509 h 711"/>
                    <a:gd name="T42" fmla="*/ 1012 w 1491"/>
                    <a:gd name="T43" fmla="*/ 489 h 711"/>
                    <a:gd name="T44" fmla="*/ 1035 w 1491"/>
                    <a:gd name="T45" fmla="*/ 483 h 711"/>
                    <a:gd name="T46" fmla="*/ 1106 w 1491"/>
                    <a:gd name="T47" fmla="*/ 464 h 711"/>
                    <a:gd name="T48" fmla="*/ 1104 w 1491"/>
                    <a:gd name="T49" fmla="*/ 409 h 711"/>
                    <a:gd name="T50" fmla="*/ 1141 w 1491"/>
                    <a:gd name="T51" fmla="*/ 361 h 711"/>
                    <a:gd name="T52" fmla="*/ 1179 w 1491"/>
                    <a:gd name="T53" fmla="*/ 320 h 711"/>
                    <a:gd name="T54" fmla="*/ 1259 w 1491"/>
                    <a:gd name="T55" fmla="*/ 269 h 711"/>
                    <a:gd name="T56" fmla="*/ 1307 w 1491"/>
                    <a:gd name="T57" fmla="*/ 234 h 711"/>
                    <a:gd name="T58" fmla="*/ 1328 w 1491"/>
                    <a:gd name="T59" fmla="*/ 183 h 711"/>
                    <a:gd name="T60" fmla="*/ 1377 w 1491"/>
                    <a:gd name="T61" fmla="*/ 173 h 711"/>
                    <a:gd name="T62" fmla="*/ 1393 w 1491"/>
                    <a:gd name="T63" fmla="*/ 141 h 711"/>
                    <a:gd name="T64" fmla="*/ 1438 w 1491"/>
                    <a:gd name="T65" fmla="*/ 128 h 711"/>
                    <a:gd name="T66" fmla="*/ 1462 w 1491"/>
                    <a:gd name="T67" fmla="*/ 84 h 711"/>
                    <a:gd name="T68" fmla="*/ 1489 w 1491"/>
                    <a:gd name="T69" fmla="*/ 49 h 711"/>
                    <a:gd name="T70" fmla="*/ 1474 w 1491"/>
                    <a:gd name="T71" fmla="*/ 6 h 711"/>
                    <a:gd name="T72" fmla="*/ 1403 w 1491"/>
                    <a:gd name="T73" fmla="*/ 31 h 711"/>
                    <a:gd name="T74" fmla="*/ 1385 w 1491"/>
                    <a:gd name="T75" fmla="*/ 37 h 711"/>
                    <a:gd name="T76" fmla="*/ 1322 w 1491"/>
                    <a:gd name="T77" fmla="*/ 57 h 711"/>
                    <a:gd name="T78" fmla="*/ 1275 w 1491"/>
                    <a:gd name="T79" fmla="*/ 71 h 711"/>
                    <a:gd name="T80" fmla="*/ 1169 w 1491"/>
                    <a:gd name="T81" fmla="*/ 100 h 711"/>
                    <a:gd name="T82" fmla="*/ 1132 w 1491"/>
                    <a:gd name="T83" fmla="*/ 114 h 711"/>
                    <a:gd name="T84" fmla="*/ 1075 w 1491"/>
                    <a:gd name="T85" fmla="*/ 130 h 711"/>
                    <a:gd name="T86" fmla="*/ 1033 w 1491"/>
                    <a:gd name="T87" fmla="*/ 139 h 711"/>
                    <a:gd name="T88" fmla="*/ 937 w 1491"/>
                    <a:gd name="T89" fmla="*/ 163 h 711"/>
                    <a:gd name="T90" fmla="*/ 902 w 1491"/>
                    <a:gd name="T91" fmla="*/ 171 h 711"/>
                    <a:gd name="T92" fmla="*/ 843 w 1491"/>
                    <a:gd name="T93" fmla="*/ 183 h 711"/>
                    <a:gd name="T94" fmla="*/ 786 w 1491"/>
                    <a:gd name="T95" fmla="*/ 200 h 711"/>
                    <a:gd name="T96" fmla="*/ 721 w 1491"/>
                    <a:gd name="T97" fmla="*/ 212 h 711"/>
                    <a:gd name="T98" fmla="*/ 664 w 1491"/>
                    <a:gd name="T99" fmla="*/ 224 h 711"/>
                    <a:gd name="T100" fmla="*/ 619 w 1491"/>
                    <a:gd name="T101" fmla="*/ 234 h 711"/>
                    <a:gd name="T102" fmla="*/ 579 w 1491"/>
                    <a:gd name="T103" fmla="*/ 244 h 711"/>
                    <a:gd name="T104" fmla="*/ 517 w 1491"/>
                    <a:gd name="T105" fmla="*/ 259 h 711"/>
                    <a:gd name="T106" fmla="*/ 454 w 1491"/>
                    <a:gd name="T107" fmla="*/ 273 h 711"/>
                    <a:gd name="T108" fmla="*/ 385 w 1491"/>
                    <a:gd name="T109" fmla="*/ 291 h 711"/>
                    <a:gd name="T110" fmla="*/ 347 w 1491"/>
                    <a:gd name="T111" fmla="*/ 299 h 711"/>
                    <a:gd name="T112" fmla="*/ 275 w 1491"/>
                    <a:gd name="T113" fmla="*/ 342 h 711"/>
                    <a:gd name="T114" fmla="*/ 226 w 1491"/>
                    <a:gd name="T115" fmla="*/ 352 h 7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91"/>
                    <a:gd name="T175" fmla="*/ 0 h 711"/>
                    <a:gd name="T176" fmla="*/ 1491 w 1491"/>
                    <a:gd name="T177" fmla="*/ 711 h 7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91" h="711">
                      <a:moveTo>
                        <a:pt x="214" y="354"/>
                      </a:moveTo>
                      <a:lnTo>
                        <a:pt x="212" y="354"/>
                      </a:lnTo>
                      <a:lnTo>
                        <a:pt x="186" y="360"/>
                      </a:lnTo>
                      <a:lnTo>
                        <a:pt x="127" y="369"/>
                      </a:lnTo>
                      <a:lnTo>
                        <a:pt x="120" y="371"/>
                      </a:lnTo>
                      <a:lnTo>
                        <a:pt x="106" y="375"/>
                      </a:lnTo>
                      <a:lnTo>
                        <a:pt x="94" y="377"/>
                      </a:lnTo>
                      <a:lnTo>
                        <a:pt x="84" y="379"/>
                      </a:lnTo>
                      <a:lnTo>
                        <a:pt x="94" y="403"/>
                      </a:lnTo>
                      <a:lnTo>
                        <a:pt x="90" y="413"/>
                      </a:lnTo>
                      <a:lnTo>
                        <a:pt x="94" y="430"/>
                      </a:lnTo>
                      <a:lnTo>
                        <a:pt x="64" y="436"/>
                      </a:lnTo>
                      <a:lnTo>
                        <a:pt x="80" y="446"/>
                      </a:lnTo>
                      <a:lnTo>
                        <a:pt x="88" y="458"/>
                      </a:lnTo>
                      <a:lnTo>
                        <a:pt x="84" y="462"/>
                      </a:lnTo>
                      <a:lnTo>
                        <a:pt x="68" y="487"/>
                      </a:lnTo>
                      <a:lnTo>
                        <a:pt x="88" y="503"/>
                      </a:lnTo>
                      <a:lnTo>
                        <a:pt x="68" y="507"/>
                      </a:lnTo>
                      <a:lnTo>
                        <a:pt x="51" y="542"/>
                      </a:lnTo>
                      <a:lnTo>
                        <a:pt x="53" y="587"/>
                      </a:lnTo>
                      <a:lnTo>
                        <a:pt x="35" y="586"/>
                      </a:lnTo>
                      <a:lnTo>
                        <a:pt x="29" y="599"/>
                      </a:lnTo>
                      <a:lnTo>
                        <a:pt x="13" y="615"/>
                      </a:lnTo>
                      <a:lnTo>
                        <a:pt x="9" y="629"/>
                      </a:lnTo>
                      <a:lnTo>
                        <a:pt x="15" y="629"/>
                      </a:lnTo>
                      <a:lnTo>
                        <a:pt x="17" y="621"/>
                      </a:lnTo>
                      <a:lnTo>
                        <a:pt x="25" y="629"/>
                      </a:lnTo>
                      <a:lnTo>
                        <a:pt x="37" y="678"/>
                      </a:lnTo>
                      <a:lnTo>
                        <a:pt x="25" y="678"/>
                      </a:lnTo>
                      <a:lnTo>
                        <a:pt x="0" y="711"/>
                      </a:lnTo>
                      <a:lnTo>
                        <a:pt x="57" y="701"/>
                      </a:lnTo>
                      <a:lnTo>
                        <a:pt x="84" y="696"/>
                      </a:lnTo>
                      <a:lnTo>
                        <a:pt x="108" y="692"/>
                      </a:lnTo>
                      <a:lnTo>
                        <a:pt x="123" y="688"/>
                      </a:lnTo>
                      <a:lnTo>
                        <a:pt x="143" y="684"/>
                      </a:lnTo>
                      <a:lnTo>
                        <a:pt x="159" y="682"/>
                      </a:lnTo>
                      <a:lnTo>
                        <a:pt x="177" y="678"/>
                      </a:lnTo>
                      <a:lnTo>
                        <a:pt x="186" y="676"/>
                      </a:lnTo>
                      <a:lnTo>
                        <a:pt x="196" y="674"/>
                      </a:lnTo>
                      <a:lnTo>
                        <a:pt x="206" y="672"/>
                      </a:lnTo>
                      <a:lnTo>
                        <a:pt x="224" y="670"/>
                      </a:lnTo>
                      <a:lnTo>
                        <a:pt x="232" y="668"/>
                      </a:lnTo>
                      <a:lnTo>
                        <a:pt x="239" y="666"/>
                      </a:lnTo>
                      <a:lnTo>
                        <a:pt x="243" y="666"/>
                      </a:lnTo>
                      <a:lnTo>
                        <a:pt x="257" y="662"/>
                      </a:lnTo>
                      <a:lnTo>
                        <a:pt x="275" y="658"/>
                      </a:lnTo>
                      <a:lnTo>
                        <a:pt x="283" y="656"/>
                      </a:lnTo>
                      <a:lnTo>
                        <a:pt x="300" y="654"/>
                      </a:lnTo>
                      <a:lnTo>
                        <a:pt x="318" y="650"/>
                      </a:lnTo>
                      <a:lnTo>
                        <a:pt x="357" y="643"/>
                      </a:lnTo>
                      <a:lnTo>
                        <a:pt x="359" y="641"/>
                      </a:lnTo>
                      <a:lnTo>
                        <a:pt x="361" y="641"/>
                      </a:lnTo>
                      <a:lnTo>
                        <a:pt x="383" y="637"/>
                      </a:lnTo>
                      <a:lnTo>
                        <a:pt x="391" y="635"/>
                      </a:lnTo>
                      <a:lnTo>
                        <a:pt x="391" y="633"/>
                      </a:lnTo>
                      <a:lnTo>
                        <a:pt x="430" y="625"/>
                      </a:lnTo>
                      <a:lnTo>
                        <a:pt x="446" y="621"/>
                      </a:lnTo>
                      <a:lnTo>
                        <a:pt x="487" y="613"/>
                      </a:lnTo>
                      <a:lnTo>
                        <a:pt x="501" y="609"/>
                      </a:lnTo>
                      <a:lnTo>
                        <a:pt x="544" y="599"/>
                      </a:lnTo>
                      <a:lnTo>
                        <a:pt x="568" y="595"/>
                      </a:lnTo>
                      <a:lnTo>
                        <a:pt x="572" y="593"/>
                      </a:lnTo>
                      <a:lnTo>
                        <a:pt x="574" y="593"/>
                      </a:lnTo>
                      <a:lnTo>
                        <a:pt x="627" y="584"/>
                      </a:lnTo>
                      <a:lnTo>
                        <a:pt x="640" y="580"/>
                      </a:lnTo>
                      <a:lnTo>
                        <a:pt x="644" y="580"/>
                      </a:lnTo>
                      <a:lnTo>
                        <a:pt x="654" y="578"/>
                      </a:lnTo>
                      <a:lnTo>
                        <a:pt x="705" y="566"/>
                      </a:lnTo>
                      <a:lnTo>
                        <a:pt x="729" y="560"/>
                      </a:lnTo>
                      <a:lnTo>
                        <a:pt x="739" y="556"/>
                      </a:lnTo>
                      <a:lnTo>
                        <a:pt x="741" y="556"/>
                      </a:lnTo>
                      <a:lnTo>
                        <a:pt x="748" y="554"/>
                      </a:lnTo>
                      <a:lnTo>
                        <a:pt x="786" y="546"/>
                      </a:lnTo>
                      <a:lnTo>
                        <a:pt x="821" y="538"/>
                      </a:lnTo>
                      <a:lnTo>
                        <a:pt x="827" y="536"/>
                      </a:lnTo>
                      <a:lnTo>
                        <a:pt x="866" y="527"/>
                      </a:lnTo>
                      <a:lnTo>
                        <a:pt x="870" y="527"/>
                      </a:lnTo>
                      <a:lnTo>
                        <a:pt x="890" y="521"/>
                      </a:lnTo>
                      <a:lnTo>
                        <a:pt x="896" y="521"/>
                      </a:lnTo>
                      <a:lnTo>
                        <a:pt x="914" y="515"/>
                      </a:lnTo>
                      <a:lnTo>
                        <a:pt x="915" y="515"/>
                      </a:lnTo>
                      <a:lnTo>
                        <a:pt x="925" y="513"/>
                      </a:lnTo>
                      <a:lnTo>
                        <a:pt x="933" y="511"/>
                      </a:lnTo>
                      <a:lnTo>
                        <a:pt x="935" y="509"/>
                      </a:lnTo>
                      <a:lnTo>
                        <a:pt x="937" y="509"/>
                      </a:lnTo>
                      <a:lnTo>
                        <a:pt x="986" y="495"/>
                      </a:lnTo>
                      <a:lnTo>
                        <a:pt x="996" y="493"/>
                      </a:lnTo>
                      <a:lnTo>
                        <a:pt x="1012" y="489"/>
                      </a:lnTo>
                      <a:lnTo>
                        <a:pt x="1016" y="487"/>
                      </a:lnTo>
                      <a:lnTo>
                        <a:pt x="1024" y="485"/>
                      </a:lnTo>
                      <a:lnTo>
                        <a:pt x="1027" y="485"/>
                      </a:lnTo>
                      <a:lnTo>
                        <a:pt x="1035" y="483"/>
                      </a:lnTo>
                      <a:lnTo>
                        <a:pt x="1051" y="477"/>
                      </a:lnTo>
                      <a:lnTo>
                        <a:pt x="1077" y="472"/>
                      </a:lnTo>
                      <a:lnTo>
                        <a:pt x="1096" y="466"/>
                      </a:lnTo>
                      <a:lnTo>
                        <a:pt x="1106" y="464"/>
                      </a:lnTo>
                      <a:lnTo>
                        <a:pt x="1106" y="462"/>
                      </a:lnTo>
                      <a:lnTo>
                        <a:pt x="1102" y="436"/>
                      </a:lnTo>
                      <a:lnTo>
                        <a:pt x="1100" y="418"/>
                      </a:lnTo>
                      <a:lnTo>
                        <a:pt x="1104" y="409"/>
                      </a:lnTo>
                      <a:lnTo>
                        <a:pt x="1134" y="401"/>
                      </a:lnTo>
                      <a:lnTo>
                        <a:pt x="1143" y="389"/>
                      </a:lnTo>
                      <a:lnTo>
                        <a:pt x="1141" y="371"/>
                      </a:lnTo>
                      <a:lnTo>
                        <a:pt x="1141" y="361"/>
                      </a:lnTo>
                      <a:lnTo>
                        <a:pt x="1145" y="352"/>
                      </a:lnTo>
                      <a:lnTo>
                        <a:pt x="1147" y="352"/>
                      </a:lnTo>
                      <a:lnTo>
                        <a:pt x="1157" y="336"/>
                      </a:lnTo>
                      <a:lnTo>
                        <a:pt x="1179" y="320"/>
                      </a:lnTo>
                      <a:lnTo>
                        <a:pt x="1193" y="314"/>
                      </a:lnTo>
                      <a:lnTo>
                        <a:pt x="1200" y="314"/>
                      </a:lnTo>
                      <a:lnTo>
                        <a:pt x="1224" y="308"/>
                      </a:lnTo>
                      <a:lnTo>
                        <a:pt x="1259" y="269"/>
                      </a:lnTo>
                      <a:lnTo>
                        <a:pt x="1259" y="265"/>
                      </a:lnTo>
                      <a:lnTo>
                        <a:pt x="1279" y="247"/>
                      </a:lnTo>
                      <a:lnTo>
                        <a:pt x="1301" y="240"/>
                      </a:lnTo>
                      <a:lnTo>
                        <a:pt x="1307" y="234"/>
                      </a:lnTo>
                      <a:lnTo>
                        <a:pt x="1312" y="214"/>
                      </a:lnTo>
                      <a:lnTo>
                        <a:pt x="1312" y="212"/>
                      </a:lnTo>
                      <a:lnTo>
                        <a:pt x="1309" y="200"/>
                      </a:lnTo>
                      <a:lnTo>
                        <a:pt x="1328" y="183"/>
                      </a:lnTo>
                      <a:lnTo>
                        <a:pt x="1352" y="163"/>
                      </a:lnTo>
                      <a:lnTo>
                        <a:pt x="1356" y="167"/>
                      </a:lnTo>
                      <a:lnTo>
                        <a:pt x="1358" y="175"/>
                      </a:lnTo>
                      <a:lnTo>
                        <a:pt x="1377" y="173"/>
                      </a:lnTo>
                      <a:lnTo>
                        <a:pt x="1377" y="171"/>
                      </a:lnTo>
                      <a:lnTo>
                        <a:pt x="1383" y="165"/>
                      </a:lnTo>
                      <a:lnTo>
                        <a:pt x="1387" y="149"/>
                      </a:lnTo>
                      <a:lnTo>
                        <a:pt x="1393" y="141"/>
                      </a:lnTo>
                      <a:lnTo>
                        <a:pt x="1415" y="128"/>
                      </a:lnTo>
                      <a:lnTo>
                        <a:pt x="1417" y="122"/>
                      </a:lnTo>
                      <a:lnTo>
                        <a:pt x="1434" y="124"/>
                      </a:lnTo>
                      <a:lnTo>
                        <a:pt x="1438" y="128"/>
                      </a:lnTo>
                      <a:lnTo>
                        <a:pt x="1446" y="126"/>
                      </a:lnTo>
                      <a:lnTo>
                        <a:pt x="1448" y="120"/>
                      </a:lnTo>
                      <a:lnTo>
                        <a:pt x="1454" y="118"/>
                      </a:lnTo>
                      <a:lnTo>
                        <a:pt x="1462" y="84"/>
                      </a:lnTo>
                      <a:lnTo>
                        <a:pt x="1464" y="80"/>
                      </a:lnTo>
                      <a:lnTo>
                        <a:pt x="1470" y="71"/>
                      </a:lnTo>
                      <a:lnTo>
                        <a:pt x="1489" y="61"/>
                      </a:lnTo>
                      <a:lnTo>
                        <a:pt x="1489" y="49"/>
                      </a:lnTo>
                      <a:lnTo>
                        <a:pt x="1489" y="25"/>
                      </a:lnTo>
                      <a:lnTo>
                        <a:pt x="1487" y="8"/>
                      </a:lnTo>
                      <a:lnTo>
                        <a:pt x="1491" y="0"/>
                      </a:lnTo>
                      <a:lnTo>
                        <a:pt x="1474" y="6"/>
                      </a:lnTo>
                      <a:lnTo>
                        <a:pt x="1460" y="10"/>
                      </a:lnTo>
                      <a:lnTo>
                        <a:pt x="1442" y="16"/>
                      </a:lnTo>
                      <a:lnTo>
                        <a:pt x="1442" y="19"/>
                      </a:lnTo>
                      <a:lnTo>
                        <a:pt x="1403" y="31"/>
                      </a:lnTo>
                      <a:lnTo>
                        <a:pt x="1399" y="33"/>
                      </a:lnTo>
                      <a:lnTo>
                        <a:pt x="1393" y="35"/>
                      </a:lnTo>
                      <a:lnTo>
                        <a:pt x="1387" y="37"/>
                      </a:lnTo>
                      <a:lnTo>
                        <a:pt x="1385" y="37"/>
                      </a:lnTo>
                      <a:lnTo>
                        <a:pt x="1377" y="39"/>
                      </a:lnTo>
                      <a:lnTo>
                        <a:pt x="1364" y="43"/>
                      </a:lnTo>
                      <a:lnTo>
                        <a:pt x="1342" y="51"/>
                      </a:lnTo>
                      <a:lnTo>
                        <a:pt x="1322" y="57"/>
                      </a:lnTo>
                      <a:lnTo>
                        <a:pt x="1320" y="57"/>
                      </a:lnTo>
                      <a:lnTo>
                        <a:pt x="1312" y="59"/>
                      </a:lnTo>
                      <a:lnTo>
                        <a:pt x="1283" y="69"/>
                      </a:lnTo>
                      <a:lnTo>
                        <a:pt x="1275" y="71"/>
                      </a:lnTo>
                      <a:lnTo>
                        <a:pt x="1255" y="76"/>
                      </a:lnTo>
                      <a:lnTo>
                        <a:pt x="1206" y="90"/>
                      </a:lnTo>
                      <a:lnTo>
                        <a:pt x="1204" y="90"/>
                      </a:lnTo>
                      <a:lnTo>
                        <a:pt x="1169" y="100"/>
                      </a:lnTo>
                      <a:lnTo>
                        <a:pt x="1143" y="108"/>
                      </a:lnTo>
                      <a:lnTo>
                        <a:pt x="1138" y="108"/>
                      </a:lnTo>
                      <a:lnTo>
                        <a:pt x="1134" y="110"/>
                      </a:lnTo>
                      <a:lnTo>
                        <a:pt x="1132" y="114"/>
                      </a:lnTo>
                      <a:lnTo>
                        <a:pt x="1114" y="120"/>
                      </a:lnTo>
                      <a:lnTo>
                        <a:pt x="1088" y="126"/>
                      </a:lnTo>
                      <a:lnTo>
                        <a:pt x="1077" y="128"/>
                      </a:lnTo>
                      <a:lnTo>
                        <a:pt x="1075" y="130"/>
                      </a:lnTo>
                      <a:lnTo>
                        <a:pt x="1061" y="132"/>
                      </a:lnTo>
                      <a:lnTo>
                        <a:pt x="1037" y="139"/>
                      </a:lnTo>
                      <a:lnTo>
                        <a:pt x="1035" y="139"/>
                      </a:lnTo>
                      <a:lnTo>
                        <a:pt x="1033" y="139"/>
                      </a:lnTo>
                      <a:lnTo>
                        <a:pt x="1029" y="141"/>
                      </a:lnTo>
                      <a:lnTo>
                        <a:pt x="996" y="149"/>
                      </a:lnTo>
                      <a:lnTo>
                        <a:pt x="978" y="153"/>
                      </a:lnTo>
                      <a:lnTo>
                        <a:pt x="937" y="163"/>
                      </a:lnTo>
                      <a:lnTo>
                        <a:pt x="935" y="163"/>
                      </a:lnTo>
                      <a:lnTo>
                        <a:pt x="919" y="167"/>
                      </a:lnTo>
                      <a:lnTo>
                        <a:pt x="908" y="169"/>
                      </a:lnTo>
                      <a:lnTo>
                        <a:pt x="902" y="171"/>
                      </a:lnTo>
                      <a:lnTo>
                        <a:pt x="896" y="171"/>
                      </a:lnTo>
                      <a:lnTo>
                        <a:pt x="874" y="175"/>
                      </a:lnTo>
                      <a:lnTo>
                        <a:pt x="847" y="183"/>
                      </a:lnTo>
                      <a:lnTo>
                        <a:pt x="843" y="183"/>
                      </a:lnTo>
                      <a:lnTo>
                        <a:pt x="837" y="185"/>
                      </a:lnTo>
                      <a:lnTo>
                        <a:pt x="819" y="190"/>
                      </a:lnTo>
                      <a:lnTo>
                        <a:pt x="807" y="194"/>
                      </a:lnTo>
                      <a:lnTo>
                        <a:pt x="786" y="200"/>
                      </a:lnTo>
                      <a:lnTo>
                        <a:pt x="754" y="206"/>
                      </a:lnTo>
                      <a:lnTo>
                        <a:pt x="748" y="208"/>
                      </a:lnTo>
                      <a:lnTo>
                        <a:pt x="735" y="210"/>
                      </a:lnTo>
                      <a:lnTo>
                        <a:pt x="721" y="212"/>
                      </a:lnTo>
                      <a:lnTo>
                        <a:pt x="717" y="214"/>
                      </a:lnTo>
                      <a:lnTo>
                        <a:pt x="693" y="218"/>
                      </a:lnTo>
                      <a:lnTo>
                        <a:pt x="680" y="220"/>
                      </a:lnTo>
                      <a:lnTo>
                        <a:pt x="664" y="224"/>
                      </a:lnTo>
                      <a:lnTo>
                        <a:pt x="656" y="224"/>
                      </a:lnTo>
                      <a:lnTo>
                        <a:pt x="642" y="228"/>
                      </a:lnTo>
                      <a:lnTo>
                        <a:pt x="627" y="232"/>
                      </a:lnTo>
                      <a:lnTo>
                        <a:pt x="619" y="234"/>
                      </a:lnTo>
                      <a:lnTo>
                        <a:pt x="615" y="238"/>
                      </a:lnTo>
                      <a:lnTo>
                        <a:pt x="611" y="236"/>
                      </a:lnTo>
                      <a:lnTo>
                        <a:pt x="591" y="240"/>
                      </a:lnTo>
                      <a:lnTo>
                        <a:pt x="579" y="244"/>
                      </a:lnTo>
                      <a:lnTo>
                        <a:pt x="568" y="246"/>
                      </a:lnTo>
                      <a:lnTo>
                        <a:pt x="560" y="247"/>
                      </a:lnTo>
                      <a:lnTo>
                        <a:pt x="526" y="257"/>
                      </a:lnTo>
                      <a:lnTo>
                        <a:pt x="517" y="259"/>
                      </a:lnTo>
                      <a:lnTo>
                        <a:pt x="515" y="259"/>
                      </a:lnTo>
                      <a:lnTo>
                        <a:pt x="493" y="265"/>
                      </a:lnTo>
                      <a:lnTo>
                        <a:pt x="477" y="267"/>
                      </a:lnTo>
                      <a:lnTo>
                        <a:pt x="454" y="273"/>
                      </a:lnTo>
                      <a:lnTo>
                        <a:pt x="436" y="277"/>
                      </a:lnTo>
                      <a:lnTo>
                        <a:pt x="422" y="281"/>
                      </a:lnTo>
                      <a:lnTo>
                        <a:pt x="412" y="283"/>
                      </a:lnTo>
                      <a:lnTo>
                        <a:pt x="385" y="291"/>
                      </a:lnTo>
                      <a:lnTo>
                        <a:pt x="383" y="283"/>
                      </a:lnTo>
                      <a:lnTo>
                        <a:pt x="344" y="289"/>
                      </a:lnTo>
                      <a:lnTo>
                        <a:pt x="346" y="295"/>
                      </a:lnTo>
                      <a:lnTo>
                        <a:pt x="347" y="299"/>
                      </a:lnTo>
                      <a:lnTo>
                        <a:pt x="353" y="326"/>
                      </a:lnTo>
                      <a:lnTo>
                        <a:pt x="312" y="334"/>
                      </a:lnTo>
                      <a:lnTo>
                        <a:pt x="296" y="338"/>
                      </a:lnTo>
                      <a:lnTo>
                        <a:pt x="275" y="342"/>
                      </a:lnTo>
                      <a:lnTo>
                        <a:pt x="273" y="342"/>
                      </a:lnTo>
                      <a:lnTo>
                        <a:pt x="269" y="342"/>
                      </a:lnTo>
                      <a:lnTo>
                        <a:pt x="265" y="344"/>
                      </a:lnTo>
                      <a:lnTo>
                        <a:pt x="226" y="352"/>
                      </a:lnTo>
                      <a:lnTo>
                        <a:pt x="216" y="354"/>
                      </a:lnTo>
                      <a:lnTo>
                        <a:pt x="214" y="354"/>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25" name="Freeform 47">
                  <a:extLst>
                    <a:ext uri="{FF2B5EF4-FFF2-40B4-BE49-F238E27FC236}">
                      <a16:creationId xmlns:a16="http://schemas.microsoft.com/office/drawing/2014/main" id="{770D87D5-BEB0-4338-B64B-EA10BD2C8CE0}"/>
                    </a:ext>
                  </a:extLst>
                </p:cNvPr>
                <p:cNvSpPr>
                  <a:spLocks/>
                </p:cNvSpPr>
                <p:nvPr/>
              </p:nvSpPr>
              <p:spPr bwMode="auto">
                <a:xfrm>
                  <a:off x="4404" y="2423"/>
                  <a:ext cx="528" cy="468"/>
                </a:xfrm>
                <a:custGeom>
                  <a:avLst/>
                  <a:gdLst>
                    <a:gd name="T0" fmla="*/ 165 w 1058"/>
                    <a:gd name="T1" fmla="*/ 84 h 935"/>
                    <a:gd name="T2" fmla="*/ 236 w 1058"/>
                    <a:gd name="T3" fmla="*/ 65 h 935"/>
                    <a:gd name="T4" fmla="*/ 303 w 1058"/>
                    <a:gd name="T5" fmla="*/ 45 h 935"/>
                    <a:gd name="T6" fmla="*/ 376 w 1058"/>
                    <a:gd name="T7" fmla="*/ 23 h 935"/>
                    <a:gd name="T8" fmla="*/ 444 w 1058"/>
                    <a:gd name="T9" fmla="*/ 4 h 935"/>
                    <a:gd name="T10" fmla="*/ 429 w 1058"/>
                    <a:gd name="T11" fmla="*/ 69 h 935"/>
                    <a:gd name="T12" fmla="*/ 484 w 1058"/>
                    <a:gd name="T13" fmla="*/ 90 h 935"/>
                    <a:gd name="T14" fmla="*/ 507 w 1058"/>
                    <a:gd name="T15" fmla="*/ 96 h 935"/>
                    <a:gd name="T16" fmla="*/ 564 w 1058"/>
                    <a:gd name="T17" fmla="*/ 124 h 935"/>
                    <a:gd name="T18" fmla="*/ 600 w 1058"/>
                    <a:gd name="T19" fmla="*/ 159 h 935"/>
                    <a:gd name="T20" fmla="*/ 617 w 1058"/>
                    <a:gd name="T21" fmla="*/ 175 h 935"/>
                    <a:gd name="T22" fmla="*/ 706 w 1058"/>
                    <a:gd name="T23" fmla="*/ 220 h 935"/>
                    <a:gd name="T24" fmla="*/ 741 w 1058"/>
                    <a:gd name="T25" fmla="*/ 226 h 935"/>
                    <a:gd name="T26" fmla="*/ 812 w 1058"/>
                    <a:gd name="T27" fmla="*/ 277 h 935"/>
                    <a:gd name="T28" fmla="*/ 861 w 1058"/>
                    <a:gd name="T29" fmla="*/ 295 h 935"/>
                    <a:gd name="T30" fmla="*/ 912 w 1058"/>
                    <a:gd name="T31" fmla="*/ 369 h 935"/>
                    <a:gd name="T32" fmla="*/ 987 w 1058"/>
                    <a:gd name="T33" fmla="*/ 413 h 935"/>
                    <a:gd name="T34" fmla="*/ 1022 w 1058"/>
                    <a:gd name="T35" fmla="*/ 446 h 935"/>
                    <a:gd name="T36" fmla="*/ 1038 w 1058"/>
                    <a:gd name="T37" fmla="*/ 491 h 935"/>
                    <a:gd name="T38" fmla="*/ 1016 w 1058"/>
                    <a:gd name="T39" fmla="*/ 527 h 935"/>
                    <a:gd name="T40" fmla="*/ 1028 w 1058"/>
                    <a:gd name="T41" fmla="*/ 544 h 935"/>
                    <a:gd name="T42" fmla="*/ 1010 w 1058"/>
                    <a:gd name="T43" fmla="*/ 572 h 935"/>
                    <a:gd name="T44" fmla="*/ 1020 w 1058"/>
                    <a:gd name="T45" fmla="*/ 617 h 935"/>
                    <a:gd name="T46" fmla="*/ 1007 w 1058"/>
                    <a:gd name="T47" fmla="*/ 660 h 935"/>
                    <a:gd name="T48" fmla="*/ 1024 w 1058"/>
                    <a:gd name="T49" fmla="*/ 741 h 935"/>
                    <a:gd name="T50" fmla="*/ 906 w 1058"/>
                    <a:gd name="T51" fmla="*/ 768 h 935"/>
                    <a:gd name="T52" fmla="*/ 889 w 1058"/>
                    <a:gd name="T53" fmla="*/ 827 h 935"/>
                    <a:gd name="T54" fmla="*/ 843 w 1058"/>
                    <a:gd name="T55" fmla="*/ 823 h 935"/>
                    <a:gd name="T56" fmla="*/ 794 w 1058"/>
                    <a:gd name="T57" fmla="*/ 835 h 935"/>
                    <a:gd name="T58" fmla="*/ 702 w 1058"/>
                    <a:gd name="T59" fmla="*/ 857 h 935"/>
                    <a:gd name="T60" fmla="*/ 661 w 1058"/>
                    <a:gd name="T61" fmla="*/ 867 h 935"/>
                    <a:gd name="T62" fmla="*/ 608 w 1058"/>
                    <a:gd name="T63" fmla="*/ 878 h 935"/>
                    <a:gd name="T64" fmla="*/ 554 w 1058"/>
                    <a:gd name="T65" fmla="*/ 890 h 935"/>
                    <a:gd name="T66" fmla="*/ 521 w 1058"/>
                    <a:gd name="T67" fmla="*/ 898 h 935"/>
                    <a:gd name="T68" fmla="*/ 474 w 1058"/>
                    <a:gd name="T69" fmla="*/ 910 h 935"/>
                    <a:gd name="T70" fmla="*/ 437 w 1058"/>
                    <a:gd name="T71" fmla="*/ 918 h 935"/>
                    <a:gd name="T72" fmla="*/ 319 w 1058"/>
                    <a:gd name="T73" fmla="*/ 890 h 935"/>
                    <a:gd name="T74" fmla="*/ 301 w 1058"/>
                    <a:gd name="T75" fmla="*/ 863 h 935"/>
                    <a:gd name="T76" fmla="*/ 281 w 1058"/>
                    <a:gd name="T77" fmla="*/ 790 h 935"/>
                    <a:gd name="T78" fmla="*/ 254 w 1058"/>
                    <a:gd name="T79" fmla="*/ 743 h 935"/>
                    <a:gd name="T80" fmla="*/ 248 w 1058"/>
                    <a:gd name="T81" fmla="*/ 717 h 935"/>
                    <a:gd name="T82" fmla="*/ 248 w 1058"/>
                    <a:gd name="T83" fmla="*/ 668 h 935"/>
                    <a:gd name="T84" fmla="*/ 250 w 1058"/>
                    <a:gd name="T85" fmla="*/ 625 h 935"/>
                    <a:gd name="T86" fmla="*/ 220 w 1058"/>
                    <a:gd name="T87" fmla="*/ 574 h 935"/>
                    <a:gd name="T88" fmla="*/ 201 w 1058"/>
                    <a:gd name="T89" fmla="*/ 548 h 935"/>
                    <a:gd name="T90" fmla="*/ 175 w 1058"/>
                    <a:gd name="T91" fmla="*/ 505 h 935"/>
                    <a:gd name="T92" fmla="*/ 156 w 1058"/>
                    <a:gd name="T93" fmla="*/ 462 h 935"/>
                    <a:gd name="T94" fmla="*/ 132 w 1058"/>
                    <a:gd name="T95" fmla="*/ 409 h 935"/>
                    <a:gd name="T96" fmla="*/ 101 w 1058"/>
                    <a:gd name="T97" fmla="*/ 340 h 935"/>
                    <a:gd name="T98" fmla="*/ 85 w 1058"/>
                    <a:gd name="T99" fmla="*/ 308 h 935"/>
                    <a:gd name="T100" fmla="*/ 63 w 1058"/>
                    <a:gd name="T101" fmla="*/ 259 h 935"/>
                    <a:gd name="T102" fmla="*/ 36 w 1058"/>
                    <a:gd name="T103" fmla="*/ 202 h 935"/>
                    <a:gd name="T104" fmla="*/ 12 w 1058"/>
                    <a:gd name="T105" fmla="*/ 151 h 935"/>
                    <a:gd name="T106" fmla="*/ 26 w 1058"/>
                    <a:gd name="T107" fmla="*/ 122 h 935"/>
                    <a:gd name="T108" fmla="*/ 63 w 1058"/>
                    <a:gd name="T109" fmla="*/ 112 h 935"/>
                    <a:gd name="T110" fmla="*/ 126 w 1058"/>
                    <a:gd name="T111" fmla="*/ 94 h 93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58"/>
                    <a:gd name="T169" fmla="*/ 0 h 935"/>
                    <a:gd name="T170" fmla="*/ 1058 w 1058"/>
                    <a:gd name="T171" fmla="*/ 935 h 93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58" h="935">
                      <a:moveTo>
                        <a:pt x="146" y="88"/>
                      </a:moveTo>
                      <a:lnTo>
                        <a:pt x="154" y="86"/>
                      </a:lnTo>
                      <a:lnTo>
                        <a:pt x="157" y="86"/>
                      </a:lnTo>
                      <a:lnTo>
                        <a:pt x="165" y="84"/>
                      </a:lnTo>
                      <a:lnTo>
                        <a:pt x="181" y="78"/>
                      </a:lnTo>
                      <a:lnTo>
                        <a:pt x="207" y="73"/>
                      </a:lnTo>
                      <a:lnTo>
                        <a:pt x="226" y="67"/>
                      </a:lnTo>
                      <a:lnTo>
                        <a:pt x="236" y="65"/>
                      </a:lnTo>
                      <a:lnTo>
                        <a:pt x="250" y="61"/>
                      </a:lnTo>
                      <a:lnTo>
                        <a:pt x="271" y="55"/>
                      </a:lnTo>
                      <a:lnTo>
                        <a:pt x="293" y="49"/>
                      </a:lnTo>
                      <a:lnTo>
                        <a:pt x="303" y="45"/>
                      </a:lnTo>
                      <a:lnTo>
                        <a:pt x="307" y="45"/>
                      </a:lnTo>
                      <a:lnTo>
                        <a:pt x="364" y="29"/>
                      </a:lnTo>
                      <a:lnTo>
                        <a:pt x="364" y="27"/>
                      </a:lnTo>
                      <a:lnTo>
                        <a:pt x="376" y="23"/>
                      </a:lnTo>
                      <a:lnTo>
                        <a:pt x="385" y="21"/>
                      </a:lnTo>
                      <a:lnTo>
                        <a:pt x="389" y="21"/>
                      </a:lnTo>
                      <a:lnTo>
                        <a:pt x="417" y="12"/>
                      </a:lnTo>
                      <a:lnTo>
                        <a:pt x="444" y="4"/>
                      </a:lnTo>
                      <a:lnTo>
                        <a:pt x="456" y="0"/>
                      </a:lnTo>
                      <a:lnTo>
                        <a:pt x="456" y="14"/>
                      </a:lnTo>
                      <a:lnTo>
                        <a:pt x="439" y="35"/>
                      </a:lnTo>
                      <a:lnTo>
                        <a:pt x="429" y="69"/>
                      </a:lnTo>
                      <a:lnTo>
                        <a:pt x="433" y="75"/>
                      </a:lnTo>
                      <a:lnTo>
                        <a:pt x="454" y="80"/>
                      </a:lnTo>
                      <a:lnTo>
                        <a:pt x="478" y="86"/>
                      </a:lnTo>
                      <a:lnTo>
                        <a:pt x="484" y="90"/>
                      </a:lnTo>
                      <a:lnTo>
                        <a:pt x="496" y="96"/>
                      </a:lnTo>
                      <a:lnTo>
                        <a:pt x="499" y="98"/>
                      </a:lnTo>
                      <a:lnTo>
                        <a:pt x="507" y="98"/>
                      </a:lnTo>
                      <a:lnTo>
                        <a:pt x="507" y="96"/>
                      </a:lnTo>
                      <a:lnTo>
                        <a:pt x="531" y="92"/>
                      </a:lnTo>
                      <a:lnTo>
                        <a:pt x="543" y="108"/>
                      </a:lnTo>
                      <a:lnTo>
                        <a:pt x="558" y="122"/>
                      </a:lnTo>
                      <a:lnTo>
                        <a:pt x="564" y="124"/>
                      </a:lnTo>
                      <a:lnTo>
                        <a:pt x="566" y="128"/>
                      </a:lnTo>
                      <a:lnTo>
                        <a:pt x="570" y="135"/>
                      </a:lnTo>
                      <a:lnTo>
                        <a:pt x="588" y="149"/>
                      </a:lnTo>
                      <a:lnTo>
                        <a:pt x="600" y="159"/>
                      </a:lnTo>
                      <a:lnTo>
                        <a:pt x="608" y="167"/>
                      </a:lnTo>
                      <a:lnTo>
                        <a:pt x="610" y="167"/>
                      </a:lnTo>
                      <a:lnTo>
                        <a:pt x="610" y="169"/>
                      </a:lnTo>
                      <a:lnTo>
                        <a:pt x="617" y="175"/>
                      </a:lnTo>
                      <a:lnTo>
                        <a:pt x="659" y="187"/>
                      </a:lnTo>
                      <a:lnTo>
                        <a:pt x="688" y="198"/>
                      </a:lnTo>
                      <a:lnTo>
                        <a:pt x="698" y="208"/>
                      </a:lnTo>
                      <a:lnTo>
                        <a:pt x="706" y="220"/>
                      </a:lnTo>
                      <a:lnTo>
                        <a:pt x="720" y="222"/>
                      </a:lnTo>
                      <a:lnTo>
                        <a:pt x="722" y="220"/>
                      </a:lnTo>
                      <a:lnTo>
                        <a:pt x="739" y="226"/>
                      </a:lnTo>
                      <a:lnTo>
                        <a:pt x="741" y="226"/>
                      </a:lnTo>
                      <a:lnTo>
                        <a:pt x="771" y="253"/>
                      </a:lnTo>
                      <a:lnTo>
                        <a:pt x="784" y="263"/>
                      </a:lnTo>
                      <a:lnTo>
                        <a:pt x="792" y="273"/>
                      </a:lnTo>
                      <a:lnTo>
                        <a:pt x="812" y="277"/>
                      </a:lnTo>
                      <a:lnTo>
                        <a:pt x="818" y="287"/>
                      </a:lnTo>
                      <a:lnTo>
                        <a:pt x="824" y="291"/>
                      </a:lnTo>
                      <a:lnTo>
                        <a:pt x="845" y="289"/>
                      </a:lnTo>
                      <a:lnTo>
                        <a:pt x="861" y="295"/>
                      </a:lnTo>
                      <a:lnTo>
                        <a:pt x="873" y="299"/>
                      </a:lnTo>
                      <a:lnTo>
                        <a:pt x="877" y="314"/>
                      </a:lnTo>
                      <a:lnTo>
                        <a:pt x="906" y="346"/>
                      </a:lnTo>
                      <a:lnTo>
                        <a:pt x="912" y="369"/>
                      </a:lnTo>
                      <a:lnTo>
                        <a:pt x="918" y="373"/>
                      </a:lnTo>
                      <a:lnTo>
                        <a:pt x="922" y="373"/>
                      </a:lnTo>
                      <a:lnTo>
                        <a:pt x="942" y="373"/>
                      </a:lnTo>
                      <a:lnTo>
                        <a:pt x="987" y="413"/>
                      </a:lnTo>
                      <a:lnTo>
                        <a:pt x="985" y="426"/>
                      </a:lnTo>
                      <a:lnTo>
                        <a:pt x="987" y="430"/>
                      </a:lnTo>
                      <a:lnTo>
                        <a:pt x="999" y="448"/>
                      </a:lnTo>
                      <a:lnTo>
                        <a:pt x="1022" y="446"/>
                      </a:lnTo>
                      <a:lnTo>
                        <a:pt x="1046" y="448"/>
                      </a:lnTo>
                      <a:lnTo>
                        <a:pt x="1054" y="448"/>
                      </a:lnTo>
                      <a:lnTo>
                        <a:pt x="1058" y="456"/>
                      </a:lnTo>
                      <a:lnTo>
                        <a:pt x="1038" y="491"/>
                      </a:lnTo>
                      <a:lnTo>
                        <a:pt x="1026" y="493"/>
                      </a:lnTo>
                      <a:lnTo>
                        <a:pt x="1034" y="503"/>
                      </a:lnTo>
                      <a:lnTo>
                        <a:pt x="1022" y="527"/>
                      </a:lnTo>
                      <a:lnTo>
                        <a:pt x="1016" y="527"/>
                      </a:lnTo>
                      <a:lnTo>
                        <a:pt x="1014" y="527"/>
                      </a:lnTo>
                      <a:lnTo>
                        <a:pt x="1010" y="530"/>
                      </a:lnTo>
                      <a:lnTo>
                        <a:pt x="1022" y="530"/>
                      </a:lnTo>
                      <a:lnTo>
                        <a:pt x="1028" y="544"/>
                      </a:lnTo>
                      <a:lnTo>
                        <a:pt x="1024" y="562"/>
                      </a:lnTo>
                      <a:lnTo>
                        <a:pt x="1018" y="560"/>
                      </a:lnTo>
                      <a:lnTo>
                        <a:pt x="1008" y="568"/>
                      </a:lnTo>
                      <a:lnTo>
                        <a:pt x="1010" y="572"/>
                      </a:lnTo>
                      <a:lnTo>
                        <a:pt x="1026" y="568"/>
                      </a:lnTo>
                      <a:lnTo>
                        <a:pt x="1016" y="601"/>
                      </a:lnTo>
                      <a:lnTo>
                        <a:pt x="1012" y="603"/>
                      </a:lnTo>
                      <a:lnTo>
                        <a:pt x="1020" y="617"/>
                      </a:lnTo>
                      <a:lnTo>
                        <a:pt x="1024" y="623"/>
                      </a:lnTo>
                      <a:lnTo>
                        <a:pt x="1010" y="652"/>
                      </a:lnTo>
                      <a:lnTo>
                        <a:pt x="999" y="660"/>
                      </a:lnTo>
                      <a:lnTo>
                        <a:pt x="1007" y="660"/>
                      </a:lnTo>
                      <a:lnTo>
                        <a:pt x="1007" y="682"/>
                      </a:lnTo>
                      <a:lnTo>
                        <a:pt x="1005" y="686"/>
                      </a:lnTo>
                      <a:lnTo>
                        <a:pt x="1014" y="688"/>
                      </a:lnTo>
                      <a:lnTo>
                        <a:pt x="1024" y="741"/>
                      </a:lnTo>
                      <a:lnTo>
                        <a:pt x="967" y="751"/>
                      </a:lnTo>
                      <a:lnTo>
                        <a:pt x="936" y="751"/>
                      </a:lnTo>
                      <a:lnTo>
                        <a:pt x="928" y="747"/>
                      </a:lnTo>
                      <a:lnTo>
                        <a:pt x="906" y="768"/>
                      </a:lnTo>
                      <a:lnTo>
                        <a:pt x="926" y="815"/>
                      </a:lnTo>
                      <a:lnTo>
                        <a:pt x="928" y="845"/>
                      </a:lnTo>
                      <a:lnTo>
                        <a:pt x="902" y="851"/>
                      </a:lnTo>
                      <a:lnTo>
                        <a:pt x="889" y="827"/>
                      </a:lnTo>
                      <a:lnTo>
                        <a:pt x="885" y="815"/>
                      </a:lnTo>
                      <a:lnTo>
                        <a:pt x="877" y="815"/>
                      </a:lnTo>
                      <a:lnTo>
                        <a:pt x="851" y="821"/>
                      </a:lnTo>
                      <a:lnTo>
                        <a:pt x="843" y="823"/>
                      </a:lnTo>
                      <a:lnTo>
                        <a:pt x="836" y="825"/>
                      </a:lnTo>
                      <a:lnTo>
                        <a:pt x="828" y="827"/>
                      </a:lnTo>
                      <a:lnTo>
                        <a:pt x="810" y="831"/>
                      </a:lnTo>
                      <a:lnTo>
                        <a:pt x="794" y="835"/>
                      </a:lnTo>
                      <a:lnTo>
                        <a:pt x="790" y="837"/>
                      </a:lnTo>
                      <a:lnTo>
                        <a:pt x="779" y="839"/>
                      </a:lnTo>
                      <a:lnTo>
                        <a:pt x="753" y="845"/>
                      </a:lnTo>
                      <a:lnTo>
                        <a:pt x="702" y="857"/>
                      </a:lnTo>
                      <a:lnTo>
                        <a:pt x="690" y="861"/>
                      </a:lnTo>
                      <a:lnTo>
                        <a:pt x="678" y="863"/>
                      </a:lnTo>
                      <a:lnTo>
                        <a:pt x="667" y="865"/>
                      </a:lnTo>
                      <a:lnTo>
                        <a:pt x="661" y="867"/>
                      </a:lnTo>
                      <a:lnTo>
                        <a:pt x="659" y="867"/>
                      </a:lnTo>
                      <a:lnTo>
                        <a:pt x="651" y="869"/>
                      </a:lnTo>
                      <a:lnTo>
                        <a:pt x="629" y="874"/>
                      </a:lnTo>
                      <a:lnTo>
                        <a:pt x="608" y="878"/>
                      </a:lnTo>
                      <a:lnTo>
                        <a:pt x="602" y="880"/>
                      </a:lnTo>
                      <a:lnTo>
                        <a:pt x="594" y="882"/>
                      </a:lnTo>
                      <a:lnTo>
                        <a:pt x="582" y="884"/>
                      </a:lnTo>
                      <a:lnTo>
                        <a:pt x="554" y="890"/>
                      </a:lnTo>
                      <a:lnTo>
                        <a:pt x="541" y="894"/>
                      </a:lnTo>
                      <a:lnTo>
                        <a:pt x="529" y="896"/>
                      </a:lnTo>
                      <a:lnTo>
                        <a:pt x="527" y="898"/>
                      </a:lnTo>
                      <a:lnTo>
                        <a:pt x="521" y="898"/>
                      </a:lnTo>
                      <a:lnTo>
                        <a:pt x="513" y="900"/>
                      </a:lnTo>
                      <a:lnTo>
                        <a:pt x="492" y="906"/>
                      </a:lnTo>
                      <a:lnTo>
                        <a:pt x="480" y="908"/>
                      </a:lnTo>
                      <a:lnTo>
                        <a:pt x="474" y="910"/>
                      </a:lnTo>
                      <a:lnTo>
                        <a:pt x="468" y="910"/>
                      </a:lnTo>
                      <a:lnTo>
                        <a:pt x="456" y="914"/>
                      </a:lnTo>
                      <a:lnTo>
                        <a:pt x="454" y="914"/>
                      </a:lnTo>
                      <a:lnTo>
                        <a:pt x="437" y="918"/>
                      </a:lnTo>
                      <a:lnTo>
                        <a:pt x="403" y="926"/>
                      </a:lnTo>
                      <a:lnTo>
                        <a:pt x="360" y="935"/>
                      </a:lnTo>
                      <a:lnTo>
                        <a:pt x="356" y="931"/>
                      </a:lnTo>
                      <a:lnTo>
                        <a:pt x="319" y="890"/>
                      </a:lnTo>
                      <a:lnTo>
                        <a:pt x="317" y="884"/>
                      </a:lnTo>
                      <a:lnTo>
                        <a:pt x="317" y="882"/>
                      </a:lnTo>
                      <a:lnTo>
                        <a:pt x="309" y="872"/>
                      </a:lnTo>
                      <a:lnTo>
                        <a:pt x="301" y="863"/>
                      </a:lnTo>
                      <a:lnTo>
                        <a:pt x="283" y="841"/>
                      </a:lnTo>
                      <a:lnTo>
                        <a:pt x="285" y="829"/>
                      </a:lnTo>
                      <a:lnTo>
                        <a:pt x="281" y="815"/>
                      </a:lnTo>
                      <a:lnTo>
                        <a:pt x="281" y="790"/>
                      </a:lnTo>
                      <a:lnTo>
                        <a:pt x="283" y="786"/>
                      </a:lnTo>
                      <a:lnTo>
                        <a:pt x="273" y="766"/>
                      </a:lnTo>
                      <a:lnTo>
                        <a:pt x="258" y="755"/>
                      </a:lnTo>
                      <a:lnTo>
                        <a:pt x="254" y="743"/>
                      </a:lnTo>
                      <a:lnTo>
                        <a:pt x="254" y="741"/>
                      </a:lnTo>
                      <a:lnTo>
                        <a:pt x="250" y="739"/>
                      </a:lnTo>
                      <a:lnTo>
                        <a:pt x="248" y="721"/>
                      </a:lnTo>
                      <a:lnTo>
                        <a:pt x="248" y="717"/>
                      </a:lnTo>
                      <a:lnTo>
                        <a:pt x="254" y="694"/>
                      </a:lnTo>
                      <a:lnTo>
                        <a:pt x="254" y="692"/>
                      </a:lnTo>
                      <a:lnTo>
                        <a:pt x="252" y="680"/>
                      </a:lnTo>
                      <a:lnTo>
                        <a:pt x="248" y="668"/>
                      </a:lnTo>
                      <a:lnTo>
                        <a:pt x="258" y="652"/>
                      </a:lnTo>
                      <a:lnTo>
                        <a:pt x="270" y="641"/>
                      </a:lnTo>
                      <a:lnTo>
                        <a:pt x="271" y="635"/>
                      </a:lnTo>
                      <a:lnTo>
                        <a:pt x="250" y="625"/>
                      </a:lnTo>
                      <a:lnTo>
                        <a:pt x="252" y="613"/>
                      </a:lnTo>
                      <a:lnTo>
                        <a:pt x="242" y="591"/>
                      </a:lnTo>
                      <a:lnTo>
                        <a:pt x="240" y="589"/>
                      </a:lnTo>
                      <a:lnTo>
                        <a:pt x="220" y="574"/>
                      </a:lnTo>
                      <a:lnTo>
                        <a:pt x="214" y="570"/>
                      </a:lnTo>
                      <a:lnTo>
                        <a:pt x="205" y="550"/>
                      </a:lnTo>
                      <a:lnTo>
                        <a:pt x="203" y="548"/>
                      </a:lnTo>
                      <a:lnTo>
                        <a:pt x="201" y="548"/>
                      </a:lnTo>
                      <a:lnTo>
                        <a:pt x="203" y="542"/>
                      </a:lnTo>
                      <a:lnTo>
                        <a:pt x="187" y="527"/>
                      </a:lnTo>
                      <a:lnTo>
                        <a:pt x="179" y="511"/>
                      </a:lnTo>
                      <a:lnTo>
                        <a:pt x="175" y="505"/>
                      </a:lnTo>
                      <a:lnTo>
                        <a:pt x="165" y="481"/>
                      </a:lnTo>
                      <a:lnTo>
                        <a:pt x="163" y="479"/>
                      </a:lnTo>
                      <a:lnTo>
                        <a:pt x="163" y="477"/>
                      </a:lnTo>
                      <a:lnTo>
                        <a:pt x="156" y="462"/>
                      </a:lnTo>
                      <a:lnTo>
                        <a:pt x="142" y="432"/>
                      </a:lnTo>
                      <a:lnTo>
                        <a:pt x="138" y="422"/>
                      </a:lnTo>
                      <a:lnTo>
                        <a:pt x="132" y="411"/>
                      </a:lnTo>
                      <a:lnTo>
                        <a:pt x="132" y="409"/>
                      </a:lnTo>
                      <a:lnTo>
                        <a:pt x="120" y="385"/>
                      </a:lnTo>
                      <a:lnTo>
                        <a:pt x="118" y="379"/>
                      </a:lnTo>
                      <a:lnTo>
                        <a:pt x="101" y="344"/>
                      </a:lnTo>
                      <a:lnTo>
                        <a:pt x="101" y="340"/>
                      </a:lnTo>
                      <a:lnTo>
                        <a:pt x="97" y="332"/>
                      </a:lnTo>
                      <a:lnTo>
                        <a:pt x="91" y="320"/>
                      </a:lnTo>
                      <a:lnTo>
                        <a:pt x="87" y="314"/>
                      </a:lnTo>
                      <a:lnTo>
                        <a:pt x="85" y="308"/>
                      </a:lnTo>
                      <a:lnTo>
                        <a:pt x="81" y="299"/>
                      </a:lnTo>
                      <a:lnTo>
                        <a:pt x="73" y="283"/>
                      </a:lnTo>
                      <a:lnTo>
                        <a:pt x="67" y="271"/>
                      </a:lnTo>
                      <a:lnTo>
                        <a:pt x="63" y="259"/>
                      </a:lnTo>
                      <a:lnTo>
                        <a:pt x="51" y="238"/>
                      </a:lnTo>
                      <a:lnTo>
                        <a:pt x="47" y="226"/>
                      </a:lnTo>
                      <a:lnTo>
                        <a:pt x="42" y="214"/>
                      </a:lnTo>
                      <a:lnTo>
                        <a:pt x="36" y="202"/>
                      </a:lnTo>
                      <a:lnTo>
                        <a:pt x="32" y="196"/>
                      </a:lnTo>
                      <a:lnTo>
                        <a:pt x="20" y="171"/>
                      </a:lnTo>
                      <a:lnTo>
                        <a:pt x="14" y="157"/>
                      </a:lnTo>
                      <a:lnTo>
                        <a:pt x="12" y="151"/>
                      </a:lnTo>
                      <a:lnTo>
                        <a:pt x="10" y="147"/>
                      </a:lnTo>
                      <a:lnTo>
                        <a:pt x="0" y="128"/>
                      </a:lnTo>
                      <a:lnTo>
                        <a:pt x="20" y="122"/>
                      </a:lnTo>
                      <a:lnTo>
                        <a:pt x="26" y="122"/>
                      </a:lnTo>
                      <a:lnTo>
                        <a:pt x="44" y="116"/>
                      </a:lnTo>
                      <a:lnTo>
                        <a:pt x="45" y="116"/>
                      </a:lnTo>
                      <a:lnTo>
                        <a:pt x="55" y="114"/>
                      </a:lnTo>
                      <a:lnTo>
                        <a:pt x="63" y="112"/>
                      </a:lnTo>
                      <a:lnTo>
                        <a:pt x="65" y="110"/>
                      </a:lnTo>
                      <a:lnTo>
                        <a:pt x="67" y="110"/>
                      </a:lnTo>
                      <a:lnTo>
                        <a:pt x="116" y="96"/>
                      </a:lnTo>
                      <a:lnTo>
                        <a:pt x="126" y="94"/>
                      </a:lnTo>
                      <a:lnTo>
                        <a:pt x="142" y="90"/>
                      </a:lnTo>
                      <a:lnTo>
                        <a:pt x="146" y="88"/>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26" name="Freeform 48">
                  <a:extLst>
                    <a:ext uri="{FF2B5EF4-FFF2-40B4-BE49-F238E27FC236}">
                      <a16:creationId xmlns:a16="http://schemas.microsoft.com/office/drawing/2014/main" id="{2367BEDF-FBB4-4E5D-862F-547F36E470D7}"/>
                    </a:ext>
                  </a:extLst>
                </p:cNvPr>
                <p:cNvSpPr>
                  <a:spLocks/>
                </p:cNvSpPr>
                <p:nvPr/>
              </p:nvSpPr>
              <p:spPr bwMode="auto">
                <a:xfrm>
                  <a:off x="4618" y="2342"/>
                  <a:ext cx="465" cy="305"/>
                </a:xfrm>
                <a:custGeom>
                  <a:avLst/>
                  <a:gdLst>
                    <a:gd name="T0" fmla="*/ 181 w 929"/>
                    <a:gd name="T1" fmla="*/ 330 h 609"/>
                    <a:gd name="T2" fmla="*/ 259 w 929"/>
                    <a:gd name="T3" fmla="*/ 359 h 609"/>
                    <a:gd name="T4" fmla="*/ 291 w 929"/>
                    <a:gd name="T5" fmla="*/ 383 h 609"/>
                    <a:gd name="T6" fmla="*/ 312 w 929"/>
                    <a:gd name="T7" fmla="*/ 387 h 609"/>
                    <a:gd name="T8" fmla="*/ 363 w 929"/>
                    <a:gd name="T9" fmla="*/ 434 h 609"/>
                    <a:gd name="T10" fmla="*/ 395 w 929"/>
                    <a:gd name="T11" fmla="*/ 452 h 609"/>
                    <a:gd name="T12" fmla="*/ 444 w 929"/>
                    <a:gd name="T13" fmla="*/ 460 h 609"/>
                    <a:gd name="T14" fmla="*/ 483 w 929"/>
                    <a:gd name="T15" fmla="*/ 530 h 609"/>
                    <a:gd name="T16" fmla="*/ 513 w 929"/>
                    <a:gd name="T17" fmla="*/ 534 h 609"/>
                    <a:gd name="T18" fmla="*/ 558 w 929"/>
                    <a:gd name="T19" fmla="*/ 591 h 609"/>
                    <a:gd name="T20" fmla="*/ 617 w 929"/>
                    <a:gd name="T21" fmla="*/ 609 h 609"/>
                    <a:gd name="T22" fmla="*/ 648 w 929"/>
                    <a:gd name="T23" fmla="*/ 562 h 609"/>
                    <a:gd name="T24" fmla="*/ 654 w 929"/>
                    <a:gd name="T25" fmla="*/ 552 h 609"/>
                    <a:gd name="T26" fmla="*/ 660 w 929"/>
                    <a:gd name="T27" fmla="*/ 497 h 609"/>
                    <a:gd name="T28" fmla="*/ 690 w 929"/>
                    <a:gd name="T29" fmla="*/ 489 h 609"/>
                    <a:gd name="T30" fmla="*/ 699 w 929"/>
                    <a:gd name="T31" fmla="*/ 485 h 609"/>
                    <a:gd name="T32" fmla="*/ 762 w 929"/>
                    <a:gd name="T33" fmla="*/ 410 h 609"/>
                    <a:gd name="T34" fmla="*/ 800 w 929"/>
                    <a:gd name="T35" fmla="*/ 344 h 609"/>
                    <a:gd name="T36" fmla="*/ 853 w 929"/>
                    <a:gd name="T37" fmla="*/ 298 h 609"/>
                    <a:gd name="T38" fmla="*/ 890 w 929"/>
                    <a:gd name="T39" fmla="*/ 147 h 609"/>
                    <a:gd name="T40" fmla="*/ 923 w 929"/>
                    <a:gd name="T41" fmla="*/ 108 h 609"/>
                    <a:gd name="T42" fmla="*/ 851 w 929"/>
                    <a:gd name="T43" fmla="*/ 78 h 609"/>
                    <a:gd name="T44" fmla="*/ 756 w 929"/>
                    <a:gd name="T45" fmla="*/ 41 h 609"/>
                    <a:gd name="T46" fmla="*/ 711 w 929"/>
                    <a:gd name="T47" fmla="*/ 21 h 609"/>
                    <a:gd name="T48" fmla="*/ 660 w 929"/>
                    <a:gd name="T49" fmla="*/ 0 h 609"/>
                    <a:gd name="T50" fmla="*/ 625 w 929"/>
                    <a:gd name="T51" fmla="*/ 11 h 609"/>
                    <a:gd name="T52" fmla="*/ 554 w 929"/>
                    <a:gd name="T53" fmla="*/ 35 h 609"/>
                    <a:gd name="T54" fmla="*/ 519 w 929"/>
                    <a:gd name="T55" fmla="*/ 47 h 609"/>
                    <a:gd name="T56" fmla="*/ 452 w 929"/>
                    <a:gd name="T57" fmla="*/ 43 h 609"/>
                    <a:gd name="T58" fmla="*/ 428 w 929"/>
                    <a:gd name="T59" fmla="*/ 27 h 609"/>
                    <a:gd name="T60" fmla="*/ 391 w 929"/>
                    <a:gd name="T61" fmla="*/ 19 h 609"/>
                    <a:gd name="T62" fmla="*/ 353 w 929"/>
                    <a:gd name="T63" fmla="*/ 25 h 609"/>
                    <a:gd name="T64" fmla="*/ 308 w 929"/>
                    <a:gd name="T65" fmla="*/ 39 h 609"/>
                    <a:gd name="T66" fmla="*/ 239 w 929"/>
                    <a:gd name="T67" fmla="*/ 57 h 609"/>
                    <a:gd name="T68" fmla="*/ 192 w 929"/>
                    <a:gd name="T69" fmla="*/ 70 h 609"/>
                    <a:gd name="T70" fmla="*/ 171 w 929"/>
                    <a:gd name="T71" fmla="*/ 74 h 609"/>
                    <a:gd name="T72" fmla="*/ 116 w 929"/>
                    <a:gd name="T73" fmla="*/ 104 h 609"/>
                    <a:gd name="T74" fmla="*/ 86 w 929"/>
                    <a:gd name="T75" fmla="*/ 129 h 609"/>
                    <a:gd name="T76" fmla="*/ 45 w 929"/>
                    <a:gd name="T77" fmla="*/ 149 h 609"/>
                    <a:gd name="T78" fmla="*/ 10 w 929"/>
                    <a:gd name="T79" fmla="*/ 196 h 609"/>
                    <a:gd name="T80" fmla="*/ 25 w 929"/>
                    <a:gd name="T81" fmla="*/ 241 h 609"/>
                    <a:gd name="T82" fmla="*/ 67 w 929"/>
                    <a:gd name="T83" fmla="*/ 257 h 609"/>
                    <a:gd name="T84" fmla="*/ 78 w 929"/>
                    <a:gd name="T85" fmla="*/ 257 h 609"/>
                    <a:gd name="T86" fmla="*/ 129 w 929"/>
                    <a:gd name="T87" fmla="*/ 283 h 609"/>
                    <a:gd name="T88" fmla="*/ 141 w 929"/>
                    <a:gd name="T89" fmla="*/ 296 h 609"/>
                    <a:gd name="T90" fmla="*/ 179 w 929"/>
                    <a:gd name="T91" fmla="*/ 328 h 6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29"/>
                    <a:gd name="T139" fmla="*/ 0 h 609"/>
                    <a:gd name="T140" fmla="*/ 929 w 929"/>
                    <a:gd name="T141" fmla="*/ 609 h 60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29" h="609">
                      <a:moveTo>
                        <a:pt x="179" y="328"/>
                      </a:moveTo>
                      <a:lnTo>
                        <a:pt x="181" y="328"/>
                      </a:lnTo>
                      <a:lnTo>
                        <a:pt x="181" y="330"/>
                      </a:lnTo>
                      <a:lnTo>
                        <a:pt x="188" y="336"/>
                      </a:lnTo>
                      <a:lnTo>
                        <a:pt x="230" y="348"/>
                      </a:lnTo>
                      <a:lnTo>
                        <a:pt x="259" y="359"/>
                      </a:lnTo>
                      <a:lnTo>
                        <a:pt x="269" y="369"/>
                      </a:lnTo>
                      <a:lnTo>
                        <a:pt x="277" y="381"/>
                      </a:lnTo>
                      <a:lnTo>
                        <a:pt x="291" y="383"/>
                      </a:lnTo>
                      <a:lnTo>
                        <a:pt x="293" y="381"/>
                      </a:lnTo>
                      <a:lnTo>
                        <a:pt x="310" y="387"/>
                      </a:lnTo>
                      <a:lnTo>
                        <a:pt x="312" y="387"/>
                      </a:lnTo>
                      <a:lnTo>
                        <a:pt x="342" y="414"/>
                      </a:lnTo>
                      <a:lnTo>
                        <a:pt x="355" y="424"/>
                      </a:lnTo>
                      <a:lnTo>
                        <a:pt x="363" y="434"/>
                      </a:lnTo>
                      <a:lnTo>
                        <a:pt x="383" y="438"/>
                      </a:lnTo>
                      <a:lnTo>
                        <a:pt x="389" y="448"/>
                      </a:lnTo>
                      <a:lnTo>
                        <a:pt x="395" y="452"/>
                      </a:lnTo>
                      <a:lnTo>
                        <a:pt x="416" y="450"/>
                      </a:lnTo>
                      <a:lnTo>
                        <a:pt x="432" y="456"/>
                      </a:lnTo>
                      <a:lnTo>
                        <a:pt x="444" y="460"/>
                      </a:lnTo>
                      <a:lnTo>
                        <a:pt x="448" y="475"/>
                      </a:lnTo>
                      <a:lnTo>
                        <a:pt x="477" y="507"/>
                      </a:lnTo>
                      <a:lnTo>
                        <a:pt x="483" y="530"/>
                      </a:lnTo>
                      <a:lnTo>
                        <a:pt x="489" y="534"/>
                      </a:lnTo>
                      <a:lnTo>
                        <a:pt x="493" y="534"/>
                      </a:lnTo>
                      <a:lnTo>
                        <a:pt x="513" y="534"/>
                      </a:lnTo>
                      <a:lnTo>
                        <a:pt x="558" y="574"/>
                      </a:lnTo>
                      <a:lnTo>
                        <a:pt x="556" y="587"/>
                      </a:lnTo>
                      <a:lnTo>
                        <a:pt x="558" y="591"/>
                      </a:lnTo>
                      <a:lnTo>
                        <a:pt x="570" y="609"/>
                      </a:lnTo>
                      <a:lnTo>
                        <a:pt x="593" y="607"/>
                      </a:lnTo>
                      <a:lnTo>
                        <a:pt x="617" y="609"/>
                      </a:lnTo>
                      <a:lnTo>
                        <a:pt x="617" y="603"/>
                      </a:lnTo>
                      <a:lnTo>
                        <a:pt x="638" y="583"/>
                      </a:lnTo>
                      <a:lnTo>
                        <a:pt x="648" y="562"/>
                      </a:lnTo>
                      <a:lnTo>
                        <a:pt x="631" y="558"/>
                      </a:lnTo>
                      <a:lnTo>
                        <a:pt x="615" y="540"/>
                      </a:lnTo>
                      <a:lnTo>
                        <a:pt x="654" y="552"/>
                      </a:lnTo>
                      <a:lnTo>
                        <a:pt x="674" y="536"/>
                      </a:lnTo>
                      <a:lnTo>
                        <a:pt x="682" y="515"/>
                      </a:lnTo>
                      <a:lnTo>
                        <a:pt x="660" y="497"/>
                      </a:lnTo>
                      <a:lnTo>
                        <a:pt x="676" y="493"/>
                      </a:lnTo>
                      <a:lnTo>
                        <a:pt x="684" y="497"/>
                      </a:lnTo>
                      <a:lnTo>
                        <a:pt x="690" y="489"/>
                      </a:lnTo>
                      <a:lnTo>
                        <a:pt x="692" y="489"/>
                      </a:lnTo>
                      <a:lnTo>
                        <a:pt x="693" y="491"/>
                      </a:lnTo>
                      <a:lnTo>
                        <a:pt x="699" y="485"/>
                      </a:lnTo>
                      <a:lnTo>
                        <a:pt x="725" y="460"/>
                      </a:lnTo>
                      <a:lnTo>
                        <a:pt x="748" y="442"/>
                      </a:lnTo>
                      <a:lnTo>
                        <a:pt x="762" y="410"/>
                      </a:lnTo>
                      <a:lnTo>
                        <a:pt x="784" y="391"/>
                      </a:lnTo>
                      <a:lnTo>
                        <a:pt x="805" y="355"/>
                      </a:lnTo>
                      <a:lnTo>
                        <a:pt x="800" y="344"/>
                      </a:lnTo>
                      <a:lnTo>
                        <a:pt x="837" y="328"/>
                      </a:lnTo>
                      <a:lnTo>
                        <a:pt x="849" y="300"/>
                      </a:lnTo>
                      <a:lnTo>
                        <a:pt x="853" y="298"/>
                      </a:lnTo>
                      <a:lnTo>
                        <a:pt x="855" y="245"/>
                      </a:lnTo>
                      <a:lnTo>
                        <a:pt x="866" y="194"/>
                      </a:lnTo>
                      <a:lnTo>
                        <a:pt x="890" y="147"/>
                      </a:lnTo>
                      <a:lnTo>
                        <a:pt x="898" y="137"/>
                      </a:lnTo>
                      <a:lnTo>
                        <a:pt x="929" y="110"/>
                      </a:lnTo>
                      <a:lnTo>
                        <a:pt x="923" y="108"/>
                      </a:lnTo>
                      <a:lnTo>
                        <a:pt x="908" y="102"/>
                      </a:lnTo>
                      <a:lnTo>
                        <a:pt x="904" y="100"/>
                      </a:lnTo>
                      <a:lnTo>
                        <a:pt x="851" y="78"/>
                      </a:lnTo>
                      <a:lnTo>
                        <a:pt x="817" y="65"/>
                      </a:lnTo>
                      <a:lnTo>
                        <a:pt x="804" y="59"/>
                      </a:lnTo>
                      <a:lnTo>
                        <a:pt x="756" y="41"/>
                      </a:lnTo>
                      <a:lnTo>
                        <a:pt x="741" y="33"/>
                      </a:lnTo>
                      <a:lnTo>
                        <a:pt x="713" y="21"/>
                      </a:lnTo>
                      <a:lnTo>
                        <a:pt x="711" y="21"/>
                      </a:lnTo>
                      <a:lnTo>
                        <a:pt x="711" y="19"/>
                      </a:lnTo>
                      <a:lnTo>
                        <a:pt x="676" y="6"/>
                      </a:lnTo>
                      <a:lnTo>
                        <a:pt x="660" y="0"/>
                      </a:lnTo>
                      <a:lnTo>
                        <a:pt x="658" y="2"/>
                      </a:lnTo>
                      <a:lnTo>
                        <a:pt x="646" y="4"/>
                      </a:lnTo>
                      <a:lnTo>
                        <a:pt x="625" y="11"/>
                      </a:lnTo>
                      <a:lnTo>
                        <a:pt x="615" y="15"/>
                      </a:lnTo>
                      <a:lnTo>
                        <a:pt x="601" y="19"/>
                      </a:lnTo>
                      <a:lnTo>
                        <a:pt x="554" y="35"/>
                      </a:lnTo>
                      <a:lnTo>
                        <a:pt x="544" y="39"/>
                      </a:lnTo>
                      <a:lnTo>
                        <a:pt x="542" y="39"/>
                      </a:lnTo>
                      <a:lnTo>
                        <a:pt x="519" y="47"/>
                      </a:lnTo>
                      <a:lnTo>
                        <a:pt x="499" y="53"/>
                      </a:lnTo>
                      <a:lnTo>
                        <a:pt x="458" y="66"/>
                      </a:lnTo>
                      <a:lnTo>
                        <a:pt x="452" y="43"/>
                      </a:lnTo>
                      <a:lnTo>
                        <a:pt x="438" y="33"/>
                      </a:lnTo>
                      <a:lnTo>
                        <a:pt x="434" y="31"/>
                      </a:lnTo>
                      <a:lnTo>
                        <a:pt x="428" y="27"/>
                      </a:lnTo>
                      <a:lnTo>
                        <a:pt x="420" y="21"/>
                      </a:lnTo>
                      <a:lnTo>
                        <a:pt x="405" y="29"/>
                      </a:lnTo>
                      <a:lnTo>
                        <a:pt x="391" y="19"/>
                      </a:lnTo>
                      <a:lnTo>
                        <a:pt x="393" y="15"/>
                      </a:lnTo>
                      <a:lnTo>
                        <a:pt x="373" y="21"/>
                      </a:lnTo>
                      <a:lnTo>
                        <a:pt x="353" y="25"/>
                      </a:lnTo>
                      <a:lnTo>
                        <a:pt x="340" y="29"/>
                      </a:lnTo>
                      <a:lnTo>
                        <a:pt x="332" y="31"/>
                      </a:lnTo>
                      <a:lnTo>
                        <a:pt x="308" y="39"/>
                      </a:lnTo>
                      <a:lnTo>
                        <a:pt x="263" y="51"/>
                      </a:lnTo>
                      <a:lnTo>
                        <a:pt x="259" y="51"/>
                      </a:lnTo>
                      <a:lnTo>
                        <a:pt x="239" y="57"/>
                      </a:lnTo>
                      <a:lnTo>
                        <a:pt x="222" y="61"/>
                      </a:lnTo>
                      <a:lnTo>
                        <a:pt x="206" y="66"/>
                      </a:lnTo>
                      <a:lnTo>
                        <a:pt x="192" y="70"/>
                      </a:lnTo>
                      <a:lnTo>
                        <a:pt x="179" y="74"/>
                      </a:lnTo>
                      <a:lnTo>
                        <a:pt x="175" y="74"/>
                      </a:lnTo>
                      <a:lnTo>
                        <a:pt x="171" y="74"/>
                      </a:lnTo>
                      <a:lnTo>
                        <a:pt x="153" y="82"/>
                      </a:lnTo>
                      <a:lnTo>
                        <a:pt x="127" y="96"/>
                      </a:lnTo>
                      <a:lnTo>
                        <a:pt x="116" y="104"/>
                      </a:lnTo>
                      <a:lnTo>
                        <a:pt x="104" y="112"/>
                      </a:lnTo>
                      <a:lnTo>
                        <a:pt x="96" y="114"/>
                      </a:lnTo>
                      <a:lnTo>
                        <a:pt x="86" y="129"/>
                      </a:lnTo>
                      <a:lnTo>
                        <a:pt x="67" y="135"/>
                      </a:lnTo>
                      <a:lnTo>
                        <a:pt x="63" y="139"/>
                      </a:lnTo>
                      <a:lnTo>
                        <a:pt x="45" y="149"/>
                      </a:lnTo>
                      <a:lnTo>
                        <a:pt x="27" y="161"/>
                      </a:lnTo>
                      <a:lnTo>
                        <a:pt x="27" y="175"/>
                      </a:lnTo>
                      <a:lnTo>
                        <a:pt x="10" y="196"/>
                      </a:lnTo>
                      <a:lnTo>
                        <a:pt x="0" y="230"/>
                      </a:lnTo>
                      <a:lnTo>
                        <a:pt x="4" y="236"/>
                      </a:lnTo>
                      <a:lnTo>
                        <a:pt x="25" y="241"/>
                      </a:lnTo>
                      <a:lnTo>
                        <a:pt x="49" y="247"/>
                      </a:lnTo>
                      <a:lnTo>
                        <a:pt x="55" y="251"/>
                      </a:lnTo>
                      <a:lnTo>
                        <a:pt x="67" y="257"/>
                      </a:lnTo>
                      <a:lnTo>
                        <a:pt x="70" y="259"/>
                      </a:lnTo>
                      <a:lnTo>
                        <a:pt x="78" y="259"/>
                      </a:lnTo>
                      <a:lnTo>
                        <a:pt x="78" y="257"/>
                      </a:lnTo>
                      <a:lnTo>
                        <a:pt x="102" y="253"/>
                      </a:lnTo>
                      <a:lnTo>
                        <a:pt x="114" y="269"/>
                      </a:lnTo>
                      <a:lnTo>
                        <a:pt x="129" y="283"/>
                      </a:lnTo>
                      <a:lnTo>
                        <a:pt x="135" y="285"/>
                      </a:lnTo>
                      <a:lnTo>
                        <a:pt x="137" y="289"/>
                      </a:lnTo>
                      <a:lnTo>
                        <a:pt x="141" y="296"/>
                      </a:lnTo>
                      <a:lnTo>
                        <a:pt x="159" y="310"/>
                      </a:lnTo>
                      <a:lnTo>
                        <a:pt x="171" y="320"/>
                      </a:lnTo>
                      <a:lnTo>
                        <a:pt x="179" y="328"/>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grpSp>
          <p:grpSp>
            <p:nvGrpSpPr>
              <p:cNvPr id="96" name="Group 49">
                <a:extLst>
                  <a:ext uri="{FF2B5EF4-FFF2-40B4-BE49-F238E27FC236}">
                    <a16:creationId xmlns:a16="http://schemas.microsoft.com/office/drawing/2014/main" id="{F0837CFD-B937-4C55-8DBE-9BE654D22A84}"/>
                  </a:ext>
                </a:extLst>
              </p:cNvPr>
              <p:cNvGrpSpPr>
                <a:grpSpLocks/>
              </p:cNvGrpSpPr>
              <p:nvPr/>
            </p:nvGrpSpPr>
            <p:grpSpPr bwMode="auto">
              <a:xfrm>
                <a:off x="435638" y="1055195"/>
                <a:ext cx="3270250" cy="3494088"/>
                <a:chOff x="772" y="914"/>
                <a:chExt cx="1897" cy="2059"/>
              </a:xfrm>
              <a:grpFill/>
            </p:grpSpPr>
            <p:sp>
              <p:nvSpPr>
                <p:cNvPr id="97" name="Freeform 50">
                  <a:extLst>
                    <a:ext uri="{FF2B5EF4-FFF2-40B4-BE49-F238E27FC236}">
                      <a16:creationId xmlns:a16="http://schemas.microsoft.com/office/drawing/2014/main" id="{9F24B316-1745-459E-A0E1-204FC70BD2B2}"/>
                    </a:ext>
                  </a:extLst>
                </p:cNvPr>
                <p:cNvSpPr>
                  <a:spLocks/>
                </p:cNvSpPr>
                <p:nvPr/>
              </p:nvSpPr>
              <p:spPr bwMode="auto">
                <a:xfrm>
                  <a:off x="1903" y="1529"/>
                  <a:ext cx="608" cy="471"/>
                </a:xfrm>
                <a:custGeom>
                  <a:avLst/>
                  <a:gdLst>
                    <a:gd name="T0" fmla="*/ 794 w 1214"/>
                    <a:gd name="T1" fmla="*/ 921 h 941"/>
                    <a:gd name="T2" fmla="*/ 711 w 1214"/>
                    <a:gd name="T3" fmla="*/ 915 h 941"/>
                    <a:gd name="T4" fmla="*/ 633 w 1214"/>
                    <a:gd name="T5" fmla="*/ 910 h 941"/>
                    <a:gd name="T6" fmla="*/ 579 w 1214"/>
                    <a:gd name="T7" fmla="*/ 906 h 941"/>
                    <a:gd name="T8" fmla="*/ 487 w 1214"/>
                    <a:gd name="T9" fmla="*/ 898 h 941"/>
                    <a:gd name="T10" fmla="*/ 338 w 1214"/>
                    <a:gd name="T11" fmla="*/ 882 h 941"/>
                    <a:gd name="T12" fmla="*/ 255 w 1214"/>
                    <a:gd name="T13" fmla="*/ 874 h 941"/>
                    <a:gd name="T14" fmla="*/ 169 w 1214"/>
                    <a:gd name="T15" fmla="*/ 864 h 941"/>
                    <a:gd name="T16" fmla="*/ 0 w 1214"/>
                    <a:gd name="T17" fmla="*/ 841 h 941"/>
                    <a:gd name="T18" fmla="*/ 13 w 1214"/>
                    <a:gd name="T19" fmla="*/ 748 h 941"/>
                    <a:gd name="T20" fmla="*/ 17 w 1214"/>
                    <a:gd name="T21" fmla="*/ 721 h 941"/>
                    <a:gd name="T22" fmla="*/ 23 w 1214"/>
                    <a:gd name="T23" fmla="*/ 666 h 941"/>
                    <a:gd name="T24" fmla="*/ 33 w 1214"/>
                    <a:gd name="T25" fmla="*/ 605 h 941"/>
                    <a:gd name="T26" fmla="*/ 43 w 1214"/>
                    <a:gd name="T27" fmla="*/ 524 h 941"/>
                    <a:gd name="T28" fmla="*/ 59 w 1214"/>
                    <a:gd name="T29" fmla="*/ 422 h 941"/>
                    <a:gd name="T30" fmla="*/ 61 w 1214"/>
                    <a:gd name="T31" fmla="*/ 408 h 941"/>
                    <a:gd name="T32" fmla="*/ 67 w 1214"/>
                    <a:gd name="T33" fmla="*/ 355 h 941"/>
                    <a:gd name="T34" fmla="*/ 72 w 1214"/>
                    <a:gd name="T35" fmla="*/ 316 h 941"/>
                    <a:gd name="T36" fmla="*/ 82 w 1214"/>
                    <a:gd name="T37" fmla="*/ 237 h 941"/>
                    <a:gd name="T38" fmla="*/ 90 w 1214"/>
                    <a:gd name="T39" fmla="*/ 182 h 941"/>
                    <a:gd name="T40" fmla="*/ 100 w 1214"/>
                    <a:gd name="T41" fmla="*/ 110 h 941"/>
                    <a:gd name="T42" fmla="*/ 104 w 1214"/>
                    <a:gd name="T43" fmla="*/ 70 h 941"/>
                    <a:gd name="T44" fmla="*/ 216 w 1214"/>
                    <a:gd name="T45" fmla="*/ 13 h 941"/>
                    <a:gd name="T46" fmla="*/ 302 w 1214"/>
                    <a:gd name="T47" fmla="*/ 23 h 941"/>
                    <a:gd name="T48" fmla="*/ 416 w 1214"/>
                    <a:gd name="T49" fmla="*/ 35 h 941"/>
                    <a:gd name="T50" fmla="*/ 495 w 1214"/>
                    <a:gd name="T51" fmla="*/ 45 h 941"/>
                    <a:gd name="T52" fmla="*/ 534 w 1214"/>
                    <a:gd name="T53" fmla="*/ 49 h 941"/>
                    <a:gd name="T54" fmla="*/ 607 w 1214"/>
                    <a:gd name="T55" fmla="*/ 55 h 941"/>
                    <a:gd name="T56" fmla="*/ 750 w 1214"/>
                    <a:gd name="T57" fmla="*/ 68 h 941"/>
                    <a:gd name="T58" fmla="*/ 868 w 1214"/>
                    <a:gd name="T59" fmla="*/ 76 h 941"/>
                    <a:gd name="T60" fmla="*/ 906 w 1214"/>
                    <a:gd name="T61" fmla="*/ 78 h 941"/>
                    <a:gd name="T62" fmla="*/ 921 w 1214"/>
                    <a:gd name="T63" fmla="*/ 78 h 941"/>
                    <a:gd name="T64" fmla="*/ 1059 w 1214"/>
                    <a:gd name="T65" fmla="*/ 86 h 941"/>
                    <a:gd name="T66" fmla="*/ 1108 w 1214"/>
                    <a:gd name="T67" fmla="*/ 88 h 941"/>
                    <a:gd name="T68" fmla="*/ 1212 w 1214"/>
                    <a:gd name="T69" fmla="*/ 145 h 941"/>
                    <a:gd name="T70" fmla="*/ 1210 w 1214"/>
                    <a:gd name="T71" fmla="*/ 198 h 941"/>
                    <a:gd name="T72" fmla="*/ 1210 w 1214"/>
                    <a:gd name="T73" fmla="*/ 267 h 941"/>
                    <a:gd name="T74" fmla="*/ 1208 w 1214"/>
                    <a:gd name="T75" fmla="*/ 304 h 941"/>
                    <a:gd name="T76" fmla="*/ 1206 w 1214"/>
                    <a:gd name="T77" fmla="*/ 359 h 941"/>
                    <a:gd name="T78" fmla="*/ 1204 w 1214"/>
                    <a:gd name="T79" fmla="*/ 410 h 941"/>
                    <a:gd name="T80" fmla="*/ 1204 w 1214"/>
                    <a:gd name="T81" fmla="*/ 416 h 941"/>
                    <a:gd name="T82" fmla="*/ 1202 w 1214"/>
                    <a:gd name="T83" fmla="*/ 491 h 941"/>
                    <a:gd name="T84" fmla="*/ 1202 w 1214"/>
                    <a:gd name="T85" fmla="*/ 528 h 941"/>
                    <a:gd name="T86" fmla="*/ 1199 w 1214"/>
                    <a:gd name="T87" fmla="*/ 605 h 941"/>
                    <a:gd name="T88" fmla="*/ 1197 w 1214"/>
                    <a:gd name="T89" fmla="*/ 703 h 941"/>
                    <a:gd name="T90" fmla="*/ 1195 w 1214"/>
                    <a:gd name="T91" fmla="*/ 756 h 941"/>
                    <a:gd name="T92" fmla="*/ 1193 w 1214"/>
                    <a:gd name="T93" fmla="*/ 794 h 941"/>
                    <a:gd name="T94" fmla="*/ 1193 w 1214"/>
                    <a:gd name="T95" fmla="*/ 821 h 941"/>
                    <a:gd name="T96" fmla="*/ 1191 w 1214"/>
                    <a:gd name="T97" fmla="*/ 858 h 941"/>
                    <a:gd name="T98" fmla="*/ 1189 w 1214"/>
                    <a:gd name="T99" fmla="*/ 915 h 941"/>
                    <a:gd name="T100" fmla="*/ 1088 w 1214"/>
                    <a:gd name="T101" fmla="*/ 937 h 941"/>
                    <a:gd name="T102" fmla="*/ 1037 w 1214"/>
                    <a:gd name="T103" fmla="*/ 935 h 941"/>
                    <a:gd name="T104" fmla="*/ 984 w 1214"/>
                    <a:gd name="T105" fmla="*/ 933 h 941"/>
                    <a:gd name="T106" fmla="*/ 951 w 1214"/>
                    <a:gd name="T107" fmla="*/ 931 h 941"/>
                    <a:gd name="T108" fmla="*/ 825 w 1214"/>
                    <a:gd name="T109" fmla="*/ 925 h 941"/>
                    <a:gd name="T110" fmla="*/ 809 w 1214"/>
                    <a:gd name="T111" fmla="*/ 923 h 94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214"/>
                    <a:gd name="T169" fmla="*/ 0 h 941"/>
                    <a:gd name="T170" fmla="*/ 1214 w 1214"/>
                    <a:gd name="T171" fmla="*/ 941 h 94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214" h="941">
                      <a:moveTo>
                        <a:pt x="802" y="923"/>
                      </a:moveTo>
                      <a:lnTo>
                        <a:pt x="794" y="921"/>
                      </a:lnTo>
                      <a:lnTo>
                        <a:pt x="772" y="919"/>
                      </a:lnTo>
                      <a:lnTo>
                        <a:pt x="711" y="915"/>
                      </a:lnTo>
                      <a:lnTo>
                        <a:pt x="705" y="915"/>
                      </a:lnTo>
                      <a:lnTo>
                        <a:pt x="633" y="910"/>
                      </a:lnTo>
                      <a:lnTo>
                        <a:pt x="623" y="910"/>
                      </a:lnTo>
                      <a:lnTo>
                        <a:pt x="579" y="906"/>
                      </a:lnTo>
                      <a:lnTo>
                        <a:pt x="530" y="902"/>
                      </a:lnTo>
                      <a:lnTo>
                        <a:pt x="487" y="898"/>
                      </a:lnTo>
                      <a:lnTo>
                        <a:pt x="381" y="888"/>
                      </a:lnTo>
                      <a:lnTo>
                        <a:pt x="338" y="882"/>
                      </a:lnTo>
                      <a:lnTo>
                        <a:pt x="261" y="874"/>
                      </a:lnTo>
                      <a:lnTo>
                        <a:pt x="255" y="874"/>
                      </a:lnTo>
                      <a:lnTo>
                        <a:pt x="177" y="864"/>
                      </a:lnTo>
                      <a:lnTo>
                        <a:pt x="169" y="864"/>
                      </a:lnTo>
                      <a:lnTo>
                        <a:pt x="131" y="860"/>
                      </a:lnTo>
                      <a:lnTo>
                        <a:pt x="0" y="841"/>
                      </a:lnTo>
                      <a:lnTo>
                        <a:pt x="8" y="790"/>
                      </a:lnTo>
                      <a:lnTo>
                        <a:pt x="13" y="748"/>
                      </a:lnTo>
                      <a:lnTo>
                        <a:pt x="15" y="737"/>
                      </a:lnTo>
                      <a:lnTo>
                        <a:pt x="17" y="721"/>
                      </a:lnTo>
                      <a:lnTo>
                        <a:pt x="21" y="684"/>
                      </a:lnTo>
                      <a:lnTo>
                        <a:pt x="23" y="666"/>
                      </a:lnTo>
                      <a:lnTo>
                        <a:pt x="29" y="632"/>
                      </a:lnTo>
                      <a:lnTo>
                        <a:pt x="33" y="605"/>
                      </a:lnTo>
                      <a:lnTo>
                        <a:pt x="43" y="532"/>
                      </a:lnTo>
                      <a:lnTo>
                        <a:pt x="43" y="524"/>
                      </a:lnTo>
                      <a:lnTo>
                        <a:pt x="51" y="475"/>
                      </a:lnTo>
                      <a:lnTo>
                        <a:pt x="59" y="422"/>
                      </a:lnTo>
                      <a:lnTo>
                        <a:pt x="59" y="418"/>
                      </a:lnTo>
                      <a:lnTo>
                        <a:pt x="61" y="408"/>
                      </a:lnTo>
                      <a:lnTo>
                        <a:pt x="65" y="369"/>
                      </a:lnTo>
                      <a:lnTo>
                        <a:pt x="67" y="355"/>
                      </a:lnTo>
                      <a:lnTo>
                        <a:pt x="70" y="328"/>
                      </a:lnTo>
                      <a:lnTo>
                        <a:pt x="72" y="316"/>
                      </a:lnTo>
                      <a:lnTo>
                        <a:pt x="78" y="263"/>
                      </a:lnTo>
                      <a:lnTo>
                        <a:pt x="82" y="237"/>
                      </a:lnTo>
                      <a:lnTo>
                        <a:pt x="86" y="214"/>
                      </a:lnTo>
                      <a:lnTo>
                        <a:pt x="90" y="182"/>
                      </a:lnTo>
                      <a:lnTo>
                        <a:pt x="94" y="159"/>
                      </a:lnTo>
                      <a:lnTo>
                        <a:pt x="100" y="110"/>
                      </a:lnTo>
                      <a:lnTo>
                        <a:pt x="100" y="106"/>
                      </a:lnTo>
                      <a:lnTo>
                        <a:pt x="104" y="70"/>
                      </a:lnTo>
                      <a:lnTo>
                        <a:pt x="114" y="0"/>
                      </a:lnTo>
                      <a:lnTo>
                        <a:pt x="216" y="13"/>
                      </a:lnTo>
                      <a:lnTo>
                        <a:pt x="279" y="19"/>
                      </a:lnTo>
                      <a:lnTo>
                        <a:pt x="302" y="23"/>
                      </a:lnTo>
                      <a:lnTo>
                        <a:pt x="310" y="23"/>
                      </a:lnTo>
                      <a:lnTo>
                        <a:pt x="416" y="35"/>
                      </a:lnTo>
                      <a:lnTo>
                        <a:pt x="436" y="39"/>
                      </a:lnTo>
                      <a:lnTo>
                        <a:pt x="495" y="45"/>
                      </a:lnTo>
                      <a:lnTo>
                        <a:pt x="515" y="47"/>
                      </a:lnTo>
                      <a:lnTo>
                        <a:pt x="534" y="49"/>
                      </a:lnTo>
                      <a:lnTo>
                        <a:pt x="554" y="51"/>
                      </a:lnTo>
                      <a:lnTo>
                        <a:pt x="607" y="55"/>
                      </a:lnTo>
                      <a:lnTo>
                        <a:pt x="731" y="66"/>
                      </a:lnTo>
                      <a:lnTo>
                        <a:pt x="750" y="68"/>
                      </a:lnTo>
                      <a:lnTo>
                        <a:pt x="866" y="76"/>
                      </a:lnTo>
                      <a:lnTo>
                        <a:pt x="868" y="76"/>
                      </a:lnTo>
                      <a:lnTo>
                        <a:pt x="888" y="78"/>
                      </a:lnTo>
                      <a:lnTo>
                        <a:pt x="906" y="78"/>
                      </a:lnTo>
                      <a:lnTo>
                        <a:pt x="908" y="78"/>
                      </a:lnTo>
                      <a:lnTo>
                        <a:pt x="921" y="78"/>
                      </a:lnTo>
                      <a:lnTo>
                        <a:pt x="1051" y="86"/>
                      </a:lnTo>
                      <a:lnTo>
                        <a:pt x="1059" y="86"/>
                      </a:lnTo>
                      <a:lnTo>
                        <a:pt x="1092" y="88"/>
                      </a:lnTo>
                      <a:lnTo>
                        <a:pt x="1108" y="88"/>
                      </a:lnTo>
                      <a:lnTo>
                        <a:pt x="1214" y="92"/>
                      </a:lnTo>
                      <a:lnTo>
                        <a:pt x="1212" y="145"/>
                      </a:lnTo>
                      <a:lnTo>
                        <a:pt x="1212" y="182"/>
                      </a:lnTo>
                      <a:lnTo>
                        <a:pt x="1210" y="198"/>
                      </a:lnTo>
                      <a:lnTo>
                        <a:pt x="1210" y="251"/>
                      </a:lnTo>
                      <a:lnTo>
                        <a:pt x="1210" y="267"/>
                      </a:lnTo>
                      <a:lnTo>
                        <a:pt x="1208" y="275"/>
                      </a:lnTo>
                      <a:lnTo>
                        <a:pt x="1208" y="304"/>
                      </a:lnTo>
                      <a:lnTo>
                        <a:pt x="1206" y="336"/>
                      </a:lnTo>
                      <a:lnTo>
                        <a:pt x="1206" y="359"/>
                      </a:lnTo>
                      <a:lnTo>
                        <a:pt x="1206" y="385"/>
                      </a:lnTo>
                      <a:lnTo>
                        <a:pt x="1204" y="410"/>
                      </a:lnTo>
                      <a:lnTo>
                        <a:pt x="1204" y="412"/>
                      </a:lnTo>
                      <a:lnTo>
                        <a:pt x="1204" y="416"/>
                      </a:lnTo>
                      <a:lnTo>
                        <a:pt x="1204" y="438"/>
                      </a:lnTo>
                      <a:lnTo>
                        <a:pt x="1202" y="491"/>
                      </a:lnTo>
                      <a:lnTo>
                        <a:pt x="1202" y="518"/>
                      </a:lnTo>
                      <a:lnTo>
                        <a:pt x="1202" y="528"/>
                      </a:lnTo>
                      <a:lnTo>
                        <a:pt x="1201" y="556"/>
                      </a:lnTo>
                      <a:lnTo>
                        <a:pt x="1199" y="605"/>
                      </a:lnTo>
                      <a:lnTo>
                        <a:pt x="1197" y="678"/>
                      </a:lnTo>
                      <a:lnTo>
                        <a:pt x="1197" y="703"/>
                      </a:lnTo>
                      <a:lnTo>
                        <a:pt x="1195" y="729"/>
                      </a:lnTo>
                      <a:lnTo>
                        <a:pt x="1195" y="756"/>
                      </a:lnTo>
                      <a:lnTo>
                        <a:pt x="1195" y="782"/>
                      </a:lnTo>
                      <a:lnTo>
                        <a:pt x="1193" y="794"/>
                      </a:lnTo>
                      <a:lnTo>
                        <a:pt x="1193" y="809"/>
                      </a:lnTo>
                      <a:lnTo>
                        <a:pt x="1193" y="821"/>
                      </a:lnTo>
                      <a:lnTo>
                        <a:pt x="1193" y="835"/>
                      </a:lnTo>
                      <a:lnTo>
                        <a:pt x="1191" y="858"/>
                      </a:lnTo>
                      <a:lnTo>
                        <a:pt x="1191" y="876"/>
                      </a:lnTo>
                      <a:lnTo>
                        <a:pt x="1189" y="915"/>
                      </a:lnTo>
                      <a:lnTo>
                        <a:pt x="1189" y="941"/>
                      </a:lnTo>
                      <a:lnTo>
                        <a:pt x="1088" y="937"/>
                      </a:lnTo>
                      <a:lnTo>
                        <a:pt x="1049" y="937"/>
                      </a:lnTo>
                      <a:lnTo>
                        <a:pt x="1037" y="935"/>
                      </a:lnTo>
                      <a:lnTo>
                        <a:pt x="1006" y="935"/>
                      </a:lnTo>
                      <a:lnTo>
                        <a:pt x="984" y="933"/>
                      </a:lnTo>
                      <a:lnTo>
                        <a:pt x="980" y="933"/>
                      </a:lnTo>
                      <a:lnTo>
                        <a:pt x="951" y="931"/>
                      </a:lnTo>
                      <a:lnTo>
                        <a:pt x="845" y="925"/>
                      </a:lnTo>
                      <a:lnTo>
                        <a:pt x="825" y="925"/>
                      </a:lnTo>
                      <a:lnTo>
                        <a:pt x="821" y="923"/>
                      </a:lnTo>
                      <a:lnTo>
                        <a:pt x="809" y="923"/>
                      </a:lnTo>
                      <a:lnTo>
                        <a:pt x="802" y="923"/>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98" name="Freeform 51">
                  <a:extLst>
                    <a:ext uri="{FF2B5EF4-FFF2-40B4-BE49-F238E27FC236}">
                      <a16:creationId xmlns:a16="http://schemas.microsoft.com/office/drawing/2014/main" id="{445770A4-2D3D-4325-BA6F-3C9EFFD4F14C}"/>
                    </a:ext>
                  </a:extLst>
                </p:cNvPr>
                <p:cNvSpPr>
                  <a:spLocks/>
                </p:cNvSpPr>
                <p:nvPr/>
              </p:nvSpPr>
              <p:spPr bwMode="auto">
                <a:xfrm>
                  <a:off x="1426" y="1025"/>
                  <a:ext cx="527" cy="819"/>
                </a:xfrm>
                <a:custGeom>
                  <a:avLst/>
                  <a:gdLst>
                    <a:gd name="T0" fmla="*/ 116 w 1055"/>
                    <a:gd name="T1" fmla="*/ 1026 h 1641"/>
                    <a:gd name="T2" fmla="*/ 86 w 1055"/>
                    <a:gd name="T3" fmla="*/ 1087 h 1641"/>
                    <a:gd name="T4" fmla="*/ 55 w 1055"/>
                    <a:gd name="T5" fmla="*/ 1221 h 1641"/>
                    <a:gd name="T6" fmla="*/ 159 w 1055"/>
                    <a:gd name="T7" fmla="*/ 1496 h 1641"/>
                    <a:gd name="T8" fmla="*/ 397 w 1055"/>
                    <a:gd name="T9" fmla="*/ 1545 h 1641"/>
                    <a:gd name="T10" fmla="*/ 457 w 1055"/>
                    <a:gd name="T11" fmla="*/ 1557 h 1641"/>
                    <a:gd name="T12" fmla="*/ 619 w 1055"/>
                    <a:gd name="T13" fmla="*/ 1586 h 1641"/>
                    <a:gd name="T14" fmla="*/ 797 w 1055"/>
                    <a:gd name="T15" fmla="*/ 1614 h 1641"/>
                    <a:gd name="T16" fmla="*/ 807 w 1055"/>
                    <a:gd name="T17" fmla="*/ 1616 h 1641"/>
                    <a:gd name="T18" fmla="*/ 908 w 1055"/>
                    <a:gd name="T19" fmla="*/ 1630 h 1641"/>
                    <a:gd name="T20" fmla="*/ 984 w 1055"/>
                    <a:gd name="T21" fmla="*/ 1641 h 1641"/>
                    <a:gd name="T22" fmla="*/ 998 w 1055"/>
                    <a:gd name="T23" fmla="*/ 1533 h 1641"/>
                    <a:gd name="T24" fmla="*/ 1014 w 1055"/>
                    <a:gd name="T25" fmla="*/ 1427 h 1641"/>
                    <a:gd name="T26" fmla="*/ 1022 w 1055"/>
                    <a:gd name="T27" fmla="*/ 1364 h 1641"/>
                    <a:gd name="T28" fmla="*/ 1033 w 1055"/>
                    <a:gd name="T29" fmla="*/ 1272 h 1641"/>
                    <a:gd name="T30" fmla="*/ 1045 w 1055"/>
                    <a:gd name="T31" fmla="*/ 1191 h 1641"/>
                    <a:gd name="T32" fmla="*/ 1049 w 1055"/>
                    <a:gd name="T33" fmla="*/ 1117 h 1641"/>
                    <a:gd name="T34" fmla="*/ 1027 w 1055"/>
                    <a:gd name="T35" fmla="*/ 1079 h 1641"/>
                    <a:gd name="T36" fmla="*/ 994 w 1055"/>
                    <a:gd name="T37" fmla="*/ 1062 h 1641"/>
                    <a:gd name="T38" fmla="*/ 968 w 1055"/>
                    <a:gd name="T39" fmla="*/ 1091 h 1641"/>
                    <a:gd name="T40" fmla="*/ 849 w 1055"/>
                    <a:gd name="T41" fmla="*/ 1083 h 1641"/>
                    <a:gd name="T42" fmla="*/ 770 w 1055"/>
                    <a:gd name="T43" fmla="*/ 1087 h 1641"/>
                    <a:gd name="T44" fmla="*/ 746 w 1055"/>
                    <a:gd name="T45" fmla="*/ 1077 h 1641"/>
                    <a:gd name="T46" fmla="*/ 697 w 1055"/>
                    <a:gd name="T47" fmla="*/ 950 h 1641"/>
                    <a:gd name="T48" fmla="*/ 570 w 1055"/>
                    <a:gd name="T49" fmla="*/ 818 h 1641"/>
                    <a:gd name="T50" fmla="*/ 611 w 1055"/>
                    <a:gd name="T51" fmla="*/ 608 h 1641"/>
                    <a:gd name="T52" fmla="*/ 619 w 1055"/>
                    <a:gd name="T53" fmla="*/ 572 h 1641"/>
                    <a:gd name="T54" fmla="*/ 581 w 1055"/>
                    <a:gd name="T55" fmla="*/ 568 h 1641"/>
                    <a:gd name="T56" fmla="*/ 562 w 1055"/>
                    <a:gd name="T57" fmla="*/ 555 h 1641"/>
                    <a:gd name="T58" fmla="*/ 542 w 1055"/>
                    <a:gd name="T59" fmla="*/ 500 h 1641"/>
                    <a:gd name="T60" fmla="*/ 479 w 1055"/>
                    <a:gd name="T61" fmla="*/ 411 h 1641"/>
                    <a:gd name="T62" fmla="*/ 452 w 1055"/>
                    <a:gd name="T63" fmla="*/ 348 h 1641"/>
                    <a:gd name="T64" fmla="*/ 428 w 1055"/>
                    <a:gd name="T65" fmla="*/ 242 h 1641"/>
                    <a:gd name="T66" fmla="*/ 452 w 1055"/>
                    <a:gd name="T67" fmla="*/ 136 h 1641"/>
                    <a:gd name="T68" fmla="*/ 473 w 1055"/>
                    <a:gd name="T69" fmla="*/ 30 h 1641"/>
                    <a:gd name="T70" fmla="*/ 332 w 1055"/>
                    <a:gd name="T71" fmla="*/ 16 h 1641"/>
                    <a:gd name="T72" fmla="*/ 290 w 1055"/>
                    <a:gd name="T73" fmla="*/ 183 h 1641"/>
                    <a:gd name="T74" fmla="*/ 285 w 1055"/>
                    <a:gd name="T75" fmla="*/ 211 h 1641"/>
                    <a:gd name="T76" fmla="*/ 267 w 1055"/>
                    <a:gd name="T77" fmla="*/ 289 h 1641"/>
                    <a:gd name="T78" fmla="*/ 249 w 1055"/>
                    <a:gd name="T79" fmla="*/ 368 h 1641"/>
                    <a:gd name="T80" fmla="*/ 222 w 1055"/>
                    <a:gd name="T81" fmla="*/ 482 h 1641"/>
                    <a:gd name="T82" fmla="*/ 210 w 1055"/>
                    <a:gd name="T83" fmla="*/ 541 h 1641"/>
                    <a:gd name="T84" fmla="*/ 208 w 1055"/>
                    <a:gd name="T85" fmla="*/ 635 h 1641"/>
                    <a:gd name="T86" fmla="*/ 218 w 1055"/>
                    <a:gd name="T87" fmla="*/ 669 h 1641"/>
                    <a:gd name="T88" fmla="*/ 208 w 1055"/>
                    <a:gd name="T89" fmla="*/ 794 h 1641"/>
                    <a:gd name="T90" fmla="*/ 184 w 1055"/>
                    <a:gd name="T91" fmla="*/ 830 h 1641"/>
                    <a:gd name="T92" fmla="*/ 129 w 1055"/>
                    <a:gd name="T93" fmla="*/ 891 h 1641"/>
                    <a:gd name="T94" fmla="*/ 98 w 1055"/>
                    <a:gd name="T95" fmla="*/ 993 h 164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55"/>
                    <a:gd name="T145" fmla="*/ 0 h 1641"/>
                    <a:gd name="T146" fmla="*/ 1055 w 1055"/>
                    <a:gd name="T147" fmla="*/ 1641 h 164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55" h="1641">
                      <a:moveTo>
                        <a:pt x="121" y="1018"/>
                      </a:moveTo>
                      <a:lnTo>
                        <a:pt x="117" y="1024"/>
                      </a:lnTo>
                      <a:lnTo>
                        <a:pt x="116" y="1026"/>
                      </a:lnTo>
                      <a:lnTo>
                        <a:pt x="96" y="1073"/>
                      </a:lnTo>
                      <a:lnTo>
                        <a:pt x="92" y="1075"/>
                      </a:lnTo>
                      <a:lnTo>
                        <a:pt x="86" y="1087"/>
                      </a:lnTo>
                      <a:lnTo>
                        <a:pt x="80" y="1113"/>
                      </a:lnTo>
                      <a:lnTo>
                        <a:pt x="74" y="1134"/>
                      </a:lnTo>
                      <a:lnTo>
                        <a:pt x="55" y="1221"/>
                      </a:lnTo>
                      <a:lnTo>
                        <a:pt x="0" y="1461"/>
                      </a:lnTo>
                      <a:lnTo>
                        <a:pt x="9" y="1463"/>
                      </a:lnTo>
                      <a:lnTo>
                        <a:pt x="159" y="1496"/>
                      </a:lnTo>
                      <a:lnTo>
                        <a:pt x="326" y="1531"/>
                      </a:lnTo>
                      <a:lnTo>
                        <a:pt x="371" y="1539"/>
                      </a:lnTo>
                      <a:lnTo>
                        <a:pt x="397" y="1545"/>
                      </a:lnTo>
                      <a:lnTo>
                        <a:pt x="450" y="1555"/>
                      </a:lnTo>
                      <a:lnTo>
                        <a:pt x="454" y="1557"/>
                      </a:lnTo>
                      <a:lnTo>
                        <a:pt x="457" y="1557"/>
                      </a:lnTo>
                      <a:lnTo>
                        <a:pt x="489" y="1563"/>
                      </a:lnTo>
                      <a:lnTo>
                        <a:pt x="536" y="1573"/>
                      </a:lnTo>
                      <a:lnTo>
                        <a:pt x="619" y="1586"/>
                      </a:lnTo>
                      <a:lnTo>
                        <a:pt x="660" y="1592"/>
                      </a:lnTo>
                      <a:lnTo>
                        <a:pt x="794" y="1614"/>
                      </a:lnTo>
                      <a:lnTo>
                        <a:pt x="797" y="1614"/>
                      </a:lnTo>
                      <a:lnTo>
                        <a:pt x="799" y="1614"/>
                      </a:lnTo>
                      <a:lnTo>
                        <a:pt x="805" y="1616"/>
                      </a:lnTo>
                      <a:lnTo>
                        <a:pt x="807" y="1616"/>
                      </a:lnTo>
                      <a:lnTo>
                        <a:pt x="825" y="1618"/>
                      </a:lnTo>
                      <a:lnTo>
                        <a:pt x="866" y="1624"/>
                      </a:lnTo>
                      <a:lnTo>
                        <a:pt x="908" y="1630"/>
                      </a:lnTo>
                      <a:lnTo>
                        <a:pt x="915" y="1632"/>
                      </a:lnTo>
                      <a:lnTo>
                        <a:pt x="921" y="1632"/>
                      </a:lnTo>
                      <a:lnTo>
                        <a:pt x="984" y="1641"/>
                      </a:lnTo>
                      <a:lnTo>
                        <a:pt x="988" y="1614"/>
                      </a:lnTo>
                      <a:lnTo>
                        <a:pt x="998" y="1541"/>
                      </a:lnTo>
                      <a:lnTo>
                        <a:pt x="998" y="1533"/>
                      </a:lnTo>
                      <a:lnTo>
                        <a:pt x="1006" y="1484"/>
                      </a:lnTo>
                      <a:lnTo>
                        <a:pt x="1014" y="1431"/>
                      </a:lnTo>
                      <a:lnTo>
                        <a:pt x="1014" y="1427"/>
                      </a:lnTo>
                      <a:lnTo>
                        <a:pt x="1016" y="1417"/>
                      </a:lnTo>
                      <a:lnTo>
                        <a:pt x="1020" y="1378"/>
                      </a:lnTo>
                      <a:lnTo>
                        <a:pt x="1022" y="1364"/>
                      </a:lnTo>
                      <a:lnTo>
                        <a:pt x="1025" y="1337"/>
                      </a:lnTo>
                      <a:lnTo>
                        <a:pt x="1027" y="1325"/>
                      </a:lnTo>
                      <a:lnTo>
                        <a:pt x="1033" y="1272"/>
                      </a:lnTo>
                      <a:lnTo>
                        <a:pt x="1037" y="1246"/>
                      </a:lnTo>
                      <a:lnTo>
                        <a:pt x="1041" y="1223"/>
                      </a:lnTo>
                      <a:lnTo>
                        <a:pt x="1045" y="1191"/>
                      </a:lnTo>
                      <a:lnTo>
                        <a:pt x="1049" y="1168"/>
                      </a:lnTo>
                      <a:lnTo>
                        <a:pt x="1055" y="1119"/>
                      </a:lnTo>
                      <a:lnTo>
                        <a:pt x="1049" y="1117"/>
                      </a:lnTo>
                      <a:lnTo>
                        <a:pt x="1047" y="1117"/>
                      </a:lnTo>
                      <a:lnTo>
                        <a:pt x="1043" y="1113"/>
                      </a:lnTo>
                      <a:lnTo>
                        <a:pt x="1027" y="1079"/>
                      </a:lnTo>
                      <a:lnTo>
                        <a:pt x="1012" y="1054"/>
                      </a:lnTo>
                      <a:lnTo>
                        <a:pt x="1008" y="1054"/>
                      </a:lnTo>
                      <a:lnTo>
                        <a:pt x="994" y="1062"/>
                      </a:lnTo>
                      <a:lnTo>
                        <a:pt x="986" y="1073"/>
                      </a:lnTo>
                      <a:lnTo>
                        <a:pt x="986" y="1095"/>
                      </a:lnTo>
                      <a:lnTo>
                        <a:pt x="968" y="1091"/>
                      </a:lnTo>
                      <a:lnTo>
                        <a:pt x="886" y="1083"/>
                      </a:lnTo>
                      <a:lnTo>
                        <a:pt x="868" y="1072"/>
                      </a:lnTo>
                      <a:lnTo>
                        <a:pt x="849" y="1083"/>
                      </a:lnTo>
                      <a:lnTo>
                        <a:pt x="825" y="1089"/>
                      </a:lnTo>
                      <a:lnTo>
                        <a:pt x="790" y="1075"/>
                      </a:lnTo>
                      <a:lnTo>
                        <a:pt x="770" y="1087"/>
                      </a:lnTo>
                      <a:lnTo>
                        <a:pt x="774" y="1099"/>
                      </a:lnTo>
                      <a:lnTo>
                        <a:pt x="768" y="1101"/>
                      </a:lnTo>
                      <a:lnTo>
                        <a:pt x="746" y="1077"/>
                      </a:lnTo>
                      <a:lnTo>
                        <a:pt x="737" y="1011"/>
                      </a:lnTo>
                      <a:lnTo>
                        <a:pt x="689" y="977"/>
                      </a:lnTo>
                      <a:lnTo>
                        <a:pt x="697" y="950"/>
                      </a:lnTo>
                      <a:lnTo>
                        <a:pt x="646" y="790"/>
                      </a:lnTo>
                      <a:lnTo>
                        <a:pt x="591" y="818"/>
                      </a:lnTo>
                      <a:lnTo>
                        <a:pt x="570" y="818"/>
                      </a:lnTo>
                      <a:lnTo>
                        <a:pt x="546" y="802"/>
                      </a:lnTo>
                      <a:lnTo>
                        <a:pt x="607" y="608"/>
                      </a:lnTo>
                      <a:lnTo>
                        <a:pt x="611" y="608"/>
                      </a:lnTo>
                      <a:lnTo>
                        <a:pt x="625" y="584"/>
                      </a:lnTo>
                      <a:lnTo>
                        <a:pt x="625" y="576"/>
                      </a:lnTo>
                      <a:lnTo>
                        <a:pt x="619" y="572"/>
                      </a:lnTo>
                      <a:lnTo>
                        <a:pt x="599" y="574"/>
                      </a:lnTo>
                      <a:lnTo>
                        <a:pt x="583" y="574"/>
                      </a:lnTo>
                      <a:lnTo>
                        <a:pt x="581" y="568"/>
                      </a:lnTo>
                      <a:lnTo>
                        <a:pt x="583" y="557"/>
                      </a:lnTo>
                      <a:lnTo>
                        <a:pt x="575" y="549"/>
                      </a:lnTo>
                      <a:lnTo>
                        <a:pt x="562" y="555"/>
                      </a:lnTo>
                      <a:lnTo>
                        <a:pt x="558" y="551"/>
                      </a:lnTo>
                      <a:lnTo>
                        <a:pt x="564" y="545"/>
                      </a:lnTo>
                      <a:lnTo>
                        <a:pt x="542" y="500"/>
                      </a:lnTo>
                      <a:lnTo>
                        <a:pt x="528" y="482"/>
                      </a:lnTo>
                      <a:lnTo>
                        <a:pt x="501" y="423"/>
                      </a:lnTo>
                      <a:lnTo>
                        <a:pt x="479" y="411"/>
                      </a:lnTo>
                      <a:lnTo>
                        <a:pt x="448" y="370"/>
                      </a:lnTo>
                      <a:lnTo>
                        <a:pt x="467" y="364"/>
                      </a:lnTo>
                      <a:lnTo>
                        <a:pt x="452" y="348"/>
                      </a:lnTo>
                      <a:lnTo>
                        <a:pt x="459" y="311"/>
                      </a:lnTo>
                      <a:lnTo>
                        <a:pt x="428" y="246"/>
                      </a:lnTo>
                      <a:lnTo>
                        <a:pt x="428" y="242"/>
                      </a:lnTo>
                      <a:lnTo>
                        <a:pt x="438" y="197"/>
                      </a:lnTo>
                      <a:lnTo>
                        <a:pt x="450" y="144"/>
                      </a:lnTo>
                      <a:lnTo>
                        <a:pt x="452" y="136"/>
                      </a:lnTo>
                      <a:lnTo>
                        <a:pt x="467" y="57"/>
                      </a:lnTo>
                      <a:lnTo>
                        <a:pt x="473" y="36"/>
                      </a:lnTo>
                      <a:lnTo>
                        <a:pt x="473" y="30"/>
                      </a:lnTo>
                      <a:lnTo>
                        <a:pt x="336" y="0"/>
                      </a:lnTo>
                      <a:lnTo>
                        <a:pt x="334" y="8"/>
                      </a:lnTo>
                      <a:lnTo>
                        <a:pt x="332" y="16"/>
                      </a:lnTo>
                      <a:lnTo>
                        <a:pt x="328" y="32"/>
                      </a:lnTo>
                      <a:lnTo>
                        <a:pt x="300" y="150"/>
                      </a:lnTo>
                      <a:lnTo>
                        <a:pt x="290" y="183"/>
                      </a:lnTo>
                      <a:lnTo>
                        <a:pt x="286" y="201"/>
                      </a:lnTo>
                      <a:lnTo>
                        <a:pt x="286" y="207"/>
                      </a:lnTo>
                      <a:lnTo>
                        <a:pt x="285" y="211"/>
                      </a:lnTo>
                      <a:lnTo>
                        <a:pt x="285" y="215"/>
                      </a:lnTo>
                      <a:lnTo>
                        <a:pt x="273" y="262"/>
                      </a:lnTo>
                      <a:lnTo>
                        <a:pt x="267" y="289"/>
                      </a:lnTo>
                      <a:lnTo>
                        <a:pt x="255" y="342"/>
                      </a:lnTo>
                      <a:lnTo>
                        <a:pt x="249" y="366"/>
                      </a:lnTo>
                      <a:lnTo>
                        <a:pt x="249" y="368"/>
                      </a:lnTo>
                      <a:lnTo>
                        <a:pt x="243" y="393"/>
                      </a:lnTo>
                      <a:lnTo>
                        <a:pt x="226" y="472"/>
                      </a:lnTo>
                      <a:lnTo>
                        <a:pt x="222" y="482"/>
                      </a:lnTo>
                      <a:lnTo>
                        <a:pt x="214" y="515"/>
                      </a:lnTo>
                      <a:lnTo>
                        <a:pt x="212" y="525"/>
                      </a:lnTo>
                      <a:lnTo>
                        <a:pt x="210" y="541"/>
                      </a:lnTo>
                      <a:lnTo>
                        <a:pt x="204" y="551"/>
                      </a:lnTo>
                      <a:lnTo>
                        <a:pt x="212" y="580"/>
                      </a:lnTo>
                      <a:lnTo>
                        <a:pt x="208" y="635"/>
                      </a:lnTo>
                      <a:lnTo>
                        <a:pt x="212" y="645"/>
                      </a:lnTo>
                      <a:lnTo>
                        <a:pt x="218" y="663"/>
                      </a:lnTo>
                      <a:lnTo>
                        <a:pt x="218" y="669"/>
                      </a:lnTo>
                      <a:lnTo>
                        <a:pt x="251" y="698"/>
                      </a:lnTo>
                      <a:lnTo>
                        <a:pt x="257" y="728"/>
                      </a:lnTo>
                      <a:lnTo>
                        <a:pt x="208" y="794"/>
                      </a:lnTo>
                      <a:lnTo>
                        <a:pt x="206" y="796"/>
                      </a:lnTo>
                      <a:lnTo>
                        <a:pt x="190" y="822"/>
                      </a:lnTo>
                      <a:lnTo>
                        <a:pt x="184" y="830"/>
                      </a:lnTo>
                      <a:lnTo>
                        <a:pt x="171" y="845"/>
                      </a:lnTo>
                      <a:lnTo>
                        <a:pt x="155" y="877"/>
                      </a:lnTo>
                      <a:lnTo>
                        <a:pt x="129" y="891"/>
                      </a:lnTo>
                      <a:lnTo>
                        <a:pt x="80" y="961"/>
                      </a:lnTo>
                      <a:lnTo>
                        <a:pt x="78" y="977"/>
                      </a:lnTo>
                      <a:lnTo>
                        <a:pt x="98" y="993"/>
                      </a:lnTo>
                      <a:lnTo>
                        <a:pt x="110" y="997"/>
                      </a:lnTo>
                      <a:lnTo>
                        <a:pt x="121" y="1018"/>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99" name="Freeform 52">
                  <a:extLst>
                    <a:ext uri="{FF2B5EF4-FFF2-40B4-BE49-F238E27FC236}">
                      <a16:creationId xmlns:a16="http://schemas.microsoft.com/office/drawing/2014/main" id="{A0730333-7FDB-4581-8000-471E4D710EB1}"/>
                    </a:ext>
                  </a:extLst>
                </p:cNvPr>
                <p:cNvSpPr>
                  <a:spLocks/>
                </p:cNvSpPr>
                <p:nvPr/>
              </p:nvSpPr>
              <p:spPr bwMode="auto">
                <a:xfrm>
                  <a:off x="772" y="1589"/>
                  <a:ext cx="744" cy="1153"/>
                </a:xfrm>
                <a:custGeom>
                  <a:avLst/>
                  <a:gdLst>
                    <a:gd name="T0" fmla="*/ 1352 w 1487"/>
                    <a:gd name="T1" fmla="*/ 2307 h 2307"/>
                    <a:gd name="T2" fmla="*/ 1334 w 1487"/>
                    <a:gd name="T3" fmla="*/ 2230 h 2307"/>
                    <a:gd name="T4" fmla="*/ 1397 w 1487"/>
                    <a:gd name="T5" fmla="*/ 2118 h 2307"/>
                    <a:gd name="T6" fmla="*/ 1423 w 1487"/>
                    <a:gd name="T7" fmla="*/ 2044 h 2307"/>
                    <a:gd name="T8" fmla="*/ 1487 w 1487"/>
                    <a:gd name="T9" fmla="*/ 2008 h 2307"/>
                    <a:gd name="T10" fmla="*/ 1436 w 1487"/>
                    <a:gd name="T11" fmla="*/ 1910 h 2307"/>
                    <a:gd name="T12" fmla="*/ 1377 w 1487"/>
                    <a:gd name="T13" fmla="*/ 1792 h 2307"/>
                    <a:gd name="T14" fmla="*/ 1252 w 1487"/>
                    <a:gd name="T15" fmla="*/ 1629 h 2307"/>
                    <a:gd name="T16" fmla="*/ 1177 w 1487"/>
                    <a:gd name="T17" fmla="*/ 1531 h 2307"/>
                    <a:gd name="T18" fmla="*/ 992 w 1487"/>
                    <a:gd name="T19" fmla="*/ 1281 h 2307"/>
                    <a:gd name="T20" fmla="*/ 943 w 1487"/>
                    <a:gd name="T21" fmla="*/ 1216 h 2307"/>
                    <a:gd name="T22" fmla="*/ 823 w 1487"/>
                    <a:gd name="T23" fmla="*/ 1051 h 2307"/>
                    <a:gd name="T24" fmla="*/ 754 w 1487"/>
                    <a:gd name="T25" fmla="*/ 957 h 2307"/>
                    <a:gd name="T26" fmla="*/ 721 w 1487"/>
                    <a:gd name="T27" fmla="*/ 911 h 2307"/>
                    <a:gd name="T28" fmla="*/ 676 w 1487"/>
                    <a:gd name="T29" fmla="*/ 847 h 2307"/>
                    <a:gd name="T30" fmla="*/ 654 w 1487"/>
                    <a:gd name="T31" fmla="*/ 817 h 2307"/>
                    <a:gd name="T32" fmla="*/ 660 w 1487"/>
                    <a:gd name="T33" fmla="*/ 792 h 2307"/>
                    <a:gd name="T34" fmla="*/ 672 w 1487"/>
                    <a:gd name="T35" fmla="*/ 754 h 2307"/>
                    <a:gd name="T36" fmla="*/ 682 w 1487"/>
                    <a:gd name="T37" fmla="*/ 717 h 2307"/>
                    <a:gd name="T38" fmla="*/ 709 w 1487"/>
                    <a:gd name="T39" fmla="*/ 624 h 2307"/>
                    <a:gd name="T40" fmla="*/ 786 w 1487"/>
                    <a:gd name="T41" fmla="*/ 341 h 2307"/>
                    <a:gd name="T42" fmla="*/ 790 w 1487"/>
                    <a:gd name="T43" fmla="*/ 200 h 2307"/>
                    <a:gd name="T44" fmla="*/ 650 w 1487"/>
                    <a:gd name="T45" fmla="*/ 161 h 2307"/>
                    <a:gd name="T46" fmla="*/ 503 w 1487"/>
                    <a:gd name="T47" fmla="*/ 113 h 2307"/>
                    <a:gd name="T48" fmla="*/ 336 w 1487"/>
                    <a:gd name="T49" fmla="*/ 60 h 2307"/>
                    <a:gd name="T50" fmla="*/ 287 w 1487"/>
                    <a:gd name="T51" fmla="*/ 45 h 2307"/>
                    <a:gd name="T52" fmla="*/ 243 w 1487"/>
                    <a:gd name="T53" fmla="*/ 31 h 2307"/>
                    <a:gd name="T54" fmla="*/ 184 w 1487"/>
                    <a:gd name="T55" fmla="*/ 11 h 2307"/>
                    <a:gd name="T56" fmla="*/ 127 w 1487"/>
                    <a:gd name="T57" fmla="*/ 43 h 2307"/>
                    <a:gd name="T58" fmla="*/ 129 w 1487"/>
                    <a:gd name="T59" fmla="*/ 131 h 2307"/>
                    <a:gd name="T60" fmla="*/ 94 w 1487"/>
                    <a:gd name="T61" fmla="*/ 192 h 2307"/>
                    <a:gd name="T62" fmla="*/ 80 w 1487"/>
                    <a:gd name="T63" fmla="*/ 226 h 2307"/>
                    <a:gd name="T64" fmla="*/ 0 w 1487"/>
                    <a:gd name="T65" fmla="*/ 334 h 2307"/>
                    <a:gd name="T66" fmla="*/ 57 w 1487"/>
                    <a:gd name="T67" fmla="*/ 467 h 2307"/>
                    <a:gd name="T68" fmla="*/ 27 w 1487"/>
                    <a:gd name="T69" fmla="*/ 652 h 2307"/>
                    <a:gd name="T70" fmla="*/ 88 w 1487"/>
                    <a:gd name="T71" fmla="*/ 770 h 2307"/>
                    <a:gd name="T72" fmla="*/ 104 w 1487"/>
                    <a:gd name="T73" fmla="*/ 815 h 2307"/>
                    <a:gd name="T74" fmla="*/ 86 w 1487"/>
                    <a:gd name="T75" fmla="*/ 866 h 2307"/>
                    <a:gd name="T76" fmla="*/ 120 w 1487"/>
                    <a:gd name="T77" fmla="*/ 890 h 2307"/>
                    <a:gd name="T78" fmla="*/ 159 w 1487"/>
                    <a:gd name="T79" fmla="*/ 925 h 2307"/>
                    <a:gd name="T80" fmla="*/ 149 w 1487"/>
                    <a:gd name="T81" fmla="*/ 949 h 2307"/>
                    <a:gd name="T82" fmla="*/ 143 w 1487"/>
                    <a:gd name="T83" fmla="*/ 1020 h 2307"/>
                    <a:gd name="T84" fmla="*/ 147 w 1487"/>
                    <a:gd name="T85" fmla="*/ 1079 h 2307"/>
                    <a:gd name="T86" fmla="*/ 208 w 1487"/>
                    <a:gd name="T87" fmla="*/ 1130 h 2307"/>
                    <a:gd name="T88" fmla="*/ 188 w 1487"/>
                    <a:gd name="T89" fmla="*/ 1202 h 2307"/>
                    <a:gd name="T90" fmla="*/ 173 w 1487"/>
                    <a:gd name="T91" fmla="*/ 1273 h 2307"/>
                    <a:gd name="T92" fmla="*/ 220 w 1487"/>
                    <a:gd name="T93" fmla="*/ 1369 h 2307"/>
                    <a:gd name="T94" fmla="*/ 257 w 1487"/>
                    <a:gd name="T95" fmla="*/ 1434 h 2307"/>
                    <a:gd name="T96" fmla="*/ 296 w 1487"/>
                    <a:gd name="T97" fmla="*/ 1499 h 2307"/>
                    <a:gd name="T98" fmla="*/ 324 w 1487"/>
                    <a:gd name="T99" fmla="*/ 1560 h 2307"/>
                    <a:gd name="T100" fmla="*/ 292 w 1487"/>
                    <a:gd name="T101" fmla="*/ 1674 h 2307"/>
                    <a:gd name="T102" fmla="*/ 422 w 1487"/>
                    <a:gd name="T103" fmla="*/ 1741 h 2307"/>
                    <a:gd name="T104" fmla="*/ 526 w 1487"/>
                    <a:gd name="T105" fmla="*/ 1804 h 2307"/>
                    <a:gd name="T106" fmla="*/ 634 w 1487"/>
                    <a:gd name="T107" fmla="*/ 1876 h 2307"/>
                    <a:gd name="T108" fmla="*/ 666 w 1487"/>
                    <a:gd name="T109" fmla="*/ 1947 h 2307"/>
                    <a:gd name="T110" fmla="*/ 733 w 1487"/>
                    <a:gd name="T111" fmla="*/ 1983 h 2307"/>
                    <a:gd name="T112" fmla="*/ 811 w 1487"/>
                    <a:gd name="T113" fmla="*/ 2069 h 2307"/>
                    <a:gd name="T114" fmla="*/ 847 w 1487"/>
                    <a:gd name="T115" fmla="*/ 2226 h 2307"/>
                    <a:gd name="T116" fmla="*/ 1310 w 1487"/>
                    <a:gd name="T117" fmla="*/ 2305 h 230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87"/>
                    <a:gd name="T178" fmla="*/ 0 h 2307"/>
                    <a:gd name="T179" fmla="*/ 1487 w 1487"/>
                    <a:gd name="T180" fmla="*/ 2307 h 230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87" h="2307">
                      <a:moveTo>
                        <a:pt x="1310" y="2305"/>
                      </a:moveTo>
                      <a:lnTo>
                        <a:pt x="1316" y="2307"/>
                      </a:lnTo>
                      <a:lnTo>
                        <a:pt x="1352" y="2307"/>
                      </a:lnTo>
                      <a:lnTo>
                        <a:pt x="1369" y="2258"/>
                      </a:lnTo>
                      <a:lnTo>
                        <a:pt x="1354" y="2250"/>
                      </a:lnTo>
                      <a:lnTo>
                        <a:pt x="1334" y="2230"/>
                      </a:lnTo>
                      <a:lnTo>
                        <a:pt x="1344" y="2175"/>
                      </a:lnTo>
                      <a:lnTo>
                        <a:pt x="1362" y="2165"/>
                      </a:lnTo>
                      <a:lnTo>
                        <a:pt x="1397" y="2118"/>
                      </a:lnTo>
                      <a:lnTo>
                        <a:pt x="1407" y="2065"/>
                      </a:lnTo>
                      <a:lnTo>
                        <a:pt x="1415" y="2059"/>
                      </a:lnTo>
                      <a:lnTo>
                        <a:pt x="1423" y="2044"/>
                      </a:lnTo>
                      <a:lnTo>
                        <a:pt x="1462" y="2032"/>
                      </a:lnTo>
                      <a:lnTo>
                        <a:pt x="1481" y="2018"/>
                      </a:lnTo>
                      <a:lnTo>
                        <a:pt x="1487" y="2008"/>
                      </a:lnTo>
                      <a:lnTo>
                        <a:pt x="1448" y="1971"/>
                      </a:lnTo>
                      <a:lnTo>
                        <a:pt x="1450" y="1961"/>
                      </a:lnTo>
                      <a:lnTo>
                        <a:pt x="1436" y="1910"/>
                      </a:lnTo>
                      <a:lnTo>
                        <a:pt x="1419" y="1878"/>
                      </a:lnTo>
                      <a:lnTo>
                        <a:pt x="1423" y="1851"/>
                      </a:lnTo>
                      <a:lnTo>
                        <a:pt x="1377" y="1792"/>
                      </a:lnTo>
                      <a:lnTo>
                        <a:pt x="1326" y="1727"/>
                      </a:lnTo>
                      <a:lnTo>
                        <a:pt x="1269" y="1652"/>
                      </a:lnTo>
                      <a:lnTo>
                        <a:pt x="1252" y="1629"/>
                      </a:lnTo>
                      <a:lnTo>
                        <a:pt x="1230" y="1601"/>
                      </a:lnTo>
                      <a:lnTo>
                        <a:pt x="1230" y="1599"/>
                      </a:lnTo>
                      <a:lnTo>
                        <a:pt x="1177" y="1531"/>
                      </a:lnTo>
                      <a:lnTo>
                        <a:pt x="1136" y="1474"/>
                      </a:lnTo>
                      <a:lnTo>
                        <a:pt x="1045" y="1354"/>
                      </a:lnTo>
                      <a:lnTo>
                        <a:pt x="992" y="1281"/>
                      </a:lnTo>
                      <a:lnTo>
                        <a:pt x="982" y="1269"/>
                      </a:lnTo>
                      <a:lnTo>
                        <a:pt x="951" y="1226"/>
                      </a:lnTo>
                      <a:lnTo>
                        <a:pt x="943" y="1216"/>
                      </a:lnTo>
                      <a:lnTo>
                        <a:pt x="919" y="1185"/>
                      </a:lnTo>
                      <a:lnTo>
                        <a:pt x="866" y="1112"/>
                      </a:lnTo>
                      <a:lnTo>
                        <a:pt x="823" y="1051"/>
                      </a:lnTo>
                      <a:lnTo>
                        <a:pt x="800" y="1020"/>
                      </a:lnTo>
                      <a:lnTo>
                        <a:pt x="768" y="974"/>
                      </a:lnTo>
                      <a:lnTo>
                        <a:pt x="754" y="957"/>
                      </a:lnTo>
                      <a:lnTo>
                        <a:pt x="750" y="953"/>
                      </a:lnTo>
                      <a:lnTo>
                        <a:pt x="744" y="943"/>
                      </a:lnTo>
                      <a:lnTo>
                        <a:pt x="721" y="911"/>
                      </a:lnTo>
                      <a:lnTo>
                        <a:pt x="709" y="896"/>
                      </a:lnTo>
                      <a:lnTo>
                        <a:pt x="703" y="886"/>
                      </a:lnTo>
                      <a:lnTo>
                        <a:pt x="676" y="847"/>
                      </a:lnTo>
                      <a:lnTo>
                        <a:pt x="668" y="835"/>
                      </a:lnTo>
                      <a:lnTo>
                        <a:pt x="662" y="829"/>
                      </a:lnTo>
                      <a:lnTo>
                        <a:pt x="654" y="817"/>
                      </a:lnTo>
                      <a:lnTo>
                        <a:pt x="658" y="803"/>
                      </a:lnTo>
                      <a:lnTo>
                        <a:pt x="660" y="795"/>
                      </a:lnTo>
                      <a:lnTo>
                        <a:pt x="660" y="792"/>
                      </a:lnTo>
                      <a:lnTo>
                        <a:pt x="664" y="784"/>
                      </a:lnTo>
                      <a:lnTo>
                        <a:pt x="668" y="768"/>
                      </a:lnTo>
                      <a:lnTo>
                        <a:pt x="672" y="754"/>
                      </a:lnTo>
                      <a:lnTo>
                        <a:pt x="676" y="742"/>
                      </a:lnTo>
                      <a:lnTo>
                        <a:pt x="680" y="727"/>
                      </a:lnTo>
                      <a:lnTo>
                        <a:pt x="682" y="717"/>
                      </a:lnTo>
                      <a:lnTo>
                        <a:pt x="689" y="691"/>
                      </a:lnTo>
                      <a:lnTo>
                        <a:pt x="695" y="672"/>
                      </a:lnTo>
                      <a:lnTo>
                        <a:pt x="709" y="624"/>
                      </a:lnTo>
                      <a:lnTo>
                        <a:pt x="739" y="514"/>
                      </a:lnTo>
                      <a:lnTo>
                        <a:pt x="778" y="375"/>
                      </a:lnTo>
                      <a:lnTo>
                        <a:pt x="786" y="341"/>
                      </a:lnTo>
                      <a:lnTo>
                        <a:pt x="811" y="257"/>
                      </a:lnTo>
                      <a:lnTo>
                        <a:pt x="823" y="210"/>
                      </a:lnTo>
                      <a:lnTo>
                        <a:pt x="790" y="200"/>
                      </a:lnTo>
                      <a:lnTo>
                        <a:pt x="782" y="200"/>
                      </a:lnTo>
                      <a:lnTo>
                        <a:pt x="682" y="170"/>
                      </a:lnTo>
                      <a:lnTo>
                        <a:pt x="650" y="161"/>
                      </a:lnTo>
                      <a:lnTo>
                        <a:pt x="615" y="149"/>
                      </a:lnTo>
                      <a:lnTo>
                        <a:pt x="591" y="143"/>
                      </a:lnTo>
                      <a:lnTo>
                        <a:pt x="503" y="113"/>
                      </a:lnTo>
                      <a:lnTo>
                        <a:pt x="475" y="104"/>
                      </a:lnTo>
                      <a:lnTo>
                        <a:pt x="458" y="98"/>
                      </a:lnTo>
                      <a:lnTo>
                        <a:pt x="336" y="60"/>
                      </a:lnTo>
                      <a:lnTo>
                        <a:pt x="320" y="55"/>
                      </a:lnTo>
                      <a:lnTo>
                        <a:pt x="306" y="51"/>
                      </a:lnTo>
                      <a:lnTo>
                        <a:pt x="287" y="45"/>
                      </a:lnTo>
                      <a:lnTo>
                        <a:pt x="275" y="41"/>
                      </a:lnTo>
                      <a:lnTo>
                        <a:pt x="261" y="37"/>
                      </a:lnTo>
                      <a:lnTo>
                        <a:pt x="243" y="31"/>
                      </a:lnTo>
                      <a:lnTo>
                        <a:pt x="237" y="29"/>
                      </a:lnTo>
                      <a:lnTo>
                        <a:pt x="212" y="21"/>
                      </a:lnTo>
                      <a:lnTo>
                        <a:pt x="184" y="11"/>
                      </a:lnTo>
                      <a:lnTo>
                        <a:pt x="165" y="3"/>
                      </a:lnTo>
                      <a:lnTo>
                        <a:pt x="149" y="0"/>
                      </a:lnTo>
                      <a:lnTo>
                        <a:pt x="127" y="43"/>
                      </a:lnTo>
                      <a:lnTo>
                        <a:pt x="141" y="60"/>
                      </a:lnTo>
                      <a:lnTo>
                        <a:pt x="135" y="113"/>
                      </a:lnTo>
                      <a:lnTo>
                        <a:pt x="129" y="131"/>
                      </a:lnTo>
                      <a:lnTo>
                        <a:pt x="102" y="174"/>
                      </a:lnTo>
                      <a:lnTo>
                        <a:pt x="94" y="172"/>
                      </a:lnTo>
                      <a:lnTo>
                        <a:pt x="94" y="192"/>
                      </a:lnTo>
                      <a:lnTo>
                        <a:pt x="98" y="192"/>
                      </a:lnTo>
                      <a:lnTo>
                        <a:pt x="96" y="204"/>
                      </a:lnTo>
                      <a:lnTo>
                        <a:pt x="80" y="226"/>
                      </a:lnTo>
                      <a:lnTo>
                        <a:pt x="17" y="288"/>
                      </a:lnTo>
                      <a:lnTo>
                        <a:pt x="13" y="314"/>
                      </a:lnTo>
                      <a:lnTo>
                        <a:pt x="0" y="334"/>
                      </a:lnTo>
                      <a:lnTo>
                        <a:pt x="33" y="381"/>
                      </a:lnTo>
                      <a:lnTo>
                        <a:pt x="43" y="408"/>
                      </a:lnTo>
                      <a:lnTo>
                        <a:pt x="57" y="467"/>
                      </a:lnTo>
                      <a:lnTo>
                        <a:pt x="57" y="497"/>
                      </a:lnTo>
                      <a:lnTo>
                        <a:pt x="33" y="544"/>
                      </a:lnTo>
                      <a:lnTo>
                        <a:pt x="27" y="652"/>
                      </a:lnTo>
                      <a:lnTo>
                        <a:pt x="41" y="680"/>
                      </a:lnTo>
                      <a:lnTo>
                        <a:pt x="72" y="748"/>
                      </a:lnTo>
                      <a:lnTo>
                        <a:pt x="88" y="770"/>
                      </a:lnTo>
                      <a:lnTo>
                        <a:pt x="90" y="799"/>
                      </a:lnTo>
                      <a:lnTo>
                        <a:pt x="100" y="803"/>
                      </a:lnTo>
                      <a:lnTo>
                        <a:pt x="104" y="815"/>
                      </a:lnTo>
                      <a:lnTo>
                        <a:pt x="98" y="815"/>
                      </a:lnTo>
                      <a:lnTo>
                        <a:pt x="98" y="839"/>
                      </a:lnTo>
                      <a:lnTo>
                        <a:pt x="86" y="866"/>
                      </a:lnTo>
                      <a:lnTo>
                        <a:pt x="96" y="860"/>
                      </a:lnTo>
                      <a:lnTo>
                        <a:pt x="106" y="866"/>
                      </a:lnTo>
                      <a:lnTo>
                        <a:pt x="120" y="890"/>
                      </a:lnTo>
                      <a:lnTo>
                        <a:pt x="135" y="904"/>
                      </a:lnTo>
                      <a:lnTo>
                        <a:pt x="151" y="925"/>
                      </a:lnTo>
                      <a:lnTo>
                        <a:pt x="159" y="925"/>
                      </a:lnTo>
                      <a:lnTo>
                        <a:pt x="155" y="933"/>
                      </a:lnTo>
                      <a:lnTo>
                        <a:pt x="151" y="933"/>
                      </a:lnTo>
                      <a:lnTo>
                        <a:pt x="149" y="949"/>
                      </a:lnTo>
                      <a:lnTo>
                        <a:pt x="135" y="990"/>
                      </a:lnTo>
                      <a:lnTo>
                        <a:pt x="139" y="990"/>
                      </a:lnTo>
                      <a:lnTo>
                        <a:pt x="143" y="1020"/>
                      </a:lnTo>
                      <a:lnTo>
                        <a:pt x="133" y="1043"/>
                      </a:lnTo>
                      <a:lnTo>
                        <a:pt x="141" y="1073"/>
                      </a:lnTo>
                      <a:lnTo>
                        <a:pt x="147" y="1079"/>
                      </a:lnTo>
                      <a:lnTo>
                        <a:pt x="159" y="1104"/>
                      </a:lnTo>
                      <a:lnTo>
                        <a:pt x="180" y="1124"/>
                      </a:lnTo>
                      <a:lnTo>
                        <a:pt x="208" y="1130"/>
                      </a:lnTo>
                      <a:lnTo>
                        <a:pt x="216" y="1155"/>
                      </a:lnTo>
                      <a:lnTo>
                        <a:pt x="202" y="1192"/>
                      </a:lnTo>
                      <a:lnTo>
                        <a:pt x="188" y="1202"/>
                      </a:lnTo>
                      <a:lnTo>
                        <a:pt x="180" y="1192"/>
                      </a:lnTo>
                      <a:lnTo>
                        <a:pt x="169" y="1200"/>
                      </a:lnTo>
                      <a:lnTo>
                        <a:pt x="173" y="1273"/>
                      </a:lnTo>
                      <a:lnTo>
                        <a:pt x="186" y="1287"/>
                      </a:lnTo>
                      <a:lnTo>
                        <a:pt x="218" y="1342"/>
                      </a:lnTo>
                      <a:lnTo>
                        <a:pt x="220" y="1369"/>
                      </a:lnTo>
                      <a:lnTo>
                        <a:pt x="233" y="1389"/>
                      </a:lnTo>
                      <a:lnTo>
                        <a:pt x="235" y="1411"/>
                      </a:lnTo>
                      <a:lnTo>
                        <a:pt x="257" y="1434"/>
                      </a:lnTo>
                      <a:lnTo>
                        <a:pt x="271" y="1464"/>
                      </a:lnTo>
                      <a:lnTo>
                        <a:pt x="294" y="1485"/>
                      </a:lnTo>
                      <a:lnTo>
                        <a:pt x="296" y="1499"/>
                      </a:lnTo>
                      <a:lnTo>
                        <a:pt x="283" y="1523"/>
                      </a:lnTo>
                      <a:lnTo>
                        <a:pt x="304" y="1548"/>
                      </a:lnTo>
                      <a:lnTo>
                        <a:pt x="324" y="1560"/>
                      </a:lnTo>
                      <a:lnTo>
                        <a:pt x="312" y="1590"/>
                      </a:lnTo>
                      <a:lnTo>
                        <a:pt x="310" y="1611"/>
                      </a:lnTo>
                      <a:lnTo>
                        <a:pt x="292" y="1674"/>
                      </a:lnTo>
                      <a:lnTo>
                        <a:pt x="334" y="1705"/>
                      </a:lnTo>
                      <a:lnTo>
                        <a:pt x="403" y="1725"/>
                      </a:lnTo>
                      <a:lnTo>
                        <a:pt x="422" y="1741"/>
                      </a:lnTo>
                      <a:lnTo>
                        <a:pt x="469" y="1753"/>
                      </a:lnTo>
                      <a:lnTo>
                        <a:pt x="495" y="1768"/>
                      </a:lnTo>
                      <a:lnTo>
                        <a:pt x="526" y="1804"/>
                      </a:lnTo>
                      <a:lnTo>
                        <a:pt x="538" y="1833"/>
                      </a:lnTo>
                      <a:lnTo>
                        <a:pt x="575" y="1861"/>
                      </a:lnTo>
                      <a:lnTo>
                        <a:pt x="634" y="1876"/>
                      </a:lnTo>
                      <a:lnTo>
                        <a:pt x="656" y="1888"/>
                      </a:lnTo>
                      <a:lnTo>
                        <a:pt x="666" y="1916"/>
                      </a:lnTo>
                      <a:lnTo>
                        <a:pt x="666" y="1947"/>
                      </a:lnTo>
                      <a:lnTo>
                        <a:pt x="684" y="1959"/>
                      </a:lnTo>
                      <a:lnTo>
                        <a:pt x="713" y="1961"/>
                      </a:lnTo>
                      <a:lnTo>
                        <a:pt x="733" y="1983"/>
                      </a:lnTo>
                      <a:lnTo>
                        <a:pt x="752" y="2000"/>
                      </a:lnTo>
                      <a:lnTo>
                        <a:pt x="796" y="2053"/>
                      </a:lnTo>
                      <a:lnTo>
                        <a:pt x="811" y="2069"/>
                      </a:lnTo>
                      <a:lnTo>
                        <a:pt x="835" y="2118"/>
                      </a:lnTo>
                      <a:lnTo>
                        <a:pt x="831" y="2195"/>
                      </a:lnTo>
                      <a:lnTo>
                        <a:pt x="847" y="2226"/>
                      </a:lnTo>
                      <a:lnTo>
                        <a:pt x="847" y="2244"/>
                      </a:lnTo>
                      <a:lnTo>
                        <a:pt x="1045" y="2271"/>
                      </a:lnTo>
                      <a:lnTo>
                        <a:pt x="1310" y="2305"/>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00" name="Freeform 53">
                  <a:extLst>
                    <a:ext uri="{FF2B5EF4-FFF2-40B4-BE49-F238E27FC236}">
                      <a16:creationId xmlns:a16="http://schemas.microsoft.com/office/drawing/2014/main" id="{023ED16C-226C-4063-A0B9-F22FF4BA8EA5}"/>
                    </a:ext>
                  </a:extLst>
                </p:cNvPr>
                <p:cNvSpPr>
                  <a:spLocks/>
                </p:cNvSpPr>
                <p:nvPr/>
              </p:nvSpPr>
              <p:spPr bwMode="auto">
                <a:xfrm>
                  <a:off x="2029" y="1970"/>
                  <a:ext cx="640" cy="452"/>
                </a:xfrm>
                <a:custGeom>
                  <a:avLst/>
                  <a:gdLst>
                    <a:gd name="T0" fmla="*/ 1280 w 1280"/>
                    <a:gd name="T1" fmla="*/ 366 h 904"/>
                    <a:gd name="T2" fmla="*/ 1280 w 1280"/>
                    <a:gd name="T3" fmla="*/ 407 h 904"/>
                    <a:gd name="T4" fmla="*/ 1280 w 1280"/>
                    <a:gd name="T5" fmla="*/ 458 h 904"/>
                    <a:gd name="T6" fmla="*/ 1280 w 1280"/>
                    <a:gd name="T7" fmla="*/ 476 h 904"/>
                    <a:gd name="T8" fmla="*/ 1280 w 1280"/>
                    <a:gd name="T9" fmla="*/ 527 h 904"/>
                    <a:gd name="T10" fmla="*/ 1280 w 1280"/>
                    <a:gd name="T11" fmla="*/ 564 h 904"/>
                    <a:gd name="T12" fmla="*/ 1280 w 1280"/>
                    <a:gd name="T13" fmla="*/ 601 h 904"/>
                    <a:gd name="T14" fmla="*/ 1280 w 1280"/>
                    <a:gd name="T15" fmla="*/ 637 h 904"/>
                    <a:gd name="T16" fmla="*/ 1280 w 1280"/>
                    <a:gd name="T17" fmla="*/ 668 h 904"/>
                    <a:gd name="T18" fmla="*/ 1280 w 1280"/>
                    <a:gd name="T19" fmla="*/ 749 h 904"/>
                    <a:gd name="T20" fmla="*/ 1280 w 1280"/>
                    <a:gd name="T21" fmla="*/ 772 h 904"/>
                    <a:gd name="T22" fmla="*/ 1280 w 1280"/>
                    <a:gd name="T23" fmla="*/ 822 h 904"/>
                    <a:gd name="T24" fmla="*/ 1280 w 1280"/>
                    <a:gd name="T25" fmla="*/ 877 h 904"/>
                    <a:gd name="T26" fmla="*/ 1174 w 1280"/>
                    <a:gd name="T27" fmla="*/ 902 h 904"/>
                    <a:gd name="T28" fmla="*/ 1105 w 1280"/>
                    <a:gd name="T29" fmla="*/ 900 h 904"/>
                    <a:gd name="T30" fmla="*/ 1048 w 1280"/>
                    <a:gd name="T31" fmla="*/ 900 h 904"/>
                    <a:gd name="T32" fmla="*/ 920 w 1280"/>
                    <a:gd name="T33" fmla="*/ 896 h 904"/>
                    <a:gd name="T34" fmla="*/ 749 w 1280"/>
                    <a:gd name="T35" fmla="*/ 890 h 904"/>
                    <a:gd name="T36" fmla="*/ 698 w 1280"/>
                    <a:gd name="T37" fmla="*/ 888 h 904"/>
                    <a:gd name="T38" fmla="*/ 602 w 1280"/>
                    <a:gd name="T39" fmla="*/ 883 h 904"/>
                    <a:gd name="T40" fmla="*/ 554 w 1280"/>
                    <a:gd name="T41" fmla="*/ 881 h 904"/>
                    <a:gd name="T42" fmla="*/ 295 w 1280"/>
                    <a:gd name="T43" fmla="*/ 861 h 904"/>
                    <a:gd name="T44" fmla="*/ 285 w 1280"/>
                    <a:gd name="T45" fmla="*/ 861 h 904"/>
                    <a:gd name="T46" fmla="*/ 167 w 1280"/>
                    <a:gd name="T47" fmla="*/ 851 h 904"/>
                    <a:gd name="T48" fmla="*/ 67 w 1280"/>
                    <a:gd name="T49" fmla="*/ 841 h 904"/>
                    <a:gd name="T50" fmla="*/ 0 w 1280"/>
                    <a:gd name="T51" fmla="*/ 833 h 904"/>
                    <a:gd name="T52" fmla="*/ 10 w 1280"/>
                    <a:gd name="T53" fmla="*/ 729 h 904"/>
                    <a:gd name="T54" fmla="*/ 20 w 1280"/>
                    <a:gd name="T55" fmla="*/ 651 h 904"/>
                    <a:gd name="T56" fmla="*/ 26 w 1280"/>
                    <a:gd name="T57" fmla="*/ 594 h 904"/>
                    <a:gd name="T58" fmla="*/ 26 w 1280"/>
                    <a:gd name="T59" fmla="*/ 568 h 904"/>
                    <a:gd name="T60" fmla="*/ 36 w 1280"/>
                    <a:gd name="T61" fmla="*/ 470 h 904"/>
                    <a:gd name="T62" fmla="*/ 51 w 1280"/>
                    <a:gd name="T63" fmla="*/ 342 h 904"/>
                    <a:gd name="T64" fmla="*/ 53 w 1280"/>
                    <a:gd name="T65" fmla="*/ 315 h 904"/>
                    <a:gd name="T66" fmla="*/ 57 w 1280"/>
                    <a:gd name="T67" fmla="*/ 281 h 904"/>
                    <a:gd name="T68" fmla="*/ 65 w 1280"/>
                    <a:gd name="T69" fmla="*/ 210 h 904"/>
                    <a:gd name="T70" fmla="*/ 75 w 1280"/>
                    <a:gd name="T71" fmla="*/ 118 h 904"/>
                    <a:gd name="T72" fmla="*/ 79 w 1280"/>
                    <a:gd name="T73" fmla="*/ 73 h 904"/>
                    <a:gd name="T74" fmla="*/ 85 w 1280"/>
                    <a:gd name="T75" fmla="*/ 28 h 904"/>
                    <a:gd name="T76" fmla="*/ 130 w 1280"/>
                    <a:gd name="T77" fmla="*/ 6 h 904"/>
                    <a:gd name="T78" fmla="*/ 279 w 1280"/>
                    <a:gd name="T79" fmla="*/ 20 h 904"/>
                    <a:gd name="T80" fmla="*/ 372 w 1280"/>
                    <a:gd name="T81" fmla="*/ 28 h 904"/>
                    <a:gd name="T82" fmla="*/ 454 w 1280"/>
                    <a:gd name="T83" fmla="*/ 33 h 904"/>
                    <a:gd name="T84" fmla="*/ 521 w 1280"/>
                    <a:gd name="T85" fmla="*/ 37 h 904"/>
                    <a:gd name="T86" fmla="*/ 551 w 1280"/>
                    <a:gd name="T87" fmla="*/ 41 h 904"/>
                    <a:gd name="T88" fmla="*/ 570 w 1280"/>
                    <a:gd name="T89" fmla="*/ 41 h 904"/>
                    <a:gd name="T90" fmla="*/ 594 w 1280"/>
                    <a:gd name="T91" fmla="*/ 43 h 904"/>
                    <a:gd name="T92" fmla="*/ 729 w 1280"/>
                    <a:gd name="T93" fmla="*/ 51 h 904"/>
                    <a:gd name="T94" fmla="*/ 755 w 1280"/>
                    <a:gd name="T95" fmla="*/ 53 h 904"/>
                    <a:gd name="T96" fmla="*/ 798 w 1280"/>
                    <a:gd name="T97" fmla="*/ 55 h 904"/>
                    <a:gd name="T98" fmla="*/ 938 w 1280"/>
                    <a:gd name="T99" fmla="*/ 59 h 904"/>
                    <a:gd name="T100" fmla="*/ 1020 w 1280"/>
                    <a:gd name="T101" fmla="*/ 61 h 904"/>
                    <a:gd name="T102" fmla="*/ 1176 w 1280"/>
                    <a:gd name="T103" fmla="*/ 63 h 904"/>
                    <a:gd name="T104" fmla="*/ 1280 w 1280"/>
                    <a:gd name="T105" fmla="*/ 65 h 904"/>
                    <a:gd name="T106" fmla="*/ 1280 w 1280"/>
                    <a:gd name="T107" fmla="*/ 128 h 904"/>
                    <a:gd name="T108" fmla="*/ 1280 w 1280"/>
                    <a:gd name="T109" fmla="*/ 169 h 904"/>
                    <a:gd name="T110" fmla="*/ 1280 w 1280"/>
                    <a:gd name="T111" fmla="*/ 203 h 904"/>
                    <a:gd name="T112" fmla="*/ 1280 w 1280"/>
                    <a:gd name="T113" fmla="*/ 364 h 9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80"/>
                    <a:gd name="T172" fmla="*/ 0 h 904"/>
                    <a:gd name="T173" fmla="*/ 1280 w 1280"/>
                    <a:gd name="T174" fmla="*/ 904 h 90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80" h="904">
                      <a:moveTo>
                        <a:pt x="1280" y="364"/>
                      </a:moveTo>
                      <a:lnTo>
                        <a:pt x="1280" y="366"/>
                      </a:lnTo>
                      <a:lnTo>
                        <a:pt x="1280" y="379"/>
                      </a:lnTo>
                      <a:lnTo>
                        <a:pt x="1280" y="407"/>
                      </a:lnTo>
                      <a:lnTo>
                        <a:pt x="1280" y="456"/>
                      </a:lnTo>
                      <a:lnTo>
                        <a:pt x="1280" y="458"/>
                      </a:lnTo>
                      <a:lnTo>
                        <a:pt x="1280" y="468"/>
                      </a:lnTo>
                      <a:lnTo>
                        <a:pt x="1280" y="476"/>
                      </a:lnTo>
                      <a:lnTo>
                        <a:pt x="1280" y="486"/>
                      </a:lnTo>
                      <a:lnTo>
                        <a:pt x="1280" y="527"/>
                      </a:lnTo>
                      <a:lnTo>
                        <a:pt x="1280" y="548"/>
                      </a:lnTo>
                      <a:lnTo>
                        <a:pt x="1280" y="564"/>
                      </a:lnTo>
                      <a:lnTo>
                        <a:pt x="1280" y="566"/>
                      </a:lnTo>
                      <a:lnTo>
                        <a:pt x="1280" y="601"/>
                      </a:lnTo>
                      <a:lnTo>
                        <a:pt x="1280" y="615"/>
                      </a:lnTo>
                      <a:lnTo>
                        <a:pt x="1280" y="637"/>
                      </a:lnTo>
                      <a:lnTo>
                        <a:pt x="1280" y="639"/>
                      </a:lnTo>
                      <a:lnTo>
                        <a:pt x="1280" y="668"/>
                      </a:lnTo>
                      <a:lnTo>
                        <a:pt x="1280" y="694"/>
                      </a:lnTo>
                      <a:lnTo>
                        <a:pt x="1280" y="749"/>
                      </a:lnTo>
                      <a:lnTo>
                        <a:pt x="1280" y="769"/>
                      </a:lnTo>
                      <a:lnTo>
                        <a:pt x="1280" y="772"/>
                      </a:lnTo>
                      <a:lnTo>
                        <a:pt x="1280" y="798"/>
                      </a:lnTo>
                      <a:lnTo>
                        <a:pt x="1280" y="822"/>
                      </a:lnTo>
                      <a:lnTo>
                        <a:pt x="1280" y="849"/>
                      </a:lnTo>
                      <a:lnTo>
                        <a:pt x="1280" y="877"/>
                      </a:lnTo>
                      <a:lnTo>
                        <a:pt x="1280" y="904"/>
                      </a:lnTo>
                      <a:lnTo>
                        <a:pt x="1174" y="902"/>
                      </a:lnTo>
                      <a:lnTo>
                        <a:pt x="1148" y="900"/>
                      </a:lnTo>
                      <a:lnTo>
                        <a:pt x="1105" y="900"/>
                      </a:lnTo>
                      <a:lnTo>
                        <a:pt x="1089" y="900"/>
                      </a:lnTo>
                      <a:lnTo>
                        <a:pt x="1048" y="900"/>
                      </a:lnTo>
                      <a:lnTo>
                        <a:pt x="1036" y="898"/>
                      </a:lnTo>
                      <a:lnTo>
                        <a:pt x="920" y="896"/>
                      </a:lnTo>
                      <a:lnTo>
                        <a:pt x="853" y="896"/>
                      </a:lnTo>
                      <a:lnTo>
                        <a:pt x="749" y="890"/>
                      </a:lnTo>
                      <a:lnTo>
                        <a:pt x="710" y="888"/>
                      </a:lnTo>
                      <a:lnTo>
                        <a:pt x="698" y="888"/>
                      </a:lnTo>
                      <a:lnTo>
                        <a:pt x="608" y="885"/>
                      </a:lnTo>
                      <a:lnTo>
                        <a:pt x="602" y="883"/>
                      </a:lnTo>
                      <a:lnTo>
                        <a:pt x="578" y="883"/>
                      </a:lnTo>
                      <a:lnTo>
                        <a:pt x="554" y="881"/>
                      </a:lnTo>
                      <a:lnTo>
                        <a:pt x="468" y="875"/>
                      </a:lnTo>
                      <a:lnTo>
                        <a:pt x="295" y="861"/>
                      </a:lnTo>
                      <a:lnTo>
                        <a:pt x="291" y="861"/>
                      </a:lnTo>
                      <a:lnTo>
                        <a:pt x="285" y="861"/>
                      </a:lnTo>
                      <a:lnTo>
                        <a:pt x="281" y="861"/>
                      </a:lnTo>
                      <a:lnTo>
                        <a:pt x="167" y="851"/>
                      </a:lnTo>
                      <a:lnTo>
                        <a:pt x="120" y="845"/>
                      </a:lnTo>
                      <a:lnTo>
                        <a:pt x="67" y="841"/>
                      </a:lnTo>
                      <a:lnTo>
                        <a:pt x="53" y="839"/>
                      </a:lnTo>
                      <a:lnTo>
                        <a:pt x="0" y="833"/>
                      </a:lnTo>
                      <a:lnTo>
                        <a:pt x="10" y="733"/>
                      </a:lnTo>
                      <a:lnTo>
                        <a:pt x="10" y="729"/>
                      </a:lnTo>
                      <a:lnTo>
                        <a:pt x="16" y="678"/>
                      </a:lnTo>
                      <a:lnTo>
                        <a:pt x="20" y="651"/>
                      </a:lnTo>
                      <a:lnTo>
                        <a:pt x="22" y="627"/>
                      </a:lnTo>
                      <a:lnTo>
                        <a:pt x="26" y="594"/>
                      </a:lnTo>
                      <a:lnTo>
                        <a:pt x="26" y="592"/>
                      </a:lnTo>
                      <a:lnTo>
                        <a:pt x="26" y="568"/>
                      </a:lnTo>
                      <a:lnTo>
                        <a:pt x="30" y="523"/>
                      </a:lnTo>
                      <a:lnTo>
                        <a:pt x="36" y="470"/>
                      </a:lnTo>
                      <a:lnTo>
                        <a:pt x="42" y="419"/>
                      </a:lnTo>
                      <a:lnTo>
                        <a:pt x="51" y="342"/>
                      </a:lnTo>
                      <a:lnTo>
                        <a:pt x="51" y="340"/>
                      </a:lnTo>
                      <a:lnTo>
                        <a:pt x="53" y="315"/>
                      </a:lnTo>
                      <a:lnTo>
                        <a:pt x="57" y="289"/>
                      </a:lnTo>
                      <a:lnTo>
                        <a:pt x="57" y="281"/>
                      </a:lnTo>
                      <a:lnTo>
                        <a:pt x="61" y="236"/>
                      </a:lnTo>
                      <a:lnTo>
                        <a:pt x="65" y="210"/>
                      </a:lnTo>
                      <a:lnTo>
                        <a:pt x="69" y="163"/>
                      </a:lnTo>
                      <a:lnTo>
                        <a:pt x="75" y="118"/>
                      </a:lnTo>
                      <a:lnTo>
                        <a:pt x="79" y="79"/>
                      </a:lnTo>
                      <a:lnTo>
                        <a:pt x="79" y="73"/>
                      </a:lnTo>
                      <a:lnTo>
                        <a:pt x="83" y="53"/>
                      </a:lnTo>
                      <a:lnTo>
                        <a:pt x="85" y="28"/>
                      </a:lnTo>
                      <a:lnTo>
                        <a:pt x="87" y="0"/>
                      </a:lnTo>
                      <a:lnTo>
                        <a:pt x="130" y="6"/>
                      </a:lnTo>
                      <a:lnTo>
                        <a:pt x="236" y="16"/>
                      </a:lnTo>
                      <a:lnTo>
                        <a:pt x="279" y="20"/>
                      </a:lnTo>
                      <a:lnTo>
                        <a:pt x="328" y="24"/>
                      </a:lnTo>
                      <a:lnTo>
                        <a:pt x="372" y="28"/>
                      </a:lnTo>
                      <a:lnTo>
                        <a:pt x="382" y="28"/>
                      </a:lnTo>
                      <a:lnTo>
                        <a:pt x="454" y="33"/>
                      </a:lnTo>
                      <a:lnTo>
                        <a:pt x="460" y="33"/>
                      </a:lnTo>
                      <a:lnTo>
                        <a:pt x="521" y="37"/>
                      </a:lnTo>
                      <a:lnTo>
                        <a:pt x="543" y="39"/>
                      </a:lnTo>
                      <a:lnTo>
                        <a:pt x="551" y="41"/>
                      </a:lnTo>
                      <a:lnTo>
                        <a:pt x="558" y="41"/>
                      </a:lnTo>
                      <a:lnTo>
                        <a:pt x="570" y="41"/>
                      </a:lnTo>
                      <a:lnTo>
                        <a:pt x="574" y="43"/>
                      </a:lnTo>
                      <a:lnTo>
                        <a:pt x="594" y="43"/>
                      </a:lnTo>
                      <a:lnTo>
                        <a:pt x="700" y="49"/>
                      </a:lnTo>
                      <a:lnTo>
                        <a:pt x="729" y="51"/>
                      </a:lnTo>
                      <a:lnTo>
                        <a:pt x="733" y="51"/>
                      </a:lnTo>
                      <a:lnTo>
                        <a:pt x="755" y="53"/>
                      </a:lnTo>
                      <a:lnTo>
                        <a:pt x="786" y="53"/>
                      </a:lnTo>
                      <a:lnTo>
                        <a:pt x="798" y="55"/>
                      </a:lnTo>
                      <a:lnTo>
                        <a:pt x="837" y="55"/>
                      </a:lnTo>
                      <a:lnTo>
                        <a:pt x="938" y="59"/>
                      </a:lnTo>
                      <a:lnTo>
                        <a:pt x="1010" y="61"/>
                      </a:lnTo>
                      <a:lnTo>
                        <a:pt x="1020" y="61"/>
                      </a:lnTo>
                      <a:lnTo>
                        <a:pt x="1052" y="61"/>
                      </a:lnTo>
                      <a:lnTo>
                        <a:pt x="1176" y="63"/>
                      </a:lnTo>
                      <a:lnTo>
                        <a:pt x="1181" y="63"/>
                      </a:lnTo>
                      <a:lnTo>
                        <a:pt x="1280" y="65"/>
                      </a:lnTo>
                      <a:lnTo>
                        <a:pt x="1280" y="118"/>
                      </a:lnTo>
                      <a:lnTo>
                        <a:pt x="1280" y="128"/>
                      </a:lnTo>
                      <a:lnTo>
                        <a:pt x="1280" y="144"/>
                      </a:lnTo>
                      <a:lnTo>
                        <a:pt x="1280" y="169"/>
                      </a:lnTo>
                      <a:lnTo>
                        <a:pt x="1280" y="183"/>
                      </a:lnTo>
                      <a:lnTo>
                        <a:pt x="1280" y="203"/>
                      </a:lnTo>
                      <a:lnTo>
                        <a:pt x="1280" y="275"/>
                      </a:lnTo>
                      <a:lnTo>
                        <a:pt x="1280" y="364"/>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01" name="Freeform 54">
                  <a:extLst>
                    <a:ext uri="{FF2B5EF4-FFF2-40B4-BE49-F238E27FC236}">
                      <a16:creationId xmlns:a16="http://schemas.microsoft.com/office/drawing/2014/main" id="{8B69B543-38BF-4E79-8C98-E5640230FF59}"/>
                    </a:ext>
                  </a:extLst>
                </p:cNvPr>
                <p:cNvSpPr>
                  <a:spLocks/>
                </p:cNvSpPr>
                <p:nvPr/>
              </p:nvSpPr>
              <p:spPr bwMode="auto">
                <a:xfrm>
                  <a:off x="1640" y="1039"/>
                  <a:ext cx="884" cy="544"/>
                </a:xfrm>
                <a:custGeom>
                  <a:avLst/>
                  <a:gdLst>
                    <a:gd name="T0" fmla="*/ 163 w 1769"/>
                    <a:gd name="T1" fmla="*/ 788 h 1089"/>
                    <a:gd name="T2" fmla="*/ 118 w 1769"/>
                    <a:gd name="T3" fmla="*/ 772 h 1089"/>
                    <a:gd name="T4" fmla="*/ 183 w 1769"/>
                    <a:gd name="T5" fmla="*/ 578 h 1089"/>
                    <a:gd name="T6" fmla="*/ 197 w 1769"/>
                    <a:gd name="T7" fmla="*/ 546 h 1089"/>
                    <a:gd name="T8" fmla="*/ 171 w 1769"/>
                    <a:gd name="T9" fmla="*/ 544 h 1089"/>
                    <a:gd name="T10" fmla="*/ 153 w 1769"/>
                    <a:gd name="T11" fmla="*/ 538 h 1089"/>
                    <a:gd name="T12" fmla="*/ 147 w 1769"/>
                    <a:gd name="T13" fmla="*/ 519 h 1089"/>
                    <a:gd name="T14" fmla="*/ 130 w 1769"/>
                    <a:gd name="T15" fmla="*/ 521 h 1089"/>
                    <a:gd name="T16" fmla="*/ 114 w 1769"/>
                    <a:gd name="T17" fmla="*/ 470 h 1089"/>
                    <a:gd name="T18" fmla="*/ 73 w 1769"/>
                    <a:gd name="T19" fmla="*/ 393 h 1089"/>
                    <a:gd name="T20" fmla="*/ 20 w 1769"/>
                    <a:gd name="T21" fmla="*/ 340 h 1089"/>
                    <a:gd name="T22" fmla="*/ 24 w 1769"/>
                    <a:gd name="T23" fmla="*/ 318 h 1089"/>
                    <a:gd name="T24" fmla="*/ 0 w 1769"/>
                    <a:gd name="T25" fmla="*/ 216 h 1089"/>
                    <a:gd name="T26" fmla="*/ 10 w 1769"/>
                    <a:gd name="T27" fmla="*/ 167 h 1089"/>
                    <a:gd name="T28" fmla="*/ 24 w 1769"/>
                    <a:gd name="T29" fmla="*/ 106 h 1089"/>
                    <a:gd name="T30" fmla="*/ 45 w 1769"/>
                    <a:gd name="T31" fmla="*/ 6 h 1089"/>
                    <a:gd name="T32" fmla="*/ 234 w 1769"/>
                    <a:gd name="T33" fmla="*/ 39 h 1089"/>
                    <a:gd name="T34" fmla="*/ 595 w 1769"/>
                    <a:gd name="T35" fmla="*/ 102 h 1089"/>
                    <a:gd name="T36" fmla="*/ 804 w 1769"/>
                    <a:gd name="T37" fmla="*/ 132 h 1089"/>
                    <a:gd name="T38" fmla="*/ 983 w 1769"/>
                    <a:gd name="T39" fmla="*/ 153 h 1089"/>
                    <a:gd name="T40" fmla="*/ 1315 w 1769"/>
                    <a:gd name="T41" fmla="*/ 187 h 1089"/>
                    <a:gd name="T42" fmla="*/ 1623 w 1769"/>
                    <a:gd name="T43" fmla="*/ 204 h 1089"/>
                    <a:gd name="T44" fmla="*/ 1767 w 1769"/>
                    <a:gd name="T45" fmla="*/ 265 h 1089"/>
                    <a:gd name="T46" fmla="*/ 1767 w 1769"/>
                    <a:gd name="T47" fmla="*/ 289 h 1089"/>
                    <a:gd name="T48" fmla="*/ 1767 w 1769"/>
                    <a:gd name="T49" fmla="*/ 318 h 1089"/>
                    <a:gd name="T50" fmla="*/ 1765 w 1769"/>
                    <a:gd name="T51" fmla="*/ 399 h 1089"/>
                    <a:gd name="T52" fmla="*/ 1763 w 1769"/>
                    <a:gd name="T53" fmla="*/ 454 h 1089"/>
                    <a:gd name="T54" fmla="*/ 1759 w 1769"/>
                    <a:gd name="T55" fmla="*/ 556 h 1089"/>
                    <a:gd name="T56" fmla="*/ 1759 w 1769"/>
                    <a:gd name="T57" fmla="*/ 570 h 1089"/>
                    <a:gd name="T58" fmla="*/ 1755 w 1769"/>
                    <a:gd name="T59" fmla="*/ 696 h 1089"/>
                    <a:gd name="T60" fmla="*/ 1753 w 1769"/>
                    <a:gd name="T61" fmla="*/ 741 h 1089"/>
                    <a:gd name="T62" fmla="*/ 1751 w 1769"/>
                    <a:gd name="T63" fmla="*/ 796 h 1089"/>
                    <a:gd name="T64" fmla="*/ 1751 w 1769"/>
                    <a:gd name="T65" fmla="*/ 835 h 1089"/>
                    <a:gd name="T66" fmla="*/ 1749 w 1769"/>
                    <a:gd name="T67" fmla="*/ 882 h 1089"/>
                    <a:gd name="T68" fmla="*/ 1745 w 1769"/>
                    <a:gd name="T69" fmla="*/ 1018 h 1089"/>
                    <a:gd name="T70" fmla="*/ 1743 w 1769"/>
                    <a:gd name="T71" fmla="*/ 1071 h 1089"/>
                    <a:gd name="T72" fmla="*/ 1635 w 1769"/>
                    <a:gd name="T73" fmla="*/ 1067 h 1089"/>
                    <a:gd name="T74" fmla="*/ 1586 w 1769"/>
                    <a:gd name="T75" fmla="*/ 1065 h 1089"/>
                    <a:gd name="T76" fmla="*/ 1448 w 1769"/>
                    <a:gd name="T77" fmla="*/ 1057 h 1089"/>
                    <a:gd name="T78" fmla="*/ 1433 w 1769"/>
                    <a:gd name="T79" fmla="*/ 1057 h 1089"/>
                    <a:gd name="T80" fmla="*/ 1395 w 1769"/>
                    <a:gd name="T81" fmla="*/ 1055 h 1089"/>
                    <a:gd name="T82" fmla="*/ 1277 w 1769"/>
                    <a:gd name="T83" fmla="*/ 1047 h 1089"/>
                    <a:gd name="T84" fmla="*/ 1134 w 1769"/>
                    <a:gd name="T85" fmla="*/ 1034 h 1089"/>
                    <a:gd name="T86" fmla="*/ 1061 w 1769"/>
                    <a:gd name="T87" fmla="*/ 1028 h 1089"/>
                    <a:gd name="T88" fmla="*/ 1022 w 1769"/>
                    <a:gd name="T89" fmla="*/ 1024 h 1089"/>
                    <a:gd name="T90" fmla="*/ 943 w 1769"/>
                    <a:gd name="T91" fmla="*/ 1014 h 1089"/>
                    <a:gd name="T92" fmla="*/ 829 w 1769"/>
                    <a:gd name="T93" fmla="*/ 1002 h 1089"/>
                    <a:gd name="T94" fmla="*/ 743 w 1769"/>
                    <a:gd name="T95" fmla="*/ 992 h 1089"/>
                    <a:gd name="T96" fmla="*/ 631 w 1769"/>
                    <a:gd name="T97" fmla="*/ 1049 h 1089"/>
                    <a:gd name="T98" fmla="*/ 627 w 1769"/>
                    <a:gd name="T99" fmla="*/ 1089 h 1089"/>
                    <a:gd name="T100" fmla="*/ 619 w 1769"/>
                    <a:gd name="T101" fmla="*/ 1087 h 1089"/>
                    <a:gd name="T102" fmla="*/ 599 w 1769"/>
                    <a:gd name="T103" fmla="*/ 1049 h 1089"/>
                    <a:gd name="T104" fmla="*/ 580 w 1769"/>
                    <a:gd name="T105" fmla="*/ 1024 h 1089"/>
                    <a:gd name="T106" fmla="*/ 558 w 1769"/>
                    <a:gd name="T107" fmla="*/ 1043 h 1089"/>
                    <a:gd name="T108" fmla="*/ 540 w 1769"/>
                    <a:gd name="T109" fmla="*/ 1061 h 1089"/>
                    <a:gd name="T110" fmla="*/ 440 w 1769"/>
                    <a:gd name="T111" fmla="*/ 1042 h 1089"/>
                    <a:gd name="T112" fmla="*/ 397 w 1769"/>
                    <a:gd name="T113" fmla="*/ 1059 h 1089"/>
                    <a:gd name="T114" fmla="*/ 342 w 1769"/>
                    <a:gd name="T115" fmla="*/ 1057 h 1089"/>
                    <a:gd name="T116" fmla="*/ 340 w 1769"/>
                    <a:gd name="T117" fmla="*/ 1071 h 1089"/>
                    <a:gd name="T118" fmla="*/ 309 w 1769"/>
                    <a:gd name="T119" fmla="*/ 981 h 1089"/>
                    <a:gd name="T120" fmla="*/ 269 w 1769"/>
                    <a:gd name="T121" fmla="*/ 920 h 108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69"/>
                    <a:gd name="T184" fmla="*/ 0 h 1089"/>
                    <a:gd name="T185" fmla="*/ 1769 w 1769"/>
                    <a:gd name="T186" fmla="*/ 1089 h 108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69" h="1089">
                      <a:moveTo>
                        <a:pt x="218" y="760"/>
                      </a:moveTo>
                      <a:lnTo>
                        <a:pt x="163" y="788"/>
                      </a:lnTo>
                      <a:lnTo>
                        <a:pt x="142" y="788"/>
                      </a:lnTo>
                      <a:lnTo>
                        <a:pt x="118" y="772"/>
                      </a:lnTo>
                      <a:lnTo>
                        <a:pt x="179" y="578"/>
                      </a:lnTo>
                      <a:lnTo>
                        <a:pt x="183" y="578"/>
                      </a:lnTo>
                      <a:lnTo>
                        <a:pt x="197" y="554"/>
                      </a:lnTo>
                      <a:lnTo>
                        <a:pt x="197" y="546"/>
                      </a:lnTo>
                      <a:lnTo>
                        <a:pt x="191" y="542"/>
                      </a:lnTo>
                      <a:lnTo>
                        <a:pt x="171" y="544"/>
                      </a:lnTo>
                      <a:lnTo>
                        <a:pt x="155" y="544"/>
                      </a:lnTo>
                      <a:lnTo>
                        <a:pt x="153" y="538"/>
                      </a:lnTo>
                      <a:lnTo>
                        <a:pt x="155" y="527"/>
                      </a:lnTo>
                      <a:lnTo>
                        <a:pt x="147" y="519"/>
                      </a:lnTo>
                      <a:lnTo>
                        <a:pt x="134" y="525"/>
                      </a:lnTo>
                      <a:lnTo>
                        <a:pt x="130" y="521"/>
                      </a:lnTo>
                      <a:lnTo>
                        <a:pt x="136" y="515"/>
                      </a:lnTo>
                      <a:lnTo>
                        <a:pt x="114" y="470"/>
                      </a:lnTo>
                      <a:lnTo>
                        <a:pt x="100" y="452"/>
                      </a:lnTo>
                      <a:lnTo>
                        <a:pt x="73" y="393"/>
                      </a:lnTo>
                      <a:lnTo>
                        <a:pt x="51" y="381"/>
                      </a:lnTo>
                      <a:lnTo>
                        <a:pt x="20" y="340"/>
                      </a:lnTo>
                      <a:lnTo>
                        <a:pt x="39" y="334"/>
                      </a:lnTo>
                      <a:lnTo>
                        <a:pt x="24" y="318"/>
                      </a:lnTo>
                      <a:lnTo>
                        <a:pt x="31" y="281"/>
                      </a:lnTo>
                      <a:lnTo>
                        <a:pt x="0" y="216"/>
                      </a:lnTo>
                      <a:lnTo>
                        <a:pt x="0" y="212"/>
                      </a:lnTo>
                      <a:lnTo>
                        <a:pt x="10" y="167"/>
                      </a:lnTo>
                      <a:lnTo>
                        <a:pt x="22" y="114"/>
                      </a:lnTo>
                      <a:lnTo>
                        <a:pt x="24" y="106"/>
                      </a:lnTo>
                      <a:lnTo>
                        <a:pt x="39" y="27"/>
                      </a:lnTo>
                      <a:lnTo>
                        <a:pt x="45" y="6"/>
                      </a:lnTo>
                      <a:lnTo>
                        <a:pt x="45" y="0"/>
                      </a:lnTo>
                      <a:lnTo>
                        <a:pt x="234" y="39"/>
                      </a:lnTo>
                      <a:lnTo>
                        <a:pt x="326" y="57"/>
                      </a:lnTo>
                      <a:lnTo>
                        <a:pt x="595" y="102"/>
                      </a:lnTo>
                      <a:lnTo>
                        <a:pt x="727" y="122"/>
                      </a:lnTo>
                      <a:lnTo>
                        <a:pt x="804" y="132"/>
                      </a:lnTo>
                      <a:lnTo>
                        <a:pt x="912" y="145"/>
                      </a:lnTo>
                      <a:lnTo>
                        <a:pt x="983" y="153"/>
                      </a:lnTo>
                      <a:lnTo>
                        <a:pt x="1163" y="173"/>
                      </a:lnTo>
                      <a:lnTo>
                        <a:pt x="1315" y="187"/>
                      </a:lnTo>
                      <a:lnTo>
                        <a:pt x="1470" y="196"/>
                      </a:lnTo>
                      <a:lnTo>
                        <a:pt x="1623" y="204"/>
                      </a:lnTo>
                      <a:lnTo>
                        <a:pt x="1769" y="210"/>
                      </a:lnTo>
                      <a:lnTo>
                        <a:pt x="1767" y="265"/>
                      </a:lnTo>
                      <a:lnTo>
                        <a:pt x="1767" y="283"/>
                      </a:lnTo>
                      <a:lnTo>
                        <a:pt x="1767" y="289"/>
                      </a:lnTo>
                      <a:lnTo>
                        <a:pt x="1767" y="291"/>
                      </a:lnTo>
                      <a:lnTo>
                        <a:pt x="1767" y="318"/>
                      </a:lnTo>
                      <a:lnTo>
                        <a:pt x="1765" y="342"/>
                      </a:lnTo>
                      <a:lnTo>
                        <a:pt x="1765" y="399"/>
                      </a:lnTo>
                      <a:lnTo>
                        <a:pt x="1763" y="426"/>
                      </a:lnTo>
                      <a:lnTo>
                        <a:pt x="1763" y="454"/>
                      </a:lnTo>
                      <a:lnTo>
                        <a:pt x="1761" y="479"/>
                      </a:lnTo>
                      <a:lnTo>
                        <a:pt x="1759" y="556"/>
                      </a:lnTo>
                      <a:lnTo>
                        <a:pt x="1759" y="562"/>
                      </a:lnTo>
                      <a:lnTo>
                        <a:pt x="1759" y="570"/>
                      </a:lnTo>
                      <a:lnTo>
                        <a:pt x="1757" y="615"/>
                      </a:lnTo>
                      <a:lnTo>
                        <a:pt x="1755" y="696"/>
                      </a:lnTo>
                      <a:lnTo>
                        <a:pt x="1753" y="719"/>
                      </a:lnTo>
                      <a:lnTo>
                        <a:pt x="1753" y="741"/>
                      </a:lnTo>
                      <a:lnTo>
                        <a:pt x="1753" y="749"/>
                      </a:lnTo>
                      <a:lnTo>
                        <a:pt x="1751" y="796"/>
                      </a:lnTo>
                      <a:lnTo>
                        <a:pt x="1751" y="804"/>
                      </a:lnTo>
                      <a:lnTo>
                        <a:pt x="1751" y="835"/>
                      </a:lnTo>
                      <a:lnTo>
                        <a:pt x="1749" y="869"/>
                      </a:lnTo>
                      <a:lnTo>
                        <a:pt x="1749" y="882"/>
                      </a:lnTo>
                      <a:lnTo>
                        <a:pt x="1749" y="910"/>
                      </a:lnTo>
                      <a:lnTo>
                        <a:pt x="1745" y="1018"/>
                      </a:lnTo>
                      <a:lnTo>
                        <a:pt x="1745" y="1026"/>
                      </a:lnTo>
                      <a:lnTo>
                        <a:pt x="1743" y="1071"/>
                      </a:lnTo>
                      <a:lnTo>
                        <a:pt x="1741" y="1071"/>
                      </a:lnTo>
                      <a:lnTo>
                        <a:pt x="1635" y="1067"/>
                      </a:lnTo>
                      <a:lnTo>
                        <a:pt x="1619" y="1067"/>
                      </a:lnTo>
                      <a:lnTo>
                        <a:pt x="1586" y="1065"/>
                      </a:lnTo>
                      <a:lnTo>
                        <a:pt x="1578" y="1065"/>
                      </a:lnTo>
                      <a:lnTo>
                        <a:pt x="1448" y="1057"/>
                      </a:lnTo>
                      <a:lnTo>
                        <a:pt x="1435" y="1057"/>
                      </a:lnTo>
                      <a:lnTo>
                        <a:pt x="1433" y="1057"/>
                      </a:lnTo>
                      <a:lnTo>
                        <a:pt x="1415" y="1057"/>
                      </a:lnTo>
                      <a:lnTo>
                        <a:pt x="1395" y="1055"/>
                      </a:lnTo>
                      <a:lnTo>
                        <a:pt x="1393" y="1055"/>
                      </a:lnTo>
                      <a:lnTo>
                        <a:pt x="1277" y="1047"/>
                      </a:lnTo>
                      <a:lnTo>
                        <a:pt x="1258" y="1045"/>
                      </a:lnTo>
                      <a:lnTo>
                        <a:pt x="1134" y="1034"/>
                      </a:lnTo>
                      <a:lnTo>
                        <a:pt x="1081" y="1030"/>
                      </a:lnTo>
                      <a:lnTo>
                        <a:pt x="1061" y="1028"/>
                      </a:lnTo>
                      <a:lnTo>
                        <a:pt x="1042" y="1026"/>
                      </a:lnTo>
                      <a:lnTo>
                        <a:pt x="1022" y="1024"/>
                      </a:lnTo>
                      <a:lnTo>
                        <a:pt x="963" y="1018"/>
                      </a:lnTo>
                      <a:lnTo>
                        <a:pt x="943" y="1014"/>
                      </a:lnTo>
                      <a:lnTo>
                        <a:pt x="837" y="1002"/>
                      </a:lnTo>
                      <a:lnTo>
                        <a:pt x="829" y="1002"/>
                      </a:lnTo>
                      <a:lnTo>
                        <a:pt x="806" y="998"/>
                      </a:lnTo>
                      <a:lnTo>
                        <a:pt x="743" y="992"/>
                      </a:lnTo>
                      <a:lnTo>
                        <a:pt x="641" y="979"/>
                      </a:lnTo>
                      <a:lnTo>
                        <a:pt x="631" y="1049"/>
                      </a:lnTo>
                      <a:lnTo>
                        <a:pt x="627" y="1085"/>
                      </a:lnTo>
                      <a:lnTo>
                        <a:pt x="627" y="1089"/>
                      </a:lnTo>
                      <a:lnTo>
                        <a:pt x="621" y="1087"/>
                      </a:lnTo>
                      <a:lnTo>
                        <a:pt x="619" y="1087"/>
                      </a:lnTo>
                      <a:lnTo>
                        <a:pt x="615" y="1083"/>
                      </a:lnTo>
                      <a:lnTo>
                        <a:pt x="599" y="1049"/>
                      </a:lnTo>
                      <a:lnTo>
                        <a:pt x="584" y="1024"/>
                      </a:lnTo>
                      <a:lnTo>
                        <a:pt x="580" y="1024"/>
                      </a:lnTo>
                      <a:lnTo>
                        <a:pt x="566" y="1032"/>
                      </a:lnTo>
                      <a:lnTo>
                        <a:pt x="558" y="1043"/>
                      </a:lnTo>
                      <a:lnTo>
                        <a:pt x="558" y="1065"/>
                      </a:lnTo>
                      <a:lnTo>
                        <a:pt x="540" y="1061"/>
                      </a:lnTo>
                      <a:lnTo>
                        <a:pt x="458" y="1053"/>
                      </a:lnTo>
                      <a:lnTo>
                        <a:pt x="440" y="1042"/>
                      </a:lnTo>
                      <a:lnTo>
                        <a:pt x="421" y="1053"/>
                      </a:lnTo>
                      <a:lnTo>
                        <a:pt x="397" y="1059"/>
                      </a:lnTo>
                      <a:lnTo>
                        <a:pt x="362" y="1045"/>
                      </a:lnTo>
                      <a:lnTo>
                        <a:pt x="342" y="1057"/>
                      </a:lnTo>
                      <a:lnTo>
                        <a:pt x="346" y="1069"/>
                      </a:lnTo>
                      <a:lnTo>
                        <a:pt x="340" y="1071"/>
                      </a:lnTo>
                      <a:lnTo>
                        <a:pt x="318" y="1047"/>
                      </a:lnTo>
                      <a:lnTo>
                        <a:pt x="309" y="981"/>
                      </a:lnTo>
                      <a:lnTo>
                        <a:pt x="261" y="947"/>
                      </a:lnTo>
                      <a:lnTo>
                        <a:pt x="269" y="920"/>
                      </a:lnTo>
                      <a:lnTo>
                        <a:pt x="218" y="760"/>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02" name="Freeform 55">
                  <a:extLst>
                    <a:ext uri="{FF2B5EF4-FFF2-40B4-BE49-F238E27FC236}">
                      <a16:creationId xmlns:a16="http://schemas.microsoft.com/office/drawing/2014/main" id="{1BB0C796-3689-42C6-8C34-01C947964EB2}"/>
                    </a:ext>
                  </a:extLst>
                </p:cNvPr>
                <p:cNvSpPr>
                  <a:spLocks/>
                </p:cNvSpPr>
                <p:nvPr/>
              </p:nvSpPr>
              <p:spPr bwMode="auto">
                <a:xfrm>
                  <a:off x="1100" y="1694"/>
                  <a:ext cx="570" cy="819"/>
                </a:xfrm>
                <a:custGeom>
                  <a:avLst/>
                  <a:gdLst>
                    <a:gd name="T0" fmla="*/ 4 w 1142"/>
                    <a:gd name="T1" fmla="*/ 593 h 1641"/>
                    <a:gd name="T2" fmla="*/ 8 w 1142"/>
                    <a:gd name="T3" fmla="*/ 619 h 1641"/>
                    <a:gd name="T4" fmla="*/ 22 w 1142"/>
                    <a:gd name="T5" fmla="*/ 637 h 1641"/>
                    <a:gd name="T6" fmla="*/ 55 w 1142"/>
                    <a:gd name="T7" fmla="*/ 686 h 1641"/>
                    <a:gd name="T8" fmla="*/ 90 w 1142"/>
                    <a:gd name="T9" fmla="*/ 733 h 1641"/>
                    <a:gd name="T10" fmla="*/ 100 w 1142"/>
                    <a:gd name="T11" fmla="*/ 747 h 1641"/>
                    <a:gd name="T12" fmla="*/ 146 w 1142"/>
                    <a:gd name="T13" fmla="*/ 810 h 1641"/>
                    <a:gd name="T14" fmla="*/ 212 w 1142"/>
                    <a:gd name="T15" fmla="*/ 902 h 1641"/>
                    <a:gd name="T16" fmla="*/ 289 w 1142"/>
                    <a:gd name="T17" fmla="*/ 1006 h 1641"/>
                    <a:gd name="T18" fmla="*/ 328 w 1142"/>
                    <a:gd name="T19" fmla="*/ 1059 h 1641"/>
                    <a:gd name="T20" fmla="*/ 391 w 1142"/>
                    <a:gd name="T21" fmla="*/ 1144 h 1641"/>
                    <a:gd name="T22" fmla="*/ 523 w 1142"/>
                    <a:gd name="T23" fmla="*/ 1321 h 1641"/>
                    <a:gd name="T24" fmla="*/ 576 w 1142"/>
                    <a:gd name="T25" fmla="*/ 1391 h 1641"/>
                    <a:gd name="T26" fmla="*/ 615 w 1142"/>
                    <a:gd name="T27" fmla="*/ 1442 h 1641"/>
                    <a:gd name="T28" fmla="*/ 723 w 1142"/>
                    <a:gd name="T29" fmla="*/ 1582 h 1641"/>
                    <a:gd name="T30" fmla="*/ 786 w 1142"/>
                    <a:gd name="T31" fmla="*/ 1592 h 1641"/>
                    <a:gd name="T32" fmla="*/ 796 w 1142"/>
                    <a:gd name="T33" fmla="*/ 1462 h 1641"/>
                    <a:gd name="T34" fmla="*/ 835 w 1142"/>
                    <a:gd name="T35" fmla="*/ 1413 h 1641"/>
                    <a:gd name="T36" fmla="*/ 920 w 1142"/>
                    <a:gd name="T37" fmla="*/ 1419 h 1641"/>
                    <a:gd name="T38" fmla="*/ 951 w 1142"/>
                    <a:gd name="T39" fmla="*/ 1254 h 1641"/>
                    <a:gd name="T40" fmla="*/ 967 w 1142"/>
                    <a:gd name="T41" fmla="*/ 1165 h 1641"/>
                    <a:gd name="T42" fmla="*/ 979 w 1142"/>
                    <a:gd name="T43" fmla="*/ 1100 h 1641"/>
                    <a:gd name="T44" fmla="*/ 995 w 1142"/>
                    <a:gd name="T45" fmla="*/ 1018 h 1641"/>
                    <a:gd name="T46" fmla="*/ 1006 w 1142"/>
                    <a:gd name="T47" fmla="*/ 947 h 1641"/>
                    <a:gd name="T48" fmla="*/ 1012 w 1142"/>
                    <a:gd name="T49" fmla="*/ 922 h 1641"/>
                    <a:gd name="T50" fmla="*/ 1022 w 1142"/>
                    <a:gd name="T51" fmla="*/ 872 h 1641"/>
                    <a:gd name="T52" fmla="*/ 1048 w 1142"/>
                    <a:gd name="T53" fmla="*/ 733 h 1641"/>
                    <a:gd name="T54" fmla="*/ 1061 w 1142"/>
                    <a:gd name="T55" fmla="*/ 656 h 1641"/>
                    <a:gd name="T56" fmla="*/ 1069 w 1142"/>
                    <a:gd name="T57" fmla="*/ 613 h 1641"/>
                    <a:gd name="T58" fmla="*/ 1089 w 1142"/>
                    <a:gd name="T59" fmla="*/ 509 h 1641"/>
                    <a:gd name="T60" fmla="*/ 1116 w 1142"/>
                    <a:gd name="T61" fmla="*/ 363 h 1641"/>
                    <a:gd name="T62" fmla="*/ 1142 w 1142"/>
                    <a:gd name="T63" fmla="*/ 224 h 1641"/>
                    <a:gd name="T64" fmla="*/ 1107 w 1142"/>
                    <a:gd name="T65" fmla="*/ 218 h 1641"/>
                    <a:gd name="T66" fmla="*/ 1050 w 1142"/>
                    <a:gd name="T67" fmla="*/ 206 h 1641"/>
                    <a:gd name="T68" fmla="*/ 979 w 1142"/>
                    <a:gd name="T69" fmla="*/ 192 h 1641"/>
                    <a:gd name="T70" fmla="*/ 662 w 1142"/>
                    <a:gd name="T71" fmla="*/ 124 h 1641"/>
                    <a:gd name="T72" fmla="*/ 615 w 1142"/>
                    <a:gd name="T73" fmla="*/ 114 h 1641"/>
                    <a:gd name="T74" fmla="*/ 462 w 1142"/>
                    <a:gd name="T75" fmla="*/ 76 h 1641"/>
                    <a:gd name="T76" fmla="*/ 379 w 1142"/>
                    <a:gd name="T77" fmla="*/ 57 h 1641"/>
                    <a:gd name="T78" fmla="*/ 273 w 1142"/>
                    <a:gd name="T79" fmla="*/ 29 h 1641"/>
                    <a:gd name="T80" fmla="*/ 189 w 1142"/>
                    <a:gd name="T81" fmla="*/ 6 h 1641"/>
                    <a:gd name="T82" fmla="*/ 157 w 1142"/>
                    <a:gd name="T83" fmla="*/ 47 h 1641"/>
                    <a:gd name="T84" fmla="*/ 124 w 1142"/>
                    <a:gd name="T85" fmla="*/ 165 h 1641"/>
                    <a:gd name="T86" fmla="*/ 55 w 1142"/>
                    <a:gd name="T87" fmla="*/ 414 h 1641"/>
                    <a:gd name="T88" fmla="*/ 35 w 1142"/>
                    <a:gd name="T89" fmla="*/ 481 h 1641"/>
                    <a:gd name="T90" fmla="*/ 26 w 1142"/>
                    <a:gd name="T91" fmla="*/ 517 h 1641"/>
                    <a:gd name="T92" fmla="*/ 18 w 1142"/>
                    <a:gd name="T93" fmla="*/ 544 h 1641"/>
                    <a:gd name="T94" fmla="*/ 10 w 1142"/>
                    <a:gd name="T95" fmla="*/ 574 h 1641"/>
                    <a:gd name="T96" fmla="*/ 6 w 1142"/>
                    <a:gd name="T97" fmla="*/ 585 h 164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42"/>
                    <a:gd name="T148" fmla="*/ 0 h 1641"/>
                    <a:gd name="T149" fmla="*/ 1142 w 1142"/>
                    <a:gd name="T150" fmla="*/ 1641 h 164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42" h="1641">
                      <a:moveTo>
                        <a:pt x="6" y="585"/>
                      </a:moveTo>
                      <a:lnTo>
                        <a:pt x="4" y="593"/>
                      </a:lnTo>
                      <a:lnTo>
                        <a:pt x="0" y="607"/>
                      </a:lnTo>
                      <a:lnTo>
                        <a:pt x="8" y="619"/>
                      </a:lnTo>
                      <a:lnTo>
                        <a:pt x="14" y="625"/>
                      </a:lnTo>
                      <a:lnTo>
                        <a:pt x="22" y="637"/>
                      </a:lnTo>
                      <a:lnTo>
                        <a:pt x="49" y="676"/>
                      </a:lnTo>
                      <a:lnTo>
                        <a:pt x="55" y="686"/>
                      </a:lnTo>
                      <a:lnTo>
                        <a:pt x="67" y="701"/>
                      </a:lnTo>
                      <a:lnTo>
                        <a:pt x="90" y="733"/>
                      </a:lnTo>
                      <a:lnTo>
                        <a:pt x="96" y="743"/>
                      </a:lnTo>
                      <a:lnTo>
                        <a:pt x="100" y="747"/>
                      </a:lnTo>
                      <a:lnTo>
                        <a:pt x="114" y="764"/>
                      </a:lnTo>
                      <a:lnTo>
                        <a:pt x="146" y="810"/>
                      </a:lnTo>
                      <a:lnTo>
                        <a:pt x="169" y="841"/>
                      </a:lnTo>
                      <a:lnTo>
                        <a:pt x="212" y="902"/>
                      </a:lnTo>
                      <a:lnTo>
                        <a:pt x="265" y="975"/>
                      </a:lnTo>
                      <a:lnTo>
                        <a:pt x="289" y="1006"/>
                      </a:lnTo>
                      <a:lnTo>
                        <a:pt x="297" y="1016"/>
                      </a:lnTo>
                      <a:lnTo>
                        <a:pt x="328" y="1059"/>
                      </a:lnTo>
                      <a:lnTo>
                        <a:pt x="338" y="1071"/>
                      </a:lnTo>
                      <a:lnTo>
                        <a:pt x="391" y="1144"/>
                      </a:lnTo>
                      <a:lnTo>
                        <a:pt x="482" y="1264"/>
                      </a:lnTo>
                      <a:lnTo>
                        <a:pt x="523" y="1321"/>
                      </a:lnTo>
                      <a:lnTo>
                        <a:pt x="576" y="1389"/>
                      </a:lnTo>
                      <a:lnTo>
                        <a:pt x="576" y="1391"/>
                      </a:lnTo>
                      <a:lnTo>
                        <a:pt x="598" y="1419"/>
                      </a:lnTo>
                      <a:lnTo>
                        <a:pt x="615" y="1442"/>
                      </a:lnTo>
                      <a:lnTo>
                        <a:pt x="672" y="1517"/>
                      </a:lnTo>
                      <a:lnTo>
                        <a:pt x="723" y="1582"/>
                      </a:lnTo>
                      <a:lnTo>
                        <a:pt x="769" y="1641"/>
                      </a:lnTo>
                      <a:lnTo>
                        <a:pt x="786" y="1592"/>
                      </a:lnTo>
                      <a:lnTo>
                        <a:pt x="784" y="1486"/>
                      </a:lnTo>
                      <a:lnTo>
                        <a:pt x="796" y="1462"/>
                      </a:lnTo>
                      <a:lnTo>
                        <a:pt x="788" y="1415"/>
                      </a:lnTo>
                      <a:lnTo>
                        <a:pt x="835" y="1413"/>
                      </a:lnTo>
                      <a:lnTo>
                        <a:pt x="877" y="1446"/>
                      </a:lnTo>
                      <a:lnTo>
                        <a:pt x="920" y="1419"/>
                      </a:lnTo>
                      <a:lnTo>
                        <a:pt x="945" y="1285"/>
                      </a:lnTo>
                      <a:lnTo>
                        <a:pt x="951" y="1254"/>
                      </a:lnTo>
                      <a:lnTo>
                        <a:pt x="955" y="1232"/>
                      </a:lnTo>
                      <a:lnTo>
                        <a:pt x="967" y="1165"/>
                      </a:lnTo>
                      <a:lnTo>
                        <a:pt x="973" y="1130"/>
                      </a:lnTo>
                      <a:lnTo>
                        <a:pt x="979" y="1100"/>
                      </a:lnTo>
                      <a:lnTo>
                        <a:pt x="981" y="1096"/>
                      </a:lnTo>
                      <a:lnTo>
                        <a:pt x="995" y="1018"/>
                      </a:lnTo>
                      <a:lnTo>
                        <a:pt x="1000" y="988"/>
                      </a:lnTo>
                      <a:lnTo>
                        <a:pt x="1006" y="947"/>
                      </a:lnTo>
                      <a:lnTo>
                        <a:pt x="1010" y="931"/>
                      </a:lnTo>
                      <a:lnTo>
                        <a:pt x="1012" y="922"/>
                      </a:lnTo>
                      <a:lnTo>
                        <a:pt x="1014" y="910"/>
                      </a:lnTo>
                      <a:lnTo>
                        <a:pt x="1022" y="872"/>
                      </a:lnTo>
                      <a:lnTo>
                        <a:pt x="1046" y="741"/>
                      </a:lnTo>
                      <a:lnTo>
                        <a:pt x="1048" y="733"/>
                      </a:lnTo>
                      <a:lnTo>
                        <a:pt x="1055" y="690"/>
                      </a:lnTo>
                      <a:lnTo>
                        <a:pt x="1061" y="656"/>
                      </a:lnTo>
                      <a:lnTo>
                        <a:pt x="1065" y="639"/>
                      </a:lnTo>
                      <a:lnTo>
                        <a:pt x="1069" y="613"/>
                      </a:lnTo>
                      <a:lnTo>
                        <a:pt x="1077" y="566"/>
                      </a:lnTo>
                      <a:lnTo>
                        <a:pt x="1089" y="509"/>
                      </a:lnTo>
                      <a:lnTo>
                        <a:pt x="1103" y="430"/>
                      </a:lnTo>
                      <a:lnTo>
                        <a:pt x="1116" y="363"/>
                      </a:lnTo>
                      <a:lnTo>
                        <a:pt x="1138" y="247"/>
                      </a:lnTo>
                      <a:lnTo>
                        <a:pt x="1142" y="224"/>
                      </a:lnTo>
                      <a:lnTo>
                        <a:pt x="1110" y="218"/>
                      </a:lnTo>
                      <a:lnTo>
                        <a:pt x="1107" y="218"/>
                      </a:lnTo>
                      <a:lnTo>
                        <a:pt x="1103" y="216"/>
                      </a:lnTo>
                      <a:lnTo>
                        <a:pt x="1050" y="206"/>
                      </a:lnTo>
                      <a:lnTo>
                        <a:pt x="1024" y="200"/>
                      </a:lnTo>
                      <a:lnTo>
                        <a:pt x="979" y="192"/>
                      </a:lnTo>
                      <a:lnTo>
                        <a:pt x="812" y="157"/>
                      </a:lnTo>
                      <a:lnTo>
                        <a:pt x="662" y="124"/>
                      </a:lnTo>
                      <a:lnTo>
                        <a:pt x="653" y="122"/>
                      </a:lnTo>
                      <a:lnTo>
                        <a:pt x="615" y="114"/>
                      </a:lnTo>
                      <a:lnTo>
                        <a:pt x="607" y="112"/>
                      </a:lnTo>
                      <a:lnTo>
                        <a:pt x="462" y="76"/>
                      </a:lnTo>
                      <a:lnTo>
                        <a:pt x="413" y="65"/>
                      </a:lnTo>
                      <a:lnTo>
                        <a:pt x="379" y="57"/>
                      </a:lnTo>
                      <a:lnTo>
                        <a:pt x="279" y="29"/>
                      </a:lnTo>
                      <a:lnTo>
                        <a:pt x="273" y="29"/>
                      </a:lnTo>
                      <a:lnTo>
                        <a:pt x="250" y="21"/>
                      </a:lnTo>
                      <a:lnTo>
                        <a:pt x="189" y="6"/>
                      </a:lnTo>
                      <a:lnTo>
                        <a:pt x="169" y="0"/>
                      </a:lnTo>
                      <a:lnTo>
                        <a:pt x="157" y="47"/>
                      </a:lnTo>
                      <a:lnTo>
                        <a:pt x="132" y="131"/>
                      </a:lnTo>
                      <a:lnTo>
                        <a:pt x="124" y="165"/>
                      </a:lnTo>
                      <a:lnTo>
                        <a:pt x="85" y="304"/>
                      </a:lnTo>
                      <a:lnTo>
                        <a:pt x="55" y="414"/>
                      </a:lnTo>
                      <a:lnTo>
                        <a:pt x="41" y="462"/>
                      </a:lnTo>
                      <a:lnTo>
                        <a:pt x="35" y="481"/>
                      </a:lnTo>
                      <a:lnTo>
                        <a:pt x="28" y="507"/>
                      </a:lnTo>
                      <a:lnTo>
                        <a:pt x="26" y="517"/>
                      </a:lnTo>
                      <a:lnTo>
                        <a:pt x="22" y="532"/>
                      </a:lnTo>
                      <a:lnTo>
                        <a:pt x="18" y="544"/>
                      </a:lnTo>
                      <a:lnTo>
                        <a:pt x="14" y="558"/>
                      </a:lnTo>
                      <a:lnTo>
                        <a:pt x="10" y="574"/>
                      </a:lnTo>
                      <a:lnTo>
                        <a:pt x="6" y="582"/>
                      </a:lnTo>
                      <a:lnTo>
                        <a:pt x="6" y="585"/>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03" name="Freeform 56">
                  <a:extLst>
                    <a:ext uri="{FF2B5EF4-FFF2-40B4-BE49-F238E27FC236}">
                      <a16:creationId xmlns:a16="http://schemas.microsoft.com/office/drawing/2014/main" id="{E7FE4952-D480-4E5E-ACD6-805E47EB6E0B}"/>
                    </a:ext>
                  </a:extLst>
                </p:cNvPr>
                <p:cNvSpPr>
                  <a:spLocks/>
                </p:cNvSpPr>
                <p:nvPr/>
              </p:nvSpPr>
              <p:spPr bwMode="auto">
                <a:xfrm>
                  <a:off x="839" y="1167"/>
                  <a:ext cx="716" cy="588"/>
                </a:xfrm>
                <a:custGeom>
                  <a:avLst/>
                  <a:gdLst>
                    <a:gd name="T0" fmla="*/ 1284 w 1431"/>
                    <a:gd name="T1" fmla="*/ 712 h 1176"/>
                    <a:gd name="T2" fmla="*/ 1290 w 1431"/>
                    <a:gd name="T3" fmla="*/ 741 h 1176"/>
                    <a:gd name="T4" fmla="*/ 1260 w 1431"/>
                    <a:gd name="T5" fmla="*/ 802 h 1176"/>
                    <a:gd name="T6" fmla="*/ 1229 w 1431"/>
                    <a:gd name="T7" fmla="*/ 936 h 1176"/>
                    <a:gd name="T8" fmla="*/ 1128 w 1431"/>
                    <a:gd name="T9" fmla="*/ 1166 h 1176"/>
                    <a:gd name="T10" fmla="*/ 900 w 1431"/>
                    <a:gd name="T11" fmla="*/ 1111 h 1176"/>
                    <a:gd name="T12" fmla="*/ 771 w 1431"/>
                    <a:gd name="T13" fmla="*/ 1075 h 1176"/>
                    <a:gd name="T14" fmla="*/ 657 w 1431"/>
                    <a:gd name="T15" fmla="*/ 1044 h 1176"/>
                    <a:gd name="T16" fmla="*/ 517 w 1431"/>
                    <a:gd name="T17" fmla="*/ 1005 h 1176"/>
                    <a:gd name="T18" fmla="*/ 370 w 1431"/>
                    <a:gd name="T19" fmla="*/ 957 h 1176"/>
                    <a:gd name="T20" fmla="*/ 203 w 1431"/>
                    <a:gd name="T21" fmla="*/ 904 h 1176"/>
                    <a:gd name="T22" fmla="*/ 154 w 1431"/>
                    <a:gd name="T23" fmla="*/ 889 h 1176"/>
                    <a:gd name="T24" fmla="*/ 110 w 1431"/>
                    <a:gd name="T25" fmla="*/ 875 h 1176"/>
                    <a:gd name="T26" fmla="*/ 51 w 1431"/>
                    <a:gd name="T27" fmla="*/ 855 h 1176"/>
                    <a:gd name="T28" fmla="*/ 0 w 1431"/>
                    <a:gd name="T29" fmla="*/ 812 h 1176"/>
                    <a:gd name="T30" fmla="*/ 42 w 1431"/>
                    <a:gd name="T31" fmla="*/ 637 h 1176"/>
                    <a:gd name="T32" fmla="*/ 130 w 1431"/>
                    <a:gd name="T33" fmla="*/ 519 h 1176"/>
                    <a:gd name="T34" fmla="*/ 258 w 1431"/>
                    <a:gd name="T35" fmla="*/ 244 h 1176"/>
                    <a:gd name="T36" fmla="*/ 281 w 1431"/>
                    <a:gd name="T37" fmla="*/ 201 h 1176"/>
                    <a:gd name="T38" fmla="*/ 344 w 1431"/>
                    <a:gd name="T39" fmla="*/ 26 h 1176"/>
                    <a:gd name="T40" fmla="*/ 358 w 1431"/>
                    <a:gd name="T41" fmla="*/ 20 h 1176"/>
                    <a:gd name="T42" fmla="*/ 423 w 1431"/>
                    <a:gd name="T43" fmla="*/ 20 h 1176"/>
                    <a:gd name="T44" fmla="*/ 448 w 1431"/>
                    <a:gd name="T45" fmla="*/ 53 h 1176"/>
                    <a:gd name="T46" fmla="*/ 499 w 1431"/>
                    <a:gd name="T47" fmla="*/ 114 h 1176"/>
                    <a:gd name="T48" fmla="*/ 494 w 1431"/>
                    <a:gd name="T49" fmla="*/ 163 h 1176"/>
                    <a:gd name="T50" fmla="*/ 529 w 1431"/>
                    <a:gd name="T51" fmla="*/ 213 h 1176"/>
                    <a:gd name="T52" fmla="*/ 580 w 1431"/>
                    <a:gd name="T53" fmla="*/ 224 h 1176"/>
                    <a:gd name="T54" fmla="*/ 643 w 1431"/>
                    <a:gd name="T55" fmla="*/ 219 h 1176"/>
                    <a:gd name="T56" fmla="*/ 684 w 1431"/>
                    <a:gd name="T57" fmla="*/ 230 h 1176"/>
                    <a:gd name="T58" fmla="*/ 720 w 1431"/>
                    <a:gd name="T59" fmla="*/ 262 h 1176"/>
                    <a:gd name="T60" fmla="*/ 800 w 1431"/>
                    <a:gd name="T61" fmla="*/ 262 h 1176"/>
                    <a:gd name="T62" fmla="*/ 871 w 1431"/>
                    <a:gd name="T63" fmla="*/ 279 h 1176"/>
                    <a:gd name="T64" fmla="*/ 922 w 1431"/>
                    <a:gd name="T65" fmla="*/ 272 h 1176"/>
                    <a:gd name="T66" fmla="*/ 979 w 1431"/>
                    <a:gd name="T67" fmla="*/ 264 h 1176"/>
                    <a:gd name="T68" fmla="*/ 1046 w 1431"/>
                    <a:gd name="T69" fmla="*/ 281 h 1176"/>
                    <a:gd name="T70" fmla="*/ 1179 w 1431"/>
                    <a:gd name="T71" fmla="*/ 301 h 1176"/>
                    <a:gd name="T72" fmla="*/ 1262 w 1431"/>
                    <a:gd name="T73" fmla="*/ 321 h 1176"/>
                    <a:gd name="T74" fmla="*/ 1293 w 1431"/>
                    <a:gd name="T75" fmla="*/ 329 h 1176"/>
                    <a:gd name="T76" fmla="*/ 1317 w 1431"/>
                    <a:gd name="T77" fmla="*/ 334 h 1176"/>
                    <a:gd name="T78" fmla="*/ 1392 w 1431"/>
                    <a:gd name="T79" fmla="*/ 378 h 1176"/>
                    <a:gd name="T80" fmla="*/ 1431 w 1431"/>
                    <a:gd name="T81" fmla="*/ 443 h 1176"/>
                    <a:gd name="T82" fmla="*/ 1364 w 1431"/>
                    <a:gd name="T83" fmla="*/ 537 h 1176"/>
                    <a:gd name="T84" fmla="*/ 1329 w 1431"/>
                    <a:gd name="T85" fmla="*/ 592 h 1176"/>
                    <a:gd name="T86" fmla="*/ 1252 w 1431"/>
                    <a:gd name="T87" fmla="*/ 692 h 117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31"/>
                    <a:gd name="T133" fmla="*/ 0 h 1176"/>
                    <a:gd name="T134" fmla="*/ 1431 w 1431"/>
                    <a:gd name="T135" fmla="*/ 1176 h 117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31" h="1176">
                      <a:moveTo>
                        <a:pt x="1252" y="692"/>
                      </a:moveTo>
                      <a:lnTo>
                        <a:pt x="1272" y="708"/>
                      </a:lnTo>
                      <a:lnTo>
                        <a:pt x="1284" y="712"/>
                      </a:lnTo>
                      <a:lnTo>
                        <a:pt x="1295" y="733"/>
                      </a:lnTo>
                      <a:lnTo>
                        <a:pt x="1291" y="739"/>
                      </a:lnTo>
                      <a:lnTo>
                        <a:pt x="1290" y="741"/>
                      </a:lnTo>
                      <a:lnTo>
                        <a:pt x="1270" y="788"/>
                      </a:lnTo>
                      <a:lnTo>
                        <a:pt x="1266" y="790"/>
                      </a:lnTo>
                      <a:lnTo>
                        <a:pt x="1260" y="802"/>
                      </a:lnTo>
                      <a:lnTo>
                        <a:pt x="1254" y="828"/>
                      </a:lnTo>
                      <a:lnTo>
                        <a:pt x="1248" y="849"/>
                      </a:lnTo>
                      <a:lnTo>
                        <a:pt x="1229" y="936"/>
                      </a:lnTo>
                      <a:lnTo>
                        <a:pt x="1174" y="1176"/>
                      </a:lnTo>
                      <a:lnTo>
                        <a:pt x="1136" y="1168"/>
                      </a:lnTo>
                      <a:lnTo>
                        <a:pt x="1128" y="1166"/>
                      </a:lnTo>
                      <a:lnTo>
                        <a:pt x="983" y="1130"/>
                      </a:lnTo>
                      <a:lnTo>
                        <a:pt x="934" y="1119"/>
                      </a:lnTo>
                      <a:lnTo>
                        <a:pt x="900" y="1111"/>
                      </a:lnTo>
                      <a:lnTo>
                        <a:pt x="800" y="1083"/>
                      </a:lnTo>
                      <a:lnTo>
                        <a:pt x="794" y="1083"/>
                      </a:lnTo>
                      <a:lnTo>
                        <a:pt x="771" y="1075"/>
                      </a:lnTo>
                      <a:lnTo>
                        <a:pt x="710" y="1060"/>
                      </a:lnTo>
                      <a:lnTo>
                        <a:pt x="690" y="1054"/>
                      </a:lnTo>
                      <a:lnTo>
                        <a:pt x="657" y="1044"/>
                      </a:lnTo>
                      <a:lnTo>
                        <a:pt x="649" y="1044"/>
                      </a:lnTo>
                      <a:lnTo>
                        <a:pt x="549" y="1014"/>
                      </a:lnTo>
                      <a:lnTo>
                        <a:pt x="517" y="1005"/>
                      </a:lnTo>
                      <a:lnTo>
                        <a:pt x="482" y="993"/>
                      </a:lnTo>
                      <a:lnTo>
                        <a:pt x="458" y="987"/>
                      </a:lnTo>
                      <a:lnTo>
                        <a:pt x="370" y="957"/>
                      </a:lnTo>
                      <a:lnTo>
                        <a:pt x="342" y="948"/>
                      </a:lnTo>
                      <a:lnTo>
                        <a:pt x="325" y="942"/>
                      </a:lnTo>
                      <a:lnTo>
                        <a:pt x="203" y="904"/>
                      </a:lnTo>
                      <a:lnTo>
                        <a:pt x="187" y="899"/>
                      </a:lnTo>
                      <a:lnTo>
                        <a:pt x="173" y="895"/>
                      </a:lnTo>
                      <a:lnTo>
                        <a:pt x="154" y="889"/>
                      </a:lnTo>
                      <a:lnTo>
                        <a:pt x="142" y="885"/>
                      </a:lnTo>
                      <a:lnTo>
                        <a:pt x="128" y="881"/>
                      </a:lnTo>
                      <a:lnTo>
                        <a:pt x="110" y="875"/>
                      </a:lnTo>
                      <a:lnTo>
                        <a:pt x="104" y="873"/>
                      </a:lnTo>
                      <a:lnTo>
                        <a:pt x="79" y="865"/>
                      </a:lnTo>
                      <a:lnTo>
                        <a:pt x="51" y="855"/>
                      </a:lnTo>
                      <a:lnTo>
                        <a:pt x="32" y="847"/>
                      </a:lnTo>
                      <a:lnTo>
                        <a:pt x="16" y="844"/>
                      </a:lnTo>
                      <a:lnTo>
                        <a:pt x="0" y="812"/>
                      </a:lnTo>
                      <a:lnTo>
                        <a:pt x="30" y="704"/>
                      </a:lnTo>
                      <a:lnTo>
                        <a:pt x="18" y="655"/>
                      </a:lnTo>
                      <a:lnTo>
                        <a:pt x="42" y="637"/>
                      </a:lnTo>
                      <a:lnTo>
                        <a:pt x="87" y="564"/>
                      </a:lnTo>
                      <a:lnTo>
                        <a:pt x="97" y="560"/>
                      </a:lnTo>
                      <a:lnTo>
                        <a:pt x="130" y="519"/>
                      </a:lnTo>
                      <a:lnTo>
                        <a:pt x="156" y="472"/>
                      </a:lnTo>
                      <a:lnTo>
                        <a:pt x="191" y="391"/>
                      </a:lnTo>
                      <a:lnTo>
                        <a:pt x="258" y="244"/>
                      </a:lnTo>
                      <a:lnTo>
                        <a:pt x="260" y="244"/>
                      </a:lnTo>
                      <a:lnTo>
                        <a:pt x="260" y="240"/>
                      </a:lnTo>
                      <a:lnTo>
                        <a:pt x="281" y="201"/>
                      </a:lnTo>
                      <a:lnTo>
                        <a:pt x="317" y="103"/>
                      </a:lnTo>
                      <a:lnTo>
                        <a:pt x="317" y="93"/>
                      </a:lnTo>
                      <a:lnTo>
                        <a:pt x="344" y="26"/>
                      </a:lnTo>
                      <a:lnTo>
                        <a:pt x="340" y="0"/>
                      </a:lnTo>
                      <a:lnTo>
                        <a:pt x="344" y="0"/>
                      </a:lnTo>
                      <a:lnTo>
                        <a:pt x="358" y="20"/>
                      </a:lnTo>
                      <a:lnTo>
                        <a:pt x="380" y="18"/>
                      </a:lnTo>
                      <a:lnTo>
                        <a:pt x="395" y="12"/>
                      </a:lnTo>
                      <a:lnTo>
                        <a:pt x="423" y="20"/>
                      </a:lnTo>
                      <a:lnTo>
                        <a:pt x="427" y="24"/>
                      </a:lnTo>
                      <a:lnTo>
                        <a:pt x="431" y="49"/>
                      </a:lnTo>
                      <a:lnTo>
                        <a:pt x="448" y="53"/>
                      </a:lnTo>
                      <a:lnTo>
                        <a:pt x="454" y="53"/>
                      </a:lnTo>
                      <a:lnTo>
                        <a:pt x="484" y="71"/>
                      </a:lnTo>
                      <a:lnTo>
                        <a:pt x="499" y="114"/>
                      </a:lnTo>
                      <a:lnTo>
                        <a:pt x="497" y="138"/>
                      </a:lnTo>
                      <a:lnTo>
                        <a:pt x="494" y="160"/>
                      </a:lnTo>
                      <a:lnTo>
                        <a:pt x="494" y="163"/>
                      </a:lnTo>
                      <a:lnTo>
                        <a:pt x="492" y="163"/>
                      </a:lnTo>
                      <a:lnTo>
                        <a:pt x="488" y="179"/>
                      </a:lnTo>
                      <a:lnTo>
                        <a:pt x="529" y="213"/>
                      </a:lnTo>
                      <a:lnTo>
                        <a:pt x="556" y="224"/>
                      </a:lnTo>
                      <a:lnTo>
                        <a:pt x="568" y="222"/>
                      </a:lnTo>
                      <a:lnTo>
                        <a:pt x="580" y="224"/>
                      </a:lnTo>
                      <a:lnTo>
                        <a:pt x="611" y="220"/>
                      </a:lnTo>
                      <a:lnTo>
                        <a:pt x="631" y="213"/>
                      </a:lnTo>
                      <a:lnTo>
                        <a:pt x="643" y="219"/>
                      </a:lnTo>
                      <a:lnTo>
                        <a:pt x="676" y="222"/>
                      </a:lnTo>
                      <a:lnTo>
                        <a:pt x="678" y="224"/>
                      </a:lnTo>
                      <a:lnTo>
                        <a:pt x="684" y="230"/>
                      </a:lnTo>
                      <a:lnTo>
                        <a:pt x="686" y="232"/>
                      </a:lnTo>
                      <a:lnTo>
                        <a:pt x="718" y="248"/>
                      </a:lnTo>
                      <a:lnTo>
                        <a:pt x="720" y="262"/>
                      </a:lnTo>
                      <a:lnTo>
                        <a:pt x="761" y="266"/>
                      </a:lnTo>
                      <a:lnTo>
                        <a:pt x="773" y="264"/>
                      </a:lnTo>
                      <a:lnTo>
                        <a:pt x="800" y="262"/>
                      </a:lnTo>
                      <a:lnTo>
                        <a:pt x="806" y="258"/>
                      </a:lnTo>
                      <a:lnTo>
                        <a:pt x="830" y="274"/>
                      </a:lnTo>
                      <a:lnTo>
                        <a:pt x="871" y="279"/>
                      </a:lnTo>
                      <a:lnTo>
                        <a:pt x="908" y="270"/>
                      </a:lnTo>
                      <a:lnTo>
                        <a:pt x="914" y="270"/>
                      </a:lnTo>
                      <a:lnTo>
                        <a:pt x="922" y="272"/>
                      </a:lnTo>
                      <a:lnTo>
                        <a:pt x="930" y="272"/>
                      </a:lnTo>
                      <a:lnTo>
                        <a:pt x="959" y="276"/>
                      </a:lnTo>
                      <a:lnTo>
                        <a:pt x="979" y="264"/>
                      </a:lnTo>
                      <a:lnTo>
                        <a:pt x="999" y="272"/>
                      </a:lnTo>
                      <a:lnTo>
                        <a:pt x="1026" y="274"/>
                      </a:lnTo>
                      <a:lnTo>
                        <a:pt x="1046" y="281"/>
                      </a:lnTo>
                      <a:lnTo>
                        <a:pt x="1069" y="272"/>
                      </a:lnTo>
                      <a:lnTo>
                        <a:pt x="1101" y="279"/>
                      </a:lnTo>
                      <a:lnTo>
                        <a:pt x="1179" y="301"/>
                      </a:lnTo>
                      <a:lnTo>
                        <a:pt x="1219" y="309"/>
                      </a:lnTo>
                      <a:lnTo>
                        <a:pt x="1221" y="311"/>
                      </a:lnTo>
                      <a:lnTo>
                        <a:pt x="1262" y="321"/>
                      </a:lnTo>
                      <a:lnTo>
                        <a:pt x="1274" y="323"/>
                      </a:lnTo>
                      <a:lnTo>
                        <a:pt x="1278" y="325"/>
                      </a:lnTo>
                      <a:lnTo>
                        <a:pt x="1293" y="329"/>
                      </a:lnTo>
                      <a:lnTo>
                        <a:pt x="1295" y="329"/>
                      </a:lnTo>
                      <a:lnTo>
                        <a:pt x="1315" y="334"/>
                      </a:lnTo>
                      <a:lnTo>
                        <a:pt x="1317" y="334"/>
                      </a:lnTo>
                      <a:lnTo>
                        <a:pt x="1382" y="350"/>
                      </a:lnTo>
                      <a:lnTo>
                        <a:pt x="1386" y="360"/>
                      </a:lnTo>
                      <a:lnTo>
                        <a:pt x="1392" y="378"/>
                      </a:lnTo>
                      <a:lnTo>
                        <a:pt x="1392" y="384"/>
                      </a:lnTo>
                      <a:lnTo>
                        <a:pt x="1425" y="413"/>
                      </a:lnTo>
                      <a:lnTo>
                        <a:pt x="1431" y="443"/>
                      </a:lnTo>
                      <a:lnTo>
                        <a:pt x="1382" y="509"/>
                      </a:lnTo>
                      <a:lnTo>
                        <a:pt x="1380" y="511"/>
                      </a:lnTo>
                      <a:lnTo>
                        <a:pt x="1364" y="537"/>
                      </a:lnTo>
                      <a:lnTo>
                        <a:pt x="1358" y="545"/>
                      </a:lnTo>
                      <a:lnTo>
                        <a:pt x="1345" y="560"/>
                      </a:lnTo>
                      <a:lnTo>
                        <a:pt x="1329" y="592"/>
                      </a:lnTo>
                      <a:lnTo>
                        <a:pt x="1303" y="606"/>
                      </a:lnTo>
                      <a:lnTo>
                        <a:pt x="1254" y="676"/>
                      </a:lnTo>
                      <a:lnTo>
                        <a:pt x="1252" y="692"/>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04" name="Freeform 57">
                  <a:extLst>
                    <a:ext uri="{FF2B5EF4-FFF2-40B4-BE49-F238E27FC236}">
                      <a16:creationId xmlns:a16="http://schemas.microsoft.com/office/drawing/2014/main" id="{92D7796E-0A24-48C9-8637-C4069B3AC5AE}"/>
                    </a:ext>
                  </a:extLst>
                </p:cNvPr>
                <p:cNvSpPr>
                  <a:spLocks/>
                </p:cNvSpPr>
                <p:nvPr/>
              </p:nvSpPr>
              <p:spPr bwMode="auto">
                <a:xfrm>
                  <a:off x="1575" y="1806"/>
                  <a:ext cx="497" cy="581"/>
                </a:xfrm>
                <a:custGeom>
                  <a:avLst/>
                  <a:gdLst>
                    <a:gd name="T0" fmla="*/ 30 w 995"/>
                    <a:gd name="T1" fmla="*/ 872 h 1161"/>
                    <a:gd name="T2" fmla="*/ 22 w 995"/>
                    <a:gd name="T3" fmla="*/ 906 h 1161"/>
                    <a:gd name="T4" fmla="*/ 4 w 995"/>
                    <a:gd name="T5" fmla="*/ 1008 h 1161"/>
                    <a:gd name="T6" fmla="*/ 59 w 995"/>
                    <a:gd name="T7" fmla="*/ 1042 h 1161"/>
                    <a:gd name="T8" fmla="*/ 209 w 995"/>
                    <a:gd name="T9" fmla="*/ 1067 h 1161"/>
                    <a:gd name="T10" fmla="*/ 234 w 995"/>
                    <a:gd name="T11" fmla="*/ 1071 h 1161"/>
                    <a:gd name="T12" fmla="*/ 415 w 995"/>
                    <a:gd name="T13" fmla="*/ 1099 h 1161"/>
                    <a:gd name="T14" fmla="*/ 478 w 995"/>
                    <a:gd name="T15" fmla="*/ 1108 h 1161"/>
                    <a:gd name="T16" fmla="*/ 553 w 995"/>
                    <a:gd name="T17" fmla="*/ 1118 h 1161"/>
                    <a:gd name="T18" fmla="*/ 645 w 995"/>
                    <a:gd name="T19" fmla="*/ 1130 h 1161"/>
                    <a:gd name="T20" fmla="*/ 733 w 995"/>
                    <a:gd name="T21" fmla="*/ 1142 h 1161"/>
                    <a:gd name="T22" fmla="*/ 824 w 995"/>
                    <a:gd name="T23" fmla="*/ 1152 h 1161"/>
                    <a:gd name="T24" fmla="*/ 918 w 995"/>
                    <a:gd name="T25" fmla="*/ 1061 h 1161"/>
                    <a:gd name="T26" fmla="*/ 924 w 995"/>
                    <a:gd name="T27" fmla="*/ 1006 h 1161"/>
                    <a:gd name="T28" fmla="*/ 930 w 995"/>
                    <a:gd name="T29" fmla="*/ 955 h 1161"/>
                    <a:gd name="T30" fmla="*/ 934 w 995"/>
                    <a:gd name="T31" fmla="*/ 920 h 1161"/>
                    <a:gd name="T32" fmla="*/ 938 w 995"/>
                    <a:gd name="T33" fmla="*/ 851 h 1161"/>
                    <a:gd name="T34" fmla="*/ 950 w 995"/>
                    <a:gd name="T35" fmla="*/ 747 h 1161"/>
                    <a:gd name="T36" fmla="*/ 959 w 995"/>
                    <a:gd name="T37" fmla="*/ 668 h 1161"/>
                    <a:gd name="T38" fmla="*/ 965 w 995"/>
                    <a:gd name="T39" fmla="*/ 617 h 1161"/>
                    <a:gd name="T40" fmla="*/ 969 w 995"/>
                    <a:gd name="T41" fmla="*/ 564 h 1161"/>
                    <a:gd name="T42" fmla="*/ 977 w 995"/>
                    <a:gd name="T43" fmla="*/ 491 h 1161"/>
                    <a:gd name="T44" fmla="*/ 987 w 995"/>
                    <a:gd name="T45" fmla="*/ 407 h 1161"/>
                    <a:gd name="T46" fmla="*/ 991 w 995"/>
                    <a:gd name="T47" fmla="*/ 381 h 1161"/>
                    <a:gd name="T48" fmla="*/ 995 w 995"/>
                    <a:gd name="T49" fmla="*/ 328 h 1161"/>
                    <a:gd name="T50" fmla="*/ 912 w 995"/>
                    <a:gd name="T51" fmla="*/ 320 h 1161"/>
                    <a:gd name="T52" fmla="*/ 826 w 995"/>
                    <a:gd name="T53" fmla="*/ 310 h 1161"/>
                    <a:gd name="T54" fmla="*/ 657 w 995"/>
                    <a:gd name="T55" fmla="*/ 287 h 1161"/>
                    <a:gd name="T56" fmla="*/ 670 w 995"/>
                    <a:gd name="T57" fmla="*/ 194 h 1161"/>
                    <a:gd name="T58" fmla="*/ 674 w 995"/>
                    <a:gd name="T59" fmla="*/ 167 h 1161"/>
                    <a:gd name="T60" fmla="*/ 680 w 995"/>
                    <a:gd name="T61" fmla="*/ 112 h 1161"/>
                    <a:gd name="T62" fmla="*/ 623 w 995"/>
                    <a:gd name="T63" fmla="*/ 69 h 1161"/>
                    <a:gd name="T64" fmla="*/ 610 w 995"/>
                    <a:gd name="T65" fmla="*/ 67 h 1161"/>
                    <a:gd name="T66" fmla="*/ 527 w 995"/>
                    <a:gd name="T67" fmla="*/ 55 h 1161"/>
                    <a:gd name="T68" fmla="*/ 507 w 995"/>
                    <a:gd name="T69" fmla="*/ 53 h 1161"/>
                    <a:gd name="T70" fmla="*/ 499 w 995"/>
                    <a:gd name="T71" fmla="*/ 51 h 1161"/>
                    <a:gd name="T72" fmla="*/ 362 w 995"/>
                    <a:gd name="T73" fmla="*/ 29 h 1161"/>
                    <a:gd name="T74" fmla="*/ 238 w 995"/>
                    <a:gd name="T75" fmla="*/ 10 h 1161"/>
                    <a:gd name="T76" fmla="*/ 187 w 995"/>
                    <a:gd name="T77" fmla="*/ 23 h 1161"/>
                    <a:gd name="T78" fmla="*/ 152 w 995"/>
                    <a:gd name="T79" fmla="*/ 206 h 1161"/>
                    <a:gd name="T80" fmla="*/ 126 w 995"/>
                    <a:gd name="T81" fmla="*/ 342 h 1161"/>
                    <a:gd name="T82" fmla="*/ 114 w 995"/>
                    <a:gd name="T83" fmla="*/ 415 h 1161"/>
                    <a:gd name="T84" fmla="*/ 104 w 995"/>
                    <a:gd name="T85" fmla="*/ 466 h 1161"/>
                    <a:gd name="T86" fmla="*/ 95 w 995"/>
                    <a:gd name="T87" fmla="*/ 517 h 1161"/>
                    <a:gd name="T88" fmla="*/ 63 w 995"/>
                    <a:gd name="T89" fmla="*/ 686 h 1161"/>
                    <a:gd name="T90" fmla="*/ 59 w 995"/>
                    <a:gd name="T91" fmla="*/ 707 h 1161"/>
                    <a:gd name="T92" fmla="*/ 49 w 995"/>
                    <a:gd name="T93" fmla="*/ 764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95"/>
                    <a:gd name="T142" fmla="*/ 0 h 1161"/>
                    <a:gd name="T143" fmla="*/ 995 w 995"/>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95" h="1161">
                      <a:moveTo>
                        <a:pt x="44" y="794"/>
                      </a:moveTo>
                      <a:lnTo>
                        <a:pt x="30" y="872"/>
                      </a:lnTo>
                      <a:lnTo>
                        <a:pt x="28" y="876"/>
                      </a:lnTo>
                      <a:lnTo>
                        <a:pt x="22" y="906"/>
                      </a:lnTo>
                      <a:lnTo>
                        <a:pt x="16" y="941"/>
                      </a:lnTo>
                      <a:lnTo>
                        <a:pt x="4" y="1008"/>
                      </a:lnTo>
                      <a:lnTo>
                        <a:pt x="0" y="1030"/>
                      </a:lnTo>
                      <a:lnTo>
                        <a:pt x="59" y="1042"/>
                      </a:lnTo>
                      <a:lnTo>
                        <a:pt x="118" y="1051"/>
                      </a:lnTo>
                      <a:lnTo>
                        <a:pt x="209" y="1067"/>
                      </a:lnTo>
                      <a:lnTo>
                        <a:pt x="213" y="1067"/>
                      </a:lnTo>
                      <a:lnTo>
                        <a:pt x="234" y="1071"/>
                      </a:lnTo>
                      <a:lnTo>
                        <a:pt x="273" y="1077"/>
                      </a:lnTo>
                      <a:lnTo>
                        <a:pt x="415" y="1099"/>
                      </a:lnTo>
                      <a:lnTo>
                        <a:pt x="460" y="1104"/>
                      </a:lnTo>
                      <a:lnTo>
                        <a:pt x="478" y="1108"/>
                      </a:lnTo>
                      <a:lnTo>
                        <a:pt x="505" y="1112"/>
                      </a:lnTo>
                      <a:lnTo>
                        <a:pt x="553" y="1118"/>
                      </a:lnTo>
                      <a:lnTo>
                        <a:pt x="598" y="1124"/>
                      </a:lnTo>
                      <a:lnTo>
                        <a:pt x="645" y="1130"/>
                      </a:lnTo>
                      <a:lnTo>
                        <a:pt x="649" y="1132"/>
                      </a:lnTo>
                      <a:lnTo>
                        <a:pt x="733" y="1142"/>
                      </a:lnTo>
                      <a:lnTo>
                        <a:pt x="802" y="1150"/>
                      </a:lnTo>
                      <a:lnTo>
                        <a:pt x="824" y="1152"/>
                      </a:lnTo>
                      <a:lnTo>
                        <a:pt x="908" y="1161"/>
                      </a:lnTo>
                      <a:lnTo>
                        <a:pt x="918" y="1061"/>
                      </a:lnTo>
                      <a:lnTo>
                        <a:pt x="918" y="1057"/>
                      </a:lnTo>
                      <a:lnTo>
                        <a:pt x="924" y="1006"/>
                      </a:lnTo>
                      <a:lnTo>
                        <a:pt x="928" y="979"/>
                      </a:lnTo>
                      <a:lnTo>
                        <a:pt x="930" y="955"/>
                      </a:lnTo>
                      <a:lnTo>
                        <a:pt x="934" y="922"/>
                      </a:lnTo>
                      <a:lnTo>
                        <a:pt x="934" y="920"/>
                      </a:lnTo>
                      <a:lnTo>
                        <a:pt x="934" y="896"/>
                      </a:lnTo>
                      <a:lnTo>
                        <a:pt x="938" y="851"/>
                      </a:lnTo>
                      <a:lnTo>
                        <a:pt x="944" y="798"/>
                      </a:lnTo>
                      <a:lnTo>
                        <a:pt x="950" y="747"/>
                      </a:lnTo>
                      <a:lnTo>
                        <a:pt x="959" y="670"/>
                      </a:lnTo>
                      <a:lnTo>
                        <a:pt x="959" y="668"/>
                      </a:lnTo>
                      <a:lnTo>
                        <a:pt x="961" y="643"/>
                      </a:lnTo>
                      <a:lnTo>
                        <a:pt x="965" y="617"/>
                      </a:lnTo>
                      <a:lnTo>
                        <a:pt x="965" y="609"/>
                      </a:lnTo>
                      <a:lnTo>
                        <a:pt x="969" y="564"/>
                      </a:lnTo>
                      <a:lnTo>
                        <a:pt x="973" y="538"/>
                      </a:lnTo>
                      <a:lnTo>
                        <a:pt x="977" y="491"/>
                      </a:lnTo>
                      <a:lnTo>
                        <a:pt x="983" y="446"/>
                      </a:lnTo>
                      <a:lnTo>
                        <a:pt x="987" y="407"/>
                      </a:lnTo>
                      <a:lnTo>
                        <a:pt x="987" y="401"/>
                      </a:lnTo>
                      <a:lnTo>
                        <a:pt x="991" y="381"/>
                      </a:lnTo>
                      <a:lnTo>
                        <a:pt x="993" y="356"/>
                      </a:lnTo>
                      <a:lnTo>
                        <a:pt x="995" y="328"/>
                      </a:lnTo>
                      <a:lnTo>
                        <a:pt x="918" y="320"/>
                      </a:lnTo>
                      <a:lnTo>
                        <a:pt x="912" y="320"/>
                      </a:lnTo>
                      <a:lnTo>
                        <a:pt x="834" y="310"/>
                      </a:lnTo>
                      <a:lnTo>
                        <a:pt x="826" y="310"/>
                      </a:lnTo>
                      <a:lnTo>
                        <a:pt x="788" y="306"/>
                      </a:lnTo>
                      <a:lnTo>
                        <a:pt x="657" y="287"/>
                      </a:lnTo>
                      <a:lnTo>
                        <a:pt x="665" y="236"/>
                      </a:lnTo>
                      <a:lnTo>
                        <a:pt x="670" y="194"/>
                      </a:lnTo>
                      <a:lnTo>
                        <a:pt x="672" y="183"/>
                      </a:lnTo>
                      <a:lnTo>
                        <a:pt x="674" y="167"/>
                      </a:lnTo>
                      <a:lnTo>
                        <a:pt x="678" y="130"/>
                      </a:lnTo>
                      <a:lnTo>
                        <a:pt x="680" y="112"/>
                      </a:lnTo>
                      <a:lnTo>
                        <a:pt x="686" y="78"/>
                      </a:lnTo>
                      <a:lnTo>
                        <a:pt x="623" y="69"/>
                      </a:lnTo>
                      <a:lnTo>
                        <a:pt x="617" y="69"/>
                      </a:lnTo>
                      <a:lnTo>
                        <a:pt x="610" y="67"/>
                      </a:lnTo>
                      <a:lnTo>
                        <a:pt x="568" y="61"/>
                      </a:lnTo>
                      <a:lnTo>
                        <a:pt x="527" y="55"/>
                      </a:lnTo>
                      <a:lnTo>
                        <a:pt x="509" y="53"/>
                      </a:lnTo>
                      <a:lnTo>
                        <a:pt x="507" y="53"/>
                      </a:lnTo>
                      <a:lnTo>
                        <a:pt x="501" y="51"/>
                      </a:lnTo>
                      <a:lnTo>
                        <a:pt x="499" y="51"/>
                      </a:lnTo>
                      <a:lnTo>
                        <a:pt x="496" y="51"/>
                      </a:lnTo>
                      <a:lnTo>
                        <a:pt x="362" y="29"/>
                      </a:lnTo>
                      <a:lnTo>
                        <a:pt x="321" y="23"/>
                      </a:lnTo>
                      <a:lnTo>
                        <a:pt x="238" y="10"/>
                      </a:lnTo>
                      <a:lnTo>
                        <a:pt x="191" y="0"/>
                      </a:lnTo>
                      <a:lnTo>
                        <a:pt x="187" y="23"/>
                      </a:lnTo>
                      <a:lnTo>
                        <a:pt x="165" y="139"/>
                      </a:lnTo>
                      <a:lnTo>
                        <a:pt x="152" y="206"/>
                      </a:lnTo>
                      <a:lnTo>
                        <a:pt x="138" y="285"/>
                      </a:lnTo>
                      <a:lnTo>
                        <a:pt x="126" y="342"/>
                      </a:lnTo>
                      <a:lnTo>
                        <a:pt x="118" y="389"/>
                      </a:lnTo>
                      <a:lnTo>
                        <a:pt x="114" y="415"/>
                      </a:lnTo>
                      <a:lnTo>
                        <a:pt x="110" y="432"/>
                      </a:lnTo>
                      <a:lnTo>
                        <a:pt x="104" y="466"/>
                      </a:lnTo>
                      <a:lnTo>
                        <a:pt x="97" y="509"/>
                      </a:lnTo>
                      <a:lnTo>
                        <a:pt x="95" y="517"/>
                      </a:lnTo>
                      <a:lnTo>
                        <a:pt x="71" y="648"/>
                      </a:lnTo>
                      <a:lnTo>
                        <a:pt x="63" y="686"/>
                      </a:lnTo>
                      <a:lnTo>
                        <a:pt x="61" y="698"/>
                      </a:lnTo>
                      <a:lnTo>
                        <a:pt x="59" y="707"/>
                      </a:lnTo>
                      <a:lnTo>
                        <a:pt x="55" y="723"/>
                      </a:lnTo>
                      <a:lnTo>
                        <a:pt x="49" y="764"/>
                      </a:lnTo>
                      <a:lnTo>
                        <a:pt x="44" y="794"/>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05" name="Freeform 58">
                  <a:extLst>
                    <a:ext uri="{FF2B5EF4-FFF2-40B4-BE49-F238E27FC236}">
                      <a16:creationId xmlns:a16="http://schemas.microsoft.com/office/drawing/2014/main" id="{DC3C6E22-57C4-4330-A316-2474C246EC16}"/>
                    </a:ext>
                  </a:extLst>
                </p:cNvPr>
                <p:cNvSpPr>
                  <a:spLocks/>
                </p:cNvSpPr>
                <p:nvPr/>
              </p:nvSpPr>
              <p:spPr bwMode="auto">
                <a:xfrm>
                  <a:off x="1007" y="914"/>
                  <a:ext cx="588" cy="428"/>
                </a:xfrm>
                <a:custGeom>
                  <a:avLst/>
                  <a:gdLst>
                    <a:gd name="T0" fmla="*/ 1050 w 1174"/>
                    <a:gd name="T1" fmla="*/ 802 h 857"/>
                    <a:gd name="T2" fmla="*/ 979 w 1174"/>
                    <a:gd name="T3" fmla="*/ 841 h 857"/>
                    <a:gd name="T4" fmla="*/ 942 w 1174"/>
                    <a:gd name="T5" fmla="*/ 832 h 857"/>
                    <a:gd name="T6" fmla="*/ 885 w 1174"/>
                    <a:gd name="T7" fmla="*/ 818 h 857"/>
                    <a:gd name="T8" fmla="*/ 765 w 1174"/>
                    <a:gd name="T9" fmla="*/ 786 h 857"/>
                    <a:gd name="T10" fmla="*/ 690 w 1174"/>
                    <a:gd name="T11" fmla="*/ 781 h 857"/>
                    <a:gd name="T12" fmla="*/ 623 w 1174"/>
                    <a:gd name="T13" fmla="*/ 783 h 857"/>
                    <a:gd name="T14" fmla="*/ 578 w 1174"/>
                    <a:gd name="T15" fmla="*/ 777 h 857"/>
                    <a:gd name="T16" fmla="*/ 494 w 1174"/>
                    <a:gd name="T17" fmla="*/ 781 h 857"/>
                    <a:gd name="T18" fmla="*/ 437 w 1174"/>
                    <a:gd name="T19" fmla="*/ 771 h 857"/>
                    <a:gd name="T20" fmla="*/ 382 w 1174"/>
                    <a:gd name="T21" fmla="*/ 755 h 857"/>
                    <a:gd name="T22" fmla="*/ 342 w 1174"/>
                    <a:gd name="T23" fmla="*/ 731 h 857"/>
                    <a:gd name="T24" fmla="*/ 295 w 1174"/>
                    <a:gd name="T25" fmla="*/ 720 h 857"/>
                    <a:gd name="T26" fmla="*/ 232 w 1174"/>
                    <a:gd name="T27" fmla="*/ 729 h 857"/>
                    <a:gd name="T28" fmla="*/ 152 w 1174"/>
                    <a:gd name="T29" fmla="*/ 686 h 857"/>
                    <a:gd name="T30" fmla="*/ 158 w 1174"/>
                    <a:gd name="T31" fmla="*/ 667 h 857"/>
                    <a:gd name="T32" fmla="*/ 148 w 1174"/>
                    <a:gd name="T33" fmla="*/ 578 h 857"/>
                    <a:gd name="T34" fmla="*/ 95 w 1174"/>
                    <a:gd name="T35" fmla="*/ 556 h 857"/>
                    <a:gd name="T36" fmla="*/ 59 w 1174"/>
                    <a:gd name="T37" fmla="*/ 519 h 857"/>
                    <a:gd name="T38" fmla="*/ 16 w 1174"/>
                    <a:gd name="T39" fmla="*/ 501 h 857"/>
                    <a:gd name="T40" fmla="*/ 0 w 1174"/>
                    <a:gd name="T41" fmla="*/ 498 h 857"/>
                    <a:gd name="T42" fmla="*/ 30 w 1174"/>
                    <a:gd name="T43" fmla="*/ 454 h 857"/>
                    <a:gd name="T44" fmla="*/ 59 w 1174"/>
                    <a:gd name="T45" fmla="*/ 421 h 857"/>
                    <a:gd name="T46" fmla="*/ 30 w 1174"/>
                    <a:gd name="T47" fmla="*/ 401 h 857"/>
                    <a:gd name="T48" fmla="*/ 34 w 1174"/>
                    <a:gd name="T49" fmla="*/ 364 h 857"/>
                    <a:gd name="T50" fmla="*/ 77 w 1174"/>
                    <a:gd name="T51" fmla="*/ 366 h 857"/>
                    <a:gd name="T52" fmla="*/ 40 w 1174"/>
                    <a:gd name="T53" fmla="*/ 356 h 857"/>
                    <a:gd name="T54" fmla="*/ 48 w 1174"/>
                    <a:gd name="T55" fmla="*/ 279 h 857"/>
                    <a:gd name="T56" fmla="*/ 49 w 1174"/>
                    <a:gd name="T57" fmla="*/ 171 h 857"/>
                    <a:gd name="T58" fmla="*/ 36 w 1174"/>
                    <a:gd name="T59" fmla="*/ 114 h 857"/>
                    <a:gd name="T60" fmla="*/ 61 w 1174"/>
                    <a:gd name="T61" fmla="*/ 45 h 857"/>
                    <a:gd name="T62" fmla="*/ 144 w 1174"/>
                    <a:gd name="T63" fmla="*/ 112 h 857"/>
                    <a:gd name="T64" fmla="*/ 270 w 1174"/>
                    <a:gd name="T65" fmla="*/ 165 h 857"/>
                    <a:gd name="T66" fmla="*/ 303 w 1174"/>
                    <a:gd name="T67" fmla="*/ 177 h 857"/>
                    <a:gd name="T68" fmla="*/ 309 w 1174"/>
                    <a:gd name="T69" fmla="*/ 199 h 857"/>
                    <a:gd name="T70" fmla="*/ 293 w 1174"/>
                    <a:gd name="T71" fmla="*/ 254 h 857"/>
                    <a:gd name="T72" fmla="*/ 332 w 1174"/>
                    <a:gd name="T73" fmla="*/ 244 h 857"/>
                    <a:gd name="T74" fmla="*/ 311 w 1174"/>
                    <a:gd name="T75" fmla="*/ 317 h 857"/>
                    <a:gd name="T76" fmla="*/ 321 w 1174"/>
                    <a:gd name="T77" fmla="*/ 350 h 857"/>
                    <a:gd name="T78" fmla="*/ 295 w 1174"/>
                    <a:gd name="T79" fmla="*/ 346 h 857"/>
                    <a:gd name="T80" fmla="*/ 327 w 1174"/>
                    <a:gd name="T81" fmla="*/ 354 h 857"/>
                    <a:gd name="T82" fmla="*/ 372 w 1174"/>
                    <a:gd name="T83" fmla="*/ 238 h 857"/>
                    <a:gd name="T84" fmla="*/ 370 w 1174"/>
                    <a:gd name="T85" fmla="*/ 199 h 857"/>
                    <a:gd name="T86" fmla="*/ 364 w 1174"/>
                    <a:gd name="T87" fmla="*/ 213 h 857"/>
                    <a:gd name="T88" fmla="*/ 356 w 1174"/>
                    <a:gd name="T89" fmla="*/ 165 h 857"/>
                    <a:gd name="T90" fmla="*/ 380 w 1174"/>
                    <a:gd name="T91" fmla="*/ 161 h 857"/>
                    <a:gd name="T92" fmla="*/ 338 w 1174"/>
                    <a:gd name="T93" fmla="*/ 159 h 857"/>
                    <a:gd name="T94" fmla="*/ 346 w 1174"/>
                    <a:gd name="T95" fmla="*/ 197 h 857"/>
                    <a:gd name="T96" fmla="*/ 344 w 1174"/>
                    <a:gd name="T97" fmla="*/ 220 h 857"/>
                    <a:gd name="T98" fmla="*/ 323 w 1174"/>
                    <a:gd name="T99" fmla="*/ 163 h 857"/>
                    <a:gd name="T100" fmla="*/ 374 w 1174"/>
                    <a:gd name="T101" fmla="*/ 124 h 857"/>
                    <a:gd name="T102" fmla="*/ 376 w 1174"/>
                    <a:gd name="T103" fmla="*/ 59 h 857"/>
                    <a:gd name="T104" fmla="*/ 374 w 1174"/>
                    <a:gd name="T105" fmla="*/ 0 h 857"/>
                    <a:gd name="T106" fmla="*/ 1009 w 1174"/>
                    <a:gd name="T107" fmla="*/ 183 h 857"/>
                    <a:gd name="T108" fmla="*/ 1172 w 1174"/>
                    <a:gd name="T109" fmla="*/ 230 h 857"/>
                    <a:gd name="T110" fmla="*/ 1138 w 1174"/>
                    <a:gd name="T111" fmla="*/ 372 h 857"/>
                    <a:gd name="T112" fmla="*/ 1124 w 1174"/>
                    <a:gd name="T113" fmla="*/ 429 h 857"/>
                    <a:gd name="T114" fmla="*/ 1111 w 1174"/>
                    <a:gd name="T115" fmla="*/ 484 h 857"/>
                    <a:gd name="T116" fmla="*/ 1087 w 1174"/>
                    <a:gd name="T117" fmla="*/ 588 h 857"/>
                    <a:gd name="T118" fmla="*/ 1064 w 1174"/>
                    <a:gd name="T119" fmla="*/ 694 h 857"/>
                    <a:gd name="T120" fmla="*/ 1050 w 1174"/>
                    <a:gd name="T121" fmla="*/ 747 h 85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74"/>
                    <a:gd name="T184" fmla="*/ 0 h 857"/>
                    <a:gd name="T185" fmla="*/ 1174 w 1174"/>
                    <a:gd name="T186" fmla="*/ 857 h 85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74" h="857">
                      <a:moveTo>
                        <a:pt x="1048" y="763"/>
                      </a:moveTo>
                      <a:lnTo>
                        <a:pt x="1042" y="773"/>
                      </a:lnTo>
                      <a:lnTo>
                        <a:pt x="1050" y="802"/>
                      </a:lnTo>
                      <a:lnTo>
                        <a:pt x="1046" y="857"/>
                      </a:lnTo>
                      <a:lnTo>
                        <a:pt x="981" y="841"/>
                      </a:lnTo>
                      <a:lnTo>
                        <a:pt x="979" y="841"/>
                      </a:lnTo>
                      <a:lnTo>
                        <a:pt x="959" y="836"/>
                      </a:lnTo>
                      <a:lnTo>
                        <a:pt x="957" y="836"/>
                      </a:lnTo>
                      <a:lnTo>
                        <a:pt x="942" y="832"/>
                      </a:lnTo>
                      <a:lnTo>
                        <a:pt x="938" y="830"/>
                      </a:lnTo>
                      <a:lnTo>
                        <a:pt x="926" y="828"/>
                      </a:lnTo>
                      <a:lnTo>
                        <a:pt x="885" y="818"/>
                      </a:lnTo>
                      <a:lnTo>
                        <a:pt x="883" y="816"/>
                      </a:lnTo>
                      <a:lnTo>
                        <a:pt x="843" y="808"/>
                      </a:lnTo>
                      <a:lnTo>
                        <a:pt x="765" y="786"/>
                      </a:lnTo>
                      <a:lnTo>
                        <a:pt x="733" y="779"/>
                      </a:lnTo>
                      <a:lnTo>
                        <a:pt x="710" y="788"/>
                      </a:lnTo>
                      <a:lnTo>
                        <a:pt x="690" y="781"/>
                      </a:lnTo>
                      <a:lnTo>
                        <a:pt x="663" y="779"/>
                      </a:lnTo>
                      <a:lnTo>
                        <a:pt x="643" y="771"/>
                      </a:lnTo>
                      <a:lnTo>
                        <a:pt x="623" y="783"/>
                      </a:lnTo>
                      <a:lnTo>
                        <a:pt x="594" y="779"/>
                      </a:lnTo>
                      <a:lnTo>
                        <a:pt x="586" y="779"/>
                      </a:lnTo>
                      <a:lnTo>
                        <a:pt x="578" y="777"/>
                      </a:lnTo>
                      <a:lnTo>
                        <a:pt x="572" y="777"/>
                      </a:lnTo>
                      <a:lnTo>
                        <a:pt x="535" y="786"/>
                      </a:lnTo>
                      <a:lnTo>
                        <a:pt x="494" y="781"/>
                      </a:lnTo>
                      <a:lnTo>
                        <a:pt x="470" y="765"/>
                      </a:lnTo>
                      <a:lnTo>
                        <a:pt x="464" y="769"/>
                      </a:lnTo>
                      <a:lnTo>
                        <a:pt x="437" y="771"/>
                      </a:lnTo>
                      <a:lnTo>
                        <a:pt x="425" y="773"/>
                      </a:lnTo>
                      <a:lnTo>
                        <a:pt x="384" y="769"/>
                      </a:lnTo>
                      <a:lnTo>
                        <a:pt x="382" y="755"/>
                      </a:lnTo>
                      <a:lnTo>
                        <a:pt x="350" y="739"/>
                      </a:lnTo>
                      <a:lnTo>
                        <a:pt x="348" y="737"/>
                      </a:lnTo>
                      <a:lnTo>
                        <a:pt x="342" y="731"/>
                      </a:lnTo>
                      <a:lnTo>
                        <a:pt x="340" y="729"/>
                      </a:lnTo>
                      <a:lnTo>
                        <a:pt x="307" y="726"/>
                      </a:lnTo>
                      <a:lnTo>
                        <a:pt x="295" y="720"/>
                      </a:lnTo>
                      <a:lnTo>
                        <a:pt x="275" y="727"/>
                      </a:lnTo>
                      <a:lnTo>
                        <a:pt x="244" y="731"/>
                      </a:lnTo>
                      <a:lnTo>
                        <a:pt x="232" y="729"/>
                      </a:lnTo>
                      <a:lnTo>
                        <a:pt x="220" y="731"/>
                      </a:lnTo>
                      <a:lnTo>
                        <a:pt x="193" y="720"/>
                      </a:lnTo>
                      <a:lnTo>
                        <a:pt x="152" y="686"/>
                      </a:lnTo>
                      <a:lnTo>
                        <a:pt x="156" y="670"/>
                      </a:lnTo>
                      <a:lnTo>
                        <a:pt x="158" y="670"/>
                      </a:lnTo>
                      <a:lnTo>
                        <a:pt x="158" y="667"/>
                      </a:lnTo>
                      <a:lnTo>
                        <a:pt x="161" y="645"/>
                      </a:lnTo>
                      <a:lnTo>
                        <a:pt x="163" y="621"/>
                      </a:lnTo>
                      <a:lnTo>
                        <a:pt x="148" y="578"/>
                      </a:lnTo>
                      <a:lnTo>
                        <a:pt x="118" y="560"/>
                      </a:lnTo>
                      <a:lnTo>
                        <a:pt x="112" y="560"/>
                      </a:lnTo>
                      <a:lnTo>
                        <a:pt x="95" y="556"/>
                      </a:lnTo>
                      <a:lnTo>
                        <a:pt x="91" y="531"/>
                      </a:lnTo>
                      <a:lnTo>
                        <a:pt x="87" y="527"/>
                      </a:lnTo>
                      <a:lnTo>
                        <a:pt x="59" y="519"/>
                      </a:lnTo>
                      <a:lnTo>
                        <a:pt x="51" y="509"/>
                      </a:lnTo>
                      <a:lnTo>
                        <a:pt x="28" y="511"/>
                      </a:lnTo>
                      <a:lnTo>
                        <a:pt x="16" y="501"/>
                      </a:lnTo>
                      <a:lnTo>
                        <a:pt x="14" y="492"/>
                      </a:lnTo>
                      <a:lnTo>
                        <a:pt x="6" y="499"/>
                      </a:lnTo>
                      <a:lnTo>
                        <a:pt x="0" y="498"/>
                      </a:lnTo>
                      <a:lnTo>
                        <a:pt x="28" y="421"/>
                      </a:lnTo>
                      <a:lnTo>
                        <a:pt x="20" y="460"/>
                      </a:lnTo>
                      <a:lnTo>
                        <a:pt x="30" y="454"/>
                      </a:lnTo>
                      <a:lnTo>
                        <a:pt x="40" y="454"/>
                      </a:lnTo>
                      <a:lnTo>
                        <a:pt x="42" y="431"/>
                      </a:lnTo>
                      <a:lnTo>
                        <a:pt x="59" y="421"/>
                      </a:lnTo>
                      <a:lnTo>
                        <a:pt x="61" y="413"/>
                      </a:lnTo>
                      <a:lnTo>
                        <a:pt x="42" y="413"/>
                      </a:lnTo>
                      <a:lnTo>
                        <a:pt x="30" y="401"/>
                      </a:lnTo>
                      <a:lnTo>
                        <a:pt x="34" y="389"/>
                      </a:lnTo>
                      <a:lnTo>
                        <a:pt x="36" y="372"/>
                      </a:lnTo>
                      <a:lnTo>
                        <a:pt x="34" y="364"/>
                      </a:lnTo>
                      <a:lnTo>
                        <a:pt x="42" y="374"/>
                      </a:lnTo>
                      <a:lnTo>
                        <a:pt x="75" y="370"/>
                      </a:lnTo>
                      <a:lnTo>
                        <a:pt x="77" y="366"/>
                      </a:lnTo>
                      <a:lnTo>
                        <a:pt x="59" y="354"/>
                      </a:lnTo>
                      <a:lnTo>
                        <a:pt x="48" y="338"/>
                      </a:lnTo>
                      <a:lnTo>
                        <a:pt x="40" y="356"/>
                      </a:lnTo>
                      <a:lnTo>
                        <a:pt x="32" y="358"/>
                      </a:lnTo>
                      <a:lnTo>
                        <a:pt x="48" y="301"/>
                      </a:lnTo>
                      <a:lnTo>
                        <a:pt x="48" y="279"/>
                      </a:lnTo>
                      <a:lnTo>
                        <a:pt x="42" y="264"/>
                      </a:lnTo>
                      <a:lnTo>
                        <a:pt x="49" y="226"/>
                      </a:lnTo>
                      <a:lnTo>
                        <a:pt x="49" y="171"/>
                      </a:lnTo>
                      <a:lnTo>
                        <a:pt x="49" y="167"/>
                      </a:lnTo>
                      <a:lnTo>
                        <a:pt x="36" y="142"/>
                      </a:lnTo>
                      <a:lnTo>
                        <a:pt x="36" y="114"/>
                      </a:lnTo>
                      <a:lnTo>
                        <a:pt x="40" y="104"/>
                      </a:lnTo>
                      <a:lnTo>
                        <a:pt x="40" y="81"/>
                      </a:lnTo>
                      <a:lnTo>
                        <a:pt x="61" y="45"/>
                      </a:lnTo>
                      <a:lnTo>
                        <a:pt x="57" y="32"/>
                      </a:lnTo>
                      <a:lnTo>
                        <a:pt x="65" y="36"/>
                      </a:lnTo>
                      <a:lnTo>
                        <a:pt x="144" y="112"/>
                      </a:lnTo>
                      <a:lnTo>
                        <a:pt x="220" y="146"/>
                      </a:lnTo>
                      <a:lnTo>
                        <a:pt x="218" y="150"/>
                      </a:lnTo>
                      <a:lnTo>
                        <a:pt x="270" y="165"/>
                      </a:lnTo>
                      <a:lnTo>
                        <a:pt x="287" y="185"/>
                      </a:lnTo>
                      <a:lnTo>
                        <a:pt x="297" y="191"/>
                      </a:lnTo>
                      <a:lnTo>
                        <a:pt x="303" y="177"/>
                      </a:lnTo>
                      <a:lnTo>
                        <a:pt x="317" y="183"/>
                      </a:lnTo>
                      <a:lnTo>
                        <a:pt x="307" y="187"/>
                      </a:lnTo>
                      <a:lnTo>
                        <a:pt x="309" y="199"/>
                      </a:lnTo>
                      <a:lnTo>
                        <a:pt x="313" y="197"/>
                      </a:lnTo>
                      <a:lnTo>
                        <a:pt x="315" y="240"/>
                      </a:lnTo>
                      <a:lnTo>
                        <a:pt x="293" y="254"/>
                      </a:lnTo>
                      <a:lnTo>
                        <a:pt x="291" y="260"/>
                      </a:lnTo>
                      <a:lnTo>
                        <a:pt x="325" y="240"/>
                      </a:lnTo>
                      <a:lnTo>
                        <a:pt x="332" y="244"/>
                      </a:lnTo>
                      <a:lnTo>
                        <a:pt x="331" y="272"/>
                      </a:lnTo>
                      <a:lnTo>
                        <a:pt x="327" y="270"/>
                      </a:lnTo>
                      <a:lnTo>
                        <a:pt x="311" y="317"/>
                      </a:lnTo>
                      <a:lnTo>
                        <a:pt x="313" y="319"/>
                      </a:lnTo>
                      <a:lnTo>
                        <a:pt x="315" y="338"/>
                      </a:lnTo>
                      <a:lnTo>
                        <a:pt x="321" y="350"/>
                      </a:lnTo>
                      <a:lnTo>
                        <a:pt x="299" y="356"/>
                      </a:lnTo>
                      <a:lnTo>
                        <a:pt x="295" y="348"/>
                      </a:lnTo>
                      <a:lnTo>
                        <a:pt x="295" y="346"/>
                      </a:lnTo>
                      <a:lnTo>
                        <a:pt x="297" y="362"/>
                      </a:lnTo>
                      <a:lnTo>
                        <a:pt x="311" y="362"/>
                      </a:lnTo>
                      <a:lnTo>
                        <a:pt x="327" y="354"/>
                      </a:lnTo>
                      <a:lnTo>
                        <a:pt x="325" y="336"/>
                      </a:lnTo>
                      <a:lnTo>
                        <a:pt x="344" y="268"/>
                      </a:lnTo>
                      <a:lnTo>
                        <a:pt x="372" y="238"/>
                      </a:lnTo>
                      <a:lnTo>
                        <a:pt x="378" y="236"/>
                      </a:lnTo>
                      <a:lnTo>
                        <a:pt x="384" y="228"/>
                      </a:lnTo>
                      <a:lnTo>
                        <a:pt x="370" y="199"/>
                      </a:lnTo>
                      <a:lnTo>
                        <a:pt x="372" y="177"/>
                      </a:lnTo>
                      <a:lnTo>
                        <a:pt x="362" y="195"/>
                      </a:lnTo>
                      <a:lnTo>
                        <a:pt x="364" y="213"/>
                      </a:lnTo>
                      <a:lnTo>
                        <a:pt x="356" y="195"/>
                      </a:lnTo>
                      <a:lnTo>
                        <a:pt x="352" y="191"/>
                      </a:lnTo>
                      <a:lnTo>
                        <a:pt x="356" y="165"/>
                      </a:lnTo>
                      <a:lnTo>
                        <a:pt x="374" y="169"/>
                      </a:lnTo>
                      <a:lnTo>
                        <a:pt x="380" y="163"/>
                      </a:lnTo>
                      <a:lnTo>
                        <a:pt x="380" y="161"/>
                      </a:lnTo>
                      <a:lnTo>
                        <a:pt x="366" y="144"/>
                      </a:lnTo>
                      <a:lnTo>
                        <a:pt x="358" y="134"/>
                      </a:lnTo>
                      <a:lnTo>
                        <a:pt x="338" y="159"/>
                      </a:lnTo>
                      <a:lnTo>
                        <a:pt x="340" y="205"/>
                      </a:lnTo>
                      <a:lnTo>
                        <a:pt x="344" y="207"/>
                      </a:lnTo>
                      <a:lnTo>
                        <a:pt x="346" y="197"/>
                      </a:lnTo>
                      <a:lnTo>
                        <a:pt x="364" y="216"/>
                      </a:lnTo>
                      <a:lnTo>
                        <a:pt x="354" y="242"/>
                      </a:lnTo>
                      <a:lnTo>
                        <a:pt x="344" y="220"/>
                      </a:lnTo>
                      <a:lnTo>
                        <a:pt x="331" y="207"/>
                      </a:lnTo>
                      <a:lnTo>
                        <a:pt x="336" y="179"/>
                      </a:lnTo>
                      <a:lnTo>
                        <a:pt x="323" y="163"/>
                      </a:lnTo>
                      <a:lnTo>
                        <a:pt x="346" y="126"/>
                      </a:lnTo>
                      <a:lnTo>
                        <a:pt x="360" y="81"/>
                      </a:lnTo>
                      <a:lnTo>
                        <a:pt x="374" y="124"/>
                      </a:lnTo>
                      <a:lnTo>
                        <a:pt x="388" y="85"/>
                      </a:lnTo>
                      <a:lnTo>
                        <a:pt x="391" y="65"/>
                      </a:lnTo>
                      <a:lnTo>
                        <a:pt x="376" y="59"/>
                      </a:lnTo>
                      <a:lnTo>
                        <a:pt x="370" y="81"/>
                      </a:lnTo>
                      <a:lnTo>
                        <a:pt x="366" y="30"/>
                      </a:lnTo>
                      <a:lnTo>
                        <a:pt x="374" y="0"/>
                      </a:lnTo>
                      <a:lnTo>
                        <a:pt x="637" y="81"/>
                      </a:lnTo>
                      <a:lnTo>
                        <a:pt x="918" y="159"/>
                      </a:lnTo>
                      <a:lnTo>
                        <a:pt x="1009" y="183"/>
                      </a:lnTo>
                      <a:lnTo>
                        <a:pt x="1117" y="209"/>
                      </a:lnTo>
                      <a:lnTo>
                        <a:pt x="1174" y="222"/>
                      </a:lnTo>
                      <a:lnTo>
                        <a:pt x="1172" y="230"/>
                      </a:lnTo>
                      <a:lnTo>
                        <a:pt x="1170" y="238"/>
                      </a:lnTo>
                      <a:lnTo>
                        <a:pt x="1166" y="254"/>
                      </a:lnTo>
                      <a:lnTo>
                        <a:pt x="1138" y="372"/>
                      </a:lnTo>
                      <a:lnTo>
                        <a:pt x="1128" y="405"/>
                      </a:lnTo>
                      <a:lnTo>
                        <a:pt x="1124" y="423"/>
                      </a:lnTo>
                      <a:lnTo>
                        <a:pt x="1124" y="429"/>
                      </a:lnTo>
                      <a:lnTo>
                        <a:pt x="1123" y="433"/>
                      </a:lnTo>
                      <a:lnTo>
                        <a:pt x="1123" y="437"/>
                      </a:lnTo>
                      <a:lnTo>
                        <a:pt x="1111" y="484"/>
                      </a:lnTo>
                      <a:lnTo>
                        <a:pt x="1105" y="511"/>
                      </a:lnTo>
                      <a:lnTo>
                        <a:pt x="1093" y="564"/>
                      </a:lnTo>
                      <a:lnTo>
                        <a:pt x="1087" y="588"/>
                      </a:lnTo>
                      <a:lnTo>
                        <a:pt x="1087" y="590"/>
                      </a:lnTo>
                      <a:lnTo>
                        <a:pt x="1081" y="615"/>
                      </a:lnTo>
                      <a:lnTo>
                        <a:pt x="1064" y="694"/>
                      </a:lnTo>
                      <a:lnTo>
                        <a:pt x="1060" y="704"/>
                      </a:lnTo>
                      <a:lnTo>
                        <a:pt x="1052" y="737"/>
                      </a:lnTo>
                      <a:lnTo>
                        <a:pt x="1050" y="747"/>
                      </a:lnTo>
                      <a:lnTo>
                        <a:pt x="1048" y="763"/>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06" name="Freeform 59">
                  <a:extLst>
                    <a:ext uri="{FF2B5EF4-FFF2-40B4-BE49-F238E27FC236}">
                      <a16:creationId xmlns:a16="http://schemas.microsoft.com/office/drawing/2014/main" id="{47ED1B84-8C24-403C-8CD1-A0422248AB36}"/>
                    </a:ext>
                  </a:extLst>
                </p:cNvPr>
                <p:cNvSpPr>
                  <a:spLocks/>
                </p:cNvSpPr>
                <p:nvPr/>
              </p:nvSpPr>
              <p:spPr bwMode="auto">
                <a:xfrm>
                  <a:off x="1419" y="2321"/>
                  <a:ext cx="610" cy="644"/>
                </a:xfrm>
                <a:custGeom>
                  <a:avLst/>
                  <a:gdLst>
                    <a:gd name="T0" fmla="*/ 23 w 1220"/>
                    <a:gd name="T1" fmla="*/ 843 h 1287"/>
                    <a:gd name="T2" fmla="*/ 76 w 1220"/>
                    <a:gd name="T3" fmla="*/ 794 h 1287"/>
                    <a:gd name="T4" fmla="*/ 41 w 1220"/>
                    <a:gd name="T5" fmla="*/ 766 h 1287"/>
                    <a:gd name="T6" fmla="*/ 69 w 1220"/>
                    <a:gd name="T7" fmla="*/ 701 h 1287"/>
                    <a:gd name="T8" fmla="*/ 114 w 1220"/>
                    <a:gd name="T9" fmla="*/ 601 h 1287"/>
                    <a:gd name="T10" fmla="*/ 130 w 1220"/>
                    <a:gd name="T11" fmla="*/ 580 h 1287"/>
                    <a:gd name="T12" fmla="*/ 188 w 1220"/>
                    <a:gd name="T13" fmla="*/ 554 h 1287"/>
                    <a:gd name="T14" fmla="*/ 155 w 1220"/>
                    <a:gd name="T15" fmla="*/ 507 h 1287"/>
                    <a:gd name="T16" fmla="*/ 143 w 1220"/>
                    <a:gd name="T17" fmla="*/ 446 h 1287"/>
                    <a:gd name="T18" fmla="*/ 130 w 1220"/>
                    <a:gd name="T19" fmla="*/ 387 h 1287"/>
                    <a:gd name="T20" fmla="*/ 145 w 1220"/>
                    <a:gd name="T21" fmla="*/ 232 h 1287"/>
                    <a:gd name="T22" fmla="*/ 149 w 1220"/>
                    <a:gd name="T23" fmla="*/ 161 h 1287"/>
                    <a:gd name="T24" fmla="*/ 238 w 1220"/>
                    <a:gd name="T25" fmla="*/ 192 h 1287"/>
                    <a:gd name="T26" fmla="*/ 306 w 1220"/>
                    <a:gd name="T27" fmla="*/ 31 h 1287"/>
                    <a:gd name="T28" fmla="*/ 371 w 1220"/>
                    <a:gd name="T29" fmla="*/ 12 h 1287"/>
                    <a:gd name="T30" fmla="*/ 521 w 1220"/>
                    <a:gd name="T31" fmla="*/ 37 h 1287"/>
                    <a:gd name="T32" fmla="*/ 546 w 1220"/>
                    <a:gd name="T33" fmla="*/ 41 h 1287"/>
                    <a:gd name="T34" fmla="*/ 727 w 1220"/>
                    <a:gd name="T35" fmla="*/ 69 h 1287"/>
                    <a:gd name="T36" fmla="*/ 790 w 1220"/>
                    <a:gd name="T37" fmla="*/ 78 h 1287"/>
                    <a:gd name="T38" fmla="*/ 865 w 1220"/>
                    <a:gd name="T39" fmla="*/ 88 h 1287"/>
                    <a:gd name="T40" fmla="*/ 957 w 1220"/>
                    <a:gd name="T41" fmla="*/ 100 h 1287"/>
                    <a:gd name="T42" fmla="*/ 1045 w 1220"/>
                    <a:gd name="T43" fmla="*/ 112 h 1287"/>
                    <a:gd name="T44" fmla="*/ 1136 w 1220"/>
                    <a:gd name="T45" fmla="*/ 122 h 1287"/>
                    <a:gd name="T46" fmla="*/ 1214 w 1220"/>
                    <a:gd name="T47" fmla="*/ 183 h 1287"/>
                    <a:gd name="T48" fmla="*/ 1197 w 1220"/>
                    <a:gd name="T49" fmla="*/ 338 h 1287"/>
                    <a:gd name="T50" fmla="*/ 1187 w 1220"/>
                    <a:gd name="T51" fmla="*/ 440 h 1287"/>
                    <a:gd name="T52" fmla="*/ 1171 w 1220"/>
                    <a:gd name="T53" fmla="*/ 587 h 1287"/>
                    <a:gd name="T54" fmla="*/ 1167 w 1220"/>
                    <a:gd name="T55" fmla="*/ 629 h 1287"/>
                    <a:gd name="T56" fmla="*/ 1153 w 1220"/>
                    <a:gd name="T57" fmla="*/ 747 h 1287"/>
                    <a:gd name="T58" fmla="*/ 1148 w 1220"/>
                    <a:gd name="T59" fmla="*/ 798 h 1287"/>
                    <a:gd name="T60" fmla="*/ 1136 w 1220"/>
                    <a:gd name="T61" fmla="*/ 920 h 1287"/>
                    <a:gd name="T62" fmla="*/ 1128 w 1220"/>
                    <a:gd name="T63" fmla="*/ 996 h 1287"/>
                    <a:gd name="T64" fmla="*/ 1120 w 1220"/>
                    <a:gd name="T65" fmla="*/ 1051 h 1287"/>
                    <a:gd name="T66" fmla="*/ 1100 w 1220"/>
                    <a:gd name="T67" fmla="*/ 1244 h 1287"/>
                    <a:gd name="T68" fmla="*/ 1094 w 1220"/>
                    <a:gd name="T69" fmla="*/ 1287 h 1287"/>
                    <a:gd name="T70" fmla="*/ 692 w 1220"/>
                    <a:gd name="T71" fmla="*/ 1238 h 1287"/>
                    <a:gd name="T72" fmla="*/ 637 w 1220"/>
                    <a:gd name="T73" fmla="*/ 1210 h 1287"/>
                    <a:gd name="T74" fmla="*/ 609 w 1220"/>
                    <a:gd name="T75" fmla="*/ 1199 h 1287"/>
                    <a:gd name="T76" fmla="*/ 23 w 1220"/>
                    <a:gd name="T77" fmla="*/ 898 h 128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20"/>
                    <a:gd name="T118" fmla="*/ 0 h 1287"/>
                    <a:gd name="T119" fmla="*/ 1220 w 1220"/>
                    <a:gd name="T120" fmla="*/ 1287 h 128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20" h="1287">
                      <a:moveTo>
                        <a:pt x="0" y="866"/>
                      </a:moveTo>
                      <a:lnTo>
                        <a:pt x="23" y="843"/>
                      </a:lnTo>
                      <a:lnTo>
                        <a:pt x="59" y="843"/>
                      </a:lnTo>
                      <a:lnTo>
                        <a:pt x="76" y="794"/>
                      </a:lnTo>
                      <a:lnTo>
                        <a:pt x="61" y="786"/>
                      </a:lnTo>
                      <a:lnTo>
                        <a:pt x="41" y="766"/>
                      </a:lnTo>
                      <a:lnTo>
                        <a:pt x="51" y="711"/>
                      </a:lnTo>
                      <a:lnTo>
                        <a:pt x="69" y="701"/>
                      </a:lnTo>
                      <a:lnTo>
                        <a:pt x="104" y="654"/>
                      </a:lnTo>
                      <a:lnTo>
                        <a:pt x="114" y="601"/>
                      </a:lnTo>
                      <a:lnTo>
                        <a:pt x="122" y="595"/>
                      </a:lnTo>
                      <a:lnTo>
                        <a:pt x="130" y="580"/>
                      </a:lnTo>
                      <a:lnTo>
                        <a:pt x="169" y="568"/>
                      </a:lnTo>
                      <a:lnTo>
                        <a:pt x="188" y="554"/>
                      </a:lnTo>
                      <a:lnTo>
                        <a:pt x="194" y="544"/>
                      </a:lnTo>
                      <a:lnTo>
                        <a:pt x="155" y="507"/>
                      </a:lnTo>
                      <a:lnTo>
                        <a:pt x="157" y="497"/>
                      </a:lnTo>
                      <a:lnTo>
                        <a:pt x="143" y="446"/>
                      </a:lnTo>
                      <a:lnTo>
                        <a:pt x="126" y="414"/>
                      </a:lnTo>
                      <a:lnTo>
                        <a:pt x="130" y="387"/>
                      </a:lnTo>
                      <a:lnTo>
                        <a:pt x="147" y="338"/>
                      </a:lnTo>
                      <a:lnTo>
                        <a:pt x="145" y="232"/>
                      </a:lnTo>
                      <a:lnTo>
                        <a:pt x="157" y="208"/>
                      </a:lnTo>
                      <a:lnTo>
                        <a:pt x="149" y="161"/>
                      </a:lnTo>
                      <a:lnTo>
                        <a:pt x="196" y="159"/>
                      </a:lnTo>
                      <a:lnTo>
                        <a:pt x="238" y="192"/>
                      </a:lnTo>
                      <a:lnTo>
                        <a:pt x="281" y="165"/>
                      </a:lnTo>
                      <a:lnTo>
                        <a:pt x="306" y="31"/>
                      </a:lnTo>
                      <a:lnTo>
                        <a:pt x="312" y="0"/>
                      </a:lnTo>
                      <a:lnTo>
                        <a:pt x="371" y="12"/>
                      </a:lnTo>
                      <a:lnTo>
                        <a:pt x="430" y="21"/>
                      </a:lnTo>
                      <a:lnTo>
                        <a:pt x="521" y="37"/>
                      </a:lnTo>
                      <a:lnTo>
                        <a:pt x="525" y="37"/>
                      </a:lnTo>
                      <a:lnTo>
                        <a:pt x="546" y="41"/>
                      </a:lnTo>
                      <a:lnTo>
                        <a:pt x="585" y="47"/>
                      </a:lnTo>
                      <a:lnTo>
                        <a:pt x="727" y="69"/>
                      </a:lnTo>
                      <a:lnTo>
                        <a:pt x="772" y="74"/>
                      </a:lnTo>
                      <a:lnTo>
                        <a:pt x="790" y="78"/>
                      </a:lnTo>
                      <a:lnTo>
                        <a:pt x="817" y="82"/>
                      </a:lnTo>
                      <a:lnTo>
                        <a:pt x="865" y="88"/>
                      </a:lnTo>
                      <a:lnTo>
                        <a:pt x="910" y="94"/>
                      </a:lnTo>
                      <a:lnTo>
                        <a:pt x="957" y="100"/>
                      </a:lnTo>
                      <a:lnTo>
                        <a:pt x="961" y="102"/>
                      </a:lnTo>
                      <a:lnTo>
                        <a:pt x="1045" y="112"/>
                      </a:lnTo>
                      <a:lnTo>
                        <a:pt x="1114" y="120"/>
                      </a:lnTo>
                      <a:lnTo>
                        <a:pt x="1136" y="122"/>
                      </a:lnTo>
                      <a:lnTo>
                        <a:pt x="1220" y="131"/>
                      </a:lnTo>
                      <a:lnTo>
                        <a:pt x="1214" y="183"/>
                      </a:lnTo>
                      <a:lnTo>
                        <a:pt x="1208" y="234"/>
                      </a:lnTo>
                      <a:lnTo>
                        <a:pt x="1197" y="338"/>
                      </a:lnTo>
                      <a:lnTo>
                        <a:pt x="1187" y="432"/>
                      </a:lnTo>
                      <a:lnTo>
                        <a:pt x="1187" y="440"/>
                      </a:lnTo>
                      <a:lnTo>
                        <a:pt x="1175" y="550"/>
                      </a:lnTo>
                      <a:lnTo>
                        <a:pt x="1171" y="587"/>
                      </a:lnTo>
                      <a:lnTo>
                        <a:pt x="1171" y="589"/>
                      </a:lnTo>
                      <a:lnTo>
                        <a:pt x="1167" y="629"/>
                      </a:lnTo>
                      <a:lnTo>
                        <a:pt x="1161" y="670"/>
                      </a:lnTo>
                      <a:lnTo>
                        <a:pt x="1153" y="747"/>
                      </a:lnTo>
                      <a:lnTo>
                        <a:pt x="1150" y="792"/>
                      </a:lnTo>
                      <a:lnTo>
                        <a:pt x="1148" y="798"/>
                      </a:lnTo>
                      <a:lnTo>
                        <a:pt x="1136" y="908"/>
                      </a:lnTo>
                      <a:lnTo>
                        <a:pt x="1136" y="920"/>
                      </a:lnTo>
                      <a:lnTo>
                        <a:pt x="1132" y="951"/>
                      </a:lnTo>
                      <a:lnTo>
                        <a:pt x="1128" y="996"/>
                      </a:lnTo>
                      <a:lnTo>
                        <a:pt x="1126" y="1000"/>
                      </a:lnTo>
                      <a:lnTo>
                        <a:pt x="1120" y="1051"/>
                      </a:lnTo>
                      <a:lnTo>
                        <a:pt x="1120" y="1067"/>
                      </a:lnTo>
                      <a:lnTo>
                        <a:pt x="1100" y="1244"/>
                      </a:lnTo>
                      <a:lnTo>
                        <a:pt x="1100" y="1250"/>
                      </a:lnTo>
                      <a:lnTo>
                        <a:pt x="1094" y="1287"/>
                      </a:lnTo>
                      <a:lnTo>
                        <a:pt x="813" y="1254"/>
                      </a:lnTo>
                      <a:lnTo>
                        <a:pt x="692" y="1238"/>
                      </a:lnTo>
                      <a:lnTo>
                        <a:pt x="642" y="1214"/>
                      </a:lnTo>
                      <a:lnTo>
                        <a:pt x="637" y="1210"/>
                      </a:lnTo>
                      <a:lnTo>
                        <a:pt x="611" y="1199"/>
                      </a:lnTo>
                      <a:lnTo>
                        <a:pt x="609" y="1199"/>
                      </a:lnTo>
                      <a:lnTo>
                        <a:pt x="267" y="1028"/>
                      </a:lnTo>
                      <a:lnTo>
                        <a:pt x="23" y="898"/>
                      </a:lnTo>
                      <a:lnTo>
                        <a:pt x="0" y="866"/>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07" name="Freeform 60">
                  <a:extLst>
                    <a:ext uri="{FF2B5EF4-FFF2-40B4-BE49-F238E27FC236}">
                      <a16:creationId xmlns:a16="http://schemas.microsoft.com/office/drawing/2014/main" id="{D986D062-317E-4C74-81D7-12218A8815BE}"/>
                    </a:ext>
                  </a:extLst>
                </p:cNvPr>
                <p:cNvSpPr>
                  <a:spLocks/>
                </p:cNvSpPr>
                <p:nvPr/>
              </p:nvSpPr>
              <p:spPr bwMode="auto">
                <a:xfrm>
                  <a:off x="1966" y="2387"/>
                  <a:ext cx="614" cy="586"/>
                </a:xfrm>
                <a:custGeom>
                  <a:avLst/>
                  <a:gdLst>
                    <a:gd name="T0" fmla="*/ 170 w 1231"/>
                    <a:gd name="T1" fmla="*/ 1174 h 1174"/>
                    <a:gd name="T2" fmla="*/ 358 w 1231"/>
                    <a:gd name="T3" fmla="*/ 1097 h 1174"/>
                    <a:gd name="T4" fmla="*/ 490 w 1231"/>
                    <a:gd name="T5" fmla="*/ 1085 h 1174"/>
                    <a:gd name="T6" fmla="*/ 492 w 1231"/>
                    <a:gd name="T7" fmla="*/ 1070 h 1174"/>
                    <a:gd name="T8" fmla="*/ 545 w 1231"/>
                    <a:gd name="T9" fmla="*/ 1068 h 1174"/>
                    <a:gd name="T10" fmla="*/ 594 w 1231"/>
                    <a:gd name="T11" fmla="*/ 1070 h 1174"/>
                    <a:gd name="T12" fmla="*/ 743 w 1231"/>
                    <a:gd name="T13" fmla="*/ 1079 h 1174"/>
                    <a:gd name="T14" fmla="*/ 834 w 1231"/>
                    <a:gd name="T15" fmla="*/ 1083 h 1174"/>
                    <a:gd name="T16" fmla="*/ 946 w 1231"/>
                    <a:gd name="T17" fmla="*/ 1087 h 1174"/>
                    <a:gd name="T18" fmla="*/ 1013 w 1231"/>
                    <a:gd name="T19" fmla="*/ 1089 h 1174"/>
                    <a:gd name="T20" fmla="*/ 1066 w 1231"/>
                    <a:gd name="T21" fmla="*/ 1091 h 1174"/>
                    <a:gd name="T22" fmla="*/ 1072 w 1231"/>
                    <a:gd name="T23" fmla="*/ 1091 h 1174"/>
                    <a:gd name="T24" fmla="*/ 1142 w 1231"/>
                    <a:gd name="T25" fmla="*/ 1093 h 1174"/>
                    <a:gd name="T26" fmla="*/ 1190 w 1231"/>
                    <a:gd name="T27" fmla="*/ 1095 h 1174"/>
                    <a:gd name="T28" fmla="*/ 1203 w 1231"/>
                    <a:gd name="T29" fmla="*/ 1077 h 1174"/>
                    <a:gd name="T30" fmla="*/ 1203 w 1231"/>
                    <a:gd name="T31" fmla="*/ 997 h 1174"/>
                    <a:gd name="T32" fmla="*/ 1205 w 1231"/>
                    <a:gd name="T33" fmla="*/ 967 h 1174"/>
                    <a:gd name="T34" fmla="*/ 1205 w 1231"/>
                    <a:gd name="T35" fmla="*/ 899 h 1174"/>
                    <a:gd name="T36" fmla="*/ 1209 w 1231"/>
                    <a:gd name="T37" fmla="*/ 814 h 1174"/>
                    <a:gd name="T38" fmla="*/ 1209 w 1231"/>
                    <a:gd name="T39" fmla="*/ 789 h 1174"/>
                    <a:gd name="T40" fmla="*/ 1209 w 1231"/>
                    <a:gd name="T41" fmla="*/ 775 h 1174"/>
                    <a:gd name="T42" fmla="*/ 1211 w 1231"/>
                    <a:gd name="T43" fmla="*/ 745 h 1174"/>
                    <a:gd name="T44" fmla="*/ 1213 w 1231"/>
                    <a:gd name="T45" fmla="*/ 686 h 1174"/>
                    <a:gd name="T46" fmla="*/ 1215 w 1231"/>
                    <a:gd name="T47" fmla="*/ 623 h 1174"/>
                    <a:gd name="T48" fmla="*/ 1215 w 1231"/>
                    <a:gd name="T49" fmla="*/ 598 h 1174"/>
                    <a:gd name="T50" fmla="*/ 1215 w 1231"/>
                    <a:gd name="T51" fmla="*/ 533 h 1174"/>
                    <a:gd name="T52" fmla="*/ 1217 w 1231"/>
                    <a:gd name="T53" fmla="*/ 507 h 1174"/>
                    <a:gd name="T54" fmla="*/ 1217 w 1231"/>
                    <a:gd name="T55" fmla="*/ 480 h 1174"/>
                    <a:gd name="T56" fmla="*/ 1217 w 1231"/>
                    <a:gd name="T57" fmla="*/ 443 h 1174"/>
                    <a:gd name="T58" fmla="*/ 1217 w 1231"/>
                    <a:gd name="T59" fmla="*/ 413 h 1174"/>
                    <a:gd name="T60" fmla="*/ 1219 w 1231"/>
                    <a:gd name="T61" fmla="*/ 329 h 1174"/>
                    <a:gd name="T62" fmla="*/ 1219 w 1231"/>
                    <a:gd name="T63" fmla="*/ 321 h 1174"/>
                    <a:gd name="T64" fmla="*/ 1221 w 1231"/>
                    <a:gd name="T65" fmla="*/ 171 h 1174"/>
                    <a:gd name="T66" fmla="*/ 1229 w 1231"/>
                    <a:gd name="T67" fmla="*/ 126 h 1174"/>
                    <a:gd name="T68" fmla="*/ 1231 w 1231"/>
                    <a:gd name="T69" fmla="*/ 67 h 1174"/>
                    <a:gd name="T70" fmla="*/ 1174 w 1231"/>
                    <a:gd name="T71" fmla="*/ 67 h 1174"/>
                    <a:gd name="T72" fmla="*/ 1046 w 1231"/>
                    <a:gd name="T73" fmla="*/ 63 h 1174"/>
                    <a:gd name="T74" fmla="*/ 875 w 1231"/>
                    <a:gd name="T75" fmla="*/ 57 h 1174"/>
                    <a:gd name="T76" fmla="*/ 824 w 1231"/>
                    <a:gd name="T77" fmla="*/ 55 h 1174"/>
                    <a:gd name="T78" fmla="*/ 728 w 1231"/>
                    <a:gd name="T79" fmla="*/ 50 h 1174"/>
                    <a:gd name="T80" fmla="*/ 680 w 1231"/>
                    <a:gd name="T81" fmla="*/ 48 h 1174"/>
                    <a:gd name="T82" fmla="*/ 421 w 1231"/>
                    <a:gd name="T83" fmla="*/ 28 h 1174"/>
                    <a:gd name="T84" fmla="*/ 411 w 1231"/>
                    <a:gd name="T85" fmla="*/ 28 h 1174"/>
                    <a:gd name="T86" fmla="*/ 293 w 1231"/>
                    <a:gd name="T87" fmla="*/ 18 h 1174"/>
                    <a:gd name="T88" fmla="*/ 193 w 1231"/>
                    <a:gd name="T89" fmla="*/ 8 h 1174"/>
                    <a:gd name="T90" fmla="*/ 126 w 1231"/>
                    <a:gd name="T91" fmla="*/ 0 h 1174"/>
                    <a:gd name="T92" fmla="*/ 114 w 1231"/>
                    <a:gd name="T93" fmla="*/ 103 h 1174"/>
                    <a:gd name="T94" fmla="*/ 93 w 1231"/>
                    <a:gd name="T95" fmla="*/ 301 h 1174"/>
                    <a:gd name="T96" fmla="*/ 81 w 1231"/>
                    <a:gd name="T97" fmla="*/ 419 h 1174"/>
                    <a:gd name="T98" fmla="*/ 77 w 1231"/>
                    <a:gd name="T99" fmla="*/ 458 h 1174"/>
                    <a:gd name="T100" fmla="*/ 67 w 1231"/>
                    <a:gd name="T101" fmla="*/ 539 h 1174"/>
                    <a:gd name="T102" fmla="*/ 56 w 1231"/>
                    <a:gd name="T103" fmla="*/ 661 h 1174"/>
                    <a:gd name="T104" fmla="*/ 42 w 1231"/>
                    <a:gd name="T105" fmla="*/ 777 h 1174"/>
                    <a:gd name="T106" fmla="*/ 38 w 1231"/>
                    <a:gd name="T107" fmla="*/ 820 h 1174"/>
                    <a:gd name="T108" fmla="*/ 32 w 1231"/>
                    <a:gd name="T109" fmla="*/ 869 h 1174"/>
                    <a:gd name="T110" fmla="*/ 26 w 1231"/>
                    <a:gd name="T111" fmla="*/ 936 h 1174"/>
                    <a:gd name="T112" fmla="*/ 6 w 1231"/>
                    <a:gd name="T113" fmla="*/ 1119 h 1174"/>
                    <a:gd name="T114" fmla="*/ 38 w 1231"/>
                    <a:gd name="T115" fmla="*/ 1160 h 117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31"/>
                    <a:gd name="T175" fmla="*/ 0 h 1174"/>
                    <a:gd name="T176" fmla="*/ 1231 w 1231"/>
                    <a:gd name="T177" fmla="*/ 1174 h 117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31" h="1174">
                      <a:moveTo>
                        <a:pt x="38" y="1160"/>
                      </a:moveTo>
                      <a:lnTo>
                        <a:pt x="170" y="1174"/>
                      </a:lnTo>
                      <a:lnTo>
                        <a:pt x="177" y="1081"/>
                      </a:lnTo>
                      <a:lnTo>
                        <a:pt x="358" y="1097"/>
                      </a:lnTo>
                      <a:lnTo>
                        <a:pt x="511" y="1109"/>
                      </a:lnTo>
                      <a:lnTo>
                        <a:pt x="490" y="1085"/>
                      </a:lnTo>
                      <a:lnTo>
                        <a:pt x="498" y="1081"/>
                      </a:lnTo>
                      <a:lnTo>
                        <a:pt x="492" y="1070"/>
                      </a:lnTo>
                      <a:lnTo>
                        <a:pt x="498" y="1064"/>
                      </a:lnTo>
                      <a:lnTo>
                        <a:pt x="545" y="1068"/>
                      </a:lnTo>
                      <a:lnTo>
                        <a:pt x="570" y="1070"/>
                      </a:lnTo>
                      <a:lnTo>
                        <a:pt x="594" y="1070"/>
                      </a:lnTo>
                      <a:lnTo>
                        <a:pt x="620" y="1072"/>
                      </a:lnTo>
                      <a:lnTo>
                        <a:pt x="743" y="1079"/>
                      </a:lnTo>
                      <a:lnTo>
                        <a:pt x="798" y="1081"/>
                      </a:lnTo>
                      <a:lnTo>
                        <a:pt x="834" y="1083"/>
                      </a:lnTo>
                      <a:lnTo>
                        <a:pt x="848" y="1083"/>
                      </a:lnTo>
                      <a:lnTo>
                        <a:pt x="946" y="1087"/>
                      </a:lnTo>
                      <a:lnTo>
                        <a:pt x="963" y="1089"/>
                      </a:lnTo>
                      <a:lnTo>
                        <a:pt x="1013" y="1089"/>
                      </a:lnTo>
                      <a:lnTo>
                        <a:pt x="1020" y="1091"/>
                      </a:lnTo>
                      <a:lnTo>
                        <a:pt x="1066" y="1091"/>
                      </a:lnTo>
                      <a:lnTo>
                        <a:pt x="1070" y="1091"/>
                      </a:lnTo>
                      <a:lnTo>
                        <a:pt x="1072" y="1091"/>
                      </a:lnTo>
                      <a:lnTo>
                        <a:pt x="1091" y="1091"/>
                      </a:lnTo>
                      <a:lnTo>
                        <a:pt x="1142" y="1093"/>
                      </a:lnTo>
                      <a:lnTo>
                        <a:pt x="1150" y="1093"/>
                      </a:lnTo>
                      <a:lnTo>
                        <a:pt x="1190" y="1095"/>
                      </a:lnTo>
                      <a:lnTo>
                        <a:pt x="1203" y="1095"/>
                      </a:lnTo>
                      <a:lnTo>
                        <a:pt x="1203" y="1077"/>
                      </a:lnTo>
                      <a:lnTo>
                        <a:pt x="1203" y="1044"/>
                      </a:lnTo>
                      <a:lnTo>
                        <a:pt x="1203" y="997"/>
                      </a:lnTo>
                      <a:lnTo>
                        <a:pt x="1203" y="989"/>
                      </a:lnTo>
                      <a:lnTo>
                        <a:pt x="1205" y="967"/>
                      </a:lnTo>
                      <a:lnTo>
                        <a:pt x="1205" y="928"/>
                      </a:lnTo>
                      <a:lnTo>
                        <a:pt x="1205" y="899"/>
                      </a:lnTo>
                      <a:lnTo>
                        <a:pt x="1207" y="865"/>
                      </a:lnTo>
                      <a:lnTo>
                        <a:pt x="1209" y="814"/>
                      </a:lnTo>
                      <a:lnTo>
                        <a:pt x="1209" y="812"/>
                      </a:lnTo>
                      <a:lnTo>
                        <a:pt x="1209" y="789"/>
                      </a:lnTo>
                      <a:lnTo>
                        <a:pt x="1209" y="783"/>
                      </a:lnTo>
                      <a:lnTo>
                        <a:pt x="1209" y="775"/>
                      </a:lnTo>
                      <a:lnTo>
                        <a:pt x="1211" y="753"/>
                      </a:lnTo>
                      <a:lnTo>
                        <a:pt x="1211" y="745"/>
                      </a:lnTo>
                      <a:lnTo>
                        <a:pt x="1211" y="722"/>
                      </a:lnTo>
                      <a:lnTo>
                        <a:pt x="1213" y="686"/>
                      </a:lnTo>
                      <a:lnTo>
                        <a:pt x="1213" y="635"/>
                      </a:lnTo>
                      <a:lnTo>
                        <a:pt x="1215" y="623"/>
                      </a:lnTo>
                      <a:lnTo>
                        <a:pt x="1215" y="621"/>
                      </a:lnTo>
                      <a:lnTo>
                        <a:pt x="1215" y="598"/>
                      </a:lnTo>
                      <a:lnTo>
                        <a:pt x="1215" y="584"/>
                      </a:lnTo>
                      <a:lnTo>
                        <a:pt x="1215" y="533"/>
                      </a:lnTo>
                      <a:lnTo>
                        <a:pt x="1215" y="509"/>
                      </a:lnTo>
                      <a:lnTo>
                        <a:pt x="1217" y="507"/>
                      </a:lnTo>
                      <a:lnTo>
                        <a:pt x="1217" y="490"/>
                      </a:lnTo>
                      <a:lnTo>
                        <a:pt x="1217" y="480"/>
                      </a:lnTo>
                      <a:lnTo>
                        <a:pt x="1217" y="454"/>
                      </a:lnTo>
                      <a:lnTo>
                        <a:pt x="1217" y="443"/>
                      </a:lnTo>
                      <a:lnTo>
                        <a:pt x="1217" y="425"/>
                      </a:lnTo>
                      <a:lnTo>
                        <a:pt x="1217" y="413"/>
                      </a:lnTo>
                      <a:lnTo>
                        <a:pt x="1219" y="352"/>
                      </a:lnTo>
                      <a:lnTo>
                        <a:pt x="1219" y="329"/>
                      </a:lnTo>
                      <a:lnTo>
                        <a:pt x="1219" y="327"/>
                      </a:lnTo>
                      <a:lnTo>
                        <a:pt x="1219" y="321"/>
                      </a:lnTo>
                      <a:lnTo>
                        <a:pt x="1221" y="264"/>
                      </a:lnTo>
                      <a:lnTo>
                        <a:pt x="1221" y="171"/>
                      </a:lnTo>
                      <a:lnTo>
                        <a:pt x="1229" y="171"/>
                      </a:lnTo>
                      <a:lnTo>
                        <a:pt x="1229" y="126"/>
                      </a:lnTo>
                      <a:lnTo>
                        <a:pt x="1231" y="93"/>
                      </a:lnTo>
                      <a:lnTo>
                        <a:pt x="1231" y="67"/>
                      </a:lnTo>
                      <a:lnTo>
                        <a:pt x="1215" y="67"/>
                      </a:lnTo>
                      <a:lnTo>
                        <a:pt x="1174" y="67"/>
                      </a:lnTo>
                      <a:lnTo>
                        <a:pt x="1162" y="65"/>
                      </a:lnTo>
                      <a:lnTo>
                        <a:pt x="1046" y="63"/>
                      </a:lnTo>
                      <a:lnTo>
                        <a:pt x="979" y="63"/>
                      </a:lnTo>
                      <a:lnTo>
                        <a:pt x="875" y="57"/>
                      </a:lnTo>
                      <a:lnTo>
                        <a:pt x="836" y="55"/>
                      </a:lnTo>
                      <a:lnTo>
                        <a:pt x="824" y="55"/>
                      </a:lnTo>
                      <a:lnTo>
                        <a:pt x="734" y="52"/>
                      </a:lnTo>
                      <a:lnTo>
                        <a:pt x="728" y="50"/>
                      </a:lnTo>
                      <a:lnTo>
                        <a:pt x="704" y="50"/>
                      </a:lnTo>
                      <a:lnTo>
                        <a:pt x="680" y="48"/>
                      </a:lnTo>
                      <a:lnTo>
                        <a:pt x="594" y="42"/>
                      </a:lnTo>
                      <a:lnTo>
                        <a:pt x="421" y="28"/>
                      </a:lnTo>
                      <a:lnTo>
                        <a:pt x="417" y="28"/>
                      </a:lnTo>
                      <a:lnTo>
                        <a:pt x="411" y="28"/>
                      </a:lnTo>
                      <a:lnTo>
                        <a:pt x="407" y="28"/>
                      </a:lnTo>
                      <a:lnTo>
                        <a:pt x="293" y="18"/>
                      </a:lnTo>
                      <a:lnTo>
                        <a:pt x="246" y="12"/>
                      </a:lnTo>
                      <a:lnTo>
                        <a:pt x="193" y="8"/>
                      </a:lnTo>
                      <a:lnTo>
                        <a:pt x="179" y="6"/>
                      </a:lnTo>
                      <a:lnTo>
                        <a:pt x="126" y="0"/>
                      </a:lnTo>
                      <a:lnTo>
                        <a:pt x="120" y="52"/>
                      </a:lnTo>
                      <a:lnTo>
                        <a:pt x="114" y="103"/>
                      </a:lnTo>
                      <a:lnTo>
                        <a:pt x="103" y="207"/>
                      </a:lnTo>
                      <a:lnTo>
                        <a:pt x="93" y="301"/>
                      </a:lnTo>
                      <a:lnTo>
                        <a:pt x="93" y="309"/>
                      </a:lnTo>
                      <a:lnTo>
                        <a:pt x="81" y="419"/>
                      </a:lnTo>
                      <a:lnTo>
                        <a:pt x="77" y="456"/>
                      </a:lnTo>
                      <a:lnTo>
                        <a:pt x="77" y="458"/>
                      </a:lnTo>
                      <a:lnTo>
                        <a:pt x="73" y="498"/>
                      </a:lnTo>
                      <a:lnTo>
                        <a:pt x="67" y="539"/>
                      </a:lnTo>
                      <a:lnTo>
                        <a:pt x="59" y="616"/>
                      </a:lnTo>
                      <a:lnTo>
                        <a:pt x="56" y="661"/>
                      </a:lnTo>
                      <a:lnTo>
                        <a:pt x="54" y="667"/>
                      </a:lnTo>
                      <a:lnTo>
                        <a:pt x="42" y="777"/>
                      </a:lnTo>
                      <a:lnTo>
                        <a:pt x="42" y="789"/>
                      </a:lnTo>
                      <a:lnTo>
                        <a:pt x="38" y="820"/>
                      </a:lnTo>
                      <a:lnTo>
                        <a:pt x="34" y="865"/>
                      </a:lnTo>
                      <a:lnTo>
                        <a:pt x="32" y="869"/>
                      </a:lnTo>
                      <a:lnTo>
                        <a:pt x="26" y="920"/>
                      </a:lnTo>
                      <a:lnTo>
                        <a:pt x="26" y="936"/>
                      </a:lnTo>
                      <a:lnTo>
                        <a:pt x="6" y="1113"/>
                      </a:lnTo>
                      <a:lnTo>
                        <a:pt x="6" y="1119"/>
                      </a:lnTo>
                      <a:lnTo>
                        <a:pt x="0" y="1156"/>
                      </a:lnTo>
                      <a:lnTo>
                        <a:pt x="38" y="1160"/>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grpSp>
        </p:grpSp>
        <p:grpSp>
          <p:nvGrpSpPr>
            <p:cNvPr id="84" name="Group 83">
              <a:extLst>
                <a:ext uri="{FF2B5EF4-FFF2-40B4-BE49-F238E27FC236}">
                  <a16:creationId xmlns:a16="http://schemas.microsoft.com/office/drawing/2014/main" id="{0BF8E6E4-F823-4E0D-B5B4-CAF39C94045C}"/>
                </a:ext>
              </a:extLst>
            </p:cNvPr>
            <p:cNvGrpSpPr/>
            <p:nvPr/>
          </p:nvGrpSpPr>
          <p:grpSpPr>
            <a:xfrm>
              <a:off x="1905000" y="5410200"/>
              <a:ext cx="1027283" cy="762262"/>
              <a:chOff x="1731964" y="6018212"/>
              <a:chExt cx="1243012" cy="922337"/>
            </a:xfrm>
            <a:grpFill/>
          </p:grpSpPr>
          <p:sp>
            <p:nvSpPr>
              <p:cNvPr id="85" name="Freeform 75">
                <a:extLst>
                  <a:ext uri="{FF2B5EF4-FFF2-40B4-BE49-F238E27FC236}">
                    <a16:creationId xmlns:a16="http://schemas.microsoft.com/office/drawing/2014/main" id="{C09FDC0E-E942-40E6-9634-B30FCFE1628F}"/>
                  </a:ext>
                </a:extLst>
              </p:cNvPr>
              <p:cNvSpPr>
                <a:spLocks/>
              </p:cNvSpPr>
              <p:nvPr/>
            </p:nvSpPr>
            <p:spPr bwMode="auto">
              <a:xfrm>
                <a:off x="2636839" y="6577012"/>
                <a:ext cx="338137" cy="363537"/>
              </a:xfrm>
              <a:custGeom>
                <a:avLst/>
                <a:gdLst>
                  <a:gd name="T0" fmla="*/ 456 w 1418"/>
                  <a:gd name="T1" fmla="*/ 1473 h 1513"/>
                  <a:gd name="T2" fmla="*/ 563 w 1418"/>
                  <a:gd name="T3" fmla="*/ 1439 h 1513"/>
                  <a:gd name="T4" fmla="*/ 550 w 1418"/>
                  <a:gd name="T5" fmla="*/ 1382 h 1513"/>
                  <a:gd name="T6" fmla="*/ 715 w 1418"/>
                  <a:gd name="T7" fmla="*/ 1285 h 1513"/>
                  <a:gd name="T8" fmla="*/ 852 w 1418"/>
                  <a:gd name="T9" fmla="*/ 1108 h 1513"/>
                  <a:gd name="T10" fmla="*/ 945 w 1418"/>
                  <a:gd name="T11" fmla="*/ 1190 h 1513"/>
                  <a:gd name="T12" fmla="*/ 1126 w 1418"/>
                  <a:gd name="T13" fmla="*/ 1091 h 1513"/>
                  <a:gd name="T14" fmla="*/ 1219 w 1418"/>
                  <a:gd name="T15" fmla="*/ 1034 h 1513"/>
                  <a:gd name="T16" fmla="*/ 1264 w 1418"/>
                  <a:gd name="T17" fmla="*/ 941 h 1513"/>
                  <a:gd name="T18" fmla="*/ 1401 w 1418"/>
                  <a:gd name="T19" fmla="*/ 861 h 1513"/>
                  <a:gd name="T20" fmla="*/ 1418 w 1418"/>
                  <a:gd name="T21" fmla="*/ 785 h 1513"/>
                  <a:gd name="T22" fmla="*/ 1280 w 1418"/>
                  <a:gd name="T23" fmla="*/ 747 h 1513"/>
                  <a:gd name="T24" fmla="*/ 1219 w 1418"/>
                  <a:gd name="T25" fmla="*/ 540 h 1513"/>
                  <a:gd name="T26" fmla="*/ 1084 w 1418"/>
                  <a:gd name="T27" fmla="*/ 572 h 1513"/>
                  <a:gd name="T28" fmla="*/ 1084 w 1418"/>
                  <a:gd name="T29" fmla="*/ 441 h 1513"/>
                  <a:gd name="T30" fmla="*/ 1019 w 1418"/>
                  <a:gd name="T31" fmla="*/ 367 h 1513"/>
                  <a:gd name="T32" fmla="*/ 808 w 1418"/>
                  <a:gd name="T33" fmla="*/ 232 h 1513"/>
                  <a:gd name="T34" fmla="*/ 652 w 1418"/>
                  <a:gd name="T35" fmla="*/ 213 h 1513"/>
                  <a:gd name="T36" fmla="*/ 578 w 1418"/>
                  <a:gd name="T37" fmla="*/ 137 h 1513"/>
                  <a:gd name="T38" fmla="*/ 244 w 1418"/>
                  <a:gd name="T39" fmla="*/ 0 h 1513"/>
                  <a:gd name="T40" fmla="*/ 198 w 1418"/>
                  <a:gd name="T41" fmla="*/ 40 h 1513"/>
                  <a:gd name="T42" fmla="*/ 198 w 1418"/>
                  <a:gd name="T43" fmla="*/ 154 h 1513"/>
                  <a:gd name="T44" fmla="*/ 259 w 1418"/>
                  <a:gd name="T45" fmla="*/ 190 h 1513"/>
                  <a:gd name="T46" fmla="*/ 259 w 1418"/>
                  <a:gd name="T47" fmla="*/ 310 h 1513"/>
                  <a:gd name="T48" fmla="*/ 211 w 1418"/>
                  <a:gd name="T49" fmla="*/ 384 h 1513"/>
                  <a:gd name="T50" fmla="*/ 166 w 1418"/>
                  <a:gd name="T51" fmla="*/ 441 h 1513"/>
                  <a:gd name="T52" fmla="*/ 78 w 1418"/>
                  <a:gd name="T53" fmla="*/ 462 h 1513"/>
                  <a:gd name="T54" fmla="*/ 0 w 1418"/>
                  <a:gd name="T55" fmla="*/ 610 h 1513"/>
                  <a:gd name="T56" fmla="*/ 181 w 1418"/>
                  <a:gd name="T57" fmla="*/ 998 h 1513"/>
                  <a:gd name="T58" fmla="*/ 181 w 1418"/>
                  <a:gd name="T59" fmla="*/ 1245 h 1513"/>
                  <a:gd name="T60" fmla="*/ 148 w 1418"/>
                  <a:gd name="T61" fmla="*/ 1319 h 1513"/>
                  <a:gd name="T62" fmla="*/ 181 w 1418"/>
                  <a:gd name="T63" fmla="*/ 1418 h 1513"/>
                  <a:gd name="T64" fmla="*/ 394 w 1418"/>
                  <a:gd name="T65" fmla="*/ 1513 h 1513"/>
                  <a:gd name="T66" fmla="*/ 456 w 1418"/>
                  <a:gd name="T67" fmla="*/ 1473 h 1513"/>
                  <a:gd name="T68" fmla="*/ 456 w 1418"/>
                  <a:gd name="T69" fmla="*/ 1473 h 1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18" h="1513">
                    <a:moveTo>
                      <a:pt x="456" y="1473"/>
                    </a:moveTo>
                    <a:lnTo>
                      <a:pt x="563" y="1439"/>
                    </a:lnTo>
                    <a:lnTo>
                      <a:pt x="550" y="1382"/>
                    </a:lnTo>
                    <a:lnTo>
                      <a:pt x="715" y="1285"/>
                    </a:lnTo>
                    <a:lnTo>
                      <a:pt x="852" y="1108"/>
                    </a:lnTo>
                    <a:lnTo>
                      <a:pt x="945" y="1190"/>
                    </a:lnTo>
                    <a:lnTo>
                      <a:pt x="1126" y="1091"/>
                    </a:lnTo>
                    <a:lnTo>
                      <a:pt x="1219" y="1034"/>
                    </a:lnTo>
                    <a:lnTo>
                      <a:pt x="1264" y="941"/>
                    </a:lnTo>
                    <a:lnTo>
                      <a:pt x="1401" y="861"/>
                    </a:lnTo>
                    <a:lnTo>
                      <a:pt x="1418" y="785"/>
                    </a:lnTo>
                    <a:lnTo>
                      <a:pt x="1280" y="747"/>
                    </a:lnTo>
                    <a:lnTo>
                      <a:pt x="1219" y="540"/>
                    </a:lnTo>
                    <a:lnTo>
                      <a:pt x="1084" y="572"/>
                    </a:lnTo>
                    <a:lnTo>
                      <a:pt x="1084" y="441"/>
                    </a:lnTo>
                    <a:lnTo>
                      <a:pt x="1019" y="367"/>
                    </a:lnTo>
                    <a:lnTo>
                      <a:pt x="808" y="232"/>
                    </a:lnTo>
                    <a:lnTo>
                      <a:pt x="652" y="213"/>
                    </a:lnTo>
                    <a:lnTo>
                      <a:pt x="578" y="137"/>
                    </a:lnTo>
                    <a:lnTo>
                      <a:pt x="244" y="0"/>
                    </a:lnTo>
                    <a:lnTo>
                      <a:pt x="198" y="40"/>
                    </a:lnTo>
                    <a:lnTo>
                      <a:pt x="198" y="154"/>
                    </a:lnTo>
                    <a:lnTo>
                      <a:pt x="259" y="190"/>
                    </a:lnTo>
                    <a:lnTo>
                      <a:pt x="259" y="310"/>
                    </a:lnTo>
                    <a:lnTo>
                      <a:pt x="211" y="384"/>
                    </a:lnTo>
                    <a:lnTo>
                      <a:pt x="166" y="441"/>
                    </a:lnTo>
                    <a:lnTo>
                      <a:pt x="78" y="462"/>
                    </a:lnTo>
                    <a:lnTo>
                      <a:pt x="0" y="610"/>
                    </a:lnTo>
                    <a:lnTo>
                      <a:pt x="181" y="998"/>
                    </a:lnTo>
                    <a:lnTo>
                      <a:pt x="181" y="1245"/>
                    </a:lnTo>
                    <a:lnTo>
                      <a:pt x="148" y="1319"/>
                    </a:lnTo>
                    <a:lnTo>
                      <a:pt x="181" y="1418"/>
                    </a:lnTo>
                    <a:lnTo>
                      <a:pt x="394" y="1513"/>
                    </a:lnTo>
                    <a:lnTo>
                      <a:pt x="456" y="1473"/>
                    </a:lnTo>
                    <a:lnTo>
                      <a:pt x="456" y="1473"/>
                    </a:lnTo>
                    <a:close/>
                  </a:path>
                </a:pathLst>
              </a:custGeom>
              <a:grpFill/>
              <a:ln w="12700">
                <a:solidFill>
                  <a:schemeClr val="tx2">
                    <a:lumMod val="20000"/>
                    <a:lumOff val="80000"/>
                  </a:schemeClr>
                </a:solidFill>
                <a:round/>
                <a:headEnd/>
                <a:tailEnd/>
              </a:ln>
            </p:spPr>
            <p:txBody>
              <a:bodyPr lIns="91432" tIns="45716" rIns="91432" bIns="45716"/>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endParaRPr lang="en-US" dirty="0"/>
              </a:p>
            </p:txBody>
          </p:sp>
          <p:sp>
            <p:nvSpPr>
              <p:cNvPr id="86" name="Freeform 76">
                <a:extLst>
                  <a:ext uri="{FF2B5EF4-FFF2-40B4-BE49-F238E27FC236}">
                    <a16:creationId xmlns:a16="http://schemas.microsoft.com/office/drawing/2014/main" id="{A39EA462-2395-48EA-8140-4615B5C7DA3F}"/>
                  </a:ext>
                </a:extLst>
              </p:cNvPr>
              <p:cNvSpPr>
                <a:spLocks/>
              </p:cNvSpPr>
              <p:nvPr/>
            </p:nvSpPr>
            <p:spPr bwMode="auto">
              <a:xfrm>
                <a:off x="2449514" y="6345237"/>
                <a:ext cx="200025" cy="127001"/>
              </a:xfrm>
              <a:custGeom>
                <a:avLst/>
                <a:gdLst>
                  <a:gd name="T0" fmla="*/ 838 w 838"/>
                  <a:gd name="T1" fmla="*/ 362 h 536"/>
                  <a:gd name="T2" fmla="*/ 838 w 838"/>
                  <a:gd name="T3" fmla="*/ 251 h 536"/>
                  <a:gd name="T4" fmla="*/ 688 w 838"/>
                  <a:gd name="T5" fmla="*/ 211 h 536"/>
                  <a:gd name="T6" fmla="*/ 659 w 838"/>
                  <a:gd name="T7" fmla="*/ 131 h 536"/>
                  <a:gd name="T8" fmla="*/ 595 w 838"/>
                  <a:gd name="T9" fmla="*/ 131 h 536"/>
                  <a:gd name="T10" fmla="*/ 536 w 838"/>
                  <a:gd name="T11" fmla="*/ 44 h 536"/>
                  <a:gd name="T12" fmla="*/ 369 w 838"/>
                  <a:gd name="T13" fmla="*/ 44 h 536"/>
                  <a:gd name="T14" fmla="*/ 249 w 838"/>
                  <a:gd name="T15" fmla="*/ 131 h 536"/>
                  <a:gd name="T16" fmla="*/ 156 w 838"/>
                  <a:gd name="T17" fmla="*/ 0 h 536"/>
                  <a:gd name="T18" fmla="*/ 80 w 838"/>
                  <a:gd name="T19" fmla="*/ 0 h 536"/>
                  <a:gd name="T20" fmla="*/ 0 w 838"/>
                  <a:gd name="T21" fmla="*/ 78 h 536"/>
                  <a:gd name="T22" fmla="*/ 49 w 838"/>
                  <a:gd name="T23" fmla="*/ 211 h 536"/>
                  <a:gd name="T24" fmla="*/ 184 w 838"/>
                  <a:gd name="T25" fmla="*/ 291 h 536"/>
                  <a:gd name="T26" fmla="*/ 289 w 838"/>
                  <a:gd name="T27" fmla="*/ 403 h 536"/>
                  <a:gd name="T28" fmla="*/ 262 w 838"/>
                  <a:gd name="T29" fmla="*/ 462 h 536"/>
                  <a:gd name="T30" fmla="*/ 447 w 838"/>
                  <a:gd name="T31" fmla="*/ 536 h 536"/>
                  <a:gd name="T32" fmla="*/ 580 w 838"/>
                  <a:gd name="T33" fmla="*/ 443 h 536"/>
                  <a:gd name="T34" fmla="*/ 737 w 838"/>
                  <a:gd name="T35" fmla="*/ 443 h 536"/>
                  <a:gd name="T36" fmla="*/ 838 w 838"/>
                  <a:gd name="T37" fmla="*/ 362 h 536"/>
                  <a:gd name="T38" fmla="*/ 838 w 838"/>
                  <a:gd name="T39" fmla="*/ 362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8" h="536">
                    <a:moveTo>
                      <a:pt x="838" y="362"/>
                    </a:moveTo>
                    <a:lnTo>
                      <a:pt x="838" y="251"/>
                    </a:lnTo>
                    <a:lnTo>
                      <a:pt x="688" y="211"/>
                    </a:lnTo>
                    <a:lnTo>
                      <a:pt x="659" y="131"/>
                    </a:lnTo>
                    <a:lnTo>
                      <a:pt x="595" y="131"/>
                    </a:lnTo>
                    <a:lnTo>
                      <a:pt x="536" y="44"/>
                    </a:lnTo>
                    <a:lnTo>
                      <a:pt x="369" y="44"/>
                    </a:lnTo>
                    <a:lnTo>
                      <a:pt x="249" y="131"/>
                    </a:lnTo>
                    <a:lnTo>
                      <a:pt x="156" y="0"/>
                    </a:lnTo>
                    <a:lnTo>
                      <a:pt x="80" y="0"/>
                    </a:lnTo>
                    <a:lnTo>
                      <a:pt x="0" y="78"/>
                    </a:lnTo>
                    <a:lnTo>
                      <a:pt x="49" y="211"/>
                    </a:lnTo>
                    <a:lnTo>
                      <a:pt x="184" y="291"/>
                    </a:lnTo>
                    <a:lnTo>
                      <a:pt x="289" y="403"/>
                    </a:lnTo>
                    <a:lnTo>
                      <a:pt x="262" y="462"/>
                    </a:lnTo>
                    <a:lnTo>
                      <a:pt x="447" y="536"/>
                    </a:lnTo>
                    <a:lnTo>
                      <a:pt x="580" y="443"/>
                    </a:lnTo>
                    <a:lnTo>
                      <a:pt x="737" y="443"/>
                    </a:lnTo>
                    <a:lnTo>
                      <a:pt x="838" y="362"/>
                    </a:lnTo>
                    <a:lnTo>
                      <a:pt x="838" y="362"/>
                    </a:lnTo>
                    <a:close/>
                  </a:path>
                </a:pathLst>
              </a:custGeom>
              <a:grpFill/>
              <a:ln w="12700">
                <a:solidFill>
                  <a:schemeClr val="tx2">
                    <a:lumMod val="20000"/>
                    <a:lumOff val="80000"/>
                  </a:schemeClr>
                </a:solidFill>
                <a:round/>
                <a:headEnd/>
                <a:tailEnd/>
              </a:ln>
            </p:spPr>
            <p:txBody>
              <a:bodyPr lIns="91432" tIns="45716" rIns="91432" bIns="45716"/>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endParaRPr lang="en-US" dirty="0"/>
              </a:p>
            </p:txBody>
          </p:sp>
          <p:sp>
            <p:nvSpPr>
              <p:cNvPr id="87" name="Freeform 77">
                <a:extLst>
                  <a:ext uri="{FF2B5EF4-FFF2-40B4-BE49-F238E27FC236}">
                    <a16:creationId xmlns:a16="http://schemas.microsoft.com/office/drawing/2014/main" id="{11F27338-B228-4B6B-AAAC-0E373F282F25}"/>
                  </a:ext>
                </a:extLst>
              </p:cNvPr>
              <p:cNvSpPr>
                <a:spLocks/>
              </p:cNvSpPr>
              <p:nvPr/>
            </p:nvSpPr>
            <p:spPr bwMode="auto">
              <a:xfrm>
                <a:off x="2457450" y="6445249"/>
                <a:ext cx="42862" cy="46037"/>
              </a:xfrm>
              <a:custGeom>
                <a:avLst/>
                <a:gdLst>
                  <a:gd name="T0" fmla="*/ 183 w 183"/>
                  <a:gd name="T1" fmla="*/ 177 h 191"/>
                  <a:gd name="T2" fmla="*/ 152 w 183"/>
                  <a:gd name="T3" fmla="*/ 0 h 191"/>
                  <a:gd name="T4" fmla="*/ 0 w 183"/>
                  <a:gd name="T5" fmla="*/ 151 h 191"/>
                  <a:gd name="T6" fmla="*/ 17 w 183"/>
                  <a:gd name="T7" fmla="*/ 191 h 191"/>
                  <a:gd name="T8" fmla="*/ 183 w 183"/>
                  <a:gd name="T9" fmla="*/ 177 h 191"/>
                  <a:gd name="T10" fmla="*/ 183 w 183"/>
                  <a:gd name="T11" fmla="*/ 177 h 191"/>
                </a:gdLst>
                <a:ahLst/>
                <a:cxnLst>
                  <a:cxn ang="0">
                    <a:pos x="T0" y="T1"/>
                  </a:cxn>
                  <a:cxn ang="0">
                    <a:pos x="T2" y="T3"/>
                  </a:cxn>
                  <a:cxn ang="0">
                    <a:pos x="T4" y="T5"/>
                  </a:cxn>
                  <a:cxn ang="0">
                    <a:pos x="T6" y="T7"/>
                  </a:cxn>
                  <a:cxn ang="0">
                    <a:pos x="T8" y="T9"/>
                  </a:cxn>
                  <a:cxn ang="0">
                    <a:pos x="T10" y="T11"/>
                  </a:cxn>
                </a:cxnLst>
                <a:rect l="0" t="0" r="r" b="b"/>
                <a:pathLst>
                  <a:path w="183" h="191">
                    <a:moveTo>
                      <a:pt x="183" y="177"/>
                    </a:moveTo>
                    <a:lnTo>
                      <a:pt x="152" y="0"/>
                    </a:lnTo>
                    <a:lnTo>
                      <a:pt x="0" y="151"/>
                    </a:lnTo>
                    <a:lnTo>
                      <a:pt x="17" y="191"/>
                    </a:lnTo>
                    <a:lnTo>
                      <a:pt x="183" y="177"/>
                    </a:lnTo>
                    <a:lnTo>
                      <a:pt x="183" y="177"/>
                    </a:lnTo>
                    <a:close/>
                  </a:path>
                </a:pathLst>
              </a:custGeom>
              <a:grpFill/>
              <a:ln w="12700">
                <a:solidFill>
                  <a:schemeClr val="tx2">
                    <a:lumMod val="20000"/>
                    <a:lumOff val="80000"/>
                  </a:schemeClr>
                </a:solidFill>
                <a:round/>
                <a:headEnd/>
                <a:tailEnd/>
              </a:ln>
            </p:spPr>
            <p:txBody>
              <a:bodyPr lIns="91432" tIns="45716" rIns="91432" bIns="45716"/>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endParaRPr lang="en-US" dirty="0"/>
              </a:p>
            </p:txBody>
          </p:sp>
          <p:sp>
            <p:nvSpPr>
              <p:cNvPr id="88" name="Freeform 78">
                <a:extLst>
                  <a:ext uri="{FF2B5EF4-FFF2-40B4-BE49-F238E27FC236}">
                    <a16:creationId xmlns:a16="http://schemas.microsoft.com/office/drawing/2014/main" id="{56992853-7BDD-419C-A81D-E28E561D97B0}"/>
                  </a:ext>
                </a:extLst>
              </p:cNvPr>
              <p:cNvSpPr>
                <a:spLocks/>
              </p:cNvSpPr>
              <p:nvPr/>
            </p:nvSpPr>
            <p:spPr bwMode="auto">
              <a:xfrm>
                <a:off x="2352676" y="6362700"/>
                <a:ext cx="68262" cy="65087"/>
              </a:xfrm>
              <a:custGeom>
                <a:avLst/>
                <a:gdLst>
                  <a:gd name="T0" fmla="*/ 257 w 287"/>
                  <a:gd name="T1" fmla="*/ 268 h 268"/>
                  <a:gd name="T2" fmla="*/ 287 w 287"/>
                  <a:gd name="T3" fmla="*/ 173 h 268"/>
                  <a:gd name="T4" fmla="*/ 192 w 287"/>
                  <a:gd name="T5" fmla="*/ 78 h 268"/>
                  <a:gd name="T6" fmla="*/ 182 w 287"/>
                  <a:gd name="T7" fmla="*/ 0 h 268"/>
                  <a:gd name="T8" fmla="*/ 0 w 287"/>
                  <a:gd name="T9" fmla="*/ 0 h 268"/>
                  <a:gd name="T10" fmla="*/ 0 w 287"/>
                  <a:gd name="T11" fmla="*/ 93 h 268"/>
                  <a:gd name="T12" fmla="*/ 89 w 287"/>
                  <a:gd name="T13" fmla="*/ 173 h 268"/>
                  <a:gd name="T14" fmla="*/ 257 w 287"/>
                  <a:gd name="T15" fmla="*/ 268 h 268"/>
                  <a:gd name="T16" fmla="*/ 257 w 287"/>
                  <a:gd name="T17"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7" h="268">
                    <a:moveTo>
                      <a:pt x="257" y="268"/>
                    </a:moveTo>
                    <a:lnTo>
                      <a:pt x="287" y="173"/>
                    </a:lnTo>
                    <a:lnTo>
                      <a:pt x="192" y="78"/>
                    </a:lnTo>
                    <a:lnTo>
                      <a:pt x="182" y="0"/>
                    </a:lnTo>
                    <a:lnTo>
                      <a:pt x="0" y="0"/>
                    </a:lnTo>
                    <a:lnTo>
                      <a:pt x="0" y="93"/>
                    </a:lnTo>
                    <a:lnTo>
                      <a:pt x="89" y="173"/>
                    </a:lnTo>
                    <a:lnTo>
                      <a:pt x="257" y="268"/>
                    </a:lnTo>
                    <a:lnTo>
                      <a:pt x="257" y="268"/>
                    </a:lnTo>
                    <a:close/>
                  </a:path>
                </a:pathLst>
              </a:custGeom>
              <a:grpFill/>
              <a:ln w="12700">
                <a:solidFill>
                  <a:schemeClr val="tx2">
                    <a:lumMod val="20000"/>
                    <a:lumOff val="80000"/>
                  </a:schemeClr>
                </a:solidFill>
                <a:round/>
                <a:headEnd/>
                <a:tailEnd/>
              </a:ln>
            </p:spPr>
            <p:txBody>
              <a:bodyPr lIns="91432" tIns="45716" rIns="91432" bIns="45716"/>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endParaRPr lang="en-US" dirty="0"/>
              </a:p>
            </p:txBody>
          </p:sp>
          <p:sp>
            <p:nvSpPr>
              <p:cNvPr id="89" name="Freeform 79">
                <a:extLst>
                  <a:ext uri="{FF2B5EF4-FFF2-40B4-BE49-F238E27FC236}">
                    <a16:creationId xmlns:a16="http://schemas.microsoft.com/office/drawing/2014/main" id="{F4EC34AE-F176-4867-8973-8A27663A848F}"/>
                  </a:ext>
                </a:extLst>
              </p:cNvPr>
              <p:cNvSpPr>
                <a:spLocks/>
              </p:cNvSpPr>
              <p:nvPr/>
            </p:nvSpPr>
            <p:spPr bwMode="auto">
              <a:xfrm>
                <a:off x="2286000" y="6281738"/>
                <a:ext cx="160337" cy="53975"/>
              </a:xfrm>
              <a:custGeom>
                <a:avLst/>
                <a:gdLst>
                  <a:gd name="T0" fmla="*/ 673 w 673"/>
                  <a:gd name="T1" fmla="*/ 95 h 230"/>
                  <a:gd name="T2" fmla="*/ 611 w 673"/>
                  <a:gd name="T3" fmla="*/ 36 h 230"/>
                  <a:gd name="T4" fmla="*/ 445 w 673"/>
                  <a:gd name="T5" fmla="*/ 95 h 230"/>
                  <a:gd name="T6" fmla="*/ 48 w 673"/>
                  <a:gd name="T7" fmla="*/ 0 h 230"/>
                  <a:gd name="T8" fmla="*/ 0 w 673"/>
                  <a:gd name="T9" fmla="*/ 116 h 230"/>
                  <a:gd name="T10" fmla="*/ 0 w 673"/>
                  <a:gd name="T11" fmla="*/ 173 h 230"/>
                  <a:gd name="T12" fmla="*/ 187 w 673"/>
                  <a:gd name="T13" fmla="*/ 190 h 230"/>
                  <a:gd name="T14" fmla="*/ 280 w 673"/>
                  <a:gd name="T15" fmla="*/ 145 h 230"/>
                  <a:gd name="T16" fmla="*/ 369 w 673"/>
                  <a:gd name="T17" fmla="*/ 230 h 230"/>
                  <a:gd name="T18" fmla="*/ 519 w 673"/>
                  <a:gd name="T19" fmla="*/ 230 h 230"/>
                  <a:gd name="T20" fmla="*/ 611 w 673"/>
                  <a:gd name="T21" fmla="*/ 173 h 230"/>
                  <a:gd name="T22" fmla="*/ 673 w 673"/>
                  <a:gd name="T23" fmla="*/ 95 h 230"/>
                  <a:gd name="T24" fmla="*/ 673 w 673"/>
                  <a:gd name="T25" fmla="*/ 9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3" h="230">
                    <a:moveTo>
                      <a:pt x="673" y="95"/>
                    </a:moveTo>
                    <a:lnTo>
                      <a:pt x="611" y="36"/>
                    </a:lnTo>
                    <a:lnTo>
                      <a:pt x="445" y="95"/>
                    </a:lnTo>
                    <a:lnTo>
                      <a:pt x="48" y="0"/>
                    </a:lnTo>
                    <a:lnTo>
                      <a:pt x="0" y="116"/>
                    </a:lnTo>
                    <a:lnTo>
                      <a:pt x="0" y="173"/>
                    </a:lnTo>
                    <a:lnTo>
                      <a:pt x="187" y="190"/>
                    </a:lnTo>
                    <a:lnTo>
                      <a:pt x="280" y="145"/>
                    </a:lnTo>
                    <a:lnTo>
                      <a:pt x="369" y="230"/>
                    </a:lnTo>
                    <a:lnTo>
                      <a:pt x="519" y="230"/>
                    </a:lnTo>
                    <a:lnTo>
                      <a:pt x="611" y="173"/>
                    </a:lnTo>
                    <a:lnTo>
                      <a:pt x="673" y="95"/>
                    </a:lnTo>
                    <a:lnTo>
                      <a:pt x="673" y="95"/>
                    </a:lnTo>
                    <a:close/>
                  </a:path>
                </a:pathLst>
              </a:custGeom>
              <a:grpFill/>
              <a:ln w="12700">
                <a:solidFill>
                  <a:schemeClr val="tx2">
                    <a:lumMod val="20000"/>
                    <a:lumOff val="80000"/>
                  </a:schemeClr>
                </a:solidFill>
                <a:round/>
                <a:headEnd/>
                <a:tailEnd/>
              </a:ln>
            </p:spPr>
            <p:txBody>
              <a:bodyPr lIns="91432" tIns="45716" rIns="91432" bIns="45716"/>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endParaRPr lang="en-US" dirty="0"/>
              </a:p>
            </p:txBody>
          </p:sp>
          <p:sp>
            <p:nvSpPr>
              <p:cNvPr id="90" name="Freeform 80">
                <a:extLst>
                  <a:ext uri="{FF2B5EF4-FFF2-40B4-BE49-F238E27FC236}">
                    <a16:creationId xmlns:a16="http://schemas.microsoft.com/office/drawing/2014/main" id="{86E46BBE-A247-4E88-9341-721F4CC8C859}"/>
                  </a:ext>
                </a:extLst>
              </p:cNvPr>
              <p:cNvSpPr>
                <a:spLocks/>
              </p:cNvSpPr>
              <p:nvPr/>
            </p:nvSpPr>
            <p:spPr bwMode="auto">
              <a:xfrm>
                <a:off x="2019300" y="6153150"/>
                <a:ext cx="171450" cy="128587"/>
              </a:xfrm>
              <a:custGeom>
                <a:avLst/>
                <a:gdLst>
                  <a:gd name="T0" fmla="*/ 704 w 717"/>
                  <a:gd name="T1" fmla="*/ 475 h 534"/>
                  <a:gd name="T2" fmla="*/ 717 w 717"/>
                  <a:gd name="T3" fmla="*/ 416 h 534"/>
                  <a:gd name="T4" fmla="*/ 643 w 717"/>
                  <a:gd name="T5" fmla="*/ 399 h 534"/>
                  <a:gd name="T6" fmla="*/ 643 w 717"/>
                  <a:gd name="T7" fmla="*/ 266 h 534"/>
                  <a:gd name="T8" fmla="*/ 565 w 717"/>
                  <a:gd name="T9" fmla="*/ 323 h 534"/>
                  <a:gd name="T10" fmla="*/ 491 w 717"/>
                  <a:gd name="T11" fmla="*/ 190 h 534"/>
                  <a:gd name="T12" fmla="*/ 550 w 717"/>
                  <a:gd name="T13" fmla="*/ 190 h 534"/>
                  <a:gd name="T14" fmla="*/ 398 w 717"/>
                  <a:gd name="T15" fmla="*/ 0 h 534"/>
                  <a:gd name="T16" fmla="*/ 304 w 717"/>
                  <a:gd name="T17" fmla="*/ 0 h 534"/>
                  <a:gd name="T18" fmla="*/ 213 w 717"/>
                  <a:gd name="T19" fmla="*/ 152 h 534"/>
                  <a:gd name="T20" fmla="*/ 0 w 717"/>
                  <a:gd name="T21" fmla="*/ 152 h 534"/>
                  <a:gd name="T22" fmla="*/ 80 w 717"/>
                  <a:gd name="T23" fmla="*/ 342 h 534"/>
                  <a:gd name="T24" fmla="*/ 166 w 717"/>
                  <a:gd name="T25" fmla="*/ 494 h 534"/>
                  <a:gd name="T26" fmla="*/ 367 w 717"/>
                  <a:gd name="T27" fmla="*/ 494 h 534"/>
                  <a:gd name="T28" fmla="*/ 323 w 717"/>
                  <a:gd name="T29" fmla="*/ 416 h 534"/>
                  <a:gd name="T30" fmla="*/ 428 w 717"/>
                  <a:gd name="T31" fmla="*/ 416 h 534"/>
                  <a:gd name="T32" fmla="*/ 474 w 717"/>
                  <a:gd name="T33" fmla="*/ 441 h 534"/>
                  <a:gd name="T34" fmla="*/ 533 w 717"/>
                  <a:gd name="T35" fmla="*/ 534 h 534"/>
                  <a:gd name="T36" fmla="*/ 704 w 717"/>
                  <a:gd name="T37" fmla="*/ 475 h 534"/>
                  <a:gd name="T38" fmla="*/ 704 w 717"/>
                  <a:gd name="T39" fmla="*/ 475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7" h="534">
                    <a:moveTo>
                      <a:pt x="704" y="475"/>
                    </a:moveTo>
                    <a:lnTo>
                      <a:pt x="717" y="416"/>
                    </a:lnTo>
                    <a:lnTo>
                      <a:pt x="643" y="399"/>
                    </a:lnTo>
                    <a:lnTo>
                      <a:pt x="643" y="266"/>
                    </a:lnTo>
                    <a:lnTo>
                      <a:pt x="565" y="323"/>
                    </a:lnTo>
                    <a:lnTo>
                      <a:pt x="491" y="190"/>
                    </a:lnTo>
                    <a:lnTo>
                      <a:pt x="550" y="190"/>
                    </a:lnTo>
                    <a:lnTo>
                      <a:pt x="398" y="0"/>
                    </a:lnTo>
                    <a:lnTo>
                      <a:pt x="304" y="0"/>
                    </a:lnTo>
                    <a:lnTo>
                      <a:pt x="213" y="152"/>
                    </a:lnTo>
                    <a:lnTo>
                      <a:pt x="0" y="152"/>
                    </a:lnTo>
                    <a:lnTo>
                      <a:pt x="80" y="342"/>
                    </a:lnTo>
                    <a:lnTo>
                      <a:pt x="166" y="494"/>
                    </a:lnTo>
                    <a:lnTo>
                      <a:pt x="367" y="494"/>
                    </a:lnTo>
                    <a:lnTo>
                      <a:pt x="323" y="416"/>
                    </a:lnTo>
                    <a:lnTo>
                      <a:pt x="428" y="416"/>
                    </a:lnTo>
                    <a:lnTo>
                      <a:pt x="474" y="441"/>
                    </a:lnTo>
                    <a:lnTo>
                      <a:pt x="533" y="534"/>
                    </a:lnTo>
                    <a:lnTo>
                      <a:pt x="704" y="475"/>
                    </a:lnTo>
                    <a:lnTo>
                      <a:pt x="704" y="475"/>
                    </a:lnTo>
                    <a:close/>
                  </a:path>
                </a:pathLst>
              </a:custGeom>
              <a:grpFill/>
              <a:ln w="12700">
                <a:solidFill>
                  <a:schemeClr val="tx2">
                    <a:lumMod val="20000"/>
                    <a:lumOff val="80000"/>
                  </a:schemeClr>
                </a:solidFill>
                <a:round/>
                <a:headEnd/>
                <a:tailEnd/>
              </a:ln>
            </p:spPr>
            <p:txBody>
              <a:bodyPr lIns="91432" tIns="45716" rIns="91432" bIns="45716"/>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endParaRPr lang="en-US" dirty="0"/>
              </a:p>
            </p:txBody>
          </p:sp>
          <p:sp>
            <p:nvSpPr>
              <p:cNvPr id="91" name="Freeform 81">
                <a:extLst>
                  <a:ext uri="{FF2B5EF4-FFF2-40B4-BE49-F238E27FC236}">
                    <a16:creationId xmlns:a16="http://schemas.microsoft.com/office/drawing/2014/main" id="{8EBD8A5F-66E7-4B50-BFC2-BC6E597353B4}"/>
                  </a:ext>
                </a:extLst>
              </p:cNvPr>
              <p:cNvSpPr>
                <a:spLocks/>
              </p:cNvSpPr>
              <p:nvPr/>
            </p:nvSpPr>
            <p:spPr bwMode="auto">
              <a:xfrm>
                <a:off x="1731964" y="6018212"/>
                <a:ext cx="138112" cy="114300"/>
              </a:xfrm>
              <a:custGeom>
                <a:avLst/>
                <a:gdLst>
                  <a:gd name="T0" fmla="*/ 397 w 580"/>
                  <a:gd name="T1" fmla="*/ 420 h 477"/>
                  <a:gd name="T2" fmla="*/ 445 w 580"/>
                  <a:gd name="T3" fmla="*/ 367 h 477"/>
                  <a:gd name="T4" fmla="*/ 471 w 580"/>
                  <a:gd name="T5" fmla="*/ 327 h 477"/>
                  <a:gd name="T6" fmla="*/ 471 w 580"/>
                  <a:gd name="T7" fmla="*/ 230 h 477"/>
                  <a:gd name="T8" fmla="*/ 580 w 580"/>
                  <a:gd name="T9" fmla="*/ 171 h 477"/>
                  <a:gd name="T10" fmla="*/ 580 w 580"/>
                  <a:gd name="T11" fmla="*/ 78 h 477"/>
                  <a:gd name="T12" fmla="*/ 519 w 580"/>
                  <a:gd name="T13" fmla="*/ 0 h 477"/>
                  <a:gd name="T14" fmla="*/ 352 w 580"/>
                  <a:gd name="T15" fmla="*/ 0 h 477"/>
                  <a:gd name="T16" fmla="*/ 272 w 580"/>
                  <a:gd name="T17" fmla="*/ 17 h 477"/>
                  <a:gd name="T18" fmla="*/ 78 w 580"/>
                  <a:gd name="T19" fmla="*/ 97 h 477"/>
                  <a:gd name="T20" fmla="*/ 0 w 580"/>
                  <a:gd name="T21" fmla="*/ 211 h 477"/>
                  <a:gd name="T22" fmla="*/ 0 w 580"/>
                  <a:gd name="T23" fmla="*/ 344 h 477"/>
                  <a:gd name="T24" fmla="*/ 200 w 580"/>
                  <a:gd name="T25" fmla="*/ 367 h 477"/>
                  <a:gd name="T26" fmla="*/ 258 w 580"/>
                  <a:gd name="T27" fmla="*/ 477 h 477"/>
                  <a:gd name="T28" fmla="*/ 352 w 580"/>
                  <a:gd name="T29" fmla="*/ 437 h 477"/>
                  <a:gd name="T30" fmla="*/ 397 w 580"/>
                  <a:gd name="T31" fmla="*/ 420 h 477"/>
                  <a:gd name="T32" fmla="*/ 397 w 580"/>
                  <a:gd name="T33" fmla="*/ 420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0" h="477">
                    <a:moveTo>
                      <a:pt x="397" y="420"/>
                    </a:moveTo>
                    <a:lnTo>
                      <a:pt x="445" y="367"/>
                    </a:lnTo>
                    <a:lnTo>
                      <a:pt x="471" y="327"/>
                    </a:lnTo>
                    <a:lnTo>
                      <a:pt x="471" y="230"/>
                    </a:lnTo>
                    <a:lnTo>
                      <a:pt x="580" y="171"/>
                    </a:lnTo>
                    <a:lnTo>
                      <a:pt x="580" y="78"/>
                    </a:lnTo>
                    <a:lnTo>
                      <a:pt x="519" y="0"/>
                    </a:lnTo>
                    <a:lnTo>
                      <a:pt x="352" y="0"/>
                    </a:lnTo>
                    <a:lnTo>
                      <a:pt x="272" y="17"/>
                    </a:lnTo>
                    <a:lnTo>
                      <a:pt x="78" y="97"/>
                    </a:lnTo>
                    <a:lnTo>
                      <a:pt x="0" y="211"/>
                    </a:lnTo>
                    <a:lnTo>
                      <a:pt x="0" y="344"/>
                    </a:lnTo>
                    <a:lnTo>
                      <a:pt x="200" y="367"/>
                    </a:lnTo>
                    <a:lnTo>
                      <a:pt x="258" y="477"/>
                    </a:lnTo>
                    <a:lnTo>
                      <a:pt x="352" y="437"/>
                    </a:lnTo>
                    <a:lnTo>
                      <a:pt x="397" y="420"/>
                    </a:lnTo>
                    <a:lnTo>
                      <a:pt x="397" y="420"/>
                    </a:lnTo>
                    <a:close/>
                  </a:path>
                </a:pathLst>
              </a:custGeom>
              <a:grpFill/>
              <a:ln w="12700">
                <a:solidFill>
                  <a:schemeClr val="tx2">
                    <a:lumMod val="20000"/>
                    <a:lumOff val="80000"/>
                  </a:schemeClr>
                </a:solidFill>
                <a:round/>
                <a:headEnd/>
                <a:tailEnd/>
              </a:ln>
            </p:spPr>
            <p:txBody>
              <a:bodyPr lIns="91432" tIns="45716" rIns="91432" bIns="45716"/>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endParaRPr lang="en-US" dirty="0"/>
              </a:p>
            </p:txBody>
          </p:sp>
        </p:grpSp>
      </p:grpSp>
      <p:sp>
        <p:nvSpPr>
          <p:cNvPr id="2" name="Title 1">
            <a:extLst>
              <a:ext uri="{FF2B5EF4-FFF2-40B4-BE49-F238E27FC236}">
                <a16:creationId xmlns:a16="http://schemas.microsoft.com/office/drawing/2014/main" id="{AB8A85EA-4910-432B-A7F9-458154A23FEF}"/>
              </a:ext>
            </a:extLst>
          </p:cNvPr>
          <p:cNvSpPr>
            <a:spLocks noGrp="1"/>
          </p:cNvSpPr>
          <p:nvPr>
            <p:ph type="title"/>
          </p:nvPr>
        </p:nvSpPr>
        <p:spPr/>
        <p:txBody>
          <a:bodyPr/>
          <a:lstStyle/>
          <a:p>
            <a:r>
              <a:rPr lang="en-US" dirty="0"/>
              <a:t>Soup</a:t>
            </a:r>
          </a:p>
        </p:txBody>
      </p:sp>
      <p:sp>
        <p:nvSpPr>
          <p:cNvPr id="6" name="Slide Number Placeholder 5">
            <a:extLst>
              <a:ext uri="{FF2B5EF4-FFF2-40B4-BE49-F238E27FC236}">
                <a16:creationId xmlns:a16="http://schemas.microsoft.com/office/drawing/2014/main" id="{DD35CD3A-4EAC-4E16-A213-B32CDC7F0B5E}"/>
              </a:ext>
            </a:extLst>
          </p:cNvPr>
          <p:cNvSpPr>
            <a:spLocks noGrp="1"/>
          </p:cNvSpPr>
          <p:nvPr>
            <p:ph type="sldNum" sz="quarter" idx="4"/>
          </p:nvPr>
        </p:nvSpPr>
        <p:spPr/>
        <p:txBody>
          <a:bodyPr/>
          <a:lstStyle/>
          <a:p>
            <a:fld id="{7B6B1C32-E567-445C-9FD5-2A0B0A08DD29}" type="slidenum">
              <a:rPr lang="en-US" smtClean="0"/>
              <a:pPr/>
              <a:t>33</a:t>
            </a:fld>
            <a:endParaRPr lang="en-US" dirty="0"/>
          </a:p>
        </p:txBody>
      </p:sp>
      <p:sp>
        <p:nvSpPr>
          <p:cNvPr id="3" name="Text Placeholder 2">
            <a:extLst>
              <a:ext uri="{FF2B5EF4-FFF2-40B4-BE49-F238E27FC236}">
                <a16:creationId xmlns:a16="http://schemas.microsoft.com/office/drawing/2014/main" id="{68467A57-64AF-4864-B4B5-93F28647AD96}"/>
              </a:ext>
            </a:extLst>
          </p:cNvPr>
          <p:cNvSpPr>
            <a:spLocks noGrp="1"/>
          </p:cNvSpPr>
          <p:nvPr>
            <p:ph type="body" sz="quarter" idx="15"/>
          </p:nvPr>
        </p:nvSpPr>
        <p:spPr>
          <a:xfrm>
            <a:off x="381000" y="828338"/>
            <a:ext cx="5486398" cy="371764"/>
          </a:xfrm>
        </p:spPr>
        <p:txBody>
          <a:bodyPr/>
          <a:lstStyle/>
          <a:p>
            <a:r>
              <a:rPr lang="en-US" dirty="0"/>
              <a:t>Fastest-growing ingredients</a:t>
            </a:r>
          </a:p>
        </p:txBody>
      </p:sp>
      <p:sp>
        <p:nvSpPr>
          <p:cNvPr id="13" name="TextBox 12">
            <a:extLst>
              <a:ext uri="{FF2B5EF4-FFF2-40B4-BE49-F238E27FC236}">
                <a16:creationId xmlns:a16="http://schemas.microsoft.com/office/drawing/2014/main" id="{D9F61AA0-FB86-48F1-9B26-8F4AE41BC0C7}"/>
              </a:ext>
            </a:extLst>
          </p:cNvPr>
          <p:cNvSpPr txBox="1"/>
          <p:nvPr/>
        </p:nvSpPr>
        <p:spPr>
          <a:xfrm>
            <a:off x="1776955" y="3332676"/>
            <a:ext cx="2370645" cy="951030"/>
          </a:xfrm>
          <a:prstGeom prst="rect">
            <a:avLst/>
          </a:prstGeom>
          <a:noFill/>
          <a:ln>
            <a:noFill/>
            <a:prstDash val="dash"/>
          </a:ln>
        </p:spPr>
        <p:txBody>
          <a:bodyPr wrap="square" rtlCol="0">
            <a:spAutoFit/>
          </a:bodyPr>
          <a:lstStyle/>
          <a:p>
            <a:pPr>
              <a:lnSpc>
                <a:spcPct val="90000"/>
              </a:lnSpc>
            </a:pPr>
            <a:r>
              <a:rPr lang="en-US" sz="1400" b="1" dirty="0">
                <a:solidFill>
                  <a:schemeClr val="accent1"/>
                </a:solidFill>
                <a:latin typeface="+mj-lt"/>
              </a:rPr>
              <a:t>West</a:t>
            </a:r>
          </a:p>
          <a:p>
            <a:pPr marL="171450" indent="-171450">
              <a:lnSpc>
                <a:spcPct val="90000"/>
              </a:lnSpc>
              <a:buClr>
                <a:schemeClr val="tx2"/>
              </a:buClr>
              <a:buSzPct val="150000"/>
              <a:buFont typeface="Arial" panose="020B0604020202020204" pitchFamily="34" charset="0"/>
              <a:buChar char="•"/>
            </a:pPr>
            <a:r>
              <a:rPr lang="en-US" sz="1200" dirty="0">
                <a:latin typeface="Georgia" panose="02040502050405020303" pitchFamily="18" charset="0"/>
              </a:rPr>
              <a:t>Soybean</a:t>
            </a:r>
          </a:p>
          <a:p>
            <a:pPr marL="171450" indent="-171450">
              <a:lnSpc>
                <a:spcPct val="90000"/>
              </a:lnSpc>
              <a:buClr>
                <a:schemeClr val="tx2"/>
              </a:buClr>
              <a:buSzPct val="150000"/>
              <a:buFont typeface="Arial" panose="020B0604020202020204" pitchFamily="34" charset="0"/>
              <a:buChar char="•"/>
            </a:pPr>
            <a:r>
              <a:rPr lang="en-US" sz="1200" dirty="0">
                <a:latin typeface="Georgia" panose="02040502050405020303" pitchFamily="18" charset="0"/>
              </a:rPr>
              <a:t>Steak</a:t>
            </a:r>
          </a:p>
          <a:p>
            <a:pPr marL="171450" indent="-171450">
              <a:lnSpc>
                <a:spcPct val="90000"/>
              </a:lnSpc>
              <a:buClr>
                <a:schemeClr val="tx2"/>
              </a:buClr>
              <a:buSzPct val="150000"/>
              <a:buFont typeface="Arial" panose="020B0604020202020204" pitchFamily="34" charset="0"/>
              <a:buChar char="•"/>
            </a:pPr>
            <a:r>
              <a:rPr lang="en-US" sz="1200" dirty="0">
                <a:latin typeface="Georgia" panose="02040502050405020303" pitchFamily="18" charset="0"/>
              </a:rPr>
              <a:t>Butter</a:t>
            </a:r>
          </a:p>
          <a:p>
            <a:pPr marL="171450" indent="-171450">
              <a:lnSpc>
                <a:spcPct val="90000"/>
              </a:lnSpc>
              <a:buClr>
                <a:schemeClr val="tx2"/>
              </a:buClr>
              <a:buSzPct val="150000"/>
              <a:buFont typeface="Arial" panose="020B0604020202020204" pitchFamily="34" charset="0"/>
              <a:buChar char="•"/>
            </a:pPr>
            <a:r>
              <a:rPr lang="en-US" sz="1200" dirty="0">
                <a:latin typeface="Georgia" panose="02040502050405020303" pitchFamily="18" charset="0"/>
              </a:rPr>
              <a:t>Peanut</a:t>
            </a:r>
          </a:p>
        </p:txBody>
      </p:sp>
      <p:sp>
        <p:nvSpPr>
          <p:cNvPr id="15" name="TextBox 14">
            <a:extLst>
              <a:ext uri="{FF2B5EF4-FFF2-40B4-BE49-F238E27FC236}">
                <a16:creationId xmlns:a16="http://schemas.microsoft.com/office/drawing/2014/main" id="{4B1F4565-AF74-4FF5-823E-4D4BDA52F1AB}"/>
              </a:ext>
            </a:extLst>
          </p:cNvPr>
          <p:cNvSpPr txBox="1"/>
          <p:nvPr/>
        </p:nvSpPr>
        <p:spPr>
          <a:xfrm>
            <a:off x="3951989" y="1650385"/>
            <a:ext cx="1702978" cy="951030"/>
          </a:xfrm>
          <a:prstGeom prst="rect">
            <a:avLst/>
          </a:prstGeom>
          <a:noFill/>
          <a:ln>
            <a:noFill/>
            <a:prstDash val="dash"/>
          </a:ln>
        </p:spPr>
        <p:txBody>
          <a:bodyPr wrap="square" rtlCol="0">
            <a:spAutoFit/>
          </a:bodyPr>
          <a:lstStyle/>
          <a:p>
            <a:pPr>
              <a:lnSpc>
                <a:spcPct val="90000"/>
              </a:lnSpc>
            </a:pPr>
            <a:r>
              <a:rPr lang="en-US" sz="1400" b="1" dirty="0">
                <a:solidFill>
                  <a:schemeClr val="accent1"/>
                </a:solidFill>
                <a:latin typeface="+mj-lt"/>
              </a:rPr>
              <a:t>Midwest</a:t>
            </a:r>
          </a:p>
          <a:p>
            <a:pPr marL="171450" indent="-171450">
              <a:lnSpc>
                <a:spcPct val="90000"/>
              </a:lnSpc>
              <a:buClr>
                <a:schemeClr val="tx2"/>
              </a:buClr>
              <a:buSzPct val="150000"/>
              <a:buFont typeface="Arial" panose="020B0604020202020204" pitchFamily="34" charset="0"/>
              <a:buChar char="•"/>
            </a:pPr>
            <a:r>
              <a:rPr lang="en-US" sz="1200" dirty="0">
                <a:latin typeface="Georgia" panose="02040502050405020303" pitchFamily="18" charset="0"/>
              </a:rPr>
              <a:t>Spinach</a:t>
            </a:r>
          </a:p>
          <a:p>
            <a:pPr marL="171450" indent="-171450">
              <a:lnSpc>
                <a:spcPct val="90000"/>
              </a:lnSpc>
              <a:buClr>
                <a:schemeClr val="tx2"/>
              </a:buClr>
              <a:buSzPct val="150000"/>
              <a:buFont typeface="Arial" panose="020B0604020202020204" pitchFamily="34" charset="0"/>
              <a:buChar char="•"/>
            </a:pPr>
            <a:r>
              <a:rPr lang="en-US" sz="1200" dirty="0">
                <a:latin typeface="Georgia" panose="02040502050405020303" pitchFamily="18" charset="0"/>
              </a:rPr>
              <a:t>Rice Noodles</a:t>
            </a:r>
          </a:p>
          <a:p>
            <a:pPr marL="171450" indent="-171450">
              <a:lnSpc>
                <a:spcPct val="90000"/>
              </a:lnSpc>
              <a:buClr>
                <a:schemeClr val="tx2"/>
              </a:buClr>
              <a:buSzPct val="150000"/>
              <a:buFont typeface="Arial" panose="020B0604020202020204" pitchFamily="34" charset="0"/>
              <a:buChar char="•"/>
            </a:pPr>
            <a:r>
              <a:rPr lang="en-US" sz="1200" dirty="0">
                <a:latin typeface="Georgia" panose="02040502050405020303" pitchFamily="18" charset="0"/>
              </a:rPr>
              <a:t>Cabbage</a:t>
            </a:r>
          </a:p>
          <a:p>
            <a:pPr marL="171450" indent="-171450">
              <a:lnSpc>
                <a:spcPct val="90000"/>
              </a:lnSpc>
              <a:buClr>
                <a:schemeClr val="tx2"/>
              </a:buClr>
              <a:buSzPct val="150000"/>
              <a:buFont typeface="Arial" panose="020B0604020202020204" pitchFamily="34" charset="0"/>
              <a:buChar char="•"/>
            </a:pPr>
            <a:r>
              <a:rPr lang="en-US" sz="1200" dirty="0">
                <a:latin typeface="Georgia" panose="02040502050405020303" pitchFamily="18" charset="0"/>
              </a:rPr>
              <a:t>Udon Noodles</a:t>
            </a:r>
          </a:p>
        </p:txBody>
      </p:sp>
      <p:sp>
        <p:nvSpPr>
          <p:cNvPr id="24" name="TextBox 23">
            <a:extLst>
              <a:ext uri="{FF2B5EF4-FFF2-40B4-BE49-F238E27FC236}">
                <a16:creationId xmlns:a16="http://schemas.microsoft.com/office/drawing/2014/main" id="{D299EE52-A030-4413-9B24-4789C6E5FB6F}"/>
              </a:ext>
            </a:extLst>
          </p:cNvPr>
          <p:cNvSpPr txBox="1"/>
          <p:nvPr/>
        </p:nvSpPr>
        <p:spPr>
          <a:xfrm>
            <a:off x="7058729" y="2111969"/>
            <a:ext cx="1589738" cy="951030"/>
          </a:xfrm>
          <a:prstGeom prst="rect">
            <a:avLst/>
          </a:prstGeom>
          <a:noFill/>
          <a:ln>
            <a:noFill/>
            <a:prstDash val="dash"/>
          </a:ln>
        </p:spPr>
        <p:txBody>
          <a:bodyPr wrap="square" rtlCol="0">
            <a:spAutoFit/>
          </a:bodyPr>
          <a:lstStyle/>
          <a:p>
            <a:pPr>
              <a:lnSpc>
                <a:spcPct val="90000"/>
              </a:lnSpc>
            </a:pPr>
            <a:r>
              <a:rPr lang="en-US" sz="1400" b="1" dirty="0">
                <a:solidFill>
                  <a:schemeClr val="accent1"/>
                </a:solidFill>
                <a:latin typeface="+mj-lt"/>
              </a:rPr>
              <a:t>Northeast</a:t>
            </a:r>
          </a:p>
          <a:p>
            <a:pPr marL="171450" indent="-171450">
              <a:lnSpc>
                <a:spcPct val="90000"/>
              </a:lnSpc>
              <a:buClr>
                <a:schemeClr val="tx2"/>
              </a:buClr>
              <a:buSzPct val="150000"/>
              <a:buFont typeface="Arial" panose="020B0604020202020204" pitchFamily="34" charset="0"/>
              <a:buChar char="•"/>
            </a:pPr>
            <a:r>
              <a:rPr lang="en-US" sz="1200" dirty="0">
                <a:latin typeface="Georgia" panose="02040502050405020303" pitchFamily="18" charset="0"/>
              </a:rPr>
              <a:t>Ramen Noodles</a:t>
            </a:r>
          </a:p>
          <a:p>
            <a:pPr marL="171450" indent="-171450">
              <a:lnSpc>
                <a:spcPct val="90000"/>
              </a:lnSpc>
              <a:buClr>
                <a:schemeClr val="tx2"/>
              </a:buClr>
              <a:buSzPct val="150000"/>
              <a:buFont typeface="Arial" panose="020B0604020202020204" pitchFamily="34" charset="0"/>
              <a:buChar char="•"/>
            </a:pPr>
            <a:r>
              <a:rPr lang="en-US" sz="1200" dirty="0">
                <a:latin typeface="Georgia" panose="02040502050405020303" pitchFamily="18" charset="0"/>
              </a:rPr>
              <a:t>Soybean</a:t>
            </a:r>
          </a:p>
          <a:p>
            <a:pPr marL="171450" indent="-171450">
              <a:lnSpc>
                <a:spcPct val="90000"/>
              </a:lnSpc>
              <a:buClr>
                <a:schemeClr val="tx2"/>
              </a:buClr>
              <a:buSzPct val="150000"/>
              <a:buFont typeface="Arial" panose="020B0604020202020204" pitchFamily="34" charset="0"/>
              <a:buChar char="•"/>
            </a:pPr>
            <a:r>
              <a:rPr lang="en-US" sz="1200" dirty="0">
                <a:latin typeface="Georgia" panose="02040502050405020303" pitchFamily="18" charset="0"/>
              </a:rPr>
              <a:t>Red Onion</a:t>
            </a:r>
          </a:p>
          <a:p>
            <a:pPr marL="171450" indent="-171450">
              <a:lnSpc>
                <a:spcPct val="90000"/>
              </a:lnSpc>
              <a:buClr>
                <a:schemeClr val="tx2"/>
              </a:buClr>
              <a:buSzPct val="150000"/>
              <a:buFont typeface="Arial" panose="020B0604020202020204" pitchFamily="34" charset="0"/>
              <a:buChar char="•"/>
            </a:pPr>
            <a:r>
              <a:rPr lang="en-US" sz="1200" dirty="0">
                <a:latin typeface="Georgia" panose="02040502050405020303" pitchFamily="18" charset="0"/>
              </a:rPr>
              <a:t>Lettuce</a:t>
            </a:r>
          </a:p>
        </p:txBody>
      </p:sp>
      <p:sp>
        <p:nvSpPr>
          <p:cNvPr id="25" name="TextBox 24">
            <a:extLst>
              <a:ext uri="{FF2B5EF4-FFF2-40B4-BE49-F238E27FC236}">
                <a16:creationId xmlns:a16="http://schemas.microsoft.com/office/drawing/2014/main" id="{F89B6203-80A8-45FB-BC8E-8EE1A34A2E9A}"/>
              </a:ext>
            </a:extLst>
          </p:cNvPr>
          <p:cNvSpPr txBox="1"/>
          <p:nvPr/>
        </p:nvSpPr>
        <p:spPr>
          <a:xfrm>
            <a:off x="5068350" y="3837276"/>
            <a:ext cx="1589738" cy="1117229"/>
          </a:xfrm>
          <a:prstGeom prst="rect">
            <a:avLst/>
          </a:prstGeom>
          <a:noFill/>
          <a:ln>
            <a:noFill/>
            <a:prstDash val="dash"/>
          </a:ln>
        </p:spPr>
        <p:txBody>
          <a:bodyPr wrap="square" rtlCol="0">
            <a:spAutoFit/>
          </a:bodyPr>
          <a:lstStyle/>
          <a:p>
            <a:pPr>
              <a:lnSpc>
                <a:spcPct val="90000"/>
              </a:lnSpc>
            </a:pPr>
            <a:r>
              <a:rPr lang="en-US" sz="1400" b="1" dirty="0">
                <a:solidFill>
                  <a:schemeClr val="accent1"/>
                </a:solidFill>
                <a:latin typeface="+mj-lt"/>
              </a:rPr>
              <a:t>South</a:t>
            </a:r>
          </a:p>
          <a:p>
            <a:pPr marL="171450" indent="-171450">
              <a:lnSpc>
                <a:spcPct val="90000"/>
              </a:lnSpc>
              <a:buClr>
                <a:schemeClr val="tx2"/>
              </a:buClr>
              <a:buSzPct val="150000"/>
              <a:buFont typeface="Arial" panose="020B0604020202020204" pitchFamily="34" charset="0"/>
              <a:buChar char="•"/>
            </a:pPr>
            <a:r>
              <a:rPr lang="en-US" sz="1200" dirty="0">
                <a:latin typeface="Georgia" panose="02040502050405020303" pitchFamily="18" charset="0"/>
              </a:rPr>
              <a:t>Gruyere </a:t>
            </a:r>
          </a:p>
          <a:p>
            <a:pPr marL="171450" indent="-171450">
              <a:lnSpc>
                <a:spcPct val="90000"/>
              </a:lnSpc>
              <a:buClr>
                <a:schemeClr val="tx2"/>
              </a:buClr>
              <a:buSzPct val="150000"/>
              <a:buFont typeface="Arial" panose="020B0604020202020204" pitchFamily="34" charset="0"/>
              <a:buChar char="•"/>
            </a:pPr>
            <a:r>
              <a:rPr lang="en-US" sz="1200" dirty="0">
                <a:latin typeface="Georgia" panose="02040502050405020303" pitchFamily="18" charset="0"/>
              </a:rPr>
              <a:t>Spinach</a:t>
            </a:r>
          </a:p>
          <a:p>
            <a:pPr marL="171450" indent="-171450">
              <a:lnSpc>
                <a:spcPct val="90000"/>
              </a:lnSpc>
              <a:buClr>
                <a:schemeClr val="tx2"/>
              </a:buClr>
              <a:buSzPct val="150000"/>
              <a:buFont typeface="Arial" panose="020B0604020202020204" pitchFamily="34" charset="0"/>
              <a:buChar char="•"/>
            </a:pPr>
            <a:r>
              <a:rPr lang="en-US" sz="1200" dirty="0">
                <a:latin typeface="Georgia" panose="02040502050405020303" pitchFamily="18" charset="0"/>
              </a:rPr>
              <a:t>Egg Noodles</a:t>
            </a:r>
          </a:p>
          <a:p>
            <a:pPr marL="171450" indent="-171450">
              <a:lnSpc>
                <a:spcPct val="90000"/>
              </a:lnSpc>
              <a:buClr>
                <a:schemeClr val="tx2"/>
              </a:buClr>
              <a:buSzPct val="150000"/>
              <a:buFont typeface="Arial" panose="020B0604020202020204" pitchFamily="34" charset="0"/>
              <a:buChar char="•"/>
            </a:pPr>
            <a:r>
              <a:rPr lang="en-US" sz="1200" dirty="0">
                <a:latin typeface="Georgia" panose="02040502050405020303" pitchFamily="18" charset="0"/>
              </a:rPr>
              <a:t>Steak</a:t>
            </a:r>
          </a:p>
          <a:p>
            <a:pPr marL="171450" indent="-171450">
              <a:lnSpc>
                <a:spcPct val="90000"/>
              </a:lnSpc>
              <a:buClr>
                <a:schemeClr val="tx2"/>
              </a:buClr>
              <a:buSzPct val="150000"/>
              <a:buFont typeface="Arial" panose="020B0604020202020204" pitchFamily="34" charset="0"/>
              <a:buChar char="•"/>
            </a:pPr>
            <a:endParaRPr lang="en-US" sz="1200" dirty="0">
              <a:latin typeface="Georgia" panose="02040502050405020303" pitchFamily="18" charset="0"/>
            </a:endParaRPr>
          </a:p>
        </p:txBody>
      </p:sp>
      <p:sp>
        <p:nvSpPr>
          <p:cNvPr id="164" name="Base">
            <a:extLst>
              <a:ext uri="{FF2B5EF4-FFF2-40B4-BE49-F238E27FC236}">
                <a16:creationId xmlns:a16="http://schemas.microsoft.com/office/drawing/2014/main" id="{B673FB0C-13CC-4388-83C2-3815E0289591}"/>
              </a:ext>
            </a:extLst>
          </p:cNvPr>
          <p:cNvSpPr txBox="1">
            <a:spLocks noChangeArrowheads="1"/>
          </p:cNvSpPr>
          <p:nvPr/>
        </p:nvSpPr>
        <p:spPr bwMode="white">
          <a:xfrm>
            <a:off x="399131" y="6254525"/>
            <a:ext cx="8345738" cy="260669"/>
          </a:xfrm>
          <a:prstGeom prst="rect">
            <a:avLst/>
          </a:prstGeom>
          <a:noFill/>
          <a:ln>
            <a:headEnd type="none"/>
            <a:tailEnd type="none"/>
          </a:ln>
        </p:spPr>
        <p:txBody>
          <a:bodyPr wrap="square" lIns="0" tIns="0" rIns="0" bIns="0">
            <a:noAutofit/>
          </a:bodyPr>
          <a:lstStyle/>
          <a:p>
            <a:pPr defTabSz="914318"/>
            <a:r>
              <a:rPr lang="en-US" sz="700" dirty="0">
                <a:solidFill>
                  <a:srgbClr val="898D8D"/>
                </a:solidFill>
              </a:rPr>
              <a:t>Source: Technomic Ignite menu data, 19,096 menu Items across 4,159 operators with five-year historical menus, Q2 2018-Q2 2019</a:t>
            </a:r>
          </a:p>
        </p:txBody>
      </p:sp>
    </p:spTree>
    <p:extLst>
      <p:ext uri="{BB962C8B-B14F-4D97-AF65-F5344CB8AC3E}">
        <p14:creationId xmlns:p14="http://schemas.microsoft.com/office/powerpoint/2010/main" val="4043913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48F350-9B02-41FA-8FB7-68C1B4B70FC3}"/>
              </a:ext>
            </a:extLst>
          </p:cNvPr>
          <p:cNvSpPr>
            <a:spLocks noGrp="1"/>
          </p:cNvSpPr>
          <p:nvPr>
            <p:ph type="title"/>
          </p:nvPr>
        </p:nvSpPr>
        <p:spPr/>
        <p:txBody>
          <a:bodyPr/>
          <a:lstStyle/>
          <a:p>
            <a:r>
              <a:rPr lang="en-US" dirty="0"/>
              <a:t>Innovations in Soup</a:t>
            </a:r>
            <a:br>
              <a:rPr lang="en-US" dirty="0"/>
            </a:br>
            <a:endParaRPr lang="en-US" dirty="0"/>
          </a:p>
        </p:txBody>
      </p:sp>
      <p:sp>
        <p:nvSpPr>
          <p:cNvPr id="6" name="Base">
            <a:extLst>
              <a:ext uri="{FF2B5EF4-FFF2-40B4-BE49-F238E27FC236}">
                <a16:creationId xmlns:a16="http://schemas.microsoft.com/office/drawing/2014/main" id="{0EB444FC-37A4-4878-921D-08723B361698}"/>
              </a:ext>
            </a:extLst>
          </p:cNvPr>
          <p:cNvSpPr txBox="1">
            <a:spLocks noChangeArrowheads="1"/>
          </p:cNvSpPr>
          <p:nvPr/>
        </p:nvSpPr>
        <p:spPr bwMode="white">
          <a:xfrm>
            <a:off x="399131" y="6399198"/>
            <a:ext cx="8345738" cy="368258"/>
          </a:xfrm>
          <a:prstGeom prst="rect">
            <a:avLst/>
          </a:prstGeom>
          <a:noFill/>
          <a:ln>
            <a:headEnd type="none"/>
            <a:tailEnd type="none"/>
          </a:ln>
        </p:spPr>
        <p:txBody>
          <a:bodyPr wrap="square" lIns="0" tIns="0" rIns="0" bIns="0">
            <a:noAutofit/>
          </a:bodyPr>
          <a:lstStyle/>
          <a:p>
            <a:r>
              <a:rPr lang="en-US" sz="700" dirty="0">
                <a:solidFill>
                  <a:srgbClr val="898D8D"/>
                </a:solidFill>
              </a:rPr>
              <a:t>Source: Technomic Ignite menu data, 19,096 menu Items across 4,159 operators with five-year historical menus, Q2 2018-Q2 2019</a:t>
            </a:r>
          </a:p>
        </p:txBody>
      </p:sp>
      <p:graphicFrame>
        <p:nvGraphicFramePr>
          <p:cNvPr id="8" name="Application Trends Table">
            <a:extLst>
              <a:ext uri="{FF2B5EF4-FFF2-40B4-BE49-F238E27FC236}">
                <a16:creationId xmlns:a16="http://schemas.microsoft.com/office/drawing/2014/main" id="{7029B761-EB5D-4D08-9802-44B22DB998B1}"/>
              </a:ext>
            </a:extLst>
          </p:cNvPr>
          <p:cNvGraphicFramePr/>
          <p:nvPr/>
        </p:nvGraphicFramePr>
        <p:xfrm>
          <a:off x="399131" y="1206841"/>
          <a:ext cx="4463814" cy="4019786"/>
        </p:xfrm>
        <a:graphic>
          <a:graphicData uri="http://schemas.openxmlformats.org/drawingml/2006/table">
            <a:tbl>
              <a:tblPr firstRow="1" bandRow="1">
                <a:tableStyleId>{5C22544A-7EE6-4342-B048-85BDC9FD1C3A}</a:tableStyleId>
              </a:tblPr>
              <a:tblGrid>
                <a:gridCol w="357300">
                  <a:extLst>
                    <a:ext uri="{9D8B030D-6E8A-4147-A177-3AD203B41FA5}">
                      <a16:colId xmlns:a16="http://schemas.microsoft.com/office/drawing/2014/main" val="20000"/>
                    </a:ext>
                  </a:extLst>
                </a:gridCol>
                <a:gridCol w="2298496">
                  <a:extLst>
                    <a:ext uri="{9D8B030D-6E8A-4147-A177-3AD203B41FA5}">
                      <a16:colId xmlns:a16="http://schemas.microsoft.com/office/drawing/2014/main" val="20001"/>
                    </a:ext>
                  </a:extLst>
                </a:gridCol>
                <a:gridCol w="1090603">
                  <a:extLst>
                    <a:ext uri="{9D8B030D-6E8A-4147-A177-3AD203B41FA5}">
                      <a16:colId xmlns:a16="http://schemas.microsoft.com/office/drawing/2014/main" val="20002"/>
                    </a:ext>
                  </a:extLst>
                </a:gridCol>
                <a:gridCol w="717415">
                  <a:extLst>
                    <a:ext uri="{9D8B030D-6E8A-4147-A177-3AD203B41FA5}">
                      <a16:colId xmlns:a16="http://schemas.microsoft.com/office/drawing/2014/main" val="20003"/>
                    </a:ext>
                  </a:extLst>
                </a:gridCol>
              </a:tblGrid>
              <a:tr h="733760">
                <a:tc gridSpan="2">
                  <a:txBody>
                    <a:bodyPr/>
                    <a:lstStyle/>
                    <a:p>
                      <a:pPr algn="l" defTabSz="914400">
                        <a:lnSpc>
                          <a:spcPct val="80000"/>
                        </a:lnSpc>
                      </a:pPr>
                      <a:r>
                        <a:rPr lang="en-US" sz="1000" b="0" dirty="0">
                          <a:solidFill>
                            <a:schemeClr val="tx1"/>
                          </a:solidFill>
                          <a:latin typeface="+mj-lt"/>
                        </a:rPr>
                        <a:t>Fastest-Growing Soup Menu Items </a:t>
                      </a:r>
                    </a:p>
                  </a:txBody>
                  <a:tcPr anchor="b" horzOverflow="overflow">
                    <a:lnL w="19050" cap="flat">
                      <a:noFill/>
                      <a:prstDash val="solid"/>
                      <a:round/>
                      <a:headEnd type="none" w="med" len="med"/>
                      <a:tailEnd type="none" w="med" len="med"/>
                    </a:lnL>
                    <a:lnR w="635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bg1"/>
                    </a:solidFill>
                  </a:tcPr>
                </a:tc>
                <a:tc hMerge="1">
                  <a:txBody>
                    <a:bodyPr/>
                    <a:lstStyle/>
                    <a:p>
                      <a:pPr defTabSz="914400"/>
                      <a:r>
                        <a:t>Dishes</a:t>
                      </a:r>
                      <a:endParaRPr lang="en-US" sz="1000" b="1">
                        <a:solidFill>
                          <a:schemeClr val="tx1"/>
                        </a:solidFill>
                        <a:latin typeface="Arial"/>
                      </a:endParaRPr>
                    </a:p>
                  </a:txBody>
                  <a:tcPr horzOverflow="overflow">
                    <a:lnL w="6350" cap="flat">
                      <a:solidFill>
                        <a:schemeClr val="bg2">
                          <a:lumMod val="50000"/>
                        </a:schemeClr>
                      </a:solidFill>
                      <a:prstDash val="solid"/>
                      <a:round/>
                      <a:headEnd type="none" w="med" len="med"/>
                      <a:tailEnd type="none" w="med" len="med"/>
                    </a:lnL>
                    <a:lnR w="6350" cap="flat">
                      <a:solidFill>
                        <a:schemeClr val="bg2">
                          <a:lumMod val="50000"/>
                        </a:schemeClr>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bg1"/>
                    </a:solidFill>
                  </a:tcPr>
                </a:tc>
                <a:tc>
                  <a:txBody>
                    <a:bodyPr/>
                    <a:lstStyle/>
                    <a:p>
                      <a:pPr algn="l" defTabSz="914400">
                        <a:lnSpc>
                          <a:spcPct val="80000"/>
                        </a:lnSpc>
                      </a:pPr>
                      <a:r>
                        <a:rPr lang="en-US" sz="1000" b="0" kern="1200" dirty="0">
                          <a:solidFill>
                            <a:schemeClr val="tx1"/>
                          </a:solidFill>
                          <a:latin typeface="+mj-lt"/>
                          <a:ea typeface="+mn-ea"/>
                        </a:rPr>
                        <a:t>Menu Items</a:t>
                      </a:r>
                    </a:p>
                  </a:txBody>
                  <a:tcPr anchor="b" horzOverflow="overflow">
                    <a:lnL w="6350" cap="flat">
                      <a:noFill/>
                      <a:prstDash val="solid"/>
                      <a:round/>
                      <a:headEnd type="none" w="med" len="med"/>
                      <a:tailEnd type="none" w="med" len="med"/>
                    </a:lnL>
                    <a:lnR w="635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bg1"/>
                    </a:solidFill>
                  </a:tcPr>
                </a:tc>
                <a:tc>
                  <a:txBody>
                    <a:bodyPr/>
                    <a:lstStyle/>
                    <a:p>
                      <a:pPr algn="l" defTabSz="914400">
                        <a:lnSpc>
                          <a:spcPct val="80000"/>
                        </a:lnSpc>
                      </a:pPr>
                      <a:r>
                        <a:rPr lang="en-US" sz="1000" b="0" kern="1200" dirty="0">
                          <a:solidFill>
                            <a:schemeClr val="tx1"/>
                          </a:solidFill>
                          <a:latin typeface="+mj-lt"/>
                          <a:ea typeface="+mn-ea"/>
                        </a:rPr>
                        <a:t>Growth % Over the Last Year</a:t>
                      </a:r>
                    </a:p>
                  </a:txBody>
                  <a:tcPr anchor="b" horzOverflow="overflow">
                    <a:lnL w="6350" cap="flat">
                      <a:noFill/>
                      <a:prstDash val="solid"/>
                      <a:round/>
                      <a:headEnd type="none" w="med" len="med"/>
                      <a:tailEnd type="none" w="med" len="med"/>
                    </a:lnL>
                    <a:lnR w="12700">
                      <a:noFill/>
                      <a:headEnd type="none"/>
                      <a:tailEnd type="none"/>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bg1"/>
                    </a:solidFill>
                  </a:tcPr>
                </a:tc>
                <a:extLst>
                  <a:ext uri="{0D108BD9-81ED-4DB2-BD59-A6C34878D82A}">
                    <a16:rowId xmlns:a16="http://schemas.microsoft.com/office/drawing/2014/main" val="10000"/>
                  </a:ext>
                </a:extLst>
              </a:tr>
              <a:tr h="792870">
                <a:tc>
                  <a:txBody>
                    <a:bodyPr/>
                    <a:lstStyle/>
                    <a:p>
                      <a:pPr algn="l" defTabSz="914400"/>
                      <a:r>
                        <a:rPr lang="en-US" sz="1000" dirty="0">
                          <a:solidFill>
                            <a:schemeClr val="tx1"/>
                          </a:solidFill>
                          <a:latin typeface="Arial"/>
                        </a:rPr>
                        <a:t>1</a:t>
                      </a:r>
                    </a:p>
                  </a:txBody>
                  <a:tcPr anchor="ctr" horzOverflow="overflow">
                    <a:lnL w="1905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a:noFill/>
                      <a:headEnd type="none"/>
                      <a:tailEnd type="none"/>
                    </a:lnB>
                    <a:lnTlToBr w="12700">
                      <a:noFill/>
                      <a:prstDash val="solid"/>
                      <a:headEnd type="none"/>
                      <a:tailEnd type="none"/>
                    </a:lnTlToBr>
                    <a:lnBlToTr w="12700">
                      <a:noFill/>
                      <a:prstDash val="solid"/>
                      <a:headEnd type="none"/>
                      <a:tailEnd type="none"/>
                    </a:lnBlToTr>
                    <a:solidFill>
                      <a:srgbClr val="F1F1F1"/>
                    </a:solidFill>
                  </a:tcPr>
                </a:tc>
                <a:tc>
                  <a:txBody>
                    <a:bodyPr/>
                    <a:lstStyle/>
                    <a:p>
                      <a:pPr algn="l" defTabSz="914400"/>
                      <a:r>
                        <a:rPr lang="en-US" sz="1000" b="1" kern="1200" dirty="0">
                          <a:solidFill>
                            <a:srgbClr val="0084C8"/>
                          </a:solidFill>
                          <a:latin typeface="Arial"/>
                          <a:ea typeface="+mn-ea"/>
                        </a:rPr>
                        <a:t>RAMEN</a:t>
                      </a:r>
                    </a:p>
                  </a:txBody>
                  <a:tcPr anchor="ctr" horzOverflow="overflow">
                    <a:lnL w="12700" cap="flat">
                      <a:noFill/>
                      <a:prstDash val="solid"/>
                      <a:round/>
                      <a:headEnd type="none" w="med" len="med"/>
                      <a:tailEnd type="none" w="med" len="med"/>
                    </a:lnL>
                    <a:lnR w="6350" cap="flat">
                      <a:noFill/>
                      <a:prstDash val="solid"/>
                      <a:round/>
                      <a:headEnd type="none" w="med" len="med"/>
                      <a:tailEnd type="none" w="med" len="med"/>
                    </a:lnR>
                    <a:lnT w="12700" cap="flat">
                      <a:noFill/>
                      <a:prstDash val="solid"/>
                      <a:round/>
                      <a:headEnd type="none" w="med" len="med"/>
                      <a:tailEnd type="none" w="med" len="med"/>
                    </a:lnT>
                    <a:lnB w="12700">
                      <a:noFill/>
                      <a:headEnd type="none"/>
                      <a:tailEnd type="none"/>
                    </a:lnB>
                    <a:lnTlToBr w="12700">
                      <a:noFill/>
                      <a:prstDash val="solid"/>
                      <a:headEnd type="none"/>
                      <a:tailEnd type="none"/>
                    </a:lnTlToBr>
                    <a:lnBlToTr w="12700">
                      <a:noFill/>
                      <a:prstDash val="solid"/>
                      <a:headEnd type="none"/>
                      <a:tailEnd type="none"/>
                    </a:lnBlToTr>
                    <a:solidFill>
                      <a:srgbClr val="F1F1F1"/>
                    </a:solidFill>
                  </a:tcPr>
                </a:tc>
                <a:tc>
                  <a:txBody>
                    <a:bodyPr/>
                    <a:lstStyle/>
                    <a:p>
                      <a:pPr algn="l" defTabSz="914400"/>
                      <a:r>
                        <a:rPr lang="en-US" sz="1000" dirty="0">
                          <a:solidFill>
                            <a:schemeClr val="tx1"/>
                          </a:solidFill>
                          <a:latin typeface="Arial"/>
                        </a:rPr>
                        <a:t>107</a:t>
                      </a:r>
                    </a:p>
                  </a:txBody>
                  <a:tcPr anchor="ctr" horzOverflow="overflow">
                    <a:lnL w="6350" cap="flat">
                      <a:noFill/>
                      <a:prstDash val="solid"/>
                      <a:round/>
                      <a:headEnd type="none" w="med" len="med"/>
                      <a:tailEnd type="none" w="med" len="med"/>
                    </a:lnL>
                    <a:lnR w="6350" cap="flat">
                      <a:noFill/>
                      <a:prstDash val="solid"/>
                      <a:round/>
                      <a:headEnd type="none" w="med" len="med"/>
                      <a:tailEnd type="none" w="med" len="med"/>
                    </a:lnR>
                    <a:lnT w="12700" cap="flat">
                      <a:noFill/>
                      <a:prstDash val="solid"/>
                      <a:round/>
                      <a:headEnd type="none" w="med" len="med"/>
                      <a:tailEnd type="none" w="med" len="med"/>
                    </a:lnT>
                    <a:lnB w="12700">
                      <a:noFill/>
                      <a:headEnd type="none"/>
                      <a:tailEnd type="none"/>
                    </a:lnB>
                    <a:lnTlToBr w="12700">
                      <a:noFill/>
                      <a:prstDash val="solid"/>
                      <a:headEnd type="none"/>
                      <a:tailEnd type="none"/>
                    </a:lnTlToBr>
                    <a:lnBlToTr w="12700">
                      <a:noFill/>
                      <a:prstDash val="solid"/>
                      <a:headEnd type="none"/>
                      <a:tailEnd type="none"/>
                    </a:lnBlToTr>
                    <a:solidFill>
                      <a:srgbClr val="F1F1F1"/>
                    </a:solidFill>
                  </a:tcPr>
                </a:tc>
                <a:tc>
                  <a:txBody>
                    <a:bodyPr/>
                    <a:lstStyle/>
                    <a:p>
                      <a:pPr algn="l" defTabSz="914400"/>
                      <a:r>
                        <a:rPr lang="en-US" sz="1000" dirty="0">
                          <a:solidFill>
                            <a:schemeClr val="tx1"/>
                          </a:solidFill>
                          <a:latin typeface="Arial"/>
                        </a:rPr>
                        <a:t>10.3%</a:t>
                      </a:r>
                    </a:p>
                  </a:txBody>
                  <a:tcPr anchor="ctr" horzOverflow="overflow">
                    <a:lnL w="6350" cap="flat">
                      <a:noFill/>
                      <a:prstDash val="solid"/>
                      <a:round/>
                      <a:headEnd type="none" w="med" len="med"/>
                      <a:tailEnd type="none" w="med" len="med"/>
                    </a:lnL>
                    <a:lnR w="12700">
                      <a:noFill/>
                      <a:headEnd type="none"/>
                      <a:tailEnd type="none"/>
                    </a:lnR>
                    <a:lnT w="12700" cap="flat">
                      <a:noFill/>
                      <a:prstDash val="solid"/>
                      <a:round/>
                      <a:headEnd type="none" w="med" len="med"/>
                      <a:tailEnd type="none" w="med" len="med"/>
                    </a:lnT>
                    <a:lnB w="12700">
                      <a:noFill/>
                      <a:headEnd type="none"/>
                      <a:tailEnd type="none"/>
                    </a:lnB>
                    <a:lnTlToBr w="12700">
                      <a:noFill/>
                      <a:prstDash val="solid"/>
                      <a:headEnd type="none"/>
                      <a:tailEnd type="none"/>
                    </a:lnTlToBr>
                    <a:lnBlToTr w="12700">
                      <a:noFill/>
                      <a:prstDash val="solid"/>
                      <a:headEnd type="none"/>
                      <a:tailEnd type="none"/>
                    </a:lnBlToTr>
                    <a:solidFill>
                      <a:srgbClr val="F1F1F1"/>
                    </a:solidFill>
                  </a:tcPr>
                </a:tc>
                <a:extLst>
                  <a:ext uri="{0D108BD9-81ED-4DB2-BD59-A6C34878D82A}">
                    <a16:rowId xmlns:a16="http://schemas.microsoft.com/office/drawing/2014/main" val="10001"/>
                  </a:ext>
                </a:extLst>
              </a:tr>
              <a:tr h="831052">
                <a:tc>
                  <a:txBody>
                    <a:bodyPr/>
                    <a:lstStyle/>
                    <a:p>
                      <a:pPr algn="l" defTabSz="914400"/>
                      <a:r>
                        <a:rPr lang="en-US" sz="1000" dirty="0">
                          <a:solidFill>
                            <a:schemeClr val="tx1"/>
                          </a:solidFill>
                          <a:latin typeface="Arial"/>
                        </a:rPr>
                        <a:t>2</a:t>
                      </a:r>
                    </a:p>
                  </a:txBody>
                  <a:tcPr anchor="ctr" horzOverflow="overflow">
                    <a:lnL w="19050" cap="flat">
                      <a:noFill/>
                      <a:prstDash val="solid"/>
                      <a:round/>
                      <a:headEnd type="none" w="med" len="med"/>
                      <a:tailEnd type="none" w="med" len="med"/>
                    </a:lnL>
                    <a:lnR w="12700" cap="flat">
                      <a:noFill/>
                      <a:prstDash val="solid"/>
                      <a:round/>
                      <a:headEnd type="none" w="med" len="med"/>
                      <a:tailEnd type="none" w="med" len="med"/>
                    </a:lnR>
                    <a:lnT w="12700">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solidFill>
                      <a:schemeClr val="bg1"/>
                    </a:solidFill>
                  </a:tcPr>
                </a:tc>
                <a:tc>
                  <a:txBody>
                    <a:bodyPr/>
                    <a:lstStyle/>
                    <a:p>
                      <a:pPr marL="0" algn="l" defTabSz="914400" rtl="0"/>
                      <a:r>
                        <a:rPr lang="en-US" sz="1000" b="1" kern="1200" dirty="0">
                          <a:solidFill>
                            <a:srgbClr val="0084C8"/>
                          </a:solidFill>
                          <a:latin typeface="Arial"/>
                          <a:ea typeface="+mn-ea"/>
                        </a:rPr>
                        <a:t>CHOWDER</a:t>
                      </a:r>
                    </a:p>
                  </a:txBody>
                  <a:tcPr anchor="ctr" horzOverflow="overflow">
                    <a:lnL w="12700" cap="flat">
                      <a:noFill/>
                      <a:prstDash val="solid"/>
                      <a:round/>
                      <a:headEnd type="none" w="med" len="med"/>
                      <a:tailEnd type="none" w="med" len="med"/>
                    </a:lnL>
                    <a:lnR w="6350" cap="flat">
                      <a:noFill/>
                      <a:prstDash val="solid"/>
                      <a:round/>
                      <a:headEnd type="none" w="med" len="med"/>
                      <a:tailEnd type="none" w="med" len="med"/>
                    </a:lnR>
                    <a:lnT w="12700">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solidFill>
                      <a:schemeClr val="bg1"/>
                    </a:solidFill>
                  </a:tcPr>
                </a:tc>
                <a:tc>
                  <a:txBody>
                    <a:bodyPr/>
                    <a:lstStyle/>
                    <a:p>
                      <a:pPr algn="l" defTabSz="914400"/>
                      <a:r>
                        <a:rPr lang="en-US" sz="1000" dirty="0">
                          <a:solidFill>
                            <a:schemeClr val="tx1"/>
                          </a:solidFill>
                          <a:latin typeface="Arial"/>
                        </a:rPr>
                        <a:t>525</a:t>
                      </a:r>
                    </a:p>
                  </a:txBody>
                  <a:tcPr anchor="ctr" horzOverflow="overflow">
                    <a:lnL w="6350" cap="flat">
                      <a:noFill/>
                      <a:prstDash val="solid"/>
                      <a:round/>
                      <a:headEnd type="none" w="med" len="med"/>
                      <a:tailEnd type="none" w="med" len="med"/>
                    </a:lnL>
                    <a:lnR w="6350" cap="flat">
                      <a:noFill/>
                      <a:prstDash val="solid"/>
                      <a:round/>
                      <a:headEnd type="none" w="med" len="med"/>
                      <a:tailEnd type="none" w="med" len="med"/>
                    </a:lnR>
                    <a:lnT w="12700">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solidFill>
                      <a:schemeClr val="bg1"/>
                    </a:solidFill>
                  </a:tcPr>
                </a:tc>
                <a:tc>
                  <a:txBody>
                    <a:bodyPr/>
                    <a:lstStyle/>
                    <a:p>
                      <a:pPr algn="l" defTabSz="914400"/>
                      <a:r>
                        <a:rPr lang="en-US" sz="1000" dirty="0">
                          <a:solidFill>
                            <a:schemeClr val="tx1"/>
                          </a:solidFill>
                          <a:latin typeface="Arial"/>
                        </a:rPr>
                        <a:t>1.9%</a:t>
                      </a:r>
                    </a:p>
                  </a:txBody>
                  <a:tcPr anchor="ctr" horzOverflow="overflow">
                    <a:lnL w="6350" cap="flat">
                      <a:noFill/>
                      <a:prstDash val="solid"/>
                      <a:round/>
                      <a:headEnd type="none" w="med" len="med"/>
                      <a:tailEnd type="none" w="med" len="med"/>
                    </a:lnL>
                    <a:lnR w="12700">
                      <a:noFill/>
                      <a:headEnd type="none"/>
                      <a:tailEnd type="none"/>
                    </a:lnR>
                    <a:lnT w="12700">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solidFill>
                      <a:schemeClr val="bg1"/>
                    </a:solidFill>
                  </a:tcPr>
                </a:tc>
                <a:extLst>
                  <a:ext uri="{0D108BD9-81ED-4DB2-BD59-A6C34878D82A}">
                    <a16:rowId xmlns:a16="http://schemas.microsoft.com/office/drawing/2014/main" val="10002"/>
                  </a:ext>
                </a:extLst>
              </a:tr>
              <a:tr h="831052">
                <a:tc>
                  <a:txBody>
                    <a:bodyPr/>
                    <a:lstStyle/>
                    <a:p>
                      <a:pPr algn="l" defTabSz="914400"/>
                      <a:r>
                        <a:rPr lang="en-US" sz="1000" dirty="0">
                          <a:solidFill>
                            <a:schemeClr val="tx1"/>
                          </a:solidFill>
                          <a:latin typeface="Arial"/>
                        </a:rPr>
                        <a:t>3</a:t>
                      </a:r>
                    </a:p>
                  </a:txBody>
                  <a:tcPr anchor="ctr" horzOverflow="overflow">
                    <a:lnL w="19050" cap="flat">
                      <a:noFill/>
                      <a:prstDash val="solid"/>
                      <a:round/>
                      <a:headEnd type="none" w="med" len="med"/>
                      <a:tailEnd type="none" w="med" len="med"/>
                    </a:lnL>
                    <a:lnR w="12700" cap="flat">
                      <a:noFill/>
                      <a:prstDash val="solid"/>
                      <a:round/>
                      <a:headEnd type="none" w="med" len="med"/>
                      <a:tailEnd type="none" w="med" len="med"/>
                    </a:lnR>
                    <a:lnT w="12700">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solidFill>
                      <a:srgbClr val="F1F1F1"/>
                    </a:solidFill>
                  </a:tcPr>
                </a:tc>
                <a:tc>
                  <a:txBody>
                    <a:bodyPr/>
                    <a:lstStyle/>
                    <a:p>
                      <a:pPr marL="0" algn="l" defTabSz="914400" rtl="0"/>
                      <a:r>
                        <a:rPr lang="en-US" sz="1000" b="1" kern="1200" dirty="0">
                          <a:solidFill>
                            <a:srgbClr val="0084C8"/>
                          </a:solidFill>
                          <a:latin typeface="Arial"/>
                          <a:ea typeface="+mn-ea"/>
                        </a:rPr>
                        <a:t>TOM YUM SOUP</a:t>
                      </a:r>
                    </a:p>
                  </a:txBody>
                  <a:tcPr anchor="ctr" horzOverflow="overflow">
                    <a:lnL w="12700" cap="flat">
                      <a:noFill/>
                      <a:prstDash val="solid"/>
                      <a:round/>
                      <a:headEnd type="none" w="med" len="med"/>
                      <a:tailEnd type="none" w="med" len="med"/>
                    </a:lnL>
                    <a:lnR w="6350" cap="flat">
                      <a:noFill/>
                      <a:prstDash val="solid"/>
                      <a:round/>
                      <a:headEnd type="none" w="med" len="med"/>
                      <a:tailEnd type="none" w="med" len="med"/>
                    </a:lnR>
                    <a:lnT w="12700">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solidFill>
                      <a:srgbClr val="F1F1F1"/>
                    </a:solidFill>
                  </a:tcPr>
                </a:tc>
                <a:tc>
                  <a:txBody>
                    <a:bodyPr/>
                    <a:lstStyle/>
                    <a:p>
                      <a:pPr algn="l" defTabSz="914400"/>
                      <a:r>
                        <a:rPr lang="en-US" sz="1000" dirty="0">
                          <a:solidFill>
                            <a:schemeClr val="tx1"/>
                          </a:solidFill>
                          <a:latin typeface="Arial"/>
                        </a:rPr>
                        <a:t>707</a:t>
                      </a:r>
                    </a:p>
                  </a:txBody>
                  <a:tcPr anchor="ctr" horzOverflow="overflow">
                    <a:lnL w="6350" cap="flat">
                      <a:noFill/>
                      <a:prstDash val="solid"/>
                      <a:round/>
                      <a:headEnd type="none" w="med" len="med"/>
                      <a:tailEnd type="none" w="med" len="med"/>
                    </a:lnL>
                    <a:lnR w="6350" cap="flat">
                      <a:noFill/>
                      <a:prstDash val="solid"/>
                      <a:round/>
                      <a:headEnd type="none" w="med" len="med"/>
                      <a:tailEnd type="none" w="med" len="med"/>
                    </a:lnR>
                    <a:lnT w="12700">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solidFill>
                      <a:srgbClr val="F1F1F1"/>
                    </a:solidFill>
                  </a:tcPr>
                </a:tc>
                <a:tc>
                  <a:txBody>
                    <a:bodyPr/>
                    <a:lstStyle/>
                    <a:p>
                      <a:pPr algn="l" defTabSz="914400"/>
                      <a:r>
                        <a:rPr lang="en-US" sz="1000" dirty="0">
                          <a:solidFill>
                            <a:schemeClr val="tx1"/>
                          </a:solidFill>
                          <a:latin typeface="Arial"/>
                        </a:rPr>
                        <a:t>1.6%</a:t>
                      </a:r>
                    </a:p>
                  </a:txBody>
                  <a:tcPr anchor="ctr" horzOverflow="overflow">
                    <a:lnL w="6350" cap="flat">
                      <a:noFill/>
                      <a:prstDash val="solid"/>
                      <a:round/>
                      <a:headEnd type="none" w="med" len="med"/>
                      <a:tailEnd type="none" w="med" len="med"/>
                    </a:lnL>
                    <a:lnR w="12700">
                      <a:noFill/>
                      <a:headEnd type="none"/>
                      <a:tailEnd type="none"/>
                    </a:lnR>
                    <a:lnT w="12700">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solidFill>
                      <a:srgbClr val="F1F1F1"/>
                    </a:solidFill>
                  </a:tcPr>
                </a:tc>
                <a:extLst>
                  <a:ext uri="{0D108BD9-81ED-4DB2-BD59-A6C34878D82A}">
                    <a16:rowId xmlns:a16="http://schemas.microsoft.com/office/drawing/2014/main" val="10003"/>
                  </a:ext>
                </a:extLst>
              </a:tr>
              <a:tr h="831052">
                <a:tc>
                  <a:txBody>
                    <a:bodyPr/>
                    <a:lstStyle/>
                    <a:p>
                      <a:pPr algn="l" defTabSz="914400"/>
                      <a:r>
                        <a:rPr lang="en-US" sz="1000" dirty="0">
                          <a:solidFill>
                            <a:schemeClr val="tx1"/>
                          </a:solidFill>
                          <a:latin typeface="Arial"/>
                        </a:rPr>
                        <a:t>4</a:t>
                      </a:r>
                    </a:p>
                  </a:txBody>
                  <a:tcPr anchor="ctr" horzOverflow="overflow">
                    <a:lnL w="19050" cap="flat">
                      <a:noFill/>
                      <a:prstDash val="solid"/>
                      <a:round/>
                      <a:headEnd type="none" w="med" len="med"/>
                      <a:tailEnd type="none" w="med" len="med"/>
                    </a:lnL>
                    <a:lnR w="12700" cap="flat">
                      <a:noFill/>
                      <a:prstDash val="solid"/>
                      <a:round/>
                      <a:headEnd type="none" w="med" len="med"/>
                      <a:tailEnd type="none" w="med" len="med"/>
                    </a:lnR>
                    <a:lnT w="12700">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solidFill>
                      <a:schemeClr val="bg1"/>
                    </a:solidFill>
                  </a:tcPr>
                </a:tc>
                <a:tc>
                  <a:txBody>
                    <a:bodyPr/>
                    <a:lstStyle/>
                    <a:p>
                      <a:pPr marL="0" algn="l" defTabSz="914400" rtl="0"/>
                      <a:r>
                        <a:rPr lang="en-US" sz="1000" b="1" kern="1200" dirty="0">
                          <a:solidFill>
                            <a:srgbClr val="0084C8"/>
                          </a:solidFill>
                          <a:latin typeface="Arial"/>
                          <a:ea typeface="+mn-ea"/>
                        </a:rPr>
                        <a:t>BEAN/LENTIL SOUP</a:t>
                      </a:r>
                    </a:p>
                  </a:txBody>
                  <a:tcPr anchor="ctr" horzOverflow="overflow">
                    <a:lnL w="12700" cap="flat">
                      <a:noFill/>
                      <a:prstDash val="solid"/>
                      <a:round/>
                      <a:headEnd type="none" w="med" len="med"/>
                      <a:tailEnd type="none" w="med" len="med"/>
                    </a:lnL>
                    <a:lnR w="6350" cap="flat">
                      <a:noFill/>
                      <a:prstDash val="solid"/>
                      <a:round/>
                      <a:headEnd type="none" w="med" len="med"/>
                      <a:tailEnd type="none" w="med" len="med"/>
                    </a:lnR>
                    <a:lnT w="12700">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solidFill>
                      <a:schemeClr val="bg1"/>
                    </a:solidFill>
                  </a:tcPr>
                </a:tc>
                <a:tc>
                  <a:txBody>
                    <a:bodyPr/>
                    <a:lstStyle/>
                    <a:p>
                      <a:pPr algn="l" defTabSz="914400"/>
                      <a:r>
                        <a:rPr lang="en-US" sz="1000" dirty="0">
                          <a:solidFill>
                            <a:schemeClr val="tx1"/>
                          </a:solidFill>
                          <a:latin typeface="Arial"/>
                        </a:rPr>
                        <a:t>751</a:t>
                      </a:r>
                    </a:p>
                  </a:txBody>
                  <a:tcPr anchor="ctr" horzOverflow="overflow">
                    <a:lnL w="6350" cap="flat">
                      <a:noFill/>
                      <a:prstDash val="solid"/>
                      <a:round/>
                      <a:headEnd type="none" w="med" len="med"/>
                      <a:tailEnd type="none" w="med" len="med"/>
                    </a:lnL>
                    <a:lnR w="6350" cap="flat">
                      <a:noFill/>
                      <a:prstDash val="solid"/>
                      <a:round/>
                      <a:headEnd type="none" w="med" len="med"/>
                      <a:tailEnd type="none" w="med" len="med"/>
                    </a:lnR>
                    <a:lnT w="12700">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solidFill>
                      <a:schemeClr val="bg1"/>
                    </a:solidFill>
                  </a:tcPr>
                </a:tc>
                <a:tc>
                  <a:txBody>
                    <a:bodyPr/>
                    <a:lstStyle/>
                    <a:p>
                      <a:pPr algn="l" defTabSz="914400"/>
                      <a:r>
                        <a:rPr lang="en-US" sz="1000" dirty="0">
                          <a:solidFill>
                            <a:schemeClr val="tx1"/>
                          </a:solidFill>
                          <a:latin typeface="Arial"/>
                        </a:rPr>
                        <a:t>1.5%</a:t>
                      </a:r>
                    </a:p>
                  </a:txBody>
                  <a:tcPr anchor="ctr" horzOverflow="overflow">
                    <a:lnL w="6350" cap="flat">
                      <a:noFill/>
                      <a:prstDash val="solid"/>
                      <a:round/>
                      <a:headEnd type="none" w="med" len="med"/>
                      <a:tailEnd type="none" w="med" len="med"/>
                    </a:lnL>
                    <a:lnR w="12700">
                      <a:noFill/>
                      <a:headEnd type="none"/>
                      <a:tailEnd type="none"/>
                    </a:lnR>
                    <a:lnT w="12700">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solidFill>
                      <a:schemeClr val="bg1"/>
                    </a:solidFill>
                  </a:tcPr>
                </a:tc>
                <a:extLst>
                  <a:ext uri="{0D108BD9-81ED-4DB2-BD59-A6C34878D82A}">
                    <a16:rowId xmlns:a16="http://schemas.microsoft.com/office/drawing/2014/main" val="10004"/>
                  </a:ext>
                </a:extLst>
              </a:tr>
            </a:tbl>
          </a:graphicData>
        </a:graphic>
      </p:graphicFrame>
      <p:sp>
        <p:nvSpPr>
          <p:cNvPr id="5" name="Text Placeholder 6">
            <a:extLst>
              <a:ext uri="{FF2B5EF4-FFF2-40B4-BE49-F238E27FC236}">
                <a16:creationId xmlns:a16="http://schemas.microsoft.com/office/drawing/2014/main" id="{A0A3983F-199F-4C82-BD61-C532410FA019}"/>
              </a:ext>
            </a:extLst>
          </p:cNvPr>
          <p:cNvSpPr txBox="1">
            <a:spLocks/>
          </p:cNvSpPr>
          <p:nvPr/>
        </p:nvSpPr>
        <p:spPr>
          <a:xfrm>
            <a:off x="5444836" y="1221508"/>
            <a:ext cx="3030680" cy="5177690"/>
          </a:xfrm>
          <a:prstGeom prst="rect">
            <a:avLst/>
          </a:prstGeom>
        </p:spPr>
        <p:txBody>
          <a:bodyPr/>
          <a:lstStyle>
            <a:lvl1pPr marL="0" indent="0" algn="l" defTabSz="906199" rtl="0" eaLnBrk="1" latinLnBrk="0" hangingPunct="1">
              <a:spcBef>
                <a:spcPts val="0"/>
              </a:spcBef>
              <a:spcAft>
                <a:spcPts val="800"/>
              </a:spcAft>
              <a:buClrTx/>
              <a:buFont typeface="Calibri" panose="020F0502020204030204" pitchFamily="34" charset="0"/>
              <a:buNone/>
              <a:defRPr sz="1100" kern="1200" spc="-50" baseline="0">
                <a:solidFill>
                  <a:schemeClr val="tx1"/>
                </a:solidFill>
                <a:latin typeface="Georgia" charset="0"/>
                <a:ea typeface="Georgia" charset="0"/>
                <a:cs typeface="Georgia" charset="0"/>
              </a:defRPr>
            </a:lvl1pPr>
            <a:lvl2pPr marL="406400" indent="-234950" algn="l" defTabSz="906199" rtl="0" eaLnBrk="1" latinLnBrk="0" hangingPunct="1">
              <a:spcBef>
                <a:spcPts val="0"/>
              </a:spcBef>
              <a:spcAft>
                <a:spcPts val="400"/>
              </a:spcAft>
              <a:buClr>
                <a:schemeClr val="tx2"/>
              </a:buClr>
              <a:buFont typeface="Helvetica" charset="0"/>
              <a:buChar char="●"/>
              <a:tabLst/>
              <a:defRPr sz="1100" kern="1200" spc="-50" baseline="0">
                <a:solidFill>
                  <a:schemeClr val="tx1"/>
                </a:solidFill>
                <a:latin typeface="Georgia" charset="0"/>
                <a:ea typeface="Georgia" charset="0"/>
                <a:cs typeface="Georgia" charset="0"/>
              </a:defRPr>
            </a:lvl2pPr>
            <a:lvl3pPr marL="750888" indent="-284163" algn="l" defTabSz="906199" rtl="0" eaLnBrk="1" latinLnBrk="0" hangingPunct="1">
              <a:spcBef>
                <a:spcPts val="0"/>
              </a:spcBef>
              <a:spcAft>
                <a:spcPts val="400"/>
              </a:spcAft>
              <a:buClrTx/>
              <a:buFont typeface="AppleSymbols" charset="0"/>
              <a:buChar char="⎯"/>
              <a:tabLst/>
              <a:defRPr sz="1100" kern="1200" spc="-50" baseline="0">
                <a:solidFill>
                  <a:schemeClr val="tx1"/>
                </a:solidFill>
                <a:latin typeface="Georgia" charset="0"/>
                <a:ea typeface="Georgia" charset="0"/>
                <a:cs typeface="Georgia" charset="0"/>
              </a:defRPr>
            </a:lvl3pPr>
            <a:lvl4pPr marL="1035050" indent="-233363" algn="l" defTabSz="906199" rtl="0" eaLnBrk="1" latinLnBrk="0" hangingPunct="1">
              <a:spcBef>
                <a:spcPts val="0"/>
              </a:spcBef>
              <a:spcAft>
                <a:spcPts val="400"/>
              </a:spcAft>
              <a:buClrTx/>
              <a:buFont typeface="Calibri" panose="020F0502020204030204" pitchFamily="34" charset="0"/>
              <a:buChar char="‒"/>
              <a:tabLst/>
              <a:defRPr sz="1100" kern="1200" spc="-50" baseline="0">
                <a:solidFill>
                  <a:schemeClr val="tx1"/>
                </a:solidFill>
                <a:latin typeface="Georgia" charset="0"/>
                <a:ea typeface="Georgia" charset="0"/>
                <a:cs typeface="Georgia" charset="0"/>
              </a:defRPr>
            </a:lvl4pPr>
            <a:lvl5pPr marL="1320800" indent="-234950" algn="l" defTabSz="906199" rtl="0" eaLnBrk="1" latinLnBrk="0" hangingPunct="1">
              <a:spcBef>
                <a:spcPts val="0"/>
              </a:spcBef>
              <a:spcAft>
                <a:spcPts val="400"/>
              </a:spcAft>
              <a:buClrTx/>
              <a:buFont typeface="Calibri" panose="020F0502020204030204" pitchFamily="34" charset="0"/>
              <a:buChar char="‒"/>
              <a:tabLst/>
              <a:defRPr sz="1100" kern="1200" spc="-50" baseline="0">
                <a:solidFill>
                  <a:schemeClr val="tx1"/>
                </a:solidFill>
                <a:latin typeface="Georgia" charset="0"/>
                <a:ea typeface="Georgia" charset="0"/>
                <a:cs typeface="Georgia" charset="0"/>
              </a:defRPr>
            </a:lvl5pPr>
            <a:lvl6pPr marL="2492048"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6pPr>
            <a:lvl7pPr marL="2945147"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7pPr>
            <a:lvl8pPr marL="3398246"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8pPr>
            <a:lvl9pPr marL="3851346"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9pPr>
          </a:lstStyle>
          <a:p>
            <a:r>
              <a:rPr lang="en-US" sz="1600" b="1" dirty="0"/>
              <a:t>Featured LTOs</a:t>
            </a:r>
          </a:p>
          <a:p>
            <a:pPr marL="1038225"/>
            <a:r>
              <a:rPr lang="en-US" b="1" dirty="0"/>
              <a:t>El Pollo Loco’s Chicken Pozole</a:t>
            </a:r>
          </a:p>
          <a:p>
            <a:pPr marL="1038225"/>
            <a:r>
              <a:rPr lang="en-US" dirty="0"/>
              <a:t>Made with fire-grilled chicken, hominy, tomatillo, cilantro, garlic, onion, serrano chile and Anaheim chile, all topped with cabbage, lime and cilantro.</a:t>
            </a:r>
          </a:p>
          <a:p>
            <a:pPr marL="1038225"/>
            <a:endParaRPr lang="en-US" b="1" dirty="0"/>
          </a:p>
          <a:p>
            <a:pPr marL="1038225"/>
            <a:r>
              <a:rPr lang="en-US" b="1" dirty="0"/>
              <a:t>Au Bon Pain’s Chicken Paprikash</a:t>
            </a:r>
          </a:p>
          <a:p>
            <a:pPr marL="1038225"/>
            <a:r>
              <a:rPr lang="en-US" dirty="0"/>
              <a:t>A rich, creamy stew with sweet and smoky paprika, red peppers and chicken with spaetzle.</a:t>
            </a:r>
          </a:p>
          <a:p>
            <a:pPr marL="1038225"/>
            <a:endParaRPr lang="en-US" dirty="0"/>
          </a:p>
          <a:p>
            <a:pPr marL="1038225"/>
            <a:r>
              <a:rPr lang="en-US" b="1" dirty="0"/>
              <a:t>Newk’s Eatery Thai Chicken Soup</a:t>
            </a:r>
          </a:p>
          <a:p>
            <a:pPr marL="1038225"/>
            <a:r>
              <a:rPr lang="en-US" dirty="0"/>
              <a:t>With sliced mushrooms, chopped carrots, diced red and green bell peppers, chicken, coconut milk and lemon grass with a touch of garlic, Sriracha chile sauce, turmeric and curry powder, all garnished with fresh cilantro.</a:t>
            </a:r>
          </a:p>
        </p:txBody>
      </p:sp>
      <p:pic>
        <p:nvPicPr>
          <p:cNvPr id="3" name="Picture 2">
            <a:extLst>
              <a:ext uri="{FF2B5EF4-FFF2-40B4-BE49-F238E27FC236}">
                <a16:creationId xmlns:a16="http://schemas.microsoft.com/office/drawing/2014/main" id="{602F27A9-B319-4F9F-9B50-BA1074671929}"/>
              </a:ext>
            </a:extLst>
          </p:cNvPr>
          <p:cNvPicPr>
            <a:picLocks noChangeAspect="1"/>
          </p:cNvPicPr>
          <p:nvPr/>
        </p:nvPicPr>
        <p:blipFill rotWithShape="1">
          <a:blip r:embed="rId3"/>
          <a:srcRect l="9503" t="6061" r="23902" b="6061"/>
          <a:stretch/>
        </p:blipFill>
        <p:spPr>
          <a:xfrm>
            <a:off x="5444836" y="1767256"/>
            <a:ext cx="914400" cy="914400"/>
          </a:xfrm>
          <a:prstGeom prst="ellipse">
            <a:avLst/>
          </a:prstGeom>
          <a:noFill/>
        </p:spPr>
      </p:pic>
      <p:pic>
        <p:nvPicPr>
          <p:cNvPr id="4" name="Picture 3">
            <a:extLst>
              <a:ext uri="{FF2B5EF4-FFF2-40B4-BE49-F238E27FC236}">
                <a16:creationId xmlns:a16="http://schemas.microsoft.com/office/drawing/2014/main" id="{100D9CFE-5646-42AE-94CA-746FCED314C7}"/>
              </a:ext>
            </a:extLst>
          </p:cNvPr>
          <p:cNvPicPr>
            <a:picLocks noChangeAspect="1"/>
          </p:cNvPicPr>
          <p:nvPr/>
        </p:nvPicPr>
        <p:blipFill rotWithShape="1">
          <a:blip r:embed="rId4"/>
          <a:srcRect l="4716" r="20283"/>
          <a:stretch/>
        </p:blipFill>
        <p:spPr>
          <a:xfrm>
            <a:off x="5444836" y="3429000"/>
            <a:ext cx="914400" cy="914400"/>
          </a:xfrm>
          <a:prstGeom prst="ellipse">
            <a:avLst/>
          </a:prstGeom>
          <a:noFill/>
        </p:spPr>
      </p:pic>
      <p:pic>
        <p:nvPicPr>
          <p:cNvPr id="13" name="Picture 12">
            <a:extLst>
              <a:ext uri="{FF2B5EF4-FFF2-40B4-BE49-F238E27FC236}">
                <a16:creationId xmlns:a16="http://schemas.microsoft.com/office/drawing/2014/main" id="{86ACB5F5-801E-49EF-9C5F-8560A6CB7544}"/>
              </a:ext>
            </a:extLst>
          </p:cNvPr>
          <p:cNvPicPr>
            <a:picLocks noChangeAspect="1"/>
          </p:cNvPicPr>
          <p:nvPr/>
        </p:nvPicPr>
        <p:blipFill rotWithShape="1">
          <a:blip r:embed="rId5"/>
          <a:srcRect l="3786" r="29548"/>
          <a:stretch/>
        </p:blipFill>
        <p:spPr>
          <a:xfrm>
            <a:off x="5444836" y="4914099"/>
            <a:ext cx="914400" cy="914400"/>
          </a:xfrm>
          <a:prstGeom prst="ellipse">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55188-2246-407A-BBCE-9EC82C2CC3D9}"/>
              </a:ext>
            </a:extLst>
          </p:cNvPr>
          <p:cNvSpPr>
            <a:spLocks noGrp="1"/>
          </p:cNvSpPr>
          <p:nvPr>
            <p:ph type="title"/>
          </p:nvPr>
        </p:nvSpPr>
        <p:spPr/>
        <p:txBody>
          <a:bodyPr/>
          <a:lstStyle/>
          <a:p>
            <a:r>
              <a:rPr lang="en-US" dirty="0"/>
              <a:t>Category and Brand Assessment</a:t>
            </a:r>
          </a:p>
        </p:txBody>
      </p:sp>
      <p:sp>
        <p:nvSpPr>
          <p:cNvPr id="6" name="Text Placeholder 5">
            <a:extLst>
              <a:ext uri="{FF2B5EF4-FFF2-40B4-BE49-F238E27FC236}">
                <a16:creationId xmlns:a16="http://schemas.microsoft.com/office/drawing/2014/main" id="{6C99E14C-E9F2-4005-BE88-C5581ABEF781}"/>
              </a:ext>
            </a:extLst>
          </p:cNvPr>
          <p:cNvSpPr>
            <a:spLocks noGrp="1"/>
          </p:cNvSpPr>
          <p:nvPr>
            <p:ph type="body" sz="quarter" idx="14"/>
          </p:nvPr>
        </p:nvSpPr>
        <p:spPr/>
        <p:txBody>
          <a:bodyPr/>
          <a:lstStyle/>
          <a:p>
            <a:r>
              <a:rPr lang="en-US" sz="1400" b="1" dirty="0">
                <a:solidFill>
                  <a:schemeClr val="accent1"/>
                </a:solidFill>
                <a:latin typeface="+mj-lt"/>
              </a:rPr>
              <a:t>Category Summary</a:t>
            </a:r>
          </a:p>
          <a:p>
            <a:r>
              <a:rPr lang="en-US" dirty="0"/>
              <a:t>In the prepared soup category, </a:t>
            </a:r>
            <a:r>
              <a:rPr lang="en-US" b="1" dirty="0"/>
              <a:t>Campbell’s is the leader in terms of awareness, followed by Heinz. Campbell’s is also the most used brand for the two formats offered, frozen and canned.</a:t>
            </a:r>
          </a:p>
          <a:p>
            <a:r>
              <a:rPr lang="en-US" dirty="0"/>
              <a:t>Operator usage of soup is dominated by the canned format. </a:t>
            </a:r>
            <a:r>
              <a:rPr lang="en-US" b="1" dirty="0"/>
              <a:t>Drivers leading operators to choose canned over other formats include price, shelf life and wide availability. </a:t>
            </a:r>
          </a:p>
          <a:p>
            <a:r>
              <a:rPr lang="en-US" dirty="0"/>
              <a:t>Homemade soup accounts for one-fifth of soup menued, followed by frozen and refrigerated. Taste, quality and flexibility drive homemade soup decisions; labor and flavor variety drive frozen soup usage; and labor and price drive refrigerated soup usage. </a:t>
            </a:r>
          </a:p>
          <a:p>
            <a:r>
              <a:rPr lang="en-US" b="1" dirty="0"/>
              <a:t>Performance-wise, Campbell’s outperforms Heinz on nearly all critical purchasing attributes when it comes to canned soup. Sysco and Campbell’s drive performance in the frozen soup category. </a:t>
            </a:r>
          </a:p>
          <a:p>
            <a:r>
              <a:rPr lang="en-US" b="1" dirty="0"/>
              <a:t>Brand loyalty within the prepared soup category is high; only one in 10 operators have switched brands in the past two years.</a:t>
            </a:r>
            <a:r>
              <a:rPr lang="en-US" dirty="0"/>
              <a:t> </a:t>
            </a:r>
          </a:p>
          <a:p>
            <a:r>
              <a:rPr lang="en-US" b="1" dirty="0"/>
              <a:t>Campbell’s significantly outperforms competitors in terms of NPS for the category. </a:t>
            </a:r>
            <a:r>
              <a:rPr lang="en-US" dirty="0"/>
              <a:t>Heinz, the second-most used brand has the second-highest NPS (38) in the category. </a:t>
            </a:r>
          </a:p>
          <a:p>
            <a:r>
              <a:rPr lang="en-US" b="1" dirty="0"/>
              <a:t>In terms of the prepared soup category, operators expect a variety of supplier support </a:t>
            </a:r>
            <a:r>
              <a:rPr lang="en-US" dirty="0"/>
              <a:t>from innovative menu ideas to samples to flavor and consumer trends to promotions. </a:t>
            </a:r>
          </a:p>
          <a:p>
            <a:endParaRPr lang="en-US" dirty="0"/>
          </a:p>
          <a:p>
            <a:r>
              <a:rPr lang="en-US" sz="1400" b="1" dirty="0">
                <a:solidFill>
                  <a:schemeClr val="accent1"/>
                </a:solidFill>
                <a:latin typeface="+mj-lt"/>
              </a:rPr>
              <a:t>Campbell’s Operator Summary</a:t>
            </a:r>
          </a:p>
          <a:p>
            <a:r>
              <a:rPr lang="en-US" b="1" dirty="0"/>
              <a:t>Operators are extremely familiar with Campbell’s as a soup brand, leading to high usage. </a:t>
            </a:r>
          </a:p>
          <a:p>
            <a:r>
              <a:rPr lang="en-US" dirty="0"/>
              <a:t>While the brand outperforms Heinz on nearly all canned soup purchase drivers, there is room for improvement in the frozen soup category. In general, Campbell’s underperforms against a number of purchase  drivers when compared to Sysco. </a:t>
            </a:r>
          </a:p>
          <a:p>
            <a:r>
              <a:rPr lang="en-US" b="1" dirty="0"/>
              <a:t>Operators familiar with Campbell’s were most likely to strongly agree with the statement </a:t>
            </a:r>
            <a:r>
              <a:rPr lang="en-US" b="1" dirty="0">
                <a:solidFill>
                  <a:schemeClr val="accent1"/>
                </a:solidFill>
              </a:rPr>
              <a:t>“With Campbell’s, there is a soup for every season.”</a:t>
            </a:r>
            <a:r>
              <a:rPr lang="en-US" b="1" dirty="0"/>
              <a:t> But motivation is slightly stronger for the statement </a:t>
            </a:r>
            <a:r>
              <a:rPr lang="en-US" b="1" dirty="0">
                <a:solidFill>
                  <a:schemeClr val="accent1"/>
                </a:solidFill>
              </a:rPr>
              <a:t>“Seasons change. Your menu should too. Give guests seasonal flavor with Campbell’s soup.”</a:t>
            </a:r>
          </a:p>
          <a:p>
            <a:r>
              <a:rPr lang="en-US" b="1" dirty="0"/>
              <a:t>Overall, Campbell’s has an NPS of 53, which indicates excellent performance in the foodservice soup category</a:t>
            </a:r>
            <a:r>
              <a:rPr lang="en-US" dirty="0"/>
              <a:t>. This is the highest NPS across all Campbell’s category brands studied (i.e., Campbell’s Soup, Goldfish, V8 and Pace). </a:t>
            </a:r>
          </a:p>
        </p:txBody>
      </p:sp>
      <p:sp>
        <p:nvSpPr>
          <p:cNvPr id="5" name="Slide Number Placeholder 4">
            <a:extLst>
              <a:ext uri="{FF2B5EF4-FFF2-40B4-BE49-F238E27FC236}">
                <a16:creationId xmlns:a16="http://schemas.microsoft.com/office/drawing/2014/main" id="{875B65D8-DF95-4A0C-8EA9-76A46984B07D}"/>
              </a:ext>
            </a:extLst>
          </p:cNvPr>
          <p:cNvSpPr>
            <a:spLocks noGrp="1"/>
          </p:cNvSpPr>
          <p:nvPr>
            <p:ph type="sldNum" sz="quarter" idx="4"/>
          </p:nvPr>
        </p:nvSpPr>
        <p:spPr/>
        <p:txBody>
          <a:bodyPr/>
          <a:lstStyle/>
          <a:p>
            <a:pPr defTabSz="856716"/>
            <a:fld id="{7B6B1C32-E567-445C-9FD5-2A0B0A08DD29}" type="slidenum">
              <a:rPr lang="en-US" smtClean="0"/>
              <a:pPr defTabSz="856716"/>
              <a:t>35</a:t>
            </a:fld>
            <a:endParaRPr lang="en-US" dirty="0"/>
          </a:p>
        </p:txBody>
      </p:sp>
      <p:sp>
        <p:nvSpPr>
          <p:cNvPr id="10" name="Text Placeholder 9">
            <a:extLst>
              <a:ext uri="{FF2B5EF4-FFF2-40B4-BE49-F238E27FC236}">
                <a16:creationId xmlns:a16="http://schemas.microsoft.com/office/drawing/2014/main" id="{A571546F-DEE6-4F91-BB0C-0CB2AED457A3}"/>
              </a:ext>
            </a:extLst>
          </p:cNvPr>
          <p:cNvSpPr>
            <a:spLocks noGrp="1"/>
          </p:cNvSpPr>
          <p:nvPr>
            <p:ph type="body" sz="quarter" idx="15"/>
          </p:nvPr>
        </p:nvSpPr>
        <p:spPr/>
        <p:txBody>
          <a:bodyPr/>
          <a:lstStyle/>
          <a:p>
            <a:r>
              <a:rPr lang="en-US" dirty="0"/>
              <a:t>Prepared soup</a:t>
            </a:r>
          </a:p>
        </p:txBody>
      </p:sp>
    </p:spTree>
    <p:extLst>
      <p:ext uri="{BB962C8B-B14F-4D97-AF65-F5344CB8AC3E}">
        <p14:creationId xmlns:p14="http://schemas.microsoft.com/office/powerpoint/2010/main" val="9291187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AC8679C-2FE5-4BED-BCEF-2AD85AE3E804}"/>
              </a:ext>
            </a:extLst>
          </p:cNvPr>
          <p:cNvSpPr>
            <a:spLocks noGrp="1"/>
          </p:cNvSpPr>
          <p:nvPr>
            <p:ph type="title"/>
          </p:nvPr>
        </p:nvSpPr>
        <p:spPr/>
        <p:txBody>
          <a:bodyPr/>
          <a:lstStyle/>
          <a:p>
            <a:r>
              <a:rPr lang="en-US" dirty="0"/>
              <a:t>Recommendations</a:t>
            </a:r>
          </a:p>
        </p:txBody>
      </p:sp>
      <p:sp>
        <p:nvSpPr>
          <p:cNvPr id="8" name="Text Placeholder 7">
            <a:extLst>
              <a:ext uri="{FF2B5EF4-FFF2-40B4-BE49-F238E27FC236}">
                <a16:creationId xmlns:a16="http://schemas.microsoft.com/office/drawing/2014/main" id="{F12BD59D-1F9D-4724-A7C4-B7663E62B140}"/>
              </a:ext>
            </a:extLst>
          </p:cNvPr>
          <p:cNvSpPr>
            <a:spLocks noGrp="1"/>
          </p:cNvSpPr>
          <p:nvPr>
            <p:ph type="body" sz="quarter" idx="14"/>
          </p:nvPr>
        </p:nvSpPr>
        <p:spPr>
          <a:xfrm>
            <a:off x="381000" y="1444344"/>
            <a:ext cx="8382000" cy="5100781"/>
          </a:xfrm>
        </p:spPr>
        <p:txBody>
          <a:bodyPr/>
          <a:lstStyle/>
          <a:p>
            <a:r>
              <a:rPr lang="en-US" sz="1600" b="1" dirty="0">
                <a:solidFill>
                  <a:schemeClr val="accent1"/>
                </a:solidFill>
                <a:latin typeface="+mj-lt"/>
              </a:rPr>
              <a:t>Recommendations</a:t>
            </a:r>
          </a:p>
          <a:p>
            <a:pPr lvl="1"/>
            <a:r>
              <a:rPr lang="en-US" sz="1200" dirty="0"/>
              <a:t>Price is a top driver for both canned and frozen soup, yet only 52% of canned users and 44% of frozen users strongly agree that Campbell’s is a good value in the category. Operators are also expecting their soup suppliers to provide promotions and deals, especially restaurant and c-store operators. </a:t>
            </a:r>
            <a:r>
              <a:rPr lang="en-US" sz="1200" b="1" dirty="0"/>
              <a:t>Campbell’s should work with operators on pricing solutions and promotions that position the brand as a good value in the category. </a:t>
            </a:r>
          </a:p>
          <a:p>
            <a:pPr lvl="1"/>
            <a:r>
              <a:rPr lang="en-US" sz="1200" dirty="0"/>
              <a:t>In the canned and frozen soup categories, Campbell’s underperforms competitors on taste and flavor, a critical purchase driver. </a:t>
            </a:r>
            <a:r>
              <a:rPr lang="en-US" sz="1200" b="1" dirty="0"/>
              <a:t>Campbell’s should conduct further research to better understand what could be adjusted to improve flavor perceptions among foodservice operators. </a:t>
            </a:r>
          </a:p>
          <a:p>
            <a:pPr lvl="1"/>
            <a:r>
              <a:rPr lang="en-US" sz="1200" dirty="0"/>
              <a:t>Operators opting for frozen soup cite the variety of flavors as a key driver to this format. </a:t>
            </a:r>
            <a:r>
              <a:rPr lang="en-US" sz="1200" b="1" dirty="0"/>
              <a:t>Campbell’s should boost their suite of flavor options but also consider conducting research to identify what flavor varieties are missing that could potentially expand reach across the industry. </a:t>
            </a:r>
          </a:p>
          <a:p>
            <a:pPr lvl="1"/>
            <a:r>
              <a:rPr lang="en-US" sz="1200" dirty="0"/>
              <a:t>According to Technomic’s </a:t>
            </a:r>
            <a:r>
              <a:rPr lang="en-US" sz="1200" i="1" dirty="0"/>
              <a:t>Starters, Small Plates and Sides Consumer Trend Report</a:t>
            </a:r>
            <a:r>
              <a:rPr lang="en-US" sz="1200" dirty="0"/>
              <a:t>, 30% of consumers strongly agree that they prefer well-known brand names for soups they order at restaurants. </a:t>
            </a:r>
            <a:r>
              <a:rPr lang="en-US" sz="1200" b="1" dirty="0"/>
              <a:t>Campbell’s should work with operators to demonstrate the appeal and potential to drive purchases by including the Campbell’s name or logo on menus. </a:t>
            </a:r>
            <a:endParaRPr lang="en-US" sz="1200" dirty="0"/>
          </a:p>
          <a:p>
            <a:pPr lvl="1"/>
            <a:r>
              <a:rPr lang="en-US" sz="1200" dirty="0"/>
              <a:t>According to Technomic Ignite menu data, the percentage of operators who menu soup has declined from 73% in 2014 to 69% in 2019</a:t>
            </a:r>
            <a:r>
              <a:rPr lang="en-US" sz="1200" b="1" dirty="0"/>
              <a:t>. To combat further decline in soup menuing</a:t>
            </a:r>
            <a:r>
              <a:rPr lang="en-US" sz="1200" dirty="0"/>
              <a:t>, </a:t>
            </a:r>
            <a:r>
              <a:rPr lang="en-US" sz="1200" b="1" dirty="0"/>
              <a:t>Campbell’s should provide operators with the support they are looking for, including innovative menu ideas (ethnic-focused), as well as consumer and flavor trends that have the potential to drive sales and customer traffic. </a:t>
            </a:r>
          </a:p>
          <a:p>
            <a:pPr lvl="1"/>
            <a:r>
              <a:rPr lang="en-US" sz="1200" dirty="0"/>
              <a:t>Operators are most motivated by the brand statement </a:t>
            </a:r>
            <a:r>
              <a:rPr lang="en-US" sz="1200" b="1" dirty="0">
                <a:solidFill>
                  <a:schemeClr val="accent1"/>
                </a:solidFill>
              </a:rPr>
              <a:t>“Seasons change. Your menu should too. Give guests seasonal flavors with Campbell’s soup.”</a:t>
            </a:r>
            <a:r>
              <a:rPr lang="en-US" sz="1200" dirty="0"/>
              <a:t> </a:t>
            </a:r>
            <a:r>
              <a:rPr lang="en-US" sz="1200" b="1" dirty="0"/>
              <a:t>Not only should Campbell’s incorporate this reason to believe into their materials, they should also ensure seasonal soup offerings align with operator and consumer preference.</a:t>
            </a:r>
          </a:p>
        </p:txBody>
      </p:sp>
      <p:sp>
        <p:nvSpPr>
          <p:cNvPr id="5" name="Slide Number Placeholder 4">
            <a:extLst>
              <a:ext uri="{FF2B5EF4-FFF2-40B4-BE49-F238E27FC236}">
                <a16:creationId xmlns:a16="http://schemas.microsoft.com/office/drawing/2014/main" id="{09095227-FCD2-4D42-A014-7B056422AFAC}"/>
              </a:ext>
            </a:extLst>
          </p:cNvPr>
          <p:cNvSpPr>
            <a:spLocks noGrp="1"/>
          </p:cNvSpPr>
          <p:nvPr>
            <p:ph type="sldNum" sz="quarter" idx="4"/>
          </p:nvPr>
        </p:nvSpPr>
        <p:spPr/>
        <p:txBody>
          <a:bodyPr/>
          <a:lstStyle/>
          <a:p>
            <a:pPr defTabSz="856716"/>
            <a:fld id="{7B6B1C32-E567-445C-9FD5-2A0B0A08DD29}" type="slidenum">
              <a:rPr lang="en-US" smtClean="0"/>
              <a:pPr defTabSz="856716"/>
              <a:t>36</a:t>
            </a:fld>
            <a:endParaRPr lang="en-US" dirty="0"/>
          </a:p>
        </p:txBody>
      </p:sp>
      <p:sp>
        <p:nvSpPr>
          <p:cNvPr id="9" name="Text Placeholder 8">
            <a:extLst>
              <a:ext uri="{FF2B5EF4-FFF2-40B4-BE49-F238E27FC236}">
                <a16:creationId xmlns:a16="http://schemas.microsoft.com/office/drawing/2014/main" id="{EF692EC1-BF57-40AC-94AE-5F1F8B974AF8}"/>
              </a:ext>
            </a:extLst>
          </p:cNvPr>
          <p:cNvSpPr>
            <a:spLocks noGrp="1"/>
          </p:cNvSpPr>
          <p:nvPr>
            <p:ph type="body" sz="quarter" idx="15"/>
          </p:nvPr>
        </p:nvSpPr>
        <p:spPr>
          <a:xfrm>
            <a:off x="381000" y="762000"/>
            <a:ext cx="5486398" cy="793105"/>
          </a:xfrm>
        </p:spPr>
        <p:txBody>
          <a:bodyPr/>
          <a:lstStyle/>
          <a:p>
            <a:r>
              <a:rPr lang="en-US" dirty="0"/>
              <a:t>Campbell’s—prepared soup</a:t>
            </a:r>
          </a:p>
        </p:txBody>
      </p:sp>
    </p:spTree>
    <p:extLst>
      <p:ext uri="{BB962C8B-B14F-4D97-AF65-F5344CB8AC3E}">
        <p14:creationId xmlns:p14="http://schemas.microsoft.com/office/powerpoint/2010/main" val="33617207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6DAE95-9AA9-490C-9B4F-399C8CC0BD0A}"/>
              </a:ext>
            </a:extLst>
          </p:cNvPr>
          <p:cNvSpPr>
            <a:spLocks noGrp="1"/>
          </p:cNvSpPr>
          <p:nvPr>
            <p:ph type="title"/>
          </p:nvPr>
        </p:nvSpPr>
        <p:spPr/>
        <p:txBody>
          <a:bodyPr/>
          <a:lstStyle/>
          <a:p>
            <a:r>
              <a:rPr lang="en-US" dirty="0"/>
              <a:t>Prepared Salsa</a:t>
            </a:r>
          </a:p>
        </p:txBody>
      </p:sp>
      <p:sp>
        <p:nvSpPr>
          <p:cNvPr id="5" name="Slide Number Placeholder 4">
            <a:extLst>
              <a:ext uri="{FF2B5EF4-FFF2-40B4-BE49-F238E27FC236}">
                <a16:creationId xmlns:a16="http://schemas.microsoft.com/office/drawing/2014/main" id="{73C2BEC4-EA4A-41ED-BBC7-25CC595451B1}"/>
              </a:ext>
            </a:extLst>
          </p:cNvPr>
          <p:cNvSpPr>
            <a:spLocks noGrp="1"/>
          </p:cNvSpPr>
          <p:nvPr>
            <p:ph type="sldNum" sz="quarter" idx="4"/>
          </p:nvPr>
        </p:nvSpPr>
        <p:spPr/>
        <p:txBody>
          <a:bodyPr/>
          <a:lstStyle/>
          <a:p>
            <a:fld id="{7B6B1C32-E567-445C-9FD5-2A0B0A08DD29}" type="slidenum">
              <a:rPr lang="en-US" smtClean="0"/>
              <a:pPr/>
              <a:t>37</a:t>
            </a:fld>
            <a:endParaRPr lang="en-US" dirty="0"/>
          </a:p>
        </p:txBody>
      </p:sp>
      <p:sp>
        <p:nvSpPr>
          <p:cNvPr id="8" name="Text Placeholder 7">
            <a:extLst>
              <a:ext uri="{FF2B5EF4-FFF2-40B4-BE49-F238E27FC236}">
                <a16:creationId xmlns:a16="http://schemas.microsoft.com/office/drawing/2014/main" id="{38562CE3-72A6-4D9A-80F4-94FD800DF8D1}"/>
              </a:ext>
            </a:extLst>
          </p:cNvPr>
          <p:cNvSpPr>
            <a:spLocks noGrp="1"/>
          </p:cNvSpPr>
          <p:nvPr>
            <p:ph type="body" sz="quarter" idx="12"/>
          </p:nvPr>
        </p:nvSpPr>
        <p:spPr>
          <a:xfrm>
            <a:off x="381000" y="2743200"/>
            <a:ext cx="5486400" cy="1590675"/>
          </a:xfrm>
        </p:spPr>
        <p:txBody>
          <a:bodyPr/>
          <a:lstStyle/>
          <a:p>
            <a:r>
              <a:rPr lang="en-US" dirty="0"/>
              <a:t>Executive Summary</a:t>
            </a:r>
          </a:p>
        </p:txBody>
      </p:sp>
    </p:spTree>
    <p:extLst>
      <p:ext uri="{BB962C8B-B14F-4D97-AF65-F5344CB8AC3E}">
        <p14:creationId xmlns:p14="http://schemas.microsoft.com/office/powerpoint/2010/main" val="36454221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2="http://schemas.microsoft.com/office/drawing/2015/10/21/chartex">
        <mc:Choice Requires="cx2">
          <p:graphicFrame>
            <p:nvGraphicFramePr>
              <p:cNvPr id="61" name="Chart Placeholder 29">
                <a:extLst>
                  <a:ext uri="{FF2B5EF4-FFF2-40B4-BE49-F238E27FC236}">
                    <a16:creationId xmlns:a16="http://schemas.microsoft.com/office/drawing/2014/main" id="{36B2768F-8FB9-44AD-97B9-66A8D4F4E395}"/>
                  </a:ext>
                </a:extLst>
              </p:cNvPr>
              <p:cNvGraphicFramePr>
                <a:graphicFrameLocks/>
              </p:cNvGraphicFramePr>
              <p:nvPr/>
            </p:nvGraphicFramePr>
            <p:xfrm>
              <a:off x="7332932" y="2920107"/>
              <a:ext cx="1645920" cy="3629360"/>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61" name="Chart Placeholder 29">
                <a:extLst>
                  <a:ext uri="{FF2B5EF4-FFF2-40B4-BE49-F238E27FC236}">
                    <a16:creationId xmlns:a16="http://schemas.microsoft.com/office/drawing/2014/main" id="{36B2768F-8FB9-44AD-97B9-66A8D4F4E395}"/>
                  </a:ext>
                </a:extLst>
              </p:cNvPr>
              <p:cNvPicPr>
                <a:picLocks noGrp="1" noRot="1" noChangeAspect="1" noMove="1" noResize="1" noEditPoints="1" noAdjustHandles="1" noChangeArrowheads="1" noChangeShapeType="1"/>
              </p:cNvPicPr>
              <p:nvPr/>
            </p:nvPicPr>
            <p:blipFill>
              <a:blip r:embed="rId4"/>
              <a:stretch>
                <a:fillRect/>
              </a:stretch>
            </p:blipFill>
            <p:spPr>
              <a:xfrm>
                <a:off x="7332932" y="2920107"/>
                <a:ext cx="1645920" cy="3629360"/>
              </a:xfrm>
              <a:prstGeom prst="rect">
                <a:avLst/>
              </a:prstGeom>
            </p:spPr>
          </p:pic>
        </mc:Fallback>
      </mc:AlternateContent>
      <mc:AlternateContent xmlns:mc="http://schemas.openxmlformats.org/markup-compatibility/2006" xmlns:cx2="http://schemas.microsoft.com/office/drawing/2015/10/21/chartex">
        <mc:Choice Requires="cx2">
          <p:graphicFrame>
            <p:nvGraphicFramePr>
              <p:cNvPr id="60" name="Chart Placeholder 29">
                <a:extLst>
                  <a:ext uri="{FF2B5EF4-FFF2-40B4-BE49-F238E27FC236}">
                    <a16:creationId xmlns:a16="http://schemas.microsoft.com/office/drawing/2014/main" id="{47C614C0-B0DD-4863-895F-D0CC6523D3AE}"/>
                  </a:ext>
                </a:extLst>
              </p:cNvPr>
              <p:cNvGraphicFramePr>
                <a:graphicFrameLocks/>
              </p:cNvGraphicFramePr>
              <p:nvPr/>
            </p:nvGraphicFramePr>
            <p:xfrm>
              <a:off x="5793843" y="2920107"/>
              <a:ext cx="1645920" cy="3629360"/>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60" name="Chart Placeholder 29">
                <a:extLst>
                  <a:ext uri="{FF2B5EF4-FFF2-40B4-BE49-F238E27FC236}">
                    <a16:creationId xmlns:a16="http://schemas.microsoft.com/office/drawing/2014/main" id="{47C614C0-B0DD-4863-895F-D0CC6523D3AE}"/>
                  </a:ext>
                </a:extLst>
              </p:cNvPr>
              <p:cNvPicPr>
                <a:picLocks noGrp="1" noRot="1" noChangeAspect="1" noMove="1" noResize="1" noEditPoints="1" noAdjustHandles="1" noChangeArrowheads="1" noChangeShapeType="1"/>
              </p:cNvPicPr>
              <p:nvPr/>
            </p:nvPicPr>
            <p:blipFill>
              <a:blip r:embed="rId6"/>
              <a:stretch>
                <a:fillRect/>
              </a:stretch>
            </p:blipFill>
            <p:spPr>
              <a:xfrm>
                <a:off x="5793843" y="2920107"/>
                <a:ext cx="1645920" cy="3629360"/>
              </a:xfrm>
              <a:prstGeom prst="rect">
                <a:avLst/>
              </a:prstGeom>
            </p:spPr>
          </p:pic>
        </mc:Fallback>
      </mc:AlternateContent>
      <mc:AlternateContent xmlns:mc="http://schemas.openxmlformats.org/markup-compatibility/2006" xmlns:cx2="http://schemas.microsoft.com/office/drawing/2015/10/21/chartex">
        <mc:Choice Requires="cx2">
          <p:graphicFrame>
            <p:nvGraphicFramePr>
              <p:cNvPr id="58" name="Chart Placeholder 29">
                <a:extLst>
                  <a:ext uri="{FF2B5EF4-FFF2-40B4-BE49-F238E27FC236}">
                    <a16:creationId xmlns:a16="http://schemas.microsoft.com/office/drawing/2014/main" id="{775729AD-4652-467E-9B70-FFFF257011E2}"/>
                  </a:ext>
                </a:extLst>
              </p:cNvPr>
              <p:cNvGraphicFramePr>
                <a:graphicFrameLocks/>
              </p:cNvGraphicFramePr>
              <p:nvPr/>
            </p:nvGraphicFramePr>
            <p:xfrm>
              <a:off x="4254754" y="2920107"/>
              <a:ext cx="1645920" cy="3629360"/>
            </p:xfrm>
            <a:graphic>
              <a:graphicData uri="http://schemas.microsoft.com/office/drawing/2014/chartex">
                <cx:chart xmlns:cx="http://schemas.microsoft.com/office/drawing/2014/chartex" xmlns:r="http://schemas.openxmlformats.org/officeDocument/2006/relationships" r:id="rId7"/>
              </a:graphicData>
            </a:graphic>
          </p:graphicFrame>
        </mc:Choice>
        <mc:Fallback xmlns="">
          <p:pic>
            <p:nvPicPr>
              <p:cNvPr id="58" name="Chart Placeholder 29">
                <a:extLst>
                  <a:ext uri="{FF2B5EF4-FFF2-40B4-BE49-F238E27FC236}">
                    <a16:creationId xmlns:a16="http://schemas.microsoft.com/office/drawing/2014/main" id="{775729AD-4652-467E-9B70-FFFF257011E2}"/>
                  </a:ext>
                </a:extLst>
              </p:cNvPr>
              <p:cNvPicPr>
                <a:picLocks noGrp="1" noRot="1" noChangeAspect="1" noMove="1" noResize="1" noEditPoints="1" noAdjustHandles="1" noChangeArrowheads="1" noChangeShapeType="1"/>
              </p:cNvPicPr>
              <p:nvPr/>
            </p:nvPicPr>
            <p:blipFill>
              <a:blip r:embed="rId8"/>
              <a:stretch>
                <a:fillRect/>
              </a:stretch>
            </p:blipFill>
            <p:spPr>
              <a:xfrm>
                <a:off x="4254754" y="2920107"/>
                <a:ext cx="1645920" cy="3629360"/>
              </a:xfrm>
              <a:prstGeom prst="rect">
                <a:avLst/>
              </a:prstGeom>
            </p:spPr>
          </p:pic>
        </mc:Fallback>
      </mc:AlternateContent>
      <mc:AlternateContent xmlns:mc="http://schemas.openxmlformats.org/markup-compatibility/2006" xmlns:cx2="http://schemas.microsoft.com/office/drawing/2015/10/21/chartex">
        <mc:Choice Requires="cx2">
          <p:graphicFrame>
            <p:nvGraphicFramePr>
              <p:cNvPr id="46" name="Chart Placeholder 29">
                <a:extLst>
                  <a:ext uri="{FF2B5EF4-FFF2-40B4-BE49-F238E27FC236}">
                    <a16:creationId xmlns:a16="http://schemas.microsoft.com/office/drawing/2014/main" id="{5DF68FE6-5BA8-4AA4-9E1A-8243D1668BE5}"/>
                  </a:ext>
                </a:extLst>
              </p:cNvPr>
              <p:cNvGraphicFramePr>
                <a:graphicFrameLocks/>
              </p:cNvGraphicFramePr>
              <p:nvPr>
                <p:extLst>
                  <p:ext uri="{D42A27DB-BD31-4B8C-83A1-F6EECF244321}">
                    <p14:modId xmlns:p14="http://schemas.microsoft.com/office/powerpoint/2010/main" val="1546515824"/>
                  </p:ext>
                </p:extLst>
              </p:nvPr>
            </p:nvGraphicFramePr>
            <p:xfrm>
              <a:off x="2715665" y="2920107"/>
              <a:ext cx="1645920" cy="3629360"/>
            </p:xfrm>
            <a:graphic>
              <a:graphicData uri="http://schemas.microsoft.com/office/drawing/2014/chartex">
                <cx:chart xmlns:cx="http://schemas.microsoft.com/office/drawing/2014/chartex" xmlns:r="http://schemas.openxmlformats.org/officeDocument/2006/relationships" r:id="rId9"/>
              </a:graphicData>
            </a:graphic>
          </p:graphicFrame>
        </mc:Choice>
        <mc:Fallback xmlns="">
          <p:pic>
            <p:nvPicPr>
              <p:cNvPr id="46" name="Chart Placeholder 29">
                <a:extLst>
                  <a:ext uri="{FF2B5EF4-FFF2-40B4-BE49-F238E27FC236}">
                    <a16:creationId xmlns:a16="http://schemas.microsoft.com/office/drawing/2014/main" id="{5DF68FE6-5BA8-4AA4-9E1A-8243D1668BE5}"/>
                  </a:ext>
                </a:extLst>
              </p:cNvPr>
              <p:cNvPicPr>
                <a:picLocks noGrp="1" noRot="1" noChangeAspect="1" noMove="1" noResize="1" noEditPoints="1" noAdjustHandles="1" noChangeArrowheads="1" noChangeShapeType="1"/>
              </p:cNvPicPr>
              <p:nvPr/>
            </p:nvPicPr>
            <p:blipFill>
              <a:blip r:embed="rId10"/>
              <a:stretch>
                <a:fillRect/>
              </a:stretch>
            </p:blipFill>
            <p:spPr>
              <a:xfrm>
                <a:off x="2715665" y="2920107"/>
                <a:ext cx="1645920" cy="3629360"/>
              </a:xfrm>
              <a:prstGeom prst="rect">
                <a:avLst/>
              </a:prstGeom>
            </p:spPr>
          </p:pic>
        </mc:Fallback>
      </mc:AlternateContent>
      <p:sp>
        <p:nvSpPr>
          <p:cNvPr id="8" name="Title 7">
            <a:extLst>
              <a:ext uri="{FF2B5EF4-FFF2-40B4-BE49-F238E27FC236}">
                <a16:creationId xmlns:a16="http://schemas.microsoft.com/office/drawing/2014/main" id="{7588E94E-E75C-43DA-B425-7E6C86BC25D4}"/>
              </a:ext>
            </a:extLst>
          </p:cNvPr>
          <p:cNvSpPr>
            <a:spLocks noGrp="1"/>
          </p:cNvSpPr>
          <p:nvPr>
            <p:ph type="title"/>
          </p:nvPr>
        </p:nvSpPr>
        <p:spPr/>
        <p:txBody>
          <a:bodyPr/>
          <a:lstStyle/>
          <a:p>
            <a:r>
              <a:rPr lang="en-US" dirty="0"/>
              <a:t>Pace Brand Usage Funnel </a:t>
            </a:r>
          </a:p>
        </p:txBody>
      </p:sp>
      <p:sp>
        <p:nvSpPr>
          <p:cNvPr id="54" name="Footer Placeholder 4">
            <a:extLst>
              <a:ext uri="{FF2B5EF4-FFF2-40B4-BE49-F238E27FC236}">
                <a16:creationId xmlns:a16="http://schemas.microsoft.com/office/drawing/2014/main" id="{14B7D4F3-5C3A-40F7-8F65-DF75F549B0AB}"/>
              </a:ext>
            </a:extLst>
          </p:cNvPr>
          <p:cNvSpPr>
            <a:spLocks noGrp="1"/>
          </p:cNvSpPr>
          <p:nvPr>
            <p:ph type="ftr" sz="quarter" idx="13"/>
          </p:nvPr>
        </p:nvSpPr>
        <p:spPr/>
        <p:txBody>
          <a:bodyPr/>
          <a:lstStyle/>
          <a:p>
            <a:r>
              <a:rPr lang="en-US" dirty="0"/>
              <a:t>Note: Percentages based on operators who currently use category</a:t>
            </a:r>
          </a:p>
        </p:txBody>
      </p:sp>
      <p:sp>
        <p:nvSpPr>
          <p:cNvPr id="6" name="Slide Number Placeholder 5">
            <a:extLst>
              <a:ext uri="{FF2B5EF4-FFF2-40B4-BE49-F238E27FC236}">
                <a16:creationId xmlns:a16="http://schemas.microsoft.com/office/drawing/2014/main" id="{08B6DD54-DA22-4357-86B1-1D3034B0B8DC}"/>
              </a:ext>
            </a:extLst>
          </p:cNvPr>
          <p:cNvSpPr>
            <a:spLocks noGrp="1"/>
          </p:cNvSpPr>
          <p:nvPr>
            <p:ph type="sldNum" sz="quarter" idx="4"/>
          </p:nvPr>
        </p:nvSpPr>
        <p:spPr/>
        <p:txBody>
          <a:bodyPr/>
          <a:lstStyle/>
          <a:p>
            <a:pPr lvl="0"/>
            <a:fld id="{7B6B1C32-E567-445C-9FD5-2A0B0A08DD29}" type="slidenum">
              <a:rPr lang="en-US" noProof="0" smtClean="0"/>
              <a:pPr lvl="0"/>
              <a:t>38</a:t>
            </a:fld>
            <a:endParaRPr lang="en-US" noProof="0" dirty="0"/>
          </a:p>
        </p:txBody>
      </p:sp>
      <p:sp>
        <p:nvSpPr>
          <p:cNvPr id="37" name="Text Placeholder 1">
            <a:extLst>
              <a:ext uri="{FF2B5EF4-FFF2-40B4-BE49-F238E27FC236}">
                <a16:creationId xmlns:a16="http://schemas.microsoft.com/office/drawing/2014/main" id="{444BEACA-B705-45B5-90C5-75CBA86073EA}"/>
              </a:ext>
            </a:extLst>
          </p:cNvPr>
          <p:cNvSpPr>
            <a:spLocks noGrp="1"/>
          </p:cNvSpPr>
          <p:nvPr>
            <p:ph type="body" sz="quarter" idx="15"/>
          </p:nvPr>
        </p:nvSpPr>
        <p:spPr/>
        <p:txBody>
          <a:bodyPr/>
          <a:lstStyle/>
          <a:p>
            <a:r>
              <a:rPr lang="en-US" dirty="0"/>
              <a:t>Major segments</a:t>
            </a:r>
          </a:p>
        </p:txBody>
      </p:sp>
      <mc:AlternateContent xmlns:mc="http://schemas.openxmlformats.org/markup-compatibility/2006" xmlns:cx2="http://schemas.microsoft.com/office/drawing/2015/10/21/chartex">
        <mc:Choice Requires="cx2">
          <p:graphicFrame>
            <p:nvGraphicFramePr>
              <p:cNvPr id="30" name="Chart Placeholder 29">
                <a:extLst>
                  <a:ext uri="{FF2B5EF4-FFF2-40B4-BE49-F238E27FC236}">
                    <a16:creationId xmlns:a16="http://schemas.microsoft.com/office/drawing/2014/main" id="{A75C39C8-70A5-4543-AE95-CA1A36360FF1}"/>
                  </a:ext>
                </a:extLst>
              </p:cNvPr>
              <p:cNvGraphicFramePr>
                <a:graphicFrameLocks noGrp="1"/>
              </p:cNvGraphicFramePr>
              <p:nvPr>
                <p:ph type="chart" sz="quarter" idx="4294967295"/>
              </p:nvPr>
            </p:nvGraphicFramePr>
            <p:xfrm>
              <a:off x="1161821" y="2920107"/>
              <a:ext cx="1646238" cy="3630613"/>
            </p:xfrm>
            <a:graphic>
              <a:graphicData uri="http://schemas.microsoft.com/office/drawing/2014/chartex">
                <cx:chart xmlns:cx="http://schemas.microsoft.com/office/drawing/2014/chartex" xmlns:r="http://schemas.openxmlformats.org/officeDocument/2006/relationships" r:id="rId11"/>
              </a:graphicData>
            </a:graphic>
          </p:graphicFrame>
        </mc:Choice>
        <mc:Fallback xmlns="">
          <p:pic>
            <p:nvPicPr>
              <p:cNvPr id="30" name="Chart Placeholder 29">
                <a:extLst>
                  <a:ext uri="{FF2B5EF4-FFF2-40B4-BE49-F238E27FC236}">
                    <a16:creationId xmlns:a16="http://schemas.microsoft.com/office/drawing/2014/main" id="{A75C39C8-70A5-4543-AE95-CA1A36360FF1}"/>
                  </a:ext>
                </a:extLst>
              </p:cNvPr>
              <p:cNvPicPr>
                <a:picLocks noGrp="1" noRot="1" noChangeAspect="1" noMove="1" noResize="1" noEditPoints="1" noAdjustHandles="1" noChangeArrowheads="1" noChangeShapeType="1"/>
              </p:cNvPicPr>
              <p:nvPr/>
            </p:nvPicPr>
            <p:blipFill>
              <a:blip r:embed="rId12"/>
              <a:stretch>
                <a:fillRect/>
              </a:stretch>
            </p:blipFill>
            <p:spPr>
              <a:xfrm>
                <a:off x="1161821" y="2920107"/>
                <a:ext cx="1646238" cy="3630613"/>
              </a:xfrm>
              <a:prstGeom prst="rect">
                <a:avLst/>
              </a:prstGeom>
            </p:spPr>
          </p:pic>
        </mc:Fallback>
      </mc:AlternateContent>
      <p:sp>
        <p:nvSpPr>
          <p:cNvPr id="47" name="TextBox 46">
            <a:extLst>
              <a:ext uri="{FF2B5EF4-FFF2-40B4-BE49-F238E27FC236}">
                <a16:creationId xmlns:a16="http://schemas.microsoft.com/office/drawing/2014/main" id="{DA3EE1A7-3B3C-4B75-A50A-B07581F5BA04}"/>
              </a:ext>
            </a:extLst>
          </p:cNvPr>
          <p:cNvSpPr txBox="1"/>
          <p:nvPr/>
        </p:nvSpPr>
        <p:spPr>
          <a:xfrm>
            <a:off x="6230357" y="3320230"/>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18%</a:t>
            </a:r>
            <a:endParaRPr kumimoji="0" lang="en-US" sz="1200" b="0" i="0" u="none" strike="noStrike" kern="1200" cap="none" spc="0" normalizeH="0" baseline="0" noProof="0" dirty="0">
              <a:ln>
                <a:noFill/>
              </a:ln>
              <a:solidFill>
                <a:srgbClr val="FFFFFF"/>
              </a:solidFill>
              <a:effectLst/>
              <a:uLnTx/>
              <a:uFillTx/>
              <a:latin typeface="Arial" panose="020B0604020202020204"/>
              <a:ea typeface="Georgia" charset="0"/>
              <a:cs typeface="Georgia" charset="0"/>
            </a:endParaRPr>
          </a:p>
        </p:txBody>
      </p:sp>
      <p:sp>
        <p:nvSpPr>
          <p:cNvPr id="48" name="TextBox 47">
            <a:extLst>
              <a:ext uri="{FF2B5EF4-FFF2-40B4-BE49-F238E27FC236}">
                <a16:creationId xmlns:a16="http://schemas.microsoft.com/office/drawing/2014/main" id="{5C27FCFE-BF4D-4D5A-8445-08C65D9074C6}"/>
              </a:ext>
            </a:extLst>
          </p:cNvPr>
          <p:cNvSpPr txBox="1"/>
          <p:nvPr/>
        </p:nvSpPr>
        <p:spPr>
          <a:xfrm>
            <a:off x="6244635" y="4478664"/>
            <a:ext cx="838200" cy="523875"/>
          </a:xfrm>
          <a:prstGeom prst="rect">
            <a:avLst/>
          </a:prstGeom>
          <a:noFill/>
        </p:spPr>
        <p:txBody>
          <a:bodyPr wrap="square" lIns="0" tIns="0" rIns="0" bIns="0" rtlCol="0" anchor="ctr">
            <a:noAutofit/>
          </a:bodyPr>
          <a:lstStyle/>
          <a:p>
            <a:pPr lvl="0" algn="ctr">
              <a:defRPr/>
            </a:pPr>
            <a:r>
              <a:rPr kumimoji="0" lang="en-US" sz="1200" i="0" u="none" strike="noStrike" kern="1200" cap="none" spc="0" normalizeH="0" baseline="0" noProof="0" dirty="0">
                <a:ln>
                  <a:noFill/>
                </a:ln>
                <a:solidFill>
                  <a:srgbClr val="FFFFFF"/>
                </a:solidFill>
                <a:effectLst/>
                <a:uLnTx/>
                <a:uFillTx/>
                <a:latin typeface="Arial" panose="020B0604020202020204"/>
                <a:ea typeface="Georgia" charset="0"/>
                <a:cs typeface="Georgia" charset="0"/>
              </a:rPr>
              <a:t>41%</a:t>
            </a:r>
          </a:p>
        </p:txBody>
      </p:sp>
      <p:sp>
        <p:nvSpPr>
          <p:cNvPr id="49" name="TextBox 48">
            <a:extLst>
              <a:ext uri="{FF2B5EF4-FFF2-40B4-BE49-F238E27FC236}">
                <a16:creationId xmlns:a16="http://schemas.microsoft.com/office/drawing/2014/main" id="{35C001FB-CDFC-43E5-A342-2F607C21B6BF}"/>
              </a:ext>
            </a:extLst>
          </p:cNvPr>
          <p:cNvSpPr txBox="1"/>
          <p:nvPr/>
        </p:nvSpPr>
        <p:spPr>
          <a:xfrm>
            <a:off x="7456416" y="4880933"/>
            <a:ext cx="838200" cy="523875"/>
          </a:xfrm>
          <a:prstGeom prst="rect">
            <a:avLst/>
          </a:prstGeom>
          <a:noFill/>
        </p:spPr>
        <p:txBody>
          <a:bodyPr wrap="square" lIns="0" tIns="0" rIns="0" bIns="0" rtlCol="0" anchor="ctr">
            <a:noAutofit/>
          </a:body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Georgia" charset="0"/>
                <a:cs typeface="Georgia" charset="0"/>
              </a:rPr>
              <a:t>21%</a:t>
            </a:r>
          </a:p>
        </p:txBody>
      </p:sp>
      <p:sp>
        <p:nvSpPr>
          <p:cNvPr id="50" name="TextBox 49">
            <a:extLst>
              <a:ext uri="{FF2B5EF4-FFF2-40B4-BE49-F238E27FC236}">
                <a16:creationId xmlns:a16="http://schemas.microsoft.com/office/drawing/2014/main" id="{8F0943B3-BF58-41F1-B376-865B84F56EEF}"/>
              </a:ext>
            </a:extLst>
          </p:cNvPr>
          <p:cNvSpPr txBox="1"/>
          <p:nvPr/>
        </p:nvSpPr>
        <p:spPr>
          <a:xfrm>
            <a:off x="1607857" y="3286730"/>
            <a:ext cx="838200" cy="523875"/>
          </a:xfrm>
          <a:prstGeom prst="rect">
            <a:avLst/>
          </a:prstGeom>
          <a:noFill/>
        </p:spPr>
        <p:txBody>
          <a:bodyPr wrap="square" lIns="0" tIns="0" rIns="0" bIns="0" rtlCol="0" anchor="ctr">
            <a:noAutofit/>
          </a:bodyPr>
          <a:lstStyle/>
          <a:p>
            <a:pPr marL="0" marR="0" lvl="0" indent="0" algn="ctr" defTabSz="914318"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Arial" panose="020B0604020202020204"/>
                <a:ea typeface="Georgia" charset="0"/>
                <a:cs typeface="Georgia" charset="0"/>
              </a:rPr>
              <a:t>26</a:t>
            </a:r>
            <a:r>
              <a:rPr kumimoji="0" lang="en-US" sz="1200" b="0" i="0" u="none" strike="noStrike" kern="1200" cap="none" spc="0" normalizeH="0" baseline="0" noProof="0" dirty="0">
                <a:ln>
                  <a:noFill/>
                </a:ln>
                <a:solidFill>
                  <a:srgbClr val="FFFFFF"/>
                </a:solidFill>
                <a:effectLst/>
                <a:uLnTx/>
                <a:uFillTx/>
                <a:latin typeface="Arial" panose="020B0604020202020204"/>
                <a:ea typeface="Georgia" charset="0"/>
                <a:cs typeface="Georgia" charset="0"/>
              </a:rPr>
              <a:t>%</a:t>
            </a:r>
          </a:p>
        </p:txBody>
      </p:sp>
      <p:sp>
        <p:nvSpPr>
          <p:cNvPr id="51" name="TextBox 50">
            <a:extLst>
              <a:ext uri="{FF2B5EF4-FFF2-40B4-BE49-F238E27FC236}">
                <a16:creationId xmlns:a16="http://schemas.microsoft.com/office/drawing/2014/main" id="{101E0756-0788-4D82-93FF-846D900E6923}"/>
              </a:ext>
            </a:extLst>
          </p:cNvPr>
          <p:cNvSpPr txBox="1"/>
          <p:nvPr/>
        </p:nvSpPr>
        <p:spPr>
          <a:xfrm>
            <a:off x="1573092" y="4464090"/>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48%</a:t>
            </a:r>
          </a:p>
        </p:txBody>
      </p:sp>
      <p:sp>
        <p:nvSpPr>
          <p:cNvPr id="52" name="TextBox 51">
            <a:extLst>
              <a:ext uri="{FF2B5EF4-FFF2-40B4-BE49-F238E27FC236}">
                <a16:creationId xmlns:a16="http://schemas.microsoft.com/office/drawing/2014/main" id="{F95C4A6E-2F97-49BA-A91C-27A3E4D3D833}"/>
              </a:ext>
            </a:extLst>
          </p:cNvPr>
          <p:cNvSpPr txBox="1"/>
          <p:nvPr/>
        </p:nvSpPr>
        <p:spPr>
          <a:xfrm>
            <a:off x="1620087" y="5651860"/>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27%</a:t>
            </a:r>
          </a:p>
        </p:txBody>
      </p:sp>
      <p:sp>
        <p:nvSpPr>
          <p:cNvPr id="3" name="TextBox 2">
            <a:extLst>
              <a:ext uri="{FF2B5EF4-FFF2-40B4-BE49-F238E27FC236}">
                <a16:creationId xmlns:a16="http://schemas.microsoft.com/office/drawing/2014/main" id="{7F23AD4A-CB33-4A69-A568-B60328C90ECE}"/>
              </a:ext>
            </a:extLst>
          </p:cNvPr>
          <p:cNvSpPr txBox="1"/>
          <p:nvPr/>
        </p:nvSpPr>
        <p:spPr>
          <a:xfrm>
            <a:off x="381000" y="3287682"/>
            <a:ext cx="883246" cy="538516"/>
          </a:xfrm>
          <a:prstGeom prst="rect">
            <a:avLst/>
          </a:prstGeom>
          <a:noFill/>
        </p:spPr>
        <p:txBody>
          <a:bodyPr wrap="square" lIns="0" tIns="0" rIns="0" bIns="0" rtlCol="0" anchor="ctr">
            <a:noAutofit/>
          </a:bodyPr>
          <a:lstStyle/>
          <a:p>
            <a:r>
              <a:rPr lang="en-US" sz="1100" dirty="0">
                <a:latin typeface="+mj-lt"/>
                <a:ea typeface="Georgia" charset="0"/>
                <a:cs typeface="Georgia" charset="0"/>
              </a:rPr>
              <a:t>Unaided Awareness</a:t>
            </a:r>
          </a:p>
        </p:txBody>
      </p:sp>
      <p:sp>
        <p:nvSpPr>
          <p:cNvPr id="19" name="TextBox 18">
            <a:extLst>
              <a:ext uri="{FF2B5EF4-FFF2-40B4-BE49-F238E27FC236}">
                <a16:creationId xmlns:a16="http://schemas.microsoft.com/office/drawing/2014/main" id="{FAD4244F-6E89-4EEF-BCB8-5B6D023652AF}"/>
              </a:ext>
            </a:extLst>
          </p:cNvPr>
          <p:cNvSpPr txBox="1"/>
          <p:nvPr/>
        </p:nvSpPr>
        <p:spPr>
          <a:xfrm>
            <a:off x="381000" y="4451387"/>
            <a:ext cx="883246" cy="538516"/>
          </a:xfrm>
          <a:prstGeom prst="rect">
            <a:avLst/>
          </a:prstGeom>
          <a:noFill/>
        </p:spPr>
        <p:txBody>
          <a:bodyPr wrap="square" lIns="0" tIns="0" rIns="0" bIns="0" rtlCol="0" anchor="ctr">
            <a:noAutofit/>
          </a:bodyPr>
          <a:lstStyle/>
          <a:p>
            <a:r>
              <a:rPr lang="en-US" sz="1100" dirty="0">
                <a:latin typeface="+mj-lt"/>
                <a:ea typeface="Georgia" charset="0"/>
                <a:cs typeface="Georgia" charset="0"/>
              </a:rPr>
              <a:t>Aided Awareness</a:t>
            </a:r>
          </a:p>
        </p:txBody>
      </p:sp>
      <p:sp>
        <p:nvSpPr>
          <p:cNvPr id="20" name="TextBox 19">
            <a:extLst>
              <a:ext uri="{FF2B5EF4-FFF2-40B4-BE49-F238E27FC236}">
                <a16:creationId xmlns:a16="http://schemas.microsoft.com/office/drawing/2014/main" id="{71EA8511-54C1-4B06-9A1F-DC12B09AD63E}"/>
              </a:ext>
            </a:extLst>
          </p:cNvPr>
          <p:cNvSpPr txBox="1"/>
          <p:nvPr/>
        </p:nvSpPr>
        <p:spPr>
          <a:xfrm>
            <a:off x="381000" y="5644616"/>
            <a:ext cx="1107835" cy="538516"/>
          </a:xfrm>
          <a:prstGeom prst="rect">
            <a:avLst/>
          </a:prstGeom>
          <a:noFill/>
        </p:spPr>
        <p:txBody>
          <a:bodyPr wrap="square" lIns="0" tIns="0" rIns="0" bIns="0" rtlCol="0" anchor="ctr">
            <a:noAutofit/>
          </a:bodyPr>
          <a:lstStyle/>
          <a:p>
            <a:r>
              <a:rPr lang="en-US" sz="1100" dirty="0">
                <a:latin typeface="+mj-lt"/>
                <a:ea typeface="Georgia" charset="0"/>
                <a:cs typeface="Georgia" charset="0"/>
              </a:rPr>
              <a:t>Currently Purchasing</a:t>
            </a:r>
            <a:endParaRPr lang="en-US" sz="1100" dirty="0">
              <a:ea typeface="Georgia" charset="0"/>
              <a:cs typeface="Georgia" charset="0"/>
            </a:endParaRPr>
          </a:p>
        </p:txBody>
      </p:sp>
      <p:sp>
        <p:nvSpPr>
          <p:cNvPr id="23" name="TextBox 22">
            <a:extLst>
              <a:ext uri="{FF2B5EF4-FFF2-40B4-BE49-F238E27FC236}">
                <a16:creationId xmlns:a16="http://schemas.microsoft.com/office/drawing/2014/main" id="{D55D1D04-C25A-4647-85CA-202658F6B98D}"/>
              </a:ext>
            </a:extLst>
          </p:cNvPr>
          <p:cNvSpPr txBox="1"/>
          <p:nvPr/>
        </p:nvSpPr>
        <p:spPr>
          <a:xfrm>
            <a:off x="3147439" y="3309531"/>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35%</a:t>
            </a:r>
            <a:endParaRPr kumimoji="0" lang="en-US" sz="1200" b="0" i="0" u="none" strike="noStrike" kern="1200" cap="none" spc="0" normalizeH="0" baseline="0" noProof="0" dirty="0">
              <a:ln>
                <a:noFill/>
              </a:ln>
              <a:solidFill>
                <a:srgbClr val="FFFFFF"/>
              </a:solidFill>
              <a:effectLst/>
              <a:uLnTx/>
              <a:uFillTx/>
              <a:latin typeface="Arial" panose="020B0604020202020204"/>
              <a:ea typeface="Georgia" charset="0"/>
              <a:cs typeface="Georgia" charset="0"/>
            </a:endParaRPr>
          </a:p>
        </p:txBody>
      </p:sp>
      <p:sp>
        <p:nvSpPr>
          <p:cNvPr id="24" name="TextBox 23">
            <a:extLst>
              <a:ext uri="{FF2B5EF4-FFF2-40B4-BE49-F238E27FC236}">
                <a16:creationId xmlns:a16="http://schemas.microsoft.com/office/drawing/2014/main" id="{5A063163-D44C-435D-BDDA-D4226BB171A8}"/>
              </a:ext>
            </a:extLst>
          </p:cNvPr>
          <p:cNvSpPr txBox="1"/>
          <p:nvPr/>
        </p:nvSpPr>
        <p:spPr>
          <a:xfrm>
            <a:off x="4695175" y="3309833"/>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22%</a:t>
            </a:r>
            <a:endParaRPr kumimoji="0" lang="en-US" sz="1200" b="0" i="0" u="none" strike="noStrike" kern="1200" cap="none" spc="0" normalizeH="0" baseline="0" noProof="0" dirty="0">
              <a:ln>
                <a:noFill/>
              </a:ln>
              <a:solidFill>
                <a:srgbClr val="FFFFFF"/>
              </a:solidFill>
              <a:effectLst/>
              <a:uLnTx/>
              <a:uFillTx/>
              <a:latin typeface="Arial" panose="020B0604020202020204"/>
              <a:ea typeface="Georgia" charset="0"/>
              <a:cs typeface="Georgia" charset="0"/>
            </a:endParaRPr>
          </a:p>
        </p:txBody>
      </p:sp>
      <p:sp>
        <p:nvSpPr>
          <p:cNvPr id="25" name="TextBox 24">
            <a:extLst>
              <a:ext uri="{FF2B5EF4-FFF2-40B4-BE49-F238E27FC236}">
                <a16:creationId xmlns:a16="http://schemas.microsoft.com/office/drawing/2014/main" id="{06D3C60E-BF66-4FB0-83E7-5BFE5EDC3599}"/>
              </a:ext>
            </a:extLst>
          </p:cNvPr>
          <p:cNvSpPr txBox="1"/>
          <p:nvPr/>
        </p:nvSpPr>
        <p:spPr>
          <a:xfrm>
            <a:off x="3157802" y="4479865"/>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55%</a:t>
            </a:r>
            <a:endParaRPr kumimoji="0" lang="en-US" sz="1200" b="0" i="0" u="none" strike="noStrike" kern="1200" cap="none" spc="0" normalizeH="0" baseline="0" noProof="0" dirty="0">
              <a:ln>
                <a:noFill/>
              </a:ln>
              <a:solidFill>
                <a:srgbClr val="FFFFFF"/>
              </a:solidFill>
              <a:effectLst/>
              <a:uLnTx/>
              <a:uFillTx/>
              <a:latin typeface="Arial" panose="020B0604020202020204"/>
              <a:ea typeface="Georgia" charset="0"/>
              <a:cs typeface="Georgia" charset="0"/>
            </a:endParaRPr>
          </a:p>
        </p:txBody>
      </p:sp>
      <p:sp>
        <p:nvSpPr>
          <p:cNvPr id="26" name="TextBox 25">
            <a:extLst>
              <a:ext uri="{FF2B5EF4-FFF2-40B4-BE49-F238E27FC236}">
                <a16:creationId xmlns:a16="http://schemas.microsoft.com/office/drawing/2014/main" id="{DAAA1446-4F80-40BA-9591-A66D9C91F712}"/>
              </a:ext>
            </a:extLst>
          </p:cNvPr>
          <p:cNvSpPr txBox="1"/>
          <p:nvPr/>
        </p:nvSpPr>
        <p:spPr>
          <a:xfrm>
            <a:off x="4667535" y="4471509"/>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44%</a:t>
            </a:r>
            <a:endParaRPr kumimoji="0" lang="en-US" sz="1200" b="0" i="0" u="none" strike="noStrike" kern="1200" cap="none" spc="0" normalizeH="0" baseline="0" noProof="0" dirty="0">
              <a:ln>
                <a:noFill/>
              </a:ln>
              <a:solidFill>
                <a:srgbClr val="FFFFFF"/>
              </a:solidFill>
              <a:effectLst/>
              <a:uLnTx/>
              <a:uFillTx/>
              <a:latin typeface="Arial" panose="020B0604020202020204"/>
              <a:ea typeface="Georgia" charset="0"/>
              <a:cs typeface="Georgia" charset="0"/>
            </a:endParaRPr>
          </a:p>
        </p:txBody>
      </p:sp>
      <p:sp>
        <p:nvSpPr>
          <p:cNvPr id="28" name="TextBox 27">
            <a:extLst>
              <a:ext uri="{FF2B5EF4-FFF2-40B4-BE49-F238E27FC236}">
                <a16:creationId xmlns:a16="http://schemas.microsoft.com/office/drawing/2014/main" id="{3AB14853-0302-4246-8C6B-31620A5A4F10}"/>
              </a:ext>
            </a:extLst>
          </p:cNvPr>
          <p:cNvSpPr txBox="1"/>
          <p:nvPr/>
        </p:nvSpPr>
        <p:spPr>
          <a:xfrm>
            <a:off x="5545074" y="4909306"/>
            <a:ext cx="838200" cy="523875"/>
          </a:xfrm>
          <a:prstGeom prst="rect">
            <a:avLst/>
          </a:prstGeom>
          <a:noFill/>
        </p:spPr>
        <p:txBody>
          <a:bodyPr wrap="square" lIns="0" tIns="0" rIns="0" bIns="0" rtlCol="0" anchor="ctr">
            <a:noAutofit/>
          </a:body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Georgia" charset="0"/>
                <a:cs typeface="Georgia" charset="0"/>
              </a:rPr>
              <a:t>29%</a:t>
            </a:r>
          </a:p>
        </p:txBody>
      </p:sp>
      <p:sp>
        <p:nvSpPr>
          <p:cNvPr id="33" name="TextBox 32">
            <a:extLst>
              <a:ext uri="{FF2B5EF4-FFF2-40B4-BE49-F238E27FC236}">
                <a16:creationId xmlns:a16="http://schemas.microsoft.com/office/drawing/2014/main" id="{EDC55B75-7819-494F-B13E-2347E42E6ED7}"/>
              </a:ext>
            </a:extLst>
          </p:cNvPr>
          <p:cNvSpPr txBox="1"/>
          <p:nvPr/>
        </p:nvSpPr>
        <p:spPr>
          <a:xfrm>
            <a:off x="6210286" y="5641152"/>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26%</a:t>
            </a:r>
          </a:p>
        </p:txBody>
      </p:sp>
      <p:sp>
        <p:nvSpPr>
          <p:cNvPr id="34" name="TextBox 33">
            <a:extLst>
              <a:ext uri="{FF2B5EF4-FFF2-40B4-BE49-F238E27FC236}">
                <a16:creationId xmlns:a16="http://schemas.microsoft.com/office/drawing/2014/main" id="{C4C83B5E-EE51-47CE-9499-55C8823032E9}"/>
              </a:ext>
            </a:extLst>
          </p:cNvPr>
          <p:cNvSpPr txBox="1"/>
          <p:nvPr/>
        </p:nvSpPr>
        <p:spPr>
          <a:xfrm>
            <a:off x="4697999" y="5634449"/>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24%</a:t>
            </a:r>
          </a:p>
        </p:txBody>
      </p:sp>
      <p:sp>
        <p:nvSpPr>
          <p:cNvPr id="36" name="TextBox 35">
            <a:extLst>
              <a:ext uri="{FF2B5EF4-FFF2-40B4-BE49-F238E27FC236}">
                <a16:creationId xmlns:a16="http://schemas.microsoft.com/office/drawing/2014/main" id="{4AEC69F4-BBCE-4559-860E-C80A5B32D57C}"/>
              </a:ext>
            </a:extLst>
          </p:cNvPr>
          <p:cNvSpPr txBox="1"/>
          <p:nvPr/>
        </p:nvSpPr>
        <p:spPr>
          <a:xfrm>
            <a:off x="3148748" y="5633753"/>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32%</a:t>
            </a:r>
          </a:p>
        </p:txBody>
      </p:sp>
      <p:sp>
        <p:nvSpPr>
          <p:cNvPr id="9" name="TextBox 8">
            <a:extLst>
              <a:ext uri="{FF2B5EF4-FFF2-40B4-BE49-F238E27FC236}">
                <a16:creationId xmlns:a16="http://schemas.microsoft.com/office/drawing/2014/main" id="{C43685D4-FE7C-4919-A576-052BD6DA92E7}"/>
              </a:ext>
            </a:extLst>
          </p:cNvPr>
          <p:cNvSpPr txBox="1"/>
          <p:nvPr/>
        </p:nvSpPr>
        <p:spPr>
          <a:xfrm>
            <a:off x="1160973" y="2809762"/>
            <a:ext cx="1645920" cy="371106"/>
          </a:xfrm>
          <a:prstGeom prst="rect">
            <a:avLst/>
          </a:prstGeom>
          <a:noFill/>
        </p:spPr>
        <p:txBody>
          <a:bodyPr wrap="square" lIns="0" tIns="0" rIns="0" bIns="0" rtlCol="0" anchor="ctr">
            <a:noAutofit/>
          </a:bodyPr>
          <a:lstStyle/>
          <a:p>
            <a:pPr algn="ctr"/>
            <a:r>
              <a:rPr lang="en-US" sz="1400" dirty="0">
                <a:latin typeface="+mj-lt"/>
                <a:ea typeface="Georgia" charset="0"/>
                <a:cs typeface="Georgia" charset="0"/>
              </a:rPr>
              <a:t>Total Sample</a:t>
            </a:r>
          </a:p>
        </p:txBody>
      </p:sp>
      <p:sp>
        <p:nvSpPr>
          <p:cNvPr id="38" name="TextBox 37">
            <a:extLst>
              <a:ext uri="{FF2B5EF4-FFF2-40B4-BE49-F238E27FC236}">
                <a16:creationId xmlns:a16="http://schemas.microsoft.com/office/drawing/2014/main" id="{DC3B26FA-D3CC-4DCB-BDCE-6CF19B30B43D}"/>
              </a:ext>
            </a:extLst>
          </p:cNvPr>
          <p:cNvSpPr txBox="1"/>
          <p:nvPr/>
        </p:nvSpPr>
        <p:spPr>
          <a:xfrm>
            <a:off x="2695378" y="2787694"/>
            <a:ext cx="1645920" cy="371106"/>
          </a:xfrm>
          <a:prstGeom prst="rect">
            <a:avLst/>
          </a:prstGeom>
          <a:noFill/>
        </p:spPr>
        <p:txBody>
          <a:bodyPr wrap="square" lIns="0" tIns="0" rIns="0" bIns="0" rtlCol="0" anchor="ctr">
            <a:noAutofit/>
          </a:bodyPr>
          <a:lstStyle>
            <a:defPPr>
              <a:defRPr lang="en-US"/>
            </a:defPPr>
            <a:lvl1pPr algn="ctr">
              <a:defRPr sz="1400">
                <a:latin typeface="+mj-lt"/>
                <a:ea typeface="Georgia" charset="0"/>
                <a:cs typeface="Georgia" charset="0"/>
              </a:defRPr>
            </a:lvl1pPr>
          </a:lstStyle>
          <a:p>
            <a:r>
              <a:rPr lang="en-US" dirty="0"/>
              <a:t>Restaurants</a:t>
            </a:r>
          </a:p>
        </p:txBody>
      </p:sp>
      <p:sp>
        <p:nvSpPr>
          <p:cNvPr id="39" name="TextBox 38">
            <a:extLst>
              <a:ext uri="{FF2B5EF4-FFF2-40B4-BE49-F238E27FC236}">
                <a16:creationId xmlns:a16="http://schemas.microsoft.com/office/drawing/2014/main" id="{B5F8CA60-EC7A-4DC4-BD09-6170148000D4}"/>
              </a:ext>
            </a:extLst>
          </p:cNvPr>
          <p:cNvSpPr txBox="1"/>
          <p:nvPr/>
        </p:nvSpPr>
        <p:spPr>
          <a:xfrm>
            <a:off x="4228729" y="2785796"/>
            <a:ext cx="1645920" cy="371106"/>
          </a:xfrm>
          <a:prstGeom prst="rect">
            <a:avLst/>
          </a:prstGeom>
          <a:noFill/>
        </p:spPr>
        <p:txBody>
          <a:bodyPr wrap="square" lIns="0" tIns="0" rIns="0" bIns="0" rtlCol="0" anchor="ctr">
            <a:noAutofit/>
          </a:bodyPr>
          <a:lstStyle>
            <a:defPPr>
              <a:defRPr lang="en-US"/>
            </a:defPPr>
            <a:lvl1pPr algn="ctr">
              <a:defRPr sz="1400">
                <a:latin typeface="+mj-lt"/>
                <a:ea typeface="Georgia" charset="0"/>
                <a:cs typeface="Georgia" charset="0"/>
              </a:defRPr>
            </a:lvl1pPr>
          </a:lstStyle>
          <a:p>
            <a:r>
              <a:rPr lang="en-US" dirty="0"/>
              <a:t>Non Comm</a:t>
            </a:r>
          </a:p>
        </p:txBody>
      </p:sp>
      <p:sp>
        <p:nvSpPr>
          <p:cNvPr id="40" name="TextBox 39">
            <a:extLst>
              <a:ext uri="{FF2B5EF4-FFF2-40B4-BE49-F238E27FC236}">
                <a16:creationId xmlns:a16="http://schemas.microsoft.com/office/drawing/2014/main" id="{22BFA135-710A-4CC6-89DC-DE373E483E89}"/>
              </a:ext>
            </a:extLst>
          </p:cNvPr>
          <p:cNvSpPr txBox="1"/>
          <p:nvPr/>
        </p:nvSpPr>
        <p:spPr>
          <a:xfrm>
            <a:off x="7317990" y="2791655"/>
            <a:ext cx="1645920" cy="371106"/>
          </a:xfrm>
          <a:prstGeom prst="rect">
            <a:avLst/>
          </a:prstGeom>
          <a:noFill/>
        </p:spPr>
        <p:txBody>
          <a:bodyPr wrap="square" lIns="0" tIns="0" rIns="0" bIns="0" rtlCol="0" anchor="ctr">
            <a:noAutofit/>
          </a:bodyPr>
          <a:lstStyle>
            <a:defPPr>
              <a:defRPr lang="en-US"/>
            </a:defPPr>
            <a:lvl1pPr algn="ctr">
              <a:defRPr sz="1400">
                <a:latin typeface="+mj-lt"/>
                <a:ea typeface="Georgia" charset="0"/>
                <a:cs typeface="Georgia" charset="0"/>
              </a:defRPr>
            </a:lvl1pPr>
          </a:lstStyle>
          <a:p>
            <a:r>
              <a:rPr lang="en-US" dirty="0"/>
              <a:t>C-Store</a:t>
            </a:r>
          </a:p>
        </p:txBody>
      </p:sp>
      <p:sp>
        <p:nvSpPr>
          <p:cNvPr id="42" name="TextBox 41">
            <a:extLst>
              <a:ext uri="{FF2B5EF4-FFF2-40B4-BE49-F238E27FC236}">
                <a16:creationId xmlns:a16="http://schemas.microsoft.com/office/drawing/2014/main" id="{06DAB86E-7254-489A-8021-D8B6D6324B5F}"/>
              </a:ext>
            </a:extLst>
          </p:cNvPr>
          <p:cNvSpPr txBox="1"/>
          <p:nvPr/>
        </p:nvSpPr>
        <p:spPr>
          <a:xfrm>
            <a:off x="7778616" y="3307626"/>
            <a:ext cx="850016" cy="523875"/>
          </a:xfrm>
          <a:prstGeom prst="rect">
            <a:avLst/>
          </a:prstGeom>
          <a:noFill/>
        </p:spPr>
        <p:txBody>
          <a:bodyPr wrap="square" lIns="0" tIns="0" rIns="0" bIns="0" rtlCol="0" anchor="ctr">
            <a:noAutofit/>
          </a:bodyPr>
          <a:lstStyle/>
          <a:p>
            <a:pPr lvl="0" algn="ctr">
              <a:defRPr/>
            </a:pPr>
            <a:r>
              <a:rPr lang="en-US" sz="1200" dirty="0">
                <a:ea typeface="Georgia" charset="0"/>
                <a:cs typeface="Georgia" charset="0"/>
              </a:rPr>
              <a:t>17%</a:t>
            </a:r>
            <a:endParaRPr kumimoji="0" lang="en-US" sz="1200" b="0" i="0" u="none" strike="noStrike" kern="1200" cap="none" spc="0" normalizeH="0" baseline="0" noProof="0" dirty="0">
              <a:ln>
                <a:noFill/>
              </a:ln>
              <a:effectLst/>
              <a:uLnTx/>
              <a:uFillTx/>
              <a:latin typeface="Arial" panose="020B0604020202020204"/>
              <a:ea typeface="Georgia" charset="0"/>
              <a:cs typeface="Georgia" charset="0"/>
            </a:endParaRPr>
          </a:p>
        </p:txBody>
      </p:sp>
      <p:sp>
        <p:nvSpPr>
          <p:cNvPr id="43" name="TextBox 42">
            <a:extLst>
              <a:ext uri="{FF2B5EF4-FFF2-40B4-BE49-F238E27FC236}">
                <a16:creationId xmlns:a16="http://schemas.microsoft.com/office/drawing/2014/main" id="{C052FAEF-17AD-427E-9DAA-EB9E41F7FDCB}"/>
              </a:ext>
            </a:extLst>
          </p:cNvPr>
          <p:cNvSpPr txBox="1"/>
          <p:nvPr/>
        </p:nvSpPr>
        <p:spPr>
          <a:xfrm>
            <a:off x="7772890" y="4469700"/>
            <a:ext cx="850016" cy="523875"/>
          </a:xfrm>
          <a:prstGeom prst="rect">
            <a:avLst/>
          </a:prstGeom>
          <a:noFill/>
        </p:spPr>
        <p:txBody>
          <a:bodyPr wrap="square" lIns="0" tIns="0" rIns="0" bIns="0" rtlCol="0" anchor="ctr">
            <a:noAutofit/>
          </a:bodyPr>
          <a:lstStyle/>
          <a:p>
            <a:pPr lvl="0" algn="ctr">
              <a:defRPr/>
            </a:pPr>
            <a:r>
              <a:rPr lang="en-US" sz="1200" dirty="0">
                <a:latin typeface="Arial" panose="020B0604020202020204"/>
                <a:ea typeface="Georgia" charset="0"/>
                <a:cs typeface="Georgia" charset="0"/>
              </a:rPr>
              <a:t>50</a:t>
            </a:r>
            <a:r>
              <a:rPr kumimoji="0" lang="en-US" sz="1200" i="0" u="none" strike="noStrike" kern="1200" cap="none" spc="0" normalizeH="0" baseline="0" noProof="0" dirty="0">
                <a:ln>
                  <a:noFill/>
                </a:ln>
                <a:effectLst/>
                <a:uLnTx/>
                <a:uFillTx/>
                <a:latin typeface="Arial" panose="020B0604020202020204"/>
                <a:ea typeface="Georgia" charset="0"/>
                <a:cs typeface="Georgia" charset="0"/>
              </a:rPr>
              <a:t>%</a:t>
            </a:r>
          </a:p>
        </p:txBody>
      </p:sp>
      <p:sp>
        <p:nvSpPr>
          <p:cNvPr id="44" name="TextBox 43">
            <a:extLst>
              <a:ext uri="{FF2B5EF4-FFF2-40B4-BE49-F238E27FC236}">
                <a16:creationId xmlns:a16="http://schemas.microsoft.com/office/drawing/2014/main" id="{97A36710-F67C-4B8F-83DD-03CC3914F942}"/>
              </a:ext>
            </a:extLst>
          </p:cNvPr>
          <p:cNvSpPr txBox="1"/>
          <p:nvPr/>
        </p:nvSpPr>
        <p:spPr>
          <a:xfrm>
            <a:off x="7782214" y="5641906"/>
            <a:ext cx="850016" cy="523875"/>
          </a:xfrm>
          <a:prstGeom prst="rect">
            <a:avLst/>
          </a:prstGeom>
          <a:noFill/>
        </p:spPr>
        <p:txBody>
          <a:bodyPr wrap="square" lIns="0" tIns="0" rIns="0" bIns="0" rtlCol="0" anchor="ctr">
            <a:noAutofit/>
          </a:bodyPr>
          <a:lstStyle/>
          <a:p>
            <a:pPr lvl="0" algn="ctr">
              <a:defRPr/>
            </a:pPr>
            <a:r>
              <a:rPr lang="en-US" sz="1200" dirty="0">
                <a:ea typeface="Georgia" charset="0"/>
                <a:cs typeface="Georgia" charset="0"/>
              </a:rPr>
              <a:t>23%</a:t>
            </a:r>
          </a:p>
        </p:txBody>
      </p:sp>
      <p:sp>
        <p:nvSpPr>
          <p:cNvPr id="45" name="TextBox 44">
            <a:extLst>
              <a:ext uri="{FF2B5EF4-FFF2-40B4-BE49-F238E27FC236}">
                <a16:creationId xmlns:a16="http://schemas.microsoft.com/office/drawing/2014/main" id="{4B5810F9-6901-4432-86FB-2E7CFC40B55C}"/>
              </a:ext>
            </a:extLst>
          </p:cNvPr>
          <p:cNvSpPr txBox="1"/>
          <p:nvPr/>
        </p:nvSpPr>
        <p:spPr>
          <a:xfrm>
            <a:off x="5786862" y="2790453"/>
            <a:ext cx="1645920" cy="371106"/>
          </a:xfrm>
          <a:prstGeom prst="rect">
            <a:avLst/>
          </a:prstGeom>
          <a:noFill/>
        </p:spPr>
        <p:txBody>
          <a:bodyPr wrap="square" lIns="0" tIns="0" rIns="0" bIns="0" rtlCol="0" anchor="ctr">
            <a:noAutofit/>
          </a:bodyPr>
          <a:lstStyle>
            <a:defPPr>
              <a:defRPr lang="en-US"/>
            </a:defPPr>
            <a:lvl1pPr algn="ctr">
              <a:defRPr sz="1400">
                <a:latin typeface="+mj-lt"/>
                <a:ea typeface="Georgia" charset="0"/>
                <a:cs typeface="Georgia" charset="0"/>
              </a:defRPr>
            </a:lvl1pPr>
          </a:lstStyle>
          <a:p>
            <a:r>
              <a:rPr lang="en-US" dirty="0"/>
              <a:t>Hotel</a:t>
            </a:r>
          </a:p>
        </p:txBody>
      </p:sp>
      <p:pic>
        <p:nvPicPr>
          <p:cNvPr id="41" name="Picture 2" descr="Image result for pace logo">
            <a:extLst>
              <a:ext uri="{FF2B5EF4-FFF2-40B4-BE49-F238E27FC236}">
                <a16:creationId xmlns:a16="http://schemas.microsoft.com/office/drawing/2014/main" id="{9BCD6570-626B-4D10-8755-536DE69A0EC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1000" y="1536904"/>
            <a:ext cx="1485900" cy="958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4393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2="http://schemas.microsoft.com/office/drawing/2015/10/21/chartex">
        <mc:Choice Requires="cx2">
          <p:graphicFrame>
            <p:nvGraphicFramePr>
              <p:cNvPr id="24" name="Chart Placeholder 29">
                <a:extLst>
                  <a:ext uri="{FF2B5EF4-FFF2-40B4-BE49-F238E27FC236}">
                    <a16:creationId xmlns:a16="http://schemas.microsoft.com/office/drawing/2014/main" id="{BF61FF67-A154-4AB5-A194-B8A03FC7122A}"/>
                  </a:ext>
                </a:extLst>
              </p:cNvPr>
              <p:cNvGraphicFramePr>
                <a:graphicFrameLocks/>
              </p:cNvGraphicFramePr>
              <p:nvPr>
                <p:extLst>
                  <p:ext uri="{D42A27DB-BD31-4B8C-83A1-F6EECF244321}">
                    <p14:modId xmlns:p14="http://schemas.microsoft.com/office/powerpoint/2010/main" val="2204765383"/>
                  </p:ext>
                </p:extLst>
              </p:nvPr>
            </p:nvGraphicFramePr>
            <p:xfrm>
              <a:off x="5298709" y="2938304"/>
              <a:ext cx="1920240" cy="3629360"/>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24" name="Chart Placeholder 29">
                <a:extLst>
                  <a:ext uri="{FF2B5EF4-FFF2-40B4-BE49-F238E27FC236}">
                    <a16:creationId xmlns:a16="http://schemas.microsoft.com/office/drawing/2014/main" id="{BF61FF67-A154-4AB5-A194-B8A03FC7122A}"/>
                  </a:ext>
                </a:extLst>
              </p:cNvPr>
              <p:cNvPicPr>
                <a:picLocks noGrp="1" noRot="1" noChangeAspect="1" noMove="1" noResize="1" noEditPoints="1" noAdjustHandles="1" noChangeArrowheads="1" noChangeShapeType="1"/>
              </p:cNvPicPr>
              <p:nvPr/>
            </p:nvPicPr>
            <p:blipFill>
              <a:blip r:embed="rId4"/>
              <a:stretch>
                <a:fillRect/>
              </a:stretch>
            </p:blipFill>
            <p:spPr>
              <a:xfrm>
                <a:off x="5298709" y="2938304"/>
                <a:ext cx="1920240" cy="3629360"/>
              </a:xfrm>
              <a:prstGeom prst="rect">
                <a:avLst/>
              </a:prstGeom>
            </p:spPr>
          </p:pic>
        </mc:Fallback>
      </mc:AlternateContent>
      <p:sp>
        <p:nvSpPr>
          <p:cNvPr id="8" name="Title 7">
            <a:extLst>
              <a:ext uri="{FF2B5EF4-FFF2-40B4-BE49-F238E27FC236}">
                <a16:creationId xmlns:a16="http://schemas.microsoft.com/office/drawing/2014/main" id="{7588E94E-E75C-43DA-B425-7E6C86BC25D4}"/>
              </a:ext>
            </a:extLst>
          </p:cNvPr>
          <p:cNvSpPr>
            <a:spLocks noGrp="1"/>
          </p:cNvSpPr>
          <p:nvPr>
            <p:ph type="title"/>
          </p:nvPr>
        </p:nvSpPr>
        <p:spPr/>
        <p:txBody>
          <a:bodyPr/>
          <a:lstStyle/>
          <a:p>
            <a:r>
              <a:rPr lang="en-US" dirty="0"/>
              <a:t>Pace Brand Usage Funnel </a:t>
            </a:r>
          </a:p>
        </p:txBody>
      </p:sp>
      <p:sp>
        <p:nvSpPr>
          <p:cNvPr id="42" name="Footer Placeholder 4">
            <a:extLst>
              <a:ext uri="{FF2B5EF4-FFF2-40B4-BE49-F238E27FC236}">
                <a16:creationId xmlns:a16="http://schemas.microsoft.com/office/drawing/2014/main" id="{C9E37A79-96D0-4EC6-B676-0B28448F0BB9}"/>
              </a:ext>
            </a:extLst>
          </p:cNvPr>
          <p:cNvSpPr>
            <a:spLocks noGrp="1"/>
          </p:cNvSpPr>
          <p:nvPr>
            <p:ph type="ftr" sz="quarter" idx="13"/>
          </p:nvPr>
        </p:nvSpPr>
        <p:spPr/>
        <p:txBody>
          <a:bodyPr/>
          <a:lstStyle/>
          <a:p>
            <a:r>
              <a:rPr lang="en-US" dirty="0"/>
              <a:t>Note: Percentages based on operators who currently use category</a:t>
            </a:r>
          </a:p>
        </p:txBody>
      </p:sp>
      <p:sp>
        <p:nvSpPr>
          <p:cNvPr id="6" name="Slide Number Placeholder 5">
            <a:extLst>
              <a:ext uri="{FF2B5EF4-FFF2-40B4-BE49-F238E27FC236}">
                <a16:creationId xmlns:a16="http://schemas.microsoft.com/office/drawing/2014/main" id="{08B6DD54-DA22-4357-86B1-1D3034B0B8DC}"/>
              </a:ext>
            </a:extLst>
          </p:cNvPr>
          <p:cNvSpPr>
            <a:spLocks noGrp="1"/>
          </p:cNvSpPr>
          <p:nvPr>
            <p:ph type="sldNum" sz="quarter" idx="4"/>
          </p:nvPr>
        </p:nvSpPr>
        <p:spPr/>
        <p:txBody>
          <a:bodyPr/>
          <a:lstStyle/>
          <a:p>
            <a:pPr lvl="0"/>
            <a:fld id="{7B6B1C32-E567-445C-9FD5-2A0B0A08DD29}" type="slidenum">
              <a:rPr lang="en-US" noProof="0" smtClean="0"/>
              <a:pPr lvl="0"/>
              <a:t>39</a:t>
            </a:fld>
            <a:endParaRPr lang="en-US" noProof="0" dirty="0"/>
          </a:p>
        </p:txBody>
      </p:sp>
      <p:sp>
        <p:nvSpPr>
          <p:cNvPr id="37" name="Text Placeholder 1">
            <a:extLst>
              <a:ext uri="{FF2B5EF4-FFF2-40B4-BE49-F238E27FC236}">
                <a16:creationId xmlns:a16="http://schemas.microsoft.com/office/drawing/2014/main" id="{444BEACA-B705-45B5-90C5-75CBA86073EA}"/>
              </a:ext>
            </a:extLst>
          </p:cNvPr>
          <p:cNvSpPr>
            <a:spLocks noGrp="1"/>
          </p:cNvSpPr>
          <p:nvPr>
            <p:ph type="body" sz="quarter" idx="15"/>
          </p:nvPr>
        </p:nvSpPr>
        <p:spPr/>
        <p:txBody>
          <a:bodyPr/>
          <a:lstStyle/>
          <a:p>
            <a:r>
              <a:rPr lang="en-US" dirty="0"/>
              <a:t>Priority segments</a:t>
            </a:r>
          </a:p>
        </p:txBody>
      </p:sp>
      <mc:AlternateContent xmlns:mc="http://schemas.openxmlformats.org/markup-compatibility/2006" xmlns:cx2="http://schemas.microsoft.com/office/drawing/2015/10/21/chartex">
        <mc:Choice Requires="cx2">
          <p:graphicFrame>
            <p:nvGraphicFramePr>
              <p:cNvPr id="30" name="Chart Placeholder 29">
                <a:extLst>
                  <a:ext uri="{FF2B5EF4-FFF2-40B4-BE49-F238E27FC236}">
                    <a16:creationId xmlns:a16="http://schemas.microsoft.com/office/drawing/2014/main" id="{A75C39C8-70A5-4543-AE95-CA1A36360FF1}"/>
                  </a:ext>
                </a:extLst>
              </p:cNvPr>
              <p:cNvGraphicFramePr>
                <a:graphicFrameLocks noGrp="1"/>
              </p:cNvGraphicFramePr>
              <p:nvPr>
                <p:ph type="chart" sz="quarter" idx="4294967295"/>
              </p:nvPr>
            </p:nvGraphicFramePr>
            <p:xfrm>
              <a:off x="2354873" y="2931878"/>
              <a:ext cx="1920875" cy="3629025"/>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30" name="Chart Placeholder 29">
                <a:extLst>
                  <a:ext uri="{FF2B5EF4-FFF2-40B4-BE49-F238E27FC236}">
                    <a16:creationId xmlns:a16="http://schemas.microsoft.com/office/drawing/2014/main" id="{A75C39C8-70A5-4543-AE95-CA1A36360FF1}"/>
                  </a:ext>
                </a:extLst>
              </p:cNvPr>
              <p:cNvPicPr>
                <a:picLocks noGrp="1" noRot="1" noChangeAspect="1" noMove="1" noResize="1" noEditPoints="1" noAdjustHandles="1" noChangeArrowheads="1" noChangeShapeType="1"/>
              </p:cNvPicPr>
              <p:nvPr/>
            </p:nvPicPr>
            <p:blipFill>
              <a:blip r:embed="rId6"/>
              <a:stretch>
                <a:fillRect/>
              </a:stretch>
            </p:blipFill>
            <p:spPr>
              <a:xfrm>
                <a:off x="2354873" y="2931878"/>
                <a:ext cx="1920875" cy="3629025"/>
              </a:xfrm>
              <a:prstGeom prst="rect">
                <a:avLst/>
              </a:prstGeom>
            </p:spPr>
          </p:pic>
        </mc:Fallback>
      </mc:AlternateContent>
      <p:sp>
        <p:nvSpPr>
          <p:cNvPr id="49" name="TextBox 48">
            <a:extLst>
              <a:ext uri="{FF2B5EF4-FFF2-40B4-BE49-F238E27FC236}">
                <a16:creationId xmlns:a16="http://schemas.microsoft.com/office/drawing/2014/main" id="{35C001FB-CDFC-43E5-A342-2F607C21B6BF}"/>
              </a:ext>
            </a:extLst>
          </p:cNvPr>
          <p:cNvSpPr txBox="1"/>
          <p:nvPr/>
        </p:nvSpPr>
        <p:spPr>
          <a:xfrm>
            <a:off x="7456416" y="4880933"/>
            <a:ext cx="838200" cy="523875"/>
          </a:xfrm>
          <a:prstGeom prst="rect">
            <a:avLst/>
          </a:prstGeom>
          <a:noFill/>
        </p:spPr>
        <p:txBody>
          <a:bodyPr wrap="square" lIns="0" tIns="0" rIns="0" bIns="0" rtlCol="0" anchor="ctr">
            <a:noAutofit/>
          </a:body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Georgia" charset="0"/>
                <a:cs typeface="Georgia" charset="0"/>
              </a:rPr>
              <a:t>21%</a:t>
            </a:r>
          </a:p>
        </p:txBody>
      </p:sp>
      <p:sp>
        <p:nvSpPr>
          <p:cNvPr id="50" name="TextBox 49">
            <a:extLst>
              <a:ext uri="{FF2B5EF4-FFF2-40B4-BE49-F238E27FC236}">
                <a16:creationId xmlns:a16="http://schemas.microsoft.com/office/drawing/2014/main" id="{8F0943B3-BF58-41F1-B376-865B84F56EEF}"/>
              </a:ext>
            </a:extLst>
          </p:cNvPr>
          <p:cNvSpPr txBox="1"/>
          <p:nvPr/>
        </p:nvSpPr>
        <p:spPr>
          <a:xfrm>
            <a:off x="2907113" y="3257670"/>
            <a:ext cx="838200" cy="523875"/>
          </a:xfrm>
          <a:prstGeom prst="rect">
            <a:avLst/>
          </a:prstGeom>
          <a:noFill/>
        </p:spPr>
        <p:txBody>
          <a:bodyPr wrap="square" lIns="0" tIns="0" rIns="0" bIns="0" rtlCol="0" anchor="ctr">
            <a:noAutofit/>
          </a:bodyPr>
          <a:lstStyle/>
          <a:p>
            <a:pPr marL="0" marR="0" lvl="0" indent="0" algn="ctr" defTabSz="914318"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Arial" panose="020B0604020202020204"/>
                <a:ea typeface="Georgia" charset="0"/>
                <a:cs typeface="Georgia" charset="0"/>
              </a:rPr>
              <a:t>26</a:t>
            </a:r>
            <a:r>
              <a:rPr kumimoji="0" lang="en-US" sz="1200" b="0" i="0" u="none" strike="noStrike" kern="1200" cap="none" spc="0" normalizeH="0" baseline="0" noProof="0" dirty="0">
                <a:ln>
                  <a:noFill/>
                </a:ln>
                <a:solidFill>
                  <a:srgbClr val="FFFFFF"/>
                </a:solidFill>
                <a:effectLst/>
                <a:uLnTx/>
                <a:uFillTx/>
                <a:latin typeface="Arial" panose="020B0604020202020204"/>
                <a:ea typeface="Georgia" charset="0"/>
                <a:cs typeface="Georgia" charset="0"/>
              </a:rPr>
              <a:t>%</a:t>
            </a:r>
          </a:p>
        </p:txBody>
      </p:sp>
      <p:sp>
        <p:nvSpPr>
          <p:cNvPr id="51" name="TextBox 50">
            <a:extLst>
              <a:ext uri="{FF2B5EF4-FFF2-40B4-BE49-F238E27FC236}">
                <a16:creationId xmlns:a16="http://schemas.microsoft.com/office/drawing/2014/main" id="{101E0756-0788-4D82-93FF-846D900E6923}"/>
              </a:ext>
            </a:extLst>
          </p:cNvPr>
          <p:cNvSpPr txBox="1"/>
          <p:nvPr/>
        </p:nvSpPr>
        <p:spPr>
          <a:xfrm>
            <a:off x="2916883" y="4409899"/>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48%</a:t>
            </a:r>
          </a:p>
        </p:txBody>
      </p:sp>
      <p:sp>
        <p:nvSpPr>
          <p:cNvPr id="52" name="TextBox 51">
            <a:extLst>
              <a:ext uri="{FF2B5EF4-FFF2-40B4-BE49-F238E27FC236}">
                <a16:creationId xmlns:a16="http://schemas.microsoft.com/office/drawing/2014/main" id="{F95C4A6E-2F97-49BA-A91C-27A3E4D3D833}"/>
              </a:ext>
            </a:extLst>
          </p:cNvPr>
          <p:cNvSpPr txBox="1"/>
          <p:nvPr/>
        </p:nvSpPr>
        <p:spPr>
          <a:xfrm>
            <a:off x="2916883" y="5609054"/>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27%</a:t>
            </a:r>
          </a:p>
        </p:txBody>
      </p:sp>
      <p:sp>
        <p:nvSpPr>
          <p:cNvPr id="3" name="TextBox 2">
            <a:extLst>
              <a:ext uri="{FF2B5EF4-FFF2-40B4-BE49-F238E27FC236}">
                <a16:creationId xmlns:a16="http://schemas.microsoft.com/office/drawing/2014/main" id="{7F23AD4A-CB33-4A69-A568-B60328C90ECE}"/>
              </a:ext>
            </a:extLst>
          </p:cNvPr>
          <p:cNvSpPr txBox="1"/>
          <p:nvPr/>
        </p:nvSpPr>
        <p:spPr>
          <a:xfrm>
            <a:off x="906101" y="3268632"/>
            <a:ext cx="883246" cy="538516"/>
          </a:xfrm>
          <a:prstGeom prst="rect">
            <a:avLst/>
          </a:prstGeom>
          <a:noFill/>
        </p:spPr>
        <p:txBody>
          <a:bodyPr wrap="square" lIns="0" tIns="0" rIns="0" bIns="0" rtlCol="0" anchor="ctr">
            <a:noAutofit/>
          </a:bodyPr>
          <a:lstStyle/>
          <a:p>
            <a:r>
              <a:rPr lang="en-US" sz="1100" dirty="0">
                <a:latin typeface="+mj-lt"/>
                <a:ea typeface="Georgia" charset="0"/>
                <a:cs typeface="Georgia" charset="0"/>
              </a:rPr>
              <a:t>Unaided Awareness</a:t>
            </a:r>
          </a:p>
        </p:txBody>
      </p:sp>
      <p:sp>
        <p:nvSpPr>
          <p:cNvPr id="19" name="TextBox 18">
            <a:extLst>
              <a:ext uri="{FF2B5EF4-FFF2-40B4-BE49-F238E27FC236}">
                <a16:creationId xmlns:a16="http://schemas.microsoft.com/office/drawing/2014/main" id="{FAD4244F-6E89-4EEF-BCB8-5B6D023652AF}"/>
              </a:ext>
            </a:extLst>
          </p:cNvPr>
          <p:cNvSpPr txBox="1"/>
          <p:nvPr/>
        </p:nvSpPr>
        <p:spPr>
          <a:xfrm>
            <a:off x="906101" y="4477133"/>
            <a:ext cx="883246" cy="538516"/>
          </a:xfrm>
          <a:prstGeom prst="rect">
            <a:avLst/>
          </a:prstGeom>
          <a:noFill/>
        </p:spPr>
        <p:txBody>
          <a:bodyPr wrap="square" lIns="0" tIns="0" rIns="0" bIns="0" rtlCol="0" anchor="ctr">
            <a:noAutofit/>
          </a:bodyPr>
          <a:lstStyle/>
          <a:p>
            <a:r>
              <a:rPr lang="en-US" sz="1100" dirty="0">
                <a:latin typeface="+mj-lt"/>
                <a:ea typeface="Georgia" charset="0"/>
                <a:cs typeface="Georgia" charset="0"/>
              </a:rPr>
              <a:t>Aided Awareness</a:t>
            </a:r>
          </a:p>
        </p:txBody>
      </p:sp>
      <p:sp>
        <p:nvSpPr>
          <p:cNvPr id="20" name="TextBox 19">
            <a:extLst>
              <a:ext uri="{FF2B5EF4-FFF2-40B4-BE49-F238E27FC236}">
                <a16:creationId xmlns:a16="http://schemas.microsoft.com/office/drawing/2014/main" id="{71EA8511-54C1-4B06-9A1F-DC12B09AD63E}"/>
              </a:ext>
            </a:extLst>
          </p:cNvPr>
          <p:cNvSpPr txBox="1"/>
          <p:nvPr/>
        </p:nvSpPr>
        <p:spPr>
          <a:xfrm>
            <a:off x="906101" y="5613212"/>
            <a:ext cx="1107835" cy="538516"/>
          </a:xfrm>
          <a:prstGeom prst="rect">
            <a:avLst/>
          </a:prstGeom>
          <a:noFill/>
        </p:spPr>
        <p:txBody>
          <a:bodyPr wrap="square" lIns="0" tIns="0" rIns="0" bIns="0" rtlCol="0" anchor="ctr">
            <a:noAutofit/>
          </a:bodyPr>
          <a:lstStyle/>
          <a:p>
            <a:r>
              <a:rPr lang="en-US" sz="1100" dirty="0">
                <a:latin typeface="+mj-lt"/>
                <a:ea typeface="Georgia" charset="0"/>
                <a:cs typeface="Georgia" charset="0"/>
              </a:rPr>
              <a:t>Currently Purchasing</a:t>
            </a:r>
            <a:endParaRPr lang="en-US" sz="1100" dirty="0">
              <a:ea typeface="Georgia" charset="0"/>
              <a:cs typeface="Georgia" charset="0"/>
            </a:endParaRPr>
          </a:p>
        </p:txBody>
      </p:sp>
      <p:sp>
        <p:nvSpPr>
          <p:cNvPr id="23" name="TextBox 22">
            <a:extLst>
              <a:ext uri="{FF2B5EF4-FFF2-40B4-BE49-F238E27FC236}">
                <a16:creationId xmlns:a16="http://schemas.microsoft.com/office/drawing/2014/main" id="{D55D1D04-C25A-4647-85CA-202658F6B98D}"/>
              </a:ext>
            </a:extLst>
          </p:cNvPr>
          <p:cNvSpPr txBox="1"/>
          <p:nvPr/>
        </p:nvSpPr>
        <p:spPr>
          <a:xfrm>
            <a:off x="5868879" y="3294337"/>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36%</a:t>
            </a:r>
            <a:endParaRPr kumimoji="0" lang="en-US" sz="1200" b="0" i="0" u="none" strike="noStrike" kern="1200" cap="none" spc="0" normalizeH="0" baseline="0" noProof="0" dirty="0">
              <a:ln>
                <a:noFill/>
              </a:ln>
              <a:solidFill>
                <a:srgbClr val="FFFFFF"/>
              </a:solidFill>
              <a:effectLst/>
              <a:uLnTx/>
              <a:uFillTx/>
              <a:latin typeface="Arial" panose="020B0604020202020204"/>
              <a:ea typeface="Georgia" charset="0"/>
              <a:cs typeface="Georgia" charset="0"/>
            </a:endParaRPr>
          </a:p>
        </p:txBody>
      </p:sp>
      <p:sp>
        <p:nvSpPr>
          <p:cNvPr id="25" name="TextBox 24">
            <a:extLst>
              <a:ext uri="{FF2B5EF4-FFF2-40B4-BE49-F238E27FC236}">
                <a16:creationId xmlns:a16="http://schemas.microsoft.com/office/drawing/2014/main" id="{06D3C60E-BF66-4FB0-83E7-5BFE5EDC3599}"/>
              </a:ext>
            </a:extLst>
          </p:cNvPr>
          <p:cNvSpPr txBox="1"/>
          <p:nvPr/>
        </p:nvSpPr>
        <p:spPr>
          <a:xfrm>
            <a:off x="5879240" y="4473725"/>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51%</a:t>
            </a:r>
            <a:endParaRPr kumimoji="0" lang="en-US" sz="1200" b="0" i="0" u="none" strike="noStrike" kern="1200" cap="none" spc="0" normalizeH="0" baseline="0" noProof="0" dirty="0">
              <a:ln>
                <a:noFill/>
              </a:ln>
              <a:solidFill>
                <a:srgbClr val="FFFFFF"/>
              </a:solidFill>
              <a:effectLst/>
              <a:uLnTx/>
              <a:uFillTx/>
              <a:latin typeface="Arial" panose="020B0604020202020204"/>
              <a:ea typeface="Georgia" charset="0"/>
              <a:cs typeface="Georgia" charset="0"/>
            </a:endParaRPr>
          </a:p>
        </p:txBody>
      </p:sp>
      <p:sp>
        <p:nvSpPr>
          <p:cNvPr id="27" name="TextBox 26">
            <a:extLst>
              <a:ext uri="{FF2B5EF4-FFF2-40B4-BE49-F238E27FC236}">
                <a16:creationId xmlns:a16="http://schemas.microsoft.com/office/drawing/2014/main" id="{A6D4B214-DBDF-43BD-B2EB-FE5D27DF1405}"/>
              </a:ext>
            </a:extLst>
          </p:cNvPr>
          <p:cNvSpPr txBox="1"/>
          <p:nvPr/>
        </p:nvSpPr>
        <p:spPr>
          <a:xfrm>
            <a:off x="3630823" y="4912550"/>
            <a:ext cx="838200" cy="500609"/>
          </a:xfrm>
          <a:prstGeom prst="rect">
            <a:avLst/>
          </a:prstGeom>
          <a:noFill/>
        </p:spPr>
        <p:txBody>
          <a:bodyPr wrap="square" lIns="0" tIns="0" rIns="0" bIns="0" rtlCol="0" anchor="ctr">
            <a:noAutofit/>
          </a:body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Georgia" charset="0"/>
                <a:cs typeface="Georgia" charset="0"/>
              </a:rPr>
              <a:t>32%</a:t>
            </a:r>
          </a:p>
        </p:txBody>
      </p:sp>
      <p:sp>
        <p:nvSpPr>
          <p:cNvPr id="36" name="TextBox 35">
            <a:extLst>
              <a:ext uri="{FF2B5EF4-FFF2-40B4-BE49-F238E27FC236}">
                <a16:creationId xmlns:a16="http://schemas.microsoft.com/office/drawing/2014/main" id="{4AEC69F4-BBCE-4559-860E-C80A5B32D57C}"/>
              </a:ext>
            </a:extLst>
          </p:cNvPr>
          <p:cNvSpPr txBox="1"/>
          <p:nvPr/>
        </p:nvSpPr>
        <p:spPr>
          <a:xfrm>
            <a:off x="5879241" y="5645720"/>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26%</a:t>
            </a:r>
          </a:p>
        </p:txBody>
      </p:sp>
      <p:sp>
        <p:nvSpPr>
          <p:cNvPr id="38" name="TextBox 37">
            <a:extLst>
              <a:ext uri="{FF2B5EF4-FFF2-40B4-BE49-F238E27FC236}">
                <a16:creationId xmlns:a16="http://schemas.microsoft.com/office/drawing/2014/main" id="{1667AC30-5DD7-44EC-AA61-8FF0F36B45BC}"/>
              </a:ext>
            </a:extLst>
          </p:cNvPr>
          <p:cNvSpPr txBox="1"/>
          <p:nvPr/>
        </p:nvSpPr>
        <p:spPr>
          <a:xfrm>
            <a:off x="2476261" y="2809219"/>
            <a:ext cx="1645920" cy="371106"/>
          </a:xfrm>
          <a:prstGeom prst="rect">
            <a:avLst/>
          </a:prstGeom>
          <a:noFill/>
        </p:spPr>
        <p:txBody>
          <a:bodyPr wrap="square" lIns="0" tIns="0" rIns="0" bIns="0" rtlCol="0" anchor="ctr">
            <a:noAutofit/>
          </a:bodyPr>
          <a:lstStyle/>
          <a:p>
            <a:pPr algn="ctr"/>
            <a:r>
              <a:rPr lang="en-US" sz="1400" dirty="0">
                <a:latin typeface="+mj-lt"/>
                <a:ea typeface="Georgia" charset="0"/>
                <a:cs typeface="Georgia" charset="0"/>
              </a:rPr>
              <a:t>Total Sample</a:t>
            </a:r>
          </a:p>
        </p:txBody>
      </p:sp>
      <p:sp>
        <p:nvSpPr>
          <p:cNvPr id="39" name="TextBox 38">
            <a:extLst>
              <a:ext uri="{FF2B5EF4-FFF2-40B4-BE49-F238E27FC236}">
                <a16:creationId xmlns:a16="http://schemas.microsoft.com/office/drawing/2014/main" id="{F9D33E20-9415-45C5-B24C-B67F12C8ADBC}"/>
              </a:ext>
            </a:extLst>
          </p:cNvPr>
          <p:cNvSpPr txBox="1"/>
          <p:nvPr/>
        </p:nvSpPr>
        <p:spPr>
          <a:xfrm>
            <a:off x="5416474" y="2733283"/>
            <a:ext cx="1645920" cy="371106"/>
          </a:xfrm>
          <a:prstGeom prst="rect">
            <a:avLst/>
          </a:prstGeom>
          <a:noFill/>
        </p:spPr>
        <p:txBody>
          <a:bodyPr wrap="square" lIns="0" tIns="0" rIns="0" bIns="0" rtlCol="0" anchor="ctr">
            <a:noAutofit/>
          </a:bodyPr>
          <a:lstStyle>
            <a:defPPr>
              <a:defRPr lang="en-US"/>
            </a:defPPr>
            <a:lvl1pPr algn="ctr">
              <a:defRPr sz="1400">
                <a:latin typeface="+mj-lt"/>
                <a:ea typeface="Georgia" charset="0"/>
                <a:cs typeface="Georgia" charset="0"/>
              </a:defRPr>
            </a:lvl1pPr>
          </a:lstStyle>
          <a:p>
            <a:r>
              <a:rPr lang="en-US" dirty="0"/>
              <a:t>Commercial Chains</a:t>
            </a:r>
          </a:p>
        </p:txBody>
      </p:sp>
      <p:pic>
        <p:nvPicPr>
          <p:cNvPr id="44" name="Picture 2" descr="Image result for pace logo">
            <a:extLst>
              <a:ext uri="{FF2B5EF4-FFF2-40B4-BE49-F238E27FC236}">
                <a16:creationId xmlns:a16="http://schemas.microsoft.com/office/drawing/2014/main" id="{B937957B-95B6-457B-9DC2-C3DA964373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1536904"/>
            <a:ext cx="1485900" cy="958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203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owl of soup&#10;&#10;Description automatically generated">
            <a:extLst>
              <a:ext uri="{FF2B5EF4-FFF2-40B4-BE49-F238E27FC236}">
                <a16:creationId xmlns:a16="http://schemas.microsoft.com/office/drawing/2014/main" id="{6F2B586C-B220-4373-BCBF-030FE68FAD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2434" b="12434"/>
          <a:stretch/>
        </p:blipFill>
        <p:spPr>
          <a:xfrm>
            <a:off x="4679444" y="3880140"/>
            <a:ext cx="4464556" cy="2977860"/>
          </a:xfrm>
          <a:prstGeom prst="rect">
            <a:avLst/>
          </a:prstGeom>
        </p:spPr>
      </p:pic>
      <p:sp>
        <p:nvSpPr>
          <p:cNvPr id="2" name="Title 1"/>
          <p:cNvSpPr>
            <a:spLocks noGrp="1"/>
          </p:cNvSpPr>
          <p:nvPr>
            <p:ph type="title"/>
          </p:nvPr>
        </p:nvSpPr>
        <p:spPr/>
        <p:txBody>
          <a:bodyPr/>
          <a:lstStyle/>
          <a:p>
            <a:r>
              <a:rPr lang="en-US" dirty="0"/>
              <a:t>Introduction</a:t>
            </a:r>
          </a:p>
        </p:txBody>
      </p:sp>
      <p:sp>
        <p:nvSpPr>
          <p:cNvPr id="7" name="Text Placeholder 6"/>
          <p:cNvSpPr>
            <a:spLocks noGrp="1"/>
          </p:cNvSpPr>
          <p:nvPr>
            <p:ph type="body" sz="quarter" idx="14"/>
          </p:nvPr>
        </p:nvSpPr>
        <p:spPr/>
        <p:txBody>
          <a:bodyPr/>
          <a:lstStyle/>
          <a:p>
            <a:r>
              <a:rPr lang="en-US" sz="1600" b="1" dirty="0">
                <a:latin typeface="+mj-lt"/>
              </a:rPr>
              <a:t>The Situation</a:t>
            </a:r>
          </a:p>
          <a:p>
            <a:r>
              <a:rPr lang="en-US" dirty="0"/>
              <a:t>For branded manufacturers, nothing is more important than protecting their brand power. However, today’s flat foodservice environment has provided a situation that poses significant challenges to manufacturer brands and their prospects.</a:t>
            </a:r>
          </a:p>
          <a:p>
            <a:r>
              <a:rPr lang="en-US" dirty="0"/>
              <a:t>Campbell’s Foodservice competes in a variety of categories in the food away from home space, including soup (frozen and canned), snacks, salsa and beverages. </a:t>
            </a:r>
          </a:p>
          <a:p>
            <a:r>
              <a:rPr lang="en-US" dirty="0"/>
              <a:t>In 2017, the Campbell’s Foodservice portfolio was positioned under the “Made to Serve” tagline, which emphasizes the company’s commitment to real food and its alignment with operator values and needs. </a:t>
            </a:r>
          </a:p>
          <a:p>
            <a:r>
              <a:rPr lang="en-US" dirty="0"/>
              <a:t>But, importantly, over the past several years there have been a variety of portfolio, product level and segment initiatives, which have been evaluated via communication metrics and sales results. </a:t>
            </a:r>
          </a:p>
          <a:p>
            <a:endParaRPr lang="en-US" dirty="0"/>
          </a:p>
          <a:p>
            <a:r>
              <a:rPr lang="en-US" sz="1600" b="1" dirty="0">
                <a:latin typeface="+mj-lt"/>
              </a:rPr>
              <a:t>The Solution</a:t>
            </a:r>
          </a:p>
          <a:p>
            <a:r>
              <a:rPr lang="en-US" dirty="0"/>
              <a:t>To position the organization for future growth in the wake of the evolution of the brand (and the industry), Campbell’s asked Technomic for intelligence and guidance to better understand its current and evolving brand equity among foodservice operators. </a:t>
            </a:r>
          </a:p>
          <a:p>
            <a:r>
              <a:rPr lang="en-US" dirty="0"/>
              <a:t>Given this need for insights, Technomic developed this report to address areas of critical importance to Campbell’s Foodservice. </a:t>
            </a:r>
            <a:endParaRPr lang="en-US" sz="1400" dirty="0">
              <a:solidFill>
                <a:schemeClr val="bg1"/>
              </a:solidFill>
              <a:latin typeface="+mj-lt"/>
            </a:endParaRPr>
          </a:p>
        </p:txBody>
      </p:sp>
      <p:sp>
        <p:nvSpPr>
          <p:cNvPr id="5" name="Slide Number Placeholder 4"/>
          <p:cNvSpPr>
            <a:spLocks noGrp="1"/>
          </p:cNvSpPr>
          <p:nvPr>
            <p:ph type="sldNum" sz="quarter" idx="4"/>
          </p:nvPr>
        </p:nvSpPr>
        <p:spPr/>
        <p:txBody>
          <a:bodyPr/>
          <a:lstStyle/>
          <a:p>
            <a:pPr defTabSz="856716"/>
            <a:fld id="{7B6B1C32-E567-445C-9FD5-2A0B0A08DD29}" type="slidenum">
              <a:rPr lang="en-US" smtClean="0"/>
              <a:pPr defTabSz="856716"/>
              <a:t>4</a:t>
            </a:fld>
            <a:endParaRPr lang="en-US" dirty="0"/>
          </a:p>
        </p:txBody>
      </p:sp>
    </p:spTree>
    <p:extLst>
      <p:ext uri="{BB962C8B-B14F-4D97-AF65-F5344CB8AC3E}">
        <p14:creationId xmlns:p14="http://schemas.microsoft.com/office/powerpoint/2010/main" val="11235632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562818D-B371-41C2-B1C0-E6380F96A62A}"/>
              </a:ext>
            </a:extLst>
          </p:cNvPr>
          <p:cNvSpPr>
            <a:spLocks noGrp="1"/>
          </p:cNvSpPr>
          <p:nvPr>
            <p:ph type="title"/>
          </p:nvPr>
        </p:nvSpPr>
        <p:spPr/>
        <p:txBody>
          <a:bodyPr/>
          <a:lstStyle/>
          <a:p>
            <a:r>
              <a:rPr lang="en-US" dirty="0"/>
              <a:t>Prepared Salsa Category Performance Summary</a:t>
            </a:r>
          </a:p>
        </p:txBody>
      </p:sp>
      <p:sp>
        <p:nvSpPr>
          <p:cNvPr id="6" name="Footer Placeholder 4">
            <a:extLst>
              <a:ext uri="{FF2B5EF4-FFF2-40B4-BE49-F238E27FC236}">
                <a16:creationId xmlns:a16="http://schemas.microsoft.com/office/drawing/2014/main" id="{0FC0DBA5-4B06-4EB2-8F23-79651E2098AD}"/>
              </a:ext>
            </a:extLst>
          </p:cNvPr>
          <p:cNvSpPr>
            <a:spLocks noGrp="1"/>
          </p:cNvSpPr>
          <p:nvPr>
            <p:ph type="ftr" sz="quarter" idx="13"/>
          </p:nvPr>
        </p:nvSpPr>
        <p:spPr/>
        <p:txBody>
          <a:bodyPr/>
          <a:lstStyle/>
          <a:p>
            <a:r>
              <a:rPr lang="en-US" dirty="0"/>
              <a:t>Note: Percentages based on operators who currently use brand and comparisons are between top three brands, based on usage</a:t>
            </a:r>
          </a:p>
          <a:p>
            <a:r>
              <a:rPr lang="en-US" dirty="0"/>
              <a:t>Top Box</a:t>
            </a:r>
          </a:p>
        </p:txBody>
      </p:sp>
      <p:sp>
        <p:nvSpPr>
          <p:cNvPr id="3" name="Slide Number Placeholder 2">
            <a:extLst>
              <a:ext uri="{FF2B5EF4-FFF2-40B4-BE49-F238E27FC236}">
                <a16:creationId xmlns:a16="http://schemas.microsoft.com/office/drawing/2014/main" id="{3B80594C-321C-4C77-A318-92EB5D59B7E7}"/>
              </a:ext>
            </a:extLst>
          </p:cNvPr>
          <p:cNvSpPr>
            <a:spLocks noGrp="1"/>
          </p:cNvSpPr>
          <p:nvPr>
            <p:ph type="sldNum" sz="quarter" idx="4"/>
          </p:nvPr>
        </p:nvSpPr>
        <p:spPr/>
        <p:txBody>
          <a:bodyPr/>
          <a:lstStyle/>
          <a:p>
            <a:fld id="{7B6B1C32-E567-445C-9FD5-2A0B0A08DD29}" type="slidenum">
              <a:rPr lang="en-US" smtClean="0"/>
              <a:pPr/>
              <a:t>40</a:t>
            </a:fld>
            <a:endParaRPr lang="en-US" dirty="0"/>
          </a:p>
        </p:txBody>
      </p:sp>
      <p:sp>
        <p:nvSpPr>
          <p:cNvPr id="2" name="Text Placeholder 1">
            <a:extLst>
              <a:ext uri="{FF2B5EF4-FFF2-40B4-BE49-F238E27FC236}">
                <a16:creationId xmlns:a16="http://schemas.microsoft.com/office/drawing/2014/main" id="{F1962971-740C-40ED-84AB-BB243F4853DB}"/>
              </a:ext>
            </a:extLst>
          </p:cNvPr>
          <p:cNvSpPr>
            <a:spLocks noGrp="1"/>
          </p:cNvSpPr>
          <p:nvPr>
            <p:ph type="body" sz="quarter" idx="15"/>
          </p:nvPr>
        </p:nvSpPr>
        <p:spPr>
          <a:xfrm>
            <a:off x="381000" y="1656678"/>
            <a:ext cx="5486398" cy="371764"/>
          </a:xfrm>
        </p:spPr>
        <p:txBody>
          <a:bodyPr/>
          <a:lstStyle/>
          <a:p>
            <a:r>
              <a:rPr lang="en-US" dirty="0"/>
              <a:t>In top eight purchase drivers</a:t>
            </a:r>
          </a:p>
        </p:txBody>
      </p:sp>
      <p:graphicFrame>
        <p:nvGraphicFramePr>
          <p:cNvPr id="12" name="Chart Placeholder 11">
            <a:extLst>
              <a:ext uri="{FF2B5EF4-FFF2-40B4-BE49-F238E27FC236}">
                <a16:creationId xmlns:a16="http://schemas.microsoft.com/office/drawing/2014/main" id="{D6D98C22-FA84-4F95-B1FB-D256D0BE1D2B}"/>
              </a:ext>
            </a:extLst>
          </p:cNvPr>
          <p:cNvGraphicFramePr>
            <a:graphicFrameLocks noGrp="1"/>
          </p:cNvGraphicFramePr>
          <p:nvPr>
            <p:ph type="chart" sz="quarter" idx="4294967295"/>
          </p:nvPr>
        </p:nvGraphicFramePr>
        <p:xfrm>
          <a:off x="381000" y="2346233"/>
          <a:ext cx="8382000" cy="2677588"/>
        </p:xfrm>
        <a:graphic>
          <a:graphicData uri="http://schemas.openxmlformats.org/drawingml/2006/table">
            <a:tbl>
              <a:tblPr firstRow="1" bandRow="1">
                <a:tableStyleId>{8EC20E35-A176-4012-BC5E-935CFFF8708E}</a:tableStyleId>
              </a:tblPr>
              <a:tblGrid>
                <a:gridCol w="3751534">
                  <a:extLst>
                    <a:ext uri="{9D8B030D-6E8A-4147-A177-3AD203B41FA5}">
                      <a16:colId xmlns:a16="http://schemas.microsoft.com/office/drawing/2014/main" val="20000"/>
                    </a:ext>
                  </a:extLst>
                </a:gridCol>
                <a:gridCol w="2315233">
                  <a:extLst>
                    <a:ext uri="{9D8B030D-6E8A-4147-A177-3AD203B41FA5}">
                      <a16:colId xmlns:a16="http://schemas.microsoft.com/office/drawing/2014/main" val="20001"/>
                    </a:ext>
                  </a:extLst>
                </a:gridCol>
                <a:gridCol w="2315233">
                  <a:extLst>
                    <a:ext uri="{9D8B030D-6E8A-4147-A177-3AD203B41FA5}">
                      <a16:colId xmlns:a16="http://schemas.microsoft.com/office/drawing/2014/main" val="20002"/>
                    </a:ext>
                  </a:extLst>
                </a:gridCol>
              </a:tblGrid>
              <a:tr h="452060">
                <a:tc>
                  <a:txBody>
                    <a:bodyPr/>
                    <a:lstStyle/>
                    <a:p>
                      <a:pPr algn="l" fontAlgn="b"/>
                      <a:r>
                        <a:rPr lang="en-US" sz="1000" b="1" i="0" u="none" strike="noStrike" spc="0" baseline="0" dirty="0">
                          <a:solidFill>
                            <a:schemeClr val="tx1"/>
                          </a:solidFill>
                          <a:effectLst/>
                          <a:latin typeface="+mj-lt"/>
                        </a:rPr>
                        <a:t>Percent of Operators Who Believe Statement Describes Brand</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baseline="0" dirty="0">
                          <a:solidFill>
                            <a:schemeClr val="tx1"/>
                          </a:solidFill>
                          <a:effectLst/>
                          <a:latin typeface="+mj-lt"/>
                        </a:rPr>
                        <a:t>Leader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baseline="0" dirty="0">
                          <a:solidFill>
                            <a:schemeClr val="tx1"/>
                          </a:solidFill>
                          <a:effectLst/>
                          <a:latin typeface="+mj-lt"/>
                        </a:rPr>
                        <a:t>Pace Performance Among Operators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8191">
                <a:tc>
                  <a:txBody>
                    <a:bodyPr/>
                    <a:lstStyle/>
                    <a:p>
                      <a:pPr algn="l" fontAlgn="t"/>
                      <a:r>
                        <a:rPr lang="en-US" sz="1000" b="0" i="0" u="none" strike="noStrike" spc="0" baseline="0" dirty="0">
                          <a:solidFill>
                            <a:schemeClr val="tx1"/>
                          </a:solidFill>
                          <a:effectLst/>
                          <a:latin typeface="+mn-lt"/>
                        </a:rPr>
                        <a:t>Products give you value for the money</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baseline="0" dirty="0">
                          <a:solidFill>
                            <a:schemeClr val="tx1"/>
                          </a:solidFill>
                          <a:effectLst/>
                          <a:latin typeface="+mn-lt"/>
                          <a:ea typeface="+mn-ea"/>
                          <a:cs typeface="+mn-cs"/>
                        </a:rPr>
                        <a:t>Embasa (69%)</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60%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289016792"/>
                  </a:ext>
                </a:extLst>
              </a:tr>
              <a:tr h="278191">
                <a:tc>
                  <a:txBody>
                    <a:bodyPr/>
                    <a:lstStyle/>
                    <a:p>
                      <a:pPr algn="l" fontAlgn="t"/>
                      <a:r>
                        <a:rPr lang="en-US" sz="1000" b="0" i="0" u="none" strike="noStrike" spc="0" baseline="0" dirty="0">
                          <a:solidFill>
                            <a:schemeClr val="tx1"/>
                          </a:solidFill>
                          <a:effectLst/>
                          <a:latin typeface="+mn-lt"/>
                        </a:rPr>
                        <a:t>Offers products that are high quality and perform consistently</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baseline="0" dirty="0">
                          <a:solidFill>
                            <a:schemeClr val="tx1"/>
                          </a:solidFill>
                          <a:effectLst/>
                          <a:latin typeface="+mn-lt"/>
                          <a:ea typeface="+mn-ea"/>
                          <a:cs typeface="+mn-cs"/>
                        </a:rPr>
                        <a:t>Embasa (69%)</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54%</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807160233"/>
                  </a:ext>
                </a:extLst>
              </a:tr>
              <a:tr h="278191">
                <a:tc>
                  <a:txBody>
                    <a:bodyPr/>
                    <a:lstStyle/>
                    <a:p>
                      <a:pPr algn="l" fontAlgn="t"/>
                      <a:r>
                        <a:rPr lang="en-US" sz="1000" b="0" i="0" u="none" strike="noStrike" spc="0" baseline="0" dirty="0">
                          <a:solidFill>
                            <a:schemeClr val="tx1"/>
                          </a:solidFill>
                          <a:effectLst/>
                          <a:latin typeface="+mn-lt"/>
                        </a:rPr>
                        <a:t>Tastes great and flavor resonates with consumers</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1" i="0" u="none" strike="noStrike" kern="1200" spc="0" baseline="0" dirty="0">
                          <a:solidFill>
                            <a:schemeClr val="accent1"/>
                          </a:solidFill>
                          <a:effectLst/>
                          <a:latin typeface="+mn-lt"/>
                          <a:ea typeface="+mn-ea"/>
                          <a:cs typeface="+mn-cs"/>
                        </a:rPr>
                        <a:t>Pace</a:t>
                      </a:r>
                      <a:r>
                        <a:rPr lang="en-US" sz="1000" b="0" i="0" u="none" strike="noStrike" kern="1200" spc="0" baseline="0" dirty="0">
                          <a:solidFill>
                            <a:schemeClr val="accent1"/>
                          </a:solidFill>
                          <a:effectLst/>
                          <a:latin typeface="+mn-lt"/>
                          <a:ea typeface="+mn-ea"/>
                          <a:cs typeface="+mn-cs"/>
                        </a:rPr>
                        <a:t> (66%)</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66%</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780059"/>
                  </a:ext>
                </a:extLst>
              </a:tr>
              <a:tr h="278191">
                <a:tc>
                  <a:txBody>
                    <a:bodyPr/>
                    <a:lstStyle/>
                    <a:p>
                      <a:pPr algn="l" fontAlgn="t"/>
                      <a:r>
                        <a:rPr lang="en-US" sz="1000" b="0" i="0" u="none" strike="noStrike" spc="0" baseline="0" dirty="0">
                          <a:solidFill>
                            <a:schemeClr val="tx1"/>
                          </a:solidFill>
                          <a:effectLst/>
                          <a:latin typeface="+mn-lt"/>
                        </a:rPr>
                        <a:t>Is available from my distributor</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b" latinLnBrk="0" hangingPunct="1">
                        <a:lnSpc>
                          <a:spcPct val="100000"/>
                        </a:lnSpc>
                        <a:spcBef>
                          <a:spcPts val="0"/>
                        </a:spcBef>
                        <a:spcAft>
                          <a:spcPts val="0"/>
                        </a:spcAft>
                        <a:buClrTx/>
                        <a:buSzTx/>
                        <a:buFontTx/>
                        <a:buNone/>
                        <a:tabLst/>
                        <a:defRPr/>
                      </a:pPr>
                      <a:r>
                        <a:rPr lang="en-US" sz="1000" b="1" i="0" u="none" strike="noStrike" kern="1200" spc="0" baseline="0" dirty="0">
                          <a:solidFill>
                            <a:schemeClr val="accent1"/>
                          </a:solidFill>
                          <a:effectLst/>
                          <a:latin typeface="+mn-lt"/>
                          <a:ea typeface="+mn-ea"/>
                          <a:cs typeface="+mn-cs"/>
                        </a:rPr>
                        <a:t>Pace</a:t>
                      </a:r>
                      <a:r>
                        <a:rPr lang="en-US" sz="1000" b="0" i="0" u="none" strike="noStrike" kern="1200" spc="0" baseline="0" dirty="0">
                          <a:solidFill>
                            <a:schemeClr val="tx1"/>
                          </a:solidFill>
                          <a:effectLst/>
                          <a:latin typeface="+mn-lt"/>
                          <a:ea typeface="+mn-ea"/>
                          <a:cs typeface="+mn-cs"/>
                        </a:rPr>
                        <a:t> </a:t>
                      </a:r>
                      <a:r>
                        <a:rPr lang="en-US" sz="1000" b="0" i="0" u="none" strike="noStrike" kern="1200" spc="0" baseline="0" dirty="0">
                          <a:solidFill>
                            <a:schemeClr val="accent1"/>
                          </a:solidFill>
                          <a:effectLst/>
                          <a:latin typeface="+mn-lt"/>
                          <a:ea typeface="+mn-ea"/>
                          <a:cs typeface="+mn-cs"/>
                        </a:rPr>
                        <a:t>(55%)</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55%</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988101067"/>
                  </a:ext>
                </a:extLst>
              </a:tr>
              <a:tr h="278191">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Has a good shelf life</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1" i="0" u="none" strike="noStrike" kern="1200" spc="0" baseline="0" dirty="0">
                          <a:solidFill>
                            <a:schemeClr val="accent1"/>
                          </a:solidFill>
                          <a:effectLst/>
                          <a:latin typeface="+mn-lt"/>
                          <a:ea typeface="+mn-ea"/>
                          <a:cs typeface="+mn-cs"/>
                        </a:rPr>
                        <a:t>Pace</a:t>
                      </a:r>
                      <a:r>
                        <a:rPr lang="en-US" sz="1000" b="0" i="0" u="none" strike="noStrike" kern="1200" spc="0" baseline="0" dirty="0">
                          <a:solidFill>
                            <a:schemeClr val="accent1"/>
                          </a:solidFill>
                          <a:effectLst/>
                          <a:latin typeface="+mn-lt"/>
                          <a:ea typeface="+mn-ea"/>
                          <a:cs typeface="+mn-cs"/>
                        </a:rPr>
                        <a:t> (67%)</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67%</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052333705"/>
                  </a:ext>
                </a:extLst>
              </a:tr>
              <a:tr h="278191">
                <a:tc>
                  <a:txBody>
                    <a:bodyPr/>
                    <a:lstStyle/>
                    <a:p>
                      <a:pPr algn="l" fontAlgn="t"/>
                      <a:r>
                        <a:rPr lang="en-US" sz="1000" b="0" i="0" u="none" strike="noStrike" spc="0" baseline="0" dirty="0">
                          <a:solidFill>
                            <a:schemeClr val="tx1"/>
                          </a:solidFill>
                          <a:effectLst/>
                          <a:latin typeface="+mn-lt"/>
                        </a:rPr>
                        <a:t>Requires less labor</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1" i="0" u="none" strike="noStrike" kern="1200" spc="0" baseline="0" dirty="0">
                          <a:solidFill>
                            <a:schemeClr val="accent1"/>
                          </a:solidFill>
                          <a:effectLst/>
                          <a:latin typeface="+mn-lt"/>
                          <a:ea typeface="+mn-ea"/>
                          <a:cs typeface="+mn-cs"/>
                        </a:rPr>
                        <a:t>Pace </a:t>
                      </a:r>
                      <a:r>
                        <a:rPr lang="en-US" sz="1000" b="0" i="0" u="none" strike="noStrike" kern="1200" spc="0" baseline="0" dirty="0">
                          <a:solidFill>
                            <a:schemeClr val="accent1"/>
                          </a:solidFill>
                          <a:effectLst/>
                          <a:latin typeface="+mn-lt"/>
                          <a:ea typeface="+mn-ea"/>
                          <a:cs typeface="+mn-cs"/>
                        </a:rPr>
                        <a:t>(73%) </a:t>
                      </a:r>
                      <a:endParaRPr lang="en-US" sz="1000" b="1" i="0" u="none" strike="noStrike" kern="1200" spc="0" baseline="0" dirty="0">
                        <a:solidFill>
                          <a:schemeClr val="accent1"/>
                        </a:solidFill>
                        <a:effectLst/>
                        <a:latin typeface="+mn-lt"/>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73%</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2558086"/>
                  </a:ext>
                </a:extLst>
              </a:tr>
              <a:tr h="278191">
                <a:tc>
                  <a:txBody>
                    <a:bodyPr/>
                    <a:lstStyle/>
                    <a:p>
                      <a:pPr algn="l" fontAlgn="t"/>
                      <a:r>
                        <a:rPr lang="en-US" sz="1000" b="0" i="0" u="none" strike="noStrike" spc="0" baseline="0" dirty="0">
                          <a:solidFill>
                            <a:schemeClr val="tx1"/>
                          </a:solidFill>
                          <a:effectLst/>
                          <a:latin typeface="+mn-lt"/>
                        </a:rPr>
                        <a:t>Can be easily incorporated into recipes</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1" i="0" u="none" strike="noStrike" kern="1200" spc="0" baseline="0" dirty="0">
                          <a:solidFill>
                            <a:schemeClr val="accent1"/>
                          </a:solidFill>
                          <a:effectLst/>
                          <a:latin typeface="+mn-lt"/>
                          <a:ea typeface="+mn-ea"/>
                          <a:cs typeface="+mn-cs"/>
                        </a:rPr>
                        <a:t>Pace</a:t>
                      </a:r>
                      <a:r>
                        <a:rPr lang="en-US" sz="1000" b="0" i="0" u="none" strike="noStrike" kern="1200" spc="0" baseline="0" dirty="0">
                          <a:solidFill>
                            <a:schemeClr val="accent1"/>
                          </a:solidFill>
                          <a:effectLst/>
                          <a:latin typeface="+mn-lt"/>
                          <a:ea typeface="+mn-ea"/>
                          <a:cs typeface="+mn-cs"/>
                        </a:rPr>
                        <a:t> (64%)</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64%</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87894404"/>
                  </a:ext>
                </a:extLst>
              </a:tr>
              <a:tr h="278191">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Has desirable dietary claims (i.e., vegan, vegetarian, etc.)</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1" i="0" u="none" strike="noStrike" kern="1200" spc="0" baseline="0" dirty="0">
                          <a:solidFill>
                            <a:schemeClr val="accent1"/>
                          </a:solidFill>
                          <a:effectLst/>
                          <a:latin typeface="+mn-lt"/>
                          <a:ea typeface="+mn-ea"/>
                          <a:cs typeface="+mn-cs"/>
                        </a:rPr>
                        <a:t>Pace</a:t>
                      </a:r>
                      <a:r>
                        <a:rPr lang="en-US" sz="1000" b="0" i="0" u="none" strike="noStrike" kern="1200" spc="0" baseline="0" dirty="0">
                          <a:solidFill>
                            <a:schemeClr val="accent1"/>
                          </a:solidFill>
                          <a:effectLst/>
                          <a:latin typeface="+mn-lt"/>
                          <a:ea typeface="+mn-ea"/>
                          <a:cs typeface="+mn-cs"/>
                        </a:rPr>
                        <a:t> (53%)</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53%</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833000404"/>
                  </a:ext>
                </a:extLst>
              </a:tr>
            </a:tbl>
          </a:graphicData>
        </a:graphic>
      </p:graphicFrame>
    </p:spTree>
    <p:extLst>
      <p:ext uri="{BB962C8B-B14F-4D97-AF65-F5344CB8AC3E}">
        <p14:creationId xmlns:p14="http://schemas.microsoft.com/office/powerpoint/2010/main" val="3009202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ifecycleGradientImage"/>
          <p:cNvPicPr>
            <a:picLocks noChangeAspect="1"/>
          </p:cNvPicPr>
          <p:nvPr/>
        </p:nvPicPr>
        <p:blipFill>
          <a:blip r:embed="rId3">
            <a:lum/>
          </a:blip>
          <a:srcRect t="11273" b="6732"/>
          <a:stretch>
            <a:fillRect/>
          </a:stretch>
        </p:blipFill>
        <p:spPr bwMode="white">
          <a:xfrm>
            <a:off x="552371" y="542743"/>
            <a:ext cx="8039258" cy="2894533"/>
          </a:xfrm>
          <a:prstGeom prst="rect">
            <a:avLst/>
          </a:prstGeom>
          <a:ln>
            <a:headEnd type="none"/>
            <a:tailEnd type="none"/>
          </a:ln>
        </p:spPr>
      </p:pic>
      <p:sp>
        <p:nvSpPr>
          <p:cNvPr id="6" name="Title 5">
            <a:extLst>
              <a:ext uri="{FF2B5EF4-FFF2-40B4-BE49-F238E27FC236}">
                <a16:creationId xmlns:a16="http://schemas.microsoft.com/office/drawing/2014/main" id="{A5479F2F-A980-4CB4-AA42-2457A6C8EB93}"/>
              </a:ext>
            </a:extLst>
          </p:cNvPr>
          <p:cNvSpPr>
            <a:spLocks noGrp="1"/>
          </p:cNvSpPr>
          <p:nvPr>
            <p:ph type="title"/>
          </p:nvPr>
        </p:nvSpPr>
        <p:spPr/>
        <p:txBody>
          <a:bodyPr/>
          <a:lstStyle/>
          <a:p>
            <a:r>
              <a:rPr lang="en-US" dirty="0"/>
              <a:t>Salsa Lifecycle</a:t>
            </a:r>
          </a:p>
        </p:txBody>
      </p:sp>
      <p:sp>
        <p:nvSpPr>
          <p:cNvPr id="8" name="Text Placeholder 7">
            <a:extLst>
              <a:ext uri="{FF2B5EF4-FFF2-40B4-BE49-F238E27FC236}">
                <a16:creationId xmlns:a16="http://schemas.microsoft.com/office/drawing/2014/main" id="{69A1C666-7E05-4183-AFD4-AFCFC6EF31A5}"/>
              </a:ext>
            </a:extLst>
          </p:cNvPr>
          <p:cNvSpPr>
            <a:spLocks noGrp="1"/>
          </p:cNvSpPr>
          <p:nvPr>
            <p:ph type="body" sz="quarter" idx="15"/>
          </p:nvPr>
        </p:nvSpPr>
        <p:spPr>
          <a:xfrm>
            <a:off x="381000" y="949069"/>
            <a:ext cx="5486398" cy="606036"/>
          </a:xfrm>
        </p:spPr>
        <p:txBody>
          <a:bodyPr/>
          <a:lstStyle/>
          <a:p>
            <a:r>
              <a:rPr lang="en-US" dirty="0"/>
              <a:t>Ingredients</a:t>
            </a:r>
          </a:p>
          <a:p>
            <a:endParaRPr lang="en-US" dirty="0"/>
          </a:p>
        </p:txBody>
      </p:sp>
      <p:sp>
        <p:nvSpPr>
          <p:cNvPr id="13" name="TextBox13"/>
          <p:cNvSpPr txBox="1">
            <a:spLocks noChangeArrowheads="1"/>
          </p:cNvSpPr>
          <p:nvPr/>
        </p:nvSpPr>
        <p:spPr bwMode="white">
          <a:xfrm>
            <a:off x="0" y="6858000"/>
            <a:ext cx="12700" cy="12700"/>
          </a:xfrm>
          <a:prstGeom prst="rect">
            <a:avLst/>
          </a:prstGeom>
          <a:ln>
            <a:headEnd type="none"/>
            <a:tailEnd type="none"/>
          </a:ln>
        </p:spPr>
        <p:txBody>
          <a:bodyPr wrap="square">
            <a:spAutoFit/>
          </a:bodyPr>
          <a:lstStyle/>
          <a:p>
            <a:pPr defTabSz="914318">
              <a:defRPr sz="100" dirty="0">
                <a:solidFill>
                  <a:srgbClr val="FFFFFF"/>
                </a:solidFill>
              </a:defRPr>
            </a:pPr>
            <a:r>
              <a:rPr dirty="0"/>
              <a:t>User: 14 Bernadette</a:t>
            </a:r>
          </a:p>
        </p:txBody>
      </p:sp>
      <p:sp>
        <p:nvSpPr>
          <p:cNvPr id="11" name="Footer Placeholder 2">
            <a:extLst>
              <a:ext uri="{FF2B5EF4-FFF2-40B4-BE49-F238E27FC236}">
                <a16:creationId xmlns:a16="http://schemas.microsoft.com/office/drawing/2014/main" id="{FC455A4C-6D08-4619-B05D-B0A14052EEA4}"/>
              </a:ext>
            </a:extLst>
          </p:cNvPr>
          <p:cNvSpPr txBox="1">
            <a:spLocks/>
          </p:cNvSpPr>
          <p:nvPr/>
        </p:nvSpPr>
        <p:spPr>
          <a:xfrm>
            <a:off x="312239" y="6284021"/>
            <a:ext cx="8382000" cy="355183"/>
          </a:xfrm>
          <a:prstGeom prst="rect">
            <a:avLst/>
          </a:prstGeom>
        </p:spPr>
        <p:txBody>
          <a:bodyPr/>
          <a:lstStyle>
            <a:defPPr defTabSz="914400">
              <a:defRPr lang="en-US" dirty="0"/>
            </a:defPPr>
            <a:lvl1pPr marL="0" algn="l" defTabSz="914400" rtl="0">
              <a:defRPr sz="1800" kern="1200" dirty="0">
                <a:solidFill>
                  <a:schemeClr val="tx1"/>
                </a:solidFill>
                <a:latin typeface="+mn-lt"/>
                <a:ea typeface="+mn-ea"/>
              </a:defRPr>
            </a:lvl1pPr>
            <a:lvl2pPr marL="457200" algn="l" defTabSz="914400" rtl="0">
              <a:defRPr sz="1800" kern="1200" dirty="0">
                <a:solidFill>
                  <a:schemeClr val="tx1"/>
                </a:solidFill>
                <a:latin typeface="+mn-lt"/>
                <a:ea typeface="+mn-ea"/>
              </a:defRPr>
            </a:lvl2pPr>
            <a:lvl3pPr marL="914400" algn="l" defTabSz="914400" rtl="0">
              <a:defRPr sz="1800" kern="1200" dirty="0">
                <a:solidFill>
                  <a:schemeClr val="tx1"/>
                </a:solidFill>
                <a:latin typeface="+mn-lt"/>
                <a:ea typeface="+mn-ea"/>
              </a:defRPr>
            </a:lvl3pPr>
            <a:lvl4pPr marL="1371600" algn="l" defTabSz="914400" rtl="0">
              <a:defRPr sz="1800" kern="1200" dirty="0">
                <a:solidFill>
                  <a:schemeClr val="tx1"/>
                </a:solidFill>
                <a:latin typeface="+mn-lt"/>
                <a:ea typeface="+mn-ea"/>
              </a:defRPr>
            </a:lvl4pPr>
            <a:lvl5pPr marL="1828800" algn="l" defTabSz="914400" rtl="0">
              <a:defRPr sz="1800" kern="1200" dirty="0">
                <a:solidFill>
                  <a:schemeClr val="tx1"/>
                </a:solidFill>
                <a:latin typeface="+mn-lt"/>
                <a:ea typeface="+mn-ea"/>
              </a:defRPr>
            </a:lvl5pPr>
            <a:lvl6pPr marL="2286000" algn="l" defTabSz="914400" rtl="0">
              <a:defRPr sz="1800" kern="1200" dirty="0">
                <a:solidFill>
                  <a:schemeClr val="tx1"/>
                </a:solidFill>
                <a:latin typeface="+mn-lt"/>
                <a:ea typeface="+mn-ea"/>
              </a:defRPr>
            </a:lvl6pPr>
            <a:lvl7pPr marL="2743200" algn="l" defTabSz="914400" rtl="0">
              <a:defRPr sz="1800" kern="1200" dirty="0">
                <a:solidFill>
                  <a:schemeClr val="tx1"/>
                </a:solidFill>
                <a:latin typeface="+mn-lt"/>
                <a:ea typeface="+mn-ea"/>
              </a:defRPr>
            </a:lvl7pPr>
            <a:lvl8pPr marL="3200400" algn="l" defTabSz="914400" rtl="0">
              <a:defRPr sz="1800" kern="1200" dirty="0">
                <a:solidFill>
                  <a:schemeClr val="tx1"/>
                </a:solidFill>
                <a:latin typeface="+mn-lt"/>
                <a:ea typeface="+mn-ea"/>
              </a:defRPr>
            </a:lvl8pPr>
            <a:lvl9pPr marL="3657600" algn="l" defTabSz="914400" rtl="0">
              <a:defRPr sz="1800" kern="1200" dirty="0">
                <a:solidFill>
                  <a:schemeClr val="tx1"/>
                </a:solidFill>
                <a:latin typeface="+mn-lt"/>
                <a:ea typeface="+mn-ea"/>
              </a:defRPr>
            </a:lvl9pPr>
          </a:lstStyle>
          <a:p>
            <a:r>
              <a:rPr lang="en-US" sz="700" dirty="0">
                <a:solidFill>
                  <a:schemeClr val="tx2"/>
                </a:solidFill>
                <a:cs typeface="Calibri" panose="020F0502020204030204" pitchFamily="34" charset="0"/>
              </a:rPr>
              <a:t>Source: Technomic Ignite menu data, Q2 2019</a:t>
            </a:r>
          </a:p>
        </p:txBody>
      </p:sp>
      <p:graphicFrame>
        <p:nvGraphicFramePr>
          <p:cNvPr id="25" name="tableMature">
            <a:extLst>
              <a:ext uri="{FF2B5EF4-FFF2-40B4-BE49-F238E27FC236}">
                <a16:creationId xmlns:a16="http://schemas.microsoft.com/office/drawing/2014/main" id="{F84B778D-6FEF-44E4-902D-B6D62A6C66F6}"/>
              </a:ext>
            </a:extLst>
          </p:cNvPr>
          <p:cNvGraphicFramePr/>
          <p:nvPr/>
        </p:nvGraphicFramePr>
        <p:xfrm>
          <a:off x="6581213" y="3589677"/>
          <a:ext cx="2010416" cy="2315031"/>
        </p:xfrm>
        <a:graphic>
          <a:graphicData uri="http://schemas.openxmlformats.org/drawingml/2006/table">
            <a:tbl>
              <a:tblPr firstRow="1" bandRow="1">
                <a:tableStyleId>{5FD0F851-EC5A-4D38-B0AD-8093EC10F338}</a:tableStyleId>
              </a:tblPr>
              <a:tblGrid>
                <a:gridCol w="1082749">
                  <a:extLst>
                    <a:ext uri="{9D8B030D-6E8A-4147-A177-3AD203B41FA5}">
                      <a16:colId xmlns:a16="http://schemas.microsoft.com/office/drawing/2014/main" val="20000"/>
                    </a:ext>
                  </a:extLst>
                </a:gridCol>
                <a:gridCol w="927667">
                  <a:extLst>
                    <a:ext uri="{9D8B030D-6E8A-4147-A177-3AD203B41FA5}">
                      <a16:colId xmlns:a16="http://schemas.microsoft.com/office/drawing/2014/main" val="20001"/>
                    </a:ext>
                  </a:extLst>
                </a:gridCol>
              </a:tblGrid>
              <a:tr h="354946">
                <a:tc gridSpan="2">
                  <a:txBody>
                    <a:bodyPr/>
                    <a:lstStyle/>
                    <a:p>
                      <a:pPr marL="0" algn="l" defTabSz="906199" rtl="0"/>
                      <a:r>
                        <a:rPr lang="en-US" sz="1000" b="1" kern="1200" dirty="0">
                          <a:solidFill>
                            <a:schemeClr val="tx1"/>
                          </a:solidFill>
                          <a:latin typeface="+mj-lt"/>
                        </a:rPr>
                        <a:t>Mature</a:t>
                      </a:r>
                      <a:endParaRPr lang="en-US" sz="1000" b="1" kern="1200" dirty="0">
                        <a:solidFill>
                          <a:schemeClr val="tx1"/>
                        </a:solidFill>
                        <a:latin typeface="+mj-lt"/>
                        <a:ea typeface="+mn-ea"/>
                      </a:endParaRPr>
                    </a:p>
                  </a:txBody>
                  <a:tcPr marL="45720" marR="45720" anchor="ctr" horzOverflow="overflow">
                    <a:lnL w="6350" cap="flat">
                      <a:noFill/>
                      <a:prstDash val="solid"/>
                      <a:round/>
                      <a:headEnd type="none" w="med" len="med"/>
                      <a:tailEnd type="none" w="med" len="med"/>
                    </a:lnL>
                    <a:lnR>
                      <a:noFill/>
                      <a:headEnd type="none"/>
                      <a:tailEnd type="none"/>
                    </a:lnR>
                    <a:lnT w="12700">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noFill/>
                  </a:tcPr>
                </a:tc>
                <a:tc hMerge="1">
                  <a:txBody>
                    <a:bodyPr/>
                    <a:lstStyle/>
                    <a:p>
                      <a:pPr defTabSz="914400"/>
                      <a:endParaRPr lang="en-US"/>
                    </a:p>
                  </a:txBody>
                  <a:tcPr horzOverflow="overflow"/>
                </a:tc>
                <a:extLst>
                  <a:ext uri="{0D108BD9-81ED-4DB2-BD59-A6C34878D82A}">
                    <a16:rowId xmlns:a16="http://schemas.microsoft.com/office/drawing/2014/main" val="10000"/>
                  </a:ext>
                </a:extLst>
              </a:tr>
              <a:tr h="392017">
                <a:tc>
                  <a:txBody>
                    <a:bodyPr/>
                    <a:lstStyle/>
                    <a:p>
                      <a:pPr marL="0" algn="l" defTabSz="906199" rtl="0"/>
                      <a:r>
                        <a:rPr lang="en-US" sz="1000" b="0" kern="1200" dirty="0">
                          <a:solidFill>
                            <a:schemeClr val="tx1"/>
                          </a:solidFill>
                          <a:latin typeface="+mn-lt"/>
                          <a:ea typeface="+mn-ea"/>
                        </a:rPr>
                        <a:t>Salsa</a:t>
                      </a:r>
                    </a:p>
                  </a:txBody>
                  <a:tcPr marL="45720" marR="45720" anchor="ctr" horzOverflow="overflow">
                    <a:lnL w="6350" cap="flat">
                      <a:noFill/>
                      <a:prstDash val="solid"/>
                      <a:round/>
                      <a:headEnd type="none" w="med" len="med"/>
                      <a:tailEnd type="none" w="med" len="med"/>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tc>
                  <a:txBody>
                    <a:bodyPr/>
                    <a:lstStyle/>
                    <a:p>
                      <a:pPr marL="0" algn="l" defTabSz="906199" rtl="0"/>
                      <a:r>
                        <a:rPr lang="en-US" sz="1000" b="0" kern="1200" dirty="0">
                          <a:solidFill>
                            <a:schemeClr val="tx1"/>
                          </a:solidFill>
                          <a:latin typeface="+mn-lt"/>
                          <a:ea typeface="+mn-ea"/>
                        </a:rPr>
                        <a:t>88.0 %</a:t>
                      </a:r>
                    </a:p>
                  </a:txBody>
                  <a:tcPr marL="45720" marR="45720"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extLst>
                  <a:ext uri="{0D108BD9-81ED-4DB2-BD59-A6C34878D82A}">
                    <a16:rowId xmlns:a16="http://schemas.microsoft.com/office/drawing/2014/main" val="10001"/>
                  </a:ext>
                </a:extLst>
              </a:tr>
              <a:tr h="392017">
                <a:tc>
                  <a:txBody>
                    <a:bodyPr/>
                    <a:lstStyle/>
                    <a:p>
                      <a:pPr marL="0" algn="l" defTabSz="906199" rtl="0"/>
                      <a:r>
                        <a:rPr lang="en-US" sz="1000" b="0" kern="1200" dirty="0">
                          <a:solidFill>
                            <a:schemeClr val="tx1"/>
                          </a:solidFill>
                          <a:latin typeface="+mn-lt"/>
                          <a:ea typeface="+mn-ea"/>
                        </a:rPr>
                        <a:t>Cheese</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tc>
                  <a:txBody>
                    <a:bodyPr/>
                    <a:lstStyle/>
                    <a:p>
                      <a:pPr marL="0" algn="l" defTabSz="906199" rtl="0"/>
                      <a:r>
                        <a:rPr lang="en-US" sz="1000" b="0" kern="1200" dirty="0">
                          <a:solidFill>
                            <a:schemeClr val="tx1"/>
                          </a:solidFill>
                          <a:latin typeface="+mn-lt"/>
                          <a:ea typeface="+mn-ea"/>
                        </a:rPr>
                        <a:t>81.8 %</a:t>
                      </a:r>
                    </a:p>
                  </a:txBody>
                  <a:tcPr marL="45720" marR="45720"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2"/>
                  </a:ext>
                </a:extLst>
              </a:tr>
              <a:tr h="392017">
                <a:tc>
                  <a:txBody>
                    <a:bodyPr/>
                    <a:lstStyle/>
                    <a:p>
                      <a:pPr marL="0" algn="l" defTabSz="906199" rtl="0"/>
                      <a:r>
                        <a:rPr lang="en-US" sz="1000" b="0" kern="1200" dirty="0">
                          <a:solidFill>
                            <a:schemeClr val="tx1"/>
                          </a:solidFill>
                          <a:latin typeface="+mn-lt"/>
                          <a:ea typeface="+mn-ea"/>
                        </a:rPr>
                        <a:t>Tortilla</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tc>
                  <a:txBody>
                    <a:bodyPr/>
                    <a:lstStyle/>
                    <a:p>
                      <a:pPr marL="0" algn="l" defTabSz="906199" rtl="0"/>
                      <a:r>
                        <a:rPr lang="en-US" sz="1000" b="0" kern="1200" dirty="0">
                          <a:solidFill>
                            <a:schemeClr val="tx1"/>
                          </a:solidFill>
                          <a:latin typeface="+mn-lt"/>
                          <a:ea typeface="+mn-ea"/>
                        </a:rPr>
                        <a:t>73.8 %</a:t>
                      </a:r>
                    </a:p>
                  </a:txBody>
                  <a:tcPr marL="45720" marR="45720"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extLst>
                  <a:ext uri="{0D108BD9-81ED-4DB2-BD59-A6C34878D82A}">
                    <a16:rowId xmlns:a16="http://schemas.microsoft.com/office/drawing/2014/main" val="10003"/>
                  </a:ext>
                </a:extLst>
              </a:tr>
              <a:tr h="392017">
                <a:tc>
                  <a:txBody>
                    <a:bodyPr/>
                    <a:lstStyle/>
                    <a:p>
                      <a:pPr marL="0" algn="l" defTabSz="906199" rtl="0"/>
                      <a:r>
                        <a:rPr lang="en-US" sz="1000" b="0" kern="1200" dirty="0">
                          <a:solidFill>
                            <a:schemeClr val="tx1"/>
                          </a:solidFill>
                          <a:latin typeface="+mn-lt"/>
                          <a:ea typeface="+mn-ea"/>
                        </a:rPr>
                        <a:t>Chicken</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tc>
                  <a:txBody>
                    <a:bodyPr/>
                    <a:lstStyle/>
                    <a:p>
                      <a:pPr marL="0" algn="l" defTabSz="906199" rtl="0"/>
                      <a:r>
                        <a:rPr lang="en-US" sz="1000" b="0" kern="1200" dirty="0">
                          <a:solidFill>
                            <a:schemeClr val="tx1"/>
                          </a:solidFill>
                          <a:latin typeface="+mn-lt"/>
                          <a:ea typeface="+mn-ea"/>
                        </a:rPr>
                        <a:t>69.8 %</a:t>
                      </a:r>
                    </a:p>
                  </a:txBody>
                  <a:tcPr marL="45720" marR="45720"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4"/>
                  </a:ext>
                </a:extLst>
              </a:tr>
              <a:tr h="392017">
                <a:tc>
                  <a:txBody>
                    <a:bodyPr/>
                    <a:lstStyle/>
                    <a:p>
                      <a:pPr marL="0" algn="l" defTabSz="906199" rtl="0"/>
                      <a:r>
                        <a:rPr lang="en-US" sz="1000" b="0" kern="1200" dirty="0">
                          <a:solidFill>
                            <a:schemeClr val="tx1"/>
                          </a:solidFill>
                          <a:latin typeface="+mn-lt"/>
                          <a:ea typeface="+mn-ea"/>
                        </a:rPr>
                        <a:t>Sour Cream</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tc>
                  <a:txBody>
                    <a:bodyPr/>
                    <a:lstStyle/>
                    <a:p>
                      <a:pPr marL="0" algn="l" defTabSz="906199" rtl="0"/>
                      <a:r>
                        <a:rPr lang="en-US" sz="1000" b="0" kern="1200" dirty="0">
                          <a:solidFill>
                            <a:schemeClr val="tx1"/>
                          </a:solidFill>
                          <a:latin typeface="+mn-lt"/>
                          <a:ea typeface="+mn-ea"/>
                        </a:rPr>
                        <a:t>65.3 %</a:t>
                      </a:r>
                    </a:p>
                  </a:txBody>
                  <a:tcPr marL="45720" marR="45720"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extLst>
                  <a:ext uri="{0D108BD9-81ED-4DB2-BD59-A6C34878D82A}">
                    <a16:rowId xmlns:a16="http://schemas.microsoft.com/office/drawing/2014/main" val="10005"/>
                  </a:ext>
                </a:extLst>
              </a:tr>
            </a:tbl>
          </a:graphicData>
        </a:graphic>
      </p:graphicFrame>
      <p:graphicFrame>
        <p:nvGraphicFramePr>
          <p:cNvPr id="26" name="tableMainstream">
            <a:extLst>
              <a:ext uri="{FF2B5EF4-FFF2-40B4-BE49-F238E27FC236}">
                <a16:creationId xmlns:a16="http://schemas.microsoft.com/office/drawing/2014/main" id="{2DFA5E63-A21E-4A4F-AB02-91DECD6BEE4B}"/>
              </a:ext>
            </a:extLst>
          </p:cNvPr>
          <p:cNvGraphicFramePr/>
          <p:nvPr/>
        </p:nvGraphicFramePr>
        <p:xfrm>
          <a:off x="4560389" y="3589677"/>
          <a:ext cx="1849912" cy="2319254"/>
        </p:xfrm>
        <a:graphic>
          <a:graphicData uri="http://schemas.openxmlformats.org/drawingml/2006/table">
            <a:tbl>
              <a:tblPr firstRow="1" bandRow="1">
                <a:tableStyleId>{5FD0F851-EC5A-4D38-B0AD-8093EC10F338}</a:tableStyleId>
              </a:tblPr>
              <a:tblGrid>
                <a:gridCol w="1076618">
                  <a:extLst>
                    <a:ext uri="{9D8B030D-6E8A-4147-A177-3AD203B41FA5}">
                      <a16:colId xmlns:a16="http://schemas.microsoft.com/office/drawing/2014/main" val="20000"/>
                    </a:ext>
                  </a:extLst>
                </a:gridCol>
                <a:gridCol w="773294">
                  <a:extLst>
                    <a:ext uri="{9D8B030D-6E8A-4147-A177-3AD203B41FA5}">
                      <a16:colId xmlns:a16="http://schemas.microsoft.com/office/drawing/2014/main" val="20001"/>
                    </a:ext>
                  </a:extLst>
                </a:gridCol>
              </a:tblGrid>
              <a:tr h="354946">
                <a:tc gridSpan="2">
                  <a:txBody>
                    <a:bodyPr/>
                    <a:lstStyle/>
                    <a:p>
                      <a:pPr marL="0" algn="l" defTabSz="906199" rtl="0"/>
                      <a:r>
                        <a:rPr lang="en-US" sz="1000" b="1" kern="1200" dirty="0">
                          <a:latin typeface="+mj-lt"/>
                        </a:rPr>
                        <a:t>Mainstream</a:t>
                      </a:r>
                      <a:endParaRPr lang="en-US" sz="1000" b="1" kern="1200" dirty="0">
                        <a:solidFill>
                          <a:schemeClr val="tx1"/>
                        </a:solidFill>
                        <a:latin typeface="+mj-lt"/>
                        <a:ea typeface="+mn-ea"/>
                      </a:endParaRPr>
                    </a:p>
                  </a:txBody>
                  <a:tcPr marL="45720" marR="45720" anchor="ctr" horzOverflow="overflow">
                    <a:lnL w="6350" cap="flat">
                      <a:noFill/>
                      <a:prstDash val="solid"/>
                      <a:round/>
                      <a:headEnd type="none" w="med" len="med"/>
                      <a:tailEnd type="none" w="med" len="med"/>
                    </a:lnL>
                    <a:lnR>
                      <a:noFill/>
                      <a:headEnd type="none"/>
                      <a:tailEnd type="none"/>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hMerge="1">
                  <a:txBody>
                    <a:bodyPr/>
                    <a:lstStyle/>
                    <a:p>
                      <a:pPr defTabSz="914400"/>
                      <a:endParaRPr lang="en-US"/>
                    </a:p>
                  </a:txBody>
                  <a:tcPr horzOverflow="overflow"/>
                </a:tc>
                <a:extLst>
                  <a:ext uri="{0D108BD9-81ED-4DB2-BD59-A6C34878D82A}">
                    <a16:rowId xmlns:a16="http://schemas.microsoft.com/office/drawing/2014/main" val="10000"/>
                  </a:ext>
                </a:extLst>
              </a:tr>
              <a:tr h="392017">
                <a:tc>
                  <a:txBody>
                    <a:bodyPr/>
                    <a:lstStyle/>
                    <a:p>
                      <a:pPr marL="0" algn="l" defTabSz="906199" rtl="0"/>
                      <a:r>
                        <a:rPr lang="en-US" sz="1000" b="0" kern="1200" dirty="0">
                          <a:solidFill>
                            <a:schemeClr val="tx1"/>
                          </a:solidFill>
                          <a:latin typeface="+mn-lt"/>
                          <a:ea typeface="+mn-ea"/>
                        </a:rPr>
                        <a:t>Roasted Corn Salsa</a:t>
                      </a:r>
                    </a:p>
                  </a:txBody>
                  <a:tcPr marL="45720" marR="45720" anchor="ctr" horzOverflow="overflow">
                    <a:lnL w="6350" cap="flat">
                      <a:noFill/>
                      <a:prstDash val="solid"/>
                      <a:round/>
                      <a:headEnd type="none" w="med" len="med"/>
                      <a:tailEnd type="none" w="med" len="med"/>
                    </a:lnL>
                    <a:lnR>
                      <a:noFill/>
                      <a:headEnd type="none"/>
                      <a:tailEnd type="none"/>
                    </a:lnR>
                    <a:lnT w="12700" cap="flat">
                      <a:noFill/>
                      <a:prstDash val="solid"/>
                      <a:round/>
                      <a:headEnd type="none" w="med" len="med"/>
                      <a:tailEnd type="none" w="med" len="med"/>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tc>
                  <a:txBody>
                    <a:bodyPr/>
                    <a:lstStyle/>
                    <a:p>
                      <a:pPr marL="0" algn="l" defTabSz="906199" rtl="0"/>
                      <a:r>
                        <a:rPr lang="en-US" sz="1000" b="0" kern="1200" dirty="0">
                          <a:solidFill>
                            <a:schemeClr val="tx1"/>
                          </a:solidFill>
                          <a:latin typeface="+mn-lt"/>
                          <a:ea typeface="+mn-ea"/>
                        </a:rPr>
                        <a:t>22.3 %</a:t>
                      </a:r>
                    </a:p>
                  </a:txBody>
                  <a:tcPr marL="45720" marR="45720" anchor="ctr" horzOverflow="overflow">
                    <a:lnL>
                      <a:noFill/>
                      <a:headEnd type="none"/>
                      <a:tailEnd type="none"/>
                    </a:lnL>
                    <a:lnR>
                      <a:noFill/>
                      <a:headEnd type="none"/>
                      <a:tailEnd type="none"/>
                    </a:lnR>
                    <a:lnT w="12700" cap="flat">
                      <a:noFill/>
                      <a:prstDash val="solid"/>
                      <a:round/>
                      <a:headEnd type="none" w="med" len="med"/>
                      <a:tailEnd type="none" w="med" len="med"/>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extLst>
                  <a:ext uri="{0D108BD9-81ED-4DB2-BD59-A6C34878D82A}">
                    <a16:rowId xmlns:a16="http://schemas.microsoft.com/office/drawing/2014/main" val="10001"/>
                  </a:ext>
                </a:extLst>
              </a:tr>
              <a:tr h="392017">
                <a:tc>
                  <a:txBody>
                    <a:bodyPr/>
                    <a:lstStyle/>
                    <a:p>
                      <a:pPr marL="0" algn="l" defTabSz="906199" rtl="0"/>
                      <a:r>
                        <a:rPr lang="en-US" sz="1000" b="0" kern="1200" dirty="0">
                          <a:solidFill>
                            <a:schemeClr val="tx1"/>
                          </a:solidFill>
                          <a:latin typeface="+mn-lt"/>
                          <a:ea typeface="+mn-ea"/>
                        </a:rPr>
                        <a:t>Tomatillos</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tc>
                  <a:txBody>
                    <a:bodyPr/>
                    <a:lstStyle/>
                    <a:p>
                      <a:pPr marL="0" algn="l" defTabSz="906199" rtl="0"/>
                      <a:r>
                        <a:rPr lang="en-US" sz="1000" b="0" kern="1200" dirty="0">
                          <a:solidFill>
                            <a:schemeClr val="tx1"/>
                          </a:solidFill>
                          <a:latin typeface="+mn-lt"/>
                          <a:ea typeface="+mn-ea"/>
                        </a:rPr>
                        <a:t>14.1 %</a:t>
                      </a:r>
                    </a:p>
                  </a:txBody>
                  <a:tcPr marL="45720" marR="45720"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2"/>
                  </a:ext>
                </a:extLst>
              </a:tr>
              <a:tr h="392017">
                <a:tc>
                  <a:txBody>
                    <a:bodyPr/>
                    <a:lstStyle/>
                    <a:p>
                      <a:pPr marL="0" algn="l" defTabSz="906199" rtl="0"/>
                      <a:r>
                        <a:rPr lang="en-US" sz="1000" b="0" kern="1200" dirty="0">
                          <a:solidFill>
                            <a:schemeClr val="tx1"/>
                          </a:solidFill>
                          <a:latin typeface="+mn-lt"/>
                          <a:ea typeface="+mn-ea"/>
                        </a:rPr>
                        <a:t>Mango</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tc>
                  <a:txBody>
                    <a:bodyPr/>
                    <a:lstStyle/>
                    <a:p>
                      <a:pPr marL="0" algn="l" defTabSz="906199" rtl="0"/>
                      <a:r>
                        <a:rPr lang="en-US" sz="1000" b="0" kern="1200" dirty="0">
                          <a:solidFill>
                            <a:schemeClr val="tx1"/>
                          </a:solidFill>
                          <a:latin typeface="+mn-lt"/>
                          <a:ea typeface="+mn-ea"/>
                        </a:rPr>
                        <a:t>12.3 %</a:t>
                      </a:r>
                    </a:p>
                  </a:txBody>
                  <a:tcPr marL="45720" marR="45720"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extLst>
                  <a:ext uri="{0D108BD9-81ED-4DB2-BD59-A6C34878D82A}">
                    <a16:rowId xmlns:a16="http://schemas.microsoft.com/office/drawing/2014/main" val="10003"/>
                  </a:ext>
                </a:extLst>
              </a:tr>
              <a:tr h="392017">
                <a:tc>
                  <a:txBody>
                    <a:bodyPr/>
                    <a:lstStyle/>
                    <a:p>
                      <a:pPr marL="0" algn="l" defTabSz="906199" rtl="0"/>
                      <a:r>
                        <a:rPr lang="en-US" sz="1000" b="0" kern="1200" dirty="0">
                          <a:solidFill>
                            <a:schemeClr val="tx1"/>
                          </a:solidFill>
                          <a:latin typeface="+mn-lt"/>
                          <a:ea typeface="+mn-ea"/>
                        </a:rPr>
                        <a:t>Mustard</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tc>
                  <a:txBody>
                    <a:bodyPr/>
                    <a:lstStyle/>
                    <a:p>
                      <a:pPr marL="0" algn="l" defTabSz="906199" rtl="0"/>
                      <a:r>
                        <a:rPr lang="en-US" sz="1000" b="0" kern="1200" dirty="0">
                          <a:solidFill>
                            <a:schemeClr val="tx1"/>
                          </a:solidFill>
                          <a:latin typeface="+mn-lt"/>
                          <a:ea typeface="+mn-ea"/>
                        </a:rPr>
                        <a:t>12.3 %</a:t>
                      </a:r>
                    </a:p>
                  </a:txBody>
                  <a:tcPr marL="45720" marR="45720"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4"/>
                  </a:ext>
                </a:extLst>
              </a:tr>
              <a:tr h="392017">
                <a:tc>
                  <a:txBody>
                    <a:bodyPr/>
                    <a:lstStyle/>
                    <a:p>
                      <a:pPr marL="0" algn="l" defTabSz="906199" rtl="0"/>
                      <a:r>
                        <a:rPr lang="en-US" sz="1000" b="0" kern="1200" dirty="0">
                          <a:solidFill>
                            <a:schemeClr val="tx1"/>
                          </a:solidFill>
                          <a:latin typeface="+mn-lt"/>
                          <a:ea typeface="+mn-ea"/>
                        </a:rPr>
                        <a:t>Salmon</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bg1">
                        <a:lumMod val="95000"/>
                      </a:schemeClr>
                    </a:solidFill>
                  </a:tcPr>
                </a:tc>
                <a:tc>
                  <a:txBody>
                    <a:bodyPr/>
                    <a:lstStyle/>
                    <a:p>
                      <a:pPr marL="0" algn="l" defTabSz="906199" rtl="0"/>
                      <a:r>
                        <a:rPr lang="en-US" sz="1000" b="0" kern="1200" dirty="0">
                          <a:solidFill>
                            <a:schemeClr val="tx1"/>
                          </a:solidFill>
                          <a:latin typeface="+mn-lt"/>
                          <a:ea typeface="+mn-ea"/>
                        </a:rPr>
                        <a:t>12.3 %</a:t>
                      </a:r>
                    </a:p>
                  </a:txBody>
                  <a:tcPr marL="45720" marR="45720" anchor="ctr" horzOverflow="overflow">
                    <a:lnL>
                      <a:noFill/>
                      <a:headEnd type="none"/>
                      <a:tailEnd type="none"/>
                    </a:lnL>
                    <a:lnR>
                      <a:noFill/>
                      <a:headEnd type="none"/>
                      <a:tailEnd type="none"/>
                    </a:lnR>
                    <a:lnT>
                      <a:noFill/>
                      <a:headEnd type="none"/>
                      <a:tailEnd type="none"/>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bg1">
                        <a:lumMod val="95000"/>
                      </a:schemeClr>
                    </a:solidFill>
                  </a:tcPr>
                </a:tc>
                <a:extLst>
                  <a:ext uri="{0D108BD9-81ED-4DB2-BD59-A6C34878D82A}">
                    <a16:rowId xmlns:a16="http://schemas.microsoft.com/office/drawing/2014/main" val="10005"/>
                  </a:ext>
                </a:extLst>
              </a:tr>
            </a:tbl>
          </a:graphicData>
        </a:graphic>
      </p:graphicFrame>
      <p:graphicFrame>
        <p:nvGraphicFramePr>
          <p:cNvPr id="27" name="tableGrowth">
            <a:extLst>
              <a:ext uri="{FF2B5EF4-FFF2-40B4-BE49-F238E27FC236}">
                <a16:creationId xmlns:a16="http://schemas.microsoft.com/office/drawing/2014/main" id="{2ECAB372-BC4A-4CB6-A7A9-B3DBE66D7919}"/>
              </a:ext>
            </a:extLst>
          </p:cNvPr>
          <p:cNvGraphicFramePr/>
          <p:nvPr/>
        </p:nvGraphicFramePr>
        <p:xfrm>
          <a:off x="2548709" y="3589677"/>
          <a:ext cx="1849912" cy="2315031"/>
        </p:xfrm>
        <a:graphic>
          <a:graphicData uri="http://schemas.openxmlformats.org/drawingml/2006/table">
            <a:tbl>
              <a:tblPr firstRow="1" bandRow="1">
                <a:tableStyleId>{5FD0F851-EC5A-4D38-B0AD-8093EC10F338}</a:tableStyleId>
              </a:tblPr>
              <a:tblGrid>
                <a:gridCol w="996306">
                  <a:extLst>
                    <a:ext uri="{9D8B030D-6E8A-4147-A177-3AD203B41FA5}">
                      <a16:colId xmlns:a16="http://schemas.microsoft.com/office/drawing/2014/main" val="20000"/>
                    </a:ext>
                  </a:extLst>
                </a:gridCol>
                <a:gridCol w="853606">
                  <a:extLst>
                    <a:ext uri="{9D8B030D-6E8A-4147-A177-3AD203B41FA5}">
                      <a16:colId xmlns:a16="http://schemas.microsoft.com/office/drawing/2014/main" val="20001"/>
                    </a:ext>
                  </a:extLst>
                </a:gridCol>
              </a:tblGrid>
              <a:tr h="354946">
                <a:tc gridSpan="2">
                  <a:txBody>
                    <a:bodyPr/>
                    <a:lstStyle/>
                    <a:p>
                      <a:pPr marL="0" algn="l" defTabSz="906199" rtl="0"/>
                      <a:r>
                        <a:rPr lang="en-US" sz="1000" b="1" kern="1200" dirty="0">
                          <a:latin typeface="+mj-lt"/>
                        </a:rPr>
                        <a:t>Growth</a:t>
                      </a:r>
                      <a:endParaRPr lang="en-US" sz="1000" b="1" kern="1200" dirty="0">
                        <a:solidFill>
                          <a:schemeClr val="tx1"/>
                        </a:solidFill>
                        <a:latin typeface="+mj-lt"/>
                        <a:ea typeface="+mn-ea"/>
                      </a:endParaRPr>
                    </a:p>
                  </a:txBody>
                  <a:tcPr marL="45720" marR="45720" anchor="ctr" horzOverflow="overflow">
                    <a:lnL w="6350" cap="flat">
                      <a:noFill/>
                      <a:prstDash val="solid"/>
                      <a:round/>
                      <a:headEnd type="none" w="med" len="med"/>
                      <a:tailEnd type="none" w="med" len="med"/>
                    </a:lnL>
                    <a:lnR>
                      <a:noFill/>
                      <a:headEnd type="none"/>
                      <a:tailEnd type="none"/>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hMerge="1">
                  <a:txBody>
                    <a:bodyPr/>
                    <a:lstStyle/>
                    <a:p>
                      <a:pPr defTabSz="914400"/>
                      <a:endParaRPr lang="en-US"/>
                    </a:p>
                  </a:txBody>
                  <a:tcPr horzOverflow="overflow"/>
                </a:tc>
                <a:extLst>
                  <a:ext uri="{0D108BD9-81ED-4DB2-BD59-A6C34878D82A}">
                    <a16:rowId xmlns:a16="http://schemas.microsoft.com/office/drawing/2014/main" val="10000"/>
                  </a:ext>
                </a:extLst>
              </a:tr>
              <a:tr h="392017">
                <a:tc>
                  <a:txBody>
                    <a:bodyPr/>
                    <a:lstStyle/>
                    <a:p>
                      <a:pPr marL="0" algn="l" defTabSz="906199" rtl="0"/>
                      <a:r>
                        <a:rPr lang="en-US" sz="1000" b="0" kern="1200" dirty="0">
                          <a:solidFill>
                            <a:schemeClr val="tx1"/>
                          </a:solidFill>
                          <a:latin typeface="+mn-lt"/>
                          <a:ea typeface="+mn-ea"/>
                        </a:rPr>
                        <a:t>Tuna</a:t>
                      </a:r>
                    </a:p>
                  </a:txBody>
                  <a:tcPr marL="45720" marR="45720" anchor="ctr" horzOverflow="overflow">
                    <a:lnL w="6350" cap="flat">
                      <a:noFill/>
                      <a:prstDash val="solid"/>
                      <a:round/>
                      <a:headEnd type="none" w="med" len="med"/>
                      <a:tailEnd type="none" w="med" len="med"/>
                    </a:lnL>
                    <a:lnR>
                      <a:noFill/>
                      <a:headEnd type="none"/>
                      <a:tailEnd type="none"/>
                    </a:lnR>
                    <a:lnT w="12700" cap="flat">
                      <a:noFill/>
                      <a:prstDash val="solid"/>
                      <a:round/>
                      <a:headEnd type="none" w="med" len="med"/>
                      <a:tailEnd type="none" w="med" len="med"/>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tc>
                  <a:txBody>
                    <a:bodyPr/>
                    <a:lstStyle/>
                    <a:p>
                      <a:pPr marL="0" algn="l" defTabSz="906199" rtl="0"/>
                      <a:r>
                        <a:rPr lang="en-US" sz="1000" b="0" kern="1200" dirty="0">
                          <a:solidFill>
                            <a:schemeClr val="tx1"/>
                          </a:solidFill>
                          <a:latin typeface="+mn-lt"/>
                          <a:ea typeface="+mn-ea"/>
                        </a:rPr>
                        <a:t>12.8 %</a:t>
                      </a:r>
                    </a:p>
                  </a:txBody>
                  <a:tcPr marL="45720" marR="45720" anchor="ctr" horzOverflow="overflow">
                    <a:lnL>
                      <a:noFill/>
                      <a:headEnd type="none"/>
                      <a:tailEnd type="none"/>
                    </a:lnL>
                    <a:lnR>
                      <a:noFill/>
                      <a:headEnd type="none"/>
                      <a:tailEnd type="none"/>
                    </a:lnR>
                    <a:lnT w="12700" cap="flat">
                      <a:noFill/>
                      <a:prstDash val="solid"/>
                      <a:round/>
                      <a:headEnd type="none" w="med" len="med"/>
                      <a:tailEnd type="none" w="med" len="med"/>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extLst>
                  <a:ext uri="{0D108BD9-81ED-4DB2-BD59-A6C34878D82A}">
                    <a16:rowId xmlns:a16="http://schemas.microsoft.com/office/drawing/2014/main" val="10001"/>
                  </a:ext>
                </a:extLst>
              </a:tr>
              <a:tr h="392017">
                <a:tc>
                  <a:txBody>
                    <a:bodyPr/>
                    <a:lstStyle/>
                    <a:p>
                      <a:pPr marL="0" algn="l" defTabSz="906199" rtl="0"/>
                      <a:r>
                        <a:rPr lang="en-US" sz="1000" b="0" kern="1200" dirty="0">
                          <a:solidFill>
                            <a:schemeClr val="tx1"/>
                          </a:solidFill>
                          <a:latin typeface="+mn-lt"/>
                          <a:ea typeface="+mn-ea"/>
                        </a:rPr>
                        <a:t>Ahi</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tc>
                  <a:txBody>
                    <a:bodyPr/>
                    <a:lstStyle/>
                    <a:p>
                      <a:pPr marL="0" algn="l" defTabSz="906199" rtl="0"/>
                      <a:r>
                        <a:rPr lang="en-US" sz="1000" b="0" kern="1200" dirty="0">
                          <a:solidFill>
                            <a:schemeClr val="tx1"/>
                          </a:solidFill>
                          <a:latin typeface="+mn-lt"/>
                          <a:ea typeface="+mn-ea"/>
                        </a:rPr>
                        <a:t>9.3 %</a:t>
                      </a:r>
                    </a:p>
                  </a:txBody>
                  <a:tcPr marL="45720" marR="45720"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2"/>
                  </a:ext>
                </a:extLst>
              </a:tr>
              <a:tr h="392017">
                <a:tc>
                  <a:txBody>
                    <a:bodyPr/>
                    <a:lstStyle/>
                    <a:p>
                      <a:pPr marL="0" algn="l" defTabSz="906199" rtl="0"/>
                      <a:r>
                        <a:rPr lang="en-US" sz="1000" b="0" kern="1200" dirty="0">
                          <a:solidFill>
                            <a:schemeClr val="tx1"/>
                          </a:solidFill>
                          <a:latin typeface="+mn-lt"/>
                          <a:ea typeface="+mn-ea"/>
                        </a:rPr>
                        <a:t>Coconut</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tc>
                  <a:txBody>
                    <a:bodyPr/>
                    <a:lstStyle/>
                    <a:p>
                      <a:pPr marL="0" algn="l" defTabSz="906199" rtl="0"/>
                      <a:r>
                        <a:rPr lang="en-US" sz="1000" b="0" kern="1200" dirty="0">
                          <a:solidFill>
                            <a:schemeClr val="tx1"/>
                          </a:solidFill>
                          <a:latin typeface="+mn-lt"/>
                          <a:ea typeface="+mn-ea"/>
                        </a:rPr>
                        <a:t>7.0 %</a:t>
                      </a:r>
                    </a:p>
                  </a:txBody>
                  <a:tcPr marL="45720" marR="45720"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extLst>
                  <a:ext uri="{0D108BD9-81ED-4DB2-BD59-A6C34878D82A}">
                    <a16:rowId xmlns:a16="http://schemas.microsoft.com/office/drawing/2014/main" val="10003"/>
                  </a:ext>
                </a:extLst>
              </a:tr>
              <a:tr h="392017">
                <a:tc>
                  <a:txBody>
                    <a:bodyPr/>
                    <a:lstStyle/>
                    <a:p>
                      <a:pPr marL="0" algn="l" defTabSz="906199" rtl="0"/>
                      <a:r>
                        <a:rPr lang="en-US" sz="1000" b="0" kern="1200" dirty="0">
                          <a:solidFill>
                            <a:schemeClr val="tx1"/>
                          </a:solidFill>
                          <a:latin typeface="+mn-lt"/>
                          <a:ea typeface="+mn-ea"/>
                        </a:rPr>
                        <a:t>Almond</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tc>
                  <a:txBody>
                    <a:bodyPr/>
                    <a:lstStyle/>
                    <a:p>
                      <a:pPr marL="0" algn="l" defTabSz="906199" rtl="0"/>
                      <a:r>
                        <a:rPr lang="en-US" sz="1000" b="0" kern="1200" dirty="0">
                          <a:solidFill>
                            <a:schemeClr val="tx1"/>
                          </a:solidFill>
                          <a:latin typeface="+mn-lt"/>
                          <a:ea typeface="+mn-ea"/>
                        </a:rPr>
                        <a:t>7.0 %</a:t>
                      </a:r>
                    </a:p>
                  </a:txBody>
                  <a:tcPr marL="45720" marR="45720"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4"/>
                  </a:ext>
                </a:extLst>
              </a:tr>
              <a:tr h="392017">
                <a:tc>
                  <a:txBody>
                    <a:bodyPr/>
                    <a:lstStyle/>
                    <a:p>
                      <a:pPr marL="0" algn="l" defTabSz="906199" rtl="0"/>
                      <a:r>
                        <a:rPr lang="en-US" sz="1000" b="0" kern="1200" dirty="0">
                          <a:solidFill>
                            <a:schemeClr val="tx1"/>
                          </a:solidFill>
                          <a:latin typeface="+mn-lt"/>
                          <a:ea typeface="+mn-ea"/>
                        </a:rPr>
                        <a:t>Lobster</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bg1">
                        <a:lumMod val="95000"/>
                      </a:schemeClr>
                    </a:solidFill>
                  </a:tcPr>
                </a:tc>
                <a:tc>
                  <a:txBody>
                    <a:bodyPr/>
                    <a:lstStyle/>
                    <a:p>
                      <a:pPr marL="0" algn="l" defTabSz="906199" rtl="0"/>
                      <a:r>
                        <a:rPr lang="en-US" sz="1000" b="0" kern="1200" dirty="0">
                          <a:solidFill>
                            <a:schemeClr val="tx1"/>
                          </a:solidFill>
                          <a:latin typeface="+mn-lt"/>
                          <a:ea typeface="+mn-ea"/>
                        </a:rPr>
                        <a:t>7.0 %</a:t>
                      </a:r>
                    </a:p>
                  </a:txBody>
                  <a:tcPr marL="45720" marR="45720" anchor="ctr" horzOverflow="overflow">
                    <a:lnL>
                      <a:noFill/>
                      <a:headEnd type="none"/>
                      <a:tailEnd type="none"/>
                    </a:lnL>
                    <a:lnR>
                      <a:noFill/>
                      <a:headEnd type="none"/>
                      <a:tailEnd type="none"/>
                    </a:lnR>
                    <a:lnT>
                      <a:noFill/>
                      <a:headEnd type="none"/>
                      <a:tailEnd type="none"/>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bg1">
                        <a:lumMod val="95000"/>
                      </a:schemeClr>
                    </a:solidFill>
                  </a:tcPr>
                </a:tc>
                <a:extLst>
                  <a:ext uri="{0D108BD9-81ED-4DB2-BD59-A6C34878D82A}">
                    <a16:rowId xmlns:a16="http://schemas.microsoft.com/office/drawing/2014/main" val="10005"/>
                  </a:ext>
                </a:extLst>
              </a:tr>
            </a:tbl>
          </a:graphicData>
        </a:graphic>
      </p:graphicFrame>
      <p:graphicFrame>
        <p:nvGraphicFramePr>
          <p:cNvPr id="28" name="tableIntroduction">
            <a:extLst>
              <a:ext uri="{FF2B5EF4-FFF2-40B4-BE49-F238E27FC236}">
                <a16:creationId xmlns:a16="http://schemas.microsoft.com/office/drawing/2014/main" id="{20B4B7E8-2849-44C6-86F8-7C59513E152D}"/>
              </a:ext>
            </a:extLst>
          </p:cNvPr>
          <p:cNvGraphicFramePr/>
          <p:nvPr/>
        </p:nvGraphicFramePr>
        <p:xfrm>
          <a:off x="579226" y="3589677"/>
          <a:ext cx="1849912" cy="2319254"/>
        </p:xfrm>
        <a:graphic>
          <a:graphicData uri="http://schemas.openxmlformats.org/drawingml/2006/table">
            <a:tbl>
              <a:tblPr firstRow="1" bandRow="1">
                <a:tableStyleId>{5FD0F851-EC5A-4D38-B0AD-8093EC10F338}</a:tableStyleId>
              </a:tblPr>
              <a:tblGrid>
                <a:gridCol w="1039843">
                  <a:extLst>
                    <a:ext uri="{9D8B030D-6E8A-4147-A177-3AD203B41FA5}">
                      <a16:colId xmlns:a16="http://schemas.microsoft.com/office/drawing/2014/main" val="20000"/>
                    </a:ext>
                  </a:extLst>
                </a:gridCol>
                <a:gridCol w="810069">
                  <a:extLst>
                    <a:ext uri="{9D8B030D-6E8A-4147-A177-3AD203B41FA5}">
                      <a16:colId xmlns:a16="http://schemas.microsoft.com/office/drawing/2014/main" val="20001"/>
                    </a:ext>
                  </a:extLst>
                </a:gridCol>
              </a:tblGrid>
              <a:tr h="354946">
                <a:tc gridSpan="2">
                  <a:txBody>
                    <a:bodyPr/>
                    <a:lstStyle/>
                    <a:p>
                      <a:pPr marL="0" algn="l" defTabSz="906199" rtl="0"/>
                      <a:r>
                        <a:rPr lang="en-US" sz="1000" b="1" kern="1200" dirty="0">
                          <a:solidFill>
                            <a:schemeClr val="tx1"/>
                          </a:solidFill>
                          <a:latin typeface="+mj-lt"/>
                        </a:rPr>
                        <a:t>Introduction</a:t>
                      </a:r>
                      <a:endParaRPr lang="en-US" sz="1000" b="1" kern="1200" dirty="0">
                        <a:solidFill>
                          <a:schemeClr val="tx1"/>
                        </a:solidFill>
                        <a:latin typeface="+mj-lt"/>
                        <a:ea typeface="+mn-ea"/>
                      </a:endParaRPr>
                    </a:p>
                  </a:txBody>
                  <a:tcPr marL="45720" marR="45720" anchor="ctr" horzOverflow="overflow">
                    <a:lnL w="6350" cap="flat">
                      <a:noFill/>
                      <a:prstDash val="solid"/>
                      <a:round/>
                      <a:headEnd type="none" w="med" len="med"/>
                      <a:tailEnd type="none" w="med" len="med"/>
                    </a:lnL>
                    <a:lnR>
                      <a:noFill/>
                      <a:headEnd type="none"/>
                      <a:tailEnd type="none"/>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hMerge="1">
                  <a:txBody>
                    <a:bodyPr/>
                    <a:lstStyle/>
                    <a:p>
                      <a:pPr defTabSz="914400"/>
                      <a:endParaRPr lang="en-US"/>
                    </a:p>
                  </a:txBody>
                  <a:tcPr horzOverflow="overflow"/>
                </a:tc>
                <a:extLst>
                  <a:ext uri="{0D108BD9-81ED-4DB2-BD59-A6C34878D82A}">
                    <a16:rowId xmlns:a16="http://schemas.microsoft.com/office/drawing/2014/main" val="10000"/>
                  </a:ext>
                </a:extLst>
              </a:tr>
              <a:tr h="392017">
                <a:tc>
                  <a:txBody>
                    <a:bodyPr/>
                    <a:lstStyle/>
                    <a:p>
                      <a:pPr marL="0" algn="l" defTabSz="906199" rtl="0"/>
                      <a:r>
                        <a:rPr lang="en-US" sz="1000" b="0" kern="1200" dirty="0">
                          <a:solidFill>
                            <a:schemeClr val="tx1"/>
                          </a:solidFill>
                          <a:latin typeface="+mn-lt"/>
                          <a:ea typeface="+mn-ea"/>
                        </a:rPr>
                        <a:t>Octopus</a:t>
                      </a:r>
                    </a:p>
                  </a:txBody>
                  <a:tcPr marL="45720" marR="45720" anchor="ctr" horzOverflow="overflow">
                    <a:lnL w="6350" cap="flat">
                      <a:noFill/>
                      <a:prstDash val="solid"/>
                      <a:round/>
                      <a:headEnd type="none" w="med" len="med"/>
                      <a:tailEnd type="none" w="med" len="med"/>
                    </a:lnL>
                    <a:lnR>
                      <a:noFill/>
                      <a:headEnd type="none"/>
                      <a:tailEnd type="none"/>
                    </a:lnR>
                    <a:lnT w="12700" cap="flat">
                      <a:noFill/>
                      <a:prstDash val="solid"/>
                      <a:round/>
                      <a:headEnd type="none" w="med" len="med"/>
                      <a:tailEnd type="none" w="med" len="med"/>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tc>
                  <a:txBody>
                    <a:bodyPr/>
                    <a:lstStyle/>
                    <a:p>
                      <a:pPr marL="0" algn="l" defTabSz="906199" rtl="0"/>
                      <a:r>
                        <a:rPr lang="en-US" sz="1000" b="0" kern="1200" dirty="0">
                          <a:solidFill>
                            <a:schemeClr val="tx1"/>
                          </a:solidFill>
                          <a:latin typeface="+mn-lt"/>
                          <a:ea typeface="+mn-ea"/>
                        </a:rPr>
                        <a:t>6.0 %</a:t>
                      </a:r>
                    </a:p>
                  </a:txBody>
                  <a:tcPr marL="45720" marR="45720" anchor="ctr" horzOverflow="overflow">
                    <a:lnL>
                      <a:noFill/>
                      <a:headEnd type="none"/>
                      <a:tailEnd type="none"/>
                    </a:lnL>
                    <a:lnR>
                      <a:noFill/>
                      <a:headEnd type="none"/>
                      <a:tailEnd type="none"/>
                    </a:lnR>
                    <a:lnT w="12700" cap="flat">
                      <a:noFill/>
                      <a:prstDash val="solid"/>
                      <a:round/>
                      <a:headEnd type="none" w="med" len="med"/>
                      <a:tailEnd type="none" w="med" len="med"/>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extLst>
                  <a:ext uri="{0D108BD9-81ED-4DB2-BD59-A6C34878D82A}">
                    <a16:rowId xmlns:a16="http://schemas.microsoft.com/office/drawing/2014/main" val="10001"/>
                  </a:ext>
                </a:extLst>
              </a:tr>
              <a:tr h="392017">
                <a:tc>
                  <a:txBody>
                    <a:bodyPr/>
                    <a:lstStyle/>
                    <a:p>
                      <a:pPr marL="0" algn="l" defTabSz="906199" rtl="0"/>
                      <a:r>
                        <a:rPr lang="en-US" sz="1000" b="0" kern="1200" dirty="0">
                          <a:solidFill>
                            <a:schemeClr val="tx1"/>
                          </a:solidFill>
                          <a:latin typeface="+mn-lt"/>
                          <a:ea typeface="+mn-ea"/>
                        </a:rPr>
                        <a:t>King Crab</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tc>
                  <a:txBody>
                    <a:bodyPr/>
                    <a:lstStyle/>
                    <a:p>
                      <a:pPr marL="0" algn="l" defTabSz="906199" rtl="0"/>
                      <a:r>
                        <a:rPr lang="en-US" sz="1000" b="0" kern="1200" dirty="0">
                          <a:solidFill>
                            <a:schemeClr val="tx1"/>
                          </a:solidFill>
                          <a:latin typeface="+mn-lt"/>
                          <a:ea typeface="+mn-ea"/>
                        </a:rPr>
                        <a:t>4.8 %</a:t>
                      </a:r>
                    </a:p>
                  </a:txBody>
                  <a:tcPr marL="45720" marR="45720"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2"/>
                  </a:ext>
                </a:extLst>
              </a:tr>
              <a:tr h="392017">
                <a:tc>
                  <a:txBody>
                    <a:bodyPr/>
                    <a:lstStyle/>
                    <a:p>
                      <a:pPr marL="0" algn="l" defTabSz="906199" rtl="0"/>
                      <a:r>
                        <a:rPr lang="en-US" sz="1000" b="0" kern="1200" dirty="0">
                          <a:solidFill>
                            <a:schemeClr val="tx1"/>
                          </a:solidFill>
                          <a:latin typeface="+mn-lt"/>
                          <a:ea typeface="+mn-ea"/>
                        </a:rPr>
                        <a:t>Catfish</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tc>
                  <a:txBody>
                    <a:bodyPr/>
                    <a:lstStyle/>
                    <a:p>
                      <a:pPr marL="0" algn="l" defTabSz="906199" rtl="0"/>
                      <a:r>
                        <a:rPr lang="en-US" sz="1000" b="0" kern="1200" dirty="0">
                          <a:solidFill>
                            <a:schemeClr val="tx1"/>
                          </a:solidFill>
                          <a:latin typeface="+mn-lt"/>
                          <a:ea typeface="+mn-ea"/>
                        </a:rPr>
                        <a:t>4.8 %</a:t>
                      </a:r>
                    </a:p>
                  </a:txBody>
                  <a:tcPr marL="45720" marR="45720"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extLst>
                  <a:ext uri="{0D108BD9-81ED-4DB2-BD59-A6C34878D82A}">
                    <a16:rowId xmlns:a16="http://schemas.microsoft.com/office/drawing/2014/main" val="10003"/>
                  </a:ext>
                </a:extLst>
              </a:tr>
              <a:tr h="392017">
                <a:tc>
                  <a:txBody>
                    <a:bodyPr/>
                    <a:lstStyle/>
                    <a:p>
                      <a:pPr marL="0" algn="l" defTabSz="906199" rtl="0"/>
                      <a:r>
                        <a:rPr lang="en-US" sz="1000" b="0" kern="1200" dirty="0">
                          <a:solidFill>
                            <a:schemeClr val="tx1"/>
                          </a:solidFill>
                          <a:latin typeface="+mn-lt"/>
                          <a:ea typeface="+mn-ea"/>
                        </a:rPr>
                        <a:t>Lobster Ginger Sauce</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tc>
                  <a:txBody>
                    <a:bodyPr/>
                    <a:lstStyle/>
                    <a:p>
                      <a:pPr marL="0" algn="l" defTabSz="906199" rtl="0"/>
                      <a:r>
                        <a:rPr lang="en-US" sz="1000" b="0" kern="1200" dirty="0">
                          <a:solidFill>
                            <a:schemeClr val="tx1"/>
                          </a:solidFill>
                          <a:latin typeface="+mn-lt"/>
                          <a:ea typeface="+mn-ea"/>
                        </a:rPr>
                        <a:t>3.6 %</a:t>
                      </a:r>
                    </a:p>
                  </a:txBody>
                  <a:tcPr marL="45720" marR="45720"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4"/>
                  </a:ext>
                </a:extLst>
              </a:tr>
              <a:tr h="392017">
                <a:tc>
                  <a:txBody>
                    <a:bodyPr/>
                    <a:lstStyle/>
                    <a:p>
                      <a:pPr marL="0" algn="l" defTabSz="906199" rtl="0"/>
                      <a:r>
                        <a:rPr lang="en-US" sz="1000" b="0" kern="1200" dirty="0">
                          <a:solidFill>
                            <a:schemeClr val="tx1"/>
                          </a:solidFill>
                          <a:latin typeface="+mn-lt"/>
                          <a:ea typeface="+mn-ea"/>
                        </a:rPr>
                        <a:t>Vietnamese</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bg1">
                        <a:lumMod val="95000"/>
                      </a:schemeClr>
                    </a:solidFill>
                  </a:tcPr>
                </a:tc>
                <a:tc>
                  <a:txBody>
                    <a:bodyPr/>
                    <a:lstStyle/>
                    <a:p>
                      <a:pPr marL="0" algn="l" defTabSz="906199" rtl="0"/>
                      <a:r>
                        <a:rPr lang="en-US" sz="1000" b="0" kern="1200" dirty="0">
                          <a:solidFill>
                            <a:schemeClr val="tx1"/>
                          </a:solidFill>
                          <a:latin typeface="+mn-lt"/>
                          <a:ea typeface="+mn-ea"/>
                        </a:rPr>
                        <a:t>3.6 %</a:t>
                      </a:r>
                    </a:p>
                  </a:txBody>
                  <a:tcPr marL="45720" marR="45720" anchor="ctr" horzOverflow="overflow">
                    <a:lnL>
                      <a:noFill/>
                      <a:headEnd type="none"/>
                      <a:tailEnd type="none"/>
                    </a:lnL>
                    <a:lnR>
                      <a:noFill/>
                      <a:headEnd type="none"/>
                      <a:tailEnd type="none"/>
                    </a:lnR>
                    <a:lnT>
                      <a:noFill/>
                      <a:headEnd type="none"/>
                      <a:tailEnd type="none"/>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bg1">
                        <a:lumMod val="95000"/>
                      </a:schemeClr>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4" name="Group 163">
            <a:extLst>
              <a:ext uri="{FF2B5EF4-FFF2-40B4-BE49-F238E27FC236}">
                <a16:creationId xmlns:a16="http://schemas.microsoft.com/office/drawing/2014/main" id="{4A1FBEF7-A0EC-4828-A01B-F3D9A6BBE407}"/>
              </a:ext>
            </a:extLst>
          </p:cNvPr>
          <p:cNvGrpSpPr>
            <a:grpSpLocks noChangeAspect="1"/>
          </p:cNvGrpSpPr>
          <p:nvPr/>
        </p:nvGrpSpPr>
        <p:grpSpPr>
          <a:xfrm>
            <a:off x="556823" y="1195239"/>
            <a:ext cx="7966709" cy="5212080"/>
            <a:chOff x="48895" y="457234"/>
            <a:chExt cx="8735776" cy="5715228"/>
          </a:xfrm>
          <a:solidFill>
            <a:schemeClr val="tx2">
              <a:lumMod val="20000"/>
              <a:lumOff val="80000"/>
            </a:schemeClr>
          </a:solidFill>
        </p:grpSpPr>
        <p:grpSp>
          <p:nvGrpSpPr>
            <p:cNvPr id="165" name="Group 164">
              <a:extLst>
                <a:ext uri="{FF2B5EF4-FFF2-40B4-BE49-F238E27FC236}">
                  <a16:creationId xmlns:a16="http://schemas.microsoft.com/office/drawing/2014/main" id="{B4DABAA7-3380-424F-8EF7-1EB9DACAC9D4}"/>
                </a:ext>
              </a:extLst>
            </p:cNvPr>
            <p:cNvGrpSpPr/>
            <p:nvPr/>
          </p:nvGrpSpPr>
          <p:grpSpPr>
            <a:xfrm>
              <a:off x="228600" y="4792133"/>
              <a:ext cx="1768437" cy="1203689"/>
              <a:chOff x="-1393230" y="4800600"/>
              <a:chExt cx="3064868" cy="2086107"/>
            </a:xfrm>
            <a:grpFill/>
          </p:grpSpPr>
          <p:sp>
            <p:nvSpPr>
              <p:cNvPr id="233" name="Freeform 83">
                <a:extLst>
                  <a:ext uri="{FF2B5EF4-FFF2-40B4-BE49-F238E27FC236}">
                    <a16:creationId xmlns:a16="http://schemas.microsoft.com/office/drawing/2014/main" id="{511E9E90-861C-4249-908E-71E487A7520B}"/>
                  </a:ext>
                </a:extLst>
              </p:cNvPr>
              <p:cNvSpPr>
                <a:spLocks/>
              </p:cNvSpPr>
              <p:nvPr/>
            </p:nvSpPr>
            <p:spPr bwMode="auto">
              <a:xfrm>
                <a:off x="-1281112" y="4800600"/>
                <a:ext cx="2636838" cy="2062163"/>
              </a:xfrm>
              <a:custGeom>
                <a:avLst/>
                <a:gdLst>
                  <a:gd name="T0" fmla="*/ 1907 w 2825"/>
                  <a:gd name="T1" fmla="*/ 1465 h 2211"/>
                  <a:gd name="T2" fmla="*/ 1566 w 2825"/>
                  <a:gd name="T3" fmla="*/ 185 h 2211"/>
                  <a:gd name="T4" fmla="*/ 1431 w 2825"/>
                  <a:gd name="T5" fmla="*/ 122 h 2211"/>
                  <a:gd name="T6" fmla="*/ 1218 w 2825"/>
                  <a:gd name="T7" fmla="*/ 109 h 2211"/>
                  <a:gd name="T8" fmla="*/ 999 w 2825"/>
                  <a:gd name="T9" fmla="*/ 43 h 2211"/>
                  <a:gd name="T10" fmla="*/ 740 w 2825"/>
                  <a:gd name="T11" fmla="*/ 229 h 2211"/>
                  <a:gd name="T12" fmla="*/ 580 w 2825"/>
                  <a:gd name="T13" fmla="*/ 269 h 2211"/>
                  <a:gd name="T14" fmla="*/ 641 w 2825"/>
                  <a:gd name="T15" fmla="*/ 356 h 2211"/>
                  <a:gd name="T16" fmla="*/ 760 w 2825"/>
                  <a:gd name="T17" fmla="*/ 565 h 2211"/>
                  <a:gd name="T18" fmla="*/ 694 w 2825"/>
                  <a:gd name="T19" fmla="*/ 638 h 2211"/>
                  <a:gd name="T20" fmla="*/ 602 w 2825"/>
                  <a:gd name="T21" fmla="*/ 539 h 2211"/>
                  <a:gd name="T22" fmla="*/ 384 w 2825"/>
                  <a:gd name="T23" fmla="*/ 616 h 2211"/>
                  <a:gd name="T24" fmla="*/ 452 w 2825"/>
                  <a:gd name="T25" fmla="*/ 692 h 2211"/>
                  <a:gd name="T26" fmla="*/ 587 w 2825"/>
                  <a:gd name="T27" fmla="*/ 819 h 2211"/>
                  <a:gd name="T28" fmla="*/ 732 w 2825"/>
                  <a:gd name="T29" fmla="*/ 819 h 2211"/>
                  <a:gd name="T30" fmla="*/ 719 w 2825"/>
                  <a:gd name="T31" fmla="*/ 921 h 2211"/>
                  <a:gd name="T32" fmla="*/ 638 w 2825"/>
                  <a:gd name="T33" fmla="*/ 972 h 2211"/>
                  <a:gd name="T34" fmla="*/ 496 w 2825"/>
                  <a:gd name="T35" fmla="*/ 987 h 2211"/>
                  <a:gd name="T36" fmla="*/ 391 w 2825"/>
                  <a:gd name="T37" fmla="*/ 1117 h 2211"/>
                  <a:gd name="T38" fmla="*/ 381 w 2825"/>
                  <a:gd name="T39" fmla="*/ 1252 h 2211"/>
                  <a:gd name="T40" fmla="*/ 402 w 2825"/>
                  <a:gd name="T41" fmla="*/ 1394 h 2211"/>
                  <a:gd name="T42" fmla="*/ 541 w 2825"/>
                  <a:gd name="T43" fmla="*/ 1481 h 2211"/>
                  <a:gd name="T44" fmla="*/ 539 w 2825"/>
                  <a:gd name="T45" fmla="*/ 1638 h 2211"/>
                  <a:gd name="T46" fmla="*/ 648 w 2825"/>
                  <a:gd name="T47" fmla="*/ 1661 h 2211"/>
                  <a:gd name="T48" fmla="*/ 717 w 2825"/>
                  <a:gd name="T49" fmla="*/ 1694 h 2211"/>
                  <a:gd name="T50" fmla="*/ 803 w 2825"/>
                  <a:gd name="T51" fmla="*/ 1682 h 2211"/>
                  <a:gd name="T52" fmla="*/ 791 w 2825"/>
                  <a:gd name="T53" fmla="*/ 1771 h 2211"/>
                  <a:gd name="T54" fmla="*/ 679 w 2825"/>
                  <a:gd name="T55" fmla="*/ 1888 h 2211"/>
                  <a:gd name="T56" fmla="*/ 575 w 2825"/>
                  <a:gd name="T57" fmla="*/ 1979 h 2211"/>
                  <a:gd name="T58" fmla="*/ 353 w 2825"/>
                  <a:gd name="T59" fmla="*/ 2061 h 2211"/>
                  <a:gd name="T60" fmla="*/ 252 w 2825"/>
                  <a:gd name="T61" fmla="*/ 2061 h 2211"/>
                  <a:gd name="T62" fmla="*/ 127 w 2825"/>
                  <a:gd name="T63" fmla="*/ 2140 h 2211"/>
                  <a:gd name="T64" fmla="*/ 15 w 2825"/>
                  <a:gd name="T65" fmla="*/ 2208 h 2211"/>
                  <a:gd name="T66" fmla="*/ 213 w 2825"/>
                  <a:gd name="T67" fmla="*/ 2155 h 2211"/>
                  <a:gd name="T68" fmla="*/ 366 w 2825"/>
                  <a:gd name="T69" fmla="*/ 2124 h 2211"/>
                  <a:gd name="T70" fmla="*/ 460 w 2825"/>
                  <a:gd name="T71" fmla="*/ 2104 h 2211"/>
                  <a:gd name="T72" fmla="*/ 610 w 2825"/>
                  <a:gd name="T73" fmla="*/ 2071 h 2211"/>
                  <a:gd name="T74" fmla="*/ 676 w 2825"/>
                  <a:gd name="T75" fmla="*/ 2018 h 2211"/>
                  <a:gd name="T76" fmla="*/ 821 w 2825"/>
                  <a:gd name="T77" fmla="*/ 1939 h 2211"/>
                  <a:gd name="T78" fmla="*/ 1017 w 2825"/>
                  <a:gd name="T79" fmla="*/ 1832 h 2211"/>
                  <a:gd name="T80" fmla="*/ 1060 w 2825"/>
                  <a:gd name="T81" fmla="*/ 1638 h 2211"/>
                  <a:gd name="T82" fmla="*/ 1172 w 2825"/>
                  <a:gd name="T83" fmla="*/ 1470 h 2211"/>
                  <a:gd name="T84" fmla="*/ 1355 w 2825"/>
                  <a:gd name="T85" fmla="*/ 1366 h 2211"/>
                  <a:gd name="T86" fmla="*/ 1274 w 2825"/>
                  <a:gd name="T87" fmla="*/ 1440 h 2211"/>
                  <a:gd name="T88" fmla="*/ 1213 w 2825"/>
                  <a:gd name="T89" fmla="*/ 1582 h 2211"/>
                  <a:gd name="T90" fmla="*/ 1253 w 2825"/>
                  <a:gd name="T91" fmla="*/ 1664 h 2211"/>
                  <a:gd name="T92" fmla="*/ 1439 w 2825"/>
                  <a:gd name="T93" fmla="*/ 1514 h 2211"/>
                  <a:gd name="T94" fmla="*/ 1431 w 2825"/>
                  <a:gd name="T95" fmla="*/ 1448 h 2211"/>
                  <a:gd name="T96" fmla="*/ 1676 w 2825"/>
                  <a:gd name="T97" fmla="*/ 1501 h 2211"/>
                  <a:gd name="T98" fmla="*/ 1866 w 2825"/>
                  <a:gd name="T99" fmla="*/ 1547 h 2211"/>
                  <a:gd name="T100" fmla="*/ 2014 w 2825"/>
                  <a:gd name="T101" fmla="*/ 1552 h 2211"/>
                  <a:gd name="T102" fmla="*/ 2034 w 2825"/>
                  <a:gd name="T103" fmla="*/ 1613 h 2211"/>
                  <a:gd name="T104" fmla="*/ 2174 w 2825"/>
                  <a:gd name="T105" fmla="*/ 1735 h 2211"/>
                  <a:gd name="T106" fmla="*/ 2347 w 2825"/>
                  <a:gd name="T107" fmla="*/ 1768 h 2211"/>
                  <a:gd name="T108" fmla="*/ 2380 w 2825"/>
                  <a:gd name="T109" fmla="*/ 1753 h 2211"/>
                  <a:gd name="T110" fmla="*/ 2515 w 2825"/>
                  <a:gd name="T111" fmla="*/ 1885 h 2211"/>
                  <a:gd name="T112" fmla="*/ 2660 w 2825"/>
                  <a:gd name="T113" fmla="*/ 2010 h 2211"/>
                  <a:gd name="T114" fmla="*/ 2756 w 2825"/>
                  <a:gd name="T115" fmla="*/ 2079 h 2211"/>
                  <a:gd name="T116" fmla="*/ 2738 w 2825"/>
                  <a:gd name="T117" fmla="*/ 1926 h 2211"/>
                  <a:gd name="T118" fmla="*/ 2568 w 2825"/>
                  <a:gd name="T119" fmla="*/ 1789 h 2211"/>
                  <a:gd name="T120" fmla="*/ 2377 w 2825"/>
                  <a:gd name="T121" fmla="*/ 1582 h 2211"/>
                  <a:gd name="T122" fmla="*/ 2060 w 2825"/>
                  <a:gd name="T123" fmla="*/ 1521 h 22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25"/>
                  <a:gd name="T187" fmla="*/ 0 h 2211"/>
                  <a:gd name="T188" fmla="*/ 2825 w 2825"/>
                  <a:gd name="T189" fmla="*/ 2211 h 221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25" h="2211">
                    <a:moveTo>
                      <a:pt x="2042" y="1465"/>
                    </a:moveTo>
                    <a:lnTo>
                      <a:pt x="2032" y="1463"/>
                    </a:lnTo>
                    <a:lnTo>
                      <a:pt x="2009" y="1460"/>
                    </a:lnTo>
                    <a:lnTo>
                      <a:pt x="1986" y="1460"/>
                    </a:lnTo>
                    <a:lnTo>
                      <a:pt x="1973" y="1465"/>
                    </a:lnTo>
                    <a:lnTo>
                      <a:pt x="1971" y="1470"/>
                    </a:lnTo>
                    <a:lnTo>
                      <a:pt x="1968" y="1476"/>
                    </a:lnTo>
                    <a:lnTo>
                      <a:pt x="1963" y="1478"/>
                    </a:lnTo>
                    <a:lnTo>
                      <a:pt x="1950" y="1478"/>
                    </a:lnTo>
                    <a:lnTo>
                      <a:pt x="1940" y="1478"/>
                    </a:lnTo>
                    <a:lnTo>
                      <a:pt x="1932" y="1473"/>
                    </a:lnTo>
                    <a:lnTo>
                      <a:pt x="1930" y="1470"/>
                    </a:lnTo>
                    <a:lnTo>
                      <a:pt x="1907" y="1465"/>
                    </a:lnTo>
                    <a:lnTo>
                      <a:pt x="1803" y="213"/>
                    </a:lnTo>
                    <a:lnTo>
                      <a:pt x="1775" y="208"/>
                    </a:lnTo>
                    <a:lnTo>
                      <a:pt x="1762" y="185"/>
                    </a:lnTo>
                    <a:lnTo>
                      <a:pt x="1757" y="185"/>
                    </a:lnTo>
                    <a:lnTo>
                      <a:pt x="1747" y="185"/>
                    </a:lnTo>
                    <a:lnTo>
                      <a:pt x="1734" y="185"/>
                    </a:lnTo>
                    <a:lnTo>
                      <a:pt x="1721" y="180"/>
                    </a:lnTo>
                    <a:lnTo>
                      <a:pt x="1709" y="175"/>
                    </a:lnTo>
                    <a:lnTo>
                      <a:pt x="1693" y="170"/>
                    </a:lnTo>
                    <a:lnTo>
                      <a:pt x="1681" y="168"/>
                    </a:lnTo>
                    <a:lnTo>
                      <a:pt x="1676" y="168"/>
                    </a:lnTo>
                    <a:lnTo>
                      <a:pt x="1642" y="185"/>
                    </a:lnTo>
                    <a:lnTo>
                      <a:pt x="1607" y="173"/>
                    </a:lnTo>
                    <a:lnTo>
                      <a:pt x="1566" y="185"/>
                    </a:lnTo>
                    <a:lnTo>
                      <a:pt x="1561" y="183"/>
                    </a:lnTo>
                    <a:lnTo>
                      <a:pt x="1551" y="178"/>
                    </a:lnTo>
                    <a:lnTo>
                      <a:pt x="1531" y="173"/>
                    </a:lnTo>
                    <a:lnTo>
                      <a:pt x="1505" y="165"/>
                    </a:lnTo>
                    <a:lnTo>
                      <a:pt x="1485" y="157"/>
                    </a:lnTo>
                    <a:lnTo>
                      <a:pt x="1472" y="152"/>
                    </a:lnTo>
                    <a:lnTo>
                      <a:pt x="1467" y="150"/>
                    </a:lnTo>
                    <a:lnTo>
                      <a:pt x="1439" y="155"/>
                    </a:lnTo>
                    <a:lnTo>
                      <a:pt x="1434" y="155"/>
                    </a:lnTo>
                    <a:lnTo>
                      <a:pt x="1426" y="150"/>
                    </a:lnTo>
                    <a:lnTo>
                      <a:pt x="1421" y="142"/>
                    </a:lnTo>
                    <a:lnTo>
                      <a:pt x="1429" y="127"/>
                    </a:lnTo>
                    <a:lnTo>
                      <a:pt x="1431" y="122"/>
                    </a:lnTo>
                    <a:lnTo>
                      <a:pt x="1424" y="119"/>
                    </a:lnTo>
                    <a:lnTo>
                      <a:pt x="1409" y="119"/>
                    </a:lnTo>
                    <a:lnTo>
                      <a:pt x="1388" y="122"/>
                    </a:lnTo>
                    <a:lnTo>
                      <a:pt x="1368" y="124"/>
                    </a:lnTo>
                    <a:lnTo>
                      <a:pt x="1348" y="127"/>
                    </a:lnTo>
                    <a:lnTo>
                      <a:pt x="1335" y="132"/>
                    </a:lnTo>
                    <a:lnTo>
                      <a:pt x="1330" y="132"/>
                    </a:lnTo>
                    <a:lnTo>
                      <a:pt x="1294" y="109"/>
                    </a:lnTo>
                    <a:lnTo>
                      <a:pt x="1281" y="68"/>
                    </a:lnTo>
                    <a:lnTo>
                      <a:pt x="1253" y="91"/>
                    </a:lnTo>
                    <a:lnTo>
                      <a:pt x="1259" y="114"/>
                    </a:lnTo>
                    <a:lnTo>
                      <a:pt x="1248" y="150"/>
                    </a:lnTo>
                    <a:lnTo>
                      <a:pt x="1231" y="114"/>
                    </a:lnTo>
                    <a:lnTo>
                      <a:pt x="1218" y="109"/>
                    </a:lnTo>
                    <a:lnTo>
                      <a:pt x="1218" y="58"/>
                    </a:lnTo>
                    <a:lnTo>
                      <a:pt x="1162" y="40"/>
                    </a:lnTo>
                    <a:lnTo>
                      <a:pt x="1154" y="35"/>
                    </a:lnTo>
                    <a:lnTo>
                      <a:pt x="1136" y="25"/>
                    </a:lnTo>
                    <a:lnTo>
                      <a:pt x="1116" y="12"/>
                    </a:lnTo>
                    <a:lnTo>
                      <a:pt x="1109" y="2"/>
                    </a:lnTo>
                    <a:lnTo>
                      <a:pt x="1103" y="0"/>
                    </a:lnTo>
                    <a:lnTo>
                      <a:pt x="1088" y="7"/>
                    </a:lnTo>
                    <a:lnTo>
                      <a:pt x="1075" y="18"/>
                    </a:lnTo>
                    <a:lnTo>
                      <a:pt x="1068" y="23"/>
                    </a:lnTo>
                    <a:lnTo>
                      <a:pt x="1063" y="28"/>
                    </a:lnTo>
                    <a:lnTo>
                      <a:pt x="1045" y="38"/>
                    </a:lnTo>
                    <a:lnTo>
                      <a:pt x="1025" y="46"/>
                    </a:lnTo>
                    <a:lnTo>
                      <a:pt x="999" y="43"/>
                    </a:lnTo>
                    <a:lnTo>
                      <a:pt x="976" y="38"/>
                    </a:lnTo>
                    <a:lnTo>
                      <a:pt x="961" y="43"/>
                    </a:lnTo>
                    <a:lnTo>
                      <a:pt x="953" y="51"/>
                    </a:lnTo>
                    <a:lnTo>
                      <a:pt x="951" y="56"/>
                    </a:lnTo>
                    <a:lnTo>
                      <a:pt x="857" y="79"/>
                    </a:lnTo>
                    <a:lnTo>
                      <a:pt x="859" y="109"/>
                    </a:lnTo>
                    <a:lnTo>
                      <a:pt x="854" y="114"/>
                    </a:lnTo>
                    <a:lnTo>
                      <a:pt x="844" y="127"/>
                    </a:lnTo>
                    <a:lnTo>
                      <a:pt x="829" y="147"/>
                    </a:lnTo>
                    <a:lnTo>
                      <a:pt x="811" y="170"/>
                    </a:lnTo>
                    <a:lnTo>
                      <a:pt x="791" y="193"/>
                    </a:lnTo>
                    <a:lnTo>
                      <a:pt x="770" y="211"/>
                    </a:lnTo>
                    <a:lnTo>
                      <a:pt x="753" y="224"/>
                    </a:lnTo>
                    <a:lnTo>
                      <a:pt x="740" y="229"/>
                    </a:lnTo>
                    <a:lnTo>
                      <a:pt x="727" y="226"/>
                    </a:lnTo>
                    <a:lnTo>
                      <a:pt x="709" y="224"/>
                    </a:lnTo>
                    <a:lnTo>
                      <a:pt x="689" y="221"/>
                    </a:lnTo>
                    <a:lnTo>
                      <a:pt x="669" y="219"/>
                    </a:lnTo>
                    <a:lnTo>
                      <a:pt x="651" y="216"/>
                    </a:lnTo>
                    <a:lnTo>
                      <a:pt x="633" y="213"/>
                    </a:lnTo>
                    <a:lnTo>
                      <a:pt x="623" y="211"/>
                    </a:lnTo>
                    <a:lnTo>
                      <a:pt x="618" y="211"/>
                    </a:lnTo>
                    <a:lnTo>
                      <a:pt x="620" y="216"/>
                    </a:lnTo>
                    <a:lnTo>
                      <a:pt x="623" y="226"/>
                    </a:lnTo>
                    <a:lnTo>
                      <a:pt x="620" y="241"/>
                    </a:lnTo>
                    <a:lnTo>
                      <a:pt x="610" y="257"/>
                    </a:lnTo>
                    <a:lnTo>
                      <a:pt x="595" y="264"/>
                    </a:lnTo>
                    <a:lnTo>
                      <a:pt x="580" y="269"/>
                    </a:lnTo>
                    <a:lnTo>
                      <a:pt x="569" y="272"/>
                    </a:lnTo>
                    <a:lnTo>
                      <a:pt x="564" y="272"/>
                    </a:lnTo>
                    <a:lnTo>
                      <a:pt x="597" y="292"/>
                    </a:lnTo>
                    <a:lnTo>
                      <a:pt x="597" y="295"/>
                    </a:lnTo>
                    <a:lnTo>
                      <a:pt x="597" y="300"/>
                    </a:lnTo>
                    <a:lnTo>
                      <a:pt x="600" y="308"/>
                    </a:lnTo>
                    <a:lnTo>
                      <a:pt x="605" y="318"/>
                    </a:lnTo>
                    <a:lnTo>
                      <a:pt x="608" y="325"/>
                    </a:lnTo>
                    <a:lnTo>
                      <a:pt x="613" y="331"/>
                    </a:lnTo>
                    <a:lnTo>
                      <a:pt x="618" y="336"/>
                    </a:lnTo>
                    <a:lnTo>
                      <a:pt x="625" y="338"/>
                    </a:lnTo>
                    <a:lnTo>
                      <a:pt x="633" y="343"/>
                    </a:lnTo>
                    <a:lnTo>
                      <a:pt x="638" y="348"/>
                    </a:lnTo>
                    <a:lnTo>
                      <a:pt x="641" y="356"/>
                    </a:lnTo>
                    <a:lnTo>
                      <a:pt x="641" y="359"/>
                    </a:lnTo>
                    <a:lnTo>
                      <a:pt x="666" y="407"/>
                    </a:lnTo>
                    <a:lnTo>
                      <a:pt x="666" y="414"/>
                    </a:lnTo>
                    <a:lnTo>
                      <a:pt x="664" y="435"/>
                    </a:lnTo>
                    <a:lnTo>
                      <a:pt x="666" y="458"/>
                    </a:lnTo>
                    <a:lnTo>
                      <a:pt x="671" y="473"/>
                    </a:lnTo>
                    <a:lnTo>
                      <a:pt x="681" y="486"/>
                    </a:lnTo>
                    <a:lnTo>
                      <a:pt x="691" y="501"/>
                    </a:lnTo>
                    <a:lnTo>
                      <a:pt x="707" y="514"/>
                    </a:lnTo>
                    <a:lnTo>
                      <a:pt x="735" y="521"/>
                    </a:lnTo>
                    <a:lnTo>
                      <a:pt x="758" y="529"/>
                    </a:lnTo>
                    <a:lnTo>
                      <a:pt x="765" y="544"/>
                    </a:lnTo>
                    <a:lnTo>
                      <a:pt x="763" y="557"/>
                    </a:lnTo>
                    <a:lnTo>
                      <a:pt x="760" y="565"/>
                    </a:lnTo>
                    <a:lnTo>
                      <a:pt x="770" y="570"/>
                    </a:lnTo>
                    <a:lnTo>
                      <a:pt x="791" y="582"/>
                    </a:lnTo>
                    <a:lnTo>
                      <a:pt x="811" y="598"/>
                    </a:lnTo>
                    <a:lnTo>
                      <a:pt x="819" y="613"/>
                    </a:lnTo>
                    <a:lnTo>
                      <a:pt x="814" y="621"/>
                    </a:lnTo>
                    <a:lnTo>
                      <a:pt x="803" y="621"/>
                    </a:lnTo>
                    <a:lnTo>
                      <a:pt x="793" y="616"/>
                    </a:lnTo>
                    <a:lnTo>
                      <a:pt x="788" y="613"/>
                    </a:lnTo>
                    <a:lnTo>
                      <a:pt x="760" y="631"/>
                    </a:lnTo>
                    <a:lnTo>
                      <a:pt x="758" y="631"/>
                    </a:lnTo>
                    <a:lnTo>
                      <a:pt x="747" y="633"/>
                    </a:lnTo>
                    <a:lnTo>
                      <a:pt x="732" y="638"/>
                    </a:lnTo>
                    <a:lnTo>
                      <a:pt x="714" y="638"/>
                    </a:lnTo>
                    <a:lnTo>
                      <a:pt x="694" y="638"/>
                    </a:lnTo>
                    <a:lnTo>
                      <a:pt x="674" y="636"/>
                    </a:lnTo>
                    <a:lnTo>
                      <a:pt x="656" y="628"/>
                    </a:lnTo>
                    <a:lnTo>
                      <a:pt x="638" y="616"/>
                    </a:lnTo>
                    <a:lnTo>
                      <a:pt x="620" y="595"/>
                    </a:lnTo>
                    <a:lnTo>
                      <a:pt x="620" y="590"/>
                    </a:lnTo>
                    <a:lnTo>
                      <a:pt x="628" y="585"/>
                    </a:lnTo>
                    <a:lnTo>
                      <a:pt x="638" y="572"/>
                    </a:lnTo>
                    <a:lnTo>
                      <a:pt x="643" y="554"/>
                    </a:lnTo>
                    <a:lnTo>
                      <a:pt x="646" y="542"/>
                    </a:lnTo>
                    <a:lnTo>
                      <a:pt x="641" y="534"/>
                    </a:lnTo>
                    <a:lnTo>
                      <a:pt x="630" y="532"/>
                    </a:lnTo>
                    <a:lnTo>
                      <a:pt x="618" y="532"/>
                    </a:lnTo>
                    <a:lnTo>
                      <a:pt x="608" y="534"/>
                    </a:lnTo>
                    <a:lnTo>
                      <a:pt x="602" y="539"/>
                    </a:lnTo>
                    <a:lnTo>
                      <a:pt x="600" y="539"/>
                    </a:lnTo>
                    <a:lnTo>
                      <a:pt x="536" y="562"/>
                    </a:lnTo>
                    <a:lnTo>
                      <a:pt x="536" y="582"/>
                    </a:lnTo>
                    <a:lnTo>
                      <a:pt x="503" y="565"/>
                    </a:lnTo>
                    <a:lnTo>
                      <a:pt x="498" y="567"/>
                    </a:lnTo>
                    <a:lnTo>
                      <a:pt x="488" y="570"/>
                    </a:lnTo>
                    <a:lnTo>
                      <a:pt x="473" y="575"/>
                    </a:lnTo>
                    <a:lnTo>
                      <a:pt x="452" y="580"/>
                    </a:lnTo>
                    <a:lnTo>
                      <a:pt x="435" y="588"/>
                    </a:lnTo>
                    <a:lnTo>
                      <a:pt x="414" y="593"/>
                    </a:lnTo>
                    <a:lnTo>
                      <a:pt x="402" y="598"/>
                    </a:lnTo>
                    <a:lnTo>
                      <a:pt x="391" y="600"/>
                    </a:lnTo>
                    <a:lnTo>
                      <a:pt x="384" y="605"/>
                    </a:lnTo>
                    <a:lnTo>
                      <a:pt x="384" y="616"/>
                    </a:lnTo>
                    <a:lnTo>
                      <a:pt x="389" y="626"/>
                    </a:lnTo>
                    <a:lnTo>
                      <a:pt x="397" y="633"/>
                    </a:lnTo>
                    <a:lnTo>
                      <a:pt x="412" y="638"/>
                    </a:lnTo>
                    <a:lnTo>
                      <a:pt x="432" y="643"/>
                    </a:lnTo>
                    <a:lnTo>
                      <a:pt x="447" y="651"/>
                    </a:lnTo>
                    <a:lnTo>
                      <a:pt x="452" y="659"/>
                    </a:lnTo>
                    <a:lnTo>
                      <a:pt x="447" y="664"/>
                    </a:lnTo>
                    <a:lnTo>
                      <a:pt x="440" y="669"/>
                    </a:lnTo>
                    <a:lnTo>
                      <a:pt x="435" y="671"/>
                    </a:lnTo>
                    <a:lnTo>
                      <a:pt x="432" y="671"/>
                    </a:lnTo>
                    <a:lnTo>
                      <a:pt x="432" y="674"/>
                    </a:lnTo>
                    <a:lnTo>
                      <a:pt x="435" y="682"/>
                    </a:lnTo>
                    <a:lnTo>
                      <a:pt x="442" y="689"/>
                    </a:lnTo>
                    <a:lnTo>
                      <a:pt x="452" y="692"/>
                    </a:lnTo>
                    <a:lnTo>
                      <a:pt x="458" y="699"/>
                    </a:lnTo>
                    <a:lnTo>
                      <a:pt x="455" y="715"/>
                    </a:lnTo>
                    <a:lnTo>
                      <a:pt x="450" y="733"/>
                    </a:lnTo>
                    <a:lnTo>
                      <a:pt x="447" y="740"/>
                    </a:lnTo>
                    <a:lnTo>
                      <a:pt x="452" y="750"/>
                    </a:lnTo>
                    <a:lnTo>
                      <a:pt x="463" y="773"/>
                    </a:lnTo>
                    <a:lnTo>
                      <a:pt x="480" y="799"/>
                    </a:lnTo>
                    <a:lnTo>
                      <a:pt x="498" y="814"/>
                    </a:lnTo>
                    <a:lnTo>
                      <a:pt x="511" y="817"/>
                    </a:lnTo>
                    <a:lnTo>
                      <a:pt x="526" y="819"/>
                    </a:lnTo>
                    <a:lnTo>
                      <a:pt x="541" y="819"/>
                    </a:lnTo>
                    <a:lnTo>
                      <a:pt x="559" y="819"/>
                    </a:lnTo>
                    <a:lnTo>
                      <a:pt x="575" y="819"/>
                    </a:lnTo>
                    <a:lnTo>
                      <a:pt x="587" y="819"/>
                    </a:lnTo>
                    <a:lnTo>
                      <a:pt x="597" y="819"/>
                    </a:lnTo>
                    <a:lnTo>
                      <a:pt x="605" y="817"/>
                    </a:lnTo>
                    <a:lnTo>
                      <a:pt x="615" y="814"/>
                    </a:lnTo>
                    <a:lnTo>
                      <a:pt x="625" y="814"/>
                    </a:lnTo>
                    <a:lnTo>
                      <a:pt x="636" y="811"/>
                    </a:lnTo>
                    <a:lnTo>
                      <a:pt x="638" y="811"/>
                    </a:lnTo>
                    <a:lnTo>
                      <a:pt x="646" y="837"/>
                    </a:lnTo>
                    <a:lnTo>
                      <a:pt x="651" y="837"/>
                    </a:lnTo>
                    <a:lnTo>
                      <a:pt x="666" y="839"/>
                    </a:lnTo>
                    <a:lnTo>
                      <a:pt x="684" y="837"/>
                    </a:lnTo>
                    <a:lnTo>
                      <a:pt x="697" y="827"/>
                    </a:lnTo>
                    <a:lnTo>
                      <a:pt x="709" y="819"/>
                    </a:lnTo>
                    <a:lnTo>
                      <a:pt x="722" y="819"/>
                    </a:lnTo>
                    <a:lnTo>
                      <a:pt x="732" y="819"/>
                    </a:lnTo>
                    <a:lnTo>
                      <a:pt x="737" y="822"/>
                    </a:lnTo>
                    <a:lnTo>
                      <a:pt x="732" y="827"/>
                    </a:lnTo>
                    <a:lnTo>
                      <a:pt x="722" y="837"/>
                    </a:lnTo>
                    <a:lnTo>
                      <a:pt x="712" y="852"/>
                    </a:lnTo>
                    <a:lnTo>
                      <a:pt x="707" y="862"/>
                    </a:lnTo>
                    <a:lnTo>
                      <a:pt x="704" y="870"/>
                    </a:lnTo>
                    <a:lnTo>
                      <a:pt x="704" y="878"/>
                    </a:lnTo>
                    <a:lnTo>
                      <a:pt x="704" y="883"/>
                    </a:lnTo>
                    <a:lnTo>
                      <a:pt x="709" y="888"/>
                    </a:lnTo>
                    <a:lnTo>
                      <a:pt x="714" y="895"/>
                    </a:lnTo>
                    <a:lnTo>
                      <a:pt x="717" y="906"/>
                    </a:lnTo>
                    <a:lnTo>
                      <a:pt x="717" y="913"/>
                    </a:lnTo>
                    <a:lnTo>
                      <a:pt x="717" y="916"/>
                    </a:lnTo>
                    <a:lnTo>
                      <a:pt x="719" y="921"/>
                    </a:lnTo>
                    <a:lnTo>
                      <a:pt x="727" y="931"/>
                    </a:lnTo>
                    <a:lnTo>
                      <a:pt x="730" y="941"/>
                    </a:lnTo>
                    <a:lnTo>
                      <a:pt x="727" y="949"/>
                    </a:lnTo>
                    <a:lnTo>
                      <a:pt x="714" y="956"/>
                    </a:lnTo>
                    <a:lnTo>
                      <a:pt x="699" y="964"/>
                    </a:lnTo>
                    <a:lnTo>
                      <a:pt x="684" y="972"/>
                    </a:lnTo>
                    <a:lnTo>
                      <a:pt x="676" y="974"/>
                    </a:lnTo>
                    <a:lnTo>
                      <a:pt x="676" y="977"/>
                    </a:lnTo>
                    <a:lnTo>
                      <a:pt x="676" y="979"/>
                    </a:lnTo>
                    <a:lnTo>
                      <a:pt x="671" y="984"/>
                    </a:lnTo>
                    <a:lnTo>
                      <a:pt x="666" y="987"/>
                    </a:lnTo>
                    <a:lnTo>
                      <a:pt x="656" y="987"/>
                    </a:lnTo>
                    <a:lnTo>
                      <a:pt x="648" y="979"/>
                    </a:lnTo>
                    <a:lnTo>
                      <a:pt x="638" y="972"/>
                    </a:lnTo>
                    <a:lnTo>
                      <a:pt x="636" y="969"/>
                    </a:lnTo>
                    <a:lnTo>
                      <a:pt x="620" y="997"/>
                    </a:lnTo>
                    <a:lnTo>
                      <a:pt x="618" y="1000"/>
                    </a:lnTo>
                    <a:lnTo>
                      <a:pt x="610" y="1005"/>
                    </a:lnTo>
                    <a:lnTo>
                      <a:pt x="600" y="1010"/>
                    </a:lnTo>
                    <a:lnTo>
                      <a:pt x="585" y="1012"/>
                    </a:lnTo>
                    <a:lnTo>
                      <a:pt x="577" y="1010"/>
                    </a:lnTo>
                    <a:lnTo>
                      <a:pt x="569" y="1002"/>
                    </a:lnTo>
                    <a:lnTo>
                      <a:pt x="562" y="995"/>
                    </a:lnTo>
                    <a:lnTo>
                      <a:pt x="552" y="987"/>
                    </a:lnTo>
                    <a:lnTo>
                      <a:pt x="541" y="982"/>
                    </a:lnTo>
                    <a:lnTo>
                      <a:pt x="529" y="979"/>
                    </a:lnTo>
                    <a:lnTo>
                      <a:pt x="513" y="979"/>
                    </a:lnTo>
                    <a:lnTo>
                      <a:pt x="496" y="987"/>
                    </a:lnTo>
                    <a:lnTo>
                      <a:pt x="468" y="1002"/>
                    </a:lnTo>
                    <a:lnTo>
                      <a:pt x="455" y="1012"/>
                    </a:lnTo>
                    <a:lnTo>
                      <a:pt x="455" y="1020"/>
                    </a:lnTo>
                    <a:lnTo>
                      <a:pt x="458" y="1028"/>
                    </a:lnTo>
                    <a:lnTo>
                      <a:pt x="463" y="1038"/>
                    </a:lnTo>
                    <a:lnTo>
                      <a:pt x="465" y="1046"/>
                    </a:lnTo>
                    <a:lnTo>
                      <a:pt x="468" y="1051"/>
                    </a:lnTo>
                    <a:lnTo>
                      <a:pt x="468" y="1053"/>
                    </a:lnTo>
                    <a:lnTo>
                      <a:pt x="442" y="1056"/>
                    </a:lnTo>
                    <a:lnTo>
                      <a:pt x="435" y="1058"/>
                    </a:lnTo>
                    <a:lnTo>
                      <a:pt x="419" y="1068"/>
                    </a:lnTo>
                    <a:lnTo>
                      <a:pt x="404" y="1081"/>
                    </a:lnTo>
                    <a:lnTo>
                      <a:pt x="397" y="1099"/>
                    </a:lnTo>
                    <a:lnTo>
                      <a:pt x="391" y="1117"/>
                    </a:lnTo>
                    <a:lnTo>
                      <a:pt x="381" y="1130"/>
                    </a:lnTo>
                    <a:lnTo>
                      <a:pt x="369" y="1137"/>
                    </a:lnTo>
                    <a:lnTo>
                      <a:pt x="363" y="1140"/>
                    </a:lnTo>
                    <a:lnTo>
                      <a:pt x="358" y="1145"/>
                    </a:lnTo>
                    <a:lnTo>
                      <a:pt x="348" y="1152"/>
                    </a:lnTo>
                    <a:lnTo>
                      <a:pt x="338" y="1165"/>
                    </a:lnTo>
                    <a:lnTo>
                      <a:pt x="333" y="1175"/>
                    </a:lnTo>
                    <a:lnTo>
                      <a:pt x="335" y="1188"/>
                    </a:lnTo>
                    <a:lnTo>
                      <a:pt x="341" y="1208"/>
                    </a:lnTo>
                    <a:lnTo>
                      <a:pt x="346" y="1226"/>
                    </a:lnTo>
                    <a:lnTo>
                      <a:pt x="353" y="1231"/>
                    </a:lnTo>
                    <a:lnTo>
                      <a:pt x="363" y="1234"/>
                    </a:lnTo>
                    <a:lnTo>
                      <a:pt x="374" y="1244"/>
                    </a:lnTo>
                    <a:lnTo>
                      <a:pt x="381" y="1252"/>
                    </a:lnTo>
                    <a:lnTo>
                      <a:pt x="384" y="1257"/>
                    </a:lnTo>
                    <a:lnTo>
                      <a:pt x="381" y="1290"/>
                    </a:lnTo>
                    <a:lnTo>
                      <a:pt x="343" y="1300"/>
                    </a:lnTo>
                    <a:lnTo>
                      <a:pt x="341" y="1305"/>
                    </a:lnTo>
                    <a:lnTo>
                      <a:pt x="338" y="1315"/>
                    </a:lnTo>
                    <a:lnTo>
                      <a:pt x="335" y="1325"/>
                    </a:lnTo>
                    <a:lnTo>
                      <a:pt x="343" y="1331"/>
                    </a:lnTo>
                    <a:lnTo>
                      <a:pt x="353" y="1336"/>
                    </a:lnTo>
                    <a:lnTo>
                      <a:pt x="366" y="1341"/>
                    </a:lnTo>
                    <a:lnTo>
                      <a:pt x="376" y="1343"/>
                    </a:lnTo>
                    <a:lnTo>
                      <a:pt x="381" y="1346"/>
                    </a:lnTo>
                    <a:lnTo>
                      <a:pt x="376" y="1359"/>
                    </a:lnTo>
                    <a:lnTo>
                      <a:pt x="402" y="1389"/>
                    </a:lnTo>
                    <a:lnTo>
                      <a:pt x="402" y="1394"/>
                    </a:lnTo>
                    <a:lnTo>
                      <a:pt x="404" y="1404"/>
                    </a:lnTo>
                    <a:lnTo>
                      <a:pt x="409" y="1420"/>
                    </a:lnTo>
                    <a:lnTo>
                      <a:pt x="412" y="1430"/>
                    </a:lnTo>
                    <a:lnTo>
                      <a:pt x="419" y="1442"/>
                    </a:lnTo>
                    <a:lnTo>
                      <a:pt x="432" y="1458"/>
                    </a:lnTo>
                    <a:lnTo>
                      <a:pt x="452" y="1470"/>
                    </a:lnTo>
                    <a:lnTo>
                      <a:pt x="473" y="1473"/>
                    </a:lnTo>
                    <a:lnTo>
                      <a:pt x="493" y="1465"/>
                    </a:lnTo>
                    <a:lnTo>
                      <a:pt x="513" y="1455"/>
                    </a:lnTo>
                    <a:lnTo>
                      <a:pt x="529" y="1445"/>
                    </a:lnTo>
                    <a:lnTo>
                      <a:pt x="536" y="1432"/>
                    </a:lnTo>
                    <a:lnTo>
                      <a:pt x="539" y="1435"/>
                    </a:lnTo>
                    <a:lnTo>
                      <a:pt x="541" y="1455"/>
                    </a:lnTo>
                    <a:lnTo>
                      <a:pt x="541" y="1481"/>
                    </a:lnTo>
                    <a:lnTo>
                      <a:pt x="539" y="1504"/>
                    </a:lnTo>
                    <a:lnTo>
                      <a:pt x="534" y="1524"/>
                    </a:lnTo>
                    <a:lnTo>
                      <a:pt x="526" y="1544"/>
                    </a:lnTo>
                    <a:lnTo>
                      <a:pt x="519" y="1560"/>
                    </a:lnTo>
                    <a:lnTo>
                      <a:pt x="516" y="1565"/>
                    </a:lnTo>
                    <a:lnTo>
                      <a:pt x="526" y="1595"/>
                    </a:lnTo>
                    <a:lnTo>
                      <a:pt x="468" y="1644"/>
                    </a:lnTo>
                    <a:lnTo>
                      <a:pt x="465" y="1649"/>
                    </a:lnTo>
                    <a:lnTo>
                      <a:pt x="463" y="1659"/>
                    </a:lnTo>
                    <a:lnTo>
                      <a:pt x="470" y="1666"/>
                    </a:lnTo>
                    <a:lnTo>
                      <a:pt x="493" y="1661"/>
                    </a:lnTo>
                    <a:lnTo>
                      <a:pt x="508" y="1654"/>
                    </a:lnTo>
                    <a:lnTo>
                      <a:pt x="526" y="1646"/>
                    </a:lnTo>
                    <a:lnTo>
                      <a:pt x="539" y="1638"/>
                    </a:lnTo>
                    <a:lnTo>
                      <a:pt x="554" y="1631"/>
                    </a:lnTo>
                    <a:lnTo>
                      <a:pt x="564" y="1626"/>
                    </a:lnTo>
                    <a:lnTo>
                      <a:pt x="575" y="1623"/>
                    </a:lnTo>
                    <a:lnTo>
                      <a:pt x="582" y="1623"/>
                    </a:lnTo>
                    <a:lnTo>
                      <a:pt x="585" y="1626"/>
                    </a:lnTo>
                    <a:lnTo>
                      <a:pt x="587" y="1638"/>
                    </a:lnTo>
                    <a:lnTo>
                      <a:pt x="592" y="1649"/>
                    </a:lnTo>
                    <a:lnTo>
                      <a:pt x="600" y="1654"/>
                    </a:lnTo>
                    <a:lnTo>
                      <a:pt x="608" y="1654"/>
                    </a:lnTo>
                    <a:lnTo>
                      <a:pt x="618" y="1649"/>
                    </a:lnTo>
                    <a:lnTo>
                      <a:pt x="628" y="1646"/>
                    </a:lnTo>
                    <a:lnTo>
                      <a:pt x="638" y="1644"/>
                    </a:lnTo>
                    <a:lnTo>
                      <a:pt x="646" y="1649"/>
                    </a:lnTo>
                    <a:lnTo>
                      <a:pt x="648" y="1661"/>
                    </a:lnTo>
                    <a:lnTo>
                      <a:pt x="653" y="1682"/>
                    </a:lnTo>
                    <a:lnTo>
                      <a:pt x="661" y="1699"/>
                    </a:lnTo>
                    <a:lnTo>
                      <a:pt x="669" y="1710"/>
                    </a:lnTo>
                    <a:lnTo>
                      <a:pt x="679" y="1717"/>
                    </a:lnTo>
                    <a:lnTo>
                      <a:pt x="691" y="1727"/>
                    </a:lnTo>
                    <a:lnTo>
                      <a:pt x="704" y="1740"/>
                    </a:lnTo>
                    <a:lnTo>
                      <a:pt x="714" y="1743"/>
                    </a:lnTo>
                    <a:lnTo>
                      <a:pt x="719" y="1738"/>
                    </a:lnTo>
                    <a:lnTo>
                      <a:pt x="722" y="1733"/>
                    </a:lnTo>
                    <a:lnTo>
                      <a:pt x="727" y="1727"/>
                    </a:lnTo>
                    <a:lnTo>
                      <a:pt x="727" y="1725"/>
                    </a:lnTo>
                    <a:lnTo>
                      <a:pt x="725" y="1720"/>
                    </a:lnTo>
                    <a:lnTo>
                      <a:pt x="722" y="1710"/>
                    </a:lnTo>
                    <a:lnTo>
                      <a:pt x="717" y="1694"/>
                    </a:lnTo>
                    <a:lnTo>
                      <a:pt x="717" y="1679"/>
                    </a:lnTo>
                    <a:lnTo>
                      <a:pt x="725" y="1664"/>
                    </a:lnTo>
                    <a:lnTo>
                      <a:pt x="737" y="1649"/>
                    </a:lnTo>
                    <a:lnTo>
                      <a:pt x="753" y="1638"/>
                    </a:lnTo>
                    <a:lnTo>
                      <a:pt x="758" y="1633"/>
                    </a:lnTo>
                    <a:lnTo>
                      <a:pt x="755" y="1638"/>
                    </a:lnTo>
                    <a:lnTo>
                      <a:pt x="750" y="1654"/>
                    </a:lnTo>
                    <a:lnTo>
                      <a:pt x="747" y="1674"/>
                    </a:lnTo>
                    <a:lnTo>
                      <a:pt x="750" y="1689"/>
                    </a:lnTo>
                    <a:lnTo>
                      <a:pt x="755" y="1692"/>
                    </a:lnTo>
                    <a:lnTo>
                      <a:pt x="765" y="1692"/>
                    </a:lnTo>
                    <a:lnTo>
                      <a:pt x="778" y="1689"/>
                    </a:lnTo>
                    <a:lnTo>
                      <a:pt x="791" y="1687"/>
                    </a:lnTo>
                    <a:lnTo>
                      <a:pt x="803" y="1682"/>
                    </a:lnTo>
                    <a:lnTo>
                      <a:pt x="814" y="1677"/>
                    </a:lnTo>
                    <a:lnTo>
                      <a:pt x="824" y="1674"/>
                    </a:lnTo>
                    <a:lnTo>
                      <a:pt x="831" y="1674"/>
                    </a:lnTo>
                    <a:lnTo>
                      <a:pt x="836" y="1679"/>
                    </a:lnTo>
                    <a:lnTo>
                      <a:pt x="836" y="1689"/>
                    </a:lnTo>
                    <a:lnTo>
                      <a:pt x="831" y="1697"/>
                    </a:lnTo>
                    <a:lnTo>
                      <a:pt x="829" y="1699"/>
                    </a:lnTo>
                    <a:lnTo>
                      <a:pt x="796" y="1720"/>
                    </a:lnTo>
                    <a:lnTo>
                      <a:pt x="793" y="1722"/>
                    </a:lnTo>
                    <a:lnTo>
                      <a:pt x="791" y="1727"/>
                    </a:lnTo>
                    <a:lnTo>
                      <a:pt x="788" y="1738"/>
                    </a:lnTo>
                    <a:lnTo>
                      <a:pt x="791" y="1750"/>
                    </a:lnTo>
                    <a:lnTo>
                      <a:pt x="796" y="1763"/>
                    </a:lnTo>
                    <a:lnTo>
                      <a:pt x="791" y="1771"/>
                    </a:lnTo>
                    <a:lnTo>
                      <a:pt x="786" y="1773"/>
                    </a:lnTo>
                    <a:lnTo>
                      <a:pt x="783" y="1776"/>
                    </a:lnTo>
                    <a:lnTo>
                      <a:pt x="780" y="1778"/>
                    </a:lnTo>
                    <a:lnTo>
                      <a:pt x="775" y="1783"/>
                    </a:lnTo>
                    <a:lnTo>
                      <a:pt x="768" y="1791"/>
                    </a:lnTo>
                    <a:lnTo>
                      <a:pt x="765" y="1799"/>
                    </a:lnTo>
                    <a:lnTo>
                      <a:pt x="763" y="1809"/>
                    </a:lnTo>
                    <a:lnTo>
                      <a:pt x="758" y="1829"/>
                    </a:lnTo>
                    <a:lnTo>
                      <a:pt x="755" y="1847"/>
                    </a:lnTo>
                    <a:lnTo>
                      <a:pt x="753" y="1855"/>
                    </a:lnTo>
                    <a:lnTo>
                      <a:pt x="699" y="1867"/>
                    </a:lnTo>
                    <a:lnTo>
                      <a:pt x="697" y="1870"/>
                    </a:lnTo>
                    <a:lnTo>
                      <a:pt x="689" y="1878"/>
                    </a:lnTo>
                    <a:lnTo>
                      <a:pt x="679" y="1888"/>
                    </a:lnTo>
                    <a:lnTo>
                      <a:pt x="671" y="1893"/>
                    </a:lnTo>
                    <a:lnTo>
                      <a:pt x="664" y="1895"/>
                    </a:lnTo>
                    <a:lnTo>
                      <a:pt x="656" y="1898"/>
                    </a:lnTo>
                    <a:lnTo>
                      <a:pt x="648" y="1901"/>
                    </a:lnTo>
                    <a:lnTo>
                      <a:pt x="646" y="1901"/>
                    </a:lnTo>
                    <a:lnTo>
                      <a:pt x="610" y="1929"/>
                    </a:lnTo>
                    <a:lnTo>
                      <a:pt x="610" y="1931"/>
                    </a:lnTo>
                    <a:lnTo>
                      <a:pt x="608" y="1939"/>
                    </a:lnTo>
                    <a:lnTo>
                      <a:pt x="605" y="1949"/>
                    </a:lnTo>
                    <a:lnTo>
                      <a:pt x="602" y="1956"/>
                    </a:lnTo>
                    <a:lnTo>
                      <a:pt x="597" y="1964"/>
                    </a:lnTo>
                    <a:lnTo>
                      <a:pt x="592" y="1972"/>
                    </a:lnTo>
                    <a:lnTo>
                      <a:pt x="582" y="1979"/>
                    </a:lnTo>
                    <a:lnTo>
                      <a:pt x="575" y="1979"/>
                    </a:lnTo>
                    <a:lnTo>
                      <a:pt x="564" y="1977"/>
                    </a:lnTo>
                    <a:lnTo>
                      <a:pt x="552" y="1974"/>
                    </a:lnTo>
                    <a:lnTo>
                      <a:pt x="541" y="1972"/>
                    </a:lnTo>
                    <a:lnTo>
                      <a:pt x="534" y="1972"/>
                    </a:lnTo>
                    <a:lnTo>
                      <a:pt x="524" y="1974"/>
                    </a:lnTo>
                    <a:lnTo>
                      <a:pt x="513" y="1982"/>
                    </a:lnTo>
                    <a:lnTo>
                      <a:pt x="503" y="1990"/>
                    </a:lnTo>
                    <a:lnTo>
                      <a:pt x="501" y="1992"/>
                    </a:lnTo>
                    <a:lnTo>
                      <a:pt x="480" y="2010"/>
                    </a:lnTo>
                    <a:lnTo>
                      <a:pt x="358" y="2033"/>
                    </a:lnTo>
                    <a:lnTo>
                      <a:pt x="358" y="2035"/>
                    </a:lnTo>
                    <a:lnTo>
                      <a:pt x="356" y="2046"/>
                    </a:lnTo>
                    <a:lnTo>
                      <a:pt x="353" y="2053"/>
                    </a:lnTo>
                    <a:lnTo>
                      <a:pt x="353" y="2061"/>
                    </a:lnTo>
                    <a:lnTo>
                      <a:pt x="356" y="2066"/>
                    </a:lnTo>
                    <a:lnTo>
                      <a:pt x="361" y="2074"/>
                    </a:lnTo>
                    <a:lnTo>
                      <a:pt x="361" y="2079"/>
                    </a:lnTo>
                    <a:lnTo>
                      <a:pt x="353" y="2079"/>
                    </a:lnTo>
                    <a:lnTo>
                      <a:pt x="341" y="2076"/>
                    </a:lnTo>
                    <a:lnTo>
                      <a:pt x="333" y="2076"/>
                    </a:lnTo>
                    <a:lnTo>
                      <a:pt x="328" y="2076"/>
                    </a:lnTo>
                    <a:lnTo>
                      <a:pt x="325" y="2076"/>
                    </a:lnTo>
                    <a:lnTo>
                      <a:pt x="320" y="2086"/>
                    </a:lnTo>
                    <a:lnTo>
                      <a:pt x="295" y="2081"/>
                    </a:lnTo>
                    <a:lnTo>
                      <a:pt x="308" y="2058"/>
                    </a:lnTo>
                    <a:lnTo>
                      <a:pt x="272" y="2056"/>
                    </a:lnTo>
                    <a:lnTo>
                      <a:pt x="264" y="2058"/>
                    </a:lnTo>
                    <a:lnTo>
                      <a:pt x="252" y="2061"/>
                    </a:lnTo>
                    <a:lnTo>
                      <a:pt x="234" y="2068"/>
                    </a:lnTo>
                    <a:lnTo>
                      <a:pt x="221" y="2076"/>
                    </a:lnTo>
                    <a:lnTo>
                      <a:pt x="211" y="2086"/>
                    </a:lnTo>
                    <a:lnTo>
                      <a:pt x="203" y="2094"/>
                    </a:lnTo>
                    <a:lnTo>
                      <a:pt x="191" y="2102"/>
                    </a:lnTo>
                    <a:lnTo>
                      <a:pt x="175" y="2112"/>
                    </a:lnTo>
                    <a:lnTo>
                      <a:pt x="163" y="2119"/>
                    </a:lnTo>
                    <a:lnTo>
                      <a:pt x="160" y="2127"/>
                    </a:lnTo>
                    <a:lnTo>
                      <a:pt x="163" y="2132"/>
                    </a:lnTo>
                    <a:lnTo>
                      <a:pt x="163" y="2135"/>
                    </a:lnTo>
                    <a:lnTo>
                      <a:pt x="157" y="2135"/>
                    </a:lnTo>
                    <a:lnTo>
                      <a:pt x="147" y="2137"/>
                    </a:lnTo>
                    <a:lnTo>
                      <a:pt x="135" y="2137"/>
                    </a:lnTo>
                    <a:lnTo>
                      <a:pt x="127" y="2140"/>
                    </a:lnTo>
                    <a:lnTo>
                      <a:pt x="122" y="2142"/>
                    </a:lnTo>
                    <a:lnTo>
                      <a:pt x="112" y="2145"/>
                    </a:lnTo>
                    <a:lnTo>
                      <a:pt x="99" y="2147"/>
                    </a:lnTo>
                    <a:lnTo>
                      <a:pt x="84" y="2152"/>
                    </a:lnTo>
                    <a:lnTo>
                      <a:pt x="71" y="2155"/>
                    </a:lnTo>
                    <a:lnTo>
                      <a:pt x="58" y="2160"/>
                    </a:lnTo>
                    <a:lnTo>
                      <a:pt x="51" y="2163"/>
                    </a:lnTo>
                    <a:lnTo>
                      <a:pt x="48" y="2163"/>
                    </a:lnTo>
                    <a:lnTo>
                      <a:pt x="41" y="2168"/>
                    </a:lnTo>
                    <a:lnTo>
                      <a:pt x="25" y="2178"/>
                    </a:lnTo>
                    <a:lnTo>
                      <a:pt x="7" y="2191"/>
                    </a:lnTo>
                    <a:lnTo>
                      <a:pt x="0" y="2201"/>
                    </a:lnTo>
                    <a:lnTo>
                      <a:pt x="5" y="2206"/>
                    </a:lnTo>
                    <a:lnTo>
                      <a:pt x="15" y="2208"/>
                    </a:lnTo>
                    <a:lnTo>
                      <a:pt x="25" y="2211"/>
                    </a:lnTo>
                    <a:lnTo>
                      <a:pt x="30" y="2211"/>
                    </a:lnTo>
                    <a:lnTo>
                      <a:pt x="35" y="2208"/>
                    </a:lnTo>
                    <a:lnTo>
                      <a:pt x="46" y="2203"/>
                    </a:lnTo>
                    <a:lnTo>
                      <a:pt x="58" y="2198"/>
                    </a:lnTo>
                    <a:lnTo>
                      <a:pt x="63" y="2201"/>
                    </a:lnTo>
                    <a:lnTo>
                      <a:pt x="68" y="2203"/>
                    </a:lnTo>
                    <a:lnTo>
                      <a:pt x="79" y="2208"/>
                    </a:lnTo>
                    <a:lnTo>
                      <a:pt x="86" y="2211"/>
                    </a:lnTo>
                    <a:lnTo>
                      <a:pt x="91" y="2211"/>
                    </a:lnTo>
                    <a:lnTo>
                      <a:pt x="117" y="2180"/>
                    </a:lnTo>
                    <a:lnTo>
                      <a:pt x="132" y="2203"/>
                    </a:lnTo>
                    <a:lnTo>
                      <a:pt x="173" y="2196"/>
                    </a:lnTo>
                    <a:lnTo>
                      <a:pt x="213" y="2155"/>
                    </a:lnTo>
                    <a:lnTo>
                      <a:pt x="254" y="2127"/>
                    </a:lnTo>
                    <a:lnTo>
                      <a:pt x="244" y="2152"/>
                    </a:lnTo>
                    <a:lnTo>
                      <a:pt x="224" y="2175"/>
                    </a:lnTo>
                    <a:lnTo>
                      <a:pt x="229" y="2175"/>
                    </a:lnTo>
                    <a:lnTo>
                      <a:pt x="241" y="2178"/>
                    </a:lnTo>
                    <a:lnTo>
                      <a:pt x="259" y="2175"/>
                    </a:lnTo>
                    <a:lnTo>
                      <a:pt x="272" y="2168"/>
                    </a:lnTo>
                    <a:lnTo>
                      <a:pt x="285" y="2158"/>
                    </a:lnTo>
                    <a:lnTo>
                      <a:pt x="300" y="2147"/>
                    </a:lnTo>
                    <a:lnTo>
                      <a:pt x="310" y="2140"/>
                    </a:lnTo>
                    <a:lnTo>
                      <a:pt x="315" y="2137"/>
                    </a:lnTo>
                    <a:lnTo>
                      <a:pt x="363" y="2137"/>
                    </a:lnTo>
                    <a:lnTo>
                      <a:pt x="363" y="2135"/>
                    </a:lnTo>
                    <a:lnTo>
                      <a:pt x="366" y="2124"/>
                    </a:lnTo>
                    <a:lnTo>
                      <a:pt x="371" y="2114"/>
                    </a:lnTo>
                    <a:lnTo>
                      <a:pt x="376" y="2102"/>
                    </a:lnTo>
                    <a:lnTo>
                      <a:pt x="386" y="2096"/>
                    </a:lnTo>
                    <a:lnTo>
                      <a:pt x="394" y="2102"/>
                    </a:lnTo>
                    <a:lnTo>
                      <a:pt x="399" y="2109"/>
                    </a:lnTo>
                    <a:lnTo>
                      <a:pt x="402" y="2112"/>
                    </a:lnTo>
                    <a:lnTo>
                      <a:pt x="407" y="2135"/>
                    </a:lnTo>
                    <a:lnTo>
                      <a:pt x="432" y="2135"/>
                    </a:lnTo>
                    <a:lnTo>
                      <a:pt x="432" y="2132"/>
                    </a:lnTo>
                    <a:lnTo>
                      <a:pt x="435" y="2122"/>
                    </a:lnTo>
                    <a:lnTo>
                      <a:pt x="440" y="2114"/>
                    </a:lnTo>
                    <a:lnTo>
                      <a:pt x="445" y="2109"/>
                    </a:lnTo>
                    <a:lnTo>
                      <a:pt x="450" y="2107"/>
                    </a:lnTo>
                    <a:lnTo>
                      <a:pt x="460" y="2104"/>
                    </a:lnTo>
                    <a:lnTo>
                      <a:pt x="475" y="2102"/>
                    </a:lnTo>
                    <a:lnTo>
                      <a:pt x="491" y="2099"/>
                    </a:lnTo>
                    <a:lnTo>
                      <a:pt x="506" y="2094"/>
                    </a:lnTo>
                    <a:lnTo>
                      <a:pt x="521" y="2091"/>
                    </a:lnTo>
                    <a:lnTo>
                      <a:pt x="531" y="2086"/>
                    </a:lnTo>
                    <a:lnTo>
                      <a:pt x="539" y="2084"/>
                    </a:lnTo>
                    <a:lnTo>
                      <a:pt x="552" y="2081"/>
                    </a:lnTo>
                    <a:lnTo>
                      <a:pt x="564" y="2086"/>
                    </a:lnTo>
                    <a:lnTo>
                      <a:pt x="575" y="2091"/>
                    </a:lnTo>
                    <a:lnTo>
                      <a:pt x="580" y="2094"/>
                    </a:lnTo>
                    <a:lnTo>
                      <a:pt x="585" y="2091"/>
                    </a:lnTo>
                    <a:lnTo>
                      <a:pt x="595" y="2084"/>
                    </a:lnTo>
                    <a:lnTo>
                      <a:pt x="605" y="2076"/>
                    </a:lnTo>
                    <a:lnTo>
                      <a:pt x="610" y="2071"/>
                    </a:lnTo>
                    <a:lnTo>
                      <a:pt x="605" y="2066"/>
                    </a:lnTo>
                    <a:lnTo>
                      <a:pt x="597" y="2058"/>
                    </a:lnTo>
                    <a:lnTo>
                      <a:pt x="590" y="2053"/>
                    </a:lnTo>
                    <a:lnTo>
                      <a:pt x="587" y="2048"/>
                    </a:lnTo>
                    <a:lnTo>
                      <a:pt x="597" y="2043"/>
                    </a:lnTo>
                    <a:lnTo>
                      <a:pt x="615" y="2038"/>
                    </a:lnTo>
                    <a:lnTo>
                      <a:pt x="636" y="2035"/>
                    </a:lnTo>
                    <a:lnTo>
                      <a:pt x="653" y="2038"/>
                    </a:lnTo>
                    <a:lnTo>
                      <a:pt x="669" y="2043"/>
                    </a:lnTo>
                    <a:lnTo>
                      <a:pt x="681" y="2043"/>
                    </a:lnTo>
                    <a:lnTo>
                      <a:pt x="691" y="2040"/>
                    </a:lnTo>
                    <a:lnTo>
                      <a:pt x="694" y="2033"/>
                    </a:lnTo>
                    <a:lnTo>
                      <a:pt x="686" y="2025"/>
                    </a:lnTo>
                    <a:lnTo>
                      <a:pt x="676" y="2018"/>
                    </a:lnTo>
                    <a:lnTo>
                      <a:pt x="666" y="2015"/>
                    </a:lnTo>
                    <a:lnTo>
                      <a:pt x="661" y="2012"/>
                    </a:lnTo>
                    <a:lnTo>
                      <a:pt x="730" y="1992"/>
                    </a:lnTo>
                    <a:lnTo>
                      <a:pt x="730" y="1990"/>
                    </a:lnTo>
                    <a:lnTo>
                      <a:pt x="735" y="1984"/>
                    </a:lnTo>
                    <a:lnTo>
                      <a:pt x="737" y="1977"/>
                    </a:lnTo>
                    <a:lnTo>
                      <a:pt x="740" y="1972"/>
                    </a:lnTo>
                    <a:lnTo>
                      <a:pt x="747" y="1969"/>
                    </a:lnTo>
                    <a:lnTo>
                      <a:pt x="763" y="1969"/>
                    </a:lnTo>
                    <a:lnTo>
                      <a:pt x="778" y="1969"/>
                    </a:lnTo>
                    <a:lnTo>
                      <a:pt x="791" y="1967"/>
                    </a:lnTo>
                    <a:lnTo>
                      <a:pt x="801" y="1959"/>
                    </a:lnTo>
                    <a:lnTo>
                      <a:pt x="811" y="1946"/>
                    </a:lnTo>
                    <a:lnTo>
                      <a:pt x="821" y="1939"/>
                    </a:lnTo>
                    <a:lnTo>
                      <a:pt x="824" y="1934"/>
                    </a:lnTo>
                    <a:lnTo>
                      <a:pt x="867" y="1931"/>
                    </a:lnTo>
                    <a:lnTo>
                      <a:pt x="872" y="1921"/>
                    </a:lnTo>
                    <a:lnTo>
                      <a:pt x="882" y="1898"/>
                    </a:lnTo>
                    <a:lnTo>
                      <a:pt x="897" y="1875"/>
                    </a:lnTo>
                    <a:lnTo>
                      <a:pt x="910" y="1860"/>
                    </a:lnTo>
                    <a:lnTo>
                      <a:pt x="918" y="1857"/>
                    </a:lnTo>
                    <a:lnTo>
                      <a:pt x="931" y="1852"/>
                    </a:lnTo>
                    <a:lnTo>
                      <a:pt x="948" y="1847"/>
                    </a:lnTo>
                    <a:lnTo>
                      <a:pt x="966" y="1842"/>
                    </a:lnTo>
                    <a:lnTo>
                      <a:pt x="984" y="1839"/>
                    </a:lnTo>
                    <a:lnTo>
                      <a:pt x="999" y="1834"/>
                    </a:lnTo>
                    <a:lnTo>
                      <a:pt x="1012" y="1832"/>
                    </a:lnTo>
                    <a:lnTo>
                      <a:pt x="1017" y="1832"/>
                    </a:lnTo>
                    <a:lnTo>
                      <a:pt x="1022" y="1827"/>
                    </a:lnTo>
                    <a:lnTo>
                      <a:pt x="1030" y="1814"/>
                    </a:lnTo>
                    <a:lnTo>
                      <a:pt x="1040" y="1796"/>
                    </a:lnTo>
                    <a:lnTo>
                      <a:pt x="1050" y="1778"/>
                    </a:lnTo>
                    <a:lnTo>
                      <a:pt x="1065" y="1758"/>
                    </a:lnTo>
                    <a:lnTo>
                      <a:pt x="1083" y="1738"/>
                    </a:lnTo>
                    <a:lnTo>
                      <a:pt x="1098" y="1725"/>
                    </a:lnTo>
                    <a:lnTo>
                      <a:pt x="1103" y="1720"/>
                    </a:lnTo>
                    <a:lnTo>
                      <a:pt x="1106" y="1666"/>
                    </a:lnTo>
                    <a:lnTo>
                      <a:pt x="1103" y="1664"/>
                    </a:lnTo>
                    <a:lnTo>
                      <a:pt x="1096" y="1654"/>
                    </a:lnTo>
                    <a:lnTo>
                      <a:pt x="1083" y="1646"/>
                    </a:lnTo>
                    <a:lnTo>
                      <a:pt x="1070" y="1641"/>
                    </a:lnTo>
                    <a:lnTo>
                      <a:pt x="1060" y="1638"/>
                    </a:lnTo>
                    <a:lnTo>
                      <a:pt x="1053" y="1631"/>
                    </a:lnTo>
                    <a:lnTo>
                      <a:pt x="1053" y="1621"/>
                    </a:lnTo>
                    <a:lnTo>
                      <a:pt x="1060" y="1610"/>
                    </a:lnTo>
                    <a:lnTo>
                      <a:pt x="1078" y="1598"/>
                    </a:lnTo>
                    <a:lnTo>
                      <a:pt x="1098" y="1588"/>
                    </a:lnTo>
                    <a:lnTo>
                      <a:pt x="1116" y="1575"/>
                    </a:lnTo>
                    <a:lnTo>
                      <a:pt x="1126" y="1567"/>
                    </a:lnTo>
                    <a:lnTo>
                      <a:pt x="1134" y="1557"/>
                    </a:lnTo>
                    <a:lnTo>
                      <a:pt x="1144" y="1544"/>
                    </a:lnTo>
                    <a:lnTo>
                      <a:pt x="1152" y="1534"/>
                    </a:lnTo>
                    <a:lnTo>
                      <a:pt x="1154" y="1521"/>
                    </a:lnTo>
                    <a:lnTo>
                      <a:pt x="1157" y="1506"/>
                    </a:lnTo>
                    <a:lnTo>
                      <a:pt x="1162" y="1488"/>
                    </a:lnTo>
                    <a:lnTo>
                      <a:pt x="1172" y="1470"/>
                    </a:lnTo>
                    <a:lnTo>
                      <a:pt x="1187" y="1455"/>
                    </a:lnTo>
                    <a:lnTo>
                      <a:pt x="1210" y="1440"/>
                    </a:lnTo>
                    <a:lnTo>
                      <a:pt x="1231" y="1422"/>
                    </a:lnTo>
                    <a:lnTo>
                      <a:pt x="1246" y="1404"/>
                    </a:lnTo>
                    <a:lnTo>
                      <a:pt x="1256" y="1392"/>
                    </a:lnTo>
                    <a:lnTo>
                      <a:pt x="1264" y="1387"/>
                    </a:lnTo>
                    <a:lnTo>
                      <a:pt x="1276" y="1384"/>
                    </a:lnTo>
                    <a:lnTo>
                      <a:pt x="1292" y="1379"/>
                    </a:lnTo>
                    <a:lnTo>
                      <a:pt x="1309" y="1374"/>
                    </a:lnTo>
                    <a:lnTo>
                      <a:pt x="1327" y="1369"/>
                    </a:lnTo>
                    <a:lnTo>
                      <a:pt x="1342" y="1366"/>
                    </a:lnTo>
                    <a:lnTo>
                      <a:pt x="1353" y="1364"/>
                    </a:lnTo>
                    <a:lnTo>
                      <a:pt x="1358" y="1364"/>
                    </a:lnTo>
                    <a:lnTo>
                      <a:pt x="1355" y="1366"/>
                    </a:lnTo>
                    <a:lnTo>
                      <a:pt x="1353" y="1374"/>
                    </a:lnTo>
                    <a:lnTo>
                      <a:pt x="1348" y="1381"/>
                    </a:lnTo>
                    <a:lnTo>
                      <a:pt x="1345" y="1387"/>
                    </a:lnTo>
                    <a:lnTo>
                      <a:pt x="1348" y="1394"/>
                    </a:lnTo>
                    <a:lnTo>
                      <a:pt x="1358" y="1402"/>
                    </a:lnTo>
                    <a:lnTo>
                      <a:pt x="1368" y="1409"/>
                    </a:lnTo>
                    <a:lnTo>
                      <a:pt x="1373" y="1417"/>
                    </a:lnTo>
                    <a:lnTo>
                      <a:pt x="1368" y="1422"/>
                    </a:lnTo>
                    <a:lnTo>
                      <a:pt x="1358" y="1425"/>
                    </a:lnTo>
                    <a:lnTo>
                      <a:pt x="1345" y="1427"/>
                    </a:lnTo>
                    <a:lnTo>
                      <a:pt x="1340" y="1427"/>
                    </a:lnTo>
                    <a:lnTo>
                      <a:pt x="1302" y="1450"/>
                    </a:lnTo>
                    <a:lnTo>
                      <a:pt x="1276" y="1440"/>
                    </a:lnTo>
                    <a:lnTo>
                      <a:pt x="1274" y="1440"/>
                    </a:lnTo>
                    <a:lnTo>
                      <a:pt x="1271" y="1440"/>
                    </a:lnTo>
                    <a:lnTo>
                      <a:pt x="1266" y="1442"/>
                    </a:lnTo>
                    <a:lnTo>
                      <a:pt x="1264" y="1450"/>
                    </a:lnTo>
                    <a:lnTo>
                      <a:pt x="1259" y="1463"/>
                    </a:lnTo>
                    <a:lnTo>
                      <a:pt x="1251" y="1473"/>
                    </a:lnTo>
                    <a:lnTo>
                      <a:pt x="1243" y="1483"/>
                    </a:lnTo>
                    <a:lnTo>
                      <a:pt x="1241" y="1486"/>
                    </a:lnTo>
                    <a:lnTo>
                      <a:pt x="1238" y="1486"/>
                    </a:lnTo>
                    <a:lnTo>
                      <a:pt x="1233" y="1491"/>
                    </a:lnTo>
                    <a:lnTo>
                      <a:pt x="1225" y="1496"/>
                    </a:lnTo>
                    <a:lnTo>
                      <a:pt x="1223" y="1506"/>
                    </a:lnTo>
                    <a:lnTo>
                      <a:pt x="1220" y="1526"/>
                    </a:lnTo>
                    <a:lnTo>
                      <a:pt x="1215" y="1554"/>
                    </a:lnTo>
                    <a:lnTo>
                      <a:pt x="1213" y="1582"/>
                    </a:lnTo>
                    <a:lnTo>
                      <a:pt x="1215" y="1600"/>
                    </a:lnTo>
                    <a:lnTo>
                      <a:pt x="1223" y="1608"/>
                    </a:lnTo>
                    <a:lnTo>
                      <a:pt x="1236" y="1605"/>
                    </a:lnTo>
                    <a:lnTo>
                      <a:pt x="1243" y="1603"/>
                    </a:lnTo>
                    <a:lnTo>
                      <a:pt x="1248" y="1600"/>
                    </a:lnTo>
                    <a:lnTo>
                      <a:pt x="1243" y="1626"/>
                    </a:lnTo>
                    <a:lnTo>
                      <a:pt x="1208" y="1638"/>
                    </a:lnTo>
                    <a:lnTo>
                      <a:pt x="1208" y="1644"/>
                    </a:lnTo>
                    <a:lnTo>
                      <a:pt x="1208" y="1656"/>
                    </a:lnTo>
                    <a:lnTo>
                      <a:pt x="1213" y="1669"/>
                    </a:lnTo>
                    <a:lnTo>
                      <a:pt x="1223" y="1674"/>
                    </a:lnTo>
                    <a:lnTo>
                      <a:pt x="1231" y="1672"/>
                    </a:lnTo>
                    <a:lnTo>
                      <a:pt x="1241" y="1669"/>
                    </a:lnTo>
                    <a:lnTo>
                      <a:pt x="1253" y="1664"/>
                    </a:lnTo>
                    <a:lnTo>
                      <a:pt x="1269" y="1659"/>
                    </a:lnTo>
                    <a:lnTo>
                      <a:pt x="1281" y="1654"/>
                    </a:lnTo>
                    <a:lnTo>
                      <a:pt x="1292" y="1649"/>
                    </a:lnTo>
                    <a:lnTo>
                      <a:pt x="1299" y="1646"/>
                    </a:lnTo>
                    <a:lnTo>
                      <a:pt x="1302" y="1644"/>
                    </a:lnTo>
                    <a:lnTo>
                      <a:pt x="1307" y="1621"/>
                    </a:lnTo>
                    <a:lnTo>
                      <a:pt x="1330" y="1626"/>
                    </a:lnTo>
                    <a:lnTo>
                      <a:pt x="1360" y="1552"/>
                    </a:lnTo>
                    <a:lnTo>
                      <a:pt x="1386" y="1565"/>
                    </a:lnTo>
                    <a:lnTo>
                      <a:pt x="1416" y="1567"/>
                    </a:lnTo>
                    <a:lnTo>
                      <a:pt x="1444" y="1554"/>
                    </a:lnTo>
                    <a:lnTo>
                      <a:pt x="1444" y="1547"/>
                    </a:lnTo>
                    <a:lnTo>
                      <a:pt x="1442" y="1532"/>
                    </a:lnTo>
                    <a:lnTo>
                      <a:pt x="1439" y="1514"/>
                    </a:lnTo>
                    <a:lnTo>
                      <a:pt x="1442" y="1504"/>
                    </a:lnTo>
                    <a:lnTo>
                      <a:pt x="1447" y="1496"/>
                    </a:lnTo>
                    <a:lnTo>
                      <a:pt x="1454" y="1486"/>
                    </a:lnTo>
                    <a:lnTo>
                      <a:pt x="1459" y="1478"/>
                    </a:lnTo>
                    <a:lnTo>
                      <a:pt x="1462" y="1476"/>
                    </a:lnTo>
                    <a:lnTo>
                      <a:pt x="1462" y="1473"/>
                    </a:lnTo>
                    <a:lnTo>
                      <a:pt x="1462" y="1465"/>
                    </a:lnTo>
                    <a:lnTo>
                      <a:pt x="1457" y="1458"/>
                    </a:lnTo>
                    <a:lnTo>
                      <a:pt x="1452" y="1455"/>
                    </a:lnTo>
                    <a:lnTo>
                      <a:pt x="1444" y="1458"/>
                    </a:lnTo>
                    <a:lnTo>
                      <a:pt x="1439" y="1463"/>
                    </a:lnTo>
                    <a:lnTo>
                      <a:pt x="1434" y="1468"/>
                    </a:lnTo>
                    <a:lnTo>
                      <a:pt x="1431" y="1470"/>
                    </a:lnTo>
                    <a:lnTo>
                      <a:pt x="1431" y="1448"/>
                    </a:lnTo>
                    <a:lnTo>
                      <a:pt x="1459" y="1404"/>
                    </a:lnTo>
                    <a:lnTo>
                      <a:pt x="1492" y="1399"/>
                    </a:lnTo>
                    <a:lnTo>
                      <a:pt x="1541" y="1402"/>
                    </a:lnTo>
                    <a:lnTo>
                      <a:pt x="1546" y="1397"/>
                    </a:lnTo>
                    <a:lnTo>
                      <a:pt x="1556" y="1387"/>
                    </a:lnTo>
                    <a:lnTo>
                      <a:pt x="1566" y="1381"/>
                    </a:lnTo>
                    <a:lnTo>
                      <a:pt x="1574" y="1389"/>
                    </a:lnTo>
                    <a:lnTo>
                      <a:pt x="1574" y="1407"/>
                    </a:lnTo>
                    <a:lnTo>
                      <a:pt x="1571" y="1425"/>
                    </a:lnTo>
                    <a:lnTo>
                      <a:pt x="1569" y="1440"/>
                    </a:lnTo>
                    <a:lnTo>
                      <a:pt x="1569" y="1445"/>
                    </a:lnTo>
                    <a:lnTo>
                      <a:pt x="1604" y="1473"/>
                    </a:lnTo>
                    <a:lnTo>
                      <a:pt x="1673" y="1491"/>
                    </a:lnTo>
                    <a:lnTo>
                      <a:pt x="1676" y="1501"/>
                    </a:lnTo>
                    <a:lnTo>
                      <a:pt x="1683" y="1521"/>
                    </a:lnTo>
                    <a:lnTo>
                      <a:pt x="1693" y="1544"/>
                    </a:lnTo>
                    <a:lnTo>
                      <a:pt x="1701" y="1554"/>
                    </a:lnTo>
                    <a:lnTo>
                      <a:pt x="1706" y="1554"/>
                    </a:lnTo>
                    <a:lnTo>
                      <a:pt x="1719" y="1554"/>
                    </a:lnTo>
                    <a:lnTo>
                      <a:pt x="1731" y="1557"/>
                    </a:lnTo>
                    <a:lnTo>
                      <a:pt x="1747" y="1557"/>
                    </a:lnTo>
                    <a:lnTo>
                      <a:pt x="1762" y="1557"/>
                    </a:lnTo>
                    <a:lnTo>
                      <a:pt x="1775" y="1560"/>
                    </a:lnTo>
                    <a:lnTo>
                      <a:pt x="1785" y="1560"/>
                    </a:lnTo>
                    <a:lnTo>
                      <a:pt x="1787" y="1560"/>
                    </a:lnTo>
                    <a:lnTo>
                      <a:pt x="1846" y="1524"/>
                    </a:lnTo>
                    <a:lnTo>
                      <a:pt x="1851" y="1532"/>
                    </a:lnTo>
                    <a:lnTo>
                      <a:pt x="1866" y="1547"/>
                    </a:lnTo>
                    <a:lnTo>
                      <a:pt x="1884" y="1565"/>
                    </a:lnTo>
                    <a:lnTo>
                      <a:pt x="1897" y="1572"/>
                    </a:lnTo>
                    <a:lnTo>
                      <a:pt x="1904" y="1572"/>
                    </a:lnTo>
                    <a:lnTo>
                      <a:pt x="1915" y="1575"/>
                    </a:lnTo>
                    <a:lnTo>
                      <a:pt x="1927" y="1575"/>
                    </a:lnTo>
                    <a:lnTo>
                      <a:pt x="1940" y="1575"/>
                    </a:lnTo>
                    <a:lnTo>
                      <a:pt x="1953" y="1577"/>
                    </a:lnTo>
                    <a:lnTo>
                      <a:pt x="1963" y="1577"/>
                    </a:lnTo>
                    <a:lnTo>
                      <a:pt x="1971" y="1577"/>
                    </a:lnTo>
                    <a:lnTo>
                      <a:pt x="1973" y="1577"/>
                    </a:lnTo>
                    <a:lnTo>
                      <a:pt x="1978" y="1575"/>
                    </a:lnTo>
                    <a:lnTo>
                      <a:pt x="1988" y="1567"/>
                    </a:lnTo>
                    <a:lnTo>
                      <a:pt x="2001" y="1560"/>
                    </a:lnTo>
                    <a:lnTo>
                      <a:pt x="2014" y="1552"/>
                    </a:lnTo>
                    <a:lnTo>
                      <a:pt x="2026" y="1547"/>
                    </a:lnTo>
                    <a:lnTo>
                      <a:pt x="2042" y="1549"/>
                    </a:lnTo>
                    <a:lnTo>
                      <a:pt x="2052" y="1554"/>
                    </a:lnTo>
                    <a:lnTo>
                      <a:pt x="2054" y="1562"/>
                    </a:lnTo>
                    <a:lnTo>
                      <a:pt x="2049" y="1570"/>
                    </a:lnTo>
                    <a:lnTo>
                      <a:pt x="2042" y="1572"/>
                    </a:lnTo>
                    <a:lnTo>
                      <a:pt x="2037" y="1575"/>
                    </a:lnTo>
                    <a:lnTo>
                      <a:pt x="2034" y="1575"/>
                    </a:lnTo>
                    <a:lnTo>
                      <a:pt x="2024" y="1570"/>
                    </a:lnTo>
                    <a:lnTo>
                      <a:pt x="2024" y="1575"/>
                    </a:lnTo>
                    <a:lnTo>
                      <a:pt x="2021" y="1588"/>
                    </a:lnTo>
                    <a:lnTo>
                      <a:pt x="2021" y="1600"/>
                    </a:lnTo>
                    <a:lnTo>
                      <a:pt x="2026" y="1608"/>
                    </a:lnTo>
                    <a:lnTo>
                      <a:pt x="2034" y="1613"/>
                    </a:lnTo>
                    <a:lnTo>
                      <a:pt x="2042" y="1618"/>
                    </a:lnTo>
                    <a:lnTo>
                      <a:pt x="2054" y="1626"/>
                    </a:lnTo>
                    <a:lnTo>
                      <a:pt x="2067" y="1628"/>
                    </a:lnTo>
                    <a:lnTo>
                      <a:pt x="2080" y="1633"/>
                    </a:lnTo>
                    <a:lnTo>
                      <a:pt x="2090" y="1646"/>
                    </a:lnTo>
                    <a:lnTo>
                      <a:pt x="2098" y="1661"/>
                    </a:lnTo>
                    <a:lnTo>
                      <a:pt x="2100" y="1674"/>
                    </a:lnTo>
                    <a:lnTo>
                      <a:pt x="2103" y="1679"/>
                    </a:lnTo>
                    <a:lnTo>
                      <a:pt x="2110" y="1687"/>
                    </a:lnTo>
                    <a:lnTo>
                      <a:pt x="2121" y="1694"/>
                    </a:lnTo>
                    <a:lnTo>
                      <a:pt x="2131" y="1705"/>
                    </a:lnTo>
                    <a:lnTo>
                      <a:pt x="2143" y="1715"/>
                    </a:lnTo>
                    <a:lnTo>
                      <a:pt x="2159" y="1725"/>
                    </a:lnTo>
                    <a:lnTo>
                      <a:pt x="2174" y="1735"/>
                    </a:lnTo>
                    <a:lnTo>
                      <a:pt x="2187" y="1745"/>
                    </a:lnTo>
                    <a:lnTo>
                      <a:pt x="2202" y="1753"/>
                    </a:lnTo>
                    <a:lnTo>
                      <a:pt x="2217" y="1763"/>
                    </a:lnTo>
                    <a:lnTo>
                      <a:pt x="2232" y="1771"/>
                    </a:lnTo>
                    <a:lnTo>
                      <a:pt x="2250" y="1778"/>
                    </a:lnTo>
                    <a:lnTo>
                      <a:pt x="2265" y="1786"/>
                    </a:lnTo>
                    <a:lnTo>
                      <a:pt x="2281" y="1789"/>
                    </a:lnTo>
                    <a:lnTo>
                      <a:pt x="2291" y="1791"/>
                    </a:lnTo>
                    <a:lnTo>
                      <a:pt x="2301" y="1789"/>
                    </a:lnTo>
                    <a:lnTo>
                      <a:pt x="2309" y="1776"/>
                    </a:lnTo>
                    <a:lnTo>
                      <a:pt x="2309" y="1758"/>
                    </a:lnTo>
                    <a:lnTo>
                      <a:pt x="2301" y="1743"/>
                    </a:lnTo>
                    <a:lnTo>
                      <a:pt x="2299" y="1735"/>
                    </a:lnTo>
                    <a:lnTo>
                      <a:pt x="2347" y="1768"/>
                    </a:lnTo>
                    <a:lnTo>
                      <a:pt x="2349" y="1768"/>
                    </a:lnTo>
                    <a:lnTo>
                      <a:pt x="2354" y="1768"/>
                    </a:lnTo>
                    <a:lnTo>
                      <a:pt x="2360" y="1766"/>
                    </a:lnTo>
                    <a:lnTo>
                      <a:pt x="2362" y="1758"/>
                    </a:lnTo>
                    <a:lnTo>
                      <a:pt x="2352" y="1743"/>
                    </a:lnTo>
                    <a:lnTo>
                      <a:pt x="2337" y="1720"/>
                    </a:lnTo>
                    <a:lnTo>
                      <a:pt x="2319" y="1699"/>
                    </a:lnTo>
                    <a:lnTo>
                      <a:pt x="2316" y="1687"/>
                    </a:lnTo>
                    <a:lnTo>
                      <a:pt x="2327" y="1687"/>
                    </a:lnTo>
                    <a:lnTo>
                      <a:pt x="2342" y="1697"/>
                    </a:lnTo>
                    <a:lnTo>
                      <a:pt x="2357" y="1712"/>
                    </a:lnTo>
                    <a:lnTo>
                      <a:pt x="2367" y="1725"/>
                    </a:lnTo>
                    <a:lnTo>
                      <a:pt x="2372" y="1738"/>
                    </a:lnTo>
                    <a:lnTo>
                      <a:pt x="2380" y="1753"/>
                    </a:lnTo>
                    <a:lnTo>
                      <a:pt x="2393" y="1766"/>
                    </a:lnTo>
                    <a:lnTo>
                      <a:pt x="2418" y="1776"/>
                    </a:lnTo>
                    <a:lnTo>
                      <a:pt x="2443" y="1781"/>
                    </a:lnTo>
                    <a:lnTo>
                      <a:pt x="2454" y="1783"/>
                    </a:lnTo>
                    <a:lnTo>
                      <a:pt x="2459" y="1783"/>
                    </a:lnTo>
                    <a:lnTo>
                      <a:pt x="2466" y="1824"/>
                    </a:lnTo>
                    <a:lnTo>
                      <a:pt x="2461" y="1845"/>
                    </a:lnTo>
                    <a:lnTo>
                      <a:pt x="2466" y="1847"/>
                    </a:lnTo>
                    <a:lnTo>
                      <a:pt x="2477" y="1857"/>
                    </a:lnTo>
                    <a:lnTo>
                      <a:pt x="2489" y="1867"/>
                    </a:lnTo>
                    <a:lnTo>
                      <a:pt x="2499" y="1875"/>
                    </a:lnTo>
                    <a:lnTo>
                      <a:pt x="2507" y="1880"/>
                    </a:lnTo>
                    <a:lnTo>
                      <a:pt x="2515" y="1885"/>
                    </a:lnTo>
                    <a:lnTo>
                      <a:pt x="2522" y="1885"/>
                    </a:lnTo>
                    <a:lnTo>
                      <a:pt x="2530" y="1883"/>
                    </a:lnTo>
                    <a:lnTo>
                      <a:pt x="2535" y="1883"/>
                    </a:lnTo>
                    <a:lnTo>
                      <a:pt x="2548" y="1888"/>
                    </a:lnTo>
                    <a:lnTo>
                      <a:pt x="2563" y="1898"/>
                    </a:lnTo>
                    <a:lnTo>
                      <a:pt x="2578" y="1911"/>
                    </a:lnTo>
                    <a:lnTo>
                      <a:pt x="2596" y="1923"/>
                    </a:lnTo>
                    <a:lnTo>
                      <a:pt x="2611" y="1939"/>
                    </a:lnTo>
                    <a:lnTo>
                      <a:pt x="2621" y="1949"/>
                    </a:lnTo>
                    <a:lnTo>
                      <a:pt x="2629" y="1956"/>
                    </a:lnTo>
                    <a:lnTo>
                      <a:pt x="2637" y="1969"/>
                    </a:lnTo>
                    <a:lnTo>
                      <a:pt x="2647" y="1982"/>
                    </a:lnTo>
                    <a:lnTo>
                      <a:pt x="2655" y="1997"/>
                    </a:lnTo>
                    <a:lnTo>
                      <a:pt x="2660" y="2010"/>
                    </a:lnTo>
                    <a:lnTo>
                      <a:pt x="2662" y="2020"/>
                    </a:lnTo>
                    <a:lnTo>
                      <a:pt x="2670" y="2030"/>
                    </a:lnTo>
                    <a:lnTo>
                      <a:pt x="2675" y="2035"/>
                    </a:lnTo>
                    <a:lnTo>
                      <a:pt x="2680" y="2030"/>
                    </a:lnTo>
                    <a:lnTo>
                      <a:pt x="2683" y="2018"/>
                    </a:lnTo>
                    <a:lnTo>
                      <a:pt x="2685" y="2005"/>
                    </a:lnTo>
                    <a:lnTo>
                      <a:pt x="2690" y="1995"/>
                    </a:lnTo>
                    <a:lnTo>
                      <a:pt x="2698" y="1992"/>
                    </a:lnTo>
                    <a:lnTo>
                      <a:pt x="2710" y="1992"/>
                    </a:lnTo>
                    <a:lnTo>
                      <a:pt x="2726" y="1997"/>
                    </a:lnTo>
                    <a:lnTo>
                      <a:pt x="2738" y="2005"/>
                    </a:lnTo>
                    <a:lnTo>
                      <a:pt x="2744" y="2015"/>
                    </a:lnTo>
                    <a:lnTo>
                      <a:pt x="2749" y="2040"/>
                    </a:lnTo>
                    <a:lnTo>
                      <a:pt x="2756" y="2079"/>
                    </a:lnTo>
                    <a:lnTo>
                      <a:pt x="2766" y="2112"/>
                    </a:lnTo>
                    <a:lnTo>
                      <a:pt x="2769" y="2127"/>
                    </a:lnTo>
                    <a:lnTo>
                      <a:pt x="2807" y="2132"/>
                    </a:lnTo>
                    <a:lnTo>
                      <a:pt x="2810" y="2122"/>
                    </a:lnTo>
                    <a:lnTo>
                      <a:pt x="2817" y="2096"/>
                    </a:lnTo>
                    <a:lnTo>
                      <a:pt x="2825" y="2068"/>
                    </a:lnTo>
                    <a:lnTo>
                      <a:pt x="2825" y="2046"/>
                    </a:lnTo>
                    <a:lnTo>
                      <a:pt x="2815" y="2018"/>
                    </a:lnTo>
                    <a:lnTo>
                      <a:pt x="2792" y="1977"/>
                    </a:lnTo>
                    <a:lnTo>
                      <a:pt x="2769" y="1941"/>
                    </a:lnTo>
                    <a:lnTo>
                      <a:pt x="2759" y="1926"/>
                    </a:lnTo>
                    <a:lnTo>
                      <a:pt x="2756" y="1926"/>
                    </a:lnTo>
                    <a:lnTo>
                      <a:pt x="2749" y="1926"/>
                    </a:lnTo>
                    <a:lnTo>
                      <a:pt x="2738" y="1926"/>
                    </a:lnTo>
                    <a:lnTo>
                      <a:pt x="2726" y="1926"/>
                    </a:lnTo>
                    <a:lnTo>
                      <a:pt x="2713" y="1926"/>
                    </a:lnTo>
                    <a:lnTo>
                      <a:pt x="2700" y="1923"/>
                    </a:lnTo>
                    <a:lnTo>
                      <a:pt x="2690" y="1921"/>
                    </a:lnTo>
                    <a:lnTo>
                      <a:pt x="2683" y="1918"/>
                    </a:lnTo>
                    <a:lnTo>
                      <a:pt x="2675" y="1911"/>
                    </a:lnTo>
                    <a:lnTo>
                      <a:pt x="2662" y="1895"/>
                    </a:lnTo>
                    <a:lnTo>
                      <a:pt x="2647" y="1875"/>
                    </a:lnTo>
                    <a:lnTo>
                      <a:pt x="2629" y="1852"/>
                    </a:lnTo>
                    <a:lnTo>
                      <a:pt x="2611" y="1829"/>
                    </a:lnTo>
                    <a:lnTo>
                      <a:pt x="2596" y="1811"/>
                    </a:lnTo>
                    <a:lnTo>
                      <a:pt x="2583" y="1799"/>
                    </a:lnTo>
                    <a:lnTo>
                      <a:pt x="2576" y="1794"/>
                    </a:lnTo>
                    <a:lnTo>
                      <a:pt x="2568" y="1789"/>
                    </a:lnTo>
                    <a:lnTo>
                      <a:pt x="2555" y="1778"/>
                    </a:lnTo>
                    <a:lnTo>
                      <a:pt x="2540" y="1763"/>
                    </a:lnTo>
                    <a:lnTo>
                      <a:pt x="2522" y="1743"/>
                    </a:lnTo>
                    <a:lnTo>
                      <a:pt x="2505" y="1725"/>
                    </a:lnTo>
                    <a:lnTo>
                      <a:pt x="2489" y="1705"/>
                    </a:lnTo>
                    <a:lnTo>
                      <a:pt x="2477" y="1692"/>
                    </a:lnTo>
                    <a:lnTo>
                      <a:pt x="2471" y="1682"/>
                    </a:lnTo>
                    <a:lnTo>
                      <a:pt x="2466" y="1674"/>
                    </a:lnTo>
                    <a:lnTo>
                      <a:pt x="2456" y="1659"/>
                    </a:lnTo>
                    <a:lnTo>
                      <a:pt x="2441" y="1644"/>
                    </a:lnTo>
                    <a:lnTo>
                      <a:pt x="2423" y="1626"/>
                    </a:lnTo>
                    <a:lnTo>
                      <a:pt x="2405" y="1608"/>
                    </a:lnTo>
                    <a:lnTo>
                      <a:pt x="2390" y="1593"/>
                    </a:lnTo>
                    <a:lnTo>
                      <a:pt x="2377" y="1582"/>
                    </a:lnTo>
                    <a:lnTo>
                      <a:pt x="2370" y="1580"/>
                    </a:lnTo>
                    <a:lnTo>
                      <a:pt x="2357" y="1570"/>
                    </a:lnTo>
                    <a:lnTo>
                      <a:pt x="2337" y="1544"/>
                    </a:lnTo>
                    <a:lnTo>
                      <a:pt x="2316" y="1519"/>
                    </a:lnTo>
                    <a:lnTo>
                      <a:pt x="2309" y="1506"/>
                    </a:lnTo>
                    <a:lnTo>
                      <a:pt x="2222" y="1595"/>
                    </a:lnTo>
                    <a:lnTo>
                      <a:pt x="2230" y="1610"/>
                    </a:lnTo>
                    <a:lnTo>
                      <a:pt x="2197" y="1636"/>
                    </a:lnTo>
                    <a:lnTo>
                      <a:pt x="2149" y="1575"/>
                    </a:lnTo>
                    <a:lnTo>
                      <a:pt x="2113" y="1534"/>
                    </a:lnTo>
                    <a:lnTo>
                      <a:pt x="2105" y="1534"/>
                    </a:lnTo>
                    <a:lnTo>
                      <a:pt x="2087" y="1534"/>
                    </a:lnTo>
                    <a:lnTo>
                      <a:pt x="2070" y="1529"/>
                    </a:lnTo>
                    <a:lnTo>
                      <a:pt x="2060" y="1521"/>
                    </a:lnTo>
                    <a:lnTo>
                      <a:pt x="2057" y="1506"/>
                    </a:lnTo>
                    <a:lnTo>
                      <a:pt x="2060" y="1488"/>
                    </a:lnTo>
                    <a:lnTo>
                      <a:pt x="2054" y="1473"/>
                    </a:lnTo>
                    <a:lnTo>
                      <a:pt x="2042" y="1465"/>
                    </a:lnTo>
                    <a:close/>
                  </a:path>
                </a:pathLst>
              </a:custGeom>
              <a:grpFill/>
              <a:ln w="12700">
                <a:solidFill>
                  <a:schemeClr val="tx2">
                    <a:lumMod val="20000"/>
                    <a:lumOff val="80000"/>
                  </a:schemeClr>
                </a:solidFill>
                <a:round/>
                <a:headEnd/>
                <a:tailEnd/>
              </a:ln>
            </p:spPr>
            <p:txBody>
              <a:bodyPr lIns="91432" tIns="45716" rIns="91432" bIns="45716" anchor="ctr"/>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pPr marL="0" marR="0" lvl="0" indent="0" algn="l" defTabSz="96652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          </a:t>
                </a:r>
              </a:p>
            </p:txBody>
          </p:sp>
          <p:sp>
            <p:nvSpPr>
              <p:cNvPr id="234" name="Freeform 84">
                <a:extLst>
                  <a:ext uri="{FF2B5EF4-FFF2-40B4-BE49-F238E27FC236}">
                    <a16:creationId xmlns:a16="http://schemas.microsoft.com/office/drawing/2014/main" id="{07E1B4AE-F181-4035-90AE-2BCE556D2E50}"/>
                  </a:ext>
                </a:extLst>
              </p:cNvPr>
              <p:cNvSpPr>
                <a:spLocks/>
              </p:cNvSpPr>
              <p:nvPr/>
            </p:nvSpPr>
            <p:spPr bwMode="auto">
              <a:xfrm>
                <a:off x="-1393230" y="6829556"/>
                <a:ext cx="139700" cy="57151"/>
              </a:xfrm>
              <a:custGeom>
                <a:avLst/>
                <a:gdLst>
                  <a:gd name="T0" fmla="*/ 150 w 150"/>
                  <a:gd name="T1" fmla="*/ 35 h 61"/>
                  <a:gd name="T2" fmla="*/ 106 w 150"/>
                  <a:gd name="T3" fmla="*/ 0 h 61"/>
                  <a:gd name="T4" fmla="*/ 63 w 150"/>
                  <a:gd name="T5" fmla="*/ 7 h 61"/>
                  <a:gd name="T6" fmla="*/ 55 w 150"/>
                  <a:gd name="T7" fmla="*/ 15 h 61"/>
                  <a:gd name="T8" fmla="*/ 38 w 150"/>
                  <a:gd name="T9" fmla="*/ 30 h 61"/>
                  <a:gd name="T10" fmla="*/ 17 w 150"/>
                  <a:gd name="T11" fmla="*/ 48 h 61"/>
                  <a:gd name="T12" fmla="*/ 0 w 150"/>
                  <a:gd name="T13" fmla="*/ 56 h 61"/>
                  <a:gd name="T14" fmla="*/ 0 w 150"/>
                  <a:gd name="T15" fmla="*/ 58 h 61"/>
                  <a:gd name="T16" fmla="*/ 7 w 150"/>
                  <a:gd name="T17" fmla="*/ 58 h 61"/>
                  <a:gd name="T18" fmla="*/ 20 w 150"/>
                  <a:gd name="T19" fmla="*/ 61 h 61"/>
                  <a:gd name="T20" fmla="*/ 38 w 150"/>
                  <a:gd name="T21" fmla="*/ 61 h 61"/>
                  <a:gd name="T22" fmla="*/ 58 w 150"/>
                  <a:gd name="T23" fmla="*/ 61 h 61"/>
                  <a:gd name="T24" fmla="*/ 76 w 150"/>
                  <a:gd name="T25" fmla="*/ 61 h 61"/>
                  <a:gd name="T26" fmla="*/ 89 w 150"/>
                  <a:gd name="T27" fmla="*/ 58 h 61"/>
                  <a:gd name="T28" fmla="*/ 96 w 150"/>
                  <a:gd name="T29" fmla="*/ 56 h 61"/>
                  <a:gd name="T30" fmla="*/ 104 w 150"/>
                  <a:gd name="T31" fmla="*/ 48 h 61"/>
                  <a:gd name="T32" fmla="*/ 111 w 150"/>
                  <a:gd name="T33" fmla="*/ 40 h 61"/>
                  <a:gd name="T34" fmla="*/ 124 w 150"/>
                  <a:gd name="T35" fmla="*/ 35 h 61"/>
                  <a:gd name="T36" fmla="*/ 150 w 150"/>
                  <a:gd name="T37" fmla="*/ 35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0"/>
                  <a:gd name="T58" fmla="*/ 0 h 61"/>
                  <a:gd name="T59" fmla="*/ 150 w 150"/>
                  <a:gd name="T60" fmla="*/ 61 h 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0" h="61">
                    <a:moveTo>
                      <a:pt x="150" y="35"/>
                    </a:moveTo>
                    <a:lnTo>
                      <a:pt x="106" y="0"/>
                    </a:lnTo>
                    <a:lnTo>
                      <a:pt x="63" y="7"/>
                    </a:lnTo>
                    <a:lnTo>
                      <a:pt x="55" y="15"/>
                    </a:lnTo>
                    <a:lnTo>
                      <a:pt x="38" y="30"/>
                    </a:lnTo>
                    <a:lnTo>
                      <a:pt x="17" y="48"/>
                    </a:lnTo>
                    <a:lnTo>
                      <a:pt x="0" y="56"/>
                    </a:lnTo>
                    <a:lnTo>
                      <a:pt x="0" y="58"/>
                    </a:lnTo>
                    <a:lnTo>
                      <a:pt x="7" y="58"/>
                    </a:lnTo>
                    <a:lnTo>
                      <a:pt x="20" y="61"/>
                    </a:lnTo>
                    <a:lnTo>
                      <a:pt x="38" y="61"/>
                    </a:lnTo>
                    <a:lnTo>
                      <a:pt x="58" y="61"/>
                    </a:lnTo>
                    <a:lnTo>
                      <a:pt x="76" y="61"/>
                    </a:lnTo>
                    <a:lnTo>
                      <a:pt x="89" y="58"/>
                    </a:lnTo>
                    <a:lnTo>
                      <a:pt x="96" y="56"/>
                    </a:lnTo>
                    <a:lnTo>
                      <a:pt x="104" y="48"/>
                    </a:lnTo>
                    <a:lnTo>
                      <a:pt x="111" y="40"/>
                    </a:lnTo>
                    <a:lnTo>
                      <a:pt x="124" y="35"/>
                    </a:lnTo>
                    <a:lnTo>
                      <a:pt x="150" y="35"/>
                    </a:lnTo>
                    <a:close/>
                  </a:path>
                </a:pathLst>
              </a:custGeom>
              <a:grpFill/>
              <a:ln w="12700">
                <a:solidFill>
                  <a:schemeClr val="tx2">
                    <a:lumMod val="20000"/>
                    <a:lumOff val="80000"/>
                  </a:schemeClr>
                </a:solidFill>
                <a:round/>
                <a:headEnd/>
                <a:tailEnd/>
              </a:ln>
            </p:spPr>
            <p:txBody>
              <a:bodyPr lIns="91432" tIns="45716" rIns="91432" bIns="45716"/>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pPr marL="0" marR="0" lvl="0" indent="0" algn="l" defTabSz="966526"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235" name="Group 234">
                <a:extLst>
                  <a:ext uri="{FF2B5EF4-FFF2-40B4-BE49-F238E27FC236}">
                    <a16:creationId xmlns:a16="http://schemas.microsoft.com/office/drawing/2014/main" id="{AABBD5B4-1F82-486D-A2E4-EFF6491FCFEA}"/>
                  </a:ext>
                </a:extLst>
              </p:cNvPr>
              <p:cNvGrpSpPr>
                <a:grpSpLocks/>
              </p:cNvGrpSpPr>
              <p:nvPr/>
            </p:nvGrpSpPr>
            <p:grpSpPr bwMode="auto">
              <a:xfrm>
                <a:off x="-377811" y="6472239"/>
                <a:ext cx="223840" cy="239713"/>
                <a:chOff x="888" y="4300"/>
                <a:chExt cx="141" cy="151"/>
              </a:xfrm>
              <a:grpFill/>
            </p:grpSpPr>
            <p:sp>
              <p:nvSpPr>
                <p:cNvPr id="244" name="Freeform 94">
                  <a:extLst>
                    <a:ext uri="{FF2B5EF4-FFF2-40B4-BE49-F238E27FC236}">
                      <a16:creationId xmlns:a16="http://schemas.microsoft.com/office/drawing/2014/main" id="{5E1876FD-C66B-4005-8067-7E7BB4CE0DD6}"/>
                    </a:ext>
                  </a:extLst>
                </p:cNvPr>
                <p:cNvSpPr>
                  <a:spLocks/>
                </p:cNvSpPr>
                <p:nvPr/>
              </p:nvSpPr>
              <p:spPr bwMode="auto">
                <a:xfrm>
                  <a:off x="948" y="4341"/>
                  <a:ext cx="37" cy="12"/>
                </a:xfrm>
                <a:custGeom>
                  <a:avLst/>
                  <a:gdLst>
                    <a:gd name="T0" fmla="*/ 0 w 63"/>
                    <a:gd name="T1" fmla="*/ 15 h 22"/>
                    <a:gd name="T2" fmla="*/ 28 w 63"/>
                    <a:gd name="T3" fmla="*/ 22 h 22"/>
                    <a:gd name="T4" fmla="*/ 63 w 63"/>
                    <a:gd name="T5" fmla="*/ 15 h 22"/>
                    <a:gd name="T6" fmla="*/ 53 w 63"/>
                    <a:gd name="T7" fmla="*/ 0 h 22"/>
                    <a:gd name="T8" fmla="*/ 48 w 63"/>
                    <a:gd name="T9" fmla="*/ 0 h 22"/>
                    <a:gd name="T10" fmla="*/ 35 w 63"/>
                    <a:gd name="T11" fmla="*/ 0 h 22"/>
                    <a:gd name="T12" fmla="*/ 18 w 63"/>
                    <a:gd name="T13" fmla="*/ 2 h 22"/>
                    <a:gd name="T14" fmla="*/ 0 w 63"/>
                    <a:gd name="T15" fmla="*/ 15 h 22"/>
                    <a:gd name="T16" fmla="*/ 0 60000 65536"/>
                    <a:gd name="T17" fmla="*/ 0 60000 65536"/>
                    <a:gd name="T18" fmla="*/ 0 60000 65536"/>
                    <a:gd name="T19" fmla="*/ 0 60000 65536"/>
                    <a:gd name="T20" fmla="*/ 0 60000 65536"/>
                    <a:gd name="T21" fmla="*/ 0 60000 65536"/>
                    <a:gd name="T22" fmla="*/ 0 60000 65536"/>
                    <a:gd name="T23" fmla="*/ 0 60000 65536"/>
                    <a:gd name="T24" fmla="*/ 0 w 63"/>
                    <a:gd name="T25" fmla="*/ 0 h 22"/>
                    <a:gd name="T26" fmla="*/ 63 w 63"/>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3" h="22">
                      <a:moveTo>
                        <a:pt x="0" y="15"/>
                      </a:moveTo>
                      <a:lnTo>
                        <a:pt x="28" y="22"/>
                      </a:lnTo>
                      <a:lnTo>
                        <a:pt x="63" y="15"/>
                      </a:lnTo>
                      <a:lnTo>
                        <a:pt x="53" y="0"/>
                      </a:lnTo>
                      <a:lnTo>
                        <a:pt x="48" y="0"/>
                      </a:lnTo>
                      <a:lnTo>
                        <a:pt x="35" y="0"/>
                      </a:lnTo>
                      <a:lnTo>
                        <a:pt x="18" y="2"/>
                      </a:lnTo>
                      <a:lnTo>
                        <a:pt x="0" y="15"/>
                      </a:lnTo>
                      <a:close/>
                    </a:path>
                  </a:pathLst>
                </a:custGeom>
                <a:grpFill/>
                <a:ln w="12700">
                  <a:solidFill>
                    <a:schemeClr val="tx2">
                      <a:lumMod val="20000"/>
                      <a:lumOff val="80000"/>
                    </a:schemeClr>
                  </a:solidFill>
                  <a:round/>
                  <a:headEnd/>
                  <a:tailEnd/>
                </a:ln>
              </p:spPr>
              <p:txBody>
                <a:bodyPr/>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pPr marL="0" marR="0" lvl="0" indent="0" algn="l" defTabSz="966526"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245" name="Freeform 95">
                  <a:extLst>
                    <a:ext uri="{FF2B5EF4-FFF2-40B4-BE49-F238E27FC236}">
                      <a16:creationId xmlns:a16="http://schemas.microsoft.com/office/drawing/2014/main" id="{9E885E69-FD0B-4AC4-BA48-6B52E47E3D6E}"/>
                    </a:ext>
                  </a:extLst>
                </p:cNvPr>
                <p:cNvSpPr>
                  <a:spLocks/>
                </p:cNvSpPr>
                <p:nvPr/>
              </p:nvSpPr>
              <p:spPr bwMode="auto">
                <a:xfrm>
                  <a:off x="888" y="4333"/>
                  <a:ext cx="138" cy="118"/>
                </a:xfrm>
                <a:custGeom>
                  <a:avLst/>
                  <a:gdLst>
                    <a:gd name="T0" fmla="*/ 178 w 234"/>
                    <a:gd name="T1" fmla="*/ 0 h 201"/>
                    <a:gd name="T2" fmla="*/ 170 w 234"/>
                    <a:gd name="T3" fmla="*/ 2 h 201"/>
                    <a:gd name="T4" fmla="*/ 155 w 234"/>
                    <a:gd name="T5" fmla="*/ 10 h 201"/>
                    <a:gd name="T6" fmla="*/ 135 w 234"/>
                    <a:gd name="T7" fmla="*/ 13 h 201"/>
                    <a:gd name="T8" fmla="*/ 114 w 234"/>
                    <a:gd name="T9" fmla="*/ 7 h 201"/>
                    <a:gd name="T10" fmla="*/ 99 w 234"/>
                    <a:gd name="T11" fmla="*/ 5 h 201"/>
                    <a:gd name="T12" fmla="*/ 89 w 234"/>
                    <a:gd name="T13" fmla="*/ 13 h 201"/>
                    <a:gd name="T14" fmla="*/ 84 w 234"/>
                    <a:gd name="T15" fmla="*/ 25 h 201"/>
                    <a:gd name="T16" fmla="*/ 86 w 234"/>
                    <a:gd name="T17" fmla="*/ 35 h 201"/>
                    <a:gd name="T18" fmla="*/ 89 w 234"/>
                    <a:gd name="T19" fmla="*/ 46 h 201"/>
                    <a:gd name="T20" fmla="*/ 89 w 234"/>
                    <a:gd name="T21" fmla="*/ 56 h 201"/>
                    <a:gd name="T22" fmla="*/ 84 w 234"/>
                    <a:gd name="T23" fmla="*/ 66 h 201"/>
                    <a:gd name="T24" fmla="*/ 81 w 234"/>
                    <a:gd name="T25" fmla="*/ 71 h 201"/>
                    <a:gd name="T26" fmla="*/ 64 w 234"/>
                    <a:gd name="T27" fmla="*/ 63 h 201"/>
                    <a:gd name="T28" fmla="*/ 0 w 234"/>
                    <a:gd name="T29" fmla="*/ 109 h 201"/>
                    <a:gd name="T30" fmla="*/ 41 w 234"/>
                    <a:gd name="T31" fmla="*/ 152 h 201"/>
                    <a:gd name="T32" fmla="*/ 74 w 234"/>
                    <a:gd name="T33" fmla="*/ 135 h 201"/>
                    <a:gd name="T34" fmla="*/ 92 w 234"/>
                    <a:gd name="T35" fmla="*/ 135 h 201"/>
                    <a:gd name="T36" fmla="*/ 59 w 234"/>
                    <a:gd name="T37" fmla="*/ 180 h 201"/>
                    <a:gd name="T38" fmla="*/ 61 w 234"/>
                    <a:gd name="T39" fmla="*/ 186 h 201"/>
                    <a:gd name="T40" fmla="*/ 66 w 234"/>
                    <a:gd name="T41" fmla="*/ 193 h 201"/>
                    <a:gd name="T42" fmla="*/ 71 w 234"/>
                    <a:gd name="T43" fmla="*/ 201 h 201"/>
                    <a:gd name="T44" fmla="*/ 81 w 234"/>
                    <a:gd name="T45" fmla="*/ 198 h 201"/>
                    <a:gd name="T46" fmla="*/ 94 w 234"/>
                    <a:gd name="T47" fmla="*/ 186 h 201"/>
                    <a:gd name="T48" fmla="*/ 109 w 234"/>
                    <a:gd name="T49" fmla="*/ 163 h 201"/>
                    <a:gd name="T50" fmla="*/ 122 w 234"/>
                    <a:gd name="T51" fmla="*/ 142 h 201"/>
                    <a:gd name="T52" fmla="*/ 127 w 234"/>
                    <a:gd name="T53" fmla="*/ 132 h 201"/>
                    <a:gd name="T54" fmla="*/ 132 w 234"/>
                    <a:gd name="T55" fmla="*/ 127 h 201"/>
                    <a:gd name="T56" fmla="*/ 148 w 234"/>
                    <a:gd name="T57" fmla="*/ 117 h 201"/>
                    <a:gd name="T58" fmla="*/ 165 w 234"/>
                    <a:gd name="T59" fmla="*/ 107 h 201"/>
                    <a:gd name="T60" fmla="*/ 181 w 234"/>
                    <a:gd name="T61" fmla="*/ 99 h 201"/>
                    <a:gd name="T62" fmla="*/ 191 w 234"/>
                    <a:gd name="T63" fmla="*/ 91 h 201"/>
                    <a:gd name="T64" fmla="*/ 191 w 234"/>
                    <a:gd name="T65" fmla="*/ 81 h 201"/>
                    <a:gd name="T66" fmla="*/ 188 w 234"/>
                    <a:gd name="T67" fmla="*/ 74 h 201"/>
                    <a:gd name="T68" fmla="*/ 186 w 234"/>
                    <a:gd name="T69" fmla="*/ 69 h 201"/>
                    <a:gd name="T70" fmla="*/ 188 w 234"/>
                    <a:gd name="T71" fmla="*/ 66 h 201"/>
                    <a:gd name="T72" fmla="*/ 193 w 234"/>
                    <a:gd name="T73" fmla="*/ 66 h 201"/>
                    <a:gd name="T74" fmla="*/ 198 w 234"/>
                    <a:gd name="T75" fmla="*/ 66 h 201"/>
                    <a:gd name="T76" fmla="*/ 203 w 234"/>
                    <a:gd name="T77" fmla="*/ 71 h 201"/>
                    <a:gd name="T78" fmla="*/ 211 w 234"/>
                    <a:gd name="T79" fmla="*/ 76 h 201"/>
                    <a:gd name="T80" fmla="*/ 221 w 234"/>
                    <a:gd name="T81" fmla="*/ 76 h 201"/>
                    <a:gd name="T82" fmla="*/ 229 w 234"/>
                    <a:gd name="T83" fmla="*/ 71 h 201"/>
                    <a:gd name="T84" fmla="*/ 234 w 234"/>
                    <a:gd name="T85" fmla="*/ 69 h 201"/>
                    <a:gd name="T86" fmla="*/ 221 w 234"/>
                    <a:gd name="T87" fmla="*/ 18 h 201"/>
                    <a:gd name="T88" fmla="*/ 178 w 234"/>
                    <a:gd name="T89" fmla="*/ 0 h 2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34"/>
                    <a:gd name="T136" fmla="*/ 0 h 201"/>
                    <a:gd name="T137" fmla="*/ 234 w 234"/>
                    <a:gd name="T138" fmla="*/ 201 h 2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34" h="201">
                      <a:moveTo>
                        <a:pt x="178" y="0"/>
                      </a:moveTo>
                      <a:lnTo>
                        <a:pt x="170" y="2"/>
                      </a:lnTo>
                      <a:lnTo>
                        <a:pt x="155" y="10"/>
                      </a:lnTo>
                      <a:lnTo>
                        <a:pt x="135" y="13"/>
                      </a:lnTo>
                      <a:lnTo>
                        <a:pt x="114" y="7"/>
                      </a:lnTo>
                      <a:lnTo>
                        <a:pt x="99" y="5"/>
                      </a:lnTo>
                      <a:lnTo>
                        <a:pt x="89" y="13"/>
                      </a:lnTo>
                      <a:lnTo>
                        <a:pt x="84" y="25"/>
                      </a:lnTo>
                      <a:lnTo>
                        <a:pt x="86" y="35"/>
                      </a:lnTo>
                      <a:lnTo>
                        <a:pt x="89" y="46"/>
                      </a:lnTo>
                      <a:lnTo>
                        <a:pt x="89" y="56"/>
                      </a:lnTo>
                      <a:lnTo>
                        <a:pt x="84" y="66"/>
                      </a:lnTo>
                      <a:lnTo>
                        <a:pt x="81" y="71"/>
                      </a:lnTo>
                      <a:lnTo>
                        <a:pt x="64" y="63"/>
                      </a:lnTo>
                      <a:lnTo>
                        <a:pt x="0" y="109"/>
                      </a:lnTo>
                      <a:lnTo>
                        <a:pt x="41" y="152"/>
                      </a:lnTo>
                      <a:lnTo>
                        <a:pt x="74" y="135"/>
                      </a:lnTo>
                      <a:lnTo>
                        <a:pt x="92" y="135"/>
                      </a:lnTo>
                      <a:lnTo>
                        <a:pt x="59" y="180"/>
                      </a:lnTo>
                      <a:lnTo>
                        <a:pt x="61" y="186"/>
                      </a:lnTo>
                      <a:lnTo>
                        <a:pt x="66" y="193"/>
                      </a:lnTo>
                      <a:lnTo>
                        <a:pt x="71" y="201"/>
                      </a:lnTo>
                      <a:lnTo>
                        <a:pt x="81" y="198"/>
                      </a:lnTo>
                      <a:lnTo>
                        <a:pt x="94" y="186"/>
                      </a:lnTo>
                      <a:lnTo>
                        <a:pt x="109" y="163"/>
                      </a:lnTo>
                      <a:lnTo>
                        <a:pt x="122" y="142"/>
                      </a:lnTo>
                      <a:lnTo>
                        <a:pt x="127" y="132"/>
                      </a:lnTo>
                      <a:lnTo>
                        <a:pt x="132" y="127"/>
                      </a:lnTo>
                      <a:lnTo>
                        <a:pt x="148" y="117"/>
                      </a:lnTo>
                      <a:lnTo>
                        <a:pt x="165" y="107"/>
                      </a:lnTo>
                      <a:lnTo>
                        <a:pt x="181" y="99"/>
                      </a:lnTo>
                      <a:lnTo>
                        <a:pt x="191" y="91"/>
                      </a:lnTo>
                      <a:lnTo>
                        <a:pt x="191" y="81"/>
                      </a:lnTo>
                      <a:lnTo>
                        <a:pt x="188" y="74"/>
                      </a:lnTo>
                      <a:lnTo>
                        <a:pt x="186" y="69"/>
                      </a:lnTo>
                      <a:lnTo>
                        <a:pt x="188" y="66"/>
                      </a:lnTo>
                      <a:lnTo>
                        <a:pt x="193" y="66"/>
                      </a:lnTo>
                      <a:lnTo>
                        <a:pt x="198" y="66"/>
                      </a:lnTo>
                      <a:lnTo>
                        <a:pt x="203" y="71"/>
                      </a:lnTo>
                      <a:lnTo>
                        <a:pt x="211" y="76"/>
                      </a:lnTo>
                      <a:lnTo>
                        <a:pt x="221" y="76"/>
                      </a:lnTo>
                      <a:lnTo>
                        <a:pt x="229" y="71"/>
                      </a:lnTo>
                      <a:lnTo>
                        <a:pt x="234" y="69"/>
                      </a:lnTo>
                      <a:lnTo>
                        <a:pt x="221" y="18"/>
                      </a:lnTo>
                      <a:lnTo>
                        <a:pt x="178" y="0"/>
                      </a:lnTo>
                      <a:close/>
                    </a:path>
                  </a:pathLst>
                </a:custGeom>
                <a:grpFill/>
                <a:ln w="12700">
                  <a:solidFill>
                    <a:schemeClr val="tx2">
                      <a:lumMod val="20000"/>
                      <a:lumOff val="80000"/>
                    </a:schemeClr>
                  </a:solidFill>
                  <a:round/>
                  <a:headEnd/>
                  <a:tailEnd/>
                </a:ln>
              </p:spPr>
              <p:txBody>
                <a:bodyPr/>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pPr marL="0" marR="0" lvl="0" indent="0" algn="l" defTabSz="966526"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246" name="Freeform 96">
                  <a:extLst>
                    <a:ext uri="{FF2B5EF4-FFF2-40B4-BE49-F238E27FC236}">
                      <a16:creationId xmlns:a16="http://schemas.microsoft.com/office/drawing/2014/main" id="{4EE128B6-78C1-4BA5-BBD8-65E97FDCA533}"/>
                    </a:ext>
                  </a:extLst>
                </p:cNvPr>
                <p:cNvSpPr>
                  <a:spLocks/>
                </p:cNvSpPr>
                <p:nvPr/>
              </p:nvSpPr>
              <p:spPr bwMode="auto">
                <a:xfrm>
                  <a:off x="993" y="4300"/>
                  <a:ext cx="36" cy="14"/>
                </a:xfrm>
                <a:custGeom>
                  <a:avLst/>
                  <a:gdLst>
                    <a:gd name="T0" fmla="*/ 0 w 61"/>
                    <a:gd name="T1" fmla="*/ 15 h 23"/>
                    <a:gd name="T2" fmla="*/ 25 w 61"/>
                    <a:gd name="T3" fmla="*/ 23 h 23"/>
                    <a:gd name="T4" fmla="*/ 61 w 61"/>
                    <a:gd name="T5" fmla="*/ 15 h 23"/>
                    <a:gd name="T6" fmla="*/ 51 w 61"/>
                    <a:gd name="T7" fmla="*/ 0 h 23"/>
                    <a:gd name="T8" fmla="*/ 46 w 61"/>
                    <a:gd name="T9" fmla="*/ 0 h 23"/>
                    <a:gd name="T10" fmla="*/ 33 w 61"/>
                    <a:gd name="T11" fmla="*/ 0 h 23"/>
                    <a:gd name="T12" fmla="*/ 18 w 61"/>
                    <a:gd name="T13" fmla="*/ 2 h 23"/>
                    <a:gd name="T14" fmla="*/ 0 w 61"/>
                    <a:gd name="T15" fmla="*/ 15 h 23"/>
                    <a:gd name="T16" fmla="*/ 0 60000 65536"/>
                    <a:gd name="T17" fmla="*/ 0 60000 65536"/>
                    <a:gd name="T18" fmla="*/ 0 60000 65536"/>
                    <a:gd name="T19" fmla="*/ 0 60000 65536"/>
                    <a:gd name="T20" fmla="*/ 0 60000 65536"/>
                    <a:gd name="T21" fmla="*/ 0 60000 65536"/>
                    <a:gd name="T22" fmla="*/ 0 60000 65536"/>
                    <a:gd name="T23" fmla="*/ 0 60000 65536"/>
                    <a:gd name="T24" fmla="*/ 0 w 61"/>
                    <a:gd name="T25" fmla="*/ 0 h 23"/>
                    <a:gd name="T26" fmla="*/ 61 w 61"/>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 h="23">
                      <a:moveTo>
                        <a:pt x="0" y="15"/>
                      </a:moveTo>
                      <a:lnTo>
                        <a:pt x="25" y="23"/>
                      </a:lnTo>
                      <a:lnTo>
                        <a:pt x="61" y="15"/>
                      </a:lnTo>
                      <a:lnTo>
                        <a:pt x="51" y="0"/>
                      </a:lnTo>
                      <a:lnTo>
                        <a:pt x="46" y="0"/>
                      </a:lnTo>
                      <a:lnTo>
                        <a:pt x="33" y="0"/>
                      </a:lnTo>
                      <a:lnTo>
                        <a:pt x="18" y="2"/>
                      </a:lnTo>
                      <a:lnTo>
                        <a:pt x="0" y="15"/>
                      </a:lnTo>
                      <a:close/>
                    </a:path>
                  </a:pathLst>
                </a:custGeom>
                <a:grpFill/>
                <a:ln w="12700">
                  <a:solidFill>
                    <a:schemeClr val="tx2">
                      <a:lumMod val="20000"/>
                      <a:lumOff val="80000"/>
                    </a:schemeClr>
                  </a:solidFill>
                  <a:round/>
                  <a:headEnd/>
                  <a:tailEnd/>
                </a:ln>
              </p:spPr>
              <p:txBody>
                <a:bodyPr/>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pPr marL="0" marR="0" lvl="0" indent="0" algn="l" defTabSz="966526"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236" name="Group 235">
                <a:extLst>
                  <a:ext uri="{FF2B5EF4-FFF2-40B4-BE49-F238E27FC236}">
                    <a16:creationId xmlns:a16="http://schemas.microsoft.com/office/drawing/2014/main" id="{D7C3AB34-FF25-4C2A-9C68-C8C2D490EE9D}"/>
                  </a:ext>
                </a:extLst>
              </p:cNvPr>
              <p:cNvGrpSpPr>
                <a:grpSpLocks/>
              </p:cNvGrpSpPr>
              <p:nvPr/>
            </p:nvGrpSpPr>
            <p:grpSpPr bwMode="auto">
              <a:xfrm>
                <a:off x="882677" y="6483396"/>
                <a:ext cx="298453" cy="290515"/>
                <a:chOff x="1694" y="4298"/>
                <a:chExt cx="188" cy="183"/>
              </a:xfrm>
              <a:grpFill/>
            </p:grpSpPr>
            <p:sp>
              <p:nvSpPr>
                <p:cNvPr id="238" name="Freeform 88">
                  <a:extLst>
                    <a:ext uri="{FF2B5EF4-FFF2-40B4-BE49-F238E27FC236}">
                      <a16:creationId xmlns:a16="http://schemas.microsoft.com/office/drawing/2014/main" id="{429E7CDB-335E-4E36-BE81-5976DF478280}"/>
                    </a:ext>
                  </a:extLst>
                </p:cNvPr>
                <p:cNvSpPr>
                  <a:spLocks/>
                </p:cNvSpPr>
                <p:nvPr/>
              </p:nvSpPr>
              <p:spPr bwMode="auto">
                <a:xfrm>
                  <a:off x="1727" y="4298"/>
                  <a:ext cx="37" cy="55"/>
                </a:xfrm>
                <a:custGeom>
                  <a:avLst/>
                  <a:gdLst>
                    <a:gd name="T0" fmla="*/ 0 w 63"/>
                    <a:gd name="T1" fmla="*/ 0 h 94"/>
                    <a:gd name="T2" fmla="*/ 5 w 63"/>
                    <a:gd name="T3" fmla="*/ 8 h 94"/>
                    <a:gd name="T4" fmla="*/ 17 w 63"/>
                    <a:gd name="T5" fmla="*/ 28 h 94"/>
                    <a:gd name="T6" fmla="*/ 28 w 63"/>
                    <a:gd name="T7" fmla="*/ 54 h 94"/>
                    <a:gd name="T8" fmla="*/ 35 w 63"/>
                    <a:gd name="T9" fmla="*/ 74 h 94"/>
                    <a:gd name="T10" fmla="*/ 38 w 63"/>
                    <a:gd name="T11" fmla="*/ 87 h 94"/>
                    <a:gd name="T12" fmla="*/ 40 w 63"/>
                    <a:gd name="T13" fmla="*/ 94 h 94"/>
                    <a:gd name="T14" fmla="*/ 45 w 63"/>
                    <a:gd name="T15" fmla="*/ 94 h 94"/>
                    <a:gd name="T16" fmla="*/ 50 w 63"/>
                    <a:gd name="T17" fmla="*/ 89 h 94"/>
                    <a:gd name="T18" fmla="*/ 53 w 63"/>
                    <a:gd name="T19" fmla="*/ 87 h 94"/>
                    <a:gd name="T20" fmla="*/ 61 w 63"/>
                    <a:gd name="T21" fmla="*/ 82 h 94"/>
                    <a:gd name="T22" fmla="*/ 63 w 63"/>
                    <a:gd name="T23" fmla="*/ 77 h 94"/>
                    <a:gd name="T24" fmla="*/ 63 w 63"/>
                    <a:gd name="T25" fmla="*/ 72 h 94"/>
                    <a:gd name="T26" fmla="*/ 53 w 63"/>
                    <a:gd name="T27" fmla="*/ 56 h 94"/>
                    <a:gd name="T28" fmla="*/ 48 w 63"/>
                    <a:gd name="T29" fmla="*/ 38 h 94"/>
                    <a:gd name="T30" fmla="*/ 43 w 63"/>
                    <a:gd name="T31" fmla="*/ 23 h 94"/>
                    <a:gd name="T32" fmla="*/ 43 w 63"/>
                    <a:gd name="T33" fmla="*/ 18 h 94"/>
                    <a:gd name="T34" fmla="*/ 38 w 63"/>
                    <a:gd name="T35" fmla="*/ 13 h 94"/>
                    <a:gd name="T36" fmla="*/ 25 w 63"/>
                    <a:gd name="T37" fmla="*/ 5 h 94"/>
                    <a:gd name="T38" fmla="*/ 10 w 63"/>
                    <a:gd name="T39" fmla="*/ 0 h 94"/>
                    <a:gd name="T40" fmla="*/ 0 w 63"/>
                    <a:gd name="T41" fmla="*/ 0 h 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
                    <a:gd name="T64" fmla="*/ 0 h 94"/>
                    <a:gd name="T65" fmla="*/ 63 w 63"/>
                    <a:gd name="T66" fmla="*/ 94 h 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 h="94">
                      <a:moveTo>
                        <a:pt x="0" y="0"/>
                      </a:moveTo>
                      <a:lnTo>
                        <a:pt x="5" y="8"/>
                      </a:lnTo>
                      <a:lnTo>
                        <a:pt x="17" y="28"/>
                      </a:lnTo>
                      <a:lnTo>
                        <a:pt x="28" y="54"/>
                      </a:lnTo>
                      <a:lnTo>
                        <a:pt x="35" y="74"/>
                      </a:lnTo>
                      <a:lnTo>
                        <a:pt x="38" y="87"/>
                      </a:lnTo>
                      <a:lnTo>
                        <a:pt x="40" y="94"/>
                      </a:lnTo>
                      <a:lnTo>
                        <a:pt x="45" y="94"/>
                      </a:lnTo>
                      <a:lnTo>
                        <a:pt x="50" y="89"/>
                      </a:lnTo>
                      <a:lnTo>
                        <a:pt x="53" y="87"/>
                      </a:lnTo>
                      <a:lnTo>
                        <a:pt x="61" y="82"/>
                      </a:lnTo>
                      <a:lnTo>
                        <a:pt x="63" y="77"/>
                      </a:lnTo>
                      <a:lnTo>
                        <a:pt x="63" y="72"/>
                      </a:lnTo>
                      <a:lnTo>
                        <a:pt x="53" y="56"/>
                      </a:lnTo>
                      <a:lnTo>
                        <a:pt x="48" y="38"/>
                      </a:lnTo>
                      <a:lnTo>
                        <a:pt x="43" y="23"/>
                      </a:lnTo>
                      <a:lnTo>
                        <a:pt x="43" y="18"/>
                      </a:lnTo>
                      <a:lnTo>
                        <a:pt x="38" y="13"/>
                      </a:lnTo>
                      <a:lnTo>
                        <a:pt x="25" y="5"/>
                      </a:lnTo>
                      <a:lnTo>
                        <a:pt x="10" y="0"/>
                      </a:lnTo>
                      <a:lnTo>
                        <a:pt x="0" y="0"/>
                      </a:lnTo>
                      <a:close/>
                    </a:path>
                  </a:pathLst>
                </a:custGeom>
                <a:grpFill/>
                <a:ln w="12700">
                  <a:solidFill>
                    <a:schemeClr val="tx2">
                      <a:lumMod val="20000"/>
                      <a:lumOff val="80000"/>
                    </a:schemeClr>
                  </a:solidFill>
                  <a:round/>
                  <a:headEnd/>
                  <a:tailEnd/>
                </a:ln>
              </p:spPr>
              <p:txBody>
                <a:bodyPr/>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pPr marL="0" marR="0" lvl="0" indent="0" algn="l" defTabSz="966526"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239" name="Freeform 89">
                  <a:extLst>
                    <a:ext uri="{FF2B5EF4-FFF2-40B4-BE49-F238E27FC236}">
                      <a16:creationId xmlns:a16="http://schemas.microsoft.com/office/drawing/2014/main" id="{BF8E0DF8-5075-4FA4-AE1C-90AFCED79B24}"/>
                    </a:ext>
                  </a:extLst>
                </p:cNvPr>
                <p:cNvSpPr>
                  <a:spLocks/>
                </p:cNvSpPr>
                <p:nvPr/>
              </p:nvSpPr>
              <p:spPr bwMode="auto">
                <a:xfrm>
                  <a:off x="1694" y="4300"/>
                  <a:ext cx="27" cy="28"/>
                </a:xfrm>
                <a:custGeom>
                  <a:avLst/>
                  <a:gdLst>
                    <a:gd name="T0" fmla="*/ 12 w 45"/>
                    <a:gd name="T1" fmla="*/ 0 h 48"/>
                    <a:gd name="T2" fmla="*/ 0 w 45"/>
                    <a:gd name="T3" fmla="*/ 20 h 48"/>
                    <a:gd name="T4" fmla="*/ 2 w 45"/>
                    <a:gd name="T5" fmla="*/ 25 h 48"/>
                    <a:gd name="T6" fmla="*/ 7 w 45"/>
                    <a:gd name="T7" fmla="*/ 33 h 48"/>
                    <a:gd name="T8" fmla="*/ 15 w 45"/>
                    <a:gd name="T9" fmla="*/ 43 h 48"/>
                    <a:gd name="T10" fmla="*/ 22 w 45"/>
                    <a:gd name="T11" fmla="*/ 48 h 48"/>
                    <a:gd name="T12" fmla="*/ 30 w 45"/>
                    <a:gd name="T13" fmla="*/ 48 h 48"/>
                    <a:gd name="T14" fmla="*/ 38 w 45"/>
                    <a:gd name="T15" fmla="*/ 43 h 48"/>
                    <a:gd name="T16" fmla="*/ 43 w 45"/>
                    <a:gd name="T17" fmla="*/ 41 h 48"/>
                    <a:gd name="T18" fmla="*/ 45 w 45"/>
                    <a:gd name="T19" fmla="*/ 41 h 48"/>
                    <a:gd name="T20" fmla="*/ 43 w 45"/>
                    <a:gd name="T21" fmla="*/ 13 h 48"/>
                    <a:gd name="T22" fmla="*/ 20 w 45"/>
                    <a:gd name="T23" fmla="*/ 10 h 48"/>
                    <a:gd name="T24" fmla="*/ 12 w 45"/>
                    <a:gd name="T25" fmla="*/ 0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48"/>
                    <a:gd name="T41" fmla="*/ 45 w 45"/>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48">
                      <a:moveTo>
                        <a:pt x="12" y="0"/>
                      </a:moveTo>
                      <a:lnTo>
                        <a:pt x="0" y="20"/>
                      </a:lnTo>
                      <a:lnTo>
                        <a:pt x="2" y="25"/>
                      </a:lnTo>
                      <a:lnTo>
                        <a:pt x="7" y="33"/>
                      </a:lnTo>
                      <a:lnTo>
                        <a:pt x="15" y="43"/>
                      </a:lnTo>
                      <a:lnTo>
                        <a:pt x="22" y="48"/>
                      </a:lnTo>
                      <a:lnTo>
                        <a:pt x="30" y="48"/>
                      </a:lnTo>
                      <a:lnTo>
                        <a:pt x="38" y="43"/>
                      </a:lnTo>
                      <a:lnTo>
                        <a:pt x="43" y="41"/>
                      </a:lnTo>
                      <a:lnTo>
                        <a:pt x="45" y="41"/>
                      </a:lnTo>
                      <a:lnTo>
                        <a:pt x="43" y="13"/>
                      </a:lnTo>
                      <a:lnTo>
                        <a:pt x="20" y="10"/>
                      </a:lnTo>
                      <a:lnTo>
                        <a:pt x="12" y="0"/>
                      </a:lnTo>
                      <a:close/>
                    </a:path>
                  </a:pathLst>
                </a:custGeom>
                <a:grpFill/>
                <a:ln w="12700">
                  <a:solidFill>
                    <a:schemeClr val="tx2">
                      <a:lumMod val="20000"/>
                      <a:lumOff val="80000"/>
                    </a:schemeClr>
                  </a:solidFill>
                  <a:round/>
                  <a:headEnd/>
                  <a:tailEnd/>
                </a:ln>
              </p:spPr>
              <p:txBody>
                <a:bodyPr/>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pPr marL="0" marR="0" lvl="0" indent="0" algn="l" defTabSz="966526"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240" name="Freeform 90">
                  <a:extLst>
                    <a:ext uri="{FF2B5EF4-FFF2-40B4-BE49-F238E27FC236}">
                      <a16:creationId xmlns:a16="http://schemas.microsoft.com/office/drawing/2014/main" id="{20D68117-ABAF-4D9D-81BC-0DEF9BEEEB69}"/>
                    </a:ext>
                  </a:extLst>
                </p:cNvPr>
                <p:cNvSpPr>
                  <a:spLocks/>
                </p:cNvSpPr>
                <p:nvPr/>
              </p:nvSpPr>
              <p:spPr bwMode="auto">
                <a:xfrm>
                  <a:off x="1770" y="4353"/>
                  <a:ext cx="33" cy="23"/>
                </a:xfrm>
                <a:custGeom>
                  <a:avLst/>
                  <a:gdLst>
                    <a:gd name="T0" fmla="*/ 0 w 56"/>
                    <a:gd name="T1" fmla="*/ 0 h 39"/>
                    <a:gd name="T2" fmla="*/ 8 w 56"/>
                    <a:gd name="T3" fmla="*/ 26 h 39"/>
                    <a:gd name="T4" fmla="*/ 33 w 56"/>
                    <a:gd name="T5" fmla="*/ 39 h 39"/>
                    <a:gd name="T6" fmla="*/ 56 w 56"/>
                    <a:gd name="T7" fmla="*/ 34 h 39"/>
                    <a:gd name="T8" fmla="*/ 44 w 56"/>
                    <a:gd name="T9" fmla="*/ 21 h 39"/>
                    <a:gd name="T10" fmla="*/ 46 w 56"/>
                    <a:gd name="T11" fmla="*/ 8 h 39"/>
                    <a:gd name="T12" fmla="*/ 21 w 56"/>
                    <a:gd name="T13" fmla="*/ 11 h 39"/>
                    <a:gd name="T14" fmla="*/ 0 w 56"/>
                    <a:gd name="T15" fmla="*/ 0 h 39"/>
                    <a:gd name="T16" fmla="*/ 0 60000 65536"/>
                    <a:gd name="T17" fmla="*/ 0 60000 65536"/>
                    <a:gd name="T18" fmla="*/ 0 60000 65536"/>
                    <a:gd name="T19" fmla="*/ 0 60000 65536"/>
                    <a:gd name="T20" fmla="*/ 0 60000 65536"/>
                    <a:gd name="T21" fmla="*/ 0 60000 65536"/>
                    <a:gd name="T22" fmla="*/ 0 60000 65536"/>
                    <a:gd name="T23" fmla="*/ 0 60000 65536"/>
                    <a:gd name="T24" fmla="*/ 0 w 56"/>
                    <a:gd name="T25" fmla="*/ 0 h 39"/>
                    <a:gd name="T26" fmla="*/ 56 w 56"/>
                    <a:gd name="T27" fmla="*/ 39 h 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 h="39">
                      <a:moveTo>
                        <a:pt x="0" y="0"/>
                      </a:moveTo>
                      <a:lnTo>
                        <a:pt x="8" y="26"/>
                      </a:lnTo>
                      <a:lnTo>
                        <a:pt x="33" y="39"/>
                      </a:lnTo>
                      <a:lnTo>
                        <a:pt x="56" y="34"/>
                      </a:lnTo>
                      <a:lnTo>
                        <a:pt x="44" y="21"/>
                      </a:lnTo>
                      <a:lnTo>
                        <a:pt x="46" y="8"/>
                      </a:lnTo>
                      <a:lnTo>
                        <a:pt x="21" y="11"/>
                      </a:lnTo>
                      <a:lnTo>
                        <a:pt x="0" y="0"/>
                      </a:lnTo>
                      <a:close/>
                    </a:path>
                  </a:pathLst>
                </a:custGeom>
                <a:grpFill/>
                <a:ln w="12700">
                  <a:solidFill>
                    <a:schemeClr val="tx2">
                      <a:lumMod val="20000"/>
                      <a:lumOff val="80000"/>
                    </a:schemeClr>
                  </a:solidFill>
                  <a:round/>
                  <a:headEnd/>
                  <a:tailEnd/>
                </a:ln>
              </p:spPr>
              <p:txBody>
                <a:bodyPr/>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pPr marL="0" marR="0" lvl="0" indent="0" algn="l" defTabSz="966526"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241" name="Freeform 91">
                  <a:extLst>
                    <a:ext uri="{FF2B5EF4-FFF2-40B4-BE49-F238E27FC236}">
                      <a16:creationId xmlns:a16="http://schemas.microsoft.com/office/drawing/2014/main" id="{2E5CB805-10A9-4AE3-86BB-8A95CB835F17}"/>
                    </a:ext>
                  </a:extLst>
                </p:cNvPr>
                <p:cNvSpPr>
                  <a:spLocks/>
                </p:cNvSpPr>
                <p:nvPr/>
              </p:nvSpPr>
              <p:spPr bwMode="auto">
                <a:xfrm>
                  <a:off x="1814" y="4397"/>
                  <a:ext cx="68" cy="84"/>
                </a:xfrm>
                <a:custGeom>
                  <a:avLst/>
                  <a:gdLst>
                    <a:gd name="T0" fmla="*/ 0 w 117"/>
                    <a:gd name="T1" fmla="*/ 0 h 143"/>
                    <a:gd name="T2" fmla="*/ 8 w 117"/>
                    <a:gd name="T3" fmla="*/ 49 h 143"/>
                    <a:gd name="T4" fmla="*/ 10 w 117"/>
                    <a:gd name="T5" fmla="*/ 49 h 143"/>
                    <a:gd name="T6" fmla="*/ 13 w 117"/>
                    <a:gd name="T7" fmla="*/ 46 h 143"/>
                    <a:gd name="T8" fmla="*/ 18 w 117"/>
                    <a:gd name="T9" fmla="*/ 46 h 143"/>
                    <a:gd name="T10" fmla="*/ 23 w 117"/>
                    <a:gd name="T11" fmla="*/ 49 h 143"/>
                    <a:gd name="T12" fmla="*/ 28 w 117"/>
                    <a:gd name="T13" fmla="*/ 61 h 143"/>
                    <a:gd name="T14" fmla="*/ 38 w 117"/>
                    <a:gd name="T15" fmla="*/ 82 h 143"/>
                    <a:gd name="T16" fmla="*/ 46 w 117"/>
                    <a:gd name="T17" fmla="*/ 105 h 143"/>
                    <a:gd name="T18" fmla="*/ 53 w 117"/>
                    <a:gd name="T19" fmla="*/ 115 h 143"/>
                    <a:gd name="T20" fmla="*/ 61 w 117"/>
                    <a:gd name="T21" fmla="*/ 117 h 143"/>
                    <a:gd name="T22" fmla="*/ 69 w 117"/>
                    <a:gd name="T23" fmla="*/ 115 h 143"/>
                    <a:gd name="T24" fmla="*/ 76 w 117"/>
                    <a:gd name="T25" fmla="*/ 112 h 143"/>
                    <a:gd name="T26" fmla="*/ 79 w 117"/>
                    <a:gd name="T27" fmla="*/ 110 h 143"/>
                    <a:gd name="T28" fmla="*/ 117 w 117"/>
                    <a:gd name="T29" fmla="*/ 143 h 143"/>
                    <a:gd name="T30" fmla="*/ 109 w 117"/>
                    <a:gd name="T31" fmla="*/ 94 h 143"/>
                    <a:gd name="T32" fmla="*/ 84 w 117"/>
                    <a:gd name="T33" fmla="*/ 64 h 143"/>
                    <a:gd name="T34" fmla="*/ 71 w 117"/>
                    <a:gd name="T35" fmla="*/ 56 h 143"/>
                    <a:gd name="T36" fmla="*/ 74 w 117"/>
                    <a:gd name="T37" fmla="*/ 41 h 143"/>
                    <a:gd name="T38" fmla="*/ 46 w 117"/>
                    <a:gd name="T39" fmla="*/ 0 h 143"/>
                    <a:gd name="T40" fmla="*/ 18 w 117"/>
                    <a:gd name="T41" fmla="*/ 8 h 143"/>
                    <a:gd name="T42" fmla="*/ 0 w 117"/>
                    <a:gd name="T43" fmla="*/ 0 h 1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7"/>
                    <a:gd name="T67" fmla="*/ 0 h 143"/>
                    <a:gd name="T68" fmla="*/ 117 w 117"/>
                    <a:gd name="T69" fmla="*/ 143 h 1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7" h="143">
                      <a:moveTo>
                        <a:pt x="0" y="0"/>
                      </a:moveTo>
                      <a:lnTo>
                        <a:pt x="8" y="49"/>
                      </a:lnTo>
                      <a:lnTo>
                        <a:pt x="10" y="49"/>
                      </a:lnTo>
                      <a:lnTo>
                        <a:pt x="13" y="46"/>
                      </a:lnTo>
                      <a:lnTo>
                        <a:pt x="18" y="46"/>
                      </a:lnTo>
                      <a:lnTo>
                        <a:pt x="23" y="49"/>
                      </a:lnTo>
                      <a:lnTo>
                        <a:pt x="28" y="61"/>
                      </a:lnTo>
                      <a:lnTo>
                        <a:pt x="38" y="82"/>
                      </a:lnTo>
                      <a:lnTo>
                        <a:pt x="46" y="105"/>
                      </a:lnTo>
                      <a:lnTo>
                        <a:pt x="53" y="115"/>
                      </a:lnTo>
                      <a:lnTo>
                        <a:pt x="61" y="117"/>
                      </a:lnTo>
                      <a:lnTo>
                        <a:pt x="69" y="115"/>
                      </a:lnTo>
                      <a:lnTo>
                        <a:pt x="76" y="112"/>
                      </a:lnTo>
                      <a:lnTo>
                        <a:pt x="79" y="110"/>
                      </a:lnTo>
                      <a:lnTo>
                        <a:pt x="117" y="143"/>
                      </a:lnTo>
                      <a:lnTo>
                        <a:pt x="109" y="94"/>
                      </a:lnTo>
                      <a:lnTo>
                        <a:pt x="84" y="64"/>
                      </a:lnTo>
                      <a:lnTo>
                        <a:pt x="71" y="56"/>
                      </a:lnTo>
                      <a:lnTo>
                        <a:pt x="74" y="41"/>
                      </a:lnTo>
                      <a:lnTo>
                        <a:pt x="46" y="0"/>
                      </a:lnTo>
                      <a:lnTo>
                        <a:pt x="18" y="8"/>
                      </a:lnTo>
                      <a:lnTo>
                        <a:pt x="0" y="0"/>
                      </a:lnTo>
                      <a:close/>
                    </a:path>
                  </a:pathLst>
                </a:custGeom>
                <a:grpFill/>
                <a:ln w="12700">
                  <a:solidFill>
                    <a:schemeClr val="tx2">
                      <a:lumMod val="20000"/>
                      <a:lumOff val="80000"/>
                    </a:schemeClr>
                  </a:solidFill>
                  <a:round/>
                  <a:headEnd/>
                  <a:tailEnd/>
                </a:ln>
              </p:spPr>
              <p:txBody>
                <a:bodyPr/>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pPr marL="0" marR="0" lvl="0" indent="0" algn="l" defTabSz="966526"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242" name="Freeform 92">
                  <a:extLst>
                    <a:ext uri="{FF2B5EF4-FFF2-40B4-BE49-F238E27FC236}">
                      <a16:creationId xmlns:a16="http://schemas.microsoft.com/office/drawing/2014/main" id="{F0A12EE2-62ED-42C1-961E-2D4AB7FAB4A3}"/>
                    </a:ext>
                  </a:extLst>
                </p:cNvPr>
                <p:cNvSpPr>
                  <a:spLocks/>
                </p:cNvSpPr>
                <p:nvPr/>
              </p:nvSpPr>
              <p:spPr bwMode="auto">
                <a:xfrm>
                  <a:off x="1759" y="4375"/>
                  <a:ext cx="32" cy="47"/>
                </a:xfrm>
                <a:custGeom>
                  <a:avLst/>
                  <a:gdLst>
                    <a:gd name="T0" fmla="*/ 16 w 54"/>
                    <a:gd name="T1" fmla="*/ 3 h 81"/>
                    <a:gd name="T2" fmla="*/ 54 w 54"/>
                    <a:gd name="T3" fmla="*/ 25 h 81"/>
                    <a:gd name="T4" fmla="*/ 54 w 54"/>
                    <a:gd name="T5" fmla="*/ 31 h 81"/>
                    <a:gd name="T6" fmla="*/ 51 w 54"/>
                    <a:gd name="T7" fmla="*/ 41 h 81"/>
                    <a:gd name="T8" fmla="*/ 51 w 54"/>
                    <a:gd name="T9" fmla="*/ 53 h 81"/>
                    <a:gd name="T10" fmla="*/ 51 w 54"/>
                    <a:gd name="T11" fmla="*/ 66 h 81"/>
                    <a:gd name="T12" fmla="*/ 51 w 54"/>
                    <a:gd name="T13" fmla="*/ 74 h 81"/>
                    <a:gd name="T14" fmla="*/ 46 w 54"/>
                    <a:gd name="T15" fmla="*/ 79 h 81"/>
                    <a:gd name="T16" fmla="*/ 41 w 54"/>
                    <a:gd name="T17" fmla="*/ 81 h 81"/>
                    <a:gd name="T18" fmla="*/ 39 w 54"/>
                    <a:gd name="T19" fmla="*/ 76 h 81"/>
                    <a:gd name="T20" fmla="*/ 39 w 54"/>
                    <a:gd name="T21" fmla="*/ 66 h 81"/>
                    <a:gd name="T22" fmla="*/ 36 w 54"/>
                    <a:gd name="T23" fmla="*/ 56 h 81"/>
                    <a:gd name="T24" fmla="*/ 34 w 54"/>
                    <a:gd name="T25" fmla="*/ 46 h 81"/>
                    <a:gd name="T26" fmla="*/ 34 w 54"/>
                    <a:gd name="T27" fmla="*/ 43 h 81"/>
                    <a:gd name="T28" fmla="*/ 13 w 54"/>
                    <a:gd name="T29" fmla="*/ 25 h 81"/>
                    <a:gd name="T30" fmla="*/ 11 w 54"/>
                    <a:gd name="T31" fmla="*/ 23 h 81"/>
                    <a:gd name="T32" fmla="*/ 6 w 54"/>
                    <a:gd name="T33" fmla="*/ 18 h 81"/>
                    <a:gd name="T34" fmla="*/ 0 w 54"/>
                    <a:gd name="T35" fmla="*/ 10 h 81"/>
                    <a:gd name="T36" fmla="*/ 3 w 54"/>
                    <a:gd name="T37" fmla="*/ 3 h 81"/>
                    <a:gd name="T38" fmla="*/ 8 w 54"/>
                    <a:gd name="T39" fmla="*/ 0 h 81"/>
                    <a:gd name="T40" fmla="*/ 13 w 54"/>
                    <a:gd name="T41" fmla="*/ 0 h 81"/>
                    <a:gd name="T42" fmla="*/ 16 w 54"/>
                    <a:gd name="T43" fmla="*/ 3 h 81"/>
                    <a:gd name="T44" fmla="*/ 16 w 54"/>
                    <a:gd name="T45" fmla="*/ 3 h 8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4"/>
                    <a:gd name="T70" fmla="*/ 0 h 81"/>
                    <a:gd name="T71" fmla="*/ 54 w 54"/>
                    <a:gd name="T72" fmla="*/ 81 h 8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4" h="81">
                      <a:moveTo>
                        <a:pt x="16" y="3"/>
                      </a:moveTo>
                      <a:lnTo>
                        <a:pt x="54" y="25"/>
                      </a:lnTo>
                      <a:lnTo>
                        <a:pt x="54" y="31"/>
                      </a:lnTo>
                      <a:lnTo>
                        <a:pt x="51" y="41"/>
                      </a:lnTo>
                      <a:lnTo>
                        <a:pt x="51" y="53"/>
                      </a:lnTo>
                      <a:lnTo>
                        <a:pt x="51" y="66"/>
                      </a:lnTo>
                      <a:lnTo>
                        <a:pt x="51" y="74"/>
                      </a:lnTo>
                      <a:lnTo>
                        <a:pt x="46" y="79"/>
                      </a:lnTo>
                      <a:lnTo>
                        <a:pt x="41" y="81"/>
                      </a:lnTo>
                      <a:lnTo>
                        <a:pt x="39" y="76"/>
                      </a:lnTo>
                      <a:lnTo>
                        <a:pt x="39" y="66"/>
                      </a:lnTo>
                      <a:lnTo>
                        <a:pt x="36" y="56"/>
                      </a:lnTo>
                      <a:lnTo>
                        <a:pt x="34" y="46"/>
                      </a:lnTo>
                      <a:lnTo>
                        <a:pt x="34" y="43"/>
                      </a:lnTo>
                      <a:lnTo>
                        <a:pt x="13" y="25"/>
                      </a:lnTo>
                      <a:lnTo>
                        <a:pt x="11" y="23"/>
                      </a:lnTo>
                      <a:lnTo>
                        <a:pt x="6" y="18"/>
                      </a:lnTo>
                      <a:lnTo>
                        <a:pt x="0" y="10"/>
                      </a:lnTo>
                      <a:lnTo>
                        <a:pt x="3" y="3"/>
                      </a:lnTo>
                      <a:lnTo>
                        <a:pt x="8" y="0"/>
                      </a:lnTo>
                      <a:lnTo>
                        <a:pt x="13" y="0"/>
                      </a:lnTo>
                      <a:lnTo>
                        <a:pt x="16" y="3"/>
                      </a:lnTo>
                      <a:close/>
                    </a:path>
                  </a:pathLst>
                </a:custGeom>
                <a:grpFill/>
                <a:ln w="12700">
                  <a:solidFill>
                    <a:schemeClr val="tx2">
                      <a:lumMod val="20000"/>
                      <a:lumOff val="80000"/>
                    </a:schemeClr>
                  </a:solidFill>
                  <a:round/>
                  <a:headEnd/>
                  <a:tailEnd/>
                </a:ln>
              </p:spPr>
              <p:txBody>
                <a:bodyPr/>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pPr marL="0" marR="0" lvl="0" indent="0" algn="l" defTabSz="966526"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243" name="Freeform 93">
                  <a:extLst>
                    <a:ext uri="{FF2B5EF4-FFF2-40B4-BE49-F238E27FC236}">
                      <a16:creationId xmlns:a16="http://schemas.microsoft.com/office/drawing/2014/main" id="{6911D5FC-1765-40ED-B903-BBA4D3A1F2CE}"/>
                    </a:ext>
                  </a:extLst>
                </p:cNvPr>
                <p:cNvSpPr>
                  <a:spLocks/>
                </p:cNvSpPr>
                <p:nvPr/>
              </p:nvSpPr>
              <p:spPr bwMode="auto">
                <a:xfrm>
                  <a:off x="1727" y="4337"/>
                  <a:ext cx="24" cy="46"/>
                </a:xfrm>
                <a:custGeom>
                  <a:avLst/>
                  <a:gdLst>
                    <a:gd name="T0" fmla="*/ 10 w 40"/>
                    <a:gd name="T1" fmla="*/ 0 h 79"/>
                    <a:gd name="T2" fmla="*/ 35 w 40"/>
                    <a:gd name="T3" fmla="*/ 39 h 79"/>
                    <a:gd name="T4" fmla="*/ 40 w 40"/>
                    <a:gd name="T5" fmla="*/ 69 h 79"/>
                    <a:gd name="T6" fmla="*/ 30 w 40"/>
                    <a:gd name="T7" fmla="*/ 79 h 79"/>
                    <a:gd name="T8" fmla="*/ 22 w 40"/>
                    <a:gd name="T9" fmla="*/ 62 h 79"/>
                    <a:gd name="T10" fmla="*/ 7 w 40"/>
                    <a:gd name="T11" fmla="*/ 41 h 79"/>
                    <a:gd name="T12" fmla="*/ 10 w 40"/>
                    <a:gd name="T13" fmla="*/ 31 h 79"/>
                    <a:gd name="T14" fmla="*/ 0 w 40"/>
                    <a:gd name="T15" fmla="*/ 16 h 79"/>
                    <a:gd name="T16" fmla="*/ 10 w 40"/>
                    <a:gd name="T17" fmla="*/ 0 h 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79"/>
                    <a:gd name="T29" fmla="*/ 40 w 40"/>
                    <a:gd name="T30" fmla="*/ 79 h 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79">
                      <a:moveTo>
                        <a:pt x="10" y="0"/>
                      </a:moveTo>
                      <a:lnTo>
                        <a:pt x="35" y="39"/>
                      </a:lnTo>
                      <a:lnTo>
                        <a:pt x="40" y="69"/>
                      </a:lnTo>
                      <a:lnTo>
                        <a:pt x="30" y="79"/>
                      </a:lnTo>
                      <a:lnTo>
                        <a:pt x="22" y="62"/>
                      </a:lnTo>
                      <a:lnTo>
                        <a:pt x="7" y="41"/>
                      </a:lnTo>
                      <a:lnTo>
                        <a:pt x="10" y="31"/>
                      </a:lnTo>
                      <a:lnTo>
                        <a:pt x="0" y="16"/>
                      </a:lnTo>
                      <a:lnTo>
                        <a:pt x="10" y="0"/>
                      </a:lnTo>
                      <a:close/>
                    </a:path>
                  </a:pathLst>
                </a:custGeom>
                <a:grpFill/>
                <a:ln w="12700">
                  <a:solidFill>
                    <a:schemeClr val="tx2">
                      <a:lumMod val="20000"/>
                      <a:lumOff val="80000"/>
                    </a:schemeClr>
                  </a:solidFill>
                  <a:round/>
                  <a:headEnd/>
                  <a:tailEnd/>
                </a:ln>
              </p:spPr>
              <p:txBody>
                <a:bodyPr/>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pPr marL="0" marR="0" lvl="0" indent="0" algn="l" defTabSz="966526"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237" name="Freeform 87">
                <a:extLst>
                  <a:ext uri="{FF2B5EF4-FFF2-40B4-BE49-F238E27FC236}">
                    <a16:creationId xmlns:a16="http://schemas.microsoft.com/office/drawing/2014/main" id="{2E0ECC18-FB87-486B-883C-7B5B72654205}"/>
                  </a:ext>
                </a:extLst>
              </p:cNvPr>
              <p:cNvSpPr>
                <a:spLocks/>
              </p:cNvSpPr>
              <p:nvPr/>
            </p:nvSpPr>
            <p:spPr bwMode="auto">
              <a:xfrm>
                <a:off x="1611313" y="6086474"/>
                <a:ext cx="60325" cy="68262"/>
              </a:xfrm>
              <a:custGeom>
                <a:avLst/>
                <a:gdLst>
                  <a:gd name="T0" fmla="*/ 29 w 255"/>
                  <a:gd name="T1" fmla="*/ 287 h 287"/>
                  <a:gd name="T2" fmla="*/ 70 w 255"/>
                  <a:gd name="T3" fmla="*/ 171 h 287"/>
                  <a:gd name="T4" fmla="*/ 194 w 255"/>
                  <a:gd name="T5" fmla="*/ 114 h 287"/>
                  <a:gd name="T6" fmla="*/ 194 w 255"/>
                  <a:gd name="T7" fmla="*/ 80 h 287"/>
                  <a:gd name="T8" fmla="*/ 255 w 255"/>
                  <a:gd name="T9" fmla="*/ 0 h 287"/>
                  <a:gd name="T10" fmla="*/ 164 w 255"/>
                  <a:gd name="T11" fmla="*/ 0 h 287"/>
                  <a:gd name="T12" fmla="*/ 105 w 255"/>
                  <a:gd name="T13" fmla="*/ 97 h 287"/>
                  <a:gd name="T14" fmla="*/ 11 w 255"/>
                  <a:gd name="T15" fmla="*/ 114 h 287"/>
                  <a:gd name="T16" fmla="*/ 0 w 255"/>
                  <a:gd name="T17" fmla="*/ 287 h 287"/>
                  <a:gd name="T18" fmla="*/ 29 w 255"/>
                  <a:gd name="T19" fmla="*/ 287 h 287"/>
                  <a:gd name="T20" fmla="*/ 29 w 255"/>
                  <a:gd name="T21" fmla="*/ 287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5" h="287">
                    <a:moveTo>
                      <a:pt x="29" y="287"/>
                    </a:moveTo>
                    <a:lnTo>
                      <a:pt x="70" y="171"/>
                    </a:lnTo>
                    <a:lnTo>
                      <a:pt x="194" y="114"/>
                    </a:lnTo>
                    <a:lnTo>
                      <a:pt x="194" y="80"/>
                    </a:lnTo>
                    <a:lnTo>
                      <a:pt x="255" y="0"/>
                    </a:lnTo>
                    <a:lnTo>
                      <a:pt x="164" y="0"/>
                    </a:lnTo>
                    <a:lnTo>
                      <a:pt x="105" y="97"/>
                    </a:lnTo>
                    <a:lnTo>
                      <a:pt x="11" y="114"/>
                    </a:lnTo>
                    <a:lnTo>
                      <a:pt x="0" y="287"/>
                    </a:lnTo>
                    <a:lnTo>
                      <a:pt x="29" y="287"/>
                    </a:lnTo>
                    <a:lnTo>
                      <a:pt x="29" y="287"/>
                    </a:lnTo>
                    <a:close/>
                  </a:path>
                </a:pathLst>
              </a:custGeom>
              <a:grpFill/>
              <a:ln w="12700">
                <a:solidFill>
                  <a:schemeClr val="tx2">
                    <a:lumMod val="20000"/>
                    <a:lumOff val="80000"/>
                  </a:schemeClr>
                </a:solidFill>
                <a:round/>
                <a:headEnd/>
                <a:tailEnd/>
              </a:ln>
            </p:spPr>
            <p:txBody>
              <a:bodyPr lIns="91432" tIns="45716" rIns="91432" bIns="45716"/>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pPr marL="0" marR="0" lvl="0" indent="0" algn="l" defTabSz="966526"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66" name="Group 165">
              <a:extLst>
                <a:ext uri="{FF2B5EF4-FFF2-40B4-BE49-F238E27FC236}">
                  <a16:creationId xmlns:a16="http://schemas.microsoft.com/office/drawing/2014/main" id="{1EF36340-0913-4065-88C0-9A6E0A2F3006}"/>
                </a:ext>
              </a:extLst>
            </p:cNvPr>
            <p:cNvGrpSpPr>
              <a:grpSpLocks noChangeAspect="1"/>
            </p:cNvGrpSpPr>
            <p:nvPr/>
          </p:nvGrpSpPr>
          <p:grpSpPr>
            <a:xfrm>
              <a:off x="48895" y="457234"/>
              <a:ext cx="8735776" cy="5295866"/>
              <a:chOff x="435638" y="619416"/>
              <a:chExt cx="8174962" cy="4955884"/>
            </a:xfrm>
            <a:grpFill/>
          </p:grpSpPr>
          <p:grpSp>
            <p:nvGrpSpPr>
              <p:cNvPr id="175" name="Group 3">
                <a:extLst>
                  <a:ext uri="{FF2B5EF4-FFF2-40B4-BE49-F238E27FC236}">
                    <a16:creationId xmlns:a16="http://schemas.microsoft.com/office/drawing/2014/main" id="{BBF85A4B-6AF5-4F17-B56F-A2D8774097E7}"/>
                  </a:ext>
                </a:extLst>
              </p:cNvPr>
              <p:cNvGrpSpPr>
                <a:grpSpLocks/>
              </p:cNvGrpSpPr>
              <p:nvPr/>
            </p:nvGrpSpPr>
            <p:grpSpPr bwMode="auto">
              <a:xfrm>
                <a:off x="7092950" y="619416"/>
                <a:ext cx="1517650" cy="1936750"/>
                <a:chOff x="4635" y="658"/>
                <a:chExt cx="880" cy="1141"/>
              </a:xfrm>
              <a:grpFill/>
            </p:grpSpPr>
            <p:sp>
              <p:nvSpPr>
                <p:cNvPr id="223" name="Freeform 4">
                  <a:extLst>
                    <a:ext uri="{FF2B5EF4-FFF2-40B4-BE49-F238E27FC236}">
                      <a16:creationId xmlns:a16="http://schemas.microsoft.com/office/drawing/2014/main" id="{86950F34-C4D1-4917-9565-705C121C438D}"/>
                    </a:ext>
                  </a:extLst>
                </p:cNvPr>
                <p:cNvSpPr>
                  <a:spLocks/>
                </p:cNvSpPr>
                <p:nvPr/>
              </p:nvSpPr>
              <p:spPr bwMode="auto">
                <a:xfrm>
                  <a:off x="5308" y="1362"/>
                  <a:ext cx="75" cy="86"/>
                </a:xfrm>
                <a:custGeom>
                  <a:avLst/>
                  <a:gdLst>
                    <a:gd name="T0" fmla="*/ 120 w 152"/>
                    <a:gd name="T1" fmla="*/ 51 h 173"/>
                    <a:gd name="T2" fmla="*/ 134 w 152"/>
                    <a:gd name="T3" fmla="*/ 51 h 173"/>
                    <a:gd name="T4" fmla="*/ 140 w 152"/>
                    <a:gd name="T5" fmla="*/ 63 h 173"/>
                    <a:gd name="T6" fmla="*/ 152 w 152"/>
                    <a:gd name="T7" fmla="*/ 81 h 173"/>
                    <a:gd name="T8" fmla="*/ 144 w 152"/>
                    <a:gd name="T9" fmla="*/ 93 h 173"/>
                    <a:gd name="T10" fmla="*/ 138 w 152"/>
                    <a:gd name="T11" fmla="*/ 87 h 173"/>
                    <a:gd name="T12" fmla="*/ 132 w 152"/>
                    <a:gd name="T13" fmla="*/ 87 h 173"/>
                    <a:gd name="T14" fmla="*/ 128 w 152"/>
                    <a:gd name="T15" fmla="*/ 102 h 173"/>
                    <a:gd name="T16" fmla="*/ 110 w 152"/>
                    <a:gd name="T17" fmla="*/ 106 h 173"/>
                    <a:gd name="T18" fmla="*/ 106 w 152"/>
                    <a:gd name="T19" fmla="*/ 134 h 173"/>
                    <a:gd name="T20" fmla="*/ 87 w 152"/>
                    <a:gd name="T21" fmla="*/ 144 h 173"/>
                    <a:gd name="T22" fmla="*/ 53 w 152"/>
                    <a:gd name="T23" fmla="*/ 173 h 173"/>
                    <a:gd name="T24" fmla="*/ 49 w 152"/>
                    <a:gd name="T25" fmla="*/ 171 h 173"/>
                    <a:gd name="T26" fmla="*/ 53 w 152"/>
                    <a:gd name="T27" fmla="*/ 169 h 173"/>
                    <a:gd name="T28" fmla="*/ 55 w 152"/>
                    <a:gd name="T29" fmla="*/ 146 h 173"/>
                    <a:gd name="T30" fmla="*/ 42 w 152"/>
                    <a:gd name="T31" fmla="*/ 112 h 173"/>
                    <a:gd name="T32" fmla="*/ 38 w 152"/>
                    <a:gd name="T33" fmla="*/ 106 h 173"/>
                    <a:gd name="T34" fmla="*/ 38 w 152"/>
                    <a:gd name="T35" fmla="*/ 102 h 173"/>
                    <a:gd name="T36" fmla="*/ 36 w 152"/>
                    <a:gd name="T37" fmla="*/ 100 h 173"/>
                    <a:gd name="T38" fmla="*/ 34 w 152"/>
                    <a:gd name="T39" fmla="*/ 98 h 173"/>
                    <a:gd name="T40" fmla="*/ 28 w 152"/>
                    <a:gd name="T41" fmla="*/ 87 h 173"/>
                    <a:gd name="T42" fmla="*/ 26 w 152"/>
                    <a:gd name="T43" fmla="*/ 83 h 173"/>
                    <a:gd name="T44" fmla="*/ 8 w 152"/>
                    <a:gd name="T45" fmla="*/ 49 h 173"/>
                    <a:gd name="T46" fmla="*/ 0 w 152"/>
                    <a:gd name="T47" fmla="*/ 34 h 173"/>
                    <a:gd name="T48" fmla="*/ 6 w 152"/>
                    <a:gd name="T49" fmla="*/ 32 h 173"/>
                    <a:gd name="T50" fmla="*/ 40 w 152"/>
                    <a:gd name="T51" fmla="*/ 14 h 173"/>
                    <a:gd name="T52" fmla="*/ 46 w 152"/>
                    <a:gd name="T53" fmla="*/ 10 h 173"/>
                    <a:gd name="T54" fmla="*/ 53 w 152"/>
                    <a:gd name="T55" fmla="*/ 6 h 173"/>
                    <a:gd name="T56" fmla="*/ 63 w 152"/>
                    <a:gd name="T57" fmla="*/ 0 h 173"/>
                    <a:gd name="T58" fmla="*/ 65 w 152"/>
                    <a:gd name="T59" fmla="*/ 8 h 173"/>
                    <a:gd name="T60" fmla="*/ 75 w 152"/>
                    <a:gd name="T61" fmla="*/ 26 h 173"/>
                    <a:gd name="T62" fmla="*/ 81 w 152"/>
                    <a:gd name="T63" fmla="*/ 20 h 173"/>
                    <a:gd name="T64" fmla="*/ 95 w 152"/>
                    <a:gd name="T65" fmla="*/ 41 h 173"/>
                    <a:gd name="T66" fmla="*/ 106 w 152"/>
                    <a:gd name="T67" fmla="*/ 43 h 173"/>
                    <a:gd name="T68" fmla="*/ 108 w 152"/>
                    <a:gd name="T69" fmla="*/ 43 h 173"/>
                    <a:gd name="T70" fmla="*/ 120 w 152"/>
                    <a:gd name="T71" fmla="*/ 51 h 1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2"/>
                    <a:gd name="T109" fmla="*/ 0 h 173"/>
                    <a:gd name="T110" fmla="*/ 152 w 152"/>
                    <a:gd name="T111" fmla="*/ 173 h 17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2" h="173">
                      <a:moveTo>
                        <a:pt x="120" y="51"/>
                      </a:moveTo>
                      <a:lnTo>
                        <a:pt x="134" y="51"/>
                      </a:lnTo>
                      <a:lnTo>
                        <a:pt x="140" y="63"/>
                      </a:lnTo>
                      <a:lnTo>
                        <a:pt x="152" y="81"/>
                      </a:lnTo>
                      <a:lnTo>
                        <a:pt x="144" y="93"/>
                      </a:lnTo>
                      <a:lnTo>
                        <a:pt x="138" y="87"/>
                      </a:lnTo>
                      <a:lnTo>
                        <a:pt x="132" y="87"/>
                      </a:lnTo>
                      <a:lnTo>
                        <a:pt x="128" y="102"/>
                      </a:lnTo>
                      <a:lnTo>
                        <a:pt x="110" y="106"/>
                      </a:lnTo>
                      <a:lnTo>
                        <a:pt x="106" y="134"/>
                      </a:lnTo>
                      <a:lnTo>
                        <a:pt x="87" y="144"/>
                      </a:lnTo>
                      <a:lnTo>
                        <a:pt x="53" y="173"/>
                      </a:lnTo>
                      <a:lnTo>
                        <a:pt x="49" y="171"/>
                      </a:lnTo>
                      <a:lnTo>
                        <a:pt x="53" y="169"/>
                      </a:lnTo>
                      <a:lnTo>
                        <a:pt x="55" y="146"/>
                      </a:lnTo>
                      <a:lnTo>
                        <a:pt x="42" y="112"/>
                      </a:lnTo>
                      <a:lnTo>
                        <a:pt x="38" y="106"/>
                      </a:lnTo>
                      <a:lnTo>
                        <a:pt x="38" y="102"/>
                      </a:lnTo>
                      <a:lnTo>
                        <a:pt x="36" y="100"/>
                      </a:lnTo>
                      <a:lnTo>
                        <a:pt x="34" y="98"/>
                      </a:lnTo>
                      <a:lnTo>
                        <a:pt x="28" y="87"/>
                      </a:lnTo>
                      <a:lnTo>
                        <a:pt x="26" y="83"/>
                      </a:lnTo>
                      <a:lnTo>
                        <a:pt x="8" y="49"/>
                      </a:lnTo>
                      <a:lnTo>
                        <a:pt x="0" y="34"/>
                      </a:lnTo>
                      <a:lnTo>
                        <a:pt x="6" y="32"/>
                      </a:lnTo>
                      <a:lnTo>
                        <a:pt x="40" y="14"/>
                      </a:lnTo>
                      <a:lnTo>
                        <a:pt x="46" y="10"/>
                      </a:lnTo>
                      <a:lnTo>
                        <a:pt x="53" y="6"/>
                      </a:lnTo>
                      <a:lnTo>
                        <a:pt x="63" y="0"/>
                      </a:lnTo>
                      <a:lnTo>
                        <a:pt x="65" y="8"/>
                      </a:lnTo>
                      <a:lnTo>
                        <a:pt x="75" y="26"/>
                      </a:lnTo>
                      <a:lnTo>
                        <a:pt x="81" y="20"/>
                      </a:lnTo>
                      <a:lnTo>
                        <a:pt x="95" y="41"/>
                      </a:lnTo>
                      <a:lnTo>
                        <a:pt x="106" y="43"/>
                      </a:lnTo>
                      <a:lnTo>
                        <a:pt x="108" y="43"/>
                      </a:lnTo>
                      <a:lnTo>
                        <a:pt x="120" y="51"/>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224" name="Freeform 5">
                  <a:extLst>
                    <a:ext uri="{FF2B5EF4-FFF2-40B4-BE49-F238E27FC236}">
                      <a16:creationId xmlns:a16="http://schemas.microsoft.com/office/drawing/2014/main" id="{106DE237-846A-49B6-869E-C2599DE57368}"/>
                    </a:ext>
                  </a:extLst>
                </p:cNvPr>
                <p:cNvSpPr>
                  <a:spLocks/>
                </p:cNvSpPr>
                <p:nvPr/>
              </p:nvSpPr>
              <p:spPr bwMode="auto">
                <a:xfrm>
                  <a:off x="5096" y="1459"/>
                  <a:ext cx="133" cy="244"/>
                </a:xfrm>
                <a:custGeom>
                  <a:avLst/>
                  <a:gdLst>
                    <a:gd name="T0" fmla="*/ 257 w 267"/>
                    <a:gd name="T1" fmla="*/ 328 h 487"/>
                    <a:gd name="T2" fmla="*/ 249 w 267"/>
                    <a:gd name="T3" fmla="*/ 196 h 487"/>
                    <a:gd name="T4" fmla="*/ 224 w 267"/>
                    <a:gd name="T5" fmla="*/ 122 h 487"/>
                    <a:gd name="T6" fmla="*/ 194 w 267"/>
                    <a:gd name="T7" fmla="*/ 137 h 487"/>
                    <a:gd name="T8" fmla="*/ 185 w 267"/>
                    <a:gd name="T9" fmla="*/ 141 h 487"/>
                    <a:gd name="T10" fmla="*/ 179 w 267"/>
                    <a:gd name="T11" fmla="*/ 131 h 487"/>
                    <a:gd name="T12" fmla="*/ 181 w 267"/>
                    <a:gd name="T13" fmla="*/ 114 h 487"/>
                    <a:gd name="T14" fmla="*/ 177 w 267"/>
                    <a:gd name="T15" fmla="*/ 106 h 487"/>
                    <a:gd name="T16" fmla="*/ 185 w 267"/>
                    <a:gd name="T17" fmla="*/ 100 h 487"/>
                    <a:gd name="T18" fmla="*/ 198 w 267"/>
                    <a:gd name="T19" fmla="*/ 92 h 487"/>
                    <a:gd name="T20" fmla="*/ 196 w 267"/>
                    <a:gd name="T21" fmla="*/ 76 h 487"/>
                    <a:gd name="T22" fmla="*/ 196 w 267"/>
                    <a:gd name="T23" fmla="*/ 59 h 487"/>
                    <a:gd name="T24" fmla="*/ 196 w 267"/>
                    <a:gd name="T25" fmla="*/ 39 h 487"/>
                    <a:gd name="T26" fmla="*/ 196 w 267"/>
                    <a:gd name="T27" fmla="*/ 31 h 487"/>
                    <a:gd name="T28" fmla="*/ 194 w 267"/>
                    <a:gd name="T29" fmla="*/ 17 h 487"/>
                    <a:gd name="T30" fmla="*/ 147 w 267"/>
                    <a:gd name="T31" fmla="*/ 12 h 487"/>
                    <a:gd name="T32" fmla="*/ 130 w 267"/>
                    <a:gd name="T33" fmla="*/ 10 h 487"/>
                    <a:gd name="T34" fmla="*/ 122 w 267"/>
                    <a:gd name="T35" fmla="*/ 10 h 487"/>
                    <a:gd name="T36" fmla="*/ 102 w 267"/>
                    <a:gd name="T37" fmla="*/ 8 h 487"/>
                    <a:gd name="T38" fmla="*/ 67 w 267"/>
                    <a:gd name="T39" fmla="*/ 2 h 487"/>
                    <a:gd name="T40" fmla="*/ 29 w 267"/>
                    <a:gd name="T41" fmla="*/ 6 h 487"/>
                    <a:gd name="T42" fmla="*/ 23 w 267"/>
                    <a:gd name="T43" fmla="*/ 47 h 487"/>
                    <a:gd name="T44" fmla="*/ 18 w 267"/>
                    <a:gd name="T45" fmla="*/ 69 h 487"/>
                    <a:gd name="T46" fmla="*/ 0 w 267"/>
                    <a:gd name="T47" fmla="*/ 100 h 487"/>
                    <a:gd name="T48" fmla="*/ 21 w 267"/>
                    <a:gd name="T49" fmla="*/ 118 h 487"/>
                    <a:gd name="T50" fmla="*/ 21 w 267"/>
                    <a:gd name="T51" fmla="*/ 179 h 487"/>
                    <a:gd name="T52" fmla="*/ 23 w 267"/>
                    <a:gd name="T53" fmla="*/ 181 h 487"/>
                    <a:gd name="T54" fmla="*/ 80 w 267"/>
                    <a:gd name="T55" fmla="*/ 208 h 487"/>
                    <a:gd name="T56" fmla="*/ 98 w 267"/>
                    <a:gd name="T57" fmla="*/ 216 h 487"/>
                    <a:gd name="T58" fmla="*/ 135 w 267"/>
                    <a:gd name="T59" fmla="*/ 236 h 487"/>
                    <a:gd name="T60" fmla="*/ 118 w 267"/>
                    <a:gd name="T61" fmla="*/ 259 h 487"/>
                    <a:gd name="T62" fmla="*/ 102 w 267"/>
                    <a:gd name="T63" fmla="*/ 277 h 487"/>
                    <a:gd name="T64" fmla="*/ 94 w 267"/>
                    <a:gd name="T65" fmla="*/ 289 h 487"/>
                    <a:gd name="T66" fmla="*/ 90 w 267"/>
                    <a:gd name="T67" fmla="*/ 310 h 487"/>
                    <a:gd name="T68" fmla="*/ 82 w 267"/>
                    <a:gd name="T69" fmla="*/ 320 h 487"/>
                    <a:gd name="T70" fmla="*/ 80 w 267"/>
                    <a:gd name="T71" fmla="*/ 324 h 487"/>
                    <a:gd name="T72" fmla="*/ 59 w 267"/>
                    <a:gd name="T73" fmla="*/ 342 h 487"/>
                    <a:gd name="T74" fmla="*/ 55 w 267"/>
                    <a:gd name="T75" fmla="*/ 350 h 487"/>
                    <a:gd name="T76" fmla="*/ 49 w 267"/>
                    <a:gd name="T77" fmla="*/ 375 h 487"/>
                    <a:gd name="T78" fmla="*/ 49 w 267"/>
                    <a:gd name="T79" fmla="*/ 399 h 487"/>
                    <a:gd name="T80" fmla="*/ 88 w 267"/>
                    <a:gd name="T81" fmla="*/ 430 h 487"/>
                    <a:gd name="T82" fmla="*/ 122 w 267"/>
                    <a:gd name="T83" fmla="*/ 436 h 487"/>
                    <a:gd name="T84" fmla="*/ 151 w 267"/>
                    <a:gd name="T85" fmla="*/ 444 h 487"/>
                    <a:gd name="T86" fmla="*/ 198 w 267"/>
                    <a:gd name="T87" fmla="*/ 487 h 487"/>
                    <a:gd name="T88" fmla="*/ 222 w 267"/>
                    <a:gd name="T89" fmla="*/ 460 h 487"/>
                    <a:gd name="T90" fmla="*/ 257 w 267"/>
                    <a:gd name="T91" fmla="*/ 334 h 48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7"/>
                    <a:gd name="T139" fmla="*/ 0 h 487"/>
                    <a:gd name="T140" fmla="*/ 267 w 267"/>
                    <a:gd name="T141" fmla="*/ 487 h 48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7" h="487">
                      <a:moveTo>
                        <a:pt x="253" y="332"/>
                      </a:moveTo>
                      <a:lnTo>
                        <a:pt x="257" y="328"/>
                      </a:lnTo>
                      <a:lnTo>
                        <a:pt x="267" y="265"/>
                      </a:lnTo>
                      <a:lnTo>
                        <a:pt x="249" y="196"/>
                      </a:lnTo>
                      <a:lnTo>
                        <a:pt x="234" y="139"/>
                      </a:lnTo>
                      <a:lnTo>
                        <a:pt x="224" y="122"/>
                      </a:lnTo>
                      <a:lnTo>
                        <a:pt x="226" y="130"/>
                      </a:lnTo>
                      <a:lnTo>
                        <a:pt x="194" y="137"/>
                      </a:lnTo>
                      <a:lnTo>
                        <a:pt x="192" y="143"/>
                      </a:lnTo>
                      <a:lnTo>
                        <a:pt x="185" y="141"/>
                      </a:lnTo>
                      <a:lnTo>
                        <a:pt x="179" y="135"/>
                      </a:lnTo>
                      <a:lnTo>
                        <a:pt x="179" y="131"/>
                      </a:lnTo>
                      <a:lnTo>
                        <a:pt x="177" y="126"/>
                      </a:lnTo>
                      <a:lnTo>
                        <a:pt x="181" y="114"/>
                      </a:lnTo>
                      <a:lnTo>
                        <a:pt x="177" y="108"/>
                      </a:lnTo>
                      <a:lnTo>
                        <a:pt x="177" y="106"/>
                      </a:lnTo>
                      <a:lnTo>
                        <a:pt x="183" y="100"/>
                      </a:lnTo>
                      <a:lnTo>
                        <a:pt x="185" y="100"/>
                      </a:lnTo>
                      <a:lnTo>
                        <a:pt x="192" y="94"/>
                      </a:lnTo>
                      <a:lnTo>
                        <a:pt x="198" y="92"/>
                      </a:lnTo>
                      <a:lnTo>
                        <a:pt x="198" y="84"/>
                      </a:lnTo>
                      <a:lnTo>
                        <a:pt x="196" y="76"/>
                      </a:lnTo>
                      <a:lnTo>
                        <a:pt x="194" y="69"/>
                      </a:lnTo>
                      <a:lnTo>
                        <a:pt x="196" y="59"/>
                      </a:lnTo>
                      <a:lnTo>
                        <a:pt x="196" y="41"/>
                      </a:lnTo>
                      <a:lnTo>
                        <a:pt x="196" y="39"/>
                      </a:lnTo>
                      <a:lnTo>
                        <a:pt x="196" y="37"/>
                      </a:lnTo>
                      <a:lnTo>
                        <a:pt x="196" y="31"/>
                      </a:lnTo>
                      <a:lnTo>
                        <a:pt x="194" y="19"/>
                      </a:lnTo>
                      <a:lnTo>
                        <a:pt x="194" y="17"/>
                      </a:lnTo>
                      <a:lnTo>
                        <a:pt x="192" y="14"/>
                      </a:lnTo>
                      <a:lnTo>
                        <a:pt x="147" y="12"/>
                      </a:lnTo>
                      <a:lnTo>
                        <a:pt x="131" y="10"/>
                      </a:lnTo>
                      <a:lnTo>
                        <a:pt x="130" y="10"/>
                      </a:lnTo>
                      <a:lnTo>
                        <a:pt x="128" y="10"/>
                      </a:lnTo>
                      <a:lnTo>
                        <a:pt x="122" y="10"/>
                      </a:lnTo>
                      <a:lnTo>
                        <a:pt x="110" y="8"/>
                      </a:lnTo>
                      <a:lnTo>
                        <a:pt x="102" y="8"/>
                      </a:lnTo>
                      <a:lnTo>
                        <a:pt x="82" y="4"/>
                      </a:lnTo>
                      <a:lnTo>
                        <a:pt x="67" y="2"/>
                      </a:lnTo>
                      <a:lnTo>
                        <a:pt x="37" y="0"/>
                      </a:lnTo>
                      <a:lnTo>
                        <a:pt x="29" y="6"/>
                      </a:lnTo>
                      <a:lnTo>
                        <a:pt x="21" y="31"/>
                      </a:lnTo>
                      <a:lnTo>
                        <a:pt x="23" y="47"/>
                      </a:lnTo>
                      <a:lnTo>
                        <a:pt x="14" y="71"/>
                      </a:lnTo>
                      <a:lnTo>
                        <a:pt x="18" y="69"/>
                      </a:lnTo>
                      <a:lnTo>
                        <a:pt x="14" y="74"/>
                      </a:lnTo>
                      <a:lnTo>
                        <a:pt x="0" y="100"/>
                      </a:lnTo>
                      <a:lnTo>
                        <a:pt x="4" y="104"/>
                      </a:lnTo>
                      <a:lnTo>
                        <a:pt x="21" y="118"/>
                      </a:lnTo>
                      <a:lnTo>
                        <a:pt x="10" y="151"/>
                      </a:lnTo>
                      <a:lnTo>
                        <a:pt x="21" y="179"/>
                      </a:lnTo>
                      <a:lnTo>
                        <a:pt x="23" y="179"/>
                      </a:lnTo>
                      <a:lnTo>
                        <a:pt x="23" y="181"/>
                      </a:lnTo>
                      <a:lnTo>
                        <a:pt x="35" y="181"/>
                      </a:lnTo>
                      <a:lnTo>
                        <a:pt x="80" y="208"/>
                      </a:lnTo>
                      <a:lnTo>
                        <a:pt x="84" y="212"/>
                      </a:lnTo>
                      <a:lnTo>
                        <a:pt x="98" y="216"/>
                      </a:lnTo>
                      <a:lnTo>
                        <a:pt x="108" y="224"/>
                      </a:lnTo>
                      <a:lnTo>
                        <a:pt x="135" y="236"/>
                      </a:lnTo>
                      <a:lnTo>
                        <a:pt x="124" y="245"/>
                      </a:lnTo>
                      <a:lnTo>
                        <a:pt x="118" y="259"/>
                      </a:lnTo>
                      <a:lnTo>
                        <a:pt x="104" y="271"/>
                      </a:lnTo>
                      <a:lnTo>
                        <a:pt x="102" y="277"/>
                      </a:lnTo>
                      <a:lnTo>
                        <a:pt x="94" y="287"/>
                      </a:lnTo>
                      <a:lnTo>
                        <a:pt x="94" y="289"/>
                      </a:lnTo>
                      <a:lnTo>
                        <a:pt x="86" y="299"/>
                      </a:lnTo>
                      <a:lnTo>
                        <a:pt x="90" y="310"/>
                      </a:lnTo>
                      <a:lnTo>
                        <a:pt x="90" y="314"/>
                      </a:lnTo>
                      <a:lnTo>
                        <a:pt x="82" y="320"/>
                      </a:lnTo>
                      <a:lnTo>
                        <a:pt x="82" y="322"/>
                      </a:lnTo>
                      <a:lnTo>
                        <a:pt x="80" y="324"/>
                      </a:lnTo>
                      <a:lnTo>
                        <a:pt x="76" y="328"/>
                      </a:lnTo>
                      <a:lnTo>
                        <a:pt x="59" y="342"/>
                      </a:lnTo>
                      <a:lnTo>
                        <a:pt x="53" y="350"/>
                      </a:lnTo>
                      <a:lnTo>
                        <a:pt x="55" y="350"/>
                      </a:lnTo>
                      <a:lnTo>
                        <a:pt x="51" y="356"/>
                      </a:lnTo>
                      <a:lnTo>
                        <a:pt x="49" y="375"/>
                      </a:lnTo>
                      <a:lnTo>
                        <a:pt x="45" y="393"/>
                      </a:lnTo>
                      <a:lnTo>
                        <a:pt x="49" y="399"/>
                      </a:lnTo>
                      <a:lnTo>
                        <a:pt x="59" y="418"/>
                      </a:lnTo>
                      <a:lnTo>
                        <a:pt x="88" y="430"/>
                      </a:lnTo>
                      <a:lnTo>
                        <a:pt x="114" y="440"/>
                      </a:lnTo>
                      <a:lnTo>
                        <a:pt x="122" y="436"/>
                      </a:lnTo>
                      <a:lnTo>
                        <a:pt x="151" y="448"/>
                      </a:lnTo>
                      <a:lnTo>
                        <a:pt x="151" y="444"/>
                      </a:lnTo>
                      <a:lnTo>
                        <a:pt x="187" y="436"/>
                      </a:lnTo>
                      <a:lnTo>
                        <a:pt x="198" y="487"/>
                      </a:lnTo>
                      <a:lnTo>
                        <a:pt x="212" y="477"/>
                      </a:lnTo>
                      <a:lnTo>
                        <a:pt x="222" y="460"/>
                      </a:lnTo>
                      <a:lnTo>
                        <a:pt x="236" y="385"/>
                      </a:lnTo>
                      <a:lnTo>
                        <a:pt x="257" y="334"/>
                      </a:lnTo>
                      <a:lnTo>
                        <a:pt x="253" y="332"/>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225" name="Freeform 6">
                  <a:extLst>
                    <a:ext uri="{FF2B5EF4-FFF2-40B4-BE49-F238E27FC236}">
                      <a16:creationId xmlns:a16="http://schemas.microsoft.com/office/drawing/2014/main" id="{A317AD30-F4AC-4385-B68B-54ECFD48A520}"/>
                    </a:ext>
                  </a:extLst>
                </p:cNvPr>
                <p:cNvSpPr>
                  <a:spLocks/>
                </p:cNvSpPr>
                <p:nvPr/>
              </p:nvSpPr>
              <p:spPr bwMode="auto">
                <a:xfrm>
                  <a:off x="4635" y="1419"/>
                  <a:ext cx="529" cy="380"/>
                </a:xfrm>
                <a:custGeom>
                  <a:avLst/>
                  <a:gdLst>
                    <a:gd name="T0" fmla="*/ 745 w 1059"/>
                    <a:gd name="T1" fmla="*/ 545 h 761"/>
                    <a:gd name="T2" fmla="*/ 792 w 1059"/>
                    <a:gd name="T3" fmla="*/ 525 h 761"/>
                    <a:gd name="T4" fmla="*/ 810 w 1059"/>
                    <a:gd name="T5" fmla="*/ 519 h 761"/>
                    <a:gd name="T6" fmla="*/ 869 w 1059"/>
                    <a:gd name="T7" fmla="*/ 495 h 761"/>
                    <a:gd name="T8" fmla="*/ 924 w 1059"/>
                    <a:gd name="T9" fmla="*/ 472 h 761"/>
                    <a:gd name="T10" fmla="*/ 945 w 1059"/>
                    <a:gd name="T11" fmla="*/ 437 h 761"/>
                    <a:gd name="T12" fmla="*/ 977 w 1059"/>
                    <a:gd name="T13" fmla="*/ 431 h 761"/>
                    <a:gd name="T14" fmla="*/ 1004 w 1059"/>
                    <a:gd name="T15" fmla="*/ 405 h 761"/>
                    <a:gd name="T16" fmla="*/ 1014 w 1059"/>
                    <a:gd name="T17" fmla="*/ 395 h 761"/>
                    <a:gd name="T18" fmla="*/ 1018 w 1059"/>
                    <a:gd name="T19" fmla="*/ 370 h 761"/>
                    <a:gd name="T20" fmla="*/ 1028 w 1059"/>
                    <a:gd name="T21" fmla="*/ 352 h 761"/>
                    <a:gd name="T22" fmla="*/ 1059 w 1059"/>
                    <a:gd name="T23" fmla="*/ 317 h 761"/>
                    <a:gd name="T24" fmla="*/ 1008 w 1059"/>
                    <a:gd name="T25" fmla="*/ 293 h 761"/>
                    <a:gd name="T26" fmla="*/ 947 w 1059"/>
                    <a:gd name="T27" fmla="*/ 262 h 761"/>
                    <a:gd name="T28" fmla="*/ 934 w 1059"/>
                    <a:gd name="T29" fmla="*/ 232 h 761"/>
                    <a:gd name="T30" fmla="*/ 924 w 1059"/>
                    <a:gd name="T31" fmla="*/ 181 h 761"/>
                    <a:gd name="T32" fmla="*/ 938 w 1059"/>
                    <a:gd name="T33" fmla="*/ 152 h 761"/>
                    <a:gd name="T34" fmla="*/ 953 w 1059"/>
                    <a:gd name="T35" fmla="*/ 87 h 761"/>
                    <a:gd name="T36" fmla="*/ 947 w 1059"/>
                    <a:gd name="T37" fmla="*/ 71 h 761"/>
                    <a:gd name="T38" fmla="*/ 883 w 1059"/>
                    <a:gd name="T39" fmla="*/ 59 h 761"/>
                    <a:gd name="T40" fmla="*/ 851 w 1059"/>
                    <a:gd name="T41" fmla="*/ 16 h 761"/>
                    <a:gd name="T42" fmla="*/ 806 w 1059"/>
                    <a:gd name="T43" fmla="*/ 0 h 761"/>
                    <a:gd name="T44" fmla="*/ 737 w 1059"/>
                    <a:gd name="T45" fmla="*/ 30 h 761"/>
                    <a:gd name="T46" fmla="*/ 688 w 1059"/>
                    <a:gd name="T47" fmla="*/ 49 h 761"/>
                    <a:gd name="T48" fmla="*/ 649 w 1059"/>
                    <a:gd name="T49" fmla="*/ 65 h 761"/>
                    <a:gd name="T50" fmla="*/ 570 w 1059"/>
                    <a:gd name="T51" fmla="*/ 97 h 761"/>
                    <a:gd name="T52" fmla="*/ 539 w 1059"/>
                    <a:gd name="T53" fmla="*/ 110 h 761"/>
                    <a:gd name="T54" fmla="*/ 454 w 1059"/>
                    <a:gd name="T55" fmla="*/ 142 h 761"/>
                    <a:gd name="T56" fmla="*/ 411 w 1059"/>
                    <a:gd name="T57" fmla="*/ 159 h 761"/>
                    <a:gd name="T58" fmla="*/ 356 w 1059"/>
                    <a:gd name="T59" fmla="*/ 179 h 761"/>
                    <a:gd name="T60" fmla="*/ 262 w 1059"/>
                    <a:gd name="T61" fmla="*/ 214 h 761"/>
                    <a:gd name="T62" fmla="*/ 238 w 1059"/>
                    <a:gd name="T63" fmla="*/ 222 h 761"/>
                    <a:gd name="T64" fmla="*/ 163 w 1059"/>
                    <a:gd name="T65" fmla="*/ 250 h 761"/>
                    <a:gd name="T66" fmla="*/ 118 w 1059"/>
                    <a:gd name="T67" fmla="*/ 266 h 761"/>
                    <a:gd name="T68" fmla="*/ 8 w 1059"/>
                    <a:gd name="T69" fmla="*/ 303 h 761"/>
                    <a:gd name="T70" fmla="*/ 8 w 1059"/>
                    <a:gd name="T71" fmla="*/ 336 h 761"/>
                    <a:gd name="T72" fmla="*/ 32 w 1059"/>
                    <a:gd name="T73" fmla="*/ 407 h 761"/>
                    <a:gd name="T74" fmla="*/ 45 w 1059"/>
                    <a:gd name="T75" fmla="*/ 448 h 761"/>
                    <a:gd name="T76" fmla="*/ 65 w 1059"/>
                    <a:gd name="T77" fmla="*/ 507 h 761"/>
                    <a:gd name="T78" fmla="*/ 73 w 1059"/>
                    <a:gd name="T79" fmla="*/ 531 h 761"/>
                    <a:gd name="T80" fmla="*/ 83 w 1059"/>
                    <a:gd name="T81" fmla="*/ 562 h 761"/>
                    <a:gd name="T82" fmla="*/ 92 w 1059"/>
                    <a:gd name="T83" fmla="*/ 588 h 761"/>
                    <a:gd name="T84" fmla="*/ 102 w 1059"/>
                    <a:gd name="T85" fmla="*/ 621 h 761"/>
                    <a:gd name="T86" fmla="*/ 116 w 1059"/>
                    <a:gd name="T87" fmla="*/ 661 h 761"/>
                    <a:gd name="T88" fmla="*/ 128 w 1059"/>
                    <a:gd name="T89" fmla="*/ 694 h 761"/>
                    <a:gd name="T90" fmla="*/ 134 w 1059"/>
                    <a:gd name="T91" fmla="*/ 714 h 761"/>
                    <a:gd name="T92" fmla="*/ 149 w 1059"/>
                    <a:gd name="T93" fmla="*/ 761 h 761"/>
                    <a:gd name="T94" fmla="*/ 173 w 1059"/>
                    <a:gd name="T95" fmla="*/ 755 h 761"/>
                    <a:gd name="T96" fmla="*/ 258 w 1059"/>
                    <a:gd name="T97" fmla="*/ 725 h 761"/>
                    <a:gd name="T98" fmla="*/ 305 w 1059"/>
                    <a:gd name="T99" fmla="*/ 710 h 761"/>
                    <a:gd name="T100" fmla="*/ 328 w 1059"/>
                    <a:gd name="T101" fmla="*/ 700 h 761"/>
                    <a:gd name="T102" fmla="*/ 387 w 1059"/>
                    <a:gd name="T103" fmla="*/ 680 h 761"/>
                    <a:gd name="T104" fmla="*/ 421 w 1059"/>
                    <a:gd name="T105" fmla="*/ 666 h 761"/>
                    <a:gd name="T106" fmla="*/ 478 w 1059"/>
                    <a:gd name="T107" fmla="*/ 647 h 761"/>
                    <a:gd name="T108" fmla="*/ 509 w 1059"/>
                    <a:gd name="T109" fmla="*/ 635 h 761"/>
                    <a:gd name="T110" fmla="*/ 564 w 1059"/>
                    <a:gd name="T111" fmla="*/ 613 h 761"/>
                    <a:gd name="T112" fmla="*/ 653 w 1059"/>
                    <a:gd name="T113" fmla="*/ 580 h 761"/>
                    <a:gd name="T114" fmla="*/ 692 w 1059"/>
                    <a:gd name="T115" fmla="*/ 564 h 76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9"/>
                    <a:gd name="T175" fmla="*/ 0 h 761"/>
                    <a:gd name="T176" fmla="*/ 1059 w 1059"/>
                    <a:gd name="T177" fmla="*/ 761 h 76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9" h="761">
                      <a:moveTo>
                        <a:pt x="727" y="551"/>
                      </a:moveTo>
                      <a:lnTo>
                        <a:pt x="741" y="547"/>
                      </a:lnTo>
                      <a:lnTo>
                        <a:pt x="745" y="545"/>
                      </a:lnTo>
                      <a:lnTo>
                        <a:pt x="763" y="537"/>
                      </a:lnTo>
                      <a:lnTo>
                        <a:pt x="772" y="533"/>
                      </a:lnTo>
                      <a:lnTo>
                        <a:pt x="792" y="525"/>
                      </a:lnTo>
                      <a:lnTo>
                        <a:pt x="798" y="523"/>
                      </a:lnTo>
                      <a:lnTo>
                        <a:pt x="806" y="519"/>
                      </a:lnTo>
                      <a:lnTo>
                        <a:pt x="810" y="519"/>
                      </a:lnTo>
                      <a:lnTo>
                        <a:pt x="851" y="501"/>
                      </a:lnTo>
                      <a:lnTo>
                        <a:pt x="853" y="501"/>
                      </a:lnTo>
                      <a:lnTo>
                        <a:pt x="869" y="495"/>
                      </a:lnTo>
                      <a:lnTo>
                        <a:pt x="892" y="484"/>
                      </a:lnTo>
                      <a:lnTo>
                        <a:pt x="910" y="478"/>
                      </a:lnTo>
                      <a:lnTo>
                        <a:pt x="924" y="472"/>
                      </a:lnTo>
                      <a:lnTo>
                        <a:pt x="926" y="470"/>
                      </a:lnTo>
                      <a:lnTo>
                        <a:pt x="926" y="464"/>
                      </a:lnTo>
                      <a:lnTo>
                        <a:pt x="945" y="437"/>
                      </a:lnTo>
                      <a:lnTo>
                        <a:pt x="947" y="435"/>
                      </a:lnTo>
                      <a:lnTo>
                        <a:pt x="961" y="431"/>
                      </a:lnTo>
                      <a:lnTo>
                        <a:pt x="977" y="431"/>
                      </a:lnTo>
                      <a:lnTo>
                        <a:pt x="983" y="423"/>
                      </a:lnTo>
                      <a:lnTo>
                        <a:pt x="1000" y="409"/>
                      </a:lnTo>
                      <a:lnTo>
                        <a:pt x="1004" y="405"/>
                      </a:lnTo>
                      <a:lnTo>
                        <a:pt x="1006" y="403"/>
                      </a:lnTo>
                      <a:lnTo>
                        <a:pt x="1006" y="401"/>
                      </a:lnTo>
                      <a:lnTo>
                        <a:pt x="1014" y="395"/>
                      </a:lnTo>
                      <a:lnTo>
                        <a:pt x="1014" y="391"/>
                      </a:lnTo>
                      <a:lnTo>
                        <a:pt x="1010" y="380"/>
                      </a:lnTo>
                      <a:lnTo>
                        <a:pt x="1018" y="370"/>
                      </a:lnTo>
                      <a:lnTo>
                        <a:pt x="1018" y="368"/>
                      </a:lnTo>
                      <a:lnTo>
                        <a:pt x="1026" y="358"/>
                      </a:lnTo>
                      <a:lnTo>
                        <a:pt x="1028" y="352"/>
                      </a:lnTo>
                      <a:lnTo>
                        <a:pt x="1042" y="340"/>
                      </a:lnTo>
                      <a:lnTo>
                        <a:pt x="1048" y="326"/>
                      </a:lnTo>
                      <a:lnTo>
                        <a:pt x="1059" y="317"/>
                      </a:lnTo>
                      <a:lnTo>
                        <a:pt x="1032" y="305"/>
                      </a:lnTo>
                      <a:lnTo>
                        <a:pt x="1022" y="297"/>
                      </a:lnTo>
                      <a:lnTo>
                        <a:pt x="1008" y="293"/>
                      </a:lnTo>
                      <a:lnTo>
                        <a:pt x="1004" y="289"/>
                      </a:lnTo>
                      <a:lnTo>
                        <a:pt x="959" y="262"/>
                      </a:lnTo>
                      <a:lnTo>
                        <a:pt x="947" y="262"/>
                      </a:lnTo>
                      <a:lnTo>
                        <a:pt x="947" y="260"/>
                      </a:lnTo>
                      <a:lnTo>
                        <a:pt x="945" y="260"/>
                      </a:lnTo>
                      <a:lnTo>
                        <a:pt x="934" y="232"/>
                      </a:lnTo>
                      <a:lnTo>
                        <a:pt x="945" y="199"/>
                      </a:lnTo>
                      <a:lnTo>
                        <a:pt x="928" y="185"/>
                      </a:lnTo>
                      <a:lnTo>
                        <a:pt x="924" y="181"/>
                      </a:lnTo>
                      <a:lnTo>
                        <a:pt x="938" y="155"/>
                      </a:lnTo>
                      <a:lnTo>
                        <a:pt x="942" y="150"/>
                      </a:lnTo>
                      <a:lnTo>
                        <a:pt x="938" y="152"/>
                      </a:lnTo>
                      <a:lnTo>
                        <a:pt x="947" y="128"/>
                      </a:lnTo>
                      <a:lnTo>
                        <a:pt x="945" y="112"/>
                      </a:lnTo>
                      <a:lnTo>
                        <a:pt x="953" y="87"/>
                      </a:lnTo>
                      <a:lnTo>
                        <a:pt x="961" y="81"/>
                      </a:lnTo>
                      <a:lnTo>
                        <a:pt x="959" y="77"/>
                      </a:lnTo>
                      <a:lnTo>
                        <a:pt x="947" y="71"/>
                      </a:lnTo>
                      <a:lnTo>
                        <a:pt x="928" y="77"/>
                      </a:lnTo>
                      <a:lnTo>
                        <a:pt x="902" y="73"/>
                      </a:lnTo>
                      <a:lnTo>
                        <a:pt x="883" y="59"/>
                      </a:lnTo>
                      <a:lnTo>
                        <a:pt x="885" y="51"/>
                      </a:lnTo>
                      <a:lnTo>
                        <a:pt x="873" y="28"/>
                      </a:lnTo>
                      <a:lnTo>
                        <a:pt x="851" y="16"/>
                      </a:lnTo>
                      <a:lnTo>
                        <a:pt x="845" y="14"/>
                      </a:lnTo>
                      <a:lnTo>
                        <a:pt x="833" y="20"/>
                      </a:lnTo>
                      <a:lnTo>
                        <a:pt x="806" y="0"/>
                      </a:lnTo>
                      <a:lnTo>
                        <a:pt x="802" y="0"/>
                      </a:lnTo>
                      <a:lnTo>
                        <a:pt x="786" y="8"/>
                      </a:lnTo>
                      <a:lnTo>
                        <a:pt x="737" y="30"/>
                      </a:lnTo>
                      <a:lnTo>
                        <a:pt x="706" y="41"/>
                      </a:lnTo>
                      <a:lnTo>
                        <a:pt x="690" y="49"/>
                      </a:lnTo>
                      <a:lnTo>
                        <a:pt x="688" y="49"/>
                      </a:lnTo>
                      <a:lnTo>
                        <a:pt x="684" y="51"/>
                      </a:lnTo>
                      <a:lnTo>
                        <a:pt x="668" y="57"/>
                      </a:lnTo>
                      <a:lnTo>
                        <a:pt x="649" y="65"/>
                      </a:lnTo>
                      <a:lnTo>
                        <a:pt x="619" y="77"/>
                      </a:lnTo>
                      <a:lnTo>
                        <a:pt x="584" y="91"/>
                      </a:lnTo>
                      <a:lnTo>
                        <a:pt x="570" y="97"/>
                      </a:lnTo>
                      <a:lnTo>
                        <a:pt x="562" y="98"/>
                      </a:lnTo>
                      <a:lnTo>
                        <a:pt x="556" y="102"/>
                      </a:lnTo>
                      <a:lnTo>
                        <a:pt x="539" y="110"/>
                      </a:lnTo>
                      <a:lnTo>
                        <a:pt x="472" y="136"/>
                      </a:lnTo>
                      <a:lnTo>
                        <a:pt x="456" y="142"/>
                      </a:lnTo>
                      <a:lnTo>
                        <a:pt x="454" y="142"/>
                      </a:lnTo>
                      <a:lnTo>
                        <a:pt x="440" y="148"/>
                      </a:lnTo>
                      <a:lnTo>
                        <a:pt x="434" y="150"/>
                      </a:lnTo>
                      <a:lnTo>
                        <a:pt x="411" y="159"/>
                      </a:lnTo>
                      <a:lnTo>
                        <a:pt x="375" y="171"/>
                      </a:lnTo>
                      <a:lnTo>
                        <a:pt x="362" y="177"/>
                      </a:lnTo>
                      <a:lnTo>
                        <a:pt x="356" y="179"/>
                      </a:lnTo>
                      <a:lnTo>
                        <a:pt x="346" y="183"/>
                      </a:lnTo>
                      <a:lnTo>
                        <a:pt x="297" y="201"/>
                      </a:lnTo>
                      <a:lnTo>
                        <a:pt x="262" y="214"/>
                      </a:lnTo>
                      <a:lnTo>
                        <a:pt x="252" y="218"/>
                      </a:lnTo>
                      <a:lnTo>
                        <a:pt x="240" y="222"/>
                      </a:lnTo>
                      <a:lnTo>
                        <a:pt x="238" y="222"/>
                      </a:lnTo>
                      <a:lnTo>
                        <a:pt x="228" y="226"/>
                      </a:lnTo>
                      <a:lnTo>
                        <a:pt x="210" y="232"/>
                      </a:lnTo>
                      <a:lnTo>
                        <a:pt x="163" y="250"/>
                      </a:lnTo>
                      <a:lnTo>
                        <a:pt x="142" y="258"/>
                      </a:lnTo>
                      <a:lnTo>
                        <a:pt x="136" y="260"/>
                      </a:lnTo>
                      <a:lnTo>
                        <a:pt x="118" y="266"/>
                      </a:lnTo>
                      <a:lnTo>
                        <a:pt x="98" y="211"/>
                      </a:lnTo>
                      <a:lnTo>
                        <a:pt x="47" y="262"/>
                      </a:lnTo>
                      <a:lnTo>
                        <a:pt x="8" y="303"/>
                      </a:lnTo>
                      <a:lnTo>
                        <a:pt x="0" y="311"/>
                      </a:lnTo>
                      <a:lnTo>
                        <a:pt x="6" y="332"/>
                      </a:lnTo>
                      <a:lnTo>
                        <a:pt x="8" y="336"/>
                      </a:lnTo>
                      <a:lnTo>
                        <a:pt x="18" y="364"/>
                      </a:lnTo>
                      <a:lnTo>
                        <a:pt x="24" y="381"/>
                      </a:lnTo>
                      <a:lnTo>
                        <a:pt x="32" y="407"/>
                      </a:lnTo>
                      <a:lnTo>
                        <a:pt x="32" y="409"/>
                      </a:lnTo>
                      <a:lnTo>
                        <a:pt x="39" y="431"/>
                      </a:lnTo>
                      <a:lnTo>
                        <a:pt x="45" y="448"/>
                      </a:lnTo>
                      <a:lnTo>
                        <a:pt x="55" y="480"/>
                      </a:lnTo>
                      <a:lnTo>
                        <a:pt x="57" y="482"/>
                      </a:lnTo>
                      <a:lnTo>
                        <a:pt x="65" y="507"/>
                      </a:lnTo>
                      <a:lnTo>
                        <a:pt x="67" y="511"/>
                      </a:lnTo>
                      <a:lnTo>
                        <a:pt x="71" y="527"/>
                      </a:lnTo>
                      <a:lnTo>
                        <a:pt x="73" y="531"/>
                      </a:lnTo>
                      <a:lnTo>
                        <a:pt x="75" y="537"/>
                      </a:lnTo>
                      <a:lnTo>
                        <a:pt x="79" y="549"/>
                      </a:lnTo>
                      <a:lnTo>
                        <a:pt x="83" y="562"/>
                      </a:lnTo>
                      <a:lnTo>
                        <a:pt x="89" y="578"/>
                      </a:lnTo>
                      <a:lnTo>
                        <a:pt x="91" y="582"/>
                      </a:lnTo>
                      <a:lnTo>
                        <a:pt x="92" y="588"/>
                      </a:lnTo>
                      <a:lnTo>
                        <a:pt x="100" y="611"/>
                      </a:lnTo>
                      <a:lnTo>
                        <a:pt x="100" y="615"/>
                      </a:lnTo>
                      <a:lnTo>
                        <a:pt x="102" y="621"/>
                      </a:lnTo>
                      <a:lnTo>
                        <a:pt x="104" y="627"/>
                      </a:lnTo>
                      <a:lnTo>
                        <a:pt x="114" y="657"/>
                      </a:lnTo>
                      <a:lnTo>
                        <a:pt x="116" y="661"/>
                      </a:lnTo>
                      <a:lnTo>
                        <a:pt x="122" y="674"/>
                      </a:lnTo>
                      <a:lnTo>
                        <a:pt x="122" y="678"/>
                      </a:lnTo>
                      <a:lnTo>
                        <a:pt x="128" y="694"/>
                      </a:lnTo>
                      <a:lnTo>
                        <a:pt x="130" y="704"/>
                      </a:lnTo>
                      <a:lnTo>
                        <a:pt x="132" y="706"/>
                      </a:lnTo>
                      <a:lnTo>
                        <a:pt x="134" y="714"/>
                      </a:lnTo>
                      <a:lnTo>
                        <a:pt x="149" y="757"/>
                      </a:lnTo>
                      <a:lnTo>
                        <a:pt x="149" y="759"/>
                      </a:lnTo>
                      <a:lnTo>
                        <a:pt x="149" y="761"/>
                      </a:lnTo>
                      <a:lnTo>
                        <a:pt x="153" y="761"/>
                      </a:lnTo>
                      <a:lnTo>
                        <a:pt x="167" y="757"/>
                      </a:lnTo>
                      <a:lnTo>
                        <a:pt x="173" y="755"/>
                      </a:lnTo>
                      <a:lnTo>
                        <a:pt x="175" y="753"/>
                      </a:lnTo>
                      <a:lnTo>
                        <a:pt x="250" y="727"/>
                      </a:lnTo>
                      <a:lnTo>
                        <a:pt x="258" y="725"/>
                      </a:lnTo>
                      <a:lnTo>
                        <a:pt x="267" y="722"/>
                      </a:lnTo>
                      <a:lnTo>
                        <a:pt x="275" y="720"/>
                      </a:lnTo>
                      <a:lnTo>
                        <a:pt x="305" y="710"/>
                      </a:lnTo>
                      <a:lnTo>
                        <a:pt x="311" y="708"/>
                      </a:lnTo>
                      <a:lnTo>
                        <a:pt x="322" y="702"/>
                      </a:lnTo>
                      <a:lnTo>
                        <a:pt x="328" y="700"/>
                      </a:lnTo>
                      <a:lnTo>
                        <a:pt x="332" y="700"/>
                      </a:lnTo>
                      <a:lnTo>
                        <a:pt x="336" y="698"/>
                      </a:lnTo>
                      <a:lnTo>
                        <a:pt x="387" y="680"/>
                      </a:lnTo>
                      <a:lnTo>
                        <a:pt x="393" y="676"/>
                      </a:lnTo>
                      <a:lnTo>
                        <a:pt x="415" y="668"/>
                      </a:lnTo>
                      <a:lnTo>
                        <a:pt x="421" y="666"/>
                      </a:lnTo>
                      <a:lnTo>
                        <a:pt x="427" y="665"/>
                      </a:lnTo>
                      <a:lnTo>
                        <a:pt x="432" y="663"/>
                      </a:lnTo>
                      <a:lnTo>
                        <a:pt x="478" y="647"/>
                      </a:lnTo>
                      <a:lnTo>
                        <a:pt x="484" y="645"/>
                      </a:lnTo>
                      <a:lnTo>
                        <a:pt x="503" y="637"/>
                      </a:lnTo>
                      <a:lnTo>
                        <a:pt x="509" y="635"/>
                      </a:lnTo>
                      <a:lnTo>
                        <a:pt x="525" y="629"/>
                      </a:lnTo>
                      <a:lnTo>
                        <a:pt x="548" y="619"/>
                      </a:lnTo>
                      <a:lnTo>
                        <a:pt x="564" y="613"/>
                      </a:lnTo>
                      <a:lnTo>
                        <a:pt x="647" y="584"/>
                      </a:lnTo>
                      <a:lnTo>
                        <a:pt x="653" y="582"/>
                      </a:lnTo>
                      <a:lnTo>
                        <a:pt x="653" y="580"/>
                      </a:lnTo>
                      <a:lnTo>
                        <a:pt x="659" y="578"/>
                      </a:lnTo>
                      <a:lnTo>
                        <a:pt x="676" y="572"/>
                      </a:lnTo>
                      <a:lnTo>
                        <a:pt x="692" y="564"/>
                      </a:lnTo>
                      <a:lnTo>
                        <a:pt x="719" y="554"/>
                      </a:lnTo>
                      <a:lnTo>
                        <a:pt x="727" y="551"/>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226" name="Freeform 7">
                  <a:extLst>
                    <a:ext uri="{FF2B5EF4-FFF2-40B4-BE49-F238E27FC236}">
                      <a16:creationId xmlns:a16="http://schemas.microsoft.com/office/drawing/2014/main" id="{36CD887C-781F-4EFD-BEDE-93693A7E835F}"/>
                    </a:ext>
                  </a:extLst>
                </p:cNvPr>
                <p:cNvSpPr>
                  <a:spLocks/>
                </p:cNvSpPr>
                <p:nvPr/>
              </p:nvSpPr>
              <p:spPr bwMode="auto">
                <a:xfrm>
                  <a:off x="5057" y="997"/>
                  <a:ext cx="168" cy="281"/>
                </a:xfrm>
                <a:custGeom>
                  <a:avLst/>
                  <a:gdLst>
                    <a:gd name="T0" fmla="*/ 110 w 336"/>
                    <a:gd name="T1" fmla="*/ 372 h 560"/>
                    <a:gd name="T2" fmla="*/ 114 w 336"/>
                    <a:gd name="T3" fmla="*/ 401 h 560"/>
                    <a:gd name="T4" fmla="*/ 130 w 336"/>
                    <a:gd name="T5" fmla="*/ 393 h 560"/>
                    <a:gd name="T6" fmla="*/ 165 w 336"/>
                    <a:gd name="T7" fmla="*/ 448 h 560"/>
                    <a:gd name="T8" fmla="*/ 171 w 336"/>
                    <a:gd name="T9" fmla="*/ 462 h 560"/>
                    <a:gd name="T10" fmla="*/ 181 w 336"/>
                    <a:gd name="T11" fmla="*/ 486 h 560"/>
                    <a:gd name="T12" fmla="*/ 195 w 336"/>
                    <a:gd name="T13" fmla="*/ 523 h 560"/>
                    <a:gd name="T14" fmla="*/ 205 w 336"/>
                    <a:gd name="T15" fmla="*/ 545 h 560"/>
                    <a:gd name="T16" fmla="*/ 212 w 336"/>
                    <a:gd name="T17" fmla="*/ 560 h 560"/>
                    <a:gd name="T18" fmla="*/ 214 w 336"/>
                    <a:gd name="T19" fmla="*/ 560 h 560"/>
                    <a:gd name="T20" fmla="*/ 244 w 336"/>
                    <a:gd name="T21" fmla="*/ 546 h 560"/>
                    <a:gd name="T22" fmla="*/ 248 w 336"/>
                    <a:gd name="T23" fmla="*/ 545 h 560"/>
                    <a:gd name="T24" fmla="*/ 252 w 336"/>
                    <a:gd name="T25" fmla="*/ 545 h 560"/>
                    <a:gd name="T26" fmla="*/ 252 w 336"/>
                    <a:gd name="T27" fmla="*/ 543 h 560"/>
                    <a:gd name="T28" fmla="*/ 256 w 336"/>
                    <a:gd name="T29" fmla="*/ 543 h 560"/>
                    <a:gd name="T30" fmla="*/ 266 w 336"/>
                    <a:gd name="T31" fmla="*/ 537 h 560"/>
                    <a:gd name="T32" fmla="*/ 293 w 336"/>
                    <a:gd name="T33" fmla="*/ 525 h 560"/>
                    <a:gd name="T34" fmla="*/ 330 w 336"/>
                    <a:gd name="T35" fmla="*/ 509 h 560"/>
                    <a:gd name="T36" fmla="*/ 336 w 336"/>
                    <a:gd name="T37" fmla="*/ 507 h 560"/>
                    <a:gd name="T38" fmla="*/ 305 w 336"/>
                    <a:gd name="T39" fmla="*/ 470 h 560"/>
                    <a:gd name="T40" fmla="*/ 313 w 336"/>
                    <a:gd name="T41" fmla="*/ 454 h 560"/>
                    <a:gd name="T42" fmla="*/ 299 w 336"/>
                    <a:gd name="T43" fmla="*/ 423 h 560"/>
                    <a:gd name="T44" fmla="*/ 295 w 336"/>
                    <a:gd name="T45" fmla="*/ 409 h 560"/>
                    <a:gd name="T46" fmla="*/ 295 w 336"/>
                    <a:gd name="T47" fmla="*/ 407 h 560"/>
                    <a:gd name="T48" fmla="*/ 279 w 336"/>
                    <a:gd name="T49" fmla="*/ 354 h 560"/>
                    <a:gd name="T50" fmla="*/ 271 w 336"/>
                    <a:gd name="T51" fmla="*/ 338 h 560"/>
                    <a:gd name="T52" fmla="*/ 275 w 336"/>
                    <a:gd name="T53" fmla="*/ 330 h 560"/>
                    <a:gd name="T54" fmla="*/ 273 w 336"/>
                    <a:gd name="T55" fmla="*/ 326 h 560"/>
                    <a:gd name="T56" fmla="*/ 273 w 336"/>
                    <a:gd name="T57" fmla="*/ 299 h 560"/>
                    <a:gd name="T58" fmla="*/ 279 w 336"/>
                    <a:gd name="T59" fmla="*/ 289 h 560"/>
                    <a:gd name="T60" fmla="*/ 271 w 336"/>
                    <a:gd name="T61" fmla="*/ 238 h 560"/>
                    <a:gd name="T62" fmla="*/ 269 w 336"/>
                    <a:gd name="T63" fmla="*/ 208 h 560"/>
                    <a:gd name="T64" fmla="*/ 266 w 336"/>
                    <a:gd name="T65" fmla="*/ 203 h 560"/>
                    <a:gd name="T66" fmla="*/ 256 w 336"/>
                    <a:gd name="T67" fmla="*/ 187 h 560"/>
                    <a:gd name="T68" fmla="*/ 256 w 336"/>
                    <a:gd name="T69" fmla="*/ 167 h 560"/>
                    <a:gd name="T70" fmla="*/ 277 w 336"/>
                    <a:gd name="T71" fmla="*/ 151 h 560"/>
                    <a:gd name="T72" fmla="*/ 279 w 336"/>
                    <a:gd name="T73" fmla="*/ 146 h 560"/>
                    <a:gd name="T74" fmla="*/ 283 w 336"/>
                    <a:gd name="T75" fmla="*/ 136 h 560"/>
                    <a:gd name="T76" fmla="*/ 299 w 336"/>
                    <a:gd name="T77" fmla="*/ 104 h 560"/>
                    <a:gd name="T78" fmla="*/ 269 w 336"/>
                    <a:gd name="T79" fmla="*/ 61 h 560"/>
                    <a:gd name="T80" fmla="*/ 273 w 336"/>
                    <a:gd name="T81" fmla="*/ 20 h 560"/>
                    <a:gd name="T82" fmla="*/ 264 w 336"/>
                    <a:gd name="T83" fmla="*/ 0 h 560"/>
                    <a:gd name="T84" fmla="*/ 207 w 336"/>
                    <a:gd name="T85" fmla="*/ 30 h 560"/>
                    <a:gd name="T86" fmla="*/ 114 w 336"/>
                    <a:gd name="T87" fmla="*/ 75 h 560"/>
                    <a:gd name="T88" fmla="*/ 22 w 336"/>
                    <a:gd name="T89" fmla="*/ 116 h 560"/>
                    <a:gd name="T90" fmla="*/ 14 w 336"/>
                    <a:gd name="T91" fmla="*/ 120 h 560"/>
                    <a:gd name="T92" fmla="*/ 0 w 336"/>
                    <a:gd name="T93" fmla="*/ 126 h 560"/>
                    <a:gd name="T94" fmla="*/ 10 w 336"/>
                    <a:gd name="T95" fmla="*/ 157 h 560"/>
                    <a:gd name="T96" fmla="*/ 36 w 336"/>
                    <a:gd name="T97" fmla="*/ 212 h 560"/>
                    <a:gd name="T98" fmla="*/ 38 w 336"/>
                    <a:gd name="T99" fmla="*/ 214 h 560"/>
                    <a:gd name="T100" fmla="*/ 40 w 336"/>
                    <a:gd name="T101" fmla="*/ 214 h 560"/>
                    <a:gd name="T102" fmla="*/ 43 w 336"/>
                    <a:gd name="T103" fmla="*/ 216 h 560"/>
                    <a:gd name="T104" fmla="*/ 51 w 336"/>
                    <a:gd name="T105" fmla="*/ 222 h 560"/>
                    <a:gd name="T106" fmla="*/ 73 w 336"/>
                    <a:gd name="T107" fmla="*/ 269 h 560"/>
                    <a:gd name="T108" fmla="*/ 67 w 336"/>
                    <a:gd name="T109" fmla="*/ 289 h 560"/>
                    <a:gd name="T110" fmla="*/ 71 w 336"/>
                    <a:gd name="T111" fmla="*/ 315 h 560"/>
                    <a:gd name="T112" fmla="*/ 102 w 336"/>
                    <a:gd name="T113" fmla="*/ 362 h 560"/>
                    <a:gd name="T114" fmla="*/ 104 w 336"/>
                    <a:gd name="T115" fmla="*/ 364 h 560"/>
                    <a:gd name="T116" fmla="*/ 106 w 336"/>
                    <a:gd name="T117" fmla="*/ 364 h 560"/>
                    <a:gd name="T118" fmla="*/ 110 w 336"/>
                    <a:gd name="T119" fmla="*/ 372 h 56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36"/>
                    <a:gd name="T181" fmla="*/ 0 h 560"/>
                    <a:gd name="T182" fmla="*/ 336 w 336"/>
                    <a:gd name="T183" fmla="*/ 560 h 56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36" h="560">
                      <a:moveTo>
                        <a:pt x="110" y="372"/>
                      </a:moveTo>
                      <a:lnTo>
                        <a:pt x="114" y="401"/>
                      </a:lnTo>
                      <a:lnTo>
                        <a:pt x="130" y="393"/>
                      </a:lnTo>
                      <a:lnTo>
                        <a:pt x="165" y="448"/>
                      </a:lnTo>
                      <a:lnTo>
                        <a:pt x="171" y="462"/>
                      </a:lnTo>
                      <a:lnTo>
                        <a:pt x="181" y="486"/>
                      </a:lnTo>
                      <a:lnTo>
                        <a:pt x="195" y="523"/>
                      </a:lnTo>
                      <a:lnTo>
                        <a:pt x="205" y="545"/>
                      </a:lnTo>
                      <a:lnTo>
                        <a:pt x="212" y="560"/>
                      </a:lnTo>
                      <a:lnTo>
                        <a:pt x="214" y="560"/>
                      </a:lnTo>
                      <a:lnTo>
                        <a:pt x="244" y="546"/>
                      </a:lnTo>
                      <a:lnTo>
                        <a:pt x="248" y="545"/>
                      </a:lnTo>
                      <a:lnTo>
                        <a:pt x="252" y="545"/>
                      </a:lnTo>
                      <a:lnTo>
                        <a:pt x="252" y="543"/>
                      </a:lnTo>
                      <a:lnTo>
                        <a:pt x="256" y="543"/>
                      </a:lnTo>
                      <a:lnTo>
                        <a:pt x="266" y="537"/>
                      </a:lnTo>
                      <a:lnTo>
                        <a:pt x="293" y="525"/>
                      </a:lnTo>
                      <a:lnTo>
                        <a:pt x="330" y="509"/>
                      </a:lnTo>
                      <a:lnTo>
                        <a:pt x="336" y="507"/>
                      </a:lnTo>
                      <a:lnTo>
                        <a:pt x="305" y="470"/>
                      </a:lnTo>
                      <a:lnTo>
                        <a:pt x="313" y="454"/>
                      </a:lnTo>
                      <a:lnTo>
                        <a:pt x="299" y="423"/>
                      </a:lnTo>
                      <a:lnTo>
                        <a:pt x="295" y="409"/>
                      </a:lnTo>
                      <a:lnTo>
                        <a:pt x="295" y="407"/>
                      </a:lnTo>
                      <a:lnTo>
                        <a:pt x="279" y="354"/>
                      </a:lnTo>
                      <a:lnTo>
                        <a:pt x="271" y="338"/>
                      </a:lnTo>
                      <a:lnTo>
                        <a:pt x="275" y="330"/>
                      </a:lnTo>
                      <a:lnTo>
                        <a:pt x="273" y="326"/>
                      </a:lnTo>
                      <a:lnTo>
                        <a:pt x="273" y="299"/>
                      </a:lnTo>
                      <a:lnTo>
                        <a:pt x="279" y="289"/>
                      </a:lnTo>
                      <a:lnTo>
                        <a:pt x="271" y="238"/>
                      </a:lnTo>
                      <a:lnTo>
                        <a:pt x="269" y="208"/>
                      </a:lnTo>
                      <a:lnTo>
                        <a:pt x="266" y="203"/>
                      </a:lnTo>
                      <a:lnTo>
                        <a:pt x="256" y="187"/>
                      </a:lnTo>
                      <a:lnTo>
                        <a:pt x="256" y="167"/>
                      </a:lnTo>
                      <a:lnTo>
                        <a:pt x="277" y="151"/>
                      </a:lnTo>
                      <a:lnTo>
                        <a:pt x="279" y="146"/>
                      </a:lnTo>
                      <a:lnTo>
                        <a:pt x="283" y="136"/>
                      </a:lnTo>
                      <a:lnTo>
                        <a:pt x="299" y="104"/>
                      </a:lnTo>
                      <a:lnTo>
                        <a:pt x="269" y="61"/>
                      </a:lnTo>
                      <a:lnTo>
                        <a:pt x="273" y="20"/>
                      </a:lnTo>
                      <a:lnTo>
                        <a:pt x="264" y="0"/>
                      </a:lnTo>
                      <a:lnTo>
                        <a:pt x="207" y="30"/>
                      </a:lnTo>
                      <a:lnTo>
                        <a:pt x="114" y="75"/>
                      </a:lnTo>
                      <a:lnTo>
                        <a:pt x="22" y="116"/>
                      </a:lnTo>
                      <a:lnTo>
                        <a:pt x="14" y="120"/>
                      </a:lnTo>
                      <a:lnTo>
                        <a:pt x="0" y="126"/>
                      </a:lnTo>
                      <a:lnTo>
                        <a:pt x="10" y="157"/>
                      </a:lnTo>
                      <a:lnTo>
                        <a:pt x="36" y="212"/>
                      </a:lnTo>
                      <a:lnTo>
                        <a:pt x="38" y="214"/>
                      </a:lnTo>
                      <a:lnTo>
                        <a:pt x="40" y="214"/>
                      </a:lnTo>
                      <a:lnTo>
                        <a:pt x="43" y="216"/>
                      </a:lnTo>
                      <a:lnTo>
                        <a:pt x="51" y="222"/>
                      </a:lnTo>
                      <a:lnTo>
                        <a:pt x="73" y="269"/>
                      </a:lnTo>
                      <a:lnTo>
                        <a:pt x="67" y="289"/>
                      </a:lnTo>
                      <a:lnTo>
                        <a:pt x="71" y="315"/>
                      </a:lnTo>
                      <a:lnTo>
                        <a:pt x="102" y="362"/>
                      </a:lnTo>
                      <a:lnTo>
                        <a:pt x="104" y="364"/>
                      </a:lnTo>
                      <a:lnTo>
                        <a:pt x="106" y="364"/>
                      </a:lnTo>
                      <a:lnTo>
                        <a:pt x="110" y="372"/>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227" name="Freeform 8">
                  <a:extLst>
                    <a:ext uri="{FF2B5EF4-FFF2-40B4-BE49-F238E27FC236}">
                      <a16:creationId xmlns:a16="http://schemas.microsoft.com/office/drawing/2014/main" id="{3D6A5E97-717F-4809-9BDB-EF10D1A5FCB1}"/>
                    </a:ext>
                  </a:extLst>
                </p:cNvPr>
                <p:cNvSpPr>
                  <a:spLocks/>
                </p:cNvSpPr>
                <p:nvPr/>
              </p:nvSpPr>
              <p:spPr bwMode="auto">
                <a:xfrm>
                  <a:off x="5178" y="1293"/>
                  <a:ext cx="156" cy="166"/>
                </a:xfrm>
                <a:custGeom>
                  <a:avLst/>
                  <a:gdLst>
                    <a:gd name="T0" fmla="*/ 139 w 314"/>
                    <a:gd name="T1" fmla="*/ 257 h 332"/>
                    <a:gd name="T2" fmla="*/ 151 w 314"/>
                    <a:gd name="T3" fmla="*/ 232 h 332"/>
                    <a:gd name="T4" fmla="*/ 185 w 314"/>
                    <a:gd name="T5" fmla="*/ 216 h 332"/>
                    <a:gd name="T6" fmla="*/ 202 w 314"/>
                    <a:gd name="T7" fmla="*/ 202 h 332"/>
                    <a:gd name="T8" fmla="*/ 218 w 314"/>
                    <a:gd name="T9" fmla="*/ 200 h 332"/>
                    <a:gd name="T10" fmla="*/ 222 w 314"/>
                    <a:gd name="T11" fmla="*/ 196 h 332"/>
                    <a:gd name="T12" fmla="*/ 246 w 314"/>
                    <a:gd name="T13" fmla="*/ 180 h 332"/>
                    <a:gd name="T14" fmla="*/ 295 w 314"/>
                    <a:gd name="T15" fmla="*/ 149 h 332"/>
                    <a:gd name="T16" fmla="*/ 305 w 314"/>
                    <a:gd name="T17" fmla="*/ 141 h 332"/>
                    <a:gd name="T18" fmla="*/ 308 w 314"/>
                    <a:gd name="T19" fmla="*/ 139 h 332"/>
                    <a:gd name="T20" fmla="*/ 312 w 314"/>
                    <a:gd name="T21" fmla="*/ 137 h 332"/>
                    <a:gd name="T22" fmla="*/ 314 w 314"/>
                    <a:gd name="T23" fmla="*/ 114 h 332"/>
                    <a:gd name="T24" fmla="*/ 301 w 314"/>
                    <a:gd name="T25" fmla="*/ 80 h 332"/>
                    <a:gd name="T26" fmla="*/ 297 w 314"/>
                    <a:gd name="T27" fmla="*/ 74 h 332"/>
                    <a:gd name="T28" fmla="*/ 297 w 314"/>
                    <a:gd name="T29" fmla="*/ 70 h 332"/>
                    <a:gd name="T30" fmla="*/ 295 w 314"/>
                    <a:gd name="T31" fmla="*/ 68 h 332"/>
                    <a:gd name="T32" fmla="*/ 293 w 314"/>
                    <a:gd name="T33" fmla="*/ 66 h 332"/>
                    <a:gd name="T34" fmla="*/ 287 w 314"/>
                    <a:gd name="T35" fmla="*/ 55 h 332"/>
                    <a:gd name="T36" fmla="*/ 285 w 314"/>
                    <a:gd name="T37" fmla="*/ 51 h 332"/>
                    <a:gd name="T38" fmla="*/ 267 w 314"/>
                    <a:gd name="T39" fmla="*/ 17 h 332"/>
                    <a:gd name="T40" fmla="*/ 259 w 314"/>
                    <a:gd name="T41" fmla="*/ 2 h 332"/>
                    <a:gd name="T42" fmla="*/ 257 w 314"/>
                    <a:gd name="T43" fmla="*/ 0 h 332"/>
                    <a:gd name="T44" fmla="*/ 218 w 314"/>
                    <a:gd name="T45" fmla="*/ 19 h 332"/>
                    <a:gd name="T46" fmla="*/ 212 w 314"/>
                    <a:gd name="T47" fmla="*/ 21 h 332"/>
                    <a:gd name="T48" fmla="*/ 210 w 314"/>
                    <a:gd name="T49" fmla="*/ 21 h 332"/>
                    <a:gd name="T50" fmla="*/ 208 w 314"/>
                    <a:gd name="T51" fmla="*/ 21 h 332"/>
                    <a:gd name="T52" fmla="*/ 206 w 314"/>
                    <a:gd name="T53" fmla="*/ 23 h 332"/>
                    <a:gd name="T54" fmla="*/ 179 w 314"/>
                    <a:gd name="T55" fmla="*/ 35 h 332"/>
                    <a:gd name="T56" fmla="*/ 173 w 314"/>
                    <a:gd name="T57" fmla="*/ 39 h 332"/>
                    <a:gd name="T58" fmla="*/ 151 w 314"/>
                    <a:gd name="T59" fmla="*/ 49 h 332"/>
                    <a:gd name="T60" fmla="*/ 108 w 314"/>
                    <a:gd name="T61" fmla="*/ 78 h 332"/>
                    <a:gd name="T62" fmla="*/ 104 w 314"/>
                    <a:gd name="T63" fmla="*/ 70 h 332"/>
                    <a:gd name="T64" fmla="*/ 75 w 314"/>
                    <a:gd name="T65" fmla="*/ 84 h 332"/>
                    <a:gd name="T66" fmla="*/ 67 w 314"/>
                    <a:gd name="T67" fmla="*/ 86 h 332"/>
                    <a:gd name="T68" fmla="*/ 18 w 314"/>
                    <a:gd name="T69" fmla="*/ 108 h 332"/>
                    <a:gd name="T70" fmla="*/ 8 w 314"/>
                    <a:gd name="T71" fmla="*/ 112 h 332"/>
                    <a:gd name="T72" fmla="*/ 0 w 314"/>
                    <a:gd name="T73" fmla="*/ 116 h 332"/>
                    <a:gd name="T74" fmla="*/ 4 w 314"/>
                    <a:gd name="T75" fmla="*/ 125 h 332"/>
                    <a:gd name="T76" fmla="*/ 24 w 314"/>
                    <a:gd name="T77" fmla="*/ 175 h 332"/>
                    <a:gd name="T78" fmla="*/ 29 w 314"/>
                    <a:gd name="T79" fmla="*/ 190 h 332"/>
                    <a:gd name="T80" fmla="*/ 33 w 314"/>
                    <a:gd name="T81" fmla="*/ 198 h 332"/>
                    <a:gd name="T82" fmla="*/ 35 w 314"/>
                    <a:gd name="T83" fmla="*/ 204 h 332"/>
                    <a:gd name="T84" fmla="*/ 39 w 314"/>
                    <a:gd name="T85" fmla="*/ 218 h 332"/>
                    <a:gd name="T86" fmla="*/ 47 w 314"/>
                    <a:gd name="T87" fmla="*/ 237 h 332"/>
                    <a:gd name="T88" fmla="*/ 49 w 314"/>
                    <a:gd name="T89" fmla="*/ 241 h 332"/>
                    <a:gd name="T90" fmla="*/ 53 w 314"/>
                    <a:gd name="T91" fmla="*/ 251 h 332"/>
                    <a:gd name="T92" fmla="*/ 75 w 314"/>
                    <a:gd name="T93" fmla="*/ 275 h 332"/>
                    <a:gd name="T94" fmla="*/ 47 w 314"/>
                    <a:gd name="T95" fmla="*/ 314 h 332"/>
                    <a:gd name="T96" fmla="*/ 69 w 314"/>
                    <a:gd name="T97" fmla="*/ 332 h 332"/>
                    <a:gd name="T98" fmla="*/ 104 w 314"/>
                    <a:gd name="T99" fmla="*/ 298 h 332"/>
                    <a:gd name="T100" fmla="*/ 120 w 314"/>
                    <a:gd name="T101" fmla="*/ 275 h 332"/>
                    <a:gd name="T102" fmla="*/ 139 w 314"/>
                    <a:gd name="T103" fmla="*/ 257 h 33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14"/>
                    <a:gd name="T157" fmla="*/ 0 h 332"/>
                    <a:gd name="T158" fmla="*/ 314 w 314"/>
                    <a:gd name="T159" fmla="*/ 332 h 33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14" h="332">
                      <a:moveTo>
                        <a:pt x="139" y="257"/>
                      </a:moveTo>
                      <a:lnTo>
                        <a:pt x="151" y="232"/>
                      </a:lnTo>
                      <a:lnTo>
                        <a:pt x="185" y="216"/>
                      </a:lnTo>
                      <a:lnTo>
                        <a:pt x="202" y="202"/>
                      </a:lnTo>
                      <a:lnTo>
                        <a:pt x="218" y="200"/>
                      </a:lnTo>
                      <a:lnTo>
                        <a:pt x="222" y="196"/>
                      </a:lnTo>
                      <a:lnTo>
                        <a:pt x="246" y="180"/>
                      </a:lnTo>
                      <a:lnTo>
                        <a:pt x="295" y="149"/>
                      </a:lnTo>
                      <a:lnTo>
                        <a:pt x="305" y="141"/>
                      </a:lnTo>
                      <a:lnTo>
                        <a:pt x="308" y="139"/>
                      </a:lnTo>
                      <a:lnTo>
                        <a:pt x="312" y="137"/>
                      </a:lnTo>
                      <a:lnTo>
                        <a:pt x="314" y="114"/>
                      </a:lnTo>
                      <a:lnTo>
                        <a:pt x="301" y="80"/>
                      </a:lnTo>
                      <a:lnTo>
                        <a:pt x="297" y="74"/>
                      </a:lnTo>
                      <a:lnTo>
                        <a:pt x="297" y="70"/>
                      </a:lnTo>
                      <a:lnTo>
                        <a:pt x="295" y="68"/>
                      </a:lnTo>
                      <a:lnTo>
                        <a:pt x="293" y="66"/>
                      </a:lnTo>
                      <a:lnTo>
                        <a:pt x="287" y="55"/>
                      </a:lnTo>
                      <a:lnTo>
                        <a:pt x="285" y="51"/>
                      </a:lnTo>
                      <a:lnTo>
                        <a:pt x="267" y="17"/>
                      </a:lnTo>
                      <a:lnTo>
                        <a:pt x="259" y="2"/>
                      </a:lnTo>
                      <a:lnTo>
                        <a:pt x="257" y="0"/>
                      </a:lnTo>
                      <a:lnTo>
                        <a:pt x="218" y="19"/>
                      </a:lnTo>
                      <a:lnTo>
                        <a:pt x="212" y="21"/>
                      </a:lnTo>
                      <a:lnTo>
                        <a:pt x="210" y="21"/>
                      </a:lnTo>
                      <a:lnTo>
                        <a:pt x="208" y="21"/>
                      </a:lnTo>
                      <a:lnTo>
                        <a:pt x="206" y="23"/>
                      </a:lnTo>
                      <a:lnTo>
                        <a:pt x="179" y="35"/>
                      </a:lnTo>
                      <a:lnTo>
                        <a:pt x="173" y="39"/>
                      </a:lnTo>
                      <a:lnTo>
                        <a:pt x="151" y="49"/>
                      </a:lnTo>
                      <a:lnTo>
                        <a:pt x="108" y="78"/>
                      </a:lnTo>
                      <a:lnTo>
                        <a:pt x="104" y="70"/>
                      </a:lnTo>
                      <a:lnTo>
                        <a:pt x="75" y="84"/>
                      </a:lnTo>
                      <a:lnTo>
                        <a:pt x="67" y="86"/>
                      </a:lnTo>
                      <a:lnTo>
                        <a:pt x="18" y="108"/>
                      </a:lnTo>
                      <a:lnTo>
                        <a:pt x="8" y="112"/>
                      </a:lnTo>
                      <a:lnTo>
                        <a:pt x="0" y="116"/>
                      </a:lnTo>
                      <a:lnTo>
                        <a:pt x="4" y="125"/>
                      </a:lnTo>
                      <a:lnTo>
                        <a:pt x="24" y="175"/>
                      </a:lnTo>
                      <a:lnTo>
                        <a:pt x="29" y="190"/>
                      </a:lnTo>
                      <a:lnTo>
                        <a:pt x="33" y="198"/>
                      </a:lnTo>
                      <a:lnTo>
                        <a:pt x="35" y="204"/>
                      </a:lnTo>
                      <a:lnTo>
                        <a:pt x="39" y="218"/>
                      </a:lnTo>
                      <a:lnTo>
                        <a:pt x="47" y="237"/>
                      </a:lnTo>
                      <a:lnTo>
                        <a:pt x="49" y="241"/>
                      </a:lnTo>
                      <a:lnTo>
                        <a:pt x="53" y="251"/>
                      </a:lnTo>
                      <a:lnTo>
                        <a:pt x="75" y="275"/>
                      </a:lnTo>
                      <a:lnTo>
                        <a:pt x="47" y="314"/>
                      </a:lnTo>
                      <a:lnTo>
                        <a:pt x="69" y="332"/>
                      </a:lnTo>
                      <a:lnTo>
                        <a:pt x="104" y="298"/>
                      </a:lnTo>
                      <a:lnTo>
                        <a:pt x="120" y="275"/>
                      </a:lnTo>
                      <a:lnTo>
                        <a:pt x="139" y="257"/>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228" name="Freeform 9">
                  <a:extLst>
                    <a:ext uri="{FF2B5EF4-FFF2-40B4-BE49-F238E27FC236}">
                      <a16:creationId xmlns:a16="http://schemas.microsoft.com/office/drawing/2014/main" id="{3877CF9A-2814-4290-A119-4EA24771BD34}"/>
                    </a:ext>
                  </a:extLst>
                </p:cNvPr>
                <p:cNvSpPr>
                  <a:spLocks/>
                </p:cNvSpPr>
                <p:nvPr/>
              </p:nvSpPr>
              <p:spPr bwMode="auto">
                <a:xfrm>
                  <a:off x="5207" y="658"/>
                  <a:ext cx="308" cy="496"/>
                </a:xfrm>
                <a:custGeom>
                  <a:avLst/>
                  <a:gdLst>
                    <a:gd name="T0" fmla="*/ 132 w 615"/>
                    <a:gd name="T1" fmla="*/ 835 h 991"/>
                    <a:gd name="T2" fmla="*/ 102 w 615"/>
                    <a:gd name="T3" fmla="*/ 780 h 991"/>
                    <a:gd name="T4" fmla="*/ 4 w 615"/>
                    <a:gd name="T5" fmla="*/ 611 h 991"/>
                    <a:gd name="T6" fmla="*/ 0 w 615"/>
                    <a:gd name="T7" fmla="*/ 578 h 991"/>
                    <a:gd name="T8" fmla="*/ 31 w 615"/>
                    <a:gd name="T9" fmla="*/ 580 h 991"/>
                    <a:gd name="T10" fmla="*/ 47 w 615"/>
                    <a:gd name="T11" fmla="*/ 540 h 991"/>
                    <a:gd name="T12" fmla="*/ 31 w 615"/>
                    <a:gd name="T13" fmla="*/ 485 h 991"/>
                    <a:gd name="T14" fmla="*/ 49 w 615"/>
                    <a:gd name="T15" fmla="*/ 411 h 991"/>
                    <a:gd name="T16" fmla="*/ 29 w 615"/>
                    <a:gd name="T17" fmla="*/ 377 h 991"/>
                    <a:gd name="T18" fmla="*/ 25 w 615"/>
                    <a:gd name="T19" fmla="*/ 307 h 991"/>
                    <a:gd name="T20" fmla="*/ 6 w 615"/>
                    <a:gd name="T21" fmla="*/ 250 h 991"/>
                    <a:gd name="T22" fmla="*/ 71 w 615"/>
                    <a:gd name="T23" fmla="*/ 69 h 991"/>
                    <a:gd name="T24" fmla="*/ 136 w 615"/>
                    <a:gd name="T25" fmla="*/ 45 h 991"/>
                    <a:gd name="T26" fmla="*/ 169 w 615"/>
                    <a:gd name="T27" fmla="*/ 0 h 991"/>
                    <a:gd name="T28" fmla="*/ 246 w 615"/>
                    <a:gd name="T29" fmla="*/ 18 h 991"/>
                    <a:gd name="T30" fmla="*/ 407 w 615"/>
                    <a:gd name="T31" fmla="*/ 279 h 991"/>
                    <a:gd name="T32" fmla="*/ 464 w 615"/>
                    <a:gd name="T33" fmla="*/ 267 h 991"/>
                    <a:gd name="T34" fmla="*/ 527 w 615"/>
                    <a:gd name="T35" fmla="*/ 346 h 991"/>
                    <a:gd name="T36" fmla="*/ 529 w 615"/>
                    <a:gd name="T37" fmla="*/ 332 h 991"/>
                    <a:gd name="T38" fmla="*/ 597 w 615"/>
                    <a:gd name="T39" fmla="*/ 356 h 991"/>
                    <a:gd name="T40" fmla="*/ 597 w 615"/>
                    <a:gd name="T41" fmla="*/ 432 h 991"/>
                    <a:gd name="T42" fmla="*/ 595 w 615"/>
                    <a:gd name="T43" fmla="*/ 436 h 991"/>
                    <a:gd name="T44" fmla="*/ 578 w 615"/>
                    <a:gd name="T45" fmla="*/ 444 h 991"/>
                    <a:gd name="T46" fmla="*/ 568 w 615"/>
                    <a:gd name="T47" fmla="*/ 466 h 991"/>
                    <a:gd name="T48" fmla="*/ 566 w 615"/>
                    <a:gd name="T49" fmla="*/ 495 h 991"/>
                    <a:gd name="T50" fmla="*/ 533 w 615"/>
                    <a:gd name="T51" fmla="*/ 499 h 991"/>
                    <a:gd name="T52" fmla="*/ 523 w 615"/>
                    <a:gd name="T53" fmla="*/ 529 h 991"/>
                    <a:gd name="T54" fmla="*/ 519 w 615"/>
                    <a:gd name="T55" fmla="*/ 550 h 991"/>
                    <a:gd name="T56" fmla="*/ 476 w 615"/>
                    <a:gd name="T57" fmla="*/ 592 h 991"/>
                    <a:gd name="T58" fmla="*/ 454 w 615"/>
                    <a:gd name="T59" fmla="*/ 586 h 991"/>
                    <a:gd name="T60" fmla="*/ 411 w 615"/>
                    <a:gd name="T61" fmla="*/ 613 h 991"/>
                    <a:gd name="T62" fmla="*/ 393 w 615"/>
                    <a:gd name="T63" fmla="*/ 574 h 991"/>
                    <a:gd name="T64" fmla="*/ 383 w 615"/>
                    <a:gd name="T65" fmla="*/ 611 h 991"/>
                    <a:gd name="T66" fmla="*/ 393 w 615"/>
                    <a:gd name="T67" fmla="*/ 668 h 991"/>
                    <a:gd name="T68" fmla="*/ 383 w 615"/>
                    <a:gd name="T69" fmla="*/ 733 h 991"/>
                    <a:gd name="T70" fmla="*/ 360 w 615"/>
                    <a:gd name="T71" fmla="*/ 745 h 991"/>
                    <a:gd name="T72" fmla="*/ 346 w 615"/>
                    <a:gd name="T73" fmla="*/ 770 h 991"/>
                    <a:gd name="T74" fmla="*/ 334 w 615"/>
                    <a:gd name="T75" fmla="*/ 790 h 991"/>
                    <a:gd name="T76" fmla="*/ 314 w 615"/>
                    <a:gd name="T77" fmla="*/ 800 h 991"/>
                    <a:gd name="T78" fmla="*/ 303 w 615"/>
                    <a:gd name="T79" fmla="*/ 816 h 991"/>
                    <a:gd name="T80" fmla="*/ 281 w 615"/>
                    <a:gd name="T81" fmla="*/ 847 h 991"/>
                    <a:gd name="T82" fmla="*/ 287 w 615"/>
                    <a:gd name="T83" fmla="*/ 865 h 991"/>
                    <a:gd name="T84" fmla="*/ 269 w 615"/>
                    <a:gd name="T85" fmla="*/ 875 h 991"/>
                    <a:gd name="T86" fmla="*/ 273 w 615"/>
                    <a:gd name="T87" fmla="*/ 890 h 991"/>
                    <a:gd name="T88" fmla="*/ 261 w 615"/>
                    <a:gd name="T89" fmla="*/ 947 h 991"/>
                    <a:gd name="T90" fmla="*/ 263 w 615"/>
                    <a:gd name="T91" fmla="*/ 991 h 991"/>
                    <a:gd name="T92" fmla="*/ 242 w 615"/>
                    <a:gd name="T93" fmla="*/ 989 h 991"/>
                    <a:gd name="T94" fmla="*/ 198 w 615"/>
                    <a:gd name="T95" fmla="*/ 957 h 991"/>
                    <a:gd name="T96" fmla="*/ 179 w 615"/>
                    <a:gd name="T97" fmla="*/ 920 h 991"/>
                    <a:gd name="T98" fmla="*/ 151 w 615"/>
                    <a:gd name="T99" fmla="*/ 873 h 99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5"/>
                    <a:gd name="T151" fmla="*/ 0 h 991"/>
                    <a:gd name="T152" fmla="*/ 615 w 615"/>
                    <a:gd name="T153" fmla="*/ 991 h 99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5" h="991">
                      <a:moveTo>
                        <a:pt x="151" y="873"/>
                      </a:moveTo>
                      <a:lnTo>
                        <a:pt x="132" y="835"/>
                      </a:lnTo>
                      <a:lnTo>
                        <a:pt x="104" y="788"/>
                      </a:lnTo>
                      <a:lnTo>
                        <a:pt x="102" y="780"/>
                      </a:lnTo>
                      <a:lnTo>
                        <a:pt x="53" y="694"/>
                      </a:lnTo>
                      <a:lnTo>
                        <a:pt x="4" y="611"/>
                      </a:lnTo>
                      <a:lnTo>
                        <a:pt x="0" y="601"/>
                      </a:lnTo>
                      <a:lnTo>
                        <a:pt x="0" y="578"/>
                      </a:lnTo>
                      <a:lnTo>
                        <a:pt x="33" y="590"/>
                      </a:lnTo>
                      <a:lnTo>
                        <a:pt x="31" y="580"/>
                      </a:lnTo>
                      <a:lnTo>
                        <a:pt x="27" y="544"/>
                      </a:lnTo>
                      <a:lnTo>
                        <a:pt x="47" y="540"/>
                      </a:lnTo>
                      <a:lnTo>
                        <a:pt x="27" y="501"/>
                      </a:lnTo>
                      <a:lnTo>
                        <a:pt x="31" y="485"/>
                      </a:lnTo>
                      <a:lnTo>
                        <a:pt x="47" y="458"/>
                      </a:lnTo>
                      <a:lnTo>
                        <a:pt x="49" y="411"/>
                      </a:lnTo>
                      <a:lnTo>
                        <a:pt x="33" y="403"/>
                      </a:lnTo>
                      <a:lnTo>
                        <a:pt x="29" y="377"/>
                      </a:lnTo>
                      <a:lnTo>
                        <a:pt x="16" y="352"/>
                      </a:lnTo>
                      <a:lnTo>
                        <a:pt x="25" y="307"/>
                      </a:lnTo>
                      <a:lnTo>
                        <a:pt x="16" y="275"/>
                      </a:lnTo>
                      <a:lnTo>
                        <a:pt x="6" y="250"/>
                      </a:lnTo>
                      <a:lnTo>
                        <a:pt x="33" y="49"/>
                      </a:lnTo>
                      <a:lnTo>
                        <a:pt x="71" y="69"/>
                      </a:lnTo>
                      <a:lnTo>
                        <a:pt x="86" y="77"/>
                      </a:lnTo>
                      <a:lnTo>
                        <a:pt x="136" y="45"/>
                      </a:lnTo>
                      <a:lnTo>
                        <a:pt x="159" y="6"/>
                      </a:lnTo>
                      <a:lnTo>
                        <a:pt x="169" y="0"/>
                      </a:lnTo>
                      <a:lnTo>
                        <a:pt x="228" y="8"/>
                      </a:lnTo>
                      <a:lnTo>
                        <a:pt x="246" y="18"/>
                      </a:lnTo>
                      <a:lnTo>
                        <a:pt x="259" y="20"/>
                      </a:lnTo>
                      <a:lnTo>
                        <a:pt x="407" y="279"/>
                      </a:lnTo>
                      <a:lnTo>
                        <a:pt x="456" y="275"/>
                      </a:lnTo>
                      <a:lnTo>
                        <a:pt x="464" y="267"/>
                      </a:lnTo>
                      <a:lnTo>
                        <a:pt x="499" y="334"/>
                      </a:lnTo>
                      <a:lnTo>
                        <a:pt x="527" y="346"/>
                      </a:lnTo>
                      <a:lnTo>
                        <a:pt x="531" y="342"/>
                      </a:lnTo>
                      <a:lnTo>
                        <a:pt x="529" y="332"/>
                      </a:lnTo>
                      <a:lnTo>
                        <a:pt x="558" y="330"/>
                      </a:lnTo>
                      <a:lnTo>
                        <a:pt x="597" y="356"/>
                      </a:lnTo>
                      <a:lnTo>
                        <a:pt x="615" y="371"/>
                      </a:lnTo>
                      <a:lnTo>
                        <a:pt x="597" y="432"/>
                      </a:lnTo>
                      <a:lnTo>
                        <a:pt x="593" y="434"/>
                      </a:lnTo>
                      <a:lnTo>
                        <a:pt x="595" y="436"/>
                      </a:lnTo>
                      <a:lnTo>
                        <a:pt x="588" y="436"/>
                      </a:lnTo>
                      <a:lnTo>
                        <a:pt x="578" y="444"/>
                      </a:lnTo>
                      <a:lnTo>
                        <a:pt x="582" y="448"/>
                      </a:lnTo>
                      <a:lnTo>
                        <a:pt x="568" y="466"/>
                      </a:lnTo>
                      <a:lnTo>
                        <a:pt x="574" y="478"/>
                      </a:lnTo>
                      <a:lnTo>
                        <a:pt x="566" y="495"/>
                      </a:lnTo>
                      <a:lnTo>
                        <a:pt x="560" y="487"/>
                      </a:lnTo>
                      <a:lnTo>
                        <a:pt x="533" y="499"/>
                      </a:lnTo>
                      <a:lnTo>
                        <a:pt x="533" y="523"/>
                      </a:lnTo>
                      <a:lnTo>
                        <a:pt x="523" y="529"/>
                      </a:lnTo>
                      <a:lnTo>
                        <a:pt x="515" y="537"/>
                      </a:lnTo>
                      <a:lnTo>
                        <a:pt x="519" y="550"/>
                      </a:lnTo>
                      <a:lnTo>
                        <a:pt x="497" y="584"/>
                      </a:lnTo>
                      <a:lnTo>
                        <a:pt x="476" y="592"/>
                      </a:lnTo>
                      <a:lnTo>
                        <a:pt x="444" y="570"/>
                      </a:lnTo>
                      <a:lnTo>
                        <a:pt x="454" y="586"/>
                      </a:lnTo>
                      <a:lnTo>
                        <a:pt x="446" y="641"/>
                      </a:lnTo>
                      <a:lnTo>
                        <a:pt x="411" y="613"/>
                      </a:lnTo>
                      <a:lnTo>
                        <a:pt x="395" y="574"/>
                      </a:lnTo>
                      <a:lnTo>
                        <a:pt x="393" y="574"/>
                      </a:lnTo>
                      <a:lnTo>
                        <a:pt x="389" y="596"/>
                      </a:lnTo>
                      <a:lnTo>
                        <a:pt x="383" y="611"/>
                      </a:lnTo>
                      <a:lnTo>
                        <a:pt x="387" y="641"/>
                      </a:lnTo>
                      <a:lnTo>
                        <a:pt x="393" y="668"/>
                      </a:lnTo>
                      <a:lnTo>
                        <a:pt x="409" y="690"/>
                      </a:lnTo>
                      <a:lnTo>
                        <a:pt x="383" y="733"/>
                      </a:lnTo>
                      <a:lnTo>
                        <a:pt x="369" y="733"/>
                      </a:lnTo>
                      <a:lnTo>
                        <a:pt x="360" y="745"/>
                      </a:lnTo>
                      <a:lnTo>
                        <a:pt x="360" y="757"/>
                      </a:lnTo>
                      <a:lnTo>
                        <a:pt x="346" y="770"/>
                      </a:lnTo>
                      <a:lnTo>
                        <a:pt x="334" y="772"/>
                      </a:lnTo>
                      <a:lnTo>
                        <a:pt x="334" y="790"/>
                      </a:lnTo>
                      <a:lnTo>
                        <a:pt x="328" y="806"/>
                      </a:lnTo>
                      <a:lnTo>
                        <a:pt x="314" y="800"/>
                      </a:lnTo>
                      <a:lnTo>
                        <a:pt x="308" y="798"/>
                      </a:lnTo>
                      <a:lnTo>
                        <a:pt x="303" y="816"/>
                      </a:lnTo>
                      <a:lnTo>
                        <a:pt x="285" y="829"/>
                      </a:lnTo>
                      <a:lnTo>
                        <a:pt x="281" y="847"/>
                      </a:lnTo>
                      <a:lnTo>
                        <a:pt x="289" y="859"/>
                      </a:lnTo>
                      <a:lnTo>
                        <a:pt x="287" y="865"/>
                      </a:lnTo>
                      <a:lnTo>
                        <a:pt x="279" y="865"/>
                      </a:lnTo>
                      <a:lnTo>
                        <a:pt x="269" y="875"/>
                      </a:lnTo>
                      <a:lnTo>
                        <a:pt x="267" y="884"/>
                      </a:lnTo>
                      <a:lnTo>
                        <a:pt x="273" y="890"/>
                      </a:lnTo>
                      <a:lnTo>
                        <a:pt x="279" y="888"/>
                      </a:lnTo>
                      <a:lnTo>
                        <a:pt x="261" y="947"/>
                      </a:lnTo>
                      <a:lnTo>
                        <a:pt x="269" y="963"/>
                      </a:lnTo>
                      <a:lnTo>
                        <a:pt x="263" y="991"/>
                      </a:lnTo>
                      <a:lnTo>
                        <a:pt x="255" y="991"/>
                      </a:lnTo>
                      <a:lnTo>
                        <a:pt x="242" y="989"/>
                      </a:lnTo>
                      <a:lnTo>
                        <a:pt x="226" y="965"/>
                      </a:lnTo>
                      <a:lnTo>
                        <a:pt x="198" y="957"/>
                      </a:lnTo>
                      <a:lnTo>
                        <a:pt x="181" y="920"/>
                      </a:lnTo>
                      <a:lnTo>
                        <a:pt x="179" y="920"/>
                      </a:lnTo>
                      <a:lnTo>
                        <a:pt x="157" y="880"/>
                      </a:lnTo>
                      <a:lnTo>
                        <a:pt x="151" y="873"/>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229" name="Freeform 10">
                  <a:extLst>
                    <a:ext uri="{FF2B5EF4-FFF2-40B4-BE49-F238E27FC236}">
                      <a16:creationId xmlns:a16="http://schemas.microsoft.com/office/drawing/2014/main" id="{10B7A44D-FF69-4B9F-A384-0D9E067A2977}"/>
                    </a:ext>
                  </a:extLst>
                </p:cNvPr>
                <p:cNvSpPr>
                  <a:spLocks/>
                </p:cNvSpPr>
                <p:nvPr/>
              </p:nvSpPr>
              <p:spPr bwMode="auto">
                <a:xfrm>
                  <a:off x="5442" y="1046"/>
                  <a:ext cx="15" cy="10"/>
                </a:xfrm>
                <a:custGeom>
                  <a:avLst/>
                  <a:gdLst>
                    <a:gd name="T0" fmla="*/ 6 w 29"/>
                    <a:gd name="T1" fmla="*/ 20 h 20"/>
                    <a:gd name="T2" fmla="*/ 29 w 29"/>
                    <a:gd name="T3" fmla="*/ 8 h 20"/>
                    <a:gd name="T4" fmla="*/ 15 w 29"/>
                    <a:gd name="T5" fmla="*/ 0 h 20"/>
                    <a:gd name="T6" fmla="*/ 0 w 29"/>
                    <a:gd name="T7" fmla="*/ 10 h 20"/>
                    <a:gd name="T8" fmla="*/ 6 w 29"/>
                    <a:gd name="T9" fmla="*/ 20 h 20"/>
                    <a:gd name="T10" fmla="*/ 0 60000 65536"/>
                    <a:gd name="T11" fmla="*/ 0 60000 65536"/>
                    <a:gd name="T12" fmla="*/ 0 60000 65536"/>
                    <a:gd name="T13" fmla="*/ 0 60000 65536"/>
                    <a:gd name="T14" fmla="*/ 0 60000 65536"/>
                    <a:gd name="T15" fmla="*/ 0 w 29"/>
                    <a:gd name="T16" fmla="*/ 0 h 20"/>
                    <a:gd name="T17" fmla="*/ 29 w 29"/>
                    <a:gd name="T18" fmla="*/ 20 h 20"/>
                  </a:gdLst>
                  <a:ahLst/>
                  <a:cxnLst>
                    <a:cxn ang="T10">
                      <a:pos x="T0" y="T1"/>
                    </a:cxn>
                    <a:cxn ang="T11">
                      <a:pos x="T2" y="T3"/>
                    </a:cxn>
                    <a:cxn ang="T12">
                      <a:pos x="T4" y="T5"/>
                    </a:cxn>
                    <a:cxn ang="T13">
                      <a:pos x="T6" y="T7"/>
                    </a:cxn>
                    <a:cxn ang="T14">
                      <a:pos x="T8" y="T9"/>
                    </a:cxn>
                  </a:cxnLst>
                  <a:rect l="T15" t="T16" r="T17" b="T18"/>
                  <a:pathLst>
                    <a:path w="29" h="20">
                      <a:moveTo>
                        <a:pt x="6" y="20"/>
                      </a:moveTo>
                      <a:lnTo>
                        <a:pt x="29" y="8"/>
                      </a:lnTo>
                      <a:lnTo>
                        <a:pt x="15" y="0"/>
                      </a:lnTo>
                      <a:lnTo>
                        <a:pt x="0" y="10"/>
                      </a:lnTo>
                      <a:lnTo>
                        <a:pt x="6" y="20"/>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230" name="Freeform 11">
                  <a:extLst>
                    <a:ext uri="{FF2B5EF4-FFF2-40B4-BE49-F238E27FC236}">
                      <a16:creationId xmlns:a16="http://schemas.microsoft.com/office/drawing/2014/main" id="{B487F626-E2F8-41C1-840E-27DD0F729509}"/>
                    </a:ext>
                  </a:extLst>
                </p:cNvPr>
                <p:cNvSpPr>
                  <a:spLocks/>
                </p:cNvSpPr>
                <p:nvPr/>
              </p:nvSpPr>
              <p:spPr bwMode="auto">
                <a:xfrm>
                  <a:off x="5164" y="1176"/>
                  <a:ext cx="301" cy="175"/>
                </a:xfrm>
                <a:custGeom>
                  <a:avLst/>
                  <a:gdLst>
                    <a:gd name="T0" fmla="*/ 478 w 602"/>
                    <a:gd name="T1" fmla="*/ 224 h 350"/>
                    <a:gd name="T2" fmla="*/ 470 w 602"/>
                    <a:gd name="T3" fmla="*/ 240 h 350"/>
                    <a:gd name="T4" fmla="*/ 460 w 602"/>
                    <a:gd name="T5" fmla="*/ 263 h 350"/>
                    <a:gd name="T6" fmla="*/ 439 w 602"/>
                    <a:gd name="T7" fmla="*/ 283 h 350"/>
                    <a:gd name="T8" fmla="*/ 421 w 602"/>
                    <a:gd name="T9" fmla="*/ 253 h 350"/>
                    <a:gd name="T10" fmla="*/ 395 w 602"/>
                    <a:gd name="T11" fmla="*/ 245 h 350"/>
                    <a:gd name="T12" fmla="*/ 382 w 602"/>
                    <a:gd name="T13" fmla="*/ 243 h 350"/>
                    <a:gd name="T14" fmla="*/ 362 w 602"/>
                    <a:gd name="T15" fmla="*/ 228 h 350"/>
                    <a:gd name="T16" fmla="*/ 350 w 602"/>
                    <a:gd name="T17" fmla="*/ 202 h 350"/>
                    <a:gd name="T18" fmla="*/ 333 w 602"/>
                    <a:gd name="T19" fmla="*/ 212 h 350"/>
                    <a:gd name="T20" fmla="*/ 293 w 602"/>
                    <a:gd name="T21" fmla="*/ 234 h 350"/>
                    <a:gd name="T22" fmla="*/ 285 w 602"/>
                    <a:gd name="T23" fmla="*/ 234 h 350"/>
                    <a:gd name="T24" fmla="*/ 240 w 602"/>
                    <a:gd name="T25" fmla="*/ 255 h 350"/>
                    <a:gd name="T26" fmla="*/ 236 w 602"/>
                    <a:gd name="T27" fmla="*/ 255 h 350"/>
                    <a:gd name="T28" fmla="*/ 207 w 602"/>
                    <a:gd name="T29" fmla="*/ 269 h 350"/>
                    <a:gd name="T30" fmla="*/ 179 w 602"/>
                    <a:gd name="T31" fmla="*/ 283 h 350"/>
                    <a:gd name="T32" fmla="*/ 132 w 602"/>
                    <a:gd name="T33" fmla="*/ 304 h 350"/>
                    <a:gd name="T34" fmla="*/ 95 w 602"/>
                    <a:gd name="T35" fmla="*/ 320 h 350"/>
                    <a:gd name="T36" fmla="*/ 36 w 602"/>
                    <a:gd name="T37" fmla="*/ 346 h 350"/>
                    <a:gd name="T38" fmla="*/ 22 w 602"/>
                    <a:gd name="T39" fmla="*/ 344 h 350"/>
                    <a:gd name="T40" fmla="*/ 8 w 602"/>
                    <a:gd name="T41" fmla="*/ 251 h 350"/>
                    <a:gd name="T42" fmla="*/ 2 w 602"/>
                    <a:gd name="T43" fmla="*/ 214 h 350"/>
                    <a:gd name="T44" fmla="*/ 30 w 602"/>
                    <a:gd name="T45" fmla="*/ 186 h 350"/>
                    <a:gd name="T46" fmla="*/ 38 w 602"/>
                    <a:gd name="T47" fmla="*/ 185 h 350"/>
                    <a:gd name="T48" fmla="*/ 42 w 602"/>
                    <a:gd name="T49" fmla="*/ 183 h 350"/>
                    <a:gd name="T50" fmla="*/ 79 w 602"/>
                    <a:gd name="T51" fmla="*/ 165 h 350"/>
                    <a:gd name="T52" fmla="*/ 122 w 602"/>
                    <a:gd name="T53" fmla="*/ 147 h 350"/>
                    <a:gd name="T54" fmla="*/ 140 w 602"/>
                    <a:gd name="T55" fmla="*/ 139 h 350"/>
                    <a:gd name="T56" fmla="*/ 183 w 602"/>
                    <a:gd name="T57" fmla="*/ 120 h 350"/>
                    <a:gd name="T58" fmla="*/ 203 w 602"/>
                    <a:gd name="T59" fmla="*/ 112 h 350"/>
                    <a:gd name="T60" fmla="*/ 299 w 602"/>
                    <a:gd name="T61" fmla="*/ 69 h 350"/>
                    <a:gd name="T62" fmla="*/ 301 w 602"/>
                    <a:gd name="T63" fmla="*/ 57 h 350"/>
                    <a:gd name="T64" fmla="*/ 323 w 602"/>
                    <a:gd name="T65" fmla="*/ 29 h 350"/>
                    <a:gd name="T66" fmla="*/ 352 w 602"/>
                    <a:gd name="T67" fmla="*/ 0 h 350"/>
                    <a:gd name="T68" fmla="*/ 399 w 602"/>
                    <a:gd name="T69" fmla="*/ 19 h 350"/>
                    <a:gd name="T70" fmla="*/ 390 w 602"/>
                    <a:gd name="T71" fmla="*/ 55 h 350"/>
                    <a:gd name="T72" fmla="*/ 374 w 602"/>
                    <a:gd name="T73" fmla="*/ 90 h 350"/>
                    <a:gd name="T74" fmla="*/ 378 w 602"/>
                    <a:gd name="T75" fmla="*/ 106 h 350"/>
                    <a:gd name="T76" fmla="*/ 409 w 602"/>
                    <a:gd name="T77" fmla="*/ 116 h 350"/>
                    <a:gd name="T78" fmla="*/ 468 w 602"/>
                    <a:gd name="T79" fmla="*/ 147 h 350"/>
                    <a:gd name="T80" fmla="*/ 470 w 602"/>
                    <a:gd name="T81" fmla="*/ 161 h 350"/>
                    <a:gd name="T82" fmla="*/ 496 w 602"/>
                    <a:gd name="T83" fmla="*/ 179 h 350"/>
                    <a:gd name="T84" fmla="*/ 547 w 602"/>
                    <a:gd name="T85" fmla="*/ 173 h 350"/>
                    <a:gd name="T86" fmla="*/ 568 w 602"/>
                    <a:gd name="T87" fmla="*/ 126 h 350"/>
                    <a:gd name="T88" fmla="*/ 533 w 602"/>
                    <a:gd name="T89" fmla="*/ 98 h 350"/>
                    <a:gd name="T90" fmla="*/ 600 w 602"/>
                    <a:gd name="T91" fmla="*/ 157 h 350"/>
                    <a:gd name="T92" fmla="*/ 596 w 602"/>
                    <a:gd name="T93" fmla="*/ 165 h 350"/>
                    <a:gd name="T94" fmla="*/ 539 w 602"/>
                    <a:gd name="T95" fmla="*/ 202 h 350"/>
                    <a:gd name="T96" fmla="*/ 509 w 602"/>
                    <a:gd name="T97" fmla="*/ 236 h 350"/>
                    <a:gd name="T98" fmla="*/ 472 w 602"/>
                    <a:gd name="T99" fmla="*/ 285 h 350"/>
                    <a:gd name="T100" fmla="*/ 500 w 602"/>
                    <a:gd name="T101" fmla="*/ 245 h 350"/>
                    <a:gd name="T102" fmla="*/ 490 w 602"/>
                    <a:gd name="T103" fmla="*/ 212 h 3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02"/>
                    <a:gd name="T157" fmla="*/ 0 h 350"/>
                    <a:gd name="T158" fmla="*/ 602 w 602"/>
                    <a:gd name="T159" fmla="*/ 350 h 3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02" h="350">
                      <a:moveTo>
                        <a:pt x="488" y="212"/>
                      </a:moveTo>
                      <a:lnTo>
                        <a:pt x="478" y="224"/>
                      </a:lnTo>
                      <a:lnTo>
                        <a:pt x="470" y="238"/>
                      </a:lnTo>
                      <a:lnTo>
                        <a:pt x="470" y="240"/>
                      </a:lnTo>
                      <a:lnTo>
                        <a:pt x="460" y="242"/>
                      </a:lnTo>
                      <a:lnTo>
                        <a:pt x="460" y="263"/>
                      </a:lnTo>
                      <a:lnTo>
                        <a:pt x="452" y="279"/>
                      </a:lnTo>
                      <a:lnTo>
                        <a:pt x="439" y="283"/>
                      </a:lnTo>
                      <a:lnTo>
                        <a:pt x="427" y="265"/>
                      </a:lnTo>
                      <a:lnTo>
                        <a:pt x="421" y="253"/>
                      </a:lnTo>
                      <a:lnTo>
                        <a:pt x="407" y="253"/>
                      </a:lnTo>
                      <a:lnTo>
                        <a:pt x="395" y="245"/>
                      </a:lnTo>
                      <a:lnTo>
                        <a:pt x="393" y="245"/>
                      </a:lnTo>
                      <a:lnTo>
                        <a:pt x="382" y="243"/>
                      </a:lnTo>
                      <a:lnTo>
                        <a:pt x="368" y="222"/>
                      </a:lnTo>
                      <a:lnTo>
                        <a:pt x="362" y="228"/>
                      </a:lnTo>
                      <a:lnTo>
                        <a:pt x="352" y="210"/>
                      </a:lnTo>
                      <a:lnTo>
                        <a:pt x="350" y="202"/>
                      </a:lnTo>
                      <a:lnTo>
                        <a:pt x="340" y="208"/>
                      </a:lnTo>
                      <a:lnTo>
                        <a:pt x="333" y="212"/>
                      </a:lnTo>
                      <a:lnTo>
                        <a:pt x="327" y="216"/>
                      </a:lnTo>
                      <a:lnTo>
                        <a:pt x="293" y="234"/>
                      </a:lnTo>
                      <a:lnTo>
                        <a:pt x="287" y="236"/>
                      </a:lnTo>
                      <a:lnTo>
                        <a:pt x="285" y="234"/>
                      </a:lnTo>
                      <a:lnTo>
                        <a:pt x="246" y="253"/>
                      </a:lnTo>
                      <a:lnTo>
                        <a:pt x="240" y="255"/>
                      </a:lnTo>
                      <a:lnTo>
                        <a:pt x="238" y="255"/>
                      </a:lnTo>
                      <a:lnTo>
                        <a:pt x="236" y="255"/>
                      </a:lnTo>
                      <a:lnTo>
                        <a:pt x="234" y="257"/>
                      </a:lnTo>
                      <a:lnTo>
                        <a:pt x="207" y="269"/>
                      </a:lnTo>
                      <a:lnTo>
                        <a:pt x="201" y="273"/>
                      </a:lnTo>
                      <a:lnTo>
                        <a:pt x="179" y="283"/>
                      </a:lnTo>
                      <a:lnTo>
                        <a:pt x="136" y="312"/>
                      </a:lnTo>
                      <a:lnTo>
                        <a:pt x="132" y="304"/>
                      </a:lnTo>
                      <a:lnTo>
                        <a:pt x="103" y="318"/>
                      </a:lnTo>
                      <a:lnTo>
                        <a:pt x="95" y="320"/>
                      </a:lnTo>
                      <a:lnTo>
                        <a:pt x="46" y="342"/>
                      </a:lnTo>
                      <a:lnTo>
                        <a:pt x="36" y="346"/>
                      </a:lnTo>
                      <a:lnTo>
                        <a:pt x="28" y="350"/>
                      </a:lnTo>
                      <a:lnTo>
                        <a:pt x="22" y="344"/>
                      </a:lnTo>
                      <a:lnTo>
                        <a:pt x="22" y="336"/>
                      </a:lnTo>
                      <a:lnTo>
                        <a:pt x="8" y="251"/>
                      </a:lnTo>
                      <a:lnTo>
                        <a:pt x="4" y="226"/>
                      </a:lnTo>
                      <a:lnTo>
                        <a:pt x="2" y="214"/>
                      </a:lnTo>
                      <a:lnTo>
                        <a:pt x="0" y="200"/>
                      </a:lnTo>
                      <a:lnTo>
                        <a:pt x="30" y="186"/>
                      </a:lnTo>
                      <a:lnTo>
                        <a:pt x="34" y="185"/>
                      </a:lnTo>
                      <a:lnTo>
                        <a:pt x="38" y="185"/>
                      </a:lnTo>
                      <a:lnTo>
                        <a:pt x="38" y="183"/>
                      </a:lnTo>
                      <a:lnTo>
                        <a:pt x="42" y="183"/>
                      </a:lnTo>
                      <a:lnTo>
                        <a:pt x="52" y="177"/>
                      </a:lnTo>
                      <a:lnTo>
                        <a:pt x="79" y="165"/>
                      </a:lnTo>
                      <a:lnTo>
                        <a:pt x="116" y="149"/>
                      </a:lnTo>
                      <a:lnTo>
                        <a:pt x="122" y="147"/>
                      </a:lnTo>
                      <a:lnTo>
                        <a:pt x="136" y="141"/>
                      </a:lnTo>
                      <a:lnTo>
                        <a:pt x="140" y="139"/>
                      </a:lnTo>
                      <a:lnTo>
                        <a:pt x="150" y="135"/>
                      </a:lnTo>
                      <a:lnTo>
                        <a:pt x="183" y="120"/>
                      </a:lnTo>
                      <a:lnTo>
                        <a:pt x="199" y="114"/>
                      </a:lnTo>
                      <a:lnTo>
                        <a:pt x="203" y="112"/>
                      </a:lnTo>
                      <a:lnTo>
                        <a:pt x="207" y="110"/>
                      </a:lnTo>
                      <a:lnTo>
                        <a:pt x="299" y="69"/>
                      </a:lnTo>
                      <a:lnTo>
                        <a:pt x="299" y="61"/>
                      </a:lnTo>
                      <a:lnTo>
                        <a:pt x="301" y="57"/>
                      </a:lnTo>
                      <a:lnTo>
                        <a:pt x="301" y="55"/>
                      </a:lnTo>
                      <a:lnTo>
                        <a:pt x="323" y="29"/>
                      </a:lnTo>
                      <a:lnTo>
                        <a:pt x="323" y="17"/>
                      </a:lnTo>
                      <a:lnTo>
                        <a:pt x="352" y="0"/>
                      </a:lnTo>
                      <a:lnTo>
                        <a:pt x="380" y="29"/>
                      </a:lnTo>
                      <a:lnTo>
                        <a:pt x="399" y="19"/>
                      </a:lnTo>
                      <a:lnTo>
                        <a:pt x="405" y="35"/>
                      </a:lnTo>
                      <a:lnTo>
                        <a:pt x="390" y="55"/>
                      </a:lnTo>
                      <a:lnTo>
                        <a:pt x="378" y="94"/>
                      </a:lnTo>
                      <a:lnTo>
                        <a:pt x="374" y="90"/>
                      </a:lnTo>
                      <a:lnTo>
                        <a:pt x="378" y="104"/>
                      </a:lnTo>
                      <a:lnTo>
                        <a:pt x="378" y="106"/>
                      </a:lnTo>
                      <a:lnTo>
                        <a:pt x="392" y="112"/>
                      </a:lnTo>
                      <a:lnTo>
                        <a:pt x="409" y="116"/>
                      </a:lnTo>
                      <a:lnTo>
                        <a:pt x="417" y="114"/>
                      </a:lnTo>
                      <a:lnTo>
                        <a:pt x="468" y="147"/>
                      </a:lnTo>
                      <a:lnTo>
                        <a:pt x="454" y="155"/>
                      </a:lnTo>
                      <a:lnTo>
                        <a:pt x="470" y="161"/>
                      </a:lnTo>
                      <a:lnTo>
                        <a:pt x="476" y="157"/>
                      </a:lnTo>
                      <a:lnTo>
                        <a:pt x="496" y="179"/>
                      </a:lnTo>
                      <a:lnTo>
                        <a:pt x="506" y="183"/>
                      </a:lnTo>
                      <a:lnTo>
                        <a:pt x="547" y="173"/>
                      </a:lnTo>
                      <a:lnTo>
                        <a:pt x="572" y="145"/>
                      </a:lnTo>
                      <a:lnTo>
                        <a:pt x="568" y="126"/>
                      </a:lnTo>
                      <a:lnTo>
                        <a:pt x="559" y="129"/>
                      </a:lnTo>
                      <a:lnTo>
                        <a:pt x="533" y="98"/>
                      </a:lnTo>
                      <a:lnTo>
                        <a:pt x="557" y="104"/>
                      </a:lnTo>
                      <a:lnTo>
                        <a:pt x="600" y="157"/>
                      </a:lnTo>
                      <a:lnTo>
                        <a:pt x="602" y="186"/>
                      </a:lnTo>
                      <a:lnTo>
                        <a:pt x="596" y="165"/>
                      </a:lnTo>
                      <a:lnTo>
                        <a:pt x="590" y="163"/>
                      </a:lnTo>
                      <a:lnTo>
                        <a:pt x="539" y="202"/>
                      </a:lnTo>
                      <a:lnTo>
                        <a:pt x="527" y="224"/>
                      </a:lnTo>
                      <a:lnTo>
                        <a:pt x="509" y="236"/>
                      </a:lnTo>
                      <a:lnTo>
                        <a:pt x="506" y="245"/>
                      </a:lnTo>
                      <a:lnTo>
                        <a:pt x="472" y="285"/>
                      </a:lnTo>
                      <a:lnTo>
                        <a:pt x="474" y="277"/>
                      </a:lnTo>
                      <a:lnTo>
                        <a:pt x="500" y="245"/>
                      </a:lnTo>
                      <a:lnTo>
                        <a:pt x="498" y="222"/>
                      </a:lnTo>
                      <a:lnTo>
                        <a:pt x="490" y="212"/>
                      </a:lnTo>
                      <a:lnTo>
                        <a:pt x="488" y="212"/>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231" name="Freeform 12">
                  <a:extLst>
                    <a:ext uri="{FF2B5EF4-FFF2-40B4-BE49-F238E27FC236}">
                      <a16:creationId xmlns:a16="http://schemas.microsoft.com/office/drawing/2014/main" id="{ADB2C403-910E-4401-B857-4FF7621FEC84}"/>
                    </a:ext>
                  </a:extLst>
                </p:cNvPr>
                <p:cNvSpPr>
                  <a:spLocks/>
                </p:cNvSpPr>
                <p:nvPr/>
              </p:nvSpPr>
              <p:spPr bwMode="auto">
                <a:xfrm>
                  <a:off x="5182" y="955"/>
                  <a:ext cx="158" cy="295"/>
                </a:xfrm>
                <a:custGeom>
                  <a:avLst/>
                  <a:gdLst>
                    <a:gd name="T0" fmla="*/ 25 w 316"/>
                    <a:gd name="T1" fmla="*/ 412 h 589"/>
                    <a:gd name="T2" fmla="*/ 23 w 316"/>
                    <a:gd name="T3" fmla="*/ 408 h 589"/>
                    <a:gd name="T4" fmla="*/ 23 w 316"/>
                    <a:gd name="T5" fmla="*/ 381 h 589"/>
                    <a:gd name="T6" fmla="*/ 29 w 316"/>
                    <a:gd name="T7" fmla="*/ 371 h 589"/>
                    <a:gd name="T8" fmla="*/ 21 w 316"/>
                    <a:gd name="T9" fmla="*/ 320 h 589"/>
                    <a:gd name="T10" fmla="*/ 19 w 316"/>
                    <a:gd name="T11" fmla="*/ 290 h 589"/>
                    <a:gd name="T12" fmla="*/ 16 w 316"/>
                    <a:gd name="T13" fmla="*/ 285 h 589"/>
                    <a:gd name="T14" fmla="*/ 6 w 316"/>
                    <a:gd name="T15" fmla="*/ 269 h 589"/>
                    <a:gd name="T16" fmla="*/ 6 w 316"/>
                    <a:gd name="T17" fmla="*/ 249 h 589"/>
                    <a:gd name="T18" fmla="*/ 27 w 316"/>
                    <a:gd name="T19" fmla="*/ 233 h 589"/>
                    <a:gd name="T20" fmla="*/ 29 w 316"/>
                    <a:gd name="T21" fmla="*/ 228 h 589"/>
                    <a:gd name="T22" fmla="*/ 33 w 316"/>
                    <a:gd name="T23" fmla="*/ 218 h 589"/>
                    <a:gd name="T24" fmla="*/ 49 w 316"/>
                    <a:gd name="T25" fmla="*/ 186 h 589"/>
                    <a:gd name="T26" fmla="*/ 19 w 316"/>
                    <a:gd name="T27" fmla="*/ 143 h 589"/>
                    <a:gd name="T28" fmla="*/ 23 w 316"/>
                    <a:gd name="T29" fmla="*/ 102 h 589"/>
                    <a:gd name="T30" fmla="*/ 14 w 316"/>
                    <a:gd name="T31" fmla="*/ 82 h 589"/>
                    <a:gd name="T32" fmla="*/ 0 w 316"/>
                    <a:gd name="T33" fmla="*/ 35 h 589"/>
                    <a:gd name="T34" fmla="*/ 23 w 316"/>
                    <a:gd name="T35" fmla="*/ 17 h 589"/>
                    <a:gd name="T36" fmla="*/ 29 w 316"/>
                    <a:gd name="T37" fmla="*/ 19 h 589"/>
                    <a:gd name="T38" fmla="*/ 43 w 316"/>
                    <a:gd name="T39" fmla="*/ 11 h 589"/>
                    <a:gd name="T40" fmla="*/ 43 w 316"/>
                    <a:gd name="T41" fmla="*/ 0 h 589"/>
                    <a:gd name="T42" fmla="*/ 51 w 316"/>
                    <a:gd name="T43" fmla="*/ 7 h 589"/>
                    <a:gd name="T44" fmla="*/ 55 w 316"/>
                    <a:gd name="T45" fmla="*/ 17 h 589"/>
                    <a:gd name="T46" fmla="*/ 104 w 316"/>
                    <a:gd name="T47" fmla="*/ 100 h 589"/>
                    <a:gd name="T48" fmla="*/ 153 w 316"/>
                    <a:gd name="T49" fmla="*/ 186 h 589"/>
                    <a:gd name="T50" fmla="*/ 155 w 316"/>
                    <a:gd name="T51" fmla="*/ 194 h 589"/>
                    <a:gd name="T52" fmla="*/ 183 w 316"/>
                    <a:gd name="T53" fmla="*/ 241 h 589"/>
                    <a:gd name="T54" fmla="*/ 202 w 316"/>
                    <a:gd name="T55" fmla="*/ 279 h 589"/>
                    <a:gd name="T56" fmla="*/ 208 w 316"/>
                    <a:gd name="T57" fmla="*/ 286 h 589"/>
                    <a:gd name="T58" fmla="*/ 230 w 316"/>
                    <a:gd name="T59" fmla="*/ 326 h 589"/>
                    <a:gd name="T60" fmla="*/ 232 w 316"/>
                    <a:gd name="T61" fmla="*/ 326 h 589"/>
                    <a:gd name="T62" fmla="*/ 249 w 316"/>
                    <a:gd name="T63" fmla="*/ 363 h 589"/>
                    <a:gd name="T64" fmla="*/ 277 w 316"/>
                    <a:gd name="T65" fmla="*/ 371 h 589"/>
                    <a:gd name="T66" fmla="*/ 293 w 316"/>
                    <a:gd name="T67" fmla="*/ 395 h 589"/>
                    <a:gd name="T68" fmla="*/ 306 w 316"/>
                    <a:gd name="T69" fmla="*/ 397 h 589"/>
                    <a:gd name="T70" fmla="*/ 314 w 316"/>
                    <a:gd name="T71" fmla="*/ 397 h 589"/>
                    <a:gd name="T72" fmla="*/ 314 w 316"/>
                    <a:gd name="T73" fmla="*/ 399 h 589"/>
                    <a:gd name="T74" fmla="*/ 314 w 316"/>
                    <a:gd name="T75" fmla="*/ 432 h 589"/>
                    <a:gd name="T76" fmla="*/ 316 w 316"/>
                    <a:gd name="T77" fmla="*/ 442 h 589"/>
                    <a:gd name="T78" fmla="*/ 287 w 316"/>
                    <a:gd name="T79" fmla="*/ 459 h 589"/>
                    <a:gd name="T80" fmla="*/ 287 w 316"/>
                    <a:gd name="T81" fmla="*/ 471 h 589"/>
                    <a:gd name="T82" fmla="*/ 265 w 316"/>
                    <a:gd name="T83" fmla="*/ 497 h 589"/>
                    <a:gd name="T84" fmla="*/ 265 w 316"/>
                    <a:gd name="T85" fmla="*/ 499 h 589"/>
                    <a:gd name="T86" fmla="*/ 263 w 316"/>
                    <a:gd name="T87" fmla="*/ 503 h 589"/>
                    <a:gd name="T88" fmla="*/ 263 w 316"/>
                    <a:gd name="T89" fmla="*/ 511 h 589"/>
                    <a:gd name="T90" fmla="*/ 171 w 316"/>
                    <a:gd name="T91" fmla="*/ 552 h 589"/>
                    <a:gd name="T92" fmla="*/ 167 w 316"/>
                    <a:gd name="T93" fmla="*/ 554 h 589"/>
                    <a:gd name="T94" fmla="*/ 163 w 316"/>
                    <a:gd name="T95" fmla="*/ 556 h 589"/>
                    <a:gd name="T96" fmla="*/ 147 w 316"/>
                    <a:gd name="T97" fmla="*/ 562 h 589"/>
                    <a:gd name="T98" fmla="*/ 114 w 316"/>
                    <a:gd name="T99" fmla="*/ 577 h 589"/>
                    <a:gd name="T100" fmla="*/ 104 w 316"/>
                    <a:gd name="T101" fmla="*/ 581 h 589"/>
                    <a:gd name="T102" fmla="*/ 100 w 316"/>
                    <a:gd name="T103" fmla="*/ 583 h 589"/>
                    <a:gd name="T104" fmla="*/ 86 w 316"/>
                    <a:gd name="T105" fmla="*/ 589 h 589"/>
                    <a:gd name="T106" fmla="*/ 55 w 316"/>
                    <a:gd name="T107" fmla="*/ 552 h 589"/>
                    <a:gd name="T108" fmla="*/ 63 w 316"/>
                    <a:gd name="T109" fmla="*/ 536 h 589"/>
                    <a:gd name="T110" fmla="*/ 49 w 316"/>
                    <a:gd name="T111" fmla="*/ 505 h 589"/>
                    <a:gd name="T112" fmla="*/ 45 w 316"/>
                    <a:gd name="T113" fmla="*/ 491 h 589"/>
                    <a:gd name="T114" fmla="*/ 45 w 316"/>
                    <a:gd name="T115" fmla="*/ 489 h 589"/>
                    <a:gd name="T116" fmla="*/ 29 w 316"/>
                    <a:gd name="T117" fmla="*/ 436 h 589"/>
                    <a:gd name="T118" fmla="*/ 21 w 316"/>
                    <a:gd name="T119" fmla="*/ 420 h 589"/>
                    <a:gd name="T120" fmla="*/ 25 w 316"/>
                    <a:gd name="T121" fmla="*/ 412 h 58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6"/>
                    <a:gd name="T184" fmla="*/ 0 h 589"/>
                    <a:gd name="T185" fmla="*/ 316 w 316"/>
                    <a:gd name="T186" fmla="*/ 589 h 58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6" h="589">
                      <a:moveTo>
                        <a:pt x="25" y="412"/>
                      </a:moveTo>
                      <a:lnTo>
                        <a:pt x="23" y="408"/>
                      </a:lnTo>
                      <a:lnTo>
                        <a:pt x="23" y="381"/>
                      </a:lnTo>
                      <a:lnTo>
                        <a:pt x="29" y="371"/>
                      </a:lnTo>
                      <a:lnTo>
                        <a:pt x="21" y="320"/>
                      </a:lnTo>
                      <a:lnTo>
                        <a:pt x="19" y="290"/>
                      </a:lnTo>
                      <a:lnTo>
                        <a:pt x="16" y="285"/>
                      </a:lnTo>
                      <a:lnTo>
                        <a:pt x="6" y="269"/>
                      </a:lnTo>
                      <a:lnTo>
                        <a:pt x="6" y="249"/>
                      </a:lnTo>
                      <a:lnTo>
                        <a:pt x="27" y="233"/>
                      </a:lnTo>
                      <a:lnTo>
                        <a:pt x="29" y="228"/>
                      </a:lnTo>
                      <a:lnTo>
                        <a:pt x="33" y="218"/>
                      </a:lnTo>
                      <a:lnTo>
                        <a:pt x="49" y="186"/>
                      </a:lnTo>
                      <a:lnTo>
                        <a:pt x="19" y="143"/>
                      </a:lnTo>
                      <a:lnTo>
                        <a:pt x="23" y="102"/>
                      </a:lnTo>
                      <a:lnTo>
                        <a:pt x="14" y="82"/>
                      </a:lnTo>
                      <a:lnTo>
                        <a:pt x="0" y="35"/>
                      </a:lnTo>
                      <a:lnTo>
                        <a:pt x="23" y="17"/>
                      </a:lnTo>
                      <a:lnTo>
                        <a:pt x="29" y="19"/>
                      </a:lnTo>
                      <a:lnTo>
                        <a:pt x="43" y="11"/>
                      </a:lnTo>
                      <a:lnTo>
                        <a:pt x="43" y="0"/>
                      </a:lnTo>
                      <a:lnTo>
                        <a:pt x="51" y="7"/>
                      </a:lnTo>
                      <a:lnTo>
                        <a:pt x="55" y="17"/>
                      </a:lnTo>
                      <a:lnTo>
                        <a:pt x="104" y="100"/>
                      </a:lnTo>
                      <a:lnTo>
                        <a:pt x="153" y="186"/>
                      </a:lnTo>
                      <a:lnTo>
                        <a:pt x="155" y="194"/>
                      </a:lnTo>
                      <a:lnTo>
                        <a:pt x="183" y="241"/>
                      </a:lnTo>
                      <a:lnTo>
                        <a:pt x="202" y="279"/>
                      </a:lnTo>
                      <a:lnTo>
                        <a:pt x="208" y="286"/>
                      </a:lnTo>
                      <a:lnTo>
                        <a:pt x="230" y="326"/>
                      </a:lnTo>
                      <a:lnTo>
                        <a:pt x="232" y="326"/>
                      </a:lnTo>
                      <a:lnTo>
                        <a:pt x="249" y="363"/>
                      </a:lnTo>
                      <a:lnTo>
                        <a:pt x="277" y="371"/>
                      </a:lnTo>
                      <a:lnTo>
                        <a:pt x="293" y="395"/>
                      </a:lnTo>
                      <a:lnTo>
                        <a:pt x="306" y="397"/>
                      </a:lnTo>
                      <a:lnTo>
                        <a:pt x="314" y="397"/>
                      </a:lnTo>
                      <a:lnTo>
                        <a:pt x="314" y="399"/>
                      </a:lnTo>
                      <a:lnTo>
                        <a:pt x="314" y="432"/>
                      </a:lnTo>
                      <a:lnTo>
                        <a:pt x="316" y="442"/>
                      </a:lnTo>
                      <a:lnTo>
                        <a:pt x="287" y="459"/>
                      </a:lnTo>
                      <a:lnTo>
                        <a:pt x="287" y="471"/>
                      </a:lnTo>
                      <a:lnTo>
                        <a:pt x="265" y="497"/>
                      </a:lnTo>
                      <a:lnTo>
                        <a:pt x="265" y="499"/>
                      </a:lnTo>
                      <a:lnTo>
                        <a:pt x="263" y="503"/>
                      </a:lnTo>
                      <a:lnTo>
                        <a:pt x="263" y="511"/>
                      </a:lnTo>
                      <a:lnTo>
                        <a:pt x="171" y="552"/>
                      </a:lnTo>
                      <a:lnTo>
                        <a:pt x="167" y="554"/>
                      </a:lnTo>
                      <a:lnTo>
                        <a:pt x="163" y="556"/>
                      </a:lnTo>
                      <a:lnTo>
                        <a:pt x="147" y="562"/>
                      </a:lnTo>
                      <a:lnTo>
                        <a:pt x="114" y="577"/>
                      </a:lnTo>
                      <a:lnTo>
                        <a:pt x="104" y="581"/>
                      </a:lnTo>
                      <a:lnTo>
                        <a:pt x="100" y="583"/>
                      </a:lnTo>
                      <a:lnTo>
                        <a:pt x="86" y="589"/>
                      </a:lnTo>
                      <a:lnTo>
                        <a:pt x="55" y="552"/>
                      </a:lnTo>
                      <a:lnTo>
                        <a:pt x="63" y="536"/>
                      </a:lnTo>
                      <a:lnTo>
                        <a:pt x="49" y="505"/>
                      </a:lnTo>
                      <a:lnTo>
                        <a:pt x="45" y="491"/>
                      </a:lnTo>
                      <a:lnTo>
                        <a:pt x="45" y="489"/>
                      </a:lnTo>
                      <a:lnTo>
                        <a:pt x="29" y="436"/>
                      </a:lnTo>
                      <a:lnTo>
                        <a:pt x="21" y="420"/>
                      </a:lnTo>
                      <a:lnTo>
                        <a:pt x="25" y="412"/>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232" name="Freeform 13">
                  <a:extLst>
                    <a:ext uri="{FF2B5EF4-FFF2-40B4-BE49-F238E27FC236}">
                      <a16:creationId xmlns:a16="http://schemas.microsoft.com/office/drawing/2014/main" id="{1FEEF3EB-69CE-443C-9567-19714E564B55}"/>
                    </a:ext>
                  </a:extLst>
                </p:cNvPr>
                <p:cNvSpPr>
                  <a:spLocks/>
                </p:cNvSpPr>
                <p:nvPr/>
              </p:nvSpPr>
              <p:spPr bwMode="auto">
                <a:xfrm>
                  <a:off x="4684" y="1059"/>
                  <a:ext cx="658" cy="493"/>
                </a:xfrm>
                <a:custGeom>
                  <a:avLst/>
                  <a:gdLst>
                    <a:gd name="T0" fmla="*/ 956 w 1317"/>
                    <a:gd name="T1" fmla="*/ 810 h 985"/>
                    <a:gd name="T2" fmla="*/ 928 w 1317"/>
                    <a:gd name="T3" fmla="*/ 808 h 985"/>
                    <a:gd name="T4" fmla="*/ 861 w 1317"/>
                    <a:gd name="T5" fmla="*/ 796 h 985"/>
                    <a:gd name="T6" fmla="*/ 785 w 1317"/>
                    <a:gd name="T7" fmla="*/ 778 h 985"/>
                    <a:gd name="T8" fmla="*/ 747 w 1317"/>
                    <a:gd name="T9" fmla="*/ 733 h 985"/>
                    <a:gd name="T10" fmla="*/ 688 w 1317"/>
                    <a:gd name="T11" fmla="*/ 727 h 985"/>
                    <a:gd name="T12" fmla="*/ 590 w 1317"/>
                    <a:gd name="T13" fmla="*/ 768 h 985"/>
                    <a:gd name="T14" fmla="*/ 521 w 1317"/>
                    <a:gd name="T15" fmla="*/ 796 h 985"/>
                    <a:gd name="T16" fmla="*/ 458 w 1317"/>
                    <a:gd name="T17" fmla="*/ 821 h 985"/>
                    <a:gd name="T18" fmla="*/ 356 w 1317"/>
                    <a:gd name="T19" fmla="*/ 861 h 985"/>
                    <a:gd name="T20" fmla="*/ 277 w 1317"/>
                    <a:gd name="T21" fmla="*/ 890 h 985"/>
                    <a:gd name="T22" fmla="*/ 199 w 1317"/>
                    <a:gd name="T23" fmla="*/ 920 h 985"/>
                    <a:gd name="T24" fmla="*/ 140 w 1317"/>
                    <a:gd name="T25" fmla="*/ 941 h 985"/>
                    <a:gd name="T26" fmla="*/ 44 w 1317"/>
                    <a:gd name="T27" fmla="*/ 977 h 985"/>
                    <a:gd name="T28" fmla="*/ 18 w 1317"/>
                    <a:gd name="T29" fmla="*/ 912 h 985"/>
                    <a:gd name="T30" fmla="*/ 101 w 1317"/>
                    <a:gd name="T31" fmla="*/ 786 h 985"/>
                    <a:gd name="T32" fmla="*/ 50 w 1317"/>
                    <a:gd name="T33" fmla="*/ 723 h 985"/>
                    <a:gd name="T34" fmla="*/ 195 w 1317"/>
                    <a:gd name="T35" fmla="*/ 613 h 985"/>
                    <a:gd name="T36" fmla="*/ 333 w 1317"/>
                    <a:gd name="T37" fmla="*/ 578 h 985"/>
                    <a:gd name="T38" fmla="*/ 397 w 1317"/>
                    <a:gd name="T39" fmla="*/ 531 h 985"/>
                    <a:gd name="T40" fmla="*/ 447 w 1317"/>
                    <a:gd name="T41" fmla="*/ 454 h 985"/>
                    <a:gd name="T42" fmla="*/ 415 w 1317"/>
                    <a:gd name="T43" fmla="*/ 409 h 985"/>
                    <a:gd name="T44" fmla="*/ 407 w 1317"/>
                    <a:gd name="T45" fmla="*/ 393 h 985"/>
                    <a:gd name="T46" fmla="*/ 403 w 1317"/>
                    <a:gd name="T47" fmla="*/ 330 h 985"/>
                    <a:gd name="T48" fmla="*/ 437 w 1317"/>
                    <a:gd name="T49" fmla="*/ 263 h 985"/>
                    <a:gd name="T50" fmla="*/ 529 w 1317"/>
                    <a:gd name="T51" fmla="*/ 100 h 985"/>
                    <a:gd name="T52" fmla="*/ 655 w 1317"/>
                    <a:gd name="T53" fmla="*/ 45 h 985"/>
                    <a:gd name="T54" fmla="*/ 783 w 1317"/>
                    <a:gd name="T55" fmla="*/ 86 h 985"/>
                    <a:gd name="T56" fmla="*/ 798 w 1317"/>
                    <a:gd name="T57" fmla="*/ 96 h 985"/>
                    <a:gd name="T58" fmla="*/ 849 w 1317"/>
                    <a:gd name="T59" fmla="*/ 236 h 985"/>
                    <a:gd name="T60" fmla="*/ 861 w 1317"/>
                    <a:gd name="T61" fmla="*/ 275 h 985"/>
                    <a:gd name="T62" fmla="*/ 928 w 1317"/>
                    <a:gd name="T63" fmla="*/ 360 h 985"/>
                    <a:gd name="T64" fmla="*/ 961 w 1317"/>
                    <a:gd name="T65" fmla="*/ 434 h 985"/>
                    <a:gd name="T66" fmla="*/ 983 w 1317"/>
                    <a:gd name="T67" fmla="*/ 570 h 985"/>
                    <a:gd name="T68" fmla="*/ 1013 w 1317"/>
                    <a:gd name="T69" fmla="*/ 643 h 985"/>
                    <a:gd name="T70" fmla="*/ 1028 w 1317"/>
                    <a:gd name="T71" fmla="*/ 686 h 985"/>
                    <a:gd name="T72" fmla="*/ 1064 w 1317"/>
                    <a:gd name="T73" fmla="*/ 743 h 985"/>
                    <a:gd name="T74" fmla="*/ 1050 w 1317"/>
                    <a:gd name="T75" fmla="*/ 827 h 985"/>
                    <a:gd name="T76" fmla="*/ 1068 w 1317"/>
                    <a:gd name="T77" fmla="*/ 821 h 985"/>
                    <a:gd name="T78" fmla="*/ 1127 w 1317"/>
                    <a:gd name="T79" fmla="*/ 784 h 985"/>
                    <a:gd name="T80" fmla="*/ 1262 w 1317"/>
                    <a:gd name="T81" fmla="*/ 662 h 985"/>
                    <a:gd name="T82" fmla="*/ 1311 w 1317"/>
                    <a:gd name="T83" fmla="*/ 660 h 985"/>
                    <a:gd name="T84" fmla="*/ 1127 w 1317"/>
                    <a:gd name="T85" fmla="*/ 855 h 985"/>
                    <a:gd name="T86" fmla="*/ 1052 w 1317"/>
                    <a:gd name="T87" fmla="*/ 904 h 985"/>
                    <a:gd name="T88" fmla="*/ 1022 w 1317"/>
                    <a:gd name="T89" fmla="*/ 918 h 985"/>
                    <a:gd name="T90" fmla="*/ 1003 w 1317"/>
                    <a:gd name="T91" fmla="*/ 926 h 985"/>
                    <a:gd name="T92" fmla="*/ 1009 w 1317"/>
                    <a:gd name="T93" fmla="*/ 900 h 985"/>
                    <a:gd name="T94" fmla="*/ 1024 w 1317"/>
                    <a:gd name="T95" fmla="*/ 884 h 985"/>
                    <a:gd name="T96" fmla="*/ 1022 w 1317"/>
                    <a:gd name="T97" fmla="*/ 841 h 985"/>
                    <a:gd name="T98" fmla="*/ 1020 w 1317"/>
                    <a:gd name="T99" fmla="*/ 819 h 98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17"/>
                    <a:gd name="T151" fmla="*/ 0 h 985"/>
                    <a:gd name="T152" fmla="*/ 1317 w 1317"/>
                    <a:gd name="T153" fmla="*/ 985 h 98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17" h="985">
                      <a:moveTo>
                        <a:pt x="1018" y="814"/>
                      </a:moveTo>
                      <a:lnTo>
                        <a:pt x="973" y="812"/>
                      </a:lnTo>
                      <a:lnTo>
                        <a:pt x="957" y="810"/>
                      </a:lnTo>
                      <a:lnTo>
                        <a:pt x="956" y="810"/>
                      </a:lnTo>
                      <a:lnTo>
                        <a:pt x="954" y="810"/>
                      </a:lnTo>
                      <a:lnTo>
                        <a:pt x="948" y="810"/>
                      </a:lnTo>
                      <a:lnTo>
                        <a:pt x="936" y="808"/>
                      </a:lnTo>
                      <a:lnTo>
                        <a:pt x="928" y="808"/>
                      </a:lnTo>
                      <a:lnTo>
                        <a:pt x="908" y="804"/>
                      </a:lnTo>
                      <a:lnTo>
                        <a:pt x="893" y="802"/>
                      </a:lnTo>
                      <a:lnTo>
                        <a:pt x="863" y="800"/>
                      </a:lnTo>
                      <a:lnTo>
                        <a:pt x="861" y="796"/>
                      </a:lnTo>
                      <a:lnTo>
                        <a:pt x="849" y="790"/>
                      </a:lnTo>
                      <a:lnTo>
                        <a:pt x="830" y="796"/>
                      </a:lnTo>
                      <a:lnTo>
                        <a:pt x="804" y="792"/>
                      </a:lnTo>
                      <a:lnTo>
                        <a:pt x="785" y="778"/>
                      </a:lnTo>
                      <a:lnTo>
                        <a:pt x="787" y="770"/>
                      </a:lnTo>
                      <a:lnTo>
                        <a:pt x="775" y="747"/>
                      </a:lnTo>
                      <a:lnTo>
                        <a:pt x="753" y="735"/>
                      </a:lnTo>
                      <a:lnTo>
                        <a:pt x="747" y="733"/>
                      </a:lnTo>
                      <a:lnTo>
                        <a:pt x="735" y="739"/>
                      </a:lnTo>
                      <a:lnTo>
                        <a:pt x="708" y="719"/>
                      </a:lnTo>
                      <a:lnTo>
                        <a:pt x="704" y="719"/>
                      </a:lnTo>
                      <a:lnTo>
                        <a:pt x="688" y="727"/>
                      </a:lnTo>
                      <a:lnTo>
                        <a:pt x="639" y="749"/>
                      </a:lnTo>
                      <a:lnTo>
                        <a:pt x="608" y="760"/>
                      </a:lnTo>
                      <a:lnTo>
                        <a:pt x="592" y="768"/>
                      </a:lnTo>
                      <a:lnTo>
                        <a:pt x="590" y="768"/>
                      </a:lnTo>
                      <a:lnTo>
                        <a:pt x="586" y="770"/>
                      </a:lnTo>
                      <a:lnTo>
                        <a:pt x="570" y="776"/>
                      </a:lnTo>
                      <a:lnTo>
                        <a:pt x="551" y="784"/>
                      </a:lnTo>
                      <a:lnTo>
                        <a:pt x="521" y="796"/>
                      </a:lnTo>
                      <a:lnTo>
                        <a:pt x="486" y="810"/>
                      </a:lnTo>
                      <a:lnTo>
                        <a:pt x="472" y="816"/>
                      </a:lnTo>
                      <a:lnTo>
                        <a:pt x="464" y="817"/>
                      </a:lnTo>
                      <a:lnTo>
                        <a:pt x="458" y="821"/>
                      </a:lnTo>
                      <a:lnTo>
                        <a:pt x="441" y="829"/>
                      </a:lnTo>
                      <a:lnTo>
                        <a:pt x="374" y="855"/>
                      </a:lnTo>
                      <a:lnTo>
                        <a:pt x="358" y="861"/>
                      </a:lnTo>
                      <a:lnTo>
                        <a:pt x="356" y="861"/>
                      </a:lnTo>
                      <a:lnTo>
                        <a:pt x="342" y="867"/>
                      </a:lnTo>
                      <a:lnTo>
                        <a:pt x="336" y="869"/>
                      </a:lnTo>
                      <a:lnTo>
                        <a:pt x="313" y="878"/>
                      </a:lnTo>
                      <a:lnTo>
                        <a:pt x="277" y="890"/>
                      </a:lnTo>
                      <a:lnTo>
                        <a:pt x="264" y="896"/>
                      </a:lnTo>
                      <a:lnTo>
                        <a:pt x="258" y="898"/>
                      </a:lnTo>
                      <a:lnTo>
                        <a:pt x="248" y="902"/>
                      </a:lnTo>
                      <a:lnTo>
                        <a:pt x="199" y="920"/>
                      </a:lnTo>
                      <a:lnTo>
                        <a:pt x="164" y="933"/>
                      </a:lnTo>
                      <a:lnTo>
                        <a:pt x="154" y="937"/>
                      </a:lnTo>
                      <a:lnTo>
                        <a:pt x="142" y="941"/>
                      </a:lnTo>
                      <a:lnTo>
                        <a:pt x="140" y="941"/>
                      </a:lnTo>
                      <a:lnTo>
                        <a:pt x="130" y="945"/>
                      </a:lnTo>
                      <a:lnTo>
                        <a:pt x="112" y="951"/>
                      </a:lnTo>
                      <a:lnTo>
                        <a:pt x="65" y="969"/>
                      </a:lnTo>
                      <a:lnTo>
                        <a:pt x="44" y="977"/>
                      </a:lnTo>
                      <a:lnTo>
                        <a:pt x="38" y="979"/>
                      </a:lnTo>
                      <a:lnTo>
                        <a:pt x="20" y="985"/>
                      </a:lnTo>
                      <a:lnTo>
                        <a:pt x="0" y="930"/>
                      </a:lnTo>
                      <a:lnTo>
                        <a:pt x="18" y="912"/>
                      </a:lnTo>
                      <a:lnTo>
                        <a:pt x="53" y="861"/>
                      </a:lnTo>
                      <a:lnTo>
                        <a:pt x="77" y="835"/>
                      </a:lnTo>
                      <a:lnTo>
                        <a:pt x="89" y="802"/>
                      </a:lnTo>
                      <a:lnTo>
                        <a:pt x="101" y="786"/>
                      </a:lnTo>
                      <a:lnTo>
                        <a:pt x="85" y="749"/>
                      </a:lnTo>
                      <a:lnTo>
                        <a:pt x="67" y="747"/>
                      </a:lnTo>
                      <a:lnTo>
                        <a:pt x="59" y="729"/>
                      </a:lnTo>
                      <a:lnTo>
                        <a:pt x="50" y="723"/>
                      </a:lnTo>
                      <a:lnTo>
                        <a:pt x="38" y="694"/>
                      </a:lnTo>
                      <a:lnTo>
                        <a:pt x="122" y="639"/>
                      </a:lnTo>
                      <a:lnTo>
                        <a:pt x="173" y="619"/>
                      </a:lnTo>
                      <a:lnTo>
                        <a:pt x="195" y="613"/>
                      </a:lnTo>
                      <a:lnTo>
                        <a:pt x="234" y="603"/>
                      </a:lnTo>
                      <a:lnTo>
                        <a:pt x="276" y="611"/>
                      </a:lnTo>
                      <a:lnTo>
                        <a:pt x="297" y="593"/>
                      </a:lnTo>
                      <a:lnTo>
                        <a:pt x="333" y="578"/>
                      </a:lnTo>
                      <a:lnTo>
                        <a:pt x="354" y="572"/>
                      </a:lnTo>
                      <a:lnTo>
                        <a:pt x="390" y="540"/>
                      </a:lnTo>
                      <a:lnTo>
                        <a:pt x="391" y="540"/>
                      </a:lnTo>
                      <a:lnTo>
                        <a:pt x="397" y="531"/>
                      </a:lnTo>
                      <a:lnTo>
                        <a:pt x="401" y="521"/>
                      </a:lnTo>
                      <a:lnTo>
                        <a:pt x="417" y="495"/>
                      </a:lnTo>
                      <a:lnTo>
                        <a:pt x="447" y="476"/>
                      </a:lnTo>
                      <a:lnTo>
                        <a:pt x="447" y="454"/>
                      </a:lnTo>
                      <a:lnTo>
                        <a:pt x="443" y="442"/>
                      </a:lnTo>
                      <a:lnTo>
                        <a:pt x="427" y="420"/>
                      </a:lnTo>
                      <a:lnTo>
                        <a:pt x="421" y="419"/>
                      </a:lnTo>
                      <a:lnTo>
                        <a:pt x="415" y="409"/>
                      </a:lnTo>
                      <a:lnTo>
                        <a:pt x="425" y="409"/>
                      </a:lnTo>
                      <a:lnTo>
                        <a:pt x="435" y="393"/>
                      </a:lnTo>
                      <a:lnTo>
                        <a:pt x="411" y="389"/>
                      </a:lnTo>
                      <a:lnTo>
                        <a:pt x="407" y="393"/>
                      </a:lnTo>
                      <a:lnTo>
                        <a:pt x="405" y="385"/>
                      </a:lnTo>
                      <a:lnTo>
                        <a:pt x="386" y="383"/>
                      </a:lnTo>
                      <a:lnTo>
                        <a:pt x="384" y="348"/>
                      </a:lnTo>
                      <a:lnTo>
                        <a:pt x="403" y="330"/>
                      </a:lnTo>
                      <a:lnTo>
                        <a:pt x="399" y="322"/>
                      </a:lnTo>
                      <a:lnTo>
                        <a:pt x="429" y="287"/>
                      </a:lnTo>
                      <a:lnTo>
                        <a:pt x="435" y="279"/>
                      </a:lnTo>
                      <a:lnTo>
                        <a:pt x="437" y="263"/>
                      </a:lnTo>
                      <a:lnTo>
                        <a:pt x="480" y="161"/>
                      </a:lnTo>
                      <a:lnTo>
                        <a:pt x="498" y="139"/>
                      </a:lnTo>
                      <a:lnTo>
                        <a:pt x="500" y="134"/>
                      </a:lnTo>
                      <a:lnTo>
                        <a:pt x="529" y="100"/>
                      </a:lnTo>
                      <a:lnTo>
                        <a:pt x="551" y="92"/>
                      </a:lnTo>
                      <a:lnTo>
                        <a:pt x="553" y="90"/>
                      </a:lnTo>
                      <a:lnTo>
                        <a:pt x="651" y="47"/>
                      </a:lnTo>
                      <a:lnTo>
                        <a:pt x="655" y="45"/>
                      </a:lnTo>
                      <a:lnTo>
                        <a:pt x="708" y="20"/>
                      </a:lnTo>
                      <a:lnTo>
                        <a:pt x="747" y="0"/>
                      </a:lnTo>
                      <a:lnTo>
                        <a:pt x="757" y="31"/>
                      </a:lnTo>
                      <a:lnTo>
                        <a:pt x="783" y="86"/>
                      </a:lnTo>
                      <a:lnTo>
                        <a:pt x="785" y="88"/>
                      </a:lnTo>
                      <a:lnTo>
                        <a:pt x="787" y="88"/>
                      </a:lnTo>
                      <a:lnTo>
                        <a:pt x="790" y="90"/>
                      </a:lnTo>
                      <a:lnTo>
                        <a:pt x="798" y="96"/>
                      </a:lnTo>
                      <a:lnTo>
                        <a:pt x="820" y="143"/>
                      </a:lnTo>
                      <a:lnTo>
                        <a:pt x="814" y="163"/>
                      </a:lnTo>
                      <a:lnTo>
                        <a:pt x="818" y="189"/>
                      </a:lnTo>
                      <a:lnTo>
                        <a:pt x="849" y="236"/>
                      </a:lnTo>
                      <a:lnTo>
                        <a:pt x="851" y="238"/>
                      </a:lnTo>
                      <a:lnTo>
                        <a:pt x="853" y="238"/>
                      </a:lnTo>
                      <a:lnTo>
                        <a:pt x="857" y="246"/>
                      </a:lnTo>
                      <a:lnTo>
                        <a:pt x="861" y="275"/>
                      </a:lnTo>
                      <a:lnTo>
                        <a:pt x="877" y="267"/>
                      </a:lnTo>
                      <a:lnTo>
                        <a:pt x="912" y="322"/>
                      </a:lnTo>
                      <a:lnTo>
                        <a:pt x="918" y="336"/>
                      </a:lnTo>
                      <a:lnTo>
                        <a:pt x="928" y="360"/>
                      </a:lnTo>
                      <a:lnTo>
                        <a:pt x="942" y="397"/>
                      </a:lnTo>
                      <a:lnTo>
                        <a:pt x="952" y="419"/>
                      </a:lnTo>
                      <a:lnTo>
                        <a:pt x="959" y="434"/>
                      </a:lnTo>
                      <a:lnTo>
                        <a:pt x="961" y="434"/>
                      </a:lnTo>
                      <a:lnTo>
                        <a:pt x="963" y="448"/>
                      </a:lnTo>
                      <a:lnTo>
                        <a:pt x="965" y="460"/>
                      </a:lnTo>
                      <a:lnTo>
                        <a:pt x="969" y="485"/>
                      </a:lnTo>
                      <a:lnTo>
                        <a:pt x="983" y="570"/>
                      </a:lnTo>
                      <a:lnTo>
                        <a:pt x="983" y="578"/>
                      </a:lnTo>
                      <a:lnTo>
                        <a:pt x="989" y="584"/>
                      </a:lnTo>
                      <a:lnTo>
                        <a:pt x="993" y="593"/>
                      </a:lnTo>
                      <a:lnTo>
                        <a:pt x="1013" y="643"/>
                      </a:lnTo>
                      <a:lnTo>
                        <a:pt x="1018" y="658"/>
                      </a:lnTo>
                      <a:lnTo>
                        <a:pt x="1022" y="666"/>
                      </a:lnTo>
                      <a:lnTo>
                        <a:pt x="1024" y="672"/>
                      </a:lnTo>
                      <a:lnTo>
                        <a:pt x="1028" y="686"/>
                      </a:lnTo>
                      <a:lnTo>
                        <a:pt x="1036" y="705"/>
                      </a:lnTo>
                      <a:lnTo>
                        <a:pt x="1038" y="709"/>
                      </a:lnTo>
                      <a:lnTo>
                        <a:pt x="1042" y="719"/>
                      </a:lnTo>
                      <a:lnTo>
                        <a:pt x="1064" y="743"/>
                      </a:lnTo>
                      <a:lnTo>
                        <a:pt x="1036" y="782"/>
                      </a:lnTo>
                      <a:lnTo>
                        <a:pt x="1058" y="800"/>
                      </a:lnTo>
                      <a:lnTo>
                        <a:pt x="1048" y="819"/>
                      </a:lnTo>
                      <a:lnTo>
                        <a:pt x="1050" y="827"/>
                      </a:lnTo>
                      <a:lnTo>
                        <a:pt x="1048" y="831"/>
                      </a:lnTo>
                      <a:lnTo>
                        <a:pt x="1050" y="831"/>
                      </a:lnTo>
                      <a:lnTo>
                        <a:pt x="1054" y="835"/>
                      </a:lnTo>
                      <a:lnTo>
                        <a:pt x="1068" y="821"/>
                      </a:lnTo>
                      <a:lnTo>
                        <a:pt x="1070" y="814"/>
                      </a:lnTo>
                      <a:lnTo>
                        <a:pt x="1087" y="802"/>
                      </a:lnTo>
                      <a:lnTo>
                        <a:pt x="1103" y="788"/>
                      </a:lnTo>
                      <a:lnTo>
                        <a:pt x="1127" y="784"/>
                      </a:lnTo>
                      <a:lnTo>
                        <a:pt x="1140" y="764"/>
                      </a:lnTo>
                      <a:lnTo>
                        <a:pt x="1215" y="727"/>
                      </a:lnTo>
                      <a:lnTo>
                        <a:pt x="1244" y="680"/>
                      </a:lnTo>
                      <a:lnTo>
                        <a:pt x="1262" y="662"/>
                      </a:lnTo>
                      <a:lnTo>
                        <a:pt x="1256" y="674"/>
                      </a:lnTo>
                      <a:lnTo>
                        <a:pt x="1270" y="686"/>
                      </a:lnTo>
                      <a:lnTo>
                        <a:pt x="1294" y="686"/>
                      </a:lnTo>
                      <a:lnTo>
                        <a:pt x="1311" y="660"/>
                      </a:lnTo>
                      <a:lnTo>
                        <a:pt x="1317" y="666"/>
                      </a:lnTo>
                      <a:lnTo>
                        <a:pt x="1280" y="709"/>
                      </a:lnTo>
                      <a:lnTo>
                        <a:pt x="1152" y="839"/>
                      </a:lnTo>
                      <a:lnTo>
                        <a:pt x="1127" y="855"/>
                      </a:lnTo>
                      <a:lnTo>
                        <a:pt x="1097" y="874"/>
                      </a:lnTo>
                      <a:lnTo>
                        <a:pt x="1077" y="884"/>
                      </a:lnTo>
                      <a:lnTo>
                        <a:pt x="1060" y="896"/>
                      </a:lnTo>
                      <a:lnTo>
                        <a:pt x="1052" y="904"/>
                      </a:lnTo>
                      <a:lnTo>
                        <a:pt x="1050" y="900"/>
                      </a:lnTo>
                      <a:lnTo>
                        <a:pt x="1040" y="904"/>
                      </a:lnTo>
                      <a:lnTo>
                        <a:pt x="1030" y="900"/>
                      </a:lnTo>
                      <a:lnTo>
                        <a:pt x="1022" y="918"/>
                      </a:lnTo>
                      <a:lnTo>
                        <a:pt x="1007" y="935"/>
                      </a:lnTo>
                      <a:lnTo>
                        <a:pt x="1005" y="935"/>
                      </a:lnTo>
                      <a:lnTo>
                        <a:pt x="1005" y="931"/>
                      </a:lnTo>
                      <a:lnTo>
                        <a:pt x="1003" y="926"/>
                      </a:lnTo>
                      <a:lnTo>
                        <a:pt x="1007" y="914"/>
                      </a:lnTo>
                      <a:lnTo>
                        <a:pt x="1003" y="908"/>
                      </a:lnTo>
                      <a:lnTo>
                        <a:pt x="1003" y="906"/>
                      </a:lnTo>
                      <a:lnTo>
                        <a:pt x="1009" y="900"/>
                      </a:lnTo>
                      <a:lnTo>
                        <a:pt x="1011" y="900"/>
                      </a:lnTo>
                      <a:lnTo>
                        <a:pt x="1018" y="894"/>
                      </a:lnTo>
                      <a:lnTo>
                        <a:pt x="1024" y="892"/>
                      </a:lnTo>
                      <a:lnTo>
                        <a:pt x="1024" y="884"/>
                      </a:lnTo>
                      <a:lnTo>
                        <a:pt x="1022" y="876"/>
                      </a:lnTo>
                      <a:lnTo>
                        <a:pt x="1020" y="869"/>
                      </a:lnTo>
                      <a:lnTo>
                        <a:pt x="1022" y="859"/>
                      </a:lnTo>
                      <a:lnTo>
                        <a:pt x="1022" y="841"/>
                      </a:lnTo>
                      <a:lnTo>
                        <a:pt x="1022" y="839"/>
                      </a:lnTo>
                      <a:lnTo>
                        <a:pt x="1022" y="837"/>
                      </a:lnTo>
                      <a:lnTo>
                        <a:pt x="1022" y="831"/>
                      </a:lnTo>
                      <a:lnTo>
                        <a:pt x="1020" y="819"/>
                      </a:lnTo>
                      <a:lnTo>
                        <a:pt x="1020" y="817"/>
                      </a:lnTo>
                      <a:lnTo>
                        <a:pt x="1018" y="814"/>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grpSp>
          <p:sp>
            <p:nvSpPr>
              <p:cNvPr id="176" name="Freeform 14">
                <a:extLst>
                  <a:ext uri="{FF2B5EF4-FFF2-40B4-BE49-F238E27FC236}">
                    <a16:creationId xmlns:a16="http://schemas.microsoft.com/office/drawing/2014/main" id="{3120AEB0-AB56-4E3A-A45A-33C49679ED4E}"/>
                  </a:ext>
                </a:extLst>
              </p:cNvPr>
              <p:cNvSpPr>
                <a:spLocks/>
              </p:cNvSpPr>
              <p:nvPr/>
            </p:nvSpPr>
            <p:spPr bwMode="auto">
              <a:xfrm>
                <a:off x="6337300" y="1804988"/>
                <a:ext cx="39688" cy="20637"/>
              </a:xfrm>
              <a:custGeom>
                <a:avLst/>
                <a:gdLst>
                  <a:gd name="T0" fmla="*/ 2 w 45"/>
                  <a:gd name="T1" fmla="*/ 8 h 26"/>
                  <a:gd name="T2" fmla="*/ 0 w 45"/>
                  <a:gd name="T3" fmla="*/ 0 h 26"/>
                  <a:gd name="T4" fmla="*/ 45 w 45"/>
                  <a:gd name="T5" fmla="*/ 18 h 26"/>
                  <a:gd name="T6" fmla="*/ 29 w 45"/>
                  <a:gd name="T7" fmla="*/ 26 h 26"/>
                  <a:gd name="T8" fmla="*/ 2 w 45"/>
                  <a:gd name="T9" fmla="*/ 8 h 26"/>
                  <a:gd name="T10" fmla="*/ 0 60000 65536"/>
                  <a:gd name="T11" fmla="*/ 0 60000 65536"/>
                  <a:gd name="T12" fmla="*/ 0 60000 65536"/>
                  <a:gd name="T13" fmla="*/ 0 60000 65536"/>
                  <a:gd name="T14" fmla="*/ 0 60000 65536"/>
                  <a:gd name="T15" fmla="*/ 0 w 45"/>
                  <a:gd name="T16" fmla="*/ 0 h 26"/>
                  <a:gd name="T17" fmla="*/ 45 w 45"/>
                  <a:gd name="T18" fmla="*/ 26 h 26"/>
                </a:gdLst>
                <a:ahLst/>
                <a:cxnLst>
                  <a:cxn ang="T10">
                    <a:pos x="T0" y="T1"/>
                  </a:cxn>
                  <a:cxn ang="T11">
                    <a:pos x="T2" y="T3"/>
                  </a:cxn>
                  <a:cxn ang="T12">
                    <a:pos x="T4" y="T5"/>
                  </a:cxn>
                  <a:cxn ang="T13">
                    <a:pos x="T6" y="T7"/>
                  </a:cxn>
                  <a:cxn ang="T14">
                    <a:pos x="T8" y="T9"/>
                  </a:cxn>
                </a:cxnLst>
                <a:rect l="T15" t="T16" r="T17" b="T18"/>
                <a:pathLst>
                  <a:path w="45" h="26">
                    <a:moveTo>
                      <a:pt x="2" y="8"/>
                    </a:moveTo>
                    <a:lnTo>
                      <a:pt x="0" y="0"/>
                    </a:lnTo>
                    <a:lnTo>
                      <a:pt x="45" y="18"/>
                    </a:lnTo>
                    <a:lnTo>
                      <a:pt x="29" y="26"/>
                    </a:lnTo>
                    <a:lnTo>
                      <a:pt x="2" y="8"/>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grpSp>
            <p:nvGrpSpPr>
              <p:cNvPr id="177" name="Group 15">
                <a:extLst>
                  <a:ext uri="{FF2B5EF4-FFF2-40B4-BE49-F238E27FC236}">
                    <a16:creationId xmlns:a16="http://schemas.microsoft.com/office/drawing/2014/main" id="{E5BF0D8C-53DE-440B-B8EE-175AEAA3DAB6}"/>
                  </a:ext>
                </a:extLst>
              </p:cNvPr>
              <p:cNvGrpSpPr>
                <a:grpSpLocks/>
              </p:cNvGrpSpPr>
              <p:nvPr/>
            </p:nvGrpSpPr>
            <p:grpSpPr bwMode="auto">
              <a:xfrm>
                <a:off x="3607290" y="1236116"/>
                <a:ext cx="3435350" cy="2298700"/>
                <a:chOff x="2613" y="1021"/>
                <a:chExt cx="1993" cy="1355"/>
              </a:xfrm>
              <a:grpFill/>
            </p:grpSpPr>
            <p:sp>
              <p:nvSpPr>
                <p:cNvPr id="210" name="Freeform 16">
                  <a:extLst>
                    <a:ext uri="{FF2B5EF4-FFF2-40B4-BE49-F238E27FC236}">
                      <a16:creationId xmlns:a16="http://schemas.microsoft.com/office/drawing/2014/main" id="{BAC95651-144D-42C9-8AA7-BF20B2F94BF3}"/>
                    </a:ext>
                  </a:extLst>
                </p:cNvPr>
                <p:cNvSpPr>
                  <a:spLocks/>
                </p:cNvSpPr>
                <p:nvPr/>
              </p:nvSpPr>
              <p:spPr bwMode="auto">
                <a:xfrm>
                  <a:off x="2784" y="2019"/>
                  <a:ext cx="679" cy="344"/>
                </a:xfrm>
                <a:custGeom>
                  <a:avLst/>
                  <a:gdLst>
                    <a:gd name="T0" fmla="*/ 1316 w 1358"/>
                    <a:gd name="T1" fmla="*/ 228 h 688"/>
                    <a:gd name="T2" fmla="*/ 1324 w 1358"/>
                    <a:gd name="T3" fmla="*/ 301 h 688"/>
                    <a:gd name="T4" fmla="*/ 1332 w 1358"/>
                    <a:gd name="T5" fmla="*/ 372 h 688"/>
                    <a:gd name="T6" fmla="*/ 1340 w 1358"/>
                    <a:gd name="T7" fmla="*/ 448 h 688"/>
                    <a:gd name="T8" fmla="*/ 1350 w 1358"/>
                    <a:gd name="T9" fmla="*/ 533 h 688"/>
                    <a:gd name="T10" fmla="*/ 1356 w 1358"/>
                    <a:gd name="T11" fmla="*/ 594 h 688"/>
                    <a:gd name="T12" fmla="*/ 1356 w 1358"/>
                    <a:gd name="T13" fmla="*/ 612 h 688"/>
                    <a:gd name="T14" fmla="*/ 1244 w 1358"/>
                    <a:gd name="T15" fmla="*/ 623 h 688"/>
                    <a:gd name="T16" fmla="*/ 1193 w 1358"/>
                    <a:gd name="T17" fmla="*/ 627 h 688"/>
                    <a:gd name="T18" fmla="*/ 1130 w 1358"/>
                    <a:gd name="T19" fmla="*/ 635 h 688"/>
                    <a:gd name="T20" fmla="*/ 1026 w 1358"/>
                    <a:gd name="T21" fmla="*/ 643 h 688"/>
                    <a:gd name="T22" fmla="*/ 947 w 1358"/>
                    <a:gd name="T23" fmla="*/ 649 h 688"/>
                    <a:gd name="T24" fmla="*/ 855 w 1358"/>
                    <a:gd name="T25" fmla="*/ 657 h 688"/>
                    <a:gd name="T26" fmla="*/ 776 w 1358"/>
                    <a:gd name="T27" fmla="*/ 663 h 688"/>
                    <a:gd name="T28" fmla="*/ 717 w 1358"/>
                    <a:gd name="T29" fmla="*/ 665 h 688"/>
                    <a:gd name="T30" fmla="*/ 648 w 1358"/>
                    <a:gd name="T31" fmla="*/ 669 h 688"/>
                    <a:gd name="T32" fmla="*/ 558 w 1358"/>
                    <a:gd name="T33" fmla="*/ 674 h 688"/>
                    <a:gd name="T34" fmla="*/ 465 w 1358"/>
                    <a:gd name="T35" fmla="*/ 676 h 688"/>
                    <a:gd name="T36" fmla="*/ 373 w 1358"/>
                    <a:gd name="T37" fmla="*/ 680 h 688"/>
                    <a:gd name="T38" fmla="*/ 271 w 1358"/>
                    <a:gd name="T39" fmla="*/ 682 h 688"/>
                    <a:gd name="T40" fmla="*/ 179 w 1358"/>
                    <a:gd name="T41" fmla="*/ 684 h 688"/>
                    <a:gd name="T42" fmla="*/ 55 w 1358"/>
                    <a:gd name="T43" fmla="*/ 686 h 688"/>
                    <a:gd name="T44" fmla="*/ 0 w 1358"/>
                    <a:gd name="T45" fmla="*/ 661 h 688"/>
                    <a:gd name="T46" fmla="*/ 0 w 1358"/>
                    <a:gd name="T47" fmla="*/ 556 h 688"/>
                    <a:gd name="T48" fmla="*/ 0 w 1358"/>
                    <a:gd name="T49" fmla="*/ 452 h 688"/>
                    <a:gd name="T50" fmla="*/ 0 w 1358"/>
                    <a:gd name="T51" fmla="*/ 385 h 688"/>
                    <a:gd name="T52" fmla="*/ 0 w 1358"/>
                    <a:gd name="T53" fmla="*/ 311 h 688"/>
                    <a:gd name="T54" fmla="*/ 0 w 1358"/>
                    <a:gd name="T55" fmla="*/ 242 h 688"/>
                    <a:gd name="T56" fmla="*/ 0 w 1358"/>
                    <a:gd name="T57" fmla="*/ 150 h 688"/>
                    <a:gd name="T58" fmla="*/ 116 w 1358"/>
                    <a:gd name="T59" fmla="*/ 57 h 688"/>
                    <a:gd name="T60" fmla="*/ 224 w 1358"/>
                    <a:gd name="T61" fmla="*/ 57 h 688"/>
                    <a:gd name="T62" fmla="*/ 291 w 1358"/>
                    <a:gd name="T63" fmla="*/ 55 h 688"/>
                    <a:gd name="T64" fmla="*/ 387 w 1358"/>
                    <a:gd name="T65" fmla="*/ 53 h 688"/>
                    <a:gd name="T66" fmla="*/ 499 w 1358"/>
                    <a:gd name="T67" fmla="*/ 47 h 688"/>
                    <a:gd name="T68" fmla="*/ 574 w 1358"/>
                    <a:gd name="T69" fmla="*/ 45 h 688"/>
                    <a:gd name="T70" fmla="*/ 617 w 1358"/>
                    <a:gd name="T71" fmla="*/ 42 h 688"/>
                    <a:gd name="T72" fmla="*/ 703 w 1358"/>
                    <a:gd name="T73" fmla="*/ 38 h 688"/>
                    <a:gd name="T74" fmla="*/ 768 w 1358"/>
                    <a:gd name="T75" fmla="*/ 34 h 688"/>
                    <a:gd name="T76" fmla="*/ 890 w 1358"/>
                    <a:gd name="T77" fmla="*/ 26 h 688"/>
                    <a:gd name="T78" fmla="*/ 963 w 1358"/>
                    <a:gd name="T79" fmla="*/ 20 h 688"/>
                    <a:gd name="T80" fmla="*/ 1008 w 1358"/>
                    <a:gd name="T81" fmla="*/ 16 h 688"/>
                    <a:gd name="T82" fmla="*/ 1071 w 1358"/>
                    <a:gd name="T83" fmla="*/ 10 h 688"/>
                    <a:gd name="T84" fmla="*/ 1204 w 1358"/>
                    <a:gd name="T85" fmla="*/ 24 h 688"/>
                    <a:gd name="T86" fmla="*/ 1248 w 1358"/>
                    <a:gd name="T87" fmla="*/ 30 h 688"/>
                    <a:gd name="T88" fmla="*/ 1214 w 1358"/>
                    <a:gd name="T89" fmla="*/ 95 h 688"/>
                    <a:gd name="T90" fmla="*/ 1257 w 1358"/>
                    <a:gd name="T91" fmla="*/ 122 h 688"/>
                    <a:gd name="T92" fmla="*/ 1307 w 1358"/>
                    <a:gd name="T93" fmla="*/ 163 h 688"/>
                    <a:gd name="T94" fmla="*/ 1311 w 1358"/>
                    <a:gd name="T95" fmla="*/ 173 h 6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58"/>
                    <a:gd name="T145" fmla="*/ 0 h 688"/>
                    <a:gd name="T146" fmla="*/ 1358 w 1358"/>
                    <a:gd name="T147" fmla="*/ 688 h 6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58" h="688">
                      <a:moveTo>
                        <a:pt x="1313" y="187"/>
                      </a:moveTo>
                      <a:lnTo>
                        <a:pt x="1314" y="201"/>
                      </a:lnTo>
                      <a:lnTo>
                        <a:pt x="1316" y="216"/>
                      </a:lnTo>
                      <a:lnTo>
                        <a:pt x="1316" y="228"/>
                      </a:lnTo>
                      <a:lnTo>
                        <a:pt x="1318" y="248"/>
                      </a:lnTo>
                      <a:lnTo>
                        <a:pt x="1318" y="250"/>
                      </a:lnTo>
                      <a:lnTo>
                        <a:pt x="1322" y="273"/>
                      </a:lnTo>
                      <a:lnTo>
                        <a:pt x="1324" y="301"/>
                      </a:lnTo>
                      <a:lnTo>
                        <a:pt x="1324" y="305"/>
                      </a:lnTo>
                      <a:lnTo>
                        <a:pt x="1326" y="323"/>
                      </a:lnTo>
                      <a:lnTo>
                        <a:pt x="1330" y="352"/>
                      </a:lnTo>
                      <a:lnTo>
                        <a:pt x="1332" y="372"/>
                      </a:lnTo>
                      <a:lnTo>
                        <a:pt x="1334" y="391"/>
                      </a:lnTo>
                      <a:lnTo>
                        <a:pt x="1334" y="395"/>
                      </a:lnTo>
                      <a:lnTo>
                        <a:pt x="1336" y="417"/>
                      </a:lnTo>
                      <a:lnTo>
                        <a:pt x="1340" y="448"/>
                      </a:lnTo>
                      <a:lnTo>
                        <a:pt x="1342" y="472"/>
                      </a:lnTo>
                      <a:lnTo>
                        <a:pt x="1344" y="476"/>
                      </a:lnTo>
                      <a:lnTo>
                        <a:pt x="1346" y="507"/>
                      </a:lnTo>
                      <a:lnTo>
                        <a:pt x="1350" y="533"/>
                      </a:lnTo>
                      <a:lnTo>
                        <a:pt x="1350" y="535"/>
                      </a:lnTo>
                      <a:lnTo>
                        <a:pt x="1350" y="541"/>
                      </a:lnTo>
                      <a:lnTo>
                        <a:pt x="1354" y="576"/>
                      </a:lnTo>
                      <a:lnTo>
                        <a:pt x="1356" y="594"/>
                      </a:lnTo>
                      <a:lnTo>
                        <a:pt x="1356" y="600"/>
                      </a:lnTo>
                      <a:lnTo>
                        <a:pt x="1358" y="604"/>
                      </a:lnTo>
                      <a:lnTo>
                        <a:pt x="1358" y="612"/>
                      </a:lnTo>
                      <a:lnTo>
                        <a:pt x="1356" y="612"/>
                      </a:lnTo>
                      <a:lnTo>
                        <a:pt x="1334" y="613"/>
                      </a:lnTo>
                      <a:lnTo>
                        <a:pt x="1287" y="619"/>
                      </a:lnTo>
                      <a:lnTo>
                        <a:pt x="1275" y="619"/>
                      </a:lnTo>
                      <a:lnTo>
                        <a:pt x="1244" y="623"/>
                      </a:lnTo>
                      <a:lnTo>
                        <a:pt x="1230" y="625"/>
                      </a:lnTo>
                      <a:lnTo>
                        <a:pt x="1214" y="625"/>
                      </a:lnTo>
                      <a:lnTo>
                        <a:pt x="1197" y="627"/>
                      </a:lnTo>
                      <a:lnTo>
                        <a:pt x="1193" y="627"/>
                      </a:lnTo>
                      <a:lnTo>
                        <a:pt x="1175" y="629"/>
                      </a:lnTo>
                      <a:lnTo>
                        <a:pt x="1167" y="631"/>
                      </a:lnTo>
                      <a:lnTo>
                        <a:pt x="1145" y="633"/>
                      </a:lnTo>
                      <a:lnTo>
                        <a:pt x="1130" y="635"/>
                      </a:lnTo>
                      <a:lnTo>
                        <a:pt x="1112" y="635"/>
                      </a:lnTo>
                      <a:lnTo>
                        <a:pt x="1106" y="637"/>
                      </a:lnTo>
                      <a:lnTo>
                        <a:pt x="1083" y="639"/>
                      </a:lnTo>
                      <a:lnTo>
                        <a:pt x="1026" y="643"/>
                      </a:lnTo>
                      <a:lnTo>
                        <a:pt x="1010" y="645"/>
                      </a:lnTo>
                      <a:lnTo>
                        <a:pt x="992" y="647"/>
                      </a:lnTo>
                      <a:lnTo>
                        <a:pt x="969" y="649"/>
                      </a:lnTo>
                      <a:lnTo>
                        <a:pt x="947" y="649"/>
                      </a:lnTo>
                      <a:lnTo>
                        <a:pt x="923" y="651"/>
                      </a:lnTo>
                      <a:lnTo>
                        <a:pt x="896" y="653"/>
                      </a:lnTo>
                      <a:lnTo>
                        <a:pt x="866" y="657"/>
                      </a:lnTo>
                      <a:lnTo>
                        <a:pt x="855" y="657"/>
                      </a:lnTo>
                      <a:lnTo>
                        <a:pt x="839" y="659"/>
                      </a:lnTo>
                      <a:lnTo>
                        <a:pt x="831" y="659"/>
                      </a:lnTo>
                      <a:lnTo>
                        <a:pt x="798" y="661"/>
                      </a:lnTo>
                      <a:lnTo>
                        <a:pt x="776" y="663"/>
                      </a:lnTo>
                      <a:lnTo>
                        <a:pt x="741" y="665"/>
                      </a:lnTo>
                      <a:lnTo>
                        <a:pt x="733" y="665"/>
                      </a:lnTo>
                      <a:lnTo>
                        <a:pt x="721" y="665"/>
                      </a:lnTo>
                      <a:lnTo>
                        <a:pt x="717" y="665"/>
                      </a:lnTo>
                      <a:lnTo>
                        <a:pt x="688" y="667"/>
                      </a:lnTo>
                      <a:lnTo>
                        <a:pt x="678" y="669"/>
                      </a:lnTo>
                      <a:lnTo>
                        <a:pt x="672" y="669"/>
                      </a:lnTo>
                      <a:lnTo>
                        <a:pt x="648" y="669"/>
                      </a:lnTo>
                      <a:lnTo>
                        <a:pt x="640" y="670"/>
                      </a:lnTo>
                      <a:lnTo>
                        <a:pt x="603" y="672"/>
                      </a:lnTo>
                      <a:lnTo>
                        <a:pt x="591" y="672"/>
                      </a:lnTo>
                      <a:lnTo>
                        <a:pt x="558" y="674"/>
                      </a:lnTo>
                      <a:lnTo>
                        <a:pt x="495" y="676"/>
                      </a:lnTo>
                      <a:lnTo>
                        <a:pt x="489" y="676"/>
                      </a:lnTo>
                      <a:lnTo>
                        <a:pt x="473" y="676"/>
                      </a:lnTo>
                      <a:lnTo>
                        <a:pt x="465" y="676"/>
                      </a:lnTo>
                      <a:lnTo>
                        <a:pt x="458" y="678"/>
                      </a:lnTo>
                      <a:lnTo>
                        <a:pt x="387" y="680"/>
                      </a:lnTo>
                      <a:lnTo>
                        <a:pt x="375" y="680"/>
                      </a:lnTo>
                      <a:lnTo>
                        <a:pt x="373" y="680"/>
                      </a:lnTo>
                      <a:lnTo>
                        <a:pt x="367" y="680"/>
                      </a:lnTo>
                      <a:lnTo>
                        <a:pt x="357" y="680"/>
                      </a:lnTo>
                      <a:lnTo>
                        <a:pt x="351" y="680"/>
                      </a:lnTo>
                      <a:lnTo>
                        <a:pt x="271" y="682"/>
                      </a:lnTo>
                      <a:lnTo>
                        <a:pt x="259" y="684"/>
                      </a:lnTo>
                      <a:lnTo>
                        <a:pt x="202" y="684"/>
                      </a:lnTo>
                      <a:lnTo>
                        <a:pt x="190" y="684"/>
                      </a:lnTo>
                      <a:lnTo>
                        <a:pt x="179" y="684"/>
                      </a:lnTo>
                      <a:lnTo>
                        <a:pt x="169" y="686"/>
                      </a:lnTo>
                      <a:lnTo>
                        <a:pt x="122" y="686"/>
                      </a:lnTo>
                      <a:lnTo>
                        <a:pt x="90" y="686"/>
                      </a:lnTo>
                      <a:lnTo>
                        <a:pt x="55" y="686"/>
                      </a:lnTo>
                      <a:lnTo>
                        <a:pt x="43" y="686"/>
                      </a:lnTo>
                      <a:lnTo>
                        <a:pt x="4" y="688"/>
                      </a:lnTo>
                      <a:lnTo>
                        <a:pt x="0" y="688"/>
                      </a:lnTo>
                      <a:lnTo>
                        <a:pt x="0" y="661"/>
                      </a:lnTo>
                      <a:lnTo>
                        <a:pt x="0" y="633"/>
                      </a:lnTo>
                      <a:lnTo>
                        <a:pt x="0" y="606"/>
                      </a:lnTo>
                      <a:lnTo>
                        <a:pt x="0" y="582"/>
                      </a:lnTo>
                      <a:lnTo>
                        <a:pt x="0" y="556"/>
                      </a:lnTo>
                      <a:lnTo>
                        <a:pt x="0" y="553"/>
                      </a:lnTo>
                      <a:lnTo>
                        <a:pt x="0" y="533"/>
                      </a:lnTo>
                      <a:lnTo>
                        <a:pt x="0" y="478"/>
                      </a:lnTo>
                      <a:lnTo>
                        <a:pt x="0" y="452"/>
                      </a:lnTo>
                      <a:lnTo>
                        <a:pt x="0" y="423"/>
                      </a:lnTo>
                      <a:lnTo>
                        <a:pt x="0" y="421"/>
                      </a:lnTo>
                      <a:lnTo>
                        <a:pt x="0" y="399"/>
                      </a:lnTo>
                      <a:lnTo>
                        <a:pt x="0" y="385"/>
                      </a:lnTo>
                      <a:lnTo>
                        <a:pt x="0" y="350"/>
                      </a:lnTo>
                      <a:lnTo>
                        <a:pt x="0" y="348"/>
                      </a:lnTo>
                      <a:lnTo>
                        <a:pt x="0" y="332"/>
                      </a:lnTo>
                      <a:lnTo>
                        <a:pt x="0" y="311"/>
                      </a:lnTo>
                      <a:lnTo>
                        <a:pt x="0" y="270"/>
                      </a:lnTo>
                      <a:lnTo>
                        <a:pt x="0" y="260"/>
                      </a:lnTo>
                      <a:lnTo>
                        <a:pt x="0" y="252"/>
                      </a:lnTo>
                      <a:lnTo>
                        <a:pt x="0" y="242"/>
                      </a:lnTo>
                      <a:lnTo>
                        <a:pt x="0" y="240"/>
                      </a:lnTo>
                      <a:lnTo>
                        <a:pt x="0" y="191"/>
                      </a:lnTo>
                      <a:lnTo>
                        <a:pt x="0" y="163"/>
                      </a:lnTo>
                      <a:lnTo>
                        <a:pt x="0" y="150"/>
                      </a:lnTo>
                      <a:lnTo>
                        <a:pt x="0" y="148"/>
                      </a:lnTo>
                      <a:lnTo>
                        <a:pt x="0" y="59"/>
                      </a:lnTo>
                      <a:lnTo>
                        <a:pt x="110" y="57"/>
                      </a:lnTo>
                      <a:lnTo>
                        <a:pt x="116" y="57"/>
                      </a:lnTo>
                      <a:lnTo>
                        <a:pt x="125" y="57"/>
                      </a:lnTo>
                      <a:lnTo>
                        <a:pt x="161" y="57"/>
                      </a:lnTo>
                      <a:lnTo>
                        <a:pt x="204" y="57"/>
                      </a:lnTo>
                      <a:lnTo>
                        <a:pt x="224" y="57"/>
                      </a:lnTo>
                      <a:lnTo>
                        <a:pt x="226" y="57"/>
                      </a:lnTo>
                      <a:lnTo>
                        <a:pt x="228" y="57"/>
                      </a:lnTo>
                      <a:lnTo>
                        <a:pt x="257" y="55"/>
                      </a:lnTo>
                      <a:lnTo>
                        <a:pt x="291" y="55"/>
                      </a:lnTo>
                      <a:lnTo>
                        <a:pt x="322" y="55"/>
                      </a:lnTo>
                      <a:lnTo>
                        <a:pt x="324" y="55"/>
                      </a:lnTo>
                      <a:lnTo>
                        <a:pt x="334" y="53"/>
                      </a:lnTo>
                      <a:lnTo>
                        <a:pt x="387" y="53"/>
                      </a:lnTo>
                      <a:lnTo>
                        <a:pt x="420" y="51"/>
                      </a:lnTo>
                      <a:lnTo>
                        <a:pt x="464" y="49"/>
                      </a:lnTo>
                      <a:lnTo>
                        <a:pt x="475" y="49"/>
                      </a:lnTo>
                      <a:lnTo>
                        <a:pt x="499" y="47"/>
                      </a:lnTo>
                      <a:lnTo>
                        <a:pt x="507" y="47"/>
                      </a:lnTo>
                      <a:lnTo>
                        <a:pt x="519" y="47"/>
                      </a:lnTo>
                      <a:lnTo>
                        <a:pt x="550" y="45"/>
                      </a:lnTo>
                      <a:lnTo>
                        <a:pt x="574" y="45"/>
                      </a:lnTo>
                      <a:lnTo>
                        <a:pt x="577" y="45"/>
                      </a:lnTo>
                      <a:lnTo>
                        <a:pt x="595" y="44"/>
                      </a:lnTo>
                      <a:lnTo>
                        <a:pt x="615" y="44"/>
                      </a:lnTo>
                      <a:lnTo>
                        <a:pt x="617" y="42"/>
                      </a:lnTo>
                      <a:lnTo>
                        <a:pt x="638" y="42"/>
                      </a:lnTo>
                      <a:lnTo>
                        <a:pt x="656" y="40"/>
                      </a:lnTo>
                      <a:lnTo>
                        <a:pt x="682" y="40"/>
                      </a:lnTo>
                      <a:lnTo>
                        <a:pt x="703" y="38"/>
                      </a:lnTo>
                      <a:lnTo>
                        <a:pt x="715" y="38"/>
                      </a:lnTo>
                      <a:lnTo>
                        <a:pt x="725" y="36"/>
                      </a:lnTo>
                      <a:lnTo>
                        <a:pt x="735" y="36"/>
                      </a:lnTo>
                      <a:lnTo>
                        <a:pt x="768" y="34"/>
                      </a:lnTo>
                      <a:lnTo>
                        <a:pt x="811" y="30"/>
                      </a:lnTo>
                      <a:lnTo>
                        <a:pt x="833" y="30"/>
                      </a:lnTo>
                      <a:lnTo>
                        <a:pt x="855" y="28"/>
                      </a:lnTo>
                      <a:lnTo>
                        <a:pt x="890" y="26"/>
                      </a:lnTo>
                      <a:lnTo>
                        <a:pt x="898" y="24"/>
                      </a:lnTo>
                      <a:lnTo>
                        <a:pt x="910" y="24"/>
                      </a:lnTo>
                      <a:lnTo>
                        <a:pt x="919" y="22"/>
                      </a:lnTo>
                      <a:lnTo>
                        <a:pt x="963" y="20"/>
                      </a:lnTo>
                      <a:lnTo>
                        <a:pt x="969" y="18"/>
                      </a:lnTo>
                      <a:lnTo>
                        <a:pt x="984" y="18"/>
                      </a:lnTo>
                      <a:lnTo>
                        <a:pt x="1006" y="16"/>
                      </a:lnTo>
                      <a:lnTo>
                        <a:pt x="1008" y="16"/>
                      </a:lnTo>
                      <a:lnTo>
                        <a:pt x="1028" y="14"/>
                      </a:lnTo>
                      <a:lnTo>
                        <a:pt x="1047" y="12"/>
                      </a:lnTo>
                      <a:lnTo>
                        <a:pt x="1049" y="12"/>
                      </a:lnTo>
                      <a:lnTo>
                        <a:pt x="1071" y="10"/>
                      </a:lnTo>
                      <a:lnTo>
                        <a:pt x="1087" y="8"/>
                      </a:lnTo>
                      <a:lnTo>
                        <a:pt x="1163" y="0"/>
                      </a:lnTo>
                      <a:lnTo>
                        <a:pt x="1169" y="0"/>
                      </a:lnTo>
                      <a:lnTo>
                        <a:pt x="1204" y="24"/>
                      </a:lnTo>
                      <a:lnTo>
                        <a:pt x="1220" y="22"/>
                      </a:lnTo>
                      <a:lnTo>
                        <a:pt x="1226" y="16"/>
                      </a:lnTo>
                      <a:lnTo>
                        <a:pt x="1238" y="20"/>
                      </a:lnTo>
                      <a:lnTo>
                        <a:pt x="1248" y="30"/>
                      </a:lnTo>
                      <a:lnTo>
                        <a:pt x="1250" y="49"/>
                      </a:lnTo>
                      <a:lnTo>
                        <a:pt x="1230" y="63"/>
                      </a:lnTo>
                      <a:lnTo>
                        <a:pt x="1222" y="75"/>
                      </a:lnTo>
                      <a:lnTo>
                        <a:pt x="1214" y="95"/>
                      </a:lnTo>
                      <a:lnTo>
                        <a:pt x="1224" y="101"/>
                      </a:lnTo>
                      <a:lnTo>
                        <a:pt x="1232" y="110"/>
                      </a:lnTo>
                      <a:lnTo>
                        <a:pt x="1240" y="116"/>
                      </a:lnTo>
                      <a:lnTo>
                        <a:pt x="1257" y="122"/>
                      </a:lnTo>
                      <a:lnTo>
                        <a:pt x="1259" y="144"/>
                      </a:lnTo>
                      <a:lnTo>
                        <a:pt x="1279" y="158"/>
                      </a:lnTo>
                      <a:lnTo>
                        <a:pt x="1285" y="163"/>
                      </a:lnTo>
                      <a:lnTo>
                        <a:pt x="1307" y="163"/>
                      </a:lnTo>
                      <a:lnTo>
                        <a:pt x="1311" y="163"/>
                      </a:lnTo>
                      <a:lnTo>
                        <a:pt x="1311" y="169"/>
                      </a:lnTo>
                      <a:lnTo>
                        <a:pt x="1311" y="171"/>
                      </a:lnTo>
                      <a:lnTo>
                        <a:pt x="1311" y="173"/>
                      </a:lnTo>
                      <a:lnTo>
                        <a:pt x="1313" y="187"/>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211" name="Freeform 17">
                  <a:extLst>
                    <a:ext uri="{FF2B5EF4-FFF2-40B4-BE49-F238E27FC236}">
                      <a16:creationId xmlns:a16="http://schemas.microsoft.com/office/drawing/2014/main" id="{B7AB2399-93D0-4E49-98F5-65F48BB59070}"/>
                    </a:ext>
                  </a:extLst>
                </p:cNvPr>
                <p:cNvSpPr>
                  <a:spLocks/>
                </p:cNvSpPr>
                <p:nvPr/>
              </p:nvSpPr>
              <p:spPr bwMode="auto">
                <a:xfrm>
                  <a:off x="3134" y="1021"/>
                  <a:ext cx="573" cy="638"/>
                </a:xfrm>
                <a:custGeom>
                  <a:avLst/>
                  <a:gdLst>
                    <a:gd name="T0" fmla="*/ 179 w 1146"/>
                    <a:gd name="T1" fmla="*/ 903 h 1278"/>
                    <a:gd name="T2" fmla="*/ 150 w 1146"/>
                    <a:gd name="T3" fmla="*/ 875 h 1278"/>
                    <a:gd name="T4" fmla="*/ 140 w 1146"/>
                    <a:gd name="T5" fmla="*/ 802 h 1278"/>
                    <a:gd name="T6" fmla="*/ 146 w 1146"/>
                    <a:gd name="T7" fmla="*/ 743 h 1278"/>
                    <a:gd name="T8" fmla="*/ 105 w 1146"/>
                    <a:gd name="T9" fmla="*/ 616 h 1278"/>
                    <a:gd name="T10" fmla="*/ 93 w 1146"/>
                    <a:gd name="T11" fmla="*/ 537 h 1278"/>
                    <a:gd name="T12" fmla="*/ 87 w 1146"/>
                    <a:gd name="T13" fmla="*/ 486 h 1278"/>
                    <a:gd name="T14" fmla="*/ 81 w 1146"/>
                    <a:gd name="T15" fmla="*/ 458 h 1278"/>
                    <a:gd name="T16" fmla="*/ 73 w 1146"/>
                    <a:gd name="T17" fmla="*/ 403 h 1278"/>
                    <a:gd name="T18" fmla="*/ 28 w 1146"/>
                    <a:gd name="T19" fmla="*/ 289 h 1278"/>
                    <a:gd name="T20" fmla="*/ 28 w 1146"/>
                    <a:gd name="T21" fmla="*/ 280 h 1278"/>
                    <a:gd name="T22" fmla="*/ 8 w 1146"/>
                    <a:gd name="T23" fmla="*/ 140 h 1278"/>
                    <a:gd name="T24" fmla="*/ 118 w 1146"/>
                    <a:gd name="T25" fmla="*/ 101 h 1278"/>
                    <a:gd name="T26" fmla="*/ 291 w 1146"/>
                    <a:gd name="T27" fmla="*/ 0 h 1278"/>
                    <a:gd name="T28" fmla="*/ 370 w 1146"/>
                    <a:gd name="T29" fmla="*/ 122 h 1278"/>
                    <a:gd name="T30" fmla="*/ 433 w 1146"/>
                    <a:gd name="T31" fmla="*/ 134 h 1278"/>
                    <a:gd name="T32" fmla="*/ 507 w 1146"/>
                    <a:gd name="T33" fmla="*/ 166 h 1278"/>
                    <a:gd name="T34" fmla="*/ 553 w 1146"/>
                    <a:gd name="T35" fmla="*/ 144 h 1278"/>
                    <a:gd name="T36" fmla="*/ 625 w 1146"/>
                    <a:gd name="T37" fmla="*/ 124 h 1278"/>
                    <a:gd name="T38" fmla="*/ 680 w 1146"/>
                    <a:gd name="T39" fmla="*/ 160 h 1278"/>
                    <a:gd name="T40" fmla="*/ 737 w 1146"/>
                    <a:gd name="T41" fmla="*/ 193 h 1278"/>
                    <a:gd name="T42" fmla="*/ 775 w 1146"/>
                    <a:gd name="T43" fmla="*/ 171 h 1278"/>
                    <a:gd name="T44" fmla="*/ 855 w 1146"/>
                    <a:gd name="T45" fmla="*/ 215 h 1278"/>
                    <a:gd name="T46" fmla="*/ 946 w 1146"/>
                    <a:gd name="T47" fmla="*/ 160 h 1278"/>
                    <a:gd name="T48" fmla="*/ 1024 w 1146"/>
                    <a:gd name="T49" fmla="*/ 179 h 1278"/>
                    <a:gd name="T50" fmla="*/ 1113 w 1146"/>
                    <a:gd name="T51" fmla="*/ 179 h 1278"/>
                    <a:gd name="T52" fmla="*/ 1014 w 1146"/>
                    <a:gd name="T53" fmla="*/ 266 h 1278"/>
                    <a:gd name="T54" fmla="*/ 920 w 1146"/>
                    <a:gd name="T55" fmla="*/ 374 h 1278"/>
                    <a:gd name="T56" fmla="*/ 822 w 1146"/>
                    <a:gd name="T57" fmla="*/ 488 h 1278"/>
                    <a:gd name="T58" fmla="*/ 812 w 1146"/>
                    <a:gd name="T59" fmla="*/ 508 h 1278"/>
                    <a:gd name="T60" fmla="*/ 785 w 1146"/>
                    <a:gd name="T61" fmla="*/ 539 h 1278"/>
                    <a:gd name="T62" fmla="*/ 800 w 1146"/>
                    <a:gd name="T63" fmla="*/ 639 h 1278"/>
                    <a:gd name="T64" fmla="*/ 729 w 1146"/>
                    <a:gd name="T65" fmla="*/ 741 h 1278"/>
                    <a:gd name="T66" fmla="*/ 747 w 1146"/>
                    <a:gd name="T67" fmla="*/ 777 h 1278"/>
                    <a:gd name="T68" fmla="*/ 755 w 1146"/>
                    <a:gd name="T69" fmla="*/ 842 h 1278"/>
                    <a:gd name="T70" fmla="*/ 761 w 1146"/>
                    <a:gd name="T71" fmla="*/ 867 h 1278"/>
                    <a:gd name="T72" fmla="*/ 763 w 1146"/>
                    <a:gd name="T73" fmla="*/ 950 h 1278"/>
                    <a:gd name="T74" fmla="*/ 816 w 1146"/>
                    <a:gd name="T75" fmla="*/ 979 h 1278"/>
                    <a:gd name="T76" fmla="*/ 849 w 1146"/>
                    <a:gd name="T77" fmla="*/ 989 h 1278"/>
                    <a:gd name="T78" fmla="*/ 879 w 1146"/>
                    <a:gd name="T79" fmla="*/ 1001 h 1278"/>
                    <a:gd name="T80" fmla="*/ 924 w 1146"/>
                    <a:gd name="T81" fmla="*/ 1032 h 1278"/>
                    <a:gd name="T82" fmla="*/ 971 w 1146"/>
                    <a:gd name="T83" fmla="*/ 1068 h 1278"/>
                    <a:gd name="T84" fmla="*/ 1003 w 1146"/>
                    <a:gd name="T85" fmla="*/ 1074 h 1278"/>
                    <a:gd name="T86" fmla="*/ 1030 w 1146"/>
                    <a:gd name="T87" fmla="*/ 1101 h 1278"/>
                    <a:gd name="T88" fmla="*/ 1042 w 1146"/>
                    <a:gd name="T89" fmla="*/ 1121 h 1278"/>
                    <a:gd name="T90" fmla="*/ 1050 w 1146"/>
                    <a:gd name="T91" fmla="*/ 1156 h 1278"/>
                    <a:gd name="T92" fmla="*/ 1038 w 1146"/>
                    <a:gd name="T93" fmla="*/ 1176 h 1278"/>
                    <a:gd name="T94" fmla="*/ 973 w 1146"/>
                    <a:gd name="T95" fmla="*/ 1188 h 1278"/>
                    <a:gd name="T96" fmla="*/ 840 w 1146"/>
                    <a:gd name="T97" fmla="*/ 1207 h 1278"/>
                    <a:gd name="T98" fmla="*/ 761 w 1146"/>
                    <a:gd name="T99" fmla="*/ 1217 h 1278"/>
                    <a:gd name="T100" fmla="*/ 688 w 1146"/>
                    <a:gd name="T101" fmla="*/ 1227 h 1278"/>
                    <a:gd name="T102" fmla="*/ 627 w 1146"/>
                    <a:gd name="T103" fmla="*/ 1235 h 1278"/>
                    <a:gd name="T104" fmla="*/ 566 w 1146"/>
                    <a:gd name="T105" fmla="*/ 1243 h 1278"/>
                    <a:gd name="T106" fmla="*/ 501 w 1146"/>
                    <a:gd name="T107" fmla="*/ 1250 h 1278"/>
                    <a:gd name="T108" fmla="*/ 466 w 1146"/>
                    <a:gd name="T109" fmla="*/ 1254 h 1278"/>
                    <a:gd name="T110" fmla="*/ 405 w 1146"/>
                    <a:gd name="T111" fmla="*/ 1260 h 1278"/>
                    <a:gd name="T112" fmla="*/ 331 w 1146"/>
                    <a:gd name="T113" fmla="*/ 1268 h 1278"/>
                    <a:gd name="T114" fmla="*/ 295 w 1146"/>
                    <a:gd name="T115" fmla="*/ 1270 h 1278"/>
                    <a:gd name="T116" fmla="*/ 244 w 1146"/>
                    <a:gd name="T117" fmla="*/ 1276 h 1278"/>
                    <a:gd name="T118" fmla="*/ 209 w 1146"/>
                    <a:gd name="T119" fmla="*/ 1252 h 1278"/>
                    <a:gd name="T120" fmla="*/ 201 w 1146"/>
                    <a:gd name="T121" fmla="*/ 1172 h 1278"/>
                    <a:gd name="T122" fmla="*/ 191 w 1146"/>
                    <a:gd name="T123" fmla="*/ 1056 h 127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46"/>
                    <a:gd name="T187" fmla="*/ 0 h 1278"/>
                    <a:gd name="T188" fmla="*/ 1146 w 1146"/>
                    <a:gd name="T189" fmla="*/ 1278 h 127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46" h="1278">
                      <a:moveTo>
                        <a:pt x="187" y="1001"/>
                      </a:moveTo>
                      <a:lnTo>
                        <a:pt x="183" y="963"/>
                      </a:lnTo>
                      <a:lnTo>
                        <a:pt x="179" y="903"/>
                      </a:lnTo>
                      <a:lnTo>
                        <a:pt x="175" y="889"/>
                      </a:lnTo>
                      <a:lnTo>
                        <a:pt x="169" y="883"/>
                      </a:lnTo>
                      <a:lnTo>
                        <a:pt x="150" y="875"/>
                      </a:lnTo>
                      <a:lnTo>
                        <a:pt x="114" y="840"/>
                      </a:lnTo>
                      <a:lnTo>
                        <a:pt x="110" y="830"/>
                      </a:lnTo>
                      <a:lnTo>
                        <a:pt x="140" y="802"/>
                      </a:lnTo>
                      <a:lnTo>
                        <a:pt x="150" y="761"/>
                      </a:lnTo>
                      <a:lnTo>
                        <a:pt x="146" y="747"/>
                      </a:lnTo>
                      <a:lnTo>
                        <a:pt x="146" y="743"/>
                      </a:lnTo>
                      <a:lnTo>
                        <a:pt x="134" y="673"/>
                      </a:lnTo>
                      <a:lnTo>
                        <a:pt x="112" y="643"/>
                      </a:lnTo>
                      <a:lnTo>
                        <a:pt x="105" y="616"/>
                      </a:lnTo>
                      <a:lnTo>
                        <a:pt x="103" y="616"/>
                      </a:lnTo>
                      <a:lnTo>
                        <a:pt x="101" y="563"/>
                      </a:lnTo>
                      <a:lnTo>
                        <a:pt x="93" y="537"/>
                      </a:lnTo>
                      <a:lnTo>
                        <a:pt x="87" y="504"/>
                      </a:lnTo>
                      <a:lnTo>
                        <a:pt x="87" y="496"/>
                      </a:lnTo>
                      <a:lnTo>
                        <a:pt x="87" y="486"/>
                      </a:lnTo>
                      <a:lnTo>
                        <a:pt x="83" y="466"/>
                      </a:lnTo>
                      <a:lnTo>
                        <a:pt x="85" y="464"/>
                      </a:lnTo>
                      <a:lnTo>
                        <a:pt x="81" y="458"/>
                      </a:lnTo>
                      <a:lnTo>
                        <a:pt x="83" y="456"/>
                      </a:lnTo>
                      <a:lnTo>
                        <a:pt x="79" y="429"/>
                      </a:lnTo>
                      <a:lnTo>
                        <a:pt x="73" y="403"/>
                      </a:lnTo>
                      <a:lnTo>
                        <a:pt x="71" y="392"/>
                      </a:lnTo>
                      <a:lnTo>
                        <a:pt x="48" y="350"/>
                      </a:lnTo>
                      <a:lnTo>
                        <a:pt x="28" y="289"/>
                      </a:lnTo>
                      <a:lnTo>
                        <a:pt x="24" y="287"/>
                      </a:lnTo>
                      <a:lnTo>
                        <a:pt x="26" y="283"/>
                      </a:lnTo>
                      <a:lnTo>
                        <a:pt x="28" y="280"/>
                      </a:lnTo>
                      <a:lnTo>
                        <a:pt x="22" y="234"/>
                      </a:lnTo>
                      <a:lnTo>
                        <a:pt x="16" y="209"/>
                      </a:lnTo>
                      <a:lnTo>
                        <a:pt x="8" y="140"/>
                      </a:lnTo>
                      <a:lnTo>
                        <a:pt x="8" y="136"/>
                      </a:lnTo>
                      <a:lnTo>
                        <a:pt x="0" y="110"/>
                      </a:lnTo>
                      <a:lnTo>
                        <a:pt x="118" y="101"/>
                      </a:lnTo>
                      <a:lnTo>
                        <a:pt x="275" y="87"/>
                      </a:lnTo>
                      <a:lnTo>
                        <a:pt x="299" y="83"/>
                      </a:lnTo>
                      <a:lnTo>
                        <a:pt x="291" y="0"/>
                      </a:lnTo>
                      <a:lnTo>
                        <a:pt x="319" y="0"/>
                      </a:lnTo>
                      <a:lnTo>
                        <a:pt x="340" y="10"/>
                      </a:lnTo>
                      <a:lnTo>
                        <a:pt x="370" y="122"/>
                      </a:lnTo>
                      <a:lnTo>
                        <a:pt x="388" y="136"/>
                      </a:lnTo>
                      <a:lnTo>
                        <a:pt x="411" y="136"/>
                      </a:lnTo>
                      <a:lnTo>
                        <a:pt x="433" y="134"/>
                      </a:lnTo>
                      <a:lnTo>
                        <a:pt x="439" y="144"/>
                      </a:lnTo>
                      <a:lnTo>
                        <a:pt x="498" y="142"/>
                      </a:lnTo>
                      <a:lnTo>
                        <a:pt x="507" y="166"/>
                      </a:lnTo>
                      <a:lnTo>
                        <a:pt x="543" y="158"/>
                      </a:lnTo>
                      <a:lnTo>
                        <a:pt x="555" y="148"/>
                      </a:lnTo>
                      <a:lnTo>
                        <a:pt x="553" y="144"/>
                      </a:lnTo>
                      <a:lnTo>
                        <a:pt x="590" y="128"/>
                      </a:lnTo>
                      <a:lnTo>
                        <a:pt x="608" y="128"/>
                      </a:lnTo>
                      <a:lnTo>
                        <a:pt x="625" y="124"/>
                      </a:lnTo>
                      <a:lnTo>
                        <a:pt x="663" y="140"/>
                      </a:lnTo>
                      <a:lnTo>
                        <a:pt x="674" y="138"/>
                      </a:lnTo>
                      <a:lnTo>
                        <a:pt x="680" y="160"/>
                      </a:lnTo>
                      <a:lnTo>
                        <a:pt x="698" y="156"/>
                      </a:lnTo>
                      <a:lnTo>
                        <a:pt x="724" y="199"/>
                      </a:lnTo>
                      <a:lnTo>
                        <a:pt x="737" y="193"/>
                      </a:lnTo>
                      <a:lnTo>
                        <a:pt x="731" y="173"/>
                      </a:lnTo>
                      <a:lnTo>
                        <a:pt x="761" y="166"/>
                      </a:lnTo>
                      <a:lnTo>
                        <a:pt x="775" y="171"/>
                      </a:lnTo>
                      <a:lnTo>
                        <a:pt x="779" y="187"/>
                      </a:lnTo>
                      <a:lnTo>
                        <a:pt x="808" y="191"/>
                      </a:lnTo>
                      <a:lnTo>
                        <a:pt x="855" y="215"/>
                      </a:lnTo>
                      <a:lnTo>
                        <a:pt x="889" y="207"/>
                      </a:lnTo>
                      <a:lnTo>
                        <a:pt x="920" y="177"/>
                      </a:lnTo>
                      <a:lnTo>
                        <a:pt x="946" y="160"/>
                      </a:lnTo>
                      <a:lnTo>
                        <a:pt x="963" y="191"/>
                      </a:lnTo>
                      <a:lnTo>
                        <a:pt x="981" y="183"/>
                      </a:lnTo>
                      <a:lnTo>
                        <a:pt x="1024" y="179"/>
                      </a:lnTo>
                      <a:lnTo>
                        <a:pt x="1052" y="171"/>
                      </a:lnTo>
                      <a:lnTo>
                        <a:pt x="1095" y="191"/>
                      </a:lnTo>
                      <a:lnTo>
                        <a:pt x="1113" y="179"/>
                      </a:lnTo>
                      <a:lnTo>
                        <a:pt x="1146" y="175"/>
                      </a:lnTo>
                      <a:lnTo>
                        <a:pt x="1083" y="228"/>
                      </a:lnTo>
                      <a:lnTo>
                        <a:pt x="1014" y="266"/>
                      </a:lnTo>
                      <a:lnTo>
                        <a:pt x="981" y="291"/>
                      </a:lnTo>
                      <a:lnTo>
                        <a:pt x="948" y="331"/>
                      </a:lnTo>
                      <a:lnTo>
                        <a:pt x="920" y="374"/>
                      </a:lnTo>
                      <a:lnTo>
                        <a:pt x="904" y="397"/>
                      </a:lnTo>
                      <a:lnTo>
                        <a:pt x="849" y="460"/>
                      </a:lnTo>
                      <a:lnTo>
                        <a:pt x="822" y="488"/>
                      </a:lnTo>
                      <a:lnTo>
                        <a:pt x="814" y="508"/>
                      </a:lnTo>
                      <a:lnTo>
                        <a:pt x="826" y="515"/>
                      </a:lnTo>
                      <a:lnTo>
                        <a:pt x="812" y="508"/>
                      </a:lnTo>
                      <a:lnTo>
                        <a:pt x="790" y="531"/>
                      </a:lnTo>
                      <a:lnTo>
                        <a:pt x="785" y="531"/>
                      </a:lnTo>
                      <a:lnTo>
                        <a:pt x="785" y="539"/>
                      </a:lnTo>
                      <a:lnTo>
                        <a:pt x="788" y="566"/>
                      </a:lnTo>
                      <a:lnTo>
                        <a:pt x="792" y="584"/>
                      </a:lnTo>
                      <a:lnTo>
                        <a:pt x="800" y="639"/>
                      </a:lnTo>
                      <a:lnTo>
                        <a:pt x="802" y="657"/>
                      </a:lnTo>
                      <a:lnTo>
                        <a:pt x="739" y="716"/>
                      </a:lnTo>
                      <a:lnTo>
                        <a:pt x="729" y="741"/>
                      </a:lnTo>
                      <a:lnTo>
                        <a:pt x="728" y="741"/>
                      </a:lnTo>
                      <a:lnTo>
                        <a:pt x="724" y="761"/>
                      </a:lnTo>
                      <a:lnTo>
                        <a:pt x="747" y="777"/>
                      </a:lnTo>
                      <a:lnTo>
                        <a:pt x="755" y="787"/>
                      </a:lnTo>
                      <a:lnTo>
                        <a:pt x="755" y="832"/>
                      </a:lnTo>
                      <a:lnTo>
                        <a:pt x="755" y="842"/>
                      </a:lnTo>
                      <a:lnTo>
                        <a:pt x="757" y="848"/>
                      </a:lnTo>
                      <a:lnTo>
                        <a:pt x="757" y="849"/>
                      </a:lnTo>
                      <a:lnTo>
                        <a:pt x="761" y="867"/>
                      </a:lnTo>
                      <a:lnTo>
                        <a:pt x="761" y="895"/>
                      </a:lnTo>
                      <a:lnTo>
                        <a:pt x="765" y="924"/>
                      </a:lnTo>
                      <a:lnTo>
                        <a:pt x="763" y="950"/>
                      </a:lnTo>
                      <a:lnTo>
                        <a:pt x="775" y="954"/>
                      </a:lnTo>
                      <a:lnTo>
                        <a:pt x="781" y="958"/>
                      </a:lnTo>
                      <a:lnTo>
                        <a:pt x="816" y="979"/>
                      </a:lnTo>
                      <a:lnTo>
                        <a:pt x="845" y="981"/>
                      </a:lnTo>
                      <a:lnTo>
                        <a:pt x="847" y="983"/>
                      </a:lnTo>
                      <a:lnTo>
                        <a:pt x="849" y="989"/>
                      </a:lnTo>
                      <a:lnTo>
                        <a:pt x="861" y="999"/>
                      </a:lnTo>
                      <a:lnTo>
                        <a:pt x="865" y="1001"/>
                      </a:lnTo>
                      <a:lnTo>
                        <a:pt x="879" y="1001"/>
                      </a:lnTo>
                      <a:lnTo>
                        <a:pt x="887" y="1005"/>
                      </a:lnTo>
                      <a:lnTo>
                        <a:pt x="902" y="1009"/>
                      </a:lnTo>
                      <a:lnTo>
                        <a:pt x="924" y="1032"/>
                      </a:lnTo>
                      <a:lnTo>
                        <a:pt x="930" y="1044"/>
                      </a:lnTo>
                      <a:lnTo>
                        <a:pt x="955" y="1054"/>
                      </a:lnTo>
                      <a:lnTo>
                        <a:pt x="971" y="1068"/>
                      </a:lnTo>
                      <a:lnTo>
                        <a:pt x="983" y="1072"/>
                      </a:lnTo>
                      <a:lnTo>
                        <a:pt x="993" y="1072"/>
                      </a:lnTo>
                      <a:lnTo>
                        <a:pt x="1003" y="1074"/>
                      </a:lnTo>
                      <a:lnTo>
                        <a:pt x="1005" y="1077"/>
                      </a:lnTo>
                      <a:lnTo>
                        <a:pt x="1014" y="1083"/>
                      </a:lnTo>
                      <a:lnTo>
                        <a:pt x="1030" y="1101"/>
                      </a:lnTo>
                      <a:lnTo>
                        <a:pt x="1032" y="1103"/>
                      </a:lnTo>
                      <a:lnTo>
                        <a:pt x="1040" y="1115"/>
                      </a:lnTo>
                      <a:lnTo>
                        <a:pt x="1042" y="1121"/>
                      </a:lnTo>
                      <a:lnTo>
                        <a:pt x="1040" y="1127"/>
                      </a:lnTo>
                      <a:lnTo>
                        <a:pt x="1044" y="1150"/>
                      </a:lnTo>
                      <a:lnTo>
                        <a:pt x="1050" y="1156"/>
                      </a:lnTo>
                      <a:lnTo>
                        <a:pt x="1056" y="1174"/>
                      </a:lnTo>
                      <a:lnTo>
                        <a:pt x="1050" y="1174"/>
                      </a:lnTo>
                      <a:lnTo>
                        <a:pt x="1038" y="1176"/>
                      </a:lnTo>
                      <a:lnTo>
                        <a:pt x="993" y="1184"/>
                      </a:lnTo>
                      <a:lnTo>
                        <a:pt x="989" y="1184"/>
                      </a:lnTo>
                      <a:lnTo>
                        <a:pt x="973" y="1188"/>
                      </a:lnTo>
                      <a:lnTo>
                        <a:pt x="916" y="1195"/>
                      </a:lnTo>
                      <a:lnTo>
                        <a:pt x="857" y="1203"/>
                      </a:lnTo>
                      <a:lnTo>
                        <a:pt x="840" y="1207"/>
                      </a:lnTo>
                      <a:lnTo>
                        <a:pt x="769" y="1217"/>
                      </a:lnTo>
                      <a:lnTo>
                        <a:pt x="765" y="1217"/>
                      </a:lnTo>
                      <a:lnTo>
                        <a:pt x="761" y="1217"/>
                      </a:lnTo>
                      <a:lnTo>
                        <a:pt x="708" y="1225"/>
                      </a:lnTo>
                      <a:lnTo>
                        <a:pt x="704" y="1225"/>
                      </a:lnTo>
                      <a:lnTo>
                        <a:pt x="688" y="1227"/>
                      </a:lnTo>
                      <a:lnTo>
                        <a:pt x="665" y="1231"/>
                      </a:lnTo>
                      <a:lnTo>
                        <a:pt x="631" y="1235"/>
                      </a:lnTo>
                      <a:lnTo>
                        <a:pt x="627" y="1235"/>
                      </a:lnTo>
                      <a:lnTo>
                        <a:pt x="612" y="1237"/>
                      </a:lnTo>
                      <a:lnTo>
                        <a:pt x="608" y="1237"/>
                      </a:lnTo>
                      <a:lnTo>
                        <a:pt x="566" y="1243"/>
                      </a:lnTo>
                      <a:lnTo>
                        <a:pt x="547" y="1245"/>
                      </a:lnTo>
                      <a:lnTo>
                        <a:pt x="535" y="1246"/>
                      </a:lnTo>
                      <a:lnTo>
                        <a:pt x="501" y="1250"/>
                      </a:lnTo>
                      <a:lnTo>
                        <a:pt x="486" y="1250"/>
                      </a:lnTo>
                      <a:lnTo>
                        <a:pt x="468" y="1252"/>
                      </a:lnTo>
                      <a:lnTo>
                        <a:pt x="466" y="1254"/>
                      </a:lnTo>
                      <a:lnTo>
                        <a:pt x="460" y="1254"/>
                      </a:lnTo>
                      <a:lnTo>
                        <a:pt x="425" y="1258"/>
                      </a:lnTo>
                      <a:lnTo>
                        <a:pt x="405" y="1260"/>
                      </a:lnTo>
                      <a:lnTo>
                        <a:pt x="384" y="1262"/>
                      </a:lnTo>
                      <a:lnTo>
                        <a:pt x="372" y="1264"/>
                      </a:lnTo>
                      <a:lnTo>
                        <a:pt x="331" y="1268"/>
                      </a:lnTo>
                      <a:lnTo>
                        <a:pt x="325" y="1268"/>
                      </a:lnTo>
                      <a:lnTo>
                        <a:pt x="307" y="1270"/>
                      </a:lnTo>
                      <a:lnTo>
                        <a:pt x="295" y="1270"/>
                      </a:lnTo>
                      <a:lnTo>
                        <a:pt x="283" y="1272"/>
                      </a:lnTo>
                      <a:lnTo>
                        <a:pt x="275" y="1272"/>
                      </a:lnTo>
                      <a:lnTo>
                        <a:pt x="244" y="1276"/>
                      </a:lnTo>
                      <a:lnTo>
                        <a:pt x="222" y="1276"/>
                      </a:lnTo>
                      <a:lnTo>
                        <a:pt x="211" y="1278"/>
                      </a:lnTo>
                      <a:lnTo>
                        <a:pt x="209" y="1252"/>
                      </a:lnTo>
                      <a:lnTo>
                        <a:pt x="207" y="1225"/>
                      </a:lnTo>
                      <a:lnTo>
                        <a:pt x="205" y="1203"/>
                      </a:lnTo>
                      <a:lnTo>
                        <a:pt x="201" y="1172"/>
                      </a:lnTo>
                      <a:lnTo>
                        <a:pt x="199" y="1146"/>
                      </a:lnTo>
                      <a:lnTo>
                        <a:pt x="199" y="1131"/>
                      </a:lnTo>
                      <a:lnTo>
                        <a:pt x="191" y="1056"/>
                      </a:lnTo>
                      <a:lnTo>
                        <a:pt x="191" y="1038"/>
                      </a:lnTo>
                      <a:lnTo>
                        <a:pt x="187" y="1001"/>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212" name="Freeform 18">
                  <a:extLst>
                    <a:ext uri="{FF2B5EF4-FFF2-40B4-BE49-F238E27FC236}">
                      <a16:creationId xmlns:a16="http://schemas.microsoft.com/office/drawing/2014/main" id="{085695EA-BDD2-41EA-BA55-1C9D20D37D4D}"/>
                    </a:ext>
                  </a:extLst>
                </p:cNvPr>
                <p:cNvSpPr>
                  <a:spLocks/>
                </p:cNvSpPr>
                <p:nvPr/>
              </p:nvSpPr>
              <p:spPr bwMode="auto">
                <a:xfrm>
                  <a:off x="3322" y="1916"/>
                  <a:ext cx="643" cy="460"/>
                </a:xfrm>
                <a:custGeom>
                  <a:avLst/>
                  <a:gdLst>
                    <a:gd name="T0" fmla="*/ 344 w 1285"/>
                    <a:gd name="T1" fmla="*/ 55 h 920"/>
                    <a:gd name="T2" fmla="*/ 410 w 1285"/>
                    <a:gd name="T3" fmla="*/ 47 h 920"/>
                    <a:gd name="T4" fmla="*/ 522 w 1285"/>
                    <a:gd name="T5" fmla="*/ 29 h 920"/>
                    <a:gd name="T6" fmla="*/ 603 w 1285"/>
                    <a:gd name="T7" fmla="*/ 16 h 920"/>
                    <a:gd name="T8" fmla="*/ 690 w 1285"/>
                    <a:gd name="T9" fmla="*/ 0 h 920"/>
                    <a:gd name="T10" fmla="*/ 748 w 1285"/>
                    <a:gd name="T11" fmla="*/ 43 h 920"/>
                    <a:gd name="T12" fmla="*/ 743 w 1285"/>
                    <a:gd name="T13" fmla="*/ 96 h 920"/>
                    <a:gd name="T14" fmla="*/ 780 w 1285"/>
                    <a:gd name="T15" fmla="*/ 167 h 920"/>
                    <a:gd name="T16" fmla="*/ 817 w 1285"/>
                    <a:gd name="T17" fmla="*/ 194 h 920"/>
                    <a:gd name="T18" fmla="*/ 884 w 1285"/>
                    <a:gd name="T19" fmla="*/ 238 h 920"/>
                    <a:gd name="T20" fmla="*/ 929 w 1285"/>
                    <a:gd name="T21" fmla="*/ 318 h 920"/>
                    <a:gd name="T22" fmla="*/ 986 w 1285"/>
                    <a:gd name="T23" fmla="*/ 308 h 920"/>
                    <a:gd name="T24" fmla="*/ 1030 w 1285"/>
                    <a:gd name="T25" fmla="*/ 328 h 920"/>
                    <a:gd name="T26" fmla="*/ 1026 w 1285"/>
                    <a:gd name="T27" fmla="*/ 365 h 920"/>
                    <a:gd name="T28" fmla="*/ 1006 w 1285"/>
                    <a:gd name="T29" fmla="*/ 420 h 920"/>
                    <a:gd name="T30" fmla="*/ 1041 w 1285"/>
                    <a:gd name="T31" fmla="*/ 477 h 920"/>
                    <a:gd name="T32" fmla="*/ 1122 w 1285"/>
                    <a:gd name="T33" fmla="*/ 507 h 920"/>
                    <a:gd name="T34" fmla="*/ 1183 w 1285"/>
                    <a:gd name="T35" fmla="*/ 562 h 920"/>
                    <a:gd name="T36" fmla="*/ 1199 w 1285"/>
                    <a:gd name="T37" fmla="*/ 625 h 920"/>
                    <a:gd name="T38" fmla="*/ 1252 w 1285"/>
                    <a:gd name="T39" fmla="*/ 668 h 920"/>
                    <a:gd name="T40" fmla="*/ 1281 w 1285"/>
                    <a:gd name="T41" fmla="*/ 686 h 920"/>
                    <a:gd name="T42" fmla="*/ 1281 w 1285"/>
                    <a:gd name="T43" fmla="*/ 737 h 920"/>
                    <a:gd name="T44" fmla="*/ 1242 w 1285"/>
                    <a:gd name="T45" fmla="*/ 776 h 920"/>
                    <a:gd name="T46" fmla="*/ 1226 w 1285"/>
                    <a:gd name="T47" fmla="*/ 814 h 920"/>
                    <a:gd name="T48" fmla="*/ 1220 w 1285"/>
                    <a:gd name="T49" fmla="*/ 863 h 920"/>
                    <a:gd name="T50" fmla="*/ 1126 w 1285"/>
                    <a:gd name="T51" fmla="*/ 904 h 920"/>
                    <a:gd name="T52" fmla="*/ 1102 w 1285"/>
                    <a:gd name="T53" fmla="*/ 882 h 920"/>
                    <a:gd name="T54" fmla="*/ 1090 w 1285"/>
                    <a:gd name="T55" fmla="*/ 804 h 920"/>
                    <a:gd name="T56" fmla="*/ 994 w 1285"/>
                    <a:gd name="T57" fmla="*/ 821 h 920"/>
                    <a:gd name="T58" fmla="*/ 912 w 1285"/>
                    <a:gd name="T59" fmla="*/ 835 h 920"/>
                    <a:gd name="T60" fmla="*/ 855 w 1285"/>
                    <a:gd name="T61" fmla="*/ 843 h 920"/>
                    <a:gd name="T62" fmla="*/ 748 w 1285"/>
                    <a:gd name="T63" fmla="*/ 861 h 920"/>
                    <a:gd name="T64" fmla="*/ 640 w 1285"/>
                    <a:gd name="T65" fmla="*/ 876 h 920"/>
                    <a:gd name="T66" fmla="*/ 562 w 1285"/>
                    <a:gd name="T67" fmla="*/ 886 h 920"/>
                    <a:gd name="T68" fmla="*/ 483 w 1285"/>
                    <a:gd name="T69" fmla="*/ 898 h 920"/>
                    <a:gd name="T70" fmla="*/ 407 w 1285"/>
                    <a:gd name="T71" fmla="*/ 906 h 920"/>
                    <a:gd name="T72" fmla="*/ 291 w 1285"/>
                    <a:gd name="T73" fmla="*/ 900 h 920"/>
                    <a:gd name="T74" fmla="*/ 285 w 1285"/>
                    <a:gd name="T75" fmla="*/ 845 h 920"/>
                    <a:gd name="T76" fmla="*/ 279 w 1285"/>
                    <a:gd name="T77" fmla="*/ 800 h 920"/>
                    <a:gd name="T78" fmla="*/ 269 w 1285"/>
                    <a:gd name="T79" fmla="*/ 713 h 920"/>
                    <a:gd name="T80" fmla="*/ 257 w 1285"/>
                    <a:gd name="T81" fmla="*/ 601 h 920"/>
                    <a:gd name="T82" fmla="*/ 247 w 1285"/>
                    <a:gd name="T83" fmla="*/ 511 h 920"/>
                    <a:gd name="T84" fmla="*/ 239 w 1285"/>
                    <a:gd name="T85" fmla="*/ 434 h 920"/>
                    <a:gd name="T86" fmla="*/ 234 w 1285"/>
                    <a:gd name="T87" fmla="*/ 377 h 920"/>
                    <a:gd name="T88" fmla="*/ 202 w 1285"/>
                    <a:gd name="T89" fmla="*/ 364 h 920"/>
                    <a:gd name="T90" fmla="*/ 147 w 1285"/>
                    <a:gd name="T91" fmla="*/ 307 h 920"/>
                    <a:gd name="T92" fmla="*/ 171 w 1285"/>
                    <a:gd name="T93" fmla="*/ 236 h 920"/>
                    <a:gd name="T94" fmla="*/ 92 w 1285"/>
                    <a:gd name="T95" fmla="*/ 206 h 920"/>
                    <a:gd name="T96" fmla="*/ 17 w 1285"/>
                    <a:gd name="T97" fmla="*/ 94 h 920"/>
                    <a:gd name="T98" fmla="*/ 4 w 1285"/>
                    <a:gd name="T99" fmla="*/ 92 h 920"/>
                    <a:gd name="T100" fmla="*/ 133 w 1285"/>
                    <a:gd name="T101" fmla="*/ 80 h 920"/>
                    <a:gd name="T102" fmla="*/ 224 w 1285"/>
                    <a:gd name="T103" fmla="*/ 73 h 9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85"/>
                    <a:gd name="T157" fmla="*/ 0 h 920"/>
                    <a:gd name="T158" fmla="*/ 1285 w 1285"/>
                    <a:gd name="T159" fmla="*/ 920 h 9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85" h="920">
                      <a:moveTo>
                        <a:pt x="265" y="67"/>
                      </a:moveTo>
                      <a:lnTo>
                        <a:pt x="300" y="63"/>
                      </a:lnTo>
                      <a:lnTo>
                        <a:pt x="304" y="61"/>
                      </a:lnTo>
                      <a:lnTo>
                        <a:pt x="342" y="57"/>
                      </a:lnTo>
                      <a:lnTo>
                        <a:pt x="344" y="55"/>
                      </a:lnTo>
                      <a:lnTo>
                        <a:pt x="346" y="55"/>
                      </a:lnTo>
                      <a:lnTo>
                        <a:pt x="379" y="51"/>
                      </a:lnTo>
                      <a:lnTo>
                        <a:pt x="389" y="49"/>
                      </a:lnTo>
                      <a:lnTo>
                        <a:pt x="399" y="49"/>
                      </a:lnTo>
                      <a:lnTo>
                        <a:pt x="410" y="47"/>
                      </a:lnTo>
                      <a:lnTo>
                        <a:pt x="432" y="43"/>
                      </a:lnTo>
                      <a:lnTo>
                        <a:pt x="458" y="39"/>
                      </a:lnTo>
                      <a:lnTo>
                        <a:pt x="473" y="37"/>
                      </a:lnTo>
                      <a:lnTo>
                        <a:pt x="517" y="29"/>
                      </a:lnTo>
                      <a:lnTo>
                        <a:pt x="522" y="29"/>
                      </a:lnTo>
                      <a:lnTo>
                        <a:pt x="536" y="27"/>
                      </a:lnTo>
                      <a:lnTo>
                        <a:pt x="558" y="23"/>
                      </a:lnTo>
                      <a:lnTo>
                        <a:pt x="583" y="20"/>
                      </a:lnTo>
                      <a:lnTo>
                        <a:pt x="601" y="16"/>
                      </a:lnTo>
                      <a:lnTo>
                        <a:pt x="603" y="16"/>
                      </a:lnTo>
                      <a:lnTo>
                        <a:pt x="613" y="14"/>
                      </a:lnTo>
                      <a:lnTo>
                        <a:pt x="633" y="10"/>
                      </a:lnTo>
                      <a:lnTo>
                        <a:pt x="640" y="10"/>
                      </a:lnTo>
                      <a:lnTo>
                        <a:pt x="652" y="8"/>
                      </a:lnTo>
                      <a:lnTo>
                        <a:pt x="690" y="0"/>
                      </a:lnTo>
                      <a:lnTo>
                        <a:pt x="691" y="2"/>
                      </a:lnTo>
                      <a:lnTo>
                        <a:pt x="709" y="12"/>
                      </a:lnTo>
                      <a:lnTo>
                        <a:pt x="735" y="37"/>
                      </a:lnTo>
                      <a:lnTo>
                        <a:pt x="750" y="41"/>
                      </a:lnTo>
                      <a:lnTo>
                        <a:pt x="748" y="43"/>
                      </a:lnTo>
                      <a:lnTo>
                        <a:pt x="747" y="43"/>
                      </a:lnTo>
                      <a:lnTo>
                        <a:pt x="741" y="69"/>
                      </a:lnTo>
                      <a:lnTo>
                        <a:pt x="741" y="71"/>
                      </a:lnTo>
                      <a:lnTo>
                        <a:pt x="741" y="80"/>
                      </a:lnTo>
                      <a:lnTo>
                        <a:pt x="743" y="96"/>
                      </a:lnTo>
                      <a:lnTo>
                        <a:pt x="752" y="120"/>
                      </a:lnTo>
                      <a:lnTo>
                        <a:pt x="762" y="132"/>
                      </a:lnTo>
                      <a:lnTo>
                        <a:pt x="762" y="145"/>
                      </a:lnTo>
                      <a:lnTo>
                        <a:pt x="776" y="157"/>
                      </a:lnTo>
                      <a:lnTo>
                        <a:pt x="780" y="167"/>
                      </a:lnTo>
                      <a:lnTo>
                        <a:pt x="780" y="169"/>
                      </a:lnTo>
                      <a:lnTo>
                        <a:pt x="792" y="181"/>
                      </a:lnTo>
                      <a:lnTo>
                        <a:pt x="798" y="185"/>
                      </a:lnTo>
                      <a:lnTo>
                        <a:pt x="802" y="187"/>
                      </a:lnTo>
                      <a:lnTo>
                        <a:pt x="817" y="194"/>
                      </a:lnTo>
                      <a:lnTo>
                        <a:pt x="823" y="204"/>
                      </a:lnTo>
                      <a:lnTo>
                        <a:pt x="831" y="206"/>
                      </a:lnTo>
                      <a:lnTo>
                        <a:pt x="855" y="226"/>
                      </a:lnTo>
                      <a:lnTo>
                        <a:pt x="866" y="230"/>
                      </a:lnTo>
                      <a:lnTo>
                        <a:pt x="884" y="238"/>
                      </a:lnTo>
                      <a:lnTo>
                        <a:pt x="904" y="251"/>
                      </a:lnTo>
                      <a:lnTo>
                        <a:pt x="910" y="259"/>
                      </a:lnTo>
                      <a:lnTo>
                        <a:pt x="917" y="279"/>
                      </a:lnTo>
                      <a:lnTo>
                        <a:pt x="923" y="305"/>
                      </a:lnTo>
                      <a:lnTo>
                        <a:pt x="929" y="318"/>
                      </a:lnTo>
                      <a:lnTo>
                        <a:pt x="947" y="328"/>
                      </a:lnTo>
                      <a:lnTo>
                        <a:pt x="953" y="326"/>
                      </a:lnTo>
                      <a:lnTo>
                        <a:pt x="967" y="305"/>
                      </a:lnTo>
                      <a:lnTo>
                        <a:pt x="980" y="305"/>
                      </a:lnTo>
                      <a:lnTo>
                        <a:pt x="986" y="308"/>
                      </a:lnTo>
                      <a:lnTo>
                        <a:pt x="998" y="308"/>
                      </a:lnTo>
                      <a:lnTo>
                        <a:pt x="1002" y="308"/>
                      </a:lnTo>
                      <a:lnTo>
                        <a:pt x="1028" y="318"/>
                      </a:lnTo>
                      <a:lnTo>
                        <a:pt x="1030" y="326"/>
                      </a:lnTo>
                      <a:lnTo>
                        <a:pt x="1030" y="328"/>
                      </a:lnTo>
                      <a:lnTo>
                        <a:pt x="1030" y="330"/>
                      </a:lnTo>
                      <a:lnTo>
                        <a:pt x="1022" y="336"/>
                      </a:lnTo>
                      <a:lnTo>
                        <a:pt x="1022" y="340"/>
                      </a:lnTo>
                      <a:lnTo>
                        <a:pt x="1024" y="360"/>
                      </a:lnTo>
                      <a:lnTo>
                        <a:pt x="1026" y="365"/>
                      </a:lnTo>
                      <a:lnTo>
                        <a:pt x="1016" y="385"/>
                      </a:lnTo>
                      <a:lnTo>
                        <a:pt x="1016" y="387"/>
                      </a:lnTo>
                      <a:lnTo>
                        <a:pt x="1014" y="391"/>
                      </a:lnTo>
                      <a:lnTo>
                        <a:pt x="1014" y="395"/>
                      </a:lnTo>
                      <a:lnTo>
                        <a:pt x="1006" y="420"/>
                      </a:lnTo>
                      <a:lnTo>
                        <a:pt x="1006" y="450"/>
                      </a:lnTo>
                      <a:lnTo>
                        <a:pt x="1010" y="454"/>
                      </a:lnTo>
                      <a:lnTo>
                        <a:pt x="1031" y="472"/>
                      </a:lnTo>
                      <a:lnTo>
                        <a:pt x="1033" y="474"/>
                      </a:lnTo>
                      <a:lnTo>
                        <a:pt x="1041" y="477"/>
                      </a:lnTo>
                      <a:lnTo>
                        <a:pt x="1057" y="481"/>
                      </a:lnTo>
                      <a:lnTo>
                        <a:pt x="1083" y="497"/>
                      </a:lnTo>
                      <a:lnTo>
                        <a:pt x="1096" y="513"/>
                      </a:lnTo>
                      <a:lnTo>
                        <a:pt x="1108" y="509"/>
                      </a:lnTo>
                      <a:lnTo>
                        <a:pt x="1122" y="507"/>
                      </a:lnTo>
                      <a:lnTo>
                        <a:pt x="1145" y="519"/>
                      </a:lnTo>
                      <a:lnTo>
                        <a:pt x="1149" y="529"/>
                      </a:lnTo>
                      <a:lnTo>
                        <a:pt x="1185" y="550"/>
                      </a:lnTo>
                      <a:lnTo>
                        <a:pt x="1183" y="560"/>
                      </a:lnTo>
                      <a:lnTo>
                        <a:pt x="1183" y="562"/>
                      </a:lnTo>
                      <a:lnTo>
                        <a:pt x="1206" y="597"/>
                      </a:lnTo>
                      <a:lnTo>
                        <a:pt x="1202" y="605"/>
                      </a:lnTo>
                      <a:lnTo>
                        <a:pt x="1199" y="607"/>
                      </a:lnTo>
                      <a:lnTo>
                        <a:pt x="1195" y="613"/>
                      </a:lnTo>
                      <a:lnTo>
                        <a:pt x="1199" y="625"/>
                      </a:lnTo>
                      <a:lnTo>
                        <a:pt x="1200" y="625"/>
                      </a:lnTo>
                      <a:lnTo>
                        <a:pt x="1206" y="625"/>
                      </a:lnTo>
                      <a:lnTo>
                        <a:pt x="1230" y="664"/>
                      </a:lnTo>
                      <a:lnTo>
                        <a:pt x="1242" y="668"/>
                      </a:lnTo>
                      <a:lnTo>
                        <a:pt x="1252" y="668"/>
                      </a:lnTo>
                      <a:lnTo>
                        <a:pt x="1250" y="654"/>
                      </a:lnTo>
                      <a:lnTo>
                        <a:pt x="1269" y="664"/>
                      </a:lnTo>
                      <a:lnTo>
                        <a:pt x="1277" y="668"/>
                      </a:lnTo>
                      <a:lnTo>
                        <a:pt x="1283" y="674"/>
                      </a:lnTo>
                      <a:lnTo>
                        <a:pt x="1281" y="686"/>
                      </a:lnTo>
                      <a:lnTo>
                        <a:pt x="1281" y="690"/>
                      </a:lnTo>
                      <a:lnTo>
                        <a:pt x="1285" y="707"/>
                      </a:lnTo>
                      <a:lnTo>
                        <a:pt x="1285" y="713"/>
                      </a:lnTo>
                      <a:lnTo>
                        <a:pt x="1273" y="717"/>
                      </a:lnTo>
                      <a:lnTo>
                        <a:pt x="1281" y="737"/>
                      </a:lnTo>
                      <a:lnTo>
                        <a:pt x="1271" y="757"/>
                      </a:lnTo>
                      <a:lnTo>
                        <a:pt x="1254" y="747"/>
                      </a:lnTo>
                      <a:lnTo>
                        <a:pt x="1248" y="749"/>
                      </a:lnTo>
                      <a:lnTo>
                        <a:pt x="1246" y="751"/>
                      </a:lnTo>
                      <a:lnTo>
                        <a:pt x="1242" y="776"/>
                      </a:lnTo>
                      <a:lnTo>
                        <a:pt x="1230" y="778"/>
                      </a:lnTo>
                      <a:lnTo>
                        <a:pt x="1224" y="762"/>
                      </a:lnTo>
                      <a:lnTo>
                        <a:pt x="1220" y="780"/>
                      </a:lnTo>
                      <a:lnTo>
                        <a:pt x="1230" y="804"/>
                      </a:lnTo>
                      <a:lnTo>
                        <a:pt x="1226" y="814"/>
                      </a:lnTo>
                      <a:lnTo>
                        <a:pt x="1230" y="831"/>
                      </a:lnTo>
                      <a:lnTo>
                        <a:pt x="1200" y="837"/>
                      </a:lnTo>
                      <a:lnTo>
                        <a:pt x="1216" y="847"/>
                      </a:lnTo>
                      <a:lnTo>
                        <a:pt x="1224" y="859"/>
                      </a:lnTo>
                      <a:lnTo>
                        <a:pt x="1220" y="863"/>
                      </a:lnTo>
                      <a:lnTo>
                        <a:pt x="1204" y="888"/>
                      </a:lnTo>
                      <a:lnTo>
                        <a:pt x="1200" y="888"/>
                      </a:lnTo>
                      <a:lnTo>
                        <a:pt x="1173" y="894"/>
                      </a:lnTo>
                      <a:lnTo>
                        <a:pt x="1163" y="896"/>
                      </a:lnTo>
                      <a:lnTo>
                        <a:pt x="1126" y="904"/>
                      </a:lnTo>
                      <a:lnTo>
                        <a:pt x="1110" y="906"/>
                      </a:lnTo>
                      <a:lnTo>
                        <a:pt x="1102" y="908"/>
                      </a:lnTo>
                      <a:lnTo>
                        <a:pt x="1087" y="910"/>
                      </a:lnTo>
                      <a:lnTo>
                        <a:pt x="1098" y="884"/>
                      </a:lnTo>
                      <a:lnTo>
                        <a:pt x="1102" y="882"/>
                      </a:lnTo>
                      <a:lnTo>
                        <a:pt x="1112" y="863"/>
                      </a:lnTo>
                      <a:lnTo>
                        <a:pt x="1124" y="853"/>
                      </a:lnTo>
                      <a:lnTo>
                        <a:pt x="1110" y="802"/>
                      </a:lnTo>
                      <a:lnTo>
                        <a:pt x="1096" y="804"/>
                      </a:lnTo>
                      <a:lnTo>
                        <a:pt x="1090" y="804"/>
                      </a:lnTo>
                      <a:lnTo>
                        <a:pt x="1083" y="806"/>
                      </a:lnTo>
                      <a:lnTo>
                        <a:pt x="1031" y="816"/>
                      </a:lnTo>
                      <a:lnTo>
                        <a:pt x="1008" y="819"/>
                      </a:lnTo>
                      <a:lnTo>
                        <a:pt x="1004" y="819"/>
                      </a:lnTo>
                      <a:lnTo>
                        <a:pt x="994" y="821"/>
                      </a:lnTo>
                      <a:lnTo>
                        <a:pt x="978" y="823"/>
                      </a:lnTo>
                      <a:lnTo>
                        <a:pt x="955" y="827"/>
                      </a:lnTo>
                      <a:lnTo>
                        <a:pt x="931" y="831"/>
                      </a:lnTo>
                      <a:lnTo>
                        <a:pt x="917" y="833"/>
                      </a:lnTo>
                      <a:lnTo>
                        <a:pt x="912" y="835"/>
                      </a:lnTo>
                      <a:lnTo>
                        <a:pt x="880" y="841"/>
                      </a:lnTo>
                      <a:lnTo>
                        <a:pt x="878" y="841"/>
                      </a:lnTo>
                      <a:lnTo>
                        <a:pt x="872" y="841"/>
                      </a:lnTo>
                      <a:lnTo>
                        <a:pt x="864" y="843"/>
                      </a:lnTo>
                      <a:lnTo>
                        <a:pt x="855" y="843"/>
                      </a:lnTo>
                      <a:lnTo>
                        <a:pt x="833" y="847"/>
                      </a:lnTo>
                      <a:lnTo>
                        <a:pt x="817" y="849"/>
                      </a:lnTo>
                      <a:lnTo>
                        <a:pt x="772" y="857"/>
                      </a:lnTo>
                      <a:lnTo>
                        <a:pt x="750" y="861"/>
                      </a:lnTo>
                      <a:lnTo>
                        <a:pt x="748" y="861"/>
                      </a:lnTo>
                      <a:lnTo>
                        <a:pt x="745" y="861"/>
                      </a:lnTo>
                      <a:lnTo>
                        <a:pt x="703" y="867"/>
                      </a:lnTo>
                      <a:lnTo>
                        <a:pt x="691" y="869"/>
                      </a:lnTo>
                      <a:lnTo>
                        <a:pt x="676" y="871"/>
                      </a:lnTo>
                      <a:lnTo>
                        <a:pt x="640" y="876"/>
                      </a:lnTo>
                      <a:lnTo>
                        <a:pt x="634" y="876"/>
                      </a:lnTo>
                      <a:lnTo>
                        <a:pt x="631" y="878"/>
                      </a:lnTo>
                      <a:lnTo>
                        <a:pt x="617" y="880"/>
                      </a:lnTo>
                      <a:lnTo>
                        <a:pt x="581" y="884"/>
                      </a:lnTo>
                      <a:lnTo>
                        <a:pt x="562" y="886"/>
                      </a:lnTo>
                      <a:lnTo>
                        <a:pt x="534" y="890"/>
                      </a:lnTo>
                      <a:lnTo>
                        <a:pt x="532" y="890"/>
                      </a:lnTo>
                      <a:lnTo>
                        <a:pt x="520" y="892"/>
                      </a:lnTo>
                      <a:lnTo>
                        <a:pt x="509" y="894"/>
                      </a:lnTo>
                      <a:lnTo>
                        <a:pt x="483" y="898"/>
                      </a:lnTo>
                      <a:lnTo>
                        <a:pt x="460" y="900"/>
                      </a:lnTo>
                      <a:lnTo>
                        <a:pt x="444" y="902"/>
                      </a:lnTo>
                      <a:lnTo>
                        <a:pt x="430" y="904"/>
                      </a:lnTo>
                      <a:lnTo>
                        <a:pt x="418" y="906"/>
                      </a:lnTo>
                      <a:lnTo>
                        <a:pt x="407" y="906"/>
                      </a:lnTo>
                      <a:lnTo>
                        <a:pt x="393" y="908"/>
                      </a:lnTo>
                      <a:lnTo>
                        <a:pt x="338" y="914"/>
                      </a:lnTo>
                      <a:lnTo>
                        <a:pt x="314" y="918"/>
                      </a:lnTo>
                      <a:lnTo>
                        <a:pt x="293" y="920"/>
                      </a:lnTo>
                      <a:lnTo>
                        <a:pt x="291" y="900"/>
                      </a:lnTo>
                      <a:lnTo>
                        <a:pt x="289" y="890"/>
                      </a:lnTo>
                      <a:lnTo>
                        <a:pt x="289" y="884"/>
                      </a:lnTo>
                      <a:lnTo>
                        <a:pt x="287" y="871"/>
                      </a:lnTo>
                      <a:lnTo>
                        <a:pt x="287" y="865"/>
                      </a:lnTo>
                      <a:lnTo>
                        <a:pt x="285" y="845"/>
                      </a:lnTo>
                      <a:lnTo>
                        <a:pt x="283" y="825"/>
                      </a:lnTo>
                      <a:lnTo>
                        <a:pt x="281" y="818"/>
                      </a:lnTo>
                      <a:lnTo>
                        <a:pt x="281" y="810"/>
                      </a:lnTo>
                      <a:lnTo>
                        <a:pt x="279" y="806"/>
                      </a:lnTo>
                      <a:lnTo>
                        <a:pt x="279" y="800"/>
                      </a:lnTo>
                      <a:lnTo>
                        <a:pt x="277" y="782"/>
                      </a:lnTo>
                      <a:lnTo>
                        <a:pt x="273" y="747"/>
                      </a:lnTo>
                      <a:lnTo>
                        <a:pt x="273" y="741"/>
                      </a:lnTo>
                      <a:lnTo>
                        <a:pt x="273" y="739"/>
                      </a:lnTo>
                      <a:lnTo>
                        <a:pt x="269" y="713"/>
                      </a:lnTo>
                      <a:lnTo>
                        <a:pt x="267" y="682"/>
                      </a:lnTo>
                      <a:lnTo>
                        <a:pt x="265" y="678"/>
                      </a:lnTo>
                      <a:lnTo>
                        <a:pt x="263" y="654"/>
                      </a:lnTo>
                      <a:lnTo>
                        <a:pt x="259" y="623"/>
                      </a:lnTo>
                      <a:lnTo>
                        <a:pt x="257" y="601"/>
                      </a:lnTo>
                      <a:lnTo>
                        <a:pt x="257" y="597"/>
                      </a:lnTo>
                      <a:lnTo>
                        <a:pt x="255" y="578"/>
                      </a:lnTo>
                      <a:lnTo>
                        <a:pt x="253" y="558"/>
                      </a:lnTo>
                      <a:lnTo>
                        <a:pt x="249" y="529"/>
                      </a:lnTo>
                      <a:lnTo>
                        <a:pt x="247" y="511"/>
                      </a:lnTo>
                      <a:lnTo>
                        <a:pt x="247" y="507"/>
                      </a:lnTo>
                      <a:lnTo>
                        <a:pt x="245" y="479"/>
                      </a:lnTo>
                      <a:lnTo>
                        <a:pt x="241" y="456"/>
                      </a:lnTo>
                      <a:lnTo>
                        <a:pt x="241" y="454"/>
                      </a:lnTo>
                      <a:lnTo>
                        <a:pt x="239" y="434"/>
                      </a:lnTo>
                      <a:lnTo>
                        <a:pt x="239" y="422"/>
                      </a:lnTo>
                      <a:lnTo>
                        <a:pt x="237" y="407"/>
                      </a:lnTo>
                      <a:lnTo>
                        <a:pt x="236" y="393"/>
                      </a:lnTo>
                      <a:lnTo>
                        <a:pt x="234" y="379"/>
                      </a:lnTo>
                      <a:lnTo>
                        <a:pt x="234" y="377"/>
                      </a:lnTo>
                      <a:lnTo>
                        <a:pt x="234" y="375"/>
                      </a:lnTo>
                      <a:lnTo>
                        <a:pt x="234" y="369"/>
                      </a:lnTo>
                      <a:lnTo>
                        <a:pt x="230" y="369"/>
                      </a:lnTo>
                      <a:lnTo>
                        <a:pt x="208" y="369"/>
                      </a:lnTo>
                      <a:lnTo>
                        <a:pt x="202" y="364"/>
                      </a:lnTo>
                      <a:lnTo>
                        <a:pt x="182" y="350"/>
                      </a:lnTo>
                      <a:lnTo>
                        <a:pt x="180" y="328"/>
                      </a:lnTo>
                      <a:lnTo>
                        <a:pt x="163" y="322"/>
                      </a:lnTo>
                      <a:lnTo>
                        <a:pt x="155" y="316"/>
                      </a:lnTo>
                      <a:lnTo>
                        <a:pt x="147" y="307"/>
                      </a:lnTo>
                      <a:lnTo>
                        <a:pt x="137" y="301"/>
                      </a:lnTo>
                      <a:lnTo>
                        <a:pt x="145" y="281"/>
                      </a:lnTo>
                      <a:lnTo>
                        <a:pt x="153" y="269"/>
                      </a:lnTo>
                      <a:lnTo>
                        <a:pt x="173" y="255"/>
                      </a:lnTo>
                      <a:lnTo>
                        <a:pt x="171" y="236"/>
                      </a:lnTo>
                      <a:lnTo>
                        <a:pt x="161" y="226"/>
                      </a:lnTo>
                      <a:lnTo>
                        <a:pt x="149" y="222"/>
                      </a:lnTo>
                      <a:lnTo>
                        <a:pt x="143" y="228"/>
                      </a:lnTo>
                      <a:lnTo>
                        <a:pt x="127" y="230"/>
                      </a:lnTo>
                      <a:lnTo>
                        <a:pt x="92" y="206"/>
                      </a:lnTo>
                      <a:lnTo>
                        <a:pt x="80" y="202"/>
                      </a:lnTo>
                      <a:lnTo>
                        <a:pt x="55" y="157"/>
                      </a:lnTo>
                      <a:lnTo>
                        <a:pt x="45" y="155"/>
                      </a:lnTo>
                      <a:lnTo>
                        <a:pt x="31" y="147"/>
                      </a:lnTo>
                      <a:lnTo>
                        <a:pt x="17" y="94"/>
                      </a:lnTo>
                      <a:lnTo>
                        <a:pt x="11" y="104"/>
                      </a:lnTo>
                      <a:lnTo>
                        <a:pt x="6" y="104"/>
                      </a:lnTo>
                      <a:lnTo>
                        <a:pt x="0" y="92"/>
                      </a:lnTo>
                      <a:lnTo>
                        <a:pt x="2" y="92"/>
                      </a:lnTo>
                      <a:lnTo>
                        <a:pt x="4" y="92"/>
                      </a:lnTo>
                      <a:lnTo>
                        <a:pt x="47" y="88"/>
                      </a:lnTo>
                      <a:lnTo>
                        <a:pt x="68" y="86"/>
                      </a:lnTo>
                      <a:lnTo>
                        <a:pt x="90" y="84"/>
                      </a:lnTo>
                      <a:lnTo>
                        <a:pt x="98" y="84"/>
                      </a:lnTo>
                      <a:lnTo>
                        <a:pt x="133" y="80"/>
                      </a:lnTo>
                      <a:lnTo>
                        <a:pt x="147" y="79"/>
                      </a:lnTo>
                      <a:lnTo>
                        <a:pt x="175" y="77"/>
                      </a:lnTo>
                      <a:lnTo>
                        <a:pt x="196" y="75"/>
                      </a:lnTo>
                      <a:lnTo>
                        <a:pt x="218" y="73"/>
                      </a:lnTo>
                      <a:lnTo>
                        <a:pt x="224" y="73"/>
                      </a:lnTo>
                      <a:lnTo>
                        <a:pt x="261" y="67"/>
                      </a:lnTo>
                      <a:lnTo>
                        <a:pt x="265" y="67"/>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213" name="Freeform 19">
                  <a:extLst>
                    <a:ext uri="{FF2B5EF4-FFF2-40B4-BE49-F238E27FC236}">
                      <a16:creationId xmlns:a16="http://schemas.microsoft.com/office/drawing/2014/main" id="{91D501B1-C44F-41F7-B3F7-1BF18F5602D5}"/>
                    </a:ext>
                  </a:extLst>
                </p:cNvPr>
                <p:cNvSpPr>
                  <a:spLocks/>
                </p:cNvSpPr>
                <p:nvPr/>
              </p:nvSpPr>
              <p:spPr bwMode="auto">
                <a:xfrm>
                  <a:off x="2613" y="1724"/>
                  <a:ext cx="756" cy="326"/>
                </a:xfrm>
                <a:custGeom>
                  <a:avLst/>
                  <a:gdLst>
                    <a:gd name="T0" fmla="*/ 892 w 1511"/>
                    <a:gd name="T1" fmla="*/ 634 h 648"/>
                    <a:gd name="T2" fmla="*/ 841 w 1511"/>
                    <a:gd name="T3" fmla="*/ 636 h 648"/>
                    <a:gd name="T4" fmla="*/ 762 w 1511"/>
                    <a:gd name="T5" fmla="*/ 640 h 648"/>
                    <a:gd name="T6" fmla="*/ 666 w 1511"/>
                    <a:gd name="T7" fmla="*/ 644 h 648"/>
                    <a:gd name="T8" fmla="*/ 599 w 1511"/>
                    <a:gd name="T9" fmla="*/ 644 h 648"/>
                    <a:gd name="T10" fmla="*/ 566 w 1511"/>
                    <a:gd name="T11" fmla="*/ 646 h 648"/>
                    <a:gd name="T12" fmla="*/ 467 w 1511"/>
                    <a:gd name="T13" fmla="*/ 646 h 648"/>
                    <a:gd name="T14" fmla="*/ 342 w 1511"/>
                    <a:gd name="T15" fmla="*/ 648 h 648"/>
                    <a:gd name="T16" fmla="*/ 342 w 1511"/>
                    <a:gd name="T17" fmla="*/ 542 h 648"/>
                    <a:gd name="T18" fmla="*/ 342 w 1511"/>
                    <a:gd name="T19" fmla="*/ 491 h 648"/>
                    <a:gd name="T20" fmla="*/ 238 w 1511"/>
                    <a:gd name="T21" fmla="*/ 436 h 648"/>
                    <a:gd name="T22" fmla="*/ 72 w 1511"/>
                    <a:gd name="T23" fmla="*/ 434 h 648"/>
                    <a:gd name="T24" fmla="*/ 2 w 1511"/>
                    <a:gd name="T25" fmla="*/ 367 h 648"/>
                    <a:gd name="T26" fmla="*/ 4 w 1511"/>
                    <a:gd name="T27" fmla="*/ 312 h 648"/>
                    <a:gd name="T28" fmla="*/ 6 w 1511"/>
                    <a:gd name="T29" fmla="*/ 273 h 648"/>
                    <a:gd name="T30" fmla="*/ 8 w 1511"/>
                    <a:gd name="T31" fmla="*/ 194 h 648"/>
                    <a:gd name="T32" fmla="*/ 12 w 1511"/>
                    <a:gd name="T33" fmla="*/ 47 h 648"/>
                    <a:gd name="T34" fmla="*/ 19 w 1511"/>
                    <a:gd name="T35" fmla="*/ 9 h 648"/>
                    <a:gd name="T36" fmla="*/ 145 w 1511"/>
                    <a:gd name="T37" fmla="*/ 11 h 648"/>
                    <a:gd name="T38" fmla="*/ 206 w 1511"/>
                    <a:gd name="T39" fmla="*/ 13 h 648"/>
                    <a:gd name="T40" fmla="*/ 271 w 1511"/>
                    <a:gd name="T41" fmla="*/ 13 h 648"/>
                    <a:gd name="T42" fmla="*/ 391 w 1511"/>
                    <a:gd name="T43" fmla="*/ 15 h 648"/>
                    <a:gd name="T44" fmla="*/ 542 w 1511"/>
                    <a:gd name="T45" fmla="*/ 13 h 648"/>
                    <a:gd name="T46" fmla="*/ 754 w 1511"/>
                    <a:gd name="T47" fmla="*/ 8 h 648"/>
                    <a:gd name="T48" fmla="*/ 947 w 1511"/>
                    <a:gd name="T49" fmla="*/ 17 h 648"/>
                    <a:gd name="T50" fmla="*/ 984 w 1511"/>
                    <a:gd name="T51" fmla="*/ 29 h 648"/>
                    <a:gd name="T52" fmla="*/ 1069 w 1511"/>
                    <a:gd name="T53" fmla="*/ 23 h 648"/>
                    <a:gd name="T54" fmla="*/ 1092 w 1511"/>
                    <a:gd name="T55" fmla="*/ 19 h 648"/>
                    <a:gd name="T56" fmla="*/ 1153 w 1511"/>
                    <a:gd name="T57" fmla="*/ 33 h 648"/>
                    <a:gd name="T58" fmla="*/ 1224 w 1511"/>
                    <a:gd name="T59" fmla="*/ 59 h 648"/>
                    <a:gd name="T60" fmla="*/ 1271 w 1511"/>
                    <a:gd name="T61" fmla="*/ 84 h 648"/>
                    <a:gd name="T62" fmla="*/ 1291 w 1511"/>
                    <a:gd name="T63" fmla="*/ 141 h 648"/>
                    <a:gd name="T64" fmla="*/ 1313 w 1511"/>
                    <a:gd name="T65" fmla="*/ 184 h 648"/>
                    <a:gd name="T66" fmla="*/ 1336 w 1511"/>
                    <a:gd name="T67" fmla="*/ 212 h 648"/>
                    <a:gd name="T68" fmla="*/ 1342 w 1511"/>
                    <a:gd name="T69" fmla="*/ 261 h 648"/>
                    <a:gd name="T70" fmla="*/ 1362 w 1511"/>
                    <a:gd name="T71" fmla="*/ 287 h 648"/>
                    <a:gd name="T72" fmla="*/ 1387 w 1511"/>
                    <a:gd name="T73" fmla="*/ 330 h 648"/>
                    <a:gd name="T74" fmla="*/ 1389 w 1511"/>
                    <a:gd name="T75" fmla="*/ 349 h 648"/>
                    <a:gd name="T76" fmla="*/ 1393 w 1511"/>
                    <a:gd name="T77" fmla="*/ 363 h 648"/>
                    <a:gd name="T78" fmla="*/ 1393 w 1511"/>
                    <a:gd name="T79" fmla="*/ 379 h 648"/>
                    <a:gd name="T80" fmla="*/ 1407 w 1511"/>
                    <a:gd name="T81" fmla="*/ 410 h 648"/>
                    <a:gd name="T82" fmla="*/ 1397 w 1511"/>
                    <a:gd name="T83" fmla="*/ 442 h 648"/>
                    <a:gd name="T84" fmla="*/ 1419 w 1511"/>
                    <a:gd name="T85" fmla="*/ 475 h 648"/>
                    <a:gd name="T86" fmla="*/ 1436 w 1511"/>
                    <a:gd name="T87" fmla="*/ 477 h 648"/>
                    <a:gd name="T88" fmla="*/ 1474 w 1511"/>
                    <a:gd name="T89" fmla="*/ 540 h 648"/>
                    <a:gd name="T90" fmla="*/ 1505 w 1511"/>
                    <a:gd name="T91" fmla="*/ 589 h 648"/>
                    <a:gd name="T92" fmla="*/ 1391 w 1511"/>
                    <a:gd name="T93" fmla="*/ 601 h 648"/>
                    <a:gd name="T94" fmla="*/ 1350 w 1511"/>
                    <a:gd name="T95" fmla="*/ 605 h 648"/>
                    <a:gd name="T96" fmla="*/ 1311 w 1511"/>
                    <a:gd name="T97" fmla="*/ 607 h 648"/>
                    <a:gd name="T98" fmla="*/ 1252 w 1511"/>
                    <a:gd name="T99" fmla="*/ 613 h 648"/>
                    <a:gd name="T100" fmla="*/ 1197 w 1511"/>
                    <a:gd name="T101" fmla="*/ 617 h 648"/>
                    <a:gd name="T102" fmla="*/ 1110 w 1511"/>
                    <a:gd name="T103" fmla="*/ 623 h 648"/>
                    <a:gd name="T104" fmla="*/ 1057 w 1511"/>
                    <a:gd name="T105" fmla="*/ 627 h 648"/>
                    <a:gd name="T106" fmla="*/ 998 w 1511"/>
                    <a:gd name="T107" fmla="*/ 629 h 648"/>
                    <a:gd name="T108" fmla="*/ 957 w 1511"/>
                    <a:gd name="T109" fmla="*/ 633 h 64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11"/>
                    <a:gd name="T166" fmla="*/ 0 h 648"/>
                    <a:gd name="T167" fmla="*/ 1511 w 1511"/>
                    <a:gd name="T168" fmla="*/ 648 h 64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11" h="648">
                      <a:moveTo>
                        <a:pt x="919" y="634"/>
                      </a:moveTo>
                      <a:lnTo>
                        <a:pt x="916" y="634"/>
                      </a:lnTo>
                      <a:lnTo>
                        <a:pt x="892" y="634"/>
                      </a:lnTo>
                      <a:lnTo>
                        <a:pt x="861" y="636"/>
                      </a:lnTo>
                      <a:lnTo>
                        <a:pt x="849" y="636"/>
                      </a:lnTo>
                      <a:lnTo>
                        <a:pt x="841" y="636"/>
                      </a:lnTo>
                      <a:lnTo>
                        <a:pt x="817" y="638"/>
                      </a:lnTo>
                      <a:lnTo>
                        <a:pt x="806" y="638"/>
                      </a:lnTo>
                      <a:lnTo>
                        <a:pt x="762" y="640"/>
                      </a:lnTo>
                      <a:lnTo>
                        <a:pt x="729" y="642"/>
                      </a:lnTo>
                      <a:lnTo>
                        <a:pt x="676" y="642"/>
                      </a:lnTo>
                      <a:lnTo>
                        <a:pt x="666" y="644"/>
                      </a:lnTo>
                      <a:lnTo>
                        <a:pt x="664" y="644"/>
                      </a:lnTo>
                      <a:lnTo>
                        <a:pt x="633" y="644"/>
                      </a:lnTo>
                      <a:lnTo>
                        <a:pt x="599" y="644"/>
                      </a:lnTo>
                      <a:lnTo>
                        <a:pt x="570" y="646"/>
                      </a:lnTo>
                      <a:lnTo>
                        <a:pt x="568" y="646"/>
                      </a:lnTo>
                      <a:lnTo>
                        <a:pt x="566" y="646"/>
                      </a:lnTo>
                      <a:lnTo>
                        <a:pt x="546" y="646"/>
                      </a:lnTo>
                      <a:lnTo>
                        <a:pt x="503" y="646"/>
                      </a:lnTo>
                      <a:lnTo>
                        <a:pt x="467" y="646"/>
                      </a:lnTo>
                      <a:lnTo>
                        <a:pt x="458" y="646"/>
                      </a:lnTo>
                      <a:lnTo>
                        <a:pt x="452" y="646"/>
                      </a:lnTo>
                      <a:lnTo>
                        <a:pt x="342" y="648"/>
                      </a:lnTo>
                      <a:lnTo>
                        <a:pt x="342" y="576"/>
                      </a:lnTo>
                      <a:lnTo>
                        <a:pt x="342" y="556"/>
                      </a:lnTo>
                      <a:lnTo>
                        <a:pt x="342" y="542"/>
                      </a:lnTo>
                      <a:lnTo>
                        <a:pt x="342" y="517"/>
                      </a:lnTo>
                      <a:lnTo>
                        <a:pt x="342" y="501"/>
                      </a:lnTo>
                      <a:lnTo>
                        <a:pt x="342" y="491"/>
                      </a:lnTo>
                      <a:lnTo>
                        <a:pt x="342" y="438"/>
                      </a:lnTo>
                      <a:lnTo>
                        <a:pt x="243" y="436"/>
                      </a:lnTo>
                      <a:lnTo>
                        <a:pt x="238" y="436"/>
                      </a:lnTo>
                      <a:lnTo>
                        <a:pt x="114" y="434"/>
                      </a:lnTo>
                      <a:lnTo>
                        <a:pt x="82" y="434"/>
                      </a:lnTo>
                      <a:lnTo>
                        <a:pt x="72" y="434"/>
                      </a:lnTo>
                      <a:lnTo>
                        <a:pt x="0" y="432"/>
                      </a:lnTo>
                      <a:lnTo>
                        <a:pt x="0" y="406"/>
                      </a:lnTo>
                      <a:lnTo>
                        <a:pt x="2" y="367"/>
                      </a:lnTo>
                      <a:lnTo>
                        <a:pt x="2" y="349"/>
                      </a:lnTo>
                      <a:lnTo>
                        <a:pt x="4" y="326"/>
                      </a:lnTo>
                      <a:lnTo>
                        <a:pt x="4" y="312"/>
                      </a:lnTo>
                      <a:lnTo>
                        <a:pt x="4" y="300"/>
                      </a:lnTo>
                      <a:lnTo>
                        <a:pt x="4" y="285"/>
                      </a:lnTo>
                      <a:lnTo>
                        <a:pt x="6" y="273"/>
                      </a:lnTo>
                      <a:lnTo>
                        <a:pt x="6" y="247"/>
                      </a:lnTo>
                      <a:lnTo>
                        <a:pt x="6" y="220"/>
                      </a:lnTo>
                      <a:lnTo>
                        <a:pt x="8" y="194"/>
                      </a:lnTo>
                      <a:lnTo>
                        <a:pt x="8" y="169"/>
                      </a:lnTo>
                      <a:lnTo>
                        <a:pt x="10" y="96"/>
                      </a:lnTo>
                      <a:lnTo>
                        <a:pt x="12" y="47"/>
                      </a:lnTo>
                      <a:lnTo>
                        <a:pt x="13" y="19"/>
                      </a:lnTo>
                      <a:lnTo>
                        <a:pt x="13" y="9"/>
                      </a:lnTo>
                      <a:lnTo>
                        <a:pt x="19" y="9"/>
                      </a:lnTo>
                      <a:lnTo>
                        <a:pt x="21" y="9"/>
                      </a:lnTo>
                      <a:lnTo>
                        <a:pt x="102" y="11"/>
                      </a:lnTo>
                      <a:lnTo>
                        <a:pt x="145" y="11"/>
                      </a:lnTo>
                      <a:lnTo>
                        <a:pt x="151" y="11"/>
                      </a:lnTo>
                      <a:lnTo>
                        <a:pt x="186" y="13"/>
                      </a:lnTo>
                      <a:lnTo>
                        <a:pt x="206" y="13"/>
                      </a:lnTo>
                      <a:lnTo>
                        <a:pt x="210" y="13"/>
                      </a:lnTo>
                      <a:lnTo>
                        <a:pt x="220" y="13"/>
                      </a:lnTo>
                      <a:lnTo>
                        <a:pt x="271" y="13"/>
                      </a:lnTo>
                      <a:lnTo>
                        <a:pt x="308" y="13"/>
                      </a:lnTo>
                      <a:lnTo>
                        <a:pt x="336" y="13"/>
                      </a:lnTo>
                      <a:lnTo>
                        <a:pt x="391" y="15"/>
                      </a:lnTo>
                      <a:lnTo>
                        <a:pt x="403" y="15"/>
                      </a:lnTo>
                      <a:lnTo>
                        <a:pt x="477" y="13"/>
                      </a:lnTo>
                      <a:lnTo>
                        <a:pt x="542" y="13"/>
                      </a:lnTo>
                      <a:lnTo>
                        <a:pt x="597" y="11"/>
                      </a:lnTo>
                      <a:lnTo>
                        <a:pt x="646" y="9"/>
                      </a:lnTo>
                      <a:lnTo>
                        <a:pt x="754" y="8"/>
                      </a:lnTo>
                      <a:lnTo>
                        <a:pt x="802" y="6"/>
                      </a:lnTo>
                      <a:lnTo>
                        <a:pt x="925" y="0"/>
                      </a:lnTo>
                      <a:lnTo>
                        <a:pt x="947" y="17"/>
                      </a:lnTo>
                      <a:lnTo>
                        <a:pt x="957" y="21"/>
                      </a:lnTo>
                      <a:lnTo>
                        <a:pt x="967" y="23"/>
                      </a:lnTo>
                      <a:lnTo>
                        <a:pt x="984" y="29"/>
                      </a:lnTo>
                      <a:lnTo>
                        <a:pt x="1010" y="45"/>
                      </a:lnTo>
                      <a:lnTo>
                        <a:pt x="1030" y="23"/>
                      </a:lnTo>
                      <a:lnTo>
                        <a:pt x="1069" y="23"/>
                      </a:lnTo>
                      <a:lnTo>
                        <a:pt x="1073" y="23"/>
                      </a:lnTo>
                      <a:lnTo>
                        <a:pt x="1090" y="19"/>
                      </a:lnTo>
                      <a:lnTo>
                        <a:pt x="1092" y="19"/>
                      </a:lnTo>
                      <a:lnTo>
                        <a:pt x="1132" y="17"/>
                      </a:lnTo>
                      <a:lnTo>
                        <a:pt x="1147" y="27"/>
                      </a:lnTo>
                      <a:lnTo>
                        <a:pt x="1153" y="33"/>
                      </a:lnTo>
                      <a:lnTo>
                        <a:pt x="1171" y="33"/>
                      </a:lnTo>
                      <a:lnTo>
                        <a:pt x="1206" y="43"/>
                      </a:lnTo>
                      <a:lnTo>
                        <a:pt x="1224" y="59"/>
                      </a:lnTo>
                      <a:lnTo>
                        <a:pt x="1240" y="78"/>
                      </a:lnTo>
                      <a:lnTo>
                        <a:pt x="1258" y="82"/>
                      </a:lnTo>
                      <a:lnTo>
                        <a:pt x="1271" y="84"/>
                      </a:lnTo>
                      <a:lnTo>
                        <a:pt x="1289" y="127"/>
                      </a:lnTo>
                      <a:lnTo>
                        <a:pt x="1295" y="133"/>
                      </a:lnTo>
                      <a:lnTo>
                        <a:pt x="1291" y="141"/>
                      </a:lnTo>
                      <a:lnTo>
                        <a:pt x="1305" y="159"/>
                      </a:lnTo>
                      <a:lnTo>
                        <a:pt x="1307" y="175"/>
                      </a:lnTo>
                      <a:lnTo>
                        <a:pt x="1313" y="184"/>
                      </a:lnTo>
                      <a:lnTo>
                        <a:pt x="1322" y="184"/>
                      </a:lnTo>
                      <a:lnTo>
                        <a:pt x="1332" y="212"/>
                      </a:lnTo>
                      <a:lnTo>
                        <a:pt x="1336" y="212"/>
                      </a:lnTo>
                      <a:lnTo>
                        <a:pt x="1342" y="235"/>
                      </a:lnTo>
                      <a:lnTo>
                        <a:pt x="1338" y="249"/>
                      </a:lnTo>
                      <a:lnTo>
                        <a:pt x="1342" y="261"/>
                      </a:lnTo>
                      <a:lnTo>
                        <a:pt x="1362" y="277"/>
                      </a:lnTo>
                      <a:lnTo>
                        <a:pt x="1364" y="285"/>
                      </a:lnTo>
                      <a:lnTo>
                        <a:pt x="1362" y="287"/>
                      </a:lnTo>
                      <a:lnTo>
                        <a:pt x="1364" y="292"/>
                      </a:lnTo>
                      <a:lnTo>
                        <a:pt x="1375" y="308"/>
                      </a:lnTo>
                      <a:lnTo>
                        <a:pt x="1387" y="330"/>
                      </a:lnTo>
                      <a:lnTo>
                        <a:pt x="1381" y="338"/>
                      </a:lnTo>
                      <a:lnTo>
                        <a:pt x="1381" y="349"/>
                      </a:lnTo>
                      <a:lnTo>
                        <a:pt x="1389" y="349"/>
                      </a:lnTo>
                      <a:lnTo>
                        <a:pt x="1391" y="353"/>
                      </a:lnTo>
                      <a:lnTo>
                        <a:pt x="1389" y="355"/>
                      </a:lnTo>
                      <a:lnTo>
                        <a:pt x="1393" y="363"/>
                      </a:lnTo>
                      <a:lnTo>
                        <a:pt x="1391" y="377"/>
                      </a:lnTo>
                      <a:lnTo>
                        <a:pt x="1391" y="379"/>
                      </a:lnTo>
                      <a:lnTo>
                        <a:pt x="1393" y="379"/>
                      </a:lnTo>
                      <a:lnTo>
                        <a:pt x="1395" y="389"/>
                      </a:lnTo>
                      <a:lnTo>
                        <a:pt x="1407" y="408"/>
                      </a:lnTo>
                      <a:lnTo>
                        <a:pt x="1407" y="410"/>
                      </a:lnTo>
                      <a:lnTo>
                        <a:pt x="1405" y="414"/>
                      </a:lnTo>
                      <a:lnTo>
                        <a:pt x="1405" y="434"/>
                      </a:lnTo>
                      <a:lnTo>
                        <a:pt x="1397" y="442"/>
                      </a:lnTo>
                      <a:lnTo>
                        <a:pt x="1423" y="469"/>
                      </a:lnTo>
                      <a:lnTo>
                        <a:pt x="1421" y="475"/>
                      </a:lnTo>
                      <a:lnTo>
                        <a:pt x="1419" y="475"/>
                      </a:lnTo>
                      <a:lnTo>
                        <a:pt x="1425" y="487"/>
                      </a:lnTo>
                      <a:lnTo>
                        <a:pt x="1430" y="487"/>
                      </a:lnTo>
                      <a:lnTo>
                        <a:pt x="1436" y="477"/>
                      </a:lnTo>
                      <a:lnTo>
                        <a:pt x="1450" y="530"/>
                      </a:lnTo>
                      <a:lnTo>
                        <a:pt x="1464" y="538"/>
                      </a:lnTo>
                      <a:lnTo>
                        <a:pt x="1474" y="540"/>
                      </a:lnTo>
                      <a:lnTo>
                        <a:pt x="1499" y="585"/>
                      </a:lnTo>
                      <a:lnTo>
                        <a:pt x="1511" y="589"/>
                      </a:lnTo>
                      <a:lnTo>
                        <a:pt x="1505" y="589"/>
                      </a:lnTo>
                      <a:lnTo>
                        <a:pt x="1429" y="597"/>
                      </a:lnTo>
                      <a:lnTo>
                        <a:pt x="1413" y="599"/>
                      </a:lnTo>
                      <a:lnTo>
                        <a:pt x="1391" y="601"/>
                      </a:lnTo>
                      <a:lnTo>
                        <a:pt x="1389" y="601"/>
                      </a:lnTo>
                      <a:lnTo>
                        <a:pt x="1370" y="603"/>
                      </a:lnTo>
                      <a:lnTo>
                        <a:pt x="1350" y="605"/>
                      </a:lnTo>
                      <a:lnTo>
                        <a:pt x="1348" y="605"/>
                      </a:lnTo>
                      <a:lnTo>
                        <a:pt x="1326" y="607"/>
                      </a:lnTo>
                      <a:lnTo>
                        <a:pt x="1311" y="607"/>
                      </a:lnTo>
                      <a:lnTo>
                        <a:pt x="1305" y="609"/>
                      </a:lnTo>
                      <a:lnTo>
                        <a:pt x="1261" y="611"/>
                      </a:lnTo>
                      <a:lnTo>
                        <a:pt x="1252" y="613"/>
                      </a:lnTo>
                      <a:lnTo>
                        <a:pt x="1240" y="613"/>
                      </a:lnTo>
                      <a:lnTo>
                        <a:pt x="1232" y="615"/>
                      </a:lnTo>
                      <a:lnTo>
                        <a:pt x="1197" y="617"/>
                      </a:lnTo>
                      <a:lnTo>
                        <a:pt x="1175" y="619"/>
                      </a:lnTo>
                      <a:lnTo>
                        <a:pt x="1153" y="619"/>
                      </a:lnTo>
                      <a:lnTo>
                        <a:pt x="1110" y="623"/>
                      </a:lnTo>
                      <a:lnTo>
                        <a:pt x="1077" y="625"/>
                      </a:lnTo>
                      <a:lnTo>
                        <a:pt x="1067" y="625"/>
                      </a:lnTo>
                      <a:lnTo>
                        <a:pt x="1057" y="627"/>
                      </a:lnTo>
                      <a:lnTo>
                        <a:pt x="1045" y="627"/>
                      </a:lnTo>
                      <a:lnTo>
                        <a:pt x="1024" y="629"/>
                      </a:lnTo>
                      <a:lnTo>
                        <a:pt x="998" y="629"/>
                      </a:lnTo>
                      <a:lnTo>
                        <a:pt x="980" y="631"/>
                      </a:lnTo>
                      <a:lnTo>
                        <a:pt x="959" y="631"/>
                      </a:lnTo>
                      <a:lnTo>
                        <a:pt x="957" y="633"/>
                      </a:lnTo>
                      <a:lnTo>
                        <a:pt x="937" y="633"/>
                      </a:lnTo>
                      <a:lnTo>
                        <a:pt x="919" y="634"/>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214" name="Freeform 20">
                  <a:extLst>
                    <a:ext uri="{FF2B5EF4-FFF2-40B4-BE49-F238E27FC236}">
                      <a16:creationId xmlns:a16="http://schemas.microsoft.com/office/drawing/2014/main" id="{1B3E92D7-D278-4EC9-A72C-CF7A776B57C7}"/>
                    </a:ext>
                  </a:extLst>
                </p:cNvPr>
                <p:cNvSpPr>
                  <a:spLocks/>
                </p:cNvSpPr>
                <p:nvPr/>
              </p:nvSpPr>
              <p:spPr bwMode="auto">
                <a:xfrm>
                  <a:off x="2630" y="1076"/>
                  <a:ext cx="578" cy="341"/>
                </a:xfrm>
                <a:custGeom>
                  <a:avLst/>
                  <a:gdLst>
                    <a:gd name="T0" fmla="*/ 433 w 1158"/>
                    <a:gd name="T1" fmla="*/ 682 h 682"/>
                    <a:gd name="T2" fmla="*/ 546 w 1158"/>
                    <a:gd name="T3" fmla="*/ 681 h 682"/>
                    <a:gd name="T4" fmla="*/ 550 w 1158"/>
                    <a:gd name="T5" fmla="*/ 681 h 682"/>
                    <a:gd name="T6" fmla="*/ 627 w 1158"/>
                    <a:gd name="T7" fmla="*/ 679 h 682"/>
                    <a:gd name="T8" fmla="*/ 670 w 1158"/>
                    <a:gd name="T9" fmla="*/ 679 h 682"/>
                    <a:gd name="T10" fmla="*/ 743 w 1158"/>
                    <a:gd name="T11" fmla="*/ 675 h 682"/>
                    <a:gd name="T12" fmla="*/ 820 w 1158"/>
                    <a:gd name="T13" fmla="*/ 673 h 682"/>
                    <a:gd name="T14" fmla="*/ 879 w 1158"/>
                    <a:gd name="T15" fmla="*/ 671 h 682"/>
                    <a:gd name="T16" fmla="*/ 936 w 1158"/>
                    <a:gd name="T17" fmla="*/ 667 h 682"/>
                    <a:gd name="T18" fmla="*/ 1012 w 1158"/>
                    <a:gd name="T19" fmla="*/ 661 h 682"/>
                    <a:gd name="T20" fmla="*/ 1056 w 1158"/>
                    <a:gd name="T21" fmla="*/ 659 h 682"/>
                    <a:gd name="T22" fmla="*/ 1128 w 1158"/>
                    <a:gd name="T23" fmla="*/ 653 h 682"/>
                    <a:gd name="T24" fmla="*/ 1154 w 1158"/>
                    <a:gd name="T25" fmla="*/ 637 h 682"/>
                    <a:gd name="T26" fmla="*/ 1142 w 1158"/>
                    <a:gd name="T27" fmla="*/ 563 h 682"/>
                    <a:gd name="T28" fmla="*/ 1113 w 1158"/>
                    <a:gd name="T29" fmla="*/ 506 h 682"/>
                    <a:gd name="T30" fmla="*/ 1109 w 1158"/>
                    <a:gd name="T31" fmla="*/ 453 h 682"/>
                    <a:gd name="T32" fmla="*/ 1095 w 1158"/>
                    <a:gd name="T33" fmla="*/ 394 h 682"/>
                    <a:gd name="T34" fmla="*/ 1095 w 1158"/>
                    <a:gd name="T35" fmla="*/ 376 h 682"/>
                    <a:gd name="T36" fmla="*/ 1093 w 1158"/>
                    <a:gd name="T37" fmla="*/ 354 h 682"/>
                    <a:gd name="T38" fmla="*/ 1091 w 1158"/>
                    <a:gd name="T39" fmla="*/ 346 h 682"/>
                    <a:gd name="T40" fmla="*/ 1081 w 1158"/>
                    <a:gd name="T41" fmla="*/ 293 h 682"/>
                    <a:gd name="T42" fmla="*/ 1056 w 1158"/>
                    <a:gd name="T43" fmla="*/ 240 h 682"/>
                    <a:gd name="T44" fmla="*/ 1032 w 1158"/>
                    <a:gd name="T45" fmla="*/ 177 h 682"/>
                    <a:gd name="T46" fmla="*/ 1036 w 1158"/>
                    <a:gd name="T47" fmla="*/ 170 h 682"/>
                    <a:gd name="T48" fmla="*/ 1024 w 1158"/>
                    <a:gd name="T49" fmla="*/ 99 h 682"/>
                    <a:gd name="T50" fmla="*/ 1016 w 1158"/>
                    <a:gd name="T51" fmla="*/ 26 h 682"/>
                    <a:gd name="T52" fmla="*/ 904 w 1158"/>
                    <a:gd name="T53" fmla="*/ 6 h 682"/>
                    <a:gd name="T54" fmla="*/ 676 w 1158"/>
                    <a:gd name="T55" fmla="*/ 18 h 682"/>
                    <a:gd name="T56" fmla="*/ 409 w 1158"/>
                    <a:gd name="T57" fmla="*/ 24 h 682"/>
                    <a:gd name="T58" fmla="*/ 315 w 1158"/>
                    <a:gd name="T59" fmla="*/ 26 h 682"/>
                    <a:gd name="T60" fmla="*/ 20 w 1158"/>
                    <a:gd name="T61" fmla="*/ 20 h 682"/>
                    <a:gd name="T62" fmla="*/ 18 w 1158"/>
                    <a:gd name="T63" fmla="*/ 93 h 682"/>
                    <a:gd name="T64" fmla="*/ 18 w 1158"/>
                    <a:gd name="T65" fmla="*/ 101 h 682"/>
                    <a:gd name="T66" fmla="*/ 16 w 1158"/>
                    <a:gd name="T67" fmla="*/ 152 h 682"/>
                    <a:gd name="T68" fmla="*/ 14 w 1158"/>
                    <a:gd name="T69" fmla="*/ 236 h 682"/>
                    <a:gd name="T70" fmla="*/ 12 w 1158"/>
                    <a:gd name="T71" fmla="*/ 289 h 682"/>
                    <a:gd name="T72" fmla="*/ 10 w 1158"/>
                    <a:gd name="T73" fmla="*/ 372 h 682"/>
                    <a:gd name="T74" fmla="*/ 8 w 1158"/>
                    <a:gd name="T75" fmla="*/ 425 h 682"/>
                    <a:gd name="T76" fmla="*/ 4 w 1158"/>
                    <a:gd name="T77" fmla="*/ 529 h 682"/>
                    <a:gd name="T78" fmla="*/ 4 w 1158"/>
                    <a:gd name="T79" fmla="*/ 559 h 682"/>
                    <a:gd name="T80" fmla="*/ 2 w 1158"/>
                    <a:gd name="T81" fmla="*/ 614 h 682"/>
                    <a:gd name="T82" fmla="*/ 0 w 1158"/>
                    <a:gd name="T83" fmla="*/ 679 h 682"/>
                    <a:gd name="T84" fmla="*/ 65 w 1158"/>
                    <a:gd name="T85" fmla="*/ 681 h 682"/>
                    <a:gd name="T86" fmla="*/ 171 w 1158"/>
                    <a:gd name="T87" fmla="*/ 682 h 682"/>
                    <a:gd name="T88" fmla="*/ 297 w 1158"/>
                    <a:gd name="T89" fmla="*/ 682 h 68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58"/>
                    <a:gd name="T136" fmla="*/ 0 h 682"/>
                    <a:gd name="T137" fmla="*/ 1158 w 1158"/>
                    <a:gd name="T138" fmla="*/ 682 h 68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58" h="682">
                      <a:moveTo>
                        <a:pt x="317" y="682"/>
                      </a:moveTo>
                      <a:lnTo>
                        <a:pt x="433" y="682"/>
                      </a:lnTo>
                      <a:lnTo>
                        <a:pt x="452" y="682"/>
                      </a:lnTo>
                      <a:lnTo>
                        <a:pt x="546" y="681"/>
                      </a:lnTo>
                      <a:lnTo>
                        <a:pt x="548" y="681"/>
                      </a:lnTo>
                      <a:lnTo>
                        <a:pt x="550" y="681"/>
                      </a:lnTo>
                      <a:lnTo>
                        <a:pt x="625" y="679"/>
                      </a:lnTo>
                      <a:lnTo>
                        <a:pt x="627" y="679"/>
                      </a:lnTo>
                      <a:lnTo>
                        <a:pt x="645" y="679"/>
                      </a:lnTo>
                      <a:lnTo>
                        <a:pt x="670" y="679"/>
                      </a:lnTo>
                      <a:lnTo>
                        <a:pt x="684" y="677"/>
                      </a:lnTo>
                      <a:lnTo>
                        <a:pt x="743" y="675"/>
                      </a:lnTo>
                      <a:lnTo>
                        <a:pt x="780" y="675"/>
                      </a:lnTo>
                      <a:lnTo>
                        <a:pt x="820" y="673"/>
                      </a:lnTo>
                      <a:lnTo>
                        <a:pt x="824" y="673"/>
                      </a:lnTo>
                      <a:lnTo>
                        <a:pt x="879" y="671"/>
                      </a:lnTo>
                      <a:lnTo>
                        <a:pt x="896" y="669"/>
                      </a:lnTo>
                      <a:lnTo>
                        <a:pt x="936" y="667"/>
                      </a:lnTo>
                      <a:lnTo>
                        <a:pt x="940" y="667"/>
                      </a:lnTo>
                      <a:lnTo>
                        <a:pt x="1012" y="661"/>
                      </a:lnTo>
                      <a:lnTo>
                        <a:pt x="1052" y="659"/>
                      </a:lnTo>
                      <a:lnTo>
                        <a:pt x="1056" y="659"/>
                      </a:lnTo>
                      <a:lnTo>
                        <a:pt x="1091" y="657"/>
                      </a:lnTo>
                      <a:lnTo>
                        <a:pt x="1128" y="653"/>
                      </a:lnTo>
                      <a:lnTo>
                        <a:pt x="1158" y="651"/>
                      </a:lnTo>
                      <a:lnTo>
                        <a:pt x="1154" y="637"/>
                      </a:lnTo>
                      <a:lnTo>
                        <a:pt x="1154" y="633"/>
                      </a:lnTo>
                      <a:lnTo>
                        <a:pt x="1142" y="563"/>
                      </a:lnTo>
                      <a:lnTo>
                        <a:pt x="1120" y="533"/>
                      </a:lnTo>
                      <a:lnTo>
                        <a:pt x="1113" y="506"/>
                      </a:lnTo>
                      <a:lnTo>
                        <a:pt x="1111" y="506"/>
                      </a:lnTo>
                      <a:lnTo>
                        <a:pt x="1109" y="453"/>
                      </a:lnTo>
                      <a:lnTo>
                        <a:pt x="1101" y="427"/>
                      </a:lnTo>
                      <a:lnTo>
                        <a:pt x="1095" y="394"/>
                      </a:lnTo>
                      <a:lnTo>
                        <a:pt x="1095" y="386"/>
                      </a:lnTo>
                      <a:lnTo>
                        <a:pt x="1095" y="376"/>
                      </a:lnTo>
                      <a:lnTo>
                        <a:pt x="1091" y="356"/>
                      </a:lnTo>
                      <a:lnTo>
                        <a:pt x="1093" y="354"/>
                      </a:lnTo>
                      <a:lnTo>
                        <a:pt x="1089" y="348"/>
                      </a:lnTo>
                      <a:lnTo>
                        <a:pt x="1091" y="346"/>
                      </a:lnTo>
                      <a:lnTo>
                        <a:pt x="1087" y="319"/>
                      </a:lnTo>
                      <a:lnTo>
                        <a:pt x="1081" y="293"/>
                      </a:lnTo>
                      <a:lnTo>
                        <a:pt x="1079" y="282"/>
                      </a:lnTo>
                      <a:lnTo>
                        <a:pt x="1056" y="240"/>
                      </a:lnTo>
                      <a:lnTo>
                        <a:pt x="1036" y="179"/>
                      </a:lnTo>
                      <a:lnTo>
                        <a:pt x="1032" y="177"/>
                      </a:lnTo>
                      <a:lnTo>
                        <a:pt x="1034" y="173"/>
                      </a:lnTo>
                      <a:lnTo>
                        <a:pt x="1036" y="170"/>
                      </a:lnTo>
                      <a:lnTo>
                        <a:pt x="1030" y="124"/>
                      </a:lnTo>
                      <a:lnTo>
                        <a:pt x="1024" y="99"/>
                      </a:lnTo>
                      <a:lnTo>
                        <a:pt x="1016" y="30"/>
                      </a:lnTo>
                      <a:lnTo>
                        <a:pt x="1016" y="26"/>
                      </a:lnTo>
                      <a:lnTo>
                        <a:pt x="1008" y="0"/>
                      </a:lnTo>
                      <a:lnTo>
                        <a:pt x="904" y="6"/>
                      </a:lnTo>
                      <a:lnTo>
                        <a:pt x="751" y="14"/>
                      </a:lnTo>
                      <a:lnTo>
                        <a:pt x="676" y="18"/>
                      </a:lnTo>
                      <a:lnTo>
                        <a:pt x="580" y="22"/>
                      </a:lnTo>
                      <a:lnTo>
                        <a:pt x="409" y="24"/>
                      </a:lnTo>
                      <a:lnTo>
                        <a:pt x="389" y="24"/>
                      </a:lnTo>
                      <a:lnTo>
                        <a:pt x="315" y="26"/>
                      </a:lnTo>
                      <a:lnTo>
                        <a:pt x="181" y="24"/>
                      </a:lnTo>
                      <a:lnTo>
                        <a:pt x="20" y="20"/>
                      </a:lnTo>
                      <a:lnTo>
                        <a:pt x="18" y="75"/>
                      </a:lnTo>
                      <a:lnTo>
                        <a:pt x="18" y="93"/>
                      </a:lnTo>
                      <a:lnTo>
                        <a:pt x="18" y="99"/>
                      </a:lnTo>
                      <a:lnTo>
                        <a:pt x="18" y="101"/>
                      </a:lnTo>
                      <a:lnTo>
                        <a:pt x="18" y="128"/>
                      </a:lnTo>
                      <a:lnTo>
                        <a:pt x="16" y="152"/>
                      </a:lnTo>
                      <a:lnTo>
                        <a:pt x="16" y="209"/>
                      </a:lnTo>
                      <a:lnTo>
                        <a:pt x="14" y="236"/>
                      </a:lnTo>
                      <a:lnTo>
                        <a:pt x="14" y="264"/>
                      </a:lnTo>
                      <a:lnTo>
                        <a:pt x="12" y="289"/>
                      </a:lnTo>
                      <a:lnTo>
                        <a:pt x="10" y="366"/>
                      </a:lnTo>
                      <a:lnTo>
                        <a:pt x="10" y="372"/>
                      </a:lnTo>
                      <a:lnTo>
                        <a:pt x="10" y="380"/>
                      </a:lnTo>
                      <a:lnTo>
                        <a:pt x="8" y="425"/>
                      </a:lnTo>
                      <a:lnTo>
                        <a:pt x="6" y="506"/>
                      </a:lnTo>
                      <a:lnTo>
                        <a:pt x="4" y="529"/>
                      </a:lnTo>
                      <a:lnTo>
                        <a:pt x="4" y="551"/>
                      </a:lnTo>
                      <a:lnTo>
                        <a:pt x="4" y="559"/>
                      </a:lnTo>
                      <a:lnTo>
                        <a:pt x="2" y="606"/>
                      </a:lnTo>
                      <a:lnTo>
                        <a:pt x="2" y="614"/>
                      </a:lnTo>
                      <a:lnTo>
                        <a:pt x="2" y="645"/>
                      </a:lnTo>
                      <a:lnTo>
                        <a:pt x="0" y="679"/>
                      </a:lnTo>
                      <a:lnTo>
                        <a:pt x="8" y="679"/>
                      </a:lnTo>
                      <a:lnTo>
                        <a:pt x="65" y="681"/>
                      </a:lnTo>
                      <a:lnTo>
                        <a:pt x="163" y="682"/>
                      </a:lnTo>
                      <a:lnTo>
                        <a:pt x="171" y="682"/>
                      </a:lnTo>
                      <a:lnTo>
                        <a:pt x="240" y="682"/>
                      </a:lnTo>
                      <a:lnTo>
                        <a:pt x="297" y="682"/>
                      </a:lnTo>
                      <a:lnTo>
                        <a:pt x="317" y="682"/>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215" name="Freeform 21">
                  <a:extLst>
                    <a:ext uri="{FF2B5EF4-FFF2-40B4-BE49-F238E27FC236}">
                      <a16:creationId xmlns:a16="http://schemas.microsoft.com/office/drawing/2014/main" id="{691254D4-C498-430B-B9CE-D2F4BDA3EE11}"/>
                    </a:ext>
                  </a:extLst>
                </p:cNvPr>
                <p:cNvSpPr>
                  <a:spLocks/>
                </p:cNvSpPr>
                <p:nvPr/>
              </p:nvSpPr>
              <p:spPr bwMode="auto">
                <a:xfrm>
                  <a:off x="2620" y="1401"/>
                  <a:ext cx="629" cy="366"/>
                </a:xfrm>
                <a:custGeom>
                  <a:avLst/>
                  <a:gdLst>
                    <a:gd name="T0" fmla="*/ 1140 w 1258"/>
                    <a:gd name="T1" fmla="*/ 680 h 731"/>
                    <a:gd name="T2" fmla="*/ 1193 w 1258"/>
                    <a:gd name="T3" fmla="*/ 690 h 731"/>
                    <a:gd name="T4" fmla="*/ 1227 w 1258"/>
                    <a:gd name="T5" fmla="*/ 725 h 731"/>
                    <a:gd name="T6" fmla="*/ 1258 w 1258"/>
                    <a:gd name="T7" fmla="*/ 731 h 731"/>
                    <a:gd name="T8" fmla="*/ 1246 w 1258"/>
                    <a:gd name="T9" fmla="*/ 717 h 731"/>
                    <a:gd name="T10" fmla="*/ 1225 w 1258"/>
                    <a:gd name="T11" fmla="*/ 688 h 731"/>
                    <a:gd name="T12" fmla="*/ 1241 w 1258"/>
                    <a:gd name="T13" fmla="*/ 633 h 731"/>
                    <a:gd name="T14" fmla="*/ 1245 w 1258"/>
                    <a:gd name="T15" fmla="*/ 605 h 731"/>
                    <a:gd name="T16" fmla="*/ 1235 w 1258"/>
                    <a:gd name="T17" fmla="*/ 576 h 731"/>
                    <a:gd name="T18" fmla="*/ 1229 w 1258"/>
                    <a:gd name="T19" fmla="*/ 544 h 731"/>
                    <a:gd name="T20" fmla="*/ 1231 w 1258"/>
                    <a:gd name="T21" fmla="*/ 517 h 731"/>
                    <a:gd name="T22" fmla="*/ 1237 w 1258"/>
                    <a:gd name="T23" fmla="*/ 491 h 731"/>
                    <a:gd name="T24" fmla="*/ 1233 w 1258"/>
                    <a:gd name="T25" fmla="*/ 442 h 731"/>
                    <a:gd name="T26" fmla="*/ 1227 w 1258"/>
                    <a:gd name="T27" fmla="*/ 385 h 731"/>
                    <a:gd name="T28" fmla="*/ 1219 w 1258"/>
                    <a:gd name="T29" fmla="*/ 295 h 731"/>
                    <a:gd name="T30" fmla="*/ 1215 w 1258"/>
                    <a:gd name="T31" fmla="*/ 240 h 731"/>
                    <a:gd name="T32" fmla="*/ 1207 w 1258"/>
                    <a:gd name="T33" fmla="*/ 142 h 731"/>
                    <a:gd name="T34" fmla="*/ 1197 w 1258"/>
                    <a:gd name="T35" fmla="*/ 122 h 731"/>
                    <a:gd name="T36" fmla="*/ 1142 w 1258"/>
                    <a:gd name="T37" fmla="*/ 79 h 731"/>
                    <a:gd name="T38" fmla="*/ 1168 w 1258"/>
                    <a:gd name="T39" fmla="*/ 41 h 731"/>
                    <a:gd name="T40" fmla="*/ 1148 w 1258"/>
                    <a:gd name="T41" fmla="*/ 2 h 731"/>
                    <a:gd name="T42" fmla="*/ 1076 w 1258"/>
                    <a:gd name="T43" fmla="*/ 8 h 731"/>
                    <a:gd name="T44" fmla="*/ 1032 w 1258"/>
                    <a:gd name="T45" fmla="*/ 10 h 731"/>
                    <a:gd name="T46" fmla="*/ 956 w 1258"/>
                    <a:gd name="T47" fmla="*/ 16 h 731"/>
                    <a:gd name="T48" fmla="*/ 899 w 1258"/>
                    <a:gd name="T49" fmla="*/ 20 h 731"/>
                    <a:gd name="T50" fmla="*/ 840 w 1258"/>
                    <a:gd name="T51" fmla="*/ 22 h 731"/>
                    <a:gd name="T52" fmla="*/ 763 w 1258"/>
                    <a:gd name="T53" fmla="*/ 24 h 731"/>
                    <a:gd name="T54" fmla="*/ 690 w 1258"/>
                    <a:gd name="T55" fmla="*/ 28 h 731"/>
                    <a:gd name="T56" fmla="*/ 647 w 1258"/>
                    <a:gd name="T57" fmla="*/ 28 h 731"/>
                    <a:gd name="T58" fmla="*/ 570 w 1258"/>
                    <a:gd name="T59" fmla="*/ 30 h 731"/>
                    <a:gd name="T60" fmla="*/ 566 w 1258"/>
                    <a:gd name="T61" fmla="*/ 30 h 731"/>
                    <a:gd name="T62" fmla="*/ 453 w 1258"/>
                    <a:gd name="T63" fmla="*/ 31 h 731"/>
                    <a:gd name="T64" fmla="*/ 317 w 1258"/>
                    <a:gd name="T65" fmla="*/ 31 h 731"/>
                    <a:gd name="T66" fmla="*/ 191 w 1258"/>
                    <a:gd name="T67" fmla="*/ 31 h 731"/>
                    <a:gd name="T68" fmla="*/ 85 w 1258"/>
                    <a:gd name="T69" fmla="*/ 30 h 731"/>
                    <a:gd name="T70" fmla="*/ 20 w 1258"/>
                    <a:gd name="T71" fmla="*/ 28 h 731"/>
                    <a:gd name="T72" fmla="*/ 20 w 1258"/>
                    <a:gd name="T73" fmla="*/ 69 h 731"/>
                    <a:gd name="T74" fmla="*/ 16 w 1258"/>
                    <a:gd name="T75" fmla="*/ 185 h 731"/>
                    <a:gd name="T76" fmla="*/ 12 w 1258"/>
                    <a:gd name="T77" fmla="*/ 230 h 731"/>
                    <a:gd name="T78" fmla="*/ 10 w 1258"/>
                    <a:gd name="T79" fmla="*/ 320 h 731"/>
                    <a:gd name="T80" fmla="*/ 8 w 1258"/>
                    <a:gd name="T81" fmla="*/ 389 h 731"/>
                    <a:gd name="T82" fmla="*/ 6 w 1258"/>
                    <a:gd name="T83" fmla="*/ 413 h 731"/>
                    <a:gd name="T84" fmla="*/ 4 w 1258"/>
                    <a:gd name="T85" fmla="*/ 474 h 731"/>
                    <a:gd name="T86" fmla="*/ 4 w 1258"/>
                    <a:gd name="T87" fmla="*/ 523 h 731"/>
                    <a:gd name="T88" fmla="*/ 2 w 1258"/>
                    <a:gd name="T89" fmla="*/ 550 h 731"/>
                    <a:gd name="T90" fmla="*/ 2 w 1258"/>
                    <a:gd name="T91" fmla="*/ 576 h 731"/>
                    <a:gd name="T92" fmla="*/ 0 w 1258"/>
                    <a:gd name="T93" fmla="*/ 656 h 731"/>
                    <a:gd name="T94" fmla="*/ 8 w 1258"/>
                    <a:gd name="T95" fmla="*/ 656 h 731"/>
                    <a:gd name="T96" fmla="*/ 132 w 1258"/>
                    <a:gd name="T97" fmla="*/ 658 h 731"/>
                    <a:gd name="T98" fmla="*/ 173 w 1258"/>
                    <a:gd name="T99" fmla="*/ 660 h 731"/>
                    <a:gd name="T100" fmla="*/ 197 w 1258"/>
                    <a:gd name="T101" fmla="*/ 660 h 731"/>
                    <a:gd name="T102" fmla="*/ 258 w 1258"/>
                    <a:gd name="T103" fmla="*/ 660 h 731"/>
                    <a:gd name="T104" fmla="*/ 323 w 1258"/>
                    <a:gd name="T105" fmla="*/ 660 h 731"/>
                    <a:gd name="T106" fmla="*/ 390 w 1258"/>
                    <a:gd name="T107" fmla="*/ 662 h 731"/>
                    <a:gd name="T108" fmla="*/ 529 w 1258"/>
                    <a:gd name="T109" fmla="*/ 660 h 731"/>
                    <a:gd name="T110" fmla="*/ 633 w 1258"/>
                    <a:gd name="T111" fmla="*/ 656 h 731"/>
                    <a:gd name="T112" fmla="*/ 789 w 1258"/>
                    <a:gd name="T113" fmla="*/ 653 h 731"/>
                    <a:gd name="T114" fmla="*/ 934 w 1258"/>
                    <a:gd name="T115" fmla="*/ 664 h 731"/>
                    <a:gd name="T116" fmla="*/ 954 w 1258"/>
                    <a:gd name="T117" fmla="*/ 670 h 731"/>
                    <a:gd name="T118" fmla="*/ 997 w 1258"/>
                    <a:gd name="T119" fmla="*/ 692 h 731"/>
                    <a:gd name="T120" fmla="*/ 1056 w 1258"/>
                    <a:gd name="T121" fmla="*/ 670 h 731"/>
                    <a:gd name="T122" fmla="*/ 1077 w 1258"/>
                    <a:gd name="T123" fmla="*/ 666 h 731"/>
                    <a:gd name="T124" fmla="*/ 1119 w 1258"/>
                    <a:gd name="T125" fmla="*/ 664 h 7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58"/>
                    <a:gd name="T190" fmla="*/ 0 h 731"/>
                    <a:gd name="T191" fmla="*/ 1258 w 1258"/>
                    <a:gd name="T192" fmla="*/ 731 h 73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58" h="731">
                      <a:moveTo>
                        <a:pt x="1134" y="674"/>
                      </a:moveTo>
                      <a:lnTo>
                        <a:pt x="1140" y="680"/>
                      </a:lnTo>
                      <a:lnTo>
                        <a:pt x="1158" y="680"/>
                      </a:lnTo>
                      <a:lnTo>
                        <a:pt x="1193" y="690"/>
                      </a:lnTo>
                      <a:lnTo>
                        <a:pt x="1211" y="706"/>
                      </a:lnTo>
                      <a:lnTo>
                        <a:pt x="1227" y="725"/>
                      </a:lnTo>
                      <a:lnTo>
                        <a:pt x="1245" y="729"/>
                      </a:lnTo>
                      <a:lnTo>
                        <a:pt x="1258" y="731"/>
                      </a:lnTo>
                      <a:lnTo>
                        <a:pt x="1252" y="729"/>
                      </a:lnTo>
                      <a:lnTo>
                        <a:pt x="1246" y="717"/>
                      </a:lnTo>
                      <a:lnTo>
                        <a:pt x="1246" y="710"/>
                      </a:lnTo>
                      <a:lnTo>
                        <a:pt x="1225" y="688"/>
                      </a:lnTo>
                      <a:lnTo>
                        <a:pt x="1235" y="643"/>
                      </a:lnTo>
                      <a:lnTo>
                        <a:pt x="1241" y="633"/>
                      </a:lnTo>
                      <a:lnTo>
                        <a:pt x="1239" y="613"/>
                      </a:lnTo>
                      <a:lnTo>
                        <a:pt x="1245" y="605"/>
                      </a:lnTo>
                      <a:lnTo>
                        <a:pt x="1246" y="596"/>
                      </a:lnTo>
                      <a:lnTo>
                        <a:pt x="1235" y="576"/>
                      </a:lnTo>
                      <a:lnTo>
                        <a:pt x="1227" y="570"/>
                      </a:lnTo>
                      <a:lnTo>
                        <a:pt x="1229" y="544"/>
                      </a:lnTo>
                      <a:lnTo>
                        <a:pt x="1215" y="519"/>
                      </a:lnTo>
                      <a:lnTo>
                        <a:pt x="1231" y="517"/>
                      </a:lnTo>
                      <a:lnTo>
                        <a:pt x="1239" y="517"/>
                      </a:lnTo>
                      <a:lnTo>
                        <a:pt x="1237" y="491"/>
                      </a:lnTo>
                      <a:lnTo>
                        <a:pt x="1235" y="464"/>
                      </a:lnTo>
                      <a:lnTo>
                        <a:pt x="1233" y="442"/>
                      </a:lnTo>
                      <a:lnTo>
                        <a:pt x="1229" y="411"/>
                      </a:lnTo>
                      <a:lnTo>
                        <a:pt x="1227" y="385"/>
                      </a:lnTo>
                      <a:lnTo>
                        <a:pt x="1227" y="370"/>
                      </a:lnTo>
                      <a:lnTo>
                        <a:pt x="1219" y="295"/>
                      </a:lnTo>
                      <a:lnTo>
                        <a:pt x="1219" y="277"/>
                      </a:lnTo>
                      <a:lnTo>
                        <a:pt x="1215" y="240"/>
                      </a:lnTo>
                      <a:lnTo>
                        <a:pt x="1211" y="202"/>
                      </a:lnTo>
                      <a:lnTo>
                        <a:pt x="1207" y="142"/>
                      </a:lnTo>
                      <a:lnTo>
                        <a:pt x="1203" y="128"/>
                      </a:lnTo>
                      <a:lnTo>
                        <a:pt x="1197" y="122"/>
                      </a:lnTo>
                      <a:lnTo>
                        <a:pt x="1178" y="114"/>
                      </a:lnTo>
                      <a:lnTo>
                        <a:pt x="1142" y="79"/>
                      </a:lnTo>
                      <a:lnTo>
                        <a:pt x="1138" y="69"/>
                      </a:lnTo>
                      <a:lnTo>
                        <a:pt x="1168" y="41"/>
                      </a:lnTo>
                      <a:lnTo>
                        <a:pt x="1178" y="0"/>
                      </a:lnTo>
                      <a:lnTo>
                        <a:pt x="1148" y="2"/>
                      </a:lnTo>
                      <a:lnTo>
                        <a:pt x="1111" y="6"/>
                      </a:lnTo>
                      <a:lnTo>
                        <a:pt x="1076" y="8"/>
                      </a:lnTo>
                      <a:lnTo>
                        <a:pt x="1072" y="8"/>
                      </a:lnTo>
                      <a:lnTo>
                        <a:pt x="1032" y="10"/>
                      </a:lnTo>
                      <a:lnTo>
                        <a:pt x="960" y="16"/>
                      </a:lnTo>
                      <a:lnTo>
                        <a:pt x="956" y="16"/>
                      </a:lnTo>
                      <a:lnTo>
                        <a:pt x="916" y="18"/>
                      </a:lnTo>
                      <a:lnTo>
                        <a:pt x="899" y="20"/>
                      </a:lnTo>
                      <a:lnTo>
                        <a:pt x="844" y="22"/>
                      </a:lnTo>
                      <a:lnTo>
                        <a:pt x="840" y="22"/>
                      </a:lnTo>
                      <a:lnTo>
                        <a:pt x="800" y="24"/>
                      </a:lnTo>
                      <a:lnTo>
                        <a:pt x="763" y="24"/>
                      </a:lnTo>
                      <a:lnTo>
                        <a:pt x="704" y="26"/>
                      </a:lnTo>
                      <a:lnTo>
                        <a:pt x="690" y="28"/>
                      </a:lnTo>
                      <a:lnTo>
                        <a:pt x="665" y="28"/>
                      </a:lnTo>
                      <a:lnTo>
                        <a:pt x="647" y="28"/>
                      </a:lnTo>
                      <a:lnTo>
                        <a:pt x="645" y="28"/>
                      </a:lnTo>
                      <a:lnTo>
                        <a:pt x="570" y="30"/>
                      </a:lnTo>
                      <a:lnTo>
                        <a:pt x="568" y="30"/>
                      </a:lnTo>
                      <a:lnTo>
                        <a:pt x="566" y="30"/>
                      </a:lnTo>
                      <a:lnTo>
                        <a:pt x="472" y="31"/>
                      </a:lnTo>
                      <a:lnTo>
                        <a:pt x="453" y="31"/>
                      </a:lnTo>
                      <a:lnTo>
                        <a:pt x="337" y="31"/>
                      </a:lnTo>
                      <a:lnTo>
                        <a:pt x="317" y="31"/>
                      </a:lnTo>
                      <a:lnTo>
                        <a:pt x="260" y="31"/>
                      </a:lnTo>
                      <a:lnTo>
                        <a:pt x="191" y="31"/>
                      </a:lnTo>
                      <a:lnTo>
                        <a:pt x="183" y="31"/>
                      </a:lnTo>
                      <a:lnTo>
                        <a:pt x="85" y="30"/>
                      </a:lnTo>
                      <a:lnTo>
                        <a:pt x="28" y="28"/>
                      </a:lnTo>
                      <a:lnTo>
                        <a:pt x="20" y="28"/>
                      </a:lnTo>
                      <a:lnTo>
                        <a:pt x="20" y="41"/>
                      </a:lnTo>
                      <a:lnTo>
                        <a:pt x="20" y="69"/>
                      </a:lnTo>
                      <a:lnTo>
                        <a:pt x="16" y="177"/>
                      </a:lnTo>
                      <a:lnTo>
                        <a:pt x="16" y="185"/>
                      </a:lnTo>
                      <a:lnTo>
                        <a:pt x="14" y="230"/>
                      </a:lnTo>
                      <a:lnTo>
                        <a:pt x="12" y="230"/>
                      </a:lnTo>
                      <a:lnTo>
                        <a:pt x="10" y="283"/>
                      </a:lnTo>
                      <a:lnTo>
                        <a:pt x="10" y="320"/>
                      </a:lnTo>
                      <a:lnTo>
                        <a:pt x="8" y="336"/>
                      </a:lnTo>
                      <a:lnTo>
                        <a:pt x="8" y="389"/>
                      </a:lnTo>
                      <a:lnTo>
                        <a:pt x="8" y="405"/>
                      </a:lnTo>
                      <a:lnTo>
                        <a:pt x="6" y="413"/>
                      </a:lnTo>
                      <a:lnTo>
                        <a:pt x="6" y="442"/>
                      </a:lnTo>
                      <a:lnTo>
                        <a:pt x="4" y="474"/>
                      </a:lnTo>
                      <a:lnTo>
                        <a:pt x="4" y="497"/>
                      </a:lnTo>
                      <a:lnTo>
                        <a:pt x="4" y="523"/>
                      </a:lnTo>
                      <a:lnTo>
                        <a:pt x="2" y="548"/>
                      </a:lnTo>
                      <a:lnTo>
                        <a:pt x="2" y="550"/>
                      </a:lnTo>
                      <a:lnTo>
                        <a:pt x="2" y="554"/>
                      </a:lnTo>
                      <a:lnTo>
                        <a:pt x="2" y="576"/>
                      </a:lnTo>
                      <a:lnTo>
                        <a:pt x="0" y="629"/>
                      </a:lnTo>
                      <a:lnTo>
                        <a:pt x="0" y="656"/>
                      </a:lnTo>
                      <a:lnTo>
                        <a:pt x="6" y="656"/>
                      </a:lnTo>
                      <a:lnTo>
                        <a:pt x="8" y="656"/>
                      </a:lnTo>
                      <a:lnTo>
                        <a:pt x="89" y="658"/>
                      </a:lnTo>
                      <a:lnTo>
                        <a:pt x="132" y="658"/>
                      </a:lnTo>
                      <a:lnTo>
                        <a:pt x="138" y="658"/>
                      </a:lnTo>
                      <a:lnTo>
                        <a:pt x="173" y="660"/>
                      </a:lnTo>
                      <a:lnTo>
                        <a:pt x="193" y="660"/>
                      </a:lnTo>
                      <a:lnTo>
                        <a:pt x="197" y="660"/>
                      </a:lnTo>
                      <a:lnTo>
                        <a:pt x="207" y="660"/>
                      </a:lnTo>
                      <a:lnTo>
                        <a:pt x="258" y="660"/>
                      </a:lnTo>
                      <a:lnTo>
                        <a:pt x="295" y="660"/>
                      </a:lnTo>
                      <a:lnTo>
                        <a:pt x="323" y="660"/>
                      </a:lnTo>
                      <a:lnTo>
                        <a:pt x="378" y="662"/>
                      </a:lnTo>
                      <a:lnTo>
                        <a:pt x="390" y="662"/>
                      </a:lnTo>
                      <a:lnTo>
                        <a:pt x="464" y="660"/>
                      </a:lnTo>
                      <a:lnTo>
                        <a:pt x="529" y="660"/>
                      </a:lnTo>
                      <a:lnTo>
                        <a:pt x="584" y="658"/>
                      </a:lnTo>
                      <a:lnTo>
                        <a:pt x="633" y="656"/>
                      </a:lnTo>
                      <a:lnTo>
                        <a:pt x="741" y="655"/>
                      </a:lnTo>
                      <a:lnTo>
                        <a:pt x="789" y="653"/>
                      </a:lnTo>
                      <a:lnTo>
                        <a:pt x="912" y="647"/>
                      </a:lnTo>
                      <a:lnTo>
                        <a:pt x="934" y="664"/>
                      </a:lnTo>
                      <a:lnTo>
                        <a:pt x="944" y="668"/>
                      </a:lnTo>
                      <a:lnTo>
                        <a:pt x="954" y="670"/>
                      </a:lnTo>
                      <a:lnTo>
                        <a:pt x="971" y="676"/>
                      </a:lnTo>
                      <a:lnTo>
                        <a:pt x="997" y="692"/>
                      </a:lnTo>
                      <a:lnTo>
                        <a:pt x="1017" y="670"/>
                      </a:lnTo>
                      <a:lnTo>
                        <a:pt x="1056" y="670"/>
                      </a:lnTo>
                      <a:lnTo>
                        <a:pt x="1060" y="670"/>
                      </a:lnTo>
                      <a:lnTo>
                        <a:pt x="1077" y="666"/>
                      </a:lnTo>
                      <a:lnTo>
                        <a:pt x="1079" y="666"/>
                      </a:lnTo>
                      <a:lnTo>
                        <a:pt x="1119" y="664"/>
                      </a:lnTo>
                      <a:lnTo>
                        <a:pt x="1134" y="674"/>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216" name="Freeform 22">
                  <a:extLst>
                    <a:ext uri="{FF2B5EF4-FFF2-40B4-BE49-F238E27FC236}">
                      <a16:creationId xmlns:a16="http://schemas.microsoft.com/office/drawing/2014/main" id="{90DBC5CB-1CB7-46D4-AC66-875B960A9E1D}"/>
                    </a:ext>
                  </a:extLst>
                </p:cNvPr>
                <p:cNvSpPr>
                  <a:spLocks/>
                </p:cNvSpPr>
                <p:nvPr/>
              </p:nvSpPr>
              <p:spPr bwMode="auto">
                <a:xfrm>
                  <a:off x="3997" y="1677"/>
                  <a:ext cx="301" cy="470"/>
                </a:xfrm>
                <a:custGeom>
                  <a:avLst/>
                  <a:gdLst>
                    <a:gd name="T0" fmla="*/ 515 w 601"/>
                    <a:gd name="T1" fmla="*/ 275 h 940"/>
                    <a:gd name="T2" fmla="*/ 523 w 601"/>
                    <a:gd name="T3" fmla="*/ 307 h 940"/>
                    <a:gd name="T4" fmla="*/ 540 w 601"/>
                    <a:gd name="T5" fmla="*/ 376 h 940"/>
                    <a:gd name="T6" fmla="*/ 550 w 601"/>
                    <a:gd name="T7" fmla="*/ 415 h 940"/>
                    <a:gd name="T8" fmla="*/ 558 w 601"/>
                    <a:gd name="T9" fmla="*/ 446 h 940"/>
                    <a:gd name="T10" fmla="*/ 564 w 601"/>
                    <a:gd name="T11" fmla="*/ 468 h 940"/>
                    <a:gd name="T12" fmla="*/ 582 w 601"/>
                    <a:gd name="T13" fmla="*/ 537 h 940"/>
                    <a:gd name="T14" fmla="*/ 576 w 601"/>
                    <a:gd name="T15" fmla="*/ 558 h 940"/>
                    <a:gd name="T16" fmla="*/ 584 w 601"/>
                    <a:gd name="T17" fmla="*/ 584 h 940"/>
                    <a:gd name="T18" fmla="*/ 599 w 601"/>
                    <a:gd name="T19" fmla="*/ 590 h 940"/>
                    <a:gd name="T20" fmla="*/ 566 w 601"/>
                    <a:gd name="T21" fmla="*/ 619 h 940"/>
                    <a:gd name="T22" fmla="*/ 538 w 601"/>
                    <a:gd name="T23" fmla="*/ 641 h 940"/>
                    <a:gd name="T24" fmla="*/ 513 w 601"/>
                    <a:gd name="T25" fmla="*/ 637 h 940"/>
                    <a:gd name="T26" fmla="*/ 505 w 601"/>
                    <a:gd name="T27" fmla="*/ 672 h 940"/>
                    <a:gd name="T28" fmla="*/ 479 w 601"/>
                    <a:gd name="T29" fmla="*/ 716 h 940"/>
                    <a:gd name="T30" fmla="*/ 462 w 601"/>
                    <a:gd name="T31" fmla="*/ 749 h 940"/>
                    <a:gd name="T32" fmla="*/ 452 w 601"/>
                    <a:gd name="T33" fmla="*/ 759 h 940"/>
                    <a:gd name="T34" fmla="*/ 444 w 601"/>
                    <a:gd name="T35" fmla="*/ 812 h 940"/>
                    <a:gd name="T36" fmla="*/ 389 w 601"/>
                    <a:gd name="T37" fmla="*/ 818 h 940"/>
                    <a:gd name="T38" fmla="*/ 360 w 601"/>
                    <a:gd name="T39" fmla="*/ 792 h 940"/>
                    <a:gd name="T40" fmla="*/ 348 w 601"/>
                    <a:gd name="T41" fmla="*/ 814 h 940"/>
                    <a:gd name="T42" fmla="*/ 344 w 601"/>
                    <a:gd name="T43" fmla="*/ 830 h 940"/>
                    <a:gd name="T44" fmla="*/ 326 w 601"/>
                    <a:gd name="T45" fmla="*/ 869 h 940"/>
                    <a:gd name="T46" fmla="*/ 283 w 601"/>
                    <a:gd name="T47" fmla="*/ 857 h 940"/>
                    <a:gd name="T48" fmla="*/ 247 w 601"/>
                    <a:gd name="T49" fmla="*/ 906 h 940"/>
                    <a:gd name="T50" fmla="*/ 194 w 601"/>
                    <a:gd name="T51" fmla="*/ 887 h 940"/>
                    <a:gd name="T52" fmla="*/ 153 w 601"/>
                    <a:gd name="T53" fmla="*/ 898 h 940"/>
                    <a:gd name="T54" fmla="*/ 132 w 601"/>
                    <a:gd name="T55" fmla="*/ 910 h 940"/>
                    <a:gd name="T56" fmla="*/ 100 w 601"/>
                    <a:gd name="T57" fmla="*/ 920 h 940"/>
                    <a:gd name="T58" fmla="*/ 77 w 601"/>
                    <a:gd name="T59" fmla="*/ 926 h 940"/>
                    <a:gd name="T60" fmla="*/ 82 w 601"/>
                    <a:gd name="T61" fmla="*/ 871 h 940"/>
                    <a:gd name="T62" fmla="*/ 75 w 601"/>
                    <a:gd name="T63" fmla="*/ 843 h 940"/>
                    <a:gd name="T64" fmla="*/ 110 w 601"/>
                    <a:gd name="T65" fmla="*/ 802 h 940"/>
                    <a:gd name="T66" fmla="*/ 120 w 601"/>
                    <a:gd name="T67" fmla="*/ 767 h 940"/>
                    <a:gd name="T68" fmla="*/ 128 w 601"/>
                    <a:gd name="T69" fmla="*/ 706 h 940"/>
                    <a:gd name="T70" fmla="*/ 128 w 601"/>
                    <a:gd name="T71" fmla="*/ 694 h 940"/>
                    <a:gd name="T72" fmla="*/ 98 w 601"/>
                    <a:gd name="T73" fmla="*/ 647 h 940"/>
                    <a:gd name="T74" fmla="*/ 96 w 601"/>
                    <a:gd name="T75" fmla="*/ 625 h 940"/>
                    <a:gd name="T76" fmla="*/ 98 w 601"/>
                    <a:gd name="T77" fmla="*/ 572 h 940"/>
                    <a:gd name="T78" fmla="*/ 84 w 601"/>
                    <a:gd name="T79" fmla="*/ 509 h 940"/>
                    <a:gd name="T80" fmla="*/ 71 w 601"/>
                    <a:gd name="T81" fmla="*/ 444 h 940"/>
                    <a:gd name="T82" fmla="*/ 59 w 601"/>
                    <a:gd name="T83" fmla="*/ 387 h 940"/>
                    <a:gd name="T84" fmla="*/ 51 w 601"/>
                    <a:gd name="T85" fmla="*/ 354 h 940"/>
                    <a:gd name="T86" fmla="*/ 33 w 601"/>
                    <a:gd name="T87" fmla="*/ 275 h 940"/>
                    <a:gd name="T88" fmla="*/ 27 w 601"/>
                    <a:gd name="T89" fmla="*/ 246 h 940"/>
                    <a:gd name="T90" fmla="*/ 20 w 601"/>
                    <a:gd name="T91" fmla="*/ 213 h 940"/>
                    <a:gd name="T92" fmla="*/ 16 w 601"/>
                    <a:gd name="T93" fmla="*/ 195 h 940"/>
                    <a:gd name="T94" fmla="*/ 8 w 601"/>
                    <a:gd name="T95" fmla="*/ 156 h 940"/>
                    <a:gd name="T96" fmla="*/ 2 w 601"/>
                    <a:gd name="T97" fmla="*/ 118 h 940"/>
                    <a:gd name="T98" fmla="*/ 59 w 601"/>
                    <a:gd name="T99" fmla="*/ 122 h 940"/>
                    <a:gd name="T100" fmla="*/ 102 w 601"/>
                    <a:gd name="T101" fmla="*/ 89 h 940"/>
                    <a:gd name="T102" fmla="*/ 124 w 601"/>
                    <a:gd name="T103" fmla="*/ 79 h 940"/>
                    <a:gd name="T104" fmla="*/ 185 w 601"/>
                    <a:gd name="T105" fmla="*/ 63 h 940"/>
                    <a:gd name="T106" fmla="*/ 238 w 601"/>
                    <a:gd name="T107" fmla="*/ 51 h 940"/>
                    <a:gd name="T108" fmla="*/ 303 w 601"/>
                    <a:gd name="T109" fmla="*/ 36 h 940"/>
                    <a:gd name="T110" fmla="*/ 361 w 601"/>
                    <a:gd name="T111" fmla="*/ 20 h 940"/>
                    <a:gd name="T112" fmla="*/ 377 w 601"/>
                    <a:gd name="T113" fmla="*/ 16 h 940"/>
                    <a:gd name="T114" fmla="*/ 438 w 601"/>
                    <a:gd name="T115" fmla="*/ 0 h 940"/>
                    <a:gd name="T116" fmla="*/ 454 w 601"/>
                    <a:gd name="T117" fmla="*/ 46 h 940"/>
                    <a:gd name="T118" fmla="*/ 464 w 601"/>
                    <a:gd name="T119" fmla="*/ 81 h 940"/>
                    <a:gd name="T120" fmla="*/ 475 w 601"/>
                    <a:gd name="T121" fmla="*/ 130 h 940"/>
                    <a:gd name="T122" fmla="*/ 487 w 601"/>
                    <a:gd name="T123" fmla="*/ 169 h 940"/>
                    <a:gd name="T124" fmla="*/ 497 w 601"/>
                    <a:gd name="T125" fmla="*/ 211 h 94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01"/>
                    <a:gd name="T190" fmla="*/ 0 h 940"/>
                    <a:gd name="T191" fmla="*/ 601 w 601"/>
                    <a:gd name="T192" fmla="*/ 940 h 94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01" h="940">
                      <a:moveTo>
                        <a:pt x="507" y="242"/>
                      </a:moveTo>
                      <a:lnTo>
                        <a:pt x="509" y="256"/>
                      </a:lnTo>
                      <a:lnTo>
                        <a:pt x="515" y="275"/>
                      </a:lnTo>
                      <a:lnTo>
                        <a:pt x="517" y="287"/>
                      </a:lnTo>
                      <a:lnTo>
                        <a:pt x="521" y="295"/>
                      </a:lnTo>
                      <a:lnTo>
                        <a:pt x="523" y="307"/>
                      </a:lnTo>
                      <a:lnTo>
                        <a:pt x="529" y="332"/>
                      </a:lnTo>
                      <a:lnTo>
                        <a:pt x="534" y="358"/>
                      </a:lnTo>
                      <a:lnTo>
                        <a:pt x="540" y="376"/>
                      </a:lnTo>
                      <a:lnTo>
                        <a:pt x="542" y="384"/>
                      </a:lnTo>
                      <a:lnTo>
                        <a:pt x="544" y="395"/>
                      </a:lnTo>
                      <a:lnTo>
                        <a:pt x="550" y="415"/>
                      </a:lnTo>
                      <a:lnTo>
                        <a:pt x="556" y="439"/>
                      </a:lnTo>
                      <a:lnTo>
                        <a:pt x="556" y="441"/>
                      </a:lnTo>
                      <a:lnTo>
                        <a:pt x="558" y="446"/>
                      </a:lnTo>
                      <a:lnTo>
                        <a:pt x="560" y="456"/>
                      </a:lnTo>
                      <a:lnTo>
                        <a:pt x="562" y="460"/>
                      </a:lnTo>
                      <a:lnTo>
                        <a:pt x="564" y="468"/>
                      </a:lnTo>
                      <a:lnTo>
                        <a:pt x="572" y="500"/>
                      </a:lnTo>
                      <a:lnTo>
                        <a:pt x="578" y="525"/>
                      </a:lnTo>
                      <a:lnTo>
                        <a:pt x="582" y="537"/>
                      </a:lnTo>
                      <a:lnTo>
                        <a:pt x="582" y="541"/>
                      </a:lnTo>
                      <a:lnTo>
                        <a:pt x="574" y="551"/>
                      </a:lnTo>
                      <a:lnTo>
                        <a:pt x="576" y="558"/>
                      </a:lnTo>
                      <a:lnTo>
                        <a:pt x="582" y="562"/>
                      </a:lnTo>
                      <a:lnTo>
                        <a:pt x="582" y="580"/>
                      </a:lnTo>
                      <a:lnTo>
                        <a:pt x="584" y="584"/>
                      </a:lnTo>
                      <a:lnTo>
                        <a:pt x="599" y="586"/>
                      </a:lnTo>
                      <a:lnTo>
                        <a:pt x="601" y="586"/>
                      </a:lnTo>
                      <a:lnTo>
                        <a:pt x="599" y="590"/>
                      </a:lnTo>
                      <a:lnTo>
                        <a:pt x="589" y="606"/>
                      </a:lnTo>
                      <a:lnTo>
                        <a:pt x="568" y="615"/>
                      </a:lnTo>
                      <a:lnTo>
                        <a:pt x="566" y="619"/>
                      </a:lnTo>
                      <a:lnTo>
                        <a:pt x="560" y="623"/>
                      </a:lnTo>
                      <a:lnTo>
                        <a:pt x="550" y="635"/>
                      </a:lnTo>
                      <a:lnTo>
                        <a:pt x="538" y="641"/>
                      </a:lnTo>
                      <a:lnTo>
                        <a:pt x="529" y="635"/>
                      </a:lnTo>
                      <a:lnTo>
                        <a:pt x="527" y="635"/>
                      </a:lnTo>
                      <a:lnTo>
                        <a:pt x="513" y="637"/>
                      </a:lnTo>
                      <a:lnTo>
                        <a:pt x="507" y="641"/>
                      </a:lnTo>
                      <a:lnTo>
                        <a:pt x="501" y="665"/>
                      </a:lnTo>
                      <a:lnTo>
                        <a:pt x="505" y="672"/>
                      </a:lnTo>
                      <a:lnTo>
                        <a:pt x="507" y="686"/>
                      </a:lnTo>
                      <a:lnTo>
                        <a:pt x="499" y="698"/>
                      </a:lnTo>
                      <a:lnTo>
                        <a:pt x="479" y="716"/>
                      </a:lnTo>
                      <a:lnTo>
                        <a:pt x="479" y="724"/>
                      </a:lnTo>
                      <a:lnTo>
                        <a:pt x="466" y="751"/>
                      </a:lnTo>
                      <a:lnTo>
                        <a:pt x="462" y="749"/>
                      </a:lnTo>
                      <a:lnTo>
                        <a:pt x="458" y="749"/>
                      </a:lnTo>
                      <a:lnTo>
                        <a:pt x="450" y="759"/>
                      </a:lnTo>
                      <a:lnTo>
                        <a:pt x="452" y="759"/>
                      </a:lnTo>
                      <a:lnTo>
                        <a:pt x="444" y="775"/>
                      </a:lnTo>
                      <a:lnTo>
                        <a:pt x="444" y="786"/>
                      </a:lnTo>
                      <a:lnTo>
                        <a:pt x="444" y="812"/>
                      </a:lnTo>
                      <a:lnTo>
                        <a:pt x="444" y="814"/>
                      </a:lnTo>
                      <a:lnTo>
                        <a:pt x="436" y="816"/>
                      </a:lnTo>
                      <a:lnTo>
                        <a:pt x="389" y="818"/>
                      </a:lnTo>
                      <a:lnTo>
                        <a:pt x="381" y="802"/>
                      </a:lnTo>
                      <a:lnTo>
                        <a:pt x="369" y="792"/>
                      </a:lnTo>
                      <a:lnTo>
                        <a:pt x="360" y="792"/>
                      </a:lnTo>
                      <a:lnTo>
                        <a:pt x="363" y="806"/>
                      </a:lnTo>
                      <a:lnTo>
                        <a:pt x="348" y="812"/>
                      </a:lnTo>
                      <a:lnTo>
                        <a:pt x="348" y="814"/>
                      </a:lnTo>
                      <a:lnTo>
                        <a:pt x="350" y="816"/>
                      </a:lnTo>
                      <a:lnTo>
                        <a:pt x="348" y="828"/>
                      </a:lnTo>
                      <a:lnTo>
                        <a:pt x="344" y="830"/>
                      </a:lnTo>
                      <a:lnTo>
                        <a:pt x="336" y="867"/>
                      </a:lnTo>
                      <a:lnTo>
                        <a:pt x="328" y="875"/>
                      </a:lnTo>
                      <a:lnTo>
                        <a:pt x="326" y="869"/>
                      </a:lnTo>
                      <a:lnTo>
                        <a:pt x="308" y="865"/>
                      </a:lnTo>
                      <a:lnTo>
                        <a:pt x="293" y="851"/>
                      </a:lnTo>
                      <a:lnTo>
                        <a:pt x="283" y="857"/>
                      </a:lnTo>
                      <a:lnTo>
                        <a:pt x="267" y="871"/>
                      </a:lnTo>
                      <a:lnTo>
                        <a:pt x="263" y="873"/>
                      </a:lnTo>
                      <a:lnTo>
                        <a:pt x="247" y="906"/>
                      </a:lnTo>
                      <a:lnTo>
                        <a:pt x="218" y="893"/>
                      </a:lnTo>
                      <a:lnTo>
                        <a:pt x="212" y="891"/>
                      </a:lnTo>
                      <a:lnTo>
                        <a:pt x="194" y="887"/>
                      </a:lnTo>
                      <a:lnTo>
                        <a:pt x="192" y="885"/>
                      </a:lnTo>
                      <a:lnTo>
                        <a:pt x="183" y="889"/>
                      </a:lnTo>
                      <a:lnTo>
                        <a:pt x="153" y="898"/>
                      </a:lnTo>
                      <a:lnTo>
                        <a:pt x="157" y="918"/>
                      </a:lnTo>
                      <a:lnTo>
                        <a:pt x="141" y="906"/>
                      </a:lnTo>
                      <a:lnTo>
                        <a:pt x="132" y="910"/>
                      </a:lnTo>
                      <a:lnTo>
                        <a:pt x="110" y="908"/>
                      </a:lnTo>
                      <a:lnTo>
                        <a:pt x="102" y="914"/>
                      </a:lnTo>
                      <a:lnTo>
                        <a:pt x="100" y="920"/>
                      </a:lnTo>
                      <a:lnTo>
                        <a:pt x="92" y="938"/>
                      </a:lnTo>
                      <a:lnTo>
                        <a:pt x="88" y="940"/>
                      </a:lnTo>
                      <a:lnTo>
                        <a:pt x="77" y="926"/>
                      </a:lnTo>
                      <a:lnTo>
                        <a:pt x="73" y="922"/>
                      </a:lnTo>
                      <a:lnTo>
                        <a:pt x="82" y="887"/>
                      </a:lnTo>
                      <a:lnTo>
                        <a:pt x="82" y="871"/>
                      </a:lnTo>
                      <a:lnTo>
                        <a:pt x="77" y="849"/>
                      </a:lnTo>
                      <a:lnTo>
                        <a:pt x="77" y="845"/>
                      </a:lnTo>
                      <a:lnTo>
                        <a:pt x="75" y="843"/>
                      </a:lnTo>
                      <a:lnTo>
                        <a:pt x="80" y="843"/>
                      </a:lnTo>
                      <a:lnTo>
                        <a:pt x="106" y="814"/>
                      </a:lnTo>
                      <a:lnTo>
                        <a:pt x="110" y="802"/>
                      </a:lnTo>
                      <a:lnTo>
                        <a:pt x="108" y="790"/>
                      </a:lnTo>
                      <a:lnTo>
                        <a:pt x="118" y="783"/>
                      </a:lnTo>
                      <a:lnTo>
                        <a:pt x="120" y="767"/>
                      </a:lnTo>
                      <a:lnTo>
                        <a:pt x="124" y="763"/>
                      </a:lnTo>
                      <a:lnTo>
                        <a:pt x="139" y="728"/>
                      </a:lnTo>
                      <a:lnTo>
                        <a:pt x="128" y="706"/>
                      </a:lnTo>
                      <a:lnTo>
                        <a:pt x="124" y="700"/>
                      </a:lnTo>
                      <a:lnTo>
                        <a:pt x="124" y="698"/>
                      </a:lnTo>
                      <a:lnTo>
                        <a:pt x="128" y="694"/>
                      </a:lnTo>
                      <a:lnTo>
                        <a:pt x="114" y="676"/>
                      </a:lnTo>
                      <a:lnTo>
                        <a:pt x="100" y="657"/>
                      </a:lnTo>
                      <a:lnTo>
                        <a:pt x="98" y="647"/>
                      </a:lnTo>
                      <a:lnTo>
                        <a:pt x="102" y="623"/>
                      </a:lnTo>
                      <a:lnTo>
                        <a:pt x="98" y="625"/>
                      </a:lnTo>
                      <a:lnTo>
                        <a:pt x="96" y="625"/>
                      </a:lnTo>
                      <a:lnTo>
                        <a:pt x="106" y="604"/>
                      </a:lnTo>
                      <a:lnTo>
                        <a:pt x="100" y="578"/>
                      </a:lnTo>
                      <a:lnTo>
                        <a:pt x="98" y="572"/>
                      </a:lnTo>
                      <a:lnTo>
                        <a:pt x="94" y="551"/>
                      </a:lnTo>
                      <a:lnTo>
                        <a:pt x="90" y="533"/>
                      </a:lnTo>
                      <a:lnTo>
                        <a:pt x="84" y="509"/>
                      </a:lnTo>
                      <a:lnTo>
                        <a:pt x="80" y="494"/>
                      </a:lnTo>
                      <a:lnTo>
                        <a:pt x="73" y="456"/>
                      </a:lnTo>
                      <a:lnTo>
                        <a:pt x="71" y="444"/>
                      </a:lnTo>
                      <a:lnTo>
                        <a:pt x="69" y="441"/>
                      </a:lnTo>
                      <a:lnTo>
                        <a:pt x="63" y="405"/>
                      </a:lnTo>
                      <a:lnTo>
                        <a:pt x="59" y="387"/>
                      </a:lnTo>
                      <a:lnTo>
                        <a:pt x="55" y="372"/>
                      </a:lnTo>
                      <a:lnTo>
                        <a:pt x="55" y="370"/>
                      </a:lnTo>
                      <a:lnTo>
                        <a:pt x="51" y="354"/>
                      </a:lnTo>
                      <a:lnTo>
                        <a:pt x="49" y="342"/>
                      </a:lnTo>
                      <a:lnTo>
                        <a:pt x="43" y="319"/>
                      </a:lnTo>
                      <a:lnTo>
                        <a:pt x="33" y="275"/>
                      </a:lnTo>
                      <a:lnTo>
                        <a:pt x="31" y="264"/>
                      </a:lnTo>
                      <a:lnTo>
                        <a:pt x="31" y="262"/>
                      </a:lnTo>
                      <a:lnTo>
                        <a:pt x="27" y="246"/>
                      </a:lnTo>
                      <a:lnTo>
                        <a:pt x="25" y="238"/>
                      </a:lnTo>
                      <a:lnTo>
                        <a:pt x="23" y="230"/>
                      </a:lnTo>
                      <a:lnTo>
                        <a:pt x="20" y="213"/>
                      </a:lnTo>
                      <a:lnTo>
                        <a:pt x="20" y="207"/>
                      </a:lnTo>
                      <a:lnTo>
                        <a:pt x="18" y="203"/>
                      </a:lnTo>
                      <a:lnTo>
                        <a:pt x="16" y="195"/>
                      </a:lnTo>
                      <a:lnTo>
                        <a:pt x="14" y="187"/>
                      </a:lnTo>
                      <a:lnTo>
                        <a:pt x="10" y="167"/>
                      </a:lnTo>
                      <a:lnTo>
                        <a:pt x="8" y="156"/>
                      </a:lnTo>
                      <a:lnTo>
                        <a:pt x="6" y="150"/>
                      </a:lnTo>
                      <a:lnTo>
                        <a:pt x="0" y="118"/>
                      </a:lnTo>
                      <a:lnTo>
                        <a:pt x="2" y="118"/>
                      </a:lnTo>
                      <a:lnTo>
                        <a:pt x="27" y="128"/>
                      </a:lnTo>
                      <a:lnTo>
                        <a:pt x="53" y="124"/>
                      </a:lnTo>
                      <a:lnTo>
                        <a:pt x="59" y="122"/>
                      </a:lnTo>
                      <a:lnTo>
                        <a:pt x="63" y="120"/>
                      </a:lnTo>
                      <a:lnTo>
                        <a:pt x="96" y="97"/>
                      </a:lnTo>
                      <a:lnTo>
                        <a:pt x="102" y="89"/>
                      </a:lnTo>
                      <a:lnTo>
                        <a:pt x="104" y="89"/>
                      </a:lnTo>
                      <a:lnTo>
                        <a:pt x="112" y="81"/>
                      </a:lnTo>
                      <a:lnTo>
                        <a:pt x="124" y="79"/>
                      </a:lnTo>
                      <a:lnTo>
                        <a:pt x="145" y="73"/>
                      </a:lnTo>
                      <a:lnTo>
                        <a:pt x="161" y="69"/>
                      </a:lnTo>
                      <a:lnTo>
                        <a:pt x="185" y="63"/>
                      </a:lnTo>
                      <a:lnTo>
                        <a:pt x="206" y="59"/>
                      </a:lnTo>
                      <a:lnTo>
                        <a:pt x="210" y="57"/>
                      </a:lnTo>
                      <a:lnTo>
                        <a:pt x="238" y="51"/>
                      </a:lnTo>
                      <a:lnTo>
                        <a:pt x="247" y="49"/>
                      </a:lnTo>
                      <a:lnTo>
                        <a:pt x="287" y="40"/>
                      </a:lnTo>
                      <a:lnTo>
                        <a:pt x="303" y="36"/>
                      </a:lnTo>
                      <a:lnTo>
                        <a:pt x="328" y="30"/>
                      </a:lnTo>
                      <a:lnTo>
                        <a:pt x="348" y="24"/>
                      </a:lnTo>
                      <a:lnTo>
                        <a:pt x="361" y="20"/>
                      </a:lnTo>
                      <a:lnTo>
                        <a:pt x="369" y="18"/>
                      </a:lnTo>
                      <a:lnTo>
                        <a:pt x="373" y="18"/>
                      </a:lnTo>
                      <a:lnTo>
                        <a:pt x="377" y="16"/>
                      </a:lnTo>
                      <a:lnTo>
                        <a:pt x="389" y="14"/>
                      </a:lnTo>
                      <a:lnTo>
                        <a:pt x="411" y="8"/>
                      </a:lnTo>
                      <a:lnTo>
                        <a:pt x="438" y="0"/>
                      </a:lnTo>
                      <a:lnTo>
                        <a:pt x="442" y="0"/>
                      </a:lnTo>
                      <a:lnTo>
                        <a:pt x="444" y="12"/>
                      </a:lnTo>
                      <a:lnTo>
                        <a:pt x="454" y="46"/>
                      </a:lnTo>
                      <a:lnTo>
                        <a:pt x="460" y="67"/>
                      </a:lnTo>
                      <a:lnTo>
                        <a:pt x="462" y="79"/>
                      </a:lnTo>
                      <a:lnTo>
                        <a:pt x="464" y="81"/>
                      </a:lnTo>
                      <a:lnTo>
                        <a:pt x="468" y="99"/>
                      </a:lnTo>
                      <a:lnTo>
                        <a:pt x="470" y="103"/>
                      </a:lnTo>
                      <a:lnTo>
                        <a:pt x="475" y="130"/>
                      </a:lnTo>
                      <a:lnTo>
                        <a:pt x="483" y="154"/>
                      </a:lnTo>
                      <a:lnTo>
                        <a:pt x="483" y="158"/>
                      </a:lnTo>
                      <a:lnTo>
                        <a:pt x="487" y="169"/>
                      </a:lnTo>
                      <a:lnTo>
                        <a:pt x="489" y="179"/>
                      </a:lnTo>
                      <a:lnTo>
                        <a:pt x="497" y="205"/>
                      </a:lnTo>
                      <a:lnTo>
                        <a:pt x="497" y="211"/>
                      </a:lnTo>
                      <a:lnTo>
                        <a:pt x="503" y="230"/>
                      </a:lnTo>
                      <a:lnTo>
                        <a:pt x="507" y="242"/>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217" name="Freeform 23">
                  <a:extLst>
                    <a:ext uri="{FF2B5EF4-FFF2-40B4-BE49-F238E27FC236}">
                      <a16:creationId xmlns:a16="http://schemas.microsoft.com/office/drawing/2014/main" id="{3B6B57D0-3234-4E4D-B9FE-4993F150CFB8}"/>
                    </a:ext>
                  </a:extLst>
                </p:cNvPr>
                <p:cNvSpPr>
                  <a:spLocks/>
                </p:cNvSpPr>
                <p:nvPr/>
              </p:nvSpPr>
              <p:spPr bwMode="auto">
                <a:xfrm>
                  <a:off x="4024" y="1260"/>
                  <a:ext cx="353" cy="458"/>
                </a:xfrm>
                <a:custGeom>
                  <a:avLst/>
                  <a:gdLst>
                    <a:gd name="T0" fmla="*/ 448 w 705"/>
                    <a:gd name="T1" fmla="*/ 267 h 914"/>
                    <a:gd name="T2" fmla="*/ 446 w 705"/>
                    <a:gd name="T3" fmla="*/ 311 h 914"/>
                    <a:gd name="T4" fmla="*/ 411 w 705"/>
                    <a:gd name="T5" fmla="*/ 354 h 914"/>
                    <a:gd name="T6" fmla="*/ 462 w 705"/>
                    <a:gd name="T7" fmla="*/ 409 h 914"/>
                    <a:gd name="T8" fmla="*/ 489 w 705"/>
                    <a:gd name="T9" fmla="*/ 371 h 914"/>
                    <a:gd name="T10" fmla="*/ 491 w 705"/>
                    <a:gd name="T11" fmla="*/ 330 h 914"/>
                    <a:gd name="T12" fmla="*/ 527 w 705"/>
                    <a:gd name="T13" fmla="*/ 301 h 914"/>
                    <a:gd name="T14" fmla="*/ 584 w 705"/>
                    <a:gd name="T15" fmla="*/ 283 h 914"/>
                    <a:gd name="T16" fmla="*/ 656 w 705"/>
                    <a:gd name="T17" fmla="*/ 401 h 914"/>
                    <a:gd name="T18" fmla="*/ 700 w 705"/>
                    <a:gd name="T19" fmla="*/ 476 h 914"/>
                    <a:gd name="T20" fmla="*/ 680 w 705"/>
                    <a:gd name="T21" fmla="*/ 560 h 914"/>
                    <a:gd name="T22" fmla="*/ 658 w 705"/>
                    <a:gd name="T23" fmla="*/ 566 h 914"/>
                    <a:gd name="T24" fmla="*/ 658 w 705"/>
                    <a:gd name="T25" fmla="*/ 627 h 914"/>
                    <a:gd name="T26" fmla="*/ 635 w 705"/>
                    <a:gd name="T27" fmla="*/ 706 h 914"/>
                    <a:gd name="T28" fmla="*/ 609 w 705"/>
                    <a:gd name="T29" fmla="*/ 778 h 914"/>
                    <a:gd name="T30" fmla="*/ 560 w 705"/>
                    <a:gd name="T31" fmla="*/ 794 h 914"/>
                    <a:gd name="T32" fmla="*/ 464 w 705"/>
                    <a:gd name="T33" fmla="*/ 823 h 914"/>
                    <a:gd name="T34" fmla="*/ 401 w 705"/>
                    <a:gd name="T35" fmla="*/ 843 h 914"/>
                    <a:gd name="T36" fmla="*/ 385 w 705"/>
                    <a:gd name="T37" fmla="*/ 833 h 914"/>
                    <a:gd name="T38" fmla="*/ 324 w 705"/>
                    <a:gd name="T39" fmla="*/ 849 h 914"/>
                    <a:gd name="T40" fmla="*/ 308 w 705"/>
                    <a:gd name="T41" fmla="*/ 853 h 914"/>
                    <a:gd name="T42" fmla="*/ 250 w 705"/>
                    <a:gd name="T43" fmla="*/ 869 h 914"/>
                    <a:gd name="T44" fmla="*/ 185 w 705"/>
                    <a:gd name="T45" fmla="*/ 884 h 914"/>
                    <a:gd name="T46" fmla="*/ 132 w 705"/>
                    <a:gd name="T47" fmla="*/ 896 h 914"/>
                    <a:gd name="T48" fmla="*/ 71 w 705"/>
                    <a:gd name="T49" fmla="*/ 912 h 914"/>
                    <a:gd name="T50" fmla="*/ 96 w 705"/>
                    <a:gd name="T51" fmla="*/ 835 h 914"/>
                    <a:gd name="T52" fmla="*/ 110 w 705"/>
                    <a:gd name="T53" fmla="*/ 686 h 914"/>
                    <a:gd name="T54" fmla="*/ 80 w 705"/>
                    <a:gd name="T55" fmla="*/ 613 h 914"/>
                    <a:gd name="T56" fmla="*/ 18 w 705"/>
                    <a:gd name="T57" fmla="*/ 499 h 914"/>
                    <a:gd name="T58" fmla="*/ 4 w 705"/>
                    <a:gd name="T59" fmla="*/ 438 h 914"/>
                    <a:gd name="T60" fmla="*/ 22 w 705"/>
                    <a:gd name="T61" fmla="*/ 354 h 914"/>
                    <a:gd name="T62" fmla="*/ 18 w 705"/>
                    <a:gd name="T63" fmla="*/ 314 h 914"/>
                    <a:gd name="T64" fmla="*/ 29 w 705"/>
                    <a:gd name="T65" fmla="*/ 261 h 914"/>
                    <a:gd name="T66" fmla="*/ 63 w 705"/>
                    <a:gd name="T67" fmla="*/ 204 h 914"/>
                    <a:gd name="T68" fmla="*/ 96 w 705"/>
                    <a:gd name="T69" fmla="*/ 246 h 914"/>
                    <a:gd name="T70" fmla="*/ 110 w 705"/>
                    <a:gd name="T71" fmla="*/ 248 h 914"/>
                    <a:gd name="T72" fmla="*/ 124 w 705"/>
                    <a:gd name="T73" fmla="*/ 189 h 914"/>
                    <a:gd name="T74" fmla="*/ 126 w 705"/>
                    <a:gd name="T75" fmla="*/ 114 h 914"/>
                    <a:gd name="T76" fmla="*/ 159 w 705"/>
                    <a:gd name="T77" fmla="*/ 86 h 914"/>
                    <a:gd name="T78" fmla="*/ 145 w 705"/>
                    <a:gd name="T79" fmla="*/ 39 h 914"/>
                    <a:gd name="T80" fmla="*/ 179 w 705"/>
                    <a:gd name="T81" fmla="*/ 0 h 914"/>
                    <a:gd name="T82" fmla="*/ 267 w 705"/>
                    <a:gd name="T83" fmla="*/ 12 h 914"/>
                    <a:gd name="T84" fmla="*/ 365 w 705"/>
                    <a:gd name="T85" fmla="*/ 41 h 914"/>
                    <a:gd name="T86" fmla="*/ 442 w 705"/>
                    <a:gd name="T87" fmla="*/ 92 h 914"/>
                    <a:gd name="T88" fmla="*/ 434 w 705"/>
                    <a:gd name="T89" fmla="*/ 126 h 914"/>
                    <a:gd name="T90" fmla="*/ 456 w 705"/>
                    <a:gd name="T91" fmla="*/ 153 h 91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05"/>
                    <a:gd name="T139" fmla="*/ 0 h 914"/>
                    <a:gd name="T140" fmla="*/ 705 w 705"/>
                    <a:gd name="T141" fmla="*/ 914 h 91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05" h="914">
                      <a:moveTo>
                        <a:pt x="468" y="204"/>
                      </a:moveTo>
                      <a:lnTo>
                        <a:pt x="454" y="259"/>
                      </a:lnTo>
                      <a:lnTo>
                        <a:pt x="448" y="267"/>
                      </a:lnTo>
                      <a:lnTo>
                        <a:pt x="450" y="287"/>
                      </a:lnTo>
                      <a:lnTo>
                        <a:pt x="452" y="295"/>
                      </a:lnTo>
                      <a:lnTo>
                        <a:pt x="446" y="311"/>
                      </a:lnTo>
                      <a:lnTo>
                        <a:pt x="430" y="332"/>
                      </a:lnTo>
                      <a:lnTo>
                        <a:pt x="413" y="342"/>
                      </a:lnTo>
                      <a:lnTo>
                        <a:pt x="411" y="354"/>
                      </a:lnTo>
                      <a:lnTo>
                        <a:pt x="415" y="389"/>
                      </a:lnTo>
                      <a:lnTo>
                        <a:pt x="430" y="403"/>
                      </a:lnTo>
                      <a:lnTo>
                        <a:pt x="462" y="409"/>
                      </a:lnTo>
                      <a:lnTo>
                        <a:pt x="470" y="399"/>
                      </a:lnTo>
                      <a:lnTo>
                        <a:pt x="485" y="375"/>
                      </a:lnTo>
                      <a:lnTo>
                        <a:pt x="489" y="371"/>
                      </a:lnTo>
                      <a:lnTo>
                        <a:pt x="495" y="342"/>
                      </a:lnTo>
                      <a:lnTo>
                        <a:pt x="503" y="334"/>
                      </a:lnTo>
                      <a:lnTo>
                        <a:pt x="491" y="330"/>
                      </a:lnTo>
                      <a:lnTo>
                        <a:pt x="505" y="320"/>
                      </a:lnTo>
                      <a:lnTo>
                        <a:pt x="509" y="311"/>
                      </a:lnTo>
                      <a:lnTo>
                        <a:pt x="527" y="301"/>
                      </a:lnTo>
                      <a:lnTo>
                        <a:pt x="546" y="279"/>
                      </a:lnTo>
                      <a:lnTo>
                        <a:pt x="556" y="275"/>
                      </a:lnTo>
                      <a:lnTo>
                        <a:pt x="584" y="283"/>
                      </a:lnTo>
                      <a:lnTo>
                        <a:pt x="605" y="305"/>
                      </a:lnTo>
                      <a:lnTo>
                        <a:pt x="627" y="340"/>
                      </a:lnTo>
                      <a:lnTo>
                        <a:pt x="656" y="401"/>
                      </a:lnTo>
                      <a:lnTo>
                        <a:pt x="666" y="425"/>
                      </a:lnTo>
                      <a:lnTo>
                        <a:pt x="674" y="440"/>
                      </a:lnTo>
                      <a:lnTo>
                        <a:pt x="700" y="476"/>
                      </a:lnTo>
                      <a:lnTo>
                        <a:pt x="705" y="548"/>
                      </a:lnTo>
                      <a:lnTo>
                        <a:pt x="686" y="582"/>
                      </a:lnTo>
                      <a:lnTo>
                        <a:pt x="680" y="560"/>
                      </a:lnTo>
                      <a:lnTo>
                        <a:pt x="686" y="548"/>
                      </a:lnTo>
                      <a:lnTo>
                        <a:pt x="668" y="550"/>
                      </a:lnTo>
                      <a:lnTo>
                        <a:pt x="658" y="566"/>
                      </a:lnTo>
                      <a:lnTo>
                        <a:pt x="654" y="595"/>
                      </a:lnTo>
                      <a:lnTo>
                        <a:pt x="660" y="603"/>
                      </a:lnTo>
                      <a:lnTo>
                        <a:pt x="658" y="627"/>
                      </a:lnTo>
                      <a:lnTo>
                        <a:pt x="647" y="635"/>
                      </a:lnTo>
                      <a:lnTo>
                        <a:pt x="631" y="660"/>
                      </a:lnTo>
                      <a:lnTo>
                        <a:pt x="635" y="706"/>
                      </a:lnTo>
                      <a:lnTo>
                        <a:pt x="613" y="745"/>
                      </a:lnTo>
                      <a:lnTo>
                        <a:pt x="613" y="774"/>
                      </a:lnTo>
                      <a:lnTo>
                        <a:pt x="609" y="778"/>
                      </a:lnTo>
                      <a:lnTo>
                        <a:pt x="591" y="782"/>
                      </a:lnTo>
                      <a:lnTo>
                        <a:pt x="586" y="784"/>
                      </a:lnTo>
                      <a:lnTo>
                        <a:pt x="560" y="794"/>
                      </a:lnTo>
                      <a:lnTo>
                        <a:pt x="540" y="800"/>
                      </a:lnTo>
                      <a:lnTo>
                        <a:pt x="491" y="816"/>
                      </a:lnTo>
                      <a:lnTo>
                        <a:pt x="464" y="823"/>
                      </a:lnTo>
                      <a:lnTo>
                        <a:pt x="458" y="825"/>
                      </a:lnTo>
                      <a:lnTo>
                        <a:pt x="444" y="829"/>
                      </a:lnTo>
                      <a:lnTo>
                        <a:pt x="401" y="843"/>
                      </a:lnTo>
                      <a:lnTo>
                        <a:pt x="391" y="845"/>
                      </a:lnTo>
                      <a:lnTo>
                        <a:pt x="389" y="833"/>
                      </a:lnTo>
                      <a:lnTo>
                        <a:pt x="385" y="833"/>
                      </a:lnTo>
                      <a:lnTo>
                        <a:pt x="358" y="841"/>
                      </a:lnTo>
                      <a:lnTo>
                        <a:pt x="336" y="847"/>
                      </a:lnTo>
                      <a:lnTo>
                        <a:pt x="324" y="849"/>
                      </a:lnTo>
                      <a:lnTo>
                        <a:pt x="320" y="851"/>
                      </a:lnTo>
                      <a:lnTo>
                        <a:pt x="316" y="851"/>
                      </a:lnTo>
                      <a:lnTo>
                        <a:pt x="308" y="853"/>
                      </a:lnTo>
                      <a:lnTo>
                        <a:pt x="295" y="857"/>
                      </a:lnTo>
                      <a:lnTo>
                        <a:pt x="275" y="863"/>
                      </a:lnTo>
                      <a:lnTo>
                        <a:pt x="250" y="869"/>
                      </a:lnTo>
                      <a:lnTo>
                        <a:pt x="234" y="873"/>
                      </a:lnTo>
                      <a:lnTo>
                        <a:pt x="194" y="882"/>
                      </a:lnTo>
                      <a:lnTo>
                        <a:pt x="185" y="884"/>
                      </a:lnTo>
                      <a:lnTo>
                        <a:pt x="157" y="890"/>
                      </a:lnTo>
                      <a:lnTo>
                        <a:pt x="153" y="892"/>
                      </a:lnTo>
                      <a:lnTo>
                        <a:pt x="132" y="896"/>
                      </a:lnTo>
                      <a:lnTo>
                        <a:pt x="108" y="902"/>
                      </a:lnTo>
                      <a:lnTo>
                        <a:pt x="92" y="906"/>
                      </a:lnTo>
                      <a:lnTo>
                        <a:pt x="71" y="912"/>
                      </a:lnTo>
                      <a:lnTo>
                        <a:pt x="59" y="914"/>
                      </a:lnTo>
                      <a:lnTo>
                        <a:pt x="80" y="888"/>
                      </a:lnTo>
                      <a:lnTo>
                        <a:pt x="96" y="835"/>
                      </a:lnTo>
                      <a:lnTo>
                        <a:pt x="110" y="798"/>
                      </a:lnTo>
                      <a:lnTo>
                        <a:pt x="116" y="757"/>
                      </a:lnTo>
                      <a:lnTo>
                        <a:pt x="110" y="686"/>
                      </a:lnTo>
                      <a:lnTo>
                        <a:pt x="110" y="684"/>
                      </a:lnTo>
                      <a:lnTo>
                        <a:pt x="94" y="635"/>
                      </a:lnTo>
                      <a:lnTo>
                        <a:pt x="80" y="613"/>
                      </a:lnTo>
                      <a:lnTo>
                        <a:pt x="35" y="548"/>
                      </a:lnTo>
                      <a:lnTo>
                        <a:pt x="33" y="546"/>
                      </a:lnTo>
                      <a:lnTo>
                        <a:pt x="18" y="499"/>
                      </a:lnTo>
                      <a:lnTo>
                        <a:pt x="20" y="495"/>
                      </a:lnTo>
                      <a:lnTo>
                        <a:pt x="22" y="474"/>
                      </a:lnTo>
                      <a:lnTo>
                        <a:pt x="4" y="438"/>
                      </a:lnTo>
                      <a:lnTo>
                        <a:pt x="0" y="432"/>
                      </a:lnTo>
                      <a:lnTo>
                        <a:pt x="10" y="397"/>
                      </a:lnTo>
                      <a:lnTo>
                        <a:pt x="22" y="354"/>
                      </a:lnTo>
                      <a:lnTo>
                        <a:pt x="20" y="338"/>
                      </a:lnTo>
                      <a:lnTo>
                        <a:pt x="18" y="322"/>
                      </a:lnTo>
                      <a:lnTo>
                        <a:pt x="18" y="314"/>
                      </a:lnTo>
                      <a:lnTo>
                        <a:pt x="6" y="291"/>
                      </a:lnTo>
                      <a:lnTo>
                        <a:pt x="29" y="267"/>
                      </a:lnTo>
                      <a:lnTo>
                        <a:pt x="29" y="261"/>
                      </a:lnTo>
                      <a:lnTo>
                        <a:pt x="24" y="234"/>
                      </a:lnTo>
                      <a:lnTo>
                        <a:pt x="33" y="234"/>
                      </a:lnTo>
                      <a:lnTo>
                        <a:pt x="63" y="204"/>
                      </a:lnTo>
                      <a:lnTo>
                        <a:pt x="90" y="167"/>
                      </a:lnTo>
                      <a:lnTo>
                        <a:pt x="84" y="198"/>
                      </a:lnTo>
                      <a:lnTo>
                        <a:pt x="96" y="246"/>
                      </a:lnTo>
                      <a:lnTo>
                        <a:pt x="104" y="198"/>
                      </a:lnTo>
                      <a:lnTo>
                        <a:pt x="112" y="222"/>
                      </a:lnTo>
                      <a:lnTo>
                        <a:pt x="110" y="248"/>
                      </a:lnTo>
                      <a:lnTo>
                        <a:pt x="114" y="248"/>
                      </a:lnTo>
                      <a:lnTo>
                        <a:pt x="122" y="220"/>
                      </a:lnTo>
                      <a:lnTo>
                        <a:pt x="124" y="189"/>
                      </a:lnTo>
                      <a:lnTo>
                        <a:pt x="112" y="145"/>
                      </a:lnTo>
                      <a:lnTo>
                        <a:pt x="110" y="138"/>
                      </a:lnTo>
                      <a:lnTo>
                        <a:pt x="126" y="114"/>
                      </a:lnTo>
                      <a:lnTo>
                        <a:pt x="147" y="102"/>
                      </a:lnTo>
                      <a:lnTo>
                        <a:pt x="161" y="98"/>
                      </a:lnTo>
                      <a:lnTo>
                        <a:pt x="159" y="86"/>
                      </a:lnTo>
                      <a:lnTo>
                        <a:pt x="139" y="75"/>
                      </a:lnTo>
                      <a:lnTo>
                        <a:pt x="137" y="47"/>
                      </a:lnTo>
                      <a:lnTo>
                        <a:pt x="145" y="39"/>
                      </a:lnTo>
                      <a:lnTo>
                        <a:pt x="139" y="16"/>
                      </a:lnTo>
                      <a:lnTo>
                        <a:pt x="173" y="10"/>
                      </a:lnTo>
                      <a:lnTo>
                        <a:pt x="179" y="0"/>
                      </a:lnTo>
                      <a:lnTo>
                        <a:pt x="189" y="6"/>
                      </a:lnTo>
                      <a:lnTo>
                        <a:pt x="220" y="14"/>
                      </a:lnTo>
                      <a:lnTo>
                        <a:pt x="267" y="12"/>
                      </a:lnTo>
                      <a:lnTo>
                        <a:pt x="289" y="33"/>
                      </a:lnTo>
                      <a:lnTo>
                        <a:pt x="326" y="31"/>
                      </a:lnTo>
                      <a:lnTo>
                        <a:pt x="365" y="41"/>
                      </a:lnTo>
                      <a:lnTo>
                        <a:pt x="389" y="39"/>
                      </a:lnTo>
                      <a:lnTo>
                        <a:pt x="415" y="65"/>
                      </a:lnTo>
                      <a:lnTo>
                        <a:pt x="442" y="92"/>
                      </a:lnTo>
                      <a:lnTo>
                        <a:pt x="422" y="92"/>
                      </a:lnTo>
                      <a:lnTo>
                        <a:pt x="419" y="108"/>
                      </a:lnTo>
                      <a:lnTo>
                        <a:pt x="434" y="126"/>
                      </a:lnTo>
                      <a:lnTo>
                        <a:pt x="446" y="128"/>
                      </a:lnTo>
                      <a:lnTo>
                        <a:pt x="446" y="134"/>
                      </a:lnTo>
                      <a:lnTo>
                        <a:pt x="456" y="153"/>
                      </a:lnTo>
                      <a:lnTo>
                        <a:pt x="468" y="204"/>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218" name="Freeform 24">
                  <a:extLst>
                    <a:ext uri="{FF2B5EF4-FFF2-40B4-BE49-F238E27FC236}">
                      <a16:creationId xmlns:a16="http://schemas.microsoft.com/office/drawing/2014/main" id="{E73505C8-9F3F-46BD-A48D-4AE92A296769}"/>
                    </a:ext>
                  </a:extLst>
                </p:cNvPr>
                <p:cNvSpPr>
                  <a:spLocks/>
                </p:cNvSpPr>
                <p:nvPr/>
              </p:nvSpPr>
              <p:spPr bwMode="auto">
                <a:xfrm>
                  <a:off x="3668" y="1141"/>
                  <a:ext cx="531" cy="244"/>
                </a:xfrm>
                <a:custGeom>
                  <a:avLst/>
                  <a:gdLst>
                    <a:gd name="T0" fmla="*/ 606 w 1064"/>
                    <a:gd name="T1" fmla="*/ 321 h 490"/>
                    <a:gd name="T2" fmla="*/ 576 w 1064"/>
                    <a:gd name="T3" fmla="*/ 326 h 490"/>
                    <a:gd name="T4" fmla="*/ 547 w 1064"/>
                    <a:gd name="T5" fmla="*/ 319 h 490"/>
                    <a:gd name="T6" fmla="*/ 500 w 1064"/>
                    <a:gd name="T7" fmla="*/ 458 h 490"/>
                    <a:gd name="T8" fmla="*/ 494 w 1064"/>
                    <a:gd name="T9" fmla="*/ 490 h 490"/>
                    <a:gd name="T10" fmla="*/ 425 w 1064"/>
                    <a:gd name="T11" fmla="*/ 368 h 490"/>
                    <a:gd name="T12" fmla="*/ 401 w 1064"/>
                    <a:gd name="T13" fmla="*/ 362 h 490"/>
                    <a:gd name="T14" fmla="*/ 390 w 1064"/>
                    <a:gd name="T15" fmla="*/ 362 h 490"/>
                    <a:gd name="T16" fmla="*/ 384 w 1064"/>
                    <a:gd name="T17" fmla="*/ 342 h 490"/>
                    <a:gd name="T18" fmla="*/ 352 w 1064"/>
                    <a:gd name="T19" fmla="*/ 330 h 490"/>
                    <a:gd name="T20" fmla="*/ 295 w 1064"/>
                    <a:gd name="T21" fmla="*/ 336 h 490"/>
                    <a:gd name="T22" fmla="*/ 276 w 1064"/>
                    <a:gd name="T23" fmla="*/ 332 h 490"/>
                    <a:gd name="T24" fmla="*/ 244 w 1064"/>
                    <a:gd name="T25" fmla="*/ 328 h 490"/>
                    <a:gd name="T26" fmla="*/ 217 w 1064"/>
                    <a:gd name="T27" fmla="*/ 319 h 490"/>
                    <a:gd name="T28" fmla="*/ 85 w 1064"/>
                    <a:gd name="T29" fmla="*/ 309 h 490"/>
                    <a:gd name="T30" fmla="*/ 34 w 1064"/>
                    <a:gd name="T31" fmla="*/ 275 h 490"/>
                    <a:gd name="T32" fmla="*/ 24 w 1064"/>
                    <a:gd name="T33" fmla="*/ 250 h 490"/>
                    <a:gd name="T34" fmla="*/ 73 w 1064"/>
                    <a:gd name="T35" fmla="*/ 209 h 490"/>
                    <a:gd name="T36" fmla="*/ 109 w 1064"/>
                    <a:gd name="T37" fmla="*/ 191 h 490"/>
                    <a:gd name="T38" fmla="*/ 205 w 1064"/>
                    <a:gd name="T39" fmla="*/ 126 h 490"/>
                    <a:gd name="T40" fmla="*/ 240 w 1064"/>
                    <a:gd name="T41" fmla="*/ 75 h 490"/>
                    <a:gd name="T42" fmla="*/ 268 w 1064"/>
                    <a:gd name="T43" fmla="*/ 38 h 490"/>
                    <a:gd name="T44" fmla="*/ 323 w 1064"/>
                    <a:gd name="T45" fmla="*/ 4 h 490"/>
                    <a:gd name="T46" fmla="*/ 364 w 1064"/>
                    <a:gd name="T47" fmla="*/ 6 h 490"/>
                    <a:gd name="T48" fmla="*/ 301 w 1064"/>
                    <a:gd name="T49" fmla="*/ 69 h 490"/>
                    <a:gd name="T50" fmla="*/ 287 w 1064"/>
                    <a:gd name="T51" fmla="*/ 100 h 490"/>
                    <a:gd name="T52" fmla="*/ 280 w 1064"/>
                    <a:gd name="T53" fmla="*/ 132 h 490"/>
                    <a:gd name="T54" fmla="*/ 340 w 1064"/>
                    <a:gd name="T55" fmla="*/ 124 h 490"/>
                    <a:gd name="T56" fmla="*/ 415 w 1064"/>
                    <a:gd name="T57" fmla="*/ 144 h 490"/>
                    <a:gd name="T58" fmla="*/ 498 w 1064"/>
                    <a:gd name="T59" fmla="*/ 181 h 490"/>
                    <a:gd name="T60" fmla="*/ 563 w 1064"/>
                    <a:gd name="T61" fmla="*/ 165 h 490"/>
                    <a:gd name="T62" fmla="*/ 568 w 1064"/>
                    <a:gd name="T63" fmla="*/ 163 h 490"/>
                    <a:gd name="T64" fmla="*/ 637 w 1064"/>
                    <a:gd name="T65" fmla="*/ 110 h 490"/>
                    <a:gd name="T66" fmla="*/ 692 w 1064"/>
                    <a:gd name="T67" fmla="*/ 95 h 490"/>
                    <a:gd name="T68" fmla="*/ 763 w 1064"/>
                    <a:gd name="T69" fmla="*/ 59 h 490"/>
                    <a:gd name="T70" fmla="*/ 806 w 1064"/>
                    <a:gd name="T71" fmla="*/ 104 h 490"/>
                    <a:gd name="T72" fmla="*/ 851 w 1064"/>
                    <a:gd name="T73" fmla="*/ 102 h 490"/>
                    <a:gd name="T74" fmla="*/ 883 w 1064"/>
                    <a:gd name="T75" fmla="*/ 102 h 490"/>
                    <a:gd name="T76" fmla="*/ 922 w 1064"/>
                    <a:gd name="T77" fmla="*/ 75 h 490"/>
                    <a:gd name="T78" fmla="*/ 940 w 1064"/>
                    <a:gd name="T79" fmla="*/ 61 h 490"/>
                    <a:gd name="T80" fmla="*/ 948 w 1064"/>
                    <a:gd name="T81" fmla="*/ 95 h 490"/>
                    <a:gd name="T82" fmla="*/ 979 w 1064"/>
                    <a:gd name="T83" fmla="*/ 136 h 490"/>
                    <a:gd name="T84" fmla="*/ 1001 w 1064"/>
                    <a:gd name="T85" fmla="*/ 150 h 490"/>
                    <a:gd name="T86" fmla="*/ 1022 w 1064"/>
                    <a:gd name="T87" fmla="*/ 140 h 490"/>
                    <a:gd name="T88" fmla="*/ 1064 w 1064"/>
                    <a:gd name="T89" fmla="*/ 148 h 490"/>
                    <a:gd name="T90" fmla="*/ 1028 w 1064"/>
                    <a:gd name="T91" fmla="*/ 171 h 490"/>
                    <a:gd name="T92" fmla="*/ 991 w 1064"/>
                    <a:gd name="T93" fmla="*/ 175 h 490"/>
                    <a:gd name="T94" fmla="*/ 936 w 1064"/>
                    <a:gd name="T95" fmla="*/ 197 h 490"/>
                    <a:gd name="T96" fmla="*/ 887 w 1064"/>
                    <a:gd name="T97" fmla="*/ 195 h 490"/>
                    <a:gd name="T98" fmla="*/ 840 w 1064"/>
                    <a:gd name="T99" fmla="*/ 207 h 490"/>
                    <a:gd name="T100" fmla="*/ 759 w 1064"/>
                    <a:gd name="T101" fmla="*/ 207 h 490"/>
                    <a:gd name="T102" fmla="*/ 730 w 1064"/>
                    <a:gd name="T103" fmla="*/ 242 h 490"/>
                    <a:gd name="T104" fmla="*/ 700 w 1064"/>
                    <a:gd name="T105" fmla="*/ 256 h 490"/>
                    <a:gd name="T106" fmla="*/ 655 w 1064"/>
                    <a:gd name="T107" fmla="*/ 266 h 4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64"/>
                    <a:gd name="T163" fmla="*/ 0 h 490"/>
                    <a:gd name="T164" fmla="*/ 1064 w 1064"/>
                    <a:gd name="T165" fmla="*/ 490 h 49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64" h="490">
                      <a:moveTo>
                        <a:pt x="633" y="313"/>
                      </a:moveTo>
                      <a:lnTo>
                        <a:pt x="606" y="321"/>
                      </a:lnTo>
                      <a:lnTo>
                        <a:pt x="584" y="299"/>
                      </a:lnTo>
                      <a:lnTo>
                        <a:pt x="576" y="326"/>
                      </a:lnTo>
                      <a:lnTo>
                        <a:pt x="555" y="332"/>
                      </a:lnTo>
                      <a:lnTo>
                        <a:pt x="547" y="319"/>
                      </a:lnTo>
                      <a:lnTo>
                        <a:pt x="521" y="383"/>
                      </a:lnTo>
                      <a:lnTo>
                        <a:pt x="500" y="458"/>
                      </a:lnTo>
                      <a:lnTo>
                        <a:pt x="488" y="486"/>
                      </a:lnTo>
                      <a:lnTo>
                        <a:pt x="494" y="490"/>
                      </a:lnTo>
                      <a:lnTo>
                        <a:pt x="478" y="486"/>
                      </a:lnTo>
                      <a:lnTo>
                        <a:pt x="425" y="368"/>
                      </a:lnTo>
                      <a:lnTo>
                        <a:pt x="419" y="362"/>
                      </a:lnTo>
                      <a:lnTo>
                        <a:pt x="401" y="362"/>
                      </a:lnTo>
                      <a:lnTo>
                        <a:pt x="399" y="356"/>
                      </a:lnTo>
                      <a:lnTo>
                        <a:pt x="390" y="362"/>
                      </a:lnTo>
                      <a:lnTo>
                        <a:pt x="378" y="358"/>
                      </a:lnTo>
                      <a:lnTo>
                        <a:pt x="384" y="342"/>
                      </a:lnTo>
                      <a:lnTo>
                        <a:pt x="374" y="334"/>
                      </a:lnTo>
                      <a:lnTo>
                        <a:pt x="352" y="330"/>
                      </a:lnTo>
                      <a:lnTo>
                        <a:pt x="313" y="330"/>
                      </a:lnTo>
                      <a:lnTo>
                        <a:pt x="295" y="336"/>
                      </a:lnTo>
                      <a:lnTo>
                        <a:pt x="285" y="332"/>
                      </a:lnTo>
                      <a:lnTo>
                        <a:pt x="276" y="332"/>
                      </a:lnTo>
                      <a:lnTo>
                        <a:pt x="260" y="332"/>
                      </a:lnTo>
                      <a:lnTo>
                        <a:pt x="244" y="328"/>
                      </a:lnTo>
                      <a:lnTo>
                        <a:pt x="234" y="324"/>
                      </a:lnTo>
                      <a:lnTo>
                        <a:pt x="217" y="319"/>
                      </a:lnTo>
                      <a:lnTo>
                        <a:pt x="97" y="309"/>
                      </a:lnTo>
                      <a:lnTo>
                        <a:pt x="85" y="309"/>
                      </a:lnTo>
                      <a:lnTo>
                        <a:pt x="52" y="301"/>
                      </a:lnTo>
                      <a:lnTo>
                        <a:pt x="34" y="275"/>
                      </a:lnTo>
                      <a:lnTo>
                        <a:pt x="0" y="266"/>
                      </a:lnTo>
                      <a:lnTo>
                        <a:pt x="24" y="250"/>
                      </a:lnTo>
                      <a:lnTo>
                        <a:pt x="59" y="228"/>
                      </a:lnTo>
                      <a:lnTo>
                        <a:pt x="73" y="209"/>
                      </a:lnTo>
                      <a:lnTo>
                        <a:pt x="91" y="193"/>
                      </a:lnTo>
                      <a:lnTo>
                        <a:pt x="109" y="191"/>
                      </a:lnTo>
                      <a:lnTo>
                        <a:pt x="162" y="161"/>
                      </a:lnTo>
                      <a:lnTo>
                        <a:pt x="205" y="126"/>
                      </a:lnTo>
                      <a:lnTo>
                        <a:pt x="209" y="108"/>
                      </a:lnTo>
                      <a:lnTo>
                        <a:pt x="240" y="75"/>
                      </a:lnTo>
                      <a:lnTo>
                        <a:pt x="256" y="59"/>
                      </a:lnTo>
                      <a:lnTo>
                        <a:pt x="268" y="38"/>
                      </a:lnTo>
                      <a:lnTo>
                        <a:pt x="305" y="10"/>
                      </a:lnTo>
                      <a:lnTo>
                        <a:pt x="323" y="4"/>
                      </a:lnTo>
                      <a:lnTo>
                        <a:pt x="360" y="0"/>
                      </a:lnTo>
                      <a:lnTo>
                        <a:pt x="364" y="6"/>
                      </a:lnTo>
                      <a:lnTo>
                        <a:pt x="329" y="38"/>
                      </a:lnTo>
                      <a:lnTo>
                        <a:pt x="301" y="69"/>
                      </a:lnTo>
                      <a:lnTo>
                        <a:pt x="301" y="83"/>
                      </a:lnTo>
                      <a:lnTo>
                        <a:pt x="287" y="100"/>
                      </a:lnTo>
                      <a:lnTo>
                        <a:pt x="287" y="114"/>
                      </a:lnTo>
                      <a:lnTo>
                        <a:pt x="280" y="132"/>
                      </a:lnTo>
                      <a:lnTo>
                        <a:pt x="309" y="128"/>
                      </a:lnTo>
                      <a:lnTo>
                        <a:pt x="340" y="124"/>
                      </a:lnTo>
                      <a:lnTo>
                        <a:pt x="388" y="124"/>
                      </a:lnTo>
                      <a:lnTo>
                        <a:pt x="415" y="144"/>
                      </a:lnTo>
                      <a:lnTo>
                        <a:pt x="464" y="187"/>
                      </a:lnTo>
                      <a:lnTo>
                        <a:pt x="498" y="181"/>
                      </a:lnTo>
                      <a:lnTo>
                        <a:pt x="555" y="171"/>
                      </a:lnTo>
                      <a:lnTo>
                        <a:pt x="563" y="165"/>
                      </a:lnTo>
                      <a:lnTo>
                        <a:pt x="557" y="157"/>
                      </a:lnTo>
                      <a:lnTo>
                        <a:pt x="568" y="163"/>
                      </a:lnTo>
                      <a:lnTo>
                        <a:pt x="586" y="159"/>
                      </a:lnTo>
                      <a:lnTo>
                        <a:pt x="637" y="110"/>
                      </a:lnTo>
                      <a:lnTo>
                        <a:pt x="675" y="97"/>
                      </a:lnTo>
                      <a:lnTo>
                        <a:pt x="692" y="95"/>
                      </a:lnTo>
                      <a:lnTo>
                        <a:pt x="730" y="85"/>
                      </a:lnTo>
                      <a:lnTo>
                        <a:pt x="763" y="59"/>
                      </a:lnTo>
                      <a:lnTo>
                        <a:pt x="798" y="47"/>
                      </a:lnTo>
                      <a:lnTo>
                        <a:pt x="806" y="104"/>
                      </a:lnTo>
                      <a:lnTo>
                        <a:pt x="814" y="108"/>
                      </a:lnTo>
                      <a:lnTo>
                        <a:pt x="851" y="102"/>
                      </a:lnTo>
                      <a:lnTo>
                        <a:pt x="869" y="93"/>
                      </a:lnTo>
                      <a:lnTo>
                        <a:pt x="883" y="102"/>
                      </a:lnTo>
                      <a:lnTo>
                        <a:pt x="899" y="81"/>
                      </a:lnTo>
                      <a:lnTo>
                        <a:pt x="922" y="75"/>
                      </a:lnTo>
                      <a:lnTo>
                        <a:pt x="930" y="63"/>
                      </a:lnTo>
                      <a:lnTo>
                        <a:pt x="940" y="61"/>
                      </a:lnTo>
                      <a:lnTo>
                        <a:pt x="944" y="67"/>
                      </a:lnTo>
                      <a:lnTo>
                        <a:pt x="948" y="95"/>
                      </a:lnTo>
                      <a:lnTo>
                        <a:pt x="967" y="132"/>
                      </a:lnTo>
                      <a:lnTo>
                        <a:pt x="979" y="136"/>
                      </a:lnTo>
                      <a:lnTo>
                        <a:pt x="993" y="154"/>
                      </a:lnTo>
                      <a:lnTo>
                        <a:pt x="1001" y="150"/>
                      </a:lnTo>
                      <a:lnTo>
                        <a:pt x="1009" y="134"/>
                      </a:lnTo>
                      <a:lnTo>
                        <a:pt x="1022" y="140"/>
                      </a:lnTo>
                      <a:lnTo>
                        <a:pt x="1038" y="130"/>
                      </a:lnTo>
                      <a:lnTo>
                        <a:pt x="1064" y="148"/>
                      </a:lnTo>
                      <a:lnTo>
                        <a:pt x="1048" y="165"/>
                      </a:lnTo>
                      <a:lnTo>
                        <a:pt x="1028" y="171"/>
                      </a:lnTo>
                      <a:lnTo>
                        <a:pt x="1011" y="169"/>
                      </a:lnTo>
                      <a:lnTo>
                        <a:pt x="991" y="175"/>
                      </a:lnTo>
                      <a:lnTo>
                        <a:pt x="973" y="175"/>
                      </a:lnTo>
                      <a:lnTo>
                        <a:pt x="936" y="197"/>
                      </a:lnTo>
                      <a:lnTo>
                        <a:pt x="895" y="185"/>
                      </a:lnTo>
                      <a:lnTo>
                        <a:pt x="887" y="195"/>
                      </a:lnTo>
                      <a:lnTo>
                        <a:pt x="887" y="232"/>
                      </a:lnTo>
                      <a:lnTo>
                        <a:pt x="840" y="207"/>
                      </a:lnTo>
                      <a:lnTo>
                        <a:pt x="818" y="203"/>
                      </a:lnTo>
                      <a:lnTo>
                        <a:pt x="759" y="207"/>
                      </a:lnTo>
                      <a:lnTo>
                        <a:pt x="745" y="232"/>
                      </a:lnTo>
                      <a:lnTo>
                        <a:pt x="730" y="242"/>
                      </a:lnTo>
                      <a:lnTo>
                        <a:pt x="712" y="246"/>
                      </a:lnTo>
                      <a:lnTo>
                        <a:pt x="700" y="256"/>
                      </a:lnTo>
                      <a:lnTo>
                        <a:pt x="673" y="258"/>
                      </a:lnTo>
                      <a:lnTo>
                        <a:pt x="655" y="266"/>
                      </a:lnTo>
                      <a:lnTo>
                        <a:pt x="633" y="313"/>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219" name="Freeform 25">
                  <a:extLst>
                    <a:ext uri="{FF2B5EF4-FFF2-40B4-BE49-F238E27FC236}">
                      <a16:creationId xmlns:a16="http://schemas.microsoft.com/office/drawing/2014/main" id="{CF82515C-11DA-4E65-9B85-23FA8BB366F6}"/>
                    </a:ext>
                  </a:extLst>
                </p:cNvPr>
                <p:cNvSpPr>
                  <a:spLocks/>
                </p:cNvSpPr>
                <p:nvPr/>
              </p:nvSpPr>
              <p:spPr bwMode="auto">
                <a:xfrm>
                  <a:off x="4220" y="1551"/>
                  <a:ext cx="386" cy="417"/>
                </a:xfrm>
                <a:custGeom>
                  <a:avLst/>
                  <a:gdLst>
                    <a:gd name="T0" fmla="*/ 322 w 772"/>
                    <a:gd name="T1" fmla="*/ 817 h 833"/>
                    <a:gd name="T2" fmla="*/ 287 w 772"/>
                    <a:gd name="T3" fmla="*/ 823 h 833"/>
                    <a:gd name="T4" fmla="*/ 252 w 772"/>
                    <a:gd name="T5" fmla="*/ 811 h 833"/>
                    <a:gd name="T6" fmla="*/ 228 w 772"/>
                    <a:gd name="T7" fmla="*/ 786 h 833"/>
                    <a:gd name="T8" fmla="*/ 193 w 772"/>
                    <a:gd name="T9" fmla="*/ 780 h 833"/>
                    <a:gd name="T10" fmla="*/ 143 w 772"/>
                    <a:gd name="T11" fmla="*/ 786 h 833"/>
                    <a:gd name="T12" fmla="*/ 134 w 772"/>
                    <a:gd name="T13" fmla="*/ 776 h 833"/>
                    <a:gd name="T14" fmla="*/ 118 w 772"/>
                    <a:gd name="T15" fmla="*/ 711 h 833"/>
                    <a:gd name="T16" fmla="*/ 112 w 772"/>
                    <a:gd name="T17" fmla="*/ 692 h 833"/>
                    <a:gd name="T18" fmla="*/ 100 w 772"/>
                    <a:gd name="T19" fmla="*/ 646 h 833"/>
                    <a:gd name="T20" fmla="*/ 90 w 772"/>
                    <a:gd name="T21" fmla="*/ 609 h 833"/>
                    <a:gd name="T22" fmla="*/ 77 w 772"/>
                    <a:gd name="T23" fmla="*/ 546 h 833"/>
                    <a:gd name="T24" fmla="*/ 65 w 772"/>
                    <a:gd name="T25" fmla="*/ 507 h 833"/>
                    <a:gd name="T26" fmla="*/ 53 w 772"/>
                    <a:gd name="T27" fmla="*/ 462 h 833"/>
                    <a:gd name="T28" fmla="*/ 43 w 772"/>
                    <a:gd name="T29" fmla="*/ 420 h 833"/>
                    <a:gd name="T30" fmla="*/ 31 w 772"/>
                    <a:gd name="T31" fmla="*/ 381 h 833"/>
                    <a:gd name="T32" fmla="*/ 20 w 772"/>
                    <a:gd name="T33" fmla="*/ 332 h 833"/>
                    <a:gd name="T34" fmla="*/ 10 w 772"/>
                    <a:gd name="T35" fmla="*/ 297 h 833"/>
                    <a:gd name="T36" fmla="*/ 53 w 772"/>
                    <a:gd name="T37" fmla="*/ 247 h 833"/>
                    <a:gd name="T38" fmla="*/ 100 w 772"/>
                    <a:gd name="T39" fmla="*/ 234 h 833"/>
                    <a:gd name="T40" fmla="*/ 195 w 772"/>
                    <a:gd name="T41" fmla="*/ 202 h 833"/>
                    <a:gd name="T42" fmla="*/ 232 w 772"/>
                    <a:gd name="T43" fmla="*/ 202 h 833"/>
                    <a:gd name="T44" fmla="*/ 303 w 772"/>
                    <a:gd name="T45" fmla="*/ 214 h 833"/>
                    <a:gd name="T46" fmla="*/ 369 w 772"/>
                    <a:gd name="T47" fmla="*/ 216 h 833"/>
                    <a:gd name="T48" fmla="*/ 430 w 772"/>
                    <a:gd name="T49" fmla="*/ 198 h 833"/>
                    <a:gd name="T50" fmla="*/ 487 w 772"/>
                    <a:gd name="T51" fmla="*/ 169 h 833"/>
                    <a:gd name="T52" fmla="*/ 550 w 772"/>
                    <a:gd name="T53" fmla="*/ 102 h 833"/>
                    <a:gd name="T54" fmla="*/ 674 w 772"/>
                    <a:gd name="T55" fmla="*/ 0 h 833"/>
                    <a:gd name="T56" fmla="*/ 692 w 772"/>
                    <a:gd name="T57" fmla="*/ 53 h 833"/>
                    <a:gd name="T58" fmla="*/ 706 w 772"/>
                    <a:gd name="T59" fmla="*/ 98 h 833"/>
                    <a:gd name="T60" fmla="*/ 729 w 772"/>
                    <a:gd name="T61" fmla="*/ 169 h 833"/>
                    <a:gd name="T62" fmla="*/ 741 w 772"/>
                    <a:gd name="T63" fmla="*/ 200 h 833"/>
                    <a:gd name="T64" fmla="*/ 749 w 772"/>
                    <a:gd name="T65" fmla="*/ 226 h 833"/>
                    <a:gd name="T66" fmla="*/ 763 w 772"/>
                    <a:gd name="T67" fmla="*/ 267 h 833"/>
                    <a:gd name="T68" fmla="*/ 743 w 772"/>
                    <a:gd name="T69" fmla="*/ 287 h 833"/>
                    <a:gd name="T70" fmla="*/ 761 w 772"/>
                    <a:gd name="T71" fmla="*/ 322 h 833"/>
                    <a:gd name="T72" fmla="*/ 766 w 772"/>
                    <a:gd name="T73" fmla="*/ 367 h 833"/>
                    <a:gd name="T74" fmla="*/ 768 w 772"/>
                    <a:gd name="T75" fmla="*/ 401 h 833"/>
                    <a:gd name="T76" fmla="*/ 766 w 772"/>
                    <a:gd name="T77" fmla="*/ 442 h 833"/>
                    <a:gd name="T78" fmla="*/ 772 w 772"/>
                    <a:gd name="T79" fmla="*/ 489 h 833"/>
                    <a:gd name="T80" fmla="*/ 755 w 772"/>
                    <a:gd name="T81" fmla="*/ 509 h 833"/>
                    <a:gd name="T82" fmla="*/ 741 w 772"/>
                    <a:gd name="T83" fmla="*/ 536 h 833"/>
                    <a:gd name="T84" fmla="*/ 708 w 772"/>
                    <a:gd name="T85" fmla="*/ 574 h 833"/>
                    <a:gd name="T86" fmla="*/ 658 w 772"/>
                    <a:gd name="T87" fmla="*/ 609 h 833"/>
                    <a:gd name="T88" fmla="*/ 653 w 772"/>
                    <a:gd name="T89" fmla="*/ 627 h 833"/>
                    <a:gd name="T90" fmla="*/ 660 w 772"/>
                    <a:gd name="T91" fmla="*/ 642 h 833"/>
                    <a:gd name="T92" fmla="*/ 647 w 772"/>
                    <a:gd name="T93" fmla="*/ 694 h 833"/>
                    <a:gd name="T94" fmla="*/ 609 w 772"/>
                    <a:gd name="T95" fmla="*/ 688 h 833"/>
                    <a:gd name="T96" fmla="*/ 611 w 772"/>
                    <a:gd name="T97" fmla="*/ 768 h 833"/>
                    <a:gd name="T98" fmla="*/ 601 w 772"/>
                    <a:gd name="T99" fmla="*/ 790 h 833"/>
                    <a:gd name="T100" fmla="*/ 558 w 772"/>
                    <a:gd name="T101" fmla="*/ 821 h 833"/>
                    <a:gd name="T102" fmla="*/ 523 w 772"/>
                    <a:gd name="T103" fmla="*/ 802 h 833"/>
                    <a:gd name="T104" fmla="*/ 489 w 772"/>
                    <a:gd name="T105" fmla="*/ 770 h 833"/>
                    <a:gd name="T106" fmla="*/ 434 w 772"/>
                    <a:gd name="T107" fmla="*/ 811 h 833"/>
                    <a:gd name="T108" fmla="*/ 411 w 772"/>
                    <a:gd name="T109" fmla="*/ 813 h 833"/>
                    <a:gd name="T110" fmla="*/ 366 w 772"/>
                    <a:gd name="T111" fmla="*/ 831 h 833"/>
                    <a:gd name="T112" fmla="*/ 354 w 772"/>
                    <a:gd name="T113" fmla="*/ 833 h 83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2"/>
                    <a:gd name="T172" fmla="*/ 0 h 833"/>
                    <a:gd name="T173" fmla="*/ 772 w 772"/>
                    <a:gd name="T174" fmla="*/ 833 h 83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2" h="833">
                      <a:moveTo>
                        <a:pt x="354" y="833"/>
                      </a:moveTo>
                      <a:lnTo>
                        <a:pt x="346" y="833"/>
                      </a:lnTo>
                      <a:lnTo>
                        <a:pt x="322" y="817"/>
                      </a:lnTo>
                      <a:lnTo>
                        <a:pt x="313" y="817"/>
                      </a:lnTo>
                      <a:lnTo>
                        <a:pt x="297" y="819"/>
                      </a:lnTo>
                      <a:lnTo>
                        <a:pt x="287" y="823"/>
                      </a:lnTo>
                      <a:lnTo>
                        <a:pt x="275" y="823"/>
                      </a:lnTo>
                      <a:lnTo>
                        <a:pt x="254" y="821"/>
                      </a:lnTo>
                      <a:lnTo>
                        <a:pt x="252" y="811"/>
                      </a:lnTo>
                      <a:lnTo>
                        <a:pt x="244" y="802"/>
                      </a:lnTo>
                      <a:lnTo>
                        <a:pt x="240" y="800"/>
                      </a:lnTo>
                      <a:lnTo>
                        <a:pt x="228" y="786"/>
                      </a:lnTo>
                      <a:lnTo>
                        <a:pt x="218" y="784"/>
                      </a:lnTo>
                      <a:lnTo>
                        <a:pt x="195" y="776"/>
                      </a:lnTo>
                      <a:lnTo>
                        <a:pt x="193" y="780"/>
                      </a:lnTo>
                      <a:lnTo>
                        <a:pt x="173" y="788"/>
                      </a:lnTo>
                      <a:lnTo>
                        <a:pt x="147" y="780"/>
                      </a:lnTo>
                      <a:lnTo>
                        <a:pt x="143" y="786"/>
                      </a:lnTo>
                      <a:lnTo>
                        <a:pt x="138" y="792"/>
                      </a:lnTo>
                      <a:lnTo>
                        <a:pt x="138" y="788"/>
                      </a:lnTo>
                      <a:lnTo>
                        <a:pt x="134" y="776"/>
                      </a:lnTo>
                      <a:lnTo>
                        <a:pt x="128" y="751"/>
                      </a:lnTo>
                      <a:lnTo>
                        <a:pt x="120" y="719"/>
                      </a:lnTo>
                      <a:lnTo>
                        <a:pt x="118" y="711"/>
                      </a:lnTo>
                      <a:lnTo>
                        <a:pt x="116" y="707"/>
                      </a:lnTo>
                      <a:lnTo>
                        <a:pt x="114" y="697"/>
                      </a:lnTo>
                      <a:lnTo>
                        <a:pt x="112" y="692"/>
                      </a:lnTo>
                      <a:lnTo>
                        <a:pt x="112" y="690"/>
                      </a:lnTo>
                      <a:lnTo>
                        <a:pt x="106" y="666"/>
                      </a:lnTo>
                      <a:lnTo>
                        <a:pt x="100" y="646"/>
                      </a:lnTo>
                      <a:lnTo>
                        <a:pt x="98" y="635"/>
                      </a:lnTo>
                      <a:lnTo>
                        <a:pt x="96" y="627"/>
                      </a:lnTo>
                      <a:lnTo>
                        <a:pt x="90" y="609"/>
                      </a:lnTo>
                      <a:lnTo>
                        <a:pt x="85" y="583"/>
                      </a:lnTo>
                      <a:lnTo>
                        <a:pt x="79" y="558"/>
                      </a:lnTo>
                      <a:lnTo>
                        <a:pt x="77" y="546"/>
                      </a:lnTo>
                      <a:lnTo>
                        <a:pt x="73" y="538"/>
                      </a:lnTo>
                      <a:lnTo>
                        <a:pt x="71" y="526"/>
                      </a:lnTo>
                      <a:lnTo>
                        <a:pt x="65" y="507"/>
                      </a:lnTo>
                      <a:lnTo>
                        <a:pt x="63" y="493"/>
                      </a:lnTo>
                      <a:lnTo>
                        <a:pt x="59" y="481"/>
                      </a:lnTo>
                      <a:lnTo>
                        <a:pt x="53" y="462"/>
                      </a:lnTo>
                      <a:lnTo>
                        <a:pt x="53" y="456"/>
                      </a:lnTo>
                      <a:lnTo>
                        <a:pt x="45" y="430"/>
                      </a:lnTo>
                      <a:lnTo>
                        <a:pt x="43" y="420"/>
                      </a:lnTo>
                      <a:lnTo>
                        <a:pt x="39" y="409"/>
                      </a:lnTo>
                      <a:lnTo>
                        <a:pt x="39" y="405"/>
                      </a:lnTo>
                      <a:lnTo>
                        <a:pt x="31" y="381"/>
                      </a:lnTo>
                      <a:lnTo>
                        <a:pt x="26" y="354"/>
                      </a:lnTo>
                      <a:lnTo>
                        <a:pt x="24" y="350"/>
                      </a:lnTo>
                      <a:lnTo>
                        <a:pt x="20" y="332"/>
                      </a:lnTo>
                      <a:lnTo>
                        <a:pt x="18" y="330"/>
                      </a:lnTo>
                      <a:lnTo>
                        <a:pt x="16" y="318"/>
                      </a:lnTo>
                      <a:lnTo>
                        <a:pt x="10" y="297"/>
                      </a:lnTo>
                      <a:lnTo>
                        <a:pt x="0" y="263"/>
                      </a:lnTo>
                      <a:lnTo>
                        <a:pt x="10" y="261"/>
                      </a:lnTo>
                      <a:lnTo>
                        <a:pt x="53" y="247"/>
                      </a:lnTo>
                      <a:lnTo>
                        <a:pt x="67" y="243"/>
                      </a:lnTo>
                      <a:lnTo>
                        <a:pt x="73" y="241"/>
                      </a:lnTo>
                      <a:lnTo>
                        <a:pt x="100" y="234"/>
                      </a:lnTo>
                      <a:lnTo>
                        <a:pt x="149" y="218"/>
                      </a:lnTo>
                      <a:lnTo>
                        <a:pt x="169" y="212"/>
                      </a:lnTo>
                      <a:lnTo>
                        <a:pt x="195" y="202"/>
                      </a:lnTo>
                      <a:lnTo>
                        <a:pt x="200" y="200"/>
                      </a:lnTo>
                      <a:lnTo>
                        <a:pt x="218" y="196"/>
                      </a:lnTo>
                      <a:lnTo>
                        <a:pt x="232" y="202"/>
                      </a:lnTo>
                      <a:lnTo>
                        <a:pt x="256" y="202"/>
                      </a:lnTo>
                      <a:lnTo>
                        <a:pt x="271" y="204"/>
                      </a:lnTo>
                      <a:lnTo>
                        <a:pt x="303" y="214"/>
                      </a:lnTo>
                      <a:lnTo>
                        <a:pt x="344" y="200"/>
                      </a:lnTo>
                      <a:lnTo>
                        <a:pt x="354" y="208"/>
                      </a:lnTo>
                      <a:lnTo>
                        <a:pt x="369" y="216"/>
                      </a:lnTo>
                      <a:lnTo>
                        <a:pt x="393" y="222"/>
                      </a:lnTo>
                      <a:lnTo>
                        <a:pt x="415" y="204"/>
                      </a:lnTo>
                      <a:lnTo>
                        <a:pt x="430" y="198"/>
                      </a:lnTo>
                      <a:lnTo>
                        <a:pt x="446" y="183"/>
                      </a:lnTo>
                      <a:lnTo>
                        <a:pt x="472" y="171"/>
                      </a:lnTo>
                      <a:lnTo>
                        <a:pt x="487" y="169"/>
                      </a:lnTo>
                      <a:lnTo>
                        <a:pt x="509" y="163"/>
                      </a:lnTo>
                      <a:lnTo>
                        <a:pt x="540" y="120"/>
                      </a:lnTo>
                      <a:lnTo>
                        <a:pt x="550" y="102"/>
                      </a:lnTo>
                      <a:lnTo>
                        <a:pt x="554" y="98"/>
                      </a:lnTo>
                      <a:lnTo>
                        <a:pt x="605" y="51"/>
                      </a:lnTo>
                      <a:lnTo>
                        <a:pt x="674" y="0"/>
                      </a:lnTo>
                      <a:lnTo>
                        <a:pt x="680" y="21"/>
                      </a:lnTo>
                      <a:lnTo>
                        <a:pt x="682" y="25"/>
                      </a:lnTo>
                      <a:lnTo>
                        <a:pt x="692" y="53"/>
                      </a:lnTo>
                      <a:lnTo>
                        <a:pt x="698" y="70"/>
                      </a:lnTo>
                      <a:lnTo>
                        <a:pt x="706" y="96"/>
                      </a:lnTo>
                      <a:lnTo>
                        <a:pt x="706" y="98"/>
                      </a:lnTo>
                      <a:lnTo>
                        <a:pt x="713" y="120"/>
                      </a:lnTo>
                      <a:lnTo>
                        <a:pt x="719" y="137"/>
                      </a:lnTo>
                      <a:lnTo>
                        <a:pt x="729" y="169"/>
                      </a:lnTo>
                      <a:lnTo>
                        <a:pt x="731" y="171"/>
                      </a:lnTo>
                      <a:lnTo>
                        <a:pt x="739" y="196"/>
                      </a:lnTo>
                      <a:lnTo>
                        <a:pt x="741" y="200"/>
                      </a:lnTo>
                      <a:lnTo>
                        <a:pt x="745" y="216"/>
                      </a:lnTo>
                      <a:lnTo>
                        <a:pt x="747" y="220"/>
                      </a:lnTo>
                      <a:lnTo>
                        <a:pt x="749" y="226"/>
                      </a:lnTo>
                      <a:lnTo>
                        <a:pt x="753" y="238"/>
                      </a:lnTo>
                      <a:lnTo>
                        <a:pt x="757" y="251"/>
                      </a:lnTo>
                      <a:lnTo>
                        <a:pt x="763" y="267"/>
                      </a:lnTo>
                      <a:lnTo>
                        <a:pt x="759" y="273"/>
                      </a:lnTo>
                      <a:lnTo>
                        <a:pt x="747" y="277"/>
                      </a:lnTo>
                      <a:lnTo>
                        <a:pt x="743" y="287"/>
                      </a:lnTo>
                      <a:lnTo>
                        <a:pt x="757" y="300"/>
                      </a:lnTo>
                      <a:lnTo>
                        <a:pt x="763" y="322"/>
                      </a:lnTo>
                      <a:lnTo>
                        <a:pt x="761" y="322"/>
                      </a:lnTo>
                      <a:lnTo>
                        <a:pt x="766" y="326"/>
                      </a:lnTo>
                      <a:lnTo>
                        <a:pt x="770" y="350"/>
                      </a:lnTo>
                      <a:lnTo>
                        <a:pt x="766" y="367"/>
                      </a:lnTo>
                      <a:lnTo>
                        <a:pt x="765" y="373"/>
                      </a:lnTo>
                      <a:lnTo>
                        <a:pt x="766" y="381"/>
                      </a:lnTo>
                      <a:lnTo>
                        <a:pt x="768" y="401"/>
                      </a:lnTo>
                      <a:lnTo>
                        <a:pt x="770" y="414"/>
                      </a:lnTo>
                      <a:lnTo>
                        <a:pt x="765" y="426"/>
                      </a:lnTo>
                      <a:lnTo>
                        <a:pt x="766" y="442"/>
                      </a:lnTo>
                      <a:lnTo>
                        <a:pt x="766" y="464"/>
                      </a:lnTo>
                      <a:lnTo>
                        <a:pt x="772" y="468"/>
                      </a:lnTo>
                      <a:lnTo>
                        <a:pt x="772" y="489"/>
                      </a:lnTo>
                      <a:lnTo>
                        <a:pt x="770" y="489"/>
                      </a:lnTo>
                      <a:lnTo>
                        <a:pt x="761" y="497"/>
                      </a:lnTo>
                      <a:lnTo>
                        <a:pt x="755" y="509"/>
                      </a:lnTo>
                      <a:lnTo>
                        <a:pt x="751" y="515"/>
                      </a:lnTo>
                      <a:lnTo>
                        <a:pt x="745" y="526"/>
                      </a:lnTo>
                      <a:lnTo>
                        <a:pt x="741" y="536"/>
                      </a:lnTo>
                      <a:lnTo>
                        <a:pt x="725" y="556"/>
                      </a:lnTo>
                      <a:lnTo>
                        <a:pt x="717" y="562"/>
                      </a:lnTo>
                      <a:lnTo>
                        <a:pt x="708" y="574"/>
                      </a:lnTo>
                      <a:lnTo>
                        <a:pt x="684" y="574"/>
                      </a:lnTo>
                      <a:lnTo>
                        <a:pt x="678" y="599"/>
                      </a:lnTo>
                      <a:lnTo>
                        <a:pt x="658" y="609"/>
                      </a:lnTo>
                      <a:lnTo>
                        <a:pt x="656" y="617"/>
                      </a:lnTo>
                      <a:lnTo>
                        <a:pt x="654" y="625"/>
                      </a:lnTo>
                      <a:lnTo>
                        <a:pt x="653" y="627"/>
                      </a:lnTo>
                      <a:lnTo>
                        <a:pt x="654" y="629"/>
                      </a:lnTo>
                      <a:lnTo>
                        <a:pt x="658" y="637"/>
                      </a:lnTo>
                      <a:lnTo>
                        <a:pt x="660" y="642"/>
                      </a:lnTo>
                      <a:lnTo>
                        <a:pt x="660" y="676"/>
                      </a:lnTo>
                      <a:lnTo>
                        <a:pt x="653" y="692"/>
                      </a:lnTo>
                      <a:lnTo>
                        <a:pt x="647" y="694"/>
                      </a:lnTo>
                      <a:lnTo>
                        <a:pt x="621" y="670"/>
                      </a:lnTo>
                      <a:lnTo>
                        <a:pt x="615" y="678"/>
                      </a:lnTo>
                      <a:lnTo>
                        <a:pt x="609" y="688"/>
                      </a:lnTo>
                      <a:lnTo>
                        <a:pt x="605" y="735"/>
                      </a:lnTo>
                      <a:lnTo>
                        <a:pt x="617" y="758"/>
                      </a:lnTo>
                      <a:lnTo>
                        <a:pt x="611" y="768"/>
                      </a:lnTo>
                      <a:lnTo>
                        <a:pt x="605" y="768"/>
                      </a:lnTo>
                      <a:lnTo>
                        <a:pt x="599" y="774"/>
                      </a:lnTo>
                      <a:lnTo>
                        <a:pt x="601" y="790"/>
                      </a:lnTo>
                      <a:lnTo>
                        <a:pt x="594" y="808"/>
                      </a:lnTo>
                      <a:lnTo>
                        <a:pt x="574" y="817"/>
                      </a:lnTo>
                      <a:lnTo>
                        <a:pt x="558" y="821"/>
                      </a:lnTo>
                      <a:lnTo>
                        <a:pt x="548" y="811"/>
                      </a:lnTo>
                      <a:lnTo>
                        <a:pt x="540" y="808"/>
                      </a:lnTo>
                      <a:lnTo>
                        <a:pt x="523" y="802"/>
                      </a:lnTo>
                      <a:lnTo>
                        <a:pt x="511" y="804"/>
                      </a:lnTo>
                      <a:lnTo>
                        <a:pt x="501" y="794"/>
                      </a:lnTo>
                      <a:lnTo>
                        <a:pt x="489" y="770"/>
                      </a:lnTo>
                      <a:lnTo>
                        <a:pt x="464" y="782"/>
                      </a:lnTo>
                      <a:lnTo>
                        <a:pt x="452" y="808"/>
                      </a:lnTo>
                      <a:lnTo>
                        <a:pt x="434" y="811"/>
                      </a:lnTo>
                      <a:lnTo>
                        <a:pt x="430" y="815"/>
                      </a:lnTo>
                      <a:lnTo>
                        <a:pt x="428" y="821"/>
                      </a:lnTo>
                      <a:lnTo>
                        <a:pt x="411" y="813"/>
                      </a:lnTo>
                      <a:lnTo>
                        <a:pt x="381" y="811"/>
                      </a:lnTo>
                      <a:lnTo>
                        <a:pt x="366" y="821"/>
                      </a:lnTo>
                      <a:lnTo>
                        <a:pt x="366" y="831"/>
                      </a:lnTo>
                      <a:lnTo>
                        <a:pt x="358" y="833"/>
                      </a:lnTo>
                      <a:lnTo>
                        <a:pt x="356" y="833"/>
                      </a:lnTo>
                      <a:lnTo>
                        <a:pt x="354" y="833"/>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220" name="Freeform 26">
                  <a:extLst>
                    <a:ext uri="{FF2B5EF4-FFF2-40B4-BE49-F238E27FC236}">
                      <a16:creationId xmlns:a16="http://schemas.microsoft.com/office/drawing/2014/main" id="{6DF4DDB1-2326-4712-974E-DCBD4D88048F}"/>
                    </a:ext>
                  </a:extLst>
                </p:cNvPr>
                <p:cNvSpPr>
                  <a:spLocks/>
                </p:cNvSpPr>
                <p:nvPr/>
              </p:nvSpPr>
              <p:spPr bwMode="auto">
                <a:xfrm>
                  <a:off x="3495" y="1238"/>
                  <a:ext cx="462" cy="466"/>
                </a:xfrm>
                <a:custGeom>
                  <a:avLst/>
                  <a:gdLst>
                    <a:gd name="T0" fmla="*/ 748 w 925"/>
                    <a:gd name="T1" fmla="*/ 880 h 931"/>
                    <a:gd name="T2" fmla="*/ 687 w 925"/>
                    <a:gd name="T3" fmla="*/ 892 h 931"/>
                    <a:gd name="T4" fmla="*/ 664 w 925"/>
                    <a:gd name="T5" fmla="*/ 896 h 931"/>
                    <a:gd name="T6" fmla="*/ 625 w 925"/>
                    <a:gd name="T7" fmla="*/ 902 h 931"/>
                    <a:gd name="T8" fmla="*/ 575 w 925"/>
                    <a:gd name="T9" fmla="*/ 910 h 931"/>
                    <a:gd name="T10" fmla="*/ 495 w 925"/>
                    <a:gd name="T11" fmla="*/ 925 h 931"/>
                    <a:gd name="T12" fmla="*/ 459 w 925"/>
                    <a:gd name="T13" fmla="*/ 931 h 931"/>
                    <a:gd name="T14" fmla="*/ 412 w 925"/>
                    <a:gd name="T15" fmla="*/ 904 h 931"/>
                    <a:gd name="T16" fmla="*/ 359 w 925"/>
                    <a:gd name="T17" fmla="*/ 845 h 931"/>
                    <a:gd name="T18" fmla="*/ 351 w 925"/>
                    <a:gd name="T19" fmla="*/ 825 h 931"/>
                    <a:gd name="T20" fmla="*/ 336 w 925"/>
                    <a:gd name="T21" fmla="*/ 754 h 931"/>
                    <a:gd name="T22" fmla="*/ 320 w 925"/>
                    <a:gd name="T23" fmla="*/ 715 h 931"/>
                    <a:gd name="T24" fmla="*/ 316 w 925"/>
                    <a:gd name="T25" fmla="*/ 680 h 931"/>
                    <a:gd name="T26" fmla="*/ 290 w 925"/>
                    <a:gd name="T27" fmla="*/ 648 h 931"/>
                    <a:gd name="T28" fmla="*/ 269 w 925"/>
                    <a:gd name="T29" fmla="*/ 637 h 931"/>
                    <a:gd name="T30" fmla="*/ 231 w 925"/>
                    <a:gd name="T31" fmla="*/ 619 h 931"/>
                    <a:gd name="T32" fmla="*/ 178 w 925"/>
                    <a:gd name="T33" fmla="*/ 574 h 931"/>
                    <a:gd name="T34" fmla="*/ 141 w 925"/>
                    <a:gd name="T35" fmla="*/ 566 h 931"/>
                    <a:gd name="T36" fmla="*/ 123 w 925"/>
                    <a:gd name="T37" fmla="*/ 548 h 931"/>
                    <a:gd name="T38" fmla="*/ 57 w 925"/>
                    <a:gd name="T39" fmla="*/ 523 h 931"/>
                    <a:gd name="T40" fmla="*/ 41 w 925"/>
                    <a:gd name="T41" fmla="*/ 489 h 931"/>
                    <a:gd name="T42" fmla="*/ 33 w 925"/>
                    <a:gd name="T43" fmla="*/ 414 h 931"/>
                    <a:gd name="T44" fmla="*/ 31 w 925"/>
                    <a:gd name="T45" fmla="*/ 397 h 931"/>
                    <a:gd name="T46" fmla="*/ 0 w 925"/>
                    <a:gd name="T47" fmla="*/ 326 h 931"/>
                    <a:gd name="T48" fmla="*/ 15 w 925"/>
                    <a:gd name="T49" fmla="*/ 281 h 931"/>
                    <a:gd name="T50" fmla="*/ 68 w 925"/>
                    <a:gd name="T51" fmla="*/ 149 h 931"/>
                    <a:gd name="T52" fmla="*/ 61 w 925"/>
                    <a:gd name="T53" fmla="*/ 96 h 931"/>
                    <a:gd name="T54" fmla="*/ 102 w 925"/>
                    <a:gd name="T55" fmla="*/ 80 h 931"/>
                    <a:gd name="T56" fmla="*/ 169 w 925"/>
                    <a:gd name="T57" fmla="*/ 59 h 931"/>
                    <a:gd name="T58" fmla="*/ 230 w 925"/>
                    <a:gd name="T59" fmla="*/ 27 h 931"/>
                    <a:gd name="T60" fmla="*/ 269 w 925"/>
                    <a:gd name="T61" fmla="*/ 45 h 931"/>
                    <a:gd name="T62" fmla="*/ 269 w 925"/>
                    <a:gd name="T63" fmla="*/ 80 h 931"/>
                    <a:gd name="T64" fmla="*/ 326 w 925"/>
                    <a:gd name="T65" fmla="*/ 71 h 931"/>
                    <a:gd name="T66" fmla="*/ 345 w 925"/>
                    <a:gd name="T67" fmla="*/ 71 h 931"/>
                    <a:gd name="T68" fmla="*/ 430 w 925"/>
                    <a:gd name="T69" fmla="*/ 114 h 931"/>
                    <a:gd name="T70" fmla="*/ 579 w 925"/>
                    <a:gd name="T71" fmla="*/ 129 h 931"/>
                    <a:gd name="T72" fmla="*/ 621 w 925"/>
                    <a:gd name="T73" fmla="*/ 137 h 931"/>
                    <a:gd name="T74" fmla="*/ 658 w 925"/>
                    <a:gd name="T75" fmla="*/ 135 h 931"/>
                    <a:gd name="T76" fmla="*/ 729 w 925"/>
                    <a:gd name="T77" fmla="*/ 147 h 931"/>
                    <a:gd name="T78" fmla="*/ 744 w 925"/>
                    <a:gd name="T79" fmla="*/ 161 h 931"/>
                    <a:gd name="T80" fmla="*/ 770 w 925"/>
                    <a:gd name="T81" fmla="*/ 173 h 931"/>
                    <a:gd name="T82" fmla="*/ 835 w 925"/>
                    <a:gd name="T83" fmla="*/ 310 h 931"/>
                    <a:gd name="T84" fmla="*/ 794 w 925"/>
                    <a:gd name="T85" fmla="*/ 383 h 931"/>
                    <a:gd name="T86" fmla="*/ 815 w 925"/>
                    <a:gd name="T87" fmla="*/ 409 h 931"/>
                    <a:gd name="T88" fmla="*/ 833 w 925"/>
                    <a:gd name="T89" fmla="*/ 387 h 931"/>
                    <a:gd name="T90" fmla="*/ 886 w 925"/>
                    <a:gd name="T91" fmla="*/ 291 h 931"/>
                    <a:gd name="T92" fmla="*/ 904 w 925"/>
                    <a:gd name="T93" fmla="*/ 245 h 931"/>
                    <a:gd name="T94" fmla="*/ 890 w 925"/>
                    <a:gd name="T95" fmla="*/ 375 h 931"/>
                    <a:gd name="T96" fmla="*/ 880 w 925"/>
                    <a:gd name="T97" fmla="*/ 454 h 931"/>
                    <a:gd name="T98" fmla="*/ 870 w 925"/>
                    <a:gd name="T99" fmla="*/ 550 h 931"/>
                    <a:gd name="T100" fmla="*/ 876 w 925"/>
                    <a:gd name="T101" fmla="*/ 625 h 931"/>
                    <a:gd name="T102" fmla="*/ 870 w 925"/>
                    <a:gd name="T103" fmla="*/ 690 h 931"/>
                    <a:gd name="T104" fmla="*/ 886 w 925"/>
                    <a:gd name="T105" fmla="*/ 741 h 931"/>
                    <a:gd name="T106" fmla="*/ 913 w 925"/>
                    <a:gd name="T107" fmla="*/ 808 h 931"/>
                    <a:gd name="T108" fmla="*/ 890 w 925"/>
                    <a:gd name="T109" fmla="*/ 851 h 931"/>
                    <a:gd name="T110" fmla="*/ 849 w 925"/>
                    <a:gd name="T111" fmla="*/ 859 h 931"/>
                    <a:gd name="T112" fmla="*/ 780 w 925"/>
                    <a:gd name="T113" fmla="*/ 872 h 931"/>
                    <a:gd name="T114" fmla="*/ 766 w 925"/>
                    <a:gd name="T115" fmla="*/ 876 h 9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25"/>
                    <a:gd name="T175" fmla="*/ 0 h 931"/>
                    <a:gd name="T176" fmla="*/ 925 w 925"/>
                    <a:gd name="T177" fmla="*/ 931 h 93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25" h="931">
                      <a:moveTo>
                        <a:pt x="764" y="876"/>
                      </a:moveTo>
                      <a:lnTo>
                        <a:pt x="760" y="878"/>
                      </a:lnTo>
                      <a:lnTo>
                        <a:pt x="748" y="880"/>
                      </a:lnTo>
                      <a:lnTo>
                        <a:pt x="737" y="882"/>
                      </a:lnTo>
                      <a:lnTo>
                        <a:pt x="721" y="884"/>
                      </a:lnTo>
                      <a:lnTo>
                        <a:pt x="687" y="892"/>
                      </a:lnTo>
                      <a:lnTo>
                        <a:pt x="668" y="894"/>
                      </a:lnTo>
                      <a:lnTo>
                        <a:pt x="666" y="894"/>
                      </a:lnTo>
                      <a:lnTo>
                        <a:pt x="664" y="896"/>
                      </a:lnTo>
                      <a:lnTo>
                        <a:pt x="662" y="896"/>
                      </a:lnTo>
                      <a:lnTo>
                        <a:pt x="646" y="898"/>
                      </a:lnTo>
                      <a:lnTo>
                        <a:pt x="625" y="902"/>
                      </a:lnTo>
                      <a:lnTo>
                        <a:pt x="591" y="908"/>
                      </a:lnTo>
                      <a:lnTo>
                        <a:pt x="585" y="910"/>
                      </a:lnTo>
                      <a:lnTo>
                        <a:pt x="575" y="910"/>
                      </a:lnTo>
                      <a:lnTo>
                        <a:pt x="556" y="914"/>
                      </a:lnTo>
                      <a:lnTo>
                        <a:pt x="542" y="916"/>
                      </a:lnTo>
                      <a:lnTo>
                        <a:pt x="495" y="925"/>
                      </a:lnTo>
                      <a:lnTo>
                        <a:pt x="487" y="925"/>
                      </a:lnTo>
                      <a:lnTo>
                        <a:pt x="469" y="929"/>
                      </a:lnTo>
                      <a:lnTo>
                        <a:pt x="459" y="931"/>
                      </a:lnTo>
                      <a:lnTo>
                        <a:pt x="446" y="908"/>
                      </a:lnTo>
                      <a:lnTo>
                        <a:pt x="436" y="904"/>
                      </a:lnTo>
                      <a:lnTo>
                        <a:pt x="412" y="904"/>
                      </a:lnTo>
                      <a:lnTo>
                        <a:pt x="383" y="892"/>
                      </a:lnTo>
                      <a:lnTo>
                        <a:pt x="375" y="867"/>
                      </a:lnTo>
                      <a:lnTo>
                        <a:pt x="359" y="845"/>
                      </a:lnTo>
                      <a:lnTo>
                        <a:pt x="357" y="843"/>
                      </a:lnTo>
                      <a:lnTo>
                        <a:pt x="351" y="827"/>
                      </a:lnTo>
                      <a:lnTo>
                        <a:pt x="351" y="825"/>
                      </a:lnTo>
                      <a:lnTo>
                        <a:pt x="365" y="786"/>
                      </a:lnTo>
                      <a:lnTo>
                        <a:pt x="338" y="758"/>
                      </a:lnTo>
                      <a:lnTo>
                        <a:pt x="336" y="754"/>
                      </a:lnTo>
                      <a:lnTo>
                        <a:pt x="332" y="739"/>
                      </a:lnTo>
                      <a:lnTo>
                        <a:pt x="326" y="721"/>
                      </a:lnTo>
                      <a:lnTo>
                        <a:pt x="320" y="715"/>
                      </a:lnTo>
                      <a:lnTo>
                        <a:pt x="316" y="692"/>
                      </a:lnTo>
                      <a:lnTo>
                        <a:pt x="318" y="686"/>
                      </a:lnTo>
                      <a:lnTo>
                        <a:pt x="316" y="680"/>
                      </a:lnTo>
                      <a:lnTo>
                        <a:pt x="308" y="668"/>
                      </a:lnTo>
                      <a:lnTo>
                        <a:pt x="306" y="666"/>
                      </a:lnTo>
                      <a:lnTo>
                        <a:pt x="290" y="648"/>
                      </a:lnTo>
                      <a:lnTo>
                        <a:pt x="281" y="642"/>
                      </a:lnTo>
                      <a:lnTo>
                        <a:pt x="279" y="639"/>
                      </a:lnTo>
                      <a:lnTo>
                        <a:pt x="269" y="637"/>
                      </a:lnTo>
                      <a:lnTo>
                        <a:pt x="259" y="637"/>
                      </a:lnTo>
                      <a:lnTo>
                        <a:pt x="247" y="633"/>
                      </a:lnTo>
                      <a:lnTo>
                        <a:pt x="231" y="619"/>
                      </a:lnTo>
                      <a:lnTo>
                        <a:pt x="206" y="609"/>
                      </a:lnTo>
                      <a:lnTo>
                        <a:pt x="200" y="597"/>
                      </a:lnTo>
                      <a:lnTo>
                        <a:pt x="178" y="574"/>
                      </a:lnTo>
                      <a:lnTo>
                        <a:pt x="163" y="570"/>
                      </a:lnTo>
                      <a:lnTo>
                        <a:pt x="155" y="566"/>
                      </a:lnTo>
                      <a:lnTo>
                        <a:pt x="141" y="566"/>
                      </a:lnTo>
                      <a:lnTo>
                        <a:pt x="137" y="564"/>
                      </a:lnTo>
                      <a:lnTo>
                        <a:pt x="125" y="554"/>
                      </a:lnTo>
                      <a:lnTo>
                        <a:pt x="123" y="548"/>
                      </a:lnTo>
                      <a:lnTo>
                        <a:pt x="121" y="546"/>
                      </a:lnTo>
                      <a:lnTo>
                        <a:pt x="92" y="544"/>
                      </a:lnTo>
                      <a:lnTo>
                        <a:pt x="57" y="523"/>
                      </a:lnTo>
                      <a:lnTo>
                        <a:pt x="51" y="519"/>
                      </a:lnTo>
                      <a:lnTo>
                        <a:pt x="39" y="515"/>
                      </a:lnTo>
                      <a:lnTo>
                        <a:pt x="41" y="489"/>
                      </a:lnTo>
                      <a:lnTo>
                        <a:pt x="37" y="460"/>
                      </a:lnTo>
                      <a:lnTo>
                        <a:pt x="37" y="432"/>
                      </a:lnTo>
                      <a:lnTo>
                        <a:pt x="33" y="414"/>
                      </a:lnTo>
                      <a:lnTo>
                        <a:pt x="33" y="413"/>
                      </a:lnTo>
                      <a:lnTo>
                        <a:pt x="31" y="407"/>
                      </a:lnTo>
                      <a:lnTo>
                        <a:pt x="31" y="397"/>
                      </a:lnTo>
                      <a:lnTo>
                        <a:pt x="31" y="352"/>
                      </a:lnTo>
                      <a:lnTo>
                        <a:pt x="23" y="342"/>
                      </a:lnTo>
                      <a:lnTo>
                        <a:pt x="0" y="326"/>
                      </a:lnTo>
                      <a:lnTo>
                        <a:pt x="4" y="306"/>
                      </a:lnTo>
                      <a:lnTo>
                        <a:pt x="5" y="306"/>
                      </a:lnTo>
                      <a:lnTo>
                        <a:pt x="15" y="281"/>
                      </a:lnTo>
                      <a:lnTo>
                        <a:pt x="78" y="222"/>
                      </a:lnTo>
                      <a:lnTo>
                        <a:pt x="76" y="204"/>
                      </a:lnTo>
                      <a:lnTo>
                        <a:pt x="68" y="149"/>
                      </a:lnTo>
                      <a:lnTo>
                        <a:pt x="64" y="131"/>
                      </a:lnTo>
                      <a:lnTo>
                        <a:pt x="61" y="104"/>
                      </a:lnTo>
                      <a:lnTo>
                        <a:pt x="61" y="96"/>
                      </a:lnTo>
                      <a:lnTo>
                        <a:pt x="66" y="96"/>
                      </a:lnTo>
                      <a:lnTo>
                        <a:pt x="88" y="73"/>
                      </a:lnTo>
                      <a:lnTo>
                        <a:pt x="102" y="80"/>
                      </a:lnTo>
                      <a:lnTo>
                        <a:pt x="102" y="82"/>
                      </a:lnTo>
                      <a:lnTo>
                        <a:pt x="133" y="78"/>
                      </a:lnTo>
                      <a:lnTo>
                        <a:pt x="169" y="59"/>
                      </a:lnTo>
                      <a:lnTo>
                        <a:pt x="194" y="47"/>
                      </a:lnTo>
                      <a:lnTo>
                        <a:pt x="218" y="25"/>
                      </a:lnTo>
                      <a:lnTo>
                        <a:pt x="230" y="27"/>
                      </a:lnTo>
                      <a:lnTo>
                        <a:pt x="263" y="0"/>
                      </a:lnTo>
                      <a:lnTo>
                        <a:pt x="281" y="16"/>
                      </a:lnTo>
                      <a:lnTo>
                        <a:pt x="269" y="45"/>
                      </a:lnTo>
                      <a:lnTo>
                        <a:pt x="273" y="59"/>
                      </a:lnTo>
                      <a:lnTo>
                        <a:pt x="267" y="73"/>
                      </a:lnTo>
                      <a:lnTo>
                        <a:pt x="269" y="80"/>
                      </a:lnTo>
                      <a:lnTo>
                        <a:pt x="287" y="69"/>
                      </a:lnTo>
                      <a:lnTo>
                        <a:pt x="290" y="51"/>
                      </a:lnTo>
                      <a:lnTo>
                        <a:pt x="326" y="71"/>
                      </a:lnTo>
                      <a:lnTo>
                        <a:pt x="332" y="69"/>
                      </a:lnTo>
                      <a:lnTo>
                        <a:pt x="344" y="73"/>
                      </a:lnTo>
                      <a:lnTo>
                        <a:pt x="345" y="71"/>
                      </a:lnTo>
                      <a:lnTo>
                        <a:pt x="379" y="80"/>
                      </a:lnTo>
                      <a:lnTo>
                        <a:pt x="397" y="106"/>
                      </a:lnTo>
                      <a:lnTo>
                        <a:pt x="430" y="114"/>
                      </a:lnTo>
                      <a:lnTo>
                        <a:pt x="442" y="114"/>
                      </a:lnTo>
                      <a:lnTo>
                        <a:pt x="562" y="124"/>
                      </a:lnTo>
                      <a:lnTo>
                        <a:pt x="579" y="129"/>
                      </a:lnTo>
                      <a:lnTo>
                        <a:pt x="589" y="133"/>
                      </a:lnTo>
                      <a:lnTo>
                        <a:pt x="605" y="137"/>
                      </a:lnTo>
                      <a:lnTo>
                        <a:pt x="621" y="137"/>
                      </a:lnTo>
                      <a:lnTo>
                        <a:pt x="630" y="137"/>
                      </a:lnTo>
                      <a:lnTo>
                        <a:pt x="640" y="141"/>
                      </a:lnTo>
                      <a:lnTo>
                        <a:pt x="658" y="135"/>
                      </a:lnTo>
                      <a:lnTo>
                        <a:pt x="697" y="135"/>
                      </a:lnTo>
                      <a:lnTo>
                        <a:pt x="719" y="139"/>
                      </a:lnTo>
                      <a:lnTo>
                        <a:pt x="729" y="147"/>
                      </a:lnTo>
                      <a:lnTo>
                        <a:pt x="723" y="163"/>
                      </a:lnTo>
                      <a:lnTo>
                        <a:pt x="735" y="167"/>
                      </a:lnTo>
                      <a:lnTo>
                        <a:pt x="744" y="161"/>
                      </a:lnTo>
                      <a:lnTo>
                        <a:pt x="746" y="167"/>
                      </a:lnTo>
                      <a:lnTo>
                        <a:pt x="764" y="167"/>
                      </a:lnTo>
                      <a:lnTo>
                        <a:pt x="770" y="173"/>
                      </a:lnTo>
                      <a:lnTo>
                        <a:pt x="823" y="291"/>
                      </a:lnTo>
                      <a:lnTo>
                        <a:pt x="839" y="295"/>
                      </a:lnTo>
                      <a:lnTo>
                        <a:pt x="835" y="310"/>
                      </a:lnTo>
                      <a:lnTo>
                        <a:pt x="837" y="316"/>
                      </a:lnTo>
                      <a:lnTo>
                        <a:pt x="817" y="328"/>
                      </a:lnTo>
                      <a:lnTo>
                        <a:pt x="794" y="383"/>
                      </a:lnTo>
                      <a:lnTo>
                        <a:pt x="796" y="395"/>
                      </a:lnTo>
                      <a:lnTo>
                        <a:pt x="796" y="409"/>
                      </a:lnTo>
                      <a:lnTo>
                        <a:pt x="815" y="409"/>
                      </a:lnTo>
                      <a:lnTo>
                        <a:pt x="831" y="395"/>
                      </a:lnTo>
                      <a:lnTo>
                        <a:pt x="833" y="391"/>
                      </a:lnTo>
                      <a:lnTo>
                        <a:pt x="833" y="387"/>
                      </a:lnTo>
                      <a:lnTo>
                        <a:pt x="837" y="371"/>
                      </a:lnTo>
                      <a:lnTo>
                        <a:pt x="862" y="340"/>
                      </a:lnTo>
                      <a:lnTo>
                        <a:pt x="886" y="291"/>
                      </a:lnTo>
                      <a:lnTo>
                        <a:pt x="888" y="275"/>
                      </a:lnTo>
                      <a:lnTo>
                        <a:pt x="904" y="253"/>
                      </a:lnTo>
                      <a:lnTo>
                        <a:pt x="904" y="245"/>
                      </a:lnTo>
                      <a:lnTo>
                        <a:pt x="919" y="232"/>
                      </a:lnTo>
                      <a:lnTo>
                        <a:pt x="925" y="243"/>
                      </a:lnTo>
                      <a:lnTo>
                        <a:pt x="890" y="375"/>
                      </a:lnTo>
                      <a:lnTo>
                        <a:pt x="890" y="377"/>
                      </a:lnTo>
                      <a:lnTo>
                        <a:pt x="882" y="416"/>
                      </a:lnTo>
                      <a:lnTo>
                        <a:pt x="880" y="454"/>
                      </a:lnTo>
                      <a:lnTo>
                        <a:pt x="888" y="470"/>
                      </a:lnTo>
                      <a:lnTo>
                        <a:pt x="872" y="527"/>
                      </a:lnTo>
                      <a:lnTo>
                        <a:pt x="870" y="550"/>
                      </a:lnTo>
                      <a:lnTo>
                        <a:pt x="882" y="580"/>
                      </a:lnTo>
                      <a:lnTo>
                        <a:pt x="880" y="609"/>
                      </a:lnTo>
                      <a:lnTo>
                        <a:pt x="876" y="625"/>
                      </a:lnTo>
                      <a:lnTo>
                        <a:pt x="878" y="635"/>
                      </a:lnTo>
                      <a:lnTo>
                        <a:pt x="870" y="664"/>
                      </a:lnTo>
                      <a:lnTo>
                        <a:pt x="870" y="690"/>
                      </a:lnTo>
                      <a:lnTo>
                        <a:pt x="876" y="701"/>
                      </a:lnTo>
                      <a:lnTo>
                        <a:pt x="878" y="715"/>
                      </a:lnTo>
                      <a:lnTo>
                        <a:pt x="886" y="741"/>
                      </a:lnTo>
                      <a:lnTo>
                        <a:pt x="904" y="772"/>
                      </a:lnTo>
                      <a:lnTo>
                        <a:pt x="913" y="790"/>
                      </a:lnTo>
                      <a:lnTo>
                        <a:pt x="913" y="808"/>
                      </a:lnTo>
                      <a:lnTo>
                        <a:pt x="913" y="817"/>
                      </a:lnTo>
                      <a:lnTo>
                        <a:pt x="921" y="843"/>
                      </a:lnTo>
                      <a:lnTo>
                        <a:pt x="890" y="851"/>
                      </a:lnTo>
                      <a:lnTo>
                        <a:pt x="870" y="855"/>
                      </a:lnTo>
                      <a:lnTo>
                        <a:pt x="858" y="857"/>
                      </a:lnTo>
                      <a:lnTo>
                        <a:pt x="849" y="859"/>
                      </a:lnTo>
                      <a:lnTo>
                        <a:pt x="841" y="861"/>
                      </a:lnTo>
                      <a:lnTo>
                        <a:pt x="788" y="872"/>
                      </a:lnTo>
                      <a:lnTo>
                        <a:pt x="780" y="872"/>
                      </a:lnTo>
                      <a:lnTo>
                        <a:pt x="776" y="874"/>
                      </a:lnTo>
                      <a:lnTo>
                        <a:pt x="768" y="876"/>
                      </a:lnTo>
                      <a:lnTo>
                        <a:pt x="766" y="876"/>
                      </a:lnTo>
                      <a:lnTo>
                        <a:pt x="764" y="876"/>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221" name="Freeform 27">
                  <a:extLst>
                    <a:ext uri="{FF2B5EF4-FFF2-40B4-BE49-F238E27FC236}">
                      <a16:creationId xmlns:a16="http://schemas.microsoft.com/office/drawing/2014/main" id="{09E79F67-F357-4A30-995A-EB99799089EE}"/>
                    </a:ext>
                  </a:extLst>
                </p:cNvPr>
                <p:cNvSpPr>
                  <a:spLocks/>
                </p:cNvSpPr>
                <p:nvPr/>
              </p:nvSpPr>
              <p:spPr bwMode="auto">
                <a:xfrm>
                  <a:off x="3693" y="1659"/>
                  <a:ext cx="374" cy="590"/>
                </a:xfrm>
                <a:custGeom>
                  <a:avLst/>
                  <a:gdLst>
                    <a:gd name="T0" fmla="*/ 6 w 748"/>
                    <a:gd name="T1" fmla="*/ 556 h 1181"/>
                    <a:gd name="T2" fmla="*/ 9 w 748"/>
                    <a:gd name="T3" fmla="*/ 509 h 1181"/>
                    <a:gd name="T4" fmla="*/ 51 w 748"/>
                    <a:gd name="T5" fmla="*/ 479 h 1181"/>
                    <a:gd name="T6" fmla="*/ 53 w 748"/>
                    <a:gd name="T7" fmla="*/ 379 h 1181"/>
                    <a:gd name="T8" fmla="*/ 35 w 748"/>
                    <a:gd name="T9" fmla="*/ 336 h 1181"/>
                    <a:gd name="T10" fmla="*/ 143 w 748"/>
                    <a:gd name="T11" fmla="*/ 275 h 1181"/>
                    <a:gd name="T12" fmla="*/ 157 w 748"/>
                    <a:gd name="T13" fmla="*/ 228 h 1181"/>
                    <a:gd name="T14" fmla="*/ 165 w 748"/>
                    <a:gd name="T15" fmla="*/ 177 h 1181"/>
                    <a:gd name="T16" fmla="*/ 129 w 748"/>
                    <a:gd name="T17" fmla="*/ 143 h 1181"/>
                    <a:gd name="T18" fmla="*/ 68 w 748"/>
                    <a:gd name="T19" fmla="*/ 98 h 1181"/>
                    <a:gd name="T20" fmla="*/ 92 w 748"/>
                    <a:gd name="T21" fmla="*/ 82 h 1181"/>
                    <a:gd name="T22" fmla="*/ 180 w 748"/>
                    <a:gd name="T23" fmla="*/ 67 h 1181"/>
                    <a:gd name="T24" fmla="*/ 251 w 748"/>
                    <a:gd name="T25" fmla="*/ 55 h 1181"/>
                    <a:gd name="T26" fmla="*/ 273 w 748"/>
                    <a:gd name="T27" fmla="*/ 51 h 1181"/>
                    <a:gd name="T28" fmla="*/ 353 w 748"/>
                    <a:gd name="T29" fmla="*/ 37 h 1181"/>
                    <a:gd name="T30" fmla="*/ 373 w 748"/>
                    <a:gd name="T31" fmla="*/ 33 h 1181"/>
                    <a:gd name="T32" fmla="*/ 446 w 748"/>
                    <a:gd name="T33" fmla="*/ 18 h 1181"/>
                    <a:gd name="T34" fmla="*/ 495 w 748"/>
                    <a:gd name="T35" fmla="*/ 8 h 1181"/>
                    <a:gd name="T36" fmla="*/ 550 w 748"/>
                    <a:gd name="T37" fmla="*/ 71 h 1181"/>
                    <a:gd name="T38" fmla="*/ 615 w 748"/>
                    <a:gd name="T39" fmla="*/ 185 h 1181"/>
                    <a:gd name="T40" fmla="*/ 625 w 748"/>
                    <a:gd name="T41" fmla="*/ 230 h 1181"/>
                    <a:gd name="T42" fmla="*/ 632 w 748"/>
                    <a:gd name="T43" fmla="*/ 265 h 1181"/>
                    <a:gd name="T44" fmla="*/ 640 w 748"/>
                    <a:gd name="T45" fmla="*/ 299 h 1181"/>
                    <a:gd name="T46" fmla="*/ 660 w 748"/>
                    <a:gd name="T47" fmla="*/ 389 h 1181"/>
                    <a:gd name="T48" fmla="*/ 672 w 748"/>
                    <a:gd name="T49" fmla="*/ 440 h 1181"/>
                    <a:gd name="T50" fmla="*/ 689 w 748"/>
                    <a:gd name="T51" fmla="*/ 529 h 1181"/>
                    <a:gd name="T52" fmla="*/ 707 w 748"/>
                    <a:gd name="T53" fmla="*/ 607 h 1181"/>
                    <a:gd name="T54" fmla="*/ 707 w 748"/>
                    <a:gd name="T55" fmla="*/ 660 h 1181"/>
                    <a:gd name="T56" fmla="*/ 723 w 748"/>
                    <a:gd name="T57" fmla="*/ 711 h 1181"/>
                    <a:gd name="T58" fmla="*/ 737 w 748"/>
                    <a:gd name="T59" fmla="*/ 741 h 1181"/>
                    <a:gd name="T60" fmla="*/ 727 w 748"/>
                    <a:gd name="T61" fmla="*/ 818 h 1181"/>
                    <a:gd name="T62" fmla="*/ 689 w 748"/>
                    <a:gd name="T63" fmla="*/ 878 h 1181"/>
                    <a:gd name="T64" fmla="*/ 691 w 748"/>
                    <a:gd name="T65" fmla="*/ 906 h 1181"/>
                    <a:gd name="T66" fmla="*/ 697 w 748"/>
                    <a:gd name="T67" fmla="*/ 975 h 1181"/>
                    <a:gd name="T68" fmla="*/ 689 w 748"/>
                    <a:gd name="T69" fmla="*/ 1024 h 1181"/>
                    <a:gd name="T70" fmla="*/ 656 w 748"/>
                    <a:gd name="T71" fmla="*/ 1067 h 1181"/>
                    <a:gd name="T72" fmla="*/ 636 w 748"/>
                    <a:gd name="T73" fmla="*/ 1103 h 1181"/>
                    <a:gd name="T74" fmla="*/ 632 w 748"/>
                    <a:gd name="T75" fmla="*/ 1142 h 1181"/>
                    <a:gd name="T76" fmla="*/ 560 w 748"/>
                    <a:gd name="T77" fmla="*/ 1124 h 1181"/>
                    <a:gd name="T78" fmla="*/ 522 w 748"/>
                    <a:gd name="T79" fmla="*/ 1169 h 1181"/>
                    <a:gd name="T80" fmla="*/ 501 w 748"/>
                    <a:gd name="T81" fmla="*/ 1181 h 1181"/>
                    <a:gd name="T82" fmla="*/ 458 w 748"/>
                    <a:gd name="T83" fmla="*/ 1138 h 1181"/>
                    <a:gd name="T84" fmla="*/ 465 w 748"/>
                    <a:gd name="T85" fmla="*/ 1110 h 1181"/>
                    <a:gd name="T86" fmla="*/ 408 w 748"/>
                    <a:gd name="T87" fmla="*/ 1042 h 1181"/>
                    <a:gd name="T88" fmla="*/ 355 w 748"/>
                    <a:gd name="T89" fmla="*/ 1026 h 1181"/>
                    <a:gd name="T90" fmla="*/ 292 w 748"/>
                    <a:gd name="T91" fmla="*/ 987 h 1181"/>
                    <a:gd name="T92" fmla="*/ 265 w 748"/>
                    <a:gd name="T93" fmla="*/ 933 h 1181"/>
                    <a:gd name="T94" fmla="*/ 275 w 748"/>
                    <a:gd name="T95" fmla="*/ 898 h 1181"/>
                    <a:gd name="T96" fmla="*/ 281 w 748"/>
                    <a:gd name="T97" fmla="*/ 849 h 1181"/>
                    <a:gd name="T98" fmla="*/ 287 w 748"/>
                    <a:gd name="T99" fmla="*/ 831 h 1181"/>
                    <a:gd name="T100" fmla="*/ 239 w 748"/>
                    <a:gd name="T101" fmla="*/ 818 h 1181"/>
                    <a:gd name="T102" fmla="*/ 188 w 748"/>
                    <a:gd name="T103" fmla="*/ 831 h 1181"/>
                    <a:gd name="T104" fmla="*/ 163 w 748"/>
                    <a:gd name="T105" fmla="*/ 764 h 1181"/>
                    <a:gd name="T106" fmla="*/ 90 w 748"/>
                    <a:gd name="T107" fmla="*/ 719 h 1181"/>
                    <a:gd name="T108" fmla="*/ 57 w 748"/>
                    <a:gd name="T109" fmla="*/ 698 h 1181"/>
                    <a:gd name="T110" fmla="*/ 35 w 748"/>
                    <a:gd name="T111" fmla="*/ 670 h 1181"/>
                    <a:gd name="T112" fmla="*/ 2 w 748"/>
                    <a:gd name="T113" fmla="*/ 609 h 118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48"/>
                    <a:gd name="T172" fmla="*/ 0 h 1181"/>
                    <a:gd name="T173" fmla="*/ 748 w 748"/>
                    <a:gd name="T174" fmla="*/ 1181 h 118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48" h="1181">
                      <a:moveTo>
                        <a:pt x="0" y="593"/>
                      </a:moveTo>
                      <a:lnTo>
                        <a:pt x="0" y="584"/>
                      </a:lnTo>
                      <a:lnTo>
                        <a:pt x="0" y="582"/>
                      </a:lnTo>
                      <a:lnTo>
                        <a:pt x="6" y="556"/>
                      </a:lnTo>
                      <a:lnTo>
                        <a:pt x="7" y="556"/>
                      </a:lnTo>
                      <a:lnTo>
                        <a:pt x="9" y="554"/>
                      </a:lnTo>
                      <a:lnTo>
                        <a:pt x="15" y="548"/>
                      </a:lnTo>
                      <a:lnTo>
                        <a:pt x="9" y="509"/>
                      </a:lnTo>
                      <a:lnTo>
                        <a:pt x="39" y="493"/>
                      </a:lnTo>
                      <a:lnTo>
                        <a:pt x="47" y="487"/>
                      </a:lnTo>
                      <a:lnTo>
                        <a:pt x="49" y="485"/>
                      </a:lnTo>
                      <a:lnTo>
                        <a:pt x="51" y="479"/>
                      </a:lnTo>
                      <a:lnTo>
                        <a:pt x="49" y="468"/>
                      </a:lnTo>
                      <a:lnTo>
                        <a:pt x="66" y="411"/>
                      </a:lnTo>
                      <a:lnTo>
                        <a:pt x="64" y="395"/>
                      </a:lnTo>
                      <a:lnTo>
                        <a:pt x="53" y="379"/>
                      </a:lnTo>
                      <a:lnTo>
                        <a:pt x="31" y="364"/>
                      </a:lnTo>
                      <a:lnTo>
                        <a:pt x="35" y="346"/>
                      </a:lnTo>
                      <a:lnTo>
                        <a:pt x="35" y="344"/>
                      </a:lnTo>
                      <a:lnTo>
                        <a:pt x="35" y="336"/>
                      </a:lnTo>
                      <a:lnTo>
                        <a:pt x="43" y="322"/>
                      </a:lnTo>
                      <a:lnTo>
                        <a:pt x="78" y="312"/>
                      </a:lnTo>
                      <a:lnTo>
                        <a:pt x="123" y="291"/>
                      </a:lnTo>
                      <a:lnTo>
                        <a:pt x="143" y="275"/>
                      </a:lnTo>
                      <a:lnTo>
                        <a:pt x="147" y="242"/>
                      </a:lnTo>
                      <a:lnTo>
                        <a:pt x="147" y="236"/>
                      </a:lnTo>
                      <a:lnTo>
                        <a:pt x="155" y="228"/>
                      </a:lnTo>
                      <a:lnTo>
                        <a:pt x="157" y="228"/>
                      </a:lnTo>
                      <a:lnTo>
                        <a:pt x="165" y="206"/>
                      </a:lnTo>
                      <a:lnTo>
                        <a:pt x="167" y="195"/>
                      </a:lnTo>
                      <a:lnTo>
                        <a:pt x="165" y="179"/>
                      </a:lnTo>
                      <a:lnTo>
                        <a:pt x="165" y="177"/>
                      </a:lnTo>
                      <a:lnTo>
                        <a:pt x="163" y="173"/>
                      </a:lnTo>
                      <a:lnTo>
                        <a:pt x="155" y="153"/>
                      </a:lnTo>
                      <a:lnTo>
                        <a:pt x="137" y="147"/>
                      </a:lnTo>
                      <a:lnTo>
                        <a:pt x="129" y="143"/>
                      </a:lnTo>
                      <a:lnTo>
                        <a:pt x="116" y="139"/>
                      </a:lnTo>
                      <a:lnTo>
                        <a:pt x="112" y="136"/>
                      </a:lnTo>
                      <a:lnTo>
                        <a:pt x="96" y="110"/>
                      </a:lnTo>
                      <a:lnTo>
                        <a:pt x="68" y="98"/>
                      </a:lnTo>
                      <a:lnTo>
                        <a:pt x="64" y="90"/>
                      </a:lnTo>
                      <a:lnTo>
                        <a:pt x="64" y="88"/>
                      </a:lnTo>
                      <a:lnTo>
                        <a:pt x="74" y="86"/>
                      </a:lnTo>
                      <a:lnTo>
                        <a:pt x="92" y="82"/>
                      </a:lnTo>
                      <a:lnTo>
                        <a:pt x="100" y="82"/>
                      </a:lnTo>
                      <a:lnTo>
                        <a:pt x="147" y="73"/>
                      </a:lnTo>
                      <a:lnTo>
                        <a:pt x="161" y="71"/>
                      </a:lnTo>
                      <a:lnTo>
                        <a:pt x="180" y="67"/>
                      </a:lnTo>
                      <a:lnTo>
                        <a:pt x="190" y="67"/>
                      </a:lnTo>
                      <a:lnTo>
                        <a:pt x="196" y="65"/>
                      </a:lnTo>
                      <a:lnTo>
                        <a:pt x="230" y="59"/>
                      </a:lnTo>
                      <a:lnTo>
                        <a:pt x="251" y="55"/>
                      </a:lnTo>
                      <a:lnTo>
                        <a:pt x="267" y="53"/>
                      </a:lnTo>
                      <a:lnTo>
                        <a:pt x="269" y="53"/>
                      </a:lnTo>
                      <a:lnTo>
                        <a:pt x="271" y="51"/>
                      </a:lnTo>
                      <a:lnTo>
                        <a:pt x="273" y="51"/>
                      </a:lnTo>
                      <a:lnTo>
                        <a:pt x="292" y="49"/>
                      </a:lnTo>
                      <a:lnTo>
                        <a:pt x="326" y="41"/>
                      </a:lnTo>
                      <a:lnTo>
                        <a:pt x="342" y="39"/>
                      </a:lnTo>
                      <a:lnTo>
                        <a:pt x="353" y="37"/>
                      </a:lnTo>
                      <a:lnTo>
                        <a:pt x="365" y="35"/>
                      </a:lnTo>
                      <a:lnTo>
                        <a:pt x="369" y="33"/>
                      </a:lnTo>
                      <a:lnTo>
                        <a:pt x="371" y="33"/>
                      </a:lnTo>
                      <a:lnTo>
                        <a:pt x="373" y="33"/>
                      </a:lnTo>
                      <a:lnTo>
                        <a:pt x="381" y="31"/>
                      </a:lnTo>
                      <a:lnTo>
                        <a:pt x="385" y="29"/>
                      </a:lnTo>
                      <a:lnTo>
                        <a:pt x="393" y="29"/>
                      </a:lnTo>
                      <a:lnTo>
                        <a:pt x="446" y="18"/>
                      </a:lnTo>
                      <a:lnTo>
                        <a:pt x="454" y="16"/>
                      </a:lnTo>
                      <a:lnTo>
                        <a:pt x="463" y="14"/>
                      </a:lnTo>
                      <a:lnTo>
                        <a:pt x="475" y="12"/>
                      </a:lnTo>
                      <a:lnTo>
                        <a:pt x="495" y="8"/>
                      </a:lnTo>
                      <a:lnTo>
                        <a:pt x="526" y="0"/>
                      </a:lnTo>
                      <a:lnTo>
                        <a:pt x="530" y="25"/>
                      </a:lnTo>
                      <a:lnTo>
                        <a:pt x="536" y="51"/>
                      </a:lnTo>
                      <a:lnTo>
                        <a:pt x="550" y="71"/>
                      </a:lnTo>
                      <a:lnTo>
                        <a:pt x="573" y="98"/>
                      </a:lnTo>
                      <a:lnTo>
                        <a:pt x="587" y="122"/>
                      </a:lnTo>
                      <a:lnTo>
                        <a:pt x="609" y="153"/>
                      </a:lnTo>
                      <a:lnTo>
                        <a:pt x="615" y="185"/>
                      </a:lnTo>
                      <a:lnTo>
                        <a:pt x="617" y="191"/>
                      </a:lnTo>
                      <a:lnTo>
                        <a:pt x="619" y="202"/>
                      </a:lnTo>
                      <a:lnTo>
                        <a:pt x="623" y="222"/>
                      </a:lnTo>
                      <a:lnTo>
                        <a:pt x="625" y="230"/>
                      </a:lnTo>
                      <a:lnTo>
                        <a:pt x="627" y="238"/>
                      </a:lnTo>
                      <a:lnTo>
                        <a:pt x="629" y="242"/>
                      </a:lnTo>
                      <a:lnTo>
                        <a:pt x="629" y="248"/>
                      </a:lnTo>
                      <a:lnTo>
                        <a:pt x="632" y="265"/>
                      </a:lnTo>
                      <a:lnTo>
                        <a:pt x="634" y="273"/>
                      </a:lnTo>
                      <a:lnTo>
                        <a:pt x="636" y="281"/>
                      </a:lnTo>
                      <a:lnTo>
                        <a:pt x="640" y="297"/>
                      </a:lnTo>
                      <a:lnTo>
                        <a:pt x="640" y="299"/>
                      </a:lnTo>
                      <a:lnTo>
                        <a:pt x="642" y="310"/>
                      </a:lnTo>
                      <a:lnTo>
                        <a:pt x="652" y="354"/>
                      </a:lnTo>
                      <a:lnTo>
                        <a:pt x="658" y="377"/>
                      </a:lnTo>
                      <a:lnTo>
                        <a:pt x="660" y="389"/>
                      </a:lnTo>
                      <a:lnTo>
                        <a:pt x="664" y="405"/>
                      </a:lnTo>
                      <a:lnTo>
                        <a:pt x="664" y="407"/>
                      </a:lnTo>
                      <a:lnTo>
                        <a:pt x="668" y="422"/>
                      </a:lnTo>
                      <a:lnTo>
                        <a:pt x="672" y="440"/>
                      </a:lnTo>
                      <a:lnTo>
                        <a:pt x="678" y="476"/>
                      </a:lnTo>
                      <a:lnTo>
                        <a:pt x="680" y="479"/>
                      </a:lnTo>
                      <a:lnTo>
                        <a:pt x="682" y="491"/>
                      </a:lnTo>
                      <a:lnTo>
                        <a:pt x="689" y="529"/>
                      </a:lnTo>
                      <a:lnTo>
                        <a:pt x="693" y="544"/>
                      </a:lnTo>
                      <a:lnTo>
                        <a:pt x="699" y="568"/>
                      </a:lnTo>
                      <a:lnTo>
                        <a:pt x="703" y="586"/>
                      </a:lnTo>
                      <a:lnTo>
                        <a:pt x="707" y="607"/>
                      </a:lnTo>
                      <a:lnTo>
                        <a:pt x="709" y="613"/>
                      </a:lnTo>
                      <a:lnTo>
                        <a:pt x="715" y="639"/>
                      </a:lnTo>
                      <a:lnTo>
                        <a:pt x="705" y="660"/>
                      </a:lnTo>
                      <a:lnTo>
                        <a:pt x="707" y="660"/>
                      </a:lnTo>
                      <a:lnTo>
                        <a:pt x="711" y="658"/>
                      </a:lnTo>
                      <a:lnTo>
                        <a:pt x="707" y="682"/>
                      </a:lnTo>
                      <a:lnTo>
                        <a:pt x="709" y="692"/>
                      </a:lnTo>
                      <a:lnTo>
                        <a:pt x="723" y="711"/>
                      </a:lnTo>
                      <a:lnTo>
                        <a:pt x="737" y="729"/>
                      </a:lnTo>
                      <a:lnTo>
                        <a:pt x="733" y="733"/>
                      </a:lnTo>
                      <a:lnTo>
                        <a:pt x="733" y="735"/>
                      </a:lnTo>
                      <a:lnTo>
                        <a:pt x="737" y="741"/>
                      </a:lnTo>
                      <a:lnTo>
                        <a:pt x="748" y="763"/>
                      </a:lnTo>
                      <a:lnTo>
                        <a:pt x="733" y="798"/>
                      </a:lnTo>
                      <a:lnTo>
                        <a:pt x="729" y="802"/>
                      </a:lnTo>
                      <a:lnTo>
                        <a:pt x="727" y="818"/>
                      </a:lnTo>
                      <a:lnTo>
                        <a:pt x="717" y="825"/>
                      </a:lnTo>
                      <a:lnTo>
                        <a:pt x="719" y="837"/>
                      </a:lnTo>
                      <a:lnTo>
                        <a:pt x="715" y="849"/>
                      </a:lnTo>
                      <a:lnTo>
                        <a:pt x="689" y="878"/>
                      </a:lnTo>
                      <a:lnTo>
                        <a:pt x="684" y="878"/>
                      </a:lnTo>
                      <a:lnTo>
                        <a:pt x="686" y="880"/>
                      </a:lnTo>
                      <a:lnTo>
                        <a:pt x="686" y="884"/>
                      </a:lnTo>
                      <a:lnTo>
                        <a:pt x="691" y="906"/>
                      </a:lnTo>
                      <a:lnTo>
                        <a:pt x="691" y="922"/>
                      </a:lnTo>
                      <a:lnTo>
                        <a:pt x="682" y="957"/>
                      </a:lnTo>
                      <a:lnTo>
                        <a:pt x="686" y="961"/>
                      </a:lnTo>
                      <a:lnTo>
                        <a:pt x="697" y="975"/>
                      </a:lnTo>
                      <a:lnTo>
                        <a:pt x="684" y="996"/>
                      </a:lnTo>
                      <a:lnTo>
                        <a:pt x="682" y="1014"/>
                      </a:lnTo>
                      <a:lnTo>
                        <a:pt x="687" y="1024"/>
                      </a:lnTo>
                      <a:lnTo>
                        <a:pt x="689" y="1024"/>
                      </a:lnTo>
                      <a:lnTo>
                        <a:pt x="703" y="1036"/>
                      </a:lnTo>
                      <a:lnTo>
                        <a:pt x="693" y="1044"/>
                      </a:lnTo>
                      <a:lnTo>
                        <a:pt x="672" y="1051"/>
                      </a:lnTo>
                      <a:lnTo>
                        <a:pt x="656" y="1067"/>
                      </a:lnTo>
                      <a:lnTo>
                        <a:pt x="654" y="1067"/>
                      </a:lnTo>
                      <a:lnTo>
                        <a:pt x="652" y="1067"/>
                      </a:lnTo>
                      <a:lnTo>
                        <a:pt x="644" y="1065"/>
                      </a:lnTo>
                      <a:lnTo>
                        <a:pt x="636" y="1103"/>
                      </a:lnTo>
                      <a:lnTo>
                        <a:pt x="654" y="1126"/>
                      </a:lnTo>
                      <a:lnTo>
                        <a:pt x="646" y="1140"/>
                      </a:lnTo>
                      <a:lnTo>
                        <a:pt x="644" y="1140"/>
                      </a:lnTo>
                      <a:lnTo>
                        <a:pt x="632" y="1142"/>
                      </a:lnTo>
                      <a:lnTo>
                        <a:pt x="619" y="1134"/>
                      </a:lnTo>
                      <a:lnTo>
                        <a:pt x="595" y="1132"/>
                      </a:lnTo>
                      <a:lnTo>
                        <a:pt x="562" y="1124"/>
                      </a:lnTo>
                      <a:lnTo>
                        <a:pt x="560" y="1124"/>
                      </a:lnTo>
                      <a:lnTo>
                        <a:pt x="548" y="1126"/>
                      </a:lnTo>
                      <a:lnTo>
                        <a:pt x="528" y="1158"/>
                      </a:lnTo>
                      <a:lnTo>
                        <a:pt x="522" y="1165"/>
                      </a:lnTo>
                      <a:lnTo>
                        <a:pt x="522" y="1169"/>
                      </a:lnTo>
                      <a:lnTo>
                        <a:pt x="528" y="1177"/>
                      </a:lnTo>
                      <a:lnTo>
                        <a:pt x="509" y="1167"/>
                      </a:lnTo>
                      <a:lnTo>
                        <a:pt x="511" y="1181"/>
                      </a:lnTo>
                      <a:lnTo>
                        <a:pt x="501" y="1181"/>
                      </a:lnTo>
                      <a:lnTo>
                        <a:pt x="489" y="1177"/>
                      </a:lnTo>
                      <a:lnTo>
                        <a:pt x="465" y="1138"/>
                      </a:lnTo>
                      <a:lnTo>
                        <a:pt x="459" y="1138"/>
                      </a:lnTo>
                      <a:lnTo>
                        <a:pt x="458" y="1138"/>
                      </a:lnTo>
                      <a:lnTo>
                        <a:pt x="454" y="1126"/>
                      </a:lnTo>
                      <a:lnTo>
                        <a:pt x="458" y="1120"/>
                      </a:lnTo>
                      <a:lnTo>
                        <a:pt x="461" y="1118"/>
                      </a:lnTo>
                      <a:lnTo>
                        <a:pt x="465" y="1110"/>
                      </a:lnTo>
                      <a:lnTo>
                        <a:pt x="442" y="1075"/>
                      </a:lnTo>
                      <a:lnTo>
                        <a:pt x="442" y="1073"/>
                      </a:lnTo>
                      <a:lnTo>
                        <a:pt x="444" y="1063"/>
                      </a:lnTo>
                      <a:lnTo>
                        <a:pt x="408" y="1042"/>
                      </a:lnTo>
                      <a:lnTo>
                        <a:pt x="404" y="1032"/>
                      </a:lnTo>
                      <a:lnTo>
                        <a:pt x="381" y="1020"/>
                      </a:lnTo>
                      <a:lnTo>
                        <a:pt x="367" y="1022"/>
                      </a:lnTo>
                      <a:lnTo>
                        <a:pt x="355" y="1026"/>
                      </a:lnTo>
                      <a:lnTo>
                        <a:pt x="342" y="1010"/>
                      </a:lnTo>
                      <a:lnTo>
                        <a:pt x="316" y="994"/>
                      </a:lnTo>
                      <a:lnTo>
                        <a:pt x="300" y="990"/>
                      </a:lnTo>
                      <a:lnTo>
                        <a:pt x="292" y="987"/>
                      </a:lnTo>
                      <a:lnTo>
                        <a:pt x="290" y="985"/>
                      </a:lnTo>
                      <a:lnTo>
                        <a:pt x="269" y="967"/>
                      </a:lnTo>
                      <a:lnTo>
                        <a:pt x="265" y="963"/>
                      </a:lnTo>
                      <a:lnTo>
                        <a:pt x="265" y="933"/>
                      </a:lnTo>
                      <a:lnTo>
                        <a:pt x="273" y="908"/>
                      </a:lnTo>
                      <a:lnTo>
                        <a:pt x="273" y="904"/>
                      </a:lnTo>
                      <a:lnTo>
                        <a:pt x="275" y="900"/>
                      </a:lnTo>
                      <a:lnTo>
                        <a:pt x="275" y="898"/>
                      </a:lnTo>
                      <a:lnTo>
                        <a:pt x="285" y="878"/>
                      </a:lnTo>
                      <a:lnTo>
                        <a:pt x="283" y="873"/>
                      </a:lnTo>
                      <a:lnTo>
                        <a:pt x="281" y="853"/>
                      </a:lnTo>
                      <a:lnTo>
                        <a:pt x="281" y="849"/>
                      </a:lnTo>
                      <a:lnTo>
                        <a:pt x="289" y="843"/>
                      </a:lnTo>
                      <a:lnTo>
                        <a:pt x="289" y="841"/>
                      </a:lnTo>
                      <a:lnTo>
                        <a:pt x="289" y="839"/>
                      </a:lnTo>
                      <a:lnTo>
                        <a:pt x="287" y="831"/>
                      </a:lnTo>
                      <a:lnTo>
                        <a:pt x="261" y="821"/>
                      </a:lnTo>
                      <a:lnTo>
                        <a:pt x="257" y="821"/>
                      </a:lnTo>
                      <a:lnTo>
                        <a:pt x="245" y="821"/>
                      </a:lnTo>
                      <a:lnTo>
                        <a:pt x="239" y="818"/>
                      </a:lnTo>
                      <a:lnTo>
                        <a:pt x="226" y="818"/>
                      </a:lnTo>
                      <a:lnTo>
                        <a:pt x="212" y="839"/>
                      </a:lnTo>
                      <a:lnTo>
                        <a:pt x="206" y="841"/>
                      </a:lnTo>
                      <a:lnTo>
                        <a:pt x="188" y="831"/>
                      </a:lnTo>
                      <a:lnTo>
                        <a:pt x="182" y="818"/>
                      </a:lnTo>
                      <a:lnTo>
                        <a:pt x="176" y="792"/>
                      </a:lnTo>
                      <a:lnTo>
                        <a:pt x="169" y="772"/>
                      </a:lnTo>
                      <a:lnTo>
                        <a:pt x="163" y="764"/>
                      </a:lnTo>
                      <a:lnTo>
                        <a:pt x="143" y="751"/>
                      </a:lnTo>
                      <a:lnTo>
                        <a:pt x="125" y="743"/>
                      </a:lnTo>
                      <a:lnTo>
                        <a:pt x="114" y="739"/>
                      </a:lnTo>
                      <a:lnTo>
                        <a:pt x="90" y="719"/>
                      </a:lnTo>
                      <a:lnTo>
                        <a:pt x="82" y="717"/>
                      </a:lnTo>
                      <a:lnTo>
                        <a:pt x="76" y="707"/>
                      </a:lnTo>
                      <a:lnTo>
                        <a:pt x="61" y="700"/>
                      </a:lnTo>
                      <a:lnTo>
                        <a:pt x="57" y="698"/>
                      </a:lnTo>
                      <a:lnTo>
                        <a:pt x="51" y="694"/>
                      </a:lnTo>
                      <a:lnTo>
                        <a:pt x="39" y="682"/>
                      </a:lnTo>
                      <a:lnTo>
                        <a:pt x="39" y="680"/>
                      </a:lnTo>
                      <a:lnTo>
                        <a:pt x="35" y="670"/>
                      </a:lnTo>
                      <a:lnTo>
                        <a:pt x="21" y="658"/>
                      </a:lnTo>
                      <a:lnTo>
                        <a:pt x="21" y="645"/>
                      </a:lnTo>
                      <a:lnTo>
                        <a:pt x="11" y="633"/>
                      </a:lnTo>
                      <a:lnTo>
                        <a:pt x="2" y="609"/>
                      </a:lnTo>
                      <a:lnTo>
                        <a:pt x="0" y="593"/>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222" name="Freeform 28">
                  <a:extLst>
                    <a:ext uri="{FF2B5EF4-FFF2-40B4-BE49-F238E27FC236}">
                      <a16:creationId xmlns:a16="http://schemas.microsoft.com/office/drawing/2014/main" id="{7A47D624-BD0C-4462-A152-943FD0EFC2A8}"/>
                    </a:ext>
                  </a:extLst>
                </p:cNvPr>
                <p:cNvSpPr>
                  <a:spLocks/>
                </p:cNvSpPr>
                <p:nvPr/>
              </p:nvSpPr>
              <p:spPr bwMode="auto">
                <a:xfrm>
                  <a:off x="3227" y="1607"/>
                  <a:ext cx="549" cy="356"/>
                </a:xfrm>
                <a:custGeom>
                  <a:avLst/>
                  <a:gdLst>
                    <a:gd name="T0" fmla="*/ 444 w 1099"/>
                    <a:gd name="T1" fmla="*/ 61 h 709"/>
                    <a:gd name="T2" fmla="*/ 421 w 1099"/>
                    <a:gd name="T3" fmla="*/ 63 h 709"/>
                    <a:gd name="T4" fmla="*/ 348 w 1099"/>
                    <a:gd name="T5" fmla="*/ 72 h 709"/>
                    <a:gd name="T6" fmla="*/ 281 w 1099"/>
                    <a:gd name="T7" fmla="*/ 78 h 709"/>
                    <a:gd name="T8" fmla="*/ 238 w 1099"/>
                    <a:gd name="T9" fmla="*/ 84 h 709"/>
                    <a:gd name="T10" fmla="*/ 185 w 1099"/>
                    <a:gd name="T11" fmla="*/ 90 h 709"/>
                    <a:gd name="T12" fmla="*/ 120 w 1099"/>
                    <a:gd name="T13" fmla="*/ 96 h 709"/>
                    <a:gd name="T14" fmla="*/ 88 w 1099"/>
                    <a:gd name="T15" fmla="*/ 98 h 709"/>
                    <a:gd name="T16" fmla="*/ 24 w 1099"/>
                    <a:gd name="T17" fmla="*/ 104 h 709"/>
                    <a:gd name="T18" fmla="*/ 14 w 1099"/>
                    <a:gd name="T19" fmla="*/ 131 h 709"/>
                    <a:gd name="T20" fmla="*/ 31 w 1099"/>
                    <a:gd name="T21" fmla="*/ 183 h 709"/>
                    <a:gd name="T22" fmla="*/ 26 w 1099"/>
                    <a:gd name="T23" fmla="*/ 220 h 709"/>
                    <a:gd name="T24" fmla="*/ 31 w 1099"/>
                    <a:gd name="T25" fmla="*/ 297 h 709"/>
                    <a:gd name="T26" fmla="*/ 43 w 1099"/>
                    <a:gd name="T27" fmla="*/ 318 h 709"/>
                    <a:gd name="T28" fmla="*/ 63 w 1099"/>
                    <a:gd name="T29" fmla="*/ 375 h 709"/>
                    <a:gd name="T30" fmla="*/ 85 w 1099"/>
                    <a:gd name="T31" fmla="*/ 418 h 709"/>
                    <a:gd name="T32" fmla="*/ 108 w 1099"/>
                    <a:gd name="T33" fmla="*/ 446 h 709"/>
                    <a:gd name="T34" fmla="*/ 114 w 1099"/>
                    <a:gd name="T35" fmla="*/ 495 h 709"/>
                    <a:gd name="T36" fmla="*/ 134 w 1099"/>
                    <a:gd name="T37" fmla="*/ 521 h 709"/>
                    <a:gd name="T38" fmla="*/ 159 w 1099"/>
                    <a:gd name="T39" fmla="*/ 564 h 709"/>
                    <a:gd name="T40" fmla="*/ 161 w 1099"/>
                    <a:gd name="T41" fmla="*/ 583 h 709"/>
                    <a:gd name="T42" fmla="*/ 165 w 1099"/>
                    <a:gd name="T43" fmla="*/ 597 h 709"/>
                    <a:gd name="T44" fmla="*/ 165 w 1099"/>
                    <a:gd name="T45" fmla="*/ 613 h 709"/>
                    <a:gd name="T46" fmla="*/ 179 w 1099"/>
                    <a:gd name="T47" fmla="*/ 644 h 709"/>
                    <a:gd name="T48" fmla="*/ 169 w 1099"/>
                    <a:gd name="T49" fmla="*/ 676 h 709"/>
                    <a:gd name="T50" fmla="*/ 195 w 1099"/>
                    <a:gd name="T51" fmla="*/ 709 h 709"/>
                    <a:gd name="T52" fmla="*/ 281 w 1099"/>
                    <a:gd name="T53" fmla="*/ 701 h 709"/>
                    <a:gd name="T54" fmla="*/ 338 w 1099"/>
                    <a:gd name="T55" fmla="*/ 696 h 709"/>
                    <a:gd name="T56" fmla="*/ 409 w 1099"/>
                    <a:gd name="T57" fmla="*/ 690 h 709"/>
                    <a:gd name="T58" fmla="*/ 456 w 1099"/>
                    <a:gd name="T59" fmla="*/ 684 h 709"/>
                    <a:gd name="T60" fmla="*/ 533 w 1099"/>
                    <a:gd name="T61" fmla="*/ 674 h 709"/>
                    <a:gd name="T62" fmla="*/ 570 w 1099"/>
                    <a:gd name="T63" fmla="*/ 668 h 709"/>
                    <a:gd name="T64" fmla="*/ 601 w 1099"/>
                    <a:gd name="T65" fmla="*/ 664 h 709"/>
                    <a:gd name="T66" fmla="*/ 664 w 1099"/>
                    <a:gd name="T67" fmla="*/ 654 h 709"/>
                    <a:gd name="T68" fmla="*/ 727 w 1099"/>
                    <a:gd name="T69" fmla="*/ 644 h 709"/>
                    <a:gd name="T70" fmla="*/ 792 w 1099"/>
                    <a:gd name="T71" fmla="*/ 633 h 709"/>
                    <a:gd name="T72" fmla="*/ 824 w 1099"/>
                    <a:gd name="T73" fmla="*/ 627 h 709"/>
                    <a:gd name="T74" fmla="*/ 881 w 1099"/>
                    <a:gd name="T75" fmla="*/ 617 h 709"/>
                    <a:gd name="T76" fmla="*/ 926 w 1099"/>
                    <a:gd name="T77" fmla="*/ 654 h 709"/>
                    <a:gd name="T78" fmla="*/ 941 w 1099"/>
                    <a:gd name="T79" fmla="*/ 613 h 709"/>
                    <a:gd name="T80" fmla="*/ 981 w 1099"/>
                    <a:gd name="T81" fmla="*/ 589 h 709"/>
                    <a:gd name="T82" fmla="*/ 998 w 1099"/>
                    <a:gd name="T83" fmla="*/ 515 h 709"/>
                    <a:gd name="T84" fmla="*/ 963 w 1099"/>
                    <a:gd name="T85" fmla="*/ 468 h 709"/>
                    <a:gd name="T86" fmla="*/ 967 w 1099"/>
                    <a:gd name="T87" fmla="*/ 440 h 709"/>
                    <a:gd name="T88" fmla="*/ 1055 w 1099"/>
                    <a:gd name="T89" fmla="*/ 395 h 709"/>
                    <a:gd name="T90" fmla="*/ 1079 w 1099"/>
                    <a:gd name="T91" fmla="*/ 340 h 709"/>
                    <a:gd name="T92" fmla="*/ 1097 w 1099"/>
                    <a:gd name="T93" fmla="*/ 310 h 709"/>
                    <a:gd name="T94" fmla="*/ 1097 w 1099"/>
                    <a:gd name="T95" fmla="*/ 281 h 709"/>
                    <a:gd name="T96" fmla="*/ 1069 w 1099"/>
                    <a:gd name="T97" fmla="*/ 251 h 709"/>
                    <a:gd name="T98" fmla="*/ 1044 w 1099"/>
                    <a:gd name="T99" fmla="*/ 240 h 709"/>
                    <a:gd name="T100" fmla="*/ 996 w 1099"/>
                    <a:gd name="T101" fmla="*/ 194 h 709"/>
                    <a:gd name="T102" fmla="*/ 973 w 1099"/>
                    <a:gd name="T103" fmla="*/ 165 h 709"/>
                    <a:gd name="T104" fmla="*/ 912 w 1099"/>
                    <a:gd name="T105" fmla="*/ 128 h 709"/>
                    <a:gd name="T106" fmla="*/ 888 w 1099"/>
                    <a:gd name="T107" fmla="*/ 88 h 709"/>
                    <a:gd name="T108" fmla="*/ 875 w 1099"/>
                    <a:gd name="T109" fmla="*/ 19 h 709"/>
                    <a:gd name="T110" fmla="*/ 863 w 1099"/>
                    <a:gd name="T111" fmla="*/ 0 h 709"/>
                    <a:gd name="T112" fmla="*/ 802 w 1099"/>
                    <a:gd name="T113" fmla="*/ 10 h 709"/>
                    <a:gd name="T114" fmla="*/ 670 w 1099"/>
                    <a:gd name="T115" fmla="*/ 29 h 709"/>
                    <a:gd name="T116" fmla="*/ 578 w 1099"/>
                    <a:gd name="T117" fmla="*/ 43 h 709"/>
                    <a:gd name="T118" fmla="*/ 517 w 1099"/>
                    <a:gd name="T119" fmla="*/ 51 h 70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99"/>
                    <a:gd name="T181" fmla="*/ 0 h 709"/>
                    <a:gd name="T182" fmla="*/ 1099 w 1099"/>
                    <a:gd name="T183" fmla="*/ 709 h 70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99" h="709">
                      <a:moveTo>
                        <a:pt x="501" y="53"/>
                      </a:moveTo>
                      <a:lnTo>
                        <a:pt x="478" y="57"/>
                      </a:lnTo>
                      <a:lnTo>
                        <a:pt x="444" y="61"/>
                      </a:lnTo>
                      <a:lnTo>
                        <a:pt x="440" y="61"/>
                      </a:lnTo>
                      <a:lnTo>
                        <a:pt x="425" y="63"/>
                      </a:lnTo>
                      <a:lnTo>
                        <a:pt x="421" y="63"/>
                      </a:lnTo>
                      <a:lnTo>
                        <a:pt x="379" y="69"/>
                      </a:lnTo>
                      <a:lnTo>
                        <a:pt x="360" y="71"/>
                      </a:lnTo>
                      <a:lnTo>
                        <a:pt x="348" y="72"/>
                      </a:lnTo>
                      <a:lnTo>
                        <a:pt x="314" y="76"/>
                      </a:lnTo>
                      <a:lnTo>
                        <a:pt x="299" y="76"/>
                      </a:lnTo>
                      <a:lnTo>
                        <a:pt x="281" y="78"/>
                      </a:lnTo>
                      <a:lnTo>
                        <a:pt x="279" y="80"/>
                      </a:lnTo>
                      <a:lnTo>
                        <a:pt x="273" y="80"/>
                      </a:lnTo>
                      <a:lnTo>
                        <a:pt x="238" y="84"/>
                      </a:lnTo>
                      <a:lnTo>
                        <a:pt x="218" y="86"/>
                      </a:lnTo>
                      <a:lnTo>
                        <a:pt x="197" y="88"/>
                      </a:lnTo>
                      <a:lnTo>
                        <a:pt x="185" y="90"/>
                      </a:lnTo>
                      <a:lnTo>
                        <a:pt x="144" y="94"/>
                      </a:lnTo>
                      <a:lnTo>
                        <a:pt x="138" y="94"/>
                      </a:lnTo>
                      <a:lnTo>
                        <a:pt x="120" y="96"/>
                      </a:lnTo>
                      <a:lnTo>
                        <a:pt x="108" y="96"/>
                      </a:lnTo>
                      <a:lnTo>
                        <a:pt x="96" y="98"/>
                      </a:lnTo>
                      <a:lnTo>
                        <a:pt x="88" y="98"/>
                      </a:lnTo>
                      <a:lnTo>
                        <a:pt x="57" y="102"/>
                      </a:lnTo>
                      <a:lnTo>
                        <a:pt x="35" y="102"/>
                      </a:lnTo>
                      <a:lnTo>
                        <a:pt x="24" y="104"/>
                      </a:lnTo>
                      <a:lnTo>
                        <a:pt x="16" y="104"/>
                      </a:lnTo>
                      <a:lnTo>
                        <a:pt x="0" y="106"/>
                      </a:lnTo>
                      <a:lnTo>
                        <a:pt x="14" y="131"/>
                      </a:lnTo>
                      <a:lnTo>
                        <a:pt x="12" y="157"/>
                      </a:lnTo>
                      <a:lnTo>
                        <a:pt x="20" y="163"/>
                      </a:lnTo>
                      <a:lnTo>
                        <a:pt x="31" y="183"/>
                      </a:lnTo>
                      <a:lnTo>
                        <a:pt x="30" y="192"/>
                      </a:lnTo>
                      <a:lnTo>
                        <a:pt x="24" y="200"/>
                      </a:lnTo>
                      <a:lnTo>
                        <a:pt x="26" y="220"/>
                      </a:lnTo>
                      <a:lnTo>
                        <a:pt x="20" y="230"/>
                      </a:lnTo>
                      <a:lnTo>
                        <a:pt x="10" y="275"/>
                      </a:lnTo>
                      <a:lnTo>
                        <a:pt x="31" y="297"/>
                      </a:lnTo>
                      <a:lnTo>
                        <a:pt x="31" y="304"/>
                      </a:lnTo>
                      <a:lnTo>
                        <a:pt x="37" y="316"/>
                      </a:lnTo>
                      <a:lnTo>
                        <a:pt x="43" y="318"/>
                      </a:lnTo>
                      <a:lnTo>
                        <a:pt x="61" y="361"/>
                      </a:lnTo>
                      <a:lnTo>
                        <a:pt x="67" y="367"/>
                      </a:lnTo>
                      <a:lnTo>
                        <a:pt x="63" y="375"/>
                      </a:lnTo>
                      <a:lnTo>
                        <a:pt x="77" y="393"/>
                      </a:lnTo>
                      <a:lnTo>
                        <a:pt x="79" y="409"/>
                      </a:lnTo>
                      <a:lnTo>
                        <a:pt x="85" y="418"/>
                      </a:lnTo>
                      <a:lnTo>
                        <a:pt x="94" y="418"/>
                      </a:lnTo>
                      <a:lnTo>
                        <a:pt x="104" y="446"/>
                      </a:lnTo>
                      <a:lnTo>
                        <a:pt x="108" y="446"/>
                      </a:lnTo>
                      <a:lnTo>
                        <a:pt x="114" y="469"/>
                      </a:lnTo>
                      <a:lnTo>
                        <a:pt x="110" y="483"/>
                      </a:lnTo>
                      <a:lnTo>
                        <a:pt x="114" y="495"/>
                      </a:lnTo>
                      <a:lnTo>
                        <a:pt x="134" y="511"/>
                      </a:lnTo>
                      <a:lnTo>
                        <a:pt x="136" y="519"/>
                      </a:lnTo>
                      <a:lnTo>
                        <a:pt x="134" y="521"/>
                      </a:lnTo>
                      <a:lnTo>
                        <a:pt x="136" y="526"/>
                      </a:lnTo>
                      <a:lnTo>
                        <a:pt x="147" y="542"/>
                      </a:lnTo>
                      <a:lnTo>
                        <a:pt x="159" y="564"/>
                      </a:lnTo>
                      <a:lnTo>
                        <a:pt x="153" y="572"/>
                      </a:lnTo>
                      <a:lnTo>
                        <a:pt x="153" y="583"/>
                      </a:lnTo>
                      <a:lnTo>
                        <a:pt x="161" y="583"/>
                      </a:lnTo>
                      <a:lnTo>
                        <a:pt x="163" y="587"/>
                      </a:lnTo>
                      <a:lnTo>
                        <a:pt x="161" y="589"/>
                      </a:lnTo>
                      <a:lnTo>
                        <a:pt x="165" y="597"/>
                      </a:lnTo>
                      <a:lnTo>
                        <a:pt x="163" y="611"/>
                      </a:lnTo>
                      <a:lnTo>
                        <a:pt x="163" y="613"/>
                      </a:lnTo>
                      <a:lnTo>
                        <a:pt x="165" y="613"/>
                      </a:lnTo>
                      <a:lnTo>
                        <a:pt x="167" y="623"/>
                      </a:lnTo>
                      <a:lnTo>
                        <a:pt x="179" y="642"/>
                      </a:lnTo>
                      <a:lnTo>
                        <a:pt x="179" y="644"/>
                      </a:lnTo>
                      <a:lnTo>
                        <a:pt x="177" y="648"/>
                      </a:lnTo>
                      <a:lnTo>
                        <a:pt x="177" y="668"/>
                      </a:lnTo>
                      <a:lnTo>
                        <a:pt x="169" y="676"/>
                      </a:lnTo>
                      <a:lnTo>
                        <a:pt x="195" y="703"/>
                      </a:lnTo>
                      <a:lnTo>
                        <a:pt x="193" y="709"/>
                      </a:lnTo>
                      <a:lnTo>
                        <a:pt x="195" y="709"/>
                      </a:lnTo>
                      <a:lnTo>
                        <a:pt x="238" y="705"/>
                      </a:lnTo>
                      <a:lnTo>
                        <a:pt x="259" y="703"/>
                      </a:lnTo>
                      <a:lnTo>
                        <a:pt x="281" y="701"/>
                      </a:lnTo>
                      <a:lnTo>
                        <a:pt x="289" y="701"/>
                      </a:lnTo>
                      <a:lnTo>
                        <a:pt x="324" y="697"/>
                      </a:lnTo>
                      <a:lnTo>
                        <a:pt x="338" y="696"/>
                      </a:lnTo>
                      <a:lnTo>
                        <a:pt x="366" y="694"/>
                      </a:lnTo>
                      <a:lnTo>
                        <a:pt x="387" y="692"/>
                      </a:lnTo>
                      <a:lnTo>
                        <a:pt x="409" y="690"/>
                      </a:lnTo>
                      <a:lnTo>
                        <a:pt x="415" y="690"/>
                      </a:lnTo>
                      <a:lnTo>
                        <a:pt x="452" y="684"/>
                      </a:lnTo>
                      <a:lnTo>
                        <a:pt x="456" y="684"/>
                      </a:lnTo>
                      <a:lnTo>
                        <a:pt x="491" y="680"/>
                      </a:lnTo>
                      <a:lnTo>
                        <a:pt x="495" y="678"/>
                      </a:lnTo>
                      <a:lnTo>
                        <a:pt x="533" y="674"/>
                      </a:lnTo>
                      <a:lnTo>
                        <a:pt x="535" y="672"/>
                      </a:lnTo>
                      <a:lnTo>
                        <a:pt x="537" y="672"/>
                      </a:lnTo>
                      <a:lnTo>
                        <a:pt x="570" y="668"/>
                      </a:lnTo>
                      <a:lnTo>
                        <a:pt x="580" y="666"/>
                      </a:lnTo>
                      <a:lnTo>
                        <a:pt x="590" y="666"/>
                      </a:lnTo>
                      <a:lnTo>
                        <a:pt x="601" y="664"/>
                      </a:lnTo>
                      <a:lnTo>
                        <a:pt x="623" y="660"/>
                      </a:lnTo>
                      <a:lnTo>
                        <a:pt x="649" y="656"/>
                      </a:lnTo>
                      <a:lnTo>
                        <a:pt x="664" y="654"/>
                      </a:lnTo>
                      <a:lnTo>
                        <a:pt x="708" y="646"/>
                      </a:lnTo>
                      <a:lnTo>
                        <a:pt x="713" y="646"/>
                      </a:lnTo>
                      <a:lnTo>
                        <a:pt x="727" y="644"/>
                      </a:lnTo>
                      <a:lnTo>
                        <a:pt x="749" y="640"/>
                      </a:lnTo>
                      <a:lnTo>
                        <a:pt x="774" y="637"/>
                      </a:lnTo>
                      <a:lnTo>
                        <a:pt x="792" y="633"/>
                      </a:lnTo>
                      <a:lnTo>
                        <a:pt x="794" y="633"/>
                      </a:lnTo>
                      <a:lnTo>
                        <a:pt x="804" y="631"/>
                      </a:lnTo>
                      <a:lnTo>
                        <a:pt x="824" y="627"/>
                      </a:lnTo>
                      <a:lnTo>
                        <a:pt x="831" y="627"/>
                      </a:lnTo>
                      <a:lnTo>
                        <a:pt x="843" y="625"/>
                      </a:lnTo>
                      <a:lnTo>
                        <a:pt x="881" y="617"/>
                      </a:lnTo>
                      <a:lnTo>
                        <a:pt x="882" y="619"/>
                      </a:lnTo>
                      <a:lnTo>
                        <a:pt x="900" y="629"/>
                      </a:lnTo>
                      <a:lnTo>
                        <a:pt x="926" y="654"/>
                      </a:lnTo>
                      <a:lnTo>
                        <a:pt x="941" y="658"/>
                      </a:lnTo>
                      <a:lnTo>
                        <a:pt x="947" y="652"/>
                      </a:lnTo>
                      <a:lnTo>
                        <a:pt x="941" y="613"/>
                      </a:lnTo>
                      <a:lnTo>
                        <a:pt x="971" y="597"/>
                      </a:lnTo>
                      <a:lnTo>
                        <a:pt x="979" y="591"/>
                      </a:lnTo>
                      <a:lnTo>
                        <a:pt x="981" y="589"/>
                      </a:lnTo>
                      <a:lnTo>
                        <a:pt x="983" y="583"/>
                      </a:lnTo>
                      <a:lnTo>
                        <a:pt x="981" y="572"/>
                      </a:lnTo>
                      <a:lnTo>
                        <a:pt x="998" y="515"/>
                      </a:lnTo>
                      <a:lnTo>
                        <a:pt x="996" y="499"/>
                      </a:lnTo>
                      <a:lnTo>
                        <a:pt x="985" y="483"/>
                      </a:lnTo>
                      <a:lnTo>
                        <a:pt x="963" y="468"/>
                      </a:lnTo>
                      <a:lnTo>
                        <a:pt x="967" y="450"/>
                      </a:lnTo>
                      <a:lnTo>
                        <a:pt x="967" y="448"/>
                      </a:lnTo>
                      <a:lnTo>
                        <a:pt x="967" y="440"/>
                      </a:lnTo>
                      <a:lnTo>
                        <a:pt x="975" y="426"/>
                      </a:lnTo>
                      <a:lnTo>
                        <a:pt x="1010" y="416"/>
                      </a:lnTo>
                      <a:lnTo>
                        <a:pt x="1055" y="395"/>
                      </a:lnTo>
                      <a:lnTo>
                        <a:pt x="1075" y="379"/>
                      </a:lnTo>
                      <a:lnTo>
                        <a:pt x="1079" y="346"/>
                      </a:lnTo>
                      <a:lnTo>
                        <a:pt x="1079" y="340"/>
                      </a:lnTo>
                      <a:lnTo>
                        <a:pt x="1087" y="332"/>
                      </a:lnTo>
                      <a:lnTo>
                        <a:pt x="1089" y="332"/>
                      </a:lnTo>
                      <a:lnTo>
                        <a:pt x="1097" y="310"/>
                      </a:lnTo>
                      <a:lnTo>
                        <a:pt x="1099" y="299"/>
                      </a:lnTo>
                      <a:lnTo>
                        <a:pt x="1097" y="283"/>
                      </a:lnTo>
                      <a:lnTo>
                        <a:pt x="1097" y="281"/>
                      </a:lnTo>
                      <a:lnTo>
                        <a:pt x="1095" y="277"/>
                      </a:lnTo>
                      <a:lnTo>
                        <a:pt x="1087" y="257"/>
                      </a:lnTo>
                      <a:lnTo>
                        <a:pt x="1069" y="251"/>
                      </a:lnTo>
                      <a:lnTo>
                        <a:pt x="1061" y="247"/>
                      </a:lnTo>
                      <a:lnTo>
                        <a:pt x="1048" y="243"/>
                      </a:lnTo>
                      <a:lnTo>
                        <a:pt x="1044" y="240"/>
                      </a:lnTo>
                      <a:lnTo>
                        <a:pt x="1028" y="214"/>
                      </a:lnTo>
                      <a:lnTo>
                        <a:pt x="1000" y="202"/>
                      </a:lnTo>
                      <a:lnTo>
                        <a:pt x="996" y="194"/>
                      </a:lnTo>
                      <a:lnTo>
                        <a:pt x="996" y="192"/>
                      </a:lnTo>
                      <a:lnTo>
                        <a:pt x="983" y="169"/>
                      </a:lnTo>
                      <a:lnTo>
                        <a:pt x="973" y="165"/>
                      </a:lnTo>
                      <a:lnTo>
                        <a:pt x="949" y="165"/>
                      </a:lnTo>
                      <a:lnTo>
                        <a:pt x="920" y="153"/>
                      </a:lnTo>
                      <a:lnTo>
                        <a:pt x="912" y="128"/>
                      </a:lnTo>
                      <a:lnTo>
                        <a:pt x="896" y="106"/>
                      </a:lnTo>
                      <a:lnTo>
                        <a:pt x="894" y="104"/>
                      </a:lnTo>
                      <a:lnTo>
                        <a:pt x="888" y="88"/>
                      </a:lnTo>
                      <a:lnTo>
                        <a:pt x="888" y="86"/>
                      </a:lnTo>
                      <a:lnTo>
                        <a:pt x="902" y="47"/>
                      </a:lnTo>
                      <a:lnTo>
                        <a:pt x="875" y="19"/>
                      </a:lnTo>
                      <a:lnTo>
                        <a:pt x="873" y="15"/>
                      </a:lnTo>
                      <a:lnTo>
                        <a:pt x="869" y="0"/>
                      </a:lnTo>
                      <a:lnTo>
                        <a:pt x="863" y="0"/>
                      </a:lnTo>
                      <a:lnTo>
                        <a:pt x="851" y="2"/>
                      </a:lnTo>
                      <a:lnTo>
                        <a:pt x="806" y="10"/>
                      </a:lnTo>
                      <a:lnTo>
                        <a:pt x="802" y="10"/>
                      </a:lnTo>
                      <a:lnTo>
                        <a:pt x="786" y="14"/>
                      </a:lnTo>
                      <a:lnTo>
                        <a:pt x="729" y="21"/>
                      </a:lnTo>
                      <a:lnTo>
                        <a:pt x="670" y="29"/>
                      </a:lnTo>
                      <a:lnTo>
                        <a:pt x="653" y="33"/>
                      </a:lnTo>
                      <a:lnTo>
                        <a:pt x="582" y="43"/>
                      </a:lnTo>
                      <a:lnTo>
                        <a:pt x="578" y="43"/>
                      </a:lnTo>
                      <a:lnTo>
                        <a:pt x="574" y="43"/>
                      </a:lnTo>
                      <a:lnTo>
                        <a:pt x="521" y="51"/>
                      </a:lnTo>
                      <a:lnTo>
                        <a:pt x="517" y="51"/>
                      </a:lnTo>
                      <a:lnTo>
                        <a:pt x="501" y="53"/>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grpSp>
          <p:grpSp>
            <p:nvGrpSpPr>
              <p:cNvPr id="178" name="Group 29">
                <a:extLst>
                  <a:ext uri="{FF2B5EF4-FFF2-40B4-BE49-F238E27FC236}">
                    <a16:creationId xmlns:a16="http://schemas.microsoft.com/office/drawing/2014/main" id="{664976FB-1783-458B-BD97-002FD95F48F6}"/>
                  </a:ext>
                </a:extLst>
              </p:cNvPr>
              <p:cNvGrpSpPr>
                <a:grpSpLocks/>
              </p:cNvGrpSpPr>
              <p:nvPr/>
            </p:nvGrpSpPr>
            <p:grpSpPr bwMode="auto">
              <a:xfrm>
                <a:off x="3246438" y="2419350"/>
                <a:ext cx="4991100" cy="3155950"/>
                <a:chOff x="2404" y="1718"/>
                <a:chExt cx="2895" cy="1860"/>
              </a:xfrm>
              <a:grpFill/>
            </p:grpSpPr>
            <p:sp>
              <p:nvSpPr>
                <p:cNvPr id="191" name="Freeform 30">
                  <a:extLst>
                    <a:ext uri="{FF2B5EF4-FFF2-40B4-BE49-F238E27FC236}">
                      <a16:creationId xmlns:a16="http://schemas.microsoft.com/office/drawing/2014/main" id="{9A05B6EA-5DF5-494E-BD9D-681673C753A3}"/>
                    </a:ext>
                  </a:extLst>
                </p:cNvPr>
                <p:cNvSpPr>
                  <a:spLocks/>
                </p:cNvSpPr>
                <p:nvPr/>
              </p:nvSpPr>
              <p:spPr bwMode="auto">
                <a:xfrm>
                  <a:off x="4519" y="2047"/>
                  <a:ext cx="780" cy="408"/>
                </a:xfrm>
                <a:custGeom>
                  <a:avLst/>
                  <a:gdLst>
                    <a:gd name="T0" fmla="*/ 317 w 1561"/>
                    <a:gd name="T1" fmla="*/ 476 h 818"/>
                    <a:gd name="T2" fmla="*/ 348 w 1561"/>
                    <a:gd name="T3" fmla="*/ 474 h 818"/>
                    <a:gd name="T4" fmla="*/ 370 w 1561"/>
                    <a:gd name="T5" fmla="*/ 425 h 818"/>
                    <a:gd name="T6" fmla="*/ 387 w 1561"/>
                    <a:gd name="T7" fmla="*/ 362 h 818"/>
                    <a:gd name="T8" fmla="*/ 444 w 1561"/>
                    <a:gd name="T9" fmla="*/ 346 h 818"/>
                    <a:gd name="T10" fmla="*/ 529 w 1561"/>
                    <a:gd name="T11" fmla="*/ 320 h 818"/>
                    <a:gd name="T12" fmla="*/ 539 w 1561"/>
                    <a:gd name="T13" fmla="*/ 318 h 818"/>
                    <a:gd name="T14" fmla="*/ 584 w 1561"/>
                    <a:gd name="T15" fmla="*/ 303 h 818"/>
                    <a:gd name="T16" fmla="*/ 663 w 1561"/>
                    <a:gd name="T17" fmla="*/ 281 h 818"/>
                    <a:gd name="T18" fmla="*/ 706 w 1561"/>
                    <a:gd name="T19" fmla="*/ 265 h 818"/>
                    <a:gd name="T20" fmla="*/ 769 w 1561"/>
                    <a:gd name="T21" fmla="*/ 244 h 818"/>
                    <a:gd name="T22" fmla="*/ 834 w 1561"/>
                    <a:gd name="T23" fmla="*/ 220 h 818"/>
                    <a:gd name="T24" fmla="*/ 896 w 1561"/>
                    <a:gd name="T25" fmla="*/ 197 h 818"/>
                    <a:gd name="T26" fmla="*/ 946 w 1561"/>
                    <a:gd name="T27" fmla="*/ 179 h 818"/>
                    <a:gd name="T28" fmla="*/ 975 w 1561"/>
                    <a:gd name="T29" fmla="*/ 169 h 818"/>
                    <a:gd name="T30" fmla="*/ 1032 w 1561"/>
                    <a:gd name="T31" fmla="*/ 147 h 818"/>
                    <a:gd name="T32" fmla="*/ 1065 w 1561"/>
                    <a:gd name="T33" fmla="*/ 134 h 818"/>
                    <a:gd name="T34" fmla="*/ 1152 w 1561"/>
                    <a:gd name="T35" fmla="*/ 100 h 818"/>
                    <a:gd name="T36" fmla="*/ 1187 w 1561"/>
                    <a:gd name="T37" fmla="*/ 87 h 818"/>
                    <a:gd name="T38" fmla="*/ 1225 w 1561"/>
                    <a:gd name="T39" fmla="*/ 71 h 818"/>
                    <a:gd name="T40" fmla="*/ 1289 w 1561"/>
                    <a:gd name="T41" fmla="*/ 45 h 818"/>
                    <a:gd name="T42" fmla="*/ 1329 w 1561"/>
                    <a:gd name="T43" fmla="*/ 30 h 818"/>
                    <a:gd name="T44" fmla="*/ 1398 w 1561"/>
                    <a:gd name="T45" fmla="*/ 0 h 818"/>
                    <a:gd name="T46" fmla="*/ 1539 w 1561"/>
                    <a:gd name="T47" fmla="*/ 149 h 818"/>
                    <a:gd name="T48" fmla="*/ 1457 w 1561"/>
                    <a:gd name="T49" fmla="*/ 350 h 818"/>
                    <a:gd name="T50" fmla="*/ 1329 w 1561"/>
                    <a:gd name="T51" fmla="*/ 454 h 818"/>
                    <a:gd name="T52" fmla="*/ 1242 w 1561"/>
                    <a:gd name="T53" fmla="*/ 572 h 818"/>
                    <a:gd name="T54" fmla="*/ 1156 w 1561"/>
                    <a:gd name="T55" fmla="*/ 682 h 818"/>
                    <a:gd name="T56" fmla="*/ 1103 w 1561"/>
                    <a:gd name="T57" fmla="*/ 692 h 818"/>
                    <a:gd name="T58" fmla="*/ 955 w 1561"/>
                    <a:gd name="T59" fmla="*/ 633 h 818"/>
                    <a:gd name="T60" fmla="*/ 910 w 1561"/>
                    <a:gd name="T61" fmla="*/ 611 h 818"/>
                    <a:gd name="T62" fmla="*/ 845 w 1561"/>
                    <a:gd name="T63" fmla="*/ 596 h 818"/>
                    <a:gd name="T64" fmla="*/ 753 w 1561"/>
                    <a:gd name="T65" fmla="*/ 627 h 818"/>
                    <a:gd name="T66" fmla="*/ 698 w 1561"/>
                    <a:gd name="T67" fmla="*/ 645 h 818"/>
                    <a:gd name="T68" fmla="*/ 633 w 1561"/>
                    <a:gd name="T69" fmla="*/ 623 h 818"/>
                    <a:gd name="T70" fmla="*/ 590 w 1561"/>
                    <a:gd name="T71" fmla="*/ 611 h 818"/>
                    <a:gd name="T72" fmla="*/ 539 w 1561"/>
                    <a:gd name="T73" fmla="*/ 621 h 818"/>
                    <a:gd name="T74" fmla="*/ 458 w 1561"/>
                    <a:gd name="T75" fmla="*/ 643 h 818"/>
                    <a:gd name="T76" fmla="*/ 391 w 1561"/>
                    <a:gd name="T77" fmla="*/ 662 h 818"/>
                    <a:gd name="T78" fmla="*/ 352 w 1561"/>
                    <a:gd name="T79" fmla="*/ 674 h 818"/>
                    <a:gd name="T80" fmla="*/ 295 w 1561"/>
                    <a:gd name="T81" fmla="*/ 706 h 818"/>
                    <a:gd name="T82" fmla="*/ 244 w 1561"/>
                    <a:gd name="T83" fmla="*/ 741 h 818"/>
                    <a:gd name="T84" fmla="*/ 159 w 1561"/>
                    <a:gd name="T85" fmla="*/ 774 h 818"/>
                    <a:gd name="T86" fmla="*/ 134 w 1561"/>
                    <a:gd name="T87" fmla="*/ 782 h 818"/>
                    <a:gd name="T88" fmla="*/ 41 w 1561"/>
                    <a:gd name="T89" fmla="*/ 808 h 818"/>
                    <a:gd name="T90" fmla="*/ 2 w 1561"/>
                    <a:gd name="T91" fmla="*/ 790 h 818"/>
                    <a:gd name="T92" fmla="*/ 43 w 1561"/>
                    <a:gd name="T93" fmla="*/ 743 h 818"/>
                    <a:gd name="T94" fmla="*/ 47 w 1561"/>
                    <a:gd name="T95" fmla="*/ 706 h 818"/>
                    <a:gd name="T96" fmla="*/ 100 w 1561"/>
                    <a:gd name="T97" fmla="*/ 668 h 818"/>
                    <a:gd name="T98" fmla="*/ 179 w 1561"/>
                    <a:gd name="T99" fmla="*/ 601 h 818"/>
                    <a:gd name="T100" fmla="*/ 212 w 1561"/>
                    <a:gd name="T101" fmla="*/ 566 h 818"/>
                    <a:gd name="T102" fmla="*/ 256 w 1561"/>
                    <a:gd name="T103" fmla="*/ 521 h 818"/>
                    <a:gd name="T104" fmla="*/ 283 w 1561"/>
                    <a:gd name="T105" fmla="*/ 519 h 8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561"/>
                    <a:gd name="T160" fmla="*/ 0 h 818"/>
                    <a:gd name="T161" fmla="*/ 1561 w 1561"/>
                    <a:gd name="T162" fmla="*/ 818 h 81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561" h="818">
                      <a:moveTo>
                        <a:pt x="287" y="503"/>
                      </a:moveTo>
                      <a:lnTo>
                        <a:pt x="293" y="495"/>
                      </a:lnTo>
                      <a:lnTo>
                        <a:pt x="315" y="482"/>
                      </a:lnTo>
                      <a:lnTo>
                        <a:pt x="317" y="476"/>
                      </a:lnTo>
                      <a:lnTo>
                        <a:pt x="334" y="478"/>
                      </a:lnTo>
                      <a:lnTo>
                        <a:pt x="338" y="482"/>
                      </a:lnTo>
                      <a:lnTo>
                        <a:pt x="346" y="480"/>
                      </a:lnTo>
                      <a:lnTo>
                        <a:pt x="348" y="474"/>
                      </a:lnTo>
                      <a:lnTo>
                        <a:pt x="354" y="472"/>
                      </a:lnTo>
                      <a:lnTo>
                        <a:pt x="362" y="438"/>
                      </a:lnTo>
                      <a:lnTo>
                        <a:pt x="364" y="434"/>
                      </a:lnTo>
                      <a:lnTo>
                        <a:pt x="370" y="425"/>
                      </a:lnTo>
                      <a:lnTo>
                        <a:pt x="389" y="415"/>
                      </a:lnTo>
                      <a:lnTo>
                        <a:pt x="389" y="403"/>
                      </a:lnTo>
                      <a:lnTo>
                        <a:pt x="389" y="379"/>
                      </a:lnTo>
                      <a:lnTo>
                        <a:pt x="387" y="362"/>
                      </a:lnTo>
                      <a:lnTo>
                        <a:pt x="397" y="358"/>
                      </a:lnTo>
                      <a:lnTo>
                        <a:pt x="423" y="352"/>
                      </a:lnTo>
                      <a:lnTo>
                        <a:pt x="429" y="350"/>
                      </a:lnTo>
                      <a:lnTo>
                        <a:pt x="444" y="346"/>
                      </a:lnTo>
                      <a:lnTo>
                        <a:pt x="452" y="342"/>
                      </a:lnTo>
                      <a:lnTo>
                        <a:pt x="497" y="330"/>
                      </a:lnTo>
                      <a:lnTo>
                        <a:pt x="525" y="322"/>
                      </a:lnTo>
                      <a:lnTo>
                        <a:pt x="529" y="320"/>
                      </a:lnTo>
                      <a:lnTo>
                        <a:pt x="531" y="320"/>
                      </a:lnTo>
                      <a:lnTo>
                        <a:pt x="533" y="320"/>
                      </a:lnTo>
                      <a:lnTo>
                        <a:pt x="537" y="318"/>
                      </a:lnTo>
                      <a:lnTo>
                        <a:pt x="539" y="318"/>
                      </a:lnTo>
                      <a:lnTo>
                        <a:pt x="549" y="315"/>
                      </a:lnTo>
                      <a:lnTo>
                        <a:pt x="560" y="311"/>
                      </a:lnTo>
                      <a:lnTo>
                        <a:pt x="576" y="307"/>
                      </a:lnTo>
                      <a:lnTo>
                        <a:pt x="584" y="303"/>
                      </a:lnTo>
                      <a:lnTo>
                        <a:pt x="596" y="301"/>
                      </a:lnTo>
                      <a:lnTo>
                        <a:pt x="607" y="297"/>
                      </a:lnTo>
                      <a:lnTo>
                        <a:pt x="633" y="291"/>
                      </a:lnTo>
                      <a:lnTo>
                        <a:pt x="663" y="281"/>
                      </a:lnTo>
                      <a:lnTo>
                        <a:pt x="674" y="275"/>
                      </a:lnTo>
                      <a:lnTo>
                        <a:pt x="680" y="275"/>
                      </a:lnTo>
                      <a:lnTo>
                        <a:pt x="684" y="273"/>
                      </a:lnTo>
                      <a:lnTo>
                        <a:pt x="706" y="265"/>
                      </a:lnTo>
                      <a:lnTo>
                        <a:pt x="733" y="256"/>
                      </a:lnTo>
                      <a:lnTo>
                        <a:pt x="749" y="250"/>
                      </a:lnTo>
                      <a:lnTo>
                        <a:pt x="761" y="246"/>
                      </a:lnTo>
                      <a:lnTo>
                        <a:pt x="769" y="244"/>
                      </a:lnTo>
                      <a:lnTo>
                        <a:pt x="792" y="234"/>
                      </a:lnTo>
                      <a:lnTo>
                        <a:pt x="816" y="228"/>
                      </a:lnTo>
                      <a:lnTo>
                        <a:pt x="820" y="226"/>
                      </a:lnTo>
                      <a:lnTo>
                        <a:pt x="834" y="220"/>
                      </a:lnTo>
                      <a:lnTo>
                        <a:pt x="889" y="201"/>
                      </a:lnTo>
                      <a:lnTo>
                        <a:pt x="891" y="201"/>
                      </a:lnTo>
                      <a:lnTo>
                        <a:pt x="894" y="199"/>
                      </a:lnTo>
                      <a:lnTo>
                        <a:pt x="896" y="197"/>
                      </a:lnTo>
                      <a:lnTo>
                        <a:pt x="902" y="197"/>
                      </a:lnTo>
                      <a:lnTo>
                        <a:pt x="904" y="195"/>
                      </a:lnTo>
                      <a:lnTo>
                        <a:pt x="924" y="189"/>
                      </a:lnTo>
                      <a:lnTo>
                        <a:pt x="946" y="179"/>
                      </a:lnTo>
                      <a:lnTo>
                        <a:pt x="951" y="177"/>
                      </a:lnTo>
                      <a:lnTo>
                        <a:pt x="961" y="173"/>
                      </a:lnTo>
                      <a:lnTo>
                        <a:pt x="967" y="171"/>
                      </a:lnTo>
                      <a:lnTo>
                        <a:pt x="975" y="169"/>
                      </a:lnTo>
                      <a:lnTo>
                        <a:pt x="989" y="163"/>
                      </a:lnTo>
                      <a:lnTo>
                        <a:pt x="993" y="161"/>
                      </a:lnTo>
                      <a:lnTo>
                        <a:pt x="1024" y="149"/>
                      </a:lnTo>
                      <a:lnTo>
                        <a:pt x="1032" y="147"/>
                      </a:lnTo>
                      <a:lnTo>
                        <a:pt x="1040" y="144"/>
                      </a:lnTo>
                      <a:lnTo>
                        <a:pt x="1048" y="140"/>
                      </a:lnTo>
                      <a:lnTo>
                        <a:pt x="1058" y="138"/>
                      </a:lnTo>
                      <a:lnTo>
                        <a:pt x="1065" y="134"/>
                      </a:lnTo>
                      <a:lnTo>
                        <a:pt x="1071" y="132"/>
                      </a:lnTo>
                      <a:lnTo>
                        <a:pt x="1105" y="118"/>
                      </a:lnTo>
                      <a:lnTo>
                        <a:pt x="1109" y="118"/>
                      </a:lnTo>
                      <a:lnTo>
                        <a:pt x="1152" y="100"/>
                      </a:lnTo>
                      <a:lnTo>
                        <a:pt x="1160" y="96"/>
                      </a:lnTo>
                      <a:lnTo>
                        <a:pt x="1175" y="90"/>
                      </a:lnTo>
                      <a:lnTo>
                        <a:pt x="1181" y="89"/>
                      </a:lnTo>
                      <a:lnTo>
                        <a:pt x="1187" y="87"/>
                      </a:lnTo>
                      <a:lnTo>
                        <a:pt x="1219" y="75"/>
                      </a:lnTo>
                      <a:lnTo>
                        <a:pt x="1217" y="75"/>
                      </a:lnTo>
                      <a:lnTo>
                        <a:pt x="1217" y="73"/>
                      </a:lnTo>
                      <a:lnTo>
                        <a:pt x="1225" y="71"/>
                      </a:lnTo>
                      <a:lnTo>
                        <a:pt x="1246" y="63"/>
                      </a:lnTo>
                      <a:lnTo>
                        <a:pt x="1282" y="47"/>
                      </a:lnTo>
                      <a:lnTo>
                        <a:pt x="1284" y="47"/>
                      </a:lnTo>
                      <a:lnTo>
                        <a:pt x="1289" y="45"/>
                      </a:lnTo>
                      <a:lnTo>
                        <a:pt x="1311" y="35"/>
                      </a:lnTo>
                      <a:lnTo>
                        <a:pt x="1315" y="33"/>
                      </a:lnTo>
                      <a:lnTo>
                        <a:pt x="1321" y="32"/>
                      </a:lnTo>
                      <a:lnTo>
                        <a:pt x="1329" y="30"/>
                      </a:lnTo>
                      <a:lnTo>
                        <a:pt x="1331" y="28"/>
                      </a:lnTo>
                      <a:lnTo>
                        <a:pt x="1354" y="18"/>
                      </a:lnTo>
                      <a:lnTo>
                        <a:pt x="1374" y="10"/>
                      </a:lnTo>
                      <a:lnTo>
                        <a:pt x="1398" y="0"/>
                      </a:lnTo>
                      <a:lnTo>
                        <a:pt x="1403" y="10"/>
                      </a:lnTo>
                      <a:lnTo>
                        <a:pt x="1401" y="10"/>
                      </a:lnTo>
                      <a:lnTo>
                        <a:pt x="1439" y="55"/>
                      </a:lnTo>
                      <a:lnTo>
                        <a:pt x="1539" y="149"/>
                      </a:lnTo>
                      <a:lnTo>
                        <a:pt x="1561" y="224"/>
                      </a:lnTo>
                      <a:lnTo>
                        <a:pt x="1525" y="252"/>
                      </a:lnTo>
                      <a:lnTo>
                        <a:pt x="1490" y="295"/>
                      </a:lnTo>
                      <a:lnTo>
                        <a:pt x="1457" y="350"/>
                      </a:lnTo>
                      <a:lnTo>
                        <a:pt x="1431" y="417"/>
                      </a:lnTo>
                      <a:lnTo>
                        <a:pt x="1411" y="413"/>
                      </a:lnTo>
                      <a:lnTo>
                        <a:pt x="1388" y="417"/>
                      </a:lnTo>
                      <a:lnTo>
                        <a:pt x="1329" y="454"/>
                      </a:lnTo>
                      <a:lnTo>
                        <a:pt x="1309" y="474"/>
                      </a:lnTo>
                      <a:lnTo>
                        <a:pt x="1272" y="521"/>
                      </a:lnTo>
                      <a:lnTo>
                        <a:pt x="1246" y="562"/>
                      </a:lnTo>
                      <a:lnTo>
                        <a:pt x="1242" y="572"/>
                      </a:lnTo>
                      <a:lnTo>
                        <a:pt x="1232" y="647"/>
                      </a:lnTo>
                      <a:lnTo>
                        <a:pt x="1234" y="658"/>
                      </a:lnTo>
                      <a:lnTo>
                        <a:pt x="1201" y="662"/>
                      </a:lnTo>
                      <a:lnTo>
                        <a:pt x="1156" y="682"/>
                      </a:lnTo>
                      <a:lnTo>
                        <a:pt x="1128" y="702"/>
                      </a:lnTo>
                      <a:lnTo>
                        <a:pt x="1122" y="700"/>
                      </a:lnTo>
                      <a:lnTo>
                        <a:pt x="1107" y="694"/>
                      </a:lnTo>
                      <a:lnTo>
                        <a:pt x="1103" y="692"/>
                      </a:lnTo>
                      <a:lnTo>
                        <a:pt x="1050" y="670"/>
                      </a:lnTo>
                      <a:lnTo>
                        <a:pt x="1016" y="657"/>
                      </a:lnTo>
                      <a:lnTo>
                        <a:pt x="1003" y="651"/>
                      </a:lnTo>
                      <a:lnTo>
                        <a:pt x="955" y="633"/>
                      </a:lnTo>
                      <a:lnTo>
                        <a:pt x="940" y="625"/>
                      </a:lnTo>
                      <a:lnTo>
                        <a:pt x="912" y="613"/>
                      </a:lnTo>
                      <a:lnTo>
                        <a:pt x="910" y="613"/>
                      </a:lnTo>
                      <a:lnTo>
                        <a:pt x="910" y="611"/>
                      </a:lnTo>
                      <a:lnTo>
                        <a:pt x="875" y="598"/>
                      </a:lnTo>
                      <a:lnTo>
                        <a:pt x="859" y="592"/>
                      </a:lnTo>
                      <a:lnTo>
                        <a:pt x="857" y="594"/>
                      </a:lnTo>
                      <a:lnTo>
                        <a:pt x="845" y="596"/>
                      </a:lnTo>
                      <a:lnTo>
                        <a:pt x="824" y="603"/>
                      </a:lnTo>
                      <a:lnTo>
                        <a:pt x="814" y="607"/>
                      </a:lnTo>
                      <a:lnTo>
                        <a:pt x="800" y="611"/>
                      </a:lnTo>
                      <a:lnTo>
                        <a:pt x="753" y="627"/>
                      </a:lnTo>
                      <a:lnTo>
                        <a:pt x="743" y="631"/>
                      </a:lnTo>
                      <a:lnTo>
                        <a:pt x="741" y="631"/>
                      </a:lnTo>
                      <a:lnTo>
                        <a:pt x="718" y="639"/>
                      </a:lnTo>
                      <a:lnTo>
                        <a:pt x="698" y="645"/>
                      </a:lnTo>
                      <a:lnTo>
                        <a:pt x="657" y="658"/>
                      </a:lnTo>
                      <a:lnTo>
                        <a:pt x="651" y="635"/>
                      </a:lnTo>
                      <a:lnTo>
                        <a:pt x="637" y="625"/>
                      </a:lnTo>
                      <a:lnTo>
                        <a:pt x="633" y="623"/>
                      </a:lnTo>
                      <a:lnTo>
                        <a:pt x="627" y="619"/>
                      </a:lnTo>
                      <a:lnTo>
                        <a:pt x="619" y="613"/>
                      </a:lnTo>
                      <a:lnTo>
                        <a:pt x="604" y="621"/>
                      </a:lnTo>
                      <a:lnTo>
                        <a:pt x="590" y="611"/>
                      </a:lnTo>
                      <a:lnTo>
                        <a:pt x="592" y="607"/>
                      </a:lnTo>
                      <a:lnTo>
                        <a:pt x="572" y="613"/>
                      </a:lnTo>
                      <a:lnTo>
                        <a:pt x="552" y="617"/>
                      </a:lnTo>
                      <a:lnTo>
                        <a:pt x="539" y="621"/>
                      </a:lnTo>
                      <a:lnTo>
                        <a:pt x="531" y="623"/>
                      </a:lnTo>
                      <a:lnTo>
                        <a:pt x="507" y="631"/>
                      </a:lnTo>
                      <a:lnTo>
                        <a:pt x="462" y="643"/>
                      </a:lnTo>
                      <a:lnTo>
                        <a:pt x="458" y="643"/>
                      </a:lnTo>
                      <a:lnTo>
                        <a:pt x="438" y="649"/>
                      </a:lnTo>
                      <a:lnTo>
                        <a:pt x="421" y="653"/>
                      </a:lnTo>
                      <a:lnTo>
                        <a:pt x="405" y="658"/>
                      </a:lnTo>
                      <a:lnTo>
                        <a:pt x="391" y="662"/>
                      </a:lnTo>
                      <a:lnTo>
                        <a:pt x="378" y="666"/>
                      </a:lnTo>
                      <a:lnTo>
                        <a:pt x="374" y="666"/>
                      </a:lnTo>
                      <a:lnTo>
                        <a:pt x="370" y="666"/>
                      </a:lnTo>
                      <a:lnTo>
                        <a:pt x="352" y="674"/>
                      </a:lnTo>
                      <a:lnTo>
                        <a:pt x="326" y="688"/>
                      </a:lnTo>
                      <a:lnTo>
                        <a:pt x="315" y="696"/>
                      </a:lnTo>
                      <a:lnTo>
                        <a:pt x="303" y="704"/>
                      </a:lnTo>
                      <a:lnTo>
                        <a:pt x="295" y="706"/>
                      </a:lnTo>
                      <a:lnTo>
                        <a:pt x="285" y="721"/>
                      </a:lnTo>
                      <a:lnTo>
                        <a:pt x="266" y="727"/>
                      </a:lnTo>
                      <a:lnTo>
                        <a:pt x="262" y="731"/>
                      </a:lnTo>
                      <a:lnTo>
                        <a:pt x="244" y="741"/>
                      </a:lnTo>
                      <a:lnTo>
                        <a:pt x="226" y="753"/>
                      </a:lnTo>
                      <a:lnTo>
                        <a:pt x="214" y="757"/>
                      </a:lnTo>
                      <a:lnTo>
                        <a:pt x="187" y="765"/>
                      </a:lnTo>
                      <a:lnTo>
                        <a:pt x="159" y="774"/>
                      </a:lnTo>
                      <a:lnTo>
                        <a:pt x="155" y="774"/>
                      </a:lnTo>
                      <a:lnTo>
                        <a:pt x="146" y="776"/>
                      </a:lnTo>
                      <a:lnTo>
                        <a:pt x="134" y="780"/>
                      </a:lnTo>
                      <a:lnTo>
                        <a:pt x="134" y="782"/>
                      </a:lnTo>
                      <a:lnTo>
                        <a:pt x="77" y="798"/>
                      </a:lnTo>
                      <a:lnTo>
                        <a:pt x="73" y="798"/>
                      </a:lnTo>
                      <a:lnTo>
                        <a:pt x="63" y="802"/>
                      </a:lnTo>
                      <a:lnTo>
                        <a:pt x="41" y="808"/>
                      </a:lnTo>
                      <a:lnTo>
                        <a:pt x="20" y="814"/>
                      </a:lnTo>
                      <a:lnTo>
                        <a:pt x="6" y="818"/>
                      </a:lnTo>
                      <a:lnTo>
                        <a:pt x="6" y="816"/>
                      </a:lnTo>
                      <a:lnTo>
                        <a:pt x="2" y="790"/>
                      </a:lnTo>
                      <a:lnTo>
                        <a:pt x="0" y="772"/>
                      </a:lnTo>
                      <a:lnTo>
                        <a:pt x="4" y="763"/>
                      </a:lnTo>
                      <a:lnTo>
                        <a:pt x="34" y="755"/>
                      </a:lnTo>
                      <a:lnTo>
                        <a:pt x="43" y="743"/>
                      </a:lnTo>
                      <a:lnTo>
                        <a:pt x="41" y="725"/>
                      </a:lnTo>
                      <a:lnTo>
                        <a:pt x="41" y="715"/>
                      </a:lnTo>
                      <a:lnTo>
                        <a:pt x="45" y="706"/>
                      </a:lnTo>
                      <a:lnTo>
                        <a:pt x="47" y="706"/>
                      </a:lnTo>
                      <a:lnTo>
                        <a:pt x="57" y="690"/>
                      </a:lnTo>
                      <a:lnTo>
                        <a:pt x="79" y="674"/>
                      </a:lnTo>
                      <a:lnTo>
                        <a:pt x="93" y="668"/>
                      </a:lnTo>
                      <a:lnTo>
                        <a:pt x="100" y="668"/>
                      </a:lnTo>
                      <a:lnTo>
                        <a:pt x="124" y="662"/>
                      </a:lnTo>
                      <a:lnTo>
                        <a:pt x="159" y="623"/>
                      </a:lnTo>
                      <a:lnTo>
                        <a:pt x="159" y="619"/>
                      </a:lnTo>
                      <a:lnTo>
                        <a:pt x="179" y="601"/>
                      </a:lnTo>
                      <a:lnTo>
                        <a:pt x="201" y="594"/>
                      </a:lnTo>
                      <a:lnTo>
                        <a:pt x="207" y="588"/>
                      </a:lnTo>
                      <a:lnTo>
                        <a:pt x="212" y="568"/>
                      </a:lnTo>
                      <a:lnTo>
                        <a:pt x="212" y="566"/>
                      </a:lnTo>
                      <a:lnTo>
                        <a:pt x="209" y="554"/>
                      </a:lnTo>
                      <a:lnTo>
                        <a:pt x="228" y="537"/>
                      </a:lnTo>
                      <a:lnTo>
                        <a:pt x="252" y="517"/>
                      </a:lnTo>
                      <a:lnTo>
                        <a:pt x="256" y="521"/>
                      </a:lnTo>
                      <a:lnTo>
                        <a:pt x="258" y="529"/>
                      </a:lnTo>
                      <a:lnTo>
                        <a:pt x="277" y="527"/>
                      </a:lnTo>
                      <a:lnTo>
                        <a:pt x="277" y="525"/>
                      </a:lnTo>
                      <a:lnTo>
                        <a:pt x="283" y="519"/>
                      </a:lnTo>
                      <a:lnTo>
                        <a:pt x="287" y="503"/>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192" name="Freeform 31">
                  <a:extLst>
                    <a:ext uri="{FF2B5EF4-FFF2-40B4-BE49-F238E27FC236}">
                      <a16:creationId xmlns:a16="http://schemas.microsoft.com/office/drawing/2014/main" id="{438682CD-4C5E-4CB6-8AEE-7CBE1BD3A731}"/>
                    </a:ext>
                  </a:extLst>
                </p:cNvPr>
                <p:cNvSpPr>
                  <a:spLocks/>
                </p:cNvSpPr>
                <p:nvPr/>
              </p:nvSpPr>
              <p:spPr bwMode="auto">
                <a:xfrm>
                  <a:off x="5096" y="1718"/>
                  <a:ext cx="111" cy="139"/>
                </a:xfrm>
                <a:custGeom>
                  <a:avLst/>
                  <a:gdLst>
                    <a:gd name="T0" fmla="*/ 73 w 224"/>
                    <a:gd name="T1" fmla="*/ 90 h 277"/>
                    <a:gd name="T2" fmla="*/ 53 w 224"/>
                    <a:gd name="T3" fmla="*/ 68 h 277"/>
                    <a:gd name="T4" fmla="*/ 47 w 224"/>
                    <a:gd name="T5" fmla="*/ 51 h 277"/>
                    <a:gd name="T6" fmla="*/ 49 w 224"/>
                    <a:gd name="T7" fmla="*/ 49 h 277"/>
                    <a:gd name="T8" fmla="*/ 45 w 224"/>
                    <a:gd name="T9" fmla="*/ 43 h 277"/>
                    <a:gd name="T10" fmla="*/ 49 w 224"/>
                    <a:gd name="T11" fmla="*/ 25 h 277"/>
                    <a:gd name="T12" fmla="*/ 51 w 224"/>
                    <a:gd name="T13" fmla="*/ 6 h 277"/>
                    <a:gd name="T14" fmla="*/ 55 w 224"/>
                    <a:gd name="T15" fmla="*/ 0 h 277"/>
                    <a:gd name="T16" fmla="*/ 53 w 224"/>
                    <a:gd name="T17" fmla="*/ 0 h 277"/>
                    <a:gd name="T18" fmla="*/ 37 w 224"/>
                    <a:gd name="T19" fmla="*/ 0 h 277"/>
                    <a:gd name="T20" fmla="*/ 23 w 224"/>
                    <a:gd name="T21" fmla="*/ 4 h 277"/>
                    <a:gd name="T22" fmla="*/ 21 w 224"/>
                    <a:gd name="T23" fmla="*/ 6 h 277"/>
                    <a:gd name="T24" fmla="*/ 2 w 224"/>
                    <a:gd name="T25" fmla="*/ 33 h 277"/>
                    <a:gd name="T26" fmla="*/ 2 w 224"/>
                    <a:gd name="T27" fmla="*/ 39 h 277"/>
                    <a:gd name="T28" fmla="*/ 0 w 224"/>
                    <a:gd name="T29" fmla="*/ 41 h 277"/>
                    <a:gd name="T30" fmla="*/ 4 w 224"/>
                    <a:gd name="T31" fmla="*/ 53 h 277"/>
                    <a:gd name="T32" fmla="*/ 6 w 224"/>
                    <a:gd name="T33" fmla="*/ 55 h 277"/>
                    <a:gd name="T34" fmla="*/ 31 w 224"/>
                    <a:gd name="T35" fmla="*/ 106 h 277"/>
                    <a:gd name="T36" fmla="*/ 35 w 224"/>
                    <a:gd name="T37" fmla="*/ 112 h 277"/>
                    <a:gd name="T38" fmla="*/ 39 w 224"/>
                    <a:gd name="T39" fmla="*/ 121 h 277"/>
                    <a:gd name="T40" fmla="*/ 41 w 224"/>
                    <a:gd name="T41" fmla="*/ 125 h 277"/>
                    <a:gd name="T42" fmla="*/ 43 w 224"/>
                    <a:gd name="T43" fmla="*/ 127 h 277"/>
                    <a:gd name="T44" fmla="*/ 43 w 224"/>
                    <a:gd name="T45" fmla="*/ 129 h 277"/>
                    <a:gd name="T46" fmla="*/ 43 w 224"/>
                    <a:gd name="T47" fmla="*/ 131 h 277"/>
                    <a:gd name="T48" fmla="*/ 51 w 224"/>
                    <a:gd name="T49" fmla="*/ 145 h 277"/>
                    <a:gd name="T50" fmla="*/ 53 w 224"/>
                    <a:gd name="T51" fmla="*/ 147 h 277"/>
                    <a:gd name="T52" fmla="*/ 53 w 224"/>
                    <a:gd name="T53" fmla="*/ 149 h 277"/>
                    <a:gd name="T54" fmla="*/ 67 w 224"/>
                    <a:gd name="T55" fmla="*/ 177 h 277"/>
                    <a:gd name="T56" fmla="*/ 82 w 224"/>
                    <a:gd name="T57" fmla="*/ 206 h 277"/>
                    <a:gd name="T58" fmla="*/ 82 w 224"/>
                    <a:gd name="T59" fmla="*/ 208 h 277"/>
                    <a:gd name="T60" fmla="*/ 88 w 224"/>
                    <a:gd name="T61" fmla="*/ 220 h 277"/>
                    <a:gd name="T62" fmla="*/ 98 w 224"/>
                    <a:gd name="T63" fmla="*/ 239 h 277"/>
                    <a:gd name="T64" fmla="*/ 100 w 224"/>
                    <a:gd name="T65" fmla="*/ 245 h 277"/>
                    <a:gd name="T66" fmla="*/ 102 w 224"/>
                    <a:gd name="T67" fmla="*/ 247 h 277"/>
                    <a:gd name="T68" fmla="*/ 106 w 224"/>
                    <a:gd name="T69" fmla="*/ 253 h 277"/>
                    <a:gd name="T70" fmla="*/ 108 w 224"/>
                    <a:gd name="T71" fmla="*/ 259 h 277"/>
                    <a:gd name="T72" fmla="*/ 118 w 224"/>
                    <a:gd name="T73" fmla="*/ 277 h 277"/>
                    <a:gd name="T74" fmla="*/ 149 w 224"/>
                    <a:gd name="T75" fmla="*/ 265 h 277"/>
                    <a:gd name="T76" fmla="*/ 177 w 224"/>
                    <a:gd name="T77" fmla="*/ 255 h 277"/>
                    <a:gd name="T78" fmla="*/ 194 w 224"/>
                    <a:gd name="T79" fmla="*/ 247 h 277"/>
                    <a:gd name="T80" fmla="*/ 212 w 224"/>
                    <a:gd name="T81" fmla="*/ 239 h 277"/>
                    <a:gd name="T82" fmla="*/ 224 w 224"/>
                    <a:gd name="T83" fmla="*/ 234 h 277"/>
                    <a:gd name="T84" fmla="*/ 187 w 224"/>
                    <a:gd name="T85" fmla="*/ 171 h 277"/>
                    <a:gd name="T86" fmla="*/ 185 w 224"/>
                    <a:gd name="T87" fmla="*/ 177 h 277"/>
                    <a:gd name="T88" fmla="*/ 139 w 224"/>
                    <a:gd name="T89" fmla="*/ 157 h 277"/>
                    <a:gd name="T90" fmla="*/ 122 w 224"/>
                    <a:gd name="T91" fmla="*/ 143 h 277"/>
                    <a:gd name="T92" fmla="*/ 100 w 224"/>
                    <a:gd name="T93" fmla="*/ 106 h 277"/>
                    <a:gd name="T94" fmla="*/ 73 w 224"/>
                    <a:gd name="T95" fmla="*/ 90 h 27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4"/>
                    <a:gd name="T145" fmla="*/ 0 h 277"/>
                    <a:gd name="T146" fmla="*/ 224 w 224"/>
                    <a:gd name="T147" fmla="*/ 277 h 27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4" h="277">
                      <a:moveTo>
                        <a:pt x="73" y="90"/>
                      </a:moveTo>
                      <a:lnTo>
                        <a:pt x="53" y="68"/>
                      </a:lnTo>
                      <a:lnTo>
                        <a:pt x="47" y="51"/>
                      </a:lnTo>
                      <a:lnTo>
                        <a:pt x="49" y="49"/>
                      </a:lnTo>
                      <a:lnTo>
                        <a:pt x="45" y="43"/>
                      </a:lnTo>
                      <a:lnTo>
                        <a:pt x="49" y="25"/>
                      </a:lnTo>
                      <a:lnTo>
                        <a:pt x="51" y="6"/>
                      </a:lnTo>
                      <a:lnTo>
                        <a:pt x="55" y="0"/>
                      </a:lnTo>
                      <a:lnTo>
                        <a:pt x="53" y="0"/>
                      </a:lnTo>
                      <a:lnTo>
                        <a:pt x="37" y="0"/>
                      </a:lnTo>
                      <a:lnTo>
                        <a:pt x="23" y="4"/>
                      </a:lnTo>
                      <a:lnTo>
                        <a:pt x="21" y="6"/>
                      </a:lnTo>
                      <a:lnTo>
                        <a:pt x="2" y="33"/>
                      </a:lnTo>
                      <a:lnTo>
                        <a:pt x="2" y="39"/>
                      </a:lnTo>
                      <a:lnTo>
                        <a:pt x="0" y="41"/>
                      </a:lnTo>
                      <a:lnTo>
                        <a:pt x="4" y="53"/>
                      </a:lnTo>
                      <a:lnTo>
                        <a:pt x="6" y="55"/>
                      </a:lnTo>
                      <a:lnTo>
                        <a:pt x="31" y="106"/>
                      </a:lnTo>
                      <a:lnTo>
                        <a:pt x="35" y="112"/>
                      </a:lnTo>
                      <a:lnTo>
                        <a:pt x="39" y="121"/>
                      </a:lnTo>
                      <a:lnTo>
                        <a:pt x="41" y="125"/>
                      </a:lnTo>
                      <a:lnTo>
                        <a:pt x="43" y="127"/>
                      </a:lnTo>
                      <a:lnTo>
                        <a:pt x="43" y="129"/>
                      </a:lnTo>
                      <a:lnTo>
                        <a:pt x="43" y="131"/>
                      </a:lnTo>
                      <a:lnTo>
                        <a:pt x="51" y="145"/>
                      </a:lnTo>
                      <a:lnTo>
                        <a:pt x="53" y="147"/>
                      </a:lnTo>
                      <a:lnTo>
                        <a:pt x="53" y="149"/>
                      </a:lnTo>
                      <a:lnTo>
                        <a:pt x="67" y="177"/>
                      </a:lnTo>
                      <a:lnTo>
                        <a:pt x="82" y="206"/>
                      </a:lnTo>
                      <a:lnTo>
                        <a:pt x="82" y="208"/>
                      </a:lnTo>
                      <a:lnTo>
                        <a:pt x="88" y="220"/>
                      </a:lnTo>
                      <a:lnTo>
                        <a:pt x="98" y="239"/>
                      </a:lnTo>
                      <a:lnTo>
                        <a:pt x="100" y="245"/>
                      </a:lnTo>
                      <a:lnTo>
                        <a:pt x="102" y="247"/>
                      </a:lnTo>
                      <a:lnTo>
                        <a:pt x="106" y="253"/>
                      </a:lnTo>
                      <a:lnTo>
                        <a:pt x="108" y="259"/>
                      </a:lnTo>
                      <a:lnTo>
                        <a:pt x="118" y="277"/>
                      </a:lnTo>
                      <a:lnTo>
                        <a:pt x="149" y="265"/>
                      </a:lnTo>
                      <a:lnTo>
                        <a:pt x="177" y="255"/>
                      </a:lnTo>
                      <a:lnTo>
                        <a:pt x="194" y="247"/>
                      </a:lnTo>
                      <a:lnTo>
                        <a:pt x="212" y="239"/>
                      </a:lnTo>
                      <a:lnTo>
                        <a:pt x="224" y="234"/>
                      </a:lnTo>
                      <a:lnTo>
                        <a:pt x="187" y="171"/>
                      </a:lnTo>
                      <a:lnTo>
                        <a:pt x="185" y="177"/>
                      </a:lnTo>
                      <a:lnTo>
                        <a:pt x="139" y="157"/>
                      </a:lnTo>
                      <a:lnTo>
                        <a:pt x="122" y="143"/>
                      </a:lnTo>
                      <a:lnTo>
                        <a:pt x="100" y="106"/>
                      </a:lnTo>
                      <a:lnTo>
                        <a:pt x="73" y="90"/>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193" name="Freeform 32">
                  <a:extLst>
                    <a:ext uri="{FF2B5EF4-FFF2-40B4-BE49-F238E27FC236}">
                      <a16:creationId xmlns:a16="http://schemas.microsoft.com/office/drawing/2014/main" id="{3346E3D1-3828-4807-B1FE-B8B438E4B866}"/>
                    </a:ext>
                  </a:extLst>
                </p:cNvPr>
                <p:cNvSpPr>
                  <a:spLocks/>
                </p:cNvSpPr>
                <p:nvPr/>
              </p:nvSpPr>
              <p:spPr bwMode="auto">
                <a:xfrm>
                  <a:off x="5019" y="1852"/>
                  <a:ext cx="17" cy="20"/>
                </a:xfrm>
                <a:custGeom>
                  <a:avLst/>
                  <a:gdLst>
                    <a:gd name="T0" fmla="*/ 0 w 37"/>
                    <a:gd name="T1" fmla="*/ 14 h 37"/>
                    <a:gd name="T2" fmla="*/ 15 w 37"/>
                    <a:gd name="T3" fmla="*/ 22 h 37"/>
                    <a:gd name="T4" fmla="*/ 17 w 37"/>
                    <a:gd name="T5" fmla="*/ 22 h 37"/>
                    <a:gd name="T6" fmla="*/ 19 w 37"/>
                    <a:gd name="T7" fmla="*/ 27 h 37"/>
                    <a:gd name="T8" fmla="*/ 23 w 37"/>
                    <a:gd name="T9" fmla="*/ 37 h 37"/>
                    <a:gd name="T10" fmla="*/ 31 w 37"/>
                    <a:gd name="T11" fmla="*/ 22 h 37"/>
                    <a:gd name="T12" fmla="*/ 37 w 37"/>
                    <a:gd name="T13" fmla="*/ 8 h 37"/>
                    <a:gd name="T14" fmla="*/ 15 w 37"/>
                    <a:gd name="T15" fmla="*/ 0 h 37"/>
                    <a:gd name="T16" fmla="*/ 5 w 37"/>
                    <a:gd name="T17" fmla="*/ 2 h 37"/>
                    <a:gd name="T18" fmla="*/ 3 w 37"/>
                    <a:gd name="T19" fmla="*/ 8 h 37"/>
                    <a:gd name="T20" fmla="*/ 0 w 37"/>
                    <a:gd name="T21" fmla="*/ 14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37"/>
                    <a:gd name="T35" fmla="*/ 37 w 37"/>
                    <a:gd name="T36" fmla="*/ 37 h 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37">
                      <a:moveTo>
                        <a:pt x="0" y="14"/>
                      </a:moveTo>
                      <a:lnTo>
                        <a:pt x="15" y="22"/>
                      </a:lnTo>
                      <a:lnTo>
                        <a:pt x="17" y="22"/>
                      </a:lnTo>
                      <a:lnTo>
                        <a:pt x="19" y="27"/>
                      </a:lnTo>
                      <a:lnTo>
                        <a:pt x="23" y="37"/>
                      </a:lnTo>
                      <a:lnTo>
                        <a:pt x="31" y="22"/>
                      </a:lnTo>
                      <a:lnTo>
                        <a:pt x="37" y="8"/>
                      </a:lnTo>
                      <a:lnTo>
                        <a:pt x="15" y="0"/>
                      </a:lnTo>
                      <a:lnTo>
                        <a:pt x="5" y="2"/>
                      </a:lnTo>
                      <a:lnTo>
                        <a:pt x="3" y="8"/>
                      </a:lnTo>
                      <a:lnTo>
                        <a:pt x="0" y="14"/>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194" name="Freeform 33">
                  <a:extLst>
                    <a:ext uri="{FF2B5EF4-FFF2-40B4-BE49-F238E27FC236}">
                      <a16:creationId xmlns:a16="http://schemas.microsoft.com/office/drawing/2014/main" id="{B46AB1E9-3087-4F11-928A-0AFDBD319CD5}"/>
                    </a:ext>
                  </a:extLst>
                </p:cNvPr>
                <p:cNvSpPr>
                  <a:spLocks/>
                </p:cNvSpPr>
                <p:nvPr/>
              </p:nvSpPr>
              <p:spPr bwMode="auto">
                <a:xfrm>
                  <a:off x="4796" y="1739"/>
                  <a:ext cx="413" cy="182"/>
                </a:xfrm>
                <a:custGeom>
                  <a:avLst/>
                  <a:gdLst>
                    <a:gd name="T0" fmla="*/ 226 w 830"/>
                    <a:gd name="T1" fmla="*/ 147 h 362"/>
                    <a:gd name="T2" fmla="*/ 331 w 830"/>
                    <a:gd name="T3" fmla="*/ 110 h 362"/>
                    <a:gd name="T4" fmla="*/ 354 w 830"/>
                    <a:gd name="T5" fmla="*/ 100 h 362"/>
                    <a:gd name="T6" fmla="*/ 405 w 830"/>
                    <a:gd name="T7" fmla="*/ 79 h 362"/>
                    <a:gd name="T8" fmla="*/ 441 w 830"/>
                    <a:gd name="T9" fmla="*/ 65 h 362"/>
                    <a:gd name="T10" fmla="*/ 476 w 830"/>
                    <a:gd name="T11" fmla="*/ 51 h 362"/>
                    <a:gd name="T12" fmla="*/ 529 w 830"/>
                    <a:gd name="T13" fmla="*/ 29 h 362"/>
                    <a:gd name="T14" fmla="*/ 570 w 830"/>
                    <a:gd name="T15" fmla="*/ 12 h 362"/>
                    <a:gd name="T16" fmla="*/ 606 w 830"/>
                    <a:gd name="T17" fmla="*/ 12 h 362"/>
                    <a:gd name="T18" fmla="*/ 637 w 830"/>
                    <a:gd name="T19" fmla="*/ 71 h 362"/>
                    <a:gd name="T20" fmla="*/ 645 w 830"/>
                    <a:gd name="T21" fmla="*/ 86 h 362"/>
                    <a:gd name="T22" fmla="*/ 653 w 830"/>
                    <a:gd name="T23" fmla="*/ 104 h 362"/>
                    <a:gd name="T24" fmla="*/ 669 w 830"/>
                    <a:gd name="T25" fmla="*/ 136 h 362"/>
                    <a:gd name="T26" fmla="*/ 690 w 830"/>
                    <a:gd name="T27" fmla="*/ 179 h 362"/>
                    <a:gd name="T28" fmla="*/ 704 w 830"/>
                    <a:gd name="T29" fmla="*/ 206 h 362"/>
                    <a:gd name="T30" fmla="*/ 720 w 830"/>
                    <a:gd name="T31" fmla="*/ 236 h 362"/>
                    <a:gd name="T32" fmla="*/ 796 w 830"/>
                    <a:gd name="T33" fmla="*/ 206 h 362"/>
                    <a:gd name="T34" fmla="*/ 830 w 830"/>
                    <a:gd name="T35" fmla="*/ 210 h 362"/>
                    <a:gd name="T36" fmla="*/ 792 w 830"/>
                    <a:gd name="T37" fmla="*/ 308 h 362"/>
                    <a:gd name="T38" fmla="*/ 749 w 830"/>
                    <a:gd name="T39" fmla="*/ 336 h 362"/>
                    <a:gd name="T40" fmla="*/ 704 w 830"/>
                    <a:gd name="T41" fmla="*/ 318 h 362"/>
                    <a:gd name="T42" fmla="*/ 696 w 830"/>
                    <a:gd name="T43" fmla="*/ 291 h 362"/>
                    <a:gd name="T44" fmla="*/ 677 w 830"/>
                    <a:gd name="T45" fmla="*/ 277 h 362"/>
                    <a:gd name="T46" fmla="*/ 639 w 830"/>
                    <a:gd name="T47" fmla="*/ 303 h 362"/>
                    <a:gd name="T48" fmla="*/ 608 w 830"/>
                    <a:gd name="T49" fmla="*/ 246 h 362"/>
                    <a:gd name="T50" fmla="*/ 596 w 830"/>
                    <a:gd name="T51" fmla="*/ 240 h 362"/>
                    <a:gd name="T52" fmla="*/ 590 w 830"/>
                    <a:gd name="T53" fmla="*/ 183 h 362"/>
                    <a:gd name="T54" fmla="*/ 572 w 830"/>
                    <a:gd name="T55" fmla="*/ 167 h 362"/>
                    <a:gd name="T56" fmla="*/ 592 w 830"/>
                    <a:gd name="T57" fmla="*/ 145 h 362"/>
                    <a:gd name="T58" fmla="*/ 576 w 830"/>
                    <a:gd name="T59" fmla="*/ 92 h 362"/>
                    <a:gd name="T60" fmla="*/ 570 w 830"/>
                    <a:gd name="T61" fmla="*/ 53 h 362"/>
                    <a:gd name="T62" fmla="*/ 555 w 830"/>
                    <a:gd name="T63" fmla="*/ 114 h 362"/>
                    <a:gd name="T64" fmla="*/ 543 w 830"/>
                    <a:gd name="T65" fmla="*/ 132 h 362"/>
                    <a:gd name="T66" fmla="*/ 545 w 830"/>
                    <a:gd name="T67" fmla="*/ 157 h 362"/>
                    <a:gd name="T68" fmla="*/ 561 w 830"/>
                    <a:gd name="T69" fmla="*/ 246 h 362"/>
                    <a:gd name="T70" fmla="*/ 610 w 830"/>
                    <a:gd name="T71" fmla="*/ 314 h 362"/>
                    <a:gd name="T72" fmla="*/ 639 w 830"/>
                    <a:gd name="T73" fmla="*/ 346 h 362"/>
                    <a:gd name="T74" fmla="*/ 620 w 830"/>
                    <a:gd name="T75" fmla="*/ 358 h 362"/>
                    <a:gd name="T76" fmla="*/ 541 w 830"/>
                    <a:gd name="T77" fmla="*/ 342 h 362"/>
                    <a:gd name="T78" fmla="*/ 507 w 830"/>
                    <a:gd name="T79" fmla="*/ 334 h 362"/>
                    <a:gd name="T80" fmla="*/ 468 w 830"/>
                    <a:gd name="T81" fmla="*/ 356 h 362"/>
                    <a:gd name="T82" fmla="*/ 464 w 830"/>
                    <a:gd name="T83" fmla="*/ 291 h 362"/>
                    <a:gd name="T84" fmla="*/ 474 w 830"/>
                    <a:gd name="T85" fmla="*/ 271 h 362"/>
                    <a:gd name="T86" fmla="*/ 478 w 830"/>
                    <a:gd name="T87" fmla="*/ 248 h 362"/>
                    <a:gd name="T88" fmla="*/ 452 w 830"/>
                    <a:gd name="T89" fmla="*/ 228 h 362"/>
                    <a:gd name="T90" fmla="*/ 441 w 830"/>
                    <a:gd name="T91" fmla="*/ 236 h 362"/>
                    <a:gd name="T92" fmla="*/ 403 w 830"/>
                    <a:gd name="T93" fmla="*/ 230 h 362"/>
                    <a:gd name="T94" fmla="*/ 370 w 830"/>
                    <a:gd name="T95" fmla="*/ 206 h 362"/>
                    <a:gd name="T96" fmla="*/ 325 w 830"/>
                    <a:gd name="T97" fmla="*/ 200 h 362"/>
                    <a:gd name="T98" fmla="*/ 307 w 830"/>
                    <a:gd name="T99" fmla="*/ 187 h 362"/>
                    <a:gd name="T100" fmla="*/ 252 w 830"/>
                    <a:gd name="T101" fmla="*/ 165 h 362"/>
                    <a:gd name="T102" fmla="*/ 207 w 830"/>
                    <a:gd name="T103" fmla="*/ 177 h 362"/>
                    <a:gd name="T104" fmla="*/ 189 w 830"/>
                    <a:gd name="T105" fmla="*/ 187 h 362"/>
                    <a:gd name="T106" fmla="*/ 154 w 830"/>
                    <a:gd name="T107" fmla="*/ 216 h 362"/>
                    <a:gd name="T108" fmla="*/ 99 w 830"/>
                    <a:gd name="T109" fmla="*/ 255 h 362"/>
                    <a:gd name="T110" fmla="*/ 63 w 830"/>
                    <a:gd name="T111" fmla="*/ 289 h 362"/>
                    <a:gd name="T112" fmla="*/ 38 w 830"/>
                    <a:gd name="T113" fmla="*/ 332 h 362"/>
                    <a:gd name="T114" fmla="*/ 14 w 830"/>
                    <a:gd name="T115" fmla="*/ 269 h 362"/>
                    <a:gd name="T116" fmla="*/ 10 w 830"/>
                    <a:gd name="T117" fmla="*/ 228 h 362"/>
                    <a:gd name="T118" fmla="*/ 71 w 830"/>
                    <a:gd name="T119" fmla="*/ 204 h 362"/>
                    <a:gd name="T120" fmla="*/ 105 w 830"/>
                    <a:gd name="T121" fmla="*/ 193 h 362"/>
                    <a:gd name="T122" fmla="*/ 162 w 830"/>
                    <a:gd name="T123" fmla="*/ 173 h 3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30"/>
                    <a:gd name="T187" fmla="*/ 0 h 362"/>
                    <a:gd name="T188" fmla="*/ 830 w 830"/>
                    <a:gd name="T189" fmla="*/ 362 h 3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30" h="362">
                      <a:moveTo>
                        <a:pt x="187" y="163"/>
                      </a:moveTo>
                      <a:lnTo>
                        <a:pt x="203" y="157"/>
                      </a:lnTo>
                      <a:lnTo>
                        <a:pt x="226" y="147"/>
                      </a:lnTo>
                      <a:lnTo>
                        <a:pt x="242" y="141"/>
                      </a:lnTo>
                      <a:lnTo>
                        <a:pt x="325" y="112"/>
                      </a:lnTo>
                      <a:lnTo>
                        <a:pt x="331" y="110"/>
                      </a:lnTo>
                      <a:lnTo>
                        <a:pt x="331" y="108"/>
                      </a:lnTo>
                      <a:lnTo>
                        <a:pt x="337" y="106"/>
                      </a:lnTo>
                      <a:lnTo>
                        <a:pt x="354" y="100"/>
                      </a:lnTo>
                      <a:lnTo>
                        <a:pt x="370" y="92"/>
                      </a:lnTo>
                      <a:lnTo>
                        <a:pt x="397" y="82"/>
                      </a:lnTo>
                      <a:lnTo>
                        <a:pt x="405" y="79"/>
                      </a:lnTo>
                      <a:lnTo>
                        <a:pt x="419" y="75"/>
                      </a:lnTo>
                      <a:lnTo>
                        <a:pt x="423" y="73"/>
                      </a:lnTo>
                      <a:lnTo>
                        <a:pt x="441" y="65"/>
                      </a:lnTo>
                      <a:lnTo>
                        <a:pt x="450" y="61"/>
                      </a:lnTo>
                      <a:lnTo>
                        <a:pt x="470" y="53"/>
                      </a:lnTo>
                      <a:lnTo>
                        <a:pt x="476" y="51"/>
                      </a:lnTo>
                      <a:lnTo>
                        <a:pt x="484" y="47"/>
                      </a:lnTo>
                      <a:lnTo>
                        <a:pt x="488" y="47"/>
                      </a:lnTo>
                      <a:lnTo>
                        <a:pt x="529" y="29"/>
                      </a:lnTo>
                      <a:lnTo>
                        <a:pt x="531" y="29"/>
                      </a:lnTo>
                      <a:lnTo>
                        <a:pt x="547" y="23"/>
                      </a:lnTo>
                      <a:lnTo>
                        <a:pt x="570" y="12"/>
                      </a:lnTo>
                      <a:lnTo>
                        <a:pt x="588" y="6"/>
                      </a:lnTo>
                      <a:lnTo>
                        <a:pt x="602" y="0"/>
                      </a:lnTo>
                      <a:lnTo>
                        <a:pt x="606" y="12"/>
                      </a:lnTo>
                      <a:lnTo>
                        <a:pt x="608" y="14"/>
                      </a:lnTo>
                      <a:lnTo>
                        <a:pt x="633" y="65"/>
                      </a:lnTo>
                      <a:lnTo>
                        <a:pt x="637" y="71"/>
                      </a:lnTo>
                      <a:lnTo>
                        <a:pt x="641" y="80"/>
                      </a:lnTo>
                      <a:lnTo>
                        <a:pt x="643" y="84"/>
                      </a:lnTo>
                      <a:lnTo>
                        <a:pt x="645" y="86"/>
                      </a:lnTo>
                      <a:lnTo>
                        <a:pt x="645" y="88"/>
                      </a:lnTo>
                      <a:lnTo>
                        <a:pt x="645" y="90"/>
                      </a:lnTo>
                      <a:lnTo>
                        <a:pt x="653" y="104"/>
                      </a:lnTo>
                      <a:lnTo>
                        <a:pt x="655" y="106"/>
                      </a:lnTo>
                      <a:lnTo>
                        <a:pt x="655" y="108"/>
                      </a:lnTo>
                      <a:lnTo>
                        <a:pt x="669" y="136"/>
                      </a:lnTo>
                      <a:lnTo>
                        <a:pt x="684" y="165"/>
                      </a:lnTo>
                      <a:lnTo>
                        <a:pt x="684" y="167"/>
                      </a:lnTo>
                      <a:lnTo>
                        <a:pt x="690" y="179"/>
                      </a:lnTo>
                      <a:lnTo>
                        <a:pt x="700" y="198"/>
                      </a:lnTo>
                      <a:lnTo>
                        <a:pt x="702" y="204"/>
                      </a:lnTo>
                      <a:lnTo>
                        <a:pt x="704" y="206"/>
                      </a:lnTo>
                      <a:lnTo>
                        <a:pt x="708" y="212"/>
                      </a:lnTo>
                      <a:lnTo>
                        <a:pt x="710" y="218"/>
                      </a:lnTo>
                      <a:lnTo>
                        <a:pt x="720" y="236"/>
                      </a:lnTo>
                      <a:lnTo>
                        <a:pt x="751" y="224"/>
                      </a:lnTo>
                      <a:lnTo>
                        <a:pt x="779" y="214"/>
                      </a:lnTo>
                      <a:lnTo>
                        <a:pt x="796" y="206"/>
                      </a:lnTo>
                      <a:lnTo>
                        <a:pt x="814" y="198"/>
                      </a:lnTo>
                      <a:lnTo>
                        <a:pt x="826" y="193"/>
                      </a:lnTo>
                      <a:lnTo>
                        <a:pt x="830" y="210"/>
                      </a:lnTo>
                      <a:lnTo>
                        <a:pt x="830" y="289"/>
                      </a:lnTo>
                      <a:lnTo>
                        <a:pt x="804" y="303"/>
                      </a:lnTo>
                      <a:lnTo>
                        <a:pt x="792" y="308"/>
                      </a:lnTo>
                      <a:lnTo>
                        <a:pt x="769" y="322"/>
                      </a:lnTo>
                      <a:lnTo>
                        <a:pt x="765" y="334"/>
                      </a:lnTo>
                      <a:lnTo>
                        <a:pt x="749" y="336"/>
                      </a:lnTo>
                      <a:lnTo>
                        <a:pt x="730" y="358"/>
                      </a:lnTo>
                      <a:lnTo>
                        <a:pt x="722" y="310"/>
                      </a:lnTo>
                      <a:lnTo>
                        <a:pt x="704" y="318"/>
                      </a:lnTo>
                      <a:lnTo>
                        <a:pt x="708" y="293"/>
                      </a:lnTo>
                      <a:lnTo>
                        <a:pt x="698" y="291"/>
                      </a:lnTo>
                      <a:lnTo>
                        <a:pt x="696" y="291"/>
                      </a:lnTo>
                      <a:lnTo>
                        <a:pt x="694" y="295"/>
                      </a:lnTo>
                      <a:lnTo>
                        <a:pt x="682" y="291"/>
                      </a:lnTo>
                      <a:lnTo>
                        <a:pt x="677" y="277"/>
                      </a:lnTo>
                      <a:lnTo>
                        <a:pt x="678" y="301"/>
                      </a:lnTo>
                      <a:lnTo>
                        <a:pt x="657" y="310"/>
                      </a:lnTo>
                      <a:lnTo>
                        <a:pt x="639" y="303"/>
                      </a:lnTo>
                      <a:lnTo>
                        <a:pt x="610" y="273"/>
                      </a:lnTo>
                      <a:lnTo>
                        <a:pt x="623" y="261"/>
                      </a:lnTo>
                      <a:lnTo>
                        <a:pt x="608" y="246"/>
                      </a:lnTo>
                      <a:lnTo>
                        <a:pt x="629" y="236"/>
                      </a:lnTo>
                      <a:lnTo>
                        <a:pt x="606" y="222"/>
                      </a:lnTo>
                      <a:lnTo>
                        <a:pt x="596" y="240"/>
                      </a:lnTo>
                      <a:lnTo>
                        <a:pt x="588" y="222"/>
                      </a:lnTo>
                      <a:lnTo>
                        <a:pt x="604" y="196"/>
                      </a:lnTo>
                      <a:lnTo>
                        <a:pt x="590" y="183"/>
                      </a:lnTo>
                      <a:lnTo>
                        <a:pt x="592" y="189"/>
                      </a:lnTo>
                      <a:lnTo>
                        <a:pt x="580" y="200"/>
                      </a:lnTo>
                      <a:lnTo>
                        <a:pt x="572" y="167"/>
                      </a:lnTo>
                      <a:lnTo>
                        <a:pt x="586" y="173"/>
                      </a:lnTo>
                      <a:lnTo>
                        <a:pt x="598" y="165"/>
                      </a:lnTo>
                      <a:lnTo>
                        <a:pt x="592" y="145"/>
                      </a:lnTo>
                      <a:lnTo>
                        <a:pt x="574" y="145"/>
                      </a:lnTo>
                      <a:lnTo>
                        <a:pt x="568" y="132"/>
                      </a:lnTo>
                      <a:lnTo>
                        <a:pt x="576" y="92"/>
                      </a:lnTo>
                      <a:lnTo>
                        <a:pt x="596" y="80"/>
                      </a:lnTo>
                      <a:lnTo>
                        <a:pt x="580" y="45"/>
                      </a:lnTo>
                      <a:lnTo>
                        <a:pt x="570" y="53"/>
                      </a:lnTo>
                      <a:lnTo>
                        <a:pt x="572" y="80"/>
                      </a:lnTo>
                      <a:lnTo>
                        <a:pt x="557" y="100"/>
                      </a:lnTo>
                      <a:lnTo>
                        <a:pt x="555" y="114"/>
                      </a:lnTo>
                      <a:lnTo>
                        <a:pt x="543" y="108"/>
                      </a:lnTo>
                      <a:lnTo>
                        <a:pt x="541" y="120"/>
                      </a:lnTo>
                      <a:lnTo>
                        <a:pt x="543" y="132"/>
                      </a:lnTo>
                      <a:lnTo>
                        <a:pt x="523" y="147"/>
                      </a:lnTo>
                      <a:lnTo>
                        <a:pt x="521" y="149"/>
                      </a:lnTo>
                      <a:lnTo>
                        <a:pt x="545" y="157"/>
                      </a:lnTo>
                      <a:lnTo>
                        <a:pt x="559" y="181"/>
                      </a:lnTo>
                      <a:lnTo>
                        <a:pt x="553" y="236"/>
                      </a:lnTo>
                      <a:lnTo>
                        <a:pt x="561" y="246"/>
                      </a:lnTo>
                      <a:lnTo>
                        <a:pt x="582" y="285"/>
                      </a:lnTo>
                      <a:lnTo>
                        <a:pt x="610" y="301"/>
                      </a:lnTo>
                      <a:lnTo>
                        <a:pt x="610" y="314"/>
                      </a:lnTo>
                      <a:lnTo>
                        <a:pt x="620" y="314"/>
                      </a:lnTo>
                      <a:lnTo>
                        <a:pt x="620" y="326"/>
                      </a:lnTo>
                      <a:lnTo>
                        <a:pt x="639" y="346"/>
                      </a:lnTo>
                      <a:lnTo>
                        <a:pt x="649" y="362"/>
                      </a:lnTo>
                      <a:lnTo>
                        <a:pt x="623" y="352"/>
                      </a:lnTo>
                      <a:lnTo>
                        <a:pt x="620" y="358"/>
                      </a:lnTo>
                      <a:lnTo>
                        <a:pt x="584" y="346"/>
                      </a:lnTo>
                      <a:lnTo>
                        <a:pt x="553" y="354"/>
                      </a:lnTo>
                      <a:lnTo>
                        <a:pt x="541" y="342"/>
                      </a:lnTo>
                      <a:lnTo>
                        <a:pt x="539" y="354"/>
                      </a:lnTo>
                      <a:lnTo>
                        <a:pt x="529" y="352"/>
                      </a:lnTo>
                      <a:lnTo>
                        <a:pt x="507" y="334"/>
                      </a:lnTo>
                      <a:lnTo>
                        <a:pt x="486" y="344"/>
                      </a:lnTo>
                      <a:lnTo>
                        <a:pt x="482" y="352"/>
                      </a:lnTo>
                      <a:lnTo>
                        <a:pt x="468" y="356"/>
                      </a:lnTo>
                      <a:lnTo>
                        <a:pt x="456" y="328"/>
                      </a:lnTo>
                      <a:lnTo>
                        <a:pt x="468" y="299"/>
                      </a:lnTo>
                      <a:lnTo>
                        <a:pt x="464" y="291"/>
                      </a:lnTo>
                      <a:lnTo>
                        <a:pt x="466" y="289"/>
                      </a:lnTo>
                      <a:lnTo>
                        <a:pt x="470" y="283"/>
                      </a:lnTo>
                      <a:lnTo>
                        <a:pt x="474" y="271"/>
                      </a:lnTo>
                      <a:lnTo>
                        <a:pt x="472" y="267"/>
                      </a:lnTo>
                      <a:lnTo>
                        <a:pt x="470" y="263"/>
                      </a:lnTo>
                      <a:lnTo>
                        <a:pt x="478" y="248"/>
                      </a:lnTo>
                      <a:lnTo>
                        <a:pt x="484" y="234"/>
                      </a:lnTo>
                      <a:lnTo>
                        <a:pt x="462" y="226"/>
                      </a:lnTo>
                      <a:lnTo>
                        <a:pt x="452" y="228"/>
                      </a:lnTo>
                      <a:lnTo>
                        <a:pt x="450" y="234"/>
                      </a:lnTo>
                      <a:lnTo>
                        <a:pt x="447" y="240"/>
                      </a:lnTo>
                      <a:lnTo>
                        <a:pt x="441" y="236"/>
                      </a:lnTo>
                      <a:lnTo>
                        <a:pt x="421" y="238"/>
                      </a:lnTo>
                      <a:lnTo>
                        <a:pt x="419" y="230"/>
                      </a:lnTo>
                      <a:lnTo>
                        <a:pt x="403" y="230"/>
                      </a:lnTo>
                      <a:lnTo>
                        <a:pt x="395" y="232"/>
                      </a:lnTo>
                      <a:lnTo>
                        <a:pt x="366" y="230"/>
                      </a:lnTo>
                      <a:lnTo>
                        <a:pt x="370" y="206"/>
                      </a:lnTo>
                      <a:lnTo>
                        <a:pt x="362" y="202"/>
                      </a:lnTo>
                      <a:lnTo>
                        <a:pt x="333" y="200"/>
                      </a:lnTo>
                      <a:lnTo>
                        <a:pt x="325" y="200"/>
                      </a:lnTo>
                      <a:lnTo>
                        <a:pt x="319" y="202"/>
                      </a:lnTo>
                      <a:lnTo>
                        <a:pt x="313" y="202"/>
                      </a:lnTo>
                      <a:lnTo>
                        <a:pt x="307" y="187"/>
                      </a:lnTo>
                      <a:lnTo>
                        <a:pt x="289" y="177"/>
                      </a:lnTo>
                      <a:lnTo>
                        <a:pt x="272" y="155"/>
                      </a:lnTo>
                      <a:lnTo>
                        <a:pt x="252" y="165"/>
                      </a:lnTo>
                      <a:lnTo>
                        <a:pt x="246" y="163"/>
                      </a:lnTo>
                      <a:lnTo>
                        <a:pt x="224" y="157"/>
                      </a:lnTo>
                      <a:lnTo>
                        <a:pt x="207" y="177"/>
                      </a:lnTo>
                      <a:lnTo>
                        <a:pt x="195" y="179"/>
                      </a:lnTo>
                      <a:lnTo>
                        <a:pt x="189" y="183"/>
                      </a:lnTo>
                      <a:lnTo>
                        <a:pt x="189" y="187"/>
                      </a:lnTo>
                      <a:lnTo>
                        <a:pt x="181" y="210"/>
                      </a:lnTo>
                      <a:lnTo>
                        <a:pt x="175" y="212"/>
                      </a:lnTo>
                      <a:lnTo>
                        <a:pt x="154" y="216"/>
                      </a:lnTo>
                      <a:lnTo>
                        <a:pt x="148" y="218"/>
                      </a:lnTo>
                      <a:lnTo>
                        <a:pt x="118" y="208"/>
                      </a:lnTo>
                      <a:lnTo>
                        <a:pt x="99" y="255"/>
                      </a:lnTo>
                      <a:lnTo>
                        <a:pt x="85" y="253"/>
                      </a:lnTo>
                      <a:lnTo>
                        <a:pt x="69" y="283"/>
                      </a:lnTo>
                      <a:lnTo>
                        <a:pt x="63" y="289"/>
                      </a:lnTo>
                      <a:lnTo>
                        <a:pt x="61" y="297"/>
                      </a:lnTo>
                      <a:lnTo>
                        <a:pt x="50" y="312"/>
                      </a:lnTo>
                      <a:lnTo>
                        <a:pt x="38" y="332"/>
                      </a:lnTo>
                      <a:lnTo>
                        <a:pt x="36" y="334"/>
                      </a:lnTo>
                      <a:lnTo>
                        <a:pt x="12" y="269"/>
                      </a:lnTo>
                      <a:lnTo>
                        <a:pt x="14" y="269"/>
                      </a:lnTo>
                      <a:lnTo>
                        <a:pt x="0" y="230"/>
                      </a:lnTo>
                      <a:lnTo>
                        <a:pt x="6" y="228"/>
                      </a:lnTo>
                      <a:lnTo>
                        <a:pt x="10" y="228"/>
                      </a:lnTo>
                      <a:lnTo>
                        <a:pt x="14" y="226"/>
                      </a:lnTo>
                      <a:lnTo>
                        <a:pt x="65" y="208"/>
                      </a:lnTo>
                      <a:lnTo>
                        <a:pt x="71" y="204"/>
                      </a:lnTo>
                      <a:lnTo>
                        <a:pt x="93" y="196"/>
                      </a:lnTo>
                      <a:lnTo>
                        <a:pt x="99" y="194"/>
                      </a:lnTo>
                      <a:lnTo>
                        <a:pt x="105" y="193"/>
                      </a:lnTo>
                      <a:lnTo>
                        <a:pt x="110" y="191"/>
                      </a:lnTo>
                      <a:lnTo>
                        <a:pt x="156" y="175"/>
                      </a:lnTo>
                      <a:lnTo>
                        <a:pt x="162" y="173"/>
                      </a:lnTo>
                      <a:lnTo>
                        <a:pt x="181" y="165"/>
                      </a:lnTo>
                      <a:lnTo>
                        <a:pt x="187" y="163"/>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195" name="Freeform 34">
                  <a:extLst>
                    <a:ext uri="{FF2B5EF4-FFF2-40B4-BE49-F238E27FC236}">
                      <a16:creationId xmlns:a16="http://schemas.microsoft.com/office/drawing/2014/main" id="{36049BC4-0E54-459D-AD47-D3D37A87DDAC}"/>
                    </a:ext>
                  </a:extLst>
                </p:cNvPr>
                <p:cNvSpPr>
                  <a:spLocks/>
                </p:cNvSpPr>
                <p:nvPr/>
              </p:nvSpPr>
              <p:spPr bwMode="auto">
                <a:xfrm>
                  <a:off x="4535" y="1839"/>
                  <a:ext cx="682" cy="440"/>
                </a:xfrm>
                <a:custGeom>
                  <a:avLst/>
                  <a:gdLst>
                    <a:gd name="T0" fmla="*/ 1255 w 1364"/>
                    <a:gd name="T1" fmla="*/ 364 h 879"/>
                    <a:gd name="T2" fmla="*/ 1310 w 1364"/>
                    <a:gd name="T3" fmla="*/ 352 h 879"/>
                    <a:gd name="T4" fmla="*/ 1295 w 1364"/>
                    <a:gd name="T5" fmla="*/ 445 h 879"/>
                    <a:gd name="T6" fmla="*/ 1250 w 1364"/>
                    <a:gd name="T7" fmla="*/ 462 h 879"/>
                    <a:gd name="T8" fmla="*/ 1183 w 1364"/>
                    <a:gd name="T9" fmla="*/ 490 h 879"/>
                    <a:gd name="T10" fmla="*/ 1126 w 1364"/>
                    <a:gd name="T11" fmla="*/ 511 h 879"/>
                    <a:gd name="T12" fmla="*/ 1031 w 1364"/>
                    <a:gd name="T13" fmla="*/ 549 h 879"/>
                    <a:gd name="T14" fmla="*/ 990 w 1364"/>
                    <a:gd name="T15" fmla="*/ 564 h 879"/>
                    <a:gd name="T16" fmla="*/ 927 w 1364"/>
                    <a:gd name="T17" fmla="*/ 588 h 879"/>
                    <a:gd name="T18" fmla="*/ 868 w 1364"/>
                    <a:gd name="T19" fmla="*/ 612 h 879"/>
                    <a:gd name="T20" fmla="*/ 800 w 1364"/>
                    <a:gd name="T21" fmla="*/ 635 h 879"/>
                    <a:gd name="T22" fmla="*/ 727 w 1364"/>
                    <a:gd name="T23" fmla="*/ 661 h 879"/>
                    <a:gd name="T24" fmla="*/ 646 w 1364"/>
                    <a:gd name="T25" fmla="*/ 690 h 879"/>
                    <a:gd name="T26" fmla="*/ 562 w 1364"/>
                    <a:gd name="T27" fmla="*/ 716 h 879"/>
                    <a:gd name="T28" fmla="*/ 505 w 1364"/>
                    <a:gd name="T29" fmla="*/ 733 h 879"/>
                    <a:gd name="T30" fmla="*/ 491 w 1364"/>
                    <a:gd name="T31" fmla="*/ 737 h 879"/>
                    <a:gd name="T32" fmla="*/ 389 w 1364"/>
                    <a:gd name="T33" fmla="*/ 767 h 879"/>
                    <a:gd name="T34" fmla="*/ 326 w 1364"/>
                    <a:gd name="T35" fmla="*/ 779 h 879"/>
                    <a:gd name="T36" fmla="*/ 259 w 1364"/>
                    <a:gd name="T37" fmla="*/ 804 h 879"/>
                    <a:gd name="T38" fmla="*/ 208 w 1364"/>
                    <a:gd name="T39" fmla="*/ 820 h 879"/>
                    <a:gd name="T40" fmla="*/ 141 w 1364"/>
                    <a:gd name="T41" fmla="*/ 840 h 879"/>
                    <a:gd name="T42" fmla="*/ 9 w 1364"/>
                    <a:gd name="T43" fmla="*/ 877 h 879"/>
                    <a:gd name="T44" fmla="*/ 33 w 1364"/>
                    <a:gd name="T45" fmla="*/ 855 h 879"/>
                    <a:gd name="T46" fmla="*/ 120 w 1364"/>
                    <a:gd name="T47" fmla="*/ 763 h 879"/>
                    <a:gd name="T48" fmla="*/ 178 w 1364"/>
                    <a:gd name="T49" fmla="*/ 686 h 879"/>
                    <a:gd name="T50" fmla="*/ 243 w 1364"/>
                    <a:gd name="T51" fmla="*/ 604 h 879"/>
                    <a:gd name="T52" fmla="*/ 314 w 1364"/>
                    <a:gd name="T53" fmla="*/ 655 h 879"/>
                    <a:gd name="T54" fmla="*/ 391 w 1364"/>
                    <a:gd name="T55" fmla="*/ 623 h 879"/>
                    <a:gd name="T56" fmla="*/ 440 w 1364"/>
                    <a:gd name="T57" fmla="*/ 574 h 879"/>
                    <a:gd name="T58" fmla="*/ 530 w 1364"/>
                    <a:gd name="T59" fmla="*/ 519 h 879"/>
                    <a:gd name="T60" fmla="*/ 520 w 1364"/>
                    <a:gd name="T61" fmla="*/ 480 h 879"/>
                    <a:gd name="T62" fmla="*/ 554 w 1364"/>
                    <a:gd name="T63" fmla="*/ 386 h 879"/>
                    <a:gd name="T64" fmla="*/ 572 w 1364"/>
                    <a:gd name="T65" fmla="*/ 311 h 879"/>
                    <a:gd name="T66" fmla="*/ 646 w 1364"/>
                    <a:gd name="T67" fmla="*/ 268 h 879"/>
                    <a:gd name="T68" fmla="*/ 662 w 1364"/>
                    <a:gd name="T69" fmla="*/ 177 h 879"/>
                    <a:gd name="T70" fmla="*/ 723 w 1364"/>
                    <a:gd name="T71" fmla="*/ 107 h 879"/>
                    <a:gd name="T72" fmla="*/ 737 w 1364"/>
                    <a:gd name="T73" fmla="*/ 18 h 879"/>
                    <a:gd name="T74" fmla="*/ 792 w 1364"/>
                    <a:gd name="T75" fmla="*/ 34 h 879"/>
                    <a:gd name="T76" fmla="*/ 837 w 1364"/>
                    <a:gd name="T77" fmla="*/ 10 h 879"/>
                    <a:gd name="T78" fmla="*/ 890 w 1364"/>
                    <a:gd name="T79" fmla="*/ 6 h 879"/>
                    <a:gd name="T80" fmla="*/ 941 w 1364"/>
                    <a:gd name="T81" fmla="*/ 38 h 879"/>
                    <a:gd name="T82" fmla="*/ 986 w 1364"/>
                    <a:gd name="T83" fmla="*/ 53 h 879"/>
                    <a:gd name="T84" fmla="*/ 986 w 1364"/>
                    <a:gd name="T85" fmla="*/ 89 h 879"/>
                    <a:gd name="T86" fmla="*/ 972 w 1364"/>
                    <a:gd name="T87" fmla="*/ 105 h 879"/>
                    <a:gd name="T88" fmla="*/ 984 w 1364"/>
                    <a:gd name="T89" fmla="*/ 165 h 879"/>
                    <a:gd name="T90" fmla="*/ 1051 w 1364"/>
                    <a:gd name="T91" fmla="*/ 169 h 879"/>
                    <a:gd name="T92" fmla="*/ 1193 w 1364"/>
                    <a:gd name="T93" fmla="*/ 217 h 879"/>
                    <a:gd name="T94" fmla="*/ 1134 w 1364"/>
                    <a:gd name="T95" fmla="*/ 230 h 879"/>
                    <a:gd name="T96" fmla="*/ 1130 w 1364"/>
                    <a:gd name="T97" fmla="*/ 238 h 879"/>
                    <a:gd name="T98" fmla="*/ 1208 w 1364"/>
                    <a:gd name="T99" fmla="*/ 266 h 879"/>
                    <a:gd name="T100" fmla="*/ 1200 w 1364"/>
                    <a:gd name="T101" fmla="*/ 299 h 879"/>
                    <a:gd name="T102" fmla="*/ 1226 w 1364"/>
                    <a:gd name="T103" fmla="*/ 334 h 87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64"/>
                    <a:gd name="T157" fmla="*/ 0 h 879"/>
                    <a:gd name="T158" fmla="*/ 1364 w 1364"/>
                    <a:gd name="T159" fmla="*/ 879 h 87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64" h="879">
                      <a:moveTo>
                        <a:pt x="1226" y="334"/>
                      </a:moveTo>
                      <a:lnTo>
                        <a:pt x="1228" y="334"/>
                      </a:lnTo>
                      <a:lnTo>
                        <a:pt x="1246" y="338"/>
                      </a:lnTo>
                      <a:lnTo>
                        <a:pt x="1253" y="360"/>
                      </a:lnTo>
                      <a:lnTo>
                        <a:pt x="1255" y="364"/>
                      </a:lnTo>
                      <a:lnTo>
                        <a:pt x="1257" y="366"/>
                      </a:lnTo>
                      <a:lnTo>
                        <a:pt x="1265" y="364"/>
                      </a:lnTo>
                      <a:lnTo>
                        <a:pt x="1279" y="364"/>
                      </a:lnTo>
                      <a:lnTo>
                        <a:pt x="1291" y="364"/>
                      </a:lnTo>
                      <a:lnTo>
                        <a:pt x="1310" y="352"/>
                      </a:lnTo>
                      <a:lnTo>
                        <a:pt x="1364" y="415"/>
                      </a:lnTo>
                      <a:lnTo>
                        <a:pt x="1340" y="425"/>
                      </a:lnTo>
                      <a:lnTo>
                        <a:pt x="1320" y="433"/>
                      </a:lnTo>
                      <a:lnTo>
                        <a:pt x="1297" y="443"/>
                      </a:lnTo>
                      <a:lnTo>
                        <a:pt x="1295" y="445"/>
                      </a:lnTo>
                      <a:lnTo>
                        <a:pt x="1287" y="447"/>
                      </a:lnTo>
                      <a:lnTo>
                        <a:pt x="1281" y="448"/>
                      </a:lnTo>
                      <a:lnTo>
                        <a:pt x="1277" y="450"/>
                      </a:lnTo>
                      <a:lnTo>
                        <a:pt x="1255" y="460"/>
                      </a:lnTo>
                      <a:lnTo>
                        <a:pt x="1250" y="462"/>
                      </a:lnTo>
                      <a:lnTo>
                        <a:pt x="1248" y="462"/>
                      </a:lnTo>
                      <a:lnTo>
                        <a:pt x="1212" y="478"/>
                      </a:lnTo>
                      <a:lnTo>
                        <a:pt x="1191" y="486"/>
                      </a:lnTo>
                      <a:lnTo>
                        <a:pt x="1183" y="488"/>
                      </a:lnTo>
                      <a:lnTo>
                        <a:pt x="1183" y="490"/>
                      </a:lnTo>
                      <a:lnTo>
                        <a:pt x="1185" y="490"/>
                      </a:lnTo>
                      <a:lnTo>
                        <a:pt x="1153" y="502"/>
                      </a:lnTo>
                      <a:lnTo>
                        <a:pt x="1147" y="504"/>
                      </a:lnTo>
                      <a:lnTo>
                        <a:pt x="1141" y="505"/>
                      </a:lnTo>
                      <a:lnTo>
                        <a:pt x="1126" y="511"/>
                      </a:lnTo>
                      <a:lnTo>
                        <a:pt x="1118" y="515"/>
                      </a:lnTo>
                      <a:lnTo>
                        <a:pt x="1075" y="533"/>
                      </a:lnTo>
                      <a:lnTo>
                        <a:pt x="1071" y="533"/>
                      </a:lnTo>
                      <a:lnTo>
                        <a:pt x="1037" y="547"/>
                      </a:lnTo>
                      <a:lnTo>
                        <a:pt x="1031" y="549"/>
                      </a:lnTo>
                      <a:lnTo>
                        <a:pt x="1024" y="553"/>
                      </a:lnTo>
                      <a:lnTo>
                        <a:pt x="1014" y="555"/>
                      </a:lnTo>
                      <a:lnTo>
                        <a:pt x="1006" y="559"/>
                      </a:lnTo>
                      <a:lnTo>
                        <a:pt x="998" y="562"/>
                      </a:lnTo>
                      <a:lnTo>
                        <a:pt x="990" y="564"/>
                      </a:lnTo>
                      <a:lnTo>
                        <a:pt x="959" y="576"/>
                      </a:lnTo>
                      <a:lnTo>
                        <a:pt x="955" y="578"/>
                      </a:lnTo>
                      <a:lnTo>
                        <a:pt x="941" y="584"/>
                      </a:lnTo>
                      <a:lnTo>
                        <a:pt x="933" y="586"/>
                      </a:lnTo>
                      <a:lnTo>
                        <a:pt x="927" y="588"/>
                      </a:lnTo>
                      <a:lnTo>
                        <a:pt x="917" y="592"/>
                      </a:lnTo>
                      <a:lnTo>
                        <a:pt x="912" y="594"/>
                      </a:lnTo>
                      <a:lnTo>
                        <a:pt x="890" y="604"/>
                      </a:lnTo>
                      <a:lnTo>
                        <a:pt x="870" y="610"/>
                      </a:lnTo>
                      <a:lnTo>
                        <a:pt x="868" y="612"/>
                      </a:lnTo>
                      <a:lnTo>
                        <a:pt x="862" y="612"/>
                      </a:lnTo>
                      <a:lnTo>
                        <a:pt x="860" y="614"/>
                      </a:lnTo>
                      <a:lnTo>
                        <a:pt x="857" y="616"/>
                      </a:lnTo>
                      <a:lnTo>
                        <a:pt x="855" y="616"/>
                      </a:lnTo>
                      <a:lnTo>
                        <a:pt x="800" y="635"/>
                      </a:lnTo>
                      <a:lnTo>
                        <a:pt x="786" y="641"/>
                      </a:lnTo>
                      <a:lnTo>
                        <a:pt x="782" y="643"/>
                      </a:lnTo>
                      <a:lnTo>
                        <a:pt x="758" y="649"/>
                      </a:lnTo>
                      <a:lnTo>
                        <a:pt x="735" y="659"/>
                      </a:lnTo>
                      <a:lnTo>
                        <a:pt x="727" y="661"/>
                      </a:lnTo>
                      <a:lnTo>
                        <a:pt x="715" y="665"/>
                      </a:lnTo>
                      <a:lnTo>
                        <a:pt x="699" y="671"/>
                      </a:lnTo>
                      <a:lnTo>
                        <a:pt x="672" y="680"/>
                      </a:lnTo>
                      <a:lnTo>
                        <a:pt x="650" y="688"/>
                      </a:lnTo>
                      <a:lnTo>
                        <a:pt x="646" y="690"/>
                      </a:lnTo>
                      <a:lnTo>
                        <a:pt x="640" y="690"/>
                      </a:lnTo>
                      <a:lnTo>
                        <a:pt x="629" y="696"/>
                      </a:lnTo>
                      <a:lnTo>
                        <a:pt x="599" y="706"/>
                      </a:lnTo>
                      <a:lnTo>
                        <a:pt x="573" y="712"/>
                      </a:lnTo>
                      <a:lnTo>
                        <a:pt x="562" y="716"/>
                      </a:lnTo>
                      <a:lnTo>
                        <a:pt x="550" y="718"/>
                      </a:lnTo>
                      <a:lnTo>
                        <a:pt x="542" y="722"/>
                      </a:lnTo>
                      <a:lnTo>
                        <a:pt x="526" y="726"/>
                      </a:lnTo>
                      <a:lnTo>
                        <a:pt x="515" y="730"/>
                      </a:lnTo>
                      <a:lnTo>
                        <a:pt x="505" y="733"/>
                      </a:lnTo>
                      <a:lnTo>
                        <a:pt x="503" y="733"/>
                      </a:lnTo>
                      <a:lnTo>
                        <a:pt x="499" y="735"/>
                      </a:lnTo>
                      <a:lnTo>
                        <a:pt x="497" y="735"/>
                      </a:lnTo>
                      <a:lnTo>
                        <a:pt x="495" y="735"/>
                      </a:lnTo>
                      <a:lnTo>
                        <a:pt x="491" y="737"/>
                      </a:lnTo>
                      <a:lnTo>
                        <a:pt x="463" y="745"/>
                      </a:lnTo>
                      <a:lnTo>
                        <a:pt x="418" y="757"/>
                      </a:lnTo>
                      <a:lnTo>
                        <a:pt x="410" y="761"/>
                      </a:lnTo>
                      <a:lnTo>
                        <a:pt x="395" y="765"/>
                      </a:lnTo>
                      <a:lnTo>
                        <a:pt x="389" y="767"/>
                      </a:lnTo>
                      <a:lnTo>
                        <a:pt x="363" y="773"/>
                      </a:lnTo>
                      <a:lnTo>
                        <a:pt x="353" y="777"/>
                      </a:lnTo>
                      <a:lnTo>
                        <a:pt x="357" y="769"/>
                      </a:lnTo>
                      <a:lnTo>
                        <a:pt x="340" y="775"/>
                      </a:lnTo>
                      <a:lnTo>
                        <a:pt x="326" y="779"/>
                      </a:lnTo>
                      <a:lnTo>
                        <a:pt x="308" y="785"/>
                      </a:lnTo>
                      <a:lnTo>
                        <a:pt x="308" y="788"/>
                      </a:lnTo>
                      <a:lnTo>
                        <a:pt x="269" y="800"/>
                      </a:lnTo>
                      <a:lnTo>
                        <a:pt x="265" y="802"/>
                      </a:lnTo>
                      <a:lnTo>
                        <a:pt x="259" y="804"/>
                      </a:lnTo>
                      <a:lnTo>
                        <a:pt x="253" y="806"/>
                      </a:lnTo>
                      <a:lnTo>
                        <a:pt x="251" y="806"/>
                      </a:lnTo>
                      <a:lnTo>
                        <a:pt x="243" y="808"/>
                      </a:lnTo>
                      <a:lnTo>
                        <a:pt x="230" y="812"/>
                      </a:lnTo>
                      <a:lnTo>
                        <a:pt x="208" y="820"/>
                      </a:lnTo>
                      <a:lnTo>
                        <a:pt x="188" y="826"/>
                      </a:lnTo>
                      <a:lnTo>
                        <a:pt x="186" y="826"/>
                      </a:lnTo>
                      <a:lnTo>
                        <a:pt x="178" y="828"/>
                      </a:lnTo>
                      <a:lnTo>
                        <a:pt x="149" y="838"/>
                      </a:lnTo>
                      <a:lnTo>
                        <a:pt x="141" y="840"/>
                      </a:lnTo>
                      <a:lnTo>
                        <a:pt x="121" y="845"/>
                      </a:lnTo>
                      <a:lnTo>
                        <a:pt x="72" y="859"/>
                      </a:lnTo>
                      <a:lnTo>
                        <a:pt x="70" y="859"/>
                      </a:lnTo>
                      <a:lnTo>
                        <a:pt x="35" y="869"/>
                      </a:lnTo>
                      <a:lnTo>
                        <a:pt x="9" y="877"/>
                      </a:lnTo>
                      <a:lnTo>
                        <a:pt x="4" y="877"/>
                      </a:lnTo>
                      <a:lnTo>
                        <a:pt x="0" y="879"/>
                      </a:lnTo>
                      <a:lnTo>
                        <a:pt x="6" y="871"/>
                      </a:lnTo>
                      <a:lnTo>
                        <a:pt x="27" y="857"/>
                      </a:lnTo>
                      <a:lnTo>
                        <a:pt x="33" y="855"/>
                      </a:lnTo>
                      <a:lnTo>
                        <a:pt x="88" y="822"/>
                      </a:lnTo>
                      <a:lnTo>
                        <a:pt x="86" y="814"/>
                      </a:lnTo>
                      <a:lnTo>
                        <a:pt x="123" y="781"/>
                      </a:lnTo>
                      <a:lnTo>
                        <a:pt x="123" y="779"/>
                      </a:lnTo>
                      <a:lnTo>
                        <a:pt x="120" y="763"/>
                      </a:lnTo>
                      <a:lnTo>
                        <a:pt x="137" y="747"/>
                      </a:lnTo>
                      <a:lnTo>
                        <a:pt x="139" y="726"/>
                      </a:lnTo>
                      <a:lnTo>
                        <a:pt x="161" y="704"/>
                      </a:lnTo>
                      <a:lnTo>
                        <a:pt x="161" y="702"/>
                      </a:lnTo>
                      <a:lnTo>
                        <a:pt x="178" y="686"/>
                      </a:lnTo>
                      <a:lnTo>
                        <a:pt x="190" y="680"/>
                      </a:lnTo>
                      <a:lnTo>
                        <a:pt x="198" y="671"/>
                      </a:lnTo>
                      <a:lnTo>
                        <a:pt x="212" y="649"/>
                      </a:lnTo>
                      <a:lnTo>
                        <a:pt x="230" y="625"/>
                      </a:lnTo>
                      <a:lnTo>
                        <a:pt x="243" y="604"/>
                      </a:lnTo>
                      <a:lnTo>
                        <a:pt x="251" y="606"/>
                      </a:lnTo>
                      <a:lnTo>
                        <a:pt x="247" y="610"/>
                      </a:lnTo>
                      <a:lnTo>
                        <a:pt x="259" y="633"/>
                      </a:lnTo>
                      <a:lnTo>
                        <a:pt x="302" y="651"/>
                      </a:lnTo>
                      <a:lnTo>
                        <a:pt x="314" y="655"/>
                      </a:lnTo>
                      <a:lnTo>
                        <a:pt x="351" y="627"/>
                      </a:lnTo>
                      <a:lnTo>
                        <a:pt x="361" y="610"/>
                      </a:lnTo>
                      <a:lnTo>
                        <a:pt x="371" y="616"/>
                      </a:lnTo>
                      <a:lnTo>
                        <a:pt x="387" y="621"/>
                      </a:lnTo>
                      <a:lnTo>
                        <a:pt x="391" y="623"/>
                      </a:lnTo>
                      <a:lnTo>
                        <a:pt x="406" y="610"/>
                      </a:lnTo>
                      <a:lnTo>
                        <a:pt x="430" y="596"/>
                      </a:lnTo>
                      <a:lnTo>
                        <a:pt x="430" y="598"/>
                      </a:lnTo>
                      <a:lnTo>
                        <a:pt x="450" y="580"/>
                      </a:lnTo>
                      <a:lnTo>
                        <a:pt x="440" y="574"/>
                      </a:lnTo>
                      <a:lnTo>
                        <a:pt x="442" y="564"/>
                      </a:lnTo>
                      <a:lnTo>
                        <a:pt x="461" y="570"/>
                      </a:lnTo>
                      <a:lnTo>
                        <a:pt x="501" y="535"/>
                      </a:lnTo>
                      <a:lnTo>
                        <a:pt x="509" y="543"/>
                      </a:lnTo>
                      <a:lnTo>
                        <a:pt x="530" y="519"/>
                      </a:lnTo>
                      <a:lnTo>
                        <a:pt x="536" y="494"/>
                      </a:lnTo>
                      <a:lnTo>
                        <a:pt x="538" y="488"/>
                      </a:lnTo>
                      <a:lnTo>
                        <a:pt x="532" y="486"/>
                      </a:lnTo>
                      <a:lnTo>
                        <a:pt x="526" y="484"/>
                      </a:lnTo>
                      <a:lnTo>
                        <a:pt x="520" y="480"/>
                      </a:lnTo>
                      <a:lnTo>
                        <a:pt x="526" y="458"/>
                      </a:lnTo>
                      <a:lnTo>
                        <a:pt x="532" y="435"/>
                      </a:lnTo>
                      <a:lnTo>
                        <a:pt x="546" y="413"/>
                      </a:lnTo>
                      <a:lnTo>
                        <a:pt x="552" y="401"/>
                      </a:lnTo>
                      <a:lnTo>
                        <a:pt x="554" y="386"/>
                      </a:lnTo>
                      <a:lnTo>
                        <a:pt x="554" y="374"/>
                      </a:lnTo>
                      <a:lnTo>
                        <a:pt x="558" y="352"/>
                      </a:lnTo>
                      <a:lnTo>
                        <a:pt x="568" y="336"/>
                      </a:lnTo>
                      <a:lnTo>
                        <a:pt x="570" y="317"/>
                      </a:lnTo>
                      <a:lnTo>
                        <a:pt x="572" y="311"/>
                      </a:lnTo>
                      <a:lnTo>
                        <a:pt x="570" y="264"/>
                      </a:lnTo>
                      <a:lnTo>
                        <a:pt x="585" y="266"/>
                      </a:lnTo>
                      <a:lnTo>
                        <a:pt x="609" y="279"/>
                      </a:lnTo>
                      <a:lnTo>
                        <a:pt x="640" y="279"/>
                      </a:lnTo>
                      <a:lnTo>
                        <a:pt x="646" y="268"/>
                      </a:lnTo>
                      <a:lnTo>
                        <a:pt x="650" y="262"/>
                      </a:lnTo>
                      <a:lnTo>
                        <a:pt x="650" y="256"/>
                      </a:lnTo>
                      <a:lnTo>
                        <a:pt x="650" y="254"/>
                      </a:lnTo>
                      <a:lnTo>
                        <a:pt x="658" y="195"/>
                      </a:lnTo>
                      <a:lnTo>
                        <a:pt x="662" y="177"/>
                      </a:lnTo>
                      <a:lnTo>
                        <a:pt x="662" y="173"/>
                      </a:lnTo>
                      <a:lnTo>
                        <a:pt x="689" y="183"/>
                      </a:lnTo>
                      <a:lnTo>
                        <a:pt x="697" y="146"/>
                      </a:lnTo>
                      <a:lnTo>
                        <a:pt x="721" y="118"/>
                      </a:lnTo>
                      <a:lnTo>
                        <a:pt x="723" y="107"/>
                      </a:lnTo>
                      <a:lnTo>
                        <a:pt x="725" y="97"/>
                      </a:lnTo>
                      <a:lnTo>
                        <a:pt x="733" y="87"/>
                      </a:lnTo>
                      <a:lnTo>
                        <a:pt x="733" y="48"/>
                      </a:lnTo>
                      <a:lnTo>
                        <a:pt x="725" y="14"/>
                      </a:lnTo>
                      <a:lnTo>
                        <a:pt x="737" y="18"/>
                      </a:lnTo>
                      <a:lnTo>
                        <a:pt x="743" y="18"/>
                      </a:lnTo>
                      <a:lnTo>
                        <a:pt x="750" y="22"/>
                      </a:lnTo>
                      <a:lnTo>
                        <a:pt x="764" y="26"/>
                      </a:lnTo>
                      <a:lnTo>
                        <a:pt x="772" y="28"/>
                      </a:lnTo>
                      <a:lnTo>
                        <a:pt x="792" y="34"/>
                      </a:lnTo>
                      <a:lnTo>
                        <a:pt x="796" y="36"/>
                      </a:lnTo>
                      <a:lnTo>
                        <a:pt x="798" y="36"/>
                      </a:lnTo>
                      <a:lnTo>
                        <a:pt x="835" y="48"/>
                      </a:lnTo>
                      <a:lnTo>
                        <a:pt x="835" y="20"/>
                      </a:lnTo>
                      <a:lnTo>
                        <a:pt x="837" y="10"/>
                      </a:lnTo>
                      <a:lnTo>
                        <a:pt x="839" y="2"/>
                      </a:lnTo>
                      <a:lnTo>
                        <a:pt x="845" y="0"/>
                      </a:lnTo>
                      <a:lnTo>
                        <a:pt x="853" y="0"/>
                      </a:lnTo>
                      <a:lnTo>
                        <a:pt x="882" y="2"/>
                      </a:lnTo>
                      <a:lnTo>
                        <a:pt x="890" y="6"/>
                      </a:lnTo>
                      <a:lnTo>
                        <a:pt x="886" y="30"/>
                      </a:lnTo>
                      <a:lnTo>
                        <a:pt x="915" y="32"/>
                      </a:lnTo>
                      <a:lnTo>
                        <a:pt x="923" y="30"/>
                      </a:lnTo>
                      <a:lnTo>
                        <a:pt x="939" y="30"/>
                      </a:lnTo>
                      <a:lnTo>
                        <a:pt x="941" y="38"/>
                      </a:lnTo>
                      <a:lnTo>
                        <a:pt x="961" y="36"/>
                      </a:lnTo>
                      <a:lnTo>
                        <a:pt x="967" y="40"/>
                      </a:lnTo>
                      <a:lnTo>
                        <a:pt x="982" y="48"/>
                      </a:lnTo>
                      <a:lnTo>
                        <a:pt x="984" y="48"/>
                      </a:lnTo>
                      <a:lnTo>
                        <a:pt x="986" y="53"/>
                      </a:lnTo>
                      <a:lnTo>
                        <a:pt x="990" y="63"/>
                      </a:lnTo>
                      <a:lnTo>
                        <a:pt x="992" y="67"/>
                      </a:lnTo>
                      <a:lnTo>
                        <a:pt x="994" y="71"/>
                      </a:lnTo>
                      <a:lnTo>
                        <a:pt x="990" y="83"/>
                      </a:lnTo>
                      <a:lnTo>
                        <a:pt x="986" y="89"/>
                      </a:lnTo>
                      <a:lnTo>
                        <a:pt x="984" y="91"/>
                      </a:lnTo>
                      <a:lnTo>
                        <a:pt x="988" y="99"/>
                      </a:lnTo>
                      <a:lnTo>
                        <a:pt x="976" y="107"/>
                      </a:lnTo>
                      <a:lnTo>
                        <a:pt x="974" y="105"/>
                      </a:lnTo>
                      <a:lnTo>
                        <a:pt x="972" y="105"/>
                      </a:lnTo>
                      <a:lnTo>
                        <a:pt x="969" y="108"/>
                      </a:lnTo>
                      <a:lnTo>
                        <a:pt x="972" y="122"/>
                      </a:lnTo>
                      <a:lnTo>
                        <a:pt x="970" y="136"/>
                      </a:lnTo>
                      <a:lnTo>
                        <a:pt x="970" y="150"/>
                      </a:lnTo>
                      <a:lnTo>
                        <a:pt x="984" y="165"/>
                      </a:lnTo>
                      <a:lnTo>
                        <a:pt x="992" y="165"/>
                      </a:lnTo>
                      <a:lnTo>
                        <a:pt x="1027" y="142"/>
                      </a:lnTo>
                      <a:lnTo>
                        <a:pt x="1037" y="160"/>
                      </a:lnTo>
                      <a:lnTo>
                        <a:pt x="1045" y="164"/>
                      </a:lnTo>
                      <a:lnTo>
                        <a:pt x="1051" y="169"/>
                      </a:lnTo>
                      <a:lnTo>
                        <a:pt x="1067" y="171"/>
                      </a:lnTo>
                      <a:lnTo>
                        <a:pt x="1110" y="160"/>
                      </a:lnTo>
                      <a:lnTo>
                        <a:pt x="1136" y="175"/>
                      </a:lnTo>
                      <a:lnTo>
                        <a:pt x="1195" y="185"/>
                      </a:lnTo>
                      <a:lnTo>
                        <a:pt x="1193" y="217"/>
                      </a:lnTo>
                      <a:lnTo>
                        <a:pt x="1197" y="230"/>
                      </a:lnTo>
                      <a:lnTo>
                        <a:pt x="1208" y="238"/>
                      </a:lnTo>
                      <a:lnTo>
                        <a:pt x="1169" y="250"/>
                      </a:lnTo>
                      <a:lnTo>
                        <a:pt x="1149" y="234"/>
                      </a:lnTo>
                      <a:lnTo>
                        <a:pt x="1134" y="230"/>
                      </a:lnTo>
                      <a:lnTo>
                        <a:pt x="1110" y="220"/>
                      </a:lnTo>
                      <a:lnTo>
                        <a:pt x="1106" y="222"/>
                      </a:lnTo>
                      <a:lnTo>
                        <a:pt x="1104" y="222"/>
                      </a:lnTo>
                      <a:lnTo>
                        <a:pt x="1114" y="232"/>
                      </a:lnTo>
                      <a:lnTo>
                        <a:pt x="1130" y="238"/>
                      </a:lnTo>
                      <a:lnTo>
                        <a:pt x="1141" y="238"/>
                      </a:lnTo>
                      <a:lnTo>
                        <a:pt x="1163" y="256"/>
                      </a:lnTo>
                      <a:lnTo>
                        <a:pt x="1198" y="254"/>
                      </a:lnTo>
                      <a:lnTo>
                        <a:pt x="1202" y="262"/>
                      </a:lnTo>
                      <a:lnTo>
                        <a:pt x="1208" y="266"/>
                      </a:lnTo>
                      <a:lnTo>
                        <a:pt x="1218" y="262"/>
                      </a:lnTo>
                      <a:lnTo>
                        <a:pt x="1234" y="283"/>
                      </a:lnTo>
                      <a:lnTo>
                        <a:pt x="1212" y="291"/>
                      </a:lnTo>
                      <a:lnTo>
                        <a:pt x="1204" y="291"/>
                      </a:lnTo>
                      <a:lnTo>
                        <a:pt x="1200" y="299"/>
                      </a:lnTo>
                      <a:lnTo>
                        <a:pt x="1220" y="313"/>
                      </a:lnTo>
                      <a:lnTo>
                        <a:pt x="1200" y="327"/>
                      </a:lnTo>
                      <a:lnTo>
                        <a:pt x="1202" y="329"/>
                      </a:lnTo>
                      <a:lnTo>
                        <a:pt x="1222" y="323"/>
                      </a:lnTo>
                      <a:lnTo>
                        <a:pt x="1226" y="334"/>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196" name="Freeform 35">
                  <a:extLst>
                    <a:ext uri="{FF2B5EF4-FFF2-40B4-BE49-F238E27FC236}">
                      <a16:creationId xmlns:a16="http://schemas.microsoft.com/office/drawing/2014/main" id="{081DFE94-3610-45FC-863A-0E2C60029450}"/>
                    </a:ext>
                  </a:extLst>
                </p:cNvPr>
                <p:cNvSpPr>
                  <a:spLocks/>
                </p:cNvSpPr>
                <p:nvPr/>
              </p:nvSpPr>
              <p:spPr bwMode="auto">
                <a:xfrm>
                  <a:off x="5171" y="1883"/>
                  <a:ext cx="39" cy="115"/>
                </a:xfrm>
                <a:custGeom>
                  <a:avLst/>
                  <a:gdLst>
                    <a:gd name="T0" fmla="*/ 0 w 79"/>
                    <a:gd name="T1" fmla="*/ 139 h 230"/>
                    <a:gd name="T2" fmla="*/ 10 w 79"/>
                    <a:gd name="T3" fmla="*/ 204 h 230"/>
                    <a:gd name="T4" fmla="*/ 36 w 79"/>
                    <a:gd name="T5" fmla="*/ 230 h 230"/>
                    <a:gd name="T6" fmla="*/ 34 w 79"/>
                    <a:gd name="T7" fmla="*/ 222 h 230"/>
                    <a:gd name="T8" fmla="*/ 39 w 79"/>
                    <a:gd name="T9" fmla="*/ 220 h 230"/>
                    <a:gd name="T10" fmla="*/ 38 w 79"/>
                    <a:gd name="T11" fmla="*/ 224 h 230"/>
                    <a:gd name="T12" fmla="*/ 49 w 79"/>
                    <a:gd name="T13" fmla="*/ 190 h 230"/>
                    <a:gd name="T14" fmla="*/ 53 w 79"/>
                    <a:gd name="T15" fmla="*/ 137 h 230"/>
                    <a:gd name="T16" fmla="*/ 51 w 79"/>
                    <a:gd name="T17" fmla="*/ 57 h 230"/>
                    <a:gd name="T18" fmla="*/ 57 w 79"/>
                    <a:gd name="T19" fmla="*/ 43 h 230"/>
                    <a:gd name="T20" fmla="*/ 69 w 79"/>
                    <a:gd name="T21" fmla="*/ 41 h 230"/>
                    <a:gd name="T22" fmla="*/ 79 w 79"/>
                    <a:gd name="T23" fmla="*/ 0 h 230"/>
                    <a:gd name="T24" fmla="*/ 53 w 79"/>
                    <a:gd name="T25" fmla="*/ 14 h 230"/>
                    <a:gd name="T26" fmla="*/ 41 w 79"/>
                    <a:gd name="T27" fmla="*/ 19 h 230"/>
                    <a:gd name="T28" fmla="*/ 18 w 79"/>
                    <a:gd name="T29" fmla="*/ 33 h 230"/>
                    <a:gd name="T30" fmla="*/ 14 w 79"/>
                    <a:gd name="T31" fmla="*/ 45 h 230"/>
                    <a:gd name="T32" fmla="*/ 4 w 79"/>
                    <a:gd name="T33" fmla="*/ 61 h 230"/>
                    <a:gd name="T34" fmla="*/ 16 w 79"/>
                    <a:gd name="T35" fmla="*/ 61 h 230"/>
                    <a:gd name="T36" fmla="*/ 0 w 79"/>
                    <a:gd name="T37" fmla="*/ 124 h 230"/>
                    <a:gd name="T38" fmla="*/ 0 w 79"/>
                    <a:gd name="T39" fmla="*/ 139 h 2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9"/>
                    <a:gd name="T61" fmla="*/ 0 h 230"/>
                    <a:gd name="T62" fmla="*/ 79 w 79"/>
                    <a:gd name="T63" fmla="*/ 230 h 23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9" h="230">
                      <a:moveTo>
                        <a:pt x="0" y="139"/>
                      </a:moveTo>
                      <a:lnTo>
                        <a:pt x="10" y="204"/>
                      </a:lnTo>
                      <a:lnTo>
                        <a:pt x="36" y="230"/>
                      </a:lnTo>
                      <a:lnTo>
                        <a:pt x="34" y="222"/>
                      </a:lnTo>
                      <a:lnTo>
                        <a:pt x="39" y="220"/>
                      </a:lnTo>
                      <a:lnTo>
                        <a:pt x="38" y="224"/>
                      </a:lnTo>
                      <a:lnTo>
                        <a:pt x="49" y="190"/>
                      </a:lnTo>
                      <a:lnTo>
                        <a:pt x="53" y="137"/>
                      </a:lnTo>
                      <a:lnTo>
                        <a:pt x="51" y="57"/>
                      </a:lnTo>
                      <a:lnTo>
                        <a:pt x="57" y="43"/>
                      </a:lnTo>
                      <a:lnTo>
                        <a:pt x="69" y="41"/>
                      </a:lnTo>
                      <a:lnTo>
                        <a:pt x="79" y="0"/>
                      </a:lnTo>
                      <a:lnTo>
                        <a:pt x="53" y="14"/>
                      </a:lnTo>
                      <a:lnTo>
                        <a:pt x="41" y="19"/>
                      </a:lnTo>
                      <a:lnTo>
                        <a:pt x="18" y="33"/>
                      </a:lnTo>
                      <a:lnTo>
                        <a:pt x="14" y="45"/>
                      </a:lnTo>
                      <a:lnTo>
                        <a:pt x="4" y="61"/>
                      </a:lnTo>
                      <a:lnTo>
                        <a:pt x="16" y="61"/>
                      </a:lnTo>
                      <a:lnTo>
                        <a:pt x="0" y="124"/>
                      </a:lnTo>
                      <a:lnTo>
                        <a:pt x="0" y="139"/>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197" name="Freeform 36">
                  <a:extLst>
                    <a:ext uri="{FF2B5EF4-FFF2-40B4-BE49-F238E27FC236}">
                      <a16:creationId xmlns:a16="http://schemas.microsoft.com/office/drawing/2014/main" id="{63E40175-AA3C-4468-91D9-12BDFFD54F46}"/>
                    </a:ext>
                  </a:extLst>
                </p:cNvPr>
                <p:cNvSpPr>
                  <a:spLocks/>
                </p:cNvSpPr>
                <p:nvPr/>
              </p:nvSpPr>
              <p:spPr bwMode="auto">
                <a:xfrm>
                  <a:off x="4577" y="1792"/>
                  <a:ext cx="378" cy="374"/>
                </a:xfrm>
                <a:custGeom>
                  <a:avLst/>
                  <a:gdLst>
                    <a:gd name="T0" fmla="*/ 167 w 757"/>
                    <a:gd name="T1" fmla="*/ 289 h 749"/>
                    <a:gd name="T2" fmla="*/ 193 w 757"/>
                    <a:gd name="T3" fmla="*/ 248 h 749"/>
                    <a:gd name="T4" fmla="*/ 212 w 757"/>
                    <a:gd name="T5" fmla="*/ 222 h 749"/>
                    <a:gd name="T6" fmla="*/ 208 w 757"/>
                    <a:gd name="T7" fmla="*/ 197 h 749"/>
                    <a:gd name="T8" fmla="*/ 212 w 757"/>
                    <a:gd name="T9" fmla="*/ 147 h 749"/>
                    <a:gd name="T10" fmla="*/ 207 w 757"/>
                    <a:gd name="T11" fmla="*/ 106 h 749"/>
                    <a:gd name="T12" fmla="*/ 208 w 757"/>
                    <a:gd name="T13" fmla="*/ 59 h 749"/>
                    <a:gd name="T14" fmla="*/ 199 w 757"/>
                    <a:gd name="T15" fmla="*/ 33 h 749"/>
                    <a:gd name="T16" fmla="*/ 201 w 757"/>
                    <a:gd name="T17" fmla="*/ 6 h 749"/>
                    <a:gd name="T18" fmla="*/ 208 w 757"/>
                    <a:gd name="T19" fmla="*/ 10 h 749"/>
                    <a:gd name="T20" fmla="*/ 218 w 757"/>
                    <a:gd name="T21" fmla="*/ 43 h 749"/>
                    <a:gd name="T22" fmla="*/ 232 w 757"/>
                    <a:gd name="T23" fmla="*/ 83 h 749"/>
                    <a:gd name="T24" fmla="*/ 244 w 757"/>
                    <a:gd name="T25" fmla="*/ 116 h 749"/>
                    <a:gd name="T26" fmla="*/ 250 w 757"/>
                    <a:gd name="T27" fmla="*/ 136 h 749"/>
                    <a:gd name="T28" fmla="*/ 265 w 757"/>
                    <a:gd name="T29" fmla="*/ 183 h 749"/>
                    <a:gd name="T30" fmla="*/ 289 w 757"/>
                    <a:gd name="T31" fmla="*/ 177 h 749"/>
                    <a:gd name="T32" fmla="*/ 374 w 757"/>
                    <a:gd name="T33" fmla="*/ 147 h 749"/>
                    <a:gd name="T34" fmla="*/ 421 w 757"/>
                    <a:gd name="T35" fmla="*/ 132 h 749"/>
                    <a:gd name="T36" fmla="*/ 452 w 757"/>
                    <a:gd name="T37" fmla="*/ 163 h 749"/>
                    <a:gd name="T38" fmla="*/ 476 w 757"/>
                    <a:gd name="T39" fmla="*/ 226 h 749"/>
                    <a:gd name="T40" fmla="*/ 501 w 757"/>
                    <a:gd name="T41" fmla="*/ 183 h 749"/>
                    <a:gd name="T42" fmla="*/ 537 w 757"/>
                    <a:gd name="T43" fmla="*/ 149 h 749"/>
                    <a:gd name="T44" fmla="*/ 592 w 757"/>
                    <a:gd name="T45" fmla="*/ 110 h 749"/>
                    <a:gd name="T46" fmla="*/ 627 w 757"/>
                    <a:gd name="T47" fmla="*/ 81 h 749"/>
                    <a:gd name="T48" fmla="*/ 645 w 757"/>
                    <a:gd name="T49" fmla="*/ 71 h 749"/>
                    <a:gd name="T50" fmla="*/ 690 w 757"/>
                    <a:gd name="T51" fmla="*/ 59 h 749"/>
                    <a:gd name="T52" fmla="*/ 745 w 757"/>
                    <a:gd name="T53" fmla="*/ 81 h 749"/>
                    <a:gd name="T54" fmla="*/ 755 w 757"/>
                    <a:gd name="T55" fmla="*/ 104 h 749"/>
                    <a:gd name="T56" fmla="*/ 716 w 757"/>
                    <a:gd name="T57" fmla="*/ 130 h 749"/>
                    <a:gd name="T58" fmla="*/ 690 w 757"/>
                    <a:gd name="T59" fmla="*/ 122 h 749"/>
                    <a:gd name="T60" fmla="*/ 661 w 757"/>
                    <a:gd name="T61" fmla="*/ 112 h 749"/>
                    <a:gd name="T62" fmla="*/ 651 w 757"/>
                    <a:gd name="T63" fmla="*/ 142 h 749"/>
                    <a:gd name="T64" fmla="*/ 641 w 757"/>
                    <a:gd name="T65" fmla="*/ 201 h 749"/>
                    <a:gd name="T66" fmla="*/ 607 w 757"/>
                    <a:gd name="T67" fmla="*/ 277 h 749"/>
                    <a:gd name="T68" fmla="*/ 576 w 757"/>
                    <a:gd name="T69" fmla="*/ 289 h 749"/>
                    <a:gd name="T70" fmla="*/ 568 w 757"/>
                    <a:gd name="T71" fmla="*/ 356 h 749"/>
                    <a:gd name="T72" fmla="*/ 527 w 757"/>
                    <a:gd name="T73" fmla="*/ 373 h 749"/>
                    <a:gd name="T74" fmla="*/ 490 w 757"/>
                    <a:gd name="T75" fmla="*/ 405 h 749"/>
                    <a:gd name="T76" fmla="*/ 476 w 757"/>
                    <a:gd name="T77" fmla="*/ 446 h 749"/>
                    <a:gd name="T78" fmla="*/ 470 w 757"/>
                    <a:gd name="T79" fmla="*/ 495 h 749"/>
                    <a:gd name="T80" fmla="*/ 444 w 757"/>
                    <a:gd name="T81" fmla="*/ 552 h 749"/>
                    <a:gd name="T82" fmla="*/ 450 w 757"/>
                    <a:gd name="T83" fmla="*/ 580 h 749"/>
                    <a:gd name="T84" fmla="*/ 448 w 757"/>
                    <a:gd name="T85" fmla="*/ 613 h 749"/>
                    <a:gd name="T86" fmla="*/ 379 w 757"/>
                    <a:gd name="T87" fmla="*/ 664 h 749"/>
                    <a:gd name="T88" fmla="*/ 368 w 757"/>
                    <a:gd name="T89" fmla="*/ 674 h 749"/>
                    <a:gd name="T90" fmla="*/ 324 w 757"/>
                    <a:gd name="T91" fmla="*/ 704 h 749"/>
                    <a:gd name="T92" fmla="*/ 289 w 757"/>
                    <a:gd name="T93" fmla="*/ 710 h 749"/>
                    <a:gd name="T94" fmla="*/ 232 w 757"/>
                    <a:gd name="T95" fmla="*/ 749 h 749"/>
                    <a:gd name="T96" fmla="*/ 165 w 757"/>
                    <a:gd name="T97" fmla="*/ 704 h 749"/>
                    <a:gd name="T98" fmla="*/ 134 w 757"/>
                    <a:gd name="T99" fmla="*/ 704 h 749"/>
                    <a:gd name="T100" fmla="*/ 87 w 757"/>
                    <a:gd name="T101" fmla="*/ 674 h 749"/>
                    <a:gd name="T102" fmla="*/ 63 w 757"/>
                    <a:gd name="T103" fmla="*/ 655 h 749"/>
                    <a:gd name="T104" fmla="*/ 43 w 757"/>
                    <a:gd name="T105" fmla="*/ 633 h 749"/>
                    <a:gd name="T106" fmla="*/ 12 w 757"/>
                    <a:gd name="T107" fmla="*/ 588 h 749"/>
                    <a:gd name="T108" fmla="*/ 16 w 757"/>
                    <a:gd name="T109" fmla="*/ 550 h 749"/>
                    <a:gd name="T110" fmla="*/ 41 w 757"/>
                    <a:gd name="T111" fmla="*/ 507 h 749"/>
                    <a:gd name="T112" fmla="*/ 59 w 757"/>
                    <a:gd name="T113" fmla="*/ 491 h 749"/>
                    <a:gd name="T114" fmla="*/ 57 w 757"/>
                    <a:gd name="T115" fmla="*/ 411 h 749"/>
                    <a:gd name="T116" fmla="*/ 95 w 757"/>
                    <a:gd name="T117" fmla="*/ 425 h 749"/>
                    <a:gd name="T118" fmla="*/ 100 w 757"/>
                    <a:gd name="T119" fmla="*/ 370 h 749"/>
                    <a:gd name="T120" fmla="*/ 96 w 757"/>
                    <a:gd name="T121" fmla="*/ 358 h 749"/>
                    <a:gd name="T122" fmla="*/ 120 w 757"/>
                    <a:gd name="T123" fmla="*/ 332 h 7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57"/>
                    <a:gd name="T187" fmla="*/ 0 h 749"/>
                    <a:gd name="T188" fmla="*/ 757 w 757"/>
                    <a:gd name="T189" fmla="*/ 749 h 74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57" h="749">
                      <a:moveTo>
                        <a:pt x="150" y="307"/>
                      </a:moveTo>
                      <a:lnTo>
                        <a:pt x="159" y="295"/>
                      </a:lnTo>
                      <a:lnTo>
                        <a:pt x="167" y="289"/>
                      </a:lnTo>
                      <a:lnTo>
                        <a:pt x="183" y="269"/>
                      </a:lnTo>
                      <a:lnTo>
                        <a:pt x="187" y="259"/>
                      </a:lnTo>
                      <a:lnTo>
                        <a:pt x="193" y="248"/>
                      </a:lnTo>
                      <a:lnTo>
                        <a:pt x="197" y="242"/>
                      </a:lnTo>
                      <a:lnTo>
                        <a:pt x="203" y="230"/>
                      </a:lnTo>
                      <a:lnTo>
                        <a:pt x="212" y="222"/>
                      </a:lnTo>
                      <a:lnTo>
                        <a:pt x="214" y="222"/>
                      </a:lnTo>
                      <a:lnTo>
                        <a:pt x="214" y="201"/>
                      </a:lnTo>
                      <a:lnTo>
                        <a:pt x="208" y="197"/>
                      </a:lnTo>
                      <a:lnTo>
                        <a:pt x="208" y="175"/>
                      </a:lnTo>
                      <a:lnTo>
                        <a:pt x="207" y="159"/>
                      </a:lnTo>
                      <a:lnTo>
                        <a:pt x="212" y="147"/>
                      </a:lnTo>
                      <a:lnTo>
                        <a:pt x="210" y="134"/>
                      </a:lnTo>
                      <a:lnTo>
                        <a:pt x="208" y="114"/>
                      </a:lnTo>
                      <a:lnTo>
                        <a:pt x="207" y="106"/>
                      </a:lnTo>
                      <a:lnTo>
                        <a:pt x="208" y="100"/>
                      </a:lnTo>
                      <a:lnTo>
                        <a:pt x="212" y="83"/>
                      </a:lnTo>
                      <a:lnTo>
                        <a:pt x="208" y="59"/>
                      </a:lnTo>
                      <a:lnTo>
                        <a:pt x="203" y="55"/>
                      </a:lnTo>
                      <a:lnTo>
                        <a:pt x="205" y="55"/>
                      </a:lnTo>
                      <a:lnTo>
                        <a:pt x="199" y="33"/>
                      </a:lnTo>
                      <a:lnTo>
                        <a:pt x="185" y="20"/>
                      </a:lnTo>
                      <a:lnTo>
                        <a:pt x="189" y="10"/>
                      </a:lnTo>
                      <a:lnTo>
                        <a:pt x="201" y="6"/>
                      </a:lnTo>
                      <a:lnTo>
                        <a:pt x="205" y="0"/>
                      </a:lnTo>
                      <a:lnTo>
                        <a:pt x="207" y="4"/>
                      </a:lnTo>
                      <a:lnTo>
                        <a:pt x="208" y="10"/>
                      </a:lnTo>
                      <a:lnTo>
                        <a:pt x="216" y="33"/>
                      </a:lnTo>
                      <a:lnTo>
                        <a:pt x="216" y="37"/>
                      </a:lnTo>
                      <a:lnTo>
                        <a:pt x="218" y="43"/>
                      </a:lnTo>
                      <a:lnTo>
                        <a:pt x="220" y="49"/>
                      </a:lnTo>
                      <a:lnTo>
                        <a:pt x="230" y="79"/>
                      </a:lnTo>
                      <a:lnTo>
                        <a:pt x="232" y="83"/>
                      </a:lnTo>
                      <a:lnTo>
                        <a:pt x="238" y="96"/>
                      </a:lnTo>
                      <a:lnTo>
                        <a:pt x="238" y="100"/>
                      </a:lnTo>
                      <a:lnTo>
                        <a:pt x="244" y="116"/>
                      </a:lnTo>
                      <a:lnTo>
                        <a:pt x="246" y="126"/>
                      </a:lnTo>
                      <a:lnTo>
                        <a:pt x="248" y="128"/>
                      </a:lnTo>
                      <a:lnTo>
                        <a:pt x="250" y="136"/>
                      </a:lnTo>
                      <a:lnTo>
                        <a:pt x="265" y="179"/>
                      </a:lnTo>
                      <a:lnTo>
                        <a:pt x="265" y="181"/>
                      </a:lnTo>
                      <a:lnTo>
                        <a:pt x="265" y="183"/>
                      </a:lnTo>
                      <a:lnTo>
                        <a:pt x="269" y="183"/>
                      </a:lnTo>
                      <a:lnTo>
                        <a:pt x="283" y="179"/>
                      </a:lnTo>
                      <a:lnTo>
                        <a:pt x="289" y="177"/>
                      </a:lnTo>
                      <a:lnTo>
                        <a:pt x="291" y="175"/>
                      </a:lnTo>
                      <a:lnTo>
                        <a:pt x="366" y="149"/>
                      </a:lnTo>
                      <a:lnTo>
                        <a:pt x="374" y="147"/>
                      </a:lnTo>
                      <a:lnTo>
                        <a:pt x="383" y="144"/>
                      </a:lnTo>
                      <a:lnTo>
                        <a:pt x="391" y="142"/>
                      </a:lnTo>
                      <a:lnTo>
                        <a:pt x="421" y="132"/>
                      </a:lnTo>
                      <a:lnTo>
                        <a:pt x="427" y="130"/>
                      </a:lnTo>
                      <a:lnTo>
                        <a:pt x="438" y="124"/>
                      </a:lnTo>
                      <a:lnTo>
                        <a:pt x="452" y="163"/>
                      </a:lnTo>
                      <a:lnTo>
                        <a:pt x="450" y="163"/>
                      </a:lnTo>
                      <a:lnTo>
                        <a:pt x="474" y="228"/>
                      </a:lnTo>
                      <a:lnTo>
                        <a:pt x="476" y="226"/>
                      </a:lnTo>
                      <a:lnTo>
                        <a:pt x="488" y="206"/>
                      </a:lnTo>
                      <a:lnTo>
                        <a:pt x="499" y="191"/>
                      </a:lnTo>
                      <a:lnTo>
                        <a:pt x="501" y="183"/>
                      </a:lnTo>
                      <a:lnTo>
                        <a:pt x="507" y="177"/>
                      </a:lnTo>
                      <a:lnTo>
                        <a:pt x="523" y="147"/>
                      </a:lnTo>
                      <a:lnTo>
                        <a:pt x="537" y="149"/>
                      </a:lnTo>
                      <a:lnTo>
                        <a:pt x="556" y="102"/>
                      </a:lnTo>
                      <a:lnTo>
                        <a:pt x="586" y="112"/>
                      </a:lnTo>
                      <a:lnTo>
                        <a:pt x="592" y="110"/>
                      </a:lnTo>
                      <a:lnTo>
                        <a:pt x="613" y="106"/>
                      </a:lnTo>
                      <a:lnTo>
                        <a:pt x="619" y="104"/>
                      </a:lnTo>
                      <a:lnTo>
                        <a:pt x="627" y="81"/>
                      </a:lnTo>
                      <a:lnTo>
                        <a:pt x="627" y="77"/>
                      </a:lnTo>
                      <a:lnTo>
                        <a:pt x="633" y="73"/>
                      </a:lnTo>
                      <a:lnTo>
                        <a:pt x="645" y="71"/>
                      </a:lnTo>
                      <a:lnTo>
                        <a:pt x="662" y="51"/>
                      </a:lnTo>
                      <a:lnTo>
                        <a:pt x="684" y="57"/>
                      </a:lnTo>
                      <a:lnTo>
                        <a:pt x="690" y="59"/>
                      </a:lnTo>
                      <a:lnTo>
                        <a:pt x="710" y="49"/>
                      </a:lnTo>
                      <a:lnTo>
                        <a:pt x="727" y="71"/>
                      </a:lnTo>
                      <a:lnTo>
                        <a:pt x="745" y="81"/>
                      </a:lnTo>
                      <a:lnTo>
                        <a:pt x="751" y="96"/>
                      </a:lnTo>
                      <a:lnTo>
                        <a:pt x="757" y="96"/>
                      </a:lnTo>
                      <a:lnTo>
                        <a:pt x="755" y="104"/>
                      </a:lnTo>
                      <a:lnTo>
                        <a:pt x="753" y="114"/>
                      </a:lnTo>
                      <a:lnTo>
                        <a:pt x="753" y="142"/>
                      </a:lnTo>
                      <a:lnTo>
                        <a:pt x="716" y="130"/>
                      </a:lnTo>
                      <a:lnTo>
                        <a:pt x="714" y="130"/>
                      </a:lnTo>
                      <a:lnTo>
                        <a:pt x="710" y="128"/>
                      </a:lnTo>
                      <a:lnTo>
                        <a:pt x="690" y="122"/>
                      </a:lnTo>
                      <a:lnTo>
                        <a:pt x="682" y="120"/>
                      </a:lnTo>
                      <a:lnTo>
                        <a:pt x="668" y="116"/>
                      </a:lnTo>
                      <a:lnTo>
                        <a:pt x="661" y="112"/>
                      </a:lnTo>
                      <a:lnTo>
                        <a:pt x="655" y="112"/>
                      </a:lnTo>
                      <a:lnTo>
                        <a:pt x="643" y="108"/>
                      </a:lnTo>
                      <a:lnTo>
                        <a:pt x="651" y="142"/>
                      </a:lnTo>
                      <a:lnTo>
                        <a:pt x="651" y="181"/>
                      </a:lnTo>
                      <a:lnTo>
                        <a:pt x="643" y="191"/>
                      </a:lnTo>
                      <a:lnTo>
                        <a:pt x="641" y="201"/>
                      </a:lnTo>
                      <a:lnTo>
                        <a:pt x="639" y="212"/>
                      </a:lnTo>
                      <a:lnTo>
                        <a:pt x="615" y="240"/>
                      </a:lnTo>
                      <a:lnTo>
                        <a:pt x="607" y="277"/>
                      </a:lnTo>
                      <a:lnTo>
                        <a:pt x="580" y="267"/>
                      </a:lnTo>
                      <a:lnTo>
                        <a:pt x="580" y="271"/>
                      </a:lnTo>
                      <a:lnTo>
                        <a:pt x="576" y="289"/>
                      </a:lnTo>
                      <a:lnTo>
                        <a:pt x="568" y="348"/>
                      </a:lnTo>
                      <a:lnTo>
                        <a:pt x="568" y="350"/>
                      </a:lnTo>
                      <a:lnTo>
                        <a:pt x="568" y="356"/>
                      </a:lnTo>
                      <a:lnTo>
                        <a:pt x="564" y="362"/>
                      </a:lnTo>
                      <a:lnTo>
                        <a:pt x="558" y="373"/>
                      </a:lnTo>
                      <a:lnTo>
                        <a:pt x="527" y="373"/>
                      </a:lnTo>
                      <a:lnTo>
                        <a:pt x="503" y="360"/>
                      </a:lnTo>
                      <a:lnTo>
                        <a:pt x="488" y="358"/>
                      </a:lnTo>
                      <a:lnTo>
                        <a:pt x="490" y="405"/>
                      </a:lnTo>
                      <a:lnTo>
                        <a:pt x="488" y="411"/>
                      </a:lnTo>
                      <a:lnTo>
                        <a:pt x="486" y="430"/>
                      </a:lnTo>
                      <a:lnTo>
                        <a:pt x="476" y="446"/>
                      </a:lnTo>
                      <a:lnTo>
                        <a:pt x="472" y="468"/>
                      </a:lnTo>
                      <a:lnTo>
                        <a:pt x="472" y="480"/>
                      </a:lnTo>
                      <a:lnTo>
                        <a:pt x="470" y="495"/>
                      </a:lnTo>
                      <a:lnTo>
                        <a:pt x="464" y="507"/>
                      </a:lnTo>
                      <a:lnTo>
                        <a:pt x="450" y="529"/>
                      </a:lnTo>
                      <a:lnTo>
                        <a:pt x="444" y="552"/>
                      </a:lnTo>
                      <a:lnTo>
                        <a:pt x="438" y="574"/>
                      </a:lnTo>
                      <a:lnTo>
                        <a:pt x="444" y="578"/>
                      </a:lnTo>
                      <a:lnTo>
                        <a:pt x="450" y="580"/>
                      </a:lnTo>
                      <a:lnTo>
                        <a:pt x="456" y="582"/>
                      </a:lnTo>
                      <a:lnTo>
                        <a:pt x="454" y="588"/>
                      </a:lnTo>
                      <a:lnTo>
                        <a:pt x="448" y="613"/>
                      </a:lnTo>
                      <a:lnTo>
                        <a:pt x="427" y="637"/>
                      </a:lnTo>
                      <a:lnTo>
                        <a:pt x="419" y="629"/>
                      </a:lnTo>
                      <a:lnTo>
                        <a:pt x="379" y="664"/>
                      </a:lnTo>
                      <a:lnTo>
                        <a:pt x="360" y="658"/>
                      </a:lnTo>
                      <a:lnTo>
                        <a:pt x="358" y="668"/>
                      </a:lnTo>
                      <a:lnTo>
                        <a:pt x="368" y="674"/>
                      </a:lnTo>
                      <a:lnTo>
                        <a:pt x="348" y="692"/>
                      </a:lnTo>
                      <a:lnTo>
                        <a:pt x="348" y="690"/>
                      </a:lnTo>
                      <a:lnTo>
                        <a:pt x="324" y="704"/>
                      </a:lnTo>
                      <a:lnTo>
                        <a:pt x="309" y="717"/>
                      </a:lnTo>
                      <a:lnTo>
                        <a:pt x="305" y="715"/>
                      </a:lnTo>
                      <a:lnTo>
                        <a:pt x="289" y="710"/>
                      </a:lnTo>
                      <a:lnTo>
                        <a:pt x="279" y="704"/>
                      </a:lnTo>
                      <a:lnTo>
                        <a:pt x="269" y="721"/>
                      </a:lnTo>
                      <a:lnTo>
                        <a:pt x="232" y="749"/>
                      </a:lnTo>
                      <a:lnTo>
                        <a:pt x="220" y="745"/>
                      </a:lnTo>
                      <a:lnTo>
                        <a:pt x="177" y="727"/>
                      </a:lnTo>
                      <a:lnTo>
                        <a:pt x="165" y="704"/>
                      </a:lnTo>
                      <a:lnTo>
                        <a:pt x="169" y="700"/>
                      </a:lnTo>
                      <a:lnTo>
                        <a:pt x="161" y="698"/>
                      </a:lnTo>
                      <a:lnTo>
                        <a:pt x="134" y="704"/>
                      </a:lnTo>
                      <a:lnTo>
                        <a:pt x="132" y="698"/>
                      </a:lnTo>
                      <a:lnTo>
                        <a:pt x="85" y="676"/>
                      </a:lnTo>
                      <a:lnTo>
                        <a:pt x="87" y="674"/>
                      </a:lnTo>
                      <a:lnTo>
                        <a:pt x="75" y="666"/>
                      </a:lnTo>
                      <a:lnTo>
                        <a:pt x="65" y="658"/>
                      </a:lnTo>
                      <a:lnTo>
                        <a:pt x="63" y="655"/>
                      </a:lnTo>
                      <a:lnTo>
                        <a:pt x="45" y="647"/>
                      </a:lnTo>
                      <a:lnTo>
                        <a:pt x="45" y="645"/>
                      </a:lnTo>
                      <a:lnTo>
                        <a:pt x="43" y="633"/>
                      </a:lnTo>
                      <a:lnTo>
                        <a:pt x="12" y="613"/>
                      </a:lnTo>
                      <a:lnTo>
                        <a:pt x="8" y="590"/>
                      </a:lnTo>
                      <a:lnTo>
                        <a:pt x="12" y="588"/>
                      </a:lnTo>
                      <a:lnTo>
                        <a:pt x="2" y="564"/>
                      </a:lnTo>
                      <a:lnTo>
                        <a:pt x="0" y="554"/>
                      </a:lnTo>
                      <a:lnTo>
                        <a:pt x="16" y="550"/>
                      </a:lnTo>
                      <a:lnTo>
                        <a:pt x="36" y="541"/>
                      </a:lnTo>
                      <a:lnTo>
                        <a:pt x="43" y="523"/>
                      </a:lnTo>
                      <a:lnTo>
                        <a:pt x="41" y="507"/>
                      </a:lnTo>
                      <a:lnTo>
                        <a:pt x="47" y="501"/>
                      </a:lnTo>
                      <a:lnTo>
                        <a:pt x="53" y="501"/>
                      </a:lnTo>
                      <a:lnTo>
                        <a:pt x="59" y="491"/>
                      </a:lnTo>
                      <a:lnTo>
                        <a:pt x="47" y="468"/>
                      </a:lnTo>
                      <a:lnTo>
                        <a:pt x="51" y="421"/>
                      </a:lnTo>
                      <a:lnTo>
                        <a:pt x="57" y="411"/>
                      </a:lnTo>
                      <a:lnTo>
                        <a:pt x="63" y="403"/>
                      </a:lnTo>
                      <a:lnTo>
                        <a:pt x="89" y="427"/>
                      </a:lnTo>
                      <a:lnTo>
                        <a:pt x="95" y="425"/>
                      </a:lnTo>
                      <a:lnTo>
                        <a:pt x="102" y="409"/>
                      </a:lnTo>
                      <a:lnTo>
                        <a:pt x="102" y="375"/>
                      </a:lnTo>
                      <a:lnTo>
                        <a:pt x="100" y="370"/>
                      </a:lnTo>
                      <a:lnTo>
                        <a:pt x="96" y="362"/>
                      </a:lnTo>
                      <a:lnTo>
                        <a:pt x="95" y="360"/>
                      </a:lnTo>
                      <a:lnTo>
                        <a:pt x="96" y="358"/>
                      </a:lnTo>
                      <a:lnTo>
                        <a:pt x="98" y="350"/>
                      </a:lnTo>
                      <a:lnTo>
                        <a:pt x="100" y="342"/>
                      </a:lnTo>
                      <a:lnTo>
                        <a:pt x="120" y="332"/>
                      </a:lnTo>
                      <a:lnTo>
                        <a:pt x="126" y="307"/>
                      </a:lnTo>
                      <a:lnTo>
                        <a:pt x="150" y="307"/>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198" name="Freeform 37">
                  <a:extLst>
                    <a:ext uri="{FF2B5EF4-FFF2-40B4-BE49-F238E27FC236}">
                      <a16:creationId xmlns:a16="http://schemas.microsoft.com/office/drawing/2014/main" id="{C2219B85-7B2B-4420-BF21-1133E6EA1832}"/>
                    </a:ext>
                  </a:extLst>
                </p:cNvPr>
                <p:cNvSpPr>
                  <a:spLocks/>
                </p:cNvSpPr>
                <p:nvPr/>
              </p:nvSpPr>
              <p:spPr bwMode="auto">
                <a:xfrm>
                  <a:off x="3905" y="2541"/>
                  <a:ext cx="337" cy="505"/>
                </a:xfrm>
                <a:custGeom>
                  <a:avLst/>
                  <a:gdLst>
                    <a:gd name="T0" fmla="*/ 53 w 674"/>
                    <a:gd name="T1" fmla="*/ 737 h 1012"/>
                    <a:gd name="T2" fmla="*/ 71 w 674"/>
                    <a:gd name="T3" fmla="*/ 691 h 1012"/>
                    <a:gd name="T4" fmla="*/ 82 w 674"/>
                    <a:gd name="T5" fmla="*/ 680 h 1012"/>
                    <a:gd name="T6" fmla="*/ 90 w 674"/>
                    <a:gd name="T7" fmla="*/ 664 h 1012"/>
                    <a:gd name="T8" fmla="*/ 80 w 674"/>
                    <a:gd name="T9" fmla="*/ 605 h 1012"/>
                    <a:gd name="T10" fmla="*/ 75 w 674"/>
                    <a:gd name="T11" fmla="*/ 577 h 1012"/>
                    <a:gd name="T12" fmla="*/ 31 w 674"/>
                    <a:gd name="T13" fmla="*/ 505 h 1012"/>
                    <a:gd name="T14" fmla="*/ 23 w 674"/>
                    <a:gd name="T15" fmla="*/ 410 h 1012"/>
                    <a:gd name="T16" fmla="*/ 4 w 674"/>
                    <a:gd name="T17" fmla="*/ 403 h 1012"/>
                    <a:gd name="T18" fmla="*/ 16 w 674"/>
                    <a:gd name="T19" fmla="*/ 363 h 1012"/>
                    <a:gd name="T20" fmla="*/ 16 w 674"/>
                    <a:gd name="T21" fmla="*/ 306 h 1012"/>
                    <a:gd name="T22" fmla="*/ 51 w 674"/>
                    <a:gd name="T23" fmla="*/ 243 h 1012"/>
                    <a:gd name="T24" fmla="*/ 78 w 674"/>
                    <a:gd name="T25" fmla="*/ 216 h 1012"/>
                    <a:gd name="T26" fmla="*/ 94 w 674"/>
                    <a:gd name="T27" fmla="*/ 180 h 1012"/>
                    <a:gd name="T28" fmla="*/ 96 w 674"/>
                    <a:gd name="T29" fmla="*/ 159 h 1012"/>
                    <a:gd name="T30" fmla="*/ 90 w 674"/>
                    <a:gd name="T31" fmla="*/ 133 h 1012"/>
                    <a:gd name="T32" fmla="*/ 104 w 674"/>
                    <a:gd name="T33" fmla="*/ 125 h 1012"/>
                    <a:gd name="T34" fmla="*/ 116 w 674"/>
                    <a:gd name="T35" fmla="*/ 108 h 1012"/>
                    <a:gd name="T36" fmla="*/ 137 w 674"/>
                    <a:gd name="T37" fmla="*/ 84 h 1012"/>
                    <a:gd name="T38" fmla="*/ 210 w 674"/>
                    <a:gd name="T39" fmla="*/ 61 h 1012"/>
                    <a:gd name="T40" fmla="*/ 269 w 674"/>
                    <a:gd name="T41" fmla="*/ 49 h 1012"/>
                    <a:gd name="T42" fmla="*/ 312 w 674"/>
                    <a:gd name="T43" fmla="*/ 41 h 1012"/>
                    <a:gd name="T44" fmla="*/ 350 w 674"/>
                    <a:gd name="T45" fmla="*/ 35 h 1012"/>
                    <a:gd name="T46" fmla="*/ 369 w 674"/>
                    <a:gd name="T47" fmla="*/ 31 h 1012"/>
                    <a:gd name="T48" fmla="*/ 409 w 674"/>
                    <a:gd name="T49" fmla="*/ 21 h 1012"/>
                    <a:gd name="T50" fmla="*/ 483 w 674"/>
                    <a:gd name="T51" fmla="*/ 8 h 1012"/>
                    <a:gd name="T52" fmla="*/ 509 w 674"/>
                    <a:gd name="T53" fmla="*/ 2 h 1012"/>
                    <a:gd name="T54" fmla="*/ 540 w 674"/>
                    <a:gd name="T55" fmla="*/ 17 h 1012"/>
                    <a:gd name="T56" fmla="*/ 546 w 674"/>
                    <a:gd name="T57" fmla="*/ 80 h 1012"/>
                    <a:gd name="T58" fmla="*/ 548 w 674"/>
                    <a:gd name="T59" fmla="*/ 110 h 1012"/>
                    <a:gd name="T60" fmla="*/ 554 w 674"/>
                    <a:gd name="T61" fmla="*/ 161 h 1012"/>
                    <a:gd name="T62" fmla="*/ 556 w 674"/>
                    <a:gd name="T63" fmla="*/ 188 h 1012"/>
                    <a:gd name="T64" fmla="*/ 562 w 674"/>
                    <a:gd name="T65" fmla="*/ 253 h 1012"/>
                    <a:gd name="T66" fmla="*/ 566 w 674"/>
                    <a:gd name="T67" fmla="*/ 302 h 1012"/>
                    <a:gd name="T68" fmla="*/ 572 w 674"/>
                    <a:gd name="T69" fmla="*/ 359 h 1012"/>
                    <a:gd name="T70" fmla="*/ 576 w 674"/>
                    <a:gd name="T71" fmla="*/ 414 h 1012"/>
                    <a:gd name="T72" fmla="*/ 582 w 674"/>
                    <a:gd name="T73" fmla="*/ 473 h 1012"/>
                    <a:gd name="T74" fmla="*/ 587 w 674"/>
                    <a:gd name="T75" fmla="*/ 532 h 1012"/>
                    <a:gd name="T76" fmla="*/ 589 w 674"/>
                    <a:gd name="T77" fmla="*/ 560 h 1012"/>
                    <a:gd name="T78" fmla="*/ 591 w 674"/>
                    <a:gd name="T79" fmla="*/ 583 h 1012"/>
                    <a:gd name="T80" fmla="*/ 597 w 674"/>
                    <a:gd name="T81" fmla="*/ 638 h 1012"/>
                    <a:gd name="T82" fmla="*/ 617 w 674"/>
                    <a:gd name="T83" fmla="*/ 713 h 1012"/>
                    <a:gd name="T84" fmla="*/ 627 w 674"/>
                    <a:gd name="T85" fmla="*/ 756 h 1012"/>
                    <a:gd name="T86" fmla="*/ 639 w 674"/>
                    <a:gd name="T87" fmla="*/ 798 h 1012"/>
                    <a:gd name="T88" fmla="*/ 654 w 674"/>
                    <a:gd name="T89" fmla="*/ 859 h 1012"/>
                    <a:gd name="T90" fmla="*/ 674 w 674"/>
                    <a:gd name="T91" fmla="*/ 933 h 1012"/>
                    <a:gd name="T92" fmla="*/ 582 w 674"/>
                    <a:gd name="T93" fmla="*/ 941 h 1012"/>
                    <a:gd name="T94" fmla="*/ 495 w 674"/>
                    <a:gd name="T95" fmla="*/ 976 h 1012"/>
                    <a:gd name="T96" fmla="*/ 460 w 674"/>
                    <a:gd name="T97" fmla="*/ 1012 h 1012"/>
                    <a:gd name="T98" fmla="*/ 411 w 674"/>
                    <a:gd name="T99" fmla="*/ 963 h 1012"/>
                    <a:gd name="T100" fmla="*/ 373 w 674"/>
                    <a:gd name="T101" fmla="*/ 927 h 1012"/>
                    <a:gd name="T102" fmla="*/ 383 w 674"/>
                    <a:gd name="T103" fmla="*/ 857 h 1012"/>
                    <a:gd name="T104" fmla="*/ 361 w 674"/>
                    <a:gd name="T105" fmla="*/ 861 h 1012"/>
                    <a:gd name="T106" fmla="*/ 277 w 674"/>
                    <a:gd name="T107" fmla="*/ 876 h 1012"/>
                    <a:gd name="T108" fmla="*/ 230 w 674"/>
                    <a:gd name="T109" fmla="*/ 886 h 1012"/>
                    <a:gd name="T110" fmla="*/ 189 w 674"/>
                    <a:gd name="T111" fmla="*/ 892 h 1012"/>
                    <a:gd name="T112" fmla="*/ 130 w 674"/>
                    <a:gd name="T113" fmla="*/ 902 h 1012"/>
                    <a:gd name="T114" fmla="*/ 80 w 674"/>
                    <a:gd name="T115" fmla="*/ 912 h 1012"/>
                    <a:gd name="T116" fmla="*/ 8 w 674"/>
                    <a:gd name="T117" fmla="*/ 919 h 1012"/>
                    <a:gd name="T118" fmla="*/ 20 w 674"/>
                    <a:gd name="T119" fmla="*/ 845 h 1012"/>
                    <a:gd name="T120" fmla="*/ 31 w 674"/>
                    <a:gd name="T121" fmla="*/ 766 h 101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74"/>
                    <a:gd name="T184" fmla="*/ 0 h 1012"/>
                    <a:gd name="T185" fmla="*/ 674 w 674"/>
                    <a:gd name="T186" fmla="*/ 1012 h 101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74" h="1012">
                      <a:moveTo>
                        <a:pt x="43" y="762"/>
                      </a:moveTo>
                      <a:lnTo>
                        <a:pt x="53" y="760"/>
                      </a:lnTo>
                      <a:lnTo>
                        <a:pt x="53" y="737"/>
                      </a:lnTo>
                      <a:lnTo>
                        <a:pt x="55" y="735"/>
                      </a:lnTo>
                      <a:lnTo>
                        <a:pt x="80" y="705"/>
                      </a:lnTo>
                      <a:lnTo>
                        <a:pt x="71" y="691"/>
                      </a:lnTo>
                      <a:lnTo>
                        <a:pt x="86" y="680"/>
                      </a:lnTo>
                      <a:lnTo>
                        <a:pt x="90" y="678"/>
                      </a:lnTo>
                      <a:lnTo>
                        <a:pt x="82" y="680"/>
                      </a:lnTo>
                      <a:lnTo>
                        <a:pt x="69" y="682"/>
                      </a:lnTo>
                      <a:lnTo>
                        <a:pt x="65" y="664"/>
                      </a:lnTo>
                      <a:lnTo>
                        <a:pt x="90" y="664"/>
                      </a:lnTo>
                      <a:lnTo>
                        <a:pt x="82" y="613"/>
                      </a:lnTo>
                      <a:lnTo>
                        <a:pt x="57" y="605"/>
                      </a:lnTo>
                      <a:lnTo>
                        <a:pt x="80" y="605"/>
                      </a:lnTo>
                      <a:lnTo>
                        <a:pt x="65" y="591"/>
                      </a:lnTo>
                      <a:lnTo>
                        <a:pt x="69" y="587"/>
                      </a:lnTo>
                      <a:lnTo>
                        <a:pt x="75" y="577"/>
                      </a:lnTo>
                      <a:lnTo>
                        <a:pt x="53" y="589"/>
                      </a:lnTo>
                      <a:lnTo>
                        <a:pt x="31" y="507"/>
                      </a:lnTo>
                      <a:lnTo>
                        <a:pt x="31" y="505"/>
                      </a:lnTo>
                      <a:lnTo>
                        <a:pt x="25" y="428"/>
                      </a:lnTo>
                      <a:lnTo>
                        <a:pt x="18" y="430"/>
                      </a:lnTo>
                      <a:lnTo>
                        <a:pt x="23" y="410"/>
                      </a:lnTo>
                      <a:lnTo>
                        <a:pt x="4" y="420"/>
                      </a:lnTo>
                      <a:lnTo>
                        <a:pt x="12" y="405"/>
                      </a:lnTo>
                      <a:lnTo>
                        <a:pt x="4" y="403"/>
                      </a:lnTo>
                      <a:lnTo>
                        <a:pt x="4" y="401"/>
                      </a:lnTo>
                      <a:lnTo>
                        <a:pt x="0" y="397"/>
                      </a:lnTo>
                      <a:lnTo>
                        <a:pt x="16" y="363"/>
                      </a:lnTo>
                      <a:lnTo>
                        <a:pt x="14" y="348"/>
                      </a:lnTo>
                      <a:lnTo>
                        <a:pt x="37" y="348"/>
                      </a:lnTo>
                      <a:lnTo>
                        <a:pt x="16" y="306"/>
                      </a:lnTo>
                      <a:lnTo>
                        <a:pt x="29" y="296"/>
                      </a:lnTo>
                      <a:lnTo>
                        <a:pt x="35" y="275"/>
                      </a:lnTo>
                      <a:lnTo>
                        <a:pt x="51" y="243"/>
                      </a:lnTo>
                      <a:lnTo>
                        <a:pt x="67" y="234"/>
                      </a:lnTo>
                      <a:lnTo>
                        <a:pt x="61" y="220"/>
                      </a:lnTo>
                      <a:lnTo>
                        <a:pt x="78" y="216"/>
                      </a:lnTo>
                      <a:lnTo>
                        <a:pt x="77" y="226"/>
                      </a:lnTo>
                      <a:lnTo>
                        <a:pt x="80" y="226"/>
                      </a:lnTo>
                      <a:lnTo>
                        <a:pt x="94" y="180"/>
                      </a:lnTo>
                      <a:lnTo>
                        <a:pt x="86" y="157"/>
                      </a:lnTo>
                      <a:lnTo>
                        <a:pt x="92" y="151"/>
                      </a:lnTo>
                      <a:lnTo>
                        <a:pt x="96" y="159"/>
                      </a:lnTo>
                      <a:lnTo>
                        <a:pt x="108" y="143"/>
                      </a:lnTo>
                      <a:lnTo>
                        <a:pt x="86" y="139"/>
                      </a:lnTo>
                      <a:lnTo>
                        <a:pt x="90" y="133"/>
                      </a:lnTo>
                      <a:lnTo>
                        <a:pt x="98" y="137"/>
                      </a:lnTo>
                      <a:lnTo>
                        <a:pt x="108" y="129"/>
                      </a:lnTo>
                      <a:lnTo>
                        <a:pt x="104" y="125"/>
                      </a:lnTo>
                      <a:lnTo>
                        <a:pt x="112" y="114"/>
                      </a:lnTo>
                      <a:lnTo>
                        <a:pt x="114" y="112"/>
                      </a:lnTo>
                      <a:lnTo>
                        <a:pt x="116" y="108"/>
                      </a:lnTo>
                      <a:lnTo>
                        <a:pt x="132" y="104"/>
                      </a:lnTo>
                      <a:lnTo>
                        <a:pt x="139" y="94"/>
                      </a:lnTo>
                      <a:lnTo>
                        <a:pt x="137" y="84"/>
                      </a:lnTo>
                      <a:lnTo>
                        <a:pt x="126" y="76"/>
                      </a:lnTo>
                      <a:lnTo>
                        <a:pt x="183" y="66"/>
                      </a:lnTo>
                      <a:lnTo>
                        <a:pt x="210" y="61"/>
                      </a:lnTo>
                      <a:lnTo>
                        <a:pt x="234" y="57"/>
                      </a:lnTo>
                      <a:lnTo>
                        <a:pt x="249" y="53"/>
                      </a:lnTo>
                      <a:lnTo>
                        <a:pt x="269" y="49"/>
                      </a:lnTo>
                      <a:lnTo>
                        <a:pt x="285" y="47"/>
                      </a:lnTo>
                      <a:lnTo>
                        <a:pt x="303" y="43"/>
                      </a:lnTo>
                      <a:lnTo>
                        <a:pt x="312" y="41"/>
                      </a:lnTo>
                      <a:lnTo>
                        <a:pt x="322" y="39"/>
                      </a:lnTo>
                      <a:lnTo>
                        <a:pt x="332" y="37"/>
                      </a:lnTo>
                      <a:lnTo>
                        <a:pt x="350" y="35"/>
                      </a:lnTo>
                      <a:lnTo>
                        <a:pt x="358" y="33"/>
                      </a:lnTo>
                      <a:lnTo>
                        <a:pt x="365" y="31"/>
                      </a:lnTo>
                      <a:lnTo>
                        <a:pt x="369" y="31"/>
                      </a:lnTo>
                      <a:lnTo>
                        <a:pt x="383" y="27"/>
                      </a:lnTo>
                      <a:lnTo>
                        <a:pt x="401" y="23"/>
                      </a:lnTo>
                      <a:lnTo>
                        <a:pt x="409" y="21"/>
                      </a:lnTo>
                      <a:lnTo>
                        <a:pt x="426" y="19"/>
                      </a:lnTo>
                      <a:lnTo>
                        <a:pt x="444" y="15"/>
                      </a:lnTo>
                      <a:lnTo>
                        <a:pt x="483" y="8"/>
                      </a:lnTo>
                      <a:lnTo>
                        <a:pt x="485" y="6"/>
                      </a:lnTo>
                      <a:lnTo>
                        <a:pt x="487" y="6"/>
                      </a:lnTo>
                      <a:lnTo>
                        <a:pt x="509" y="2"/>
                      </a:lnTo>
                      <a:lnTo>
                        <a:pt x="517" y="0"/>
                      </a:lnTo>
                      <a:lnTo>
                        <a:pt x="534" y="15"/>
                      </a:lnTo>
                      <a:lnTo>
                        <a:pt x="540" y="17"/>
                      </a:lnTo>
                      <a:lnTo>
                        <a:pt x="542" y="29"/>
                      </a:lnTo>
                      <a:lnTo>
                        <a:pt x="544" y="61"/>
                      </a:lnTo>
                      <a:lnTo>
                        <a:pt x="546" y="80"/>
                      </a:lnTo>
                      <a:lnTo>
                        <a:pt x="548" y="98"/>
                      </a:lnTo>
                      <a:lnTo>
                        <a:pt x="548" y="106"/>
                      </a:lnTo>
                      <a:lnTo>
                        <a:pt x="548" y="110"/>
                      </a:lnTo>
                      <a:lnTo>
                        <a:pt x="550" y="123"/>
                      </a:lnTo>
                      <a:lnTo>
                        <a:pt x="550" y="133"/>
                      </a:lnTo>
                      <a:lnTo>
                        <a:pt x="554" y="161"/>
                      </a:lnTo>
                      <a:lnTo>
                        <a:pt x="554" y="165"/>
                      </a:lnTo>
                      <a:lnTo>
                        <a:pt x="556" y="182"/>
                      </a:lnTo>
                      <a:lnTo>
                        <a:pt x="556" y="188"/>
                      </a:lnTo>
                      <a:lnTo>
                        <a:pt x="556" y="200"/>
                      </a:lnTo>
                      <a:lnTo>
                        <a:pt x="560" y="234"/>
                      </a:lnTo>
                      <a:lnTo>
                        <a:pt x="562" y="253"/>
                      </a:lnTo>
                      <a:lnTo>
                        <a:pt x="562" y="255"/>
                      </a:lnTo>
                      <a:lnTo>
                        <a:pt x="566" y="296"/>
                      </a:lnTo>
                      <a:lnTo>
                        <a:pt x="566" y="302"/>
                      </a:lnTo>
                      <a:lnTo>
                        <a:pt x="568" y="322"/>
                      </a:lnTo>
                      <a:lnTo>
                        <a:pt x="570" y="346"/>
                      </a:lnTo>
                      <a:lnTo>
                        <a:pt x="572" y="359"/>
                      </a:lnTo>
                      <a:lnTo>
                        <a:pt x="572" y="363"/>
                      </a:lnTo>
                      <a:lnTo>
                        <a:pt x="576" y="407"/>
                      </a:lnTo>
                      <a:lnTo>
                        <a:pt x="576" y="414"/>
                      </a:lnTo>
                      <a:lnTo>
                        <a:pt x="576" y="420"/>
                      </a:lnTo>
                      <a:lnTo>
                        <a:pt x="582" y="467"/>
                      </a:lnTo>
                      <a:lnTo>
                        <a:pt x="582" y="473"/>
                      </a:lnTo>
                      <a:lnTo>
                        <a:pt x="584" y="491"/>
                      </a:lnTo>
                      <a:lnTo>
                        <a:pt x="586" y="528"/>
                      </a:lnTo>
                      <a:lnTo>
                        <a:pt x="587" y="532"/>
                      </a:lnTo>
                      <a:lnTo>
                        <a:pt x="587" y="546"/>
                      </a:lnTo>
                      <a:lnTo>
                        <a:pt x="589" y="558"/>
                      </a:lnTo>
                      <a:lnTo>
                        <a:pt x="589" y="560"/>
                      </a:lnTo>
                      <a:lnTo>
                        <a:pt x="589" y="564"/>
                      </a:lnTo>
                      <a:lnTo>
                        <a:pt x="589" y="570"/>
                      </a:lnTo>
                      <a:lnTo>
                        <a:pt x="591" y="583"/>
                      </a:lnTo>
                      <a:lnTo>
                        <a:pt x="595" y="631"/>
                      </a:lnTo>
                      <a:lnTo>
                        <a:pt x="595" y="634"/>
                      </a:lnTo>
                      <a:lnTo>
                        <a:pt x="597" y="638"/>
                      </a:lnTo>
                      <a:lnTo>
                        <a:pt x="605" y="670"/>
                      </a:lnTo>
                      <a:lnTo>
                        <a:pt x="615" y="709"/>
                      </a:lnTo>
                      <a:lnTo>
                        <a:pt x="617" y="713"/>
                      </a:lnTo>
                      <a:lnTo>
                        <a:pt x="619" y="721"/>
                      </a:lnTo>
                      <a:lnTo>
                        <a:pt x="621" y="733"/>
                      </a:lnTo>
                      <a:lnTo>
                        <a:pt x="627" y="756"/>
                      </a:lnTo>
                      <a:lnTo>
                        <a:pt x="635" y="784"/>
                      </a:lnTo>
                      <a:lnTo>
                        <a:pt x="637" y="790"/>
                      </a:lnTo>
                      <a:lnTo>
                        <a:pt x="639" y="798"/>
                      </a:lnTo>
                      <a:lnTo>
                        <a:pt x="641" y="807"/>
                      </a:lnTo>
                      <a:lnTo>
                        <a:pt x="654" y="857"/>
                      </a:lnTo>
                      <a:lnTo>
                        <a:pt x="654" y="859"/>
                      </a:lnTo>
                      <a:lnTo>
                        <a:pt x="660" y="884"/>
                      </a:lnTo>
                      <a:lnTo>
                        <a:pt x="668" y="910"/>
                      </a:lnTo>
                      <a:lnTo>
                        <a:pt x="674" y="933"/>
                      </a:lnTo>
                      <a:lnTo>
                        <a:pt x="654" y="943"/>
                      </a:lnTo>
                      <a:lnTo>
                        <a:pt x="603" y="949"/>
                      </a:lnTo>
                      <a:lnTo>
                        <a:pt x="582" y="941"/>
                      </a:lnTo>
                      <a:lnTo>
                        <a:pt x="582" y="947"/>
                      </a:lnTo>
                      <a:lnTo>
                        <a:pt x="552" y="951"/>
                      </a:lnTo>
                      <a:lnTo>
                        <a:pt x="495" y="976"/>
                      </a:lnTo>
                      <a:lnTo>
                        <a:pt x="483" y="967"/>
                      </a:lnTo>
                      <a:lnTo>
                        <a:pt x="489" y="976"/>
                      </a:lnTo>
                      <a:lnTo>
                        <a:pt x="460" y="1012"/>
                      </a:lnTo>
                      <a:lnTo>
                        <a:pt x="454" y="1012"/>
                      </a:lnTo>
                      <a:lnTo>
                        <a:pt x="432" y="1002"/>
                      </a:lnTo>
                      <a:lnTo>
                        <a:pt x="411" y="963"/>
                      </a:lnTo>
                      <a:lnTo>
                        <a:pt x="397" y="957"/>
                      </a:lnTo>
                      <a:lnTo>
                        <a:pt x="395" y="959"/>
                      </a:lnTo>
                      <a:lnTo>
                        <a:pt x="373" y="927"/>
                      </a:lnTo>
                      <a:lnTo>
                        <a:pt x="373" y="912"/>
                      </a:lnTo>
                      <a:lnTo>
                        <a:pt x="381" y="872"/>
                      </a:lnTo>
                      <a:lnTo>
                        <a:pt x="383" y="857"/>
                      </a:lnTo>
                      <a:lnTo>
                        <a:pt x="379" y="859"/>
                      </a:lnTo>
                      <a:lnTo>
                        <a:pt x="377" y="859"/>
                      </a:lnTo>
                      <a:lnTo>
                        <a:pt x="361" y="861"/>
                      </a:lnTo>
                      <a:lnTo>
                        <a:pt x="304" y="872"/>
                      </a:lnTo>
                      <a:lnTo>
                        <a:pt x="279" y="876"/>
                      </a:lnTo>
                      <a:lnTo>
                        <a:pt x="277" y="876"/>
                      </a:lnTo>
                      <a:lnTo>
                        <a:pt x="259" y="880"/>
                      </a:lnTo>
                      <a:lnTo>
                        <a:pt x="255" y="880"/>
                      </a:lnTo>
                      <a:lnTo>
                        <a:pt x="230" y="886"/>
                      </a:lnTo>
                      <a:lnTo>
                        <a:pt x="220" y="888"/>
                      </a:lnTo>
                      <a:lnTo>
                        <a:pt x="216" y="888"/>
                      </a:lnTo>
                      <a:lnTo>
                        <a:pt x="189" y="892"/>
                      </a:lnTo>
                      <a:lnTo>
                        <a:pt x="181" y="894"/>
                      </a:lnTo>
                      <a:lnTo>
                        <a:pt x="165" y="896"/>
                      </a:lnTo>
                      <a:lnTo>
                        <a:pt x="130" y="902"/>
                      </a:lnTo>
                      <a:lnTo>
                        <a:pt x="120" y="904"/>
                      </a:lnTo>
                      <a:lnTo>
                        <a:pt x="96" y="908"/>
                      </a:lnTo>
                      <a:lnTo>
                        <a:pt x="80" y="912"/>
                      </a:lnTo>
                      <a:lnTo>
                        <a:pt x="55" y="916"/>
                      </a:lnTo>
                      <a:lnTo>
                        <a:pt x="4" y="923"/>
                      </a:lnTo>
                      <a:lnTo>
                        <a:pt x="8" y="919"/>
                      </a:lnTo>
                      <a:lnTo>
                        <a:pt x="2" y="896"/>
                      </a:lnTo>
                      <a:lnTo>
                        <a:pt x="8" y="884"/>
                      </a:lnTo>
                      <a:lnTo>
                        <a:pt x="20" y="845"/>
                      </a:lnTo>
                      <a:lnTo>
                        <a:pt x="10" y="790"/>
                      </a:lnTo>
                      <a:lnTo>
                        <a:pt x="31" y="768"/>
                      </a:lnTo>
                      <a:lnTo>
                        <a:pt x="31" y="766"/>
                      </a:lnTo>
                      <a:lnTo>
                        <a:pt x="35" y="764"/>
                      </a:lnTo>
                      <a:lnTo>
                        <a:pt x="43" y="762"/>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199" name="Freeform 38">
                  <a:extLst>
                    <a:ext uri="{FF2B5EF4-FFF2-40B4-BE49-F238E27FC236}">
                      <a16:creationId xmlns:a16="http://schemas.microsoft.com/office/drawing/2014/main" id="{F972505D-4B53-4AD7-B152-E0F06F812931}"/>
                    </a:ext>
                  </a:extLst>
                </p:cNvPr>
                <p:cNvSpPr>
                  <a:spLocks/>
                </p:cNvSpPr>
                <p:nvPr/>
              </p:nvSpPr>
              <p:spPr bwMode="auto">
                <a:xfrm>
                  <a:off x="4164" y="2487"/>
                  <a:ext cx="399" cy="526"/>
                </a:xfrm>
                <a:custGeom>
                  <a:avLst/>
                  <a:gdLst>
                    <a:gd name="T0" fmla="*/ 122 w 796"/>
                    <a:gd name="T1" fmla="*/ 906 h 1051"/>
                    <a:gd name="T2" fmla="*/ 137 w 796"/>
                    <a:gd name="T3" fmla="*/ 967 h 1051"/>
                    <a:gd name="T4" fmla="*/ 157 w 796"/>
                    <a:gd name="T5" fmla="*/ 1041 h 1051"/>
                    <a:gd name="T6" fmla="*/ 196 w 796"/>
                    <a:gd name="T7" fmla="*/ 1041 h 1051"/>
                    <a:gd name="T8" fmla="*/ 220 w 796"/>
                    <a:gd name="T9" fmla="*/ 961 h 1051"/>
                    <a:gd name="T10" fmla="*/ 236 w 796"/>
                    <a:gd name="T11" fmla="*/ 1051 h 1051"/>
                    <a:gd name="T12" fmla="*/ 342 w 796"/>
                    <a:gd name="T13" fmla="*/ 970 h 1051"/>
                    <a:gd name="T14" fmla="*/ 287 w 796"/>
                    <a:gd name="T15" fmla="*/ 880 h 1051"/>
                    <a:gd name="T16" fmla="*/ 373 w 796"/>
                    <a:gd name="T17" fmla="*/ 860 h 1051"/>
                    <a:gd name="T18" fmla="*/ 448 w 796"/>
                    <a:gd name="T19" fmla="*/ 845 h 1051"/>
                    <a:gd name="T20" fmla="*/ 467 w 796"/>
                    <a:gd name="T21" fmla="*/ 841 h 1051"/>
                    <a:gd name="T22" fmla="*/ 524 w 796"/>
                    <a:gd name="T23" fmla="*/ 827 h 1051"/>
                    <a:gd name="T24" fmla="*/ 566 w 796"/>
                    <a:gd name="T25" fmla="*/ 817 h 1051"/>
                    <a:gd name="T26" fmla="*/ 595 w 796"/>
                    <a:gd name="T27" fmla="*/ 809 h 1051"/>
                    <a:gd name="T28" fmla="*/ 699 w 796"/>
                    <a:gd name="T29" fmla="*/ 782 h 1051"/>
                    <a:gd name="T30" fmla="*/ 766 w 796"/>
                    <a:gd name="T31" fmla="*/ 764 h 1051"/>
                    <a:gd name="T32" fmla="*/ 788 w 796"/>
                    <a:gd name="T33" fmla="*/ 744 h 1051"/>
                    <a:gd name="T34" fmla="*/ 764 w 796"/>
                    <a:gd name="T35" fmla="*/ 701 h 1051"/>
                    <a:gd name="T36" fmla="*/ 762 w 796"/>
                    <a:gd name="T37" fmla="*/ 658 h 1051"/>
                    <a:gd name="T38" fmla="*/ 733 w 796"/>
                    <a:gd name="T39" fmla="*/ 615 h 1051"/>
                    <a:gd name="T40" fmla="*/ 727 w 796"/>
                    <a:gd name="T41" fmla="*/ 593 h 1051"/>
                    <a:gd name="T42" fmla="*/ 733 w 796"/>
                    <a:gd name="T43" fmla="*/ 564 h 1051"/>
                    <a:gd name="T44" fmla="*/ 737 w 796"/>
                    <a:gd name="T45" fmla="*/ 524 h 1051"/>
                    <a:gd name="T46" fmla="*/ 729 w 796"/>
                    <a:gd name="T47" fmla="*/ 497 h 1051"/>
                    <a:gd name="T48" fmla="*/ 719 w 796"/>
                    <a:gd name="T49" fmla="*/ 461 h 1051"/>
                    <a:gd name="T50" fmla="*/ 684 w 796"/>
                    <a:gd name="T51" fmla="*/ 422 h 1051"/>
                    <a:gd name="T52" fmla="*/ 682 w 796"/>
                    <a:gd name="T53" fmla="*/ 414 h 1051"/>
                    <a:gd name="T54" fmla="*/ 654 w 796"/>
                    <a:gd name="T55" fmla="*/ 377 h 1051"/>
                    <a:gd name="T56" fmla="*/ 642 w 796"/>
                    <a:gd name="T57" fmla="*/ 349 h 1051"/>
                    <a:gd name="T58" fmla="*/ 617 w 796"/>
                    <a:gd name="T59" fmla="*/ 294 h 1051"/>
                    <a:gd name="T60" fmla="*/ 599 w 796"/>
                    <a:gd name="T61" fmla="*/ 257 h 1051"/>
                    <a:gd name="T62" fmla="*/ 580 w 796"/>
                    <a:gd name="T63" fmla="*/ 212 h 1051"/>
                    <a:gd name="T64" fmla="*/ 566 w 796"/>
                    <a:gd name="T65" fmla="*/ 186 h 1051"/>
                    <a:gd name="T66" fmla="*/ 552 w 796"/>
                    <a:gd name="T67" fmla="*/ 155 h 1051"/>
                    <a:gd name="T68" fmla="*/ 530 w 796"/>
                    <a:gd name="T69" fmla="*/ 110 h 1051"/>
                    <a:gd name="T70" fmla="*/ 515 w 796"/>
                    <a:gd name="T71" fmla="*/ 74 h 1051"/>
                    <a:gd name="T72" fmla="*/ 493 w 796"/>
                    <a:gd name="T73" fmla="*/ 29 h 1051"/>
                    <a:gd name="T74" fmla="*/ 479 w 796"/>
                    <a:gd name="T75" fmla="*/ 0 h 1051"/>
                    <a:gd name="T76" fmla="*/ 430 w 796"/>
                    <a:gd name="T77" fmla="*/ 11 h 1051"/>
                    <a:gd name="T78" fmla="*/ 350 w 796"/>
                    <a:gd name="T79" fmla="*/ 29 h 1051"/>
                    <a:gd name="T80" fmla="*/ 314 w 796"/>
                    <a:gd name="T81" fmla="*/ 39 h 1051"/>
                    <a:gd name="T82" fmla="*/ 249 w 796"/>
                    <a:gd name="T83" fmla="*/ 53 h 1051"/>
                    <a:gd name="T84" fmla="*/ 181 w 796"/>
                    <a:gd name="T85" fmla="*/ 66 h 1051"/>
                    <a:gd name="T86" fmla="*/ 110 w 796"/>
                    <a:gd name="T87" fmla="*/ 82 h 1051"/>
                    <a:gd name="T88" fmla="*/ 39 w 796"/>
                    <a:gd name="T89" fmla="*/ 98 h 1051"/>
                    <a:gd name="T90" fmla="*/ 17 w 796"/>
                    <a:gd name="T91" fmla="*/ 123 h 1051"/>
                    <a:gd name="T92" fmla="*/ 27 w 796"/>
                    <a:gd name="T93" fmla="*/ 169 h 1051"/>
                    <a:gd name="T94" fmla="*/ 31 w 796"/>
                    <a:gd name="T95" fmla="*/ 214 h 1051"/>
                    <a:gd name="T96" fmla="*/ 33 w 796"/>
                    <a:gd name="T97" fmla="*/ 241 h 1051"/>
                    <a:gd name="T98" fmla="*/ 39 w 796"/>
                    <a:gd name="T99" fmla="*/ 290 h 1051"/>
                    <a:gd name="T100" fmla="*/ 43 w 796"/>
                    <a:gd name="T101" fmla="*/ 342 h 1051"/>
                    <a:gd name="T102" fmla="*/ 49 w 796"/>
                    <a:gd name="T103" fmla="*/ 404 h 1051"/>
                    <a:gd name="T104" fmla="*/ 53 w 796"/>
                    <a:gd name="T105" fmla="*/ 454 h 1051"/>
                    <a:gd name="T106" fmla="*/ 59 w 796"/>
                    <a:gd name="T107" fmla="*/ 515 h 1051"/>
                    <a:gd name="T108" fmla="*/ 65 w 796"/>
                    <a:gd name="T109" fmla="*/ 575 h 1051"/>
                    <a:gd name="T110" fmla="*/ 69 w 796"/>
                    <a:gd name="T111" fmla="*/ 636 h 1051"/>
                    <a:gd name="T112" fmla="*/ 72 w 796"/>
                    <a:gd name="T113" fmla="*/ 666 h 1051"/>
                    <a:gd name="T114" fmla="*/ 72 w 796"/>
                    <a:gd name="T115" fmla="*/ 678 h 1051"/>
                    <a:gd name="T116" fmla="*/ 78 w 796"/>
                    <a:gd name="T117" fmla="*/ 742 h 1051"/>
                    <a:gd name="T118" fmla="*/ 98 w 796"/>
                    <a:gd name="T119" fmla="*/ 817 h 1051"/>
                    <a:gd name="T120" fmla="*/ 104 w 796"/>
                    <a:gd name="T121" fmla="*/ 841 h 105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96"/>
                    <a:gd name="T184" fmla="*/ 0 h 1051"/>
                    <a:gd name="T185" fmla="*/ 796 w 796"/>
                    <a:gd name="T186" fmla="*/ 1051 h 105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96" h="1051">
                      <a:moveTo>
                        <a:pt x="118" y="892"/>
                      </a:moveTo>
                      <a:lnTo>
                        <a:pt x="120" y="898"/>
                      </a:lnTo>
                      <a:lnTo>
                        <a:pt x="122" y="906"/>
                      </a:lnTo>
                      <a:lnTo>
                        <a:pt x="124" y="915"/>
                      </a:lnTo>
                      <a:lnTo>
                        <a:pt x="137" y="965"/>
                      </a:lnTo>
                      <a:lnTo>
                        <a:pt x="137" y="967"/>
                      </a:lnTo>
                      <a:lnTo>
                        <a:pt x="143" y="992"/>
                      </a:lnTo>
                      <a:lnTo>
                        <a:pt x="151" y="1018"/>
                      </a:lnTo>
                      <a:lnTo>
                        <a:pt x="157" y="1041"/>
                      </a:lnTo>
                      <a:lnTo>
                        <a:pt x="159" y="1033"/>
                      </a:lnTo>
                      <a:lnTo>
                        <a:pt x="184" y="1029"/>
                      </a:lnTo>
                      <a:lnTo>
                        <a:pt x="196" y="1041"/>
                      </a:lnTo>
                      <a:lnTo>
                        <a:pt x="210" y="1031"/>
                      </a:lnTo>
                      <a:lnTo>
                        <a:pt x="208" y="1000"/>
                      </a:lnTo>
                      <a:lnTo>
                        <a:pt x="220" y="961"/>
                      </a:lnTo>
                      <a:lnTo>
                        <a:pt x="240" y="969"/>
                      </a:lnTo>
                      <a:lnTo>
                        <a:pt x="243" y="992"/>
                      </a:lnTo>
                      <a:lnTo>
                        <a:pt x="236" y="1051"/>
                      </a:lnTo>
                      <a:lnTo>
                        <a:pt x="328" y="1020"/>
                      </a:lnTo>
                      <a:lnTo>
                        <a:pt x="355" y="978"/>
                      </a:lnTo>
                      <a:lnTo>
                        <a:pt x="342" y="970"/>
                      </a:lnTo>
                      <a:lnTo>
                        <a:pt x="344" y="945"/>
                      </a:lnTo>
                      <a:lnTo>
                        <a:pt x="289" y="912"/>
                      </a:lnTo>
                      <a:lnTo>
                        <a:pt x="287" y="880"/>
                      </a:lnTo>
                      <a:lnTo>
                        <a:pt x="355" y="864"/>
                      </a:lnTo>
                      <a:lnTo>
                        <a:pt x="359" y="864"/>
                      </a:lnTo>
                      <a:lnTo>
                        <a:pt x="373" y="860"/>
                      </a:lnTo>
                      <a:lnTo>
                        <a:pt x="377" y="860"/>
                      </a:lnTo>
                      <a:lnTo>
                        <a:pt x="405" y="853"/>
                      </a:lnTo>
                      <a:lnTo>
                        <a:pt x="448" y="845"/>
                      </a:lnTo>
                      <a:lnTo>
                        <a:pt x="460" y="841"/>
                      </a:lnTo>
                      <a:lnTo>
                        <a:pt x="464" y="841"/>
                      </a:lnTo>
                      <a:lnTo>
                        <a:pt x="467" y="841"/>
                      </a:lnTo>
                      <a:lnTo>
                        <a:pt x="491" y="835"/>
                      </a:lnTo>
                      <a:lnTo>
                        <a:pt x="497" y="833"/>
                      </a:lnTo>
                      <a:lnTo>
                        <a:pt x="524" y="827"/>
                      </a:lnTo>
                      <a:lnTo>
                        <a:pt x="528" y="825"/>
                      </a:lnTo>
                      <a:lnTo>
                        <a:pt x="552" y="819"/>
                      </a:lnTo>
                      <a:lnTo>
                        <a:pt x="566" y="817"/>
                      </a:lnTo>
                      <a:lnTo>
                        <a:pt x="570" y="815"/>
                      </a:lnTo>
                      <a:lnTo>
                        <a:pt x="578" y="813"/>
                      </a:lnTo>
                      <a:lnTo>
                        <a:pt x="595" y="809"/>
                      </a:lnTo>
                      <a:lnTo>
                        <a:pt x="613" y="805"/>
                      </a:lnTo>
                      <a:lnTo>
                        <a:pt x="646" y="796"/>
                      </a:lnTo>
                      <a:lnTo>
                        <a:pt x="699" y="782"/>
                      </a:lnTo>
                      <a:lnTo>
                        <a:pt x="701" y="782"/>
                      </a:lnTo>
                      <a:lnTo>
                        <a:pt x="749" y="770"/>
                      </a:lnTo>
                      <a:lnTo>
                        <a:pt x="766" y="764"/>
                      </a:lnTo>
                      <a:lnTo>
                        <a:pt x="796" y="756"/>
                      </a:lnTo>
                      <a:lnTo>
                        <a:pt x="796" y="754"/>
                      </a:lnTo>
                      <a:lnTo>
                        <a:pt x="788" y="744"/>
                      </a:lnTo>
                      <a:lnTo>
                        <a:pt x="780" y="735"/>
                      </a:lnTo>
                      <a:lnTo>
                        <a:pt x="762" y="713"/>
                      </a:lnTo>
                      <a:lnTo>
                        <a:pt x="764" y="701"/>
                      </a:lnTo>
                      <a:lnTo>
                        <a:pt x="760" y="687"/>
                      </a:lnTo>
                      <a:lnTo>
                        <a:pt x="760" y="662"/>
                      </a:lnTo>
                      <a:lnTo>
                        <a:pt x="762" y="658"/>
                      </a:lnTo>
                      <a:lnTo>
                        <a:pt x="752" y="638"/>
                      </a:lnTo>
                      <a:lnTo>
                        <a:pt x="737" y="627"/>
                      </a:lnTo>
                      <a:lnTo>
                        <a:pt x="733" y="615"/>
                      </a:lnTo>
                      <a:lnTo>
                        <a:pt x="733" y="613"/>
                      </a:lnTo>
                      <a:lnTo>
                        <a:pt x="729" y="611"/>
                      </a:lnTo>
                      <a:lnTo>
                        <a:pt x="727" y="593"/>
                      </a:lnTo>
                      <a:lnTo>
                        <a:pt x="727" y="589"/>
                      </a:lnTo>
                      <a:lnTo>
                        <a:pt x="733" y="566"/>
                      </a:lnTo>
                      <a:lnTo>
                        <a:pt x="733" y="564"/>
                      </a:lnTo>
                      <a:lnTo>
                        <a:pt x="731" y="552"/>
                      </a:lnTo>
                      <a:lnTo>
                        <a:pt x="727" y="540"/>
                      </a:lnTo>
                      <a:lnTo>
                        <a:pt x="737" y="524"/>
                      </a:lnTo>
                      <a:lnTo>
                        <a:pt x="749" y="513"/>
                      </a:lnTo>
                      <a:lnTo>
                        <a:pt x="750" y="507"/>
                      </a:lnTo>
                      <a:lnTo>
                        <a:pt x="729" y="497"/>
                      </a:lnTo>
                      <a:lnTo>
                        <a:pt x="731" y="485"/>
                      </a:lnTo>
                      <a:lnTo>
                        <a:pt x="721" y="463"/>
                      </a:lnTo>
                      <a:lnTo>
                        <a:pt x="719" y="461"/>
                      </a:lnTo>
                      <a:lnTo>
                        <a:pt x="699" y="446"/>
                      </a:lnTo>
                      <a:lnTo>
                        <a:pt x="693" y="442"/>
                      </a:lnTo>
                      <a:lnTo>
                        <a:pt x="684" y="422"/>
                      </a:lnTo>
                      <a:lnTo>
                        <a:pt x="682" y="420"/>
                      </a:lnTo>
                      <a:lnTo>
                        <a:pt x="680" y="420"/>
                      </a:lnTo>
                      <a:lnTo>
                        <a:pt x="682" y="414"/>
                      </a:lnTo>
                      <a:lnTo>
                        <a:pt x="666" y="399"/>
                      </a:lnTo>
                      <a:lnTo>
                        <a:pt x="658" y="383"/>
                      </a:lnTo>
                      <a:lnTo>
                        <a:pt x="654" y="377"/>
                      </a:lnTo>
                      <a:lnTo>
                        <a:pt x="644" y="353"/>
                      </a:lnTo>
                      <a:lnTo>
                        <a:pt x="642" y="351"/>
                      </a:lnTo>
                      <a:lnTo>
                        <a:pt x="642" y="349"/>
                      </a:lnTo>
                      <a:lnTo>
                        <a:pt x="635" y="334"/>
                      </a:lnTo>
                      <a:lnTo>
                        <a:pt x="621" y="304"/>
                      </a:lnTo>
                      <a:lnTo>
                        <a:pt x="617" y="294"/>
                      </a:lnTo>
                      <a:lnTo>
                        <a:pt x="611" y="283"/>
                      </a:lnTo>
                      <a:lnTo>
                        <a:pt x="611" y="281"/>
                      </a:lnTo>
                      <a:lnTo>
                        <a:pt x="599" y="257"/>
                      </a:lnTo>
                      <a:lnTo>
                        <a:pt x="597" y="251"/>
                      </a:lnTo>
                      <a:lnTo>
                        <a:pt x="580" y="216"/>
                      </a:lnTo>
                      <a:lnTo>
                        <a:pt x="580" y="212"/>
                      </a:lnTo>
                      <a:lnTo>
                        <a:pt x="576" y="204"/>
                      </a:lnTo>
                      <a:lnTo>
                        <a:pt x="570" y="192"/>
                      </a:lnTo>
                      <a:lnTo>
                        <a:pt x="566" y="186"/>
                      </a:lnTo>
                      <a:lnTo>
                        <a:pt x="564" y="180"/>
                      </a:lnTo>
                      <a:lnTo>
                        <a:pt x="560" y="171"/>
                      </a:lnTo>
                      <a:lnTo>
                        <a:pt x="552" y="155"/>
                      </a:lnTo>
                      <a:lnTo>
                        <a:pt x="546" y="143"/>
                      </a:lnTo>
                      <a:lnTo>
                        <a:pt x="542" y="131"/>
                      </a:lnTo>
                      <a:lnTo>
                        <a:pt x="530" y="110"/>
                      </a:lnTo>
                      <a:lnTo>
                        <a:pt x="526" y="98"/>
                      </a:lnTo>
                      <a:lnTo>
                        <a:pt x="521" y="86"/>
                      </a:lnTo>
                      <a:lnTo>
                        <a:pt x="515" y="74"/>
                      </a:lnTo>
                      <a:lnTo>
                        <a:pt x="511" y="68"/>
                      </a:lnTo>
                      <a:lnTo>
                        <a:pt x="499" y="43"/>
                      </a:lnTo>
                      <a:lnTo>
                        <a:pt x="493" y="29"/>
                      </a:lnTo>
                      <a:lnTo>
                        <a:pt x="491" y="23"/>
                      </a:lnTo>
                      <a:lnTo>
                        <a:pt x="489" y="19"/>
                      </a:lnTo>
                      <a:lnTo>
                        <a:pt x="479" y="0"/>
                      </a:lnTo>
                      <a:lnTo>
                        <a:pt x="475" y="0"/>
                      </a:lnTo>
                      <a:lnTo>
                        <a:pt x="436" y="9"/>
                      </a:lnTo>
                      <a:lnTo>
                        <a:pt x="430" y="11"/>
                      </a:lnTo>
                      <a:lnTo>
                        <a:pt x="395" y="19"/>
                      </a:lnTo>
                      <a:lnTo>
                        <a:pt x="357" y="27"/>
                      </a:lnTo>
                      <a:lnTo>
                        <a:pt x="350" y="29"/>
                      </a:lnTo>
                      <a:lnTo>
                        <a:pt x="348" y="29"/>
                      </a:lnTo>
                      <a:lnTo>
                        <a:pt x="338" y="33"/>
                      </a:lnTo>
                      <a:lnTo>
                        <a:pt x="314" y="39"/>
                      </a:lnTo>
                      <a:lnTo>
                        <a:pt x="263" y="51"/>
                      </a:lnTo>
                      <a:lnTo>
                        <a:pt x="253" y="53"/>
                      </a:lnTo>
                      <a:lnTo>
                        <a:pt x="249" y="53"/>
                      </a:lnTo>
                      <a:lnTo>
                        <a:pt x="236" y="57"/>
                      </a:lnTo>
                      <a:lnTo>
                        <a:pt x="183" y="66"/>
                      </a:lnTo>
                      <a:lnTo>
                        <a:pt x="181" y="66"/>
                      </a:lnTo>
                      <a:lnTo>
                        <a:pt x="177" y="68"/>
                      </a:lnTo>
                      <a:lnTo>
                        <a:pt x="153" y="72"/>
                      </a:lnTo>
                      <a:lnTo>
                        <a:pt x="110" y="82"/>
                      </a:lnTo>
                      <a:lnTo>
                        <a:pt x="96" y="86"/>
                      </a:lnTo>
                      <a:lnTo>
                        <a:pt x="55" y="94"/>
                      </a:lnTo>
                      <a:lnTo>
                        <a:pt x="39" y="98"/>
                      </a:lnTo>
                      <a:lnTo>
                        <a:pt x="0" y="106"/>
                      </a:lnTo>
                      <a:lnTo>
                        <a:pt x="0" y="108"/>
                      </a:lnTo>
                      <a:lnTo>
                        <a:pt x="17" y="123"/>
                      </a:lnTo>
                      <a:lnTo>
                        <a:pt x="23" y="125"/>
                      </a:lnTo>
                      <a:lnTo>
                        <a:pt x="25" y="137"/>
                      </a:lnTo>
                      <a:lnTo>
                        <a:pt x="27" y="169"/>
                      </a:lnTo>
                      <a:lnTo>
                        <a:pt x="29" y="188"/>
                      </a:lnTo>
                      <a:lnTo>
                        <a:pt x="31" y="206"/>
                      </a:lnTo>
                      <a:lnTo>
                        <a:pt x="31" y="214"/>
                      </a:lnTo>
                      <a:lnTo>
                        <a:pt x="31" y="218"/>
                      </a:lnTo>
                      <a:lnTo>
                        <a:pt x="33" y="231"/>
                      </a:lnTo>
                      <a:lnTo>
                        <a:pt x="33" y="241"/>
                      </a:lnTo>
                      <a:lnTo>
                        <a:pt x="37" y="269"/>
                      </a:lnTo>
                      <a:lnTo>
                        <a:pt x="37" y="273"/>
                      </a:lnTo>
                      <a:lnTo>
                        <a:pt x="39" y="290"/>
                      </a:lnTo>
                      <a:lnTo>
                        <a:pt x="39" y="296"/>
                      </a:lnTo>
                      <a:lnTo>
                        <a:pt x="39" y="308"/>
                      </a:lnTo>
                      <a:lnTo>
                        <a:pt x="43" y="342"/>
                      </a:lnTo>
                      <a:lnTo>
                        <a:pt x="45" y="361"/>
                      </a:lnTo>
                      <a:lnTo>
                        <a:pt x="45" y="363"/>
                      </a:lnTo>
                      <a:lnTo>
                        <a:pt x="49" y="404"/>
                      </a:lnTo>
                      <a:lnTo>
                        <a:pt x="49" y="410"/>
                      </a:lnTo>
                      <a:lnTo>
                        <a:pt x="51" y="430"/>
                      </a:lnTo>
                      <a:lnTo>
                        <a:pt x="53" y="454"/>
                      </a:lnTo>
                      <a:lnTo>
                        <a:pt x="55" y="467"/>
                      </a:lnTo>
                      <a:lnTo>
                        <a:pt x="55" y="471"/>
                      </a:lnTo>
                      <a:lnTo>
                        <a:pt x="59" y="515"/>
                      </a:lnTo>
                      <a:lnTo>
                        <a:pt x="59" y="522"/>
                      </a:lnTo>
                      <a:lnTo>
                        <a:pt x="59" y="528"/>
                      </a:lnTo>
                      <a:lnTo>
                        <a:pt x="65" y="575"/>
                      </a:lnTo>
                      <a:lnTo>
                        <a:pt x="65" y="581"/>
                      </a:lnTo>
                      <a:lnTo>
                        <a:pt x="67" y="599"/>
                      </a:lnTo>
                      <a:lnTo>
                        <a:pt x="69" y="636"/>
                      </a:lnTo>
                      <a:lnTo>
                        <a:pt x="70" y="640"/>
                      </a:lnTo>
                      <a:lnTo>
                        <a:pt x="70" y="654"/>
                      </a:lnTo>
                      <a:lnTo>
                        <a:pt x="72" y="666"/>
                      </a:lnTo>
                      <a:lnTo>
                        <a:pt x="72" y="668"/>
                      </a:lnTo>
                      <a:lnTo>
                        <a:pt x="72" y="672"/>
                      </a:lnTo>
                      <a:lnTo>
                        <a:pt x="72" y="678"/>
                      </a:lnTo>
                      <a:lnTo>
                        <a:pt x="74" y="691"/>
                      </a:lnTo>
                      <a:lnTo>
                        <a:pt x="78" y="739"/>
                      </a:lnTo>
                      <a:lnTo>
                        <a:pt x="78" y="742"/>
                      </a:lnTo>
                      <a:lnTo>
                        <a:pt x="80" y="746"/>
                      </a:lnTo>
                      <a:lnTo>
                        <a:pt x="88" y="778"/>
                      </a:lnTo>
                      <a:lnTo>
                        <a:pt x="98" y="817"/>
                      </a:lnTo>
                      <a:lnTo>
                        <a:pt x="100" y="821"/>
                      </a:lnTo>
                      <a:lnTo>
                        <a:pt x="102" y="829"/>
                      </a:lnTo>
                      <a:lnTo>
                        <a:pt x="104" y="841"/>
                      </a:lnTo>
                      <a:lnTo>
                        <a:pt x="110" y="864"/>
                      </a:lnTo>
                      <a:lnTo>
                        <a:pt x="118" y="892"/>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200" name="Freeform 39">
                  <a:extLst>
                    <a:ext uri="{FF2B5EF4-FFF2-40B4-BE49-F238E27FC236}">
                      <a16:creationId xmlns:a16="http://schemas.microsoft.com/office/drawing/2014/main" id="{89D06848-AFCE-479D-A38B-18A328AACD79}"/>
                    </a:ext>
                  </a:extLst>
                </p:cNvPr>
                <p:cNvSpPr>
                  <a:spLocks/>
                </p:cNvSpPr>
                <p:nvPr/>
              </p:nvSpPr>
              <p:spPr bwMode="auto">
                <a:xfrm>
                  <a:off x="4307" y="2793"/>
                  <a:ext cx="898" cy="524"/>
                </a:xfrm>
                <a:custGeom>
                  <a:avLst/>
                  <a:gdLst>
                    <a:gd name="T0" fmla="*/ 487 w 1796"/>
                    <a:gd name="T1" fmla="*/ 373 h 1047"/>
                    <a:gd name="T2" fmla="*/ 532 w 1796"/>
                    <a:gd name="T3" fmla="*/ 413 h 1047"/>
                    <a:gd name="T4" fmla="*/ 595 w 1796"/>
                    <a:gd name="T5" fmla="*/ 377 h 1047"/>
                    <a:gd name="T6" fmla="*/ 689 w 1796"/>
                    <a:gd name="T7" fmla="*/ 310 h 1047"/>
                    <a:gd name="T8" fmla="*/ 754 w 1796"/>
                    <a:gd name="T9" fmla="*/ 269 h 1047"/>
                    <a:gd name="T10" fmla="*/ 890 w 1796"/>
                    <a:gd name="T11" fmla="*/ 318 h 1047"/>
                    <a:gd name="T12" fmla="*/ 982 w 1796"/>
                    <a:gd name="T13" fmla="*/ 379 h 1047"/>
                    <a:gd name="T14" fmla="*/ 1028 w 1796"/>
                    <a:gd name="T15" fmla="*/ 385 h 1047"/>
                    <a:gd name="T16" fmla="*/ 1071 w 1796"/>
                    <a:gd name="T17" fmla="*/ 446 h 1047"/>
                    <a:gd name="T18" fmla="*/ 1096 w 1796"/>
                    <a:gd name="T19" fmla="*/ 464 h 1047"/>
                    <a:gd name="T20" fmla="*/ 1106 w 1796"/>
                    <a:gd name="T21" fmla="*/ 578 h 1047"/>
                    <a:gd name="T22" fmla="*/ 1140 w 1796"/>
                    <a:gd name="T23" fmla="*/ 666 h 1047"/>
                    <a:gd name="T24" fmla="*/ 1149 w 1796"/>
                    <a:gd name="T25" fmla="*/ 609 h 1047"/>
                    <a:gd name="T26" fmla="*/ 1179 w 1796"/>
                    <a:gd name="T27" fmla="*/ 607 h 1047"/>
                    <a:gd name="T28" fmla="*/ 1169 w 1796"/>
                    <a:gd name="T29" fmla="*/ 674 h 1047"/>
                    <a:gd name="T30" fmla="*/ 1256 w 1796"/>
                    <a:gd name="T31" fmla="*/ 776 h 1047"/>
                    <a:gd name="T32" fmla="*/ 1336 w 1796"/>
                    <a:gd name="T33" fmla="*/ 857 h 1047"/>
                    <a:gd name="T34" fmla="*/ 1421 w 1796"/>
                    <a:gd name="T35" fmla="*/ 894 h 1047"/>
                    <a:gd name="T36" fmla="*/ 1509 w 1796"/>
                    <a:gd name="T37" fmla="*/ 933 h 1047"/>
                    <a:gd name="T38" fmla="*/ 1603 w 1796"/>
                    <a:gd name="T39" fmla="*/ 1002 h 1047"/>
                    <a:gd name="T40" fmla="*/ 1674 w 1796"/>
                    <a:gd name="T41" fmla="*/ 1010 h 1047"/>
                    <a:gd name="T42" fmla="*/ 1704 w 1796"/>
                    <a:gd name="T43" fmla="*/ 1030 h 1047"/>
                    <a:gd name="T44" fmla="*/ 1721 w 1796"/>
                    <a:gd name="T45" fmla="*/ 990 h 1047"/>
                    <a:gd name="T46" fmla="*/ 1747 w 1796"/>
                    <a:gd name="T47" fmla="*/ 1020 h 1047"/>
                    <a:gd name="T48" fmla="*/ 1778 w 1796"/>
                    <a:gd name="T49" fmla="*/ 984 h 1047"/>
                    <a:gd name="T50" fmla="*/ 1786 w 1796"/>
                    <a:gd name="T51" fmla="*/ 935 h 1047"/>
                    <a:gd name="T52" fmla="*/ 1768 w 1796"/>
                    <a:gd name="T53" fmla="*/ 870 h 1047"/>
                    <a:gd name="T54" fmla="*/ 1776 w 1796"/>
                    <a:gd name="T55" fmla="*/ 804 h 1047"/>
                    <a:gd name="T56" fmla="*/ 1678 w 1796"/>
                    <a:gd name="T57" fmla="*/ 574 h 1047"/>
                    <a:gd name="T58" fmla="*/ 1529 w 1796"/>
                    <a:gd name="T59" fmla="*/ 397 h 1047"/>
                    <a:gd name="T60" fmla="*/ 1366 w 1796"/>
                    <a:gd name="T61" fmla="*/ 228 h 1047"/>
                    <a:gd name="T62" fmla="*/ 1314 w 1796"/>
                    <a:gd name="T63" fmla="*/ 171 h 1047"/>
                    <a:gd name="T64" fmla="*/ 1230 w 1796"/>
                    <a:gd name="T65" fmla="*/ 39 h 1047"/>
                    <a:gd name="T66" fmla="*/ 1128 w 1796"/>
                    <a:gd name="T67" fmla="*/ 10 h 1047"/>
                    <a:gd name="T68" fmla="*/ 1120 w 1796"/>
                    <a:gd name="T69" fmla="*/ 104 h 1047"/>
                    <a:gd name="T70" fmla="*/ 1069 w 1796"/>
                    <a:gd name="T71" fmla="*/ 74 h 1047"/>
                    <a:gd name="T72" fmla="*/ 1020 w 1796"/>
                    <a:gd name="T73" fmla="*/ 86 h 1047"/>
                    <a:gd name="T74" fmla="*/ 971 w 1796"/>
                    <a:gd name="T75" fmla="*/ 98 h 1047"/>
                    <a:gd name="T76" fmla="*/ 870 w 1796"/>
                    <a:gd name="T77" fmla="*/ 122 h 1047"/>
                    <a:gd name="T78" fmla="*/ 843 w 1796"/>
                    <a:gd name="T79" fmla="*/ 128 h 1047"/>
                    <a:gd name="T80" fmla="*/ 786 w 1796"/>
                    <a:gd name="T81" fmla="*/ 141 h 1047"/>
                    <a:gd name="T82" fmla="*/ 721 w 1796"/>
                    <a:gd name="T83" fmla="*/ 155 h 1047"/>
                    <a:gd name="T84" fmla="*/ 684 w 1796"/>
                    <a:gd name="T85" fmla="*/ 165 h 1047"/>
                    <a:gd name="T86" fmla="*/ 648 w 1796"/>
                    <a:gd name="T87" fmla="*/ 173 h 1047"/>
                    <a:gd name="T88" fmla="*/ 552 w 1796"/>
                    <a:gd name="T89" fmla="*/ 194 h 1047"/>
                    <a:gd name="T90" fmla="*/ 479 w 1796"/>
                    <a:gd name="T91" fmla="*/ 151 h 1047"/>
                    <a:gd name="T92" fmla="*/ 359 w 1796"/>
                    <a:gd name="T93" fmla="*/ 183 h 1047"/>
                    <a:gd name="T94" fmla="*/ 283 w 1796"/>
                    <a:gd name="T95" fmla="*/ 202 h 1047"/>
                    <a:gd name="T96" fmla="*/ 237 w 1796"/>
                    <a:gd name="T97" fmla="*/ 214 h 1047"/>
                    <a:gd name="T98" fmla="*/ 177 w 1796"/>
                    <a:gd name="T99" fmla="*/ 228 h 1047"/>
                    <a:gd name="T100" fmla="*/ 90 w 1796"/>
                    <a:gd name="T101" fmla="*/ 247 h 1047"/>
                    <a:gd name="T102" fmla="*/ 0 w 1796"/>
                    <a:gd name="T103" fmla="*/ 267 h 1047"/>
                    <a:gd name="T104" fmla="*/ 68 w 1796"/>
                    <a:gd name="T105" fmla="*/ 365 h 1047"/>
                    <a:gd name="T106" fmla="*/ 184 w 1796"/>
                    <a:gd name="T107" fmla="*/ 352 h 1047"/>
                    <a:gd name="T108" fmla="*/ 349 w 1796"/>
                    <a:gd name="T109" fmla="*/ 336 h 104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96"/>
                    <a:gd name="T166" fmla="*/ 0 h 1047"/>
                    <a:gd name="T167" fmla="*/ 1796 w 1796"/>
                    <a:gd name="T168" fmla="*/ 1047 h 104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96" h="1047">
                      <a:moveTo>
                        <a:pt x="349" y="336"/>
                      </a:moveTo>
                      <a:lnTo>
                        <a:pt x="434" y="356"/>
                      </a:lnTo>
                      <a:lnTo>
                        <a:pt x="463" y="371"/>
                      </a:lnTo>
                      <a:lnTo>
                        <a:pt x="487" y="373"/>
                      </a:lnTo>
                      <a:lnTo>
                        <a:pt x="501" y="414"/>
                      </a:lnTo>
                      <a:lnTo>
                        <a:pt x="489" y="383"/>
                      </a:lnTo>
                      <a:lnTo>
                        <a:pt x="503" y="418"/>
                      </a:lnTo>
                      <a:lnTo>
                        <a:pt x="532" y="413"/>
                      </a:lnTo>
                      <a:lnTo>
                        <a:pt x="554" y="418"/>
                      </a:lnTo>
                      <a:lnTo>
                        <a:pt x="550" y="401"/>
                      </a:lnTo>
                      <a:lnTo>
                        <a:pt x="576" y="395"/>
                      </a:lnTo>
                      <a:lnTo>
                        <a:pt x="595" y="377"/>
                      </a:lnTo>
                      <a:lnTo>
                        <a:pt x="591" y="387"/>
                      </a:lnTo>
                      <a:lnTo>
                        <a:pt x="664" y="330"/>
                      </a:lnTo>
                      <a:lnTo>
                        <a:pt x="689" y="326"/>
                      </a:lnTo>
                      <a:lnTo>
                        <a:pt x="689" y="310"/>
                      </a:lnTo>
                      <a:lnTo>
                        <a:pt x="688" y="306"/>
                      </a:lnTo>
                      <a:lnTo>
                        <a:pt x="705" y="283"/>
                      </a:lnTo>
                      <a:lnTo>
                        <a:pt x="739" y="271"/>
                      </a:lnTo>
                      <a:lnTo>
                        <a:pt x="754" y="269"/>
                      </a:lnTo>
                      <a:lnTo>
                        <a:pt x="756" y="269"/>
                      </a:lnTo>
                      <a:lnTo>
                        <a:pt x="837" y="291"/>
                      </a:lnTo>
                      <a:lnTo>
                        <a:pt x="855" y="308"/>
                      </a:lnTo>
                      <a:lnTo>
                        <a:pt x="890" y="318"/>
                      </a:lnTo>
                      <a:lnTo>
                        <a:pt x="910" y="350"/>
                      </a:lnTo>
                      <a:lnTo>
                        <a:pt x="937" y="354"/>
                      </a:lnTo>
                      <a:lnTo>
                        <a:pt x="963" y="377"/>
                      </a:lnTo>
                      <a:lnTo>
                        <a:pt x="982" y="379"/>
                      </a:lnTo>
                      <a:lnTo>
                        <a:pt x="986" y="403"/>
                      </a:lnTo>
                      <a:lnTo>
                        <a:pt x="1000" y="401"/>
                      </a:lnTo>
                      <a:lnTo>
                        <a:pt x="1004" y="393"/>
                      </a:lnTo>
                      <a:lnTo>
                        <a:pt x="1028" y="385"/>
                      </a:lnTo>
                      <a:lnTo>
                        <a:pt x="1043" y="387"/>
                      </a:lnTo>
                      <a:lnTo>
                        <a:pt x="1059" y="411"/>
                      </a:lnTo>
                      <a:lnTo>
                        <a:pt x="1081" y="422"/>
                      </a:lnTo>
                      <a:lnTo>
                        <a:pt x="1071" y="446"/>
                      </a:lnTo>
                      <a:lnTo>
                        <a:pt x="1086" y="452"/>
                      </a:lnTo>
                      <a:lnTo>
                        <a:pt x="1085" y="460"/>
                      </a:lnTo>
                      <a:lnTo>
                        <a:pt x="1094" y="462"/>
                      </a:lnTo>
                      <a:lnTo>
                        <a:pt x="1096" y="464"/>
                      </a:lnTo>
                      <a:lnTo>
                        <a:pt x="1108" y="511"/>
                      </a:lnTo>
                      <a:lnTo>
                        <a:pt x="1102" y="552"/>
                      </a:lnTo>
                      <a:lnTo>
                        <a:pt x="1098" y="570"/>
                      </a:lnTo>
                      <a:lnTo>
                        <a:pt x="1106" y="578"/>
                      </a:lnTo>
                      <a:lnTo>
                        <a:pt x="1096" y="585"/>
                      </a:lnTo>
                      <a:lnTo>
                        <a:pt x="1106" y="629"/>
                      </a:lnTo>
                      <a:lnTo>
                        <a:pt x="1130" y="646"/>
                      </a:lnTo>
                      <a:lnTo>
                        <a:pt x="1140" y="666"/>
                      </a:lnTo>
                      <a:lnTo>
                        <a:pt x="1147" y="670"/>
                      </a:lnTo>
                      <a:lnTo>
                        <a:pt x="1159" y="640"/>
                      </a:lnTo>
                      <a:lnTo>
                        <a:pt x="1157" y="613"/>
                      </a:lnTo>
                      <a:lnTo>
                        <a:pt x="1149" y="609"/>
                      </a:lnTo>
                      <a:lnTo>
                        <a:pt x="1128" y="607"/>
                      </a:lnTo>
                      <a:lnTo>
                        <a:pt x="1142" y="599"/>
                      </a:lnTo>
                      <a:lnTo>
                        <a:pt x="1179" y="617"/>
                      </a:lnTo>
                      <a:lnTo>
                        <a:pt x="1179" y="607"/>
                      </a:lnTo>
                      <a:lnTo>
                        <a:pt x="1197" y="601"/>
                      </a:lnTo>
                      <a:lnTo>
                        <a:pt x="1179" y="654"/>
                      </a:lnTo>
                      <a:lnTo>
                        <a:pt x="1167" y="670"/>
                      </a:lnTo>
                      <a:lnTo>
                        <a:pt x="1169" y="674"/>
                      </a:lnTo>
                      <a:lnTo>
                        <a:pt x="1145" y="686"/>
                      </a:lnTo>
                      <a:lnTo>
                        <a:pt x="1175" y="709"/>
                      </a:lnTo>
                      <a:lnTo>
                        <a:pt x="1204" y="729"/>
                      </a:lnTo>
                      <a:lnTo>
                        <a:pt x="1256" y="776"/>
                      </a:lnTo>
                      <a:lnTo>
                        <a:pt x="1269" y="786"/>
                      </a:lnTo>
                      <a:lnTo>
                        <a:pt x="1285" y="800"/>
                      </a:lnTo>
                      <a:lnTo>
                        <a:pt x="1320" y="849"/>
                      </a:lnTo>
                      <a:lnTo>
                        <a:pt x="1336" y="857"/>
                      </a:lnTo>
                      <a:lnTo>
                        <a:pt x="1358" y="847"/>
                      </a:lnTo>
                      <a:lnTo>
                        <a:pt x="1360" y="839"/>
                      </a:lnTo>
                      <a:lnTo>
                        <a:pt x="1401" y="859"/>
                      </a:lnTo>
                      <a:lnTo>
                        <a:pt x="1421" y="894"/>
                      </a:lnTo>
                      <a:lnTo>
                        <a:pt x="1464" y="939"/>
                      </a:lnTo>
                      <a:lnTo>
                        <a:pt x="1462" y="933"/>
                      </a:lnTo>
                      <a:lnTo>
                        <a:pt x="1472" y="927"/>
                      </a:lnTo>
                      <a:lnTo>
                        <a:pt x="1509" y="933"/>
                      </a:lnTo>
                      <a:lnTo>
                        <a:pt x="1527" y="933"/>
                      </a:lnTo>
                      <a:lnTo>
                        <a:pt x="1566" y="953"/>
                      </a:lnTo>
                      <a:lnTo>
                        <a:pt x="1609" y="996"/>
                      </a:lnTo>
                      <a:lnTo>
                        <a:pt x="1603" y="1002"/>
                      </a:lnTo>
                      <a:lnTo>
                        <a:pt x="1607" y="1022"/>
                      </a:lnTo>
                      <a:lnTo>
                        <a:pt x="1631" y="1036"/>
                      </a:lnTo>
                      <a:lnTo>
                        <a:pt x="1647" y="1030"/>
                      </a:lnTo>
                      <a:lnTo>
                        <a:pt x="1674" y="1010"/>
                      </a:lnTo>
                      <a:lnTo>
                        <a:pt x="1688" y="1008"/>
                      </a:lnTo>
                      <a:lnTo>
                        <a:pt x="1688" y="1012"/>
                      </a:lnTo>
                      <a:lnTo>
                        <a:pt x="1709" y="1006"/>
                      </a:lnTo>
                      <a:lnTo>
                        <a:pt x="1704" y="1030"/>
                      </a:lnTo>
                      <a:lnTo>
                        <a:pt x="1713" y="1034"/>
                      </a:lnTo>
                      <a:lnTo>
                        <a:pt x="1727" y="1024"/>
                      </a:lnTo>
                      <a:lnTo>
                        <a:pt x="1719" y="1000"/>
                      </a:lnTo>
                      <a:lnTo>
                        <a:pt x="1721" y="990"/>
                      </a:lnTo>
                      <a:lnTo>
                        <a:pt x="1725" y="992"/>
                      </a:lnTo>
                      <a:lnTo>
                        <a:pt x="1749" y="979"/>
                      </a:lnTo>
                      <a:lnTo>
                        <a:pt x="1757" y="1010"/>
                      </a:lnTo>
                      <a:lnTo>
                        <a:pt x="1747" y="1020"/>
                      </a:lnTo>
                      <a:lnTo>
                        <a:pt x="1749" y="1024"/>
                      </a:lnTo>
                      <a:lnTo>
                        <a:pt x="1733" y="1047"/>
                      </a:lnTo>
                      <a:lnTo>
                        <a:pt x="1749" y="1030"/>
                      </a:lnTo>
                      <a:lnTo>
                        <a:pt x="1778" y="984"/>
                      </a:lnTo>
                      <a:lnTo>
                        <a:pt x="1790" y="935"/>
                      </a:lnTo>
                      <a:lnTo>
                        <a:pt x="1796" y="902"/>
                      </a:lnTo>
                      <a:lnTo>
                        <a:pt x="1794" y="898"/>
                      </a:lnTo>
                      <a:lnTo>
                        <a:pt x="1786" y="935"/>
                      </a:lnTo>
                      <a:lnTo>
                        <a:pt x="1766" y="951"/>
                      </a:lnTo>
                      <a:lnTo>
                        <a:pt x="1776" y="935"/>
                      </a:lnTo>
                      <a:lnTo>
                        <a:pt x="1763" y="914"/>
                      </a:lnTo>
                      <a:lnTo>
                        <a:pt x="1768" y="870"/>
                      </a:lnTo>
                      <a:lnTo>
                        <a:pt x="1782" y="863"/>
                      </a:lnTo>
                      <a:lnTo>
                        <a:pt x="1790" y="868"/>
                      </a:lnTo>
                      <a:lnTo>
                        <a:pt x="1778" y="810"/>
                      </a:lnTo>
                      <a:lnTo>
                        <a:pt x="1776" y="804"/>
                      </a:lnTo>
                      <a:lnTo>
                        <a:pt x="1765" y="741"/>
                      </a:lnTo>
                      <a:lnTo>
                        <a:pt x="1743" y="650"/>
                      </a:lnTo>
                      <a:lnTo>
                        <a:pt x="1721" y="621"/>
                      </a:lnTo>
                      <a:lnTo>
                        <a:pt x="1678" y="574"/>
                      </a:lnTo>
                      <a:lnTo>
                        <a:pt x="1635" y="526"/>
                      </a:lnTo>
                      <a:lnTo>
                        <a:pt x="1592" y="477"/>
                      </a:lnTo>
                      <a:lnTo>
                        <a:pt x="1548" y="436"/>
                      </a:lnTo>
                      <a:lnTo>
                        <a:pt x="1529" y="397"/>
                      </a:lnTo>
                      <a:lnTo>
                        <a:pt x="1531" y="363"/>
                      </a:lnTo>
                      <a:lnTo>
                        <a:pt x="1476" y="320"/>
                      </a:lnTo>
                      <a:lnTo>
                        <a:pt x="1403" y="265"/>
                      </a:lnTo>
                      <a:lnTo>
                        <a:pt x="1366" y="228"/>
                      </a:lnTo>
                      <a:lnTo>
                        <a:pt x="1362" y="224"/>
                      </a:lnTo>
                      <a:lnTo>
                        <a:pt x="1326" y="185"/>
                      </a:lnTo>
                      <a:lnTo>
                        <a:pt x="1322" y="185"/>
                      </a:lnTo>
                      <a:lnTo>
                        <a:pt x="1314" y="171"/>
                      </a:lnTo>
                      <a:lnTo>
                        <a:pt x="1297" y="143"/>
                      </a:lnTo>
                      <a:lnTo>
                        <a:pt x="1257" y="84"/>
                      </a:lnTo>
                      <a:lnTo>
                        <a:pt x="1234" y="39"/>
                      </a:lnTo>
                      <a:lnTo>
                        <a:pt x="1230" y="39"/>
                      </a:lnTo>
                      <a:lnTo>
                        <a:pt x="1218" y="0"/>
                      </a:lnTo>
                      <a:lnTo>
                        <a:pt x="1216" y="0"/>
                      </a:lnTo>
                      <a:lnTo>
                        <a:pt x="1159" y="10"/>
                      </a:lnTo>
                      <a:lnTo>
                        <a:pt x="1128" y="10"/>
                      </a:lnTo>
                      <a:lnTo>
                        <a:pt x="1120" y="6"/>
                      </a:lnTo>
                      <a:lnTo>
                        <a:pt x="1098" y="27"/>
                      </a:lnTo>
                      <a:lnTo>
                        <a:pt x="1118" y="74"/>
                      </a:lnTo>
                      <a:lnTo>
                        <a:pt x="1120" y="104"/>
                      </a:lnTo>
                      <a:lnTo>
                        <a:pt x="1094" y="110"/>
                      </a:lnTo>
                      <a:lnTo>
                        <a:pt x="1081" y="86"/>
                      </a:lnTo>
                      <a:lnTo>
                        <a:pt x="1077" y="74"/>
                      </a:lnTo>
                      <a:lnTo>
                        <a:pt x="1069" y="74"/>
                      </a:lnTo>
                      <a:lnTo>
                        <a:pt x="1043" y="80"/>
                      </a:lnTo>
                      <a:lnTo>
                        <a:pt x="1035" y="82"/>
                      </a:lnTo>
                      <a:lnTo>
                        <a:pt x="1028" y="84"/>
                      </a:lnTo>
                      <a:lnTo>
                        <a:pt x="1020" y="86"/>
                      </a:lnTo>
                      <a:lnTo>
                        <a:pt x="1002" y="90"/>
                      </a:lnTo>
                      <a:lnTo>
                        <a:pt x="986" y="94"/>
                      </a:lnTo>
                      <a:lnTo>
                        <a:pt x="982" y="96"/>
                      </a:lnTo>
                      <a:lnTo>
                        <a:pt x="971" y="98"/>
                      </a:lnTo>
                      <a:lnTo>
                        <a:pt x="945" y="104"/>
                      </a:lnTo>
                      <a:lnTo>
                        <a:pt x="894" y="116"/>
                      </a:lnTo>
                      <a:lnTo>
                        <a:pt x="882" y="120"/>
                      </a:lnTo>
                      <a:lnTo>
                        <a:pt x="870" y="122"/>
                      </a:lnTo>
                      <a:lnTo>
                        <a:pt x="859" y="124"/>
                      </a:lnTo>
                      <a:lnTo>
                        <a:pt x="853" y="126"/>
                      </a:lnTo>
                      <a:lnTo>
                        <a:pt x="851" y="126"/>
                      </a:lnTo>
                      <a:lnTo>
                        <a:pt x="843" y="128"/>
                      </a:lnTo>
                      <a:lnTo>
                        <a:pt x="821" y="133"/>
                      </a:lnTo>
                      <a:lnTo>
                        <a:pt x="800" y="137"/>
                      </a:lnTo>
                      <a:lnTo>
                        <a:pt x="794" y="139"/>
                      </a:lnTo>
                      <a:lnTo>
                        <a:pt x="786" y="141"/>
                      </a:lnTo>
                      <a:lnTo>
                        <a:pt x="774" y="143"/>
                      </a:lnTo>
                      <a:lnTo>
                        <a:pt x="746" y="149"/>
                      </a:lnTo>
                      <a:lnTo>
                        <a:pt x="733" y="153"/>
                      </a:lnTo>
                      <a:lnTo>
                        <a:pt x="721" y="155"/>
                      </a:lnTo>
                      <a:lnTo>
                        <a:pt x="719" y="157"/>
                      </a:lnTo>
                      <a:lnTo>
                        <a:pt x="713" y="157"/>
                      </a:lnTo>
                      <a:lnTo>
                        <a:pt x="705" y="159"/>
                      </a:lnTo>
                      <a:lnTo>
                        <a:pt x="684" y="165"/>
                      </a:lnTo>
                      <a:lnTo>
                        <a:pt x="672" y="167"/>
                      </a:lnTo>
                      <a:lnTo>
                        <a:pt x="666" y="169"/>
                      </a:lnTo>
                      <a:lnTo>
                        <a:pt x="660" y="169"/>
                      </a:lnTo>
                      <a:lnTo>
                        <a:pt x="648" y="173"/>
                      </a:lnTo>
                      <a:lnTo>
                        <a:pt x="646" y="173"/>
                      </a:lnTo>
                      <a:lnTo>
                        <a:pt x="629" y="177"/>
                      </a:lnTo>
                      <a:lnTo>
                        <a:pt x="595" y="185"/>
                      </a:lnTo>
                      <a:lnTo>
                        <a:pt x="552" y="194"/>
                      </a:lnTo>
                      <a:lnTo>
                        <a:pt x="548" y="190"/>
                      </a:lnTo>
                      <a:lnTo>
                        <a:pt x="511" y="149"/>
                      </a:lnTo>
                      <a:lnTo>
                        <a:pt x="509" y="143"/>
                      </a:lnTo>
                      <a:lnTo>
                        <a:pt x="479" y="151"/>
                      </a:lnTo>
                      <a:lnTo>
                        <a:pt x="462" y="157"/>
                      </a:lnTo>
                      <a:lnTo>
                        <a:pt x="414" y="169"/>
                      </a:lnTo>
                      <a:lnTo>
                        <a:pt x="412" y="169"/>
                      </a:lnTo>
                      <a:lnTo>
                        <a:pt x="359" y="183"/>
                      </a:lnTo>
                      <a:lnTo>
                        <a:pt x="326" y="192"/>
                      </a:lnTo>
                      <a:lnTo>
                        <a:pt x="308" y="196"/>
                      </a:lnTo>
                      <a:lnTo>
                        <a:pt x="291" y="200"/>
                      </a:lnTo>
                      <a:lnTo>
                        <a:pt x="283" y="202"/>
                      </a:lnTo>
                      <a:lnTo>
                        <a:pt x="279" y="204"/>
                      </a:lnTo>
                      <a:lnTo>
                        <a:pt x="265" y="206"/>
                      </a:lnTo>
                      <a:lnTo>
                        <a:pt x="241" y="212"/>
                      </a:lnTo>
                      <a:lnTo>
                        <a:pt x="237" y="214"/>
                      </a:lnTo>
                      <a:lnTo>
                        <a:pt x="210" y="220"/>
                      </a:lnTo>
                      <a:lnTo>
                        <a:pt x="204" y="222"/>
                      </a:lnTo>
                      <a:lnTo>
                        <a:pt x="180" y="228"/>
                      </a:lnTo>
                      <a:lnTo>
                        <a:pt x="177" y="228"/>
                      </a:lnTo>
                      <a:lnTo>
                        <a:pt x="173" y="228"/>
                      </a:lnTo>
                      <a:lnTo>
                        <a:pt x="161" y="232"/>
                      </a:lnTo>
                      <a:lnTo>
                        <a:pt x="118" y="240"/>
                      </a:lnTo>
                      <a:lnTo>
                        <a:pt x="90" y="247"/>
                      </a:lnTo>
                      <a:lnTo>
                        <a:pt x="86" y="247"/>
                      </a:lnTo>
                      <a:lnTo>
                        <a:pt x="72" y="251"/>
                      </a:lnTo>
                      <a:lnTo>
                        <a:pt x="68" y="251"/>
                      </a:lnTo>
                      <a:lnTo>
                        <a:pt x="0" y="267"/>
                      </a:lnTo>
                      <a:lnTo>
                        <a:pt x="2" y="299"/>
                      </a:lnTo>
                      <a:lnTo>
                        <a:pt x="57" y="332"/>
                      </a:lnTo>
                      <a:lnTo>
                        <a:pt x="55" y="357"/>
                      </a:lnTo>
                      <a:lnTo>
                        <a:pt x="68" y="365"/>
                      </a:lnTo>
                      <a:lnTo>
                        <a:pt x="41" y="407"/>
                      </a:lnTo>
                      <a:lnTo>
                        <a:pt x="74" y="393"/>
                      </a:lnTo>
                      <a:lnTo>
                        <a:pt x="177" y="356"/>
                      </a:lnTo>
                      <a:lnTo>
                        <a:pt x="184" y="352"/>
                      </a:lnTo>
                      <a:lnTo>
                        <a:pt x="243" y="340"/>
                      </a:lnTo>
                      <a:lnTo>
                        <a:pt x="265" y="334"/>
                      </a:lnTo>
                      <a:lnTo>
                        <a:pt x="269" y="334"/>
                      </a:lnTo>
                      <a:lnTo>
                        <a:pt x="349" y="336"/>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201" name="Freeform 40">
                  <a:extLst>
                    <a:ext uri="{FF2B5EF4-FFF2-40B4-BE49-F238E27FC236}">
                      <a16:creationId xmlns:a16="http://schemas.microsoft.com/office/drawing/2014/main" id="{3B6D83AA-4757-4CAE-8348-61C65D4C3A33}"/>
                    </a:ext>
                  </a:extLst>
                </p:cNvPr>
                <p:cNvSpPr>
                  <a:spLocks/>
                </p:cNvSpPr>
                <p:nvPr/>
              </p:nvSpPr>
              <p:spPr bwMode="auto">
                <a:xfrm>
                  <a:off x="3642" y="2794"/>
                  <a:ext cx="561" cy="390"/>
                </a:xfrm>
                <a:custGeom>
                  <a:avLst/>
                  <a:gdLst>
                    <a:gd name="T0" fmla="*/ 692 w 1120"/>
                    <a:gd name="T1" fmla="*/ 389 h 778"/>
                    <a:gd name="T2" fmla="*/ 747 w 1120"/>
                    <a:gd name="T3" fmla="*/ 381 h 778"/>
                    <a:gd name="T4" fmla="*/ 804 w 1120"/>
                    <a:gd name="T5" fmla="*/ 369 h 778"/>
                    <a:gd name="T6" fmla="*/ 904 w 1120"/>
                    <a:gd name="T7" fmla="*/ 352 h 778"/>
                    <a:gd name="T8" fmla="*/ 900 w 1120"/>
                    <a:gd name="T9" fmla="*/ 405 h 778"/>
                    <a:gd name="T10" fmla="*/ 938 w 1120"/>
                    <a:gd name="T11" fmla="*/ 456 h 778"/>
                    <a:gd name="T12" fmla="*/ 942 w 1120"/>
                    <a:gd name="T13" fmla="*/ 542 h 778"/>
                    <a:gd name="T14" fmla="*/ 973 w 1120"/>
                    <a:gd name="T15" fmla="*/ 572 h 778"/>
                    <a:gd name="T16" fmla="*/ 1052 w 1120"/>
                    <a:gd name="T17" fmla="*/ 497 h 778"/>
                    <a:gd name="T18" fmla="*/ 1020 w 1120"/>
                    <a:gd name="T19" fmla="*/ 585 h 778"/>
                    <a:gd name="T20" fmla="*/ 981 w 1120"/>
                    <a:gd name="T21" fmla="*/ 609 h 778"/>
                    <a:gd name="T22" fmla="*/ 991 w 1120"/>
                    <a:gd name="T23" fmla="*/ 640 h 778"/>
                    <a:gd name="T24" fmla="*/ 1085 w 1120"/>
                    <a:gd name="T25" fmla="*/ 660 h 778"/>
                    <a:gd name="T26" fmla="*/ 1103 w 1120"/>
                    <a:gd name="T27" fmla="*/ 711 h 778"/>
                    <a:gd name="T28" fmla="*/ 1057 w 1120"/>
                    <a:gd name="T29" fmla="*/ 741 h 778"/>
                    <a:gd name="T30" fmla="*/ 1048 w 1120"/>
                    <a:gd name="T31" fmla="*/ 717 h 778"/>
                    <a:gd name="T32" fmla="*/ 904 w 1120"/>
                    <a:gd name="T33" fmla="*/ 727 h 778"/>
                    <a:gd name="T34" fmla="*/ 877 w 1120"/>
                    <a:gd name="T35" fmla="*/ 741 h 778"/>
                    <a:gd name="T36" fmla="*/ 818 w 1120"/>
                    <a:gd name="T37" fmla="*/ 731 h 778"/>
                    <a:gd name="T38" fmla="*/ 733 w 1120"/>
                    <a:gd name="T39" fmla="*/ 760 h 778"/>
                    <a:gd name="T40" fmla="*/ 662 w 1120"/>
                    <a:gd name="T41" fmla="*/ 727 h 778"/>
                    <a:gd name="T42" fmla="*/ 592 w 1120"/>
                    <a:gd name="T43" fmla="*/ 688 h 778"/>
                    <a:gd name="T44" fmla="*/ 523 w 1120"/>
                    <a:gd name="T45" fmla="*/ 678 h 778"/>
                    <a:gd name="T46" fmla="*/ 499 w 1120"/>
                    <a:gd name="T47" fmla="*/ 658 h 778"/>
                    <a:gd name="T48" fmla="*/ 533 w 1120"/>
                    <a:gd name="T49" fmla="*/ 695 h 778"/>
                    <a:gd name="T50" fmla="*/ 493 w 1120"/>
                    <a:gd name="T51" fmla="*/ 711 h 778"/>
                    <a:gd name="T52" fmla="*/ 301 w 1120"/>
                    <a:gd name="T53" fmla="*/ 713 h 778"/>
                    <a:gd name="T54" fmla="*/ 114 w 1120"/>
                    <a:gd name="T55" fmla="*/ 731 h 778"/>
                    <a:gd name="T56" fmla="*/ 136 w 1120"/>
                    <a:gd name="T57" fmla="*/ 670 h 778"/>
                    <a:gd name="T58" fmla="*/ 126 w 1120"/>
                    <a:gd name="T59" fmla="*/ 611 h 778"/>
                    <a:gd name="T60" fmla="*/ 144 w 1120"/>
                    <a:gd name="T61" fmla="*/ 523 h 778"/>
                    <a:gd name="T62" fmla="*/ 134 w 1120"/>
                    <a:gd name="T63" fmla="*/ 436 h 778"/>
                    <a:gd name="T64" fmla="*/ 73 w 1120"/>
                    <a:gd name="T65" fmla="*/ 326 h 778"/>
                    <a:gd name="T66" fmla="*/ 32 w 1120"/>
                    <a:gd name="T67" fmla="*/ 285 h 778"/>
                    <a:gd name="T68" fmla="*/ 20 w 1120"/>
                    <a:gd name="T69" fmla="*/ 232 h 778"/>
                    <a:gd name="T70" fmla="*/ 10 w 1120"/>
                    <a:gd name="T71" fmla="*/ 155 h 778"/>
                    <a:gd name="T72" fmla="*/ 4 w 1120"/>
                    <a:gd name="T73" fmla="*/ 104 h 778"/>
                    <a:gd name="T74" fmla="*/ 22 w 1120"/>
                    <a:gd name="T75" fmla="*/ 72 h 778"/>
                    <a:gd name="T76" fmla="*/ 102 w 1120"/>
                    <a:gd name="T77" fmla="*/ 63 h 778"/>
                    <a:gd name="T78" fmla="*/ 153 w 1120"/>
                    <a:gd name="T79" fmla="*/ 57 h 778"/>
                    <a:gd name="T80" fmla="*/ 205 w 1120"/>
                    <a:gd name="T81" fmla="*/ 49 h 778"/>
                    <a:gd name="T82" fmla="*/ 301 w 1120"/>
                    <a:gd name="T83" fmla="*/ 37 h 778"/>
                    <a:gd name="T84" fmla="*/ 478 w 1120"/>
                    <a:gd name="T85" fmla="*/ 12 h 778"/>
                    <a:gd name="T86" fmla="*/ 513 w 1120"/>
                    <a:gd name="T87" fmla="*/ 6 h 778"/>
                    <a:gd name="T88" fmla="*/ 558 w 1120"/>
                    <a:gd name="T89" fmla="*/ 0 h 778"/>
                    <a:gd name="T90" fmla="*/ 592 w 1120"/>
                    <a:gd name="T91" fmla="*/ 84 h 778"/>
                    <a:gd name="T92" fmla="*/ 617 w 1120"/>
                    <a:gd name="T93" fmla="*/ 157 h 778"/>
                    <a:gd name="T94" fmla="*/ 617 w 1120"/>
                    <a:gd name="T95" fmla="*/ 171 h 778"/>
                    <a:gd name="T96" fmla="*/ 582 w 1120"/>
                    <a:gd name="T97" fmla="*/ 228 h 778"/>
                    <a:gd name="T98" fmla="*/ 562 w 1120"/>
                    <a:gd name="T99" fmla="*/ 257 h 778"/>
                    <a:gd name="T100" fmla="*/ 547 w 1120"/>
                    <a:gd name="T101" fmla="*/ 338 h 778"/>
                    <a:gd name="T102" fmla="*/ 531 w 1120"/>
                    <a:gd name="T103" fmla="*/ 416 h 7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20"/>
                    <a:gd name="T157" fmla="*/ 0 h 778"/>
                    <a:gd name="T158" fmla="*/ 1120 w 1120"/>
                    <a:gd name="T159" fmla="*/ 778 h 7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20" h="778">
                      <a:moveTo>
                        <a:pt x="623" y="401"/>
                      </a:moveTo>
                      <a:lnTo>
                        <a:pt x="647" y="397"/>
                      </a:lnTo>
                      <a:lnTo>
                        <a:pt x="657" y="395"/>
                      </a:lnTo>
                      <a:lnTo>
                        <a:pt x="692" y="389"/>
                      </a:lnTo>
                      <a:lnTo>
                        <a:pt x="708" y="387"/>
                      </a:lnTo>
                      <a:lnTo>
                        <a:pt x="716" y="385"/>
                      </a:lnTo>
                      <a:lnTo>
                        <a:pt x="743" y="381"/>
                      </a:lnTo>
                      <a:lnTo>
                        <a:pt x="747" y="381"/>
                      </a:lnTo>
                      <a:lnTo>
                        <a:pt x="757" y="379"/>
                      </a:lnTo>
                      <a:lnTo>
                        <a:pt x="782" y="373"/>
                      </a:lnTo>
                      <a:lnTo>
                        <a:pt x="786" y="373"/>
                      </a:lnTo>
                      <a:lnTo>
                        <a:pt x="804" y="369"/>
                      </a:lnTo>
                      <a:lnTo>
                        <a:pt x="806" y="369"/>
                      </a:lnTo>
                      <a:lnTo>
                        <a:pt x="831" y="365"/>
                      </a:lnTo>
                      <a:lnTo>
                        <a:pt x="888" y="354"/>
                      </a:lnTo>
                      <a:lnTo>
                        <a:pt x="904" y="352"/>
                      </a:lnTo>
                      <a:lnTo>
                        <a:pt x="906" y="352"/>
                      </a:lnTo>
                      <a:lnTo>
                        <a:pt x="910" y="350"/>
                      </a:lnTo>
                      <a:lnTo>
                        <a:pt x="908" y="365"/>
                      </a:lnTo>
                      <a:lnTo>
                        <a:pt x="900" y="405"/>
                      </a:lnTo>
                      <a:lnTo>
                        <a:pt x="900" y="420"/>
                      </a:lnTo>
                      <a:lnTo>
                        <a:pt x="922" y="452"/>
                      </a:lnTo>
                      <a:lnTo>
                        <a:pt x="924" y="450"/>
                      </a:lnTo>
                      <a:lnTo>
                        <a:pt x="938" y="456"/>
                      </a:lnTo>
                      <a:lnTo>
                        <a:pt x="959" y="495"/>
                      </a:lnTo>
                      <a:lnTo>
                        <a:pt x="981" y="505"/>
                      </a:lnTo>
                      <a:lnTo>
                        <a:pt x="963" y="515"/>
                      </a:lnTo>
                      <a:lnTo>
                        <a:pt x="942" y="542"/>
                      </a:lnTo>
                      <a:lnTo>
                        <a:pt x="920" y="552"/>
                      </a:lnTo>
                      <a:lnTo>
                        <a:pt x="945" y="560"/>
                      </a:lnTo>
                      <a:lnTo>
                        <a:pt x="957" y="572"/>
                      </a:lnTo>
                      <a:lnTo>
                        <a:pt x="973" y="572"/>
                      </a:lnTo>
                      <a:lnTo>
                        <a:pt x="981" y="542"/>
                      </a:lnTo>
                      <a:lnTo>
                        <a:pt x="993" y="532"/>
                      </a:lnTo>
                      <a:lnTo>
                        <a:pt x="1016" y="524"/>
                      </a:lnTo>
                      <a:lnTo>
                        <a:pt x="1052" y="497"/>
                      </a:lnTo>
                      <a:lnTo>
                        <a:pt x="1056" y="540"/>
                      </a:lnTo>
                      <a:lnTo>
                        <a:pt x="1046" y="548"/>
                      </a:lnTo>
                      <a:lnTo>
                        <a:pt x="1048" y="556"/>
                      </a:lnTo>
                      <a:lnTo>
                        <a:pt x="1020" y="585"/>
                      </a:lnTo>
                      <a:lnTo>
                        <a:pt x="1018" y="605"/>
                      </a:lnTo>
                      <a:lnTo>
                        <a:pt x="1004" y="595"/>
                      </a:lnTo>
                      <a:lnTo>
                        <a:pt x="1006" y="611"/>
                      </a:lnTo>
                      <a:lnTo>
                        <a:pt x="981" y="609"/>
                      </a:lnTo>
                      <a:lnTo>
                        <a:pt x="1006" y="613"/>
                      </a:lnTo>
                      <a:lnTo>
                        <a:pt x="981" y="619"/>
                      </a:lnTo>
                      <a:lnTo>
                        <a:pt x="1004" y="640"/>
                      </a:lnTo>
                      <a:lnTo>
                        <a:pt x="991" y="640"/>
                      </a:lnTo>
                      <a:lnTo>
                        <a:pt x="1014" y="662"/>
                      </a:lnTo>
                      <a:lnTo>
                        <a:pt x="1042" y="656"/>
                      </a:lnTo>
                      <a:lnTo>
                        <a:pt x="1071" y="666"/>
                      </a:lnTo>
                      <a:lnTo>
                        <a:pt x="1085" y="660"/>
                      </a:lnTo>
                      <a:lnTo>
                        <a:pt x="1107" y="674"/>
                      </a:lnTo>
                      <a:lnTo>
                        <a:pt x="1120" y="676"/>
                      </a:lnTo>
                      <a:lnTo>
                        <a:pt x="1118" y="707"/>
                      </a:lnTo>
                      <a:lnTo>
                        <a:pt x="1103" y="711"/>
                      </a:lnTo>
                      <a:lnTo>
                        <a:pt x="1103" y="729"/>
                      </a:lnTo>
                      <a:lnTo>
                        <a:pt x="1103" y="723"/>
                      </a:lnTo>
                      <a:lnTo>
                        <a:pt x="1081" y="711"/>
                      </a:lnTo>
                      <a:lnTo>
                        <a:pt x="1057" y="741"/>
                      </a:lnTo>
                      <a:lnTo>
                        <a:pt x="1054" y="739"/>
                      </a:lnTo>
                      <a:lnTo>
                        <a:pt x="1057" y="733"/>
                      </a:lnTo>
                      <a:lnTo>
                        <a:pt x="1054" y="715"/>
                      </a:lnTo>
                      <a:lnTo>
                        <a:pt x="1048" y="717"/>
                      </a:lnTo>
                      <a:lnTo>
                        <a:pt x="1024" y="694"/>
                      </a:lnTo>
                      <a:lnTo>
                        <a:pt x="969" y="686"/>
                      </a:lnTo>
                      <a:lnTo>
                        <a:pt x="938" y="695"/>
                      </a:lnTo>
                      <a:lnTo>
                        <a:pt x="904" y="727"/>
                      </a:lnTo>
                      <a:lnTo>
                        <a:pt x="875" y="749"/>
                      </a:lnTo>
                      <a:lnTo>
                        <a:pt x="849" y="758"/>
                      </a:lnTo>
                      <a:lnTo>
                        <a:pt x="869" y="751"/>
                      </a:lnTo>
                      <a:lnTo>
                        <a:pt x="877" y="741"/>
                      </a:lnTo>
                      <a:lnTo>
                        <a:pt x="855" y="719"/>
                      </a:lnTo>
                      <a:lnTo>
                        <a:pt x="843" y="719"/>
                      </a:lnTo>
                      <a:lnTo>
                        <a:pt x="837" y="733"/>
                      </a:lnTo>
                      <a:lnTo>
                        <a:pt x="818" y="731"/>
                      </a:lnTo>
                      <a:lnTo>
                        <a:pt x="786" y="756"/>
                      </a:lnTo>
                      <a:lnTo>
                        <a:pt x="763" y="778"/>
                      </a:lnTo>
                      <a:lnTo>
                        <a:pt x="755" y="778"/>
                      </a:lnTo>
                      <a:lnTo>
                        <a:pt x="733" y="760"/>
                      </a:lnTo>
                      <a:lnTo>
                        <a:pt x="698" y="766"/>
                      </a:lnTo>
                      <a:lnTo>
                        <a:pt x="637" y="739"/>
                      </a:lnTo>
                      <a:lnTo>
                        <a:pt x="651" y="741"/>
                      </a:lnTo>
                      <a:lnTo>
                        <a:pt x="662" y="727"/>
                      </a:lnTo>
                      <a:lnTo>
                        <a:pt x="655" y="707"/>
                      </a:lnTo>
                      <a:lnTo>
                        <a:pt x="604" y="703"/>
                      </a:lnTo>
                      <a:lnTo>
                        <a:pt x="594" y="707"/>
                      </a:lnTo>
                      <a:lnTo>
                        <a:pt x="592" y="688"/>
                      </a:lnTo>
                      <a:lnTo>
                        <a:pt x="576" y="690"/>
                      </a:lnTo>
                      <a:lnTo>
                        <a:pt x="572" y="668"/>
                      </a:lnTo>
                      <a:lnTo>
                        <a:pt x="547" y="668"/>
                      </a:lnTo>
                      <a:lnTo>
                        <a:pt x="523" y="678"/>
                      </a:lnTo>
                      <a:lnTo>
                        <a:pt x="525" y="674"/>
                      </a:lnTo>
                      <a:lnTo>
                        <a:pt x="521" y="672"/>
                      </a:lnTo>
                      <a:lnTo>
                        <a:pt x="519" y="656"/>
                      </a:lnTo>
                      <a:lnTo>
                        <a:pt x="499" y="658"/>
                      </a:lnTo>
                      <a:lnTo>
                        <a:pt x="495" y="668"/>
                      </a:lnTo>
                      <a:lnTo>
                        <a:pt x="464" y="682"/>
                      </a:lnTo>
                      <a:lnTo>
                        <a:pt x="499" y="703"/>
                      </a:lnTo>
                      <a:lnTo>
                        <a:pt x="533" y="695"/>
                      </a:lnTo>
                      <a:lnTo>
                        <a:pt x="552" y="703"/>
                      </a:lnTo>
                      <a:lnTo>
                        <a:pt x="552" y="721"/>
                      </a:lnTo>
                      <a:lnTo>
                        <a:pt x="529" y="721"/>
                      </a:lnTo>
                      <a:lnTo>
                        <a:pt x="493" y="711"/>
                      </a:lnTo>
                      <a:lnTo>
                        <a:pt x="472" y="713"/>
                      </a:lnTo>
                      <a:lnTo>
                        <a:pt x="452" y="725"/>
                      </a:lnTo>
                      <a:lnTo>
                        <a:pt x="376" y="729"/>
                      </a:lnTo>
                      <a:lnTo>
                        <a:pt x="301" y="713"/>
                      </a:lnTo>
                      <a:lnTo>
                        <a:pt x="238" y="707"/>
                      </a:lnTo>
                      <a:lnTo>
                        <a:pt x="140" y="729"/>
                      </a:lnTo>
                      <a:lnTo>
                        <a:pt x="128" y="749"/>
                      </a:lnTo>
                      <a:lnTo>
                        <a:pt x="114" y="731"/>
                      </a:lnTo>
                      <a:lnTo>
                        <a:pt x="108" y="711"/>
                      </a:lnTo>
                      <a:lnTo>
                        <a:pt x="116" y="705"/>
                      </a:lnTo>
                      <a:lnTo>
                        <a:pt x="130" y="676"/>
                      </a:lnTo>
                      <a:lnTo>
                        <a:pt x="136" y="670"/>
                      </a:lnTo>
                      <a:lnTo>
                        <a:pt x="138" y="664"/>
                      </a:lnTo>
                      <a:lnTo>
                        <a:pt x="140" y="650"/>
                      </a:lnTo>
                      <a:lnTo>
                        <a:pt x="136" y="625"/>
                      </a:lnTo>
                      <a:lnTo>
                        <a:pt x="126" y="611"/>
                      </a:lnTo>
                      <a:lnTo>
                        <a:pt x="124" y="597"/>
                      </a:lnTo>
                      <a:lnTo>
                        <a:pt x="126" y="595"/>
                      </a:lnTo>
                      <a:lnTo>
                        <a:pt x="130" y="574"/>
                      </a:lnTo>
                      <a:lnTo>
                        <a:pt x="144" y="523"/>
                      </a:lnTo>
                      <a:lnTo>
                        <a:pt x="150" y="497"/>
                      </a:lnTo>
                      <a:lnTo>
                        <a:pt x="144" y="471"/>
                      </a:lnTo>
                      <a:lnTo>
                        <a:pt x="144" y="434"/>
                      </a:lnTo>
                      <a:lnTo>
                        <a:pt x="134" y="436"/>
                      </a:lnTo>
                      <a:lnTo>
                        <a:pt x="96" y="379"/>
                      </a:lnTo>
                      <a:lnTo>
                        <a:pt x="100" y="375"/>
                      </a:lnTo>
                      <a:lnTo>
                        <a:pt x="77" y="359"/>
                      </a:lnTo>
                      <a:lnTo>
                        <a:pt x="73" y="326"/>
                      </a:lnTo>
                      <a:lnTo>
                        <a:pt x="61" y="308"/>
                      </a:lnTo>
                      <a:lnTo>
                        <a:pt x="36" y="289"/>
                      </a:lnTo>
                      <a:lnTo>
                        <a:pt x="34" y="287"/>
                      </a:lnTo>
                      <a:lnTo>
                        <a:pt x="32" y="285"/>
                      </a:lnTo>
                      <a:lnTo>
                        <a:pt x="30" y="283"/>
                      </a:lnTo>
                      <a:lnTo>
                        <a:pt x="26" y="281"/>
                      </a:lnTo>
                      <a:lnTo>
                        <a:pt x="20" y="241"/>
                      </a:lnTo>
                      <a:lnTo>
                        <a:pt x="20" y="232"/>
                      </a:lnTo>
                      <a:lnTo>
                        <a:pt x="16" y="206"/>
                      </a:lnTo>
                      <a:lnTo>
                        <a:pt x="16" y="202"/>
                      </a:lnTo>
                      <a:lnTo>
                        <a:pt x="14" y="181"/>
                      </a:lnTo>
                      <a:lnTo>
                        <a:pt x="10" y="155"/>
                      </a:lnTo>
                      <a:lnTo>
                        <a:pt x="8" y="141"/>
                      </a:lnTo>
                      <a:lnTo>
                        <a:pt x="8" y="133"/>
                      </a:lnTo>
                      <a:lnTo>
                        <a:pt x="8" y="129"/>
                      </a:lnTo>
                      <a:lnTo>
                        <a:pt x="4" y="104"/>
                      </a:lnTo>
                      <a:lnTo>
                        <a:pt x="0" y="78"/>
                      </a:lnTo>
                      <a:lnTo>
                        <a:pt x="0" y="76"/>
                      </a:lnTo>
                      <a:lnTo>
                        <a:pt x="8" y="74"/>
                      </a:lnTo>
                      <a:lnTo>
                        <a:pt x="22" y="72"/>
                      </a:lnTo>
                      <a:lnTo>
                        <a:pt x="47" y="70"/>
                      </a:lnTo>
                      <a:lnTo>
                        <a:pt x="71" y="67"/>
                      </a:lnTo>
                      <a:lnTo>
                        <a:pt x="73" y="67"/>
                      </a:lnTo>
                      <a:lnTo>
                        <a:pt x="102" y="63"/>
                      </a:lnTo>
                      <a:lnTo>
                        <a:pt x="106" y="63"/>
                      </a:lnTo>
                      <a:lnTo>
                        <a:pt x="108" y="63"/>
                      </a:lnTo>
                      <a:lnTo>
                        <a:pt x="138" y="59"/>
                      </a:lnTo>
                      <a:lnTo>
                        <a:pt x="153" y="57"/>
                      </a:lnTo>
                      <a:lnTo>
                        <a:pt x="157" y="57"/>
                      </a:lnTo>
                      <a:lnTo>
                        <a:pt x="161" y="55"/>
                      </a:lnTo>
                      <a:lnTo>
                        <a:pt x="167" y="55"/>
                      </a:lnTo>
                      <a:lnTo>
                        <a:pt x="205" y="49"/>
                      </a:lnTo>
                      <a:lnTo>
                        <a:pt x="240" y="45"/>
                      </a:lnTo>
                      <a:lnTo>
                        <a:pt x="242" y="45"/>
                      </a:lnTo>
                      <a:lnTo>
                        <a:pt x="256" y="43"/>
                      </a:lnTo>
                      <a:lnTo>
                        <a:pt x="301" y="37"/>
                      </a:lnTo>
                      <a:lnTo>
                        <a:pt x="364" y="29"/>
                      </a:lnTo>
                      <a:lnTo>
                        <a:pt x="383" y="25"/>
                      </a:lnTo>
                      <a:lnTo>
                        <a:pt x="476" y="12"/>
                      </a:lnTo>
                      <a:lnTo>
                        <a:pt x="478" y="12"/>
                      </a:lnTo>
                      <a:lnTo>
                        <a:pt x="501" y="8"/>
                      </a:lnTo>
                      <a:lnTo>
                        <a:pt x="505" y="8"/>
                      </a:lnTo>
                      <a:lnTo>
                        <a:pt x="511" y="6"/>
                      </a:lnTo>
                      <a:lnTo>
                        <a:pt x="513" y="6"/>
                      </a:lnTo>
                      <a:lnTo>
                        <a:pt x="539" y="2"/>
                      </a:lnTo>
                      <a:lnTo>
                        <a:pt x="547" y="2"/>
                      </a:lnTo>
                      <a:lnTo>
                        <a:pt x="552" y="0"/>
                      </a:lnTo>
                      <a:lnTo>
                        <a:pt x="558" y="0"/>
                      </a:lnTo>
                      <a:lnTo>
                        <a:pt x="580" y="82"/>
                      </a:lnTo>
                      <a:lnTo>
                        <a:pt x="602" y="70"/>
                      </a:lnTo>
                      <a:lnTo>
                        <a:pt x="596" y="80"/>
                      </a:lnTo>
                      <a:lnTo>
                        <a:pt x="592" y="84"/>
                      </a:lnTo>
                      <a:lnTo>
                        <a:pt x="607" y="98"/>
                      </a:lnTo>
                      <a:lnTo>
                        <a:pt x="584" y="98"/>
                      </a:lnTo>
                      <a:lnTo>
                        <a:pt x="609" y="106"/>
                      </a:lnTo>
                      <a:lnTo>
                        <a:pt x="617" y="157"/>
                      </a:lnTo>
                      <a:lnTo>
                        <a:pt x="592" y="157"/>
                      </a:lnTo>
                      <a:lnTo>
                        <a:pt x="596" y="175"/>
                      </a:lnTo>
                      <a:lnTo>
                        <a:pt x="609" y="173"/>
                      </a:lnTo>
                      <a:lnTo>
                        <a:pt x="617" y="171"/>
                      </a:lnTo>
                      <a:lnTo>
                        <a:pt x="613" y="173"/>
                      </a:lnTo>
                      <a:lnTo>
                        <a:pt x="598" y="184"/>
                      </a:lnTo>
                      <a:lnTo>
                        <a:pt x="607" y="198"/>
                      </a:lnTo>
                      <a:lnTo>
                        <a:pt x="582" y="228"/>
                      </a:lnTo>
                      <a:lnTo>
                        <a:pt x="580" y="230"/>
                      </a:lnTo>
                      <a:lnTo>
                        <a:pt x="580" y="253"/>
                      </a:lnTo>
                      <a:lnTo>
                        <a:pt x="570" y="255"/>
                      </a:lnTo>
                      <a:lnTo>
                        <a:pt x="562" y="257"/>
                      </a:lnTo>
                      <a:lnTo>
                        <a:pt x="558" y="259"/>
                      </a:lnTo>
                      <a:lnTo>
                        <a:pt x="558" y="261"/>
                      </a:lnTo>
                      <a:lnTo>
                        <a:pt x="537" y="283"/>
                      </a:lnTo>
                      <a:lnTo>
                        <a:pt x="547" y="338"/>
                      </a:lnTo>
                      <a:lnTo>
                        <a:pt x="535" y="377"/>
                      </a:lnTo>
                      <a:lnTo>
                        <a:pt x="529" y="389"/>
                      </a:lnTo>
                      <a:lnTo>
                        <a:pt x="535" y="412"/>
                      </a:lnTo>
                      <a:lnTo>
                        <a:pt x="531" y="416"/>
                      </a:lnTo>
                      <a:lnTo>
                        <a:pt x="582" y="409"/>
                      </a:lnTo>
                      <a:lnTo>
                        <a:pt x="607" y="405"/>
                      </a:lnTo>
                      <a:lnTo>
                        <a:pt x="623" y="401"/>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202" name="Freeform 41">
                  <a:extLst>
                    <a:ext uri="{FF2B5EF4-FFF2-40B4-BE49-F238E27FC236}">
                      <a16:creationId xmlns:a16="http://schemas.microsoft.com/office/drawing/2014/main" id="{ED3312B9-D109-4D98-A416-4DE5344CAE60}"/>
                    </a:ext>
                  </a:extLst>
                </p:cNvPr>
                <p:cNvSpPr>
                  <a:spLocks/>
                </p:cNvSpPr>
                <p:nvPr/>
              </p:nvSpPr>
              <p:spPr bwMode="auto">
                <a:xfrm>
                  <a:off x="3547" y="2424"/>
                  <a:ext cx="466" cy="409"/>
                </a:xfrm>
                <a:custGeom>
                  <a:avLst/>
                  <a:gdLst>
                    <a:gd name="T0" fmla="*/ 45 w 931"/>
                    <a:gd name="T1" fmla="*/ 285 h 817"/>
                    <a:gd name="T2" fmla="*/ 55 w 931"/>
                    <a:gd name="T3" fmla="*/ 320 h 817"/>
                    <a:gd name="T4" fmla="*/ 58 w 931"/>
                    <a:gd name="T5" fmla="*/ 342 h 817"/>
                    <a:gd name="T6" fmla="*/ 68 w 931"/>
                    <a:gd name="T7" fmla="*/ 436 h 817"/>
                    <a:gd name="T8" fmla="*/ 70 w 931"/>
                    <a:gd name="T9" fmla="*/ 477 h 817"/>
                    <a:gd name="T10" fmla="*/ 74 w 931"/>
                    <a:gd name="T11" fmla="*/ 523 h 817"/>
                    <a:gd name="T12" fmla="*/ 80 w 931"/>
                    <a:gd name="T13" fmla="*/ 587 h 817"/>
                    <a:gd name="T14" fmla="*/ 86 w 931"/>
                    <a:gd name="T15" fmla="*/ 639 h 817"/>
                    <a:gd name="T16" fmla="*/ 90 w 931"/>
                    <a:gd name="T17" fmla="*/ 701 h 817"/>
                    <a:gd name="T18" fmla="*/ 178 w 931"/>
                    <a:gd name="T19" fmla="*/ 709 h 817"/>
                    <a:gd name="T20" fmla="*/ 184 w 931"/>
                    <a:gd name="T21" fmla="*/ 766 h 817"/>
                    <a:gd name="T22" fmla="*/ 190 w 931"/>
                    <a:gd name="T23" fmla="*/ 817 h 817"/>
                    <a:gd name="T24" fmla="*/ 237 w 931"/>
                    <a:gd name="T25" fmla="*/ 811 h 817"/>
                    <a:gd name="T26" fmla="*/ 292 w 931"/>
                    <a:gd name="T27" fmla="*/ 804 h 817"/>
                    <a:gd name="T28" fmla="*/ 328 w 931"/>
                    <a:gd name="T29" fmla="*/ 800 h 817"/>
                    <a:gd name="T30" fmla="*/ 351 w 931"/>
                    <a:gd name="T31" fmla="*/ 796 h 817"/>
                    <a:gd name="T32" fmla="*/ 430 w 931"/>
                    <a:gd name="T33" fmla="*/ 786 h 817"/>
                    <a:gd name="T34" fmla="*/ 491 w 931"/>
                    <a:gd name="T35" fmla="*/ 778 h 817"/>
                    <a:gd name="T36" fmla="*/ 666 w 931"/>
                    <a:gd name="T37" fmla="*/ 753 h 817"/>
                    <a:gd name="T38" fmla="*/ 695 w 931"/>
                    <a:gd name="T39" fmla="*/ 749 h 817"/>
                    <a:gd name="T40" fmla="*/ 729 w 931"/>
                    <a:gd name="T41" fmla="*/ 743 h 817"/>
                    <a:gd name="T42" fmla="*/ 748 w 931"/>
                    <a:gd name="T43" fmla="*/ 741 h 817"/>
                    <a:gd name="T44" fmla="*/ 735 w 931"/>
                    <a:gd name="T45" fmla="*/ 664 h 817"/>
                    <a:gd name="T46" fmla="*/ 729 w 931"/>
                    <a:gd name="T47" fmla="*/ 639 h 817"/>
                    <a:gd name="T48" fmla="*/ 717 w 931"/>
                    <a:gd name="T49" fmla="*/ 631 h 817"/>
                    <a:gd name="T50" fmla="*/ 754 w 931"/>
                    <a:gd name="T51" fmla="*/ 582 h 817"/>
                    <a:gd name="T52" fmla="*/ 752 w 931"/>
                    <a:gd name="T53" fmla="*/ 509 h 817"/>
                    <a:gd name="T54" fmla="*/ 778 w 931"/>
                    <a:gd name="T55" fmla="*/ 454 h 817"/>
                    <a:gd name="T56" fmla="*/ 797 w 931"/>
                    <a:gd name="T57" fmla="*/ 460 h 817"/>
                    <a:gd name="T58" fmla="*/ 809 w 931"/>
                    <a:gd name="T59" fmla="*/ 385 h 817"/>
                    <a:gd name="T60" fmla="*/ 803 w 931"/>
                    <a:gd name="T61" fmla="*/ 373 h 817"/>
                    <a:gd name="T62" fmla="*/ 825 w 931"/>
                    <a:gd name="T63" fmla="*/ 363 h 817"/>
                    <a:gd name="T64" fmla="*/ 831 w 931"/>
                    <a:gd name="T65" fmla="*/ 346 h 817"/>
                    <a:gd name="T66" fmla="*/ 856 w 931"/>
                    <a:gd name="T67" fmla="*/ 328 h 817"/>
                    <a:gd name="T68" fmla="*/ 868 w 931"/>
                    <a:gd name="T69" fmla="*/ 277 h 817"/>
                    <a:gd name="T70" fmla="*/ 860 w 931"/>
                    <a:gd name="T71" fmla="*/ 220 h 817"/>
                    <a:gd name="T72" fmla="*/ 856 w 931"/>
                    <a:gd name="T73" fmla="*/ 214 h 817"/>
                    <a:gd name="T74" fmla="*/ 896 w 931"/>
                    <a:gd name="T75" fmla="*/ 186 h 817"/>
                    <a:gd name="T76" fmla="*/ 931 w 931"/>
                    <a:gd name="T77" fmla="*/ 102 h 817"/>
                    <a:gd name="T78" fmla="*/ 880 w 931"/>
                    <a:gd name="T79" fmla="*/ 92 h 817"/>
                    <a:gd name="T80" fmla="*/ 817 w 931"/>
                    <a:gd name="T81" fmla="*/ 104 h 817"/>
                    <a:gd name="T82" fmla="*/ 805 w 931"/>
                    <a:gd name="T83" fmla="*/ 82 h 817"/>
                    <a:gd name="T84" fmla="*/ 831 w 931"/>
                    <a:gd name="T85" fmla="*/ 51 h 817"/>
                    <a:gd name="T86" fmla="*/ 797 w 931"/>
                    <a:gd name="T87" fmla="*/ 2 h 817"/>
                    <a:gd name="T88" fmla="*/ 715 w 931"/>
                    <a:gd name="T89" fmla="*/ 17 h 817"/>
                    <a:gd name="T90" fmla="*/ 685 w 931"/>
                    <a:gd name="T91" fmla="*/ 21 h 817"/>
                    <a:gd name="T92" fmla="*/ 624 w 931"/>
                    <a:gd name="T93" fmla="*/ 31 h 817"/>
                    <a:gd name="T94" fmla="*/ 585 w 931"/>
                    <a:gd name="T95" fmla="*/ 39 h 817"/>
                    <a:gd name="T96" fmla="*/ 562 w 931"/>
                    <a:gd name="T97" fmla="*/ 41 h 817"/>
                    <a:gd name="T98" fmla="*/ 479 w 931"/>
                    <a:gd name="T99" fmla="*/ 55 h 817"/>
                    <a:gd name="T100" fmla="*/ 452 w 931"/>
                    <a:gd name="T101" fmla="*/ 59 h 817"/>
                    <a:gd name="T102" fmla="*/ 383 w 931"/>
                    <a:gd name="T103" fmla="*/ 69 h 817"/>
                    <a:gd name="T104" fmla="*/ 338 w 931"/>
                    <a:gd name="T105" fmla="*/ 76 h 817"/>
                    <a:gd name="T106" fmla="*/ 269 w 931"/>
                    <a:gd name="T107" fmla="*/ 84 h 817"/>
                    <a:gd name="T108" fmla="*/ 227 w 931"/>
                    <a:gd name="T109" fmla="*/ 90 h 817"/>
                    <a:gd name="T110" fmla="*/ 167 w 931"/>
                    <a:gd name="T111" fmla="*/ 98 h 817"/>
                    <a:gd name="T112" fmla="*/ 125 w 931"/>
                    <a:gd name="T113" fmla="*/ 104 h 817"/>
                    <a:gd name="T114" fmla="*/ 45 w 931"/>
                    <a:gd name="T115" fmla="*/ 112 h 817"/>
                    <a:gd name="T116" fmla="*/ 5 w 931"/>
                    <a:gd name="T117" fmla="*/ 143 h 817"/>
                    <a:gd name="T118" fmla="*/ 19 w 931"/>
                    <a:gd name="T119" fmla="*/ 194 h 817"/>
                    <a:gd name="T120" fmla="*/ 37 w 931"/>
                    <a:gd name="T121" fmla="*/ 259 h 8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31"/>
                    <a:gd name="T184" fmla="*/ 0 h 817"/>
                    <a:gd name="T185" fmla="*/ 931 w 931"/>
                    <a:gd name="T186" fmla="*/ 817 h 8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31" h="817">
                      <a:moveTo>
                        <a:pt x="39" y="267"/>
                      </a:moveTo>
                      <a:lnTo>
                        <a:pt x="43" y="279"/>
                      </a:lnTo>
                      <a:lnTo>
                        <a:pt x="45" y="285"/>
                      </a:lnTo>
                      <a:lnTo>
                        <a:pt x="47" y="293"/>
                      </a:lnTo>
                      <a:lnTo>
                        <a:pt x="53" y="318"/>
                      </a:lnTo>
                      <a:lnTo>
                        <a:pt x="55" y="320"/>
                      </a:lnTo>
                      <a:lnTo>
                        <a:pt x="60" y="340"/>
                      </a:lnTo>
                      <a:lnTo>
                        <a:pt x="60" y="342"/>
                      </a:lnTo>
                      <a:lnTo>
                        <a:pt x="58" y="342"/>
                      </a:lnTo>
                      <a:lnTo>
                        <a:pt x="60" y="346"/>
                      </a:lnTo>
                      <a:lnTo>
                        <a:pt x="62" y="371"/>
                      </a:lnTo>
                      <a:lnTo>
                        <a:pt x="68" y="436"/>
                      </a:lnTo>
                      <a:lnTo>
                        <a:pt x="68" y="446"/>
                      </a:lnTo>
                      <a:lnTo>
                        <a:pt x="68" y="448"/>
                      </a:lnTo>
                      <a:lnTo>
                        <a:pt x="70" y="477"/>
                      </a:lnTo>
                      <a:lnTo>
                        <a:pt x="72" y="487"/>
                      </a:lnTo>
                      <a:lnTo>
                        <a:pt x="72" y="495"/>
                      </a:lnTo>
                      <a:lnTo>
                        <a:pt x="74" y="523"/>
                      </a:lnTo>
                      <a:lnTo>
                        <a:pt x="76" y="532"/>
                      </a:lnTo>
                      <a:lnTo>
                        <a:pt x="80" y="576"/>
                      </a:lnTo>
                      <a:lnTo>
                        <a:pt x="80" y="587"/>
                      </a:lnTo>
                      <a:lnTo>
                        <a:pt x="82" y="601"/>
                      </a:lnTo>
                      <a:lnTo>
                        <a:pt x="84" y="635"/>
                      </a:lnTo>
                      <a:lnTo>
                        <a:pt x="86" y="639"/>
                      </a:lnTo>
                      <a:lnTo>
                        <a:pt x="86" y="644"/>
                      </a:lnTo>
                      <a:lnTo>
                        <a:pt x="86" y="648"/>
                      </a:lnTo>
                      <a:lnTo>
                        <a:pt x="90" y="701"/>
                      </a:lnTo>
                      <a:lnTo>
                        <a:pt x="114" y="717"/>
                      </a:lnTo>
                      <a:lnTo>
                        <a:pt x="137" y="705"/>
                      </a:lnTo>
                      <a:lnTo>
                        <a:pt x="178" y="709"/>
                      </a:lnTo>
                      <a:lnTo>
                        <a:pt x="178" y="713"/>
                      </a:lnTo>
                      <a:lnTo>
                        <a:pt x="182" y="745"/>
                      </a:lnTo>
                      <a:lnTo>
                        <a:pt x="184" y="766"/>
                      </a:lnTo>
                      <a:lnTo>
                        <a:pt x="184" y="770"/>
                      </a:lnTo>
                      <a:lnTo>
                        <a:pt x="188" y="796"/>
                      </a:lnTo>
                      <a:lnTo>
                        <a:pt x="190" y="817"/>
                      </a:lnTo>
                      <a:lnTo>
                        <a:pt x="198" y="815"/>
                      </a:lnTo>
                      <a:lnTo>
                        <a:pt x="212" y="813"/>
                      </a:lnTo>
                      <a:lnTo>
                        <a:pt x="237" y="811"/>
                      </a:lnTo>
                      <a:lnTo>
                        <a:pt x="261" y="808"/>
                      </a:lnTo>
                      <a:lnTo>
                        <a:pt x="263" y="808"/>
                      </a:lnTo>
                      <a:lnTo>
                        <a:pt x="292" y="804"/>
                      </a:lnTo>
                      <a:lnTo>
                        <a:pt x="296" y="804"/>
                      </a:lnTo>
                      <a:lnTo>
                        <a:pt x="298" y="804"/>
                      </a:lnTo>
                      <a:lnTo>
                        <a:pt x="328" y="800"/>
                      </a:lnTo>
                      <a:lnTo>
                        <a:pt x="343" y="798"/>
                      </a:lnTo>
                      <a:lnTo>
                        <a:pt x="347" y="798"/>
                      </a:lnTo>
                      <a:lnTo>
                        <a:pt x="351" y="796"/>
                      </a:lnTo>
                      <a:lnTo>
                        <a:pt x="357" y="796"/>
                      </a:lnTo>
                      <a:lnTo>
                        <a:pt x="395" y="790"/>
                      </a:lnTo>
                      <a:lnTo>
                        <a:pt x="430" y="786"/>
                      </a:lnTo>
                      <a:lnTo>
                        <a:pt x="432" y="786"/>
                      </a:lnTo>
                      <a:lnTo>
                        <a:pt x="446" y="784"/>
                      </a:lnTo>
                      <a:lnTo>
                        <a:pt x="491" y="778"/>
                      </a:lnTo>
                      <a:lnTo>
                        <a:pt x="554" y="770"/>
                      </a:lnTo>
                      <a:lnTo>
                        <a:pt x="573" y="766"/>
                      </a:lnTo>
                      <a:lnTo>
                        <a:pt x="666" y="753"/>
                      </a:lnTo>
                      <a:lnTo>
                        <a:pt x="668" y="753"/>
                      </a:lnTo>
                      <a:lnTo>
                        <a:pt x="691" y="749"/>
                      </a:lnTo>
                      <a:lnTo>
                        <a:pt x="695" y="749"/>
                      </a:lnTo>
                      <a:lnTo>
                        <a:pt x="701" y="747"/>
                      </a:lnTo>
                      <a:lnTo>
                        <a:pt x="703" y="747"/>
                      </a:lnTo>
                      <a:lnTo>
                        <a:pt x="729" y="743"/>
                      </a:lnTo>
                      <a:lnTo>
                        <a:pt x="737" y="743"/>
                      </a:lnTo>
                      <a:lnTo>
                        <a:pt x="742" y="741"/>
                      </a:lnTo>
                      <a:lnTo>
                        <a:pt x="748" y="741"/>
                      </a:lnTo>
                      <a:lnTo>
                        <a:pt x="748" y="739"/>
                      </a:lnTo>
                      <a:lnTo>
                        <a:pt x="742" y="662"/>
                      </a:lnTo>
                      <a:lnTo>
                        <a:pt x="735" y="664"/>
                      </a:lnTo>
                      <a:lnTo>
                        <a:pt x="740" y="644"/>
                      </a:lnTo>
                      <a:lnTo>
                        <a:pt x="721" y="654"/>
                      </a:lnTo>
                      <a:lnTo>
                        <a:pt x="729" y="639"/>
                      </a:lnTo>
                      <a:lnTo>
                        <a:pt x="721" y="637"/>
                      </a:lnTo>
                      <a:lnTo>
                        <a:pt x="721" y="635"/>
                      </a:lnTo>
                      <a:lnTo>
                        <a:pt x="717" y="631"/>
                      </a:lnTo>
                      <a:lnTo>
                        <a:pt x="733" y="597"/>
                      </a:lnTo>
                      <a:lnTo>
                        <a:pt x="731" y="582"/>
                      </a:lnTo>
                      <a:lnTo>
                        <a:pt x="754" y="582"/>
                      </a:lnTo>
                      <a:lnTo>
                        <a:pt x="733" y="540"/>
                      </a:lnTo>
                      <a:lnTo>
                        <a:pt x="746" y="530"/>
                      </a:lnTo>
                      <a:lnTo>
                        <a:pt x="752" y="509"/>
                      </a:lnTo>
                      <a:lnTo>
                        <a:pt x="768" y="477"/>
                      </a:lnTo>
                      <a:lnTo>
                        <a:pt x="784" y="468"/>
                      </a:lnTo>
                      <a:lnTo>
                        <a:pt x="778" y="454"/>
                      </a:lnTo>
                      <a:lnTo>
                        <a:pt x="795" y="450"/>
                      </a:lnTo>
                      <a:lnTo>
                        <a:pt x="794" y="460"/>
                      </a:lnTo>
                      <a:lnTo>
                        <a:pt x="797" y="460"/>
                      </a:lnTo>
                      <a:lnTo>
                        <a:pt x="811" y="414"/>
                      </a:lnTo>
                      <a:lnTo>
                        <a:pt x="803" y="391"/>
                      </a:lnTo>
                      <a:lnTo>
                        <a:pt x="809" y="385"/>
                      </a:lnTo>
                      <a:lnTo>
                        <a:pt x="813" y="393"/>
                      </a:lnTo>
                      <a:lnTo>
                        <a:pt x="825" y="377"/>
                      </a:lnTo>
                      <a:lnTo>
                        <a:pt x="803" y="373"/>
                      </a:lnTo>
                      <a:lnTo>
                        <a:pt x="807" y="367"/>
                      </a:lnTo>
                      <a:lnTo>
                        <a:pt x="815" y="371"/>
                      </a:lnTo>
                      <a:lnTo>
                        <a:pt x="825" y="363"/>
                      </a:lnTo>
                      <a:lnTo>
                        <a:pt x="821" y="359"/>
                      </a:lnTo>
                      <a:lnTo>
                        <a:pt x="829" y="348"/>
                      </a:lnTo>
                      <a:lnTo>
                        <a:pt x="831" y="346"/>
                      </a:lnTo>
                      <a:lnTo>
                        <a:pt x="833" y="342"/>
                      </a:lnTo>
                      <a:lnTo>
                        <a:pt x="849" y="338"/>
                      </a:lnTo>
                      <a:lnTo>
                        <a:pt x="856" y="328"/>
                      </a:lnTo>
                      <a:lnTo>
                        <a:pt x="854" y="318"/>
                      </a:lnTo>
                      <a:lnTo>
                        <a:pt x="843" y="310"/>
                      </a:lnTo>
                      <a:lnTo>
                        <a:pt x="868" y="277"/>
                      </a:lnTo>
                      <a:lnTo>
                        <a:pt x="880" y="277"/>
                      </a:lnTo>
                      <a:lnTo>
                        <a:pt x="868" y="228"/>
                      </a:lnTo>
                      <a:lnTo>
                        <a:pt x="860" y="220"/>
                      </a:lnTo>
                      <a:lnTo>
                        <a:pt x="858" y="228"/>
                      </a:lnTo>
                      <a:lnTo>
                        <a:pt x="852" y="228"/>
                      </a:lnTo>
                      <a:lnTo>
                        <a:pt x="856" y="214"/>
                      </a:lnTo>
                      <a:lnTo>
                        <a:pt x="872" y="198"/>
                      </a:lnTo>
                      <a:lnTo>
                        <a:pt x="878" y="185"/>
                      </a:lnTo>
                      <a:lnTo>
                        <a:pt x="896" y="186"/>
                      </a:lnTo>
                      <a:lnTo>
                        <a:pt x="894" y="141"/>
                      </a:lnTo>
                      <a:lnTo>
                        <a:pt x="911" y="106"/>
                      </a:lnTo>
                      <a:lnTo>
                        <a:pt x="931" y="102"/>
                      </a:lnTo>
                      <a:lnTo>
                        <a:pt x="911" y="86"/>
                      </a:lnTo>
                      <a:lnTo>
                        <a:pt x="907" y="86"/>
                      </a:lnTo>
                      <a:lnTo>
                        <a:pt x="880" y="92"/>
                      </a:lnTo>
                      <a:lnTo>
                        <a:pt x="870" y="94"/>
                      </a:lnTo>
                      <a:lnTo>
                        <a:pt x="833" y="102"/>
                      </a:lnTo>
                      <a:lnTo>
                        <a:pt x="817" y="104"/>
                      </a:lnTo>
                      <a:lnTo>
                        <a:pt x="809" y="106"/>
                      </a:lnTo>
                      <a:lnTo>
                        <a:pt x="794" y="108"/>
                      </a:lnTo>
                      <a:lnTo>
                        <a:pt x="805" y="82"/>
                      </a:lnTo>
                      <a:lnTo>
                        <a:pt x="809" y="80"/>
                      </a:lnTo>
                      <a:lnTo>
                        <a:pt x="819" y="61"/>
                      </a:lnTo>
                      <a:lnTo>
                        <a:pt x="831" y="51"/>
                      </a:lnTo>
                      <a:lnTo>
                        <a:pt x="817" y="0"/>
                      </a:lnTo>
                      <a:lnTo>
                        <a:pt x="803" y="2"/>
                      </a:lnTo>
                      <a:lnTo>
                        <a:pt x="797" y="2"/>
                      </a:lnTo>
                      <a:lnTo>
                        <a:pt x="790" y="4"/>
                      </a:lnTo>
                      <a:lnTo>
                        <a:pt x="738" y="14"/>
                      </a:lnTo>
                      <a:lnTo>
                        <a:pt x="715" y="17"/>
                      </a:lnTo>
                      <a:lnTo>
                        <a:pt x="711" y="17"/>
                      </a:lnTo>
                      <a:lnTo>
                        <a:pt x="701" y="19"/>
                      </a:lnTo>
                      <a:lnTo>
                        <a:pt x="685" y="21"/>
                      </a:lnTo>
                      <a:lnTo>
                        <a:pt x="662" y="25"/>
                      </a:lnTo>
                      <a:lnTo>
                        <a:pt x="638" y="29"/>
                      </a:lnTo>
                      <a:lnTo>
                        <a:pt x="624" y="31"/>
                      </a:lnTo>
                      <a:lnTo>
                        <a:pt x="619" y="33"/>
                      </a:lnTo>
                      <a:lnTo>
                        <a:pt x="587" y="39"/>
                      </a:lnTo>
                      <a:lnTo>
                        <a:pt x="585" y="39"/>
                      </a:lnTo>
                      <a:lnTo>
                        <a:pt x="579" y="39"/>
                      </a:lnTo>
                      <a:lnTo>
                        <a:pt x="571" y="41"/>
                      </a:lnTo>
                      <a:lnTo>
                        <a:pt x="562" y="41"/>
                      </a:lnTo>
                      <a:lnTo>
                        <a:pt x="540" y="45"/>
                      </a:lnTo>
                      <a:lnTo>
                        <a:pt x="524" y="47"/>
                      </a:lnTo>
                      <a:lnTo>
                        <a:pt x="479" y="55"/>
                      </a:lnTo>
                      <a:lnTo>
                        <a:pt x="457" y="59"/>
                      </a:lnTo>
                      <a:lnTo>
                        <a:pt x="455" y="59"/>
                      </a:lnTo>
                      <a:lnTo>
                        <a:pt x="452" y="59"/>
                      </a:lnTo>
                      <a:lnTo>
                        <a:pt x="410" y="65"/>
                      </a:lnTo>
                      <a:lnTo>
                        <a:pt x="398" y="67"/>
                      </a:lnTo>
                      <a:lnTo>
                        <a:pt x="383" y="69"/>
                      </a:lnTo>
                      <a:lnTo>
                        <a:pt x="347" y="74"/>
                      </a:lnTo>
                      <a:lnTo>
                        <a:pt x="341" y="74"/>
                      </a:lnTo>
                      <a:lnTo>
                        <a:pt x="338" y="76"/>
                      </a:lnTo>
                      <a:lnTo>
                        <a:pt x="324" y="78"/>
                      </a:lnTo>
                      <a:lnTo>
                        <a:pt x="288" y="82"/>
                      </a:lnTo>
                      <a:lnTo>
                        <a:pt x="269" y="84"/>
                      </a:lnTo>
                      <a:lnTo>
                        <a:pt x="241" y="88"/>
                      </a:lnTo>
                      <a:lnTo>
                        <a:pt x="239" y="88"/>
                      </a:lnTo>
                      <a:lnTo>
                        <a:pt x="227" y="90"/>
                      </a:lnTo>
                      <a:lnTo>
                        <a:pt x="216" y="92"/>
                      </a:lnTo>
                      <a:lnTo>
                        <a:pt x="190" y="96"/>
                      </a:lnTo>
                      <a:lnTo>
                        <a:pt x="167" y="98"/>
                      </a:lnTo>
                      <a:lnTo>
                        <a:pt x="151" y="100"/>
                      </a:lnTo>
                      <a:lnTo>
                        <a:pt x="137" y="102"/>
                      </a:lnTo>
                      <a:lnTo>
                        <a:pt x="125" y="104"/>
                      </a:lnTo>
                      <a:lnTo>
                        <a:pt x="114" y="104"/>
                      </a:lnTo>
                      <a:lnTo>
                        <a:pt x="100" y="106"/>
                      </a:lnTo>
                      <a:lnTo>
                        <a:pt x="45" y="112"/>
                      </a:lnTo>
                      <a:lnTo>
                        <a:pt x="21" y="116"/>
                      </a:lnTo>
                      <a:lnTo>
                        <a:pt x="0" y="118"/>
                      </a:lnTo>
                      <a:lnTo>
                        <a:pt x="5" y="143"/>
                      </a:lnTo>
                      <a:lnTo>
                        <a:pt x="9" y="157"/>
                      </a:lnTo>
                      <a:lnTo>
                        <a:pt x="17" y="186"/>
                      </a:lnTo>
                      <a:lnTo>
                        <a:pt x="19" y="194"/>
                      </a:lnTo>
                      <a:lnTo>
                        <a:pt x="21" y="198"/>
                      </a:lnTo>
                      <a:lnTo>
                        <a:pt x="33" y="243"/>
                      </a:lnTo>
                      <a:lnTo>
                        <a:pt x="37" y="259"/>
                      </a:lnTo>
                      <a:lnTo>
                        <a:pt x="39" y="267"/>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203" name="Freeform 42">
                  <a:extLst>
                    <a:ext uri="{FF2B5EF4-FFF2-40B4-BE49-F238E27FC236}">
                      <a16:creationId xmlns:a16="http://schemas.microsoft.com/office/drawing/2014/main" id="{A287BDDF-189F-4A45-B6A0-2CA6CB2BE106}"/>
                    </a:ext>
                  </a:extLst>
                </p:cNvPr>
                <p:cNvSpPr>
                  <a:spLocks/>
                </p:cNvSpPr>
                <p:nvPr/>
              </p:nvSpPr>
              <p:spPr bwMode="auto">
                <a:xfrm>
                  <a:off x="2773" y="2432"/>
                  <a:ext cx="819" cy="358"/>
                </a:xfrm>
                <a:custGeom>
                  <a:avLst/>
                  <a:gdLst>
                    <a:gd name="T0" fmla="*/ 1547 w 1637"/>
                    <a:gd name="T1" fmla="*/ 102 h 717"/>
                    <a:gd name="T2" fmla="*/ 1541 w 1637"/>
                    <a:gd name="T3" fmla="*/ 53 h 717"/>
                    <a:gd name="T4" fmla="*/ 1535 w 1637"/>
                    <a:gd name="T5" fmla="*/ 0 h 717"/>
                    <a:gd name="T6" fmla="*/ 1452 w 1637"/>
                    <a:gd name="T7" fmla="*/ 7 h 717"/>
                    <a:gd name="T8" fmla="*/ 1374 w 1637"/>
                    <a:gd name="T9" fmla="*/ 15 h 717"/>
                    <a:gd name="T10" fmla="*/ 1322 w 1637"/>
                    <a:gd name="T11" fmla="*/ 21 h 717"/>
                    <a:gd name="T12" fmla="*/ 1260 w 1637"/>
                    <a:gd name="T13" fmla="*/ 27 h 717"/>
                    <a:gd name="T14" fmla="*/ 1146 w 1637"/>
                    <a:gd name="T15" fmla="*/ 37 h 717"/>
                    <a:gd name="T16" fmla="*/ 1043 w 1637"/>
                    <a:gd name="T17" fmla="*/ 45 h 717"/>
                    <a:gd name="T18" fmla="*/ 975 w 1637"/>
                    <a:gd name="T19" fmla="*/ 49 h 717"/>
                    <a:gd name="T20" fmla="*/ 898 w 1637"/>
                    <a:gd name="T21" fmla="*/ 53 h 717"/>
                    <a:gd name="T22" fmla="*/ 849 w 1637"/>
                    <a:gd name="T23" fmla="*/ 57 h 717"/>
                    <a:gd name="T24" fmla="*/ 768 w 1637"/>
                    <a:gd name="T25" fmla="*/ 60 h 717"/>
                    <a:gd name="T26" fmla="*/ 650 w 1637"/>
                    <a:gd name="T27" fmla="*/ 64 h 717"/>
                    <a:gd name="T28" fmla="*/ 552 w 1637"/>
                    <a:gd name="T29" fmla="*/ 68 h 717"/>
                    <a:gd name="T30" fmla="*/ 528 w 1637"/>
                    <a:gd name="T31" fmla="*/ 68 h 717"/>
                    <a:gd name="T32" fmla="*/ 367 w 1637"/>
                    <a:gd name="T33" fmla="*/ 72 h 717"/>
                    <a:gd name="T34" fmla="*/ 267 w 1637"/>
                    <a:gd name="T35" fmla="*/ 74 h 717"/>
                    <a:gd name="T36" fmla="*/ 177 w 1637"/>
                    <a:gd name="T37" fmla="*/ 76 h 717"/>
                    <a:gd name="T38" fmla="*/ 2 w 1637"/>
                    <a:gd name="T39" fmla="*/ 98 h 717"/>
                    <a:gd name="T40" fmla="*/ 116 w 1637"/>
                    <a:gd name="T41" fmla="*/ 178 h 717"/>
                    <a:gd name="T42" fmla="*/ 179 w 1637"/>
                    <a:gd name="T43" fmla="*/ 178 h 717"/>
                    <a:gd name="T44" fmla="*/ 301 w 1637"/>
                    <a:gd name="T45" fmla="*/ 176 h 717"/>
                    <a:gd name="T46" fmla="*/ 379 w 1637"/>
                    <a:gd name="T47" fmla="*/ 176 h 717"/>
                    <a:gd name="T48" fmla="*/ 485 w 1637"/>
                    <a:gd name="T49" fmla="*/ 174 h 717"/>
                    <a:gd name="T50" fmla="*/ 558 w 1637"/>
                    <a:gd name="T51" fmla="*/ 265 h 717"/>
                    <a:gd name="T52" fmla="*/ 558 w 1637"/>
                    <a:gd name="T53" fmla="*/ 312 h 717"/>
                    <a:gd name="T54" fmla="*/ 562 w 1637"/>
                    <a:gd name="T55" fmla="*/ 385 h 717"/>
                    <a:gd name="T56" fmla="*/ 562 w 1637"/>
                    <a:gd name="T57" fmla="*/ 444 h 717"/>
                    <a:gd name="T58" fmla="*/ 566 w 1637"/>
                    <a:gd name="T59" fmla="*/ 520 h 717"/>
                    <a:gd name="T60" fmla="*/ 597 w 1637"/>
                    <a:gd name="T61" fmla="*/ 581 h 717"/>
                    <a:gd name="T62" fmla="*/ 711 w 1637"/>
                    <a:gd name="T63" fmla="*/ 609 h 717"/>
                    <a:gd name="T64" fmla="*/ 751 w 1637"/>
                    <a:gd name="T65" fmla="*/ 640 h 717"/>
                    <a:gd name="T66" fmla="*/ 835 w 1637"/>
                    <a:gd name="T67" fmla="*/ 646 h 717"/>
                    <a:gd name="T68" fmla="*/ 906 w 1637"/>
                    <a:gd name="T69" fmla="*/ 646 h 717"/>
                    <a:gd name="T70" fmla="*/ 941 w 1637"/>
                    <a:gd name="T71" fmla="*/ 670 h 717"/>
                    <a:gd name="T72" fmla="*/ 1028 w 1637"/>
                    <a:gd name="T73" fmla="*/ 672 h 717"/>
                    <a:gd name="T74" fmla="*/ 1055 w 1637"/>
                    <a:gd name="T75" fmla="*/ 681 h 717"/>
                    <a:gd name="T76" fmla="*/ 1128 w 1637"/>
                    <a:gd name="T77" fmla="*/ 717 h 717"/>
                    <a:gd name="T78" fmla="*/ 1226 w 1637"/>
                    <a:gd name="T79" fmla="*/ 672 h 717"/>
                    <a:gd name="T80" fmla="*/ 1262 w 1637"/>
                    <a:gd name="T81" fmla="*/ 693 h 717"/>
                    <a:gd name="T82" fmla="*/ 1372 w 1637"/>
                    <a:gd name="T83" fmla="*/ 672 h 717"/>
                    <a:gd name="T84" fmla="*/ 1417 w 1637"/>
                    <a:gd name="T85" fmla="*/ 646 h 717"/>
                    <a:gd name="T86" fmla="*/ 1474 w 1637"/>
                    <a:gd name="T87" fmla="*/ 652 h 717"/>
                    <a:gd name="T88" fmla="*/ 1507 w 1637"/>
                    <a:gd name="T89" fmla="*/ 638 h 717"/>
                    <a:gd name="T90" fmla="*/ 1570 w 1637"/>
                    <a:gd name="T91" fmla="*/ 674 h 717"/>
                    <a:gd name="T92" fmla="*/ 1588 w 1637"/>
                    <a:gd name="T93" fmla="*/ 674 h 717"/>
                    <a:gd name="T94" fmla="*/ 1637 w 1637"/>
                    <a:gd name="T95" fmla="*/ 685 h 717"/>
                    <a:gd name="T96" fmla="*/ 1631 w 1637"/>
                    <a:gd name="T97" fmla="*/ 619 h 717"/>
                    <a:gd name="T98" fmla="*/ 1623 w 1637"/>
                    <a:gd name="T99" fmla="*/ 516 h 717"/>
                    <a:gd name="T100" fmla="*/ 1617 w 1637"/>
                    <a:gd name="T101" fmla="*/ 461 h 717"/>
                    <a:gd name="T102" fmla="*/ 1609 w 1637"/>
                    <a:gd name="T103" fmla="*/ 355 h 717"/>
                    <a:gd name="T104" fmla="*/ 1607 w 1637"/>
                    <a:gd name="T105" fmla="*/ 324 h 717"/>
                    <a:gd name="T106" fmla="*/ 1592 w 1637"/>
                    <a:gd name="T107" fmla="*/ 269 h 717"/>
                    <a:gd name="T108" fmla="*/ 1580 w 1637"/>
                    <a:gd name="T109" fmla="*/ 227 h 7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37"/>
                    <a:gd name="T166" fmla="*/ 0 h 717"/>
                    <a:gd name="T167" fmla="*/ 1637 w 1637"/>
                    <a:gd name="T168" fmla="*/ 717 h 71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37" h="717">
                      <a:moveTo>
                        <a:pt x="1564" y="170"/>
                      </a:moveTo>
                      <a:lnTo>
                        <a:pt x="1556" y="141"/>
                      </a:lnTo>
                      <a:lnTo>
                        <a:pt x="1552" y="127"/>
                      </a:lnTo>
                      <a:lnTo>
                        <a:pt x="1547" y="102"/>
                      </a:lnTo>
                      <a:lnTo>
                        <a:pt x="1545" y="82"/>
                      </a:lnTo>
                      <a:lnTo>
                        <a:pt x="1543" y="72"/>
                      </a:lnTo>
                      <a:lnTo>
                        <a:pt x="1543" y="66"/>
                      </a:lnTo>
                      <a:lnTo>
                        <a:pt x="1541" y="53"/>
                      </a:lnTo>
                      <a:lnTo>
                        <a:pt x="1541" y="47"/>
                      </a:lnTo>
                      <a:lnTo>
                        <a:pt x="1539" y="27"/>
                      </a:lnTo>
                      <a:lnTo>
                        <a:pt x="1537" y="7"/>
                      </a:lnTo>
                      <a:lnTo>
                        <a:pt x="1535" y="0"/>
                      </a:lnTo>
                      <a:lnTo>
                        <a:pt x="1533" y="0"/>
                      </a:lnTo>
                      <a:lnTo>
                        <a:pt x="1511" y="1"/>
                      </a:lnTo>
                      <a:lnTo>
                        <a:pt x="1464" y="7"/>
                      </a:lnTo>
                      <a:lnTo>
                        <a:pt x="1452" y="7"/>
                      </a:lnTo>
                      <a:lnTo>
                        <a:pt x="1421" y="11"/>
                      </a:lnTo>
                      <a:lnTo>
                        <a:pt x="1407" y="13"/>
                      </a:lnTo>
                      <a:lnTo>
                        <a:pt x="1391" y="13"/>
                      </a:lnTo>
                      <a:lnTo>
                        <a:pt x="1374" y="15"/>
                      </a:lnTo>
                      <a:lnTo>
                        <a:pt x="1370" y="15"/>
                      </a:lnTo>
                      <a:lnTo>
                        <a:pt x="1352" y="17"/>
                      </a:lnTo>
                      <a:lnTo>
                        <a:pt x="1344" y="19"/>
                      </a:lnTo>
                      <a:lnTo>
                        <a:pt x="1322" y="21"/>
                      </a:lnTo>
                      <a:lnTo>
                        <a:pt x="1307" y="23"/>
                      </a:lnTo>
                      <a:lnTo>
                        <a:pt x="1289" y="23"/>
                      </a:lnTo>
                      <a:lnTo>
                        <a:pt x="1283" y="25"/>
                      </a:lnTo>
                      <a:lnTo>
                        <a:pt x="1260" y="27"/>
                      </a:lnTo>
                      <a:lnTo>
                        <a:pt x="1203" y="31"/>
                      </a:lnTo>
                      <a:lnTo>
                        <a:pt x="1187" y="33"/>
                      </a:lnTo>
                      <a:lnTo>
                        <a:pt x="1169" y="35"/>
                      </a:lnTo>
                      <a:lnTo>
                        <a:pt x="1146" y="37"/>
                      </a:lnTo>
                      <a:lnTo>
                        <a:pt x="1124" y="37"/>
                      </a:lnTo>
                      <a:lnTo>
                        <a:pt x="1100" y="39"/>
                      </a:lnTo>
                      <a:lnTo>
                        <a:pt x="1073" y="41"/>
                      </a:lnTo>
                      <a:lnTo>
                        <a:pt x="1043" y="45"/>
                      </a:lnTo>
                      <a:lnTo>
                        <a:pt x="1032" y="45"/>
                      </a:lnTo>
                      <a:lnTo>
                        <a:pt x="1016" y="47"/>
                      </a:lnTo>
                      <a:lnTo>
                        <a:pt x="1008" y="47"/>
                      </a:lnTo>
                      <a:lnTo>
                        <a:pt x="975" y="49"/>
                      </a:lnTo>
                      <a:lnTo>
                        <a:pt x="953" y="51"/>
                      </a:lnTo>
                      <a:lnTo>
                        <a:pt x="918" y="53"/>
                      </a:lnTo>
                      <a:lnTo>
                        <a:pt x="910" y="53"/>
                      </a:lnTo>
                      <a:lnTo>
                        <a:pt x="898" y="53"/>
                      </a:lnTo>
                      <a:lnTo>
                        <a:pt x="894" y="53"/>
                      </a:lnTo>
                      <a:lnTo>
                        <a:pt x="865" y="55"/>
                      </a:lnTo>
                      <a:lnTo>
                        <a:pt x="855" y="57"/>
                      </a:lnTo>
                      <a:lnTo>
                        <a:pt x="849" y="57"/>
                      </a:lnTo>
                      <a:lnTo>
                        <a:pt x="825" y="57"/>
                      </a:lnTo>
                      <a:lnTo>
                        <a:pt x="817" y="58"/>
                      </a:lnTo>
                      <a:lnTo>
                        <a:pt x="780" y="60"/>
                      </a:lnTo>
                      <a:lnTo>
                        <a:pt x="768" y="60"/>
                      </a:lnTo>
                      <a:lnTo>
                        <a:pt x="735" y="62"/>
                      </a:lnTo>
                      <a:lnTo>
                        <a:pt x="672" y="64"/>
                      </a:lnTo>
                      <a:lnTo>
                        <a:pt x="666" y="64"/>
                      </a:lnTo>
                      <a:lnTo>
                        <a:pt x="650" y="64"/>
                      </a:lnTo>
                      <a:lnTo>
                        <a:pt x="642" y="64"/>
                      </a:lnTo>
                      <a:lnTo>
                        <a:pt x="635" y="66"/>
                      </a:lnTo>
                      <a:lnTo>
                        <a:pt x="564" y="68"/>
                      </a:lnTo>
                      <a:lnTo>
                        <a:pt x="552" y="68"/>
                      </a:lnTo>
                      <a:lnTo>
                        <a:pt x="550" y="68"/>
                      </a:lnTo>
                      <a:lnTo>
                        <a:pt x="544" y="68"/>
                      </a:lnTo>
                      <a:lnTo>
                        <a:pt x="534" y="68"/>
                      </a:lnTo>
                      <a:lnTo>
                        <a:pt x="528" y="68"/>
                      </a:lnTo>
                      <a:lnTo>
                        <a:pt x="448" y="70"/>
                      </a:lnTo>
                      <a:lnTo>
                        <a:pt x="436" y="72"/>
                      </a:lnTo>
                      <a:lnTo>
                        <a:pt x="379" y="72"/>
                      </a:lnTo>
                      <a:lnTo>
                        <a:pt x="367" y="72"/>
                      </a:lnTo>
                      <a:lnTo>
                        <a:pt x="356" y="72"/>
                      </a:lnTo>
                      <a:lnTo>
                        <a:pt x="346" y="74"/>
                      </a:lnTo>
                      <a:lnTo>
                        <a:pt x="299" y="74"/>
                      </a:lnTo>
                      <a:lnTo>
                        <a:pt x="267" y="74"/>
                      </a:lnTo>
                      <a:lnTo>
                        <a:pt x="232" y="74"/>
                      </a:lnTo>
                      <a:lnTo>
                        <a:pt x="220" y="74"/>
                      </a:lnTo>
                      <a:lnTo>
                        <a:pt x="181" y="76"/>
                      </a:lnTo>
                      <a:lnTo>
                        <a:pt x="177" y="76"/>
                      </a:lnTo>
                      <a:lnTo>
                        <a:pt x="71" y="74"/>
                      </a:lnTo>
                      <a:lnTo>
                        <a:pt x="45" y="72"/>
                      </a:lnTo>
                      <a:lnTo>
                        <a:pt x="2" y="72"/>
                      </a:lnTo>
                      <a:lnTo>
                        <a:pt x="2" y="98"/>
                      </a:lnTo>
                      <a:lnTo>
                        <a:pt x="0" y="131"/>
                      </a:lnTo>
                      <a:lnTo>
                        <a:pt x="0" y="176"/>
                      </a:lnTo>
                      <a:lnTo>
                        <a:pt x="71" y="176"/>
                      </a:lnTo>
                      <a:lnTo>
                        <a:pt x="116" y="178"/>
                      </a:lnTo>
                      <a:lnTo>
                        <a:pt x="155" y="178"/>
                      </a:lnTo>
                      <a:lnTo>
                        <a:pt x="161" y="178"/>
                      </a:lnTo>
                      <a:lnTo>
                        <a:pt x="165" y="178"/>
                      </a:lnTo>
                      <a:lnTo>
                        <a:pt x="179" y="178"/>
                      </a:lnTo>
                      <a:lnTo>
                        <a:pt x="204" y="178"/>
                      </a:lnTo>
                      <a:lnTo>
                        <a:pt x="212" y="178"/>
                      </a:lnTo>
                      <a:lnTo>
                        <a:pt x="255" y="178"/>
                      </a:lnTo>
                      <a:lnTo>
                        <a:pt x="301" y="176"/>
                      </a:lnTo>
                      <a:lnTo>
                        <a:pt x="324" y="176"/>
                      </a:lnTo>
                      <a:lnTo>
                        <a:pt x="354" y="176"/>
                      </a:lnTo>
                      <a:lnTo>
                        <a:pt x="369" y="176"/>
                      </a:lnTo>
                      <a:lnTo>
                        <a:pt x="379" y="176"/>
                      </a:lnTo>
                      <a:lnTo>
                        <a:pt x="393" y="176"/>
                      </a:lnTo>
                      <a:lnTo>
                        <a:pt x="440" y="174"/>
                      </a:lnTo>
                      <a:lnTo>
                        <a:pt x="454" y="174"/>
                      </a:lnTo>
                      <a:lnTo>
                        <a:pt x="485" y="174"/>
                      </a:lnTo>
                      <a:lnTo>
                        <a:pt x="487" y="174"/>
                      </a:lnTo>
                      <a:lnTo>
                        <a:pt x="554" y="172"/>
                      </a:lnTo>
                      <a:lnTo>
                        <a:pt x="556" y="198"/>
                      </a:lnTo>
                      <a:lnTo>
                        <a:pt x="558" y="265"/>
                      </a:lnTo>
                      <a:lnTo>
                        <a:pt x="558" y="275"/>
                      </a:lnTo>
                      <a:lnTo>
                        <a:pt x="558" y="292"/>
                      </a:lnTo>
                      <a:lnTo>
                        <a:pt x="558" y="300"/>
                      </a:lnTo>
                      <a:lnTo>
                        <a:pt x="558" y="312"/>
                      </a:lnTo>
                      <a:lnTo>
                        <a:pt x="560" y="328"/>
                      </a:lnTo>
                      <a:lnTo>
                        <a:pt x="560" y="353"/>
                      </a:lnTo>
                      <a:lnTo>
                        <a:pt x="560" y="379"/>
                      </a:lnTo>
                      <a:lnTo>
                        <a:pt x="562" y="385"/>
                      </a:lnTo>
                      <a:lnTo>
                        <a:pt x="562" y="395"/>
                      </a:lnTo>
                      <a:lnTo>
                        <a:pt x="562" y="422"/>
                      </a:lnTo>
                      <a:lnTo>
                        <a:pt x="562" y="430"/>
                      </a:lnTo>
                      <a:lnTo>
                        <a:pt x="562" y="444"/>
                      </a:lnTo>
                      <a:lnTo>
                        <a:pt x="564" y="455"/>
                      </a:lnTo>
                      <a:lnTo>
                        <a:pt x="564" y="475"/>
                      </a:lnTo>
                      <a:lnTo>
                        <a:pt x="564" y="507"/>
                      </a:lnTo>
                      <a:lnTo>
                        <a:pt x="566" y="520"/>
                      </a:lnTo>
                      <a:lnTo>
                        <a:pt x="566" y="534"/>
                      </a:lnTo>
                      <a:lnTo>
                        <a:pt x="568" y="573"/>
                      </a:lnTo>
                      <a:lnTo>
                        <a:pt x="574" y="569"/>
                      </a:lnTo>
                      <a:lnTo>
                        <a:pt x="597" y="581"/>
                      </a:lnTo>
                      <a:lnTo>
                        <a:pt x="617" y="601"/>
                      </a:lnTo>
                      <a:lnTo>
                        <a:pt x="664" y="601"/>
                      </a:lnTo>
                      <a:lnTo>
                        <a:pt x="668" y="603"/>
                      </a:lnTo>
                      <a:lnTo>
                        <a:pt x="711" y="609"/>
                      </a:lnTo>
                      <a:lnTo>
                        <a:pt x="719" y="613"/>
                      </a:lnTo>
                      <a:lnTo>
                        <a:pt x="723" y="636"/>
                      </a:lnTo>
                      <a:lnTo>
                        <a:pt x="737" y="642"/>
                      </a:lnTo>
                      <a:lnTo>
                        <a:pt x="751" y="640"/>
                      </a:lnTo>
                      <a:lnTo>
                        <a:pt x="770" y="640"/>
                      </a:lnTo>
                      <a:lnTo>
                        <a:pt x="810" y="654"/>
                      </a:lnTo>
                      <a:lnTo>
                        <a:pt x="833" y="644"/>
                      </a:lnTo>
                      <a:lnTo>
                        <a:pt x="835" y="646"/>
                      </a:lnTo>
                      <a:lnTo>
                        <a:pt x="847" y="650"/>
                      </a:lnTo>
                      <a:lnTo>
                        <a:pt x="859" y="660"/>
                      </a:lnTo>
                      <a:lnTo>
                        <a:pt x="872" y="660"/>
                      </a:lnTo>
                      <a:lnTo>
                        <a:pt x="906" y="646"/>
                      </a:lnTo>
                      <a:lnTo>
                        <a:pt x="920" y="648"/>
                      </a:lnTo>
                      <a:lnTo>
                        <a:pt x="927" y="644"/>
                      </a:lnTo>
                      <a:lnTo>
                        <a:pt x="935" y="642"/>
                      </a:lnTo>
                      <a:lnTo>
                        <a:pt x="941" y="670"/>
                      </a:lnTo>
                      <a:lnTo>
                        <a:pt x="959" y="670"/>
                      </a:lnTo>
                      <a:lnTo>
                        <a:pt x="961" y="691"/>
                      </a:lnTo>
                      <a:lnTo>
                        <a:pt x="981" y="699"/>
                      </a:lnTo>
                      <a:lnTo>
                        <a:pt x="1028" y="672"/>
                      </a:lnTo>
                      <a:lnTo>
                        <a:pt x="1041" y="685"/>
                      </a:lnTo>
                      <a:lnTo>
                        <a:pt x="1047" y="683"/>
                      </a:lnTo>
                      <a:lnTo>
                        <a:pt x="1051" y="681"/>
                      </a:lnTo>
                      <a:lnTo>
                        <a:pt x="1055" y="681"/>
                      </a:lnTo>
                      <a:lnTo>
                        <a:pt x="1077" y="699"/>
                      </a:lnTo>
                      <a:lnTo>
                        <a:pt x="1114" y="685"/>
                      </a:lnTo>
                      <a:lnTo>
                        <a:pt x="1114" y="709"/>
                      </a:lnTo>
                      <a:lnTo>
                        <a:pt x="1128" y="717"/>
                      </a:lnTo>
                      <a:lnTo>
                        <a:pt x="1157" y="666"/>
                      </a:lnTo>
                      <a:lnTo>
                        <a:pt x="1159" y="666"/>
                      </a:lnTo>
                      <a:lnTo>
                        <a:pt x="1199" y="689"/>
                      </a:lnTo>
                      <a:lnTo>
                        <a:pt x="1226" y="672"/>
                      </a:lnTo>
                      <a:lnTo>
                        <a:pt x="1228" y="672"/>
                      </a:lnTo>
                      <a:lnTo>
                        <a:pt x="1224" y="678"/>
                      </a:lnTo>
                      <a:lnTo>
                        <a:pt x="1246" y="695"/>
                      </a:lnTo>
                      <a:lnTo>
                        <a:pt x="1262" y="693"/>
                      </a:lnTo>
                      <a:lnTo>
                        <a:pt x="1271" y="703"/>
                      </a:lnTo>
                      <a:lnTo>
                        <a:pt x="1295" y="693"/>
                      </a:lnTo>
                      <a:lnTo>
                        <a:pt x="1340" y="666"/>
                      </a:lnTo>
                      <a:lnTo>
                        <a:pt x="1372" y="672"/>
                      </a:lnTo>
                      <a:lnTo>
                        <a:pt x="1387" y="662"/>
                      </a:lnTo>
                      <a:lnTo>
                        <a:pt x="1389" y="658"/>
                      </a:lnTo>
                      <a:lnTo>
                        <a:pt x="1417" y="650"/>
                      </a:lnTo>
                      <a:lnTo>
                        <a:pt x="1417" y="646"/>
                      </a:lnTo>
                      <a:lnTo>
                        <a:pt x="1425" y="646"/>
                      </a:lnTo>
                      <a:lnTo>
                        <a:pt x="1431" y="654"/>
                      </a:lnTo>
                      <a:lnTo>
                        <a:pt x="1429" y="656"/>
                      </a:lnTo>
                      <a:lnTo>
                        <a:pt x="1474" y="652"/>
                      </a:lnTo>
                      <a:lnTo>
                        <a:pt x="1480" y="652"/>
                      </a:lnTo>
                      <a:lnTo>
                        <a:pt x="1484" y="640"/>
                      </a:lnTo>
                      <a:lnTo>
                        <a:pt x="1501" y="638"/>
                      </a:lnTo>
                      <a:lnTo>
                        <a:pt x="1507" y="638"/>
                      </a:lnTo>
                      <a:lnTo>
                        <a:pt x="1509" y="644"/>
                      </a:lnTo>
                      <a:lnTo>
                        <a:pt x="1533" y="650"/>
                      </a:lnTo>
                      <a:lnTo>
                        <a:pt x="1560" y="670"/>
                      </a:lnTo>
                      <a:lnTo>
                        <a:pt x="1570" y="674"/>
                      </a:lnTo>
                      <a:lnTo>
                        <a:pt x="1568" y="666"/>
                      </a:lnTo>
                      <a:lnTo>
                        <a:pt x="1582" y="668"/>
                      </a:lnTo>
                      <a:lnTo>
                        <a:pt x="1582" y="676"/>
                      </a:lnTo>
                      <a:lnTo>
                        <a:pt x="1588" y="674"/>
                      </a:lnTo>
                      <a:lnTo>
                        <a:pt x="1586" y="678"/>
                      </a:lnTo>
                      <a:lnTo>
                        <a:pt x="1609" y="680"/>
                      </a:lnTo>
                      <a:lnTo>
                        <a:pt x="1631" y="689"/>
                      </a:lnTo>
                      <a:lnTo>
                        <a:pt x="1637" y="685"/>
                      </a:lnTo>
                      <a:lnTo>
                        <a:pt x="1633" y="632"/>
                      </a:lnTo>
                      <a:lnTo>
                        <a:pt x="1633" y="628"/>
                      </a:lnTo>
                      <a:lnTo>
                        <a:pt x="1633" y="623"/>
                      </a:lnTo>
                      <a:lnTo>
                        <a:pt x="1631" y="619"/>
                      </a:lnTo>
                      <a:lnTo>
                        <a:pt x="1629" y="585"/>
                      </a:lnTo>
                      <a:lnTo>
                        <a:pt x="1627" y="571"/>
                      </a:lnTo>
                      <a:lnTo>
                        <a:pt x="1627" y="560"/>
                      </a:lnTo>
                      <a:lnTo>
                        <a:pt x="1623" y="516"/>
                      </a:lnTo>
                      <a:lnTo>
                        <a:pt x="1621" y="507"/>
                      </a:lnTo>
                      <a:lnTo>
                        <a:pt x="1619" y="479"/>
                      </a:lnTo>
                      <a:lnTo>
                        <a:pt x="1619" y="471"/>
                      </a:lnTo>
                      <a:lnTo>
                        <a:pt x="1617" y="461"/>
                      </a:lnTo>
                      <a:lnTo>
                        <a:pt x="1615" y="432"/>
                      </a:lnTo>
                      <a:lnTo>
                        <a:pt x="1615" y="430"/>
                      </a:lnTo>
                      <a:lnTo>
                        <a:pt x="1615" y="420"/>
                      </a:lnTo>
                      <a:lnTo>
                        <a:pt x="1609" y="355"/>
                      </a:lnTo>
                      <a:lnTo>
                        <a:pt x="1607" y="330"/>
                      </a:lnTo>
                      <a:lnTo>
                        <a:pt x="1605" y="326"/>
                      </a:lnTo>
                      <a:lnTo>
                        <a:pt x="1607" y="326"/>
                      </a:lnTo>
                      <a:lnTo>
                        <a:pt x="1607" y="324"/>
                      </a:lnTo>
                      <a:lnTo>
                        <a:pt x="1602" y="304"/>
                      </a:lnTo>
                      <a:lnTo>
                        <a:pt x="1600" y="302"/>
                      </a:lnTo>
                      <a:lnTo>
                        <a:pt x="1594" y="277"/>
                      </a:lnTo>
                      <a:lnTo>
                        <a:pt x="1592" y="269"/>
                      </a:lnTo>
                      <a:lnTo>
                        <a:pt x="1590" y="263"/>
                      </a:lnTo>
                      <a:lnTo>
                        <a:pt x="1586" y="251"/>
                      </a:lnTo>
                      <a:lnTo>
                        <a:pt x="1584" y="243"/>
                      </a:lnTo>
                      <a:lnTo>
                        <a:pt x="1580" y="227"/>
                      </a:lnTo>
                      <a:lnTo>
                        <a:pt x="1568" y="182"/>
                      </a:lnTo>
                      <a:lnTo>
                        <a:pt x="1566" y="178"/>
                      </a:lnTo>
                      <a:lnTo>
                        <a:pt x="1564" y="170"/>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204" name="Freeform 43">
                  <a:extLst>
                    <a:ext uri="{FF2B5EF4-FFF2-40B4-BE49-F238E27FC236}">
                      <a16:creationId xmlns:a16="http://schemas.microsoft.com/office/drawing/2014/main" id="{739FD7BC-2348-4494-B83B-5BFF36E76263}"/>
                    </a:ext>
                  </a:extLst>
                </p:cNvPr>
                <p:cNvSpPr>
                  <a:spLocks/>
                </p:cNvSpPr>
                <p:nvPr/>
              </p:nvSpPr>
              <p:spPr bwMode="auto">
                <a:xfrm>
                  <a:off x="2404" y="2518"/>
                  <a:ext cx="1313" cy="1060"/>
                </a:xfrm>
                <a:custGeom>
                  <a:avLst/>
                  <a:gdLst>
                    <a:gd name="T0" fmla="*/ 1267 w 2626"/>
                    <a:gd name="T1" fmla="*/ 1634 h 2119"/>
                    <a:gd name="T2" fmla="*/ 1128 w 2626"/>
                    <a:gd name="T3" fmla="*/ 1457 h 2119"/>
                    <a:gd name="T4" fmla="*/ 1067 w 2626"/>
                    <a:gd name="T5" fmla="*/ 1408 h 2119"/>
                    <a:gd name="T6" fmla="*/ 926 w 2626"/>
                    <a:gd name="T7" fmla="*/ 1374 h 2119"/>
                    <a:gd name="T8" fmla="*/ 766 w 2626"/>
                    <a:gd name="T9" fmla="*/ 1414 h 2119"/>
                    <a:gd name="T10" fmla="*/ 562 w 2626"/>
                    <a:gd name="T11" fmla="*/ 1486 h 2119"/>
                    <a:gd name="T12" fmla="*/ 373 w 2626"/>
                    <a:gd name="T13" fmla="*/ 1323 h 2119"/>
                    <a:gd name="T14" fmla="*/ 194 w 2626"/>
                    <a:gd name="T15" fmla="*/ 1091 h 2119"/>
                    <a:gd name="T16" fmla="*/ 27 w 2626"/>
                    <a:gd name="T17" fmla="*/ 948 h 2119"/>
                    <a:gd name="T18" fmla="*/ 55 w 2626"/>
                    <a:gd name="T19" fmla="*/ 901 h 2119"/>
                    <a:gd name="T20" fmla="*/ 344 w 2626"/>
                    <a:gd name="T21" fmla="*/ 916 h 2119"/>
                    <a:gd name="T22" fmla="*/ 576 w 2626"/>
                    <a:gd name="T23" fmla="*/ 924 h 2119"/>
                    <a:gd name="T24" fmla="*/ 700 w 2626"/>
                    <a:gd name="T25" fmla="*/ 928 h 2119"/>
                    <a:gd name="T26" fmla="*/ 715 w 2626"/>
                    <a:gd name="T27" fmla="*/ 800 h 2119"/>
                    <a:gd name="T28" fmla="*/ 719 w 2626"/>
                    <a:gd name="T29" fmla="*/ 622 h 2119"/>
                    <a:gd name="T30" fmla="*/ 723 w 2626"/>
                    <a:gd name="T31" fmla="*/ 519 h 2119"/>
                    <a:gd name="T32" fmla="*/ 725 w 2626"/>
                    <a:gd name="T33" fmla="*/ 366 h 2119"/>
                    <a:gd name="T34" fmla="*/ 727 w 2626"/>
                    <a:gd name="T35" fmla="*/ 276 h 2119"/>
                    <a:gd name="T36" fmla="*/ 729 w 2626"/>
                    <a:gd name="T37" fmla="*/ 154 h 2119"/>
                    <a:gd name="T38" fmla="*/ 894 w 2626"/>
                    <a:gd name="T39" fmla="*/ 6 h 2119"/>
                    <a:gd name="T40" fmla="*/ 994 w 2626"/>
                    <a:gd name="T41" fmla="*/ 6 h 2119"/>
                    <a:gd name="T42" fmla="*/ 1132 w 2626"/>
                    <a:gd name="T43" fmla="*/ 4 h 2119"/>
                    <a:gd name="T44" fmla="*/ 1295 w 2626"/>
                    <a:gd name="T45" fmla="*/ 26 h 2119"/>
                    <a:gd name="T46" fmla="*/ 1299 w 2626"/>
                    <a:gd name="T47" fmla="*/ 156 h 2119"/>
                    <a:gd name="T48" fmla="*/ 1301 w 2626"/>
                    <a:gd name="T49" fmla="*/ 258 h 2119"/>
                    <a:gd name="T50" fmla="*/ 1305 w 2626"/>
                    <a:gd name="T51" fmla="*/ 362 h 2119"/>
                    <a:gd name="T52" fmla="*/ 1407 w 2626"/>
                    <a:gd name="T53" fmla="*/ 431 h 2119"/>
                    <a:gd name="T54" fmla="*/ 1509 w 2626"/>
                    <a:gd name="T55" fmla="*/ 468 h 2119"/>
                    <a:gd name="T56" fmla="*/ 1611 w 2626"/>
                    <a:gd name="T57" fmla="*/ 488 h 2119"/>
                    <a:gd name="T58" fmla="*/ 1698 w 2626"/>
                    <a:gd name="T59" fmla="*/ 498 h 2119"/>
                    <a:gd name="T60" fmla="*/ 1790 w 2626"/>
                    <a:gd name="T61" fmla="*/ 509 h 2119"/>
                    <a:gd name="T62" fmla="*/ 1896 w 2626"/>
                    <a:gd name="T63" fmla="*/ 494 h 2119"/>
                    <a:gd name="T64" fmla="*/ 1985 w 2626"/>
                    <a:gd name="T65" fmla="*/ 523 h 2119"/>
                    <a:gd name="T66" fmla="*/ 2126 w 2626"/>
                    <a:gd name="T67" fmla="*/ 490 h 2119"/>
                    <a:gd name="T68" fmla="*/ 2168 w 2626"/>
                    <a:gd name="T69" fmla="*/ 484 h 2119"/>
                    <a:gd name="T70" fmla="*/ 2248 w 2626"/>
                    <a:gd name="T71" fmla="*/ 472 h 2119"/>
                    <a:gd name="T72" fmla="*/ 2321 w 2626"/>
                    <a:gd name="T73" fmla="*/ 504 h 2119"/>
                    <a:gd name="T74" fmla="*/ 2400 w 2626"/>
                    <a:gd name="T75" fmla="*/ 529 h 2119"/>
                    <a:gd name="T76" fmla="*/ 2470 w 2626"/>
                    <a:gd name="T77" fmla="*/ 582 h 2119"/>
                    <a:gd name="T78" fmla="*/ 2484 w 2626"/>
                    <a:gd name="T79" fmla="*/ 686 h 2119"/>
                    <a:gd name="T80" fmla="*/ 2496 w 2626"/>
                    <a:gd name="T81" fmla="*/ 785 h 2119"/>
                    <a:gd name="T82" fmla="*/ 2512 w 2626"/>
                    <a:gd name="T83" fmla="*/ 842 h 2119"/>
                    <a:gd name="T84" fmla="*/ 2610 w 2626"/>
                    <a:gd name="T85" fmla="*/ 989 h 2119"/>
                    <a:gd name="T86" fmla="*/ 2602 w 2626"/>
                    <a:gd name="T87" fmla="*/ 1148 h 2119"/>
                    <a:gd name="T88" fmla="*/ 2612 w 2626"/>
                    <a:gd name="T89" fmla="*/ 1223 h 2119"/>
                    <a:gd name="T90" fmla="*/ 2590 w 2626"/>
                    <a:gd name="T91" fmla="*/ 1298 h 2119"/>
                    <a:gd name="T92" fmla="*/ 2449 w 2626"/>
                    <a:gd name="T93" fmla="*/ 1349 h 2119"/>
                    <a:gd name="T94" fmla="*/ 2398 w 2626"/>
                    <a:gd name="T95" fmla="*/ 1304 h 2119"/>
                    <a:gd name="T96" fmla="*/ 2360 w 2626"/>
                    <a:gd name="T97" fmla="*/ 1333 h 2119"/>
                    <a:gd name="T98" fmla="*/ 2425 w 2626"/>
                    <a:gd name="T99" fmla="*/ 1386 h 2119"/>
                    <a:gd name="T100" fmla="*/ 2126 w 2626"/>
                    <a:gd name="T101" fmla="*/ 1589 h 2119"/>
                    <a:gd name="T102" fmla="*/ 1971 w 2626"/>
                    <a:gd name="T103" fmla="*/ 1728 h 2119"/>
                    <a:gd name="T104" fmla="*/ 1912 w 2626"/>
                    <a:gd name="T105" fmla="*/ 1848 h 2119"/>
                    <a:gd name="T106" fmla="*/ 1900 w 2626"/>
                    <a:gd name="T107" fmla="*/ 2117 h 2119"/>
                    <a:gd name="T108" fmla="*/ 1661 w 2626"/>
                    <a:gd name="T109" fmla="*/ 2060 h 2119"/>
                    <a:gd name="T110" fmla="*/ 1509 w 2626"/>
                    <a:gd name="T111" fmla="*/ 1952 h 2119"/>
                    <a:gd name="T112" fmla="*/ 1395 w 2626"/>
                    <a:gd name="T113" fmla="*/ 1779 h 21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626"/>
                    <a:gd name="T172" fmla="*/ 0 h 2119"/>
                    <a:gd name="T173" fmla="*/ 2626 w 2626"/>
                    <a:gd name="T174" fmla="*/ 2119 h 211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626" h="2119">
                      <a:moveTo>
                        <a:pt x="1395" y="1779"/>
                      </a:moveTo>
                      <a:lnTo>
                        <a:pt x="1374" y="1756"/>
                      </a:lnTo>
                      <a:lnTo>
                        <a:pt x="1346" y="1726"/>
                      </a:lnTo>
                      <a:lnTo>
                        <a:pt x="1299" y="1689"/>
                      </a:lnTo>
                      <a:lnTo>
                        <a:pt x="1289" y="1679"/>
                      </a:lnTo>
                      <a:lnTo>
                        <a:pt x="1267" y="1634"/>
                      </a:lnTo>
                      <a:lnTo>
                        <a:pt x="1273" y="1630"/>
                      </a:lnTo>
                      <a:lnTo>
                        <a:pt x="1214" y="1553"/>
                      </a:lnTo>
                      <a:lnTo>
                        <a:pt x="1201" y="1514"/>
                      </a:lnTo>
                      <a:lnTo>
                        <a:pt x="1179" y="1498"/>
                      </a:lnTo>
                      <a:lnTo>
                        <a:pt x="1173" y="1484"/>
                      </a:lnTo>
                      <a:lnTo>
                        <a:pt x="1128" y="1457"/>
                      </a:lnTo>
                      <a:lnTo>
                        <a:pt x="1118" y="1441"/>
                      </a:lnTo>
                      <a:lnTo>
                        <a:pt x="1100" y="1437"/>
                      </a:lnTo>
                      <a:lnTo>
                        <a:pt x="1095" y="1429"/>
                      </a:lnTo>
                      <a:lnTo>
                        <a:pt x="1079" y="1429"/>
                      </a:lnTo>
                      <a:lnTo>
                        <a:pt x="1073" y="1408"/>
                      </a:lnTo>
                      <a:lnTo>
                        <a:pt x="1067" y="1408"/>
                      </a:lnTo>
                      <a:lnTo>
                        <a:pt x="1040" y="1382"/>
                      </a:lnTo>
                      <a:lnTo>
                        <a:pt x="1020" y="1382"/>
                      </a:lnTo>
                      <a:lnTo>
                        <a:pt x="1018" y="1378"/>
                      </a:lnTo>
                      <a:lnTo>
                        <a:pt x="973" y="1378"/>
                      </a:lnTo>
                      <a:lnTo>
                        <a:pt x="927" y="1370"/>
                      </a:lnTo>
                      <a:lnTo>
                        <a:pt x="926" y="1374"/>
                      </a:lnTo>
                      <a:lnTo>
                        <a:pt x="916" y="1372"/>
                      </a:lnTo>
                      <a:lnTo>
                        <a:pt x="914" y="1376"/>
                      </a:lnTo>
                      <a:lnTo>
                        <a:pt x="859" y="1357"/>
                      </a:lnTo>
                      <a:lnTo>
                        <a:pt x="813" y="1384"/>
                      </a:lnTo>
                      <a:lnTo>
                        <a:pt x="800" y="1384"/>
                      </a:lnTo>
                      <a:lnTo>
                        <a:pt x="766" y="1414"/>
                      </a:lnTo>
                      <a:lnTo>
                        <a:pt x="739" y="1482"/>
                      </a:lnTo>
                      <a:lnTo>
                        <a:pt x="698" y="1520"/>
                      </a:lnTo>
                      <a:lnTo>
                        <a:pt x="684" y="1537"/>
                      </a:lnTo>
                      <a:lnTo>
                        <a:pt x="639" y="1526"/>
                      </a:lnTo>
                      <a:lnTo>
                        <a:pt x="607" y="1504"/>
                      </a:lnTo>
                      <a:lnTo>
                        <a:pt x="562" y="1486"/>
                      </a:lnTo>
                      <a:lnTo>
                        <a:pt x="552" y="1476"/>
                      </a:lnTo>
                      <a:lnTo>
                        <a:pt x="511" y="1467"/>
                      </a:lnTo>
                      <a:lnTo>
                        <a:pt x="485" y="1451"/>
                      </a:lnTo>
                      <a:lnTo>
                        <a:pt x="460" y="1425"/>
                      </a:lnTo>
                      <a:lnTo>
                        <a:pt x="409" y="1398"/>
                      </a:lnTo>
                      <a:lnTo>
                        <a:pt x="373" y="1323"/>
                      </a:lnTo>
                      <a:lnTo>
                        <a:pt x="369" y="1272"/>
                      </a:lnTo>
                      <a:lnTo>
                        <a:pt x="338" y="1215"/>
                      </a:lnTo>
                      <a:lnTo>
                        <a:pt x="320" y="1193"/>
                      </a:lnTo>
                      <a:lnTo>
                        <a:pt x="316" y="1184"/>
                      </a:lnTo>
                      <a:lnTo>
                        <a:pt x="242" y="1144"/>
                      </a:lnTo>
                      <a:lnTo>
                        <a:pt x="194" y="1091"/>
                      </a:lnTo>
                      <a:lnTo>
                        <a:pt x="169" y="1077"/>
                      </a:lnTo>
                      <a:lnTo>
                        <a:pt x="124" y="1028"/>
                      </a:lnTo>
                      <a:lnTo>
                        <a:pt x="98" y="1021"/>
                      </a:lnTo>
                      <a:lnTo>
                        <a:pt x="78" y="1003"/>
                      </a:lnTo>
                      <a:lnTo>
                        <a:pt x="45" y="950"/>
                      </a:lnTo>
                      <a:lnTo>
                        <a:pt x="27" y="948"/>
                      </a:lnTo>
                      <a:lnTo>
                        <a:pt x="21" y="942"/>
                      </a:lnTo>
                      <a:lnTo>
                        <a:pt x="0" y="918"/>
                      </a:lnTo>
                      <a:lnTo>
                        <a:pt x="8" y="914"/>
                      </a:lnTo>
                      <a:lnTo>
                        <a:pt x="2" y="903"/>
                      </a:lnTo>
                      <a:lnTo>
                        <a:pt x="8" y="897"/>
                      </a:lnTo>
                      <a:lnTo>
                        <a:pt x="55" y="901"/>
                      </a:lnTo>
                      <a:lnTo>
                        <a:pt x="80" y="903"/>
                      </a:lnTo>
                      <a:lnTo>
                        <a:pt x="104" y="903"/>
                      </a:lnTo>
                      <a:lnTo>
                        <a:pt x="130" y="905"/>
                      </a:lnTo>
                      <a:lnTo>
                        <a:pt x="253" y="912"/>
                      </a:lnTo>
                      <a:lnTo>
                        <a:pt x="308" y="914"/>
                      </a:lnTo>
                      <a:lnTo>
                        <a:pt x="344" y="916"/>
                      </a:lnTo>
                      <a:lnTo>
                        <a:pt x="358" y="916"/>
                      </a:lnTo>
                      <a:lnTo>
                        <a:pt x="456" y="920"/>
                      </a:lnTo>
                      <a:lnTo>
                        <a:pt x="473" y="922"/>
                      </a:lnTo>
                      <a:lnTo>
                        <a:pt x="523" y="922"/>
                      </a:lnTo>
                      <a:lnTo>
                        <a:pt x="530" y="924"/>
                      </a:lnTo>
                      <a:lnTo>
                        <a:pt x="576" y="924"/>
                      </a:lnTo>
                      <a:lnTo>
                        <a:pt x="580" y="924"/>
                      </a:lnTo>
                      <a:lnTo>
                        <a:pt x="582" y="924"/>
                      </a:lnTo>
                      <a:lnTo>
                        <a:pt x="601" y="924"/>
                      </a:lnTo>
                      <a:lnTo>
                        <a:pt x="652" y="926"/>
                      </a:lnTo>
                      <a:lnTo>
                        <a:pt x="660" y="926"/>
                      </a:lnTo>
                      <a:lnTo>
                        <a:pt x="700" y="928"/>
                      </a:lnTo>
                      <a:lnTo>
                        <a:pt x="713" y="928"/>
                      </a:lnTo>
                      <a:lnTo>
                        <a:pt x="713" y="910"/>
                      </a:lnTo>
                      <a:lnTo>
                        <a:pt x="713" y="877"/>
                      </a:lnTo>
                      <a:lnTo>
                        <a:pt x="713" y="830"/>
                      </a:lnTo>
                      <a:lnTo>
                        <a:pt x="713" y="822"/>
                      </a:lnTo>
                      <a:lnTo>
                        <a:pt x="715" y="800"/>
                      </a:lnTo>
                      <a:lnTo>
                        <a:pt x="715" y="761"/>
                      </a:lnTo>
                      <a:lnTo>
                        <a:pt x="715" y="732"/>
                      </a:lnTo>
                      <a:lnTo>
                        <a:pt x="717" y="698"/>
                      </a:lnTo>
                      <a:lnTo>
                        <a:pt x="719" y="647"/>
                      </a:lnTo>
                      <a:lnTo>
                        <a:pt x="719" y="645"/>
                      </a:lnTo>
                      <a:lnTo>
                        <a:pt x="719" y="622"/>
                      </a:lnTo>
                      <a:lnTo>
                        <a:pt x="719" y="616"/>
                      </a:lnTo>
                      <a:lnTo>
                        <a:pt x="719" y="608"/>
                      </a:lnTo>
                      <a:lnTo>
                        <a:pt x="721" y="586"/>
                      </a:lnTo>
                      <a:lnTo>
                        <a:pt x="721" y="578"/>
                      </a:lnTo>
                      <a:lnTo>
                        <a:pt x="721" y="555"/>
                      </a:lnTo>
                      <a:lnTo>
                        <a:pt x="723" y="519"/>
                      </a:lnTo>
                      <a:lnTo>
                        <a:pt x="723" y="468"/>
                      </a:lnTo>
                      <a:lnTo>
                        <a:pt x="725" y="456"/>
                      </a:lnTo>
                      <a:lnTo>
                        <a:pt x="725" y="454"/>
                      </a:lnTo>
                      <a:lnTo>
                        <a:pt x="725" y="431"/>
                      </a:lnTo>
                      <a:lnTo>
                        <a:pt x="725" y="417"/>
                      </a:lnTo>
                      <a:lnTo>
                        <a:pt x="725" y="366"/>
                      </a:lnTo>
                      <a:lnTo>
                        <a:pt x="725" y="342"/>
                      </a:lnTo>
                      <a:lnTo>
                        <a:pt x="727" y="340"/>
                      </a:lnTo>
                      <a:lnTo>
                        <a:pt x="727" y="323"/>
                      </a:lnTo>
                      <a:lnTo>
                        <a:pt x="727" y="313"/>
                      </a:lnTo>
                      <a:lnTo>
                        <a:pt x="727" y="287"/>
                      </a:lnTo>
                      <a:lnTo>
                        <a:pt x="727" y="276"/>
                      </a:lnTo>
                      <a:lnTo>
                        <a:pt x="727" y="258"/>
                      </a:lnTo>
                      <a:lnTo>
                        <a:pt x="727" y="246"/>
                      </a:lnTo>
                      <a:lnTo>
                        <a:pt x="729" y="185"/>
                      </a:lnTo>
                      <a:lnTo>
                        <a:pt x="729" y="162"/>
                      </a:lnTo>
                      <a:lnTo>
                        <a:pt x="729" y="160"/>
                      </a:lnTo>
                      <a:lnTo>
                        <a:pt x="729" y="154"/>
                      </a:lnTo>
                      <a:lnTo>
                        <a:pt x="731" y="97"/>
                      </a:lnTo>
                      <a:lnTo>
                        <a:pt x="731" y="4"/>
                      </a:lnTo>
                      <a:lnTo>
                        <a:pt x="739" y="4"/>
                      </a:lnTo>
                      <a:lnTo>
                        <a:pt x="810" y="4"/>
                      </a:lnTo>
                      <a:lnTo>
                        <a:pt x="855" y="6"/>
                      </a:lnTo>
                      <a:lnTo>
                        <a:pt x="894" y="6"/>
                      </a:lnTo>
                      <a:lnTo>
                        <a:pt x="900" y="6"/>
                      </a:lnTo>
                      <a:lnTo>
                        <a:pt x="904" y="6"/>
                      </a:lnTo>
                      <a:lnTo>
                        <a:pt x="918" y="6"/>
                      </a:lnTo>
                      <a:lnTo>
                        <a:pt x="943" y="6"/>
                      </a:lnTo>
                      <a:lnTo>
                        <a:pt x="951" y="6"/>
                      </a:lnTo>
                      <a:lnTo>
                        <a:pt x="994" y="6"/>
                      </a:lnTo>
                      <a:lnTo>
                        <a:pt x="1040" y="4"/>
                      </a:lnTo>
                      <a:lnTo>
                        <a:pt x="1063" y="4"/>
                      </a:lnTo>
                      <a:lnTo>
                        <a:pt x="1093" y="4"/>
                      </a:lnTo>
                      <a:lnTo>
                        <a:pt x="1108" y="4"/>
                      </a:lnTo>
                      <a:lnTo>
                        <a:pt x="1118" y="4"/>
                      </a:lnTo>
                      <a:lnTo>
                        <a:pt x="1132" y="4"/>
                      </a:lnTo>
                      <a:lnTo>
                        <a:pt x="1179" y="2"/>
                      </a:lnTo>
                      <a:lnTo>
                        <a:pt x="1193" y="2"/>
                      </a:lnTo>
                      <a:lnTo>
                        <a:pt x="1224" y="2"/>
                      </a:lnTo>
                      <a:lnTo>
                        <a:pt x="1226" y="2"/>
                      </a:lnTo>
                      <a:lnTo>
                        <a:pt x="1293" y="0"/>
                      </a:lnTo>
                      <a:lnTo>
                        <a:pt x="1295" y="26"/>
                      </a:lnTo>
                      <a:lnTo>
                        <a:pt x="1297" y="93"/>
                      </a:lnTo>
                      <a:lnTo>
                        <a:pt x="1297" y="103"/>
                      </a:lnTo>
                      <a:lnTo>
                        <a:pt x="1297" y="120"/>
                      </a:lnTo>
                      <a:lnTo>
                        <a:pt x="1297" y="128"/>
                      </a:lnTo>
                      <a:lnTo>
                        <a:pt x="1297" y="140"/>
                      </a:lnTo>
                      <a:lnTo>
                        <a:pt x="1299" y="156"/>
                      </a:lnTo>
                      <a:lnTo>
                        <a:pt x="1299" y="181"/>
                      </a:lnTo>
                      <a:lnTo>
                        <a:pt x="1299" y="207"/>
                      </a:lnTo>
                      <a:lnTo>
                        <a:pt x="1301" y="213"/>
                      </a:lnTo>
                      <a:lnTo>
                        <a:pt x="1301" y="223"/>
                      </a:lnTo>
                      <a:lnTo>
                        <a:pt x="1301" y="250"/>
                      </a:lnTo>
                      <a:lnTo>
                        <a:pt x="1301" y="258"/>
                      </a:lnTo>
                      <a:lnTo>
                        <a:pt x="1301" y="272"/>
                      </a:lnTo>
                      <a:lnTo>
                        <a:pt x="1303" y="283"/>
                      </a:lnTo>
                      <a:lnTo>
                        <a:pt x="1303" y="303"/>
                      </a:lnTo>
                      <a:lnTo>
                        <a:pt x="1303" y="335"/>
                      </a:lnTo>
                      <a:lnTo>
                        <a:pt x="1305" y="348"/>
                      </a:lnTo>
                      <a:lnTo>
                        <a:pt x="1305" y="362"/>
                      </a:lnTo>
                      <a:lnTo>
                        <a:pt x="1307" y="401"/>
                      </a:lnTo>
                      <a:lnTo>
                        <a:pt x="1313" y="397"/>
                      </a:lnTo>
                      <a:lnTo>
                        <a:pt x="1336" y="409"/>
                      </a:lnTo>
                      <a:lnTo>
                        <a:pt x="1356" y="429"/>
                      </a:lnTo>
                      <a:lnTo>
                        <a:pt x="1403" y="429"/>
                      </a:lnTo>
                      <a:lnTo>
                        <a:pt x="1407" y="431"/>
                      </a:lnTo>
                      <a:lnTo>
                        <a:pt x="1450" y="437"/>
                      </a:lnTo>
                      <a:lnTo>
                        <a:pt x="1458" y="441"/>
                      </a:lnTo>
                      <a:lnTo>
                        <a:pt x="1462" y="464"/>
                      </a:lnTo>
                      <a:lnTo>
                        <a:pt x="1476" y="470"/>
                      </a:lnTo>
                      <a:lnTo>
                        <a:pt x="1490" y="468"/>
                      </a:lnTo>
                      <a:lnTo>
                        <a:pt x="1509" y="468"/>
                      </a:lnTo>
                      <a:lnTo>
                        <a:pt x="1549" y="482"/>
                      </a:lnTo>
                      <a:lnTo>
                        <a:pt x="1572" y="472"/>
                      </a:lnTo>
                      <a:lnTo>
                        <a:pt x="1574" y="474"/>
                      </a:lnTo>
                      <a:lnTo>
                        <a:pt x="1586" y="478"/>
                      </a:lnTo>
                      <a:lnTo>
                        <a:pt x="1598" y="488"/>
                      </a:lnTo>
                      <a:lnTo>
                        <a:pt x="1611" y="488"/>
                      </a:lnTo>
                      <a:lnTo>
                        <a:pt x="1645" y="474"/>
                      </a:lnTo>
                      <a:lnTo>
                        <a:pt x="1659" y="476"/>
                      </a:lnTo>
                      <a:lnTo>
                        <a:pt x="1666" y="472"/>
                      </a:lnTo>
                      <a:lnTo>
                        <a:pt x="1674" y="470"/>
                      </a:lnTo>
                      <a:lnTo>
                        <a:pt x="1680" y="498"/>
                      </a:lnTo>
                      <a:lnTo>
                        <a:pt x="1698" y="498"/>
                      </a:lnTo>
                      <a:lnTo>
                        <a:pt x="1700" y="519"/>
                      </a:lnTo>
                      <a:lnTo>
                        <a:pt x="1720" y="527"/>
                      </a:lnTo>
                      <a:lnTo>
                        <a:pt x="1767" y="500"/>
                      </a:lnTo>
                      <a:lnTo>
                        <a:pt x="1780" y="513"/>
                      </a:lnTo>
                      <a:lnTo>
                        <a:pt x="1786" y="511"/>
                      </a:lnTo>
                      <a:lnTo>
                        <a:pt x="1790" y="509"/>
                      </a:lnTo>
                      <a:lnTo>
                        <a:pt x="1794" y="509"/>
                      </a:lnTo>
                      <a:lnTo>
                        <a:pt x="1816" y="527"/>
                      </a:lnTo>
                      <a:lnTo>
                        <a:pt x="1853" y="513"/>
                      </a:lnTo>
                      <a:lnTo>
                        <a:pt x="1853" y="537"/>
                      </a:lnTo>
                      <a:lnTo>
                        <a:pt x="1867" y="545"/>
                      </a:lnTo>
                      <a:lnTo>
                        <a:pt x="1896" y="494"/>
                      </a:lnTo>
                      <a:lnTo>
                        <a:pt x="1898" y="494"/>
                      </a:lnTo>
                      <a:lnTo>
                        <a:pt x="1938" y="517"/>
                      </a:lnTo>
                      <a:lnTo>
                        <a:pt x="1965" y="500"/>
                      </a:lnTo>
                      <a:lnTo>
                        <a:pt x="1967" y="500"/>
                      </a:lnTo>
                      <a:lnTo>
                        <a:pt x="1963" y="506"/>
                      </a:lnTo>
                      <a:lnTo>
                        <a:pt x="1985" y="523"/>
                      </a:lnTo>
                      <a:lnTo>
                        <a:pt x="2001" y="521"/>
                      </a:lnTo>
                      <a:lnTo>
                        <a:pt x="2010" y="531"/>
                      </a:lnTo>
                      <a:lnTo>
                        <a:pt x="2034" y="521"/>
                      </a:lnTo>
                      <a:lnTo>
                        <a:pt x="2079" y="494"/>
                      </a:lnTo>
                      <a:lnTo>
                        <a:pt x="2111" y="500"/>
                      </a:lnTo>
                      <a:lnTo>
                        <a:pt x="2126" y="490"/>
                      </a:lnTo>
                      <a:lnTo>
                        <a:pt x="2128" y="486"/>
                      </a:lnTo>
                      <a:lnTo>
                        <a:pt x="2156" y="478"/>
                      </a:lnTo>
                      <a:lnTo>
                        <a:pt x="2156" y="474"/>
                      </a:lnTo>
                      <a:lnTo>
                        <a:pt x="2164" y="474"/>
                      </a:lnTo>
                      <a:lnTo>
                        <a:pt x="2170" y="482"/>
                      </a:lnTo>
                      <a:lnTo>
                        <a:pt x="2168" y="484"/>
                      </a:lnTo>
                      <a:lnTo>
                        <a:pt x="2213" y="480"/>
                      </a:lnTo>
                      <a:lnTo>
                        <a:pt x="2219" y="480"/>
                      </a:lnTo>
                      <a:lnTo>
                        <a:pt x="2223" y="468"/>
                      </a:lnTo>
                      <a:lnTo>
                        <a:pt x="2240" y="466"/>
                      </a:lnTo>
                      <a:lnTo>
                        <a:pt x="2246" y="466"/>
                      </a:lnTo>
                      <a:lnTo>
                        <a:pt x="2248" y="472"/>
                      </a:lnTo>
                      <a:lnTo>
                        <a:pt x="2272" y="478"/>
                      </a:lnTo>
                      <a:lnTo>
                        <a:pt x="2299" y="498"/>
                      </a:lnTo>
                      <a:lnTo>
                        <a:pt x="2309" y="502"/>
                      </a:lnTo>
                      <a:lnTo>
                        <a:pt x="2307" y="494"/>
                      </a:lnTo>
                      <a:lnTo>
                        <a:pt x="2321" y="496"/>
                      </a:lnTo>
                      <a:lnTo>
                        <a:pt x="2321" y="504"/>
                      </a:lnTo>
                      <a:lnTo>
                        <a:pt x="2327" y="502"/>
                      </a:lnTo>
                      <a:lnTo>
                        <a:pt x="2325" y="506"/>
                      </a:lnTo>
                      <a:lnTo>
                        <a:pt x="2348" y="508"/>
                      </a:lnTo>
                      <a:lnTo>
                        <a:pt x="2370" y="517"/>
                      </a:lnTo>
                      <a:lnTo>
                        <a:pt x="2376" y="513"/>
                      </a:lnTo>
                      <a:lnTo>
                        <a:pt x="2400" y="529"/>
                      </a:lnTo>
                      <a:lnTo>
                        <a:pt x="2423" y="517"/>
                      </a:lnTo>
                      <a:lnTo>
                        <a:pt x="2464" y="521"/>
                      </a:lnTo>
                      <a:lnTo>
                        <a:pt x="2464" y="525"/>
                      </a:lnTo>
                      <a:lnTo>
                        <a:pt x="2468" y="557"/>
                      </a:lnTo>
                      <a:lnTo>
                        <a:pt x="2470" y="578"/>
                      </a:lnTo>
                      <a:lnTo>
                        <a:pt x="2470" y="582"/>
                      </a:lnTo>
                      <a:lnTo>
                        <a:pt x="2474" y="608"/>
                      </a:lnTo>
                      <a:lnTo>
                        <a:pt x="2476" y="629"/>
                      </a:lnTo>
                      <a:lnTo>
                        <a:pt x="2476" y="631"/>
                      </a:lnTo>
                      <a:lnTo>
                        <a:pt x="2480" y="657"/>
                      </a:lnTo>
                      <a:lnTo>
                        <a:pt x="2484" y="682"/>
                      </a:lnTo>
                      <a:lnTo>
                        <a:pt x="2484" y="686"/>
                      </a:lnTo>
                      <a:lnTo>
                        <a:pt x="2484" y="694"/>
                      </a:lnTo>
                      <a:lnTo>
                        <a:pt x="2486" y="708"/>
                      </a:lnTo>
                      <a:lnTo>
                        <a:pt x="2490" y="734"/>
                      </a:lnTo>
                      <a:lnTo>
                        <a:pt x="2492" y="755"/>
                      </a:lnTo>
                      <a:lnTo>
                        <a:pt x="2492" y="759"/>
                      </a:lnTo>
                      <a:lnTo>
                        <a:pt x="2496" y="785"/>
                      </a:lnTo>
                      <a:lnTo>
                        <a:pt x="2496" y="794"/>
                      </a:lnTo>
                      <a:lnTo>
                        <a:pt x="2502" y="834"/>
                      </a:lnTo>
                      <a:lnTo>
                        <a:pt x="2506" y="836"/>
                      </a:lnTo>
                      <a:lnTo>
                        <a:pt x="2508" y="838"/>
                      </a:lnTo>
                      <a:lnTo>
                        <a:pt x="2510" y="840"/>
                      </a:lnTo>
                      <a:lnTo>
                        <a:pt x="2512" y="842"/>
                      </a:lnTo>
                      <a:lnTo>
                        <a:pt x="2537" y="861"/>
                      </a:lnTo>
                      <a:lnTo>
                        <a:pt x="2549" y="879"/>
                      </a:lnTo>
                      <a:lnTo>
                        <a:pt x="2553" y="912"/>
                      </a:lnTo>
                      <a:lnTo>
                        <a:pt x="2576" y="928"/>
                      </a:lnTo>
                      <a:lnTo>
                        <a:pt x="2572" y="932"/>
                      </a:lnTo>
                      <a:lnTo>
                        <a:pt x="2610" y="989"/>
                      </a:lnTo>
                      <a:lnTo>
                        <a:pt x="2620" y="987"/>
                      </a:lnTo>
                      <a:lnTo>
                        <a:pt x="2620" y="1024"/>
                      </a:lnTo>
                      <a:lnTo>
                        <a:pt x="2626" y="1050"/>
                      </a:lnTo>
                      <a:lnTo>
                        <a:pt x="2620" y="1076"/>
                      </a:lnTo>
                      <a:lnTo>
                        <a:pt x="2606" y="1127"/>
                      </a:lnTo>
                      <a:lnTo>
                        <a:pt x="2602" y="1148"/>
                      </a:lnTo>
                      <a:lnTo>
                        <a:pt x="2600" y="1150"/>
                      </a:lnTo>
                      <a:lnTo>
                        <a:pt x="2602" y="1164"/>
                      </a:lnTo>
                      <a:lnTo>
                        <a:pt x="2612" y="1178"/>
                      </a:lnTo>
                      <a:lnTo>
                        <a:pt x="2616" y="1203"/>
                      </a:lnTo>
                      <a:lnTo>
                        <a:pt x="2614" y="1217"/>
                      </a:lnTo>
                      <a:lnTo>
                        <a:pt x="2612" y="1223"/>
                      </a:lnTo>
                      <a:lnTo>
                        <a:pt x="2606" y="1229"/>
                      </a:lnTo>
                      <a:lnTo>
                        <a:pt x="2592" y="1258"/>
                      </a:lnTo>
                      <a:lnTo>
                        <a:pt x="2584" y="1264"/>
                      </a:lnTo>
                      <a:lnTo>
                        <a:pt x="2590" y="1284"/>
                      </a:lnTo>
                      <a:lnTo>
                        <a:pt x="2604" y="1302"/>
                      </a:lnTo>
                      <a:lnTo>
                        <a:pt x="2590" y="1298"/>
                      </a:lnTo>
                      <a:lnTo>
                        <a:pt x="2557" y="1302"/>
                      </a:lnTo>
                      <a:lnTo>
                        <a:pt x="2496" y="1331"/>
                      </a:lnTo>
                      <a:lnTo>
                        <a:pt x="2494" y="1333"/>
                      </a:lnTo>
                      <a:lnTo>
                        <a:pt x="2423" y="1380"/>
                      </a:lnTo>
                      <a:lnTo>
                        <a:pt x="2413" y="1378"/>
                      </a:lnTo>
                      <a:lnTo>
                        <a:pt x="2449" y="1349"/>
                      </a:lnTo>
                      <a:lnTo>
                        <a:pt x="2468" y="1341"/>
                      </a:lnTo>
                      <a:lnTo>
                        <a:pt x="2468" y="1337"/>
                      </a:lnTo>
                      <a:lnTo>
                        <a:pt x="2441" y="1339"/>
                      </a:lnTo>
                      <a:lnTo>
                        <a:pt x="2415" y="1347"/>
                      </a:lnTo>
                      <a:lnTo>
                        <a:pt x="2411" y="1298"/>
                      </a:lnTo>
                      <a:lnTo>
                        <a:pt x="2398" y="1304"/>
                      </a:lnTo>
                      <a:lnTo>
                        <a:pt x="2388" y="1321"/>
                      </a:lnTo>
                      <a:lnTo>
                        <a:pt x="2376" y="1321"/>
                      </a:lnTo>
                      <a:lnTo>
                        <a:pt x="2370" y="1321"/>
                      </a:lnTo>
                      <a:lnTo>
                        <a:pt x="2368" y="1321"/>
                      </a:lnTo>
                      <a:lnTo>
                        <a:pt x="2366" y="1323"/>
                      </a:lnTo>
                      <a:lnTo>
                        <a:pt x="2360" y="1333"/>
                      </a:lnTo>
                      <a:lnTo>
                        <a:pt x="2364" y="1341"/>
                      </a:lnTo>
                      <a:lnTo>
                        <a:pt x="2360" y="1347"/>
                      </a:lnTo>
                      <a:lnTo>
                        <a:pt x="2364" y="1353"/>
                      </a:lnTo>
                      <a:lnTo>
                        <a:pt x="2384" y="1357"/>
                      </a:lnTo>
                      <a:lnTo>
                        <a:pt x="2394" y="1378"/>
                      </a:lnTo>
                      <a:lnTo>
                        <a:pt x="2425" y="1386"/>
                      </a:lnTo>
                      <a:lnTo>
                        <a:pt x="2350" y="1445"/>
                      </a:lnTo>
                      <a:lnTo>
                        <a:pt x="2299" y="1490"/>
                      </a:lnTo>
                      <a:lnTo>
                        <a:pt x="2276" y="1502"/>
                      </a:lnTo>
                      <a:lnTo>
                        <a:pt x="2276" y="1504"/>
                      </a:lnTo>
                      <a:lnTo>
                        <a:pt x="2195" y="1551"/>
                      </a:lnTo>
                      <a:lnTo>
                        <a:pt x="2126" y="1589"/>
                      </a:lnTo>
                      <a:lnTo>
                        <a:pt x="2101" y="1608"/>
                      </a:lnTo>
                      <a:lnTo>
                        <a:pt x="2077" y="1628"/>
                      </a:lnTo>
                      <a:lnTo>
                        <a:pt x="2052" y="1644"/>
                      </a:lnTo>
                      <a:lnTo>
                        <a:pt x="2006" y="1679"/>
                      </a:lnTo>
                      <a:lnTo>
                        <a:pt x="1971" y="1722"/>
                      </a:lnTo>
                      <a:lnTo>
                        <a:pt x="1971" y="1728"/>
                      </a:lnTo>
                      <a:lnTo>
                        <a:pt x="1973" y="1728"/>
                      </a:lnTo>
                      <a:lnTo>
                        <a:pt x="1953" y="1750"/>
                      </a:lnTo>
                      <a:lnTo>
                        <a:pt x="1938" y="1781"/>
                      </a:lnTo>
                      <a:lnTo>
                        <a:pt x="1936" y="1781"/>
                      </a:lnTo>
                      <a:lnTo>
                        <a:pt x="1914" y="1842"/>
                      </a:lnTo>
                      <a:lnTo>
                        <a:pt x="1912" y="1848"/>
                      </a:lnTo>
                      <a:lnTo>
                        <a:pt x="1912" y="1897"/>
                      </a:lnTo>
                      <a:lnTo>
                        <a:pt x="1936" y="1976"/>
                      </a:lnTo>
                      <a:lnTo>
                        <a:pt x="1953" y="2011"/>
                      </a:lnTo>
                      <a:lnTo>
                        <a:pt x="1975" y="2092"/>
                      </a:lnTo>
                      <a:lnTo>
                        <a:pt x="1932" y="2119"/>
                      </a:lnTo>
                      <a:lnTo>
                        <a:pt x="1900" y="2117"/>
                      </a:lnTo>
                      <a:lnTo>
                        <a:pt x="1873" y="2100"/>
                      </a:lnTo>
                      <a:lnTo>
                        <a:pt x="1820" y="2088"/>
                      </a:lnTo>
                      <a:lnTo>
                        <a:pt x="1735" y="2094"/>
                      </a:lnTo>
                      <a:lnTo>
                        <a:pt x="1729" y="2084"/>
                      </a:lnTo>
                      <a:lnTo>
                        <a:pt x="1720" y="2084"/>
                      </a:lnTo>
                      <a:lnTo>
                        <a:pt x="1661" y="2060"/>
                      </a:lnTo>
                      <a:lnTo>
                        <a:pt x="1641" y="2062"/>
                      </a:lnTo>
                      <a:lnTo>
                        <a:pt x="1625" y="2054"/>
                      </a:lnTo>
                      <a:lnTo>
                        <a:pt x="1625" y="2048"/>
                      </a:lnTo>
                      <a:lnTo>
                        <a:pt x="1570" y="2039"/>
                      </a:lnTo>
                      <a:lnTo>
                        <a:pt x="1533" y="2005"/>
                      </a:lnTo>
                      <a:lnTo>
                        <a:pt x="1509" y="1952"/>
                      </a:lnTo>
                      <a:lnTo>
                        <a:pt x="1478" y="1923"/>
                      </a:lnTo>
                      <a:lnTo>
                        <a:pt x="1466" y="1870"/>
                      </a:lnTo>
                      <a:lnTo>
                        <a:pt x="1454" y="1822"/>
                      </a:lnTo>
                      <a:lnTo>
                        <a:pt x="1427" y="1797"/>
                      </a:lnTo>
                      <a:lnTo>
                        <a:pt x="1401" y="1785"/>
                      </a:lnTo>
                      <a:lnTo>
                        <a:pt x="1395" y="1779"/>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205" name="Freeform 44">
                  <a:extLst>
                    <a:ext uri="{FF2B5EF4-FFF2-40B4-BE49-F238E27FC236}">
                      <a16:creationId xmlns:a16="http://schemas.microsoft.com/office/drawing/2014/main" id="{B6E7446A-06C1-4376-A5A0-558D8337363A}"/>
                    </a:ext>
                  </a:extLst>
                </p:cNvPr>
                <p:cNvSpPr>
                  <a:spLocks/>
                </p:cNvSpPr>
                <p:nvPr/>
              </p:nvSpPr>
              <p:spPr bwMode="auto">
                <a:xfrm>
                  <a:off x="4021" y="2044"/>
                  <a:ext cx="636" cy="368"/>
                </a:xfrm>
                <a:custGeom>
                  <a:avLst/>
                  <a:gdLst>
                    <a:gd name="T0" fmla="*/ 890 w 1271"/>
                    <a:gd name="T1" fmla="*/ 509 h 735"/>
                    <a:gd name="T2" fmla="*/ 813 w 1271"/>
                    <a:gd name="T3" fmla="*/ 527 h 735"/>
                    <a:gd name="T4" fmla="*/ 768 w 1271"/>
                    <a:gd name="T5" fmla="*/ 535 h 735"/>
                    <a:gd name="T6" fmla="*/ 713 w 1271"/>
                    <a:gd name="T7" fmla="*/ 550 h 735"/>
                    <a:gd name="T8" fmla="*/ 642 w 1271"/>
                    <a:gd name="T9" fmla="*/ 568 h 735"/>
                    <a:gd name="T10" fmla="*/ 587 w 1271"/>
                    <a:gd name="T11" fmla="*/ 578 h 735"/>
                    <a:gd name="T12" fmla="*/ 536 w 1271"/>
                    <a:gd name="T13" fmla="*/ 588 h 735"/>
                    <a:gd name="T14" fmla="*/ 505 w 1271"/>
                    <a:gd name="T15" fmla="*/ 596 h 735"/>
                    <a:gd name="T16" fmla="*/ 454 w 1271"/>
                    <a:gd name="T17" fmla="*/ 607 h 735"/>
                    <a:gd name="T18" fmla="*/ 387 w 1271"/>
                    <a:gd name="T19" fmla="*/ 625 h 735"/>
                    <a:gd name="T20" fmla="*/ 316 w 1271"/>
                    <a:gd name="T21" fmla="*/ 641 h 735"/>
                    <a:gd name="T22" fmla="*/ 238 w 1271"/>
                    <a:gd name="T23" fmla="*/ 649 h 735"/>
                    <a:gd name="T24" fmla="*/ 206 w 1271"/>
                    <a:gd name="T25" fmla="*/ 694 h 735"/>
                    <a:gd name="T26" fmla="*/ 163 w 1271"/>
                    <a:gd name="T27" fmla="*/ 702 h 735"/>
                    <a:gd name="T28" fmla="*/ 108 w 1271"/>
                    <a:gd name="T29" fmla="*/ 714 h 735"/>
                    <a:gd name="T30" fmla="*/ 14 w 1271"/>
                    <a:gd name="T31" fmla="*/ 731 h 735"/>
                    <a:gd name="T32" fmla="*/ 12 w 1271"/>
                    <a:gd name="T33" fmla="*/ 706 h 735"/>
                    <a:gd name="T34" fmla="*/ 43 w 1271"/>
                    <a:gd name="T35" fmla="*/ 672 h 735"/>
                    <a:gd name="T36" fmla="*/ 41 w 1271"/>
                    <a:gd name="T37" fmla="*/ 633 h 735"/>
                    <a:gd name="T38" fmla="*/ 21 w 1271"/>
                    <a:gd name="T39" fmla="*/ 611 h 735"/>
                    <a:gd name="T40" fmla="*/ 61 w 1271"/>
                    <a:gd name="T41" fmla="*/ 570 h 735"/>
                    <a:gd name="T42" fmla="*/ 143 w 1271"/>
                    <a:gd name="T43" fmla="*/ 586 h 735"/>
                    <a:gd name="T44" fmla="*/ 143 w 1271"/>
                    <a:gd name="T45" fmla="*/ 511 h 735"/>
                    <a:gd name="T46" fmla="*/ 171 w 1271"/>
                    <a:gd name="T47" fmla="*/ 497 h 735"/>
                    <a:gd name="T48" fmla="*/ 186 w 1271"/>
                    <a:gd name="T49" fmla="*/ 470 h 735"/>
                    <a:gd name="T50" fmla="*/ 200 w 1271"/>
                    <a:gd name="T51" fmla="*/ 419 h 735"/>
                    <a:gd name="T52" fmla="*/ 240 w 1271"/>
                    <a:gd name="T53" fmla="*/ 391 h 735"/>
                    <a:gd name="T54" fmla="*/ 291 w 1271"/>
                    <a:gd name="T55" fmla="*/ 370 h 735"/>
                    <a:gd name="T56" fmla="*/ 326 w 1271"/>
                    <a:gd name="T57" fmla="*/ 374 h 735"/>
                    <a:gd name="T58" fmla="*/ 391 w 1271"/>
                    <a:gd name="T59" fmla="*/ 338 h 735"/>
                    <a:gd name="T60" fmla="*/ 436 w 1271"/>
                    <a:gd name="T61" fmla="*/ 356 h 735"/>
                    <a:gd name="T62" fmla="*/ 458 w 1271"/>
                    <a:gd name="T63" fmla="*/ 297 h 735"/>
                    <a:gd name="T64" fmla="*/ 468 w 1271"/>
                    <a:gd name="T65" fmla="*/ 273 h 735"/>
                    <a:gd name="T66" fmla="*/ 544 w 1271"/>
                    <a:gd name="T67" fmla="*/ 297 h 735"/>
                    <a:gd name="T68" fmla="*/ 552 w 1271"/>
                    <a:gd name="T69" fmla="*/ 256 h 735"/>
                    <a:gd name="T70" fmla="*/ 570 w 1271"/>
                    <a:gd name="T71" fmla="*/ 230 h 735"/>
                    <a:gd name="T72" fmla="*/ 607 w 1271"/>
                    <a:gd name="T73" fmla="*/ 179 h 735"/>
                    <a:gd name="T74" fmla="*/ 615 w 1271"/>
                    <a:gd name="T75" fmla="*/ 122 h 735"/>
                    <a:gd name="T76" fmla="*/ 646 w 1271"/>
                    <a:gd name="T77" fmla="*/ 122 h 735"/>
                    <a:gd name="T78" fmla="*/ 676 w 1271"/>
                    <a:gd name="T79" fmla="*/ 96 h 735"/>
                    <a:gd name="T80" fmla="*/ 707 w 1271"/>
                    <a:gd name="T81" fmla="*/ 67 h 735"/>
                    <a:gd name="T82" fmla="*/ 684 w 1271"/>
                    <a:gd name="T83" fmla="*/ 39 h 735"/>
                    <a:gd name="T84" fmla="*/ 699 w 1271"/>
                    <a:gd name="T85" fmla="*/ 10 h 735"/>
                    <a:gd name="T86" fmla="*/ 770 w 1271"/>
                    <a:gd name="T87" fmla="*/ 14 h 735"/>
                    <a:gd name="T88" fmla="*/ 804 w 1271"/>
                    <a:gd name="T89" fmla="*/ 41 h 735"/>
                    <a:gd name="T90" fmla="*/ 849 w 1271"/>
                    <a:gd name="T91" fmla="*/ 49 h 735"/>
                    <a:gd name="T92" fmla="*/ 906 w 1271"/>
                    <a:gd name="T93" fmla="*/ 63 h 735"/>
                    <a:gd name="T94" fmla="*/ 918 w 1271"/>
                    <a:gd name="T95" fmla="*/ 51 h 735"/>
                    <a:gd name="T96" fmla="*/ 982 w 1271"/>
                    <a:gd name="T97" fmla="*/ 45 h 735"/>
                    <a:gd name="T98" fmla="*/ 1041 w 1271"/>
                    <a:gd name="T99" fmla="*/ 0 h 735"/>
                    <a:gd name="T100" fmla="*/ 1092 w 1271"/>
                    <a:gd name="T101" fmla="*/ 38 h 735"/>
                    <a:gd name="T102" fmla="*/ 1122 w 1271"/>
                    <a:gd name="T103" fmla="*/ 85 h 735"/>
                    <a:gd name="T104" fmla="*/ 1155 w 1271"/>
                    <a:gd name="T105" fmla="*/ 142 h 735"/>
                    <a:gd name="T106" fmla="*/ 1185 w 1271"/>
                    <a:gd name="T107" fmla="*/ 163 h 735"/>
                    <a:gd name="T108" fmla="*/ 1244 w 1271"/>
                    <a:gd name="T109" fmla="*/ 201 h 735"/>
                    <a:gd name="T110" fmla="*/ 1226 w 1271"/>
                    <a:gd name="T111" fmla="*/ 262 h 735"/>
                    <a:gd name="T112" fmla="*/ 1189 w 1271"/>
                    <a:gd name="T113" fmla="*/ 295 h 735"/>
                    <a:gd name="T114" fmla="*/ 1151 w 1271"/>
                    <a:gd name="T115" fmla="*/ 370 h 735"/>
                    <a:gd name="T116" fmla="*/ 1061 w 1271"/>
                    <a:gd name="T117" fmla="*/ 446 h 735"/>
                    <a:gd name="T118" fmla="*/ 1026 w 1271"/>
                    <a:gd name="T119" fmla="*/ 474 h 735"/>
                    <a:gd name="T120" fmla="*/ 969 w 1271"/>
                    <a:gd name="T121" fmla="*/ 490 h 7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71"/>
                    <a:gd name="T184" fmla="*/ 0 h 735"/>
                    <a:gd name="T185" fmla="*/ 1271 w 1271"/>
                    <a:gd name="T186" fmla="*/ 735 h 73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71" h="735">
                      <a:moveTo>
                        <a:pt x="929" y="499"/>
                      </a:moveTo>
                      <a:lnTo>
                        <a:pt x="927" y="499"/>
                      </a:lnTo>
                      <a:lnTo>
                        <a:pt x="923" y="501"/>
                      </a:lnTo>
                      <a:lnTo>
                        <a:pt x="890" y="509"/>
                      </a:lnTo>
                      <a:lnTo>
                        <a:pt x="872" y="513"/>
                      </a:lnTo>
                      <a:lnTo>
                        <a:pt x="831" y="523"/>
                      </a:lnTo>
                      <a:lnTo>
                        <a:pt x="829" y="523"/>
                      </a:lnTo>
                      <a:lnTo>
                        <a:pt x="813" y="527"/>
                      </a:lnTo>
                      <a:lnTo>
                        <a:pt x="802" y="529"/>
                      </a:lnTo>
                      <a:lnTo>
                        <a:pt x="796" y="531"/>
                      </a:lnTo>
                      <a:lnTo>
                        <a:pt x="790" y="531"/>
                      </a:lnTo>
                      <a:lnTo>
                        <a:pt x="768" y="535"/>
                      </a:lnTo>
                      <a:lnTo>
                        <a:pt x="741" y="543"/>
                      </a:lnTo>
                      <a:lnTo>
                        <a:pt x="737" y="543"/>
                      </a:lnTo>
                      <a:lnTo>
                        <a:pt x="731" y="545"/>
                      </a:lnTo>
                      <a:lnTo>
                        <a:pt x="713" y="550"/>
                      </a:lnTo>
                      <a:lnTo>
                        <a:pt x="701" y="554"/>
                      </a:lnTo>
                      <a:lnTo>
                        <a:pt x="680" y="560"/>
                      </a:lnTo>
                      <a:lnTo>
                        <a:pt x="648" y="566"/>
                      </a:lnTo>
                      <a:lnTo>
                        <a:pt x="642" y="568"/>
                      </a:lnTo>
                      <a:lnTo>
                        <a:pt x="629" y="570"/>
                      </a:lnTo>
                      <a:lnTo>
                        <a:pt x="615" y="572"/>
                      </a:lnTo>
                      <a:lnTo>
                        <a:pt x="611" y="574"/>
                      </a:lnTo>
                      <a:lnTo>
                        <a:pt x="587" y="578"/>
                      </a:lnTo>
                      <a:lnTo>
                        <a:pt x="574" y="580"/>
                      </a:lnTo>
                      <a:lnTo>
                        <a:pt x="558" y="584"/>
                      </a:lnTo>
                      <a:lnTo>
                        <a:pt x="550" y="584"/>
                      </a:lnTo>
                      <a:lnTo>
                        <a:pt x="536" y="588"/>
                      </a:lnTo>
                      <a:lnTo>
                        <a:pt x="521" y="592"/>
                      </a:lnTo>
                      <a:lnTo>
                        <a:pt x="513" y="594"/>
                      </a:lnTo>
                      <a:lnTo>
                        <a:pt x="509" y="598"/>
                      </a:lnTo>
                      <a:lnTo>
                        <a:pt x="505" y="596"/>
                      </a:lnTo>
                      <a:lnTo>
                        <a:pt x="485" y="600"/>
                      </a:lnTo>
                      <a:lnTo>
                        <a:pt x="473" y="604"/>
                      </a:lnTo>
                      <a:lnTo>
                        <a:pt x="462" y="606"/>
                      </a:lnTo>
                      <a:lnTo>
                        <a:pt x="454" y="607"/>
                      </a:lnTo>
                      <a:lnTo>
                        <a:pt x="420" y="617"/>
                      </a:lnTo>
                      <a:lnTo>
                        <a:pt x="411" y="619"/>
                      </a:lnTo>
                      <a:lnTo>
                        <a:pt x="409" y="619"/>
                      </a:lnTo>
                      <a:lnTo>
                        <a:pt x="387" y="625"/>
                      </a:lnTo>
                      <a:lnTo>
                        <a:pt x="371" y="627"/>
                      </a:lnTo>
                      <a:lnTo>
                        <a:pt x="348" y="633"/>
                      </a:lnTo>
                      <a:lnTo>
                        <a:pt x="330" y="637"/>
                      </a:lnTo>
                      <a:lnTo>
                        <a:pt x="316" y="641"/>
                      </a:lnTo>
                      <a:lnTo>
                        <a:pt x="306" y="643"/>
                      </a:lnTo>
                      <a:lnTo>
                        <a:pt x="279" y="651"/>
                      </a:lnTo>
                      <a:lnTo>
                        <a:pt x="277" y="643"/>
                      </a:lnTo>
                      <a:lnTo>
                        <a:pt x="238" y="649"/>
                      </a:lnTo>
                      <a:lnTo>
                        <a:pt x="240" y="655"/>
                      </a:lnTo>
                      <a:lnTo>
                        <a:pt x="241" y="659"/>
                      </a:lnTo>
                      <a:lnTo>
                        <a:pt x="247" y="686"/>
                      </a:lnTo>
                      <a:lnTo>
                        <a:pt x="206" y="694"/>
                      </a:lnTo>
                      <a:lnTo>
                        <a:pt x="190" y="698"/>
                      </a:lnTo>
                      <a:lnTo>
                        <a:pt x="169" y="702"/>
                      </a:lnTo>
                      <a:lnTo>
                        <a:pt x="167" y="702"/>
                      </a:lnTo>
                      <a:lnTo>
                        <a:pt x="163" y="702"/>
                      </a:lnTo>
                      <a:lnTo>
                        <a:pt x="159" y="704"/>
                      </a:lnTo>
                      <a:lnTo>
                        <a:pt x="120" y="712"/>
                      </a:lnTo>
                      <a:lnTo>
                        <a:pt x="110" y="714"/>
                      </a:lnTo>
                      <a:lnTo>
                        <a:pt x="108" y="714"/>
                      </a:lnTo>
                      <a:lnTo>
                        <a:pt x="106" y="714"/>
                      </a:lnTo>
                      <a:lnTo>
                        <a:pt x="80" y="720"/>
                      </a:lnTo>
                      <a:lnTo>
                        <a:pt x="21" y="729"/>
                      </a:lnTo>
                      <a:lnTo>
                        <a:pt x="14" y="731"/>
                      </a:lnTo>
                      <a:lnTo>
                        <a:pt x="0" y="735"/>
                      </a:lnTo>
                      <a:lnTo>
                        <a:pt x="4" y="710"/>
                      </a:lnTo>
                      <a:lnTo>
                        <a:pt x="6" y="708"/>
                      </a:lnTo>
                      <a:lnTo>
                        <a:pt x="12" y="706"/>
                      </a:lnTo>
                      <a:lnTo>
                        <a:pt x="29" y="716"/>
                      </a:lnTo>
                      <a:lnTo>
                        <a:pt x="39" y="696"/>
                      </a:lnTo>
                      <a:lnTo>
                        <a:pt x="31" y="676"/>
                      </a:lnTo>
                      <a:lnTo>
                        <a:pt x="43" y="672"/>
                      </a:lnTo>
                      <a:lnTo>
                        <a:pt x="43" y="666"/>
                      </a:lnTo>
                      <a:lnTo>
                        <a:pt x="39" y="649"/>
                      </a:lnTo>
                      <a:lnTo>
                        <a:pt x="39" y="645"/>
                      </a:lnTo>
                      <a:lnTo>
                        <a:pt x="41" y="633"/>
                      </a:lnTo>
                      <a:lnTo>
                        <a:pt x="35" y="627"/>
                      </a:lnTo>
                      <a:lnTo>
                        <a:pt x="27" y="623"/>
                      </a:lnTo>
                      <a:lnTo>
                        <a:pt x="21" y="615"/>
                      </a:lnTo>
                      <a:lnTo>
                        <a:pt x="21" y="611"/>
                      </a:lnTo>
                      <a:lnTo>
                        <a:pt x="27" y="604"/>
                      </a:lnTo>
                      <a:lnTo>
                        <a:pt x="47" y="572"/>
                      </a:lnTo>
                      <a:lnTo>
                        <a:pt x="59" y="570"/>
                      </a:lnTo>
                      <a:lnTo>
                        <a:pt x="61" y="570"/>
                      </a:lnTo>
                      <a:lnTo>
                        <a:pt x="94" y="578"/>
                      </a:lnTo>
                      <a:lnTo>
                        <a:pt x="118" y="580"/>
                      </a:lnTo>
                      <a:lnTo>
                        <a:pt x="131" y="588"/>
                      </a:lnTo>
                      <a:lnTo>
                        <a:pt x="143" y="586"/>
                      </a:lnTo>
                      <a:lnTo>
                        <a:pt x="145" y="586"/>
                      </a:lnTo>
                      <a:lnTo>
                        <a:pt x="153" y="572"/>
                      </a:lnTo>
                      <a:lnTo>
                        <a:pt x="135" y="549"/>
                      </a:lnTo>
                      <a:lnTo>
                        <a:pt x="143" y="511"/>
                      </a:lnTo>
                      <a:lnTo>
                        <a:pt x="151" y="513"/>
                      </a:lnTo>
                      <a:lnTo>
                        <a:pt x="153" y="513"/>
                      </a:lnTo>
                      <a:lnTo>
                        <a:pt x="155" y="513"/>
                      </a:lnTo>
                      <a:lnTo>
                        <a:pt x="171" y="497"/>
                      </a:lnTo>
                      <a:lnTo>
                        <a:pt x="192" y="490"/>
                      </a:lnTo>
                      <a:lnTo>
                        <a:pt x="202" y="482"/>
                      </a:lnTo>
                      <a:lnTo>
                        <a:pt x="188" y="470"/>
                      </a:lnTo>
                      <a:lnTo>
                        <a:pt x="186" y="470"/>
                      </a:lnTo>
                      <a:lnTo>
                        <a:pt x="181" y="460"/>
                      </a:lnTo>
                      <a:lnTo>
                        <a:pt x="183" y="442"/>
                      </a:lnTo>
                      <a:lnTo>
                        <a:pt x="196" y="421"/>
                      </a:lnTo>
                      <a:lnTo>
                        <a:pt x="200" y="419"/>
                      </a:lnTo>
                      <a:lnTo>
                        <a:pt x="208" y="401"/>
                      </a:lnTo>
                      <a:lnTo>
                        <a:pt x="210" y="395"/>
                      </a:lnTo>
                      <a:lnTo>
                        <a:pt x="218" y="389"/>
                      </a:lnTo>
                      <a:lnTo>
                        <a:pt x="240" y="391"/>
                      </a:lnTo>
                      <a:lnTo>
                        <a:pt x="249" y="387"/>
                      </a:lnTo>
                      <a:lnTo>
                        <a:pt x="265" y="399"/>
                      </a:lnTo>
                      <a:lnTo>
                        <a:pt x="261" y="379"/>
                      </a:lnTo>
                      <a:lnTo>
                        <a:pt x="291" y="370"/>
                      </a:lnTo>
                      <a:lnTo>
                        <a:pt x="300" y="366"/>
                      </a:lnTo>
                      <a:lnTo>
                        <a:pt x="302" y="368"/>
                      </a:lnTo>
                      <a:lnTo>
                        <a:pt x="320" y="372"/>
                      </a:lnTo>
                      <a:lnTo>
                        <a:pt x="326" y="374"/>
                      </a:lnTo>
                      <a:lnTo>
                        <a:pt x="355" y="387"/>
                      </a:lnTo>
                      <a:lnTo>
                        <a:pt x="371" y="354"/>
                      </a:lnTo>
                      <a:lnTo>
                        <a:pt x="375" y="352"/>
                      </a:lnTo>
                      <a:lnTo>
                        <a:pt x="391" y="338"/>
                      </a:lnTo>
                      <a:lnTo>
                        <a:pt x="401" y="332"/>
                      </a:lnTo>
                      <a:lnTo>
                        <a:pt x="416" y="346"/>
                      </a:lnTo>
                      <a:lnTo>
                        <a:pt x="434" y="350"/>
                      </a:lnTo>
                      <a:lnTo>
                        <a:pt x="436" y="356"/>
                      </a:lnTo>
                      <a:lnTo>
                        <a:pt x="444" y="348"/>
                      </a:lnTo>
                      <a:lnTo>
                        <a:pt x="452" y="311"/>
                      </a:lnTo>
                      <a:lnTo>
                        <a:pt x="456" y="309"/>
                      </a:lnTo>
                      <a:lnTo>
                        <a:pt x="458" y="297"/>
                      </a:lnTo>
                      <a:lnTo>
                        <a:pt x="456" y="295"/>
                      </a:lnTo>
                      <a:lnTo>
                        <a:pt x="456" y="293"/>
                      </a:lnTo>
                      <a:lnTo>
                        <a:pt x="471" y="287"/>
                      </a:lnTo>
                      <a:lnTo>
                        <a:pt x="468" y="273"/>
                      </a:lnTo>
                      <a:lnTo>
                        <a:pt x="477" y="273"/>
                      </a:lnTo>
                      <a:lnTo>
                        <a:pt x="489" y="283"/>
                      </a:lnTo>
                      <a:lnTo>
                        <a:pt x="497" y="299"/>
                      </a:lnTo>
                      <a:lnTo>
                        <a:pt x="544" y="297"/>
                      </a:lnTo>
                      <a:lnTo>
                        <a:pt x="552" y="295"/>
                      </a:lnTo>
                      <a:lnTo>
                        <a:pt x="552" y="293"/>
                      </a:lnTo>
                      <a:lnTo>
                        <a:pt x="552" y="267"/>
                      </a:lnTo>
                      <a:lnTo>
                        <a:pt x="552" y="256"/>
                      </a:lnTo>
                      <a:lnTo>
                        <a:pt x="560" y="240"/>
                      </a:lnTo>
                      <a:lnTo>
                        <a:pt x="558" y="240"/>
                      </a:lnTo>
                      <a:lnTo>
                        <a:pt x="566" y="230"/>
                      </a:lnTo>
                      <a:lnTo>
                        <a:pt x="570" y="230"/>
                      </a:lnTo>
                      <a:lnTo>
                        <a:pt x="574" y="232"/>
                      </a:lnTo>
                      <a:lnTo>
                        <a:pt x="587" y="205"/>
                      </a:lnTo>
                      <a:lnTo>
                        <a:pt x="587" y="197"/>
                      </a:lnTo>
                      <a:lnTo>
                        <a:pt x="607" y="179"/>
                      </a:lnTo>
                      <a:lnTo>
                        <a:pt x="615" y="167"/>
                      </a:lnTo>
                      <a:lnTo>
                        <a:pt x="613" y="153"/>
                      </a:lnTo>
                      <a:lnTo>
                        <a:pt x="609" y="146"/>
                      </a:lnTo>
                      <a:lnTo>
                        <a:pt x="615" y="122"/>
                      </a:lnTo>
                      <a:lnTo>
                        <a:pt x="621" y="118"/>
                      </a:lnTo>
                      <a:lnTo>
                        <a:pt x="635" y="116"/>
                      </a:lnTo>
                      <a:lnTo>
                        <a:pt x="637" y="116"/>
                      </a:lnTo>
                      <a:lnTo>
                        <a:pt x="646" y="122"/>
                      </a:lnTo>
                      <a:lnTo>
                        <a:pt x="658" y="116"/>
                      </a:lnTo>
                      <a:lnTo>
                        <a:pt x="668" y="104"/>
                      </a:lnTo>
                      <a:lnTo>
                        <a:pt x="674" y="100"/>
                      </a:lnTo>
                      <a:lnTo>
                        <a:pt x="676" y="96"/>
                      </a:lnTo>
                      <a:lnTo>
                        <a:pt x="697" y="87"/>
                      </a:lnTo>
                      <a:lnTo>
                        <a:pt x="707" y="71"/>
                      </a:lnTo>
                      <a:lnTo>
                        <a:pt x="709" y="67"/>
                      </a:lnTo>
                      <a:lnTo>
                        <a:pt x="707" y="67"/>
                      </a:lnTo>
                      <a:lnTo>
                        <a:pt x="692" y="65"/>
                      </a:lnTo>
                      <a:lnTo>
                        <a:pt x="690" y="61"/>
                      </a:lnTo>
                      <a:lnTo>
                        <a:pt x="690" y="43"/>
                      </a:lnTo>
                      <a:lnTo>
                        <a:pt x="684" y="39"/>
                      </a:lnTo>
                      <a:lnTo>
                        <a:pt x="682" y="32"/>
                      </a:lnTo>
                      <a:lnTo>
                        <a:pt x="690" y="22"/>
                      </a:lnTo>
                      <a:lnTo>
                        <a:pt x="695" y="16"/>
                      </a:lnTo>
                      <a:lnTo>
                        <a:pt x="699" y="10"/>
                      </a:lnTo>
                      <a:lnTo>
                        <a:pt x="725" y="18"/>
                      </a:lnTo>
                      <a:lnTo>
                        <a:pt x="745" y="10"/>
                      </a:lnTo>
                      <a:lnTo>
                        <a:pt x="747" y="6"/>
                      </a:lnTo>
                      <a:lnTo>
                        <a:pt x="770" y="14"/>
                      </a:lnTo>
                      <a:lnTo>
                        <a:pt x="780" y="16"/>
                      </a:lnTo>
                      <a:lnTo>
                        <a:pt x="792" y="30"/>
                      </a:lnTo>
                      <a:lnTo>
                        <a:pt x="796" y="32"/>
                      </a:lnTo>
                      <a:lnTo>
                        <a:pt x="804" y="41"/>
                      </a:lnTo>
                      <a:lnTo>
                        <a:pt x="806" y="51"/>
                      </a:lnTo>
                      <a:lnTo>
                        <a:pt x="827" y="53"/>
                      </a:lnTo>
                      <a:lnTo>
                        <a:pt x="839" y="53"/>
                      </a:lnTo>
                      <a:lnTo>
                        <a:pt x="849" y="49"/>
                      </a:lnTo>
                      <a:lnTo>
                        <a:pt x="865" y="47"/>
                      </a:lnTo>
                      <a:lnTo>
                        <a:pt x="874" y="47"/>
                      </a:lnTo>
                      <a:lnTo>
                        <a:pt x="898" y="63"/>
                      </a:lnTo>
                      <a:lnTo>
                        <a:pt x="906" y="63"/>
                      </a:lnTo>
                      <a:lnTo>
                        <a:pt x="908" y="63"/>
                      </a:lnTo>
                      <a:lnTo>
                        <a:pt x="910" y="63"/>
                      </a:lnTo>
                      <a:lnTo>
                        <a:pt x="918" y="61"/>
                      </a:lnTo>
                      <a:lnTo>
                        <a:pt x="918" y="51"/>
                      </a:lnTo>
                      <a:lnTo>
                        <a:pt x="933" y="41"/>
                      </a:lnTo>
                      <a:lnTo>
                        <a:pt x="963" y="43"/>
                      </a:lnTo>
                      <a:lnTo>
                        <a:pt x="980" y="51"/>
                      </a:lnTo>
                      <a:lnTo>
                        <a:pt x="982" y="45"/>
                      </a:lnTo>
                      <a:lnTo>
                        <a:pt x="986" y="41"/>
                      </a:lnTo>
                      <a:lnTo>
                        <a:pt x="1004" y="38"/>
                      </a:lnTo>
                      <a:lnTo>
                        <a:pt x="1016" y="12"/>
                      </a:lnTo>
                      <a:lnTo>
                        <a:pt x="1041" y="0"/>
                      </a:lnTo>
                      <a:lnTo>
                        <a:pt x="1053" y="24"/>
                      </a:lnTo>
                      <a:lnTo>
                        <a:pt x="1063" y="34"/>
                      </a:lnTo>
                      <a:lnTo>
                        <a:pt x="1075" y="32"/>
                      </a:lnTo>
                      <a:lnTo>
                        <a:pt x="1092" y="38"/>
                      </a:lnTo>
                      <a:lnTo>
                        <a:pt x="1100" y="41"/>
                      </a:lnTo>
                      <a:lnTo>
                        <a:pt x="1110" y="51"/>
                      </a:lnTo>
                      <a:lnTo>
                        <a:pt x="1112" y="61"/>
                      </a:lnTo>
                      <a:lnTo>
                        <a:pt x="1122" y="85"/>
                      </a:lnTo>
                      <a:lnTo>
                        <a:pt x="1118" y="87"/>
                      </a:lnTo>
                      <a:lnTo>
                        <a:pt x="1122" y="110"/>
                      </a:lnTo>
                      <a:lnTo>
                        <a:pt x="1153" y="130"/>
                      </a:lnTo>
                      <a:lnTo>
                        <a:pt x="1155" y="142"/>
                      </a:lnTo>
                      <a:lnTo>
                        <a:pt x="1155" y="144"/>
                      </a:lnTo>
                      <a:lnTo>
                        <a:pt x="1173" y="152"/>
                      </a:lnTo>
                      <a:lnTo>
                        <a:pt x="1175" y="155"/>
                      </a:lnTo>
                      <a:lnTo>
                        <a:pt x="1185" y="163"/>
                      </a:lnTo>
                      <a:lnTo>
                        <a:pt x="1197" y="171"/>
                      </a:lnTo>
                      <a:lnTo>
                        <a:pt x="1195" y="173"/>
                      </a:lnTo>
                      <a:lnTo>
                        <a:pt x="1242" y="195"/>
                      </a:lnTo>
                      <a:lnTo>
                        <a:pt x="1244" y="201"/>
                      </a:lnTo>
                      <a:lnTo>
                        <a:pt x="1271" y="195"/>
                      </a:lnTo>
                      <a:lnTo>
                        <a:pt x="1258" y="216"/>
                      </a:lnTo>
                      <a:lnTo>
                        <a:pt x="1240" y="240"/>
                      </a:lnTo>
                      <a:lnTo>
                        <a:pt x="1226" y="262"/>
                      </a:lnTo>
                      <a:lnTo>
                        <a:pt x="1218" y="271"/>
                      </a:lnTo>
                      <a:lnTo>
                        <a:pt x="1206" y="277"/>
                      </a:lnTo>
                      <a:lnTo>
                        <a:pt x="1189" y="293"/>
                      </a:lnTo>
                      <a:lnTo>
                        <a:pt x="1189" y="295"/>
                      </a:lnTo>
                      <a:lnTo>
                        <a:pt x="1167" y="317"/>
                      </a:lnTo>
                      <a:lnTo>
                        <a:pt x="1165" y="338"/>
                      </a:lnTo>
                      <a:lnTo>
                        <a:pt x="1148" y="354"/>
                      </a:lnTo>
                      <a:lnTo>
                        <a:pt x="1151" y="370"/>
                      </a:lnTo>
                      <a:lnTo>
                        <a:pt x="1151" y="372"/>
                      </a:lnTo>
                      <a:lnTo>
                        <a:pt x="1114" y="405"/>
                      </a:lnTo>
                      <a:lnTo>
                        <a:pt x="1116" y="413"/>
                      </a:lnTo>
                      <a:lnTo>
                        <a:pt x="1061" y="446"/>
                      </a:lnTo>
                      <a:lnTo>
                        <a:pt x="1055" y="448"/>
                      </a:lnTo>
                      <a:lnTo>
                        <a:pt x="1034" y="462"/>
                      </a:lnTo>
                      <a:lnTo>
                        <a:pt x="1028" y="470"/>
                      </a:lnTo>
                      <a:lnTo>
                        <a:pt x="1026" y="474"/>
                      </a:lnTo>
                      <a:lnTo>
                        <a:pt x="1008" y="480"/>
                      </a:lnTo>
                      <a:lnTo>
                        <a:pt x="982" y="486"/>
                      </a:lnTo>
                      <a:lnTo>
                        <a:pt x="971" y="488"/>
                      </a:lnTo>
                      <a:lnTo>
                        <a:pt x="969" y="490"/>
                      </a:lnTo>
                      <a:lnTo>
                        <a:pt x="955" y="492"/>
                      </a:lnTo>
                      <a:lnTo>
                        <a:pt x="931" y="499"/>
                      </a:lnTo>
                      <a:lnTo>
                        <a:pt x="929" y="499"/>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206" name="Freeform 45">
                  <a:extLst>
                    <a:ext uri="{FF2B5EF4-FFF2-40B4-BE49-F238E27FC236}">
                      <a16:creationId xmlns:a16="http://schemas.microsoft.com/office/drawing/2014/main" id="{B9D30F7B-DF7C-4208-BC1B-5988F54643C3}"/>
                    </a:ext>
                  </a:extLst>
                </p:cNvPr>
                <p:cNvSpPr>
                  <a:spLocks/>
                </p:cNvSpPr>
                <p:nvPr/>
              </p:nvSpPr>
              <p:spPr bwMode="auto">
                <a:xfrm>
                  <a:off x="4011" y="2404"/>
                  <a:ext cx="5" cy="9"/>
                </a:xfrm>
                <a:custGeom>
                  <a:avLst/>
                  <a:gdLst>
                    <a:gd name="T0" fmla="*/ 4 w 10"/>
                    <a:gd name="T1" fmla="*/ 0 h 18"/>
                    <a:gd name="T2" fmla="*/ 10 w 10"/>
                    <a:gd name="T3" fmla="*/ 16 h 18"/>
                    <a:gd name="T4" fmla="*/ 0 w 10"/>
                    <a:gd name="T5" fmla="*/ 18 h 18"/>
                    <a:gd name="T6" fmla="*/ 4 w 10"/>
                    <a:gd name="T7" fmla="*/ 0 h 18"/>
                    <a:gd name="T8" fmla="*/ 0 60000 65536"/>
                    <a:gd name="T9" fmla="*/ 0 60000 65536"/>
                    <a:gd name="T10" fmla="*/ 0 60000 65536"/>
                    <a:gd name="T11" fmla="*/ 0 60000 65536"/>
                    <a:gd name="T12" fmla="*/ 0 w 10"/>
                    <a:gd name="T13" fmla="*/ 0 h 18"/>
                    <a:gd name="T14" fmla="*/ 10 w 10"/>
                    <a:gd name="T15" fmla="*/ 18 h 18"/>
                  </a:gdLst>
                  <a:ahLst/>
                  <a:cxnLst>
                    <a:cxn ang="T8">
                      <a:pos x="T0" y="T1"/>
                    </a:cxn>
                    <a:cxn ang="T9">
                      <a:pos x="T2" y="T3"/>
                    </a:cxn>
                    <a:cxn ang="T10">
                      <a:pos x="T4" y="T5"/>
                    </a:cxn>
                    <a:cxn ang="T11">
                      <a:pos x="T6" y="T7"/>
                    </a:cxn>
                  </a:cxnLst>
                  <a:rect l="T12" t="T13" r="T14" b="T15"/>
                  <a:pathLst>
                    <a:path w="10" h="18">
                      <a:moveTo>
                        <a:pt x="4" y="0"/>
                      </a:moveTo>
                      <a:lnTo>
                        <a:pt x="10" y="16"/>
                      </a:lnTo>
                      <a:lnTo>
                        <a:pt x="0" y="18"/>
                      </a:lnTo>
                      <a:lnTo>
                        <a:pt x="4" y="0"/>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207" name="Freeform 46">
                  <a:extLst>
                    <a:ext uri="{FF2B5EF4-FFF2-40B4-BE49-F238E27FC236}">
                      <a16:creationId xmlns:a16="http://schemas.microsoft.com/office/drawing/2014/main" id="{CEC9FB99-5ED8-4AFA-9920-B76C1EB92B52}"/>
                    </a:ext>
                  </a:extLst>
                </p:cNvPr>
                <p:cNvSpPr>
                  <a:spLocks/>
                </p:cNvSpPr>
                <p:nvPr/>
              </p:nvSpPr>
              <p:spPr bwMode="auto">
                <a:xfrm>
                  <a:off x="3968" y="2223"/>
                  <a:ext cx="746" cy="356"/>
                </a:xfrm>
                <a:custGeom>
                  <a:avLst/>
                  <a:gdLst>
                    <a:gd name="T0" fmla="*/ 127 w 1491"/>
                    <a:gd name="T1" fmla="*/ 369 h 711"/>
                    <a:gd name="T2" fmla="*/ 84 w 1491"/>
                    <a:gd name="T3" fmla="*/ 379 h 711"/>
                    <a:gd name="T4" fmla="*/ 64 w 1491"/>
                    <a:gd name="T5" fmla="*/ 436 h 711"/>
                    <a:gd name="T6" fmla="*/ 68 w 1491"/>
                    <a:gd name="T7" fmla="*/ 487 h 711"/>
                    <a:gd name="T8" fmla="*/ 53 w 1491"/>
                    <a:gd name="T9" fmla="*/ 587 h 711"/>
                    <a:gd name="T10" fmla="*/ 9 w 1491"/>
                    <a:gd name="T11" fmla="*/ 629 h 711"/>
                    <a:gd name="T12" fmla="*/ 37 w 1491"/>
                    <a:gd name="T13" fmla="*/ 678 h 711"/>
                    <a:gd name="T14" fmla="*/ 84 w 1491"/>
                    <a:gd name="T15" fmla="*/ 696 h 711"/>
                    <a:gd name="T16" fmla="*/ 159 w 1491"/>
                    <a:gd name="T17" fmla="*/ 682 h 711"/>
                    <a:gd name="T18" fmla="*/ 206 w 1491"/>
                    <a:gd name="T19" fmla="*/ 672 h 711"/>
                    <a:gd name="T20" fmla="*/ 243 w 1491"/>
                    <a:gd name="T21" fmla="*/ 666 h 711"/>
                    <a:gd name="T22" fmla="*/ 300 w 1491"/>
                    <a:gd name="T23" fmla="*/ 654 h 711"/>
                    <a:gd name="T24" fmla="*/ 361 w 1491"/>
                    <a:gd name="T25" fmla="*/ 641 h 711"/>
                    <a:gd name="T26" fmla="*/ 430 w 1491"/>
                    <a:gd name="T27" fmla="*/ 625 h 711"/>
                    <a:gd name="T28" fmla="*/ 544 w 1491"/>
                    <a:gd name="T29" fmla="*/ 599 h 711"/>
                    <a:gd name="T30" fmla="*/ 627 w 1491"/>
                    <a:gd name="T31" fmla="*/ 584 h 711"/>
                    <a:gd name="T32" fmla="*/ 705 w 1491"/>
                    <a:gd name="T33" fmla="*/ 566 h 711"/>
                    <a:gd name="T34" fmla="*/ 748 w 1491"/>
                    <a:gd name="T35" fmla="*/ 554 h 711"/>
                    <a:gd name="T36" fmla="*/ 866 w 1491"/>
                    <a:gd name="T37" fmla="*/ 527 h 711"/>
                    <a:gd name="T38" fmla="*/ 914 w 1491"/>
                    <a:gd name="T39" fmla="*/ 515 h 711"/>
                    <a:gd name="T40" fmla="*/ 935 w 1491"/>
                    <a:gd name="T41" fmla="*/ 509 h 711"/>
                    <a:gd name="T42" fmla="*/ 1012 w 1491"/>
                    <a:gd name="T43" fmla="*/ 489 h 711"/>
                    <a:gd name="T44" fmla="*/ 1035 w 1491"/>
                    <a:gd name="T45" fmla="*/ 483 h 711"/>
                    <a:gd name="T46" fmla="*/ 1106 w 1491"/>
                    <a:gd name="T47" fmla="*/ 464 h 711"/>
                    <a:gd name="T48" fmla="*/ 1104 w 1491"/>
                    <a:gd name="T49" fmla="*/ 409 h 711"/>
                    <a:gd name="T50" fmla="*/ 1141 w 1491"/>
                    <a:gd name="T51" fmla="*/ 361 h 711"/>
                    <a:gd name="T52" fmla="*/ 1179 w 1491"/>
                    <a:gd name="T53" fmla="*/ 320 h 711"/>
                    <a:gd name="T54" fmla="*/ 1259 w 1491"/>
                    <a:gd name="T55" fmla="*/ 269 h 711"/>
                    <a:gd name="T56" fmla="*/ 1307 w 1491"/>
                    <a:gd name="T57" fmla="*/ 234 h 711"/>
                    <a:gd name="T58" fmla="*/ 1328 w 1491"/>
                    <a:gd name="T59" fmla="*/ 183 h 711"/>
                    <a:gd name="T60" fmla="*/ 1377 w 1491"/>
                    <a:gd name="T61" fmla="*/ 173 h 711"/>
                    <a:gd name="T62" fmla="*/ 1393 w 1491"/>
                    <a:gd name="T63" fmla="*/ 141 h 711"/>
                    <a:gd name="T64" fmla="*/ 1438 w 1491"/>
                    <a:gd name="T65" fmla="*/ 128 h 711"/>
                    <a:gd name="T66" fmla="*/ 1462 w 1491"/>
                    <a:gd name="T67" fmla="*/ 84 h 711"/>
                    <a:gd name="T68" fmla="*/ 1489 w 1491"/>
                    <a:gd name="T69" fmla="*/ 49 h 711"/>
                    <a:gd name="T70" fmla="*/ 1474 w 1491"/>
                    <a:gd name="T71" fmla="*/ 6 h 711"/>
                    <a:gd name="T72" fmla="*/ 1403 w 1491"/>
                    <a:gd name="T73" fmla="*/ 31 h 711"/>
                    <a:gd name="T74" fmla="*/ 1385 w 1491"/>
                    <a:gd name="T75" fmla="*/ 37 h 711"/>
                    <a:gd name="T76" fmla="*/ 1322 w 1491"/>
                    <a:gd name="T77" fmla="*/ 57 h 711"/>
                    <a:gd name="T78" fmla="*/ 1275 w 1491"/>
                    <a:gd name="T79" fmla="*/ 71 h 711"/>
                    <a:gd name="T80" fmla="*/ 1169 w 1491"/>
                    <a:gd name="T81" fmla="*/ 100 h 711"/>
                    <a:gd name="T82" fmla="*/ 1132 w 1491"/>
                    <a:gd name="T83" fmla="*/ 114 h 711"/>
                    <a:gd name="T84" fmla="*/ 1075 w 1491"/>
                    <a:gd name="T85" fmla="*/ 130 h 711"/>
                    <a:gd name="T86" fmla="*/ 1033 w 1491"/>
                    <a:gd name="T87" fmla="*/ 139 h 711"/>
                    <a:gd name="T88" fmla="*/ 937 w 1491"/>
                    <a:gd name="T89" fmla="*/ 163 h 711"/>
                    <a:gd name="T90" fmla="*/ 902 w 1491"/>
                    <a:gd name="T91" fmla="*/ 171 h 711"/>
                    <a:gd name="T92" fmla="*/ 843 w 1491"/>
                    <a:gd name="T93" fmla="*/ 183 h 711"/>
                    <a:gd name="T94" fmla="*/ 786 w 1491"/>
                    <a:gd name="T95" fmla="*/ 200 h 711"/>
                    <a:gd name="T96" fmla="*/ 721 w 1491"/>
                    <a:gd name="T97" fmla="*/ 212 h 711"/>
                    <a:gd name="T98" fmla="*/ 664 w 1491"/>
                    <a:gd name="T99" fmla="*/ 224 h 711"/>
                    <a:gd name="T100" fmla="*/ 619 w 1491"/>
                    <a:gd name="T101" fmla="*/ 234 h 711"/>
                    <a:gd name="T102" fmla="*/ 579 w 1491"/>
                    <a:gd name="T103" fmla="*/ 244 h 711"/>
                    <a:gd name="T104" fmla="*/ 517 w 1491"/>
                    <a:gd name="T105" fmla="*/ 259 h 711"/>
                    <a:gd name="T106" fmla="*/ 454 w 1491"/>
                    <a:gd name="T107" fmla="*/ 273 h 711"/>
                    <a:gd name="T108" fmla="*/ 385 w 1491"/>
                    <a:gd name="T109" fmla="*/ 291 h 711"/>
                    <a:gd name="T110" fmla="*/ 347 w 1491"/>
                    <a:gd name="T111" fmla="*/ 299 h 711"/>
                    <a:gd name="T112" fmla="*/ 275 w 1491"/>
                    <a:gd name="T113" fmla="*/ 342 h 711"/>
                    <a:gd name="T114" fmla="*/ 226 w 1491"/>
                    <a:gd name="T115" fmla="*/ 352 h 7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91"/>
                    <a:gd name="T175" fmla="*/ 0 h 711"/>
                    <a:gd name="T176" fmla="*/ 1491 w 1491"/>
                    <a:gd name="T177" fmla="*/ 711 h 7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91" h="711">
                      <a:moveTo>
                        <a:pt x="214" y="354"/>
                      </a:moveTo>
                      <a:lnTo>
                        <a:pt x="212" y="354"/>
                      </a:lnTo>
                      <a:lnTo>
                        <a:pt x="186" y="360"/>
                      </a:lnTo>
                      <a:lnTo>
                        <a:pt x="127" y="369"/>
                      </a:lnTo>
                      <a:lnTo>
                        <a:pt x="120" y="371"/>
                      </a:lnTo>
                      <a:lnTo>
                        <a:pt x="106" y="375"/>
                      </a:lnTo>
                      <a:lnTo>
                        <a:pt x="94" y="377"/>
                      </a:lnTo>
                      <a:lnTo>
                        <a:pt x="84" y="379"/>
                      </a:lnTo>
                      <a:lnTo>
                        <a:pt x="94" y="403"/>
                      </a:lnTo>
                      <a:lnTo>
                        <a:pt x="90" y="413"/>
                      </a:lnTo>
                      <a:lnTo>
                        <a:pt x="94" y="430"/>
                      </a:lnTo>
                      <a:lnTo>
                        <a:pt x="64" y="436"/>
                      </a:lnTo>
                      <a:lnTo>
                        <a:pt x="80" y="446"/>
                      </a:lnTo>
                      <a:lnTo>
                        <a:pt x="88" y="458"/>
                      </a:lnTo>
                      <a:lnTo>
                        <a:pt x="84" y="462"/>
                      </a:lnTo>
                      <a:lnTo>
                        <a:pt x="68" y="487"/>
                      </a:lnTo>
                      <a:lnTo>
                        <a:pt x="88" y="503"/>
                      </a:lnTo>
                      <a:lnTo>
                        <a:pt x="68" y="507"/>
                      </a:lnTo>
                      <a:lnTo>
                        <a:pt x="51" y="542"/>
                      </a:lnTo>
                      <a:lnTo>
                        <a:pt x="53" y="587"/>
                      </a:lnTo>
                      <a:lnTo>
                        <a:pt x="35" y="586"/>
                      </a:lnTo>
                      <a:lnTo>
                        <a:pt x="29" y="599"/>
                      </a:lnTo>
                      <a:lnTo>
                        <a:pt x="13" y="615"/>
                      </a:lnTo>
                      <a:lnTo>
                        <a:pt x="9" y="629"/>
                      </a:lnTo>
                      <a:lnTo>
                        <a:pt x="15" y="629"/>
                      </a:lnTo>
                      <a:lnTo>
                        <a:pt x="17" y="621"/>
                      </a:lnTo>
                      <a:lnTo>
                        <a:pt x="25" y="629"/>
                      </a:lnTo>
                      <a:lnTo>
                        <a:pt x="37" y="678"/>
                      </a:lnTo>
                      <a:lnTo>
                        <a:pt x="25" y="678"/>
                      </a:lnTo>
                      <a:lnTo>
                        <a:pt x="0" y="711"/>
                      </a:lnTo>
                      <a:lnTo>
                        <a:pt x="57" y="701"/>
                      </a:lnTo>
                      <a:lnTo>
                        <a:pt x="84" y="696"/>
                      </a:lnTo>
                      <a:lnTo>
                        <a:pt x="108" y="692"/>
                      </a:lnTo>
                      <a:lnTo>
                        <a:pt x="123" y="688"/>
                      </a:lnTo>
                      <a:lnTo>
                        <a:pt x="143" y="684"/>
                      </a:lnTo>
                      <a:lnTo>
                        <a:pt x="159" y="682"/>
                      </a:lnTo>
                      <a:lnTo>
                        <a:pt x="177" y="678"/>
                      </a:lnTo>
                      <a:lnTo>
                        <a:pt x="186" y="676"/>
                      </a:lnTo>
                      <a:lnTo>
                        <a:pt x="196" y="674"/>
                      </a:lnTo>
                      <a:lnTo>
                        <a:pt x="206" y="672"/>
                      </a:lnTo>
                      <a:lnTo>
                        <a:pt x="224" y="670"/>
                      </a:lnTo>
                      <a:lnTo>
                        <a:pt x="232" y="668"/>
                      </a:lnTo>
                      <a:lnTo>
                        <a:pt x="239" y="666"/>
                      </a:lnTo>
                      <a:lnTo>
                        <a:pt x="243" y="666"/>
                      </a:lnTo>
                      <a:lnTo>
                        <a:pt x="257" y="662"/>
                      </a:lnTo>
                      <a:lnTo>
                        <a:pt x="275" y="658"/>
                      </a:lnTo>
                      <a:lnTo>
                        <a:pt x="283" y="656"/>
                      </a:lnTo>
                      <a:lnTo>
                        <a:pt x="300" y="654"/>
                      </a:lnTo>
                      <a:lnTo>
                        <a:pt x="318" y="650"/>
                      </a:lnTo>
                      <a:lnTo>
                        <a:pt x="357" y="643"/>
                      </a:lnTo>
                      <a:lnTo>
                        <a:pt x="359" y="641"/>
                      </a:lnTo>
                      <a:lnTo>
                        <a:pt x="361" y="641"/>
                      </a:lnTo>
                      <a:lnTo>
                        <a:pt x="383" y="637"/>
                      </a:lnTo>
                      <a:lnTo>
                        <a:pt x="391" y="635"/>
                      </a:lnTo>
                      <a:lnTo>
                        <a:pt x="391" y="633"/>
                      </a:lnTo>
                      <a:lnTo>
                        <a:pt x="430" y="625"/>
                      </a:lnTo>
                      <a:lnTo>
                        <a:pt x="446" y="621"/>
                      </a:lnTo>
                      <a:lnTo>
                        <a:pt x="487" y="613"/>
                      </a:lnTo>
                      <a:lnTo>
                        <a:pt x="501" y="609"/>
                      </a:lnTo>
                      <a:lnTo>
                        <a:pt x="544" y="599"/>
                      </a:lnTo>
                      <a:lnTo>
                        <a:pt x="568" y="595"/>
                      </a:lnTo>
                      <a:lnTo>
                        <a:pt x="572" y="593"/>
                      </a:lnTo>
                      <a:lnTo>
                        <a:pt x="574" y="593"/>
                      </a:lnTo>
                      <a:lnTo>
                        <a:pt x="627" y="584"/>
                      </a:lnTo>
                      <a:lnTo>
                        <a:pt x="640" y="580"/>
                      </a:lnTo>
                      <a:lnTo>
                        <a:pt x="644" y="580"/>
                      </a:lnTo>
                      <a:lnTo>
                        <a:pt x="654" y="578"/>
                      </a:lnTo>
                      <a:lnTo>
                        <a:pt x="705" y="566"/>
                      </a:lnTo>
                      <a:lnTo>
                        <a:pt x="729" y="560"/>
                      </a:lnTo>
                      <a:lnTo>
                        <a:pt x="739" y="556"/>
                      </a:lnTo>
                      <a:lnTo>
                        <a:pt x="741" y="556"/>
                      </a:lnTo>
                      <a:lnTo>
                        <a:pt x="748" y="554"/>
                      </a:lnTo>
                      <a:lnTo>
                        <a:pt x="786" y="546"/>
                      </a:lnTo>
                      <a:lnTo>
                        <a:pt x="821" y="538"/>
                      </a:lnTo>
                      <a:lnTo>
                        <a:pt x="827" y="536"/>
                      </a:lnTo>
                      <a:lnTo>
                        <a:pt x="866" y="527"/>
                      </a:lnTo>
                      <a:lnTo>
                        <a:pt x="870" y="527"/>
                      </a:lnTo>
                      <a:lnTo>
                        <a:pt x="890" y="521"/>
                      </a:lnTo>
                      <a:lnTo>
                        <a:pt x="896" y="521"/>
                      </a:lnTo>
                      <a:lnTo>
                        <a:pt x="914" y="515"/>
                      </a:lnTo>
                      <a:lnTo>
                        <a:pt x="915" y="515"/>
                      </a:lnTo>
                      <a:lnTo>
                        <a:pt x="925" y="513"/>
                      </a:lnTo>
                      <a:lnTo>
                        <a:pt x="933" y="511"/>
                      </a:lnTo>
                      <a:lnTo>
                        <a:pt x="935" y="509"/>
                      </a:lnTo>
                      <a:lnTo>
                        <a:pt x="937" y="509"/>
                      </a:lnTo>
                      <a:lnTo>
                        <a:pt x="986" y="495"/>
                      </a:lnTo>
                      <a:lnTo>
                        <a:pt x="996" y="493"/>
                      </a:lnTo>
                      <a:lnTo>
                        <a:pt x="1012" y="489"/>
                      </a:lnTo>
                      <a:lnTo>
                        <a:pt x="1016" y="487"/>
                      </a:lnTo>
                      <a:lnTo>
                        <a:pt x="1024" y="485"/>
                      </a:lnTo>
                      <a:lnTo>
                        <a:pt x="1027" y="485"/>
                      </a:lnTo>
                      <a:lnTo>
                        <a:pt x="1035" y="483"/>
                      </a:lnTo>
                      <a:lnTo>
                        <a:pt x="1051" y="477"/>
                      </a:lnTo>
                      <a:lnTo>
                        <a:pt x="1077" y="472"/>
                      </a:lnTo>
                      <a:lnTo>
                        <a:pt x="1096" y="466"/>
                      </a:lnTo>
                      <a:lnTo>
                        <a:pt x="1106" y="464"/>
                      </a:lnTo>
                      <a:lnTo>
                        <a:pt x="1106" y="462"/>
                      </a:lnTo>
                      <a:lnTo>
                        <a:pt x="1102" y="436"/>
                      </a:lnTo>
                      <a:lnTo>
                        <a:pt x="1100" y="418"/>
                      </a:lnTo>
                      <a:lnTo>
                        <a:pt x="1104" y="409"/>
                      </a:lnTo>
                      <a:lnTo>
                        <a:pt x="1134" y="401"/>
                      </a:lnTo>
                      <a:lnTo>
                        <a:pt x="1143" y="389"/>
                      </a:lnTo>
                      <a:lnTo>
                        <a:pt x="1141" y="371"/>
                      </a:lnTo>
                      <a:lnTo>
                        <a:pt x="1141" y="361"/>
                      </a:lnTo>
                      <a:lnTo>
                        <a:pt x="1145" y="352"/>
                      </a:lnTo>
                      <a:lnTo>
                        <a:pt x="1147" y="352"/>
                      </a:lnTo>
                      <a:lnTo>
                        <a:pt x="1157" y="336"/>
                      </a:lnTo>
                      <a:lnTo>
                        <a:pt x="1179" y="320"/>
                      </a:lnTo>
                      <a:lnTo>
                        <a:pt x="1193" y="314"/>
                      </a:lnTo>
                      <a:lnTo>
                        <a:pt x="1200" y="314"/>
                      </a:lnTo>
                      <a:lnTo>
                        <a:pt x="1224" y="308"/>
                      </a:lnTo>
                      <a:lnTo>
                        <a:pt x="1259" y="269"/>
                      </a:lnTo>
                      <a:lnTo>
                        <a:pt x="1259" y="265"/>
                      </a:lnTo>
                      <a:lnTo>
                        <a:pt x="1279" y="247"/>
                      </a:lnTo>
                      <a:lnTo>
                        <a:pt x="1301" y="240"/>
                      </a:lnTo>
                      <a:lnTo>
                        <a:pt x="1307" y="234"/>
                      </a:lnTo>
                      <a:lnTo>
                        <a:pt x="1312" y="214"/>
                      </a:lnTo>
                      <a:lnTo>
                        <a:pt x="1312" y="212"/>
                      </a:lnTo>
                      <a:lnTo>
                        <a:pt x="1309" y="200"/>
                      </a:lnTo>
                      <a:lnTo>
                        <a:pt x="1328" y="183"/>
                      </a:lnTo>
                      <a:lnTo>
                        <a:pt x="1352" y="163"/>
                      </a:lnTo>
                      <a:lnTo>
                        <a:pt x="1356" y="167"/>
                      </a:lnTo>
                      <a:lnTo>
                        <a:pt x="1358" y="175"/>
                      </a:lnTo>
                      <a:lnTo>
                        <a:pt x="1377" y="173"/>
                      </a:lnTo>
                      <a:lnTo>
                        <a:pt x="1377" y="171"/>
                      </a:lnTo>
                      <a:lnTo>
                        <a:pt x="1383" y="165"/>
                      </a:lnTo>
                      <a:lnTo>
                        <a:pt x="1387" y="149"/>
                      </a:lnTo>
                      <a:lnTo>
                        <a:pt x="1393" y="141"/>
                      </a:lnTo>
                      <a:lnTo>
                        <a:pt x="1415" y="128"/>
                      </a:lnTo>
                      <a:lnTo>
                        <a:pt x="1417" y="122"/>
                      </a:lnTo>
                      <a:lnTo>
                        <a:pt x="1434" y="124"/>
                      </a:lnTo>
                      <a:lnTo>
                        <a:pt x="1438" y="128"/>
                      </a:lnTo>
                      <a:lnTo>
                        <a:pt x="1446" y="126"/>
                      </a:lnTo>
                      <a:lnTo>
                        <a:pt x="1448" y="120"/>
                      </a:lnTo>
                      <a:lnTo>
                        <a:pt x="1454" y="118"/>
                      </a:lnTo>
                      <a:lnTo>
                        <a:pt x="1462" y="84"/>
                      </a:lnTo>
                      <a:lnTo>
                        <a:pt x="1464" y="80"/>
                      </a:lnTo>
                      <a:lnTo>
                        <a:pt x="1470" y="71"/>
                      </a:lnTo>
                      <a:lnTo>
                        <a:pt x="1489" y="61"/>
                      </a:lnTo>
                      <a:lnTo>
                        <a:pt x="1489" y="49"/>
                      </a:lnTo>
                      <a:lnTo>
                        <a:pt x="1489" y="25"/>
                      </a:lnTo>
                      <a:lnTo>
                        <a:pt x="1487" y="8"/>
                      </a:lnTo>
                      <a:lnTo>
                        <a:pt x="1491" y="0"/>
                      </a:lnTo>
                      <a:lnTo>
                        <a:pt x="1474" y="6"/>
                      </a:lnTo>
                      <a:lnTo>
                        <a:pt x="1460" y="10"/>
                      </a:lnTo>
                      <a:lnTo>
                        <a:pt x="1442" y="16"/>
                      </a:lnTo>
                      <a:lnTo>
                        <a:pt x="1442" y="19"/>
                      </a:lnTo>
                      <a:lnTo>
                        <a:pt x="1403" y="31"/>
                      </a:lnTo>
                      <a:lnTo>
                        <a:pt x="1399" y="33"/>
                      </a:lnTo>
                      <a:lnTo>
                        <a:pt x="1393" y="35"/>
                      </a:lnTo>
                      <a:lnTo>
                        <a:pt x="1387" y="37"/>
                      </a:lnTo>
                      <a:lnTo>
                        <a:pt x="1385" y="37"/>
                      </a:lnTo>
                      <a:lnTo>
                        <a:pt x="1377" y="39"/>
                      </a:lnTo>
                      <a:lnTo>
                        <a:pt x="1364" y="43"/>
                      </a:lnTo>
                      <a:lnTo>
                        <a:pt x="1342" y="51"/>
                      </a:lnTo>
                      <a:lnTo>
                        <a:pt x="1322" y="57"/>
                      </a:lnTo>
                      <a:lnTo>
                        <a:pt x="1320" y="57"/>
                      </a:lnTo>
                      <a:lnTo>
                        <a:pt x="1312" y="59"/>
                      </a:lnTo>
                      <a:lnTo>
                        <a:pt x="1283" y="69"/>
                      </a:lnTo>
                      <a:lnTo>
                        <a:pt x="1275" y="71"/>
                      </a:lnTo>
                      <a:lnTo>
                        <a:pt x="1255" y="76"/>
                      </a:lnTo>
                      <a:lnTo>
                        <a:pt x="1206" y="90"/>
                      </a:lnTo>
                      <a:lnTo>
                        <a:pt x="1204" y="90"/>
                      </a:lnTo>
                      <a:lnTo>
                        <a:pt x="1169" y="100"/>
                      </a:lnTo>
                      <a:lnTo>
                        <a:pt x="1143" y="108"/>
                      </a:lnTo>
                      <a:lnTo>
                        <a:pt x="1138" y="108"/>
                      </a:lnTo>
                      <a:lnTo>
                        <a:pt x="1134" y="110"/>
                      </a:lnTo>
                      <a:lnTo>
                        <a:pt x="1132" y="114"/>
                      </a:lnTo>
                      <a:lnTo>
                        <a:pt x="1114" y="120"/>
                      </a:lnTo>
                      <a:lnTo>
                        <a:pt x="1088" y="126"/>
                      </a:lnTo>
                      <a:lnTo>
                        <a:pt x="1077" y="128"/>
                      </a:lnTo>
                      <a:lnTo>
                        <a:pt x="1075" y="130"/>
                      </a:lnTo>
                      <a:lnTo>
                        <a:pt x="1061" y="132"/>
                      </a:lnTo>
                      <a:lnTo>
                        <a:pt x="1037" y="139"/>
                      </a:lnTo>
                      <a:lnTo>
                        <a:pt x="1035" y="139"/>
                      </a:lnTo>
                      <a:lnTo>
                        <a:pt x="1033" y="139"/>
                      </a:lnTo>
                      <a:lnTo>
                        <a:pt x="1029" y="141"/>
                      </a:lnTo>
                      <a:lnTo>
                        <a:pt x="996" y="149"/>
                      </a:lnTo>
                      <a:lnTo>
                        <a:pt x="978" y="153"/>
                      </a:lnTo>
                      <a:lnTo>
                        <a:pt x="937" y="163"/>
                      </a:lnTo>
                      <a:lnTo>
                        <a:pt x="935" y="163"/>
                      </a:lnTo>
                      <a:lnTo>
                        <a:pt x="919" y="167"/>
                      </a:lnTo>
                      <a:lnTo>
                        <a:pt x="908" y="169"/>
                      </a:lnTo>
                      <a:lnTo>
                        <a:pt x="902" y="171"/>
                      </a:lnTo>
                      <a:lnTo>
                        <a:pt x="896" y="171"/>
                      </a:lnTo>
                      <a:lnTo>
                        <a:pt x="874" y="175"/>
                      </a:lnTo>
                      <a:lnTo>
                        <a:pt x="847" y="183"/>
                      </a:lnTo>
                      <a:lnTo>
                        <a:pt x="843" y="183"/>
                      </a:lnTo>
                      <a:lnTo>
                        <a:pt x="837" y="185"/>
                      </a:lnTo>
                      <a:lnTo>
                        <a:pt x="819" y="190"/>
                      </a:lnTo>
                      <a:lnTo>
                        <a:pt x="807" y="194"/>
                      </a:lnTo>
                      <a:lnTo>
                        <a:pt x="786" y="200"/>
                      </a:lnTo>
                      <a:lnTo>
                        <a:pt x="754" y="206"/>
                      </a:lnTo>
                      <a:lnTo>
                        <a:pt x="748" y="208"/>
                      </a:lnTo>
                      <a:lnTo>
                        <a:pt x="735" y="210"/>
                      </a:lnTo>
                      <a:lnTo>
                        <a:pt x="721" y="212"/>
                      </a:lnTo>
                      <a:lnTo>
                        <a:pt x="717" y="214"/>
                      </a:lnTo>
                      <a:lnTo>
                        <a:pt x="693" y="218"/>
                      </a:lnTo>
                      <a:lnTo>
                        <a:pt x="680" y="220"/>
                      </a:lnTo>
                      <a:lnTo>
                        <a:pt x="664" y="224"/>
                      </a:lnTo>
                      <a:lnTo>
                        <a:pt x="656" y="224"/>
                      </a:lnTo>
                      <a:lnTo>
                        <a:pt x="642" y="228"/>
                      </a:lnTo>
                      <a:lnTo>
                        <a:pt x="627" y="232"/>
                      </a:lnTo>
                      <a:lnTo>
                        <a:pt x="619" y="234"/>
                      </a:lnTo>
                      <a:lnTo>
                        <a:pt x="615" y="238"/>
                      </a:lnTo>
                      <a:lnTo>
                        <a:pt x="611" y="236"/>
                      </a:lnTo>
                      <a:lnTo>
                        <a:pt x="591" y="240"/>
                      </a:lnTo>
                      <a:lnTo>
                        <a:pt x="579" y="244"/>
                      </a:lnTo>
                      <a:lnTo>
                        <a:pt x="568" y="246"/>
                      </a:lnTo>
                      <a:lnTo>
                        <a:pt x="560" y="247"/>
                      </a:lnTo>
                      <a:lnTo>
                        <a:pt x="526" y="257"/>
                      </a:lnTo>
                      <a:lnTo>
                        <a:pt x="517" y="259"/>
                      </a:lnTo>
                      <a:lnTo>
                        <a:pt x="515" y="259"/>
                      </a:lnTo>
                      <a:lnTo>
                        <a:pt x="493" y="265"/>
                      </a:lnTo>
                      <a:lnTo>
                        <a:pt x="477" y="267"/>
                      </a:lnTo>
                      <a:lnTo>
                        <a:pt x="454" y="273"/>
                      </a:lnTo>
                      <a:lnTo>
                        <a:pt x="436" y="277"/>
                      </a:lnTo>
                      <a:lnTo>
                        <a:pt x="422" y="281"/>
                      </a:lnTo>
                      <a:lnTo>
                        <a:pt x="412" y="283"/>
                      </a:lnTo>
                      <a:lnTo>
                        <a:pt x="385" y="291"/>
                      </a:lnTo>
                      <a:lnTo>
                        <a:pt x="383" y="283"/>
                      </a:lnTo>
                      <a:lnTo>
                        <a:pt x="344" y="289"/>
                      </a:lnTo>
                      <a:lnTo>
                        <a:pt x="346" y="295"/>
                      </a:lnTo>
                      <a:lnTo>
                        <a:pt x="347" y="299"/>
                      </a:lnTo>
                      <a:lnTo>
                        <a:pt x="353" y="326"/>
                      </a:lnTo>
                      <a:lnTo>
                        <a:pt x="312" y="334"/>
                      </a:lnTo>
                      <a:lnTo>
                        <a:pt x="296" y="338"/>
                      </a:lnTo>
                      <a:lnTo>
                        <a:pt x="275" y="342"/>
                      </a:lnTo>
                      <a:lnTo>
                        <a:pt x="273" y="342"/>
                      </a:lnTo>
                      <a:lnTo>
                        <a:pt x="269" y="342"/>
                      </a:lnTo>
                      <a:lnTo>
                        <a:pt x="265" y="344"/>
                      </a:lnTo>
                      <a:lnTo>
                        <a:pt x="226" y="352"/>
                      </a:lnTo>
                      <a:lnTo>
                        <a:pt x="216" y="354"/>
                      </a:lnTo>
                      <a:lnTo>
                        <a:pt x="214" y="354"/>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208" name="Freeform 47">
                  <a:extLst>
                    <a:ext uri="{FF2B5EF4-FFF2-40B4-BE49-F238E27FC236}">
                      <a16:creationId xmlns:a16="http://schemas.microsoft.com/office/drawing/2014/main" id="{D45931D1-9888-4B9B-8FD3-CB1126BF417C}"/>
                    </a:ext>
                  </a:extLst>
                </p:cNvPr>
                <p:cNvSpPr>
                  <a:spLocks/>
                </p:cNvSpPr>
                <p:nvPr/>
              </p:nvSpPr>
              <p:spPr bwMode="auto">
                <a:xfrm>
                  <a:off x="4404" y="2423"/>
                  <a:ext cx="528" cy="468"/>
                </a:xfrm>
                <a:custGeom>
                  <a:avLst/>
                  <a:gdLst>
                    <a:gd name="T0" fmla="*/ 165 w 1058"/>
                    <a:gd name="T1" fmla="*/ 84 h 935"/>
                    <a:gd name="T2" fmla="*/ 236 w 1058"/>
                    <a:gd name="T3" fmla="*/ 65 h 935"/>
                    <a:gd name="T4" fmla="*/ 303 w 1058"/>
                    <a:gd name="T5" fmla="*/ 45 h 935"/>
                    <a:gd name="T6" fmla="*/ 376 w 1058"/>
                    <a:gd name="T7" fmla="*/ 23 h 935"/>
                    <a:gd name="T8" fmla="*/ 444 w 1058"/>
                    <a:gd name="T9" fmla="*/ 4 h 935"/>
                    <a:gd name="T10" fmla="*/ 429 w 1058"/>
                    <a:gd name="T11" fmla="*/ 69 h 935"/>
                    <a:gd name="T12" fmla="*/ 484 w 1058"/>
                    <a:gd name="T13" fmla="*/ 90 h 935"/>
                    <a:gd name="T14" fmla="*/ 507 w 1058"/>
                    <a:gd name="T15" fmla="*/ 96 h 935"/>
                    <a:gd name="T16" fmla="*/ 564 w 1058"/>
                    <a:gd name="T17" fmla="*/ 124 h 935"/>
                    <a:gd name="T18" fmla="*/ 600 w 1058"/>
                    <a:gd name="T19" fmla="*/ 159 h 935"/>
                    <a:gd name="T20" fmla="*/ 617 w 1058"/>
                    <a:gd name="T21" fmla="*/ 175 h 935"/>
                    <a:gd name="T22" fmla="*/ 706 w 1058"/>
                    <a:gd name="T23" fmla="*/ 220 h 935"/>
                    <a:gd name="T24" fmla="*/ 741 w 1058"/>
                    <a:gd name="T25" fmla="*/ 226 h 935"/>
                    <a:gd name="T26" fmla="*/ 812 w 1058"/>
                    <a:gd name="T27" fmla="*/ 277 h 935"/>
                    <a:gd name="T28" fmla="*/ 861 w 1058"/>
                    <a:gd name="T29" fmla="*/ 295 h 935"/>
                    <a:gd name="T30" fmla="*/ 912 w 1058"/>
                    <a:gd name="T31" fmla="*/ 369 h 935"/>
                    <a:gd name="T32" fmla="*/ 987 w 1058"/>
                    <a:gd name="T33" fmla="*/ 413 h 935"/>
                    <a:gd name="T34" fmla="*/ 1022 w 1058"/>
                    <a:gd name="T35" fmla="*/ 446 h 935"/>
                    <a:gd name="T36" fmla="*/ 1038 w 1058"/>
                    <a:gd name="T37" fmla="*/ 491 h 935"/>
                    <a:gd name="T38" fmla="*/ 1016 w 1058"/>
                    <a:gd name="T39" fmla="*/ 527 h 935"/>
                    <a:gd name="T40" fmla="*/ 1028 w 1058"/>
                    <a:gd name="T41" fmla="*/ 544 h 935"/>
                    <a:gd name="T42" fmla="*/ 1010 w 1058"/>
                    <a:gd name="T43" fmla="*/ 572 h 935"/>
                    <a:gd name="T44" fmla="*/ 1020 w 1058"/>
                    <a:gd name="T45" fmla="*/ 617 h 935"/>
                    <a:gd name="T46" fmla="*/ 1007 w 1058"/>
                    <a:gd name="T47" fmla="*/ 660 h 935"/>
                    <a:gd name="T48" fmla="*/ 1024 w 1058"/>
                    <a:gd name="T49" fmla="*/ 741 h 935"/>
                    <a:gd name="T50" fmla="*/ 906 w 1058"/>
                    <a:gd name="T51" fmla="*/ 768 h 935"/>
                    <a:gd name="T52" fmla="*/ 889 w 1058"/>
                    <a:gd name="T53" fmla="*/ 827 h 935"/>
                    <a:gd name="T54" fmla="*/ 843 w 1058"/>
                    <a:gd name="T55" fmla="*/ 823 h 935"/>
                    <a:gd name="T56" fmla="*/ 794 w 1058"/>
                    <a:gd name="T57" fmla="*/ 835 h 935"/>
                    <a:gd name="T58" fmla="*/ 702 w 1058"/>
                    <a:gd name="T59" fmla="*/ 857 h 935"/>
                    <a:gd name="T60" fmla="*/ 661 w 1058"/>
                    <a:gd name="T61" fmla="*/ 867 h 935"/>
                    <a:gd name="T62" fmla="*/ 608 w 1058"/>
                    <a:gd name="T63" fmla="*/ 878 h 935"/>
                    <a:gd name="T64" fmla="*/ 554 w 1058"/>
                    <a:gd name="T65" fmla="*/ 890 h 935"/>
                    <a:gd name="T66" fmla="*/ 521 w 1058"/>
                    <a:gd name="T67" fmla="*/ 898 h 935"/>
                    <a:gd name="T68" fmla="*/ 474 w 1058"/>
                    <a:gd name="T69" fmla="*/ 910 h 935"/>
                    <a:gd name="T70" fmla="*/ 437 w 1058"/>
                    <a:gd name="T71" fmla="*/ 918 h 935"/>
                    <a:gd name="T72" fmla="*/ 319 w 1058"/>
                    <a:gd name="T73" fmla="*/ 890 h 935"/>
                    <a:gd name="T74" fmla="*/ 301 w 1058"/>
                    <a:gd name="T75" fmla="*/ 863 h 935"/>
                    <a:gd name="T76" fmla="*/ 281 w 1058"/>
                    <a:gd name="T77" fmla="*/ 790 h 935"/>
                    <a:gd name="T78" fmla="*/ 254 w 1058"/>
                    <a:gd name="T79" fmla="*/ 743 h 935"/>
                    <a:gd name="T80" fmla="*/ 248 w 1058"/>
                    <a:gd name="T81" fmla="*/ 717 h 935"/>
                    <a:gd name="T82" fmla="*/ 248 w 1058"/>
                    <a:gd name="T83" fmla="*/ 668 h 935"/>
                    <a:gd name="T84" fmla="*/ 250 w 1058"/>
                    <a:gd name="T85" fmla="*/ 625 h 935"/>
                    <a:gd name="T86" fmla="*/ 220 w 1058"/>
                    <a:gd name="T87" fmla="*/ 574 h 935"/>
                    <a:gd name="T88" fmla="*/ 201 w 1058"/>
                    <a:gd name="T89" fmla="*/ 548 h 935"/>
                    <a:gd name="T90" fmla="*/ 175 w 1058"/>
                    <a:gd name="T91" fmla="*/ 505 h 935"/>
                    <a:gd name="T92" fmla="*/ 156 w 1058"/>
                    <a:gd name="T93" fmla="*/ 462 h 935"/>
                    <a:gd name="T94" fmla="*/ 132 w 1058"/>
                    <a:gd name="T95" fmla="*/ 409 h 935"/>
                    <a:gd name="T96" fmla="*/ 101 w 1058"/>
                    <a:gd name="T97" fmla="*/ 340 h 935"/>
                    <a:gd name="T98" fmla="*/ 85 w 1058"/>
                    <a:gd name="T99" fmla="*/ 308 h 935"/>
                    <a:gd name="T100" fmla="*/ 63 w 1058"/>
                    <a:gd name="T101" fmla="*/ 259 h 935"/>
                    <a:gd name="T102" fmla="*/ 36 w 1058"/>
                    <a:gd name="T103" fmla="*/ 202 h 935"/>
                    <a:gd name="T104" fmla="*/ 12 w 1058"/>
                    <a:gd name="T105" fmla="*/ 151 h 935"/>
                    <a:gd name="T106" fmla="*/ 26 w 1058"/>
                    <a:gd name="T107" fmla="*/ 122 h 935"/>
                    <a:gd name="T108" fmla="*/ 63 w 1058"/>
                    <a:gd name="T109" fmla="*/ 112 h 935"/>
                    <a:gd name="T110" fmla="*/ 126 w 1058"/>
                    <a:gd name="T111" fmla="*/ 94 h 93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58"/>
                    <a:gd name="T169" fmla="*/ 0 h 935"/>
                    <a:gd name="T170" fmla="*/ 1058 w 1058"/>
                    <a:gd name="T171" fmla="*/ 935 h 93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58" h="935">
                      <a:moveTo>
                        <a:pt x="146" y="88"/>
                      </a:moveTo>
                      <a:lnTo>
                        <a:pt x="154" y="86"/>
                      </a:lnTo>
                      <a:lnTo>
                        <a:pt x="157" y="86"/>
                      </a:lnTo>
                      <a:lnTo>
                        <a:pt x="165" y="84"/>
                      </a:lnTo>
                      <a:lnTo>
                        <a:pt x="181" y="78"/>
                      </a:lnTo>
                      <a:lnTo>
                        <a:pt x="207" y="73"/>
                      </a:lnTo>
                      <a:lnTo>
                        <a:pt x="226" y="67"/>
                      </a:lnTo>
                      <a:lnTo>
                        <a:pt x="236" y="65"/>
                      </a:lnTo>
                      <a:lnTo>
                        <a:pt x="250" y="61"/>
                      </a:lnTo>
                      <a:lnTo>
                        <a:pt x="271" y="55"/>
                      </a:lnTo>
                      <a:lnTo>
                        <a:pt x="293" y="49"/>
                      </a:lnTo>
                      <a:lnTo>
                        <a:pt x="303" y="45"/>
                      </a:lnTo>
                      <a:lnTo>
                        <a:pt x="307" y="45"/>
                      </a:lnTo>
                      <a:lnTo>
                        <a:pt x="364" y="29"/>
                      </a:lnTo>
                      <a:lnTo>
                        <a:pt x="364" y="27"/>
                      </a:lnTo>
                      <a:lnTo>
                        <a:pt x="376" y="23"/>
                      </a:lnTo>
                      <a:lnTo>
                        <a:pt x="385" y="21"/>
                      </a:lnTo>
                      <a:lnTo>
                        <a:pt x="389" y="21"/>
                      </a:lnTo>
                      <a:lnTo>
                        <a:pt x="417" y="12"/>
                      </a:lnTo>
                      <a:lnTo>
                        <a:pt x="444" y="4"/>
                      </a:lnTo>
                      <a:lnTo>
                        <a:pt x="456" y="0"/>
                      </a:lnTo>
                      <a:lnTo>
                        <a:pt x="456" y="14"/>
                      </a:lnTo>
                      <a:lnTo>
                        <a:pt x="439" y="35"/>
                      </a:lnTo>
                      <a:lnTo>
                        <a:pt x="429" y="69"/>
                      </a:lnTo>
                      <a:lnTo>
                        <a:pt x="433" y="75"/>
                      </a:lnTo>
                      <a:lnTo>
                        <a:pt x="454" y="80"/>
                      </a:lnTo>
                      <a:lnTo>
                        <a:pt x="478" y="86"/>
                      </a:lnTo>
                      <a:lnTo>
                        <a:pt x="484" y="90"/>
                      </a:lnTo>
                      <a:lnTo>
                        <a:pt x="496" y="96"/>
                      </a:lnTo>
                      <a:lnTo>
                        <a:pt x="499" y="98"/>
                      </a:lnTo>
                      <a:lnTo>
                        <a:pt x="507" y="98"/>
                      </a:lnTo>
                      <a:lnTo>
                        <a:pt x="507" y="96"/>
                      </a:lnTo>
                      <a:lnTo>
                        <a:pt x="531" y="92"/>
                      </a:lnTo>
                      <a:lnTo>
                        <a:pt x="543" y="108"/>
                      </a:lnTo>
                      <a:lnTo>
                        <a:pt x="558" y="122"/>
                      </a:lnTo>
                      <a:lnTo>
                        <a:pt x="564" y="124"/>
                      </a:lnTo>
                      <a:lnTo>
                        <a:pt x="566" y="128"/>
                      </a:lnTo>
                      <a:lnTo>
                        <a:pt x="570" y="135"/>
                      </a:lnTo>
                      <a:lnTo>
                        <a:pt x="588" y="149"/>
                      </a:lnTo>
                      <a:lnTo>
                        <a:pt x="600" y="159"/>
                      </a:lnTo>
                      <a:lnTo>
                        <a:pt x="608" y="167"/>
                      </a:lnTo>
                      <a:lnTo>
                        <a:pt x="610" y="167"/>
                      </a:lnTo>
                      <a:lnTo>
                        <a:pt x="610" y="169"/>
                      </a:lnTo>
                      <a:lnTo>
                        <a:pt x="617" y="175"/>
                      </a:lnTo>
                      <a:lnTo>
                        <a:pt x="659" y="187"/>
                      </a:lnTo>
                      <a:lnTo>
                        <a:pt x="688" y="198"/>
                      </a:lnTo>
                      <a:lnTo>
                        <a:pt x="698" y="208"/>
                      </a:lnTo>
                      <a:lnTo>
                        <a:pt x="706" y="220"/>
                      </a:lnTo>
                      <a:lnTo>
                        <a:pt x="720" y="222"/>
                      </a:lnTo>
                      <a:lnTo>
                        <a:pt x="722" y="220"/>
                      </a:lnTo>
                      <a:lnTo>
                        <a:pt x="739" y="226"/>
                      </a:lnTo>
                      <a:lnTo>
                        <a:pt x="741" y="226"/>
                      </a:lnTo>
                      <a:lnTo>
                        <a:pt x="771" y="253"/>
                      </a:lnTo>
                      <a:lnTo>
                        <a:pt x="784" y="263"/>
                      </a:lnTo>
                      <a:lnTo>
                        <a:pt x="792" y="273"/>
                      </a:lnTo>
                      <a:lnTo>
                        <a:pt x="812" y="277"/>
                      </a:lnTo>
                      <a:lnTo>
                        <a:pt x="818" y="287"/>
                      </a:lnTo>
                      <a:lnTo>
                        <a:pt x="824" y="291"/>
                      </a:lnTo>
                      <a:lnTo>
                        <a:pt x="845" y="289"/>
                      </a:lnTo>
                      <a:lnTo>
                        <a:pt x="861" y="295"/>
                      </a:lnTo>
                      <a:lnTo>
                        <a:pt x="873" y="299"/>
                      </a:lnTo>
                      <a:lnTo>
                        <a:pt x="877" y="314"/>
                      </a:lnTo>
                      <a:lnTo>
                        <a:pt x="906" y="346"/>
                      </a:lnTo>
                      <a:lnTo>
                        <a:pt x="912" y="369"/>
                      </a:lnTo>
                      <a:lnTo>
                        <a:pt x="918" y="373"/>
                      </a:lnTo>
                      <a:lnTo>
                        <a:pt x="922" y="373"/>
                      </a:lnTo>
                      <a:lnTo>
                        <a:pt x="942" y="373"/>
                      </a:lnTo>
                      <a:lnTo>
                        <a:pt x="987" y="413"/>
                      </a:lnTo>
                      <a:lnTo>
                        <a:pt x="985" y="426"/>
                      </a:lnTo>
                      <a:lnTo>
                        <a:pt x="987" y="430"/>
                      </a:lnTo>
                      <a:lnTo>
                        <a:pt x="999" y="448"/>
                      </a:lnTo>
                      <a:lnTo>
                        <a:pt x="1022" y="446"/>
                      </a:lnTo>
                      <a:lnTo>
                        <a:pt x="1046" y="448"/>
                      </a:lnTo>
                      <a:lnTo>
                        <a:pt x="1054" y="448"/>
                      </a:lnTo>
                      <a:lnTo>
                        <a:pt x="1058" y="456"/>
                      </a:lnTo>
                      <a:lnTo>
                        <a:pt x="1038" y="491"/>
                      </a:lnTo>
                      <a:lnTo>
                        <a:pt x="1026" y="493"/>
                      </a:lnTo>
                      <a:lnTo>
                        <a:pt x="1034" y="503"/>
                      </a:lnTo>
                      <a:lnTo>
                        <a:pt x="1022" y="527"/>
                      </a:lnTo>
                      <a:lnTo>
                        <a:pt x="1016" y="527"/>
                      </a:lnTo>
                      <a:lnTo>
                        <a:pt x="1014" y="527"/>
                      </a:lnTo>
                      <a:lnTo>
                        <a:pt x="1010" y="530"/>
                      </a:lnTo>
                      <a:lnTo>
                        <a:pt x="1022" y="530"/>
                      </a:lnTo>
                      <a:lnTo>
                        <a:pt x="1028" y="544"/>
                      </a:lnTo>
                      <a:lnTo>
                        <a:pt x="1024" y="562"/>
                      </a:lnTo>
                      <a:lnTo>
                        <a:pt x="1018" y="560"/>
                      </a:lnTo>
                      <a:lnTo>
                        <a:pt x="1008" y="568"/>
                      </a:lnTo>
                      <a:lnTo>
                        <a:pt x="1010" y="572"/>
                      </a:lnTo>
                      <a:lnTo>
                        <a:pt x="1026" y="568"/>
                      </a:lnTo>
                      <a:lnTo>
                        <a:pt x="1016" y="601"/>
                      </a:lnTo>
                      <a:lnTo>
                        <a:pt x="1012" y="603"/>
                      </a:lnTo>
                      <a:lnTo>
                        <a:pt x="1020" y="617"/>
                      </a:lnTo>
                      <a:lnTo>
                        <a:pt x="1024" y="623"/>
                      </a:lnTo>
                      <a:lnTo>
                        <a:pt x="1010" y="652"/>
                      </a:lnTo>
                      <a:lnTo>
                        <a:pt x="999" y="660"/>
                      </a:lnTo>
                      <a:lnTo>
                        <a:pt x="1007" y="660"/>
                      </a:lnTo>
                      <a:lnTo>
                        <a:pt x="1007" y="682"/>
                      </a:lnTo>
                      <a:lnTo>
                        <a:pt x="1005" y="686"/>
                      </a:lnTo>
                      <a:lnTo>
                        <a:pt x="1014" y="688"/>
                      </a:lnTo>
                      <a:lnTo>
                        <a:pt x="1024" y="741"/>
                      </a:lnTo>
                      <a:lnTo>
                        <a:pt x="967" y="751"/>
                      </a:lnTo>
                      <a:lnTo>
                        <a:pt x="936" y="751"/>
                      </a:lnTo>
                      <a:lnTo>
                        <a:pt x="928" y="747"/>
                      </a:lnTo>
                      <a:lnTo>
                        <a:pt x="906" y="768"/>
                      </a:lnTo>
                      <a:lnTo>
                        <a:pt x="926" y="815"/>
                      </a:lnTo>
                      <a:lnTo>
                        <a:pt x="928" y="845"/>
                      </a:lnTo>
                      <a:lnTo>
                        <a:pt x="902" y="851"/>
                      </a:lnTo>
                      <a:lnTo>
                        <a:pt x="889" y="827"/>
                      </a:lnTo>
                      <a:lnTo>
                        <a:pt x="885" y="815"/>
                      </a:lnTo>
                      <a:lnTo>
                        <a:pt x="877" y="815"/>
                      </a:lnTo>
                      <a:lnTo>
                        <a:pt x="851" y="821"/>
                      </a:lnTo>
                      <a:lnTo>
                        <a:pt x="843" y="823"/>
                      </a:lnTo>
                      <a:lnTo>
                        <a:pt x="836" y="825"/>
                      </a:lnTo>
                      <a:lnTo>
                        <a:pt x="828" y="827"/>
                      </a:lnTo>
                      <a:lnTo>
                        <a:pt x="810" y="831"/>
                      </a:lnTo>
                      <a:lnTo>
                        <a:pt x="794" y="835"/>
                      </a:lnTo>
                      <a:lnTo>
                        <a:pt x="790" y="837"/>
                      </a:lnTo>
                      <a:lnTo>
                        <a:pt x="779" y="839"/>
                      </a:lnTo>
                      <a:lnTo>
                        <a:pt x="753" y="845"/>
                      </a:lnTo>
                      <a:lnTo>
                        <a:pt x="702" y="857"/>
                      </a:lnTo>
                      <a:lnTo>
                        <a:pt x="690" y="861"/>
                      </a:lnTo>
                      <a:lnTo>
                        <a:pt x="678" y="863"/>
                      </a:lnTo>
                      <a:lnTo>
                        <a:pt x="667" y="865"/>
                      </a:lnTo>
                      <a:lnTo>
                        <a:pt x="661" y="867"/>
                      </a:lnTo>
                      <a:lnTo>
                        <a:pt x="659" y="867"/>
                      </a:lnTo>
                      <a:lnTo>
                        <a:pt x="651" y="869"/>
                      </a:lnTo>
                      <a:lnTo>
                        <a:pt x="629" y="874"/>
                      </a:lnTo>
                      <a:lnTo>
                        <a:pt x="608" y="878"/>
                      </a:lnTo>
                      <a:lnTo>
                        <a:pt x="602" y="880"/>
                      </a:lnTo>
                      <a:lnTo>
                        <a:pt x="594" y="882"/>
                      </a:lnTo>
                      <a:lnTo>
                        <a:pt x="582" y="884"/>
                      </a:lnTo>
                      <a:lnTo>
                        <a:pt x="554" y="890"/>
                      </a:lnTo>
                      <a:lnTo>
                        <a:pt x="541" y="894"/>
                      </a:lnTo>
                      <a:lnTo>
                        <a:pt x="529" y="896"/>
                      </a:lnTo>
                      <a:lnTo>
                        <a:pt x="527" y="898"/>
                      </a:lnTo>
                      <a:lnTo>
                        <a:pt x="521" y="898"/>
                      </a:lnTo>
                      <a:lnTo>
                        <a:pt x="513" y="900"/>
                      </a:lnTo>
                      <a:lnTo>
                        <a:pt x="492" y="906"/>
                      </a:lnTo>
                      <a:lnTo>
                        <a:pt x="480" y="908"/>
                      </a:lnTo>
                      <a:lnTo>
                        <a:pt x="474" y="910"/>
                      </a:lnTo>
                      <a:lnTo>
                        <a:pt x="468" y="910"/>
                      </a:lnTo>
                      <a:lnTo>
                        <a:pt x="456" y="914"/>
                      </a:lnTo>
                      <a:lnTo>
                        <a:pt x="454" y="914"/>
                      </a:lnTo>
                      <a:lnTo>
                        <a:pt x="437" y="918"/>
                      </a:lnTo>
                      <a:lnTo>
                        <a:pt x="403" y="926"/>
                      </a:lnTo>
                      <a:lnTo>
                        <a:pt x="360" y="935"/>
                      </a:lnTo>
                      <a:lnTo>
                        <a:pt x="356" y="931"/>
                      </a:lnTo>
                      <a:lnTo>
                        <a:pt x="319" y="890"/>
                      </a:lnTo>
                      <a:lnTo>
                        <a:pt x="317" y="884"/>
                      </a:lnTo>
                      <a:lnTo>
                        <a:pt x="317" y="882"/>
                      </a:lnTo>
                      <a:lnTo>
                        <a:pt x="309" y="872"/>
                      </a:lnTo>
                      <a:lnTo>
                        <a:pt x="301" y="863"/>
                      </a:lnTo>
                      <a:lnTo>
                        <a:pt x="283" y="841"/>
                      </a:lnTo>
                      <a:lnTo>
                        <a:pt x="285" y="829"/>
                      </a:lnTo>
                      <a:lnTo>
                        <a:pt x="281" y="815"/>
                      </a:lnTo>
                      <a:lnTo>
                        <a:pt x="281" y="790"/>
                      </a:lnTo>
                      <a:lnTo>
                        <a:pt x="283" y="786"/>
                      </a:lnTo>
                      <a:lnTo>
                        <a:pt x="273" y="766"/>
                      </a:lnTo>
                      <a:lnTo>
                        <a:pt x="258" y="755"/>
                      </a:lnTo>
                      <a:lnTo>
                        <a:pt x="254" y="743"/>
                      </a:lnTo>
                      <a:lnTo>
                        <a:pt x="254" y="741"/>
                      </a:lnTo>
                      <a:lnTo>
                        <a:pt x="250" y="739"/>
                      </a:lnTo>
                      <a:lnTo>
                        <a:pt x="248" y="721"/>
                      </a:lnTo>
                      <a:lnTo>
                        <a:pt x="248" y="717"/>
                      </a:lnTo>
                      <a:lnTo>
                        <a:pt x="254" y="694"/>
                      </a:lnTo>
                      <a:lnTo>
                        <a:pt x="254" y="692"/>
                      </a:lnTo>
                      <a:lnTo>
                        <a:pt x="252" y="680"/>
                      </a:lnTo>
                      <a:lnTo>
                        <a:pt x="248" y="668"/>
                      </a:lnTo>
                      <a:lnTo>
                        <a:pt x="258" y="652"/>
                      </a:lnTo>
                      <a:lnTo>
                        <a:pt x="270" y="641"/>
                      </a:lnTo>
                      <a:lnTo>
                        <a:pt x="271" y="635"/>
                      </a:lnTo>
                      <a:lnTo>
                        <a:pt x="250" y="625"/>
                      </a:lnTo>
                      <a:lnTo>
                        <a:pt x="252" y="613"/>
                      </a:lnTo>
                      <a:lnTo>
                        <a:pt x="242" y="591"/>
                      </a:lnTo>
                      <a:lnTo>
                        <a:pt x="240" y="589"/>
                      </a:lnTo>
                      <a:lnTo>
                        <a:pt x="220" y="574"/>
                      </a:lnTo>
                      <a:lnTo>
                        <a:pt x="214" y="570"/>
                      </a:lnTo>
                      <a:lnTo>
                        <a:pt x="205" y="550"/>
                      </a:lnTo>
                      <a:lnTo>
                        <a:pt x="203" y="548"/>
                      </a:lnTo>
                      <a:lnTo>
                        <a:pt x="201" y="548"/>
                      </a:lnTo>
                      <a:lnTo>
                        <a:pt x="203" y="542"/>
                      </a:lnTo>
                      <a:lnTo>
                        <a:pt x="187" y="527"/>
                      </a:lnTo>
                      <a:lnTo>
                        <a:pt x="179" y="511"/>
                      </a:lnTo>
                      <a:lnTo>
                        <a:pt x="175" y="505"/>
                      </a:lnTo>
                      <a:lnTo>
                        <a:pt x="165" y="481"/>
                      </a:lnTo>
                      <a:lnTo>
                        <a:pt x="163" y="479"/>
                      </a:lnTo>
                      <a:lnTo>
                        <a:pt x="163" y="477"/>
                      </a:lnTo>
                      <a:lnTo>
                        <a:pt x="156" y="462"/>
                      </a:lnTo>
                      <a:lnTo>
                        <a:pt x="142" y="432"/>
                      </a:lnTo>
                      <a:lnTo>
                        <a:pt x="138" y="422"/>
                      </a:lnTo>
                      <a:lnTo>
                        <a:pt x="132" y="411"/>
                      </a:lnTo>
                      <a:lnTo>
                        <a:pt x="132" y="409"/>
                      </a:lnTo>
                      <a:lnTo>
                        <a:pt x="120" y="385"/>
                      </a:lnTo>
                      <a:lnTo>
                        <a:pt x="118" y="379"/>
                      </a:lnTo>
                      <a:lnTo>
                        <a:pt x="101" y="344"/>
                      </a:lnTo>
                      <a:lnTo>
                        <a:pt x="101" y="340"/>
                      </a:lnTo>
                      <a:lnTo>
                        <a:pt x="97" y="332"/>
                      </a:lnTo>
                      <a:lnTo>
                        <a:pt x="91" y="320"/>
                      </a:lnTo>
                      <a:lnTo>
                        <a:pt x="87" y="314"/>
                      </a:lnTo>
                      <a:lnTo>
                        <a:pt x="85" y="308"/>
                      </a:lnTo>
                      <a:lnTo>
                        <a:pt x="81" y="299"/>
                      </a:lnTo>
                      <a:lnTo>
                        <a:pt x="73" y="283"/>
                      </a:lnTo>
                      <a:lnTo>
                        <a:pt x="67" y="271"/>
                      </a:lnTo>
                      <a:lnTo>
                        <a:pt x="63" y="259"/>
                      </a:lnTo>
                      <a:lnTo>
                        <a:pt x="51" y="238"/>
                      </a:lnTo>
                      <a:lnTo>
                        <a:pt x="47" y="226"/>
                      </a:lnTo>
                      <a:lnTo>
                        <a:pt x="42" y="214"/>
                      </a:lnTo>
                      <a:lnTo>
                        <a:pt x="36" y="202"/>
                      </a:lnTo>
                      <a:lnTo>
                        <a:pt x="32" y="196"/>
                      </a:lnTo>
                      <a:lnTo>
                        <a:pt x="20" y="171"/>
                      </a:lnTo>
                      <a:lnTo>
                        <a:pt x="14" y="157"/>
                      </a:lnTo>
                      <a:lnTo>
                        <a:pt x="12" y="151"/>
                      </a:lnTo>
                      <a:lnTo>
                        <a:pt x="10" y="147"/>
                      </a:lnTo>
                      <a:lnTo>
                        <a:pt x="0" y="128"/>
                      </a:lnTo>
                      <a:lnTo>
                        <a:pt x="20" y="122"/>
                      </a:lnTo>
                      <a:lnTo>
                        <a:pt x="26" y="122"/>
                      </a:lnTo>
                      <a:lnTo>
                        <a:pt x="44" y="116"/>
                      </a:lnTo>
                      <a:lnTo>
                        <a:pt x="45" y="116"/>
                      </a:lnTo>
                      <a:lnTo>
                        <a:pt x="55" y="114"/>
                      </a:lnTo>
                      <a:lnTo>
                        <a:pt x="63" y="112"/>
                      </a:lnTo>
                      <a:lnTo>
                        <a:pt x="65" y="110"/>
                      </a:lnTo>
                      <a:lnTo>
                        <a:pt x="67" y="110"/>
                      </a:lnTo>
                      <a:lnTo>
                        <a:pt x="116" y="96"/>
                      </a:lnTo>
                      <a:lnTo>
                        <a:pt x="126" y="94"/>
                      </a:lnTo>
                      <a:lnTo>
                        <a:pt x="142" y="90"/>
                      </a:lnTo>
                      <a:lnTo>
                        <a:pt x="146" y="88"/>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209" name="Freeform 48">
                  <a:extLst>
                    <a:ext uri="{FF2B5EF4-FFF2-40B4-BE49-F238E27FC236}">
                      <a16:creationId xmlns:a16="http://schemas.microsoft.com/office/drawing/2014/main" id="{989E0442-26EF-49F0-AE01-B9BB4C4DC7FD}"/>
                    </a:ext>
                  </a:extLst>
                </p:cNvPr>
                <p:cNvSpPr>
                  <a:spLocks/>
                </p:cNvSpPr>
                <p:nvPr/>
              </p:nvSpPr>
              <p:spPr bwMode="auto">
                <a:xfrm>
                  <a:off x="4618" y="2342"/>
                  <a:ext cx="465" cy="305"/>
                </a:xfrm>
                <a:custGeom>
                  <a:avLst/>
                  <a:gdLst>
                    <a:gd name="T0" fmla="*/ 181 w 929"/>
                    <a:gd name="T1" fmla="*/ 330 h 609"/>
                    <a:gd name="T2" fmla="*/ 259 w 929"/>
                    <a:gd name="T3" fmla="*/ 359 h 609"/>
                    <a:gd name="T4" fmla="*/ 291 w 929"/>
                    <a:gd name="T5" fmla="*/ 383 h 609"/>
                    <a:gd name="T6" fmla="*/ 312 w 929"/>
                    <a:gd name="T7" fmla="*/ 387 h 609"/>
                    <a:gd name="T8" fmla="*/ 363 w 929"/>
                    <a:gd name="T9" fmla="*/ 434 h 609"/>
                    <a:gd name="T10" fmla="*/ 395 w 929"/>
                    <a:gd name="T11" fmla="*/ 452 h 609"/>
                    <a:gd name="T12" fmla="*/ 444 w 929"/>
                    <a:gd name="T13" fmla="*/ 460 h 609"/>
                    <a:gd name="T14" fmla="*/ 483 w 929"/>
                    <a:gd name="T15" fmla="*/ 530 h 609"/>
                    <a:gd name="T16" fmla="*/ 513 w 929"/>
                    <a:gd name="T17" fmla="*/ 534 h 609"/>
                    <a:gd name="T18" fmla="*/ 558 w 929"/>
                    <a:gd name="T19" fmla="*/ 591 h 609"/>
                    <a:gd name="T20" fmla="*/ 617 w 929"/>
                    <a:gd name="T21" fmla="*/ 609 h 609"/>
                    <a:gd name="T22" fmla="*/ 648 w 929"/>
                    <a:gd name="T23" fmla="*/ 562 h 609"/>
                    <a:gd name="T24" fmla="*/ 654 w 929"/>
                    <a:gd name="T25" fmla="*/ 552 h 609"/>
                    <a:gd name="T26" fmla="*/ 660 w 929"/>
                    <a:gd name="T27" fmla="*/ 497 h 609"/>
                    <a:gd name="T28" fmla="*/ 690 w 929"/>
                    <a:gd name="T29" fmla="*/ 489 h 609"/>
                    <a:gd name="T30" fmla="*/ 699 w 929"/>
                    <a:gd name="T31" fmla="*/ 485 h 609"/>
                    <a:gd name="T32" fmla="*/ 762 w 929"/>
                    <a:gd name="T33" fmla="*/ 410 h 609"/>
                    <a:gd name="T34" fmla="*/ 800 w 929"/>
                    <a:gd name="T35" fmla="*/ 344 h 609"/>
                    <a:gd name="T36" fmla="*/ 853 w 929"/>
                    <a:gd name="T37" fmla="*/ 298 h 609"/>
                    <a:gd name="T38" fmla="*/ 890 w 929"/>
                    <a:gd name="T39" fmla="*/ 147 h 609"/>
                    <a:gd name="T40" fmla="*/ 923 w 929"/>
                    <a:gd name="T41" fmla="*/ 108 h 609"/>
                    <a:gd name="T42" fmla="*/ 851 w 929"/>
                    <a:gd name="T43" fmla="*/ 78 h 609"/>
                    <a:gd name="T44" fmla="*/ 756 w 929"/>
                    <a:gd name="T45" fmla="*/ 41 h 609"/>
                    <a:gd name="T46" fmla="*/ 711 w 929"/>
                    <a:gd name="T47" fmla="*/ 21 h 609"/>
                    <a:gd name="T48" fmla="*/ 660 w 929"/>
                    <a:gd name="T49" fmla="*/ 0 h 609"/>
                    <a:gd name="T50" fmla="*/ 625 w 929"/>
                    <a:gd name="T51" fmla="*/ 11 h 609"/>
                    <a:gd name="T52" fmla="*/ 554 w 929"/>
                    <a:gd name="T53" fmla="*/ 35 h 609"/>
                    <a:gd name="T54" fmla="*/ 519 w 929"/>
                    <a:gd name="T55" fmla="*/ 47 h 609"/>
                    <a:gd name="T56" fmla="*/ 452 w 929"/>
                    <a:gd name="T57" fmla="*/ 43 h 609"/>
                    <a:gd name="T58" fmla="*/ 428 w 929"/>
                    <a:gd name="T59" fmla="*/ 27 h 609"/>
                    <a:gd name="T60" fmla="*/ 391 w 929"/>
                    <a:gd name="T61" fmla="*/ 19 h 609"/>
                    <a:gd name="T62" fmla="*/ 353 w 929"/>
                    <a:gd name="T63" fmla="*/ 25 h 609"/>
                    <a:gd name="T64" fmla="*/ 308 w 929"/>
                    <a:gd name="T65" fmla="*/ 39 h 609"/>
                    <a:gd name="T66" fmla="*/ 239 w 929"/>
                    <a:gd name="T67" fmla="*/ 57 h 609"/>
                    <a:gd name="T68" fmla="*/ 192 w 929"/>
                    <a:gd name="T69" fmla="*/ 70 h 609"/>
                    <a:gd name="T70" fmla="*/ 171 w 929"/>
                    <a:gd name="T71" fmla="*/ 74 h 609"/>
                    <a:gd name="T72" fmla="*/ 116 w 929"/>
                    <a:gd name="T73" fmla="*/ 104 h 609"/>
                    <a:gd name="T74" fmla="*/ 86 w 929"/>
                    <a:gd name="T75" fmla="*/ 129 h 609"/>
                    <a:gd name="T76" fmla="*/ 45 w 929"/>
                    <a:gd name="T77" fmla="*/ 149 h 609"/>
                    <a:gd name="T78" fmla="*/ 10 w 929"/>
                    <a:gd name="T79" fmla="*/ 196 h 609"/>
                    <a:gd name="T80" fmla="*/ 25 w 929"/>
                    <a:gd name="T81" fmla="*/ 241 h 609"/>
                    <a:gd name="T82" fmla="*/ 67 w 929"/>
                    <a:gd name="T83" fmla="*/ 257 h 609"/>
                    <a:gd name="T84" fmla="*/ 78 w 929"/>
                    <a:gd name="T85" fmla="*/ 257 h 609"/>
                    <a:gd name="T86" fmla="*/ 129 w 929"/>
                    <a:gd name="T87" fmla="*/ 283 h 609"/>
                    <a:gd name="T88" fmla="*/ 141 w 929"/>
                    <a:gd name="T89" fmla="*/ 296 h 609"/>
                    <a:gd name="T90" fmla="*/ 179 w 929"/>
                    <a:gd name="T91" fmla="*/ 328 h 6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29"/>
                    <a:gd name="T139" fmla="*/ 0 h 609"/>
                    <a:gd name="T140" fmla="*/ 929 w 929"/>
                    <a:gd name="T141" fmla="*/ 609 h 60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29" h="609">
                      <a:moveTo>
                        <a:pt x="179" y="328"/>
                      </a:moveTo>
                      <a:lnTo>
                        <a:pt x="181" y="328"/>
                      </a:lnTo>
                      <a:lnTo>
                        <a:pt x="181" y="330"/>
                      </a:lnTo>
                      <a:lnTo>
                        <a:pt x="188" y="336"/>
                      </a:lnTo>
                      <a:lnTo>
                        <a:pt x="230" y="348"/>
                      </a:lnTo>
                      <a:lnTo>
                        <a:pt x="259" y="359"/>
                      </a:lnTo>
                      <a:lnTo>
                        <a:pt x="269" y="369"/>
                      </a:lnTo>
                      <a:lnTo>
                        <a:pt x="277" y="381"/>
                      </a:lnTo>
                      <a:lnTo>
                        <a:pt x="291" y="383"/>
                      </a:lnTo>
                      <a:lnTo>
                        <a:pt x="293" y="381"/>
                      </a:lnTo>
                      <a:lnTo>
                        <a:pt x="310" y="387"/>
                      </a:lnTo>
                      <a:lnTo>
                        <a:pt x="312" y="387"/>
                      </a:lnTo>
                      <a:lnTo>
                        <a:pt x="342" y="414"/>
                      </a:lnTo>
                      <a:lnTo>
                        <a:pt x="355" y="424"/>
                      </a:lnTo>
                      <a:lnTo>
                        <a:pt x="363" y="434"/>
                      </a:lnTo>
                      <a:lnTo>
                        <a:pt x="383" y="438"/>
                      </a:lnTo>
                      <a:lnTo>
                        <a:pt x="389" y="448"/>
                      </a:lnTo>
                      <a:lnTo>
                        <a:pt x="395" y="452"/>
                      </a:lnTo>
                      <a:lnTo>
                        <a:pt x="416" y="450"/>
                      </a:lnTo>
                      <a:lnTo>
                        <a:pt x="432" y="456"/>
                      </a:lnTo>
                      <a:lnTo>
                        <a:pt x="444" y="460"/>
                      </a:lnTo>
                      <a:lnTo>
                        <a:pt x="448" y="475"/>
                      </a:lnTo>
                      <a:lnTo>
                        <a:pt x="477" y="507"/>
                      </a:lnTo>
                      <a:lnTo>
                        <a:pt x="483" y="530"/>
                      </a:lnTo>
                      <a:lnTo>
                        <a:pt x="489" y="534"/>
                      </a:lnTo>
                      <a:lnTo>
                        <a:pt x="493" y="534"/>
                      </a:lnTo>
                      <a:lnTo>
                        <a:pt x="513" y="534"/>
                      </a:lnTo>
                      <a:lnTo>
                        <a:pt x="558" y="574"/>
                      </a:lnTo>
                      <a:lnTo>
                        <a:pt x="556" y="587"/>
                      </a:lnTo>
                      <a:lnTo>
                        <a:pt x="558" y="591"/>
                      </a:lnTo>
                      <a:lnTo>
                        <a:pt x="570" y="609"/>
                      </a:lnTo>
                      <a:lnTo>
                        <a:pt x="593" y="607"/>
                      </a:lnTo>
                      <a:lnTo>
                        <a:pt x="617" y="609"/>
                      </a:lnTo>
                      <a:lnTo>
                        <a:pt x="617" y="603"/>
                      </a:lnTo>
                      <a:lnTo>
                        <a:pt x="638" y="583"/>
                      </a:lnTo>
                      <a:lnTo>
                        <a:pt x="648" y="562"/>
                      </a:lnTo>
                      <a:lnTo>
                        <a:pt x="631" y="558"/>
                      </a:lnTo>
                      <a:lnTo>
                        <a:pt x="615" y="540"/>
                      </a:lnTo>
                      <a:lnTo>
                        <a:pt x="654" y="552"/>
                      </a:lnTo>
                      <a:lnTo>
                        <a:pt x="674" y="536"/>
                      </a:lnTo>
                      <a:lnTo>
                        <a:pt x="682" y="515"/>
                      </a:lnTo>
                      <a:lnTo>
                        <a:pt x="660" y="497"/>
                      </a:lnTo>
                      <a:lnTo>
                        <a:pt x="676" y="493"/>
                      </a:lnTo>
                      <a:lnTo>
                        <a:pt x="684" y="497"/>
                      </a:lnTo>
                      <a:lnTo>
                        <a:pt x="690" y="489"/>
                      </a:lnTo>
                      <a:lnTo>
                        <a:pt x="692" y="489"/>
                      </a:lnTo>
                      <a:lnTo>
                        <a:pt x="693" y="491"/>
                      </a:lnTo>
                      <a:lnTo>
                        <a:pt x="699" y="485"/>
                      </a:lnTo>
                      <a:lnTo>
                        <a:pt x="725" y="460"/>
                      </a:lnTo>
                      <a:lnTo>
                        <a:pt x="748" y="442"/>
                      </a:lnTo>
                      <a:lnTo>
                        <a:pt x="762" y="410"/>
                      </a:lnTo>
                      <a:lnTo>
                        <a:pt x="784" y="391"/>
                      </a:lnTo>
                      <a:lnTo>
                        <a:pt x="805" y="355"/>
                      </a:lnTo>
                      <a:lnTo>
                        <a:pt x="800" y="344"/>
                      </a:lnTo>
                      <a:lnTo>
                        <a:pt x="837" y="328"/>
                      </a:lnTo>
                      <a:lnTo>
                        <a:pt x="849" y="300"/>
                      </a:lnTo>
                      <a:lnTo>
                        <a:pt x="853" y="298"/>
                      </a:lnTo>
                      <a:lnTo>
                        <a:pt x="855" y="245"/>
                      </a:lnTo>
                      <a:lnTo>
                        <a:pt x="866" y="194"/>
                      </a:lnTo>
                      <a:lnTo>
                        <a:pt x="890" y="147"/>
                      </a:lnTo>
                      <a:lnTo>
                        <a:pt x="898" y="137"/>
                      </a:lnTo>
                      <a:lnTo>
                        <a:pt x="929" y="110"/>
                      </a:lnTo>
                      <a:lnTo>
                        <a:pt x="923" y="108"/>
                      </a:lnTo>
                      <a:lnTo>
                        <a:pt x="908" y="102"/>
                      </a:lnTo>
                      <a:lnTo>
                        <a:pt x="904" y="100"/>
                      </a:lnTo>
                      <a:lnTo>
                        <a:pt x="851" y="78"/>
                      </a:lnTo>
                      <a:lnTo>
                        <a:pt x="817" y="65"/>
                      </a:lnTo>
                      <a:lnTo>
                        <a:pt x="804" y="59"/>
                      </a:lnTo>
                      <a:lnTo>
                        <a:pt x="756" y="41"/>
                      </a:lnTo>
                      <a:lnTo>
                        <a:pt x="741" y="33"/>
                      </a:lnTo>
                      <a:lnTo>
                        <a:pt x="713" y="21"/>
                      </a:lnTo>
                      <a:lnTo>
                        <a:pt x="711" y="21"/>
                      </a:lnTo>
                      <a:lnTo>
                        <a:pt x="711" y="19"/>
                      </a:lnTo>
                      <a:lnTo>
                        <a:pt x="676" y="6"/>
                      </a:lnTo>
                      <a:lnTo>
                        <a:pt x="660" y="0"/>
                      </a:lnTo>
                      <a:lnTo>
                        <a:pt x="658" y="2"/>
                      </a:lnTo>
                      <a:lnTo>
                        <a:pt x="646" y="4"/>
                      </a:lnTo>
                      <a:lnTo>
                        <a:pt x="625" y="11"/>
                      </a:lnTo>
                      <a:lnTo>
                        <a:pt x="615" y="15"/>
                      </a:lnTo>
                      <a:lnTo>
                        <a:pt x="601" y="19"/>
                      </a:lnTo>
                      <a:lnTo>
                        <a:pt x="554" y="35"/>
                      </a:lnTo>
                      <a:lnTo>
                        <a:pt x="544" y="39"/>
                      </a:lnTo>
                      <a:lnTo>
                        <a:pt x="542" y="39"/>
                      </a:lnTo>
                      <a:lnTo>
                        <a:pt x="519" y="47"/>
                      </a:lnTo>
                      <a:lnTo>
                        <a:pt x="499" y="53"/>
                      </a:lnTo>
                      <a:lnTo>
                        <a:pt x="458" y="66"/>
                      </a:lnTo>
                      <a:lnTo>
                        <a:pt x="452" y="43"/>
                      </a:lnTo>
                      <a:lnTo>
                        <a:pt x="438" y="33"/>
                      </a:lnTo>
                      <a:lnTo>
                        <a:pt x="434" y="31"/>
                      </a:lnTo>
                      <a:lnTo>
                        <a:pt x="428" y="27"/>
                      </a:lnTo>
                      <a:lnTo>
                        <a:pt x="420" y="21"/>
                      </a:lnTo>
                      <a:lnTo>
                        <a:pt x="405" y="29"/>
                      </a:lnTo>
                      <a:lnTo>
                        <a:pt x="391" y="19"/>
                      </a:lnTo>
                      <a:lnTo>
                        <a:pt x="393" y="15"/>
                      </a:lnTo>
                      <a:lnTo>
                        <a:pt x="373" y="21"/>
                      </a:lnTo>
                      <a:lnTo>
                        <a:pt x="353" y="25"/>
                      </a:lnTo>
                      <a:lnTo>
                        <a:pt x="340" y="29"/>
                      </a:lnTo>
                      <a:lnTo>
                        <a:pt x="332" y="31"/>
                      </a:lnTo>
                      <a:lnTo>
                        <a:pt x="308" y="39"/>
                      </a:lnTo>
                      <a:lnTo>
                        <a:pt x="263" y="51"/>
                      </a:lnTo>
                      <a:lnTo>
                        <a:pt x="259" y="51"/>
                      </a:lnTo>
                      <a:lnTo>
                        <a:pt x="239" y="57"/>
                      </a:lnTo>
                      <a:lnTo>
                        <a:pt x="222" y="61"/>
                      </a:lnTo>
                      <a:lnTo>
                        <a:pt x="206" y="66"/>
                      </a:lnTo>
                      <a:lnTo>
                        <a:pt x="192" y="70"/>
                      </a:lnTo>
                      <a:lnTo>
                        <a:pt x="179" y="74"/>
                      </a:lnTo>
                      <a:lnTo>
                        <a:pt x="175" y="74"/>
                      </a:lnTo>
                      <a:lnTo>
                        <a:pt x="171" y="74"/>
                      </a:lnTo>
                      <a:lnTo>
                        <a:pt x="153" y="82"/>
                      </a:lnTo>
                      <a:lnTo>
                        <a:pt x="127" y="96"/>
                      </a:lnTo>
                      <a:lnTo>
                        <a:pt x="116" y="104"/>
                      </a:lnTo>
                      <a:lnTo>
                        <a:pt x="104" y="112"/>
                      </a:lnTo>
                      <a:lnTo>
                        <a:pt x="96" y="114"/>
                      </a:lnTo>
                      <a:lnTo>
                        <a:pt x="86" y="129"/>
                      </a:lnTo>
                      <a:lnTo>
                        <a:pt x="67" y="135"/>
                      </a:lnTo>
                      <a:lnTo>
                        <a:pt x="63" y="139"/>
                      </a:lnTo>
                      <a:lnTo>
                        <a:pt x="45" y="149"/>
                      </a:lnTo>
                      <a:lnTo>
                        <a:pt x="27" y="161"/>
                      </a:lnTo>
                      <a:lnTo>
                        <a:pt x="27" y="175"/>
                      </a:lnTo>
                      <a:lnTo>
                        <a:pt x="10" y="196"/>
                      </a:lnTo>
                      <a:lnTo>
                        <a:pt x="0" y="230"/>
                      </a:lnTo>
                      <a:lnTo>
                        <a:pt x="4" y="236"/>
                      </a:lnTo>
                      <a:lnTo>
                        <a:pt x="25" y="241"/>
                      </a:lnTo>
                      <a:lnTo>
                        <a:pt x="49" y="247"/>
                      </a:lnTo>
                      <a:lnTo>
                        <a:pt x="55" y="251"/>
                      </a:lnTo>
                      <a:lnTo>
                        <a:pt x="67" y="257"/>
                      </a:lnTo>
                      <a:lnTo>
                        <a:pt x="70" y="259"/>
                      </a:lnTo>
                      <a:lnTo>
                        <a:pt x="78" y="259"/>
                      </a:lnTo>
                      <a:lnTo>
                        <a:pt x="78" y="257"/>
                      </a:lnTo>
                      <a:lnTo>
                        <a:pt x="102" y="253"/>
                      </a:lnTo>
                      <a:lnTo>
                        <a:pt x="114" y="269"/>
                      </a:lnTo>
                      <a:lnTo>
                        <a:pt x="129" y="283"/>
                      </a:lnTo>
                      <a:lnTo>
                        <a:pt x="135" y="285"/>
                      </a:lnTo>
                      <a:lnTo>
                        <a:pt x="137" y="289"/>
                      </a:lnTo>
                      <a:lnTo>
                        <a:pt x="141" y="296"/>
                      </a:lnTo>
                      <a:lnTo>
                        <a:pt x="159" y="310"/>
                      </a:lnTo>
                      <a:lnTo>
                        <a:pt x="171" y="320"/>
                      </a:lnTo>
                      <a:lnTo>
                        <a:pt x="179" y="328"/>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grpSp>
          <p:grpSp>
            <p:nvGrpSpPr>
              <p:cNvPr id="179" name="Group 49">
                <a:extLst>
                  <a:ext uri="{FF2B5EF4-FFF2-40B4-BE49-F238E27FC236}">
                    <a16:creationId xmlns:a16="http://schemas.microsoft.com/office/drawing/2014/main" id="{DA13D0E9-1B97-49A4-A088-B6FDD1B99265}"/>
                  </a:ext>
                </a:extLst>
              </p:cNvPr>
              <p:cNvGrpSpPr>
                <a:grpSpLocks/>
              </p:cNvGrpSpPr>
              <p:nvPr/>
            </p:nvGrpSpPr>
            <p:grpSpPr bwMode="auto">
              <a:xfrm>
                <a:off x="435638" y="1055195"/>
                <a:ext cx="3270250" cy="3494088"/>
                <a:chOff x="772" y="914"/>
                <a:chExt cx="1897" cy="2059"/>
              </a:xfrm>
              <a:grpFill/>
            </p:grpSpPr>
            <p:sp>
              <p:nvSpPr>
                <p:cNvPr id="180" name="Freeform 50">
                  <a:extLst>
                    <a:ext uri="{FF2B5EF4-FFF2-40B4-BE49-F238E27FC236}">
                      <a16:creationId xmlns:a16="http://schemas.microsoft.com/office/drawing/2014/main" id="{997148AA-1CED-4060-BD6E-E5DC1B7F2E11}"/>
                    </a:ext>
                  </a:extLst>
                </p:cNvPr>
                <p:cNvSpPr>
                  <a:spLocks/>
                </p:cNvSpPr>
                <p:nvPr/>
              </p:nvSpPr>
              <p:spPr bwMode="auto">
                <a:xfrm>
                  <a:off x="1903" y="1529"/>
                  <a:ext cx="608" cy="471"/>
                </a:xfrm>
                <a:custGeom>
                  <a:avLst/>
                  <a:gdLst>
                    <a:gd name="T0" fmla="*/ 794 w 1214"/>
                    <a:gd name="T1" fmla="*/ 921 h 941"/>
                    <a:gd name="T2" fmla="*/ 711 w 1214"/>
                    <a:gd name="T3" fmla="*/ 915 h 941"/>
                    <a:gd name="T4" fmla="*/ 633 w 1214"/>
                    <a:gd name="T5" fmla="*/ 910 h 941"/>
                    <a:gd name="T6" fmla="*/ 579 w 1214"/>
                    <a:gd name="T7" fmla="*/ 906 h 941"/>
                    <a:gd name="T8" fmla="*/ 487 w 1214"/>
                    <a:gd name="T9" fmla="*/ 898 h 941"/>
                    <a:gd name="T10" fmla="*/ 338 w 1214"/>
                    <a:gd name="T11" fmla="*/ 882 h 941"/>
                    <a:gd name="T12" fmla="*/ 255 w 1214"/>
                    <a:gd name="T13" fmla="*/ 874 h 941"/>
                    <a:gd name="T14" fmla="*/ 169 w 1214"/>
                    <a:gd name="T15" fmla="*/ 864 h 941"/>
                    <a:gd name="T16" fmla="*/ 0 w 1214"/>
                    <a:gd name="T17" fmla="*/ 841 h 941"/>
                    <a:gd name="T18" fmla="*/ 13 w 1214"/>
                    <a:gd name="T19" fmla="*/ 748 h 941"/>
                    <a:gd name="T20" fmla="*/ 17 w 1214"/>
                    <a:gd name="T21" fmla="*/ 721 h 941"/>
                    <a:gd name="T22" fmla="*/ 23 w 1214"/>
                    <a:gd name="T23" fmla="*/ 666 h 941"/>
                    <a:gd name="T24" fmla="*/ 33 w 1214"/>
                    <a:gd name="T25" fmla="*/ 605 h 941"/>
                    <a:gd name="T26" fmla="*/ 43 w 1214"/>
                    <a:gd name="T27" fmla="*/ 524 h 941"/>
                    <a:gd name="T28" fmla="*/ 59 w 1214"/>
                    <a:gd name="T29" fmla="*/ 422 h 941"/>
                    <a:gd name="T30" fmla="*/ 61 w 1214"/>
                    <a:gd name="T31" fmla="*/ 408 h 941"/>
                    <a:gd name="T32" fmla="*/ 67 w 1214"/>
                    <a:gd name="T33" fmla="*/ 355 h 941"/>
                    <a:gd name="T34" fmla="*/ 72 w 1214"/>
                    <a:gd name="T35" fmla="*/ 316 h 941"/>
                    <a:gd name="T36" fmla="*/ 82 w 1214"/>
                    <a:gd name="T37" fmla="*/ 237 h 941"/>
                    <a:gd name="T38" fmla="*/ 90 w 1214"/>
                    <a:gd name="T39" fmla="*/ 182 h 941"/>
                    <a:gd name="T40" fmla="*/ 100 w 1214"/>
                    <a:gd name="T41" fmla="*/ 110 h 941"/>
                    <a:gd name="T42" fmla="*/ 104 w 1214"/>
                    <a:gd name="T43" fmla="*/ 70 h 941"/>
                    <a:gd name="T44" fmla="*/ 216 w 1214"/>
                    <a:gd name="T45" fmla="*/ 13 h 941"/>
                    <a:gd name="T46" fmla="*/ 302 w 1214"/>
                    <a:gd name="T47" fmla="*/ 23 h 941"/>
                    <a:gd name="T48" fmla="*/ 416 w 1214"/>
                    <a:gd name="T49" fmla="*/ 35 h 941"/>
                    <a:gd name="T50" fmla="*/ 495 w 1214"/>
                    <a:gd name="T51" fmla="*/ 45 h 941"/>
                    <a:gd name="T52" fmla="*/ 534 w 1214"/>
                    <a:gd name="T53" fmla="*/ 49 h 941"/>
                    <a:gd name="T54" fmla="*/ 607 w 1214"/>
                    <a:gd name="T55" fmla="*/ 55 h 941"/>
                    <a:gd name="T56" fmla="*/ 750 w 1214"/>
                    <a:gd name="T57" fmla="*/ 68 h 941"/>
                    <a:gd name="T58" fmla="*/ 868 w 1214"/>
                    <a:gd name="T59" fmla="*/ 76 h 941"/>
                    <a:gd name="T60" fmla="*/ 906 w 1214"/>
                    <a:gd name="T61" fmla="*/ 78 h 941"/>
                    <a:gd name="T62" fmla="*/ 921 w 1214"/>
                    <a:gd name="T63" fmla="*/ 78 h 941"/>
                    <a:gd name="T64" fmla="*/ 1059 w 1214"/>
                    <a:gd name="T65" fmla="*/ 86 h 941"/>
                    <a:gd name="T66" fmla="*/ 1108 w 1214"/>
                    <a:gd name="T67" fmla="*/ 88 h 941"/>
                    <a:gd name="T68" fmla="*/ 1212 w 1214"/>
                    <a:gd name="T69" fmla="*/ 145 h 941"/>
                    <a:gd name="T70" fmla="*/ 1210 w 1214"/>
                    <a:gd name="T71" fmla="*/ 198 h 941"/>
                    <a:gd name="T72" fmla="*/ 1210 w 1214"/>
                    <a:gd name="T73" fmla="*/ 267 h 941"/>
                    <a:gd name="T74" fmla="*/ 1208 w 1214"/>
                    <a:gd name="T75" fmla="*/ 304 h 941"/>
                    <a:gd name="T76" fmla="*/ 1206 w 1214"/>
                    <a:gd name="T77" fmla="*/ 359 h 941"/>
                    <a:gd name="T78" fmla="*/ 1204 w 1214"/>
                    <a:gd name="T79" fmla="*/ 410 h 941"/>
                    <a:gd name="T80" fmla="*/ 1204 w 1214"/>
                    <a:gd name="T81" fmla="*/ 416 h 941"/>
                    <a:gd name="T82" fmla="*/ 1202 w 1214"/>
                    <a:gd name="T83" fmla="*/ 491 h 941"/>
                    <a:gd name="T84" fmla="*/ 1202 w 1214"/>
                    <a:gd name="T85" fmla="*/ 528 h 941"/>
                    <a:gd name="T86" fmla="*/ 1199 w 1214"/>
                    <a:gd name="T87" fmla="*/ 605 h 941"/>
                    <a:gd name="T88" fmla="*/ 1197 w 1214"/>
                    <a:gd name="T89" fmla="*/ 703 h 941"/>
                    <a:gd name="T90" fmla="*/ 1195 w 1214"/>
                    <a:gd name="T91" fmla="*/ 756 h 941"/>
                    <a:gd name="T92" fmla="*/ 1193 w 1214"/>
                    <a:gd name="T93" fmla="*/ 794 h 941"/>
                    <a:gd name="T94" fmla="*/ 1193 w 1214"/>
                    <a:gd name="T95" fmla="*/ 821 h 941"/>
                    <a:gd name="T96" fmla="*/ 1191 w 1214"/>
                    <a:gd name="T97" fmla="*/ 858 h 941"/>
                    <a:gd name="T98" fmla="*/ 1189 w 1214"/>
                    <a:gd name="T99" fmla="*/ 915 h 941"/>
                    <a:gd name="T100" fmla="*/ 1088 w 1214"/>
                    <a:gd name="T101" fmla="*/ 937 h 941"/>
                    <a:gd name="T102" fmla="*/ 1037 w 1214"/>
                    <a:gd name="T103" fmla="*/ 935 h 941"/>
                    <a:gd name="T104" fmla="*/ 984 w 1214"/>
                    <a:gd name="T105" fmla="*/ 933 h 941"/>
                    <a:gd name="T106" fmla="*/ 951 w 1214"/>
                    <a:gd name="T107" fmla="*/ 931 h 941"/>
                    <a:gd name="T108" fmla="*/ 825 w 1214"/>
                    <a:gd name="T109" fmla="*/ 925 h 941"/>
                    <a:gd name="T110" fmla="*/ 809 w 1214"/>
                    <a:gd name="T111" fmla="*/ 923 h 94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214"/>
                    <a:gd name="T169" fmla="*/ 0 h 941"/>
                    <a:gd name="T170" fmla="*/ 1214 w 1214"/>
                    <a:gd name="T171" fmla="*/ 941 h 94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214" h="941">
                      <a:moveTo>
                        <a:pt x="802" y="923"/>
                      </a:moveTo>
                      <a:lnTo>
                        <a:pt x="794" y="921"/>
                      </a:lnTo>
                      <a:lnTo>
                        <a:pt x="772" y="919"/>
                      </a:lnTo>
                      <a:lnTo>
                        <a:pt x="711" y="915"/>
                      </a:lnTo>
                      <a:lnTo>
                        <a:pt x="705" y="915"/>
                      </a:lnTo>
                      <a:lnTo>
                        <a:pt x="633" y="910"/>
                      </a:lnTo>
                      <a:lnTo>
                        <a:pt x="623" y="910"/>
                      </a:lnTo>
                      <a:lnTo>
                        <a:pt x="579" y="906"/>
                      </a:lnTo>
                      <a:lnTo>
                        <a:pt x="530" y="902"/>
                      </a:lnTo>
                      <a:lnTo>
                        <a:pt x="487" y="898"/>
                      </a:lnTo>
                      <a:lnTo>
                        <a:pt x="381" y="888"/>
                      </a:lnTo>
                      <a:lnTo>
                        <a:pt x="338" y="882"/>
                      </a:lnTo>
                      <a:lnTo>
                        <a:pt x="261" y="874"/>
                      </a:lnTo>
                      <a:lnTo>
                        <a:pt x="255" y="874"/>
                      </a:lnTo>
                      <a:lnTo>
                        <a:pt x="177" y="864"/>
                      </a:lnTo>
                      <a:lnTo>
                        <a:pt x="169" y="864"/>
                      </a:lnTo>
                      <a:lnTo>
                        <a:pt x="131" y="860"/>
                      </a:lnTo>
                      <a:lnTo>
                        <a:pt x="0" y="841"/>
                      </a:lnTo>
                      <a:lnTo>
                        <a:pt x="8" y="790"/>
                      </a:lnTo>
                      <a:lnTo>
                        <a:pt x="13" y="748"/>
                      </a:lnTo>
                      <a:lnTo>
                        <a:pt x="15" y="737"/>
                      </a:lnTo>
                      <a:lnTo>
                        <a:pt x="17" y="721"/>
                      </a:lnTo>
                      <a:lnTo>
                        <a:pt x="21" y="684"/>
                      </a:lnTo>
                      <a:lnTo>
                        <a:pt x="23" y="666"/>
                      </a:lnTo>
                      <a:lnTo>
                        <a:pt x="29" y="632"/>
                      </a:lnTo>
                      <a:lnTo>
                        <a:pt x="33" y="605"/>
                      </a:lnTo>
                      <a:lnTo>
                        <a:pt x="43" y="532"/>
                      </a:lnTo>
                      <a:lnTo>
                        <a:pt x="43" y="524"/>
                      </a:lnTo>
                      <a:lnTo>
                        <a:pt x="51" y="475"/>
                      </a:lnTo>
                      <a:lnTo>
                        <a:pt x="59" y="422"/>
                      </a:lnTo>
                      <a:lnTo>
                        <a:pt x="59" y="418"/>
                      </a:lnTo>
                      <a:lnTo>
                        <a:pt x="61" y="408"/>
                      </a:lnTo>
                      <a:lnTo>
                        <a:pt x="65" y="369"/>
                      </a:lnTo>
                      <a:lnTo>
                        <a:pt x="67" y="355"/>
                      </a:lnTo>
                      <a:lnTo>
                        <a:pt x="70" y="328"/>
                      </a:lnTo>
                      <a:lnTo>
                        <a:pt x="72" y="316"/>
                      </a:lnTo>
                      <a:lnTo>
                        <a:pt x="78" y="263"/>
                      </a:lnTo>
                      <a:lnTo>
                        <a:pt x="82" y="237"/>
                      </a:lnTo>
                      <a:lnTo>
                        <a:pt x="86" y="214"/>
                      </a:lnTo>
                      <a:lnTo>
                        <a:pt x="90" y="182"/>
                      </a:lnTo>
                      <a:lnTo>
                        <a:pt x="94" y="159"/>
                      </a:lnTo>
                      <a:lnTo>
                        <a:pt x="100" y="110"/>
                      </a:lnTo>
                      <a:lnTo>
                        <a:pt x="100" y="106"/>
                      </a:lnTo>
                      <a:lnTo>
                        <a:pt x="104" y="70"/>
                      </a:lnTo>
                      <a:lnTo>
                        <a:pt x="114" y="0"/>
                      </a:lnTo>
                      <a:lnTo>
                        <a:pt x="216" y="13"/>
                      </a:lnTo>
                      <a:lnTo>
                        <a:pt x="279" y="19"/>
                      </a:lnTo>
                      <a:lnTo>
                        <a:pt x="302" y="23"/>
                      </a:lnTo>
                      <a:lnTo>
                        <a:pt x="310" y="23"/>
                      </a:lnTo>
                      <a:lnTo>
                        <a:pt x="416" y="35"/>
                      </a:lnTo>
                      <a:lnTo>
                        <a:pt x="436" y="39"/>
                      </a:lnTo>
                      <a:lnTo>
                        <a:pt x="495" y="45"/>
                      </a:lnTo>
                      <a:lnTo>
                        <a:pt x="515" y="47"/>
                      </a:lnTo>
                      <a:lnTo>
                        <a:pt x="534" y="49"/>
                      </a:lnTo>
                      <a:lnTo>
                        <a:pt x="554" y="51"/>
                      </a:lnTo>
                      <a:lnTo>
                        <a:pt x="607" y="55"/>
                      </a:lnTo>
                      <a:lnTo>
                        <a:pt x="731" y="66"/>
                      </a:lnTo>
                      <a:lnTo>
                        <a:pt x="750" y="68"/>
                      </a:lnTo>
                      <a:lnTo>
                        <a:pt x="866" y="76"/>
                      </a:lnTo>
                      <a:lnTo>
                        <a:pt x="868" y="76"/>
                      </a:lnTo>
                      <a:lnTo>
                        <a:pt x="888" y="78"/>
                      </a:lnTo>
                      <a:lnTo>
                        <a:pt x="906" y="78"/>
                      </a:lnTo>
                      <a:lnTo>
                        <a:pt x="908" y="78"/>
                      </a:lnTo>
                      <a:lnTo>
                        <a:pt x="921" y="78"/>
                      </a:lnTo>
                      <a:lnTo>
                        <a:pt x="1051" y="86"/>
                      </a:lnTo>
                      <a:lnTo>
                        <a:pt x="1059" y="86"/>
                      </a:lnTo>
                      <a:lnTo>
                        <a:pt x="1092" y="88"/>
                      </a:lnTo>
                      <a:lnTo>
                        <a:pt x="1108" y="88"/>
                      </a:lnTo>
                      <a:lnTo>
                        <a:pt x="1214" y="92"/>
                      </a:lnTo>
                      <a:lnTo>
                        <a:pt x="1212" y="145"/>
                      </a:lnTo>
                      <a:lnTo>
                        <a:pt x="1212" y="182"/>
                      </a:lnTo>
                      <a:lnTo>
                        <a:pt x="1210" y="198"/>
                      </a:lnTo>
                      <a:lnTo>
                        <a:pt x="1210" y="251"/>
                      </a:lnTo>
                      <a:lnTo>
                        <a:pt x="1210" y="267"/>
                      </a:lnTo>
                      <a:lnTo>
                        <a:pt x="1208" y="275"/>
                      </a:lnTo>
                      <a:lnTo>
                        <a:pt x="1208" y="304"/>
                      </a:lnTo>
                      <a:lnTo>
                        <a:pt x="1206" y="336"/>
                      </a:lnTo>
                      <a:lnTo>
                        <a:pt x="1206" y="359"/>
                      </a:lnTo>
                      <a:lnTo>
                        <a:pt x="1206" y="385"/>
                      </a:lnTo>
                      <a:lnTo>
                        <a:pt x="1204" y="410"/>
                      </a:lnTo>
                      <a:lnTo>
                        <a:pt x="1204" y="412"/>
                      </a:lnTo>
                      <a:lnTo>
                        <a:pt x="1204" y="416"/>
                      </a:lnTo>
                      <a:lnTo>
                        <a:pt x="1204" y="438"/>
                      </a:lnTo>
                      <a:lnTo>
                        <a:pt x="1202" y="491"/>
                      </a:lnTo>
                      <a:lnTo>
                        <a:pt x="1202" y="518"/>
                      </a:lnTo>
                      <a:lnTo>
                        <a:pt x="1202" y="528"/>
                      </a:lnTo>
                      <a:lnTo>
                        <a:pt x="1201" y="556"/>
                      </a:lnTo>
                      <a:lnTo>
                        <a:pt x="1199" y="605"/>
                      </a:lnTo>
                      <a:lnTo>
                        <a:pt x="1197" y="678"/>
                      </a:lnTo>
                      <a:lnTo>
                        <a:pt x="1197" y="703"/>
                      </a:lnTo>
                      <a:lnTo>
                        <a:pt x="1195" y="729"/>
                      </a:lnTo>
                      <a:lnTo>
                        <a:pt x="1195" y="756"/>
                      </a:lnTo>
                      <a:lnTo>
                        <a:pt x="1195" y="782"/>
                      </a:lnTo>
                      <a:lnTo>
                        <a:pt x="1193" y="794"/>
                      </a:lnTo>
                      <a:lnTo>
                        <a:pt x="1193" y="809"/>
                      </a:lnTo>
                      <a:lnTo>
                        <a:pt x="1193" y="821"/>
                      </a:lnTo>
                      <a:lnTo>
                        <a:pt x="1193" y="835"/>
                      </a:lnTo>
                      <a:lnTo>
                        <a:pt x="1191" y="858"/>
                      </a:lnTo>
                      <a:lnTo>
                        <a:pt x="1191" y="876"/>
                      </a:lnTo>
                      <a:lnTo>
                        <a:pt x="1189" y="915"/>
                      </a:lnTo>
                      <a:lnTo>
                        <a:pt x="1189" y="941"/>
                      </a:lnTo>
                      <a:lnTo>
                        <a:pt x="1088" y="937"/>
                      </a:lnTo>
                      <a:lnTo>
                        <a:pt x="1049" y="937"/>
                      </a:lnTo>
                      <a:lnTo>
                        <a:pt x="1037" y="935"/>
                      </a:lnTo>
                      <a:lnTo>
                        <a:pt x="1006" y="935"/>
                      </a:lnTo>
                      <a:lnTo>
                        <a:pt x="984" y="933"/>
                      </a:lnTo>
                      <a:lnTo>
                        <a:pt x="980" y="933"/>
                      </a:lnTo>
                      <a:lnTo>
                        <a:pt x="951" y="931"/>
                      </a:lnTo>
                      <a:lnTo>
                        <a:pt x="845" y="925"/>
                      </a:lnTo>
                      <a:lnTo>
                        <a:pt x="825" y="925"/>
                      </a:lnTo>
                      <a:lnTo>
                        <a:pt x="821" y="923"/>
                      </a:lnTo>
                      <a:lnTo>
                        <a:pt x="809" y="923"/>
                      </a:lnTo>
                      <a:lnTo>
                        <a:pt x="802" y="923"/>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181" name="Freeform 51">
                  <a:extLst>
                    <a:ext uri="{FF2B5EF4-FFF2-40B4-BE49-F238E27FC236}">
                      <a16:creationId xmlns:a16="http://schemas.microsoft.com/office/drawing/2014/main" id="{4188A15C-FA98-449C-A0C5-ED49C5D30906}"/>
                    </a:ext>
                  </a:extLst>
                </p:cNvPr>
                <p:cNvSpPr>
                  <a:spLocks/>
                </p:cNvSpPr>
                <p:nvPr/>
              </p:nvSpPr>
              <p:spPr bwMode="auto">
                <a:xfrm>
                  <a:off x="1426" y="1025"/>
                  <a:ext cx="527" cy="819"/>
                </a:xfrm>
                <a:custGeom>
                  <a:avLst/>
                  <a:gdLst>
                    <a:gd name="T0" fmla="*/ 116 w 1055"/>
                    <a:gd name="T1" fmla="*/ 1026 h 1641"/>
                    <a:gd name="T2" fmla="*/ 86 w 1055"/>
                    <a:gd name="T3" fmla="*/ 1087 h 1641"/>
                    <a:gd name="T4" fmla="*/ 55 w 1055"/>
                    <a:gd name="T5" fmla="*/ 1221 h 1641"/>
                    <a:gd name="T6" fmla="*/ 159 w 1055"/>
                    <a:gd name="T7" fmla="*/ 1496 h 1641"/>
                    <a:gd name="T8" fmla="*/ 397 w 1055"/>
                    <a:gd name="T9" fmla="*/ 1545 h 1641"/>
                    <a:gd name="T10" fmla="*/ 457 w 1055"/>
                    <a:gd name="T11" fmla="*/ 1557 h 1641"/>
                    <a:gd name="T12" fmla="*/ 619 w 1055"/>
                    <a:gd name="T13" fmla="*/ 1586 h 1641"/>
                    <a:gd name="T14" fmla="*/ 797 w 1055"/>
                    <a:gd name="T15" fmla="*/ 1614 h 1641"/>
                    <a:gd name="T16" fmla="*/ 807 w 1055"/>
                    <a:gd name="T17" fmla="*/ 1616 h 1641"/>
                    <a:gd name="T18" fmla="*/ 908 w 1055"/>
                    <a:gd name="T19" fmla="*/ 1630 h 1641"/>
                    <a:gd name="T20" fmla="*/ 984 w 1055"/>
                    <a:gd name="T21" fmla="*/ 1641 h 1641"/>
                    <a:gd name="T22" fmla="*/ 998 w 1055"/>
                    <a:gd name="T23" fmla="*/ 1533 h 1641"/>
                    <a:gd name="T24" fmla="*/ 1014 w 1055"/>
                    <a:gd name="T25" fmla="*/ 1427 h 1641"/>
                    <a:gd name="T26" fmla="*/ 1022 w 1055"/>
                    <a:gd name="T27" fmla="*/ 1364 h 1641"/>
                    <a:gd name="T28" fmla="*/ 1033 w 1055"/>
                    <a:gd name="T29" fmla="*/ 1272 h 1641"/>
                    <a:gd name="T30" fmla="*/ 1045 w 1055"/>
                    <a:gd name="T31" fmla="*/ 1191 h 1641"/>
                    <a:gd name="T32" fmla="*/ 1049 w 1055"/>
                    <a:gd name="T33" fmla="*/ 1117 h 1641"/>
                    <a:gd name="T34" fmla="*/ 1027 w 1055"/>
                    <a:gd name="T35" fmla="*/ 1079 h 1641"/>
                    <a:gd name="T36" fmla="*/ 994 w 1055"/>
                    <a:gd name="T37" fmla="*/ 1062 h 1641"/>
                    <a:gd name="T38" fmla="*/ 968 w 1055"/>
                    <a:gd name="T39" fmla="*/ 1091 h 1641"/>
                    <a:gd name="T40" fmla="*/ 849 w 1055"/>
                    <a:gd name="T41" fmla="*/ 1083 h 1641"/>
                    <a:gd name="T42" fmla="*/ 770 w 1055"/>
                    <a:gd name="T43" fmla="*/ 1087 h 1641"/>
                    <a:gd name="T44" fmla="*/ 746 w 1055"/>
                    <a:gd name="T45" fmla="*/ 1077 h 1641"/>
                    <a:gd name="T46" fmla="*/ 697 w 1055"/>
                    <a:gd name="T47" fmla="*/ 950 h 1641"/>
                    <a:gd name="T48" fmla="*/ 570 w 1055"/>
                    <a:gd name="T49" fmla="*/ 818 h 1641"/>
                    <a:gd name="T50" fmla="*/ 611 w 1055"/>
                    <a:gd name="T51" fmla="*/ 608 h 1641"/>
                    <a:gd name="T52" fmla="*/ 619 w 1055"/>
                    <a:gd name="T53" fmla="*/ 572 h 1641"/>
                    <a:gd name="T54" fmla="*/ 581 w 1055"/>
                    <a:gd name="T55" fmla="*/ 568 h 1641"/>
                    <a:gd name="T56" fmla="*/ 562 w 1055"/>
                    <a:gd name="T57" fmla="*/ 555 h 1641"/>
                    <a:gd name="T58" fmla="*/ 542 w 1055"/>
                    <a:gd name="T59" fmla="*/ 500 h 1641"/>
                    <a:gd name="T60" fmla="*/ 479 w 1055"/>
                    <a:gd name="T61" fmla="*/ 411 h 1641"/>
                    <a:gd name="T62" fmla="*/ 452 w 1055"/>
                    <a:gd name="T63" fmla="*/ 348 h 1641"/>
                    <a:gd name="T64" fmla="*/ 428 w 1055"/>
                    <a:gd name="T65" fmla="*/ 242 h 1641"/>
                    <a:gd name="T66" fmla="*/ 452 w 1055"/>
                    <a:gd name="T67" fmla="*/ 136 h 1641"/>
                    <a:gd name="T68" fmla="*/ 473 w 1055"/>
                    <a:gd name="T69" fmla="*/ 30 h 1641"/>
                    <a:gd name="T70" fmla="*/ 332 w 1055"/>
                    <a:gd name="T71" fmla="*/ 16 h 1641"/>
                    <a:gd name="T72" fmla="*/ 290 w 1055"/>
                    <a:gd name="T73" fmla="*/ 183 h 1641"/>
                    <a:gd name="T74" fmla="*/ 285 w 1055"/>
                    <a:gd name="T75" fmla="*/ 211 h 1641"/>
                    <a:gd name="T76" fmla="*/ 267 w 1055"/>
                    <a:gd name="T77" fmla="*/ 289 h 1641"/>
                    <a:gd name="T78" fmla="*/ 249 w 1055"/>
                    <a:gd name="T79" fmla="*/ 368 h 1641"/>
                    <a:gd name="T80" fmla="*/ 222 w 1055"/>
                    <a:gd name="T81" fmla="*/ 482 h 1641"/>
                    <a:gd name="T82" fmla="*/ 210 w 1055"/>
                    <a:gd name="T83" fmla="*/ 541 h 1641"/>
                    <a:gd name="T84" fmla="*/ 208 w 1055"/>
                    <a:gd name="T85" fmla="*/ 635 h 1641"/>
                    <a:gd name="T86" fmla="*/ 218 w 1055"/>
                    <a:gd name="T87" fmla="*/ 669 h 1641"/>
                    <a:gd name="T88" fmla="*/ 208 w 1055"/>
                    <a:gd name="T89" fmla="*/ 794 h 1641"/>
                    <a:gd name="T90" fmla="*/ 184 w 1055"/>
                    <a:gd name="T91" fmla="*/ 830 h 1641"/>
                    <a:gd name="T92" fmla="*/ 129 w 1055"/>
                    <a:gd name="T93" fmla="*/ 891 h 1641"/>
                    <a:gd name="T94" fmla="*/ 98 w 1055"/>
                    <a:gd name="T95" fmla="*/ 993 h 164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55"/>
                    <a:gd name="T145" fmla="*/ 0 h 1641"/>
                    <a:gd name="T146" fmla="*/ 1055 w 1055"/>
                    <a:gd name="T147" fmla="*/ 1641 h 164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55" h="1641">
                      <a:moveTo>
                        <a:pt x="121" y="1018"/>
                      </a:moveTo>
                      <a:lnTo>
                        <a:pt x="117" y="1024"/>
                      </a:lnTo>
                      <a:lnTo>
                        <a:pt x="116" y="1026"/>
                      </a:lnTo>
                      <a:lnTo>
                        <a:pt x="96" y="1073"/>
                      </a:lnTo>
                      <a:lnTo>
                        <a:pt x="92" y="1075"/>
                      </a:lnTo>
                      <a:lnTo>
                        <a:pt x="86" y="1087"/>
                      </a:lnTo>
                      <a:lnTo>
                        <a:pt x="80" y="1113"/>
                      </a:lnTo>
                      <a:lnTo>
                        <a:pt x="74" y="1134"/>
                      </a:lnTo>
                      <a:lnTo>
                        <a:pt x="55" y="1221"/>
                      </a:lnTo>
                      <a:lnTo>
                        <a:pt x="0" y="1461"/>
                      </a:lnTo>
                      <a:lnTo>
                        <a:pt x="9" y="1463"/>
                      </a:lnTo>
                      <a:lnTo>
                        <a:pt x="159" y="1496"/>
                      </a:lnTo>
                      <a:lnTo>
                        <a:pt x="326" y="1531"/>
                      </a:lnTo>
                      <a:lnTo>
                        <a:pt x="371" y="1539"/>
                      </a:lnTo>
                      <a:lnTo>
                        <a:pt x="397" y="1545"/>
                      </a:lnTo>
                      <a:lnTo>
                        <a:pt x="450" y="1555"/>
                      </a:lnTo>
                      <a:lnTo>
                        <a:pt x="454" y="1557"/>
                      </a:lnTo>
                      <a:lnTo>
                        <a:pt x="457" y="1557"/>
                      </a:lnTo>
                      <a:lnTo>
                        <a:pt x="489" y="1563"/>
                      </a:lnTo>
                      <a:lnTo>
                        <a:pt x="536" y="1573"/>
                      </a:lnTo>
                      <a:lnTo>
                        <a:pt x="619" y="1586"/>
                      </a:lnTo>
                      <a:lnTo>
                        <a:pt x="660" y="1592"/>
                      </a:lnTo>
                      <a:lnTo>
                        <a:pt x="794" y="1614"/>
                      </a:lnTo>
                      <a:lnTo>
                        <a:pt x="797" y="1614"/>
                      </a:lnTo>
                      <a:lnTo>
                        <a:pt x="799" y="1614"/>
                      </a:lnTo>
                      <a:lnTo>
                        <a:pt x="805" y="1616"/>
                      </a:lnTo>
                      <a:lnTo>
                        <a:pt x="807" y="1616"/>
                      </a:lnTo>
                      <a:lnTo>
                        <a:pt x="825" y="1618"/>
                      </a:lnTo>
                      <a:lnTo>
                        <a:pt x="866" y="1624"/>
                      </a:lnTo>
                      <a:lnTo>
                        <a:pt x="908" y="1630"/>
                      </a:lnTo>
                      <a:lnTo>
                        <a:pt x="915" y="1632"/>
                      </a:lnTo>
                      <a:lnTo>
                        <a:pt x="921" y="1632"/>
                      </a:lnTo>
                      <a:lnTo>
                        <a:pt x="984" y="1641"/>
                      </a:lnTo>
                      <a:lnTo>
                        <a:pt x="988" y="1614"/>
                      </a:lnTo>
                      <a:lnTo>
                        <a:pt x="998" y="1541"/>
                      </a:lnTo>
                      <a:lnTo>
                        <a:pt x="998" y="1533"/>
                      </a:lnTo>
                      <a:lnTo>
                        <a:pt x="1006" y="1484"/>
                      </a:lnTo>
                      <a:lnTo>
                        <a:pt x="1014" y="1431"/>
                      </a:lnTo>
                      <a:lnTo>
                        <a:pt x="1014" y="1427"/>
                      </a:lnTo>
                      <a:lnTo>
                        <a:pt x="1016" y="1417"/>
                      </a:lnTo>
                      <a:lnTo>
                        <a:pt x="1020" y="1378"/>
                      </a:lnTo>
                      <a:lnTo>
                        <a:pt x="1022" y="1364"/>
                      </a:lnTo>
                      <a:lnTo>
                        <a:pt x="1025" y="1337"/>
                      </a:lnTo>
                      <a:lnTo>
                        <a:pt x="1027" y="1325"/>
                      </a:lnTo>
                      <a:lnTo>
                        <a:pt x="1033" y="1272"/>
                      </a:lnTo>
                      <a:lnTo>
                        <a:pt x="1037" y="1246"/>
                      </a:lnTo>
                      <a:lnTo>
                        <a:pt x="1041" y="1223"/>
                      </a:lnTo>
                      <a:lnTo>
                        <a:pt x="1045" y="1191"/>
                      </a:lnTo>
                      <a:lnTo>
                        <a:pt x="1049" y="1168"/>
                      </a:lnTo>
                      <a:lnTo>
                        <a:pt x="1055" y="1119"/>
                      </a:lnTo>
                      <a:lnTo>
                        <a:pt x="1049" y="1117"/>
                      </a:lnTo>
                      <a:lnTo>
                        <a:pt x="1047" y="1117"/>
                      </a:lnTo>
                      <a:lnTo>
                        <a:pt x="1043" y="1113"/>
                      </a:lnTo>
                      <a:lnTo>
                        <a:pt x="1027" y="1079"/>
                      </a:lnTo>
                      <a:lnTo>
                        <a:pt x="1012" y="1054"/>
                      </a:lnTo>
                      <a:lnTo>
                        <a:pt x="1008" y="1054"/>
                      </a:lnTo>
                      <a:lnTo>
                        <a:pt x="994" y="1062"/>
                      </a:lnTo>
                      <a:lnTo>
                        <a:pt x="986" y="1073"/>
                      </a:lnTo>
                      <a:lnTo>
                        <a:pt x="986" y="1095"/>
                      </a:lnTo>
                      <a:lnTo>
                        <a:pt x="968" y="1091"/>
                      </a:lnTo>
                      <a:lnTo>
                        <a:pt x="886" y="1083"/>
                      </a:lnTo>
                      <a:lnTo>
                        <a:pt x="868" y="1072"/>
                      </a:lnTo>
                      <a:lnTo>
                        <a:pt x="849" y="1083"/>
                      </a:lnTo>
                      <a:lnTo>
                        <a:pt x="825" y="1089"/>
                      </a:lnTo>
                      <a:lnTo>
                        <a:pt x="790" y="1075"/>
                      </a:lnTo>
                      <a:lnTo>
                        <a:pt x="770" y="1087"/>
                      </a:lnTo>
                      <a:lnTo>
                        <a:pt x="774" y="1099"/>
                      </a:lnTo>
                      <a:lnTo>
                        <a:pt x="768" y="1101"/>
                      </a:lnTo>
                      <a:lnTo>
                        <a:pt x="746" y="1077"/>
                      </a:lnTo>
                      <a:lnTo>
                        <a:pt x="737" y="1011"/>
                      </a:lnTo>
                      <a:lnTo>
                        <a:pt x="689" y="977"/>
                      </a:lnTo>
                      <a:lnTo>
                        <a:pt x="697" y="950"/>
                      </a:lnTo>
                      <a:lnTo>
                        <a:pt x="646" y="790"/>
                      </a:lnTo>
                      <a:lnTo>
                        <a:pt x="591" y="818"/>
                      </a:lnTo>
                      <a:lnTo>
                        <a:pt x="570" y="818"/>
                      </a:lnTo>
                      <a:lnTo>
                        <a:pt x="546" y="802"/>
                      </a:lnTo>
                      <a:lnTo>
                        <a:pt x="607" y="608"/>
                      </a:lnTo>
                      <a:lnTo>
                        <a:pt x="611" y="608"/>
                      </a:lnTo>
                      <a:lnTo>
                        <a:pt x="625" y="584"/>
                      </a:lnTo>
                      <a:lnTo>
                        <a:pt x="625" y="576"/>
                      </a:lnTo>
                      <a:lnTo>
                        <a:pt x="619" y="572"/>
                      </a:lnTo>
                      <a:lnTo>
                        <a:pt x="599" y="574"/>
                      </a:lnTo>
                      <a:lnTo>
                        <a:pt x="583" y="574"/>
                      </a:lnTo>
                      <a:lnTo>
                        <a:pt x="581" y="568"/>
                      </a:lnTo>
                      <a:lnTo>
                        <a:pt x="583" y="557"/>
                      </a:lnTo>
                      <a:lnTo>
                        <a:pt x="575" y="549"/>
                      </a:lnTo>
                      <a:lnTo>
                        <a:pt x="562" y="555"/>
                      </a:lnTo>
                      <a:lnTo>
                        <a:pt x="558" y="551"/>
                      </a:lnTo>
                      <a:lnTo>
                        <a:pt x="564" y="545"/>
                      </a:lnTo>
                      <a:lnTo>
                        <a:pt x="542" y="500"/>
                      </a:lnTo>
                      <a:lnTo>
                        <a:pt x="528" y="482"/>
                      </a:lnTo>
                      <a:lnTo>
                        <a:pt x="501" y="423"/>
                      </a:lnTo>
                      <a:lnTo>
                        <a:pt x="479" y="411"/>
                      </a:lnTo>
                      <a:lnTo>
                        <a:pt x="448" y="370"/>
                      </a:lnTo>
                      <a:lnTo>
                        <a:pt x="467" y="364"/>
                      </a:lnTo>
                      <a:lnTo>
                        <a:pt x="452" y="348"/>
                      </a:lnTo>
                      <a:lnTo>
                        <a:pt x="459" y="311"/>
                      </a:lnTo>
                      <a:lnTo>
                        <a:pt x="428" y="246"/>
                      </a:lnTo>
                      <a:lnTo>
                        <a:pt x="428" y="242"/>
                      </a:lnTo>
                      <a:lnTo>
                        <a:pt x="438" y="197"/>
                      </a:lnTo>
                      <a:lnTo>
                        <a:pt x="450" y="144"/>
                      </a:lnTo>
                      <a:lnTo>
                        <a:pt x="452" y="136"/>
                      </a:lnTo>
                      <a:lnTo>
                        <a:pt x="467" y="57"/>
                      </a:lnTo>
                      <a:lnTo>
                        <a:pt x="473" y="36"/>
                      </a:lnTo>
                      <a:lnTo>
                        <a:pt x="473" y="30"/>
                      </a:lnTo>
                      <a:lnTo>
                        <a:pt x="336" y="0"/>
                      </a:lnTo>
                      <a:lnTo>
                        <a:pt x="334" y="8"/>
                      </a:lnTo>
                      <a:lnTo>
                        <a:pt x="332" y="16"/>
                      </a:lnTo>
                      <a:lnTo>
                        <a:pt x="328" y="32"/>
                      </a:lnTo>
                      <a:lnTo>
                        <a:pt x="300" y="150"/>
                      </a:lnTo>
                      <a:lnTo>
                        <a:pt x="290" y="183"/>
                      </a:lnTo>
                      <a:lnTo>
                        <a:pt x="286" y="201"/>
                      </a:lnTo>
                      <a:lnTo>
                        <a:pt x="286" y="207"/>
                      </a:lnTo>
                      <a:lnTo>
                        <a:pt x="285" y="211"/>
                      </a:lnTo>
                      <a:lnTo>
                        <a:pt x="285" y="215"/>
                      </a:lnTo>
                      <a:lnTo>
                        <a:pt x="273" y="262"/>
                      </a:lnTo>
                      <a:lnTo>
                        <a:pt x="267" y="289"/>
                      </a:lnTo>
                      <a:lnTo>
                        <a:pt x="255" y="342"/>
                      </a:lnTo>
                      <a:lnTo>
                        <a:pt x="249" y="366"/>
                      </a:lnTo>
                      <a:lnTo>
                        <a:pt x="249" y="368"/>
                      </a:lnTo>
                      <a:lnTo>
                        <a:pt x="243" y="393"/>
                      </a:lnTo>
                      <a:lnTo>
                        <a:pt x="226" y="472"/>
                      </a:lnTo>
                      <a:lnTo>
                        <a:pt x="222" y="482"/>
                      </a:lnTo>
                      <a:lnTo>
                        <a:pt x="214" y="515"/>
                      </a:lnTo>
                      <a:lnTo>
                        <a:pt x="212" y="525"/>
                      </a:lnTo>
                      <a:lnTo>
                        <a:pt x="210" y="541"/>
                      </a:lnTo>
                      <a:lnTo>
                        <a:pt x="204" y="551"/>
                      </a:lnTo>
                      <a:lnTo>
                        <a:pt x="212" y="580"/>
                      </a:lnTo>
                      <a:lnTo>
                        <a:pt x="208" y="635"/>
                      </a:lnTo>
                      <a:lnTo>
                        <a:pt x="212" y="645"/>
                      </a:lnTo>
                      <a:lnTo>
                        <a:pt x="218" y="663"/>
                      </a:lnTo>
                      <a:lnTo>
                        <a:pt x="218" y="669"/>
                      </a:lnTo>
                      <a:lnTo>
                        <a:pt x="251" y="698"/>
                      </a:lnTo>
                      <a:lnTo>
                        <a:pt x="257" y="728"/>
                      </a:lnTo>
                      <a:lnTo>
                        <a:pt x="208" y="794"/>
                      </a:lnTo>
                      <a:lnTo>
                        <a:pt x="206" y="796"/>
                      </a:lnTo>
                      <a:lnTo>
                        <a:pt x="190" y="822"/>
                      </a:lnTo>
                      <a:lnTo>
                        <a:pt x="184" y="830"/>
                      </a:lnTo>
                      <a:lnTo>
                        <a:pt x="171" y="845"/>
                      </a:lnTo>
                      <a:lnTo>
                        <a:pt x="155" y="877"/>
                      </a:lnTo>
                      <a:lnTo>
                        <a:pt x="129" y="891"/>
                      </a:lnTo>
                      <a:lnTo>
                        <a:pt x="80" y="961"/>
                      </a:lnTo>
                      <a:lnTo>
                        <a:pt x="78" y="977"/>
                      </a:lnTo>
                      <a:lnTo>
                        <a:pt x="98" y="993"/>
                      </a:lnTo>
                      <a:lnTo>
                        <a:pt x="110" y="997"/>
                      </a:lnTo>
                      <a:lnTo>
                        <a:pt x="121" y="1018"/>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182" name="Freeform 52">
                  <a:extLst>
                    <a:ext uri="{FF2B5EF4-FFF2-40B4-BE49-F238E27FC236}">
                      <a16:creationId xmlns:a16="http://schemas.microsoft.com/office/drawing/2014/main" id="{CFCBBBE1-2A2F-4CED-B30B-6C5FC1EF4F37}"/>
                    </a:ext>
                  </a:extLst>
                </p:cNvPr>
                <p:cNvSpPr>
                  <a:spLocks/>
                </p:cNvSpPr>
                <p:nvPr/>
              </p:nvSpPr>
              <p:spPr bwMode="auto">
                <a:xfrm>
                  <a:off x="772" y="1589"/>
                  <a:ext cx="744" cy="1153"/>
                </a:xfrm>
                <a:custGeom>
                  <a:avLst/>
                  <a:gdLst>
                    <a:gd name="T0" fmla="*/ 1352 w 1487"/>
                    <a:gd name="T1" fmla="*/ 2307 h 2307"/>
                    <a:gd name="T2" fmla="*/ 1334 w 1487"/>
                    <a:gd name="T3" fmla="*/ 2230 h 2307"/>
                    <a:gd name="T4" fmla="*/ 1397 w 1487"/>
                    <a:gd name="T5" fmla="*/ 2118 h 2307"/>
                    <a:gd name="T6" fmla="*/ 1423 w 1487"/>
                    <a:gd name="T7" fmla="*/ 2044 h 2307"/>
                    <a:gd name="T8" fmla="*/ 1487 w 1487"/>
                    <a:gd name="T9" fmla="*/ 2008 h 2307"/>
                    <a:gd name="T10" fmla="*/ 1436 w 1487"/>
                    <a:gd name="T11" fmla="*/ 1910 h 2307"/>
                    <a:gd name="T12" fmla="*/ 1377 w 1487"/>
                    <a:gd name="T13" fmla="*/ 1792 h 2307"/>
                    <a:gd name="T14" fmla="*/ 1252 w 1487"/>
                    <a:gd name="T15" fmla="*/ 1629 h 2307"/>
                    <a:gd name="T16" fmla="*/ 1177 w 1487"/>
                    <a:gd name="T17" fmla="*/ 1531 h 2307"/>
                    <a:gd name="T18" fmla="*/ 992 w 1487"/>
                    <a:gd name="T19" fmla="*/ 1281 h 2307"/>
                    <a:gd name="T20" fmla="*/ 943 w 1487"/>
                    <a:gd name="T21" fmla="*/ 1216 h 2307"/>
                    <a:gd name="T22" fmla="*/ 823 w 1487"/>
                    <a:gd name="T23" fmla="*/ 1051 h 2307"/>
                    <a:gd name="T24" fmla="*/ 754 w 1487"/>
                    <a:gd name="T25" fmla="*/ 957 h 2307"/>
                    <a:gd name="T26" fmla="*/ 721 w 1487"/>
                    <a:gd name="T27" fmla="*/ 911 h 2307"/>
                    <a:gd name="T28" fmla="*/ 676 w 1487"/>
                    <a:gd name="T29" fmla="*/ 847 h 2307"/>
                    <a:gd name="T30" fmla="*/ 654 w 1487"/>
                    <a:gd name="T31" fmla="*/ 817 h 2307"/>
                    <a:gd name="T32" fmla="*/ 660 w 1487"/>
                    <a:gd name="T33" fmla="*/ 792 h 2307"/>
                    <a:gd name="T34" fmla="*/ 672 w 1487"/>
                    <a:gd name="T35" fmla="*/ 754 h 2307"/>
                    <a:gd name="T36" fmla="*/ 682 w 1487"/>
                    <a:gd name="T37" fmla="*/ 717 h 2307"/>
                    <a:gd name="T38" fmla="*/ 709 w 1487"/>
                    <a:gd name="T39" fmla="*/ 624 h 2307"/>
                    <a:gd name="T40" fmla="*/ 786 w 1487"/>
                    <a:gd name="T41" fmla="*/ 341 h 2307"/>
                    <a:gd name="T42" fmla="*/ 790 w 1487"/>
                    <a:gd name="T43" fmla="*/ 200 h 2307"/>
                    <a:gd name="T44" fmla="*/ 650 w 1487"/>
                    <a:gd name="T45" fmla="*/ 161 h 2307"/>
                    <a:gd name="T46" fmla="*/ 503 w 1487"/>
                    <a:gd name="T47" fmla="*/ 113 h 2307"/>
                    <a:gd name="T48" fmla="*/ 336 w 1487"/>
                    <a:gd name="T49" fmla="*/ 60 h 2307"/>
                    <a:gd name="T50" fmla="*/ 287 w 1487"/>
                    <a:gd name="T51" fmla="*/ 45 h 2307"/>
                    <a:gd name="T52" fmla="*/ 243 w 1487"/>
                    <a:gd name="T53" fmla="*/ 31 h 2307"/>
                    <a:gd name="T54" fmla="*/ 184 w 1487"/>
                    <a:gd name="T55" fmla="*/ 11 h 2307"/>
                    <a:gd name="T56" fmla="*/ 127 w 1487"/>
                    <a:gd name="T57" fmla="*/ 43 h 2307"/>
                    <a:gd name="T58" fmla="*/ 129 w 1487"/>
                    <a:gd name="T59" fmla="*/ 131 h 2307"/>
                    <a:gd name="T60" fmla="*/ 94 w 1487"/>
                    <a:gd name="T61" fmla="*/ 192 h 2307"/>
                    <a:gd name="T62" fmla="*/ 80 w 1487"/>
                    <a:gd name="T63" fmla="*/ 226 h 2307"/>
                    <a:gd name="T64" fmla="*/ 0 w 1487"/>
                    <a:gd name="T65" fmla="*/ 334 h 2307"/>
                    <a:gd name="T66" fmla="*/ 57 w 1487"/>
                    <a:gd name="T67" fmla="*/ 467 h 2307"/>
                    <a:gd name="T68" fmla="*/ 27 w 1487"/>
                    <a:gd name="T69" fmla="*/ 652 h 2307"/>
                    <a:gd name="T70" fmla="*/ 88 w 1487"/>
                    <a:gd name="T71" fmla="*/ 770 h 2307"/>
                    <a:gd name="T72" fmla="*/ 104 w 1487"/>
                    <a:gd name="T73" fmla="*/ 815 h 2307"/>
                    <a:gd name="T74" fmla="*/ 86 w 1487"/>
                    <a:gd name="T75" fmla="*/ 866 h 2307"/>
                    <a:gd name="T76" fmla="*/ 120 w 1487"/>
                    <a:gd name="T77" fmla="*/ 890 h 2307"/>
                    <a:gd name="T78" fmla="*/ 159 w 1487"/>
                    <a:gd name="T79" fmla="*/ 925 h 2307"/>
                    <a:gd name="T80" fmla="*/ 149 w 1487"/>
                    <a:gd name="T81" fmla="*/ 949 h 2307"/>
                    <a:gd name="T82" fmla="*/ 143 w 1487"/>
                    <a:gd name="T83" fmla="*/ 1020 h 2307"/>
                    <a:gd name="T84" fmla="*/ 147 w 1487"/>
                    <a:gd name="T85" fmla="*/ 1079 h 2307"/>
                    <a:gd name="T86" fmla="*/ 208 w 1487"/>
                    <a:gd name="T87" fmla="*/ 1130 h 2307"/>
                    <a:gd name="T88" fmla="*/ 188 w 1487"/>
                    <a:gd name="T89" fmla="*/ 1202 h 2307"/>
                    <a:gd name="T90" fmla="*/ 173 w 1487"/>
                    <a:gd name="T91" fmla="*/ 1273 h 2307"/>
                    <a:gd name="T92" fmla="*/ 220 w 1487"/>
                    <a:gd name="T93" fmla="*/ 1369 h 2307"/>
                    <a:gd name="T94" fmla="*/ 257 w 1487"/>
                    <a:gd name="T95" fmla="*/ 1434 h 2307"/>
                    <a:gd name="T96" fmla="*/ 296 w 1487"/>
                    <a:gd name="T97" fmla="*/ 1499 h 2307"/>
                    <a:gd name="T98" fmla="*/ 324 w 1487"/>
                    <a:gd name="T99" fmla="*/ 1560 h 2307"/>
                    <a:gd name="T100" fmla="*/ 292 w 1487"/>
                    <a:gd name="T101" fmla="*/ 1674 h 2307"/>
                    <a:gd name="T102" fmla="*/ 422 w 1487"/>
                    <a:gd name="T103" fmla="*/ 1741 h 2307"/>
                    <a:gd name="T104" fmla="*/ 526 w 1487"/>
                    <a:gd name="T105" fmla="*/ 1804 h 2307"/>
                    <a:gd name="T106" fmla="*/ 634 w 1487"/>
                    <a:gd name="T107" fmla="*/ 1876 h 2307"/>
                    <a:gd name="T108" fmla="*/ 666 w 1487"/>
                    <a:gd name="T109" fmla="*/ 1947 h 2307"/>
                    <a:gd name="T110" fmla="*/ 733 w 1487"/>
                    <a:gd name="T111" fmla="*/ 1983 h 2307"/>
                    <a:gd name="T112" fmla="*/ 811 w 1487"/>
                    <a:gd name="T113" fmla="*/ 2069 h 2307"/>
                    <a:gd name="T114" fmla="*/ 847 w 1487"/>
                    <a:gd name="T115" fmla="*/ 2226 h 2307"/>
                    <a:gd name="T116" fmla="*/ 1310 w 1487"/>
                    <a:gd name="T117" fmla="*/ 2305 h 230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87"/>
                    <a:gd name="T178" fmla="*/ 0 h 2307"/>
                    <a:gd name="T179" fmla="*/ 1487 w 1487"/>
                    <a:gd name="T180" fmla="*/ 2307 h 230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87" h="2307">
                      <a:moveTo>
                        <a:pt x="1310" y="2305"/>
                      </a:moveTo>
                      <a:lnTo>
                        <a:pt x="1316" y="2307"/>
                      </a:lnTo>
                      <a:lnTo>
                        <a:pt x="1352" y="2307"/>
                      </a:lnTo>
                      <a:lnTo>
                        <a:pt x="1369" y="2258"/>
                      </a:lnTo>
                      <a:lnTo>
                        <a:pt x="1354" y="2250"/>
                      </a:lnTo>
                      <a:lnTo>
                        <a:pt x="1334" y="2230"/>
                      </a:lnTo>
                      <a:lnTo>
                        <a:pt x="1344" y="2175"/>
                      </a:lnTo>
                      <a:lnTo>
                        <a:pt x="1362" y="2165"/>
                      </a:lnTo>
                      <a:lnTo>
                        <a:pt x="1397" y="2118"/>
                      </a:lnTo>
                      <a:lnTo>
                        <a:pt x="1407" y="2065"/>
                      </a:lnTo>
                      <a:lnTo>
                        <a:pt x="1415" y="2059"/>
                      </a:lnTo>
                      <a:lnTo>
                        <a:pt x="1423" y="2044"/>
                      </a:lnTo>
                      <a:lnTo>
                        <a:pt x="1462" y="2032"/>
                      </a:lnTo>
                      <a:lnTo>
                        <a:pt x="1481" y="2018"/>
                      </a:lnTo>
                      <a:lnTo>
                        <a:pt x="1487" y="2008"/>
                      </a:lnTo>
                      <a:lnTo>
                        <a:pt x="1448" y="1971"/>
                      </a:lnTo>
                      <a:lnTo>
                        <a:pt x="1450" y="1961"/>
                      </a:lnTo>
                      <a:lnTo>
                        <a:pt x="1436" y="1910"/>
                      </a:lnTo>
                      <a:lnTo>
                        <a:pt x="1419" y="1878"/>
                      </a:lnTo>
                      <a:lnTo>
                        <a:pt x="1423" y="1851"/>
                      </a:lnTo>
                      <a:lnTo>
                        <a:pt x="1377" y="1792"/>
                      </a:lnTo>
                      <a:lnTo>
                        <a:pt x="1326" y="1727"/>
                      </a:lnTo>
                      <a:lnTo>
                        <a:pt x="1269" y="1652"/>
                      </a:lnTo>
                      <a:lnTo>
                        <a:pt x="1252" y="1629"/>
                      </a:lnTo>
                      <a:lnTo>
                        <a:pt x="1230" y="1601"/>
                      </a:lnTo>
                      <a:lnTo>
                        <a:pt x="1230" y="1599"/>
                      </a:lnTo>
                      <a:lnTo>
                        <a:pt x="1177" y="1531"/>
                      </a:lnTo>
                      <a:lnTo>
                        <a:pt x="1136" y="1474"/>
                      </a:lnTo>
                      <a:lnTo>
                        <a:pt x="1045" y="1354"/>
                      </a:lnTo>
                      <a:lnTo>
                        <a:pt x="992" y="1281"/>
                      </a:lnTo>
                      <a:lnTo>
                        <a:pt x="982" y="1269"/>
                      </a:lnTo>
                      <a:lnTo>
                        <a:pt x="951" y="1226"/>
                      </a:lnTo>
                      <a:lnTo>
                        <a:pt x="943" y="1216"/>
                      </a:lnTo>
                      <a:lnTo>
                        <a:pt x="919" y="1185"/>
                      </a:lnTo>
                      <a:lnTo>
                        <a:pt x="866" y="1112"/>
                      </a:lnTo>
                      <a:lnTo>
                        <a:pt x="823" y="1051"/>
                      </a:lnTo>
                      <a:lnTo>
                        <a:pt x="800" y="1020"/>
                      </a:lnTo>
                      <a:lnTo>
                        <a:pt x="768" y="974"/>
                      </a:lnTo>
                      <a:lnTo>
                        <a:pt x="754" y="957"/>
                      </a:lnTo>
                      <a:lnTo>
                        <a:pt x="750" y="953"/>
                      </a:lnTo>
                      <a:lnTo>
                        <a:pt x="744" y="943"/>
                      </a:lnTo>
                      <a:lnTo>
                        <a:pt x="721" y="911"/>
                      </a:lnTo>
                      <a:lnTo>
                        <a:pt x="709" y="896"/>
                      </a:lnTo>
                      <a:lnTo>
                        <a:pt x="703" y="886"/>
                      </a:lnTo>
                      <a:lnTo>
                        <a:pt x="676" y="847"/>
                      </a:lnTo>
                      <a:lnTo>
                        <a:pt x="668" y="835"/>
                      </a:lnTo>
                      <a:lnTo>
                        <a:pt x="662" y="829"/>
                      </a:lnTo>
                      <a:lnTo>
                        <a:pt x="654" y="817"/>
                      </a:lnTo>
                      <a:lnTo>
                        <a:pt x="658" y="803"/>
                      </a:lnTo>
                      <a:lnTo>
                        <a:pt x="660" y="795"/>
                      </a:lnTo>
                      <a:lnTo>
                        <a:pt x="660" y="792"/>
                      </a:lnTo>
                      <a:lnTo>
                        <a:pt x="664" y="784"/>
                      </a:lnTo>
                      <a:lnTo>
                        <a:pt x="668" y="768"/>
                      </a:lnTo>
                      <a:lnTo>
                        <a:pt x="672" y="754"/>
                      </a:lnTo>
                      <a:lnTo>
                        <a:pt x="676" y="742"/>
                      </a:lnTo>
                      <a:lnTo>
                        <a:pt x="680" y="727"/>
                      </a:lnTo>
                      <a:lnTo>
                        <a:pt x="682" y="717"/>
                      </a:lnTo>
                      <a:lnTo>
                        <a:pt x="689" y="691"/>
                      </a:lnTo>
                      <a:lnTo>
                        <a:pt x="695" y="672"/>
                      </a:lnTo>
                      <a:lnTo>
                        <a:pt x="709" y="624"/>
                      </a:lnTo>
                      <a:lnTo>
                        <a:pt x="739" y="514"/>
                      </a:lnTo>
                      <a:lnTo>
                        <a:pt x="778" y="375"/>
                      </a:lnTo>
                      <a:lnTo>
                        <a:pt x="786" y="341"/>
                      </a:lnTo>
                      <a:lnTo>
                        <a:pt x="811" y="257"/>
                      </a:lnTo>
                      <a:lnTo>
                        <a:pt x="823" y="210"/>
                      </a:lnTo>
                      <a:lnTo>
                        <a:pt x="790" y="200"/>
                      </a:lnTo>
                      <a:lnTo>
                        <a:pt x="782" y="200"/>
                      </a:lnTo>
                      <a:lnTo>
                        <a:pt x="682" y="170"/>
                      </a:lnTo>
                      <a:lnTo>
                        <a:pt x="650" y="161"/>
                      </a:lnTo>
                      <a:lnTo>
                        <a:pt x="615" y="149"/>
                      </a:lnTo>
                      <a:lnTo>
                        <a:pt x="591" y="143"/>
                      </a:lnTo>
                      <a:lnTo>
                        <a:pt x="503" y="113"/>
                      </a:lnTo>
                      <a:lnTo>
                        <a:pt x="475" y="104"/>
                      </a:lnTo>
                      <a:lnTo>
                        <a:pt x="458" y="98"/>
                      </a:lnTo>
                      <a:lnTo>
                        <a:pt x="336" y="60"/>
                      </a:lnTo>
                      <a:lnTo>
                        <a:pt x="320" y="55"/>
                      </a:lnTo>
                      <a:lnTo>
                        <a:pt x="306" y="51"/>
                      </a:lnTo>
                      <a:lnTo>
                        <a:pt x="287" y="45"/>
                      </a:lnTo>
                      <a:lnTo>
                        <a:pt x="275" y="41"/>
                      </a:lnTo>
                      <a:lnTo>
                        <a:pt x="261" y="37"/>
                      </a:lnTo>
                      <a:lnTo>
                        <a:pt x="243" y="31"/>
                      </a:lnTo>
                      <a:lnTo>
                        <a:pt x="237" y="29"/>
                      </a:lnTo>
                      <a:lnTo>
                        <a:pt x="212" y="21"/>
                      </a:lnTo>
                      <a:lnTo>
                        <a:pt x="184" y="11"/>
                      </a:lnTo>
                      <a:lnTo>
                        <a:pt x="165" y="3"/>
                      </a:lnTo>
                      <a:lnTo>
                        <a:pt x="149" y="0"/>
                      </a:lnTo>
                      <a:lnTo>
                        <a:pt x="127" y="43"/>
                      </a:lnTo>
                      <a:lnTo>
                        <a:pt x="141" y="60"/>
                      </a:lnTo>
                      <a:lnTo>
                        <a:pt x="135" y="113"/>
                      </a:lnTo>
                      <a:lnTo>
                        <a:pt x="129" y="131"/>
                      </a:lnTo>
                      <a:lnTo>
                        <a:pt x="102" y="174"/>
                      </a:lnTo>
                      <a:lnTo>
                        <a:pt x="94" y="172"/>
                      </a:lnTo>
                      <a:lnTo>
                        <a:pt x="94" y="192"/>
                      </a:lnTo>
                      <a:lnTo>
                        <a:pt x="98" y="192"/>
                      </a:lnTo>
                      <a:lnTo>
                        <a:pt x="96" y="204"/>
                      </a:lnTo>
                      <a:lnTo>
                        <a:pt x="80" y="226"/>
                      </a:lnTo>
                      <a:lnTo>
                        <a:pt x="17" y="288"/>
                      </a:lnTo>
                      <a:lnTo>
                        <a:pt x="13" y="314"/>
                      </a:lnTo>
                      <a:lnTo>
                        <a:pt x="0" y="334"/>
                      </a:lnTo>
                      <a:lnTo>
                        <a:pt x="33" y="381"/>
                      </a:lnTo>
                      <a:lnTo>
                        <a:pt x="43" y="408"/>
                      </a:lnTo>
                      <a:lnTo>
                        <a:pt x="57" y="467"/>
                      </a:lnTo>
                      <a:lnTo>
                        <a:pt x="57" y="497"/>
                      </a:lnTo>
                      <a:lnTo>
                        <a:pt x="33" y="544"/>
                      </a:lnTo>
                      <a:lnTo>
                        <a:pt x="27" y="652"/>
                      </a:lnTo>
                      <a:lnTo>
                        <a:pt x="41" y="680"/>
                      </a:lnTo>
                      <a:lnTo>
                        <a:pt x="72" y="748"/>
                      </a:lnTo>
                      <a:lnTo>
                        <a:pt x="88" y="770"/>
                      </a:lnTo>
                      <a:lnTo>
                        <a:pt x="90" y="799"/>
                      </a:lnTo>
                      <a:lnTo>
                        <a:pt x="100" y="803"/>
                      </a:lnTo>
                      <a:lnTo>
                        <a:pt x="104" y="815"/>
                      </a:lnTo>
                      <a:lnTo>
                        <a:pt x="98" y="815"/>
                      </a:lnTo>
                      <a:lnTo>
                        <a:pt x="98" y="839"/>
                      </a:lnTo>
                      <a:lnTo>
                        <a:pt x="86" y="866"/>
                      </a:lnTo>
                      <a:lnTo>
                        <a:pt x="96" y="860"/>
                      </a:lnTo>
                      <a:lnTo>
                        <a:pt x="106" y="866"/>
                      </a:lnTo>
                      <a:lnTo>
                        <a:pt x="120" y="890"/>
                      </a:lnTo>
                      <a:lnTo>
                        <a:pt x="135" y="904"/>
                      </a:lnTo>
                      <a:lnTo>
                        <a:pt x="151" y="925"/>
                      </a:lnTo>
                      <a:lnTo>
                        <a:pt x="159" y="925"/>
                      </a:lnTo>
                      <a:lnTo>
                        <a:pt x="155" y="933"/>
                      </a:lnTo>
                      <a:lnTo>
                        <a:pt x="151" y="933"/>
                      </a:lnTo>
                      <a:lnTo>
                        <a:pt x="149" y="949"/>
                      </a:lnTo>
                      <a:lnTo>
                        <a:pt x="135" y="990"/>
                      </a:lnTo>
                      <a:lnTo>
                        <a:pt x="139" y="990"/>
                      </a:lnTo>
                      <a:lnTo>
                        <a:pt x="143" y="1020"/>
                      </a:lnTo>
                      <a:lnTo>
                        <a:pt x="133" y="1043"/>
                      </a:lnTo>
                      <a:lnTo>
                        <a:pt x="141" y="1073"/>
                      </a:lnTo>
                      <a:lnTo>
                        <a:pt x="147" y="1079"/>
                      </a:lnTo>
                      <a:lnTo>
                        <a:pt x="159" y="1104"/>
                      </a:lnTo>
                      <a:lnTo>
                        <a:pt x="180" y="1124"/>
                      </a:lnTo>
                      <a:lnTo>
                        <a:pt x="208" y="1130"/>
                      </a:lnTo>
                      <a:lnTo>
                        <a:pt x="216" y="1155"/>
                      </a:lnTo>
                      <a:lnTo>
                        <a:pt x="202" y="1192"/>
                      </a:lnTo>
                      <a:lnTo>
                        <a:pt x="188" y="1202"/>
                      </a:lnTo>
                      <a:lnTo>
                        <a:pt x="180" y="1192"/>
                      </a:lnTo>
                      <a:lnTo>
                        <a:pt x="169" y="1200"/>
                      </a:lnTo>
                      <a:lnTo>
                        <a:pt x="173" y="1273"/>
                      </a:lnTo>
                      <a:lnTo>
                        <a:pt x="186" y="1287"/>
                      </a:lnTo>
                      <a:lnTo>
                        <a:pt x="218" y="1342"/>
                      </a:lnTo>
                      <a:lnTo>
                        <a:pt x="220" y="1369"/>
                      </a:lnTo>
                      <a:lnTo>
                        <a:pt x="233" y="1389"/>
                      </a:lnTo>
                      <a:lnTo>
                        <a:pt x="235" y="1411"/>
                      </a:lnTo>
                      <a:lnTo>
                        <a:pt x="257" y="1434"/>
                      </a:lnTo>
                      <a:lnTo>
                        <a:pt x="271" y="1464"/>
                      </a:lnTo>
                      <a:lnTo>
                        <a:pt x="294" y="1485"/>
                      </a:lnTo>
                      <a:lnTo>
                        <a:pt x="296" y="1499"/>
                      </a:lnTo>
                      <a:lnTo>
                        <a:pt x="283" y="1523"/>
                      </a:lnTo>
                      <a:lnTo>
                        <a:pt x="304" y="1548"/>
                      </a:lnTo>
                      <a:lnTo>
                        <a:pt x="324" y="1560"/>
                      </a:lnTo>
                      <a:lnTo>
                        <a:pt x="312" y="1590"/>
                      </a:lnTo>
                      <a:lnTo>
                        <a:pt x="310" y="1611"/>
                      </a:lnTo>
                      <a:lnTo>
                        <a:pt x="292" y="1674"/>
                      </a:lnTo>
                      <a:lnTo>
                        <a:pt x="334" y="1705"/>
                      </a:lnTo>
                      <a:lnTo>
                        <a:pt x="403" y="1725"/>
                      </a:lnTo>
                      <a:lnTo>
                        <a:pt x="422" y="1741"/>
                      </a:lnTo>
                      <a:lnTo>
                        <a:pt x="469" y="1753"/>
                      </a:lnTo>
                      <a:lnTo>
                        <a:pt x="495" y="1768"/>
                      </a:lnTo>
                      <a:lnTo>
                        <a:pt x="526" y="1804"/>
                      </a:lnTo>
                      <a:lnTo>
                        <a:pt x="538" y="1833"/>
                      </a:lnTo>
                      <a:lnTo>
                        <a:pt x="575" y="1861"/>
                      </a:lnTo>
                      <a:lnTo>
                        <a:pt x="634" y="1876"/>
                      </a:lnTo>
                      <a:lnTo>
                        <a:pt x="656" y="1888"/>
                      </a:lnTo>
                      <a:lnTo>
                        <a:pt x="666" y="1916"/>
                      </a:lnTo>
                      <a:lnTo>
                        <a:pt x="666" y="1947"/>
                      </a:lnTo>
                      <a:lnTo>
                        <a:pt x="684" y="1959"/>
                      </a:lnTo>
                      <a:lnTo>
                        <a:pt x="713" y="1961"/>
                      </a:lnTo>
                      <a:lnTo>
                        <a:pt x="733" y="1983"/>
                      </a:lnTo>
                      <a:lnTo>
                        <a:pt x="752" y="2000"/>
                      </a:lnTo>
                      <a:lnTo>
                        <a:pt x="796" y="2053"/>
                      </a:lnTo>
                      <a:lnTo>
                        <a:pt x="811" y="2069"/>
                      </a:lnTo>
                      <a:lnTo>
                        <a:pt x="835" y="2118"/>
                      </a:lnTo>
                      <a:lnTo>
                        <a:pt x="831" y="2195"/>
                      </a:lnTo>
                      <a:lnTo>
                        <a:pt x="847" y="2226"/>
                      </a:lnTo>
                      <a:lnTo>
                        <a:pt x="847" y="2244"/>
                      </a:lnTo>
                      <a:lnTo>
                        <a:pt x="1045" y="2271"/>
                      </a:lnTo>
                      <a:lnTo>
                        <a:pt x="1310" y="2305"/>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183" name="Freeform 53">
                  <a:extLst>
                    <a:ext uri="{FF2B5EF4-FFF2-40B4-BE49-F238E27FC236}">
                      <a16:creationId xmlns:a16="http://schemas.microsoft.com/office/drawing/2014/main" id="{26532720-39E8-40E8-B533-A5B0EEF81C16}"/>
                    </a:ext>
                  </a:extLst>
                </p:cNvPr>
                <p:cNvSpPr>
                  <a:spLocks/>
                </p:cNvSpPr>
                <p:nvPr/>
              </p:nvSpPr>
              <p:spPr bwMode="auto">
                <a:xfrm>
                  <a:off x="2029" y="1970"/>
                  <a:ext cx="640" cy="452"/>
                </a:xfrm>
                <a:custGeom>
                  <a:avLst/>
                  <a:gdLst>
                    <a:gd name="T0" fmla="*/ 1280 w 1280"/>
                    <a:gd name="T1" fmla="*/ 366 h 904"/>
                    <a:gd name="T2" fmla="*/ 1280 w 1280"/>
                    <a:gd name="T3" fmla="*/ 407 h 904"/>
                    <a:gd name="T4" fmla="*/ 1280 w 1280"/>
                    <a:gd name="T5" fmla="*/ 458 h 904"/>
                    <a:gd name="T6" fmla="*/ 1280 w 1280"/>
                    <a:gd name="T7" fmla="*/ 476 h 904"/>
                    <a:gd name="T8" fmla="*/ 1280 w 1280"/>
                    <a:gd name="T9" fmla="*/ 527 h 904"/>
                    <a:gd name="T10" fmla="*/ 1280 w 1280"/>
                    <a:gd name="T11" fmla="*/ 564 h 904"/>
                    <a:gd name="T12" fmla="*/ 1280 w 1280"/>
                    <a:gd name="T13" fmla="*/ 601 h 904"/>
                    <a:gd name="T14" fmla="*/ 1280 w 1280"/>
                    <a:gd name="T15" fmla="*/ 637 h 904"/>
                    <a:gd name="T16" fmla="*/ 1280 w 1280"/>
                    <a:gd name="T17" fmla="*/ 668 h 904"/>
                    <a:gd name="T18" fmla="*/ 1280 w 1280"/>
                    <a:gd name="T19" fmla="*/ 749 h 904"/>
                    <a:gd name="T20" fmla="*/ 1280 w 1280"/>
                    <a:gd name="T21" fmla="*/ 772 h 904"/>
                    <a:gd name="T22" fmla="*/ 1280 w 1280"/>
                    <a:gd name="T23" fmla="*/ 822 h 904"/>
                    <a:gd name="T24" fmla="*/ 1280 w 1280"/>
                    <a:gd name="T25" fmla="*/ 877 h 904"/>
                    <a:gd name="T26" fmla="*/ 1174 w 1280"/>
                    <a:gd name="T27" fmla="*/ 902 h 904"/>
                    <a:gd name="T28" fmla="*/ 1105 w 1280"/>
                    <a:gd name="T29" fmla="*/ 900 h 904"/>
                    <a:gd name="T30" fmla="*/ 1048 w 1280"/>
                    <a:gd name="T31" fmla="*/ 900 h 904"/>
                    <a:gd name="T32" fmla="*/ 920 w 1280"/>
                    <a:gd name="T33" fmla="*/ 896 h 904"/>
                    <a:gd name="T34" fmla="*/ 749 w 1280"/>
                    <a:gd name="T35" fmla="*/ 890 h 904"/>
                    <a:gd name="T36" fmla="*/ 698 w 1280"/>
                    <a:gd name="T37" fmla="*/ 888 h 904"/>
                    <a:gd name="T38" fmla="*/ 602 w 1280"/>
                    <a:gd name="T39" fmla="*/ 883 h 904"/>
                    <a:gd name="T40" fmla="*/ 554 w 1280"/>
                    <a:gd name="T41" fmla="*/ 881 h 904"/>
                    <a:gd name="T42" fmla="*/ 295 w 1280"/>
                    <a:gd name="T43" fmla="*/ 861 h 904"/>
                    <a:gd name="T44" fmla="*/ 285 w 1280"/>
                    <a:gd name="T45" fmla="*/ 861 h 904"/>
                    <a:gd name="T46" fmla="*/ 167 w 1280"/>
                    <a:gd name="T47" fmla="*/ 851 h 904"/>
                    <a:gd name="T48" fmla="*/ 67 w 1280"/>
                    <a:gd name="T49" fmla="*/ 841 h 904"/>
                    <a:gd name="T50" fmla="*/ 0 w 1280"/>
                    <a:gd name="T51" fmla="*/ 833 h 904"/>
                    <a:gd name="T52" fmla="*/ 10 w 1280"/>
                    <a:gd name="T53" fmla="*/ 729 h 904"/>
                    <a:gd name="T54" fmla="*/ 20 w 1280"/>
                    <a:gd name="T55" fmla="*/ 651 h 904"/>
                    <a:gd name="T56" fmla="*/ 26 w 1280"/>
                    <a:gd name="T57" fmla="*/ 594 h 904"/>
                    <a:gd name="T58" fmla="*/ 26 w 1280"/>
                    <a:gd name="T59" fmla="*/ 568 h 904"/>
                    <a:gd name="T60" fmla="*/ 36 w 1280"/>
                    <a:gd name="T61" fmla="*/ 470 h 904"/>
                    <a:gd name="T62" fmla="*/ 51 w 1280"/>
                    <a:gd name="T63" fmla="*/ 342 h 904"/>
                    <a:gd name="T64" fmla="*/ 53 w 1280"/>
                    <a:gd name="T65" fmla="*/ 315 h 904"/>
                    <a:gd name="T66" fmla="*/ 57 w 1280"/>
                    <a:gd name="T67" fmla="*/ 281 h 904"/>
                    <a:gd name="T68" fmla="*/ 65 w 1280"/>
                    <a:gd name="T69" fmla="*/ 210 h 904"/>
                    <a:gd name="T70" fmla="*/ 75 w 1280"/>
                    <a:gd name="T71" fmla="*/ 118 h 904"/>
                    <a:gd name="T72" fmla="*/ 79 w 1280"/>
                    <a:gd name="T73" fmla="*/ 73 h 904"/>
                    <a:gd name="T74" fmla="*/ 85 w 1280"/>
                    <a:gd name="T75" fmla="*/ 28 h 904"/>
                    <a:gd name="T76" fmla="*/ 130 w 1280"/>
                    <a:gd name="T77" fmla="*/ 6 h 904"/>
                    <a:gd name="T78" fmla="*/ 279 w 1280"/>
                    <a:gd name="T79" fmla="*/ 20 h 904"/>
                    <a:gd name="T80" fmla="*/ 372 w 1280"/>
                    <a:gd name="T81" fmla="*/ 28 h 904"/>
                    <a:gd name="T82" fmla="*/ 454 w 1280"/>
                    <a:gd name="T83" fmla="*/ 33 h 904"/>
                    <a:gd name="T84" fmla="*/ 521 w 1280"/>
                    <a:gd name="T85" fmla="*/ 37 h 904"/>
                    <a:gd name="T86" fmla="*/ 551 w 1280"/>
                    <a:gd name="T87" fmla="*/ 41 h 904"/>
                    <a:gd name="T88" fmla="*/ 570 w 1280"/>
                    <a:gd name="T89" fmla="*/ 41 h 904"/>
                    <a:gd name="T90" fmla="*/ 594 w 1280"/>
                    <a:gd name="T91" fmla="*/ 43 h 904"/>
                    <a:gd name="T92" fmla="*/ 729 w 1280"/>
                    <a:gd name="T93" fmla="*/ 51 h 904"/>
                    <a:gd name="T94" fmla="*/ 755 w 1280"/>
                    <a:gd name="T95" fmla="*/ 53 h 904"/>
                    <a:gd name="T96" fmla="*/ 798 w 1280"/>
                    <a:gd name="T97" fmla="*/ 55 h 904"/>
                    <a:gd name="T98" fmla="*/ 938 w 1280"/>
                    <a:gd name="T99" fmla="*/ 59 h 904"/>
                    <a:gd name="T100" fmla="*/ 1020 w 1280"/>
                    <a:gd name="T101" fmla="*/ 61 h 904"/>
                    <a:gd name="T102" fmla="*/ 1176 w 1280"/>
                    <a:gd name="T103" fmla="*/ 63 h 904"/>
                    <a:gd name="T104" fmla="*/ 1280 w 1280"/>
                    <a:gd name="T105" fmla="*/ 65 h 904"/>
                    <a:gd name="T106" fmla="*/ 1280 w 1280"/>
                    <a:gd name="T107" fmla="*/ 128 h 904"/>
                    <a:gd name="T108" fmla="*/ 1280 w 1280"/>
                    <a:gd name="T109" fmla="*/ 169 h 904"/>
                    <a:gd name="T110" fmla="*/ 1280 w 1280"/>
                    <a:gd name="T111" fmla="*/ 203 h 904"/>
                    <a:gd name="T112" fmla="*/ 1280 w 1280"/>
                    <a:gd name="T113" fmla="*/ 364 h 9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80"/>
                    <a:gd name="T172" fmla="*/ 0 h 904"/>
                    <a:gd name="T173" fmla="*/ 1280 w 1280"/>
                    <a:gd name="T174" fmla="*/ 904 h 90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80" h="904">
                      <a:moveTo>
                        <a:pt x="1280" y="364"/>
                      </a:moveTo>
                      <a:lnTo>
                        <a:pt x="1280" y="366"/>
                      </a:lnTo>
                      <a:lnTo>
                        <a:pt x="1280" y="379"/>
                      </a:lnTo>
                      <a:lnTo>
                        <a:pt x="1280" y="407"/>
                      </a:lnTo>
                      <a:lnTo>
                        <a:pt x="1280" y="456"/>
                      </a:lnTo>
                      <a:lnTo>
                        <a:pt x="1280" y="458"/>
                      </a:lnTo>
                      <a:lnTo>
                        <a:pt x="1280" y="468"/>
                      </a:lnTo>
                      <a:lnTo>
                        <a:pt x="1280" y="476"/>
                      </a:lnTo>
                      <a:lnTo>
                        <a:pt x="1280" y="486"/>
                      </a:lnTo>
                      <a:lnTo>
                        <a:pt x="1280" y="527"/>
                      </a:lnTo>
                      <a:lnTo>
                        <a:pt x="1280" y="548"/>
                      </a:lnTo>
                      <a:lnTo>
                        <a:pt x="1280" y="564"/>
                      </a:lnTo>
                      <a:lnTo>
                        <a:pt x="1280" y="566"/>
                      </a:lnTo>
                      <a:lnTo>
                        <a:pt x="1280" y="601"/>
                      </a:lnTo>
                      <a:lnTo>
                        <a:pt x="1280" y="615"/>
                      </a:lnTo>
                      <a:lnTo>
                        <a:pt x="1280" y="637"/>
                      </a:lnTo>
                      <a:lnTo>
                        <a:pt x="1280" y="639"/>
                      </a:lnTo>
                      <a:lnTo>
                        <a:pt x="1280" y="668"/>
                      </a:lnTo>
                      <a:lnTo>
                        <a:pt x="1280" y="694"/>
                      </a:lnTo>
                      <a:lnTo>
                        <a:pt x="1280" y="749"/>
                      </a:lnTo>
                      <a:lnTo>
                        <a:pt x="1280" y="769"/>
                      </a:lnTo>
                      <a:lnTo>
                        <a:pt x="1280" y="772"/>
                      </a:lnTo>
                      <a:lnTo>
                        <a:pt x="1280" y="798"/>
                      </a:lnTo>
                      <a:lnTo>
                        <a:pt x="1280" y="822"/>
                      </a:lnTo>
                      <a:lnTo>
                        <a:pt x="1280" y="849"/>
                      </a:lnTo>
                      <a:lnTo>
                        <a:pt x="1280" y="877"/>
                      </a:lnTo>
                      <a:lnTo>
                        <a:pt x="1280" y="904"/>
                      </a:lnTo>
                      <a:lnTo>
                        <a:pt x="1174" y="902"/>
                      </a:lnTo>
                      <a:lnTo>
                        <a:pt x="1148" y="900"/>
                      </a:lnTo>
                      <a:lnTo>
                        <a:pt x="1105" y="900"/>
                      </a:lnTo>
                      <a:lnTo>
                        <a:pt x="1089" y="900"/>
                      </a:lnTo>
                      <a:lnTo>
                        <a:pt x="1048" y="900"/>
                      </a:lnTo>
                      <a:lnTo>
                        <a:pt x="1036" y="898"/>
                      </a:lnTo>
                      <a:lnTo>
                        <a:pt x="920" y="896"/>
                      </a:lnTo>
                      <a:lnTo>
                        <a:pt x="853" y="896"/>
                      </a:lnTo>
                      <a:lnTo>
                        <a:pt x="749" y="890"/>
                      </a:lnTo>
                      <a:lnTo>
                        <a:pt x="710" y="888"/>
                      </a:lnTo>
                      <a:lnTo>
                        <a:pt x="698" y="888"/>
                      </a:lnTo>
                      <a:lnTo>
                        <a:pt x="608" y="885"/>
                      </a:lnTo>
                      <a:lnTo>
                        <a:pt x="602" y="883"/>
                      </a:lnTo>
                      <a:lnTo>
                        <a:pt x="578" y="883"/>
                      </a:lnTo>
                      <a:lnTo>
                        <a:pt x="554" y="881"/>
                      </a:lnTo>
                      <a:lnTo>
                        <a:pt x="468" y="875"/>
                      </a:lnTo>
                      <a:lnTo>
                        <a:pt x="295" y="861"/>
                      </a:lnTo>
                      <a:lnTo>
                        <a:pt x="291" y="861"/>
                      </a:lnTo>
                      <a:lnTo>
                        <a:pt x="285" y="861"/>
                      </a:lnTo>
                      <a:lnTo>
                        <a:pt x="281" y="861"/>
                      </a:lnTo>
                      <a:lnTo>
                        <a:pt x="167" y="851"/>
                      </a:lnTo>
                      <a:lnTo>
                        <a:pt x="120" y="845"/>
                      </a:lnTo>
                      <a:lnTo>
                        <a:pt x="67" y="841"/>
                      </a:lnTo>
                      <a:lnTo>
                        <a:pt x="53" y="839"/>
                      </a:lnTo>
                      <a:lnTo>
                        <a:pt x="0" y="833"/>
                      </a:lnTo>
                      <a:lnTo>
                        <a:pt x="10" y="733"/>
                      </a:lnTo>
                      <a:lnTo>
                        <a:pt x="10" y="729"/>
                      </a:lnTo>
                      <a:lnTo>
                        <a:pt x="16" y="678"/>
                      </a:lnTo>
                      <a:lnTo>
                        <a:pt x="20" y="651"/>
                      </a:lnTo>
                      <a:lnTo>
                        <a:pt x="22" y="627"/>
                      </a:lnTo>
                      <a:lnTo>
                        <a:pt x="26" y="594"/>
                      </a:lnTo>
                      <a:lnTo>
                        <a:pt x="26" y="592"/>
                      </a:lnTo>
                      <a:lnTo>
                        <a:pt x="26" y="568"/>
                      </a:lnTo>
                      <a:lnTo>
                        <a:pt x="30" y="523"/>
                      </a:lnTo>
                      <a:lnTo>
                        <a:pt x="36" y="470"/>
                      </a:lnTo>
                      <a:lnTo>
                        <a:pt x="42" y="419"/>
                      </a:lnTo>
                      <a:lnTo>
                        <a:pt x="51" y="342"/>
                      </a:lnTo>
                      <a:lnTo>
                        <a:pt x="51" y="340"/>
                      </a:lnTo>
                      <a:lnTo>
                        <a:pt x="53" y="315"/>
                      </a:lnTo>
                      <a:lnTo>
                        <a:pt x="57" y="289"/>
                      </a:lnTo>
                      <a:lnTo>
                        <a:pt x="57" y="281"/>
                      </a:lnTo>
                      <a:lnTo>
                        <a:pt x="61" y="236"/>
                      </a:lnTo>
                      <a:lnTo>
                        <a:pt x="65" y="210"/>
                      </a:lnTo>
                      <a:lnTo>
                        <a:pt x="69" y="163"/>
                      </a:lnTo>
                      <a:lnTo>
                        <a:pt x="75" y="118"/>
                      </a:lnTo>
                      <a:lnTo>
                        <a:pt x="79" y="79"/>
                      </a:lnTo>
                      <a:lnTo>
                        <a:pt x="79" y="73"/>
                      </a:lnTo>
                      <a:lnTo>
                        <a:pt x="83" y="53"/>
                      </a:lnTo>
                      <a:lnTo>
                        <a:pt x="85" y="28"/>
                      </a:lnTo>
                      <a:lnTo>
                        <a:pt x="87" y="0"/>
                      </a:lnTo>
                      <a:lnTo>
                        <a:pt x="130" y="6"/>
                      </a:lnTo>
                      <a:lnTo>
                        <a:pt x="236" y="16"/>
                      </a:lnTo>
                      <a:lnTo>
                        <a:pt x="279" y="20"/>
                      </a:lnTo>
                      <a:lnTo>
                        <a:pt x="328" y="24"/>
                      </a:lnTo>
                      <a:lnTo>
                        <a:pt x="372" y="28"/>
                      </a:lnTo>
                      <a:lnTo>
                        <a:pt x="382" y="28"/>
                      </a:lnTo>
                      <a:lnTo>
                        <a:pt x="454" y="33"/>
                      </a:lnTo>
                      <a:lnTo>
                        <a:pt x="460" y="33"/>
                      </a:lnTo>
                      <a:lnTo>
                        <a:pt x="521" y="37"/>
                      </a:lnTo>
                      <a:lnTo>
                        <a:pt x="543" y="39"/>
                      </a:lnTo>
                      <a:lnTo>
                        <a:pt x="551" y="41"/>
                      </a:lnTo>
                      <a:lnTo>
                        <a:pt x="558" y="41"/>
                      </a:lnTo>
                      <a:lnTo>
                        <a:pt x="570" y="41"/>
                      </a:lnTo>
                      <a:lnTo>
                        <a:pt x="574" y="43"/>
                      </a:lnTo>
                      <a:lnTo>
                        <a:pt x="594" y="43"/>
                      </a:lnTo>
                      <a:lnTo>
                        <a:pt x="700" y="49"/>
                      </a:lnTo>
                      <a:lnTo>
                        <a:pt x="729" y="51"/>
                      </a:lnTo>
                      <a:lnTo>
                        <a:pt x="733" y="51"/>
                      </a:lnTo>
                      <a:lnTo>
                        <a:pt x="755" y="53"/>
                      </a:lnTo>
                      <a:lnTo>
                        <a:pt x="786" y="53"/>
                      </a:lnTo>
                      <a:lnTo>
                        <a:pt x="798" y="55"/>
                      </a:lnTo>
                      <a:lnTo>
                        <a:pt x="837" y="55"/>
                      </a:lnTo>
                      <a:lnTo>
                        <a:pt x="938" y="59"/>
                      </a:lnTo>
                      <a:lnTo>
                        <a:pt x="1010" y="61"/>
                      </a:lnTo>
                      <a:lnTo>
                        <a:pt x="1020" y="61"/>
                      </a:lnTo>
                      <a:lnTo>
                        <a:pt x="1052" y="61"/>
                      </a:lnTo>
                      <a:lnTo>
                        <a:pt x="1176" y="63"/>
                      </a:lnTo>
                      <a:lnTo>
                        <a:pt x="1181" y="63"/>
                      </a:lnTo>
                      <a:lnTo>
                        <a:pt x="1280" y="65"/>
                      </a:lnTo>
                      <a:lnTo>
                        <a:pt x="1280" y="118"/>
                      </a:lnTo>
                      <a:lnTo>
                        <a:pt x="1280" y="128"/>
                      </a:lnTo>
                      <a:lnTo>
                        <a:pt x="1280" y="144"/>
                      </a:lnTo>
                      <a:lnTo>
                        <a:pt x="1280" y="169"/>
                      </a:lnTo>
                      <a:lnTo>
                        <a:pt x="1280" y="183"/>
                      </a:lnTo>
                      <a:lnTo>
                        <a:pt x="1280" y="203"/>
                      </a:lnTo>
                      <a:lnTo>
                        <a:pt x="1280" y="275"/>
                      </a:lnTo>
                      <a:lnTo>
                        <a:pt x="1280" y="364"/>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184" name="Freeform 54">
                  <a:extLst>
                    <a:ext uri="{FF2B5EF4-FFF2-40B4-BE49-F238E27FC236}">
                      <a16:creationId xmlns:a16="http://schemas.microsoft.com/office/drawing/2014/main" id="{3F56CAE9-0BE4-4E83-BF5D-011D7754B38C}"/>
                    </a:ext>
                  </a:extLst>
                </p:cNvPr>
                <p:cNvSpPr>
                  <a:spLocks/>
                </p:cNvSpPr>
                <p:nvPr/>
              </p:nvSpPr>
              <p:spPr bwMode="auto">
                <a:xfrm>
                  <a:off x="1640" y="1039"/>
                  <a:ext cx="884" cy="544"/>
                </a:xfrm>
                <a:custGeom>
                  <a:avLst/>
                  <a:gdLst>
                    <a:gd name="T0" fmla="*/ 163 w 1769"/>
                    <a:gd name="T1" fmla="*/ 788 h 1089"/>
                    <a:gd name="T2" fmla="*/ 118 w 1769"/>
                    <a:gd name="T3" fmla="*/ 772 h 1089"/>
                    <a:gd name="T4" fmla="*/ 183 w 1769"/>
                    <a:gd name="T5" fmla="*/ 578 h 1089"/>
                    <a:gd name="T6" fmla="*/ 197 w 1769"/>
                    <a:gd name="T7" fmla="*/ 546 h 1089"/>
                    <a:gd name="T8" fmla="*/ 171 w 1769"/>
                    <a:gd name="T9" fmla="*/ 544 h 1089"/>
                    <a:gd name="T10" fmla="*/ 153 w 1769"/>
                    <a:gd name="T11" fmla="*/ 538 h 1089"/>
                    <a:gd name="T12" fmla="*/ 147 w 1769"/>
                    <a:gd name="T13" fmla="*/ 519 h 1089"/>
                    <a:gd name="T14" fmla="*/ 130 w 1769"/>
                    <a:gd name="T15" fmla="*/ 521 h 1089"/>
                    <a:gd name="T16" fmla="*/ 114 w 1769"/>
                    <a:gd name="T17" fmla="*/ 470 h 1089"/>
                    <a:gd name="T18" fmla="*/ 73 w 1769"/>
                    <a:gd name="T19" fmla="*/ 393 h 1089"/>
                    <a:gd name="T20" fmla="*/ 20 w 1769"/>
                    <a:gd name="T21" fmla="*/ 340 h 1089"/>
                    <a:gd name="T22" fmla="*/ 24 w 1769"/>
                    <a:gd name="T23" fmla="*/ 318 h 1089"/>
                    <a:gd name="T24" fmla="*/ 0 w 1769"/>
                    <a:gd name="T25" fmla="*/ 216 h 1089"/>
                    <a:gd name="T26" fmla="*/ 10 w 1769"/>
                    <a:gd name="T27" fmla="*/ 167 h 1089"/>
                    <a:gd name="T28" fmla="*/ 24 w 1769"/>
                    <a:gd name="T29" fmla="*/ 106 h 1089"/>
                    <a:gd name="T30" fmla="*/ 45 w 1769"/>
                    <a:gd name="T31" fmla="*/ 6 h 1089"/>
                    <a:gd name="T32" fmla="*/ 234 w 1769"/>
                    <a:gd name="T33" fmla="*/ 39 h 1089"/>
                    <a:gd name="T34" fmla="*/ 595 w 1769"/>
                    <a:gd name="T35" fmla="*/ 102 h 1089"/>
                    <a:gd name="T36" fmla="*/ 804 w 1769"/>
                    <a:gd name="T37" fmla="*/ 132 h 1089"/>
                    <a:gd name="T38" fmla="*/ 983 w 1769"/>
                    <a:gd name="T39" fmla="*/ 153 h 1089"/>
                    <a:gd name="T40" fmla="*/ 1315 w 1769"/>
                    <a:gd name="T41" fmla="*/ 187 h 1089"/>
                    <a:gd name="T42" fmla="*/ 1623 w 1769"/>
                    <a:gd name="T43" fmla="*/ 204 h 1089"/>
                    <a:gd name="T44" fmla="*/ 1767 w 1769"/>
                    <a:gd name="T45" fmla="*/ 265 h 1089"/>
                    <a:gd name="T46" fmla="*/ 1767 w 1769"/>
                    <a:gd name="T47" fmla="*/ 289 h 1089"/>
                    <a:gd name="T48" fmla="*/ 1767 w 1769"/>
                    <a:gd name="T49" fmla="*/ 318 h 1089"/>
                    <a:gd name="T50" fmla="*/ 1765 w 1769"/>
                    <a:gd name="T51" fmla="*/ 399 h 1089"/>
                    <a:gd name="T52" fmla="*/ 1763 w 1769"/>
                    <a:gd name="T53" fmla="*/ 454 h 1089"/>
                    <a:gd name="T54" fmla="*/ 1759 w 1769"/>
                    <a:gd name="T55" fmla="*/ 556 h 1089"/>
                    <a:gd name="T56" fmla="*/ 1759 w 1769"/>
                    <a:gd name="T57" fmla="*/ 570 h 1089"/>
                    <a:gd name="T58" fmla="*/ 1755 w 1769"/>
                    <a:gd name="T59" fmla="*/ 696 h 1089"/>
                    <a:gd name="T60" fmla="*/ 1753 w 1769"/>
                    <a:gd name="T61" fmla="*/ 741 h 1089"/>
                    <a:gd name="T62" fmla="*/ 1751 w 1769"/>
                    <a:gd name="T63" fmla="*/ 796 h 1089"/>
                    <a:gd name="T64" fmla="*/ 1751 w 1769"/>
                    <a:gd name="T65" fmla="*/ 835 h 1089"/>
                    <a:gd name="T66" fmla="*/ 1749 w 1769"/>
                    <a:gd name="T67" fmla="*/ 882 h 1089"/>
                    <a:gd name="T68" fmla="*/ 1745 w 1769"/>
                    <a:gd name="T69" fmla="*/ 1018 h 1089"/>
                    <a:gd name="T70" fmla="*/ 1743 w 1769"/>
                    <a:gd name="T71" fmla="*/ 1071 h 1089"/>
                    <a:gd name="T72" fmla="*/ 1635 w 1769"/>
                    <a:gd name="T73" fmla="*/ 1067 h 1089"/>
                    <a:gd name="T74" fmla="*/ 1586 w 1769"/>
                    <a:gd name="T75" fmla="*/ 1065 h 1089"/>
                    <a:gd name="T76" fmla="*/ 1448 w 1769"/>
                    <a:gd name="T77" fmla="*/ 1057 h 1089"/>
                    <a:gd name="T78" fmla="*/ 1433 w 1769"/>
                    <a:gd name="T79" fmla="*/ 1057 h 1089"/>
                    <a:gd name="T80" fmla="*/ 1395 w 1769"/>
                    <a:gd name="T81" fmla="*/ 1055 h 1089"/>
                    <a:gd name="T82" fmla="*/ 1277 w 1769"/>
                    <a:gd name="T83" fmla="*/ 1047 h 1089"/>
                    <a:gd name="T84" fmla="*/ 1134 w 1769"/>
                    <a:gd name="T85" fmla="*/ 1034 h 1089"/>
                    <a:gd name="T86" fmla="*/ 1061 w 1769"/>
                    <a:gd name="T87" fmla="*/ 1028 h 1089"/>
                    <a:gd name="T88" fmla="*/ 1022 w 1769"/>
                    <a:gd name="T89" fmla="*/ 1024 h 1089"/>
                    <a:gd name="T90" fmla="*/ 943 w 1769"/>
                    <a:gd name="T91" fmla="*/ 1014 h 1089"/>
                    <a:gd name="T92" fmla="*/ 829 w 1769"/>
                    <a:gd name="T93" fmla="*/ 1002 h 1089"/>
                    <a:gd name="T94" fmla="*/ 743 w 1769"/>
                    <a:gd name="T95" fmla="*/ 992 h 1089"/>
                    <a:gd name="T96" fmla="*/ 631 w 1769"/>
                    <a:gd name="T97" fmla="*/ 1049 h 1089"/>
                    <a:gd name="T98" fmla="*/ 627 w 1769"/>
                    <a:gd name="T99" fmla="*/ 1089 h 1089"/>
                    <a:gd name="T100" fmla="*/ 619 w 1769"/>
                    <a:gd name="T101" fmla="*/ 1087 h 1089"/>
                    <a:gd name="T102" fmla="*/ 599 w 1769"/>
                    <a:gd name="T103" fmla="*/ 1049 h 1089"/>
                    <a:gd name="T104" fmla="*/ 580 w 1769"/>
                    <a:gd name="T105" fmla="*/ 1024 h 1089"/>
                    <a:gd name="T106" fmla="*/ 558 w 1769"/>
                    <a:gd name="T107" fmla="*/ 1043 h 1089"/>
                    <a:gd name="T108" fmla="*/ 540 w 1769"/>
                    <a:gd name="T109" fmla="*/ 1061 h 1089"/>
                    <a:gd name="T110" fmla="*/ 440 w 1769"/>
                    <a:gd name="T111" fmla="*/ 1042 h 1089"/>
                    <a:gd name="T112" fmla="*/ 397 w 1769"/>
                    <a:gd name="T113" fmla="*/ 1059 h 1089"/>
                    <a:gd name="T114" fmla="*/ 342 w 1769"/>
                    <a:gd name="T115" fmla="*/ 1057 h 1089"/>
                    <a:gd name="T116" fmla="*/ 340 w 1769"/>
                    <a:gd name="T117" fmla="*/ 1071 h 1089"/>
                    <a:gd name="T118" fmla="*/ 309 w 1769"/>
                    <a:gd name="T119" fmla="*/ 981 h 1089"/>
                    <a:gd name="T120" fmla="*/ 269 w 1769"/>
                    <a:gd name="T121" fmla="*/ 920 h 108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69"/>
                    <a:gd name="T184" fmla="*/ 0 h 1089"/>
                    <a:gd name="T185" fmla="*/ 1769 w 1769"/>
                    <a:gd name="T186" fmla="*/ 1089 h 108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69" h="1089">
                      <a:moveTo>
                        <a:pt x="218" y="760"/>
                      </a:moveTo>
                      <a:lnTo>
                        <a:pt x="163" y="788"/>
                      </a:lnTo>
                      <a:lnTo>
                        <a:pt x="142" y="788"/>
                      </a:lnTo>
                      <a:lnTo>
                        <a:pt x="118" y="772"/>
                      </a:lnTo>
                      <a:lnTo>
                        <a:pt x="179" y="578"/>
                      </a:lnTo>
                      <a:lnTo>
                        <a:pt x="183" y="578"/>
                      </a:lnTo>
                      <a:lnTo>
                        <a:pt x="197" y="554"/>
                      </a:lnTo>
                      <a:lnTo>
                        <a:pt x="197" y="546"/>
                      </a:lnTo>
                      <a:lnTo>
                        <a:pt x="191" y="542"/>
                      </a:lnTo>
                      <a:lnTo>
                        <a:pt x="171" y="544"/>
                      </a:lnTo>
                      <a:lnTo>
                        <a:pt x="155" y="544"/>
                      </a:lnTo>
                      <a:lnTo>
                        <a:pt x="153" y="538"/>
                      </a:lnTo>
                      <a:lnTo>
                        <a:pt x="155" y="527"/>
                      </a:lnTo>
                      <a:lnTo>
                        <a:pt x="147" y="519"/>
                      </a:lnTo>
                      <a:lnTo>
                        <a:pt x="134" y="525"/>
                      </a:lnTo>
                      <a:lnTo>
                        <a:pt x="130" y="521"/>
                      </a:lnTo>
                      <a:lnTo>
                        <a:pt x="136" y="515"/>
                      </a:lnTo>
                      <a:lnTo>
                        <a:pt x="114" y="470"/>
                      </a:lnTo>
                      <a:lnTo>
                        <a:pt x="100" y="452"/>
                      </a:lnTo>
                      <a:lnTo>
                        <a:pt x="73" y="393"/>
                      </a:lnTo>
                      <a:lnTo>
                        <a:pt x="51" y="381"/>
                      </a:lnTo>
                      <a:lnTo>
                        <a:pt x="20" y="340"/>
                      </a:lnTo>
                      <a:lnTo>
                        <a:pt x="39" y="334"/>
                      </a:lnTo>
                      <a:lnTo>
                        <a:pt x="24" y="318"/>
                      </a:lnTo>
                      <a:lnTo>
                        <a:pt x="31" y="281"/>
                      </a:lnTo>
                      <a:lnTo>
                        <a:pt x="0" y="216"/>
                      </a:lnTo>
                      <a:lnTo>
                        <a:pt x="0" y="212"/>
                      </a:lnTo>
                      <a:lnTo>
                        <a:pt x="10" y="167"/>
                      </a:lnTo>
                      <a:lnTo>
                        <a:pt x="22" y="114"/>
                      </a:lnTo>
                      <a:lnTo>
                        <a:pt x="24" y="106"/>
                      </a:lnTo>
                      <a:lnTo>
                        <a:pt x="39" y="27"/>
                      </a:lnTo>
                      <a:lnTo>
                        <a:pt x="45" y="6"/>
                      </a:lnTo>
                      <a:lnTo>
                        <a:pt x="45" y="0"/>
                      </a:lnTo>
                      <a:lnTo>
                        <a:pt x="234" y="39"/>
                      </a:lnTo>
                      <a:lnTo>
                        <a:pt x="326" y="57"/>
                      </a:lnTo>
                      <a:lnTo>
                        <a:pt x="595" y="102"/>
                      </a:lnTo>
                      <a:lnTo>
                        <a:pt x="727" y="122"/>
                      </a:lnTo>
                      <a:lnTo>
                        <a:pt x="804" y="132"/>
                      </a:lnTo>
                      <a:lnTo>
                        <a:pt x="912" y="145"/>
                      </a:lnTo>
                      <a:lnTo>
                        <a:pt x="983" y="153"/>
                      </a:lnTo>
                      <a:lnTo>
                        <a:pt x="1163" y="173"/>
                      </a:lnTo>
                      <a:lnTo>
                        <a:pt x="1315" y="187"/>
                      </a:lnTo>
                      <a:lnTo>
                        <a:pt x="1470" y="196"/>
                      </a:lnTo>
                      <a:lnTo>
                        <a:pt x="1623" y="204"/>
                      </a:lnTo>
                      <a:lnTo>
                        <a:pt x="1769" y="210"/>
                      </a:lnTo>
                      <a:lnTo>
                        <a:pt x="1767" y="265"/>
                      </a:lnTo>
                      <a:lnTo>
                        <a:pt x="1767" y="283"/>
                      </a:lnTo>
                      <a:lnTo>
                        <a:pt x="1767" y="289"/>
                      </a:lnTo>
                      <a:lnTo>
                        <a:pt x="1767" y="291"/>
                      </a:lnTo>
                      <a:lnTo>
                        <a:pt x="1767" y="318"/>
                      </a:lnTo>
                      <a:lnTo>
                        <a:pt x="1765" y="342"/>
                      </a:lnTo>
                      <a:lnTo>
                        <a:pt x="1765" y="399"/>
                      </a:lnTo>
                      <a:lnTo>
                        <a:pt x="1763" y="426"/>
                      </a:lnTo>
                      <a:lnTo>
                        <a:pt x="1763" y="454"/>
                      </a:lnTo>
                      <a:lnTo>
                        <a:pt x="1761" y="479"/>
                      </a:lnTo>
                      <a:lnTo>
                        <a:pt x="1759" y="556"/>
                      </a:lnTo>
                      <a:lnTo>
                        <a:pt x="1759" y="562"/>
                      </a:lnTo>
                      <a:lnTo>
                        <a:pt x="1759" y="570"/>
                      </a:lnTo>
                      <a:lnTo>
                        <a:pt x="1757" y="615"/>
                      </a:lnTo>
                      <a:lnTo>
                        <a:pt x="1755" y="696"/>
                      </a:lnTo>
                      <a:lnTo>
                        <a:pt x="1753" y="719"/>
                      </a:lnTo>
                      <a:lnTo>
                        <a:pt x="1753" y="741"/>
                      </a:lnTo>
                      <a:lnTo>
                        <a:pt x="1753" y="749"/>
                      </a:lnTo>
                      <a:lnTo>
                        <a:pt x="1751" y="796"/>
                      </a:lnTo>
                      <a:lnTo>
                        <a:pt x="1751" y="804"/>
                      </a:lnTo>
                      <a:lnTo>
                        <a:pt x="1751" y="835"/>
                      </a:lnTo>
                      <a:lnTo>
                        <a:pt x="1749" y="869"/>
                      </a:lnTo>
                      <a:lnTo>
                        <a:pt x="1749" y="882"/>
                      </a:lnTo>
                      <a:lnTo>
                        <a:pt x="1749" y="910"/>
                      </a:lnTo>
                      <a:lnTo>
                        <a:pt x="1745" y="1018"/>
                      </a:lnTo>
                      <a:lnTo>
                        <a:pt x="1745" y="1026"/>
                      </a:lnTo>
                      <a:lnTo>
                        <a:pt x="1743" y="1071"/>
                      </a:lnTo>
                      <a:lnTo>
                        <a:pt x="1741" y="1071"/>
                      </a:lnTo>
                      <a:lnTo>
                        <a:pt x="1635" y="1067"/>
                      </a:lnTo>
                      <a:lnTo>
                        <a:pt x="1619" y="1067"/>
                      </a:lnTo>
                      <a:lnTo>
                        <a:pt x="1586" y="1065"/>
                      </a:lnTo>
                      <a:lnTo>
                        <a:pt x="1578" y="1065"/>
                      </a:lnTo>
                      <a:lnTo>
                        <a:pt x="1448" y="1057"/>
                      </a:lnTo>
                      <a:lnTo>
                        <a:pt x="1435" y="1057"/>
                      </a:lnTo>
                      <a:lnTo>
                        <a:pt x="1433" y="1057"/>
                      </a:lnTo>
                      <a:lnTo>
                        <a:pt x="1415" y="1057"/>
                      </a:lnTo>
                      <a:lnTo>
                        <a:pt x="1395" y="1055"/>
                      </a:lnTo>
                      <a:lnTo>
                        <a:pt x="1393" y="1055"/>
                      </a:lnTo>
                      <a:lnTo>
                        <a:pt x="1277" y="1047"/>
                      </a:lnTo>
                      <a:lnTo>
                        <a:pt x="1258" y="1045"/>
                      </a:lnTo>
                      <a:lnTo>
                        <a:pt x="1134" y="1034"/>
                      </a:lnTo>
                      <a:lnTo>
                        <a:pt x="1081" y="1030"/>
                      </a:lnTo>
                      <a:lnTo>
                        <a:pt x="1061" y="1028"/>
                      </a:lnTo>
                      <a:lnTo>
                        <a:pt x="1042" y="1026"/>
                      </a:lnTo>
                      <a:lnTo>
                        <a:pt x="1022" y="1024"/>
                      </a:lnTo>
                      <a:lnTo>
                        <a:pt x="963" y="1018"/>
                      </a:lnTo>
                      <a:lnTo>
                        <a:pt x="943" y="1014"/>
                      </a:lnTo>
                      <a:lnTo>
                        <a:pt x="837" y="1002"/>
                      </a:lnTo>
                      <a:lnTo>
                        <a:pt x="829" y="1002"/>
                      </a:lnTo>
                      <a:lnTo>
                        <a:pt x="806" y="998"/>
                      </a:lnTo>
                      <a:lnTo>
                        <a:pt x="743" y="992"/>
                      </a:lnTo>
                      <a:lnTo>
                        <a:pt x="641" y="979"/>
                      </a:lnTo>
                      <a:lnTo>
                        <a:pt x="631" y="1049"/>
                      </a:lnTo>
                      <a:lnTo>
                        <a:pt x="627" y="1085"/>
                      </a:lnTo>
                      <a:lnTo>
                        <a:pt x="627" y="1089"/>
                      </a:lnTo>
                      <a:lnTo>
                        <a:pt x="621" y="1087"/>
                      </a:lnTo>
                      <a:lnTo>
                        <a:pt x="619" y="1087"/>
                      </a:lnTo>
                      <a:lnTo>
                        <a:pt x="615" y="1083"/>
                      </a:lnTo>
                      <a:lnTo>
                        <a:pt x="599" y="1049"/>
                      </a:lnTo>
                      <a:lnTo>
                        <a:pt x="584" y="1024"/>
                      </a:lnTo>
                      <a:lnTo>
                        <a:pt x="580" y="1024"/>
                      </a:lnTo>
                      <a:lnTo>
                        <a:pt x="566" y="1032"/>
                      </a:lnTo>
                      <a:lnTo>
                        <a:pt x="558" y="1043"/>
                      </a:lnTo>
                      <a:lnTo>
                        <a:pt x="558" y="1065"/>
                      </a:lnTo>
                      <a:lnTo>
                        <a:pt x="540" y="1061"/>
                      </a:lnTo>
                      <a:lnTo>
                        <a:pt x="458" y="1053"/>
                      </a:lnTo>
                      <a:lnTo>
                        <a:pt x="440" y="1042"/>
                      </a:lnTo>
                      <a:lnTo>
                        <a:pt x="421" y="1053"/>
                      </a:lnTo>
                      <a:lnTo>
                        <a:pt x="397" y="1059"/>
                      </a:lnTo>
                      <a:lnTo>
                        <a:pt x="362" y="1045"/>
                      </a:lnTo>
                      <a:lnTo>
                        <a:pt x="342" y="1057"/>
                      </a:lnTo>
                      <a:lnTo>
                        <a:pt x="346" y="1069"/>
                      </a:lnTo>
                      <a:lnTo>
                        <a:pt x="340" y="1071"/>
                      </a:lnTo>
                      <a:lnTo>
                        <a:pt x="318" y="1047"/>
                      </a:lnTo>
                      <a:lnTo>
                        <a:pt x="309" y="981"/>
                      </a:lnTo>
                      <a:lnTo>
                        <a:pt x="261" y="947"/>
                      </a:lnTo>
                      <a:lnTo>
                        <a:pt x="269" y="920"/>
                      </a:lnTo>
                      <a:lnTo>
                        <a:pt x="218" y="760"/>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185" name="Freeform 55">
                  <a:extLst>
                    <a:ext uri="{FF2B5EF4-FFF2-40B4-BE49-F238E27FC236}">
                      <a16:creationId xmlns:a16="http://schemas.microsoft.com/office/drawing/2014/main" id="{5D963619-2DFD-433A-A243-F54DAFF09E72}"/>
                    </a:ext>
                  </a:extLst>
                </p:cNvPr>
                <p:cNvSpPr>
                  <a:spLocks/>
                </p:cNvSpPr>
                <p:nvPr/>
              </p:nvSpPr>
              <p:spPr bwMode="auto">
                <a:xfrm>
                  <a:off x="1100" y="1694"/>
                  <a:ext cx="570" cy="819"/>
                </a:xfrm>
                <a:custGeom>
                  <a:avLst/>
                  <a:gdLst>
                    <a:gd name="T0" fmla="*/ 4 w 1142"/>
                    <a:gd name="T1" fmla="*/ 593 h 1641"/>
                    <a:gd name="T2" fmla="*/ 8 w 1142"/>
                    <a:gd name="T3" fmla="*/ 619 h 1641"/>
                    <a:gd name="T4" fmla="*/ 22 w 1142"/>
                    <a:gd name="T5" fmla="*/ 637 h 1641"/>
                    <a:gd name="T6" fmla="*/ 55 w 1142"/>
                    <a:gd name="T7" fmla="*/ 686 h 1641"/>
                    <a:gd name="T8" fmla="*/ 90 w 1142"/>
                    <a:gd name="T9" fmla="*/ 733 h 1641"/>
                    <a:gd name="T10" fmla="*/ 100 w 1142"/>
                    <a:gd name="T11" fmla="*/ 747 h 1641"/>
                    <a:gd name="T12" fmla="*/ 146 w 1142"/>
                    <a:gd name="T13" fmla="*/ 810 h 1641"/>
                    <a:gd name="T14" fmla="*/ 212 w 1142"/>
                    <a:gd name="T15" fmla="*/ 902 h 1641"/>
                    <a:gd name="T16" fmla="*/ 289 w 1142"/>
                    <a:gd name="T17" fmla="*/ 1006 h 1641"/>
                    <a:gd name="T18" fmla="*/ 328 w 1142"/>
                    <a:gd name="T19" fmla="*/ 1059 h 1641"/>
                    <a:gd name="T20" fmla="*/ 391 w 1142"/>
                    <a:gd name="T21" fmla="*/ 1144 h 1641"/>
                    <a:gd name="T22" fmla="*/ 523 w 1142"/>
                    <a:gd name="T23" fmla="*/ 1321 h 1641"/>
                    <a:gd name="T24" fmla="*/ 576 w 1142"/>
                    <a:gd name="T25" fmla="*/ 1391 h 1641"/>
                    <a:gd name="T26" fmla="*/ 615 w 1142"/>
                    <a:gd name="T27" fmla="*/ 1442 h 1641"/>
                    <a:gd name="T28" fmla="*/ 723 w 1142"/>
                    <a:gd name="T29" fmla="*/ 1582 h 1641"/>
                    <a:gd name="T30" fmla="*/ 786 w 1142"/>
                    <a:gd name="T31" fmla="*/ 1592 h 1641"/>
                    <a:gd name="T32" fmla="*/ 796 w 1142"/>
                    <a:gd name="T33" fmla="*/ 1462 h 1641"/>
                    <a:gd name="T34" fmla="*/ 835 w 1142"/>
                    <a:gd name="T35" fmla="*/ 1413 h 1641"/>
                    <a:gd name="T36" fmla="*/ 920 w 1142"/>
                    <a:gd name="T37" fmla="*/ 1419 h 1641"/>
                    <a:gd name="T38" fmla="*/ 951 w 1142"/>
                    <a:gd name="T39" fmla="*/ 1254 h 1641"/>
                    <a:gd name="T40" fmla="*/ 967 w 1142"/>
                    <a:gd name="T41" fmla="*/ 1165 h 1641"/>
                    <a:gd name="T42" fmla="*/ 979 w 1142"/>
                    <a:gd name="T43" fmla="*/ 1100 h 1641"/>
                    <a:gd name="T44" fmla="*/ 995 w 1142"/>
                    <a:gd name="T45" fmla="*/ 1018 h 1641"/>
                    <a:gd name="T46" fmla="*/ 1006 w 1142"/>
                    <a:gd name="T47" fmla="*/ 947 h 1641"/>
                    <a:gd name="T48" fmla="*/ 1012 w 1142"/>
                    <a:gd name="T49" fmla="*/ 922 h 1641"/>
                    <a:gd name="T50" fmla="*/ 1022 w 1142"/>
                    <a:gd name="T51" fmla="*/ 872 h 1641"/>
                    <a:gd name="T52" fmla="*/ 1048 w 1142"/>
                    <a:gd name="T53" fmla="*/ 733 h 1641"/>
                    <a:gd name="T54" fmla="*/ 1061 w 1142"/>
                    <a:gd name="T55" fmla="*/ 656 h 1641"/>
                    <a:gd name="T56" fmla="*/ 1069 w 1142"/>
                    <a:gd name="T57" fmla="*/ 613 h 1641"/>
                    <a:gd name="T58" fmla="*/ 1089 w 1142"/>
                    <a:gd name="T59" fmla="*/ 509 h 1641"/>
                    <a:gd name="T60" fmla="*/ 1116 w 1142"/>
                    <a:gd name="T61" fmla="*/ 363 h 1641"/>
                    <a:gd name="T62" fmla="*/ 1142 w 1142"/>
                    <a:gd name="T63" fmla="*/ 224 h 1641"/>
                    <a:gd name="T64" fmla="*/ 1107 w 1142"/>
                    <a:gd name="T65" fmla="*/ 218 h 1641"/>
                    <a:gd name="T66" fmla="*/ 1050 w 1142"/>
                    <a:gd name="T67" fmla="*/ 206 h 1641"/>
                    <a:gd name="T68" fmla="*/ 979 w 1142"/>
                    <a:gd name="T69" fmla="*/ 192 h 1641"/>
                    <a:gd name="T70" fmla="*/ 662 w 1142"/>
                    <a:gd name="T71" fmla="*/ 124 h 1641"/>
                    <a:gd name="T72" fmla="*/ 615 w 1142"/>
                    <a:gd name="T73" fmla="*/ 114 h 1641"/>
                    <a:gd name="T74" fmla="*/ 462 w 1142"/>
                    <a:gd name="T75" fmla="*/ 76 h 1641"/>
                    <a:gd name="T76" fmla="*/ 379 w 1142"/>
                    <a:gd name="T77" fmla="*/ 57 h 1641"/>
                    <a:gd name="T78" fmla="*/ 273 w 1142"/>
                    <a:gd name="T79" fmla="*/ 29 h 1641"/>
                    <a:gd name="T80" fmla="*/ 189 w 1142"/>
                    <a:gd name="T81" fmla="*/ 6 h 1641"/>
                    <a:gd name="T82" fmla="*/ 157 w 1142"/>
                    <a:gd name="T83" fmla="*/ 47 h 1641"/>
                    <a:gd name="T84" fmla="*/ 124 w 1142"/>
                    <a:gd name="T85" fmla="*/ 165 h 1641"/>
                    <a:gd name="T86" fmla="*/ 55 w 1142"/>
                    <a:gd name="T87" fmla="*/ 414 h 1641"/>
                    <a:gd name="T88" fmla="*/ 35 w 1142"/>
                    <a:gd name="T89" fmla="*/ 481 h 1641"/>
                    <a:gd name="T90" fmla="*/ 26 w 1142"/>
                    <a:gd name="T91" fmla="*/ 517 h 1641"/>
                    <a:gd name="T92" fmla="*/ 18 w 1142"/>
                    <a:gd name="T93" fmla="*/ 544 h 1641"/>
                    <a:gd name="T94" fmla="*/ 10 w 1142"/>
                    <a:gd name="T95" fmla="*/ 574 h 1641"/>
                    <a:gd name="T96" fmla="*/ 6 w 1142"/>
                    <a:gd name="T97" fmla="*/ 585 h 164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42"/>
                    <a:gd name="T148" fmla="*/ 0 h 1641"/>
                    <a:gd name="T149" fmla="*/ 1142 w 1142"/>
                    <a:gd name="T150" fmla="*/ 1641 h 164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42" h="1641">
                      <a:moveTo>
                        <a:pt x="6" y="585"/>
                      </a:moveTo>
                      <a:lnTo>
                        <a:pt x="4" y="593"/>
                      </a:lnTo>
                      <a:lnTo>
                        <a:pt x="0" y="607"/>
                      </a:lnTo>
                      <a:lnTo>
                        <a:pt x="8" y="619"/>
                      </a:lnTo>
                      <a:lnTo>
                        <a:pt x="14" y="625"/>
                      </a:lnTo>
                      <a:lnTo>
                        <a:pt x="22" y="637"/>
                      </a:lnTo>
                      <a:lnTo>
                        <a:pt x="49" y="676"/>
                      </a:lnTo>
                      <a:lnTo>
                        <a:pt x="55" y="686"/>
                      </a:lnTo>
                      <a:lnTo>
                        <a:pt x="67" y="701"/>
                      </a:lnTo>
                      <a:lnTo>
                        <a:pt x="90" y="733"/>
                      </a:lnTo>
                      <a:lnTo>
                        <a:pt x="96" y="743"/>
                      </a:lnTo>
                      <a:lnTo>
                        <a:pt x="100" y="747"/>
                      </a:lnTo>
                      <a:lnTo>
                        <a:pt x="114" y="764"/>
                      </a:lnTo>
                      <a:lnTo>
                        <a:pt x="146" y="810"/>
                      </a:lnTo>
                      <a:lnTo>
                        <a:pt x="169" y="841"/>
                      </a:lnTo>
                      <a:lnTo>
                        <a:pt x="212" y="902"/>
                      </a:lnTo>
                      <a:lnTo>
                        <a:pt x="265" y="975"/>
                      </a:lnTo>
                      <a:lnTo>
                        <a:pt x="289" y="1006"/>
                      </a:lnTo>
                      <a:lnTo>
                        <a:pt x="297" y="1016"/>
                      </a:lnTo>
                      <a:lnTo>
                        <a:pt x="328" y="1059"/>
                      </a:lnTo>
                      <a:lnTo>
                        <a:pt x="338" y="1071"/>
                      </a:lnTo>
                      <a:lnTo>
                        <a:pt x="391" y="1144"/>
                      </a:lnTo>
                      <a:lnTo>
                        <a:pt x="482" y="1264"/>
                      </a:lnTo>
                      <a:lnTo>
                        <a:pt x="523" y="1321"/>
                      </a:lnTo>
                      <a:lnTo>
                        <a:pt x="576" y="1389"/>
                      </a:lnTo>
                      <a:lnTo>
                        <a:pt x="576" y="1391"/>
                      </a:lnTo>
                      <a:lnTo>
                        <a:pt x="598" y="1419"/>
                      </a:lnTo>
                      <a:lnTo>
                        <a:pt x="615" y="1442"/>
                      </a:lnTo>
                      <a:lnTo>
                        <a:pt x="672" y="1517"/>
                      </a:lnTo>
                      <a:lnTo>
                        <a:pt x="723" y="1582"/>
                      </a:lnTo>
                      <a:lnTo>
                        <a:pt x="769" y="1641"/>
                      </a:lnTo>
                      <a:lnTo>
                        <a:pt x="786" y="1592"/>
                      </a:lnTo>
                      <a:lnTo>
                        <a:pt x="784" y="1486"/>
                      </a:lnTo>
                      <a:lnTo>
                        <a:pt x="796" y="1462"/>
                      </a:lnTo>
                      <a:lnTo>
                        <a:pt x="788" y="1415"/>
                      </a:lnTo>
                      <a:lnTo>
                        <a:pt x="835" y="1413"/>
                      </a:lnTo>
                      <a:lnTo>
                        <a:pt x="877" y="1446"/>
                      </a:lnTo>
                      <a:lnTo>
                        <a:pt x="920" y="1419"/>
                      </a:lnTo>
                      <a:lnTo>
                        <a:pt x="945" y="1285"/>
                      </a:lnTo>
                      <a:lnTo>
                        <a:pt x="951" y="1254"/>
                      </a:lnTo>
                      <a:lnTo>
                        <a:pt x="955" y="1232"/>
                      </a:lnTo>
                      <a:lnTo>
                        <a:pt x="967" y="1165"/>
                      </a:lnTo>
                      <a:lnTo>
                        <a:pt x="973" y="1130"/>
                      </a:lnTo>
                      <a:lnTo>
                        <a:pt x="979" y="1100"/>
                      </a:lnTo>
                      <a:lnTo>
                        <a:pt x="981" y="1096"/>
                      </a:lnTo>
                      <a:lnTo>
                        <a:pt x="995" y="1018"/>
                      </a:lnTo>
                      <a:lnTo>
                        <a:pt x="1000" y="988"/>
                      </a:lnTo>
                      <a:lnTo>
                        <a:pt x="1006" y="947"/>
                      </a:lnTo>
                      <a:lnTo>
                        <a:pt x="1010" y="931"/>
                      </a:lnTo>
                      <a:lnTo>
                        <a:pt x="1012" y="922"/>
                      </a:lnTo>
                      <a:lnTo>
                        <a:pt x="1014" y="910"/>
                      </a:lnTo>
                      <a:lnTo>
                        <a:pt x="1022" y="872"/>
                      </a:lnTo>
                      <a:lnTo>
                        <a:pt x="1046" y="741"/>
                      </a:lnTo>
                      <a:lnTo>
                        <a:pt x="1048" y="733"/>
                      </a:lnTo>
                      <a:lnTo>
                        <a:pt x="1055" y="690"/>
                      </a:lnTo>
                      <a:lnTo>
                        <a:pt x="1061" y="656"/>
                      </a:lnTo>
                      <a:lnTo>
                        <a:pt x="1065" y="639"/>
                      </a:lnTo>
                      <a:lnTo>
                        <a:pt x="1069" y="613"/>
                      </a:lnTo>
                      <a:lnTo>
                        <a:pt x="1077" y="566"/>
                      </a:lnTo>
                      <a:lnTo>
                        <a:pt x="1089" y="509"/>
                      </a:lnTo>
                      <a:lnTo>
                        <a:pt x="1103" y="430"/>
                      </a:lnTo>
                      <a:lnTo>
                        <a:pt x="1116" y="363"/>
                      </a:lnTo>
                      <a:lnTo>
                        <a:pt x="1138" y="247"/>
                      </a:lnTo>
                      <a:lnTo>
                        <a:pt x="1142" y="224"/>
                      </a:lnTo>
                      <a:lnTo>
                        <a:pt x="1110" y="218"/>
                      </a:lnTo>
                      <a:lnTo>
                        <a:pt x="1107" y="218"/>
                      </a:lnTo>
                      <a:lnTo>
                        <a:pt x="1103" y="216"/>
                      </a:lnTo>
                      <a:lnTo>
                        <a:pt x="1050" y="206"/>
                      </a:lnTo>
                      <a:lnTo>
                        <a:pt x="1024" y="200"/>
                      </a:lnTo>
                      <a:lnTo>
                        <a:pt x="979" y="192"/>
                      </a:lnTo>
                      <a:lnTo>
                        <a:pt x="812" y="157"/>
                      </a:lnTo>
                      <a:lnTo>
                        <a:pt x="662" y="124"/>
                      </a:lnTo>
                      <a:lnTo>
                        <a:pt x="653" y="122"/>
                      </a:lnTo>
                      <a:lnTo>
                        <a:pt x="615" y="114"/>
                      </a:lnTo>
                      <a:lnTo>
                        <a:pt x="607" y="112"/>
                      </a:lnTo>
                      <a:lnTo>
                        <a:pt x="462" y="76"/>
                      </a:lnTo>
                      <a:lnTo>
                        <a:pt x="413" y="65"/>
                      </a:lnTo>
                      <a:lnTo>
                        <a:pt x="379" y="57"/>
                      </a:lnTo>
                      <a:lnTo>
                        <a:pt x="279" y="29"/>
                      </a:lnTo>
                      <a:lnTo>
                        <a:pt x="273" y="29"/>
                      </a:lnTo>
                      <a:lnTo>
                        <a:pt x="250" y="21"/>
                      </a:lnTo>
                      <a:lnTo>
                        <a:pt x="189" y="6"/>
                      </a:lnTo>
                      <a:lnTo>
                        <a:pt x="169" y="0"/>
                      </a:lnTo>
                      <a:lnTo>
                        <a:pt x="157" y="47"/>
                      </a:lnTo>
                      <a:lnTo>
                        <a:pt x="132" y="131"/>
                      </a:lnTo>
                      <a:lnTo>
                        <a:pt x="124" y="165"/>
                      </a:lnTo>
                      <a:lnTo>
                        <a:pt x="85" y="304"/>
                      </a:lnTo>
                      <a:lnTo>
                        <a:pt x="55" y="414"/>
                      </a:lnTo>
                      <a:lnTo>
                        <a:pt x="41" y="462"/>
                      </a:lnTo>
                      <a:lnTo>
                        <a:pt x="35" y="481"/>
                      </a:lnTo>
                      <a:lnTo>
                        <a:pt x="28" y="507"/>
                      </a:lnTo>
                      <a:lnTo>
                        <a:pt x="26" y="517"/>
                      </a:lnTo>
                      <a:lnTo>
                        <a:pt x="22" y="532"/>
                      </a:lnTo>
                      <a:lnTo>
                        <a:pt x="18" y="544"/>
                      </a:lnTo>
                      <a:lnTo>
                        <a:pt x="14" y="558"/>
                      </a:lnTo>
                      <a:lnTo>
                        <a:pt x="10" y="574"/>
                      </a:lnTo>
                      <a:lnTo>
                        <a:pt x="6" y="582"/>
                      </a:lnTo>
                      <a:lnTo>
                        <a:pt x="6" y="585"/>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186" name="Freeform 56">
                  <a:extLst>
                    <a:ext uri="{FF2B5EF4-FFF2-40B4-BE49-F238E27FC236}">
                      <a16:creationId xmlns:a16="http://schemas.microsoft.com/office/drawing/2014/main" id="{94277FA1-ACD7-49AA-80FA-7EFA68FEB3DC}"/>
                    </a:ext>
                  </a:extLst>
                </p:cNvPr>
                <p:cNvSpPr>
                  <a:spLocks/>
                </p:cNvSpPr>
                <p:nvPr/>
              </p:nvSpPr>
              <p:spPr bwMode="auto">
                <a:xfrm>
                  <a:off x="839" y="1167"/>
                  <a:ext cx="716" cy="588"/>
                </a:xfrm>
                <a:custGeom>
                  <a:avLst/>
                  <a:gdLst>
                    <a:gd name="T0" fmla="*/ 1284 w 1431"/>
                    <a:gd name="T1" fmla="*/ 712 h 1176"/>
                    <a:gd name="T2" fmla="*/ 1290 w 1431"/>
                    <a:gd name="T3" fmla="*/ 741 h 1176"/>
                    <a:gd name="T4" fmla="*/ 1260 w 1431"/>
                    <a:gd name="T5" fmla="*/ 802 h 1176"/>
                    <a:gd name="T6" fmla="*/ 1229 w 1431"/>
                    <a:gd name="T7" fmla="*/ 936 h 1176"/>
                    <a:gd name="T8" fmla="*/ 1128 w 1431"/>
                    <a:gd name="T9" fmla="*/ 1166 h 1176"/>
                    <a:gd name="T10" fmla="*/ 900 w 1431"/>
                    <a:gd name="T11" fmla="*/ 1111 h 1176"/>
                    <a:gd name="T12" fmla="*/ 771 w 1431"/>
                    <a:gd name="T13" fmla="*/ 1075 h 1176"/>
                    <a:gd name="T14" fmla="*/ 657 w 1431"/>
                    <a:gd name="T15" fmla="*/ 1044 h 1176"/>
                    <a:gd name="T16" fmla="*/ 517 w 1431"/>
                    <a:gd name="T17" fmla="*/ 1005 h 1176"/>
                    <a:gd name="T18" fmla="*/ 370 w 1431"/>
                    <a:gd name="T19" fmla="*/ 957 h 1176"/>
                    <a:gd name="T20" fmla="*/ 203 w 1431"/>
                    <a:gd name="T21" fmla="*/ 904 h 1176"/>
                    <a:gd name="T22" fmla="*/ 154 w 1431"/>
                    <a:gd name="T23" fmla="*/ 889 h 1176"/>
                    <a:gd name="T24" fmla="*/ 110 w 1431"/>
                    <a:gd name="T25" fmla="*/ 875 h 1176"/>
                    <a:gd name="T26" fmla="*/ 51 w 1431"/>
                    <a:gd name="T27" fmla="*/ 855 h 1176"/>
                    <a:gd name="T28" fmla="*/ 0 w 1431"/>
                    <a:gd name="T29" fmla="*/ 812 h 1176"/>
                    <a:gd name="T30" fmla="*/ 42 w 1431"/>
                    <a:gd name="T31" fmla="*/ 637 h 1176"/>
                    <a:gd name="T32" fmla="*/ 130 w 1431"/>
                    <a:gd name="T33" fmla="*/ 519 h 1176"/>
                    <a:gd name="T34" fmla="*/ 258 w 1431"/>
                    <a:gd name="T35" fmla="*/ 244 h 1176"/>
                    <a:gd name="T36" fmla="*/ 281 w 1431"/>
                    <a:gd name="T37" fmla="*/ 201 h 1176"/>
                    <a:gd name="T38" fmla="*/ 344 w 1431"/>
                    <a:gd name="T39" fmla="*/ 26 h 1176"/>
                    <a:gd name="T40" fmla="*/ 358 w 1431"/>
                    <a:gd name="T41" fmla="*/ 20 h 1176"/>
                    <a:gd name="T42" fmla="*/ 423 w 1431"/>
                    <a:gd name="T43" fmla="*/ 20 h 1176"/>
                    <a:gd name="T44" fmla="*/ 448 w 1431"/>
                    <a:gd name="T45" fmla="*/ 53 h 1176"/>
                    <a:gd name="T46" fmla="*/ 499 w 1431"/>
                    <a:gd name="T47" fmla="*/ 114 h 1176"/>
                    <a:gd name="T48" fmla="*/ 494 w 1431"/>
                    <a:gd name="T49" fmla="*/ 163 h 1176"/>
                    <a:gd name="T50" fmla="*/ 529 w 1431"/>
                    <a:gd name="T51" fmla="*/ 213 h 1176"/>
                    <a:gd name="T52" fmla="*/ 580 w 1431"/>
                    <a:gd name="T53" fmla="*/ 224 h 1176"/>
                    <a:gd name="T54" fmla="*/ 643 w 1431"/>
                    <a:gd name="T55" fmla="*/ 219 h 1176"/>
                    <a:gd name="T56" fmla="*/ 684 w 1431"/>
                    <a:gd name="T57" fmla="*/ 230 h 1176"/>
                    <a:gd name="T58" fmla="*/ 720 w 1431"/>
                    <a:gd name="T59" fmla="*/ 262 h 1176"/>
                    <a:gd name="T60" fmla="*/ 800 w 1431"/>
                    <a:gd name="T61" fmla="*/ 262 h 1176"/>
                    <a:gd name="T62" fmla="*/ 871 w 1431"/>
                    <a:gd name="T63" fmla="*/ 279 h 1176"/>
                    <a:gd name="T64" fmla="*/ 922 w 1431"/>
                    <a:gd name="T65" fmla="*/ 272 h 1176"/>
                    <a:gd name="T66" fmla="*/ 979 w 1431"/>
                    <a:gd name="T67" fmla="*/ 264 h 1176"/>
                    <a:gd name="T68" fmla="*/ 1046 w 1431"/>
                    <a:gd name="T69" fmla="*/ 281 h 1176"/>
                    <a:gd name="T70" fmla="*/ 1179 w 1431"/>
                    <a:gd name="T71" fmla="*/ 301 h 1176"/>
                    <a:gd name="T72" fmla="*/ 1262 w 1431"/>
                    <a:gd name="T73" fmla="*/ 321 h 1176"/>
                    <a:gd name="T74" fmla="*/ 1293 w 1431"/>
                    <a:gd name="T75" fmla="*/ 329 h 1176"/>
                    <a:gd name="T76" fmla="*/ 1317 w 1431"/>
                    <a:gd name="T77" fmla="*/ 334 h 1176"/>
                    <a:gd name="T78" fmla="*/ 1392 w 1431"/>
                    <a:gd name="T79" fmla="*/ 378 h 1176"/>
                    <a:gd name="T80" fmla="*/ 1431 w 1431"/>
                    <a:gd name="T81" fmla="*/ 443 h 1176"/>
                    <a:gd name="T82" fmla="*/ 1364 w 1431"/>
                    <a:gd name="T83" fmla="*/ 537 h 1176"/>
                    <a:gd name="T84" fmla="*/ 1329 w 1431"/>
                    <a:gd name="T85" fmla="*/ 592 h 1176"/>
                    <a:gd name="T86" fmla="*/ 1252 w 1431"/>
                    <a:gd name="T87" fmla="*/ 692 h 117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31"/>
                    <a:gd name="T133" fmla="*/ 0 h 1176"/>
                    <a:gd name="T134" fmla="*/ 1431 w 1431"/>
                    <a:gd name="T135" fmla="*/ 1176 h 117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31" h="1176">
                      <a:moveTo>
                        <a:pt x="1252" y="692"/>
                      </a:moveTo>
                      <a:lnTo>
                        <a:pt x="1272" y="708"/>
                      </a:lnTo>
                      <a:lnTo>
                        <a:pt x="1284" y="712"/>
                      </a:lnTo>
                      <a:lnTo>
                        <a:pt x="1295" y="733"/>
                      </a:lnTo>
                      <a:lnTo>
                        <a:pt x="1291" y="739"/>
                      </a:lnTo>
                      <a:lnTo>
                        <a:pt x="1290" y="741"/>
                      </a:lnTo>
                      <a:lnTo>
                        <a:pt x="1270" y="788"/>
                      </a:lnTo>
                      <a:lnTo>
                        <a:pt x="1266" y="790"/>
                      </a:lnTo>
                      <a:lnTo>
                        <a:pt x="1260" y="802"/>
                      </a:lnTo>
                      <a:lnTo>
                        <a:pt x="1254" y="828"/>
                      </a:lnTo>
                      <a:lnTo>
                        <a:pt x="1248" y="849"/>
                      </a:lnTo>
                      <a:lnTo>
                        <a:pt x="1229" y="936"/>
                      </a:lnTo>
                      <a:lnTo>
                        <a:pt x="1174" y="1176"/>
                      </a:lnTo>
                      <a:lnTo>
                        <a:pt x="1136" y="1168"/>
                      </a:lnTo>
                      <a:lnTo>
                        <a:pt x="1128" y="1166"/>
                      </a:lnTo>
                      <a:lnTo>
                        <a:pt x="983" y="1130"/>
                      </a:lnTo>
                      <a:lnTo>
                        <a:pt x="934" y="1119"/>
                      </a:lnTo>
                      <a:lnTo>
                        <a:pt x="900" y="1111"/>
                      </a:lnTo>
                      <a:lnTo>
                        <a:pt x="800" y="1083"/>
                      </a:lnTo>
                      <a:lnTo>
                        <a:pt x="794" y="1083"/>
                      </a:lnTo>
                      <a:lnTo>
                        <a:pt x="771" y="1075"/>
                      </a:lnTo>
                      <a:lnTo>
                        <a:pt x="710" y="1060"/>
                      </a:lnTo>
                      <a:lnTo>
                        <a:pt x="690" y="1054"/>
                      </a:lnTo>
                      <a:lnTo>
                        <a:pt x="657" y="1044"/>
                      </a:lnTo>
                      <a:lnTo>
                        <a:pt x="649" y="1044"/>
                      </a:lnTo>
                      <a:lnTo>
                        <a:pt x="549" y="1014"/>
                      </a:lnTo>
                      <a:lnTo>
                        <a:pt x="517" y="1005"/>
                      </a:lnTo>
                      <a:lnTo>
                        <a:pt x="482" y="993"/>
                      </a:lnTo>
                      <a:lnTo>
                        <a:pt x="458" y="987"/>
                      </a:lnTo>
                      <a:lnTo>
                        <a:pt x="370" y="957"/>
                      </a:lnTo>
                      <a:lnTo>
                        <a:pt x="342" y="948"/>
                      </a:lnTo>
                      <a:lnTo>
                        <a:pt x="325" y="942"/>
                      </a:lnTo>
                      <a:lnTo>
                        <a:pt x="203" y="904"/>
                      </a:lnTo>
                      <a:lnTo>
                        <a:pt x="187" y="899"/>
                      </a:lnTo>
                      <a:lnTo>
                        <a:pt x="173" y="895"/>
                      </a:lnTo>
                      <a:lnTo>
                        <a:pt x="154" y="889"/>
                      </a:lnTo>
                      <a:lnTo>
                        <a:pt x="142" y="885"/>
                      </a:lnTo>
                      <a:lnTo>
                        <a:pt x="128" y="881"/>
                      </a:lnTo>
                      <a:lnTo>
                        <a:pt x="110" y="875"/>
                      </a:lnTo>
                      <a:lnTo>
                        <a:pt x="104" y="873"/>
                      </a:lnTo>
                      <a:lnTo>
                        <a:pt x="79" y="865"/>
                      </a:lnTo>
                      <a:lnTo>
                        <a:pt x="51" y="855"/>
                      </a:lnTo>
                      <a:lnTo>
                        <a:pt x="32" y="847"/>
                      </a:lnTo>
                      <a:lnTo>
                        <a:pt x="16" y="844"/>
                      </a:lnTo>
                      <a:lnTo>
                        <a:pt x="0" y="812"/>
                      </a:lnTo>
                      <a:lnTo>
                        <a:pt x="30" y="704"/>
                      </a:lnTo>
                      <a:lnTo>
                        <a:pt x="18" y="655"/>
                      </a:lnTo>
                      <a:lnTo>
                        <a:pt x="42" y="637"/>
                      </a:lnTo>
                      <a:lnTo>
                        <a:pt x="87" y="564"/>
                      </a:lnTo>
                      <a:lnTo>
                        <a:pt x="97" y="560"/>
                      </a:lnTo>
                      <a:lnTo>
                        <a:pt x="130" y="519"/>
                      </a:lnTo>
                      <a:lnTo>
                        <a:pt x="156" y="472"/>
                      </a:lnTo>
                      <a:lnTo>
                        <a:pt x="191" y="391"/>
                      </a:lnTo>
                      <a:lnTo>
                        <a:pt x="258" y="244"/>
                      </a:lnTo>
                      <a:lnTo>
                        <a:pt x="260" y="244"/>
                      </a:lnTo>
                      <a:lnTo>
                        <a:pt x="260" y="240"/>
                      </a:lnTo>
                      <a:lnTo>
                        <a:pt x="281" y="201"/>
                      </a:lnTo>
                      <a:lnTo>
                        <a:pt x="317" y="103"/>
                      </a:lnTo>
                      <a:lnTo>
                        <a:pt x="317" y="93"/>
                      </a:lnTo>
                      <a:lnTo>
                        <a:pt x="344" y="26"/>
                      </a:lnTo>
                      <a:lnTo>
                        <a:pt x="340" y="0"/>
                      </a:lnTo>
                      <a:lnTo>
                        <a:pt x="344" y="0"/>
                      </a:lnTo>
                      <a:lnTo>
                        <a:pt x="358" y="20"/>
                      </a:lnTo>
                      <a:lnTo>
                        <a:pt x="380" y="18"/>
                      </a:lnTo>
                      <a:lnTo>
                        <a:pt x="395" y="12"/>
                      </a:lnTo>
                      <a:lnTo>
                        <a:pt x="423" y="20"/>
                      </a:lnTo>
                      <a:lnTo>
                        <a:pt x="427" y="24"/>
                      </a:lnTo>
                      <a:lnTo>
                        <a:pt x="431" y="49"/>
                      </a:lnTo>
                      <a:lnTo>
                        <a:pt x="448" y="53"/>
                      </a:lnTo>
                      <a:lnTo>
                        <a:pt x="454" y="53"/>
                      </a:lnTo>
                      <a:lnTo>
                        <a:pt x="484" y="71"/>
                      </a:lnTo>
                      <a:lnTo>
                        <a:pt x="499" y="114"/>
                      </a:lnTo>
                      <a:lnTo>
                        <a:pt x="497" y="138"/>
                      </a:lnTo>
                      <a:lnTo>
                        <a:pt x="494" y="160"/>
                      </a:lnTo>
                      <a:lnTo>
                        <a:pt x="494" y="163"/>
                      </a:lnTo>
                      <a:lnTo>
                        <a:pt x="492" y="163"/>
                      </a:lnTo>
                      <a:lnTo>
                        <a:pt x="488" y="179"/>
                      </a:lnTo>
                      <a:lnTo>
                        <a:pt x="529" y="213"/>
                      </a:lnTo>
                      <a:lnTo>
                        <a:pt x="556" y="224"/>
                      </a:lnTo>
                      <a:lnTo>
                        <a:pt x="568" y="222"/>
                      </a:lnTo>
                      <a:lnTo>
                        <a:pt x="580" y="224"/>
                      </a:lnTo>
                      <a:lnTo>
                        <a:pt x="611" y="220"/>
                      </a:lnTo>
                      <a:lnTo>
                        <a:pt x="631" y="213"/>
                      </a:lnTo>
                      <a:lnTo>
                        <a:pt x="643" y="219"/>
                      </a:lnTo>
                      <a:lnTo>
                        <a:pt x="676" y="222"/>
                      </a:lnTo>
                      <a:lnTo>
                        <a:pt x="678" y="224"/>
                      </a:lnTo>
                      <a:lnTo>
                        <a:pt x="684" y="230"/>
                      </a:lnTo>
                      <a:lnTo>
                        <a:pt x="686" y="232"/>
                      </a:lnTo>
                      <a:lnTo>
                        <a:pt x="718" y="248"/>
                      </a:lnTo>
                      <a:lnTo>
                        <a:pt x="720" y="262"/>
                      </a:lnTo>
                      <a:lnTo>
                        <a:pt x="761" y="266"/>
                      </a:lnTo>
                      <a:lnTo>
                        <a:pt x="773" y="264"/>
                      </a:lnTo>
                      <a:lnTo>
                        <a:pt x="800" y="262"/>
                      </a:lnTo>
                      <a:lnTo>
                        <a:pt x="806" y="258"/>
                      </a:lnTo>
                      <a:lnTo>
                        <a:pt x="830" y="274"/>
                      </a:lnTo>
                      <a:lnTo>
                        <a:pt x="871" y="279"/>
                      </a:lnTo>
                      <a:lnTo>
                        <a:pt x="908" y="270"/>
                      </a:lnTo>
                      <a:lnTo>
                        <a:pt x="914" y="270"/>
                      </a:lnTo>
                      <a:lnTo>
                        <a:pt x="922" y="272"/>
                      </a:lnTo>
                      <a:lnTo>
                        <a:pt x="930" y="272"/>
                      </a:lnTo>
                      <a:lnTo>
                        <a:pt x="959" y="276"/>
                      </a:lnTo>
                      <a:lnTo>
                        <a:pt x="979" y="264"/>
                      </a:lnTo>
                      <a:lnTo>
                        <a:pt x="999" y="272"/>
                      </a:lnTo>
                      <a:lnTo>
                        <a:pt x="1026" y="274"/>
                      </a:lnTo>
                      <a:lnTo>
                        <a:pt x="1046" y="281"/>
                      </a:lnTo>
                      <a:lnTo>
                        <a:pt x="1069" y="272"/>
                      </a:lnTo>
                      <a:lnTo>
                        <a:pt x="1101" y="279"/>
                      </a:lnTo>
                      <a:lnTo>
                        <a:pt x="1179" y="301"/>
                      </a:lnTo>
                      <a:lnTo>
                        <a:pt x="1219" y="309"/>
                      </a:lnTo>
                      <a:lnTo>
                        <a:pt x="1221" y="311"/>
                      </a:lnTo>
                      <a:lnTo>
                        <a:pt x="1262" y="321"/>
                      </a:lnTo>
                      <a:lnTo>
                        <a:pt x="1274" y="323"/>
                      </a:lnTo>
                      <a:lnTo>
                        <a:pt x="1278" y="325"/>
                      </a:lnTo>
                      <a:lnTo>
                        <a:pt x="1293" y="329"/>
                      </a:lnTo>
                      <a:lnTo>
                        <a:pt x="1295" y="329"/>
                      </a:lnTo>
                      <a:lnTo>
                        <a:pt x="1315" y="334"/>
                      </a:lnTo>
                      <a:lnTo>
                        <a:pt x="1317" y="334"/>
                      </a:lnTo>
                      <a:lnTo>
                        <a:pt x="1382" y="350"/>
                      </a:lnTo>
                      <a:lnTo>
                        <a:pt x="1386" y="360"/>
                      </a:lnTo>
                      <a:lnTo>
                        <a:pt x="1392" y="378"/>
                      </a:lnTo>
                      <a:lnTo>
                        <a:pt x="1392" y="384"/>
                      </a:lnTo>
                      <a:lnTo>
                        <a:pt x="1425" y="413"/>
                      </a:lnTo>
                      <a:lnTo>
                        <a:pt x="1431" y="443"/>
                      </a:lnTo>
                      <a:lnTo>
                        <a:pt x="1382" y="509"/>
                      </a:lnTo>
                      <a:lnTo>
                        <a:pt x="1380" y="511"/>
                      </a:lnTo>
                      <a:lnTo>
                        <a:pt x="1364" y="537"/>
                      </a:lnTo>
                      <a:lnTo>
                        <a:pt x="1358" y="545"/>
                      </a:lnTo>
                      <a:lnTo>
                        <a:pt x="1345" y="560"/>
                      </a:lnTo>
                      <a:lnTo>
                        <a:pt x="1329" y="592"/>
                      </a:lnTo>
                      <a:lnTo>
                        <a:pt x="1303" y="606"/>
                      </a:lnTo>
                      <a:lnTo>
                        <a:pt x="1254" y="676"/>
                      </a:lnTo>
                      <a:lnTo>
                        <a:pt x="1252" y="692"/>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187" name="Freeform 57">
                  <a:extLst>
                    <a:ext uri="{FF2B5EF4-FFF2-40B4-BE49-F238E27FC236}">
                      <a16:creationId xmlns:a16="http://schemas.microsoft.com/office/drawing/2014/main" id="{488B02D4-64C5-4A40-8326-169DBAF9142B}"/>
                    </a:ext>
                  </a:extLst>
                </p:cNvPr>
                <p:cNvSpPr>
                  <a:spLocks/>
                </p:cNvSpPr>
                <p:nvPr/>
              </p:nvSpPr>
              <p:spPr bwMode="auto">
                <a:xfrm>
                  <a:off x="1575" y="1806"/>
                  <a:ext cx="497" cy="581"/>
                </a:xfrm>
                <a:custGeom>
                  <a:avLst/>
                  <a:gdLst>
                    <a:gd name="T0" fmla="*/ 30 w 995"/>
                    <a:gd name="T1" fmla="*/ 872 h 1161"/>
                    <a:gd name="T2" fmla="*/ 22 w 995"/>
                    <a:gd name="T3" fmla="*/ 906 h 1161"/>
                    <a:gd name="T4" fmla="*/ 4 w 995"/>
                    <a:gd name="T5" fmla="*/ 1008 h 1161"/>
                    <a:gd name="T6" fmla="*/ 59 w 995"/>
                    <a:gd name="T7" fmla="*/ 1042 h 1161"/>
                    <a:gd name="T8" fmla="*/ 209 w 995"/>
                    <a:gd name="T9" fmla="*/ 1067 h 1161"/>
                    <a:gd name="T10" fmla="*/ 234 w 995"/>
                    <a:gd name="T11" fmla="*/ 1071 h 1161"/>
                    <a:gd name="T12" fmla="*/ 415 w 995"/>
                    <a:gd name="T13" fmla="*/ 1099 h 1161"/>
                    <a:gd name="T14" fmla="*/ 478 w 995"/>
                    <a:gd name="T15" fmla="*/ 1108 h 1161"/>
                    <a:gd name="T16" fmla="*/ 553 w 995"/>
                    <a:gd name="T17" fmla="*/ 1118 h 1161"/>
                    <a:gd name="T18" fmla="*/ 645 w 995"/>
                    <a:gd name="T19" fmla="*/ 1130 h 1161"/>
                    <a:gd name="T20" fmla="*/ 733 w 995"/>
                    <a:gd name="T21" fmla="*/ 1142 h 1161"/>
                    <a:gd name="T22" fmla="*/ 824 w 995"/>
                    <a:gd name="T23" fmla="*/ 1152 h 1161"/>
                    <a:gd name="T24" fmla="*/ 918 w 995"/>
                    <a:gd name="T25" fmla="*/ 1061 h 1161"/>
                    <a:gd name="T26" fmla="*/ 924 w 995"/>
                    <a:gd name="T27" fmla="*/ 1006 h 1161"/>
                    <a:gd name="T28" fmla="*/ 930 w 995"/>
                    <a:gd name="T29" fmla="*/ 955 h 1161"/>
                    <a:gd name="T30" fmla="*/ 934 w 995"/>
                    <a:gd name="T31" fmla="*/ 920 h 1161"/>
                    <a:gd name="T32" fmla="*/ 938 w 995"/>
                    <a:gd name="T33" fmla="*/ 851 h 1161"/>
                    <a:gd name="T34" fmla="*/ 950 w 995"/>
                    <a:gd name="T35" fmla="*/ 747 h 1161"/>
                    <a:gd name="T36" fmla="*/ 959 w 995"/>
                    <a:gd name="T37" fmla="*/ 668 h 1161"/>
                    <a:gd name="T38" fmla="*/ 965 w 995"/>
                    <a:gd name="T39" fmla="*/ 617 h 1161"/>
                    <a:gd name="T40" fmla="*/ 969 w 995"/>
                    <a:gd name="T41" fmla="*/ 564 h 1161"/>
                    <a:gd name="T42" fmla="*/ 977 w 995"/>
                    <a:gd name="T43" fmla="*/ 491 h 1161"/>
                    <a:gd name="T44" fmla="*/ 987 w 995"/>
                    <a:gd name="T45" fmla="*/ 407 h 1161"/>
                    <a:gd name="T46" fmla="*/ 991 w 995"/>
                    <a:gd name="T47" fmla="*/ 381 h 1161"/>
                    <a:gd name="T48" fmla="*/ 995 w 995"/>
                    <a:gd name="T49" fmla="*/ 328 h 1161"/>
                    <a:gd name="T50" fmla="*/ 912 w 995"/>
                    <a:gd name="T51" fmla="*/ 320 h 1161"/>
                    <a:gd name="T52" fmla="*/ 826 w 995"/>
                    <a:gd name="T53" fmla="*/ 310 h 1161"/>
                    <a:gd name="T54" fmla="*/ 657 w 995"/>
                    <a:gd name="T55" fmla="*/ 287 h 1161"/>
                    <a:gd name="T56" fmla="*/ 670 w 995"/>
                    <a:gd name="T57" fmla="*/ 194 h 1161"/>
                    <a:gd name="T58" fmla="*/ 674 w 995"/>
                    <a:gd name="T59" fmla="*/ 167 h 1161"/>
                    <a:gd name="T60" fmla="*/ 680 w 995"/>
                    <a:gd name="T61" fmla="*/ 112 h 1161"/>
                    <a:gd name="T62" fmla="*/ 623 w 995"/>
                    <a:gd name="T63" fmla="*/ 69 h 1161"/>
                    <a:gd name="T64" fmla="*/ 610 w 995"/>
                    <a:gd name="T65" fmla="*/ 67 h 1161"/>
                    <a:gd name="T66" fmla="*/ 527 w 995"/>
                    <a:gd name="T67" fmla="*/ 55 h 1161"/>
                    <a:gd name="T68" fmla="*/ 507 w 995"/>
                    <a:gd name="T69" fmla="*/ 53 h 1161"/>
                    <a:gd name="T70" fmla="*/ 499 w 995"/>
                    <a:gd name="T71" fmla="*/ 51 h 1161"/>
                    <a:gd name="T72" fmla="*/ 362 w 995"/>
                    <a:gd name="T73" fmla="*/ 29 h 1161"/>
                    <a:gd name="T74" fmla="*/ 238 w 995"/>
                    <a:gd name="T75" fmla="*/ 10 h 1161"/>
                    <a:gd name="T76" fmla="*/ 187 w 995"/>
                    <a:gd name="T77" fmla="*/ 23 h 1161"/>
                    <a:gd name="T78" fmla="*/ 152 w 995"/>
                    <a:gd name="T79" fmla="*/ 206 h 1161"/>
                    <a:gd name="T80" fmla="*/ 126 w 995"/>
                    <a:gd name="T81" fmla="*/ 342 h 1161"/>
                    <a:gd name="T82" fmla="*/ 114 w 995"/>
                    <a:gd name="T83" fmla="*/ 415 h 1161"/>
                    <a:gd name="T84" fmla="*/ 104 w 995"/>
                    <a:gd name="T85" fmla="*/ 466 h 1161"/>
                    <a:gd name="T86" fmla="*/ 95 w 995"/>
                    <a:gd name="T87" fmla="*/ 517 h 1161"/>
                    <a:gd name="T88" fmla="*/ 63 w 995"/>
                    <a:gd name="T89" fmla="*/ 686 h 1161"/>
                    <a:gd name="T90" fmla="*/ 59 w 995"/>
                    <a:gd name="T91" fmla="*/ 707 h 1161"/>
                    <a:gd name="T92" fmla="*/ 49 w 995"/>
                    <a:gd name="T93" fmla="*/ 764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95"/>
                    <a:gd name="T142" fmla="*/ 0 h 1161"/>
                    <a:gd name="T143" fmla="*/ 995 w 995"/>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95" h="1161">
                      <a:moveTo>
                        <a:pt x="44" y="794"/>
                      </a:moveTo>
                      <a:lnTo>
                        <a:pt x="30" y="872"/>
                      </a:lnTo>
                      <a:lnTo>
                        <a:pt x="28" y="876"/>
                      </a:lnTo>
                      <a:lnTo>
                        <a:pt x="22" y="906"/>
                      </a:lnTo>
                      <a:lnTo>
                        <a:pt x="16" y="941"/>
                      </a:lnTo>
                      <a:lnTo>
                        <a:pt x="4" y="1008"/>
                      </a:lnTo>
                      <a:lnTo>
                        <a:pt x="0" y="1030"/>
                      </a:lnTo>
                      <a:lnTo>
                        <a:pt x="59" y="1042"/>
                      </a:lnTo>
                      <a:lnTo>
                        <a:pt x="118" y="1051"/>
                      </a:lnTo>
                      <a:lnTo>
                        <a:pt x="209" y="1067"/>
                      </a:lnTo>
                      <a:lnTo>
                        <a:pt x="213" y="1067"/>
                      </a:lnTo>
                      <a:lnTo>
                        <a:pt x="234" y="1071"/>
                      </a:lnTo>
                      <a:lnTo>
                        <a:pt x="273" y="1077"/>
                      </a:lnTo>
                      <a:lnTo>
                        <a:pt x="415" y="1099"/>
                      </a:lnTo>
                      <a:lnTo>
                        <a:pt x="460" y="1104"/>
                      </a:lnTo>
                      <a:lnTo>
                        <a:pt x="478" y="1108"/>
                      </a:lnTo>
                      <a:lnTo>
                        <a:pt x="505" y="1112"/>
                      </a:lnTo>
                      <a:lnTo>
                        <a:pt x="553" y="1118"/>
                      </a:lnTo>
                      <a:lnTo>
                        <a:pt x="598" y="1124"/>
                      </a:lnTo>
                      <a:lnTo>
                        <a:pt x="645" y="1130"/>
                      </a:lnTo>
                      <a:lnTo>
                        <a:pt x="649" y="1132"/>
                      </a:lnTo>
                      <a:lnTo>
                        <a:pt x="733" y="1142"/>
                      </a:lnTo>
                      <a:lnTo>
                        <a:pt x="802" y="1150"/>
                      </a:lnTo>
                      <a:lnTo>
                        <a:pt x="824" y="1152"/>
                      </a:lnTo>
                      <a:lnTo>
                        <a:pt x="908" y="1161"/>
                      </a:lnTo>
                      <a:lnTo>
                        <a:pt x="918" y="1061"/>
                      </a:lnTo>
                      <a:lnTo>
                        <a:pt x="918" y="1057"/>
                      </a:lnTo>
                      <a:lnTo>
                        <a:pt x="924" y="1006"/>
                      </a:lnTo>
                      <a:lnTo>
                        <a:pt x="928" y="979"/>
                      </a:lnTo>
                      <a:lnTo>
                        <a:pt x="930" y="955"/>
                      </a:lnTo>
                      <a:lnTo>
                        <a:pt x="934" y="922"/>
                      </a:lnTo>
                      <a:lnTo>
                        <a:pt x="934" y="920"/>
                      </a:lnTo>
                      <a:lnTo>
                        <a:pt x="934" y="896"/>
                      </a:lnTo>
                      <a:lnTo>
                        <a:pt x="938" y="851"/>
                      </a:lnTo>
                      <a:lnTo>
                        <a:pt x="944" y="798"/>
                      </a:lnTo>
                      <a:lnTo>
                        <a:pt x="950" y="747"/>
                      </a:lnTo>
                      <a:lnTo>
                        <a:pt x="959" y="670"/>
                      </a:lnTo>
                      <a:lnTo>
                        <a:pt x="959" y="668"/>
                      </a:lnTo>
                      <a:lnTo>
                        <a:pt x="961" y="643"/>
                      </a:lnTo>
                      <a:lnTo>
                        <a:pt x="965" y="617"/>
                      </a:lnTo>
                      <a:lnTo>
                        <a:pt x="965" y="609"/>
                      </a:lnTo>
                      <a:lnTo>
                        <a:pt x="969" y="564"/>
                      </a:lnTo>
                      <a:lnTo>
                        <a:pt x="973" y="538"/>
                      </a:lnTo>
                      <a:lnTo>
                        <a:pt x="977" y="491"/>
                      </a:lnTo>
                      <a:lnTo>
                        <a:pt x="983" y="446"/>
                      </a:lnTo>
                      <a:lnTo>
                        <a:pt x="987" y="407"/>
                      </a:lnTo>
                      <a:lnTo>
                        <a:pt x="987" y="401"/>
                      </a:lnTo>
                      <a:lnTo>
                        <a:pt x="991" y="381"/>
                      </a:lnTo>
                      <a:lnTo>
                        <a:pt x="993" y="356"/>
                      </a:lnTo>
                      <a:lnTo>
                        <a:pt x="995" y="328"/>
                      </a:lnTo>
                      <a:lnTo>
                        <a:pt x="918" y="320"/>
                      </a:lnTo>
                      <a:lnTo>
                        <a:pt x="912" y="320"/>
                      </a:lnTo>
                      <a:lnTo>
                        <a:pt x="834" y="310"/>
                      </a:lnTo>
                      <a:lnTo>
                        <a:pt x="826" y="310"/>
                      </a:lnTo>
                      <a:lnTo>
                        <a:pt x="788" y="306"/>
                      </a:lnTo>
                      <a:lnTo>
                        <a:pt x="657" y="287"/>
                      </a:lnTo>
                      <a:lnTo>
                        <a:pt x="665" y="236"/>
                      </a:lnTo>
                      <a:lnTo>
                        <a:pt x="670" y="194"/>
                      </a:lnTo>
                      <a:lnTo>
                        <a:pt x="672" y="183"/>
                      </a:lnTo>
                      <a:lnTo>
                        <a:pt x="674" y="167"/>
                      </a:lnTo>
                      <a:lnTo>
                        <a:pt x="678" y="130"/>
                      </a:lnTo>
                      <a:lnTo>
                        <a:pt x="680" y="112"/>
                      </a:lnTo>
                      <a:lnTo>
                        <a:pt x="686" y="78"/>
                      </a:lnTo>
                      <a:lnTo>
                        <a:pt x="623" y="69"/>
                      </a:lnTo>
                      <a:lnTo>
                        <a:pt x="617" y="69"/>
                      </a:lnTo>
                      <a:lnTo>
                        <a:pt x="610" y="67"/>
                      </a:lnTo>
                      <a:lnTo>
                        <a:pt x="568" y="61"/>
                      </a:lnTo>
                      <a:lnTo>
                        <a:pt x="527" y="55"/>
                      </a:lnTo>
                      <a:lnTo>
                        <a:pt x="509" y="53"/>
                      </a:lnTo>
                      <a:lnTo>
                        <a:pt x="507" y="53"/>
                      </a:lnTo>
                      <a:lnTo>
                        <a:pt x="501" y="51"/>
                      </a:lnTo>
                      <a:lnTo>
                        <a:pt x="499" y="51"/>
                      </a:lnTo>
                      <a:lnTo>
                        <a:pt x="496" y="51"/>
                      </a:lnTo>
                      <a:lnTo>
                        <a:pt x="362" y="29"/>
                      </a:lnTo>
                      <a:lnTo>
                        <a:pt x="321" y="23"/>
                      </a:lnTo>
                      <a:lnTo>
                        <a:pt x="238" y="10"/>
                      </a:lnTo>
                      <a:lnTo>
                        <a:pt x="191" y="0"/>
                      </a:lnTo>
                      <a:lnTo>
                        <a:pt x="187" y="23"/>
                      </a:lnTo>
                      <a:lnTo>
                        <a:pt x="165" y="139"/>
                      </a:lnTo>
                      <a:lnTo>
                        <a:pt x="152" y="206"/>
                      </a:lnTo>
                      <a:lnTo>
                        <a:pt x="138" y="285"/>
                      </a:lnTo>
                      <a:lnTo>
                        <a:pt x="126" y="342"/>
                      </a:lnTo>
                      <a:lnTo>
                        <a:pt x="118" y="389"/>
                      </a:lnTo>
                      <a:lnTo>
                        <a:pt x="114" y="415"/>
                      </a:lnTo>
                      <a:lnTo>
                        <a:pt x="110" y="432"/>
                      </a:lnTo>
                      <a:lnTo>
                        <a:pt x="104" y="466"/>
                      </a:lnTo>
                      <a:lnTo>
                        <a:pt x="97" y="509"/>
                      </a:lnTo>
                      <a:lnTo>
                        <a:pt x="95" y="517"/>
                      </a:lnTo>
                      <a:lnTo>
                        <a:pt x="71" y="648"/>
                      </a:lnTo>
                      <a:lnTo>
                        <a:pt x="63" y="686"/>
                      </a:lnTo>
                      <a:lnTo>
                        <a:pt x="61" y="698"/>
                      </a:lnTo>
                      <a:lnTo>
                        <a:pt x="59" y="707"/>
                      </a:lnTo>
                      <a:lnTo>
                        <a:pt x="55" y="723"/>
                      </a:lnTo>
                      <a:lnTo>
                        <a:pt x="49" y="764"/>
                      </a:lnTo>
                      <a:lnTo>
                        <a:pt x="44" y="794"/>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188" name="Freeform 58">
                  <a:extLst>
                    <a:ext uri="{FF2B5EF4-FFF2-40B4-BE49-F238E27FC236}">
                      <a16:creationId xmlns:a16="http://schemas.microsoft.com/office/drawing/2014/main" id="{8A31179B-3E68-4A46-B2D1-4653F6C141F9}"/>
                    </a:ext>
                  </a:extLst>
                </p:cNvPr>
                <p:cNvSpPr>
                  <a:spLocks/>
                </p:cNvSpPr>
                <p:nvPr/>
              </p:nvSpPr>
              <p:spPr bwMode="auto">
                <a:xfrm>
                  <a:off x="1007" y="914"/>
                  <a:ext cx="588" cy="428"/>
                </a:xfrm>
                <a:custGeom>
                  <a:avLst/>
                  <a:gdLst>
                    <a:gd name="T0" fmla="*/ 1050 w 1174"/>
                    <a:gd name="T1" fmla="*/ 802 h 857"/>
                    <a:gd name="T2" fmla="*/ 979 w 1174"/>
                    <a:gd name="T3" fmla="*/ 841 h 857"/>
                    <a:gd name="T4" fmla="*/ 942 w 1174"/>
                    <a:gd name="T5" fmla="*/ 832 h 857"/>
                    <a:gd name="T6" fmla="*/ 885 w 1174"/>
                    <a:gd name="T7" fmla="*/ 818 h 857"/>
                    <a:gd name="T8" fmla="*/ 765 w 1174"/>
                    <a:gd name="T9" fmla="*/ 786 h 857"/>
                    <a:gd name="T10" fmla="*/ 690 w 1174"/>
                    <a:gd name="T11" fmla="*/ 781 h 857"/>
                    <a:gd name="T12" fmla="*/ 623 w 1174"/>
                    <a:gd name="T13" fmla="*/ 783 h 857"/>
                    <a:gd name="T14" fmla="*/ 578 w 1174"/>
                    <a:gd name="T15" fmla="*/ 777 h 857"/>
                    <a:gd name="T16" fmla="*/ 494 w 1174"/>
                    <a:gd name="T17" fmla="*/ 781 h 857"/>
                    <a:gd name="T18" fmla="*/ 437 w 1174"/>
                    <a:gd name="T19" fmla="*/ 771 h 857"/>
                    <a:gd name="T20" fmla="*/ 382 w 1174"/>
                    <a:gd name="T21" fmla="*/ 755 h 857"/>
                    <a:gd name="T22" fmla="*/ 342 w 1174"/>
                    <a:gd name="T23" fmla="*/ 731 h 857"/>
                    <a:gd name="T24" fmla="*/ 295 w 1174"/>
                    <a:gd name="T25" fmla="*/ 720 h 857"/>
                    <a:gd name="T26" fmla="*/ 232 w 1174"/>
                    <a:gd name="T27" fmla="*/ 729 h 857"/>
                    <a:gd name="T28" fmla="*/ 152 w 1174"/>
                    <a:gd name="T29" fmla="*/ 686 h 857"/>
                    <a:gd name="T30" fmla="*/ 158 w 1174"/>
                    <a:gd name="T31" fmla="*/ 667 h 857"/>
                    <a:gd name="T32" fmla="*/ 148 w 1174"/>
                    <a:gd name="T33" fmla="*/ 578 h 857"/>
                    <a:gd name="T34" fmla="*/ 95 w 1174"/>
                    <a:gd name="T35" fmla="*/ 556 h 857"/>
                    <a:gd name="T36" fmla="*/ 59 w 1174"/>
                    <a:gd name="T37" fmla="*/ 519 h 857"/>
                    <a:gd name="T38" fmla="*/ 16 w 1174"/>
                    <a:gd name="T39" fmla="*/ 501 h 857"/>
                    <a:gd name="T40" fmla="*/ 0 w 1174"/>
                    <a:gd name="T41" fmla="*/ 498 h 857"/>
                    <a:gd name="T42" fmla="*/ 30 w 1174"/>
                    <a:gd name="T43" fmla="*/ 454 h 857"/>
                    <a:gd name="T44" fmla="*/ 59 w 1174"/>
                    <a:gd name="T45" fmla="*/ 421 h 857"/>
                    <a:gd name="T46" fmla="*/ 30 w 1174"/>
                    <a:gd name="T47" fmla="*/ 401 h 857"/>
                    <a:gd name="T48" fmla="*/ 34 w 1174"/>
                    <a:gd name="T49" fmla="*/ 364 h 857"/>
                    <a:gd name="T50" fmla="*/ 77 w 1174"/>
                    <a:gd name="T51" fmla="*/ 366 h 857"/>
                    <a:gd name="T52" fmla="*/ 40 w 1174"/>
                    <a:gd name="T53" fmla="*/ 356 h 857"/>
                    <a:gd name="T54" fmla="*/ 48 w 1174"/>
                    <a:gd name="T55" fmla="*/ 279 h 857"/>
                    <a:gd name="T56" fmla="*/ 49 w 1174"/>
                    <a:gd name="T57" fmla="*/ 171 h 857"/>
                    <a:gd name="T58" fmla="*/ 36 w 1174"/>
                    <a:gd name="T59" fmla="*/ 114 h 857"/>
                    <a:gd name="T60" fmla="*/ 61 w 1174"/>
                    <a:gd name="T61" fmla="*/ 45 h 857"/>
                    <a:gd name="T62" fmla="*/ 144 w 1174"/>
                    <a:gd name="T63" fmla="*/ 112 h 857"/>
                    <a:gd name="T64" fmla="*/ 270 w 1174"/>
                    <a:gd name="T65" fmla="*/ 165 h 857"/>
                    <a:gd name="T66" fmla="*/ 303 w 1174"/>
                    <a:gd name="T67" fmla="*/ 177 h 857"/>
                    <a:gd name="T68" fmla="*/ 309 w 1174"/>
                    <a:gd name="T69" fmla="*/ 199 h 857"/>
                    <a:gd name="T70" fmla="*/ 293 w 1174"/>
                    <a:gd name="T71" fmla="*/ 254 h 857"/>
                    <a:gd name="T72" fmla="*/ 332 w 1174"/>
                    <a:gd name="T73" fmla="*/ 244 h 857"/>
                    <a:gd name="T74" fmla="*/ 311 w 1174"/>
                    <a:gd name="T75" fmla="*/ 317 h 857"/>
                    <a:gd name="T76" fmla="*/ 321 w 1174"/>
                    <a:gd name="T77" fmla="*/ 350 h 857"/>
                    <a:gd name="T78" fmla="*/ 295 w 1174"/>
                    <a:gd name="T79" fmla="*/ 346 h 857"/>
                    <a:gd name="T80" fmla="*/ 327 w 1174"/>
                    <a:gd name="T81" fmla="*/ 354 h 857"/>
                    <a:gd name="T82" fmla="*/ 372 w 1174"/>
                    <a:gd name="T83" fmla="*/ 238 h 857"/>
                    <a:gd name="T84" fmla="*/ 370 w 1174"/>
                    <a:gd name="T85" fmla="*/ 199 h 857"/>
                    <a:gd name="T86" fmla="*/ 364 w 1174"/>
                    <a:gd name="T87" fmla="*/ 213 h 857"/>
                    <a:gd name="T88" fmla="*/ 356 w 1174"/>
                    <a:gd name="T89" fmla="*/ 165 h 857"/>
                    <a:gd name="T90" fmla="*/ 380 w 1174"/>
                    <a:gd name="T91" fmla="*/ 161 h 857"/>
                    <a:gd name="T92" fmla="*/ 338 w 1174"/>
                    <a:gd name="T93" fmla="*/ 159 h 857"/>
                    <a:gd name="T94" fmla="*/ 346 w 1174"/>
                    <a:gd name="T95" fmla="*/ 197 h 857"/>
                    <a:gd name="T96" fmla="*/ 344 w 1174"/>
                    <a:gd name="T97" fmla="*/ 220 h 857"/>
                    <a:gd name="T98" fmla="*/ 323 w 1174"/>
                    <a:gd name="T99" fmla="*/ 163 h 857"/>
                    <a:gd name="T100" fmla="*/ 374 w 1174"/>
                    <a:gd name="T101" fmla="*/ 124 h 857"/>
                    <a:gd name="T102" fmla="*/ 376 w 1174"/>
                    <a:gd name="T103" fmla="*/ 59 h 857"/>
                    <a:gd name="T104" fmla="*/ 374 w 1174"/>
                    <a:gd name="T105" fmla="*/ 0 h 857"/>
                    <a:gd name="T106" fmla="*/ 1009 w 1174"/>
                    <a:gd name="T107" fmla="*/ 183 h 857"/>
                    <a:gd name="T108" fmla="*/ 1172 w 1174"/>
                    <a:gd name="T109" fmla="*/ 230 h 857"/>
                    <a:gd name="T110" fmla="*/ 1138 w 1174"/>
                    <a:gd name="T111" fmla="*/ 372 h 857"/>
                    <a:gd name="T112" fmla="*/ 1124 w 1174"/>
                    <a:gd name="T113" fmla="*/ 429 h 857"/>
                    <a:gd name="T114" fmla="*/ 1111 w 1174"/>
                    <a:gd name="T115" fmla="*/ 484 h 857"/>
                    <a:gd name="T116" fmla="*/ 1087 w 1174"/>
                    <a:gd name="T117" fmla="*/ 588 h 857"/>
                    <a:gd name="T118" fmla="*/ 1064 w 1174"/>
                    <a:gd name="T119" fmla="*/ 694 h 857"/>
                    <a:gd name="T120" fmla="*/ 1050 w 1174"/>
                    <a:gd name="T121" fmla="*/ 747 h 85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74"/>
                    <a:gd name="T184" fmla="*/ 0 h 857"/>
                    <a:gd name="T185" fmla="*/ 1174 w 1174"/>
                    <a:gd name="T186" fmla="*/ 857 h 85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74" h="857">
                      <a:moveTo>
                        <a:pt x="1048" y="763"/>
                      </a:moveTo>
                      <a:lnTo>
                        <a:pt x="1042" y="773"/>
                      </a:lnTo>
                      <a:lnTo>
                        <a:pt x="1050" y="802"/>
                      </a:lnTo>
                      <a:lnTo>
                        <a:pt x="1046" y="857"/>
                      </a:lnTo>
                      <a:lnTo>
                        <a:pt x="981" y="841"/>
                      </a:lnTo>
                      <a:lnTo>
                        <a:pt x="979" y="841"/>
                      </a:lnTo>
                      <a:lnTo>
                        <a:pt x="959" y="836"/>
                      </a:lnTo>
                      <a:lnTo>
                        <a:pt x="957" y="836"/>
                      </a:lnTo>
                      <a:lnTo>
                        <a:pt x="942" y="832"/>
                      </a:lnTo>
                      <a:lnTo>
                        <a:pt x="938" y="830"/>
                      </a:lnTo>
                      <a:lnTo>
                        <a:pt x="926" y="828"/>
                      </a:lnTo>
                      <a:lnTo>
                        <a:pt x="885" y="818"/>
                      </a:lnTo>
                      <a:lnTo>
                        <a:pt x="883" y="816"/>
                      </a:lnTo>
                      <a:lnTo>
                        <a:pt x="843" y="808"/>
                      </a:lnTo>
                      <a:lnTo>
                        <a:pt x="765" y="786"/>
                      </a:lnTo>
                      <a:lnTo>
                        <a:pt x="733" y="779"/>
                      </a:lnTo>
                      <a:lnTo>
                        <a:pt x="710" y="788"/>
                      </a:lnTo>
                      <a:lnTo>
                        <a:pt x="690" y="781"/>
                      </a:lnTo>
                      <a:lnTo>
                        <a:pt x="663" y="779"/>
                      </a:lnTo>
                      <a:lnTo>
                        <a:pt x="643" y="771"/>
                      </a:lnTo>
                      <a:lnTo>
                        <a:pt x="623" y="783"/>
                      </a:lnTo>
                      <a:lnTo>
                        <a:pt x="594" y="779"/>
                      </a:lnTo>
                      <a:lnTo>
                        <a:pt x="586" y="779"/>
                      </a:lnTo>
                      <a:lnTo>
                        <a:pt x="578" y="777"/>
                      </a:lnTo>
                      <a:lnTo>
                        <a:pt x="572" y="777"/>
                      </a:lnTo>
                      <a:lnTo>
                        <a:pt x="535" y="786"/>
                      </a:lnTo>
                      <a:lnTo>
                        <a:pt x="494" y="781"/>
                      </a:lnTo>
                      <a:lnTo>
                        <a:pt x="470" y="765"/>
                      </a:lnTo>
                      <a:lnTo>
                        <a:pt x="464" y="769"/>
                      </a:lnTo>
                      <a:lnTo>
                        <a:pt x="437" y="771"/>
                      </a:lnTo>
                      <a:lnTo>
                        <a:pt x="425" y="773"/>
                      </a:lnTo>
                      <a:lnTo>
                        <a:pt x="384" y="769"/>
                      </a:lnTo>
                      <a:lnTo>
                        <a:pt x="382" y="755"/>
                      </a:lnTo>
                      <a:lnTo>
                        <a:pt x="350" y="739"/>
                      </a:lnTo>
                      <a:lnTo>
                        <a:pt x="348" y="737"/>
                      </a:lnTo>
                      <a:lnTo>
                        <a:pt x="342" y="731"/>
                      </a:lnTo>
                      <a:lnTo>
                        <a:pt x="340" y="729"/>
                      </a:lnTo>
                      <a:lnTo>
                        <a:pt x="307" y="726"/>
                      </a:lnTo>
                      <a:lnTo>
                        <a:pt x="295" y="720"/>
                      </a:lnTo>
                      <a:lnTo>
                        <a:pt x="275" y="727"/>
                      </a:lnTo>
                      <a:lnTo>
                        <a:pt x="244" y="731"/>
                      </a:lnTo>
                      <a:lnTo>
                        <a:pt x="232" y="729"/>
                      </a:lnTo>
                      <a:lnTo>
                        <a:pt x="220" y="731"/>
                      </a:lnTo>
                      <a:lnTo>
                        <a:pt x="193" y="720"/>
                      </a:lnTo>
                      <a:lnTo>
                        <a:pt x="152" y="686"/>
                      </a:lnTo>
                      <a:lnTo>
                        <a:pt x="156" y="670"/>
                      </a:lnTo>
                      <a:lnTo>
                        <a:pt x="158" y="670"/>
                      </a:lnTo>
                      <a:lnTo>
                        <a:pt x="158" y="667"/>
                      </a:lnTo>
                      <a:lnTo>
                        <a:pt x="161" y="645"/>
                      </a:lnTo>
                      <a:lnTo>
                        <a:pt x="163" y="621"/>
                      </a:lnTo>
                      <a:lnTo>
                        <a:pt x="148" y="578"/>
                      </a:lnTo>
                      <a:lnTo>
                        <a:pt x="118" y="560"/>
                      </a:lnTo>
                      <a:lnTo>
                        <a:pt x="112" y="560"/>
                      </a:lnTo>
                      <a:lnTo>
                        <a:pt x="95" y="556"/>
                      </a:lnTo>
                      <a:lnTo>
                        <a:pt x="91" y="531"/>
                      </a:lnTo>
                      <a:lnTo>
                        <a:pt x="87" y="527"/>
                      </a:lnTo>
                      <a:lnTo>
                        <a:pt x="59" y="519"/>
                      </a:lnTo>
                      <a:lnTo>
                        <a:pt x="51" y="509"/>
                      </a:lnTo>
                      <a:lnTo>
                        <a:pt x="28" y="511"/>
                      </a:lnTo>
                      <a:lnTo>
                        <a:pt x="16" y="501"/>
                      </a:lnTo>
                      <a:lnTo>
                        <a:pt x="14" y="492"/>
                      </a:lnTo>
                      <a:lnTo>
                        <a:pt x="6" y="499"/>
                      </a:lnTo>
                      <a:lnTo>
                        <a:pt x="0" y="498"/>
                      </a:lnTo>
                      <a:lnTo>
                        <a:pt x="28" y="421"/>
                      </a:lnTo>
                      <a:lnTo>
                        <a:pt x="20" y="460"/>
                      </a:lnTo>
                      <a:lnTo>
                        <a:pt x="30" y="454"/>
                      </a:lnTo>
                      <a:lnTo>
                        <a:pt x="40" y="454"/>
                      </a:lnTo>
                      <a:lnTo>
                        <a:pt x="42" y="431"/>
                      </a:lnTo>
                      <a:lnTo>
                        <a:pt x="59" y="421"/>
                      </a:lnTo>
                      <a:lnTo>
                        <a:pt x="61" y="413"/>
                      </a:lnTo>
                      <a:lnTo>
                        <a:pt x="42" y="413"/>
                      </a:lnTo>
                      <a:lnTo>
                        <a:pt x="30" y="401"/>
                      </a:lnTo>
                      <a:lnTo>
                        <a:pt x="34" y="389"/>
                      </a:lnTo>
                      <a:lnTo>
                        <a:pt x="36" y="372"/>
                      </a:lnTo>
                      <a:lnTo>
                        <a:pt x="34" y="364"/>
                      </a:lnTo>
                      <a:lnTo>
                        <a:pt x="42" y="374"/>
                      </a:lnTo>
                      <a:lnTo>
                        <a:pt x="75" y="370"/>
                      </a:lnTo>
                      <a:lnTo>
                        <a:pt x="77" y="366"/>
                      </a:lnTo>
                      <a:lnTo>
                        <a:pt x="59" y="354"/>
                      </a:lnTo>
                      <a:lnTo>
                        <a:pt x="48" y="338"/>
                      </a:lnTo>
                      <a:lnTo>
                        <a:pt x="40" y="356"/>
                      </a:lnTo>
                      <a:lnTo>
                        <a:pt x="32" y="358"/>
                      </a:lnTo>
                      <a:lnTo>
                        <a:pt x="48" y="301"/>
                      </a:lnTo>
                      <a:lnTo>
                        <a:pt x="48" y="279"/>
                      </a:lnTo>
                      <a:lnTo>
                        <a:pt x="42" y="264"/>
                      </a:lnTo>
                      <a:lnTo>
                        <a:pt x="49" y="226"/>
                      </a:lnTo>
                      <a:lnTo>
                        <a:pt x="49" y="171"/>
                      </a:lnTo>
                      <a:lnTo>
                        <a:pt x="49" y="167"/>
                      </a:lnTo>
                      <a:lnTo>
                        <a:pt x="36" y="142"/>
                      </a:lnTo>
                      <a:lnTo>
                        <a:pt x="36" y="114"/>
                      </a:lnTo>
                      <a:lnTo>
                        <a:pt x="40" y="104"/>
                      </a:lnTo>
                      <a:lnTo>
                        <a:pt x="40" y="81"/>
                      </a:lnTo>
                      <a:lnTo>
                        <a:pt x="61" y="45"/>
                      </a:lnTo>
                      <a:lnTo>
                        <a:pt x="57" y="32"/>
                      </a:lnTo>
                      <a:lnTo>
                        <a:pt x="65" y="36"/>
                      </a:lnTo>
                      <a:lnTo>
                        <a:pt x="144" y="112"/>
                      </a:lnTo>
                      <a:lnTo>
                        <a:pt x="220" y="146"/>
                      </a:lnTo>
                      <a:lnTo>
                        <a:pt x="218" y="150"/>
                      </a:lnTo>
                      <a:lnTo>
                        <a:pt x="270" y="165"/>
                      </a:lnTo>
                      <a:lnTo>
                        <a:pt x="287" y="185"/>
                      </a:lnTo>
                      <a:lnTo>
                        <a:pt x="297" y="191"/>
                      </a:lnTo>
                      <a:lnTo>
                        <a:pt x="303" y="177"/>
                      </a:lnTo>
                      <a:lnTo>
                        <a:pt x="317" y="183"/>
                      </a:lnTo>
                      <a:lnTo>
                        <a:pt x="307" y="187"/>
                      </a:lnTo>
                      <a:lnTo>
                        <a:pt x="309" y="199"/>
                      </a:lnTo>
                      <a:lnTo>
                        <a:pt x="313" y="197"/>
                      </a:lnTo>
                      <a:lnTo>
                        <a:pt x="315" y="240"/>
                      </a:lnTo>
                      <a:lnTo>
                        <a:pt x="293" y="254"/>
                      </a:lnTo>
                      <a:lnTo>
                        <a:pt x="291" y="260"/>
                      </a:lnTo>
                      <a:lnTo>
                        <a:pt x="325" y="240"/>
                      </a:lnTo>
                      <a:lnTo>
                        <a:pt x="332" y="244"/>
                      </a:lnTo>
                      <a:lnTo>
                        <a:pt x="331" y="272"/>
                      </a:lnTo>
                      <a:lnTo>
                        <a:pt x="327" y="270"/>
                      </a:lnTo>
                      <a:lnTo>
                        <a:pt x="311" y="317"/>
                      </a:lnTo>
                      <a:lnTo>
                        <a:pt x="313" y="319"/>
                      </a:lnTo>
                      <a:lnTo>
                        <a:pt x="315" y="338"/>
                      </a:lnTo>
                      <a:lnTo>
                        <a:pt x="321" y="350"/>
                      </a:lnTo>
                      <a:lnTo>
                        <a:pt x="299" y="356"/>
                      </a:lnTo>
                      <a:lnTo>
                        <a:pt x="295" y="348"/>
                      </a:lnTo>
                      <a:lnTo>
                        <a:pt x="295" y="346"/>
                      </a:lnTo>
                      <a:lnTo>
                        <a:pt x="297" y="362"/>
                      </a:lnTo>
                      <a:lnTo>
                        <a:pt x="311" y="362"/>
                      </a:lnTo>
                      <a:lnTo>
                        <a:pt x="327" y="354"/>
                      </a:lnTo>
                      <a:lnTo>
                        <a:pt x="325" y="336"/>
                      </a:lnTo>
                      <a:lnTo>
                        <a:pt x="344" y="268"/>
                      </a:lnTo>
                      <a:lnTo>
                        <a:pt x="372" y="238"/>
                      </a:lnTo>
                      <a:lnTo>
                        <a:pt x="378" y="236"/>
                      </a:lnTo>
                      <a:lnTo>
                        <a:pt x="384" y="228"/>
                      </a:lnTo>
                      <a:lnTo>
                        <a:pt x="370" y="199"/>
                      </a:lnTo>
                      <a:lnTo>
                        <a:pt x="372" y="177"/>
                      </a:lnTo>
                      <a:lnTo>
                        <a:pt x="362" y="195"/>
                      </a:lnTo>
                      <a:lnTo>
                        <a:pt x="364" y="213"/>
                      </a:lnTo>
                      <a:lnTo>
                        <a:pt x="356" y="195"/>
                      </a:lnTo>
                      <a:lnTo>
                        <a:pt x="352" y="191"/>
                      </a:lnTo>
                      <a:lnTo>
                        <a:pt x="356" y="165"/>
                      </a:lnTo>
                      <a:lnTo>
                        <a:pt x="374" y="169"/>
                      </a:lnTo>
                      <a:lnTo>
                        <a:pt x="380" y="163"/>
                      </a:lnTo>
                      <a:lnTo>
                        <a:pt x="380" y="161"/>
                      </a:lnTo>
                      <a:lnTo>
                        <a:pt x="366" y="144"/>
                      </a:lnTo>
                      <a:lnTo>
                        <a:pt x="358" y="134"/>
                      </a:lnTo>
                      <a:lnTo>
                        <a:pt x="338" y="159"/>
                      </a:lnTo>
                      <a:lnTo>
                        <a:pt x="340" y="205"/>
                      </a:lnTo>
                      <a:lnTo>
                        <a:pt x="344" y="207"/>
                      </a:lnTo>
                      <a:lnTo>
                        <a:pt x="346" y="197"/>
                      </a:lnTo>
                      <a:lnTo>
                        <a:pt x="364" y="216"/>
                      </a:lnTo>
                      <a:lnTo>
                        <a:pt x="354" y="242"/>
                      </a:lnTo>
                      <a:lnTo>
                        <a:pt x="344" y="220"/>
                      </a:lnTo>
                      <a:lnTo>
                        <a:pt x="331" y="207"/>
                      </a:lnTo>
                      <a:lnTo>
                        <a:pt x="336" y="179"/>
                      </a:lnTo>
                      <a:lnTo>
                        <a:pt x="323" y="163"/>
                      </a:lnTo>
                      <a:lnTo>
                        <a:pt x="346" y="126"/>
                      </a:lnTo>
                      <a:lnTo>
                        <a:pt x="360" y="81"/>
                      </a:lnTo>
                      <a:lnTo>
                        <a:pt x="374" y="124"/>
                      </a:lnTo>
                      <a:lnTo>
                        <a:pt x="388" y="85"/>
                      </a:lnTo>
                      <a:lnTo>
                        <a:pt x="391" y="65"/>
                      </a:lnTo>
                      <a:lnTo>
                        <a:pt x="376" y="59"/>
                      </a:lnTo>
                      <a:lnTo>
                        <a:pt x="370" y="81"/>
                      </a:lnTo>
                      <a:lnTo>
                        <a:pt x="366" y="30"/>
                      </a:lnTo>
                      <a:lnTo>
                        <a:pt x="374" y="0"/>
                      </a:lnTo>
                      <a:lnTo>
                        <a:pt x="637" y="81"/>
                      </a:lnTo>
                      <a:lnTo>
                        <a:pt x="918" y="159"/>
                      </a:lnTo>
                      <a:lnTo>
                        <a:pt x="1009" y="183"/>
                      </a:lnTo>
                      <a:lnTo>
                        <a:pt x="1117" y="209"/>
                      </a:lnTo>
                      <a:lnTo>
                        <a:pt x="1174" y="222"/>
                      </a:lnTo>
                      <a:lnTo>
                        <a:pt x="1172" y="230"/>
                      </a:lnTo>
                      <a:lnTo>
                        <a:pt x="1170" y="238"/>
                      </a:lnTo>
                      <a:lnTo>
                        <a:pt x="1166" y="254"/>
                      </a:lnTo>
                      <a:lnTo>
                        <a:pt x="1138" y="372"/>
                      </a:lnTo>
                      <a:lnTo>
                        <a:pt x="1128" y="405"/>
                      </a:lnTo>
                      <a:lnTo>
                        <a:pt x="1124" y="423"/>
                      </a:lnTo>
                      <a:lnTo>
                        <a:pt x="1124" y="429"/>
                      </a:lnTo>
                      <a:lnTo>
                        <a:pt x="1123" y="433"/>
                      </a:lnTo>
                      <a:lnTo>
                        <a:pt x="1123" y="437"/>
                      </a:lnTo>
                      <a:lnTo>
                        <a:pt x="1111" y="484"/>
                      </a:lnTo>
                      <a:lnTo>
                        <a:pt x="1105" y="511"/>
                      </a:lnTo>
                      <a:lnTo>
                        <a:pt x="1093" y="564"/>
                      </a:lnTo>
                      <a:lnTo>
                        <a:pt x="1087" y="588"/>
                      </a:lnTo>
                      <a:lnTo>
                        <a:pt x="1087" y="590"/>
                      </a:lnTo>
                      <a:lnTo>
                        <a:pt x="1081" y="615"/>
                      </a:lnTo>
                      <a:lnTo>
                        <a:pt x="1064" y="694"/>
                      </a:lnTo>
                      <a:lnTo>
                        <a:pt x="1060" y="704"/>
                      </a:lnTo>
                      <a:lnTo>
                        <a:pt x="1052" y="737"/>
                      </a:lnTo>
                      <a:lnTo>
                        <a:pt x="1050" y="747"/>
                      </a:lnTo>
                      <a:lnTo>
                        <a:pt x="1048" y="763"/>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189" name="Freeform 59">
                  <a:extLst>
                    <a:ext uri="{FF2B5EF4-FFF2-40B4-BE49-F238E27FC236}">
                      <a16:creationId xmlns:a16="http://schemas.microsoft.com/office/drawing/2014/main" id="{B92AB847-82CF-4C33-8578-70E8DD608A9D}"/>
                    </a:ext>
                  </a:extLst>
                </p:cNvPr>
                <p:cNvSpPr>
                  <a:spLocks/>
                </p:cNvSpPr>
                <p:nvPr/>
              </p:nvSpPr>
              <p:spPr bwMode="auto">
                <a:xfrm>
                  <a:off x="1419" y="2321"/>
                  <a:ext cx="610" cy="644"/>
                </a:xfrm>
                <a:custGeom>
                  <a:avLst/>
                  <a:gdLst>
                    <a:gd name="T0" fmla="*/ 23 w 1220"/>
                    <a:gd name="T1" fmla="*/ 843 h 1287"/>
                    <a:gd name="T2" fmla="*/ 76 w 1220"/>
                    <a:gd name="T3" fmla="*/ 794 h 1287"/>
                    <a:gd name="T4" fmla="*/ 41 w 1220"/>
                    <a:gd name="T5" fmla="*/ 766 h 1287"/>
                    <a:gd name="T6" fmla="*/ 69 w 1220"/>
                    <a:gd name="T7" fmla="*/ 701 h 1287"/>
                    <a:gd name="T8" fmla="*/ 114 w 1220"/>
                    <a:gd name="T9" fmla="*/ 601 h 1287"/>
                    <a:gd name="T10" fmla="*/ 130 w 1220"/>
                    <a:gd name="T11" fmla="*/ 580 h 1287"/>
                    <a:gd name="T12" fmla="*/ 188 w 1220"/>
                    <a:gd name="T13" fmla="*/ 554 h 1287"/>
                    <a:gd name="T14" fmla="*/ 155 w 1220"/>
                    <a:gd name="T15" fmla="*/ 507 h 1287"/>
                    <a:gd name="T16" fmla="*/ 143 w 1220"/>
                    <a:gd name="T17" fmla="*/ 446 h 1287"/>
                    <a:gd name="T18" fmla="*/ 130 w 1220"/>
                    <a:gd name="T19" fmla="*/ 387 h 1287"/>
                    <a:gd name="T20" fmla="*/ 145 w 1220"/>
                    <a:gd name="T21" fmla="*/ 232 h 1287"/>
                    <a:gd name="T22" fmla="*/ 149 w 1220"/>
                    <a:gd name="T23" fmla="*/ 161 h 1287"/>
                    <a:gd name="T24" fmla="*/ 238 w 1220"/>
                    <a:gd name="T25" fmla="*/ 192 h 1287"/>
                    <a:gd name="T26" fmla="*/ 306 w 1220"/>
                    <a:gd name="T27" fmla="*/ 31 h 1287"/>
                    <a:gd name="T28" fmla="*/ 371 w 1220"/>
                    <a:gd name="T29" fmla="*/ 12 h 1287"/>
                    <a:gd name="T30" fmla="*/ 521 w 1220"/>
                    <a:gd name="T31" fmla="*/ 37 h 1287"/>
                    <a:gd name="T32" fmla="*/ 546 w 1220"/>
                    <a:gd name="T33" fmla="*/ 41 h 1287"/>
                    <a:gd name="T34" fmla="*/ 727 w 1220"/>
                    <a:gd name="T35" fmla="*/ 69 h 1287"/>
                    <a:gd name="T36" fmla="*/ 790 w 1220"/>
                    <a:gd name="T37" fmla="*/ 78 h 1287"/>
                    <a:gd name="T38" fmla="*/ 865 w 1220"/>
                    <a:gd name="T39" fmla="*/ 88 h 1287"/>
                    <a:gd name="T40" fmla="*/ 957 w 1220"/>
                    <a:gd name="T41" fmla="*/ 100 h 1287"/>
                    <a:gd name="T42" fmla="*/ 1045 w 1220"/>
                    <a:gd name="T43" fmla="*/ 112 h 1287"/>
                    <a:gd name="T44" fmla="*/ 1136 w 1220"/>
                    <a:gd name="T45" fmla="*/ 122 h 1287"/>
                    <a:gd name="T46" fmla="*/ 1214 w 1220"/>
                    <a:gd name="T47" fmla="*/ 183 h 1287"/>
                    <a:gd name="T48" fmla="*/ 1197 w 1220"/>
                    <a:gd name="T49" fmla="*/ 338 h 1287"/>
                    <a:gd name="T50" fmla="*/ 1187 w 1220"/>
                    <a:gd name="T51" fmla="*/ 440 h 1287"/>
                    <a:gd name="T52" fmla="*/ 1171 w 1220"/>
                    <a:gd name="T53" fmla="*/ 587 h 1287"/>
                    <a:gd name="T54" fmla="*/ 1167 w 1220"/>
                    <a:gd name="T55" fmla="*/ 629 h 1287"/>
                    <a:gd name="T56" fmla="*/ 1153 w 1220"/>
                    <a:gd name="T57" fmla="*/ 747 h 1287"/>
                    <a:gd name="T58" fmla="*/ 1148 w 1220"/>
                    <a:gd name="T59" fmla="*/ 798 h 1287"/>
                    <a:gd name="T60" fmla="*/ 1136 w 1220"/>
                    <a:gd name="T61" fmla="*/ 920 h 1287"/>
                    <a:gd name="T62" fmla="*/ 1128 w 1220"/>
                    <a:gd name="T63" fmla="*/ 996 h 1287"/>
                    <a:gd name="T64" fmla="*/ 1120 w 1220"/>
                    <a:gd name="T65" fmla="*/ 1051 h 1287"/>
                    <a:gd name="T66" fmla="*/ 1100 w 1220"/>
                    <a:gd name="T67" fmla="*/ 1244 h 1287"/>
                    <a:gd name="T68" fmla="*/ 1094 w 1220"/>
                    <a:gd name="T69" fmla="*/ 1287 h 1287"/>
                    <a:gd name="T70" fmla="*/ 692 w 1220"/>
                    <a:gd name="T71" fmla="*/ 1238 h 1287"/>
                    <a:gd name="T72" fmla="*/ 637 w 1220"/>
                    <a:gd name="T73" fmla="*/ 1210 h 1287"/>
                    <a:gd name="T74" fmla="*/ 609 w 1220"/>
                    <a:gd name="T75" fmla="*/ 1199 h 1287"/>
                    <a:gd name="T76" fmla="*/ 23 w 1220"/>
                    <a:gd name="T77" fmla="*/ 898 h 128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20"/>
                    <a:gd name="T118" fmla="*/ 0 h 1287"/>
                    <a:gd name="T119" fmla="*/ 1220 w 1220"/>
                    <a:gd name="T120" fmla="*/ 1287 h 128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20" h="1287">
                      <a:moveTo>
                        <a:pt x="0" y="866"/>
                      </a:moveTo>
                      <a:lnTo>
                        <a:pt x="23" y="843"/>
                      </a:lnTo>
                      <a:lnTo>
                        <a:pt x="59" y="843"/>
                      </a:lnTo>
                      <a:lnTo>
                        <a:pt x="76" y="794"/>
                      </a:lnTo>
                      <a:lnTo>
                        <a:pt x="61" y="786"/>
                      </a:lnTo>
                      <a:lnTo>
                        <a:pt x="41" y="766"/>
                      </a:lnTo>
                      <a:lnTo>
                        <a:pt x="51" y="711"/>
                      </a:lnTo>
                      <a:lnTo>
                        <a:pt x="69" y="701"/>
                      </a:lnTo>
                      <a:lnTo>
                        <a:pt x="104" y="654"/>
                      </a:lnTo>
                      <a:lnTo>
                        <a:pt x="114" y="601"/>
                      </a:lnTo>
                      <a:lnTo>
                        <a:pt x="122" y="595"/>
                      </a:lnTo>
                      <a:lnTo>
                        <a:pt x="130" y="580"/>
                      </a:lnTo>
                      <a:lnTo>
                        <a:pt x="169" y="568"/>
                      </a:lnTo>
                      <a:lnTo>
                        <a:pt x="188" y="554"/>
                      </a:lnTo>
                      <a:lnTo>
                        <a:pt x="194" y="544"/>
                      </a:lnTo>
                      <a:lnTo>
                        <a:pt x="155" y="507"/>
                      </a:lnTo>
                      <a:lnTo>
                        <a:pt x="157" y="497"/>
                      </a:lnTo>
                      <a:lnTo>
                        <a:pt x="143" y="446"/>
                      </a:lnTo>
                      <a:lnTo>
                        <a:pt x="126" y="414"/>
                      </a:lnTo>
                      <a:lnTo>
                        <a:pt x="130" y="387"/>
                      </a:lnTo>
                      <a:lnTo>
                        <a:pt x="147" y="338"/>
                      </a:lnTo>
                      <a:lnTo>
                        <a:pt x="145" y="232"/>
                      </a:lnTo>
                      <a:lnTo>
                        <a:pt x="157" y="208"/>
                      </a:lnTo>
                      <a:lnTo>
                        <a:pt x="149" y="161"/>
                      </a:lnTo>
                      <a:lnTo>
                        <a:pt x="196" y="159"/>
                      </a:lnTo>
                      <a:lnTo>
                        <a:pt x="238" y="192"/>
                      </a:lnTo>
                      <a:lnTo>
                        <a:pt x="281" y="165"/>
                      </a:lnTo>
                      <a:lnTo>
                        <a:pt x="306" y="31"/>
                      </a:lnTo>
                      <a:lnTo>
                        <a:pt x="312" y="0"/>
                      </a:lnTo>
                      <a:lnTo>
                        <a:pt x="371" y="12"/>
                      </a:lnTo>
                      <a:lnTo>
                        <a:pt x="430" y="21"/>
                      </a:lnTo>
                      <a:lnTo>
                        <a:pt x="521" y="37"/>
                      </a:lnTo>
                      <a:lnTo>
                        <a:pt x="525" y="37"/>
                      </a:lnTo>
                      <a:lnTo>
                        <a:pt x="546" y="41"/>
                      </a:lnTo>
                      <a:lnTo>
                        <a:pt x="585" y="47"/>
                      </a:lnTo>
                      <a:lnTo>
                        <a:pt x="727" y="69"/>
                      </a:lnTo>
                      <a:lnTo>
                        <a:pt x="772" y="74"/>
                      </a:lnTo>
                      <a:lnTo>
                        <a:pt x="790" y="78"/>
                      </a:lnTo>
                      <a:lnTo>
                        <a:pt x="817" y="82"/>
                      </a:lnTo>
                      <a:lnTo>
                        <a:pt x="865" y="88"/>
                      </a:lnTo>
                      <a:lnTo>
                        <a:pt x="910" y="94"/>
                      </a:lnTo>
                      <a:lnTo>
                        <a:pt x="957" y="100"/>
                      </a:lnTo>
                      <a:lnTo>
                        <a:pt x="961" y="102"/>
                      </a:lnTo>
                      <a:lnTo>
                        <a:pt x="1045" y="112"/>
                      </a:lnTo>
                      <a:lnTo>
                        <a:pt x="1114" y="120"/>
                      </a:lnTo>
                      <a:lnTo>
                        <a:pt x="1136" y="122"/>
                      </a:lnTo>
                      <a:lnTo>
                        <a:pt x="1220" y="131"/>
                      </a:lnTo>
                      <a:lnTo>
                        <a:pt x="1214" y="183"/>
                      </a:lnTo>
                      <a:lnTo>
                        <a:pt x="1208" y="234"/>
                      </a:lnTo>
                      <a:lnTo>
                        <a:pt x="1197" y="338"/>
                      </a:lnTo>
                      <a:lnTo>
                        <a:pt x="1187" y="432"/>
                      </a:lnTo>
                      <a:lnTo>
                        <a:pt x="1187" y="440"/>
                      </a:lnTo>
                      <a:lnTo>
                        <a:pt x="1175" y="550"/>
                      </a:lnTo>
                      <a:lnTo>
                        <a:pt x="1171" y="587"/>
                      </a:lnTo>
                      <a:lnTo>
                        <a:pt x="1171" y="589"/>
                      </a:lnTo>
                      <a:lnTo>
                        <a:pt x="1167" y="629"/>
                      </a:lnTo>
                      <a:lnTo>
                        <a:pt x="1161" y="670"/>
                      </a:lnTo>
                      <a:lnTo>
                        <a:pt x="1153" y="747"/>
                      </a:lnTo>
                      <a:lnTo>
                        <a:pt x="1150" y="792"/>
                      </a:lnTo>
                      <a:lnTo>
                        <a:pt x="1148" y="798"/>
                      </a:lnTo>
                      <a:lnTo>
                        <a:pt x="1136" y="908"/>
                      </a:lnTo>
                      <a:lnTo>
                        <a:pt x="1136" y="920"/>
                      </a:lnTo>
                      <a:lnTo>
                        <a:pt x="1132" y="951"/>
                      </a:lnTo>
                      <a:lnTo>
                        <a:pt x="1128" y="996"/>
                      </a:lnTo>
                      <a:lnTo>
                        <a:pt x="1126" y="1000"/>
                      </a:lnTo>
                      <a:lnTo>
                        <a:pt x="1120" y="1051"/>
                      </a:lnTo>
                      <a:lnTo>
                        <a:pt x="1120" y="1067"/>
                      </a:lnTo>
                      <a:lnTo>
                        <a:pt x="1100" y="1244"/>
                      </a:lnTo>
                      <a:lnTo>
                        <a:pt x="1100" y="1250"/>
                      </a:lnTo>
                      <a:lnTo>
                        <a:pt x="1094" y="1287"/>
                      </a:lnTo>
                      <a:lnTo>
                        <a:pt x="813" y="1254"/>
                      </a:lnTo>
                      <a:lnTo>
                        <a:pt x="692" y="1238"/>
                      </a:lnTo>
                      <a:lnTo>
                        <a:pt x="642" y="1214"/>
                      </a:lnTo>
                      <a:lnTo>
                        <a:pt x="637" y="1210"/>
                      </a:lnTo>
                      <a:lnTo>
                        <a:pt x="611" y="1199"/>
                      </a:lnTo>
                      <a:lnTo>
                        <a:pt x="609" y="1199"/>
                      </a:lnTo>
                      <a:lnTo>
                        <a:pt x="267" y="1028"/>
                      </a:lnTo>
                      <a:lnTo>
                        <a:pt x="23" y="898"/>
                      </a:lnTo>
                      <a:lnTo>
                        <a:pt x="0" y="866"/>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sp>
              <p:nvSpPr>
                <p:cNvPr id="190" name="Freeform 60">
                  <a:extLst>
                    <a:ext uri="{FF2B5EF4-FFF2-40B4-BE49-F238E27FC236}">
                      <a16:creationId xmlns:a16="http://schemas.microsoft.com/office/drawing/2014/main" id="{8DCF0743-9CDC-4AB9-89A7-374CCE97CB67}"/>
                    </a:ext>
                  </a:extLst>
                </p:cNvPr>
                <p:cNvSpPr>
                  <a:spLocks/>
                </p:cNvSpPr>
                <p:nvPr/>
              </p:nvSpPr>
              <p:spPr bwMode="auto">
                <a:xfrm>
                  <a:off x="1966" y="2387"/>
                  <a:ext cx="614" cy="586"/>
                </a:xfrm>
                <a:custGeom>
                  <a:avLst/>
                  <a:gdLst>
                    <a:gd name="T0" fmla="*/ 170 w 1231"/>
                    <a:gd name="T1" fmla="*/ 1174 h 1174"/>
                    <a:gd name="T2" fmla="*/ 358 w 1231"/>
                    <a:gd name="T3" fmla="*/ 1097 h 1174"/>
                    <a:gd name="T4" fmla="*/ 490 w 1231"/>
                    <a:gd name="T5" fmla="*/ 1085 h 1174"/>
                    <a:gd name="T6" fmla="*/ 492 w 1231"/>
                    <a:gd name="T7" fmla="*/ 1070 h 1174"/>
                    <a:gd name="T8" fmla="*/ 545 w 1231"/>
                    <a:gd name="T9" fmla="*/ 1068 h 1174"/>
                    <a:gd name="T10" fmla="*/ 594 w 1231"/>
                    <a:gd name="T11" fmla="*/ 1070 h 1174"/>
                    <a:gd name="T12" fmla="*/ 743 w 1231"/>
                    <a:gd name="T13" fmla="*/ 1079 h 1174"/>
                    <a:gd name="T14" fmla="*/ 834 w 1231"/>
                    <a:gd name="T15" fmla="*/ 1083 h 1174"/>
                    <a:gd name="T16" fmla="*/ 946 w 1231"/>
                    <a:gd name="T17" fmla="*/ 1087 h 1174"/>
                    <a:gd name="T18" fmla="*/ 1013 w 1231"/>
                    <a:gd name="T19" fmla="*/ 1089 h 1174"/>
                    <a:gd name="T20" fmla="*/ 1066 w 1231"/>
                    <a:gd name="T21" fmla="*/ 1091 h 1174"/>
                    <a:gd name="T22" fmla="*/ 1072 w 1231"/>
                    <a:gd name="T23" fmla="*/ 1091 h 1174"/>
                    <a:gd name="T24" fmla="*/ 1142 w 1231"/>
                    <a:gd name="T25" fmla="*/ 1093 h 1174"/>
                    <a:gd name="T26" fmla="*/ 1190 w 1231"/>
                    <a:gd name="T27" fmla="*/ 1095 h 1174"/>
                    <a:gd name="T28" fmla="*/ 1203 w 1231"/>
                    <a:gd name="T29" fmla="*/ 1077 h 1174"/>
                    <a:gd name="T30" fmla="*/ 1203 w 1231"/>
                    <a:gd name="T31" fmla="*/ 997 h 1174"/>
                    <a:gd name="T32" fmla="*/ 1205 w 1231"/>
                    <a:gd name="T33" fmla="*/ 967 h 1174"/>
                    <a:gd name="T34" fmla="*/ 1205 w 1231"/>
                    <a:gd name="T35" fmla="*/ 899 h 1174"/>
                    <a:gd name="T36" fmla="*/ 1209 w 1231"/>
                    <a:gd name="T37" fmla="*/ 814 h 1174"/>
                    <a:gd name="T38" fmla="*/ 1209 w 1231"/>
                    <a:gd name="T39" fmla="*/ 789 h 1174"/>
                    <a:gd name="T40" fmla="*/ 1209 w 1231"/>
                    <a:gd name="T41" fmla="*/ 775 h 1174"/>
                    <a:gd name="T42" fmla="*/ 1211 w 1231"/>
                    <a:gd name="T43" fmla="*/ 745 h 1174"/>
                    <a:gd name="T44" fmla="*/ 1213 w 1231"/>
                    <a:gd name="T45" fmla="*/ 686 h 1174"/>
                    <a:gd name="T46" fmla="*/ 1215 w 1231"/>
                    <a:gd name="T47" fmla="*/ 623 h 1174"/>
                    <a:gd name="T48" fmla="*/ 1215 w 1231"/>
                    <a:gd name="T49" fmla="*/ 598 h 1174"/>
                    <a:gd name="T50" fmla="*/ 1215 w 1231"/>
                    <a:gd name="T51" fmla="*/ 533 h 1174"/>
                    <a:gd name="T52" fmla="*/ 1217 w 1231"/>
                    <a:gd name="T53" fmla="*/ 507 h 1174"/>
                    <a:gd name="T54" fmla="*/ 1217 w 1231"/>
                    <a:gd name="T55" fmla="*/ 480 h 1174"/>
                    <a:gd name="T56" fmla="*/ 1217 w 1231"/>
                    <a:gd name="T57" fmla="*/ 443 h 1174"/>
                    <a:gd name="T58" fmla="*/ 1217 w 1231"/>
                    <a:gd name="T59" fmla="*/ 413 h 1174"/>
                    <a:gd name="T60" fmla="*/ 1219 w 1231"/>
                    <a:gd name="T61" fmla="*/ 329 h 1174"/>
                    <a:gd name="T62" fmla="*/ 1219 w 1231"/>
                    <a:gd name="T63" fmla="*/ 321 h 1174"/>
                    <a:gd name="T64" fmla="*/ 1221 w 1231"/>
                    <a:gd name="T65" fmla="*/ 171 h 1174"/>
                    <a:gd name="T66" fmla="*/ 1229 w 1231"/>
                    <a:gd name="T67" fmla="*/ 126 h 1174"/>
                    <a:gd name="T68" fmla="*/ 1231 w 1231"/>
                    <a:gd name="T69" fmla="*/ 67 h 1174"/>
                    <a:gd name="T70" fmla="*/ 1174 w 1231"/>
                    <a:gd name="T71" fmla="*/ 67 h 1174"/>
                    <a:gd name="T72" fmla="*/ 1046 w 1231"/>
                    <a:gd name="T73" fmla="*/ 63 h 1174"/>
                    <a:gd name="T74" fmla="*/ 875 w 1231"/>
                    <a:gd name="T75" fmla="*/ 57 h 1174"/>
                    <a:gd name="T76" fmla="*/ 824 w 1231"/>
                    <a:gd name="T77" fmla="*/ 55 h 1174"/>
                    <a:gd name="T78" fmla="*/ 728 w 1231"/>
                    <a:gd name="T79" fmla="*/ 50 h 1174"/>
                    <a:gd name="T80" fmla="*/ 680 w 1231"/>
                    <a:gd name="T81" fmla="*/ 48 h 1174"/>
                    <a:gd name="T82" fmla="*/ 421 w 1231"/>
                    <a:gd name="T83" fmla="*/ 28 h 1174"/>
                    <a:gd name="T84" fmla="*/ 411 w 1231"/>
                    <a:gd name="T85" fmla="*/ 28 h 1174"/>
                    <a:gd name="T86" fmla="*/ 293 w 1231"/>
                    <a:gd name="T87" fmla="*/ 18 h 1174"/>
                    <a:gd name="T88" fmla="*/ 193 w 1231"/>
                    <a:gd name="T89" fmla="*/ 8 h 1174"/>
                    <a:gd name="T90" fmla="*/ 126 w 1231"/>
                    <a:gd name="T91" fmla="*/ 0 h 1174"/>
                    <a:gd name="T92" fmla="*/ 114 w 1231"/>
                    <a:gd name="T93" fmla="*/ 103 h 1174"/>
                    <a:gd name="T94" fmla="*/ 93 w 1231"/>
                    <a:gd name="T95" fmla="*/ 301 h 1174"/>
                    <a:gd name="T96" fmla="*/ 81 w 1231"/>
                    <a:gd name="T97" fmla="*/ 419 h 1174"/>
                    <a:gd name="T98" fmla="*/ 77 w 1231"/>
                    <a:gd name="T99" fmla="*/ 458 h 1174"/>
                    <a:gd name="T100" fmla="*/ 67 w 1231"/>
                    <a:gd name="T101" fmla="*/ 539 h 1174"/>
                    <a:gd name="T102" fmla="*/ 56 w 1231"/>
                    <a:gd name="T103" fmla="*/ 661 h 1174"/>
                    <a:gd name="T104" fmla="*/ 42 w 1231"/>
                    <a:gd name="T105" fmla="*/ 777 h 1174"/>
                    <a:gd name="T106" fmla="*/ 38 w 1231"/>
                    <a:gd name="T107" fmla="*/ 820 h 1174"/>
                    <a:gd name="T108" fmla="*/ 32 w 1231"/>
                    <a:gd name="T109" fmla="*/ 869 h 1174"/>
                    <a:gd name="T110" fmla="*/ 26 w 1231"/>
                    <a:gd name="T111" fmla="*/ 936 h 1174"/>
                    <a:gd name="T112" fmla="*/ 6 w 1231"/>
                    <a:gd name="T113" fmla="*/ 1119 h 1174"/>
                    <a:gd name="T114" fmla="*/ 38 w 1231"/>
                    <a:gd name="T115" fmla="*/ 1160 h 117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31"/>
                    <a:gd name="T175" fmla="*/ 0 h 1174"/>
                    <a:gd name="T176" fmla="*/ 1231 w 1231"/>
                    <a:gd name="T177" fmla="*/ 1174 h 117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31" h="1174">
                      <a:moveTo>
                        <a:pt x="38" y="1160"/>
                      </a:moveTo>
                      <a:lnTo>
                        <a:pt x="170" y="1174"/>
                      </a:lnTo>
                      <a:lnTo>
                        <a:pt x="177" y="1081"/>
                      </a:lnTo>
                      <a:lnTo>
                        <a:pt x="358" y="1097"/>
                      </a:lnTo>
                      <a:lnTo>
                        <a:pt x="511" y="1109"/>
                      </a:lnTo>
                      <a:lnTo>
                        <a:pt x="490" y="1085"/>
                      </a:lnTo>
                      <a:lnTo>
                        <a:pt x="498" y="1081"/>
                      </a:lnTo>
                      <a:lnTo>
                        <a:pt x="492" y="1070"/>
                      </a:lnTo>
                      <a:lnTo>
                        <a:pt x="498" y="1064"/>
                      </a:lnTo>
                      <a:lnTo>
                        <a:pt x="545" y="1068"/>
                      </a:lnTo>
                      <a:lnTo>
                        <a:pt x="570" y="1070"/>
                      </a:lnTo>
                      <a:lnTo>
                        <a:pt x="594" y="1070"/>
                      </a:lnTo>
                      <a:lnTo>
                        <a:pt x="620" y="1072"/>
                      </a:lnTo>
                      <a:lnTo>
                        <a:pt x="743" y="1079"/>
                      </a:lnTo>
                      <a:lnTo>
                        <a:pt x="798" y="1081"/>
                      </a:lnTo>
                      <a:lnTo>
                        <a:pt x="834" y="1083"/>
                      </a:lnTo>
                      <a:lnTo>
                        <a:pt x="848" y="1083"/>
                      </a:lnTo>
                      <a:lnTo>
                        <a:pt x="946" y="1087"/>
                      </a:lnTo>
                      <a:lnTo>
                        <a:pt x="963" y="1089"/>
                      </a:lnTo>
                      <a:lnTo>
                        <a:pt x="1013" y="1089"/>
                      </a:lnTo>
                      <a:lnTo>
                        <a:pt x="1020" y="1091"/>
                      </a:lnTo>
                      <a:lnTo>
                        <a:pt x="1066" y="1091"/>
                      </a:lnTo>
                      <a:lnTo>
                        <a:pt x="1070" y="1091"/>
                      </a:lnTo>
                      <a:lnTo>
                        <a:pt x="1072" y="1091"/>
                      </a:lnTo>
                      <a:lnTo>
                        <a:pt x="1091" y="1091"/>
                      </a:lnTo>
                      <a:lnTo>
                        <a:pt x="1142" y="1093"/>
                      </a:lnTo>
                      <a:lnTo>
                        <a:pt x="1150" y="1093"/>
                      </a:lnTo>
                      <a:lnTo>
                        <a:pt x="1190" y="1095"/>
                      </a:lnTo>
                      <a:lnTo>
                        <a:pt x="1203" y="1095"/>
                      </a:lnTo>
                      <a:lnTo>
                        <a:pt x="1203" y="1077"/>
                      </a:lnTo>
                      <a:lnTo>
                        <a:pt x="1203" y="1044"/>
                      </a:lnTo>
                      <a:lnTo>
                        <a:pt x="1203" y="997"/>
                      </a:lnTo>
                      <a:lnTo>
                        <a:pt x="1203" y="989"/>
                      </a:lnTo>
                      <a:lnTo>
                        <a:pt x="1205" y="967"/>
                      </a:lnTo>
                      <a:lnTo>
                        <a:pt x="1205" y="928"/>
                      </a:lnTo>
                      <a:lnTo>
                        <a:pt x="1205" y="899"/>
                      </a:lnTo>
                      <a:lnTo>
                        <a:pt x="1207" y="865"/>
                      </a:lnTo>
                      <a:lnTo>
                        <a:pt x="1209" y="814"/>
                      </a:lnTo>
                      <a:lnTo>
                        <a:pt x="1209" y="812"/>
                      </a:lnTo>
                      <a:lnTo>
                        <a:pt x="1209" y="789"/>
                      </a:lnTo>
                      <a:lnTo>
                        <a:pt x="1209" y="783"/>
                      </a:lnTo>
                      <a:lnTo>
                        <a:pt x="1209" y="775"/>
                      </a:lnTo>
                      <a:lnTo>
                        <a:pt x="1211" y="753"/>
                      </a:lnTo>
                      <a:lnTo>
                        <a:pt x="1211" y="745"/>
                      </a:lnTo>
                      <a:lnTo>
                        <a:pt x="1211" y="722"/>
                      </a:lnTo>
                      <a:lnTo>
                        <a:pt x="1213" y="686"/>
                      </a:lnTo>
                      <a:lnTo>
                        <a:pt x="1213" y="635"/>
                      </a:lnTo>
                      <a:lnTo>
                        <a:pt x="1215" y="623"/>
                      </a:lnTo>
                      <a:lnTo>
                        <a:pt x="1215" y="621"/>
                      </a:lnTo>
                      <a:lnTo>
                        <a:pt x="1215" y="598"/>
                      </a:lnTo>
                      <a:lnTo>
                        <a:pt x="1215" y="584"/>
                      </a:lnTo>
                      <a:lnTo>
                        <a:pt x="1215" y="533"/>
                      </a:lnTo>
                      <a:lnTo>
                        <a:pt x="1215" y="509"/>
                      </a:lnTo>
                      <a:lnTo>
                        <a:pt x="1217" y="507"/>
                      </a:lnTo>
                      <a:lnTo>
                        <a:pt x="1217" y="490"/>
                      </a:lnTo>
                      <a:lnTo>
                        <a:pt x="1217" y="480"/>
                      </a:lnTo>
                      <a:lnTo>
                        <a:pt x="1217" y="454"/>
                      </a:lnTo>
                      <a:lnTo>
                        <a:pt x="1217" y="443"/>
                      </a:lnTo>
                      <a:lnTo>
                        <a:pt x="1217" y="425"/>
                      </a:lnTo>
                      <a:lnTo>
                        <a:pt x="1217" y="413"/>
                      </a:lnTo>
                      <a:lnTo>
                        <a:pt x="1219" y="352"/>
                      </a:lnTo>
                      <a:lnTo>
                        <a:pt x="1219" y="329"/>
                      </a:lnTo>
                      <a:lnTo>
                        <a:pt x="1219" y="327"/>
                      </a:lnTo>
                      <a:lnTo>
                        <a:pt x="1219" y="321"/>
                      </a:lnTo>
                      <a:lnTo>
                        <a:pt x="1221" y="264"/>
                      </a:lnTo>
                      <a:lnTo>
                        <a:pt x="1221" y="171"/>
                      </a:lnTo>
                      <a:lnTo>
                        <a:pt x="1229" y="171"/>
                      </a:lnTo>
                      <a:lnTo>
                        <a:pt x="1229" y="126"/>
                      </a:lnTo>
                      <a:lnTo>
                        <a:pt x="1231" y="93"/>
                      </a:lnTo>
                      <a:lnTo>
                        <a:pt x="1231" y="67"/>
                      </a:lnTo>
                      <a:lnTo>
                        <a:pt x="1215" y="67"/>
                      </a:lnTo>
                      <a:lnTo>
                        <a:pt x="1174" y="67"/>
                      </a:lnTo>
                      <a:lnTo>
                        <a:pt x="1162" y="65"/>
                      </a:lnTo>
                      <a:lnTo>
                        <a:pt x="1046" y="63"/>
                      </a:lnTo>
                      <a:lnTo>
                        <a:pt x="979" y="63"/>
                      </a:lnTo>
                      <a:lnTo>
                        <a:pt x="875" y="57"/>
                      </a:lnTo>
                      <a:lnTo>
                        <a:pt x="836" y="55"/>
                      </a:lnTo>
                      <a:lnTo>
                        <a:pt x="824" y="55"/>
                      </a:lnTo>
                      <a:lnTo>
                        <a:pt x="734" y="52"/>
                      </a:lnTo>
                      <a:lnTo>
                        <a:pt x="728" y="50"/>
                      </a:lnTo>
                      <a:lnTo>
                        <a:pt x="704" y="50"/>
                      </a:lnTo>
                      <a:lnTo>
                        <a:pt x="680" y="48"/>
                      </a:lnTo>
                      <a:lnTo>
                        <a:pt x="594" y="42"/>
                      </a:lnTo>
                      <a:lnTo>
                        <a:pt x="421" y="28"/>
                      </a:lnTo>
                      <a:lnTo>
                        <a:pt x="417" y="28"/>
                      </a:lnTo>
                      <a:lnTo>
                        <a:pt x="411" y="28"/>
                      </a:lnTo>
                      <a:lnTo>
                        <a:pt x="407" y="28"/>
                      </a:lnTo>
                      <a:lnTo>
                        <a:pt x="293" y="18"/>
                      </a:lnTo>
                      <a:lnTo>
                        <a:pt x="246" y="12"/>
                      </a:lnTo>
                      <a:lnTo>
                        <a:pt x="193" y="8"/>
                      </a:lnTo>
                      <a:lnTo>
                        <a:pt x="179" y="6"/>
                      </a:lnTo>
                      <a:lnTo>
                        <a:pt x="126" y="0"/>
                      </a:lnTo>
                      <a:lnTo>
                        <a:pt x="120" y="52"/>
                      </a:lnTo>
                      <a:lnTo>
                        <a:pt x="114" y="103"/>
                      </a:lnTo>
                      <a:lnTo>
                        <a:pt x="103" y="207"/>
                      </a:lnTo>
                      <a:lnTo>
                        <a:pt x="93" y="301"/>
                      </a:lnTo>
                      <a:lnTo>
                        <a:pt x="93" y="309"/>
                      </a:lnTo>
                      <a:lnTo>
                        <a:pt x="81" y="419"/>
                      </a:lnTo>
                      <a:lnTo>
                        <a:pt x="77" y="456"/>
                      </a:lnTo>
                      <a:lnTo>
                        <a:pt x="77" y="458"/>
                      </a:lnTo>
                      <a:lnTo>
                        <a:pt x="73" y="498"/>
                      </a:lnTo>
                      <a:lnTo>
                        <a:pt x="67" y="539"/>
                      </a:lnTo>
                      <a:lnTo>
                        <a:pt x="59" y="616"/>
                      </a:lnTo>
                      <a:lnTo>
                        <a:pt x="56" y="661"/>
                      </a:lnTo>
                      <a:lnTo>
                        <a:pt x="54" y="667"/>
                      </a:lnTo>
                      <a:lnTo>
                        <a:pt x="42" y="777"/>
                      </a:lnTo>
                      <a:lnTo>
                        <a:pt x="42" y="789"/>
                      </a:lnTo>
                      <a:lnTo>
                        <a:pt x="38" y="820"/>
                      </a:lnTo>
                      <a:lnTo>
                        <a:pt x="34" y="865"/>
                      </a:lnTo>
                      <a:lnTo>
                        <a:pt x="32" y="869"/>
                      </a:lnTo>
                      <a:lnTo>
                        <a:pt x="26" y="920"/>
                      </a:lnTo>
                      <a:lnTo>
                        <a:pt x="26" y="936"/>
                      </a:lnTo>
                      <a:lnTo>
                        <a:pt x="6" y="1113"/>
                      </a:lnTo>
                      <a:lnTo>
                        <a:pt x="6" y="1119"/>
                      </a:lnTo>
                      <a:lnTo>
                        <a:pt x="0" y="1156"/>
                      </a:lnTo>
                      <a:lnTo>
                        <a:pt x="38" y="1160"/>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000000"/>
                    </a:solidFill>
                    <a:effectLst/>
                    <a:uLnTx/>
                    <a:uFillTx/>
                    <a:latin typeface="Arial"/>
                    <a:ea typeface="+mn-ea"/>
                  </a:endParaRPr>
                </a:p>
              </p:txBody>
            </p:sp>
          </p:grpSp>
        </p:grpSp>
        <p:grpSp>
          <p:nvGrpSpPr>
            <p:cNvPr id="167" name="Group 166">
              <a:extLst>
                <a:ext uri="{FF2B5EF4-FFF2-40B4-BE49-F238E27FC236}">
                  <a16:creationId xmlns:a16="http://schemas.microsoft.com/office/drawing/2014/main" id="{6AEC99E6-C421-47AA-AAD6-88F3EA525532}"/>
                </a:ext>
              </a:extLst>
            </p:cNvPr>
            <p:cNvGrpSpPr/>
            <p:nvPr/>
          </p:nvGrpSpPr>
          <p:grpSpPr>
            <a:xfrm>
              <a:off x="1905000" y="5410200"/>
              <a:ext cx="1027283" cy="762262"/>
              <a:chOff x="1731964" y="6018212"/>
              <a:chExt cx="1243012" cy="922337"/>
            </a:xfrm>
            <a:grpFill/>
          </p:grpSpPr>
          <p:sp>
            <p:nvSpPr>
              <p:cNvPr id="168" name="Freeform 75">
                <a:extLst>
                  <a:ext uri="{FF2B5EF4-FFF2-40B4-BE49-F238E27FC236}">
                    <a16:creationId xmlns:a16="http://schemas.microsoft.com/office/drawing/2014/main" id="{EA2975B5-CC2E-4F96-A178-7910A1633688}"/>
                  </a:ext>
                </a:extLst>
              </p:cNvPr>
              <p:cNvSpPr>
                <a:spLocks/>
              </p:cNvSpPr>
              <p:nvPr/>
            </p:nvSpPr>
            <p:spPr bwMode="auto">
              <a:xfrm>
                <a:off x="2636839" y="6577012"/>
                <a:ext cx="338137" cy="363537"/>
              </a:xfrm>
              <a:custGeom>
                <a:avLst/>
                <a:gdLst>
                  <a:gd name="T0" fmla="*/ 456 w 1418"/>
                  <a:gd name="T1" fmla="*/ 1473 h 1513"/>
                  <a:gd name="T2" fmla="*/ 563 w 1418"/>
                  <a:gd name="T3" fmla="*/ 1439 h 1513"/>
                  <a:gd name="T4" fmla="*/ 550 w 1418"/>
                  <a:gd name="T5" fmla="*/ 1382 h 1513"/>
                  <a:gd name="T6" fmla="*/ 715 w 1418"/>
                  <a:gd name="T7" fmla="*/ 1285 h 1513"/>
                  <a:gd name="T8" fmla="*/ 852 w 1418"/>
                  <a:gd name="T9" fmla="*/ 1108 h 1513"/>
                  <a:gd name="T10" fmla="*/ 945 w 1418"/>
                  <a:gd name="T11" fmla="*/ 1190 h 1513"/>
                  <a:gd name="T12" fmla="*/ 1126 w 1418"/>
                  <a:gd name="T13" fmla="*/ 1091 h 1513"/>
                  <a:gd name="T14" fmla="*/ 1219 w 1418"/>
                  <a:gd name="T15" fmla="*/ 1034 h 1513"/>
                  <a:gd name="T16" fmla="*/ 1264 w 1418"/>
                  <a:gd name="T17" fmla="*/ 941 h 1513"/>
                  <a:gd name="T18" fmla="*/ 1401 w 1418"/>
                  <a:gd name="T19" fmla="*/ 861 h 1513"/>
                  <a:gd name="T20" fmla="*/ 1418 w 1418"/>
                  <a:gd name="T21" fmla="*/ 785 h 1513"/>
                  <a:gd name="T22" fmla="*/ 1280 w 1418"/>
                  <a:gd name="T23" fmla="*/ 747 h 1513"/>
                  <a:gd name="T24" fmla="*/ 1219 w 1418"/>
                  <a:gd name="T25" fmla="*/ 540 h 1513"/>
                  <a:gd name="T26" fmla="*/ 1084 w 1418"/>
                  <a:gd name="T27" fmla="*/ 572 h 1513"/>
                  <a:gd name="T28" fmla="*/ 1084 w 1418"/>
                  <a:gd name="T29" fmla="*/ 441 h 1513"/>
                  <a:gd name="T30" fmla="*/ 1019 w 1418"/>
                  <a:gd name="T31" fmla="*/ 367 h 1513"/>
                  <a:gd name="T32" fmla="*/ 808 w 1418"/>
                  <a:gd name="T33" fmla="*/ 232 h 1513"/>
                  <a:gd name="T34" fmla="*/ 652 w 1418"/>
                  <a:gd name="T35" fmla="*/ 213 h 1513"/>
                  <a:gd name="T36" fmla="*/ 578 w 1418"/>
                  <a:gd name="T37" fmla="*/ 137 h 1513"/>
                  <a:gd name="T38" fmla="*/ 244 w 1418"/>
                  <a:gd name="T39" fmla="*/ 0 h 1513"/>
                  <a:gd name="T40" fmla="*/ 198 w 1418"/>
                  <a:gd name="T41" fmla="*/ 40 h 1513"/>
                  <a:gd name="T42" fmla="*/ 198 w 1418"/>
                  <a:gd name="T43" fmla="*/ 154 h 1513"/>
                  <a:gd name="T44" fmla="*/ 259 w 1418"/>
                  <a:gd name="T45" fmla="*/ 190 h 1513"/>
                  <a:gd name="T46" fmla="*/ 259 w 1418"/>
                  <a:gd name="T47" fmla="*/ 310 h 1513"/>
                  <a:gd name="T48" fmla="*/ 211 w 1418"/>
                  <a:gd name="T49" fmla="*/ 384 h 1513"/>
                  <a:gd name="T50" fmla="*/ 166 w 1418"/>
                  <a:gd name="T51" fmla="*/ 441 h 1513"/>
                  <a:gd name="T52" fmla="*/ 78 w 1418"/>
                  <a:gd name="T53" fmla="*/ 462 h 1513"/>
                  <a:gd name="T54" fmla="*/ 0 w 1418"/>
                  <a:gd name="T55" fmla="*/ 610 h 1513"/>
                  <a:gd name="T56" fmla="*/ 181 w 1418"/>
                  <a:gd name="T57" fmla="*/ 998 h 1513"/>
                  <a:gd name="T58" fmla="*/ 181 w 1418"/>
                  <a:gd name="T59" fmla="*/ 1245 h 1513"/>
                  <a:gd name="T60" fmla="*/ 148 w 1418"/>
                  <a:gd name="T61" fmla="*/ 1319 h 1513"/>
                  <a:gd name="T62" fmla="*/ 181 w 1418"/>
                  <a:gd name="T63" fmla="*/ 1418 h 1513"/>
                  <a:gd name="T64" fmla="*/ 394 w 1418"/>
                  <a:gd name="T65" fmla="*/ 1513 h 1513"/>
                  <a:gd name="T66" fmla="*/ 456 w 1418"/>
                  <a:gd name="T67" fmla="*/ 1473 h 1513"/>
                  <a:gd name="T68" fmla="*/ 456 w 1418"/>
                  <a:gd name="T69" fmla="*/ 1473 h 1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18" h="1513">
                    <a:moveTo>
                      <a:pt x="456" y="1473"/>
                    </a:moveTo>
                    <a:lnTo>
                      <a:pt x="563" y="1439"/>
                    </a:lnTo>
                    <a:lnTo>
                      <a:pt x="550" y="1382"/>
                    </a:lnTo>
                    <a:lnTo>
                      <a:pt x="715" y="1285"/>
                    </a:lnTo>
                    <a:lnTo>
                      <a:pt x="852" y="1108"/>
                    </a:lnTo>
                    <a:lnTo>
                      <a:pt x="945" y="1190"/>
                    </a:lnTo>
                    <a:lnTo>
                      <a:pt x="1126" y="1091"/>
                    </a:lnTo>
                    <a:lnTo>
                      <a:pt x="1219" y="1034"/>
                    </a:lnTo>
                    <a:lnTo>
                      <a:pt x="1264" y="941"/>
                    </a:lnTo>
                    <a:lnTo>
                      <a:pt x="1401" y="861"/>
                    </a:lnTo>
                    <a:lnTo>
                      <a:pt x="1418" y="785"/>
                    </a:lnTo>
                    <a:lnTo>
                      <a:pt x="1280" y="747"/>
                    </a:lnTo>
                    <a:lnTo>
                      <a:pt x="1219" y="540"/>
                    </a:lnTo>
                    <a:lnTo>
                      <a:pt x="1084" y="572"/>
                    </a:lnTo>
                    <a:lnTo>
                      <a:pt x="1084" y="441"/>
                    </a:lnTo>
                    <a:lnTo>
                      <a:pt x="1019" y="367"/>
                    </a:lnTo>
                    <a:lnTo>
                      <a:pt x="808" y="232"/>
                    </a:lnTo>
                    <a:lnTo>
                      <a:pt x="652" y="213"/>
                    </a:lnTo>
                    <a:lnTo>
                      <a:pt x="578" y="137"/>
                    </a:lnTo>
                    <a:lnTo>
                      <a:pt x="244" y="0"/>
                    </a:lnTo>
                    <a:lnTo>
                      <a:pt x="198" y="40"/>
                    </a:lnTo>
                    <a:lnTo>
                      <a:pt x="198" y="154"/>
                    </a:lnTo>
                    <a:lnTo>
                      <a:pt x="259" y="190"/>
                    </a:lnTo>
                    <a:lnTo>
                      <a:pt x="259" y="310"/>
                    </a:lnTo>
                    <a:lnTo>
                      <a:pt x="211" y="384"/>
                    </a:lnTo>
                    <a:lnTo>
                      <a:pt x="166" y="441"/>
                    </a:lnTo>
                    <a:lnTo>
                      <a:pt x="78" y="462"/>
                    </a:lnTo>
                    <a:lnTo>
                      <a:pt x="0" y="610"/>
                    </a:lnTo>
                    <a:lnTo>
                      <a:pt x="181" y="998"/>
                    </a:lnTo>
                    <a:lnTo>
                      <a:pt x="181" y="1245"/>
                    </a:lnTo>
                    <a:lnTo>
                      <a:pt x="148" y="1319"/>
                    </a:lnTo>
                    <a:lnTo>
                      <a:pt x="181" y="1418"/>
                    </a:lnTo>
                    <a:lnTo>
                      <a:pt x="394" y="1513"/>
                    </a:lnTo>
                    <a:lnTo>
                      <a:pt x="456" y="1473"/>
                    </a:lnTo>
                    <a:lnTo>
                      <a:pt x="456" y="1473"/>
                    </a:lnTo>
                    <a:close/>
                  </a:path>
                </a:pathLst>
              </a:custGeom>
              <a:grpFill/>
              <a:ln w="12700">
                <a:solidFill>
                  <a:schemeClr val="tx2">
                    <a:lumMod val="20000"/>
                    <a:lumOff val="80000"/>
                  </a:schemeClr>
                </a:solidFill>
                <a:round/>
                <a:headEnd/>
                <a:tailEnd/>
              </a:ln>
            </p:spPr>
            <p:txBody>
              <a:bodyPr lIns="91432" tIns="45716" rIns="91432" bIns="45716"/>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pPr marL="0" marR="0" lvl="0" indent="0" algn="l" defTabSz="966526"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169" name="Freeform 76">
                <a:extLst>
                  <a:ext uri="{FF2B5EF4-FFF2-40B4-BE49-F238E27FC236}">
                    <a16:creationId xmlns:a16="http://schemas.microsoft.com/office/drawing/2014/main" id="{5E74CE06-159D-4F23-A332-23EF7DEB82FE}"/>
                  </a:ext>
                </a:extLst>
              </p:cNvPr>
              <p:cNvSpPr>
                <a:spLocks/>
              </p:cNvSpPr>
              <p:nvPr/>
            </p:nvSpPr>
            <p:spPr bwMode="auto">
              <a:xfrm>
                <a:off x="2449514" y="6345237"/>
                <a:ext cx="200025" cy="127001"/>
              </a:xfrm>
              <a:custGeom>
                <a:avLst/>
                <a:gdLst>
                  <a:gd name="T0" fmla="*/ 838 w 838"/>
                  <a:gd name="T1" fmla="*/ 362 h 536"/>
                  <a:gd name="T2" fmla="*/ 838 w 838"/>
                  <a:gd name="T3" fmla="*/ 251 h 536"/>
                  <a:gd name="T4" fmla="*/ 688 w 838"/>
                  <a:gd name="T5" fmla="*/ 211 h 536"/>
                  <a:gd name="T6" fmla="*/ 659 w 838"/>
                  <a:gd name="T7" fmla="*/ 131 h 536"/>
                  <a:gd name="T8" fmla="*/ 595 w 838"/>
                  <a:gd name="T9" fmla="*/ 131 h 536"/>
                  <a:gd name="T10" fmla="*/ 536 w 838"/>
                  <a:gd name="T11" fmla="*/ 44 h 536"/>
                  <a:gd name="T12" fmla="*/ 369 w 838"/>
                  <a:gd name="T13" fmla="*/ 44 h 536"/>
                  <a:gd name="T14" fmla="*/ 249 w 838"/>
                  <a:gd name="T15" fmla="*/ 131 h 536"/>
                  <a:gd name="T16" fmla="*/ 156 w 838"/>
                  <a:gd name="T17" fmla="*/ 0 h 536"/>
                  <a:gd name="T18" fmla="*/ 80 w 838"/>
                  <a:gd name="T19" fmla="*/ 0 h 536"/>
                  <a:gd name="T20" fmla="*/ 0 w 838"/>
                  <a:gd name="T21" fmla="*/ 78 h 536"/>
                  <a:gd name="T22" fmla="*/ 49 w 838"/>
                  <a:gd name="T23" fmla="*/ 211 h 536"/>
                  <a:gd name="T24" fmla="*/ 184 w 838"/>
                  <a:gd name="T25" fmla="*/ 291 h 536"/>
                  <a:gd name="T26" fmla="*/ 289 w 838"/>
                  <a:gd name="T27" fmla="*/ 403 h 536"/>
                  <a:gd name="T28" fmla="*/ 262 w 838"/>
                  <a:gd name="T29" fmla="*/ 462 h 536"/>
                  <a:gd name="T30" fmla="*/ 447 w 838"/>
                  <a:gd name="T31" fmla="*/ 536 h 536"/>
                  <a:gd name="T32" fmla="*/ 580 w 838"/>
                  <a:gd name="T33" fmla="*/ 443 h 536"/>
                  <a:gd name="T34" fmla="*/ 737 w 838"/>
                  <a:gd name="T35" fmla="*/ 443 h 536"/>
                  <a:gd name="T36" fmla="*/ 838 w 838"/>
                  <a:gd name="T37" fmla="*/ 362 h 536"/>
                  <a:gd name="T38" fmla="*/ 838 w 838"/>
                  <a:gd name="T39" fmla="*/ 362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8" h="536">
                    <a:moveTo>
                      <a:pt x="838" y="362"/>
                    </a:moveTo>
                    <a:lnTo>
                      <a:pt x="838" y="251"/>
                    </a:lnTo>
                    <a:lnTo>
                      <a:pt x="688" y="211"/>
                    </a:lnTo>
                    <a:lnTo>
                      <a:pt x="659" y="131"/>
                    </a:lnTo>
                    <a:lnTo>
                      <a:pt x="595" y="131"/>
                    </a:lnTo>
                    <a:lnTo>
                      <a:pt x="536" y="44"/>
                    </a:lnTo>
                    <a:lnTo>
                      <a:pt x="369" y="44"/>
                    </a:lnTo>
                    <a:lnTo>
                      <a:pt x="249" y="131"/>
                    </a:lnTo>
                    <a:lnTo>
                      <a:pt x="156" y="0"/>
                    </a:lnTo>
                    <a:lnTo>
                      <a:pt x="80" y="0"/>
                    </a:lnTo>
                    <a:lnTo>
                      <a:pt x="0" y="78"/>
                    </a:lnTo>
                    <a:lnTo>
                      <a:pt x="49" y="211"/>
                    </a:lnTo>
                    <a:lnTo>
                      <a:pt x="184" y="291"/>
                    </a:lnTo>
                    <a:lnTo>
                      <a:pt x="289" y="403"/>
                    </a:lnTo>
                    <a:lnTo>
                      <a:pt x="262" y="462"/>
                    </a:lnTo>
                    <a:lnTo>
                      <a:pt x="447" y="536"/>
                    </a:lnTo>
                    <a:lnTo>
                      <a:pt x="580" y="443"/>
                    </a:lnTo>
                    <a:lnTo>
                      <a:pt x="737" y="443"/>
                    </a:lnTo>
                    <a:lnTo>
                      <a:pt x="838" y="362"/>
                    </a:lnTo>
                    <a:lnTo>
                      <a:pt x="838" y="362"/>
                    </a:lnTo>
                    <a:close/>
                  </a:path>
                </a:pathLst>
              </a:custGeom>
              <a:grpFill/>
              <a:ln w="12700">
                <a:solidFill>
                  <a:schemeClr val="tx2">
                    <a:lumMod val="20000"/>
                    <a:lumOff val="80000"/>
                  </a:schemeClr>
                </a:solidFill>
                <a:round/>
                <a:headEnd/>
                <a:tailEnd/>
              </a:ln>
            </p:spPr>
            <p:txBody>
              <a:bodyPr lIns="91432" tIns="45716" rIns="91432" bIns="45716"/>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pPr marL="0" marR="0" lvl="0" indent="0" algn="l" defTabSz="966526"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170" name="Freeform 77">
                <a:extLst>
                  <a:ext uri="{FF2B5EF4-FFF2-40B4-BE49-F238E27FC236}">
                    <a16:creationId xmlns:a16="http://schemas.microsoft.com/office/drawing/2014/main" id="{9283019B-9D95-4300-A7C6-AAB61FC3D88A}"/>
                  </a:ext>
                </a:extLst>
              </p:cNvPr>
              <p:cNvSpPr>
                <a:spLocks/>
              </p:cNvSpPr>
              <p:nvPr/>
            </p:nvSpPr>
            <p:spPr bwMode="auto">
              <a:xfrm>
                <a:off x="2457450" y="6445249"/>
                <a:ext cx="42862" cy="46037"/>
              </a:xfrm>
              <a:custGeom>
                <a:avLst/>
                <a:gdLst>
                  <a:gd name="T0" fmla="*/ 183 w 183"/>
                  <a:gd name="T1" fmla="*/ 177 h 191"/>
                  <a:gd name="T2" fmla="*/ 152 w 183"/>
                  <a:gd name="T3" fmla="*/ 0 h 191"/>
                  <a:gd name="T4" fmla="*/ 0 w 183"/>
                  <a:gd name="T5" fmla="*/ 151 h 191"/>
                  <a:gd name="T6" fmla="*/ 17 w 183"/>
                  <a:gd name="T7" fmla="*/ 191 h 191"/>
                  <a:gd name="T8" fmla="*/ 183 w 183"/>
                  <a:gd name="T9" fmla="*/ 177 h 191"/>
                  <a:gd name="T10" fmla="*/ 183 w 183"/>
                  <a:gd name="T11" fmla="*/ 177 h 191"/>
                </a:gdLst>
                <a:ahLst/>
                <a:cxnLst>
                  <a:cxn ang="0">
                    <a:pos x="T0" y="T1"/>
                  </a:cxn>
                  <a:cxn ang="0">
                    <a:pos x="T2" y="T3"/>
                  </a:cxn>
                  <a:cxn ang="0">
                    <a:pos x="T4" y="T5"/>
                  </a:cxn>
                  <a:cxn ang="0">
                    <a:pos x="T6" y="T7"/>
                  </a:cxn>
                  <a:cxn ang="0">
                    <a:pos x="T8" y="T9"/>
                  </a:cxn>
                  <a:cxn ang="0">
                    <a:pos x="T10" y="T11"/>
                  </a:cxn>
                </a:cxnLst>
                <a:rect l="0" t="0" r="r" b="b"/>
                <a:pathLst>
                  <a:path w="183" h="191">
                    <a:moveTo>
                      <a:pt x="183" y="177"/>
                    </a:moveTo>
                    <a:lnTo>
                      <a:pt x="152" y="0"/>
                    </a:lnTo>
                    <a:lnTo>
                      <a:pt x="0" y="151"/>
                    </a:lnTo>
                    <a:lnTo>
                      <a:pt x="17" y="191"/>
                    </a:lnTo>
                    <a:lnTo>
                      <a:pt x="183" y="177"/>
                    </a:lnTo>
                    <a:lnTo>
                      <a:pt x="183" y="177"/>
                    </a:lnTo>
                    <a:close/>
                  </a:path>
                </a:pathLst>
              </a:custGeom>
              <a:grpFill/>
              <a:ln w="12700">
                <a:solidFill>
                  <a:schemeClr val="tx2">
                    <a:lumMod val="20000"/>
                    <a:lumOff val="80000"/>
                  </a:schemeClr>
                </a:solidFill>
                <a:round/>
                <a:headEnd/>
                <a:tailEnd/>
              </a:ln>
            </p:spPr>
            <p:txBody>
              <a:bodyPr lIns="91432" tIns="45716" rIns="91432" bIns="45716"/>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pPr marL="0" marR="0" lvl="0" indent="0" algn="l" defTabSz="966526"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171" name="Freeform 78">
                <a:extLst>
                  <a:ext uri="{FF2B5EF4-FFF2-40B4-BE49-F238E27FC236}">
                    <a16:creationId xmlns:a16="http://schemas.microsoft.com/office/drawing/2014/main" id="{FEF1E546-4E57-4BAA-BB0A-CB21F54E79F5}"/>
                  </a:ext>
                </a:extLst>
              </p:cNvPr>
              <p:cNvSpPr>
                <a:spLocks/>
              </p:cNvSpPr>
              <p:nvPr/>
            </p:nvSpPr>
            <p:spPr bwMode="auto">
              <a:xfrm>
                <a:off x="2352676" y="6362700"/>
                <a:ext cx="68262" cy="65087"/>
              </a:xfrm>
              <a:custGeom>
                <a:avLst/>
                <a:gdLst>
                  <a:gd name="T0" fmla="*/ 257 w 287"/>
                  <a:gd name="T1" fmla="*/ 268 h 268"/>
                  <a:gd name="T2" fmla="*/ 287 w 287"/>
                  <a:gd name="T3" fmla="*/ 173 h 268"/>
                  <a:gd name="T4" fmla="*/ 192 w 287"/>
                  <a:gd name="T5" fmla="*/ 78 h 268"/>
                  <a:gd name="T6" fmla="*/ 182 w 287"/>
                  <a:gd name="T7" fmla="*/ 0 h 268"/>
                  <a:gd name="T8" fmla="*/ 0 w 287"/>
                  <a:gd name="T9" fmla="*/ 0 h 268"/>
                  <a:gd name="T10" fmla="*/ 0 w 287"/>
                  <a:gd name="T11" fmla="*/ 93 h 268"/>
                  <a:gd name="T12" fmla="*/ 89 w 287"/>
                  <a:gd name="T13" fmla="*/ 173 h 268"/>
                  <a:gd name="T14" fmla="*/ 257 w 287"/>
                  <a:gd name="T15" fmla="*/ 268 h 268"/>
                  <a:gd name="T16" fmla="*/ 257 w 287"/>
                  <a:gd name="T17"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7" h="268">
                    <a:moveTo>
                      <a:pt x="257" y="268"/>
                    </a:moveTo>
                    <a:lnTo>
                      <a:pt x="287" y="173"/>
                    </a:lnTo>
                    <a:lnTo>
                      <a:pt x="192" y="78"/>
                    </a:lnTo>
                    <a:lnTo>
                      <a:pt x="182" y="0"/>
                    </a:lnTo>
                    <a:lnTo>
                      <a:pt x="0" y="0"/>
                    </a:lnTo>
                    <a:lnTo>
                      <a:pt x="0" y="93"/>
                    </a:lnTo>
                    <a:lnTo>
                      <a:pt x="89" y="173"/>
                    </a:lnTo>
                    <a:lnTo>
                      <a:pt x="257" y="268"/>
                    </a:lnTo>
                    <a:lnTo>
                      <a:pt x="257" y="268"/>
                    </a:lnTo>
                    <a:close/>
                  </a:path>
                </a:pathLst>
              </a:custGeom>
              <a:grpFill/>
              <a:ln w="12700">
                <a:solidFill>
                  <a:schemeClr val="tx2">
                    <a:lumMod val="20000"/>
                    <a:lumOff val="80000"/>
                  </a:schemeClr>
                </a:solidFill>
                <a:round/>
                <a:headEnd/>
                <a:tailEnd/>
              </a:ln>
            </p:spPr>
            <p:txBody>
              <a:bodyPr lIns="91432" tIns="45716" rIns="91432" bIns="45716"/>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pPr marL="0" marR="0" lvl="0" indent="0" algn="l" defTabSz="966526"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172" name="Freeform 79">
                <a:extLst>
                  <a:ext uri="{FF2B5EF4-FFF2-40B4-BE49-F238E27FC236}">
                    <a16:creationId xmlns:a16="http://schemas.microsoft.com/office/drawing/2014/main" id="{F73E1CEB-2999-4180-9AC9-552DF6A725E3}"/>
                  </a:ext>
                </a:extLst>
              </p:cNvPr>
              <p:cNvSpPr>
                <a:spLocks/>
              </p:cNvSpPr>
              <p:nvPr/>
            </p:nvSpPr>
            <p:spPr bwMode="auto">
              <a:xfrm>
                <a:off x="2286000" y="6281738"/>
                <a:ext cx="160337" cy="53975"/>
              </a:xfrm>
              <a:custGeom>
                <a:avLst/>
                <a:gdLst>
                  <a:gd name="T0" fmla="*/ 673 w 673"/>
                  <a:gd name="T1" fmla="*/ 95 h 230"/>
                  <a:gd name="T2" fmla="*/ 611 w 673"/>
                  <a:gd name="T3" fmla="*/ 36 h 230"/>
                  <a:gd name="T4" fmla="*/ 445 w 673"/>
                  <a:gd name="T5" fmla="*/ 95 h 230"/>
                  <a:gd name="T6" fmla="*/ 48 w 673"/>
                  <a:gd name="T7" fmla="*/ 0 h 230"/>
                  <a:gd name="T8" fmla="*/ 0 w 673"/>
                  <a:gd name="T9" fmla="*/ 116 h 230"/>
                  <a:gd name="T10" fmla="*/ 0 w 673"/>
                  <a:gd name="T11" fmla="*/ 173 h 230"/>
                  <a:gd name="T12" fmla="*/ 187 w 673"/>
                  <a:gd name="T13" fmla="*/ 190 h 230"/>
                  <a:gd name="T14" fmla="*/ 280 w 673"/>
                  <a:gd name="T15" fmla="*/ 145 h 230"/>
                  <a:gd name="T16" fmla="*/ 369 w 673"/>
                  <a:gd name="T17" fmla="*/ 230 h 230"/>
                  <a:gd name="T18" fmla="*/ 519 w 673"/>
                  <a:gd name="T19" fmla="*/ 230 h 230"/>
                  <a:gd name="T20" fmla="*/ 611 w 673"/>
                  <a:gd name="T21" fmla="*/ 173 h 230"/>
                  <a:gd name="T22" fmla="*/ 673 w 673"/>
                  <a:gd name="T23" fmla="*/ 95 h 230"/>
                  <a:gd name="T24" fmla="*/ 673 w 673"/>
                  <a:gd name="T25" fmla="*/ 9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3" h="230">
                    <a:moveTo>
                      <a:pt x="673" y="95"/>
                    </a:moveTo>
                    <a:lnTo>
                      <a:pt x="611" y="36"/>
                    </a:lnTo>
                    <a:lnTo>
                      <a:pt x="445" y="95"/>
                    </a:lnTo>
                    <a:lnTo>
                      <a:pt x="48" y="0"/>
                    </a:lnTo>
                    <a:lnTo>
                      <a:pt x="0" y="116"/>
                    </a:lnTo>
                    <a:lnTo>
                      <a:pt x="0" y="173"/>
                    </a:lnTo>
                    <a:lnTo>
                      <a:pt x="187" y="190"/>
                    </a:lnTo>
                    <a:lnTo>
                      <a:pt x="280" y="145"/>
                    </a:lnTo>
                    <a:lnTo>
                      <a:pt x="369" y="230"/>
                    </a:lnTo>
                    <a:lnTo>
                      <a:pt x="519" y="230"/>
                    </a:lnTo>
                    <a:lnTo>
                      <a:pt x="611" y="173"/>
                    </a:lnTo>
                    <a:lnTo>
                      <a:pt x="673" y="95"/>
                    </a:lnTo>
                    <a:lnTo>
                      <a:pt x="673" y="95"/>
                    </a:lnTo>
                    <a:close/>
                  </a:path>
                </a:pathLst>
              </a:custGeom>
              <a:grpFill/>
              <a:ln w="12700">
                <a:solidFill>
                  <a:schemeClr val="tx2">
                    <a:lumMod val="20000"/>
                    <a:lumOff val="80000"/>
                  </a:schemeClr>
                </a:solidFill>
                <a:round/>
                <a:headEnd/>
                <a:tailEnd/>
              </a:ln>
            </p:spPr>
            <p:txBody>
              <a:bodyPr lIns="91432" tIns="45716" rIns="91432" bIns="45716"/>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pPr marL="0" marR="0" lvl="0" indent="0" algn="l" defTabSz="966526"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173" name="Freeform 80">
                <a:extLst>
                  <a:ext uri="{FF2B5EF4-FFF2-40B4-BE49-F238E27FC236}">
                    <a16:creationId xmlns:a16="http://schemas.microsoft.com/office/drawing/2014/main" id="{DF610C76-0C70-4D8B-BFEC-551359F88F49}"/>
                  </a:ext>
                </a:extLst>
              </p:cNvPr>
              <p:cNvSpPr>
                <a:spLocks/>
              </p:cNvSpPr>
              <p:nvPr/>
            </p:nvSpPr>
            <p:spPr bwMode="auto">
              <a:xfrm>
                <a:off x="2019300" y="6153150"/>
                <a:ext cx="171450" cy="128587"/>
              </a:xfrm>
              <a:custGeom>
                <a:avLst/>
                <a:gdLst>
                  <a:gd name="T0" fmla="*/ 704 w 717"/>
                  <a:gd name="T1" fmla="*/ 475 h 534"/>
                  <a:gd name="T2" fmla="*/ 717 w 717"/>
                  <a:gd name="T3" fmla="*/ 416 h 534"/>
                  <a:gd name="T4" fmla="*/ 643 w 717"/>
                  <a:gd name="T5" fmla="*/ 399 h 534"/>
                  <a:gd name="T6" fmla="*/ 643 w 717"/>
                  <a:gd name="T7" fmla="*/ 266 h 534"/>
                  <a:gd name="T8" fmla="*/ 565 w 717"/>
                  <a:gd name="T9" fmla="*/ 323 h 534"/>
                  <a:gd name="T10" fmla="*/ 491 w 717"/>
                  <a:gd name="T11" fmla="*/ 190 h 534"/>
                  <a:gd name="T12" fmla="*/ 550 w 717"/>
                  <a:gd name="T13" fmla="*/ 190 h 534"/>
                  <a:gd name="T14" fmla="*/ 398 w 717"/>
                  <a:gd name="T15" fmla="*/ 0 h 534"/>
                  <a:gd name="T16" fmla="*/ 304 w 717"/>
                  <a:gd name="T17" fmla="*/ 0 h 534"/>
                  <a:gd name="T18" fmla="*/ 213 w 717"/>
                  <a:gd name="T19" fmla="*/ 152 h 534"/>
                  <a:gd name="T20" fmla="*/ 0 w 717"/>
                  <a:gd name="T21" fmla="*/ 152 h 534"/>
                  <a:gd name="T22" fmla="*/ 80 w 717"/>
                  <a:gd name="T23" fmla="*/ 342 h 534"/>
                  <a:gd name="T24" fmla="*/ 166 w 717"/>
                  <a:gd name="T25" fmla="*/ 494 h 534"/>
                  <a:gd name="T26" fmla="*/ 367 w 717"/>
                  <a:gd name="T27" fmla="*/ 494 h 534"/>
                  <a:gd name="T28" fmla="*/ 323 w 717"/>
                  <a:gd name="T29" fmla="*/ 416 h 534"/>
                  <a:gd name="T30" fmla="*/ 428 w 717"/>
                  <a:gd name="T31" fmla="*/ 416 h 534"/>
                  <a:gd name="T32" fmla="*/ 474 w 717"/>
                  <a:gd name="T33" fmla="*/ 441 h 534"/>
                  <a:gd name="T34" fmla="*/ 533 w 717"/>
                  <a:gd name="T35" fmla="*/ 534 h 534"/>
                  <a:gd name="T36" fmla="*/ 704 w 717"/>
                  <a:gd name="T37" fmla="*/ 475 h 534"/>
                  <a:gd name="T38" fmla="*/ 704 w 717"/>
                  <a:gd name="T39" fmla="*/ 475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7" h="534">
                    <a:moveTo>
                      <a:pt x="704" y="475"/>
                    </a:moveTo>
                    <a:lnTo>
                      <a:pt x="717" y="416"/>
                    </a:lnTo>
                    <a:lnTo>
                      <a:pt x="643" y="399"/>
                    </a:lnTo>
                    <a:lnTo>
                      <a:pt x="643" y="266"/>
                    </a:lnTo>
                    <a:lnTo>
                      <a:pt x="565" y="323"/>
                    </a:lnTo>
                    <a:lnTo>
                      <a:pt x="491" y="190"/>
                    </a:lnTo>
                    <a:lnTo>
                      <a:pt x="550" y="190"/>
                    </a:lnTo>
                    <a:lnTo>
                      <a:pt x="398" y="0"/>
                    </a:lnTo>
                    <a:lnTo>
                      <a:pt x="304" y="0"/>
                    </a:lnTo>
                    <a:lnTo>
                      <a:pt x="213" y="152"/>
                    </a:lnTo>
                    <a:lnTo>
                      <a:pt x="0" y="152"/>
                    </a:lnTo>
                    <a:lnTo>
                      <a:pt x="80" y="342"/>
                    </a:lnTo>
                    <a:lnTo>
                      <a:pt x="166" y="494"/>
                    </a:lnTo>
                    <a:lnTo>
                      <a:pt x="367" y="494"/>
                    </a:lnTo>
                    <a:lnTo>
                      <a:pt x="323" y="416"/>
                    </a:lnTo>
                    <a:lnTo>
                      <a:pt x="428" y="416"/>
                    </a:lnTo>
                    <a:lnTo>
                      <a:pt x="474" y="441"/>
                    </a:lnTo>
                    <a:lnTo>
                      <a:pt x="533" y="534"/>
                    </a:lnTo>
                    <a:lnTo>
                      <a:pt x="704" y="475"/>
                    </a:lnTo>
                    <a:lnTo>
                      <a:pt x="704" y="475"/>
                    </a:lnTo>
                    <a:close/>
                  </a:path>
                </a:pathLst>
              </a:custGeom>
              <a:grpFill/>
              <a:ln w="12700">
                <a:solidFill>
                  <a:schemeClr val="tx2">
                    <a:lumMod val="20000"/>
                    <a:lumOff val="80000"/>
                  </a:schemeClr>
                </a:solidFill>
                <a:round/>
                <a:headEnd/>
                <a:tailEnd/>
              </a:ln>
            </p:spPr>
            <p:txBody>
              <a:bodyPr lIns="91432" tIns="45716" rIns="91432" bIns="45716"/>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pPr marL="0" marR="0" lvl="0" indent="0" algn="l" defTabSz="966526"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174" name="Freeform 81">
                <a:extLst>
                  <a:ext uri="{FF2B5EF4-FFF2-40B4-BE49-F238E27FC236}">
                    <a16:creationId xmlns:a16="http://schemas.microsoft.com/office/drawing/2014/main" id="{A5097F25-0150-4F50-82D3-1917FEE498B0}"/>
                  </a:ext>
                </a:extLst>
              </p:cNvPr>
              <p:cNvSpPr>
                <a:spLocks/>
              </p:cNvSpPr>
              <p:nvPr/>
            </p:nvSpPr>
            <p:spPr bwMode="auto">
              <a:xfrm>
                <a:off x="1731964" y="6018212"/>
                <a:ext cx="138112" cy="114300"/>
              </a:xfrm>
              <a:custGeom>
                <a:avLst/>
                <a:gdLst>
                  <a:gd name="T0" fmla="*/ 397 w 580"/>
                  <a:gd name="T1" fmla="*/ 420 h 477"/>
                  <a:gd name="T2" fmla="*/ 445 w 580"/>
                  <a:gd name="T3" fmla="*/ 367 h 477"/>
                  <a:gd name="T4" fmla="*/ 471 w 580"/>
                  <a:gd name="T5" fmla="*/ 327 h 477"/>
                  <a:gd name="T6" fmla="*/ 471 w 580"/>
                  <a:gd name="T7" fmla="*/ 230 h 477"/>
                  <a:gd name="T8" fmla="*/ 580 w 580"/>
                  <a:gd name="T9" fmla="*/ 171 h 477"/>
                  <a:gd name="T10" fmla="*/ 580 w 580"/>
                  <a:gd name="T11" fmla="*/ 78 h 477"/>
                  <a:gd name="T12" fmla="*/ 519 w 580"/>
                  <a:gd name="T13" fmla="*/ 0 h 477"/>
                  <a:gd name="T14" fmla="*/ 352 w 580"/>
                  <a:gd name="T15" fmla="*/ 0 h 477"/>
                  <a:gd name="T16" fmla="*/ 272 w 580"/>
                  <a:gd name="T17" fmla="*/ 17 h 477"/>
                  <a:gd name="T18" fmla="*/ 78 w 580"/>
                  <a:gd name="T19" fmla="*/ 97 h 477"/>
                  <a:gd name="T20" fmla="*/ 0 w 580"/>
                  <a:gd name="T21" fmla="*/ 211 h 477"/>
                  <a:gd name="T22" fmla="*/ 0 w 580"/>
                  <a:gd name="T23" fmla="*/ 344 h 477"/>
                  <a:gd name="T24" fmla="*/ 200 w 580"/>
                  <a:gd name="T25" fmla="*/ 367 h 477"/>
                  <a:gd name="T26" fmla="*/ 258 w 580"/>
                  <a:gd name="T27" fmla="*/ 477 h 477"/>
                  <a:gd name="T28" fmla="*/ 352 w 580"/>
                  <a:gd name="T29" fmla="*/ 437 h 477"/>
                  <a:gd name="T30" fmla="*/ 397 w 580"/>
                  <a:gd name="T31" fmla="*/ 420 h 477"/>
                  <a:gd name="T32" fmla="*/ 397 w 580"/>
                  <a:gd name="T33" fmla="*/ 420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0" h="477">
                    <a:moveTo>
                      <a:pt x="397" y="420"/>
                    </a:moveTo>
                    <a:lnTo>
                      <a:pt x="445" y="367"/>
                    </a:lnTo>
                    <a:lnTo>
                      <a:pt x="471" y="327"/>
                    </a:lnTo>
                    <a:lnTo>
                      <a:pt x="471" y="230"/>
                    </a:lnTo>
                    <a:lnTo>
                      <a:pt x="580" y="171"/>
                    </a:lnTo>
                    <a:lnTo>
                      <a:pt x="580" y="78"/>
                    </a:lnTo>
                    <a:lnTo>
                      <a:pt x="519" y="0"/>
                    </a:lnTo>
                    <a:lnTo>
                      <a:pt x="352" y="0"/>
                    </a:lnTo>
                    <a:lnTo>
                      <a:pt x="272" y="17"/>
                    </a:lnTo>
                    <a:lnTo>
                      <a:pt x="78" y="97"/>
                    </a:lnTo>
                    <a:lnTo>
                      <a:pt x="0" y="211"/>
                    </a:lnTo>
                    <a:lnTo>
                      <a:pt x="0" y="344"/>
                    </a:lnTo>
                    <a:lnTo>
                      <a:pt x="200" y="367"/>
                    </a:lnTo>
                    <a:lnTo>
                      <a:pt x="258" y="477"/>
                    </a:lnTo>
                    <a:lnTo>
                      <a:pt x="352" y="437"/>
                    </a:lnTo>
                    <a:lnTo>
                      <a:pt x="397" y="420"/>
                    </a:lnTo>
                    <a:lnTo>
                      <a:pt x="397" y="420"/>
                    </a:lnTo>
                    <a:close/>
                  </a:path>
                </a:pathLst>
              </a:custGeom>
              <a:grpFill/>
              <a:ln w="12700">
                <a:solidFill>
                  <a:schemeClr val="tx2">
                    <a:lumMod val="20000"/>
                    <a:lumOff val="80000"/>
                  </a:schemeClr>
                </a:solidFill>
                <a:round/>
                <a:headEnd/>
                <a:tailEnd/>
              </a:ln>
            </p:spPr>
            <p:txBody>
              <a:bodyPr lIns="91432" tIns="45716" rIns="91432" bIns="45716"/>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pPr marL="0" marR="0" lvl="0" indent="0" algn="l" defTabSz="966526"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grpSp>
      </p:grpSp>
      <p:sp>
        <p:nvSpPr>
          <p:cNvPr id="2" name="Title 1">
            <a:extLst>
              <a:ext uri="{FF2B5EF4-FFF2-40B4-BE49-F238E27FC236}">
                <a16:creationId xmlns:a16="http://schemas.microsoft.com/office/drawing/2014/main" id="{AB8A85EA-4910-432B-A7F9-458154A23FEF}"/>
              </a:ext>
            </a:extLst>
          </p:cNvPr>
          <p:cNvSpPr>
            <a:spLocks noGrp="1"/>
          </p:cNvSpPr>
          <p:nvPr>
            <p:ph type="title"/>
          </p:nvPr>
        </p:nvSpPr>
        <p:spPr/>
        <p:txBody>
          <a:bodyPr/>
          <a:lstStyle/>
          <a:p>
            <a:r>
              <a:rPr lang="en-US" dirty="0"/>
              <a:t>Salsa</a:t>
            </a:r>
          </a:p>
        </p:txBody>
      </p:sp>
      <p:sp>
        <p:nvSpPr>
          <p:cNvPr id="6" name="Slide Number Placeholder 5">
            <a:extLst>
              <a:ext uri="{FF2B5EF4-FFF2-40B4-BE49-F238E27FC236}">
                <a16:creationId xmlns:a16="http://schemas.microsoft.com/office/drawing/2014/main" id="{DD35CD3A-4EAC-4E16-A213-B32CDC7F0B5E}"/>
              </a:ext>
            </a:extLst>
          </p:cNvPr>
          <p:cNvSpPr>
            <a:spLocks noGrp="1"/>
          </p:cNvSpPr>
          <p:nvPr>
            <p:ph type="sldNum" sz="quarter" idx="4"/>
          </p:nvPr>
        </p:nvSpPr>
        <p:spPr/>
        <p:txBody>
          <a:bodyPr/>
          <a:lstStyle/>
          <a:p>
            <a:pPr lvl="0"/>
            <a:fld id="{7B6B1C32-E567-445C-9FD5-2A0B0A08DD29}" type="slidenum">
              <a:rPr lang="en-US" noProof="0" smtClean="0"/>
              <a:pPr lvl="0"/>
              <a:t>42</a:t>
            </a:fld>
            <a:endParaRPr lang="en-US" noProof="0" dirty="0"/>
          </a:p>
        </p:txBody>
      </p:sp>
      <p:sp>
        <p:nvSpPr>
          <p:cNvPr id="3" name="Text Placeholder 2">
            <a:extLst>
              <a:ext uri="{FF2B5EF4-FFF2-40B4-BE49-F238E27FC236}">
                <a16:creationId xmlns:a16="http://schemas.microsoft.com/office/drawing/2014/main" id="{68467A57-64AF-4864-B4B5-93F28647AD96}"/>
              </a:ext>
            </a:extLst>
          </p:cNvPr>
          <p:cNvSpPr>
            <a:spLocks noGrp="1"/>
          </p:cNvSpPr>
          <p:nvPr>
            <p:ph type="body" sz="quarter" idx="15"/>
          </p:nvPr>
        </p:nvSpPr>
        <p:spPr>
          <a:xfrm>
            <a:off x="381000" y="828361"/>
            <a:ext cx="5486398" cy="726744"/>
          </a:xfrm>
        </p:spPr>
        <p:txBody>
          <a:bodyPr/>
          <a:lstStyle/>
          <a:p>
            <a:r>
              <a:rPr lang="en-US" dirty="0"/>
              <a:t>Fastest-growing flavors</a:t>
            </a:r>
          </a:p>
        </p:txBody>
      </p:sp>
      <p:sp>
        <p:nvSpPr>
          <p:cNvPr id="13" name="TextBox 12">
            <a:extLst>
              <a:ext uri="{FF2B5EF4-FFF2-40B4-BE49-F238E27FC236}">
                <a16:creationId xmlns:a16="http://schemas.microsoft.com/office/drawing/2014/main" id="{D9F61AA0-FB86-48F1-9B26-8F4AE41BC0C7}"/>
              </a:ext>
            </a:extLst>
          </p:cNvPr>
          <p:cNvSpPr txBox="1"/>
          <p:nvPr/>
        </p:nvSpPr>
        <p:spPr>
          <a:xfrm>
            <a:off x="1776955" y="3836016"/>
            <a:ext cx="2370645" cy="1283428"/>
          </a:xfrm>
          <a:prstGeom prst="rect">
            <a:avLst/>
          </a:prstGeom>
          <a:noFill/>
          <a:ln>
            <a:noFill/>
            <a:prstDash val="dash"/>
          </a:ln>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84C8"/>
                </a:solidFill>
                <a:effectLst/>
                <a:uLnTx/>
                <a:uFillTx/>
                <a:latin typeface="Arial"/>
                <a:ea typeface="+mn-ea"/>
              </a:rPr>
              <a:t>West</a:t>
            </a:r>
          </a:p>
          <a:p>
            <a:pPr marL="171450" marR="0" lvl="0" indent="-171450" algn="l" defTabSz="914400" rtl="0" eaLnBrk="1" fontAlgn="auto" latinLnBrk="0" hangingPunct="1">
              <a:lnSpc>
                <a:spcPct val="90000"/>
              </a:lnSpc>
              <a:spcBef>
                <a:spcPts val="0"/>
              </a:spcBef>
              <a:spcAft>
                <a:spcPts val="0"/>
              </a:spcAft>
              <a:buClr>
                <a:srgbClr val="898D8D"/>
              </a:buClr>
              <a:buSzPct val="150000"/>
              <a:buFont typeface="Arial" panose="020B0604020202020204" pitchFamily="34" charset="0"/>
              <a:buChar char="•"/>
              <a:tabLst/>
              <a:defRPr/>
            </a:pPr>
            <a:r>
              <a:rPr lang="en-US" sz="1200" dirty="0">
                <a:solidFill>
                  <a:srgbClr val="000000"/>
                </a:solidFill>
                <a:latin typeface="Georgia" panose="02040502050405020303" pitchFamily="18" charset="0"/>
              </a:rPr>
              <a:t>Salt</a:t>
            </a:r>
          </a:p>
          <a:p>
            <a:pPr marL="171450" marR="0" lvl="0" indent="-171450" algn="l" defTabSz="914400" rtl="0" eaLnBrk="1" fontAlgn="auto" latinLnBrk="0" hangingPunct="1">
              <a:lnSpc>
                <a:spcPct val="90000"/>
              </a:lnSpc>
              <a:spcBef>
                <a:spcPts val="0"/>
              </a:spcBef>
              <a:spcAft>
                <a:spcPts val="0"/>
              </a:spcAft>
              <a:buClr>
                <a:srgbClr val="898D8D"/>
              </a:buClr>
              <a:buSzPct val="15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Georgia" panose="02040502050405020303" pitchFamily="18" charset="0"/>
                <a:ea typeface="+mn-ea"/>
              </a:rPr>
              <a:t>Sriracha</a:t>
            </a:r>
          </a:p>
          <a:p>
            <a:pPr marL="171450" marR="0" lvl="0" indent="-171450" algn="l" defTabSz="914400" rtl="0" eaLnBrk="1" fontAlgn="auto" latinLnBrk="0" hangingPunct="1">
              <a:lnSpc>
                <a:spcPct val="90000"/>
              </a:lnSpc>
              <a:spcBef>
                <a:spcPts val="0"/>
              </a:spcBef>
              <a:spcAft>
                <a:spcPts val="0"/>
              </a:spcAft>
              <a:buClr>
                <a:srgbClr val="898D8D"/>
              </a:buClr>
              <a:buSzPct val="150000"/>
              <a:buFont typeface="Arial" panose="020B0604020202020204" pitchFamily="34" charset="0"/>
              <a:buChar char="•"/>
              <a:tabLst/>
              <a:defRPr/>
            </a:pPr>
            <a:r>
              <a:rPr lang="en-US" sz="1200" dirty="0">
                <a:solidFill>
                  <a:srgbClr val="000000"/>
                </a:solidFill>
                <a:latin typeface="Georgia" panose="02040502050405020303" pitchFamily="18" charset="0"/>
              </a:rPr>
              <a:t>Adobo</a:t>
            </a:r>
          </a:p>
          <a:p>
            <a:pPr marL="171450" marR="0" lvl="0" indent="-171450" algn="l" defTabSz="914400" rtl="0" eaLnBrk="1" fontAlgn="auto" latinLnBrk="0" hangingPunct="1">
              <a:lnSpc>
                <a:spcPct val="90000"/>
              </a:lnSpc>
              <a:spcBef>
                <a:spcPts val="0"/>
              </a:spcBef>
              <a:spcAft>
                <a:spcPts val="0"/>
              </a:spcAft>
              <a:buClr>
                <a:srgbClr val="898D8D"/>
              </a:buClr>
              <a:buSzPct val="15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Georgia" panose="02040502050405020303" pitchFamily="18" charset="0"/>
                <a:ea typeface="+mn-ea"/>
              </a:rPr>
              <a:t>Jalapeno Cheddar</a:t>
            </a:r>
          </a:p>
          <a:p>
            <a:pPr marL="171450" marR="0" lvl="0" indent="-171450" algn="l" defTabSz="914400" rtl="0" eaLnBrk="1" fontAlgn="auto" latinLnBrk="0" hangingPunct="1">
              <a:lnSpc>
                <a:spcPct val="90000"/>
              </a:lnSpc>
              <a:spcBef>
                <a:spcPts val="0"/>
              </a:spcBef>
              <a:spcAft>
                <a:spcPts val="0"/>
              </a:spcAft>
              <a:buClr>
                <a:srgbClr val="898D8D"/>
              </a:buClr>
              <a:buSzPct val="150000"/>
              <a:buFont typeface="Arial" panose="020B0604020202020204" pitchFamily="34" charset="0"/>
              <a:buChar char="•"/>
              <a:tabLst/>
              <a:defRPr/>
            </a:pPr>
            <a:r>
              <a:rPr lang="en-US" sz="1200" dirty="0">
                <a:solidFill>
                  <a:srgbClr val="000000"/>
                </a:solidFill>
                <a:latin typeface="Georgia" panose="02040502050405020303" pitchFamily="18" charset="0"/>
              </a:rPr>
              <a:t>Feta</a:t>
            </a:r>
            <a:endParaRPr kumimoji="0" lang="en-US" sz="1200" b="0" i="0" u="none" strike="noStrike" kern="1200" cap="none" spc="0" normalizeH="0" baseline="0" noProof="0" dirty="0">
              <a:ln>
                <a:noFill/>
              </a:ln>
              <a:solidFill>
                <a:srgbClr val="000000"/>
              </a:solidFill>
              <a:effectLst/>
              <a:uLnTx/>
              <a:uFillTx/>
              <a:latin typeface="Georgia" panose="02040502050405020303" pitchFamily="18" charset="0"/>
              <a:ea typeface="+mn-ea"/>
            </a:endParaRPr>
          </a:p>
          <a:p>
            <a:pPr marL="171450" marR="0" lvl="0" indent="-171450" algn="l" defTabSz="914400" rtl="0" eaLnBrk="1" fontAlgn="auto" latinLnBrk="0" hangingPunct="1">
              <a:lnSpc>
                <a:spcPct val="90000"/>
              </a:lnSpc>
              <a:spcBef>
                <a:spcPts val="0"/>
              </a:spcBef>
              <a:spcAft>
                <a:spcPts val="0"/>
              </a:spcAft>
              <a:buClr>
                <a:srgbClr val="898D8D"/>
              </a:buClr>
              <a:buSzPct val="150000"/>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Georgia" panose="02040502050405020303" pitchFamily="18" charset="0"/>
              <a:ea typeface="+mn-ea"/>
            </a:endParaRPr>
          </a:p>
        </p:txBody>
      </p:sp>
      <p:sp>
        <p:nvSpPr>
          <p:cNvPr id="15" name="TextBox 14">
            <a:extLst>
              <a:ext uri="{FF2B5EF4-FFF2-40B4-BE49-F238E27FC236}">
                <a16:creationId xmlns:a16="http://schemas.microsoft.com/office/drawing/2014/main" id="{4B1F4565-AF74-4FF5-823E-4D4BDA52F1AB}"/>
              </a:ext>
            </a:extLst>
          </p:cNvPr>
          <p:cNvSpPr txBox="1"/>
          <p:nvPr/>
        </p:nvSpPr>
        <p:spPr>
          <a:xfrm>
            <a:off x="3951989" y="2153725"/>
            <a:ext cx="1589738" cy="1117229"/>
          </a:xfrm>
          <a:prstGeom prst="rect">
            <a:avLst/>
          </a:prstGeom>
          <a:noFill/>
          <a:ln>
            <a:noFill/>
            <a:prstDash val="dash"/>
          </a:ln>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84C8"/>
                </a:solidFill>
                <a:effectLst/>
                <a:uLnTx/>
                <a:uFillTx/>
                <a:latin typeface="Arial"/>
                <a:ea typeface="+mn-ea"/>
              </a:rPr>
              <a:t>Midwest</a:t>
            </a:r>
          </a:p>
          <a:p>
            <a:pPr marL="171450" lvl="0" indent="-171450">
              <a:lnSpc>
                <a:spcPct val="90000"/>
              </a:lnSpc>
              <a:buClr>
                <a:srgbClr val="898D8D"/>
              </a:buClr>
              <a:buSzPct val="150000"/>
              <a:buFont typeface="Arial" panose="020B0604020202020204" pitchFamily="34" charset="0"/>
              <a:buChar char="•"/>
              <a:defRPr/>
            </a:pPr>
            <a:r>
              <a:rPr lang="en-US" sz="1200" dirty="0">
                <a:solidFill>
                  <a:srgbClr val="000000"/>
                </a:solidFill>
                <a:latin typeface="Georgia" panose="02040502050405020303" pitchFamily="18" charset="0"/>
              </a:rPr>
              <a:t>Salt</a:t>
            </a:r>
          </a:p>
          <a:p>
            <a:pPr marL="171450" lvl="0" indent="-171450">
              <a:lnSpc>
                <a:spcPct val="90000"/>
              </a:lnSpc>
              <a:buClr>
                <a:srgbClr val="898D8D"/>
              </a:buClr>
              <a:buSzPct val="150000"/>
              <a:buFont typeface="Arial" panose="020B0604020202020204" pitchFamily="34" charset="0"/>
              <a:buChar char="•"/>
              <a:defRPr/>
            </a:pPr>
            <a:r>
              <a:rPr lang="en-US" sz="1200" dirty="0">
                <a:solidFill>
                  <a:srgbClr val="000000"/>
                </a:solidFill>
                <a:latin typeface="Georgia" panose="02040502050405020303" pitchFamily="18" charset="0"/>
              </a:rPr>
              <a:t>Sriracha</a:t>
            </a:r>
          </a:p>
          <a:p>
            <a:pPr marL="171450" marR="0" lvl="0" indent="-171450" algn="l" defTabSz="914400" rtl="0" eaLnBrk="1" fontAlgn="auto" latinLnBrk="0" hangingPunct="1">
              <a:lnSpc>
                <a:spcPct val="90000"/>
              </a:lnSpc>
              <a:spcBef>
                <a:spcPts val="0"/>
              </a:spcBef>
              <a:spcAft>
                <a:spcPts val="0"/>
              </a:spcAft>
              <a:buClr>
                <a:srgbClr val="898D8D"/>
              </a:buClr>
              <a:buSzPct val="15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Georgia" panose="02040502050405020303" pitchFamily="18" charset="0"/>
                <a:ea typeface="+mn-ea"/>
              </a:rPr>
              <a:t>Thai</a:t>
            </a:r>
          </a:p>
          <a:p>
            <a:pPr marL="171450" marR="0" lvl="0" indent="-171450" algn="l" defTabSz="914400" rtl="0" eaLnBrk="1" fontAlgn="auto" latinLnBrk="0" hangingPunct="1">
              <a:lnSpc>
                <a:spcPct val="90000"/>
              </a:lnSpc>
              <a:spcBef>
                <a:spcPts val="0"/>
              </a:spcBef>
              <a:spcAft>
                <a:spcPts val="0"/>
              </a:spcAft>
              <a:buClr>
                <a:srgbClr val="898D8D"/>
              </a:buClr>
              <a:buSzPct val="150000"/>
              <a:buFont typeface="Arial" panose="020B0604020202020204" pitchFamily="34" charset="0"/>
              <a:buChar char="•"/>
              <a:tabLst/>
              <a:defRPr/>
            </a:pPr>
            <a:r>
              <a:rPr lang="en-US" sz="1200" dirty="0">
                <a:solidFill>
                  <a:srgbClr val="000000"/>
                </a:solidFill>
                <a:latin typeface="Georgia" panose="02040502050405020303" pitchFamily="18" charset="0"/>
              </a:rPr>
              <a:t>Adobo</a:t>
            </a:r>
          </a:p>
          <a:p>
            <a:pPr marL="171450" marR="0" lvl="0" indent="-171450" algn="l" defTabSz="914400" rtl="0" eaLnBrk="1" fontAlgn="auto" latinLnBrk="0" hangingPunct="1">
              <a:lnSpc>
                <a:spcPct val="90000"/>
              </a:lnSpc>
              <a:spcBef>
                <a:spcPts val="0"/>
              </a:spcBef>
              <a:spcAft>
                <a:spcPts val="0"/>
              </a:spcAft>
              <a:buClr>
                <a:srgbClr val="898D8D"/>
              </a:buClr>
              <a:buSzPct val="15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Georgia" panose="02040502050405020303" pitchFamily="18" charset="0"/>
                <a:ea typeface="+mn-ea"/>
              </a:rPr>
              <a:t>Ginger</a:t>
            </a:r>
          </a:p>
        </p:txBody>
      </p:sp>
      <p:sp>
        <p:nvSpPr>
          <p:cNvPr id="24" name="TextBox 23">
            <a:extLst>
              <a:ext uri="{FF2B5EF4-FFF2-40B4-BE49-F238E27FC236}">
                <a16:creationId xmlns:a16="http://schemas.microsoft.com/office/drawing/2014/main" id="{D299EE52-A030-4413-9B24-4789C6E5FB6F}"/>
              </a:ext>
            </a:extLst>
          </p:cNvPr>
          <p:cNvSpPr txBox="1"/>
          <p:nvPr/>
        </p:nvSpPr>
        <p:spPr>
          <a:xfrm>
            <a:off x="7058729" y="2615309"/>
            <a:ext cx="1589738" cy="1117229"/>
          </a:xfrm>
          <a:prstGeom prst="rect">
            <a:avLst/>
          </a:prstGeom>
          <a:noFill/>
          <a:ln>
            <a:noFill/>
            <a:prstDash val="dash"/>
          </a:ln>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84C8"/>
                </a:solidFill>
                <a:effectLst/>
                <a:uLnTx/>
                <a:uFillTx/>
                <a:latin typeface="Arial"/>
                <a:ea typeface="+mn-ea"/>
              </a:rPr>
              <a:t>Northeast</a:t>
            </a:r>
          </a:p>
          <a:p>
            <a:pPr marL="171450" marR="0" lvl="0" indent="-171450" algn="l" defTabSz="914400" rtl="0" eaLnBrk="1" fontAlgn="auto" latinLnBrk="0" hangingPunct="1">
              <a:lnSpc>
                <a:spcPct val="90000"/>
              </a:lnSpc>
              <a:spcBef>
                <a:spcPts val="0"/>
              </a:spcBef>
              <a:spcAft>
                <a:spcPts val="0"/>
              </a:spcAft>
              <a:buClr>
                <a:srgbClr val="898D8D"/>
              </a:buClr>
              <a:buSzPct val="15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Georgia" panose="02040502050405020303" pitchFamily="18" charset="0"/>
                <a:ea typeface="+mn-ea"/>
              </a:rPr>
              <a:t>Salt</a:t>
            </a:r>
          </a:p>
          <a:p>
            <a:pPr marL="171450" marR="0" lvl="0" indent="-171450" algn="l" defTabSz="914400" rtl="0" eaLnBrk="1" fontAlgn="auto" latinLnBrk="0" hangingPunct="1">
              <a:lnSpc>
                <a:spcPct val="90000"/>
              </a:lnSpc>
              <a:spcBef>
                <a:spcPts val="0"/>
              </a:spcBef>
              <a:spcAft>
                <a:spcPts val="0"/>
              </a:spcAft>
              <a:buClr>
                <a:srgbClr val="898D8D"/>
              </a:buClr>
              <a:buSzPct val="150000"/>
              <a:buFont typeface="Arial" panose="020B0604020202020204" pitchFamily="34" charset="0"/>
              <a:buChar char="•"/>
              <a:tabLst/>
              <a:defRPr/>
            </a:pPr>
            <a:r>
              <a:rPr lang="en-US" sz="1200" dirty="0">
                <a:solidFill>
                  <a:srgbClr val="000000"/>
                </a:solidFill>
                <a:latin typeface="Georgia" panose="02040502050405020303" pitchFamily="18" charset="0"/>
              </a:rPr>
              <a:t>Mole</a:t>
            </a:r>
          </a:p>
          <a:p>
            <a:pPr marL="171450" marR="0" lvl="0" indent="-171450" algn="l" defTabSz="914400" rtl="0" eaLnBrk="1" fontAlgn="auto" latinLnBrk="0" hangingPunct="1">
              <a:lnSpc>
                <a:spcPct val="90000"/>
              </a:lnSpc>
              <a:spcBef>
                <a:spcPts val="0"/>
              </a:spcBef>
              <a:spcAft>
                <a:spcPts val="0"/>
              </a:spcAft>
              <a:buClr>
                <a:srgbClr val="898D8D"/>
              </a:buClr>
              <a:buSzPct val="15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Georgia" panose="02040502050405020303" pitchFamily="18" charset="0"/>
                <a:ea typeface="+mn-ea"/>
              </a:rPr>
              <a:t>Oaxacan</a:t>
            </a:r>
          </a:p>
          <a:p>
            <a:pPr marL="171450" marR="0" lvl="0" indent="-171450" algn="l" defTabSz="914400" rtl="0" eaLnBrk="1" fontAlgn="auto" latinLnBrk="0" hangingPunct="1">
              <a:lnSpc>
                <a:spcPct val="90000"/>
              </a:lnSpc>
              <a:spcBef>
                <a:spcPts val="0"/>
              </a:spcBef>
              <a:spcAft>
                <a:spcPts val="0"/>
              </a:spcAft>
              <a:buClr>
                <a:srgbClr val="898D8D"/>
              </a:buClr>
              <a:buSzPct val="150000"/>
              <a:buFont typeface="Arial" panose="020B0604020202020204" pitchFamily="34" charset="0"/>
              <a:buChar char="•"/>
              <a:tabLst/>
              <a:defRPr/>
            </a:pPr>
            <a:r>
              <a:rPr lang="en-US" sz="1200" dirty="0">
                <a:solidFill>
                  <a:srgbClr val="000000"/>
                </a:solidFill>
                <a:latin typeface="Georgia" panose="02040502050405020303" pitchFamily="18" charset="0"/>
              </a:rPr>
              <a:t>Thai</a:t>
            </a:r>
          </a:p>
          <a:p>
            <a:pPr marL="171450" marR="0" lvl="0" indent="-171450" algn="l" defTabSz="914400" rtl="0" eaLnBrk="1" fontAlgn="auto" latinLnBrk="0" hangingPunct="1">
              <a:lnSpc>
                <a:spcPct val="90000"/>
              </a:lnSpc>
              <a:spcBef>
                <a:spcPts val="0"/>
              </a:spcBef>
              <a:spcAft>
                <a:spcPts val="0"/>
              </a:spcAft>
              <a:buClr>
                <a:srgbClr val="898D8D"/>
              </a:buClr>
              <a:buSzPct val="15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Georgia" panose="02040502050405020303" pitchFamily="18" charset="0"/>
                <a:ea typeface="+mn-ea"/>
              </a:rPr>
              <a:t>Adobo</a:t>
            </a:r>
          </a:p>
        </p:txBody>
      </p:sp>
      <p:sp>
        <p:nvSpPr>
          <p:cNvPr id="25" name="TextBox 24">
            <a:extLst>
              <a:ext uri="{FF2B5EF4-FFF2-40B4-BE49-F238E27FC236}">
                <a16:creationId xmlns:a16="http://schemas.microsoft.com/office/drawing/2014/main" id="{F89B6203-80A8-45FB-BC8E-8EE1A34A2E9A}"/>
              </a:ext>
            </a:extLst>
          </p:cNvPr>
          <p:cNvSpPr txBox="1"/>
          <p:nvPr/>
        </p:nvSpPr>
        <p:spPr>
          <a:xfrm>
            <a:off x="5068350" y="4340616"/>
            <a:ext cx="1589738" cy="1283428"/>
          </a:xfrm>
          <a:prstGeom prst="rect">
            <a:avLst/>
          </a:prstGeom>
          <a:noFill/>
          <a:ln>
            <a:noFill/>
            <a:prstDash val="dash"/>
          </a:ln>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84C8"/>
                </a:solidFill>
                <a:effectLst/>
                <a:uLnTx/>
                <a:uFillTx/>
                <a:latin typeface="Arial"/>
                <a:ea typeface="+mn-ea"/>
              </a:rPr>
              <a:t>South</a:t>
            </a:r>
          </a:p>
          <a:p>
            <a:pPr marL="171450" marR="0" lvl="0" indent="-171450" algn="l" defTabSz="914400" rtl="0" eaLnBrk="1" fontAlgn="auto" latinLnBrk="0" hangingPunct="1">
              <a:lnSpc>
                <a:spcPct val="90000"/>
              </a:lnSpc>
              <a:spcBef>
                <a:spcPts val="0"/>
              </a:spcBef>
              <a:spcAft>
                <a:spcPts val="0"/>
              </a:spcAft>
              <a:buClr>
                <a:srgbClr val="898D8D"/>
              </a:buClr>
              <a:buSzPct val="15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Georgia" panose="02040502050405020303" pitchFamily="18" charset="0"/>
                <a:ea typeface="+mn-ea"/>
              </a:rPr>
              <a:t>Salt</a:t>
            </a:r>
          </a:p>
          <a:p>
            <a:pPr marL="171450" marR="0" lvl="0" indent="-171450" algn="l" defTabSz="914400" rtl="0" eaLnBrk="1" fontAlgn="auto" latinLnBrk="0" hangingPunct="1">
              <a:lnSpc>
                <a:spcPct val="90000"/>
              </a:lnSpc>
              <a:spcBef>
                <a:spcPts val="0"/>
              </a:spcBef>
              <a:spcAft>
                <a:spcPts val="0"/>
              </a:spcAft>
              <a:buClr>
                <a:srgbClr val="898D8D"/>
              </a:buClr>
              <a:buSzPct val="150000"/>
              <a:buFont typeface="Arial" panose="020B0604020202020204" pitchFamily="34" charset="0"/>
              <a:buChar char="•"/>
              <a:tabLst/>
              <a:defRPr/>
            </a:pPr>
            <a:r>
              <a:rPr lang="en-US" sz="1200" dirty="0">
                <a:solidFill>
                  <a:srgbClr val="000000"/>
                </a:solidFill>
                <a:latin typeface="Georgia" panose="02040502050405020303" pitchFamily="18" charset="0"/>
              </a:rPr>
              <a:t>Goat Cheese</a:t>
            </a:r>
          </a:p>
          <a:p>
            <a:pPr marL="171450" marR="0" lvl="0" indent="-171450" algn="l" defTabSz="914400" rtl="0" eaLnBrk="1" fontAlgn="auto" latinLnBrk="0" hangingPunct="1">
              <a:lnSpc>
                <a:spcPct val="90000"/>
              </a:lnSpc>
              <a:spcBef>
                <a:spcPts val="0"/>
              </a:spcBef>
              <a:spcAft>
                <a:spcPts val="0"/>
              </a:spcAft>
              <a:buClr>
                <a:srgbClr val="898D8D"/>
              </a:buClr>
              <a:buSzPct val="15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Georgia" panose="02040502050405020303" pitchFamily="18" charset="0"/>
                <a:ea typeface="+mn-ea"/>
              </a:rPr>
              <a:t>Cotija</a:t>
            </a:r>
          </a:p>
          <a:p>
            <a:pPr marL="171450" marR="0" lvl="0" indent="-171450" algn="l" defTabSz="914400" rtl="0" eaLnBrk="1" fontAlgn="auto" latinLnBrk="0" hangingPunct="1">
              <a:lnSpc>
                <a:spcPct val="90000"/>
              </a:lnSpc>
              <a:spcBef>
                <a:spcPts val="0"/>
              </a:spcBef>
              <a:spcAft>
                <a:spcPts val="0"/>
              </a:spcAft>
              <a:buClr>
                <a:srgbClr val="898D8D"/>
              </a:buClr>
              <a:buSzPct val="150000"/>
              <a:buFont typeface="Arial" panose="020B0604020202020204" pitchFamily="34" charset="0"/>
              <a:buChar char="•"/>
              <a:tabLst/>
              <a:defRPr/>
            </a:pPr>
            <a:r>
              <a:rPr lang="en-US" sz="1200" dirty="0">
                <a:solidFill>
                  <a:srgbClr val="000000"/>
                </a:solidFill>
                <a:latin typeface="Georgia" panose="02040502050405020303" pitchFamily="18" charset="0"/>
              </a:rPr>
              <a:t>Thai</a:t>
            </a:r>
          </a:p>
          <a:p>
            <a:pPr marL="171450" marR="0" lvl="0" indent="-171450" algn="l" defTabSz="914400" rtl="0" eaLnBrk="1" fontAlgn="auto" latinLnBrk="0" hangingPunct="1">
              <a:lnSpc>
                <a:spcPct val="90000"/>
              </a:lnSpc>
              <a:spcBef>
                <a:spcPts val="0"/>
              </a:spcBef>
              <a:spcAft>
                <a:spcPts val="0"/>
              </a:spcAft>
              <a:buClr>
                <a:srgbClr val="898D8D"/>
              </a:buClr>
              <a:buSzPct val="15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Georgia" panose="02040502050405020303" pitchFamily="18" charset="0"/>
                <a:ea typeface="+mn-ea"/>
              </a:rPr>
              <a:t>Adobo</a:t>
            </a:r>
          </a:p>
          <a:p>
            <a:pPr marL="171450" marR="0" lvl="0" indent="-171450" algn="l" defTabSz="914400" rtl="0" eaLnBrk="1" fontAlgn="auto" latinLnBrk="0" hangingPunct="1">
              <a:lnSpc>
                <a:spcPct val="90000"/>
              </a:lnSpc>
              <a:spcBef>
                <a:spcPts val="0"/>
              </a:spcBef>
              <a:spcAft>
                <a:spcPts val="0"/>
              </a:spcAft>
              <a:buClr>
                <a:srgbClr val="898D8D"/>
              </a:buClr>
              <a:buSzPct val="150000"/>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Georgia" panose="02040502050405020303" pitchFamily="18" charset="0"/>
              <a:ea typeface="+mn-ea"/>
            </a:endParaRPr>
          </a:p>
        </p:txBody>
      </p:sp>
      <p:sp>
        <p:nvSpPr>
          <p:cNvPr id="94" name="Footer Placeholder 2">
            <a:extLst>
              <a:ext uri="{FF2B5EF4-FFF2-40B4-BE49-F238E27FC236}">
                <a16:creationId xmlns:a16="http://schemas.microsoft.com/office/drawing/2014/main" id="{9C57AD10-2A03-4345-89F7-5DEEA0F394D5}"/>
              </a:ext>
            </a:extLst>
          </p:cNvPr>
          <p:cNvSpPr txBox="1">
            <a:spLocks/>
          </p:cNvSpPr>
          <p:nvPr/>
        </p:nvSpPr>
        <p:spPr>
          <a:xfrm>
            <a:off x="301549" y="6461000"/>
            <a:ext cx="8332853" cy="281036"/>
          </a:xfrm>
          <a:prstGeom prst="rect">
            <a:avLst/>
          </a:prstGeom>
        </p:spPr>
        <p:txBody>
          <a:bodyPr/>
          <a:lstStyle>
            <a:defPPr defTabSz="914400">
              <a:defRPr lang="en-US" dirty="0"/>
            </a:defPPr>
            <a:lvl1pPr marL="0" algn="l" defTabSz="914400" rtl="0">
              <a:defRPr sz="1800" kern="1200" dirty="0">
                <a:solidFill>
                  <a:schemeClr val="tx1"/>
                </a:solidFill>
                <a:latin typeface="+mn-lt"/>
                <a:ea typeface="+mn-ea"/>
              </a:defRPr>
            </a:lvl1pPr>
            <a:lvl2pPr marL="457200" algn="l" defTabSz="914400" rtl="0">
              <a:defRPr sz="1800" kern="1200" dirty="0">
                <a:solidFill>
                  <a:schemeClr val="tx1"/>
                </a:solidFill>
                <a:latin typeface="+mn-lt"/>
                <a:ea typeface="+mn-ea"/>
              </a:defRPr>
            </a:lvl2pPr>
            <a:lvl3pPr marL="914400" algn="l" defTabSz="914400" rtl="0">
              <a:defRPr sz="1800" kern="1200" dirty="0">
                <a:solidFill>
                  <a:schemeClr val="tx1"/>
                </a:solidFill>
                <a:latin typeface="+mn-lt"/>
                <a:ea typeface="+mn-ea"/>
              </a:defRPr>
            </a:lvl3pPr>
            <a:lvl4pPr marL="1371600" algn="l" defTabSz="914400" rtl="0">
              <a:defRPr sz="1800" kern="1200" dirty="0">
                <a:solidFill>
                  <a:schemeClr val="tx1"/>
                </a:solidFill>
                <a:latin typeface="+mn-lt"/>
                <a:ea typeface="+mn-ea"/>
              </a:defRPr>
            </a:lvl4pPr>
            <a:lvl5pPr marL="1828800" algn="l" defTabSz="914400" rtl="0">
              <a:defRPr sz="1800" kern="1200" dirty="0">
                <a:solidFill>
                  <a:schemeClr val="tx1"/>
                </a:solidFill>
                <a:latin typeface="+mn-lt"/>
                <a:ea typeface="+mn-ea"/>
              </a:defRPr>
            </a:lvl5pPr>
            <a:lvl6pPr marL="2286000" algn="l" defTabSz="914400" rtl="0">
              <a:defRPr sz="1800" kern="1200" dirty="0">
                <a:solidFill>
                  <a:schemeClr val="tx1"/>
                </a:solidFill>
                <a:latin typeface="+mn-lt"/>
                <a:ea typeface="+mn-ea"/>
              </a:defRPr>
            </a:lvl6pPr>
            <a:lvl7pPr marL="2743200" algn="l" defTabSz="914400" rtl="0">
              <a:defRPr sz="1800" kern="1200" dirty="0">
                <a:solidFill>
                  <a:schemeClr val="tx1"/>
                </a:solidFill>
                <a:latin typeface="+mn-lt"/>
                <a:ea typeface="+mn-ea"/>
              </a:defRPr>
            </a:lvl7pPr>
            <a:lvl8pPr marL="3200400" algn="l" defTabSz="914400" rtl="0">
              <a:defRPr sz="1800" kern="1200" dirty="0">
                <a:solidFill>
                  <a:schemeClr val="tx1"/>
                </a:solidFill>
                <a:latin typeface="+mn-lt"/>
                <a:ea typeface="+mn-ea"/>
              </a:defRPr>
            </a:lvl8pPr>
            <a:lvl9pPr marL="3657600" algn="l" defTabSz="914400" rtl="0">
              <a:defRPr sz="1800" kern="1200" dirty="0">
                <a:solidFill>
                  <a:schemeClr val="tx1"/>
                </a:solidFill>
                <a:latin typeface="+mn-lt"/>
                <a:ea typeface="+mn-ea"/>
              </a:defRPr>
            </a:lvl9pPr>
          </a:lstStyle>
          <a:p>
            <a:r>
              <a:rPr lang="en-US" sz="700" dirty="0">
                <a:solidFill>
                  <a:schemeClr val="bg1">
                    <a:lumMod val="50000"/>
                  </a:schemeClr>
                </a:solidFill>
                <a:cs typeface="Calibri" panose="020F0502020204030204" pitchFamily="34" charset="0"/>
              </a:rPr>
              <a:t>Source: Technomic Ignite menu data, 11,222 menu Items across 1,912 operators with five-year historical menus, Q2 2018-Q2 2019</a:t>
            </a:r>
          </a:p>
        </p:txBody>
      </p:sp>
    </p:spTree>
    <p:extLst>
      <p:ext uri="{BB962C8B-B14F-4D97-AF65-F5344CB8AC3E}">
        <p14:creationId xmlns:p14="http://schemas.microsoft.com/office/powerpoint/2010/main" val="37145783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846CAEC-AC40-4457-A1B2-3281DA241949}"/>
              </a:ext>
            </a:extLst>
          </p:cNvPr>
          <p:cNvSpPr>
            <a:spLocks noGrp="1"/>
          </p:cNvSpPr>
          <p:nvPr>
            <p:ph type="title"/>
          </p:nvPr>
        </p:nvSpPr>
        <p:spPr/>
        <p:txBody>
          <a:bodyPr/>
          <a:lstStyle/>
          <a:p>
            <a:r>
              <a:rPr lang="en-US" dirty="0"/>
              <a:t>Innovations in Salsa</a:t>
            </a:r>
            <a:br>
              <a:rPr lang="en-US" dirty="0"/>
            </a:br>
            <a:endParaRPr lang="en-US" dirty="0"/>
          </a:p>
        </p:txBody>
      </p:sp>
      <p:sp>
        <p:nvSpPr>
          <p:cNvPr id="5" name="Text Placeholder 6">
            <a:extLst>
              <a:ext uri="{FF2B5EF4-FFF2-40B4-BE49-F238E27FC236}">
                <a16:creationId xmlns:a16="http://schemas.microsoft.com/office/drawing/2014/main" id="{A0A3983F-199F-4C82-BD61-C532410FA019}"/>
              </a:ext>
            </a:extLst>
          </p:cNvPr>
          <p:cNvSpPr txBox="1">
            <a:spLocks/>
          </p:cNvSpPr>
          <p:nvPr/>
        </p:nvSpPr>
        <p:spPr>
          <a:xfrm>
            <a:off x="5906563" y="759782"/>
            <a:ext cx="3030680" cy="5033017"/>
          </a:xfrm>
          <a:prstGeom prst="rect">
            <a:avLst/>
          </a:prstGeom>
        </p:spPr>
        <p:txBody>
          <a:bodyPr/>
          <a:lstStyle>
            <a:lvl1pPr marL="0" indent="0" algn="l" defTabSz="906199" rtl="0" eaLnBrk="1" latinLnBrk="0" hangingPunct="1">
              <a:spcBef>
                <a:spcPts val="0"/>
              </a:spcBef>
              <a:spcAft>
                <a:spcPts val="800"/>
              </a:spcAft>
              <a:buClrTx/>
              <a:buFont typeface="Calibri" panose="020F0502020204030204" pitchFamily="34" charset="0"/>
              <a:buNone/>
              <a:defRPr sz="1100" kern="1200" spc="-50" baseline="0">
                <a:solidFill>
                  <a:schemeClr val="tx1"/>
                </a:solidFill>
                <a:latin typeface="Georgia" charset="0"/>
                <a:ea typeface="Georgia" charset="0"/>
                <a:cs typeface="Georgia" charset="0"/>
              </a:defRPr>
            </a:lvl1pPr>
            <a:lvl2pPr marL="406400" indent="-234950" algn="l" defTabSz="906199" rtl="0" eaLnBrk="1" latinLnBrk="0" hangingPunct="1">
              <a:spcBef>
                <a:spcPts val="0"/>
              </a:spcBef>
              <a:spcAft>
                <a:spcPts val="400"/>
              </a:spcAft>
              <a:buClr>
                <a:schemeClr val="tx2"/>
              </a:buClr>
              <a:buFont typeface="Helvetica" charset="0"/>
              <a:buChar char="●"/>
              <a:tabLst/>
              <a:defRPr sz="1100" kern="1200" spc="-50" baseline="0">
                <a:solidFill>
                  <a:schemeClr val="tx1"/>
                </a:solidFill>
                <a:latin typeface="Georgia" charset="0"/>
                <a:ea typeface="Georgia" charset="0"/>
                <a:cs typeface="Georgia" charset="0"/>
              </a:defRPr>
            </a:lvl2pPr>
            <a:lvl3pPr marL="750888" indent="-284163" algn="l" defTabSz="906199" rtl="0" eaLnBrk="1" latinLnBrk="0" hangingPunct="1">
              <a:spcBef>
                <a:spcPts val="0"/>
              </a:spcBef>
              <a:spcAft>
                <a:spcPts val="400"/>
              </a:spcAft>
              <a:buClrTx/>
              <a:buFont typeface="AppleSymbols" charset="0"/>
              <a:buChar char="⎯"/>
              <a:tabLst/>
              <a:defRPr sz="1100" kern="1200" spc="-50" baseline="0">
                <a:solidFill>
                  <a:schemeClr val="tx1"/>
                </a:solidFill>
                <a:latin typeface="Georgia" charset="0"/>
                <a:ea typeface="Georgia" charset="0"/>
                <a:cs typeface="Georgia" charset="0"/>
              </a:defRPr>
            </a:lvl3pPr>
            <a:lvl4pPr marL="1035050" indent="-233363" algn="l" defTabSz="906199" rtl="0" eaLnBrk="1" latinLnBrk="0" hangingPunct="1">
              <a:spcBef>
                <a:spcPts val="0"/>
              </a:spcBef>
              <a:spcAft>
                <a:spcPts val="400"/>
              </a:spcAft>
              <a:buClrTx/>
              <a:buFont typeface="Calibri" panose="020F0502020204030204" pitchFamily="34" charset="0"/>
              <a:buChar char="‒"/>
              <a:tabLst/>
              <a:defRPr sz="1100" kern="1200" spc="-50" baseline="0">
                <a:solidFill>
                  <a:schemeClr val="tx1"/>
                </a:solidFill>
                <a:latin typeface="Georgia" charset="0"/>
                <a:ea typeface="Georgia" charset="0"/>
                <a:cs typeface="Georgia" charset="0"/>
              </a:defRPr>
            </a:lvl4pPr>
            <a:lvl5pPr marL="1320800" indent="-234950" algn="l" defTabSz="906199" rtl="0" eaLnBrk="1" latinLnBrk="0" hangingPunct="1">
              <a:spcBef>
                <a:spcPts val="0"/>
              </a:spcBef>
              <a:spcAft>
                <a:spcPts val="400"/>
              </a:spcAft>
              <a:buClrTx/>
              <a:buFont typeface="Calibri" panose="020F0502020204030204" pitchFamily="34" charset="0"/>
              <a:buChar char="‒"/>
              <a:tabLst/>
              <a:defRPr sz="1100" kern="1200" spc="-50" baseline="0">
                <a:solidFill>
                  <a:schemeClr val="tx1"/>
                </a:solidFill>
                <a:latin typeface="Georgia" charset="0"/>
                <a:ea typeface="Georgia" charset="0"/>
                <a:cs typeface="Georgia" charset="0"/>
              </a:defRPr>
            </a:lvl5pPr>
            <a:lvl6pPr marL="2492048"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6pPr>
            <a:lvl7pPr marL="2945147"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7pPr>
            <a:lvl8pPr marL="3398246"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8pPr>
            <a:lvl9pPr marL="3851346"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9pPr>
          </a:lstStyle>
          <a:p>
            <a:r>
              <a:rPr lang="en-US" sz="1600" b="1" dirty="0"/>
              <a:t>Featured LTOs</a:t>
            </a:r>
          </a:p>
          <a:p>
            <a:pPr marL="750887" lvl="3" indent="0">
              <a:spcAft>
                <a:spcPts val="0"/>
              </a:spcAft>
              <a:buNone/>
            </a:pPr>
            <a:r>
              <a:rPr lang="en-US" b="1" dirty="0">
                <a:latin typeface="Georgia" panose="02040502050405020303" pitchFamily="18" charset="0"/>
              </a:rPr>
              <a:t>Bahama Breeze Island Grill’s Tequila Sunburn Salmon</a:t>
            </a:r>
          </a:p>
          <a:p>
            <a:pPr lvl="3">
              <a:spcAft>
                <a:spcPts val="0"/>
              </a:spcAft>
            </a:pPr>
            <a:endParaRPr lang="en-US" dirty="0">
              <a:latin typeface="Georgia" panose="02040502050405020303" pitchFamily="18" charset="0"/>
            </a:endParaRPr>
          </a:p>
          <a:p>
            <a:pPr marL="750887" lvl="3" indent="0">
              <a:spcAft>
                <a:spcPts val="0"/>
              </a:spcAft>
              <a:buNone/>
            </a:pPr>
            <a:r>
              <a:rPr lang="en-US" dirty="0">
                <a:latin typeface="Georgia" panose="02040502050405020303" pitchFamily="18" charset="0"/>
              </a:rPr>
              <a:t>Grilled salmon basted with new Tequila Sunburn glaze, topped with pineapple-mango salsa, and served with cinnamon mashed sweet potatoes and green beans.</a:t>
            </a:r>
          </a:p>
          <a:p>
            <a:pPr marL="1038225"/>
            <a:endParaRPr lang="en-US" b="1" dirty="0">
              <a:latin typeface="Georgia" panose="02040502050405020303" pitchFamily="18" charset="0"/>
            </a:endParaRPr>
          </a:p>
          <a:p>
            <a:pPr marL="750887" lvl="3" indent="0">
              <a:spcAft>
                <a:spcPts val="0"/>
              </a:spcAft>
              <a:buNone/>
            </a:pPr>
            <a:r>
              <a:rPr lang="en-US" b="1" dirty="0">
                <a:latin typeface="Georgia" panose="02040502050405020303" pitchFamily="18" charset="0"/>
              </a:rPr>
              <a:t>California Tortilla’s Bangkok Shrimp Tacos</a:t>
            </a:r>
          </a:p>
          <a:p>
            <a:pPr lvl="3">
              <a:spcAft>
                <a:spcPts val="0"/>
              </a:spcAft>
            </a:pPr>
            <a:endParaRPr lang="en-US" dirty="0">
              <a:latin typeface="Georgia" panose="02040502050405020303" pitchFamily="18" charset="0"/>
            </a:endParaRPr>
          </a:p>
          <a:p>
            <a:pPr marL="750887" lvl="3" indent="0">
              <a:spcAft>
                <a:spcPts val="0"/>
              </a:spcAft>
              <a:buNone/>
            </a:pPr>
            <a:r>
              <a:rPr lang="en-US" dirty="0">
                <a:latin typeface="Georgia" panose="02040502050405020303" pitchFamily="18" charset="0"/>
              </a:rPr>
              <a:t>Shrimp with sweet red chile sauce, shredded romaine, fire-roasted corn salsa and green onions, wrapped in a warm, soft tortilla.</a:t>
            </a:r>
          </a:p>
          <a:p>
            <a:pPr marL="2073275" lvl="3"/>
            <a:endParaRPr lang="en-US" dirty="0"/>
          </a:p>
          <a:p>
            <a:pPr marL="801687" lvl="3" indent="0">
              <a:spcAft>
                <a:spcPts val="0"/>
              </a:spcAft>
              <a:buNone/>
            </a:pPr>
            <a:r>
              <a:rPr lang="en-US" b="1" dirty="0">
                <a:latin typeface="Georgia" panose="02040502050405020303" pitchFamily="18" charset="0"/>
              </a:rPr>
              <a:t>Epic Beyond Cali Burrito</a:t>
            </a:r>
          </a:p>
          <a:p>
            <a:pPr lvl="3">
              <a:spcAft>
                <a:spcPts val="0"/>
              </a:spcAft>
            </a:pPr>
            <a:endParaRPr lang="en-US" dirty="0">
              <a:latin typeface="Georgia" panose="02040502050405020303" pitchFamily="18" charset="0"/>
            </a:endParaRPr>
          </a:p>
          <a:p>
            <a:pPr marL="801687" lvl="3" indent="0">
              <a:spcAft>
                <a:spcPts val="0"/>
              </a:spcAft>
              <a:buNone/>
            </a:pPr>
            <a:r>
              <a:rPr lang="en-US" dirty="0">
                <a:latin typeface="Georgia" panose="02040502050405020303" pitchFamily="18" charset="0"/>
              </a:rPr>
              <a:t>Del Taco's seasoned Beyond Meat plant-based crumbles combined with its crinkle-cut fries, cool sour cream, tangy guacamole and handmade pico de gallo salsa in a warm, oversized flour tortilla.</a:t>
            </a:r>
          </a:p>
        </p:txBody>
      </p:sp>
      <p:pic>
        <p:nvPicPr>
          <p:cNvPr id="13" name="Picture 12">
            <a:extLst>
              <a:ext uri="{FF2B5EF4-FFF2-40B4-BE49-F238E27FC236}">
                <a16:creationId xmlns:a16="http://schemas.microsoft.com/office/drawing/2014/main" id="{F9123887-43D8-4EB7-AC50-F30C089A6A48}"/>
              </a:ext>
            </a:extLst>
          </p:cNvPr>
          <p:cNvPicPr>
            <a:picLocks noChangeAspect="1"/>
          </p:cNvPicPr>
          <p:nvPr/>
        </p:nvPicPr>
        <p:blipFill rotWithShape="1">
          <a:blip r:embed="rId3"/>
          <a:srcRect l="29014" r="8851"/>
          <a:stretch/>
        </p:blipFill>
        <p:spPr bwMode="white">
          <a:xfrm>
            <a:off x="5636527" y="1376921"/>
            <a:ext cx="914400" cy="914400"/>
          </a:xfrm>
          <a:prstGeom prst="ellipse">
            <a:avLst/>
          </a:prstGeom>
          <a:noFill/>
        </p:spPr>
      </p:pic>
      <p:pic>
        <p:nvPicPr>
          <p:cNvPr id="15" name="Picture 14">
            <a:extLst>
              <a:ext uri="{FF2B5EF4-FFF2-40B4-BE49-F238E27FC236}">
                <a16:creationId xmlns:a16="http://schemas.microsoft.com/office/drawing/2014/main" id="{B42110FE-97B1-460B-A233-4A88BA16D99C}"/>
              </a:ext>
            </a:extLst>
          </p:cNvPr>
          <p:cNvPicPr>
            <a:picLocks noChangeAspect="1"/>
          </p:cNvPicPr>
          <p:nvPr/>
        </p:nvPicPr>
        <p:blipFill rotWithShape="1">
          <a:blip r:embed="rId4"/>
          <a:srcRect l="43834" r="4134"/>
          <a:stretch/>
        </p:blipFill>
        <p:spPr bwMode="white">
          <a:xfrm>
            <a:off x="5636527" y="4743545"/>
            <a:ext cx="914400" cy="914400"/>
          </a:xfrm>
          <a:prstGeom prst="ellipse">
            <a:avLst/>
          </a:prstGeom>
          <a:noFill/>
        </p:spPr>
      </p:pic>
      <p:graphicFrame>
        <p:nvGraphicFramePr>
          <p:cNvPr id="17" name="Application Trends Table">
            <a:extLst>
              <a:ext uri="{FF2B5EF4-FFF2-40B4-BE49-F238E27FC236}">
                <a16:creationId xmlns:a16="http://schemas.microsoft.com/office/drawing/2014/main" id="{A9C33632-40FF-4A2E-85E7-EB2015976E22}"/>
              </a:ext>
            </a:extLst>
          </p:cNvPr>
          <p:cNvGraphicFramePr/>
          <p:nvPr/>
        </p:nvGraphicFramePr>
        <p:xfrm>
          <a:off x="399131" y="1206841"/>
          <a:ext cx="4463814" cy="4850838"/>
        </p:xfrm>
        <a:graphic>
          <a:graphicData uri="http://schemas.openxmlformats.org/drawingml/2006/table">
            <a:tbl>
              <a:tblPr firstRow="1" bandRow="1">
                <a:tableStyleId>{5C22544A-7EE6-4342-B048-85BDC9FD1C3A}</a:tableStyleId>
              </a:tblPr>
              <a:tblGrid>
                <a:gridCol w="357300">
                  <a:extLst>
                    <a:ext uri="{9D8B030D-6E8A-4147-A177-3AD203B41FA5}">
                      <a16:colId xmlns:a16="http://schemas.microsoft.com/office/drawing/2014/main" val="20000"/>
                    </a:ext>
                  </a:extLst>
                </a:gridCol>
                <a:gridCol w="2298496">
                  <a:extLst>
                    <a:ext uri="{9D8B030D-6E8A-4147-A177-3AD203B41FA5}">
                      <a16:colId xmlns:a16="http://schemas.microsoft.com/office/drawing/2014/main" val="20001"/>
                    </a:ext>
                  </a:extLst>
                </a:gridCol>
                <a:gridCol w="1090603">
                  <a:extLst>
                    <a:ext uri="{9D8B030D-6E8A-4147-A177-3AD203B41FA5}">
                      <a16:colId xmlns:a16="http://schemas.microsoft.com/office/drawing/2014/main" val="20002"/>
                    </a:ext>
                  </a:extLst>
                </a:gridCol>
                <a:gridCol w="717415">
                  <a:extLst>
                    <a:ext uri="{9D8B030D-6E8A-4147-A177-3AD203B41FA5}">
                      <a16:colId xmlns:a16="http://schemas.microsoft.com/office/drawing/2014/main" val="20003"/>
                    </a:ext>
                  </a:extLst>
                </a:gridCol>
              </a:tblGrid>
              <a:tr h="733760">
                <a:tc gridSpan="2">
                  <a:txBody>
                    <a:bodyPr/>
                    <a:lstStyle/>
                    <a:p>
                      <a:pPr algn="l" defTabSz="914400">
                        <a:lnSpc>
                          <a:spcPct val="80000"/>
                        </a:lnSpc>
                      </a:pPr>
                      <a:r>
                        <a:rPr lang="en-US" sz="1000" b="0" dirty="0">
                          <a:solidFill>
                            <a:schemeClr val="tx1"/>
                          </a:solidFill>
                          <a:latin typeface="+mj-lt"/>
                        </a:rPr>
                        <a:t>Fastest Growing Salsa Menu Items </a:t>
                      </a:r>
                    </a:p>
                  </a:txBody>
                  <a:tcPr anchor="b" horzOverflow="overflow">
                    <a:lnL w="19050" cap="flat">
                      <a:noFill/>
                      <a:prstDash val="solid"/>
                      <a:round/>
                      <a:headEnd type="none" w="med" len="med"/>
                      <a:tailEnd type="none" w="med" len="med"/>
                    </a:lnL>
                    <a:lnR w="635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bg1"/>
                    </a:solidFill>
                  </a:tcPr>
                </a:tc>
                <a:tc hMerge="1">
                  <a:txBody>
                    <a:bodyPr/>
                    <a:lstStyle/>
                    <a:p>
                      <a:pPr defTabSz="914400"/>
                      <a:r>
                        <a:t>Dishes</a:t>
                      </a:r>
                      <a:endParaRPr lang="en-US" sz="1000" b="1">
                        <a:solidFill>
                          <a:schemeClr val="tx1"/>
                        </a:solidFill>
                        <a:latin typeface="Arial"/>
                      </a:endParaRPr>
                    </a:p>
                  </a:txBody>
                  <a:tcPr horzOverflow="overflow">
                    <a:lnL w="6350" cap="flat">
                      <a:solidFill>
                        <a:schemeClr val="bg2">
                          <a:lumMod val="50000"/>
                        </a:schemeClr>
                      </a:solidFill>
                      <a:prstDash val="solid"/>
                      <a:round/>
                      <a:headEnd type="none" w="med" len="med"/>
                      <a:tailEnd type="none" w="med" len="med"/>
                    </a:lnL>
                    <a:lnR w="6350" cap="flat">
                      <a:solidFill>
                        <a:schemeClr val="bg2">
                          <a:lumMod val="50000"/>
                        </a:schemeClr>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bg1"/>
                    </a:solidFill>
                  </a:tcPr>
                </a:tc>
                <a:tc>
                  <a:txBody>
                    <a:bodyPr/>
                    <a:lstStyle/>
                    <a:p>
                      <a:pPr algn="l" defTabSz="914400">
                        <a:lnSpc>
                          <a:spcPct val="80000"/>
                        </a:lnSpc>
                      </a:pPr>
                      <a:r>
                        <a:rPr lang="en-US" sz="1000" b="0" kern="1200" dirty="0">
                          <a:solidFill>
                            <a:schemeClr val="tx1"/>
                          </a:solidFill>
                          <a:latin typeface="+mj-lt"/>
                          <a:ea typeface="+mn-ea"/>
                        </a:rPr>
                        <a:t>Menu Items</a:t>
                      </a:r>
                    </a:p>
                  </a:txBody>
                  <a:tcPr anchor="b" horzOverflow="overflow">
                    <a:lnL w="6350" cap="flat">
                      <a:noFill/>
                      <a:prstDash val="solid"/>
                      <a:round/>
                      <a:headEnd type="none" w="med" len="med"/>
                      <a:tailEnd type="none" w="med" len="med"/>
                    </a:lnL>
                    <a:lnR w="635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bg1"/>
                    </a:solidFill>
                  </a:tcPr>
                </a:tc>
                <a:tc>
                  <a:txBody>
                    <a:bodyPr/>
                    <a:lstStyle/>
                    <a:p>
                      <a:pPr algn="l" defTabSz="914400">
                        <a:lnSpc>
                          <a:spcPct val="80000"/>
                        </a:lnSpc>
                      </a:pPr>
                      <a:r>
                        <a:rPr lang="en-US" sz="1000" b="0" kern="1200" dirty="0">
                          <a:solidFill>
                            <a:schemeClr val="tx1"/>
                          </a:solidFill>
                          <a:latin typeface="+mj-lt"/>
                          <a:ea typeface="+mn-ea"/>
                        </a:rPr>
                        <a:t>Growth % Over the Last Year</a:t>
                      </a:r>
                    </a:p>
                  </a:txBody>
                  <a:tcPr anchor="b" horzOverflow="overflow">
                    <a:lnL w="6350" cap="flat">
                      <a:noFill/>
                      <a:prstDash val="solid"/>
                      <a:round/>
                      <a:headEnd type="none" w="med" len="med"/>
                      <a:tailEnd type="none" w="med" len="med"/>
                    </a:lnL>
                    <a:lnR w="12700">
                      <a:noFill/>
                      <a:headEnd type="none"/>
                      <a:tailEnd type="none"/>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bg1"/>
                    </a:solidFill>
                  </a:tcPr>
                </a:tc>
                <a:extLst>
                  <a:ext uri="{0D108BD9-81ED-4DB2-BD59-A6C34878D82A}">
                    <a16:rowId xmlns:a16="http://schemas.microsoft.com/office/drawing/2014/main" val="10000"/>
                  </a:ext>
                </a:extLst>
              </a:tr>
              <a:tr h="792870">
                <a:tc>
                  <a:txBody>
                    <a:bodyPr/>
                    <a:lstStyle/>
                    <a:p>
                      <a:pPr algn="l" defTabSz="914400"/>
                      <a:r>
                        <a:rPr lang="en-US" sz="2000" dirty="0">
                          <a:solidFill>
                            <a:schemeClr val="tx1"/>
                          </a:solidFill>
                          <a:latin typeface="Arial"/>
                        </a:rPr>
                        <a:t>1</a:t>
                      </a:r>
                    </a:p>
                  </a:txBody>
                  <a:tcPr anchor="ctr" horzOverflow="overflow">
                    <a:lnL w="1905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a:noFill/>
                      <a:headEnd type="none"/>
                      <a:tailEnd type="none"/>
                    </a:lnB>
                    <a:lnTlToBr w="12700">
                      <a:noFill/>
                      <a:prstDash val="solid"/>
                      <a:headEnd type="none"/>
                      <a:tailEnd type="none"/>
                    </a:lnTlToBr>
                    <a:lnBlToTr w="12700">
                      <a:noFill/>
                      <a:prstDash val="solid"/>
                      <a:headEnd type="none"/>
                      <a:tailEnd type="none"/>
                    </a:lnBlToTr>
                    <a:solidFill>
                      <a:srgbClr val="F1F1F1"/>
                    </a:solidFill>
                  </a:tcPr>
                </a:tc>
                <a:tc>
                  <a:txBody>
                    <a:bodyPr/>
                    <a:lstStyle/>
                    <a:p>
                      <a:pPr marL="0" algn="l" defTabSz="914400" rtl="0" eaLnBrk="1" latinLnBrk="0" hangingPunct="1"/>
                      <a:r>
                        <a:rPr lang="en-US" sz="1050" b="1" kern="1200" dirty="0">
                          <a:solidFill>
                            <a:srgbClr val="0084C8"/>
                          </a:solidFill>
                          <a:latin typeface="Arial"/>
                          <a:ea typeface="+mn-ea"/>
                          <a:cs typeface="+mn-cs"/>
                        </a:rPr>
                        <a:t>MEXICAN BOWL</a:t>
                      </a:r>
                    </a:p>
                  </a:txBody>
                  <a:tcPr anchor="ctr" horzOverflow="overflow">
                    <a:lnL w="12700" cap="flat">
                      <a:noFill/>
                      <a:prstDash val="solid"/>
                      <a:round/>
                      <a:headEnd type="none" w="med" len="med"/>
                      <a:tailEnd type="none" w="med" len="med"/>
                    </a:lnL>
                    <a:lnR w="6350" cap="flat">
                      <a:noFill/>
                      <a:prstDash val="solid"/>
                      <a:round/>
                      <a:headEnd type="none" w="med" len="med"/>
                      <a:tailEnd type="none" w="med" len="med"/>
                    </a:lnR>
                    <a:lnT w="12700" cap="flat">
                      <a:noFill/>
                      <a:prstDash val="solid"/>
                      <a:round/>
                      <a:headEnd type="none" w="med" len="med"/>
                      <a:tailEnd type="none" w="med" len="med"/>
                    </a:lnT>
                    <a:lnB w="12700">
                      <a:noFill/>
                      <a:headEnd type="none"/>
                      <a:tailEnd type="none"/>
                    </a:lnB>
                    <a:lnTlToBr w="12700">
                      <a:noFill/>
                      <a:prstDash val="solid"/>
                      <a:headEnd type="none"/>
                      <a:tailEnd type="none"/>
                    </a:lnTlToBr>
                    <a:lnBlToTr w="12700">
                      <a:noFill/>
                      <a:prstDash val="solid"/>
                      <a:headEnd type="none"/>
                      <a:tailEnd type="none"/>
                    </a:lnBlToTr>
                    <a:solidFill>
                      <a:srgbClr val="F1F1F1"/>
                    </a:solidFill>
                  </a:tcPr>
                </a:tc>
                <a:tc>
                  <a:txBody>
                    <a:bodyPr/>
                    <a:lstStyle/>
                    <a:p>
                      <a:pPr marL="0" algn="l" defTabSz="914400" rtl="0" eaLnBrk="1" latinLnBrk="0" hangingPunct="1"/>
                      <a:r>
                        <a:rPr lang="en-US" sz="1200" kern="1200" dirty="0">
                          <a:solidFill>
                            <a:schemeClr val="tx1"/>
                          </a:solidFill>
                          <a:latin typeface="Arial"/>
                          <a:ea typeface="+mn-ea"/>
                          <a:cs typeface="+mn-cs"/>
                        </a:rPr>
                        <a:t>178</a:t>
                      </a:r>
                    </a:p>
                  </a:txBody>
                  <a:tcPr anchor="ctr" horzOverflow="overflow">
                    <a:lnL w="6350" cap="flat">
                      <a:noFill/>
                      <a:prstDash val="solid"/>
                      <a:round/>
                      <a:headEnd type="none" w="med" len="med"/>
                      <a:tailEnd type="none" w="med" len="med"/>
                    </a:lnL>
                    <a:lnR w="6350" cap="flat">
                      <a:noFill/>
                      <a:prstDash val="solid"/>
                      <a:round/>
                      <a:headEnd type="none" w="med" len="med"/>
                      <a:tailEnd type="none" w="med" len="med"/>
                    </a:lnR>
                    <a:lnT w="12700" cap="flat">
                      <a:noFill/>
                      <a:prstDash val="solid"/>
                      <a:round/>
                      <a:headEnd type="none" w="med" len="med"/>
                      <a:tailEnd type="none" w="med" len="med"/>
                    </a:lnT>
                    <a:lnB w="12700">
                      <a:noFill/>
                      <a:headEnd type="none"/>
                      <a:tailEnd type="none"/>
                    </a:lnB>
                    <a:lnTlToBr w="12700">
                      <a:noFill/>
                      <a:prstDash val="solid"/>
                      <a:headEnd type="none"/>
                      <a:tailEnd type="none"/>
                    </a:lnTlToBr>
                    <a:lnBlToTr w="12700">
                      <a:noFill/>
                      <a:prstDash val="solid"/>
                      <a:headEnd type="none"/>
                      <a:tailEnd type="none"/>
                    </a:lnBlToTr>
                    <a:solidFill>
                      <a:srgbClr val="F1F1F1"/>
                    </a:solidFill>
                  </a:tcPr>
                </a:tc>
                <a:tc>
                  <a:txBody>
                    <a:bodyPr/>
                    <a:lstStyle/>
                    <a:p>
                      <a:pPr marL="0" algn="l" defTabSz="914400" rtl="0" eaLnBrk="1" latinLnBrk="0" hangingPunct="1"/>
                      <a:r>
                        <a:rPr lang="en-US" sz="1200" kern="1200" dirty="0">
                          <a:solidFill>
                            <a:schemeClr val="tx1"/>
                          </a:solidFill>
                          <a:latin typeface="Arial"/>
                          <a:ea typeface="+mn-ea"/>
                          <a:cs typeface="+mn-cs"/>
                        </a:rPr>
                        <a:t>8.5%</a:t>
                      </a:r>
                    </a:p>
                  </a:txBody>
                  <a:tcPr anchor="ctr" horzOverflow="overflow">
                    <a:lnL w="6350" cap="flat">
                      <a:noFill/>
                      <a:prstDash val="solid"/>
                      <a:round/>
                      <a:headEnd type="none" w="med" len="med"/>
                      <a:tailEnd type="none" w="med" len="med"/>
                    </a:lnL>
                    <a:lnR w="12700">
                      <a:noFill/>
                      <a:headEnd type="none"/>
                      <a:tailEnd type="none"/>
                    </a:lnR>
                    <a:lnT w="12700" cap="flat">
                      <a:noFill/>
                      <a:prstDash val="solid"/>
                      <a:round/>
                      <a:headEnd type="none" w="med" len="med"/>
                      <a:tailEnd type="none" w="med" len="med"/>
                    </a:lnT>
                    <a:lnB w="12700">
                      <a:noFill/>
                      <a:headEnd type="none"/>
                      <a:tailEnd type="none"/>
                    </a:lnB>
                    <a:lnTlToBr w="12700">
                      <a:noFill/>
                      <a:prstDash val="solid"/>
                      <a:headEnd type="none"/>
                      <a:tailEnd type="none"/>
                    </a:lnTlToBr>
                    <a:lnBlToTr w="12700">
                      <a:noFill/>
                      <a:prstDash val="solid"/>
                      <a:headEnd type="none"/>
                      <a:tailEnd type="none"/>
                    </a:lnBlToTr>
                    <a:solidFill>
                      <a:srgbClr val="F1F1F1"/>
                    </a:solidFill>
                  </a:tcPr>
                </a:tc>
                <a:extLst>
                  <a:ext uri="{0D108BD9-81ED-4DB2-BD59-A6C34878D82A}">
                    <a16:rowId xmlns:a16="http://schemas.microsoft.com/office/drawing/2014/main" val="10001"/>
                  </a:ext>
                </a:extLst>
              </a:tr>
              <a:tr h="831052">
                <a:tc>
                  <a:txBody>
                    <a:bodyPr/>
                    <a:lstStyle/>
                    <a:p>
                      <a:pPr algn="l" defTabSz="914400"/>
                      <a:r>
                        <a:rPr lang="en-US" sz="2000" dirty="0">
                          <a:solidFill>
                            <a:schemeClr val="tx1"/>
                          </a:solidFill>
                          <a:latin typeface="Arial"/>
                        </a:rPr>
                        <a:t>2</a:t>
                      </a:r>
                    </a:p>
                  </a:txBody>
                  <a:tcPr anchor="ctr" horzOverflow="overflow">
                    <a:lnL w="19050" cap="flat">
                      <a:noFill/>
                      <a:prstDash val="solid"/>
                      <a:round/>
                      <a:headEnd type="none" w="med" len="med"/>
                      <a:tailEnd type="none" w="med" len="med"/>
                    </a:lnL>
                    <a:lnR w="12700" cap="flat">
                      <a:noFill/>
                      <a:prstDash val="solid"/>
                      <a:round/>
                      <a:headEnd type="none" w="med" len="med"/>
                      <a:tailEnd type="none" w="med" len="med"/>
                    </a:lnR>
                    <a:lnT w="12700">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solidFill>
                      <a:schemeClr val="bg1"/>
                    </a:solidFill>
                  </a:tcPr>
                </a:tc>
                <a:tc>
                  <a:txBody>
                    <a:bodyPr/>
                    <a:lstStyle/>
                    <a:p>
                      <a:pPr marL="0" algn="l" defTabSz="914400" rtl="0" eaLnBrk="1" latinLnBrk="0" hangingPunct="1"/>
                      <a:r>
                        <a:rPr lang="en-US" sz="1050" b="1" kern="1200" dirty="0">
                          <a:solidFill>
                            <a:srgbClr val="0084C8"/>
                          </a:solidFill>
                          <a:latin typeface="Arial"/>
                          <a:ea typeface="+mn-ea"/>
                          <a:cs typeface="+mn-cs"/>
                        </a:rPr>
                        <a:t>MIXED MEXICAN DISH</a:t>
                      </a:r>
                    </a:p>
                  </a:txBody>
                  <a:tcPr anchor="ctr" horzOverflow="overflow">
                    <a:lnL w="12700" cap="flat">
                      <a:noFill/>
                      <a:prstDash val="solid"/>
                      <a:round/>
                      <a:headEnd type="none" w="med" len="med"/>
                      <a:tailEnd type="none" w="med" len="med"/>
                    </a:lnL>
                    <a:lnR w="6350" cap="flat">
                      <a:noFill/>
                      <a:prstDash val="solid"/>
                      <a:round/>
                      <a:headEnd type="none" w="med" len="med"/>
                      <a:tailEnd type="none" w="med" len="med"/>
                    </a:lnR>
                    <a:lnT w="12700">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solidFill>
                      <a:schemeClr val="bg1"/>
                    </a:solidFill>
                  </a:tcPr>
                </a:tc>
                <a:tc>
                  <a:txBody>
                    <a:bodyPr/>
                    <a:lstStyle/>
                    <a:p>
                      <a:pPr marL="0" algn="l" defTabSz="914400" rtl="0" eaLnBrk="1" latinLnBrk="0" hangingPunct="1"/>
                      <a:r>
                        <a:rPr lang="en-US" sz="1200" kern="1200" dirty="0">
                          <a:solidFill>
                            <a:schemeClr val="tx1"/>
                          </a:solidFill>
                          <a:latin typeface="Arial"/>
                          <a:ea typeface="+mn-ea"/>
                          <a:cs typeface="+mn-cs"/>
                        </a:rPr>
                        <a:t>161</a:t>
                      </a:r>
                    </a:p>
                  </a:txBody>
                  <a:tcPr anchor="ctr" horzOverflow="overflow">
                    <a:lnL w="6350" cap="flat">
                      <a:noFill/>
                      <a:prstDash val="solid"/>
                      <a:round/>
                      <a:headEnd type="none" w="med" len="med"/>
                      <a:tailEnd type="none" w="med" len="med"/>
                    </a:lnL>
                    <a:lnR w="6350" cap="flat">
                      <a:noFill/>
                      <a:prstDash val="solid"/>
                      <a:round/>
                      <a:headEnd type="none" w="med" len="med"/>
                      <a:tailEnd type="none" w="med" len="med"/>
                    </a:lnR>
                    <a:lnT w="12700">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solidFill>
                      <a:schemeClr val="bg1"/>
                    </a:solidFill>
                  </a:tcPr>
                </a:tc>
                <a:tc>
                  <a:txBody>
                    <a:bodyPr/>
                    <a:lstStyle/>
                    <a:p>
                      <a:pPr marL="0" algn="l" defTabSz="914400" rtl="0" eaLnBrk="1" latinLnBrk="0" hangingPunct="1"/>
                      <a:r>
                        <a:rPr lang="en-US" sz="1200" kern="1200" dirty="0">
                          <a:solidFill>
                            <a:schemeClr val="tx1"/>
                          </a:solidFill>
                          <a:latin typeface="Arial"/>
                          <a:ea typeface="+mn-ea"/>
                          <a:cs typeface="+mn-cs"/>
                        </a:rPr>
                        <a:t>4.5%</a:t>
                      </a:r>
                    </a:p>
                  </a:txBody>
                  <a:tcPr anchor="ctr" horzOverflow="overflow">
                    <a:lnL w="6350" cap="flat">
                      <a:noFill/>
                      <a:prstDash val="solid"/>
                      <a:round/>
                      <a:headEnd type="none" w="med" len="med"/>
                      <a:tailEnd type="none" w="med" len="med"/>
                    </a:lnL>
                    <a:lnR w="12700">
                      <a:noFill/>
                      <a:headEnd type="none"/>
                      <a:tailEnd type="none"/>
                    </a:lnR>
                    <a:lnT w="12700">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solidFill>
                      <a:schemeClr val="bg1"/>
                    </a:solidFill>
                  </a:tcPr>
                </a:tc>
                <a:extLst>
                  <a:ext uri="{0D108BD9-81ED-4DB2-BD59-A6C34878D82A}">
                    <a16:rowId xmlns:a16="http://schemas.microsoft.com/office/drawing/2014/main" val="10002"/>
                  </a:ext>
                </a:extLst>
              </a:tr>
              <a:tr h="831052">
                <a:tc>
                  <a:txBody>
                    <a:bodyPr/>
                    <a:lstStyle/>
                    <a:p>
                      <a:pPr algn="l" defTabSz="914400"/>
                      <a:r>
                        <a:rPr lang="en-US" sz="2000" dirty="0">
                          <a:solidFill>
                            <a:schemeClr val="tx1"/>
                          </a:solidFill>
                          <a:latin typeface="Arial"/>
                        </a:rPr>
                        <a:t>3</a:t>
                      </a:r>
                    </a:p>
                  </a:txBody>
                  <a:tcPr anchor="ctr" horzOverflow="overflow">
                    <a:lnL w="19050" cap="flat">
                      <a:noFill/>
                      <a:prstDash val="solid"/>
                      <a:round/>
                      <a:headEnd type="none" w="med" len="med"/>
                      <a:tailEnd type="none" w="med" len="med"/>
                    </a:lnL>
                    <a:lnR w="12700" cap="flat">
                      <a:noFill/>
                      <a:prstDash val="solid"/>
                      <a:round/>
                      <a:headEnd type="none" w="med" len="med"/>
                      <a:tailEnd type="none" w="med" len="med"/>
                    </a:lnR>
                    <a:lnT w="12700">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solidFill>
                      <a:srgbClr val="F1F1F1"/>
                    </a:solidFill>
                  </a:tcPr>
                </a:tc>
                <a:tc>
                  <a:txBody>
                    <a:bodyPr/>
                    <a:lstStyle/>
                    <a:p>
                      <a:pPr marL="0" algn="l" defTabSz="914400" rtl="0" eaLnBrk="1" latinLnBrk="0" hangingPunct="1"/>
                      <a:r>
                        <a:rPr lang="en-US" sz="1050" b="1" kern="1200" dirty="0">
                          <a:solidFill>
                            <a:srgbClr val="0084C8"/>
                          </a:solidFill>
                          <a:latin typeface="Arial"/>
                          <a:ea typeface="+mn-ea"/>
                          <a:cs typeface="+mn-cs"/>
                        </a:rPr>
                        <a:t>SPECIALTY MEXICAN DISH</a:t>
                      </a:r>
                    </a:p>
                  </a:txBody>
                  <a:tcPr anchor="ctr" horzOverflow="overflow">
                    <a:lnL w="12700" cap="flat">
                      <a:noFill/>
                      <a:prstDash val="solid"/>
                      <a:round/>
                      <a:headEnd type="none" w="med" len="med"/>
                      <a:tailEnd type="none" w="med" len="med"/>
                    </a:lnL>
                    <a:lnR w="6350" cap="flat">
                      <a:noFill/>
                      <a:prstDash val="solid"/>
                      <a:round/>
                      <a:headEnd type="none" w="med" len="med"/>
                      <a:tailEnd type="none" w="med" len="med"/>
                    </a:lnR>
                    <a:lnT w="12700">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solidFill>
                      <a:srgbClr val="F1F1F1"/>
                    </a:solidFill>
                  </a:tcPr>
                </a:tc>
                <a:tc>
                  <a:txBody>
                    <a:bodyPr/>
                    <a:lstStyle/>
                    <a:p>
                      <a:pPr marL="0" algn="l" defTabSz="914400" rtl="0" eaLnBrk="1" latinLnBrk="0" hangingPunct="1"/>
                      <a:r>
                        <a:rPr lang="en-US" sz="1200" kern="1200" dirty="0">
                          <a:solidFill>
                            <a:schemeClr val="tx1"/>
                          </a:solidFill>
                          <a:latin typeface="Arial"/>
                          <a:ea typeface="+mn-ea"/>
                          <a:cs typeface="+mn-cs"/>
                        </a:rPr>
                        <a:t>207</a:t>
                      </a:r>
                    </a:p>
                  </a:txBody>
                  <a:tcPr anchor="ctr" horzOverflow="overflow">
                    <a:lnL w="6350" cap="flat">
                      <a:noFill/>
                      <a:prstDash val="solid"/>
                      <a:round/>
                      <a:headEnd type="none" w="med" len="med"/>
                      <a:tailEnd type="none" w="med" len="med"/>
                    </a:lnL>
                    <a:lnR w="6350" cap="flat">
                      <a:noFill/>
                      <a:prstDash val="solid"/>
                      <a:round/>
                      <a:headEnd type="none" w="med" len="med"/>
                      <a:tailEnd type="none" w="med" len="med"/>
                    </a:lnR>
                    <a:lnT w="12700">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solidFill>
                      <a:srgbClr val="F1F1F1"/>
                    </a:solidFill>
                  </a:tcPr>
                </a:tc>
                <a:tc>
                  <a:txBody>
                    <a:bodyPr/>
                    <a:lstStyle/>
                    <a:p>
                      <a:pPr marL="0" algn="l" defTabSz="914400" rtl="0" eaLnBrk="1" latinLnBrk="0" hangingPunct="1"/>
                      <a:r>
                        <a:rPr lang="en-US" sz="1200" kern="1200" dirty="0">
                          <a:solidFill>
                            <a:schemeClr val="tx1"/>
                          </a:solidFill>
                          <a:latin typeface="Arial"/>
                          <a:ea typeface="+mn-ea"/>
                          <a:cs typeface="+mn-cs"/>
                        </a:rPr>
                        <a:t>4.0%</a:t>
                      </a:r>
                    </a:p>
                  </a:txBody>
                  <a:tcPr anchor="ctr" horzOverflow="overflow">
                    <a:lnL w="6350" cap="flat">
                      <a:noFill/>
                      <a:prstDash val="solid"/>
                      <a:round/>
                      <a:headEnd type="none" w="med" len="med"/>
                      <a:tailEnd type="none" w="med" len="med"/>
                    </a:lnL>
                    <a:lnR w="12700">
                      <a:noFill/>
                      <a:headEnd type="none"/>
                      <a:tailEnd type="none"/>
                    </a:lnR>
                    <a:lnT w="12700">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solidFill>
                      <a:srgbClr val="F1F1F1"/>
                    </a:solidFill>
                  </a:tcPr>
                </a:tc>
                <a:extLst>
                  <a:ext uri="{0D108BD9-81ED-4DB2-BD59-A6C34878D82A}">
                    <a16:rowId xmlns:a16="http://schemas.microsoft.com/office/drawing/2014/main" val="10003"/>
                  </a:ext>
                </a:extLst>
              </a:tr>
              <a:tr h="831052">
                <a:tc>
                  <a:txBody>
                    <a:bodyPr/>
                    <a:lstStyle/>
                    <a:p>
                      <a:pPr algn="l" defTabSz="914400"/>
                      <a:r>
                        <a:rPr lang="en-US" sz="2000" dirty="0">
                          <a:solidFill>
                            <a:schemeClr val="tx1"/>
                          </a:solidFill>
                          <a:latin typeface="Arial"/>
                        </a:rPr>
                        <a:t>4</a:t>
                      </a:r>
                    </a:p>
                  </a:txBody>
                  <a:tcPr anchor="ctr" horzOverflow="overflow">
                    <a:lnL w="19050" cap="flat">
                      <a:noFill/>
                      <a:prstDash val="solid"/>
                      <a:round/>
                      <a:headEnd type="none" w="med" len="med"/>
                      <a:tailEnd type="none" w="med" len="med"/>
                    </a:lnL>
                    <a:lnR w="12700" cap="flat">
                      <a:noFill/>
                      <a:prstDash val="solid"/>
                      <a:round/>
                      <a:headEnd type="none" w="med" len="med"/>
                      <a:tailEnd type="none" w="med" len="med"/>
                    </a:lnR>
                    <a:lnT w="12700">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solidFill>
                      <a:schemeClr val="bg1"/>
                    </a:solidFill>
                  </a:tcPr>
                </a:tc>
                <a:tc>
                  <a:txBody>
                    <a:bodyPr/>
                    <a:lstStyle/>
                    <a:p>
                      <a:pPr marL="0" algn="l" defTabSz="914400" rtl="0" eaLnBrk="1" latinLnBrk="0" hangingPunct="1"/>
                      <a:r>
                        <a:rPr lang="en-US" sz="1050" b="1" kern="1200" dirty="0">
                          <a:solidFill>
                            <a:srgbClr val="0084C8"/>
                          </a:solidFill>
                          <a:latin typeface="Arial"/>
                          <a:ea typeface="+mn-ea"/>
                          <a:cs typeface="+mn-cs"/>
                        </a:rPr>
                        <a:t>BURRITO/CHIMICHANGA </a:t>
                      </a:r>
                    </a:p>
                  </a:txBody>
                  <a:tcPr anchor="ctr" horzOverflow="overflow">
                    <a:lnL w="12700" cap="flat">
                      <a:noFill/>
                      <a:prstDash val="solid"/>
                      <a:round/>
                      <a:headEnd type="none" w="med" len="med"/>
                      <a:tailEnd type="none" w="med" len="med"/>
                    </a:lnL>
                    <a:lnR w="6350" cap="flat">
                      <a:noFill/>
                      <a:prstDash val="solid"/>
                      <a:round/>
                      <a:headEnd type="none" w="med" len="med"/>
                      <a:tailEnd type="none" w="med" len="med"/>
                    </a:lnR>
                    <a:lnT w="12700">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solidFill>
                      <a:schemeClr val="bg1"/>
                    </a:solidFill>
                  </a:tcPr>
                </a:tc>
                <a:tc>
                  <a:txBody>
                    <a:bodyPr/>
                    <a:lstStyle/>
                    <a:p>
                      <a:pPr marL="0" algn="l" defTabSz="914400" rtl="0" eaLnBrk="1" latinLnBrk="0" hangingPunct="1"/>
                      <a:r>
                        <a:rPr lang="en-US" sz="1200" kern="1200" dirty="0">
                          <a:solidFill>
                            <a:schemeClr val="tx1"/>
                          </a:solidFill>
                          <a:latin typeface="Arial"/>
                          <a:ea typeface="+mn-ea"/>
                          <a:cs typeface="+mn-cs"/>
                        </a:rPr>
                        <a:t>1,213</a:t>
                      </a:r>
                    </a:p>
                  </a:txBody>
                  <a:tcPr anchor="ctr" horzOverflow="overflow">
                    <a:lnL w="6350" cap="flat">
                      <a:noFill/>
                      <a:prstDash val="solid"/>
                      <a:round/>
                      <a:headEnd type="none" w="med" len="med"/>
                      <a:tailEnd type="none" w="med" len="med"/>
                    </a:lnL>
                    <a:lnR w="6350" cap="flat">
                      <a:noFill/>
                      <a:prstDash val="solid"/>
                      <a:round/>
                      <a:headEnd type="none" w="med" len="med"/>
                      <a:tailEnd type="none" w="med" len="med"/>
                    </a:lnR>
                    <a:lnT w="12700">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solidFill>
                      <a:schemeClr val="bg1"/>
                    </a:solidFill>
                  </a:tcPr>
                </a:tc>
                <a:tc>
                  <a:txBody>
                    <a:bodyPr/>
                    <a:lstStyle/>
                    <a:p>
                      <a:pPr marL="0" algn="l" defTabSz="914400" rtl="0" eaLnBrk="1" latinLnBrk="0" hangingPunct="1"/>
                      <a:r>
                        <a:rPr lang="en-US" sz="1200" kern="1200" dirty="0">
                          <a:solidFill>
                            <a:schemeClr val="tx1"/>
                          </a:solidFill>
                          <a:latin typeface="Arial"/>
                          <a:ea typeface="+mn-ea"/>
                          <a:cs typeface="+mn-cs"/>
                        </a:rPr>
                        <a:t>2.0%</a:t>
                      </a:r>
                    </a:p>
                  </a:txBody>
                  <a:tcPr anchor="ctr" horzOverflow="overflow">
                    <a:lnL w="6350" cap="flat">
                      <a:noFill/>
                      <a:prstDash val="solid"/>
                      <a:round/>
                      <a:headEnd type="none" w="med" len="med"/>
                      <a:tailEnd type="none" w="med" len="med"/>
                    </a:lnL>
                    <a:lnR w="12700">
                      <a:noFill/>
                      <a:headEnd type="none"/>
                      <a:tailEnd type="none"/>
                    </a:lnR>
                    <a:lnT w="12700">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solidFill>
                      <a:schemeClr val="bg1"/>
                    </a:solidFill>
                  </a:tcPr>
                </a:tc>
                <a:extLst>
                  <a:ext uri="{0D108BD9-81ED-4DB2-BD59-A6C34878D82A}">
                    <a16:rowId xmlns:a16="http://schemas.microsoft.com/office/drawing/2014/main" val="10004"/>
                  </a:ext>
                </a:extLst>
              </a:tr>
              <a:tr h="8310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latin typeface="+mn-lt"/>
                        </a:rPr>
                        <a:t>5</a:t>
                      </a:r>
                      <a:endParaRPr lang="en-US" sz="2000" dirty="0">
                        <a:solidFill>
                          <a:schemeClr val="tx1"/>
                        </a:solidFill>
                        <a:latin typeface="Arial"/>
                      </a:endParaRPr>
                    </a:p>
                  </a:txBody>
                  <a:tcPr anchor="ctr" horzOverflow="overflow">
                    <a:lnL w="19050" cap="flat">
                      <a:noFill/>
                      <a:prstDash val="solid"/>
                      <a:round/>
                      <a:headEnd type="none" w="med" len="med"/>
                      <a:tailEnd type="none" w="med" len="med"/>
                    </a:lnL>
                    <a:lnR w="12700" cap="flat">
                      <a:noFill/>
                      <a:prstDash val="solid"/>
                      <a:round/>
                      <a:headEnd type="none" w="med" len="med"/>
                      <a:tailEnd type="none" w="med" len="med"/>
                    </a:lnR>
                    <a:lnT w="12700">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solidFill>
                      <a:schemeClr val="bg1"/>
                    </a:solidFill>
                  </a:tcPr>
                </a:tc>
                <a:tc>
                  <a:txBody>
                    <a:bodyPr/>
                    <a:lstStyle/>
                    <a:p>
                      <a:pPr marL="0" algn="l" defTabSz="914400" rtl="0" eaLnBrk="1" latinLnBrk="0" hangingPunct="1"/>
                      <a:r>
                        <a:rPr lang="en-US" sz="1050" b="1" kern="1200" dirty="0">
                          <a:solidFill>
                            <a:srgbClr val="0084C8"/>
                          </a:solidFill>
                          <a:latin typeface="Arial"/>
                          <a:ea typeface="+mn-ea"/>
                          <a:cs typeface="+mn-cs"/>
                        </a:rPr>
                        <a:t>QUESADILLA </a:t>
                      </a:r>
                    </a:p>
                  </a:txBody>
                  <a:tcPr anchor="ctr" horzOverflow="overflow">
                    <a:lnL w="12700" cap="flat">
                      <a:noFill/>
                      <a:prstDash val="solid"/>
                      <a:round/>
                      <a:headEnd type="none" w="med" len="med"/>
                      <a:tailEnd type="none" w="med" len="med"/>
                    </a:lnL>
                    <a:lnR w="6350" cap="flat">
                      <a:noFill/>
                      <a:prstDash val="solid"/>
                      <a:round/>
                      <a:headEnd type="none" w="med" len="med"/>
                      <a:tailEnd type="none" w="med" len="med"/>
                    </a:lnR>
                    <a:lnT w="12700">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solidFill>
                      <a:schemeClr val="bg1"/>
                    </a:solidFill>
                  </a:tcPr>
                </a:tc>
                <a:tc>
                  <a:txBody>
                    <a:bodyPr/>
                    <a:lstStyle/>
                    <a:p>
                      <a:pPr marL="0" algn="l" defTabSz="914400" rtl="0" eaLnBrk="1" latinLnBrk="0" hangingPunct="1"/>
                      <a:r>
                        <a:rPr lang="en-US" sz="1200" kern="1200" dirty="0">
                          <a:solidFill>
                            <a:schemeClr val="tx1"/>
                          </a:solidFill>
                          <a:latin typeface="Arial"/>
                          <a:ea typeface="+mn-ea"/>
                          <a:cs typeface="+mn-cs"/>
                        </a:rPr>
                        <a:t>893</a:t>
                      </a:r>
                    </a:p>
                  </a:txBody>
                  <a:tcPr anchor="ctr" horzOverflow="overflow">
                    <a:lnL w="6350" cap="flat">
                      <a:noFill/>
                      <a:prstDash val="solid"/>
                      <a:round/>
                      <a:headEnd type="none" w="med" len="med"/>
                      <a:tailEnd type="none" w="med" len="med"/>
                    </a:lnL>
                    <a:lnR w="6350" cap="flat">
                      <a:noFill/>
                      <a:prstDash val="solid"/>
                      <a:round/>
                      <a:headEnd type="none" w="med" len="med"/>
                      <a:tailEnd type="none" w="med" len="med"/>
                    </a:lnR>
                    <a:lnT w="12700">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solidFill>
                      <a:schemeClr val="bg1"/>
                    </a:solidFill>
                  </a:tcPr>
                </a:tc>
                <a:tc>
                  <a:txBody>
                    <a:bodyPr/>
                    <a:lstStyle/>
                    <a:p>
                      <a:pPr marL="0" algn="l" defTabSz="914400" rtl="0" eaLnBrk="1" latinLnBrk="0" hangingPunct="1"/>
                      <a:r>
                        <a:rPr lang="en-US" sz="1200" kern="1200" dirty="0">
                          <a:solidFill>
                            <a:schemeClr val="tx1"/>
                          </a:solidFill>
                          <a:latin typeface="Arial"/>
                          <a:ea typeface="+mn-ea"/>
                          <a:cs typeface="+mn-cs"/>
                        </a:rPr>
                        <a:t>1.7%</a:t>
                      </a:r>
                    </a:p>
                  </a:txBody>
                  <a:tcPr anchor="ctr" horzOverflow="overflow">
                    <a:lnL w="6350" cap="flat">
                      <a:noFill/>
                      <a:prstDash val="solid"/>
                      <a:round/>
                      <a:headEnd type="none" w="med" len="med"/>
                      <a:tailEnd type="none" w="med" len="med"/>
                    </a:lnL>
                    <a:lnR w="12700">
                      <a:noFill/>
                      <a:headEnd type="none"/>
                      <a:tailEnd type="none"/>
                    </a:lnR>
                    <a:lnT w="12700">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solidFill>
                      <a:schemeClr val="bg1"/>
                    </a:solidFill>
                  </a:tcPr>
                </a:tc>
                <a:extLst>
                  <a:ext uri="{0D108BD9-81ED-4DB2-BD59-A6C34878D82A}">
                    <a16:rowId xmlns:a16="http://schemas.microsoft.com/office/drawing/2014/main" val="2354215019"/>
                  </a:ext>
                </a:extLst>
              </a:tr>
            </a:tbl>
          </a:graphicData>
        </a:graphic>
      </p:graphicFrame>
      <p:pic>
        <p:nvPicPr>
          <p:cNvPr id="18" name="Picture 64">
            <a:extLst>
              <a:ext uri="{FF2B5EF4-FFF2-40B4-BE49-F238E27FC236}">
                <a16:creationId xmlns:a16="http://schemas.microsoft.com/office/drawing/2014/main" id="{286AE873-2B14-474F-A1E6-27DBE29187AC}"/>
              </a:ext>
            </a:extLst>
          </p:cNvPr>
          <p:cNvPicPr>
            <a:picLocks noChangeAspect="1"/>
          </p:cNvPicPr>
          <p:nvPr/>
        </p:nvPicPr>
        <p:blipFill rotWithShape="1">
          <a:blip r:embed="rId5"/>
          <a:srcRect l="12791" r="12791"/>
          <a:stretch/>
        </p:blipFill>
        <p:spPr bwMode="white">
          <a:xfrm>
            <a:off x="5636527" y="3105342"/>
            <a:ext cx="914400" cy="914400"/>
          </a:xfrm>
          <a:prstGeom prst="ellipse">
            <a:avLst/>
          </a:prstGeom>
          <a:noFill/>
        </p:spPr>
      </p:pic>
      <p:sp>
        <p:nvSpPr>
          <p:cNvPr id="9" name="Footer Placeholder 8">
            <a:extLst>
              <a:ext uri="{FF2B5EF4-FFF2-40B4-BE49-F238E27FC236}">
                <a16:creationId xmlns:a16="http://schemas.microsoft.com/office/drawing/2014/main" id="{38051D7C-A81A-43BF-A583-4C35BD57D543}"/>
              </a:ext>
            </a:extLst>
          </p:cNvPr>
          <p:cNvSpPr>
            <a:spLocks noGrp="1"/>
          </p:cNvSpPr>
          <p:nvPr>
            <p:ph type="ftr" sz="quarter" idx="13"/>
          </p:nvPr>
        </p:nvSpPr>
        <p:spPr/>
        <p:txBody>
          <a:bodyPr/>
          <a:lstStyle/>
          <a:p>
            <a:r>
              <a:rPr lang="en-US" dirty="0"/>
              <a:t>Source: Technomic Ignite menu data, 11,222 menu Items across 1,912 operators with five-year historical menus, Q2 2018-Q2 2019</a:t>
            </a:r>
          </a:p>
        </p:txBody>
      </p:sp>
    </p:spTree>
    <p:extLst>
      <p:ext uri="{BB962C8B-B14F-4D97-AF65-F5344CB8AC3E}">
        <p14:creationId xmlns:p14="http://schemas.microsoft.com/office/powerpoint/2010/main" val="14767232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55188-2246-407A-BBCE-9EC82C2CC3D9}"/>
              </a:ext>
            </a:extLst>
          </p:cNvPr>
          <p:cNvSpPr>
            <a:spLocks noGrp="1"/>
          </p:cNvSpPr>
          <p:nvPr>
            <p:ph type="title"/>
          </p:nvPr>
        </p:nvSpPr>
        <p:spPr/>
        <p:txBody>
          <a:bodyPr/>
          <a:lstStyle/>
          <a:p>
            <a:r>
              <a:rPr lang="en-US" dirty="0"/>
              <a:t>Category and Brand Assessment</a:t>
            </a:r>
          </a:p>
        </p:txBody>
      </p:sp>
      <p:sp>
        <p:nvSpPr>
          <p:cNvPr id="6" name="Text Placeholder 5">
            <a:extLst>
              <a:ext uri="{FF2B5EF4-FFF2-40B4-BE49-F238E27FC236}">
                <a16:creationId xmlns:a16="http://schemas.microsoft.com/office/drawing/2014/main" id="{6C99E14C-E9F2-4005-BE88-C5581ABEF781}"/>
              </a:ext>
            </a:extLst>
          </p:cNvPr>
          <p:cNvSpPr>
            <a:spLocks noGrp="1"/>
          </p:cNvSpPr>
          <p:nvPr>
            <p:ph type="body" sz="quarter" idx="14"/>
          </p:nvPr>
        </p:nvSpPr>
        <p:spPr>
          <a:xfrm>
            <a:off x="381000" y="1681018"/>
            <a:ext cx="8382000" cy="4872182"/>
          </a:xfrm>
        </p:spPr>
        <p:txBody>
          <a:bodyPr/>
          <a:lstStyle/>
          <a:p>
            <a:r>
              <a:rPr lang="en-US" sz="1400" b="1" dirty="0">
                <a:solidFill>
                  <a:schemeClr val="accent1"/>
                </a:solidFill>
                <a:latin typeface="+mj-lt"/>
              </a:rPr>
              <a:t>Category Summary</a:t>
            </a:r>
          </a:p>
          <a:p>
            <a:r>
              <a:rPr lang="en-US" dirty="0"/>
              <a:t>In the prepared salsa category, </a:t>
            </a:r>
            <a:r>
              <a:rPr lang="en-US" b="1" dirty="0"/>
              <a:t>Pace is the leader in terms of both aided and unaided awareness, as well as operator usage.</a:t>
            </a:r>
            <a:r>
              <a:rPr lang="en-US" dirty="0"/>
              <a:t> </a:t>
            </a:r>
          </a:p>
          <a:p>
            <a:r>
              <a:rPr lang="en-US" dirty="0"/>
              <a:t>When it comes to performance on the primary purchase drivers, </a:t>
            </a:r>
            <a:r>
              <a:rPr lang="en-US" b="1" dirty="0"/>
              <a:t>Pace leads on half of the critical drivers, including taste and ease of recipe use. </a:t>
            </a:r>
            <a:r>
              <a:rPr lang="en-US" dirty="0"/>
              <a:t>Embasa, however, leads on the two most important purchase drivers: price and quality.</a:t>
            </a:r>
          </a:p>
          <a:p>
            <a:r>
              <a:rPr lang="en-US" dirty="0"/>
              <a:t>Utilizing prepared salsa as an </a:t>
            </a:r>
            <a:r>
              <a:rPr lang="en-US" b="1" dirty="0"/>
              <a:t>ingredient in a dish is the most popular use across operators. </a:t>
            </a:r>
            <a:endParaRPr lang="en-US" dirty="0"/>
          </a:p>
          <a:p>
            <a:r>
              <a:rPr lang="en-US" dirty="0"/>
              <a:t>Despite low familiarity and purchasing behavior, Naturally Fresh has the highest NPS in the category, likely due to its performance on quality, taste and labor requirements. </a:t>
            </a:r>
          </a:p>
          <a:p>
            <a:endParaRPr lang="en-US" b="1" dirty="0"/>
          </a:p>
          <a:p>
            <a:r>
              <a:rPr lang="en-US" sz="1400" b="1" dirty="0">
                <a:solidFill>
                  <a:schemeClr val="accent1"/>
                </a:solidFill>
                <a:latin typeface="+mj-lt"/>
              </a:rPr>
              <a:t>Pace Operator Summary</a:t>
            </a:r>
          </a:p>
          <a:p>
            <a:r>
              <a:rPr lang="en-US" b="1" dirty="0"/>
              <a:t>Operators are very familiar with Pace </a:t>
            </a:r>
            <a:r>
              <a:rPr lang="en-US" dirty="0"/>
              <a:t>as a brand in the prepared salsa category, leading to high usage. One-quarter of salsa purchasers currently purchase Pace for their establishment.</a:t>
            </a:r>
          </a:p>
          <a:p>
            <a:r>
              <a:rPr lang="en-US" dirty="0"/>
              <a:t>The brand </a:t>
            </a:r>
            <a:r>
              <a:rPr lang="en-US" b="1" dirty="0"/>
              <a:t>outperforms</a:t>
            </a:r>
            <a:r>
              <a:rPr lang="en-US" dirty="0"/>
              <a:t> its closest competitors on taste, shelf life, labor requirements and ease of incorporating into recipes, but </a:t>
            </a:r>
            <a:r>
              <a:rPr lang="en-US" b="1" dirty="0"/>
              <a:t>underperforms</a:t>
            </a:r>
            <a:r>
              <a:rPr lang="en-US" dirty="0"/>
              <a:t> on overall product quality—a critical purchase driver for operators.  </a:t>
            </a:r>
          </a:p>
          <a:p>
            <a:r>
              <a:rPr lang="en-US" b="1" dirty="0"/>
              <a:t>Pace falls to sixth place in NPS performance, with a score of 34. In fact, Pace received the lowest NPS of all Campbell’s brands included in the study. </a:t>
            </a:r>
            <a:r>
              <a:rPr lang="en-US" dirty="0"/>
              <a:t>Performance is slightly higher among chains—a priority segment for the brand. </a:t>
            </a:r>
          </a:p>
          <a:p>
            <a:endParaRPr lang="en-US" sz="1400" b="1" dirty="0">
              <a:solidFill>
                <a:schemeClr val="accent1"/>
              </a:solidFill>
              <a:latin typeface="+mj-lt"/>
            </a:endParaRPr>
          </a:p>
          <a:p>
            <a:r>
              <a:rPr lang="en-US" sz="1400" b="1" dirty="0">
                <a:solidFill>
                  <a:schemeClr val="accent1"/>
                </a:solidFill>
                <a:latin typeface="+mj-lt"/>
              </a:rPr>
              <a:t>Recommendations</a:t>
            </a:r>
          </a:p>
          <a:p>
            <a:pPr lvl="1"/>
            <a:r>
              <a:rPr lang="en-US" dirty="0"/>
              <a:t>Pace underperforms on overall quality compared to top competitors in the category. </a:t>
            </a:r>
            <a:r>
              <a:rPr lang="en-US" b="1" dirty="0"/>
              <a:t>Campbell’s should speak with operators to better understand how they could improve quality to better compete with top performing brands like LaVictoria and Embasa</a:t>
            </a:r>
            <a:r>
              <a:rPr lang="en-US" dirty="0"/>
              <a:t>. </a:t>
            </a:r>
          </a:p>
          <a:p>
            <a:pPr lvl="1"/>
            <a:r>
              <a:rPr lang="en-US" dirty="0"/>
              <a:t>While Pace’s NPS is considered good, it is much lower than the competitors in the salsa category and falls to the bottom of all Campbell’s brands in the study. </a:t>
            </a:r>
            <a:r>
              <a:rPr lang="en-US" b="1" dirty="0"/>
              <a:t>Campbell’s needs to address the factors forcing their NPS down, which could include quality concerns. </a:t>
            </a:r>
          </a:p>
          <a:p>
            <a:pPr lvl="1"/>
            <a:r>
              <a:rPr lang="en-US" dirty="0"/>
              <a:t>To help operators keep up with consumer and flavor trends, </a:t>
            </a:r>
            <a:r>
              <a:rPr lang="en-US" b="1" dirty="0"/>
              <a:t>Campbell’s should provide innovative menu ideas that feature salsa and expand flavor combinations beyond Mexican-inspired cuisine. </a:t>
            </a:r>
            <a:r>
              <a:rPr lang="en-US" dirty="0"/>
              <a:t>A great example of this is the Bangkok Shrimp Taco LTO at California Tortilla, which fuses Indian and Mexican flavors to offer a unique experience for consumers and a traffic driver for operators.</a:t>
            </a:r>
            <a:endParaRPr lang="en-US" b="1" dirty="0">
              <a:solidFill>
                <a:schemeClr val="bg1"/>
              </a:solidFill>
            </a:endParaRPr>
          </a:p>
        </p:txBody>
      </p:sp>
      <p:sp>
        <p:nvSpPr>
          <p:cNvPr id="5" name="Slide Number Placeholder 4">
            <a:extLst>
              <a:ext uri="{FF2B5EF4-FFF2-40B4-BE49-F238E27FC236}">
                <a16:creationId xmlns:a16="http://schemas.microsoft.com/office/drawing/2014/main" id="{875B65D8-DF95-4A0C-8EA9-76A46984B07D}"/>
              </a:ext>
            </a:extLst>
          </p:cNvPr>
          <p:cNvSpPr>
            <a:spLocks noGrp="1"/>
          </p:cNvSpPr>
          <p:nvPr>
            <p:ph type="sldNum" sz="quarter" idx="4"/>
          </p:nvPr>
        </p:nvSpPr>
        <p:spPr/>
        <p:txBody>
          <a:bodyPr/>
          <a:lstStyle/>
          <a:p>
            <a:pPr defTabSz="856716"/>
            <a:fld id="{7B6B1C32-E567-445C-9FD5-2A0B0A08DD29}" type="slidenum">
              <a:rPr lang="en-US" smtClean="0"/>
              <a:pPr defTabSz="856716"/>
              <a:t>44</a:t>
            </a:fld>
            <a:endParaRPr lang="en-US" dirty="0"/>
          </a:p>
        </p:txBody>
      </p:sp>
      <p:sp>
        <p:nvSpPr>
          <p:cNvPr id="10" name="Text Placeholder 9">
            <a:extLst>
              <a:ext uri="{FF2B5EF4-FFF2-40B4-BE49-F238E27FC236}">
                <a16:creationId xmlns:a16="http://schemas.microsoft.com/office/drawing/2014/main" id="{A571546F-DEE6-4F91-BB0C-0CB2AED457A3}"/>
              </a:ext>
            </a:extLst>
          </p:cNvPr>
          <p:cNvSpPr>
            <a:spLocks noGrp="1"/>
          </p:cNvSpPr>
          <p:nvPr>
            <p:ph type="body" sz="quarter" idx="15"/>
          </p:nvPr>
        </p:nvSpPr>
        <p:spPr/>
        <p:txBody>
          <a:bodyPr/>
          <a:lstStyle/>
          <a:p>
            <a:r>
              <a:rPr lang="en-US" dirty="0"/>
              <a:t>Prepared salsa</a:t>
            </a:r>
          </a:p>
        </p:txBody>
      </p:sp>
    </p:spTree>
    <p:extLst>
      <p:ext uri="{BB962C8B-B14F-4D97-AF65-F5344CB8AC3E}">
        <p14:creationId xmlns:p14="http://schemas.microsoft.com/office/powerpoint/2010/main" val="21184620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6DAE95-9AA9-490C-9B4F-399C8CC0BD0A}"/>
              </a:ext>
            </a:extLst>
          </p:cNvPr>
          <p:cNvSpPr>
            <a:spLocks noGrp="1"/>
          </p:cNvSpPr>
          <p:nvPr>
            <p:ph type="title"/>
          </p:nvPr>
        </p:nvSpPr>
        <p:spPr/>
        <p:txBody>
          <a:bodyPr/>
          <a:lstStyle/>
          <a:p>
            <a:r>
              <a:rPr lang="en-US" dirty="0"/>
              <a:t>Beverages</a:t>
            </a:r>
          </a:p>
        </p:txBody>
      </p:sp>
      <p:sp>
        <p:nvSpPr>
          <p:cNvPr id="5" name="Slide Number Placeholder 4">
            <a:extLst>
              <a:ext uri="{FF2B5EF4-FFF2-40B4-BE49-F238E27FC236}">
                <a16:creationId xmlns:a16="http://schemas.microsoft.com/office/drawing/2014/main" id="{73C2BEC4-EA4A-41ED-BBC7-25CC595451B1}"/>
              </a:ext>
            </a:extLst>
          </p:cNvPr>
          <p:cNvSpPr>
            <a:spLocks noGrp="1"/>
          </p:cNvSpPr>
          <p:nvPr>
            <p:ph type="sldNum" sz="quarter" idx="4"/>
          </p:nvPr>
        </p:nvSpPr>
        <p:spPr/>
        <p:txBody>
          <a:bodyPr/>
          <a:lstStyle/>
          <a:p>
            <a:pPr defTabSz="856716"/>
            <a:fld id="{7B6B1C32-E567-445C-9FD5-2A0B0A08DD29}" type="slidenum">
              <a:rPr lang="en-US" smtClean="0"/>
              <a:pPr defTabSz="856716"/>
              <a:t>45</a:t>
            </a:fld>
            <a:endParaRPr lang="en-US" dirty="0"/>
          </a:p>
        </p:txBody>
      </p:sp>
      <p:sp>
        <p:nvSpPr>
          <p:cNvPr id="8" name="Text Placeholder 7">
            <a:extLst>
              <a:ext uri="{FF2B5EF4-FFF2-40B4-BE49-F238E27FC236}">
                <a16:creationId xmlns:a16="http://schemas.microsoft.com/office/drawing/2014/main" id="{38562CE3-72A6-4D9A-80F4-94FD800DF8D1}"/>
              </a:ext>
            </a:extLst>
          </p:cNvPr>
          <p:cNvSpPr>
            <a:spLocks noGrp="1"/>
          </p:cNvSpPr>
          <p:nvPr>
            <p:ph type="body" sz="quarter" idx="12"/>
          </p:nvPr>
        </p:nvSpPr>
        <p:spPr>
          <a:xfrm>
            <a:off x="381000" y="2743200"/>
            <a:ext cx="5486400" cy="1590675"/>
          </a:xfrm>
        </p:spPr>
        <p:txBody>
          <a:bodyPr/>
          <a:lstStyle/>
          <a:p>
            <a:r>
              <a:rPr lang="en-US" dirty="0"/>
              <a:t>Executive Summary</a:t>
            </a:r>
          </a:p>
        </p:txBody>
      </p:sp>
    </p:spTree>
    <p:extLst>
      <p:ext uri="{BB962C8B-B14F-4D97-AF65-F5344CB8AC3E}">
        <p14:creationId xmlns:p14="http://schemas.microsoft.com/office/powerpoint/2010/main" val="24885124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2="http://schemas.microsoft.com/office/drawing/2015/10/21/chartex">
        <mc:Choice Requires="cx2">
          <p:graphicFrame>
            <p:nvGraphicFramePr>
              <p:cNvPr id="61" name="Chart Placeholder 29">
                <a:extLst>
                  <a:ext uri="{FF2B5EF4-FFF2-40B4-BE49-F238E27FC236}">
                    <a16:creationId xmlns:a16="http://schemas.microsoft.com/office/drawing/2014/main" id="{36B2768F-8FB9-44AD-97B9-66A8D4F4E395}"/>
                  </a:ext>
                </a:extLst>
              </p:cNvPr>
              <p:cNvGraphicFramePr>
                <a:graphicFrameLocks/>
              </p:cNvGraphicFramePr>
              <p:nvPr/>
            </p:nvGraphicFramePr>
            <p:xfrm>
              <a:off x="7332932" y="2920107"/>
              <a:ext cx="1645920" cy="3629360"/>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61" name="Chart Placeholder 29">
                <a:extLst>
                  <a:ext uri="{FF2B5EF4-FFF2-40B4-BE49-F238E27FC236}">
                    <a16:creationId xmlns:a16="http://schemas.microsoft.com/office/drawing/2014/main" id="{36B2768F-8FB9-44AD-97B9-66A8D4F4E395}"/>
                  </a:ext>
                </a:extLst>
              </p:cNvPr>
              <p:cNvPicPr>
                <a:picLocks noGrp="1" noRot="1" noChangeAspect="1" noMove="1" noResize="1" noEditPoints="1" noAdjustHandles="1" noChangeArrowheads="1" noChangeShapeType="1"/>
              </p:cNvPicPr>
              <p:nvPr/>
            </p:nvPicPr>
            <p:blipFill>
              <a:blip r:embed="rId4"/>
              <a:stretch>
                <a:fillRect/>
              </a:stretch>
            </p:blipFill>
            <p:spPr>
              <a:xfrm>
                <a:off x="7332932" y="2920107"/>
                <a:ext cx="1645920" cy="3629360"/>
              </a:xfrm>
              <a:prstGeom prst="rect">
                <a:avLst/>
              </a:prstGeom>
            </p:spPr>
          </p:pic>
        </mc:Fallback>
      </mc:AlternateContent>
      <mc:AlternateContent xmlns:mc="http://schemas.openxmlformats.org/markup-compatibility/2006" xmlns:cx2="http://schemas.microsoft.com/office/drawing/2015/10/21/chartex">
        <mc:Choice Requires="cx2">
          <p:graphicFrame>
            <p:nvGraphicFramePr>
              <p:cNvPr id="60" name="Chart Placeholder 29">
                <a:extLst>
                  <a:ext uri="{FF2B5EF4-FFF2-40B4-BE49-F238E27FC236}">
                    <a16:creationId xmlns:a16="http://schemas.microsoft.com/office/drawing/2014/main" id="{47C614C0-B0DD-4863-895F-D0CC6523D3AE}"/>
                  </a:ext>
                </a:extLst>
              </p:cNvPr>
              <p:cNvGraphicFramePr>
                <a:graphicFrameLocks/>
              </p:cNvGraphicFramePr>
              <p:nvPr/>
            </p:nvGraphicFramePr>
            <p:xfrm>
              <a:off x="5793843" y="2920107"/>
              <a:ext cx="1645920" cy="3629360"/>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60" name="Chart Placeholder 29">
                <a:extLst>
                  <a:ext uri="{FF2B5EF4-FFF2-40B4-BE49-F238E27FC236}">
                    <a16:creationId xmlns:a16="http://schemas.microsoft.com/office/drawing/2014/main" id="{47C614C0-B0DD-4863-895F-D0CC6523D3AE}"/>
                  </a:ext>
                </a:extLst>
              </p:cNvPr>
              <p:cNvPicPr>
                <a:picLocks noGrp="1" noRot="1" noChangeAspect="1" noMove="1" noResize="1" noEditPoints="1" noAdjustHandles="1" noChangeArrowheads="1" noChangeShapeType="1"/>
              </p:cNvPicPr>
              <p:nvPr/>
            </p:nvPicPr>
            <p:blipFill>
              <a:blip r:embed="rId6"/>
              <a:stretch>
                <a:fillRect/>
              </a:stretch>
            </p:blipFill>
            <p:spPr>
              <a:xfrm>
                <a:off x="5793843" y="2920107"/>
                <a:ext cx="1645920" cy="3629360"/>
              </a:xfrm>
              <a:prstGeom prst="rect">
                <a:avLst/>
              </a:prstGeom>
            </p:spPr>
          </p:pic>
        </mc:Fallback>
      </mc:AlternateContent>
      <mc:AlternateContent xmlns:mc="http://schemas.openxmlformats.org/markup-compatibility/2006" xmlns:cx2="http://schemas.microsoft.com/office/drawing/2015/10/21/chartex">
        <mc:Choice Requires="cx2">
          <p:graphicFrame>
            <p:nvGraphicFramePr>
              <p:cNvPr id="58" name="Chart Placeholder 29">
                <a:extLst>
                  <a:ext uri="{FF2B5EF4-FFF2-40B4-BE49-F238E27FC236}">
                    <a16:creationId xmlns:a16="http://schemas.microsoft.com/office/drawing/2014/main" id="{775729AD-4652-467E-9B70-FFFF257011E2}"/>
                  </a:ext>
                </a:extLst>
              </p:cNvPr>
              <p:cNvGraphicFramePr>
                <a:graphicFrameLocks/>
              </p:cNvGraphicFramePr>
              <p:nvPr/>
            </p:nvGraphicFramePr>
            <p:xfrm>
              <a:off x="4254754" y="2920107"/>
              <a:ext cx="1645920" cy="3629360"/>
            </p:xfrm>
            <a:graphic>
              <a:graphicData uri="http://schemas.microsoft.com/office/drawing/2014/chartex">
                <cx:chart xmlns:cx="http://schemas.microsoft.com/office/drawing/2014/chartex" xmlns:r="http://schemas.openxmlformats.org/officeDocument/2006/relationships" r:id="rId7"/>
              </a:graphicData>
            </a:graphic>
          </p:graphicFrame>
        </mc:Choice>
        <mc:Fallback xmlns="">
          <p:pic>
            <p:nvPicPr>
              <p:cNvPr id="58" name="Chart Placeholder 29">
                <a:extLst>
                  <a:ext uri="{FF2B5EF4-FFF2-40B4-BE49-F238E27FC236}">
                    <a16:creationId xmlns:a16="http://schemas.microsoft.com/office/drawing/2014/main" id="{775729AD-4652-467E-9B70-FFFF257011E2}"/>
                  </a:ext>
                </a:extLst>
              </p:cNvPr>
              <p:cNvPicPr>
                <a:picLocks noGrp="1" noRot="1" noChangeAspect="1" noMove="1" noResize="1" noEditPoints="1" noAdjustHandles="1" noChangeArrowheads="1" noChangeShapeType="1"/>
              </p:cNvPicPr>
              <p:nvPr/>
            </p:nvPicPr>
            <p:blipFill>
              <a:blip r:embed="rId8"/>
              <a:stretch>
                <a:fillRect/>
              </a:stretch>
            </p:blipFill>
            <p:spPr>
              <a:xfrm>
                <a:off x="4254754" y="2920107"/>
                <a:ext cx="1645920" cy="3629360"/>
              </a:xfrm>
              <a:prstGeom prst="rect">
                <a:avLst/>
              </a:prstGeom>
            </p:spPr>
          </p:pic>
        </mc:Fallback>
      </mc:AlternateContent>
      <mc:AlternateContent xmlns:mc="http://schemas.openxmlformats.org/markup-compatibility/2006" xmlns:cx2="http://schemas.microsoft.com/office/drawing/2015/10/21/chartex">
        <mc:Choice Requires="cx2">
          <p:graphicFrame>
            <p:nvGraphicFramePr>
              <p:cNvPr id="46" name="Chart Placeholder 29">
                <a:extLst>
                  <a:ext uri="{FF2B5EF4-FFF2-40B4-BE49-F238E27FC236}">
                    <a16:creationId xmlns:a16="http://schemas.microsoft.com/office/drawing/2014/main" id="{5DF68FE6-5BA8-4AA4-9E1A-8243D1668BE5}"/>
                  </a:ext>
                </a:extLst>
              </p:cNvPr>
              <p:cNvGraphicFramePr>
                <a:graphicFrameLocks/>
              </p:cNvGraphicFramePr>
              <p:nvPr/>
            </p:nvGraphicFramePr>
            <p:xfrm>
              <a:off x="2715665" y="2920107"/>
              <a:ext cx="1645920" cy="3629360"/>
            </p:xfrm>
            <a:graphic>
              <a:graphicData uri="http://schemas.microsoft.com/office/drawing/2014/chartex">
                <cx:chart xmlns:cx="http://schemas.microsoft.com/office/drawing/2014/chartex" xmlns:r="http://schemas.openxmlformats.org/officeDocument/2006/relationships" r:id="rId9"/>
              </a:graphicData>
            </a:graphic>
          </p:graphicFrame>
        </mc:Choice>
        <mc:Fallback xmlns="">
          <p:pic>
            <p:nvPicPr>
              <p:cNvPr id="46" name="Chart Placeholder 29">
                <a:extLst>
                  <a:ext uri="{FF2B5EF4-FFF2-40B4-BE49-F238E27FC236}">
                    <a16:creationId xmlns:a16="http://schemas.microsoft.com/office/drawing/2014/main" id="{5DF68FE6-5BA8-4AA4-9E1A-8243D1668BE5}"/>
                  </a:ext>
                </a:extLst>
              </p:cNvPr>
              <p:cNvPicPr>
                <a:picLocks noGrp="1" noRot="1" noChangeAspect="1" noMove="1" noResize="1" noEditPoints="1" noAdjustHandles="1" noChangeArrowheads="1" noChangeShapeType="1"/>
              </p:cNvPicPr>
              <p:nvPr/>
            </p:nvPicPr>
            <p:blipFill>
              <a:blip r:embed="rId10"/>
              <a:stretch>
                <a:fillRect/>
              </a:stretch>
            </p:blipFill>
            <p:spPr>
              <a:xfrm>
                <a:off x="2715665" y="2920107"/>
                <a:ext cx="1645920" cy="3629360"/>
              </a:xfrm>
              <a:prstGeom prst="rect">
                <a:avLst/>
              </a:prstGeom>
            </p:spPr>
          </p:pic>
        </mc:Fallback>
      </mc:AlternateContent>
      <mc:AlternateContent xmlns:mc="http://schemas.openxmlformats.org/markup-compatibility/2006" xmlns:cx2="http://schemas.microsoft.com/office/drawing/2015/10/21/chartex">
        <mc:Choice Requires="cx2">
          <p:graphicFrame>
            <p:nvGraphicFramePr>
              <p:cNvPr id="30" name="Chart Placeholder 29">
                <a:extLst>
                  <a:ext uri="{FF2B5EF4-FFF2-40B4-BE49-F238E27FC236}">
                    <a16:creationId xmlns:a16="http://schemas.microsoft.com/office/drawing/2014/main" id="{A75C39C8-70A5-4543-AE95-CA1A36360FF1}"/>
                  </a:ext>
                </a:extLst>
              </p:cNvPr>
              <p:cNvGraphicFramePr>
                <a:graphicFrameLocks noGrp="1"/>
              </p:cNvGraphicFramePr>
              <p:nvPr>
                <p:ph type="chart" sz="quarter" idx="16"/>
              </p:nvPr>
            </p:nvGraphicFramePr>
            <p:xfrm>
              <a:off x="1178085" y="2921616"/>
              <a:ext cx="1645920" cy="3629360"/>
            </p:xfrm>
            <a:graphic>
              <a:graphicData uri="http://schemas.microsoft.com/office/drawing/2014/chartex">
                <cx:chart xmlns:cx="http://schemas.microsoft.com/office/drawing/2014/chartex" xmlns:r="http://schemas.openxmlformats.org/officeDocument/2006/relationships" r:id="rId11"/>
              </a:graphicData>
            </a:graphic>
          </p:graphicFrame>
        </mc:Choice>
        <mc:Fallback xmlns="">
          <p:pic>
            <p:nvPicPr>
              <p:cNvPr id="30" name="Chart Placeholder 29">
                <a:extLst>
                  <a:ext uri="{FF2B5EF4-FFF2-40B4-BE49-F238E27FC236}">
                    <a16:creationId xmlns:a16="http://schemas.microsoft.com/office/drawing/2014/main" id="{A75C39C8-70A5-4543-AE95-CA1A36360FF1}"/>
                  </a:ext>
                </a:extLst>
              </p:cNvPr>
              <p:cNvPicPr>
                <a:picLocks noGrp="1" noRot="1" noChangeAspect="1" noMove="1" noResize="1" noEditPoints="1" noAdjustHandles="1" noChangeArrowheads="1" noChangeShapeType="1"/>
              </p:cNvPicPr>
              <p:nvPr/>
            </p:nvPicPr>
            <p:blipFill>
              <a:blip r:embed="rId12"/>
              <a:stretch>
                <a:fillRect/>
              </a:stretch>
            </p:blipFill>
            <p:spPr>
              <a:xfrm>
                <a:off x="1178085" y="2921616"/>
                <a:ext cx="1645920" cy="3629360"/>
              </a:xfrm>
              <a:prstGeom prst="rect">
                <a:avLst/>
              </a:prstGeom>
            </p:spPr>
          </p:pic>
        </mc:Fallback>
      </mc:AlternateContent>
      <p:sp>
        <p:nvSpPr>
          <p:cNvPr id="6" name="Slide Number Placeholder 5">
            <a:extLst>
              <a:ext uri="{FF2B5EF4-FFF2-40B4-BE49-F238E27FC236}">
                <a16:creationId xmlns:a16="http://schemas.microsoft.com/office/drawing/2014/main" id="{08B6DD54-DA22-4357-86B1-1D3034B0B8DC}"/>
              </a:ext>
            </a:extLst>
          </p:cNvPr>
          <p:cNvSpPr>
            <a:spLocks noGrp="1"/>
          </p:cNvSpPr>
          <p:nvPr>
            <p:ph type="sldNum" sz="quarter" idx="10"/>
          </p:nvPr>
        </p:nvSpPr>
        <p:spPr/>
        <p:txBody>
          <a:bodyPr/>
          <a:lstStyle/>
          <a:p>
            <a:pPr marL="0" marR="0" lvl="0" indent="0" algn="r" defTabSz="856716" rtl="0" eaLnBrk="1" fontAlgn="auto" latinLnBrk="0" hangingPunct="1">
              <a:lnSpc>
                <a:spcPct val="100000"/>
              </a:lnSpc>
              <a:spcBef>
                <a:spcPts val="0"/>
              </a:spcBef>
              <a:spcAft>
                <a:spcPts val="0"/>
              </a:spcAft>
              <a:buClrTx/>
              <a:buSzTx/>
              <a:buFontTx/>
              <a:buNone/>
              <a:tabLst/>
              <a:defRPr/>
            </a:pPr>
            <a:fld id="{7B6B1C32-E567-445C-9FD5-2A0B0A08DD29}" type="slidenum">
              <a:rPr kumimoji="0" lang="en-US" sz="800" b="1" i="0" u="none" strike="noStrike" kern="1200" cap="none" spc="0" normalizeH="0" baseline="0" noProof="0" smtClean="0">
                <a:ln>
                  <a:noFill/>
                </a:ln>
                <a:solidFill>
                  <a:srgbClr val="898D8D"/>
                </a:solidFill>
                <a:effectLst/>
                <a:uLnTx/>
                <a:uFillTx/>
                <a:latin typeface="Arial" panose="020B0604020202020204"/>
                <a:ea typeface="+mn-ea"/>
                <a:cs typeface="+mn-cs"/>
              </a:rPr>
              <a:pPr marL="0" marR="0" lvl="0" indent="0" algn="r" defTabSz="856716" rtl="0" eaLnBrk="1" fontAlgn="auto" latinLnBrk="0" hangingPunct="1">
                <a:lnSpc>
                  <a:spcPct val="100000"/>
                </a:lnSpc>
                <a:spcBef>
                  <a:spcPts val="0"/>
                </a:spcBef>
                <a:spcAft>
                  <a:spcPts val="0"/>
                </a:spcAft>
                <a:buClrTx/>
                <a:buSzTx/>
                <a:buFontTx/>
                <a:buNone/>
                <a:tabLst/>
                <a:defRPr/>
              </a:pPr>
              <a:t>46</a:t>
            </a:fld>
            <a:endParaRPr kumimoji="0" lang="en-US" sz="800" b="1" i="0" u="none" strike="noStrike" kern="1200" cap="none" spc="0" normalizeH="0" baseline="0" noProof="0" dirty="0">
              <a:ln>
                <a:noFill/>
              </a:ln>
              <a:solidFill>
                <a:srgbClr val="898D8D"/>
              </a:solidFill>
              <a:effectLst/>
              <a:uLnTx/>
              <a:uFillTx/>
              <a:latin typeface="Arial" panose="020B0604020202020204"/>
              <a:ea typeface="+mn-ea"/>
              <a:cs typeface="+mn-cs"/>
            </a:endParaRPr>
          </a:p>
        </p:txBody>
      </p:sp>
      <p:sp>
        <p:nvSpPr>
          <p:cNvPr id="8" name="Title 7">
            <a:extLst>
              <a:ext uri="{FF2B5EF4-FFF2-40B4-BE49-F238E27FC236}">
                <a16:creationId xmlns:a16="http://schemas.microsoft.com/office/drawing/2014/main" id="{7588E94E-E75C-43DA-B425-7E6C86BC25D4}"/>
              </a:ext>
            </a:extLst>
          </p:cNvPr>
          <p:cNvSpPr>
            <a:spLocks noGrp="1"/>
          </p:cNvSpPr>
          <p:nvPr>
            <p:ph type="title"/>
          </p:nvPr>
        </p:nvSpPr>
        <p:spPr>
          <a:xfrm>
            <a:off x="384048" y="304800"/>
            <a:ext cx="5056632" cy="1752600"/>
          </a:xfrm>
        </p:spPr>
        <p:txBody>
          <a:bodyPr/>
          <a:lstStyle/>
          <a:p>
            <a:r>
              <a:rPr lang="en-US" dirty="0"/>
              <a:t>V8 Brand Usage Funnel </a:t>
            </a:r>
          </a:p>
        </p:txBody>
      </p:sp>
      <p:sp>
        <p:nvSpPr>
          <p:cNvPr id="47" name="TextBox 46">
            <a:extLst>
              <a:ext uri="{FF2B5EF4-FFF2-40B4-BE49-F238E27FC236}">
                <a16:creationId xmlns:a16="http://schemas.microsoft.com/office/drawing/2014/main" id="{DA3EE1A7-3B3C-4B75-A50A-B07581F5BA04}"/>
              </a:ext>
            </a:extLst>
          </p:cNvPr>
          <p:cNvSpPr txBox="1"/>
          <p:nvPr/>
        </p:nvSpPr>
        <p:spPr>
          <a:xfrm>
            <a:off x="6230357" y="3320230"/>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18%</a:t>
            </a:r>
            <a:endParaRPr kumimoji="0" lang="en-US" sz="1200" b="0" i="0" u="none" strike="noStrike" kern="1200" cap="none" spc="0" normalizeH="0" baseline="0" noProof="0" dirty="0">
              <a:ln>
                <a:noFill/>
              </a:ln>
              <a:solidFill>
                <a:srgbClr val="FFFFFF"/>
              </a:solidFill>
              <a:effectLst/>
              <a:uLnTx/>
              <a:uFillTx/>
              <a:latin typeface="Arial" panose="020B0604020202020204"/>
              <a:ea typeface="Georgia" charset="0"/>
              <a:cs typeface="Georgia" charset="0"/>
            </a:endParaRPr>
          </a:p>
        </p:txBody>
      </p:sp>
      <p:sp>
        <p:nvSpPr>
          <p:cNvPr id="48" name="TextBox 47">
            <a:extLst>
              <a:ext uri="{FF2B5EF4-FFF2-40B4-BE49-F238E27FC236}">
                <a16:creationId xmlns:a16="http://schemas.microsoft.com/office/drawing/2014/main" id="{5C27FCFE-BF4D-4D5A-8445-08C65D9074C6}"/>
              </a:ext>
            </a:extLst>
          </p:cNvPr>
          <p:cNvSpPr txBox="1"/>
          <p:nvPr/>
        </p:nvSpPr>
        <p:spPr>
          <a:xfrm>
            <a:off x="6244635" y="4478664"/>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latin typeface="Arial" panose="020B0604020202020204"/>
                <a:ea typeface="Georgia" charset="0"/>
                <a:cs typeface="Georgia" charset="0"/>
              </a:rPr>
              <a:t>27</a:t>
            </a:r>
            <a:r>
              <a:rPr kumimoji="0" lang="en-US" sz="1200" i="0" u="none" strike="noStrike" kern="1200" cap="none" spc="0" normalizeH="0" baseline="0" noProof="0" dirty="0">
                <a:ln>
                  <a:noFill/>
                </a:ln>
                <a:solidFill>
                  <a:srgbClr val="FFFFFF"/>
                </a:solidFill>
                <a:effectLst/>
                <a:uLnTx/>
                <a:uFillTx/>
                <a:latin typeface="Arial" panose="020B0604020202020204"/>
                <a:ea typeface="Georgia" charset="0"/>
                <a:cs typeface="Georgia" charset="0"/>
              </a:rPr>
              <a:t>%</a:t>
            </a:r>
          </a:p>
        </p:txBody>
      </p:sp>
      <p:sp>
        <p:nvSpPr>
          <p:cNvPr id="49" name="TextBox 48">
            <a:extLst>
              <a:ext uri="{FF2B5EF4-FFF2-40B4-BE49-F238E27FC236}">
                <a16:creationId xmlns:a16="http://schemas.microsoft.com/office/drawing/2014/main" id="{35C001FB-CDFC-43E5-A342-2F607C21B6BF}"/>
              </a:ext>
            </a:extLst>
          </p:cNvPr>
          <p:cNvSpPr txBox="1"/>
          <p:nvPr/>
        </p:nvSpPr>
        <p:spPr>
          <a:xfrm>
            <a:off x="7456416" y="4880933"/>
            <a:ext cx="838200" cy="523875"/>
          </a:xfrm>
          <a:prstGeom prst="rect">
            <a:avLst/>
          </a:prstGeom>
          <a:noFill/>
        </p:spPr>
        <p:txBody>
          <a:bodyPr wrap="square" lIns="0" tIns="0" rIns="0" bIns="0" rtlCol="0" anchor="ctr">
            <a:noAutofit/>
          </a:body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Georgia" charset="0"/>
                <a:cs typeface="Georgia" charset="0"/>
              </a:rPr>
              <a:t>21%</a:t>
            </a:r>
          </a:p>
        </p:txBody>
      </p:sp>
      <p:sp>
        <p:nvSpPr>
          <p:cNvPr id="50" name="TextBox 49">
            <a:extLst>
              <a:ext uri="{FF2B5EF4-FFF2-40B4-BE49-F238E27FC236}">
                <a16:creationId xmlns:a16="http://schemas.microsoft.com/office/drawing/2014/main" id="{8F0943B3-BF58-41F1-B376-865B84F56EEF}"/>
              </a:ext>
            </a:extLst>
          </p:cNvPr>
          <p:cNvSpPr txBox="1"/>
          <p:nvPr/>
        </p:nvSpPr>
        <p:spPr>
          <a:xfrm>
            <a:off x="1607857" y="3286730"/>
            <a:ext cx="838200" cy="523875"/>
          </a:xfrm>
          <a:prstGeom prst="rect">
            <a:avLst/>
          </a:prstGeom>
          <a:noFill/>
        </p:spPr>
        <p:txBody>
          <a:bodyPr wrap="square" lIns="0" tIns="0" rIns="0" bIns="0" rtlCol="0" anchor="ctr">
            <a:noAutofit/>
          </a:bodyPr>
          <a:lstStyle/>
          <a:p>
            <a:pPr marL="0" marR="0" lvl="0" indent="0" algn="ctr" defTabSz="914318"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Arial" panose="020B0604020202020204"/>
                <a:ea typeface="Georgia" charset="0"/>
                <a:cs typeface="Georgia" charset="0"/>
              </a:rPr>
              <a:t>25</a:t>
            </a:r>
            <a:r>
              <a:rPr kumimoji="0" lang="en-US" sz="1200" b="0" i="0" u="none" strike="noStrike" kern="1200" cap="none" spc="0" normalizeH="0" baseline="0" noProof="0" dirty="0">
                <a:ln>
                  <a:noFill/>
                </a:ln>
                <a:solidFill>
                  <a:srgbClr val="FFFFFF"/>
                </a:solidFill>
                <a:effectLst/>
                <a:uLnTx/>
                <a:uFillTx/>
                <a:latin typeface="Arial" panose="020B0604020202020204"/>
                <a:ea typeface="Georgia" charset="0"/>
                <a:cs typeface="Georgia" charset="0"/>
              </a:rPr>
              <a:t>%</a:t>
            </a:r>
          </a:p>
        </p:txBody>
      </p:sp>
      <p:sp>
        <p:nvSpPr>
          <p:cNvPr id="51" name="TextBox 50">
            <a:extLst>
              <a:ext uri="{FF2B5EF4-FFF2-40B4-BE49-F238E27FC236}">
                <a16:creationId xmlns:a16="http://schemas.microsoft.com/office/drawing/2014/main" id="{101E0756-0788-4D82-93FF-846D900E6923}"/>
              </a:ext>
            </a:extLst>
          </p:cNvPr>
          <p:cNvSpPr txBox="1"/>
          <p:nvPr/>
        </p:nvSpPr>
        <p:spPr>
          <a:xfrm>
            <a:off x="1573092" y="4464090"/>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44%</a:t>
            </a:r>
          </a:p>
        </p:txBody>
      </p:sp>
      <p:sp>
        <p:nvSpPr>
          <p:cNvPr id="52" name="TextBox 51">
            <a:extLst>
              <a:ext uri="{FF2B5EF4-FFF2-40B4-BE49-F238E27FC236}">
                <a16:creationId xmlns:a16="http://schemas.microsoft.com/office/drawing/2014/main" id="{F95C4A6E-2F97-49BA-A91C-27A3E4D3D833}"/>
              </a:ext>
            </a:extLst>
          </p:cNvPr>
          <p:cNvSpPr txBox="1"/>
          <p:nvPr/>
        </p:nvSpPr>
        <p:spPr>
          <a:xfrm>
            <a:off x="1620087" y="5651860"/>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31%</a:t>
            </a:r>
          </a:p>
        </p:txBody>
      </p:sp>
      <p:sp>
        <p:nvSpPr>
          <p:cNvPr id="3" name="TextBox 2">
            <a:extLst>
              <a:ext uri="{FF2B5EF4-FFF2-40B4-BE49-F238E27FC236}">
                <a16:creationId xmlns:a16="http://schemas.microsoft.com/office/drawing/2014/main" id="{7F23AD4A-CB33-4A69-A568-B60328C90ECE}"/>
              </a:ext>
            </a:extLst>
          </p:cNvPr>
          <p:cNvSpPr txBox="1"/>
          <p:nvPr/>
        </p:nvSpPr>
        <p:spPr>
          <a:xfrm>
            <a:off x="381000" y="3287682"/>
            <a:ext cx="883246" cy="538516"/>
          </a:xfrm>
          <a:prstGeom prst="rect">
            <a:avLst/>
          </a:prstGeom>
          <a:noFill/>
        </p:spPr>
        <p:txBody>
          <a:bodyPr wrap="square" lIns="0" tIns="0" rIns="0" bIns="0" rtlCol="0" anchor="ctr">
            <a:noAutofit/>
          </a:bodyPr>
          <a:lstStyle/>
          <a:p>
            <a:r>
              <a:rPr lang="en-US" sz="1100" dirty="0">
                <a:latin typeface="+mj-lt"/>
                <a:ea typeface="Georgia" charset="0"/>
                <a:cs typeface="Georgia" charset="0"/>
              </a:rPr>
              <a:t>Unaided Awareness</a:t>
            </a:r>
          </a:p>
        </p:txBody>
      </p:sp>
      <p:sp>
        <p:nvSpPr>
          <p:cNvPr id="19" name="TextBox 18">
            <a:extLst>
              <a:ext uri="{FF2B5EF4-FFF2-40B4-BE49-F238E27FC236}">
                <a16:creationId xmlns:a16="http://schemas.microsoft.com/office/drawing/2014/main" id="{FAD4244F-6E89-4EEF-BCB8-5B6D023652AF}"/>
              </a:ext>
            </a:extLst>
          </p:cNvPr>
          <p:cNvSpPr txBox="1"/>
          <p:nvPr/>
        </p:nvSpPr>
        <p:spPr>
          <a:xfrm>
            <a:off x="381000" y="4451387"/>
            <a:ext cx="883246" cy="538516"/>
          </a:xfrm>
          <a:prstGeom prst="rect">
            <a:avLst/>
          </a:prstGeom>
          <a:noFill/>
        </p:spPr>
        <p:txBody>
          <a:bodyPr wrap="square" lIns="0" tIns="0" rIns="0" bIns="0" rtlCol="0" anchor="ctr">
            <a:noAutofit/>
          </a:bodyPr>
          <a:lstStyle/>
          <a:p>
            <a:r>
              <a:rPr lang="en-US" sz="1100" dirty="0">
                <a:latin typeface="+mj-lt"/>
                <a:ea typeface="Georgia" charset="0"/>
                <a:cs typeface="Georgia" charset="0"/>
              </a:rPr>
              <a:t>Aided Awareness</a:t>
            </a:r>
          </a:p>
        </p:txBody>
      </p:sp>
      <p:sp>
        <p:nvSpPr>
          <p:cNvPr id="20" name="TextBox 19">
            <a:extLst>
              <a:ext uri="{FF2B5EF4-FFF2-40B4-BE49-F238E27FC236}">
                <a16:creationId xmlns:a16="http://schemas.microsoft.com/office/drawing/2014/main" id="{71EA8511-54C1-4B06-9A1F-DC12B09AD63E}"/>
              </a:ext>
            </a:extLst>
          </p:cNvPr>
          <p:cNvSpPr txBox="1"/>
          <p:nvPr/>
        </p:nvSpPr>
        <p:spPr>
          <a:xfrm>
            <a:off x="381000" y="5644616"/>
            <a:ext cx="1107835" cy="538516"/>
          </a:xfrm>
          <a:prstGeom prst="rect">
            <a:avLst/>
          </a:prstGeom>
          <a:noFill/>
        </p:spPr>
        <p:txBody>
          <a:bodyPr wrap="square" lIns="0" tIns="0" rIns="0" bIns="0" rtlCol="0" anchor="ctr">
            <a:noAutofit/>
          </a:bodyPr>
          <a:lstStyle/>
          <a:p>
            <a:r>
              <a:rPr lang="en-US" sz="1100" dirty="0">
                <a:latin typeface="+mj-lt"/>
                <a:ea typeface="Georgia" charset="0"/>
                <a:cs typeface="Georgia" charset="0"/>
              </a:rPr>
              <a:t>Currently Purchasing</a:t>
            </a:r>
            <a:endParaRPr lang="en-US" sz="1100" dirty="0">
              <a:ea typeface="Georgia" charset="0"/>
              <a:cs typeface="Georgia" charset="0"/>
            </a:endParaRPr>
          </a:p>
        </p:txBody>
      </p:sp>
      <p:sp>
        <p:nvSpPr>
          <p:cNvPr id="23" name="TextBox 22">
            <a:extLst>
              <a:ext uri="{FF2B5EF4-FFF2-40B4-BE49-F238E27FC236}">
                <a16:creationId xmlns:a16="http://schemas.microsoft.com/office/drawing/2014/main" id="{D55D1D04-C25A-4647-85CA-202658F6B98D}"/>
              </a:ext>
            </a:extLst>
          </p:cNvPr>
          <p:cNvSpPr txBox="1"/>
          <p:nvPr/>
        </p:nvSpPr>
        <p:spPr>
          <a:xfrm>
            <a:off x="3147439" y="3309531"/>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33%</a:t>
            </a:r>
            <a:endParaRPr kumimoji="0" lang="en-US" sz="1200" b="0" i="0" u="none" strike="noStrike" kern="1200" cap="none" spc="0" normalizeH="0" baseline="0" noProof="0" dirty="0">
              <a:ln>
                <a:noFill/>
              </a:ln>
              <a:solidFill>
                <a:srgbClr val="FFFFFF"/>
              </a:solidFill>
              <a:effectLst/>
              <a:uLnTx/>
              <a:uFillTx/>
              <a:latin typeface="Arial" panose="020B0604020202020204"/>
              <a:ea typeface="Georgia" charset="0"/>
              <a:cs typeface="Georgia" charset="0"/>
            </a:endParaRPr>
          </a:p>
        </p:txBody>
      </p:sp>
      <p:sp>
        <p:nvSpPr>
          <p:cNvPr id="24" name="TextBox 23">
            <a:extLst>
              <a:ext uri="{FF2B5EF4-FFF2-40B4-BE49-F238E27FC236}">
                <a16:creationId xmlns:a16="http://schemas.microsoft.com/office/drawing/2014/main" id="{5A063163-D44C-435D-BDDA-D4226BB171A8}"/>
              </a:ext>
            </a:extLst>
          </p:cNvPr>
          <p:cNvSpPr txBox="1"/>
          <p:nvPr/>
        </p:nvSpPr>
        <p:spPr>
          <a:xfrm>
            <a:off x="4695175" y="3309833"/>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21%</a:t>
            </a:r>
            <a:endParaRPr kumimoji="0" lang="en-US" sz="1200" b="0" i="0" u="none" strike="noStrike" kern="1200" cap="none" spc="0" normalizeH="0" baseline="0" noProof="0" dirty="0">
              <a:ln>
                <a:noFill/>
              </a:ln>
              <a:solidFill>
                <a:srgbClr val="FFFFFF"/>
              </a:solidFill>
              <a:effectLst/>
              <a:uLnTx/>
              <a:uFillTx/>
              <a:latin typeface="Arial" panose="020B0604020202020204"/>
              <a:ea typeface="Georgia" charset="0"/>
              <a:cs typeface="Georgia" charset="0"/>
            </a:endParaRPr>
          </a:p>
        </p:txBody>
      </p:sp>
      <p:sp>
        <p:nvSpPr>
          <p:cNvPr id="25" name="TextBox 24">
            <a:extLst>
              <a:ext uri="{FF2B5EF4-FFF2-40B4-BE49-F238E27FC236}">
                <a16:creationId xmlns:a16="http://schemas.microsoft.com/office/drawing/2014/main" id="{06D3C60E-BF66-4FB0-83E7-5BFE5EDC3599}"/>
              </a:ext>
            </a:extLst>
          </p:cNvPr>
          <p:cNvSpPr txBox="1"/>
          <p:nvPr/>
        </p:nvSpPr>
        <p:spPr>
          <a:xfrm>
            <a:off x="3157802" y="4479865"/>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58%</a:t>
            </a:r>
            <a:endParaRPr kumimoji="0" lang="en-US" sz="1200" b="0" i="0" u="none" strike="noStrike" kern="1200" cap="none" spc="0" normalizeH="0" baseline="0" noProof="0" dirty="0">
              <a:ln>
                <a:noFill/>
              </a:ln>
              <a:solidFill>
                <a:srgbClr val="FFFFFF"/>
              </a:solidFill>
              <a:effectLst/>
              <a:uLnTx/>
              <a:uFillTx/>
              <a:latin typeface="Arial" panose="020B0604020202020204"/>
              <a:ea typeface="Georgia" charset="0"/>
              <a:cs typeface="Georgia" charset="0"/>
            </a:endParaRPr>
          </a:p>
        </p:txBody>
      </p:sp>
      <p:sp>
        <p:nvSpPr>
          <p:cNvPr id="26" name="TextBox 25">
            <a:extLst>
              <a:ext uri="{FF2B5EF4-FFF2-40B4-BE49-F238E27FC236}">
                <a16:creationId xmlns:a16="http://schemas.microsoft.com/office/drawing/2014/main" id="{DAAA1446-4F80-40BA-9591-A66D9C91F712}"/>
              </a:ext>
            </a:extLst>
          </p:cNvPr>
          <p:cNvSpPr txBox="1"/>
          <p:nvPr/>
        </p:nvSpPr>
        <p:spPr>
          <a:xfrm>
            <a:off x="4694696" y="4462455"/>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39%</a:t>
            </a:r>
            <a:endParaRPr kumimoji="0" lang="en-US" sz="1200" b="0" i="0" u="none" strike="noStrike" kern="1200" cap="none" spc="0" normalizeH="0" baseline="0" noProof="0" dirty="0">
              <a:ln>
                <a:noFill/>
              </a:ln>
              <a:solidFill>
                <a:srgbClr val="FFFFFF"/>
              </a:solidFill>
              <a:effectLst/>
              <a:uLnTx/>
              <a:uFillTx/>
              <a:latin typeface="Arial" panose="020B0604020202020204"/>
              <a:ea typeface="Georgia" charset="0"/>
              <a:cs typeface="Georgia" charset="0"/>
            </a:endParaRPr>
          </a:p>
        </p:txBody>
      </p:sp>
      <p:sp>
        <p:nvSpPr>
          <p:cNvPr id="28" name="TextBox 27">
            <a:extLst>
              <a:ext uri="{FF2B5EF4-FFF2-40B4-BE49-F238E27FC236}">
                <a16:creationId xmlns:a16="http://schemas.microsoft.com/office/drawing/2014/main" id="{3AB14853-0302-4246-8C6B-31620A5A4F10}"/>
              </a:ext>
            </a:extLst>
          </p:cNvPr>
          <p:cNvSpPr txBox="1"/>
          <p:nvPr/>
        </p:nvSpPr>
        <p:spPr>
          <a:xfrm>
            <a:off x="5545074" y="4909306"/>
            <a:ext cx="838200" cy="523875"/>
          </a:xfrm>
          <a:prstGeom prst="rect">
            <a:avLst/>
          </a:prstGeom>
          <a:noFill/>
        </p:spPr>
        <p:txBody>
          <a:bodyPr wrap="square" lIns="0" tIns="0" rIns="0" bIns="0" rtlCol="0" anchor="ctr">
            <a:noAutofit/>
          </a:body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Georgia" charset="0"/>
                <a:cs typeface="Georgia" charset="0"/>
              </a:rPr>
              <a:t>29%</a:t>
            </a:r>
          </a:p>
        </p:txBody>
      </p:sp>
      <p:sp>
        <p:nvSpPr>
          <p:cNvPr id="33" name="TextBox 32">
            <a:extLst>
              <a:ext uri="{FF2B5EF4-FFF2-40B4-BE49-F238E27FC236}">
                <a16:creationId xmlns:a16="http://schemas.microsoft.com/office/drawing/2014/main" id="{EDC55B75-7819-494F-B13E-2347E42E6ED7}"/>
              </a:ext>
            </a:extLst>
          </p:cNvPr>
          <p:cNvSpPr txBox="1"/>
          <p:nvPr/>
        </p:nvSpPr>
        <p:spPr>
          <a:xfrm>
            <a:off x="6210286" y="5641152"/>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18%</a:t>
            </a:r>
          </a:p>
        </p:txBody>
      </p:sp>
      <p:sp>
        <p:nvSpPr>
          <p:cNvPr id="34" name="TextBox 33">
            <a:extLst>
              <a:ext uri="{FF2B5EF4-FFF2-40B4-BE49-F238E27FC236}">
                <a16:creationId xmlns:a16="http://schemas.microsoft.com/office/drawing/2014/main" id="{C4C83B5E-EE51-47CE-9499-55C8823032E9}"/>
              </a:ext>
            </a:extLst>
          </p:cNvPr>
          <p:cNvSpPr txBox="1"/>
          <p:nvPr/>
        </p:nvSpPr>
        <p:spPr>
          <a:xfrm>
            <a:off x="4697999" y="5634449"/>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27%</a:t>
            </a:r>
          </a:p>
        </p:txBody>
      </p:sp>
      <p:sp>
        <p:nvSpPr>
          <p:cNvPr id="36" name="TextBox 35">
            <a:extLst>
              <a:ext uri="{FF2B5EF4-FFF2-40B4-BE49-F238E27FC236}">
                <a16:creationId xmlns:a16="http://schemas.microsoft.com/office/drawing/2014/main" id="{4AEC69F4-BBCE-4559-860E-C80A5B32D57C}"/>
              </a:ext>
            </a:extLst>
          </p:cNvPr>
          <p:cNvSpPr txBox="1"/>
          <p:nvPr/>
        </p:nvSpPr>
        <p:spPr>
          <a:xfrm>
            <a:off x="3148748" y="5633753"/>
            <a:ext cx="838200" cy="523875"/>
          </a:xfrm>
          <a:prstGeom prst="rect">
            <a:avLst/>
          </a:prstGeom>
          <a:noFill/>
        </p:spPr>
        <p:txBody>
          <a:bodyPr wrap="square" lIns="0" tIns="0" rIns="0" bIns="0" rtlCol="0" anchor="ctr">
            <a:noAutofit/>
          </a:bodyPr>
          <a:lstStyle/>
          <a:p>
            <a:pPr lvl="0" algn="ctr">
              <a:defRPr/>
            </a:pPr>
            <a:r>
              <a:rPr lang="en-US" sz="1200" dirty="0">
                <a:solidFill>
                  <a:srgbClr val="FFFFFF"/>
                </a:solidFill>
                <a:ea typeface="Georgia" charset="0"/>
                <a:cs typeface="Georgia" charset="0"/>
              </a:rPr>
              <a:t>43%</a:t>
            </a:r>
          </a:p>
        </p:txBody>
      </p:sp>
      <p:sp>
        <p:nvSpPr>
          <p:cNvPr id="37" name="Text Placeholder 1">
            <a:extLst>
              <a:ext uri="{FF2B5EF4-FFF2-40B4-BE49-F238E27FC236}">
                <a16:creationId xmlns:a16="http://schemas.microsoft.com/office/drawing/2014/main" id="{444BEACA-B705-45B5-90C5-75CBA86073EA}"/>
              </a:ext>
            </a:extLst>
          </p:cNvPr>
          <p:cNvSpPr>
            <a:spLocks noGrp="1"/>
          </p:cNvSpPr>
          <p:nvPr>
            <p:ph type="body" sz="quarter" idx="15"/>
          </p:nvPr>
        </p:nvSpPr>
        <p:spPr>
          <a:xfrm>
            <a:off x="381001" y="1157655"/>
            <a:ext cx="5486398" cy="371764"/>
          </a:xfrm>
        </p:spPr>
        <p:txBody>
          <a:bodyPr/>
          <a:lstStyle/>
          <a:p>
            <a:r>
              <a:rPr lang="en-US" spc="-250" dirty="0"/>
              <a:t>Major segments</a:t>
            </a:r>
            <a:endParaRPr lang="en-US" dirty="0"/>
          </a:p>
        </p:txBody>
      </p:sp>
      <p:sp>
        <p:nvSpPr>
          <p:cNvPr id="9" name="TextBox 8">
            <a:extLst>
              <a:ext uri="{FF2B5EF4-FFF2-40B4-BE49-F238E27FC236}">
                <a16:creationId xmlns:a16="http://schemas.microsoft.com/office/drawing/2014/main" id="{C43685D4-FE7C-4919-A576-052BD6DA92E7}"/>
              </a:ext>
            </a:extLst>
          </p:cNvPr>
          <p:cNvSpPr txBox="1"/>
          <p:nvPr/>
        </p:nvSpPr>
        <p:spPr>
          <a:xfrm>
            <a:off x="1160973" y="2809762"/>
            <a:ext cx="1645920" cy="371106"/>
          </a:xfrm>
          <a:prstGeom prst="rect">
            <a:avLst/>
          </a:prstGeom>
          <a:noFill/>
        </p:spPr>
        <p:txBody>
          <a:bodyPr wrap="square" lIns="0" tIns="0" rIns="0" bIns="0" rtlCol="0" anchor="ctr">
            <a:noAutofit/>
          </a:bodyPr>
          <a:lstStyle/>
          <a:p>
            <a:pPr algn="ctr"/>
            <a:r>
              <a:rPr lang="en-US" sz="1400" dirty="0">
                <a:latin typeface="+mj-lt"/>
                <a:ea typeface="Georgia" charset="0"/>
                <a:cs typeface="Georgia" charset="0"/>
              </a:rPr>
              <a:t>Total Sample</a:t>
            </a:r>
          </a:p>
        </p:txBody>
      </p:sp>
      <p:sp>
        <p:nvSpPr>
          <p:cNvPr id="38" name="TextBox 37">
            <a:extLst>
              <a:ext uri="{FF2B5EF4-FFF2-40B4-BE49-F238E27FC236}">
                <a16:creationId xmlns:a16="http://schemas.microsoft.com/office/drawing/2014/main" id="{DC3B26FA-D3CC-4DCB-BDCE-6CF19B30B43D}"/>
              </a:ext>
            </a:extLst>
          </p:cNvPr>
          <p:cNvSpPr txBox="1"/>
          <p:nvPr/>
        </p:nvSpPr>
        <p:spPr>
          <a:xfrm>
            <a:off x="2695378" y="2787694"/>
            <a:ext cx="1645920" cy="371106"/>
          </a:xfrm>
          <a:prstGeom prst="rect">
            <a:avLst/>
          </a:prstGeom>
          <a:noFill/>
        </p:spPr>
        <p:txBody>
          <a:bodyPr wrap="square" lIns="0" tIns="0" rIns="0" bIns="0" rtlCol="0" anchor="ctr">
            <a:noAutofit/>
          </a:bodyPr>
          <a:lstStyle>
            <a:defPPr>
              <a:defRPr lang="en-US"/>
            </a:defPPr>
            <a:lvl1pPr algn="ctr">
              <a:defRPr sz="1400">
                <a:latin typeface="+mj-lt"/>
                <a:ea typeface="Georgia" charset="0"/>
                <a:cs typeface="Georgia" charset="0"/>
              </a:defRPr>
            </a:lvl1pPr>
          </a:lstStyle>
          <a:p>
            <a:r>
              <a:rPr lang="en-US" dirty="0"/>
              <a:t>Restaurants</a:t>
            </a:r>
          </a:p>
        </p:txBody>
      </p:sp>
      <p:sp>
        <p:nvSpPr>
          <p:cNvPr id="39" name="TextBox 38">
            <a:extLst>
              <a:ext uri="{FF2B5EF4-FFF2-40B4-BE49-F238E27FC236}">
                <a16:creationId xmlns:a16="http://schemas.microsoft.com/office/drawing/2014/main" id="{B5F8CA60-EC7A-4DC4-BD09-6170148000D4}"/>
              </a:ext>
            </a:extLst>
          </p:cNvPr>
          <p:cNvSpPr txBox="1"/>
          <p:nvPr/>
        </p:nvSpPr>
        <p:spPr>
          <a:xfrm>
            <a:off x="4228729" y="2785796"/>
            <a:ext cx="1645920" cy="371106"/>
          </a:xfrm>
          <a:prstGeom prst="rect">
            <a:avLst/>
          </a:prstGeom>
          <a:noFill/>
        </p:spPr>
        <p:txBody>
          <a:bodyPr wrap="square" lIns="0" tIns="0" rIns="0" bIns="0" rtlCol="0" anchor="ctr">
            <a:noAutofit/>
          </a:bodyPr>
          <a:lstStyle>
            <a:defPPr>
              <a:defRPr lang="en-US"/>
            </a:defPPr>
            <a:lvl1pPr algn="ctr">
              <a:defRPr sz="1400">
                <a:latin typeface="+mj-lt"/>
                <a:ea typeface="Georgia" charset="0"/>
                <a:cs typeface="Georgia" charset="0"/>
              </a:defRPr>
            </a:lvl1pPr>
          </a:lstStyle>
          <a:p>
            <a:r>
              <a:rPr lang="en-US" dirty="0"/>
              <a:t>Non Comm</a:t>
            </a:r>
          </a:p>
        </p:txBody>
      </p:sp>
      <p:sp>
        <p:nvSpPr>
          <p:cNvPr id="40" name="TextBox 39">
            <a:extLst>
              <a:ext uri="{FF2B5EF4-FFF2-40B4-BE49-F238E27FC236}">
                <a16:creationId xmlns:a16="http://schemas.microsoft.com/office/drawing/2014/main" id="{22BFA135-710A-4CC6-89DC-DE373E483E89}"/>
              </a:ext>
            </a:extLst>
          </p:cNvPr>
          <p:cNvSpPr txBox="1"/>
          <p:nvPr/>
        </p:nvSpPr>
        <p:spPr>
          <a:xfrm>
            <a:off x="7317990" y="2791655"/>
            <a:ext cx="1645920" cy="371106"/>
          </a:xfrm>
          <a:prstGeom prst="rect">
            <a:avLst/>
          </a:prstGeom>
          <a:noFill/>
        </p:spPr>
        <p:txBody>
          <a:bodyPr wrap="square" lIns="0" tIns="0" rIns="0" bIns="0" rtlCol="0" anchor="ctr">
            <a:noAutofit/>
          </a:bodyPr>
          <a:lstStyle>
            <a:defPPr>
              <a:defRPr lang="en-US"/>
            </a:defPPr>
            <a:lvl1pPr algn="ctr">
              <a:defRPr sz="1400">
                <a:latin typeface="+mj-lt"/>
                <a:ea typeface="Georgia" charset="0"/>
                <a:cs typeface="Georgia" charset="0"/>
              </a:defRPr>
            </a:lvl1pPr>
          </a:lstStyle>
          <a:p>
            <a:r>
              <a:rPr lang="en-US" dirty="0"/>
              <a:t>C-Store</a:t>
            </a:r>
          </a:p>
        </p:txBody>
      </p:sp>
      <p:sp>
        <p:nvSpPr>
          <p:cNvPr id="42" name="TextBox 41">
            <a:extLst>
              <a:ext uri="{FF2B5EF4-FFF2-40B4-BE49-F238E27FC236}">
                <a16:creationId xmlns:a16="http://schemas.microsoft.com/office/drawing/2014/main" id="{06DAB86E-7254-489A-8021-D8B6D6324B5F}"/>
              </a:ext>
            </a:extLst>
          </p:cNvPr>
          <p:cNvSpPr txBox="1"/>
          <p:nvPr/>
        </p:nvSpPr>
        <p:spPr>
          <a:xfrm>
            <a:off x="7778616" y="3307626"/>
            <a:ext cx="850016" cy="523875"/>
          </a:xfrm>
          <a:prstGeom prst="rect">
            <a:avLst/>
          </a:prstGeom>
          <a:noFill/>
        </p:spPr>
        <p:txBody>
          <a:bodyPr wrap="square" lIns="0" tIns="0" rIns="0" bIns="0" rtlCol="0" anchor="ctr">
            <a:noAutofit/>
          </a:bodyPr>
          <a:lstStyle/>
          <a:p>
            <a:pPr lvl="0" algn="ctr">
              <a:defRPr/>
            </a:pPr>
            <a:r>
              <a:rPr lang="en-US" sz="1200" dirty="0">
                <a:ea typeface="Georgia" charset="0"/>
                <a:cs typeface="Georgia" charset="0"/>
              </a:rPr>
              <a:t>21%</a:t>
            </a:r>
            <a:endParaRPr kumimoji="0" lang="en-US" sz="1200" b="0" i="0" u="none" strike="noStrike" kern="1200" cap="none" spc="0" normalizeH="0" baseline="0" noProof="0" dirty="0">
              <a:ln>
                <a:noFill/>
              </a:ln>
              <a:effectLst/>
              <a:uLnTx/>
              <a:uFillTx/>
              <a:latin typeface="Arial" panose="020B0604020202020204"/>
              <a:ea typeface="Georgia" charset="0"/>
              <a:cs typeface="Georgia" charset="0"/>
            </a:endParaRPr>
          </a:p>
        </p:txBody>
      </p:sp>
      <p:sp>
        <p:nvSpPr>
          <p:cNvPr id="43" name="TextBox 42">
            <a:extLst>
              <a:ext uri="{FF2B5EF4-FFF2-40B4-BE49-F238E27FC236}">
                <a16:creationId xmlns:a16="http://schemas.microsoft.com/office/drawing/2014/main" id="{C052FAEF-17AD-427E-9DAA-EB9E41F7FDCB}"/>
              </a:ext>
            </a:extLst>
          </p:cNvPr>
          <p:cNvSpPr txBox="1"/>
          <p:nvPr/>
        </p:nvSpPr>
        <p:spPr>
          <a:xfrm>
            <a:off x="7772890" y="4469700"/>
            <a:ext cx="850016" cy="523875"/>
          </a:xfrm>
          <a:prstGeom prst="rect">
            <a:avLst/>
          </a:prstGeom>
          <a:noFill/>
        </p:spPr>
        <p:txBody>
          <a:bodyPr wrap="square" lIns="0" tIns="0" rIns="0" bIns="0" rtlCol="0" anchor="ctr">
            <a:noAutofit/>
          </a:bodyPr>
          <a:lstStyle/>
          <a:p>
            <a:pPr lvl="0" algn="ctr">
              <a:defRPr/>
            </a:pPr>
            <a:r>
              <a:rPr kumimoji="0" lang="en-US" sz="1200" i="0" u="none" strike="noStrike" kern="1200" cap="none" spc="0" normalizeH="0" baseline="0" noProof="0" dirty="0">
                <a:ln>
                  <a:noFill/>
                </a:ln>
                <a:effectLst/>
                <a:uLnTx/>
                <a:uFillTx/>
                <a:latin typeface="Arial" panose="020B0604020202020204"/>
                <a:ea typeface="Georgia" charset="0"/>
                <a:cs typeface="Georgia" charset="0"/>
              </a:rPr>
              <a:t>33%</a:t>
            </a:r>
          </a:p>
        </p:txBody>
      </p:sp>
      <p:sp>
        <p:nvSpPr>
          <p:cNvPr id="44" name="TextBox 43">
            <a:extLst>
              <a:ext uri="{FF2B5EF4-FFF2-40B4-BE49-F238E27FC236}">
                <a16:creationId xmlns:a16="http://schemas.microsoft.com/office/drawing/2014/main" id="{97A36710-F67C-4B8F-83DD-03CC3914F942}"/>
              </a:ext>
            </a:extLst>
          </p:cNvPr>
          <p:cNvSpPr txBox="1"/>
          <p:nvPr/>
        </p:nvSpPr>
        <p:spPr>
          <a:xfrm>
            <a:off x="7782214" y="5641906"/>
            <a:ext cx="850016" cy="523875"/>
          </a:xfrm>
          <a:prstGeom prst="rect">
            <a:avLst/>
          </a:prstGeom>
          <a:noFill/>
        </p:spPr>
        <p:txBody>
          <a:bodyPr wrap="square" lIns="0" tIns="0" rIns="0" bIns="0" rtlCol="0" anchor="ctr">
            <a:noAutofit/>
          </a:bodyPr>
          <a:lstStyle/>
          <a:p>
            <a:pPr lvl="0" algn="ctr">
              <a:defRPr/>
            </a:pPr>
            <a:r>
              <a:rPr lang="en-US" sz="1200" dirty="0">
                <a:ea typeface="Georgia" charset="0"/>
                <a:cs typeface="Georgia" charset="0"/>
              </a:rPr>
              <a:t>24%</a:t>
            </a:r>
          </a:p>
        </p:txBody>
      </p:sp>
      <p:sp>
        <p:nvSpPr>
          <p:cNvPr id="45" name="TextBox 44">
            <a:extLst>
              <a:ext uri="{FF2B5EF4-FFF2-40B4-BE49-F238E27FC236}">
                <a16:creationId xmlns:a16="http://schemas.microsoft.com/office/drawing/2014/main" id="{4B5810F9-6901-4432-86FB-2E7CFC40B55C}"/>
              </a:ext>
            </a:extLst>
          </p:cNvPr>
          <p:cNvSpPr txBox="1"/>
          <p:nvPr/>
        </p:nvSpPr>
        <p:spPr>
          <a:xfrm>
            <a:off x="5786862" y="2790453"/>
            <a:ext cx="1645920" cy="371106"/>
          </a:xfrm>
          <a:prstGeom prst="rect">
            <a:avLst/>
          </a:prstGeom>
          <a:noFill/>
        </p:spPr>
        <p:txBody>
          <a:bodyPr wrap="square" lIns="0" tIns="0" rIns="0" bIns="0" rtlCol="0" anchor="ctr">
            <a:noAutofit/>
          </a:bodyPr>
          <a:lstStyle>
            <a:defPPr>
              <a:defRPr lang="en-US"/>
            </a:defPPr>
            <a:lvl1pPr algn="ctr">
              <a:defRPr sz="1400">
                <a:latin typeface="+mj-lt"/>
                <a:ea typeface="Georgia" charset="0"/>
                <a:cs typeface="Georgia" charset="0"/>
              </a:defRPr>
            </a:lvl1pPr>
          </a:lstStyle>
          <a:p>
            <a:r>
              <a:rPr lang="en-US" dirty="0"/>
              <a:t>Hotel</a:t>
            </a:r>
          </a:p>
        </p:txBody>
      </p:sp>
      <p:sp>
        <p:nvSpPr>
          <p:cNvPr id="54" name="Footer Placeholder 4">
            <a:extLst>
              <a:ext uri="{FF2B5EF4-FFF2-40B4-BE49-F238E27FC236}">
                <a16:creationId xmlns:a16="http://schemas.microsoft.com/office/drawing/2014/main" id="{14B7D4F3-5C3A-40F7-8F65-DF75F549B0AB}"/>
              </a:ext>
            </a:extLst>
          </p:cNvPr>
          <p:cNvSpPr>
            <a:spLocks noGrp="1"/>
          </p:cNvSpPr>
          <p:nvPr>
            <p:ph type="ftr" sz="quarter" idx="13"/>
          </p:nvPr>
        </p:nvSpPr>
        <p:spPr>
          <a:xfrm>
            <a:off x="381001" y="6334540"/>
            <a:ext cx="5486399" cy="218660"/>
          </a:xfrm>
        </p:spPr>
        <p:txBody>
          <a:bodyPr/>
          <a:lstStyle/>
          <a:p>
            <a:r>
              <a:rPr lang="en-US" dirty="0"/>
              <a:t>Note: Percentages based on operators who currently use category</a:t>
            </a:r>
          </a:p>
        </p:txBody>
      </p:sp>
      <p:pic>
        <p:nvPicPr>
          <p:cNvPr id="55" name="Picture 2" descr="Image result for v8logo">
            <a:extLst>
              <a:ext uri="{FF2B5EF4-FFF2-40B4-BE49-F238E27FC236}">
                <a16:creationId xmlns:a16="http://schemas.microsoft.com/office/drawing/2014/main" id="{F3A19925-B073-4D67-B865-72B261E8BD2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1000" y="1538776"/>
            <a:ext cx="1219200" cy="1204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5696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562818D-B371-41C2-B1C0-E6380F96A62A}"/>
              </a:ext>
            </a:extLst>
          </p:cNvPr>
          <p:cNvSpPr>
            <a:spLocks noGrp="1"/>
          </p:cNvSpPr>
          <p:nvPr>
            <p:ph type="title"/>
          </p:nvPr>
        </p:nvSpPr>
        <p:spPr/>
        <p:txBody>
          <a:bodyPr/>
          <a:lstStyle/>
          <a:p>
            <a:r>
              <a:rPr lang="en-US" dirty="0"/>
              <a:t>Beverages Category Performance Summary</a:t>
            </a:r>
          </a:p>
        </p:txBody>
      </p:sp>
      <p:sp>
        <p:nvSpPr>
          <p:cNvPr id="6" name="Footer Placeholder 4">
            <a:extLst>
              <a:ext uri="{FF2B5EF4-FFF2-40B4-BE49-F238E27FC236}">
                <a16:creationId xmlns:a16="http://schemas.microsoft.com/office/drawing/2014/main" id="{0FC0DBA5-4B06-4EB2-8F23-79651E2098AD}"/>
              </a:ext>
            </a:extLst>
          </p:cNvPr>
          <p:cNvSpPr>
            <a:spLocks noGrp="1"/>
          </p:cNvSpPr>
          <p:nvPr>
            <p:ph type="ftr" sz="quarter" idx="13"/>
          </p:nvPr>
        </p:nvSpPr>
        <p:spPr/>
        <p:txBody>
          <a:bodyPr/>
          <a:lstStyle/>
          <a:p>
            <a:r>
              <a:rPr lang="en-US" dirty="0"/>
              <a:t>Note: Percentages based on operators who currently use brand and comparisons are between top four brands, based on usage</a:t>
            </a:r>
          </a:p>
          <a:p>
            <a:r>
              <a:rPr lang="en-US" dirty="0"/>
              <a:t>Top Box</a:t>
            </a:r>
          </a:p>
        </p:txBody>
      </p:sp>
      <p:sp>
        <p:nvSpPr>
          <p:cNvPr id="3" name="Slide Number Placeholder 2">
            <a:extLst>
              <a:ext uri="{FF2B5EF4-FFF2-40B4-BE49-F238E27FC236}">
                <a16:creationId xmlns:a16="http://schemas.microsoft.com/office/drawing/2014/main" id="{3B80594C-321C-4C77-A318-92EB5D59B7E7}"/>
              </a:ext>
            </a:extLst>
          </p:cNvPr>
          <p:cNvSpPr>
            <a:spLocks noGrp="1"/>
          </p:cNvSpPr>
          <p:nvPr>
            <p:ph type="sldNum" sz="quarter" idx="4"/>
          </p:nvPr>
        </p:nvSpPr>
        <p:spPr/>
        <p:txBody>
          <a:bodyPr/>
          <a:lstStyle/>
          <a:p>
            <a:fld id="{7B6B1C32-E567-445C-9FD5-2A0B0A08DD29}" type="slidenum">
              <a:rPr lang="en-US" smtClean="0"/>
              <a:pPr/>
              <a:t>47</a:t>
            </a:fld>
            <a:endParaRPr lang="en-US" dirty="0"/>
          </a:p>
        </p:txBody>
      </p:sp>
      <p:sp>
        <p:nvSpPr>
          <p:cNvPr id="2" name="Text Placeholder 1">
            <a:extLst>
              <a:ext uri="{FF2B5EF4-FFF2-40B4-BE49-F238E27FC236}">
                <a16:creationId xmlns:a16="http://schemas.microsoft.com/office/drawing/2014/main" id="{F1962971-740C-40ED-84AB-BB243F4853DB}"/>
              </a:ext>
            </a:extLst>
          </p:cNvPr>
          <p:cNvSpPr>
            <a:spLocks noGrp="1"/>
          </p:cNvSpPr>
          <p:nvPr>
            <p:ph type="body" sz="quarter" idx="15"/>
          </p:nvPr>
        </p:nvSpPr>
        <p:spPr/>
        <p:txBody>
          <a:bodyPr/>
          <a:lstStyle/>
          <a:p>
            <a:r>
              <a:rPr lang="en-US" dirty="0"/>
              <a:t>In top eight purchase drivers</a:t>
            </a:r>
          </a:p>
        </p:txBody>
      </p:sp>
      <p:graphicFrame>
        <p:nvGraphicFramePr>
          <p:cNvPr id="12" name="Chart Placeholder 11">
            <a:extLst>
              <a:ext uri="{FF2B5EF4-FFF2-40B4-BE49-F238E27FC236}">
                <a16:creationId xmlns:a16="http://schemas.microsoft.com/office/drawing/2014/main" id="{D6D98C22-FA84-4F95-B1FB-D256D0BE1D2B}"/>
              </a:ext>
            </a:extLst>
          </p:cNvPr>
          <p:cNvGraphicFramePr>
            <a:graphicFrameLocks noGrp="1"/>
          </p:cNvGraphicFramePr>
          <p:nvPr>
            <p:ph type="chart" sz="quarter" idx="4294967295"/>
          </p:nvPr>
        </p:nvGraphicFramePr>
        <p:xfrm>
          <a:off x="381000" y="2286150"/>
          <a:ext cx="8382000" cy="2759180"/>
        </p:xfrm>
        <a:graphic>
          <a:graphicData uri="http://schemas.openxmlformats.org/drawingml/2006/table">
            <a:tbl>
              <a:tblPr firstRow="1" bandRow="1">
                <a:tableStyleId>{8EC20E35-A176-4012-BC5E-935CFFF8708E}</a:tableStyleId>
              </a:tblPr>
              <a:tblGrid>
                <a:gridCol w="3751534">
                  <a:extLst>
                    <a:ext uri="{9D8B030D-6E8A-4147-A177-3AD203B41FA5}">
                      <a16:colId xmlns:a16="http://schemas.microsoft.com/office/drawing/2014/main" val="20000"/>
                    </a:ext>
                  </a:extLst>
                </a:gridCol>
                <a:gridCol w="2315233">
                  <a:extLst>
                    <a:ext uri="{9D8B030D-6E8A-4147-A177-3AD203B41FA5}">
                      <a16:colId xmlns:a16="http://schemas.microsoft.com/office/drawing/2014/main" val="20001"/>
                    </a:ext>
                  </a:extLst>
                </a:gridCol>
                <a:gridCol w="2315233">
                  <a:extLst>
                    <a:ext uri="{9D8B030D-6E8A-4147-A177-3AD203B41FA5}">
                      <a16:colId xmlns:a16="http://schemas.microsoft.com/office/drawing/2014/main" val="20002"/>
                    </a:ext>
                  </a:extLst>
                </a:gridCol>
              </a:tblGrid>
              <a:tr h="465836">
                <a:tc>
                  <a:txBody>
                    <a:bodyPr/>
                    <a:lstStyle/>
                    <a:p>
                      <a:pPr algn="l" fontAlgn="b"/>
                      <a:r>
                        <a:rPr lang="en-US" sz="1000" b="1" i="0" u="none" strike="noStrike" spc="0" baseline="0" dirty="0">
                          <a:solidFill>
                            <a:schemeClr val="tx1"/>
                          </a:solidFill>
                          <a:effectLst/>
                          <a:latin typeface="+mj-lt"/>
                        </a:rPr>
                        <a:t>Percent of Operators Who Believe Statement Describes Brand</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baseline="0" dirty="0">
                          <a:solidFill>
                            <a:schemeClr val="tx1"/>
                          </a:solidFill>
                          <a:effectLst/>
                          <a:latin typeface="+mj-lt"/>
                        </a:rPr>
                        <a:t>Leader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baseline="0" dirty="0">
                          <a:solidFill>
                            <a:schemeClr val="tx1"/>
                          </a:solidFill>
                          <a:effectLst/>
                          <a:latin typeface="+mj-lt"/>
                        </a:rPr>
                        <a:t>V8 Performance Among Operators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86668">
                <a:tc>
                  <a:txBody>
                    <a:bodyPr/>
                    <a:lstStyle/>
                    <a:p>
                      <a:pPr algn="l" fontAlgn="t"/>
                      <a:r>
                        <a:rPr lang="en-US" sz="1000" b="0" i="0" u="none" strike="noStrike" spc="0" baseline="0" dirty="0">
                          <a:solidFill>
                            <a:schemeClr val="tx1"/>
                          </a:solidFill>
                          <a:effectLst/>
                          <a:latin typeface="+mn-lt"/>
                        </a:rPr>
                        <a:t>Products give you value for the money</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b" latinLnBrk="0" hangingPunct="1">
                        <a:lnSpc>
                          <a:spcPct val="100000"/>
                        </a:lnSpc>
                        <a:spcBef>
                          <a:spcPts val="0"/>
                        </a:spcBef>
                        <a:spcAft>
                          <a:spcPts val="0"/>
                        </a:spcAft>
                        <a:buClrTx/>
                        <a:buSzTx/>
                        <a:buFontTx/>
                        <a:buNone/>
                        <a:tabLst/>
                        <a:defRPr/>
                      </a:pPr>
                      <a:r>
                        <a:rPr lang="en-US" sz="1000" b="0" i="0" u="none" strike="noStrike" kern="1200" spc="0" baseline="0" dirty="0">
                          <a:solidFill>
                            <a:schemeClr val="tx1"/>
                          </a:solidFill>
                          <a:effectLst/>
                          <a:latin typeface="+mn-lt"/>
                          <a:ea typeface="+mn-ea"/>
                          <a:cs typeface="+mn-cs"/>
                        </a:rPr>
                        <a:t>Vita Coco &amp; Ocean Spray (48%)</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43%</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289016792"/>
                  </a:ext>
                </a:extLst>
              </a:tr>
              <a:tr h="286668">
                <a:tc>
                  <a:txBody>
                    <a:bodyPr/>
                    <a:lstStyle/>
                    <a:p>
                      <a:pPr algn="l" fontAlgn="t"/>
                      <a:r>
                        <a:rPr lang="en-US" sz="1000" b="0" i="0" u="none" strike="noStrike" spc="0" baseline="0" dirty="0">
                          <a:solidFill>
                            <a:schemeClr val="tx1"/>
                          </a:solidFill>
                          <a:effectLst/>
                          <a:latin typeface="+mn-lt"/>
                        </a:rPr>
                        <a:t>Tastes great and flavor resonates with consumers</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baseline="0" dirty="0">
                          <a:solidFill>
                            <a:schemeClr val="tx1"/>
                          </a:solidFill>
                          <a:effectLst/>
                          <a:latin typeface="+mn-lt"/>
                          <a:ea typeface="+mn-ea"/>
                          <a:cs typeface="+mn-cs"/>
                        </a:rPr>
                        <a:t>Ocean Spray (70%)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64%</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780059"/>
                  </a:ext>
                </a:extLst>
              </a:tr>
              <a:tr h="286668">
                <a:tc>
                  <a:txBody>
                    <a:bodyPr/>
                    <a:lstStyle/>
                    <a:p>
                      <a:pPr algn="l" fontAlgn="t"/>
                      <a:r>
                        <a:rPr lang="en-US" sz="1000" b="0" i="0" u="none" strike="noStrike" spc="0" baseline="0" dirty="0">
                          <a:solidFill>
                            <a:schemeClr val="tx1"/>
                          </a:solidFill>
                          <a:effectLst/>
                          <a:latin typeface="+mn-lt"/>
                        </a:rPr>
                        <a:t>Offers 100% juice products</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baseline="0" dirty="0">
                          <a:solidFill>
                            <a:schemeClr val="tx1"/>
                          </a:solidFill>
                          <a:effectLst/>
                          <a:latin typeface="+mn-lt"/>
                          <a:ea typeface="+mn-ea"/>
                          <a:cs typeface="+mn-cs"/>
                        </a:rPr>
                        <a:t>Ocean Spray (65%)</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64%</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591719865"/>
                  </a:ext>
                </a:extLst>
              </a:tr>
              <a:tr h="286668">
                <a:tc>
                  <a:txBody>
                    <a:bodyPr/>
                    <a:lstStyle/>
                    <a:p>
                      <a:pPr algn="l" fontAlgn="t"/>
                      <a:r>
                        <a:rPr lang="en-US" sz="1000" b="0" i="0" u="none" strike="noStrike" spc="0" baseline="0" dirty="0">
                          <a:solidFill>
                            <a:schemeClr val="tx1"/>
                          </a:solidFill>
                          <a:effectLst/>
                          <a:latin typeface="+mn-lt"/>
                        </a:rPr>
                        <a:t>Has a good shelf life</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1" i="0" u="none" strike="noStrike" kern="1200" spc="0" baseline="0" dirty="0">
                          <a:solidFill>
                            <a:schemeClr val="accent1"/>
                          </a:solidFill>
                          <a:effectLst/>
                          <a:latin typeface="+mn-lt"/>
                          <a:ea typeface="+mn-ea"/>
                          <a:cs typeface="+mn-cs"/>
                        </a:rPr>
                        <a:t>V8</a:t>
                      </a:r>
                      <a:r>
                        <a:rPr lang="en-US" sz="1000" b="0" i="0" u="none" strike="noStrike" kern="1200" spc="0" baseline="0" dirty="0">
                          <a:solidFill>
                            <a:schemeClr val="accent1"/>
                          </a:solidFill>
                          <a:effectLst/>
                          <a:latin typeface="+mn-lt"/>
                          <a:ea typeface="+mn-ea"/>
                          <a:cs typeface="+mn-cs"/>
                        </a:rPr>
                        <a:t> (68%)</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68%</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988101067"/>
                  </a:ext>
                </a:extLst>
              </a:tr>
              <a:tr h="286668">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Is available from my distributor</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baseline="0" dirty="0">
                          <a:solidFill>
                            <a:schemeClr val="tx1"/>
                          </a:solidFill>
                          <a:effectLst/>
                          <a:latin typeface="+mn-lt"/>
                          <a:ea typeface="+mn-ea"/>
                          <a:cs typeface="+mn-cs"/>
                        </a:rPr>
                        <a:t>Ocean Spray (77%)</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61%</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052333705"/>
                  </a:ext>
                </a:extLst>
              </a:tr>
              <a:tr h="286668">
                <a:tc>
                  <a:txBody>
                    <a:bodyPr/>
                    <a:lstStyle/>
                    <a:p>
                      <a:pPr algn="l" fontAlgn="t"/>
                      <a:r>
                        <a:rPr lang="en-US" sz="1000" b="0" i="0" u="none" strike="noStrike" spc="0" baseline="0" dirty="0">
                          <a:solidFill>
                            <a:schemeClr val="tx1"/>
                          </a:solidFill>
                          <a:effectLst/>
                          <a:latin typeface="+mn-lt"/>
                        </a:rPr>
                        <a:t>Offers health and wellness benefits</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1" i="0" u="none" strike="noStrike" kern="1200" spc="0" baseline="0" dirty="0">
                          <a:solidFill>
                            <a:schemeClr val="accent1"/>
                          </a:solidFill>
                          <a:effectLst/>
                          <a:latin typeface="+mn-lt"/>
                          <a:ea typeface="+mn-ea"/>
                          <a:cs typeface="+mn-cs"/>
                        </a:rPr>
                        <a:t>V8</a:t>
                      </a:r>
                      <a:r>
                        <a:rPr lang="en-US" sz="1000" b="0" i="0" u="none" strike="noStrike" kern="1200" spc="0" baseline="0" dirty="0">
                          <a:solidFill>
                            <a:schemeClr val="accent1"/>
                          </a:solidFill>
                          <a:effectLst/>
                          <a:latin typeface="+mn-lt"/>
                          <a:ea typeface="+mn-ea"/>
                          <a:cs typeface="+mn-cs"/>
                        </a:rPr>
                        <a:t> (67%)</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67%</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2558086"/>
                  </a:ext>
                </a:extLst>
              </a:tr>
              <a:tr h="286668">
                <a:tc>
                  <a:txBody>
                    <a:bodyPr/>
                    <a:lstStyle/>
                    <a:p>
                      <a:pPr algn="l" fontAlgn="t"/>
                      <a:r>
                        <a:rPr lang="en-US" sz="1000" b="0" i="0" u="none" strike="noStrike" spc="0" baseline="0" dirty="0">
                          <a:solidFill>
                            <a:schemeClr val="tx1"/>
                          </a:solidFill>
                          <a:effectLst/>
                          <a:latin typeface="+mn-lt"/>
                        </a:rPr>
                        <a:t>Offers appropriate packaging sizes</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Naked (56%)</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41%</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87894404"/>
                  </a:ext>
                </a:extLst>
              </a:tr>
              <a:tr h="286668">
                <a:tc>
                  <a:txBody>
                    <a:bodyPr/>
                    <a:lstStyle/>
                    <a:p>
                      <a:pPr algn="l" fontAlgn="t"/>
                      <a:r>
                        <a:rPr lang="en-US" sz="1000" b="0" i="0" u="none" strike="noStrike" spc="0" baseline="0" dirty="0">
                          <a:solidFill>
                            <a:schemeClr val="tx1"/>
                          </a:solidFill>
                          <a:effectLst/>
                          <a:latin typeface="+mn-lt"/>
                        </a:rPr>
                        <a:t>Offers products that are high-quality and perform consistently</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1" i="0" u="none" strike="noStrike" kern="1200" spc="0" baseline="0" dirty="0">
                          <a:solidFill>
                            <a:schemeClr val="accent1"/>
                          </a:solidFill>
                          <a:effectLst/>
                          <a:latin typeface="+mn-lt"/>
                          <a:ea typeface="+mn-ea"/>
                          <a:cs typeface="+mn-cs"/>
                        </a:rPr>
                        <a:t>V8</a:t>
                      </a:r>
                      <a:r>
                        <a:rPr lang="en-US" sz="1000" b="0" i="0" u="none" strike="noStrike" kern="1200" spc="0" baseline="0" dirty="0">
                          <a:solidFill>
                            <a:schemeClr val="accent1"/>
                          </a:solidFill>
                          <a:effectLst/>
                          <a:latin typeface="+mn-lt"/>
                          <a:ea typeface="+mn-ea"/>
                          <a:cs typeface="+mn-cs"/>
                        </a:rPr>
                        <a:t> (65%)</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65%</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833000404"/>
                  </a:ext>
                </a:extLst>
              </a:tr>
            </a:tbl>
          </a:graphicData>
        </a:graphic>
      </p:graphicFrame>
    </p:spTree>
    <p:extLst>
      <p:ext uri="{BB962C8B-B14F-4D97-AF65-F5344CB8AC3E}">
        <p14:creationId xmlns:p14="http://schemas.microsoft.com/office/powerpoint/2010/main" val="10787006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lifecycleGradientImage">
            <a:extLst>
              <a:ext uri="{FF2B5EF4-FFF2-40B4-BE49-F238E27FC236}">
                <a16:creationId xmlns:a16="http://schemas.microsoft.com/office/drawing/2014/main" id="{EE5B92A5-0F30-4212-8825-8123A49B72CB}"/>
              </a:ext>
            </a:extLst>
          </p:cNvPr>
          <p:cNvPicPr>
            <a:picLocks noChangeAspect="1"/>
          </p:cNvPicPr>
          <p:nvPr/>
        </p:nvPicPr>
        <p:blipFill>
          <a:blip r:embed="rId3">
            <a:lum/>
          </a:blip>
          <a:srcRect t="11273" b="6732"/>
          <a:stretch>
            <a:fillRect/>
          </a:stretch>
        </p:blipFill>
        <p:spPr bwMode="white">
          <a:xfrm>
            <a:off x="552371" y="540775"/>
            <a:ext cx="8039258" cy="3082112"/>
          </a:xfrm>
          <a:prstGeom prst="rect">
            <a:avLst/>
          </a:prstGeom>
          <a:ln>
            <a:headEnd type="none"/>
            <a:tailEnd type="none"/>
          </a:ln>
        </p:spPr>
      </p:pic>
      <p:sp>
        <p:nvSpPr>
          <p:cNvPr id="4" name="Title 3">
            <a:extLst>
              <a:ext uri="{FF2B5EF4-FFF2-40B4-BE49-F238E27FC236}">
                <a16:creationId xmlns:a16="http://schemas.microsoft.com/office/drawing/2014/main" id="{E09D5F45-608D-493F-97A1-EBA4D1163EDB}"/>
              </a:ext>
            </a:extLst>
          </p:cNvPr>
          <p:cNvSpPr>
            <a:spLocks noGrp="1"/>
          </p:cNvSpPr>
          <p:nvPr>
            <p:ph type="title"/>
          </p:nvPr>
        </p:nvSpPr>
        <p:spPr/>
        <p:txBody>
          <a:bodyPr/>
          <a:lstStyle/>
          <a:p>
            <a:r>
              <a:rPr lang="en-US" dirty="0"/>
              <a:t>Juice Lifecycle</a:t>
            </a:r>
            <a:br>
              <a:rPr lang="en-US" dirty="0"/>
            </a:br>
            <a:endParaRPr lang="en-US" dirty="0"/>
          </a:p>
        </p:txBody>
      </p:sp>
      <p:sp>
        <p:nvSpPr>
          <p:cNvPr id="5" name="Text Placeholder 4">
            <a:extLst>
              <a:ext uri="{FF2B5EF4-FFF2-40B4-BE49-F238E27FC236}">
                <a16:creationId xmlns:a16="http://schemas.microsoft.com/office/drawing/2014/main" id="{BA2A8A16-89B7-40D8-986A-F451DF4968E7}"/>
              </a:ext>
            </a:extLst>
          </p:cNvPr>
          <p:cNvSpPr>
            <a:spLocks noGrp="1"/>
          </p:cNvSpPr>
          <p:nvPr>
            <p:ph type="body" sz="quarter" idx="15"/>
          </p:nvPr>
        </p:nvSpPr>
        <p:spPr>
          <a:xfrm>
            <a:off x="381000" y="998546"/>
            <a:ext cx="5486398" cy="556559"/>
          </a:xfrm>
        </p:spPr>
        <p:txBody>
          <a:bodyPr/>
          <a:lstStyle/>
          <a:p>
            <a:r>
              <a:rPr lang="en-US" dirty="0"/>
              <a:t>Ingredients</a:t>
            </a:r>
          </a:p>
          <a:p>
            <a:endParaRPr lang="en-US" dirty="0"/>
          </a:p>
        </p:txBody>
      </p:sp>
      <p:sp>
        <p:nvSpPr>
          <p:cNvPr id="13" name="TextBox13"/>
          <p:cNvSpPr txBox="1">
            <a:spLocks noChangeArrowheads="1"/>
          </p:cNvSpPr>
          <p:nvPr/>
        </p:nvSpPr>
        <p:spPr bwMode="white">
          <a:xfrm>
            <a:off x="0" y="6858000"/>
            <a:ext cx="12700" cy="12700"/>
          </a:xfrm>
          <a:prstGeom prst="rect">
            <a:avLst/>
          </a:prstGeom>
          <a:ln>
            <a:headEnd type="none"/>
            <a:tailEnd type="none"/>
          </a:ln>
        </p:spPr>
        <p:txBody>
          <a:bodyPr wrap="square">
            <a:spAutoFit/>
          </a:bodyPr>
          <a:lstStyle/>
          <a:p>
            <a:pPr marL="0" marR="0" lvl="0" indent="0" algn="l" defTabSz="914318" rtl="0" eaLnBrk="1" fontAlgn="auto" latinLnBrk="0" hangingPunct="1">
              <a:lnSpc>
                <a:spcPct val="100000"/>
              </a:lnSpc>
              <a:spcBef>
                <a:spcPts val="0"/>
              </a:spcBef>
              <a:spcAft>
                <a:spcPts val="0"/>
              </a:spcAft>
              <a:buClrTx/>
              <a:buSzTx/>
              <a:buFontTx/>
              <a:buNone/>
              <a:tabLst/>
              <a:defRPr sz="100" dirty="0">
                <a:solidFill>
                  <a:srgbClr val="FFFFFF"/>
                </a:solidFill>
              </a:defRPr>
            </a:pPr>
            <a:r>
              <a:rPr kumimoji="0" sz="100" b="0" i="0" u="none" strike="noStrike" kern="1200" cap="none" spc="0" normalizeH="0" baseline="0" noProof="0" dirty="0">
                <a:ln>
                  <a:noFill/>
                </a:ln>
                <a:solidFill>
                  <a:srgbClr val="FFFFFF"/>
                </a:solidFill>
                <a:effectLst/>
                <a:uLnTx/>
                <a:uFillTx/>
                <a:latin typeface="Arial"/>
                <a:ea typeface="+mn-ea"/>
              </a:rPr>
              <a:t>User: 14 Bernadette</a:t>
            </a:r>
          </a:p>
        </p:txBody>
      </p:sp>
      <p:sp>
        <p:nvSpPr>
          <p:cNvPr id="10" name="Text Placeholder 2">
            <a:extLst>
              <a:ext uri="{FF2B5EF4-FFF2-40B4-BE49-F238E27FC236}">
                <a16:creationId xmlns:a16="http://schemas.microsoft.com/office/drawing/2014/main" id="{1513B053-7396-4CE4-BB4C-D29EF4590872}"/>
              </a:ext>
            </a:extLst>
          </p:cNvPr>
          <p:cNvSpPr txBox="1">
            <a:spLocks/>
          </p:cNvSpPr>
          <p:nvPr/>
        </p:nvSpPr>
        <p:spPr>
          <a:xfrm>
            <a:off x="380999" y="720696"/>
            <a:ext cx="3117209" cy="556559"/>
          </a:xfrm>
          <a:prstGeom prst="rect">
            <a:avLst/>
          </a:prstGeom>
        </p:spPr>
        <p:txBody>
          <a:bodyPr/>
          <a:lstStyle>
            <a:lvl1pPr marL="0" indent="0" algn="l" defTabSz="906199" rtl="0">
              <a:spcBef>
                <a:spcPts val="0"/>
              </a:spcBef>
              <a:buClrTx/>
              <a:buFont typeface="Calibri"/>
              <a:buNone/>
              <a:defRPr sz="1400" kern="1200" dirty="0">
                <a:solidFill>
                  <a:schemeClr val="tx1"/>
                </a:solidFill>
                <a:latin typeface="Times New Roman"/>
                <a:ea typeface="+mn-ea"/>
              </a:defRPr>
            </a:lvl1pPr>
            <a:lvl2pPr marL="586383" indent="-322958" algn="l" defTabSz="906199" rtl="0">
              <a:spcBef>
                <a:spcPts val="0"/>
              </a:spcBef>
              <a:buClrTx/>
              <a:buFont typeface="Wingdings 2"/>
              <a:buChar char=""/>
              <a:defRPr sz="1400" kern="1200" dirty="0">
                <a:solidFill>
                  <a:schemeClr val="tx1"/>
                </a:solidFill>
                <a:latin typeface="Times New Roman"/>
                <a:ea typeface="+mn-ea"/>
              </a:defRPr>
            </a:lvl2pPr>
            <a:lvl3pPr marL="857250" indent="-272356" algn="l" defTabSz="906199" rtl="0">
              <a:spcBef>
                <a:spcPts val="0"/>
              </a:spcBef>
              <a:buClrTx/>
              <a:buFont typeface="Wingdings"/>
              <a:buChar char="§"/>
              <a:defRPr sz="1400" kern="1200" dirty="0">
                <a:solidFill>
                  <a:schemeClr val="tx1"/>
                </a:solidFill>
                <a:latin typeface="Times New Roman"/>
                <a:ea typeface="+mn-ea"/>
              </a:defRPr>
            </a:lvl3pPr>
            <a:lvl4pPr marL="1183184" indent="-276820" algn="l" defTabSz="906199" rtl="0">
              <a:spcBef>
                <a:spcPts val="0"/>
              </a:spcBef>
              <a:buClrTx/>
              <a:buFont typeface="Calibri"/>
              <a:buChar char="‒"/>
              <a:defRPr sz="1400" kern="1200" dirty="0">
                <a:solidFill>
                  <a:schemeClr val="tx1"/>
                </a:solidFill>
                <a:latin typeface="Times New Roman"/>
                <a:ea typeface="+mn-ea"/>
              </a:defRPr>
            </a:lvl4pPr>
            <a:lvl5pPr marL="1500188" indent="-272356" algn="l" defTabSz="906199" rtl="0">
              <a:spcBef>
                <a:spcPts val="0"/>
              </a:spcBef>
              <a:buClrTx/>
              <a:buFont typeface="Calibri"/>
              <a:buChar char="‒"/>
              <a:defRPr sz="1400" kern="1200" dirty="0">
                <a:solidFill>
                  <a:schemeClr val="tx1"/>
                </a:solidFill>
                <a:latin typeface="Times New Roman"/>
                <a:ea typeface="+mn-ea"/>
              </a:defRPr>
            </a:lvl5pPr>
            <a:lvl6pPr marL="2492048" indent="-226550" algn="l" defTabSz="906199" rtl="0">
              <a:spcBef>
                <a:spcPct val="20000"/>
              </a:spcBef>
              <a:buFont typeface="Arial"/>
              <a:buChar char="•"/>
              <a:defRPr sz="1969" kern="1200" dirty="0">
                <a:solidFill>
                  <a:schemeClr val="tx1"/>
                </a:solidFill>
                <a:latin typeface="+mn-lt"/>
                <a:ea typeface="+mn-ea"/>
              </a:defRPr>
            </a:lvl6pPr>
            <a:lvl7pPr marL="2945147" indent="-226550" algn="l" defTabSz="906199" rtl="0">
              <a:spcBef>
                <a:spcPct val="20000"/>
              </a:spcBef>
              <a:buFont typeface="Arial"/>
              <a:buChar char="•"/>
              <a:defRPr sz="1969" kern="1200" dirty="0">
                <a:solidFill>
                  <a:schemeClr val="tx1"/>
                </a:solidFill>
                <a:latin typeface="+mn-lt"/>
                <a:ea typeface="+mn-ea"/>
              </a:defRPr>
            </a:lvl7pPr>
            <a:lvl8pPr marL="3398246" indent="-226550" algn="l" defTabSz="906199" rtl="0">
              <a:spcBef>
                <a:spcPct val="20000"/>
              </a:spcBef>
              <a:buFont typeface="Arial"/>
              <a:buChar char="•"/>
              <a:defRPr sz="1969" kern="1200" dirty="0">
                <a:solidFill>
                  <a:schemeClr val="tx1"/>
                </a:solidFill>
                <a:latin typeface="+mn-lt"/>
                <a:ea typeface="+mn-ea"/>
              </a:defRPr>
            </a:lvl8pPr>
            <a:lvl9pPr marL="3851346" indent="-226550" algn="l" defTabSz="906199" rtl="0">
              <a:spcBef>
                <a:spcPct val="20000"/>
              </a:spcBef>
              <a:buFont typeface="Arial"/>
              <a:buChar char="•"/>
              <a:defRPr sz="1969" kern="1200" dirty="0">
                <a:solidFill>
                  <a:schemeClr val="tx1"/>
                </a:solidFill>
                <a:latin typeface="+mn-lt"/>
                <a:ea typeface="+mn-ea"/>
              </a:defRPr>
            </a:lvl9pPr>
          </a:lstStyle>
          <a:p>
            <a:endParaRPr lang="en-US" sz="2400" dirty="0">
              <a:solidFill>
                <a:schemeClr val="tx2"/>
              </a:solidFill>
              <a:latin typeface="Georgia" panose="02040502050405020303" pitchFamily="18" charset="0"/>
            </a:endParaRPr>
          </a:p>
        </p:txBody>
      </p:sp>
      <p:graphicFrame>
        <p:nvGraphicFramePr>
          <p:cNvPr id="24" name="tableMature">
            <a:extLst>
              <a:ext uri="{FF2B5EF4-FFF2-40B4-BE49-F238E27FC236}">
                <a16:creationId xmlns:a16="http://schemas.microsoft.com/office/drawing/2014/main" id="{A80C2E0C-971E-4877-89AC-AE9C9233E95F}"/>
              </a:ext>
            </a:extLst>
          </p:cNvPr>
          <p:cNvGraphicFramePr/>
          <p:nvPr/>
        </p:nvGraphicFramePr>
        <p:xfrm>
          <a:off x="6581213" y="3775287"/>
          <a:ext cx="2010416" cy="1530997"/>
        </p:xfrm>
        <a:graphic>
          <a:graphicData uri="http://schemas.openxmlformats.org/drawingml/2006/table">
            <a:tbl>
              <a:tblPr firstRow="1" bandRow="1">
                <a:tableStyleId>{5FD0F851-EC5A-4D38-B0AD-8093EC10F338}</a:tableStyleId>
              </a:tblPr>
              <a:tblGrid>
                <a:gridCol w="1082749">
                  <a:extLst>
                    <a:ext uri="{9D8B030D-6E8A-4147-A177-3AD203B41FA5}">
                      <a16:colId xmlns:a16="http://schemas.microsoft.com/office/drawing/2014/main" val="20000"/>
                    </a:ext>
                  </a:extLst>
                </a:gridCol>
                <a:gridCol w="927667">
                  <a:extLst>
                    <a:ext uri="{9D8B030D-6E8A-4147-A177-3AD203B41FA5}">
                      <a16:colId xmlns:a16="http://schemas.microsoft.com/office/drawing/2014/main" val="20001"/>
                    </a:ext>
                  </a:extLst>
                </a:gridCol>
              </a:tblGrid>
              <a:tr h="354946">
                <a:tc gridSpan="2">
                  <a:txBody>
                    <a:bodyPr/>
                    <a:lstStyle/>
                    <a:p>
                      <a:pPr marL="0" algn="l" defTabSz="906199" rtl="0"/>
                      <a:r>
                        <a:rPr lang="en-US" sz="1000" b="0" kern="1200" dirty="0">
                          <a:solidFill>
                            <a:schemeClr val="tx1"/>
                          </a:solidFill>
                          <a:latin typeface="+mj-lt"/>
                        </a:rPr>
                        <a:t>Mature</a:t>
                      </a:r>
                      <a:endParaRPr lang="en-US" sz="1000" b="0" kern="1200" dirty="0">
                        <a:solidFill>
                          <a:schemeClr val="tx1"/>
                        </a:solidFill>
                        <a:latin typeface="+mj-lt"/>
                        <a:ea typeface="+mn-ea"/>
                      </a:endParaRPr>
                    </a:p>
                  </a:txBody>
                  <a:tcPr marL="45720" marR="45720" anchor="ctr" horzOverflow="overflow">
                    <a:lnL w="6350" cap="flat">
                      <a:noFill/>
                      <a:prstDash val="solid"/>
                      <a:round/>
                      <a:headEnd type="none" w="med" len="med"/>
                      <a:tailEnd type="none" w="med" len="med"/>
                    </a:lnL>
                    <a:lnR>
                      <a:noFill/>
                      <a:headEnd type="none"/>
                      <a:tailEnd type="none"/>
                    </a:lnR>
                    <a:lnT w="12700">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noFill/>
                  </a:tcPr>
                </a:tc>
                <a:tc hMerge="1">
                  <a:txBody>
                    <a:bodyPr/>
                    <a:lstStyle/>
                    <a:p>
                      <a:pPr defTabSz="914400"/>
                      <a:endParaRPr lang="en-US"/>
                    </a:p>
                  </a:txBody>
                  <a:tcPr horzOverflow="overflow"/>
                </a:tc>
                <a:extLst>
                  <a:ext uri="{0D108BD9-81ED-4DB2-BD59-A6C34878D82A}">
                    <a16:rowId xmlns:a16="http://schemas.microsoft.com/office/drawing/2014/main" val="10000"/>
                  </a:ext>
                </a:extLst>
              </a:tr>
              <a:tr h="392017">
                <a:tc>
                  <a:txBody>
                    <a:bodyPr/>
                    <a:lstStyle/>
                    <a:p>
                      <a:pPr marL="0" algn="l" defTabSz="906199" rtl="0"/>
                      <a:r>
                        <a:rPr lang="en-US" sz="1000" b="0" kern="1200" dirty="0">
                          <a:solidFill>
                            <a:schemeClr val="tx1"/>
                          </a:solidFill>
                          <a:latin typeface="+mn-lt"/>
                          <a:ea typeface="+mn-ea"/>
                        </a:rPr>
                        <a:t>Orange</a:t>
                      </a:r>
                    </a:p>
                  </a:txBody>
                  <a:tcPr marL="45720" marR="45720" anchor="ctr" horzOverflow="overflow">
                    <a:lnL w="6350" cap="flat">
                      <a:noFill/>
                      <a:prstDash val="solid"/>
                      <a:round/>
                      <a:headEnd type="none" w="med" len="med"/>
                      <a:tailEnd type="none" w="med" len="med"/>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tc>
                  <a:txBody>
                    <a:bodyPr/>
                    <a:lstStyle/>
                    <a:p>
                      <a:pPr marL="0" algn="l" defTabSz="906199" rtl="0"/>
                      <a:r>
                        <a:rPr lang="en-US" sz="1000" b="0" kern="1200" dirty="0">
                          <a:solidFill>
                            <a:schemeClr val="tx1"/>
                          </a:solidFill>
                          <a:latin typeface="+mn-lt"/>
                          <a:ea typeface="+mn-ea"/>
                        </a:rPr>
                        <a:t>62.9 %</a:t>
                      </a:r>
                    </a:p>
                  </a:txBody>
                  <a:tcPr marL="45720" marR="45720"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extLst>
                  <a:ext uri="{0D108BD9-81ED-4DB2-BD59-A6C34878D82A}">
                    <a16:rowId xmlns:a16="http://schemas.microsoft.com/office/drawing/2014/main" val="10001"/>
                  </a:ext>
                </a:extLst>
              </a:tr>
              <a:tr h="392017">
                <a:tc>
                  <a:txBody>
                    <a:bodyPr/>
                    <a:lstStyle/>
                    <a:p>
                      <a:pPr marL="0" algn="l" defTabSz="906199" rtl="0"/>
                      <a:r>
                        <a:rPr lang="en-US" sz="1000" b="0" kern="1200" dirty="0">
                          <a:solidFill>
                            <a:schemeClr val="tx1"/>
                          </a:solidFill>
                          <a:latin typeface="+mn-lt"/>
                          <a:ea typeface="+mn-ea"/>
                        </a:rPr>
                        <a:t>Apple</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tc>
                  <a:txBody>
                    <a:bodyPr/>
                    <a:lstStyle/>
                    <a:p>
                      <a:pPr marL="0" algn="l" defTabSz="906199" rtl="0"/>
                      <a:r>
                        <a:rPr lang="en-US" sz="1000" b="0" kern="1200" dirty="0">
                          <a:solidFill>
                            <a:schemeClr val="tx1"/>
                          </a:solidFill>
                          <a:latin typeface="+mn-lt"/>
                          <a:ea typeface="+mn-ea"/>
                        </a:rPr>
                        <a:t>49.5 %</a:t>
                      </a:r>
                    </a:p>
                  </a:txBody>
                  <a:tcPr marL="45720" marR="45720"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2"/>
                  </a:ext>
                </a:extLst>
              </a:tr>
              <a:tr h="392017">
                <a:tc>
                  <a:txBody>
                    <a:bodyPr/>
                    <a:lstStyle/>
                    <a:p>
                      <a:pPr marL="0" algn="l" defTabSz="906199" rtl="0"/>
                      <a:r>
                        <a:rPr lang="en-US" sz="1000" b="0" kern="1200" dirty="0">
                          <a:solidFill>
                            <a:schemeClr val="tx1"/>
                          </a:solidFill>
                          <a:latin typeface="+mn-lt"/>
                          <a:ea typeface="+mn-ea"/>
                        </a:rPr>
                        <a:t>Cranberry</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tc>
                  <a:txBody>
                    <a:bodyPr/>
                    <a:lstStyle/>
                    <a:p>
                      <a:pPr marL="0" algn="l" defTabSz="906199" rtl="0"/>
                      <a:r>
                        <a:rPr lang="en-US" sz="1000" b="0" kern="1200" dirty="0">
                          <a:solidFill>
                            <a:schemeClr val="tx1"/>
                          </a:solidFill>
                          <a:latin typeface="+mn-lt"/>
                          <a:ea typeface="+mn-ea"/>
                        </a:rPr>
                        <a:t>28.0 %</a:t>
                      </a:r>
                    </a:p>
                  </a:txBody>
                  <a:tcPr marL="45720" marR="45720"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extLst>
                  <a:ext uri="{0D108BD9-81ED-4DB2-BD59-A6C34878D82A}">
                    <a16:rowId xmlns:a16="http://schemas.microsoft.com/office/drawing/2014/main" val="10003"/>
                  </a:ext>
                </a:extLst>
              </a:tr>
            </a:tbl>
          </a:graphicData>
        </a:graphic>
      </p:graphicFrame>
      <p:graphicFrame>
        <p:nvGraphicFramePr>
          <p:cNvPr id="25" name="tableMainstream">
            <a:extLst>
              <a:ext uri="{FF2B5EF4-FFF2-40B4-BE49-F238E27FC236}">
                <a16:creationId xmlns:a16="http://schemas.microsoft.com/office/drawing/2014/main" id="{55F636E7-2A35-4802-BEE4-07C5E9CE65B6}"/>
              </a:ext>
            </a:extLst>
          </p:cNvPr>
          <p:cNvGraphicFramePr/>
          <p:nvPr/>
        </p:nvGraphicFramePr>
        <p:xfrm>
          <a:off x="4560389" y="3775287"/>
          <a:ext cx="1849912" cy="2315029"/>
        </p:xfrm>
        <a:graphic>
          <a:graphicData uri="http://schemas.openxmlformats.org/drawingml/2006/table">
            <a:tbl>
              <a:tblPr firstRow="1" bandRow="1">
                <a:tableStyleId>{5FD0F851-EC5A-4D38-B0AD-8093EC10F338}</a:tableStyleId>
              </a:tblPr>
              <a:tblGrid>
                <a:gridCol w="996306">
                  <a:extLst>
                    <a:ext uri="{9D8B030D-6E8A-4147-A177-3AD203B41FA5}">
                      <a16:colId xmlns:a16="http://schemas.microsoft.com/office/drawing/2014/main" val="20000"/>
                    </a:ext>
                  </a:extLst>
                </a:gridCol>
                <a:gridCol w="853606">
                  <a:extLst>
                    <a:ext uri="{9D8B030D-6E8A-4147-A177-3AD203B41FA5}">
                      <a16:colId xmlns:a16="http://schemas.microsoft.com/office/drawing/2014/main" val="20001"/>
                    </a:ext>
                  </a:extLst>
                </a:gridCol>
              </a:tblGrid>
              <a:tr h="345226">
                <a:tc gridSpan="2">
                  <a:txBody>
                    <a:bodyPr/>
                    <a:lstStyle/>
                    <a:p>
                      <a:pPr marL="0" algn="l" defTabSz="906199" rtl="0"/>
                      <a:r>
                        <a:rPr lang="en-US" sz="1000" b="0" kern="1200" dirty="0">
                          <a:latin typeface="+mj-lt"/>
                        </a:rPr>
                        <a:t>Mainstream</a:t>
                      </a:r>
                      <a:endParaRPr lang="en-US" sz="1000" b="0" kern="1200" dirty="0">
                        <a:solidFill>
                          <a:schemeClr val="tx1"/>
                        </a:solidFill>
                        <a:latin typeface="+mj-lt"/>
                        <a:ea typeface="+mn-ea"/>
                      </a:endParaRPr>
                    </a:p>
                  </a:txBody>
                  <a:tcPr marL="45720" marR="45720" anchor="ctr" horzOverflow="overflow">
                    <a:lnL w="6350" cap="flat">
                      <a:noFill/>
                      <a:prstDash val="solid"/>
                      <a:round/>
                      <a:headEnd type="none" w="med" len="med"/>
                      <a:tailEnd type="none" w="med" len="med"/>
                    </a:lnL>
                    <a:lnR>
                      <a:noFill/>
                      <a:headEnd type="none"/>
                      <a:tailEnd type="none"/>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hMerge="1">
                  <a:txBody>
                    <a:bodyPr/>
                    <a:lstStyle/>
                    <a:p>
                      <a:pPr defTabSz="914400"/>
                      <a:endParaRPr lang="en-US"/>
                    </a:p>
                  </a:txBody>
                  <a:tcPr horzOverflow="overflow"/>
                </a:tc>
                <a:extLst>
                  <a:ext uri="{0D108BD9-81ED-4DB2-BD59-A6C34878D82A}">
                    <a16:rowId xmlns:a16="http://schemas.microsoft.com/office/drawing/2014/main" val="10000"/>
                  </a:ext>
                </a:extLst>
              </a:tr>
              <a:tr h="381281">
                <a:tc>
                  <a:txBody>
                    <a:bodyPr/>
                    <a:lstStyle/>
                    <a:p>
                      <a:pPr marL="0" algn="l" defTabSz="906199" rtl="0"/>
                      <a:r>
                        <a:rPr lang="en-US" sz="1000" b="0" kern="1200" dirty="0">
                          <a:solidFill>
                            <a:schemeClr val="tx1"/>
                          </a:solidFill>
                          <a:latin typeface="+mn-lt"/>
                          <a:ea typeface="+mn-ea"/>
                        </a:rPr>
                        <a:t>Coconut</a:t>
                      </a:r>
                    </a:p>
                  </a:txBody>
                  <a:tcPr marL="45720" marR="45720" anchor="ctr" horzOverflow="overflow">
                    <a:lnL w="6350" cap="flat">
                      <a:noFill/>
                      <a:prstDash val="solid"/>
                      <a:round/>
                      <a:headEnd type="none" w="med" len="med"/>
                      <a:tailEnd type="none" w="med" len="med"/>
                    </a:lnL>
                    <a:lnR>
                      <a:noFill/>
                      <a:headEnd type="none"/>
                      <a:tailEnd type="none"/>
                    </a:lnR>
                    <a:lnT w="12700" cap="flat">
                      <a:noFill/>
                      <a:prstDash val="solid"/>
                      <a:round/>
                      <a:headEnd type="none" w="med" len="med"/>
                      <a:tailEnd type="none" w="med" len="med"/>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tc>
                  <a:txBody>
                    <a:bodyPr/>
                    <a:lstStyle/>
                    <a:p>
                      <a:pPr marL="0" algn="l" defTabSz="906199" rtl="0"/>
                      <a:r>
                        <a:rPr lang="en-US" sz="1000" b="0" kern="1200" dirty="0">
                          <a:solidFill>
                            <a:schemeClr val="tx1"/>
                          </a:solidFill>
                          <a:latin typeface="+mn-lt"/>
                          <a:ea typeface="+mn-ea"/>
                        </a:rPr>
                        <a:t>11.2 %</a:t>
                      </a:r>
                    </a:p>
                  </a:txBody>
                  <a:tcPr marL="45720" marR="45720" anchor="ctr" horzOverflow="overflow">
                    <a:lnL>
                      <a:noFill/>
                      <a:headEnd type="none"/>
                      <a:tailEnd type="none"/>
                    </a:lnL>
                    <a:lnR>
                      <a:noFill/>
                      <a:headEnd type="none"/>
                      <a:tailEnd type="none"/>
                    </a:lnR>
                    <a:lnT w="12700" cap="flat">
                      <a:noFill/>
                      <a:prstDash val="solid"/>
                      <a:round/>
                      <a:headEnd type="none" w="med" len="med"/>
                      <a:tailEnd type="none" w="med" len="med"/>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extLst>
                  <a:ext uri="{0D108BD9-81ED-4DB2-BD59-A6C34878D82A}">
                    <a16:rowId xmlns:a16="http://schemas.microsoft.com/office/drawing/2014/main" val="10001"/>
                  </a:ext>
                </a:extLst>
              </a:tr>
              <a:tr h="444679">
                <a:tc>
                  <a:txBody>
                    <a:bodyPr/>
                    <a:lstStyle/>
                    <a:p>
                      <a:pPr marL="0" algn="l" defTabSz="906199" rtl="0"/>
                      <a:r>
                        <a:rPr lang="en-US" sz="1000" b="0" kern="1200" dirty="0">
                          <a:solidFill>
                            <a:schemeClr val="tx1"/>
                          </a:solidFill>
                          <a:latin typeface="+mn-lt"/>
                          <a:ea typeface="+mn-ea"/>
                        </a:rPr>
                        <a:t>Coconut Water</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tc>
                  <a:txBody>
                    <a:bodyPr/>
                    <a:lstStyle/>
                    <a:p>
                      <a:pPr marL="0" algn="l" defTabSz="906199" rtl="0"/>
                      <a:r>
                        <a:rPr lang="en-US" sz="1000" b="0" kern="1200" dirty="0">
                          <a:solidFill>
                            <a:schemeClr val="tx1"/>
                          </a:solidFill>
                          <a:latin typeface="+mn-lt"/>
                          <a:ea typeface="+mn-ea"/>
                        </a:rPr>
                        <a:t>8.5 %</a:t>
                      </a:r>
                    </a:p>
                  </a:txBody>
                  <a:tcPr marL="45720" marR="45720"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2"/>
                  </a:ext>
                </a:extLst>
              </a:tr>
              <a:tr h="381281">
                <a:tc>
                  <a:txBody>
                    <a:bodyPr/>
                    <a:lstStyle/>
                    <a:p>
                      <a:pPr marL="0" algn="l" defTabSz="906199" rtl="0"/>
                      <a:r>
                        <a:rPr lang="en-US" sz="1000" b="0" kern="1200" dirty="0">
                          <a:solidFill>
                            <a:schemeClr val="tx1"/>
                          </a:solidFill>
                          <a:latin typeface="+mn-lt"/>
                          <a:ea typeface="+mn-ea"/>
                        </a:rPr>
                        <a:t>Celery</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tc>
                  <a:txBody>
                    <a:bodyPr/>
                    <a:lstStyle/>
                    <a:p>
                      <a:pPr marL="0" algn="l" defTabSz="906199" rtl="0"/>
                      <a:r>
                        <a:rPr lang="en-US" sz="1000" b="0" kern="1200" dirty="0">
                          <a:solidFill>
                            <a:schemeClr val="tx1"/>
                          </a:solidFill>
                          <a:latin typeface="+mn-lt"/>
                          <a:ea typeface="+mn-ea"/>
                        </a:rPr>
                        <a:t>5.9 %</a:t>
                      </a:r>
                    </a:p>
                  </a:txBody>
                  <a:tcPr marL="45720" marR="45720"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extLst>
                  <a:ext uri="{0D108BD9-81ED-4DB2-BD59-A6C34878D82A}">
                    <a16:rowId xmlns:a16="http://schemas.microsoft.com/office/drawing/2014/main" val="10003"/>
                  </a:ext>
                </a:extLst>
              </a:tr>
              <a:tr h="381281">
                <a:tc>
                  <a:txBody>
                    <a:bodyPr/>
                    <a:lstStyle/>
                    <a:p>
                      <a:pPr marL="0" algn="l" defTabSz="906199" rtl="0"/>
                      <a:r>
                        <a:rPr lang="en-US" sz="1000" b="0" kern="1200" dirty="0">
                          <a:solidFill>
                            <a:schemeClr val="tx1"/>
                          </a:solidFill>
                          <a:latin typeface="+mn-lt"/>
                          <a:ea typeface="+mn-ea"/>
                        </a:rPr>
                        <a:t>Carrots</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tc>
                  <a:txBody>
                    <a:bodyPr/>
                    <a:lstStyle/>
                    <a:p>
                      <a:pPr marL="0" algn="l" defTabSz="906199" rtl="0"/>
                      <a:r>
                        <a:rPr lang="en-US" sz="1000" b="0" kern="1200" dirty="0">
                          <a:solidFill>
                            <a:schemeClr val="tx1"/>
                          </a:solidFill>
                          <a:latin typeface="+mn-lt"/>
                          <a:ea typeface="+mn-ea"/>
                        </a:rPr>
                        <a:t>5.9 %</a:t>
                      </a:r>
                    </a:p>
                  </a:txBody>
                  <a:tcPr marL="45720" marR="45720"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4"/>
                  </a:ext>
                </a:extLst>
              </a:tr>
              <a:tr h="381281">
                <a:tc>
                  <a:txBody>
                    <a:bodyPr/>
                    <a:lstStyle/>
                    <a:p>
                      <a:pPr marL="0" algn="l" defTabSz="906199" rtl="0"/>
                      <a:r>
                        <a:rPr lang="en-US" sz="1000" b="0" kern="1200" dirty="0">
                          <a:solidFill>
                            <a:schemeClr val="tx1"/>
                          </a:solidFill>
                          <a:latin typeface="+mn-lt"/>
                          <a:ea typeface="+mn-ea"/>
                        </a:rPr>
                        <a:t>Mango</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bg1">
                        <a:lumMod val="95000"/>
                      </a:schemeClr>
                    </a:solidFill>
                  </a:tcPr>
                </a:tc>
                <a:tc>
                  <a:txBody>
                    <a:bodyPr/>
                    <a:lstStyle/>
                    <a:p>
                      <a:pPr marL="0" algn="l" defTabSz="906199" rtl="0"/>
                      <a:r>
                        <a:rPr lang="en-US" sz="1000" b="0" kern="1200" dirty="0">
                          <a:solidFill>
                            <a:schemeClr val="tx1"/>
                          </a:solidFill>
                          <a:latin typeface="+mn-lt"/>
                          <a:ea typeface="+mn-ea"/>
                        </a:rPr>
                        <a:t>5.9 %</a:t>
                      </a:r>
                    </a:p>
                  </a:txBody>
                  <a:tcPr marL="45720" marR="45720" anchor="ctr" horzOverflow="overflow">
                    <a:lnL>
                      <a:noFill/>
                      <a:headEnd type="none"/>
                      <a:tailEnd type="none"/>
                    </a:lnL>
                    <a:lnR>
                      <a:noFill/>
                      <a:headEnd type="none"/>
                      <a:tailEnd type="none"/>
                    </a:lnR>
                    <a:lnT>
                      <a:noFill/>
                      <a:headEnd type="none"/>
                      <a:tailEnd type="none"/>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bg1">
                        <a:lumMod val="95000"/>
                      </a:schemeClr>
                    </a:solidFill>
                  </a:tcPr>
                </a:tc>
                <a:extLst>
                  <a:ext uri="{0D108BD9-81ED-4DB2-BD59-A6C34878D82A}">
                    <a16:rowId xmlns:a16="http://schemas.microsoft.com/office/drawing/2014/main" val="10005"/>
                  </a:ext>
                </a:extLst>
              </a:tr>
            </a:tbl>
          </a:graphicData>
        </a:graphic>
      </p:graphicFrame>
      <p:graphicFrame>
        <p:nvGraphicFramePr>
          <p:cNvPr id="26" name="tableGrowth">
            <a:extLst>
              <a:ext uri="{FF2B5EF4-FFF2-40B4-BE49-F238E27FC236}">
                <a16:creationId xmlns:a16="http://schemas.microsoft.com/office/drawing/2014/main" id="{2FD2B4ED-0D71-4CEA-84A3-271C1AB7602F}"/>
              </a:ext>
            </a:extLst>
          </p:cNvPr>
          <p:cNvGraphicFramePr/>
          <p:nvPr>
            <p:extLst>
              <p:ext uri="{D42A27DB-BD31-4B8C-83A1-F6EECF244321}">
                <p14:modId xmlns:p14="http://schemas.microsoft.com/office/powerpoint/2010/main" val="816051479"/>
              </p:ext>
            </p:extLst>
          </p:nvPr>
        </p:nvGraphicFramePr>
        <p:xfrm>
          <a:off x="2548709" y="3775287"/>
          <a:ext cx="1944854" cy="2315031"/>
        </p:xfrm>
        <a:graphic>
          <a:graphicData uri="http://schemas.openxmlformats.org/drawingml/2006/table">
            <a:tbl>
              <a:tblPr firstRow="1" bandRow="1">
                <a:tableStyleId>{5FD0F851-EC5A-4D38-B0AD-8093EC10F338}</a:tableStyleId>
              </a:tblPr>
              <a:tblGrid>
                <a:gridCol w="1091248">
                  <a:extLst>
                    <a:ext uri="{9D8B030D-6E8A-4147-A177-3AD203B41FA5}">
                      <a16:colId xmlns:a16="http://schemas.microsoft.com/office/drawing/2014/main" val="20000"/>
                    </a:ext>
                  </a:extLst>
                </a:gridCol>
                <a:gridCol w="853606">
                  <a:extLst>
                    <a:ext uri="{9D8B030D-6E8A-4147-A177-3AD203B41FA5}">
                      <a16:colId xmlns:a16="http://schemas.microsoft.com/office/drawing/2014/main" val="20001"/>
                    </a:ext>
                  </a:extLst>
                </a:gridCol>
              </a:tblGrid>
              <a:tr h="354946">
                <a:tc gridSpan="2">
                  <a:txBody>
                    <a:bodyPr/>
                    <a:lstStyle/>
                    <a:p>
                      <a:pPr marL="0" algn="l" defTabSz="906199" rtl="0"/>
                      <a:r>
                        <a:rPr lang="en-US" sz="1000" b="0" kern="1200" dirty="0">
                          <a:latin typeface="+mj-lt"/>
                        </a:rPr>
                        <a:t>Growth</a:t>
                      </a:r>
                      <a:endParaRPr lang="en-US" sz="1000" b="0" kern="1200" dirty="0">
                        <a:solidFill>
                          <a:schemeClr val="tx1"/>
                        </a:solidFill>
                        <a:latin typeface="+mj-lt"/>
                        <a:ea typeface="+mn-ea"/>
                      </a:endParaRPr>
                    </a:p>
                  </a:txBody>
                  <a:tcPr marL="45720" marR="45720" anchor="ctr" horzOverflow="overflow">
                    <a:lnL w="6350" cap="flat">
                      <a:noFill/>
                      <a:prstDash val="solid"/>
                      <a:round/>
                      <a:headEnd type="none" w="med" len="med"/>
                      <a:tailEnd type="none" w="med" len="med"/>
                    </a:lnL>
                    <a:lnR>
                      <a:noFill/>
                      <a:headEnd type="none"/>
                      <a:tailEnd type="none"/>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hMerge="1">
                  <a:txBody>
                    <a:bodyPr/>
                    <a:lstStyle/>
                    <a:p>
                      <a:pPr defTabSz="914400"/>
                      <a:endParaRPr lang="en-US"/>
                    </a:p>
                  </a:txBody>
                  <a:tcPr horzOverflow="overflow"/>
                </a:tc>
                <a:extLst>
                  <a:ext uri="{0D108BD9-81ED-4DB2-BD59-A6C34878D82A}">
                    <a16:rowId xmlns:a16="http://schemas.microsoft.com/office/drawing/2014/main" val="10000"/>
                  </a:ext>
                </a:extLst>
              </a:tr>
              <a:tr h="392017">
                <a:tc>
                  <a:txBody>
                    <a:bodyPr/>
                    <a:lstStyle/>
                    <a:p>
                      <a:pPr marL="0" algn="l" defTabSz="906199" rtl="0"/>
                      <a:r>
                        <a:rPr lang="en-US" sz="1000" b="0" kern="1200" dirty="0">
                          <a:solidFill>
                            <a:schemeClr val="tx1"/>
                          </a:solidFill>
                          <a:latin typeface="+mn-lt"/>
                          <a:ea typeface="+mn-ea"/>
                        </a:rPr>
                        <a:t>Pomegranate</a:t>
                      </a:r>
                    </a:p>
                  </a:txBody>
                  <a:tcPr marL="45720" marR="45720" anchor="ctr" horzOverflow="overflow">
                    <a:lnL w="6350" cap="flat">
                      <a:noFill/>
                      <a:prstDash val="solid"/>
                      <a:round/>
                      <a:headEnd type="none" w="med" len="med"/>
                      <a:tailEnd type="none" w="med" len="med"/>
                    </a:lnL>
                    <a:lnR>
                      <a:noFill/>
                      <a:headEnd type="none"/>
                      <a:tailEnd type="none"/>
                    </a:lnR>
                    <a:lnT w="12700" cap="flat">
                      <a:noFill/>
                      <a:prstDash val="solid"/>
                      <a:round/>
                      <a:headEnd type="none" w="med" len="med"/>
                      <a:tailEnd type="none" w="med" len="med"/>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tc>
                  <a:txBody>
                    <a:bodyPr/>
                    <a:lstStyle/>
                    <a:p>
                      <a:pPr marL="0" algn="l" defTabSz="906199" rtl="0"/>
                      <a:r>
                        <a:rPr lang="en-US" sz="1000" b="0" kern="1200" dirty="0">
                          <a:solidFill>
                            <a:schemeClr val="tx1"/>
                          </a:solidFill>
                          <a:latin typeface="+mn-lt"/>
                          <a:ea typeface="+mn-ea"/>
                        </a:rPr>
                        <a:t>6.0 %</a:t>
                      </a:r>
                    </a:p>
                  </a:txBody>
                  <a:tcPr marL="45720" marR="45720" anchor="ctr" horzOverflow="overflow">
                    <a:lnL>
                      <a:noFill/>
                      <a:headEnd type="none"/>
                      <a:tailEnd type="none"/>
                    </a:lnL>
                    <a:lnR>
                      <a:noFill/>
                      <a:headEnd type="none"/>
                      <a:tailEnd type="none"/>
                    </a:lnR>
                    <a:lnT w="12700" cap="flat">
                      <a:noFill/>
                      <a:prstDash val="solid"/>
                      <a:round/>
                      <a:headEnd type="none" w="med" len="med"/>
                      <a:tailEnd type="none" w="med" len="med"/>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extLst>
                  <a:ext uri="{0D108BD9-81ED-4DB2-BD59-A6C34878D82A}">
                    <a16:rowId xmlns:a16="http://schemas.microsoft.com/office/drawing/2014/main" val="10001"/>
                  </a:ext>
                </a:extLst>
              </a:tr>
              <a:tr h="392017">
                <a:tc>
                  <a:txBody>
                    <a:bodyPr/>
                    <a:lstStyle/>
                    <a:p>
                      <a:pPr marL="0" algn="l" defTabSz="906199" rtl="0"/>
                      <a:r>
                        <a:rPr lang="en-US" sz="1000" b="0" kern="1200" dirty="0">
                          <a:solidFill>
                            <a:schemeClr val="tx1"/>
                          </a:solidFill>
                          <a:latin typeface="+mn-lt"/>
                          <a:ea typeface="+mn-ea"/>
                        </a:rPr>
                        <a:t>Kale</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tc>
                  <a:txBody>
                    <a:bodyPr/>
                    <a:lstStyle/>
                    <a:p>
                      <a:pPr marL="0" algn="l" defTabSz="906199" rtl="0"/>
                      <a:r>
                        <a:rPr lang="en-US" sz="1000" b="0" kern="1200" dirty="0">
                          <a:solidFill>
                            <a:schemeClr val="tx1"/>
                          </a:solidFill>
                          <a:latin typeface="+mn-lt"/>
                          <a:ea typeface="+mn-ea"/>
                        </a:rPr>
                        <a:t>6.0 %</a:t>
                      </a:r>
                    </a:p>
                  </a:txBody>
                  <a:tcPr marL="45720" marR="45720"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2"/>
                  </a:ext>
                </a:extLst>
              </a:tr>
              <a:tr h="392017">
                <a:tc>
                  <a:txBody>
                    <a:bodyPr/>
                    <a:lstStyle/>
                    <a:p>
                      <a:pPr marL="0" algn="l" defTabSz="906199" rtl="0"/>
                      <a:r>
                        <a:rPr lang="en-US" sz="1000" b="0" kern="1200" dirty="0">
                          <a:solidFill>
                            <a:schemeClr val="tx1"/>
                          </a:solidFill>
                          <a:latin typeface="+mn-lt"/>
                          <a:ea typeface="+mn-ea"/>
                        </a:rPr>
                        <a:t>Parsley</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tc>
                  <a:txBody>
                    <a:bodyPr/>
                    <a:lstStyle/>
                    <a:p>
                      <a:pPr marL="0" algn="l" defTabSz="906199" rtl="0"/>
                      <a:r>
                        <a:rPr lang="en-US" sz="1000" b="0" kern="1200" dirty="0">
                          <a:solidFill>
                            <a:schemeClr val="tx1"/>
                          </a:solidFill>
                          <a:latin typeface="+mn-lt"/>
                          <a:ea typeface="+mn-ea"/>
                        </a:rPr>
                        <a:t>4.5 %</a:t>
                      </a:r>
                    </a:p>
                  </a:txBody>
                  <a:tcPr marL="45720" marR="45720"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extLst>
                  <a:ext uri="{0D108BD9-81ED-4DB2-BD59-A6C34878D82A}">
                    <a16:rowId xmlns:a16="http://schemas.microsoft.com/office/drawing/2014/main" val="10003"/>
                  </a:ext>
                </a:extLst>
              </a:tr>
              <a:tr h="392017">
                <a:tc>
                  <a:txBody>
                    <a:bodyPr/>
                    <a:lstStyle/>
                    <a:p>
                      <a:pPr marL="0" algn="l" defTabSz="906199" rtl="0"/>
                      <a:r>
                        <a:rPr lang="en-US" sz="1000" b="0" kern="1200" dirty="0">
                          <a:solidFill>
                            <a:schemeClr val="tx1"/>
                          </a:solidFill>
                          <a:latin typeface="+mn-lt"/>
                          <a:ea typeface="+mn-ea"/>
                        </a:rPr>
                        <a:t>Blackberry</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tc>
                  <a:txBody>
                    <a:bodyPr/>
                    <a:lstStyle/>
                    <a:p>
                      <a:pPr marL="0" algn="l" defTabSz="906199" rtl="0"/>
                      <a:r>
                        <a:rPr lang="en-US" sz="1000" b="0" kern="1200" dirty="0">
                          <a:solidFill>
                            <a:schemeClr val="tx1"/>
                          </a:solidFill>
                          <a:latin typeface="+mn-lt"/>
                          <a:ea typeface="+mn-ea"/>
                        </a:rPr>
                        <a:t>3.0 %</a:t>
                      </a:r>
                    </a:p>
                  </a:txBody>
                  <a:tcPr marL="45720" marR="45720"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4"/>
                  </a:ext>
                </a:extLst>
              </a:tr>
              <a:tr h="392017">
                <a:tc>
                  <a:txBody>
                    <a:bodyPr/>
                    <a:lstStyle/>
                    <a:p>
                      <a:pPr marL="0" algn="l" defTabSz="906199" rtl="0"/>
                      <a:r>
                        <a:rPr lang="en-US" sz="1000" b="0" kern="1200" dirty="0">
                          <a:solidFill>
                            <a:schemeClr val="tx1"/>
                          </a:solidFill>
                          <a:latin typeface="+mn-lt"/>
                          <a:ea typeface="+mn-ea"/>
                        </a:rPr>
                        <a:t>Spinach</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bg1">
                        <a:lumMod val="95000"/>
                      </a:schemeClr>
                    </a:solidFill>
                  </a:tcPr>
                </a:tc>
                <a:tc>
                  <a:txBody>
                    <a:bodyPr/>
                    <a:lstStyle/>
                    <a:p>
                      <a:pPr marL="0" algn="l" defTabSz="906199" rtl="0"/>
                      <a:r>
                        <a:rPr lang="en-US" sz="1000" b="0" kern="1200" dirty="0">
                          <a:solidFill>
                            <a:schemeClr val="tx1"/>
                          </a:solidFill>
                          <a:latin typeface="+mn-lt"/>
                          <a:ea typeface="+mn-ea"/>
                        </a:rPr>
                        <a:t>3.0 %</a:t>
                      </a:r>
                    </a:p>
                  </a:txBody>
                  <a:tcPr marL="45720" marR="45720" anchor="ctr" horzOverflow="overflow">
                    <a:lnL>
                      <a:noFill/>
                      <a:headEnd type="none"/>
                      <a:tailEnd type="none"/>
                    </a:lnL>
                    <a:lnR>
                      <a:noFill/>
                      <a:headEnd type="none"/>
                      <a:tailEnd type="none"/>
                    </a:lnR>
                    <a:lnT>
                      <a:noFill/>
                      <a:headEnd type="none"/>
                      <a:tailEnd type="none"/>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bg1">
                        <a:lumMod val="95000"/>
                      </a:schemeClr>
                    </a:solidFill>
                  </a:tcPr>
                </a:tc>
                <a:extLst>
                  <a:ext uri="{0D108BD9-81ED-4DB2-BD59-A6C34878D82A}">
                    <a16:rowId xmlns:a16="http://schemas.microsoft.com/office/drawing/2014/main" val="10005"/>
                  </a:ext>
                </a:extLst>
              </a:tr>
            </a:tbl>
          </a:graphicData>
        </a:graphic>
      </p:graphicFrame>
      <p:graphicFrame>
        <p:nvGraphicFramePr>
          <p:cNvPr id="27" name="tableIntroduction">
            <a:extLst>
              <a:ext uri="{FF2B5EF4-FFF2-40B4-BE49-F238E27FC236}">
                <a16:creationId xmlns:a16="http://schemas.microsoft.com/office/drawing/2014/main" id="{35DE5542-9459-4545-85C5-4A8F945B03D9}"/>
              </a:ext>
            </a:extLst>
          </p:cNvPr>
          <p:cNvGraphicFramePr/>
          <p:nvPr>
            <p:extLst>
              <p:ext uri="{D42A27DB-BD31-4B8C-83A1-F6EECF244321}">
                <p14:modId xmlns:p14="http://schemas.microsoft.com/office/powerpoint/2010/main" val="3976647127"/>
              </p:ext>
            </p:extLst>
          </p:nvPr>
        </p:nvGraphicFramePr>
        <p:xfrm>
          <a:off x="579226" y="3775287"/>
          <a:ext cx="1849912" cy="1530997"/>
        </p:xfrm>
        <a:graphic>
          <a:graphicData uri="http://schemas.openxmlformats.org/drawingml/2006/table">
            <a:tbl>
              <a:tblPr firstRow="1" bandRow="1">
                <a:tableStyleId>{5FD0F851-EC5A-4D38-B0AD-8093EC10F338}</a:tableStyleId>
              </a:tblPr>
              <a:tblGrid>
                <a:gridCol w="1039843">
                  <a:extLst>
                    <a:ext uri="{9D8B030D-6E8A-4147-A177-3AD203B41FA5}">
                      <a16:colId xmlns:a16="http://schemas.microsoft.com/office/drawing/2014/main" val="20000"/>
                    </a:ext>
                  </a:extLst>
                </a:gridCol>
                <a:gridCol w="810069">
                  <a:extLst>
                    <a:ext uri="{9D8B030D-6E8A-4147-A177-3AD203B41FA5}">
                      <a16:colId xmlns:a16="http://schemas.microsoft.com/office/drawing/2014/main" val="20001"/>
                    </a:ext>
                  </a:extLst>
                </a:gridCol>
              </a:tblGrid>
              <a:tr h="354946">
                <a:tc gridSpan="2">
                  <a:txBody>
                    <a:bodyPr/>
                    <a:lstStyle/>
                    <a:p>
                      <a:pPr marL="0" algn="l" defTabSz="906199" rtl="0"/>
                      <a:r>
                        <a:rPr lang="en-US" sz="1000" b="1" kern="1200" dirty="0">
                          <a:solidFill>
                            <a:schemeClr val="tx1"/>
                          </a:solidFill>
                          <a:latin typeface="+mj-lt"/>
                        </a:rPr>
                        <a:t>Introduction</a:t>
                      </a:r>
                      <a:endParaRPr lang="en-US" sz="1000" b="1" kern="1200" dirty="0">
                        <a:solidFill>
                          <a:schemeClr val="tx1"/>
                        </a:solidFill>
                        <a:latin typeface="+mj-lt"/>
                        <a:ea typeface="+mn-ea"/>
                      </a:endParaRPr>
                    </a:p>
                  </a:txBody>
                  <a:tcPr marL="45720" marR="45720" anchor="ctr" horzOverflow="overflow">
                    <a:lnL w="6350" cap="flat">
                      <a:noFill/>
                      <a:prstDash val="solid"/>
                      <a:round/>
                      <a:headEnd type="none" w="med" len="med"/>
                      <a:tailEnd type="none" w="med" len="med"/>
                    </a:lnL>
                    <a:lnR>
                      <a:noFill/>
                      <a:headEnd type="none"/>
                      <a:tailEnd type="none"/>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hMerge="1">
                  <a:txBody>
                    <a:bodyPr/>
                    <a:lstStyle/>
                    <a:p>
                      <a:pPr defTabSz="914400"/>
                      <a:endParaRPr lang="en-US"/>
                    </a:p>
                  </a:txBody>
                  <a:tcPr horzOverflow="overflow"/>
                </a:tc>
                <a:extLst>
                  <a:ext uri="{0D108BD9-81ED-4DB2-BD59-A6C34878D82A}">
                    <a16:rowId xmlns:a16="http://schemas.microsoft.com/office/drawing/2014/main" val="10000"/>
                  </a:ext>
                </a:extLst>
              </a:tr>
              <a:tr h="392017">
                <a:tc>
                  <a:txBody>
                    <a:bodyPr/>
                    <a:lstStyle/>
                    <a:p>
                      <a:pPr marL="0" algn="l" defTabSz="906199" rtl="0"/>
                      <a:r>
                        <a:rPr lang="en-US" sz="1000" b="0" kern="1200" dirty="0">
                          <a:solidFill>
                            <a:schemeClr val="tx1"/>
                          </a:solidFill>
                          <a:latin typeface="+mn-lt"/>
                          <a:ea typeface="+mn-ea"/>
                        </a:rPr>
                        <a:t>Pinot Noir</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tc>
                  <a:txBody>
                    <a:bodyPr/>
                    <a:lstStyle/>
                    <a:p>
                      <a:pPr marL="0" algn="l" defTabSz="906199" rtl="0"/>
                      <a:r>
                        <a:rPr lang="en-US" sz="1000" b="0" kern="1200" dirty="0">
                          <a:solidFill>
                            <a:schemeClr val="tx1"/>
                          </a:solidFill>
                          <a:latin typeface="+mn-lt"/>
                          <a:ea typeface="+mn-ea"/>
                        </a:rPr>
                        <a:t>2.3 %</a:t>
                      </a:r>
                    </a:p>
                  </a:txBody>
                  <a:tcPr marL="45720" marR="45720"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solidFill>
                      <a:schemeClr val="bg1">
                        <a:lumMod val="95000"/>
                      </a:schemeClr>
                    </a:solidFill>
                  </a:tcPr>
                </a:tc>
                <a:extLst>
                  <a:ext uri="{0D108BD9-81ED-4DB2-BD59-A6C34878D82A}">
                    <a16:rowId xmlns:a16="http://schemas.microsoft.com/office/drawing/2014/main" val="10003"/>
                  </a:ext>
                </a:extLst>
              </a:tr>
              <a:tr h="392017">
                <a:tc>
                  <a:txBody>
                    <a:bodyPr/>
                    <a:lstStyle/>
                    <a:p>
                      <a:pPr marL="0" algn="l" defTabSz="906199" rtl="0"/>
                      <a:r>
                        <a:rPr lang="en-US" sz="1000" b="0" kern="1200" dirty="0">
                          <a:solidFill>
                            <a:schemeClr val="tx1"/>
                          </a:solidFill>
                          <a:latin typeface="+mn-lt"/>
                          <a:ea typeface="+mn-ea"/>
                        </a:rPr>
                        <a:t>Raspberry</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tc>
                  <a:txBody>
                    <a:bodyPr/>
                    <a:lstStyle/>
                    <a:p>
                      <a:pPr marL="0" algn="l" defTabSz="906199" rtl="0"/>
                      <a:r>
                        <a:rPr lang="en-US" sz="1000" b="0" kern="1200" dirty="0">
                          <a:solidFill>
                            <a:schemeClr val="tx1"/>
                          </a:solidFill>
                          <a:latin typeface="+mn-lt"/>
                          <a:ea typeface="+mn-ea"/>
                        </a:rPr>
                        <a:t>2.3 %</a:t>
                      </a:r>
                    </a:p>
                  </a:txBody>
                  <a:tcPr marL="45720" marR="45720"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4"/>
                  </a:ext>
                </a:extLst>
              </a:tr>
              <a:tr h="392017">
                <a:tc>
                  <a:txBody>
                    <a:bodyPr/>
                    <a:lstStyle/>
                    <a:p>
                      <a:pPr marL="0" algn="l" defTabSz="906199" rtl="0"/>
                      <a:r>
                        <a:rPr lang="en-US" sz="1000" b="0" kern="1200" dirty="0">
                          <a:solidFill>
                            <a:schemeClr val="tx1"/>
                          </a:solidFill>
                          <a:latin typeface="+mn-lt"/>
                          <a:ea typeface="+mn-ea"/>
                        </a:rPr>
                        <a:t>Fennel</a:t>
                      </a:r>
                    </a:p>
                  </a:txBody>
                  <a:tcPr marL="45720" marR="45720" anchor="ctr" horzOverflow="overflow">
                    <a:lnL w="6350" cap="flat">
                      <a:noFill/>
                      <a:prstDash val="solid"/>
                      <a:round/>
                      <a:headEnd type="none" w="med" len="med"/>
                      <a:tailEnd type="none" w="med" len="med"/>
                    </a:lnL>
                    <a:lnR>
                      <a:noFill/>
                      <a:headEnd type="none"/>
                      <a:tailEnd type="none"/>
                    </a:lnR>
                    <a:lnT>
                      <a:noFill/>
                      <a:headEnd type="none"/>
                      <a:tailEnd type="none"/>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bg1">
                        <a:lumMod val="95000"/>
                      </a:schemeClr>
                    </a:solidFill>
                  </a:tcPr>
                </a:tc>
                <a:tc>
                  <a:txBody>
                    <a:bodyPr/>
                    <a:lstStyle/>
                    <a:p>
                      <a:pPr marL="0" algn="l" defTabSz="906199" rtl="0"/>
                      <a:r>
                        <a:rPr lang="en-US" sz="1000" b="0" kern="1200" dirty="0">
                          <a:solidFill>
                            <a:schemeClr val="tx1"/>
                          </a:solidFill>
                          <a:latin typeface="+mn-lt"/>
                          <a:ea typeface="+mn-ea"/>
                        </a:rPr>
                        <a:t>2.3 %</a:t>
                      </a:r>
                    </a:p>
                  </a:txBody>
                  <a:tcPr marL="45720" marR="45720" anchor="ctr" horzOverflow="overflow">
                    <a:lnL>
                      <a:noFill/>
                      <a:headEnd type="none"/>
                      <a:tailEnd type="none"/>
                    </a:lnL>
                    <a:lnR>
                      <a:noFill/>
                      <a:headEnd type="none"/>
                      <a:tailEnd type="none"/>
                    </a:lnR>
                    <a:lnT>
                      <a:noFill/>
                      <a:headEnd type="none"/>
                      <a:tailEnd type="none"/>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bg1">
                        <a:lumMod val="95000"/>
                      </a:schemeClr>
                    </a:solidFill>
                  </a:tcPr>
                </a:tc>
                <a:extLst>
                  <a:ext uri="{0D108BD9-81ED-4DB2-BD59-A6C34878D82A}">
                    <a16:rowId xmlns:a16="http://schemas.microsoft.com/office/drawing/2014/main" val="10005"/>
                  </a:ext>
                </a:extLst>
              </a:tr>
            </a:tbl>
          </a:graphicData>
        </a:graphic>
      </p:graphicFrame>
      <p:sp>
        <p:nvSpPr>
          <p:cNvPr id="11" name="Base" title="Base_Period_Filters">
            <a:extLst>
              <a:ext uri="{FF2B5EF4-FFF2-40B4-BE49-F238E27FC236}">
                <a16:creationId xmlns:a16="http://schemas.microsoft.com/office/drawing/2014/main" id="{4A1C51A7-834F-4C29-9165-24FD605FDD16}"/>
              </a:ext>
            </a:extLst>
          </p:cNvPr>
          <p:cNvSpPr txBox="1">
            <a:spLocks noChangeArrowheads="1"/>
          </p:cNvSpPr>
          <p:nvPr/>
        </p:nvSpPr>
        <p:spPr bwMode="white">
          <a:xfrm>
            <a:off x="342900" y="6262382"/>
            <a:ext cx="8458200" cy="307777"/>
          </a:xfrm>
          <a:prstGeom prst="rect">
            <a:avLst/>
          </a:prstGeom>
          <a:noFill/>
          <a:ln>
            <a:headEnd type="none"/>
            <a:tailEnd type="none"/>
          </a:ln>
        </p:spPr>
        <p:txBody>
          <a:bodyPr wrap="square">
            <a:spAutoFit/>
          </a:bodyPr>
          <a:lstStyle/>
          <a:p>
            <a:pPr defTabSz="914318"/>
            <a:r>
              <a:rPr lang="en-US" sz="700" dirty="0">
                <a:solidFill>
                  <a:srgbClr val="898D8D"/>
                </a:solidFill>
              </a:rPr>
              <a:t>
Source: Technomic Ignite menu data, Q2 2019</a:t>
            </a:r>
          </a:p>
        </p:txBody>
      </p:sp>
    </p:spTree>
    <p:extLst>
      <p:ext uri="{BB962C8B-B14F-4D97-AF65-F5344CB8AC3E}">
        <p14:creationId xmlns:p14="http://schemas.microsoft.com/office/powerpoint/2010/main" val="26013290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4" name="Group 163">
            <a:extLst>
              <a:ext uri="{FF2B5EF4-FFF2-40B4-BE49-F238E27FC236}">
                <a16:creationId xmlns:a16="http://schemas.microsoft.com/office/drawing/2014/main" id="{4A1FBEF7-A0EC-4828-A01B-F3D9A6BBE407}"/>
              </a:ext>
            </a:extLst>
          </p:cNvPr>
          <p:cNvGrpSpPr>
            <a:grpSpLocks noChangeAspect="1"/>
          </p:cNvGrpSpPr>
          <p:nvPr/>
        </p:nvGrpSpPr>
        <p:grpSpPr>
          <a:xfrm>
            <a:off x="556823" y="1195239"/>
            <a:ext cx="7966709" cy="5212080"/>
            <a:chOff x="48895" y="457234"/>
            <a:chExt cx="8735776" cy="5715228"/>
          </a:xfrm>
          <a:solidFill>
            <a:schemeClr val="tx2">
              <a:lumMod val="20000"/>
              <a:lumOff val="80000"/>
            </a:schemeClr>
          </a:solidFill>
        </p:grpSpPr>
        <p:grpSp>
          <p:nvGrpSpPr>
            <p:cNvPr id="165" name="Group 164">
              <a:extLst>
                <a:ext uri="{FF2B5EF4-FFF2-40B4-BE49-F238E27FC236}">
                  <a16:creationId xmlns:a16="http://schemas.microsoft.com/office/drawing/2014/main" id="{B4DABAA7-3380-424F-8EF7-1EB9DACAC9D4}"/>
                </a:ext>
              </a:extLst>
            </p:cNvPr>
            <p:cNvGrpSpPr/>
            <p:nvPr/>
          </p:nvGrpSpPr>
          <p:grpSpPr>
            <a:xfrm>
              <a:off x="228600" y="4792133"/>
              <a:ext cx="1768437" cy="1203689"/>
              <a:chOff x="-1393230" y="4800600"/>
              <a:chExt cx="3064868" cy="2086107"/>
            </a:xfrm>
            <a:grpFill/>
          </p:grpSpPr>
          <p:sp>
            <p:nvSpPr>
              <p:cNvPr id="233" name="Freeform 83">
                <a:extLst>
                  <a:ext uri="{FF2B5EF4-FFF2-40B4-BE49-F238E27FC236}">
                    <a16:creationId xmlns:a16="http://schemas.microsoft.com/office/drawing/2014/main" id="{511E9E90-861C-4249-908E-71E487A7520B}"/>
                  </a:ext>
                </a:extLst>
              </p:cNvPr>
              <p:cNvSpPr>
                <a:spLocks/>
              </p:cNvSpPr>
              <p:nvPr/>
            </p:nvSpPr>
            <p:spPr bwMode="auto">
              <a:xfrm>
                <a:off x="-1281112" y="4800600"/>
                <a:ext cx="2636838" cy="2062163"/>
              </a:xfrm>
              <a:custGeom>
                <a:avLst/>
                <a:gdLst>
                  <a:gd name="T0" fmla="*/ 1907 w 2825"/>
                  <a:gd name="T1" fmla="*/ 1465 h 2211"/>
                  <a:gd name="T2" fmla="*/ 1566 w 2825"/>
                  <a:gd name="T3" fmla="*/ 185 h 2211"/>
                  <a:gd name="T4" fmla="*/ 1431 w 2825"/>
                  <a:gd name="T5" fmla="*/ 122 h 2211"/>
                  <a:gd name="T6" fmla="*/ 1218 w 2825"/>
                  <a:gd name="T7" fmla="*/ 109 h 2211"/>
                  <a:gd name="T8" fmla="*/ 999 w 2825"/>
                  <a:gd name="T9" fmla="*/ 43 h 2211"/>
                  <a:gd name="T10" fmla="*/ 740 w 2825"/>
                  <a:gd name="T11" fmla="*/ 229 h 2211"/>
                  <a:gd name="T12" fmla="*/ 580 w 2825"/>
                  <a:gd name="T13" fmla="*/ 269 h 2211"/>
                  <a:gd name="T14" fmla="*/ 641 w 2825"/>
                  <a:gd name="T15" fmla="*/ 356 h 2211"/>
                  <a:gd name="T16" fmla="*/ 760 w 2825"/>
                  <a:gd name="T17" fmla="*/ 565 h 2211"/>
                  <a:gd name="T18" fmla="*/ 694 w 2825"/>
                  <a:gd name="T19" fmla="*/ 638 h 2211"/>
                  <a:gd name="T20" fmla="*/ 602 w 2825"/>
                  <a:gd name="T21" fmla="*/ 539 h 2211"/>
                  <a:gd name="T22" fmla="*/ 384 w 2825"/>
                  <a:gd name="T23" fmla="*/ 616 h 2211"/>
                  <a:gd name="T24" fmla="*/ 452 w 2825"/>
                  <a:gd name="T25" fmla="*/ 692 h 2211"/>
                  <a:gd name="T26" fmla="*/ 587 w 2825"/>
                  <a:gd name="T27" fmla="*/ 819 h 2211"/>
                  <a:gd name="T28" fmla="*/ 732 w 2825"/>
                  <a:gd name="T29" fmla="*/ 819 h 2211"/>
                  <a:gd name="T30" fmla="*/ 719 w 2825"/>
                  <a:gd name="T31" fmla="*/ 921 h 2211"/>
                  <a:gd name="T32" fmla="*/ 638 w 2825"/>
                  <a:gd name="T33" fmla="*/ 972 h 2211"/>
                  <a:gd name="T34" fmla="*/ 496 w 2825"/>
                  <a:gd name="T35" fmla="*/ 987 h 2211"/>
                  <a:gd name="T36" fmla="*/ 391 w 2825"/>
                  <a:gd name="T37" fmla="*/ 1117 h 2211"/>
                  <a:gd name="T38" fmla="*/ 381 w 2825"/>
                  <a:gd name="T39" fmla="*/ 1252 h 2211"/>
                  <a:gd name="T40" fmla="*/ 402 w 2825"/>
                  <a:gd name="T41" fmla="*/ 1394 h 2211"/>
                  <a:gd name="T42" fmla="*/ 541 w 2825"/>
                  <a:gd name="T43" fmla="*/ 1481 h 2211"/>
                  <a:gd name="T44" fmla="*/ 539 w 2825"/>
                  <a:gd name="T45" fmla="*/ 1638 h 2211"/>
                  <a:gd name="T46" fmla="*/ 648 w 2825"/>
                  <a:gd name="T47" fmla="*/ 1661 h 2211"/>
                  <a:gd name="T48" fmla="*/ 717 w 2825"/>
                  <a:gd name="T49" fmla="*/ 1694 h 2211"/>
                  <a:gd name="T50" fmla="*/ 803 w 2825"/>
                  <a:gd name="T51" fmla="*/ 1682 h 2211"/>
                  <a:gd name="T52" fmla="*/ 791 w 2825"/>
                  <a:gd name="T53" fmla="*/ 1771 h 2211"/>
                  <a:gd name="T54" fmla="*/ 679 w 2825"/>
                  <a:gd name="T55" fmla="*/ 1888 h 2211"/>
                  <a:gd name="T56" fmla="*/ 575 w 2825"/>
                  <a:gd name="T57" fmla="*/ 1979 h 2211"/>
                  <a:gd name="T58" fmla="*/ 353 w 2825"/>
                  <a:gd name="T59" fmla="*/ 2061 h 2211"/>
                  <a:gd name="T60" fmla="*/ 252 w 2825"/>
                  <a:gd name="T61" fmla="*/ 2061 h 2211"/>
                  <a:gd name="T62" fmla="*/ 127 w 2825"/>
                  <a:gd name="T63" fmla="*/ 2140 h 2211"/>
                  <a:gd name="T64" fmla="*/ 15 w 2825"/>
                  <a:gd name="T65" fmla="*/ 2208 h 2211"/>
                  <a:gd name="T66" fmla="*/ 213 w 2825"/>
                  <a:gd name="T67" fmla="*/ 2155 h 2211"/>
                  <a:gd name="T68" fmla="*/ 366 w 2825"/>
                  <a:gd name="T69" fmla="*/ 2124 h 2211"/>
                  <a:gd name="T70" fmla="*/ 460 w 2825"/>
                  <a:gd name="T71" fmla="*/ 2104 h 2211"/>
                  <a:gd name="T72" fmla="*/ 610 w 2825"/>
                  <a:gd name="T73" fmla="*/ 2071 h 2211"/>
                  <a:gd name="T74" fmla="*/ 676 w 2825"/>
                  <a:gd name="T75" fmla="*/ 2018 h 2211"/>
                  <a:gd name="T76" fmla="*/ 821 w 2825"/>
                  <a:gd name="T77" fmla="*/ 1939 h 2211"/>
                  <a:gd name="T78" fmla="*/ 1017 w 2825"/>
                  <a:gd name="T79" fmla="*/ 1832 h 2211"/>
                  <a:gd name="T80" fmla="*/ 1060 w 2825"/>
                  <a:gd name="T81" fmla="*/ 1638 h 2211"/>
                  <a:gd name="T82" fmla="*/ 1172 w 2825"/>
                  <a:gd name="T83" fmla="*/ 1470 h 2211"/>
                  <a:gd name="T84" fmla="*/ 1355 w 2825"/>
                  <a:gd name="T85" fmla="*/ 1366 h 2211"/>
                  <a:gd name="T86" fmla="*/ 1274 w 2825"/>
                  <a:gd name="T87" fmla="*/ 1440 h 2211"/>
                  <a:gd name="T88" fmla="*/ 1213 w 2825"/>
                  <a:gd name="T89" fmla="*/ 1582 h 2211"/>
                  <a:gd name="T90" fmla="*/ 1253 w 2825"/>
                  <a:gd name="T91" fmla="*/ 1664 h 2211"/>
                  <a:gd name="T92" fmla="*/ 1439 w 2825"/>
                  <a:gd name="T93" fmla="*/ 1514 h 2211"/>
                  <a:gd name="T94" fmla="*/ 1431 w 2825"/>
                  <a:gd name="T95" fmla="*/ 1448 h 2211"/>
                  <a:gd name="T96" fmla="*/ 1676 w 2825"/>
                  <a:gd name="T97" fmla="*/ 1501 h 2211"/>
                  <a:gd name="T98" fmla="*/ 1866 w 2825"/>
                  <a:gd name="T99" fmla="*/ 1547 h 2211"/>
                  <a:gd name="T100" fmla="*/ 2014 w 2825"/>
                  <a:gd name="T101" fmla="*/ 1552 h 2211"/>
                  <a:gd name="T102" fmla="*/ 2034 w 2825"/>
                  <a:gd name="T103" fmla="*/ 1613 h 2211"/>
                  <a:gd name="T104" fmla="*/ 2174 w 2825"/>
                  <a:gd name="T105" fmla="*/ 1735 h 2211"/>
                  <a:gd name="T106" fmla="*/ 2347 w 2825"/>
                  <a:gd name="T107" fmla="*/ 1768 h 2211"/>
                  <a:gd name="T108" fmla="*/ 2380 w 2825"/>
                  <a:gd name="T109" fmla="*/ 1753 h 2211"/>
                  <a:gd name="T110" fmla="*/ 2515 w 2825"/>
                  <a:gd name="T111" fmla="*/ 1885 h 2211"/>
                  <a:gd name="T112" fmla="*/ 2660 w 2825"/>
                  <a:gd name="T113" fmla="*/ 2010 h 2211"/>
                  <a:gd name="T114" fmla="*/ 2756 w 2825"/>
                  <a:gd name="T115" fmla="*/ 2079 h 2211"/>
                  <a:gd name="T116" fmla="*/ 2738 w 2825"/>
                  <a:gd name="T117" fmla="*/ 1926 h 2211"/>
                  <a:gd name="T118" fmla="*/ 2568 w 2825"/>
                  <a:gd name="T119" fmla="*/ 1789 h 2211"/>
                  <a:gd name="T120" fmla="*/ 2377 w 2825"/>
                  <a:gd name="T121" fmla="*/ 1582 h 2211"/>
                  <a:gd name="T122" fmla="*/ 2060 w 2825"/>
                  <a:gd name="T123" fmla="*/ 1521 h 22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25"/>
                  <a:gd name="T187" fmla="*/ 0 h 2211"/>
                  <a:gd name="T188" fmla="*/ 2825 w 2825"/>
                  <a:gd name="T189" fmla="*/ 2211 h 221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25" h="2211">
                    <a:moveTo>
                      <a:pt x="2042" y="1465"/>
                    </a:moveTo>
                    <a:lnTo>
                      <a:pt x="2032" y="1463"/>
                    </a:lnTo>
                    <a:lnTo>
                      <a:pt x="2009" y="1460"/>
                    </a:lnTo>
                    <a:lnTo>
                      <a:pt x="1986" y="1460"/>
                    </a:lnTo>
                    <a:lnTo>
                      <a:pt x="1973" y="1465"/>
                    </a:lnTo>
                    <a:lnTo>
                      <a:pt x="1971" y="1470"/>
                    </a:lnTo>
                    <a:lnTo>
                      <a:pt x="1968" y="1476"/>
                    </a:lnTo>
                    <a:lnTo>
                      <a:pt x="1963" y="1478"/>
                    </a:lnTo>
                    <a:lnTo>
                      <a:pt x="1950" y="1478"/>
                    </a:lnTo>
                    <a:lnTo>
                      <a:pt x="1940" y="1478"/>
                    </a:lnTo>
                    <a:lnTo>
                      <a:pt x="1932" y="1473"/>
                    </a:lnTo>
                    <a:lnTo>
                      <a:pt x="1930" y="1470"/>
                    </a:lnTo>
                    <a:lnTo>
                      <a:pt x="1907" y="1465"/>
                    </a:lnTo>
                    <a:lnTo>
                      <a:pt x="1803" y="213"/>
                    </a:lnTo>
                    <a:lnTo>
                      <a:pt x="1775" y="208"/>
                    </a:lnTo>
                    <a:lnTo>
                      <a:pt x="1762" y="185"/>
                    </a:lnTo>
                    <a:lnTo>
                      <a:pt x="1757" y="185"/>
                    </a:lnTo>
                    <a:lnTo>
                      <a:pt x="1747" y="185"/>
                    </a:lnTo>
                    <a:lnTo>
                      <a:pt x="1734" y="185"/>
                    </a:lnTo>
                    <a:lnTo>
                      <a:pt x="1721" y="180"/>
                    </a:lnTo>
                    <a:lnTo>
                      <a:pt x="1709" y="175"/>
                    </a:lnTo>
                    <a:lnTo>
                      <a:pt x="1693" y="170"/>
                    </a:lnTo>
                    <a:lnTo>
                      <a:pt x="1681" y="168"/>
                    </a:lnTo>
                    <a:lnTo>
                      <a:pt x="1676" y="168"/>
                    </a:lnTo>
                    <a:lnTo>
                      <a:pt x="1642" y="185"/>
                    </a:lnTo>
                    <a:lnTo>
                      <a:pt x="1607" y="173"/>
                    </a:lnTo>
                    <a:lnTo>
                      <a:pt x="1566" y="185"/>
                    </a:lnTo>
                    <a:lnTo>
                      <a:pt x="1561" y="183"/>
                    </a:lnTo>
                    <a:lnTo>
                      <a:pt x="1551" y="178"/>
                    </a:lnTo>
                    <a:lnTo>
                      <a:pt x="1531" y="173"/>
                    </a:lnTo>
                    <a:lnTo>
                      <a:pt x="1505" y="165"/>
                    </a:lnTo>
                    <a:lnTo>
                      <a:pt x="1485" y="157"/>
                    </a:lnTo>
                    <a:lnTo>
                      <a:pt x="1472" y="152"/>
                    </a:lnTo>
                    <a:lnTo>
                      <a:pt x="1467" y="150"/>
                    </a:lnTo>
                    <a:lnTo>
                      <a:pt x="1439" y="155"/>
                    </a:lnTo>
                    <a:lnTo>
                      <a:pt x="1434" y="155"/>
                    </a:lnTo>
                    <a:lnTo>
                      <a:pt x="1426" y="150"/>
                    </a:lnTo>
                    <a:lnTo>
                      <a:pt x="1421" y="142"/>
                    </a:lnTo>
                    <a:lnTo>
                      <a:pt x="1429" y="127"/>
                    </a:lnTo>
                    <a:lnTo>
                      <a:pt x="1431" y="122"/>
                    </a:lnTo>
                    <a:lnTo>
                      <a:pt x="1424" y="119"/>
                    </a:lnTo>
                    <a:lnTo>
                      <a:pt x="1409" y="119"/>
                    </a:lnTo>
                    <a:lnTo>
                      <a:pt x="1388" y="122"/>
                    </a:lnTo>
                    <a:lnTo>
                      <a:pt x="1368" y="124"/>
                    </a:lnTo>
                    <a:lnTo>
                      <a:pt x="1348" y="127"/>
                    </a:lnTo>
                    <a:lnTo>
                      <a:pt x="1335" y="132"/>
                    </a:lnTo>
                    <a:lnTo>
                      <a:pt x="1330" y="132"/>
                    </a:lnTo>
                    <a:lnTo>
                      <a:pt x="1294" y="109"/>
                    </a:lnTo>
                    <a:lnTo>
                      <a:pt x="1281" y="68"/>
                    </a:lnTo>
                    <a:lnTo>
                      <a:pt x="1253" y="91"/>
                    </a:lnTo>
                    <a:lnTo>
                      <a:pt x="1259" y="114"/>
                    </a:lnTo>
                    <a:lnTo>
                      <a:pt x="1248" y="150"/>
                    </a:lnTo>
                    <a:lnTo>
                      <a:pt x="1231" y="114"/>
                    </a:lnTo>
                    <a:lnTo>
                      <a:pt x="1218" y="109"/>
                    </a:lnTo>
                    <a:lnTo>
                      <a:pt x="1218" y="58"/>
                    </a:lnTo>
                    <a:lnTo>
                      <a:pt x="1162" y="40"/>
                    </a:lnTo>
                    <a:lnTo>
                      <a:pt x="1154" y="35"/>
                    </a:lnTo>
                    <a:lnTo>
                      <a:pt x="1136" y="25"/>
                    </a:lnTo>
                    <a:lnTo>
                      <a:pt x="1116" y="12"/>
                    </a:lnTo>
                    <a:lnTo>
                      <a:pt x="1109" y="2"/>
                    </a:lnTo>
                    <a:lnTo>
                      <a:pt x="1103" y="0"/>
                    </a:lnTo>
                    <a:lnTo>
                      <a:pt x="1088" y="7"/>
                    </a:lnTo>
                    <a:lnTo>
                      <a:pt x="1075" y="18"/>
                    </a:lnTo>
                    <a:lnTo>
                      <a:pt x="1068" y="23"/>
                    </a:lnTo>
                    <a:lnTo>
                      <a:pt x="1063" y="28"/>
                    </a:lnTo>
                    <a:lnTo>
                      <a:pt x="1045" y="38"/>
                    </a:lnTo>
                    <a:lnTo>
                      <a:pt x="1025" y="46"/>
                    </a:lnTo>
                    <a:lnTo>
                      <a:pt x="999" y="43"/>
                    </a:lnTo>
                    <a:lnTo>
                      <a:pt x="976" y="38"/>
                    </a:lnTo>
                    <a:lnTo>
                      <a:pt x="961" y="43"/>
                    </a:lnTo>
                    <a:lnTo>
                      <a:pt x="953" y="51"/>
                    </a:lnTo>
                    <a:lnTo>
                      <a:pt x="951" y="56"/>
                    </a:lnTo>
                    <a:lnTo>
                      <a:pt x="857" y="79"/>
                    </a:lnTo>
                    <a:lnTo>
                      <a:pt x="859" y="109"/>
                    </a:lnTo>
                    <a:lnTo>
                      <a:pt x="854" y="114"/>
                    </a:lnTo>
                    <a:lnTo>
                      <a:pt x="844" y="127"/>
                    </a:lnTo>
                    <a:lnTo>
                      <a:pt x="829" y="147"/>
                    </a:lnTo>
                    <a:lnTo>
                      <a:pt x="811" y="170"/>
                    </a:lnTo>
                    <a:lnTo>
                      <a:pt x="791" y="193"/>
                    </a:lnTo>
                    <a:lnTo>
                      <a:pt x="770" y="211"/>
                    </a:lnTo>
                    <a:lnTo>
                      <a:pt x="753" y="224"/>
                    </a:lnTo>
                    <a:lnTo>
                      <a:pt x="740" y="229"/>
                    </a:lnTo>
                    <a:lnTo>
                      <a:pt x="727" y="226"/>
                    </a:lnTo>
                    <a:lnTo>
                      <a:pt x="709" y="224"/>
                    </a:lnTo>
                    <a:lnTo>
                      <a:pt x="689" y="221"/>
                    </a:lnTo>
                    <a:lnTo>
                      <a:pt x="669" y="219"/>
                    </a:lnTo>
                    <a:lnTo>
                      <a:pt x="651" y="216"/>
                    </a:lnTo>
                    <a:lnTo>
                      <a:pt x="633" y="213"/>
                    </a:lnTo>
                    <a:lnTo>
                      <a:pt x="623" y="211"/>
                    </a:lnTo>
                    <a:lnTo>
                      <a:pt x="618" y="211"/>
                    </a:lnTo>
                    <a:lnTo>
                      <a:pt x="620" y="216"/>
                    </a:lnTo>
                    <a:lnTo>
                      <a:pt x="623" y="226"/>
                    </a:lnTo>
                    <a:lnTo>
                      <a:pt x="620" y="241"/>
                    </a:lnTo>
                    <a:lnTo>
                      <a:pt x="610" y="257"/>
                    </a:lnTo>
                    <a:lnTo>
                      <a:pt x="595" y="264"/>
                    </a:lnTo>
                    <a:lnTo>
                      <a:pt x="580" y="269"/>
                    </a:lnTo>
                    <a:lnTo>
                      <a:pt x="569" y="272"/>
                    </a:lnTo>
                    <a:lnTo>
                      <a:pt x="564" y="272"/>
                    </a:lnTo>
                    <a:lnTo>
                      <a:pt x="597" y="292"/>
                    </a:lnTo>
                    <a:lnTo>
                      <a:pt x="597" y="295"/>
                    </a:lnTo>
                    <a:lnTo>
                      <a:pt x="597" y="300"/>
                    </a:lnTo>
                    <a:lnTo>
                      <a:pt x="600" y="308"/>
                    </a:lnTo>
                    <a:lnTo>
                      <a:pt x="605" y="318"/>
                    </a:lnTo>
                    <a:lnTo>
                      <a:pt x="608" y="325"/>
                    </a:lnTo>
                    <a:lnTo>
                      <a:pt x="613" y="331"/>
                    </a:lnTo>
                    <a:lnTo>
                      <a:pt x="618" y="336"/>
                    </a:lnTo>
                    <a:lnTo>
                      <a:pt x="625" y="338"/>
                    </a:lnTo>
                    <a:lnTo>
                      <a:pt x="633" y="343"/>
                    </a:lnTo>
                    <a:lnTo>
                      <a:pt x="638" y="348"/>
                    </a:lnTo>
                    <a:lnTo>
                      <a:pt x="641" y="356"/>
                    </a:lnTo>
                    <a:lnTo>
                      <a:pt x="641" y="359"/>
                    </a:lnTo>
                    <a:lnTo>
                      <a:pt x="666" y="407"/>
                    </a:lnTo>
                    <a:lnTo>
                      <a:pt x="666" y="414"/>
                    </a:lnTo>
                    <a:lnTo>
                      <a:pt x="664" y="435"/>
                    </a:lnTo>
                    <a:lnTo>
                      <a:pt x="666" y="458"/>
                    </a:lnTo>
                    <a:lnTo>
                      <a:pt x="671" y="473"/>
                    </a:lnTo>
                    <a:lnTo>
                      <a:pt x="681" y="486"/>
                    </a:lnTo>
                    <a:lnTo>
                      <a:pt x="691" y="501"/>
                    </a:lnTo>
                    <a:lnTo>
                      <a:pt x="707" y="514"/>
                    </a:lnTo>
                    <a:lnTo>
                      <a:pt x="735" y="521"/>
                    </a:lnTo>
                    <a:lnTo>
                      <a:pt x="758" y="529"/>
                    </a:lnTo>
                    <a:lnTo>
                      <a:pt x="765" y="544"/>
                    </a:lnTo>
                    <a:lnTo>
                      <a:pt x="763" y="557"/>
                    </a:lnTo>
                    <a:lnTo>
                      <a:pt x="760" y="565"/>
                    </a:lnTo>
                    <a:lnTo>
                      <a:pt x="770" y="570"/>
                    </a:lnTo>
                    <a:lnTo>
                      <a:pt x="791" y="582"/>
                    </a:lnTo>
                    <a:lnTo>
                      <a:pt x="811" y="598"/>
                    </a:lnTo>
                    <a:lnTo>
                      <a:pt x="819" y="613"/>
                    </a:lnTo>
                    <a:lnTo>
                      <a:pt x="814" y="621"/>
                    </a:lnTo>
                    <a:lnTo>
                      <a:pt x="803" y="621"/>
                    </a:lnTo>
                    <a:lnTo>
                      <a:pt x="793" y="616"/>
                    </a:lnTo>
                    <a:lnTo>
                      <a:pt x="788" y="613"/>
                    </a:lnTo>
                    <a:lnTo>
                      <a:pt x="760" y="631"/>
                    </a:lnTo>
                    <a:lnTo>
                      <a:pt x="758" y="631"/>
                    </a:lnTo>
                    <a:lnTo>
                      <a:pt x="747" y="633"/>
                    </a:lnTo>
                    <a:lnTo>
                      <a:pt x="732" y="638"/>
                    </a:lnTo>
                    <a:lnTo>
                      <a:pt x="714" y="638"/>
                    </a:lnTo>
                    <a:lnTo>
                      <a:pt x="694" y="638"/>
                    </a:lnTo>
                    <a:lnTo>
                      <a:pt x="674" y="636"/>
                    </a:lnTo>
                    <a:lnTo>
                      <a:pt x="656" y="628"/>
                    </a:lnTo>
                    <a:lnTo>
                      <a:pt x="638" y="616"/>
                    </a:lnTo>
                    <a:lnTo>
                      <a:pt x="620" y="595"/>
                    </a:lnTo>
                    <a:lnTo>
                      <a:pt x="620" y="590"/>
                    </a:lnTo>
                    <a:lnTo>
                      <a:pt x="628" y="585"/>
                    </a:lnTo>
                    <a:lnTo>
                      <a:pt x="638" y="572"/>
                    </a:lnTo>
                    <a:lnTo>
                      <a:pt x="643" y="554"/>
                    </a:lnTo>
                    <a:lnTo>
                      <a:pt x="646" y="542"/>
                    </a:lnTo>
                    <a:lnTo>
                      <a:pt x="641" y="534"/>
                    </a:lnTo>
                    <a:lnTo>
                      <a:pt x="630" y="532"/>
                    </a:lnTo>
                    <a:lnTo>
                      <a:pt x="618" y="532"/>
                    </a:lnTo>
                    <a:lnTo>
                      <a:pt x="608" y="534"/>
                    </a:lnTo>
                    <a:lnTo>
                      <a:pt x="602" y="539"/>
                    </a:lnTo>
                    <a:lnTo>
                      <a:pt x="600" y="539"/>
                    </a:lnTo>
                    <a:lnTo>
                      <a:pt x="536" y="562"/>
                    </a:lnTo>
                    <a:lnTo>
                      <a:pt x="536" y="582"/>
                    </a:lnTo>
                    <a:lnTo>
                      <a:pt x="503" y="565"/>
                    </a:lnTo>
                    <a:lnTo>
                      <a:pt x="498" y="567"/>
                    </a:lnTo>
                    <a:lnTo>
                      <a:pt x="488" y="570"/>
                    </a:lnTo>
                    <a:lnTo>
                      <a:pt x="473" y="575"/>
                    </a:lnTo>
                    <a:lnTo>
                      <a:pt x="452" y="580"/>
                    </a:lnTo>
                    <a:lnTo>
                      <a:pt x="435" y="588"/>
                    </a:lnTo>
                    <a:lnTo>
                      <a:pt x="414" y="593"/>
                    </a:lnTo>
                    <a:lnTo>
                      <a:pt x="402" y="598"/>
                    </a:lnTo>
                    <a:lnTo>
                      <a:pt x="391" y="600"/>
                    </a:lnTo>
                    <a:lnTo>
                      <a:pt x="384" y="605"/>
                    </a:lnTo>
                    <a:lnTo>
                      <a:pt x="384" y="616"/>
                    </a:lnTo>
                    <a:lnTo>
                      <a:pt x="389" y="626"/>
                    </a:lnTo>
                    <a:lnTo>
                      <a:pt x="397" y="633"/>
                    </a:lnTo>
                    <a:lnTo>
                      <a:pt x="412" y="638"/>
                    </a:lnTo>
                    <a:lnTo>
                      <a:pt x="432" y="643"/>
                    </a:lnTo>
                    <a:lnTo>
                      <a:pt x="447" y="651"/>
                    </a:lnTo>
                    <a:lnTo>
                      <a:pt x="452" y="659"/>
                    </a:lnTo>
                    <a:lnTo>
                      <a:pt x="447" y="664"/>
                    </a:lnTo>
                    <a:lnTo>
                      <a:pt x="440" y="669"/>
                    </a:lnTo>
                    <a:lnTo>
                      <a:pt x="435" y="671"/>
                    </a:lnTo>
                    <a:lnTo>
                      <a:pt x="432" y="671"/>
                    </a:lnTo>
                    <a:lnTo>
                      <a:pt x="432" y="674"/>
                    </a:lnTo>
                    <a:lnTo>
                      <a:pt x="435" y="682"/>
                    </a:lnTo>
                    <a:lnTo>
                      <a:pt x="442" y="689"/>
                    </a:lnTo>
                    <a:lnTo>
                      <a:pt x="452" y="692"/>
                    </a:lnTo>
                    <a:lnTo>
                      <a:pt x="458" y="699"/>
                    </a:lnTo>
                    <a:lnTo>
                      <a:pt x="455" y="715"/>
                    </a:lnTo>
                    <a:lnTo>
                      <a:pt x="450" y="733"/>
                    </a:lnTo>
                    <a:lnTo>
                      <a:pt x="447" y="740"/>
                    </a:lnTo>
                    <a:lnTo>
                      <a:pt x="452" y="750"/>
                    </a:lnTo>
                    <a:lnTo>
                      <a:pt x="463" y="773"/>
                    </a:lnTo>
                    <a:lnTo>
                      <a:pt x="480" y="799"/>
                    </a:lnTo>
                    <a:lnTo>
                      <a:pt x="498" y="814"/>
                    </a:lnTo>
                    <a:lnTo>
                      <a:pt x="511" y="817"/>
                    </a:lnTo>
                    <a:lnTo>
                      <a:pt x="526" y="819"/>
                    </a:lnTo>
                    <a:lnTo>
                      <a:pt x="541" y="819"/>
                    </a:lnTo>
                    <a:lnTo>
                      <a:pt x="559" y="819"/>
                    </a:lnTo>
                    <a:lnTo>
                      <a:pt x="575" y="819"/>
                    </a:lnTo>
                    <a:lnTo>
                      <a:pt x="587" y="819"/>
                    </a:lnTo>
                    <a:lnTo>
                      <a:pt x="597" y="819"/>
                    </a:lnTo>
                    <a:lnTo>
                      <a:pt x="605" y="817"/>
                    </a:lnTo>
                    <a:lnTo>
                      <a:pt x="615" y="814"/>
                    </a:lnTo>
                    <a:lnTo>
                      <a:pt x="625" y="814"/>
                    </a:lnTo>
                    <a:lnTo>
                      <a:pt x="636" y="811"/>
                    </a:lnTo>
                    <a:lnTo>
                      <a:pt x="638" y="811"/>
                    </a:lnTo>
                    <a:lnTo>
                      <a:pt x="646" y="837"/>
                    </a:lnTo>
                    <a:lnTo>
                      <a:pt x="651" y="837"/>
                    </a:lnTo>
                    <a:lnTo>
                      <a:pt x="666" y="839"/>
                    </a:lnTo>
                    <a:lnTo>
                      <a:pt x="684" y="837"/>
                    </a:lnTo>
                    <a:lnTo>
                      <a:pt x="697" y="827"/>
                    </a:lnTo>
                    <a:lnTo>
                      <a:pt x="709" y="819"/>
                    </a:lnTo>
                    <a:lnTo>
                      <a:pt x="722" y="819"/>
                    </a:lnTo>
                    <a:lnTo>
                      <a:pt x="732" y="819"/>
                    </a:lnTo>
                    <a:lnTo>
                      <a:pt x="737" y="822"/>
                    </a:lnTo>
                    <a:lnTo>
                      <a:pt x="732" y="827"/>
                    </a:lnTo>
                    <a:lnTo>
                      <a:pt x="722" y="837"/>
                    </a:lnTo>
                    <a:lnTo>
                      <a:pt x="712" y="852"/>
                    </a:lnTo>
                    <a:lnTo>
                      <a:pt x="707" y="862"/>
                    </a:lnTo>
                    <a:lnTo>
                      <a:pt x="704" y="870"/>
                    </a:lnTo>
                    <a:lnTo>
                      <a:pt x="704" y="878"/>
                    </a:lnTo>
                    <a:lnTo>
                      <a:pt x="704" y="883"/>
                    </a:lnTo>
                    <a:lnTo>
                      <a:pt x="709" y="888"/>
                    </a:lnTo>
                    <a:lnTo>
                      <a:pt x="714" y="895"/>
                    </a:lnTo>
                    <a:lnTo>
                      <a:pt x="717" y="906"/>
                    </a:lnTo>
                    <a:lnTo>
                      <a:pt x="717" y="913"/>
                    </a:lnTo>
                    <a:lnTo>
                      <a:pt x="717" y="916"/>
                    </a:lnTo>
                    <a:lnTo>
                      <a:pt x="719" y="921"/>
                    </a:lnTo>
                    <a:lnTo>
                      <a:pt x="727" y="931"/>
                    </a:lnTo>
                    <a:lnTo>
                      <a:pt x="730" y="941"/>
                    </a:lnTo>
                    <a:lnTo>
                      <a:pt x="727" y="949"/>
                    </a:lnTo>
                    <a:lnTo>
                      <a:pt x="714" y="956"/>
                    </a:lnTo>
                    <a:lnTo>
                      <a:pt x="699" y="964"/>
                    </a:lnTo>
                    <a:lnTo>
                      <a:pt x="684" y="972"/>
                    </a:lnTo>
                    <a:lnTo>
                      <a:pt x="676" y="974"/>
                    </a:lnTo>
                    <a:lnTo>
                      <a:pt x="676" y="977"/>
                    </a:lnTo>
                    <a:lnTo>
                      <a:pt x="676" y="979"/>
                    </a:lnTo>
                    <a:lnTo>
                      <a:pt x="671" y="984"/>
                    </a:lnTo>
                    <a:lnTo>
                      <a:pt x="666" y="987"/>
                    </a:lnTo>
                    <a:lnTo>
                      <a:pt x="656" y="987"/>
                    </a:lnTo>
                    <a:lnTo>
                      <a:pt x="648" y="979"/>
                    </a:lnTo>
                    <a:lnTo>
                      <a:pt x="638" y="972"/>
                    </a:lnTo>
                    <a:lnTo>
                      <a:pt x="636" y="969"/>
                    </a:lnTo>
                    <a:lnTo>
                      <a:pt x="620" y="997"/>
                    </a:lnTo>
                    <a:lnTo>
                      <a:pt x="618" y="1000"/>
                    </a:lnTo>
                    <a:lnTo>
                      <a:pt x="610" y="1005"/>
                    </a:lnTo>
                    <a:lnTo>
                      <a:pt x="600" y="1010"/>
                    </a:lnTo>
                    <a:lnTo>
                      <a:pt x="585" y="1012"/>
                    </a:lnTo>
                    <a:lnTo>
                      <a:pt x="577" y="1010"/>
                    </a:lnTo>
                    <a:lnTo>
                      <a:pt x="569" y="1002"/>
                    </a:lnTo>
                    <a:lnTo>
                      <a:pt x="562" y="995"/>
                    </a:lnTo>
                    <a:lnTo>
                      <a:pt x="552" y="987"/>
                    </a:lnTo>
                    <a:lnTo>
                      <a:pt x="541" y="982"/>
                    </a:lnTo>
                    <a:lnTo>
                      <a:pt x="529" y="979"/>
                    </a:lnTo>
                    <a:lnTo>
                      <a:pt x="513" y="979"/>
                    </a:lnTo>
                    <a:lnTo>
                      <a:pt x="496" y="987"/>
                    </a:lnTo>
                    <a:lnTo>
                      <a:pt x="468" y="1002"/>
                    </a:lnTo>
                    <a:lnTo>
                      <a:pt x="455" y="1012"/>
                    </a:lnTo>
                    <a:lnTo>
                      <a:pt x="455" y="1020"/>
                    </a:lnTo>
                    <a:lnTo>
                      <a:pt x="458" y="1028"/>
                    </a:lnTo>
                    <a:lnTo>
                      <a:pt x="463" y="1038"/>
                    </a:lnTo>
                    <a:lnTo>
                      <a:pt x="465" y="1046"/>
                    </a:lnTo>
                    <a:lnTo>
                      <a:pt x="468" y="1051"/>
                    </a:lnTo>
                    <a:lnTo>
                      <a:pt x="468" y="1053"/>
                    </a:lnTo>
                    <a:lnTo>
                      <a:pt x="442" y="1056"/>
                    </a:lnTo>
                    <a:lnTo>
                      <a:pt x="435" y="1058"/>
                    </a:lnTo>
                    <a:lnTo>
                      <a:pt x="419" y="1068"/>
                    </a:lnTo>
                    <a:lnTo>
                      <a:pt x="404" y="1081"/>
                    </a:lnTo>
                    <a:lnTo>
                      <a:pt x="397" y="1099"/>
                    </a:lnTo>
                    <a:lnTo>
                      <a:pt x="391" y="1117"/>
                    </a:lnTo>
                    <a:lnTo>
                      <a:pt x="381" y="1130"/>
                    </a:lnTo>
                    <a:lnTo>
                      <a:pt x="369" y="1137"/>
                    </a:lnTo>
                    <a:lnTo>
                      <a:pt x="363" y="1140"/>
                    </a:lnTo>
                    <a:lnTo>
                      <a:pt x="358" y="1145"/>
                    </a:lnTo>
                    <a:lnTo>
                      <a:pt x="348" y="1152"/>
                    </a:lnTo>
                    <a:lnTo>
                      <a:pt x="338" y="1165"/>
                    </a:lnTo>
                    <a:lnTo>
                      <a:pt x="333" y="1175"/>
                    </a:lnTo>
                    <a:lnTo>
                      <a:pt x="335" y="1188"/>
                    </a:lnTo>
                    <a:lnTo>
                      <a:pt x="341" y="1208"/>
                    </a:lnTo>
                    <a:lnTo>
                      <a:pt x="346" y="1226"/>
                    </a:lnTo>
                    <a:lnTo>
                      <a:pt x="353" y="1231"/>
                    </a:lnTo>
                    <a:lnTo>
                      <a:pt x="363" y="1234"/>
                    </a:lnTo>
                    <a:lnTo>
                      <a:pt x="374" y="1244"/>
                    </a:lnTo>
                    <a:lnTo>
                      <a:pt x="381" y="1252"/>
                    </a:lnTo>
                    <a:lnTo>
                      <a:pt x="384" y="1257"/>
                    </a:lnTo>
                    <a:lnTo>
                      <a:pt x="381" y="1290"/>
                    </a:lnTo>
                    <a:lnTo>
                      <a:pt x="343" y="1300"/>
                    </a:lnTo>
                    <a:lnTo>
                      <a:pt x="341" y="1305"/>
                    </a:lnTo>
                    <a:lnTo>
                      <a:pt x="338" y="1315"/>
                    </a:lnTo>
                    <a:lnTo>
                      <a:pt x="335" y="1325"/>
                    </a:lnTo>
                    <a:lnTo>
                      <a:pt x="343" y="1331"/>
                    </a:lnTo>
                    <a:lnTo>
                      <a:pt x="353" y="1336"/>
                    </a:lnTo>
                    <a:lnTo>
                      <a:pt x="366" y="1341"/>
                    </a:lnTo>
                    <a:lnTo>
                      <a:pt x="376" y="1343"/>
                    </a:lnTo>
                    <a:lnTo>
                      <a:pt x="381" y="1346"/>
                    </a:lnTo>
                    <a:lnTo>
                      <a:pt x="376" y="1359"/>
                    </a:lnTo>
                    <a:lnTo>
                      <a:pt x="402" y="1389"/>
                    </a:lnTo>
                    <a:lnTo>
                      <a:pt x="402" y="1394"/>
                    </a:lnTo>
                    <a:lnTo>
                      <a:pt x="404" y="1404"/>
                    </a:lnTo>
                    <a:lnTo>
                      <a:pt x="409" y="1420"/>
                    </a:lnTo>
                    <a:lnTo>
                      <a:pt x="412" y="1430"/>
                    </a:lnTo>
                    <a:lnTo>
                      <a:pt x="419" y="1442"/>
                    </a:lnTo>
                    <a:lnTo>
                      <a:pt x="432" y="1458"/>
                    </a:lnTo>
                    <a:lnTo>
                      <a:pt x="452" y="1470"/>
                    </a:lnTo>
                    <a:lnTo>
                      <a:pt x="473" y="1473"/>
                    </a:lnTo>
                    <a:lnTo>
                      <a:pt x="493" y="1465"/>
                    </a:lnTo>
                    <a:lnTo>
                      <a:pt x="513" y="1455"/>
                    </a:lnTo>
                    <a:lnTo>
                      <a:pt x="529" y="1445"/>
                    </a:lnTo>
                    <a:lnTo>
                      <a:pt x="536" y="1432"/>
                    </a:lnTo>
                    <a:lnTo>
                      <a:pt x="539" y="1435"/>
                    </a:lnTo>
                    <a:lnTo>
                      <a:pt x="541" y="1455"/>
                    </a:lnTo>
                    <a:lnTo>
                      <a:pt x="541" y="1481"/>
                    </a:lnTo>
                    <a:lnTo>
                      <a:pt x="539" y="1504"/>
                    </a:lnTo>
                    <a:lnTo>
                      <a:pt x="534" y="1524"/>
                    </a:lnTo>
                    <a:lnTo>
                      <a:pt x="526" y="1544"/>
                    </a:lnTo>
                    <a:lnTo>
                      <a:pt x="519" y="1560"/>
                    </a:lnTo>
                    <a:lnTo>
                      <a:pt x="516" y="1565"/>
                    </a:lnTo>
                    <a:lnTo>
                      <a:pt x="526" y="1595"/>
                    </a:lnTo>
                    <a:lnTo>
                      <a:pt x="468" y="1644"/>
                    </a:lnTo>
                    <a:lnTo>
                      <a:pt x="465" y="1649"/>
                    </a:lnTo>
                    <a:lnTo>
                      <a:pt x="463" y="1659"/>
                    </a:lnTo>
                    <a:lnTo>
                      <a:pt x="470" y="1666"/>
                    </a:lnTo>
                    <a:lnTo>
                      <a:pt x="493" y="1661"/>
                    </a:lnTo>
                    <a:lnTo>
                      <a:pt x="508" y="1654"/>
                    </a:lnTo>
                    <a:lnTo>
                      <a:pt x="526" y="1646"/>
                    </a:lnTo>
                    <a:lnTo>
                      <a:pt x="539" y="1638"/>
                    </a:lnTo>
                    <a:lnTo>
                      <a:pt x="554" y="1631"/>
                    </a:lnTo>
                    <a:lnTo>
                      <a:pt x="564" y="1626"/>
                    </a:lnTo>
                    <a:lnTo>
                      <a:pt x="575" y="1623"/>
                    </a:lnTo>
                    <a:lnTo>
                      <a:pt x="582" y="1623"/>
                    </a:lnTo>
                    <a:lnTo>
                      <a:pt x="585" y="1626"/>
                    </a:lnTo>
                    <a:lnTo>
                      <a:pt x="587" y="1638"/>
                    </a:lnTo>
                    <a:lnTo>
                      <a:pt x="592" y="1649"/>
                    </a:lnTo>
                    <a:lnTo>
                      <a:pt x="600" y="1654"/>
                    </a:lnTo>
                    <a:lnTo>
                      <a:pt x="608" y="1654"/>
                    </a:lnTo>
                    <a:lnTo>
                      <a:pt x="618" y="1649"/>
                    </a:lnTo>
                    <a:lnTo>
                      <a:pt x="628" y="1646"/>
                    </a:lnTo>
                    <a:lnTo>
                      <a:pt x="638" y="1644"/>
                    </a:lnTo>
                    <a:lnTo>
                      <a:pt x="646" y="1649"/>
                    </a:lnTo>
                    <a:lnTo>
                      <a:pt x="648" y="1661"/>
                    </a:lnTo>
                    <a:lnTo>
                      <a:pt x="653" y="1682"/>
                    </a:lnTo>
                    <a:lnTo>
                      <a:pt x="661" y="1699"/>
                    </a:lnTo>
                    <a:lnTo>
                      <a:pt x="669" y="1710"/>
                    </a:lnTo>
                    <a:lnTo>
                      <a:pt x="679" y="1717"/>
                    </a:lnTo>
                    <a:lnTo>
                      <a:pt x="691" y="1727"/>
                    </a:lnTo>
                    <a:lnTo>
                      <a:pt x="704" y="1740"/>
                    </a:lnTo>
                    <a:lnTo>
                      <a:pt x="714" y="1743"/>
                    </a:lnTo>
                    <a:lnTo>
                      <a:pt x="719" y="1738"/>
                    </a:lnTo>
                    <a:lnTo>
                      <a:pt x="722" y="1733"/>
                    </a:lnTo>
                    <a:lnTo>
                      <a:pt x="727" y="1727"/>
                    </a:lnTo>
                    <a:lnTo>
                      <a:pt x="727" y="1725"/>
                    </a:lnTo>
                    <a:lnTo>
                      <a:pt x="725" y="1720"/>
                    </a:lnTo>
                    <a:lnTo>
                      <a:pt x="722" y="1710"/>
                    </a:lnTo>
                    <a:lnTo>
                      <a:pt x="717" y="1694"/>
                    </a:lnTo>
                    <a:lnTo>
                      <a:pt x="717" y="1679"/>
                    </a:lnTo>
                    <a:lnTo>
                      <a:pt x="725" y="1664"/>
                    </a:lnTo>
                    <a:lnTo>
                      <a:pt x="737" y="1649"/>
                    </a:lnTo>
                    <a:lnTo>
                      <a:pt x="753" y="1638"/>
                    </a:lnTo>
                    <a:lnTo>
                      <a:pt x="758" y="1633"/>
                    </a:lnTo>
                    <a:lnTo>
                      <a:pt x="755" y="1638"/>
                    </a:lnTo>
                    <a:lnTo>
                      <a:pt x="750" y="1654"/>
                    </a:lnTo>
                    <a:lnTo>
                      <a:pt x="747" y="1674"/>
                    </a:lnTo>
                    <a:lnTo>
                      <a:pt x="750" y="1689"/>
                    </a:lnTo>
                    <a:lnTo>
                      <a:pt x="755" y="1692"/>
                    </a:lnTo>
                    <a:lnTo>
                      <a:pt x="765" y="1692"/>
                    </a:lnTo>
                    <a:lnTo>
                      <a:pt x="778" y="1689"/>
                    </a:lnTo>
                    <a:lnTo>
                      <a:pt x="791" y="1687"/>
                    </a:lnTo>
                    <a:lnTo>
                      <a:pt x="803" y="1682"/>
                    </a:lnTo>
                    <a:lnTo>
                      <a:pt x="814" y="1677"/>
                    </a:lnTo>
                    <a:lnTo>
                      <a:pt x="824" y="1674"/>
                    </a:lnTo>
                    <a:lnTo>
                      <a:pt x="831" y="1674"/>
                    </a:lnTo>
                    <a:lnTo>
                      <a:pt x="836" y="1679"/>
                    </a:lnTo>
                    <a:lnTo>
                      <a:pt x="836" y="1689"/>
                    </a:lnTo>
                    <a:lnTo>
                      <a:pt x="831" y="1697"/>
                    </a:lnTo>
                    <a:lnTo>
                      <a:pt x="829" y="1699"/>
                    </a:lnTo>
                    <a:lnTo>
                      <a:pt x="796" y="1720"/>
                    </a:lnTo>
                    <a:lnTo>
                      <a:pt x="793" y="1722"/>
                    </a:lnTo>
                    <a:lnTo>
                      <a:pt x="791" y="1727"/>
                    </a:lnTo>
                    <a:lnTo>
                      <a:pt x="788" y="1738"/>
                    </a:lnTo>
                    <a:lnTo>
                      <a:pt x="791" y="1750"/>
                    </a:lnTo>
                    <a:lnTo>
                      <a:pt x="796" y="1763"/>
                    </a:lnTo>
                    <a:lnTo>
                      <a:pt x="791" y="1771"/>
                    </a:lnTo>
                    <a:lnTo>
                      <a:pt x="786" y="1773"/>
                    </a:lnTo>
                    <a:lnTo>
                      <a:pt x="783" y="1776"/>
                    </a:lnTo>
                    <a:lnTo>
                      <a:pt x="780" y="1778"/>
                    </a:lnTo>
                    <a:lnTo>
                      <a:pt x="775" y="1783"/>
                    </a:lnTo>
                    <a:lnTo>
                      <a:pt x="768" y="1791"/>
                    </a:lnTo>
                    <a:lnTo>
                      <a:pt x="765" y="1799"/>
                    </a:lnTo>
                    <a:lnTo>
                      <a:pt x="763" y="1809"/>
                    </a:lnTo>
                    <a:lnTo>
                      <a:pt x="758" y="1829"/>
                    </a:lnTo>
                    <a:lnTo>
                      <a:pt x="755" y="1847"/>
                    </a:lnTo>
                    <a:lnTo>
                      <a:pt x="753" y="1855"/>
                    </a:lnTo>
                    <a:lnTo>
                      <a:pt x="699" y="1867"/>
                    </a:lnTo>
                    <a:lnTo>
                      <a:pt x="697" y="1870"/>
                    </a:lnTo>
                    <a:lnTo>
                      <a:pt x="689" y="1878"/>
                    </a:lnTo>
                    <a:lnTo>
                      <a:pt x="679" y="1888"/>
                    </a:lnTo>
                    <a:lnTo>
                      <a:pt x="671" y="1893"/>
                    </a:lnTo>
                    <a:lnTo>
                      <a:pt x="664" y="1895"/>
                    </a:lnTo>
                    <a:lnTo>
                      <a:pt x="656" y="1898"/>
                    </a:lnTo>
                    <a:lnTo>
                      <a:pt x="648" y="1901"/>
                    </a:lnTo>
                    <a:lnTo>
                      <a:pt x="646" y="1901"/>
                    </a:lnTo>
                    <a:lnTo>
                      <a:pt x="610" y="1929"/>
                    </a:lnTo>
                    <a:lnTo>
                      <a:pt x="610" y="1931"/>
                    </a:lnTo>
                    <a:lnTo>
                      <a:pt x="608" y="1939"/>
                    </a:lnTo>
                    <a:lnTo>
                      <a:pt x="605" y="1949"/>
                    </a:lnTo>
                    <a:lnTo>
                      <a:pt x="602" y="1956"/>
                    </a:lnTo>
                    <a:lnTo>
                      <a:pt x="597" y="1964"/>
                    </a:lnTo>
                    <a:lnTo>
                      <a:pt x="592" y="1972"/>
                    </a:lnTo>
                    <a:lnTo>
                      <a:pt x="582" y="1979"/>
                    </a:lnTo>
                    <a:lnTo>
                      <a:pt x="575" y="1979"/>
                    </a:lnTo>
                    <a:lnTo>
                      <a:pt x="564" y="1977"/>
                    </a:lnTo>
                    <a:lnTo>
                      <a:pt x="552" y="1974"/>
                    </a:lnTo>
                    <a:lnTo>
                      <a:pt x="541" y="1972"/>
                    </a:lnTo>
                    <a:lnTo>
                      <a:pt x="534" y="1972"/>
                    </a:lnTo>
                    <a:lnTo>
                      <a:pt x="524" y="1974"/>
                    </a:lnTo>
                    <a:lnTo>
                      <a:pt x="513" y="1982"/>
                    </a:lnTo>
                    <a:lnTo>
                      <a:pt x="503" y="1990"/>
                    </a:lnTo>
                    <a:lnTo>
                      <a:pt x="501" y="1992"/>
                    </a:lnTo>
                    <a:lnTo>
                      <a:pt x="480" y="2010"/>
                    </a:lnTo>
                    <a:lnTo>
                      <a:pt x="358" y="2033"/>
                    </a:lnTo>
                    <a:lnTo>
                      <a:pt x="358" y="2035"/>
                    </a:lnTo>
                    <a:lnTo>
                      <a:pt x="356" y="2046"/>
                    </a:lnTo>
                    <a:lnTo>
                      <a:pt x="353" y="2053"/>
                    </a:lnTo>
                    <a:lnTo>
                      <a:pt x="353" y="2061"/>
                    </a:lnTo>
                    <a:lnTo>
                      <a:pt x="356" y="2066"/>
                    </a:lnTo>
                    <a:lnTo>
                      <a:pt x="361" y="2074"/>
                    </a:lnTo>
                    <a:lnTo>
                      <a:pt x="361" y="2079"/>
                    </a:lnTo>
                    <a:lnTo>
                      <a:pt x="353" y="2079"/>
                    </a:lnTo>
                    <a:lnTo>
                      <a:pt x="341" y="2076"/>
                    </a:lnTo>
                    <a:lnTo>
                      <a:pt x="333" y="2076"/>
                    </a:lnTo>
                    <a:lnTo>
                      <a:pt x="328" y="2076"/>
                    </a:lnTo>
                    <a:lnTo>
                      <a:pt x="325" y="2076"/>
                    </a:lnTo>
                    <a:lnTo>
                      <a:pt x="320" y="2086"/>
                    </a:lnTo>
                    <a:lnTo>
                      <a:pt x="295" y="2081"/>
                    </a:lnTo>
                    <a:lnTo>
                      <a:pt x="308" y="2058"/>
                    </a:lnTo>
                    <a:lnTo>
                      <a:pt x="272" y="2056"/>
                    </a:lnTo>
                    <a:lnTo>
                      <a:pt x="264" y="2058"/>
                    </a:lnTo>
                    <a:lnTo>
                      <a:pt x="252" y="2061"/>
                    </a:lnTo>
                    <a:lnTo>
                      <a:pt x="234" y="2068"/>
                    </a:lnTo>
                    <a:lnTo>
                      <a:pt x="221" y="2076"/>
                    </a:lnTo>
                    <a:lnTo>
                      <a:pt x="211" y="2086"/>
                    </a:lnTo>
                    <a:lnTo>
                      <a:pt x="203" y="2094"/>
                    </a:lnTo>
                    <a:lnTo>
                      <a:pt x="191" y="2102"/>
                    </a:lnTo>
                    <a:lnTo>
                      <a:pt x="175" y="2112"/>
                    </a:lnTo>
                    <a:lnTo>
                      <a:pt x="163" y="2119"/>
                    </a:lnTo>
                    <a:lnTo>
                      <a:pt x="160" y="2127"/>
                    </a:lnTo>
                    <a:lnTo>
                      <a:pt x="163" y="2132"/>
                    </a:lnTo>
                    <a:lnTo>
                      <a:pt x="163" y="2135"/>
                    </a:lnTo>
                    <a:lnTo>
                      <a:pt x="157" y="2135"/>
                    </a:lnTo>
                    <a:lnTo>
                      <a:pt x="147" y="2137"/>
                    </a:lnTo>
                    <a:lnTo>
                      <a:pt x="135" y="2137"/>
                    </a:lnTo>
                    <a:lnTo>
                      <a:pt x="127" y="2140"/>
                    </a:lnTo>
                    <a:lnTo>
                      <a:pt x="122" y="2142"/>
                    </a:lnTo>
                    <a:lnTo>
                      <a:pt x="112" y="2145"/>
                    </a:lnTo>
                    <a:lnTo>
                      <a:pt x="99" y="2147"/>
                    </a:lnTo>
                    <a:lnTo>
                      <a:pt x="84" y="2152"/>
                    </a:lnTo>
                    <a:lnTo>
                      <a:pt x="71" y="2155"/>
                    </a:lnTo>
                    <a:lnTo>
                      <a:pt x="58" y="2160"/>
                    </a:lnTo>
                    <a:lnTo>
                      <a:pt x="51" y="2163"/>
                    </a:lnTo>
                    <a:lnTo>
                      <a:pt x="48" y="2163"/>
                    </a:lnTo>
                    <a:lnTo>
                      <a:pt x="41" y="2168"/>
                    </a:lnTo>
                    <a:lnTo>
                      <a:pt x="25" y="2178"/>
                    </a:lnTo>
                    <a:lnTo>
                      <a:pt x="7" y="2191"/>
                    </a:lnTo>
                    <a:lnTo>
                      <a:pt x="0" y="2201"/>
                    </a:lnTo>
                    <a:lnTo>
                      <a:pt x="5" y="2206"/>
                    </a:lnTo>
                    <a:lnTo>
                      <a:pt x="15" y="2208"/>
                    </a:lnTo>
                    <a:lnTo>
                      <a:pt x="25" y="2211"/>
                    </a:lnTo>
                    <a:lnTo>
                      <a:pt x="30" y="2211"/>
                    </a:lnTo>
                    <a:lnTo>
                      <a:pt x="35" y="2208"/>
                    </a:lnTo>
                    <a:lnTo>
                      <a:pt x="46" y="2203"/>
                    </a:lnTo>
                    <a:lnTo>
                      <a:pt x="58" y="2198"/>
                    </a:lnTo>
                    <a:lnTo>
                      <a:pt x="63" y="2201"/>
                    </a:lnTo>
                    <a:lnTo>
                      <a:pt x="68" y="2203"/>
                    </a:lnTo>
                    <a:lnTo>
                      <a:pt x="79" y="2208"/>
                    </a:lnTo>
                    <a:lnTo>
                      <a:pt x="86" y="2211"/>
                    </a:lnTo>
                    <a:lnTo>
                      <a:pt x="91" y="2211"/>
                    </a:lnTo>
                    <a:lnTo>
                      <a:pt x="117" y="2180"/>
                    </a:lnTo>
                    <a:lnTo>
                      <a:pt x="132" y="2203"/>
                    </a:lnTo>
                    <a:lnTo>
                      <a:pt x="173" y="2196"/>
                    </a:lnTo>
                    <a:lnTo>
                      <a:pt x="213" y="2155"/>
                    </a:lnTo>
                    <a:lnTo>
                      <a:pt x="254" y="2127"/>
                    </a:lnTo>
                    <a:lnTo>
                      <a:pt x="244" y="2152"/>
                    </a:lnTo>
                    <a:lnTo>
                      <a:pt x="224" y="2175"/>
                    </a:lnTo>
                    <a:lnTo>
                      <a:pt x="229" y="2175"/>
                    </a:lnTo>
                    <a:lnTo>
                      <a:pt x="241" y="2178"/>
                    </a:lnTo>
                    <a:lnTo>
                      <a:pt x="259" y="2175"/>
                    </a:lnTo>
                    <a:lnTo>
                      <a:pt x="272" y="2168"/>
                    </a:lnTo>
                    <a:lnTo>
                      <a:pt x="285" y="2158"/>
                    </a:lnTo>
                    <a:lnTo>
                      <a:pt x="300" y="2147"/>
                    </a:lnTo>
                    <a:lnTo>
                      <a:pt x="310" y="2140"/>
                    </a:lnTo>
                    <a:lnTo>
                      <a:pt x="315" y="2137"/>
                    </a:lnTo>
                    <a:lnTo>
                      <a:pt x="363" y="2137"/>
                    </a:lnTo>
                    <a:lnTo>
                      <a:pt x="363" y="2135"/>
                    </a:lnTo>
                    <a:lnTo>
                      <a:pt x="366" y="2124"/>
                    </a:lnTo>
                    <a:lnTo>
                      <a:pt x="371" y="2114"/>
                    </a:lnTo>
                    <a:lnTo>
                      <a:pt x="376" y="2102"/>
                    </a:lnTo>
                    <a:lnTo>
                      <a:pt x="386" y="2096"/>
                    </a:lnTo>
                    <a:lnTo>
                      <a:pt x="394" y="2102"/>
                    </a:lnTo>
                    <a:lnTo>
                      <a:pt x="399" y="2109"/>
                    </a:lnTo>
                    <a:lnTo>
                      <a:pt x="402" y="2112"/>
                    </a:lnTo>
                    <a:lnTo>
                      <a:pt x="407" y="2135"/>
                    </a:lnTo>
                    <a:lnTo>
                      <a:pt x="432" y="2135"/>
                    </a:lnTo>
                    <a:lnTo>
                      <a:pt x="432" y="2132"/>
                    </a:lnTo>
                    <a:lnTo>
                      <a:pt x="435" y="2122"/>
                    </a:lnTo>
                    <a:lnTo>
                      <a:pt x="440" y="2114"/>
                    </a:lnTo>
                    <a:lnTo>
                      <a:pt x="445" y="2109"/>
                    </a:lnTo>
                    <a:lnTo>
                      <a:pt x="450" y="2107"/>
                    </a:lnTo>
                    <a:lnTo>
                      <a:pt x="460" y="2104"/>
                    </a:lnTo>
                    <a:lnTo>
                      <a:pt x="475" y="2102"/>
                    </a:lnTo>
                    <a:lnTo>
                      <a:pt x="491" y="2099"/>
                    </a:lnTo>
                    <a:lnTo>
                      <a:pt x="506" y="2094"/>
                    </a:lnTo>
                    <a:lnTo>
                      <a:pt x="521" y="2091"/>
                    </a:lnTo>
                    <a:lnTo>
                      <a:pt x="531" y="2086"/>
                    </a:lnTo>
                    <a:lnTo>
                      <a:pt x="539" y="2084"/>
                    </a:lnTo>
                    <a:lnTo>
                      <a:pt x="552" y="2081"/>
                    </a:lnTo>
                    <a:lnTo>
                      <a:pt x="564" y="2086"/>
                    </a:lnTo>
                    <a:lnTo>
                      <a:pt x="575" y="2091"/>
                    </a:lnTo>
                    <a:lnTo>
                      <a:pt x="580" y="2094"/>
                    </a:lnTo>
                    <a:lnTo>
                      <a:pt x="585" y="2091"/>
                    </a:lnTo>
                    <a:lnTo>
                      <a:pt x="595" y="2084"/>
                    </a:lnTo>
                    <a:lnTo>
                      <a:pt x="605" y="2076"/>
                    </a:lnTo>
                    <a:lnTo>
                      <a:pt x="610" y="2071"/>
                    </a:lnTo>
                    <a:lnTo>
                      <a:pt x="605" y="2066"/>
                    </a:lnTo>
                    <a:lnTo>
                      <a:pt x="597" y="2058"/>
                    </a:lnTo>
                    <a:lnTo>
                      <a:pt x="590" y="2053"/>
                    </a:lnTo>
                    <a:lnTo>
                      <a:pt x="587" y="2048"/>
                    </a:lnTo>
                    <a:lnTo>
                      <a:pt x="597" y="2043"/>
                    </a:lnTo>
                    <a:lnTo>
                      <a:pt x="615" y="2038"/>
                    </a:lnTo>
                    <a:lnTo>
                      <a:pt x="636" y="2035"/>
                    </a:lnTo>
                    <a:lnTo>
                      <a:pt x="653" y="2038"/>
                    </a:lnTo>
                    <a:lnTo>
                      <a:pt x="669" y="2043"/>
                    </a:lnTo>
                    <a:lnTo>
                      <a:pt x="681" y="2043"/>
                    </a:lnTo>
                    <a:lnTo>
                      <a:pt x="691" y="2040"/>
                    </a:lnTo>
                    <a:lnTo>
                      <a:pt x="694" y="2033"/>
                    </a:lnTo>
                    <a:lnTo>
                      <a:pt x="686" y="2025"/>
                    </a:lnTo>
                    <a:lnTo>
                      <a:pt x="676" y="2018"/>
                    </a:lnTo>
                    <a:lnTo>
                      <a:pt x="666" y="2015"/>
                    </a:lnTo>
                    <a:lnTo>
                      <a:pt x="661" y="2012"/>
                    </a:lnTo>
                    <a:lnTo>
                      <a:pt x="730" y="1992"/>
                    </a:lnTo>
                    <a:lnTo>
                      <a:pt x="730" y="1990"/>
                    </a:lnTo>
                    <a:lnTo>
                      <a:pt x="735" y="1984"/>
                    </a:lnTo>
                    <a:lnTo>
                      <a:pt x="737" y="1977"/>
                    </a:lnTo>
                    <a:lnTo>
                      <a:pt x="740" y="1972"/>
                    </a:lnTo>
                    <a:lnTo>
                      <a:pt x="747" y="1969"/>
                    </a:lnTo>
                    <a:lnTo>
                      <a:pt x="763" y="1969"/>
                    </a:lnTo>
                    <a:lnTo>
                      <a:pt x="778" y="1969"/>
                    </a:lnTo>
                    <a:lnTo>
                      <a:pt x="791" y="1967"/>
                    </a:lnTo>
                    <a:lnTo>
                      <a:pt x="801" y="1959"/>
                    </a:lnTo>
                    <a:lnTo>
                      <a:pt x="811" y="1946"/>
                    </a:lnTo>
                    <a:lnTo>
                      <a:pt x="821" y="1939"/>
                    </a:lnTo>
                    <a:lnTo>
                      <a:pt x="824" y="1934"/>
                    </a:lnTo>
                    <a:lnTo>
                      <a:pt x="867" y="1931"/>
                    </a:lnTo>
                    <a:lnTo>
                      <a:pt x="872" y="1921"/>
                    </a:lnTo>
                    <a:lnTo>
                      <a:pt x="882" y="1898"/>
                    </a:lnTo>
                    <a:lnTo>
                      <a:pt x="897" y="1875"/>
                    </a:lnTo>
                    <a:lnTo>
                      <a:pt x="910" y="1860"/>
                    </a:lnTo>
                    <a:lnTo>
                      <a:pt x="918" y="1857"/>
                    </a:lnTo>
                    <a:lnTo>
                      <a:pt x="931" y="1852"/>
                    </a:lnTo>
                    <a:lnTo>
                      <a:pt x="948" y="1847"/>
                    </a:lnTo>
                    <a:lnTo>
                      <a:pt x="966" y="1842"/>
                    </a:lnTo>
                    <a:lnTo>
                      <a:pt x="984" y="1839"/>
                    </a:lnTo>
                    <a:lnTo>
                      <a:pt x="999" y="1834"/>
                    </a:lnTo>
                    <a:lnTo>
                      <a:pt x="1012" y="1832"/>
                    </a:lnTo>
                    <a:lnTo>
                      <a:pt x="1017" y="1832"/>
                    </a:lnTo>
                    <a:lnTo>
                      <a:pt x="1022" y="1827"/>
                    </a:lnTo>
                    <a:lnTo>
                      <a:pt x="1030" y="1814"/>
                    </a:lnTo>
                    <a:lnTo>
                      <a:pt x="1040" y="1796"/>
                    </a:lnTo>
                    <a:lnTo>
                      <a:pt x="1050" y="1778"/>
                    </a:lnTo>
                    <a:lnTo>
                      <a:pt x="1065" y="1758"/>
                    </a:lnTo>
                    <a:lnTo>
                      <a:pt x="1083" y="1738"/>
                    </a:lnTo>
                    <a:lnTo>
                      <a:pt x="1098" y="1725"/>
                    </a:lnTo>
                    <a:lnTo>
                      <a:pt x="1103" y="1720"/>
                    </a:lnTo>
                    <a:lnTo>
                      <a:pt x="1106" y="1666"/>
                    </a:lnTo>
                    <a:lnTo>
                      <a:pt x="1103" y="1664"/>
                    </a:lnTo>
                    <a:lnTo>
                      <a:pt x="1096" y="1654"/>
                    </a:lnTo>
                    <a:lnTo>
                      <a:pt x="1083" y="1646"/>
                    </a:lnTo>
                    <a:lnTo>
                      <a:pt x="1070" y="1641"/>
                    </a:lnTo>
                    <a:lnTo>
                      <a:pt x="1060" y="1638"/>
                    </a:lnTo>
                    <a:lnTo>
                      <a:pt x="1053" y="1631"/>
                    </a:lnTo>
                    <a:lnTo>
                      <a:pt x="1053" y="1621"/>
                    </a:lnTo>
                    <a:lnTo>
                      <a:pt x="1060" y="1610"/>
                    </a:lnTo>
                    <a:lnTo>
                      <a:pt x="1078" y="1598"/>
                    </a:lnTo>
                    <a:lnTo>
                      <a:pt x="1098" y="1588"/>
                    </a:lnTo>
                    <a:lnTo>
                      <a:pt x="1116" y="1575"/>
                    </a:lnTo>
                    <a:lnTo>
                      <a:pt x="1126" y="1567"/>
                    </a:lnTo>
                    <a:lnTo>
                      <a:pt x="1134" y="1557"/>
                    </a:lnTo>
                    <a:lnTo>
                      <a:pt x="1144" y="1544"/>
                    </a:lnTo>
                    <a:lnTo>
                      <a:pt x="1152" y="1534"/>
                    </a:lnTo>
                    <a:lnTo>
                      <a:pt x="1154" y="1521"/>
                    </a:lnTo>
                    <a:lnTo>
                      <a:pt x="1157" y="1506"/>
                    </a:lnTo>
                    <a:lnTo>
                      <a:pt x="1162" y="1488"/>
                    </a:lnTo>
                    <a:lnTo>
                      <a:pt x="1172" y="1470"/>
                    </a:lnTo>
                    <a:lnTo>
                      <a:pt x="1187" y="1455"/>
                    </a:lnTo>
                    <a:lnTo>
                      <a:pt x="1210" y="1440"/>
                    </a:lnTo>
                    <a:lnTo>
                      <a:pt x="1231" y="1422"/>
                    </a:lnTo>
                    <a:lnTo>
                      <a:pt x="1246" y="1404"/>
                    </a:lnTo>
                    <a:lnTo>
                      <a:pt x="1256" y="1392"/>
                    </a:lnTo>
                    <a:lnTo>
                      <a:pt x="1264" y="1387"/>
                    </a:lnTo>
                    <a:lnTo>
                      <a:pt x="1276" y="1384"/>
                    </a:lnTo>
                    <a:lnTo>
                      <a:pt x="1292" y="1379"/>
                    </a:lnTo>
                    <a:lnTo>
                      <a:pt x="1309" y="1374"/>
                    </a:lnTo>
                    <a:lnTo>
                      <a:pt x="1327" y="1369"/>
                    </a:lnTo>
                    <a:lnTo>
                      <a:pt x="1342" y="1366"/>
                    </a:lnTo>
                    <a:lnTo>
                      <a:pt x="1353" y="1364"/>
                    </a:lnTo>
                    <a:lnTo>
                      <a:pt x="1358" y="1364"/>
                    </a:lnTo>
                    <a:lnTo>
                      <a:pt x="1355" y="1366"/>
                    </a:lnTo>
                    <a:lnTo>
                      <a:pt x="1353" y="1374"/>
                    </a:lnTo>
                    <a:lnTo>
                      <a:pt x="1348" y="1381"/>
                    </a:lnTo>
                    <a:lnTo>
                      <a:pt x="1345" y="1387"/>
                    </a:lnTo>
                    <a:lnTo>
                      <a:pt x="1348" y="1394"/>
                    </a:lnTo>
                    <a:lnTo>
                      <a:pt x="1358" y="1402"/>
                    </a:lnTo>
                    <a:lnTo>
                      <a:pt x="1368" y="1409"/>
                    </a:lnTo>
                    <a:lnTo>
                      <a:pt x="1373" y="1417"/>
                    </a:lnTo>
                    <a:lnTo>
                      <a:pt x="1368" y="1422"/>
                    </a:lnTo>
                    <a:lnTo>
                      <a:pt x="1358" y="1425"/>
                    </a:lnTo>
                    <a:lnTo>
                      <a:pt x="1345" y="1427"/>
                    </a:lnTo>
                    <a:lnTo>
                      <a:pt x="1340" y="1427"/>
                    </a:lnTo>
                    <a:lnTo>
                      <a:pt x="1302" y="1450"/>
                    </a:lnTo>
                    <a:lnTo>
                      <a:pt x="1276" y="1440"/>
                    </a:lnTo>
                    <a:lnTo>
                      <a:pt x="1274" y="1440"/>
                    </a:lnTo>
                    <a:lnTo>
                      <a:pt x="1271" y="1440"/>
                    </a:lnTo>
                    <a:lnTo>
                      <a:pt x="1266" y="1442"/>
                    </a:lnTo>
                    <a:lnTo>
                      <a:pt x="1264" y="1450"/>
                    </a:lnTo>
                    <a:lnTo>
                      <a:pt x="1259" y="1463"/>
                    </a:lnTo>
                    <a:lnTo>
                      <a:pt x="1251" y="1473"/>
                    </a:lnTo>
                    <a:lnTo>
                      <a:pt x="1243" y="1483"/>
                    </a:lnTo>
                    <a:lnTo>
                      <a:pt x="1241" y="1486"/>
                    </a:lnTo>
                    <a:lnTo>
                      <a:pt x="1238" y="1486"/>
                    </a:lnTo>
                    <a:lnTo>
                      <a:pt x="1233" y="1491"/>
                    </a:lnTo>
                    <a:lnTo>
                      <a:pt x="1225" y="1496"/>
                    </a:lnTo>
                    <a:lnTo>
                      <a:pt x="1223" y="1506"/>
                    </a:lnTo>
                    <a:lnTo>
                      <a:pt x="1220" y="1526"/>
                    </a:lnTo>
                    <a:lnTo>
                      <a:pt x="1215" y="1554"/>
                    </a:lnTo>
                    <a:lnTo>
                      <a:pt x="1213" y="1582"/>
                    </a:lnTo>
                    <a:lnTo>
                      <a:pt x="1215" y="1600"/>
                    </a:lnTo>
                    <a:lnTo>
                      <a:pt x="1223" y="1608"/>
                    </a:lnTo>
                    <a:lnTo>
                      <a:pt x="1236" y="1605"/>
                    </a:lnTo>
                    <a:lnTo>
                      <a:pt x="1243" y="1603"/>
                    </a:lnTo>
                    <a:lnTo>
                      <a:pt x="1248" y="1600"/>
                    </a:lnTo>
                    <a:lnTo>
                      <a:pt x="1243" y="1626"/>
                    </a:lnTo>
                    <a:lnTo>
                      <a:pt x="1208" y="1638"/>
                    </a:lnTo>
                    <a:lnTo>
                      <a:pt x="1208" y="1644"/>
                    </a:lnTo>
                    <a:lnTo>
                      <a:pt x="1208" y="1656"/>
                    </a:lnTo>
                    <a:lnTo>
                      <a:pt x="1213" y="1669"/>
                    </a:lnTo>
                    <a:lnTo>
                      <a:pt x="1223" y="1674"/>
                    </a:lnTo>
                    <a:lnTo>
                      <a:pt x="1231" y="1672"/>
                    </a:lnTo>
                    <a:lnTo>
                      <a:pt x="1241" y="1669"/>
                    </a:lnTo>
                    <a:lnTo>
                      <a:pt x="1253" y="1664"/>
                    </a:lnTo>
                    <a:lnTo>
                      <a:pt x="1269" y="1659"/>
                    </a:lnTo>
                    <a:lnTo>
                      <a:pt x="1281" y="1654"/>
                    </a:lnTo>
                    <a:lnTo>
                      <a:pt x="1292" y="1649"/>
                    </a:lnTo>
                    <a:lnTo>
                      <a:pt x="1299" y="1646"/>
                    </a:lnTo>
                    <a:lnTo>
                      <a:pt x="1302" y="1644"/>
                    </a:lnTo>
                    <a:lnTo>
                      <a:pt x="1307" y="1621"/>
                    </a:lnTo>
                    <a:lnTo>
                      <a:pt x="1330" y="1626"/>
                    </a:lnTo>
                    <a:lnTo>
                      <a:pt x="1360" y="1552"/>
                    </a:lnTo>
                    <a:lnTo>
                      <a:pt x="1386" y="1565"/>
                    </a:lnTo>
                    <a:lnTo>
                      <a:pt x="1416" y="1567"/>
                    </a:lnTo>
                    <a:lnTo>
                      <a:pt x="1444" y="1554"/>
                    </a:lnTo>
                    <a:lnTo>
                      <a:pt x="1444" y="1547"/>
                    </a:lnTo>
                    <a:lnTo>
                      <a:pt x="1442" y="1532"/>
                    </a:lnTo>
                    <a:lnTo>
                      <a:pt x="1439" y="1514"/>
                    </a:lnTo>
                    <a:lnTo>
                      <a:pt x="1442" y="1504"/>
                    </a:lnTo>
                    <a:lnTo>
                      <a:pt x="1447" y="1496"/>
                    </a:lnTo>
                    <a:lnTo>
                      <a:pt x="1454" y="1486"/>
                    </a:lnTo>
                    <a:lnTo>
                      <a:pt x="1459" y="1478"/>
                    </a:lnTo>
                    <a:lnTo>
                      <a:pt x="1462" y="1476"/>
                    </a:lnTo>
                    <a:lnTo>
                      <a:pt x="1462" y="1473"/>
                    </a:lnTo>
                    <a:lnTo>
                      <a:pt x="1462" y="1465"/>
                    </a:lnTo>
                    <a:lnTo>
                      <a:pt x="1457" y="1458"/>
                    </a:lnTo>
                    <a:lnTo>
                      <a:pt x="1452" y="1455"/>
                    </a:lnTo>
                    <a:lnTo>
                      <a:pt x="1444" y="1458"/>
                    </a:lnTo>
                    <a:lnTo>
                      <a:pt x="1439" y="1463"/>
                    </a:lnTo>
                    <a:lnTo>
                      <a:pt x="1434" y="1468"/>
                    </a:lnTo>
                    <a:lnTo>
                      <a:pt x="1431" y="1470"/>
                    </a:lnTo>
                    <a:lnTo>
                      <a:pt x="1431" y="1448"/>
                    </a:lnTo>
                    <a:lnTo>
                      <a:pt x="1459" y="1404"/>
                    </a:lnTo>
                    <a:lnTo>
                      <a:pt x="1492" y="1399"/>
                    </a:lnTo>
                    <a:lnTo>
                      <a:pt x="1541" y="1402"/>
                    </a:lnTo>
                    <a:lnTo>
                      <a:pt x="1546" y="1397"/>
                    </a:lnTo>
                    <a:lnTo>
                      <a:pt x="1556" y="1387"/>
                    </a:lnTo>
                    <a:lnTo>
                      <a:pt x="1566" y="1381"/>
                    </a:lnTo>
                    <a:lnTo>
                      <a:pt x="1574" y="1389"/>
                    </a:lnTo>
                    <a:lnTo>
                      <a:pt x="1574" y="1407"/>
                    </a:lnTo>
                    <a:lnTo>
                      <a:pt x="1571" y="1425"/>
                    </a:lnTo>
                    <a:lnTo>
                      <a:pt x="1569" y="1440"/>
                    </a:lnTo>
                    <a:lnTo>
                      <a:pt x="1569" y="1445"/>
                    </a:lnTo>
                    <a:lnTo>
                      <a:pt x="1604" y="1473"/>
                    </a:lnTo>
                    <a:lnTo>
                      <a:pt x="1673" y="1491"/>
                    </a:lnTo>
                    <a:lnTo>
                      <a:pt x="1676" y="1501"/>
                    </a:lnTo>
                    <a:lnTo>
                      <a:pt x="1683" y="1521"/>
                    </a:lnTo>
                    <a:lnTo>
                      <a:pt x="1693" y="1544"/>
                    </a:lnTo>
                    <a:lnTo>
                      <a:pt x="1701" y="1554"/>
                    </a:lnTo>
                    <a:lnTo>
                      <a:pt x="1706" y="1554"/>
                    </a:lnTo>
                    <a:lnTo>
                      <a:pt x="1719" y="1554"/>
                    </a:lnTo>
                    <a:lnTo>
                      <a:pt x="1731" y="1557"/>
                    </a:lnTo>
                    <a:lnTo>
                      <a:pt x="1747" y="1557"/>
                    </a:lnTo>
                    <a:lnTo>
                      <a:pt x="1762" y="1557"/>
                    </a:lnTo>
                    <a:lnTo>
                      <a:pt x="1775" y="1560"/>
                    </a:lnTo>
                    <a:lnTo>
                      <a:pt x="1785" y="1560"/>
                    </a:lnTo>
                    <a:lnTo>
                      <a:pt x="1787" y="1560"/>
                    </a:lnTo>
                    <a:lnTo>
                      <a:pt x="1846" y="1524"/>
                    </a:lnTo>
                    <a:lnTo>
                      <a:pt x="1851" y="1532"/>
                    </a:lnTo>
                    <a:lnTo>
                      <a:pt x="1866" y="1547"/>
                    </a:lnTo>
                    <a:lnTo>
                      <a:pt x="1884" y="1565"/>
                    </a:lnTo>
                    <a:lnTo>
                      <a:pt x="1897" y="1572"/>
                    </a:lnTo>
                    <a:lnTo>
                      <a:pt x="1904" y="1572"/>
                    </a:lnTo>
                    <a:lnTo>
                      <a:pt x="1915" y="1575"/>
                    </a:lnTo>
                    <a:lnTo>
                      <a:pt x="1927" y="1575"/>
                    </a:lnTo>
                    <a:lnTo>
                      <a:pt x="1940" y="1575"/>
                    </a:lnTo>
                    <a:lnTo>
                      <a:pt x="1953" y="1577"/>
                    </a:lnTo>
                    <a:lnTo>
                      <a:pt x="1963" y="1577"/>
                    </a:lnTo>
                    <a:lnTo>
                      <a:pt x="1971" y="1577"/>
                    </a:lnTo>
                    <a:lnTo>
                      <a:pt x="1973" y="1577"/>
                    </a:lnTo>
                    <a:lnTo>
                      <a:pt x="1978" y="1575"/>
                    </a:lnTo>
                    <a:lnTo>
                      <a:pt x="1988" y="1567"/>
                    </a:lnTo>
                    <a:lnTo>
                      <a:pt x="2001" y="1560"/>
                    </a:lnTo>
                    <a:lnTo>
                      <a:pt x="2014" y="1552"/>
                    </a:lnTo>
                    <a:lnTo>
                      <a:pt x="2026" y="1547"/>
                    </a:lnTo>
                    <a:lnTo>
                      <a:pt x="2042" y="1549"/>
                    </a:lnTo>
                    <a:lnTo>
                      <a:pt x="2052" y="1554"/>
                    </a:lnTo>
                    <a:lnTo>
                      <a:pt x="2054" y="1562"/>
                    </a:lnTo>
                    <a:lnTo>
                      <a:pt x="2049" y="1570"/>
                    </a:lnTo>
                    <a:lnTo>
                      <a:pt x="2042" y="1572"/>
                    </a:lnTo>
                    <a:lnTo>
                      <a:pt x="2037" y="1575"/>
                    </a:lnTo>
                    <a:lnTo>
                      <a:pt x="2034" y="1575"/>
                    </a:lnTo>
                    <a:lnTo>
                      <a:pt x="2024" y="1570"/>
                    </a:lnTo>
                    <a:lnTo>
                      <a:pt x="2024" y="1575"/>
                    </a:lnTo>
                    <a:lnTo>
                      <a:pt x="2021" y="1588"/>
                    </a:lnTo>
                    <a:lnTo>
                      <a:pt x="2021" y="1600"/>
                    </a:lnTo>
                    <a:lnTo>
                      <a:pt x="2026" y="1608"/>
                    </a:lnTo>
                    <a:lnTo>
                      <a:pt x="2034" y="1613"/>
                    </a:lnTo>
                    <a:lnTo>
                      <a:pt x="2042" y="1618"/>
                    </a:lnTo>
                    <a:lnTo>
                      <a:pt x="2054" y="1626"/>
                    </a:lnTo>
                    <a:lnTo>
                      <a:pt x="2067" y="1628"/>
                    </a:lnTo>
                    <a:lnTo>
                      <a:pt x="2080" y="1633"/>
                    </a:lnTo>
                    <a:lnTo>
                      <a:pt x="2090" y="1646"/>
                    </a:lnTo>
                    <a:lnTo>
                      <a:pt x="2098" y="1661"/>
                    </a:lnTo>
                    <a:lnTo>
                      <a:pt x="2100" y="1674"/>
                    </a:lnTo>
                    <a:lnTo>
                      <a:pt x="2103" y="1679"/>
                    </a:lnTo>
                    <a:lnTo>
                      <a:pt x="2110" y="1687"/>
                    </a:lnTo>
                    <a:lnTo>
                      <a:pt x="2121" y="1694"/>
                    </a:lnTo>
                    <a:lnTo>
                      <a:pt x="2131" y="1705"/>
                    </a:lnTo>
                    <a:lnTo>
                      <a:pt x="2143" y="1715"/>
                    </a:lnTo>
                    <a:lnTo>
                      <a:pt x="2159" y="1725"/>
                    </a:lnTo>
                    <a:lnTo>
                      <a:pt x="2174" y="1735"/>
                    </a:lnTo>
                    <a:lnTo>
                      <a:pt x="2187" y="1745"/>
                    </a:lnTo>
                    <a:lnTo>
                      <a:pt x="2202" y="1753"/>
                    </a:lnTo>
                    <a:lnTo>
                      <a:pt x="2217" y="1763"/>
                    </a:lnTo>
                    <a:lnTo>
                      <a:pt x="2232" y="1771"/>
                    </a:lnTo>
                    <a:lnTo>
                      <a:pt x="2250" y="1778"/>
                    </a:lnTo>
                    <a:lnTo>
                      <a:pt x="2265" y="1786"/>
                    </a:lnTo>
                    <a:lnTo>
                      <a:pt x="2281" y="1789"/>
                    </a:lnTo>
                    <a:lnTo>
                      <a:pt x="2291" y="1791"/>
                    </a:lnTo>
                    <a:lnTo>
                      <a:pt x="2301" y="1789"/>
                    </a:lnTo>
                    <a:lnTo>
                      <a:pt x="2309" y="1776"/>
                    </a:lnTo>
                    <a:lnTo>
                      <a:pt x="2309" y="1758"/>
                    </a:lnTo>
                    <a:lnTo>
                      <a:pt x="2301" y="1743"/>
                    </a:lnTo>
                    <a:lnTo>
                      <a:pt x="2299" y="1735"/>
                    </a:lnTo>
                    <a:lnTo>
                      <a:pt x="2347" y="1768"/>
                    </a:lnTo>
                    <a:lnTo>
                      <a:pt x="2349" y="1768"/>
                    </a:lnTo>
                    <a:lnTo>
                      <a:pt x="2354" y="1768"/>
                    </a:lnTo>
                    <a:lnTo>
                      <a:pt x="2360" y="1766"/>
                    </a:lnTo>
                    <a:lnTo>
                      <a:pt x="2362" y="1758"/>
                    </a:lnTo>
                    <a:lnTo>
                      <a:pt x="2352" y="1743"/>
                    </a:lnTo>
                    <a:lnTo>
                      <a:pt x="2337" y="1720"/>
                    </a:lnTo>
                    <a:lnTo>
                      <a:pt x="2319" y="1699"/>
                    </a:lnTo>
                    <a:lnTo>
                      <a:pt x="2316" y="1687"/>
                    </a:lnTo>
                    <a:lnTo>
                      <a:pt x="2327" y="1687"/>
                    </a:lnTo>
                    <a:lnTo>
                      <a:pt x="2342" y="1697"/>
                    </a:lnTo>
                    <a:lnTo>
                      <a:pt x="2357" y="1712"/>
                    </a:lnTo>
                    <a:lnTo>
                      <a:pt x="2367" y="1725"/>
                    </a:lnTo>
                    <a:lnTo>
                      <a:pt x="2372" y="1738"/>
                    </a:lnTo>
                    <a:lnTo>
                      <a:pt x="2380" y="1753"/>
                    </a:lnTo>
                    <a:lnTo>
                      <a:pt x="2393" y="1766"/>
                    </a:lnTo>
                    <a:lnTo>
                      <a:pt x="2418" y="1776"/>
                    </a:lnTo>
                    <a:lnTo>
                      <a:pt x="2443" y="1781"/>
                    </a:lnTo>
                    <a:lnTo>
                      <a:pt x="2454" y="1783"/>
                    </a:lnTo>
                    <a:lnTo>
                      <a:pt x="2459" y="1783"/>
                    </a:lnTo>
                    <a:lnTo>
                      <a:pt x="2466" y="1824"/>
                    </a:lnTo>
                    <a:lnTo>
                      <a:pt x="2461" y="1845"/>
                    </a:lnTo>
                    <a:lnTo>
                      <a:pt x="2466" y="1847"/>
                    </a:lnTo>
                    <a:lnTo>
                      <a:pt x="2477" y="1857"/>
                    </a:lnTo>
                    <a:lnTo>
                      <a:pt x="2489" y="1867"/>
                    </a:lnTo>
                    <a:lnTo>
                      <a:pt x="2499" y="1875"/>
                    </a:lnTo>
                    <a:lnTo>
                      <a:pt x="2507" y="1880"/>
                    </a:lnTo>
                    <a:lnTo>
                      <a:pt x="2515" y="1885"/>
                    </a:lnTo>
                    <a:lnTo>
                      <a:pt x="2522" y="1885"/>
                    </a:lnTo>
                    <a:lnTo>
                      <a:pt x="2530" y="1883"/>
                    </a:lnTo>
                    <a:lnTo>
                      <a:pt x="2535" y="1883"/>
                    </a:lnTo>
                    <a:lnTo>
                      <a:pt x="2548" y="1888"/>
                    </a:lnTo>
                    <a:lnTo>
                      <a:pt x="2563" y="1898"/>
                    </a:lnTo>
                    <a:lnTo>
                      <a:pt x="2578" y="1911"/>
                    </a:lnTo>
                    <a:lnTo>
                      <a:pt x="2596" y="1923"/>
                    </a:lnTo>
                    <a:lnTo>
                      <a:pt x="2611" y="1939"/>
                    </a:lnTo>
                    <a:lnTo>
                      <a:pt x="2621" y="1949"/>
                    </a:lnTo>
                    <a:lnTo>
                      <a:pt x="2629" y="1956"/>
                    </a:lnTo>
                    <a:lnTo>
                      <a:pt x="2637" y="1969"/>
                    </a:lnTo>
                    <a:lnTo>
                      <a:pt x="2647" y="1982"/>
                    </a:lnTo>
                    <a:lnTo>
                      <a:pt x="2655" y="1997"/>
                    </a:lnTo>
                    <a:lnTo>
                      <a:pt x="2660" y="2010"/>
                    </a:lnTo>
                    <a:lnTo>
                      <a:pt x="2662" y="2020"/>
                    </a:lnTo>
                    <a:lnTo>
                      <a:pt x="2670" y="2030"/>
                    </a:lnTo>
                    <a:lnTo>
                      <a:pt x="2675" y="2035"/>
                    </a:lnTo>
                    <a:lnTo>
                      <a:pt x="2680" y="2030"/>
                    </a:lnTo>
                    <a:lnTo>
                      <a:pt x="2683" y="2018"/>
                    </a:lnTo>
                    <a:lnTo>
                      <a:pt x="2685" y="2005"/>
                    </a:lnTo>
                    <a:lnTo>
                      <a:pt x="2690" y="1995"/>
                    </a:lnTo>
                    <a:lnTo>
                      <a:pt x="2698" y="1992"/>
                    </a:lnTo>
                    <a:lnTo>
                      <a:pt x="2710" y="1992"/>
                    </a:lnTo>
                    <a:lnTo>
                      <a:pt x="2726" y="1997"/>
                    </a:lnTo>
                    <a:lnTo>
                      <a:pt x="2738" y="2005"/>
                    </a:lnTo>
                    <a:lnTo>
                      <a:pt x="2744" y="2015"/>
                    </a:lnTo>
                    <a:lnTo>
                      <a:pt x="2749" y="2040"/>
                    </a:lnTo>
                    <a:lnTo>
                      <a:pt x="2756" y="2079"/>
                    </a:lnTo>
                    <a:lnTo>
                      <a:pt x="2766" y="2112"/>
                    </a:lnTo>
                    <a:lnTo>
                      <a:pt x="2769" y="2127"/>
                    </a:lnTo>
                    <a:lnTo>
                      <a:pt x="2807" y="2132"/>
                    </a:lnTo>
                    <a:lnTo>
                      <a:pt x="2810" y="2122"/>
                    </a:lnTo>
                    <a:lnTo>
                      <a:pt x="2817" y="2096"/>
                    </a:lnTo>
                    <a:lnTo>
                      <a:pt x="2825" y="2068"/>
                    </a:lnTo>
                    <a:lnTo>
                      <a:pt x="2825" y="2046"/>
                    </a:lnTo>
                    <a:lnTo>
                      <a:pt x="2815" y="2018"/>
                    </a:lnTo>
                    <a:lnTo>
                      <a:pt x="2792" y="1977"/>
                    </a:lnTo>
                    <a:lnTo>
                      <a:pt x="2769" y="1941"/>
                    </a:lnTo>
                    <a:lnTo>
                      <a:pt x="2759" y="1926"/>
                    </a:lnTo>
                    <a:lnTo>
                      <a:pt x="2756" y="1926"/>
                    </a:lnTo>
                    <a:lnTo>
                      <a:pt x="2749" y="1926"/>
                    </a:lnTo>
                    <a:lnTo>
                      <a:pt x="2738" y="1926"/>
                    </a:lnTo>
                    <a:lnTo>
                      <a:pt x="2726" y="1926"/>
                    </a:lnTo>
                    <a:lnTo>
                      <a:pt x="2713" y="1926"/>
                    </a:lnTo>
                    <a:lnTo>
                      <a:pt x="2700" y="1923"/>
                    </a:lnTo>
                    <a:lnTo>
                      <a:pt x="2690" y="1921"/>
                    </a:lnTo>
                    <a:lnTo>
                      <a:pt x="2683" y="1918"/>
                    </a:lnTo>
                    <a:lnTo>
                      <a:pt x="2675" y="1911"/>
                    </a:lnTo>
                    <a:lnTo>
                      <a:pt x="2662" y="1895"/>
                    </a:lnTo>
                    <a:lnTo>
                      <a:pt x="2647" y="1875"/>
                    </a:lnTo>
                    <a:lnTo>
                      <a:pt x="2629" y="1852"/>
                    </a:lnTo>
                    <a:lnTo>
                      <a:pt x="2611" y="1829"/>
                    </a:lnTo>
                    <a:lnTo>
                      <a:pt x="2596" y="1811"/>
                    </a:lnTo>
                    <a:lnTo>
                      <a:pt x="2583" y="1799"/>
                    </a:lnTo>
                    <a:lnTo>
                      <a:pt x="2576" y="1794"/>
                    </a:lnTo>
                    <a:lnTo>
                      <a:pt x="2568" y="1789"/>
                    </a:lnTo>
                    <a:lnTo>
                      <a:pt x="2555" y="1778"/>
                    </a:lnTo>
                    <a:lnTo>
                      <a:pt x="2540" y="1763"/>
                    </a:lnTo>
                    <a:lnTo>
                      <a:pt x="2522" y="1743"/>
                    </a:lnTo>
                    <a:lnTo>
                      <a:pt x="2505" y="1725"/>
                    </a:lnTo>
                    <a:lnTo>
                      <a:pt x="2489" y="1705"/>
                    </a:lnTo>
                    <a:lnTo>
                      <a:pt x="2477" y="1692"/>
                    </a:lnTo>
                    <a:lnTo>
                      <a:pt x="2471" y="1682"/>
                    </a:lnTo>
                    <a:lnTo>
                      <a:pt x="2466" y="1674"/>
                    </a:lnTo>
                    <a:lnTo>
                      <a:pt x="2456" y="1659"/>
                    </a:lnTo>
                    <a:lnTo>
                      <a:pt x="2441" y="1644"/>
                    </a:lnTo>
                    <a:lnTo>
                      <a:pt x="2423" y="1626"/>
                    </a:lnTo>
                    <a:lnTo>
                      <a:pt x="2405" y="1608"/>
                    </a:lnTo>
                    <a:lnTo>
                      <a:pt x="2390" y="1593"/>
                    </a:lnTo>
                    <a:lnTo>
                      <a:pt x="2377" y="1582"/>
                    </a:lnTo>
                    <a:lnTo>
                      <a:pt x="2370" y="1580"/>
                    </a:lnTo>
                    <a:lnTo>
                      <a:pt x="2357" y="1570"/>
                    </a:lnTo>
                    <a:lnTo>
                      <a:pt x="2337" y="1544"/>
                    </a:lnTo>
                    <a:lnTo>
                      <a:pt x="2316" y="1519"/>
                    </a:lnTo>
                    <a:lnTo>
                      <a:pt x="2309" y="1506"/>
                    </a:lnTo>
                    <a:lnTo>
                      <a:pt x="2222" y="1595"/>
                    </a:lnTo>
                    <a:lnTo>
                      <a:pt x="2230" y="1610"/>
                    </a:lnTo>
                    <a:lnTo>
                      <a:pt x="2197" y="1636"/>
                    </a:lnTo>
                    <a:lnTo>
                      <a:pt x="2149" y="1575"/>
                    </a:lnTo>
                    <a:lnTo>
                      <a:pt x="2113" y="1534"/>
                    </a:lnTo>
                    <a:lnTo>
                      <a:pt x="2105" y="1534"/>
                    </a:lnTo>
                    <a:lnTo>
                      <a:pt x="2087" y="1534"/>
                    </a:lnTo>
                    <a:lnTo>
                      <a:pt x="2070" y="1529"/>
                    </a:lnTo>
                    <a:lnTo>
                      <a:pt x="2060" y="1521"/>
                    </a:lnTo>
                    <a:lnTo>
                      <a:pt x="2057" y="1506"/>
                    </a:lnTo>
                    <a:lnTo>
                      <a:pt x="2060" y="1488"/>
                    </a:lnTo>
                    <a:lnTo>
                      <a:pt x="2054" y="1473"/>
                    </a:lnTo>
                    <a:lnTo>
                      <a:pt x="2042" y="1465"/>
                    </a:lnTo>
                    <a:close/>
                  </a:path>
                </a:pathLst>
              </a:custGeom>
              <a:grpFill/>
              <a:ln w="12700">
                <a:solidFill>
                  <a:schemeClr val="tx2">
                    <a:lumMod val="20000"/>
                    <a:lumOff val="80000"/>
                  </a:schemeClr>
                </a:solidFill>
                <a:round/>
                <a:headEnd/>
                <a:tailEnd/>
              </a:ln>
            </p:spPr>
            <p:txBody>
              <a:bodyPr lIns="91432" tIns="45716" rIns="91432" bIns="45716" anchor="ctr"/>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pPr>
                  <a:defRPr/>
                </a:pPr>
                <a:r>
                  <a:rPr lang="en-US" sz="2000" dirty="0">
                    <a:solidFill>
                      <a:schemeClr val="bg1"/>
                    </a:solidFill>
                  </a:rPr>
                  <a:t>          </a:t>
                </a:r>
              </a:p>
            </p:txBody>
          </p:sp>
          <p:sp>
            <p:nvSpPr>
              <p:cNvPr id="234" name="Freeform 84">
                <a:extLst>
                  <a:ext uri="{FF2B5EF4-FFF2-40B4-BE49-F238E27FC236}">
                    <a16:creationId xmlns:a16="http://schemas.microsoft.com/office/drawing/2014/main" id="{07E1B4AE-F181-4035-90AE-2BCE556D2E50}"/>
                  </a:ext>
                </a:extLst>
              </p:cNvPr>
              <p:cNvSpPr>
                <a:spLocks/>
              </p:cNvSpPr>
              <p:nvPr/>
            </p:nvSpPr>
            <p:spPr bwMode="auto">
              <a:xfrm>
                <a:off x="-1393230" y="6829556"/>
                <a:ext cx="139700" cy="57151"/>
              </a:xfrm>
              <a:custGeom>
                <a:avLst/>
                <a:gdLst>
                  <a:gd name="T0" fmla="*/ 150 w 150"/>
                  <a:gd name="T1" fmla="*/ 35 h 61"/>
                  <a:gd name="T2" fmla="*/ 106 w 150"/>
                  <a:gd name="T3" fmla="*/ 0 h 61"/>
                  <a:gd name="T4" fmla="*/ 63 w 150"/>
                  <a:gd name="T5" fmla="*/ 7 h 61"/>
                  <a:gd name="T6" fmla="*/ 55 w 150"/>
                  <a:gd name="T7" fmla="*/ 15 h 61"/>
                  <a:gd name="T8" fmla="*/ 38 w 150"/>
                  <a:gd name="T9" fmla="*/ 30 h 61"/>
                  <a:gd name="T10" fmla="*/ 17 w 150"/>
                  <a:gd name="T11" fmla="*/ 48 h 61"/>
                  <a:gd name="T12" fmla="*/ 0 w 150"/>
                  <a:gd name="T13" fmla="*/ 56 h 61"/>
                  <a:gd name="T14" fmla="*/ 0 w 150"/>
                  <a:gd name="T15" fmla="*/ 58 h 61"/>
                  <a:gd name="T16" fmla="*/ 7 w 150"/>
                  <a:gd name="T17" fmla="*/ 58 h 61"/>
                  <a:gd name="T18" fmla="*/ 20 w 150"/>
                  <a:gd name="T19" fmla="*/ 61 h 61"/>
                  <a:gd name="T20" fmla="*/ 38 w 150"/>
                  <a:gd name="T21" fmla="*/ 61 h 61"/>
                  <a:gd name="T22" fmla="*/ 58 w 150"/>
                  <a:gd name="T23" fmla="*/ 61 h 61"/>
                  <a:gd name="T24" fmla="*/ 76 w 150"/>
                  <a:gd name="T25" fmla="*/ 61 h 61"/>
                  <a:gd name="T26" fmla="*/ 89 w 150"/>
                  <a:gd name="T27" fmla="*/ 58 h 61"/>
                  <a:gd name="T28" fmla="*/ 96 w 150"/>
                  <a:gd name="T29" fmla="*/ 56 h 61"/>
                  <a:gd name="T30" fmla="*/ 104 w 150"/>
                  <a:gd name="T31" fmla="*/ 48 h 61"/>
                  <a:gd name="T32" fmla="*/ 111 w 150"/>
                  <a:gd name="T33" fmla="*/ 40 h 61"/>
                  <a:gd name="T34" fmla="*/ 124 w 150"/>
                  <a:gd name="T35" fmla="*/ 35 h 61"/>
                  <a:gd name="T36" fmla="*/ 150 w 150"/>
                  <a:gd name="T37" fmla="*/ 35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0"/>
                  <a:gd name="T58" fmla="*/ 0 h 61"/>
                  <a:gd name="T59" fmla="*/ 150 w 150"/>
                  <a:gd name="T60" fmla="*/ 61 h 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0" h="61">
                    <a:moveTo>
                      <a:pt x="150" y="35"/>
                    </a:moveTo>
                    <a:lnTo>
                      <a:pt x="106" y="0"/>
                    </a:lnTo>
                    <a:lnTo>
                      <a:pt x="63" y="7"/>
                    </a:lnTo>
                    <a:lnTo>
                      <a:pt x="55" y="15"/>
                    </a:lnTo>
                    <a:lnTo>
                      <a:pt x="38" y="30"/>
                    </a:lnTo>
                    <a:lnTo>
                      <a:pt x="17" y="48"/>
                    </a:lnTo>
                    <a:lnTo>
                      <a:pt x="0" y="56"/>
                    </a:lnTo>
                    <a:lnTo>
                      <a:pt x="0" y="58"/>
                    </a:lnTo>
                    <a:lnTo>
                      <a:pt x="7" y="58"/>
                    </a:lnTo>
                    <a:lnTo>
                      <a:pt x="20" y="61"/>
                    </a:lnTo>
                    <a:lnTo>
                      <a:pt x="38" y="61"/>
                    </a:lnTo>
                    <a:lnTo>
                      <a:pt x="58" y="61"/>
                    </a:lnTo>
                    <a:lnTo>
                      <a:pt x="76" y="61"/>
                    </a:lnTo>
                    <a:lnTo>
                      <a:pt x="89" y="58"/>
                    </a:lnTo>
                    <a:lnTo>
                      <a:pt x="96" y="56"/>
                    </a:lnTo>
                    <a:lnTo>
                      <a:pt x="104" y="48"/>
                    </a:lnTo>
                    <a:lnTo>
                      <a:pt x="111" y="40"/>
                    </a:lnTo>
                    <a:lnTo>
                      <a:pt x="124" y="35"/>
                    </a:lnTo>
                    <a:lnTo>
                      <a:pt x="150" y="35"/>
                    </a:lnTo>
                    <a:close/>
                  </a:path>
                </a:pathLst>
              </a:custGeom>
              <a:grpFill/>
              <a:ln w="12700">
                <a:solidFill>
                  <a:schemeClr val="tx2">
                    <a:lumMod val="20000"/>
                    <a:lumOff val="80000"/>
                  </a:schemeClr>
                </a:solidFill>
                <a:round/>
                <a:headEnd/>
                <a:tailEnd/>
              </a:ln>
            </p:spPr>
            <p:txBody>
              <a:bodyPr lIns="91432" tIns="45716" rIns="91432" bIns="45716"/>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pPr>
                  <a:defRPr/>
                </a:pPr>
                <a:endParaRPr lang="en-US" dirty="0"/>
              </a:p>
            </p:txBody>
          </p:sp>
          <p:grpSp>
            <p:nvGrpSpPr>
              <p:cNvPr id="235" name="Group 234">
                <a:extLst>
                  <a:ext uri="{FF2B5EF4-FFF2-40B4-BE49-F238E27FC236}">
                    <a16:creationId xmlns:a16="http://schemas.microsoft.com/office/drawing/2014/main" id="{AABBD5B4-1F82-486D-A2E4-EFF6491FCFEA}"/>
                  </a:ext>
                </a:extLst>
              </p:cNvPr>
              <p:cNvGrpSpPr>
                <a:grpSpLocks/>
              </p:cNvGrpSpPr>
              <p:nvPr/>
            </p:nvGrpSpPr>
            <p:grpSpPr bwMode="auto">
              <a:xfrm>
                <a:off x="-377811" y="6472239"/>
                <a:ext cx="223840" cy="239713"/>
                <a:chOff x="888" y="4300"/>
                <a:chExt cx="141" cy="151"/>
              </a:xfrm>
              <a:grpFill/>
            </p:grpSpPr>
            <p:sp>
              <p:nvSpPr>
                <p:cNvPr id="244" name="Freeform 94">
                  <a:extLst>
                    <a:ext uri="{FF2B5EF4-FFF2-40B4-BE49-F238E27FC236}">
                      <a16:creationId xmlns:a16="http://schemas.microsoft.com/office/drawing/2014/main" id="{5E1876FD-C66B-4005-8067-7E7BB4CE0DD6}"/>
                    </a:ext>
                  </a:extLst>
                </p:cNvPr>
                <p:cNvSpPr>
                  <a:spLocks/>
                </p:cNvSpPr>
                <p:nvPr/>
              </p:nvSpPr>
              <p:spPr bwMode="auto">
                <a:xfrm>
                  <a:off x="948" y="4341"/>
                  <a:ext cx="37" cy="12"/>
                </a:xfrm>
                <a:custGeom>
                  <a:avLst/>
                  <a:gdLst>
                    <a:gd name="T0" fmla="*/ 0 w 63"/>
                    <a:gd name="T1" fmla="*/ 15 h 22"/>
                    <a:gd name="T2" fmla="*/ 28 w 63"/>
                    <a:gd name="T3" fmla="*/ 22 h 22"/>
                    <a:gd name="T4" fmla="*/ 63 w 63"/>
                    <a:gd name="T5" fmla="*/ 15 h 22"/>
                    <a:gd name="T6" fmla="*/ 53 w 63"/>
                    <a:gd name="T7" fmla="*/ 0 h 22"/>
                    <a:gd name="T8" fmla="*/ 48 w 63"/>
                    <a:gd name="T9" fmla="*/ 0 h 22"/>
                    <a:gd name="T10" fmla="*/ 35 w 63"/>
                    <a:gd name="T11" fmla="*/ 0 h 22"/>
                    <a:gd name="T12" fmla="*/ 18 w 63"/>
                    <a:gd name="T13" fmla="*/ 2 h 22"/>
                    <a:gd name="T14" fmla="*/ 0 w 63"/>
                    <a:gd name="T15" fmla="*/ 15 h 22"/>
                    <a:gd name="T16" fmla="*/ 0 60000 65536"/>
                    <a:gd name="T17" fmla="*/ 0 60000 65536"/>
                    <a:gd name="T18" fmla="*/ 0 60000 65536"/>
                    <a:gd name="T19" fmla="*/ 0 60000 65536"/>
                    <a:gd name="T20" fmla="*/ 0 60000 65536"/>
                    <a:gd name="T21" fmla="*/ 0 60000 65536"/>
                    <a:gd name="T22" fmla="*/ 0 60000 65536"/>
                    <a:gd name="T23" fmla="*/ 0 60000 65536"/>
                    <a:gd name="T24" fmla="*/ 0 w 63"/>
                    <a:gd name="T25" fmla="*/ 0 h 22"/>
                    <a:gd name="T26" fmla="*/ 63 w 63"/>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3" h="22">
                      <a:moveTo>
                        <a:pt x="0" y="15"/>
                      </a:moveTo>
                      <a:lnTo>
                        <a:pt x="28" y="22"/>
                      </a:lnTo>
                      <a:lnTo>
                        <a:pt x="63" y="15"/>
                      </a:lnTo>
                      <a:lnTo>
                        <a:pt x="53" y="0"/>
                      </a:lnTo>
                      <a:lnTo>
                        <a:pt x="48" y="0"/>
                      </a:lnTo>
                      <a:lnTo>
                        <a:pt x="35" y="0"/>
                      </a:lnTo>
                      <a:lnTo>
                        <a:pt x="18" y="2"/>
                      </a:lnTo>
                      <a:lnTo>
                        <a:pt x="0" y="15"/>
                      </a:lnTo>
                      <a:close/>
                    </a:path>
                  </a:pathLst>
                </a:custGeom>
                <a:grpFill/>
                <a:ln w="12700">
                  <a:solidFill>
                    <a:schemeClr val="tx2">
                      <a:lumMod val="20000"/>
                      <a:lumOff val="80000"/>
                    </a:schemeClr>
                  </a:solidFill>
                  <a:round/>
                  <a:headEnd/>
                  <a:tailEnd/>
                </a:ln>
              </p:spPr>
              <p:txBody>
                <a:bodyPr/>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pPr>
                    <a:defRPr/>
                  </a:pPr>
                  <a:endParaRPr lang="en-US" dirty="0"/>
                </a:p>
              </p:txBody>
            </p:sp>
            <p:sp>
              <p:nvSpPr>
                <p:cNvPr id="245" name="Freeform 95">
                  <a:extLst>
                    <a:ext uri="{FF2B5EF4-FFF2-40B4-BE49-F238E27FC236}">
                      <a16:creationId xmlns:a16="http://schemas.microsoft.com/office/drawing/2014/main" id="{9E885E69-FD0B-4AC4-BA48-6B52E47E3D6E}"/>
                    </a:ext>
                  </a:extLst>
                </p:cNvPr>
                <p:cNvSpPr>
                  <a:spLocks/>
                </p:cNvSpPr>
                <p:nvPr/>
              </p:nvSpPr>
              <p:spPr bwMode="auto">
                <a:xfrm>
                  <a:off x="888" y="4333"/>
                  <a:ext cx="138" cy="118"/>
                </a:xfrm>
                <a:custGeom>
                  <a:avLst/>
                  <a:gdLst>
                    <a:gd name="T0" fmla="*/ 178 w 234"/>
                    <a:gd name="T1" fmla="*/ 0 h 201"/>
                    <a:gd name="T2" fmla="*/ 170 w 234"/>
                    <a:gd name="T3" fmla="*/ 2 h 201"/>
                    <a:gd name="T4" fmla="*/ 155 w 234"/>
                    <a:gd name="T5" fmla="*/ 10 h 201"/>
                    <a:gd name="T6" fmla="*/ 135 w 234"/>
                    <a:gd name="T7" fmla="*/ 13 h 201"/>
                    <a:gd name="T8" fmla="*/ 114 w 234"/>
                    <a:gd name="T9" fmla="*/ 7 h 201"/>
                    <a:gd name="T10" fmla="*/ 99 w 234"/>
                    <a:gd name="T11" fmla="*/ 5 h 201"/>
                    <a:gd name="T12" fmla="*/ 89 w 234"/>
                    <a:gd name="T13" fmla="*/ 13 h 201"/>
                    <a:gd name="T14" fmla="*/ 84 w 234"/>
                    <a:gd name="T15" fmla="*/ 25 h 201"/>
                    <a:gd name="T16" fmla="*/ 86 w 234"/>
                    <a:gd name="T17" fmla="*/ 35 h 201"/>
                    <a:gd name="T18" fmla="*/ 89 w 234"/>
                    <a:gd name="T19" fmla="*/ 46 h 201"/>
                    <a:gd name="T20" fmla="*/ 89 w 234"/>
                    <a:gd name="T21" fmla="*/ 56 h 201"/>
                    <a:gd name="T22" fmla="*/ 84 w 234"/>
                    <a:gd name="T23" fmla="*/ 66 h 201"/>
                    <a:gd name="T24" fmla="*/ 81 w 234"/>
                    <a:gd name="T25" fmla="*/ 71 h 201"/>
                    <a:gd name="T26" fmla="*/ 64 w 234"/>
                    <a:gd name="T27" fmla="*/ 63 h 201"/>
                    <a:gd name="T28" fmla="*/ 0 w 234"/>
                    <a:gd name="T29" fmla="*/ 109 h 201"/>
                    <a:gd name="T30" fmla="*/ 41 w 234"/>
                    <a:gd name="T31" fmla="*/ 152 h 201"/>
                    <a:gd name="T32" fmla="*/ 74 w 234"/>
                    <a:gd name="T33" fmla="*/ 135 h 201"/>
                    <a:gd name="T34" fmla="*/ 92 w 234"/>
                    <a:gd name="T35" fmla="*/ 135 h 201"/>
                    <a:gd name="T36" fmla="*/ 59 w 234"/>
                    <a:gd name="T37" fmla="*/ 180 h 201"/>
                    <a:gd name="T38" fmla="*/ 61 w 234"/>
                    <a:gd name="T39" fmla="*/ 186 h 201"/>
                    <a:gd name="T40" fmla="*/ 66 w 234"/>
                    <a:gd name="T41" fmla="*/ 193 h 201"/>
                    <a:gd name="T42" fmla="*/ 71 w 234"/>
                    <a:gd name="T43" fmla="*/ 201 h 201"/>
                    <a:gd name="T44" fmla="*/ 81 w 234"/>
                    <a:gd name="T45" fmla="*/ 198 h 201"/>
                    <a:gd name="T46" fmla="*/ 94 w 234"/>
                    <a:gd name="T47" fmla="*/ 186 h 201"/>
                    <a:gd name="T48" fmla="*/ 109 w 234"/>
                    <a:gd name="T49" fmla="*/ 163 h 201"/>
                    <a:gd name="T50" fmla="*/ 122 w 234"/>
                    <a:gd name="T51" fmla="*/ 142 h 201"/>
                    <a:gd name="T52" fmla="*/ 127 w 234"/>
                    <a:gd name="T53" fmla="*/ 132 h 201"/>
                    <a:gd name="T54" fmla="*/ 132 w 234"/>
                    <a:gd name="T55" fmla="*/ 127 h 201"/>
                    <a:gd name="T56" fmla="*/ 148 w 234"/>
                    <a:gd name="T57" fmla="*/ 117 h 201"/>
                    <a:gd name="T58" fmla="*/ 165 w 234"/>
                    <a:gd name="T59" fmla="*/ 107 h 201"/>
                    <a:gd name="T60" fmla="*/ 181 w 234"/>
                    <a:gd name="T61" fmla="*/ 99 h 201"/>
                    <a:gd name="T62" fmla="*/ 191 w 234"/>
                    <a:gd name="T63" fmla="*/ 91 h 201"/>
                    <a:gd name="T64" fmla="*/ 191 w 234"/>
                    <a:gd name="T65" fmla="*/ 81 h 201"/>
                    <a:gd name="T66" fmla="*/ 188 w 234"/>
                    <a:gd name="T67" fmla="*/ 74 h 201"/>
                    <a:gd name="T68" fmla="*/ 186 w 234"/>
                    <a:gd name="T69" fmla="*/ 69 h 201"/>
                    <a:gd name="T70" fmla="*/ 188 w 234"/>
                    <a:gd name="T71" fmla="*/ 66 h 201"/>
                    <a:gd name="T72" fmla="*/ 193 w 234"/>
                    <a:gd name="T73" fmla="*/ 66 h 201"/>
                    <a:gd name="T74" fmla="*/ 198 w 234"/>
                    <a:gd name="T75" fmla="*/ 66 h 201"/>
                    <a:gd name="T76" fmla="*/ 203 w 234"/>
                    <a:gd name="T77" fmla="*/ 71 h 201"/>
                    <a:gd name="T78" fmla="*/ 211 w 234"/>
                    <a:gd name="T79" fmla="*/ 76 h 201"/>
                    <a:gd name="T80" fmla="*/ 221 w 234"/>
                    <a:gd name="T81" fmla="*/ 76 h 201"/>
                    <a:gd name="T82" fmla="*/ 229 w 234"/>
                    <a:gd name="T83" fmla="*/ 71 h 201"/>
                    <a:gd name="T84" fmla="*/ 234 w 234"/>
                    <a:gd name="T85" fmla="*/ 69 h 201"/>
                    <a:gd name="T86" fmla="*/ 221 w 234"/>
                    <a:gd name="T87" fmla="*/ 18 h 201"/>
                    <a:gd name="T88" fmla="*/ 178 w 234"/>
                    <a:gd name="T89" fmla="*/ 0 h 2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34"/>
                    <a:gd name="T136" fmla="*/ 0 h 201"/>
                    <a:gd name="T137" fmla="*/ 234 w 234"/>
                    <a:gd name="T138" fmla="*/ 201 h 2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34" h="201">
                      <a:moveTo>
                        <a:pt x="178" y="0"/>
                      </a:moveTo>
                      <a:lnTo>
                        <a:pt x="170" y="2"/>
                      </a:lnTo>
                      <a:lnTo>
                        <a:pt x="155" y="10"/>
                      </a:lnTo>
                      <a:lnTo>
                        <a:pt x="135" y="13"/>
                      </a:lnTo>
                      <a:lnTo>
                        <a:pt x="114" y="7"/>
                      </a:lnTo>
                      <a:lnTo>
                        <a:pt x="99" y="5"/>
                      </a:lnTo>
                      <a:lnTo>
                        <a:pt x="89" y="13"/>
                      </a:lnTo>
                      <a:lnTo>
                        <a:pt x="84" y="25"/>
                      </a:lnTo>
                      <a:lnTo>
                        <a:pt x="86" y="35"/>
                      </a:lnTo>
                      <a:lnTo>
                        <a:pt x="89" y="46"/>
                      </a:lnTo>
                      <a:lnTo>
                        <a:pt x="89" y="56"/>
                      </a:lnTo>
                      <a:lnTo>
                        <a:pt x="84" y="66"/>
                      </a:lnTo>
                      <a:lnTo>
                        <a:pt x="81" y="71"/>
                      </a:lnTo>
                      <a:lnTo>
                        <a:pt x="64" y="63"/>
                      </a:lnTo>
                      <a:lnTo>
                        <a:pt x="0" y="109"/>
                      </a:lnTo>
                      <a:lnTo>
                        <a:pt x="41" y="152"/>
                      </a:lnTo>
                      <a:lnTo>
                        <a:pt x="74" y="135"/>
                      </a:lnTo>
                      <a:lnTo>
                        <a:pt x="92" y="135"/>
                      </a:lnTo>
                      <a:lnTo>
                        <a:pt x="59" y="180"/>
                      </a:lnTo>
                      <a:lnTo>
                        <a:pt x="61" y="186"/>
                      </a:lnTo>
                      <a:lnTo>
                        <a:pt x="66" y="193"/>
                      </a:lnTo>
                      <a:lnTo>
                        <a:pt x="71" y="201"/>
                      </a:lnTo>
                      <a:lnTo>
                        <a:pt x="81" y="198"/>
                      </a:lnTo>
                      <a:lnTo>
                        <a:pt x="94" y="186"/>
                      </a:lnTo>
                      <a:lnTo>
                        <a:pt x="109" y="163"/>
                      </a:lnTo>
                      <a:lnTo>
                        <a:pt x="122" y="142"/>
                      </a:lnTo>
                      <a:lnTo>
                        <a:pt x="127" y="132"/>
                      </a:lnTo>
                      <a:lnTo>
                        <a:pt x="132" y="127"/>
                      </a:lnTo>
                      <a:lnTo>
                        <a:pt x="148" y="117"/>
                      </a:lnTo>
                      <a:lnTo>
                        <a:pt x="165" y="107"/>
                      </a:lnTo>
                      <a:lnTo>
                        <a:pt x="181" y="99"/>
                      </a:lnTo>
                      <a:lnTo>
                        <a:pt x="191" y="91"/>
                      </a:lnTo>
                      <a:lnTo>
                        <a:pt x="191" y="81"/>
                      </a:lnTo>
                      <a:lnTo>
                        <a:pt x="188" y="74"/>
                      </a:lnTo>
                      <a:lnTo>
                        <a:pt x="186" y="69"/>
                      </a:lnTo>
                      <a:lnTo>
                        <a:pt x="188" y="66"/>
                      </a:lnTo>
                      <a:lnTo>
                        <a:pt x="193" y="66"/>
                      </a:lnTo>
                      <a:lnTo>
                        <a:pt x="198" y="66"/>
                      </a:lnTo>
                      <a:lnTo>
                        <a:pt x="203" y="71"/>
                      </a:lnTo>
                      <a:lnTo>
                        <a:pt x="211" y="76"/>
                      </a:lnTo>
                      <a:lnTo>
                        <a:pt x="221" y="76"/>
                      </a:lnTo>
                      <a:lnTo>
                        <a:pt x="229" y="71"/>
                      </a:lnTo>
                      <a:lnTo>
                        <a:pt x="234" y="69"/>
                      </a:lnTo>
                      <a:lnTo>
                        <a:pt x="221" y="18"/>
                      </a:lnTo>
                      <a:lnTo>
                        <a:pt x="178" y="0"/>
                      </a:lnTo>
                      <a:close/>
                    </a:path>
                  </a:pathLst>
                </a:custGeom>
                <a:grpFill/>
                <a:ln w="12700">
                  <a:solidFill>
                    <a:schemeClr val="tx2">
                      <a:lumMod val="20000"/>
                      <a:lumOff val="80000"/>
                    </a:schemeClr>
                  </a:solidFill>
                  <a:round/>
                  <a:headEnd/>
                  <a:tailEnd/>
                </a:ln>
              </p:spPr>
              <p:txBody>
                <a:bodyPr/>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pPr>
                    <a:defRPr/>
                  </a:pPr>
                  <a:endParaRPr lang="en-US" dirty="0"/>
                </a:p>
              </p:txBody>
            </p:sp>
            <p:sp>
              <p:nvSpPr>
                <p:cNvPr id="246" name="Freeform 96">
                  <a:extLst>
                    <a:ext uri="{FF2B5EF4-FFF2-40B4-BE49-F238E27FC236}">
                      <a16:creationId xmlns:a16="http://schemas.microsoft.com/office/drawing/2014/main" id="{4EE128B6-78C1-4BA5-BBD8-65E97FDCA533}"/>
                    </a:ext>
                  </a:extLst>
                </p:cNvPr>
                <p:cNvSpPr>
                  <a:spLocks/>
                </p:cNvSpPr>
                <p:nvPr/>
              </p:nvSpPr>
              <p:spPr bwMode="auto">
                <a:xfrm>
                  <a:off x="993" y="4300"/>
                  <a:ext cx="36" cy="14"/>
                </a:xfrm>
                <a:custGeom>
                  <a:avLst/>
                  <a:gdLst>
                    <a:gd name="T0" fmla="*/ 0 w 61"/>
                    <a:gd name="T1" fmla="*/ 15 h 23"/>
                    <a:gd name="T2" fmla="*/ 25 w 61"/>
                    <a:gd name="T3" fmla="*/ 23 h 23"/>
                    <a:gd name="T4" fmla="*/ 61 w 61"/>
                    <a:gd name="T5" fmla="*/ 15 h 23"/>
                    <a:gd name="T6" fmla="*/ 51 w 61"/>
                    <a:gd name="T7" fmla="*/ 0 h 23"/>
                    <a:gd name="T8" fmla="*/ 46 w 61"/>
                    <a:gd name="T9" fmla="*/ 0 h 23"/>
                    <a:gd name="T10" fmla="*/ 33 w 61"/>
                    <a:gd name="T11" fmla="*/ 0 h 23"/>
                    <a:gd name="T12" fmla="*/ 18 w 61"/>
                    <a:gd name="T13" fmla="*/ 2 h 23"/>
                    <a:gd name="T14" fmla="*/ 0 w 61"/>
                    <a:gd name="T15" fmla="*/ 15 h 23"/>
                    <a:gd name="T16" fmla="*/ 0 60000 65536"/>
                    <a:gd name="T17" fmla="*/ 0 60000 65536"/>
                    <a:gd name="T18" fmla="*/ 0 60000 65536"/>
                    <a:gd name="T19" fmla="*/ 0 60000 65536"/>
                    <a:gd name="T20" fmla="*/ 0 60000 65536"/>
                    <a:gd name="T21" fmla="*/ 0 60000 65536"/>
                    <a:gd name="T22" fmla="*/ 0 60000 65536"/>
                    <a:gd name="T23" fmla="*/ 0 60000 65536"/>
                    <a:gd name="T24" fmla="*/ 0 w 61"/>
                    <a:gd name="T25" fmla="*/ 0 h 23"/>
                    <a:gd name="T26" fmla="*/ 61 w 61"/>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 h="23">
                      <a:moveTo>
                        <a:pt x="0" y="15"/>
                      </a:moveTo>
                      <a:lnTo>
                        <a:pt x="25" y="23"/>
                      </a:lnTo>
                      <a:lnTo>
                        <a:pt x="61" y="15"/>
                      </a:lnTo>
                      <a:lnTo>
                        <a:pt x="51" y="0"/>
                      </a:lnTo>
                      <a:lnTo>
                        <a:pt x="46" y="0"/>
                      </a:lnTo>
                      <a:lnTo>
                        <a:pt x="33" y="0"/>
                      </a:lnTo>
                      <a:lnTo>
                        <a:pt x="18" y="2"/>
                      </a:lnTo>
                      <a:lnTo>
                        <a:pt x="0" y="15"/>
                      </a:lnTo>
                      <a:close/>
                    </a:path>
                  </a:pathLst>
                </a:custGeom>
                <a:grpFill/>
                <a:ln w="12700">
                  <a:solidFill>
                    <a:schemeClr val="tx2">
                      <a:lumMod val="20000"/>
                      <a:lumOff val="80000"/>
                    </a:schemeClr>
                  </a:solidFill>
                  <a:round/>
                  <a:headEnd/>
                  <a:tailEnd/>
                </a:ln>
              </p:spPr>
              <p:txBody>
                <a:bodyPr/>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pPr>
                    <a:defRPr/>
                  </a:pPr>
                  <a:endParaRPr lang="en-US" dirty="0"/>
                </a:p>
              </p:txBody>
            </p:sp>
          </p:grpSp>
          <p:grpSp>
            <p:nvGrpSpPr>
              <p:cNvPr id="236" name="Group 235">
                <a:extLst>
                  <a:ext uri="{FF2B5EF4-FFF2-40B4-BE49-F238E27FC236}">
                    <a16:creationId xmlns:a16="http://schemas.microsoft.com/office/drawing/2014/main" id="{D7C3AB34-FF25-4C2A-9C68-C8C2D490EE9D}"/>
                  </a:ext>
                </a:extLst>
              </p:cNvPr>
              <p:cNvGrpSpPr>
                <a:grpSpLocks/>
              </p:cNvGrpSpPr>
              <p:nvPr/>
            </p:nvGrpSpPr>
            <p:grpSpPr bwMode="auto">
              <a:xfrm>
                <a:off x="882677" y="6483396"/>
                <a:ext cx="298453" cy="290515"/>
                <a:chOff x="1694" y="4298"/>
                <a:chExt cx="188" cy="183"/>
              </a:xfrm>
              <a:grpFill/>
            </p:grpSpPr>
            <p:sp>
              <p:nvSpPr>
                <p:cNvPr id="238" name="Freeform 88">
                  <a:extLst>
                    <a:ext uri="{FF2B5EF4-FFF2-40B4-BE49-F238E27FC236}">
                      <a16:creationId xmlns:a16="http://schemas.microsoft.com/office/drawing/2014/main" id="{429E7CDB-335E-4E36-BE81-5976DF478280}"/>
                    </a:ext>
                  </a:extLst>
                </p:cNvPr>
                <p:cNvSpPr>
                  <a:spLocks/>
                </p:cNvSpPr>
                <p:nvPr/>
              </p:nvSpPr>
              <p:spPr bwMode="auto">
                <a:xfrm>
                  <a:off x="1727" y="4298"/>
                  <a:ext cx="37" cy="55"/>
                </a:xfrm>
                <a:custGeom>
                  <a:avLst/>
                  <a:gdLst>
                    <a:gd name="T0" fmla="*/ 0 w 63"/>
                    <a:gd name="T1" fmla="*/ 0 h 94"/>
                    <a:gd name="T2" fmla="*/ 5 w 63"/>
                    <a:gd name="T3" fmla="*/ 8 h 94"/>
                    <a:gd name="T4" fmla="*/ 17 w 63"/>
                    <a:gd name="T5" fmla="*/ 28 h 94"/>
                    <a:gd name="T6" fmla="*/ 28 w 63"/>
                    <a:gd name="T7" fmla="*/ 54 h 94"/>
                    <a:gd name="T8" fmla="*/ 35 w 63"/>
                    <a:gd name="T9" fmla="*/ 74 h 94"/>
                    <a:gd name="T10" fmla="*/ 38 w 63"/>
                    <a:gd name="T11" fmla="*/ 87 h 94"/>
                    <a:gd name="T12" fmla="*/ 40 w 63"/>
                    <a:gd name="T13" fmla="*/ 94 h 94"/>
                    <a:gd name="T14" fmla="*/ 45 w 63"/>
                    <a:gd name="T15" fmla="*/ 94 h 94"/>
                    <a:gd name="T16" fmla="*/ 50 w 63"/>
                    <a:gd name="T17" fmla="*/ 89 h 94"/>
                    <a:gd name="T18" fmla="*/ 53 w 63"/>
                    <a:gd name="T19" fmla="*/ 87 h 94"/>
                    <a:gd name="T20" fmla="*/ 61 w 63"/>
                    <a:gd name="T21" fmla="*/ 82 h 94"/>
                    <a:gd name="T22" fmla="*/ 63 w 63"/>
                    <a:gd name="T23" fmla="*/ 77 h 94"/>
                    <a:gd name="T24" fmla="*/ 63 w 63"/>
                    <a:gd name="T25" fmla="*/ 72 h 94"/>
                    <a:gd name="T26" fmla="*/ 53 w 63"/>
                    <a:gd name="T27" fmla="*/ 56 h 94"/>
                    <a:gd name="T28" fmla="*/ 48 w 63"/>
                    <a:gd name="T29" fmla="*/ 38 h 94"/>
                    <a:gd name="T30" fmla="*/ 43 w 63"/>
                    <a:gd name="T31" fmla="*/ 23 h 94"/>
                    <a:gd name="T32" fmla="*/ 43 w 63"/>
                    <a:gd name="T33" fmla="*/ 18 h 94"/>
                    <a:gd name="T34" fmla="*/ 38 w 63"/>
                    <a:gd name="T35" fmla="*/ 13 h 94"/>
                    <a:gd name="T36" fmla="*/ 25 w 63"/>
                    <a:gd name="T37" fmla="*/ 5 h 94"/>
                    <a:gd name="T38" fmla="*/ 10 w 63"/>
                    <a:gd name="T39" fmla="*/ 0 h 94"/>
                    <a:gd name="T40" fmla="*/ 0 w 63"/>
                    <a:gd name="T41" fmla="*/ 0 h 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
                    <a:gd name="T64" fmla="*/ 0 h 94"/>
                    <a:gd name="T65" fmla="*/ 63 w 63"/>
                    <a:gd name="T66" fmla="*/ 94 h 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 h="94">
                      <a:moveTo>
                        <a:pt x="0" y="0"/>
                      </a:moveTo>
                      <a:lnTo>
                        <a:pt x="5" y="8"/>
                      </a:lnTo>
                      <a:lnTo>
                        <a:pt x="17" y="28"/>
                      </a:lnTo>
                      <a:lnTo>
                        <a:pt x="28" y="54"/>
                      </a:lnTo>
                      <a:lnTo>
                        <a:pt x="35" y="74"/>
                      </a:lnTo>
                      <a:lnTo>
                        <a:pt x="38" y="87"/>
                      </a:lnTo>
                      <a:lnTo>
                        <a:pt x="40" y="94"/>
                      </a:lnTo>
                      <a:lnTo>
                        <a:pt x="45" y="94"/>
                      </a:lnTo>
                      <a:lnTo>
                        <a:pt x="50" y="89"/>
                      </a:lnTo>
                      <a:lnTo>
                        <a:pt x="53" y="87"/>
                      </a:lnTo>
                      <a:lnTo>
                        <a:pt x="61" y="82"/>
                      </a:lnTo>
                      <a:lnTo>
                        <a:pt x="63" y="77"/>
                      </a:lnTo>
                      <a:lnTo>
                        <a:pt x="63" y="72"/>
                      </a:lnTo>
                      <a:lnTo>
                        <a:pt x="53" y="56"/>
                      </a:lnTo>
                      <a:lnTo>
                        <a:pt x="48" y="38"/>
                      </a:lnTo>
                      <a:lnTo>
                        <a:pt x="43" y="23"/>
                      </a:lnTo>
                      <a:lnTo>
                        <a:pt x="43" y="18"/>
                      </a:lnTo>
                      <a:lnTo>
                        <a:pt x="38" y="13"/>
                      </a:lnTo>
                      <a:lnTo>
                        <a:pt x="25" y="5"/>
                      </a:lnTo>
                      <a:lnTo>
                        <a:pt x="10" y="0"/>
                      </a:lnTo>
                      <a:lnTo>
                        <a:pt x="0" y="0"/>
                      </a:lnTo>
                      <a:close/>
                    </a:path>
                  </a:pathLst>
                </a:custGeom>
                <a:grpFill/>
                <a:ln w="12700">
                  <a:solidFill>
                    <a:schemeClr val="tx2">
                      <a:lumMod val="20000"/>
                      <a:lumOff val="80000"/>
                    </a:schemeClr>
                  </a:solidFill>
                  <a:round/>
                  <a:headEnd/>
                  <a:tailEnd/>
                </a:ln>
              </p:spPr>
              <p:txBody>
                <a:bodyPr/>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pPr>
                    <a:defRPr/>
                  </a:pPr>
                  <a:endParaRPr lang="en-US" dirty="0"/>
                </a:p>
              </p:txBody>
            </p:sp>
            <p:sp>
              <p:nvSpPr>
                <p:cNvPr id="239" name="Freeform 89">
                  <a:extLst>
                    <a:ext uri="{FF2B5EF4-FFF2-40B4-BE49-F238E27FC236}">
                      <a16:creationId xmlns:a16="http://schemas.microsoft.com/office/drawing/2014/main" id="{BF8E0DF8-5075-4FA4-AE1C-90AFCED79B24}"/>
                    </a:ext>
                  </a:extLst>
                </p:cNvPr>
                <p:cNvSpPr>
                  <a:spLocks/>
                </p:cNvSpPr>
                <p:nvPr/>
              </p:nvSpPr>
              <p:spPr bwMode="auto">
                <a:xfrm>
                  <a:off x="1694" y="4300"/>
                  <a:ext cx="27" cy="28"/>
                </a:xfrm>
                <a:custGeom>
                  <a:avLst/>
                  <a:gdLst>
                    <a:gd name="T0" fmla="*/ 12 w 45"/>
                    <a:gd name="T1" fmla="*/ 0 h 48"/>
                    <a:gd name="T2" fmla="*/ 0 w 45"/>
                    <a:gd name="T3" fmla="*/ 20 h 48"/>
                    <a:gd name="T4" fmla="*/ 2 w 45"/>
                    <a:gd name="T5" fmla="*/ 25 h 48"/>
                    <a:gd name="T6" fmla="*/ 7 w 45"/>
                    <a:gd name="T7" fmla="*/ 33 h 48"/>
                    <a:gd name="T8" fmla="*/ 15 w 45"/>
                    <a:gd name="T9" fmla="*/ 43 h 48"/>
                    <a:gd name="T10" fmla="*/ 22 w 45"/>
                    <a:gd name="T11" fmla="*/ 48 h 48"/>
                    <a:gd name="T12" fmla="*/ 30 w 45"/>
                    <a:gd name="T13" fmla="*/ 48 h 48"/>
                    <a:gd name="T14" fmla="*/ 38 w 45"/>
                    <a:gd name="T15" fmla="*/ 43 h 48"/>
                    <a:gd name="T16" fmla="*/ 43 w 45"/>
                    <a:gd name="T17" fmla="*/ 41 h 48"/>
                    <a:gd name="T18" fmla="*/ 45 w 45"/>
                    <a:gd name="T19" fmla="*/ 41 h 48"/>
                    <a:gd name="T20" fmla="*/ 43 w 45"/>
                    <a:gd name="T21" fmla="*/ 13 h 48"/>
                    <a:gd name="T22" fmla="*/ 20 w 45"/>
                    <a:gd name="T23" fmla="*/ 10 h 48"/>
                    <a:gd name="T24" fmla="*/ 12 w 45"/>
                    <a:gd name="T25" fmla="*/ 0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48"/>
                    <a:gd name="T41" fmla="*/ 45 w 45"/>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48">
                      <a:moveTo>
                        <a:pt x="12" y="0"/>
                      </a:moveTo>
                      <a:lnTo>
                        <a:pt x="0" y="20"/>
                      </a:lnTo>
                      <a:lnTo>
                        <a:pt x="2" y="25"/>
                      </a:lnTo>
                      <a:lnTo>
                        <a:pt x="7" y="33"/>
                      </a:lnTo>
                      <a:lnTo>
                        <a:pt x="15" y="43"/>
                      </a:lnTo>
                      <a:lnTo>
                        <a:pt x="22" y="48"/>
                      </a:lnTo>
                      <a:lnTo>
                        <a:pt x="30" y="48"/>
                      </a:lnTo>
                      <a:lnTo>
                        <a:pt x="38" y="43"/>
                      </a:lnTo>
                      <a:lnTo>
                        <a:pt x="43" y="41"/>
                      </a:lnTo>
                      <a:lnTo>
                        <a:pt x="45" y="41"/>
                      </a:lnTo>
                      <a:lnTo>
                        <a:pt x="43" y="13"/>
                      </a:lnTo>
                      <a:lnTo>
                        <a:pt x="20" y="10"/>
                      </a:lnTo>
                      <a:lnTo>
                        <a:pt x="12" y="0"/>
                      </a:lnTo>
                      <a:close/>
                    </a:path>
                  </a:pathLst>
                </a:custGeom>
                <a:grpFill/>
                <a:ln w="12700">
                  <a:solidFill>
                    <a:schemeClr val="tx2">
                      <a:lumMod val="20000"/>
                      <a:lumOff val="80000"/>
                    </a:schemeClr>
                  </a:solidFill>
                  <a:round/>
                  <a:headEnd/>
                  <a:tailEnd/>
                </a:ln>
              </p:spPr>
              <p:txBody>
                <a:bodyPr/>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pPr>
                    <a:defRPr/>
                  </a:pPr>
                  <a:endParaRPr lang="en-US" dirty="0"/>
                </a:p>
              </p:txBody>
            </p:sp>
            <p:sp>
              <p:nvSpPr>
                <p:cNvPr id="240" name="Freeform 90">
                  <a:extLst>
                    <a:ext uri="{FF2B5EF4-FFF2-40B4-BE49-F238E27FC236}">
                      <a16:creationId xmlns:a16="http://schemas.microsoft.com/office/drawing/2014/main" id="{20D68117-ABAF-4D9D-81BC-0DEF9BEEEB69}"/>
                    </a:ext>
                  </a:extLst>
                </p:cNvPr>
                <p:cNvSpPr>
                  <a:spLocks/>
                </p:cNvSpPr>
                <p:nvPr/>
              </p:nvSpPr>
              <p:spPr bwMode="auto">
                <a:xfrm>
                  <a:off x="1770" y="4353"/>
                  <a:ext cx="33" cy="23"/>
                </a:xfrm>
                <a:custGeom>
                  <a:avLst/>
                  <a:gdLst>
                    <a:gd name="T0" fmla="*/ 0 w 56"/>
                    <a:gd name="T1" fmla="*/ 0 h 39"/>
                    <a:gd name="T2" fmla="*/ 8 w 56"/>
                    <a:gd name="T3" fmla="*/ 26 h 39"/>
                    <a:gd name="T4" fmla="*/ 33 w 56"/>
                    <a:gd name="T5" fmla="*/ 39 h 39"/>
                    <a:gd name="T6" fmla="*/ 56 w 56"/>
                    <a:gd name="T7" fmla="*/ 34 h 39"/>
                    <a:gd name="T8" fmla="*/ 44 w 56"/>
                    <a:gd name="T9" fmla="*/ 21 h 39"/>
                    <a:gd name="T10" fmla="*/ 46 w 56"/>
                    <a:gd name="T11" fmla="*/ 8 h 39"/>
                    <a:gd name="T12" fmla="*/ 21 w 56"/>
                    <a:gd name="T13" fmla="*/ 11 h 39"/>
                    <a:gd name="T14" fmla="*/ 0 w 56"/>
                    <a:gd name="T15" fmla="*/ 0 h 39"/>
                    <a:gd name="T16" fmla="*/ 0 60000 65536"/>
                    <a:gd name="T17" fmla="*/ 0 60000 65536"/>
                    <a:gd name="T18" fmla="*/ 0 60000 65536"/>
                    <a:gd name="T19" fmla="*/ 0 60000 65536"/>
                    <a:gd name="T20" fmla="*/ 0 60000 65536"/>
                    <a:gd name="T21" fmla="*/ 0 60000 65536"/>
                    <a:gd name="T22" fmla="*/ 0 60000 65536"/>
                    <a:gd name="T23" fmla="*/ 0 60000 65536"/>
                    <a:gd name="T24" fmla="*/ 0 w 56"/>
                    <a:gd name="T25" fmla="*/ 0 h 39"/>
                    <a:gd name="T26" fmla="*/ 56 w 56"/>
                    <a:gd name="T27" fmla="*/ 39 h 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 h="39">
                      <a:moveTo>
                        <a:pt x="0" y="0"/>
                      </a:moveTo>
                      <a:lnTo>
                        <a:pt x="8" y="26"/>
                      </a:lnTo>
                      <a:lnTo>
                        <a:pt x="33" y="39"/>
                      </a:lnTo>
                      <a:lnTo>
                        <a:pt x="56" y="34"/>
                      </a:lnTo>
                      <a:lnTo>
                        <a:pt x="44" y="21"/>
                      </a:lnTo>
                      <a:lnTo>
                        <a:pt x="46" y="8"/>
                      </a:lnTo>
                      <a:lnTo>
                        <a:pt x="21" y="11"/>
                      </a:lnTo>
                      <a:lnTo>
                        <a:pt x="0" y="0"/>
                      </a:lnTo>
                      <a:close/>
                    </a:path>
                  </a:pathLst>
                </a:custGeom>
                <a:grpFill/>
                <a:ln w="12700">
                  <a:solidFill>
                    <a:schemeClr val="tx2">
                      <a:lumMod val="20000"/>
                      <a:lumOff val="80000"/>
                    </a:schemeClr>
                  </a:solidFill>
                  <a:round/>
                  <a:headEnd/>
                  <a:tailEnd/>
                </a:ln>
              </p:spPr>
              <p:txBody>
                <a:bodyPr/>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pPr>
                    <a:defRPr/>
                  </a:pPr>
                  <a:endParaRPr lang="en-US" dirty="0"/>
                </a:p>
              </p:txBody>
            </p:sp>
            <p:sp>
              <p:nvSpPr>
                <p:cNvPr id="241" name="Freeform 91">
                  <a:extLst>
                    <a:ext uri="{FF2B5EF4-FFF2-40B4-BE49-F238E27FC236}">
                      <a16:creationId xmlns:a16="http://schemas.microsoft.com/office/drawing/2014/main" id="{2E5CB805-10A9-4AE3-86BB-8A95CB835F17}"/>
                    </a:ext>
                  </a:extLst>
                </p:cNvPr>
                <p:cNvSpPr>
                  <a:spLocks/>
                </p:cNvSpPr>
                <p:nvPr/>
              </p:nvSpPr>
              <p:spPr bwMode="auto">
                <a:xfrm>
                  <a:off x="1814" y="4397"/>
                  <a:ext cx="68" cy="84"/>
                </a:xfrm>
                <a:custGeom>
                  <a:avLst/>
                  <a:gdLst>
                    <a:gd name="T0" fmla="*/ 0 w 117"/>
                    <a:gd name="T1" fmla="*/ 0 h 143"/>
                    <a:gd name="T2" fmla="*/ 8 w 117"/>
                    <a:gd name="T3" fmla="*/ 49 h 143"/>
                    <a:gd name="T4" fmla="*/ 10 w 117"/>
                    <a:gd name="T5" fmla="*/ 49 h 143"/>
                    <a:gd name="T6" fmla="*/ 13 w 117"/>
                    <a:gd name="T7" fmla="*/ 46 h 143"/>
                    <a:gd name="T8" fmla="*/ 18 w 117"/>
                    <a:gd name="T9" fmla="*/ 46 h 143"/>
                    <a:gd name="T10" fmla="*/ 23 w 117"/>
                    <a:gd name="T11" fmla="*/ 49 h 143"/>
                    <a:gd name="T12" fmla="*/ 28 w 117"/>
                    <a:gd name="T13" fmla="*/ 61 h 143"/>
                    <a:gd name="T14" fmla="*/ 38 w 117"/>
                    <a:gd name="T15" fmla="*/ 82 h 143"/>
                    <a:gd name="T16" fmla="*/ 46 w 117"/>
                    <a:gd name="T17" fmla="*/ 105 h 143"/>
                    <a:gd name="T18" fmla="*/ 53 w 117"/>
                    <a:gd name="T19" fmla="*/ 115 h 143"/>
                    <a:gd name="T20" fmla="*/ 61 w 117"/>
                    <a:gd name="T21" fmla="*/ 117 h 143"/>
                    <a:gd name="T22" fmla="*/ 69 w 117"/>
                    <a:gd name="T23" fmla="*/ 115 h 143"/>
                    <a:gd name="T24" fmla="*/ 76 w 117"/>
                    <a:gd name="T25" fmla="*/ 112 h 143"/>
                    <a:gd name="T26" fmla="*/ 79 w 117"/>
                    <a:gd name="T27" fmla="*/ 110 h 143"/>
                    <a:gd name="T28" fmla="*/ 117 w 117"/>
                    <a:gd name="T29" fmla="*/ 143 h 143"/>
                    <a:gd name="T30" fmla="*/ 109 w 117"/>
                    <a:gd name="T31" fmla="*/ 94 h 143"/>
                    <a:gd name="T32" fmla="*/ 84 w 117"/>
                    <a:gd name="T33" fmla="*/ 64 h 143"/>
                    <a:gd name="T34" fmla="*/ 71 w 117"/>
                    <a:gd name="T35" fmla="*/ 56 h 143"/>
                    <a:gd name="T36" fmla="*/ 74 w 117"/>
                    <a:gd name="T37" fmla="*/ 41 h 143"/>
                    <a:gd name="T38" fmla="*/ 46 w 117"/>
                    <a:gd name="T39" fmla="*/ 0 h 143"/>
                    <a:gd name="T40" fmla="*/ 18 w 117"/>
                    <a:gd name="T41" fmla="*/ 8 h 143"/>
                    <a:gd name="T42" fmla="*/ 0 w 117"/>
                    <a:gd name="T43" fmla="*/ 0 h 1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7"/>
                    <a:gd name="T67" fmla="*/ 0 h 143"/>
                    <a:gd name="T68" fmla="*/ 117 w 117"/>
                    <a:gd name="T69" fmla="*/ 143 h 1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7" h="143">
                      <a:moveTo>
                        <a:pt x="0" y="0"/>
                      </a:moveTo>
                      <a:lnTo>
                        <a:pt x="8" y="49"/>
                      </a:lnTo>
                      <a:lnTo>
                        <a:pt x="10" y="49"/>
                      </a:lnTo>
                      <a:lnTo>
                        <a:pt x="13" y="46"/>
                      </a:lnTo>
                      <a:lnTo>
                        <a:pt x="18" y="46"/>
                      </a:lnTo>
                      <a:lnTo>
                        <a:pt x="23" y="49"/>
                      </a:lnTo>
                      <a:lnTo>
                        <a:pt x="28" y="61"/>
                      </a:lnTo>
                      <a:lnTo>
                        <a:pt x="38" y="82"/>
                      </a:lnTo>
                      <a:lnTo>
                        <a:pt x="46" y="105"/>
                      </a:lnTo>
                      <a:lnTo>
                        <a:pt x="53" y="115"/>
                      </a:lnTo>
                      <a:lnTo>
                        <a:pt x="61" y="117"/>
                      </a:lnTo>
                      <a:lnTo>
                        <a:pt x="69" y="115"/>
                      </a:lnTo>
                      <a:lnTo>
                        <a:pt x="76" y="112"/>
                      </a:lnTo>
                      <a:lnTo>
                        <a:pt x="79" y="110"/>
                      </a:lnTo>
                      <a:lnTo>
                        <a:pt x="117" y="143"/>
                      </a:lnTo>
                      <a:lnTo>
                        <a:pt x="109" y="94"/>
                      </a:lnTo>
                      <a:lnTo>
                        <a:pt x="84" y="64"/>
                      </a:lnTo>
                      <a:lnTo>
                        <a:pt x="71" y="56"/>
                      </a:lnTo>
                      <a:lnTo>
                        <a:pt x="74" y="41"/>
                      </a:lnTo>
                      <a:lnTo>
                        <a:pt x="46" y="0"/>
                      </a:lnTo>
                      <a:lnTo>
                        <a:pt x="18" y="8"/>
                      </a:lnTo>
                      <a:lnTo>
                        <a:pt x="0" y="0"/>
                      </a:lnTo>
                      <a:close/>
                    </a:path>
                  </a:pathLst>
                </a:custGeom>
                <a:grpFill/>
                <a:ln w="12700">
                  <a:solidFill>
                    <a:schemeClr val="tx2">
                      <a:lumMod val="20000"/>
                      <a:lumOff val="80000"/>
                    </a:schemeClr>
                  </a:solidFill>
                  <a:round/>
                  <a:headEnd/>
                  <a:tailEnd/>
                </a:ln>
              </p:spPr>
              <p:txBody>
                <a:bodyPr/>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pPr>
                    <a:defRPr/>
                  </a:pPr>
                  <a:endParaRPr lang="en-US" dirty="0"/>
                </a:p>
              </p:txBody>
            </p:sp>
            <p:sp>
              <p:nvSpPr>
                <p:cNvPr id="242" name="Freeform 92">
                  <a:extLst>
                    <a:ext uri="{FF2B5EF4-FFF2-40B4-BE49-F238E27FC236}">
                      <a16:creationId xmlns:a16="http://schemas.microsoft.com/office/drawing/2014/main" id="{F0A12EE2-62ED-42C1-961E-2D4AB7FAB4A3}"/>
                    </a:ext>
                  </a:extLst>
                </p:cNvPr>
                <p:cNvSpPr>
                  <a:spLocks/>
                </p:cNvSpPr>
                <p:nvPr/>
              </p:nvSpPr>
              <p:spPr bwMode="auto">
                <a:xfrm>
                  <a:off x="1759" y="4375"/>
                  <a:ext cx="32" cy="47"/>
                </a:xfrm>
                <a:custGeom>
                  <a:avLst/>
                  <a:gdLst>
                    <a:gd name="T0" fmla="*/ 16 w 54"/>
                    <a:gd name="T1" fmla="*/ 3 h 81"/>
                    <a:gd name="T2" fmla="*/ 54 w 54"/>
                    <a:gd name="T3" fmla="*/ 25 h 81"/>
                    <a:gd name="T4" fmla="*/ 54 w 54"/>
                    <a:gd name="T5" fmla="*/ 31 h 81"/>
                    <a:gd name="T6" fmla="*/ 51 w 54"/>
                    <a:gd name="T7" fmla="*/ 41 h 81"/>
                    <a:gd name="T8" fmla="*/ 51 w 54"/>
                    <a:gd name="T9" fmla="*/ 53 h 81"/>
                    <a:gd name="T10" fmla="*/ 51 w 54"/>
                    <a:gd name="T11" fmla="*/ 66 h 81"/>
                    <a:gd name="T12" fmla="*/ 51 w 54"/>
                    <a:gd name="T13" fmla="*/ 74 h 81"/>
                    <a:gd name="T14" fmla="*/ 46 w 54"/>
                    <a:gd name="T15" fmla="*/ 79 h 81"/>
                    <a:gd name="T16" fmla="*/ 41 w 54"/>
                    <a:gd name="T17" fmla="*/ 81 h 81"/>
                    <a:gd name="T18" fmla="*/ 39 w 54"/>
                    <a:gd name="T19" fmla="*/ 76 h 81"/>
                    <a:gd name="T20" fmla="*/ 39 w 54"/>
                    <a:gd name="T21" fmla="*/ 66 h 81"/>
                    <a:gd name="T22" fmla="*/ 36 w 54"/>
                    <a:gd name="T23" fmla="*/ 56 h 81"/>
                    <a:gd name="T24" fmla="*/ 34 w 54"/>
                    <a:gd name="T25" fmla="*/ 46 h 81"/>
                    <a:gd name="T26" fmla="*/ 34 w 54"/>
                    <a:gd name="T27" fmla="*/ 43 h 81"/>
                    <a:gd name="T28" fmla="*/ 13 w 54"/>
                    <a:gd name="T29" fmla="*/ 25 h 81"/>
                    <a:gd name="T30" fmla="*/ 11 w 54"/>
                    <a:gd name="T31" fmla="*/ 23 h 81"/>
                    <a:gd name="T32" fmla="*/ 6 w 54"/>
                    <a:gd name="T33" fmla="*/ 18 h 81"/>
                    <a:gd name="T34" fmla="*/ 0 w 54"/>
                    <a:gd name="T35" fmla="*/ 10 h 81"/>
                    <a:gd name="T36" fmla="*/ 3 w 54"/>
                    <a:gd name="T37" fmla="*/ 3 h 81"/>
                    <a:gd name="T38" fmla="*/ 8 w 54"/>
                    <a:gd name="T39" fmla="*/ 0 h 81"/>
                    <a:gd name="T40" fmla="*/ 13 w 54"/>
                    <a:gd name="T41" fmla="*/ 0 h 81"/>
                    <a:gd name="T42" fmla="*/ 16 w 54"/>
                    <a:gd name="T43" fmla="*/ 3 h 81"/>
                    <a:gd name="T44" fmla="*/ 16 w 54"/>
                    <a:gd name="T45" fmla="*/ 3 h 8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4"/>
                    <a:gd name="T70" fmla="*/ 0 h 81"/>
                    <a:gd name="T71" fmla="*/ 54 w 54"/>
                    <a:gd name="T72" fmla="*/ 81 h 8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4" h="81">
                      <a:moveTo>
                        <a:pt x="16" y="3"/>
                      </a:moveTo>
                      <a:lnTo>
                        <a:pt x="54" y="25"/>
                      </a:lnTo>
                      <a:lnTo>
                        <a:pt x="54" y="31"/>
                      </a:lnTo>
                      <a:lnTo>
                        <a:pt x="51" y="41"/>
                      </a:lnTo>
                      <a:lnTo>
                        <a:pt x="51" y="53"/>
                      </a:lnTo>
                      <a:lnTo>
                        <a:pt x="51" y="66"/>
                      </a:lnTo>
                      <a:lnTo>
                        <a:pt x="51" y="74"/>
                      </a:lnTo>
                      <a:lnTo>
                        <a:pt x="46" y="79"/>
                      </a:lnTo>
                      <a:lnTo>
                        <a:pt x="41" y="81"/>
                      </a:lnTo>
                      <a:lnTo>
                        <a:pt x="39" y="76"/>
                      </a:lnTo>
                      <a:lnTo>
                        <a:pt x="39" y="66"/>
                      </a:lnTo>
                      <a:lnTo>
                        <a:pt x="36" y="56"/>
                      </a:lnTo>
                      <a:lnTo>
                        <a:pt x="34" y="46"/>
                      </a:lnTo>
                      <a:lnTo>
                        <a:pt x="34" y="43"/>
                      </a:lnTo>
                      <a:lnTo>
                        <a:pt x="13" y="25"/>
                      </a:lnTo>
                      <a:lnTo>
                        <a:pt x="11" y="23"/>
                      </a:lnTo>
                      <a:lnTo>
                        <a:pt x="6" y="18"/>
                      </a:lnTo>
                      <a:lnTo>
                        <a:pt x="0" y="10"/>
                      </a:lnTo>
                      <a:lnTo>
                        <a:pt x="3" y="3"/>
                      </a:lnTo>
                      <a:lnTo>
                        <a:pt x="8" y="0"/>
                      </a:lnTo>
                      <a:lnTo>
                        <a:pt x="13" y="0"/>
                      </a:lnTo>
                      <a:lnTo>
                        <a:pt x="16" y="3"/>
                      </a:lnTo>
                      <a:close/>
                    </a:path>
                  </a:pathLst>
                </a:custGeom>
                <a:grpFill/>
                <a:ln w="12700">
                  <a:solidFill>
                    <a:schemeClr val="tx2">
                      <a:lumMod val="20000"/>
                      <a:lumOff val="80000"/>
                    </a:schemeClr>
                  </a:solidFill>
                  <a:round/>
                  <a:headEnd/>
                  <a:tailEnd/>
                </a:ln>
              </p:spPr>
              <p:txBody>
                <a:bodyPr/>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pPr>
                    <a:defRPr/>
                  </a:pPr>
                  <a:endParaRPr lang="en-US" dirty="0"/>
                </a:p>
              </p:txBody>
            </p:sp>
            <p:sp>
              <p:nvSpPr>
                <p:cNvPr id="243" name="Freeform 93">
                  <a:extLst>
                    <a:ext uri="{FF2B5EF4-FFF2-40B4-BE49-F238E27FC236}">
                      <a16:creationId xmlns:a16="http://schemas.microsoft.com/office/drawing/2014/main" id="{6911D5FC-1765-40ED-B903-BBA4D3A1F2CE}"/>
                    </a:ext>
                  </a:extLst>
                </p:cNvPr>
                <p:cNvSpPr>
                  <a:spLocks/>
                </p:cNvSpPr>
                <p:nvPr/>
              </p:nvSpPr>
              <p:spPr bwMode="auto">
                <a:xfrm>
                  <a:off x="1727" y="4337"/>
                  <a:ext cx="24" cy="46"/>
                </a:xfrm>
                <a:custGeom>
                  <a:avLst/>
                  <a:gdLst>
                    <a:gd name="T0" fmla="*/ 10 w 40"/>
                    <a:gd name="T1" fmla="*/ 0 h 79"/>
                    <a:gd name="T2" fmla="*/ 35 w 40"/>
                    <a:gd name="T3" fmla="*/ 39 h 79"/>
                    <a:gd name="T4" fmla="*/ 40 w 40"/>
                    <a:gd name="T5" fmla="*/ 69 h 79"/>
                    <a:gd name="T6" fmla="*/ 30 w 40"/>
                    <a:gd name="T7" fmla="*/ 79 h 79"/>
                    <a:gd name="T8" fmla="*/ 22 w 40"/>
                    <a:gd name="T9" fmla="*/ 62 h 79"/>
                    <a:gd name="T10" fmla="*/ 7 w 40"/>
                    <a:gd name="T11" fmla="*/ 41 h 79"/>
                    <a:gd name="T12" fmla="*/ 10 w 40"/>
                    <a:gd name="T13" fmla="*/ 31 h 79"/>
                    <a:gd name="T14" fmla="*/ 0 w 40"/>
                    <a:gd name="T15" fmla="*/ 16 h 79"/>
                    <a:gd name="T16" fmla="*/ 10 w 40"/>
                    <a:gd name="T17" fmla="*/ 0 h 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79"/>
                    <a:gd name="T29" fmla="*/ 40 w 40"/>
                    <a:gd name="T30" fmla="*/ 79 h 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79">
                      <a:moveTo>
                        <a:pt x="10" y="0"/>
                      </a:moveTo>
                      <a:lnTo>
                        <a:pt x="35" y="39"/>
                      </a:lnTo>
                      <a:lnTo>
                        <a:pt x="40" y="69"/>
                      </a:lnTo>
                      <a:lnTo>
                        <a:pt x="30" y="79"/>
                      </a:lnTo>
                      <a:lnTo>
                        <a:pt x="22" y="62"/>
                      </a:lnTo>
                      <a:lnTo>
                        <a:pt x="7" y="41"/>
                      </a:lnTo>
                      <a:lnTo>
                        <a:pt x="10" y="31"/>
                      </a:lnTo>
                      <a:lnTo>
                        <a:pt x="0" y="16"/>
                      </a:lnTo>
                      <a:lnTo>
                        <a:pt x="10" y="0"/>
                      </a:lnTo>
                      <a:close/>
                    </a:path>
                  </a:pathLst>
                </a:custGeom>
                <a:grpFill/>
                <a:ln w="12700">
                  <a:solidFill>
                    <a:schemeClr val="tx2">
                      <a:lumMod val="20000"/>
                      <a:lumOff val="80000"/>
                    </a:schemeClr>
                  </a:solidFill>
                  <a:round/>
                  <a:headEnd/>
                  <a:tailEnd/>
                </a:ln>
              </p:spPr>
              <p:txBody>
                <a:bodyPr/>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pPr>
                    <a:defRPr/>
                  </a:pPr>
                  <a:endParaRPr lang="en-US" dirty="0"/>
                </a:p>
              </p:txBody>
            </p:sp>
          </p:grpSp>
          <p:sp>
            <p:nvSpPr>
              <p:cNvPr id="237" name="Freeform 87">
                <a:extLst>
                  <a:ext uri="{FF2B5EF4-FFF2-40B4-BE49-F238E27FC236}">
                    <a16:creationId xmlns:a16="http://schemas.microsoft.com/office/drawing/2014/main" id="{2E0ECC18-FB87-486B-883C-7B5B72654205}"/>
                  </a:ext>
                </a:extLst>
              </p:cNvPr>
              <p:cNvSpPr>
                <a:spLocks/>
              </p:cNvSpPr>
              <p:nvPr/>
            </p:nvSpPr>
            <p:spPr bwMode="auto">
              <a:xfrm>
                <a:off x="1611313" y="6086474"/>
                <a:ext cx="60325" cy="68262"/>
              </a:xfrm>
              <a:custGeom>
                <a:avLst/>
                <a:gdLst>
                  <a:gd name="T0" fmla="*/ 29 w 255"/>
                  <a:gd name="T1" fmla="*/ 287 h 287"/>
                  <a:gd name="T2" fmla="*/ 70 w 255"/>
                  <a:gd name="T3" fmla="*/ 171 h 287"/>
                  <a:gd name="T4" fmla="*/ 194 w 255"/>
                  <a:gd name="T5" fmla="*/ 114 h 287"/>
                  <a:gd name="T6" fmla="*/ 194 w 255"/>
                  <a:gd name="T7" fmla="*/ 80 h 287"/>
                  <a:gd name="T8" fmla="*/ 255 w 255"/>
                  <a:gd name="T9" fmla="*/ 0 h 287"/>
                  <a:gd name="T10" fmla="*/ 164 w 255"/>
                  <a:gd name="T11" fmla="*/ 0 h 287"/>
                  <a:gd name="T12" fmla="*/ 105 w 255"/>
                  <a:gd name="T13" fmla="*/ 97 h 287"/>
                  <a:gd name="T14" fmla="*/ 11 w 255"/>
                  <a:gd name="T15" fmla="*/ 114 h 287"/>
                  <a:gd name="T16" fmla="*/ 0 w 255"/>
                  <a:gd name="T17" fmla="*/ 287 h 287"/>
                  <a:gd name="T18" fmla="*/ 29 w 255"/>
                  <a:gd name="T19" fmla="*/ 287 h 287"/>
                  <a:gd name="T20" fmla="*/ 29 w 255"/>
                  <a:gd name="T21" fmla="*/ 287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5" h="287">
                    <a:moveTo>
                      <a:pt x="29" y="287"/>
                    </a:moveTo>
                    <a:lnTo>
                      <a:pt x="70" y="171"/>
                    </a:lnTo>
                    <a:lnTo>
                      <a:pt x="194" y="114"/>
                    </a:lnTo>
                    <a:lnTo>
                      <a:pt x="194" y="80"/>
                    </a:lnTo>
                    <a:lnTo>
                      <a:pt x="255" y="0"/>
                    </a:lnTo>
                    <a:lnTo>
                      <a:pt x="164" y="0"/>
                    </a:lnTo>
                    <a:lnTo>
                      <a:pt x="105" y="97"/>
                    </a:lnTo>
                    <a:lnTo>
                      <a:pt x="11" y="114"/>
                    </a:lnTo>
                    <a:lnTo>
                      <a:pt x="0" y="287"/>
                    </a:lnTo>
                    <a:lnTo>
                      <a:pt x="29" y="287"/>
                    </a:lnTo>
                    <a:lnTo>
                      <a:pt x="29" y="287"/>
                    </a:lnTo>
                    <a:close/>
                  </a:path>
                </a:pathLst>
              </a:custGeom>
              <a:grpFill/>
              <a:ln w="12700">
                <a:solidFill>
                  <a:schemeClr val="tx2">
                    <a:lumMod val="20000"/>
                    <a:lumOff val="80000"/>
                  </a:schemeClr>
                </a:solidFill>
                <a:round/>
                <a:headEnd/>
                <a:tailEnd/>
              </a:ln>
            </p:spPr>
            <p:txBody>
              <a:bodyPr lIns="91432" tIns="45716" rIns="91432" bIns="45716"/>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endParaRPr lang="en-US" dirty="0"/>
              </a:p>
            </p:txBody>
          </p:sp>
        </p:grpSp>
        <p:grpSp>
          <p:nvGrpSpPr>
            <p:cNvPr id="166" name="Group 165">
              <a:extLst>
                <a:ext uri="{FF2B5EF4-FFF2-40B4-BE49-F238E27FC236}">
                  <a16:creationId xmlns:a16="http://schemas.microsoft.com/office/drawing/2014/main" id="{1EF36340-0913-4065-88C0-9A6E0A2F3006}"/>
                </a:ext>
              </a:extLst>
            </p:cNvPr>
            <p:cNvGrpSpPr>
              <a:grpSpLocks noChangeAspect="1"/>
            </p:cNvGrpSpPr>
            <p:nvPr/>
          </p:nvGrpSpPr>
          <p:grpSpPr>
            <a:xfrm>
              <a:off x="48895" y="457234"/>
              <a:ext cx="8735776" cy="5295866"/>
              <a:chOff x="435638" y="619416"/>
              <a:chExt cx="8174962" cy="4955884"/>
            </a:xfrm>
            <a:grpFill/>
          </p:grpSpPr>
          <p:grpSp>
            <p:nvGrpSpPr>
              <p:cNvPr id="175" name="Group 3">
                <a:extLst>
                  <a:ext uri="{FF2B5EF4-FFF2-40B4-BE49-F238E27FC236}">
                    <a16:creationId xmlns:a16="http://schemas.microsoft.com/office/drawing/2014/main" id="{BBF85A4B-6AF5-4F17-B56F-A2D8774097E7}"/>
                  </a:ext>
                </a:extLst>
              </p:cNvPr>
              <p:cNvGrpSpPr>
                <a:grpSpLocks/>
              </p:cNvGrpSpPr>
              <p:nvPr/>
            </p:nvGrpSpPr>
            <p:grpSpPr bwMode="auto">
              <a:xfrm>
                <a:off x="7092950" y="619416"/>
                <a:ext cx="1517650" cy="1936750"/>
                <a:chOff x="4635" y="658"/>
                <a:chExt cx="880" cy="1141"/>
              </a:xfrm>
              <a:grpFill/>
            </p:grpSpPr>
            <p:sp>
              <p:nvSpPr>
                <p:cNvPr id="223" name="Freeform 4">
                  <a:extLst>
                    <a:ext uri="{FF2B5EF4-FFF2-40B4-BE49-F238E27FC236}">
                      <a16:creationId xmlns:a16="http://schemas.microsoft.com/office/drawing/2014/main" id="{86950F34-C4D1-4917-9565-705C121C438D}"/>
                    </a:ext>
                  </a:extLst>
                </p:cNvPr>
                <p:cNvSpPr>
                  <a:spLocks/>
                </p:cNvSpPr>
                <p:nvPr/>
              </p:nvSpPr>
              <p:spPr bwMode="auto">
                <a:xfrm>
                  <a:off x="5308" y="1362"/>
                  <a:ext cx="75" cy="86"/>
                </a:xfrm>
                <a:custGeom>
                  <a:avLst/>
                  <a:gdLst>
                    <a:gd name="T0" fmla="*/ 120 w 152"/>
                    <a:gd name="T1" fmla="*/ 51 h 173"/>
                    <a:gd name="T2" fmla="*/ 134 w 152"/>
                    <a:gd name="T3" fmla="*/ 51 h 173"/>
                    <a:gd name="T4" fmla="*/ 140 w 152"/>
                    <a:gd name="T5" fmla="*/ 63 h 173"/>
                    <a:gd name="T6" fmla="*/ 152 w 152"/>
                    <a:gd name="T7" fmla="*/ 81 h 173"/>
                    <a:gd name="T8" fmla="*/ 144 w 152"/>
                    <a:gd name="T9" fmla="*/ 93 h 173"/>
                    <a:gd name="T10" fmla="*/ 138 w 152"/>
                    <a:gd name="T11" fmla="*/ 87 h 173"/>
                    <a:gd name="T12" fmla="*/ 132 w 152"/>
                    <a:gd name="T13" fmla="*/ 87 h 173"/>
                    <a:gd name="T14" fmla="*/ 128 w 152"/>
                    <a:gd name="T15" fmla="*/ 102 h 173"/>
                    <a:gd name="T16" fmla="*/ 110 w 152"/>
                    <a:gd name="T17" fmla="*/ 106 h 173"/>
                    <a:gd name="T18" fmla="*/ 106 w 152"/>
                    <a:gd name="T19" fmla="*/ 134 h 173"/>
                    <a:gd name="T20" fmla="*/ 87 w 152"/>
                    <a:gd name="T21" fmla="*/ 144 h 173"/>
                    <a:gd name="T22" fmla="*/ 53 w 152"/>
                    <a:gd name="T23" fmla="*/ 173 h 173"/>
                    <a:gd name="T24" fmla="*/ 49 w 152"/>
                    <a:gd name="T25" fmla="*/ 171 h 173"/>
                    <a:gd name="T26" fmla="*/ 53 w 152"/>
                    <a:gd name="T27" fmla="*/ 169 h 173"/>
                    <a:gd name="T28" fmla="*/ 55 w 152"/>
                    <a:gd name="T29" fmla="*/ 146 h 173"/>
                    <a:gd name="T30" fmla="*/ 42 w 152"/>
                    <a:gd name="T31" fmla="*/ 112 h 173"/>
                    <a:gd name="T32" fmla="*/ 38 w 152"/>
                    <a:gd name="T33" fmla="*/ 106 h 173"/>
                    <a:gd name="T34" fmla="*/ 38 w 152"/>
                    <a:gd name="T35" fmla="*/ 102 h 173"/>
                    <a:gd name="T36" fmla="*/ 36 w 152"/>
                    <a:gd name="T37" fmla="*/ 100 h 173"/>
                    <a:gd name="T38" fmla="*/ 34 w 152"/>
                    <a:gd name="T39" fmla="*/ 98 h 173"/>
                    <a:gd name="T40" fmla="*/ 28 w 152"/>
                    <a:gd name="T41" fmla="*/ 87 h 173"/>
                    <a:gd name="T42" fmla="*/ 26 w 152"/>
                    <a:gd name="T43" fmla="*/ 83 h 173"/>
                    <a:gd name="T44" fmla="*/ 8 w 152"/>
                    <a:gd name="T45" fmla="*/ 49 h 173"/>
                    <a:gd name="T46" fmla="*/ 0 w 152"/>
                    <a:gd name="T47" fmla="*/ 34 h 173"/>
                    <a:gd name="T48" fmla="*/ 6 w 152"/>
                    <a:gd name="T49" fmla="*/ 32 h 173"/>
                    <a:gd name="T50" fmla="*/ 40 w 152"/>
                    <a:gd name="T51" fmla="*/ 14 h 173"/>
                    <a:gd name="T52" fmla="*/ 46 w 152"/>
                    <a:gd name="T53" fmla="*/ 10 h 173"/>
                    <a:gd name="T54" fmla="*/ 53 w 152"/>
                    <a:gd name="T55" fmla="*/ 6 h 173"/>
                    <a:gd name="T56" fmla="*/ 63 w 152"/>
                    <a:gd name="T57" fmla="*/ 0 h 173"/>
                    <a:gd name="T58" fmla="*/ 65 w 152"/>
                    <a:gd name="T59" fmla="*/ 8 h 173"/>
                    <a:gd name="T60" fmla="*/ 75 w 152"/>
                    <a:gd name="T61" fmla="*/ 26 h 173"/>
                    <a:gd name="T62" fmla="*/ 81 w 152"/>
                    <a:gd name="T63" fmla="*/ 20 h 173"/>
                    <a:gd name="T64" fmla="*/ 95 w 152"/>
                    <a:gd name="T65" fmla="*/ 41 h 173"/>
                    <a:gd name="T66" fmla="*/ 106 w 152"/>
                    <a:gd name="T67" fmla="*/ 43 h 173"/>
                    <a:gd name="T68" fmla="*/ 108 w 152"/>
                    <a:gd name="T69" fmla="*/ 43 h 173"/>
                    <a:gd name="T70" fmla="*/ 120 w 152"/>
                    <a:gd name="T71" fmla="*/ 51 h 1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2"/>
                    <a:gd name="T109" fmla="*/ 0 h 173"/>
                    <a:gd name="T110" fmla="*/ 152 w 152"/>
                    <a:gd name="T111" fmla="*/ 173 h 17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2" h="173">
                      <a:moveTo>
                        <a:pt x="120" y="51"/>
                      </a:moveTo>
                      <a:lnTo>
                        <a:pt x="134" y="51"/>
                      </a:lnTo>
                      <a:lnTo>
                        <a:pt x="140" y="63"/>
                      </a:lnTo>
                      <a:lnTo>
                        <a:pt x="152" y="81"/>
                      </a:lnTo>
                      <a:lnTo>
                        <a:pt x="144" y="93"/>
                      </a:lnTo>
                      <a:lnTo>
                        <a:pt x="138" y="87"/>
                      </a:lnTo>
                      <a:lnTo>
                        <a:pt x="132" y="87"/>
                      </a:lnTo>
                      <a:lnTo>
                        <a:pt x="128" y="102"/>
                      </a:lnTo>
                      <a:lnTo>
                        <a:pt x="110" y="106"/>
                      </a:lnTo>
                      <a:lnTo>
                        <a:pt x="106" y="134"/>
                      </a:lnTo>
                      <a:lnTo>
                        <a:pt x="87" y="144"/>
                      </a:lnTo>
                      <a:lnTo>
                        <a:pt x="53" y="173"/>
                      </a:lnTo>
                      <a:lnTo>
                        <a:pt x="49" y="171"/>
                      </a:lnTo>
                      <a:lnTo>
                        <a:pt x="53" y="169"/>
                      </a:lnTo>
                      <a:lnTo>
                        <a:pt x="55" y="146"/>
                      </a:lnTo>
                      <a:lnTo>
                        <a:pt x="42" y="112"/>
                      </a:lnTo>
                      <a:lnTo>
                        <a:pt x="38" y="106"/>
                      </a:lnTo>
                      <a:lnTo>
                        <a:pt x="38" y="102"/>
                      </a:lnTo>
                      <a:lnTo>
                        <a:pt x="36" y="100"/>
                      </a:lnTo>
                      <a:lnTo>
                        <a:pt x="34" y="98"/>
                      </a:lnTo>
                      <a:lnTo>
                        <a:pt x="28" y="87"/>
                      </a:lnTo>
                      <a:lnTo>
                        <a:pt x="26" y="83"/>
                      </a:lnTo>
                      <a:lnTo>
                        <a:pt x="8" y="49"/>
                      </a:lnTo>
                      <a:lnTo>
                        <a:pt x="0" y="34"/>
                      </a:lnTo>
                      <a:lnTo>
                        <a:pt x="6" y="32"/>
                      </a:lnTo>
                      <a:lnTo>
                        <a:pt x="40" y="14"/>
                      </a:lnTo>
                      <a:lnTo>
                        <a:pt x="46" y="10"/>
                      </a:lnTo>
                      <a:lnTo>
                        <a:pt x="53" y="6"/>
                      </a:lnTo>
                      <a:lnTo>
                        <a:pt x="63" y="0"/>
                      </a:lnTo>
                      <a:lnTo>
                        <a:pt x="65" y="8"/>
                      </a:lnTo>
                      <a:lnTo>
                        <a:pt x="75" y="26"/>
                      </a:lnTo>
                      <a:lnTo>
                        <a:pt x="81" y="20"/>
                      </a:lnTo>
                      <a:lnTo>
                        <a:pt x="95" y="41"/>
                      </a:lnTo>
                      <a:lnTo>
                        <a:pt x="106" y="43"/>
                      </a:lnTo>
                      <a:lnTo>
                        <a:pt x="108" y="43"/>
                      </a:lnTo>
                      <a:lnTo>
                        <a:pt x="120" y="51"/>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224" name="Freeform 5">
                  <a:extLst>
                    <a:ext uri="{FF2B5EF4-FFF2-40B4-BE49-F238E27FC236}">
                      <a16:creationId xmlns:a16="http://schemas.microsoft.com/office/drawing/2014/main" id="{106DE237-846A-49B6-869E-C2599DE57368}"/>
                    </a:ext>
                  </a:extLst>
                </p:cNvPr>
                <p:cNvSpPr>
                  <a:spLocks/>
                </p:cNvSpPr>
                <p:nvPr/>
              </p:nvSpPr>
              <p:spPr bwMode="auto">
                <a:xfrm>
                  <a:off x="5096" y="1459"/>
                  <a:ext cx="133" cy="244"/>
                </a:xfrm>
                <a:custGeom>
                  <a:avLst/>
                  <a:gdLst>
                    <a:gd name="T0" fmla="*/ 257 w 267"/>
                    <a:gd name="T1" fmla="*/ 328 h 487"/>
                    <a:gd name="T2" fmla="*/ 249 w 267"/>
                    <a:gd name="T3" fmla="*/ 196 h 487"/>
                    <a:gd name="T4" fmla="*/ 224 w 267"/>
                    <a:gd name="T5" fmla="*/ 122 h 487"/>
                    <a:gd name="T6" fmla="*/ 194 w 267"/>
                    <a:gd name="T7" fmla="*/ 137 h 487"/>
                    <a:gd name="T8" fmla="*/ 185 w 267"/>
                    <a:gd name="T9" fmla="*/ 141 h 487"/>
                    <a:gd name="T10" fmla="*/ 179 w 267"/>
                    <a:gd name="T11" fmla="*/ 131 h 487"/>
                    <a:gd name="T12" fmla="*/ 181 w 267"/>
                    <a:gd name="T13" fmla="*/ 114 h 487"/>
                    <a:gd name="T14" fmla="*/ 177 w 267"/>
                    <a:gd name="T15" fmla="*/ 106 h 487"/>
                    <a:gd name="T16" fmla="*/ 185 w 267"/>
                    <a:gd name="T17" fmla="*/ 100 h 487"/>
                    <a:gd name="T18" fmla="*/ 198 w 267"/>
                    <a:gd name="T19" fmla="*/ 92 h 487"/>
                    <a:gd name="T20" fmla="*/ 196 w 267"/>
                    <a:gd name="T21" fmla="*/ 76 h 487"/>
                    <a:gd name="T22" fmla="*/ 196 w 267"/>
                    <a:gd name="T23" fmla="*/ 59 h 487"/>
                    <a:gd name="T24" fmla="*/ 196 w 267"/>
                    <a:gd name="T25" fmla="*/ 39 h 487"/>
                    <a:gd name="T26" fmla="*/ 196 w 267"/>
                    <a:gd name="T27" fmla="*/ 31 h 487"/>
                    <a:gd name="T28" fmla="*/ 194 w 267"/>
                    <a:gd name="T29" fmla="*/ 17 h 487"/>
                    <a:gd name="T30" fmla="*/ 147 w 267"/>
                    <a:gd name="T31" fmla="*/ 12 h 487"/>
                    <a:gd name="T32" fmla="*/ 130 w 267"/>
                    <a:gd name="T33" fmla="*/ 10 h 487"/>
                    <a:gd name="T34" fmla="*/ 122 w 267"/>
                    <a:gd name="T35" fmla="*/ 10 h 487"/>
                    <a:gd name="T36" fmla="*/ 102 w 267"/>
                    <a:gd name="T37" fmla="*/ 8 h 487"/>
                    <a:gd name="T38" fmla="*/ 67 w 267"/>
                    <a:gd name="T39" fmla="*/ 2 h 487"/>
                    <a:gd name="T40" fmla="*/ 29 w 267"/>
                    <a:gd name="T41" fmla="*/ 6 h 487"/>
                    <a:gd name="T42" fmla="*/ 23 w 267"/>
                    <a:gd name="T43" fmla="*/ 47 h 487"/>
                    <a:gd name="T44" fmla="*/ 18 w 267"/>
                    <a:gd name="T45" fmla="*/ 69 h 487"/>
                    <a:gd name="T46" fmla="*/ 0 w 267"/>
                    <a:gd name="T47" fmla="*/ 100 h 487"/>
                    <a:gd name="T48" fmla="*/ 21 w 267"/>
                    <a:gd name="T49" fmla="*/ 118 h 487"/>
                    <a:gd name="T50" fmla="*/ 21 w 267"/>
                    <a:gd name="T51" fmla="*/ 179 h 487"/>
                    <a:gd name="T52" fmla="*/ 23 w 267"/>
                    <a:gd name="T53" fmla="*/ 181 h 487"/>
                    <a:gd name="T54" fmla="*/ 80 w 267"/>
                    <a:gd name="T55" fmla="*/ 208 h 487"/>
                    <a:gd name="T56" fmla="*/ 98 w 267"/>
                    <a:gd name="T57" fmla="*/ 216 h 487"/>
                    <a:gd name="T58" fmla="*/ 135 w 267"/>
                    <a:gd name="T59" fmla="*/ 236 h 487"/>
                    <a:gd name="T60" fmla="*/ 118 w 267"/>
                    <a:gd name="T61" fmla="*/ 259 h 487"/>
                    <a:gd name="T62" fmla="*/ 102 w 267"/>
                    <a:gd name="T63" fmla="*/ 277 h 487"/>
                    <a:gd name="T64" fmla="*/ 94 w 267"/>
                    <a:gd name="T65" fmla="*/ 289 h 487"/>
                    <a:gd name="T66" fmla="*/ 90 w 267"/>
                    <a:gd name="T67" fmla="*/ 310 h 487"/>
                    <a:gd name="T68" fmla="*/ 82 w 267"/>
                    <a:gd name="T69" fmla="*/ 320 h 487"/>
                    <a:gd name="T70" fmla="*/ 80 w 267"/>
                    <a:gd name="T71" fmla="*/ 324 h 487"/>
                    <a:gd name="T72" fmla="*/ 59 w 267"/>
                    <a:gd name="T73" fmla="*/ 342 h 487"/>
                    <a:gd name="T74" fmla="*/ 55 w 267"/>
                    <a:gd name="T75" fmla="*/ 350 h 487"/>
                    <a:gd name="T76" fmla="*/ 49 w 267"/>
                    <a:gd name="T77" fmla="*/ 375 h 487"/>
                    <a:gd name="T78" fmla="*/ 49 w 267"/>
                    <a:gd name="T79" fmla="*/ 399 h 487"/>
                    <a:gd name="T80" fmla="*/ 88 w 267"/>
                    <a:gd name="T81" fmla="*/ 430 h 487"/>
                    <a:gd name="T82" fmla="*/ 122 w 267"/>
                    <a:gd name="T83" fmla="*/ 436 h 487"/>
                    <a:gd name="T84" fmla="*/ 151 w 267"/>
                    <a:gd name="T85" fmla="*/ 444 h 487"/>
                    <a:gd name="T86" fmla="*/ 198 w 267"/>
                    <a:gd name="T87" fmla="*/ 487 h 487"/>
                    <a:gd name="T88" fmla="*/ 222 w 267"/>
                    <a:gd name="T89" fmla="*/ 460 h 487"/>
                    <a:gd name="T90" fmla="*/ 257 w 267"/>
                    <a:gd name="T91" fmla="*/ 334 h 48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7"/>
                    <a:gd name="T139" fmla="*/ 0 h 487"/>
                    <a:gd name="T140" fmla="*/ 267 w 267"/>
                    <a:gd name="T141" fmla="*/ 487 h 48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7" h="487">
                      <a:moveTo>
                        <a:pt x="253" y="332"/>
                      </a:moveTo>
                      <a:lnTo>
                        <a:pt x="257" y="328"/>
                      </a:lnTo>
                      <a:lnTo>
                        <a:pt x="267" y="265"/>
                      </a:lnTo>
                      <a:lnTo>
                        <a:pt x="249" y="196"/>
                      </a:lnTo>
                      <a:lnTo>
                        <a:pt x="234" y="139"/>
                      </a:lnTo>
                      <a:lnTo>
                        <a:pt x="224" y="122"/>
                      </a:lnTo>
                      <a:lnTo>
                        <a:pt x="226" y="130"/>
                      </a:lnTo>
                      <a:lnTo>
                        <a:pt x="194" y="137"/>
                      </a:lnTo>
                      <a:lnTo>
                        <a:pt x="192" y="143"/>
                      </a:lnTo>
                      <a:lnTo>
                        <a:pt x="185" y="141"/>
                      </a:lnTo>
                      <a:lnTo>
                        <a:pt x="179" y="135"/>
                      </a:lnTo>
                      <a:lnTo>
                        <a:pt x="179" y="131"/>
                      </a:lnTo>
                      <a:lnTo>
                        <a:pt x="177" y="126"/>
                      </a:lnTo>
                      <a:lnTo>
                        <a:pt x="181" y="114"/>
                      </a:lnTo>
                      <a:lnTo>
                        <a:pt x="177" y="108"/>
                      </a:lnTo>
                      <a:lnTo>
                        <a:pt x="177" y="106"/>
                      </a:lnTo>
                      <a:lnTo>
                        <a:pt x="183" y="100"/>
                      </a:lnTo>
                      <a:lnTo>
                        <a:pt x="185" y="100"/>
                      </a:lnTo>
                      <a:lnTo>
                        <a:pt x="192" y="94"/>
                      </a:lnTo>
                      <a:lnTo>
                        <a:pt x="198" y="92"/>
                      </a:lnTo>
                      <a:lnTo>
                        <a:pt x="198" y="84"/>
                      </a:lnTo>
                      <a:lnTo>
                        <a:pt x="196" y="76"/>
                      </a:lnTo>
                      <a:lnTo>
                        <a:pt x="194" y="69"/>
                      </a:lnTo>
                      <a:lnTo>
                        <a:pt x="196" y="59"/>
                      </a:lnTo>
                      <a:lnTo>
                        <a:pt x="196" y="41"/>
                      </a:lnTo>
                      <a:lnTo>
                        <a:pt x="196" y="39"/>
                      </a:lnTo>
                      <a:lnTo>
                        <a:pt x="196" y="37"/>
                      </a:lnTo>
                      <a:lnTo>
                        <a:pt x="196" y="31"/>
                      </a:lnTo>
                      <a:lnTo>
                        <a:pt x="194" y="19"/>
                      </a:lnTo>
                      <a:lnTo>
                        <a:pt x="194" y="17"/>
                      </a:lnTo>
                      <a:lnTo>
                        <a:pt x="192" y="14"/>
                      </a:lnTo>
                      <a:lnTo>
                        <a:pt x="147" y="12"/>
                      </a:lnTo>
                      <a:lnTo>
                        <a:pt x="131" y="10"/>
                      </a:lnTo>
                      <a:lnTo>
                        <a:pt x="130" y="10"/>
                      </a:lnTo>
                      <a:lnTo>
                        <a:pt x="128" y="10"/>
                      </a:lnTo>
                      <a:lnTo>
                        <a:pt x="122" y="10"/>
                      </a:lnTo>
                      <a:lnTo>
                        <a:pt x="110" y="8"/>
                      </a:lnTo>
                      <a:lnTo>
                        <a:pt x="102" y="8"/>
                      </a:lnTo>
                      <a:lnTo>
                        <a:pt x="82" y="4"/>
                      </a:lnTo>
                      <a:lnTo>
                        <a:pt x="67" y="2"/>
                      </a:lnTo>
                      <a:lnTo>
                        <a:pt x="37" y="0"/>
                      </a:lnTo>
                      <a:lnTo>
                        <a:pt x="29" y="6"/>
                      </a:lnTo>
                      <a:lnTo>
                        <a:pt x="21" y="31"/>
                      </a:lnTo>
                      <a:lnTo>
                        <a:pt x="23" y="47"/>
                      </a:lnTo>
                      <a:lnTo>
                        <a:pt x="14" y="71"/>
                      </a:lnTo>
                      <a:lnTo>
                        <a:pt x="18" y="69"/>
                      </a:lnTo>
                      <a:lnTo>
                        <a:pt x="14" y="74"/>
                      </a:lnTo>
                      <a:lnTo>
                        <a:pt x="0" y="100"/>
                      </a:lnTo>
                      <a:lnTo>
                        <a:pt x="4" y="104"/>
                      </a:lnTo>
                      <a:lnTo>
                        <a:pt x="21" y="118"/>
                      </a:lnTo>
                      <a:lnTo>
                        <a:pt x="10" y="151"/>
                      </a:lnTo>
                      <a:lnTo>
                        <a:pt x="21" y="179"/>
                      </a:lnTo>
                      <a:lnTo>
                        <a:pt x="23" y="179"/>
                      </a:lnTo>
                      <a:lnTo>
                        <a:pt x="23" y="181"/>
                      </a:lnTo>
                      <a:lnTo>
                        <a:pt x="35" y="181"/>
                      </a:lnTo>
                      <a:lnTo>
                        <a:pt x="80" y="208"/>
                      </a:lnTo>
                      <a:lnTo>
                        <a:pt x="84" y="212"/>
                      </a:lnTo>
                      <a:lnTo>
                        <a:pt x="98" y="216"/>
                      </a:lnTo>
                      <a:lnTo>
                        <a:pt x="108" y="224"/>
                      </a:lnTo>
                      <a:lnTo>
                        <a:pt x="135" y="236"/>
                      </a:lnTo>
                      <a:lnTo>
                        <a:pt x="124" y="245"/>
                      </a:lnTo>
                      <a:lnTo>
                        <a:pt x="118" y="259"/>
                      </a:lnTo>
                      <a:lnTo>
                        <a:pt x="104" y="271"/>
                      </a:lnTo>
                      <a:lnTo>
                        <a:pt x="102" y="277"/>
                      </a:lnTo>
                      <a:lnTo>
                        <a:pt x="94" y="287"/>
                      </a:lnTo>
                      <a:lnTo>
                        <a:pt x="94" y="289"/>
                      </a:lnTo>
                      <a:lnTo>
                        <a:pt x="86" y="299"/>
                      </a:lnTo>
                      <a:lnTo>
                        <a:pt x="90" y="310"/>
                      </a:lnTo>
                      <a:lnTo>
                        <a:pt x="90" y="314"/>
                      </a:lnTo>
                      <a:lnTo>
                        <a:pt x="82" y="320"/>
                      </a:lnTo>
                      <a:lnTo>
                        <a:pt x="82" y="322"/>
                      </a:lnTo>
                      <a:lnTo>
                        <a:pt x="80" y="324"/>
                      </a:lnTo>
                      <a:lnTo>
                        <a:pt x="76" y="328"/>
                      </a:lnTo>
                      <a:lnTo>
                        <a:pt x="59" y="342"/>
                      </a:lnTo>
                      <a:lnTo>
                        <a:pt x="53" y="350"/>
                      </a:lnTo>
                      <a:lnTo>
                        <a:pt x="55" y="350"/>
                      </a:lnTo>
                      <a:lnTo>
                        <a:pt x="51" y="356"/>
                      </a:lnTo>
                      <a:lnTo>
                        <a:pt x="49" y="375"/>
                      </a:lnTo>
                      <a:lnTo>
                        <a:pt x="45" y="393"/>
                      </a:lnTo>
                      <a:lnTo>
                        <a:pt x="49" y="399"/>
                      </a:lnTo>
                      <a:lnTo>
                        <a:pt x="59" y="418"/>
                      </a:lnTo>
                      <a:lnTo>
                        <a:pt x="88" y="430"/>
                      </a:lnTo>
                      <a:lnTo>
                        <a:pt x="114" y="440"/>
                      </a:lnTo>
                      <a:lnTo>
                        <a:pt x="122" y="436"/>
                      </a:lnTo>
                      <a:lnTo>
                        <a:pt x="151" y="448"/>
                      </a:lnTo>
                      <a:lnTo>
                        <a:pt x="151" y="444"/>
                      </a:lnTo>
                      <a:lnTo>
                        <a:pt x="187" y="436"/>
                      </a:lnTo>
                      <a:lnTo>
                        <a:pt x="198" y="487"/>
                      </a:lnTo>
                      <a:lnTo>
                        <a:pt x="212" y="477"/>
                      </a:lnTo>
                      <a:lnTo>
                        <a:pt x="222" y="460"/>
                      </a:lnTo>
                      <a:lnTo>
                        <a:pt x="236" y="385"/>
                      </a:lnTo>
                      <a:lnTo>
                        <a:pt x="257" y="334"/>
                      </a:lnTo>
                      <a:lnTo>
                        <a:pt x="253" y="332"/>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225" name="Freeform 6">
                  <a:extLst>
                    <a:ext uri="{FF2B5EF4-FFF2-40B4-BE49-F238E27FC236}">
                      <a16:creationId xmlns:a16="http://schemas.microsoft.com/office/drawing/2014/main" id="{A317AD30-F4AC-4385-B68B-54ECFD48A520}"/>
                    </a:ext>
                  </a:extLst>
                </p:cNvPr>
                <p:cNvSpPr>
                  <a:spLocks/>
                </p:cNvSpPr>
                <p:nvPr/>
              </p:nvSpPr>
              <p:spPr bwMode="auto">
                <a:xfrm>
                  <a:off x="4635" y="1419"/>
                  <a:ext cx="529" cy="380"/>
                </a:xfrm>
                <a:custGeom>
                  <a:avLst/>
                  <a:gdLst>
                    <a:gd name="T0" fmla="*/ 745 w 1059"/>
                    <a:gd name="T1" fmla="*/ 545 h 761"/>
                    <a:gd name="T2" fmla="*/ 792 w 1059"/>
                    <a:gd name="T3" fmla="*/ 525 h 761"/>
                    <a:gd name="T4" fmla="*/ 810 w 1059"/>
                    <a:gd name="T5" fmla="*/ 519 h 761"/>
                    <a:gd name="T6" fmla="*/ 869 w 1059"/>
                    <a:gd name="T7" fmla="*/ 495 h 761"/>
                    <a:gd name="T8" fmla="*/ 924 w 1059"/>
                    <a:gd name="T9" fmla="*/ 472 h 761"/>
                    <a:gd name="T10" fmla="*/ 945 w 1059"/>
                    <a:gd name="T11" fmla="*/ 437 h 761"/>
                    <a:gd name="T12" fmla="*/ 977 w 1059"/>
                    <a:gd name="T13" fmla="*/ 431 h 761"/>
                    <a:gd name="T14" fmla="*/ 1004 w 1059"/>
                    <a:gd name="T15" fmla="*/ 405 h 761"/>
                    <a:gd name="T16" fmla="*/ 1014 w 1059"/>
                    <a:gd name="T17" fmla="*/ 395 h 761"/>
                    <a:gd name="T18" fmla="*/ 1018 w 1059"/>
                    <a:gd name="T19" fmla="*/ 370 h 761"/>
                    <a:gd name="T20" fmla="*/ 1028 w 1059"/>
                    <a:gd name="T21" fmla="*/ 352 h 761"/>
                    <a:gd name="T22" fmla="*/ 1059 w 1059"/>
                    <a:gd name="T23" fmla="*/ 317 h 761"/>
                    <a:gd name="T24" fmla="*/ 1008 w 1059"/>
                    <a:gd name="T25" fmla="*/ 293 h 761"/>
                    <a:gd name="T26" fmla="*/ 947 w 1059"/>
                    <a:gd name="T27" fmla="*/ 262 h 761"/>
                    <a:gd name="T28" fmla="*/ 934 w 1059"/>
                    <a:gd name="T29" fmla="*/ 232 h 761"/>
                    <a:gd name="T30" fmla="*/ 924 w 1059"/>
                    <a:gd name="T31" fmla="*/ 181 h 761"/>
                    <a:gd name="T32" fmla="*/ 938 w 1059"/>
                    <a:gd name="T33" fmla="*/ 152 h 761"/>
                    <a:gd name="T34" fmla="*/ 953 w 1059"/>
                    <a:gd name="T35" fmla="*/ 87 h 761"/>
                    <a:gd name="T36" fmla="*/ 947 w 1059"/>
                    <a:gd name="T37" fmla="*/ 71 h 761"/>
                    <a:gd name="T38" fmla="*/ 883 w 1059"/>
                    <a:gd name="T39" fmla="*/ 59 h 761"/>
                    <a:gd name="T40" fmla="*/ 851 w 1059"/>
                    <a:gd name="T41" fmla="*/ 16 h 761"/>
                    <a:gd name="T42" fmla="*/ 806 w 1059"/>
                    <a:gd name="T43" fmla="*/ 0 h 761"/>
                    <a:gd name="T44" fmla="*/ 737 w 1059"/>
                    <a:gd name="T45" fmla="*/ 30 h 761"/>
                    <a:gd name="T46" fmla="*/ 688 w 1059"/>
                    <a:gd name="T47" fmla="*/ 49 h 761"/>
                    <a:gd name="T48" fmla="*/ 649 w 1059"/>
                    <a:gd name="T49" fmla="*/ 65 h 761"/>
                    <a:gd name="T50" fmla="*/ 570 w 1059"/>
                    <a:gd name="T51" fmla="*/ 97 h 761"/>
                    <a:gd name="T52" fmla="*/ 539 w 1059"/>
                    <a:gd name="T53" fmla="*/ 110 h 761"/>
                    <a:gd name="T54" fmla="*/ 454 w 1059"/>
                    <a:gd name="T55" fmla="*/ 142 h 761"/>
                    <a:gd name="T56" fmla="*/ 411 w 1059"/>
                    <a:gd name="T57" fmla="*/ 159 h 761"/>
                    <a:gd name="T58" fmla="*/ 356 w 1059"/>
                    <a:gd name="T59" fmla="*/ 179 h 761"/>
                    <a:gd name="T60" fmla="*/ 262 w 1059"/>
                    <a:gd name="T61" fmla="*/ 214 h 761"/>
                    <a:gd name="T62" fmla="*/ 238 w 1059"/>
                    <a:gd name="T63" fmla="*/ 222 h 761"/>
                    <a:gd name="T64" fmla="*/ 163 w 1059"/>
                    <a:gd name="T65" fmla="*/ 250 h 761"/>
                    <a:gd name="T66" fmla="*/ 118 w 1059"/>
                    <a:gd name="T67" fmla="*/ 266 h 761"/>
                    <a:gd name="T68" fmla="*/ 8 w 1059"/>
                    <a:gd name="T69" fmla="*/ 303 h 761"/>
                    <a:gd name="T70" fmla="*/ 8 w 1059"/>
                    <a:gd name="T71" fmla="*/ 336 h 761"/>
                    <a:gd name="T72" fmla="*/ 32 w 1059"/>
                    <a:gd name="T73" fmla="*/ 407 h 761"/>
                    <a:gd name="T74" fmla="*/ 45 w 1059"/>
                    <a:gd name="T75" fmla="*/ 448 h 761"/>
                    <a:gd name="T76" fmla="*/ 65 w 1059"/>
                    <a:gd name="T77" fmla="*/ 507 h 761"/>
                    <a:gd name="T78" fmla="*/ 73 w 1059"/>
                    <a:gd name="T79" fmla="*/ 531 h 761"/>
                    <a:gd name="T80" fmla="*/ 83 w 1059"/>
                    <a:gd name="T81" fmla="*/ 562 h 761"/>
                    <a:gd name="T82" fmla="*/ 92 w 1059"/>
                    <a:gd name="T83" fmla="*/ 588 h 761"/>
                    <a:gd name="T84" fmla="*/ 102 w 1059"/>
                    <a:gd name="T85" fmla="*/ 621 h 761"/>
                    <a:gd name="T86" fmla="*/ 116 w 1059"/>
                    <a:gd name="T87" fmla="*/ 661 h 761"/>
                    <a:gd name="T88" fmla="*/ 128 w 1059"/>
                    <a:gd name="T89" fmla="*/ 694 h 761"/>
                    <a:gd name="T90" fmla="*/ 134 w 1059"/>
                    <a:gd name="T91" fmla="*/ 714 h 761"/>
                    <a:gd name="T92" fmla="*/ 149 w 1059"/>
                    <a:gd name="T93" fmla="*/ 761 h 761"/>
                    <a:gd name="T94" fmla="*/ 173 w 1059"/>
                    <a:gd name="T95" fmla="*/ 755 h 761"/>
                    <a:gd name="T96" fmla="*/ 258 w 1059"/>
                    <a:gd name="T97" fmla="*/ 725 h 761"/>
                    <a:gd name="T98" fmla="*/ 305 w 1059"/>
                    <a:gd name="T99" fmla="*/ 710 h 761"/>
                    <a:gd name="T100" fmla="*/ 328 w 1059"/>
                    <a:gd name="T101" fmla="*/ 700 h 761"/>
                    <a:gd name="T102" fmla="*/ 387 w 1059"/>
                    <a:gd name="T103" fmla="*/ 680 h 761"/>
                    <a:gd name="T104" fmla="*/ 421 w 1059"/>
                    <a:gd name="T105" fmla="*/ 666 h 761"/>
                    <a:gd name="T106" fmla="*/ 478 w 1059"/>
                    <a:gd name="T107" fmla="*/ 647 h 761"/>
                    <a:gd name="T108" fmla="*/ 509 w 1059"/>
                    <a:gd name="T109" fmla="*/ 635 h 761"/>
                    <a:gd name="T110" fmla="*/ 564 w 1059"/>
                    <a:gd name="T111" fmla="*/ 613 h 761"/>
                    <a:gd name="T112" fmla="*/ 653 w 1059"/>
                    <a:gd name="T113" fmla="*/ 580 h 761"/>
                    <a:gd name="T114" fmla="*/ 692 w 1059"/>
                    <a:gd name="T115" fmla="*/ 564 h 76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9"/>
                    <a:gd name="T175" fmla="*/ 0 h 761"/>
                    <a:gd name="T176" fmla="*/ 1059 w 1059"/>
                    <a:gd name="T177" fmla="*/ 761 h 76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9" h="761">
                      <a:moveTo>
                        <a:pt x="727" y="551"/>
                      </a:moveTo>
                      <a:lnTo>
                        <a:pt x="741" y="547"/>
                      </a:lnTo>
                      <a:lnTo>
                        <a:pt x="745" y="545"/>
                      </a:lnTo>
                      <a:lnTo>
                        <a:pt x="763" y="537"/>
                      </a:lnTo>
                      <a:lnTo>
                        <a:pt x="772" y="533"/>
                      </a:lnTo>
                      <a:lnTo>
                        <a:pt x="792" y="525"/>
                      </a:lnTo>
                      <a:lnTo>
                        <a:pt x="798" y="523"/>
                      </a:lnTo>
                      <a:lnTo>
                        <a:pt x="806" y="519"/>
                      </a:lnTo>
                      <a:lnTo>
                        <a:pt x="810" y="519"/>
                      </a:lnTo>
                      <a:lnTo>
                        <a:pt x="851" y="501"/>
                      </a:lnTo>
                      <a:lnTo>
                        <a:pt x="853" y="501"/>
                      </a:lnTo>
                      <a:lnTo>
                        <a:pt x="869" y="495"/>
                      </a:lnTo>
                      <a:lnTo>
                        <a:pt x="892" y="484"/>
                      </a:lnTo>
                      <a:lnTo>
                        <a:pt x="910" y="478"/>
                      </a:lnTo>
                      <a:lnTo>
                        <a:pt x="924" y="472"/>
                      </a:lnTo>
                      <a:lnTo>
                        <a:pt x="926" y="470"/>
                      </a:lnTo>
                      <a:lnTo>
                        <a:pt x="926" y="464"/>
                      </a:lnTo>
                      <a:lnTo>
                        <a:pt x="945" y="437"/>
                      </a:lnTo>
                      <a:lnTo>
                        <a:pt x="947" y="435"/>
                      </a:lnTo>
                      <a:lnTo>
                        <a:pt x="961" y="431"/>
                      </a:lnTo>
                      <a:lnTo>
                        <a:pt x="977" y="431"/>
                      </a:lnTo>
                      <a:lnTo>
                        <a:pt x="983" y="423"/>
                      </a:lnTo>
                      <a:lnTo>
                        <a:pt x="1000" y="409"/>
                      </a:lnTo>
                      <a:lnTo>
                        <a:pt x="1004" y="405"/>
                      </a:lnTo>
                      <a:lnTo>
                        <a:pt x="1006" y="403"/>
                      </a:lnTo>
                      <a:lnTo>
                        <a:pt x="1006" y="401"/>
                      </a:lnTo>
                      <a:lnTo>
                        <a:pt x="1014" y="395"/>
                      </a:lnTo>
                      <a:lnTo>
                        <a:pt x="1014" y="391"/>
                      </a:lnTo>
                      <a:lnTo>
                        <a:pt x="1010" y="380"/>
                      </a:lnTo>
                      <a:lnTo>
                        <a:pt x="1018" y="370"/>
                      </a:lnTo>
                      <a:lnTo>
                        <a:pt x="1018" y="368"/>
                      </a:lnTo>
                      <a:lnTo>
                        <a:pt x="1026" y="358"/>
                      </a:lnTo>
                      <a:lnTo>
                        <a:pt x="1028" y="352"/>
                      </a:lnTo>
                      <a:lnTo>
                        <a:pt x="1042" y="340"/>
                      </a:lnTo>
                      <a:lnTo>
                        <a:pt x="1048" y="326"/>
                      </a:lnTo>
                      <a:lnTo>
                        <a:pt x="1059" y="317"/>
                      </a:lnTo>
                      <a:lnTo>
                        <a:pt x="1032" y="305"/>
                      </a:lnTo>
                      <a:lnTo>
                        <a:pt x="1022" y="297"/>
                      </a:lnTo>
                      <a:lnTo>
                        <a:pt x="1008" y="293"/>
                      </a:lnTo>
                      <a:lnTo>
                        <a:pt x="1004" y="289"/>
                      </a:lnTo>
                      <a:lnTo>
                        <a:pt x="959" y="262"/>
                      </a:lnTo>
                      <a:lnTo>
                        <a:pt x="947" y="262"/>
                      </a:lnTo>
                      <a:lnTo>
                        <a:pt x="947" y="260"/>
                      </a:lnTo>
                      <a:lnTo>
                        <a:pt x="945" y="260"/>
                      </a:lnTo>
                      <a:lnTo>
                        <a:pt x="934" y="232"/>
                      </a:lnTo>
                      <a:lnTo>
                        <a:pt x="945" y="199"/>
                      </a:lnTo>
                      <a:lnTo>
                        <a:pt x="928" y="185"/>
                      </a:lnTo>
                      <a:lnTo>
                        <a:pt x="924" y="181"/>
                      </a:lnTo>
                      <a:lnTo>
                        <a:pt x="938" y="155"/>
                      </a:lnTo>
                      <a:lnTo>
                        <a:pt x="942" y="150"/>
                      </a:lnTo>
                      <a:lnTo>
                        <a:pt x="938" y="152"/>
                      </a:lnTo>
                      <a:lnTo>
                        <a:pt x="947" y="128"/>
                      </a:lnTo>
                      <a:lnTo>
                        <a:pt x="945" y="112"/>
                      </a:lnTo>
                      <a:lnTo>
                        <a:pt x="953" y="87"/>
                      </a:lnTo>
                      <a:lnTo>
                        <a:pt x="961" y="81"/>
                      </a:lnTo>
                      <a:lnTo>
                        <a:pt x="959" y="77"/>
                      </a:lnTo>
                      <a:lnTo>
                        <a:pt x="947" y="71"/>
                      </a:lnTo>
                      <a:lnTo>
                        <a:pt x="928" y="77"/>
                      </a:lnTo>
                      <a:lnTo>
                        <a:pt x="902" y="73"/>
                      </a:lnTo>
                      <a:lnTo>
                        <a:pt x="883" y="59"/>
                      </a:lnTo>
                      <a:lnTo>
                        <a:pt x="885" y="51"/>
                      </a:lnTo>
                      <a:lnTo>
                        <a:pt x="873" y="28"/>
                      </a:lnTo>
                      <a:lnTo>
                        <a:pt x="851" y="16"/>
                      </a:lnTo>
                      <a:lnTo>
                        <a:pt x="845" y="14"/>
                      </a:lnTo>
                      <a:lnTo>
                        <a:pt x="833" y="20"/>
                      </a:lnTo>
                      <a:lnTo>
                        <a:pt x="806" y="0"/>
                      </a:lnTo>
                      <a:lnTo>
                        <a:pt x="802" y="0"/>
                      </a:lnTo>
                      <a:lnTo>
                        <a:pt x="786" y="8"/>
                      </a:lnTo>
                      <a:lnTo>
                        <a:pt x="737" y="30"/>
                      </a:lnTo>
                      <a:lnTo>
                        <a:pt x="706" y="41"/>
                      </a:lnTo>
                      <a:lnTo>
                        <a:pt x="690" y="49"/>
                      </a:lnTo>
                      <a:lnTo>
                        <a:pt x="688" y="49"/>
                      </a:lnTo>
                      <a:lnTo>
                        <a:pt x="684" y="51"/>
                      </a:lnTo>
                      <a:lnTo>
                        <a:pt x="668" y="57"/>
                      </a:lnTo>
                      <a:lnTo>
                        <a:pt x="649" y="65"/>
                      </a:lnTo>
                      <a:lnTo>
                        <a:pt x="619" y="77"/>
                      </a:lnTo>
                      <a:lnTo>
                        <a:pt x="584" y="91"/>
                      </a:lnTo>
                      <a:lnTo>
                        <a:pt x="570" y="97"/>
                      </a:lnTo>
                      <a:lnTo>
                        <a:pt x="562" y="98"/>
                      </a:lnTo>
                      <a:lnTo>
                        <a:pt x="556" y="102"/>
                      </a:lnTo>
                      <a:lnTo>
                        <a:pt x="539" y="110"/>
                      </a:lnTo>
                      <a:lnTo>
                        <a:pt x="472" y="136"/>
                      </a:lnTo>
                      <a:lnTo>
                        <a:pt x="456" y="142"/>
                      </a:lnTo>
                      <a:lnTo>
                        <a:pt x="454" y="142"/>
                      </a:lnTo>
                      <a:lnTo>
                        <a:pt x="440" y="148"/>
                      </a:lnTo>
                      <a:lnTo>
                        <a:pt x="434" y="150"/>
                      </a:lnTo>
                      <a:lnTo>
                        <a:pt x="411" y="159"/>
                      </a:lnTo>
                      <a:lnTo>
                        <a:pt x="375" y="171"/>
                      </a:lnTo>
                      <a:lnTo>
                        <a:pt x="362" y="177"/>
                      </a:lnTo>
                      <a:lnTo>
                        <a:pt x="356" y="179"/>
                      </a:lnTo>
                      <a:lnTo>
                        <a:pt x="346" y="183"/>
                      </a:lnTo>
                      <a:lnTo>
                        <a:pt x="297" y="201"/>
                      </a:lnTo>
                      <a:lnTo>
                        <a:pt x="262" y="214"/>
                      </a:lnTo>
                      <a:lnTo>
                        <a:pt x="252" y="218"/>
                      </a:lnTo>
                      <a:lnTo>
                        <a:pt x="240" y="222"/>
                      </a:lnTo>
                      <a:lnTo>
                        <a:pt x="238" y="222"/>
                      </a:lnTo>
                      <a:lnTo>
                        <a:pt x="228" y="226"/>
                      </a:lnTo>
                      <a:lnTo>
                        <a:pt x="210" y="232"/>
                      </a:lnTo>
                      <a:lnTo>
                        <a:pt x="163" y="250"/>
                      </a:lnTo>
                      <a:lnTo>
                        <a:pt x="142" y="258"/>
                      </a:lnTo>
                      <a:lnTo>
                        <a:pt x="136" y="260"/>
                      </a:lnTo>
                      <a:lnTo>
                        <a:pt x="118" y="266"/>
                      </a:lnTo>
                      <a:lnTo>
                        <a:pt x="98" y="211"/>
                      </a:lnTo>
                      <a:lnTo>
                        <a:pt x="47" y="262"/>
                      </a:lnTo>
                      <a:lnTo>
                        <a:pt x="8" y="303"/>
                      </a:lnTo>
                      <a:lnTo>
                        <a:pt x="0" y="311"/>
                      </a:lnTo>
                      <a:lnTo>
                        <a:pt x="6" y="332"/>
                      </a:lnTo>
                      <a:lnTo>
                        <a:pt x="8" y="336"/>
                      </a:lnTo>
                      <a:lnTo>
                        <a:pt x="18" y="364"/>
                      </a:lnTo>
                      <a:lnTo>
                        <a:pt x="24" y="381"/>
                      </a:lnTo>
                      <a:lnTo>
                        <a:pt x="32" y="407"/>
                      </a:lnTo>
                      <a:lnTo>
                        <a:pt x="32" y="409"/>
                      </a:lnTo>
                      <a:lnTo>
                        <a:pt x="39" y="431"/>
                      </a:lnTo>
                      <a:lnTo>
                        <a:pt x="45" y="448"/>
                      </a:lnTo>
                      <a:lnTo>
                        <a:pt x="55" y="480"/>
                      </a:lnTo>
                      <a:lnTo>
                        <a:pt x="57" y="482"/>
                      </a:lnTo>
                      <a:lnTo>
                        <a:pt x="65" y="507"/>
                      </a:lnTo>
                      <a:lnTo>
                        <a:pt x="67" y="511"/>
                      </a:lnTo>
                      <a:lnTo>
                        <a:pt x="71" y="527"/>
                      </a:lnTo>
                      <a:lnTo>
                        <a:pt x="73" y="531"/>
                      </a:lnTo>
                      <a:lnTo>
                        <a:pt x="75" y="537"/>
                      </a:lnTo>
                      <a:lnTo>
                        <a:pt x="79" y="549"/>
                      </a:lnTo>
                      <a:lnTo>
                        <a:pt x="83" y="562"/>
                      </a:lnTo>
                      <a:lnTo>
                        <a:pt x="89" y="578"/>
                      </a:lnTo>
                      <a:lnTo>
                        <a:pt x="91" y="582"/>
                      </a:lnTo>
                      <a:lnTo>
                        <a:pt x="92" y="588"/>
                      </a:lnTo>
                      <a:lnTo>
                        <a:pt x="100" y="611"/>
                      </a:lnTo>
                      <a:lnTo>
                        <a:pt x="100" y="615"/>
                      </a:lnTo>
                      <a:lnTo>
                        <a:pt x="102" y="621"/>
                      </a:lnTo>
                      <a:lnTo>
                        <a:pt x="104" y="627"/>
                      </a:lnTo>
                      <a:lnTo>
                        <a:pt x="114" y="657"/>
                      </a:lnTo>
                      <a:lnTo>
                        <a:pt x="116" y="661"/>
                      </a:lnTo>
                      <a:lnTo>
                        <a:pt x="122" y="674"/>
                      </a:lnTo>
                      <a:lnTo>
                        <a:pt x="122" y="678"/>
                      </a:lnTo>
                      <a:lnTo>
                        <a:pt x="128" y="694"/>
                      </a:lnTo>
                      <a:lnTo>
                        <a:pt x="130" y="704"/>
                      </a:lnTo>
                      <a:lnTo>
                        <a:pt x="132" y="706"/>
                      </a:lnTo>
                      <a:lnTo>
                        <a:pt x="134" y="714"/>
                      </a:lnTo>
                      <a:lnTo>
                        <a:pt x="149" y="757"/>
                      </a:lnTo>
                      <a:lnTo>
                        <a:pt x="149" y="759"/>
                      </a:lnTo>
                      <a:lnTo>
                        <a:pt x="149" y="761"/>
                      </a:lnTo>
                      <a:lnTo>
                        <a:pt x="153" y="761"/>
                      </a:lnTo>
                      <a:lnTo>
                        <a:pt x="167" y="757"/>
                      </a:lnTo>
                      <a:lnTo>
                        <a:pt x="173" y="755"/>
                      </a:lnTo>
                      <a:lnTo>
                        <a:pt x="175" y="753"/>
                      </a:lnTo>
                      <a:lnTo>
                        <a:pt x="250" y="727"/>
                      </a:lnTo>
                      <a:lnTo>
                        <a:pt x="258" y="725"/>
                      </a:lnTo>
                      <a:lnTo>
                        <a:pt x="267" y="722"/>
                      </a:lnTo>
                      <a:lnTo>
                        <a:pt x="275" y="720"/>
                      </a:lnTo>
                      <a:lnTo>
                        <a:pt x="305" y="710"/>
                      </a:lnTo>
                      <a:lnTo>
                        <a:pt x="311" y="708"/>
                      </a:lnTo>
                      <a:lnTo>
                        <a:pt x="322" y="702"/>
                      </a:lnTo>
                      <a:lnTo>
                        <a:pt x="328" y="700"/>
                      </a:lnTo>
                      <a:lnTo>
                        <a:pt x="332" y="700"/>
                      </a:lnTo>
                      <a:lnTo>
                        <a:pt x="336" y="698"/>
                      </a:lnTo>
                      <a:lnTo>
                        <a:pt x="387" y="680"/>
                      </a:lnTo>
                      <a:lnTo>
                        <a:pt x="393" y="676"/>
                      </a:lnTo>
                      <a:lnTo>
                        <a:pt x="415" y="668"/>
                      </a:lnTo>
                      <a:lnTo>
                        <a:pt x="421" y="666"/>
                      </a:lnTo>
                      <a:lnTo>
                        <a:pt x="427" y="665"/>
                      </a:lnTo>
                      <a:lnTo>
                        <a:pt x="432" y="663"/>
                      </a:lnTo>
                      <a:lnTo>
                        <a:pt x="478" y="647"/>
                      </a:lnTo>
                      <a:lnTo>
                        <a:pt x="484" y="645"/>
                      </a:lnTo>
                      <a:lnTo>
                        <a:pt x="503" y="637"/>
                      </a:lnTo>
                      <a:lnTo>
                        <a:pt x="509" y="635"/>
                      </a:lnTo>
                      <a:lnTo>
                        <a:pt x="525" y="629"/>
                      </a:lnTo>
                      <a:lnTo>
                        <a:pt x="548" y="619"/>
                      </a:lnTo>
                      <a:lnTo>
                        <a:pt x="564" y="613"/>
                      </a:lnTo>
                      <a:lnTo>
                        <a:pt x="647" y="584"/>
                      </a:lnTo>
                      <a:lnTo>
                        <a:pt x="653" y="582"/>
                      </a:lnTo>
                      <a:lnTo>
                        <a:pt x="653" y="580"/>
                      </a:lnTo>
                      <a:lnTo>
                        <a:pt x="659" y="578"/>
                      </a:lnTo>
                      <a:lnTo>
                        <a:pt x="676" y="572"/>
                      </a:lnTo>
                      <a:lnTo>
                        <a:pt x="692" y="564"/>
                      </a:lnTo>
                      <a:lnTo>
                        <a:pt x="719" y="554"/>
                      </a:lnTo>
                      <a:lnTo>
                        <a:pt x="727" y="551"/>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226" name="Freeform 7">
                  <a:extLst>
                    <a:ext uri="{FF2B5EF4-FFF2-40B4-BE49-F238E27FC236}">
                      <a16:creationId xmlns:a16="http://schemas.microsoft.com/office/drawing/2014/main" id="{36CD887C-781F-4EFD-BEDE-93693A7E835F}"/>
                    </a:ext>
                  </a:extLst>
                </p:cNvPr>
                <p:cNvSpPr>
                  <a:spLocks/>
                </p:cNvSpPr>
                <p:nvPr/>
              </p:nvSpPr>
              <p:spPr bwMode="auto">
                <a:xfrm>
                  <a:off x="5057" y="997"/>
                  <a:ext cx="168" cy="281"/>
                </a:xfrm>
                <a:custGeom>
                  <a:avLst/>
                  <a:gdLst>
                    <a:gd name="T0" fmla="*/ 110 w 336"/>
                    <a:gd name="T1" fmla="*/ 372 h 560"/>
                    <a:gd name="T2" fmla="*/ 114 w 336"/>
                    <a:gd name="T3" fmla="*/ 401 h 560"/>
                    <a:gd name="T4" fmla="*/ 130 w 336"/>
                    <a:gd name="T5" fmla="*/ 393 h 560"/>
                    <a:gd name="T6" fmla="*/ 165 w 336"/>
                    <a:gd name="T7" fmla="*/ 448 h 560"/>
                    <a:gd name="T8" fmla="*/ 171 w 336"/>
                    <a:gd name="T9" fmla="*/ 462 h 560"/>
                    <a:gd name="T10" fmla="*/ 181 w 336"/>
                    <a:gd name="T11" fmla="*/ 486 h 560"/>
                    <a:gd name="T12" fmla="*/ 195 w 336"/>
                    <a:gd name="T13" fmla="*/ 523 h 560"/>
                    <a:gd name="T14" fmla="*/ 205 w 336"/>
                    <a:gd name="T15" fmla="*/ 545 h 560"/>
                    <a:gd name="T16" fmla="*/ 212 w 336"/>
                    <a:gd name="T17" fmla="*/ 560 h 560"/>
                    <a:gd name="T18" fmla="*/ 214 w 336"/>
                    <a:gd name="T19" fmla="*/ 560 h 560"/>
                    <a:gd name="T20" fmla="*/ 244 w 336"/>
                    <a:gd name="T21" fmla="*/ 546 h 560"/>
                    <a:gd name="T22" fmla="*/ 248 w 336"/>
                    <a:gd name="T23" fmla="*/ 545 h 560"/>
                    <a:gd name="T24" fmla="*/ 252 w 336"/>
                    <a:gd name="T25" fmla="*/ 545 h 560"/>
                    <a:gd name="T26" fmla="*/ 252 w 336"/>
                    <a:gd name="T27" fmla="*/ 543 h 560"/>
                    <a:gd name="T28" fmla="*/ 256 w 336"/>
                    <a:gd name="T29" fmla="*/ 543 h 560"/>
                    <a:gd name="T30" fmla="*/ 266 w 336"/>
                    <a:gd name="T31" fmla="*/ 537 h 560"/>
                    <a:gd name="T32" fmla="*/ 293 w 336"/>
                    <a:gd name="T33" fmla="*/ 525 h 560"/>
                    <a:gd name="T34" fmla="*/ 330 w 336"/>
                    <a:gd name="T35" fmla="*/ 509 h 560"/>
                    <a:gd name="T36" fmla="*/ 336 w 336"/>
                    <a:gd name="T37" fmla="*/ 507 h 560"/>
                    <a:gd name="T38" fmla="*/ 305 w 336"/>
                    <a:gd name="T39" fmla="*/ 470 h 560"/>
                    <a:gd name="T40" fmla="*/ 313 w 336"/>
                    <a:gd name="T41" fmla="*/ 454 h 560"/>
                    <a:gd name="T42" fmla="*/ 299 w 336"/>
                    <a:gd name="T43" fmla="*/ 423 h 560"/>
                    <a:gd name="T44" fmla="*/ 295 w 336"/>
                    <a:gd name="T45" fmla="*/ 409 h 560"/>
                    <a:gd name="T46" fmla="*/ 295 w 336"/>
                    <a:gd name="T47" fmla="*/ 407 h 560"/>
                    <a:gd name="T48" fmla="*/ 279 w 336"/>
                    <a:gd name="T49" fmla="*/ 354 h 560"/>
                    <a:gd name="T50" fmla="*/ 271 w 336"/>
                    <a:gd name="T51" fmla="*/ 338 h 560"/>
                    <a:gd name="T52" fmla="*/ 275 w 336"/>
                    <a:gd name="T53" fmla="*/ 330 h 560"/>
                    <a:gd name="T54" fmla="*/ 273 w 336"/>
                    <a:gd name="T55" fmla="*/ 326 h 560"/>
                    <a:gd name="T56" fmla="*/ 273 w 336"/>
                    <a:gd name="T57" fmla="*/ 299 h 560"/>
                    <a:gd name="T58" fmla="*/ 279 w 336"/>
                    <a:gd name="T59" fmla="*/ 289 h 560"/>
                    <a:gd name="T60" fmla="*/ 271 w 336"/>
                    <a:gd name="T61" fmla="*/ 238 h 560"/>
                    <a:gd name="T62" fmla="*/ 269 w 336"/>
                    <a:gd name="T63" fmla="*/ 208 h 560"/>
                    <a:gd name="T64" fmla="*/ 266 w 336"/>
                    <a:gd name="T65" fmla="*/ 203 h 560"/>
                    <a:gd name="T66" fmla="*/ 256 w 336"/>
                    <a:gd name="T67" fmla="*/ 187 h 560"/>
                    <a:gd name="T68" fmla="*/ 256 w 336"/>
                    <a:gd name="T69" fmla="*/ 167 h 560"/>
                    <a:gd name="T70" fmla="*/ 277 w 336"/>
                    <a:gd name="T71" fmla="*/ 151 h 560"/>
                    <a:gd name="T72" fmla="*/ 279 w 336"/>
                    <a:gd name="T73" fmla="*/ 146 h 560"/>
                    <a:gd name="T74" fmla="*/ 283 w 336"/>
                    <a:gd name="T75" fmla="*/ 136 h 560"/>
                    <a:gd name="T76" fmla="*/ 299 w 336"/>
                    <a:gd name="T77" fmla="*/ 104 h 560"/>
                    <a:gd name="T78" fmla="*/ 269 w 336"/>
                    <a:gd name="T79" fmla="*/ 61 h 560"/>
                    <a:gd name="T80" fmla="*/ 273 w 336"/>
                    <a:gd name="T81" fmla="*/ 20 h 560"/>
                    <a:gd name="T82" fmla="*/ 264 w 336"/>
                    <a:gd name="T83" fmla="*/ 0 h 560"/>
                    <a:gd name="T84" fmla="*/ 207 w 336"/>
                    <a:gd name="T85" fmla="*/ 30 h 560"/>
                    <a:gd name="T86" fmla="*/ 114 w 336"/>
                    <a:gd name="T87" fmla="*/ 75 h 560"/>
                    <a:gd name="T88" fmla="*/ 22 w 336"/>
                    <a:gd name="T89" fmla="*/ 116 h 560"/>
                    <a:gd name="T90" fmla="*/ 14 w 336"/>
                    <a:gd name="T91" fmla="*/ 120 h 560"/>
                    <a:gd name="T92" fmla="*/ 0 w 336"/>
                    <a:gd name="T93" fmla="*/ 126 h 560"/>
                    <a:gd name="T94" fmla="*/ 10 w 336"/>
                    <a:gd name="T95" fmla="*/ 157 h 560"/>
                    <a:gd name="T96" fmla="*/ 36 w 336"/>
                    <a:gd name="T97" fmla="*/ 212 h 560"/>
                    <a:gd name="T98" fmla="*/ 38 w 336"/>
                    <a:gd name="T99" fmla="*/ 214 h 560"/>
                    <a:gd name="T100" fmla="*/ 40 w 336"/>
                    <a:gd name="T101" fmla="*/ 214 h 560"/>
                    <a:gd name="T102" fmla="*/ 43 w 336"/>
                    <a:gd name="T103" fmla="*/ 216 h 560"/>
                    <a:gd name="T104" fmla="*/ 51 w 336"/>
                    <a:gd name="T105" fmla="*/ 222 h 560"/>
                    <a:gd name="T106" fmla="*/ 73 w 336"/>
                    <a:gd name="T107" fmla="*/ 269 h 560"/>
                    <a:gd name="T108" fmla="*/ 67 w 336"/>
                    <a:gd name="T109" fmla="*/ 289 h 560"/>
                    <a:gd name="T110" fmla="*/ 71 w 336"/>
                    <a:gd name="T111" fmla="*/ 315 h 560"/>
                    <a:gd name="T112" fmla="*/ 102 w 336"/>
                    <a:gd name="T113" fmla="*/ 362 h 560"/>
                    <a:gd name="T114" fmla="*/ 104 w 336"/>
                    <a:gd name="T115" fmla="*/ 364 h 560"/>
                    <a:gd name="T116" fmla="*/ 106 w 336"/>
                    <a:gd name="T117" fmla="*/ 364 h 560"/>
                    <a:gd name="T118" fmla="*/ 110 w 336"/>
                    <a:gd name="T119" fmla="*/ 372 h 56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36"/>
                    <a:gd name="T181" fmla="*/ 0 h 560"/>
                    <a:gd name="T182" fmla="*/ 336 w 336"/>
                    <a:gd name="T183" fmla="*/ 560 h 56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36" h="560">
                      <a:moveTo>
                        <a:pt x="110" y="372"/>
                      </a:moveTo>
                      <a:lnTo>
                        <a:pt x="114" y="401"/>
                      </a:lnTo>
                      <a:lnTo>
                        <a:pt x="130" y="393"/>
                      </a:lnTo>
                      <a:lnTo>
                        <a:pt x="165" y="448"/>
                      </a:lnTo>
                      <a:lnTo>
                        <a:pt x="171" y="462"/>
                      </a:lnTo>
                      <a:lnTo>
                        <a:pt x="181" y="486"/>
                      </a:lnTo>
                      <a:lnTo>
                        <a:pt x="195" y="523"/>
                      </a:lnTo>
                      <a:lnTo>
                        <a:pt x="205" y="545"/>
                      </a:lnTo>
                      <a:lnTo>
                        <a:pt x="212" y="560"/>
                      </a:lnTo>
                      <a:lnTo>
                        <a:pt x="214" y="560"/>
                      </a:lnTo>
                      <a:lnTo>
                        <a:pt x="244" y="546"/>
                      </a:lnTo>
                      <a:lnTo>
                        <a:pt x="248" y="545"/>
                      </a:lnTo>
                      <a:lnTo>
                        <a:pt x="252" y="545"/>
                      </a:lnTo>
                      <a:lnTo>
                        <a:pt x="252" y="543"/>
                      </a:lnTo>
                      <a:lnTo>
                        <a:pt x="256" y="543"/>
                      </a:lnTo>
                      <a:lnTo>
                        <a:pt x="266" y="537"/>
                      </a:lnTo>
                      <a:lnTo>
                        <a:pt x="293" y="525"/>
                      </a:lnTo>
                      <a:lnTo>
                        <a:pt x="330" y="509"/>
                      </a:lnTo>
                      <a:lnTo>
                        <a:pt x="336" y="507"/>
                      </a:lnTo>
                      <a:lnTo>
                        <a:pt x="305" y="470"/>
                      </a:lnTo>
                      <a:lnTo>
                        <a:pt x="313" y="454"/>
                      </a:lnTo>
                      <a:lnTo>
                        <a:pt x="299" y="423"/>
                      </a:lnTo>
                      <a:lnTo>
                        <a:pt x="295" y="409"/>
                      </a:lnTo>
                      <a:lnTo>
                        <a:pt x="295" y="407"/>
                      </a:lnTo>
                      <a:lnTo>
                        <a:pt x="279" y="354"/>
                      </a:lnTo>
                      <a:lnTo>
                        <a:pt x="271" y="338"/>
                      </a:lnTo>
                      <a:lnTo>
                        <a:pt x="275" y="330"/>
                      </a:lnTo>
                      <a:lnTo>
                        <a:pt x="273" y="326"/>
                      </a:lnTo>
                      <a:lnTo>
                        <a:pt x="273" y="299"/>
                      </a:lnTo>
                      <a:lnTo>
                        <a:pt x="279" y="289"/>
                      </a:lnTo>
                      <a:lnTo>
                        <a:pt x="271" y="238"/>
                      </a:lnTo>
                      <a:lnTo>
                        <a:pt x="269" y="208"/>
                      </a:lnTo>
                      <a:lnTo>
                        <a:pt x="266" y="203"/>
                      </a:lnTo>
                      <a:lnTo>
                        <a:pt x="256" y="187"/>
                      </a:lnTo>
                      <a:lnTo>
                        <a:pt x="256" y="167"/>
                      </a:lnTo>
                      <a:lnTo>
                        <a:pt x="277" y="151"/>
                      </a:lnTo>
                      <a:lnTo>
                        <a:pt x="279" y="146"/>
                      </a:lnTo>
                      <a:lnTo>
                        <a:pt x="283" y="136"/>
                      </a:lnTo>
                      <a:lnTo>
                        <a:pt x="299" y="104"/>
                      </a:lnTo>
                      <a:lnTo>
                        <a:pt x="269" y="61"/>
                      </a:lnTo>
                      <a:lnTo>
                        <a:pt x="273" y="20"/>
                      </a:lnTo>
                      <a:lnTo>
                        <a:pt x="264" y="0"/>
                      </a:lnTo>
                      <a:lnTo>
                        <a:pt x="207" y="30"/>
                      </a:lnTo>
                      <a:lnTo>
                        <a:pt x="114" y="75"/>
                      </a:lnTo>
                      <a:lnTo>
                        <a:pt x="22" y="116"/>
                      </a:lnTo>
                      <a:lnTo>
                        <a:pt x="14" y="120"/>
                      </a:lnTo>
                      <a:lnTo>
                        <a:pt x="0" y="126"/>
                      </a:lnTo>
                      <a:lnTo>
                        <a:pt x="10" y="157"/>
                      </a:lnTo>
                      <a:lnTo>
                        <a:pt x="36" y="212"/>
                      </a:lnTo>
                      <a:lnTo>
                        <a:pt x="38" y="214"/>
                      </a:lnTo>
                      <a:lnTo>
                        <a:pt x="40" y="214"/>
                      </a:lnTo>
                      <a:lnTo>
                        <a:pt x="43" y="216"/>
                      </a:lnTo>
                      <a:lnTo>
                        <a:pt x="51" y="222"/>
                      </a:lnTo>
                      <a:lnTo>
                        <a:pt x="73" y="269"/>
                      </a:lnTo>
                      <a:lnTo>
                        <a:pt x="67" y="289"/>
                      </a:lnTo>
                      <a:lnTo>
                        <a:pt x="71" y="315"/>
                      </a:lnTo>
                      <a:lnTo>
                        <a:pt x="102" y="362"/>
                      </a:lnTo>
                      <a:lnTo>
                        <a:pt x="104" y="364"/>
                      </a:lnTo>
                      <a:lnTo>
                        <a:pt x="106" y="364"/>
                      </a:lnTo>
                      <a:lnTo>
                        <a:pt x="110" y="372"/>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227" name="Freeform 8">
                  <a:extLst>
                    <a:ext uri="{FF2B5EF4-FFF2-40B4-BE49-F238E27FC236}">
                      <a16:creationId xmlns:a16="http://schemas.microsoft.com/office/drawing/2014/main" id="{3D6A5E97-717F-4809-9BDB-EF10D1A5FCB1}"/>
                    </a:ext>
                  </a:extLst>
                </p:cNvPr>
                <p:cNvSpPr>
                  <a:spLocks/>
                </p:cNvSpPr>
                <p:nvPr/>
              </p:nvSpPr>
              <p:spPr bwMode="auto">
                <a:xfrm>
                  <a:off x="5178" y="1293"/>
                  <a:ext cx="156" cy="166"/>
                </a:xfrm>
                <a:custGeom>
                  <a:avLst/>
                  <a:gdLst>
                    <a:gd name="T0" fmla="*/ 139 w 314"/>
                    <a:gd name="T1" fmla="*/ 257 h 332"/>
                    <a:gd name="T2" fmla="*/ 151 w 314"/>
                    <a:gd name="T3" fmla="*/ 232 h 332"/>
                    <a:gd name="T4" fmla="*/ 185 w 314"/>
                    <a:gd name="T5" fmla="*/ 216 h 332"/>
                    <a:gd name="T6" fmla="*/ 202 w 314"/>
                    <a:gd name="T7" fmla="*/ 202 h 332"/>
                    <a:gd name="T8" fmla="*/ 218 w 314"/>
                    <a:gd name="T9" fmla="*/ 200 h 332"/>
                    <a:gd name="T10" fmla="*/ 222 w 314"/>
                    <a:gd name="T11" fmla="*/ 196 h 332"/>
                    <a:gd name="T12" fmla="*/ 246 w 314"/>
                    <a:gd name="T13" fmla="*/ 180 h 332"/>
                    <a:gd name="T14" fmla="*/ 295 w 314"/>
                    <a:gd name="T15" fmla="*/ 149 h 332"/>
                    <a:gd name="T16" fmla="*/ 305 w 314"/>
                    <a:gd name="T17" fmla="*/ 141 h 332"/>
                    <a:gd name="T18" fmla="*/ 308 w 314"/>
                    <a:gd name="T19" fmla="*/ 139 h 332"/>
                    <a:gd name="T20" fmla="*/ 312 w 314"/>
                    <a:gd name="T21" fmla="*/ 137 h 332"/>
                    <a:gd name="T22" fmla="*/ 314 w 314"/>
                    <a:gd name="T23" fmla="*/ 114 h 332"/>
                    <a:gd name="T24" fmla="*/ 301 w 314"/>
                    <a:gd name="T25" fmla="*/ 80 h 332"/>
                    <a:gd name="T26" fmla="*/ 297 w 314"/>
                    <a:gd name="T27" fmla="*/ 74 h 332"/>
                    <a:gd name="T28" fmla="*/ 297 w 314"/>
                    <a:gd name="T29" fmla="*/ 70 h 332"/>
                    <a:gd name="T30" fmla="*/ 295 w 314"/>
                    <a:gd name="T31" fmla="*/ 68 h 332"/>
                    <a:gd name="T32" fmla="*/ 293 w 314"/>
                    <a:gd name="T33" fmla="*/ 66 h 332"/>
                    <a:gd name="T34" fmla="*/ 287 w 314"/>
                    <a:gd name="T35" fmla="*/ 55 h 332"/>
                    <a:gd name="T36" fmla="*/ 285 w 314"/>
                    <a:gd name="T37" fmla="*/ 51 h 332"/>
                    <a:gd name="T38" fmla="*/ 267 w 314"/>
                    <a:gd name="T39" fmla="*/ 17 h 332"/>
                    <a:gd name="T40" fmla="*/ 259 w 314"/>
                    <a:gd name="T41" fmla="*/ 2 h 332"/>
                    <a:gd name="T42" fmla="*/ 257 w 314"/>
                    <a:gd name="T43" fmla="*/ 0 h 332"/>
                    <a:gd name="T44" fmla="*/ 218 w 314"/>
                    <a:gd name="T45" fmla="*/ 19 h 332"/>
                    <a:gd name="T46" fmla="*/ 212 w 314"/>
                    <a:gd name="T47" fmla="*/ 21 h 332"/>
                    <a:gd name="T48" fmla="*/ 210 w 314"/>
                    <a:gd name="T49" fmla="*/ 21 h 332"/>
                    <a:gd name="T50" fmla="*/ 208 w 314"/>
                    <a:gd name="T51" fmla="*/ 21 h 332"/>
                    <a:gd name="T52" fmla="*/ 206 w 314"/>
                    <a:gd name="T53" fmla="*/ 23 h 332"/>
                    <a:gd name="T54" fmla="*/ 179 w 314"/>
                    <a:gd name="T55" fmla="*/ 35 h 332"/>
                    <a:gd name="T56" fmla="*/ 173 w 314"/>
                    <a:gd name="T57" fmla="*/ 39 h 332"/>
                    <a:gd name="T58" fmla="*/ 151 w 314"/>
                    <a:gd name="T59" fmla="*/ 49 h 332"/>
                    <a:gd name="T60" fmla="*/ 108 w 314"/>
                    <a:gd name="T61" fmla="*/ 78 h 332"/>
                    <a:gd name="T62" fmla="*/ 104 w 314"/>
                    <a:gd name="T63" fmla="*/ 70 h 332"/>
                    <a:gd name="T64" fmla="*/ 75 w 314"/>
                    <a:gd name="T65" fmla="*/ 84 h 332"/>
                    <a:gd name="T66" fmla="*/ 67 w 314"/>
                    <a:gd name="T67" fmla="*/ 86 h 332"/>
                    <a:gd name="T68" fmla="*/ 18 w 314"/>
                    <a:gd name="T69" fmla="*/ 108 h 332"/>
                    <a:gd name="T70" fmla="*/ 8 w 314"/>
                    <a:gd name="T71" fmla="*/ 112 h 332"/>
                    <a:gd name="T72" fmla="*/ 0 w 314"/>
                    <a:gd name="T73" fmla="*/ 116 h 332"/>
                    <a:gd name="T74" fmla="*/ 4 w 314"/>
                    <a:gd name="T75" fmla="*/ 125 h 332"/>
                    <a:gd name="T76" fmla="*/ 24 w 314"/>
                    <a:gd name="T77" fmla="*/ 175 h 332"/>
                    <a:gd name="T78" fmla="*/ 29 w 314"/>
                    <a:gd name="T79" fmla="*/ 190 h 332"/>
                    <a:gd name="T80" fmla="*/ 33 w 314"/>
                    <a:gd name="T81" fmla="*/ 198 h 332"/>
                    <a:gd name="T82" fmla="*/ 35 w 314"/>
                    <a:gd name="T83" fmla="*/ 204 h 332"/>
                    <a:gd name="T84" fmla="*/ 39 w 314"/>
                    <a:gd name="T85" fmla="*/ 218 h 332"/>
                    <a:gd name="T86" fmla="*/ 47 w 314"/>
                    <a:gd name="T87" fmla="*/ 237 h 332"/>
                    <a:gd name="T88" fmla="*/ 49 w 314"/>
                    <a:gd name="T89" fmla="*/ 241 h 332"/>
                    <a:gd name="T90" fmla="*/ 53 w 314"/>
                    <a:gd name="T91" fmla="*/ 251 h 332"/>
                    <a:gd name="T92" fmla="*/ 75 w 314"/>
                    <a:gd name="T93" fmla="*/ 275 h 332"/>
                    <a:gd name="T94" fmla="*/ 47 w 314"/>
                    <a:gd name="T95" fmla="*/ 314 h 332"/>
                    <a:gd name="T96" fmla="*/ 69 w 314"/>
                    <a:gd name="T97" fmla="*/ 332 h 332"/>
                    <a:gd name="T98" fmla="*/ 104 w 314"/>
                    <a:gd name="T99" fmla="*/ 298 h 332"/>
                    <a:gd name="T100" fmla="*/ 120 w 314"/>
                    <a:gd name="T101" fmla="*/ 275 h 332"/>
                    <a:gd name="T102" fmla="*/ 139 w 314"/>
                    <a:gd name="T103" fmla="*/ 257 h 33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14"/>
                    <a:gd name="T157" fmla="*/ 0 h 332"/>
                    <a:gd name="T158" fmla="*/ 314 w 314"/>
                    <a:gd name="T159" fmla="*/ 332 h 33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14" h="332">
                      <a:moveTo>
                        <a:pt x="139" y="257"/>
                      </a:moveTo>
                      <a:lnTo>
                        <a:pt x="151" y="232"/>
                      </a:lnTo>
                      <a:lnTo>
                        <a:pt x="185" y="216"/>
                      </a:lnTo>
                      <a:lnTo>
                        <a:pt x="202" y="202"/>
                      </a:lnTo>
                      <a:lnTo>
                        <a:pt x="218" y="200"/>
                      </a:lnTo>
                      <a:lnTo>
                        <a:pt x="222" y="196"/>
                      </a:lnTo>
                      <a:lnTo>
                        <a:pt x="246" y="180"/>
                      </a:lnTo>
                      <a:lnTo>
                        <a:pt x="295" y="149"/>
                      </a:lnTo>
                      <a:lnTo>
                        <a:pt x="305" y="141"/>
                      </a:lnTo>
                      <a:lnTo>
                        <a:pt x="308" y="139"/>
                      </a:lnTo>
                      <a:lnTo>
                        <a:pt x="312" y="137"/>
                      </a:lnTo>
                      <a:lnTo>
                        <a:pt x="314" y="114"/>
                      </a:lnTo>
                      <a:lnTo>
                        <a:pt x="301" y="80"/>
                      </a:lnTo>
                      <a:lnTo>
                        <a:pt x="297" y="74"/>
                      </a:lnTo>
                      <a:lnTo>
                        <a:pt x="297" y="70"/>
                      </a:lnTo>
                      <a:lnTo>
                        <a:pt x="295" y="68"/>
                      </a:lnTo>
                      <a:lnTo>
                        <a:pt x="293" y="66"/>
                      </a:lnTo>
                      <a:lnTo>
                        <a:pt x="287" y="55"/>
                      </a:lnTo>
                      <a:lnTo>
                        <a:pt x="285" y="51"/>
                      </a:lnTo>
                      <a:lnTo>
                        <a:pt x="267" y="17"/>
                      </a:lnTo>
                      <a:lnTo>
                        <a:pt x="259" y="2"/>
                      </a:lnTo>
                      <a:lnTo>
                        <a:pt x="257" y="0"/>
                      </a:lnTo>
                      <a:lnTo>
                        <a:pt x="218" y="19"/>
                      </a:lnTo>
                      <a:lnTo>
                        <a:pt x="212" y="21"/>
                      </a:lnTo>
                      <a:lnTo>
                        <a:pt x="210" y="21"/>
                      </a:lnTo>
                      <a:lnTo>
                        <a:pt x="208" y="21"/>
                      </a:lnTo>
                      <a:lnTo>
                        <a:pt x="206" y="23"/>
                      </a:lnTo>
                      <a:lnTo>
                        <a:pt x="179" y="35"/>
                      </a:lnTo>
                      <a:lnTo>
                        <a:pt x="173" y="39"/>
                      </a:lnTo>
                      <a:lnTo>
                        <a:pt x="151" y="49"/>
                      </a:lnTo>
                      <a:lnTo>
                        <a:pt x="108" y="78"/>
                      </a:lnTo>
                      <a:lnTo>
                        <a:pt x="104" y="70"/>
                      </a:lnTo>
                      <a:lnTo>
                        <a:pt x="75" y="84"/>
                      </a:lnTo>
                      <a:lnTo>
                        <a:pt x="67" y="86"/>
                      </a:lnTo>
                      <a:lnTo>
                        <a:pt x="18" y="108"/>
                      </a:lnTo>
                      <a:lnTo>
                        <a:pt x="8" y="112"/>
                      </a:lnTo>
                      <a:lnTo>
                        <a:pt x="0" y="116"/>
                      </a:lnTo>
                      <a:lnTo>
                        <a:pt x="4" y="125"/>
                      </a:lnTo>
                      <a:lnTo>
                        <a:pt x="24" y="175"/>
                      </a:lnTo>
                      <a:lnTo>
                        <a:pt x="29" y="190"/>
                      </a:lnTo>
                      <a:lnTo>
                        <a:pt x="33" y="198"/>
                      </a:lnTo>
                      <a:lnTo>
                        <a:pt x="35" y="204"/>
                      </a:lnTo>
                      <a:lnTo>
                        <a:pt x="39" y="218"/>
                      </a:lnTo>
                      <a:lnTo>
                        <a:pt x="47" y="237"/>
                      </a:lnTo>
                      <a:lnTo>
                        <a:pt x="49" y="241"/>
                      </a:lnTo>
                      <a:lnTo>
                        <a:pt x="53" y="251"/>
                      </a:lnTo>
                      <a:lnTo>
                        <a:pt x="75" y="275"/>
                      </a:lnTo>
                      <a:lnTo>
                        <a:pt x="47" y="314"/>
                      </a:lnTo>
                      <a:lnTo>
                        <a:pt x="69" y="332"/>
                      </a:lnTo>
                      <a:lnTo>
                        <a:pt x="104" y="298"/>
                      </a:lnTo>
                      <a:lnTo>
                        <a:pt x="120" y="275"/>
                      </a:lnTo>
                      <a:lnTo>
                        <a:pt x="139" y="257"/>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228" name="Freeform 9">
                  <a:extLst>
                    <a:ext uri="{FF2B5EF4-FFF2-40B4-BE49-F238E27FC236}">
                      <a16:creationId xmlns:a16="http://schemas.microsoft.com/office/drawing/2014/main" id="{3877CF9A-2814-4290-A119-4EA24771BD34}"/>
                    </a:ext>
                  </a:extLst>
                </p:cNvPr>
                <p:cNvSpPr>
                  <a:spLocks/>
                </p:cNvSpPr>
                <p:nvPr/>
              </p:nvSpPr>
              <p:spPr bwMode="auto">
                <a:xfrm>
                  <a:off x="5207" y="658"/>
                  <a:ext cx="308" cy="496"/>
                </a:xfrm>
                <a:custGeom>
                  <a:avLst/>
                  <a:gdLst>
                    <a:gd name="T0" fmla="*/ 132 w 615"/>
                    <a:gd name="T1" fmla="*/ 835 h 991"/>
                    <a:gd name="T2" fmla="*/ 102 w 615"/>
                    <a:gd name="T3" fmla="*/ 780 h 991"/>
                    <a:gd name="T4" fmla="*/ 4 w 615"/>
                    <a:gd name="T5" fmla="*/ 611 h 991"/>
                    <a:gd name="T6" fmla="*/ 0 w 615"/>
                    <a:gd name="T7" fmla="*/ 578 h 991"/>
                    <a:gd name="T8" fmla="*/ 31 w 615"/>
                    <a:gd name="T9" fmla="*/ 580 h 991"/>
                    <a:gd name="T10" fmla="*/ 47 w 615"/>
                    <a:gd name="T11" fmla="*/ 540 h 991"/>
                    <a:gd name="T12" fmla="*/ 31 w 615"/>
                    <a:gd name="T13" fmla="*/ 485 h 991"/>
                    <a:gd name="T14" fmla="*/ 49 w 615"/>
                    <a:gd name="T15" fmla="*/ 411 h 991"/>
                    <a:gd name="T16" fmla="*/ 29 w 615"/>
                    <a:gd name="T17" fmla="*/ 377 h 991"/>
                    <a:gd name="T18" fmla="*/ 25 w 615"/>
                    <a:gd name="T19" fmla="*/ 307 h 991"/>
                    <a:gd name="T20" fmla="*/ 6 w 615"/>
                    <a:gd name="T21" fmla="*/ 250 h 991"/>
                    <a:gd name="T22" fmla="*/ 71 w 615"/>
                    <a:gd name="T23" fmla="*/ 69 h 991"/>
                    <a:gd name="T24" fmla="*/ 136 w 615"/>
                    <a:gd name="T25" fmla="*/ 45 h 991"/>
                    <a:gd name="T26" fmla="*/ 169 w 615"/>
                    <a:gd name="T27" fmla="*/ 0 h 991"/>
                    <a:gd name="T28" fmla="*/ 246 w 615"/>
                    <a:gd name="T29" fmla="*/ 18 h 991"/>
                    <a:gd name="T30" fmla="*/ 407 w 615"/>
                    <a:gd name="T31" fmla="*/ 279 h 991"/>
                    <a:gd name="T32" fmla="*/ 464 w 615"/>
                    <a:gd name="T33" fmla="*/ 267 h 991"/>
                    <a:gd name="T34" fmla="*/ 527 w 615"/>
                    <a:gd name="T35" fmla="*/ 346 h 991"/>
                    <a:gd name="T36" fmla="*/ 529 w 615"/>
                    <a:gd name="T37" fmla="*/ 332 h 991"/>
                    <a:gd name="T38" fmla="*/ 597 w 615"/>
                    <a:gd name="T39" fmla="*/ 356 h 991"/>
                    <a:gd name="T40" fmla="*/ 597 w 615"/>
                    <a:gd name="T41" fmla="*/ 432 h 991"/>
                    <a:gd name="T42" fmla="*/ 595 w 615"/>
                    <a:gd name="T43" fmla="*/ 436 h 991"/>
                    <a:gd name="T44" fmla="*/ 578 w 615"/>
                    <a:gd name="T45" fmla="*/ 444 h 991"/>
                    <a:gd name="T46" fmla="*/ 568 w 615"/>
                    <a:gd name="T47" fmla="*/ 466 h 991"/>
                    <a:gd name="T48" fmla="*/ 566 w 615"/>
                    <a:gd name="T49" fmla="*/ 495 h 991"/>
                    <a:gd name="T50" fmla="*/ 533 w 615"/>
                    <a:gd name="T51" fmla="*/ 499 h 991"/>
                    <a:gd name="T52" fmla="*/ 523 w 615"/>
                    <a:gd name="T53" fmla="*/ 529 h 991"/>
                    <a:gd name="T54" fmla="*/ 519 w 615"/>
                    <a:gd name="T55" fmla="*/ 550 h 991"/>
                    <a:gd name="T56" fmla="*/ 476 w 615"/>
                    <a:gd name="T57" fmla="*/ 592 h 991"/>
                    <a:gd name="T58" fmla="*/ 454 w 615"/>
                    <a:gd name="T59" fmla="*/ 586 h 991"/>
                    <a:gd name="T60" fmla="*/ 411 w 615"/>
                    <a:gd name="T61" fmla="*/ 613 h 991"/>
                    <a:gd name="T62" fmla="*/ 393 w 615"/>
                    <a:gd name="T63" fmla="*/ 574 h 991"/>
                    <a:gd name="T64" fmla="*/ 383 w 615"/>
                    <a:gd name="T65" fmla="*/ 611 h 991"/>
                    <a:gd name="T66" fmla="*/ 393 w 615"/>
                    <a:gd name="T67" fmla="*/ 668 h 991"/>
                    <a:gd name="T68" fmla="*/ 383 w 615"/>
                    <a:gd name="T69" fmla="*/ 733 h 991"/>
                    <a:gd name="T70" fmla="*/ 360 w 615"/>
                    <a:gd name="T71" fmla="*/ 745 h 991"/>
                    <a:gd name="T72" fmla="*/ 346 w 615"/>
                    <a:gd name="T73" fmla="*/ 770 h 991"/>
                    <a:gd name="T74" fmla="*/ 334 w 615"/>
                    <a:gd name="T75" fmla="*/ 790 h 991"/>
                    <a:gd name="T76" fmla="*/ 314 w 615"/>
                    <a:gd name="T77" fmla="*/ 800 h 991"/>
                    <a:gd name="T78" fmla="*/ 303 w 615"/>
                    <a:gd name="T79" fmla="*/ 816 h 991"/>
                    <a:gd name="T80" fmla="*/ 281 w 615"/>
                    <a:gd name="T81" fmla="*/ 847 h 991"/>
                    <a:gd name="T82" fmla="*/ 287 w 615"/>
                    <a:gd name="T83" fmla="*/ 865 h 991"/>
                    <a:gd name="T84" fmla="*/ 269 w 615"/>
                    <a:gd name="T85" fmla="*/ 875 h 991"/>
                    <a:gd name="T86" fmla="*/ 273 w 615"/>
                    <a:gd name="T87" fmla="*/ 890 h 991"/>
                    <a:gd name="T88" fmla="*/ 261 w 615"/>
                    <a:gd name="T89" fmla="*/ 947 h 991"/>
                    <a:gd name="T90" fmla="*/ 263 w 615"/>
                    <a:gd name="T91" fmla="*/ 991 h 991"/>
                    <a:gd name="T92" fmla="*/ 242 w 615"/>
                    <a:gd name="T93" fmla="*/ 989 h 991"/>
                    <a:gd name="T94" fmla="*/ 198 w 615"/>
                    <a:gd name="T95" fmla="*/ 957 h 991"/>
                    <a:gd name="T96" fmla="*/ 179 w 615"/>
                    <a:gd name="T97" fmla="*/ 920 h 991"/>
                    <a:gd name="T98" fmla="*/ 151 w 615"/>
                    <a:gd name="T99" fmla="*/ 873 h 99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5"/>
                    <a:gd name="T151" fmla="*/ 0 h 991"/>
                    <a:gd name="T152" fmla="*/ 615 w 615"/>
                    <a:gd name="T153" fmla="*/ 991 h 99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5" h="991">
                      <a:moveTo>
                        <a:pt x="151" y="873"/>
                      </a:moveTo>
                      <a:lnTo>
                        <a:pt x="132" y="835"/>
                      </a:lnTo>
                      <a:lnTo>
                        <a:pt x="104" y="788"/>
                      </a:lnTo>
                      <a:lnTo>
                        <a:pt x="102" y="780"/>
                      </a:lnTo>
                      <a:lnTo>
                        <a:pt x="53" y="694"/>
                      </a:lnTo>
                      <a:lnTo>
                        <a:pt x="4" y="611"/>
                      </a:lnTo>
                      <a:lnTo>
                        <a:pt x="0" y="601"/>
                      </a:lnTo>
                      <a:lnTo>
                        <a:pt x="0" y="578"/>
                      </a:lnTo>
                      <a:lnTo>
                        <a:pt x="33" y="590"/>
                      </a:lnTo>
                      <a:lnTo>
                        <a:pt x="31" y="580"/>
                      </a:lnTo>
                      <a:lnTo>
                        <a:pt x="27" y="544"/>
                      </a:lnTo>
                      <a:lnTo>
                        <a:pt x="47" y="540"/>
                      </a:lnTo>
                      <a:lnTo>
                        <a:pt x="27" y="501"/>
                      </a:lnTo>
                      <a:lnTo>
                        <a:pt x="31" y="485"/>
                      </a:lnTo>
                      <a:lnTo>
                        <a:pt x="47" y="458"/>
                      </a:lnTo>
                      <a:lnTo>
                        <a:pt x="49" y="411"/>
                      </a:lnTo>
                      <a:lnTo>
                        <a:pt x="33" y="403"/>
                      </a:lnTo>
                      <a:lnTo>
                        <a:pt x="29" y="377"/>
                      </a:lnTo>
                      <a:lnTo>
                        <a:pt x="16" y="352"/>
                      </a:lnTo>
                      <a:lnTo>
                        <a:pt x="25" y="307"/>
                      </a:lnTo>
                      <a:lnTo>
                        <a:pt x="16" y="275"/>
                      </a:lnTo>
                      <a:lnTo>
                        <a:pt x="6" y="250"/>
                      </a:lnTo>
                      <a:lnTo>
                        <a:pt x="33" y="49"/>
                      </a:lnTo>
                      <a:lnTo>
                        <a:pt x="71" y="69"/>
                      </a:lnTo>
                      <a:lnTo>
                        <a:pt x="86" y="77"/>
                      </a:lnTo>
                      <a:lnTo>
                        <a:pt x="136" y="45"/>
                      </a:lnTo>
                      <a:lnTo>
                        <a:pt x="159" y="6"/>
                      </a:lnTo>
                      <a:lnTo>
                        <a:pt x="169" y="0"/>
                      </a:lnTo>
                      <a:lnTo>
                        <a:pt x="228" y="8"/>
                      </a:lnTo>
                      <a:lnTo>
                        <a:pt x="246" y="18"/>
                      </a:lnTo>
                      <a:lnTo>
                        <a:pt x="259" y="20"/>
                      </a:lnTo>
                      <a:lnTo>
                        <a:pt x="407" y="279"/>
                      </a:lnTo>
                      <a:lnTo>
                        <a:pt x="456" y="275"/>
                      </a:lnTo>
                      <a:lnTo>
                        <a:pt x="464" y="267"/>
                      </a:lnTo>
                      <a:lnTo>
                        <a:pt x="499" y="334"/>
                      </a:lnTo>
                      <a:lnTo>
                        <a:pt x="527" y="346"/>
                      </a:lnTo>
                      <a:lnTo>
                        <a:pt x="531" y="342"/>
                      </a:lnTo>
                      <a:lnTo>
                        <a:pt x="529" y="332"/>
                      </a:lnTo>
                      <a:lnTo>
                        <a:pt x="558" y="330"/>
                      </a:lnTo>
                      <a:lnTo>
                        <a:pt x="597" y="356"/>
                      </a:lnTo>
                      <a:lnTo>
                        <a:pt x="615" y="371"/>
                      </a:lnTo>
                      <a:lnTo>
                        <a:pt x="597" y="432"/>
                      </a:lnTo>
                      <a:lnTo>
                        <a:pt x="593" y="434"/>
                      </a:lnTo>
                      <a:lnTo>
                        <a:pt x="595" y="436"/>
                      </a:lnTo>
                      <a:lnTo>
                        <a:pt x="588" y="436"/>
                      </a:lnTo>
                      <a:lnTo>
                        <a:pt x="578" y="444"/>
                      </a:lnTo>
                      <a:lnTo>
                        <a:pt x="582" y="448"/>
                      </a:lnTo>
                      <a:lnTo>
                        <a:pt x="568" y="466"/>
                      </a:lnTo>
                      <a:lnTo>
                        <a:pt x="574" y="478"/>
                      </a:lnTo>
                      <a:lnTo>
                        <a:pt x="566" y="495"/>
                      </a:lnTo>
                      <a:lnTo>
                        <a:pt x="560" y="487"/>
                      </a:lnTo>
                      <a:lnTo>
                        <a:pt x="533" y="499"/>
                      </a:lnTo>
                      <a:lnTo>
                        <a:pt x="533" y="523"/>
                      </a:lnTo>
                      <a:lnTo>
                        <a:pt x="523" y="529"/>
                      </a:lnTo>
                      <a:lnTo>
                        <a:pt x="515" y="537"/>
                      </a:lnTo>
                      <a:lnTo>
                        <a:pt x="519" y="550"/>
                      </a:lnTo>
                      <a:lnTo>
                        <a:pt x="497" y="584"/>
                      </a:lnTo>
                      <a:lnTo>
                        <a:pt x="476" y="592"/>
                      </a:lnTo>
                      <a:lnTo>
                        <a:pt x="444" y="570"/>
                      </a:lnTo>
                      <a:lnTo>
                        <a:pt x="454" y="586"/>
                      </a:lnTo>
                      <a:lnTo>
                        <a:pt x="446" y="641"/>
                      </a:lnTo>
                      <a:lnTo>
                        <a:pt x="411" y="613"/>
                      </a:lnTo>
                      <a:lnTo>
                        <a:pt x="395" y="574"/>
                      </a:lnTo>
                      <a:lnTo>
                        <a:pt x="393" y="574"/>
                      </a:lnTo>
                      <a:lnTo>
                        <a:pt x="389" y="596"/>
                      </a:lnTo>
                      <a:lnTo>
                        <a:pt x="383" y="611"/>
                      </a:lnTo>
                      <a:lnTo>
                        <a:pt x="387" y="641"/>
                      </a:lnTo>
                      <a:lnTo>
                        <a:pt x="393" y="668"/>
                      </a:lnTo>
                      <a:lnTo>
                        <a:pt x="409" y="690"/>
                      </a:lnTo>
                      <a:lnTo>
                        <a:pt x="383" y="733"/>
                      </a:lnTo>
                      <a:lnTo>
                        <a:pt x="369" y="733"/>
                      </a:lnTo>
                      <a:lnTo>
                        <a:pt x="360" y="745"/>
                      </a:lnTo>
                      <a:lnTo>
                        <a:pt x="360" y="757"/>
                      </a:lnTo>
                      <a:lnTo>
                        <a:pt x="346" y="770"/>
                      </a:lnTo>
                      <a:lnTo>
                        <a:pt x="334" y="772"/>
                      </a:lnTo>
                      <a:lnTo>
                        <a:pt x="334" y="790"/>
                      </a:lnTo>
                      <a:lnTo>
                        <a:pt x="328" y="806"/>
                      </a:lnTo>
                      <a:lnTo>
                        <a:pt x="314" y="800"/>
                      </a:lnTo>
                      <a:lnTo>
                        <a:pt x="308" y="798"/>
                      </a:lnTo>
                      <a:lnTo>
                        <a:pt x="303" y="816"/>
                      </a:lnTo>
                      <a:lnTo>
                        <a:pt x="285" y="829"/>
                      </a:lnTo>
                      <a:lnTo>
                        <a:pt x="281" y="847"/>
                      </a:lnTo>
                      <a:lnTo>
                        <a:pt x="289" y="859"/>
                      </a:lnTo>
                      <a:lnTo>
                        <a:pt x="287" y="865"/>
                      </a:lnTo>
                      <a:lnTo>
                        <a:pt x="279" y="865"/>
                      </a:lnTo>
                      <a:lnTo>
                        <a:pt x="269" y="875"/>
                      </a:lnTo>
                      <a:lnTo>
                        <a:pt x="267" y="884"/>
                      </a:lnTo>
                      <a:lnTo>
                        <a:pt x="273" y="890"/>
                      </a:lnTo>
                      <a:lnTo>
                        <a:pt x="279" y="888"/>
                      </a:lnTo>
                      <a:lnTo>
                        <a:pt x="261" y="947"/>
                      </a:lnTo>
                      <a:lnTo>
                        <a:pt x="269" y="963"/>
                      </a:lnTo>
                      <a:lnTo>
                        <a:pt x="263" y="991"/>
                      </a:lnTo>
                      <a:lnTo>
                        <a:pt x="255" y="991"/>
                      </a:lnTo>
                      <a:lnTo>
                        <a:pt x="242" y="989"/>
                      </a:lnTo>
                      <a:lnTo>
                        <a:pt x="226" y="965"/>
                      </a:lnTo>
                      <a:lnTo>
                        <a:pt x="198" y="957"/>
                      </a:lnTo>
                      <a:lnTo>
                        <a:pt x="181" y="920"/>
                      </a:lnTo>
                      <a:lnTo>
                        <a:pt x="179" y="920"/>
                      </a:lnTo>
                      <a:lnTo>
                        <a:pt x="157" y="880"/>
                      </a:lnTo>
                      <a:lnTo>
                        <a:pt x="151" y="873"/>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229" name="Freeform 10">
                  <a:extLst>
                    <a:ext uri="{FF2B5EF4-FFF2-40B4-BE49-F238E27FC236}">
                      <a16:creationId xmlns:a16="http://schemas.microsoft.com/office/drawing/2014/main" id="{10B7A44D-FF69-4B9F-A384-0D9E067A2977}"/>
                    </a:ext>
                  </a:extLst>
                </p:cNvPr>
                <p:cNvSpPr>
                  <a:spLocks/>
                </p:cNvSpPr>
                <p:nvPr/>
              </p:nvSpPr>
              <p:spPr bwMode="auto">
                <a:xfrm>
                  <a:off x="5442" y="1046"/>
                  <a:ext cx="15" cy="10"/>
                </a:xfrm>
                <a:custGeom>
                  <a:avLst/>
                  <a:gdLst>
                    <a:gd name="T0" fmla="*/ 6 w 29"/>
                    <a:gd name="T1" fmla="*/ 20 h 20"/>
                    <a:gd name="T2" fmla="*/ 29 w 29"/>
                    <a:gd name="T3" fmla="*/ 8 h 20"/>
                    <a:gd name="T4" fmla="*/ 15 w 29"/>
                    <a:gd name="T5" fmla="*/ 0 h 20"/>
                    <a:gd name="T6" fmla="*/ 0 w 29"/>
                    <a:gd name="T7" fmla="*/ 10 h 20"/>
                    <a:gd name="T8" fmla="*/ 6 w 29"/>
                    <a:gd name="T9" fmla="*/ 20 h 20"/>
                    <a:gd name="T10" fmla="*/ 0 60000 65536"/>
                    <a:gd name="T11" fmla="*/ 0 60000 65536"/>
                    <a:gd name="T12" fmla="*/ 0 60000 65536"/>
                    <a:gd name="T13" fmla="*/ 0 60000 65536"/>
                    <a:gd name="T14" fmla="*/ 0 60000 65536"/>
                    <a:gd name="T15" fmla="*/ 0 w 29"/>
                    <a:gd name="T16" fmla="*/ 0 h 20"/>
                    <a:gd name="T17" fmla="*/ 29 w 29"/>
                    <a:gd name="T18" fmla="*/ 20 h 20"/>
                  </a:gdLst>
                  <a:ahLst/>
                  <a:cxnLst>
                    <a:cxn ang="T10">
                      <a:pos x="T0" y="T1"/>
                    </a:cxn>
                    <a:cxn ang="T11">
                      <a:pos x="T2" y="T3"/>
                    </a:cxn>
                    <a:cxn ang="T12">
                      <a:pos x="T4" y="T5"/>
                    </a:cxn>
                    <a:cxn ang="T13">
                      <a:pos x="T6" y="T7"/>
                    </a:cxn>
                    <a:cxn ang="T14">
                      <a:pos x="T8" y="T9"/>
                    </a:cxn>
                  </a:cxnLst>
                  <a:rect l="T15" t="T16" r="T17" b="T18"/>
                  <a:pathLst>
                    <a:path w="29" h="20">
                      <a:moveTo>
                        <a:pt x="6" y="20"/>
                      </a:moveTo>
                      <a:lnTo>
                        <a:pt x="29" y="8"/>
                      </a:lnTo>
                      <a:lnTo>
                        <a:pt x="15" y="0"/>
                      </a:lnTo>
                      <a:lnTo>
                        <a:pt x="0" y="10"/>
                      </a:lnTo>
                      <a:lnTo>
                        <a:pt x="6" y="20"/>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230" name="Freeform 11">
                  <a:extLst>
                    <a:ext uri="{FF2B5EF4-FFF2-40B4-BE49-F238E27FC236}">
                      <a16:creationId xmlns:a16="http://schemas.microsoft.com/office/drawing/2014/main" id="{B487F626-E2F8-41C1-840E-27DD0F729509}"/>
                    </a:ext>
                  </a:extLst>
                </p:cNvPr>
                <p:cNvSpPr>
                  <a:spLocks/>
                </p:cNvSpPr>
                <p:nvPr/>
              </p:nvSpPr>
              <p:spPr bwMode="auto">
                <a:xfrm>
                  <a:off x="5164" y="1176"/>
                  <a:ext cx="301" cy="175"/>
                </a:xfrm>
                <a:custGeom>
                  <a:avLst/>
                  <a:gdLst>
                    <a:gd name="T0" fmla="*/ 478 w 602"/>
                    <a:gd name="T1" fmla="*/ 224 h 350"/>
                    <a:gd name="T2" fmla="*/ 470 w 602"/>
                    <a:gd name="T3" fmla="*/ 240 h 350"/>
                    <a:gd name="T4" fmla="*/ 460 w 602"/>
                    <a:gd name="T5" fmla="*/ 263 h 350"/>
                    <a:gd name="T6" fmla="*/ 439 w 602"/>
                    <a:gd name="T7" fmla="*/ 283 h 350"/>
                    <a:gd name="T8" fmla="*/ 421 w 602"/>
                    <a:gd name="T9" fmla="*/ 253 h 350"/>
                    <a:gd name="T10" fmla="*/ 395 w 602"/>
                    <a:gd name="T11" fmla="*/ 245 h 350"/>
                    <a:gd name="T12" fmla="*/ 382 w 602"/>
                    <a:gd name="T13" fmla="*/ 243 h 350"/>
                    <a:gd name="T14" fmla="*/ 362 w 602"/>
                    <a:gd name="T15" fmla="*/ 228 h 350"/>
                    <a:gd name="T16" fmla="*/ 350 w 602"/>
                    <a:gd name="T17" fmla="*/ 202 h 350"/>
                    <a:gd name="T18" fmla="*/ 333 w 602"/>
                    <a:gd name="T19" fmla="*/ 212 h 350"/>
                    <a:gd name="T20" fmla="*/ 293 w 602"/>
                    <a:gd name="T21" fmla="*/ 234 h 350"/>
                    <a:gd name="T22" fmla="*/ 285 w 602"/>
                    <a:gd name="T23" fmla="*/ 234 h 350"/>
                    <a:gd name="T24" fmla="*/ 240 w 602"/>
                    <a:gd name="T25" fmla="*/ 255 h 350"/>
                    <a:gd name="T26" fmla="*/ 236 w 602"/>
                    <a:gd name="T27" fmla="*/ 255 h 350"/>
                    <a:gd name="T28" fmla="*/ 207 w 602"/>
                    <a:gd name="T29" fmla="*/ 269 h 350"/>
                    <a:gd name="T30" fmla="*/ 179 w 602"/>
                    <a:gd name="T31" fmla="*/ 283 h 350"/>
                    <a:gd name="T32" fmla="*/ 132 w 602"/>
                    <a:gd name="T33" fmla="*/ 304 h 350"/>
                    <a:gd name="T34" fmla="*/ 95 w 602"/>
                    <a:gd name="T35" fmla="*/ 320 h 350"/>
                    <a:gd name="T36" fmla="*/ 36 w 602"/>
                    <a:gd name="T37" fmla="*/ 346 h 350"/>
                    <a:gd name="T38" fmla="*/ 22 w 602"/>
                    <a:gd name="T39" fmla="*/ 344 h 350"/>
                    <a:gd name="T40" fmla="*/ 8 w 602"/>
                    <a:gd name="T41" fmla="*/ 251 h 350"/>
                    <a:gd name="T42" fmla="*/ 2 w 602"/>
                    <a:gd name="T43" fmla="*/ 214 h 350"/>
                    <a:gd name="T44" fmla="*/ 30 w 602"/>
                    <a:gd name="T45" fmla="*/ 186 h 350"/>
                    <a:gd name="T46" fmla="*/ 38 w 602"/>
                    <a:gd name="T47" fmla="*/ 185 h 350"/>
                    <a:gd name="T48" fmla="*/ 42 w 602"/>
                    <a:gd name="T49" fmla="*/ 183 h 350"/>
                    <a:gd name="T50" fmla="*/ 79 w 602"/>
                    <a:gd name="T51" fmla="*/ 165 h 350"/>
                    <a:gd name="T52" fmla="*/ 122 w 602"/>
                    <a:gd name="T53" fmla="*/ 147 h 350"/>
                    <a:gd name="T54" fmla="*/ 140 w 602"/>
                    <a:gd name="T55" fmla="*/ 139 h 350"/>
                    <a:gd name="T56" fmla="*/ 183 w 602"/>
                    <a:gd name="T57" fmla="*/ 120 h 350"/>
                    <a:gd name="T58" fmla="*/ 203 w 602"/>
                    <a:gd name="T59" fmla="*/ 112 h 350"/>
                    <a:gd name="T60" fmla="*/ 299 w 602"/>
                    <a:gd name="T61" fmla="*/ 69 h 350"/>
                    <a:gd name="T62" fmla="*/ 301 w 602"/>
                    <a:gd name="T63" fmla="*/ 57 h 350"/>
                    <a:gd name="T64" fmla="*/ 323 w 602"/>
                    <a:gd name="T65" fmla="*/ 29 h 350"/>
                    <a:gd name="T66" fmla="*/ 352 w 602"/>
                    <a:gd name="T67" fmla="*/ 0 h 350"/>
                    <a:gd name="T68" fmla="*/ 399 w 602"/>
                    <a:gd name="T69" fmla="*/ 19 h 350"/>
                    <a:gd name="T70" fmla="*/ 390 w 602"/>
                    <a:gd name="T71" fmla="*/ 55 h 350"/>
                    <a:gd name="T72" fmla="*/ 374 w 602"/>
                    <a:gd name="T73" fmla="*/ 90 h 350"/>
                    <a:gd name="T74" fmla="*/ 378 w 602"/>
                    <a:gd name="T75" fmla="*/ 106 h 350"/>
                    <a:gd name="T76" fmla="*/ 409 w 602"/>
                    <a:gd name="T77" fmla="*/ 116 h 350"/>
                    <a:gd name="T78" fmla="*/ 468 w 602"/>
                    <a:gd name="T79" fmla="*/ 147 h 350"/>
                    <a:gd name="T80" fmla="*/ 470 w 602"/>
                    <a:gd name="T81" fmla="*/ 161 h 350"/>
                    <a:gd name="T82" fmla="*/ 496 w 602"/>
                    <a:gd name="T83" fmla="*/ 179 h 350"/>
                    <a:gd name="T84" fmla="*/ 547 w 602"/>
                    <a:gd name="T85" fmla="*/ 173 h 350"/>
                    <a:gd name="T86" fmla="*/ 568 w 602"/>
                    <a:gd name="T87" fmla="*/ 126 h 350"/>
                    <a:gd name="T88" fmla="*/ 533 w 602"/>
                    <a:gd name="T89" fmla="*/ 98 h 350"/>
                    <a:gd name="T90" fmla="*/ 600 w 602"/>
                    <a:gd name="T91" fmla="*/ 157 h 350"/>
                    <a:gd name="T92" fmla="*/ 596 w 602"/>
                    <a:gd name="T93" fmla="*/ 165 h 350"/>
                    <a:gd name="T94" fmla="*/ 539 w 602"/>
                    <a:gd name="T95" fmla="*/ 202 h 350"/>
                    <a:gd name="T96" fmla="*/ 509 w 602"/>
                    <a:gd name="T97" fmla="*/ 236 h 350"/>
                    <a:gd name="T98" fmla="*/ 472 w 602"/>
                    <a:gd name="T99" fmla="*/ 285 h 350"/>
                    <a:gd name="T100" fmla="*/ 500 w 602"/>
                    <a:gd name="T101" fmla="*/ 245 h 350"/>
                    <a:gd name="T102" fmla="*/ 490 w 602"/>
                    <a:gd name="T103" fmla="*/ 212 h 3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02"/>
                    <a:gd name="T157" fmla="*/ 0 h 350"/>
                    <a:gd name="T158" fmla="*/ 602 w 602"/>
                    <a:gd name="T159" fmla="*/ 350 h 3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02" h="350">
                      <a:moveTo>
                        <a:pt x="488" y="212"/>
                      </a:moveTo>
                      <a:lnTo>
                        <a:pt x="478" y="224"/>
                      </a:lnTo>
                      <a:lnTo>
                        <a:pt x="470" y="238"/>
                      </a:lnTo>
                      <a:lnTo>
                        <a:pt x="470" y="240"/>
                      </a:lnTo>
                      <a:lnTo>
                        <a:pt x="460" y="242"/>
                      </a:lnTo>
                      <a:lnTo>
                        <a:pt x="460" y="263"/>
                      </a:lnTo>
                      <a:lnTo>
                        <a:pt x="452" y="279"/>
                      </a:lnTo>
                      <a:lnTo>
                        <a:pt x="439" y="283"/>
                      </a:lnTo>
                      <a:lnTo>
                        <a:pt x="427" y="265"/>
                      </a:lnTo>
                      <a:lnTo>
                        <a:pt x="421" y="253"/>
                      </a:lnTo>
                      <a:lnTo>
                        <a:pt x="407" y="253"/>
                      </a:lnTo>
                      <a:lnTo>
                        <a:pt x="395" y="245"/>
                      </a:lnTo>
                      <a:lnTo>
                        <a:pt x="393" y="245"/>
                      </a:lnTo>
                      <a:lnTo>
                        <a:pt x="382" y="243"/>
                      </a:lnTo>
                      <a:lnTo>
                        <a:pt x="368" y="222"/>
                      </a:lnTo>
                      <a:lnTo>
                        <a:pt x="362" y="228"/>
                      </a:lnTo>
                      <a:lnTo>
                        <a:pt x="352" y="210"/>
                      </a:lnTo>
                      <a:lnTo>
                        <a:pt x="350" y="202"/>
                      </a:lnTo>
                      <a:lnTo>
                        <a:pt x="340" y="208"/>
                      </a:lnTo>
                      <a:lnTo>
                        <a:pt x="333" y="212"/>
                      </a:lnTo>
                      <a:lnTo>
                        <a:pt x="327" y="216"/>
                      </a:lnTo>
                      <a:lnTo>
                        <a:pt x="293" y="234"/>
                      </a:lnTo>
                      <a:lnTo>
                        <a:pt x="287" y="236"/>
                      </a:lnTo>
                      <a:lnTo>
                        <a:pt x="285" y="234"/>
                      </a:lnTo>
                      <a:lnTo>
                        <a:pt x="246" y="253"/>
                      </a:lnTo>
                      <a:lnTo>
                        <a:pt x="240" y="255"/>
                      </a:lnTo>
                      <a:lnTo>
                        <a:pt x="238" y="255"/>
                      </a:lnTo>
                      <a:lnTo>
                        <a:pt x="236" y="255"/>
                      </a:lnTo>
                      <a:lnTo>
                        <a:pt x="234" y="257"/>
                      </a:lnTo>
                      <a:lnTo>
                        <a:pt x="207" y="269"/>
                      </a:lnTo>
                      <a:lnTo>
                        <a:pt x="201" y="273"/>
                      </a:lnTo>
                      <a:lnTo>
                        <a:pt x="179" y="283"/>
                      </a:lnTo>
                      <a:lnTo>
                        <a:pt x="136" y="312"/>
                      </a:lnTo>
                      <a:lnTo>
                        <a:pt x="132" y="304"/>
                      </a:lnTo>
                      <a:lnTo>
                        <a:pt x="103" y="318"/>
                      </a:lnTo>
                      <a:lnTo>
                        <a:pt x="95" y="320"/>
                      </a:lnTo>
                      <a:lnTo>
                        <a:pt x="46" y="342"/>
                      </a:lnTo>
                      <a:lnTo>
                        <a:pt x="36" y="346"/>
                      </a:lnTo>
                      <a:lnTo>
                        <a:pt x="28" y="350"/>
                      </a:lnTo>
                      <a:lnTo>
                        <a:pt x="22" y="344"/>
                      </a:lnTo>
                      <a:lnTo>
                        <a:pt x="22" y="336"/>
                      </a:lnTo>
                      <a:lnTo>
                        <a:pt x="8" y="251"/>
                      </a:lnTo>
                      <a:lnTo>
                        <a:pt x="4" y="226"/>
                      </a:lnTo>
                      <a:lnTo>
                        <a:pt x="2" y="214"/>
                      </a:lnTo>
                      <a:lnTo>
                        <a:pt x="0" y="200"/>
                      </a:lnTo>
                      <a:lnTo>
                        <a:pt x="30" y="186"/>
                      </a:lnTo>
                      <a:lnTo>
                        <a:pt x="34" y="185"/>
                      </a:lnTo>
                      <a:lnTo>
                        <a:pt x="38" y="185"/>
                      </a:lnTo>
                      <a:lnTo>
                        <a:pt x="38" y="183"/>
                      </a:lnTo>
                      <a:lnTo>
                        <a:pt x="42" y="183"/>
                      </a:lnTo>
                      <a:lnTo>
                        <a:pt x="52" y="177"/>
                      </a:lnTo>
                      <a:lnTo>
                        <a:pt x="79" y="165"/>
                      </a:lnTo>
                      <a:lnTo>
                        <a:pt x="116" y="149"/>
                      </a:lnTo>
                      <a:lnTo>
                        <a:pt x="122" y="147"/>
                      </a:lnTo>
                      <a:lnTo>
                        <a:pt x="136" y="141"/>
                      </a:lnTo>
                      <a:lnTo>
                        <a:pt x="140" y="139"/>
                      </a:lnTo>
                      <a:lnTo>
                        <a:pt x="150" y="135"/>
                      </a:lnTo>
                      <a:lnTo>
                        <a:pt x="183" y="120"/>
                      </a:lnTo>
                      <a:lnTo>
                        <a:pt x="199" y="114"/>
                      </a:lnTo>
                      <a:lnTo>
                        <a:pt x="203" y="112"/>
                      </a:lnTo>
                      <a:lnTo>
                        <a:pt x="207" y="110"/>
                      </a:lnTo>
                      <a:lnTo>
                        <a:pt x="299" y="69"/>
                      </a:lnTo>
                      <a:lnTo>
                        <a:pt x="299" y="61"/>
                      </a:lnTo>
                      <a:lnTo>
                        <a:pt x="301" y="57"/>
                      </a:lnTo>
                      <a:lnTo>
                        <a:pt x="301" y="55"/>
                      </a:lnTo>
                      <a:lnTo>
                        <a:pt x="323" y="29"/>
                      </a:lnTo>
                      <a:lnTo>
                        <a:pt x="323" y="17"/>
                      </a:lnTo>
                      <a:lnTo>
                        <a:pt x="352" y="0"/>
                      </a:lnTo>
                      <a:lnTo>
                        <a:pt x="380" y="29"/>
                      </a:lnTo>
                      <a:lnTo>
                        <a:pt x="399" y="19"/>
                      </a:lnTo>
                      <a:lnTo>
                        <a:pt x="405" y="35"/>
                      </a:lnTo>
                      <a:lnTo>
                        <a:pt x="390" y="55"/>
                      </a:lnTo>
                      <a:lnTo>
                        <a:pt x="378" y="94"/>
                      </a:lnTo>
                      <a:lnTo>
                        <a:pt x="374" y="90"/>
                      </a:lnTo>
                      <a:lnTo>
                        <a:pt x="378" y="104"/>
                      </a:lnTo>
                      <a:lnTo>
                        <a:pt x="378" y="106"/>
                      </a:lnTo>
                      <a:lnTo>
                        <a:pt x="392" y="112"/>
                      </a:lnTo>
                      <a:lnTo>
                        <a:pt x="409" y="116"/>
                      </a:lnTo>
                      <a:lnTo>
                        <a:pt x="417" y="114"/>
                      </a:lnTo>
                      <a:lnTo>
                        <a:pt x="468" y="147"/>
                      </a:lnTo>
                      <a:lnTo>
                        <a:pt x="454" y="155"/>
                      </a:lnTo>
                      <a:lnTo>
                        <a:pt x="470" y="161"/>
                      </a:lnTo>
                      <a:lnTo>
                        <a:pt x="476" y="157"/>
                      </a:lnTo>
                      <a:lnTo>
                        <a:pt x="496" y="179"/>
                      </a:lnTo>
                      <a:lnTo>
                        <a:pt x="506" y="183"/>
                      </a:lnTo>
                      <a:lnTo>
                        <a:pt x="547" y="173"/>
                      </a:lnTo>
                      <a:lnTo>
                        <a:pt x="572" y="145"/>
                      </a:lnTo>
                      <a:lnTo>
                        <a:pt x="568" y="126"/>
                      </a:lnTo>
                      <a:lnTo>
                        <a:pt x="559" y="129"/>
                      </a:lnTo>
                      <a:lnTo>
                        <a:pt x="533" y="98"/>
                      </a:lnTo>
                      <a:lnTo>
                        <a:pt x="557" y="104"/>
                      </a:lnTo>
                      <a:lnTo>
                        <a:pt x="600" y="157"/>
                      </a:lnTo>
                      <a:lnTo>
                        <a:pt x="602" y="186"/>
                      </a:lnTo>
                      <a:lnTo>
                        <a:pt x="596" y="165"/>
                      </a:lnTo>
                      <a:lnTo>
                        <a:pt x="590" y="163"/>
                      </a:lnTo>
                      <a:lnTo>
                        <a:pt x="539" y="202"/>
                      </a:lnTo>
                      <a:lnTo>
                        <a:pt x="527" y="224"/>
                      </a:lnTo>
                      <a:lnTo>
                        <a:pt x="509" y="236"/>
                      </a:lnTo>
                      <a:lnTo>
                        <a:pt x="506" y="245"/>
                      </a:lnTo>
                      <a:lnTo>
                        <a:pt x="472" y="285"/>
                      </a:lnTo>
                      <a:lnTo>
                        <a:pt x="474" y="277"/>
                      </a:lnTo>
                      <a:lnTo>
                        <a:pt x="500" y="245"/>
                      </a:lnTo>
                      <a:lnTo>
                        <a:pt x="498" y="222"/>
                      </a:lnTo>
                      <a:lnTo>
                        <a:pt x="490" y="212"/>
                      </a:lnTo>
                      <a:lnTo>
                        <a:pt x="488" y="212"/>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231" name="Freeform 12">
                  <a:extLst>
                    <a:ext uri="{FF2B5EF4-FFF2-40B4-BE49-F238E27FC236}">
                      <a16:creationId xmlns:a16="http://schemas.microsoft.com/office/drawing/2014/main" id="{ADB2C403-910E-4401-B857-4FF7621FEC84}"/>
                    </a:ext>
                  </a:extLst>
                </p:cNvPr>
                <p:cNvSpPr>
                  <a:spLocks/>
                </p:cNvSpPr>
                <p:nvPr/>
              </p:nvSpPr>
              <p:spPr bwMode="auto">
                <a:xfrm>
                  <a:off x="5182" y="955"/>
                  <a:ext cx="158" cy="295"/>
                </a:xfrm>
                <a:custGeom>
                  <a:avLst/>
                  <a:gdLst>
                    <a:gd name="T0" fmla="*/ 25 w 316"/>
                    <a:gd name="T1" fmla="*/ 412 h 589"/>
                    <a:gd name="T2" fmla="*/ 23 w 316"/>
                    <a:gd name="T3" fmla="*/ 408 h 589"/>
                    <a:gd name="T4" fmla="*/ 23 w 316"/>
                    <a:gd name="T5" fmla="*/ 381 h 589"/>
                    <a:gd name="T6" fmla="*/ 29 w 316"/>
                    <a:gd name="T7" fmla="*/ 371 h 589"/>
                    <a:gd name="T8" fmla="*/ 21 w 316"/>
                    <a:gd name="T9" fmla="*/ 320 h 589"/>
                    <a:gd name="T10" fmla="*/ 19 w 316"/>
                    <a:gd name="T11" fmla="*/ 290 h 589"/>
                    <a:gd name="T12" fmla="*/ 16 w 316"/>
                    <a:gd name="T13" fmla="*/ 285 h 589"/>
                    <a:gd name="T14" fmla="*/ 6 w 316"/>
                    <a:gd name="T15" fmla="*/ 269 h 589"/>
                    <a:gd name="T16" fmla="*/ 6 w 316"/>
                    <a:gd name="T17" fmla="*/ 249 h 589"/>
                    <a:gd name="T18" fmla="*/ 27 w 316"/>
                    <a:gd name="T19" fmla="*/ 233 h 589"/>
                    <a:gd name="T20" fmla="*/ 29 w 316"/>
                    <a:gd name="T21" fmla="*/ 228 h 589"/>
                    <a:gd name="T22" fmla="*/ 33 w 316"/>
                    <a:gd name="T23" fmla="*/ 218 h 589"/>
                    <a:gd name="T24" fmla="*/ 49 w 316"/>
                    <a:gd name="T25" fmla="*/ 186 h 589"/>
                    <a:gd name="T26" fmla="*/ 19 w 316"/>
                    <a:gd name="T27" fmla="*/ 143 h 589"/>
                    <a:gd name="T28" fmla="*/ 23 w 316"/>
                    <a:gd name="T29" fmla="*/ 102 h 589"/>
                    <a:gd name="T30" fmla="*/ 14 w 316"/>
                    <a:gd name="T31" fmla="*/ 82 h 589"/>
                    <a:gd name="T32" fmla="*/ 0 w 316"/>
                    <a:gd name="T33" fmla="*/ 35 h 589"/>
                    <a:gd name="T34" fmla="*/ 23 w 316"/>
                    <a:gd name="T35" fmla="*/ 17 h 589"/>
                    <a:gd name="T36" fmla="*/ 29 w 316"/>
                    <a:gd name="T37" fmla="*/ 19 h 589"/>
                    <a:gd name="T38" fmla="*/ 43 w 316"/>
                    <a:gd name="T39" fmla="*/ 11 h 589"/>
                    <a:gd name="T40" fmla="*/ 43 w 316"/>
                    <a:gd name="T41" fmla="*/ 0 h 589"/>
                    <a:gd name="T42" fmla="*/ 51 w 316"/>
                    <a:gd name="T43" fmla="*/ 7 h 589"/>
                    <a:gd name="T44" fmla="*/ 55 w 316"/>
                    <a:gd name="T45" fmla="*/ 17 h 589"/>
                    <a:gd name="T46" fmla="*/ 104 w 316"/>
                    <a:gd name="T47" fmla="*/ 100 h 589"/>
                    <a:gd name="T48" fmla="*/ 153 w 316"/>
                    <a:gd name="T49" fmla="*/ 186 h 589"/>
                    <a:gd name="T50" fmla="*/ 155 w 316"/>
                    <a:gd name="T51" fmla="*/ 194 h 589"/>
                    <a:gd name="T52" fmla="*/ 183 w 316"/>
                    <a:gd name="T53" fmla="*/ 241 h 589"/>
                    <a:gd name="T54" fmla="*/ 202 w 316"/>
                    <a:gd name="T55" fmla="*/ 279 h 589"/>
                    <a:gd name="T56" fmla="*/ 208 w 316"/>
                    <a:gd name="T57" fmla="*/ 286 h 589"/>
                    <a:gd name="T58" fmla="*/ 230 w 316"/>
                    <a:gd name="T59" fmla="*/ 326 h 589"/>
                    <a:gd name="T60" fmla="*/ 232 w 316"/>
                    <a:gd name="T61" fmla="*/ 326 h 589"/>
                    <a:gd name="T62" fmla="*/ 249 w 316"/>
                    <a:gd name="T63" fmla="*/ 363 h 589"/>
                    <a:gd name="T64" fmla="*/ 277 w 316"/>
                    <a:gd name="T65" fmla="*/ 371 h 589"/>
                    <a:gd name="T66" fmla="*/ 293 w 316"/>
                    <a:gd name="T67" fmla="*/ 395 h 589"/>
                    <a:gd name="T68" fmla="*/ 306 w 316"/>
                    <a:gd name="T69" fmla="*/ 397 h 589"/>
                    <a:gd name="T70" fmla="*/ 314 w 316"/>
                    <a:gd name="T71" fmla="*/ 397 h 589"/>
                    <a:gd name="T72" fmla="*/ 314 w 316"/>
                    <a:gd name="T73" fmla="*/ 399 h 589"/>
                    <a:gd name="T74" fmla="*/ 314 w 316"/>
                    <a:gd name="T75" fmla="*/ 432 h 589"/>
                    <a:gd name="T76" fmla="*/ 316 w 316"/>
                    <a:gd name="T77" fmla="*/ 442 h 589"/>
                    <a:gd name="T78" fmla="*/ 287 w 316"/>
                    <a:gd name="T79" fmla="*/ 459 h 589"/>
                    <a:gd name="T80" fmla="*/ 287 w 316"/>
                    <a:gd name="T81" fmla="*/ 471 h 589"/>
                    <a:gd name="T82" fmla="*/ 265 w 316"/>
                    <a:gd name="T83" fmla="*/ 497 h 589"/>
                    <a:gd name="T84" fmla="*/ 265 w 316"/>
                    <a:gd name="T85" fmla="*/ 499 h 589"/>
                    <a:gd name="T86" fmla="*/ 263 w 316"/>
                    <a:gd name="T87" fmla="*/ 503 h 589"/>
                    <a:gd name="T88" fmla="*/ 263 w 316"/>
                    <a:gd name="T89" fmla="*/ 511 h 589"/>
                    <a:gd name="T90" fmla="*/ 171 w 316"/>
                    <a:gd name="T91" fmla="*/ 552 h 589"/>
                    <a:gd name="T92" fmla="*/ 167 w 316"/>
                    <a:gd name="T93" fmla="*/ 554 h 589"/>
                    <a:gd name="T94" fmla="*/ 163 w 316"/>
                    <a:gd name="T95" fmla="*/ 556 h 589"/>
                    <a:gd name="T96" fmla="*/ 147 w 316"/>
                    <a:gd name="T97" fmla="*/ 562 h 589"/>
                    <a:gd name="T98" fmla="*/ 114 w 316"/>
                    <a:gd name="T99" fmla="*/ 577 h 589"/>
                    <a:gd name="T100" fmla="*/ 104 w 316"/>
                    <a:gd name="T101" fmla="*/ 581 h 589"/>
                    <a:gd name="T102" fmla="*/ 100 w 316"/>
                    <a:gd name="T103" fmla="*/ 583 h 589"/>
                    <a:gd name="T104" fmla="*/ 86 w 316"/>
                    <a:gd name="T105" fmla="*/ 589 h 589"/>
                    <a:gd name="T106" fmla="*/ 55 w 316"/>
                    <a:gd name="T107" fmla="*/ 552 h 589"/>
                    <a:gd name="T108" fmla="*/ 63 w 316"/>
                    <a:gd name="T109" fmla="*/ 536 h 589"/>
                    <a:gd name="T110" fmla="*/ 49 w 316"/>
                    <a:gd name="T111" fmla="*/ 505 h 589"/>
                    <a:gd name="T112" fmla="*/ 45 w 316"/>
                    <a:gd name="T113" fmla="*/ 491 h 589"/>
                    <a:gd name="T114" fmla="*/ 45 w 316"/>
                    <a:gd name="T115" fmla="*/ 489 h 589"/>
                    <a:gd name="T116" fmla="*/ 29 w 316"/>
                    <a:gd name="T117" fmla="*/ 436 h 589"/>
                    <a:gd name="T118" fmla="*/ 21 w 316"/>
                    <a:gd name="T119" fmla="*/ 420 h 589"/>
                    <a:gd name="T120" fmla="*/ 25 w 316"/>
                    <a:gd name="T121" fmla="*/ 412 h 58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6"/>
                    <a:gd name="T184" fmla="*/ 0 h 589"/>
                    <a:gd name="T185" fmla="*/ 316 w 316"/>
                    <a:gd name="T186" fmla="*/ 589 h 58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6" h="589">
                      <a:moveTo>
                        <a:pt x="25" y="412"/>
                      </a:moveTo>
                      <a:lnTo>
                        <a:pt x="23" y="408"/>
                      </a:lnTo>
                      <a:lnTo>
                        <a:pt x="23" y="381"/>
                      </a:lnTo>
                      <a:lnTo>
                        <a:pt x="29" y="371"/>
                      </a:lnTo>
                      <a:lnTo>
                        <a:pt x="21" y="320"/>
                      </a:lnTo>
                      <a:lnTo>
                        <a:pt x="19" y="290"/>
                      </a:lnTo>
                      <a:lnTo>
                        <a:pt x="16" y="285"/>
                      </a:lnTo>
                      <a:lnTo>
                        <a:pt x="6" y="269"/>
                      </a:lnTo>
                      <a:lnTo>
                        <a:pt x="6" y="249"/>
                      </a:lnTo>
                      <a:lnTo>
                        <a:pt x="27" y="233"/>
                      </a:lnTo>
                      <a:lnTo>
                        <a:pt x="29" y="228"/>
                      </a:lnTo>
                      <a:lnTo>
                        <a:pt x="33" y="218"/>
                      </a:lnTo>
                      <a:lnTo>
                        <a:pt x="49" y="186"/>
                      </a:lnTo>
                      <a:lnTo>
                        <a:pt x="19" y="143"/>
                      </a:lnTo>
                      <a:lnTo>
                        <a:pt x="23" y="102"/>
                      </a:lnTo>
                      <a:lnTo>
                        <a:pt x="14" y="82"/>
                      </a:lnTo>
                      <a:lnTo>
                        <a:pt x="0" y="35"/>
                      </a:lnTo>
                      <a:lnTo>
                        <a:pt x="23" y="17"/>
                      </a:lnTo>
                      <a:lnTo>
                        <a:pt x="29" y="19"/>
                      </a:lnTo>
                      <a:lnTo>
                        <a:pt x="43" y="11"/>
                      </a:lnTo>
                      <a:lnTo>
                        <a:pt x="43" y="0"/>
                      </a:lnTo>
                      <a:lnTo>
                        <a:pt x="51" y="7"/>
                      </a:lnTo>
                      <a:lnTo>
                        <a:pt x="55" y="17"/>
                      </a:lnTo>
                      <a:lnTo>
                        <a:pt x="104" y="100"/>
                      </a:lnTo>
                      <a:lnTo>
                        <a:pt x="153" y="186"/>
                      </a:lnTo>
                      <a:lnTo>
                        <a:pt x="155" y="194"/>
                      </a:lnTo>
                      <a:lnTo>
                        <a:pt x="183" y="241"/>
                      </a:lnTo>
                      <a:lnTo>
                        <a:pt x="202" y="279"/>
                      </a:lnTo>
                      <a:lnTo>
                        <a:pt x="208" y="286"/>
                      </a:lnTo>
                      <a:lnTo>
                        <a:pt x="230" y="326"/>
                      </a:lnTo>
                      <a:lnTo>
                        <a:pt x="232" y="326"/>
                      </a:lnTo>
                      <a:lnTo>
                        <a:pt x="249" y="363"/>
                      </a:lnTo>
                      <a:lnTo>
                        <a:pt x="277" y="371"/>
                      </a:lnTo>
                      <a:lnTo>
                        <a:pt x="293" y="395"/>
                      </a:lnTo>
                      <a:lnTo>
                        <a:pt x="306" y="397"/>
                      </a:lnTo>
                      <a:lnTo>
                        <a:pt x="314" y="397"/>
                      </a:lnTo>
                      <a:lnTo>
                        <a:pt x="314" y="399"/>
                      </a:lnTo>
                      <a:lnTo>
                        <a:pt x="314" y="432"/>
                      </a:lnTo>
                      <a:lnTo>
                        <a:pt x="316" y="442"/>
                      </a:lnTo>
                      <a:lnTo>
                        <a:pt x="287" y="459"/>
                      </a:lnTo>
                      <a:lnTo>
                        <a:pt x="287" y="471"/>
                      </a:lnTo>
                      <a:lnTo>
                        <a:pt x="265" y="497"/>
                      </a:lnTo>
                      <a:lnTo>
                        <a:pt x="265" y="499"/>
                      </a:lnTo>
                      <a:lnTo>
                        <a:pt x="263" y="503"/>
                      </a:lnTo>
                      <a:lnTo>
                        <a:pt x="263" y="511"/>
                      </a:lnTo>
                      <a:lnTo>
                        <a:pt x="171" y="552"/>
                      </a:lnTo>
                      <a:lnTo>
                        <a:pt x="167" y="554"/>
                      </a:lnTo>
                      <a:lnTo>
                        <a:pt x="163" y="556"/>
                      </a:lnTo>
                      <a:lnTo>
                        <a:pt x="147" y="562"/>
                      </a:lnTo>
                      <a:lnTo>
                        <a:pt x="114" y="577"/>
                      </a:lnTo>
                      <a:lnTo>
                        <a:pt x="104" y="581"/>
                      </a:lnTo>
                      <a:lnTo>
                        <a:pt x="100" y="583"/>
                      </a:lnTo>
                      <a:lnTo>
                        <a:pt x="86" y="589"/>
                      </a:lnTo>
                      <a:lnTo>
                        <a:pt x="55" y="552"/>
                      </a:lnTo>
                      <a:lnTo>
                        <a:pt x="63" y="536"/>
                      </a:lnTo>
                      <a:lnTo>
                        <a:pt x="49" y="505"/>
                      </a:lnTo>
                      <a:lnTo>
                        <a:pt x="45" y="491"/>
                      </a:lnTo>
                      <a:lnTo>
                        <a:pt x="45" y="489"/>
                      </a:lnTo>
                      <a:lnTo>
                        <a:pt x="29" y="436"/>
                      </a:lnTo>
                      <a:lnTo>
                        <a:pt x="21" y="420"/>
                      </a:lnTo>
                      <a:lnTo>
                        <a:pt x="25" y="412"/>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232" name="Freeform 13">
                  <a:extLst>
                    <a:ext uri="{FF2B5EF4-FFF2-40B4-BE49-F238E27FC236}">
                      <a16:creationId xmlns:a16="http://schemas.microsoft.com/office/drawing/2014/main" id="{1FEEF3EB-69CE-443C-9567-19714E564B55}"/>
                    </a:ext>
                  </a:extLst>
                </p:cNvPr>
                <p:cNvSpPr>
                  <a:spLocks/>
                </p:cNvSpPr>
                <p:nvPr/>
              </p:nvSpPr>
              <p:spPr bwMode="auto">
                <a:xfrm>
                  <a:off x="4684" y="1059"/>
                  <a:ext cx="658" cy="493"/>
                </a:xfrm>
                <a:custGeom>
                  <a:avLst/>
                  <a:gdLst>
                    <a:gd name="T0" fmla="*/ 956 w 1317"/>
                    <a:gd name="T1" fmla="*/ 810 h 985"/>
                    <a:gd name="T2" fmla="*/ 928 w 1317"/>
                    <a:gd name="T3" fmla="*/ 808 h 985"/>
                    <a:gd name="T4" fmla="*/ 861 w 1317"/>
                    <a:gd name="T5" fmla="*/ 796 h 985"/>
                    <a:gd name="T6" fmla="*/ 785 w 1317"/>
                    <a:gd name="T7" fmla="*/ 778 h 985"/>
                    <a:gd name="T8" fmla="*/ 747 w 1317"/>
                    <a:gd name="T9" fmla="*/ 733 h 985"/>
                    <a:gd name="T10" fmla="*/ 688 w 1317"/>
                    <a:gd name="T11" fmla="*/ 727 h 985"/>
                    <a:gd name="T12" fmla="*/ 590 w 1317"/>
                    <a:gd name="T13" fmla="*/ 768 h 985"/>
                    <a:gd name="T14" fmla="*/ 521 w 1317"/>
                    <a:gd name="T15" fmla="*/ 796 h 985"/>
                    <a:gd name="T16" fmla="*/ 458 w 1317"/>
                    <a:gd name="T17" fmla="*/ 821 h 985"/>
                    <a:gd name="T18" fmla="*/ 356 w 1317"/>
                    <a:gd name="T19" fmla="*/ 861 h 985"/>
                    <a:gd name="T20" fmla="*/ 277 w 1317"/>
                    <a:gd name="T21" fmla="*/ 890 h 985"/>
                    <a:gd name="T22" fmla="*/ 199 w 1317"/>
                    <a:gd name="T23" fmla="*/ 920 h 985"/>
                    <a:gd name="T24" fmla="*/ 140 w 1317"/>
                    <a:gd name="T25" fmla="*/ 941 h 985"/>
                    <a:gd name="T26" fmla="*/ 44 w 1317"/>
                    <a:gd name="T27" fmla="*/ 977 h 985"/>
                    <a:gd name="T28" fmla="*/ 18 w 1317"/>
                    <a:gd name="T29" fmla="*/ 912 h 985"/>
                    <a:gd name="T30" fmla="*/ 101 w 1317"/>
                    <a:gd name="T31" fmla="*/ 786 h 985"/>
                    <a:gd name="T32" fmla="*/ 50 w 1317"/>
                    <a:gd name="T33" fmla="*/ 723 h 985"/>
                    <a:gd name="T34" fmla="*/ 195 w 1317"/>
                    <a:gd name="T35" fmla="*/ 613 h 985"/>
                    <a:gd name="T36" fmla="*/ 333 w 1317"/>
                    <a:gd name="T37" fmla="*/ 578 h 985"/>
                    <a:gd name="T38" fmla="*/ 397 w 1317"/>
                    <a:gd name="T39" fmla="*/ 531 h 985"/>
                    <a:gd name="T40" fmla="*/ 447 w 1317"/>
                    <a:gd name="T41" fmla="*/ 454 h 985"/>
                    <a:gd name="T42" fmla="*/ 415 w 1317"/>
                    <a:gd name="T43" fmla="*/ 409 h 985"/>
                    <a:gd name="T44" fmla="*/ 407 w 1317"/>
                    <a:gd name="T45" fmla="*/ 393 h 985"/>
                    <a:gd name="T46" fmla="*/ 403 w 1317"/>
                    <a:gd name="T47" fmla="*/ 330 h 985"/>
                    <a:gd name="T48" fmla="*/ 437 w 1317"/>
                    <a:gd name="T49" fmla="*/ 263 h 985"/>
                    <a:gd name="T50" fmla="*/ 529 w 1317"/>
                    <a:gd name="T51" fmla="*/ 100 h 985"/>
                    <a:gd name="T52" fmla="*/ 655 w 1317"/>
                    <a:gd name="T53" fmla="*/ 45 h 985"/>
                    <a:gd name="T54" fmla="*/ 783 w 1317"/>
                    <a:gd name="T55" fmla="*/ 86 h 985"/>
                    <a:gd name="T56" fmla="*/ 798 w 1317"/>
                    <a:gd name="T57" fmla="*/ 96 h 985"/>
                    <a:gd name="T58" fmla="*/ 849 w 1317"/>
                    <a:gd name="T59" fmla="*/ 236 h 985"/>
                    <a:gd name="T60" fmla="*/ 861 w 1317"/>
                    <a:gd name="T61" fmla="*/ 275 h 985"/>
                    <a:gd name="T62" fmla="*/ 928 w 1317"/>
                    <a:gd name="T63" fmla="*/ 360 h 985"/>
                    <a:gd name="T64" fmla="*/ 961 w 1317"/>
                    <a:gd name="T65" fmla="*/ 434 h 985"/>
                    <a:gd name="T66" fmla="*/ 983 w 1317"/>
                    <a:gd name="T67" fmla="*/ 570 h 985"/>
                    <a:gd name="T68" fmla="*/ 1013 w 1317"/>
                    <a:gd name="T69" fmla="*/ 643 h 985"/>
                    <a:gd name="T70" fmla="*/ 1028 w 1317"/>
                    <a:gd name="T71" fmla="*/ 686 h 985"/>
                    <a:gd name="T72" fmla="*/ 1064 w 1317"/>
                    <a:gd name="T73" fmla="*/ 743 h 985"/>
                    <a:gd name="T74" fmla="*/ 1050 w 1317"/>
                    <a:gd name="T75" fmla="*/ 827 h 985"/>
                    <a:gd name="T76" fmla="*/ 1068 w 1317"/>
                    <a:gd name="T77" fmla="*/ 821 h 985"/>
                    <a:gd name="T78" fmla="*/ 1127 w 1317"/>
                    <a:gd name="T79" fmla="*/ 784 h 985"/>
                    <a:gd name="T80" fmla="*/ 1262 w 1317"/>
                    <a:gd name="T81" fmla="*/ 662 h 985"/>
                    <a:gd name="T82" fmla="*/ 1311 w 1317"/>
                    <a:gd name="T83" fmla="*/ 660 h 985"/>
                    <a:gd name="T84" fmla="*/ 1127 w 1317"/>
                    <a:gd name="T85" fmla="*/ 855 h 985"/>
                    <a:gd name="T86" fmla="*/ 1052 w 1317"/>
                    <a:gd name="T87" fmla="*/ 904 h 985"/>
                    <a:gd name="T88" fmla="*/ 1022 w 1317"/>
                    <a:gd name="T89" fmla="*/ 918 h 985"/>
                    <a:gd name="T90" fmla="*/ 1003 w 1317"/>
                    <a:gd name="T91" fmla="*/ 926 h 985"/>
                    <a:gd name="T92" fmla="*/ 1009 w 1317"/>
                    <a:gd name="T93" fmla="*/ 900 h 985"/>
                    <a:gd name="T94" fmla="*/ 1024 w 1317"/>
                    <a:gd name="T95" fmla="*/ 884 h 985"/>
                    <a:gd name="T96" fmla="*/ 1022 w 1317"/>
                    <a:gd name="T97" fmla="*/ 841 h 985"/>
                    <a:gd name="T98" fmla="*/ 1020 w 1317"/>
                    <a:gd name="T99" fmla="*/ 819 h 98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17"/>
                    <a:gd name="T151" fmla="*/ 0 h 985"/>
                    <a:gd name="T152" fmla="*/ 1317 w 1317"/>
                    <a:gd name="T153" fmla="*/ 985 h 98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17" h="985">
                      <a:moveTo>
                        <a:pt x="1018" y="814"/>
                      </a:moveTo>
                      <a:lnTo>
                        <a:pt x="973" y="812"/>
                      </a:lnTo>
                      <a:lnTo>
                        <a:pt x="957" y="810"/>
                      </a:lnTo>
                      <a:lnTo>
                        <a:pt x="956" y="810"/>
                      </a:lnTo>
                      <a:lnTo>
                        <a:pt x="954" y="810"/>
                      </a:lnTo>
                      <a:lnTo>
                        <a:pt x="948" y="810"/>
                      </a:lnTo>
                      <a:lnTo>
                        <a:pt x="936" y="808"/>
                      </a:lnTo>
                      <a:lnTo>
                        <a:pt x="928" y="808"/>
                      </a:lnTo>
                      <a:lnTo>
                        <a:pt x="908" y="804"/>
                      </a:lnTo>
                      <a:lnTo>
                        <a:pt x="893" y="802"/>
                      </a:lnTo>
                      <a:lnTo>
                        <a:pt x="863" y="800"/>
                      </a:lnTo>
                      <a:lnTo>
                        <a:pt x="861" y="796"/>
                      </a:lnTo>
                      <a:lnTo>
                        <a:pt x="849" y="790"/>
                      </a:lnTo>
                      <a:lnTo>
                        <a:pt x="830" y="796"/>
                      </a:lnTo>
                      <a:lnTo>
                        <a:pt x="804" y="792"/>
                      </a:lnTo>
                      <a:lnTo>
                        <a:pt x="785" y="778"/>
                      </a:lnTo>
                      <a:lnTo>
                        <a:pt x="787" y="770"/>
                      </a:lnTo>
                      <a:lnTo>
                        <a:pt x="775" y="747"/>
                      </a:lnTo>
                      <a:lnTo>
                        <a:pt x="753" y="735"/>
                      </a:lnTo>
                      <a:lnTo>
                        <a:pt x="747" y="733"/>
                      </a:lnTo>
                      <a:lnTo>
                        <a:pt x="735" y="739"/>
                      </a:lnTo>
                      <a:lnTo>
                        <a:pt x="708" y="719"/>
                      </a:lnTo>
                      <a:lnTo>
                        <a:pt x="704" y="719"/>
                      </a:lnTo>
                      <a:lnTo>
                        <a:pt x="688" y="727"/>
                      </a:lnTo>
                      <a:lnTo>
                        <a:pt x="639" y="749"/>
                      </a:lnTo>
                      <a:lnTo>
                        <a:pt x="608" y="760"/>
                      </a:lnTo>
                      <a:lnTo>
                        <a:pt x="592" y="768"/>
                      </a:lnTo>
                      <a:lnTo>
                        <a:pt x="590" y="768"/>
                      </a:lnTo>
                      <a:lnTo>
                        <a:pt x="586" y="770"/>
                      </a:lnTo>
                      <a:lnTo>
                        <a:pt x="570" y="776"/>
                      </a:lnTo>
                      <a:lnTo>
                        <a:pt x="551" y="784"/>
                      </a:lnTo>
                      <a:lnTo>
                        <a:pt x="521" y="796"/>
                      </a:lnTo>
                      <a:lnTo>
                        <a:pt x="486" y="810"/>
                      </a:lnTo>
                      <a:lnTo>
                        <a:pt x="472" y="816"/>
                      </a:lnTo>
                      <a:lnTo>
                        <a:pt x="464" y="817"/>
                      </a:lnTo>
                      <a:lnTo>
                        <a:pt x="458" y="821"/>
                      </a:lnTo>
                      <a:lnTo>
                        <a:pt x="441" y="829"/>
                      </a:lnTo>
                      <a:lnTo>
                        <a:pt x="374" y="855"/>
                      </a:lnTo>
                      <a:lnTo>
                        <a:pt x="358" y="861"/>
                      </a:lnTo>
                      <a:lnTo>
                        <a:pt x="356" y="861"/>
                      </a:lnTo>
                      <a:lnTo>
                        <a:pt x="342" y="867"/>
                      </a:lnTo>
                      <a:lnTo>
                        <a:pt x="336" y="869"/>
                      </a:lnTo>
                      <a:lnTo>
                        <a:pt x="313" y="878"/>
                      </a:lnTo>
                      <a:lnTo>
                        <a:pt x="277" y="890"/>
                      </a:lnTo>
                      <a:lnTo>
                        <a:pt x="264" y="896"/>
                      </a:lnTo>
                      <a:lnTo>
                        <a:pt x="258" y="898"/>
                      </a:lnTo>
                      <a:lnTo>
                        <a:pt x="248" y="902"/>
                      </a:lnTo>
                      <a:lnTo>
                        <a:pt x="199" y="920"/>
                      </a:lnTo>
                      <a:lnTo>
                        <a:pt x="164" y="933"/>
                      </a:lnTo>
                      <a:lnTo>
                        <a:pt x="154" y="937"/>
                      </a:lnTo>
                      <a:lnTo>
                        <a:pt x="142" y="941"/>
                      </a:lnTo>
                      <a:lnTo>
                        <a:pt x="140" y="941"/>
                      </a:lnTo>
                      <a:lnTo>
                        <a:pt x="130" y="945"/>
                      </a:lnTo>
                      <a:lnTo>
                        <a:pt x="112" y="951"/>
                      </a:lnTo>
                      <a:lnTo>
                        <a:pt x="65" y="969"/>
                      </a:lnTo>
                      <a:lnTo>
                        <a:pt x="44" y="977"/>
                      </a:lnTo>
                      <a:lnTo>
                        <a:pt x="38" y="979"/>
                      </a:lnTo>
                      <a:lnTo>
                        <a:pt x="20" y="985"/>
                      </a:lnTo>
                      <a:lnTo>
                        <a:pt x="0" y="930"/>
                      </a:lnTo>
                      <a:lnTo>
                        <a:pt x="18" y="912"/>
                      </a:lnTo>
                      <a:lnTo>
                        <a:pt x="53" y="861"/>
                      </a:lnTo>
                      <a:lnTo>
                        <a:pt x="77" y="835"/>
                      </a:lnTo>
                      <a:lnTo>
                        <a:pt x="89" y="802"/>
                      </a:lnTo>
                      <a:lnTo>
                        <a:pt x="101" y="786"/>
                      </a:lnTo>
                      <a:lnTo>
                        <a:pt x="85" y="749"/>
                      </a:lnTo>
                      <a:lnTo>
                        <a:pt x="67" y="747"/>
                      </a:lnTo>
                      <a:lnTo>
                        <a:pt x="59" y="729"/>
                      </a:lnTo>
                      <a:lnTo>
                        <a:pt x="50" y="723"/>
                      </a:lnTo>
                      <a:lnTo>
                        <a:pt x="38" y="694"/>
                      </a:lnTo>
                      <a:lnTo>
                        <a:pt x="122" y="639"/>
                      </a:lnTo>
                      <a:lnTo>
                        <a:pt x="173" y="619"/>
                      </a:lnTo>
                      <a:lnTo>
                        <a:pt x="195" y="613"/>
                      </a:lnTo>
                      <a:lnTo>
                        <a:pt x="234" y="603"/>
                      </a:lnTo>
                      <a:lnTo>
                        <a:pt x="276" y="611"/>
                      </a:lnTo>
                      <a:lnTo>
                        <a:pt x="297" y="593"/>
                      </a:lnTo>
                      <a:lnTo>
                        <a:pt x="333" y="578"/>
                      </a:lnTo>
                      <a:lnTo>
                        <a:pt x="354" y="572"/>
                      </a:lnTo>
                      <a:lnTo>
                        <a:pt x="390" y="540"/>
                      </a:lnTo>
                      <a:lnTo>
                        <a:pt x="391" y="540"/>
                      </a:lnTo>
                      <a:lnTo>
                        <a:pt x="397" y="531"/>
                      </a:lnTo>
                      <a:lnTo>
                        <a:pt x="401" y="521"/>
                      </a:lnTo>
                      <a:lnTo>
                        <a:pt x="417" y="495"/>
                      </a:lnTo>
                      <a:lnTo>
                        <a:pt x="447" y="476"/>
                      </a:lnTo>
                      <a:lnTo>
                        <a:pt x="447" y="454"/>
                      </a:lnTo>
                      <a:lnTo>
                        <a:pt x="443" y="442"/>
                      </a:lnTo>
                      <a:lnTo>
                        <a:pt x="427" y="420"/>
                      </a:lnTo>
                      <a:lnTo>
                        <a:pt x="421" y="419"/>
                      </a:lnTo>
                      <a:lnTo>
                        <a:pt x="415" y="409"/>
                      </a:lnTo>
                      <a:lnTo>
                        <a:pt x="425" y="409"/>
                      </a:lnTo>
                      <a:lnTo>
                        <a:pt x="435" y="393"/>
                      </a:lnTo>
                      <a:lnTo>
                        <a:pt x="411" y="389"/>
                      </a:lnTo>
                      <a:lnTo>
                        <a:pt x="407" y="393"/>
                      </a:lnTo>
                      <a:lnTo>
                        <a:pt x="405" y="385"/>
                      </a:lnTo>
                      <a:lnTo>
                        <a:pt x="386" y="383"/>
                      </a:lnTo>
                      <a:lnTo>
                        <a:pt x="384" y="348"/>
                      </a:lnTo>
                      <a:lnTo>
                        <a:pt x="403" y="330"/>
                      </a:lnTo>
                      <a:lnTo>
                        <a:pt x="399" y="322"/>
                      </a:lnTo>
                      <a:lnTo>
                        <a:pt x="429" y="287"/>
                      </a:lnTo>
                      <a:lnTo>
                        <a:pt x="435" y="279"/>
                      </a:lnTo>
                      <a:lnTo>
                        <a:pt x="437" y="263"/>
                      </a:lnTo>
                      <a:lnTo>
                        <a:pt x="480" y="161"/>
                      </a:lnTo>
                      <a:lnTo>
                        <a:pt x="498" y="139"/>
                      </a:lnTo>
                      <a:lnTo>
                        <a:pt x="500" y="134"/>
                      </a:lnTo>
                      <a:lnTo>
                        <a:pt x="529" y="100"/>
                      </a:lnTo>
                      <a:lnTo>
                        <a:pt x="551" y="92"/>
                      </a:lnTo>
                      <a:lnTo>
                        <a:pt x="553" y="90"/>
                      </a:lnTo>
                      <a:lnTo>
                        <a:pt x="651" y="47"/>
                      </a:lnTo>
                      <a:lnTo>
                        <a:pt x="655" y="45"/>
                      </a:lnTo>
                      <a:lnTo>
                        <a:pt x="708" y="20"/>
                      </a:lnTo>
                      <a:lnTo>
                        <a:pt x="747" y="0"/>
                      </a:lnTo>
                      <a:lnTo>
                        <a:pt x="757" y="31"/>
                      </a:lnTo>
                      <a:lnTo>
                        <a:pt x="783" y="86"/>
                      </a:lnTo>
                      <a:lnTo>
                        <a:pt x="785" y="88"/>
                      </a:lnTo>
                      <a:lnTo>
                        <a:pt x="787" y="88"/>
                      </a:lnTo>
                      <a:lnTo>
                        <a:pt x="790" y="90"/>
                      </a:lnTo>
                      <a:lnTo>
                        <a:pt x="798" y="96"/>
                      </a:lnTo>
                      <a:lnTo>
                        <a:pt x="820" y="143"/>
                      </a:lnTo>
                      <a:lnTo>
                        <a:pt x="814" y="163"/>
                      </a:lnTo>
                      <a:lnTo>
                        <a:pt x="818" y="189"/>
                      </a:lnTo>
                      <a:lnTo>
                        <a:pt x="849" y="236"/>
                      </a:lnTo>
                      <a:lnTo>
                        <a:pt x="851" y="238"/>
                      </a:lnTo>
                      <a:lnTo>
                        <a:pt x="853" y="238"/>
                      </a:lnTo>
                      <a:lnTo>
                        <a:pt x="857" y="246"/>
                      </a:lnTo>
                      <a:lnTo>
                        <a:pt x="861" y="275"/>
                      </a:lnTo>
                      <a:lnTo>
                        <a:pt x="877" y="267"/>
                      </a:lnTo>
                      <a:lnTo>
                        <a:pt x="912" y="322"/>
                      </a:lnTo>
                      <a:lnTo>
                        <a:pt x="918" y="336"/>
                      </a:lnTo>
                      <a:lnTo>
                        <a:pt x="928" y="360"/>
                      </a:lnTo>
                      <a:lnTo>
                        <a:pt x="942" y="397"/>
                      </a:lnTo>
                      <a:lnTo>
                        <a:pt x="952" y="419"/>
                      </a:lnTo>
                      <a:lnTo>
                        <a:pt x="959" y="434"/>
                      </a:lnTo>
                      <a:lnTo>
                        <a:pt x="961" y="434"/>
                      </a:lnTo>
                      <a:lnTo>
                        <a:pt x="963" y="448"/>
                      </a:lnTo>
                      <a:lnTo>
                        <a:pt x="965" y="460"/>
                      </a:lnTo>
                      <a:lnTo>
                        <a:pt x="969" y="485"/>
                      </a:lnTo>
                      <a:lnTo>
                        <a:pt x="983" y="570"/>
                      </a:lnTo>
                      <a:lnTo>
                        <a:pt x="983" y="578"/>
                      </a:lnTo>
                      <a:lnTo>
                        <a:pt x="989" y="584"/>
                      </a:lnTo>
                      <a:lnTo>
                        <a:pt x="993" y="593"/>
                      </a:lnTo>
                      <a:lnTo>
                        <a:pt x="1013" y="643"/>
                      </a:lnTo>
                      <a:lnTo>
                        <a:pt x="1018" y="658"/>
                      </a:lnTo>
                      <a:lnTo>
                        <a:pt x="1022" y="666"/>
                      </a:lnTo>
                      <a:lnTo>
                        <a:pt x="1024" y="672"/>
                      </a:lnTo>
                      <a:lnTo>
                        <a:pt x="1028" y="686"/>
                      </a:lnTo>
                      <a:lnTo>
                        <a:pt x="1036" y="705"/>
                      </a:lnTo>
                      <a:lnTo>
                        <a:pt x="1038" y="709"/>
                      </a:lnTo>
                      <a:lnTo>
                        <a:pt x="1042" y="719"/>
                      </a:lnTo>
                      <a:lnTo>
                        <a:pt x="1064" y="743"/>
                      </a:lnTo>
                      <a:lnTo>
                        <a:pt x="1036" y="782"/>
                      </a:lnTo>
                      <a:lnTo>
                        <a:pt x="1058" y="800"/>
                      </a:lnTo>
                      <a:lnTo>
                        <a:pt x="1048" y="819"/>
                      </a:lnTo>
                      <a:lnTo>
                        <a:pt x="1050" y="827"/>
                      </a:lnTo>
                      <a:lnTo>
                        <a:pt x="1048" y="831"/>
                      </a:lnTo>
                      <a:lnTo>
                        <a:pt x="1050" y="831"/>
                      </a:lnTo>
                      <a:lnTo>
                        <a:pt x="1054" y="835"/>
                      </a:lnTo>
                      <a:lnTo>
                        <a:pt x="1068" y="821"/>
                      </a:lnTo>
                      <a:lnTo>
                        <a:pt x="1070" y="814"/>
                      </a:lnTo>
                      <a:lnTo>
                        <a:pt x="1087" y="802"/>
                      </a:lnTo>
                      <a:lnTo>
                        <a:pt x="1103" y="788"/>
                      </a:lnTo>
                      <a:lnTo>
                        <a:pt x="1127" y="784"/>
                      </a:lnTo>
                      <a:lnTo>
                        <a:pt x="1140" y="764"/>
                      </a:lnTo>
                      <a:lnTo>
                        <a:pt x="1215" y="727"/>
                      </a:lnTo>
                      <a:lnTo>
                        <a:pt x="1244" y="680"/>
                      </a:lnTo>
                      <a:lnTo>
                        <a:pt x="1262" y="662"/>
                      </a:lnTo>
                      <a:lnTo>
                        <a:pt x="1256" y="674"/>
                      </a:lnTo>
                      <a:lnTo>
                        <a:pt x="1270" y="686"/>
                      </a:lnTo>
                      <a:lnTo>
                        <a:pt x="1294" y="686"/>
                      </a:lnTo>
                      <a:lnTo>
                        <a:pt x="1311" y="660"/>
                      </a:lnTo>
                      <a:lnTo>
                        <a:pt x="1317" y="666"/>
                      </a:lnTo>
                      <a:lnTo>
                        <a:pt x="1280" y="709"/>
                      </a:lnTo>
                      <a:lnTo>
                        <a:pt x="1152" y="839"/>
                      </a:lnTo>
                      <a:lnTo>
                        <a:pt x="1127" y="855"/>
                      </a:lnTo>
                      <a:lnTo>
                        <a:pt x="1097" y="874"/>
                      </a:lnTo>
                      <a:lnTo>
                        <a:pt x="1077" y="884"/>
                      </a:lnTo>
                      <a:lnTo>
                        <a:pt x="1060" y="896"/>
                      </a:lnTo>
                      <a:lnTo>
                        <a:pt x="1052" y="904"/>
                      </a:lnTo>
                      <a:lnTo>
                        <a:pt x="1050" y="900"/>
                      </a:lnTo>
                      <a:lnTo>
                        <a:pt x="1040" y="904"/>
                      </a:lnTo>
                      <a:lnTo>
                        <a:pt x="1030" y="900"/>
                      </a:lnTo>
                      <a:lnTo>
                        <a:pt x="1022" y="918"/>
                      </a:lnTo>
                      <a:lnTo>
                        <a:pt x="1007" y="935"/>
                      </a:lnTo>
                      <a:lnTo>
                        <a:pt x="1005" y="935"/>
                      </a:lnTo>
                      <a:lnTo>
                        <a:pt x="1005" y="931"/>
                      </a:lnTo>
                      <a:lnTo>
                        <a:pt x="1003" y="926"/>
                      </a:lnTo>
                      <a:lnTo>
                        <a:pt x="1007" y="914"/>
                      </a:lnTo>
                      <a:lnTo>
                        <a:pt x="1003" y="908"/>
                      </a:lnTo>
                      <a:lnTo>
                        <a:pt x="1003" y="906"/>
                      </a:lnTo>
                      <a:lnTo>
                        <a:pt x="1009" y="900"/>
                      </a:lnTo>
                      <a:lnTo>
                        <a:pt x="1011" y="900"/>
                      </a:lnTo>
                      <a:lnTo>
                        <a:pt x="1018" y="894"/>
                      </a:lnTo>
                      <a:lnTo>
                        <a:pt x="1024" y="892"/>
                      </a:lnTo>
                      <a:lnTo>
                        <a:pt x="1024" y="884"/>
                      </a:lnTo>
                      <a:lnTo>
                        <a:pt x="1022" y="876"/>
                      </a:lnTo>
                      <a:lnTo>
                        <a:pt x="1020" y="869"/>
                      </a:lnTo>
                      <a:lnTo>
                        <a:pt x="1022" y="859"/>
                      </a:lnTo>
                      <a:lnTo>
                        <a:pt x="1022" y="841"/>
                      </a:lnTo>
                      <a:lnTo>
                        <a:pt x="1022" y="839"/>
                      </a:lnTo>
                      <a:lnTo>
                        <a:pt x="1022" y="837"/>
                      </a:lnTo>
                      <a:lnTo>
                        <a:pt x="1022" y="831"/>
                      </a:lnTo>
                      <a:lnTo>
                        <a:pt x="1020" y="819"/>
                      </a:lnTo>
                      <a:lnTo>
                        <a:pt x="1020" y="817"/>
                      </a:lnTo>
                      <a:lnTo>
                        <a:pt x="1018" y="814"/>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grpSp>
          <p:sp>
            <p:nvSpPr>
              <p:cNvPr id="176" name="Freeform 14">
                <a:extLst>
                  <a:ext uri="{FF2B5EF4-FFF2-40B4-BE49-F238E27FC236}">
                    <a16:creationId xmlns:a16="http://schemas.microsoft.com/office/drawing/2014/main" id="{3120AEB0-AB56-4E3A-A45A-33C49679ED4E}"/>
                  </a:ext>
                </a:extLst>
              </p:cNvPr>
              <p:cNvSpPr>
                <a:spLocks/>
              </p:cNvSpPr>
              <p:nvPr/>
            </p:nvSpPr>
            <p:spPr bwMode="auto">
              <a:xfrm>
                <a:off x="6337300" y="1804988"/>
                <a:ext cx="39688" cy="20637"/>
              </a:xfrm>
              <a:custGeom>
                <a:avLst/>
                <a:gdLst>
                  <a:gd name="T0" fmla="*/ 2 w 45"/>
                  <a:gd name="T1" fmla="*/ 8 h 26"/>
                  <a:gd name="T2" fmla="*/ 0 w 45"/>
                  <a:gd name="T3" fmla="*/ 0 h 26"/>
                  <a:gd name="T4" fmla="*/ 45 w 45"/>
                  <a:gd name="T5" fmla="*/ 18 h 26"/>
                  <a:gd name="T6" fmla="*/ 29 w 45"/>
                  <a:gd name="T7" fmla="*/ 26 h 26"/>
                  <a:gd name="T8" fmla="*/ 2 w 45"/>
                  <a:gd name="T9" fmla="*/ 8 h 26"/>
                  <a:gd name="T10" fmla="*/ 0 60000 65536"/>
                  <a:gd name="T11" fmla="*/ 0 60000 65536"/>
                  <a:gd name="T12" fmla="*/ 0 60000 65536"/>
                  <a:gd name="T13" fmla="*/ 0 60000 65536"/>
                  <a:gd name="T14" fmla="*/ 0 60000 65536"/>
                  <a:gd name="T15" fmla="*/ 0 w 45"/>
                  <a:gd name="T16" fmla="*/ 0 h 26"/>
                  <a:gd name="T17" fmla="*/ 45 w 45"/>
                  <a:gd name="T18" fmla="*/ 26 h 26"/>
                </a:gdLst>
                <a:ahLst/>
                <a:cxnLst>
                  <a:cxn ang="T10">
                    <a:pos x="T0" y="T1"/>
                  </a:cxn>
                  <a:cxn ang="T11">
                    <a:pos x="T2" y="T3"/>
                  </a:cxn>
                  <a:cxn ang="T12">
                    <a:pos x="T4" y="T5"/>
                  </a:cxn>
                  <a:cxn ang="T13">
                    <a:pos x="T6" y="T7"/>
                  </a:cxn>
                  <a:cxn ang="T14">
                    <a:pos x="T8" y="T9"/>
                  </a:cxn>
                </a:cxnLst>
                <a:rect l="T15" t="T16" r="T17" b="T18"/>
                <a:pathLst>
                  <a:path w="45" h="26">
                    <a:moveTo>
                      <a:pt x="2" y="8"/>
                    </a:moveTo>
                    <a:lnTo>
                      <a:pt x="0" y="0"/>
                    </a:lnTo>
                    <a:lnTo>
                      <a:pt x="45" y="18"/>
                    </a:lnTo>
                    <a:lnTo>
                      <a:pt x="29" y="26"/>
                    </a:lnTo>
                    <a:lnTo>
                      <a:pt x="2" y="8"/>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grpSp>
            <p:nvGrpSpPr>
              <p:cNvPr id="177" name="Group 15">
                <a:extLst>
                  <a:ext uri="{FF2B5EF4-FFF2-40B4-BE49-F238E27FC236}">
                    <a16:creationId xmlns:a16="http://schemas.microsoft.com/office/drawing/2014/main" id="{E5BF0D8C-53DE-440B-B8EE-175AEAA3DAB6}"/>
                  </a:ext>
                </a:extLst>
              </p:cNvPr>
              <p:cNvGrpSpPr>
                <a:grpSpLocks/>
              </p:cNvGrpSpPr>
              <p:nvPr/>
            </p:nvGrpSpPr>
            <p:grpSpPr bwMode="auto">
              <a:xfrm>
                <a:off x="3607290" y="1236116"/>
                <a:ext cx="3435350" cy="2298700"/>
                <a:chOff x="2613" y="1021"/>
                <a:chExt cx="1993" cy="1355"/>
              </a:xfrm>
              <a:grpFill/>
            </p:grpSpPr>
            <p:sp>
              <p:nvSpPr>
                <p:cNvPr id="210" name="Freeform 16">
                  <a:extLst>
                    <a:ext uri="{FF2B5EF4-FFF2-40B4-BE49-F238E27FC236}">
                      <a16:creationId xmlns:a16="http://schemas.microsoft.com/office/drawing/2014/main" id="{BAC95651-144D-42C9-8AA7-BF20B2F94BF3}"/>
                    </a:ext>
                  </a:extLst>
                </p:cNvPr>
                <p:cNvSpPr>
                  <a:spLocks/>
                </p:cNvSpPr>
                <p:nvPr/>
              </p:nvSpPr>
              <p:spPr bwMode="auto">
                <a:xfrm>
                  <a:off x="2784" y="2019"/>
                  <a:ext cx="679" cy="344"/>
                </a:xfrm>
                <a:custGeom>
                  <a:avLst/>
                  <a:gdLst>
                    <a:gd name="T0" fmla="*/ 1316 w 1358"/>
                    <a:gd name="T1" fmla="*/ 228 h 688"/>
                    <a:gd name="T2" fmla="*/ 1324 w 1358"/>
                    <a:gd name="T3" fmla="*/ 301 h 688"/>
                    <a:gd name="T4" fmla="*/ 1332 w 1358"/>
                    <a:gd name="T5" fmla="*/ 372 h 688"/>
                    <a:gd name="T6" fmla="*/ 1340 w 1358"/>
                    <a:gd name="T7" fmla="*/ 448 h 688"/>
                    <a:gd name="T8" fmla="*/ 1350 w 1358"/>
                    <a:gd name="T9" fmla="*/ 533 h 688"/>
                    <a:gd name="T10" fmla="*/ 1356 w 1358"/>
                    <a:gd name="T11" fmla="*/ 594 h 688"/>
                    <a:gd name="T12" fmla="*/ 1356 w 1358"/>
                    <a:gd name="T13" fmla="*/ 612 h 688"/>
                    <a:gd name="T14" fmla="*/ 1244 w 1358"/>
                    <a:gd name="T15" fmla="*/ 623 h 688"/>
                    <a:gd name="T16" fmla="*/ 1193 w 1358"/>
                    <a:gd name="T17" fmla="*/ 627 h 688"/>
                    <a:gd name="T18" fmla="*/ 1130 w 1358"/>
                    <a:gd name="T19" fmla="*/ 635 h 688"/>
                    <a:gd name="T20" fmla="*/ 1026 w 1358"/>
                    <a:gd name="T21" fmla="*/ 643 h 688"/>
                    <a:gd name="T22" fmla="*/ 947 w 1358"/>
                    <a:gd name="T23" fmla="*/ 649 h 688"/>
                    <a:gd name="T24" fmla="*/ 855 w 1358"/>
                    <a:gd name="T25" fmla="*/ 657 h 688"/>
                    <a:gd name="T26" fmla="*/ 776 w 1358"/>
                    <a:gd name="T27" fmla="*/ 663 h 688"/>
                    <a:gd name="T28" fmla="*/ 717 w 1358"/>
                    <a:gd name="T29" fmla="*/ 665 h 688"/>
                    <a:gd name="T30" fmla="*/ 648 w 1358"/>
                    <a:gd name="T31" fmla="*/ 669 h 688"/>
                    <a:gd name="T32" fmla="*/ 558 w 1358"/>
                    <a:gd name="T33" fmla="*/ 674 h 688"/>
                    <a:gd name="T34" fmla="*/ 465 w 1358"/>
                    <a:gd name="T35" fmla="*/ 676 h 688"/>
                    <a:gd name="T36" fmla="*/ 373 w 1358"/>
                    <a:gd name="T37" fmla="*/ 680 h 688"/>
                    <a:gd name="T38" fmla="*/ 271 w 1358"/>
                    <a:gd name="T39" fmla="*/ 682 h 688"/>
                    <a:gd name="T40" fmla="*/ 179 w 1358"/>
                    <a:gd name="T41" fmla="*/ 684 h 688"/>
                    <a:gd name="T42" fmla="*/ 55 w 1358"/>
                    <a:gd name="T43" fmla="*/ 686 h 688"/>
                    <a:gd name="T44" fmla="*/ 0 w 1358"/>
                    <a:gd name="T45" fmla="*/ 661 h 688"/>
                    <a:gd name="T46" fmla="*/ 0 w 1358"/>
                    <a:gd name="T47" fmla="*/ 556 h 688"/>
                    <a:gd name="T48" fmla="*/ 0 w 1358"/>
                    <a:gd name="T49" fmla="*/ 452 h 688"/>
                    <a:gd name="T50" fmla="*/ 0 w 1358"/>
                    <a:gd name="T51" fmla="*/ 385 h 688"/>
                    <a:gd name="T52" fmla="*/ 0 w 1358"/>
                    <a:gd name="T53" fmla="*/ 311 h 688"/>
                    <a:gd name="T54" fmla="*/ 0 w 1358"/>
                    <a:gd name="T55" fmla="*/ 242 h 688"/>
                    <a:gd name="T56" fmla="*/ 0 w 1358"/>
                    <a:gd name="T57" fmla="*/ 150 h 688"/>
                    <a:gd name="T58" fmla="*/ 116 w 1358"/>
                    <a:gd name="T59" fmla="*/ 57 h 688"/>
                    <a:gd name="T60" fmla="*/ 224 w 1358"/>
                    <a:gd name="T61" fmla="*/ 57 h 688"/>
                    <a:gd name="T62" fmla="*/ 291 w 1358"/>
                    <a:gd name="T63" fmla="*/ 55 h 688"/>
                    <a:gd name="T64" fmla="*/ 387 w 1358"/>
                    <a:gd name="T65" fmla="*/ 53 h 688"/>
                    <a:gd name="T66" fmla="*/ 499 w 1358"/>
                    <a:gd name="T67" fmla="*/ 47 h 688"/>
                    <a:gd name="T68" fmla="*/ 574 w 1358"/>
                    <a:gd name="T69" fmla="*/ 45 h 688"/>
                    <a:gd name="T70" fmla="*/ 617 w 1358"/>
                    <a:gd name="T71" fmla="*/ 42 h 688"/>
                    <a:gd name="T72" fmla="*/ 703 w 1358"/>
                    <a:gd name="T73" fmla="*/ 38 h 688"/>
                    <a:gd name="T74" fmla="*/ 768 w 1358"/>
                    <a:gd name="T75" fmla="*/ 34 h 688"/>
                    <a:gd name="T76" fmla="*/ 890 w 1358"/>
                    <a:gd name="T77" fmla="*/ 26 h 688"/>
                    <a:gd name="T78" fmla="*/ 963 w 1358"/>
                    <a:gd name="T79" fmla="*/ 20 h 688"/>
                    <a:gd name="T80" fmla="*/ 1008 w 1358"/>
                    <a:gd name="T81" fmla="*/ 16 h 688"/>
                    <a:gd name="T82" fmla="*/ 1071 w 1358"/>
                    <a:gd name="T83" fmla="*/ 10 h 688"/>
                    <a:gd name="T84" fmla="*/ 1204 w 1358"/>
                    <a:gd name="T85" fmla="*/ 24 h 688"/>
                    <a:gd name="T86" fmla="*/ 1248 w 1358"/>
                    <a:gd name="T87" fmla="*/ 30 h 688"/>
                    <a:gd name="T88" fmla="*/ 1214 w 1358"/>
                    <a:gd name="T89" fmla="*/ 95 h 688"/>
                    <a:gd name="T90" fmla="*/ 1257 w 1358"/>
                    <a:gd name="T91" fmla="*/ 122 h 688"/>
                    <a:gd name="T92" fmla="*/ 1307 w 1358"/>
                    <a:gd name="T93" fmla="*/ 163 h 688"/>
                    <a:gd name="T94" fmla="*/ 1311 w 1358"/>
                    <a:gd name="T95" fmla="*/ 173 h 6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58"/>
                    <a:gd name="T145" fmla="*/ 0 h 688"/>
                    <a:gd name="T146" fmla="*/ 1358 w 1358"/>
                    <a:gd name="T147" fmla="*/ 688 h 6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58" h="688">
                      <a:moveTo>
                        <a:pt x="1313" y="187"/>
                      </a:moveTo>
                      <a:lnTo>
                        <a:pt x="1314" y="201"/>
                      </a:lnTo>
                      <a:lnTo>
                        <a:pt x="1316" y="216"/>
                      </a:lnTo>
                      <a:lnTo>
                        <a:pt x="1316" y="228"/>
                      </a:lnTo>
                      <a:lnTo>
                        <a:pt x="1318" y="248"/>
                      </a:lnTo>
                      <a:lnTo>
                        <a:pt x="1318" y="250"/>
                      </a:lnTo>
                      <a:lnTo>
                        <a:pt x="1322" y="273"/>
                      </a:lnTo>
                      <a:lnTo>
                        <a:pt x="1324" y="301"/>
                      </a:lnTo>
                      <a:lnTo>
                        <a:pt x="1324" y="305"/>
                      </a:lnTo>
                      <a:lnTo>
                        <a:pt x="1326" y="323"/>
                      </a:lnTo>
                      <a:lnTo>
                        <a:pt x="1330" y="352"/>
                      </a:lnTo>
                      <a:lnTo>
                        <a:pt x="1332" y="372"/>
                      </a:lnTo>
                      <a:lnTo>
                        <a:pt x="1334" y="391"/>
                      </a:lnTo>
                      <a:lnTo>
                        <a:pt x="1334" y="395"/>
                      </a:lnTo>
                      <a:lnTo>
                        <a:pt x="1336" y="417"/>
                      </a:lnTo>
                      <a:lnTo>
                        <a:pt x="1340" y="448"/>
                      </a:lnTo>
                      <a:lnTo>
                        <a:pt x="1342" y="472"/>
                      </a:lnTo>
                      <a:lnTo>
                        <a:pt x="1344" y="476"/>
                      </a:lnTo>
                      <a:lnTo>
                        <a:pt x="1346" y="507"/>
                      </a:lnTo>
                      <a:lnTo>
                        <a:pt x="1350" y="533"/>
                      </a:lnTo>
                      <a:lnTo>
                        <a:pt x="1350" y="535"/>
                      </a:lnTo>
                      <a:lnTo>
                        <a:pt x="1350" y="541"/>
                      </a:lnTo>
                      <a:lnTo>
                        <a:pt x="1354" y="576"/>
                      </a:lnTo>
                      <a:lnTo>
                        <a:pt x="1356" y="594"/>
                      </a:lnTo>
                      <a:lnTo>
                        <a:pt x="1356" y="600"/>
                      </a:lnTo>
                      <a:lnTo>
                        <a:pt x="1358" y="604"/>
                      </a:lnTo>
                      <a:lnTo>
                        <a:pt x="1358" y="612"/>
                      </a:lnTo>
                      <a:lnTo>
                        <a:pt x="1356" y="612"/>
                      </a:lnTo>
                      <a:lnTo>
                        <a:pt x="1334" y="613"/>
                      </a:lnTo>
                      <a:lnTo>
                        <a:pt x="1287" y="619"/>
                      </a:lnTo>
                      <a:lnTo>
                        <a:pt x="1275" y="619"/>
                      </a:lnTo>
                      <a:lnTo>
                        <a:pt x="1244" y="623"/>
                      </a:lnTo>
                      <a:lnTo>
                        <a:pt x="1230" y="625"/>
                      </a:lnTo>
                      <a:lnTo>
                        <a:pt x="1214" y="625"/>
                      </a:lnTo>
                      <a:lnTo>
                        <a:pt x="1197" y="627"/>
                      </a:lnTo>
                      <a:lnTo>
                        <a:pt x="1193" y="627"/>
                      </a:lnTo>
                      <a:lnTo>
                        <a:pt x="1175" y="629"/>
                      </a:lnTo>
                      <a:lnTo>
                        <a:pt x="1167" y="631"/>
                      </a:lnTo>
                      <a:lnTo>
                        <a:pt x="1145" y="633"/>
                      </a:lnTo>
                      <a:lnTo>
                        <a:pt x="1130" y="635"/>
                      </a:lnTo>
                      <a:lnTo>
                        <a:pt x="1112" y="635"/>
                      </a:lnTo>
                      <a:lnTo>
                        <a:pt x="1106" y="637"/>
                      </a:lnTo>
                      <a:lnTo>
                        <a:pt x="1083" y="639"/>
                      </a:lnTo>
                      <a:lnTo>
                        <a:pt x="1026" y="643"/>
                      </a:lnTo>
                      <a:lnTo>
                        <a:pt x="1010" y="645"/>
                      </a:lnTo>
                      <a:lnTo>
                        <a:pt x="992" y="647"/>
                      </a:lnTo>
                      <a:lnTo>
                        <a:pt x="969" y="649"/>
                      </a:lnTo>
                      <a:lnTo>
                        <a:pt x="947" y="649"/>
                      </a:lnTo>
                      <a:lnTo>
                        <a:pt x="923" y="651"/>
                      </a:lnTo>
                      <a:lnTo>
                        <a:pt x="896" y="653"/>
                      </a:lnTo>
                      <a:lnTo>
                        <a:pt x="866" y="657"/>
                      </a:lnTo>
                      <a:lnTo>
                        <a:pt x="855" y="657"/>
                      </a:lnTo>
                      <a:lnTo>
                        <a:pt x="839" y="659"/>
                      </a:lnTo>
                      <a:lnTo>
                        <a:pt x="831" y="659"/>
                      </a:lnTo>
                      <a:lnTo>
                        <a:pt x="798" y="661"/>
                      </a:lnTo>
                      <a:lnTo>
                        <a:pt x="776" y="663"/>
                      </a:lnTo>
                      <a:lnTo>
                        <a:pt x="741" y="665"/>
                      </a:lnTo>
                      <a:lnTo>
                        <a:pt x="733" y="665"/>
                      </a:lnTo>
                      <a:lnTo>
                        <a:pt x="721" y="665"/>
                      </a:lnTo>
                      <a:lnTo>
                        <a:pt x="717" y="665"/>
                      </a:lnTo>
                      <a:lnTo>
                        <a:pt x="688" y="667"/>
                      </a:lnTo>
                      <a:lnTo>
                        <a:pt x="678" y="669"/>
                      </a:lnTo>
                      <a:lnTo>
                        <a:pt x="672" y="669"/>
                      </a:lnTo>
                      <a:lnTo>
                        <a:pt x="648" y="669"/>
                      </a:lnTo>
                      <a:lnTo>
                        <a:pt x="640" y="670"/>
                      </a:lnTo>
                      <a:lnTo>
                        <a:pt x="603" y="672"/>
                      </a:lnTo>
                      <a:lnTo>
                        <a:pt x="591" y="672"/>
                      </a:lnTo>
                      <a:lnTo>
                        <a:pt x="558" y="674"/>
                      </a:lnTo>
                      <a:lnTo>
                        <a:pt x="495" y="676"/>
                      </a:lnTo>
                      <a:lnTo>
                        <a:pt x="489" y="676"/>
                      </a:lnTo>
                      <a:lnTo>
                        <a:pt x="473" y="676"/>
                      </a:lnTo>
                      <a:lnTo>
                        <a:pt x="465" y="676"/>
                      </a:lnTo>
                      <a:lnTo>
                        <a:pt x="458" y="678"/>
                      </a:lnTo>
                      <a:lnTo>
                        <a:pt x="387" y="680"/>
                      </a:lnTo>
                      <a:lnTo>
                        <a:pt x="375" y="680"/>
                      </a:lnTo>
                      <a:lnTo>
                        <a:pt x="373" y="680"/>
                      </a:lnTo>
                      <a:lnTo>
                        <a:pt x="367" y="680"/>
                      </a:lnTo>
                      <a:lnTo>
                        <a:pt x="357" y="680"/>
                      </a:lnTo>
                      <a:lnTo>
                        <a:pt x="351" y="680"/>
                      </a:lnTo>
                      <a:lnTo>
                        <a:pt x="271" y="682"/>
                      </a:lnTo>
                      <a:lnTo>
                        <a:pt x="259" y="684"/>
                      </a:lnTo>
                      <a:lnTo>
                        <a:pt x="202" y="684"/>
                      </a:lnTo>
                      <a:lnTo>
                        <a:pt x="190" y="684"/>
                      </a:lnTo>
                      <a:lnTo>
                        <a:pt x="179" y="684"/>
                      </a:lnTo>
                      <a:lnTo>
                        <a:pt x="169" y="686"/>
                      </a:lnTo>
                      <a:lnTo>
                        <a:pt x="122" y="686"/>
                      </a:lnTo>
                      <a:lnTo>
                        <a:pt x="90" y="686"/>
                      </a:lnTo>
                      <a:lnTo>
                        <a:pt x="55" y="686"/>
                      </a:lnTo>
                      <a:lnTo>
                        <a:pt x="43" y="686"/>
                      </a:lnTo>
                      <a:lnTo>
                        <a:pt x="4" y="688"/>
                      </a:lnTo>
                      <a:lnTo>
                        <a:pt x="0" y="688"/>
                      </a:lnTo>
                      <a:lnTo>
                        <a:pt x="0" y="661"/>
                      </a:lnTo>
                      <a:lnTo>
                        <a:pt x="0" y="633"/>
                      </a:lnTo>
                      <a:lnTo>
                        <a:pt x="0" y="606"/>
                      </a:lnTo>
                      <a:lnTo>
                        <a:pt x="0" y="582"/>
                      </a:lnTo>
                      <a:lnTo>
                        <a:pt x="0" y="556"/>
                      </a:lnTo>
                      <a:lnTo>
                        <a:pt x="0" y="553"/>
                      </a:lnTo>
                      <a:lnTo>
                        <a:pt x="0" y="533"/>
                      </a:lnTo>
                      <a:lnTo>
                        <a:pt x="0" y="478"/>
                      </a:lnTo>
                      <a:lnTo>
                        <a:pt x="0" y="452"/>
                      </a:lnTo>
                      <a:lnTo>
                        <a:pt x="0" y="423"/>
                      </a:lnTo>
                      <a:lnTo>
                        <a:pt x="0" y="421"/>
                      </a:lnTo>
                      <a:lnTo>
                        <a:pt x="0" y="399"/>
                      </a:lnTo>
                      <a:lnTo>
                        <a:pt x="0" y="385"/>
                      </a:lnTo>
                      <a:lnTo>
                        <a:pt x="0" y="350"/>
                      </a:lnTo>
                      <a:lnTo>
                        <a:pt x="0" y="348"/>
                      </a:lnTo>
                      <a:lnTo>
                        <a:pt x="0" y="332"/>
                      </a:lnTo>
                      <a:lnTo>
                        <a:pt x="0" y="311"/>
                      </a:lnTo>
                      <a:lnTo>
                        <a:pt x="0" y="270"/>
                      </a:lnTo>
                      <a:lnTo>
                        <a:pt x="0" y="260"/>
                      </a:lnTo>
                      <a:lnTo>
                        <a:pt x="0" y="252"/>
                      </a:lnTo>
                      <a:lnTo>
                        <a:pt x="0" y="242"/>
                      </a:lnTo>
                      <a:lnTo>
                        <a:pt x="0" y="240"/>
                      </a:lnTo>
                      <a:lnTo>
                        <a:pt x="0" y="191"/>
                      </a:lnTo>
                      <a:lnTo>
                        <a:pt x="0" y="163"/>
                      </a:lnTo>
                      <a:lnTo>
                        <a:pt x="0" y="150"/>
                      </a:lnTo>
                      <a:lnTo>
                        <a:pt x="0" y="148"/>
                      </a:lnTo>
                      <a:lnTo>
                        <a:pt x="0" y="59"/>
                      </a:lnTo>
                      <a:lnTo>
                        <a:pt x="110" y="57"/>
                      </a:lnTo>
                      <a:lnTo>
                        <a:pt x="116" y="57"/>
                      </a:lnTo>
                      <a:lnTo>
                        <a:pt x="125" y="57"/>
                      </a:lnTo>
                      <a:lnTo>
                        <a:pt x="161" y="57"/>
                      </a:lnTo>
                      <a:lnTo>
                        <a:pt x="204" y="57"/>
                      </a:lnTo>
                      <a:lnTo>
                        <a:pt x="224" y="57"/>
                      </a:lnTo>
                      <a:lnTo>
                        <a:pt x="226" y="57"/>
                      </a:lnTo>
                      <a:lnTo>
                        <a:pt x="228" y="57"/>
                      </a:lnTo>
                      <a:lnTo>
                        <a:pt x="257" y="55"/>
                      </a:lnTo>
                      <a:lnTo>
                        <a:pt x="291" y="55"/>
                      </a:lnTo>
                      <a:lnTo>
                        <a:pt x="322" y="55"/>
                      </a:lnTo>
                      <a:lnTo>
                        <a:pt x="324" y="55"/>
                      </a:lnTo>
                      <a:lnTo>
                        <a:pt x="334" y="53"/>
                      </a:lnTo>
                      <a:lnTo>
                        <a:pt x="387" y="53"/>
                      </a:lnTo>
                      <a:lnTo>
                        <a:pt x="420" y="51"/>
                      </a:lnTo>
                      <a:lnTo>
                        <a:pt x="464" y="49"/>
                      </a:lnTo>
                      <a:lnTo>
                        <a:pt x="475" y="49"/>
                      </a:lnTo>
                      <a:lnTo>
                        <a:pt x="499" y="47"/>
                      </a:lnTo>
                      <a:lnTo>
                        <a:pt x="507" y="47"/>
                      </a:lnTo>
                      <a:lnTo>
                        <a:pt x="519" y="47"/>
                      </a:lnTo>
                      <a:lnTo>
                        <a:pt x="550" y="45"/>
                      </a:lnTo>
                      <a:lnTo>
                        <a:pt x="574" y="45"/>
                      </a:lnTo>
                      <a:lnTo>
                        <a:pt x="577" y="45"/>
                      </a:lnTo>
                      <a:lnTo>
                        <a:pt x="595" y="44"/>
                      </a:lnTo>
                      <a:lnTo>
                        <a:pt x="615" y="44"/>
                      </a:lnTo>
                      <a:lnTo>
                        <a:pt x="617" y="42"/>
                      </a:lnTo>
                      <a:lnTo>
                        <a:pt x="638" y="42"/>
                      </a:lnTo>
                      <a:lnTo>
                        <a:pt x="656" y="40"/>
                      </a:lnTo>
                      <a:lnTo>
                        <a:pt x="682" y="40"/>
                      </a:lnTo>
                      <a:lnTo>
                        <a:pt x="703" y="38"/>
                      </a:lnTo>
                      <a:lnTo>
                        <a:pt x="715" y="38"/>
                      </a:lnTo>
                      <a:lnTo>
                        <a:pt x="725" y="36"/>
                      </a:lnTo>
                      <a:lnTo>
                        <a:pt x="735" y="36"/>
                      </a:lnTo>
                      <a:lnTo>
                        <a:pt x="768" y="34"/>
                      </a:lnTo>
                      <a:lnTo>
                        <a:pt x="811" y="30"/>
                      </a:lnTo>
                      <a:lnTo>
                        <a:pt x="833" y="30"/>
                      </a:lnTo>
                      <a:lnTo>
                        <a:pt x="855" y="28"/>
                      </a:lnTo>
                      <a:lnTo>
                        <a:pt x="890" y="26"/>
                      </a:lnTo>
                      <a:lnTo>
                        <a:pt x="898" y="24"/>
                      </a:lnTo>
                      <a:lnTo>
                        <a:pt x="910" y="24"/>
                      </a:lnTo>
                      <a:lnTo>
                        <a:pt x="919" y="22"/>
                      </a:lnTo>
                      <a:lnTo>
                        <a:pt x="963" y="20"/>
                      </a:lnTo>
                      <a:lnTo>
                        <a:pt x="969" y="18"/>
                      </a:lnTo>
                      <a:lnTo>
                        <a:pt x="984" y="18"/>
                      </a:lnTo>
                      <a:lnTo>
                        <a:pt x="1006" y="16"/>
                      </a:lnTo>
                      <a:lnTo>
                        <a:pt x="1008" y="16"/>
                      </a:lnTo>
                      <a:lnTo>
                        <a:pt x="1028" y="14"/>
                      </a:lnTo>
                      <a:lnTo>
                        <a:pt x="1047" y="12"/>
                      </a:lnTo>
                      <a:lnTo>
                        <a:pt x="1049" y="12"/>
                      </a:lnTo>
                      <a:lnTo>
                        <a:pt x="1071" y="10"/>
                      </a:lnTo>
                      <a:lnTo>
                        <a:pt x="1087" y="8"/>
                      </a:lnTo>
                      <a:lnTo>
                        <a:pt x="1163" y="0"/>
                      </a:lnTo>
                      <a:lnTo>
                        <a:pt x="1169" y="0"/>
                      </a:lnTo>
                      <a:lnTo>
                        <a:pt x="1204" y="24"/>
                      </a:lnTo>
                      <a:lnTo>
                        <a:pt x="1220" y="22"/>
                      </a:lnTo>
                      <a:lnTo>
                        <a:pt x="1226" y="16"/>
                      </a:lnTo>
                      <a:lnTo>
                        <a:pt x="1238" y="20"/>
                      </a:lnTo>
                      <a:lnTo>
                        <a:pt x="1248" y="30"/>
                      </a:lnTo>
                      <a:lnTo>
                        <a:pt x="1250" y="49"/>
                      </a:lnTo>
                      <a:lnTo>
                        <a:pt x="1230" y="63"/>
                      </a:lnTo>
                      <a:lnTo>
                        <a:pt x="1222" y="75"/>
                      </a:lnTo>
                      <a:lnTo>
                        <a:pt x="1214" y="95"/>
                      </a:lnTo>
                      <a:lnTo>
                        <a:pt x="1224" y="101"/>
                      </a:lnTo>
                      <a:lnTo>
                        <a:pt x="1232" y="110"/>
                      </a:lnTo>
                      <a:lnTo>
                        <a:pt x="1240" y="116"/>
                      </a:lnTo>
                      <a:lnTo>
                        <a:pt x="1257" y="122"/>
                      </a:lnTo>
                      <a:lnTo>
                        <a:pt x="1259" y="144"/>
                      </a:lnTo>
                      <a:lnTo>
                        <a:pt x="1279" y="158"/>
                      </a:lnTo>
                      <a:lnTo>
                        <a:pt x="1285" y="163"/>
                      </a:lnTo>
                      <a:lnTo>
                        <a:pt x="1307" y="163"/>
                      </a:lnTo>
                      <a:lnTo>
                        <a:pt x="1311" y="163"/>
                      </a:lnTo>
                      <a:lnTo>
                        <a:pt x="1311" y="169"/>
                      </a:lnTo>
                      <a:lnTo>
                        <a:pt x="1311" y="171"/>
                      </a:lnTo>
                      <a:lnTo>
                        <a:pt x="1311" y="173"/>
                      </a:lnTo>
                      <a:lnTo>
                        <a:pt x="1313" y="187"/>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211" name="Freeform 17">
                  <a:extLst>
                    <a:ext uri="{FF2B5EF4-FFF2-40B4-BE49-F238E27FC236}">
                      <a16:creationId xmlns:a16="http://schemas.microsoft.com/office/drawing/2014/main" id="{B7AB2399-93D0-4E49-98F5-65F48BB59070}"/>
                    </a:ext>
                  </a:extLst>
                </p:cNvPr>
                <p:cNvSpPr>
                  <a:spLocks/>
                </p:cNvSpPr>
                <p:nvPr/>
              </p:nvSpPr>
              <p:spPr bwMode="auto">
                <a:xfrm>
                  <a:off x="3134" y="1021"/>
                  <a:ext cx="573" cy="638"/>
                </a:xfrm>
                <a:custGeom>
                  <a:avLst/>
                  <a:gdLst>
                    <a:gd name="T0" fmla="*/ 179 w 1146"/>
                    <a:gd name="T1" fmla="*/ 903 h 1278"/>
                    <a:gd name="T2" fmla="*/ 150 w 1146"/>
                    <a:gd name="T3" fmla="*/ 875 h 1278"/>
                    <a:gd name="T4" fmla="*/ 140 w 1146"/>
                    <a:gd name="T5" fmla="*/ 802 h 1278"/>
                    <a:gd name="T6" fmla="*/ 146 w 1146"/>
                    <a:gd name="T7" fmla="*/ 743 h 1278"/>
                    <a:gd name="T8" fmla="*/ 105 w 1146"/>
                    <a:gd name="T9" fmla="*/ 616 h 1278"/>
                    <a:gd name="T10" fmla="*/ 93 w 1146"/>
                    <a:gd name="T11" fmla="*/ 537 h 1278"/>
                    <a:gd name="T12" fmla="*/ 87 w 1146"/>
                    <a:gd name="T13" fmla="*/ 486 h 1278"/>
                    <a:gd name="T14" fmla="*/ 81 w 1146"/>
                    <a:gd name="T15" fmla="*/ 458 h 1278"/>
                    <a:gd name="T16" fmla="*/ 73 w 1146"/>
                    <a:gd name="T17" fmla="*/ 403 h 1278"/>
                    <a:gd name="T18" fmla="*/ 28 w 1146"/>
                    <a:gd name="T19" fmla="*/ 289 h 1278"/>
                    <a:gd name="T20" fmla="*/ 28 w 1146"/>
                    <a:gd name="T21" fmla="*/ 280 h 1278"/>
                    <a:gd name="T22" fmla="*/ 8 w 1146"/>
                    <a:gd name="T23" fmla="*/ 140 h 1278"/>
                    <a:gd name="T24" fmla="*/ 118 w 1146"/>
                    <a:gd name="T25" fmla="*/ 101 h 1278"/>
                    <a:gd name="T26" fmla="*/ 291 w 1146"/>
                    <a:gd name="T27" fmla="*/ 0 h 1278"/>
                    <a:gd name="T28" fmla="*/ 370 w 1146"/>
                    <a:gd name="T29" fmla="*/ 122 h 1278"/>
                    <a:gd name="T30" fmla="*/ 433 w 1146"/>
                    <a:gd name="T31" fmla="*/ 134 h 1278"/>
                    <a:gd name="T32" fmla="*/ 507 w 1146"/>
                    <a:gd name="T33" fmla="*/ 166 h 1278"/>
                    <a:gd name="T34" fmla="*/ 553 w 1146"/>
                    <a:gd name="T35" fmla="*/ 144 h 1278"/>
                    <a:gd name="T36" fmla="*/ 625 w 1146"/>
                    <a:gd name="T37" fmla="*/ 124 h 1278"/>
                    <a:gd name="T38" fmla="*/ 680 w 1146"/>
                    <a:gd name="T39" fmla="*/ 160 h 1278"/>
                    <a:gd name="T40" fmla="*/ 737 w 1146"/>
                    <a:gd name="T41" fmla="*/ 193 h 1278"/>
                    <a:gd name="T42" fmla="*/ 775 w 1146"/>
                    <a:gd name="T43" fmla="*/ 171 h 1278"/>
                    <a:gd name="T44" fmla="*/ 855 w 1146"/>
                    <a:gd name="T45" fmla="*/ 215 h 1278"/>
                    <a:gd name="T46" fmla="*/ 946 w 1146"/>
                    <a:gd name="T47" fmla="*/ 160 h 1278"/>
                    <a:gd name="T48" fmla="*/ 1024 w 1146"/>
                    <a:gd name="T49" fmla="*/ 179 h 1278"/>
                    <a:gd name="T50" fmla="*/ 1113 w 1146"/>
                    <a:gd name="T51" fmla="*/ 179 h 1278"/>
                    <a:gd name="T52" fmla="*/ 1014 w 1146"/>
                    <a:gd name="T53" fmla="*/ 266 h 1278"/>
                    <a:gd name="T54" fmla="*/ 920 w 1146"/>
                    <a:gd name="T55" fmla="*/ 374 h 1278"/>
                    <a:gd name="T56" fmla="*/ 822 w 1146"/>
                    <a:gd name="T57" fmla="*/ 488 h 1278"/>
                    <a:gd name="T58" fmla="*/ 812 w 1146"/>
                    <a:gd name="T59" fmla="*/ 508 h 1278"/>
                    <a:gd name="T60" fmla="*/ 785 w 1146"/>
                    <a:gd name="T61" fmla="*/ 539 h 1278"/>
                    <a:gd name="T62" fmla="*/ 800 w 1146"/>
                    <a:gd name="T63" fmla="*/ 639 h 1278"/>
                    <a:gd name="T64" fmla="*/ 729 w 1146"/>
                    <a:gd name="T65" fmla="*/ 741 h 1278"/>
                    <a:gd name="T66" fmla="*/ 747 w 1146"/>
                    <a:gd name="T67" fmla="*/ 777 h 1278"/>
                    <a:gd name="T68" fmla="*/ 755 w 1146"/>
                    <a:gd name="T69" fmla="*/ 842 h 1278"/>
                    <a:gd name="T70" fmla="*/ 761 w 1146"/>
                    <a:gd name="T71" fmla="*/ 867 h 1278"/>
                    <a:gd name="T72" fmla="*/ 763 w 1146"/>
                    <a:gd name="T73" fmla="*/ 950 h 1278"/>
                    <a:gd name="T74" fmla="*/ 816 w 1146"/>
                    <a:gd name="T75" fmla="*/ 979 h 1278"/>
                    <a:gd name="T76" fmla="*/ 849 w 1146"/>
                    <a:gd name="T77" fmla="*/ 989 h 1278"/>
                    <a:gd name="T78" fmla="*/ 879 w 1146"/>
                    <a:gd name="T79" fmla="*/ 1001 h 1278"/>
                    <a:gd name="T80" fmla="*/ 924 w 1146"/>
                    <a:gd name="T81" fmla="*/ 1032 h 1278"/>
                    <a:gd name="T82" fmla="*/ 971 w 1146"/>
                    <a:gd name="T83" fmla="*/ 1068 h 1278"/>
                    <a:gd name="T84" fmla="*/ 1003 w 1146"/>
                    <a:gd name="T85" fmla="*/ 1074 h 1278"/>
                    <a:gd name="T86" fmla="*/ 1030 w 1146"/>
                    <a:gd name="T87" fmla="*/ 1101 h 1278"/>
                    <a:gd name="T88" fmla="*/ 1042 w 1146"/>
                    <a:gd name="T89" fmla="*/ 1121 h 1278"/>
                    <a:gd name="T90" fmla="*/ 1050 w 1146"/>
                    <a:gd name="T91" fmla="*/ 1156 h 1278"/>
                    <a:gd name="T92" fmla="*/ 1038 w 1146"/>
                    <a:gd name="T93" fmla="*/ 1176 h 1278"/>
                    <a:gd name="T94" fmla="*/ 973 w 1146"/>
                    <a:gd name="T95" fmla="*/ 1188 h 1278"/>
                    <a:gd name="T96" fmla="*/ 840 w 1146"/>
                    <a:gd name="T97" fmla="*/ 1207 h 1278"/>
                    <a:gd name="T98" fmla="*/ 761 w 1146"/>
                    <a:gd name="T99" fmla="*/ 1217 h 1278"/>
                    <a:gd name="T100" fmla="*/ 688 w 1146"/>
                    <a:gd name="T101" fmla="*/ 1227 h 1278"/>
                    <a:gd name="T102" fmla="*/ 627 w 1146"/>
                    <a:gd name="T103" fmla="*/ 1235 h 1278"/>
                    <a:gd name="T104" fmla="*/ 566 w 1146"/>
                    <a:gd name="T105" fmla="*/ 1243 h 1278"/>
                    <a:gd name="T106" fmla="*/ 501 w 1146"/>
                    <a:gd name="T107" fmla="*/ 1250 h 1278"/>
                    <a:gd name="T108" fmla="*/ 466 w 1146"/>
                    <a:gd name="T109" fmla="*/ 1254 h 1278"/>
                    <a:gd name="T110" fmla="*/ 405 w 1146"/>
                    <a:gd name="T111" fmla="*/ 1260 h 1278"/>
                    <a:gd name="T112" fmla="*/ 331 w 1146"/>
                    <a:gd name="T113" fmla="*/ 1268 h 1278"/>
                    <a:gd name="T114" fmla="*/ 295 w 1146"/>
                    <a:gd name="T115" fmla="*/ 1270 h 1278"/>
                    <a:gd name="T116" fmla="*/ 244 w 1146"/>
                    <a:gd name="T117" fmla="*/ 1276 h 1278"/>
                    <a:gd name="T118" fmla="*/ 209 w 1146"/>
                    <a:gd name="T119" fmla="*/ 1252 h 1278"/>
                    <a:gd name="T120" fmla="*/ 201 w 1146"/>
                    <a:gd name="T121" fmla="*/ 1172 h 1278"/>
                    <a:gd name="T122" fmla="*/ 191 w 1146"/>
                    <a:gd name="T123" fmla="*/ 1056 h 127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46"/>
                    <a:gd name="T187" fmla="*/ 0 h 1278"/>
                    <a:gd name="T188" fmla="*/ 1146 w 1146"/>
                    <a:gd name="T189" fmla="*/ 1278 h 127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46" h="1278">
                      <a:moveTo>
                        <a:pt x="187" y="1001"/>
                      </a:moveTo>
                      <a:lnTo>
                        <a:pt x="183" y="963"/>
                      </a:lnTo>
                      <a:lnTo>
                        <a:pt x="179" y="903"/>
                      </a:lnTo>
                      <a:lnTo>
                        <a:pt x="175" y="889"/>
                      </a:lnTo>
                      <a:lnTo>
                        <a:pt x="169" y="883"/>
                      </a:lnTo>
                      <a:lnTo>
                        <a:pt x="150" y="875"/>
                      </a:lnTo>
                      <a:lnTo>
                        <a:pt x="114" y="840"/>
                      </a:lnTo>
                      <a:lnTo>
                        <a:pt x="110" y="830"/>
                      </a:lnTo>
                      <a:lnTo>
                        <a:pt x="140" y="802"/>
                      </a:lnTo>
                      <a:lnTo>
                        <a:pt x="150" y="761"/>
                      </a:lnTo>
                      <a:lnTo>
                        <a:pt x="146" y="747"/>
                      </a:lnTo>
                      <a:lnTo>
                        <a:pt x="146" y="743"/>
                      </a:lnTo>
                      <a:lnTo>
                        <a:pt x="134" y="673"/>
                      </a:lnTo>
                      <a:lnTo>
                        <a:pt x="112" y="643"/>
                      </a:lnTo>
                      <a:lnTo>
                        <a:pt x="105" y="616"/>
                      </a:lnTo>
                      <a:lnTo>
                        <a:pt x="103" y="616"/>
                      </a:lnTo>
                      <a:lnTo>
                        <a:pt x="101" y="563"/>
                      </a:lnTo>
                      <a:lnTo>
                        <a:pt x="93" y="537"/>
                      </a:lnTo>
                      <a:lnTo>
                        <a:pt x="87" y="504"/>
                      </a:lnTo>
                      <a:lnTo>
                        <a:pt x="87" y="496"/>
                      </a:lnTo>
                      <a:lnTo>
                        <a:pt x="87" y="486"/>
                      </a:lnTo>
                      <a:lnTo>
                        <a:pt x="83" y="466"/>
                      </a:lnTo>
                      <a:lnTo>
                        <a:pt x="85" y="464"/>
                      </a:lnTo>
                      <a:lnTo>
                        <a:pt x="81" y="458"/>
                      </a:lnTo>
                      <a:lnTo>
                        <a:pt x="83" y="456"/>
                      </a:lnTo>
                      <a:lnTo>
                        <a:pt x="79" y="429"/>
                      </a:lnTo>
                      <a:lnTo>
                        <a:pt x="73" y="403"/>
                      </a:lnTo>
                      <a:lnTo>
                        <a:pt x="71" y="392"/>
                      </a:lnTo>
                      <a:lnTo>
                        <a:pt x="48" y="350"/>
                      </a:lnTo>
                      <a:lnTo>
                        <a:pt x="28" y="289"/>
                      </a:lnTo>
                      <a:lnTo>
                        <a:pt x="24" y="287"/>
                      </a:lnTo>
                      <a:lnTo>
                        <a:pt x="26" y="283"/>
                      </a:lnTo>
                      <a:lnTo>
                        <a:pt x="28" y="280"/>
                      </a:lnTo>
                      <a:lnTo>
                        <a:pt x="22" y="234"/>
                      </a:lnTo>
                      <a:lnTo>
                        <a:pt x="16" y="209"/>
                      </a:lnTo>
                      <a:lnTo>
                        <a:pt x="8" y="140"/>
                      </a:lnTo>
                      <a:lnTo>
                        <a:pt x="8" y="136"/>
                      </a:lnTo>
                      <a:lnTo>
                        <a:pt x="0" y="110"/>
                      </a:lnTo>
                      <a:lnTo>
                        <a:pt x="118" y="101"/>
                      </a:lnTo>
                      <a:lnTo>
                        <a:pt x="275" y="87"/>
                      </a:lnTo>
                      <a:lnTo>
                        <a:pt x="299" y="83"/>
                      </a:lnTo>
                      <a:lnTo>
                        <a:pt x="291" y="0"/>
                      </a:lnTo>
                      <a:lnTo>
                        <a:pt x="319" y="0"/>
                      </a:lnTo>
                      <a:lnTo>
                        <a:pt x="340" y="10"/>
                      </a:lnTo>
                      <a:lnTo>
                        <a:pt x="370" y="122"/>
                      </a:lnTo>
                      <a:lnTo>
                        <a:pt x="388" y="136"/>
                      </a:lnTo>
                      <a:lnTo>
                        <a:pt x="411" y="136"/>
                      </a:lnTo>
                      <a:lnTo>
                        <a:pt x="433" y="134"/>
                      </a:lnTo>
                      <a:lnTo>
                        <a:pt x="439" y="144"/>
                      </a:lnTo>
                      <a:lnTo>
                        <a:pt x="498" y="142"/>
                      </a:lnTo>
                      <a:lnTo>
                        <a:pt x="507" y="166"/>
                      </a:lnTo>
                      <a:lnTo>
                        <a:pt x="543" y="158"/>
                      </a:lnTo>
                      <a:lnTo>
                        <a:pt x="555" y="148"/>
                      </a:lnTo>
                      <a:lnTo>
                        <a:pt x="553" y="144"/>
                      </a:lnTo>
                      <a:lnTo>
                        <a:pt x="590" y="128"/>
                      </a:lnTo>
                      <a:lnTo>
                        <a:pt x="608" y="128"/>
                      </a:lnTo>
                      <a:lnTo>
                        <a:pt x="625" y="124"/>
                      </a:lnTo>
                      <a:lnTo>
                        <a:pt x="663" y="140"/>
                      </a:lnTo>
                      <a:lnTo>
                        <a:pt x="674" y="138"/>
                      </a:lnTo>
                      <a:lnTo>
                        <a:pt x="680" y="160"/>
                      </a:lnTo>
                      <a:lnTo>
                        <a:pt x="698" y="156"/>
                      </a:lnTo>
                      <a:lnTo>
                        <a:pt x="724" y="199"/>
                      </a:lnTo>
                      <a:lnTo>
                        <a:pt x="737" y="193"/>
                      </a:lnTo>
                      <a:lnTo>
                        <a:pt x="731" y="173"/>
                      </a:lnTo>
                      <a:lnTo>
                        <a:pt x="761" y="166"/>
                      </a:lnTo>
                      <a:lnTo>
                        <a:pt x="775" y="171"/>
                      </a:lnTo>
                      <a:lnTo>
                        <a:pt x="779" y="187"/>
                      </a:lnTo>
                      <a:lnTo>
                        <a:pt x="808" y="191"/>
                      </a:lnTo>
                      <a:lnTo>
                        <a:pt x="855" y="215"/>
                      </a:lnTo>
                      <a:lnTo>
                        <a:pt x="889" y="207"/>
                      </a:lnTo>
                      <a:lnTo>
                        <a:pt x="920" y="177"/>
                      </a:lnTo>
                      <a:lnTo>
                        <a:pt x="946" y="160"/>
                      </a:lnTo>
                      <a:lnTo>
                        <a:pt x="963" y="191"/>
                      </a:lnTo>
                      <a:lnTo>
                        <a:pt x="981" y="183"/>
                      </a:lnTo>
                      <a:lnTo>
                        <a:pt x="1024" y="179"/>
                      </a:lnTo>
                      <a:lnTo>
                        <a:pt x="1052" y="171"/>
                      </a:lnTo>
                      <a:lnTo>
                        <a:pt x="1095" y="191"/>
                      </a:lnTo>
                      <a:lnTo>
                        <a:pt x="1113" y="179"/>
                      </a:lnTo>
                      <a:lnTo>
                        <a:pt x="1146" y="175"/>
                      </a:lnTo>
                      <a:lnTo>
                        <a:pt x="1083" y="228"/>
                      </a:lnTo>
                      <a:lnTo>
                        <a:pt x="1014" y="266"/>
                      </a:lnTo>
                      <a:lnTo>
                        <a:pt x="981" y="291"/>
                      </a:lnTo>
                      <a:lnTo>
                        <a:pt x="948" y="331"/>
                      </a:lnTo>
                      <a:lnTo>
                        <a:pt x="920" y="374"/>
                      </a:lnTo>
                      <a:lnTo>
                        <a:pt x="904" y="397"/>
                      </a:lnTo>
                      <a:lnTo>
                        <a:pt x="849" y="460"/>
                      </a:lnTo>
                      <a:lnTo>
                        <a:pt x="822" y="488"/>
                      </a:lnTo>
                      <a:lnTo>
                        <a:pt x="814" y="508"/>
                      </a:lnTo>
                      <a:lnTo>
                        <a:pt x="826" y="515"/>
                      </a:lnTo>
                      <a:lnTo>
                        <a:pt x="812" y="508"/>
                      </a:lnTo>
                      <a:lnTo>
                        <a:pt x="790" y="531"/>
                      </a:lnTo>
                      <a:lnTo>
                        <a:pt x="785" y="531"/>
                      </a:lnTo>
                      <a:lnTo>
                        <a:pt x="785" y="539"/>
                      </a:lnTo>
                      <a:lnTo>
                        <a:pt x="788" y="566"/>
                      </a:lnTo>
                      <a:lnTo>
                        <a:pt x="792" y="584"/>
                      </a:lnTo>
                      <a:lnTo>
                        <a:pt x="800" y="639"/>
                      </a:lnTo>
                      <a:lnTo>
                        <a:pt x="802" y="657"/>
                      </a:lnTo>
                      <a:lnTo>
                        <a:pt x="739" y="716"/>
                      </a:lnTo>
                      <a:lnTo>
                        <a:pt x="729" y="741"/>
                      </a:lnTo>
                      <a:lnTo>
                        <a:pt x="728" y="741"/>
                      </a:lnTo>
                      <a:lnTo>
                        <a:pt x="724" y="761"/>
                      </a:lnTo>
                      <a:lnTo>
                        <a:pt x="747" y="777"/>
                      </a:lnTo>
                      <a:lnTo>
                        <a:pt x="755" y="787"/>
                      </a:lnTo>
                      <a:lnTo>
                        <a:pt x="755" y="832"/>
                      </a:lnTo>
                      <a:lnTo>
                        <a:pt x="755" y="842"/>
                      </a:lnTo>
                      <a:lnTo>
                        <a:pt x="757" y="848"/>
                      </a:lnTo>
                      <a:lnTo>
                        <a:pt x="757" y="849"/>
                      </a:lnTo>
                      <a:lnTo>
                        <a:pt x="761" y="867"/>
                      </a:lnTo>
                      <a:lnTo>
                        <a:pt x="761" y="895"/>
                      </a:lnTo>
                      <a:lnTo>
                        <a:pt x="765" y="924"/>
                      </a:lnTo>
                      <a:lnTo>
                        <a:pt x="763" y="950"/>
                      </a:lnTo>
                      <a:lnTo>
                        <a:pt x="775" y="954"/>
                      </a:lnTo>
                      <a:lnTo>
                        <a:pt x="781" y="958"/>
                      </a:lnTo>
                      <a:lnTo>
                        <a:pt x="816" y="979"/>
                      </a:lnTo>
                      <a:lnTo>
                        <a:pt x="845" y="981"/>
                      </a:lnTo>
                      <a:lnTo>
                        <a:pt x="847" y="983"/>
                      </a:lnTo>
                      <a:lnTo>
                        <a:pt x="849" y="989"/>
                      </a:lnTo>
                      <a:lnTo>
                        <a:pt x="861" y="999"/>
                      </a:lnTo>
                      <a:lnTo>
                        <a:pt x="865" y="1001"/>
                      </a:lnTo>
                      <a:lnTo>
                        <a:pt x="879" y="1001"/>
                      </a:lnTo>
                      <a:lnTo>
                        <a:pt x="887" y="1005"/>
                      </a:lnTo>
                      <a:lnTo>
                        <a:pt x="902" y="1009"/>
                      </a:lnTo>
                      <a:lnTo>
                        <a:pt x="924" y="1032"/>
                      </a:lnTo>
                      <a:lnTo>
                        <a:pt x="930" y="1044"/>
                      </a:lnTo>
                      <a:lnTo>
                        <a:pt x="955" y="1054"/>
                      </a:lnTo>
                      <a:lnTo>
                        <a:pt x="971" y="1068"/>
                      </a:lnTo>
                      <a:lnTo>
                        <a:pt x="983" y="1072"/>
                      </a:lnTo>
                      <a:lnTo>
                        <a:pt x="993" y="1072"/>
                      </a:lnTo>
                      <a:lnTo>
                        <a:pt x="1003" y="1074"/>
                      </a:lnTo>
                      <a:lnTo>
                        <a:pt x="1005" y="1077"/>
                      </a:lnTo>
                      <a:lnTo>
                        <a:pt x="1014" y="1083"/>
                      </a:lnTo>
                      <a:lnTo>
                        <a:pt x="1030" y="1101"/>
                      </a:lnTo>
                      <a:lnTo>
                        <a:pt x="1032" y="1103"/>
                      </a:lnTo>
                      <a:lnTo>
                        <a:pt x="1040" y="1115"/>
                      </a:lnTo>
                      <a:lnTo>
                        <a:pt x="1042" y="1121"/>
                      </a:lnTo>
                      <a:lnTo>
                        <a:pt x="1040" y="1127"/>
                      </a:lnTo>
                      <a:lnTo>
                        <a:pt x="1044" y="1150"/>
                      </a:lnTo>
                      <a:lnTo>
                        <a:pt x="1050" y="1156"/>
                      </a:lnTo>
                      <a:lnTo>
                        <a:pt x="1056" y="1174"/>
                      </a:lnTo>
                      <a:lnTo>
                        <a:pt x="1050" y="1174"/>
                      </a:lnTo>
                      <a:lnTo>
                        <a:pt x="1038" y="1176"/>
                      </a:lnTo>
                      <a:lnTo>
                        <a:pt x="993" y="1184"/>
                      </a:lnTo>
                      <a:lnTo>
                        <a:pt x="989" y="1184"/>
                      </a:lnTo>
                      <a:lnTo>
                        <a:pt x="973" y="1188"/>
                      </a:lnTo>
                      <a:lnTo>
                        <a:pt x="916" y="1195"/>
                      </a:lnTo>
                      <a:lnTo>
                        <a:pt x="857" y="1203"/>
                      </a:lnTo>
                      <a:lnTo>
                        <a:pt x="840" y="1207"/>
                      </a:lnTo>
                      <a:lnTo>
                        <a:pt x="769" y="1217"/>
                      </a:lnTo>
                      <a:lnTo>
                        <a:pt x="765" y="1217"/>
                      </a:lnTo>
                      <a:lnTo>
                        <a:pt x="761" y="1217"/>
                      </a:lnTo>
                      <a:lnTo>
                        <a:pt x="708" y="1225"/>
                      </a:lnTo>
                      <a:lnTo>
                        <a:pt x="704" y="1225"/>
                      </a:lnTo>
                      <a:lnTo>
                        <a:pt x="688" y="1227"/>
                      </a:lnTo>
                      <a:lnTo>
                        <a:pt x="665" y="1231"/>
                      </a:lnTo>
                      <a:lnTo>
                        <a:pt x="631" y="1235"/>
                      </a:lnTo>
                      <a:lnTo>
                        <a:pt x="627" y="1235"/>
                      </a:lnTo>
                      <a:lnTo>
                        <a:pt x="612" y="1237"/>
                      </a:lnTo>
                      <a:lnTo>
                        <a:pt x="608" y="1237"/>
                      </a:lnTo>
                      <a:lnTo>
                        <a:pt x="566" y="1243"/>
                      </a:lnTo>
                      <a:lnTo>
                        <a:pt x="547" y="1245"/>
                      </a:lnTo>
                      <a:lnTo>
                        <a:pt x="535" y="1246"/>
                      </a:lnTo>
                      <a:lnTo>
                        <a:pt x="501" y="1250"/>
                      </a:lnTo>
                      <a:lnTo>
                        <a:pt x="486" y="1250"/>
                      </a:lnTo>
                      <a:lnTo>
                        <a:pt x="468" y="1252"/>
                      </a:lnTo>
                      <a:lnTo>
                        <a:pt x="466" y="1254"/>
                      </a:lnTo>
                      <a:lnTo>
                        <a:pt x="460" y="1254"/>
                      </a:lnTo>
                      <a:lnTo>
                        <a:pt x="425" y="1258"/>
                      </a:lnTo>
                      <a:lnTo>
                        <a:pt x="405" y="1260"/>
                      </a:lnTo>
                      <a:lnTo>
                        <a:pt x="384" y="1262"/>
                      </a:lnTo>
                      <a:lnTo>
                        <a:pt x="372" y="1264"/>
                      </a:lnTo>
                      <a:lnTo>
                        <a:pt x="331" y="1268"/>
                      </a:lnTo>
                      <a:lnTo>
                        <a:pt x="325" y="1268"/>
                      </a:lnTo>
                      <a:lnTo>
                        <a:pt x="307" y="1270"/>
                      </a:lnTo>
                      <a:lnTo>
                        <a:pt x="295" y="1270"/>
                      </a:lnTo>
                      <a:lnTo>
                        <a:pt x="283" y="1272"/>
                      </a:lnTo>
                      <a:lnTo>
                        <a:pt x="275" y="1272"/>
                      </a:lnTo>
                      <a:lnTo>
                        <a:pt x="244" y="1276"/>
                      </a:lnTo>
                      <a:lnTo>
                        <a:pt x="222" y="1276"/>
                      </a:lnTo>
                      <a:lnTo>
                        <a:pt x="211" y="1278"/>
                      </a:lnTo>
                      <a:lnTo>
                        <a:pt x="209" y="1252"/>
                      </a:lnTo>
                      <a:lnTo>
                        <a:pt x="207" y="1225"/>
                      </a:lnTo>
                      <a:lnTo>
                        <a:pt x="205" y="1203"/>
                      </a:lnTo>
                      <a:lnTo>
                        <a:pt x="201" y="1172"/>
                      </a:lnTo>
                      <a:lnTo>
                        <a:pt x="199" y="1146"/>
                      </a:lnTo>
                      <a:lnTo>
                        <a:pt x="199" y="1131"/>
                      </a:lnTo>
                      <a:lnTo>
                        <a:pt x="191" y="1056"/>
                      </a:lnTo>
                      <a:lnTo>
                        <a:pt x="191" y="1038"/>
                      </a:lnTo>
                      <a:lnTo>
                        <a:pt x="187" y="1001"/>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212" name="Freeform 18">
                  <a:extLst>
                    <a:ext uri="{FF2B5EF4-FFF2-40B4-BE49-F238E27FC236}">
                      <a16:creationId xmlns:a16="http://schemas.microsoft.com/office/drawing/2014/main" id="{085695EA-BDD2-41EA-BA55-1C9D20D37D4D}"/>
                    </a:ext>
                  </a:extLst>
                </p:cNvPr>
                <p:cNvSpPr>
                  <a:spLocks/>
                </p:cNvSpPr>
                <p:nvPr/>
              </p:nvSpPr>
              <p:spPr bwMode="auto">
                <a:xfrm>
                  <a:off x="3322" y="1916"/>
                  <a:ext cx="643" cy="460"/>
                </a:xfrm>
                <a:custGeom>
                  <a:avLst/>
                  <a:gdLst>
                    <a:gd name="T0" fmla="*/ 344 w 1285"/>
                    <a:gd name="T1" fmla="*/ 55 h 920"/>
                    <a:gd name="T2" fmla="*/ 410 w 1285"/>
                    <a:gd name="T3" fmla="*/ 47 h 920"/>
                    <a:gd name="T4" fmla="*/ 522 w 1285"/>
                    <a:gd name="T5" fmla="*/ 29 h 920"/>
                    <a:gd name="T6" fmla="*/ 603 w 1285"/>
                    <a:gd name="T7" fmla="*/ 16 h 920"/>
                    <a:gd name="T8" fmla="*/ 690 w 1285"/>
                    <a:gd name="T9" fmla="*/ 0 h 920"/>
                    <a:gd name="T10" fmla="*/ 748 w 1285"/>
                    <a:gd name="T11" fmla="*/ 43 h 920"/>
                    <a:gd name="T12" fmla="*/ 743 w 1285"/>
                    <a:gd name="T13" fmla="*/ 96 h 920"/>
                    <a:gd name="T14" fmla="*/ 780 w 1285"/>
                    <a:gd name="T15" fmla="*/ 167 h 920"/>
                    <a:gd name="T16" fmla="*/ 817 w 1285"/>
                    <a:gd name="T17" fmla="*/ 194 h 920"/>
                    <a:gd name="T18" fmla="*/ 884 w 1285"/>
                    <a:gd name="T19" fmla="*/ 238 h 920"/>
                    <a:gd name="T20" fmla="*/ 929 w 1285"/>
                    <a:gd name="T21" fmla="*/ 318 h 920"/>
                    <a:gd name="T22" fmla="*/ 986 w 1285"/>
                    <a:gd name="T23" fmla="*/ 308 h 920"/>
                    <a:gd name="T24" fmla="*/ 1030 w 1285"/>
                    <a:gd name="T25" fmla="*/ 328 h 920"/>
                    <a:gd name="T26" fmla="*/ 1026 w 1285"/>
                    <a:gd name="T27" fmla="*/ 365 h 920"/>
                    <a:gd name="T28" fmla="*/ 1006 w 1285"/>
                    <a:gd name="T29" fmla="*/ 420 h 920"/>
                    <a:gd name="T30" fmla="*/ 1041 w 1285"/>
                    <a:gd name="T31" fmla="*/ 477 h 920"/>
                    <a:gd name="T32" fmla="*/ 1122 w 1285"/>
                    <a:gd name="T33" fmla="*/ 507 h 920"/>
                    <a:gd name="T34" fmla="*/ 1183 w 1285"/>
                    <a:gd name="T35" fmla="*/ 562 h 920"/>
                    <a:gd name="T36" fmla="*/ 1199 w 1285"/>
                    <a:gd name="T37" fmla="*/ 625 h 920"/>
                    <a:gd name="T38" fmla="*/ 1252 w 1285"/>
                    <a:gd name="T39" fmla="*/ 668 h 920"/>
                    <a:gd name="T40" fmla="*/ 1281 w 1285"/>
                    <a:gd name="T41" fmla="*/ 686 h 920"/>
                    <a:gd name="T42" fmla="*/ 1281 w 1285"/>
                    <a:gd name="T43" fmla="*/ 737 h 920"/>
                    <a:gd name="T44" fmla="*/ 1242 w 1285"/>
                    <a:gd name="T45" fmla="*/ 776 h 920"/>
                    <a:gd name="T46" fmla="*/ 1226 w 1285"/>
                    <a:gd name="T47" fmla="*/ 814 h 920"/>
                    <a:gd name="T48" fmla="*/ 1220 w 1285"/>
                    <a:gd name="T49" fmla="*/ 863 h 920"/>
                    <a:gd name="T50" fmla="*/ 1126 w 1285"/>
                    <a:gd name="T51" fmla="*/ 904 h 920"/>
                    <a:gd name="T52" fmla="*/ 1102 w 1285"/>
                    <a:gd name="T53" fmla="*/ 882 h 920"/>
                    <a:gd name="T54" fmla="*/ 1090 w 1285"/>
                    <a:gd name="T55" fmla="*/ 804 h 920"/>
                    <a:gd name="T56" fmla="*/ 994 w 1285"/>
                    <a:gd name="T57" fmla="*/ 821 h 920"/>
                    <a:gd name="T58" fmla="*/ 912 w 1285"/>
                    <a:gd name="T59" fmla="*/ 835 h 920"/>
                    <a:gd name="T60" fmla="*/ 855 w 1285"/>
                    <a:gd name="T61" fmla="*/ 843 h 920"/>
                    <a:gd name="T62" fmla="*/ 748 w 1285"/>
                    <a:gd name="T63" fmla="*/ 861 h 920"/>
                    <a:gd name="T64" fmla="*/ 640 w 1285"/>
                    <a:gd name="T65" fmla="*/ 876 h 920"/>
                    <a:gd name="T66" fmla="*/ 562 w 1285"/>
                    <a:gd name="T67" fmla="*/ 886 h 920"/>
                    <a:gd name="T68" fmla="*/ 483 w 1285"/>
                    <a:gd name="T69" fmla="*/ 898 h 920"/>
                    <a:gd name="T70" fmla="*/ 407 w 1285"/>
                    <a:gd name="T71" fmla="*/ 906 h 920"/>
                    <a:gd name="T72" fmla="*/ 291 w 1285"/>
                    <a:gd name="T73" fmla="*/ 900 h 920"/>
                    <a:gd name="T74" fmla="*/ 285 w 1285"/>
                    <a:gd name="T75" fmla="*/ 845 h 920"/>
                    <a:gd name="T76" fmla="*/ 279 w 1285"/>
                    <a:gd name="T77" fmla="*/ 800 h 920"/>
                    <a:gd name="T78" fmla="*/ 269 w 1285"/>
                    <a:gd name="T79" fmla="*/ 713 h 920"/>
                    <a:gd name="T80" fmla="*/ 257 w 1285"/>
                    <a:gd name="T81" fmla="*/ 601 h 920"/>
                    <a:gd name="T82" fmla="*/ 247 w 1285"/>
                    <a:gd name="T83" fmla="*/ 511 h 920"/>
                    <a:gd name="T84" fmla="*/ 239 w 1285"/>
                    <a:gd name="T85" fmla="*/ 434 h 920"/>
                    <a:gd name="T86" fmla="*/ 234 w 1285"/>
                    <a:gd name="T87" fmla="*/ 377 h 920"/>
                    <a:gd name="T88" fmla="*/ 202 w 1285"/>
                    <a:gd name="T89" fmla="*/ 364 h 920"/>
                    <a:gd name="T90" fmla="*/ 147 w 1285"/>
                    <a:gd name="T91" fmla="*/ 307 h 920"/>
                    <a:gd name="T92" fmla="*/ 171 w 1285"/>
                    <a:gd name="T93" fmla="*/ 236 h 920"/>
                    <a:gd name="T94" fmla="*/ 92 w 1285"/>
                    <a:gd name="T95" fmla="*/ 206 h 920"/>
                    <a:gd name="T96" fmla="*/ 17 w 1285"/>
                    <a:gd name="T97" fmla="*/ 94 h 920"/>
                    <a:gd name="T98" fmla="*/ 4 w 1285"/>
                    <a:gd name="T99" fmla="*/ 92 h 920"/>
                    <a:gd name="T100" fmla="*/ 133 w 1285"/>
                    <a:gd name="T101" fmla="*/ 80 h 920"/>
                    <a:gd name="T102" fmla="*/ 224 w 1285"/>
                    <a:gd name="T103" fmla="*/ 73 h 9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85"/>
                    <a:gd name="T157" fmla="*/ 0 h 920"/>
                    <a:gd name="T158" fmla="*/ 1285 w 1285"/>
                    <a:gd name="T159" fmla="*/ 920 h 9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85" h="920">
                      <a:moveTo>
                        <a:pt x="265" y="67"/>
                      </a:moveTo>
                      <a:lnTo>
                        <a:pt x="300" y="63"/>
                      </a:lnTo>
                      <a:lnTo>
                        <a:pt x="304" y="61"/>
                      </a:lnTo>
                      <a:lnTo>
                        <a:pt x="342" y="57"/>
                      </a:lnTo>
                      <a:lnTo>
                        <a:pt x="344" y="55"/>
                      </a:lnTo>
                      <a:lnTo>
                        <a:pt x="346" y="55"/>
                      </a:lnTo>
                      <a:lnTo>
                        <a:pt x="379" y="51"/>
                      </a:lnTo>
                      <a:lnTo>
                        <a:pt x="389" y="49"/>
                      </a:lnTo>
                      <a:lnTo>
                        <a:pt x="399" y="49"/>
                      </a:lnTo>
                      <a:lnTo>
                        <a:pt x="410" y="47"/>
                      </a:lnTo>
                      <a:lnTo>
                        <a:pt x="432" y="43"/>
                      </a:lnTo>
                      <a:lnTo>
                        <a:pt x="458" y="39"/>
                      </a:lnTo>
                      <a:lnTo>
                        <a:pt x="473" y="37"/>
                      </a:lnTo>
                      <a:lnTo>
                        <a:pt x="517" y="29"/>
                      </a:lnTo>
                      <a:lnTo>
                        <a:pt x="522" y="29"/>
                      </a:lnTo>
                      <a:lnTo>
                        <a:pt x="536" y="27"/>
                      </a:lnTo>
                      <a:lnTo>
                        <a:pt x="558" y="23"/>
                      </a:lnTo>
                      <a:lnTo>
                        <a:pt x="583" y="20"/>
                      </a:lnTo>
                      <a:lnTo>
                        <a:pt x="601" y="16"/>
                      </a:lnTo>
                      <a:lnTo>
                        <a:pt x="603" y="16"/>
                      </a:lnTo>
                      <a:lnTo>
                        <a:pt x="613" y="14"/>
                      </a:lnTo>
                      <a:lnTo>
                        <a:pt x="633" y="10"/>
                      </a:lnTo>
                      <a:lnTo>
                        <a:pt x="640" y="10"/>
                      </a:lnTo>
                      <a:lnTo>
                        <a:pt x="652" y="8"/>
                      </a:lnTo>
                      <a:lnTo>
                        <a:pt x="690" y="0"/>
                      </a:lnTo>
                      <a:lnTo>
                        <a:pt x="691" y="2"/>
                      </a:lnTo>
                      <a:lnTo>
                        <a:pt x="709" y="12"/>
                      </a:lnTo>
                      <a:lnTo>
                        <a:pt x="735" y="37"/>
                      </a:lnTo>
                      <a:lnTo>
                        <a:pt x="750" y="41"/>
                      </a:lnTo>
                      <a:lnTo>
                        <a:pt x="748" y="43"/>
                      </a:lnTo>
                      <a:lnTo>
                        <a:pt x="747" y="43"/>
                      </a:lnTo>
                      <a:lnTo>
                        <a:pt x="741" y="69"/>
                      </a:lnTo>
                      <a:lnTo>
                        <a:pt x="741" y="71"/>
                      </a:lnTo>
                      <a:lnTo>
                        <a:pt x="741" y="80"/>
                      </a:lnTo>
                      <a:lnTo>
                        <a:pt x="743" y="96"/>
                      </a:lnTo>
                      <a:lnTo>
                        <a:pt x="752" y="120"/>
                      </a:lnTo>
                      <a:lnTo>
                        <a:pt x="762" y="132"/>
                      </a:lnTo>
                      <a:lnTo>
                        <a:pt x="762" y="145"/>
                      </a:lnTo>
                      <a:lnTo>
                        <a:pt x="776" y="157"/>
                      </a:lnTo>
                      <a:lnTo>
                        <a:pt x="780" y="167"/>
                      </a:lnTo>
                      <a:lnTo>
                        <a:pt x="780" y="169"/>
                      </a:lnTo>
                      <a:lnTo>
                        <a:pt x="792" y="181"/>
                      </a:lnTo>
                      <a:lnTo>
                        <a:pt x="798" y="185"/>
                      </a:lnTo>
                      <a:lnTo>
                        <a:pt x="802" y="187"/>
                      </a:lnTo>
                      <a:lnTo>
                        <a:pt x="817" y="194"/>
                      </a:lnTo>
                      <a:lnTo>
                        <a:pt x="823" y="204"/>
                      </a:lnTo>
                      <a:lnTo>
                        <a:pt x="831" y="206"/>
                      </a:lnTo>
                      <a:lnTo>
                        <a:pt x="855" y="226"/>
                      </a:lnTo>
                      <a:lnTo>
                        <a:pt x="866" y="230"/>
                      </a:lnTo>
                      <a:lnTo>
                        <a:pt x="884" y="238"/>
                      </a:lnTo>
                      <a:lnTo>
                        <a:pt x="904" y="251"/>
                      </a:lnTo>
                      <a:lnTo>
                        <a:pt x="910" y="259"/>
                      </a:lnTo>
                      <a:lnTo>
                        <a:pt x="917" y="279"/>
                      </a:lnTo>
                      <a:lnTo>
                        <a:pt x="923" y="305"/>
                      </a:lnTo>
                      <a:lnTo>
                        <a:pt x="929" y="318"/>
                      </a:lnTo>
                      <a:lnTo>
                        <a:pt x="947" y="328"/>
                      </a:lnTo>
                      <a:lnTo>
                        <a:pt x="953" y="326"/>
                      </a:lnTo>
                      <a:lnTo>
                        <a:pt x="967" y="305"/>
                      </a:lnTo>
                      <a:lnTo>
                        <a:pt x="980" y="305"/>
                      </a:lnTo>
                      <a:lnTo>
                        <a:pt x="986" y="308"/>
                      </a:lnTo>
                      <a:lnTo>
                        <a:pt x="998" y="308"/>
                      </a:lnTo>
                      <a:lnTo>
                        <a:pt x="1002" y="308"/>
                      </a:lnTo>
                      <a:lnTo>
                        <a:pt x="1028" y="318"/>
                      </a:lnTo>
                      <a:lnTo>
                        <a:pt x="1030" y="326"/>
                      </a:lnTo>
                      <a:lnTo>
                        <a:pt x="1030" y="328"/>
                      </a:lnTo>
                      <a:lnTo>
                        <a:pt x="1030" y="330"/>
                      </a:lnTo>
                      <a:lnTo>
                        <a:pt x="1022" y="336"/>
                      </a:lnTo>
                      <a:lnTo>
                        <a:pt x="1022" y="340"/>
                      </a:lnTo>
                      <a:lnTo>
                        <a:pt x="1024" y="360"/>
                      </a:lnTo>
                      <a:lnTo>
                        <a:pt x="1026" y="365"/>
                      </a:lnTo>
                      <a:lnTo>
                        <a:pt x="1016" y="385"/>
                      </a:lnTo>
                      <a:lnTo>
                        <a:pt x="1016" y="387"/>
                      </a:lnTo>
                      <a:lnTo>
                        <a:pt x="1014" y="391"/>
                      </a:lnTo>
                      <a:lnTo>
                        <a:pt x="1014" y="395"/>
                      </a:lnTo>
                      <a:lnTo>
                        <a:pt x="1006" y="420"/>
                      </a:lnTo>
                      <a:lnTo>
                        <a:pt x="1006" y="450"/>
                      </a:lnTo>
                      <a:lnTo>
                        <a:pt x="1010" y="454"/>
                      </a:lnTo>
                      <a:lnTo>
                        <a:pt x="1031" y="472"/>
                      </a:lnTo>
                      <a:lnTo>
                        <a:pt x="1033" y="474"/>
                      </a:lnTo>
                      <a:lnTo>
                        <a:pt x="1041" y="477"/>
                      </a:lnTo>
                      <a:lnTo>
                        <a:pt x="1057" y="481"/>
                      </a:lnTo>
                      <a:lnTo>
                        <a:pt x="1083" y="497"/>
                      </a:lnTo>
                      <a:lnTo>
                        <a:pt x="1096" y="513"/>
                      </a:lnTo>
                      <a:lnTo>
                        <a:pt x="1108" y="509"/>
                      </a:lnTo>
                      <a:lnTo>
                        <a:pt x="1122" y="507"/>
                      </a:lnTo>
                      <a:lnTo>
                        <a:pt x="1145" y="519"/>
                      </a:lnTo>
                      <a:lnTo>
                        <a:pt x="1149" y="529"/>
                      </a:lnTo>
                      <a:lnTo>
                        <a:pt x="1185" y="550"/>
                      </a:lnTo>
                      <a:lnTo>
                        <a:pt x="1183" y="560"/>
                      </a:lnTo>
                      <a:lnTo>
                        <a:pt x="1183" y="562"/>
                      </a:lnTo>
                      <a:lnTo>
                        <a:pt x="1206" y="597"/>
                      </a:lnTo>
                      <a:lnTo>
                        <a:pt x="1202" y="605"/>
                      </a:lnTo>
                      <a:lnTo>
                        <a:pt x="1199" y="607"/>
                      </a:lnTo>
                      <a:lnTo>
                        <a:pt x="1195" y="613"/>
                      </a:lnTo>
                      <a:lnTo>
                        <a:pt x="1199" y="625"/>
                      </a:lnTo>
                      <a:lnTo>
                        <a:pt x="1200" y="625"/>
                      </a:lnTo>
                      <a:lnTo>
                        <a:pt x="1206" y="625"/>
                      </a:lnTo>
                      <a:lnTo>
                        <a:pt x="1230" y="664"/>
                      </a:lnTo>
                      <a:lnTo>
                        <a:pt x="1242" y="668"/>
                      </a:lnTo>
                      <a:lnTo>
                        <a:pt x="1252" y="668"/>
                      </a:lnTo>
                      <a:lnTo>
                        <a:pt x="1250" y="654"/>
                      </a:lnTo>
                      <a:lnTo>
                        <a:pt x="1269" y="664"/>
                      </a:lnTo>
                      <a:lnTo>
                        <a:pt x="1277" y="668"/>
                      </a:lnTo>
                      <a:lnTo>
                        <a:pt x="1283" y="674"/>
                      </a:lnTo>
                      <a:lnTo>
                        <a:pt x="1281" y="686"/>
                      </a:lnTo>
                      <a:lnTo>
                        <a:pt x="1281" y="690"/>
                      </a:lnTo>
                      <a:lnTo>
                        <a:pt x="1285" y="707"/>
                      </a:lnTo>
                      <a:lnTo>
                        <a:pt x="1285" y="713"/>
                      </a:lnTo>
                      <a:lnTo>
                        <a:pt x="1273" y="717"/>
                      </a:lnTo>
                      <a:lnTo>
                        <a:pt x="1281" y="737"/>
                      </a:lnTo>
                      <a:lnTo>
                        <a:pt x="1271" y="757"/>
                      </a:lnTo>
                      <a:lnTo>
                        <a:pt x="1254" y="747"/>
                      </a:lnTo>
                      <a:lnTo>
                        <a:pt x="1248" y="749"/>
                      </a:lnTo>
                      <a:lnTo>
                        <a:pt x="1246" y="751"/>
                      </a:lnTo>
                      <a:lnTo>
                        <a:pt x="1242" y="776"/>
                      </a:lnTo>
                      <a:lnTo>
                        <a:pt x="1230" y="778"/>
                      </a:lnTo>
                      <a:lnTo>
                        <a:pt x="1224" y="762"/>
                      </a:lnTo>
                      <a:lnTo>
                        <a:pt x="1220" y="780"/>
                      </a:lnTo>
                      <a:lnTo>
                        <a:pt x="1230" y="804"/>
                      </a:lnTo>
                      <a:lnTo>
                        <a:pt x="1226" y="814"/>
                      </a:lnTo>
                      <a:lnTo>
                        <a:pt x="1230" y="831"/>
                      </a:lnTo>
                      <a:lnTo>
                        <a:pt x="1200" y="837"/>
                      </a:lnTo>
                      <a:lnTo>
                        <a:pt x="1216" y="847"/>
                      </a:lnTo>
                      <a:lnTo>
                        <a:pt x="1224" y="859"/>
                      </a:lnTo>
                      <a:lnTo>
                        <a:pt x="1220" y="863"/>
                      </a:lnTo>
                      <a:lnTo>
                        <a:pt x="1204" y="888"/>
                      </a:lnTo>
                      <a:lnTo>
                        <a:pt x="1200" y="888"/>
                      </a:lnTo>
                      <a:lnTo>
                        <a:pt x="1173" y="894"/>
                      </a:lnTo>
                      <a:lnTo>
                        <a:pt x="1163" y="896"/>
                      </a:lnTo>
                      <a:lnTo>
                        <a:pt x="1126" y="904"/>
                      </a:lnTo>
                      <a:lnTo>
                        <a:pt x="1110" y="906"/>
                      </a:lnTo>
                      <a:lnTo>
                        <a:pt x="1102" y="908"/>
                      </a:lnTo>
                      <a:lnTo>
                        <a:pt x="1087" y="910"/>
                      </a:lnTo>
                      <a:lnTo>
                        <a:pt x="1098" y="884"/>
                      </a:lnTo>
                      <a:lnTo>
                        <a:pt x="1102" y="882"/>
                      </a:lnTo>
                      <a:lnTo>
                        <a:pt x="1112" y="863"/>
                      </a:lnTo>
                      <a:lnTo>
                        <a:pt x="1124" y="853"/>
                      </a:lnTo>
                      <a:lnTo>
                        <a:pt x="1110" y="802"/>
                      </a:lnTo>
                      <a:lnTo>
                        <a:pt x="1096" y="804"/>
                      </a:lnTo>
                      <a:lnTo>
                        <a:pt x="1090" y="804"/>
                      </a:lnTo>
                      <a:lnTo>
                        <a:pt x="1083" y="806"/>
                      </a:lnTo>
                      <a:lnTo>
                        <a:pt x="1031" y="816"/>
                      </a:lnTo>
                      <a:lnTo>
                        <a:pt x="1008" y="819"/>
                      </a:lnTo>
                      <a:lnTo>
                        <a:pt x="1004" y="819"/>
                      </a:lnTo>
                      <a:lnTo>
                        <a:pt x="994" y="821"/>
                      </a:lnTo>
                      <a:lnTo>
                        <a:pt x="978" y="823"/>
                      </a:lnTo>
                      <a:lnTo>
                        <a:pt x="955" y="827"/>
                      </a:lnTo>
                      <a:lnTo>
                        <a:pt x="931" y="831"/>
                      </a:lnTo>
                      <a:lnTo>
                        <a:pt x="917" y="833"/>
                      </a:lnTo>
                      <a:lnTo>
                        <a:pt x="912" y="835"/>
                      </a:lnTo>
                      <a:lnTo>
                        <a:pt x="880" y="841"/>
                      </a:lnTo>
                      <a:lnTo>
                        <a:pt x="878" y="841"/>
                      </a:lnTo>
                      <a:lnTo>
                        <a:pt x="872" y="841"/>
                      </a:lnTo>
                      <a:lnTo>
                        <a:pt x="864" y="843"/>
                      </a:lnTo>
                      <a:lnTo>
                        <a:pt x="855" y="843"/>
                      </a:lnTo>
                      <a:lnTo>
                        <a:pt x="833" y="847"/>
                      </a:lnTo>
                      <a:lnTo>
                        <a:pt x="817" y="849"/>
                      </a:lnTo>
                      <a:lnTo>
                        <a:pt x="772" y="857"/>
                      </a:lnTo>
                      <a:lnTo>
                        <a:pt x="750" y="861"/>
                      </a:lnTo>
                      <a:lnTo>
                        <a:pt x="748" y="861"/>
                      </a:lnTo>
                      <a:lnTo>
                        <a:pt x="745" y="861"/>
                      </a:lnTo>
                      <a:lnTo>
                        <a:pt x="703" y="867"/>
                      </a:lnTo>
                      <a:lnTo>
                        <a:pt x="691" y="869"/>
                      </a:lnTo>
                      <a:lnTo>
                        <a:pt x="676" y="871"/>
                      </a:lnTo>
                      <a:lnTo>
                        <a:pt x="640" y="876"/>
                      </a:lnTo>
                      <a:lnTo>
                        <a:pt x="634" y="876"/>
                      </a:lnTo>
                      <a:lnTo>
                        <a:pt x="631" y="878"/>
                      </a:lnTo>
                      <a:lnTo>
                        <a:pt x="617" y="880"/>
                      </a:lnTo>
                      <a:lnTo>
                        <a:pt x="581" y="884"/>
                      </a:lnTo>
                      <a:lnTo>
                        <a:pt x="562" y="886"/>
                      </a:lnTo>
                      <a:lnTo>
                        <a:pt x="534" y="890"/>
                      </a:lnTo>
                      <a:lnTo>
                        <a:pt x="532" y="890"/>
                      </a:lnTo>
                      <a:lnTo>
                        <a:pt x="520" y="892"/>
                      </a:lnTo>
                      <a:lnTo>
                        <a:pt x="509" y="894"/>
                      </a:lnTo>
                      <a:lnTo>
                        <a:pt x="483" y="898"/>
                      </a:lnTo>
                      <a:lnTo>
                        <a:pt x="460" y="900"/>
                      </a:lnTo>
                      <a:lnTo>
                        <a:pt x="444" y="902"/>
                      </a:lnTo>
                      <a:lnTo>
                        <a:pt x="430" y="904"/>
                      </a:lnTo>
                      <a:lnTo>
                        <a:pt x="418" y="906"/>
                      </a:lnTo>
                      <a:lnTo>
                        <a:pt x="407" y="906"/>
                      </a:lnTo>
                      <a:lnTo>
                        <a:pt x="393" y="908"/>
                      </a:lnTo>
                      <a:lnTo>
                        <a:pt x="338" y="914"/>
                      </a:lnTo>
                      <a:lnTo>
                        <a:pt x="314" y="918"/>
                      </a:lnTo>
                      <a:lnTo>
                        <a:pt x="293" y="920"/>
                      </a:lnTo>
                      <a:lnTo>
                        <a:pt x="291" y="900"/>
                      </a:lnTo>
                      <a:lnTo>
                        <a:pt x="289" y="890"/>
                      </a:lnTo>
                      <a:lnTo>
                        <a:pt x="289" y="884"/>
                      </a:lnTo>
                      <a:lnTo>
                        <a:pt x="287" y="871"/>
                      </a:lnTo>
                      <a:lnTo>
                        <a:pt x="287" y="865"/>
                      </a:lnTo>
                      <a:lnTo>
                        <a:pt x="285" y="845"/>
                      </a:lnTo>
                      <a:lnTo>
                        <a:pt x="283" y="825"/>
                      </a:lnTo>
                      <a:lnTo>
                        <a:pt x="281" y="818"/>
                      </a:lnTo>
                      <a:lnTo>
                        <a:pt x="281" y="810"/>
                      </a:lnTo>
                      <a:lnTo>
                        <a:pt x="279" y="806"/>
                      </a:lnTo>
                      <a:lnTo>
                        <a:pt x="279" y="800"/>
                      </a:lnTo>
                      <a:lnTo>
                        <a:pt x="277" y="782"/>
                      </a:lnTo>
                      <a:lnTo>
                        <a:pt x="273" y="747"/>
                      </a:lnTo>
                      <a:lnTo>
                        <a:pt x="273" y="741"/>
                      </a:lnTo>
                      <a:lnTo>
                        <a:pt x="273" y="739"/>
                      </a:lnTo>
                      <a:lnTo>
                        <a:pt x="269" y="713"/>
                      </a:lnTo>
                      <a:lnTo>
                        <a:pt x="267" y="682"/>
                      </a:lnTo>
                      <a:lnTo>
                        <a:pt x="265" y="678"/>
                      </a:lnTo>
                      <a:lnTo>
                        <a:pt x="263" y="654"/>
                      </a:lnTo>
                      <a:lnTo>
                        <a:pt x="259" y="623"/>
                      </a:lnTo>
                      <a:lnTo>
                        <a:pt x="257" y="601"/>
                      </a:lnTo>
                      <a:lnTo>
                        <a:pt x="257" y="597"/>
                      </a:lnTo>
                      <a:lnTo>
                        <a:pt x="255" y="578"/>
                      </a:lnTo>
                      <a:lnTo>
                        <a:pt x="253" y="558"/>
                      </a:lnTo>
                      <a:lnTo>
                        <a:pt x="249" y="529"/>
                      </a:lnTo>
                      <a:lnTo>
                        <a:pt x="247" y="511"/>
                      </a:lnTo>
                      <a:lnTo>
                        <a:pt x="247" y="507"/>
                      </a:lnTo>
                      <a:lnTo>
                        <a:pt x="245" y="479"/>
                      </a:lnTo>
                      <a:lnTo>
                        <a:pt x="241" y="456"/>
                      </a:lnTo>
                      <a:lnTo>
                        <a:pt x="241" y="454"/>
                      </a:lnTo>
                      <a:lnTo>
                        <a:pt x="239" y="434"/>
                      </a:lnTo>
                      <a:lnTo>
                        <a:pt x="239" y="422"/>
                      </a:lnTo>
                      <a:lnTo>
                        <a:pt x="237" y="407"/>
                      </a:lnTo>
                      <a:lnTo>
                        <a:pt x="236" y="393"/>
                      </a:lnTo>
                      <a:lnTo>
                        <a:pt x="234" y="379"/>
                      </a:lnTo>
                      <a:lnTo>
                        <a:pt x="234" y="377"/>
                      </a:lnTo>
                      <a:lnTo>
                        <a:pt x="234" y="375"/>
                      </a:lnTo>
                      <a:lnTo>
                        <a:pt x="234" y="369"/>
                      </a:lnTo>
                      <a:lnTo>
                        <a:pt x="230" y="369"/>
                      </a:lnTo>
                      <a:lnTo>
                        <a:pt x="208" y="369"/>
                      </a:lnTo>
                      <a:lnTo>
                        <a:pt x="202" y="364"/>
                      </a:lnTo>
                      <a:lnTo>
                        <a:pt x="182" y="350"/>
                      </a:lnTo>
                      <a:lnTo>
                        <a:pt x="180" y="328"/>
                      </a:lnTo>
                      <a:lnTo>
                        <a:pt x="163" y="322"/>
                      </a:lnTo>
                      <a:lnTo>
                        <a:pt x="155" y="316"/>
                      </a:lnTo>
                      <a:lnTo>
                        <a:pt x="147" y="307"/>
                      </a:lnTo>
                      <a:lnTo>
                        <a:pt x="137" y="301"/>
                      </a:lnTo>
                      <a:lnTo>
                        <a:pt x="145" y="281"/>
                      </a:lnTo>
                      <a:lnTo>
                        <a:pt x="153" y="269"/>
                      </a:lnTo>
                      <a:lnTo>
                        <a:pt x="173" y="255"/>
                      </a:lnTo>
                      <a:lnTo>
                        <a:pt x="171" y="236"/>
                      </a:lnTo>
                      <a:lnTo>
                        <a:pt x="161" y="226"/>
                      </a:lnTo>
                      <a:lnTo>
                        <a:pt x="149" y="222"/>
                      </a:lnTo>
                      <a:lnTo>
                        <a:pt x="143" y="228"/>
                      </a:lnTo>
                      <a:lnTo>
                        <a:pt x="127" y="230"/>
                      </a:lnTo>
                      <a:lnTo>
                        <a:pt x="92" y="206"/>
                      </a:lnTo>
                      <a:lnTo>
                        <a:pt x="80" y="202"/>
                      </a:lnTo>
                      <a:lnTo>
                        <a:pt x="55" y="157"/>
                      </a:lnTo>
                      <a:lnTo>
                        <a:pt x="45" y="155"/>
                      </a:lnTo>
                      <a:lnTo>
                        <a:pt x="31" y="147"/>
                      </a:lnTo>
                      <a:lnTo>
                        <a:pt x="17" y="94"/>
                      </a:lnTo>
                      <a:lnTo>
                        <a:pt x="11" y="104"/>
                      </a:lnTo>
                      <a:lnTo>
                        <a:pt x="6" y="104"/>
                      </a:lnTo>
                      <a:lnTo>
                        <a:pt x="0" y="92"/>
                      </a:lnTo>
                      <a:lnTo>
                        <a:pt x="2" y="92"/>
                      </a:lnTo>
                      <a:lnTo>
                        <a:pt x="4" y="92"/>
                      </a:lnTo>
                      <a:lnTo>
                        <a:pt x="47" y="88"/>
                      </a:lnTo>
                      <a:lnTo>
                        <a:pt x="68" y="86"/>
                      </a:lnTo>
                      <a:lnTo>
                        <a:pt x="90" y="84"/>
                      </a:lnTo>
                      <a:lnTo>
                        <a:pt x="98" y="84"/>
                      </a:lnTo>
                      <a:lnTo>
                        <a:pt x="133" y="80"/>
                      </a:lnTo>
                      <a:lnTo>
                        <a:pt x="147" y="79"/>
                      </a:lnTo>
                      <a:lnTo>
                        <a:pt x="175" y="77"/>
                      </a:lnTo>
                      <a:lnTo>
                        <a:pt x="196" y="75"/>
                      </a:lnTo>
                      <a:lnTo>
                        <a:pt x="218" y="73"/>
                      </a:lnTo>
                      <a:lnTo>
                        <a:pt x="224" y="73"/>
                      </a:lnTo>
                      <a:lnTo>
                        <a:pt x="261" y="67"/>
                      </a:lnTo>
                      <a:lnTo>
                        <a:pt x="265" y="67"/>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213" name="Freeform 19">
                  <a:extLst>
                    <a:ext uri="{FF2B5EF4-FFF2-40B4-BE49-F238E27FC236}">
                      <a16:creationId xmlns:a16="http://schemas.microsoft.com/office/drawing/2014/main" id="{91D501B1-C44F-41F7-B3F7-1BF18F5602D5}"/>
                    </a:ext>
                  </a:extLst>
                </p:cNvPr>
                <p:cNvSpPr>
                  <a:spLocks/>
                </p:cNvSpPr>
                <p:nvPr/>
              </p:nvSpPr>
              <p:spPr bwMode="auto">
                <a:xfrm>
                  <a:off x="2613" y="1724"/>
                  <a:ext cx="756" cy="326"/>
                </a:xfrm>
                <a:custGeom>
                  <a:avLst/>
                  <a:gdLst>
                    <a:gd name="T0" fmla="*/ 892 w 1511"/>
                    <a:gd name="T1" fmla="*/ 634 h 648"/>
                    <a:gd name="T2" fmla="*/ 841 w 1511"/>
                    <a:gd name="T3" fmla="*/ 636 h 648"/>
                    <a:gd name="T4" fmla="*/ 762 w 1511"/>
                    <a:gd name="T5" fmla="*/ 640 h 648"/>
                    <a:gd name="T6" fmla="*/ 666 w 1511"/>
                    <a:gd name="T7" fmla="*/ 644 h 648"/>
                    <a:gd name="T8" fmla="*/ 599 w 1511"/>
                    <a:gd name="T9" fmla="*/ 644 h 648"/>
                    <a:gd name="T10" fmla="*/ 566 w 1511"/>
                    <a:gd name="T11" fmla="*/ 646 h 648"/>
                    <a:gd name="T12" fmla="*/ 467 w 1511"/>
                    <a:gd name="T13" fmla="*/ 646 h 648"/>
                    <a:gd name="T14" fmla="*/ 342 w 1511"/>
                    <a:gd name="T15" fmla="*/ 648 h 648"/>
                    <a:gd name="T16" fmla="*/ 342 w 1511"/>
                    <a:gd name="T17" fmla="*/ 542 h 648"/>
                    <a:gd name="T18" fmla="*/ 342 w 1511"/>
                    <a:gd name="T19" fmla="*/ 491 h 648"/>
                    <a:gd name="T20" fmla="*/ 238 w 1511"/>
                    <a:gd name="T21" fmla="*/ 436 h 648"/>
                    <a:gd name="T22" fmla="*/ 72 w 1511"/>
                    <a:gd name="T23" fmla="*/ 434 h 648"/>
                    <a:gd name="T24" fmla="*/ 2 w 1511"/>
                    <a:gd name="T25" fmla="*/ 367 h 648"/>
                    <a:gd name="T26" fmla="*/ 4 w 1511"/>
                    <a:gd name="T27" fmla="*/ 312 h 648"/>
                    <a:gd name="T28" fmla="*/ 6 w 1511"/>
                    <a:gd name="T29" fmla="*/ 273 h 648"/>
                    <a:gd name="T30" fmla="*/ 8 w 1511"/>
                    <a:gd name="T31" fmla="*/ 194 h 648"/>
                    <a:gd name="T32" fmla="*/ 12 w 1511"/>
                    <a:gd name="T33" fmla="*/ 47 h 648"/>
                    <a:gd name="T34" fmla="*/ 19 w 1511"/>
                    <a:gd name="T35" fmla="*/ 9 h 648"/>
                    <a:gd name="T36" fmla="*/ 145 w 1511"/>
                    <a:gd name="T37" fmla="*/ 11 h 648"/>
                    <a:gd name="T38" fmla="*/ 206 w 1511"/>
                    <a:gd name="T39" fmla="*/ 13 h 648"/>
                    <a:gd name="T40" fmla="*/ 271 w 1511"/>
                    <a:gd name="T41" fmla="*/ 13 h 648"/>
                    <a:gd name="T42" fmla="*/ 391 w 1511"/>
                    <a:gd name="T43" fmla="*/ 15 h 648"/>
                    <a:gd name="T44" fmla="*/ 542 w 1511"/>
                    <a:gd name="T45" fmla="*/ 13 h 648"/>
                    <a:gd name="T46" fmla="*/ 754 w 1511"/>
                    <a:gd name="T47" fmla="*/ 8 h 648"/>
                    <a:gd name="T48" fmla="*/ 947 w 1511"/>
                    <a:gd name="T49" fmla="*/ 17 h 648"/>
                    <a:gd name="T50" fmla="*/ 984 w 1511"/>
                    <a:gd name="T51" fmla="*/ 29 h 648"/>
                    <a:gd name="T52" fmla="*/ 1069 w 1511"/>
                    <a:gd name="T53" fmla="*/ 23 h 648"/>
                    <a:gd name="T54" fmla="*/ 1092 w 1511"/>
                    <a:gd name="T55" fmla="*/ 19 h 648"/>
                    <a:gd name="T56" fmla="*/ 1153 w 1511"/>
                    <a:gd name="T57" fmla="*/ 33 h 648"/>
                    <a:gd name="T58" fmla="*/ 1224 w 1511"/>
                    <a:gd name="T59" fmla="*/ 59 h 648"/>
                    <a:gd name="T60" fmla="*/ 1271 w 1511"/>
                    <a:gd name="T61" fmla="*/ 84 h 648"/>
                    <a:gd name="T62" fmla="*/ 1291 w 1511"/>
                    <a:gd name="T63" fmla="*/ 141 h 648"/>
                    <a:gd name="T64" fmla="*/ 1313 w 1511"/>
                    <a:gd name="T65" fmla="*/ 184 h 648"/>
                    <a:gd name="T66" fmla="*/ 1336 w 1511"/>
                    <a:gd name="T67" fmla="*/ 212 h 648"/>
                    <a:gd name="T68" fmla="*/ 1342 w 1511"/>
                    <a:gd name="T69" fmla="*/ 261 h 648"/>
                    <a:gd name="T70" fmla="*/ 1362 w 1511"/>
                    <a:gd name="T71" fmla="*/ 287 h 648"/>
                    <a:gd name="T72" fmla="*/ 1387 w 1511"/>
                    <a:gd name="T73" fmla="*/ 330 h 648"/>
                    <a:gd name="T74" fmla="*/ 1389 w 1511"/>
                    <a:gd name="T75" fmla="*/ 349 h 648"/>
                    <a:gd name="T76" fmla="*/ 1393 w 1511"/>
                    <a:gd name="T77" fmla="*/ 363 h 648"/>
                    <a:gd name="T78" fmla="*/ 1393 w 1511"/>
                    <a:gd name="T79" fmla="*/ 379 h 648"/>
                    <a:gd name="T80" fmla="*/ 1407 w 1511"/>
                    <a:gd name="T81" fmla="*/ 410 h 648"/>
                    <a:gd name="T82" fmla="*/ 1397 w 1511"/>
                    <a:gd name="T83" fmla="*/ 442 h 648"/>
                    <a:gd name="T84" fmla="*/ 1419 w 1511"/>
                    <a:gd name="T85" fmla="*/ 475 h 648"/>
                    <a:gd name="T86" fmla="*/ 1436 w 1511"/>
                    <a:gd name="T87" fmla="*/ 477 h 648"/>
                    <a:gd name="T88" fmla="*/ 1474 w 1511"/>
                    <a:gd name="T89" fmla="*/ 540 h 648"/>
                    <a:gd name="T90" fmla="*/ 1505 w 1511"/>
                    <a:gd name="T91" fmla="*/ 589 h 648"/>
                    <a:gd name="T92" fmla="*/ 1391 w 1511"/>
                    <a:gd name="T93" fmla="*/ 601 h 648"/>
                    <a:gd name="T94" fmla="*/ 1350 w 1511"/>
                    <a:gd name="T95" fmla="*/ 605 h 648"/>
                    <a:gd name="T96" fmla="*/ 1311 w 1511"/>
                    <a:gd name="T97" fmla="*/ 607 h 648"/>
                    <a:gd name="T98" fmla="*/ 1252 w 1511"/>
                    <a:gd name="T99" fmla="*/ 613 h 648"/>
                    <a:gd name="T100" fmla="*/ 1197 w 1511"/>
                    <a:gd name="T101" fmla="*/ 617 h 648"/>
                    <a:gd name="T102" fmla="*/ 1110 w 1511"/>
                    <a:gd name="T103" fmla="*/ 623 h 648"/>
                    <a:gd name="T104" fmla="*/ 1057 w 1511"/>
                    <a:gd name="T105" fmla="*/ 627 h 648"/>
                    <a:gd name="T106" fmla="*/ 998 w 1511"/>
                    <a:gd name="T107" fmla="*/ 629 h 648"/>
                    <a:gd name="T108" fmla="*/ 957 w 1511"/>
                    <a:gd name="T109" fmla="*/ 633 h 64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11"/>
                    <a:gd name="T166" fmla="*/ 0 h 648"/>
                    <a:gd name="T167" fmla="*/ 1511 w 1511"/>
                    <a:gd name="T168" fmla="*/ 648 h 64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11" h="648">
                      <a:moveTo>
                        <a:pt x="919" y="634"/>
                      </a:moveTo>
                      <a:lnTo>
                        <a:pt x="916" y="634"/>
                      </a:lnTo>
                      <a:lnTo>
                        <a:pt x="892" y="634"/>
                      </a:lnTo>
                      <a:lnTo>
                        <a:pt x="861" y="636"/>
                      </a:lnTo>
                      <a:lnTo>
                        <a:pt x="849" y="636"/>
                      </a:lnTo>
                      <a:lnTo>
                        <a:pt x="841" y="636"/>
                      </a:lnTo>
                      <a:lnTo>
                        <a:pt x="817" y="638"/>
                      </a:lnTo>
                      <a:lnTo>
                        <a:pt x="806" y="638"/>
                      </a:lnTo>
                      <a:lnTo>
                        <a:pt x="762" y="640"/>
                      </a:lnTo>
                      <a:lnTo>
                        <a:pt x="729" y="642"/>
                      </a:lnTo>
                      <a:lnTo>
                        <a:pt x="676" y="642"/>
                      </a:lnTo>
                      <a:lnTo>
                        <a:pt x="666" y="644"/>
                      </a:lnTo>
                      <a:lnTo>
                        <a:pt x="664" y="644"/>
                      </a:lnTo>
                      <a:lnTo>
                        <a:pt x="633" y="644"/>
                      </a:lnTo>
                      <a:lnTo>
                        <a:pt x="599" y="644"/>
                      </a:lnTo>
                      <a:lnTo>
                        <a:pt x="570" y="646"/>
                      </a:lnTo>
                      <a:lnTo>
                        <a:pt x="568" y="646"/>
                      </a:lnTo>
                      <a:lnTo>
                        <a:pt x="566" y="646"/>
                      </a:lnTo>
                      <a:lnTo>
                        <a:pt x="546" y="646"/>
                      </a:lnTo>
                      <a:lnTo>
                        <a:pt x="503" y="646"/>
                      </a:lnTo>
                      <a:lnTo>
                        <a:pt x="467" y="646"/>
                      </a:lnTo>
                      <a:lnTo>
                        <a:pt x="458" y="646"/>
                      </a:lnTo>
                      <a:lnTo>
                        <a:pt x="452" y="646"/>
                      </a:lnTo>
                      <a:lnTo>
                        <a:pt x="342" y="648"/>
                      </a:lnTo>
                      <a:lnTo>
                        <a:pt x="342" y="576"/>
                      </a:lnTo>
                      <a:lnTo>
                        <a:pt x="342" y="556"/>
                      </a:lnTo>
                      <a:lnTo>
                        <a:pt x="342" y="542"/>
                      </a:lnTo>
                      <a:lnTo>
                        <a:pt x="342" y="517"/>
                      </a:lnTo>
                      <a:lnTo>
                        <a:pt x="342" y="501"/>
                      </a:lnTo>
                      <a:lnTo>
                        <a:pt x="342" y="491"/>
                      </a:lnTo>
                      <a:lnTo>
                        <a:pt x="342" y="438"/>
                      </a:lnTo>
                      <a:lnTo>
                        <a:pt x="243" y="436"/>
                      </a:lnTo>
                      <a:lnTo>
                        <a:pt x="238" y="436"/>
                      </a:lnTo>
                      <a:lnTo>
                        <a:pt x="114" y="434"/>
                      </a:lnTo>
                      <a:lnTo>
                        <a:pt x="82" y="434"/>
                      </a:lnTo>
                      <a:lnTo>
                        <a:pt x="72" y="434"/>
                      </a:lnTo>
                      <a:lnTo>
                        <a:pt x="0" y="432"/>
                      </a:lnTo>
                      <a:lnTo>
                        <a:pt x="0" y="406"/>
                      </a:lnTo>
                      <a:lnTo>
                        <a:pt x="2" y="367"/>
                      </a:lnTo>
                      <a:lnTo>
                        <a:pt x="2" y="349"/>
                      </a:lnTo>
                      <a:lnTo>
                        <a:pt x="4" y="326"/>
                      </a:lnTo>
                      <a:lnTo>
                        <a:pt x="4" y="312"/>
                      </a:lnTo>
                      <a:lnTo>
                        <a:pt x="4" y="300"/>
                      </a:lnTo>
                      <a:lnTo>
                        <a:pt x="4" y="285"/>
                      </a:lnTo>
                      <a:lnTo>
                        <a:pt x="6" y="273"/>
                      </a:lnTo>
                      <a:lnTo>
                        <a:pt x="6" y="247"/>
                      </a:lnTo>
                      <a:lnTo>
                        <a:pt x="6" y="220"/>
                      </a:lnTo>
                      <a:lnTo>
                        <a:pt x="8" y="194"/>
                      </a:lnTo>
                      <a:lnTo>
                        <a:pt x="8" y="169"/>
                      </a:lnTo>
                      <a:lnTo>
                        <a:pt x="10" y="96"/>
                      </a:lnTo>
                      <a:lnTo>
                        <a:pt x="12" y="47"/>
                      </a:lnTo>
                      <a:lnTo>
                        <a:pt x="13" y="19"/>
                      </a:lnTo>
                      <a:lnTo>
                        <a:pt x="13" y="9"/>
                      </a:lnTo>
                      <a:lnTo>
                        <a:pt x="19" y="9"/>
                      </a:lnTo>
                      <a:lnTo>
                        <a:pt x="21" y="9"/>
                      </a:lnTo>
                      <a:lnTo>
                        <a:pt x="102" y="11"/>
                      </a:lnTo>
                      <a:lnTo>
                        <a:pt x="145" y="11"/>
                      </a:lnTo>
                      <a:lnTo>
                        <a:pt x="151" y="11"/>
                      </a:lnTo>
                      <a:lnTo>
                        <a:pt x="186" y="13"/>
                      </a:lnTo>
                      <a:lnTo>
                        <a:pt x="206" y="13"/>
                      </a:lnTo>
                      <a:lnTo>
                        <a:pt x="210" y="13"/>
                      </a:lnTo>
                      <a:lnTo>
                        <a:pt x="220" y="13"/>
                      </a:lnTo>
                      <a:lnTo>
                        <a:pt x="271" y="13"/>
                      </a:lnTo>
                      <a:lnTo>
                        <a:pt x="308" y="13"/>
                      </a:lnTo>
                      <a:lnTo>
                        <a:pt x="336" y="13"/>
                      </a:lnTo>
                      <a:lnTo>
                        <a:pt x="391" y="15"/>
                      </a:lnTo>
                      <a:lnTo>
                        <a:pt x="403" y="15"/>
                      </a:lnTo>
                      <a:lnTo>
                        <a:pt x="477" y="13"/>
                      </a:lnTo>
                      <a:lnTo>
                        <a:pt x="542" y="13"/>
                      </a:lnTo>
                      <a:lnTo>
                        <a:pt x="597" y="11"/>
                      </a:lnTo>
                      <a:lnTo>
                        <a:pt x="646" y="9"/>
                      </a:lnTo>
                      <a:lnTo>
                        <a:pt x="754" y="8"/>
                      </a:lnTo>
                      <a:lnTo>
                        <a:pt x="802" y="6"/>
                      </a:lnTo>
                      <a:lnTo>
                        <a:pt x="925" y="0"/>
                      </a:lnTo>
                      <a:lnTo>
                        <a:pt x="947" y="17"/>
                      </a:lnTo>
                      <a:lnTo>
                        <a:pt x="957" y="21"/>
                      </a:lnTo>
                      <a:lnTo>
                        <a:pt x="967" y="23"/>
                      </a:lnTo>
                      <a:lnTo>
                        <a:pt x="984" y="29"/>
                      </a:lnTo>
                      <a:lnTo>
                        <a:pt x="1010" y="45"/>
                      </a:lnTo>
                      <a:lnTo>
                        <a:pt x="1030" y="23"/>
                      </a:lnTo>
                      <a:lnTo>
                        <a:pt x="1069" y="23"/>
                      </a:lnTo>
                      <a:lnTo>
                        <a:pt x="1073" y="23"/>
                      </a:lnTo>
                      <a:lnTo>
                        <a:pt x="1090" y="19"/>
                      </a:lnTo>
                      <a:lnTo>
                        <a:pt x="1092" y="19"/>
                      </a:lnTo>
                      <a:lnTo>
                        <a:pt x="1132" y="17"/>
                      </a:lnTo>
                      <a:lnTo>
                        <a:pt x="1147" y="27"/>
                      </a:lnTo>
                      <a:lnTo>
                        <a:pt x="1153" y="33"/>
                      </a:lnTo>
                      <a:lnTo>
                        <a:pt x="1171" y="33"/>
                      </a:lnTo>
                      <a:lnTo>
                        <a:pt x="1206" y="43"/>
                      </a:lnTo>
                      <a:lnTo>
                        <a:pt x="1224" y="59"/>
                      </a:lnTo>
                      <a:lnTo>
                        <a:pt x="1240" y="78"/>
                      </a:lnTo>
                      <a:lnTo>
                        <a:pt x="1258" y="82"/>
                      </a:lnTo>
                      <a:lnTo>
                        <a:pt x="1271" y="84"/>
                      </a:lnTo>
                      <a:lnTo>
                        <a:pt x="1289" y="127"/>
                      </a:lnTo>
                      <a:lnTo>
                        <a:pt x="1295" y="133"/>
                      </a:lnTo>
                      <a:lnTo>
                        <a:pt x="1291" y="141"/>
                      </a:lnTo>
                      <a:lnTo>
                        <a:pt x="1305" y="159"/>
                      </a:lnTo>
                      <a:lnTo>
                        <a:pt x="1307" y="175"/>
                      </a:lnTo>
                      <a:lnTo>
                        <a:pt x="1313" y="184"/>
                      </a:lnTo>
                      <a:lnTo>
                        <a:pt x="1322" y="184"/>
                      </a:lnTo>
                      <a:lnTo>
                        <a:pt x="1332" y="212"/>
                      </a:lnTo>
                      <a:lnTo>
                        <a:pt x="1336" y="212"/>
                      </a:lnTo>
                      <a:lnTo>
                        <a:pt x="1342" y="235"/>
                      </a:lnTo>
                      <a:lnTo>
                        <a:pt x="1338" y="249"/>
                      </a:lnTo>
                      <a:lnTo>
                        <a:pt x="1342" y="261"/>
                      </a:lnTo>
                      <a:lnTo>
                        <a:pt x="1362" y="277"/>
                      </a:lnTo>
                      <a:lnTo>
                        <a:pt x="1364" y="285"/>
                      </a:lnTo>
                      <a:lnTo>
                        <a:pt x="1362" y="287"/>
                      </a:lnTo>
                      <a:lnTo>
                        <a:pt x="1364" y="292"/>
                      </a:lnTo>
                      <a:lnTo>
                        <a:pt x="1375" y="308"/>
                      </a:lnTo>
                      <a:lnTo>
                        <a:pt x="1387" y="330"/>
                      </a:lnTo>
                      <a:lnTo>
                        <a:pt x="1381" y="338"/>
                      </a:lnTo>
                      <a:lnTo>
                        <a:pt x="1381" y="349"/>
                      </a:lnTo>
                      <a:lnTo>
                        <a:pt x="1389" y="349"/>
                      </a:lnTo>
                      <a:lnTo>
                        <a:pt x="1391" y="353"/>
                      </a:lnTo>
                      <a:lnTo>
                        <a:pt x="1389" y="355"/>
                      </a:lnTo>
                      <a:lnTo>
                        <a:pt x="1393" y="363"/>
                      </a:lnTo>
                      <a:lnTo>
                        <a:pt x="1391" y="377"/>
                      </a:lnTo>
                      <a:lnTo>
                        <a:pt x="1391" y="379"/>
                      </a:lnTo>
                      <a:lnTo>
                        <a:pt x="1393" y="379"/>
                      </a:lnTo>
                      <a:lnTo>
                        <a:pt x="1395" y="389"/>
                      </a:lnTo>
                      <a:lnTo>
                        <a:pt x="1407" y="408"/>
                      </a:lnTo>
                      <a:lnTo>
                        <a:pt x="1407" y="410"/>
                      </a:lnTo>
                      <a:lnTo>
                        <a:pt x="1405" y="414"/>
                      </a:lnTo>
                      <a:lnTo>
                        <a:pt x="1405" y="434"/>
                      </a:lnTo>
                      <a:lnTo>
                        <a:pt x="1397" y="442"/>
                      </a:lnTo>
                      <a:lnTo>
                        <a:pt x="1423" y="469"/>
                      </a:lnTo>
                      <a:lnTo>
                        <a:pt x="1421" y="475"/>
                      </a:lnTo>
                      <a:lnTo>
                        <a:pt x="1419" y="475"/>
                      </a:lnTo>
                      <a:lnTo>
                        <a:pt x="1425" y="487"/>
                      </a:lnTo>
                      <a:lnTo>
                        <a:pt x="1430" y="487"/>
                      </a:lnTo>
                      <a:lnTo>
                        <a:pt x="1436" y="477"/>
                      </a:lnTo>
                      <a:lnTo>
                        <a:pt x="1450" y="530"/>
                      </a:lnTo>
                      <a:lnTo>
                        <a:pt x="1464" y="538"/>
                      </a:lnTo>
                      <a:lnTo>
                        <a:pt x="1474" y="540"/>
                      </a:lnTo>
                      <a:lnTo>
                        <a:pt x="1499" y="585"/>
                      </a:lnTo>
                      <a:lnTo>
                        <a:pt x="1511" y="589"/>
                      </a:lnTo>
                      <a:lnTo>
                        <a:pt x="1505" y="589"/>
                      </a:lnTo>
                      <a:lnTo>
                        <a:pt x="1429" y="597"/>
                      </a:lnTo>
                      <a:lnTo>
                        <a:pt x="1413" y="599"/>
                      </a:lnTo>
                      <a:lnTo>
                        <a:pt x="1391" y="601"/>
                      </a:lnTo>
                      <a:lnTo>
                        <a:pt x="1389" y="601"/>
                      </a:lnTo>
                      <a:lnTo>
                        <a:pt x="1370" y="603"/>
                      </a:lnTo>
                      <a:lnTo>
                        <a:pt x="1350" y="605"/>
                      </a:lnTo>
                      <a:lnTo>
                        <a:pt x="1348" y="605"/>
                      </a:lnTo>
                      <a:lnTo>
                        <a:pt x="1326" y="607"/>
                      </a:lnTo>
                      <a:lnTo>
                        <a:pt x="1311" y="607"/>
                      </a:lnTo>
                      <a:lnTo>
                        <a:pt x="1305" y="609"/>
                      </a:lnTo>
                      <a:lnTo>
                        <a:pt x="1261" y="611"/>
                      </a:lnTo>
                      <a:lnTo>
                        <a:pt x="1252" y="613"/>
                      </a:lnTo>
                      <a:lnTo>
                        <a:pt x="1240" y="613"/>
                      </a:lnTo>
                      <a:lnTo>
                        <a:pt x="1232" y="615"/>
                      </a:lnTo>
                      <a:lnTo>
                        <a:pt x="1197" y="617"/>
                      </a:lnTo>
                      <a:lnTo>
                        <a:pt x="1175" y="619"/>
                      </a:lnTo>
                      <a:lnTo>
                        <a:pt x="1153" y="619"/>
                      </a:lnTo>
                      <a:lnTo>
                        <a:pt x="1110" y="623"/>
                      </a:lnTo>
                      <a:lnTo>
                        <a:pt x="1077" y="625"/>
                      </a:lnTo>
                      <a:lnTo>
                        <a:pt x="1067" y="625"/>
                      </a:lnTo>
                      <a:lnTo>
                        <a:pt x="1057" y="627"/>
                      </a:lnTo>
                      <a:lnTo>
                        <a:pt x="1045" y="627"/>
                      </a:lnTo>
                      <a:lnTo>
                        <a:pt x="1024" y="629"/>
                      </a:lnTo>
                      <a:lnTo>
                        <a:pt x="998" y="629"/>
                      </a:lnTo>
                      <a:lnTo>
                        <a:pt x="980" y="631"/>
                      </a:lnTo>
                      <a:lnTo>
                        <a:pt x="959" y="631"/>
                      </a:lnTo>
                      <a:lnTo>
                        <a:pt x="957" y="633"/>
                      </a:lnTo>
                      <a:lnTo>
                        <a:pt x="937" y="633"/>
                      </a:lnTo>
                      <a:lnTo>
                        <a:pt x="919" y="634"/>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214" name="Freeform 20">
                  <a:extLst>
                    <a:ext uri="{FF2B5EF4-FFF2-40B4-BE49-F238E27FC236}">
                      <a16:creationId xmlns:a16="http://schemas.microsoft.com/office/drawing/2014/main" id="{1B3E92D7-D278-4EC9-A72C-CF7A776B57C7}"/>
                    </a:ext>
                  </a:extLst>
                </p:cNvPr>
                <p:cNvSpPr>
                  <a:spLocks/>
                </p:cNvSpPr>
                <p:nvPr/>
              </p:nvSpPr>
              <p:spPr bwMode="auto">
                <a:xfrm>
                  <a:off x="2630" y="1076"/>
                  <a:ext cx="578" cy="341"/>
                </a:xfrm>
                <a:custGeom>
                  <a:avLst/>
                  <a:gdLst>
                    <a:gd name="T0" fmla="*/ 433 w 1158"/>
                    <a:gd name="T1" fmla="*/ 682 h 682"/>
                    <a:gd name="T2" fmla="*/ 546 w 1158"/>
                    <a:gd name="T3" fmla="*/ 681 h 682"/>
                    <a:gd name="T4" fmla="*/ 550 w 1158"/>
                    <a:gd name="T5" fmla="*/ 681 h 682"/>
                    <a:gd name="T6" fmla="*/ 627 w 1158"/>
                    <a:gd name="T7" fmla="*/ 679 h 682"/>
                    <a:gd name="T8" fmla="*/ 670 w 1158"/>
                    <a:gd name="T9" fmla="*/ 679 h 682"/>
                    <a:gd name="T10" fmla="*/ 743 w 1158"/>
                    <a:gd name="T11" fmla="*/ 675 h 682"/>
                    <a:gd name="T12" fmla="*/ 820 w 1158"/>
                    <a:gd name="T13" fmla="*/ 673 h 682"/>
                    <a:gd name="T14" fmla="*/ 879 w 1158"/>
                    <a:gd name="T15" fmla="*/ 671 h 682"/>
                    <a:gd name="T16" fmla="*/ 936 w 1158"/>
                    <a:gd name="T17" fmla="*/ 667 h 682"/>
                    <a:gd name="T18" fmla="*/ 1012 w 1158"/>
                    <a:gd name="T19" fmla="*/ 661 h 682"/>
                    <a:gd name="T20" fmla="*/ 1056 w 1158"/>
                    <a:gd name="T21" fmla="*/ 659 h 682"/>
                    <a:gd name="T22" fmla="*/ 1128 w 1158"/>
                    <a:gd name="T23" fmla="*/ 653 h 682"/>
                    <a:gd name="T24" fmla="*/ 1154 w 1158"/>
                    <a:gd name="T25" fmla="*/ 637 h 682"/>
                    <a:gd name="T26" fmla="*/ 1142 w 1158"/>
                    <a:gd name="T27" fmla="*/ 563 h 682"/>
                    <a:gd name="T28" fmla="*/ 1113 w 1158"/>
                    <a:gd name="T29" fmla="*/ 506 h 682"/>
                    <a:gd name="T30" fmla="*/ 1109 w 1158"/>
                    <a:gd name="T31" fmla="*/ 453 h 682"/>
                    <a:gd name="T32" fmla="*/ 1095 w 1158"/>
                    <a:gd name="T33" fmla="*/ 394 h 682"/>
                    <a:gd name="T34" fmla="*/ 1095 w 1158"/>
                    <a:gd name="T35" fmla="*/ 376 h 682"/>
                    <a:gd name="T36" fmla="*/ 1093 w 1158"/>
                    <a:gd name="T37" fmla="*/ 354 h 682"/>
                    <a:gd name="T38" fmla="*/ 1091 w 1158"/>
                    <a:gd name="T39" fmla="*/ 346 h 682"/>
                    <a:gd name="T40" fmla="*/ 1081 w 1158"/>
                    <a:gd name="T41" fmla="*/ 293 h 682"/>
                    <a:gd name="T42" fmla="*/ 1056 w 1158"/>
                    <a:gd name="T43" fmla="*/ 240 h 682"/>
                    <a:gd name="T44" fmla="*/ 1032 w 1158"/>
                    <a:gd name="T45" fmla="*/ 177 h 682"/>
                    <a:gd name="T46" fmla="*/ 1036 w 1158"/>
                    <a:gd name="T47" fmla="*/ 170 h 682"/>
                    <a:gd name="T48" fmla="*/ 1024 w 1158"/>
                    <a:gd name="T49" fmla="*/ 99 h 682"/>
                    <a:gd name="T50" fmla="*/ 1016 w 1158"/>
                    <a:gd name="T51" fmla="*/ 26 h 682"/>
                    <a:gd name="T52" fmla="*/ 904 w 1158"/>
                    <a:gd name="T53" fmla="*/ 6 h 682"/>
                    <a:gd name="T54" fmla="*/ 676 w 1158"/>
                    <a:gd name="T55" fmla="*/ 18 h 682"/>
                    <a:gd name="T56" fmla="*/ 409 w 1158"/>
                    <a:gd name="T57" fmla="*/ 24 h 682"/>
                    <a:gd name="T58" fmla="*/ 315 w 1158"/>
                    <a:gd name="T59" fmla="*/ 26 h 682"/>
                    <a:gd name="T60" fmla="*/ 20 w 1158"/>
                    <a:gd name="T61" fmla="*/ 20 h 682"/>
                    <a:gd name="T62" fmla="*/ 18 w 1158"/>
                    <a:gd name="T63" fmla="*/ 93 h 682"/>
                    <a:gd name="T64" fmla="*/ 18 w 1158"/>
                    <a:gd name="T65" fmla="*/ 101 h 682"/>
                    <a:gd name="T66" fmla="*/ 16 w 1158"/>
                    <a:gd name="T67" fmla="*/ 152 h 682"/>
                    <a:gd name="T68" fmla="*/ 14 w 1158"/>
                    <a:gd name="T69" fmla="*/ 236 h 682"/>
                    <a:gd name="T70" fmla="*/ 12 w 1158"/>
                    <a:gd name="T71" fmla="*/ 289 h 682"/>
                    <a:gd name="T72" fmla="*/ 10 w 1158"/>
                    <a:gd name="T73" fmla="*/ 372 h 682"/>
                    <a:gd name="T74" fmla="*/ 8 w 1158"/>
                    <a:gd name="T75" fmla="*/ 425 h 682"/>
                    <a:gd name="T76" fmla="*/ 4 w 1158"/>
                    <a:gd name="T77" fmla="*/ 529 h 682"/>
                    <a:gd name="T78" fmla="*/ 4 w 1158"/>
                    <a:gd name="T79" fmla="*/ 559 h 682"/>
                    <a:gd name="T80" fmla="*/ 2 w 1158"/>
                    <a:gd name="T81" fmla="*/ 614 h 682"/>
                    <a:gd name="T82" fmla="*/ 0 w 1158"/>
                    <a:gd name="T83" fmla="*/ 679 h 682"/>
                    <a:gd name="T84" fmla="*/ 65 w 1158"/>
                    <a:gd name="T85" fmla="*/ 681 h 682"/>
                    <a:gd name="T86" fmla="*/ 171 w 1158"/>
                    <a:gd name="T87" fmla="*/ 682 h 682"/>
                    <a:gd name="T88" fmla="*/ 297 w 1158"/>
                    <a:gd name="T89" fmla="*/ 682 h 68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58"/>
                    <a:gd name="T136" fmla="*/ 0 h 682"/>
                    <a:gd name="T137" fmla="*/ 1158 w 1158"/>
                    <a:gd name="T138" fmla="*/ 682 h 68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58" h="682">
                      <a:moveTo>
                        <a:pt x="317" y="682"/>
                      </a:moveTo>
                      <a:lnTo>
                        <a:pt x="433" y="682"/>
                      </a:lnTo>
                      <a:lnTo>
                        <a:pt x="452" y="682"/>
                      </a:lnTo>
                      <a:lnTo>
                        <a:pt x="546" y="681"/>
                      </a:lnTo>
                      <a:lnTo>
                        <a:pt x="548" y="681"/>
                      </a:lnTo>
                      <a:lnTo>
                        <a:pt x="550" y="681"/>
                      </a:lnTo>
                      <a:lnTo>
                        <a:pt x="625" y="679"/>
                      </a:lnTo>
                      <a:lnTo>
                        <a:pt x="627" y="679"/>
                      </a:lnTo>
                      <a:lnTo>
                        <a:pt x="645" y="679"/>
                      </a:lnTo>
                      <a:lnTo>
                        <a:pt x="670" y="679"/>
                      </a:lnTo>
                      <a:lnTo>
                        <a:pt x="684" y="677"/>
                      </a:lnTo>
                      <a:lnTo>
                        <a:pt x="743" y="675"/>
                      </a:lnTo>
                      <a:lnTo>
                        <a:pt x="780" y="675"/>
                      </a:lnTo>
                      <a:lnTo>
                        <a:pt x="820" y="673"/>
                      </a:lnTo>
                      <a:lnTo>
                        <a:pt x="824" y="673"/>
                      </a:lnTo>
                      <a:lnTo>
                        <a:pt x="879" y="671"/>
                      </a:lnTo>
                      <a:lnTo>
                        <a:pt x="896" y="669"/>
                      </a:lnTo>
                      <a:lnTo>
                        <a:pt x="936" y="667"/>
                      </a:lnTo>
                      <a:lnTo>
                        <a:pt x="940" y="667"/>
                      </a:lnTo>
                      <a:lnTo>
                        <a:pt x="1012" y="661"/>
                      </a:lnTo>
                      <a:lnTo>
                        <a:pt x="1052" y="659"/>
                      </a:lnTo>
                      <a:lnTo>
                        <a:pt x="1056" y="659"/>
                      </a:lnTo>
                      <a:lnTo>
                        <a:pt x="1091" y="657"/>
                      </a:lnTo>
                      <a:lnTo>
                        <a:pt x="1128" y="653"/>
                      </a:lnTo>
                      <a:lnTo>
                        <a:pt x="1158" y="651"/>
                      </a:lnTo>
                      <a:lnTo>
                        <a:pt x="1154" y="637"/>
                      </a:lnTo>
                      <a:lnTo>
                        <a:pt x="1154" y="633"/>
                      </a:lnTo>
                      <a:lnTo>
                        <a:pt x="1142" y="563"/>
                      </a:lnTo>
                      <a:lnTo>
                        <a:pt x="1120" y="533"/>
                      </a:lnTo>
                      <a:lnTo>
                        <a:pt x="1113" y="506"/>
                      </a:lnTo>
                      <a:lnTo>
                        <a:pt x="1111" y="506"/>
                      </a:lnTo>
                      <a:lnTo>
                        <a:pt x="1109" y="453"/>
                      </a:lnTo>
                      <a:lnTo>
                        <a:pt x="1101" y="427"/>
                      </a:lnTo>
                      <a:lnTo>
                        <a:pt x="1095" y="394"/>
                      </a:lnTo>
                      <a:lnTo>
                        <a:pt x="1095" y="386"/>
                      </a:lnTo>
                      <a:lnTo>
                        <a:pt x="1095" y="376"/>
                      </a:lnTo>
                      <a:lnTo>
                        <a:pt x="1091" y="356"/>
                      </a:lnTo>
                      <a:lnTo>
                        <a:pt x="1093" y="354"/>
                      </a:lnTo>
                      <a:lnTo>
                        <a:pt x="1089" y="348"/>
                      </a:lnTo>
                      <a:lnTo>
                        <a:pt x="1091" y="346"/>
                      </a:lnTo>
                      <a:lnTo>
                        <a:pt x="1087" y="319"/>
                      </a:lnTo>
                      <a:lnTo>
                        <a:pt x="1081" y="293"/>
                      </a:lnTo>
                      <a:lnTo>
                        <a:pt x="1079" y="282"/>
                      </a:lnTo>
                      <a:lnTo>
                        <a:pt x="1056" y="240"/>
                      </a:lnTo>
                      <a:lnTo>
                        <a:pt x="1036" y="179"/>
                      </a:lnTo>
                      <a:lnTo>
                        <a:pt x="1032" y="177"/>
                      </a:lnTo>
                      <a:lnTo>
                        <a:pt x="1034" y="173"/>
                      </a:lnTo>
                      <a:lnTo>
                        <a:pt x="1036" y="170"/>
                      </a:lnTo>
                      <a:lnTo>
                        <a:pt x="1030" y="124"/>
                      </a:lnTo>
                      <a:lnTo>
                        <a:pt x="1024" y="99"/>
                      </a:lnTo>
                      <a:lnTo>
                        <a:pt x="1016" y="30"/>
                      </a:lnTo>
                      <a:lnTo>
                        <a:pt x="1016" y="26"/>
                      </a:lnTo>
                      <a:lnTo>
                        <a:pt x="1008" y="0"/>
                      </a:lnTo>
                      <a:lnTo>
                        <a:pt x="904" y="6"/>
                      </a:lnTo>
                      <a:lnTo>
                        <a:pt x="751" y="14"/>
                      </a:lnTo>
                      <a:lnTo>
                        <a:pt x="676" y="18"/>
                      </a:lnTo>
                      <a:lnTo>
                        <a:pt x="580" y="22"/>
                      </a:lnTo>
                      <a:lnTo>
                        <a:pt x="409" y="24"/>
                      </a:lnTo>
                      <a:lnTo>
                        <a:pt x="389" y="24"/>
                      </a:lnTo>
                      <a:lnTo>
                        <a:pt x="315" y="26"/>
                      </a:lnTo>
                      <a:lnTo>
                        <a:pt x="181" y="24"/>
                      </a:lnTo>
                      <a:lnTo>
                        <a:pt x="20" y="20"/>
                      </a:lnTo>
                      <a:lnTo>
                        <a:pt x="18" y="75"/>
                      </a:lnTo>
                      <a:lnTo>
                        <a:pt x="18" y="93"/>
                      </a:lnTo>
                      <a:lnTo>
                        <a:pt x="18" y="99"/>
                      </a:lnTo>
                      <a:lnTo>
                        <a:pt x="18" y="101"/>
                      </a:lnTo>
                      <a:lnTo>
                        <a:pt x="18" y="128"/>
                      </a:lnTo>
                      <a:lnTo>
                        <a:pt x="16" y="152"/>
                      </a:lnTo>
                      <a:lnTo>
                        <a:pt x="16" y="209"/>
                      </a:lnTo>
                      <a:lnTo>
                        <a:pt x="14" y="236"/>
                      </a:lnTo>
                      <a:lnTo>
                        <a:pt x="14" y="264"/>
                      </a:lnTo>
                      <a:lnTo>
                        <a:pt x="12" y="289"/>
                      </a:lnTo>
                      <a:lnTo>
                        <a:pt x="10" y="366"/>
                      </a:lnTo>
                      <a:lnTo>
                        <a:pt x="10" y="372"/>
                      </a:lnTo>
                      <a:lnTo>
                        <a:pt x="10" y="380"/>
                      </a:lnTo>
                      <a:lnTo>
                        <a:pt x="8" y="425"/>
                      </a:lnTo>
                      <a:lnTo>
                        <a:pt x="6" y="506"/>
                      </a:lnTo>
                      <a:lnTo>
                        <a:pt x="4" y="529"/>
                      </a:lnTo>
                      <a:lnTo>
                        <a:pt x="4" y="551"/>
                      </a:lnTo>
                      <a:lnTo>
                        <a:pt x="4" y="559"/>
                      </a:lnTo>
                      <a:lnTo>
                        <a:pt x="2" y="606"/>
                      </a:lnTo>
                      <a:lnTo>
                        <a:pt x="2" y="614"/>
                      </a:lnTo>
                      <a:lnTo>
                        <a:pt x="2" y="645"/>
                      </a:lnTo>
                      <a:lnTo>
                        <a:pt x="0" y="679"/>
                      </a:lnTo>
                      <a:lnTo>
                        <a:pt x="8" y="679"/>
                      </a:lnTo>
                      <a:lnTo>
                        <a:pt x="65" y="681"/>
                      </a:lnTo>
                      <a:lnTo>
                        <a:pt x="163" y="682"/>
                      </a:lnTo>
                      <a:lnTo>
                        <a:pt x="171" y="682"/>
                      </a:lnTo>
                      <a:lnTo>
                        <a:pt x="240" y="682"/>
                      </a:lnTo>
                      <a:lnTo>
                        <a:pt x="297" y="682"/>
                      </a:lnTo>
                      <a:lnTo>
                        <a:pt x="317" y="682"/>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215" name="Freeform 21">
                  <a:extLst>
                    <a:ext uri="{FF2B5EF4-FFF2-40B4-BE49-F238E27FC236}">
                      <a16:creationId xmlns:a16="http://schemas.microsoft.com/office/drawing/2014/main" id="{691254D4-C498-430B-B9CE-D2F4BDA3EE11}"/>
                    </a:ext>
                  </a:extLst>
                </p:cNvPr>
                <p:cNvSpPr>
                  <a:spLocks/>
                </p:cNvSpPr>
                <p:nvPr/>
              </p:nvSpPr>
              <p:spPr bwMode="auto">
                <a:xfrm>
                  <a:off x="2620" y="1401"/>
                  <a:ext cx="629" cy="366"/>
                </a:xfrm>
                <a:custGeom>
                  <a:avLst/>
                  <a:gdLst>
                    <a:gd name="T0" fmla="*/ 1140 w 1258"/>
                    <a:gd name="T1" fmla="*/ 680 h 731"/>
                    <a:gd name="T2" fmla="*/ 1193 w 1258"/>
                    <a:gd name="T3" fmla="*/ 690 h 731"/>
                    <a:gd name="T4" fmla="*/ 1227 w 1258"/>
                    <a:gd name="T5" fmla="*/ 725 h 731"/>
                    <a:gd name="T6" fmla="*/ 1258 w 1258"/>
                    <a:gd name="T7" fmla="*/ 731 h 731"/>
                    <a:gd name="T8" fmla="*/ 1246 w 1258"/>
                    <a:gd name="T9" fmla="*/ 717 h 731"/>
                    <a:gd name="T10" fmla="*/ 1225 w 1258"/>
                    <a:gd name="T11" fmla="*/ 688 h 731"/>
                    <a:gd name="T12" fmla="*/ 1241 w 1258"/>
                    <a:gd name="T13" fmla="*/ 633 h 731"/>
                    <a:gd name="T14" fmla="*/ 1245 w 1258"/>
                    <a:gd name="T15" fmla="*/ 605 h 731"/>
                    <a:gd name="T16" fmla="*/ 1235 w 1258"/>
                    <a:gd name="T17" fmla="*/ 576 h 731"/>
                    <a:gd name="T18" fmla="*/ 1229 w 1258"/>
                    <a:gd name="T19" fmla="*/ 544 h 731"/>
                    <a:gd name="T20" fmla="*/ 1231 w 1258"/>
                    <a:gd name="T21" fmla="*/ 517 h 731"/>
                    <a:gd name="T22" fmla="*/ 1237 w 1258"/>
                    <a:gd name="T23" fmla="*/ 491 h 731"/>
                    <a:gd name="T24" fmla="*/ 1233 w 1258"/>
                    <a:gd name="T25" fmla="*/ 442 h 731"/>
                    <a:gd name="T26" fmla="*/ 1227 w 1258"/>
                    <a:gd name="T27" fmla="*/ 385 h 731"/>
                    <a:gd name="T28" fmla="*/ 1219 w 1258"/>
                    <a:gd name="T29" fmla="*/ 295 h 731"/>
                    <a:gd name="T30" fmla="*/ 1215 w 1258"/>
                    <a:gd name="T31" fmla="*/ 240 h 731"/>
                    <a:gd name="T32" fmla="*/ 1207 w 1258"/>
                    <a:gd name="T33" fmla="*/ 142 h 731"/>
                    <a:gd name="T34" fmla="*/ 1197 w 1258"/>
                    <a:gd name="T35" fmla="*/ 122 h 731"/>
                    <a:gd name="T36" fmla="*/ 1142 w 1258"/>
                    <a:gd name="T37" fmla="*/ 79 h 731"/>
                    <a:gd name="T38" fmla="*/ 1168 w 1258"/>
                    <a:gd name="T39" fmla="*/ 41 h 731"/>
                    <a:gd name="T40" fmla="*/ 1148 w 1258"/>
                    <a:gd name="T41" fmla="*/ 2 h 731"/>
                    <a:gd name="T42" fmla="*/ 1076 w 1258"/>
                    <a:gd name="T43" fmla="*/ 8 h 731"/>
                    <a:gd name="T44" fmla="*/ 1032 w 1258"/>
                    <a:gd name="T45" fmla="*/ 10 h 731"/>
                    <a:gd name="T46" fmla="*/ 956 w 1258"/>
                    <a:gd name="T47" fmla="*/ 16 h 731"/>
                    <a:gd name="T48" fmla="*/ 899 w 1258"/>
                    <a:gd name="T49" fmla="*/ 20 h 731"/>
                    <a:gd name="T50" fmla="*/ 840 w 1258"/>
                    <a:gd name="T51" fmla="*/ 22 h 731"/>
                    <a:gd name="T52" fmla="*/ 763 w 1258"/>
                    <a:gd name="T53" fmla="*/ 24 h 731"/>
                    <a:gd name="T54" fmla="*/ 690 w 1258"/>
                    <a:gd name="T55" fmla="*/ 28 h 731"/>
                    <a:gd name="T56" fmla="*/ 647 w 1258"/>
                    <a:gd name="T57" fmla="*/ 28 h 731"/>
                    <a:gd name="T58" fmla="*/ 570 w 1258"/>
                    <a:gd name="T59" fmla="*/ 30 h 731"/>
                    <a:gd name="T60" fmla="*/ 566 w 1258"/>
                    <a:gd name="T61" fmla="*/ 30 h 731"/>
                    <a:gd name="T62" fmla="*/ 453 w 1258"/>
                    <a:gd name="T63" fmla="*/ 31 h 731"/>
                    <a:gd name="T64" fmla="*/ 317 w 1258"/>
                    <a:gd name="T65" fmla="*/ 31 h 731"/>
                    <a:gd name="T66" fmla="*/ 191 w 1258"/>
                    <a:gd name="T67" fmla="*/ 31 h 731"/>
                    <a:gd name="T68" fmla="*/ 85 w 1258"/>
                    <a:gd name="T69" fmla="*/ 30 h 731"/>
                    <a:gd name="T70" fmla="*/ 20 w 1258"/>
                    <a:gd name="T71" fmla="*/ 28 h 731"/>
                    <a:gd name="T72" fmla="*/ 20 w 1258"/>
                    <a:gd name="T73" fmla="*/ 69 h 731"/>
                    <a:gd name="T74" fmla="*/ 16 w 1258"/>
                    <a:gd name="T75" fmla="*/ 185 h 731"/>
                    <a:gd name="T76" fmla="*/ 12 w 1258"/>
                    <a:gd name="T77" fmla="*/ 230 h 731"/>
                    <a:gd name="T78" fmla="*/ 10 w 1258"/>
                    <a:gd name="T79" fmla="*/ 320 h 731"/>
                    <a:gd name="T80" fmla="*/ 8 w 1258"/>
                    <a:gd name="T81" fmla="*/ 389 h 731"/>
                    <a:gd name="T82" fmla="*/ 6 w 1258"/>
                    <a:gd name="T83" fmla="*/ 413 h 731"/>
                    <a:gd name="T84" fmla="*/ 4 w 1258"/>
                    <a:gd name="T85" fmla="*/ 474 h 731"/>
                    <a:gd name="T86" fmla="*/ 4 w 1258"/>
                    <a:gd name="T87" fmla="*/ 523 h 731"/>
                    <a:gd name="T88" fmla="*/ 2 w 1258"/>
                    <a:gd name="T89" fmla="*/ 550 h 731"/>
                    <a:gd name="T90" fmla="*/ 2 w 1258"/>
                    <a:gd name="T91" fmla="*/ 576 h 731"/>
                    <a:gd name="T92" fmla="*/ 0 w 1258"/>
                    <a:gd name="T93" fmla="*/ 656 h 731"/>
                    <a:gd name="T94" fmla="*/ 8 w 1258"/>
                    <a:gd name="T95" fmla="*/ 656 h 731"/>
                    <a:gd name="T96" fmla="*/ 132 w 1258"/>
                    <a:gd name="T97" fmla="*/ 658 h 731"/>
                    <a:gd name="T98" fmla="*/ 173 w 1258"/>
                    <a:gd name="T99" fmla="*/ 660 h 731"/>
                    <a:gd name="T100" fmla="*/ 197 w 1258"/>
                    <a:gd name="T101" fmla="*/ 660 h 731"/>
                    <a:gd name="T102" fmla="*/ 258 w 1258"/>
                    <a:gd name="T103" fmla="*/ 660 h 731"/>
                    <a:gd name="T104" fmla="*/ 323 w 1258"/>
                    <a:gd name="T105" fmla="*/ 660 h 731"/>
                    <a:gd name="T106" fmla="*/ 390 w 1258"/>
                    <a:gd name="T107" fmla="*/ 662 h 731"/>
                    <a:gd name="T108" fmla="*/ 529 w 1258"/>
                    <a:gd name="T109" fmla="*/ 660 h 731"/>
                    <a:gd name="T110" fmla="*/ 633 w 1258"/>
                    <a:gd name="T111" fmla="*/ 656 h 731"/>
                    <a:gd name="T112" fmla="*/ 789 w 1258"/>
                    <a:gd name="T113" fmla="*/ 653 h 731"/>
                    <a:gd name="T114" fmla="*/ 934 w 1258"/>
                    <a:gd name="T115" fmla="*/ 664 h 731"/>
                    <a:gd name="T116" fmla="*/ 954 w 1258"/>
                    <a:gd name="T117" fmla="*/ 670 h 731"/>
                    <a:gd name="T118" fmla="*/ 997 w 1258"/>
                    <a:gd name="T119" fmla="*/ 692 h 731"/>
                    <a:gd name="T120" fmla="*/ 1056 w 1258"/>
                    <a:gd name="T121" fmla="*/ 670 h 731"/>
                    <a:gd name="T122" fmla="*/ 1077 w 1258"/>
                    <a:gd name="T123" fmla="*/ 666 h 731"/>
                    <a:gd name="T124" fmla="*/ 1119 w 1258"/>
                    <a:gd name="T125" fmla="*/ 664 h 7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58"/>
                    <a:gd name="T190" fmla="*/ 0 h 731"/>
                    <a:gd name="T191" fmla="*/ 1258 w 1258"/>
                    <a:gd name="T192" fmla="*/ 731 h 73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58" h="731">
                      <a:moveTo>
                        <a:pt x="1134" y="674"/>
                      </a:moveTo>
                      <a:lnTo>
                        <a:pt x="1140" y="680"/>
                      </a:lnTo>
                      <a:lnTo>
                        <a:pt x="1158" y="680"/>
                      </a:lnTo>
                      <a:lnTo>
                        <a:pt x="1193" y="690"/>
                      </a:lnTo>
                      <a:lnTo>
                        <a:pt x="1211" y="706"/>
                      </a:lnTo>
                      <a:lnTo>
                        <a:pt x="1227" y="725"/>
                      </a:lnTo>
                      <a:lnTo>
                        <a:pt x="1245" y="729"/>
                      </a:lnTo>
                      <a:lnTo>
                        <a:pt x="1258" y="731"/>
                      </a:lnTo>
                      <a:lnTo>
                        <a:pt x="1252" y="729"/>
                      </a:lnTo>
                      <a:lnTo>
                        <a:pt x="1246" y="717"/>
                      </a:lnTo>
                      <a:lnTo>
                        <a:pt x="1246" y="710"/>
                      </a:lnTo>
                      <a:lnTo>
                        <a:pt x="1225" y="688"/>
                      </a:lnTo>
                      <a:lnTo>
                        <a:pt x="1235" y="643"/>
                      </a:lnTo>
                      <a:lnTo>
                        <a:pt x="1241" y="633"/>
                      </a:lnTo>
                      <a:lnTo>
                        <a:pt x="1239" y="613"/>
                      </a:lnTo>
                      <a:lnTo>
                        <a:pt x="1245" y="605"/>
                      </a:lnTo>
                      <a:lnTo>
                        <a:pt x="1246" y="596"/>
                      </a:lnTo>
                      <a:lnTo>
                        <a:pt x="1235" y="576"/>
                      </a:lnTo>
                      <a:lnTo>
                        <a:pt x="1227" y="570"/>
                      </a:lnTo>
                      <a:lnTo>
                        <a:pt x="1229" y="544"/>
                      </a:lnTo>
                      <a:lnTo>
                        <a:pt x="1215" y="519"/>
                      </a:lnTo>
                      <a:lnTo>
                        <a:pt x="1231" y="517"/>
                      </a:lnTo>
                      <a:lnTo>
                        <a:pt x="1239" y="517"/>
                      </a:lnTo>
                      <a:lnTo>
                        <a:pt x="1237" y="491"/>
                      </a:lnTo>
                      <a:lnTo>
                        <a:pt x="1235" y="464"/>
                      </a:lnTo>
                      <a:lnTo>
                        <a:pt x="1233" y="442"/>
                      </a:lnTo>
                      <a:lnTo>
                        <a:pt x="1229" y="411"/>
                      </a:lnTo>
                      <a:lnTo>
                        <a:pt x="1227" y="385"/>
                      </a:lnTo>
                      <a:lnTo>
                        <a:pt x="1227" y="370"/>
                      </a:lnTo>
                      <a:lnTo>
                        <a:pt x="1219" y="295"/>
                      </a:lnTo>
                      <a:lnTo>
                        <a:pt x="1219" y="277"/>
                      </a:lnTo>
                      <a:lnTo>
                        <a:pt x="1215" y="240"/>
                      </a:lnTo>
                      <a:lnTo>
                        <a:pt x="1211" y="202"/>
                      </a:lnTo>
                      <a:lnTo>
                        <a:pt x="1207" y="142"/>
                      </a:lnTo>
                      <a:lnTo>
                        <a:pt x="1203" y="128"/>
                      </a:lnTo>
                      <a:lnTo>
                        <a:pt x="1197" y="122"/>
                      </a:lnTo>
                      <a:lnTo>
                        <a:pt x="1178" y="114"/>
                      </a:lnTo>
                      <a:lnTo>
                        <a:pt x="1142" y="79"/>
                      </a:lnTo>
                      <a:lnTo>
                        <a:pt x="1138" y="69"/>
                      </a:lnTo>
                      <a:lnTo>
                        <a:pt x="1168" y="41"/>
                      </a:lnTo>
                      <a:lnTo>
                        <a:pt x="1178" y="0"/>
                      </a:lnTo>
                      <a:lnTo>
                        <a:pt x="1148" y="2"/>
                      </a:lnTo>
                      <a:lnTo>
                        <a:pt x="1111" y="6"/>
                      </a:lnTo>
                      <a:lnTo>
                        <a:pt x="1076" y="8"/>
                      </a:lnTo>
                      <a:lnTo>
                        <a:pt x="1072" y="8"/>
                      </a:lnTo>
                      <a:lnTo>
                        <a:pt x="1032" y="10"/>
                      </a:lnTo>
                      <a:lnTo>
                        <a:pt x="960" y="16"/>
                      </a:lnTo>
                      <a:lnTo>
                        <a:pt x="956" y="16"/>
                      </a:lnTo>
                      <a:lnTo>
                        <a:pt x="916" y="18"/>
                      </a:lnTo>
                      <a:lnTo>
                        <a:pt x="899" y="20"/>
                      </a:lnTo>
                      <a:lnTo>
                        <a:pt x="844" y="22"/>
                      </a:lnTo>
                      <a:lnTo>
                        <a:pt x="840" y="22"/>
                      </a:lnTo>
                      <a:lnTo>
                        <a:pt x="800" y="24"/>
                      </a:lnTo>
                      <a:lnTo>
                        <a:pt x="763" y="24"/>
                      </a:lnTo>
                      <a:lnTo>
                        <a:pt x="704" y="26"/>
                      </a:lnTo>
                      <a:lnTo>
                        <a:pt x="690" y="28"/>
                      </a:lnTo>
                      <a:lnTo>
                        <a:pt x="665" y="28"/>
                      </a:lnTo>
                      <a:lnTo>
                        <a:pt x="647" y="28"/>
                      </a:lnTo>
                      <a:lnTo>
                        <a:pt x="645" y="28"/>
                      </a:lnTo>
                      <a:lnTo>
                        <a:pt x="570" y="30"/>
                      </a:lnTo>
                      <a:lnTo>
                        <a:pt x="568" y="30"/>
                      </a:lnTo>
                      <a:lnTo>
                        <a:pt x="566" y="30"/>
                      </a:lnTo>
                      <a:lnTo>
                        <a:pt x="472" y="31"/>
                      </a:lnTo>
                      <a:lnTo>
                        <a:pt x="453" y="31"/>
                      </a:lnTo>
                      <a:lnTo>
                        <a:pt x="337" y="31"/>
                      </a:lnTo>
                      <a:lnTo>
                        <a:pt x="317" y="31"/>
                      </a:lnTo>
                      <a:lnTo>
                        <a:pt x="260" y="31"/>
                      </a:lnTo>
                      <a:lnTo>
                        <a:pt x="191" y="31"/>
                      </a:lnTo>
                      <a:lnTo>
                        <a:pt x="183" y="31"/>
                      </a:lnTo>
                      <a:lnTo>
                        <a:pt x="85" y="30"/>
                      </a:lnTo>
                      <a:lnTo>
                        <a:pt x="28" y="28"/>
                      </a:lnTo>
                      <a:lnTo>
                        <a:pt x="20" y="28"/>
                      </a:lnTo>
                      <a:lnTo>
                        <a:pt x="20" y="41"/>
                      </a:lnTo>
                      <a:lnTo>
                        <a:pt x="20" y="69"/>
                      </a:lnTo>
                      <a:lnTo>
                        <a:pt x="16" y="177"/>
                      </a:lnTo>
                      <a:lnTo>
                        <a:pt x="16" y="185"/>
                      </a:lnTo>
                      <a:lnTo>
                        <a:pt x="14" y="230"/>
                      </a:lnTo>
                      <a:lnTo>
                        <a:pt x="12" y="230"/>
                      </a:lnTo>
                      <a:lnTo>
                        <a:pt x="10" y="283"/>
                      </a:lnTo>
                      <a:lnTo>
                        <a:pt x="10" y="320"/>
                      </a:lnTo>
                      <a:lnTo>
                        <a:pt x="8" y="336"/>
                      </a:lnTo>
                      <a:lnTo>
                        <a:pt x="8" y="389"/>
                      </a:lnTo>
                      <a:lnTo>
                        <a:pt x="8" y="405"/>
                      </a:lnTo>
                      <a:lnTo>
                        <a:pt x="6" y="413"/>
                      </a:lnTo>
                      <a:lnTo>
                        <a:pt x="6" y="442"/>
                      </a:lnTo>
                      <a:lnTo>
                        <a:pt x="4" y="474"/>
                      </a:lnTo>
                      <a:lnTo>
                        <a:pt x="4" y="497"/>
                      </a:lnTo>
                      <a:lnTo>
                        <a:pt x="4" y="523"/>
                      </a:lnTo>
                      <a:lnTo>
                        <a:pt x="2" y="548"/>
                      </a:lnTo>
                      <a:lnTo>
                        <a:pt x="2" y="550"/>
                      </a:lnTo>
                      <a:lnTo>
                        <a:pt x="2" y="554"/>
                      </a:lnTo>
                      <a:lnTo>
                        <a:pt x="2" y="576"/>
                      </a:lnTo>
                      <a:lnTo>
                        <a:pt x="0" y="629"/>
                      </a:lnTo>
                      <a:lnTo>
                        <a:pt x="0" y="656"/>
                      </a:lnTo>
                      <a:lnTo>
                        <a:pt x="6" y="656"/>
                      </a:lnTo>
                      <a:lnTo>
                        <a:pt x="8" y="656"/>
                      </a:lnTo>
                      <a:lnTo>
                        <a:pt x="89" y="658"/>
                      </a:lnTo>
                      <a:lnTo>
                        <a:pt x="132" y="658"/>
                      </a:lnTo>
                      <a:lnTo>
                        <a:pt x="138" y="658"/>
                      </a:lnTo>
                      <a:lnTo>
                        <a:pt x="173" y="660"/>
                      </a:lnTo>
                      <a:lnTo>
                        <a:pt x="193" y="660"/>
                      </a:lnTo>
                      <a:lnTo>
                        <a:pt x="197" y="660"/>
                      </a:lnTo>
                      <a:lnTo>
                        <a:pt x="207" y="660"/>
                      </a:lnTo>
                      <a:lnTo>
                        <a:pt x="258" y="660"/>
                      </a:lnTo>
                      <a:lnTo>
                        <a:pt x="295" y="660"/>
                      </a:lnTo>
                      <a:lnTo>
                        <a:pt x="323" y="660"/>
                      </a:lnTo>
                      <a:lnTo>
                        <a:pt x="378" y="662"/>
                      </a:lnTo>
                      <a:lnTo>
                        <a:pt x="390" y="662"/>
                      </a:lnTo>
                      <a:lnTo>
                        <a:pt x="464" y="660"/>
                      </a:lnTo>
                      <a:lnTo>
                        <a:pt x="529" y="660"/>
                      </a:lnTo>
                      <a:lnTo>
                        <a:pt x="584" y="658"/>
                      </a:lnTo>
                      <a:lnTo>
                        <a:pt x="633" y="656"/>
                      </a:lnTo>
                      <a:lnTo>
                        <a:pt x="741" y="655"/>
                      </a:lnTo>
                      <a:lnTo>
                        <a:pt x="789" y="653"/>
                      </a:lnTo>
                      <a:lnTo>
                        <a:pt x="912" y="647"/>
                      </a:lnTo>
                      <a:lnTo>
                        <a:pt x="934" y="664"/>
                      </a:lnTo>
                      <a:lnTo>
                        <a:pt x="944" y="668"/>
                      </a:lnTo>
                      <a:lnTo>
                        <a:pt x="954" y="670"/>
                      </a:lnTo>
                      <a:lnTo>
                        <a:pt x="971" y="676"/>
                      </a:lnTo>
                      <a:lnTo>
                        <a:pt x="997" y="692"/>
                      </a:lnTo>
                      <a:lnTo>
                        <a:pt x="1017" y="670"/>
                      </a:lnTo>
                      <a:lnTo>
                        <a:pt x="1056" y="670"/>
                      </a:lnTo>
                      <a:lnTo>
                        <a:pt x="1060" y="670"/>
                      </a:lnTo>
                      <a:lnTo>
                        <a:pt x="1077" y="666"/>
                      </a:lnTo>
                      <a:lnTo>
                        <a:pt x="1079" y="666"/>
                      </a:lnTo>
                      <a:lnTo>
                        <a:pt x="1119" y="664"/>
                      </a:lnTo>
                      <a:lnTo>
                        <a:pt x="1134" y="674"/>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216" name="Freeform 22">
                  <a:extLst>
                    <a:ext uri="{FF2B5EF4-FFF2-40B4-BE49-F238E27FC236}">
                      <a16:creationId xmlns:a16="http://schemas.microsoft.com/office/drawing/2014/main" id="{90DBC5CB-1CB7-46D4-AC66-875B960A9E1D}"/>
                    </a:ext>
                  </a:extLst>
                </p:cNvPr>
                <p:cNvSpPr>
                  <a:spLocks/>
                </p:cNvSpPr>
                <p:nvPr/>
              </p:nvSpPr>
              <p:spPr bwMode="auto">
                <a:xfrm>
                  <a:off x="3997" y="1677"/>
                  <a:ext cx="301" cy="470"/>
                </a:xfrm>
                <a:custGeom>
                  <a:avLst/>
                  <a:gdLst>
                    <a:gd name="T0" fmla="*/ 515 w 601"/>
                    <a:gd name="T1" fmla="*/ 275 h 940"/>
                    <a:gd name="T2" fmla="*/ 523 w 601"/>
                    <a:gd name="T3" fmla="*/ 307 h 940"/>
                    <a:gd name="T4" fmla="*/ 540 w 601"/>
                    <a:gd name="T5" fmla="*/ 376 h 940"/>
                    <a:gd name="T6" fmla="*/ 550 w 601"/>
                    <a:gd name="T7" fmla="*/ 415 h 940"/>
                    <a:gd name="T8" fmla="*/ 558 w 601"/>
                    <a:gd name="T9" fmla="*/ 446 h 940"/>
                    <a:gd name="T10" fmla="*/ 564 w 601"/>
                    <a:gd name="T11" fmla="*/ 468 h 940"/>
                    <a:gd name="T12" fmla="*/ 582 w 601"/>
                    <a:gd name="T13" fmla="*/ 537 h 940"/>
                    <a:gd name="T14" fmla="*/ 576 w 601"/>
                    <a:gd name="T15" fmla="*/ 558 h 940"/>
                    <a:gd name="T16" fmla="*/ 584 w 601"/>
                    <a:gd name="T17" fmla="*/ 584 h 940"/>
                    <a:gd name="T18" fmla="*/ 599 w 601"/>
                    <a:gd name="T19" fmla="*/ 590 h 940"/>
                    <a:gd name="T20" fmla="*/ 566 w 601"/>
                    <a:gd name="T21" fmla="*/ 619 h 940"/>
                    <a:gd name="T22" fmla="*/ 538 w 601"/>
                    <a:gd name="T23" fmla="*/ 641 h 940"/>
                    <a:gd name="T24" fmla="*/ 513 w 601"/>
                    <a:gd name="T25" fmla="*/ 637 h 940"/>
                    <a:gd name="T26" fmla="*/ 505 w 601"/>
                    <a:gd name="T27" fmla="*/ 672 h 940"/>
                    <a:gd name="T28" fmla="*/ 479 w 601"/>
                    <a:gd name="T29" fmla="*/ 716 h 940"/>
                    <a:gd name="T30" fmla="*/ 462 w 601"/>
                    <a:gd name="T31" fmla="*/ 749 h 940"/>
                    <a:gd name="T32" fmla="*/ 452 w 601"/>
                    <a:gd name="T33" fmla="*/ 759 h 940"/>
                    <a:gd name="T34" fmla="*/ 444 w 601"/>
                    <a:gd name="T35" fmla="*/ 812 h 940"/>
                    <a:gd name="T36" fmla="*/ 389 w 601"/>
                    <a:gd name="T37" fmla="*/ 818 h 940"/>
                    <a:gd name="T38" fmla="*/ 360 w 601"/>
                    <a:gd name="T39" fmla="*/ 792 h 940"/>
                    <a:gd name="T40" fmla="*/ 348 w 601"/>
                    <a:gd name="T41" fmla="*/ 814 h 940"/>
                    <a:gd name="T42" fmla="*/ 344 w 601"/>
                    <a:gd name="T43" fmla="*/ 830 h 940"/>
                    <a:gd name="T44" fmla="*/ 326 w 601"/>
                    <a:gd name="T45" fmla="*/ 869 h 940"/>
                    <a:gd name="T46" fmla="*/ 283 w 601"/>
                    <a:gd name="T47" fmla="*/ 857 h 940"/>
                    <a:gd name="T48" fmla="*/ 247 w 601"/>
                    <a:gd name="T49" fmla="*/ 906 h 940"/>
                    <a:gd name="T50" fmla="*/ 194 w 601"/>
                    <a:gd name="T51" fmla="*/ 887 h 940"/>
                    <a:gd name="T52" fmla="*/ 153 w 601"/>
                    <a:gd name="T53" fmla="*/ 898 h 940"/>
                    <a:gd name="T54" fmla="*/ 132 w 601"/>
                    <a:gd name="T55" fmla="*/ 910 h 940"/>
                    <a:gd name="T56" fmla="*/ 100 w 601"/>
                    <a:gd name="T57" fmla="*/ 920 h 940"/>
                    <a:gd name="T58" fmla="*/ 77 w 601"/>
                    <a:gd name="T59" fmla="*/ 926 h 940"/>
                    <a:gd name="T60" fmla="*/ 82 w 601"/>
                    <a:gd name="T61" fmla="*/ 871 h 940"/>
                    <a:gd name="T62" fmla="*/ 75 w 601"/>
                    <a:gd name="T63" fmla="*/ 843 h 940"/>
                    <a:gd name="T64" fmla="*/ 110 w 601"/>
                    <a:gd name="T65" fmla="*/ 802 h 940"/>
                    <a:gd name="T66" fmla="*/ 120 w 601"/>
                    <a:gd name="T67" fmla="*/ 767 h 940"/>
                    <a:gd name="T68" fmla="*/ 128 w 601"/>
                    <a:gd name="T69" fmla="*/ 706 h 940"/>
                    <a:gd name="T70" fmla="*/ 128 w 601"/>
                    <a:gd name="T71" fmla="*/ 694 h 940"/>
                    <a:gd name="T72" fmla="*/ 98 w 601"/>
                    <a:gd name="T73" fmla="*/ 647 h 940"/>
                    <a:gd name="T74" fmla="*/ 96 w 601"/>
                    <a:gd name="T75" fmla="*/ 625 h 940"/>
                    <a:gd name="T76" fmla="*/ 98 w 601"/>
                    <a:gd name="T77" fmla="*/ 572 h 940"/>
                    <a:gd name="T78" fmla="*/ 84 w 601"/>
                    <a:gd name="T79" fmla="*/ 509 h 940"/>
                    <a:gd name="T80" fmla="*/ 71 w 601"/>
                    <a:gd name="T81" fmla="*/ 444 h 940"/>
                    <a:gd name="T82" fmla="*/ 59 w 601"/>
                    <a:gd name="T83" fmla="*/ 387 h 940"/>
                    <a:gd name="T84" fmla="*/ 51 w 601"/>
                    <a:gd name="T85" fmla="*/ 354 h 940"/>
                    <a:gd name="T86" fmla="*/ 33 w 601"/>
                    <a:gd name="T87" fmla="*/ 275 h 940"/>
                    <a:gd name="T88" fmla="*/ 27 w 601"/>
                    <a:gd name="T89" fmla="*/ 246 h 940"/>
                    <a:gd name="T90" fmla="*/ 20 w 601"/>
                    <a:gd name="T91" fmla="*/ 213 h 940"/>
                    <a:gd name="T92" fmla="*/ 16 w 601"/>
                    <a:gd name="T93" fmla="*/ 195 h 940"/>
                    <a:gd name="T94" fmla="*/ 8 w 601"/>
                    <a:gd name="T95" fmla="*/ 156 h 940"/>
                    <a:gd name="T96" fmla="*/ 2 w 601"/>
                    <a:gd name="T97" fmla="*/ 118 h 940"/>
                    <a:gd name="T98" fmla="*/ 59 w 601"/>
                    <a:gd name="T99" fmla="*/ 122 h 940"/>
                    <a:gd name="T100" fmla="*/ 102 w 601"/>
                    <a:gd name="T101" fmla="*/ 89 h 940"/>
                    <a:gd name="T102" fmla="*/ 124 w 601"/>
                    <a:gd name="T103" fmla="*/ 79 h 940"/>
                    <a:gd name="T104" fmla="*/ 185 w 601"/>
                    <a:gd name="T105" fmla="*/ 63 h 940"/>
                    <a:gd name="T106" fmla="*/ 238 w 601"/>
                    <a:gd name="T107" fmla="*/ 51 h 940"/>
                    <a:gd name="T108" fmla="*/ 303 w 601"/>
                    <a:gd name="T109" fmla="*/ 36 h 940"/>
                    <a:gd name="T110" fmla="*/ 361 w 601"/>
                    <a:gd name="T111" fmla="*/ 20 h 940"/>
                    <a:gd name="T112" fmla="*/ 377 w 601"/>
                    <a:gd name="T113" fmla="*/ 16 h 940"/>
                    <a:gd name="T114" fmla="*/ 438 w 601"/>
                    <a:gd name="T115" fmla="*/ 0 h 940"/>
                    <a:gd name="T116" fmla="*/ 454 w 601"/>
                    <a:gd name="T117" fmla="*/ 46 h 940"/>
                    <a:gd name="T118" fmla="*/ 464 w 601"/>
                    <a:gd name="T119" fmla="*/ 81 h 940"/>
                    <a:gd name="T120" fmla="*/ 475 w 601"/>
                    <a:gd name="T121" fmla="*/ 130 h 940"/>
                    <a:gd name="T122" fmla="*/ 487 w 601"/>
                    <a:gd name="T123" fmla="*/ 169 h 940"/>
                    <a:gd name="T124" fmla="*/ 497 w 601"/>
                    <a:gd name="T125" fmla="*/ 211 h 94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01"/>
                    <a:gd name="T190" fmla="*/ 0 h 940"/>
                    <a:gd name="T191" fmla="*/ 601 w 601"/>
                    <a:gd name="T192" fmla="*/ 940 h 94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01" h="940">
                      <a:moveTo>
                        <a:pt x="507" y="242"/>
                      </a:moveTo>
                      <a:lnTo>
                        <a:pt x="509" y="256"/>
                      </a:lnTo>
                      <a:lnTo>
                        <a:pt x="515" y="275"/>
                      </a:lnTo>
                      <a:lnTo>
                        <a:pt x="517" y="287"/>
                      </a:lnTo>
                      <a:lnTo>
                        <a:pt x="521" y="295"/>
                      </a:lnTo>
                      <a:lnTo>
                        <a:pt x="523" y="307"/>
                      </a:lnTo>
                      <a:lnTo>
                        <a:pt x="529" y="332"/>
                      </a:lnTo>
                      <a:lnTo>
                        <a:pt x="534" y="358"/>
                      </a:lnTo>
                      <a:lnTo>
                        <a:pt x="540" y="376"/>
                      </a:lnTo>
                      <a:lnTo>
                        <a:pt x="542" y="384"/>
                      </a:lnTo>
                      <a:lnTo>
                        <a:pt x="544" y="395"/>
                      </a:lnTo>
                      <a:lnTo>
                        <a:pt x="550" y="415"/>
                      </a:lnTo>
                      <a:lnTo>
                        <a:pt x="556" y="439"/>
                      </a:lnTo>
                      <a:lnTo>
                        <a:pt x="556" y="441"/>
                      </a:lnTo>
                      <a:lnTo>
                        <a:pt x="558" y="446"/>
                      </a:lnTo>
                      <a:lnTo>
                        <a:pt x="560" y="456"/>
                      </a:lnTo>
                      <a:lnTo>
                        <a:pt x="562" y="460"/>
                      </a:lnTo>
                      <a:lnTo>
                        <a:pt x="564" y="468"/>
                      </a:lnTo>
                      <a:lnTo>
                        <a:pt x="572" y="500"/>
                      </a:lnTo>
                      <a:lnTo>
                        <a:pt x="578" y="525"/>
                      </a:lnTo>
                      <a:lnTo>
                        <a:pt x="582" y="537"/>
                      </a:lnTo>
                      <a:lnTo>
                        <a:pt x="582" y="541"/>
                      </a:lnTo>
                      <a:lnTo>
                        <a:pt x="574" y="551"/>
                      </a:lnTo>
                      <a:lnTo>
                        <a:pt x="576" y="558"/>
                      </a:lnTo>
                      <a:lnTo>
                        <a:pt x="582" y="562"/>
                      </a:lnTo>
                      <a:lnTo>
                        <a:pt x="582" y="580"/>
                      </a:lnTo>
                      <a:lnTo>
                        <a:pt x="584" y="584"/>
                      </a:lnTo>
                      <a:lnTo>
                        <a:pt x="599" y="586"/>
                      </a:lnTo>
                      <a:lnTo>
                        <a:pt x="601" y="586"/>
                      </a:lnTo>
                      <a:lnTo>
                        <a:pt x="599" y="590"/>
                      </a:lnTo>
                      <a:lnTo>
                        <a:pt x="589" y="606"/>
                      </a:lnTo>
                      <a:lnTo>
                        <a:pt x="568" y="615"/>
                      </a:lnTo>
                      <a:lnTo>
                        <a:pt x="566" y="619"/>
                      </a:lnTo>
                      <a:lnTo>
                        <a:pt x="560" y="623"/>
                      </a:lnTo>
                      <a:lnTo>
                        <a:pt x="550" y="635"/>
                      </a:lnTo>
                      <a:lnTo>
                        <a:pt x="538" y="641"/>
                      </a:lnTo>
                      <a:lnTo>
                        <a:pt x="529" y="635"/>
                      </a:lnTo>
                      <a:lnTo>
                        <a:pt x="527" y="635"/>
                      </a:lnTo>
                      <a:lnTo>
                        <a:pt x="513" y="637"/>
                      </a:lnTo>
                      <a:lnTo>
                        <a:pt x="507" y="641"/>
                      </a:lnTo>
                      <a:lnTo>
                        <a:pt x="501" y="665"/>
                      </a:lnTo>
                      <a:lnTo>
                        <a:pt x="505" y="672"/>
                      </a:lnTo>
                      <a:lnTo>
                        <a:pt x="507" y="686"/>
                      </a:lnTo>
                      <a:lnTo>
                        <a:pt x="499" y="698"/>
                      </a:lnTo>
                      <a:lnTo>
                        <a:pt x="479" y="716"/>
                      </a:lnTo>
                      <a:lnTo>
                        <a:pt x="479" y="724"/>
                      </a:lnTo>
                      <a:lnTo>
                        <a:pt x="466" y="751"/>
                      </a:lnTo>
                      <a:lnTo>
                        <a:pt x="462" y="749"/>
                      </a:lnTo>
                      <a:lnTo>
                        <a:pt x="458" y="749"/>
                      </a:lnTo>
                      <a:lnTo>
                        <a:pt x="450" y="759"/>
                      </a:lnTo>
                      <a:lnTo>
                        <a:pt x="452" y="759"/>
                      </a:lnTo>
                      <a:lnTo>
                        <a:pt x="444" y="775"/>
                      </a:lnTo>
                      <a:lnTo>
                        <a:pt x="444" y="786"/>
                      </a:lnTo>
                      <a:lnTo>
                        <a:pt x="444" y="812"/>
                      </a:lnTo>
                      <a:lnTo>
                        <a:pt x="444" y="814"/>
                      </a:lnTo>
                      <a:lnTo>
                        <a:pt x="436" y="816"/>
                      </a:lnTo>
                      <a:lnTo>
                        <a:pt x="389" y="818"/>
                      </a:lnTo>
                      <a:lnTo>
                        <a:pt x="381" y="802"/>
                      </a:lnTo>
                      <a:lnTo>
                        <a:pt x="369" y="792"/>
                      </a:lnTo>
                      <a:lnTo>
                        <a:pt x="360" y="792"/>
                      </a:lnTo>
                      <a:lnTo>
                        <a:pt x="363" y="806"/>
                      </a:lnTo>
                      <a:lnTo>
                        <a:pt x="348" y="812"/>
                      </a:lnTo>
                      <a:lnTo>
                        <a:pt x="348" y="814"/>
                      </a:lnTo>
                      <a:lnTo>
                        <a:pt x="350" y="816"/>
                      </a:lnTo>
                      <a:lnTo>
                        <a:pt x="348" y="828"/>
                      </a:lnTo>
                      <a:lnTo>
                        <a:pt x="344" y="830"/>
                      </a:lnTo>
                      <a:lnTo>
                        <a:pt x="336" y="867"/>
                      </a:lnTo>
                      <a:lnTo>
                        <a:pt x="328" y="875"/>
                      </a:lnTo>
                      <a:lnTo>
                        <a:pt x="326" y="869"/>
                      </a:lnTo>
                      <a:lnTo>
                        <a:pt x="308" y="865"/>
                      </a:lnTo>
                      <a:lnTo>
                        <a:pt x="293" y="851"/>
                      </a:lnTo>
                      <a:lnTo>
                        <a:pt x="283" y="857"/>
                      </a:lnTo>
                      <a:lnTo>
                        <a:pt x="267" y="871"/>
                      </a:lnTo>
                      <a:lnTo>
                        <a:pt x="263" y="873"/>
                      </a:lnTo>
                      <a:lnTo>
                        <a:pt x="247" y="906"/>
                      </a:lnTo>
                      <a:lnTo>
                        <a:pt x="218" y="893"/>
                      </a:lnTo>
                      <a:lnTo>
                        <a:pt x="212" y="891"/>
                      </a:lnTo>
                      <a:lnTo>
                        <a:pt x="194" y="887"/>
                      </a:lnTo>
                      <a:lnTo>
                        <a:pt x="192" y="885"/>
                      </a:lnTo>
                      <a:lnTo>
                        <a:pt x="183" y="889"/>
                      </a:lnTo>
                      <a:lnTo>
                        <a:pt x="153" y="898"/>
                      </a:lnTo>
                      <a:lnTo>
                        <a:pt x="157" y="918"/>
                      </a:lnTo>
                      <a:lnTo>
                        <a:pt x="141" y="906"/>
                      </a:lnTo>
                      <a:lnTo>
                        <a:pt x="132" y="910"/>
                      </a:lnTo>
                      <a:lnTo>
                        <a:pt x="110" y="908"/>
                      </a:lnTo>
                      <a:lnTo>
                        <a:pt x="102" y="914"/>
                      </a:lnTo>
                      <a:lnTo>
                        <a:pt x="100" y="920"/>
                      </a:lnTo>
                      <a:lnTo>
                        <a:pt x="92" y="938"/>
                      </a:lnTo>
                      <a:lnTo>
                        <a:pt x="88" y="940"/>
                      </a:lnTo>
                      <a:lnTo>
                        <a:pt x="77" y="926"/>
                      </a:lnTo>
                      <a:lnTo>
                        <a:pt x="73" y="922"/>
                      </a:lnTo>
                      <a:lnTo>
                        <a:pt x="82" y="887"/>
                      </a:lnTo>
                      <a:lnTo>
                        <a:pt x="82" y="871"/>
                      </a:lnTo>
                      <a:lnTo>
                        <a:pt x="77" y="849"/>
                      </a:lnTo>
                      <a:lnTo>
                        <a:pt x="77" y="845"/>
                      </a:lnTo>
                      <a:lnTo>
                        <a:pt x="75" y="843"/>
                      </a:lnTo>
                      <a:lnTo>
                        <a:pt x="80" y="843"/>
                      </a:lnTo>
                      <a:lnTo>
                        <a:pt x="106" y="814"/>
                      </a:lnTo>
                      <a:lnTo>
                        <a:pt x="110" y="802"/>
                      </a:lnTo>
                      <a:lnTo>
                        <a:pt x="108" y="790"/>
                      </a:lnTo>
                      <a:lnTo>
                        <a:pt x="118" y="783"/>
                      </a:lnTo>
                      <a:lnTo>
                        <a:pt x="120" y="767"/>
                      </a:lnTo>
                      <a:lnTo>
                        <a:pt x="124" y="763"/>
                      </a:lnTo>
                      <a:lnTo>
                        <a:pt x="139" y="728"/>
                      </a:lnTo>
                      <a:lnTo>
                        <a:pt x="128" y="706"/>
                      </a:lnTo>
                      <a:lnTo>
                        <a:pt x="124" y="700"/>
                      </a:lnTo>
                      <a:lnTo>
                        <a:pt x="124" y="698"/>
                      </a:lnTo>
                      <a:lnTo>
                        <a:pt x="128" y="694"/>
                      </a:lnTo>
                      <a:lnTo>
                        <a:pt x="114" y="676"/>
                      </a:lnTo>
                      <a:lnTo>
                        <a:pt x="100" y="657"/>
                      </a:lnTo>
                      <a:lnTo>
                        <a:pt x="98" y="647"/>
                      </a:lnTo>
                      <a:lnTo>
                        <a:pt x="102" y="623"/>
                      </a:lnTo>
                      <a:lnTo>
                        <a:pt x="98" y="625"/>
                      </a:lnTo>
                      <a:lnTo>
                        <a:pt x="96" y="625"/>
                      </a:lnTo>
                      <a:lnTo>
                        <a:pt x="106" y="604"/>
                      </a:lnTo>
                      <a:lnTo>
                        <a:pt x="100" y="578"/>
                      </a:lnTo>
                      <a:lnTo>
                        <a:pt x="98" y="572"/>
                      </a:lnTo>
                      <a:lnTo>
                        <a:pt x="94" y="551"/>
                      </a:lnTo>
                      <a:lnTo>
                        <a:pt x="90" y="533"/>
                      </a:lnTo>
                      <a:lnTo>
                        <a:pt x="84" y="509"/>
                      </a:lnTo>
                      <a:lnTo>
                        <a:pt x="80" y="494"/>
                      </a:lnTo>
                      <a:lnTo>
                        <a:pt x="73" y="456"/>
                      </a:lnTo>
                      <a:lnTo>
                        <a:pt x="71" y="444"/>
                      </a:lnTo>
                      <a:lnTo>
                        <a:pt x="69" y="441"/>
                      </a:lnTo>
                      <a:lnTo>
                        <a:pt x="63" y="405"/>
                      </a:lnTo>
                      <a:lnTo>
                        <a:pt x="59" y="387"/>
                      </a:lnTo>
                      <a:lnTo>
                        <a:pt x="55" y="372"/>
                      </a:lnTo>
                      <a:lnTo>
                        <a:pt x="55" y="370"/>
                      </a:lnTo>
                      <a:lnTo>
                        <a:pt x="51" y="354"/>
                      </a:lnTo>
                      <a:lnTo>
                        <a:pt x="49" y="342"/>
                      </a:lnTo>
                      <a:lnTo>
                        <a:pt x="43" y="319"/>
                      </a:lnTo>
                      <a:lnTo>
                        <a:pt x="33" y="275"/>
                      </a:lnTo>
                      <a:lnTo>
                        <a:pt x="31" y="264"/>
                      </a:lnTo>
                      <a:lnTo>
                        <a:pt x="31" y="262"/>
                      </a:lnTo>
                      <a:lnTo>
                        <a:pt x="27" y="246"/>
                      </a:lnTo>
                      <a:lnTo>
                        <a:pt x="25" y="238"/>
                      </a:lnTo>
                      <a:lnTo>
                        <a:pt x="23" y="230"/>
                      </a:lnTo>
                      <a:lnTo>
                        <a:pt x="20" y="213"/>
                      </a:lnTo>
                      <a:lnTo>
                        <a:pt x="20" y="207"/>
                      </a:lnTo>
                      <a:lnTo>
                        <a:pt x="18" y="203"/>
                      </a:lnTo>
                      <a:lnTo>
                        <a:pt x="16" y="195"/>
                      </a:lnTo>
                      <a:lnTo>
                        <a:pt x="14" y="187"/>
                      </a:lnTo>
                      <a:lnTo>
                        <a:pt x="10" y="167"/>
                      </a:lnTo>
                      <a:lnTo>
                        <a:pt x="8" y="156"/>
                      </a:lnTo>
                      <a:lnTo>
                        <a:pt x="6" y="150"/>
                      </a:lnTo>
                      <a:lnTo>
                        <a:pt x="0" y="118"/>
                      </a:lnTo>
                      <a:lnTo>
                        <a:pt x="2" y="118"/>
                      </a:lnTo>
                      <a:lnTo>
                        <a:pt x="27" y="128"/>
                      </a:lnTo>
                      <a:lnTo>
                        <a:pt x="53" y="124"/>
                      </a:lnTo>
                      <a:lnTo>
                        <a:pt x="59" y="122"/>
                      </a:lnTo>
                      <a:lnTo>
                        <a:pt x="63" y="120"/>
                      </a:lnTo>
                      <a:lnTo>
                        <a:pt x="96" y="97"/>
                      </a:lnTo>
                      <a:lnTo>
                        <a:pt x="102" y="89"/>
                      </a:lnTo>
                      <a:lnTo>
                        <a:pt x="104" y="89"/>
                      </a:lnTo>
                      <a:lnTo>
                        <a:pt x="112" y="81"/>
                      </a:lnTo>
                      <a:lnTo>
                        <a:pt x="124" y="79"/>
                      </a:lnTo>
                      <a:lnTo>
                        <a:pt x="145" y="73"/>
                      </a:lnTo>
                      <a:lnTo>
                        <a:pt x="161" y="69"/>
                      </a:lnTo>
                      <a:lnTo>
                        <a:pt x="185" y="63"/>
                      </a:lnTo>
                      <a:lnTo>
                        <a:pt x="206" y="59"/>
                      </a:lnTo>
                      <a:lnTo>
                        <a:pt x="210" y="57"/>
                      </a:lnTo>
                      <a:lnTo>
                        <a:pt x="238" y="51"/>
                      </a:lnTo>
                      <a:lnTo>
                        <a:pt x="247" y="49"/>
                      </a:lnTo>
                      <a:lnTo>
                        <a:pt x="287" y="40"/>
                      </a:lnTo>
                      <a:lnTo>
                        <a:pt x="303" y="36"/>
                      </a:lnTo>
                      <a:lnTo>
                        <a:pt x="328" y="30"/>
                      </a:lnTo>
                      <a:lnTo>
                        <a:pt x="348" y="24"/>
                      </a:lnTo>
                      <a:lnTo>
                        <a:pt x="361" y="20"/>
                      </a:lnTo>
                      <a:lnTo>
                        <a:pt x="369" y="18"/>
                      </a:lnTo>
                      <a:lnTo>
                        <a:pt x="373" y="18"/>
                      </a:lnTo>
                      <a:lnTo>
                        <a:pt x="377" y="16"/>
                      </a:lnTo>
                      <a:lnTo>
                        <a:pt x="389" y="14"/>
                      </a:lnTo>
                      <a:lnTo>
                        <a:pt x="411" y="8"/>
                      </a:lnTo>
                      <a:lnTo>
                        <a:pt x="438" y="0"/>
                      </a:lnTo>
                      <a:lnTo>
                        <a:pt x="442" y="0"/>
                      </a:lnTo>
                      <a:lnTo>
                        <a:pt x="444" y="12"/>
                      </a:lnTo>
                      <a:lnTo>
                        <a:pt x="454" y="46"/>
                      </a:lnTo>
                      <a:lnTo>
                        <a:pt x="460" y="67"/>
                      </a:lnTo>
                      <a:lnTo>
                        <a:pt x="462" y="79"/>
                      </a:lnTo>
                      <a:lnTo>
                        <a:pt x="464" y="81"/>
                      </a:lnTo>
                      <a:lnTo>
                        <a:pt x="468" y="99"/>
                      </a:lnTo>
                      <a:lnTo>
                        <a:pt x="470" y="103"/>
                      </a:lnTo>
                      <a:lnTo>
                        <a:pt x="475" y="130"/>
                      </a:lnTo>
                      <a:lnTo>
                        <a:pt x="483" y="154"/>
                      </a:lnTo>
                      <a:lnTo>
                        <a:pt x="483" y="158"/>
                      </a:lnTo>
                      <a:lnTo>
                        <a:pt x="487" y="169"/>
                      </a:lnTo>
                      <a:lnTo>
                        <a:pt x="489" y="179"/>
                      </a:lnTo>
                      <a:lnTo>
                        <a:pt x="497" y="205"/>
                      </a:lnTo>
                      <a:lnTo>
                        <a:pt x="497" y="211"/>
                      </a:lnTo>
                      <a:lnTo>
                        <a:pt x="503" y="230"/>
                      </a:lnTo>
                      <a:lnTo>
                        <a:pt x="507" y="242"/>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217" name="Freeform 23">
                  <a:extLst>
                    <a:ext uri="{FF2B5EF4-FFF2-40B4-BE49-F238E27FC236}">
                      <a16:creationId xmlns:a16="http://schemas.microsoft.com/office/drawing/2014/main" id="{3B6B57D0-3234-4E4D-B9FE-4993F150CFB8}"/>
                    </a:ext>
                  </a:extLst>
                </p:cNvPr>
                <p:cNvSpPr>
                  <a:spLocks/>
                </p:cNvSpPr>
                <p:nvPr/>
              </p:nvSpPr>
              <p:spPr bwMode="auto">
                <a:xfrm>
                  <a:off x="4024" y="1260"/>
                  <a:ext cx="353" cy="458"/>
                </a:xfrm>
                <a:custGeom>
                  <a:avLst/>
                  <a:gdLst>
                    <a:gd name="T0" fmla="*/ 448 w 705"/>
                    <a:gd name="T1" fmla="*/ 267 h 914"/>
                    <a:gd name="T2" fmla="*/ 446 w 705"/>
                    <a:gd name="T3" fmla="*/ 311 h 914"/>
                    <a:gd name="T4" fmla="*/ 411 w 705"/>
                    <a:gd name="T5" fmla="*/ 354 h 914"/>
                    <a:gd name="T6" fmla="*/ 462 w 705"/>
                    <a:gd name="T7" fmla="*/ 409 h 914"/>
                    <a:gd name="T8" fmla="*/ 489 w 705"/>
                    <a:gd name="T9" fmla="*/ 371 h 914"/>
                    <a:gd name="T10" fmla="*/ 491 w 705"/>
                    <a:gd name="T11" fmla="*/ 330 h 914"/>
                    <a:gd name="T12" fmla="*/ 527 w 705"/>
                    <a:gd name="T13" fmla="*/ 301 h 914"/>
                    <a:gd name="T14" fmla="*/ 584 w 705"/>
                    <a:gd name="T15" fmla="*/ 283 h 914"/>
                    <a:gd name="T16" fmla="*/ 656 w 705"/>
                    <a:gd name="T17" fmla="*/ 401 h 914"/>
                    <a:gd name="T18" fmla="*/ 700 w 705"/>
                    <a:gd name="T19" fmla="*/ 476 h 914"/>
                    <a:gd name="T20" fmla="*/ 680 w 705"/>
                    <a:gd name="T21" fmla="*/ 560 h 914"/>
                    <a:gd name="T22" fmla="*/ 658 w 705"/>
                    <a:gd name="T23" fmla="*/ 566 h 914"/>
                    <a:gd name="T24" fmla="*/ 658 w 705"/>
                    <a:gd name="T25" fmla="*/ 627 h 914"/>
                    <a:gd name="T26" fmla="*/ 635 w 705"/>
                    <a:gd name="T27" fmla="*/ 706 h 914"/>
                    <a:gd name="T28" fmla="*/ 609 w 705"/>
                    <a:gd name="T29" fmla="*/ 778 h 914"/>
                    <a:gd name="T30" fmla="*/ 560 w 705"/>
                    <a:gd name="T31" fmla="*/ 794 h 914"/>
                    <a:gd name="T32" fmla="*/ 464 w 705"/>
                    <a:gd name="T33" fmla="*/ 823 h 914"/>
                    <a:gd name="T34" fmla="*/ 401 w 705"/>
                    <a:gd name="T35" fmla="*/ 843 h 914"/>
                    <a:gd name="T36" fmla="*/ 385 w 705"/>
                    <a:gd name="T37" fmla="*/ 833 h 914"/>
                    <a:gd name="T38" fmla="*/ 324 w 705"/>
                    <a:gd name="T39" fmla="*/ 849 h 914"/>
                    <a:gd name="T40" fmla="*/ 308 w 705"/>
                    <a:gd name="T41" fmla="*/ 853 h 914"/>
                    <a:gd name="T42" fmla="*/ 250 w 705"/>
                    <a:gd name="T43" fmla="*/ 869 h 914"/>
                    <a:gd name="T44" fmla="*/ 185 w 705"/>
                    <a:gd name="T45" fmla="*/ 884 h 914"/>
                    <a:gd name="T46" fmla="*/ 132 w 705"/>
                    <a:gd name="T47" fmla="*/ 896 h 914"/>
                    <a:gd name="T48" fmla="*/ 71 w 705"/>
                    <a:gd name="T49" fmla="*/ 912 h 914"/>
                    <a:gd name="T50" fmla="*/ 96 w 705"/>
                    <a:gd name="T51" fmla="*/ 835 h 914"/>
                    <a:gd name="T52" fmla="*/ 110 w 705"/>
                    <a:gd name="T53" fmla="*/ 686 h 914"/>
                    <a:gd name="T54" fmla="*/ 80 w 705"/>
                    <a:gd name="T55" fmla="*/ 613 h 914"/>
                    <a:gd name="T56" fmla="*/ 18 w 705"/>
                    <a:gd name="T57" fmla="*/ 499 h 914"/>
                    <a:gd name="T58" fmla="*/ 4 w 705"/>
                    <a:gd name="T59" fmla="*/ 438 h 914"/>
                    <a:gd name="T60" fmla="*/ 22 w 705"/>
                    <a:gd name="T61" fmla="*/ 354 h 914"/>
                    <a:gd name="T62" fmla="*/ 18 w 705"/>
                    <a:gd name="T63" fmla="*/ 314 h 914"/>
                    <a:gd name="T64" fmla="*/ 29 w 705"/>
                    <a:gd name="T65" fmla="*/ 261 h 914"/>
                    <a:gd name="T66" fmla="*/ 63 w 705"/>
                    <a:gd name="T67" fmla="*/ 204 h 914"/>
                    <a:gd name="T68" fmla="*/ 96 w 705"/>
                    <a:gd name="T69" fmla="*/ 246 h 914"/>
                    <a:gd name="T70" fmla="*/ 110 w 705"/>
                    <a:gd name="T71" fmla="*/ 248 h 914"/>
                    <a:gd name="T72" fmla="*/ 124 w 705"/>
                    <a:gd name="T73" fmla="*/ 189 h 914"/>
                    <a:gd name="T74" fmla="*/ 126 w 705"/>
                    <a:gd name="T75" fmla="*/ 114 h 914"/>
                    <a:gd name="T76" fmla="*/ 159 w 705"/>
                    <a:gd name="T77" fmla="*/ 86 h 914"/>
                    <a:gd name="T78" fmla="*/ 145 w 705"/>
                    <a:gd name="T79" fmla="*/ 39 h 914"/>
                    <a:gd name="T80" fmla="*/ 179 w 705"/>
                    <a:gd name="T81" fmla="*/ 0 h 914"/>
                    <a:gd name="T82" fmla="*/ 267 w 705"/>
                    <a:gd name="T83" fmla="*/ 12 h 914"/>
                    <a:gd name="T84" fmla="*/ 365 w 705"/>
                    <a:gd name="T85" fmla="*/ 41 h 914"/>
                    <a:gd name="T86" fmla="*/ 442 w 705"/>
                    <a:gd name="T87" fmla="*/ 92 h 914"/>
                    <a:gd name="T88" fmla="*/ 434 w 705"/>
                    <a:gd name="T89" fmla="*/ 126 h 914"/>
                    <a:gd name="T90" fmla="*/ 456 w 705"/>
                    <a:gd name="T91" fmla="*/ 153 h 91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05"/>
                    <a:gd name="T139" fmla="*/ 0 h 914"/>
                    <a:gd name="T140" fmla="*/ 705 w 705"/>
                    <a:gd name="T141" fmla="*/ 914 h 91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05" h="914">
                      <a:moveTo>
                        <a:pt x="468" y="204"/>
                      </a:moveTo>
                      <a:lnTo>
                        <a:pt x="454" y="259"/>
                      </a:lnTo>
                      <a:lnTo>
                        <a:pt x="448" y="267"/>
                      </a:lnTo>
                      <a:lnTo>
                        <a:pt x="450" y="287"/>
                      </a:lnTo>
                      <a:lnTo>
                        <a:pt x="452" y="295"/>
                      </a:lnTo>
                      <a:lnTo>
                        <a:pt x="446" y="311"/>
                      </a:lnTo>
                      <a:lnTo>
                        <a:pt x="430" y="332"/>
                      </a:lnTo>
                      <a:lnTo>
                        <a:pt x="413" y="342"/>
                      </a:lnTo>
                      <a:lnTo>
                        <a:pt x="411" y="354"/>
                      </a:lnTo>
                      <a:lnTo>
                        <a:pt x="415" y="389"/>
                      </a:lnTo>
                      <a:lnTo>
                        <a:pt x="430" y="403"/>
                      </a:lnTo>
                      <a:lnTo>
                        <a:pt x="462" y="409"/>
                      </a:lnTo>
                      <a:lnTo>
                        <a:pt x="470" y="399"/>
                      </a:lnTo>
                      <a:lnTo>
                        <a:pt x="485" y="375"/>
                      </a:lnTo>
                      <a:lnTo>
                        <a:pt x="489" y="371"/>
                      </a:lnTo>
                      <a:lnTo>
                        <a:pt x="495" y="342"/>
                      </a:lnTo>
                      <a:lnTo>
                        <a:pt x="503" y="334"/>
                      </a:lnTo>
                      <a:lnTo>
                        <a:pt x="491" y="330"/>
                      </a:lnTo>
                      <a:lnTo>
                        <a:pt x="505" y="320"/>
                      </a:lnTo>
                      <a:lnTo>
                        <a:pt x="509" y="311"/>
                      </a:lnTo>
                      <a:lnTo>
                        <a:pt x="527" y="301"/>
                      </a:lnTo>
                      <a:lnTo>
                        <a:pt x="546" y="279"/>
                      </a:lnTo>
                      <a:lnTo>
                        <a:pt x="556" y="275"/>
                      </a:lnTo>
                      <a:lnTo>
                        <a:pt x="584" y="283"/>
                      </a:lnTo>
                      <a:lnTo>
                        <a:pt x="605" y="305"/>
                      </a:lnTo>
                      <a:lnTo>
                        <a:pt x="627" y="340"/>
                      </a:lnTo>
                      <a:lnTo>
                        <a:pt x="656" y="401"/>
                      </a:lnTo>
                      <a:lnTo>
                        <a:pt x="666" y="425"/>
                      </a:lnTo>
                      <a:lnTo>
                        <a:pt x="674" y="440"/>
                      </a:lnTo>
                      <a:lnTo>
                        <a:pt x="700" y="476"/>
                      </a:lnTo>
                      <a:lnTo>
                        <a:pt x="705" y="548"/>
                      </a:lnTo>
                      <a:lnTo>
                        <a:pt x="686" y="582"/>
                      </a:lnTo>
                      <a:lnTo>
                        <a:pt x="680" y="560"/>
                      </a:lnTo>
                      <a:lnTo>
                        <a:pt x="686" y="548"/>
                      </a:lnTo>
                      <a:lnTo>
                        <a:pt x="668" y="550"/>
                      </a:lnTo>
                      <a:lnTo>
                        <a:pt x="658" y="566"/>
                      </a:lnTo>
                      <a:lnTo>
                        <a:pt x="654" y="595"/>
                      </a:lnTo>
                      <a:lnTo>
                        <a:pt x="660" y="603"/>
                      </a:lnTo>
                      <a:lnTo>
                        <a:pt x="658" y="627"/>
                      </a:lnTo>
                      <a:lnTo>
                        <a:pt x="647" y="635"/>
                      </a:lnTo>
                      <a:lnTo>
                        <a:pt x="631" y="660"/>
                      </a:lnTo>
                      <a:lnTo>
                        <a:pt x="635" y="706"/>
                      </a:lnTo>
                      <a:lnTo>
                        <a:pt x="613" y="745"/>
                      </a:lnTo>
                      <a:lnTo>
                        <a:pt x="613" y="774"/>
                      </a:lnTo>
                      <a:lnTo>
                        <a:pt x="609" y="778"/>
                      </a:lnTo>
                      <a:lnTo>
                        <a:pt x="591" y="782"/>
                      </a:lnTo>
                      <a:lnTo>
                        <a:pt x="586" y="784"/>
                      </a:lnTo>
                      <a:lnTo>
                        <a:pt x="560" y="794"/>
                      </a:lnTo>
                      <a:lnTo>
                        <a:pt x="540" y="800"/>
                      </a:lnTo>
                      <a:lnTo>
                        <a:pt x="491" y="816"/>
                      </a:lnTo>
                      <a:lnTo>
                        <a:pt x="464" y="823"/>
                      </a:lnTo>
                      <a:lnTo>
                        <a:pt x="458" y="825"/>
                      </a:lnTo>
                      <a:lnTo>
                        <a:pt x="444" y="829"/>
                      </a:lnTo>
                      <a:lnTo>
                        <a:pt x="401" y="843"/>
                      </a:lnTo>
                      <a:lnTo>
                        <a:pt x="391" y="845"/>
                      </a:lnTo>
                      <a:lnTo>
                        <a:pt x="389" y="833"/>
                      </a:lnTo>
                      <a:lnTo>
                        <a:pt x="385" y="833"/>
                      </a:lnTo>
                      <a:lnTo>
                        <a:pt x="358" y="841"/>
                      </a:lnTo>
                      <a:lnTo>
                        <a:pt x="336" y="847"/>
                      </a:lnTo>
                      <a:lnTo>
                        <a:pt x="324" y="849"/>
                      </a:lnTo>
                      <a:lnTo>
                        <a:pt x="320" y="851"/>
                      </a:lnTo>
                      <a:lnTo>
                        <a:pt x="316" y="851"/>
                      </a:lnTo>
                      <a:lnTo>
                        <a:pt x="308" y="853"/>
                      </a:lnTo>
                      <a:lnTo>
                        <a:pt x="295" y="857"/>
                      </a:lnTo>
                      <a:lnTo>
                        <a:pt x="275" y="863"/>
                      </a:lnTo>
                      <a:lnTo>
                        <a:pt x="250" y="869"/>
                      </a:lnTo>
                      <a:lnTo>
                        <a:pt x="234" y="873"/>
                      </a:lnTo>
                      <a:lnTo>
                        <a:pt x="194" y="882"/>
                      </a:lnTo>
                      <a:lnTo>
                        <a:pt x="185" y="884"/>
                      </a:lnTo>
                      <a:lnTo>
                        <a:pt x="157" y="890"/>
                      </a:lnTo>
                      <a:lnTo>
                        <a:pt x="153" y="892"/>
                      </a:lnTo>
                      <a:lnTo>
                        <a:pt x="132" y="896"/>
                      </a:lnTo>
                      <a:lnTo>
                        <a:pt x="108" y="902"/>
                      </a:lnTo>
                      <a:lnTo>
                        <a:pt x="92" y="906"/>
                      </a:lnTo>
                      <a:lnTo>
                        <a:pt x="71" y="912"/>
                      </a:lnTo>
                      <a:lnTo>
                        <a:pt x="59" y="914"/>
                      </a:lnTo>
                      <a:lnTo>
                        <a:pt x="80" y="888"/>
                      </a:lnTo>
                      <a:lnTo>
                        <a:pt x="96" y="835"/>
                      </a:lnTo>
                      <a:lnTo>
                        <a:pt x="110" y="798"/>
                      </a:lnTo>
                      <a:lnTo>
                        <a:pt x="116" y="757"/>
                      </a:lnTo>
                      <a:lnTo>
                        <a:pt x="110" y="686"/>
                      </a:lnTo>
                      <a:lnTo>
                        <a:pt x="110" y="684"/>
                      </a:lnTo>
                      <a:lnTo>
                        <a:pt x="94" y="635"/>
                      </a:lnTo>
                      <a:lnTo>
                        <a:pt x="80" y="613"/>
                      </a:lnTo>
                      <a:lnTo>
                        <a:pt x="35" y="548"/>
                      </a:lnTo>
                      <a:lnTo>
                        <a:pt x="33" y="546"/>
                      </a:lnTo>
                      <a:lnTo>
                        <a:pt x="18" y="499"/>
                      </a:lnTo>
                      <a:lnTo>
                        <a:pt x="20" y="495"/>
                      </a:lnTo>
                      <a:lnTo>
                        <a:pt x="22" y="474"/>
                      </a:lnTo>
                      <a:lnTo>
                        <a:pt x="4" y="438"/>
                      </a:lnTo>
                      <a:lnTo>
                        <a:pt x="0" y="432"/>
                      </a:lnTo>
                      <a:lnTo>
                        <a:pt x="10" y="397"/>
                      </a:lnTo>
                      <a:lnTo>
                        <a:pt x="22" y="354"/>
                      </a:lnTo>
                      <a:lnTo>
                        <a:pt x="20" y="338"/>
                      </a:lnTo>
                      <a:lnTo>
                        <a:pt x="18" y="322"/>
                      </a:lnTo>
                      <a:lnTo>
                        <a:pt x="18" y="314"/>
                      </a:lnTo>
                      <a:lnTo>
                        <a:pt x="6" y="291"/>
                      </a:lnTo>
                      <a:lnTo>
                        <a:pt x="29" y="267"/>
                      </a:lnTo>
                      <a:lnTo>
                        <a:pt x="29" y="261"/>
                      </a:lnTo>
                      <a:lnTo>
                        <a:pt x="24" y="234"/>
                      </a:lnTo>
                      <a:lnTo>
                        <a:pt x="33" y="234"/>
                      </a:lnTo>
                      <a:lnTo>
                        <a:pt x="63" y="204"/>
                      </a:lnTo>
                      <a:lnTo>
                        <a:pt x="90" y="167"/>
                      </a:lnTo>
                      <a:lnTo>
                        <a:pt x="84" y="198"/>
                      </a:lnTo>
                      <a:lnTo>
                        <a:pt x="96" y="246"/>
                      </a:lnTo>
                      <a:lnTo>
                        <a:pt x="104" y="198"/>
                      </a:lnTo>
                      <a:lnTo>
                        <a:pt x="112" y="222"/>
                      </a:lnTo>
                      <a:lnTo>
                        <a:pt x="110" y="248"/>
                      </a:lnTo>
                      <a:lnTo>
                        <a:pt x="114" y="248"/>
                      </a:lnTo>
                      <a:lnTo>
                        <a:pt x="122" y="220"/>
                      </a:lnTo>
                      <a:lnTo>
                        <a:pt x="124" y="189"/>
                      </a:lnTo>
                      <a:lnTo>
                        <a:pt x="112" y="145"/>
                      </a:lnTo>
                      <a:lnTo>
                        <a:pt x="110" y="138"/>
                      </a:lnTo>
                      <a:lnTo>
                        <a:pt x="126" y="114"/>
                      </a:lnTo>
                      <a:lnTo>
                        <a:pt x="147" y="102"/>
                      </a:lnTo>
                      <a:lnTo>
                        <a:pt x="161" y="98"/>
                      </a:lnTo>
                      <a:lnTo>
                        <a:pt x="159" y="86"/>
                      </a:lnTo>
                      <a:lnTo>
                        <a:pt x="139" y="75"/>
                      </a:lnTo>
                      <a:lnTo>
                        <a:pt x="137" y="47"/>
                      </a:lnTo>
                      <a:lnTo>
                        <a:pt x="145" y="39"/>
                      </a:lnTo>
                      <a:lnTo>
                        <a:pt x="139" y="16"/>
                      </a:lnTo>
                      <a:lnTo>
                        <a:pt x="173" y="10"/>
                      </a:lnTo>
                      <a:lnTo>
                        <a:pt x="179" y="0"/>
                      </a:lnTo>
                      <a:lnTo>
                        <a:pt x="189" y="6"/>
                      </a:lnTo>
                      <a:lnTo>
                        <a:pt x="220" y="14"/>
                      </a:lnTo>
                      <a:lnTo>
                        <a:pt x="267" y="12"/>
                      </a:lnTo>
                      <a:lnTo>
                        <a:pt x="289" y="33"/>
                      </a:lnTo>
                      <a:lnTo>
                        <a:pt x="326" y="31"/>
                      </a:lnTo>
                      <a:lnTo>
                        <a:pt x="365" y="41"/>
                      </a:lnTo>
                      <a:lnTo>
                        <a:pt x="389" y="39"/>
                      </a:lnTo>
                      <a:lnTo>
                        <a:pt x="415" y="65"/>
                      </a:lnTo>
                      <a:lnTo>
                        <a:pt x="442" y="92"/>
                      </a:lnTo>
                      <a:lnTo>
                        <a:pt x="422" y="92"/>
                      </a:lnTo>
                      <a:lnTo>
                        <a:pt x="419" y="108"/>
                      </a:lnTo>
                      <a:lnTo>
                        <a:pt x="434" y="126"/>
                      </a:lnTo>
                      <a:lnTo>
                        <a:pt x="446" y="128"/>
                      </a:lnTo>
                      <a:lnTo>
                        <a:pt x="446" y="134"/>
                      </a:lnTo>
                      <a:lnTo>
                        <a:pt x="456" y="153"/>
                      </a:lnTo>
                      <a:lnTo>
                        <a:pt x="468" y="204"/>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218" name="Freeform 24">
                  <a:extLst>
                    <a:ext uri="{FF2B5EF4-FFF2-40B4-BE49-F238E27FC236}">
                      <a16:creationId xmlns:a16="http://schemas.microsoft.com/office/drawing/2014/main" id="{E73505C8-9F3F-46BD-A48D-4AE92A296769}"/>
                    </a:ext>
                  </a:extLst>
                </p:cNvPr>
                <p:cNvSpPr>
                  <a:spLocks/>
                </p:cNvSpPr>
                <p:nvPr/>
              </p:nvSpPr>
              <p:spPr bwMode="auto">
                <a:xfrm>
                  <a:off x="3668" y="1141"/>
                  <a:ext cx="531" cy="244"/>
                </a:xfrm>
                <a:custGeom>
                  <a:avLst/>
                  <a:gdLst>
                    <a:gd name="T0" fmla="*/ 606 w 1064"/>
                    <a:gd name="T1" fmla="*/ 321 h 490"/>
                    <a:gd name="T2" fmla="*/ 576 w 1064"/>
                    <a:gd name="T3" fmla="*/ 326 h 490"/>
                    <a:gd name="T4" fmla="*/ 547 w 1064"/>
                    <a:gd name="T5" fmla="*/ 319 h 490"/>
                    <a:gd name="T6" fmla="*/ 500 w 1064"/>
                    <a:gd name="T7" fmla="*/ 458 h 490"/>
                    <a:gd name="T8" fmla="*/ 494 w 1064"/>
                    <a:gd name="T9" fmla="*/ 490 h 490"/>
                    <a:gd name="T10" fmla="*/ 425 w 1064"/>
                    <a:gd name="T11" fmla="*/ 368 h 490"/>
                    <a:gd name="T12" fmla="*/ 401 w 1064"/>
                    <a:gd name="T13" fmla="*/ 362 h 490"/>
                    <a:gd name="T14" fmla="*/ 390 w 1064"/>
                    <a:gd name="T15" fmla="*/ 362 h 490"/>
                    <a:gd name="T16" fmla="*/ 384 w 1064"/>
                    <a:gd name="T17" fmla="*/ 342 h 490"/>
                    <a:gd name="T18" fmla="*/ 352 w 1064"/>
                    <a:gd name="T19" fmla="*/ 330 h 490"/>
                    <a:gd name="T20" fmla="*/ 295 w 1064"/>
                    <a:gd name="T21" fmla="*/ 336 h 490"/>
                    <a:gd name="T22" fmla="*/ 276 w 1064"/>
                    <a:gd name="T23" fmla="*/ 332 h 490"/>
                    <a:gd name="T24" fmla="*/ 244 w 1064"/>
                    <a:gd name="T25" fmla="*/ 328 h 490"/>
                    <a:gd name="T26" fmla="*/ 217 w 1064"/>
                    <a:gd name="T27" fmla="*/ 319 h 490"/>
                    <a:gd name="T28" fmla="*/ 85 w 1064"/>
                    <a:gd name="T29" fmla="*/ 309 h 490"/>
                    <a:gd name="T30" fmla="*/ 34 w 1064"/>
                    <a:gd name="T31" fmla="*/ 275 h 490"/>
                    <a:gd name="T32" fmla="*/ 24 w 1064"/>
                    <a:gd name="T33" fmla="*/ 250 h 490"/>
                    <a:gd name="T34" fmla="*/ 73 w 1064"/>
                    <a:gd name="T35" fmla="*/ 209 h 490"/>
                    <a:gd name="T36" fmla="*/ 109 w 1064"/>
                    <a:gd name="T37" fmla="*/ 191 h 490"/>
                    <a:gd name="T38" fmla="*/ 205 w 1064"/>
                    <a:gd name="T39" fmla="*/ 126 h 490"/>
                    <a:gd name="T40" fmla="*/ 240 w 1064"/>
                    <a:gd name="T41" fmla="*/ 75 h 490"/>
                    <a:gd name="T42" fmla="*/ 268 w 1064"/>
                    <a:gd name="T43" fmla="*/ 38 h 490"/>
                    <a:gd name="T44" fmla="*/ 323 w 1064"/>
                    <a:gd name="T45" fmla="*/ 4 h 490"/>
                    <a:gd name="T46" fmla="*/ 364 w 1064"/>
                    <a:gd name="T47" fmla="*/ 6 h 490"/>
                    <a:gd name="T48" fmla="*/ 301 w 1064"/>
                    <a:gd name="T49" fmla="*/ 69 h 490"/>
                    <a:gd name="T50" fmla="*/ 287 w 1064"/>
                    <a:gd name="T51" fmla="*/ 100 h 490"/>
                    <a:gd name="T52" fmla="*/ 280 w 1064"/>
                    <a:gd name="T53" fmla="*/ 132 h 490"/>
                    <a:gd name="T54" fmla="*/ 340 w 1064"/>
                    <a:gd name="T55" fmla="*/ 124 h 490"/>
                    <a:gd name="T56" fmla="*/ 415 w 1064"/>
                    <a:gd name="T57" fmla="*/ 144 h 490"/>
                    <a:gd name="T58" fmla="*/ 498 w 1064"/>
                    <a:gd name="T59" fmla="*/ 181 h 490"/>
                    <a:gd name="T60" fmla="*/ 563 w 1064"/>
                    <a:gd name="T61" fmla="*/ 165 h 490"/>
                    <a:gd name="T62" fmla="*/ 568 w 1064"/>
                    <a:gd name="T63" fmla="*/ 163 h 490"/>
                    <a:gd name="T64" fmla="*/ 637 w 1064"/>
                    <a:gd name="T65" fmla="*/ 110 h 490"/>
                    <a:gd name="T66" fmla="*/ 692 w 1064"/>
                    <a:gd name="T67" fmla="*/ 95 h 490"/>
                    <a:gd name="T68" fmla="*/ 763 w 1064"/>
                    <a:gd name="T69" fmla="*/ 59 h 490"/>
                    <a:gd name="T70" fmla="*/ 806 w 1064"/>
                    <a:gd name="T71" fmla="*/ 104 h 490"/>
                    <a:gd name="T72" fmla="*/ 851 w 1064"/>
                    <a:gd name="T73" fmla="*/ 102 h 490"/>
                    <a:gd name="T74" fmla="*/ 883 w 1064"/>
                    <a:gd name="T75" fmla="*/ 102 h 490"/>
                    <a:gd name="T76" fmla="*/ 922 w 1064"/>
                    <a:gd name="T77" fmla="*/ 75 h 490"/>
                    <a:gd name="T78" fmla="*/ 940 w 1064"/>
                    <a:gd name="T79" fmla="*/ 61 h 490"/>
                    <a:gd name="T80" fmla="*/ 948 w 1064"/>
                    <a:gd name="T81" fmla="*/ 95 h 490"/>
                    <a:gd name="T82" fmla="*/ 979 w 1064"/>
                    <a:gd name="T83" fmla="*/ 136 h 490"/>
                    <a:gd name="T84" fmla="*/ 1001 w 1064"/>
                    <a:gd name="T85" fmla="*/ 150 h 490"/>
                    <a:gd name="T86" fmla="*/ 1022 w 1064"/>
                    <a:gd name="T87" fmla="*/ 140 h 490"/>
                    <a:gd name="T88" fmla="*/ 1064 w 1064"/>
                    <a:gd name="T89" fmla="*/ 148 h 490"/>
                    <a:gd name="T90" fmla="*/ 1028 w 1064"/>
                    <a:gd name="T91" fmla="*/ 171 h 490"/>
                    <a:gd name="T92" fmla="*/ 991 w 1064"/>
                    <a:gd name="T93" fmla="*/ 175 h 490"/>
                    <a:gd name="T94" fmla="*/ 936 w 1064"/>
                    <a:gd name="T95" fmla="*/ 197 h 490"/>
                    <a:gd name="T96" fmla="*/ 887 w 1064"/>
                    <a:gd name="T97" fmla="*/ 195 h 490"/>
                    <a:gd name="T98" fmla="*/ 840 w 1064"/>
                    <a:gd name="T99" fmla="*/ 207 h 490"/>
                    <a:gd name="T100" fmla="*/ 759 w 1064"/>
                    <a:gd name="T101" fmla="*/ 207 h 490"/>
                    <a:gd name="T102" fmla="*/ 730 w 1064"/>
                    <a:gd name="T103" fmla="*/ 242 h 490"/>
                    <a:gd name="T104" fmla="*/ 700 w 1064"/>
                    <a:gd name="T105" fmla="*/ 256 h 490"/>
                    <a:gd name="T106" fmla="*/ 655 w 1064"/>
                    <a:gd name="T107" fmla="*/ 266 h 4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64"/>
                    <a:gd name="T163" fmla="*/ 0 h 490"/>
                    <a:gd name="T164" fmla="*/ 1064 w 1064"/>
                    <a:gd name="T165" fmla="*/ 490 h 49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64" h="490">
                      <a:moveTo>
                        <a:pt x="633" y="313"/>
                      </a:moveTo>
                      <a:lnTo>
                        <a:pt x="606" y="321"/>
                      </a:lnTo>
                      <a:lnTo>
                        <a:pt x="584" y="299"/>
                      </a:lnTo>
                      <a:lnTo>
                        <a:pt x="576" y="326"/>
                      </a:lnTo>
                      <a:lnTo>
                        <a:pt x="555" y="332"/>
                      </a:lnTo>
                      <a:lnTo>
                        <a:pt x="547" y="319"/>
                      </a:lnTo>
                      <a:lnTo>
                        <a:pt x="521" y="383"/>
                      </a:lnTo>
                      <a:lnTo>
                        <a:pt x="500" y="458"/>
                      </a:lnTo>
                      <a:lnTo>
                        <a:pt x="488" y="486"/>
                      </a:lnTo>
                      <a:lnTo>
                        <a:pt x="494" y="490"/>
                      </a:lnTo>
                      <a:lnTo>
                        <a:pt x="478" y="486"/>
                      </a:lnTo>
                      <a:lnTo>
                        <a:pt x="425" y="368"/>
                      </a:lnTo>
                      <a:lnTo>
                        <a:pt x="419" y="362"/>
                      </a:lnTo>
                      <a:lnTo>
                        <a:pt x="401" y="362"/>
                      </a:lnTo>
                      <a:lnTo>
                        <a:pt x="399" y="356"/>
                      </a:lnTo>
                      <a:lnTo>
                        <a:pt x="390" y="362"/>
                      </a:lnTo>
                      <a:lnTo>
                        <a:pt x="378" y="358"/>
                      </a:lnTo>
                      <a:lnTo>
                        <a:pt x="384" y="342"/>
                      </a:lnTo>
                      <a:lnTo>
                        <a:pt x="374" y="334"/>
                      </a:lnTo>
                      <a:lnTo>
                        <a:pt x="352" y="330"/>
                      </a:lnTo>
                      <a:lnTo>
                        <a:pt x="313" y="330"/>
                      </a:lnTo>
                      <a:lnTo>
                        <a:pt x="295" y="336"/>
                      </a:lnTo>
                      <a:lnTo>
                        <a:pt x="285" y="332"/>
                      </a:lnTo>
                      <a:lnTo>
                        <a:pt x="276" y="332"/>
                      </a:lnTo>
                      <a:lnTo>
                        <a:pt x="260" y="332"/>
                      </a:lnTo>
                      <a:lnTo>
                        <a:pt x="244" y="328"/>
                      </a:lnTo>
                      <a:lnTo>
                        <a:pt x="234" y="324"/>
                      </a:lnTo>
                      <a:lnTo>
                        <a:pt x="217" y="319"/>
                      </a:lnTo>
                      <a:lnTo>
                        <a:pt x="97" y="309"/>
                      </a:lnTo>
                      <a:lnTo>
                        <a:pt x="85" y="309"/>
                      </a:lnTo>
                      <a:lnTo>
                        <a:pt x="52" y="301"/>
                      </a:lnTo>
                      <a:lnTo>
                        <a:pt x="34" y="275"/>
                      </a:lnTo>
                      <a:lnTo>
                        <a:pt x="0" y="266"/>
                      </a:lnTo>
                      <a:lnTo>
                        <a:pt x="24" y="250"/>
                      </a:lnTo>
                      <a:lnTo>
                        <a:pt x="59" y="228"/>
                      </a:lnTo>
                      <a:lnTo>
                        <a:pt x="73" y="209"/>
                      </a:lnTo>
                      <a:lnTo>
                        <a:pt x="91" y="193"/>
                      </a:lnTo>
                      <a:lnTo>
                        <a:pt x="109" y="191"/>
                      </a:lnTo>
                      <a:lnTo>
                        <a:pt x="162" y="161"/>
                      </a:lnTo>
                      <a:lnTo>
                        <a:pt x="205" y="126"/>
                      </a:lnTo>
                      <a:lnTo>
                        <a:pt x="209" y="108"/>
                      </a:lnTo>
                      <a:lnTo>
                        <a:pt x="240" y="75"/>
                      </a:lnTo>
                      <a:lnTo>
                        <a:pt x="256" y="59"/>
                      </a:lnTo>
                      <a:lnTo>
                        <a:pt x="268" y="38"/>
                      </a:lnTo>
                      <a:lnTo>
                        <a:pt x="305" y="10"/>
                      </a:lnTo>
                      <a:lnTo>
                        <a:pt x="323" y="4"/>
                      </a:lnTo>
                      <a:lnTo>
                        <a:pt x="360" y="0"/>
                      </a:lnTo>
                      <a:lnTo>
                        <a:pt x="364" y="6"/>
                      </a:lnTo>
                      <a:lnTo>
                        <a:pt x="329" y="38"/>
                      </a:lnTo>
                      <a:lnTo>
                        <a:pt x="301" y="69"/>
                      </a:lnTo>
                      <a:lnTo>
                        <a:pt x="301" y="83"/>
                      </a:lnTo>
                      <a:lnTo>
                        <a:pt x="287" y="100"/>
                      </a:lnTo>
                      <a:lnTo>
                        <a:pt x="287" y="114"/>
                      </a:lnTo>
                      <a:lnTo>
                        <a:pt x="280" y="132"/>
                      </a:lnTo>
                      <a:lnTo>
                        <a:pt x="309" y="128"/>
                      </a:lnTo>
                      <a:lnTo>
                        <a:pt x="340" y="124"/>
                      </a:lnTo>
                      <a:lnTo>
                        <a:pt x="388" y="124"/>
                      </a:lnTo>
                      <a:lnTo>
                        <a:pt x="415" y="144"/>
                      </a:lnTo>
                      <a:lnTo>
                        <a:pt x="464" y="187"/>
                      </a:lnTo>
                      <a:lnTo>
                        <a:pt x="498" y="181"/>
                      </a:lnTo>
                      <a:lnTo>
                        <a:pt x="555" y="171"/>
                      </a:lnTo>
                      <a:lnTo>
                        <a:pt x="563" y="165"/>
                      </a:lnTo>
                      <a:lnTo>
                        <a:pt x="557" y="157"/>
                      </a:lnTo>
                      <a:lnTo>
                        <a:pt x="568" y="163"/>
                      </a:lnTo>
                      <a:lnTo>
                        <a:pt x="586" y="159"/>
                      </a:lnTo>
                      <a:lnTo>
                        <a:pt x="637" y="110"/>
                      </a:lnTo>
                      <a:lnTo>
                        <a:pt x="675" y="97"/>
                      </a:lnTo>
                      <a:lnTo>
                        <a:pt x="692" y="95"/>
                      </a:lnTo>
                      <a:lnTo>
                        <a:pt x="730" y="85"/>
                      </a:lnTo>
                      <a:lnTo>
                        <a:pt x="763" y="59"/>
                      </a:lnTo>
                      <a:lnTo>
                        <a:pt x="798" y="47"/>
                      </a:lnTo>
                      <a:lnTo>
                        <a:pt x="806" y="104"/>
                      </a:lnTo>
                      <a:lnTo>
                        <a:pt x="814" y="108"/>
                      </a:lnTo>
                      <a:lnTo>
                        <a:pt x="851" y="102"/>
                      </a:lnTo>
                      <a:lnTo>
                        <a:pt x="869" y="93"/>
                      </a:lnTo>
                      <a:lnTo>
                        <a:pt x="883" y="102"/>
                      </a:lnTo>
                      <a:lnTo>
                        <a:pt x="899" y="81"/>
                      </a:lnTo>
                      <a:lnTo>
                        <a:pt x="922" y="75"/>
                      </a:lnTo>
                      <a:lnTo>
                        <a:pt x="930" y="63"/>
                      </a:lnTo>
                      <a:lnTo>
                        <a:pt x="940" y="61"/>
                      </a:lnTo>
                      <a:lnTo>
                        <a:pt x="944" y="67"/>
                      </a:lnTo>
                      <a:lnTo>
                        <a:pt x="948" y="95"/>
                      </a:lnTo>
                      <a:lnTo>
                        <a:pt x="967" y="132"/>
                      </a:lnTo>
                      <a:lnTo>
                        <a:pt x="979" y="136"/>
                      </a:lnTo>
                      <a:lnTo>
                        <a:pt x="993" y="154"/>
                      </a:lnTo>
                      <a:lnTo>
                        <a:pt x="1001" y="150"/>
                      </a:lnTo>
                      <a:lnTo>
                        <a:pt x="1009" y="134"/>
                      </a:lnTo>
                      <a:lnTo>
                        <a:pt x="1022" y="140"/>
                      </a:lnTo>
                      <a:lnTo>
                        <a:pt x="1038" y="130"/>
                      </a:lnTo>
                      <a:lnTo>
                        <a:pt x="1064" y="148"/>
                      </a:lnTo>
                      <a:lnTo>
                        <a:pt x="1048" y="165"/>
                      </a:lnTo>
                      <a:lnTo>
                        <a:pt x="1028" y="171"/>
                      </a:lnTo>
                      <a:lnTo>
                        <a:pt x="1011" y="169"/>
                      </a:lnTo>
                      <a:lnTo>
                        <a:pt x="991" y="175"/>
                      </a:lnTo>
                      <a:lnTo>
                        <a:pt x="973" y="175"/>
                      </a:lnTo>
                      <a:lnTo>
                        <a:pt x="936" y="197"/>
                      </a:lnTo>
                      <a:lnTo>
                        <a:pt x="895" y="185"/>
                      </a:lnTo>
                      <a:lnTo>
                        <a:pt x="887" y="195"/>
                      </a:lnTo>
                      <a:lnTo>
                        <a:pt x="887" y="232"/>
                      </a:lnTo>
                      <a:lnTo>
                        <a:pt x="840" y="207"/>
                      </a:lnTo>
                      <a:lnTo>
                        <a:pt x="818" y="203"/>
                      </a:lnTo>
                      <a:lnTo>
                        <a:pt x="759" y="207"/>
                      </a:lnTo>
                      <a:lnTo>
                        <a:pt x="745" y="232"/>
                      </a:lnTo>
                      <a:lnTo>
                        <a:pt x="730" y="242"/>
                      </a:lnTo>
                      <a:lnTo>
                        <a:pt x="712" y="246"/>
                      </a:lnTo>
                      <a:lnTo>
                        <a:pt x="700" y="256"/>
                      </a:lnTo>
                      <a:lnTo>
                        <a:pt x="673" y="258"/>
                      </a:lnTo>
                      <a:lnTo>
                        <a:pt x="655" y="266"/>
                      </a:lnTo>
                      <a:lnTo>
                        <a:pt x="633" y="313"/>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219" name="Freeform 25">
                  <a:extLst>
                    <a:ext uri="{FF2B5EF4-FFF2-40B4-BE49-F238E27FC236}">
                      <a16:creationId xmlns:a16="http://schemas.microsoft.com/office/drawing/2014/main" id="{CF82515C-11DA-4E65-9B85-23FA8BB366F6}"/>
                    </a:ext>
                  </a:extLst>
                </p:cNvPr>
                <p:cNvSpPr>
                  <a:spLocks/>
                </p:cNvSpPr>
                <p:nvPr/>
              </p:nvSpPr>
              <p:spPr bwMode="auto">
                <a:xfrm>
                  <a:off x="4220" y="1551"/>
                  <a:ext cx="386" cy="417"/>
                </a:xfrm>
                <a:custGeom>
                  <a:avLst/>
                  <a:gdLst>
                    <a:gd name="T0" fmla="*/ 322 w 772"/>
                    <a:gd name="T1" fmla="*/ 817 h 833"/>
                    <a:gd name="T2" fmla="*/ 287 w 772"/>
                    <a:gd name="T3" fmla="*/ 823 h 833"/>
                    <a:gd name="T4" fmla="*/ 252 w 772"/>
                    <a:gd name="T5" fmla="*/ 811 h 833"/>
                    <a:gd name="T6" fmla="*/ 228 w 772"/>
                    <a:gd name="T7" fmla="*/ 786 h 833"/>
                    <a:gd name="T8" fmla="*/ 193 w 772"/>
                    <a:gd name="T9" fmla="*/ 780 h 833"/>
                    <a:gd name="T10" fmla="*/ 143 w 772"/>
                    <a:gd name="T11" fmla="*/ 786 h 833"/>
                    <a:gd name="T12" fmla="*/ 134 w 772"/>
                    <a:gd name="T13" fmla="*/ 776 h 833"/>
                    <a:gd name="T14" fmla="*/ 118 w 772"/>
                    <a:gd name="T15" fmla="*/ 711 h 833"/>
                    <a:gd name="T16" fmla="*/ 112 w 772"/>
                    <a:gd name="T17" fmla="*/ 692 h 833"/>
                    <a:gd name="T18" fmla="*/ 100 w 772"/>
                    <a:gd name="T19" fmla="*/ 646 h 833"/>
                    <a:gd name="T20" fmla="*/ 90 w 772"/>
                    <a:gd name="T21" fmla="*/ 609 h 833"/>
                    <a:gd name="T22" fmla="*/ 77 w 772"/>
                    <a:gd name="T23" fmla="*/ 546 h 833"/>
                    <a:gd name="T24" fmla="*/ 65 w 772"/>
                    <a:gd name="T25" fmla="*/ 507 h 833"/>
                    <a:gd name="T26" fmla="*/ 53 w 772"/>
                    <a:gd name="T27" fmla="*/ 462 h 833"/>
                    <a:gd name="T28" fmla="*/ 43 w 772"/>
                    <a:gd name="T29" fmla="*/ 420 h 833"/>
                    <a:gd name="T30" fmla="*/ 31 w 772"/>
                    <a:gd name="T31" fmla="*/ 381 h 833"/>
                    <a:gd name="T32" fmla="*/ 20 w 772"/>
                    <a:gd name="T33" fmla="*/ 332 h 833"/>
                    <a:gd name="T34" fmla="*/ 10 w 772"/>
                    <a:gd name="T35" fmla="*/ 297 h 833"/>
                    <a:gd name="T36" fmla="*/ 53 w 772"/>
                    <a:gd name="T37" fmla="*/ 247 h 833"/>
                    <a:gd name="T38" fmla="*/ 100 w 772"/>
                    <a:gd name="T39" fmla="*/ 234 h 833"/>
                    <a:gd name="T40" fmla="*/ 195 w 772"/>
                    <a:gd name="T41" fmla="*/ 202 h 833"/>
                    <a:gd name="T42" fmla="*/ 232 w 772"/>
                    <a:gd name="T43" fmla="*/ 202 h 833"/>
                    <a:gd name="T44" fmla="*/ 303 w 772"/>
                    <a:gd name="T45" fmla="*/ 214 h 833"/>
                    <a:gd name="T46" fmla="*/ 369 w 772"/>
                    <a:gd name="T47" fmla="*/ 216 h 833"/>
                    <a:gd name="T48" fmla="*/ 430 w 772"/>
                    <a:gd name="T49" fmla="*/ 198 h 833"/>
                    <a:gd name="T50" fmla="*/ 487 w 772"/>
                    <a:gd name="T51" fmla="*/ 169 h 833"/>
                    <a:gd name="T52" fmla="*/ 550 w 772"/>
                    <a:gd name="T53" fmla="*/ 102 h 833"/>
                    <a:gd name="T54" fmla="*/ 674 w 772"/>
                    <a:gd name="T55" fmla="*/ 0 h 833"/>
                    <a:gd name="T56" fmla="*/ 692 w 772"/>
                    <a:gd name="T57" fmla="*/ 53 h 833"/>
                    <a:gd name="T58" fmla="*/ 706 w 772"/>
                    <a:gd name="T59" fmla="*/ 98 h 833"/>
                    <a:gd name="T60" fmla="*/ 729 w 772"/>
                    <a:gd name="T61" fmla="*/ 169 h 833"/>
                    <a:gd name="T62" fmla="*/ 741 w 772"/>
                    <a:gd name="T63" fmla="*/ 200 h 833"/>
                    <a:gd name="T64" fmla="*/ 749 w 772"/>
                    <a:gd name="T65" fmla="*/ 226 h 833"/>
                    <a:gd name="T66" fmla="*/ 763 w 772"/>
                    <a:gd name="T67" fmla="*/ 267 h 833"/>
                    <a:gd name="T68" fmla="*/ 743 w 772"/>
                    <a:gd name="T69" fmla="*/ 287 h 833"/>
                    <a:gd name="T70" fmla="*/ 761 w 772"/>
                    <a:gd name="T71" fmla="*/ 322 h 833"/>
                    <a:gd name="T72" fmla="*/ 766 w 772"/>
                    <a:gd name="T73" fmla="*/ 367 h 833"/>
                    <a:gd name="T74" fmla="*/ 768 w 772"/>
                    <a:gd name="T75" fmla="*/ 401 h 833"/>
                    <a:gd name="T76" fmla="*/ 766 w 772"/>
                    <a:gd name="T77" fmla="*/ 442 h 833"/>
                    <a:gd name="T78" fmla="*/ 772 w 772"/>
                    <a:gd name="T79" fmla="*/ 489 h 833"/>
                    <a:gd name="T80" fmla="*/ 755 w 772"/>
                    <a:gd name="T81" fmla="*/ 509 h 833"/>
                    <a:gd name="T82" fmla="*/ 741 w 772"/>
                    <a:gd name="T83" fmla="*/ 536 h 833"/>
                    <a:gd name="T84" fmla="*/ 708 w 772"/>
                    <a:gd name="T85" fmla="*/ 574 h 833"/>
                    <a:gd name="T86" fmla="*/ 658 w 772"/>
                    <a:gd name="T87" fmla="*/ 609 h 833"/>
                    <a:gd name="T88" fmla="*/ 653 w 772"/>
                    <a:gd name="T89" fmla="*/ 627 h 833"/>
                    <a:gd name="T90" fmla="*/ 660 w 772"/>
                    <a:gd name="T91" fmla="*/ 642 h 833"/>
                    <a:gd name="T92" fmla="*/ 647 w 772"/>
                    <a:gd name="T93" fmla="*/ 694 h 833"/>
                    <a:gd name="T94" fmla="*/ 609 w 772"/>
                    <a:gd name="T95" fmla="*/ 688 h 833"/>
                    <a:gd name="T96" fmla="*/ 611 w 772"/>
                    <a:gd name="T97" fmla="*/ 768 h 833"/>
                    <a:gd name="T98" fmla="*/ 601 w 772"/>
                    <a:gd name="T99" fmla="*/ 790 h 833"/>
                    <a:gd name="T100" fmla="*/ 558 w 772"/>
                    <a:gd name="T101" fmla="*/ 821 h 833"/>
                    <a:gd name="T102" fmla="*/ 523 w 772"/>
                    <a:gd name="T103" fmla="*/ 802 h 833"/>
                    <a:gd name="T104" fmla="*/ 489 w 772"/>
                    <a:gd name="T105" fmla="*/ 770 h 833"/>
                    <a:gd name="T106" fmla="*/ 434 w 772"/>
                    <a:gd name="T107" fmla="*/ 811 h 833"/>
                    <a:gd name="T108" fmla="*/ 411 w 772"/>
                    <a:gd name="T109" fmla="*/ 813 h 833"/>
                    <a:gd name="T110" fmla="*/ 366 w 772"/>
                    <a:gd name="T111" fmla="*/ 831 h 833"/>
                    <a:gd name="T112" fmla="*/ 354 w 772"/>
                    <a:gd name="T113" fmla="*/ 833 h 83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2"/>
                    <a:gd name="T172" fmla="*/ 0 h 833"/>
                    <a:gd name="T173" fmla="*/ 772 w 772"/>
                    <a:gd name="T174" fmla="*/ 833 h 83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2" h="833">
                      <a:moveTo>
                        <a:pt x="354" y="833"/>
                      </a:moveTo>
                      <a:lnTo>
                        <a:pt x="346" y="833"/>
                      </a:lnTo>
                      <a:lnTo>
                        <a:pt x="322" y="817"/>
                      </a:lnTo>
                      <a:lnTo>
                        <a:pt x="313" y="817"/>
                      </a:lnTo>
                      <a:lnTo>
                        <a:pt x="297" y="819"/>
                      </a:lnTo>
                      <a:lnTo>
                        <a:pt x="287" y="823"/>
                      </a:lnTo>
                      <a:lnTo>
                        <a:pt x="275" y="823"/>
                      </a:lnTo>
                      <a:lnTo>
                        <a:pt x="254" y="821"/>
                      </a:lnTo>
                      <a:lnTo>
                        <a:pt x="252" y="811"/>
                      </a:lnTo>
                      <a:lnTo>
                        <a:pt x="244" y="802"/>
                      </a:lnTo>
                      <a:lnTo>
                        <a:pt x="240" y="800"/>
                      </a:lnTo>
                      <a:lnTo>
                        <a:pt x="228" y="786"/>
                      </a:lnTo>
                      <a:lnTo>
                        <a:pt x="218" y="784"/>
                      </a:lnTo>
                      <a:lnTo>
                        <a:pt x="195" y="776"/>
                      </a:lnTo>
                      <a:lnTo>
                        <a:pt x="193" y="780"/>
                      </a:lnTo>
                      <a:lnTo>
                        <a:pt x="173" y="788"/>
                      </a:lnTo>
                      <a:lnTo>
                        <a:pt x="147" y="780"/>
                      </a:lnTo>
                      <a:lnTo>
                        <a:pt x="143" y="786"/>
                      </a:lnTo>
                      <a:lnTo>
                        <a:pt x="138" y="792"/>
                      </a:lnTo>
                      <a:lnTo>
                        <a:pt x="138" y="788"/>
                      </a:lnTo>
                      <a:lnTo>
                        <a:pt x="134" y="776"/>
                      </a:lnTo>
                      <a:lnTo>
                        <a:pt x="128" y="751"/>
                      </a:lnTo>
                      <a:lnTo>
                        <a:pt x="120" y="719"/>
                      </a:lnTo>
                      <a:lnTo>
                        <a:pt x="118" y="711"/>
                      </a:lnTo>
                      <a:lnTo>
                        <a:pt x="116" y="707"/>
                      </a:lnTo>
                      <a:lnTo>
                        <a:pt x="114" y="697"/>
                      </a:lnTo>
                      <a:lnTo>
                        <a:pt x="112" y="692"/>
                      </a:lnTo>
                      <a:lnTo>
                        <a:pt x="112" y="690"/>
                      </a:lnTo>
                      <a:lnTo>
                        <a:pt x="106" y="666"/>
                      </a:lnTo>
                      <a:lnTo>
                        <a:pt x="100" y="646"/>
                      </a:lnTo>
                      <a:lnTo>
                        <a:pt x="98" y="635"/>
                      </a:lnTo>
                      <a:lnTo>
                        <a:pt x="96" y="627"/>
                      </a:lnTo>
                      <a:lnTo>
                        <a:pt x="90" y="609"/>
                      </a:lnTo>
                      <a:lnTo>
                        <a:pt x="85" y="583"/>
                      </a:lnTo>
                      <a:lnTo>
                        <a:pt x="79" y="558"/>
                      </a:lnTo>
                      <a:lnTo>
                        <a:pt x="77" y="546"/>
                      </a:lnTo>
                      <a:lnTo>
                        <a:pt x="73" y="538"/>
                      </a:lnTo>
                      <a:lnTo>
                        <a:pt x="71" y="526"/>
                      </a:lnTo>
                      <a:lnTo>
                        <a:pt x="65" y="507"/>
                      </a:lnTo>
                      <a:lnTo>
                        <a:pt x="63" y="493"/>
                      </a:lnTo>
                      <a:lnTo>
                        <a:pt x="59" y="481"/>
                      </a:lnTo>
                      <a:lnTo>
                        <a:pt x="53" y="462"/>
                      </a:lnTo>
                      <a:lnTo>
                        <a:pt x="53" y="456"/>
                      </a:lnTo>
                      <a:lnTo>
                        <a:pt x="45" y="430"/>
                      </a:lnTo>
                      <a:lnTo>
                        <a:pt x="43" y="420"/>
                      </a:lnTo>
                      <a:lnTo>
                        <a:pt x="39" y="409"/>
                      </a:lnTo>
                      <a:lnTo>
                        <a:pt x="39" y="405"/>
                      </a:lnTo>
                      <a:lnTo>
                        <a:pt x="31" y="381"/>
                      </a:lnTo>
                      <a:lnTo>
                        <a:pt x="26" y="354"/>
                      </a:lnTo>
                      <a:lnTo>
                        <a:pt x="24" y="350"/>
                      </a:lnTo>
                      <a:lnTo>
                        <a:pt x="20" y="332"/>
                      </a:lnTo>
                      <a:lnTo>
                        <a:pt x="18" y="330"/>
                      </a:lnTo>
                      <a:lnTo>
                        <a:pt x="16" y="318"/>
                      </a:lnTo>
                      <a:lnTo>
                        <a:pt x="10" y="297"/>
                      </a:lnTo>
                      <a:lnTo>
                        <a:pt x="0" y="263"/>
                      </a:lnTo>
                      <a:lnTo>
                        <a:pt x="10" y="261"/>
                      </a:lnTo>
                      <a:lnTo>
                        <a:pt x="53" y="247"/>
                      </a:lnTo>
                      <a:lnTo>
                        <a:pt x="67" y="243"/>
                      </a:lnTo>
                      <a:lnTo>
                        <a:pt x="73" y="241"/>
                      </a:lnTo>
                      <a:lnTo>
                        <a:pt x="100" y="234"/>
                      </a:lnTo>
                      <a:lnTo>
                        <a:pt x="149" y="218"/>
                      </a:lnTo>
                      <a:lnTo>
                        <a:pt x="169" y="212"/>
                      </a:lnTo>
                      <a:lnTo>
                        <a:pt x="195" y="202"/>
                      </a:lnTo>
                      <a:lnTo>
                        <a:pt x="200" y="200"/>
                      </a:lnTo>
                      <a:lnTo>
                        <a:pt x="218" y="196"/>
                      </a:lnTo>
                      <a:lnTo>
                        <a:pt x="232" y="202"/>
                      </a:lnTo>
                      <a:lnTo>
                        <a:pt x="256" y="202"/>
                      </a:lnTo>
                      <a:lnTo>
                        <a:pt x="271" y="204"/>
                      </a:lnTo>
                      <a:lnTo>
                        <a:pt x="303" y="214"/>
                      </a:lnTo>
                      <a:lnTo>
                        <a:pt x="344" y="200"/>
                      </a:lnTo>
                      <a:lnTo>
                        <a:pt x="354" y="208"/>
                      </a:lnTo>
                      <a:lnTo>
                        <a:pt x="369" y="216"/>
                      </a:lnTo>
                      <a:lnTo>
                        <a:pt x="393" y="222"/>
                      </a:lnTo>
                      <a:lnTo>
                        <a:pt x="415" y="204"/>
                      </a:lnTo>
                      <a:lnTo>
                        <a:pt x="430" y="198"/>
                      </a:lnTo>
                      <a:lnTo>
                        <a:pt x="446" y="183"/>
                      </a:lnTo>
                      <a:lnTo>
                        <a:pt x="472" y="171"/>
                      </a:lnTo>
                      <a:lnTo>
                        <a:pt x="487" y="169"/>
                      </a:lnTo>
                      <a:lnTo>
                        <a:pt x="509" y="163"/>
                      </a:lnTo>
                      <a:lnTo>
                        <a:pt x="540" y="120"/>
                      </a:lnTo>
                      <a:lnTo>
                        <a:pt x="550" y="102"/>
                      </a:lnTo>
                      <a:lnTo>
                        <a:pt x="554" y="98"/>
                      </a:lnTo>
                      <a:lnTo>
                        <a:pt x="605" y="51"/>
                      </a:lnTo>
                      <a:lnTo>
                        <a:pt x="674" y="0"/>
                      </a:lnTo>
                      <a:lnTo>
                        <a:pt x="680" y="21"/>
                      </a:lnTo>
                      <a:lnTo>
                        <a:pt x="682" y="25"/>
                      </a:lnTo>
                      <a:lnTo>
                        <a:pt x="692" y="53"/>
                      </a:lnTo>
                      <a:lnTo>
                        <a:pt x="698" y="70"/>
                      </a:lnTo>
                      <a:lnTo>
                        <a:pt x="706" y="96"/>
                      </a:lnTo>
                      <a:lnTo>
                        <a:pt x="706" y="98"/>
                      </a:lnTo>
                      <a:lnTo>
                        <a:pt x="713" y="120"/>
                      </a:lnTo>
                      <a:lnTo>
                        <a:pt x="719" y="137"/>
                      </a:lnTo>
                      <a:lnTo>
                        <a:pt x="729" y="169"/>
                      </a:lnTo>
                      <a:lnTo>
                        <a:pt x="731" y="171"/>
                      </a:lnTo>
                      <a:lnTo>
                        <a:pt x="739" y="196"/>
                      </a:lnTo>
                      <a:lnTo>
                        <a:pt x="741" y="200"/>
                      </a:lnTo>
                      <a:lnTo>
                        <a:pt x="745" y="216"/>
                      </a:lnTo>
                      <a:lnTo>
                        <a:pt x="747" y="220"/>
                      </a:lnTo>
                      <a:lnTo>
                        <a:pt x="749" y="226"/>
                      </a:lnTo>
                      <a:lnTo>
                        <a:pt x="753" y="238"/>
                      </a:lnTo>
                      <a:lnTo>
                        <a:pt x="757" y="251"/>
                      </a:lnTo>
                      <a:lnTo>
                        <a:pt x="763" y="267"/>
                      </a:lnTo>
                      <a:lnTo>
                        <a:pt x="759" y="273"/>
                      </a:lnTo>
                      <a:lnTo>
                        <a:pt x="747" y="277"/>
                      </a:lnTo>
                      <a:lnTo>
                        <a:pt x="743" y="287"/>
                      </a:lnTo>
                      <a:lnTo>
                        <a:pt x="757" y="300"/>
                      </a:lnTo>
                      <a:lnTo>
                        <a:pt x="763" y="322"/>
                      </a:lnTo>
                      <a:lnTo>
                        <a:pt x="761" y="322"/>
                      </a:lnTo>
                      <a:lnTo>
                        <a:pt x="766" y="326"/>
                      </a:lnTo>
                      <a:lnTo>
                        <a:pt x="770" y="350"/>
                      </a:lnTo>
                      <a:lnTo>
                        <a:pt x="766" y="367"/>
                      </a:lnTo>
                      <a:lnTo>
                        <a:pt x="765" y="373"/>
                      </a:lnTo>
                      <a:lnTo>
                        <a:pt x="766" y="381"/>
                      </a:lnTo>
                      <a:lnTo>
                        <a:pt x="768" y="401"/>
                      </a:lnTo>
                      <a:lnTo>
                        <a:pt x="770" y="414"/>
                      </a:lnTo>
                      <a:lnTo>
                        <a:pt x="765" y="426"/>
                      </a:lnTo>
                      <a:lnTo>
                        <a:pt x="766" y="442"/>
                      </a:lnTo>
                      <a:lnTo>
                        <a:pt x="766" y="464"/>
                      </a:lnTo>
                      <a:lnTo>
                        <a:pt x="772" y="468"/>
                      </a:lnTo>
                      <a:lnTo>
                        <a:pt x="772" y="489"/>
                      </a:lnTo>
                      <a:lnTo>
                        <a:pt x="770" y="489"/>
                      </a:lnTo>
                      <a:lnTo>
                        <a:pt x="761" y="497"/>
                      </a:lnTo>
                      <a:lnTo>
                        <a:pt x="755" y="509"/>
                      </a:lnTo>
                      <a:lnTo>
                        <a:pt x="751" y="515"/>
                      </a:lnTo>
                      <a:lnTo>
                        <a:pt x="745" y="526"/>
                      </a:lnTo>
                      <a:lnTo>
                        <a:pt x="741" y="536"/>
                      </a:lnTo>
                      <a:lnTo>
                        <a:pt x="725" y="556"/>
                      </a:lnTo>
                      <a:lnTo>
                        <a:pt x="717" y="562"/>
                      </a:lnTo>
                      <a:lnTo>
                        <a:pt x="708" y="574"/>
                      </a:lnTo>
                      <a:lnTo>
                        <a:pt x="684" y="574"/>
                      </a:lnTo>
                      <a:lnTo>
                        <a:pt x="678" y="599"/>
                      </a:lnTo>
                      <a:lnTo>
                        <a:pt x="658" y="609"/>
                      </a:lnTo>
                      <a:lnTo>
                        <a:pt x="656" y="617"/>
                      </a:lnTo>
                      <a:lnTo>
                        <a:pt x="654" y="625"/>
                      </a:lnTo>
                      <a:lnTo>
                        <a:pt x="653" y="627"/>
                      </a:lnTo>
                      <a:lnTo>
                        <a:pt x="654" y="629"/>
                      </a:lnTo>
                      <a:lnTo>
                        <a:pt x="658" y="637"/>
                      </a:lnTo>
                      <a:lnTo>
                        <a:pt x="660" y="642"/>
                      </a:lnTo>
                      <a:lnTo>
                        <a:pt x="660" y="676"/>
                      </a:lnTo>
                      <a:lnTo>
                        <a:pt x="653" y="692"/>
                      </a:lnTo>
                      <a:lnTo>
                        <a:pt x="647" y="694"/>
                      </a:lnTo>
                      <a:lnTo>
                        <a:pt x="621" y="670"/>
                      </a:lnTo>
                      <a:lnTo>
                        <a:pt x="615" y="678"/>
                      </a:lnTo>
                      <a:lnTo>
                        <a:pt x="609" y="688"/>
                      </a:lnTo>
                      <a:lnTo>
                        <a:pt x="605" y="735"/>
                      </a:lnTo>
                      <a:lnTo>
                        <a:pt x="617" y="758"/>
                      </a:lnTo>
                      <a:lnTo>
                        <a:pt x="611" y="768"/>
                      </a:lnTo>
                      <a:lnTo>
                        <a:pt x="605" y="768"/>
                      </a:lnTo>
                      <a:lnTo>
                        <a:pt x="599" y="774"/>
                      </a:lnTo>
                      <a:lnTo>
                        <a:pt x="601" y="790"/>
                      </a:lnTo>
                      <a:lnTo>
                        <a:pt x="594" y="808"/>
                      </a:lnTo>
                      <a:lnTo>
                        <a:pt x="574" y="817"/>
                      </a:lnTo>
                      <a:lnTo>
                        <a:pt x="558" y="821"/>
                      </a:lnTo>
                      <a:lnTo>
                        <a:pt x="548" y="811"/>
                      </a:lnTo>
                      <a:lnTo>
                        <a:pt x="540" y="808"/>
                      </a:lnTo>
                      <a:lnTo>
                        <a:pt x="523" y="802"/>
                      </a:lnTo>
                      <a:lnTo>
                        <a:pt x="511" y="804"/>
                      </a:lnTo>
                      <a:lnTo>
                        <a:pt x="501" y="794"/>
                      </a:lnTo>
                      <a:lnTo>
                        <a:pt x="489" y="770"/>
                      </a:lnTo>
                      <a:lnTo>
                        <a:pt x="464" y="782"/>
                      </a:lnTo>
                      <a:lnTo>
                        <a:pt x="452" y="808"/>
                      </a:lnTo>
                      <a:lnTo>
                        <a:pt x="434" y="811"/>
                      </a:lnTo>
                      <a:lnTo>
                        <a:pt x="430" y="815"/>
                      </a:lnTo>
                      <a:lnTo>
                        <a:pt x="428" y="821"/>
                      </a:lnTo>
                      <a:lnTo>
                        <a:pt x="411" y="813"/>
                      </a:lnTo>
                      <a:lnTo>
                        <a:pt x="381" y="811"/>
                      </a:lnTo>
                      <a:lnTo>
                        <a:pt x="366" y="821"/>
                      </a:lnTo>
                      <a:lnTo>
                        <a:pt x="366" y="831"/>
                      </a:lnTo>
                      <a:lnTo>
                        <a:pt x="358" y="833"/>
                      </a:lnTo>
                      <a:lnTo>
                        <a:pt x="356" y="833"/>
                      </a:lnTo>
                      <a:lnTo>
                        <a:pt x="354" y="833"/>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220" name="Freeform 26">
                  <a:extLst>
                    <a:ext uri="{FF2B5EF4-FFF2-40B4-BE49-F238E27FC236}">
                      <a16:creationId xmlns:a16="http://schemas.microsoft.com/office/drawing/2014/main" id="{6DF4DDB1-2326-4712-974E-DCBD4D88048F}"/>
                    </a:ext>
                  </a:extLst>
                </p:cNvPr>
                <p:cNvSpPr>
                  <a:spLocks/>
                </p:cNvSpPr>
                <p:nvPr/>
              </p:nvSpPr>
              <p:spPr bwMode="auto">
                <a:xfrm>
                  <a:off x="3495" y="1238"/>
                  <a:ext cx="462" cy="466"/>
                </a:xfrm>
                <a:custGeom>
                  <a:avLst/>
                  <a:gdLst>
                    <a:gd name="T0" fmla="*/ 748 w 925"/>
                    <a:gd name="T1" fmla="*/ 880 h 931"/>
                    <a:gd name="T2" fmla="*/ 687 w 925"/>
                    <a:gd name="T3" fmla="*/ 892 h 931"/>
                    <a:gd name="T4" fmla="*/ 664 w 925"/>
                    <a:gd name="T5" fmla="*/ 896 h 931"/>
                    <a:gd name="T6" fmla="*/ 625 w 925"/>
                    <a:gd name="T7" fmla="*/ 902 h 931"/>
                    <a:gd name="T8" fmla="*/ 575 w 925"/>
                    <a:gd name="T9" fmla="*/ 910 h 931"/>
                    <a:gd name="T10" fmla="*/ 495 w 925"/>
                    <a:gd name="T11" fmla="*/ 925 h 931"/>
                    <a:gd name="T12" fmla="*/ 459 w 925"/>
                    <a:gd name="T13" fmla="*/ 931 h 931"/>
                    <a:gd name="T14" fmla="*/ 412 w 925"/>
                    <a:gd name="T15" fmla="*/ 904 h 931"/>
                    <a:gd name="T16" fmla="*/ 359 w 925"/>
                    <a:gd name="T17" fmla="*/ 845 h 931"/>
                    <a:gd name="T18" fmla="*/ 351 w 925"/>
                    <a:gd name="T19" fmla="*/ 825 h 931"/>
                    <a:gd name="T20" fmla="*/ 336 w 925"/>
                    <a:gd name="T21" fmla="*/ 754 h 931"/>
                    <a:gd name="T22" fmla="*/ 320 w 925"/>
                    <a:gd name="T23" fmla="*/ 715 h 931"/>
                    <a:gd name="T24" fmla="*/ 316 w 925"/>
                    <a:gd name="T25" fmla="*/ 680 h 931"/>
                    <a:gd name="T26" fmla="*/ 290 w 925"/>
                    <a:gd name="T27" fmla="*/ 648 h 931"/>
                    <a:gd name="T28" fmla="*/ 269 w 925"/>
                    <a:gd name="T29" fmla="*/ 637 h 931"/>
                    <a:gd name="T30" fmla="*/ 231 w 925"/>
                    <a:gd name="T31" fmla="*/ 619 h 931"/>
                    <a:gd name="T32" fmla="*/ 178 w 925"/>
                    <a:gd name="T33" fmla="*/ 574 h 931"/>
                    <a:gd name="T34" fmla="*/ 141 w 925"/>
                    <a:gd name="T35" fmla="*/ 566 h 931"/>
                    <a:gd name="T36" fmla="*/ 123 w 925"/>
                    <a:gd name="T37" fmla="*/ 548 h 931"/>
                    <a:gd name="T38" fmla="*/ 57 w 925"/>
                    <a:gd name="T39" fmla="*/ 523 h 931"/>
                    <a:gd name="T40" fmla="*/ 41 w 925"/>
                    <a:gd name="T41" fmla="*/ 489 h 931"/>
                    <a:gd name="T42" fmla="*/ 33 w 925"/>
                    <a:gd name="T43" fmla="*/ 414 h 931"/>
                    <a:gd name="T44" fmla="*/ 31 w 925"/>
                    <a:gd name="T45" fmla="*/ 397 h 931"/>
                    <a:gd name="T46" fmla="*/ 0 w 925"/>
                    <a:gd name="T47" fmla="*/ 326 h 931"/>
                    <a:gd name="T48" fmla="*/ 15 w 925"/>
                    <a:gd name="T49" fmla="*/ 281 h 931"/>
                    <a:gd name="T50" fmla="*/ 68 w 925"/>
                    <a:gd name="T51" fmla="*/ 149 h 931"/>
                    <a:gd name="T52" fmla="*/ 61 w 925"/>
                    <a:gd name="T53" fmla="*/ 96 h 931"/>
                    <a:gd name="T54" fmla="*/ 102 w 925"/>
                    <a:gd name="T55" fmla="*/ 80 h 931"/>
                    <a:gd name="T56" fmla="*/ 169 w 925"/>
                    <a:gd name="T57" fmla="*/ 59 h 931"/>
                    <a:gd name="T58" fmla="*/ 230 w 925"/>
                    <a:gd name="T59" fmla="*/ 27 h 931"/>
                    <a:gd name="T60" fmla="*/ 269 w 925"/>
                    <a:gd name="T61" fmla="*/ 45 h 931"/>
                    <a:gd name="T62" fmla="*/ 269 w 925"/>
                    <a:gd name="T63" fmla="*/ 80 h 931"/>
                    <a:gd name="T64" fmla="*/ 326 w 925"/>
                    <a:gd name="T65" fmla="*/ 71 h 931"/>
                    <a:gd name="T66" fmla="*/ 345 w 925"/>
                    <a:gd name="T67" fmla="*/ 71 h 931"/>
                    <a:gd name="T68" fmla="*/ 430 w 925"/>
                    <a:gd name="T69" fmla="*/ 114 h 931"/>
                    <a:gd name="T70" fmla="*/ 579 w 925"/>
                    <a:gd name="T71" fmla="*/ 129 h 931"/>
                    <a:gd name="T72" fmla="*/ 621 w 925"/>
                    <a:gd name="T73" fmla="*/ 137 h 931"/>
                    <a:gd name="T74" fmla="*/ 658 w 925"/>
                    <a:gd name="T75" fmla="*/ 135 h 931"/>
                    <a:gd name="T76" fmla="*/ 729 w 925"/>
                    <a:gd name="T77" fmla="*/ 147 h 931"/>
                    <a:gd name="T78" fmla="*/ 744 w 925"/>
                    <a:gd name="T79" fmla="*/ 161 h 931"/>
                    <a:gd name="T80" fmla="*/ 770 w 925"/>
                    <a:gd name="T81" fmla="*/ 173 h 931"/>
                    <a:gd name="T82" fmla="*/ 835 w 925"/>
                    <a:gd name="T83" fmla="*/ 310 h 931"/>
                    <a:gd name="T84" fmla="*/ 794 w 925"/>
                    <a:gd name="T85" fmla="*/ 383 h 931"/>
                    <a:gd name="T86" fmla="*/ 815 w 925"/>
                    <a:gd name="T87" fmla="*/ 409 h 931"/>
                    <a:gd name="T88" fmla="*/ 833 w 925"/>
                    <a:gd name="T89" fmla="*/ 387 h 931"/>
                    <a:gd name="T90" fmla="*/ 886 w 925"/>
                    <a:gd name="T91" fmla="*/ 291 h 931"/>
                    <a:gd name="T92" fmla="*/ 904 w 925"/>
                    <a:gd name="T93" fmla="*/ 245 h 931"/>
                    <a:gd name="T94" fmla="*/ 890 w 925"/>
                    <a:gd name="T95" fmla="*/ 375 h 931"/>
                    <a:gd name="T96" fmla="*/ 880 w 925"/>
                    <a:gd name="T97" fmla="*/ 454 h 931"/>
                    <a:gd name="T98" fmla="*/ 870 w 925"/>
                    <a:gd name="T99" fmla="*/ 550 h 931"/>
                    <a:gd name="T100" fmla="*/ 876 w 925"/>
                    <a:gd name="T101" fmla="*/ 625 h 931"/>
                    <a:gd name="T102" fmla="*/ 870 w 925"/>
                    <a:gd name="T103" fmla="*/ 690 h 931"/>
                    <a:gd name="T104" fmla="*/ 886 w 925"/>
                    <a:gd name="T105" fmla="*/ 741 h 931"/>
                    <a:gd name="T106" fmla="*/ 913 w 925"/>
                    <a:gd name="T107" fmla="*/ 808 h 931"/>
                    <a:gd name="T108" fmla="*/ 890 w 925"/>
                    <a:gd name="T109" fmla="*/ 851 h 931"/>
                    <a:gd name="T110" fmla="*/ 849 w 925"/>
                    <a:gd name="T111" fmla="*/ 859 h 931"/>
                    <a:gd name="T112" fmla="*/ 780 w 925"/>
                    <a:gd name="T113" fmla="*/ 872 h 931"/>
                    <a:gd name="T114" fmla="*/ 766 w 925"/>
                    <a:gd name="T115" fmla="*/ 876 h 9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25"/>
                    <a:gd name="T175" fmla="*/ 0 h 931"/>
                    <a:gd name="T176" fmla="*/ 925 w 925"/>
                    <a:gd name="T177" fmla="*/ 931 h 93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25" h="931">
                      <a:moveTo>
                        <a:pt x="764" y="876"/>
                      </a:moveTo>
                      <a:lnTo>
                        <a:pt x="760" y="878"/>
                      </a:lnTo>
                      <a:lnTo>
                        <a:pt x="748" y="880"/>
                      </a:lnTo>
                      <a:lnTo>
                        <a:pt x="737" y="882"/>
                      </a:lnTo>
                      <a:lnTo>
                        <a:pt x="721" y="884"/>
                      </a:lnTo>
                      <a:lnTo>
                        <a:pt x="687" y="892"/>
                      </a:lnTo>
                      <a:lnTo>
                        <a:pt x="668" y="894"/>
                      </a:lnTo>
                      <a:lnTo>
                        <a:pt x="666" y="894"/>
                      </a:lnTo>
                      <a:lnTo>
                        <a:pt x="664" y="896"/>
                      </a:lnTo>
                      <a:lnTo>
                        <a:pt x="662" y="896"/>
                      </a:lnTo>
                      <a:lnTo>
                        <a:pt x="646" y="898"/>
                      </a:lnTo>
                      <a:lnTo>
                        <a:pt x="625" y="902"/>
                      </a:lnTo>
                      <a:lnTo>
                        <a:pt x="591" y="908"/>
                      </a:lnTo>
                      <a:lnTo>
                        <a:pt x="585" y="910"/>
                      </a:lnTo>
                      <a:lnTo>
                        <a:pt x="575" y="910"/>
                      </a:lnTo>
                      <a:lnTo>
                        <a:pt x="556" y="914"/>
                      </a:lnTo>
                      <a:lnTo>
                        <a:pt x="542" y="916"/>
                      </a:lnTo>
                      <a:lnTo>
                        <a:pt x="495" y="925"/>
                      </a:lnTo>
                      <a:lnTo>
                        <a:pt x="487" y="925"/>
                      </a:lnTo>
                      <a:lnTo>
                        <a:pt x="469" y="929"/>
                      </a:lnTo>
                      <a:lnTo>
                        <a:pt x="459" y="931"/>
                      </a:lnTo>
                      <a:lnTo>
                        <a:pt x="446" y="908"/>
                      </a:lnTo>
                      <a:lnTo>
                        <a:pt x="436" y="904"/>
                      </a:lnTo>
                      <a:lnTo>
                        <a:pt x="412" y="904"/>
                      </a:lnTo>
                      <a:lnTo>
                        <a:pt x="383" y="892"/>
                      </a:lnTo>
                      <a:lnTo>
                        <a:pt x="375" y="867"/>
                      </a:lnTo>
                      <a:lnTo>
                        <a:pt x="359" y="845"/>
                      </a:lnTo>
                      <a:lnTo>
                        <a:pt x="357" y="843"/>
                      </a:lnTo>
                      <a:lnTo>
                        <a:pt x="351" y="827"/>
                      </a:lnTo>
                      <a:lnTo>
                        <a:pt x="351" y="825"/>
                      </a:lnTo>
                      <a:lnTo>
                        <a:pt x="365" y="786"/>
                      </a:lnTo>
                      <a:lnTo>
                        <a:pt x="338" y="758"/>
                      </a:lnTo>
                      <a:lnTo>
                        <a:pt x="336" y="754"/>
                      </a:lnTo>
                      <a:lnTo>
                        <a:pt x="332" y="739"/>
                      </a:lnTo>
                      <a:lnTo>
                        <a:pt x="326" y="721"/>
                      </a:lnTo>
                      <a:lnTo>
                        <a:pt x="320" y="715"/>
                      </a:lnTo>
                      <a:lnTo>
                        <a:pt x="316" y="692"/>
                      </a:lnTo>
                      <a:lnTo>
                        <a:pt x="318" y="686"/>
                      </a:lnTo>
                      <a:lnTo>
                        <a:pt x="316" y="680"/>
                      </a:lnTo>
                      <a:lnTo>
                        <a:pt x="308" y="668"/>
                      </a:lnTo>
                      <a:lnTo>
                        <a:pt x="306" y="666"/>
                      </a:lnTo>
                      <a:lnTo>
                        <a:pt x="290" y="648"/>
                      </a:lnTo>
                      <a:lnTo>
                        <a:pt x="281" y="642"/>
                      </a:lnTo>
                      <a:lnTo>
                        <a:pt x="279" y="639"/>
                      </a:lnTo>
                      <a:lnTo>
                        <a:pt x="269" y="637"/>
                      </a:lnTo>
                      <a:lnTo>
                        <a:pt x="259" y="637"/>
                      </a:lnTo>
                      <a:lnTo>
                        <a:pt x="247" y="633"/>
                      </a:lnTo>
                      <a:lnTo>
                        <a:pt x="231" y="619"/>
                      </a:lnTo>
                      <a:lnTo>
                        <a:pt x="206" y="609"/>
                      </a:lnTo>
                      <a:lnTo>
                        <a:pt x="200" y="597"/>
                      </a:lnTo>
                      <a:lnTo>
                        <a:pt x="178" y="574"/>
                      </a:lnTo>
                      <a:lnTo>
                        <a:pt x="163" y="570"/>
                      </a:lnTo>
                      <a:lnTo>
                        <a:pt x="155" y="566"/>
                      </a:lnTo>
                      <a:lnTo>
                        <a:pt x="141" y="566"/>
                      </a:lnTo>
                      <a:lnTo>
                        <a:pt x="137" y="564"/>
                      </a:lnTo>
                      <a:lnTo>
                        <a:pt x="125" y="554"/>
                      </a:lnTo>
                      <a:lnTo>
                        <a:pt x="123" y="548"/>
                      </a:lnTo>
                      <a:lnTo>
                        <a:pt x="121" y="546"/>
                      </a:lnTo>
                      <a:lnTo>
                        <a:pt x="92" y="544"/>
                      </a:lnTo>
                      <a:lnTo>
                        <a:pt x="57" y="523"/>
                      </a:lnTo>
                      <a:lnTo>
                        <a:pt x="51" y="519"/>
                      </a:lnTo>
                      <a:lnTo>
                        <a:pt x="39" y="515"/>
                      </a:lnTo>
                      <a:lnTo>
                        <a:pt x="41" y="489"/>
                      </a:lnTo>
                      <a:lnTo>
                        <a:pt x="37" y="460"/>
                      </a:lnTo>
                      <a:lnTo>
                        <a:pt x="37" y="432"/>
                      </a:lnTo>
                      <a:lnTo>
                        <a:pt x="33" y="414"/>
                      </a:lnTo>
                      <a:lnTo>
                        <a:pt x="33" y="413"/>
                      </a:lnTo>
                      <a:lnTo>
                        <a:pt x="31" y="407"/>
                      </a:lnTo>
                      <a:lnTo>
                        <a:pt x="31" y="397"/>
                      </a:lnTo>
                      <a:lnTo>
                        <a:pt x="31" y="352"/>
                      </a:lnTo>
                      <a:lnTo>
                        <a:pt x="23" y="342"/>
                      </a:lnTo>
                      <a:lnTo>
                        <a:pt x="0" y="326"/>
                      </a:lnTo>
                      <a:lnTo>
                        <a:pt x="4" y="306"/>
                      </a:lnTo>
                      <a:lnTo>
                        <a:pt x="5" y="306"/>
                      </a:lnTo>
                      <a:lnTo>
                        <a:pt x="15" y="281"/>
                      </a:lnTo>
                      <a:lnTo>
                        <a:pt x="78" y="222"/>
                      </a:lnTo>
                      <a:lnTo>
                        <a:pt x="76" y="204"/>
                      </a:lnTo>
                      <a:lnTo>
                        <a:pt x="68" y="149"/>
                      </a:lnTo>
                      <a:lnTo>
                        <a:pt x="64" y="131"/>
                      </a:lnTo>
                      <a:lnTo>
                        <a:pt x="61" y="104"/>
                      </a:lnTo>
                      <a:lnTo>
                        <a:pt x="61" y="96"/>
                      </a:lnTo>
                      <a:lnTo>
                        <a:pt x="66" y="96"/>
                      </a:lnTo>
                      <a:lnTo>
                        <a:pt x="88" y="73"/>
                      </a:lnTo>
                      <a:lnTo>
                        <a:pt x="102" y="80"/>
                      </a:lnTo>
                      <a:lnTo>
                        <a:pt x="102" y="82"/>
                      </a:lnTo>
                      <a:lnTo>
                        <a:pt x="133" y="78"/>
                      </a:lnTo>
                      <a:lnTo>
                        <a:pt x="169" y="59"/>
                      </a:lnTo>
                      <a:lnTo>
                        <a:pt x="194" y="47"/>
                      </a:lnTo>
                      <a:lnTo>
                        <a:pt x="218" y="25"/>
                      </a:lnTo>
                      <a:lnTo>
                        <a:pt x="230" y="27"/>
                      </a:lnTo>
                      <a:lnTo>
                        <a:pt x="263" y="0"/>
                      </a:lnTo>
                      <a:lnTo>
                        <a:pt x="281" y="16"/>
                      </a:lnTo>
                      <a:lnTo>
                        <a:pt x="269" y="45"/>
                      </a:lnTo>
                      <a:lnTo>
                        <a:pt x="273" y="59"/>
                      </a:lnTo>
                      <a:lnTo>
                        <a:pt x="267" y="73"/>
                      </a:lnTo>
                      <a:lnTo>
                        <a:pt x="269" y="80"/>
                      </a:lnTo>
                      <a:lnTo>
                        <a:pt x="287" y="69"/>
                      </a:lnTo>
                      <a:lnTo>
                        <a:pt x="290" y="51"/>
                      </a:lnTo>
                      <a:lnTo>
                        <a:pt x="326" y="71"/>
                      </a:lnTo>
                      <a:lnTo>
                        <a:pt x="332" y="69"/>
                      </a:lnTo>
                      <a:lnTo>
                        <a:pt x="344" y="73"/>
                      </a:lnTo>
                      <a:lnTo>
                        <a:pt x="345" y="71"/>
                      </a:lnTo>
                      <a:lnTo>
                        <a:pt x="379" y="80"/>
                      </a:lnTo>
                      <a:lnTo>
                        <a:pt x="397" y="106"/>
                      </a:lnTo>
                      <a:lnTo>
                        <a:pt x="430" y="114"/>
                      </a:lnTo>
                      <a:lnTo>
                        <a:pt x="442" y="114"/>
                      </a:lnTo>
                      <a:lnTo>
                        <a:pt x="562" y="124"/>
                      </a:lnTo>
                      <a:lnTo>
                        <a:pt x="579" y="129"/>
                      </a:lnTo>
                      <a:lnTo>
                        <a:pt x="589" y="133"/>
                      </a:lnTo>
                      <a:lnTo>
                        <a:pt x="605" y="137"/>
                      </a:lnTo>
                      <a:lnTo>
                        <a:pt x="621" y="137"/>
                      </a:lnTo>
                      <a:lnTo>
                        <a:pt x="630" y="137"/>
                      </a:lnTo>
                      <a:lnTo>
                        <a:pt x="640" y="141"/>
                      </a:lnTo>
                      <a:lnTo>
                        <a:pt x="658" y="135"/>
                      </a:lnTo>
                      <a:lnTo>
                        <a:pt x="697" y="135"/>
                      </a:lnTo>
                      <a:lnTo>
                        <a:pt x="719" y="139"/>
                      </a:lnTo>
                      <a:lnTo>
                        <a:pt x="729" y="147"/>
                      </a:lnTo>
                      <a:lnTo>
                        <a:pt x="723" y="163"/>
                      </a:lnTo>
                      <a:lnTo>
                        <a:pt x="735" y="167"/>
                      </a:lnTo>
                      <a:lnTo>
                        <a:pt x="744" y="161"/>
                      </a:lnTo>
                      <a:lnTo>
                        <a:pt x="746" y="167"/>
                      </a:lnTo>
                      <a:lnTo>
                        <a:pt x="764" y="167"/>
                      </a:lnTo>
                      <a:lnTo>
                        <a:pt x="770" y="173"/>
                      </a:lnTo>
                      <a:lnTo>
                        <a:pt x="823" y="291"/>
                      </a:lnTo>
                      <a:lnTo>
                        <a:pt x="839" y="295"/>
                      </a:lnTo>
                      <a:lnTo>
                        <a:pt x="835" y="310"/>
                      </a:lnTo>
                      <a:lnTo>
                        <a:pt x="837" y="316"/>
                      </a:lnTo>
                      <a:lnTo>
                        <a:pt x="817" y="328"/>
                      </a:lnTo>
                      <a:lnTo>
                        <a:pt x="794" y="383"/>
                      </a:lnTo>
                      <a:lnTo>
                        <a:pt x="796" y="395"/>
                      </a:lnTo>
                      <a:lnTo>
                        <a:pt x="796" y="409"/>
                      </a:lnTo>
                      <a:lnTo>
                        <a:pt x="815" y="409"/>
                      </a:lnTo>
                      <a:lnTo>
                        <a:pt x="831" y="395"/>
                      </a:lnTo>
                      <a:lnTo>
                        <a:pt x="833" y="391"/>
                      </a:lnTo>
                      <a:lnTo>
                        <a:pt x="833" y="387"/>
                      </a:lnTo>
                      <a:lnTo>
                        <a:pt x="837" y="371"/>
                      </a:lnTo>
                      <a:lnTo>
                        <a:pt x="862" y="340"/>
                      </a:lnTo>
                      <a:lnTo>
                        <a:pt x="886" y="291"/>
                      </a:lnTo>
                      <a:lnTo>
                        <a:pt x="888" y="275"/>
                      </a:lnTo>
                      <a:lnTo>
                        <a:pt x="904" y="253"/>
                      </a:lnTo>
                      <a:lnTo>
                        <a:pt x="904" y="245"/>
                      </a:lnTo>
                      <a:lnTo>
                        <a:pt x="919" y="232"/>
                      </a:lnTo>
                      <a:lnTo>
                        <a:pt x="925" y="243"/>
                      </a:lnTo>
                      <a:lnTo>
                        <a:pt x="890" y="375"/>
                      </a:lnTo>
                      <a:lnTo>
                        <a:pt x="890" y="377"/>
                      </a:lnTo>
                      <a:lnTo>
                        <a:pt x="882" y="416"/>
                      </a:lnTo>
                      <a:lnTo>
                        <a:pt x="880" y="454"/>
                      </a:lnTo>
                      <a:lnTo>
                        <a:pt x="888" y="470"/>
                      </a:lnTo>
                      <a:lnTo>
                        <a:pt x="872" y="527"/>
                      </a:lnTo>
                      <a:lnTo>
                        <a:pt x="870" y="550"/>
                      </a:lnTo>
                      <a:lnTo>
                        <a:pt x="882" y="580"/>
                      </a:lnTo>
                      <a:lnTo>
                        <a:pt x="880" y="609"/>
                      </a:lnTo>
                      <a:lnTo>
                        <a:pt x="876" y="625"/>
                      </a:lnTo>
                      <a:lnTo>
                        <a:pt x="878" y="635"/>
                      </a:lnTo>
                      <a:lnTo>
                        <a:pt x="870" y="664"/>
                      </a:lnTo>
                      <a:lnTo>
                        <a:pt x="870" y="690"/>
                      </a:lnTo>
                      <a:lnTo>
                        <a:pt x="876" y="701"/>
                      </a:lnTo>
                      <a:lnTo>
                        <a:pt x="878" y="715"/>
                      </a:lnTo>
                      <a:lnTo>
                        <a:pt x="886" y="741"/>
                      </a:lnTo>
                      <a:lnTo>
                        <a:pt x="904" y="772"/>
                      </a:lnTo>
                      <a:lnTo>
                        <a:pt x="913" y="790"/>
                      </a:lnTo>
                      <a:lnTo>
                        <a:pt x="913" y="808"/>
                      </a:lnTo>
                      <a:lnTo>
                        <a:pt x="913" y="817"/>
                      </a:lnTo>
                      <a:lnTo>
                        <a:pt x="921" y="843"/>
                      </a:lnTo>
                      <a:lnTo>
                        <a:pt x="890" y="851"/>
                      </a:lnTo>
                      <a:lnTo>
                        <a:pt x="870" y="855"/>
                      </a:lnTo>
                      <a:lnTo>
                        <a:pt x="858" y="857"/>
                      </a:lnTo>
                      <a:lnTo>
                        <a:pt x="849" y="859"/>
                      </a:lnTo>
                      <a:lnTo>
                        <a:pt x="841" y="861"/>
                      </a:lnTo>
                      <a:lnTo>
                        <a:pt x="788" y="872"/>
                      </a:lnTo>
                      <a:lnTo>
                        <a:pt x="780" y="872"/>
                      </a:lnTo>
                      <a:lnTo>
                        <a:pt x="776" y="874"/>
                      </a:lnTo>
                      <a:lnTo>
                        <a:pt x="768" y="876"/>
                      </a:lnTo>
                      <a:lnTo>
                        <a:pt x="766" y="876"/>
                      </a:lnTo>
                      <a:lnTo>
                        <a:pt x="764" y="876"/>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221" name="Freeform 27">
                  <a:extLst>
                    <a:ext uri="{FF2B5EF4-FFF2-40B4-BE49-F238E27FC236}">
                      <a16:creationId xmlns:a16="http://schemas.microsoft.com/office/drawing/2014/main" id="{09E79F67-F357-4A30-995A-EB99799089EE}"/>
                    </a:ext>
                  </a:extLst>
                </p:cNvPr>
                <p:cNvSpPr>
                  <a:spLocks/>
                </p:cNvSpPr>
                <p:nvPr/>
              </p:nvSpPr>
              <p:spPr bwMode="auto">
                <a:xfrm>
                  <a:off x="3693" y="1659"/>
                  <a:ext cx="374" cy="590"/>
                </a:xfrm>
                <a:custGeom>
                  <a:avLst/>
                  <a:gdLst>
                    <a:gd name="T0" fmla="*/ 6 w 748"/>
                    <a:gd name="T1" fmla="*/ 556 h 1181"/>
                    <a:gd name="T2" fmla="*/ 9 w 748"/>
                    <a:gd name="T3" fmla="*/ 509 h 1181"/>
                    <a:gd name="T4" fmla="*/ 51 w 748"/>
                    <a:gd name="T5" fmla="*/ 479 h 1181"/>
                    <a:gd name="T6" fmla="*/ 53 w 748"/>
                    <a:gd name="T7" fmla="*/ 379 h 1181"/>
                    <a:gd name="T8" fmla="*/ 35 w 748"/>
                    <a:gd name="T9" fmla="*/ 336 h 1181"/>
                    <a:gd name="T10" fmla="*/ 143 w 748"/>
                    <a:gd name="T11" fmla="*/ 275 h 1181"/>
                    <a:gd name="T12" fmla="*/ 157 w 748"/>
                    <a:gd name="T13" fmla="*/ 228 h 1181"/>
                    <a:gd name="T14" fmla="*/ 165 w 748"/>
                    <a:gd name="T15" fmla="*/ 177 h 1181"/>
                    <a:gd name="T16" fmla="*/ 129 w 748"/>
                    <a:gd name="T17" fmla="*/ 143 h 1181"/>
                    <a:gd name="T18" fmla="*/ 68 w 748"/>
                    <a:gd name="T19" fmla="*/ 98 h 1181"/>
                    <a:gd name="T20" fmla="*/ 92 w 748"/>
                    <a:gd name="T21" fmla="*/ 82 h 1181"/>
                    <a:gd name="T22" fmla="*/ 180 w 748"/>
                    <a:gd name="T23" fmla="*/ 67 h 1181"/>
                    <a:gd name="T24" fmla="*/ 251 w 748"/>
                    <a:gd name="T25" fmla="*/ 55 h 1181"/>
                    <a:gd name="T26" fmla="*/ 273 w 748"/>
                    <a:gd name="T27" fmla="*/ 51 h 1181"/>
                    <a:gd name="T28" fmla="*/ 353 w 748"/>
                    <a:gd name="T29" fmla="*/ 37 h 1181"/>
                    <a:gd name="T30" fmla="*/ 373 w 748"/>
                    <a:gd name="T31" fmla="*/ 33 h 1181"/>
                    <a:gd name="T32" fmla="*/ 446 w 748"/>
                    <a:gd name="T33" fmla="*/ 18 h 1181"/>
                    <a:gd name="T34" fmla="*/ 495 w 748"/>
                    <a:gd name="T35" fmla="*/ 8 h 1181"/>
                    <a:gd name="T36" fmla="*/ 550 w 748"/>
                    <a:gd name="T37" fmla="*/ 71 h 1181"/>
                    <a:gd name="T38" fmla="*/ 615 w 748"/>
                    <a:gd name="T39" fmla="*/ 185 h 1181"/>
                    <a:gd name="T40" fmla="*/ 625 w 748"/>
                    <a:gd name="T41" fmla="*/ 230 h 1181"/>
                    <a:gd name="T42" fmla="*/ 632 w 748"/>
                    <a:gd name="T43" fmla="*/ 265 h 1181"/>
                    <a:gd name="T44" fmla="*/ 640 w 748"/>
                    <a:gd name="T45" fmla="*/ 299 h 1181"/>
                    <a:gd name="T46" fmla="*/ 660 w 748"/>
                    <a:gd name="T47" fmla="*/ 389 h 1181"/>
                    <a:gd name="T48" fmla="*/ 672 w 748"/>
                    <a:gd name="T49" fmla="*/ 440 h 1181"/>
                    <a:gd name="T50" fmla="*/ 689 w 748"/>
                    <a:gd name="T51" fmla="*/ 529 h 1181"/>
                    <a:gd name="T52" fmla="*/ 707 w 748"/>
                    <a:gd name="T53" fmla="*/ 607 h 1181"/>
                    <a:gd name="T54" fmla="*/ 707 w 748"/>
                    <a:gd name="T55" fmla="*/ 660 h 1181"/>
                    <a:gd name="T56" fmla="*/ 723 w 748"/>
                    <a:gd name="T57" fmla="*/ 711 h 1181"/>
                    <a:gd name="T58" fmla="*/ 737 w 748"/>
                    <a:gd name="T59" fmla="*/ 741 h 1181"/>
                    <a:gd name="T60" fmla="*/ 727 w 748"/>
                    <a:gd name="T61" fmla="*/ 818 h 1181"/>
                    <a:gd name="T62" fmla="*/ 689 w 748"/>
                    <a:gd name="T63" fmla="*/ 878 h 1181"/>
                    <a:gd name="T64" fmla="*/ 691 w 748"/>
                    <a:gd name="T65" fmla="*/ 906 h 1181"/>
                    <a:gd name="T66" fmla="*/ 697 w 748"/>
                    <a:gd name="T67" fmla="*/ 975 h 1181"/>
                    <a:gd name="T68" fmla="*/ 689 w 748"/>
                    <a:gd name="T69" fmla="*/ 1024 h 1181"/>
                    <a:gd name="T70" fmla="*/ 656 w 748"/>
                    <a:gd name="T71" fmla="*/ 1067 h 1181"/>
                    <a:gd name="T72" fmla="*/ 636 w 748"/>
                    <a:gd name="T73" fmla="*/ 1103 h 1181"/>
                    <a:gd name="T74" fmla="*/ 632 w 748"/>
                    <a:gd name="T75" fmla="*/ 1142 h 1181"/>
                    <a:gd name="T76" fmla="*/ 560 w 748"/>
                    <a:gd name="T77" fmla="*/ 1124 h 1181"/>
                    <a:gd name="T78" fmla="*/ 522 w 748"/>
                    <a:gd name="T79" fmla="*/ 1169 h 1181"/>
                    <a:gd name="T80" fmla="*/ 501 w 748"/>
                    <a:gd name="T81" fmla="*/ 1181 h 1181"/>
                    <a:gd name="T82" fmla="*/ 458 w 748"/>
                    <a:gd name="T83" fmla="*/ 1138 h 1181"/>
                    <a:gd name="T84" fmla="*/ 465 w 748"/>
                    <a:gd name="T85" fmla="*/ 1110 h 1181"/>
                    <a:gd name="T86" fmla="*/ 408 w 748"/>
                    <a:gd name="T87" fmla="*/ 1042 h 1181"/>
                    <a:gd name="T88" fmla="*/ 355 w 748"/>
                    <a:gd name="T89" fmla="*/ 1026 h 1181"/>
                    <a:gd name="T90" fmla="*/ 292 w 748"/>
                    <a:gd name="T91" fmla="*/ 987 h 1181"/>
                    <a:gd name="T92" fmla="*/ 265 w 748"/>
                    <a:gd name="T93" fmla="*/ 933 h 1181"/>
                    <a:gd name="T94" fmla="*/ 275 w 748"/>
                    <a:gd name="T95" fmla="*/ 898 h 1181"/>
                    <a:gd name="T96" fmla="*/ 281 w 748"/>
                    <a:gd name="T97" fmla="*/ 849 h 1181"/>
                    <a:gd name="T98" fmla="*/ 287 w 748"/>
                    <a:gd name="T99" fmla="*/ 831 h 1181"/>
                    <a:gd name="T100" fmla="*/ 239 w 748"/>
                    <a:gd name="T101" fmla="*/ 818 h 1181"/>
                    <a:gd name="T102" fmla="*/ 188 w 748"/>
                    <a:gd name="T103" fmla="*/ 831 h 1181"/>
                    <a:gd name="T104" fmla="*/ 163 w 748"/>
                    <a:gd name="T105" fmla="*/ 764 h 1181"/>
                    <a:gd name="T106" fmla="*/ 90 w 748"/>
                    <a:gd name="T107" fmla="*/ 719 h 1181"/>
                    <a:gd name="T108" fmla="*/ 57 w 748"/>
                    <a:gd name="T109" fmla="*/ 698 h 1181"/>
                    <a:gd name="T110" fmla="*/ 35 w 748"/>
                    <a:gd name="T111" fmla="*/ 670 h 1181"/>
                    <a:gd name="T112" fmla="*/ 2 w 748"/>
                    <a:gd name="T113" fmla="*/ 609 h 118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48"/>
                    <a:gd name="T172" fmla="*/ 0 h 1181"/>
                    <a:gd name="T173" fmla="*/ 748 w 748"/>
                    <a:gd name="T174" fmla="*/ 1181 h 118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48" h="1181">
                      <a:moveTo>
                        <a:pt x="0" y="593"/>
                      </a:moveTo>
                      <a:lnTo>
                        <a:pt x="0" y="584"/>
                      </a:lnTo>
                      <a:lnTo>
                        <a:pt x="0" y="582"/>
                      </a:lnTo>
                      <a:lnTo>
                        <a:pt x="6" y="556"/>
                      </a:lnTo>
                      <a:lnTo>
                        <a:pt x="7" y="556"/>
                      </a:lnTo>
                      <a:lnTo>
                        <a:pt x="9" y="554"/>
                      </a:lnTo>
                      <a:lnTo>
                        <a:pt x="15" y="548"/>
                      </a:lnTo>
                      <a:lnTo>
                        <a:pt x="9" y="509"/>
                      </a:lnTo>
                      <a:lnTo>
                        <a:pt x="39" y="493"/>
                      </a:lnTo>
                      <a:lnTo>
                        <a:pt x="47" y="487"/>
                      </a:lnTo>
                      <a:lnTo>
                        <a:pt x="49" y="485"/>
                      </a:lnTo>
                      <a:lnTo>
                        <a:pt x="51" y="479"/>
                      </a:lnTo>
                      <a:lnTo>
                        <a:pt x="49" y="468"/>
                      </a:lnTo>
                      <a:lnTo>
                        <a:pt x="66" y="411"/>
                      </a:lnTo>
                      <a:lnTo>
                        <a:pt x="64" y="395"/>
                      </a:lnTo>
                      <a:lnTo>
                        <a:pt x="53" y="379"/>
                      </a:lnTo>
                      <a:lnTo>
                        <a:pt x="31" y="364"/>
                      </a:lnTo>
                      <a:lnTo>
                        <a:pt x="35" y="346"/>
                      </a:lnTo>
                      <a:lnTo>
                        <a:pt x="35" y="344"/>
                      </a:lnTo>
                      <a:lnTo>
                        <a:pt x="35" y="336"/>
                      </a:lnTo>
                      <a:lnTo>
                        <a:pt x="43" y="322"/>
                      </a:lnTo>
                      <a:lnTo>
                        <a:pt x="78" y="312"/>
                      </a:lnTo>
                      <a:lnTo>
                        <a:pt x="123" y="291"/>
                      </a:lnTo>
                      <a:lnTo>
                        <a:pt x="143" y="275"/>
                      </a:lnTo>
                      <a:lnTo>
                        <a:pt x="147" y="242"/>
                      </a:lnTo>
                      <a:lnTo>
                        <a:pt x="147" y="236"/>
                      </a:lnTo>
                      <a:lnTo>
                        <a:pt x="155" y="228"/>
                      </a:lnTo>
                      <a:lnTo>
                        <a:pt x="157" y="228"/>
                      </a:lnTo>
                      <a:lnTo>
                        <a:pt x="165" y="206"/>
                      </a:lnTo>
                      <a:lnTo>
                        <a:pt x="167" y="195"/>
                      </a:lnTo>
                      <a:lnTo>
                        <a:pt x="165" y="179"/>
                      </a:lnTo>
                      <a:lnTo>
                        <a:pt x="165" y="177"/>
                      </a:lnTo>
                      <a:lnTo>
                        <a:pt x="163" y="173"/>
                      </a:lnTo>
                      <a:lnTo>
                        <a:pt x="155" y="153"/>
                      </a:lnTo>
                      <a:lnTo>
                        <a:pt x="137" y="147"/>
                      </a:lnTo>
                      <a:lnTo>
                        <a:pt x="129" y="143"/>
                      </a:lnTo>
                      <a:lnTo>
                        <a:pt x="116" y="139"/>
                      </a:lnTo>
                      <a:lnTo>
                        <a:pt x="112" y="136"/>
                      </a:lnTo>
                      <a:lnTo>
                        <a:pt x="96" y="110"/>
                      </a:lnTo>
                      <a:lnTo>
                        <a:pt x="68" y="98"/>
                      </a:lnTo>
                      <a:lnTo>
                        <a:pt x="64" y="90"/>
                      </a:lnTo>
                      <a:lnTo>
                        <a:pt x="64" y="88"/>
                      </a:lnTo>
                      <a:lnTo>
                        <a:pt x="74" y="86"/>
                      </a:lnTo>
                      <a:lnTo>
                        <a:pt x="92" y="82"/>
                      </a:lnTo>
                      <a:lnTo>
                        <a:pt x="100" y="82"/>
                      </a:lnTo>
                      <a:lnTo>
                        <a:pt x="147" y="73"/>
                      </a:lnTo>
                      <a:lnTo>
                        <a:pt x="161" y="71"/>
                      </a:lnTo>
                      <a:lnTo>
                        <a:pt x="180" y="67"/>
                      </a:lnTo>
                      <a:lnTo>
                        <a:pt x="190" y="67"/>
                      </a:lnTo>
                      <a:lnTo>
                        <a:pt x="196" y="65"/>
                      </a:lnTo>
                      <a:lnTo>
                        <a:pt x="230" y="59"/>
                      </a:lnTo>
                      <a:lnTo>
                        <a:pt x="251" y="55"/>
                      </a:lnTo>
                      <a:lnTo>
                        <a:pt x="267" y="53"/>
                      </a:lnTo>
                      <a:lnTo>
                        <a:pt x="269" y="53"/>
                      </a:lnTo>
                      <a:lnTo>
                        <a:pt x="271" y="51"/>
                      </a:lnTo>
                      <a:lnTo>
                        <a:pt x="273" y="51"/>
                      </a:lnTo>
                      <a:lnTo>
                        <a:pt x="292" y="49"/>
                      </a:lnTo>
                      <a:lnTo>
                        <a:pt x="326" y="41"/>
                      </a:lnTo>
                      <a:lnTo>
                        <a:pt x="342" y="39"/>
                      </a:lnTo>
                      <a:lnTo>
                        <a:pt x="353" y="37"/>
                      </a:lnTo>
                      <a:lnTo>
                        <a:pt x="365" y="35"/>
                      </a:lnTo>
                      <a:lnTo>
                        <a:pt x="369" y="33"/>
                      </a:lnTo>
                      <a:lnTo>
                        <a:pt x="371" y="33"/>
                      </a:lnTo>
                      <a:lnTo>
                        <a:pt x="373" y="33"/>
                      </a:lnTo>
                      <a:lnTo>
                        <a:pt x="381" y="31"/>
                      </a:lnTo>
                      <a:lnTo>
                        <a:pt x="385" y="29"/>
                      </a:lnTo>
                      <a:lnTo>
                        <a:pt x="393" y="29"/>
                      </a:lnTo>
                      <a:lnTo>
                        <a:pt x="446" y="18"/>
                      </a:lnTo>
                      <a:lnTo>
                        <a:pt x="454" y="16"/>
                      </a:lnTo>
                      <a:lnTo>
                        <a:pt x="463" y="14"/>
                      </a:lnTo>
                      <a:lnTo>
                        <a:pt x="475" y="12"/>
                      </a:lnTo>
                      <a:lnTo>
                        <a:pt x="495" y="8"/>
                      </a:lnTo>
                      <a:lnTo>
                        <a:pt x="526" y="0"/>
                      </a:lnTo>
                      <a:lnTo>
                        <a:pt x="530" y="25"/>
                      </a:lnTo>
                      <a:lnTo>
                        <a:pt x="536" y="51"/>
                      </a:lnTo>
                      <a:lnTo>
                        <a:pt x="550" y="71"/>
                      </a:lnTo>
                      <a:lnTo>
                        <a:pt x="573" y="98"/>
                      </a:lnTo>
                      <a:lnTo>
                        <a:pt x="587" y="122"/>
                      </a:lnTo>
                      <a:lnTo>
                        <a:pt x="609" y="153"/>
                      </a:lnTo>
                      <a:lnTo>
                        <a:pt x="615" y="185"/>
                      </a:lnTo>
                      <a:lnTo>
                        <a:pt x="617" y="191"/>
                      </a:lnTo>
                      <a:lnTo>
                        <a:pt x="619" y="202"/>
                      </a:lnTo>
                      <a:lnTo>
                        <a:pt x="623" y="222"/>
                      </a:lnTo>
                      <a:lnTo>
                        <a:pt x="625" y="230"/>
                      </a:lnTo>
                      <a:lnTo>
                        <a:pt x="627" y="238"/>
                      </a:lnTo>
                      <a:lnTo>
                        <a:pt x="629" y="242"/>
                      </a:lnTo>
                      <a:lnTo>
                        <a:pt x="629" y="248"/>
                      </a:lnTo>
                      <a:lnTo>
                        <a:pt x="632" y="265"/>
                      </a:lnTo>
                      <a:lnTo>
                        <a:pt x="634" y="273"/>
                      </a:lnTo>
                      <a:lnTo>
                        <a:pt x="636" y="281"/>
                      </a:lnTo>
                      <a:lnTo>
                        <a:pt x="640" y="297"/>
                      </a:lnTo>
                      <a:lnTo>
                        <a:pt x="640" y="299"/>
                      </a:lnTo>
                      <a:lnTo>
                        <a:pt x="642" y="310"/>
                      </a:lnTo>
                      <a:lnTo>
                        <a:pt x="652" y="354"/>
                      </a:lnTo>
                      <a:lnTo>
                        <a:pt x="658" y="377"/>
                      </a:lnTo>
                      <a:lnTo>
                        <a:pt x="660" y="389"/>
                      </a:lnTo>
                      <a:lnTo>
                        <a:pt x="664" y="405"/>
                      </a:lnTo>
                      <a:lnTo>
                        <a:pt x="664" y="407"/>
                      </a:lnTo>
                      <a:lnTo>
                        <a:pt x="668" y="422"/>
                      </a:lnTo>
                      <a:lnTo>
                        <a:pt x="672" y="440"/>
                      </a:lnTo>
                      <a:lnTo>
                        <a:pt x="678" y="476"/>
                      </a:lnTo>
                      <a:lnTo>
                        <a:pt x="680" y="479"/>
                      </a:lnTo>
                      <a:lnTo>
                        <a:pt x="682" y="491"/>
                      </a:lnTo>
                      <a:lnTo>
                        <a:pt x="689" y="529"/>
                      </a:lnTo>
                      <a:lnTo>
                        <a:pt x="693" y="544"/>
                      </a:lnTo>
                      <a:lnTo>
                        <a:pt x="699" y="568"/>
                      </a:lnTo>
                      <a:lnTo>
                        <a:pt x="703" y="586"/>
                      </a:lnTo>
                      <a:lnTo>
                        <a:pt x="707" y="607"/>
                      </a:lnTo>
                      <a:lnTo>
                        <a:pt x="709" y="613"/>
                      </a:lnTo>
                      <a:lnTo>
                        <a:pt x="715" y="639"/>
                      </a:lnTo>
                      <a:lnTo>
                        <a:pt x="705" y="660"/>
                      </a:lnTo>
                      <a:lnTo>
                        <a:pt x="707" y="660"/>
                      </a:lnTo>
                      <a:lnTo>
                        <a:pt x="711" y="658"/>
                      </a:lnTo>
                      <a:lnTo>
                        <a:pt x="707" y="682"/>
                      </a:lnTo>
                      <a:lnTo>
                        <a:pt x="709" y="692"/>
                      </a:lnTo>
                      <a:lnTo>
                        <a:pt x="723" y="711"/>
                      </a:lnTo>
                      <a:lnTo>
                        <a:pt x="737" y="729"/>
                      </a:lnTo>
                      <a:lnTo>
                        <a:pt x="733" y="733"/>
                      </a:lnTo>
                      <a:lnTo>
                        <a:pt x="733" y="735"/>
                      </a:lnTo>
                      <a:lnTo>
                        <a:pt x="737" y="741"/>
                      </a:lnTo>
                      <a:lnTo>
                        <a:pt x="748" y="763"/>
                      </a:lnTo>
                      <a:lnTo>
                        <a:pt x="733" y="798"/>
                      </a:lnTo>
                      <a:lnTo>
                        <a:pt x="729" y="802"/>
                      </a:lnTo>
                      <a:lnTo>
                        <a:pt x="727" y="818"/>
                      </a:lnTo>
                      <a:lnTo>
                        <a:pt x="717" y="825"/>
                      </a:lnTo>
                      <a:lnTo>
                        <a:pt x="719" y="837"/>
                      </a:lnTo>
                      <a:lnTo>
                        <a:pt x="715" y="849"/>
                      </a:lnTo>
                      <a:lnTo>
                        <a:pt x="689" y="878"/>
                      </a:lnTo>
                      <a:lnTo>
                        <a:pt x="684" y="878"/>
                      </a:lnTo>
                      <a:lnTo>
                        <a:pt x="686" y="880"/>
                      </a:lnTo>
                      <a:lnTo>
                        <a:pt x="686" y="884"/>
                      </a:lnTo>
                      <a:lnTo>
                        <a:pt x="691" y="906"/>
                      </a:lnTo>
                      <a:lnTo>
                        <a:pt x="691" y="922"/>
                      </a:lnTo>
                      <a:lnTo>
                        <a:pt x="682" y="957"/>
                      </a:lnTo>
                      <a:lnTo>
                        <a:pt x="686" y="961"/>
                      </a:lnTo>
                      <a:lnTo>
                        <a:pt x="697" y="975"/>
                      </a:lnTo>
                      <a:lnTo>
                        <a:pt x="684" y="996"/>
                      </a:lnTo>
                      <a:lnTo>
                        <a:pt x="682" y="1014"/>
                      </a:lnTo>
                      <a:lnTo>
                        <a:pt x="687" y="1024"/>
                      </a:lnTo>
                      <a:lnTo>
                        <a:pt x="689" y="1024"/>
                      </a:lnTo>
                      <a:lnTo>
                        <a:pt x="703" y="1036"/>
                      </a:lnTo>
                      <a:lnTo>
                        <a:pt x="693" y="1044"/>
                      </a:lnTo>
                      <a:lnTo>
                        <a:pt x="672" y="1051"/>
                      </a:lnTo>
                      <a:lnTo>
                        <a:pt x="656" y="1067"/>
                      </a:lnTo>
                      <a:lnTo>
                        <a:pt x="654" y="1067"/>
                      </a:lnTo>
                      <a:lnTo>
                        <a:pt x="652" y="1067"/>
                      </a:lnTo>
                      <a:lnTo>
                        <a:pt x="644" y="1065"/>
                      </a:lnTo>
                      <a:lnTo>
                        <a:pt x="636" y="1103"/>
                      </a:lnTo>
                      <a:lnTo>
                        <a:pt x="654" y="1126"/>
                      </a:lnTo>
                      <a:lnTo>
                        <a:pt x="646" y="1140"/>
                      </a:lnTo>
                      <a:lnTo>
                        <a:pt x="644" y="1140"/>
                      </a:lnTo>
                      <a:lnTo>
                        <a:pt x="632" y="1142"/>
                      </a:lnTo>
                      <a:lnTo>
                        <a:pt x="619" y="1134"/>
                      </a:lnTo>
                      <a:lnTo>
                        <a:pt x="595" y="1132"/>
                      </a:lnTo>
                      <a:lnTo>
                        <a:pt x="562" y="1124"/>
                      </a:lnTo>
                      <a:lnTo>
                        <a:pt x="560" y="1124"/>
                      </a:lnTo>
                      <a:lnTo>
                        <a:pt x="548" y="1126"/>
                      </a:lnTo>
                      <a:lnTo>
                        <a:pt x="528" y="1158"/>
                      </a:lnTo>
                      <a:lnTo>
                        <a:pt x="522" y="1165"/>
                      </a:lnTo>
                      <a:lnTo>
                        <a:pt x="522" y="1169"/>
                      </a:lnTo>
                      <a:lnTo>
                        <a:pt x="528" y="1177"/>
                      </a:lnTo>
                      <a:lnTo>
                        <a:pt x="509" y="1167"/>
                      </a:lnTo>
                      <a:lnTo>
                        <a:pt x="511" y="1181"/>
                      </a:lnTo>
                      <a:lnTo>
                        <a:pt x="501" y="1181"/>
                      </a:lnTo>
                      <a:lnTo>
                        <a:pt x="489" y="1177"/>
                      </a:lnTo>
                      <a:lnTo>
                        <a:pt x="465" y="1138"/>
                      </a:lnTo>
                      <a:lnTo>
                        <a:pt x="459" y="1138"/>
                      </a:lnTo>
                      <a:lnTo>
                        <a:pt x="458" y="1138"/>
                      </a:lnTo>
                      <a:lnTo>
                        <a:pt x="454" y="1126"/>
                      </a:lnTo>
                      <a:lnTo>
                        <a:pt x="458" y="1120"/>
                      </a:lnTo>
                      <a:lnTo>
                        <a:pt x="461" y="1118"/>
                      </a:lnTo>
                      <a:lnTo>
                        <a:pt x="465" y="1110"/>
                      </a:lnTo>
                      <a:lnTo>
                        <a:pt x="442" y="1075"/>
                      </a:lnTo>
                      <a:lnTo>
                        <a:pt x="442" y="1073"/>
                      </a:lnTo>
                      <a:lnTo>
                        <a:pt x="444" y="1063"/>
                      </a:lnTo>
                      <a:lnTo>
                        <a:pt x="408" y="1042"/>
                      </a:lnTo>
                      <a:lnTo>
                        <a:pt x="404" y="1032"/>
                      </a:lnTo>
                      <a:lnTo>
                        <a:pt x="381" y="1020"/>
                      </a:lnTo>
                      <a:lnTo>
                        <a:pt x="367" y="1022"/>
                      </a:lnTo>
                      <a:lnTo>
                        <a:pt x="355" y="1026"/>
                      </a:lnTo>
                      <a:lnTo>
                        <a:pt x="342" y="1010"/>
                      </a:lnTo>
                      <a:lnTo>
                        <a:pt x="316" y="994"/>
                      </a:lnTo>
                      <a:lnTo>
                        <a:pt x="300" y="990"/>
                      </a:lnTo>
                      <a:lnTo>
                        <a:pt x="292" y="987"/>
                      </a:lnTo>
                      <a:lnTo>
                        <a:pt x="290" y="985"/>
                      </a:lnTo>
                      <a:lnTo>
                        <a:pt x="269" y="967"/>
                      </a:lnTo>
                      <a:lnTo>
                        <a:pt x="265" y="963"/>
                      </a:lnTo>
                      <a:lnTo>
                        <a:pt x="265" y="933"/>
                      </a:lnTo>
                      <a:lnTo>
                        <a:pt x="273" y="908"/>
                      </a:lnTo>
                      <a:lnTo>
                        <a:pt x="273" y="904"/>
                      </a:lnTo>
                      <a:lnTo>
                        <a:pt x="275" y="900"/>
                      </a:lnTo>
                      <a:lnTo>
                        <a:pt x="275" y="898"/>
                      </a:lnTo>
                      <a:lnTo>
                        <a:pt x="285" y="878"/>
                      </a:lnTo>
                      <a:lnTo>
                        <a:pt x="283" y="873"/>
                      </a:lnTo>
                      <a:lnTo>
                        <a:pt x="281" y="853"/>
                      </a:lnTo>
                      <a:lnTo>
                        <a:pt x="281" y="849"/>
                      </a:lnTo>
                      <a:lnTo>
                        <a:pt x="289" y="843"/>
                      </a:lnTo>
                      <a:lnTo>
                        <a:pt x="289" y="841"/>
                      </a:lnTo>
                      <a:lnTo>
                        <a:pt x="289" y="839"/>
                      </a:lnTo>
                      <a:lnTo>
                        <a:pt x="287" y="831"/>
                      </a:lnTo>
                      <a:lnTo>
                        <a:pt x="261" y="821"/>
                      </a:lnTo>
                      <a:lnTo>
                        <a:pt x="257" y="821"/>
                      </a:lnTo>
                      <a:lnTo>
                        <a:pt x="245" y="821"/>
                      </a:lnTo>
                      <a:lnTo>
                        <a:pt x="239" y="818"/>
                      </a:lnTo>
                      <a:lnTo>
                        <a:pt x="226" y="818"/>
                      </a:lnTo>
                      <a:lnTo>
                        <a:pt x="212" y="839"/>
                      </a:lnTo>
                      <a:lnTo>
                        <a:pt x="206" y="841"/>
                      </a:lnTo>
                      <a:lnTo>
                        <a:pt x="188" y="831"/>
                      </a:lnTo>
                      <a:lnTo>
                        <a:pt x="182" y="818"/>
                      </a:lnTo>
                      <a:lnTo>
                        <a:pt x="176" y="792"/>
                      </a:lnTo>
                      <a:lnTo>
                        <a:pt x="169" y="772"/>
                      </a:lnTo>
                      <a:lnTo>
                        <a:pt x="163" y="764"/>
                      </a:lnTo>
                      <a:lnTo>
                        <a:pt x="143" y="751"/>
                      </a:lnTo>
                      <a:lnTo>
                        <a:pt x="125" y="743"/>
                      </a:lnTo>
                      <a:lnTo>
                        <a:pt x="114" y="739"/>
                      </a:lnTo>
                      <a:lnTo>
                        <a:pt x="90" y="719"/>
                      </a:lnTo>
                      <a:lnTo>
                        <a:pt x="82" y="717"/>
                      </a:lnTo>
                      <a:lnTo>
                        <a:pt x="76" y="707"/>
                      </a:lnTo>
                      <a:lnTo>
                        <a:pt x="61" y="700"/>
                      </a:lnTo>
                      <a:lnTo>
                        <a:pt x="57" y="698"/>
                      </a:lnTo>
                      <a:lnTo>
                        <a:pt x="51" y="694"/>
                      </a:lnTo>
                      <a:lnTo>
                        <a:pt x="39" y="682"/>
                      </a:lnTo>
                      <a:lnTo>
                        <a:pt x="39" y="680"/>
                      </a:lnTo>
                      <a:lnTo>
                        <a:pt x="35" y="670"/>
                      </a:lnTo>
                      <a:lnTo>
                        <a:pt x="21" y="658"/>
                      </a:lnTo>
                      <a:lnTo>
                        <a:pt x="21" y="645"/>
                      </a:lnTo>
                      <a:lnTo>
                        <a:pt x="11" y="633"/>
                      </a:lnTo>
                      <a:lnTo>
                        <a:pt x="2" y="609"/>
                      </a:lnTo>
                      <a:lnTo>
                        <a:pt x="0" y="593"/>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222" name="Freeform 28">
                  <a:extLst>
                    <a:ext uri="{FF2B5EF4-FFF2-40B4-BE49-F238E27FC236}">
                      <a16:creationId xmlns:a16="http://schemas.microsoft.com/office/drawing/2014/main" id="{7A47D624-BD0C-4462-A152-943FD0EFC2A8}"/>
                    </a:ext>
                  </a:extLst>
                </p:cNvPr>
                <p:cNvSpPr>
                  <a:spLocks/>
                </p:cNvSpPr>
                <p:nvPr/>
              </p:nvSpPr>
              <p:spPr bwMode="auto">
                <a:xfrm>
                  <a:off x="3227" y="1607"/>
                  <a:ext cx="549" cy="356"/>
                </a:xfrm>
                <a:custGeom>
                  <a:avLst/>
                  <a:gdLst>
                    <a:gd name="T0" fmla="*/ 444 w 1099"/>
                    <a:gd name="T1" fmla="*/ 61 h 709"/>
                    <a:gd name="T2" fmla="*/ 421 w 1099"/>
                    <a:gd name="T3" fmla="*/ 63 h 709"/>
                    <a:gd name="T4" fmla="*/ 348 w 1099"/>
                    <a:gd name="T5" fmla="*/ 72 h 709"/>
                    <a:gd name="T6" fmla="*/ 281 w 1099"/>
                    <a:gd name="T7" fmla="*/ 78 h 709"/>
                    <a:gd name="T8" fmla="*/ 238 w 1099"/>
                    <a:gd name="T9" fmla="*/ 84 h 709"/>
                    <a:gd name="T10" fmla="*/ 185 w 1099"/>
                    <a:gd name="T11" fmla="*/ 90 h 709"/>
                    <a:gd name="T12" fmla="*/ 120 w 1099"/>
                    <a:gd name="T13" fmla="*/ 96 h 709"/>
                    <a:gd name="T14" fmla="*/ 88 w 1099"/>
                    <a:gd name="T15" fmla="*/ 98 h 709"/>
                    <a:gd name="T16" fmla="*/ 24 w 1099"/>
                    <a:gd name="T17" fmla="*/ 104 h 709"/>
                    <a:gd name="T18" fmla="*/ 14 w 1099"/>
                    <a:gd name="T19" fmla="*/ 131 h 709"/>
                    <a:gd name="T20" fmla="*/ 31 w 1099"/>
                    <a:gd name="T21" fmla="*/ 183 h 709"/>
                    <a:gd name="T22" fmla="*/ 26 w 1099"/>
                    <a:gd name="T23" fmla="*/ 220 h 709"/>
                    <a:gd name="T24" fmla="*/ 31 w 1099"/>
                    <a:gd name="T25" fmla="*/ 297 h 709"/>
                    <a:gd name="T26" fmla="*/ 43 w 1099"/>
                    <a:gd name="T27" fmla="*/ 318 h 709"/>
                    <a:gd name="T28" fmla="*/ 63 w 1099"/>
                    <a:gd name="T29" fmla="*/ 375 h 709"/>
                    <a:gd name="T30" fmla="*/ 85 w 1099"/>
                    <a:gd name="T31" fmla="*/ 418 h 709"/>
                    <a:gd name="T32" fmla="*/ 108 w 1099"/>
                    <a:gd name="T33" fmla="*/ 446 h 709"/>
                    <a:gd name="T34" fmla="*/ 114 w 1099"/>
                    <a:gd name="T35" fmla="*/ 495 h 709"/>
                    <a:gd name="T36" fmla="*/ 134 w 1099"/>
                    <a:gd name="T37" fmla="*/ 521 h 709"/>
                    <a:gd name="T38" fmla="*/ 159 w 1099"/>
                    <a:gd name="T39" fmla="*/ 564 h 709"/>
                    <a:gd name="T40" fmla="*/ 161 w 1099"/>
                    <a:gd name="T41" fmla="*/ 583 h 709"/>
                    <a:gd name="T42" fmla="*/ 165 w 1099"/>
                    <a:gd name="T43" fmla="*/ 597 h 709"/>
                    <a:gd name="T44" fmla="*/ 165 w 1099"/>
                    <a:gd name="T45" fmla="*/ 613 h 709"/>
                    <a:gd name="T46" fmla="*/ 179 w 1099"/>
                    <a:gd name="T47" fmla="*/ 644 h 709"/>
                    <a:gd name="T48" fmla="*/ 169 w 1099"/>
                    <a:gd name="T49" fmla="*/ 676 h 709"/>
                    <a:gd name="T50" fmla="*/ 195 w 1099"/>
                    <a:gd name="T51" fmla="*/ 709 h 709"/>
                    <a:gd name="T52" fmla="*/ 281 w 1099"/>
                    <a:gd name="T53" fmla="*/ 701 h 709"/>
                    <a:gd name="T54" fmla="*/ 338 w 1099"/>
                    <a:gd name="T55" fmla="*/ 696 h 709"/>
                    <a:gd name="T56" fmla="*/ 409 w 1099"/>
                    <a:gd name="T57" fmla="*/ 690 h 709"/>
                    <a:gd name="T58" fmla="*/ 456 w 1099"/>
                    <a:gd name="T59" fmla="*/ 684 h 709"/>
                    <a:gd name="T60" fmla="*/ 533 w 1099"/>
                    <a:gd name="T61" fmla="*/ 674 h 709"/>
                    <a:gd name="T62" fmla="*/ 570 w 1099"/>
                    <a:gd name="T63" fmla="*/ 668 h 709"/>
                    <a:gd name="T64" fmla="*/ 601 w 1099"/>
                    <a:gd name="T65" fmla="*/ 664 h 709"/>
                    <a:gd name="T66" fmla="*/ 664 w 1099"/>
                    <a:gd name="T67" fmla="*/ 654 h 709"/>
                    <a:gd name="T68" fmla="*/ 727 w 1099"/>
                    <a:gd name="T69" fmla="*/ 644 h 709"/>
                    <a:gd name="T70" fmla="*/ 792 w 1099"/>
                    <a:gd name="T71" fmla="*/ 633 h 709"/>
                    <a:gd name="T72" fmla="*/ 824 w 1099"/>
                    <a:gd name="T73" fmla="*/ 627 h 709"/>
                    <a:gd name="T74" fmla="*/ 881 w 1099"/>
                    <a:gd name="T75" fmla="*/ 617 h 709"/>
                    <a:gd name="T76" fmla="*/ 926 w 1099"/>
                    <a:gd name="T77" fmla="*/ 654 h 709"/>
                    <a:gd name="T78" fmla="*/ 941 w 1099"/>
                    <a:gd name="T79" fmla="*/ 613 h 709"/>
                    <a:gd name="T80" fmla="*/ 981 w 1099"/>
                    <a:gd name="T81" fmla="*/ 589 h 709"/>
                    <a:gd name="T82" fmla="*/ 998 w 1099"/>
                    <a:gd name="T83" fmla="*/ 515 h 709"/>
                    <a:gd name="T84" fmla="*/ 963 w 1099"/>
                    <a:gd name="T85" fmla="*/ 468 h 709"/>
                    <a:gd name="T86" fmla="*/ 967 w 1099"/>
                    <a:gd name="T87" fmla="*/ 440 h 709"/>
                    <a:gd name="T88" fmla="*/ 1055 w 1099"/>
                    <a:gd name="T89" fmla="*/ 395 h 709"/>
                    <a:gd name="T90" fmla="*/ 1079 w 1099"/>
                    <a:gd name="T91" fmla="*/ 340 h 709"/>
                    <a:gd name="T92" fmla="*/ 1097 w 1099"/>
                    <a:gd name="T93" fmla="*/ 310 h 709"/>
                    <a:gd name="T94" fmla="*/ 1097 w 1099"/>
                    <a:gd name="T95" fmla="*/ 281 h 709"/>
                    <a:gd name="T96" fmla="*/ 1069 w 1099"/>
                    <a:gd name="T97" fmla="*/ 251 h 709"/>
                    <a:gd name="T98" fmla="*/ 1044 w 1099"/>
                    <a:gd name="T99" fmla="*/ 240 h 709"/>
                    <a:gd name="T100" fmla="*/ 996 w 1099"/>
                    <a:gd name="T101" fmla="*/ 194 h 709"/>
                    <a:gd name="T102" fmla="*/ 973 w 1099"/>
                    <a:gd name="T103" fmla="*/ 165 h 709"/>
                    <a:gd name="T104" fmla="*/ 912 w 1099"/>
                    <a:gd name="T105" fmla="*/ 128 h 709"/>
                    <a:gd name="T106" fmla="*/ 888 w 1099"/>
                    <a:gd name="T107" fmla="*/ 88 h 709"/>
                    <a:gd name="T108" fmla="*/ 875 w 1099"/>
                    <a:gd name="T109" fmla="*/ 19 h 709"/>
                    <a:gd name="T110" fmla="*/ 863 w 1099"/>
                    <a:gd name="T111" fmla="*/ 0 h 709"/>
                    <a:gd name="T112" fmla="*/ 802 w 1099"/>
                    <a:gd name="T113" fmla="*/ 10 h 709"/>
                    <a:gd name="T114" fmla="*/ 670 w 1099"/>
                    <a:gd name="T115" fmla="*/ 29 h 709"/>
                    <a:gd name="T116" fmla="*/ 578 w 1099"/>
                    <a:gd name="T117" fmla="*/ 43 h 709"/>
                    <a:gd name="T118" fmla="*/ 517 w 1099"/>
                    <a:gd name="T119" fmla="*/ 51 h 70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99"/>
                    <a:gd name="T181" fmla="*/ 0 h 709"/>
                    <a:gd name="T182" fmla="*/ 1099 w 1099"/>
                    <a:gd name="T183" fmla="*/ 709 h 70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99" h="709">
                      <a:moveTo>
                        <a:pt x="501" y="53"/>
                      </a:moveTo>
                      <a:lnTo>
                        <a:pt x="478" y="57"/>
                      </a:lnTo>
                      <a:lnTo>
                        <a:pt x="444" y="61"/>
                      </a:lnTo>
                      <a:lnTo>
                        <a:pt x="440" y="61"/>
                      </a:lnTo>
                      <a:lnTo>
                        <a:pt x="425" y="63"/>
                      </a:lnTo>
                      <a:lnTo>
                        <a:pt x="421" y="63"/>
                      </a:lnTo>
                      <a:lnTo>
                        <a:pt x="379" y="69"/>
                      </a:lnTo>
                      <a:lnTo>
                        <a:pt x="360" y="71"/>
                      </a:lnTo>
                      <a:lnTo>
                        <a:pt x="348" y="72"/>
                      </a:lnTo>
                      <a:lnTo>
                        <a:pt x="314" y="76"/>
                      </a:lnTo>
                      <a:lnTo>
                        <a:pt x="299" y="76"/>
                      </a:lnTo>
                      <a:lnTo>
                        <a:pt x="281" y="78"/>
                      </a:lnTo>
                      <a:lnTo>
                        <a:pt x="279" y="80"/>
                      </a:lnTo>
                      <a:lnTo>
                        <a:pt x="273" y="80"/>
                      </a:lnTo>
                      <a:lnTo>
                        <a:pt x="238" y="84"/>
                      </a:lnTo>
                      <a:lnTo>
                        <a:pt x="218" y="86"/>
                      </a:lnTo>
                      <a:lnTo>
                        <a:pt x="197" y="88"/>
                      </a:lnTo>
                      <a:lnTo>
                        <a:pt x="185" y="90"/>
                      </a:lnTo>
                      <a:lnTo>
                        <a:pt x="144" y="94"/>
                      </a:lnTo>
                      <a:lnTo>
                        <a:pt x="138" y="94"/>
                      </a:lnTo>
                      <a:lnTo>
                        <a:pt x="120" y="96"/>
                      </a:lnTo>
                      <a:lnTo>
                        <a:pt x="108" y="96"/>
                      </a:lnTo>
                      <a:lnTo>
                        <a:pt x="96" y="98"/>
                      </a:lnTo>
                      <a:lnTo>
                        <a:pt x="88" y="98"/>
                      </a:lnTo>
                      <a:lnTo>
                        <a:pt x="57" y="102"/>
                      </a:lnTo>
                      <a:lnTo>
                        <a:pt x="35" y="102"/>
                      </a:lnTo>
                      <a:lnTo>
                        <a:pt x="24" y="104"/>
                      </a:lnTo>
                      <a:lnTo>
                        <a:pt x="16" y="104"/>
                      </a:lnTo>
                      <a:lnTo>
                        <a:pt x="0" y="106"/>
                      </a:lnTo>
                      <a:lnTo>
                        <a:pt x="14" y="131"/>
                      </a:lnTo>
                      <a:lnTo>
                        <a:pt x="12" y="157"/>
                      </a:lnTo>
                      <a:lnTo>
                        <a:pt x="20" y="163"/>
                      </a:lnTo>
                      <a:lnTo>
                        <a:pt x="31" y="183"/>
                      </a:lnTo>
                      <a:lnTo>
                        <a:pt x="30" y="192"/>
                      </a:lnTo>
                      <a:lnTo>
                        <a:pt x="24" y="200"/>
                      </a:lnTo>
                      <a:lnTo>
                        <a:pt x="26" y="220"/>
                      </a:lnTo>
                      <a:lnTo>
                        <a:pt x="20" y="230"/>
                      </a:lnTo>
                      <a:lnTo>
                        <a:pt x="10" y="275"/>
                      </a:lnTo>
                      <a:lnTo>
                        <a:pt x="31" y="297"/>
                      </a:lnTo>
                      <a:lnTo>
                        <a:pt x="31" y="304"/>
                      </a:lnTo>
                      <a:lnTo>
                        <a:pt x="37" y="316"/>
                      </a:lnTo>
                      <a:lnTo>
                        <a:pt x="43" y="318"/>
                      </a:lnTo>
                      <a:lnTo>
                        <a:pt x="61" y="361"/>
                      </a:lnTo>
                      <a:lnTo>
                        <a:pt x="67" y="367"/>
                      </a:lnTo>
                      <a:lnTo>
                        <a:pt x="63" y="375"/>
                      </a:lnTo>
                      <a:lnTo>
                        <a:pt x="77" y="393"/>
                      </a:lnTo>
                      <a:lnTo>
                        <a:pt x="79" y="409"/>
                      </a:lnTo>
                      <a:lnTo>
                        <a:pt x="85" y="418"/>
                      </a:lnTo>
                      <a:lnTo>
                        <a:pt x="94" y="418"/>
                      </a:lnTo>
                      <a:lnTo>
                        <a:pt x="104" y="446"/>
                      </a:lnTo>
                      <a:lnTo>
                        <a:pt x="108" y="446"/>
                      </a:lnTo>
                      <a:lnTo>
                        <a:pt x="114" y="469"/>
                      </a:lnTo>
                      <a:lnTo>
                        <a:pt x="110" y="483"/>
                      </a:lnTo>
                      <a:lnTo>
                        <a:pt x="114" y="495"/>
                      </a:lnTo>
                      <a:lnTo>
                        <a:pt x="134" y="511"/>
                      </a:lnTo>
                      <a:lnTo>
                        <a:pt x="136" y="519"/>
                      </a:lnTo>
                      <a:lnTo>
                        <a:pt x="134" y="521"/>
                      </a:lnTo>
                      <a:lnTo>
                        <a:pt x="136" y="526"/>
                      </a:lnTo>
                      <a:lnTo>
                        <a:pt x="147" y="542"/>
                      </a:lnTo>
                      <a:lnTo>
                        <a:pt x="159" y="564"/>
                      </a:lnTo>
                      <a:lnTo>
                        <a:pt x="153" y="572"/>
                      </a:lnTo>
                      <a:lnTo>
                        <a:pt x="153" y="583"/>
                      </a:lnTo>
                      <a:lnTo>
                        <a:pt x="161" y="583"/>
                      </a:lnTo>
                      <a:lnTo>
                        <a:pt x="163" y="587"/>
                      </a:lnTo>
                      <a:lnTo>
                        <a:pt x="161" y="589"/>
                      </a:lnTo>
                      <a:lnTo>
                        <a:pt x="165" y="597"/>
                      </a:lnTo>
                      <a:lnTo>
                        <a:pt x="163" y="611"/>
                      </a:lnTo>
                      <a:lnTo>
                        <a:pt x="163" y="613"/>
                      </a:lnTo>
                      <a:lnTo>
                        <a:pt x="165" y="613"/>
                      </a:lnTo>
                      <a:lnTo>
                        <a:pt x="167" y="623"/>
                      </a:lnTo>
                      <a:lnTo>
                        <a:pt x="179" y="642"/>
                      </a:lnTo>
                      <a:lnTo>
                        <a:pt x="179" y="644"/>
                      </a:lnTo>
                      <a:lnTo>
                        <a:pt x="177" y="648"/>
                      </a:lnTo>
                      <a:lnTo>
                        <a:pt x="177" y="668"/>
                      </a:lnTo>
                      <a:lnTo>
                        <a:pt x="169" y="676"/>
                      </a:lnTo>
                      <a:lnTo>
                        <a:pt x="195" y="703"/>
                      </a:lnTo>
                      <a:lnTo>
                        <a:pt x="193" y="709"/>
                      </a:lnTo>
                      <a:lnTo>
                        <a:pt x="195" y="709"/>
                      </a:lnTo>
                      <a:lnTo>
                        <a:pt x="238" y="705"/>
                      </a:lnTo>
                      <a:lnTo>
                        <a:pt x="259" y="703"/>
                      </a:lnTo>
                      <a:lnTo>
                        <a:pt x="281" y="701"/>
                      </a:lnTo>
                      <a:lnTo>
                        <a:pt x="289" y="701"/>
                      </a:lnTo>
                      <a:lnTo>
                        <a:pt x="324" y="697"/>
                      </a:lnTo>
                      <a:lnTo>
                        <a:pt x="338" y="696"/>
                      </a:lnTo>
                      <a:lnTo>
                        <a:pt x="366" y="694"/>
                      </a:lnTo>
                      <a:lnTo>
                        <a:pt x="387" y="692"/>
                      </a:lnTo>
                      <a:lnTo>
                        <a:pt x="409" y="690"/>
                      </a:lnTo>
                      <a:lnTo>
                        <a:pt x="415" y="690"/>
                      </a:lnTo>
                      <a:lnTo>
                        <a:pt x="452" y="684"/>
                      </a:lnTo>
                      <a:lnTo>
                        <a:pt x="456" y="684"/>
                      </a:lnTo>
                      <a:lnTo>
                        <a:pt x="491" y="680"/>
                      </a:lnTo>
                      <a:lnTo>
                        <a:pt x="495" y="678"/>
                      </a:lnTo>
                      <a:lnTo>
                        <a:pt x="533" y="674"/>
                      </a:lnTo>
                      <a:lnTo>
                        <a:pt x="535" y="672"/>
                      </a:lnTo>
                      <a:lnTo>
                        <a:pt x="537" y="672"/>
                      </a:lnTo>
                      <a:lnTo>
                        <a:pt x="570" y="668"/>
                      </a:lnTo>
                      <a:lnTo>
                        <a:pt x="580" y="666"/>
                      </a:lnTo>
                      <a:lnTo>
                        <a:pt x="590" y="666"/>
                      </a:lnTo>
                      <a:lnTo>
                        <a:pt x="601" y="664"/>
                      </a:lnTo>
                      <a:lnTo>
                        <a:pt x="623" y="660"/>
                      </a:lnTo>
                      <a:lnTo>
                        <a:pt x="649" y="656"/>
                      </a:lnTo>
                      <a:lnTo>
                        <a:pt x="664" y="654"/>
                      </a:lnTo>
                      <a:lnTo>
                        <a:pt x="708" y="646"/>
                      </a:lnTo>
                      <a:lnTo>
                        <a:pt x="713" y="646"/>
                      </a:lnTo>
                      <a:lnTo>
                        <a:pt x="727" y="644"/>
                      </a:lnTo>
                      <a:lnTo>
                        <a:pt x="749" y="640"/>
                      </a:lnTo>
                      <a:lnTo>
                        <a:pt x="774" y="637"/>
                      </a:lnTo>
                      <a:lnTo>
                        <a:pt x="792" y="633"/>
                      </a:lnTo>
                      <a:lnTo>
                        <a:pt x="794" y="633"/>
                      </a:lnTo>
                      <a:lnTo>
                        <a:pt x="804" y="631"/>
                      </a:lnTo>
                      <a:lnTo>
                        <a:pt x="824" y="627"/>
                      </a:lnTo>
                      <a:lnTo>
                        <a:pt x="831" y="627"/>
                      </a:lnTo>
                      <a:lnTo>
                        <a:pt x="843" y="625"/>
                      </a:lnTo>
                      <a:lnTo>
                        <a:pt x="881" y="617"/>
                      </a:lnTo>
                      <a:lnTo>
                        <a:pt x="882" y="619"/>
                      </a:lnTo>
                      <a:lnTo>
                        <a:pt x="900" y="629"/>
                      </a:lnTo>
                      <a:lnTo>
                        <a:pt x="926" y="654"/>
                      </a:lnTo>
                      <a:lnTo>
                        <a:pt x="941" y="658"/>
                      </a:lnTo>
                      <a:lnTo>
                        <a:pt x="947" y="652"/>
                      </a:lnTo>
                      <a:lnTo>
                        <a:pt x="941" y="613"/>
                      </a:lnTo>
                      <a:lnTo>
                        <a:pt x="971" y="597"/>
                      </a:lnTo>
                      <a:lnTo>
                        <a:pt x="979" y="591"/>
                      </a:lnTo>
                      <a:lnTo>
                        <a:pt x="981" y="589"/>
                      </a:lnTo>
                      <a:lnTo>
                        <a:pt x="983" y="583"/>
                      </a:lnTo>
                      <a:lnTo>
                        <a:pt x="981" y="572"/>
                      </a:lnTo>
                      <a:lnTo>
                        <a:pt x="998" y="515"/>
                      </a:lnTo>
                      <a:lnTo>
                        <a:pt x="996" y="499"/>
                      </a:lnTo>
                      <a:lnTo>
                        <a:pt x="985" y="483"/>
                      </a:lnTo>
                      <a:lnTo>
                        <a:pt x="963" y="468"/>
                      </a:lnTo>
                      <a:lnTo>
                        <a:pt x="967" y="450"/>
                      </a:lnTo>
                      <a:lnTo>
                        <a:pt x="967" y="448"/>
                      </a:lnTo>
                      <a:lnTo>
                        <a:pt x="967" y="440"/>
                      </a:lnTo>
                      <a:lnTo>
                        <a:pt x="975" y="426"/>
                      </a:lnTo>
                      <a:lnTo>
                        <a:pt x="1010" y="416"/>
                      </a:lnTo>
                      <a:lnTo>
                        <a:pt x="1055" y="395"/>
                      </a:lnTo>
                      <a:lnTo>
                        <a:pt x="1075" y="379"/>
                      </a:lnTo>
                      <a:lnTo>
                        <a:pt x="1079" y="346"/>
                      </a:lnTo>
                      <a:lnTo>
                        <a:pt x="1079" y="340"/>
                      </a:lnTo>
                      <a:lnTo>
                        <a:pt x="1087" y="332"/>
                      </a:lnTo>
                      <a:lnTo>
                        <a:pt x="1089" y="332"/>
                      </a:lnTo>
                      <a:lnTo>
                        <a:pt x="1097" y="310"/>
                      </a:lnTo>
                      <a:lnTo>
                        <a:pt x="1099" y="299"/>
                      </a:lnTo>
                      <a:lnTo>
                        <a:pt x="1097" y="283"/>
                      </a:lnTo>
                      <a:lnTo>
                        <a:pt x="1097" y="281"/>
                      </a:lnTo>
                      <a:lnTo>
                        <a:pt x="1095" y="277"/>
                      </a:lnTo>
                      <a:lnTo>
                        <a:pt x="1087" y="257"/>
                      </a:lnTo>
                      <a:lnTo>
                        <a:pt x="1069" y="251"/>
                      </a:lnTo>
                      <a:lnTo>
                        <a:pt x="1061" y="247"/>
                      </a:lnTo>
                      <a:lnTo>
                        <a:pt x="1048" y="243"/>
                      </a:lnTo>
                      <a:lnTo>
                        <a:pt x="1044" y="240"/>
                      </a:lnTo>
                      <a:lnTo>
                        <a:pt x="1028" y="214"/>
                      </a:lnTo>
                      <a:lnTo>
                        <a:pt x="1000" y="202"/>
                      </a:lnTo>
                      <a:lnTo>
                        <a:pt x="996" y="194"/>
                      </a:lnTo>
                      <a:lnTo>
                        <a:pt x="996" y="192"/>
                      </a:lnTo>
                      <a:lnTo>
                        <a:pt x="983" y="169"/>
                      </a:lnTo>
                      <a:lnTo>
                        <a:pt x="973" y="165"/>
                      </a:lnTo>
                      <a:lnTo>
                        <a:pt x="949" y="165"/>
                      </a:lnTo>
                      <a:lnTo>
                        <a:pt x="920" y="153"/>
                      </a:lnTo>
                      <a:lnTo>
                        <a:pt x="912" y="128"/>
                      </a:lnTo>
                      <a:lnTo>
                        <a:pt x="896" y="106"/>
                      </a:lnTo>
                      <a:lnTo>
                        <a:pt x="894" y="104"/>
                      </a:lnTo>
                      <a:lnTo>
                        <a:pt x="888" y="88"/>
                      </a:lnTo>
                      <a:lnTo>
                        <a:pt x="888" y="86"/>
                      </a:lnTo>
                      <a:lnTo>
                        <a:pt x="902" y="47"/>
                      </a:lnTo>
                      <a:lnTo>
                        <a:pt x="875" y="19"/>
                      </a:lnTo>
                      <a:lnTo>
                        <a:pt x="873" y="15"/>
                      </a:lnTo>
                      <a:lnTo>
                        <a:pt x="869" y="0"/>
                      </a:lnTo>
                      <a:lnTo>
                        <a:pt x="863" y="0"/>
                      </a:lnTo>
                      <a:lnTo>
                        <a:pt x="851" y="2"/>
                      </a:lnTo>
                      <a:lnTo>
                        <a:pt x="806" y="10"/>
                      </a:lnTo>
                      <a:lnTo>
                        <a:pt x="802" y="10"/>
                      </a:lnTo>
                      <a:lnTo>
                        <a:pt x="786" y="14"/>
                      </a:lnTo>
                      <a:lnTo>
                        <a:pt x="729" y="21"/>
                      </a:lnTo>
                      <a:lnTo>
                        <a:pt x="670" y="29"/>
                      </a:lnTo>
                      <a:lnTo>
                        <a:pt x="653" y="33"/>
                      </a:lnTo>
                      <a:lnTo>
                        <a:pt x="582" y="43"/>
                      </a:lnTo>
                      <a:lnTo>
                        <a:pt x="578" y="43"/>
                      </a:lnTo>
                      <a:lnTo>
                        <a:pt x="574" y="43"/>
                      </a:lnTo>
                      <a:lnTo>
                        <a:pt x="521" y="51"/>
                      </a:lnTo>
                      <a:lnTo>
                        <a:pt x="517" y="51"/>
                      </a:lnTo>
                      <a:lnTo>
                        <a:pt x="501" y="53"/>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grpSp>
          <p:grpSp>
            <p:nvGrpSpPr>
              <p:cNvPr id="178" name="Group 29">
                <a:extLst>
                  <a:ext uri="{FF2B5EF4-FFF2-40B4-BE49-F238E27FC236}">
                    <a16:creationId xmlns:a16="http://schemas.microsoft.com/office/drawing/2014/main" id="{664976FB-1783-458B-BD97-002FD95F48F6}"/>
                  </a:ext>
                </a:extLst>
              </p:cNvPr>
              <p:cNvGrpSpPr>
                <a:grpSpLocks/>
              </p:cNvGrpSpPr>
              <p:nvPr/>
            </p:nvGrpSpPr>
            <p:grpSpPr bwMode="auto">
              <a:xfrm>
                <a:off x="3246438" y="2419350"/>
                <a:ext cx="4991100" cy="3155950"/>
                <a:chOff x="2404" y="1718"/>
                <a:chExt cx="2895" cy="1860"/>
              </a:xfrm>
              <a:grpFill/>
            </p:grpSpPr>
            <p:sp>
              <p:nvSpPr>
                <p:cNvPr id="191" name="Freeform 30">
                  <a:extLst>
                    <a:ext uri="{FF2B5EF4-FFF2-40B4-BE49-F238E27FC236}">
                      <a16:creationId xmlns:a16="http://schemas.microsoft.com/office/drawing/2014/main" id="{9A05B6EA-5DF5-494E-BD9D-681673C753A3}"/>
                    </a:ext>
                  </a:extLst>
                </p:cNvPr>
                <p:cNvSpPr>
                  <a:spLocks/>
                </p:cNvSpPr>
                <p:nvPr/>
              </p:nvSpPr>
              <p:spPr bwMode="auto">
                <a:xfrm>
                  <a:off x="4519" y="2047"/>
                  <a:ext cx="780" cy="408"/>
                </a:xfrm>
                <a:custGeom>
                  <a:avLst/>
                  <a:gdLst>
                    <a:gd name="T0" fmla="*/ 317 w 1561"/>
                    <a:gd name="T1" fmla="*/ 476 h 818"/>
                    <a:gd name="T2" fmla="*/ 348 w 1561"/>
                    <a:gd name="T3" fmla="*/ 474 h 818"/>
                    <a:gd name="T4" fmla="*/ 370 w 1561"/>
                    <a:gd name="T5" fmla="*/ 425 h 818"/>
                    <a:gd name="T6" fmla="*/ 387 w 1561"/>
                    <a:gd name="T7" fmla="*/ 362 h 818"/>
                    <a:gd name="T8" fmla="*/ 444 w 1561"/>
                    <a:gd name="T9" fmla="*/ 346 h 818"/>
                    <a:gd name="T10" fmla="*/ 529 w 1561"/>
                    <a:gd name="T11" fmla="*/ 320 h 818"/>
                    <a:gd name="T12" fmla="*/ 539 w 1561"/>
                    <a:gd name="T13" fmla="*/ 318 h 818"/>
                    <a:gd name="T14" fmla="*/ 584 w 1561"/>
                    <a:gd name="T15" fmla="*/ 303 h 818"/>
                    <a:gd name="T16" fmla="*/ 663 w 1561"/>
                    <a:gd name="T17" fmla="*/ 281 h 818"/>
                    <a:gd name="T18" fmla="*/ 706 w 1561"/>
                    <a:gd name="T19" fmla="*/ 265 h 818"/>
                    <a:gd name="T20" fmla="*/ 769 w 1561"/>
                    <a:gd name="T21" fmla="*/ 244 h 818"/>
                    <a:gd name="T22" fmla="*/ 834 w 1561"/>
                    <a:gd name="T23" fmla="*/ 220 h 818"/>
                    <a:gd name="T24" fmla="*/ 896 w 1561"/>
                    <a:gd name="T25" fmla="*/ 197 h 818"/>
                    <a:gd name="T26" fmla="*/ 946 w 1561"/>
                    <a:gd name="T27" fmla="*/ 179 h 818"/>
                    <a:gd name="T28" fmla="*/ 975 w 1561"/>
                    <a:gd name="T29" fmla="*/ 169 h 818"/>
                    <a:gd name="T30" fmla="*/ 1032 w 1561"/>
                    <a:gd name="T31" fmla="*/ 147 h 818"/>
                    <a:gd name="T32" fmla="*/ 1065 w 1561"/>
                    <a:gd name="T33" fmla="*/ 134 h 818"/>
                    <a:gd name="T34" fmla="*/ 1152 w 1561"/>
                    <a:gd name="T35" fmla="*/ 100 h 818"/>
                    <a:gd name="T36" fmla="*/ 1187 w 1561"/>
                    <a:gd name="T37" fmla="*/ 87 h 818"/>
                    <a:gd name="T38" fmla="*/ 1225 w 1561"/>
                    <a:gd name="T39" fmla="*/ 71 h 818"/>
                    <a:gd name="T40" fmla="*/ 1289 w 1561"/>
                    <a:gd name="T41" fmla="*/ 45 h 818"/>
                    <a:gd name="T42" fmla="*/ 1329 w 1561"/>
                    <a:gd name="T43" fmla="*/ 30 h 818"/>
                    <a:gd name="T44" fmla="*/ 1398 w 1561"/>
                    <a:gd name="T45" fmla="*/ 0 h 818"/>
                    <a:gd name="T46" fmla="*/ 1539 w 1561"/>
                    <a:gd name="T47" fmla="*/ 149 h 818"/>
                    <a:gd name="T48" fmla="*/ 1457 w 1561"/>
                    <a:gd name="T49" fmla="*/ 350 h 818"/>
                    <a:gd name="T50" fmla="*/ 1329 w 1561"/>
                    <a:gd name="T51" fmla="*/ 454 h 818"/>
                    <a:gd name="T52" fmla="*/ 1242 w 1561"/>
                    <a:gd name="T53" fmla="*/ 572 h 818"/>
                    <a:gd name="T54" fmla="*/ 1156 w 1561"/>
                    <a:gd name="T55" fmla="*/ 682 h 818"/>
                    <a:gd name="T56" fmla="*/ 1103 w 1561"/>
                    <a:gd name="T57" fmla="*/ 692 h 818"/>
                    <a:gd name="T58" fmla="*/ 955 w 1561"/>
                    <a:gd name="T59" fmla="*/ 633 h 818"/>
                    <a:gd name="T60" fmla="*/ 910 w 1561"/>
                    <a:gd name="T61" fmla="*/ 611 h 818"/>
                    <a:gd name="T62" fmla="*/ 845 w 1561"/>
                    <a:gd name="T63" fmla="*/ 596 h 818"/>
                    <a:gd name="T64" fmla="*/ 753 w 1561"/>
                    <a:gd name="T65" fmla="*/ 627 h 818"/>
                    <a:gd name="T66" fmla="*/ 698 w 1561"/>
                    <a:gd name="T67" fmla="*/ 645 h 818"/>
                    <a:gd name="T68" fmla="*/ 633 w 1561"/>
                    <a:gd name="T69" fmla="*/ 623 h 818"/>
                    <a:gd name="T70" fmla="*/ 590 w 1561"/>
                    <a:gd name="T71" fmla="*/ 611 h 818"/>
                    <a:gd name="T72" fmla="*/ 539 w 1561"/>
                    <a:gd name="T73" fmla="*/ 621 h 818"/>
                    <a:gd name="T74" fmla="*/ 458 w 1561"/>
                    <a:gd name="T75" fmla="*/ 643 h 818"/>
                    <a:gd name="T76" fmla="*/ 391 w 1561"/>
                    <a:gd name="T77" fmla="*/ 662 h 818"/>
                    <a:gd name="T78" fmla="*/ 352 w 1561"/>
                    <a:gd name="T79" fmla="*/ 674 h 818"/>
                    <a:gd name="T80" fmla="*/ 295 w 1561"/>
                    <a:gd name="T81" fmla="*/ 706 h 818"/>
                    <a:gd name="T82" fmla="*/ 244 w 1561"/>
                    <a:gd name="T83" fmla="*/ 741 h 818"/>
                    <a:gd name="T84" fmla="*/ 159 w 1561"/>
                    <a:gd name="T85" fmla="*/ 774 h 818"/>
                    <a:gd name="T86" fmla="*/ 134 w 1561"/>
                    <a:gd name="T87" fmla="*/ 782 h 818"/>
                    <a:gd name="T88" fmla="*/ 41 w 1561"/>
                    <a:gd name="T89" fmla="*/ 808 h 818"/>
                    <a:gd name="T90" fmla="*/ 2 w 1561"/>
                    <a:gd name="T91" fmla="*/ 790 h 818"/>
                    <a:gd name="T92" fmla="*/ 43 w 1561"/>
                    <a:gd name="T93" fmla="*/ 743 h 818"/>
                    <a:gd name="T94" fmla="*/ 47 w 1561"/>
                    <a:gd name="T95" fmla="*/ 706 h 818"/>
                    <a:gd name="T96" fmla="*/ 100 w 1561"/>
                    <a:gd name="T97" fmla="*/ 668 h 818"/>
                    <a:gd name="T98" fmla="*/ 179 w 1561"/>
                    <a:gd name="T99" fmla="*/ 601 h 818"/>
                    <a:gd name="T100" fmla="*/ 212 w 1561"/>
                    <a:gd name="T101" fmla="*/ 566 h 818"/>
                    <a:gd name="T102" fmla="*/ 256 w 1561"/>
                    <a:gd name="T103" fmla="*/ 521 h 818"/>
                    <a:gd name="T104" fmla="*/ 283 w 1561"/>
                    <a:gd name="T105" fmla="*/ 519 h 8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561"/>
                    <a:gd name="T160" fmla="*/ 0 h 818"/>
                    <a:gd name="T161" fmla="*/ 1561 w 1561"/>
                    <a:gd name="T162" fmla="*/ 818 h 81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561" h="818">
                      <a:moveTo>
                        <a:pt x="287" y="503"/>
                      </a:moveTo>
                      <a:lnTo>
                        <a:pt x="293" y="495"/>
                      </a:lnTo>
                      <a:lnTo>
                        <a:pt x="315" y="482"/>
                      </a:lnTo>
                      <a:lnTo>
                        <a:pt x="317" y="476"/>
                      </a:lnTo>
                      <a:lnTo>
                        <a:pt x="334" y="478"/>
                      </a:lnTo>
                      <a:lnTo>
                        <a:pt x="338" y="482"/>
                      </a:lnTo>
                      <a:lnTo>
                        <a:pt x="346" y="480"/>
                      </a:lnTo>
                      <a:lnTo>
                        <a:pt x="348" y="474"/>
                      </a:lnTo>
                      <a:lnTo>
                        <a:pt x="354" y="472"/>
                      </a:lnTo>
                      <a:lnTo>
                        <a:pt x="362" y="438"/>
                      </a:lnTo>
                      <a:lnTo>
                        <a:pt x="364" y="434"/>
                      </a:lnTo>
                      <a:lnTo>
                        <a:pt x="370" y="425"/>
                      </a:lnTo>
                      <a:lnTo>
                        <a:pt x="389" y="415"/>
                      </a:lnTo>
                      <a:lnTo>
                        <a:pt x="389" y="403"/>
                      </a:lnTo>
                      <a:lnTo>
                        <a:pt x="389" y="379"/>
                      </a:lnTo>
                      <a:lnTo>
                        <a:pt x="387" y="362"/>
                      </a:lnTo>
                      <a:lnTo>
                        <a:pt x="397" y="358"/>
                      </a:lnTo>
                      <a:lnTo>
                        <a:pt x="423" y="352"/>
                      </a:lnTo>
                      <a:lnTo>
                        <a:pt x="429" y="350"/>
                      </a:lnTo>
                      <a:lnTo>
                        <a:pt x="444" y="346"/>
                      </a:lnTo>
                      <a:lnTo>
                        <a:pt x="452" y="342"/>
                      </a:lnTo>
                      <a:lnTo>
                        <a:pt x="497" y="330"/>
                      </a:lnTo>
                      <a:lnTo>
                        <a:pt x="525" y="322"/>
                      </a:lnTo>
                      <a:lnTo>
                        <a:pt x="529" y="320"/>
                      </a:lnTo>
                      <a:lnTo>
                        <a:pt x="531" y="320"/>
                      </a:lnTo>
                      <a:lnTo>
                        <a:pt x="533" y="320"/>
                      </a:lnTo>
                      <a:lnTo>
                        <a:pt x="537" y="318"/>
                      </a:lnTo>
                      <a:lnTo>
                        <a:pt x="539" y="318"/>
                      </a:lnTo>
                      <a:lnTo>
                        <a:pt x="549" y="315"/>
                      </a:lnTo>
                      <a:lnTo>
                        <a:pt x="560" y="311"/>
                      </a:lnTo>
                      <a:lnTo>
                        <a:pt x="576" y="307"/>
                      </a:lnTo>
                      <a:lnTo>
                        <a:pt x="584" y="303"/>
                      </a:lnTo>
                      <a:lnTo>
                        <a:pt x="596" y="301"/>
                      </a:lnTo>
                      <a:lnTo>
                        <a:pt x="607" y="297"/>
                      </a:lnTo>
                      <a:lnTo>
                        <a:pt x="633" y="291"/>
                      </a:lnTo>
                      <a:lnTo>
                        <a:pt x="663" y="281"/>
                      </a:lnTo>
                      <a:lnTo>
                        <a:pt x="674" y="275"/>
                      </a:lnTo>
                      <a:lnTo>
                        <a:pt x="680" y="275"/>
                      </a:lnTo>
                      <a:lnTo>
                        <a:pt x="684" y="273"/>
                      </a:lnTo>
                      <a:lnTo>
                        <a:pt x="706" y="265"/>
                      </a:lnTo>
                      <a:lnTo>
                        <a:pt x="733" y="256"/>
                      </a:lnTo>
                      <a:lnTo>
                        <a:pt x="749" y="250"/>
                      </a:lnTo>
                      <a:lnTo>
                        <a:pt x="761" y="246"/>
                      </a:lnTo>
                      <a:lnTo>
                        <a:pt x="769" y="244"/>
                      </a:lnTo>
                      <a:lnTo>
                        <a:pt x="792" y="234"/>
                      </a:lnTo>
                      <a:lnTo>
                        <a:pt x="816" y="228"/>
                      </a:lnTo>
                      <a:lnTo>
                        <a:pt x="820" y="226"/>
                      </a:lnTo>
                      <a:lnTo>
                        <a:pt x="834" y="220"/>
                      </a:lnTo>
                      <a:lnTo>
                        <a:pt x="889" y="201"/>
                      </a:lnTo>
                      <a:lnTo>
                        <a:pt x="891" y="201"/>
                      </a:lnTo>
                      <a:lnTo>
                        <a:pt x="894" y="199"/>
                      </a:lnTo>
                      <a:lnTo>
                        <a:pt x="896" y="197"/>
                      </a:lnTo>
                      <a:lnTo>
                        <a:pt x="902" y="197"/>
                      </a:lnTo>
                      <a:lnTo>
                        <a:pt x="904" y="195"/>
                      </a:lnTo>
                      <a:lnTo>
                        <a:pt x="924" y="189"/>
                      </a:lnTo>
                      <a:lnTo>
                        <a:pt x="946" y="179"/>
                      </a:lnTo>
                      <a:lnTo>
                        <a:pt x="951" y="177"/>
                      </a:lnTo>
                      <a:lnTo>
                        <a:pt x="961" y="173"/>
                      </a:lnTo>
                      <a:lnTo>
                        <a:pt x="967" y="171"/>
                      </a:lnTo>
                      <a:lnTo>
                        <a:pt x="975" y="169"/>
                      </a:lnTo>
                      <a:lnTo>
                        <a:pt x="989" y="163"/>
                      </a:lnTo>
                      <a:lnTo>
                        <a:pt x="993" y="161"/>
                      </a:lnTo>
                      <a:lnTo>
                        <a:pt x="1024" y="149"/>
                      </a:lnTo>
                      <a:lnTo>
                        <a:pt x="1032" y="147"/>
                      </a:lnTo>
                      <a:lnTo>
                        <a:pt x="1040" y="144"/>
                      </a:lnTo>
                      <a:lnTo>
                        <a:pt x="1048" y="140"/>
                      </a:lnTo>
                      <a:lnTo>
                        <a:pt x="1058" y="138"/>
                      </a:lnTo>
                      <a:lnTo>
                        <a:pt x="1065" y="134"/>
                      </a:lnTo>
                      <a:lnTo>
                        <a:pt x="1071" y="132"/>
                      </a:lnTo>
                      <a:lnTo>
                        <a:pt x="1105" y="118"/>
                      </a:lnTo>
                      <a:lnTo>
                        <a:pt x="1109" y="118"/>
                      </a:lnTo>
                      <a:lnTo>
                        <a:pt x="1152" y="100"/>
                      </a:lnTo>
                      <a:lnTo>
                        <a:pt x="1160" y="96"/>
                      </a:lnTo>
                      <a:lnTo>
                        <a:pt x="1175" y="90"/>
                      </a:lnTo>
                      <a:lnTo>
                        <a:pt x="1181" y="89"/>
                      </a:lnTo>
                      <a:lnTo>
                        <a:pt x="1187" y="87"/>
                      </a:lnTo>
                      <a:lnTo>
                        <a:pt x="1219" y="75"/>
                      </a:lnTo>
                      <a:lnTo>
                        <a:pt x="1217" y="75"/>
                      </a:lnTo>
                      <a:lnTo>
                        <a:pt x="1217" y="73"/>
                      </a:lnTo>
                      <a:lnTo>
                        <a:pt x="1225" y="71"/>
                      </a:lnTo>
                      <a:lnTo>
                        <a:pt x="1246" y="63"/>
                      </a:lnTo>
                      <a:lnTo>
                        <a:pt x="1282" y="47"/>
                      </a:lnTo>
                      <a:lnTo>
                        <a:pt x="1284" y="47"/>
                      </a:lnTo>
                      <a:lnTo>
                        <a:pt x="1289" y="45"/>
                      </a:lnTo>
                      <a:lnTo>
                        <a:pt x="1311" y="35"/>
                      </a:lnTo>
                      <a:lnTo>
                        <a:pt x="1315" y="33"/>
                      </a:lnTo>
                      <a:lnTo>
                        <a:pt x="1321" y="32"/>
                      </a:lnTo>
                      <a:lnTo>
                        <a:pt x="1329" y="30"/>
                      </a:lnTo>
                      <a:lnTo>
                        <a:pt x="1331" y="28"/>
                      </a:lnTo>
                      <a:lnTo>
                        <a:pt x="1354" y="18"/>
                      </a:lnTo>
                      <a:lnTo>
                        <a:pt x="1374" y="10"/>
                      </a:lnTo>
                      <a:lnTo>
                        <a:pt x="1398" y="0"/>
                      </a:lnTo>
                      <a:lnTo>
                        <a:pt x="1403" y="10"/>
                      </a:lnTo>
                      <a:lnTo>
                        <a:pt x="1401" y="10"/>
                      </a:lnTo>
                      <a:lnTo>
                        <a:pt x="1439" y="55"/>
                      </a:lnTo>
                      <a:lnTo>
                        <a:pt x="1539" y="149"/>
                      </a:lnTo>
                      <a:lnTo>
                        <a:pt x="1561" y="224"/>
                      </a:lnTo>
                      <a:lnTo>
                        <a:pt x="1525" y="252"/>
                      </a:lnTo>
                      <a:lnTo>
                        <a:pt x="1490" y="295"/>
                      </a:lnTo>
                      <a:lnTo>
                        <a:pt x="1457" y="350"/>
                      </a:lnTo>
                      <a:lnTo>
                        <a:pt x="1431" y="417"/>
                      </a:lnTo>
                      <a:lnTo>
                        <a:pt x="1411" y="413"/>
                      </a:lnTo>
                      <a:lnTo>
                        <a:pt x="1388" y="417"/>
                      </a:lnTo>
                      <a:lnTo>
                        <a:pt x="1329" y="454"/>
                      </a:lnTo>
                      <a:lnTo>
                        <a:pt x="1309" y="474"/>
                      </a:lnTo>
                      <a:lnTo>
                        <a:pt x="1272" y="521"/>
                      </a:lnTo>
                      <a:lnTo>
                        <a:pt x="1246" y="562"/>
                      </a:lnTo>
                      <a:lnTo>
                        <a:pt x="1242" y="572"/>
                      </a:lnTo>
                      <a:lnTo>
                        <a:pt x="1232" y="647"/>
                      </a:lnTo>
                      <a:lnTo>
                        <a:pt x="1234" y="658"/>
                      </a:lnTo>
                      <a:lnTo>
                        <a:pt x="1201" y="662"/>
                      </a:lnTo>
                      <a:lnTo>
                        <a:pt x="1156" y="682"/>
                      </a:lnTo>
                      <a:lnTo>
                        <a:pt x="1128" y="702"/>
                      </a:lnTo>
                      <a:lnTo>
                        <a:pt x="1122" y="700"/>
                      </a:lnTo>
                      <a:lnTo>
                        <a:pt x="1107" y="694"/>
                      </a:lnTo>
                      <a:lnTo>
                        <a:pt x="1103" y="692"/>
                      </a:lnTo>
                      <a:lnTo>
                        <a:pt x="1050" y="670"/>
                      </a:lnTo>
                      <a:lnTo>
                        <a:pt x="1016" y="657"/>
                      </a:lnTo>
                      <a:lnTo>
                        <a:pt x="1003" y="651"/>
                      </a:lnTo>
                      <a:lnTo>
                        <a:pt x="955" y="633"/>
                      </a:lnTo>
                      <a:lnTo>
                        <a:pt x="940" y="625"/>
                      </a:lnTo>
                      <a:lnTo>
                        <a:pt x="912" y="613"/>
                      </a:lnTo>
                      <a:lnTo>
                        <a:pt x="910" y="613"/>
                      </a:lnTo>
                      <a:lnTo>
                        <a:pt x="910" y="611"/>
                      </a:lnTo>
                      <a:lnTo>
                        <a:pt x="875" y="598"/>
                      </a:lnTo>
                      <a:lnTo>
                        <a:pt x="859" y="592"/>
                      </a:lnTo>
                      <a:lnTo>
                        <a:pt x="857" y="594"/>
                      </a:lnTo>
                      <a:lnTo>
                        <a:pt x="845" y="596"/>
                      </a:lnTo>
                      <a:lnTo>
                        <a:pt x="824" y="603"/>
                      </a:lnTo>
                      <a:lnTo>
                        <a:pt x="814" y="607"/>
                      </a:lnTo>
                      <a:lnTo>
                        <a:pt x="800" y="611"/>
                      </a:lnTo>
                      <a:lnTo>
                        <a:pt x="753" y="627"/>
                      </a:lnTo>
                      <a:lnTo>
                        <a:pt x="743" y="631"/>
                      </a:lnTo>
                      <a:lnTo>
                        <a:pt x="741" y="631"/>
                      </a:lnTo>
                      <a:lnTo>
                        <a:pt x="718" y="639"/>
                      </a:lnTo>
                      <a:lnTo>
                        <a:pt x="698" y="645"/>
                      </a:lnTo>
                      <a:lnTo>
                        <a:pt x="657" y="658"/>
                      </a:lnTo>
                      <a:lnTo>
                        <a:pt x="651" y="635"/>
                      </a:lnTo>
                      <a:lnTo>
                        <a:pt x="637" y="625"/>
                      </a:lnTo>
                      <a:lnTo>
                        <a:pt x="633" y="623"/>
                      </a:lnTo>
                      <a:lnTo>
                        <a:pt x="627" y="619"/>
                      </a:lnTo>
                      <a:lnTo>
                        <a:pt x="619" y="613"/>
                      </a:lnTo>
                      <a:lnTo>
                        <a:pt x="604" y="621"/>
                      </a:lnTo>
                      <a:lnTo>
                        <a:pt x="590" y="611"/>
                      </a:lnTo>
                      <a:lnTo>
                        <a:pt x="592" y="607"/>
                      </a:lnTo>
                      <a:lnTo>
                        <a:pt x="572" y="613"/>
                      </a:lnTo>
                      <a:lnTo>
                        <a:pt x="552" y="617"/>
                      </a:lnTo>
                      <a:lnTo>
                        <a:pt x="539" y="621"/>
                      </a:lnTo>
                      <a:lnTo>
                        <a:pt x="531" y="623"/>
                      </a:lnTo>
                      <a:lnTo>
                        <a:pt x="507" y="631"/>
                      </a:lnTo>
                      <a:lnTo>
                        <a:pt x="462" y="643"/>
                      </a:lnTo>
                      <a:lnTo>
                        <a:pt x="458" y="643"/>
                      </a:lnTo>
                      <a:lnTo>
                        <a:pt x="438" y="649"/>
                      </a:lnTo>
                      <a:lnTo>
                        <a:pt x="421" y="653"/>
                      </a:lnTo>
                      <a:lnTo>
                        <a:pt x="405" y="658"/>
                      </a:lnTo>
                      <a:lnTo>
                        <a:pt x="391" y="662"/>
                      </a:lnTo>
                      <a:lnTo>
                        <a:pt x="378" y="666"/>
                      </a:lnTo>
                      <a:lnTo>
                        <a:pt x="374" y="666"/>
                      </a:lnTo>
                      <a:lnTo>
                        <a:pt x="370" y="666"/>
                      </a:lnTo>
                      <a:lnTo>
                        <a:pt x="352" y="674"/>
                      </a:lnTo>
                      <a:lnTo>
                        <a:pt x="326" y="688"/>
                      </a:lnTo>
                      <a:lnTo>
                        <a:pt x="315" y="696"/>
                      </a:lnTo>
                      <a:lnTo>
                        <a:pt x="303" y="704"/>
                      </a:lnTo>
                      <a:lnTo>
                        <a:pt x="295" y="706"/>
                      </a:lnTo>
                      <a:lnTo>
                        <a:pt x="285" y="721"/>
                      </a:lnTo>
                      <a:lnTo>
                        <a:pt x="266" y="727"/>
                      </a:lnTo>
                      <a:lnTo>
                        <a:pt x="262" y="731"/>
                      </a:lnTo>
                      <a:lnTo>
                        <a:pt x="244" y="741"/>
                      </a:lnTo>
                      <a:lnTo>
                        <a:pt x="226" y="753"/>
                      </a:lnTo>
                      <a:lnTo>
                        <a:pt x="214" y="757"/>
                      </a:lnTo>
                      <a:lnTo>
                        <a:pt x="187" y="765"/>
                      </a:lnTo>
                      <a:lnTo>
                        <a:pt x="159" y="774"/>
                      </a:lnTo>
                      <a:lnTo>
                        <a:pt x="155" y="774"/>
                      </a:lnTo>
                      <a:lnTo>
                        <a:pt x="146" y="776"/>
                      </a:lnTo>
                      <a:lnTo>
                        <a:pt x="134" y="780"/>
                      </a:lnTo>
                      <a:lnTo>
                        <a:pt x="134" y="782"/>
                      </a:lnTo>
                      <a:lnTo>
                        <a:pt x="77" y="798"/>
                      </a:lnTo>
                      <a:lnTo>
                        <a:pt x="73" y="798"/>
                      </a:lnTo>
                      <a:lnTo>
                        <a:pt x="63" y="802"/>
                      </a:lnTo>
                      <a:lnTo>
                        <a:pt x="41" y="808"/>
                      </a:lnTo>
                      <a:lnTo>
                        <a:pt x="20" y="814"/>
                      </a:lnTo>
                      <a:lnTo>
                        <a:pt x="6" y="818"/>
                      </a:lnTo>
                      <a:lnTo>
                        <a:pt x="6" y="816"/>
                      </a:lnTo>
                      <a:lnTo>
                        <a:pt x="2" y="790"/>
                      </a:lnTo>
                      <a:lnTo>
                        <a:pt x="0" y="772"/>
                      </a:lnTo>
                      <a:lnTo>
                        <a:pt x="4" y="763"/>
                      </a:lnTo>
                      <a:lnTo>
                        <a:pt x="34" y="755"/>
                      </a:lnTo>
                      <a:lnTo>
                        <a:pt x="43" y="743"/>
                      </a:lnTo>
                      <a:lnTo>
                        <a:pt x="41" y="725"/>
                      </a:lnTo>
                      <a:lnTo>
                        <a:pt x="41" y="715"/>
                      </a:lnTo>
                      <a:lnTo>
                        <a:pt x="45" y="706"/>
                      </a:lnTo>
                      <a:lnTo>
                        <a:pt x="47" y="706"/>
                      </a:lnTo>
                      <a:lnTo>
                        <a:pt x="57" y="690"/>
                      </a:lnTo>
                      <a:lnTo>
                        <a:pt x="79" y="674"/>
                      </a:lnTo>
                      <a:lnTo>
                        <a:pt x="93" y="668"/>
                      </a:lnTo>
                      <a:lnTo>
                        <a:pt x="100" y="668"/>
                      </a:lnTo>
                      <a:lnTo>
                        <a:pt x="124" y="662"/>
                      </a:lnTo>
                      <a:lnTo>
                        <a:pt x="159" y="623"/>
                      </a:lnTo>
                      <a:lnTo>
                        <a:pt x="159" y="619"/>
                      </a:lnTo>
                      <a:lnTo>
                        <a:pt x="179" y="601"/>
                      </a:lnTo>
                      <a:lnTo>
                        <a:pt x="201" y="594"/>
                      </a:lnTo>
                      <a:lnTo>
                        <a:pt x="207" y="588"/>
                      </a:lnTo>
                      <a:lnTo>
                        <a:pt x="212" y="568"/>
                      </a:lnTo>
                      <a:lnTo>
                        <a:pt x="212" y="566"/>
                      </a:lnTo>
                      <a:lnTo>
                        <a:pt x="209" y="554"/>
                      </a:lnTo>
                      <a:lnTo>
                        <a:pt x="228" y="537"/>
                      </a:lnTo>
                      <a:lnTo>
                        <a:pt x="252" y="517"/>
                      </a:lnTo>
                      <a:lnTo>
                        <a:pt x="256" y="521"/>
                      </a:lnTo>
                      <a:lnTo>
                        <a:pt x="258" y="529"/>
                      </a:lnTo>
                      <a:lnTo>
                        <a:pt x="277" y="527"/>
                      </a:lnTo>
                      <a:lnTo>
                        <a:pt x="277" y="525"/>
                      </a:lnTo>
                      <a:lnTo>
                        <a:pt x="283" y="519"/>
                      </a:lnTo>
                      <a:lnTo>
                        <a:pt x="287" y="503"/>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92" name="Freeform 31">
                  <a:extLst>
                    <a:ext uri="{FF2B5EF4-FFF2-40B4-BE49-F238E27FC236}">
                      <a16:creationId xmlns:a16="http://schemas.microsoft.com/office/drawing/2014/main" id="{438682CD-4C5E-4CB6-8AEE-7CBE1BD3A731}"/>
                    </a:ext>
                  </a:extLst>
                </p:cNvPr>
                <p:cNvSpPr>
                  <a:spLocks/>
                </p:cNvSpPr>
                <p:nvPr/>
              </p:nvSpPr>
              <p:spPr bwMode="auto">
                <a:xfrm>
                  <a:off x="5096" y="1718"/>
                  <a:ext cx="111" cy="139"/>
                </a:xfrm>
                <a:custGeom>
                  <a:avLst/>
                  <a:gdLst>
                    <a:gd name="T0" fmla="*/ 73 w 224"/>
                    <a:gd name="T1" fmla="*/ 90 h 277"/>
                    <a:gd name="T2" fmla="*/ 53 w 224"/>
                    <a:gd name="T3" fmla="*/ 68 h 277"/>
                    <a:gd name="T4" fmla="*/ 47 w 224"/>
                    <a:gd name="T5" fmla="*/ 51 h 277"/>
                    <a:gd name="T6" fmla="*/ 49 w 224"/>
                    <a:gd name="T7" fmla="*/ 49 h 277"/>
                    <a:gd name="T8" fmla="*/ 45 w 224"/>
                    <a:gd name="T9" fmla="*/ 43 h 277"/>
                    <a:gd name="T10" fmla="*/ 49 w 224"/>
                    <a:gd name="T11" fmla="*/ 25 h 277"/>
                    <a:gd name="T12" fmla="*/ 51 w 224"/>
                    <a:gd name="T13" fmla="*/ 6 h 277"/>
                    <a:gd name="T14" fmla="*/ 55 w 224"/>
                    <a:gd name="T15" fmla="*/ 0 h 277"/>
                    <a:gd name="T16" fmla="*/ 53 w 224"/>
                    <a:gd name="T17" fmla="*/ 0 h 277"/>
                    <a:gd name="T18" fmla="*/ 37 w 224"/>
                    <a:gd name="T19" fmla="*/ 0 h 277"/>
                    <a:gd name="T20" fmla="*/ 23 w 224"/>
                    <a:gd name="T21" fmla="*/ 4 h 277"/>
                    <a:gd name="T22" fmla="*/ 21 w 224"/>
                    <a:gd name="T23" fmla="*/ 6 h 277"/>
                    <a:gd name="T24" fmla="*/ 2 w 224"/>
                    <a:gd name="T25" fmla="*/ 33 h 277"/>
                    <a:gd name="T26" fmla="*/ 2 w 224"/>
                    <a:gd name="T27" fmla="*/ 39 h 277"/>
                    <a:gd name="T28" fmla="*/ 0 w 224"/>
                    <a:gd name="T29" fmla="*/ 41 h 277"/>
                    <a:gd name="T30" fmla="*/ 4 w 224"/>
                    <a:gd name="T31" fmla="*/ 53 h 277"/>
                    <a:gd name="T32" fmla="*/ 6 w 224"/>
                    <a:gd name="T33" fmla="*/ 55 h 277"/>
                    <a:gd name="T34" fmla="*/ 31 w 224"/>
                    <a:gd name="T35" fmla="*/ 106 h 277"/>
                    <a:gd name="T36" fmla="*/ 35 w 224"/>
                    <a:gd name="T37" fmla="*/ 112 h 277"/>
                    <a:gd name="T38" fmla="*/ 39 w 224"/>
                    <a:gd name="T39" fmla="*/ 121 h 277"/>
                    <a:gd name="T40" fmla="*/ 41 w 224"/>
                    <a:gd name="T41" fmla="*/ 125 h 277"/>
                    <a:gd name="T42" fmla="*/ 43 w 224"/>
                    <a:gd name="T43" fmla="*/ 127 h 277"/>
                    <a:gd name="T44" fmla="*/ 43 w 224"/>
                    <a:gd name="T45" fmla="*/ 129 h 277"/>
                    <a:gd name="T46" fmla="*/ 43 w 224"/>
                    <a:gd name="T47" fmla="*/ 131 h 277"/>
                    <a:gd name="T48" fmla="*/ 51 w 224"/>
                    <a:gd name="T49" fmla="*/ 145 h 277"/>
                    <a:gd name="T50" fmla="*/ 53 w 224"/>
                    <a:gd name="T51" fmla="*/ 147 h 277"/>
                    <a:gd name="T52" fmla="*/ 53 w 224"/>
                    <a:gd name="T53" fmla="*/ 149 h 277"/>
                    <a:gd name="T54" fmla="*/ 67 w 224"/>
                    <a:gd name="T55" fmla="*/ 177 h 277"/>
                    <a:gd name="T56" fmla="*/ 82 w 224"/>
                    <a:gd name="T57" fmla="*/ 206 h 277"/>
                    <a:gd name="T58" fmla="*/ 82 w 224"/>
                    <a:gd name="T59" fmla="*/ 208 h 277"/>
                    <a:gd name="T60" fmla="*/ 88 w 224"/>
                    <a:gd name="T61" fmla="*/ 220 h 277"/>
                    <a:gd name="T62" fmla="*/ 98 w 224"/>
                    <a:gd name="T63" fmla="*/ 239 h 277"/>
                    <a:gd name="T64" fmla="*/ 100 w 224"/>
                    <a:gd name="T65" fmla="*/ 245 h 277"/>
                    <a:gd name="T66" fmla="*/ 102 w 224"/>
                    <a:gd name="T67" fmla="*/ 247 h 277"/>
                    <a:gd name="T68" fmla="*/ 106 w 224"/>
                    <a:gd name="T69" fmla="*/ 253 h 277"/>
                    <a:gd name="T70" fmla="*/ 108 w 224"/>
                    <a:gd name="T71" fmla="*/ 259 h 277"/>
                    <a:gd name="T72" fmla="*/ 118 w 224"/>
                    <a:gd name="T73" fmla="*/ 277 h 277"/>
                    <a:gd name="T74" fmla="*/ 149 w 224"/>
                    <a:gd name="T75" fmla="*/ 265 h 277"/>
                    <a:gd name="T76" fmla="*/ 177 w 224"/>
                    <a:gd name="T77" fmla="*/ 255 h 277"/>
                    <a:gd name="T78" fmla="*/ 194 w 224"/>
                    <a:gd name="T79" fmla="*/ 247 h 277"/>
                    <a:gd name="T80" fmla="*/ 212 w 224"/>
                    <a:gd name="T81" fmla="*/ 239 h 277"/>
                    <a:gd name="T82" fmla="*/ 224 w 224"/>
                    <a:gd name="T83" fmla="*/ 234 h 277"/>
                    <a:gd name="T84" fmla="*/ 187 w 224"/>
                    <a:gd name="T85" fmla="*/ 171 h 277"/>
                    <a:gd name="T86" fmla="*/ 185 w 224"/>
                    <a:gd name="T87" fmla="*/ 177 h 277"/>
                    <a:gd name="T88" fmla="*/ 139 w 224"/>
                    <a:gd name="T89" fmla="*/ 157 h 277"/>
                    <a:gd name="T90" fmla="*/ 122 w 224"/>
                    <a:gd name="T91" fmla="*/ 143 h 277"/>
                    <a:gd name="T92" fmla="*/ 100 w 224"/>
                    <a:gd name="T93" fmla="*/ 106 h 277"/>
                    <a:gd name="T94" fmla="*/ 73 w 224"/>
                    <a:gd name="T95" fmla="*/ 90 h 27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4"/>
                    <a:gd name="T145" fmla="*/ 0 h 277"/>
                    <a:gd name="T146" fmla="*/ 224 w 224"/>
                    <a:gd name="T147" fmla="*/ 277 h 27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4" h="277">
                      <a:moveTo>
                        <a:pt x="73" y="90"/>
                      </a:moveTo>
                      <a:lnTo>
                        <a:pt x="53" y="68"/>
                      </a:lnTo>
                      <a:lnTo>
                        <a:pt x="47" y="51"/>
                      </a:lnTo>
                      <a:lnTo>
                        <a:pt x="49" y="49"/>
                      </a:lnTo>
                      <a:lnTo>
                        <a:pt x="45" y="43"/>
                      </a:lnTo>
                      <a:lnTo>
                        <a:pt x="49" y="25"/>
                      </a:lnTo>
                      <a:lnTo>
                        <a:pt x="51" y="6"/>
                      </a:lnTo>
                      <a:lnTo>
                        <a:pt x="55" y="0"/>
                      </a:lnTo>
                      <a:lnTo>
                        <a:pt x="53" y="0"/>
                      </a:lnTo>
                      <a:lnTo>
                        <a:pt x="37" y="0"/>
                      </a:lnTo>
                      <a:lnTo>
                        <a:pt x="23" y="4"/>
                      </a:lnTo>
                      <a:lnTo>
                        <a:pt x="21" y="6"/>
                      </a:lnTo>
                      <a:lnTo>
                        <a:pt x="2" y="33"/>
                      </a:lnTo>
                      <a:lnTo>
                        <a:pt x="2" y="39"/>
                      </a:lnTo>
                      <a:lnTo>
                        <a:pt x="0" y="41"/>
                      </a:lnTo>
                      <a:lnTo>
                        <a:pt x="4" y="53"/>
                      </a:lnTo>
                      <a:lnTo>
                        <a:pt x="6" y="55"/>
                      </a:lnTo>
                      <a:lnTo>
                        <a:pt x="31" y="106"/>
                      </a:lnTo>
                      <a:lnTo>
                        <a:pt x="35" y="112"/>
                      </a:lnTo>
                      <a:lnTo>
                        <a:pt x="39" y="121"/>
                      </a:lnTo>
                      <a:lnTo>
                        <a:pt x="41" y="125"/>
                      </a:lnTo>
                      <a:lnTo>
                        <a:pt x="43" y="127"/>
                      </a:lnTo>
                      <a:lnTo>
                        <a:pt x="43" y="129"/>
                      </a:lnTo>
                      <a:lnTo>
                        <a:pt x="43" y="131"/>
                      </a:lnTo>
                      <a:lnTo>
                        <a:pt x="51" y="145"/>
                      </a:lnTo>
                      <a:lnTo>
                        <a:pt x="53" y="147"/>
                      </a:lnTo>
                      <a:lnTo>
                        <a:pt x="53" y="149"/>
                      </a:lnTo>
                      <a:lnTo>
                        <a:pt x="67" y="177"/>
                      </a:lnTo>
                      <a:lnTo>
                        <a:pt x="82" y="206"/>
                      </a:lnTo>
                      <a:lnTo>
                        <a:pt x="82" y="208"/>
                      </a:lnTo>
                      <a:lnTo>
                        <a:pt x="88" y="220"/>
                      </a:lnTo>
                      <a:lnTo>
                        <a:pt x="98" y="239"/>
                      </a:lnTo>
                      <a:lnTo>
                        <a:pt x="100" y="245"/>
                      </a:lnTo>
                      <a:lnTo>
                        <a:pt x="102" y="247"/>
                      </a:lnTo>
                      <a:lnTo>
                        <a:pt x="106" y="253"/>
                      </a:lnTo>
                      <a:lnTo>
                        <a:pt x="108" y="259"/>
                      </a:lnTo>
                      <a:lnTo>
                        <a:pt x="118" y="277"/>
                      </a:lnTo>
                      <a:lnTo>
                        <a:pt x="149" y="265"/>
                      </a:lnTo>
                      <a:lnTo>
                        <a:pt x="177" y="255"/>
                      </a:lnTo>
                      <a:lnTo>
                        <a:pt x="194" y="247"/>
                      </a:lnTo>
                      <a:lnTo>
                        <a:pt x="212" y="239"/>
                      </a:lnTo>
                      <a:lnTo>
                        <a:pt x="224" y="234"/>
                      </a:lnTo>
                      <a:lnTo>
                        <a:pt x="187" y="171"/>
                      </a:lnTo>
                      <a:lnTo>
                        <a:pt x="185" y="177"/>
                      </a:lnTo>
                      <a:lnTo>
                        <a:pt x="139" y="157"/>
                      </a:lnTo>
                      <a:lnTo>
                        <a:pt x="122" y="143"/>
                      </a:lnTo>
                      <a:lnTo>
                        <a:pt x="100" y="106"/>
                      </a:lnTo>
                      <a:lnTo>
                        <a:pt x="73" y="90"/>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93" name="Freeform 32">
                  <a:extLst>
                    <a:ext uri="{FF2B5EF4-FFF2-40B4-BE49-F238E27FC236}">
                      <a16:creationId xmlns:a16="http://schemas.microsoft.com/office/drawing/2014/main" id="{3346E3D1-3828-4807-B1FE-B8B438E4B866}"/>
                    </a:ext>
                  </a:extLst>
                </p:cNvPr>
                <p:cNvSpPr>
                  <a:spLocks/>
                </p:cNvSpPr>
                <p:nvPr/>
              </p:nvSpPr>
              <p:spPr bwMode="auto">
                <a:xfrm>
                  <a:off x="5019" y="1852"/>
                  <a:ext cx="17" cy="20"/>
                </a:xfrm>
                <a:custGeom>
                  <a:avLst/>
                  <a:gdLst>
                    <a:gd name="T0" fmla="*/ 0 w 37"/>
                    <a:gd name="T1" fmla="*/ 14 h 37"/>
                    <a:gd name="T2" fmla="*/ 15 w 37"/>
                    <a:gd name="T3" fmla="*/ 22 h 37"/>
                    <a:gd name="T4" fmla="*/ 17 w 37"/>
                    <a:gd name="T5" fmla="*/ 22 h 37"/>
                    <a:gd name="T6" fmla="*/ 19 w 37"/>
                    <a:gd name="T7" fmla="*/ 27 h 37"/>
                    <a:gd name="T8" fmla="*/ 23 w 37"/>
                    <a:gd name="T9" fmla="*/ 37 h 37"/>
                    <a:gd name="T10" fmla="*/ 31 w 37"/>
                    <a:gd name="T11" fmla="*/ 22 h 37"/>
                    <a:gd name="T12" fmla="*/ 37 w 37"/>
                    <a:gd name="T13" fmla="*/ 8 h 37"/>
                    <a:gd name="T14" fmla="*/ 15 w 37"/>
                    <a:gd name="T15" fmla="*/ 0 h 37"/>
                    <a:gd name="T16" fmla="*/ 5 w 37"/>
                    <a:gd name="T17" fmla="*/ 2 h 37"/>
                    <a:gd name="T18" fmla="*/ 3 w 37"/>
                    <a:gd name="T19" fmla="*/ 8 h 37"/>
                    <a:gd name="T20" fmla="*/ 0 w 37"/>
                    <a:gd name="T21" fmla="*/ 14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37"/>
                    <a:gd name="T35" fmla="*/ 37 w 37"/>
                    <a:gd name="T36" fmla="*/ 37 h 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37">
                      <a:moveTo>
                        <a:pt x="0" y="14"/>
                      </a:moveTo>
                      <a:lnTo>
                        <a:pt x="15" y="22"/>
                      </a:lnTo>
                      <a:lnTo>
                        <a:pt x="17" y="22"/>
                      </a:lnTo>
                      <a:lnTo>
                        <a:pt x="19" y="27"/>
                      </a:lnTo>
                      <a:lnTo>
                        <a:pt x="23" y="37"/>
                      </a:lnTo>
                      <a:lnTo>
                        <a:pt x="31" y="22"/>
                      </a:lnTo>
                      <a:lnTo>
                        <a:pt x="37" y="8"/>
                      </a:lnTo>
                      <a:lnTo>
                        <a:pt x="15" y="0"/>
                      </a:lnTo>
                      <a:lnTo>
                        <a:pt x="5" y="2"/>
                      </a:lnTo>
                      <a:lnTo>
                        <a:pt x="3" y="8"/>
                      </a:lnTo>
                      <a:lnTo>
                        <a:pt x="0" y="14"/>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94" name="Freeform 33">
                  <a:extLst>
                    <a:ext uri="{FF2B5EF4-FFF2-40B4-BE49-F238E27FC236}">
                      <a16:creationId xmlns:a16="http://schemas.microsoft.com/office/drawing/2014/main" id="{B46AB1E9-3087-4F11-928A-0AFDBD319CD5}"/>
                    </a:ext>
                  </a:extLst>
                </p:cNvPr>
                <p:cNvSpPr>
                  <a:spLocks/>
                </p:cNvSpPr>
                <p:nvPr/>
              </p:nvSpPr>
              <p:spPr bwMode="auto">
                <a:xfrm>
                  <a:off x="4796" y="1739"/>
                  <a:ext cx="413" cy="182"/>
                </a:xfrm>
                <a:custGeom>
                  <a:avLst/>
                  <a:gdLst>
                    <a:gd name="T0" fmla="*/ 226 w 830"/>
                    <a:gd name="T1" fmla="*/ 147 h 362"/>
                    <a:gd name="T2" fmla="*/ 331 w 830"/>
                    <a:gd name="T3" fmla="*/ 110 h 362"/>
                    <a:gd name="T4" fmla="*/ 354 w 830"/>
                    <a:gd name="T5" fmla="*/ 100 h 362"/>
                    <a:gd name="T6" fmla="*/ 405 w 830"/>
                    <a:gd name="T7" fmla="*/ 79 h 362"/>
                    <a:gd name="T8" fmla="*/ 441 w 830"/>
                    <a:gd name="T9" fmla="*/ 65 h 362"/>
                    <a:gd name="T10" fmla="*/ 476 w 830"/>
                    <a:gd name="T11" fmla="*/ 51 h 362"/>
                    <a:gd name="T12" fmla="*/ 529 w 830"/>
                    <a:gd name="T13" fmla="*/ 29 h 362"/>
                    <a:gd name="T14" fmla="*/ 570 w 830"/>
                    <a:gd name="T15" fmla="*/ 12 h 362"/>
                    <a:gd name="T16" fmla="*/ 606 w 830"/>
                    <a:gd name="T17" fmla="*/ 12 h 362"/>
                    <a:gd name="T18" fmla="*/ 637 w 830"/>
                    <a:gd name="T19" fmla="*/ 71 h 362"/>
                    <a:gd name="T20" fmla="*/ 645 w 830"/>
                    <a:gd name="T21" fmla="*/ 86 h 362"/>
                    <a:gd name="T22" fmla="*/ 653 w 830"/>
                    <a:gd name="T23" fmla="*/ 104 h 362"/>
                    <a:gd name="T24" fmla="*/ 669 w 830"/>
                    <a:gd name="T25" fmla="*/ 136 h 362"/>
                    <a:gd name="T26" fmla="*/ 690 w 830"/>
                    <a:gd name="T27" fmla="*/ 179 h 362"/>
                    <a:gd name="T28" fmla="*/ 704 w 830"/>
                    <a:gd name="T29" fmla="*/ 206 h 362"/>
                    <a:gd name="T30" fmla="*/ 720 w 830"/>
                    <a:gd name="T31" fmla="*/ 236 h 362"/>
                    <a:gd name="T32" fmla="*/ 796 w 830"/>
                    <a:gd name="T33" fmla="*/ 206 h 362"/>
                    <a:gd name="T34" fmla="*/ 830 w 830"/>
                    <a:gd name="T35" fmla="*/ 210 h 362"/>
                    <a:gd name="T36" fmla="*/ 792 w 830"/>
                    <a:gd name="T37" fmla="*/ 308 h 362"/>
                    <a:gd name="T38" fmla="*/ 749 w 830"/>
                    <a:gd name="T39" fmla="*/ 336 h 362"/>
                    <a:gd name="T40" fmla="*/ 704 w 830"/>
                    <a:gd name="T41" fmla="*/ 318 h 362"/>
                    <a:gd name="T42" fmla="*/ 696 w 830"/>
                    <a:gd name="T43" fmla="*/ 291 h 362"/>
                    <a:gd name="T44" fmla="*/ 677 w 830"/>
                    <a:gd name="T45" fmla="*/ 277 h 362"/>
                    <a:gd name="T46" fmla="*/ 639 w 830"/>
                    <a:gd name="T47" fmla="*/ 303 h 362"/>
                    <a:gd name="T48" fmla="*/ 608 w 830"/>
                    <a:gd name="T49" fmla="*/ 246 h 362"/>
                    <a:gd name="T50" fmla="*/ 596 w 830"/>
                    <a:gd name="T51" fmla="*/ 240 h 362"/>
                    <a:gd name="T52" fmla="*/ 590 w 830"/>
                    <a:gd name="T53" fmla="*/ 183 h 362"/>
                    <a:gd name="T54" fmla="*/ 572 w 830"/>
                    <a:gd name="T55" fmla="*/ 167 h 362"/>
                    <a:gd name="T56" fmla="*/ 592 w 830"/>
                    <a:gd name="T57" fmla="*/ 145 h 362"/>
                    <a:gd name="T58" fmla="*/ 576 w 830"/>
                    <a:gd name="T59" fmla="*/ 92 h 362"/>
                    <a:gd name="T60" fmla="*/ 570 w 830"/>
                    <a:gd name="T61" fmla="*/ 53 h 362"/>
                    <a:gd name="T62" fmla="*/ 555 w 830"/>
                    <a:gd name="T63" fmla="*/ 114 h 362"/>
                    <a:gd name="T64" fmla="*/ 543 w 830"/>
                    <a:gd name="T65" fmla="*/ 132 h 362"/>
                    <a:gd name="T66" fmla="*/ 545 w 830"/>
                    <a:gd name="T67" fmla="*/ 157 h 362"/>
                    <a:gd name="T68" fmla="*/ 561 w 830"/>
                    <a:gd name="T69" fmla="*/ 246 h 362"/>
                    <a:gd name="T70" fmla="*/ 610 w 830"/>
                    <a:gd name="T71" fmla="*/ 314 h 362"/>
                    <a:gd name="T72" fmla="*/ 639 w 830"/>
                    <a:gd name="T73" fmla="*/ 346 h 362"/>
                    <a:gd name="T74" fmla="*/ 620 w 830"/>
                    <a:gd name="T75" fmla="*/ 358 h 362"/>
                    <a:gd name="T76" fmla="*/ 541 w 830"/>
                    <a:gd name="T77" fmla="*/ 342 h 362"/>
                    <a:gd name="T78" fmla="*/ 507 w 830"/>
                    <a:gd name="T79" fmla="*/ 334 h 362"/>
                    <a:gd name="T80" fmla="*/ 468 w 830"/>
                    <a:gd name="T81" fmla="*/ 356 h 362"/>
                    <a:gd name="T82" fmla="*/ 464 w 830"/>
                    <a:gd name="T83" fmla="*/ 291 h 362"/>
                    <a:gd name="T84" fmla="*/ 474 w 830"/>
                    <a:gd name="T85" fmla="*/ 271 h 362"/>
                    <a:gd name="T86" fmla="*/ 478 w 830"/>
                    <a:gd name="T87" fmla="*/ 248 h 362"/>
                    <a:gd name="T88" fmla="*/ 452 w 830"/>
                    <a:gd name="T89" fmla="*/ 228 h 362"/>
                    <a:gd name="T90" fmla="*/ 441 w 830"/>
                    <a:gd name="T91" fmla="*/ 236 h 362"/>
                    <a:gd name="T92" fmla="*/ 403 w 830"/>
                    <a:gd name="T93" fmla="*/ 230 h 362"/>
                    <a:gd name="T94" fmla="*/ 370 w 830"/>
                    <a:gd name="T95" fmla="*/ 206 h 362"/>
                    <a:gd name="T96" fmla="*/ 325 w 830"/>
                    <a:gd name="T97" fmla="*/ 200 h 362"/>
                    <a:gd name="T98" fmla="*/ 307 w 830"/>
                    <a:gd name="T99" fmla="*/ 187 h 362"/>
                    <a:gd name="T100" fmla="*/ 252 w 830"/>
                    <a:gd name="T101" fmla="*/ 165 h 362"/>
                    <a:gd name="T102" fmla="*/ 207 w 830"/>
                    <a:gd name="T103" fmla="*/ 177 h 362"/>
                    <a:gd name="T104" fmla="*/ 189 w 830"/>
                    <a:gd name="T105" fmla="*/ 187 h 362"/>
                    <a:gd name="T106" fmla="*/ 154 w 830"/>
                    <a:gd name="T107" fmla="*/ 216 h 362"/>
                    <a:gd name="T108" fmla="*/ 99 w 830"/>
                    <a:gd name="T109" fmla="*/ 255 h 362"/>
                    <a:gd name="T110" fmla="*/ 63 w 830"/>
                    <a:gd name="T111" fmla="*/ 289 h 362"/>
                    <a:gd name="T112" fmla="*/ 38 w 830"/>
                    <a:gd name="T113" fmla="*/ 332 h 362"/>
                    <a:gd name="T114" fmla="*/ 14 w 830"/>
                    <a:gd name="T115" fmla="*/ 269 h 362"/>
                    <a:gd name="T116" fmla="*/ 10 w 830"/>
                    <a:gd name="T117" fmla="*/ 228 h 362"/>
                    <a:gd name="T118" fmla="*/ 71 w 830"/>
                    <a:gd name="T119" fmla="*/ 204 h 362"/>
                    <a:gd name="T120" fmla="*/ 105 w 830"/>
                    <a:gd name="T121" fmla="*/ 193 h 362"/>
                    <a:gd name="T122" fmla="*/ 162 w 830"/>
                    <a:gd name="T123" fmla="*/ 173 h 3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30"/>
                    <a:gd name="T187" fmla="*/ 0 h 362"/>
                    <a:gd name="T188" fmla="*/ 830 w 830"/>
                    <a:gd name="T189" fmla="*/ 362 h 3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30" h="362">
                      <a:moveTo>
                        <a:pt x="187" y="163"/>
                      </a:moveTo>
                      <a:lnTo>
                        <a:pt x="203" y="157"/>
                      </a:lnTo>
                      <a:lnTo>
                        <a:pt x="226" y="147"/>
                      </a:lnTo>
                      <a:lnTo>
                        <a:pt x="242" y="141"/>
                      </a:lnTo>
                      <a:lnTo>
                        <a:pt x="325" y="112"/>
                      </a:lnTo>
                      <a:lnTo>
                        <a:pt x="331" y="110"/>
                      </a:lnTo>
                      <a:lnTo>
                        <a:pt x="331" y="108"/>
                      </a:lnTo>
                      <a:lnTo>
                        <a:pt x="337" y="106"/>
                      </a:lnTo>
                      <a:lnTo>
                        <a:pt x="354" y="100"/>
                      </a:lnTo>
                      <a:lnTo>
                        <a:pt x="370" y="92"/>
                      </a:lnTo>
                      <a:lnTo>
                        <a:pt x="397" y="82"/>
                      </a:lnTo>
                      <a:lnTo>
                        <a:pt x="405" y="79"/>
                      </a:lnTo>
                      <a:lnTo>
                        <a:pt x="419" y="75"/>
                      </a:lnTo>
                      <a:lnTo>
                        <a:pt x="423" y="73"/>
                      </a:lnTo>
                      <a:lnTo>
                        <a:pt x="441" y="65"/>
                      </a:lnTo>
                      <a:lnTo>
                        <a:pt x="450" y="61"/>
                      </a:lnTo>
                      <a:lnTo>
                        <a:pt x="470" y="53"/>
                      </a:lnTo>
                      <a:lnTo>
                        <a:pt x="476" y="51"/>
                      </a:lnTo>
                      <a:lnTo>
                        <a:pt x="484" y="47"/>
                      </a:lnTo>
                      <a:lnTo>
                        <a:pt x="488" y="47"/>
                      </a:lnTo>
                      <a:lnTo>
                        <a:pt x="529" y="29"/>
                      </a:lnTo>
                      <a:lnTo>
                        <a:pt x="531" y="29"/>
                      </a:lnTo>
                      <a:lnTo>
                        <a:pt x="547" y="23"/>
                      </a:lnTo>
                      <a:lnTo>
                        <a:pt x="570" y="12"/>
                      </a:lnTo>
                      <a:lnTo>
                        <a:pt x="588" y="6"/>
                      </a:lnTo>
                      <a:lnTo>
                        <a:pt x="602" y="0"/>
                      </a:lnTo>
                      <a:lnTo>
                        <a:pt x="606" y="12"/>
                      </a:lnTo>
                      <a:lnTo>
                        <a:pt x="608" y="14"/>
                      </a:lnTo>
                      <a:lnTo>
                        <a:pt x="633" y="65"/>
                      </a:lnTo>
                      <a:lnTo>
                        <a:pt x="637" y="71"/>
                      </a:lnTo>
                      <a:lnTo>
                        <a:pt x="641" y="80"/>
                      </a:lnTo>
                      <a:lnTo>
                        <a:pt x="643" y="84"/>
                      </a:lnTo>
                      <a:lnTo>
                        <a:pt x="645" y="86"/>
                      </a:lnTo>
                      <a:lnTo>
                        <a:pt x="645" y="88"/>
                      </a:lnTo>
                      <a:lnTo>
                        <a:pt x="645" y="90"/>
                      </a:lnTo>
                      <a:lnTo>
                        <a:pt x="653" y="104"/>
                      </a:lnTo>
                      <a:lnTo>
                        <a:pt x="655" y="106"/>
                      </a:lnTo>
                      <a:lnTo>
                        <a:pt x="655" y="108"/>
                      </a:lnTo>
                      <a:lnTo>
                        <a:pt x="669" y="136"/>
                      </a:lnTo>
                      <a:lnTo>
                        <a:pt x="684" y="165"/>
                      </a:lnTo>
                      <a:lnTo>
                        <a:pt x="684" y="167"/>
                      </a:lnTo>
                      <a:lnTo>
                        <a:pt x="690" y="179"/>
                      </a:lnTo>
                      <a:lnTo>
                        <a:pt x="700" y="198"/>
                      </a:lnTo>
                      <a:lnTo>
                        <a:pt x="702" y="204"/>
                      </a:lnTo>
                      <a:lnTo>
                        <a:pt x="704" y="206"/>
                      </a:lnTo>
                      <a:lnTo>
                        <a:pt x="708" y="212"/>
                      </a:lnTo>
                      <a:lnTo>
                        <a:pt x="710" y="218"/>
                      </a:lnTo>
                      <a:lnTo>
                        <a:pt x="720" y="236"/>
                      </a:lnTo>
                      <a:lnTo>
                        <a:pt x="751" y="224"/>
                      </a:lnTo>
                      <a:lnTo>
                        <a:pt x="779" y="214"/>
                      </a:lnTo>
                      <a:lnTo>
                        <a:pt x="796" y="206"/>
                      </a:lnTo>
                      <a:lnTo>
                        <a:pt x="814" y="198"/>
                      </a:lnTo>
                      <a:lnTo>
                        <a:pt x="826" y="193"/>
                      </a:lnTo>
                      <a:lnTo>
                        <a:pt x="830" y="210"/>
                      </a:lnTo>
                      <a:lnTo>
                        <a:pt x="830" y="289"/>
                      </a:lnTo>
                      <a:lnTo>
                        <a:pt x="804" y="303"/>
                      </a:lnTo>
                      <a:lnTo>
                        <a:pt x="792" y="308"/>
                      </a:lnTo>
                      <a:lnTo>
                        <a:pt x="769" y="322"/>
                      </a:lnTo>
                      <a:lnTo>
                        <a:pt x="765" y="334"/>
                      </a:lnTo>
                      <a:lnTo>
                        <a:pt x="749" y="336"/>
                      </a:lnTo>
                      <a:lnTo>
                        <a:pt x="730" y="358"/>
                      </a:lnTo>
                      <a:lnTo>
                        <a:pt x="722" y="310"/>
                      </a:lnTo>
                      <a:lnTo>
                        <a:pt x="704" y="318"/>
                      </a:lnTo>
                      <a:lnTo>
                        <a:pt x="708" y="293"/>
                      </a:lnTo>
                      <a:lnTo>
                        <a:pt x="698" y="291"/>
                      </a:lnTo>
                      <a:lnTo>
                        <a:pt x="696" y="291"/>
                      </a:lnTo>
                      <a:lnTo>
                        <a:pt x="694" y="295"/>
                      </a:lnTo>
                      <a:lnTo>
                        <a:pt x="682" y="291"/>
                      </a:lnTo>
                      <a:lnTo>
                        <a:pt x="677" y="277"/>
                      </a:lnTo>
                      <a:lnTo>
                        <a:pt x="678" y="301"/>
                      </a:lnTo>
                      <a:lnTo>
                        <a:pt x="657" y="310"/>
                      </a:lnTo>
                      <a:lnTo>
                        <a:pt x="639" y="303"/>
                      </a:lnTo>
                      <a:lnTo>
                        <a:pt x="610" y="273"/>
                      </a:lnTo>
                      <a:lnTo>
                        <a:pt x="623" y="261"/>
                      </a:lnTo>
                      <a:lnTo>
                        <a:pt x="608" y="246"/>
                      </a:lnTo>
                      <a:lnTo>
                        <a:pt x="629" y="236"/>
                      </a:lnTo>
                      <a:lnTo>
                        <a:pt x="606" y="222"/>
                      </a:lnTo>
                      <a:lnTo>
                        <a:pt x="596" y="240"/>
                      </a:lnTo>
                      <a:lnTo>
                        <a:pt x="588" y="222"/>
                      </a:lnTo>
                      <a:lnTo>
                        <a:pt x="604" y="196"/>
                      </a:lnTo>
                      <a:lnTo>
                        <a:pt x="590" y="183"/>
                      </a:lnTo>
                      <a:lnTo>
                        <a:pt x="592" y="189"/>
                      </a:lnTo>
                      <a:lnTo>
                        <a:pt x="580" y="200"/>
                      </a:lnTo>
                      <a:lnTo>
                        <a:pt x="572" y="167"/>
                      </a:lnTo>
                      <a:lnTo>
                        <a:pt x="586" y="173"/>
                      </a:lnTo>
                      <a:lnTo>
                        <a:pt x="598" y="165"/>
                      </a:lnTo>
                      <a:lnTo>
                        <a:pt x="592" y="145"/>
                      </a:lnTo>
                      <a:lnTo>
                        <a:pt x="574" y="145"/>
                      </a:lnTo>
                      <a:lnTo>
                        <a:pt x="568" y="132"/>
                      </a:lnTo>
                      <a:lnTo>
                        <a:pt x="576" y="92"/>
                      </a:lnTo>
                      <a:lnTo>
                        <a:pt x="596" y="80"/>
                      </a:lnTo>
                      <a:lnTo>
                        <a:pt x="580" y="45"/>
                      </a:lnTo>
                      <a:lnTo>
                        <a:pt x="570" y="53"/>
                      </a:lnTo>
                      <a:lnTo>
                        <a:pt x="572" y="80"/>
                      </a:lnTo>
                      <a:lnTo>
                        <a:pt x="557" y="100"/>
                      </a:lnTo>
                      <a:lnTo>
                        <a:pt x="555" y="114"/>
                      </a:lnTo>
                      <a:lnTo>
                        <a:pt x="543" y="108"/>
                      </a:lnTo>
                      <a:lnTo>
                        <a:pt x="541" y="120"/>
                      </a:lnTo>
                      <a:lnTo>
                        <a:pt x="543" y="132"/>
                      </a:lnTo>
                      <a:lnTo>
                        <a:pt x="523" y="147"/>
                      </a:lnTo>
                      <a:lnTo>
                        <a:pt x="521" y="149"/>
                      </a:lnTo>
                      <a:lnTo>
                        <a:pt x="545" y="157"/>
                      </a:lnTo>
                      <a:lnTo>
                        <a:pt x="559" y="181"/>
                      </a:lnTo>
                      <a:lnTo>
                        <a:pt x="553" y="236"/>
                      </a:lnTo>
                      <a:lnTo>
                        <a:pt x="561" y="246"/>
                      </a:lnTo>
                      <a:lnTo>
                        <a:pt x="582" y="285"/>
                      </a:lnTo>
                      <a:lnTo>
                        <a:pt x="610" y="301"/>
                      </a:lnTo>
                      <a:lnTo>
                        <a:pt x="610" y="314"/>
                      </a:lnTo>
                      <a:lnTo>
                        <a:pt x="620" y="314"/>
                      </a:lnTo>
                      <a:lnTo>
                        <a:pt x="620" y="326"/>
                      </a:lnTo>
                      <a:lnTo>
                        <a:pt x="639" y="346"/>
                      </a:lnTo>
                      <a:lnTo>
                        <a:pt x="649" y="362"/>
                      </a:lnTo>
                      <a:lnTo>
                        <a:pt x="623" y="352"/>
                      </a:lnTo>
                      <a:lnTo>
                        <a:pt x="620" y="358"/>
                      </a:lnTo>
                      <a:lnTo>
                        <a:pt x="584" y="346"/>
                      </a:lnTo>
                      <a:lnTo>
                        <a:pt x="553" y="354"/>
                      </a:lnTo>
                      <a:lnTo>
                        <a:pt x="541" y="342"/>
                      </a:lnTo>
                      <a:lnTo>
                        <a:pt x="539" y="354"/>
                      </a:lnTo>
                      <a:lnTo>
                        <a:pt x="529" y="352"/>
                      </a:lnTo>
                      <a:lnTo>
                        <a:pt x="507" y="334"/>
                      </a:lnTo>
                      <a:lnTo>
                        <a:pt x="486" y="344"/>
                      </a:lnTo>
                      <a:lnTo>
                        <a:pt x="482" y="352"/>
                      </a:lnTo>
                      <a:lnTo>
                        <a:pt x="468" y="356"/>
                      </a:lnTo>
                      <a:lnTo>
                        <a:pt x="456" y="328"/>
                      </a:lnTo>
                      <a:lnTo>
                        <a:pt x="468" y="299"/>
                      </a:lnTo>
                      <a:lnTo>
                        <a:pt x="464" y="291"/>
                      </a:lnTo>
                      <a:lnTo>
                        <a:pt x="466" y="289"/>
                      </a:lnTo>
                      <a:lnTo>
                        <a:pt x="470" y="283"/>
                      </a:lnTo>
                      <a:lnTo>
                        <a:pt x="474" y="271"/>
                      </a:lnTo>
                      <a:lnTo>
                        <a:pt x="472" y="267"/>
                      </a:lnTo>
                      <a:lnTo>
                        <a:pt x="470" y="263"/>
                      </a:lnTo>
                      <a:lnTo>
                        <a:pt x="478" y="248"/>
                      </a:lnTo>
                      <a:lnTo>
                        <a:pt x="484" y="234"/>
                      </a:lnTo>
                      <a:lnTo>
                        <a:pt x="462" y="226"/>
                      </a:lnTo>
                      <a:lnTo>
                        <a:pt x="452" y="228"/>
                      </a:lnTo>
                      <a:lnTo>
                        <a:pt x="450" y="234"/>
                      </a:lnTo>
                      <a:lnTo>
                        <a:pt x="447" y="240"/>
                      </a:lnTo>
                      <a:lnTo>
                        <a:pt x="441" y="236"/>
                      </a:lnTo>
                      <a:lnTo>
                        <a:pt x="421" y="238"/>
                      </a:lnTo>
                      <a:lnTo>
                        <a:pt x="419" y="230"/>
                      </a:lnTo>
                      <a:lnTo>
                        <a:pt x="403" y="230"/>
                      </a:lnTo>
                      <a:lnTo>
                        <a:pt x="395" y="232"/>
                      </a:lnTo>
                      <a:lnTo>
                        <a:pt x="366" y="230"/>
                      </a:lnTo>
                      <a:lnTo>
                        <a:pt x="370" y="206"/>
                      </a:lnTo>
                      <a:lnTo>
                        <a:pt x="362" y="202"/>
                      </a:lnTo>
                      <a:lnTo>
                        <a:pt x="333" y="200"/>
                      </a:lnTo>
                      <a:lnTo>
                        <a:pt x="325" y="200"/>
                      </a:lnTo>
                      <a:lnTo>
                        <a:pt x="319" y="202"/>
                      </a:lnTo>
                      <a:lnTo>
                        <a:pt x="313" y="202"/>
                      </a:lnTo>
                      <a:lnTo>
                        <a:pt x="307" y="187"/>
                      </a:lnTo>
                      <a:lnTo>
                        <a:pt x="289" y="177"/>
                      </a:lnTo>
                      <a:lnTo>
                        <a:pt x="272" y="155"/>
                      </a:lnTo>
                      <a:lnTo>
                        <a:pt x="252" y="165"/>
                      </a:lnTo>
                      <a:lnTo>
                        <a:pt x="246" y="163"/>
                      </a:lnTo>
                      <a:lnTo>
                        <a:pt x="224" y="157"/>
                      </a:lnTo>
                      <a:lnTo>
                        <a:pt x="207" y="177"/>
                      </a:lnTo>
                      <a:lnTo>
                        <a:pt x="195" y="179"/>
                      </a:lnTo>
                      <a:lnTo>
                        <a:pt x="189" y="183"/>
                      </a:lnTo>
                      <a:lnTo>
                        <a:pt x="189" y="187"/>
                      </a:lnTo>
                      <a:lnTo>
                        <a:pt x="181" y="210"/>
                      </a:lnTo>
                      <a:lnTo>
                        <a:pt x="175" y="212"/>
                      </a:lnTo>
                      <a:lnTo>
                        <a:pt x="154" y="216"/>
                      </a:lnTo>
                      <a:lnTo>
                        <a:pt x="148" y="218"/>
                      </a:lnTo>
                      <a:lnTo>
                        <a:pt x="118" y="208"/>
                      </a:lnTo>
                      <a:lnTo>
                        <a:pt x="99" y="255"/>
                      </a:lnTo>
                      <a:lnTo>
                        <a:pt x="85" y="253"/>
                      </a:lnTo>
                      <a:lnTo>
                        <a:pt x="69" y="283"/>
                      </a:lnTo>
                      <a:lnTo>
                        <a:pt x="63" y="289"/>
                      </a:lnTo>
                      <a:lnTo>
                        <a:pt x="61" y="297"/>
                      </a:lnTo>
                      <a:lnTo>
                        <a:pt x="50" y="312"/>
                      </a:lnTo>
                      <a:lnTo>
                        <a:pt x="38" y="332"/>
                      </a:lnTo>
                      <a:lnTo>
                        <a:pt x="36" y="334"/>
                      </a:lnTo>
                      <a:lnTo>
                        <a:pt x="12" y="269"/>
                      </a:lnTo>
                      <a:lnTo>
                        <a:pt x="14" y="269"/>
                      </a:lnTo>
                      <a:lnTo>
                        <a:pt x="0" y="230"/>
                      </a:lnTo>
                      <a:lnTo>
                        <a:pt x="6" y="228"/>
                      </a:lnTo>
                      <a:lnTo>
                        <a:pt x="10" y="228"/>
                      </a:lnTo>
                      <a:lnTo>
                        <a:pt x="14" y="226"/>
                      </a:lnTo>
                      <a:lnTo>
                        <a:pt x="65" y="208"/>
                      </a:lnTo>
                      <a:lnTo>
                        <a:pt x="71" y="204"/>
                      </a:lnTo>
                      <a:lnTo>
                        <a:pt x="93" y="196"/>
                      </a:lnTo>
                      <a:lnTo>
                        <a:pt x="99" y="194"/>
                      </a:lnTo>
                      <a:lnTo>
                        <a:pt x="105" y="193"/>
                      </a:lnTo>
                      <a:lnTo>
                        <a:pt x="110" y="191"/>
                      </a:lnTo>
                      <a:lnTo>
                        <a:pt x="156" y="175"/>
                      </a:lnTo>
                      <a:lnTo>
                        <a:pt x="162" y="173"/>
                      </a:lnTo>
                      <a:lnTo>
                        <a:pt x="181" y="165"/>
                      </a:lnTo>
                      <a:lnTo>
                        <a:pt x="187" y="163"/>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95" name="Freeform 34">
                  <a:extLst>
                    <a:ext uri="{FF2B5EF4-FFF2-40B4-BE49-F238E27FC236}">
                      <a16:creationId xmlns:a16="http://schemas.microsoft.com/office/drawing/2014/main" id="{36049BC4-0E54-459D-AD47-D3D37A87DDAC}"/>
                    </a:ext>
                  </a:extLst>
                </p:cNvPr>
                <p:cNvSpPr>
                  <a:spLocks/>
                </p:cNvSpPr>
                <p:nvPr/>
              </p:nvSpPr>
              <p:spPr bwMode="auto">
                <a:xfrm>
                  <a:off x="4535" y="1839"/>
                  <a:ext cx="682" cy="440"/>
                </a:xfrm>
                <a:custGeom>
                  <a:avLst/>
                  <a:gdLst>
                    <a:gd name="T0" fmla="*/ 1255 w 1364"/>
                    <a:gd name="T1" fmla="*/ 364 h 879"/>
                    <a:gd name="T2" fmla="*/ 1310 w 1364"/>
                    <a:gd name="T3" fmla="*/ 352 h 879"/>
                    <a:gd name="T4" fmla="*/ 1295 w 1364"/>
                    <a:gd name="T5" fmla="*/ 445 h 879"/>
                    <a:gd name="T6" fmla="*/ 1250 w 1364"/>
                    <a:gd name="T7" fmla="*/ 462 h 879"/>
                    <a:gd name="T8" fmla="*/ 1183 w 1364"/>
                    <a:gd name="T9" fmla="*/ 490 h 879"/>
                    <a:gd name="T10" fmla="*/ 1126 w 1364"/>
                    <a:gd name="T11" fmla="*/ 511 h 879"/>
                    <a:gd name="T12" fmla="*/ 1031 w 1364"/>
                    <a:gd name="T13" fmla="*/ 549 h 879"/>
                    <a:gd name="T14" fmla="*/ 990 w 1364"/>
                    <a:gd name="T15" fmla="*/ 564 h 879"/>
                    <a:gd name="T16" fmla="*/ 927 w 1364"/>
                    <a:gd name="T17" fmla="*/ 588 h 879"/>
                    <a:gd name="T18" fmla="*/ 868 w 1364"/>
                    <a:gd name="T19" fmla="*/ 612 h 879"/>
                    <a:gd name="T20" fmla="*/ 800 w 1364"/>
                    <a:gd name="T21" fmla="*/ 635 h 879"/>
                    <a:gd name="T22" fmla="*/ 727 w 1364"/>
                    <a:gd name="T23" fmla="*/ 661 h 879"/>
                    <a:gd name="T24" fmla="*/ 646 w 1364"/>
                    <a:gd name="T25" fmla="*/ 690 h 879"/>
                    <a:gd name="T26" fmla="*/ 562 w 1364"/>
                    <a:gd name="T27" fmla="*/ 716 h 879"/>
                    <a:gd name="T28" fmla="*/ 505 w 1364"/>
                    <a:gd name="T29" fmla="*/ 733 h 879"/>
                    <a:gd name="T30" fmla="*/ 491 w 1364"/>
                    <a:gd name="T31" fmla="*/ 737 h 879"/>
                    <a:gd name="T32" fmla="*/ 389 w 1364"/>
                    <a:gd name="T33" fmla="*/ 767 h 879"/>
                    <a:gd name="T34" fmla="*/ 326 w 1364"/>
                    <a:gd name="T35" fmla="*/ 779 h 879"/>
                    <a:gd name="T36" fmla="*/ 259 w 1364"/>
                    <a:gd name="T37" fmla="*/ 804 h 879"/>
                    <a:gd name="T38" fmla="*/ 208 w 1364"/>
                    <a:gd name="T39" fmla="*/ 820 h 879"/>
                    <a:gd name="T40" fmla="*/ 141 w 1364"/>
                    <a:gd name="T41" fmla="*/ 840 h 879"/>
                    <a:gd name="T42" fmla="*/ 9 w 1364"/>
                    <a:gd name="T43" fmla="*/ 877 h 879"/>
                    <a:gd name="T44" fmla="*/ 33 w 1364"/>
                    <a:gd name="T45" fmla="*/ 855 h 879"/>
                    <a:gd name="T46" fmla="*/ 120 w 1364"/>
                    <a:gd name="T47" fmla="*/ 763 h 879"/>
                    <a:gd name="T48" fmla="*/ 178 w 1364"/>
                    <a:gd name="T49" fmla="*/ 686 h 879"/>
                    <a:gd name="T50" fmla="*/ 243 w 1364"/>
                    <a:gd name="T51" fmla="*/ 604 h 879"/>
                    <a:gd name="T52" fmla="*/ 314 w 1364"/>
                    <a:gd name="T53" fmla="*/ 655 h 879"/>
                    <a:gd name="T54" fmla="*/ 391 w 1364"/>
                    <a:gd name="T55" fmla="*/ 623 h 879"/>
                    <a:gd name="T56" fmla="*/ 440 w 1364"/>
                    <a:gd name="T57" fmla="*/ 574 h 879"/>
                    <a:gd name="T58" fmla="*/ 530 w 1364"/>
                    <a:gd name="T59" fmla="*/ 519 h 879"/>
                    <a:gd name="T60" fmla="*/ 520 w 1364"/>
                    <a:gd name="T61" fmla="*/ 480 h 879"/>
                    <a:gd name="T62" fmla="*/ 554 w 1364"/>
                    <a:gd name="T63" fmla="*/ 386 h 879"/>
                    <a:gd name="T64" fmla="*/ 572 w 1364"/>
                    <a:gd name="T65" fmla="*/ 311 h 879"/>
                    <a:gd name="T66" fmla="*/ 646 w 1364"/>
                    <a:gd name="T67" fmla="*/ 268 h 879"/>
                    <a:gd name="T68" fmla="*/ 662 w 1364"/>
                    <a:gd name="T69" fmla="*/ 177 h 879"/>
                    <a:gd name="T70" fmla="*/ 723 w 1364"/>
                    <a:gd name="T71" fmla="*/ 107 h 879"/>
                    <a:gd name="T72" fmla="*/ 737 w 1364"/>
                    <a:gd name="T73" fmla="*/ 18 h 879"/>
                    <a:gd name="T74" fmla="*/ 792 w 1364"/>
                    <a:gd name="T75" fmla="*/ 34 h 879"/>
                    <a:gd name="T76" fmla="*/ 837 w 1364"/>
                    <a:gd name="T77" fmla="*/ 10 h 879"/>
                    <a:gd name="T78" fmla="*/ 890 w 1364"/>
                    <a:gd name="T79" fmla="*/ 6 h 879"/>
                    <a:gd name="T80" fmla="*/ 941 w 1364"/>
                    <a:gd name="T81" fmla="*/ 38 h 879"/>
                    <a:gd name="T82" fmla="*/ 986 w 1364"/>
                    <a:gd name="T83" fmla="*/ 53 h 879"/>
                    <a:gd name="T84" fmla="*/ 986 w 1364"/>
                    <a:gd name="T85" fmla="*/ 89 h 879"/>
                    <a:gd name="T86" fmla="*/ 972 w 1364"/>
                    <a:gd name="T87" fmla="*/ 105 h 879"/>
                    <a:gd name="T88" fmla="*/ 984 w 1364"/>
                    <a:gd name="T89" fmla="*/ 165 h 879"/>
                    <a:gd name="T90" fmla="*/ 1051 w 1364"/>
                    <a:gd name="T91" fmla="*/ 169 h 879"/>
                    <a:gd name="T92" fmla="*/ 1193 w 1364"/>
                    <a:gd name="T93" fmla="*/ 217 h 879"/>
                    <a:gd name="T94" fmla="*/ 1134 w 1364"/>
                    <a:gd name="T95" fmla="*/ 230 h 879"/>
                    <a:gd name="T96" fmla="*/ 1130 w 1364"/>
                    <a:gd name="T97" fmla="*/ 238 h 879"/>
                    <a:gd name="T98" fmla="*/ 1208 w 1364"/>
                    <a:gd name="T99" fmla="*/ 266 h 879"/>
                    <a:gd name="T100" fmla="*/ 1200 w 1364"/>
                    <a:gd name="T101" fmla="*/ 299 h 879"/>
                    <a:gd name="T102" fmla="*/ 1226 w 1364"/>
                    <a:gd name="T103" fmla="*/ 334 h 87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64"/>
                    <a:gd name="T157" fmla="*/ 0 h 879"/>
                    <a:gd name="T158" fmla="*/ 1364 w 1364"/>
                    <a:gd name="T159" fmla="*/ 879 h 87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64" h="879">
                      <a:moveTo>
                        <a:pt x="1226" y="334"/>
                      </a:moveTo>
                      <a:lnTo>
                        <a:pt x="1228" y="334"/>
                      </a:lnTo>
                      <a:lnTo>
                        <a:pt x="1246" y="338"/>
                      </a:lnTo>
                      <a:lnTo>
                        <a:pt x="1253" y="360"/>
                      </a:lnTo>
                      <a:lnTo>
                        <a:pt x="1255" y="364"/>
                      </a:lnTo>
                      <a:lnTo>
                        <a:pt x="1257" y="366"/>
                      </a:lnTo>
                      <a:lnTo>
                        <a:pt x="1265" y="364"/>
                      </a:lnTo>
                      <a:lnTo>
                        <a:pt x="1279" y="364"/>
                      </a:lnTo>
                      <a:lnTo>
                        <a:pt x="1291" y="364"/>
                      </a:lnTo>
                      <a:lnTo>
                        <a:pt x="1310" y="352"/>
                      </a:lnTo>
                      <a:lnTo>
                        <a:pt x="1364" y="415"/>
                      </a:lnTo>
                      <a:lnTo>
                        <a:pt x="1340" y="425"/>
                      </a:lnTo>
                      <a:lnTo>
                        <a:pt x="1320" y="433"/>
                      </a:lnTo>
                      <a:lnTo>
                        <a:pt x="1297" y="443"/>
                      </a:lnTo>
                      <a:lnTo>
                        <a:pt x="1295" y="445"/>
                      </a:lnTo>
                      <a:lnTo>
                        <a:pt x="1287" y="447"/>
                      </a:lnTo>
                      <a:lnTo>
                        <a:pt x="1281" y="448"/>
                      </a:lnTo>
                      <a:lnTo>
                        <a:pt x="1277" y="450"/>
                      </a:lnTo>
                      <a:lnTo>
                        <a:pt x="1255" y="460"/>
                      </a:lnTo>
                      <a:lnTo>
                        <a:pt x="1250" y="462"/>
                      </a:lnTo>
                      <a:lnTo>
                        <a:pt x="1248" y="462"/>
                      </a:lnTo>
                      <a:lnTo>
                        <a:pt x="1212" y="478"/>
                      </a:lnTo>
                      <a:lnTo>
                        <a:pt x="1191" y="486"/>
                      </a:lnTo>
                      <a:lnTo>
                        <a:pt x="1183" y="488"/>
                      </a:lnTo>
                      <a:lnTo>
                        <a:pt x="1183" y="490"/>
                      </a:lnTo>
                      <a:lnTo>
                        <a:pt x="1185" y="490"/>
                      </a:lnTo>
                      <a:lnTo>
                        <a:pt x="1153" y="502"/>
                      </a:lnTo>
                      <a:lnTo>
                        <a:pt x="1147" y="504"/>
                      </a:lnTo>
                      <a:lnTo>
                        <a:pt x="1141" y="505"/>
                      </a:lnTo>
                      <a:lnTo>
                        <a:pt x="1126" y="511"/>
                      </a:lnTo>
                      <a:lnTo>
                        <a:pt x="1118" y="515"/>
                      </a:lnTo>
                      <a:lnTo>
                        <a:pt x="1075" y="533"/>
                      </a:lnTo>
                      <a:lnTo>
                        <a:pt x="1071" y="533"/>
                      </a:lnTo>
                      <a:lnTo>
                        <a:pt x="1037" y="547"/>
                      </a:lnTo>
                      <a:lnTo>
                        <a:pt x="1031" y="549"/>
                      </a:lnTo>
                      <a:lnTo>
                        <a:pt x="1024" y="553"/>
                      </a:lnTo>
                      <a:lnTo>
                        <a:pt x="1014" y="555"/>
                      </a:lnTo>
                      <a:lnTo>
                        <a:pt x="1006" y="559"/>
                      </a:lnTo>
                      <a:lnTo>
                        <a:pt x="998" y="562"/>
                      </a:lnTo>
                      <a:lnTo>
                        <a:pt x="990" y="564"/>
                      </a:lnTo>
                      <a:lnTo>
                        <a:pt x="959" y="576"/>
                      </a:lnTo>
                      <a:lnTo>
                        <a:pt x="955" y="578"/>
                      </a:lnTo>
                      <a:lnTo>
                        <a:pt x="941" y="584"/>
                      </a:lnTo>
                      <a:lnTo>
                        <a:pt x="933" y="586"/>
                      </a:lnTo>
                      <a:lnTo>
                        <a:pt x="927" y="588"/>
                      </a:lnTo>
                      <a:lnTo>
                        <a:pt x="917" y="592"/>
                      </a:lnTo>
                      <a:lnTo>
                        <a:pt x="912" y="594"/>
                      </a:lnTo>
                      <a:lnTo>
                        <a:pt x="890" y="604"/>
                      </a:lnTo>
                      <a:lnTo>
                        <a:pt x="870" y="610"/>
                      </a:lnTo>
                      <a:lnTo>
                        <a:pt x="868" y="612"/>
                      </a:lnTo>
                      <a:lnTo>
                        <a:pt x="862" y="612"/>
                      </a:lnTo>
                      <a:lnTo>
                        <a:pt x="860" y="614"/>
                      </a:lnTo>
                      <a:lnTo>
                        <a:pt x="857" y="616"/>
                      </a:lnTo>
                      <a:lnTo>
                        <a:pt x="855" y="616"/>
                      </a:lnTo>
                      <a:lnTo>
                        <a:pt x="800" y="635"/>
                      </a:lnTo>
                      <a:lnTo>
                        <a:pt x="786" y="641"/>
                      </a:lnTo>
                      <a:lnTo>
                        <a:pt x="782" y="643"/>
                      </a:lnTo>
                      <a:lnTo>
                        <a:pt x="758" y="649"/>
                      </a:lnTo>
                      <a:lnTo>
                        <a:pt x="735" y="659"/>
                      </a:lnTo>
                      <a:lnTo>
                        <a:pt x="727" y="661"/>
                      </a:lnTo>
                      <a:lnTo>
                        <a:pt x="715" y="665"/>
                      </a:lnTo>
                      <a:lnTo>
                        <a:pt x="699" y="671"/>
                      </a:lnTo>
                      <a:lnTo>
                        <a:pt x="672" y="680"/>
                      </a:lnTo>
                      <a:lnTo>
                        <a:pt x="650" y="688"/>
                      </a:lnTo>
                      <a:lnTo>
                        <a:pt x="646" y="690"/>
                      </a:lnTo>
                      <a:lnTo>
                        <a:pt x="640" y="690"/>
                      </a:lnTo>
                      <a:lnTo>
                        <a:pt x="629" y="696"/>
                      </a:lnTo>
                      <a:lnTo>
                        <a:pt x="599" y="706"/>
                      </a:lnTo>
                      <a:lnTo>
                        <a:pt x="573" y="712"/>
                      </a:lnTo>
                      <a:lnTo>
                        <a:pt x="562" y="716"/>
                      </a:lnTo>
                      <a:lnTo>
                        <a:pt x="550" y="718"/>
                      </a:lnTo>
                      <a:lnTo>
                        <a:pt x="542" y="722"/>
                      </a:lnTo>
                      <a:lnTo>
                        <a:pt x="526" y="726"/>
                      </a:lnTo>
                      <a:lnTo>
                        <a:pt x="515" y="730"/>
                      </a:lnTo>
                      <a:lnTo>
                        <a:pt x="505" y="733"/>
                      </a:lnTo>
                      <a:lnTo>
                        <a:pt x="503" y="733"/>
                      </a:lnTo>
                      <a:lnTo>
                        <a:pt x="499" y="735"/>
                      </a:lnTo>
                      <a:lnTo>
                        <a:pt x="497" y="735"/>
                      </a:lnTo>
                      <a:lnTo>
                        <a:pt x="495" y="735"/>
                      </a:lnTo>
                      <a:lnTo>
                        <a:pt x="491" y="737"/>
                      </a:lnTo>
                      <a:lnTo>
                        <a:pt x="463" y="745"/>
                      </a:lnTo>
                      <a:lnTo>
                        <a:pt x="418" y="757"/>
                      </a:lnTo>
                      <a:lnTo>
                        <a:pt x="410" y="761"/>
                      </a:lnTo>
                      <a:lnTo>
                        <a:pt x="395" y="765"/>
                      </a:lnTo>
                      <a:lnTo>
                        <a:pt x="389" y="767"/>
                      </a:lnTo>
                      <a:lnTo>
                        <a:pt x="363" y="773"/>
                      </a:lnTo>
                      <a:lnTo>
                        <a:pt x="353" y="777"/>
                      </a:lnTo>
                      <a:lnTo>
                        <a:pt x="357" y="769"/>
                      </a:lnTo>
                      <a:lnTo>
                        <a:pt x="340" y="775"/>
                      </a:lnTo>
                      <a:lnTo>
                        <a:pt x="326" y="779"/>
                      </a:lnTo>
                      <a:lnTo>
                        <a:pt x="308" y="785"/>
                      </a:lnTo>
                      <a:lnTo>
                        <a:pt x="308" y="788"/>
                      </a:lnTo>
                      <a:lnTo>
                        <a:pt x="269" y="800"/>
                      </a:lnTo>
                      <a:lnTo>
                        <a:pt x="265" y="802"/>
                      </a:lnTo>
                      <a:lnTo>
                        <a:pt x="259" y="804"/>
                      </a:lnTo>
                      <a:lnTo>
                        <a:pt x="253" y="806"/>
                      </a:lnTo>
                      <a:lnTo>
                        <a:pt x="251" y="806"/>
                      </a:lnTo>
                      <a:lnTo>
                        <a:pt x="243" y="808"/>
                      </a:lnTo>
                      <a:lnTo>
                        <a:pt x="230" y="812"/>
                      </a:lnTo>
                      <a:lnTo>
                        <a:pt x="208" y="820"/>
                      </a:lnTo>
                      <a:lnTo>
                        <a:pt x="188" y="826"/>
                      </a:lnTo>
                      <a:lnTo>
                        <a:pt x="186" y="826"/>
                      </a:lnTo>
                      <a:lnTo>
                        <a:pt x="178" y="828"/>
                      </a:lnTo>
                      <a:lnTo>
                        <a:pt x="149" y="838"/>
                      </a:lnTo>
                      <a:lnTo>
                        <a:pt x="141" y="840"/>
                      </a:lnTo>
                      <a:lnTo>
                        <a:pt x="121" y="845"/>
                      </a:lnTo>
                      <a:lnTo>
                        <a:pt x="72" y="859"/>
                      </a:lnTo>
                      <a:lnTo>
                        <a:pt x="70" y="859"/>
                      </a:lnTo>
                      <a:lnTo>
                        <a:pt x="35" y="869"/>
                      </a:lnTo>
                      <a:lnTo>
                        <a:pt x="9" y="877"/>
                      </a:lnTo>
                      <a:lnTo>
                        <a:pt x="4" y="877"/>
                      </a:lnTo>
                      <a:lnTo>
                        <a:pt x="0" y="879"/>
                      </a:lnTo>
                      <a:lnTo>
                        <a:pt x="6" y="871"/>
                      </a:lnTo>
                      <a:lnTo>
                        <a:pt x="27" y="857"/>
                      </a:lnTo>
                      <a:lnTo>
                        <a:pt x="33" y="855"/>
                      </a:lnTo>
                      <a:lnTo>
                        <a:pt x="88" y="822"/>
                      </a:lnTo>
                      <a:lnTo>
                        <a:pt x="86" y="814"/>
                      </a:lnTo>
                      <a:lnTo>
                        <a:pt x="123" y="781"/>
                      </a:lnTo>
                      <a:lnTo>
                        <a:pt x="123" y="779"/>
                      </a:lnTo>
                      <a:lnTo>
                        <a:pt x="120" y="763"/>
                      </a:lnTo>
                      <a:lnTo>
                        <a:pt x="137" y="747"/>
                      </a:lnTo>
                      <a:lnTo>
                        <a:pt x="139" y="726"/>
                      </a:lnTo>
                      <a:lnTo>
                        <a:pt x="161" y="704"/>
                      </a:lnTo>
                      <a:lnTo>
                        <a:pt x="161" y="702"/>
                      </a:lnTo>
                      <a:lnTo>
                        <a:pt x="178" y="686"/>
                      </a:lnTo>
                      <a:lnTo>
                        <a:pt x="190" y="680"/>
                      </a:lnTo>
                      <a:lnTo>
                        <a:pt x="198" y="671"/>
                      </a:lnTo>
                      <a:lnTo>
                        <a:pt x="212" y="649"/>
                      </a:lnTo>
                      <a:lnTo>
                        <a:pt x="230" y="625"/>
                      </a:lnTo>
                      <a:lnTo>
                        <a:pt x="243" y="604"/>
                      </a:lnTo>
                      <a:lnTo>
                        <a:pt x="251" y="606"/>
                      </a:lnTo>
                      <a:lnTo>
                        <a:pt x="247" y="610"/>
                      </a:lnTo>
                      <a:lnTo>
                        <a:pt x="259" y="633"/>
                      </a:lnTo>
                      <a:lnTo>
                        <a:pt x="302" y="651"/>
                      </a:lnTo>
                      <a:lnTo>
                        <a:pt x="314" y="655"/>
                      </a:lnTo>
                      <a:lnTo>
                        <a:pt x="351" y="627"/>
                      </a:lnTo>
                      <a:lnTo>
                        <a:pt x="361" y="610"/>
                      </a:lnTo>
                      <a:lnTo>
                        <a:pt x="371" y="616"/>
                      </a:lnTo>
                      <a:lnTo>
                        <a:pt x="387" y="621"/>
                      </a:lnTo>
                      <a:lnTo>
                        <a:pt x="391" y="623"/>
                      </a:lnTo>
                      <a:lnTo>
                        <a:pt x="406" y="610"/>
                      </a:lnTo>
                      <a:lnTo>
                        <a:pt x="430" y="596"/>
                      </a:lnTo>
                      <a:lnTo>
                        <a:pt x="430" y="598"/>
                      </a:lnTo>
                      <a:lnTo>
                        <a:pt x="450" y="580"/>
                      </a:lnTo>
                      <a:lnTo>
                        <a:pt x="440" y="574"/>
                      </a:lnTo>
                      <a:lnTo>
                        <a:pt x="442" y="564"/>
                      </a:lnTo>
                      <a:lnTo>
                        <a:pt x="461" y="570"/>
                      </a:lnTo>
                      <a:lnTo>
                        <a:pt x="501" y="535"/>
                      </a:lnTo>
                      <a:lnTo>
                        <a:pt x="509" y="543"/>
                      </a:lnTo>
                      <a:lnTo>
                        <a:pt x="530" y="519"/>
                      </a:lnTo>
                      <a:lnTo>
                        <a:pt x="536" y="494"/>
                      </a:lnTo>
                      <a:lnTo>
                        <a:pt x="538" y="488"/>
                      </a:lnTo>
                      <a:lnTo>
                        <a:pt x="532" y="486"/>
                      </a:lnTo>
                      <a:lnTo>
                        <a:pt x="526" y="484"/>
                      </a:lnTo>
                      <a:lnTo>
                        <a:pt x="520" y="480"/>
                      </a:lnTo>
                      <a:lnTo>
                        <a:pt x="526" y="458"/>
                      </a:lnTo>
                      <a:lnTo>
                        <a:pt x="532" y="435"/>
                      </a:lnTo>
                      <a:lnTo>
                        <a:pt x="546" y="413"/>
                      </a:lnTo>
                      <a:lnTo>
                        <a:pt x="552" y="401"/>
                      </a:lnTo>
                      <a:lnTo>
                        <a:pt x="554" y="386"/>
                      </a:lnTo>
                      <a:lnTo>
                        <a:pt x="554" y="374"/>
                      </a:lnTo>
                      <a:lnTo>
                        <a:pt x="558" y="352"/>
                      </a:lnTo>
                      <a:lnTo>
                        <a:pt x="568" y="336"/>
                      </a:lnTo>
                      <a:lnTo>
                        <a:pt x="570" y="317"/>
                      </a:lnTo>
                      <a:lnTo>
                        <a:pt x="572" y="311"/>
                      </a:lnTo>
                      <a:lnTo>
                        <a:pt x="570" y="264"/>
                      </a:lnTo>
                      <a:lnTo>
                        <a:pt x="585" y="266"/>
                      </a:lnTo>
                      <a:lnTo>
                        <a:pt x="609" y="279"/>
                      </a:lnTo>
                      <a:lnTo>
                        <a:pt x="640" y="279"/>
                      </a:lnTo>
                      <a:lnTo>
                        <a:pt x="646" y="268"/>
                      </a:lnTo>
                      <a:lnTo>
                        <a:pt x="650" y="262"/>
                      </a:lnTo>
                      <a:lnTo>
                        <a:pt x="650" y="256"/>
                      </a:lnTo>
                      <a:lnTo>
                        <a:pt x="650" y="254"/>
                      </a:lnTo>
                      <a:lnTo>
                        <a:pt x="658" y="195"/>
                      </a:lnTo>
                      <a:lnTo>
                        <a:pt x="662" y="177"/>
                      </a:lnTo>
                      <a:lnTo>
                        <a:pt x="662" y="173"/>
                      </a:lnTo>
                      <a:lnTo>
                        <a:pt x="689" y="183"/>
                      </a:lnTo>
                      <a:lnTo>
                        <a:pt x="697" y="146"/>
                      </a:lnTo>
                      <a:lnTo>
                        <a:pt x="721" y="118"/>
                      </a:lnTo>
                      <a:lnTo>
                        <a:pt x="723" y="107"/>
                      </a:lnTo>
                      <a:lnTo>
                        <a:pt x="725" y="97"/>
                      </a:lnTo>
                      <a:lnTo>
                        <a:pt x="733" y="87"/>
                      </a:lnTo>
                      <a:lnTo>
                        <a:pt x="733" y="48"/>
                      </a:lnTo>
                      <a:lnTo>
                        <a:pt x="725" y="14"/>
                      </a:lnTo>
                      <a:lnTo>
                        <a:pt x="737" y="18"/>
                      </a:lnTo>
                      <a:lnTo>
                        <a:pt x="743" y="18"/>
                      </a:lnTo>
                      <a:lnTo>
                        <a:pt x="750" y="22"/>
                      </a:lnTo>
                      <a:lnTo>
                        <a:pt x="764" y="26"/>
                      </a:lnTo>
                      <a:lnTo>
                        <a:pt x="772" y="28"/>
                      </a:lnTo>
                      <a:lnTo>
                        <a:pt x="792" y="34"/>
                      </a:lnTo>
                      <a:lnTo>
                        <a:pt x="796" y="36"/>
                      </a:lnTo>
                      <a:lnTo>
                        <a:pt x="798" y="36"/>
                      </a:lnTo>
                      <a:lnTo>
                        <a:pt x="835" y="48"/>
                      </a:lnTo>
                      <a:lnTo>
                        <a:pt x="835" y="20"/>
                      </a:lnTo>
                      <a:lnTo>
                        <a:pt x="837" y="10"/>
                      </a:lnTo>
                      <a:lnTo>
                        <a:pt x="839" y="2"/>
                      </a:lnTo>
                      <a:lnTo>
                        <a:pt x="845" y="0"/>
                      </a:lnTo>
                      <a:lnTo>
                        <a:pt x="853" y="0"/>
                      </a:lnTo>
                      <a:lnTo>
                        <a:pt x="882" y="2"/>
                      </a:lnTo>
                      <a:lnTo>
                        <a:pt x="890" y="6"/>
                      </a:lnTo>
                      <a:lnTo>
                        <a:pt x="886" y="30"/>
                      </a:lnTo>
                      <a:lnTo>
                        <a:pt x="915" y="32"/>
                      </a:lnTo>
                      <a:lnTo>
                        <a:pt x="923" y="30"/>
                      </a:lnTo>
                      <a:lnTo>
                        <a:pt x="939" y="30"/>
                      </a:lnTo>
                      <a:lnTo>
                        <a:pt x="941" y="38"/>
                      </a:lnTo>
                      <a:lnTo>
                        <a:pt x="961" y="36"/>
                      </a:lnTo>
                      <a:lnTo>
                        <a:pt x="967" y="40"/>
                      </a:lnTo>
                      <a:lnTo>
                        <a:pt x="982" y="48"/>
                      </a:lnTo>
                      <a:lnTo>
                        <a:pt x="984" y="48"/>
                      </a:lnTo>
                      <a:lnTo>
                        <a:pt x="986" y="53"/>
                      </a:lnTo>
                      <a:lnTo>
                        <a:pt x="990" y="63"/>
                      </a:lnTo>
                      <a:lnTo>
                        <a:pt x="992" y="67"/>
                      </a:lnTo>
                      <a:lnTo>
                        <a:pt x="994" y="71"/>
                      </a:lnTo>
                      <a:lnTo>
                        <a:pt x="990" y="83"/>
                      </a:lnTo>
                      <a:lnTo>
                        <a:pt x="986" y="89"/>
                      </a:lnTo>
                      <a:lnTo>
                        <a:pt x="984" y="91"/>
                      </a:lnTo>
                      <a:lnTo>
                        <a:pt x="988" y="99"/>
                      </a:lnTo>
                      <a:lnTo>
                        <a:pt x="976" y="107"/>
                      </a:lnTo>
                      <a:lnTo>
                        <a:pt x="974" y="105"/>
                      </a:lnTo>
                      <a:lnTo>
                        <a:pt x="972" y="105"/>
                      </a:lnTo>
                      <a:lnTo>
                        <a:pt x="969" y="108"/>
                      </a:lnTo>
                      <a:lnTo>
                        <a:pt x="972" y="122"/>
                      </a:lnTo>
                      <a:lnTo>
                        <a:pt x="970" y="136"/>
                      </a:lnTo>
                      <a:lnTo>
                        <a:pt x="970" y="150"/>
                      </a:lnTo>
                      <a:lnTo>
                        <a:pt x="984" y="165"/>
                      </a:lnTo>
                      <a:lnTo>
                        <a:pt x="992" y="165"/>
                      </a:lnTo>
                      <a:lnTo>
                        <a:pt x="1027" y="142"/>
                      </a:lnTo>
                      <a:lnTo>
                        <a:pt x="1037" y="160"/>
                      </a:lnTo>
                      <a:lnTo>
                        <a:pt x="1045" y="164"/>
                      </a:lnTo>
                      <a:lnTo>
                        <a:pt x="1051" y="169"/>
                      </a:lnTo>
                      <a:lnTo>
                        <a:pt x="1067" y="171"/>
                      </a:lnTo>
                      <a:lnTo>
                        <a:pt x="1110" y="160"/>
                      </a:lnTo>
                      <a:lnTo>
                        <a:pt x="1136" y="175"/>
                      </a:lnTo>
                      <a:lnTo>
                        <a:pt x="1195" y="185"/>
                      </a:lnTo>
                      <a:lnTo>
                        <a:pt x="1193" y="217"/>
                      </a:lnTo>
                      <a:lnTo>
                        <a:pt x="1197" y="230"/>
                      </a:lnTo>
                      <a:lnTo>
                        <a:pt x="1208" y="238"/>
                      </a:lnTo>
                      <a:lnTo>
                        <a:pt x="1169" y="250"/>
                      </a:lnTo>
                      <a:lnTo>
                        <a:pt x="1149" y="234"/>
                      </a:lnTo>
                      <a:lnTo>
                        <a:pt x="1134" y="230"/>
                      </a:lnTo>
                      <a:lnTo>
                        <a:pt x="1110" y="220"/>
                      </a:lnTo>
                      <a:lnTo>
                        <a:pt x="1106" y="222"/>
                      </a:lnTo>
                      <a:lnTo>
                        <a:pt x="1104" y="222"/>
                      </a:lnTo>
                      <a:lnTo>
                        <a:pt x="1114" y="232"/>
                      </a:lnTo>
                      <a:lnTo>
                        <a:pt x="1130" y="238"/>
                      </a:lnTo>
                      <a:lnTo>
                        <a:pt x="1141" y="238"/>
                      </a:lnTo>
                      <a:lnTo>
                        <a:pt x="1163" y="256"/>
                      </a:lnTo>
                      <a:lnTo>
                        <a:pt x="1198" y="254"/>
                      </a:lnTo>
                      <a:lnTo>
                        <a:pt x="1202" y="262"/>
                      </a:lnTo>
                      <a:lnTo>
                        <a:pt x="1208" y="266"/>
                      </a:lnTo>
                      <a:lnTo>
                        <a:pt x="1218" y="262"/>
                      </a:lnTo>
                      <a:lnTo>
                        <a:pt x="1234" y="283"/>
                      </a:lnTo>
                      <a:lnTo>
                        <a:pt x="1212" y="291"/>
                      </a:lnTo>
                      <a:lnTo>
                        <a:pt x="1204" y="291"/>
                      </a:lnTo>
                      <a:lnTo>
                        <a:pt x="1200" y="299"/>
                      </a:lnTo>
                      <a:lnTo>
                        <a:pt x="1220" y="313"/>
                      </a:lnTo>
                      <a:lnTo>
                        <a:pt x="1200" y="327"/>
                      </a:lnTo>
                      <a:lnTo>
                        <a:pt x="1202" y="329"/>
                      </a:lnTo>
                      <a:lnTo>
                        <a:pt x="1222" y="323"/>
                      </a:lnTo>
                      <a:lnTo>
                        <a:pt x="1226" y="334"/>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96" name="Freeform 35">
                  <a:extLst>
                    <a:ext uri="{FF2B5EF4-FFF2-40B4-BE49-F238E27FC236}">
                      <a16:creationId xmlns:a16="http://schemas.microsoft.com/office/drawing/2014/main" id="{081DFE94-3610-45FC-863A-0E2C60029450}"/>
                    </a:ext>
                  </a:extLst>
                </p:cNvPr>
                <p:cNvSpPr>
                  <a:spLocks/>
                </p:cNvSpPr>
                <p:nvPr/>
              </p:nvSpPr>
              <p:spPr bwMode="auto">
                <a:xfrm>
                  <a:off x="5171" y="1883"/>
                  <a:ext cx="39" cy="115"/>
                </a:xfrm>
                <a:custGeom>
                  <a:avLst/>
                  <a:gdLst>
                    <a:gd name="T0" fmla="*/ 0 w 79"/>
                    <a:gd name="T1" fmla="*/ 139 h 230"/>
                    <a:gd name="T2" fmla="*/ 10 w 79"/>
                    <a:gd name="T3" fmla="*/ 204 h 230"/>
                    <a:gd name="T4" fmla="*/ 36 w 79"/>
                    <a:gd name="T5" fmla="*/ 230 h 230"/>
                    <a:gd name="T6" fmla="*/ 34 w 79"/>
                    <a:gd name="T7" fmla="*/ 222 h 230"/>
                    <a:gd name="T8" fmla="*/ 39 w 79"/>
                    <a:gd name="T9" fmla="*/ 220 h 230"/>
                    <a:gd name="T10" fmla="*/ 38 w 79"/>
                    <a:gd name="T11" fmla="*/ 224 h 230"/>
                    <a:gd name="T12" fmla="*/ 49 w 79"/>
                    <a:gd name="T13" fmla="*/ 190 h 230"/>
                    <a:gd name="T14" fmla="*/ 53 w 79"/>
                    <a:gd name="T15" fmla="*/ 137 h 230"/>
                    <a:gd name="T16" fmla="*/ 51 w 79"/>
                    <a:gd name="T17" fmla="*/ 57 h 230"/>
                    <a:gd name="T18" fmla="*/ 57 w 79"/>
                    <a:gd name="T19" fmla="*/ 43 h 230"/>
                    <a:gd name="T20" fmla="*/ 69 w 79"/>
                    <a:gd name="T21" fmla="*/ 41 h 230"/>
                    <a:gd name="T22" fmla="*/ 79 w 79"/>
                    <a:gd name="T23" fmla="*/ 0 h 230"/>
                    <a:gd name="T24" fmla="*/ 53 w 79"/>
                    <a:gd name="T25" fmla="*/ 14 h 230"/>
                    <a:gd name="T26" fmla="*/ 41 w 79"/>
                    <a:gd name="T27" fmla="*/ 19 h 230"/>
                    <a:gd name="T28" fmla="*/ 18 w 79"/>
                    <a:gd name="T29" fmla="*/ 33 h 230"/>
                    <a:gd name="T30" fmla="*/ 14 w 79"/>
                    <a:gd name="T31" fmla="*/ 45 h 230"/>
                    <a:gd name="T32" fmla="*/ 4 w 79"/>
                    <a:gd name="T33" fmla="*/ 61 h 230"/>
                    <a:gd name="T34" fmla="*/ 16 w 79"/>
                    <a:gd name="T35" fmla="*/ 61 h 230"/>
                    <a:gd name="T36" fmla="*/ 0 w 79"/>
                    <a:gd name="T37" fmla="*/ 124 h 230"/>
                    <a:gd name="T38" fmla="*/ 0 w 79"/>
                    <a:gd name="T39" fmla="*/ 139 h 2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9"/>
                    <a:gd name="T61" fmla="*/ 0 h 230"/>
                    <a:gd name="T62" fmla="*/ 79 w 79"/>
                    <a:gd name="T63" fmla="*/ 230 h 23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9" h="230">
                      <a:moveTo>
                        <a:pt x="0" y="139"/>
                      </a:moveTo>
                      <a:lnTo>
                        <a:pt x="10" y="204"/>
                      </a:lnTo>
                      <a:lnTo>
                        <a:pt x="36" y="230"/>
                      </a:lnTo>
                      <a:lnTo>
                        <a:pt x="34" y="222"/>
                      </a:lnTo>
                      <a:lnTo>
                        <a:pt x="39" y="220"/>
                      </a:lnTo>
                      <a:lnTo>
                        <a:pt x="38" y="224"/>
                      </a:lnTo>
                      <a:lnTo>
                        <a:pt x="49" y="190"/>
                      </a:lnTo>
                      <a:lnTo>
                        <a:pt x="53" y="137"/>
                      </a:lnTo>
                      <a:lnTo>
                        <a:pt x="51" y="57"/>
                      </a:lnTo>
                      <a:lnTo>
                        <a:pt x="57" y="43"/>
                      </a:lnTo>
                      <a:lnTo>
                        <a:pt x="69" y="41"/>
                      </a:lnTo>
                      <a:lnTo>
                        <a:pt x="79" y="0"/>
                      </a:lnTo>
                      <a:lnTo>
                        <a:pt x="53" y="14"/>
                      </a:lnTo>
                      <a:lnTo>
                        <a:pt x="41" y="19"/>
                      </a:lnTo>
                      <a:lnTo>
                        <a:pt x="18" y="33"/>
                      </a:lnTo>
                      <a:lnTo>
                        <a:pt x="14" y="45"/>
                      </a:lnTo>
                      <a:lnTo>
                        <a:pt x="4" y="61"/>
                      </a:lnTo>
                      <a:lnTo>
                        <a:pt x="16" y="61"/>
                      </a:lnTo>
                      <a:lnTo>
                        <a:pt x="0" y="124"/>
                      </a:lnTo>
                      <a:lnTo>
                        <a:pt x="0" y="139"/>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97" name="Freeform 36">
                  <a:extLst>
                    <a:ext uri="{FF2B5EF4-FFF2-40B4-BE49-F238E27FC236}">
                      <a16:creationId xmlns:a16="http://schemas.microsoft.com/office/drawing/2014/main" id="{63E40175-AA3C-4468-91D9-12BDFFD54F46}"/>
                    </a:ext>
                  </a:extLst>
                </p:cNvPr>
                <p:cNvSpPr>
                  <a:spLocks/>
                </p:cNvSpPr>
                <p:nvPr/>
              </p:nvSpPr>
              <p:spPr bwMode="auto">
                <a:xfrm>
                  <a:off x="4577" y="1792"/>
                  <a:ext cx="378" cy="374"/>
                </a:xfrm>
                <a:custGeom>
                  <a:avLst/>
                  <a:gdLst>
                    <a:gd name="T0" fmla="*/ 167 w 757"/>
                    <a:gd name="T1" fmla="*/ 289 h 749"/>
                    <a:gd name="T2" fmla="*/ 193 w 757"/>
                    <a:gd name="T3" fmla="*/ 248 h 749"/>
                    <a:gd name="T4" fmla="*/ 212 w 757"/>
                    <a:gd name="T5" fmla="*/ 222 h 749"/>
                    <a:gd name="T6" fmla="*/ 208 w 757"/>
                    <a:gd name="T7" fmla="*/ 197 h 749"/>
                    <a:gd name="T8" fmla="*/ 212 w 757"/>
                    <a:gd name="T9" fmla="*/ 147 h 749"/>
                    <a:gd name="T10" fmla="*/ 207 w 757"/>
                    <a:gd name="T11" fmla="*/ 106 h 749"/>
                    <a:gd name="T12" fmla="*/ 208 w 757"/>
                    <a:gd name="T13" fmla="*/ 59 h 749"/>
                    <a:gd name="T14" fmla="*/ 199 w 757"/>
                    <a:gd name="T15" fmla="*/ 33 h 749"/>
                    <a:gd name="T16" fmla="*/ 201 w 757"/>
                    <a:gd name="T17" fmla="*/ 6 h 749"/>
                    <a:gd name="T18" fmla="*/ 208 w 757"/>
                    <a:gd name="T19" fmla="*/ 10 h 749"/>
                    <a:gd name="T20" fmla="*/ 218 w 757"/>
                    <a:gd name="T21" fmla="*/ 43 h 749"/>
                    <a:gd name="T22" fmla="*/ 232 w 757"/>
                    <a:gd name="T23" fmla="*/ 83 h 749"/>
                    <a:gd name="T24" fmla="*/ 244 w 757"/>
                    <a:gd name="T25" fmla="*/ 116 h 749"/>
                    <a:gd name="T26" fmla="*/ 250 w 757"/>
                    <a:gd name="T27" fmla="*/ 136 h 749"/>
                    <a:gd name="T28" fmla="*/ 265 w 757"/>
                    <a:gd name="T29" fmla="*/ 183 h 749"/>
                    <a:gd name="T30" fmla="*/ 289 w 757"/>
                    <a:gd name="T31" fmla="*/ 177 h 749"/>
                    <a:gd name="T32" fmla="*/ 374 w 757"/>
                    <a:gd name="T33" fmla="*/ 147 h 749"/>
                    <a:gd name="T34" fmla="*/ 421 w 757"/>
                    <a:gd name="T35" fmla="*/ 132 h 749"/>
                    <a:gd name="T36" fmla="*/ 452 w 757"/>
                    <a:gd name="T37" fmla="*/ 163 h 749"/>
                    <a:gd name="T38" fmla="*/ 476 w 757"/>
                    <a:gd name="T39" fmla="*/ 226 h 749"/>
                    <a:gd name="T40" fmla="*/ 501 w 757"/>
                    <a:gd name="T41" fmla="*/ 183 h 749"/>
                    <a:gd name="T42" fmla="*/ 537 w 757"/>
                    <a:gd name="T43" fmla="*/ 149 h 749"/>
                    <a:gd name="T44" fmla="*/ 592 w 757"/>
                    <a:gd name="T45" fmla="*/ 110 h 749"/>
                    <a:gd name="T46" fmla="*/ 627 w 757"/>
                    <a:gd name="T47" fmla="*/ 81 h 749"/>
                    <a:gd name="T48" fmla="*/ 645 w 757"/>
                    <a:gd name="T49" fmla="*/ 71 h 749"/>
                    <a:gd name="T50" fmla="*/ 690 w 757"/>
                    <a:gd name="T51" fmla="*/ 59 h 749"/>
                    <a:gd name="T52" fmla="*/ 745 w 757"/>
                    <a:gd name="T53" fmla="*/ 81 h 749"/>
                    <a:gd name="T54" fmla="*/ 755 w 757"/>
                    <a:gd name="T55" fmla="*/ 104 h 749"/>
                    <a:gd name="T56" fmla="*/ 716 w 757"/>
                    <a:gd name="T57" fmla="*/ 130 h 749"/>
                    <a:gd name="T58" fmla="*/ 690 w 757"/>
                    <a:gd name="T59" fmla="*/ 122 h 749"/>
                    <a:gd name="T60" fmla="*/ 661 w 757"/>
                    <a:gd name="T61" fmla="*/ 112 h 749"/>
                    <a:gd name="T62" fmla="*/ 651 w 757"/>
                    <a:gd name="T63" fmla="*/ 142 h 749"/>
                    <a:gd name="T64" fmla="*/ 641 w 757"/>
                    <a:gd name="T65" fmla="*/ 201 h 749"/>
                    <a:gd name="T66" fmla="*/ 607 w 757"/>
                    <a:gd name="T67" fmla="*/ 277 h 749"/>
                    <a:gd name="T68" fmla="*/ 576 w 757"/>
                    <a:gd name="T69" fmla="*/ 289 h 749"/>
                    <a:gd name="T70" fmla="*/ 568 w 757"/>
                    <a:gd name="T71" fmla="*/ 356 h 749"/>
                    <a:gd name="T72" fmla="*/ 527 w 757"/>
                    <a:gd name="T73" fmla="*/ 373 h 749"/>
                    <a:gd name="T74" fmla="*/ 490 w 757"/>
                    <a:gd name="T75" fmla="*/ 405 h 749"/>
                    <a:gd name="T76" fmla="*/ 476 w 757"/>
                    <a:gd name="T77" fmla="*/ 446 h 749"/>
                    <a:gd name="T78" fmla="*/ 470 w 757"/>
                    <a:gd name="T79" fmla="*/ 495 h 749"/>
                    <a:gd name="T80" fmla="*/ 444 w 757"/>
                    <a:gd name="T81" fmla="*/ 552 h 749"/>
                    <a:gd name="T82" fmla="*/ 450 w 757"/>
                    <a:gd name="T83" fmla="*/ 580 h 749"/>
                    <a:gd name="T84" fmla="*/ 448 w 757"/>
                    <a:gd name="T85" fmla="*/ 613 h 749"/>
                    <a:gd name="T86" fmla="*/ 379 w 757"/>
                    <a:gd name="T87" fmla="*/ 664 h 749"/>
                    <a:gd name="T88" fmla="*/ 368 w 757"/>
                    <a:gd name="T89" fmla="*/ 674 h 749"/>
                    <a:gd name="T90" fmla="*/ 324 w 757"/>
                    <a:gd name="T91" fmla="*/ 704 h 749"/>
                    <a:gd name="T92" fmla="*/ 289 w 757"/>
                    <a:gd name="T93" fmla="*/ 710 h 749"/>
                    <a:gd name="T94" fmla="*/ 232 w 757"/>
                    <a:gd name="T95" fmla="*/ 749 h 749"/>
                    <a:gd name="T96" fmla="*/ 165 w 757"/>
                    <a:gd name="T97" fmla="*/ 704 h 749"/>
                    <a:gd name="T98" fmla="*/ 134 w 757"/>
                    <a:gd name="T99" fmla="*/ 704 h 749"/>
                    <a:gd name="T100" fmla="*/ 87 w 757"/>
                    <a:gd name="T101" fmla="*/ 674 h 749"/>
                    <a:gd name="T102" fmla="*/ 63 w 757"/>
                    <a:gd name="T103" fmla="*/ 655 h 749"/>
                    <a:gd name="T104" fmla="*/ 43 w 757"/>
                    <a:gd name="T105" fmla="*/ 633 h 749"/>
                    <a:gd name="T106" fmla="*/ 12 w 757"/>
                    <a:gd name="T107" fmla="*/ 588 h 749"/>
                    <a:gd name="T108" fmla="*/ 16 w 757"/>
                    <a:gd name="T109" fmla="*/ 550 h 749"/>
                    <a:gd name="T110" fmla="*/ 41 w 757"/>
                    <a:gd name="T111" fmla="*/ 507 h 749"/>
                    <a:gd name="T112" fmla="*/ 59 w 757"/>
                    <a:gd name="T113" fmla="*/ 491 h 749"/>
                    <a:gd name="T114" fmla="*/ 57 w 757"/>
                    <a:gd name="T115" fmla="*/ 411 h 749"/>
                    <a:gd name="T116" fmla="*/ 95 w 757"/>
                    <a:gd name="T117" fmla="*/ 425 h 749"/>
                    <a:gd name="T118" fmla="*/ 100 w 757"/>
                    <a:gd name="T119" fmla="*/ 370 h 749"/>
                    <a:gd name="T120" fmla="*/ 96 w 757"/>
                    <a:gd name="T121" fmla="*/ 358 h 749"/>
                    <a:gd name="T122" fmla="*/ 120 w 757"/>
                    <a:gd name="T123" fmla="*/ 332 h 7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57"/>
                    <a:gd name="T187" fmla="*/ 0 h 749"/>
                    <a:gd name="T188" fmla="*/ 757 w 757"/>
                    <a:gd name="T189" fmla="*/ 749 h 74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57" h="749">
                      <a:moveTo>
                        <a:pt x="150" y="307"/>
                      </a:moveTo>
                      <a:lnTo>
                        <a:pt x="159" y="295"/>
                      </a:lnTo>
                      <a:lnTo>
                        <a:pt x="167" y="289"/>
                      </a:lnTo>
                      <a:lnTo>
                        <a:pt x="183" y="269"/>
                      </a:lnTo>
                      <a:lnTo>
                        <a:pt x="187" y="259"/>
                      </a:lnTo>
                      <a:lnTo>
                        <a:pt x="193" y="248"/>
                      </a:lnTo>
                      <a:lnTo>
                        <a:pt x="197" y="242"/>
                      </a:lnTo>
                      <a:lnTo>
                        <a:pt x="203" y="230"/>
                      </a:lnTo>
                      <a:lnTo>
                        <a:pt x="212" y="222"/>
                      </a:lnTo>
                      <a:lnTo>
                        <a:pt x="214" y="222"/>
                      </a:lnTo>
                      <a:lnTo>
                        <a:pt x="214" y="201"/>
                      </a:lnTo>
                      <a:lnTo>
                        <a:pt x="208" y="197"/>
                      </a:lnTo>
                      <a:lnTo>
                        <a:pt x="208" y="175"/>
                      </a:lnTo>
                      <a:lnTo>
                        <a:pt x="207" y="159"/>
                      </a:lnTo>
                      <a:lnTo>
                        <a:pt x="212" y="147"/>
                      </a:lnTo>
                      <a:lnTo>
                        <a:pt x="210" y="134"/>
                      </a:lnTo>
                      <a:lnTo>
                        <a:pt x="208" y="114"/>
                      </a:lnTo>
                      <a:lnTo>
                        <a:pt x="207" y="106"/>
                      </a:lnTo>
                      <a:lnTo>
                        <a:pt x="208" y="100"/>
                      </a:lnTo>
                      <a:lnTo>
                        <a:pt x="212" y="83"/>
                      </a:lnTo>
                      <a:lnTo>
                        <a:pt x="208" y="59"/>
                      </a:lnTo>
                      <a:lnTo>
                        <a:pt x="203" y="55"/>
                      </a:lnTo>
                      <a:lnTo>
                        <a:pt x="205" y="55"/>
                      </a:lnTo>
                      <a:lnTo>
                        <a:pt x="199" y="33"/>
                      </a:lnTo>
                      <a:lnTo>
                        <a:pt x="185" y="20"/>
                      </a:lnTo>
                      <a:lnTo>
                        <a:pt x="189" y="10"/>
                      </a:lnTo>
                      <a:lnTo>
                        <a:pt x="201" y="6"/>
                      </a:lnTo>
                      <a:lnTo>
                        <a:pt x="205" y="0"/>
                      </a:lnTo>
                      <a:lnTo>
                        <a:pt x="207" y="4"/>
                      </a:lnTo>
                      <a:lnTo>
                        <a:pt x="208" y="10"/>
                      </a:lnTo>
                      <a:lnTo>
                        <a:pt x="216" y="33"/>
                      </a:lnTo>
                      <a:lnTo>
                        <a:pt x="216" y="37"/>
                      </a:lnTo>
                      <a:lnTo>
                        <a:pt x="218" y="43"/>
                      </a:lnTo>
                      <a:lnTo>
                        <a:pt x="220" y="49"/>
                      </a:lnTo>
                      <a:lnTo>
                        <a:pt x="230" y="79"/>
                      </a:lnTo>
                      <a:lnTo>
                        <a:pt x="232" y="83"/>
                      </a:lnTo>
                      <a:lnTo>
                        <a:pt x="238" y="96"/>
                      </a:lnTo>
                      <a:lnTo>
                        <a:pt x="238" y="100"/>
                      </a:lnTo>
                      <a:lnTo>
                        <a:pt x="244" y="116"/>
                      </a:lnTo>
                      <a:lnTo>
                        <a:pt x="246" y="126"/>
                      </a:lnTo>
                      <a:lnTo>
                        <a:pt x="248" y="128"/>
                      </a:lnTo>
                      <a:lnTo>
                        <a:pt x="250" y="136"/>
                      </a:lnTo>
                      <a:lnTo>
                        <a:pt x="265" y="179"/>
                      </a:lnTo>
                      <a:lnTo>
                        <a:pt x="265" y="181"/>
                      </a:lnTo>
                      <a:lnTo>
                        <a:pt x="265" y="183"/>
                      </a:lnTo>
                      <a:lnTo>
                        <a:pt x="269" y="183"/>
                      </a:lnTo>
                      <a:lnTo>
                        <a:pt x="283" y="179"/>
                      </a:lnTo>
                      <a:lnTo>
                        <a:pt x="289" y="177"/>
                      </a:lnTo>
                      <a:lnTo>
                        <a:pt x="291" y="175"/>
                      </a:lnTo>
                      <a:lnTo>
                        <a:pt x="366" y="149"/>
                      </a:lnTo>
                      <a:lnTo>
                        <a:pt x="374" y="147"/>
                      </a:lnTo>
                      <a:lnTo>
                        <a:pt x="383" y="144"/>
                      </a:lnTo>
                      <a:lnTo>
                        <a:pt x="391" y="142"/>
                      </a:lnTo>
                      <a:lnTo>
                        <a:pt x="421" y="132"/>
                      </a:lnTo>
                      <a:lnTo>
                        <a:pt x="427" y="130"/>
                      </a:lnTo>
                      <a:lnTo>
                        <a:pt x="438" y="124"/>
                      </a:lnTo>
                      <a:lnTo>
                        <a:pt x="452" y="163"/>
                      </a:lnTo>
                      <a:lnTo>
                        <a:pt x="450" y="163"/>
                      </a:lnTo>
                      <a:lnTo>
                        <a:pt x="474" y="228"/>
                      </a:lnTo>
                      <a:lnTo>
                        <a:pt x="476" y="226"/>
                      </a:lnTo>
                      <a:lnTo>
                        <a:pt x="488" y="206"/>
                      </a:lnTo>
                      <a:lnTo>
                        <a:pt x="499" y="191"/>
                      </a:lnTo>
                      <a:lnTo>
                        <a:pt x="501" y="183"/>
                      </a:lnTo>
                      <a:lnTo>
                        <a:pt x="507" y="177"/>
                      </a:lnTo>
                      <a:lnTo>
                        <a:pt x="523" y="147"/>
                      </a:lnTo>
                      <a:lnTo>
                        <a:pt x="537" y="149"/>
                      </a:lnTo>
                      <a:lnTo>
                        <a:pt x="556" y="102"/>
                      </a:lnTo>
                      <a:lnTo>
                        <a:pt x="586" y="112"/>
                      </a:lnTo>
                      <a:lnTo>
                        <a:pt x="592" y="110"/>
                      </a:lnTo>
                      <a:lnTo>
                        <a:pt x="613" y="106"/>
                      </a:lnTo>
                      <a:lnTo>
                        <a:pt x="619" y="104"/>
                      </a:lnTo>
                      <a:lnTo>
                        <a:pt x="627" y="81"/>
                      </a:lnTo>
                      <a:lnTo>
                        <a:pt x="627" y="77"/>
                      </a:lnTo>
                      <a:lnTo>
                        <a:pt x="633" y="73"/>
                      </a:lnTo>
                      <a:lnTo>
                        <a:pt x="645" y="71"/>
                      </a:lnTo>
                      <a:lnTo>
                        <a:pt x="662" y="51"/>
                      </a:lnTo>
                      <a:lnTo>
                        <a:pt x="684" y="57"/>
                      </a:lnTo>
                      <a:lnTo>
                        <a:pt x="690" y="59"/>
                      </a:lnTo>
                      <a:lnTo>
                        <a:pt x="710" y="49"/>
                      </a:lnTo>
                      <a:lnTo>
                        <a:pt x="727" y="71"/>
                      </a:lnTo>
                      <a:lnTo>
                        <a:pt x="745" y="81"/>
                      </a:lnTo>
                      <a:lnTo>
                        <a:pt x="751" y="96"/>
                      </a:lnTo>
                      <a:lnTo>
                        <a:pt x="757" y="96"/>
                      </a:lnTo>
                      <a:lnTo>
                        <a:pt x="755" y="104"/>
                      </a:lnTo>
                      <a:lnTo>
                        <a:pt x="753" y="114"/>
                      </a:lnTo>
                      <a:lnTo>
                        <a:pt x="753" y="142"/>
                      </a:lnTo>
                      <a:lnTo>
                        <a:pt x="716" y="130"/>
                      </a:lnTo>
                      <a:lnTo>
                        <a:pt x="714" y="130"/>
                      </a:lnTo>
                      <a:lnTo>
                        <a:pt x="710" y="128"/>
                      </a:lnTo>
                      <a:lnTo>
                        <a:pt x="690" y="122"/>
                      </a:lnTo>
                      <a:lnTo>
                        <a:pt x="682" y="120"/>
                      </a:lnTo>
                      <a:lnTo>
                        <a:pt x="668" y="116"/>
                      </a:lnTo>
                      <a:lnTo>
                        <a:pt x="661" y="112"/>
                      </a:lnTo>
                      <a:lnTo>
                        <a:pt x="655" y="112"/>
                      </a:lnTo>
                      <a:lnTo>
                        <a:pt x="643" y="108"/>
                      </a:lnTo>
                      <a:lnTo>
                        <a:pt x="651" y="142"/>
                      </a:lnTo>
                      <a:lnTo>
                        <a:pt x="651" y="181"/>
                      </a:lnTo>
                      <a:lnTo>
                        <a:pt x="643" y="191"/>
                      </a:lnTo>
                      <a:lnTo>
                        <a:pt x="641" y="201"/>
                      </a:lnTo>
                      <a:lnTo>
                        <a:pt x="639" y="212"/>
                      </a:lnTo>
                      <a:lnTo>
                        <a:pt x="615" y="240"/>
                      </a:lnTo>
                      <a:lnTo>
                        <a:pt x="607" y="277"/>
                      </a:lnTo>
                      <a:lnTo>
                        <a:pt x="580" y="267"/>
                      </a:lnTo>
                      <a:lnTo>
                        <a:pt x="580" y="271"/>
                      </a:lnTo>
                      <a:lnTo>
                        <a:pt x="576" y="289"/>
                      </a:lnTo>
                      <a:lnTo>
                        <a:pt x="568" y="348"/>
                      </a:lnTo>
                      <a:lnTo>
                        <a:pt x="568" y="350"/>
                      </a:lnTo>
                      <a:lnTo>
                        <a:pt x="568" y="356"/>
                      </a:lnTo>
                      <a:lnTo>
                        <a:pt x="564" y="362"/>
                      </a:lnTo>
                      <a:lnTo>
                        <a:pt x="558" y="373"/>
                      </a:lnTo>
                      <a:lnTo>
                        <a:pt x="527" y="373"/>
                      </a:lnTo>
                      <a:lnTo>
                        <a:pt x="503" y="360"/>
                      </a:lnTo>
                      <a:lnTo>
                        <a:pt x="488" y="358"/>
                      </a:lnTo>
                      <a:lnTo>
                        <a:pt x="490" y="405"/>
                      </a:lnTo>
                      <a:lnTo>
                        <a:pt x="488" y="411"/>
                      </a:lnTo>
                      <a:lnTo>
                        <a:pt x="486" y="430"/>
                      </a:lnTo>
                      <a:lnTo>
                        <a:pt x="476" y="446"/>
                      </a:lnTo>
                      <a:lnTo>
                        <a:pt x="472" y="468"/>
                      </a:lnTo>
                      <a:lnTo>
                        <a:pt x="472" y="480"/>
                      </a:lnTo>
                      <a:lnTo>
                        <a:pt x="470" y="495"/>
                      </a:lnTo>
                      <a:lnTo>
                        <a:pt x="464" y="507"/>
                      </a:lnTo>
                      <a:lnTo>
                        <a:pt x="450" y="529"/>
                      </a:lnTo>
                      <a:lnTo>
                        <a:pt x="444" y="552"/>
                      </a:lnTo>
                      <a:lnTo>
                        <a:pt x="438" y="574"/>
                      </a:lnTo>
                      <a:lnTo>
                        <a:pt x="444" y="578"/>
                      </a:lnTo>
                      <a:lnTo>
                        <a:pt x="450" y="580"/>
                      </a:lnTo>
                      <a:lnTo>
                        <a:pt x="456" y="582"/>
                      </a:lnTo>
                      <a:lnTo>
                        <a:pt x="454" y="588"/>
                      </a:lnTo>
                      <a:lnTo>
                        <a:pt x="448" y="613"/>
                      </a:lnTo>
                      <a:lnTo>
                        <a:pt x="427" y="637"/>
                      </a:lnTo>
                      <a:lnTo>
                        <a:pt x="419" y="629"/>
                      </a:lnTo>
                      <a:lnTo>
                        <a:pt x="379" y="664"/>
                      </a:lnTo>
                      <a:lnTo>
                        <a:pt x="360" y="658"/>
                      </a:lnTo>
                      <a:lnTo>
                        <a:pt x="358" y="668"/>
                      </a:lnTo>
                      <a:lnTo>
                        <a:pt x="368" y="674"/>
                      </a:lnTo>
                      <a:lnTo>
                        <a:pt x="348" y="692"/>
                      </a:lnTo>
                      <a:lnTo>
                        <a:pt x="348" y="690"/>
                      </a:lnTo>
                      <a:lnTo>
                        <a:pt x="324" y="704"/>
                      </a:lnTo>
                      <a:lnTo>
                        <a:pt x="309" y="717"/>
                      </a:lnTo>
                      <a:lnTo>
                        <a:pt x="305" y="715"/>
                      </a:lnTo>
                      <a:lnTo>
                        <a:pt x="289" y="710"/>
                      </a:lnTo>
                      <a:lnTo>
                        <a:pt x="279" y="704"/>
                      </a:lnTo>
                      <a:lnTo>
                        <a:pt x="269" y="721"/>
                      </a:lnTo>
                      <a:lnTo>
                        <a:pt x="232" y="749"/>
                      </a:lnTo>
                      <a:lnTo>
                        <a:pt x="220" y="745"/>
                      </a:lnTo>
                      <a:lnTo>
                        <a:pt x="177" y="727"/>
                      </a:lnTo>
                      <a:lnTo>
                        <a:pt x="165" y="704"/>
                      </a:lnTo>
                      <a:lnTo>
                        <a:pt x="169" y="700"/>
                      </a:lnTo>
                      <a:lnTo>
                        <a:pt x="161" y="698"/>
                      </a:lnTo>
                      <a:lnTo>
                        <a:pt x="134" y="704"/>
                      </a:lnTo>
                      <a:lnTo>
                        <a:pt x="132" y="698"/>
                      </a:lnTo>
                      <a:lnTo>
                        <a:pt x="85" y="676"/>
                      </a:lnTo>
                      <a:lnTo>
                        <a:pt x="87" y="674"/>
                      </a:lnTo>
                      <a:lnTo>
                        <a:pt x="75" y="666"/>
                      </a:lnTo>
                      <a:lnTo>
                        <a:pt x="65" y="658"/>
                      </a:lnTo>
                      <a:lnTo>
                        <a:pt x="63" y="655"/>
                      </a:lnTo>
                      <a:lnTo>
                        <a:pt x="45" y="647"/>
                      </a:lnTo>
                      <a:lnTo>
                        <a:pt x="45" y="645"/>
                      </a:lnTo>
                      <a:lnTo>
                        <a:pt x="43" y="633"/>
                      </a:lnTo>
                      <a:lnTo>
                        <a:pt x="12" y="613"/>
                      </a:lnTo>
                      <a:lnTo>
                        <a:pt x="8" y="590"/>
                      </a:lnTo>
                      <a:lnTo>
                        <a:pt x="12" y="588"/>
                      </a:lnTo>
                      <a:lnTo>
                        <a:pt x="2" y="564"/>
                      </a:lnTo>
                      <a:lnTo>
                        <a:pt x="0" y="554"/>
                      </a:lnTo>
                      <a:lnTo>
                        <a:pt x="16" y="550"/>
                      </a:lnTo>
                      <a:lnTo>
                        <a:pt x="36" y="541"/>
                      </a:lnTo>
                      <a:lnTo>
                        <a:pt x="43" y="523"/>
                      </a:lnTo>
                      <a:lnTo>
                        <a:pt x="41" y="507"/>
                      </a:lnTo>
                      <a:lnTo>
                        <a:pt x="47" y="501"/>
                      </a:lnTo>
                      <a:lnTo>
                        <a:pt x="53" y="501"/>
                      </a:lnTo>
                      <a:lnTo>
                        <a:pt x="59" y="491"/>
                      </a:lnTo>
                      <a:lnTo>
                        <a:pt x="47" y="468"/>
                      </a:lnTo>
                      <a:lnTo>
                        <a:pt x="51" y="421"/>
                      </a:lnTo>
                      <a:lnTo>
                        <a:pt x="57" y="411"/>
                      </a:lnTo>
                      <a:lnTo>
                        <a:pt x="63" y="403"/>
                      </a:lnTo>
                      <a:lnTo>
                        <a:pt x="89" y="427"/>
                      </a:lnTo>
                      <a:lnTo>
                        <a:pt x="95" y="425"/>
                      </a:lnTo>
                      <a:lnTo>
                        <a:pt x="102" y="409"/>
                      </a:lnTo>
                      <a:lnTo>
                        <a:pt x="102" y="375"/>
                      </a:lnTo>
                      <a:lnTo>
                        <a:pt x="100" y="370"/>
                      </a:lnTo>
                      <a:lnTo>
                        <a:pt x="96" y="362"/>
                      </a:lnTo>
                      <a:lnTo>
                        <a:pt x="95" y="360"/>
                      </a:lnTo>
                      <a:lnTo>
                        <a:pt x="96" y="358"/>
                      </a:lnTo>
                      <a:lnTo>
                        <a:pt x="98" y="350"/>
                      </a:lnTo>
                      <a:lnTo>
                        <a:pt x="100" y="342"/>
                      </a:lnTo>
                      <a:lnTo>
                        <a:pt x="120" y="332"/>
                      </a:lnTo>
                      <a:lnTo>
                        <a:pt x="126" y="307"/>
                      </a:lnTo>
                      <a:lnTo>
                        <a:pt x="150" y="307"/>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98" name="Freeform 37">
                  <a:extLst>
                    <a:ext uri="{FF2B5EF4-FFF2-40B4-BE49-F238E27FC236}">
                      <a16:creationId xmlns:a16="http://schemas.microsoft.com/office/drawing/2014/main" id="{C2219B85-7B2B-4420-BF21-1133E6EA1832}"/>
                    </a:ext>
                  </a:extLst>
                </p:cNvPr>
                <p:cNvSpPr>
                  <a:spLocks/>
                </p:cNvSpPr>
                <p:nvPr/>
              </p:nvSpPr>
              <p:spPr bwMode="auto">
                <a:xfrm>
                  <a:off x="3905" y="2541"/>
                  <a:ext cx="337" cy="505"/>
                </a:xfrm>
                <a:custGeom>
                  <a:avLst/>
                  <a:gdLst>
                    <a:gd name="T0" fmla="*/ 53 w 674"/>
                    <a:gd name="T1" fmla="*/ 737 h 1012"/>
                    <a:gd name="T2" fmla="*/ 71 w 674"/>
                    <a:gd name="T3" fmla="*/ 691 h 1012"/>
                    <a:gd name="T4" fmla="*/ 82 w 674"/>
                    <a:gd name="T5" fmla="*/ 680 h 1012"/>
                    <a:gd name="T6" fmla="*/ 90 w 674"/>
                    <a:gd name="T7" fmla="*/ 664 h 1012"/>
                    <a:gd name="T8" fmla="*/ 80 w 674"/>
                    <a:gd name="T9" fmla="*/ 605 h 1012"/>
                    <a:gd name="T10" fmla="*/ 75 w 674"/>
                    <a:gd name="T11" fmla="*/ 577 h 1012"/>
                    <a:gd name="T12" fmla="*/ 31 w 674"/>
                    <a:gd name="T13" fmla="*/ 505 h 1012"/>
                    <a:gd name="T14" fmla="*/ 23 w 674"/>
                    <a:gd name="T15" fmla="*/ 410 h 1012"/>
                    <a:gd name="T16" fmla="*/ 4 w 674"/>
                    <a:gd name="T17" fmla="*/ 403 h 1012"/>
                    <a:gd name="T18" fmla="*/ 16 w 674"/>
                    <a:gd name="T19" fmla="*/ 363 h 1012"/>
                    <a:gd name="T20" fmla="*/ 16 w 674"/>
                    <a:gd name="T21" fmla="*/ 306 h 1012"/>
                    <a:gd name="T22" fmla="*/ 51 w 674"/>
                    <a:gd name="T23" fmla="*/ 243 h 1012"/>
                    <a:gd name="T24" fmla="*/ 78 w 674"/>
                    <a:gd name="T25" fmla="*/ 216 h 1012"/>
                    <a:gd name="T26" fmla="*/ 94 w 674"/>
                    <a:gd name="T27" fmla="*/ 180 h 1012"/>
                    <a:gd name="T28" fmla="*/ 96 w 674"/>
                    <a:gd name="T29" fmla="*/ 159 h 1012"/>
                    <a:gd name="T30" fmla="*/ 90 w 674"/>
                    <a:gd name="T31" fmla="*/ 133 h 1012"/>
                    <a:gd name="T32" fmla="*/ 104 w 674"/>
                    <a:gd name="T33" fmla="*/ 125 h 1012"/>
                    <a:gd name="T34" fmla="*/ 116 w 674"/>
                    <a:gd name="T35" fmla="*/ 108 h 1012"/>
                    <a:gd name="T36" fmla="*/ 137 w 674"/>
                    <a:gd name="T37" fmla="*/ 84 h 1012"/>
                    <a:gd name="T38" fmla="*/ 210 w 674"/>
                    <a:gd name="T39" fmla="*/ 61 h 1012"/>
                    <a:gd name="T40" fmla="*/ 269 w 674"/>
                    <a:gd name="T41" fmla="*/ 49 h 1012"/>
                    <a:gd name="T42" fmla="*/ 312 w 674"/>
                    <a:gd name="T43" fmla="*/ 41 h 1012"/>
                    <a:gd name="T44" fmla="*/ 350 w 674"/>
                    <a:gd name="T45" fmla="*/ 35 h 1012"/>
                    <a:gd name="T46" fmla="*/ 369 w 674"/>
                    <a:gd name="T47" fmla="*/ 31 h 1012"/>
                    <a:gd name="T48" fmla="*/ 409 w 674"/>
                    <a:gd name="T49" fmla="*/ 21 h 1012"/>
                    <a:gd name="T50" fmla="*/ 483 w 674"/>
                    <a:gd name="T51" fmla="*/ 8 h 1012"/>
                    <a:gd name="T52" fmla="*/ 509 w 674"/>
                    <a:gd name="T53" fmla="*/ 2 h 1012"/>
                    <a:gd name="T54" fmla="*/ 540 w 674"/>
                    <a:gd name="T55" fmla="*/ 17 h 1012"/>
                    <a:gd name="T56" fmla="*/ 546 w 674"/>
                    <a:gd name="T57" fmla="*/ 80 h 1012"/>
                    <a:gd name="T58" fmla="*/ 548 w 674"/>
                    <a:gd name="T59" fmla="*/ 110 h 1012"/>
                    <a:gd name="T60" fmla="*/ 554 w 674"/>
                    <a:gd name="T61" fmla="*/ 161 h 1012"/>
                    <a:gd name="T62" fmla="*/ 556 w 674"/>
                    <a:gd name="T63" fmla="*/ 188 h 1012"/>
                    <a:gd name="T64" fmla="*/ 562 w 674"/>
                    <a:gd name="T65" fmla="*/ 253 h 1012"/>
                    <a:gd name="T66" fmla="*/ 566 w 674"/>
                    <a:gd name="T67" fmla="*/ 302 h 1012"/>
                    <a:gd name="T68" fmla="*/ 572 w 674"/>
                    <a:gd name="T69" fmla="*/ 359 h 1012"/>
                    <a:gd name="T70" fmla="*/ 576 w 674"/>
                    <a:gd name="T71" fmla="*/ 414 h 1012"/>
                    <a:gd name="T72" fmla="*/ 582 w 674"/>
                    <a:gd name="T73" fmla="*/ 473 h 1012"/>
                    <a:gd name="T74" fmla="*/ 587 w 674"/>
                    <a:gd name="T75" fmla="*/ 532 h 1012"/>
                    <a:gd name="T76" fmla="*/ 589 w 674"/>
                    <a:gd name="T77" fmla="*/ 560 h 1012"/>
                    <a:gd name="T78" fmla="*/ 591 w 674"/>
                    <a:gd name="T79" fmla="*/ 583 h 1012"/>
                    <a:gd name="T80" fmla="*/ 597 w 674"/>
                    <a:gd name="T81" fmla="*/ 638 h 1012"/>
                    <a:gd name="T82" fmla="*/ 617 w 674"/>
                    <a:gd name="T83" fmla="*/ 713 h 1012"/>
                    <a:gd name="T84" fmla="*/ 627 w 674"/>
                    <a:gd name="T85" fmla="*/ 756 h 1012"/>
                    <a:gd name="T86" fmla="*/ 639 w 674"/>
                    <a:gd name="T87" fmla="*/ 798 h 1012"/>
                    <a:gd name="T88" fmla="*/ 654 w 674"/>
                    <a:gd name="T89" fmla="*/ 859 h 1012"/>
                    <a:gd name="T90" fmla="*/ 674 w 674"/>
                    <a:gd name="T91" fmla="*/ 933 h 1012"/>
                    <a:gd name="T92" fmla="*/ 582 w 674"/>
                    <a:gd name="T93" fmla="*/ 941 h 1012"/>
                    <a:gd name="T94" fmla="*/ 495 w 674"/>
                    <a:gd name="T95" fmla="*/ 976 h 1012"/>
                    <a:gd name="T96" fmla="*/ 460 w 674"/>
                    <a:gd name="T97" fmla="*/ 1012 h 1012"/>
                    <a:gd name="T98" fmla="*/ 411 w 674"/>
                    <a:gd name="T99" fmla="*/ 963 h 1012"/>
                    <a:gd name="T100" fmla="*/ 373 w 674"/>
                    <a:gd name="T101" fmla="*/ 927 h 1012"/>
                    <a:gd name="T102" fmla="*/ 383 w 674"/>
                    <a:gd name="T103" fmla="*/ 857 h 1012"/>
                    <a:gd name="T104" fmla="*/ 361 w 674"/>
                    <a:gd name="T105" fmla="*/ 861 h 1012"/>
                    <a:gd name="T106" fmla="*/ 277 w 674"/>
                    <a:gd name="T107" fmla="*/ 876 h 1012"/>
                    <a:gd name="T108" fmla="*/ 230 w 674"/>
                    <a:gd name="T109" fmla="*/ 886 h 1012"/>
                    <a:gd name="T110" fmla="*/ 189 w 674"/>
                    <a:gd name="T111" fmla="*/ 892 h 1012"/>
                    <a:gd name="T112" fmla="*/ 130 w 674"/>
                    <a:gd name="T113" fmla="*/ 902 h 1012"/>
                    <a:gd name="T114" fmla="*/ 80 w 674"/>
                    <a:gd name="T115" fmla="*/ 912 h 1012"/>
                    <a:gd name="T116" fmla="*/ 8 w 674"/>
                    <a:gd name="T117" fmla="*/ 919 h 1012"/>
                    <a:gd name="T118" fmla="*/ 20 w 674"/>
                    <a:gd name="T119" fmla="*/ 845 h 1012"/>
                    <a:gd name="T120" fmla="*/ 31 w 674"/>
                    <a:gd name="T121" fmla="*/ 766 h 101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74"/>
                    <a:gd name="T184" fmla="*/ 0 h 1012"/>
                    <a:gd name="T185" fmla="*/ 674 w 674"/>
                    <a:gd name="T186" fmla="*/ 1012 h 101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74" h="1012">
                      <a:moveTo>
                        <a:pt x="43" y="762"/>
                      </a:moveTo>
                      <a:lnTo>
                        <a:pt x="53" y="760"/>
                      </a:lnTo>
                      <a:lnTo>
                        <a:pt x="53" y="737"/>
                      </a:lnTo>
                      <a:lnTo>
                        <a:pt x="55" y="735"/>
                      </a:lnTo>
                      <a:lnTo>
                        <a:pt x="80" y="705"/>
                      </a:lnTo>
                      <a:lnTo>
                        <a:pt x="71" y="691"/>
                      </a:lnTo>
                      <a:lnTo>
                        <a:pt x="86" y="680"/>
                      </a:lnTo>
                      <a:lnTo>
                        <a:pt x="90" y="678"/>
                      </a:lnTo>
                      <a:lnTo>
                        <a:pt x="82" y="680"/>
                      </a:lnTo>
                      <a:lnTo>
                        <a:pt x="69" y="682"/>
                      </a:lnTo>
                      <a:lnTo>
                        <a:pt x="65" y="664"/>
                      </a:lnTo>
                      <a:lnTo>
                        <a:pt x="90" y="664"/>
                      </a:lnTo>
                      <a:lnTo>
                        <a:pt x="82" y="613"/>
                      </a:lnTo>
                      <a:lnTo>
                        <a:pt x="57" y="605"/>
                      </a:lnTo>
                      <a:lnTo>
                        <a:pt x="80" y="605"/>
                      </a:lnTo>
                      <a:lnTo>
                        <a:pt x="65" y="591"/>
                      </a:lnTo>
                      <a:lnTo>
                        <a:pt x="69" y="587"/>
                      </a:lnTo>
                      <a:lnTo>
                        <a:pt x="75" y="577"/>
                      </a:lnTo>
                      <a:lnTo>
                        <a:pt x="53" y="589"/>
                      </a:lnTo>
                      <a:lnTo>
                        <a:pt x="31" y="507"/>
                      </a:lnTo>
                      <a:lnTo>
                        <a:pt x="31" y="505"/>
                      </a:lnTo>
                      <a:lnTo>
                        <a:pt x="25" y="428"/>
                      </a:lnTo>
                      <a:lnTo>
                        <a:pt x="18" y="430"/>
                      </a:lnTo>
                      <a:lnTo>
                        <a:pt x="23" y="410"/>
                      </a:lnTo>
                      <a:lnTo>
                        <a:pt x="4" y="420"/>
                      </a:lnTo>
                      <a:lnTo>
                        <a:pt x="12" y="405"/>
                      </a:lnTo>
                      <a:lnTo>
                        <a:pt x="4" y="403"/>
                      </a:lnTo>
                      <a:lnTo>
                        <a:pt x="4" y="401"/>
                      </a:lnTo>
                      <a:lnTo>
                        <a:pt x="0" y="397"/>
                      </a:lnTo>
                      <a:lnTo>
                        <a:pt x="16" y="363"/>
                      </a:lnTo>
                      <a:lnTo>
                        <a:pt x="14" y="348"/>
                      </a:lnTo>
                      <a:lnTo>
                        <a:pt x="37" y="348"/>
                      </a:lnTo>
                      <a:lnTo>
                        <a:pt x="16" y="306"/>
                      </a:lnTo>
                      <a:lnTo>
                        <a:pt x="29" y="296"/>
                      </a:lnTo>
                      <a:lnTo>
                        <a:pt x="35" y="275"/>
                      </a:lnTo>
                      <a:lnTo>
                        <a:pt x="51" y="243"/>
                      </a:lnTo>
                      <a:lnTo>
                        <a:pt x="67" y="234"/>
                      </a:lnTo>
                      <a:lnTo>
                        <a:pt x="61" y="220"/>
                      </a:lnTo>
                      <a:lnTo>
                        <a:pt x="78" y="216"/>
                      </a:lnTo>
                      <a:lnTo>
                        <a:pt x="77" y="226"/>
                      </a:lnTo>
                      <a:lnTo>
                        <a:pt x="80" y="226"/>
                      </a:lnTo>
                      <a:lnTo>
                        <a:pt x="94" y="180"/>
                      </a:lnTo>
                      <a:lnTo>
                        <a:pt x="86" y="157"/>
                      </a:lnTo>
                      <a:lnTo>
                        <a:pt x="92" y="151"/>
                      </a:lnTo>
                      <a:lnTo>
                        <a:pt x="96" y="159"/>
                      </a:lnTo>
                      <a:lnTo>
                        <a:pt x="108" y="143"/>
                      </a:lnTo>
                      <a:lnTo>
                        <a:pt x="86" y="139"/>
                      </a:lnTo>
                      <a:lnTo>
                        <a:pt x="90" y="133"/>
                      </a:lnTo>
                      <a:lnTo>
                        <a:pt x="98" y="137"/>
                      </a:lnTo>
                      <a:lnTo>
                        <a:pt x="108" y="129"/>
                      </a:lnTo>
                      <a:lnTo>
                        <a:pt x="104" y="125"/>
                      </a:lnTo>
                      <a:lnTo>
                        <a:pt x="112" y="114"/>
                      </a:lnTo>
                      <a:lnTo>
                        <a:pt x="114" y="112"/>
                      </a:lnTo>
                      <a:lnTo>
                        <a:pt x="116" y="108"/>
                      </a:lnTo>
                      <a:lnTo>
                        <a:pt x="132" y="104"/>
                      </a:lnTo>
                      <a:lnTo>
                        <a:pt x="139" y="94"/>
                      </a:lnTo>
                      <a:lnTo>
                        <a:pt x="137" y="84"/>
                      </a:lnTo>
                      <a:lnTo>
                        <a:pt x="126" y="76"/>
                      </a:lnTo>
                      <a:lnTo>
                        <a:pt x="183" y="66"/>
                      </a:lnTo>
                      <a:lnTo>
                        <a:pt x="210" y="61"/>
                      </a:lnTo>
                      <a:lnTo>
                        <a:pt x="234" y="57"/>
                      </a:lnTo>
                      <a:lnTo>
                        <a:pt x="249" y="53"/>
                      </a:lnTo>
                      <a:lnTo>
                        <a:pt x="269" y="49"/>
                      </a:lnTo>
                      <a:lnTo>
                        <a:pt x="285" y="47"/>
                      </a:lnTo>
                      <a:lnTo>
                        <a:pt x="303" y="43"/>
                      </a:lnTo>
                      <a:lnTo>
                        <a:pt x="312" y="41"/>
                      </a:lnTo>
                      <a:lnTo>
                        <a:pt x="322" y="39"/>
                      </a:lnTo>
                      <a:lnTo>
                        <a:pt x="332" y="37"/>
                      </a:lnTo>
                      <a:lnTo>
                        <a:pt x="350" y="35"/>
                      </a:lnTo>
                      <a:lnTo>
                        <a:pt x="358" y="33"/>
                      </a:lnTo>
                      <a:lnTo>
                        <a:pt x="365" y="31"/>
                      </a:lnTo>
                      <a:lnTo>
                        <a:pt x="369" y="31"/>
                      </a:lnTo>
                      <a:lnTo>
                        <a:pt x="383" y="27"/>
                      </a:lnTo>
                      <a:lnTo>
                        <a:pt x="401" y="23"/>
                      </a:lnTo>
                      <a:lnTo>
                        <a:pt x="409" y="21"/>
                      </a:lnTo>
                      <a:lnTo>
                        <a:pt x="426" y="19"/>
                      </a:lnTo>
                      <a:lnTo>
                        <a:pt x="444" y="15"/>
                      </a:lnTo>
                      <a:lnTo>
                        <a:pt x="483" y="8"/>
                      </a:lnTo>
                      <a:lnTo>
                        <a:pt x="485" y="6"/>
                      </a:lnTo>
                      <a:lnTo>
                        <a:pt x="487" y="6"/>
                      </a:lnTo>
                      <a:lnTo>
                        <a:pt x="509" y="2"/>
                      </a:lnTo>
                      <a:lnTo>
                        <a:pt x="517" y="0"/>
                      </a:lnTo>
                      <a:lnTo>
                        <a:pt x="534" y="15"/>
                      </a:lnTo>
                      <a:lnTo>
                        <a:pt x="540" y="17"/>
                      </a:lnTo>
                      <a:lnTo>
                        <a:pt x="542" y="29"/>
                      </a:lnTo>
                      <a:lnTo>
                        <a:pt x="544" y="61"/>
                      </a:lnTo>
                      <a:lnTo>
                        <a:pt x="546" y="80"/>
                      </a:lnTo>
                      <a:lnTo>
                        <a:pt x="548" y="98"/>
                      </a:lnTo>
                      <a:lnTo>
                        <a:pt x="548" y="106"/>
                      </a:lnTo>
                      <a:lnTo>
                        <a:pt x="548" y="110"/>
                      </a:lnTo>
                      <a:lnTo>
                        <a:pt x="550" y="123"/>
                      </a:lnTo>
                      <a:lnTo>
                        <a:pt x="550" y="133"/>
                      </a:lnTo>
                      <a:lnTo>
                        <a:pt x="554" y="161"/>
                      </a:lnTo>
                      <a:lnTo>
                        <a:pt x="554" y="165"/>
                      </a:lnTo>
                      <a:lnTo>
                        <a:pt x="556" y="182"/>
                      </a:lnTo>
                      <a:lnTo>
                        <a:pt x="556" y="188"/>
                      </a:lnTo>
                      <a:lnTo>
                        <a:pt x="556" y="200"/>
                      </a:lnTo>
                      <a:lnTo>
                        <a:pt x="560" y="234"/>
                      </a:lnTo>
                      <a:lnTo>
                        <a:pt x="562" y="253"/>
                      </a:lnTo>
                      <a:lnTo>
                        <a:pt x="562" y="255"/>
                      </a:lnTo>
                      <a:lnTo>
                        <a:pt x="566" y="296"/>
                      </a:lnTo>
                      <a:lnTo>
                        <a:pt x="566" y="302"/>
                      </a:lnTo>
                      <a:lnTo>
                        <a:pt x="568" y="322"/>
                      </a:lnTo>
                      <a:lnTo>
                        <a:pt x="570" y="346"/>
                      </a:lnTo>
                      <a:lnTo>
                        <a:pt x="572" y="359"/>
                      </a:lnTo>
                      <a:lnTo>
                        <a:pt x="572" y="363"/>
                      </a:lnTo>
                      <a:lnTo>
                        <a:pt x="576" y="407"/>
                      </a:lnTo>
                      <a:lnTo>
                        <a:pt x="576" y="414"/>
                      </a:lnTo>
                      <a:lnTo>
                        <a:pt x="576" y="420"/>
                      </a:lnTo>
                      <a:lnTo>
                        <a:pt x="582" y="467"/>
                      </a:lnTo>
                      <a:lnTo>
                        <a:pt x="582" y="473"/>
                      </a:lnTo>
                      <a:lnTo>
                        <a:pt x="584" y="491"/>
                      </a:lnTo>
                      <a:lnTo>
                        <a:pt x="586" y="528"/>
                      </a:lnTo>
                      <a:lnTo>
                        <a:pt x="587" y="532"/>
                      </a:lnTo>
                      <a:lnTo>
                        <a:pt x="587" y="546"/>
                      </a:lnTo>
                      <a:lnTo>
                        <a:pt x="589" y="558"/>
                      </a:lnTo>
                      <a:lnTo>
                        <a:pt x="589" y="560"/>
                      </a:lnTo>
                      <a:lnTo>
                        <a:pt x="589" y="564"/>
                      </a:lnTo>
                      <a:lnTo>
                        <a:pt x="589" y="570"/>
                      </a:lnTo>
                      <a:lnTo>
                        <a:pt x="591" y="583"/>
                      </a:lnTo>
                      <a:lnTo>
                        <a:pt x="595" y="631"/>
                      </a:lnTo>
                      <a:lnTo>
                        <a:pt x="595" y="634"/>
                      </a:lnTo>
                      <a:lnTo>
                        <a:pt x="597" y="638"/>
                      </a:lnTo>
                      <a:lnTo>
                        <a:pt x="605" y="670"/>
                      </a:lnTo>
                      <a:lnTo>
                        <a:pt x="615" y="709"/>
                      </a:lnTo>
                      <a:lnTo>
                        <a:pt x="617" y="713"/>
                      </a:lnTo>
                      <a:lnTo>
                        <a:pt x="619" y="721"/>
                      </a:lnTo>
                      <a:lnTo>
                        <a:pt x="621" y="733"/>
                      </a:lnTo>
                      <a:lnTo>
                        <a:pt x="627" y="756"/>
                      </a:lnTo>
                      <a:lnTo>
                        <a:pt x="635" y="784"/>
                      </a:lnTo>
                      <a:lnTo>
                        <a:pt x="637" y="790"/>
                      </a:lnTo>
                      <a:lnTo>
                        <a:pt x="639" y="798"/>
                      </a:lnTo>
                      <a:lnTo>
                        <a:pt x="641" y="807"/>
                      </a:lnTo>
                      <a:lnTo>
                        <a:pt x="654" y="857"/>
                      </a:lnTo>
                      <a:lnTo>
                        <a:pt x="654" y="859"/>
                      </a:lnTo>
                      <a:lnTo>
                        <a:pt x="660" y="884"/>
                      </a:lnTo>
                      <a:lnTo>
                        <a:pt x="668" y="910"/>
                      </a:lnTo>
                      <a:lnTo>
                        <a:pt x="674" y="933"/>
                      </a:lnTo>
                      <a:lnTo>
                        <a:pt x="654" y="943"/>
                      </a:lnTo>
                      <a:lnTo>
                        <a:pt x="603" y="949"/>
                      </a:lnTo>
                      <a:lnTo>
                        <a:pt x="582" y="941"/>
                      </a:lnTo>
                      <a:lnTo>
                        <a:pt x="582" y="947"/>
                      </a:lnTo>
                      <a:lnTo>
                        <a:pt x="552" y="951"/>
                      </a:lnTo>
                      <a:lnTo>
                        <a:pt x="495" y="976"/>
                      </a:lnTo>
                      <a:lnTo>
                        <a:pt x="483" y="967"/>
                      </a:lnTo>
                      <a:lnTo>
                        <a:pt x="489" y="976"/>
                      </a:lnTo>
                      <a:lnTo>
                        <a:pt x="460" y="1012"/>
                      </a:lnTo>
                      <a:lnTo>
                        <a:pt x="454" y="1012"/>
                      </a:lnTo>
                      <a:lnTo>
                        <a:pt x="432" y="1002"/>
                      </a:lnTo>
                      <a:lnTo>
                        <a:pt x="411" y="963"/>
                      </a:lnTo>
                      <a:lnTo>
                        <a:pt x="397" y="957"/>
                      </a:lnTo>
                      <a:lnTo>
                        <a:pt x="395" y="959"/>
                      </a:lnTo>
                      <a:lnTo>
                        <a:pt x="373" y="927"/>
                      </a:lnTo>
                      <a:lnTo>
                        <a:pt x="373" y="912"/>
                      </a:lnTo>
                      <a:lnTo>
                        <a:pt x="381" y="872"/>
                      </a:lnTo>
                      <a:lnTo>
                        <a:pt x="383" y="857"/>
                      </a:lnTo>
                      <a:lnTo>
                        <a:pt x="379" y="859"/>
                      </a:lnTo>
                      <a:lnTo>
                        <a:pt x="377" y="859"/>
                      </a:lnTo>
                      <a:lnTo>
                        <a:pt x="361" y="861"/>
                      </a:lnTo>
                      <a:lnTo>
                        <a:pt x="304" y="872"/>
                      </a:lnTo>
                      <a:lnTo>
                        <a:pt x="279" y="876"/>
                      </a:lnTo>
                      <a:lnTo>
                        <a:pt x="277" y="876"/>
                      </a:lnTo>
                      <a:lnTo>
                        <a:pt x="259" y="880"/>
                      </a:lnTo>
                      <a:lnTo>
                        <a:pt x="255" y="880"/>
                      </a:lnTo>
                      <a:lnTo>
                        <a:pt x="230" y="886"/>
                      </a:lnTo>
                      <a:lnTo>
                        <a:pt x="220" y="888"/>
                      </a:lnTo>
                      <a:lnTo>
                        <a:pt x="216" y="888"/>
                      </a:lnTo>
                      <a:lnTo>
                        <a:pt x="189" y="892"/>
                      </a:lnTo>
                      <a:lnTo>
                        <a:pt x="181" y="894"/>
                      </a:lnTo>
                      <a:lnTo>
                        <a:pt x="165" y="896"/>
                      </a:lnTo>
                      <a:lnTo>
                        <a:pt x="130" y="902"/>
                      </a:lnTo>
                      <a:lnTo>
                        <a:pt x="120" y="904"/>
                      </a:lnTo>
                      <a:lnTo>
                        <a:pt x="96" y="908"/>
                      </a:lnTo>
                      <a:lnTo>
                        <a:pt x="80" y="912"/>
                      </a:lnTo>
                      <a:lnTo>
                        <a:pt x="55" y="916"/>
                      </a:lnTo>
                      <a:lnTo>
                        <a:pt x="4" y="923"/>
                      </a:lnTo>
                      <a:lnTo>
                        <a:pt x="8" y="919"/>
                      </a:lnTo>
                      <a:lnTo>
                        <a:pt x="2" y="896"/>
                      </a:lnTo>
                      <a:lnTo>
                        <a:pt x="8" y="884"/>
                      </a:lnTo>
                      <a:lnTo>
                        <a:pt x="20" y="845"/>
                      </a:lnTo>
                      <a:lnTo>
                        <a:pt x="10" y="790"/>
                      </a:lnTo>
                      <a:lnTo>
                        <a:pt x="31" y="768"/>
                      </a:lnTo>
                      <a:lnTo>
                        <a:pt x="31" y="766"/>
                      </a:lnTo>
                      <a:lnTo>
                        <a:pt x="35" y="764"/>
                      </a:lnTo>
                      <a:lnTo>
                        <a:pt x="43" y="762"/>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99" name="Freeform 38">
                  <a:extLst>
                    <a:ext uri="{FF2B5EF4-FFF2-40B4-BE49-F238E27FC236}">
                      <a16:creationId xmlns:a16="http://schemas.microsoft.com/office/drawing/2014/main" id="{F972505D-4B53-4AD7-B152-E0F06F812931}"/>
                    </a:ext>
                  </a:extLst>
                </p:cNvPr>
                <p:cNvSpPr>
                  <a:spLocks/>
                </p:cNvSpPr>
                <p:nvPr/>
              </p:nvSpPr>
              <p:spPr bwMode="auto">
                <a:xfrm>
                  <a:off x="4164" y="2487"/>
                  <a:ext cx="399" cy="526"/>
                </a:xfrm>
                <a:custGeom>
                  <a:avLst/>
                  <a:gdLst>
                    <a:gd name="T0" fmla="*/ 122 w 796"/>
                    <a:gd name="T1" fmla="*/ 906 h 1051"/>
                    <a:gd name="T2" fmla="*/ 137 w 796"/>
                    <a:gd name="T3" fmla="*/ 967 h 1051"/>
                    <a:gd name="T4" fmla="*/ 157 w 796"/>
                    <a:gd name="T5" fmla="*/ 1041 h 1051"/>
                    <a:gd name="T6" fmla="*/ 196 w 796"/>
                    <a:gd name="T7" fmla="*/ 1041 h 1051"/>
                    <a:gd name="T8" fmla="*/ 220 w 796"/>
                    <a:gd name="T9" fmla="*/ 961 h 1051"/>
                    <a:gd name="T10" fmla="*/ 236 w 796"/>
                    <a:gd name="T11" fmla="*/ 1051 h 1051"/>
                    <a:gd name="T12" fmla="*/ 342 w 796"/>
                    <a:gd name="T13" fmla="*/ 970 h 1051"/>
                    <a:gd name="T14" fmla="*/ 287 w 796"/>
                    <a:gd name="T15" fmla="*/ 880 h 1051"/>
                    <a:gd name="T16" fmla="*/ 373 w 796"/>
                    <a:gd name="T17" fmla="*/ 860 h 1051"/>
                    <a:gd name="T18" fmla="*/ 448 w 796"/>
                    <a:gd name="T19" fmla="*/ 845 h 1051"/>
                    <a:gd name="T20" fmla="*/ 467 w 796"/>
                    <a:gd name="T21" fmla="*/ 841 h 1051"/>
                    <a:gd name="T22" fmla="*/ 524 w 796"/>
                    <a:gd name="T23" fmla="*/ 827 h 1051"/>
                    <a:gd name="T24" fmla="*/ 566 w 796"/>
                    <a:gd name="T25" fmla="*/ 817 h 1051"/>
                    <a:gd name="T26" fmla="*/ 595 w 796"/>
                    <a:gd name="T27" fmla="*/ 809 h 1051"/>
                    <a:gd name="T28" fmla="*/ 699 w 796"/>
                    <a:gd name="T29" fmla="*/ 782 h 1051"/>
                    <a:gd name="T30" fmla="*/ 766 w 796"/>
                    <a:gd name="T31" fmla="*/ 764 h 1051"/>
                    <a:gd name="T32" fmla="*/ 788 w 796"/>
                    <a:gd name="T33" fmla="*/ 744 h 1051"/>
                    <a:gd name="T34" fmla="*/ 764 w 796"/>
                    <a:gd name="T35" fmla="*/ 701 h 1051"/>
                    <a:gd name="T36" fmla="*/ 762 w 796"/>
                    <a:gd name="T37" fmla="*/ 658 h 1051"/>
                    <a:gd name="T38" fmla="*/ 733 w 796"/>
                    <a:gd name="T39" fmla="*/ 615 h 1051"/>
                    <a:gd name="T40" fmla="*/ 727 w 796"/>
                    <a:gd name="T41" fmla="*/ 593 h 1051"/>
                    <a:gd name="T42" fmla="*/ 733 w 796"/>
                    <a:gd name="T43" fmla="*/ 564 h 1051"/>
                    <a:gd name="T44" fmla="*/ 737 w 796"/>
                    <a:gd name="T45" fmla="*/ 524 h 1051"/>
                    <a:gd name="T46" fmla="*/ 729 w 796"/>
                    <a:gd name="T47" fmla="*/ 497 h 1051"/>
                    <a:gd name="T48" fmla="*/ 719 w 796"/>
                    <a:gd name="T49" fmla="*/ 461 h 1051"/>
                    <a:gd name="T50" fmla="*/ 684 w 796"/>
                    <a:gd name="T51" fmla="*/ 422 h 1051"/>
                    <a:gd name="T52" fmla="*/ 682 w 796"/>
                    <a:gd name="T53" fmla="*/ 414 h 1051"/>
                    <a:gd name="T54" fmla="*/ 654 w 796"/>
                    <a:gd name="T55" fmla="*/ 377 h 1051"/>
                    <a:gd name="T56" fmla="*/ 642 w 796"/>
                    <a:gd name="T57" fmla="*/ 349 h 1051"/>
                    <a:gd name="T58" fmla="*/ 617 w 796"/>
                    <a:gd name="T59" fmla="*/ 294 h 1051"/>
                    <a:gd name="T60" fmla="*/ 599 w 796"/>
                    <a:gd name="T61" fmla="*/ 257 h 1051"/>
                    <a:gd name="T62" fmla="*/ 580 w 796"/>
                    <a:gd name="T63" fmla="*/ 212 h 1051"/>
                    <a:gd name="T64" fmla="*/ 566 w 796"/>
                    <a:gd name="T65" fmla="*/ 186 h 1051"/>
                    <a:gd name="T66" fmla="*/ 552 w 796"/>
                    <a:gd name="T67" fmla="*/ 155 h 1051"/>
                    <a:gd name="T68" fmla="*/ 530 w 796"/>
                    <a:gd name="T69" fmla="*/ 110 h 1051"/>
                    <a:gd name="T70" fmla="*/ 515 w 796"/>
                    <a:gd name="T71" fmla="*/ 74 h 1051"/>
                    <a:gd name="T72" fmla="*/ 493 w 796"/>
                    <a:gd name="T73" fmla="*/ 29 h 1051"/>
                    <a:gd name="T74" fmla="*/ 479 w 796"/>
                    <a:gd name="T75" fmla="*/ 0 h 1051"/>
                    <a:gd name="T76" fmla="*/ 430 w 796"/>
                    <a:gd name="T77" fmla="*/ 11 h 1051"/>
                    <a:gd name="T78" fmla="*/ 350 w 796"/>
                    <a:gd name="T79" fmla="*/ 29 h 1051"/>
                    <a:gd name="T80" fmla="*/ 314 w 796"/>
                    <a:gd name="T81" fmla="*/ 39 h 1051"/>
                    <a:gd name="T82" fmla="*/ 249 w 796"/>
                    <a:gd name="T83" fmla="*/ 53 h 1051"/>
                    <a:gd name="T84" fmla="*/ 181 w 796"/>
                    <a:gd name="T85" fmla="*/ 66 h 1051"/>
                    <a:gd name="T86" fmla="*/ 110 w 796"/>
                    <a:gd name="T87" fmla="*/ 82 h 1051"/>
                    <a:gd name="T88" fmla="*/ 39 w 796"/>
                    <a:gd name="T89" fmla="*/ 98 h 1051"/>
                    <a:gd name="T90" fmla="*/ 17 w 796"/>
                    <a:gd name="T91" fmla="*/ 123 h 1051"/>
                    <a:gd name="T92" fmla="*/ 27 w 796"/>
                    <a:gd name="T93" fmla="*/ 169 h 1051"/>
                    <a:gd name="T94" fmla="*/ 31 w 796"/>
                    <a:gd name="T95" fmla="*/ 214 h 1051"/>
                    <a:gd name="T96" fmla="*/ 33 w 796"/>
                    <a:gd name="T97" fmla="*/ 241 h 1051"/>
                    <a:gd name="T98" fmla="*/ 39 w 796"/>
                    <a:gd name="T99" fmla="*/ 290 h 1051"/>
                    <a:gd name="T100" fmla="*/ 43 w 796"/>
                    <a:gd name="T101" fmla="*/ 342 h 1051"/>
                    <a:gd name="T102" fmla="*/ 49 w 796"/>
                    <a:gd name="T103" fmla="*/ 404 h 1051"/>
                    <a:gd name="T104" fmla="*/ 53 w 796"/>
                    <a:gd name="T105" fmla="*/ 454 h 1051"/>
                    <a:gd name="T106" fmla="*/ 59 w 796"/>
                    <a:gd name="T107" fmla="*/ 515 h 1051"/>
                    <a:gd name="T108" fmla="*/ 65 w 796"/>
                    <a:gd name="T109" fmla="*/ 575 h 1051"/>
                    <a:gd name="T110" fmla="*/ 69 w 796"/>
                    <a:gd name="T111" fmla="*/ 636 h 1051"/>
                    <a:gd name="T112" fmla="*/ 72 w 796"/>
                    <a:gd name="T113" fmla="*/ 666 h 1051"/>
                    <a:gd name="T114" fmla="*/ 72 w 796"/>
                    <a:gd name="T115" fmla="*/ 678 h 1051"/>
                    <a:gd name="T116" fmla="*/ 78 w 796"/>
                    <a:gd name="T117" fmla="*/ 742 h 1051"/>
                    <a:gd name="T118" fmla="*/ 98 w 796"/>
                    <a:gd name="T119" fmla="*/ 817 h 1051"/>
                    <a:gd name="T120" fmla="*/ 104 w 796"/>
                    <a:gd name="T121" fmla="*/ 841 h 105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96"/>
                    <a:gd name="T184" fmla="*/ 0 h 1051"/>
                    <a:gd name="T185" fmla="*/ 796 w 796"/>
                    <a:gd name="T186" fmla="*/ 1051 h 105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96" h="1051">
                      <a:moveTo>
                        <a:pt x="118" y="892"/>
                      </a:moveTo>
                      <a:lnTo>
                        <a:pt x="120" y="898"/>
                      </a:lnTo>
                      <a:lnTo>
                        <a:pt x="122" y="906"/>
                      </a:lnTo>
                      <a:lnTo>
                        <a:pt x="124" y="915"/>
                      </a:lnTo>
                      <a:lnTo>
                        <a:pt x="137" y="965"/>
                      </a:lnTo>
                      <a:lnTo>
                        <a:pt x="137" y="967"/>
                      </a:lnTo>
                      <a:lnTo>
                        <a:pt x="143" y="992"/>
                      </a:lnTo>
                      <a:lnTo>
                        <a:pt x="151" y="1018"/>
                      </a:lnTo>
                      <a:lnTo>
                        <a:pt x="157" y="1041"/>
                      </a:lnTo>
                      <a:lnTo>
                        <a:pt x="159" y="1033"/>
                      </a:lnTo>
                      <a:lnTo>
                        <a:pt x="184" y="1029"/>
                      </a:lnTo>
                      <a:lnTo>
                        <a:pt x="196" y="1041"/>
                      </a:lnTo>
                      <a:lnTo>
                        <a:pt x="210" y="1031"/>
                      </a:lnTo>
                      <a:lnTo>
                        <a:pt x="208" y="1000"/>
                      </a:lnTo>
                      <a:lnTo>
                        <a:pt x="220" y="961"/>
                      </a:lnTo>
                      <a:lnTo>
                        <a:pt x="240" y="969"/>
                      </a:lnTo>
                      <a:lnTo>
                        <a:pt x="243" y="992"/>
                      </a:lnTo>
                      <a:lnTo>
                        <a:pt x="236" y="1051"/>
                      </a:lnTo>
                      <a:lnTo>
                        <a:pt x="328" y="1020"/>
                      </a:lnTo>
                      <a:lnTo>
                        <a:pt x="355" y="978"/>
                      </a:lnTo>
                      <a:lnTo>
                        <a:pt x="342" y="970"/>
                      </a:lnTo>
                      <a:lnTo>
                        <a:pt x="344" y="945"/>
                      </a:lnTo>
                      <a:lnTo>
                        <a:pt x="289" y="912"/>
                      </a:lnTo>
                      <a:lnTo>
                        <a:pt x="287" y="880"/>
                      </a:lnTo>
                      <a:lnTo>
                        <a:pt x="355" y="864"/>
                      </a:lnTo>
                      <a:lnTo>
                        <a:pt x="359" y="864"/>
                      </a:lnTo>
                      <a:lnTo>
                        <a:pt x="373" y="860"/>
                      </a:lnTo>
                      <a:lnTo>
                        <a:pt x="377" y="860"/>
                      </a:lnTo>
                      <a:lnTo>
                        <a:pt x="405" y="853"/>
                      </a:lnTo>
                      <a:lnTo>
                        <a:pt x="448" y="845"/>
                      </a:lnTo>
                      <a:lnTo>
                        <a:pt x="460" y="841"/>
                      </a:lnTo>
                      <a:lnTo>
                        <a:pt x="464" y="841"/>
                      </a:lnTo>
                      <a:lnTo>
                        <a:pt x="467" y="841"/>
                      </a:lnTo>
                      <a:lnTo>
                        <a:pt x="491" y="835"/>
                      </a:lnTo>
                      <a:lnTo>
                        <a:pt x="497" y="833"/>
                      </a:lnTo>
                      <a:lnTo>
                        <a:pt x="524" y="827"/>
                      </a:lnTo>
                      <a:lnTo>
                        <a:pt x="528" y="825"/>
                      </a:lnTo>
                      <a:lnTo>
                        <a:pt x="552" y="819"/>
                      </a:lnTo>
                      <a:lnTo>
                        <a:pt x="566" y="817"/>
                      </a:lnTo>
                      <a:lnTo>
                        <a:pt x="570" y="815"/>
                      </a:lnTo>
                      <a:lnTo>
                        <a:pt x="578" y="813"/>
                      </a:lnTo>
                      <a:lnTo>
                        <a:pt x="595" y="809"/>
                      </a:lnTo>
                      <a:lnTo>
                        <a:pt x="613" y="805"/>
                      </a:lnTo>
                      <a:lnTo>
                        <a:pt x="646" y="796"/>
                      </a:lnTo>
                      <a:lnTo>
                        <a:pt x="699" y="782"/>
                      </a:lnTo>
                      <a:lnTo>
                        <a:pt x="701" y="782"/>
                      </a:lnTo>
                      <a:lnTo>
                        <a:pt x="749" y="770"/>
                      </a:lnTo>
                      <a:lnTo>
                        <a:pt x="766" y="764"/>
                      </a:lnTo>
                      <a:lnTo>
                        <a:pt x="796" y="756"/>
                      </a:lnTo>
                      <a:lnTo>
                        <a:pt x="796" y="754"/>
                      </a:lnTo>
                      <a:lnTo>
                        <a:pt x="788" y="744"/>
                      </a:lnTo>
                      <a:lnTo>
                        <a:pt x="780" y="735"/>
                      </a:lnTo>
                      <a:lnTo>
                        <a:pt x="762" y="713"/>
                      </a:lnTo>
                      <a:lnTo>
                        <a:pt x="764" y="701"/>
                      </a:lnTo>
                      <a:lnTo>
                        <a:pt x="760" y="687"/>
                      </a:lnTo>
                      <a:lnTo>
                        <a:pt x="760" y="662"/>
                      </a:lnTo>
                      <a:lnTo>
                        <a:pt x="762" y="658"/>
                      </a:lnTo>
                      <a:lnTo>
                        <a:pt x="752" y="638"/>
                      </a:lnTo>
                      <a:lnTo>
                        <a:pt x="737" y="627"/>
                      </a:lnTo>
                      <a:lnTo>
                        <a:pt x="733" y="615"/>
                      </a:lnTo>
                      <a:lnTo>
                        <a:pt x="733" y="613"/>
                      </a:lnTo>
                      <a:lnTo>
                        <a:pt x="729" y="611"/>
                      </a:lnTo>
                      <a:lnTo>
                        <a:pt x="727" y="593"/>
                      </a:lnTo>
                      <a:lnTo>
                        <a:pt x="727" y="589"/>
                      </a:lnTo>
                      <a:lnTo>
                        <a:pt x="733" y="566"/>
                      </a:lnTo>
                      <a:lnTo>
                        <a:pt x="733" y="564"/>
                      </a:lnTo>
                      <a:lnTo>
                        <a:pt x="731" y="552"/>
                      </a:lnTo>
                      <a:lnTo>
                        <a:pt x="727" y="540"/>
                      </a:lnTo>
                      <a:lnTo>
                        <a:pt x="737" y="524"/>
                      </a:lnTo>
                      <a:lnTo>
                        <a:pt x="749" y="513"/>
                      </a:lnTo>
                      <a:lnTo>
                        <a:pt x="750" y="507"/>
                      </a:lnTo>
                      <a:lnTo>
                        <a:pt x="729" y="497"/>
                      </a:lnTo>
                      <a:lnTo>
                        <a:pt x="731" y="485"/>
                      </a:lnTo>
                      <a:lnTo>
                        <a:pt x="721" y="463"/>
                      </a:lnTo>
                      <a:lnTo>
                        <a:pt x="719" y="461"/>
                      </a:lnTo>
                      <a:lnTo>
                        <a:pt x="699" y="446"/>
                      </a:lnTo>
                      <a:lnTo>
                        <a:pt x="693" y="442"/>
                      </a:lnTo>
                      <a:lnTo>
                        <a:pt x="684" y="422"/>
                      </a:lnTo>
                      <a:lnTo>
                        <a:pt x="682" y="420"/>
                      </a:lnTo>
                      <a:lnTo>
                        <a:pt x="680" y="420"/>
                      </a:lnTo>
                      <a:lnTo>
                        <a:pt x="682" y="414"/>
                      </a:lnTo>
                      <a:lnTo>
                        <a:pt x="666" y="399"/>
                      </a:lnTo>
                      <a:lnTo>
                        <a:pt x="658" y="383"/>
                      </a:lnTo>
                      <a:lnTo>
                        <a:pt x="654" y="377"/>
                      </a:lnTo>
                      <a:lnTo>
                        <a:pt x="644" y="353"/>
                      </a:lnTo>
                      <a:lnTo>
                        <a:pt x="642" y="351"/>
                      </a:lnTo>
                      <a:lnTo>
                        <a:pt x="642" y="349"/>
                      </a:lnTo>
                      <a:lnTo>
                        <a:pt x="635" y="334"/>
                      </a:lnTo>
                      <a:lnTo>
                        <a:pt x="621" y="304"/>
                      </a:lnTo>
                      <a:lnTo>
                        <a:pt x="617" y="294"/>
                      </a:lnTo>
                      <a:lnTo>
                        <a:pt x="611" y="283"/>
                      </a:lnTo>
                      <a:lnTo>
                        <a:pt x="611" y="281"/>
                      </a:lnTo>
                      <a:lnTo>
                        <a:pt x="599" y="257"/>
                      </a:lnTo>
                      <a:lnTo>
                        <a:pt x="597" y="251"/>
                      </a:lnTo>
                      <a:lnTo>
                        <a:pt x="580" y="216"/>
                      </a:lnTo>
                      <a:lnTo>
                        <a:pt x="580" y="212"/>
                      </a:lnTo>
                      <a:lnTo>
                        <a:pt x="576" y="204"/>
                      </a:lnTo>
                      <a:lnTo>
                        <a:pt x="570" y="192"/>
                      </a:lnTo>
                      <a:lnTo>
                        <a:pt x="566" y="186"/>
                      </a:lnTo>
                      <a:lnTo>
                        <a:pt x="564" y="180"/>
                      </a:lnTo>
                      <a:lnTo>
                        <a:pt x="560" y="171"/>
                      </a:lnTo>
                      <a:lnTo>
                        <a:pt x="552" y="155"/>
                      </a:lnTo>
                      <a:lnTo>
                        <a:pt x="546" y="143"/>
                      </a:lnTo>
                      <a:lnTo>
                        <a:pt x="542" y="131"/>
                      </a:lnTo>
                      <a:lnTo>
                        <a:pt x="530" y="110"/>
                      </a:lnTo>
                      <a:lnTo>
                        <a:pt x="526" y="98"/>
                      </a:lnTo>
                      <a:lnTo>
                        <a:pt x="521" y="86"/>
                      </a:lnTo>
                      <a:lnTo>
                        <a:pt x="515" y="74"/>
                      </a:lnTo>
                      <a:lnTo>
                        <a:pt x="511" y="68"/>
                      </a:lnTo>
                      <a:lnTo>
                        <a:pt x="499" y="43"/>
                      </a:lnTo>
                      <a:lnTo>
                        <a:pt x="493" y="29"/>
                      </a:lnTo>
                      <a:lnTo>
                        <a:pt x="491" y="23"/>
                      </a:lnTo>
                      <a:lnTo>
                        <a:pt x="489" y="19"/>
                      </a:lnTo>
                      <a:lnTo>
                        <a:pt x="479" y="0"/>
                      </a:lnTo>
                      <a:lnTo>
                        <a:pt x="475" y="0"/>
                      </a:lnTo>
                      <a:lnTo>
                        <a:pt x="436" y="9"/>
                      </a:lnTo>
                      <a:lnTo>
                        <a:pt x="430" y="11"/>
                      </a:lnTo>
                      <a:lnTo>
                        <a:pt x="395" y="19"/>
                      </a:lnTo>
                      <a:lnTo>
                        <a:pt x="357" y="27"/>
                      </a:lnTo>
                      <a:lnTo>
                        <a:pt x="350" y="29"/>
                      </a:lnTo>
                      <a:lnTo>
                        <a:pt x="348" y="29"/>
                      </a:lnTo>
                      <a:lnTo>
                        <a:pt x="338" y="33"/>
                      </a:lnTo>
                      <a:lnTo>
                        <a:pt x="314" y="39"/>
                      </a:lnTo>
                      <a:lnTo>
                        <a:pt x="263" y="51"/>
                      </a:lnTo>
                      <a:lnTo>
                        <a:pt x="253" y="53"/>
                      </a:lnTo>
                      <a:lnTo>
                        <a:pt x="249" y="53"/>
                      </a:lnTo>
                      <a:lnTo>
                        <a:pt x="236" y="57"/>
                      </a:lnTo>
                      <a:lnTo>
                        <a:pt x="183" y="66"/>
                      </a:lnTo>
                      <a:lnTo>
                        <a:pt x="181" y="66"/>
                      </a:lnTo>
                      <a:lnTo>
                        <a:pt x="177" y="68"/>
                      </a:lnTo>
                      <a:lnTo>
                        <a:pt x="153" y="72"/>
                      </a:lnTo>
                      <a:lnTo>
                        <a:pt x="110" y="82"/>
                      </a:lnTo>
                      <a:lnTo>
                        <a:pt x="96" y="86"/>
                      </a:lnTo>
                      <a:lnTo>
                        <a:pt x="55" y="94"/>
                      </a:lnTo>
                      <a:lnTo>
                        <a:pt x="39" y="98"/>
                      </a:lnTo>
                      <a:lnTo>
                        <a:pt x="0" y="106"/>
                      </a:lnTo>
                      <a:lnTo>
                        <a:pt x="0" y="108"/>
                      </a:lnTo>
                      <a:lnTo>
                        <a:pt x="17" y="123"/>
                      </a:lnTo>
                      <a:lnTo>
                        <a:pt x="23" y="125"/>
                      </a:lnTo>
                      <a:lnTo>
                        <a:pt x="25" y="137"/>
                      </a:lnTo>
                      <a:lnTo>
                        <a:pt x="27" y="169"/>
                      </a:lnTo>
                      <a:lnTo>
                        <a:pt x="29" y="188"/>
                      </a:lnTo>
                      <a:lnTo>
                        <a:pt x="31" y="206"/>
                      </a:lnTo>
                      <a:lnTo>
                        <a:pt x="31" y="214"/>
                      </a:lnTo>
                      <a:lnTo>
                        <a:pt x="31" y="218"/>
                      </a:lnTo>
                      <a:lnTo>
                        <a:pt x="33" y="231"/>
                      </a:lnTo>
                      <a:lnTo>
                        <a:pt x="33" y="241"/>
                      </a:lnTo>
                      <a:lnTo>
                        <a:pt x="37" y="269"/>
                      </a:lnTo>
                      <a:lnTo>
                        <a:pt x="37" y="273"/>
                      </a:lnTo>
                      <a:lnTo>
                        <a:pt x="39" y="290"/>
                      </a:lnTo>
                      <a:lnTo>
                        <a:pt x="39" y="296"/>
                      </a:lnTo>
                      <a:lnTo>
                        <a:pt x="39" y="308"/>
                      </a:lnTo>
                      <a:lnTo>
                        <a:pt x="43" y="342"/>
                      </a:lnTo>
                      <a:lnTo>
                        <a:pt x="45" y="361"/>
                      </a:lnTo>
                      <a:lnTo>
                        <a:pt x="45" y="363"/>
                      </a:lnTo>
                      <a:lnTo>
                        <a:pt x="49" y="404"/>
                      </a:lnTo>
                      <a:lnTo>
                        <a:pt x="49" y="410"/>
                      </a:lnTo>
                      <a:lnTo>
                        <a:pt x="51" y="430"/>
                      </a:lnTo>
                      <a:lnTo>
                        <a:pt x="53" y="454"/>
                      </a:lnTo>
                      <a:lnTo>
                        <a:pt x="55" y="467"/>
                      </a:lnTo>
                      <a:lnTo>
                        <a:pt x="55" y="471"/>
                      </a:lnTo>
                      <a:lnTo>
                        <a:pt x="59" y="515"/>
                      </a:lnTo>
                      <a:lnTo>
                        <a:pt x="59" y="522"/>
                      </a:lnTo>
                      <a:lnTo>
                        <a:pt x="59" y="528"/>
                      </a:lnTo>
                      <a:lnTo>
                        <a:pt x="65" y="575"/>
                      </a:lnTo>
                      <a:lnTo>
                        <a:pt x="65" y="581"/>
                      </a:lnTo>
                      <a:lnTo>
                        <a:pt x="67" y="599"/>
                      </a:lnTo>
                      <a:lnTo>
                        <a:pt x="69" y="636"/>
                      </a:lnTo>
                      <a:lnTo>
                        <a:pt x="70" y="640"/>
                      </a:lnTo>
                      <a:lnTo>
                        <a:pt x="70" y="654"/>
                      </a:lnTo>
                      <a:lnTo>
                        <a:pt x="72" y="666"/>
                      </a:lnTo>
                      <a:lnTo>
                        <a:pt x="72" y="668"/>
                      </a:lnTo>
                      <a:lnTo>
                        <a:pt x="72" y="672"/>
                      </a:lnTo>
                      <a:lnTo>
                        <a:pt x="72" y="678"/>
                      </a:lnTo>
                      <a:lnTo>
                        <a:pt x="74" y="691"/>
                      </a:lnTo>
                      <a:lnTo>
                        <a:pt x="78" y="739"/>
                      </a:lnTo>
                      <a:lnTo>
                        <a:pt x="78" y="742"/>
                      </a:lnTo>
                      <a:lnTo>
                        <a:pt x="80" y="746"/>
                      </a:lnTo>
                      <a:lnTo>
                        <a:pt x="88" y="778"/>
                      </a:lnTo>
                      <a:lnTo>
                        <a:pt x="98" y="817"/>
                      </a:lnTo>
                      <a:lnTo>
                        <a:pt x="100" y="821"/>
                      </a:lnTo>
                      <a:lnTo>
                        <a:pt x="102" y="829"/>
                      </a:lnTo>
                      <a:lnTo>
                        <a:pt x="104" y="841"/>
                      </a:lnTo>
                      <a:lnTo>
                        <a:pt x="110" y="864"/>
                      </a:lnTo>
                      <a:lnTo>
                        <a:pt x="118" y="892"/>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200" name="Freeform 39">
                  <a:extLst>
                    <a:ext uri="{FF2B5EF4-FFF2-40B4-BE49-F238E27FC236}">
                      <a16:creationId xmlns:a16="http://schemas.microsoft.com/office/drawing/2014/main" id="{89D06848-AFCE-479D-A38B-18A328AACD79}"/>
                    </a:ext>
                  </a:extLst>
                </p:cNvPr>
                <p:cNvSpPr>
                  <a:spLocks/>
                </p:cNvSpPr>
                <p:nvPr/>
              </p:nvSpPr>
              <p:spPr bwMode="auto">
                <a:xfrm>
                  <a:off x="4307" y="2793"/>
                  <a:ext cx="898" cy="524"/>
                </a:xfrm>
                <a:custGeom>
                  <a:avLst/>
                  <a:gdLst>
                    <a:gd name="T0" fmla="*/ 487 w 1796"/>
                    <a:gd name="T1" fmla="*/ 373 h 1047"/>
                    <a:gd name="T2" fmla="*/ 532 w 1796"/>
                    <a:gd name="T3" fmla="*/ 413 h 1047"/>
                    <a:gd name="T4" fmla="*/ 595 w 1796"/>
                    <a:gd name="T5" fmla="*/ 377 h 1047"/>
                    <a:gd name="T6" fmla="*/ 689 w 1796"/>
                    <a:gd name="T7" fmla="*/ 310 h 1047"/>
                    <a:gd name="T8" fmla="*/ 754 w 1796"/>
                    <a:gd name="T9" fmla="*/ 269 h 1047"/>
                    <a:gd name="T10" fmla="*/ 890 w 1796"/>
                    <a:gd name="T11" fmla="*/ 318 h 1047"/>
                    <a:gd name="T12" fmla="*/ 982 w 1796"/>
                    <a:gd name="T13" fmla="*/ 379 h 1047"/>
                    <a:gd name="T14" fmla="*/ 1028 w 1796"/>
                    <a:gd name="T15" fmla="*/ 385 h 1047"/>
                    <a:gd name="T16" fmla="*/ 1071 w 1796"/>
                    <a:gd name="T17" fmla="*/ 446 h 1047"/>
                    <a:gd name="T18" fmla="*/ 1096 w 1796"/>
                    <a:gd name="T19" fmla="*/ 464 h 1047"/>
                    <a:gd name="T20" fmla="*/ 1106 w 1796"/>
                    <a:gd name="T21" fmla="*/ 578 h 1047"/>
                    <a:gd name="T22" fmla="*/ 1140 w 1796"/>
                    <a:gd name="T23" fmla="*/ 666 h 1047"/>
                    <a:gd name="T24" fmla="*/ 1149 w 1796"/>
                    <a:gd name="T25" fmla="*/ 609 h 1047"/>
                    <a:gd name="T26" fmla="*/ 1179 w 1796"/>
                    <a:gd name="T27" fmla="*/ 607 h 1047"/>
                    <a:gd name="T28" fmla="*/ 1169 w 1796"/>
                    <a:gd name="T29" fmla="*/ 674 h 1047"/>
                    <a:gd name="T30" fmla="*/ 1256 w 1796"/>
                    <a:gd name="T31" fmla="*/ 776 h 1047"/>
                    <a:gd name="T32" fmla="*/ 1336 w 1796"/>
                    <a:gd name="T33" fmla="*/ 857 h 1047"/>
                    <a:gd name="T34" fmla="*/ 1421 w 1796"/>
                    <a:gd name="T35" fmla="*/ 894 h 1047"/>
                    <a:gd name="T36" fmla="*/ 1509 w 1796"/>
                    <a:gd name="T37" fmla="*/ 933 h 1047"/>
                    <a:gd name="T38" fmla="*/ 1603 w 1796"/>
                    <a:gd name="T39" fmla="*/ 1002 h 1047"/>
                    <a:gd name="T40" fmla="*/ 1674 w 1796"/>
                    <a:gd name="T41" fmla="*/ 1010 h 1047"/>
                    <a:gd name="T42" fmla="*/ 1704 w 1796"/>
                    <a:gd name="T43" fmla="*/ 1030 h 1047"/>
                    <a:gd name="T44" fmla="*/ 1721 w 1796"/>
                    <a:gd name="T45" fmla="*/ 990 h 1047"/>
                    <a:gd name="T46" fmla="*/ 1747 w 1796"/>
                    <a:gd name="T47" fmla="*/ 1020 h 1047"/>
                    <a:gd name="T48" fmla="*/ 1778 w 1796"/>
                    <a:gd name="T49" fmla="*/ 984 h 1047"/>
                    <a:gd name="T50" fmla="*/ 1786 w 1796"/>
                    <a:gd name="T51" fmla="*/ 935 h 1047"/>
                    <a:gd name="T52" fmla="*/ 1768 w 1796"/>
                    <a:gd name="T53" fmla="*/ 870 h 1047"/>
                    <a:gd name="T54" fmla="*/ 1776 w 1796"/>
                    <a:gd name="T55" fmla="*/ 804 h 1047"/>
                    <a:gd name="T56" fmla="*/ 1678 w 1796"/>
                    <a:gd name="T57" fmla="*/ 574 h 1047"/>
                    <a:gd name="T58" fmla="*/ 1529 w 1796"/>
                    <a:gd name="T59" fmla="*/ 397 h 1047"/>
                    <a:gd name="T60" fmla="*/ 1366 w 1796"/>
                    <a:gd name="T61" fmla="*/ 228 h 1047"/>
                    <a:gd name="T62" fmla="*/ 1314 w 1796"/>
                    <a:gd name="T63" fmla="*/ 171 h 1047"/>
                    <a:gd name="T64" fmla="*/ 1230 w 1796"/>
                    <a:gd name="T65" fmla="*/ 39 h 1047"/>
                    <a:gd name="T66" fmla="*/ 1128 w 1796"/>
                    <a:gd name="T67" fmla="*/ 10 h 1047"/>
                    <a:gd name="T68" fmla="*/ 1120 w 1796"/>
                    <a:gd name="T69" fmla="*/ 104 h 1047"/>
                    <a:gd name="T70" fmla="*/ 1069 w 1796"/>
                    <a:gd name="T71" fmla="*/ 74 h 1047"/>
                    <a:gd name="T72" fmla="*/ 1020 w 1796"/>
                    <a:gd name="T73" fmla="*/ 86 h 1047"/>
                    <a:gd name="T74" fmla="*/ 971 w 1796"/>
                    <a:gd name="T75" fmla="*/ 98 h 1047"/>
                    <a:gd name="T76" fmla="*/ 870 w 1796"/>
                    <a:gd name="T77" fmla="*/ 122 h 1047"/>
                    <a:gd name="T78" fmla="*/ 843 w 1796"/>
                    <a:gd name="T79" fmla="*/ 128 h 1047"/>
                    <a:gd name="T80" fmla="*/ 786 w 1796"/>
                    <a:gd name="T81" fmla="*/ 141 h 1047"/>
                    <a:gd name="T82" fmla="*/ 721 w 1796"/>
                    <a:gd name="T83" fmla="*/ 155 h 1047"/>
                    <a:gd name="T84" fmla="*/ 684 w 1796"/>
                    <a:gd name="T85" fmla="*/ 165 h 1047"/>
                    <a:gd name="T86" fmla="*/ 648 w 1796"/>
                    <a:gd name="T87" fmla="*/ 173 h 1047"/>
                    <a:gd name="T88" fmla="*/ 552 w 1796"/>
                    <a:gd name="T89" fmla="*/ 194 h 1047"/>
                    <a:gd name="T90" fmla="*/ 479 w 1796"/>
                    <a:gd name="T91" fmla="*/ 151 h 1047"/>
                    <a:gd name="T92" fmla="*/ 359 w 1796"/>
                    <a:gd name="T93" fmla="*/ 183 h 1047"/>
                    <a:gd name="T94" fmla="*/ 283 w 1796"/>
                    <a:gd name="T95" fmla="*/ 202 h 1047"/>
                    <a:gd name="T96" fmla="*/ 237 w 1796"/>
                    <a:gd name="T97" fmla="*/ 214 h 1047"/>
                    <a:gd name="T98" fmla="*/ 177 w 1796"/>
                    <a:gd name="T99" fmla="*/ 228 h 1047"/>
                    <a:gd name="T100" fmla="*/ 90 w 1796"/>
                    <a:gd name="T101" fmla="*/ 247 h 1047"/>
                    <a:gd name="T102" fmla="*/ 0 w 1796"/>
                    <a:gd name="T103" fmla="*/ 267 h 1047"/>
                    <a:gd name="T104" fmla="*/ 68 w 1796"/>
                    <a:gd name="T105" fmla="*/ 365 h 1047"/>
                    <a:gd name="T106" fmla="*/ 184 w 1796"/>
                    <a:gd name="T107" fmla="*/ 352 h 1047"/>
                    <a:gd name="T108" fmla="*/ 349 w 1796"/>
                    <a:gd name="T109" fmla="*/ 336 h 104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96"/>
                    <a:gd name="T166" fmla="*/ 0 h 1047"/>
                    <a:gd name="T167" fmla="*/ 1796 w 1796"/>
                    <a:gd name="T168" fmla="*/ 1047 h 104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96" h="1047">
                      <a:moveTo>
                        <a:pt x="349" y="336"/>
                      </a:moveTo>
                      <a:lnTo>
                        <a:pt x="434" y="356"/>
                      </a:lnTo>
                      <a:lnTo>
                        <a:pt x="463" y="371"/>
                      </a:lnTo>
                      <a:lnTo>
                        <a:pt x="487" y="373"/>
                      </a:lnTo>
                      <a:lnTo>
                        <a:pt x="501" y="414"/>
                      </a:lnTo>
                      <a:lnTo>
                        <a:pt x="489" y="383"/>
                      </a:lnTo>
                      <a:lnTo>
                        <a:pt x="503" y="418"/>
                      </a:lnTo>
                      <a:lnTo>
                        <a:pt x="532" y="413"/>
                      </a:lnTo>
                      <a:lnTo>
                        <a:pt x="554" y="418"/>
                      </a:lnTo>
                      <a:lnTo>
                        <a:pt x="550" y="401"/>
                      </a:lnTo>
                      <a:lnTo>
                        <a:pt x="576" y="395"/>
                      </a:lnTo>
                      <a:lnTo>
                        <a:pt x="595" y="377"/>
                      </a:lnTo>
                      <a:lnTo>
                        <a:pt x="591" y="387"/>
                      </a:lnTo>
                      <a:lnTo>
                        <a:pt x="664" y="330"/>
                      </a:lnTo>
                      <a:lnTo>
                        <a:pt x="689" y="326"/>
                      </a:lnTo>
                      <a:lnTo>
                        <a:pt x="689" y="310"/>
                      </a:lnTo>
                      <a:lnTo>
                        <a:pt x="688" y="306"/>
                      </a:lnTo>
                      <a:lnTo>
                        <a:pt x="705" y="283"/>
                      </a:lnTo>
                      <a:lnTo>
                        <a:pt x="739" y="271"/>
                      </a:lnTo>
                      <a:lnTo>
                        <a:pt x="754" y="269"/>
                      </a:lnTo>
                      <a:lnTo>
                        <a:pt x="756" y="269"/>
                      </a:lnTo>
                      <a:lnTo>
                        <a:pt x="837" y="291"/>
                      </a:lnTo>
                      <a:lnTo>
                        <a:pt x="855" y="308"/>
                      </a:lnTo>
                      <a:lnTo>
                        <a:pt x="890" y="318"/>
                      </a:lnTo>
                      <a:lnTo>
                        <a:pt x="910" y="350"/>
                      </a:lnTo>
                      <a:lnTo>
                        <a:pt x="937" y="354"/>
                      </a:lnTo>
                      <a:lnTo>
                        <a:pt x="963" y="377"/>
                      </a:lnTo>
                      <a:lnTo>
                        <a:pt x="982" y="379"/>
                      </a:lnTo>
                      <a:lnTo>
                        <a:pt x="986" y="403"/>
                      </a:lnTo>
                      <a:lnTo>
                        <a:pt x="1000" y="401"/>
                      </a:lnTo>
                      <a:lnTo>
                        <a:pt x="1004" y="393"/>
                      </a:lnTo>
                      <a:lnTo>
                        <a:pt x="1028" y="385"/>
                      </a:lnTo>
                      <a:lnTo>
                        <a:pt x="1043" y="387"/>
                      </a:lnTo>
                      <a:lnTo>
                        <a:pt x="1059" y="411"/>
                      </a:lnTo>
                      <a:lnTo>
                        <a:pt x="1081" y="422"/>
                      </a:lnTo>
                      <a:lnTo>
                        <a:pt x="1071" y="446"/>
                      </a:lnTo>
                      <a:lnTo>
                        <a:pt x="1086" y="452"/>
                      </a:lnTo>
                      <a:lnTo>
                        <a:pt x="1085" y="460"/>
                      </a:lnTo>
                      <a:lnTo>
                        <a:pt x="1094" y="462"/>
                      </a:lnTo>
                      <a:lnTo>
                        <a:pt x="1096" y="464"/>
                      </a:lnTo>
                      <a:lnTo>
                        <a:pt x="1108" y="511"/>
                      </a:lnTo>
                      <a:lnTo>
                        <a:pt x="1102" y="552"/>
                      </a:lnTo>
                      <a:lnTo>
                        <a:pt x="1098" y="570"/>
                      </a:lnTo>
                      <a:lnTo>
                        <a:pt x="1106" y="578"/>
                      </a:lnTo>
                      <a:lnTo>
                        <a:pt x="1096" y="585"/>
                      </a:lnTo>
                      <a:lnTo>
                        <a:pt x="1106" y="629"/>
                      </a:lnTo>
                      <a:lnTo>
                        <a:pt x="1130" y="646"/>
                      </a:lnTo>
                      <a:lnTo>
                        <a:pt x="1140" y="666"/>
                      </a:lnTo>
                      <a:lnTo>
                        <a:pt x="1147" y="670"/>
                      </a:lnTo>
                      <a:lnTo>
                        <a:pt x="1159" y="640"/>
                      </a:lnTo>
                      <a:lnTo>
                        <a:pt x="1157" y="613"/>
                      </a:lnTo>
                      <a:lnTo>
                        <a:pt x="1149" y="609"/>
                      </a:lnTo>
                      <a:lnTo>
                        <a:pt x="1128" y="607"/>
                      </a:lnTo>
                      <a:lnTo>
                        <a:pt x="1142" y="599"/>
                      </a:lnTo>
                      <a:lnTo>
                        <a:pt x="1179" y="617"/>
                      </a:lnTo>
                      <a:lnTo>
                        <a:pt x="1179" y="607"/>
                      </a:lnTo>
                      <a:lnTo>
                        <a:pt x="1197" y="601"/>
                      </a:lnTo>
                      <a:lnTo>
                        <a:pt x="1179" y="654"/>
                      </a:lnTo>
                      <a:lnTo>
                        <a:pt x="1167" y="670"/>
                      </a:lnTo>
                      <a:lnTo>
                        <a:pt x="1169" y="674"/>
                      </a:lnTo>
                      <a:lnTo>
                        <a:pt x="1145" y="686"/>
                      </a:lnTo>
                      <a:lnTo>
                        <a:pt x="1175" y="709"/>
                      </a:lnTo>
                      <a:lnTo>
                        <a:pt x="1204" y="729"/>
                      </a:lnTo>
                      <a:lnTo>
                        <a:pt x="1256" y="776"/>
                      </a:lnTo>
                      <a:lnTo>
                        <a:pt x="1269" y="786"/>
                      </a:lnTo>
                      <a:lnTo>
                        <a:pt x="1285" y="800"/>
                      </a:lnTo>
                      <a:lnTo>
                        <a:pt x="1320" y="849"/>
                      </a:lnTo>
                      <a:lnTo>
                        <a:pt x="1336" y="857"/>
                      </a:lnTo>
                      <a:lnTo>
                        <a:pt x="1358" y="847"/>
                      </a:lnTo>
                      <a:lnTo>
                        <a:pt x="1360" y="839"/>
                      </a:lnTo>
                      <a:lnTo>
                        <a:pt x="1401" y="859"/>
                      </a:lnTo>
                      <a:lnTo>
                        <a:pt x="1421" y="894"/>
                      </a:lnTo>
                      <a:lnTo>
                        <a:pt x="1464" y="939"/>
                      </a:lnTo>
                      <a:lnTo>
                        <a:pt x="1462" y="933"/>
                      </a:lnTo>
                      <a:lnTo>
                        <a:pt x="1472" y="927"/>
                      </a:lnTo>
                      <a:lnTo>
                        <a:pt x="1509" y="933"/>
                      </a:lnTo>
                      <a:lnTo>
                        <a:pt x="1527" y="933"/>
                      </a:lnTo>
                      <a:lnTo>
                        <a:pt x="1566" y="953"/>
                      </a:lnTo>
                      <a:lnTo>
                        <a:pt x="1609" y="996"/>
                      </a:lnTo>
                      <a:lnTo>
                        <a:pt x="1603" y="1002"/>
                      </a:lnTo>
                      <a:lnTo>
                        <a:pt x="1607" y="1022"/>
                      </a:lnTo>
                      <a:lnTo>
                        <a:pt x="1631" y="1036"/>
                      </a:lnTo>
                      <a:lnTo>
                        <a:pt x="1647" y="1030"/>
                      </a:lnTo>
                      <a:lnTo>
                        <a:pt x="1674" y="1010"/>
                      </a:lnTo>
                      <a:lnTo>
                        <a:pt x="1688" y="1008"/>
                      </a:lnTo>
                      <a:lnTo>
                        <a:pt x="1688" y="1012"/>
                      </a:lnTo>
                      <a:lnTo>
                        <a:pt x="1709" y="1006"/>
                      </a:lnTo>
                      <a:lnTo>
                        <a:pt x="1704" y="1030"/>
                      </a:lnTo>
                      <a:lnTo>
                        <a:pt x="1713" y="1034"/>
                      </a:lnTo>
                      <a:lnTo>
                        <a:pt x="1727" y="1024"/>
                      </a:lnTo>
                      <a:lnTo>
                        <a:pt x="1719" y="1000"/>
                      </a:lnTo>
                      <a:lnTo>
                        <a:pt x="1721" y="990"/>
                      </a:lnTo>
                      <a:lnTo>
                        <a:pt x="1725" y="992"/>
                      </a:lnTo>
                      <a:lnTo>
                        <a:pt x="1749" y="979"/>
                      </a:lnTo>
                      <a:lnTo>
                        <a:pt x="1757" y="1010"/>
                      </a:lnTo>
                      <a:lnTo>
                        <a:pt x="1747" y="1020"/>
                      </a:lnTo>
                      <a:lnTo>
                        <a:pt x="1749" y="1024"/>
                      </a:lnTo>
                      <a:lnTo>
                        <a:pt x="1733" y="1047"/>
                      </a:lnTo>
                      <a:lnTo>
                        <a:pt x="1749" y="1030"/>
                      </a:lnTo>
                      <a:lnTo>
                        <a:pt x="1778" y="984"/>
                      </a:lnTo>
                      <a:lnTo>
                        <a:pt x="1790" y="935"/>
                      </a:lnTo>
                      <a:lnTo>
                        <a:pt x="1796" y="902"/>
                      </a:lnTo>
                      <a:lnTo>
                        <a:pt x="1794" y="898"/>
                      </a:lnTo>
                      <a:lnTo>
                        <a:pt x="1786" y="935"/>
                      </a:lnTo>
                      <a:lnTo>
                        <a:pt x="1766" y="951"/>
                      </a:lnTo>
                      <a:lnTo>
                        <a:pt x="1776" y="935"/>
                      </a:lnTo>
                      <a:lnTo>
                        <a:pt x="1763" y="914"/>
                      </a:lnTo>
                      <a:lnTo>
                        <a:pt x="1768" y="870"/>
                      </a:lnTo>
                      <a:lnTo>
                        <a:pt x="1782" y="863"/>
                      </a:lnTo>
                      <a:lnTo>
                        <a:pt x="1790" y="868"/>
                      </a:lnTo>
                      <a:lnTo>
                        <a:pt x="1778" y="810"/>
                      </a:lnTo>
                      <a:lnTo>
                        <a:pt x="1776" y="804"/>
                      </a:lnTo>
                      <a:lnTo>
                        <a:pt x="1765" y="741"/>
                      </a:lnTo>
                      <a:lnTo>
                        <a:pt x="1743" y="650"/>
                      </a:lnTo>
                      <a:lnTo>
                        <a:pt x="1721" y="621"/>
                      </a:lnTo>
                      <a:lnTo>
                        <a:pt x="1678" y="574"/>
                      </a:lnTo>
                      <a:lnTo>
                        <a:pt x="1635" y="526"/>
                      </a:lnTo>
                      <a:lnTo>
                        <a:pt x="1592" y="477"/>
                      </a:lnTo>
                      <a:lnTo>
                        <a:pt x="1548" y="436"/>
                      </a:lnTo>
                      <a:lnTo>
                        <a:pt x="1529" y="397"/>
                      </a:lnTo>
                      <a:lnTo>
                        <a:pt x="1531" y="363"/>
                      </a:lnTo>
                      <a:lnTo>
                        <a:pt x="1476" y="320"/>
                      </a:lnTo>
                      <a:lnTo>
                        <a:pt x="1403" y="265"/>
                      </a:lnTo>
                      <a:lnTo>
                        <a:pt x="1366" y="228"/>
                      </a:lnTo>
                      <a:lnTo>
                        <a:pt x="1362" y="224"/>
                      </a:lnTo>
                      <a:lnTo>
                        <a:pt x="1326" y="185"/>
                      </a:lnTo>
                      <a:lnTo>
                        <a:pt x="1322" y="185"/>
                      </a:lnTo>
                      <a:lnTo>
                        <a:pt x="1314" y="171"/>
                      </a:lnTo>
                      <a:lnTo>
                        <a:pt x="1297" y="143"/>
                      </a:lnTo>
                      <a:lnTo>
                        <a:pt x="1257" y="84"/>
                      </a:lnTo>
                      <a:lnTo>
                        <a:pt x="1234" y="39"/>
                      </a:lnTo>
                      <a:lnTo>
                        <a:pt x="1230" y="39"/>
                      </a:lnTo>
                      <a:lnTo>
                        <a:pt x="1218" y="0"/>
                      </a:lnTo>
                      <a:lnTo>
                        <a:pt x="1216" y="0"/>
                      </a:lnTo>
                      <a:lnTo>
                        <a:pt x="1159" y="10"/>
                      </a:lnTo>
                      <a:lnTo>
                        <a:pt x="1128" y="10"/>
                      </a:lnTo>
                      <a:lnTo>
                        <a:pt x="1120" y="6"/>
                      </a:lnTo>
                      <a:lnTo>
                        <a:pt x="1098" y="27"/>
                      </a:lnTo>
                      <a:lnTo>
                        <a:pt x="1118" y="74"/>
                      </a:lnTo>
                      <a:lnTo>
                        <a:pt x="1120" y="104"/>
                      </a:lnTo>
                      <a:lnTo>
                        <a:pt x="1094" y="110"/>
                      </a:lnTo>
                      <a:lnTo>
                        <a:pt x="1081" y="86"/>
                      </a:lnTo>
                      <a:lnTo>
                        <a:pt x="1077" y="74"/>
                      </a:lnTo>
                      <a:lnTo>
                        <a:pt x="1069" y="74"/>
                      </a:lnTo>
                      <a:lnTo>
                        <a:pt x="1043" y="80"/>
                      </a:lnTo>
                      <a:lnTo>
                        <a:pt x="1035" y="82"/>
                      </a:lnTo>
                      <a:lnTo>
                        <a:pt x="1028" y="84"/>
                      </a:lnTo>
                      <a:lnTo>
                        <a:pt x="1020" y="86"/>
                      </a:lnTo>
                      <a:lnTo>
                        <a:pt x="1002" y="90"/>
                      </a:lnTo>
                      <a:lnTo>
                        <a:pt x="986" y="94"/>
                      </a:lnTo>
                      <a:lnTo>
                        <a:pt x="982" y="96"/>
                      </a:lnTo>
                      <a:lnTo>
                        <a:pt x="971" y="98"/>
                      </a:lnTo>
                      <a:lnTo>
                        <a:pt x="945" y="104"/>
                      </a:lnTo>
                      <a:lnTo>
                        <a:pt x="894" y="116"/>
                      </a:lnTo>
                      <a:lnTo>
                        <a:pt x="882" y="120"/>
                      </a:lnTo>
                      <a:lnTo>
                        <a:pt x="870" y="122"/>
                      </a:lnTo>
                      <a:lnTo>
                        <a:pt x="859" y="124"/>
                      </a:lnTo>
                      <a:lnTo>
                        <a:pt x="853" y="126"/>
                      </a:lnTo>
                      <a:lnTo>
                        <a:pt x="851" y="126"/>
                      </a:lnTo>
                      <a:lnTo>
                        <a:pt x="843" y="128"/>
                      </a:lnTo>
                      <a:lnTo>
                        <a:pt x="821" y="133"/>
                      </a:lnTo>
                      <a:lnTo>
                        <a:pt x="800" y="137"/>
                      </a:lnTo>
                      <a:lnTo>
                        <a:pt x="794" y="139"/>
                      </a:lnTo>
                      <a:lnTo>
                        <a:pt x="786" y="141"/>
                      </a:lnTo>
                      <a:lnTo>
                        <a:pt x="774" y="143"/>
                      </a:lnTo>
                      <a:lnTo>
                        <a:pt x="746" y="149"/>
                      </a:lnTo>
                      <a:lnTo>
                        <a:pt x="733" y="153"/>
                      </a:lnTo>
                      <a:lnTo>
                        <a:pt x="721" y="155"/>
                      </a:lnTo>
                      <a:lnTo>
                        <a:pt x="719" y="157"/>
                      </a:lnTo>
                      <a:lnTo>
                        <a:pt x="713" y="157"/>
                      </a:lnTo>
                      <a:lnTo>
                        <a:pt x="705" y="159"/>
                      </a:lnTo>
                      <a:lnTo>
                        <a:pt x="684" y="165"/>
                      </a:lnTo>
                      <a:lnTo>
                        <a:pt x="672" y="167"/>
                      </a:lnTo>
                      <a:lnTo>
                        <a:pt x="666" y="169"/>
                      </a:lnTo>
                      <a:lnTo>
                        <a:pt x="660" y="169"/>
                      </a:lnTo>
                      <a:lnTo>
                        <a:pt x="648" y="173"/>
                      </a:lnTo>
                      <a:lnTo>
                        <a:pt x="646" y="173"/>
                      </a:lnTo>
                      <a:lnTo>
                        <a:pt x="629" y="177"/>
                      </a:lnTo>
                      <a:lnTo>
                        <a:pt x="595" y="185"/>
                      </a:lnTo>
                      <a:lnTo>
                        <a:pt x="552" y="194"/>
                      </a:lnTo>
                      <a:lnTo>
                        <a:pt x="548" y="190"/>
                      </a:lnTo>
                      <a:lnTo>
                        <a:pt x="511" y="149"/>
                      </a:lnTo>
                      <a:lnTo>
                        <a:pt x="509" y="143"/>
                      </a:lnTo>
                      <a:lnTo>
                        <a:pt x="479" y="151"/>
                      </a:lnTo>
                      <a:lnTo>
                        <a:pt x="462" y="157"/>
                      </a:lnTo>
                      <a:lnTo>
                        <a:pt x="414" y="169"/>
                      </a:lnTo>
                      <a:lnTo>
                        <a:pt x="412" y="169"/>
                      </a:lnTo>
                      <a:lnTo>
                        <a:pt x="359" y="183"/>
                      </a:lnTo>
                      <a:lnTo>
                        <a:pt x="326" y="192"/>
                      </a:lnTo>
                      <a:lnTo>
                        <a:pt x="308" y="196"/>
                      </a:lnTo>
                      <a:lnTo>
                        <a:pt x="291" y="200"/>
                      </a:lnTo>
                      <a:lnTo>
                        <a:pt x="283" y="202"/>
                      </a:lnTo>
                      <a:lnTo>
                        <a:pt x="279" y="204"/>
                      </a:lnTo>
                      <a:lnTo>
                        <a:pt x="265" y="206"/>
                      </a:lnTo>
                      <a:lnTo>
                        <a:pt x="241" y="212"/>
                      </a:lnTo>
                      <a:lnTo>
                        <a:pt x="237" y="214"/>
                      </a:lnTo>
                      <a:lnTo>
                        <a:pt x="210" y="220"/>
                      </a:lnTo>
                      <a:lnTo>
                        <a:pt x="204" y="222"/>
                      </a:lnTo>
                      <a:lnTo>
                        <a:pt x="180" y="228"/>
                      </a:lnTo>
                      <a:lnTo>
                        <a:pt x="177" y="228"/>
                      </a:lnTo>
                      <a:lnTo>
                        <a:pt x="173" y="228"/>
                      </a:lnTo>
                      <a:lnTo>
                        <a:pt x="161" y="232"/>
                      </a:lnTo>
                      <a:lnTo>
                        <a:pt x="118" y="240"/>
                      </a:lnTo>
                      <a:lnTo>
                        <a:pt x="90" y="247"/>
                      </a:lnTo>
                      <a:lnTo>
                        <a:pt x="86" y="247"/>
                      </a:lnTo>
                      <a:lnTo>
                        <a:pt x="72" y="251"/>
                      </a:lnTo>
                      <a:lnTo>
                        <a:pt x="68" y="251"/>
                      </a:lnTo>
                      <a:lnTo>
                        <a:pt x="0" y="267"/>
                      </a:lnTo>
                      <a:lnTo>
                        <a:pt x="2" y="299"/>
                      </a:lnTo>
                      <a:lnTo>
                        <a:pt x="57" y="332"/>
                      </a:lnTo>
                      <a:lnTo>
                        <a:pt x="55" y="357"/>
                      </a:lnTo>
                      <a:lnTo>
                        <a:pt x="68" y="365"/>
                      </a:lnTo>
                      <a:lnTo>
                        <a:pt x="41" y="407"/>
                      </a:lnTo>
                      <a:lnTo>
                        <a:pt x="74" y="393"/>
                      </a:lnTo>
                      <a:lnTo>
                        <a:pt x="177" y="356"/>
                      </a:lnTo>
                      <a:lnTo>
                        <a:pt x="184" y="352"/>
                      </a:lnTo>
                      <a:lnTo>
                        <a:pt x="243" y="340"/>
                      </a:lnTo>
                      <a:lnTo>
                        <a:pt x="265" y="334"/>
                      </a:lnTo>
                      <a:lnTo>
                        <a:pt x="269" y="334"/>
                      </a:lnTo>
                      <a:lnTo>
                        <a:pt x="349" y="336"/>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201" name="Freeform 40">
                  <a:extLst>
                    <a:ext uri="{FF2B5EF4-FFF2-40B4-BE49-F238E27FC236}">
                      <a16:creationId xmlns:a16="http://schemas.microsoft.com/office/drawing/2014/main" id="{3B6D83AA-4757-4CAE-8348-61C65D4C3A33}"/>
                    </a:ext>
                  </a:extLst>
                </p:cNvPr>
                <p:cNvSpPr>
                  <a:spLocks/>
                </p:cNvSpPr>
                <p:nvPr/>
              </p:nvSpPr>
              <p:spPr bwMode="auto">
                <a:xfrm>
                  <a:off x="3642" y="2794"/>
                  <a:ext cx="561" cy="390"/>
                </a:xfrm>
                <a:custGeom>
                  <a:avLst/>
                  <a:gdLst>
                    <a:gd name="T0" fmla="*/ 692 w 1120"/>
                    <a:gd name="T1" fmla="*/ 389 h 778"/>
                    <a:gd name="T2" fmla="*/ 747 w 1120"/>
                    <a:gd name="T3" fmla="*/ 381 h 778"/>
                    <a:gd name="T4" fmla="*/ 804 w 1120"/>
                    <a:gd name="T5" fmla="*/ 369 h 778"/>
                    <a:gd name="T6" fmla="*/ 904 w 1120"/>
                    <a:gd name="T7" fmla="*/ 352 h 778"/>
                    <a:gd name="T8" fmla="*/ 900 w 1120"/>
                    <a:gd name="T9" fmla="*/ 405 h 778"/>
                    <a:gd name="T10" fmla="*/ 938 w 1120"/>
                    <a:gd name="T11" fmla="*/ 456 h 778"/>
                    <a:gd name="T12" fmla="*/ 942 w 1120"/>
                    <a:gd name="T13" fmla="*/ 542 h 778"/>
                    <a:gd name="T14" fmla="*/ 973 w 1120"/>
                    <a:gd name="T15" fmla="*/ 572 h 778"/>
                    <a:gd name="T16" fmla="*/ 1052 w 1120"/>
                    <a:gd name="T17" fmla="*/ 497 h 778"/>
                    <a:gd name="T18" fmla="*/ 1020 w 1120"/>
                    <a:gd name="T19" fmla="*/ 585 h 778"/>
                    <a:gd name="T20" fmla="*/ 981 w 1120"/>
                    <a:gd name="T21" fmla="*/ 609 h 778"/>
                    <a:gd name="T22" fmla="*/ 991 w 1120"/>
                    <a:gd name="T23" fmla="*/ 640 h 778"/>
                    <a:gd name="T24" fmla="*/ 1085 w 1120"/>
                    <a:gd name="T25" fmla="*/ 660 h 778"/>
                    <a:gd name="T26" fmla="*/ 1103 w 1120"/>
                    <a:gd name="T27" fmla="*/ 711 h 778"/>
                    <a:gd name="T28" fmla="*/ 1057 w 1120"/>
                    <a:gd name="T29" fmla="*/ 741 h 778"/>
                    <a:gd name="T30" fmla="*/ 1048 w 1120"/>
                    <a:gd name="T31" fmla="*/ 717 h 778"/>
                    <a:gd name="T32" fmla="*/ 904 w 1120"/>
                    <a:gd name="T33" fmla="*/ 727 h 778"/>
                    <a:gd name="T34" fmla="*/ 877 w 1120"/>
                    <a:gd name="T35" fmla="*/ 741 h 778"/>
                    <a:gd name="T36" fmla="*/ 818 w 1120"/>
                    <a:gd name="T37" fmla="*/ 731 h 778"/>
                    <a:gd name="T38" fmla="*/ 733 w 1120"/>
                    <a:gd name="T39" fmla="*/ 760 h 778"/>
                    <a:gd name="T40" fmla="*/ 662 w 1120"/>
                    <a:gd name="T41" fmla="*/ 727 h 778"/>
                    <a:gd name="T42" fmla="*/ 592 w 1120"/>
                    <a:gd name="T43" fmla="*/ 688 h 778"/>
                    <a:gd name="T44" fmla="*/ 523 w 1120"/>
                    <a:gd name="T45" fmla="*/ 678 h 778"/>
                    <a:gd name="T46" fmla="*/ 499 w 1120"/>
                    <a:gd name="T47" fmla="*/ 658 h 778"/>
                    <a:gd name="T48" fmla="*/ 533 w 1120"/>
                    <a:gd name="T49" fmla="*/ 695 h 778"/>
                    <a:gd name="T50" fmla="*/ 493 w 1120"/>
                    <a:gd name="T51" fmla="*/ 711 h 778"/>
                    <a:gd name="T52" fmla="*/ 301 w 1120"/>
                    <a:gd name="T53" fmla="*/ 713 h 778"/>
                    <a:gd name="T54" fmla="*/ 114 w 1120"/>
                    <a:gd name="T55" fmla="*/ 731 h 778"/>
                    <a:gd name="T56" fmla="*/ 136 w 1120"/>
                    <a:gd name="T57" fmla="*/ 670 h 778"/>
                    <a:gd name="T58" fmla="*/ 126 w 1120"/>
                    <a:gd name="T59" fmla="*/ 611 h 778"/>
                    <a:gd name="T60" fmla="*/ 144 w 1120"/>
                    <a:gd name="T61" fmla="*/ 523 h 778"/>
                    <a:gd name="T62" fmla="*/ 134 w 1120"/>
                    <a:gd name="T63" fmla="*/ 436 h 778"/>
                    <a:gd name="T64" fmla="*/ 73 w 1120"/>
                    <a:gd name="T65" fmla="*/ 326 h 778"/>
                    <a:gd name="T66" fmla="*/ 32 w 1120"/>
                    <a:gd name="T67" fmla="*/ 285 h 778"/>
                    <a:gd name="T68" fmla="*/ 20 w 1120"/>
                    <a:gd name="T69" fmla="*/ 232 h 778"/>
                    <a:gd name="T70" fmla="*/ 10 w 1120"/>
                    <a:gd name="T71" fmla="*/ 155 h 778"/>
                    <a:gd name="T72" fmla="*/ 4 w 1120"/>
                    <a:gd name="T73" fmla="*/ 104 h 778"/>
                    <a:gd name="T74" fmla="*/ 22 w 1120"/>
                    <a:gd name="T75" fmla="*/ 72 h 778"/>
                    <a:gd name="T76" fmla="*/ 102 w 1120"/>
                    <a:gd name="T77" fmla="*/ 63 h 778"/>
                    <a:gd name="T78" fmla="*/ 153 w 1120"/>
                    <a:gd name="T79" fmla="*/ 57 h 778"/>
                    <a:gd name="T80" fmla="*/ 205 w 1120"/>
                    <a:gd name="T81" fmla="*/ 49 h 778"/>
                    <a:gd name="T82" fmla="*/ 301 w 1120"/>
                    <a:gd name="T83" fmla="*/ 37 h 778"/>
                    <a:gd name="T84" fmla="*/ 478 w 1120"/>
                    <a:gd name="T85" fmla="*/ 12 h 778"/>
                    <a:gd name="T86" fmla="*/ 513 w 1120"/>
                    <a:gd name="T87" fmla="*/ 6 h 778"/>
                    <a:gd name="T88" fmla="*/ 558 w 1120"/>
                    <a:gd name="T89" fmla="*/ 0 h 778"/>
                    <a:gd name="T90" fmla="*/ 592 w 1120"/>
                    <a:gd name="T91" fmla="*/ 84 h 778"/>
                    <a:gd name="T92" fmla="*/ 617 w 1120"/>
                    <a:gd name="T93" fmla="*/ 157 h 778"/>
                    <a:gd name="T94" fmla="*/ 617 w 1120"/>
                    <a:gd name="T95" fmla="*/ 171 h 778"/>
                    <a:gd name="T96" fmla="*/ 582 w 1120"/>
                    <a:gd name="T97" fmla="*/ 228 h 778"/>
                    <a:gd name="T98" fmla="*/ 562 w 1120"/>
                    <a:gd name="T99" fmla="*/ 257 h 778"/>
                    <a:gd name="T100" fmla="*/ 547 w 1120"/>
                    <a:gd name="T101" fmla="*/ 338 h 778"/>
                    <a:gd name="T102" fmla="*/ 531 w 1120"/>
                    <a:gd name="T103" fmla="*/ 416 h 7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20"/>
                    <a:gd name="T157" fmla="*/ 0 h 778"/>
                    <a:gd name="T158" fmla="*/ 1120 w 1120"/>
                    <a:gd name="T159" fmla="*/ 778 h 7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20" h="778">
                      <a:moveTo>
                        <a:pt x="623" y="401"/>
                      </a:moveTo>
                      <a:lnTo>
                        <a:pt x="647" y="397"/>
                      </a:lnTo>
                      <a:lnTo>
                        <a:pt x="657" y="395"/>
                      </a:lnTo>
                      <a:lnTo>
                        <a:pt x="692" y="389"/>
                      </a:lnTo>
                      <a:lnTo>
                        <a:pt x="708" y="387"/>
                      </a:lnTo>
                      <a:lnTo>
                        <a:pt x="716" y="385"/>
                      </a:lnTo>
                      <a:lnTo>
                        <a:pt x="743" y="381"/>
                      </a:lnTo>
                      <a:lnTo>
                        <a:pt x="747" y="381"/>
                      </a:lnTo>
                      <a:lnTo>
                        <a:pt x="757" y="379"/>
                      </a:lnTo>
                      <a:lnTo>
                        <a:pt x="782" y="373"/>
                      </a:lnTo>
                      <a:lnTo>
                        <a:pt x="786" y="373"/>
                      </a:lnTo>
                      <a:lnTo>
                        <a:pt x="804" y="369"/>
                      </a:lnTo>
                      <a:lnTo>
                        <a:pt x="806" y="369"/>
                      </a:lnTo>
                      <a:lnTo>
                        <a:pt x="831" y="365"/>
                      </a:lnTo>
                      <a:lnTo>
                        <a:pt x="888" y="354"/>
                      </a:lnTo>
                      <a:lnTo>
                        <a:pt x="904" y="352"/>
                      </a:lnTo>
                      <a:lnTo>
                        <a:pt x="906" y="352"/>
                      </a:lnTo>
                      <a:lnTo>
                        <a:pt x="910" y="350"/>
                      </a:lnTo>
                      <a:lnTo>
                        <a:pt x="908" y="365"/>
                      </a:lnTo>
                      <a:lnTo>
                        <a:pt x="900" y="405"/>
                      </a:lnTo>
                      <a:lnTo>
                        <a:pt x="900" y="420"/>
                      </a:lnTo>
                      <a:lnTo>
                        <a:pt x="922" y="452"/>
                      </a:lnTo>
                      <a:lnTo>
                        <a:pt x="924" y="450"/>
                      </a:lnTo>
                      <a:lnTo>
                        <a:pt x="938" y="456"/>
                      </a:lnTo>
                      <a:lnTo>
                        <a:pt x="959" y="495"/>
                      </a:lnTo>
                      <a:lnTo>
                        <a:pt x="981" y="505"/>
                      </a:lnTo>
                      <a:lnTo>
                        <a:pt x="963" y="515"/>
                      </a:lnTo>
                      <a:lnTo>
                        <a:pt x="942" y="542"/>
                      </a:lnTo>
                      <a:lnTo>
                        <a:pt x="920" y="552"/>
                      </a:lnTo>
                      <a:lnTo>
                        <a:pt x="945" y="560"/>
                      </a:lnTo>
                      <a:lnTo>
                        <a:pt x="957" y="572"/>
                      </a:lnTo>
                      <a:lnTo>
                        <a:pt x="973" y="572"/>
                      </a:lnTo>
                      <a:lnTo>
                        <a:pt x="981" y="542"/>
                      </a:lnTo>
                      <a:lnTo>
                        <a:pt x="993" y="532"/>
                      </a:lnTo>
                      <a:lnTo>
                        <a:pt x="1016" y="524"/>
                      </a:lnTo>
                      <a:lnTo>
                        <a:pt x="1052" y="497"/>
                      </a:lnTo>
                      <a:lnTo>
                        <a:pt x="1056" y="540"/>
                      </a:lnTo>
                      <a:lnTo>
                        <a:pt x="1046" y="548"/>
                      </a:lnTo>
                      <a:lnTo>
                        <a:pt x="1048" y="556"/>
                      </a:lnTo>
                      <a:lnTo>
                        <a:pt x="1020" y="585"/>
                      </a:lnTo>
                      <a:lnTo>
                        <a:pt x="1018" y="605"/>
                      </a:lnTo>
                      <a:lnTo>
                        <a:pt x="1004" y="595"/>
                      </a:lnTo>
                      <a:lnTo>
                        <a:pt x="1006" y="611"/>
                      </a:lnTo>
                      <a:lnTo>
                        <a:pt x="981" y="609"/>
                      </a:lnTo>
                      <a:lnTo>
                        <a:pt x="1006" y="613"/>
                      </a:lnTo>
                      <a:lnTo>
                        <a:pt x="981" y="619"/>
                      </a:lnTo>
                      <a:lnTo>
                        <a:pt x="1004" y="640"/>
                      </a:lnTo>
                      <a:lnTo>
                        <a:pt x="991" y="640"/>
                      </a:lnTo>
                      <a:lnTo>
                        <a:pt x="1014" y="662"/>
                      </a:lnTo>
                      <a:lnTo>
                        <a:pt x="1042" y="656"/>
                      </a:lnTo>
                      <a:lnTo>
                        <a:pt x="1071" y="666"/>
                      </a:lnTo>
                      <a:lnTo>
                        <a:pt x="1085" y="660"/>
                      </a:lnTo>
                      <a:lnTo>
                        <a:pt x="1107" y="674"/>
                      </a:lnTo>
                      <a:lnTo>
                        <a:pt x="1120" y="676"/>
                      </a:lnTo>
                      <a:lnTo>
                        <a:pt x="1118" y="707"/>
                      </a:lnTo>
                      <a:lnTo>
                        <a:pt x="1103" y="711"/>
                      </a:lnTo>
                      <a:lnTo>
                        <a:pt x="1103" y="729"/>
                      </a:lnTo>
                      <a:lnTo>
                        <a:pt x="1103" y="723"/>
                      </a:lnTo>
                      <a:lnTo>
                        <a:pt x="1081" y="711"/>
                      </a:lnTo>
                      <a:lnTo>
                        <a:pt x="1057" y="741"/>
                      </a:lnTo>
                      <a:lnTo>
                        <a:pt x="1054" y="739"/>
                      </a:lnTo>
                      <a:lnTo>
                        <a:pt x="1057" y="733"/>
                      </a:lnTo>
                      <a:lnTo>
                        <a:pt x="1054" y="715"/>
                      </a:lnTo>
                      <a:lnTo>
                        <a:pt x="1048" y="717"/>
                      </a:lnTo>
                      <a:lnTo>
                        <a:pt x="1024" y="694"/>
                      </a:lnTo>
                      <a:lnTo>
                        <a:pt x="969" y="686"/>
                      </a:lnTo>
                      <a:lnTo>
                        <a:pt x="938" y="695"/>
                      </a:lnTo>
                      <a:lnTo>
                        <a:pt x="904" y="727"/>
                      </a:lnTo>
                      <a:lnTo>
                        <a:pt x="875" y="749"/>
                      </a:lnTo>
                      <a:lnTo>
                        <a:pt x="849" y="758"/>
                      </a:lnTo>
                      <a:lnTo>
                        <a:pt x="869" y="751"/>
                      </a:lnTo>
                      <a:lnTo>
                        <a:pt x="877" y="741"/>
                      </a:lnTo>
                      <a:lnTo>
                        <a:pt x="855" y="719"/>
                      </a:lnTo>
                      <a:lnTo>
                        <a:pt x="843" y="719"/>
                      </a:lnTo>
                      <a:lnTo>
                        <a:pt x="837" y="733"/>
                      </a:lnTo>
                      <a:lnTo>
                        <a:pt x="818" y="731"/>
                      </a:lnTo>
                      <a:lnTo>
                        <a:pt x="786" y="756"/>
                      </a:lnTo>
                      <a:lnTo>
                        <a:pt x="763" y="778"/>
                      </a:lnTo>
                      <a:lnTo>
                        <a:pt x="755" y="778"/>
                      </a:lnTo>
                      <a:lnTo>
                        <a:pt x="733" y="760"/>
                      </a:lnTo>
                      <a:lnTo>
                        <a:pt x="698" y="766"/>
                      </a:lnTo>
                      <a:lnTo>
                        <a:pt x="637" y="739"/>
                      </a:lnTo>
                      <a:lnTo>
                        <a:pt x="651" y="741"/>
                      </a:lnTo>
                      <a:lnTo>
                        <a:pt x="662" y="727"/>
                      </a:lnTo>
                      <a:lnTo>
                        <a:pt x="655" y="707"/>
                      </a:lnTo>
                      <a:lnTo>
                        <a:pt x="604" y="703"/>
                      </a:lnTo>
                      <a:lnTo>
                        <a:pt x="594" y="707"/>
                      </a:lnTo>
                      <a:lnTo>
                        <a:pt x="592" y="688"/>
                      </a:lnTo>
                      <a:lnTo>
                        <a:pt x="576" y="690"/>
                      </a:lnTo>
                      <a:lnTo>
                        <a:pt x="572" y="668"/>
                      </a:lnTo>
                      <a:lnTo>
                        <a:pt x="547" y="668"/>
                      </a:lnTo>
                      <a:lnTo>
                        <a:pt x="523" y="678"/>
                      </a:lnTo>
                      <a:lnTo>
                        <a:pt x="525" y="674"/>
                      </a:lnTo>
                      <a:lnTo>
                        <a:pt x="521" y="672"/>
                      </a:lnTo>
                      <a:lnTo>
                        <a:pt x="519" y="656"/>
                      </a:lnTo>
                      <a:lnTo>
                        <a:pt x="499" y="658"/>
                      </a:lnTo>
                      <a:lnTo>
                        <a:pt x="495" y="668"/>
                      </a:lnTo>
                      <a:lnTo>
                        <a:pt x="464" y="682"/>
                      </a:lnTo>
                      <a:lnTo>
                        <a:pt x="499" y="703"/>
                      </a:lnTo>
                      <a:lnTo>
                        <a:pt x="533" y="695"/>
                      </a:lnTo>
                      <a:lnTo>
                        <a:pt x="552" y="703"/>
                      </a:lnTo>
                      <a:lnTo>
                        <a:pt x="552" y="721"/>
                      </a:lnTo>
                      <a:lnTo>
                        <a:pt x="529" y="721"/>
                      </a:lnTo>
                      <a:lnTo>
                        <a:pt x="493" y="711"/>
                      </a:lnTo>
                      <a:lnTo>
                        <a:pt x="472" y="713"/>
                      </a:lnTo>
                      <a:lnTo>
                        <a:pt x="452" y="725"/>
                      </a:lnTo>
                      <a:lnTo>
                        <a:pt x="376" y="729"/>
                      </a:lnTo>
                      <a:lnTo>
                        <a:pt x="301" y="713"/>
                      </a:lnTo>
                      <a:lnTo>
                        <a:pt x="238" y="707"/>
                      </a:lnTo>
                      <a:lnTo>
                        <a:pt x="140" y="729"/>
                      </a:lnTo>
                      <a:lnTo>
                        <a:pt x="128" y="749"/>
                      </a:lnTo>
                      <a:lnTo>
                        <a:pt x="114" y="731"/>
                      </a:lnTo>
                      <a:lnTo>
                        <a:pt x="108" y="711"/>
                      </a:lnTo>
                      <a:lnTo>
                        <a:pt x="116" y="705"/>
                      </a:lnTo>
                      <a:lnTo>
                        <a:pt x="130" y="676"/>
                      </a:lnTo>
                      <a:lnTo>
                        <a:pt x="136" y="670"/>
                      </a:lnTo>
                      <a:lnTo>
                        <a:pt x="138" y="664"/>
                      </a:lnTo>
                      <a:lnTo>
                        <a:pt x="140" y="650"/>
                      </a:lnTo>
                      <a:lnTo>
                        <a:pt x="136" y="625"/>
                      </a:lnTo>
                      <a:lnTo>
                        <a:pt x="126" y="611"/>
                      </a:lnTo>
                      <a:lnTo>
                        <a:pt x="124" y="597"/>
                      </a:lnTo>
                      <a:lnTo>
                        <a:pt x="126" y="595"/>
                      </a:lnTo>
                      <a:lnTo>
                        <a:pt x="130" y="574"/>
                      </a:lnTo>
                      <a:lnTo>
                        <a:pt x="144" y="523"/>
                      </a:lnTo>
                      <a:lnTo>
                        <a:pt x="150" y="497"/>
                      </a:lnTo>
                      <a:lnTo>
                        <a:pt x="144" y="471"/>
                      </a:lnTo>
                      <a:lnTo>
                        <a:pt x="144" y="434"/>
                      </a:lnTo>
                      <a:lnTo>
                        <a:pt x="134" y="436"/>
                      </a:lnTo>
                      <a:lnTo>
                        <a:pt x="96" y="379"/>
                      </a:lnTo>
                      <a:lnTo>
                        <a:pt x="100" y="375"/>
                      </a:lnTo>
                      <a:lnTo>
                        <a:pt x="77" y="359"/>
                      </a:lnTo>
                      <a:lnTo>
                        <a:pt x="73" y="326"/>
                      </a:lnTo>
                      <a:lnTo>
                        <a:pt x="61" y="308"/>
                      </a:lnTo>
                      <a:lnTo>
                        <a:pt x="36" y="289"/>
                      </a:lnTo>
                      <a:lnTo>
                        <a:pt x="34" y="287"/>
                      </a:lnTo>
                      <a:lnTo>
                        <a:pt x="32" y="285"/>
                      </a:lnTo>
                      <a:lnTo>
                        <a:pt x="30" y="283"/>
                      </a:lnTo>
                      <a:lnTo>
                        <a:pt x="26" y="281"/>
                      </a:lnTo>
                      <a:lnTo>
                        <a:pt x="20" y="241"/>
                      </a:lnTo>
                      <a:lnTo>
                        <a:pt x="20" y="232"/>
                      </a:lnTo>
                      <a:lnTo>
                        <a:pt x="16" y="206"/>
                      </a:lnTo>
                      <a:lnTo>
                        <a:pt x="16" y="202"/>
                      </a:lnTo>
                      <a:lnTo>
                        <a:pt x="14" y="181"/>
                      </a:lnTo>
                      <a:lnTo>
                        <a:pt x="10" y="155"/>
                      </a:lnTo>
                      <a:lnTo>
                        <a:pt x="8" y="141"/>
                      </a:lnTo>
                      <a:lnTo>
                        <a:pt x="8" y="133"/>
                      </a:lnTo>
                      <a:lnTo>
                        <a:pt x="8" y="129"/>
                      </a:lnTo>
                      <a:lnTo>
                        <a:pt x="4" y="104"/>
                      </a:lnTo>
                      <a:lnTo>
                        <a:pt x="0" y="78"/>
                      </a:lnTo>
                      <a:lnTo>
                        <a:pt x="0" y="76"/>
                      </a:lnTo>
                      <a:lnTo>
                        <a:pt x="8" y="74"/>
                      </a:lnTo>
                      <a:lnTo>
                        <a:pt x="22" y="72"/>
                      </a:lnTo>
                      <a:lnTo>
                        <a:pt x="47" y="70"/>
                      </a:lnTo>
                      <a:lnTo>
                        <a:pt x="71" y="67"/>
                      </a:lnTo>
                      <a:lnTo>
                        <a:pt x="73" y="67"/>
                      </a:lnTo>
                      <a:lnTo>
                        <a:pt x="102" y="63"/>
                      </a:lnTo>
                      <a:lnTo>
                        <a:pt x="106" y="63"/>
                      </a:lnTo>
                      <a:lnTo>
                        <a:pt x="108" y="63"/>
                      </a:lnTo>
                      <a:lnTo>
                        <a:pt x="138" y="59"/>
                      </a:lnTo>
                      <a:lnTo>
                        <a:pt x="153" y="57"/>
                      </a:lnTo>
                      <a:lnTo>
                        <a:pt x="157" y="57"/>
                      </a:lnTo>
                      <a:lnTo>
                        <a:pt x="161" y="55"/>
                      </a:lnTo>
                      <a:lnTo>
                        <a:pt x="167" y="55"/>
                      </a:lnTo>
                      <a:lnTo>
                        <a:pt x="205" y="49"/>
                      </a:lnTo>
                      <a:lnTo>
                        <a:pt x="240" y="45"/>
                      </a:lnTo>
                      <a:lnTo>
                        <a:pt x="242" y="45"/>
                      </a:lnTo>
                      <a:lnTo>
                        <a:pt x="256" y="43"/>
                      </a:lnTo>
                      <a:lnTo>
                        <a:pt x="301" y="37"/>
                      </a:lnTo>
                      <a:lnTo>
                        <a:pt x="364" y="29"/>
                      </a:lnTo>
                      <a:lnTo>
                        <a:pt x="383" y="25"/>
                      </a:lnTo>
                      <a:lnTo>
                        <a:pt x="476" y="12"/>
                      </a:lnTo>
                      <a:lnTo>
                        <a:pt x="478" y="12"/>
                      </a:lnTo>
                      <a:lnTo>
                        <a:pt x="501" y="8"/>
                      </a:lnTo>
                      <a:lnTo>
                        <a:pt x="505" y="8"/>
                      </a:lnTo>
                      <a:lnTo>
                        <a:pt x="511" y="6"/>
                      </a:lnTo>
                      <a:lnTo>
                        <a:pt x="513" y="6"/>
                      </a:lnTo>
                      <a:lnTo>
                        <a:pt x="539" y="2"/>
                      </a:lnTo>
                      <a:lnTo>
                        <a:pt x="547" y="2"/>
                      </a:lnTo>
                      <a:lnTo>
                        <a:pt x="552" y="0"/>
                      </a:lnTo>
                      <a:lnTo>
                        <a:pt x="558" y="0"/>
                      </a:lnTo>
                      <a:lnTo>
                        <a:pt x="580" y="82"/>
                      </a:lnTo>
                      <a:lnTo>
                        <a:pt x="602" y="70"/>
                      </a:lnTo>
                      <a:lnTo>
                        <a:pt x="596" y="80"/>
                      </a:lnTo>
                      <a:lnTo>
                        <a:pt x="592" y="84"/>
                      </a:lnTo>
                      <a:lnTo>
                        <a:pt x="607" y="98"/>
                      </a:lnTo>
                      <a:lnTo>
                        <a:pt x="584" y="98"/>
                      </a:lnTo>
                      <a:lnTo>
                        <a:pt x="609" y="106"/>
                      </a:lnTo>
                      <a:lnTo>
                        <a:pt x="617" y="157"/>
                      </a:lnTo>
                      <a:lnTo>
                        <a:pt x="592" y="157"/>
                      </a:lnTo>
                      <a:lnTo>
                        <a:pt x="596" y="175"/>
                      </a:lnTo>
                      <a:lnTo>
                        <a:pt x="609" y="173"/>
                      </a:lnTo>
                      <a:lnTo>
                        <a:pt x="617" y="171"/>
                      </a:lnTo>
                      <a:lnTo>
                        <a:pt x="613" y="173"/>
                      </a:lnTo>
                      <a:lnTo>
                        <a:pt x="598" y="184"/>
                      </a:lnTo>
                      <a:lnTo>
                        <a:pt x="607" y="198"/>
                      </a:lnTo>
                      <a:lnTo>
                        <a:pt x="582" y="228"/>
                      </a:lnTo>
                      <a:lnTo>
                        <a:pt x="580" y="230"/>
                      </a:lnTo>
                      <a:lnTo>
                        <a:pt x="580" y="253"/>
                      </a:lnTo>
                      <a:lnTo>
                        <a:pt x="570" y="255"/>
                      </a:lnTo>
                      <a:lnTo>
                        <a:pt x="562" y="257"/>
                      </a:lnTo>
                      <a:lnTo>
                        <a:pt x="558" y="259"/>
                      </a:lnTo>
                      <a:lnTo>
                        <a:pt x="558" y="261"/>
                      </a:lnTo>
                      <a:lnTo>
                        <a:pt x="537" y="283"/>
                      </a:lnTo>
                      <a:lnTo>
                        <a:pt x="547" y="338"/>
                      </a:lnTo>
                      <a:lnTo>
                        <a:pt x="535" y="377"/>
                      </a:lnTo>
                      <a:lnTo>
                        <a:pt x="529" y="389"/>
                      </a:lnTo>
                      <a:lnTo>
                        <a:pt x="535" y="412"/>
                      </a:lnTo>
                      <a:lnTo>
                        <a:pt x="531" y="416"/>
                      </a:lnTo>
                      <a:lnTo>
                        <a:pt x="582" y="409"/>
                      </a:lnTo>
                      <a:lnTo>
                        <a:pt x="607" y="405"/>
                      </a:lnTo>
                      <a:lnTo>
                        <a:pt x="623" y="401"/>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202" name="Freeform 41">
                  <a:extLst>
                    <a:ext uri="{FF2B5EF4-FFF2-40B4-BE49-F238E27FC236}">
                      <a16:creationId xmlns:a16="http://schemas.microsoft.com/office/drawing/2014/main" id="{ED3312B9-D109-4D98-A416-4DE5344CAE60}"/>
                    </a:ext>
                  </a:extLst>
                </p:cNvPr>
                <p:cNvSpPr>
                  <a:spLocks/>
                </p:cNvSpPr>
                <p:nvPr/>
              </p:nvSpPr>
              <p:spPr bwMode="auto">
                <a:xfrm>
                  <a:off x="3547" y="2424"/>
                  <a:ext cx="466" cy="409"/>
                </a:xfrm>
                <a:custGeom>
                  <a:avLst/>
                  <a:gdLst>
                    <a:gd name="T0" fmla="*/ 45 w 931"/>
                    <a:gd name="T1" fmla="*/ 285 h 817"/>
                    <a:gd name="T2" fmla="*/ 55 w 931"/>
                    <a:gd name="T3" fmla="*/ 320 h 817"/>
                    <a:gd name="T4" fmla="*/ 58 w 931"/>
                    <a:gd name="T5" fmla="*/ 342 h 817"/>
                    <a:gd name="T6" fmla="*/ 68 w 931"/>
                    <a:gd name="T7" fmla="*/ 436 h 817"/>
                    <a:gd name="T8" fmla="*/ 70 w 931"/>
                    <a:gd name="T9" fmla="*/ 477 h 817"/>
                    <a:gd name="T10" fmla="*/ 74 w 931"/>
                    <a:gd name="T11" fmla="*/ 523 h 817"/>
                    <a:gd name="T12" fmla="*/ 80 w 931"/>
                    <a:gd name="T13" fmla="*/ 587 h 817"/>
                    <a:gd name="T14" fmla="*/ 86 w 931"/>
                    <a:gd name="T15" fmla="*/ 639 h 817"/>
                    <a:gd name="T16" fmla="*/ 90 w 931"/>
                    <a:gd name="T17" fmla="*/ 701 h 817"/>
                    <a:gd name="T18" fmla="*/ 178 w 931"/>
                    <a:gd name="T19" fmla="*/ 709 h 817"/>
                    <a:gd name="T20" fmla="*/ 184 w 931"/>
                    <a:gd name="T21" fmla="*/ 766 h 817"/>
                    <a:gd name="T22" fmla="*/ 190 w 931"/>
                    <a:gd name="T23" fmla="*/ 817 h 817"/>
                    <a:gd name="T24" fmla="*/ 237 w 931"/>
                    <a:gd name="T25" fmla="*/ 811 h 817"/>
                    <a:gd name="T26" fmla="*/ 292 w 931"/>
                    <a:gd name="T27" fmla="*/ 804 h 817"/>
                    <a:gd name="T28" fmla="*/ 328 w 931"/>
                    <a:gd name="T29" fmla="*/ 800 h 817"/>
                    <a:gd name="T30" fmla="*/ 351 w 931"/>
                    <a:gd name="T31" fmla="*/ 796 h 817"/>
                    <a:gd name="T32" fmla="*/ 430 w 931"/>
                    <a:gd name="T33" fmla="*/ 786 h 817"/>
                    <a:gd name="T34" fmla="*/ 491 w 931"/>
                    <a:gd name="T35" fmla="*/ 778 h 817"/>
                    <a:gd name="T36" fmla="*/ 666 w 931"/>
                    <a:gd name="T37" fmla="*/ 753 h 817"/>
                    <a:gd name="T38" fmla="*/ 695 w 931"/>
                    <a:gd name="T39" fmla="*/ 749 h 817"/>
                    <a:gd name="T40" fmla="*/ 729 w 931"/>
                    <a:gd name="T41" fmla="*/ 743 h 817"/>
                    <a:gd name="T42" fmla="*/ 748 w 931"/>
                    <a:gd name="T43" fmla="*/ 741 h 817"/>
                    <a:gd name="T44" fmla="*/ 735 w 931"/>
                    <a:gd name="T45" fmla="*/ 664 h 817"/>
                    <a:gd name="T46" fmla="*/ 729 w 931"/>
                    <a:gd name="T47" fmla="*/ 639 h 817"/>
                    <a:gd name="T48" fmla="*/ 717 w 931"/>
                    <a:gd name="T49" fmla="*/ 631 h 817"/>
                    <a:gd name="T50" fmla="*/ 754 w 931"/>
                    <a:gd name="T51" fmla="*/ 582 h 817"/>
                    <a:gd name="T52" fmla="*/ 752 w 931"/>
                    <a:gd name="T53" fmla="*/ 509 h 817"/>
                    <a:gd name="T54" fmla="*/ 778 w 931"/>
                    <a:gd name="T55" fmla="*/ 454 h 817"/>
                    <a:gd name="T56" fmla="*/ 797 w 931"/>
                    <a:gd name="T57" fmla="*/ 460 h 817"/>
                    <a:gd name="T58" fmla="*/ 809 w 931"/>
                    <a:gd name="T59" fmla="*/ 385 h 817"/>
                    <a:gd name="T60" fmla="*/ 803 w 931"/>
                    <a:gd name="T61" fmla="*/ 373 h 817"/>
                    <a:gd name="T62" fmla="*/ 825 w 931"/>
                    <a:gd name="T63" fmla="*/ 363 h 817"/>
                    <a:gd name="T64" fmla="*/ 831 w 931"/>
                    <a:gd name="T65" fmla="*/ 346 h 817"/>
                    <a:gd name="T66" fmla="*/ 856 w 931"/>
                    <a:gd name="T67" fmla="*/ 328 h 817"/>
                    <a:gd name="T68" fmla="*/ 868 w 931"/>
                    <a:gd name="T69" fmla="*/ 277 h 817"/>
                    <a:gd name="T70" fmla="*/ 860 w 931"/>
                    <a:gd name="T71" fmla="*/ 220 h 817"/>
                    <a:gd name="T72" fmla="*/ 856 w 931"/>
                    <a:gd name="T73" fmla="*/ 214 h 817"/>
                    <a:gd name="T74" fmla="*/ 896 w 931"/>
                    <a:gd name="T75" fmla="*/ 186 h 817"/>
                    <a:gd name="T76" fmla="*/ 931 w 931"/>
                    <a:gd name="T77" fmla="*/ 102 h 817"/>
                    <a:gd name="T78" fmla="*/ 880 w 931"/>
                    <a:gd name="T79" fmla="*/ 92 h 817"/>
                    <a:gd name="T80" fmla="*/ 817 w 931"/>
                    <a:gd name="T81" fmla="*/ 104 h 817"/>
                    <a:gd name="T82" fmla="*/ 805 w 931"/>
                    <a:gd name="T83" fmla="*/ 82 h 817"/>
                    <a:gd name="T84" fmla="*/ 831 w 931"/>
                    <a:gd name="T85" fmla="*/ 51 h 817"/>
                    <a:gd name="T86" fmla="*/ 797 w 931"/>
                    <a:gd name="T87" fmla="*/ 2 h 817"/>
                    <a:gd name="T88" fmla="*/ 715 w 931"/>
                    <a:gd name="T89" fmla="*/ 17 h 817"/>
                    <a:gd name="T90" fmla="*/ 685 w 931"/>
                    <a:gd name="T91" fmla="*/ 21 h 817"/>
                    <a:gd name="T92" fmla="*/ 624 w 931"/>
                    <a:gd name="T93" fmla="*/ 31 h 817"/>
                    <a:gd name="T94" fmla="*/ 585 w 931"/>
                    <a:gd name="T95" fmla="*/ 39 h 817"/>
                    <a:gd name="T96" fmla="*/ 562 w 931"/>
                    <a:gd name="T97" fmla="*/ 41 h 817"/>
                    <a:gd name="T98" fmla="*/ 479 w 931"/>
                    <a:gd name="T99" fmla="*/ 55 h 817"/>
                    <a:gd name="T100" fmla="*/ 452 w 931"/>
                    <a:gd name="T101" fmla="*/ 59 h 817"/>
                    <a:gd name="T102" fmla="*/ 383 w 931"/>
                    <a:gd name="T103" fmla="*/ 69 h 817"/>
                    <a:gd name="T104" fmla="*/ 338 w 931"/>
                    <a:gd name="T105" fmla="*/ 76 h 817"/>
                    <a:gd name="T106" fmla="*/ 269 w 931"/>
                    <a:gd name="T107" fmla="*/ 84 h 817"/>
                    <a:gd name="T108" fmla="*/ 227 w 931"/>
                    <a:gd name="T109" fmla="*/ 90 h 817"/>
                    <a:gd name="T110" fmla="*/ 167 w 931"/>
                    <a:gd name="T111" fmla="*/ 98 h 817"/>
                    <a:gd name="T112" fmla="*/ 125 w 931"/>
                    <a:gd name="T113" fmla="*/ 104 h 817"/>
                    <a:gd name="T114" fmla="*/ 45 w 931"/>
                    <a:gd name="T115" fmla="*/ 112 h 817"/>
                    <a:gd name="T116" fmla="*/ 5 w 931"/>
                    <a:gd name="T117" fmla="*/ 143 h 817"/>
                    <a:gd name="T118" fmla="*/ 19 w 931"/>
                    <a:gd name="T119" fmla="*/ 194 h 817"/>
                    <a:gd name="T120" fmla="*/ 37 w 931"/>
                    <a:gd name="T121" fmla="*/ 259 h 8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31"/>
                    <a:gd name="T184" fmla="*/ 0 h 817"/>
                    <a:gd name="T185" fmla="*/ 931 w 931"/>
                    <a:gd name="T186" fmla="*/ 817 h 8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31" h="817">
                      <a:moveTo>
                        <a:pt x="39" y="267"/>
                      </a:moveTo>
                      <a:lnTo>
                        <a:pt x="43" y="279"/>
                      </a:lnTo>
                      <a:lnTo>
                        <a:pt x="45" y="285"/>
                      </a:lnTo>
                      <a:lnTo>
                        <a:pt x="47" y="293"/>
                      </a:lnTo>
                      <a:lnTo>
                        <a:pt x="53" y="318"/>
                      </a:lnTo>
                      <a:lnTo>
                        <a:pt x="55" y="320"/>
                      </a:lnTo>
                      <a:lnTo>
                        <a:pt x="60" y="340"/>
                      </a:lnTo>
                      <a:lnTo>
                        <a:pt x="60" y="342"/>
                      </a:lnTo>
                      <a:lnTo>
                        <a:pt x="58" y="342"/>
                      </a:lnTo>
                      <a:lnTo>
                        <a:pt x="60" y="346"/>
                      </a:lnTo>
                      <a:lnTo>
                        <a:pt x="62" y="371"/>
                      </a:lnTo>
                      <a:lnTo>
                        <a:pt x="68" y="436"/>
                      </a:lnTo>
                      <a:lnTo>
                        <a:pt x="68" y="446"/>
                      </a:lnTo>
                      <a:lnTo>
                        <a:pt x="68" y="448"/>
                      </a:lnTo>
                      <a:lnTo>
                        <a:pt x="70" y="477"/>
                      </a:lnTo>
                      <a:lnTo>
                        <a:pt x="72" y="487"/>
                      </a:lnTo>
                      <a:lnTo>
                        <a:pt x="72" y="495"/>
                      </a:lnTo>
                      <a:lnTo>
                        <a:pt x="74" y="523"/>
                      </a:lnTo>
                      <a:lnTo>
                        <a:pt x="76" y="532"/>
                      </a:lnTo>
                      <a:lnTo>
                        <a:pt x="80" y="576"/>
                      </a:lnTo>
                      <a:lnTo>
                        <a:pt x="80" y="587"/>
                      </a:lnTo>
                      <a:lnTo>
                        <a:pt x="82" y="601"/>
                      </a:lnTo>
                      <a:lnTo>
                        <a:pt x="84" y="635"/>
                      </a:lnTo>
                      <a:lnTo>
                        <a:pt x="86" y="639"/>
                      </a:lnTo>
                      <a:lnTo>
                        <a:pt x="86" y="644"/>
                      </a:lnTo>
                      <a:lnTo>
                        <a:pt x="86" y="648"/>
                      </a:lnTo>
                      <a:lnTo>
                        <a:pt x="90" y="701"/>
                      </a:lnTo>
                      <a:lnTo>
                        <a:pt x="114" y="717"/>
                      </a:lnTo>
                      <a:lnTo>
                        <a:pt x="137" y="705"/>
                      </a:lnTo>
                      <a:lnTo>
                        <a:pt x="178" y="709"/>
                      </a:lnTo>
                      <a:lnTo>
                        <a:pt x="178" y="713"/>
                      </a:lnTo>
                      <a:lnTo>
                        <a:pt x="182" y="745"/>
                      </a:lnTo>
                      <a:lnTo>
                        <a:pt x="184" y="766"/>
                      </a:lnTo>
                      <a:lnTo>
                        <a:pt x="184" y="770"/>
                      </a:lnTo>
                      <a:lnTo>
                        <a:pt x="188" y="796"/>
                      </a:lnTo>
                      <a:lnTo>
                        <a:pt x="190" y="817"/>
                      </a:lnTo>
                      <a:lnTo>
                        <a:pt x="198" y="815"/>
                      </a:lnTo>
                      <a:lnTo>
                        <a:pt x="212" y="813"/>
                      </a:lnTo>
                      <a:lnTo>
                        <a:pt x="237" y="811"/>
                      </a:lnTo>
                      <a:lnTo>
                        <a:pt x="261" y="808"/>
                      </a:lnTo>
                      <a:lnTo>
                        <a:pt x="263" y="808"/>
                      </a:lnTo>
                      <a:lnTo>
                        <a:pt x="292" y="804"/>
                      </a:lnTo>
                      <a:lnTo>
                        <a:pt x="296" y="804"/>
                      </a:lnTo>
                      <a:lnTo>
                        <a:pt x="298" y="804"/>
                      </a:lnTo>
                      <a:lnTo>
                        <a:pt x="328" y="800"/>
                      </a:lnTo>
                      <a:lnTo>
                        <a:pt x="343" y="798"/>
                      </a:lnTo>
                      <a:lnTo>
                        <a:pt x="347" y="798"/>
                      </a:lnTo>
                      <a:lnTo>
                        <a:pt x="351" y="796"/>
                      </a:lnTo>
                      <a:lnTo>
                        <a:pt x="357" y="796"/>
                      </a:lnTo>
                      <a:lnTo>
                        <a:pt x="395" y="790"/>
                      </a:lnTo>
                      <a:lnTo>
                        <a:pt x="430" y="786"/>
                      </a:lnTo>
                      <a:lnTo>
                        <a:pt x="432" y="786"/>
                      </a:lnTo>
                      <a:lnTo>
                        <a:pt x="446" y="784"/>
                      </a:lnTo>
                      <a:lnTo>
                        <a:pt x="491" y="778"/>
                      </a:lnTo>
                      <a:lnTo>
                        <a:pt x="554" y="770"/>
                      </a:lnTo>
                      <a:lnTo>
                        <a:pt x="573" y="766"/>
                      </a:lnTo>
                      <a:lnTo>
                        <a:pt x="666" y="753"/>
                      </a:lnTo>
                      <a:lnTo>
                        <a:pt x="668" y="753"/>
                      </a:lnTo>
                      <a:lnTo>
                        <a:pt x="691" y="749"/>
                      </a:lnTo>
                      <a:lnTo>
                        <a:pt x="695" y="749"/>
                      </a:lnTo>
                      <a:lnTo>
                        <a:pt x="701" y="747"/>
                      </a:lnTo>
                      <a:lnTo>
                        <a:pt x="703" y="747"/>
                      </a:lnTo>
                      <a:lnTo>
                        <a:pt x="729" y="743"/>
                      </a:lnTo>
                      <a:lnTo>
                        <a:pt x="737" y="743"/>
                      </a:lnTo>
                      <a:lnTo>
                        <a:pt x="742" y="741"/>
                      </a:lnTo>
                      <a:lnTo>
                        <a:pt x="748" y="741"/>
                      </a:lnTo>
                      <a:lnTo>
                        <a:pt x="748" y="739"/>
                      </a:lnTo>
                      <a:lnTo>
                        <a:pt x="742" y="662"/>
                      </a:lnTo>
                      <a:lnTo>
                        <a:pt x="735" y="664"/>
                      </a:lnTo>
                      <a:lnTo>
                        <a:pt x="740" y="644"/>
                      </a:lnTo>
                      <a:lnTo>
                        <a:pt x="721" y="654"/>
                      </a:lnTo>
                      <a:lnTo>
                        <a:pt x="729" y="639"/>
                      </a:lnTo>
                      <a:lnTo>
                        <a:pt x="721" y="637"/>
                      </a:lnTo>
                      <a:lnTo>
                        <a:pt x="721" y="635"/>
                      </a:lnTo>
                      <a:lnTo>
                        <a:pt x="717" y="631"/>
                      </a:lnTo>
                      <a:lnTo>
                        <a:pt x="733" y="597"/>
                      </a:lnTo>
                      <a:lnTo>
                        <a:pt x="731" y="582"/>
                      </a:lnTo>
                      <a:lnTo>
                        <a:pt x="754" y="582"/>
                      </a:lnTo>
                      <a:lnTo>
                        <a:pt x="733" y="540"/>
                      </a:lnTo>
                      <a:lnTo>
                        <a:pt x="746" y="530"/>
                      </a:lnTo>
                      <a:lnTo>
                        <a:pt x="752" y="509"/>
                      </a:lnTo>
                      <a:lnTo>
                        <a:pt x="768" y="477"/>
                      </a:lnTo>
                      <a:lnTo>
                        <a:pt x="784" y="468"/>
                      </a:lnTo>
                      <a:lnTo>
                        <a:pt x="778" y="454"/>
                      </a:lnTo>
                      <a:lnTo>
                        <a:pt x="795" y="450"/>
                      </a:lnTo>
                      <a:lnTo>
                        <a:pt x="794" y="460"/>
                      </a:lnTo>
                      <a:lnTo>
                        <a:pt x="797" y="460"/>
                      </a:lnTo>
                      <a:lnTo>
                        <a:pt x="811" y="414"/>
                      </a:lnTo>
                      <a:lnTo>
                        <a:pt x="803" y="391"/>
                      </a:lnTo>
                      <a:lnTo>
                        <a:pt x="809" y="385"/>
                      </a:lnTo>
                      <a:lnTo>
                        <a:pt x="813" y="393"/>
                      </a:lnTo>
                      <a:lnTo>
                        <a:pt x="825" y="377"/>
                      </a:lnTo>
                      <a:lnTo>
                        <a:pt x="803" y="373"/>
                      </a:lnTo>
                      <a:lnTo>
                        <a:pt x="807" y="367"/>
                      </a:lnTo>
                      <a:lnTo>
                        <a:pt x="815" y="371"/>
                      </a:lnTo>
                      <a:lnTo>
                        <a:pt x="825" y="363"/>
                      </a:lnTo>
                      <a:lnTo>
                        <a:pt x="821" y="359"/>
                      </a:lnTo>
                      <a:lnTo>
                        <a:pt x="829" y="348"/>
                      </a:lnTo>
                      <a:lnTo>
                        <a:pt x="831" y="346"/>
                      </a:lnTo>
                      <a:lnTo>
                        <a:pt x="833" y="342"/>
                      </a:lnTo>
                      <a:lnTo>
                        <a:pt x="849" y="338"/>
                      </a:lnTo>
                      <a:lnTo>
                        <a:pt x="856" y="328"/>
                      </a:lnTo>
                      <a:lnTo>
                        <a:pt x="854" y="318"/>
                      </a:lnTo>
                      <a:lnTo>
                        <a:pt x="843" y="310"/>
                      </a:lnTo>
                      <a:lnTo>
                        <a:pt x="868" y="277"/>
                      </a:lnTo>
                      <a:lnTo>
                        <a:pt x="880" y="277"/>
                      </a:lnTo>
                      <a:lnTo>
                        <a:pt x="868" y="228"/>
                      </a:lnTo>
                      <a:lnTo>
                        <a:pt x="860" y="220"/>
                      </a:lnTo>
                      <a:lnTo>
                        <a:pt x="858" y="228"/>
                      </a:lnTo>
                      <a:lnTo>
                        <a:pt x="852" y="228"/>
                      </a:lnTo>
                      <a:lnTo>
                        <a:pt x="856" y="214"/>
                      </a:lnTo>
                      <a:lnTo>
                        <a:pt x="872" y="198"/>
                      </a:lnTo>
                      <a:lnTo>
                        <a:pt x="878" y="185"/>
                      </a:lnTo>
                      <a:lnTo>
                        <a:pt x="896" y="186"/>
                      </a:lnTo>
                      <a:lnTo>
                        <a:pt x="894" y="141"/>
                      </a:lnTo>
                      <a:lnTo>
                        <a:pt x="911" y="106"/>
                      </a:lnTo>
                      <a:lnTo>
                        <a:pt x="931" y="102"/>
                      </a:lnTo>
                      <a:lnTo>
                        <a:pt x="911" y="86"/>
                      </a:lnTo>
                      <a:lnTo>
                        <a:pt x="907" y="86"/>
                      </a:lnTo>
                      <a:lnTo>
                        <a:pt x="880" y="92"/>
                      </a:lnTo>
                      <a:lnTo>
                        <a:pt x="870" y="94"/>
                      </a:lnTo>
                      <a:lnTo>
                        <a:pt x="833" y="102"/>
                      </a:lnTo>
                      <a:lnTo>
                        <a:pt x="817" y="104"/>
                      </a:lnTo>
                      <a:lnTo>
                        <a:pt x="809" y="106"/>
                      </a:lnTo>
                      <a:lnTo>
                        <a:pt x="794" y="108"/>
                      </a:lnTo>
                      <a:lnTo>
                        <a:pt x="805" y="82"/>
                      </a:lnTo>
                      <a:lnTo>
                        <a:pt x="809" y="80"/>
                      </a:lnTo>
                      <a:lnTo>
                        <a:pt x="819" y="61"/>
                      </a:lnTo>
                      <a:lnTo>
                        <a:pt x="831" y="51"/>
                      </a:lnTo>
                      <a:lnTo>
                        <a:pt x="817" y="0"/>
                      </a:lnTo>
                      <a:lnTo>
                        <a:pt x="803" y="2"/>
                      </a:lnTo>
                      <a:lnTo>
                        <a:pt x="797" y="2"/>
                      </a:lnTo>
                      <a:lnTo>
                        <a:pt x="790" y="4"/>
                      </a:lnTo>
                      <a:lnTo>
                        <a:pt x="738" y="14"/>
                      </a:lnTo>
                      <a:lnTo>
                        <a:pt x="715" y="17"/>
                      </a:lnTo>
                      <a:lnTo>
                        <a:pt x="711" y="17"/>
                      </a:lnTo>
                      <a:lnTo>
                        <a:pt x="701" y="19"/>
                      </a:lnTo>
                      <a:lnTo>
                        <a:pt x="685" y="21"/>
                      </a:lnTo>
                      <a:lnTo>
                        <a:pt x="662" y="25"/>
                      </a:lnTo>
                      <a:lnTo>
                        <a:pt x="638" y="29"/>
                      </a:lnTo>
                      <a:lnTo>
                        <a:pt x="624" y="31"/>
                      </a:lnTo>
                      <a:lnTo>
                        <a:pt x="619" y="33"/>
                      </a:lnTo>
                      <a:lnTo>
                        <a:pt x="587" y="39"/>
                      </a:lnTo>
                      <a:lnTo>
                        <a:pt x="585" y="39"/>
                      </a:lnTo>
                      <a:lnTo>
                        <a:pt x="579" y="39"/>
                      </a:lnTo>
                      <a:lnTo>
                        <a:pt x="571" y="41"/>
                      </a:lnTo>
                      <a:lnTo>
                        <a:pt x="562" y="41"/>
                      </a:lnTo>
                      <a:lnTo>
                        <a:pt x="540" y="45"/>
                      </a:lnTo>
                      <a:lnTo>
                        <a:pt x="524" y="47"/>
                      </a:lnTo>
                      <a:lnTo>
                        <a:pt x="479" y="55"/>
                      </a:lnTo>
                      <a:lnTo>
                        <a:pt x="457" y="59"/>
                      </a:lnTo>
                      <a:lnTo>
                        <a:pt x="455" y="59"/>
                      </a:lnTo>
                      <a:lnTo>
                        <a:pt x="452" y="59"/>
                      </a:lnTo>
                      <a:lnTo>
                        <a:pt x="410" y="65"/>
                      </a:lnTo>
                      <a:lnTo>
                        <a:pt x="398" y="67"/>
                      </a:lnTo>
                      <a:lnTo>
                        <a:pt x="383" y="69"/>
                      </a:lnTo>
                      <a:lnTo>
                        <a:pt x="347" y="74"/>
                      </a:lnTo>
                      <a:lnTo>
                        <a:pt x="341" y="74"/>
                      </a:lnTo>
                      <a:lnTo>
                        <a:pt x="338" y="76"/>
                      </a:lnTo>
                      <a:lnTo>
                        <a:pt x="324" y="78"/>
                      </a:lnTo>
                      <a:lnTo>
                        <a:pt x="288" y="82"/>
                      </a:lnTo>
                      <a:lnTo>
                        <a:pt x="269" y="84"/>
                      </a:lnTo>
                      <a:lnTo>
                        <a:pt x="241" y="88"/>
                      </a:lnTo>
                      <a:lnTo>
                        <a:pt x="239" y="88"/>
                      </a:lnTo>
                      <a:lnTo>
                        <a:pt x="227" y="90"/>
                      </a:lnTo>
                      <a:lnTo>
                        <a:pt x="216" y="92"/>
                      </a:lnTo>
                      <a:lnTo>
                        <a:pt x="190" y="96"/>
                      </a:lnTo>
                      <a:lnTo>
                        <a:pt x="167" y="98"/>
                      </a:lnTo>
                      <a:lnTo>
                        <a:pt x="151" y="100"/>
                      </a:lnTo>
                      <a:lnTo>
                        <a:pt x="137" y="102"/>
                      </a:lnTo>
                      <a:lnTo>
                        <a:pt x="125" y="104"/>
                      </a:lnTo>
                      <a:lnTo>
                        <a:pt x="114" y="104"/>
                      </a:lnTo>
                      <a:lnTo>
                        <a:pt x="100" y="106"/>
                      </a:lnTo>
                      <a:lnTo>
                        <a:pt x="45" y="112"/>
                      </a:lnTo>
                      <a:lnTo>
                        <a:pt x="21" y="116"/>
                      </a:lnTo>
                      <a:lnTo>
                        <a:pt x="0" y="118"/>
                      </a:lnTo>
                      <a:lnTo>
                        <a:pt x="5" y="143"/>
                      </a:lnTo>
                      <a:lnTo>
                        <a:pt x="9" y="157"/>
                      </a:lnTo>
                      <a:lnTo>
                        <a:pt x="17" y="186"/>
                      </a:lnTo>
                      <a:lnTo>
                        <a:pt x="19" y="194"/>
                      </a:lnTo>
                      <a:lnTo>
                        <a:pt x="21" y="198"/>
                      </a:lnTo>
                      <a:lnTo>
                        <a:pt x="33" y="243"/>
                      </a:lnTo>
                      <a:lnTo>
                        <a:pt x="37" y="259"/>
                      </a:lnTo>
                      <a:lnTo>
                        <a:pt x="39" y="267"/>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203" name="Freeform 42">
                  <a:extLst>
                    <a:ext uri="{FF2B5EF4-FFF2-40B4-BE49-F238E27FC236}">
                      <a16:creationId xmlns:a16="http://schemas.microsoft.com/office/drawing/2014/main" id="{A287BDDF-189F-4A45-B6A0-2CA6CB2BE106}"/>
                    </a:ext>
                  </a:extLst>
                </p:cNvPr>
                <p:cNvSpPr>
                  <a:spLocks/>
                </p:cNvSpPr>
                <p:nvPr/>
              </p:nvSpPr>
              <p:spPr bwMode="auto">
                <a:xfrm>
                  <a:off x="2773" y="2432"/>
                  <a:ext cx="819" cy="358"/>
                </a:xfrm>
                <a:custGeom>
                  <a:avLst/>
                  <a:gdLst>
                    <a:gd name="T0" fmla="*/ 1547 w 1637"/>
                    <a:gd name="T1" fmla="*/ 102 h 717"/>
                    <a:gd name="T2" fmla="*/ 1541 w 1637"/>
                    <a:gd name="T3" fmla="*/ 53 h 717"/>
                    <a:gd name="T4" fmla="*/ 1535 w 1637"/>
                    <a:gd name="T5" fmla="*/ 0 h 717"/>
                    <a:gd name="T6" fmla="*/ 1452 w 1637"/>
                    <a:gd name="T7" fmla="*/ 7 h 717"/>
                    <a:gd name="T8" fmla="*/ 1374 w 1637"/>
                    <a:gd name="T9" fmla="*/ 15 h 717"/>
                    <a:gd name="T10" fmla="*/ 1322 w 1637"/>
                    <a:gd name="T11" fmla="*/ 21 h 717"/>
                    <a:gd name="T12" fmla="*/ 1260 w 1637"/>
                    <a:gd name="T13" fmla="*/ 27 h 717"/>
                    <a:gd name="T14" fmla="*/ 1146 w 1637"/>
                    <a:gd name="T15" fmla="*/ 37 h 717"/>
                    <a:gd name="T16" fmla="*/ 1043 w 1637"/>
                    <a:gd name="T17" fmla="*/ 45 h 717"/>
                    <a:gd name="T18" fmla="*/ 975 w 1637"/>
                    <a:gd name="T19" fmla="*/ 49 h 717"/>
                    <a:gd name="T20" fmla="*/ 898 w 1637"/>
                    <a:gd name="T21" fmla="*/ 53 h 717"/>
                    <a:gd name="T22" fmla="*/ 849 w 1637"/>
                    <a:gd name="T23" fmla="*/ 57 h 717"/>
                    <a:gd name="T24" fmla="*/ 768 w 1637"/>
                    <a:gd name="T25" fmla="*/ 60 h 717"/>
                    <a:gd name="T26" fmla="*/ 650 w 1637"/>
                    <a:gd name="T27" fmla="*/ 64 h 717"/>
                    <a:gd name="T28" fmla="*/ 552 w 1637"/>
                    <a:gd name="T29" fmla="*/ 68 h 717"/>
                    <a:gd name="T30" fmla="*/ 528 w 1637"/>
                    <a:gd name="T31" fmla="*/ 68 h 717"/>
                    <a:gd name="T32" fmla="*/ 367 w 1637"/>
                    <a:gd name="T33" fmla="*/ 72 h 717"/>
                    <a:gd name="T34" fmla="*/ 267 w 1637"/>
                    <a:gd name="T35" fmla="*/ 74 h 717"/>
                    <a:gd name="T36" fmla="*/ 177 w 1637"/>
                    <a:gd name="T37" fmla="*/ 76 h 717"/>
                    <a:gd name="T38" fmla="*/ 2 w 1637"/>
                    <a:gd name="T39" fmla="*/ 98 h 717"/>
                    <a:gd name="T40" fmla="*/ 116 w 1637"/>
                    <a:gd name="T41" fmla="*/ 178 h 717"/>
                    <a:gd name="T42" fmla="*/ 179 w 1637"/>
                    <a:gd name="T43" fmla="*/ 178 h 717"/>
                    <a:gd name="T44" fmla="*/ 301 w 1637"/>
                    <a:gd name="T45" fmla="*/ 176 h 717"/>
                    <a:gd name="T46" fmla="*/ 379 w 1637"/>
                    <a:gd name="T47" fmla="*/ 176 h 717"/>
                    <a:gd name="T48" fmla="*/ 485 w 1637"/>
                    <a:gd name="T49" fmla="*/ 174 h 717"/>
                    <a:gd name="T50" fmla="*/ 558 w 1637"/>
                    <a:gd name="T51" fmla="*/ 265 h 717"/>
                    <a:gd name="T52" fmla="*/ 558 w 1637"/>
                    <a:gd name="T53" fmla="*/ 312 h 717"/>
                    <a:gd name="T54" fmla="*/ 562 w 1637"/>
                    <a:gd name="T55" fmla="*/ 385 h 717"/>
                    <a:gd name="T56" fmla="*/ 562 w 1637"/>
                    <a:gd name="T57" fmla="*/ 444 h 717"/>
                    <a:gd name="T58" fmla="*/ 566 w 1637"/>
                    <a:gd name="T59" fmla="*/ 520 h 717"/>
                    <a:gd name="T60" fmla="*/ 597 w 1637"/>
                    <a:gd name="T61" fmla="*/ 581 h 717"/>
                    <a:gd name="T62" fmla="*/ 711 w 1637"/>
                    <a:gd name="T63" fmla="*/ 609 h 717"/>
                    <a:gd name="T64" fmla="*/ 751 w 1637"/>
                    <a:gd name="T65" fmla="*/ 640 h 717"/>
                    <a:gd name="T66" fmla="*/ 835 w 1637"/>
                    <a:gd name="T67" fmla="*/ 646 h 717"/>
                    <a:gd name="T68" fmla="*/ 906 w 1637"/>
                    <a:gd name="T69" fmla="*/ 646 h 717"/>
                    <a:gd name="T70" fmla="*/ 941 w 1637"/>
                    <a:gd name="T71" fmla="*/ 670 h 717"/>
                    <a:gd name="T72" fmla="*/ 1028 w 1637"/>
                    <a:gd name="T73" fmla="*/ 672 h 717"/>
                    <a:gd name="T74" fmla="*/ 1055 w 1637"/>
                    <a:gd name="T75" fmla="*/ 681 h 717"/>
                    <a:gd name="T76" fmla="*/ 1128 w 1637"/>
                    <a:gd name="T77" fmla="*/ 717 h 717"/>
                    <a:gd name="T78" fmla="*/ 1226 w 1637"/>
                    <a:gd name="T79" fmla="*/ 672 h 717"/>
                    <a:gd name="T80" fmla="*/ 1262 w 1637"/>
                    <a:gd name="T81" fmla="*/ 693 h 717"/>
                    <a:gd name="T82" fmla="*/ 1372 w 1637"/>
                    <a:gd name="T83" fmla="*/ 672 h 717"/>
                    <a:gd name="T84" fmla="*/ 1417 w 1637"/>
                    <a:gd name="T85" fmla="*/ 646 h 717"/>
                    <a:gd name="T86" fmla="*/ 1474 w 1637"/>
                    <a:gd name="T87" fmla="*/ 652 h 717"/>
                    <a:gd name="T88" fmla="*/ 1507 w 1637"/>
                    <a:gd name="T89" fmla="*/ 638 h 717"/>
                    <a:gd name="T90" fmla="*/ 1570 w 1637"/>
                    <a:gd name="T91" fmla="*/ 674 h 717"/>
                    <a:gd name="T92" fmla="*/ 1588 w 1637"/>
                    <a:gd name="T93" fmla="*/ 674 h 717"/>
                    <a:gd name="T94" fmla="*/ 1637 w 1637"/>
                    <a:gd name="T95" fmla="*/ 685 h 717"/>
                    <a:gd name="T96" fmla="*/ 1631 w 1637"/>
                    <a:gd name="T97" fmla="*/ 619 h 717"/>
                    <a:gd name="T98" fmla="*/ 1623 w 1637"/>
                    <a:gd name="T99" fmla="*/ 516 h 717"/>
                    <a:gd name="T100" fmla="*/ 1617 w 1637"/>
                    <a:gd name="T101" fmla="*/ 461 h 717"/>
                    <a:gd name="T102" fmla="*/ 1609 w 1637"/>
                    <a:gd name="T103" fmla="*/ 355 h 717"/>
                    <a:gd name="T104" fmla="*/ 1607 w 1637"/>
                    <a:gd name="T105" fmla="*/ 324 h 717"/>
                    <a:gd name="T106" fmla="*/ 1592 w 1637"/>
                    <a:gd name="T107" fmla="*/ 269 h 717"/>
                    <a:gd name="T108" fmla="*/ 1580 w 1637"/>
                    <a:gd name="T109" fmla="*/ 227 h 7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37"/>
                    <a:gd name="T166" fmla="*/ 0 h 717"/>
                    <a:gd name="T167" fmla="*/ 1637 w 1637"/>
                    <a:gd name="T168" fmla="*/ 717 h 71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37" h="717">
                      <a:moveTo>
                        <a:pt x="1564" y="170"/>
                      </a:moveTo>
                      <a:lnTo>
                        <a:pt x="1556" y="141"/>
                      </a:lnTo>
                      <a:lnTo>
                        <a:pt x="1552" y="127"/>
                      </a:lnTo>
                      <a:lnTo>
                        <a:pt x="1547" y="102"/>
                      </a:lnTo>
                      <a:lnTo>
                        <a:pt x="1545" y="82"/>
                      </a:lnTo>
                      <a:lnTo>
                        <a:pt x="1543" y="72"/>
                      </a:lnTo>
                      <a:lnTo>
                        <a:pt x="1543" y="66"/>
                      </a:lnTo>
                      <a:lnTo>
                        <a:pt x="1541" y="53"/>
                      </a:lnTo>
                      <a:lnTo>
                        <a:pt x="1541" y="47"/>
                      </a:lnTo>
                      <a:lnTo>
                        <a:pt x="1539" y="27"/>
                      </a:lnTo>
                      <a:lnTo>
                        <a:pt x="1537" y="7"/>
                      </a:lnTo>
                      <a:lnTo>
                        <a:pt x="1535" y="0"/>
                      </a:lnTo>
                      <a:lnTo>
                        <a:pt x="1533" y="0"/>
                      </a:lnTo>
                      <a:lnTo>
                        <a:pt x="1511" y="1"/>
                      </a:lnTo>
                      <a:lnTo>
                        <a:pt x="1464" y="7"/>
                      </a:lnTo>
                      <a:lnTo>
                        <a:pt x="1452" y="7"/>
                      </a:lnTo>
                      <a:lnTo>
                        <a:pt x="1421" y="11"/>
                      </a:lnTo>
                      <a:lnTo>
                        <a:pt x="1407" y="13"/>
                      </a:lnTo>
                      <a:lnTo>
                        <a:pt x="1391" y="13"/>
                      </a:lnTo>
                      <a:lnTo>
                        <a:pt x="1374" y="15"/>
                      </a:lnTo>
                      <a:lnTo>
                        <a:pt x="1370" y="15"/>
                      </a:lnTo>
                      <a:lnTo>
                        <a:pt x="1352" y="17"/>
                      </a:lnTo>
                      <a:lnTo>
                        <a:pt x="1344" y="19"/>
                      </a:lnTo>
                      <a:lnTo>
                        <a:pt x="1322" y="21"/>
                      </a:lnTo>
                      <a:lnTo>
                        <a:pt x="1307" y="23"/>
                      </a:lnTo>
                      <a:lnTo>
                        <a:pt x="1289" y="23"/>
                      </a:lnTo>
                      <a:lnTo>
                        <a:pt x="1283" y="25"/>
                      </a:lnTo>
                      <a:lnTo>
                        <a:pt x="1260" y="27"/>
                      </a:lnTo>
                      <a:lnTo>
                        <a:pt x="1203" y="31"/>
                      </a:lnTo>
                      <a:lnTo>
                        <a:pt x="1187" y="33"/>
                      </a:lnTo>
                      <a:lnTo>
                        <a:pt x="1169" y="35"/>
                      </a:lnTo>
                      <a:lnTo>
                        <a:pt x="1146" y="37"/>
                      </a:lnTo>
                      <a:lnTo>
                        <a:pt x="1124" y="37"/>
                      </a:lnTo>
                      <a:lnTo>
                        <a:pt x="1100" y="39"/>
                      </a:lnTo>
                      <a:lnTo>
                        <a:pt x="1073" y="41"/>
                      </a:lnTo>
                      <a:lnTo>
                        <a:pt x="1043" y="45"/>
                      </a:lnTo>
                      <a:lnTo>
                        <a:pt x="1032" y="45"/>
                      </a:lnTo>
                      <a:lnTo>
                        <a:pt x="1016" y="47"/>
                      </a:lnTo>
                      <a:lnTo>
                        <a:pt x="1008" y="47"/>
                      </a:lnTo>
                      <a:lnTo>
                        <a:pt x="975" y="49"/>
                      </a:lnTo>
                      <a:lnTo>
                        <a:pt x="953" y="51"/>
                      </a:lnTo>
                      <a:lnTo>
                        <a:pt x="918" y="53"/>
                      </a:lnTo>
                      <a:lnTo>
                        <a:pt x="910" y="53"/>
                      </a:lnTo>
                      <a:lnTo>
                        <a:pt x="898" y="53"/>
                      </a:lnTo>
                      <a:lnTo>
                        <a:pt x="894" y="53"/>
                      </a:lnTo>
                      <a:lnTo>
                        <a:pt x="865" y="55"/>
                      </a:lnTo>
                      <a:lnTo>
                        <a:pt x="855" y="57"/>
                      </a:lnTo>
                      <a:lnTo>
                        <a:pt x="849" y="57"/>
                      </a:lnTo>
                      <a:lnTo>
                        <a:pt x="825" y="57"/>
                      </a:lnTo>
                      <a:lnTo>
                        <a:pt x="817" y="58"/>
                      </a:lnTo>
                      <a:lnTo>
                        <a:pt x="780" y="60"/>
                      </a:lnTo>
                      <a:lnTo>
                        <a:pt x="768" y="60"/>
                      </a:lnTo>
                      <a:lnTo>
                        <a:pt x="735" y="62"/>
                      </a:lnTo>
                      <a:lnTo>
                        <a:pt x="672" y="64"/>
                      </a:lnTo>
                      <a:lnTo>
                        <a:pt x="666" y="64"/>
                      </a:lnTo>
                      <a:lnTo>
                        <a:pt x="650" y="64"/>
                      </a:lnTo>
                      <a:lnTo>
                        <a:pt x="642" y="64"/>
                      </a:lnTo>
                      <a:lnTo>
                        <a:pt x="635" y="66"/>
                      </a:lnTo>
                      <a:lnTo>
                        <a:pt x="564" y="68"/>
                      </a:lnTo>
                      <a:lnTo>
                        <a:pt x="552" y="68"/>
                      </a:lnTo>
                      <a:lnTo>
                        <a:pt x="550" y="68"/>
                      </a:lnTo>
                      <a:lnTo>
                        <a:pt x="544" y="68"/>
                      </a:lnTo>
                      <a:lnTo>
                        <a:pt x="534" y="68"/>
                      </a:lnTo>
                      <a:lnTo>
                        <a:pt x="528" y="68"/>
                      </a:lnTo>
                      <a:lnTo>
                        <a:pt x="448" y="70"/>
                      </a:lnTo>
                      <a:lnTo>
                        <a:pt x="436" y="72"/>
                      </a:lnTo>
                      <a:lnTo>
                        <a:pt x="379" y="72"/>
                      </a:lnTo>
                      <a:lnTo>
                        <a:pt x="367" y="72"/>
                      </a:lnTo>
                      <a:lnTo>
                        <a:pt x="356" y="72"/>
                      </a:lnTo>
                      <a:lnTo>
                        <a:pt x="346" y="74"/>
                      </a:lnTo>
                      <a:lnTo>
                        <a:pt x="299" y="74"/>
                      </a:lnTo>
                      <a:lnTo>
                        <a:pt x="267" y="74"/>
                      </a:lnTo>
                      <a:lnTo>
                        <a:pt x="232" y="74"/>
                      </a:lnTo>
                      <a:lnTo>
                        <a:pt x="220" y="74"/>
                      </a:lnTo>
                      <a:lnTo>
                        <a:pt x="181" y="76"/>
                      </a:lnTo>
                      <a:lnTo>
                        <a:pt x="177" y="76"/>
                      </a:lnTo>
                      <a:lnTo>
                        <a:pt x="71" y="74"/>
                      </a:lnTo>
                      <a:lnTo>
                        <a:pt x="45" y="72"/>
                      </a:lnTo>
                      <a:lnTo>
                        <a:pt x="2" y="72"/>
                      </a:lnTo>
                      <a:lnTo>
                        <a:pt x="2" y="98"/>
                      </a:lnTo>
                      <a:lnTo>
                        <a:pt x="0" y="131"/>
                      </a:lnTo>
                      <a:lnTo>
                        <a:pt x="0" y="176"/>
                      </a:lnTo>
                      <a:lnTo>
                        <a:pt x="71" y="176"/>
                      </a:lnTo>
                      <a:lnTo>
                        <a:pt x="116" y="178"/>
                      </a:lnTo>
                      <a:lnTo>
                        <a:pt x="155" y="178"/>
                      </a:lnTo>
                      <a:lnTo>
                        <a:pt x="161" y="178"/>
                      </a:lnTo>
                      <a:lnTo>
                        <a:pt x="165" y="178"/>
                      </a:lnTo>
                      <a:lnTo>
                        <a:pt x="179" y="178"/>
                      </a:lnTo>
                      <a:lnTo>
                        <a:pt x="204" y="178"/>
                      </a:lnTo>
                      <a:lnTo>
                        <a:pt x="212" y="178"/>
                      </a:lnTo>
                      <a:lnTo>
                        <a:pt x="255" y="178"/>
                      </a:lnTo>
                      <a:lnTo>
                        <a:pt x="301" y="176"/>
                      </a:lnTo>
                      <a:lnTo>
                        <a:pt x="324" y="176"/>
                      </a:lnTo>
                      <a:lnTo>
                        <a:pt x="354" y="176"/>
                      </a:lnTo>
                      <a:lnTo>
                        <a:pt x="369" y="176"/>
                      </a:lnTo>
                      <a:lnTo>
                        <a:pt x="379" y="176"/>
                      </a:lnTo>
                      <a:lnTo>
                        <a:pt x="393" y="176"/>
                      </a:lnTo>
                      <a:lnTo>
                        <a:pt x="440" y="174"/>
                      </a:lnTo>
                      <a:lnTo>
                        <a:pt x="454" y="174"/>
                      </a:lnTo>
                      <a:lnTo>
                        <a:pt x="485" y="174"/>
                      </a:lnTo>
                      <a:lnTo>
                        <a:pt x="487" y="174"/>
                      </a:lnTo>
                      <a:lnTo>
                        <a:pt x="554" y="172"/>
                      </a:lnTo>
                      <a:lnTo>
                        <a:pt x="556" y="198"/>
                      </a:lnTo>
                      <a:lnTo>
                        <a:pt x="558" y="265"/>
                      </a:lnTo>
                      <a:lnTo>
                        <a:pt x="558" y="275"/>
                      </a:lnTo>
                      <a:lnTo>
                        <a:pt x="558" y="292"/>
                      </a:lnTo>
                      <a:lnTo>
                        <a:pt x="558" y="300"/>
                      </a:lnTo>
                      <a:lnTo>
                        <a:pt x="558" y="312"/>
                      </a:lnTo>
                      <a:lnTo>
                        <a:pt x="560" y="328"/>
                      </a:lnTo>
                      <a:lnTo>
                        <a:pt x="560" y="353"/>
                      </a:lnTo>
                      <a:lnTo>
                        <a:pt x="560" y="379"/>
                      </a:lnTo>
                      <a:lnTo>
                        <a:pt x="562" y="385"/>
                      </a:lnTo>
                      <a:lnTo>
                        <a:pt x="562" y="395"/>
                      </a:lnTo>
                      <a:lnTo>
                        <a:pt x="562" y="422"/>
                      </a:lnTo>
                      <a:lnTo>
                        <a:pt x="562" y="430"/>
                      </a:lnTo>
                      <a:lnTo>
                        <a:pt x="562" y="444"/>
                      </a:lnTo>
                      <a:lnTo>
                        <a:pt x="564" y="455"/>
                      </a:lnTo>
                      <a:lnTo>
                        <a:pt x="564" y="475"/>
                      </a:lnTo>
                      <a:lnTo>
                        <a:pt x="564" y="507"/>
                      </a:lnTo>
                      <a:lnTo>
                        <a:pt x="566" y="520"/>
                      </a:lnTo>
                      <a:lnTo>
                        <a:pt x="566" y="534"/>
                      </a:lnTo>
                      <a:lnTo>
                        <a:pt x="568" y="573"/>
                      </a:lnTo>
                      <a:lnTo>
                        <a:pt x="574" y="569"/>
                      </a:lnTo>
                      <a:lnTo>
                        <a:pt x="597" y="581"/>
                      </a:lnTo>
                      <a:lnTo>
                        <a:pt x="617" y="601"/>
                      </a:lnTo>
                      <a:lnTo>
                        <a:pt x="664" y="601"/>
                      </a:lnTo>
                      <a:lnTo>
                        <a:pt x="668" y="603"/>
                      </a:lnTo>
                      <a:lnTo>
                        <a:pt x="711" y="609"/>
                      </a:lnTo>
                      <a:lnTo>
                        <a:pt x="719" y="613"/>
                      </a:lnTo>
                      <a:lnTo>
                        <a:pt x="723" y="636"/>
                      </a:lnTo>
                      <a:lnTo>
                        <a:pt x="737" y="642"/>
                      </a:lnTo>
                      <a:lnTo>
                        <a:pt x="751" y="640"/>
                      </a:lnTo>
                      <a:lnTo>
                        <a:pt x="770" y="640"/>
                      </a:lnTo>
                      <a:lnTo>
                        <a:pt x="810" y="654"/>
                      </a:lnTo>
                      <a:lnTo>
                        <a:pt x="833" y="644"/>
                      </a:lnTo>
                      <a:lnTo>
                        <a:pt x="835" y="646"/>
                      </a:lnTo>
                      <a:lnTo>
                        <a:pt x="847" y="650"/>
                      </a:lnTo>
                      <a:lnTo>
                        <a:pt x="859" y="660"/>
                      </a:lnTo>
                      <a:lnTo>
                        <a:pt x="872" y="660"/>
                      </a:lnTo>
                      <a:lnTo>
                        <a:pt x="906" y="646"/>
                      </a:lnTo>
                      <a:lnTo>
                        <a:pt x="920" y="648"/>
                      </a:lnTo>
                      <a:lnTo>
                        <a:pt x="927" y="644"/>
                      </a:lnTo>
                      <a:lnTo>
                        <a:pt x="935" y="642"/>
                      </a:lnTo>
                      <a:lnTo>
                        <a:pt x="941" y="670"/>
                      </a:lnTo>
                      <a:lnTo>
                        <a:pt x="959" y="670"/>
                      </a:lnTo>
                      <a:lnTo>
                        <a:pt x="961" y="691"/>
                      </a:lnTo>
                      <a:lnTo>
                        <a:pt x="981" y="699"/>
                      </a:lnTo>
                      <a:lnTo>
                        <a:pt x="1028" y="672"/>
                      </a:lnTo>
                      <a:lnTo>
                        <a:pt x="1041" y="685"/>
                      </a:lnTo>
                      <a:lnTo>
                        <a:pt x="1047" y="683"/>
                      </a:lnTo>
                      <a:lnTo>
                        <a:pt x="1051" y="681"/>
                      </a:lnTo>
                      <a:lnTo>
                        <a:pt x="1055" y="681"/>
                      </a:lnTo>
                      <a:lnTo>
                        <a:pt x="1077" y="699"/>
                      </a:lnTo>
                      <a:lnTo>
                        <a:pt x="1114" y="685"/>
                      </a:lnTo>
                      <a:lnTo>
                        <a:pt x="1114" y="709"/>
                      </a:lnTo>
                      <a:lnTo>
                        <a:pt x="1128" y="717"/>
                      </a:lnTo>
                      <a:lnTo>
                        <a:pt x="1157" y="666"/>
                      </a:lnTo>
                      <a:lnTo>
                        <a:pt x="1159" y="666"/>
                      </a:lnTo>
                      <a:lnTo>
                        <a:pt x="1199" y="689"/>
                      </a:lnTo>
                      <a:lnTo>
                        <a:pt x="1226" y="672"/>
                      </a:lnTo>
                      <a:lnTo>
                        <a:pt x="1228" y="672"/>
                      </a:lnTo>
                      <a:lnTo>
                        <a:pt x="1224" y="678"/>
                      </a:lnTo>
                      <a:lnTo>
                        <a:pt x="1246" y="695"/>
                      </a:lnTo>
                      <a:lnTo>
                        <a:pt x="1262" y="693"/>
                      </a:lnTo>
                      <a:lnTo>
                        <a:pt x="1271" y="703"/>
                      </a:lnTo>
                      <a:lnTo>
                        <a:pt x="1295" y="693"/>
                      </a:lnTo>
                      <a:lnTo>
                        <a:pt x="1340" y="666"/>
                      </a:lnTo>
                      <a:lnTo>
                        <a:pt x="1372" y="672"/>
                      </a:lnTo>
                      <a:lnTo>
                        <a:pt x="1387" y="662"/>
                      </a:lnTo>
                      <a:lnTo>
                        <a:pt x="1389" y="658"/>
                      </a:lnTo>
                      <a:lnTo>
                        <a:pt x="1417" y="650"/>
                      </a:lnTo>
                      <a:lnTo>
                        <a:pt x="1417" y="646"/>
                      </a:lnTo>
                      <a:lnTo>
                        <a:pt x="1425" y="646"/>
                      </a:lnTo>
                      <a:lnTo>
                        <a:pt x="1431" y="654"/>
                      </a:lnTo>
                      <a:lnTo>
                        <a:pt x="1429" y="656"/>
                      </a:lnTo>
                      <a:lnTo>
                        <a:pt x="1474" y="652"/>
                      </a:lnTo>
                      <a:lnTo>
                        <a:pt x="1480" y="652"/>
                      </a:lnTo>
                      <a:lnTo>
                        <a:pt x="1484" y="640"/>
                      </a:lnTo>
                      <a:lnTo>
                        <a:pt x="1501" y="638"/>
                      </a:lnTo>
                      <a:lnTo>
                        <a:pt x="1507" y="638"/>
                      </a:lnTo>
                      <a:lnTo>
                        <a:pt x="1509" y="644"/>
                      </a:lnTo>
                      <a:lnTo>
                        <a:pt x="1533" y="650"/>
                      </a:lnTo>
                      <a:lnTo>
                        <a:pt x="1560" y="670"/>
                      </a:lnTo>
                      <a:lnTo>
                        <a:pt x="1570" y="674"/>
                      </a:lnTo>
                      <a:lnTo>
                        <a:pt x="1568" y="666"/>
                      </a:lnTo>
                      <a:lnTo>
                        <a:pt x="1582" y="668"/>
                      </a:lnTo>
                      <a:lnTo>
                        <a:pt x="1582" y="676"/>
                      </a:lnTo>
                      <a:lnTo>
                        <a:pt x="1588" y="674"/>
                      </a:lnTo>
                      <a:lnTo>
                        <a:pt x="1586" y="678"/>
                      </a:lnTo>
                      <a:lnTo>
                        <a:pt x="1609" y="680"/>
                      </a:lnTo>
                      <a:lnTo>
                        <a:pt x="1631" y="689"/>
                      </a:lnTo>
                      <a:lnTo>
                        <a:pt x="1637" y="685"/>
                      </a:lnTo>
                      <a:lnTo>
                        <a:pt x="1633" y="632"/>
                      </a:lnTo>
                      <a:lnTo>
                        <a:pt x="1633" y="628"/>
                      </a:lnTo>
                      <a:lnTo>
                        <a:pt x="1633" y="623"/>
                      </a:lnTo>
                      <a:lnTo>
                        <a:pt x="1631" y="619"/>
                      </a:lnTo>
                      <a:lnTo>
                        <a:pt x="1629" y="585"/>
                      </a:lnTo>
                      <a:lnTo>
                        <a:pt x="1627" y="571"/>
                      </a:lnTo>
                      <a:lnTo>
                        <a:pt x="1627" y="560"/>
                      </a:lnTo>
                      <a:lnTo>
                        <a:pt x="1623" y="516"/>
                      </a:lnTo>
                      <a:lnTo>
                        <a:pt x="1621" y="507"/>
                      </a:lnTo>
                      <a:lnTo>
                        <a:pt x="1619" y="479"/>
                      </a:lnTo>
                      <a:lnTo>
                        <a:pt x="1619" y="471"/>
                      </a:lnTo>
                      <a:lnTo>
                        <a:pt x="1617" y="461"/>
                      </a:lnTo>
                      <a:lnTo>
                        <a:pt x="1615" y="432"/>
                      </a:lnTo>
                      <a:lnTo>
                        <a:pt x="1615" y="430"/>
                      </a:lnTo>
                      <a:lnTo>
                        <a:pt x="1615" y="420"/>
                      </a:lnTo>
                      <a:lnTo>
                        <a:pt x="1609" y="355"/>
                      </a:lnTo>
                      <a:lnTo>
                        <a:pt x="1607" y="330"/>
                      </a:lnTo>
                      <a:lnTo>
                        <a:pt x="1605" y="326"/>
                      </a:lnTo>
                      <a:lnTo>
                        <a:pt x="1607" y="326"/>
                      </a:lnTo>
                      <a:lnTo>
                        <a:pt x="1607" y="324"/>
                      </a:lnTo>
                      <a:lnTo>
                        <a:pt x="1602" y="304"/>
                      </a:lnTo>
                      <a:lnTo>
                        <a:pt x="1600" y="302"/>
                      </a:lnTo>
                      <a:lnTo>
                        <a:pt x="1594" y="277"/>
                      </a:lnTo>
                      <a:lnTo>
                        <a:pt x="1592" y="269"/>
                      </a:lnTo>
                      <a:lnTo>
                        <a:pt x="1590" y="263"/>
                      </a:lnTo>
                      <a:lnTo>
                        <a:pt x="1586" y="251"/>
                      </a:lnTo>
                      <a:lnTo>
                        <a:pt x="1584" y="243"/>
                      </a:lnTo>
                      <a:lnTo>
                        <a:pt x="1580" y="227"/>
                      </a:lnTo>
                      <a:lnTo>
                        <a:pt x="1568" y="182"/>
                      </a:lnTo>
                      <a:lnTo>
                        <a:pt x="1566" y="178"/>
                      </a:lnTo>
                      <a:lnTo>
                        <a:pt x="1564" y="170"/>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204" name="Freeform 43">
                  <a:extLst>
                    <a:ext uri="{FF2B5EF4-FFF2-40B4-BE49-F238E27FC236}">
                      <a16:creationId xmlns:a16="http://schemas.microsoft.com/office/drawing/2014/main" id="{739FD7BC-2348-4494-B83B-5BFF36E76263}"/>
                    </a:ext>
                  </a:extLst>
                </p:cNvPr>
                <p:cNvSpPr>
                  <a:spLocks/>
                </p:cNvSpPr>
                <p:nvPr/>
              </p:nvSpPr>
              <p:spPr bwMode="auto">
                <a:xfrm>
                  <a:off x="2404" y="2518"/>
                  <a:ext cx="1313" cy="1060"/>
                </a:xfrm>
                <a:custGeom>
                  <a:avLst/>
                  <a:gdLst>
                    <a:gd name="T0" fmla="*/ 1267 w 2626"/>
                    <a:gd name="T1" fmla="*/ 1634 h 2119"/>
                    <a:gd name="T2" fmla="*/ 1128 w 2626"/>
                    <a:gd name="T3" fmla="*/ 1457 h 2119"/>
                    <a:gd name="T4" fmla="*/ 1067 w 2626"/>
                    <a:gd name="T5" fmla="*/ 1408 h 2119"/>
                    <a:gd name="T6" fmla="*/ 926 w 2626"/>
                    <a:gd name="T7" fmla="*/ 1374 h 2119"/>
                    <a:gd name="T8" fmla="*/ 766 w 2626"/>
                    <a:gd name="T9" fmla="*/ 1414 h 2119"/>
                    <a:gd name="T10" fmla="*/ 562 w 2626"/>
                    <a:gd name="T11" fmla="*/ 1486 h 2119"/>
                    <a:gd name="T12" fmla="*/ 373 w 2626"/>
                    <a:gd name="T13" fmla="*/ 1323 h 2119"/>
                    <a:gd name="T14" fmla="*/ 194 w 2626"/>
                    <a:gd name="T15" fmla="*/ 1091 h 2119"/>
                    <a:gd name="T16" fmla="*/ 27 w 2626"/>
                    <a:gd name="T17" fmla="*/ 948 h 2119"/>
                    <a:gd name="T18" fmla="*/ 55 w 2626"/>
                    <a:gd name="T19" fmla="*/ 901 h 2119"/>
                    <a:gd name="T20" fmla="*/ 344 w 2626"/>
                    <a:gd name="T21" fmla="*/ 916 h 2119"/>
                    <a:gd name="T22" fmla="*/ 576 w 2626"/>
                    <a:gd name="T23" fmla="*/ 924 h 2119"/>
                    <a:gd name="T24" fmla="*/ 700 w 2626"/>
                    <a:gd name="T25" fmla="*/ 928 h 2119"/>
                    <a:gd name="T26" fmla="*/ 715 w 2626"/>
                    <a:gd name="T27" fmla="*/ 800 h 2119"/>
                    <a:gd name="T28" fmla="*/ 719 w 2626"/>
                    <a:gd name="T29" fmla="*/ 622 h 2119"/>
                    <a:gd name="T30" fmla="*/ 723 w 2626"/>
                    <a:gd name="T31" fmla="*/ 519 h 2119"/>
                    <a:gd name="T32" fmla="*/ 725 w 2626"/>
                    <a:gd name="T33" fmla="*/ 366 h 2119"/>
                    <a:gd name="T34" fmla="*/ 727 w 2626"/>
                    <a:gd name="T35" fmla="*/ 276 h 2119"/>
                    <a:gd name="T36" fmla="*/ 729 w 2626"/>
                    <a:gd name="T37" fmla="*/ 154 h 2119"/>
                    <a:gd name="T38" fmla="*/ 894 w 2626"/>
                    <a:gd name="T39" fmla="*/ 6 h 2119"/>
                    <a:gd name="T40" fmla="*/ 994 w 2626"/>
                    <a:gd name="T41" fmla="*/ 6 h 2119"/>
                    <a:gd name="T42" fmla="*/ 1132 w 2626"/>
                    <a:gd name="T43" fmla="*/ 4 h 2119"/>
                    <a:gd name="T44" fmla="*/ 1295 w 2626"/>
                    <a:gd name="T45" fmla="*/ 26 h 2119"/>
                    <a:gd name="T46" fmla="*/ 1299 w 2626"/>
                    <a:gd name="T47" fmla="*/ 156 h 2119"/>
                    <a:gd name="T48" fmla="*/ 1301 w 2626"/>
                    <a:gd name="T49" fmla="*/ 258 h 2119"/>
                    <a:gd name="T50" fmla="*/ 1305 w 2626"/>
                    <a:gd name="T51" fmla="*/ 362 h 2119"/>
                    <a:gd name="T52" fmla="*/ 1407 w 2626"/>
                    <a:gd name="T53" fmla="*/ 431 h 2119"/>
                    <a:gd name="T54" fmla="*/ 1509 w 2626"/>
                    <a:gd name="T55" fmla="*/ 468 h 2119"/>
                    <a:gd name="T56" fmla="*/ 1611 w 2626"/>
                    <a:gd name="T57" fmla="*/ 488 h 2119"/>
                    <a:gd name="T58" fmla="*/ 1698 w 2626"/>
                    <a:gd name="T59" fmla="*/ 498 h 2119"/>
                    <a:gd name="T60" fmla="*/ 1790 w 2626"/>
                    <a:gd name="T61" fmla="*/ 509 h 2119"/>
                    <a:gd name="T62" fmla="*/ 1896 w 2626"/>
                    <a:gd name="T63" fmla="*/ 494 h 2119"/>
                    <a:gd name="T64" fmla="*/ 1985 w 2626"/>
                    <a:gd name="T65" fmla="*/ 523 h 2119"/>
                    <a:gd name="T66" fmla="*/ 2126 w 2626"/>
                    <a:gd name="T67" fmla="*/ 490 h 2119"/>
                    <a:gd name="T68" fmla="*/ 2168 w 2626"/>
                    <a:gd name="T69" fmla="*/ 484 h 2119"/>
                    <a:gd name="T70" fmla="*/ 2248 w 2626"/>
                    <a:gd name="T71" fmla="*/ 472 h 2119"/>
                    <a:gd name="T72" fmla="*/ 2321 w 2626"/>
                    <a:gd name="T73" fmla="*/ 504 h 2119"/>
                    <a:gd name="T74" fmla="*/ 2400 w 2626"/>
                    <a:gd name="T75" fmla="*/ 529 h 2119"/>
                    <a:gd name="T76" fmla="*/ 2470 w 2626"/>
                    <a:gd name="T77" fmla="*/ 582 h 2119"/>
                    <a:gd name="T78" fmla="*/ 2484 w 2626"/>
                    <a:gd name="T79" fmla="*/ 686 h 2119"/>
                    <a:gd name="T80" fmla="*/ 2496 w 2626"/>
                    <a:gd name="T81" fmla="*/ 785 h 2119"/>
                    <a:gd name="T82" fmla="*/ 2512 w 2626"/>
                    <a:gd name="T83" fmla="*/ 842 h 2119"/>
                    <a:gd name="T84" fmla="*/ 2610 w 2626"/>
                    <a:gd name="T85" fmla="*/ 989 h 2119"/>
                    <a:gd name="T86" fmla="*/ 2602 w 2626"/>
                    <a:gd name="T87" fmla="*/ 1148 h 2119"/>
                    <a:gd name="T88" fmla="*/ 2612 w 2626"/>
                    <a:gd name="T89" fmla="*/ 1223 h 2119"/>
                    <a:gd name="T90" fmla="*/ 2590 w 2626"/>
                    <a:gd name="T91" fmla="*/ 1298 h 2119"/>
                    <a:gd name="T92" fmla="*/ 2449 w 2626"/>
                    <a:gd name="T93" fmla="*/ 1349 h 2119"/>
                    <a:gd name="T94" fmla="*/ 2398 w 2626"/>
                    <a:gd name="T95" fmla="*/ 1304 h 2119"/>
                    <a:gd name="T96" fmla="*/ 2360 w 2626"/>
                    <a:gd name="T97" fmla="*/ 1333 h 2119"/>
                    <a:gd name="T98" fmla="*/ 2425 w 2626"/>
                    <a:gd name="T99" fmla="*/ 1386 h 2119"/>
                    <a:gd name="T100" fmla="*/ 2126 w 2626"/>
                    <a:gd name="T101" fmla="*/ 1589 h 2119"/>
                    <a:gd name="T102" fmla="*/ 1971 w 2626"/>
                    <a:gd name="T103" fmla="*/ 1728 h 2119"/>
                    <a:gd name="T104" fmla="*/ 1912 w 2626"/>
                    <a:gd name="T105" fmla="*/ 1848 h 2119"/>
                    <a:gd name="T106" fmla="*/ 1900 w 2626"/>
                    <a:gd name="T107" fmla="*/ 2117 h 2119"/>
                    <a:gd name="T108" fmla="*/ 1661 w 2626"/>
                    <a:gd name="T109" fmla="*/ 2060 h 2119"/>
                    <a:gd name="T110" fmla="*/ 1509 w 2626"/>
                    <a:gd name="T111" fmla="*/ 1952 h 2119"/>
                    <a:gd name="T112" fmla="*/ 1395 w 2626"/>
                    <a:gd name="T113" fmla="*/ 1779 h 21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626"/>
                    <a:gd name="T172" fmla="*/ 0 h 2119"/>
                    <a:gd name="T173" fmla="*/ 2626 w 2626"/>
                    <a:gd name="T174" fmla="*/ 2119 h 211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626" h="2119">
                      <a:moveTo>
                        <a:pt x="1395" y="1779"/>
                      </a:moveTo>
                      <a:lnTo>
                        <a:pt x="1374" y="1756"/>
                      </a:lnTo>
                      <a:lnTo>
                        <a:pt x="1346" y="1726"/>
                      </a:lnTo>
                      <a:lnTo>
                        <a:pt x="1299" y="1689"/>
                      </a:lnTo>
                      <a:lnTo>
                        <a:pt x="1289" y="1679"/>
                      </a:lnTo>
                      <a:lnTo>
                        <a:pt x="1267" y="1634"/>
                      </a:lnTo>
                      <a:lnTo>
                        <a:pt x="1273" y="1630"/>
                      </a:lnTo>
                      <a:lnTo>
                        <a:pt x="1214" y="1553"/>
                      </a:lnTo>
                      <a:lnTo>
                        <a:pt x="1201" y="1514"/>
                      </a:lnTo>
                      <a:lnTo>
                        <a:pt x="1179" y="1498"/>
                      </a:lnTo>
                      <a:lnTo>
                        <a:pt x="1173" y="1484"/>
                      </a:lnTo>
                      <a:lnTo>
                        <a:pt x="1128" y="1457"/>
                      </a:lnTo>
                      <a:lnTo>
                        <a:pt x="1118" y="1441"/>
                      </a:lnTo>
                      <a:lnTo>
                        <a:pt x="1100" y="1437"/>
                      </a:lnTo>
                      <a:lnTo>
                        <a:pt x="1095" y="1429"/>
                      </a:lnTo>
                      <a:lnTo>
                        <a:pt x="1079" y="1429"/>
                      </a:lnTo>
                      <a:lnTo>
                        <a:pt x="1073" y="1408"/>
                      </a:lnTo>
                      <a:lnTo>
                        <a:pt x="1067" y="1408"/>
                      </a:lnTo>
                      <a:lnTo>
                        <a:pt x="1040" y="1382"/>
                      </a:lnTo>
                      <a:lnTo>
                        <a:pt x="1020" y="1382"/>
                      </a:lnTo>
                      <a:lnTo>
                        <a:pt x="1018" y="1378"/>
                      </a:lnTo>
                      <a:lnTo>
                        <a:pt x="973" y="1378"/>
                      </a:lnTo>
                      <a:lnTo>
                        <a:pt x="927" y="1370"/>
                      </a:lnTo>
                      <a:lnTo>
                        <a:pt x="926" y="1374"/>
                      </a:lnTo>
                      <a:lnTo>
                        <a:pt x="916" y="1372"/>
                      </a:lnTo>
                      <a:lnTo>
                        <a:pt x="914" y="1376"/>
                      </a:lnTo>
                      <a:lnTo>
                        <a:pt x="859" y="1357"/>
                      </a:lnTo>
                      <a:lnTo>
                        <a:pt x="813" y="1384"/>
                      </a:lnTo>
                      <a:lnTo>
                        <a:pt x="800" y="1384"/>
                      </a:lnTo>
                      <a:lnTo>
                        <a:pt x="766" y="1414"/>
                      </a:lnTo>
                      <a:lnTo>
                        <a:pt x="739" y="1482"/>
                      </a:lnTo>
                      <a:lnTo>
                        <a:pt x="698" y="1520"/>
                      </a:lnTo>
                      <a:lnTo>
                        <a:pt x="684" y="1537"/>
                      </a:lnTo>
                      <a:lnTo>
                        <a:pt x="639" y="1526"/>
                      </a:lnTo>
                      <a:lnTo>
                        <a:pt x="607" y="1504"/>
                      </a:lnTo>
                      <a:lnTo>
                        <a:pt x="562" y="1486"/>
                      </a:lnTo>
                      <a:lnTo>
                        <a:pt x="552" y="1476"/>
                      </a:lnTo>
                      <a:lnTo>
                        <a:pt x="511" y="1467"/>
                      </a:lnTo>
                      <a:lnTo>
                        <a:pt x="485" y="1451"/>
                      </a:lnTo>
                      <a:lnTo>
                        <a:pt x="460" y="1425"/>
                      </a:lnTo>
                      <a:lnTo>
                        <a:pt x="409" y="1398"/>
                      </a:lnTo>
                      <a:lnTo>
                        <a:pt x="373" y="1323"/>
                      </a:lnTo>
                      <a:lnTo>
                        <a:pt x="369" y="1272"/>
                      </a:lnTo>
                      <a:lnTo>
                        <a:pt x="338" y="1215"/>
                      </a:lnTo>
                      <a:lnTo>
                        <a:pt x="320" y="1193"/>
                      </a:lnTo>
                      <a:lnTo>
                        <a:pt x="316" y="1184"/>
                      </a:lnTo>
                      <a:lnTo>
                        <a:pt x="242" y="1144"/>
                      </a:lnTo>
                      <a:lnTo>
                        <a:pt x="194" y="1091"/>
                      </a:lnTo>
                      <a:lnTo>
                        <a:pt x="169" y="1077"/>
                      </a:lnTo>
                      <a:lnTo>
                        <a:pt x="124" y="1028"/>
                      </a:lnTo>
                      <a:lnTo>
                        <a:pt x="98" y="1021"/>
                      </a:lnTo>
                      <a:lnTo>
                        <a:pt x="78" y="1003"/>
                      </a:lnTo>
                      <a:lnTo>
                        <a:pt x="45" y="950"/>
                      </a:lnTo>
                      <a:lnTo>
                        <a:pt x="27" y="948"/>
                      </a:lnTo>
                      <a:lnTo>
                        <a:pt x="21" y="942"/>
                      </a:lnTo>
                      <a:lnTo>
                        <a:pt x="0" y="918"/>
                      </a:lnTo>
                      <a:lnTo>
                        <a:pt x="8" y="914"/>
                      </a:lnTo>
                      <a:lnTo>
                        <a:pt x="2" y="903"/>
                      </a:lnTo>
                      <a:lnTo>
                        <a:pt x="8" y="897"/>
                      </a:lnTo>
                      <a:lnTo>
                        <a:pt x="55" y="901"/>
                      </a:lnTo>
                      <a:lnTo>
                        <a:pt x="80" y="903"/>
                      </a:lnTo>
                      <a:lnTo>
                        <a:pt x="104" y="903"/>
                      </a:lnTo>
                      <a:lnTo>
                        <a:pt x="130" y="905"/>
                      </a:lnTo>
                      <a:lnTo>
                        <a:pt x="253" y="912"/>
                      </a:lnTo>
                      <a:lnTo>
                        <a:pt x="308" y="914"/>
                      </a:lnTo>
                      <a:lnTo>
                        <a:pt x="344" y="916"/>
                      </a:lnTo>
                      <a:lnTo>
                        <a:pt x="358" y="916"/>
                      </a:lnTo>
                      <a:lnTo>
                        <a:pt x="456" y="920"/>
                      </a:lnTo>
                      <a:lnTo>
                        <a:pt x="473" y="922"/>
                      </a:lnTo>
                      <a:lnTo>
                        <a:pt x="523" y="922"/>
                      </a:lnTo>
                      <a:lnTo>
                        <a:pt x="530" y="924"/>
                      </a:lnTo>
                      <a:lnTo>
                        <a:pt x="576" y="924"/>
                      </a:lnTo>
                      <a:lnTo>
                        <a:pt x="580" y="924"/>
                      </a:lnTo>
                      <a:lnTo>
                        <a:pt x="582" y="924"/>
                      </a:lnTo>
                      <a:lnTo>
                        <a:pt x="601" y="924"/>
                      </a:lnTo>
                      <a:lnTo>
                        <a:pt x="652" y="926"/>
                      </a:lnTo>
                      <a:lnTo>
                        <a:pt x="660" y="926"/>
                      </a:lnTo>
                      <a:lnTo>
                        <a:pt x="700" y="928"/>
                      </a:lnTo>
                      <a:lnTo>
                        <a:pt x="713" y="928"/>
                      </a:lnTo>
                      <a:lnTo>
                        <a:pt x="713" y="910"/>
                      </a:lnTo>
                      <a:lnTo>
                        <a:pt x="713" y="877"/>
                      </a:lnTo>
                      <a:lnTo>
                        <a:pt x="713" y="830"/>
                      </a:lnTo>
                      <a:lnTo>
                        <a:pt x="713" y="822"/>
                      </a:lnTo>
                      <a:lnTo>
                        <a:pt x="715" y="800"/>
                      </a:lnTo>
                      <a:lnTo>
                        <a:pt x="715" y="761"/>
                      </a:lnTo>
                      <a:lnTo>
                        <a:pt x="715" y="732"/>
                      </a:lnTo>
                      <a:lnTo>
                        <a:pt x="717" y="698"/>
                      </a:lnTo>
                      <a:lnTo>
                        <a:pt x="719" y="647"/>
                      </a:lnTo>
                      <a:lnTo>
                        <a:pt x="719" y="645"/>
                      </a:lnTo>
                      <a:lnTo>
                        <a:pt x="719" y="622"/>
                      </a:lnTo>
                      <a:lnTo>
                        <a:pt x="719" y="616"/>
                      </a:lnTo>
                      <a:lnTo>
                        <a:pt x="719" y="608"/>
                      </a:lnTo>
                      <a:lnTo>
                        <a:pt x="721" y="586"/>
                      </a:lnTo>
                      <a:lnTo>
                        <a:pt x="721" y="578"/>
                      </a:lnTo>
                      <a:lnTo>
                        <a:pt x="721" y="555"/>
                      </a:lnTo>
                      <a:lnTo>
                        <a:pt x="723" y="519"/>
                      </a:lnTo>
                      <a:lnTo>
                        <a:pt x="723" y="468"/>
                      </a:lnTo>
                      <a:lnTo>
                        <a:pt x="725" y="456"/>
                      </a:lnTo>
                      <a:lnTo>
                        <a:pt x="725" y="454"/>
                      </a:lnTo>
                      <a:lnTo>
                        <a:pt x="725" y="431"/>
                      </a:lnTo>
                      <a:lnTo>
                        <a:pt x="725" y="417"/>
                      </a:lnTo>
                      <a:lnTo>
                        <a:pt x="725" y="366"/>
                      </a:lnTo>
                      <a:lnTo>
                        <a:pt x="725" y="342"/>
                      </a:lnTo>
                      <a:lnTo>
                        <a:pt x="727" y="340"/>
                      </a:lnTo>
                      <a:lnTo>
                        <a:pt x="727" y="323"/>
                      </a:lnTo>
                      <a:lnTo>
                        <a:pt x="727" y="313"/>
                      </a:lnTo>
                      <a:lnTo>
                        <a:pt x="727" y="287"/>
                      </a:lnTo>
                      <a:lnTo>
                        <a:pt x="727" y="276"/>
                      </a:lnTo>
                      <a:lnTo>
                        <a:pt x="727" y="258"/>
                      </a:lnTo>
                      <a:lnTo>
                        <a:pt x="727" y="246"/>
                      </a:lnTo>
                      <a:lnTo>
                        <a:pt x="729" y="185"/>
                      </a:lnTo>
                      <a:lnTo>
                        <a:pt x="729" y="162"/>
                      </a:lnTo>
                      <a:lnTo>
                        <a:pt x="729" y="160"/>
                      </a:lnTo>
                      <a:lnTo>
                        <a:pt x="729" y="154"/>
                      </a:lnTo>
                      <a:lnTo>
                        <a:pt x="731" y="97"/>
                      </a:lnTo>
                      <a:lnTo>
                        <a:pt x="731" y="4"/>
                      </a:lnTo>
                      <a:lnTo>
                        <a:pt x="739" y="4"/>
                      </a:lnTo>
                      <a:lnTo>
                        <a:pt x="810" y="4"/>
                      </a:lnTo>
                      <a:lnTo>
                        <a:pt x="855" y="6"/>
                      </a:lnTo>
                      <a:lnTo>
                        <a:pt x="894" y="6"/>
                      </a:lnTo>
                      <a:lnTo>
                        <a:pt x="900" y="6"/>
                      </a:lnTo>
                      <a:lnTo>
                        <a:pt x="904" y="6"/>
                      </a:lnTo>
                      <a:lnTo>
                        <a:pt x="918" y="6"/>
                      </a:lnTo>
                      <a:lnTo>
                        <a:pt x="943" y="6"/>
                      </a:lnTo>
                      <a:lnTo>
                        <a:pt x="951" y="6"/>
                      </a:lnTo>
                      <a:lnTo>
                        <a:pt x="994" y="6"/>
                      </a:lnTo>
                      <a:lnTo>
                        <a:pt x="1040" y="4"/>
                      </a:lnTo>
                      <a:lnTo>
                        <a:pt x="1063" y="4"/>
                      </a:lnTo>
                      <a:lnTo>
                        <a:pt x="1093" y="4"/>
                      </a:lnTo>
                      <a:lnTo>
                        <a:pt x="1108" y="4"/>
                      </a:lnTo>
                      <a:lnTo>
                        <a:pt x="1118" y="4"/>
                      </a:lnTo>
                      <a:lnTo>
                        <a:pt x="1132" y="4"/>
                      </a:lnTo>
                      <a:lnTo>
                        <a:pt x="1179" y="2"/>
                      </a:lnTo>
                      <a:lnTo>
                        <a:pt x="1193" y="2"/>
                      </a:lnTo>
                      <a:lnTo>
                        <a:pt x="1224" y="2"/>
                      </a:lnTo>
                      <a:lnTo>
                        <a:pt x="1226" y="2"/>
                      </a:lnTo>
                      <a:lnTo>
                        <a:pt x="1293" y="0"/>
                      </a:lnTo>
                      <a:lnTo>
                        <a:pt x="1295" y="26"/>
                      </a:lnTo>
                      <a:lnTo>
                        <a:pt x="1297" y="93"/>
                      </a:lnTo>
                      <a:lnTo>
                        <a:pt x="1297" y="103"/>
                      </a:lnTo>
                      <a:lnTo>
                        <a:pt x="1297" y="120"/>
                      </a:lnTo>
                      <a:lnTo>
                        <a:pt x="1297" y="128"/>
                      </a:lnTo>
                      <a:lnTo>
                        <a:pt x="1297" y="140"/>
                      </a:lnTo>
                      <a:lnTo>
                        <a:pt x="1299" y="156"/>
                      </a:lnTo>
                      <a:lnTo>
                        <a:pt x="1299" y="181"/>
                      </a:lnTo>
                      <a:lnTo>
                        <a:pt x="1299" y="207"/>
                      </a:lnTo>
                      <a:lnTo>
                        <a:pt x="1301" y="213"/>
                      </a:lnTo>
                      <a:lnTo>
                        <a:pt x="1301" y="223"/>
                      </a:lnTo>
                      <a:lnTo>
                        <a:pt x="1301" y="250"/>
                      </a:lnTo>
                      <a:lnTo>
                        <a:pt x="1301" y="258"/>
                      </a:lnTo>
                      <a:lnTo>
                        <a:pt x="1301" y="272"/>
                      </a:lnTo>
                      <a:lnTo>
                        <a:pt x="1303" y="283"/>
                      </a:lnTo>
                      <a:lnTo>
                        <a:pt x="1303" y="303"/>
                      </a:lnTo>
                      <a:lnTo>
                        <a:pt x="1303" y="335"/>
                      </a:lnTo>
                      <a:lnTo>
                        <a:pt x="1305" y="348"/>
                      </a:lnTo>
                      <a:lnTo>
                        <a:pt x="1305" y="362"/>
                      </a:lnTo>
                      <a:lnTo>
                        <a:pt x="1307" y="401"/>
                      </a:lnTo>
                      <a:lnTo>
                        <a:pt x="1313" y="397"/>
                      </a:lnTo>
                      <a:lnTo>
                        <a:pt x="1336" y="409"/>
                      </a:lnTo>
                      <a:lnTo>
                        <a:pt x="1356" y="429"/>
                      </a:lnTo>
                      <a:lnTo>
                        <a:pt x="1403" y="429"/>
                      </a:lnTo>
                      <a:lnTo>
                        <a:pt x="1407" y="431"/>
                      </a:lnTo>
                      <a:lnTo>
                        <a:pt x="1450" y="437"/>
                      </a:lnTo>
                      <a:lnTo>
                        <a:pt x="1458" y="441"/>
                      </a:lnTo>
                      <a:lnTo>
                        <a:pt x="1462" y="464"/>
                      </a:lnTo>
                      <a:lnTo>
                        <a:pt x="1476" y="470"/>
                      </a:lnTo>
                      <a:lnTo>
                        <a:pt x="1490" y="468"/>
                      </a:lnTo>
                      <a:lnTo>
                        <a:pt x="1509" y="468"/>
                      </a:lnTo>
                      <a:lnTo>
                        <a:pt x="1549" y="482"/>
                      </a:lnTo>
                      <a:lnTo>
                        <a:pt x="1572" y="472"/>
                      </a:lnTo>
                      <a:lnTo>
                        <a:pt x="1574" y="474"/>
                      </a:lnTo>
                      <a:lnTo>
                        <a:pt x="1586" y="478"/>
                      </a:lnTo>
                      <a:lnTo>
                        <a:pt x="1598" y="488"/>
                      </a:lnTo>
                      <a:lnTo>
                        <a:pt x="1611" y="488"/>
                      </a:lnTo>
                      <a:lnTo>
                        <a:pt x="1645" y="474"/>
                      </a:lnTo>
                      <a:lnTo>
                        <a:pt x="1659" y="476"/>
                      </a:lnTo>
                      <a:lnTo>
                        <a:pt x="1666" y="472"/>
                      </a:lnTo>
                      <a:lnTo>
                        <a:pt x="1674" y="470"/>
                      </a:lnTo>
                      <a:lnTo>
                        <a:pt x="1680" y="498"/>
                      </a:lnTo>
                      <a:lnTo>
                        <a:pt x="1698" y="498"/>
                      </a:lnTo>
                      <a:lnTo>
                        <a:pt x="1700" y="519"/>
                      </a:lnTo>
                      <a:lnTo>
                        <a:pt x="1720" y="527"/>
                      </a:lnTo>
                      <a:lnTo>
                        <a:pt x="1767" y="500"/>
                      </a:lnTo>
                      <a:lnTo>
                        <a:pt x="1780" y="513"/>
                      </a:lnTo>
                      <a:lnTo>
                        <a:pt x="1786" y="511"/>
                      </a:lnTo>
                      <a:lnTo>
                        <a:pt x="1790" y="509"/>
                      </a:lnTo>
                      <a:lnTo>
                        <a:pt x="1794" y="509"/>
                      </a:lnTo>
                      <a:lnTo>
                        <a:pt x="1816" y="527"/>
                      </a:lnTo>
                      <a:lnTo>
                        <a:pt x="1853" y="513"/>
                      </a:lnTo>
                      <a:lnTo>
                        <a:pt x="1853" y="537"/>
                      </a:lnTo>
                      <a:lnTo>
                        <a:pt x="1867" y="545"/>
                      </a:lnTo>
                      <a:lnTo>
                        <a:pt x="1896" y="494"/>
                      </a:lnTo>
                      <a:lnTo>
                        <a:pt x="1898" y="494"/>
                      </a:lnTo>
                      <a:lnTo>
                        <a:pt x="1938" y="517"/>
                      </a:lnTo>
                      <a:lnTo>
                        <a:pt x="1965" y="500"/>
                      </a:lnTo>
                      <a:lnTo>
                        <a:pt x="1967" y="500"/>
                      </a:lnTo>
                      <a:lnTo>
                        <a:pt x="1963" y="506"/>
                      </a:lnTo>
                      <a:lnTo>
                        <a:pt x="1985" y="523"/>
                      </a:lnTo>
                      <a:lnTo>
                        <a:pt x="2001" y="521"/>
                      </a:lnTo>
                      <a:lnTo>
                        <a:pt x="2010" y="531"/>
                      </a:lnTo>
                      <a:lnTo>
                        <a:pt x="2034" y="521"/>
                      </a:lnTo>
                      <a:lnTo>
                        <a:pt x="2079" y="494"/>
                      </a:lnTo>
                      <a:lnTo>
                        <a:pt x="2111" y="500"/>
                      </a:lnTo>
                      <a:lnTo>
                        <a:pt x="2126" y="490"/>
                      </a:lnTo>
                      <a:lnTo>
                        <a:pt x="2128" y="486"/>
                      </a:lnTo>
                      <a:lnTo>
                        <a:pt x="2156" y="478"/>
                      </a:lnTo>
                      <a:lnTo>
                        <a:pt x="2156" y="474"/>
                      </a:lnTo>
                      <a:lnTo>
                        <a:pt x="2164" y="474"/>
                      </a:lnTo>
                      <a:lnTo>
                        <a:pt x="2170" y="482"/>
                      </a:lnTo>
                      <a:lnTo>
                        <a:pt x="2168" y="484"/>
                      </a:lnTo>
                      <a:lnTo>
                        <a:pt x="2213" y="480"/>
                      </a:lnTo>
                      <a:lnTo>
                        <a:pt x="2219" y="480"/>
                      </a:lnTo>
                      <a:lnTo>
                        <a:pt x="2223" y="468"/>
                      </a:lnTo>
                      <a:lnTo>
                        <a:pt x="2240" y="466"/>
                      </a:lnTo>
                      <a:lnTo>
                        <a:pt x="2246" y="466"/>
                      </a:lnTo>
                      <a:lnTo>
                        <a:pt x="2248" y="472"/>
                      </a:lnTo>
                      <a:lnTo>
                        <a:pt x="2272" y="478"/>
                      </a:lnTo>
                      <a:lnTo>
                        <a:pt x="2299" y="498"/>
                      </a:lnTo>
                      <a:lnTo>
                        <a:pt x="2309" y="502"/>
                      </a:lnTo>
                      <a:lnTo>
                        <a:pt x="2307" y="494"/>
                      </a:lnTo>
                      <a:lnTo>
                        <a:pt x="2321" y="496"/>
                      </a:lnTo>
                      <a:lnTo>
                        <a:pt x="2321" y="504"/>
                      </a:lnTo>
                      <a:lnTo>
                        <a:pt x="2327" y="502"/>
                      </a:lnTo>
                      <a:lnTo>
                        <a:pt x="2325" y="506"/>
                      </a:lnTo>
                      <a:lnTo>
                        <a:pt x="2348" y="508"/>
                      </a:lnTo>
                      <a:lnTo>
                        <a:pt x="2370" y="517"/>
                      </a:lnTo>
                      <a:lnTo>
                        <a:pt x="2376" y="513"/>
                      </a:lnTo>
                      <a:lnTo>
                        <a:pt x="2400" y="529"/>
                      </a:lnTo>
                      <a:lnTo>
                        <a:pt x="2423" y="517"/>
                      </a:lnTo>
                      <a:lnTo>
                        <a:pt x="2464" y="521"/>
                      </a:lnTo>
                      <a:lnTo>
                        <a:pt x="2464" y="525"/>
                      </a:lnTo>
                      <a:lnTo>
                        <a:pt x="2468" y="557"/>
                      </a:lnTo>
                      <a:lnTo>
                        <a:pt x="2470" y="578"/>
                      </a:lnTo>
                      <a:lnTo>
                        <a:pt x="2470" y="582"/>
                      </a:lnTo>
                      <a:lnTo>
                        <a:pt x="2474" y="608"/>
                      </a:lnTo>
                      <a:lnTo>
                        <a:pt x="2476" y="629"/>
                      </a:lnTo>
                      <a:lnTo>
                        <a:pt x="2476" y="631"/>
                      </a:lnTo>
                      <a:lnTo>
                        <a:pt x="2480" y="657"/>
                      </a:lnTo>
                      <a:lnTo>
                        <a:pt x="2484" y="682"/>
                      </a:lnTo>
                      <a:lnTo>
                        <a:pt x="2484" y="686"/>
                      </a:lnTo>
                      <a:lnTo>
                        <a:pt x="2484" y="694"/>
                      </a:lnTo>
                      <a:lnTo>
                        <a:pt x="2486" y="708"/>
                      </a:lnTo>
                      <a:lnTo>
                        <a:pt x="2490" y="734"/>
                      </a:lnTo>
                      <a:lnTo>
                        <a:pt x="2492" y="755"/>
                      </a:lnTo>
                      <a:lnTo>
                        <a:pt x="2492" y="759"/>
                      </a:lnTo>
                      <a:lnTo>
                        <a:pt x="2496" y="785"/>
                      </a:lnTo>
                      <a:lnTo>
                        <a:pt x="2496" y="794"/>
                      </a:lnTo>
                      <a:lnTo>
                        <a:pt x="2502" y="834"/>
                      </a:lnTo>
                      <a:lnTo>
                        <a:pt x="2506" y="836"/>
                      </a:lnTo>
                      <a:lnTo>
                        <a:pt x="2508" y="838"/>
                      </a:lnTo>
                      <a:lnTo>
                        <a:pt x="2510" y="840"/>
                      </a:lnTo>
                      <a:lnTo>
                        <a:pt x="2512" y="842"/>
                      </a:lnTo>
                      <a:lnTo>
                        <a:pt x="2537" y="861"/>
                      </a:lnTo>
                      <a:lnTo>
                        <a:pt x="2549" y="879"/>
                      </a:lnTo>
                      <a:lnTo>
                        <a:pt x="2553" y="912"/>
                      </a:lnTo>
                      <a:lnTo>
                        <a:pt x="2576" y="928"/>
                      </a:lnTo>
                      <a:lnTo>
                        <a:pt x="2572" y="932"/>
                      </a:lnTo>
                      <a:lnTo>
                        <a:pt x="2610" y="989"/>
                      </a:lnTo>
                      <a:lnTo>
                        <a:pt x="2620" y="987"/>
                      </a:lnTo>
                      <a:lnTo>
                        <a:pt x="2620" y="1024"/>
                      </a:lnTo>
                      <a:lnTo>
                        <a:pt x="2626" y="1050"/>
                      </a:lnTo>
                      <a:lnTo>
                        <a:pt x="2620" y="1076"/>
                      </a:lnTo>
                      <a:lnTo>
                        <a:pt x="2606" y="1127"/>
                      </a:lnTo>
                      <a:lnTo>
                        <a:pt x="2602" y="1148"/>
                      </a:lnTo>
                      <a:lnTo>
                        <a:pt x="2600" y="1150"/>
                      </a:lnTo>
                      <a:lnTo>
                        <a:pt x="2602" y="1164"/>
                      </a:lnTo>
                      <a:lnTo>
                        <a:pt x="2612" y="1178"/>
                      </a:lnTo>
                      <a:lnTo>
                        <a:pt x="2616" y="1203"/>
                      </a:lnTo>
                      <a:lnTo>
                        <a:pt x="2614" y="1217"/>
                      </a:lnTo>
                      <a:lnTo>
                        <a:pt x="2612" y="1223"/>
                      </a:lnTo>
                      <a:lnTo>
                        <a:pt x="2606" y="1229"/>
                      </a:lnTo>
                      <a:lnTo>
                        <a:pt x="2592" y="1258"/>
                      </a:lnTo>
                      <a:lnTo>
                        <a:pt x="2584" y="1264"/>
                      </a:lnTo>
                      <a:lnTo>
                        <a:pt x="2590" y="1284"/>
                      </a:lnTo>
                      <a:lnTo>
                        <a:pt x="2604" y="1302"/>
                      </a:lnTo>
                      <a:lnTo>
                        <a:pt x="2590" y="1298"/>
                      </a:lnTo>
                      <a:lnTo>
                        <a:pt x="2557" y="1302"/>
                      </a:lnTo>
                      <a:lnTo>
                        <a:pt x="2496" y="1331"/>
                      </a:lnTo>
                      <a:lnTo>
                        <a:pt x="2494" y="1333"/>
                      </a:lnTo>
                      <a:lnTo>
                        <a:pt x="2423" y="1380"/>
                      </a:lnTo>
                      <a:lnTo>
                        <a:pt x="2413" y="1378"/>
                      </a:lnTo>
                      <a:lnTo>
                        <a:pt x="2449" y="1349"/>
                      </a:lnTo>
                      <a:lnTo>
                        <a:pt x="2468" y="1341"/>
                      </a:lnTo>
                      <a:lnTo>
                        <a:pt x="2468" y="1337"/>
                      </a:lnTo>
                      <a:lnTo>
                        <a:pt x="2441" y="1339"/>
                      </a:lnTo>
                      <a:lnTo>
                        <a:pt x="2415" y="1347"/>
                      </a:lnTo>
                      <a:lnTo>
                        <a:pt x="2411" y="1298"/>
                      </a:lnTo>
                      <a:lnTo>
                        <a:pt x="2398" y="1304"/>
                      </a:lnTo>
                      <a:lnTo>
                        <a:pt x="2388" y="1321"/>
                      </a:lnTo>
                      <a:lnTo>
                        <a:pt x="2376" y="1321"/>
                      </a:lnTo>
                      <a:lnTo>
                        <a:pt x="2370" y="1321"/>
                      </a:lnTo>
                      <a:lnTo>
                        <a:pt x="2368" y="1321"/>
                      </a:lnTo>
                      <a:lnTo>
                        <a:pt x="2366" y="1323"/>
                      </a:lnTo>
                      <a:lnTo>
                        <a:pt x="2360" y="1333"/>
                      </a:lnTo>
                      <a:lnTo>
                        <a:pt x="2364" y="1341"/>
                      </a:lnTo>
                      <a:lnTo>
                        <a:pt x="2360" y="1347"/>
                      </a:lnTo>
                      <a:lnTo>
                        <a:pt x="2364" y="1353"/>
                      </a:lnTo>
                      <a:lnTo>
                        <a:pt x="2384" y="1357"/>
                      </a:lnTo>
                      <a:lnTo>
                        <a:pt x="2394" y="1378"/>
                      </a:lnTo>
                      <a:lnTo>
                        <a:pt x="2425" y="1386"/>
                      </a:lnTo>
                      <a:lnTo>
                        <a:pt x="2350" y="1445"/>
                      </a:lnTo>
                      <a:lnTo>
                        <a:pt x="2299" y="1490"/>
                      </a:lnTo>
                      <a:lnTo>
                        <a:pt x="2276" y="1502"/>
                      </a:lnTo>
                      <a:lnTo>
                        <a:pt x="2276" y="1504"/>
                      </a:lnTo>
                      <a:lnTo>
                        <a:pt x="2195" y="1551"/>
                      </a:lnTo>
                      <a:lnTo>
                        <a:pt x="2126" y="1589"/>
                      </a:lnTo>
                      <a:lnTo>
                        <a:pt x="2101" y="1608"/>
                      </a:lnTo>
                      <a:lnTo>
                        <a:pt x="2077" y="1628"/>
                      </a:lnTo>
                      <a:lnTo>
                        <a:pt x="2052" y="1644"/>
                      </a:lnTo>
                      <a:lnTo>
                        <a:pt x="2006" y="1679"/>
                      </a:lnTo>
                      <a:lnTo>
                        <a:pt x="1971" y="1722"/>
                      </a:lnTo>
                      <a:lnTo>
                        <a:pt x="1971" y="1728"/>
                      </a:lnTo>
                      <a:lnTo>
                        <a:pt x="1973" y="1728"/>
                      </a:lnTo>
                      <a:lnTo>
                        <a:pt x="1953" y="1750"/>
                      </a:lnTo>
                      <a:lnTo>
                        <a:pt x="1938" y="1781"/>
                      </a:lnTo>
                      <a:lnTo>
                        <a:pt x="1936" y="1781"/>
                      </a:lnTo>
                      <a:lnTo>
                        <a:pt x="1914" y="1842"/>
                      </a:lnTo>
                      <a:lnTo>
                        <a:pt x="1912" y="1848"/>
                      </a:lnTo>
                      <a:lnTo>
                        <a:pt x="1912" y="1897"/>
                      </a:lnTo>
                      <a:lnTo>
                        <a:pt x="1936" y="1976"/>
                      </a:lnTo>
                      <a:lnTo>
                        <a:pt x="1953" y="2011"/>
                      </a:lnTo>
                      <a:lnTo>
                        <a:pt x="1975" y="2092"/>
                      </a:lnTo>
                      <a:lnTo>
                        <a:pt x="1932" y="2119"/>
                      </a:lnTo>
                      <a:lnTo>
                        <a:pt x="1900" y="2117"/>
                      </a:lnTo>
                      <a:lnTo>
                        <a:pt x="1873" y="2100"/>
                      </a:lnTo>
                      <a:lnTo>
                        <a:pt x="1820" y="2088"/>
                      </a:lnTo>
                      <a:lnTo>
                        <a:pt x="1735" y="2094"/>
                      </a:lnTo>
                      <a:lnTo>
                        <a:pt x="1729" y="2084"/>
                      </a:lnTo>
                      <a:lnTo>
                        <a:pt x="1720" y="2084"/>
                      </a:lnTo>
                      <a:lnTo>
                        <a:pt x="1661" y="2060"/>
                      </a:lnTo>
                      <a:lnTo>
                        <a:pt x="1641" y="2062"/>
                      </a:lnTo>
                      <a:lnTo>
                        <a:pt x="1625" y="2054"/>
                      </a:lnTo>
                      <a:lnTo>
                        <a:pt x="1625" y="2048"/>
                      </a:lnTo>
                      <a:lnTo>
                        <a:pt x="1570" y="2039"/>
                      </a:lnTo>
                      <a:lnTo>
                        <a:pt x="1533" y="2005"/>
                      </a:lnTo>
                      <a:lnTo>
                        <a:pt x="1509" y="1952"/>
                      </a:lnTo>
                      <a:lnTo>
                        <a:pt x="1478" y="1923"/>
                      </a:lnTo>
                      <a:lnTo>
                        <a:pt x="1466" y="1870"/>
                      </a:lnTo>
                      <a:lnTo>
                        <a:pt x="1454" y="1822"/>
                      </a:lnTo>
                      <a:lnTo>
                        <a:pt x="1427" y="1797"/>
                      </a:lnTo>
                      <a:lnTo>
                        <a:pt x="1401" y="1785"/>
                      </a:lnTo>
                      <a:lnTo>
                        <a:pt x="1395" y="1779"/>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205" name="Freeform 44">
                  <a:extLst>
                    <a:ext uri="{FF2B5EF4-FFF2-40B4-BE49-F238E27FC236}">
                      <a16:creationId xmlns:a16="http://schemas.microsoft.com/office/drawing/2014/main" id="{B6E7446A-06C1-4376-A5A0-558D8337363A}"/>
                    </a:ext>
                  </a:extLst>
                </p:cNvPr>
                <p:cNvSpPr>
                  <a:spLocks/>
                </p:cNvSpPr>
                <p:nvPr/>
              </p:nvSpPr>
              <p:spPr bwMode="auto">
                <a:xfrm>
                  <a:off x="4021" y="2044"/>
                  <a:ext cx="636" cy="368"/>
                </a:xfrm>
                <a:custGeom>
                  <a:avLst/>
                  <a:gdLst>
                    <a:gd name="T0" fmla="*/ 890 w 1271"/>
                    <a:gd name="T1" fmla="*/ 509 h 735"/>
                    <a:gd name="T2" fmla="*/ 813 w 1271"/>
                    <a:gd name="T3" fmla="*/ 527 h 735"/>
                    <a:gd name="T4" fmla="*/ 768 w 1271"/>
                    <a:gd name="T5" fmla="*/ 535 h 735"/>
                    <a:gd name="T6" fmla="*/ 713 w 1271"/>
                    <a:gd name="T7" fmla="*/ 550 h 735"/>
                    <a:gd name="T8" fmla="*/ 642 w 1271"/>
                    <a:gd name="T9" fmla="*/ 568 h 735"/>
                    <a:gd name="T10" fmla="*/ 587 w 1271"/>
                    <a:gd name="T11" fmla="*/ 578 h 735"/>
                    <a:gd name="T12" fmla="*/ 536 w 1271"/>
                    <a:gd name="T13" fmla="*/ 588 h 735"/>
                    <a:gd name="T14" fmla="*/ 505 w 1271"/>
                    <a:gd name="T15" fmla="*/ 596 h 735"/>
                    <a:gd name="T16" fmla="*/ 454 w 1271"/>
                    <a:gd name="T17" fmla="*/ 607 h 735"/>
                    <a:gd name="T18" fmla="*/ 387 w 1271"/>
                    <a:gd name="T19" fmla="*/ 625 h 735"/>
                    <a:gd name="T20" fmla="*/ 316 w 1271"/>
                    <a:gd name="T21" fmla="*/ 641 h 735"/>
                    <a:gd name="T22" fmla="*/ 238 w 1271"/>
                    <a:gd name="T23" fmla="*/ 649 h 735"/>
                    <a:gd name="T24" fmla="*/ 206 w 1271"/>
                    <a:gd name="T25" fmla="*/ 694 h 735"/>
                    <a:gd name="T26" fmla="*/ 163 w 1271"/>
                    <a:gd name="T27" fmla="*/ 702 h 735"/>
                    <a:gd name="T28" fmla="*/ 108 w 1271"/>
                    <a:gd name="T29" fmla="*/ 714 h 735"/>
                    <a:gd name="T30" fmla="*/ 14 w 1271"/>
                    <a:gd name="T31" fmla="*/ 731 h 735"/>
                    <a:gd name="T32" fmla="*/ 12 w 1271"/>
                    <a:gd name="T33" fmla="*/ 706 h 735"/>
                    <a:gd name="T34" fmla="*/ 43 w 1271"/>
                    <a:gd name="T35" fmla="*/ 672 h 735"/>
                    <a:gd name="T36" fmla="*/ 41 w 1271"/>
                    <a:gd name="T37" fmla="*/ 633 h 735"/>
                    <a:gd name="T38" fmla="*/ 21 w 1271"/>
                    <a:gd name="T39" fmla="*/ 611 h 735"/>
                    <a:gd name="T40" fmla="*/ 61 w 1271"/>
                    <a:gd name="T41" fmla="*/ 570 h 735"/>
                    <a:gd name="T42" fmla="*/ 143 w 1271"/>
                    <a:gd name="T43" fmla="*/ 586 h 735"/>
                    <a:gd name="T44" fmla="*/ 143 w 1271"/>
                    <a:gd name="T45" fmla="*/ 511 h 735"/>
                    <a:gd name="T46" fmla="*/ 171 w 1271"/>
                    <a:gd name="T47" fmla="*/ 497 h 735"/>
                    <a:gd name="T48" fmla="*/ 186 w 1271"/>
                    <a:gd name="T49" fmla="*/ 470 h 735"/>
                    <a:gd name="T50" fmla="*/ 200 w 1271"/>
                    <a:gd name="T51" fmla="*/ 419 h 735"/>
                    <a:gd name="T52" fmla="*/ 240 w 1271"/>
                    <a:gd name="T53" fmla="*/ 391 h 735"/>
                    <a:gd name="T54" fmla="*/ 291 w 1271"/>
                    <a:gd name="T55" fmla="*/ 370 h 735"/>
                    <a:gd name="T56" fmla="*/ 326 w 1271"/>
                    <a:gd name="T57" fmla="*/ 374 h 735"/>
                    <a:gd name="T58" fmla="*/ 391 w 1271"/>
                    <a:gd name="T59" fmla="*/ 338 h 735"/>
                    <a:gd name="T60" fmla="*/ 436 w 1271"/>
                    <a:gd name="T61" fmla="*/ 356 h 735"/>
                    <a:gd name="T62" fmla="*/ 458 w 1271"/>
                    <a:gd name="T63" fmla="*/ 297 h 735"/>
                    <a:gd name="T64" fmla="*/ 468 w 1271"/>
                    <a:gd name="T65" fmla="*/ 273 h 735"/>
                    <a:gd name="T66" fmla="*/ 544 w 1271"/>
                    <a:gd name="T67" fmla="*/ 297 h 735"/>
                    <a:gd name="T68" fmla="*/ 552 w 1271"/>
                    <a:gd name="T69" fmla="*/ 256 h 735"/>
                    <a:gd name="T70" fmla="*/ 570 w 1271"/>
                    <a:gd name="T71" fmla="*/ 230 h 735"/>
                    <a:gd name="T72" fmla="*/ 607 w 1271"/>
                    <a:gd name="T73" fmla="*/ 179 h 735"/>
                    <a:gd name="T74" fmla="*/ 615 w 1271"/>
                    <a:gd name="T75" fmla="*/ 122 h 735"/>
                    <a:gd name="T76" fmla="*/ 646 w 1271"/>
                    <a:gd name="T77" fmla="*/ 122 h 735"/>
                    <a:gd name="T78" fmla="*/ 676 w 1271"/>
                    <a:gd name="T79" fmla="*/ 96 h 735"/>
                    <a:gd name="T80" fmla="*/ 707 w 1271"/>
                    <a:gd name="T81" fmla="*/ 67 h 735"/>
                    <a:gd name="T82" fmla="*/ 684 w 1271"/>
                    <a:gd name="T83" fmla="*/ 39 h 735"/>
                    <a:gd name="T84" fmla="*/ 699 w 1271"/>
                    <a:gd name="T85" fmla="*/ 10 h 735"/>
                    <a:gd name="T86" fmla="*/ 770 w 1271"/>
                    <a:gd name="T87" fmla="*/ 14 h 735"/>
                    <a:gd name="T88" fmla="*/ 804 w 1271"/>
                    <a:gd name="T89" fmla="*/ 41 h 735"/>
                    <a:gd name="T90" fmla="*/ 849 w 1271"/>
                    <a:gd name="T91" fmla="*/ 49 h 735"/>
                    <a:gd name="T92" fmla="*/ 906 w 1271"/>
                    <a:gd name="T93" fmla="*/ 63 h 735"/>
                    <a:gd name="T94" fmla="*/ 918 w 1271"/>
                    <a:gd name="T95" fmla="*/ 51 h 735"/>
                    <a:gd name="T96" fmla="*/ 982 w 1271"/>
                    <a:gd name="T97" fmla="*/ 45 h 735"/>
                    <a:gd name="T98" fmla="*/ 1041 w 1271"/>
                    <a:gd name="T99" fmla="*/ 0 h 735"/>
                    <a:gd name="T100" fmla="*/ 1092 w 1271"/>
                    <a:gd name="T101" fmla="*/ 38 h 735"/>
                    <a:gd name="T102" fmla="*/ 1122 w 1271"/>
                    <a:gd name="T103" fmla="*/ 85 h 735"/>
                    <a:gd name="T104" fmla="*/ 1155 w 1271"/>
                    <a:gd name="T105" fmla="*/ 142 h 735"/>
                    <a:gd name="T106" fmla="*/ 1185 w 1271"/>
                    <a:gd name="T107" fmla="*/ 163 h 735"/>
                    <a:gd name="T108" fmla="*/ 1244 w 1271"/>
                    <a:gd name="T109" fmla="*/ 201 h 735"/>
                    <a:gd name="T110" fmla="*/ 1226 w 1271"/>
                    <a:gd name="T111" fmla="*/ 262 h 735"/>
                    <a:gd name="T112" fmla="*/ 1189 w 1271"/>
                    <a:gd name="T113" fmla="*/ 295 h 735"/>
                    <a:gd name="T114" fmla="*/ 1151 w 1271"/>
                    <a:gd name="T115" fmla="*/ 370 h 735"/>
                    <a:gd name="T116" fmla="*/ 1061 w 1271"/>
                    <a:gd name="T117" fmla="*/ 446 h 735"/>
                    <a:gd name="T118" fmla="*/ 1026 w 1271"/>
                    <a:gd name="T119" fmla="*/ 474 h 735"/>
                    <a:gd name="T120" fmla="*/ 969 w 1271"/>
                    <a:gd name="T121" fmla="*/ 490 h 7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71"/>
                    <a:gd name="T184" fmla="*/ 0 h 735"/>
                    <a:gd name="T185" fmla="*/ 1271 w 1271"/>
                    <a:gd name="T186" fmla="*/ 735 h 73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71" h="735">
                      <a:moveTo>
                        <a:pt x="929" y="499"/>
                      </a:moveTo>
                      <a:lnTo>
                        <a:pt x="927" y="499"/>
                      </a:lnTo>
                      <a:lnTo>
                        <a:pt x="923" y="501"/>
                      </a:lnTo>
                      <a:lnTo>
                        <a:pt x="890" y="509"/>
                      </a:lnTo>
                      <a:lnTo>
                        <a:pt x="872" y="513"/>
                      </a:lnTo>
                      <a:lnTo>
                        <a:pt x="831" y="523"/>
                      </a:lnTo>
                      <a:lnTo>
                        <a:pt x="829" y="523"/>
                      </a:lnTo>
                      <a:lnTo>
                        <a:pt x="813" y="527"/>
                      </a:lnTo>
                      <a:lnTo>
                        <a:pt x="802" y="529"/>
                      </a:lnTo>
                      <a:lnTo>
                        <a:pt x="796" y="531"/>
                      </a:lnTo>
                      <a:lnTo>
                        <a:pt x="790" y="531"/>
                      </a:lnTo>
                      <a:lnTo>
                        <a:pt x="768" y="535"/>
                      </a:lnTo>
                      <a:lnTo>
                        <a:pt x="741" y="543"/>
                      </a:lnTo>
                      <a:lnTo>
                        <a:pt x="737" y="543"/>
                      </a:lnTo>
                      <a:lnTo>
                        <a:pt x="731" y="545"/>
                      </a:lnTo>
                      <a:lnTo>
                        <a:pt x="713" y="550"/>
                      </a:lnTo>
                      <a:lnTo>
                        <a:pt x="701" y="554"/>
                      </a:lnTo>
                      <a:lnTo>
                        <a:pt x="680" y="560"/>
                      </a:lnTo>
                      <a:lnTo>
                        <a:pt x="648" y="566"/>
                      </a:lnTo>
                      <a:lnTo>
                        <a:pt x="642" y="568"/>
                      </a:lnTo>
                      <a:lnTo>
                        <a:pt x="629" y="570"/>
                      </a:lnTo>
                      <a:lnTo>
                        <a:pt x="615" y="572"/>
                      </a:lnTo>
                      <a:lnTo>
                        <a:pt x="611" y="574"/>
                      </a:lnTo>
                      <a:lnTo>
                        <a:pt x="587" y="578"/>
                      </a:lnTo>
                      <a:lnTo>
                        <a:pt x="574" y="580"/>
                      </a:lnTo>
                      <a:lnTo>
                        <a:pt x="558" y="584"/>
                      </a:lnTo>
                      <a:lnTo>
                        <a:pt x="550" y="584"/>
                      </a:lnTo>
                      <a:lnTo>
                        <a:pt x="536" y="588"/>
                      </a:lnTo>
                      <a:lnTo>
                        <a:pt x="521" y="592"/>
                      </a:lnTo>
                      <a:lnTo>
                        <a:pt x="513" y="594"/>
                      </a:lnTo>
                      <a:lnTo>
                        <a:pt x="509" y="598"/>
                      </a:lnTo>
                      <a:lnTo>
                        <a:pt x="505" y="596"/>
                      </a:lnTo>
                      <a:lnTo>
                        <a:pt x="485" y="600"/>
                      </a:lnTo>
                      <a:lnTo>
                        <a:pt x="473" y="604"/>
                      </a:lnTo>
                      <a:lnTo>
                        <a:pt x="462" y="606"/>
                      </a:lnTo>
                      <a:lnTo>
                        <a:pt x="454" y="607"/>
                      </a:lnTo>
                      <a:lnTo>
                        <a:pt x="420" y="617"/>
                      </a:lnTo>
                      <a:lnTo>
                        <a:pt x="411" y="619"/>
                      </a:lnTo>
                      <a:lnTo>
                        <a:pt x="409" y="619"/>
                      </a:lnTo>
                      <a:lnTo>
                        <a:pt x="387" y="625"/>
                      </a:lnTo>
                      <a:lnTo>
                        <a:pt x="371" y="627"/>
                      </a:lnTo>
                      <a:lnTo>
                        <a:pt x="348" y="633"/>
                      </a:lnTo>
                      <a:lnTo>
                        <a:pt x="330" y="637"/>
                      </a:lnTo>
                      <a:lnTo>
                        <a:pt x="316" y="641"/>
                      </a:lnTo>
                      <a:lnTo>
                        <a:pt x="306" y="643"/>
                      </a:lnTo>
                      <a:lnTo>
                        <a:pt x="279" y="651"/>
                      </a:lnTo>
                      <a:lnTo>
                        <a:pt x="277" y="643"/>
                      </a:lnTo>
                      <a:lnTo>
                        <a:pt x="238" y="649"/>
                      </a:lnTo>
                      <a:lnTo>
                        <a:pt x="240" y="655"/>
                      </a:lnTo>
                      <a:lnTo>
                        <a:pt x="241" y="659"/>
                      </a:lnTo>
                      <a:lnTo>
                        <a:pt x="247" y="686"/>
                      </a:lnTo>
                      <a:lnTo>
                        <a:pt x="206" y="694"/>
                      </a:lnTo>
                      <a:lnTo>
                        <a:pt x="190" y="698"/>
                      </a:lnTo>
                      <a:lnTo>
                        <a:pt x="169" y="702"/>
                      </a:lnTo>
                      <a:lnTo>
                        <a:pt x="167" y="702"/>
                      </a:lnTo>
                      <a:lnTo>
                        <a:pt x="163" y="702"/>
                      </a:lnTo>
                      <a:lnTo>
                        <a:pt x="159" y="704"/>
                      </a:lnTo>
                      <a:lnTo>
                        <a:pt x="120" y="712"/>
                      </a:lnTo>
                      <a:lnTo>
                        <a:pt x="110" y="714"/>
                      </a:lnTo>
                      <a:lnTo>
                        <a:pt x="108" y="714"/>
                      </a:lnTo>
                      <a:lnTo>
                        <a:pt x="106" y="714"/>
                      </a:lnTo>
                      <a:lnTo>
                        <a:pt x="80" y="720"/>
                      </a:lnTo>
                      <a:lnTo>
                        <a:pt x="21" y="729"/>
                      </a:lnTo>
                      <a:lnTo>
                        <a:pt x="14" y="731"/>
                      </a:lnTo>
                      <a:lnTo>
                        <a:pt x="0" y="735"/>
                      </a:lnTo>
                      <a:lnTo>
                        <a:pt x="4" y="710"/>
                      </a:lnTo>
                      <a:lnTo>
                        <a:pt x="6" y="708"/>
                      </a:lnTo>
                      <a:lnTo>
                        <a:pt x="12" y="706"/>
                      </a:lnTo>
                      <a:lnTo>
                        <a:pt x="29" y="716"/>
                      </a:lnTo>
                      <a:lnTo>
                        <a:pt x="39" y="696"/>
                      </a:lnTo>
                      <a:lnTo>
                        <a:pt x="31" y="676"/>
                      </a:lnTo>
                      <a:lnTo>
                        <a:pt x="43" y="672"/>
                      </a:lnTo>
                      <a:lnTo>
                        <a:pt x="43" y="666"/>
                      </a:lnTo>
                      <a:lnTo>
                        <a:pt x="39" y="649"/>
                      </a:lnTo>
                      <a:lnTo>
                        <a:pt x="39" y="645"/>
                      </a:lnTo>
                      <a:lnTo>
                        <a:pt x="41" y="633"/>
                      </a:lnTo>
                      <a:lnTo>
                        <a:pt x="35" y="627"/>
                      </a:lnTo>
                      <a:lnTo>
                        <a:pt x="27" y="623"/>
                      </a:lnTo>
                      <a:lnTo>
                        <a:pt x="21" y="615"/>
                      </a:lnTo>
                      <a:lnTo>
                        <a:pt x="21" y="611"/>
                      </a:lnTo>
                      <a:lnTo>
                        <a:pt x="27" y="604"/>
                      </a:lnTo>
                      <a:lnTo>
                        <a:pt x="47" y="572"/>
                      </a:lnTo>
                      <a:lnTo>
                        <a:pt x="59" y="570"/>
                      </a:lnTo>
                      <a:lnTo>
                        <a:pt x="61" y="570"/>
                      </a:lnTo>
                      <a:lnTo>
                        <a:pt x="94" y="578"/>
                      </a:lnTo>
                      <a:lnTo>
                        <a:pt x="118" y="580"/>
                      </a:lnTo>
                      <a:lnTo>
                        <a:pt x="131" y="588"/>
                      </a:lnTo>
                      <a:lnTo>
                        <a:pt x="143" y="586"/>
                      </a:lnTo>
                      <a:lnTo>
                        <a:pt x="145" y="586"/>
                      </a:lnTo>
                      <a:lnTo>
                        <a:pt x="153" y="572"/>
                      </a:lnTo>
                      <a:lnTo>
                        <a:pt x="135" y="549"/>
                      </a:lnTo>
                      <a:lnTo>
                        <a:pt x="143" y="511"/>
                      </a:lnTo>
                      <a:lnTo>
                        <a:pt x="151" y="513"/>
                      </a:lnTo>
                      <a:lnTo>
                        <a:pt x="153" y="513"/>
                      </a:lnTo>
                      <a:lnTo>
                        <a:pt x="155" y="513"/>
                      </a:lnTo>
                      <a:lnTo>
                        <a:pt x="171" y="497"/>
                      </a:lnTo>
                      <a:lnTo>
                        <a:pt x="192" y="490"/>
                      </a:lnTo>
                      <a:lnTo>
                        <a:pt x="202" y="482"/>
                      </a:lnTo>
                      <a:lnTo>
                        <a:pt x="188" y="470"/>
                      </a:lnTo>
                      <a:lnTo>
                        <a:pt x="186" y="470"/>
                      </a:lnTo>
                      <a:lnTo>
                        <a:pt x="181" y="460"/>
                      </a:lnTo>
                      <a:lnTo>
                        <a:pt x="183" y="442"/>
                      </a:lnTo>
                      <a:lnTo>
                        <a:pt x="196" y="421"/>
                      </a:lnTo>
                      <a:lnTo>
                        <a:pt x="200" y="419"/>
                      </a:lnTo>
                      <a:lnTo>
                        <a:pt x="208" y="401"/>
                      </a:lnTo>
                      <a:lnTo>
                        <a:pt x="210" y="395"/>
                      </a:lnTo>
                      <a:lnTo>
                        <a:pt x="218" y="389"/>
                      </a:lnTo>
                      <a:lnTo>
                        <a:pt x="240" y="391"/>
                      </a:lnTo>
                      <a:lnTo>
                        <a:pt x="249" y="387"/>
                      </a:lnTo>
                      <a:lnTo>
                        <a:pt x="265" y="399"/>
                      </a:lnTo>
                      <a:lnTo>
                        <a:pt x="261" y="379"/>
                      </a:lnTo>
                      <a:lnTo>
                        <a:pt x="291" y="370"/>
                      </a:lnTo>
                      <a:lnTo>
                        <a:pt x="300" y="366"/>
                      </a:lnTo>
                      <a:lnTo>
                        <a:pt x="302" y="368"/>
                      </a:lnTo>
                      <a:lnTo>
                        <a:pt x="320" y="372"/>
                      </a:lnTo>
                      <a:lnTo>
                        <a:pt x="326" y="374"/>
                      </a:lnTo>
                      <a:lnTo>
                        <a:pt x="355" y="387"/>
                      </a:lnTo>
                      <a:lnTo>
                        <a:pt x="371" y="354"/>
                      </a:lnTo>
                      <a:lnTo>
                        <a:pt x="375" y="352"/>
                      </a:lnTo>
                      <a:lnTo>
                        <a:pt x="391" y="338"/>
                      </a:lnTo>
                      <a:lnTo>
                        <a:pt x="401" y="332"/>
                      </a:lnTo>
                      <a:lnTo>
                        <a:pt x="416" y="346"/>
                      </a:lnTo>
                      <a:lnTo>
                        <a:pt x="434" y="350"/>
                      </a:lnTo>
                      <a:lnTo>
                        <a:pt x="436" y="356"/>
                      </a:lnTo>
                      <a:lnTo>
                        <a:pt x="444" y="348"/>
                      </a:lnTo>
                      <a:lnTo>
                        <a:pt x="452" y="311"/>
                      </a:lnTo>
                      <a:lnTo>
                        <a:pt x="456" y="309"/>
                      </a:lnTo>
                      <a:lnTo>
                        <a:pt x="458" y="297"/>
                      </a:lnTo>
                      <a:lnTo>
                        <a:pt x="456" y="295"/>
                      </a:lnTo>
                      <a:lnTo>
                        <a:pt x="456" y="293"/>
                      </a:lnTo>
                      <a:lnTo>
                        <a:pt x="471" y="287"/>
                      </a:lnTo>
                      <a:lnTo>
                        <a:pt x="468" y="273"/>
                      </a:lnTo>
                      <a:lnTo>
                        <a:pt x="477" y="273"/>
                      </a:lnTo>
                      <a:lnTo>
                        <a:pt x="489" y="283"/>
                      </a:lnTo>
                      <a:lnTo>
                        <a:pt x="497" y="299"/>
                      </a:lnTo>
                      <a:lnTo>
                        <a:pt x="544" y="297"/>
                      </a:lnTo>
                      <a:lnTo>
                        <a:pt x="552" y="295"/>
                      </a:lnTo>
                      <a:lnTo>
                        <a:pt x="552" y="293"/>
                      </a:lnTo>
                      <a:lnTo>
                        <a:pt x="552" y="267"/>
                      </a:lnTo>
                      <a:lnTo>
                        <a:pt x="552" y="256"/>
                      </a:lnTo>
                      <a:lnTo>
                        <a:pt x="560" y="240"/>
                      </a:lnTo>
                      <a:lnTo>
                        <a:pt x="558" y="240"/>
                      </a:lnTo>
                      <a:lnTo>
                        <a:pt x="566" y="230"/>
                      </a:lnTo>
                      <a:lnTo>
                        <a:pt x="570" y="230"/>
                      </a:lnTo>
                      <a:lnTo>
                        <a:pt x="574" y="232"/>
                      </a:lnTo>
                      <a:lnTo>
                        <a:pt x="587" y="205"/>
                      </a:lnTo>
                      <a:lnTo>
                        <a:pt x="587" y="197"/>
                      </a:lnTo>
                      <a:lnTo>
                        <a:pt x="607" y="179"/>
                      </a:lnTo>
                      <a:lnTo>
                        <a:pt x="615" y="167"/>
                      </a:lnTo>
                      <a:lnTo>
                        <a:pt x="613" y="153"/>
                      </a:lnTo>
                      <a:lnTo>
                        <a:pt x="609" y="146"/>
                      </a:lnTo>
                      <a:lnTo>
                        <a:pt x="615" y="122"/>
                      </a:lnTo>
                      <a:lnTo>
                        <a:pt x="621" y="118"/>
                      </a:lnTo>
                      <a:lnTo>
                        <a:pt x="635" y="116"/>
                      </a:lnTo>
                      <a:lnTo>
                        <a:pt x="637" y="116"/>
                      </a:lnTo>
                      <a:lnTo>
                        <a:pt x="646" y="122"/>
                      </a:lnTo>
                      <a:lnTo>
                        <a:pt x="658" y="116"/>
                      </a:lnTo>
                      <a:lnTo>
                        <a:pt x="668" y="104"/>
                      </a:lnTo>
                      <a:lnTo>
                        <a:pt x="674" y="100"/>
                      </a:lnTo>
                      <a:lnTo>
                        <a:pt x="676" y="96"/>
                      </a:lnTo>
                      <a:lnTo>
                        <a:pt x="697" y="87"/>
                      </a:lnTo>
                      <a:lnTo>
                        <a:pt x="707" y="71"/>
                      </a:lnTo>
                      <a:lnTo>
                        <a:pt x="709" y="67"/>
                      </a:lnTo>
                      <a:lnTo>
                        <a:pt x="707" y="67"/>
                      </a:lnTo>
                      <a:lnTo>
                        <a:pt x="692" y="65"/>
                      </a:lnTo>
                      <a:lnTo>
                        <a:pt x="690" y="61"/>
                      </a:lnTo>
                      <a:lnTo>
                        <a:pt x="690" y="43"/>
                      </a:lnTo>
                      <a:lnTo>
                        <a:pt x="684" y="39"/>
                      </a:lnTo>
                      <a:lnTo>
                        <a:pt x="682" y="32"/>
                      </a:lnTo>
                      <a:lnTo>
                        <a:pt x="690" y="22"/>
                      </a:lnTo>
                      <a:lnTo>
                        <a:pt x="695" y="16"/>
                      </a:lnTo>
                      <a:lnTo>
                        <a:pt x="699" y="10"/>
                      </a:lnTo>
                      <a:lnTo>
                        <a:pt x="725" y="18"/>
                      </a:lnTo>
                      <a:lnTo>
                        <a:pt x="745" y="10"/>
                      </a:lnTo>
                      <a:lnTo>
                        <a:pt x="747" y="6"/>
                      </a:lnTo>
                      <a:lnTo>
                        <a:pt x="770" y="14"/>
                      </a:lnTo>
                      <a:lnTo>
                        <a:pt x="780" y="16"/>
                      </a:lnTo>
                      <a:lnTo>
                        <a:pt x="792" y="30"/>
                      </a:lnTo>
                      <a:lnTo>
                        <a:pt x="796" y="32"/>
                      </a:lnTo>
                      <a:lnTo>
                        <a:pt x="804" y="41"/>
                      </a:lnTo>
                      <a:lnTo>
                        <a:pt x="806" y="51"/>
                      </a:lnTo>
                      <a:lnTo>
                        <a:pt x="827" y="53"/>
                      </a:lnTo>
                      <a:lnTo>
                        <a:pt x="839" y="53"/>
                      </a:lnTo>
                      <a:lnTo>
                        <a:pt x="849" y="49"/>
                      </a:lnTo>
                      <a:lnTo>
                        <a:pt x="865" y="47"/>
                      </a:lnTo>
                      <a:lnTo>
                        <a:pt x="874" y="47"/>
                      </a:lnTo>
                      <a:lnTo>
                        <a:pt x="898" y="63"/>
                      </a:lnTo>
                      <a:lnTo>
                        <a:pt x="906" y="63"/>
                      </a:lnTo>
                      <a:lnTo>
                        <a:pt x="908" y="63"/>
                      </a:lnTo>
                      <a:lnTo>
                        <a:pt x="910" y="63"/>
                      </a:lnTo>
                      <a:lnTo>
                        <a:pt x="918" y="61"/>
                      </a:lnTo>
                      <a:lnTo>
                        <a:pt x="918" y="51"/>
                      </a:lnTo>
                      <a:lnTo>
                        <a:pt x="933" y="41"/>
                      </a:lnTo>
                      <a:lnTo>
                        <a:pt x="963" y="43"/>
                      </a:lnTo>
                      <a:lnTo>
                        <a:pt x="980" y="51"/>
                      </a:lnTo>
                      <a:lnTo>
                        <a:pt x="982" y="45"/>
                      </a:lnTo>
                      <a:lnTo>
                        <a:pt x="986" y="41"/>
                      </a:lnTo>
                      <a:lnTo>
                        <a:pt x="1004" y="38"/>
                      </a:lnTo>
                      <a:lnTo>
                        <a:pt x="1016" y="12"/>
                      </a:lnTo>
                      <a:lnTo>
                        <a:pt x="1041" y="0"/>
                      </a:lnTo>
                      <a:lnTo>
                        <a:pt x="1053" y="24"/>
                      </a:lnTo>
                      <a:lnTo>
                        <a:pt x="1063" y="34"/>
                      </a:lnTo>
                      <a:lnTo>
                        <a:pt x="1075" y="32"/>
                      </a:lnTo>
                      <a:lnTo>
                        <a:pt x="1092" y="38"/>
                      </a:lnTo>
                      <a:lnTo>
                        <a:pt x="1100" y="41"/>
                      </a:lnTo>
                      <a:lnTo>
                        <a:pt x="1110" y="51"/>
                      </a:lnTo>
                      <a:lnTo>
                        <a:pt x="1112" y="61"/>
                      </a:lnTo>
                      <a:lnTo>
                        <a:pt x="1122" y="85"/>
                      </a:lnTo>
                      <a:lnTo>
                        <a:pt x="1118" y="87"/>
                      </a:lnTo>
                      <a:lnTo>
                        <a:pt x="1122" y="110"/>
                      </a:lnTo>
                      <a:lnTo>
                        <a:pt x="1153" y="130"/>
                      </a:lnTo>
                      <a:lnTo>
                        <a:pt x="1155" y="142"/>
                      </a:lnTo>
                      <a:lnTo>
                        <a:pt x="1155" y="144"/>
                      </a:lnTo>
                      <a:lnTo>
                        <a:pt x="1173" y="152"/>
                      </a:lnTo>
                      <a:lnTo>
                        <a:pt x="1175" y="155"/>
                      </a:lnTo>
                      <a:lnTo>
                        <a:pt x="1185" y="163"/>
                      </a:lnTo>
                      <a:lnTo>
                        <a:pt x="1197" y="171"/>
                      </a:lnTo>
                      <a:lnTo>
                        <a:pt x="1195" y="173"/>
                      </a:lnTo>
                      <a:lnTo>
                        <a:pt x="1242" y="195"/>
                      </a:lnTo>
                      <a:lnTo>
                        <a:pt x="1244" y="201"/>
                      </a:lnTo>
                      <a:lnTo>
                        <a:pt x="1271" y="195"/>
                      </a:lnTo>
                      <a:lnTo>
                        <a:pt x="1258" y="216"/>
                      </a:lnTo>
                      <a:lnTo>
                        <a:pt x="1240" y="240"/>
                      </a:lnTo>
                      <a:lnTo>
                        <a:pt x="1226" y="262"/>
                      </a:lnTo>
                      <a:lnTo>
                        <a:pt x="1218" y="271"/>
                      </a:lnTo>
                      <a:lnTo>
                        <a:pt x="1206" y="277"/>
                      </a:lnTo>
                      <a:lnTo>
                        <a:pt x="1189" y="293"/>
                      </a:lnTo>
                      <a:lnTo>
                        <a:pt x="1189" y="295"/>
                      </a:lnTo>
                      <a:lnTo>
                        <a:pt x="1167" y="317"/>
                      </a:lnTo>
                      <a:lnTo>
                        <a:pt x="1165" y="338"/>
                      </a:lnTo>
                      <a:lnTo>
                        <a:pt x="1148" y="354"/>
                      </a:lnTo>
                      <a:lnTo>
                        <a:pt x="1151" y="370"/>
                      </a:lnTo>
                      <a:lnTo>
                        <a:pt x="1151" y="372"/>
                      </a:lnTo>
                      <a:lnTo>
                        <a:pt x="1114" y="405"/>
                      </a:lnTo>
                      <a:lnTo>
                        <a:pt x="1116" y="413"/>
                      </a:lnTo>
                      <a:lnTo>
                        <a:pt x="1061" y="446"/>
                      </a:lnTo>
                      <a:lnTo>
                        <a:pt x="1055" y="448"/>
                      </a:lnTo>
                      <a:lnTo>
                        <a:pt x="1034" y="462"/>
                      </a:lnTo>
                      <a:lnTo>
                        <a:pt x="1028" y="470"/>
                      </a:lnTo>
                      <a:lnTo>
                        <a:pt x="1026" y="474"/>
                      </a:lnTo>
                      <a:lnTo>
                        <a:pt x="1008" y="480"/>
                      </a:lnTo>
                      <a:lnTo>
                        <a:pt x="982" y="486"/>
                      </a:lnTo>
                      <a:lnTo>
                        <a:pt x="971" y="488"/>
                      </a:lnTo>
                      <a:lnTo>
                        <a:pt x="969" y="490"/>
                      </a:lnTo>
                      <a:lnTo>
                        <a:pt x="955" y="492"/>
                      </a:lnTo>
                      <a:lnTo>
                        <a:pt x="931" y="499"/>
                      </a:lnTo>
                      <a:lnTo>
                        <a:pt x="929" y="499"/>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206" name="Freeform 45">
                  <a:extLst>
                    <a:ext uri="{FF2B5EF4-FFF2-40B4-BE49-F238E27FC236}">
                      <a16:creationId xmlns:a16="http://schemas.microsoft.com/office/drawing/2014/main" id="{B9D30F7B-DF7C-4208-BC1B-5988F54643C3}"/>
                    </a:ext>
                  </a:extLst>
                </p:cNvPr>
                <p:cNvSpPr>
                  <a:spLocks/>
                </p:cNvSpPr>
                <p:nvPr/>
              </p:nvSpPr>
              <p:spPr bwMode="auto">
                <a:xfrm>
                  <a:off x="4011" y="2404"/>
                  <a:ext cx="5" cy="9"/>
                </a:xfrm>
                <a:custGeom>
                  <a:avLst/>
                  <a:gdLst>
                    <a:gd name="T0" fmla="*/ 4 w 10"/>
                    <a:gd name="T1" fmla="*/ 0 h 18"/>
                    <a:gd name="T2" fmla="*/ 10 w 10"/>
                    <a:gd name="T3" fmla="*/ 16 h 18"/>
                    <a:gd name="T4" fmla="*/ 0 w 10"/>
                    <a:gd name="T5" fmla="*/ 18 h 18"/>
                    <a:gd name="T6" fmla="*/ 4 w 10"/>
                    <a:gd name="T7" fmla="*/ 0 h 18"/>
                    <a:gd name="T8" fmla="*/ 0 60000 65536"/>
                    <a:gd name="T9" fmla="*/ 0 60000 65536"/>
                    <a:gd name="T10" fmla="*/ 0 60000 65536"/>
                    <a:gd name="T11" fmla="*/ 0 60000 65536"/>
                    <a:gd name="T12" fmla="*/ 0 w 10"/>
                    <a:gd name="T13" fmla="*/ 0 h 18"/>
                    <a:gd name="T14" fmla="*/ 10 w 10"/>
                    <a:gd name="T15" fmla="*/ 18 h 18"/>
                  </a:gdLst>
                  <a:ahLst/>
                  <a:cxnLst>
                    <a:cxn ang="T8">
                      <a:pos x="T0" y="T1"/>
                    </a:cxn>
                    <a:cxn ang="T9">
                      <a:pos x="T2" y="T3"/>
                    </a:cxn>
                    <a:cxn ang="T10">
                      <a:pos x="T4" y="T5"/>
                    </a:cxn>
                    <a:cxn ang="T11">
                      <a:pos x="T6" y="T7"/>
                    </a:cxn>
                  </a:cxnLst>
                  <a:rect l="T12" t="T13" r="T14" b="T15"/>
                  <a:pathLst>
                    <a:path w="10" h="18">
                      <a:moveTo>
                        <a:pt x="4" y="0"/>
                      </a:moveTo>
                      <a:lnTo>
                        <a:pt x="10" y="16"/>
                      </a:lnTo>
                      <a:lnTo>
                        <a:pt x="0" y="18"/>
                      </a:lnTo>
                      <a:lnTo>
                        <a:pt x="4" y="0"/>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207" name="Freeform 46">
                  <a:extLst>
                    <a:ext uri="{FF2B5EF4-FFF2-40B4-BE49-F238E27FC236}">
                      <a16:creationId xmlns:a16="http://schemas.microsoft.com/office/drawing/2014/main" id="{CEC9FB99-5ED8-4AFA-9920-B76C1EB92B52}"/>
                    </a:ext>
                  </a:extLst>
                </p:cNvPr>
                <p:cNvSpPr>
                  <a:spLocks/>
                </p:cNvSpPr>
                <p:nvPr/>
              </p:nvSpPr>
              <p:spPr bwMode="auto">
                <a:xfrm>
                  <a:off x="3968" y="2223"/>
                  <a:ext cx="746" cy="356"/>
                </a:xfrm>
                <a:custGeom>
                  <a:avLst/>
                  <a:gdLst>
                    <a:gd name="T0" fmla="*/ 127 w 1491"/>
                    <a:gd name="T1" fmla="*/ 369 h 711"/>
                    <a:gd name="T2" fmla="*/ 84 w 1491"/>
                    <a:gd name="T3" fmla="*/ 379 h 711"/>
                    <a:gd name="T4" fmla="*/ 64 w 1491"/>
                    <a:gd name="T5" fmla="*/ 436 h 711"/>
                    <a:gd name="T6" fmla="*/ 68 w 1491"/>
                    <a:gd name="T7" fmla="*/ 487 h 711"/>
                    <a:gd name="T8" fmla="*/ 53 w 1491"/>
                    <a:gd name="T9" fmla="*/ 587 h 711"/>
                    <a:gd name="T10" fmla="*/ 9 w 1491"/>
                    <a:gd name="T11" fmla="*/ 629 h 711"/>
                    <a:gd name="T12" fmla="*/ 37 w 1491"/>
                    <a:gd name="T13" fmla="*/ 678 h 711"/>
                    <a:gd name="T14" fmla="*/ 84 w 1491"/>
                    <a:gd name="T15" fmla="*/ 696 h 711"/>
                    <a:gd name="T16" fmla="*/ 159 w 1491"/>
                    <a:gd name="T17" fmla="*/ 682 h 711"/>
                    <a:gd name="T18" fmla="*/ 206 w 1491"/>
                    <a:gd name="T19" fmla="*/ 672 h 711"/>
                    <a:gd name="T20" fmla="*/ 243 w 1491"/>
                    <a:gd name="T21" fmla="*/ 666 h 711"/>
                    <a:gd name="T22" fmla="*/ 300 w 1491"/>
                    <a:gd name="T23" fmla="*/ 654 h 711"/>
                    <a:gd name="T24" fmla="*/ 361 w 1491"/>
                    <a:gd name="T25" fmla="*/ 641 h 711"/>
                    <a:gd name="T26" fmla="*/ 430 w 1491"/>
                    <a:gd name="T27" fmla="*/ 625 h 711"/>
                    <a:gd name="T28" fmla="*/ 544 w 1491"/>
                    <a:gd name="T29" fmla="*/ 599 h 711"/>
                    <a:gd name="T30" fmla="*/ 627 w 1491"/>
                    <a:gd name="T31" fmla="*/ 584 h 711"/>
                    <a:gd name="T32" fmla="*/ 705 w 1491"/>
                    <a:gd name="T33" fmla="*/ 566 h 711"/>
                    <a:gd name="T34" fmla="*/ 748 w 1491"/>
                    <a:gd name="T35" fmla="*/ 554 h 711"/>
                    <a:gd name="T36" fmla="*/ 866 w 1491"/>
                    <a:gd name="T37" fmla="*/ 527 h 711"/>
                    <a:gd name="T38" fmla="*/ 914 w 1491"/>
                    <a:gd name="T39" fmla="*/ 515 h 711"/>
                    <a:gd name="T40" fmla="*/ 935 w 1491"/>
                    <a:gd name="T41" fmla="*/ 509 h 711"/>
                    <a:gd name="T42" fmla="*/ 1012 w 1491"/>
                    <a:gd name="T43" fmla="*/ 489 h 711"/>
                    <a:gd name="T44" fmla="*/ 1035 w 1491"/>
                    <a:gd name="T45" fmla="*/ 483 h 711"/>
                    <a:gd name="T46" fmla="*/ 1106 w 1491"/>
                    <a:gd name="T47" fmla="*/ 464 h 711"/>
                    <a:gd name="T48" fmla="*/ 1104 w 1491"/>
                    <a:gd name="T49" fmla="*/ 409 h 711"/>
                    <a:gd name="T50" fmla="*/ 1141 w 1491"/>
                    <a:gd name="T51" fmla="*/ 361 h 711"/>
                    <a:gd name="T52" fmla="*/ 1179 w 1491"/>
                    <a:gd name="T53" fmla="*/ 320 h 711"/>
                    <a:gd name="T54" fmla="*/ 1259 w 1491"/>
                    <a:gd name="T55" fmla="*/ 269 h 711"/>
                    <a:gd name="T56" fmla="*/ 1307 w 1491"/>
                    <a:gd name="T57" fmla="*/ 234 h 711"/>
                    <a:gd name="T58" fmla="*/ 1328 w 1491"/>
                    <a:gd name="T59" fmla="*/ 183 h 711"/>
                    <a:gd name="T60" fmla="*/ 1377 w 1491"/>
                    <a:gd name="T61" fmla="*/ 173 h 711"/>
                    <a:gd name="T62" fmla="*/ 1393 w 1491"/>
                    <a:gd name="T63" fmla="*/ 141 h 711"/>
                    <a:gd name="T64" fmla="*/ 1438 w 1491"/>
                    <a:gd name="T65" fmla="*/ 128 h 711"/>
                    <a:gd name="T66" fmla="*/ 1462 w 1491"/>
                    <a:gd name="T67" fmla="*/ 84 h 711"/>
                    <a:gd name="T68" fmla="*/ 1489 w 1491"/>
                    <a:gd name="T69" fmla="*/ 49 h 711"/>
                    <a:gd name="T70" fmla="*/ 1474 w 1491"/>
                    <a:gd name="T71" fmla="*/ 6 h 711"/>
                    <a:gd name="T72" fmla="*/ 1403 w 1491"/>
                    <a:gd name="T73" fmla="*/ 31 h 711"/>
                    <a:gd name="T74" fmla="*/ 1385 w 1491"/>
                    <a:gd name="T75" fmla="*/ 37 h 711"/>
                    <a:gd name="T76" fmla="*/ 1322 w 1491"/>
                    <a:gd name="T77" fmla="*/ 57 h 711"/>
                    <a:gd name="T78" fmla="*/ 1275 w 1491"/>
                    <a:gd name="T79" fmla="*/ 71 h 711"/>
                    <a:gd name="T80" fmla="*/ 1169 w 1491"/>
                    <a:gd name="T81" fmla="*/ 100 h 711"/>
                    <a:gd name="T82" fmla="*/ 1132 w 1491"/>
                    <a:gd name="T83" fmla="*/ 114 h 711"/>
                    <a:gd name="T84" fmla="*/ 1075 w 1491"/>
                    <a:gd name="T85" fmla="*/ 130 h 711"/>
                    <a:gd name="T86" fmla="*/ 1033 w 1491"/>
                    <a:gd name="T87" fmla="*/ 139 h 711"/>
                    <a:gd name="T88" fmla="*/ 937 w 1491"/>
                    <a:gd name="T89" fmla="*/ 163 h 711"/>
                    <a:gd name="T90" fmla="*/ 902 w 1491"/>
                    <a:gd name="T91" fmla="*/ 171 h 711"/>
                    <a:gd name="T92" fmla="*/ 843 w 1491"/>
                    <a:gd name="T93" fmla="*/ 183 h 711"/>
                    <a:gd name="T94" fmla="*/ 786 w 1491"/>
                    <a:gd name="T95" fmla="*/ 200 h 711"/>
                    <a:gd name="T96" fmla="*/ 721 w 1491"/>
                    <a:gd name="T97" fmla="*/ 212 h 711"/>
                    <a:gd name="T98" fmla="*/ 664 w 1491"/>
                    <a:gd name="T99" fmla="*/ 224 h 711"/>
                    <a:gd name="T100" fmla="*/ 619 w 1491"/>
                    <a:gd name="T101" fmla="*/ 234 h 711"/>
                    <a:gd name="T102" fmla="*/ 579 w 1491"/>
                    <a:gd name="T103" fmla="*/ 244 h 711"/>
                    <a:gd name="T104" fmla="*/ 517 w 1491"/>
                    <a:gd name="T105" fmla="*/ 259 h 711"/>
                    <a:gd name="T106" fmla="*/ 454 w 1491"/>
                    <a:gd name="T107" fmla="*/ 273 h 711"/>
                    <a:gd name="T108" fmla="*/ 385 w 1491"/>
                    <a:gd name="T109" fmla="*/ 291 h 711"/>
                    <a:gd name="T110" fmla="*/ 347 w 1491"/>
                    <a:gd name="T111" fmla="*/ 299 h 711"/>
                    <a:gd name="T112" fmla="*/ 275 w 1491"/>
                    <a:gd name="T113" fmla="*/ 342 h 711"/>
                    <a:gd name="T114" fmla="*/ 226 w 1491"/>
                    <a:gd name="T115" fmla="*/ 352 h 7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91"/>
                    <a:gd name="T175" fmla="*/ 0 h 711"/>
                    <a:gd name="T176" fmla="*/ 1491 w 1491"/>
                    <a:gd name="T177" fmla="*/ 711 h 7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91" h="711">
                      <a:moveTo>
                        <a:pt x="214" y="354"/>
                      </a:moveTo>
                      <a:lnTo>
                        <a:pt x="212" y="354"/>
                      </a:lnTo>
                      <a:lnTo>
                        <a:pt x="186" y="360"/>
                      </a:lnTo>
                      <a:lnTo>
                        <a:pt x="127" y="369"/>
                      </a:lnTo>
                      <a:lnTo>
                        <a:pt x="120" y="371"/>
                      </a:lnTo>
                      <a:lnTo>
                        <a:pt x="106" y="375"/>
                      </a:lnTo>
                      <a:lnTo>
                        <a:pt x="94" y="377"/>
                      </a:lnTo>
                      <a:lnTo>
                        <a:pt x="84" y="379"/>
                      </a:lnTo>
                      <a:lnTo>
                        <a:pt x="94" y="403"/>
                      </a:lnTo>
                      <a:lnTo>
                        <a:pt x="90" y="413"/>
                      </a:lnTo>
                      <a:lnTo>
                        <a:pt x="94" y="430"/>
                      </a:lnTo>
                      <a:lnTo>
                        <a:pt x="64" y="436"/>
                      </a:lnTo>
                      <a:lnTo>
                        <a:pt x="80" y="446"/>
                      </a:lnTo>
                      <a:lnTo>
                        <a:pt x="88" y="458"/>
                      </a:lnTo>
                      <a:lnTo>
                        <a:pt x="84" y="462"/>
                      </a:lnTo>
                      <a:lnTo>
                        <a:pt x="68" y="487"/>
                      </a:lnTo>
                      <a:lnTo>
                        <a:pt x="88" y="503"/>
                      </a:lnTo>
                      <a:lnTo>
                        <a:pt x="68" y="507"/>
                      </a:lnTo>
                      <a:lnTo>
                        <a:pt x="51" y="542"/>
                      </a:lnTo>
                      <a:lnTo>
                        <a:pt x="53" y="587"/>
                      </a:lnTo>
                      <a:lnTo>
                        <a:pt x="35" y="586"/>
                      </a:lnTo>
                      <a:lnTo>
                        <a:pt x="29" y="599"/>
                      </a:lnTo>
                      <a:lnTo>
                        <a:pt x="13" y="615"/>
                      </a:lnTo>
                      <a:lnTo>
                        <a:pt x="9" y="629"/>
                      </a:lnTo>
                      <a:lnTo>
                        <a:pt x="15" y="629"/>
                      </a:lnTo>
                      <a:lnTo>
                        <a:pt x="17" y="621"/>
                      </a:lnTo>
                      <a:lnTo>
                        <a:pt x="25" y="629"/>
                      </a:lnTo>
                      <a:lnTo>
                        <a:pt x="37" y="678"/>
                      </a:lnTo>
                      <a:lnTo>
                        <a:pt x="25" y="678"/>
                      </a:lnTo>
                      <a:lnTo>
                        <a:pt x="0" y="711"/>
                      </a:lnTo>
                      <a:lnTo>
                        <a:pt x="57" y="701"/>
                      </a:lnTo>
                      <a:lnTo>
                        <a:pt x="84" y="696"/>
                      </a:lnTo>
                      <a:lnTo>
                        <a:pt x="108" y="692"/>
                      </a:lnTo>
                      <a:lnTo>
                        <a:pt x="123" y="688"/>
                      </a:lnTo>
                      <a:lnTo>
                        <a:pt x="143" y="684"/>
                      </a:lnTo>
                      <a:lnTo>
                        <a:pt x="159" y="682"/>
                      </a:lnTo>
                      <a:lnTo>
                        <a:pt x="177" y="678"/>
                      </a:lnTo>
                      <a:lnTo>
                        <a:pt x="186" y="676"/>
                      </a:lnTo>
                      <a:lnTo>
                        <a:pt x="196" y="674"/>
                      </a:lnTo>
                      <a:lnTo>
                        <a:pt x="206" y="672"/>
                      </a:lnTo>
                      <a:lnTo>
                        <a:pt x="224" y="670"/>
                      </a:lnTo>
                      <a:lnTo>
                        <a:pt x="232" y="668"/>
                      </a:lnTo>
                      <a:lnTo>
                        <a:pt x="239" y="666"/>
                      </a:lnTo>
                      <a:lnTo>
                        <a:pt x="243" y="666"/>
                      </a:lnTo>
                      <a:lnTo>
                        <a:pt x="257" y="662"/>
                      </a:lnTo>
                      <a:lnTo>
                        <a:pt x="275" y="658"/>
                      </a:lnTo>
                      <a:lnTo>
                        <a:pt x="283" y="656"/>
                      </a:lnTo>
                      <a:lnTo>
                        <a:pt x="300" y="654"/>
                      </a:lnTo>
                      <a:lnTo>
                        <a:pt x="318" y="650"/>
                      </a:lnTo>
                      <a:lnTo>
                        <a:pt x="357" y="643"/>
                      </a:lnTo>
                      <a:lnTo>
                        <a:pt x="359" y="641"/>
                      </a:lnTo>
                      <a:lnTo>
                        <a:pt x="361" y="641"/>
                      </a:lnTo>
                      <a:lnTo>
                        <a:pt x="383" y="637"/>
                      </a:lnTo>
                      <a:lnTo>
                        <a:pt x="391" y="635"/>
                      </a:lnTo>
                      <a:lnTo>
                        <a:pt x="391" y="633"/>
                      </a:lnTo>
                      <a:lnTo>
                        <a:pt x="430" y="625"/>
                      </a:lnTo>
                      <a:lnTo>
                        <a:pt x="446" y="621"/>
                      </a:lnTo>
                      <a:lnTo>
                        <a:pt x="487" y="613"/>
                      </a:lnTo>
                      <a:lnTo>
                        <a:pt x="501" y="609"/>
                      </a:lnTo>
                      <a:lnTo>
                        <a:pt x="544" y="599"/>
                      </a:lnTo>
                      <a:lnTo>
                        <a:pt x="568" y="595"/>
                      </a:lnTo>
                      <a:lnTo>
                        <a:pt x="572" y="593"/>
                      </a:lnTo>
                      <a:lnTo>
                        <a:pt x="574" y="593"/>
                      </a:lnTo>
                      <a:lnTo>
                        <a:pt x="627" y="584"/>
                      </a:lnTo>
                      <a:lnTo>
                        <a:pt x="640" y="580"/>
                      </a:lnTo>
                      <a:lnTo>
                        <a:pt x="644" y="580"/>
                      </a:lnTo>
                      <a:lnTo>
                        <a:pt x="654" y="578"/>
                      </a:lnTo>
                      <a:lnTo>
                        <a:pt x="705" y="566"/>
                      </a:lnTo>
                      <a:lnTo>
                        <a:pt x="729" y="560"/>
                      </a:lnTo>
                      <a:lnTo>
                        <a:pt x="739" y="556"/>
                      </a:lnTo>
                      <a:lnTo>
                        <a:pt x="741" y="556"/>
                      </a:lnTo>
                      <a:lnTo>
                        <a:pt x="748" y="554"/>
                      </a:lnTo>
                      <a:lnTo>
                        <a:pt x="786" y="546"/>
                      </a:lnTo>
                      <a:lnTo>
                        <a:pt x="821" y="538"/>
                      </a:lnTo>
                      <a:lnTo>
                        <a:pt x="827" y="536"/>
                      </a:lnTo>
                      <a:lnTo>
                        <a:pt x="866" y="527"/>
                      </a:lnTo>
                      <a:lnTo>
                        <a:pt x="870" y="527"/>
                      </a:lnTo>
                      <a:lnTo>
                        <a:pt x="890" y="521"/>
                      </a:lnTo>
                      <a:lnTo>
                        <a:pt x="896" y="521"/>
                      </a:lnTo>
                      <a:lnTo>
                        <a:pt x="914" y="515"/>
                      </a:lnTo>
                      <a:lnTo>
                        <a:pt x="915" y="515"/>
                      </a:lnTo>
                      <a:lnTo>
                        <a:pt x="925" y="513"/>
                      </a:lnTo>
                      <a:lnTo>
                        <a:pt x="933" y="511"/>
                      </a:lnTo>
                      <a:lnTo>
                        <a:pt x="935" y="509"/>
                      </a:lnTo>
                      <a:lnTo>
                        <a:pt x="937" y="509"/>
                      </a:lnTo>
                      <a:lnTo>
                        <a:pt x="986" y="495"/>
                      </a:lnTo>
                      <a:lnTo>
                        <a:pt x="996" y="493"/>
                      </a:lnTo>
                      <a:lnTo>
                        <a:pt x="1012" y="489"/>
                      </a:lnTo>
                      <a:lnTo>
                        <a:pt x="1016" y="487"/>
                      </a:lnTo>
                      <a:lnTo>
                        <a:pt x="1024" y="485"/>
                      </a:lnTo>
                      <a:lnTo>
                        <a:pt x="1027" y="485"/>
                      </a:lnTo>
                      <a:lnTo>
                        <a:pt x="1035" y="483"/>
                      </a:lnTo>
                      <a:lnTo>
                        <a:pt x="1051" y="477"/>
                      </a:lnTo>
                      <a:lnTo>
                        <a:pt x="1077" y="472"/>
                      </a:lnTo>
                      <a:lnTo>
                        <a:pt x="1096" y="466"/>
                      </a:lnTo>
                      <a:lnTo>
                        <a:pt x="1106" y="464"/>
                      </a:lnTo>
                      <a:lnTo>
                        <a:pt x="1106" y="462"/>
                      </a:lnTo>
                      <a:lnTo>
                        <a:pt x="1102" y="436"/>
                      </a:lnTo>
                      <a:lnTo>
                        <a:pt x="1100" y="418"/>
                      </a:lnTo>
                      <a:lnTo>
                        <a:pt x="1104" y="409"/>
                      </a:lnTo>
                      <a:lnTo>
                        <a:pt x="1134" y="401"/>
                      </a:lnTo>
                      <a:lnTo>
                        <a:pt x="1143" y="389"/>
                      </a:lnTo>
                      <a:lnTo>
                        <a:pt x="1141" y="371"/>
                      </a:lnTo>
                      <a:lnTo>
                        <a:pt x="1141" y="361"/>
                      </a:lnTo>
                      <a:lnTo>
                        <a:pt x="1145" y="352"/>
                      </a:lnTo>
                      <a:lnTo>
                        <a:pt x="1147" y="352"/>
                      </a:lnTo>
                      <a:lnTo>
                        <a:pt x="1157" y="336"/>
                      </a:lnTo>
                      <a:lnTo>
                        <a:pt x="1179" y="320"/>
                      </a:lnTo>
                      <a:lnTo>
                        <a:pt x="1193" y="314"/>
                      </a:lnTo>
                      <a:lnTo>
                        <a:pt x="1200" y="314"/>
                      </a:lnTo>
                      <a:lnTo>
                        <a:pt x="1224" y="308"/>
                      </a:lnTo>
                      <a:lnTo>
                        <a:pt x="1259" y="269"/>
                      </a:lnTo>
                      <a:lnTo>
                        <a:pt x="1259" y="265"/>
                      </a:lnTo>
                      <a:lnTo>
                        <a:pt x="1279" y="247"/>
                      </a:lnTo>
                      <a:lnTo>
                        <a:pt x="1301" y="240"/>
                      </a:lnTo>
                      <a:lnTo>
                        <a:pt x="1307" y="234"/>
                      </a:lnTo>
                      <a:lnTo>
                        <a:pt x="1312" y="214"/>
                      </a:lnTo>
                      <a:lnTo>
                        <a:pt x="1312" y="212"/>
                      </a:lnTo>
                      <a:lnTo>
                        <a:pt x="1309" y="200"/>
                      </a:lnTo>
                      <a:lnTo>
                        <a:pt x="1328" y="183"/>
                      </a:lnTo>
                      <a:lnTo>
                        <a:pt x="1352" y="163"/>
                      </a:lnTo>
                      <a:lnTo>
                        <a:pt x="1356" y="167"/>
                      </a:lnTo>
                      <a:lnTo>
                        <a:pt x="1358" y="175"/>
                      </a:lnTo>
                      <a:lnTo>
                        <a:pt x="1377" y="173"/>
                      </a:lnTo>
                      <a:lnTo>
                        <a:pt x="1377" y="171"/>
                      </a:lnTo>
                      <a:lnTo>
                        <a:pt x="1383" y="165"/>
                      </a:lnTo>
                      <a:lnTo>
                        <a:pt x="1387" y="149"/>
                      </a:lnTo>
                      <a:lnTo>
                        <a:pt x="1393" y="141"/>
                      </a:lnTo>
                      <a:lnTo>
                        <a:pt x="1415" y="128"/>
                      </a:lnTo>
                      <a:lnTo>
                        <a:pt x="1417" y="122"/>
                      </a:lnTo>
                      <a:lnTo>
                        <a:pt x="1434" y="124"/>
                      </a:lnTo>
                      <a:lnTo>
                        <a:pt x="1438" y="128"/>
                      </a:lnTo>
                      <a:lnTo>
                        <a:pt x="1446" y="126"/>
                      </a:lnTo>
                      <a:lnTo>
                        <a:pt x="1448" y="120"/>
                      </a:lnTo>
                      <a:lnTo>
                        <a:pt x="1454" y="118"/>
                      </a:lnTo>
                      <a:lnTo>
                        <a:pt x="1462" y="84"/>
                      </a:lnTo>
                      <a:lnTo>
                        <a:pt x="1464" y="80"/>
                      </a:lnTo>
                      <a:lnTo>
                        <a:pt x="1470" y="71"/>
                      </a:lnTo>
                      <a:lnTo>
                        <a:pt x="1489" y="61"/>
                      </a:lnTo>
                      <a:lnTo>
                        <a:pt x="1489" y="49"/>
                      </a:lnTo>
                      <a:lnTo>
                        <a:pt x="1489" y="25"/>
                      </a:lnTo>
                      <a:lnTo>
                        <a:pt x="1487" y="8"/>
                      </a:lnTo>
                      <a:lnTo>
                        <a:pt x="1491" y="0"/>
                      </a:lnTo>
                      <a:lnTo>
                        <a:pt x="1474" y="6"/>
                      </a:lnTo>
                      <a:lnTo>
                        <a:pt x="1460" y="10"/>
                      </a:lnTo>
                      <a:lnTo>
                        <a:pt x="1442" y="16"/>
                      </a:lnTo>
                      <a:lnTo>
                        <a:pt x="1442" y="19"/>
                      </a:lnTo>
                      <a:lnTo>
                        <a:pt x="1403" y="31"/>
                      </a:lnTo>
                      <a:lnTo>
                        <a:pt x="1399" y="33"/>
                      </a:lnTo>
                      <a:lnTo>
                        <a:pt x="1393" y="35"/>
                      </a:lnTo>
                      <a:lnTo>
                        <a:pt x="1387" y="37"/>
                      </a:lnTo>
                      <a:lnTo>
                        <a:pt x="1385" y="37"/>
                      </a:lnTo>
                      <a:lnTo>
                        <a:pt x="1377" y="39"/>
                      </a:lnTo>
                      <a:lnTo>
                        <a:pt x="1364" y="43"/>
                      </a:lnTo>
                      <a:lnTo>
                        <a:pt x="1342" y="51"/>
                      </a:lnTo>
                      <a:lnTo>
                        <a:pt x="1322" y="57"/>
                      </a:lnTo>
                      <a:lnTo>
                        <a:pt x="1320" y="57"/>
                      </a:lnTo>
                      <a:lnTo>
                        <a:pt x="1312" y="59"/>
                      </a:lnTo>
                      <a:lnTo>
                        <a:pt x="1283" y="69"/>
                      </a:lnTo>
                      <a:lnTo>
                        <a:pt x="1275" y="71"/>
                      </a:lnTo>
                      <a:lnTo>
                        <a:pt x="1255" y="76"/>
                      </a:lnTo>
                      <a:lnTo>
                        <a:pt x="1206" y="90"/>
                      </a:lnTo>
                      <a:lnTo>
                        <a:pt x="1204" y="90"/>
                      </a:lnTo>
                      <a:lnTo>
                        <a:pt x="1169" y="100"/>
                      </a:lnTo>
                      <a:lnTo>
                        <a:pt x="1143" y="108"/>
                      </a:lnTo>
                      <a:lnTo>
                        <a:pt x="1138" y="108"/>
                      </a:lnTo>
                      <a:lnTo>
                        <a:pt x="1134" y="110"/>
                      </a:lnTo>
                      <a:lnTo>
                        <a:pt x="1132" y="114"/>
                      </a:lnTo>
                      <a:lnTo>
                        <a:pt x="1114" y="120"/>
                      </a:lnTo>
                      <a:lnTo>
                        <a:pt x="1088" y="126"/>
                      </a:lnTo>
                      <a:lnTo>
                        <a:pt x="1077" y="128"/>
                      </a:lnTo>
                      <a:lnTo>
                        <a:pt x="1075" y="130"/>
                      </a:lnTo>
                      <a:lnTo>
                        <a:pt x="1061" y="132"/>
                      </a:lnTo>
                      <a:lnTo>
                        <a:pt x="1037" y="139"/>
                      </a:lnTo>
                      <a:lnTo>
                        <a:pt x="1035" y="139"/>
                      </a:lnTo>
                      <a:lnTo>
                        <a:pt x="1033" y="139"/>
                      </a:lnTo>
                      <a:lnTo>
                        <a:pt x="1029" y="141"/>
                      </a:lnTo>
                      <a:lnTo>
                        <a:pt x="996" y="149"/>
                      </a:lnTo>
                      <a:lnTo>
                        <a:pt x="978" y="153"/>
                      </a:lnTo>
                      <a:lnTo>
                        <a:pt x="937" y="163"/>
                      </a:lnTo>
                      <a:lnTo>
                        <a:pt x="935" y="163"/>
                      </a:lnTo>
                      <a:lnTo>
                        <a:pt x="919" y="167"/>
                      </a:lnTo>
                      <a:lnTo>
                        <a:pt x="908" y="169"/>
                      </a:lnTo>
                      <a:lnTo>
                        <a:pt x="902" y="171"/>
                      </a:lnTo>
                      <a:lnTo>
                        <a:pt x="896" y="171"/>
                      </a:lnTo>
                      <a:lnTo>
                        <a:pt x="874" y="175"/>
                      </a:lnTo>
                      <a:lnTo>
                        <a:pt x="847" y="183"/>
                      </a:lnTo>
                      <a:lnTo>
                        <a:pt x="843" y="183"/>
                      </a:lnTo>
                      <a:lnTo>
                        <a:pt x="837" y="185"/>
                      </a:lnTo>
                      <a:lnTo>
                        <a:pt x="819" y="190"/>
                      </a:lnTo>
                      <a:lnTo>
                        <a:pt x="807" y="194"/>
                      </a:lnTo>
                      <a:lnTo>
                        <a:pt x="786" y="200"/>
                      </a:lnTo>
                      <a:lnTo>
                        <a:pt x="754" y="206"/>
                      </a:lnTo>
                      <a:lnTo>
                        <a:pt x="748" y="208"/>
                      </a:lnTo>
                      <a:lnTo>
                        <a:pt x="735" y="210"/>
                      </a:lnTo>
                      <a:lnTo>
                        <a:pt x="721" y="212"/>
                      </a:lnTo>
                      <a:lnTo>
                        <a:pt x="717" y="214"/>
                      </a:lnTo>
                      <a:lnTo>
                        <a:pt x="693" y="218"/>
                      </a:lnTo>
                      <a:lnTo>
                        <a:pt x="680" y="220"/>
                      </a:lnTo>
                      <a:lnTo>
                        <a:pt x="664" y="224"/>
                      </a:lnTo>
                      <a:lnTo>
                        <a:pt x="656" y="224"/>
                      </a:lnTo>
                      <a:lnTo>
                        <a:pt x="642" y="228"/>
                      </a:lnTo>
                      <a:lnTo>
                        <a:pt x="627" y="232"/>
                      </a:lnTo>
                      <a:lnTo>
                        <a:pt x="619" y="234"/>
                      </a:lnTo>
                      <a:lnTo>
                        <a:pt x="615" y="238"/>
                      </a:lnTo>
                      <a:lnTo>
                        <a:pt x="611" y="236"/>
                      </a:lnTo>
                      <a:lnTo>
                        <a:pt x="591" y="240"/>
                      </a:lnTo>
                      <a:lnTo>
                        <a:pt x="579" y="244"/>
                      </a:lnTo>
                      <a:lnTo>
                        <a:pt x="568" y="246"/>
                      </a:lnTo>
                      <a:lnTo>
                        <a:pt x="560" y="247"/>
                      </a:lnTo>
                      <a:lnTo>
                        <a:pt x="526" y="257"/>
                      </a:lnTo>
                      <a:lnTo>
                        <a:pt x="517" y="259"/>
                      </a:lnTo>
                      <a:lnTo>
                        <a:pt x="515" y="259"/>
                      </a:lnTo>
                      <a:lnTo>
                        <a:pt x="493" y="265"/>
                      </a:lnTo>
                      <a:lnTo>
                        <a:pt x="477" y="267"/>
                      </a:lnTo>
                      <a:lnTo>
                        <a:pt x="454" y="273"/>
                      </a:lnTo>
                      <a:lnTo>
                        <a:pt x="436" y="277"/>
                      </a:lnTo>
                      <a:lnTo>
                        <a:pt x="422" y="281"/>
                      </a:lnTo>
                      <a:lnTo>
                        <a:pt x="412" y="283"/>
                      </a:lnTo>
                      <a:lnTo>
                        <a:pt x="385" y="291"/>
                      </a:lnTo>
                      <a:lnTo>
                        <a:pt x="383" y="283"/>
                      </a:lnTo>
                      <a:lnTo>
                        <a:pt x="344" y="289"/>
                      </a:lnTo>
                      <a:lnTo>
                        <a:pt x="346" y="295"/>
                      </a:lnTo>
                      <a:lnTo>
                        <a:pt x="347" y="299"/>
                      </a:lnTo>
                      <a:lnTo>
                        <a:pt x="353" y="326"/>
                      </a:lnTo>
                      <a:lnTo>
                        <a:pt x="312" y="334"/>
                      </a:lnTo>
                      <a:lnTo>
                        <a:pt x="296" y="338"/>
                      </a:lnTo>
                      <a:lnTo>
                        <a:pt x="275" y="342"/>
                      </a:lnTo>
                      <a:lnTo>
                        <a:pt x="273" y="342"/>
                      </a:lnTo>
                      <a:lnTo>
                        <a:pt x="269" y="342"/>
                      </a:lnTo>
                      <a:lnTo>
                        <a:pt x="265" y="344"/>
                      </a:lnTo>
                      <a:lnTo>
                        <a:pt x="226" y="352"/>
                      </a:lnTo>
                      <a:lnTo>
                        <a:pt x="216" y="354"/>
                      </a:lnTo>
                      <a:lnTo>
                        <a:pt x="214" y="354"/>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208" name="Freeform 47">
                  <a:extLst>
                    <a:ext uri="{FF2B5EF4-FFF2-40B4-BE49-F238E27FC236}">
                      <a16:creationId xmlns:a16="http://schemas.microsoft.com/office/drawing/2014/main" id="{D45931D1-9888-4B9B-8FD3-CB1126BF417C}"/>
                    </a:ext>
                  </a:extLst>
                </p:cNvPr>
                <p:cNvSpPr>
                  <a:spLocks/>
                </p:cNvSpPr>
                <p:nvPr/>
              </p:nvSpPr>
              <p:spPr bwMode="auto">
                <a:xfrm>
                  <a:off x="4404" y="2423"/>
                  <a:ext cx="528" cy="468"/>
                </a:xfrm>
                <a:custGeom>
                  <a:avLst/>
                  <a:gdLst>
                    <a:gd name="T0" fmla="*/ 165 w 1058"/>
                    <a:gd name="T1" fmla="*/ 84 h 935"/>
                    <a:gd name="T2" fmla="*/ 236 w 1058"/>
                    <a:gd name="T3" fmla="*/ 65 h 935"/>
                    <a:gd name="T4" fmla="*/ 303 w 1058"/>
                    <a:gd name="T5" fmla="*/ 45 h 935"/>
                    <a:gd name="T6" fmla="*/ 376 w 1058"/>
                    <a:gd name="T7" fmla="*/ 23 h 935"/>
                    <a:gd name="T8" fmla="*/ 444 w 1058"/>
                    <a:gd name="T9" fmla="*/ 4 h 935"/>
                    <a:gd name="T10" fmla="*/ 429 w 1058"/>
                    <a:gd name="T11" fmla="*/ 69 h 935"/>
                    <a:gd name="T12" fmla="*/ 484 w 1058"/>
                    <a:gd name="T13" fmla="*/ 90 h 935"/>
                    <a:gd name="T14" fmla="*/ 507 w 1058"/>
                    <a:gd name="T15" fmla="*/ 96 h 935"/>
                    <a:gd name="T16" fmla="*/ 564 w 1058"/>
                    <a:gd name="T17" fmla="*/ 124 h 935"/>
                    <a:gd name="T18" fmla="*/ 600 w 1058"/>
                    <a:gd name="T19" fmla="*/ 159 h 935"/>
                    <a:gd name="T20" fmla="*/ 617 w 1058"/>
                    <a:gd name="T21" fmla="*/ 175 h 935"/>
                    <a:gd name="T22" fmla="*/ 706 w 1058"/>
                    <a:gd name="T23" fmla="*/ 220 h 935"/>
                    <a:gd name="T24" fmla="*/ 741 w 1058"/>
                    <a:gd name="T25" fmla="*/ 226 h 935"/>
                    <a:gd name="T26" fmla="*/ 812 w 1058"/>
                    <a:gd name="T27" fmla="*/ 277 h 935"/>
                    <a:gd name="T28" fmla="*/ 861 w 1058"/>
                    <a:gd name="T29" fmla="*/ 295 h 935"/>
                    <a:gd name="T30" fmla="*/ 912 w 1058"/>
                    <a:gd name="T31" fmla="*/ 369 h 935"/>
                    <a:gd name="T32" fmla="*/ 987 w 1058"/>
                    <a:gd name="T33" fmla="*/ 413 h 935"/>
                    <a:gd name="T34" fmla="*/ 1022 w 1058"/>
                    <a:gd name="T35" fmla="*/ 446 h 935"/>
                    <a:gd name="T36" fmla="*/ 1038 w 1058"/>
                    <a:gd name="T37" fmla="*/ 491 h 935"/>
                    <a:gd name="T38" fmla="*/ 1016 w 1058"/>
                    <a:gd name="T39" fmla="*/ 527 h 935"/>
                    <a:gd name="T40" fmla="*/ 1028 w 1058"/>
                    <a:gd name="T41" fmla="*/ 544 h 935"/>
                    <a:gd name="T42" fmla="*/ 1010 w 1058"/>
                    <a:gd name="T43" fmla="*/ 572 h 935"/>
                    <a:gd name="T44" fmla="*/ 1020 w 1058"/>
                    <a:gd name="T45" fmla="*/ 617 h 935"/>
                    <a:gd name="T46" fmla="*/ 1007 w 1058"/>
                    <a:gd name="T47" fmla="*/ 660 h 935"/>
                    <a:gd name="T48" fmla="*/ 1024 w 1058"/>
                    <a:gd name="T49" fmla="*/ 741 h 935"/>
                    <a:gd name="T50" fmla="*/ 906 w 1058"/>
                    <a:gd name="T51" fmla="*/ 768 h 935"/>
                    <a:gd name="T52" fmla="*/ 889 w 1058"/>
                    <a:gd name="T53" fmla="*/ 827 h 935"/>
                    <a:gd name="T54" fmla="*/ 843 w 1058"/>
                    <a:gd name="T55" fmla="*/ 823 h 935"/>
                    <a:gd name="T56" fmla="*/ 794 w 1058"/>
                    <a:gd name="T57" fmla="*/ 835 h 935"/>
                    <a:gd name="T58" fmla="*/ 702 w 1058"/>
                    <a:gd name="T59" fmla="*/ 857 h 935"/>
                    <a:gd name="T60" fmla="*/ 661 w 1058"/>
                    <a:gd name="T61" fmla="*/ 867 h 935"/>
                    <a:gd name="T62" fmla="*/ 608 w 1058"/>
                    <a:gd name="T63" fmla="*/ 878 h 935"/>
                    <a:gd name="T64" fmla="*/ 554 w 1058"/>
                    <a:gd name="T65" fmla="*/ 890 h 935"/>
                    <a:gd name="T66" fmla="*/ 521 w 1058"/>
                    <a:gd name="T67" fmla="*/ 898 h 935"/>
                    <a:gd name="T68" fmla="*/ 474 w 1058"/>
                    <a:gd name="T69" fmla="*/ 910 h 935"/>
                    <a:gd name="T70" fmla="*/ 437 w 1058"/>
                    <a:gd name="T71" fmla="*/ 918 h 935"/>
                    <a:gd name="T72" fmla="*/ 319 w 1058"/>
                    <a:gd name="T73" fmla="*/ 890 h 935"/>
                    <a:gd name="T74" fmla="*/ 301 w 1058"/>
                    <a:gd name="T75" fmla="*/ 863 h 935"/>
                    <a:gd name="T76" fmla="*/ 281 w 1058"/>
                    <a:gd name="T77" fmla="*/ 790 h 935"/>
                    <a:gd name="T78" fmla="*/ 254 w 1058"/>
                    <a:gd name="T79" fmla="*/ 743 h 935"/>
                    <a:gd name="T80" fmla="*/ 248 w 1058"/>
                    <a:gd name="T81" fmla="*/ 717 h 935"/>
                    <a:gd name="T82" fmla="*/ 248 w 1058"/>
                    <a:gd name="T83" fmla="*/ 668 h 935"/>
                    <a:gd name="T84" fmla="*/ 250 w 1058"/>
                    <a:gd name="T85" fmla="*/ 625 h 935"/>
                    <a:gd name="T86" fmla="*/ 220 w 1058"/>
                    <a:gd name="T87" fmla="*/ 574 h 935"/>
                    <a:gd name="T88" fmla="*/ 201 w 1058"/>
                    <a:gd name="T89" fmla="*/ 548 h 935"/>
                    <a:gd name="T90" fmla="*/ 175 w 1058"/>
                    <a:gd name="T91" fmla="*/ 505 h 935"/>
                    <a:gd name="T92" fmla="*/ 156 w 1058"/>
                    <a:gd name="T93" fmla="*/ 462 h 935"/>
                    <a:gd name="T94" fmla="*/ 132 w 1058"/>
                    <a:gd name="T95" fmla="*/ 409 h 935"/>
                    <a:gd name="T96" fmla="*/ 101 w 1058"/>
                    <a:gd name="T97" fmla="*/ 340 h 935"/>
                    <a:gd name="T98" fmla="*/ 85 w 1058"/>
                    <a:gd name="T99" fmla="*/ 308 h 935"/>
                    <a:gd name="T100" fmla="*/ 63 w 1058"/>
                    <a:gd name="T101" fmla="*/ 259 h 935"/>
                    <a:gd name="T102" fmla="*/ 36 w 1058"/>
                    <a:gd name="T103" fmla="*/ 202 h 935"/>
                    <a:gd name="T104" fmla="*/ 12 w 1058"/>
                    <a:gd name="T105" fmla="*/ 151 h 935"/>
                    <a:gd name="T106" fmla="*/ 26 w 1058"/>
                    <a:gd name="T107" fmla="*/ 122 h 935"/>
                    <a:gd name="T108" fmla="*/ 63 w 1058"/>
                    <a:gd name="T109" fmla="*/ 112 h 935"/>
                    <a:gd name="T110" fmla="*/ 126 w 1058"/>
                    <a:gd name="T111" fmla="*/ 94 h 93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58"/>
                    <a:gd name="T169" fmla="*/ 0 h 935"/>
                    <a:gd name="T170" fmla="*/ 1058 w 1058"/>
                    <a:gd name="T171" fmla="*/ 935 h 93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58" h="935">
                      <a:moveTo>
                        <a:pt x="146" y="88"/>
                      </a:moveTo>
                      <a:lnTo>
                        <a:pt x="154" y="86"/>
                      </a:lnTo>
                      <a:lnTo>
                        <a:pt x="157" y="86"/>
                      </a:lnTo>
                      <a:lnTo>
                        <a:pt x="165" y="84"/>
                      </a:lnTo>
                      <a:lnTo>
                        <a:pt x="181" y="78"/>
                      </a:lnTo>
                      <a:lnTo>
                        <a:pt x="207" y="73"/>
                      </a:lnTo>
                      <a:lnTo>
                        <a:pt x="226" y="67"/>
                      </a:lnTo>
                      <a:lnTo>
                        <a:pt x="236" y="65"/>
                      </a:lnTo>
                      <a:lnTo>
                        <a:pt x="250" y="61"/>
                      </a:lnTo>
                      <a:lnTo>
                        <a:pt x="271" y="55"/>
                      </a:lnTo>
                      <a:lnTo>
                        <a:pt x="293" y="49"/>
                      </a:lnTo>
                      <a:lnTo>
                        <a:pt x="303" y="45"/>
                      </a:lnTo>
                      <a:lnTo>
                        <a:pt x="307" y="45"/>
                      </a:lnTo>
                      <a:lnTo>
                        <a:pt x="364" y="29"/>
                      </a:lnTo>
                      <a:lnTo>
                        <a:pt x="364" y="27"/>
                      </a:lnTo>
                      <a:lnTo>
                        <a:pt x="376" y="23"/>
                      </a:lnTo>
                      <a:lnTo>
                        <a:pt x="385" y="21"/>
                      </a:lnTo>
                      <a:lnTo>
                        <a:pt x="389" y="21"/>
                      </a:lnTo>
                      <a:lnTo>
                        <a:pt x="417" y="12"/>
                      </a:lnTo>
                      <a:lnTo>
                        <a:pt x="444" y="4"/>
                      </a:lnTo>
                      <a:lnTo>
                        <a:pt x="456" y="0"/>
                      </a:lnTo>
                      <a:lnTo>
                        <a:pt x="456" y="14"/>
                      </a:lnTo>
                      <a:lnTo>
                        <a:pt x="439" y="35"/>
                      </a:lnTo>
                      <a:lnTo>
                        <a:pt x="429" y="69"/>
                      </a:lnTo>
                      <a:lnTo>
                        <a:pt x="433" y="75"/>
                      </a:lnTo>
                      <a:lnTo>
                        <a:pt x="454" y="80"/>
                      </a:lnTo>
                      <a:lnTo>
                        <a:pt x="478" y="86"/>
                      </a:lnTo>
                      <a:lnTo>
                        <a:pt x="484" y="90"/>
                      </a:lnTo>
                      <a:lnTo>
                        <a:pt x="496" y="96"/>
                      </a:lnTo>
                      <a:lnTo>
                        <a:pt x="499" y="98"/>
                      </a:lnTo>
                      <a:lnTo>
                        <a:pt x="507" y="98"/>
                      </a:lnTo>
                      <a:lnTo>
                        <a:pt x="507" y="96"/>
                      </a:lnTo>
                      <a:lnTo>
                        <a:pt x="531" y="92"/>
                      </a:lnTo>
                      <a:lnTo>
                        <a:pt x="543" y="108"/>
                      </a:lnTo>
                      <a:lnTo>
                        <a:pt x="558" y="122"/>
                      </a:lnTo>
                      <a:lnTo>
                        <a:pt x="564" y="124"/>
                      </a:lnTo>
                      <a:lnTo>
                        <a:pt x="566" y="128"/>
                      </a:lnTo>
                      <a:lnTo>
                        <a:pt x="570" y="135"/>
                      </a:lnTo>
                      <a:lnTo>
                        <a:pt x="588" y="149"/>
                      </a:lnTo>
                      <a:lnTo>
                        <a:pt x="600" y="159"/>
                      </a:lnTo>
                      <a:lnTo>
                        <a:pt x="608" y="167"/>
                      </a:lnTo>
                      <a:lnTo>
                        <a:pt x="610" y="167"/>
                      </a:lnTo>
                      <a:lnTo>
                        <a:pt x="610" y="169"/>
                      </a:lnTo>
                      <a:lnTo>
                        <a:pt x="617" y="175"/>
                      </a:lnTo>
                      <a:lnTo>
                        <a:pt x="659" y="187"/>
                      </a:lnTo>
                      <a:lnTo>
                        <a:pt x="688" y="198"/>
                      </a:lnTo>
                      <a:lnTo>
                        <a:pt x="698" y="208"/>
                      </a:lnTo>
                      <a:lnTo>
                        <a:pt x="706" y="220"/>
                      </a:lnTo>
                      <a:lnTo>
                        <a:pt x="720" y="222"/>
                      </a:lnTo>
                      <a:lnTo>
                        <a:pt x="722" y="220"/>
                      </a:lnTo>
                      <a:lnTo>
                        <a:pt x="739" y="226"/>
                      </a:lnTo>
                      <a:lnTo>
                        <a:pt x="741" y="226"/>
                      </a:lnTo>
                      <a:lnTo>
                        <a:pt x="771" y="253"/>
                      </a:lnTo>
                      <a:lnTo>
                        <a:pt x="784" y="263"/>
                      </a:lnTo>
                      <a:lnTo>
                        <a:pt x="792" y="273"/>
                      </a:lnTo>
                      <a:lnTo>
                        <a:pt x="812" y="277"/>
                      </a:lnTo>
                      <a:lnTo>
                        <a:pt x="818" y="287"/>
                      </a:lnTo>
                      <a:lnTo>
                        <a:pt x="824" y="291"/>
                      </a:lnTo>
                      <a:lnTo>
                        <a:pt x="845" y="289"/>
                      </a:lnTo>
                      <a:lnTo>
                        <a:pt x="861" y="295"/>
                      </a:lnTo>
                      <a:lnTo>
                        <a:pt x="873" y="299"/>
                      </a:lnTo>
                      <a:lnTo>
                        <a:pt x="877" y="314"/>
                      </a:lnTo>
                      <a:lnTo>
                        <a:pt x="906" y="346"/>
                      </a:lnTo>
                      <a:lnTo>
                        <a:pt x="912" y="369"/>
                      </a:lnTo>
                      <a:lnTo>
                        <a:pt x="918" y="373"/>
                      </a:lnTo>
                      <a:lnTo>
                        <a:pt x="922" y="373"/>
                      </a:lnTo>
                      <a:lnTo>
                        <a:pt x="942" y="373"/>
                      </a:lnTo>
                      <a:lnTo>
                        <a:pt x="987" y="413"/>
                      </a:lnTo>
                      <a:lnTo>
                        <a:pt x="985" y="426"/>
                      </a:lnTo>
                      <a:lnTo>
                        <a:pt x="987" y="430"/>
                      </a:lnTo>
                      <a:lnTo>
                        <a:pt x="999" y="448"/>
                      </a:lnTo>
                      <a:lnTo>
                        <a:pt x="1022" y="446"/>
                      </a:lnTo>
                      <a:lnTo>
                        <a:pt x="1046" y="448"/>
                      </a:lnTo>
                      <a:lnTo>
                        <a:pt x="1054" y="448"/>
                      </a:lnTo>
                      <a:lnTo>
                        <a:pt x="1058" y="456"/>
                      </a:lnTo>
                      <a:lnTo>
                        <a:pt x="1038" y="491"/>
                      </a:lnTo>
                      <a:lnTo>
                        <a:pt x="1026" y="493"/>
                      </a:lnTo>
                      <a:lnTo>
                        <a:pt x="1034" y="503"/>
                      </a:lnTo>
                      <a:lnTo>
                        <a:pt x="1022" y="527"/>
                      </a:lnTo>
                      <a:lnTo>
                        <a:pt x="1016" y="527"/>
                      </a:lnTo>
                      <a:lnTo>
                        <a:pt x="1014" y="527"/>
                      </a:lnTo>
                      <a:lnTo>
                        <a:pt x="1010" y="530"/>
                      </a:lnTo>
                      <a:lnTo>
                        <a:pt x="1022" y="530"/>
                      </a:lnTo>
                      <a:lnTo>
                        <a:pt x="1028" y="544"/>
                      </a:lnTo>
                      <a:lnTo>
                        <a:pt x="1024" y="562"/>
                      </a:lnTo>
                      <a:lnTo>
                        <a:pt x="1018" y="560"/>
                      </a:lnTo>
                      <a:lnTo>
                        <a:pt x="1008" y="568"/>
                      </a:lnTo>
                      <a:lnTo>
                        <a:pt x="1010" y="572"/>
                      </a:lnTo>
                      <a:lnTo>
                        <a:pt x="1026" y="568"/>
                      </a:lnTo>
                      <a:lnTo>
                        <a:pt x="1016" y="601"/>
                      </a:lnTo>
                      <a:lnTo>
                        <a:pt x="1012" y="603"/>
                      </a:lnTo>
                      <a:lnTo>
                        <a:pt x="1020" y="617"/>
                      </a:lnTo>
                      <a:lnTo>
                        <a:pt x="1024" y="623"/>
                      </a:lnTo>
                      <a:lnTo>
                        <a:pt x="1010" y="652"/>
                      </a:lnTo>
                      <a:lnTo>
                        <a:pt x="999" y="660"/>
                      </a:lnTo>
                      <a:lnTo>
                        <a:pt x="1007" y="660"/>
                      </a:lnTo>
                      <a:lnTo>
                        <a:pt x="1007" y="682"/>
                      </a:lnTo>
                      <a:lnTo>
                        <a:pt x="1005" y="686"/>
                      </a:lnTo>
                      <a:lnTo>
                        <a:pt x="1014" y="688"/>
                      </a:lnTo>
                      <a:lnTo>
                        <a:pt x="1024" y="741"/>
                      </a:lnTo>
                      <a:lnTo>
                        <a:pt x="967" y="751"/>
                      </a:lnTo>
                      <a:lnTo>
                        <a:pt x="936" y="751"/>
                      </a:lnTo>
                      <a:lnTo>
                        <a:pt x="928" y="747"/>
                      </a:lnTo>
                      <a:lnTo>
                        <a:pt x="906" y="768"/>
                      </a:lnTo>
                      <a:lnTo>
                        <a:pt x="926" y="815"/>
                      </a:lnTo>
                      <a:lnTo>
                        <a:pt x="928" y="845"/>
                      </a:lnTo>
                      <a:lnTo>
                        <a:pt x="902" y="851"/>
                      </a:lnTo>
                      <a:lnTo>
                        <a:pt x="889" y="827"/>
                      </a:lnTo>
                      <a:lnTo>
                        <a:pt x="885" y="815"/>
                      </a:lnTo>
                      <a:lnTo>
                        <a:pt x="877" y="815"/>
                      </a:lnTo>
                      <a:lnTo>
                        <a:pt x="851" y="821"/>
                      </a:lnTo>
                      <a:lnTo>
                        <a:pt x="843" y="823"/>
                      </a:lnTo>
                      <a:lnTo>
                        <a:pt x="836" y="825"/>
                      </a:lnTo>
                      <a:lnTo>
                        <a:pt x="828" y="827"/>
                      </a:lnTo>
                      <a:lnTo>
                        <a:pt x="810" y="831"/>
                      </a:lnTo>
                      <a:lnTo>
                        <a:pt x="794" y="835"/>
                      </a:lnTo>
                      <a:lnTo>
                        <a:pt x="790" y="837"/>
                      </a:lnTo>
                      <a:lnTo>
                        <a:pt x="779" y="839"/>
                      </a:lnTo>
                      <a:lnTo>
                        <a:pt x="753" y="845"/>
                      </a:lnTo>
                      <a:lnTo>
                        <a:pt x="702" y="857"/>
                      </a:lnTo>
                      <a:lnTo>
                        <a:pt x="690" y="861"/>
                      </a:lnTo>
                      <a:lnTo>
                        <a:pt x="678" y="863"/>
                      </a:lnTo>
                      <a:lnTo>
                        <a:pt x="667" y="865"/>
                      </a:lnTo>
                      <a:lnTo>
                        <a:pt x="661" y="867"/>
                      </a:lnTo>
                      <a:lnTo>
                        <a:pt x="659" y="867"/>
                      </a:lnTo>
                      <a:lnTo>
                        <a:pt x="651" y="869"/>
                      </a:lnTo>
                      <a:lnTo>
                        <a:pt x="629" y="874"/>
                      </a:lnTo>
                      <a:lnTo>
                        <a:pt x="608" y="878"/>
                      </a:lnTo>
                      <a:lnTo>
                        <a:pt x="602" y="880"/>
                      </a:lnTo>
                      <a:lnTo>
                        <a:pt x="594" y="882"/>
                      </a:lnTo>
                      <a:lnTo>
                        <a:pt x="582" y="884"/>
                      </a:lnTo>
                      <a:lnTo>
                        <a:pt x="554" y="890"/>
                      </a:lnTo>
                      <a:lnTo>
                        <a:pt x="541" y="894"/>
                      </a:lnTo>
                      <a:lnTo>
                        <a:pt x="529" y="896"/>
                      </a:lnTo>
                      <a:lnTo>
                        <a:pt x="527" y="898"/>
                      </a:lnTo>
                      <a:lnTo>
                        <a:pt x="521" y="898"/>
                      </a:lnTo>
                      <a:lnTo>
                        <a:pt x="513" y="900"/>
                      </a:lnTo>
                      <a:lnTo>
                        <a:pt x="492" y="906"/>
                      </a:lnTo>
                      <a:lnTo>
                        <a:pt x="480" y="908"/>
                      </a:lnTo>
                      <a:lnTo>
                        <a:pt x="474" y="910"/>
                      </a:lnTo>
                      <a:lnTo>
                        <a:pt x="468" y="910"/>
                      </a:lnTo>
                      <a:lnTo>
                        <a:pt x="456" y="914"/>
                      </a:lnTo>
                      <a:lnTo>
                        <a:pt x="454" y="914"/>
                      </a:lnTo>
                      <a:lnTo>
                        <a:pt x="437" y="918"/>
                      </a:lnTo>
                      <a:lnTo>
                        <a:pt x="403" y="926"/>
                      </a:lnTo>
                      <a:lnTo>
                        <a:pt x="360" y="935"/>
                      </a:lnTo>
                      <a:lnTo>
                        <a:pt x="356" y="931"/>
                      </a:lnTo>
                      <a:lnTo>
                        <a:pt x="319" y="890"/>
                      </a:lnTo>
                      <a:lnTo>
                        <a:pt x="317" y="884"/>
                      </a:lnTo>
                      <a:lnTo>
                        <a:pt x="317" y="882"/>
                      </a:lnTo>
                      <a:lnTo>
                        <a:pt x="309" y="872"/>
                      </a:lnTo>
                      <a:lnTo>
                        <a:pt x="301" y="863"/>
                      </a:lnTo>
                      <a:lnTo>
                        <a:pt x="283" y="841"/>
                      </a:lnTo>
                      <a:lnTo>
                        <a:pt x="285" y="829"/>
                      </a:lnTo>
                      <a:lnTo>
                        <a:pt x="281" y="815"/>
                      </a:lnTo>
                      <a:lnTo>
                        <a:pt x="281" y="790"/>
                      </a:lnTo>
                      <a:lnTo>
                        <a:pt x="283" y="786"/>
                      </a:lnTo>
                      <a:lnTo>
                        <a:pt x="273" y="766"/>
                      </a:lnTo>
                      <a:lnTo>
                        <a:pt x="258" y="755"/>
                      </a:lnTo>
                      <a:lnTo>
                        <a:pt x="254" y="743"/>
                      </a:lnTo>
                      <a:lnTo>
                        <a:pt x="254" y="741"/>
                      </a:lnTo>
                      <a:lnTo>
                        <a:pt x="250" y="739"/>
                      </a:lnTo>
                      <a:lnTo>
                        <a:pt x="248" y="721"/>
                      </a:lnTo>
                      <a:lnTo>
                        <a:pt x="248" y="717"/>
                      </a:lnTo>
                      <a:lnTo>
                        <a:pt x="254" y="694"/>
                      </a:lnTo>
                      <a:lnTo>
                        <a:pt x="254" y="692"/>
                      </a:lnTo>
                      <a:lnTo>
                        <a:pt x="252" y="680"/>
                      </a:lnTo>
                      <a:lnTo>
                        <a:pt x="248" y="668"/>
                      </a:lnTo>
                      <a:lnTo>
                        <a:pt x="258" y="652"/>
                      </a:lnTo>
                      <a:lnTo>
                        <a:pt x="270" y="641"/>
                      </a:lnTo>
                      <a:lnTo>
                        <a:pt x="271" y="635"/>
                      </a:lnTo>
                      <a:lnTo>
                        <a:pt x="250" y="625"/>
                      </a:lnTo>
                      <a:lnTo>
                        <a:pt x="252" y="613"/>
                      </a:lnTo>
                      <a:lnTo>
                        <a:pt x="242" y="591"/>
                      </a:lnTo>
                      <a:lnTo>
                        <a:pt x="240" y="589"/>
                      </a:lnTo>
                      <a:lnTo>
                        <a:pt x="220" y="574"/>
                      </a:lnTo>
                      <a:lnTo>
                        <a:pt x="214" y="570"/>
                      </a:lnTo>
                      <a:lnTo>
                        <a:pt x="205" y="550"/>
                      </a:lnTo>
                      <a:lnTo>
                        <a:pt x="203" y="548"/>
                      </a:lnTo>
                      <a:lnTo>
                        <a:pt x="201" y="548"/>
                      </a:lnTo>
                      <a:lnTo>
                        <a:pt x="203" y="542"/>
                      </a:lnTo>
                      <a:lnTo>
                        <a:pt x="187" y="527"/>
                      </a:lnTo>
                      <a:lnTo>
                        <a:pt x="179" y="511"/>
                      </a:lnTo>
                      <a:lnTo>
                        <a:pt x="175" y="505"/>
                      </a:lnTo>
                      <a:lnTo>
                        <a:pt x="165" y="481"/>
                      </a:lnTo>
                      <a:lnTo>
                        <a:pt x="163" y="479"/>
                      </a:lnTo>
                      <a:lnTo>
                        <a:pt x="163" y="477"/>
                      </a:lnTo>
                      <a:lnTo>
                        <a:pt x="156" y="462"/>
                      </a:lnTo>
                      <a:lnTo>
                        <a:pt x="142" y="432"/>
                      </a:lnTo>
                      <a:lnTo>
                        <a:pt x="138" y="422"/>
                      </a:lnTo>
                      <a:lnTo>
                        <a:pt x="132" y="411"/>
                      </a:lnTo>
                      <a:lnTo>
                        <a:pt x="132" y="409"/>
                      </a:lnTo>
                      <a:lnTo>
                        <a:pt x="120" y="385"/>
                      </a:lnTo>
                      <a:lnTo>
                        <a:pt x="118" y="379"/>
                      </a:lnTo>
                      <a:lnTo>
                        <a:pt x="101" y="344"/>
                      </a:lnTo>
                      <a:lnTo>
                        <a:pt x="101" y="340"/>
                      </a:lnTo>
                      <a:lnTo>
                        <a:pt x="97" y="332"/>
                      </a:lnTo>
                      <a:lnTo>
                        <a:pt x="91" y="320"/>
                      </a:lnTo>
                      <a:lnTo>
                        <a:pt x="87" y="314"/>
                      </a:lnTo>
                      <a:lnTo>
                        <a:pt x="85" y="308"/>
                      </a:lnTo>
                      <a:lnTo>
                        <a:pt x="81" y="299"/>
                      </a:lnTo>
                      <a:lnTo>
                        <a:pt x="73" y="283"/>
                      </a:lnTo>
                      <a:lnTo>
                        <a:pt x="67" y="271"/>
                      </a:lnTo>
                      <a:lnTo>
                        <a:pt x="63" y="259"/>
                      </a:lnTo>
                      <a:lnTo>
                        <a:pt x="51" y="238"/>
                      </a:lnTo>
                      <a:lnTo>
                        <a:pt x="47" y="226"/>
                      </a:lnTo>
                      <a:lnTo>
                        <a:pt x="42" y="214"/>
                      </a:lnTo>
                      <a:lnTo>
                        <a:pt x="36" y="202"/>
                      </a:lnTo>
                      <a:lnTo>
                        <a:pt x="32" y="196"/>
                      </a:lnTo>
                      <a:lnTo>
                        <a:pt x="20" y="171"/>
                      </a:lnTo>
                      <a:lnTo>
                        <a:pt x="14" y="157"/>
                      </a:lnTo>
                      <a:lnTo>
                        <a:pt x="12" y="151"/>
                      </a:lnTo>
                      <a:lnTo>
                        <a:pt x="10" y="147"/>
                      </a:lnTo>
                      <a:lnTo>
                        <a:pt x="0" y="128"/>
                      </a:lnTo>
                      <a:lnTo>
                        <a:pt x="20" y="122"/>
                      </a:lnTo>
                      <a:lnTo>
                        <a:pt x="26" y="122"/>
                      </a:lnTo>
                      <a:lnTo>
                        <a:pt x="44" y="116"/>
                      </a:lnTo>
                      <a:lnTo>
                        <a:pt x="45" y="116"/>
                      </a:lnTo>
                      <a:lnTo>
                        <a:pt x="55" y="114"/>
                      </a:lnTo>
                      <a:lnTo>
                        <a:pt x="63" y="112"/>
                      </a:lnTo>
                      <a:lnTo>
                        <a:pt x="65" y="110"/>
                      </a:lnTo>
                      <a:lnTo>
                        <a:pt x="67" y="110"/>
                      </a:lnTo>
                      <a:lnTo>
                        <a:pt x="116" y="96"/>
                      </a:lnTo>
                      <a:lnTo>
                        <a:pt x="126" y="94"/>
                      </a:lnTo>
                      <a:lnTo>
                        <a:pt x="142" y="90"/>
                      </a:lnTo>
                      <a:lnTo>
                        <a:pt x="146" y="88"/>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209" name="Freeform 48">
                  <a:extLst>
                    <a:ext uri="{FF2B5EF4-FFF2-40B4-BE49-F238E27FC236}">
                      <a16:creationId xmlns:a16="http://schemas.microsoft.com/office/drawing/2014/main" id="{989E0442-26EF-49F0-AE01-B9BB4C4DC7FD}"/>
                    </a:ext>
                  </a:extLst>
                </p:cNvPr>
                <p:cNvSpPr>
                  <a:spLocks/>
                </p:cNvSpPr>
                <p:nvPr/>
              </p:nvSpPr>
              <p:spPr bwMode="auto">
                <a:xfrm>
                  <a:off x="4618" y="2342"/>
                  <a:ext cx="465" cy="305"/>
                </a:xfrm>
                <a:custGeom>
                  <a:avLst/>
                  <a:gdLst>
                    <a:gd name="T0" fmla="*/ 181 w 929"/>
                    <a:gd name="T1" fmla="*/ 330 h 609"/>
                    <a:gd name="T2" fmla="*/ 259 w 929"/>
                    <a:gd name="T3" fmla="*/ 359 h 609"/>
                    <a:gd name="T4" fmla="*/ 291 w 929"/>
                    <a:gd name="T5" fmla="*/ 383 h 609"/>
                    <a:gd name="T6" fmla="*/ 312 w 929"/>
                    <a:gd name="T7" fmla="*/ 387 h 609"/>
                    <a:gd name="T8" fmla="*/ 363 w 929"/>
                    <a:gd name="T9" fmla="*/ 434 h 609"/>
                    <a:gd name="T10" fmla="*/ 395 w 929"/>
                    <a:gd name="T11" fmla="*/ 452 h 609"/>
                    <a:gd name="T12" fmla="*/ 444 w 929"/>
                    <a:gd name="T13" fmla="*/ 460 h 609"/>
                    <a:gd name="T14" fmla="*/ 483 w 929"/>
                    <a:gd name="T15" fmla="*/ 530 h 609"/>
                    <a:gd name="T16" fmla="*/ 513 w 929"/>
                    <a:gd name="T17" fmla="*/ 534 h 609"/>
                    <a:gd name="T18" fmla="*/ 558 w 929"/>
                    <a:gd name="T19" fmla="*/ 591 h 609"/>
                    <a:gd name="T20" fmla="*/ 617 w 929"/>
                    <a:gd name="T21" fmla="*/ 609 h 609"/>
                    <a:gd name="T22" fmla="*/ 648 w 929"/>
                    <a:gd name="T23" fmla="*/ 562 h 609"/>
                    <a:gd name="T24" fmla="*/ 654 w 929"/>
                    <a:gd name="T25" fmla="*/ 552 h 609"/>
                    <a:gd name="T26" fmla="*/ 660 w 929"/>
                    <a:gd name="T27" fmla="*/ 497 h 609"/>
                    <a:gd name="T28" fmla="*/ 690 w 929"/>
                    <a:gd name="T29" fmla="*/ 489 h 609"/>
                    <a:gd name="T30" fmla="*/ 699 w 929"/>
                    <a:gd name="T31" fmla="*/ 485 h 609"/>
                    <a:gd name="T32" fmla="*/ 762 w 929"/>
                    <a:gd name="T33" fmla="*/ 410 h 609"/>
                    <a:gd name="T34" fmla="*/ 800 w 929"/>
                    <a:gd name="T35" fmla="*/ 344 h 609"/>
                    <a:gd name="T36" fmla="*/ 853 w 929"/>
                    <a:gd name="T37" fmla="*/ 298 h 609"/>
                    <a:gd name="T38" fmla="*/ 890 w 929"/>
                    <a:gd name="T39" fmla="*/ 147 h 609"/>
                    <a:gd name="T40" fmla="*/ 923 w 929"/>
                    <a:gd name="T41" fmla="*/ 108 h 609"/>
                    <a:gd name="T42" fmla="*/ 851 w 929"/>
                    <a:gd name="T43" fmla="*/ 78 h 609"/>
                    <a:gd name="T44" fmla="*/ 756 w 929"/>
                    <a:gd name="T45" fmla="*/ 41 h 609"/>
                    <a:gd name="T46" fmla="*/ 711 w 929"/>
                    <a:gd name="T47" fmla="*/ 21 h 609"/>
                    <a:gd name="T48" fmla="*/ 660 w 929"/>
                    <a:gd name="T49" fmla="*/ 0 h 609"/>
                    <a:gd name="T50" fmla="*/ 625 w 929"/>
                    <a:gd name="T51" fmla="*/ 11 h 609"/>
                    <a:gd name="T52" fmla="*/ 554 w 929"/>
                    <a:gd name="T53" fmla="*/ 35 h 609"/>
                    <a:gd name="T54" fmla="*/ 519 w 929"/>
                    <a:gd name="T55" fmla="*/ 47 h 609"/>
                    <a:gd name="T56" fmla="*/ 452 w 929"/>
                    <a:gd name="T57" fmla="*/ 43 h 609"/>
                    <a:gd name="T58" fmla="*/ 428 w 929"/>
                    <a:gd name="T59" fmla="*/ 27 h 609"/>
                    <a:gd name="T60" fmla="*/ 391 w 929"/>
                    <a:gd name="T61" fmla="*/ 19 h 609"/>
                    <a:gd name="T62" fmla="*/ 353 w 929"/>
                    <a:gd name="T63" fmla="*/ 25 h 609"/>
                    <a:gd name="T64" fmla="*/ 308 w 929"/>
                    <a:gd name="T65" fmla="*/ 39 h 609"/>
                    <a:gd name="T66" fmla="*/ 239 w 929"/>
                    <a:gd name="T67" fmla="*/ 57 h 609"/>
                    <a:gd name="T68" fmla="*/ 192 w 929"/>
                    <a:gd name="T69" fmla="*/ 70 h 609"/>
                    <a:gd name="T70" fmla="*/ 171 w 929"/>
                    <a:gd name="T71" fmla="*/ 74 h 609"/>
                    <a:gd name="T72" fmla="*/ 116 w 929"/>
                    <a:gd name="T73" fmla="*/ 104 h 609"/>
                    <a:gd name="T74" fmla="*/ 86 w 929"/>
                    <a:gd name="T75" fmla="*/ 129 h 609"/>
                    <a:gd name="T76" fmla="*/ 45 w 929"/>
                    <a:gd name="T77" fmla="*/ 149 h 609"/>
                    <a:gd name="T78" fmla="*/ 10 w 929"/>
                    <a:gd name="T79" fmla="*/ 196 h 609"/>
                    <a:gd name="T80" fmla="*/ 25 w 929"/>
                    <a:gd name="T81" fmla="*/ 241 h 609"/>
                    <a:gd name="T82" fmla="*/ 67 w 929"/>
                    <a:gd name="T83" fmla="*/ 257 h 609"/>
                    <a:gd name="T84" fmla="*/ 78 w 929"/>
                    <a:gd name="T85" fmla="*/ 257 h 609"/>
                    <a:gd name="T86" fmla="*/ 129 w 929"/>
                    <a:gd name="T87" fmla="*/ 283 h 609"/>
                    <a:gd name="T88" fmla="*/ 141 w 929"/>
                    <a:gd name="T89" fmla="*/ 296 h 609"/>
                    <a:gd name="T90" fmla="*/ 179 w 929"/>
                    <a:gd name="T91" fmla="*/ 328 h 6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29"/>
                    <a:gd name="T139" fmla="*/ 0 h 609"/>
                    <a:gd name="T140" fmla="*/ 929 w 929"/>
                    <a:gd name="T141" fmla="*/ 609 h 60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29" h="609">
                      <a:moveTo>
                        <a:pt x="179" y="328"/>
                      </a:moveTo>
                      <a:lnTo>
                        <a:pt x="181" y="328"/>
                      </a:lnTo>
                      <a:lnTo>
                        <a:pt x="181" y="330"/>
                      </a:lnTo>
                      <a:lnTo>
                        <a:pt x="188" y="336"/>
                      </a:lnTo>
                      <a:lnTo>
                        <a:pt x="230" y="348"/>
                      </a:lnTo>
                      <a:lnTo>
                        <a:pt x="259" y="359"/>
                      </a:lnTo>
                      <a:lnTo>
                        <a:pt x="269" y="369"/>
                      </a:lnTo>
                      <a:lnTo>
                        <a:pt x="277" y="381"/>
                      </a:lnTo>
                      <a:lnTo>
                        <a:pt x="291" y="383"/>
                      </a:lnTo>
                      <a:lnTo>
                        <a:pt x="293" y="381"/>
                      </a:lnTo>
                      <a:lnTo>
                        <a:pt x="310" y="387"/>
                      </a:lnTo>
                      <a:lnTo>
                        <a:pt x="312" y="387"/>
                      </a:lnTo>
                      <a:lnTo>
                        <a:pt x="342" y="414"/>
                      </a:lnTo>
                      <a:lnTo>
                        <a:pt x="355" y="424"/>
                      </a:lnTo>
                      <a:lnTo>
                        <a:pt x="363" y="434"/>
                      </a:lnTo>
                      <a:lnTo>
                        <a:pt x="383" y="438"/>
                      </a:lnTo>
                      <a:lnTo>
                        <a:pt x="389" y="448"/>
                      </a:lnTo>
                      <a:lnTo>
                        <a:pt x="395" y="452"/>
                      </a:lnTo>
                      <a:lnTo>
                        <a:pt x="416" y="450"/>
                      </a:lnTo>
                      <a:lnTo>
                        <a:pt x="432" y="456"/>
                      </a:lnTo>
                      <a:lnTo>
                        <a:pt x="444" y="460"/>
                      </a:lnTo>
                      <a:lnTo>
                        <a:pt x="448" y="475"/>
                      </a:lnTo>
                      <a:lnTo>
                        <a:pt x="477" y="507"/>
                      </a:lnTo>
                      <a:lnTo>
                        <a:pt x="483" y="530"/>
                      </a:lnTo>
                      <a:lnTo>
                        <a:pt x="489" y="534"/>
                      </a:lnTo>
                      <a:lnTo>
                        <a:pt x="493" y="534"/>
                      </a:lnTo>
                      <a:lnTo>
                        <a:pt x="513" y="534"/>
                      </a:lnTo>
                      <a:lnTo>
                        <a:pt x="558" y="574"/>
                      </a:lnTo>
                      <a:lnTo>
                        <a:pt x="556" y="587"/>
                      </a:lnTo>
                      <a:lnTo>
                        <a:pt x="558" y="591"/>
                      </a:lnTo>
                      <a:lnTo>
                        <a:pt x="570" y="609"/>
                      </a:lnTo>
                      <a:lnTo>
                        <a:pt x="593" y="607"/>
                      </a:lnTo>
                      <a:lnTo>
                        <a:pt x="617" y="609"/>
                      </a:lnTo>
                      <a:lnTo>
                        <a:pt x="617" y="603"/>
                      </a:lnTo>
                      <a:lnTo>
                        <a:pt x="638" y="583"/>
                      </a:lnTo>
                      <a:lnTo>
                        <a:pt x="648" y="562"/>
                      </a:lnTo>
                      <a:lnTo>
                        <a:pt x="631" y="558"/>
                      </a:lnTo>
                      <a:lnTo>
                        <a:pt x="615" y="540"/>
                      </a:lnTo>
                      <a:lnTo>
                        <a:pt x="654" y="552"/>
                      </a:lnTo>
                      <a:lnTo>
                        <a:pt x="674" y="536"/>
                      </a:lnTo>
                      <a:lnTo>
                        <a:pt x="682" y="515"/>
                      </a:lnTo>
                      <a:lnTo>
                        <a:pt x="660" y="497"/>
                      </a:lnTo>
                      <a:lnTo>
                        <a:pt x="676" y="493"/>
                      </a:lnTo>
                      <a:lnTo>
                        <a:pt x="684" y="497"/>
                      </a:lnTo>
                      <a:lnTo>
                        <a:pt x="690" y="489"/>
                      </a:lnTo>
                      <a:lnTo>
                        <a:pt x="692" y="489"/>
                      </a:lnTo>
                      <a:lnTo>
                        <a:pt x="693" y="491"/>
                      </a:lnTo>
                      <a:lnTo>
                        <a:pt x="699" y="485"/>
                      </a:lnTo>
                      <a:lnTo>
                        <a:pt x="725" y="460"/>
                      </a:lnTo>
                      <a:lnTo>
                        <a:pt x="748" y="442"/>
                      </a:lnTo>
                      <a:lnTo>
                        <a:pt x="762" y="410"/>
                      </a:lnTo>
                      <a:lnTo>
                        <a:pt x="784" y="391"/>
                      </a:lnTo>
                      <a:lnTo>
                        <a:pt x="805" y="355"/>
                      </a:lnTo>
                      <a:lnTo>
                        <a:pt x="800" y="344"/>
                      </a:lnTo>
                      <a:lnTo>
                        <a:pt x="837" y="328"/>
                      </a:lnTo>
                      <a:lnTo>
                        <a:pt x="849" y="300"/>
                      </a:lnTo>
                      <a:lnTo>
                        <a:pt x="853" y="298"/>
                      </a:lnTo>
                      <a:lnTo>
                        <a:pt x="855" y="245"/>
                      </a:lnTo>
                      <a:lnTo>
                        <a:pt x="866" y="194"/>
                      </a:lnTo>
                      <a:lnTo>
                        <a:pt x="890" y="147"/>
                      </a:lnTo>
                      <a:lnTo>
                        <a:pt x="898" y="137"/>
                      </a:lnTo>
                      <a:lnTo>
                        <a:pt x="929" y="110"/>
                      </a:lnTo>
                      <a:lnTo>
                        <a:pt x="923" y="108"/>
                      </a:lnTo>
                      <a:lnTo>
                        <a:pt x="908" y="102"/>
                      </a:lnTo>
                      <a:lnTo>
                        <a:pt x="904" y="100"/>
                      </a:lnTo>
                      <a:lnTo>
                        <a:pt x="851" y="78"/>
                      </a:lnTo>
                      <a:lnTo>
                        <a:pt x="817" y="65"/>
                      </a:lnTo>
                      <a:lnTo>
                        <a:pt x="804" y="59"/>
                      </a:lnTo>
                      <a:lnTo>
                        <a:pt x="756" y="41"/>
                      </a:lnTo>
                      <a:lnTo>
                        <a:pt x="741" y="33"/>
                      </a:lnTo>
                      <a:lnTo>
                        <a:pt x="713" y="21"/>
                      </a:lnTo>
                      <a:lnTo>
                        <a:pt x="711" y="21"/>
                      </a:lnTo>
                      <a:lnTo>
                        <a:pt x="711" y="19"/>
                      </a:lnTo>
                      <a:lnTo>
                        <a:pt x="676" y="6"/>
                      </a:lnTo>
                      <a:lnTo>
                        <a:pt x="660" y="0"/>
                      </a:lnTo>
                      <a:lnTo>
                        <a:pt x="658" y="2"/>
                      </a:lnTo>
                      <a:lnTo>
                        <a:pt x="646" y="4"/>
                      </a:lnTo>
                      <a:lnTo>
                        <a:pt x="625" y="11"/>
                      </a:lnTo>
                      <a:lnTo>
                        <a:pt x="615" y="15"/>
                      </a:lnTo>
                      <a:lnTo>
                        <a:pt x="601" y="19"/>
                      </a:lnTo>
                      <a:lnTo>
                        <a:pt x="554" y="35"/>
                      </a:lnTo>
                      <a:lnTo>
                        <a:pt x="544" y="39"/>
                      </a:lnTo>
                      <a:lnTo>
                        <a:pt x="542" y="39"/>
                      </a:lnTo>
                      <a:lnTo>
                        <a:pt x="519" y="47"/>
                      </a:lnTo>
                      <a:lnTo>
                        <a:pt x="499" y="53"/>
                      </a:lnTo>
                      <a:lnTo>
                        <a:pt x="458" y="66"/>
                      </a:lnTo>
                      <a:lnTo>
                        <a:pt x="452" y="43"/>
                      </a:lnTo>
                      <a:lnTo>
                        <a:pt x="438" y="33"/>
                      </a:lnTo>
                      <a:lnTo>
                        <a:pt x="434" y="31"/>
                      </a:lnTo>
                      <a:lnTo>
                        <a:pt x="428" y="27"/>
                      </a:lnTo>
                      <a:lnTo>
                        <a:pt x="420" y="21"/>
                      </a:lnTo>
                      <a:lnTo>
                        <a:pt x="405" y="29"/>
                      </a:lnTo>
                      <a:lnTo>
                        <a:pt x="391" y="19"/>
                      </a:lnTo>
                      <a:lnTo>
                        <a:pt x="393" y="15"/>
                      </a:lnTo>
                      <a:lnTo>
                        <a:pt x="373" y="21"/>
                      </a:lnTo>
                      <a:lnTo>
                        <a:pt x="353" y="25"/>
                      </a:lnTo>
                      <a:lnTo>
                        <a:pt x="340" y="29"/>
                      </a:lnTo>
                      <a:lnTo>
                        <a:pt x="332" y="31"/>
                      </a:lnTo>
                      <a:lnTo>
                        <a:pt x="308" y="39"/>
                      </a:lnTo>
                      <a:lnTo>
                        <a:pt x="263" y="51"/>
                      </a:lnTo>
                      <a:lnTo>
                        <a:pt x="259" y="51"/>
                      </a:lnTo>
                      <a:lnTo>
                        <a:pt x="239" y="57"/>
                      </a:lnTo>
                      <a:lnTo>
                        <a:pt x="222" y="61"/>
                      </a:lnTo>
                      <a:lnTo>
                        <a:pt x="206" y="66"/>
                      </a:lnTo>
                      <a:lnTo>
                        <a:pt x="192" y="70"/>
                      </a:lnTo>
                      <a:lnTo>
                        <a:pt x="179" y="74"/>
                      </a:lnTo>
                      <a:lnTo>
                        <a:pt x="175" y="74"/>
                      </a:lnTo>
                      <a:lnTo>
                        <a:pt x="171" y="74"/>
                      </a:lnTo>
                      <a:lnTo>
                        <a:pt x="153" y="82"/>
                      </a:lnTo>
                      <a:lnTo>
                        <a:pt x="127" y="96"/>
                      </a:lnTo>
                      <a:lnTo>
                        <a:pt x="116" y="104"/>
                      </a:lnTo>
                      <a:lnTo>
                        <a:pt x="104" y="112"/>
                      </a:lnTo>
                      <a:lnTo>
                        <a:pt x="96" y="114"/>
                      </a:lnTo>
                      <a:lnTo>
                        <a:pt x="86" y="129"/>
                      </a:lnTo>
                      <a:lnTo>
                        <a:pt x="67" y="135"/>
                      </a:lnTo>
                      <a:lnTo>
                        <a:pt x="63" y="139"/>
                      </a:lnTo>
                      <a:lnTo>
                        <a:pt x="45" y="149"/>
                      </a:lnTo>
                      <a:lnTo>
                        <a:pt x="27" y="161"/>
                      </a:lnTo>
                      <a:lnTo>
                        <a:pt x="27" y="175"/>
                      </a:lnTo>
                      <a:lnTo>
                        <a:pt x="10" y="196"/>
                      </a:lnTo>
                      <a:lnTo>
                        <a:pt x="0" y="230"/>
                      </a:lnTo>
                      <a:lnTo>
                        <a:pt x="4" y="236"/>
                      </a:lnTo>
                      <a:lnTo>
                        <a:pt x="25" y="241"/>
                      </a:lnTo>
                      <a:lnTo>
                        <a:pt x="49" y="247"/>
                      </a:lnTo>
                      <a:lnTo>
                        <a:pt x="55" y="251"/>
                      </a:lnTo>
                      <a:lnTo>
                        <a:pt x="67" y="257"/>
                      </a:lnTo>
                      <a:lnTo>
                        <a:pt x="70" y="259"/>
                      </a:lnTo>
                      <a:lnTo>
                        <a:pt x="78" y="259"/>
                      </a:lnTo>
                      <a:lnTo>
                        <a:pt x="78" y="257"/>
                      </a:lnTo>
                      <a:lnTo>
                        <a:pt x="102" y="253"/>
                      </a:lnTo>
                      <a:lnTo>
                        <a:pt x="114" y="269"/>
                      </a:lnTo>
                      <a:lnTo>
                        <a:pt x="129" y="283"/>
                      </a:lnTo>
                      <a:lnTo>
                        <a:pt x="135" y="285"/>
                      </a:lnTo>
                      <a:lnTo>
                        <a:pt x="137" y="289"/>
                      </a:lnTo>
                      <a:lnTo>
                        <a:pt x="141" y="296"/>
                      </a:lnTo>
                      <a:lnTo>
                        <a:pt x="159" y="310"/>
                      </a:lnTo>
                      <a:lnTo>
                        <a:pt x="171" y="320"/>
                      </a:lnTo>
                      <a:lnTo>
                        <a:pt x="179" y="328"/>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grpSp>
          <p:grpSp>
            <p:nvGrpSpPr>
              <p:cNvPr id="179" name="Group 49">
                <a:extLst>
                  <a:ext uri="{FF2B5EF4-FFF2-40B4-BE49-F238E27FC236}">
                    <a16:creationId xmlns:a16="http://schemas.microsoft.com/office/drawing/2014/main" id="{DA13D0E9-1B97-49A4-A088-B6FDD1B99265}"/>
                  </a:ext>
                </a:extLst>
              </p:cNvPr>
              <p:cNvGrpSpPr>
                <a:grpSpLocks/>
              </p:cNvGrpSpPr>
              <p:nvPr/>
            </p:nvGrpSpPr>
            <p:grpSpPr bwMode="auto">
              <a:xfrm>
                <a:off x="435638" y="1055195"/>
                <a:ext cx="3270250" cy="3494088"/>
                <a:chOff x="772" y="914"/>
                <a:chExt cx="1897" cy="2059"/>
              </a:xfrm>
              <a:grpFill/>
            </p:grpSpPr>
            <p:sp>
              <p:nvSpPr>
                <p:cNvPr id="180" name="Freeform 50">
                  <a:extLst>
                    <a:ext uri="{FF2B5EF4-FFF2-40B4-BE49-F238E27FC236}">
                      <a16:creationId xmlns:a16="http://schemas.microsoft.com/office/drawing/2014/main" id="{997148AA-1CED-4060-BD6E-E5DC1B7F2E11}"/>
                    </a:ext>
                  </a:extLst>
                </p:cNvPr>
                <p:cNvSpPr>
                  <a:spLocks/>
                </p:cNvSpPr>
                <p:nvPr/>
              </p:nvSpPr>
              <p:spPr bwMode="auto">
                <a:xfrm>
                  <a:off x="1903" y="1529"/>
                  <a:ext cx="608" cy="471"/>
                </a:xfrm>
                <a:custGeom>
                  <a:avLst/>
                  <a:gdLst>
                    <a:gd name="T0" fmla="*/ 794 w 1214"/>
                    <a:gd name="T1" fmla="*/ 921 h 941"/>
                    <a:gd name="T2" fmla="*/ 711 w 1214"/>
                    <a:gd name="T3" fmla="*/ 915 h 941"/>
                    <a:gd name="T4" fmla="*/ 633 w 1214"/>
                    <a:gd name="T5" fmla="*/ 910 h 941"/>
                    <a:gd name="T6" fmla="*/ 579 w 1214"/>
                    <a:gd name="T7" fmla="*/ 906 h 941"/>
                    <a:gd name="T8" fmla="*/ 487 w 1214"/>
                    <a:gd name="T9" fmla="*/ 898 h 941"/>
                    <a:gd name="T10" fmla="*/ 338 w 1214"/>
                    <a:gd name="T11" fmla="*/ 882 h 941"/>
                    <a:gd name="T12" fmla="*/ 255 w 1214"/>
                    <a:gd name="T13" fmla="*/ 874 h 941"/>
                    <a:gd name="T14" fmla="*/ 169 w 1214"/>
                    <a:gd name="T15" fmla="*/ 864 h 941"/>
                    <a:gd name="T16" fmla="*/ 0 w 1214"/>
                    <a:gd name="T17" fmla="*/ 841 h 941"/>
                    <a:gd name="T18" fmla="*/ 13 w 1214"/>
                    <a:gd name="T19" fmla="*/ 748 h 941"/>
                    <a:gd name="T20" fmla="*/ 17 w 1214"/>
                    <a:gd name="T21" fmla="*/ 721 h 941"/>
                    <a:gd name="T22" fmla="*/ 23 w 1214"/>
                    <a:gd name="T23" fmla="*/ 666 h 941"/>
                    <a:gd name="T24" fmla="*/ 33 w 1214"/>
                    <a:gd name="T25" fmla="*/ 605 h 941"/>
                    <a:gd name="T26" fmla="*/ 43 w 1214"/>
                    <a:gd name="T27" fmla="*/ 524 h 941"/>
                    <a:gd name="T28" fmla="*/ 59 w 1214"/>
                    <a:gd name="T29" fmla="*/ 422 h 941"/>
                    <a:gd name="T30" fmla="*/ 61 w 1214"/>
                    <a:gd name="T31" fmla="*/ 408 h 941"/>
                    <a:gd name="T32" fmla="*/ 67 w 1214"/>
                    <a:gd name="T33" fmla="*/ 355 h 941"/>
                    <a:gd name="T34" fmla="*/ 72 w 1214"/>
                    <a:gd name="T35" fmla="*/ 316 h 941"/>
                    <a:gd name="T36" fmla="*/ 82 w 1214"/>
                    <a:gd name="T37" fmla="*/ 237 h 941"/>
                    <a:gd name="T38" fmla="*/ 90 w 1214"/>
                    <a:gd name="T39" fmla="*/ 182 h 941"/>
                    <a:gd name="T40" fmla="*/ 100 w 1214"/>
                    <a:gd name="T41" fmla="*/ 110 h 941"/>
                    <a:gd name="T42" fmla="*/ 104 w 1214"/>
                    <a:gd name="T43" fmla="*/ 70 h 941"/>
                    <a:gd name="T44" fmla="*/ 216 w 1214"/>
                    <a:gd name="T45" fmla="*/ 13 h 941"/>
                    <a:gd name="T46" fmla="*/ 302 w 1214"/>
                    <a:gd name="T47" fmla="*/ 23 h 941"/>
                    <a:gd name="T48" fmla="*/ 416 w 1214"/>
                    <a:gd name="T49" fmla="*/ 35 h 941"/>
                    <a:gd name="T50" fmla="*/ 495 w 1214"/>
                    <a:gd name="T51" fmla="*/ 45 h 941"/>
                    <a:gd name="T52" fmla="*/ 534 w 1214"/>
                    <a:gd name="T53" fmla="*/ 49 h 941"/>
                    <a:gd name="T54" fmla="*/ 607 w 1214"/>
                    <a:gd name="T55" fmla="*/ 55 h 941"/>
                    <a:gd name="T56" fmla="*/ 750 w 1214"/>
                    <a:gd name="T57" fmla="*/ 68 h 941"/>
                    <a:gd name="T58" fmla="*/ 868 w 1214"/>
                    <a:gd name="T59" fmla="*/ 76 h 941"/>
                    <a:gd name="T60" fmla="*/ 906 w 1214"/>
                    <a:gd name="T61" fmla="*/ 78 h 941"/>
                    <a:gd name="T62" fmla="*/ 921 w 1214"/>
                    <a:gd name="T63" fmla="*/ 78 h 941"/>
                    <a:gd name="T64" fmla="*/ 1059 w 1214"/>
                    <a:gd name="T65" fmla="*/ 86 h 941"/>
                    <a:gd name="T66" fmla="*/ 1108 w 1214"/>
                    <a:gd name="T67" fmla="*/ 88 h 941"/>
                    <a:gd name="T68" fmla="*/ 1212 w 1214"/>
                    <a:gd name="T69" fmla="*/ 145 h 941"/>
                    <a:gd name="T70" fmla="*/ 1210 w 1214"/>
                    <a:gd name="T71" fmla="*/ 198 h 941"/>
                    <a:gd name="T72" fmla="*/ 1210 w 1214"/>
                    <a:gd name="T73" fmla="*/ 267 h 941"/>
                    <a:gd name="T74" fmla="*/ 1208 w 1214"/>
                    <a:gd name="T75" fmla="*/ 304 h 941"/>
                    <a:gd name="T76" fmla="*/ 1206 w 1214"/>
                    <a:gd name="T77" fmla="*/ 359 h 941"/>
                    <a:gd name="T78" fmla="*/ 1204 w 1214"/>
                    <a:gd name="T79" fmla="*/ 410 h 941"/>
                    <a:gd name="T80" fmla="*/ 1204 w 1214"/>
                    <a:gd name="T81" fmla="*/ 416 h 941"/>
                    <a:gd name="T82" fmla="*/ 1202 w 1214"/>
                    <a:gd name="T83" fmla="*/ 491 h 941"/>
                    <a:gd name="T84" fmla="*/ 1202 w 1214"/>
                    <a:gd name="T85" fmla="*/ 528 h 941"/>
                    <a:gd name="T86" fmla="*/ 1199 w 1214"/>
                    <a:gd name="T87" fmla="*/ 605 h 941"/>
                    <a:gd name="T88" fmla="*/ 1197 w 1214"/>
                    <a:gd name="T89" fmla="*/ 703 h 941"/>
                    <a:gd name="T90" fmla="*/ 1195 w 1214"/>
                    <a:gd name="T91" fmla="*/ 756 h 941"/>
                    <a:gd name="T92" fmla="*/ 1193 w 1214"/>
                    <a:gd name="T93" fmla="*/ 794 h 941"/>
                    <a:gd name="T94" fmla="*/ 1193 w 1214"/>
                    <a:gd name="T95" fmla="*/ 821 h 941"/>
                    <a:gd name="T96" fmla="*/ 1191 w 1214"/>
                    <a:gd name="T97" fmla="*/ 858 h 941"/>
                    <a:gd name="T98" fmla="*/ 1189 w 1214"/>
                    <a:gd name="T99" fmla="*/ 915 h 941"/>
                    <a:gd name="T100" fmla="*/ 1088 w 1214"/>
                    <a:gd name="T101" fmla="*/ 937 h 941"/>
                    <a:gd name="T102" fmla="*/ 1037 w 1214"/>
                    <a:gd name="T103" fmla="*/ 935 h 941"/>
                    <a:gd name="T104" fmla="*/ 984 w 1214"/>
                    <a:gd name="T105" fmla="*/ 933 h 941"/>
                    <a:gd name="T106" fmla="*/ 951 w 1214"/>
                    <a:gd name="T107" fmla="*/ 931 h 941"/>
                    <a:gd name="T108" fmla="*/ 825 w 1214"/>
                    <a:gd name="T109" fmla="*/ 925 h 941"/>
                    <a:gd name="T110" fmla="*/ 809 w 1214"/>
                    <a:gd name="T111" fmla="*/ 923 h 94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214"/>
                    <a:gd name="T169" fmla="*/ 0 h 941"/>
                    <a:gd name="T170" fmla="*/ 1214 w 1214"/>
                    <a:gd name="T171" fmla="*/ 941 h 94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214" h="941">
                      <a:moveTo>
                        <a:pt x="802" y="923"/>
                      </a:moveTo>
                      <a:lnTo>
                        <a:pt x="794" y="921"/>
                      </a:lnTo>
                      <a:lnTo>
                        <a:pt x="772" y="919"/>
                      </a:lnTo>
                      <a:lnTo>
                        <a:pt x="711" y="915"/>
                      </a:lnTo>
                      <a:lnTo>
                        <a:pt x="705" y="915"/>
                      </a:lnTo>
                      <a:lnTo>
                        <a:pt x="633" y="910"/>
                      </a:lnTo>
                      <a:lnTo>
                        <a:pt x="623" y="910"/>
                      </a:lnTo>
                      <a:lnTo>
                        <a:pt x="579" y="906"/>
                      </a:lnTo>
                      <a:lnTo>
                        <a:pt x="530" y="902"/>
                      </a:lnTo>
                      <a:lnTo>
                        <a:pt x="487" y="898"/>
                      </a:lnTo>
                      <a:lnTo>
                        <a:pt x="381" y="888"/>
                      </a:lnTo>
                      <a:lnTo>
                        <a:pt x="338" y="882"/>
                      </a:lnTo>
                      <a:lnTo>
                        <a:pt x="261" y="874"/>
                      </a:lnTo>
                      <a:lnTo>
                        <a:pt x="255" y="874"/>
                      </a:lnTo>
                      <a:lnTo>
                        <a:pt x="177" y="864"/>
                      </a:lnTo>
                      <a:lnTo>
                        <a:pt x="169" y="864"/>
                      </a:lnTo>
                      <a:lnTo>
                        <a:pt x="131" y="860"/>
                      </a:lnTo>
                      <a:lnTo>
                        <a:pt x="0" y="841"/>
                      </a:lnTo>
                      <a:lnTo>
                        <a:pt x="8" y="790"/>
                      </a:lnTo>
                      <a:lnTo>
                        <a:pt x="13" y="748"/>
                      </a:lnTo>
                      <a:lnTo>
                        <a:pt x="15" y="737"/>
                      </a:lnTo>
                      <a:lnTo>
                        <a:pt x="17" y="721"/>
                      </a:lnTo>
                      <a:lnTo>
                        <a:pt x="21" y="684"/>
                      </a:lnTo>
                      <a:lnTo>
                        <a:pt x="23" y="666"/>
                      </a:lnTo>
                      <a:lnTo>
                        <a:pt x="29" y="632"/>
                      </a:lnTo>
                      <a:lnTo>
                        <a:pt x="33" y="605"/>
                      </a:lnTo>
                      <a:lnTo>
                        <a:pt x="43" y="532"/>
                      </a:lnTo>
                      <a:lnTo>
                        <a:pt x="43" y="524"/>
                      </a:lnTo>
                      <a:lnTo>
                        <a:pt x="51" y="475"/>
                      </a:lnTo>
                      <a:lnTo>
                        <a:pt x="59" y="422"/>
                      </a:lnTo>
                      <a:lnTo>
                        <a:pt x="59" y="418"/>
                      </a:lnTo>
                      <a:lnTo>
                        <a:pt x="61" y="408"/>
                      </a:lnTo>
                      <a:lnTo>
                        <a:pt x="65" y="369"/>
                      </a:lnTo>
                      <a:lnTo>
                        <a:pt x="67" y="355"/>
                      </a:lnTo>
                      <a:lnTo>
                        <a:pt x="70" y="328"/>
                      </a:lnTo>
                      <a:lnTo>
                        <a:pt x="72" y="316"/>
                      </a:lnTo>
                      <a:lnTo>
                        <a:pt x="78" y="263"/>
                      </a:lnTo>
                      <a:lnTo>
                        <a:pt x="82" y="237"/>
                      </a:lnTo>
                      <a:lnTo>
                        <a:pt x="86" y="214"/>
                      </a:lnTo>
                      <a:lnTo>
                        <a:pt x="90" y="182"/>
                      </a:lnTo>
                      <a:lnTo>
                        <a:pt x="94" y="159"/>
                      </a:lnTo>
                      <a:lnTo>
                        <a:pt x="100" y="110"/>
                      </a:lnTo>
                      <a:lnTo>
                        <a:pt x="100" y="106"/>
                      </a:lnTo>
                      <a:lnTo>
                        <a:pt x="104" y="70"/>
                      </a:lnTo>
                      <a:lnTo>
                        <a:pt x="114" y="0"/>
                      </a:lnTo>
                      <a:lnTo>
                        <a:pt x="216" y="13"/>
                      </a:lnTo>
                      <a:lnTo>
                        <a:pt x="279" y="19"/>
                      </a:lnTo>
                      <a:lnTo>
                        <a:pt x="302" y="23"/>
                      </a:lnTo>
                      <a:lnTo>
                        <a:pt x="310" y="23"/>
                      </a:lnTo>
                      <a:lnTo>
                        <a:pt x="416" y="35"/>
                      </a:lnTo>
                      <a:lnTo>
                        <a:pt x="436" y="39"/>
                      </a:lnTo>
                      <a:lnTo>
                        <a:pt x="495" y="45"/>
                      </a:lnTo>
                      <a:lnTo>
                        <a:pt x="515" y="47"/>
                      </a:lnTo>
                      <a:lnTo>
                        <a:pt x="534" y="49"/>
                      </a:lnTo>
                      <a:lnTo>
                        <a:pt x="554" y="51"/>
                      </a:lnTo>
                      <a:lnTo>
                        <a:pt x="607" y="55"/>
                      </a:lnTo>
                      <a:lnTo>
                        <a:pt x="731" y="66"/>
                      </a:lnTo>
                      <a:lnTo>
                        <a:pt x="750" y="68"/>
                      </a:lnTo>
                      <a:lnTo>
                        <a:pt x="866" y="76"/>
                      </a:lnTo>
                      <a:lnTo>
                        <a:pt x="868" y="76"/>
                      </a:lnTo>
                      <a:lnTo>
                        <a:pt x="888" y="78"/>
                      </a:lnTo>
                      <a:lnTo>
                        <a:pt x="906" y="78"/>
                      </a:lnTo>
                      <a:lnTo>
                        <a:pt x="908" y="78"/>
                      </a:lnTo>
                      <a:lnTo>
                        <a:pt x="921" y="78"/>
                      </a:lnTo>
                      <a:lnTo>
                        <a:pt x="1051" y="86"/>
                      </a:lnTo>
                      <a:lnTo>
                        <a:pt x="1059" y="86"/>
                      </a:lnTo>
                      <a:lnTo>
                        <a:pt x="1092" y="88"/>
                      </a:lnTo>
                      <a:lnTo>
                        <a:pt x="1108" y="88"/>
                      </a:lnTo>
                      <a:lnTo>
                        <a:pt x="1214" y="92"/>
                      </a:lnTo>
                      <a:lnTo>
                        <a:pt x="1212" y="145"/>
                      </a:lnTo>
                      <a:lnTo>
                        <a:pt x="1212" y="182"/>
                      </a:lnTo>
                      <a:lnTo>
                        <a:pt x="1210" y="198"/>
                      </a:lnTo>
                      <a:lnTo>
                        <a:pt x="1210" y="251"/>
                      </a:lnTo>
                      <a:lnTo>
                        <a:pt x="1210" y="267"/>
                      </a:lnTo>
                      <a:lnTo>
                        <a:pt x="1208" y="275"/>
                      </a:lnTo>
                      <a:lnTo>
                        <a:pt x="1208" y="304"/>
                      </a:lnTo>
                      <a:lnTo>
                        <a:pt x="1206" y="336"/>
                      </a:lnTo>
                      <a:lnTo>
                        <a:pt x="1206" y="359"/>
                      </a:lnTo>
                      <a:lnTo>
                        <a:pt x="1206" y="385"/>
                      </a:lnTo>
                      <a:lnTo>
                        <a:pt x="1204" y="410"/>
                      </a:lnTo>
                      <a:lnTo>
                        <a:pt x="1204" y="412"/>
                      </a:lnTo>
                      <a:lnTo>
                        <a:pt x="1204" y="416"/>
                      </a:lnTo>
                      <a:lnTo>
                        <a:pt x="1204" y="438"/>
                      </a:lnTo>
                      <a:lnTo>
                        <a:pt x="1202" y="491"/>
                      </a:lnTo>
                      <a:lnTo>
                        <a:pt x="1202" y="518"/>
                      </a:lnTo>
                      <a:lnTo>
                        <a:pt x="1202" y="528"/>
                      </a:lnTo>
                      <a:lnTo>
                        <a:pt x="1201" y="556"/>
                      </a:lnTo>
                      <a:lnTo>
                        <a:pt x="1199" y="605"/>
                      </a:lnTo>
                      <a:lnTo>
                        <a:pt x="1197" y="678"/>
                      </a:lnTo>
                      <a:lnTo>
                        <a:pt x="1197" y="703"/>
                      </a:lnTo>
                      <a:lnTo>
                        <a:pt x="1195" y="729"/>
                      </a:lnTo>
                      <a:lnTo>
                        <a:pt x="1195" y="756"/>
                      </a:lnTo>
                      <a:lnTo>
                        <a:pt x="1195" y="782"/>
                      </a:lnTo>
                      <a:lnTo>
                        <a:pt x="1193" y="794"/>
                      </a:lnTo>
                      <a:lnTo>
                        <a:pt x="1193" y="809"/>
                      </a:lnTo>
                      <a:lnTo>
                        <a:pt x="1193" y="821"/>
                      </a:lnTo>
                      <a:lnTo>
                        <a:pt x="1193" y="835"/>
                      </a:lnTo>
                      <a:lnTo>
                        <a:pt x="1191" y="858"/>
                      </a:lnTo>
                      <a:lnTo>
                        <a:pt x="1191" y="876"/>
                      </a:lnTo>
                      <a:lnTo>
                        <a:pt x="1189" y="915"/>
                      </a:lnTo>
                      <a:lnTo>
                        <a:pt x="1189" y="941"/>
                      </a:lnTo>
                      <a:lnTo>
                        <a:pt x="1088" y="937"/>
                      </a:lnTo>
                      <a:lnTo>
                        <a:pt x="1049" y="937"/>
                      </a:lnTo>
                      <a:lnTo>
                        <a:pt x="1037" y="935"/>
                      </a:lnTo>
                      <a:lnTo>
                        <a:pt x="1006" y="935"/>
                      </a:lnTo>
                      <a:lnTo>
                        <a:pt x="984" y="933"/>
                      </a:lnTo>
                      <a:lnTo>
                        <a:pt x="980" y="933"/>
                      </a:lnTo>
                      <a:lnTo>
                        <a:pt x="951" y="931"/>
                      </a:lnTo>
                      <a:lnTo>
                        <a:pt x="845" y="925"/>
                      </a:lnTo>
                      <a:lnTo>
                        <a:pt x="825" y="925"/>
                      </a:lnTo>
                      <a:lnTo>
                        <a:pt x="821" y="923"/>
                      </a:lnTo>
                      <a:lnTo>
                        <a:pt x="809" y="923"/>
                      </a:lnTo>
                      <a:lnTo>
                        <a:pt x="802" y="923"/>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81" name="Freeform 51">
                  <a:extLst>
                    <a:ext uri="{FF2B5EF4-FFF2-40B4-BE49-F238E27FC236}">
                      <a16:creationId xmlns:a16="http://schemas.microsoft.com/office/drawing/2014/main" id="{4188A15C-FA98-449C-A0C5-ED49C5D30906}"/>
                    </a:ext>
                  </a:extLst>
                </p:cNvPr>
                <p:cNvSpPr>
                  <a:spLocks/>
                </p:cNvSpPr>
                <p:nvPr/>
              </p:nvSpPr>
              <p:spPr bwMode="auto">
                <a:xfrm>
                  <a:off x="1426" y="1025"/>
                  <a:ext cx="527" cy="819"/>
                </a:xfrm>
                <a:custGeom>
                  <a:avLst/>
                  <a:gdLst>
                    <a:gd name="T0" fmla="*/ 116 w 1055"/>
                    <a:gd name="T1" fmla="*/ 1026 h 1641"/>
                    <a:gd name="T2" fmla="*/ 86 w 1055"/>
                    <a:gd name="T3" fmla="*/ 1087 h 1641"/>
                    <a:gd name="T4" fmla="*/ 55 w 1055"/>
                    <a:gd name="T5" fmla="*/ 1221 h 1641"/>
                    <a:gd name="T6" fmla="*/ 159 w 1055"/>
                    <a:gd name="T7" fmla="*/ 1496 h 1641"/>
                    <a:gd name="T8" fmla="*/ 397 w 1055"/>
                    <a:gd name="T9" fmla="*/ 1545 h 1641"/>
                    <a:gd name="T10" fmla="*/ 457 w 1055"/>
                    <a:gd name="T11" fmla="*/ 1557 h 1641"/>
                    <a:gd name="T12" fmla="*/ 619 w 1055"/>
                    <a:gd name="T13" fmla="*/ 1586 h 1641"/>
                    <a:gd name="T14" fmla="*/ 797 w 1055"/>
                    <a:gd name="T15" fmla="*/ 1614 h 1641"/>
                    <a:gd name="T16" fmla="*/ 807 w 1055"/>
                    <a:gd name="T17" fmla="*/ 1616 h 1641"/>
                    <a:gd name="T18" fmla="*/ 908 w 1055"/>
                    <a:gd name="T19" fmla="*/ 1630 h 1641"/>
                    <a:gd name="T20" fmla="*/ 984 w 1055"/>
                    <a:gd name="T21" fmla="*/ 1641 h 1641"/>
                    <a:gd name="T22" fmla="*/ 998 w 1055"/>
                    <a:gd name="T23" fmla="*/ 1533 h 1641"/>
                    <a:gd name="T24" fmla="*/ 1014 w 1055"/>
                    <a:gd name="T25" fmla="*/ 1427 h 1641"/>
                    <a:gd name="T26" fmla="*/ 1022 w 1055"/>
                    <a:gd name="T27" fmla="*/ 1364 h 1641"/>
                    <a:gd name="T28" fmla="*/ 1033 w 1055"/>
                    <a:gd name="T29" fmla="*/ 1272 h 1641"/>
                    <a:gd name="T30" fmla="*/ 1045 w 1055"/>
                    <a:gd name="T31" fmla="*/ 1191 h 1641"/>
                    <a:gd name="T32" fmla="*/ 1049 w 1055"/>
                    <a:gd name="T33" fmla="*/ 1117 h 1641"/>
                    <a:gd name="T34" fmla="*/ 1027 w 1055"/>
                    <a:gd name="T35" fmla="*/ 1079 h 1641"/>
                    <a:gd name="T36" fmla="*/ 994 w 1055"/>
                    <a:gd name="T37" fmla="*/ 1062 h 1641"/>
                    <a:gd name="T38" fmla="*/ 968 w 1055"/>
                    <a:gd name="T39" fmla="*/ 1091 h 1641"/>
                    <a:gd name="T40" fmla="*/ 849 w 1055"/>
                    <a:gd name="T41" fmla="*/ 1083 h 1641"/>
                    <a:gd name="T42" fmla="*/ 770 w 1055"/>
                    <a:gd name="T43" fmla="*/ 1087 h 1641"/>
                    <a:gd name="T44" fmla="*/ 746 w 1055"/>
                    <a:gd name="T45" fmla="*/ 1077 h 1641"/>
                    <a:gd name="T46" fmla="*/ 697 w 1055"/>
                    <a:gd name="T47" fmla="*/ 950 h 1641"/>
                    <a:gd name="T48" fmla="*/ 570 w 1055"/>
                    <a:gd name="T49" fmla="*/ 818 h 1641"/>
                    <a:gd name="T50" fmla="*/ 611 w 1055"/>
                    <a:gd name="T51" fmla="*/ 608 h 1641"/>
                    <a:gd name="T52" fmla="*/ 619 w 1055"/>
                    <a:gd name="T53" fmla="*/ 572 h 1641"/>
                    <a:gd name="T54" fmla="*/ 581 w 1055"/>
                    <a:gd name="T55" fmla="*/ 568 h 1641"/>
                    <a:gd name="T56" fmla="*/ 562 w 1055"/>
                    <a:gd name="T57" fmla="*/ 555 h 1641"/>
                    <a:gd name="T58" fmla="*/ 542 w 1055"/>
                    <a:gd name="T59" fmla="*/ 500 h 1641"/>
                    <a:gd name="T60" fmla="*/ 479 w 1055"/>
                    <a:gd name="T61" fmla="*/ 411 h 1641"/>
                    <a:gd name="T62" fmla="*/ 452 w 1055"/>
                    <a:gd name="T63" fmla="*/ 348 h 1641"/>
                    <a:gd name="T64" fmla="*/ 428 w 1055"/>
                    <a:gd name="T65" fmla="*/ 242 h 1641"/>
                    <a:gd name="T66" fmla="*/ 452 w 1055"/>
                    <a:gd name="T67" fmla="*/ 136 h 1641"/>
                    <a:gd name="T68" fmla="*/ 473 w 1055"/>
                    <a:gd name="T69" fmla="*/ 30 h 1641"/>
                    <a:gd name="T70" fmla="*/ 332 w 1055"/>
                    <a:gd name="T71" fmla="*/ 16 h 1641"/>
                    <a:gd name="T72" fmla="*/ 290 w 1055"/>
                    <a:gd name="T73" fmla="*/ 183 h 1641"/>
                    <a:gd name="T74" fmla="*/ 285 w 1055"/>
                    <a:gd name="T75" fmla="*/ 211 h 1641"/>
                    <a:gd name="T76" fmla="*/ 267 w 1055"/>
                    <a:gd name="T77" fmla="*/ 289 h 1641"/>
                    <a:gd name="T78" fmla="*/ 249 w 1055"/>
                    <a:gd name="T79" fmla="*/ 368 h 1641"/>
                    <a:gd name="T80" fmla="*/ 222 w 1055"/>
                    <a:gd name="T81" fmla="*/ 482 h 1641"/>
                    <a:gd name="T82" fmla="*/ 210 w 1055"/>
                    <a:gd name="T83" fmla="*/ 541 h 1641"/>
                    <a:gd name="T84" fmla="*/ 208 w 1055"/>
                    <a:gd name="T85" fmla="*/ 635 h 1641"/>
                    <a:gd name="T86" fmla="*/ 218 w 1055"/>
                    <a:gd name="T87" fmla="*/ 669 h 1641"/>
                    <a:gd name="T88" fmla="*/ 208 w 1055"/>
                    <a:gd name="T89" fmla="*/ 794 h 1641"/>
                    <a:gd name="T90" fmla="*/ 184 w 1055"/>
                    <a:gd name="T91" fmla="*/ 830 h 1641"/>
                    <a:gd name="T92" fmla="*/ 129 w 1055"/>
                    <a:gd name="T93" fmla="*/ 891 h 1641"/>
                    <a:gd name="T94" fmla="*/ 98 w 1055"/>
                    <a:gd name="T95" fmla="*/ 993 h 164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55"/>
                    <a:gd name="T145" fmla="*/ 0 h 1641"/>
                    <a:gd name="T146" fmla="*/ 1055 w 1055"/>
                    <a:gd name="T147" fmla="*/ 1641 h 164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55" h="1641">
                      <a:moveTo>
                        <a:pt x="121" y="1018"/>
                      </a:moveTo>
                      <a:lnTo>
                        <a:pt x="117" y="1024"/>
                      </a:lnTo>
                      <a:lnTo>
                        <a:pt x="116" y="1026"/>
                      </a:lnTo>
                      <a:lnTo>
                        <a:pt x="96" y="1073"/>
                      </a:lnTo>
                      <a:lnTo>
                        <a:pt x="92" y="1075"/>
                      </a:lnTo>
                      <a:lnTo>
                        <a:pt x="86" y="1087"/>
                      </a:lnTo>
                      <a:lnTo>
                        <a:pt x="80" y="1113"/>
                      </a:lnTo>
                      <a:lnTo>
                        <a:pt x="74" y="1134"/>
                      </a:lnTo>
                      <a:lnTo>
                        <a:pt x="55" y="1221"/>
                      </a:lnTo>
                      <a:lnTo>
                        <a:pt x="0" y="1461"/>
                      </a:lnTo>
                      <a:lnTo>
                        <a:pt x="9" y="1463"/>
                      </a:lnTo>
                      <a:lnTo>
                        <a:pt x="159" y="1496"/>
                      </a:lnTo>
                      <a:lnTo>
                        <a:pt x="326" y="1531"/>
                      </a:lnTo>
                      <a:lnTo>
                        <a:pt x="371" y="1539"/>
                      </a:lnTo>
                      <a:lnTo>
                        <a:pt x="397" y="1545"/>
                      </a:lnTo>
                      <a:lnTo>
                        <a:pt x="450" y="1555"/>
                      </a:lnTo>
                      <a:lnTo>
                        <a:pt x="454" y="1557"/>
                      </a:lnTo>
                      <a:lnTo>
                        <a:pt x="457" y="1557"/>
                      </a:lnTo>
                      <a:lnTo>
                        <a:pt x="489" y="1563"/>
                      </a:lnTo>
                      <a:lnTo>
                        <a:pt x="536" y="1573"/>
                      </a:lnTo>
                      <a:lnTo>
                        <a:pt x="619" y="1586"/>
                      </a:lnTo>
                      <a:lnTo>
                        <a:pt x="660" y="1592"/>
                      </a:lnTo>
                      <a:lnTo>
                        <a:pt x="794" y="1614"/>
                      </a:lnTo>
                      <a:lnTo>
                        <a:pt x="797" y="1614"/>
                      </a:lnTo>
                      <a:lnTo>
                        <a:pt x="799" y="1614"/>
                      </a:lnTo>
                      <a:lnTo>
                        <a:pt x="805" y="1616"/>
                      </a:lnTo>
                      <a:lnTo>
                        <a:pt x="807" y="1616"/>
                      </a:lnTo>
                      <a:lnTo>
                        <a:pt x="825" y="1618"/>
                      </a:lnTo>
                      <a:lnTo>
                        <a:pt x="866" y="1624"/>
                      </a:lnTo>
                      <a:lnTo>
                        <a:pt x="908" y="1630"/>
                      </a:lnTo>
                      <a:lnTo>
                        <a:pt x="915" y="1632"/>
                      </a:lnTo>
                      <a:lnTo>
                        <a:pt x="921" y="1632"/>
                      </a:lnTo>
                      <a:lnTo>
                        <a:pt x="984" y="1641"/>
                      </a:lnTo>
                      <a:lnTo>
                        <a:pt x="988" y="1614"/>
                      </a:lnTo>
                      <a:lnTo>
                        <a:pt x="998" y="1541"/>
                      </a:lnTo>
                      <a:lnTo>
                        <a:pt x="998" y="1533"/>
                      </a:lnTo>
                      <a:lnTo>
                        <a:pt x="1006" y="1484"/>
                      </a:lnTo>
                      <a:lnTo>
                        <a:pt x="1014" y="1431"/>
                      </a:lnTo>
                      <a:lnTo>
                        <a:pt x="1014" y="1427"/>
                      </a:lnTo>
                      <a:lnTo>
                        <a:pt x="1016" y="1417"/>
                      </a:lnTo>
                      <a:lnTo>
                        <a:pt x="1020" y="1378"/>
                      </a:lnTo>
                      <a:lnTo>
                        <a:pt x="1022" y="1364"/>
                      </a:lnTo>
                      <a:lnTo>
                        <a:pt x="1025" y="1337"/>
                      </a:lnTo>
                      <a:lnTo>
                        <a:pt x="1027" y="1325"/>
                      </a:lnTo>
                      <a:lnTo>
                        <a:pt x="1033" y="1272"/>
                      </a:lnTo>
                      <a:lnTo>
                        <a:pt x="1037" y="1246"/>
                      </a:lnTo>
                      <a:lnTo>
                        <a:pt x="1041" y="1223"/>
                      </a:lnTo>
                      <a:lnTo>
                        <a:pt x="1045" y="1191"/>
                      </a:lnTo>
                      <a:lnTo>
                        <a:pt x="1049" y="1168"/>
                      </a:lnTo>
                      <a:lnTo>
                        <a:pt x="1055" y="1119"/>
                      </a:lnTo>
                      <a:lnTo>
                        <a:pt x="1049" y="1117"/>
                      </a:lnTo>
                      <a:lnTo>
                        <a:pt x="1047" y="1117"/>
                      </a:lnTo>
                      <a:lnTo>
                        <a:pt x="1043" y="1113"/>
                      </a:lnTo>
                      <a:lnTo>
                        <a:pt x="1027" y="1079"/>
                      </a:lnTo>
                      <a:lnTo>
                        <a:pt x="1012" y="1054"/>
                      </a:lnTo>
                      <a:lnTo>
                        <a:pt x="1008" y="1054"/>
                      </a:lnTo>
                      <a:lnTo>
                        <a:pt x="994" y="1062"/>
                      </a:lnTo>
                      <a:lnTo>
                        <a:pt x="986" y="1073"/>
                      </a:lnTo>
                      <a:lnTo>
                        <a:pt x="986" y="1095"/>
                      </a:lnTo>
                      <a:lnTo>
                        <a:pt x="968" y="1091"/>
                      </a:lnTo>
                      <a:lnTo>
                        <a:pt x="886" y="1083"/>
                      </a:lnTo>
                      <a:lnTo>
                        <a:pt x="868" y="1072"/>
                      </a:lnTo>
                      <a:lnTo>
                        <a:pt x="849" y="1083"/>
                      </a:lnTo>
                      <a:lnTo>
                        <a:pt x="825" y="1089"/>
                      </a:lnTo>
                      <a:lnTo>
                        <a:pt x="790" y="1075"/>
                      </a:lnTo>
                      <a:lnTo>
                        <a:pt x="770" y="1087"/>
                      </a:lnTo>
                      <a:lnTo>
                        <a:pt x="774" y="1099"/>
                      </a:lnTo>
                      <a:lnTo>
                        <a:pt x="768" y="1101"/>
                      </a:lnTo>
                      <a:lnTo>
                        <a:pt x="746" y="1077"/>
                      </a:lnTo>
                      <a:lnTo>
                        <a:pt x="737" y="1011"/>
                      </a:lnTo>
                      <a:lnTo>
                        <a:pt x="689" y="977"/>
                      </a:lnTo>
                      <a:lnTo>
                        <a:pt x="697" y="950"/>
                      </a:lnTo>
                      <a:lnTo>
                        <a:pt x="646" y="790"/>
                      </a:lnTo>
                      <a:lnTo>
                        <a:pt x="591" y="818"/>
                      </a:lnTo>
                      <a:lnTo>
                        <a:pt x="570" y="818"/>
                      </a:lnTo>
                      <a:lnTo>
                        <a:pt x="546" y="802"/>
                      </a:lnTo>
                      <a:lnTo>
                        <a:pt x="607" y="608"/>
                      </a:lnTo>
                      <a:lnTo>
                        <a:pt x="611" y="608"/>
                      </a:lnTo>
                      <a:lnTo>
                        <a:pt x="625" y="584"/>
                      </a:lnTo>
                      <a:lnTo>
                        <a:pt x="625" y="576"/>
                      </a:lnTo>
                      <a:lnTo>
                        <a:pt x="619" y="572"/>
                      </a:lnTo>
                      <a:lnTo>
                        <a:pt x="599" y="574"/>
                      </a:lnTo>
                      <a:lnTo>
                        <a:pt x="583" y="574"/>
                      </a:lnTo>
                      <a:lnTo>
                        <a:pt x="581" y="568"/>
                      </a:lnTo>
                      <a:lnTo>
                        <a:pt x="583" y="557"/>
                      </a:lnTo>
                      <a:lnTo>
                        <a:pt x="575" y="549"/>
                      </a:lnTo>
                      <a:lnTo>
                        <a:pt x="562" y="555"/>
                      </a:lnTo>
                      <a:lnTo>
                        <a:pt x="558" y="551"/>
                      </a:lnTo>
                      <a:lnTo>
                        <a:pt x="564" y="545"/>
                      </a:lnTo>
                      <a:lnTo>
                        <a:pt x="542" y="500"/>
                      </a:lnTo>
                      <a:lnTo>
                        <a:pt x="528" y="482"/>
                      </a:lnTo>
                      <a:lnTo>
                        <a:pt x="501" y="423"/>
                      </a:lnTo>
                      <a:lnTo>
                        <a:pt x="479" y="411"/>
                      </a:lnTo>
                      <a:lnTo>
                        <a:pt x="448" y="370"/>
                      </a:lnTo>
                      <a:lnTo>
                        <a:pt x="467" y="364"/>
                      </a:lnTo>
                      <a:lnTo>
                        <a:pt x="452" y="348"/>
                      </a:lnTo>
                      <a:lnTo>
                        <a:pt x="459" y="311"/>
                      </a:lnTo>
                      <a:lnTo>
                        <a:pt x="428" y="246"/>
                      </a:lnTo>
                      <a:lnTo>
                        <a:pt x="428" y="242"/>
                      </a:lnTo>
                      <a:lnTo>
                        <a:pt x="438" y="197"/>
                      </a:lnTo>
                      <a:lnTo>
                        <a:pt x="450" y="144"/>
                      </a:lnTo>
                      <a:lnTo>
                        <a:pt x="452" y="136"/>
                      </a:lnTo>
                      <a:lnTo>
                        <a:pt x="467" y="57"/>
                      </a:lnTo>
                      <a:lnTo>
                        <a:pt x="473" y="36"/>
                      </a:lnTo>
                      <a:lnTo>
                        <a:pt x="473" y="30"/>
                      </a:lnTo>
                      <a:lnTo>
                        <a:pt x="336" y="0"/>
                      </a:lnTo>
                      <a:lnTo>
                        <a:pt x="334" y="8"/>
                      </a:lnTo>
                      <a:lnTo>
                        <a:pt x="332" y="16"/>
                      </a:lnTo>
                      <a:lnTo>
                        <a:pt x="328" y="32"/>
                      </a:lnTo>
                      <a:lnTo>
                        <a:pt x="300" y="150"/>
                      </a:lnTo>
                      <a:lnTo>
                        <a:pt x="290" y="183"/>
                      </a:lnTo>
                      <a:lnTo>
                        <a:pt x="286" y="201"/>
                      </a:lnTo>
                      <a:lnTo>
                        <a:pt x="286" y="207"/>
                      </a:lnTo>
                      <a:lnTo>
                        <a:pt x="285" y="211"/>
                      </a:lnTo>
                      <a:lnTo>
                        <a:pt x="285" y="215"/>
                      </a:lnTo>
                      <a:lnTo>
                        <a:pt x="273" y="262"/>
                      </a:lnTo>
                      <a:lnTo>
                        <a:pt x="267" y="289"/>
                      </a:lnTo>
                      <a:lnTo>
                        <a:pt x="255" y="342"/>
                      </a:lnTo>
                      <a:lnTo>
                        <a:pt x="249" y="366"/>
                      </a:lnTo>
                      <a:lnTo>
                        <a:pt x="249" y="368"/>
                      </a:lnTo>
                      <a:lnTo>
                        <a:pt x="243" y="393"/>
                      </a:lnTo>
                      <a:lnTo>
                        <a:pt x="226" y="472"/>
                      </a:lnTo>
                      <a:lnTo>
                        <a:pt x="222" y="482"/>
                      </a:lnTo>
                      <a:lnTo>
                        <a:pt x="214" y="515"/>
                      </a:lnTo>
                      <a:lnTo>
                        <a:pt x="212" y="525"/>
                      </a:lnTo>
                      <a:lnTo>
                        <a:pt x="210" y="541"/>
                      </a:lnTo>
                      <a:lnTo>
                        <a:pt x="204" y="551"/>
                      </a:lnTo>
                      <a:lnTo>
                        <a:pt x="212" y="580"/>
                      </a:lnTo>
                      <a:lnTo>
                        <a:pt x="208" y="635"/>
                      </a:lnTo>
                      <a:lnTo>
                        <a:pt x="212" y="645"/>
                      </a:lnTo>
                      <a:lnTo>
                        <a:pt x="218" y="663"/>
                      </a:lnTo>
                      <a:lnTo>
                        <a:pt x="218" y="669"/>
                      </a:lnTo>
                      <a:lnTo>
                        <a:pt x="251" y="698"/>
                      </a:lnTo>
                      <a:lnTo>
                        <a:pt x="257" y="728"/>
                      </a:lnTo>
                      <a:lnTo>
                        <a:pt x="208" y="794"/>
                      </a:lnTo>
                      <a:lnTo>
                        <a:pt x="206" y="796"/>
                      </a:lnTo>
                      <a:lnTo>
                        <a:pt x="190" y="822"/>
                      </a:lnTo>
                      <a:lnTo>
                        <a:pt x="184" y="830"/>
                      </a:lnTo>
                      <a:lnTo>
                        <a:pt x="171" y="845"/>
                      </a:lnTo>
                      <a:lnTo>
                        <a:pt x="155" y="877"/>
                      </a:lnTo>
                      <a:lnTo>
                        <a:pt x="129" y="891"/>
                      </a:lnTo>
                      <a:lnTo>
                        <a:pt x="80" y="961"/>
                      </a:lnTo>
                      <a:lnTo>
                        <a:pt x="78" y="977"/>
                      </a:lnTo>
                      <a:lnTo>
                        <a:pt x="98" y="993"/>
                      </a:lnTo>
                      <a:lnTo>
                        <a:pt x="110" y="997"/>
                      </a:lnTo>
                      <a:lnTo>
                        <a:pt x="121" y="1018"/>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82" name="Freeform 52">
                  <a:extLst>
                    <a:ext uri="{FF2B5EF4-FFF2-40B4-BE49-F238E27FC236}">
                      <a16:creationId xmlns:a16="http://schemas.microsoft.com/office/drawing/2014/main" id="{CFCBBBE1-2A2F-4CED-B30B-6C5FC1EF4F37}"/>
                    </a:ext>
                  </a:extLst>
                </p:cNvPr>
                <p:cNvSpPr>
                  <a:spLocks/>
                </p:cNvSpPr>
                <p:nvPr/>
              </p:nvSpPr>
              <p:spPr bwMode="auto">
                <a:xfrm>
                  <a:off x="772" y="1589"/>
                  <a:ext cx="744" cy="1153"/>
                </a:xfrm>
                <a:custGeom>
                  <a:avLst/>
                  <a:gdLst>
                    <a:gd name="T0" fmla="*/ 1352 w 1487"/>
                    <a:gd name="T1" fmla="*/ 2307 h 2307"/>
                    <a:gd name="T2" fmla="*/ 1334 w 1487"/>
                    <a:gd name="T3" fmla="*/ 2230 h 2307"/>
                    <a:gd name="T4" fmla="*/ 1397 w 1487"/>
                    <a:gd name="T5" fmla="*/ 2118 h 2307"/>
                    <a:gd name="T6" fmla="*/ 1423 w 1487"/>
                    <a:gd name="T7" fmla="*/ 2044 h 2307"/>
                    <a:gd name="T8" fmla="*/ 1487 w 1487"/>
                    <a:gd name="T9" fmla="*/ 2008 h 2307"/>
                    <a:gd name="T10" fmla="*/ 1436 w 1487"/>
                    <a:gd name="T11" fmla="*/ 1910 h 2307"/>
                    <a:gd name="T12" fmla="*/ 1377 w 1487"/>
                    <a:gd name="T13" fmla="*/ 1792 h 2307"/>
                    <a:gd name="T14" fmla="*/ 1252 w 1487"/>
                    <a:gd name="T15" fmla="*/ 1629 h 2307"/>
                    <a:gd name="T16" fmla="*/ 1177 w 1487"/>
                    <a:gd name="T17" fmla="*/ 1531 h 2307"/>
                    <a:gd name="T18" fmla="*/ 992 w 1487"/>
                    <a:gd name="T19" fmla="*/ 1281 h 2307"/>
                    <a:gd name="T20" fmla="*/ 943 w 1487"/>
                    <a:gd name="T21" fmla="*/ 1216 h 2307"/>
                    <a:gd name="T22" fmla="*/ 823 w 1487"/>
                    <a:gd name="T23" fmla="*/ 1051 h 2307"/>
                    <a:gd name="T24" fmla="*/ 754 w 1487"/>
                    <a:gd name="T25" fmla="*/ 957 h 2307"/>
                    <a:gd name="T26" fmla="*/ 721 w 1487"/>
                    <a:gd name="T27" fmla="*/ 911 h 2307"/>
                    <a:gd name="T28" fmla="*/ 676 w 1487"/>
                    <a:gd name="T29" fmla="*/ 847 h 2307"/>
                    <a:gd name="T30" fmla="*/ 654 w 1487"/>
                    <a:gd name="T31" fmla="*/ 817 h 2307"/>
                    <a:gd name="T32" fmla="*/ 660 w 1487"/>
                    <a:gd name="T33" fmla="*/ 792 h 2307"/>
                    <a:gd name="T34" fmla="*/ 672 w 1487"/>
                    <a:gd name="T35" fmla="*/ 754 h 2307"/>
                    <a:gd name="T36" fmla="*/ 682 w 1487"/>
                    <a:gd name="T37" fmla="*/ 717 h 2307"/>
                    <a:gd name="T38" fmla="*/ 709 w 1487"/>
                    <a:gd name="T39" fmla="*/ 624 h 2307"/>
                    <a:gd name="T40" fmla="*/ 786 w 1487"/>
                    <a:gd name="T41" fmla="*/ 341 h 2307"/>
                    <a:gd name="T42" fmla="*/ 790 w 1487"/>
                    <a:gd name="T43" fmla="*/ 200 h 2307"/>
                    <a:gd name="T44" fmla="*/ 650 w 1487"/>
                    <a:gd name="T45" fmla="*/ 161 h 2307"/>
                    <a:gd name="T46" fmla="*/ 503 w 1487"/>
                    <a:gd name="T47" fmla="*/ 113 h 2307"/>
                    <a:gd name="T48" fmla="*/ 336 w 1487"/>
                    <a:gd name="T49" fmla="*/ 60 h 2307"/>
                    <a:gd name="T50" fmla="*/ 287 w 1487"/>
                    <a:gd name="T51" fmla="*/ 45 h 2307"/>
                    <a:gd name="T52" fmla="*/ 243 w 1487"/>
                    <a:gd name="T53" fmla="*/ 31 h 2307"/>
                    <a:gd name="T54" fmla="*/ 184 w 1487"/>
                    <a:gd name="T55" fmla="*/ 11 h 2307"/>
                    <a:gd name="T56" fmla="*/ 127 w 1487"/>
                    <a:gd name="T57" fmla="*/ 43 h 2307"/>
                    <a:gd name="T58" fmla="*/ 129 w 1487"/>
                    <a:gd name="T59" fmla="*/ 131 h 2307"/>
                    <a:gd name="T60" fmla="*/ 94 w 1487"/>
                    <a:gd name="T61" fmla="*/ 192 h 2307"/>
                    <a:gd name="T62" fmla="*/ 80 w 1487"/>
                    <a:gd name="T63" fmla="*/ 226 h 2307"/>
                    <a:gd name="T64" fmla="*/ 0 w 1487"/>
                    <a:gd name="T65" fmla="*/ 334 h 2307"/>
                    <a:gd name="T66" fmla="*/ 57 w 1487"/>
                    <a:gd name="T67" fmla="*/ 467 h 2307"/>
                    <a:gd name="T68" fmla="*/ 27 w 1487"/>
                    <a:gd name="T69" fmla="*/ 652 h 2307"/>
                    <a:gd name="T70" fmla="*/ 88 w 1487"/>
                    <a:gd name="T71" fmla="*/ 770 h 2307"/>
                    <a:gd name="T72" fmla="*/ 104 w 1487"/>
                    <a:gd name="T73" fmla="*/ 815 h 2307"/>
                    <a:gd name="T74" fmla="*/ 86 w 1487"/>
                    <a:gd name="T75" fmla="*/ 866 h 2307"/>
                    <a:gd name="T76" fmla="*/ 120 w 1487"/>
                    <a:gd name="T77" fmla="*/ 890 h 2307"/>
                    <a:gd name="T78" fmla="*/ 159 w 1487"/>
                    <a:gd name="T79" fmla="*/ 925 h 2307"/>
                    <a:gd name="T80" fmla="*/ 149 w 1487"/>
                    <a:gd name="T81" fmla="*/ 949 h 2307"/>
                    <a:gd name="T82" fmla="*/ 143 w 1487"/>
                    <a:gd name="T83" fmla="*/ 1020 h 2307"/>
                    <a:gd name="T84" fmla="*/ 147 w 1487"/>
                    <a:gd name="T85" fmla="*/ 1079 h 2307"/>
                    <a:gd name="T86" fmla="*/ 208 w 1487"/>
                    <a:gd name="T87" fmla="*/ 1130 h 2307"/>
                    <a:gd name="T88" fmla="*/ 188 w 1487"/>
                    <a:gd name="T89" fmla="*/ 1202 h 2307"/>
                    <a:gd name="T90" fmla="*/ 173 w 1487"/>
                    <a:gd name="T91" fmla="*/ 1273 h 2307"/>
                    <a:gd name="T92" fmla="*/ 220 w 1487"/>
                    <a:gd name="T93" fmla="*/ 1369 h 2307"/>
                    <a:gd name="T94" fmla="*/ 257 w 1487"/>
                    <a:gd name="T95" fmla="*/ 1434 h 2307"/>
                    <a:gd name="T96" fmla="*/ 296 w 1487"/>
                    <a:gd name="T97" fmla="*/ 1499 h 2307"/>
                    <a:gd name="T98" fmla="*/ 324 w 1487"/>
                    <a:gd name="T99" fmla="*/ 1560 h 2307"/>
                    <a:gd name="T100" fmla="*/ 292 w 1487"/>
                    <a:gd name="T101" fmla="*/ 1674 h 2307"/>
                    <a:gd name="T102" fmla="*/ 422 w 1487"/>
                    <a:gd name="T103" fmla="*/ 1741 h 2307"/>
                    <a:gd name="T104" fmla="*/ 526 w 1487"/>
                    <a:gd name="T105" fmla="*/ 1804 h 2307"/>
                    <a:gd name="T106" fmla="*/ 634 w 1487"/>
                    <a:gd name="T107" fmla="*/ 1876 h 2307"/>
                    <a:gd name="T108" fmla="*/ 666 w 1487"/>
                    <a:gd name="T109" fmla="*/ 1947 h 2307"/>
                    <a:gd name="T110" fmla="*/ 733 w 1487"/>
                    <a:gd name="T111" fmla="*/ 1983 h 2307"/>
                    <a:gd name="T112" fmla="*/ 811 w 1487"/>
                    <a:gd name="T113" fmla="*/ 2069 h 2307"/>
                    <a:gd name="T114" fmla="*/ 847 w 1487"/>
                    <a:gd name="T115" fmla="*/ 2226 h 2307"/>
                    <a:gd name="T116" fmla="*/ 1310 w 1487"/>
                    <a:gd name="T117" fmla="*/ 2305 h 230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87"/>
                    <a:gd name="T178" fmla="*/ 0 h 2307"/>
                    <a:gd name="T179" fmla="*/ 1487 w 1487"/>
                    <a:gd name="T180" fmla="*/ 2307 h 230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87" h="2307">
                      <a:moveTo>
                        <a:pt x="1310" y="2305"/>
                      </a:moveTo>
                      <a:lnTo>
                        <a:pt x="1316" y="2307"/>
                      </a:lnTo>
                      <a:lnTo>
                        <a:pt x="1352" y="2307"/>
                      </a:lnTo>
                      <a:lnTo>
                        <a:pt x="1369" y="2258"/>
                      </a:lnTo>
                      <a:lnTo>
                        <a:pt x="1354" y="2250"/>
                      </a:lnTo>
                      <a:lnTo>
                        <a:pt x="1334" y="2230"/>
                      </a:lnTo>
                      <a:lnTo>
                        <a:pt x="1344" y="2175"/>
                      </a:lnTo>
                      <a:lnTo>
                        <a:pt x="1362" y="2165"/>
                      </a:lnTo>
                      <a:lnTo>
                        <a:pt x="1397" y="2118"/>
                      </a:lnTo>
                      <a:lnTo>
                        <a:pt x="1407" y="2065"/>
                      </a:lnTo>
                      <a:lnTo>
                        <a:pt x="1415" y="2059"/>
                      </a:lnTo>
                      <a:lnTo>
                        <a:pt x="1423" y="2044"/>
                      </a:lnTo>
                      <a:lnTo>
                        <a:pt x="1462" y="2032"/>
                      </a:lnTo>
                      <a:lnTo>
                        <a:pt x="1481" y="2018"/>
                      </a:lnTo>
                      <a:lnTo>
                        <a:pt x="1487" y="2008"/>
                      </a:lnTo>
                      <a:lnTo>
                        <a:pt x="1448" y="1971"/>
                      </a:lnTo>
                      <a:lnTo>
                        <a:pt x="1450" y="1961"/>
                      </a:lnTo>
                      <a:lnTo>
                        <a:pt x="1436" y="1910"/>
                      </a:lnTo>
                      <a:lnTo>
                        <a:pt x="1419" y="1878"/>
                      </a:lnTo>
                      <a:lnTo>
                        <a:pt x="1423" y="1851"/>
                      </a:lnTo>
                      <a:lnTo>
                        <a:pt x="1377" y="1792"/>
                      </a:lnTo>
                      <a:lnTo>
                        <a:pt x="1326" y="1727"/>
                      </a:lnTo>
                      <a:lnTo>
                        <a:pt x="1269" y="1652"/>
                      </a:lnTo>
                      <a:lnTo>
                        <a:pt x="1252" y="1629"/>
                      </a:lnTo>
                      <a:lnTo>
                        <a:pt x="1230" y="1601"/>
                      </a:lnTo>
                      <a:lnTo>
                        <a:pt x="1230" y="1599"/>
                      </a:lnTo>
                      <a:lnTo>
                        <a:pt x="1177" y="1531"/>
                      </a:lnTo>
                      <a:lnTo>
                        <a:pt x="1136" y="1474"/>
                      </a:lnTo>
                      <a:lnTo>
                        <a:pt x="1045" y="1354"/>
                      </a:lnTo>
                      <a:lnTo>
                        <a:pt x="992" y="1281"/>
                      </a:lnTo>
                      <a:lnTo>
                        <a:pt x="982" y="1269"/>
                      </a:lnTo>
                      <a:lnTo>
                        <a:pt x="951" y="1226"/>
                      </a:lnTo>
                      <a:lnTo>
                        <a:pt x="943" y="1216"/>
                      </a:lnTo>
                      <a:lnTo>
                        <a:pt x="919" y="1185"/>
                      </a:lnTo>
                      <a:lnTo>
                        <a:pt x="866" y="1112"/>
                      </a:lnTo>
                      <a:lnTo>
                        <a:pt x="823" y="1051"/>
                      </a:lnTo>
                      <a:lnTo>
                        <a:pt x="800" y="1020"/>
                      </a:lnTo>
                      <a:lnTo>
                        <a:pt x="768" y="974"/>
                      </a:lnTo>
                      <a:lnTo>
                        <a:pt x="754" y="957"/>
                      </a:lnTo>
                      <a:lnTo>
                        <a:pt x="750" y="953"/>
                      </a:lnTo>
                      <a:lnTo>
                        <a:pt x="744" y="943"/>
                      </a:lnTo>
                      <a:lnTo>
                        <a:pt x="721" y="911"/>
                      </a:lnTo>
                      <a:lnTo>
                        <a:pt x="709" y="896"/>
                      </a:lnTo>
                      <a:lnTo>
                        <a:pt x="703" y="886"/>
                      </a:lnTo>
                      <a:lnTo>
                        <a:pt x="676" y="847"/>
                      </a:lnTo>
                      <a:lnTo>
                        <a:pt x="668" y="835"/>
                      </a:lnTo>
                      <a:lnTo>
                        <a:pt x="662" y="829"/>
                      </a:lnTo>
                      <a:lnTo>
                        <a:pt x="654" y="817"/>
                      </a:lnTo>
                      <a:lnTo>
                        <a:pt x="658" y="803"/>
                      </a:lnTo>
                      <a:lnTo>
                        <a:pt x="660" y="795"/>
                      </a:lnTo>
                      <a:lnTo>
                        <a:pt x="660" y="792"/>
                      </a:lnTo>
                      <a:lnTo>
                        <a:pt x="664" y="784"/>
                      </a:lnTo>
                      <a:lnTo>
                        <a:pt x="668" y="768"/>
                      </a:lnTo>
                      <a:lnTo>
                        <a:pt x="672" y="754"/>
                      </a:lnTo>
                      <a:lnTo>
                        <a:pt x="676" y="742"/>
                      </a:lnTo>
                      <a:lnTo>
                        <a:pt x="680" y="727"/>
                      </a:lnTo>
                      <a:lnTo>
                        <a:pt x="682" y="717"/>
                      </a:lnTo>
                      <a:lnTo>
                        <a:pt x="689" y="691"/>
                      </a:lnTo>
                      <a:lnTo>
                        <a:pt x="695" y="672"/>
                      </a:lnTo>
                      <a:lnTo>
                        <a:pt x="709" y="624"/>
                      </a:lnTo>
                      <a:lnTo>
                        <a:pt x="739" y="514"/>
                      </a:lnTo>
                      <a:lnTo>
                        <a:pt x="778" y="375"/>
                      </a:lnTo>
                      <a:lnTo>
                        <a:pt x="786" y="341"/>
                      </a:lnTo>
                      <a:lnTo>
                        <a:pt x="811" y="257"/>
                      </a:lnTo>
                      <a:lnTo>
                        <a:pt x="823" y="210"/>
                      </a:lnTo>
                      <a:lnTo>
                        <a:pt x="790" y="200"/>
                      </a:lnTo>
                      <a:lnTo>
                        <a:pt x="782" y="200"/>
                      </a:lnTo>
                      <a:lnTo>
                        <a:pt x="682" y="170"/>
                      </a:lnTo>
                      <a:lnTo>
                        <a:pt x="650" y="161"/>
                      </a:lnTo>
                      <a:lnTo>
                        <a:pt x="615" y="149"/>
                      </a:lnTo>
                      <a:lnTo>
                        <a:pt x="591" y="143"/>
                      </a:lnTo>
                      <a:lnTo>
                        <a:pt x="503" y="113"/>
                      </a:lnTo>
                      <a:lnTo>
                        <a:pt x="475" y="104"/>
                      </a:lnTo>
                      <a:lnTo>
                        <a:pt x="458" y="98"/>
                      </a:lnTo>
                      <a:lnTo>
                        <a:pt x="336" y="60"/>
                      </a:lnTo>
                      <a:lnTo>
                        <a:pt x="320" y="55"/>
                      </a:lnTo>
                      <a:lnTo>
                        <a:pt x="306" y="51"/>
                      </a:lnTo>
                      <a:lnTo>
                        <a:pt x="287" y="45"/>
                      </a:lnTo>
                      <a:lnTo>
                        <a:pt x="275" y="41"/>
                      </a:lnTo>
                      <a:lnTo>
                        <a:pt x="261" y="37"/>
                      </a:lnTo>
                      <a:lnTo>
                        <a:pt x="243" y="31"/>
                      </a:lnTo>
                      <a:lnTo>
                        <a:pt x="237" y="29"/>
                      </a:lnTo>
                      <a:lnTo>
                        <a:pt x="212" y="21"/>
                      </a:lnTo>
                      <a:lnTo>
                        <a:pt x="184" y="11"/>
                      </a:lnTo>
                      <a:lnTo>
                        <a:pt x="165" y="3"/>
                      </a:lnTo>
                      <a:lnTo>
                        <a:pt x="149" y="0"/>
                      </a:lnTo>
                      <a:lnTo>
                        <a:pt x="127" y="43"/>
                      </a:lnTo>
                      <a:lnTo>
                        <a:pt x="141" y="60"/>
                      </a:lnTo>
                      <a:lnTo>
                        <a:pt x="135" y="113"/>
                      </a:lnTo>
                      <a:lnTo>
                        <a:pt x="129" y="131"/>
                      </a:lnTo>
                      <a:lnTo>
                        <a:pt x="102" y="174"/>
                      </a:lnTo>
                      <a:lnTo>
                        <a:pt x="94" y="172"/>
                      </a:lnTo>
                      <a:lnTo>
                        <a:pt x="94" y="192"/>
                      </a:lnTo>
                      <a:lnTo>
                        <a:pt x="98" y="192"/>
                      </a:lnTo>
                      <a:lnTo>
                        <a:pt x="96" y="204"/>
                      </a:lnTo>
                      <a:lnTo>
                        <a:pt x="80" y="226"/>
                      </a:lnTo>
                      <a:lnTo>
                        <a:pt x="17" y="288"/>
                      </a:lnTo>
                      <a:lnTo>
                        <a:pt x="13" y="314"/>
                      </a:lnTo>
                      <a:lnTo>
                        <a:pt x="0" y="334"/>
                      </a:lnTo>
                      <a:lnTo>
                        <a:pt x="33" y="381"/>
                      </a:lnTo>
                      <a:lnTo>
                        <a:pt x="43" y="408"/>
                      </a:lnTo>
                      <a:lnTo>
                        <a:pt x="57" y="467"/>
                      </a:lnTo>
                      <a:lnTo>
                        <a:pt x="57" y="497"/>
                      </a:lnTo>
                      <a:lnTo>
                        <a:pt x="33" y="544"/>
                      </a:lnTo>
                      <a:lnTo>
                        <a:pt x="27" y="652"/>
                      </a:lnTo>
                      <a:lnTo>
                        <a:pt x="41" y="680"/>
                      </a:lnTo>
                      <a:lnTo>
                        <a:pt x="72" y="748"/>
                      </a:lnTo>
                      <a:lnTo>
                        <a:pt x="88" y="770"/>
                      </a:lnTo>
                      <a:lnTo>
                        <a:pt x="90" y="799"/>
                      </a:lnTo>
                      <a:lnTo>
                        <a:pt x="100" y="803"/>
                      </a:lnTo>
                      <a:lnTo>
                        <a:pt x="104" y="815"/>
                      </a:lnTo>
                      <a:lnTo>
                        <a:pt x="98" y="815"/>
                      </a:lnTo>
                      <a:lnTo>
                        <a:pt x="98" y="839"/>
                      </a:lnTo>
                      <a:lnTo>
                        <a:pt x="86" y="866"/>
                      </a:lnTo>
                      <a:lnTo>
                        <a:pt x="96" y="860"/>
                      </a:lnTo>
                      <a:lnTo>
                        <a:pt x="106" y="866"/>
                      </a:lnTo>
                      <a:lnTo>
                        <a:pt x="120" y="890"/>
                      </a:lnTo>
                      <a:lnTo>
                        <a:pt x="135" y="904"/>
                      </a:lnTo>
                      <a:lnTo>
                        <a:pt x="151" y="925"/>
                      </a:lnTo>
                      <a:lnTo>
                        <a:pt x="159" y="925"/>
                      </a:lnTo>
                      <a:lnTo>
                        <a:pt x="155" y="933"/>
                      </a:lnTo>
                      <a:lnTo>
                        <a:pt x="151" y="933"/>
                      </a:lnTo>
                      <a:lnTo>
                        <a:pt x="149" y="949"/>
                      </a:lnTo>
                      <a:lnTo>
                        <a:pt x="135" y="990"/>
                      </a:lnTo>
                      <a:lnTo>
                        <a:pt x="139" y="990"/>
                      </a:lnTo>
                      <a:lnTo>
                        <a:pt x="143" y="1020"/>
                      </a:lnTo>
                      <a:lnTo>
                        <a:pt x="133" y="1043"/>
                      </a:lnTo>
                      <a:lnTo>
                        <a:pt x="141" y="1073"/>
                      </a:lnTo>
                      <a:lnTo>
                        <a:pt x="147" y="1079"/>
                      </a:lnTo>
                      <a:lnTo>
                        <a:pt x="159" y="1104"/>
                      </a:lnTo>
                      <a:lnTo>
                        <a:pt x="180" y="1124"/>
                      </a:lnTo>
                      <a:lnTo>
                        <a:pt x="208" y="1130"/>
                      </a:lnTo>
                      <a:lnTo>
                        <a:pt x="216" y="1155"/>
                      </a:lnTo>
                      <a:lnTo>
                        <a:pt x="202" y="1192"/>
                      </a:lnTo>
                      <a:lnTo>
                        <a:pt x="188" y="1202"/>
                      </a:lnTo>
                      <a:lnTo>
                        <a:pt x="180" y="1192"/>
                      </a:lnTo>
                      <a:lnTo>
                        <a:pt x="169" y="1200"/>
                      </a:lnTo>
                      <a:lnTo>
                        <a:pt x="173" y="1273"/>
                      </a:lnTo>
                      <a:lnTo>
                        <a:pt x="186" y="1287"/>
                      </a:lnTo>
                      <a:lnTo>
                        <a:pt x="218" y="1342"/>
                      </a:lnTo>
                      <a:lnTo>
                        <a:pt x="220" y="1369"/>
                      </a:lnTo>
                      <a:lnTo>
                        <a:pt x="233" y="1389"/>
                      </a:lnTo>
                      <a:lnTo>
                        <a:pt x="235" y="1411"/>
                      </a:lnTo>
                      <a:lnTo>
                        <a:pt x="257" y="1434"/>
                      </a:lnTo>
                      <a:lnTo>
                        <a:pt x="271" y="1464"/>
                      </a:lnTo>
                      <a:lnTo>
                        <a:pt x="294" y="1485"/>
                      </a:lnTo>
                      <a:lnTo>
                        <a:pt x="296" y="1499"/>
                      </a:lnTo>
                      <a:lnTo>
                        <a:pt x="283" y="1523"/>
                      </a:lnTo>
                      <a:lnTo>
                        <a:pt x="304" y="1548"/>
                      </a:lnTo>
                      <a:lnTo>
                        <a:pt x="324" y="1560"/>
                      </a:lnTo>
                      <a:lnTo>
                        <a:pt x="312" y="1590"/>
                      </a:lnTo>
                      <a:lnTo>
                        <a:pt x="310" y="1611"/>
                      </a:lnTo>
                      <a:lnTo>
                        <a:pt x="292" y="1674"/>
                      </a:lnTo>
                      <a:lnTo>
                        <a:pt x="334" y="1705"/>
                      </a:lnTo>
                      <a:lnTo>
                        <a:pt x="403" y="1725"/>
                      </a:lnTo>
                      <a:lnTo>
                        <a:pt x="422" y="1741"/>
                      </a:lnTo>
                      <a:lnTo>
                        <a:pt x="469" y="1753"/>
                      </a:lnTo>
                      <a:lnTo>
                        <a:pt x="495" y="1768"/>
                      </a:lnTo>
                      <a:lnTo>
                        <a:pt x="526" y="1804"/>
                      </a:lnTo>
                      <a:lnTo>
                        <a:pt x="538" y="1833"/>
                      </a:lnTo>
                      <a:lnTo>
                        <a:pt x="575" y="1861"/>
                      </a:lnTo>
                      <a:lnTo>
                        <a:pt x="634" y="1876"/>
                      </a:lnTo>
                      <a:lnTo>
                        <a:pt x="656" y="1888"/>
                      </a:lnTo>
                      <a:lnTo>
                        <a:pt x="666" y="1916"/>
                      </a:lnTo>
                      <a:lnTo>
                        <a:pt x="666" y="1947"/>
                      </a:lnTo>
                      <a:lnTo>
                        <a:pt x="684" y="1959"/>
                      </a:lnTo>
                      <a:lnTo>
                        <a:pt x="713" y="1961"/>
                      </a:lnTo>
                      <a:lnTo>
                        <a:pt x="733" y="1983"/>
                      </a:lnTo>
                      <a:lnTo>
                        <a:pt x="752" y="2000"/>
                      </a:lnTo>
                      <a:lnTo>
                        <a:pt x="796" y="2053"/>
                      </a:lnTo>
                      <a:lnTo>
                        <a:pt x="811" y="2069"/>
                      </a:lnTo>
                      <a:lnTo>
                        <a:pt x="835" y="2118"/>
                      </a:lnTo>
                      <a:lnTo>
                        <a:pt x="831" y="2195"/>
                      </a:lnTo>
                      <a:lnTo>
                        <a:pt x="847" y="2226"/>
                      </a:lnTo>
                      <a:lnTo>
                        <a:pt x="847" y="2244"/>
                      </a:lnTo>
                      <a:lnTo>
                        <a:pt x="1045" y="2271"/>
                      </a:lnTo>
                      <a:lnTo>
                        <a:pt x="1310" y="2305"/>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83" name="Freeform 53">
                  <a:extLst>
                    <a:ext uri="{FF2B5EF4-FFF2-40B4-BE49-F238E27FC236}">
                      <a16:creationId xmlns:a16="http://schemas.microsoft.com/office/drawing/2014/main" id="{26532720-39E8-40E8-B533-A5B0EEF81C16}"/>
                    </a:ext>
                  </a:extLst>
                </p:cNvPr>
                <p:cNvSpPr>
                  <a:spLocks/>
                </p:cNvSpPr>
                <p:nvPr/>
              </p:nvSpPr>
              <p:spPr bwMode="auto">
                <a:xfrm>
                  <a:off x="2029" y="1970"/>
                  <a:ext cx="640" cy="452"/>
                </a:xfrm>
                <a:custGeom>
                  <a:avLst/>
                  <a:gdLst>
                    <a:gd name="T0" fmla="*/ 1280 w 1280"/>
                    <a:gd name="T1" fmla="*/ 366 h 904"/>
                    <a:gd name="T2" fmla="*/ 1280 w 1280"/>
                    <a:gd name="T3" fmla="*/ 407 h 904"/>
                    <a:gd name="T4" fmla="*/ 1280 w 1280"/>
                    <a:gd name="T5" fmla="*/ 458 h 904"/>
                    <a:gd name="T6" fmla="*/ 1280 w 1280"/>
                    <a:gd name="T7" fmla="*/ 476 h 904"/>
                    <a:gd name="T8" fmla="*/ 1280 w 1280"/>
                    <a:gd name="T9" fmla="*/ 527 h 904"/>
                    <a:gd name="T10" fmla="*/ 1280 w 1280"/>
                    <a:gd name="T11" fmla="*/ 564 h 904"/>
                    <a:gd name="T12" fmla="*/ 1280 w 1280"/>
                    <a:gd name="T13" fmla="*/ 601 h 904"/>
                    <a:gd name="T14" fmla="*/ 1280 w 1280"/>
                    <a:gd name="T15" fmla="*/ 637 h 904"/>
                    <a:gd name="T16" fmla="*/ 1280 w 1280"/>
                    <a:gd name="T17" fmla="*/ 668 h 904"/>
                    <a:gd name="T18" fmla="*/ 1280 w 1280"/>
                    <a:gd name="T19" fmla="*/ 749 h 904"/>
                    <a:gd name="T20" fmla="*/ 1280 w 1280"/>
                    <a:gd name="T21" fmla="*/ 772 h 904"/>
                    <a:gd name="T22" fmla="*/ 1280 w 1280"/>
                    <a:gd name="T23" fmla="*/ 822 h 904"/>
                    <a:gd name="T24" fmla="*/ 1280 w 1280"/>
                    <a:gd name="T25" fmla="*/ 877 h 904"/>
                    <a:gd name="T26" fmla="*/ 1174 w 1280"/>
                    <a:gd name="T27" fmla="*/ 902 h 904"/>
                    <a:gd name="T28" fmla="*/ 1105 w 1280"/>
                    <a:gd name="T29" fmla="*/ 900 h 904"/>
                    <a:gd name="T30" fmla="*/ 1048 w 1280"/>
                    <a:gd name="T31" fmla="*/ 900 h 904"/>
                    <a:gd name="T32" fmla="*/ 920 w 1280"/>
                    <a:gd name="T33" fmla="*/ 896 h 904"/>
                    <a:gd name="T34" fmla="*/ 749 w 1280"/>
                    <a:gd name="T35" fmla="*/ 890 h 904"/>
                    <a:gd name="T36" fmla="*/ 698 w 1280"/>
                    <a:gd name="T37" fmla="*/ 888 h 904"/>
                    <a:gd name="T38" fmla="*/ 602 w 1280"/>
                    <a:gd name="T39" fmla="*/ 883 h 904"/>
                    <a:gd name="T40" fmla="*/ 554 w 1280"/>
                    <a:gd name="T41" fmla="*/ 881 h 904"/>
                    <a:gd name="T42" fmla="*/ 295 w 1280"/>
                    <a:gd name="T43" fmla="*/ 861 h 904"/>
                    <a:gd name="T44" fmla="*/ 285 w 1280"/>
                    <a:gd name="T45" fmla="*/ 861 h 904"/>
                    <a:gd name="T46" fmla="*/ 167 w 1280"/>
                    <a:gd name="T47" fmla="*/ 851 h 904"/>
                    <a:gd name="T48" fmla="*/ 67 w 1280"/>
                    <a:gd name="T49" fmla="*/ 841 h 904"/>
                    <a:gd name="T50" fmla="*/ 0 w 1280"/>
                    <a:gd name="T51" fmla="*/ 833 h 904"/>
                    <a:gd name="T52" fmla="*/ 10 w 1280"/>
                    <a:gd name="T53" fmla="*/ 729 h 904"/>
                    <a:gd name="T54" fmla="*/ 20 w 1280"/>
                    <a:gd name="T55" fmla="*/ 651 h 904"/>
                    <a:gd name="T56" fmla="*/ 26 w 1280"/>
                    <a:gd name="T57" fmla="*/ 594 h 904"/>
                    <a:gd name="T58" fmla="*/ 26 w 1280"/>
                    <a:gd name="T59" fmla="*/ 568 h 904"/>
                    <a:gd name="T60" fmla="*/ 36 w 1280"/>
                    <a:gd name="T61" fmla="*/ 470 h 904"/>
                    <a:gd name="T62" fmla="*/ 51 w 1280"/>
                    <a:gd name="T63" fmla="*/ 342 h 904"/>
                    <a:gd name="T64" fmla="*/ 53 w 1280"/>
                    <a:gd name="T65" fmla="*/ 315 h 904"/>
                    <a:gd name="T66" fmla="*/ 57 w 1280"/>
                    <a:gd name="T67" fmla="*/ 281 h 904"/>
                    <a:gd name="T68" fmla="*/ 65 w 1280"/>
                    <a:gd name="T69" fmla="*/ 210 h 904"/>
                    <a:gd name="T70" fmla="*/ 75 w 1280"/>
                    <a:gd name="T71" fmla="*/ 118 h 904"/>
                    <a:gd name="T72" fmla="*/ 79 w 1280"/>
                    <a:gd name="T73" fmla="*/ 73 h 904"/>
                    <a:gd name="T74" fmla="*/ 85 w 1280"/>
                    <a:gd name="T75" fmla="*/ 28 h 904"/>
                    <a:gd name="T76" fmla="*/ 130 w 1280"/>
                    <a:gd name="T77" fmla="*/ 6 h 904"/>
                    <a:gd name="T78" fmla="*/ 279 w 1280"/>
                    <a:gd name="T79" fmla="*/ 20 h 904"/>
                    <a:gd name="T80" fmla="*/ 372 w 1280"/>
                    <a:gd name="T81" fmla="*/ 28 h 904"/>
                    <a:gd name="T82" fmla="*/ 454 w 1280"/>
                    <a:gd name="T83" fmla="*/ 33 h 904"/>
                    <a:gd name="T84" fmla="*/ 521 w 1280"/>
                    <a:gd name="T85" fmla="*/ 37 h 904"/>
                    <a:gd name="T86" fmla="*/ 551 w 1280"/>
                    <a:gd name="T87" fmla="*/ 41 h 904"/>
                    <a:gd name="T88" fmla="*/ 570 w 1280"/>
                    <a:gd name="T89" fmla="*/ 41 h 904"/>
                    <a:gd name="T90" fmla="*/ 594 w 1280"/>
                    <a:gd name="T91" fmla="*/ 43 h 904"/>
                    <a:gd name="T92" fmla="*/ 729 w 1280"/>
                    <a:gd name="T93" fmla="*/ 51 h 904"/>
                    <a:gd name="T94" fmla="*/ 755 w 1280"/>
                    <a:gd name="T95" fmla="*/ 53 h 904"/>
                    <a:gd name="T96" fmla="*/ 798 w 1280"/>
                    <a:gd name="T97" fmla="*/ 55 h 904"/>
                    <a:gd name="T98" fmla="*/ 938 w 1280"/>
                    <a:gd name="T99" fmla="*/ 59 h 904"/>
                    <a:gd name="T100" fmla="*/ 1020 w 1280"/>
                    <a:gd name="T101" fmla="*/ 61 h 904"/>
                    <a:gd name="T102" fmla="*/ 1176 w 1280"/>
                    <a:gd name="T103" fmla="*/ 63 h 904"/>
                    <a:gd name="T104" fmla="*/ 1280 w 1280"/>
                    <a:gd name="T105" fmla="*/ 65 h 904"/>
                    <a:gd name="T106" fmla="*/ 1280 w 1280"/>
                    <a:gd name="T107" fmla="*/ 128 h 904"/>
                    <a:gd name="T108" fmla="*/ 1280 w 1280"/>
                    <a:gd name="T109" fmla="*/ 169 h 904"/>
                    <a:gd name="T110" fmla="*/ 1280 w 1280"/>
                    <a:gd name="T111" fmla="*/ 203 h 904"/>
                    <a:gd name="T112" fmla="*/ 1280 w 1280"/>
                    <a:gd name="T113" fmla="*/ 364 h 9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80"/>
                    <a:gd name="T172" fmla="*/ 0 h 904"/>
                    <a:gd name="T173" fmla="*/ 1280 w 1280"/>
                    <a:gd name="T174" fmla="*/ 904 h 90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80" h="904">
                      <a:moveTo>
                        <a:pt x="1280" y="364"/>
                      </a:moveTo>
                      <a:lnTo>
                        <a:pt x="1280" y="366"/>
                      </a:lnTo>
                      <a:lnTo>
                        <a:pt x="1280" y="379"/>
                      </a:lnTo>
                      <a:lnTo>
                        <a:pt x="1280" y="407"/>
                      </a:lnTo>
                      <a:lnTo>
                        <a:pt x="1280" y="456"/>
                      </a:lnTo>
                      <a:lnTo>
                        <a:pt x="1280" y="458"/>
                      </a:lnTo>
                      <a:lnTo>
                        <a:pt x="1280" y="468"/>
                      </a:lnTo>
                      <a:lnTo>
                        <a:pt x="1280" y="476"/>
                      </a:lnTo>
                      <a:lnTo>
                        <a:pt x="1280" y="486"/>
                      </a:lnTo>
                      <a:lnTo>
                        <a:pt x="1280" y="527"/>
                      </a:lnTo>
                      <a:lnTo>
                        <a:pt x="1280" y="548"/>
                      </a:lnTo>
                      <a:lnTo>
                        <a:pt x="1280" y="564"/>
                      </a:lnTo>
                      <a:lnTo>
                        <a:pt x="1280" y="566"/>
                      </a:lnTo>
                      <a:lnTo>
                        <a:pt x="1280" y="601"/>
                      </a:lnTo>
                      <a:lnTo>
                        <a:pt x="1280" y="615"/>
                      </a:lnTo>
                      <a:lnTo>
                        <a:pt x="1280" y="637"/>
                      </a:lnTo>
                      <a:lnTo>
                        <a:pt x="1280" y="639"/>
                      </a:lnTo>
                      <a:lnTo>
                        <a:pt x="1280" y="668"/>
                      </a:lnTo>
                      <a:lnTo>
                        <a:pt x="1280" y="694"/>
                      </a:lnTo>
                      <a:lnTo>
                        <a:pt x="1280" y="749"/>
                      </a:lnTo>
                      <a:lnTo>
                        <a:pt x="1280" y="769"/>
                      </a:lnTo>
                      <a:lnTo>
                        <a:pt x="1280" y="772"/>
                      </a:lnTo>
                      <a:lnTo>
                        <a:pt x="1280" y="798"/>
                      </a:lnTo>
                      <a:lnTo>
                        <a:pt x="1280" y="822"/>
                      </a:lnTo>
                      <a:lnTo>
                        <a:pt x="1280" y="849"/>
                      </a:lnTo>
                      <a:lnTo>
                        <a:pt x="1280" y="877"/>
                      </a:lnTo>
                      <a:lnTo>
                        <a:pt x="1280" y="904"/>
                      </a:lnTo>
                      <a:lnTo>
                        <a:pt x="1174" y="902"/>
                      </a:lnTo>
                      <a:lnTo>
                        <a:pt x="1148" y="900"/>
                      </a:lnTo>
                      <a:lnTo>
                        <a:pt x="1105" y="900"/>
                      </a:lnTo>
                      <a:lnTo>
                        <a:pt x="1089" y="900"/>
                      </a:lnTo>
                      <a:lnTo>
                        <a:pt x="1048" y="900"/>
                      </a:lnTo>
                      <a:lnTo>
                        <a:pt x="1036" y="898"/>
                      </a:lnTo>
                      <a:lnTo>
                        <a:pt x="920" y="896"/>
                      </a:lnTo>
                      <a:lnTo>
                        <a:pt x="853" y="896"/>
                      </a:lnTo>
                      <a:lnTo>
                        <a:pt x="749" y="890"/>
                      </a:lnTo>
                      <a:lnTo>
                        <a:pt x="710" y="888"/>
                      </a:lnTo>
                      <a:lnTo>
                        <a:pt x="698" y="888"/>
                      </a:lnTo>
                      <a:lnTo>
                        <a:pt x="608" y="885"/>
                      </a:lnTo>
                      <a:lnTo>
                        <a:pt x="602" y="883"/>
                      </a:lnTo>
                      <a:lnTo>
                        <a:pt x="578" y="883"/>
                      </a:lnTo>
                      <a:lnTo>
                        <a:pt x="554" y="881"/>
                      </a:lnTo>
                      <a:lnTo>
                        <a:pt x="468" y="875"/>
                      </a:lnTo>
                      <a:lnTo>
                        <a:pt x="295" y="861"/>
                      </a:lnTo>
                      <a:lnTo>
                        <a:pt x="291" y="861"/>
                      </a:lnTo>
                      <a:lnTo>
                        <a:pt x="285" y="861"/>
                      </a:lnTo>
                      <a:lnTo>
                        <a:pt x="281" y="861"/>
                      </a:lnTo>
                      <a:lnTo>
                        <a:pt x="167" y="851"/>
                      </a:lnTo>
                      <a:lnTo>
                        <a:pt x="120" y="845"/>
                      </a:lnTo>
                      <a:lnTo>
                        <a:pt x="67" y="841"/>
                      </a:lnTo>
                      <a:lnTo>
                        <a:pt x="53" y="839"/>
                      </a:lnTo>
                      <a:lnTo>
                        <a:pt x="0" y="833"/>
                      </a:lnTo>
                      <a:lnTo>
                        <a:pt x="10" y="733"/>
                      </a:lnTo>
                      <a:lnTo>
                        <a:pt x="10" y="729"/>
                      </a:lnTo>
                      <a:lnTo>
                        <a:pt x="16" y="678"/>
                      </a:lnTo>
                      <a:lnTo>
                        <a:pt x="20" y="651"/>
                      </a:lnTo>
                      <a:lnTo>
                        <a:pt x="22" y="627"/>
                      </a:lnTo>
                      <a:lnTo>
                        <a:pt x="26" y="594"/>
                      </a:lnTo>
                      <a:lnTo>
                        <a:pt x="26" y="592"/>
                      </a:lnTo>
                      <a:lnTo>
                        <a:pt x="26" y="568"/>
                      </a:lnTo>
                      <a:lnTo>
                        <a:pt x="30" y="523"/>
                      </a:lnTo>
                      <a:lnTo>
                        <a:pt x="36" y="470"/>
                      </a:lnTo>
                      <a:lnTo>
                        <a:pt x="42" y="419"/>
                      </a:lnTo>
                      <a:lnTo>
                        <a:pt x="51" y="342"/>
                      </a:lnTo>
                      <a:lnTo>
                        <a:pt x="51" y="340"/>
                      </a:lnTo>
                      <a:lnTo>
                        <a:pt x="53" y="315"/>
                      </a:lnTo>
                      <a:lnTo>
                        <a:pt x="57" y="289"/>
                      </a:lnTo>
                      <a:lnTo>
                        <a:pt x="57" y="281"/>
                      </a:lnTo>
                      <a:lnTo>
                        <a:pt x="61" y="236"/>
                      </a:lnTo>
                      <a:lnTo>
                        <a:pt x="65" y="210"/>
                      </a:lnTo>
                      <a:lnTo>
                        <a:pt x="69" y="163"/>
                      </a:lnTo>
                      <a:lnTo>
                        <a:pt x="75" y="118"/>
                      </a:lnTo>
                      <a:lnTo>
                        <a:pt x="79" y="79"/>
                      </a:lnTo>
                      <a:lnTo>
                        <a:pt x="79" y="73"/>
                      </a:lnTo>
                      <a:lnTo>
                        <a:pt x="83" y="53"/>
                      </a:lnTo>
                      <a:lnTo>
                        <a:pt x="85" y="28"/>
                      </a:lnTo>
                      <a:lnTo>
                        <a:pt x="87" y="0"/>
                      </a:lnTo>
                      <a:lnTo>
                        <a:pt x="130" y="6"/>
                      </a:lnTo>
                      <a:lnTo>
                        <a:pt x="236" y="16"/>
                      </a:lnTo>
                      <a:lnTo>
                        <a:pt x="279" y="20"/>
                      </a:lnTo>
                      <a:lnTo>
                        <a:pt x="328" y="24"/>
                      </a:lnTo>
                      <a:lnTo>
                        <a:pt x="372" y="28"/>
                      </a:lnTo>
                      <a:lnTo>
                        <a:pt x="382" y="28"/>
                      </a:lnTo>
                      <a:lnTo>
                        <a:pt x="454" y="33"/>
                      </a:lnTo>
                      <a:lnTo>
                        <a:pt x="460" y="33"/>
                      </a:lnTo>
                      <a:lnTo>
                        <a:pt x="521" y="37"/>
                      </a:lnTo>
                      <a:lnTo>
                        <a:pt x="543" y="39"/>
                      </a:lnTo>
                      <a:lnTo>
                        <a:pt x="551" y="41"/>
                      </a:lnTo>
                      <a:lnTo>
                        <a:pt x="558" y="41"/>
                      </a:lnTo>
                      <a:lnTo>
                        <a:pt x="570" y="41"/>
                      </a:lnTo>
                      <a:lnTo>
                        <a:pt x="574" y="43"/>
                      </a:lnTo>
                      <a:lnTo>
                        <a:pt x="594" y="43"/>
                      </a:lnTo>
                      <a:lnTo>
                        <a:pt x="700" y="49"/>
                      </a:lnTo>
                      <a:lnTo>
                        <a:pt x="729" y="51"/>
                      </a:lnTo>
                      <a:lnTo>
                        <a:pt x="733" y="51"/>
                      </a:lnTo>
                      <a:lnTo>
                        <a:pt x="755" y="53"/>
                      </a:lnTo>
                      <a:lnTo>
                        <a:pt x="786" y="53"/>
                      </a:lnTo>
                      <a:lnTo>
                        <a:pt x="798" y="55"/>
                      </a:lnTo>
                      <a:lnTo>
                        <a:pt x="837" y="55"/>
                      </a:lnTo>
                      <a:lnTo>
                        <a:pt x="938" y="59"/>
                      </a:lnTo>
                      <a:lnTo>
                        <a:pt x="1010" y="61"/>
                      </a:lnTo>
                      <a:lnTo>
                        <a:pt x="1020" y="61"/>
                      </a:lnTo>
                      <a:lnTo>
                        <a:pt x="1052" y="61"/>
                      </a:lnTo>
                      <a:lnTo>
                        <a:pt x="1176" y="63"/>
                      </a:lnTo>
                      <a:lnTo>
                        <a:pt x="1181" y="63"/>
                      </a:lnTo>
                      <a:lnTo>
                        <a:pt x="1280" y="65"/>
                      </a:lnTo>
                      <a:lnTo>
                        <a:pt x="1280" y="118"/>
                      </a:lnTo>
                      <a:lnTo>
                        <a:pt x="1280" y="128"/>
                      </a:lnTo>
                      <a:lnTo>
                        <a:pt x="1280" y="144"/>
                      </a:lnTo>
                      <a:lnTo>
                        <a:pt x="1280" y="169"/>
                      </a:lnTo>
                      <a:lnTo>
                        <a:pt x="1280" y="183"/>
                      </a:lnTo>
                      <a:lnTo>
                        <a:pt x="1280" y="203"/>
                      </a:lnTo>
                      <a:lnTo>
                        <a:pt x="1280" y="275"/>
                      </a:lnTo>
                      <a:lnTo>
                        <a:pt x="1280" y="364"/>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84" name="Freeform 54">
                  <a:extLst>
                    <a:ext uri="{FF2B5EF4-FFF2-40B4-BE49-F238E27FC236}">
                      <a16:creationId xmlns:a16="http://schemas.microsoft.com/office/drawing/2014/main" id="{3F56CAE9-0BE4-4E83-BF5D-011D7754B38C}"/>
                    </a:ext>
                  </a:extLst>
                </p:cNvPr>
                <p:cNvSpPr>
                  <a:spLocks/>
                </p:cNvSpPr>
                <p:nvPr/>
              </p:nvSpPr>
              <p:spPr bwMode="auto">
                <a:xfrm>
                  <a:off x="1640" y="1039"/>
                  <a:ext cx="884" cy="544"/>
                </a:xfrm>
                <a:custGeom>
                  <a:avLst/>
                  <a:gdLst>
                    <a:gd name="T0" fmla="*/ 163 w 1769"/>
                    <a:gd name="T1" fmla="*/ 788 h 1089"/>
                    <a:gd name="T2" fmla="*/ 118 w 1769"/>
                    <a:gd name="T3" fmla="*/ 772 h 1089"/>
                    <a:gd name="T4" fmla="*/ 183 w 1769"/>
                    <a:gd name="T5" fmla="*/ 578 h 1089"/>
                    <a:gd name="T6" fmla="*/ 197 w 1769"/>
                    <a:gd name="T7" fmla="*/ 546 h 1089"/>
                    <a:gd name="T8" fmla="*/ 171 w 1769"/>
                    <a:gd name="T9" fmla="*/ 544 h 1089"/>
                    <a:gd name="T10" fmla="*/ 153 w 1769"/>
                    <a:gd name="T11" fmla="*/ 538 h 1089"/>
                    <a:gd name="T12" fmla="*/ 147 w 1769"/>
                    <a:gd name="T13" fmla="*/ 519 h 1089"/>
                    <a:gd name="T14" fmla="*/ 130 w 1769"/>
                    <a:gd name="T15" fmla="*/ 521 h 1089"/>
                    <a:gd name="T16" fmla="*/ 114 w 1769"/>
                    <a:gd name="T17" fmla="*/ 470 h 1089"/>
                    <a:gd name="T18" fmla="*/ 73 w 1769"/>
                    <a:gd name="T19" fmla="*/ 393 h 1089"/>
                    <a:gd name="T20" fmla="*/ 20 w 1769"/>
                    <a:gd name="T21" fmla="*/ 340 h 1089"/>
                    <a:gd name="T22" fmla="*/ 24 w 1769"/>
                    <a:gd name="T23" fmla="*/ 318 h 1089"/>
                    <a:gd name="T24" fmla="*/ 0 w 1769"/>
                    <a:gd name="T25" fmla="*/ 216 h 1089"/>
                    <a:gd name="T26" fmla="*/ 10 w 1769"/>
                    <a:gd name="T27" fmla="*/ 167 h 1089"/>
                    <a:gd name="T28" fmla="*/ 24 w 1769"/>
                    <a:gd name="T29" fmla="*/ 106 h 1089"/>
                    <a:gd name="T30" fmla="*/ 45 w 1769"/>
                    <a:gd name="T31" fmla="*/ 6 h 1089"/>
                    <a:gd name="T32" fmla="*/ 234 w 1769"/>
                    <a:gd name="T33" fmla="*/ 39 h 1089"/>
                    <a:gd name="T34" fmla="*/ 595 w 1769"/>
                    <a:gd name="T35" fmla="*/ 102 h 1089"/>
                    <a:gd name="T36" fmla="*/ 804 w 1769"/>
                    <a:gd name="T37" fmla="*/ 132 h 1089"/>
                    <a:gd name="T38" fmla="*/ 983 w 1769"/>
                    <a:gd name="T39" fmla="*/ 153 h 1089"/>
                    <a:gd name="T40" fmla="*/ 1315 w 1769"/>
                    <a:gd name="T41" fmla="*/ 187 h 1089"/>
                    <a:gd name="T42" fmla="*/ 1623 w 1769"/>
                    <a:gd name="T43" fmla="*/ 204 h 1089"/>
                    <a:gd name="T44" fmla="*/ 1767 w 1769"/>
                    <a:gd name="T45" fmla="*/ 265 h 1089"/>
                    <a:gd name="T46" fmla="*/ 1767 w 1769"/>
                    <a:gd name="T47" fmla="*/ 289 h 1089"/>
                    <a:gd name="T48" fmla="*/ 1767 w 1769"/>
                    <a:gd name="T49" fmla="*/ 318 h 1089"/>
                    <a:gd name="T50" fmla="*/ 1765 w 1769"/>
                    <a:gd name="T51" fmla="*/ 399 h 1089"/>
                    <a:gd name="T52" fmla="*/ 1763 w 1769"/>
                    <a:gd name="T53" fmla="*/ 454 h 1089"/>
                    <a:gd name="T54" fmla="*/ 1759 w 1769"/>
                    <a:gd name="T55" fmla="*/ 556 h 1089"/>
                    <a:gd name="T56" fmla="*/ 1759 w 1769"/>
                    <a:gd name="T57" fmla="*/ 570 h 1089"/>
                    <a:gd name="T58" fmla="*/ 1755 w 1769"/>
                    <a:gd name="T59" fmla="*/ 696 h 1089"/>
                    <a:gd name="T60" fmla="*/ 1753 w 1769"/>
                    <a:gd name="T61" fmla="*/ 741 h 1089"/>
                    <a:gd name="T62" fmla="*/ 1751 w 1769"/>
                    <a:gd name="T63" fmla="*/ 796 h 1089"/>
                    <a:gd name="T64" fmla="*/ 1751 w 1769"/>
                    <a:gd name="T65" fmla="*/ 835 h 1089"/>
                    <a:gd name="T66" fmla="*/ 1749 w 1769"/>
                    <a:gd name="T67" fmla="*/ 882 h 1089"/>
                    <a:gd name="T68" fmla="*/ 1745 w 1769"/>
                    <a:gd name="T69" fmla="*/ 1018 h 1089"/>
                    <a:gd name="T70" fmla="*/ 1743 w 1769"/>
                    <a:gd name="T71" fmla="*/ 1071 h 1089"/>
                    <a:gd name="T72" fmla="*/ 1635 w 1769"/>
                    <a:gd name="T73" fmla="*/ 1067 h 1089"/>
                    <a:gd name="T74" fmla="*/ 1586 w 1769"/>
                    <a:gd name="T75" fmla="*/ 1065 h 1089"/>
                    <a:gd name="T76" fmla="*/ 1448 w 1769"/>
                    <a:gd name="T77" fmla="*/ 1057 h 1089"/>
                    <a:gd name="T78" fmla="*/ 1433 w 1769"/>
                    <a:gd name="T79" fmla="*/ 1057 h 1089"/>
                    <a:gd name="T80" fmla="*/ 1395 w 1769"/>
                    <a:gd name="T81" fmla="*/ 1055 h 1089"/>
                    <a:gd name="T82" fmla="*/ 1277 w 1769"/>
                    <a:gd name="T83" fmla="*/ 1047 h 1089"/>
                    <a:gd name="T84" fmla="*/ 1134 w 1769"/>
                    <a:gd name="T85" fmla="*/ 1034 h 1089"/>
                    <a:gd name="T86" fmla="*/ 1061 w 1769"/>
                    <a:gd name="T87" fmla="*/ 1028 h 1089"/>
                    <a:gd name="T88" fmla="*/ 1022 w 1769"/>
                    <a:gd name="T89" fmla="*/ 1024 h 1089"/>
                    <a:gd name="T90" fmla="*/ 943 w 1769"/>
                    <a:gd name="T91" fmla="*/ 1014 h 1089"/>
                    <a:gd name="T92" fmla="*/ 829 w 1769"/>
                    <a:gd name="T93" fmla="*/ 1002 h 1089"/>
                    <a:gd name="T94" fmla="*/ 743 w 1769"/>
                    <a:gd name="T95" fmla="*/ 992 h 1089"/>
                    <a:gd name="T96" fmla="*/ 631 w 1769"/>
                    <a:gd name="T97" fmla="*/ 1049 h 1089"/>
                    <a:gd name="T98" fmla="*/ 627 w 1769"/>
                    <a:gd name="T99" fmla="*/ 1089 h 1089"/>
                    <a:gd name="T100" fmla="*/ 619 w 1769"/>
                    <a:gd name="T101" fmla="*/ 1087 h 1089"/>
                    <a:gd name="T102" fmla="*/ 599 w 1769"/>
                    <a:gd name="T103" fmla="*/ 1049 h 1089"/>
                    <a:gd name="T104" fmla="*/ 580 w 1769"/>
                    <a:gd name="T105" fmla="*/ 1024 h 1089"/>
                    <a:gd name="T106" fmla="*/ 558 w 1769"/>
                    <a:gd name="T107" fmla="*/ 1043 h 1089"/>
                    <a:gd name="T108" fmla="*/ 540 w 1769"/>
                    <a:gd name="T109" fmla="*/ 1061 h 1089"/>
                    <a:gd name="T110" fmla="*/ 440 w 1769"/>
                    <a:gd name="T111" fmla="*/ 1042 h 1089"/>
                    <a:gd name="T112" fmla="*/ 397 w 1769"/>
                    <a:gd name="T113" fmla="*/ 1059 h 1089"/>
                    <a:gd name="T114" fmla="*/ 342 w 1769"/>
                    <a:gd name="T115" fmla="*/ 1057 h 1089"/>
                    <a:gd name="T116" fmla="*/ 340 w 1769"/>
                    <a:gd name="T117" fmla="*/ 1071 h 1089"/>
                    <a:gd name="T118" fmla="*/ 309 w 1769"/>
                    <a:gd name="T119" fmla="*/ 981 h 1089"/>
                    <a:gd name="T120" fmla="*/ 269 w 1769"/>
                    <a:gd name="T121" fmla="*/ 920 h 108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69"/>
                    <a:gd name="T184" fmla="*/ 0 h 1089"/>
                    <a:gd name="T185" fmla="*/ 1769 w 1769"/>
                    <a:gd name="T186" fmla="*/ 1089 h 108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69" h="1089">
                      <a:moveTo>
                        <a:pt x="218" y="760"/>
                      </a:moveTo>
                      <a:lnTo>
                        <a:pt x="163" y="788"/>
                      </a:lnTo>
                      <a:lnTo>
                        <a:pt x="142" y="788"/>
                      </a:lnTo>
                      <a:lnTo>
                        <a:pt x="118" y="772"/>
                      </a:lnTo>
                      <a:lnTo>
                        <a:pt x="179" y="578"/>
                      </a:lnTo>
                      <a:lnTo>
                        <a:pt x="183" y="578"/>
                      </a:lnTo>
                      <a:lnTo>
                        <a:pt x="197" y="554"/>
                      </a:lnTo>
                      <a:lnTo>
                        <a:pt x="197" y="546"/>
                      </a:lnTo>
                      <a:lnTo>
                        <a:pt x="191" y="542"/>
                      </a:lnTo>
                      <a:lnTo>
                        <a:pt x="171" y="544"/>
                      </a:lnTo>
                      <a:lnTo>
                        <a:pt x="155" y="544"/>
                      </a:lnTo>
                      <a:lnTo>
                        <a:pt x="153" y="538"/>
                      </a:lnTo>
                      <a:lnTo>
                        <a:pt x="155" y="527"/>
                      </a:lnTo>
                      <a:lnTo>
                        <a:pt x="147" y="519"/>
                      </a:lnTo>
                      <a:lnTo>
                        <a:pt x="134" y="525"/>
                      </a:lnTo>
                      <a:lnTo>
                        <a:pt x="130" y="521"/>
                      </a:lnTo>
                      <a:lnTo>
                        <a:pt x="136" y="515"/>
                      </a:lnTo>
                      <a:lnTo>
                        <a:pt x="114" y="470"/>
                      </a:lnTo>
                      <a:lnTo>
                        <a:pt x="100" y="452"/>
                      </a:lnTo>
                      <a:lnTo>
                        <a:pt x="73" y="393"/>
                      </a:lnTo>
                      <a:lnTo>
                        <a:pt x="51" y="381"/>
                      </a:lnTo>
                      <a:lnTo>
                        <a:pt x="20" y="340"/>
                      </a:lnTo>
                      <a:lnTo>
                        <a:pt x="39" y="334"/>
                      </a:lnTo>
                      <a:lnTo>
                        <a:pt x="24" y="318"/>
                      </a:lnTo>
                      <a:lnTo>
                        <a:pt x="31" y="281"/>
                      </a:lnTo>
                      <a:lnTo>
                        <a:pt x="0" y="216"/>
                      </a:lnTo>
                      <a:lnTo>
                        <a:pt x="0" y="212"/>
                      </a:lnTo>
                      <a:lnTo>
                        <a:pt x="10" y="167"/>
                      </a:lnTo>
                      <a:lnTo>
                        <a:pt x="22" y="114"/>
                      </a:lnTo>
                      <a:lnTo>
                        <a:pt x="24" y="106"/>
                      </a:lnTo>
                      <a:lnTo>
                        <a:pt x="39" y="27"/>
                      </a:lnTo>
                      <a:lnTo>
                        <a:pt x="45" y="6"/>
                      </a:lnTo>
                      <a:lnTo>
                        <a:pt x="45" y="0"/>
                      </a:lnTo>
                      <a:lnTo>
                        <a:pt x="234" y="39"/>
                      </a:lnTo>
                      <a:lnTo>
                        <a:pt x="326" y="57"/>
                      </a:lnTo>
                      <a:lnTo>
                        <a:pt x="595" y="102"/>
                      </a:lnTo>
                      <a:lnTo>
                        <a:pt x="727" y="122"/>
                      </a:lnTo>
                      <a:lnTo>
                        <a:pt x="804" y="132"/>
                      </a:lnTo>
                      <a:lnTo>
                        <a:pt x="912" y="145"/>
                      </a:lnTo>
                      <a:lnTo>
                        <a:pt x="983" y="153"/>
                      </a:lnTo>
                      <a:lnTo>
                        <a:pt x="1163" y="173"/>
                      </a:lnTo>
                      <a:lnTo>
                        <a:pt x="1315" y="187"/>
                      </a:lnTo>
                      <a:lnTo>
                        <a:pt x="1470" y="196"/>
                      </a:lnTo>
                      <a:lnTo>
                        <a:pt x="1623" y="204"/>
                      </a:lnTo>
                      <a:lnTo>
                        <a:pt x="1769" y="210"/>
                      </a:lnTo>
                      <a:lnTo>
                        <a:pt x="1767" y="265"/>
                      </a:lnTo>
                      <a:lnTo>
                        <a:pt x="1767" y="283"/>
                      </a:lnTo>
                      <a:lnTo>
                        <a:pt x="1767" y="289"/>
                      </a:lnTo>
                      <a:lnTo>
                        <a:pt x="1767" y="291"/>
                      </a:lnTo>
                      <a:lnTo>
                        <a:pt x="1767" y="318"/>
                      </a:lnTo>
                      <a:lnTo>
                        <a:pt x="1765" y="342"/>
                      </a:lnTo>
                      <a:lnTo>
                        <a:pt x="1765" y="399"/>
                      </a:lnTo>
                      <a:lnTo>
                        <a:pt x="1763" y="426"/>
                      </a:lnTo>
                      <a:lnTo>
                        <a:pt x="1763" y="454"/>
                      </a:lnTo>
                      <a:lnTo>
                        <a:pt x="1761" y="479"/>
                      </a:lnTo>
                      <a:lnTo>
                        <a:pt x="1759" y="556"/>
                      </a:lnTo>
                      <a:lnTo>
                        <a:pt x="1759" y="562"/>
                      </a:lnTo>
                      <a:lnTo>
                        <a:pt x="1759" y="570"/>
                      </a:lnTo>
                      <a:lnTo>
                        <a:pt x="1757" y="615"/>
                      </a:lnTo>
                      <a:lnTo>
                        <a:pt x="1755" y="696"/>
                      </a:lnTo>
                      <a:lnTo>
                        <a:pt x="1753" y="719"/>
                      </a:lnTo>
                      <a:lnTo>
                        <a:pt x="1753" y="741"/>
                      </a:lnTo>
                      <a:lnTo>
                        <a:pt x="1753" y="749"/>
                      </a:lnTo>
                      <a:lnTo>
                        <a:pt x="1751" y="796"/>
                      </a:lnTo>
                      <a:lnTo>
                        <a:pt x="1751" y="804"/>
                      </a:lnTo>
                      <a:lnTo>
                        <a:pt x="1751" y="835"/>
                      </a:lnTo>
                      <a:lnTo>
                        <a:pt x="1749" y="869"/>
                      </a:lnTo>
                      <a:lnTo>
                        <a:pt x="1749" y="882"/>
                      </a:lnTo>
                      <a:lnTo>
                        <a:pt x="1749" y="910"/>
                      </a:lnTo>
                      <a:lnTo>
                        <a:pt x="1745" y="1018"/>
                      </a:lnTo>
                      <a:lnTo>
                        <a:pt x="1745" y="1026"/>
                      </a:lnTo>
                      <a:lnTo>
                        <a:pt x="1743" y="1071"/>
                      </a:lnTo>
                      <a:lnTo>
                        <a:pt x="1741" y="1071"/>
                      </a:lnTo>
                      <a:lnTo>
                        <a:pt x="1635" y="1067"/>
                      </a:lnTo>
                      <a:lnTo>
                        <a:pt x="1619" y="1067"/>
                      </a:lnTo>
                      <a:lnTo>
                        <a:pt x="1586" y="1065"/>
                      </a:lnTo>
                      <a:lnTo>
                        <a:pt x="1578" y="1065"/>
                      </a:lnTo>
                      <a:lnTo>
                        <a:pt x="1448" y="1057"/>
                      </a:lnTo>
                      <a:lnTo>
                        <a:pt x="1435" y="1057"/>
                      </a:lnTo>
                      <a:lnTo>
                        <a:pt x="1433" y="1057"/>
                      </a:lnTo>
                      <a:lnTo>
                        <a:pt x="1415" y="1057"/>
                      </a:lnTo>
                      <a:lnTo>
                        <a:pt x="1395" y="1055"/>
                      </a:lnTo>
                      <a:lnTo>
                        <a:pt x="1393" y="1055"/>
                      </a:lnTo>
                      <a:lnTo>
                        <a:pt x="1277" y="1047"/>
                      </a:lnTo>
                      <a:lnTo>
                        <a:pt x="1258" y="1045"/>
                      </a:lnTo>
                      <a:lnTo>
                        <a:pt x="1134" y="1034"/>
                      </a:lnTo>
                      <a:lnTo>
                        <a:pt x="1081" y="1030"/>
                      </a:lnTo>
                      <a:lnTo>
                        <a:pt x="1061" y="1028"/>
                      </a:lnTo>
                      <a:lnTo>
                        <a:pt x="1042" y="1026"/>
                      </a:lnTo>
                      <a:lnTo>
                        <a:pt x="1022" y="1024"/>
                      </a:lnTo>
                      <a:lnTo>
                        <a:pt x="963" y="1018"/>
                      </a:lnTo>
                      <a:lnTo>
                        <a:pt x="943" y="1014"/>
                      </a:lnTo>
                      <a:lnTo>
                        <a:pt x="837" y="1002"/>
                      </a:lnTo>
                      <a:lnTo>
                        <a:pt x="829" y="1002"/>
                      </a:lnTo>
                      <a:lnTo>
                        <a:pt x="806" y="998"/>
                      </a:lnTo>
                      <a:lnTo>
                        <a:pt x="743" y="992"/>
                      </a:lnTo>
                      <a:lnTo>
                        <a:pt x="641" y="979"/>
                      </a:lnTo>
                      <a:lnTo>
                        <a:pt x="631" y="1049"/>
                      </a:lnTo>
                      <a:lnTo>
                        <a:pt x="627" y="1085"/>
                      </a:lnTo>
                      <a:lnTo>
                        <a:pt x="627" y="1089"/>
                      </a:lnTo>
                      <a:lnTo>
                        <a:pt x="621" y="1087"/>
                      </a:lnTo>
                      <a:lnTo>
                        <a:pt x="619" y="1087"/>
                      </a:lnTo>
                      <a:lnTo>
                        <a:pt x="615" y="1083"/>
                      </a:lnTo>
                      <a:lnTo>
                        <a:pt x="599" y="1049"/>
                      </a:lnTo>
                      <a:lnTo>
                        <a:pt x="584" y="1024"/>
                      </a:lnTo>
                      <a:lnTo>
                        <a:pt x="580" y="1024"/>
                      </a:lnTo>
                      <a:lnTo>
                        <a:pt x="566" y="1032"/>
                      </a:lnTo>
                      <a:lnTo>
                        <a:pt x="558" y="1043"/>
                      </a:lnTo>
                      <a:lnTo>
                        <a:pt x="558" y="1065"/>
                      </a:lnTo>
                      <a:lnTo>
                        <a:pt x="540" y="1061"/>
                      </a:lnTo>
                      <a:lnTo>
                        <a:pt x="458" y="1053"/>
                      </a:lnTo>
                      <a:lnTo>
                        <a:pt x="440" y="1042"/>
                      </a:lnTo>
                      <a:lnTo>
                        <a:pt x="421" y="1053"/>
                      </a:lnTo>
                      <a:lnTo>
                        <a:pt x="397" y="1059"/>
                      </a:lnTo>
                      <a:lnTo>
                        <a:pt x="362" y="1045"/>
                      </a:lnTo>
                      <a:lnTo>
                        <a:pt x="342" y="1057"/>
                      </a:lnTo>
                      <a:lnTo>
                        <a:pt x="346" y="1069"/>
                      </a:lnTo>
                      <a:lnTo>
                        <a:pt x="340" y="1071"/>
                      </a:lnTo>
                      <a:lnTo>
                        <a:pt x="318" y="1047"/>
                      </a:lnTo>
                      <a:lnTo>
                        <a:pt x="309" y="981"/>
                      </a:lnTo>
                      <a:lnTo>
                        <a:pt x="261" y="947"/>
                      </a:lnTo>
                      <a:lnTo>
                        <a:pt x="269" y="920"/>
                      </a:lnTo>
                      <a:lnTo>
                        <a:pt x="218" y="760"/>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85" name="Freeform 55">
                  <a:extLst>
                    <a:ext uri="{FF2B5EF4-FFF2-40B4-BE49-F238E27FC236}">
                      <a16:creationId xmlns:a16="http://schemas.microsoft.com/office/drawing/2014/main" id="{5D963619-2DFD-433A-A243-F54DAFF09E72}"/>
                    </a:ext>
                  </a:extLst>
                </p:cNvPr>
                <p:cNvSpPr>
                  <a:spLocks/>
                </p:cNvSpPr>
                <p:nvPr/>
              </p:nvSpPr>
              <p:spPr bwMode="auto">
                <a:xfrm>
                  <a:off x="1100" y="1694"/>
                  <a:ext cx="570" cy="819"/>
                </a:xfrm>
                <a:custGeom>
                  <a:avLst/>
                  <a:gdLst>
                    <a:gd name="T0" fmla="*/ 4 w 1142"/>
                    <a:gd name="T1" fmla="*/ 593 h 1641"/>
                    <a:gd name="T2" fmla="*/ 8 w 1142"/>
                    <a:gd name="T3" fmla="*/ 619 h 1641"/>
                    <a:gd name="T4" fmla="*/ 22 w 1142"/>
                    <a:gd name="T5" fmla="*/ 637 h 1641"/>
                    <a:gd name="T6" fmla="*/ 55 w 1142"/>
                    <a:gd name="T7" fmla="*/ 686 h 1641"/>
                    <a:gd name="T8" fmla="*/ 90 w 1142"/>
                    <a:gd name="T9" fmla="*/ 733 h 1641"/>
                    <a:gd name="T10" fmla="*/ 100 w 1142"/>
                    <a:gd name="T11" fmla="*/ 747 h 1641"/>
                    <a:gd name="T12" fmla="*/ 146 w 1142"/>
                    <a:gd name="T13" fmla="*/ 810 h 1641"/>
                    <a:gd name="T14" fmla="*/ 212 w 1142"/>
                    <a:gd name="T15" fmla="*/ 902 h 1641"/>
                    <a:gd name="T16" fmla="*/ 289 w 1142"/>
                    <a:gd name="T17" fmla="*/ 1006 h 1641"/>
                    <a:gd name="T18" fmla="*/ 328 w 1142"/>
                    <a:gd name="T19" fmla="*/ 1059 h 1641"/>
                    <a:gd name="T20" fmla="*/ 391 w 1142"/>
                    <a:gd name="T21" fmla="*/ 1144 h 1641"/>
                    <a:gd name="T22" fmla="*/ 523 w 1142"/>
                    <a:gd name="T23" fmla="*/ 1321 h 1641"/>
                    <a:gd name="T24" fmla="*/ 576 w 1142"/>
                    <a:gd name="T25" fmla="*/ 1391 h 1641"/>
                    <a:gd name="T26" fmla="*/ 615 w 1142"/>
                    <a:gd name="T27" fmla="*/ 1442 h 1641"/>
                    <a:gd name="T28" fmla="*/ 723 w 1142"/>
                    <a:gd name="T29" fmla="*/ 1582 h 1641"/>
                    <a:gd name="T30" fmla="*/ 786 w 1142"/>
                    <a:gd name="T31" fmla="*/ 1592 h 1641"/>
                    <a:gd name="T32" fmla="*/ 796 w 1142"/>
                    <a:gd name="T33" fmla="*/ 1462 h 1641"/>
                    <a:gd name="T34" fmla="*/ 835 w 1142"/>
                    <a:gd name="T35" fmla="*/ 1413 h 1641"/>
                    <a:gd name="T36" fmla="*/ 920 w 1142"/>
                    <a:gd name="T37" fmla="*/ 1419 h 1641"/>
                    <a:gd name="T38" fmla="*/ 951 w 1142"/>
                    <a:gd name="T39" fmla="*/ 1254 h 1641"/>
                    <a:gd name="T40" fmla="*/ 967 w 1142"/>
                    <a:gd name="T41" fmla="*/ 1165 h 1641"/>
                    <a:gd name="T42" fmla="*/ 979 w 1142"/>
                    <a:gd name="T43" fmla="*/ 1100 h 1641"/>
                    <a:gd name="T44" fmla="*/ 995 w 1142"/>
                    <a:gd name="T45" fmla="*/ 1018 h 1641"/>
                    <a:gd name="T46" fmla="*/ 1006 w 1142"/>
                    <a:gd name="T47" fmla="*/ 947 h 1641"/>
                    <a:gd name="T48" fmla="*/ 1012 w 1142"/>
                    <a:gd name="T49" fmla="*/ 922 h 1641"/>
                    <a:gd name="T50" fmla="*/ 1022 w 1142"/>
                    <a:gd name="T51" fmla="*/ 872 h 1641"/>
                    <a:gd name="T52" fmla="*/ 1048 w 1142"/>
                    <a:gd name="T53" fmla="*/ 733 h 1641"/>
                    <a:gd name="T54" fmla="*/ 1061 w 1142"/>
                    <a:gd name="T55" fmla="*/ 656 h 1641"/>
                    <a:gd name="T56" fmla="*/ 1069 w 1142"/>
                    <a:gd name="T57" fmla="*/ 613 h 1641"/>
                    <a:gd name="T58" fmla="*/ 1089 w 1142"/>
                    <a:gd name="T59" fmla="*/ 509 h 1641"/>
                    <a:gd name="T60" fmla="*/ 1116 w 1142"/>
                    <a:gd name="T61" fmla="*/ 363 h 1641"/>
                    <a:gd name="T62" fmla="*/ 1142 w 1142"/>
                    <a:gd name="T63" fmla="*/ 224 h 1641"/>
                    <a:gd name="T64" fmla="*/ 1107 w 1142"/>
                    <a:gd name="T65" fmla="*/ 218 h 1641"/>
                    <a:gd name="T66" fmla="*/ 1050 w 1142"/>
                    <a:gd name="T67" fmla="*/ 206 h 1641"/>
                    <a:gd name="T68" fmla="*/ 979 w 1142"/>
                    <a:gd name="T69" fmla="*/ 192 h 1641"/>
                    <a:gd name="T70" fmla="*/ 662 w 1142"/>
                    <a:gd name="T71" fmla="*/ 124 h 1641"/>
                    <a:gd name="T72" fmla="*/ 615 w 1142"/>
                    <a:gd name="T73" fmla="*/ 114 h 1641"/>
                    <a:gd name="T74" fmla="*/ 462 w 1142"/>
                    <a:gd name="T75" fmla="*/ 76 h 1641"/>
                    <a:gd name="T76" fmla="*/ 379 w 1142"/>
                    <a:gd name="T77" fmla="*/ 57 h 1641"/>
                    <a:gd name="T78" fmla="*/ 273 w 1142"/>
                    <a:gd name="T79" fmla="*/ 29 h 1641"/>
                    <a:gd name="T80" fmla="*/ 189 w 1142"/>
                    <a:gd name="T81" fmla="*/ 6 h 1641"/>
                    <a:gd name="T82" fmla="*/ 157 w 1142"/>
                    <a:gd name="T83" fmla="*/ 47 h 1641"/>
                    <a:gd name="T84" fmla="*/ 124 w 1142"/>
                    <a:gd name="T85" fmla="*/ 165 h 1641"/>
                    <a:gd name="T86" fmla="*/ 55 w 1142"/>
                    <a:gd name="T87" fmla="*/ 414 h 1641"/>
                    <a:gd name="T88" fmla="*/ 35 w 1142"/>
                    <a:gd name="T89" fmla="*/ 481 h 1641"/>
                    <a:gd name="T90" fmla="*/ 26 w 1142"/>
                    <a:gd name="T91" fmla="*/ 517 h 1641"/>
                    <a:gd name="T92" fmla="*/ 18 w 1142"/>
                    <a:gd name="T93" fmla="*/ 544 h 1641"/>
                    <a:gd name="T94" fmla="*/ 10 w 1142"/>
                    <a:gd name="T95" fmla="*/ 574 h 1641"/>
                    <a:gd name="T96" fmla="*/ 6 w 1142"/>
                    <a:gd name="T97" fmla="*/ 585 h 164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42"/>
                    <a:gd name="T148" fmla="*/ 0 h 1641"/>
                    <a:gd name="T149" fmla="*/ 1142 w 1142"/>
                    <a:gd name="T150" fmla="*/ 1641 h 164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42" h="1641">
                      <a:moveTo>
                        <a:pt x="6" y="585"/>
                      </a:moveTo>
                      <a:lnTo>
                        <a:pt x="4" y="593"/>
                      </a:lnTo>
                      <a:lnTo>
                        <a:pt x="0" y="607"/>
                      </a:lnTo>
                      <a:lnTo>
                        <a:pt x="8" y="619"/>
                      </a:lnTo>
                      <a:lnTo>
                        <a:pt x="14" y="625"/>
                      </a:lnTo>
                      <a:lnTo>
                        <a:pt x="22" y="637"/>
                      </a:lnTo>
                      <a:lnTo>
                        <a:pt x="49" y="676"/>
                      </a:lnTo>
                      <a:lnTo>
                        <a:pt x="55" y="686"/>
                      </a:lnTo>
                      <a:lnTo>
                        <a:pt x="67" y="701"/>
                      </a:lnTo>
                      <a:lnTo>
                        <a:pt x="90" y="733"/>
                      </a:lnTo>
                      <a:lnTo>
                        <a:pt x="96" y="743"/>
                      </a:lnTo>
                      <a:lnTo>
                        <a:pt x="100" y="747"/>
                      </a:lnTo>
                      <a:lnTo>
                        <a:pt x="114" y="764"/>
                      </a:lnTo>
                      <a:lnTo>
                        <a:pt x="146" y="810"/>
                      </a:lnTo>
                      <a:lnTo>
                        <a:pt x="169" y="841"/>
                      </a:lnTo>
                      <a:lnTo>
                        <a:pt x="212" y="902"/>
                      </a:lnTo>
                      <a:lnTo>
                        <a:pt x="265" y="975"/>
                      </a:lnTo>
                      <a:lnTo>
                        <a:pt x="289" y="1006"/>
                      </a:lnTo>
                      <a:lnTo>
                        <a:pt x="297" y="1016"/>
                      </a:lnTo>
                      <a:lnTo>
                        <a:pt x="328" y="1059"/>
                      </a:lnTo>
                      <a:lnTo>
                        <a:pt x="338" y="1071"/>
                      </a:lnTo>
                      <a:lnTo>
                        <a:pt x="391" y="1144"/>
                      </a:lnTo>
                      <a:lnTo>
                        <a:pt x="482" y="1264"/>
                      </a:lnTo>
                      <a:lnTo>
                        <a:pt x="523" y="1321"/>
                      </a:lnTo>
                      <a:lnTo>
                        <a:pt x="576" y="1389"/>
                      </a:lnTo>
                      <a:lnTo>
                        <a:pt x="576" y="1391"/>
                      </a:lnTo>
                      <a:lnTo>
                        <a:pt x="598" y="1419"/>
                      </a:lnTo>
                      <a:lnTo>
                        <a:pt x="615" y="1442"/>
                      </a:lnTo>
                      <a:lnTo>
                        <a:pt x="672" y="1517"/>
                      </a:lnTo>
                      <a:lnTo>
                        <a:pt x="723" y="1582"/>
                      </a:lnTo>
                      <a:lnTo>
                        <a:pt x="769" y="1641"/>
                      </a:lnTo>
                      <a:lnTo>
                        <a:pt x="786" y="1592"/>
                      </a:lnTo>
                      <a:lnTo>
                        <a:pt x="784" y="1486"/>
                      </a:lnTo>
                      <a:lnTo>
                        <a:pt x="796" y="1462"/>
                      </a:lnTo>
                      <a:lnTo>
                        <a:pt x="788" y="1415"/>
                      </a:lnTo>
                      <a:lnTo>
                        <a:pt x="835" y="1413"/>
                      </a:lnTo>
                      <a:lnTo>
                        <a:pt x="877" y="1446"/>
                      </a:lnTo>
                      <a:lnTo>
                        <a:pt x="920" y="1419"/>
                      </a:lnTo>
                      <a:lnTo>
                        <a:pt x="945" y="1285"/>
                      </a:lnTo>
                      <a:lnTo>
                        <a:pt x="951" y="1254"/>
                      </a:lnTo>
                      <a:lnTo>
                        <a:pt x="955" y="1232"/>
                      </a:lnTo>
                      <a:lnTo>
                        <a:pt x="967" y="1165"/>
                      </a:lnTo>
                      <a:lnTo>
                        <a:pt x="973" y="1130"/>
                      </a:lnTo>
                      <a:lnTo>
                        <a:pt x="979" y="1100"/>
                      </a:lnTo>
                      <a:lnTo>
                        <a:pt x="981" y="1096"/>
                      </a:lnTo>
                      <a:lnTo>
                        <a:pt x="995" y="1018"/>
                      </a:lnTo>
                      <a:lnTo>
                        <a:pt x="1000" y="988"/>
                      </a:lnTo>
                      <a:lnTo>
                        <a:pt x="1006" y="947"/>
                      </a:lnTo>
                      <a:lnTo>
                        <a:pt x="1010" y="931"/>
                      </a:lnTo>
                      <a:lnTo>
                        <a:pt x="1012" y="922"/>
                      </a:lnTo>
                      <a:lnTo>
                        <a:pt x="1014" y="910"/>
                      </a:lnTo>
                      <a:lnTo>
                        <a:pt x="1022" y="872"/>
                      </a:lnTo>
                      <a:lnTo>
                        <a:pt x="1046" y="741"/>
                      </a:lnTo>
                      <a:lnTo>
                        <a:pt x="1048" y="733"/>
                      </a:lnTo>
                      <a:lnTo>
                        <a:pt x="1055" y="690"/>
                      </a:lnTo>
                      <a:lnTo>
                        <a:pt x="1061" y="656"/>
                      </a:lnTo>
                      <a:lnTo>
                        <a:pt x="1065" y="639"/>
                      </a:lnTo>
                      <a:lnTo>
                        <a:pt x="1069" y="613"/>
                      </a:lnTo>
                      <a:lnTo>
                        <a:pt x="1077" y="566"/>
                      </a:lnTo>
                      <a:lnTo>
                        <a:pt x="1089" y="509"/>
                      </a:lnTo>
                      <a:lnTo>
                        <a:pt x="1103" y="430"/>
                      </a:lnTo>
                      <a:lnTo>
                        <a:pt x="1116" y="363"/>
                      </a:lnTo>
                      <a:lnTo>
                        <a:pt x="1138" y="247"/>
                      </a:lnTo>
                      <a:lnTo>
                        <a:pt x="1142" y="224"/>
                      </a:lnTo>
                      <a:lnTo>
                        <a:pt x="1110" y="218"/>
                      </a:lnTo>
                      <a:lnTo>
                        <a:pt x="1107" y="218"/>
                      </a:lnTo>
                      <a:lnTo>
                        <a:pt x="1103" y="216"/>
                      </a:lnTo>
                      <a:lnTo>
                        <a:pt x="1050" y="206"/>
                      </a:lnTo>
                      <a:lnTo>
                        <a:pt x="1024" y="200"/>
                      </a:lnTo>
                      <a:lnTo>
                        <a:pt x="979" y="192"/>
                      </a:lnTo>
                      <a:lnTo>
                        <a:pt x="812" y="157"/>
                      </a:lnTo>
                      <a:lnTo>
                        <a:pt x="662" y="124"/>
                      </a:lnTo>
                      <a:lnTo>
                        <a:pt x="653" y="122"/>
                      </a:lnTo>
                      <a:lnTo>
                        <a:pt x="615" y="114"/>
                      </a:lnTo>
                      <a:lnTo>
                        <a:pt x="607" y="112"/>
                      </a:lnTo>
                      <a:lnTo>
                        <a:pt x="462" y="76"/>
                      </a:lnTo>
                      <a:lnTo>
                        <a:pt x="413" y="65"/>
                      </a:lnTo>
                      <a:lnTo>
                        <a:pt x="379" y="57"/>
                      </a:lnTo>
                      <a:lnTo>
                        <a:pt x="279" y="29"/>
                      </a:lnTo>
                      <a:lnTo>
                        <a:pt x="273" y="29"/>
                      </a:lnTo>
                      <a:lnTo>
                        <a:pt x="250" y="21"/>
                      </a:lnTo>
                      <a:lnTo>
                        <a:pt x="189" y="6"/>
                      </a:lnTo>
                      <a:lnTo>
                        <a:pt x="169" y="0"/>
                      </a:lnTo>
                      <a:lnTo>
                        <a:pt x="157" y="47"/>
                      </a:lnTo>
                      <a:lnTo>
                        <a:pt x="132" y="131"/>
                      </a:lnTo>
                      <a:lnTo>
                        <a:pt x="124" y="165"/>
                      </a:lnTo>
                      <a:lnTo>
                        <a:pt x="85" y="304"/>
                      </a:lnTo>
                      <a:lnTo>
                        <a:pt x="55" y="414"/>
                      </a:lnTo>
                      <a:lnTo>
                        <a:pt x="41" y="462"/>
                      </a:lnTo>
                      <a:lnTo>
                        <a:pt x="35" y="481"/>
                      </a:lnTo>
                      <a:lnTo>
                        <a:pt x="28" y="507"/>
                      </a:lnTo>
                      <a:lnTo>
                        <a:pt x="26" y="517"/>
                      </a:lnTo>
                      <a:lnTo>
                        <a:pt x="22" y="532"/>
                      </a:lnTo>
                      <a:lnTo>
                        <a:pt x="18" y="544"/>
                      </a:lnTo>
                      <a:lnTo>
                        <a:pt x="14" y="558"/>
                      </a:lnTo>
                      <a:lnTo>
                        <a:pt x="10" y="574"/>
                      </a:lnTo>
                      <a:lnTo>
                        <a:pt x="6" y="582"/>
                      </a:lnTo>
                      <a:lnTo>
                        <a:pt x="6" y="585"/>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86" name="Freeform 56">
                  <a:extLst>
                    <a:ext uri="{FF2B5EF4-FFF2-40B4-BE49-F238E27FC236}">
                      <a16:creationId xmlns:a16="http://schemas.microsoft.com/office/drawing/2014/main" id="{94277FA1-ACD7-49AA-80FA-7EFA68FEB3DC}"/>
                    </a:ext>
                  </a:extLst>
                </p:cNvPr>
                <p:cNvSpPr>
                  <a:spLocks/>
                </p:cNvSpPr>
                <p:nvPr/>
              </p:nvSpPr>
              <p:spPr bwMode="auto">
                <a:xfrm>
                  <a:off x="839" y="1167"/>
                  <a:ext cx="716" cy="588"/>
                </a:xfrm>
                <a:custGeom>
                  <a:avLst/>
                  <a:gdLst>
                    <a:gd name="T0" fmla="*/ 1284 w 1431"/>
                    <a:gd name="T1" fmla="*/ 712 h 1176"/>
                    <a:gd name="T2" fmla="*/ 1290 w 1431"/>
                    <a:gd name="T3" fmla="*/ 741 h 1176"/>
                    <a:gd name="T4" fmla="*/ 1260 w 1431"/>
                    <a:gd name="T5" fmla="*/ 802 h 1176"/>
                    <a:gd name="T6" fmla="*/ 1229 w 1431"/>
                    <a:gd name="T7" fmla="*/ 936 h 1176"/>
                    <a:gd name="T8" fmla="*/ 1128 w 1431"/>
                    <a:gd name="T9" fmla="*/ 1166 h 1176"/>
                    <a:gd name="T10" fmla="*/ 900 w 1431"/>
                    <a:gd name="T11" fmla="*/ 1111 h 1176"/>
                    <a:gd name="T12" fmla="*/ 771 w 1431"/>
                    <a:gd name="T13" fmla="*/ 1075 h 1176"/>
                    <a:gd name="T14" fmla="*/ 657 w 1431"/>
                    <a:gd name="T15" fmla="*/ 1044 h 1176"/>
                    <a:gd name="T16" fmla="*/ 517 w 1431"/>
                    <a:gd name="T17" fmla="*/ 1005 h 1176"/>
                    <a:gd name="T18" fmla="*/ 370 w 1431"/>
                    <a:gd name="T19" fmla="*/ 957 h 1176"/>
                    <a:gd name="T20" fmla="*/ 203 w 1431"/>
                    <a:gd name="T21" fmla="*/ 904 h 1176"/>
                    <a:gd name="T22" fmla="*/ 154 w 1431"/>
                    <a:gd name="T23" fmla="*/ 889 h 1176"/>
                    <a:gd name="T24" fmla="*/ 110 w 1431"/>
                    <a:gd name="T25" fmla="*/ 875 h 1176"/>
                    <a:gd name="T26" fmla="*/ 51 w 1431"/>
                    <a:gd name="T27" fmla="*/ 855 h 1176"/>
                    <a:gd name="T28" fmla="*/ 0 w 1431"/>
                    <a:gd name="T29" fmla="*/ 812 h 1176"/>
                    <a:gd name="T30" fmla="*/ 42 w 1431"/>
                    <a:gd name="T31" fmla="*/ 637 h 1176"/>
                    <a:gd name="T32" fmla="*/ 130 w 1431"/>
                    <a:gd name="T33" fmla="*/ 519 h 1176"/>
                    <a:gd name="T34" fmla="*/ 258 w 1431"/>
                    <a:gd name="T35" fmla="*/ 244 h 1176"/>
                    <a:gd name="T36" fmla="*/ 281 w 1431"/>
                    <a:gd name="T37" fmla="*/ 201 h 1176"/>
                    <a:gd name="T38" fmla="*/ 344 w 1431"/>
                    <a:gd name="T39" fmla="*/ 26 h 1176"/>
                    <a:gd name="T40" fmla="*/ 358 w 1431"/>
                    <a:gd name="T41" fmla="*/ 20 h 1176"/>
                    <a:gd name="T42" fmla="*/ 423 w 1431"/>
                    <a:gd name="T43" fmla="*/ 20 h 1176"/>
                    <a:gd name="T44" fmla="*/ 448 w 1431"/>
                    <a:gd name="T45" fmla="*/ 53 h 1176"/>
                    <a:gd name="T46" fmla="*/ 499 w 1431"/>
                    <a:gd name="T47" fmla="*/ 114 h 1176"/>
                    <a:gd name="T48" fmla="*/ 494 w 1431"/>
                    <a:gd name="T49" fmla="*/ 163 h 1176"/>
                    <a:gd name="T50" fmla="*/ 529 w 1431"/>
                    <a:gd name="T51" fmla="*/ 213 h 1176"/>
                    <a:gd name="T52" fmla="*/ 580 w 1431"/>
                    <a:gd name="T53" fmla="*/ 224 h 1176"/>
                    <a:gd name="T54" fmla="*/ 643 w 1431"/>
                    <a:gd name="T55" fmla="*/ 219 h 1176"/>
                    <a:gd name="T56" fmla="*/ 684 w 1431"/>
                    <a:gd name="T57" fmla="*/ 230 h 1176"/>
                    <a:gd name="T58" fmla="*/ 720 w 1431"/>
                    <a:gd name="T59" fmla="*/ 262 h 1176"/>
                    <a:gd name="T60" fmla="*/ 800 w 1431"/>
                    <a:gd name="T61" fmla="*/ 262 h 1176"/>
                    <a:gd name="T62" fmla="*/ 871 w 1431"/>
                    <a:gd name="T63" fmla="*/ 279 h 1176"/>
                    <a:gd name="T64" fmla="*/ 922 w 1431"/>
                    <a:gd name="T65" fmla="*/ 272 h 1176"/>
                    <a:gd name="T66" fmla="*/ 979 w 1431"/>
                    <a:gd name="T67" fmla="*/ 264 h 1176"/>
                    <a:gd name="T68" fmla="*/ 1046 w 1431"/>
                    <a:gd name="T69" fmla="*/ 281 h 1176"/>
                    <a:gd name="T70" fmla="*/ 1179 w 1431"/>
                    <a:gd name="T71" fmla="*/ 301 h 1176"/>
                    <a:gd name="T72" fmla="*/ 1262 w 1431"/>
                    <a:gd name="T73" fmla="*/ 321 h 1176"/>
                    <a:gd name="T74" fmla="*/ 1293 w 1431"/>
                    <a:gd name="T75" fmla="*/ 329 h 1176"/>
                    <a:gd name="T76" fmla="*/ 1317 w 1431"/>
                    <a:gd name="T77" fmla="*/ 334 h 1176"/>
                    <a:gd name="T78" fmla="*/ 1392 w 1431"/>
                    <a:gd name="T79" fmla="*/ 378 h 1176"/>
                    <a:gd name="T80" fmla="*/ 1431 w 1431"/>
                    <a:gd name="T81" fmla="*/ 443 h 1176"/>
                    <a:gd name="T82" fmla="*/ 1364 w 1431"/>
                    <a:gd name="T83" fmla="*/ 537 h 1176"/>
                    <a:gd name="T84" fmla="*/ 1329 w 1431"/>
                    <a:gd name="T85" fmla="*/ 592 h 1176"/>
                    <a:gd name="T86" fmla="*/ 1252 w 1431"/>
                    <a:gd name="T87" fmla="*/ 692 h 117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31"/>
                    <a:gd name="T133" fmla="*/ 0 h 1176"/>
                    <a:gd name="T134" fmla="*/ 1431 w 1431"/>
                    <a:gd name="T135" fmla="*/ 1176 h 117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31" h="1176">
                      <a:moveTo>
                        <a:pt x="1252" y="692"/>
                      </a:moveTo>
                      <a:lnTo>
                        <a:pt x="1272" y="708"/>
                      </a:lnTo>
                      <a:lnTo>
                        <a:pt x="1284" y="712"/>
                      </a:lnTo>
                      <a:lnTo>
                        <a:pt x="1295" y="733"/>
                      </a:lnTo>
                      <a:lnTo>
                        <a:pt x="1291" y="739"/>
                      </a:lnTo>
                      <a:lnTo>
                        <a:pt x="1290" y="741"/>
                      </a:lnTo>
                      <a:lnTo>
                        <a:pt x="1270" y="788"/>
                      </a:lnTo>
                      <a:lnTo>
                        <a:pt x="1266" y="790"/>
                      </a:lnTo>
                      <a:lnTo>
                        <a:pt x="1260" y="802"/>
                      </a:lnTo>
                      <a:lnTo>
                        <a:pt x="1254" y="828"/>
                      </a:lnTo>
                      <a:lnTo>
                        <a:pt x="1248" y="849"/>
                      </a:lnTo>
                      <a:lnTo>
                        <a:pt x="1229" y="936"/>
                      </a:lnTo>
                      <a:lnTo>
                        <a:pt x="1174" y="1176"/>
                      </a:lnTo>
                      <a:lnTo>
                        <a:pt x="1136" y="1168"/>
                      </a:lnTo>
                      <a:lnTo>
                        <a:pt x="1128" y="1166"/>
                      </a:lnTo>
                      <a:lnTo>
                        <a:pt x="983" y="1130"/>
                      </a:lnTo>
                      <a:lnTo>
                        <a:pt x="934" y="1119"/>
                      </a:lnTo>
                      <a:lnTo>
                        <a:pt x="900" y="1111"/>
                      </a:lnTo>
                      <a:lnTo>
                        <a:pt x="800" y="1083"/>
                      </a:lnTo>
                      <a:lnTo>
                        <a:pt x="794" y="1083"/>
                      </a:lnTo>
                      <a:lnTo>
                        <a:pt x="771" y="1075"/>
                      </a:lnTo>
                      <a:lnTo>
                        <a:pt x="710" y="1060"/>
                      </a:lnTo>
                      <a:lnTo>
                        <a:pt x="690" y="1054"/>
                      </a:lnTo>
                      <a:lnTo>
                        <a:pt x="657" y="1044"/>
                      </a:lnTo>
                      <a:lnTo>
                        <a:pt x="649" y="1044"/>
                      </a:lnTo>
                      <a:lnTo>
                        <a:pt x="549" y="1014"/>
                      </a:lnTo>
                      <a:lnTo>
                        <a:pt x="517" y="1005"/>
                      </a:lnTo>
                      <a:lnTo>
                        <a:pt x="482" y="993"/>
                      </a:lnTo>
                      <a:lnTo>
                        <a:pt x="458" y="987"/>
                      </a:lnTo>
                      <a:lnTo>
                        <a:pt x="370" y="957"/>
                      </a:lnTo>
                      <a:lnTo>
                        <a:pt x="342" y="948"/>
                      </a:lnTo>
                      <a:lnTo>
                        <a:pt x="325" y="942"/>
                      </a:lnTo>
                      <a:lnTo>
                        <a:pt x="203" y="904"/>
                      </a:lnTo>
                      <a:lnTo>
                        <a:pt x="187" y="899"/>
                      </a:lnTo>
                      <a:lnTo>
                        <a:pt x="173" y="895"/>
                      </a:lnTo>
                      <a:lnTo>
                        <a:pt x="154" y="889"/>
                      </a:lnTo>
                      <a:lnTo>
                        <a:pt x="142" y="885"/>
                      </a:lnTo>
                      <a:lnTo>
                        <a:pt x="128" y="881"/>
                      </a:lnTo>
                      <a:lnTo>
                        <a:pt x="110" y="875"/>
                      </a:lnTo>
                      <a:lnTo>
                        <a:pt x="104" y="873"/>
                      </a:lnTo>
                      <a:lnTo>
                        <a:pt x="79" y="865"/>
                      </a:lnTo>
                      <a:lnTo>
                        <a:pt x="51" y="855"/>
                      </a:lnTo>
                      <a:lnTo>
                        <a:pt x="32" y="847"/>
                      </a:lnTo>
                      <a:lnTo>
                        <a:pt x="16" y="844"/>
                      </a:lnTo>
                      <a:lnTo>
                        <a:pt x="0" y="812"/>
                      </a:lnTo>
                      <a:lnTo>
                        <a:pt x="30" y="704"/>
                      </a:lnTo>
                      <a:lnTo>
                        <a:pt x="18" y="655"/>
                      </a:lnTo>
                      <a:lnTo>
                        <a:pt x="42" y="637"/>
                      </a:lnTo>
                      <a:lnTo>
                        <a:pt x="87" y="564"/>
                      </a:lnTo>
                      <a:lnTo>
                        <a:pt x="97" y="560"/>
                      </a:lnTo>
                      <a:lnTo>
                        <a:pt x="130" y="519"/>
                      </a:lnTo>
                      <a:lnTo>
                        <a:pt x="156" y="472"/>
                      </a:lnTo>
                      <a:lnTo>
                        <a:pt x="191" y="391"/>
                      </a:lnTo>
                      <a:lnTo>
                        <a:pt x="258" y="244"/>
                      </a:lnTo>
                      <a:lnTo>
                        <a:pt x="260" y="244"/>
                      </a:lnTo>
                      <a:lnTo>
                        <a:pt x="260" y="240"/>
                      </a:lnTo>
                      <a:lnTo>
                        <a:pt x="281" y="201"/>
                      </a:lnTo>
                      <a:lnTo>
                        <a:pt x="317" y="103"/>
                      </a:lnTo>
                      <a:lnTo>
                        <a:pt x="317" y="93"/>
                      </a:lnTo>
                      <a:lnTo>
                        <a:pt x="344" y="26"/>
                      </a:lnTo>
                      <a:lnTo>
                        <a:pt x="340" y="0"/>
                      </a:lnTo>
                      <a:lnTo>
                        <a:pt x="344" y="0"/>
                      </a:lnTo>
                      <a:lnTo>
                        <a:pt x="358" y="20"/>
                      </a:lnTo>
                      <a:lnTo>
                        <a:pt x="380" y="18"/>
                      </a:lnTo>
                      <a:lnTo>
                        <a:pt x="395" y="12"/>
                      </a:lnTo>
                      <a:lnTo>
                        <a:pt x="423" y="20"/>
                      </a:lnTo>
                      <a:lnTo>
                        <a:pt x="427" y="24"/>
                      </a:lnTo>
                      <a:lnTo>
                        <a:pt x="431" y="49"/>
                      </a:lnTo>
                      <a:lnTo>
                        <a:pt x="448" y="53"/>
                      </a:lnTo>
                      <a:lnTo>
                        <a:pt x="454" y="53"/>
                      </a:lnTo>
                      <a:lnTo>
                        <a:pt x="484" y="71"/>
                      </a:lnTo>
                      <a:lnTo>
                        <a:pt x="499" y="114"/>
                      </a:lnTo>
                      <a:lnTo>
                        <a:pt x="497" y="138"/>
                      </a:lnTo>
                      <a:lnTo>
                        <a:pt x="494" y="160"/>
                      </a:lnTo>
                      <a:lnTo>
                        <a:pt x="494" y="163"/>
                      </a:lnTo>
                      <a:lnTo>
                        <a:pt x="492" y="163"/>
                      </a:lnTo>
                      <a:lnTo>
                        <a:pt x="488" y="179"/>
                      </a:lnTo>
                      <a:lnTo>
                        <a:pt x="529" y="213"/>
                      </a:lnTo>
                      <a:lnTo>
                        <a:pt x="556" y="224"/>
                      </a:lnTo>
                      <a:lnTo>
                        <a:pt x="568" y="222"/>
                      </a:lnTo>
                      <a:lnTo>
                        <a:pt x="580" y="224"/>
                      </a:lnTo>
                      <a:lnTo>
                        <a:pt x="611" y="220"/>
                      </a:lnTo>
                      <a:lnTo>
                        <a:pt x="631" y="213"/>
                      </a:lnTo>
                      <a:lnTo>
                        <a:pt x="643" y="219"/>
                      </a:lnTo>
                      <a:lnTo>
                        <a:pt x="676" y="222"/>
                      </a:lnTo>
                      <a:lnTo>
                        <a:pt x="678" y="224"/>
                      </a:lnTo>
                      <a:lnTo>
                        <a:pt x="684" y="230"/>
                      </a:lnTo>
                      <a:lnTo>
                        <a:pt x="686" y="232"/>
                      </a:lnTo>
                      <a:lnTo>
                        <a:pt x="718" y="248"/>
                      </a:lnTo>
                      <a:lnTo>
                        <a:pt x="720" y="262"/>
                      </a:lnTo>
                      <a:lnTo>
                        <a:pt x="761" y="266"/>
                      </a:lnTo>
                      <a:lnTo>
                        <a:pt x="773" y="264"/>
                      </a:lnTo>
                      <a:lnTo>
                        <a:pt x="800" y="262"/>
                      </a:lnTo>
                      <a:lnTo>
                        <a:pt x="806" y="258"/>
                      </a:lnTo>
                      <a:lnTo>
                        <a:pt x="830" y="274"/>
                      </a:lnTo>
                      <a:lnTo>
                        <a:pt x="871" y="279"/>
                      </a:lnTo>
                      <a:lnTo>
                        <a:pt x="908" y="270"/>
                      </a:lnTo>
                      <a:lnTo>
                        <a:pt x="914" y="270"/>
                      </a:lnTo>
                      <a:lnTo>
                        <a:pt x="922" y="272"/>
                      </a:lnTo>
                      <a:lnTo>
                        <a:pt x="930" y="272"/>
                      </a:lnTo>
                      <a:lnTo>
                        <a:pt x="959" y="276"/>
                      </a:lnTo>
                      <a:lnTo>
                        <a:pt x="979" y="264"/>
                      </a:lnTo>
                      <a:lnTo>
                        <a:pt x="999" y="272"/>
                      </a:lnTo>
                      <a:lnTo>
                        <a:pt x="1026" y="274"/>
                      </a:lnTo>
                      <a:lnTo>
                        <a:pt x="1046" y="281"/>
                      </a:lnTo>
                      <a:lnTo>
                        <a:pt x="1069" y="272"/>
                      </a:lnTo>
                      <a:lnTo>
                        <a:pt x="1101" y="279"/>
                      </a:lnTo>
                      <a:lnTo>
                        <a:pt x="1179" y="301"/>
                      </a:lnTo>
                      <a:lnTo>
                        <a:pt x="1219" y="309"/>
                      </a:lnTo>
                      <a:lnTo>
                        <a:pt x="1221" y="311"/>
                      </a:lnTo>
                      <a:lnTo>
                        <a:pt x="1262" y="321"/>
                      </a:lnTo>
                      <a:lnTo>
                        <a:pt x="1274" y="323"/>
                      </a:lnTo>
                      <a:lnTo>
                        <a:pt x="1278" y="325"/>
                      </a:lnTo>
                      <a:lnTo>
                        <a:pt x="1293" y="329"/>
                      </a:lnTo>
                      <a:lnTo>
                        <a:pt x="1295" y="329"/>
                      </a:lnTo>
                      <a:lnTo>
                        <a:pt x="1315" y="334"/>
                      </a:lnTo>
                      <a:lnTo>
                        <a:pt x="1317" y="334"/>
                      </a:lnTo>
                      <a:lnTo>
                        <a:pt x="1382" y="350"/>
                      </a:lnTo>
                      <a:lnTo>
                        <a:pt x="1386" y="360"/>
                      </a:lnTo>
                      <a:lnTo>
                        <a:pt x="1392" y="378"/>
                      </a:lnTo>
                      <a:lnTo>
                        <a:pt x="1392" y="384"/>
                      </a:lnTo>
                      <a:lnTo>
                        <a:pt x="1425" y="413"/>
                      </a:lnTo>
                      <a:lnTo>
                        <a:pt x="1431" y="443"/>
                      </a:lnTo>
                      <a:lnTo>
                        <a:pt x="1382" y="509"/>
                      </a:lnTo>
                      <a:lnTo>
                        <a:pt x="1380" y="511"/>
                      </a:lnTo>
                      <a:lnTo>
                        <a:pt x="1364" y="537"/>
                      </a:lnTo>
                      <a:lnTo>
                        <a:pt x="1358" y="545"/>
                      </a:lnTo>
                      <a:lnTo>
                        <a:pt x="1345" y="560"/>
                      </a:lnTo>
                      <a:lnTo>
                        <a:pt x="1329" y="592"/>
                      </a:lnTo>
                      <a:lnTo>
                        <a:pt x="1303" y="606"/>
                      </a:lnTo>
                      <a:lnTo>
                        <a:pt x="1254" y="676"/>
                      </a:lnTo>
                      <a:lnTo>
                        <a:pt x="1252" y="692"/>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87" name="Freeform 57">
                  <a:extLst>
                    <a:ext uri="{FF2B5EF4-FFF2-40B4-BE49-F238E27FC236}">
                      <a16:creationId xmlns:a16="http://schemas.microsoft.com/office/drawing/2014/main" id="{488B02D4-64C5-4A40-8326-169DBAF9142B}"/>
                    </a:ext>
                  </a:extLst>
                </p:cNvPr>
                <p:cNvSpPr>
                  <a:spLocks/>
                </p:cNvSpPr>
                <p:nvPr/>
              </p:nvSpPr>
              <p:spPr bwMode="auto">
                <a:xfrm>
                  <a:off x="1575" y="1806"/>
                  <a:ext cx="497" cy="581"/>
                </a:xfrm>
                <a:custGeom>
                  <a:avLst/>
                  <a:gdLst>
                    <a:gd name="T0" fmla="*/ 30 w 995"/>
                    <a:gd name="T1" fmla="*/ 872 h 1161"/>
                    <a:gd name="T2" fmla="*/ 22 w 995"/>
                    <a:gd name="T3" fmla="*/ 906 h 1161"/>
                    <a:gd name="T4" fmla="*/ 4 w 995"/>
                    <a:gd name="T5" fmla="*/ 1008 h 1161"/>
                    <a:gd name="T6" fmla="*/ 59 w 995"/>
                    <a:gd name="T7" fmla="*/ 1042 h 1161"/>
                    <a:gd name="T8" fmla="*/ 209 w 995"/>
                    <a:gd name="T9" fmla="*/ 1067 h 1161"/>
                    <a:gd name="T10" fmla="*/ 234 w 995"/>
                    <a:gd name="T11" fmla="*/ 1071 h 1161"/>
                    <a:gd name="T12" fmla="*/ 415 w 995"/>
                    <a:gd name="T13" fmla="*/ 1099 h 1161"/>
                    <a:gd name="T14" fmla="*/ 478 w 995"/>
                    <a:gd name="T15" fmla="*/ 1108 h 1161"/>
                    <a:gd name="T16" fmla="*/ 553 w 995"/>
                    <a:gd name="T17" fmla="*/ 1118 h 1161"/>
                    <a:gd name="T18" fmla="*/ 645 w 995"/>
                    <a:gd name="T19" fmla="*/ 1130 h 1161"/>
                    <a:gd name="T20" fmla="*/ 733 w 995"/>
                    <a:gd name="T21" fmla="*/ 1142 h 1161"/>
                    <a:gd name="T22" fmla="*/ 824 w 995"/>
                    <a:gd name="T23" fmla="*/ 1152 h 1161"/>
                    <a:gd name="T24" fmla="*/ 918 w 995"/>
                    <a:gd name="T25" fmla="*/ 1061 h 1161"/>
                    <a:gd name="T26" fmla="*/ 924 w 995"/>
                    <a:gd name="T27" fmla="*/ 1006 h 1161"/>
                    <a:gd name="T28" fmla="*/ 930 w 995"/>
                    <a:gd name="T29" fmla="*/ 955 h 1161"/>
                    <a:gd name="T30" fmla="*/ 934 w 995"/>
                    <a:gd name="T31" fmla="*/ 920 h 1161"/>
                    <a:gd name="T32" fmla="*/ 938 w 995"/>
                    <a:gd name="T33" fmla="*/ 851 h 1161"/>
                    <a:gd name="T34" fmla="*/ 950 w 995"/>
                    <a:gd name="T35" fmla="*/ 747 h 1161"/>
                    <a:gd name="T36" fmla="*/ 959 w 995"/>
                    <a:gd name="T37" fmla="*/ 668 h 1161"/>
                    <a:gd name="T38" fmla="*/ 965 w 995"/>
                    <a:gd name="T39" fmla="*/ 617 h 1161"/>
                    <a:gd name="T40" fmla="*/ 969 w 995"/>
                    <a:gd name="T41" fmla="*/ 564 h 1161"/>
                    <a:gd name="T42" fmla="*/ 977 w 995"/>
                    <a:gd name="T43" fmla="*/ 491 h 1161"/>
                    <a:gd name="T44" fmla="*/ 987 w 995"/>
                    <a:gd name="T45" fmla="*/ 407 h 1161"/>
                    <a:gd name="T46" fmla="*/ 991 w 995"/>
                    <a:gd name="T47" fmla="*/ 381 h 1161"/>
                    <a:gd name="T48" fmla="*/ 995 w 995"/>
                    <a:gd name="T49" fmla="*/ 328 h 1161"/>
                    <a:gd name="T50" fmla="*/ 912 w 995"/>
                    <a:gd name="T51" fmla="*/ 320 h 1161"/>
                    <a:gd name="T52" fmla="*/ 826 w 995"/>
                    <a:gd name="T53" fmla="*/ 310 h 1161"/>
                    <a:gd name="T54" fmla="*/ 657 w 995"/>
                    <a:gd name="T55" fmla="*/ 287 h 1161"/>
                    <a:gd name="T56" fmla="*/ 670 w 995"/>
                    <a:gd name="T57" fmla="*/ 194 h 1161"/>
                    <a:gd name="T58" fmla="*/ 674 w 995"/>
                    <a:gd name="T59" fmla="*/ 167 h 1161"/>
                    <a:gd name="T60" fmla="*/ 680 w 995"/>
                    <a:gd name="T61" fmla="*/ 112 h 1161"/>
                    <a:gd name="T62" fmla="*/ 623 w 995"/>
                    <a:gd name="T63" fmla="*/ 69 h 1161"/>
                    <a:gd name="T64" fmla="*/ 610 w 995"/>
                    <a:gd name="T65" fmla="*/ 67 h 1161"/>
                    <a:gd name="T66" fmla="*/ 527 w 995"/>
                    <a:gd name="T67" fmla="*/ 55 h 1161"/>
                    <a:gd name="T68" fmla="*/ 507 w 995"/>
                    <a:gd name="T69" fmla="*/ 53 h 1161"/>
                    <a:gd name="T70" fmla="*/ 499 w 995"/>
                    <a:gd name="T71" fmla="*/ 51 h 1161"/>
                    <a:gd name="T72" fmla="*/ 362 w 995"/>
                    <a:gd name="T73" fmla="*/ 29 h 1161"/>
                    <a:gd name="T74" fmla="*/ 238 w 995"/>
                    <a:gd name="T75" fmla="*/ 10 h 1161"/>
                    <a:gd name="T76" fmla="*/ 187 w 995"/>
                    <a:gd name="T77" fmla="*/ 23 h 1161"/>
                    <a:gd name="T78" fmla="*/ 152 w 995"/>
                    <a:gd name="T79" fmla="*/ 206 h 1161"/>
                    <a:gd name="T80" fmla="*/ 126 w 995"/>
                    <a:gd name="T81" fmla="*/ 342 h 1161"/>
                    <a:gd name="T82" fmla="*/ 114 w 995"/>
                    <a:gd name="T83" fmla="*/ 415 h 1161"/>
                    <a:gd name="T84" fmla="*/ 104 w 995"/>
                    <a:gd name="T85" fmla="*/ 466 h 1161"/>
                    <a:gd name="T86" fmla="*/ 95 w 995"/>
                    <a:gd name="T87" fmla="*/ 517 h 1161"/>
                    <a:gd name="T88" fmla="*/ 63 w 995"/>
                    <a:gd name="T89" fmla="*/ 686 h 1161"/>
                    <a:gd name="T90" fmla="*/ 59 w 995"/>
                    <a:gd name="T91" fmla="*/ 707 h 1161"/>
                    <a:gd name="T92" fmla="*/ 49 w 995"/>
                    <a:gd name="T93" fmla="*/ 764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95"/>
                    <a:gd name="T142" fmla="*/ 0 h 1161"/>
                    <a:gd name="T143" fmla="*/ 995 w 995"/>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95" h="1161">
                      <a:moveTo>
                        <a:pt x="44" y="794"/>
                      </a:moveTo>
                      <a:lnTo>
                        <a:pt x="30" y="872"/>
                      </a:lnTo>
                      <a:lnTo>
                        <a:pt x="28" y="876"/>
                      </a:lnTo>
                      <a:lnTo>
                        <a:pt x="22" y="906"/>
                      </a:lnTo>
                      <a:lnTo>
                        <a:pt x="16" y="941"/>
                      </a:lnTo>
                      <a:lnTo>
                        <a:pt x="4" y="1008"/>
                      </a:lnTo>
                      <a:lnTo>
                        <a:pt x="0" y="1030"/>
                      </a:lnTo>
                      <a:lnTo>
                        <a:pt x="59" y="1042"/>
                      </a:lnTo>
                      <a:lnTo>
                        <a:pt x="118" y="1051"/>
                      </a:lnTo>
                      <a:lnTo>
                        <a:pt x="209" y="1067"/>
                      </a:lnTo>
                      <a:lnTo>
                        <a:pt x="213" y="1067"/>
                      </a:lnTo>
                      <a:lnTo>
                        <a:pt x="234" y="1071"/>
                      </a:lnTo>
                      <a:lnTo>
                        <a:pt x="273" y="1077"/>
                      </a:lnTo>
                      <a:lnTo>
                        <a:pt x="415" y="1099"/>
                      </a:lnTo>
                      <a:lnTo>
                        <a:pt x="460" y="1104"/>
                      </a:lnTo>
                      <a:lnTo>
                        <a:pt x="478" y="1108"/>
                      </a:lnTo>
                      <a:lnTo>
                        <a:pt x="505" y="1112"/>
                      </a:lnTo>
                      <a:lnTo>
                        <a:pt x="553" y="1118"/>
                      </a:lnTo>
                      <a:lnTo>
                        <a:pt x="598" y="1124"/>
                      </a:lnTo>
                      <a:lnTo>
                        <a:pt x="645" y="1130"/>
                      </a:lnTo>
                      <a:lnTo>
                        <a:pt x="649" y="1132"/>
                      </a:lnTo>
                      <a:lnTo>
                        <a:pt x="733" y="1142"/>
                      </a:lnTo>
                      <a:lnTo>
                        <a:pt x="802" y="1150"/>
                      </a:lnTo>
                      <a:lnTo>
                        <a:pt x="824" y="1152"/>
                      </a:lnTo>
                      <a:lnTo>
                        <a:pt x="908" y="1161"/>
                      </a:lnTo>
                      <a:lnTo>
                        <a:pt x="918" y="1061"/>
                      </a:lnTo>
                      <a:lnTo>
                        <a:pt x="918" y="1057"/>
                      </a:lnTo>
                      <a:lnTo>
                        <a:pt x="924" y="1006"/>
                      </a:lnTo>
                      <a:lnTo>
                        <a:pt x="928" y="979"/>
                      </a:lnTo>
                      <a:lnTo>
                        <a:pt x="930" y="955"/>
                      </a:lnTo>
                      <a:lnTo>
                        <a:pt x="934" y="922"/>
                      </a:lnTo>
                      <a:lnTo>
                        <a:pt x="934" y="920"/>
                      </a:lnTo>
                      <a:lnTo>
                        <a:pt x="934" y="896"/>
                      </a:lnTo>
                      <a:lnTo>
                        <a:pt x="938" y="851"/>
                      </a:lnTo>
                      <a:lnTo>
                        <a:pt x="944" y="798"/>
                      </a:lnTo>
                      <a:lnTo>
                        <a:pt x="950" y="747"/>
                      </a:lnTo>
                      <a:lnTo>
                        <a:pt x="959" y="670"/>
                      </a:lnTo>
                      <a:lnTo>
                        <a:pt x="959" y="668"/>
                      </a:lnTo>
                      <a:lnTo>
                        <a:pt x="961" y="643"/>
                      </a:lnTo>
                      <a:lnTo>
                        <a:pt x="965" y="617"/>
                      </a:lnTo>
                      <a:lnTo>
                        <a:pt x="965" y="609"/>
                      </a:lnTo>
                      <a:lnTo>
                        <a:pt x="969" y="564"/>
                      </a:lnTo>
                      <a:lnTo>
                        <a:pt x="973" y="538"/>
                      </a:lnTo>
                      <a:lnTo>
                        <a:pt x="977" y="491"/>
                      </a:lnTo>
                      <a:lnTo>
                        <a:pt x="983" y="446"/>
                      </a:lnTo>
                      <a:lnTo>
                        <a:pt x="987" y="407"/>
                      </a:lnTo>
                      <a:lnTo>
                        <a:pt x="987" y="401"/>
                      </a:lnTo>
                      <a:lnTo>
                        <a:pt x="991" y="381"/>
                      </a:lnTo>
                      <a:lnTo>
                        <a:pt x="993" y="356"/>
                      </a:lnTo>
                      <a:lnTo>
                        <a:pt x="995" y="328"/>
                      </a:lnTo>
                      <a:lnTo>
                        <a:pt x="918" y="320"/>
                      </a:lnTo>
                      <a:lnTo>
                        <a:pt x="912" y="320"/>
                      </a:lnTo>
                      <a:lnTo>
                        <a:pt x="834" y="310"/>
                      </a:lnTo>
                      <a:lnTo>
                        <a:pt x="826" y="310"/>
                      </a:lnTo>
                      <a:lnTo>
                        <a:pt x="788" y="306"/>
                      </a:lnTo>
                      <a:lnTo>
                        <a:pt x="657" y="287"/>
                      </a:lnTo>
                      <a:lnTo>
                        <a:pt x="665" y="236"/>
                      </a:lnTo>
                      <a:lnTo>
                        <a:pt x="670" y="194"/>
                      </a:lnTo>
                      <a:lnTo>
                        <a:pt x="672" y="183"/>
                      </a:lnTo>
                      <a:lnTo>
                        <a:pt x="674" y="167"/>
                      </a:lnTo>
                      <a:lnTo>
                        <a:pt x="678" y="130"/>
                      </a:lnTo>
                      <a:lnTo>
                        <a:pt x="680" y="112"/>
                      </a:lnTo>
                      <a:lnTo>
                        <a:pt x="686" y="78"/>
                      </a:lnTo>
                      <a:lnTo>
                        <a:pt x="623" y="69"/>
                      </a:lnTo>
                      <a:lnTo>
                        <a:pt x="617" y="69"/>
                      </a:lnTo>
                      <a:lnTo>
                        <a:pt x="610" y="67"/>
                      </a:lnTo>
                      <a:lnTo>
                        <a:pt x="568" y="61"/>
                      </a:lnTo>
                      <a:lnTo>
                        <a:pt x="527" y="55"/>
                      </a:lnTo>
                      <a:lnTo>
                        <a:pt x="509" y="53"/>
                      </a:lnTo>
                      <a:lnTo>
                        <a:pt x="507" y="53"/>
                      </a:lnTo>
                      <a:lnTo>
                        <a:pt x="501" y="51"/>
                      </a:lnTo>
                      <a:lnTo>
                        <a:pt x="499" y="51"/>
                      </a:lnTo>
                      <a:lnTo>
                        <a:pt x="496" y="51"/>
                      </a:lnTo>
                      <a:lnTo>
                        <a:pt x="362" y="29"/>
                      </a:lnTo>
                      <a:lnTo>
                        <a:pt x="321" y="23"/>
                      </a:lnTo>
                      <a:lnTo>
                        <a:pt x="238" y="10"/>
                      </a:lnTo>
                      <a:lnTo>
                        <a:pt x="191" y="0"/>
                      </a:lnTo>
                      <a:lnTo>
                        <a:pt x="187" y="23"/>
                      </a:lnTo>
                      <a:lnTo>
                        <a:pt x="165" y="139"/>
                      </a:lnTo>
                      <a:lnTo>
                        <a:pt x="152" y="206"/>
                      </a:lnTo>
                      <a:lnTo>
                        <a:pt x="138" y="285"/>
                      </a:lnTo>
                      <a:lnTo>
                        <a:pt x="126" y="342"/>
                      </a:lnTo>
                      <a:lnTo>
                        <a:pt x="118" y="389"/>
                      </a:lnTo>
                      <a:lnTo>
                        <a:pt x="114" y="415"/>
                      </a:lnTo>
                      <a:lnTo>
                        <a:pt x="110" y="432"/>
                      </a:lnTo>
                      <a:lnTo>
                        <a:pt x="104" y="466"/>
                      </a:lnTo>
                      <a:lnTo>
                        <a:pt x="97" y="509"/>
                      </a:lnTo>
                      <a:lnTo>
                        <a:pt x="95" y="517"/>
                      </a:lnTo>
                      <a:lnTo>
                        <a:pt x="71" y="648"/>
                      </a:lnTo>
                      <a:lnTo>
                        <a:pt x="63" y="686"/>
                      </a:lnTo>
                      <a:lnTo>
                        <a:pt x="61" y="698"/>
                      </a:lnTo>
                      <a:lnTo>
                        <a:pt x="59" y="707"/>
                      </a:lnTo>
                      <a:lnTo>
                        <a:pt x="55" y="723"/>
                      </a:lnTo>
                      <a:lnTo>
                        <a:pt x="49" y="764"/>
                      </a:lnTo>
                      <a:lnTo>
                        <a:pt x="44" y="794"/>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88" name="Freeform 58">
                  <a:extLst>
                    <a:ext uri="{FF2B5EF4-FFF2-40B4-BE49-F238E27FC236}">
                      <a16:creationId xmlns:a16="http://schemas.microsoft.com/office/drawing/2014/main" id="{8A31179B-3E68-4A46-B2D1-4653F6C141F9}"/>
                    </a:ext>
                  </a:extLst>
                </p:cNvPr>
                <p:cNvSpPr>
                  <a:spLocks/>
                </p:cNvSpPr>
                <p:nvPr/>
              </p:nvSpPr>
              <p:spPr bwMode="auto">
                <a:xfrm>
                  <a:off x="1007" y="914"/>
                  <a:ext cx="588" cy="428"/>
                </a:xfrm>
                <a:custGeom>
                  <a:avLst/>
                  <a:gdLst>
                    <a:gd name="T0" fmla="*/ 1050 w 1174"/>
                    <a:gd name="T1" fmla="*/ 802 h 857"/>
                    <a:gd name="T2" fmla="*/ 979 w 1174"/>
                    <a:gd name="T3" fmla="*/ 841 h 857"/>
                    <a:gd name="T4" fmla="*/ 942 w 1174"/>
                    <a:gd name="T5" fmla="*/ 832 h 857"/>
                    <a:gd name="T6" fmla="*/ 885 w 1174"/>
                    <a:gd name="T7" fmla="*/ 818 h 857"/>
                    <a:gd name="T8" fmla="*/ 765 w 1174"/>
                    <a:gd name="T9" fmla="*/ 786 h 857"/>
                    <a:gd name="T10" fmla="*/ 690 w 1174"/>
                    <a:gd name="T11" fmla="*/ 781 h 857"/>
                    <a:gd name="T12" fmla="*/ 623 w 1174"/>
                    <a:gd name="T13" fmla="*/ 783 h 857"/>
                    <a:gd name="T14" fmla="*/ 578 w 1174"/>
                    <a:gd name="T15" fmla="*/ 777 h 857"/>
                    <a:gd name="T16" fmla="*/ 494 w 1174"/>
                    <a:gd name="T17" fmla="*/ 781 h 857"/>
                    <a:gd name="T18" fmla="*/ 437 w 1174"/>
                    <a:gd name="T19" fmla="*/ 771 h 857"/>
                    <a:gd name="T20" fmla="*/ 382 w 1174"/>
                    <a:gd name="T21" fmla="*/ 755 h 857"/>
                    <a:gd name="T22" fmla="*/ 342 w 1174"/>
                    <a:gd name="T23" fmla="*/ 731 h 857"/>
                    <a:gd name="T24" fmla="*/ 295 w 1174"/>
                    <a:gd name="T25" fmla="*/ 720 h 857"/>
                    <a:gd name="T26" fmla="*/ 232 w 1174"/>
                    <a:gd name="T27" fmla="*/ 729 h 857"/>
                    <a:gd name="T28" fmla="*/ 152 w 1174"/>
                    <a:gd name="T29" fmla="*/ 686 h 857"/>
                    <a:gd name="T30" fmla="*/ 158 w 1174"/>
                    <a:gd name="T31" fmla="*/ 667 h 857"/>
                    <a:gd name="T32" fmla="*/ 148 w 1174"/>
                    <a:gd name="T33" fmla="*/ 578 h 857"/>
                    <a:gd name="T34" fmla="*/ 95 w 1174"/>
                    <a:gd name="T35" fmla="*/ 556 h 857"/>
                    <a:gd name="T36" fmla="*/ 59 w 1174"/>
                    <a:gd name="T37" fmla="*/ 519 h 857"/>
                    <a:gd name="T38" fmla="*/ 16 w 1174"/>
                    <a:gd name="T39" fmla="*/ 501 h 857"/>
                    <a:gd name="T40" fmla="*/ 0 w 1174"/>
                    <a:gd name="T41" fmla="*/ 498 h 857"/>
                    <a:gd name="T42" fmla="*/ 30 w 1174"/>
                    <a:gd name="T43" fmla="*/ 454 h 857"/>
                    <a:gd name="T44" fmla="*/ 59 w 1174"/>
                    <a:gd name="T45" fmla="*/ 421 h 857"/>
                    <a:gd name="T46" fmla="*/ 30 w 1174"/>
                    <a:gd name="T47" fmla="*/ 401 h 857"/>
                    <a:gd name="T48" fmla="*/ 34 w 1174"/>
                    <a:gd name="T49" fmla="*/ 364 h 857"/>
                    <a:gd name="T50" fmla="*/ 77 w 1174"/>
                    <a:gd name="T51" fmla="*/ 366 h 857"/>
                    <a:gd name="T52" fmla="*/ 40 w 1174"/>
                    <a:gd name="T53" fmla="*/ 356 h 857"/>
                    <a:gd name="T54" fmla="*/ 48 w 1174"/>
                    <a:gd name="T55" fmla="*/ 279 h 857"/>
                    <a:gd name="T56" fmla="*/ 49 w 1174"/>
                    <a:gd name="T57" fmla="*/ 171 h 857"/>
                    <a:gd name="T58" fmla="*/ 36 w 1174"/>
                    <a:gd name="T59" fmla="*/ 114 h 857"/>
                    <a:gd name="T60" fmla="*/ 61 w 1174"/>
                    <a:gd name="T61" fmla="*/ 45 h 857"/>
                    <a:gd name="T62" fmla="*/ 144 w 1174"/>
                    <a:gd name="T63" fmla="*/ 112 h 857"/>
                    <a:gd name="T64" fmla="*/ 270 w 1174"/>
                    <a:gd name="T65" fmla="*/ 165 h 857"/>
                    <a:gd name="T66" fmla="*/ 303 w 1174"/>
                    <a:gd name="T67" fmla="*/ 177 h 857"/>
                    <a:gd name="T68" fmla="*/ 309 w 1174"/>
                    <a:gd name="T69" fmla="*/ 199 h 857"/>
                    <a:gd name="T70" fmla="*/ 293 w 1174"/>
                    <a:gd name="T71" fmla="*/ 254 h 857"/>
                    <a:gd name="T72" fmla="*/ 332 w 1174"/>
                    <a:gd name="T73" fmla="*/ 244 h 857"/>
                    <a:gd name="T74" fmla="*/ 311 w 1174"/>
                    <a:gd name="T75" fmla="*/ 317 h 857"/>
                    <a:gd name="T76" fmla="*/ 321 w 1174"/>
                    <a:gd name="T77" fmla="*/ 350 h 857"/>
                    <a:gd name="T78" fmla="*/ 295 w 1174"/>
                    <a:gd name="T79" fmla="*/ 346 h 857"/>
                    <a:gd name="T80" fmla="*/ 327 w 1174"/>
                    <a:gd name="T81" fmla="*/ 354 h 857"/>
                    <a:gd name="T82" fmla="*/ 372 w 1174"/>
                    <a:gd name="T83" fmla="*/ 238 h 857"/>
                    <a:gd name="T84" fmla="*/ 370 w 1174"/>
                    <a:gd name="T85" fmla="*/ 199 h 857"/>
                    <a:gd name="T86" fmla="*/ 364 w 1174"/>
                    <a:gd name="T87" fmla="*/ 213 h 857"/>
                    <a:gd name="T88" fmla="*/ 356 w 1174"/>
                    <a:gd name="T89" fmla="*/ 165 h 857"/>
                    <a:gd name="T90" fmla="*/ 380 w 1174"/>
                    <a:gd name="T91" fmla="*/ 161 h 857"/>
                    <a:gd name="T92" fmla="*/ 338 w 1174"/>
                    <a:gd name="T93" fmla="*/ 159 h 857"/>
                    <a:gd name="T94" fmla="*/ 346 w 1174"/>
                    <a:gd name="T95" fmla="*/ 197 h 857"/>
                    <a:gd name="T96" fmla="*/ 344 w 1174"/>
                    <a:gd name="T97" fmla="*/ 220 h 857"/>
                    <a:gd name="T98" fmla="*/ 323 w 1174"/>
                    <a:gd name="T99" fmla="*/ 163 h 857"/>
                    <a:gd name="T100" fmla="*/ 374 w 1174"/>
                    <a:gd name="T101" fmla="*/ 124 h 857"/>
                    <a:gd name="T102" fmla="*/ 376 w 1174"/>
                    <a:gd name="T103" fmla="*/ 59 h 857"/>
                    <a:gd name="T104" fmla="*/ 374 w 1174"/>
                    <a:gd name="T105" fmla="*/ 0 h 857"/>
                    <a:gd name="T106" fmla="*/ 1009 w 1174"/>
                    <a:gd name="T107" fmla="*/ 183 h 857"/>
                    <a:gd name="T108" fmla="*/ 1172 w 1174"/>
                    <a:gd name="T109" fmla="*/ 230 h 857"/>
                    <a:gd name="T110" fmla="*/ 1138 w 1174"/>
                    <a:gd name="T111" fmla="*/ 372 h 857"/>
                    <a:gd name="T112" fmla="*/ 1124 w 1174"/>
                    <a:gd name="T113" fmla="*/ 429 h 857"/>
                    <a:gd name="T114" fmla="*/ 1111 w 1174"/>
                    <a:gd name="T115" fmla="*/ 484 h 857"/>
                    <a:gd name="T116" fmla="*/ 1087 w 1174"/>
                    <a:gd name="T117" fmla="*/ 588 h 857"/>
                    <a:gd name="T118" fmla="*/ 1064 w 1174"/>
                    <a:gd name="T119" fmla="*/ 694 h 857"/>
                    <a:gd name="T120" fmla="*/ 1050 w 1174"/>
                    <a:gd name="T121" fmla="*/ 747 h 85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74"/>
                    <a:gd name="T184" fmla="*/ 0 h 857"/>
                    <a:gd name="T185" fmla="*/ 1174 w 1174"/>
                    <a:gd name="T186" fmla="*/ 857 h 85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74" h="857">
                      <a:moveTo>
                        <a:pt x="1048" y="763"/>
                      </a:moveTo>
                      <a:lnTo>
                        <a:pt x="1042" y="773"/>
                      </a:lnTo>
                      <a:lnTo>
                        <a:pt x="1050" y="802"/>
                      </a:lnTo>
                      <a:lnTo>
                        <a:pt x="1046" y="857"/>
                      </a:lnTo>
                      <a:lnTo>
                        <a:pt x="981" y="841"/>
                      </a:lnTo>
                      <a:lnTo>
                        <a:pt x="979" y="841"/>
                      </a:lnTo>
                      <a:lnTo>
                        <a:pt x="959" y="836"/>
                      </a:lnTo>
                      <a:lnTo>
                        <a:pt x="957" y="836"/>
                      </a:lnTo>
                      <a:lnTo>
                        <a:pt x="942" y="832"/>
                      </a:lnTo>
                      <a:lnTo>
                        <a:pt x="938" y="830"/>
                      </a:lnTo>
                      <a:lnTo>
                        <a:pt x="926" y="828"/>
                      </a:lnTo>
                      <a:lnTo>
                        <a:pt x="885" y="818"/>
                      </a:lnTo>
                      <a:lnTo>
                        <a:pt x="883" y="816"/>
                      </a:lnTo>
                      <a:lnTo>
                        <a:pt x="843" y="808"/>
                      </a:lnTo>
                      <a:lnTo>
                        <a:pt x="765" y="786"/>
                      </a:lnTo>
                      <a:lnTo>
                        <a:pt x="733" y="779"/>
                      </a:lnTo>
                      <a:lnTo>
                        <a:pt x="710" y="788"/>
                      </a:lnTo>
                      <a:lnTo>
                        <a:pt x="690" y="781"/>
                      </a:lnTo>
                      <a:lnTo>
                        <a:pt x="663" y="779"/>
                      </a:lnTo>
                      <a:lnTo>
                        <a:pt x="643" y="771"/>
                      </a:lnTo>
                      <a:lnTo>
                        <a:pt x="623" y="783"/>
                      </a:lnTo>
                      <a:lnTo>
                        <a:pt x="594" y="779"/>
                      </a:lnTo>
                      <a:lnTo>
                        <a:pt x="586" y="779"/>
                      </a:lnTo>
                      <a:lnTo>
                        <a:pt x="578" y="777"/>
                      </a:lnTo>
                      <a:lnTo>
                        <a:pt x="572" y="777"/>
                      </a:lnTo>
                      <a:lnTo>
                        <a:pt x="535" y="786"/>
                      </a:lnTo>
                      <a:lnTo>
                        <a:pt x="494" y="781"/>
                      </a:lnTo>
                      <a:lnTo>
                        <a:pt x="470" y="765"/>
                      </a:lnTo>
                      <a:lnTo>
                        <a:pt x="464" y="769"/>
                      </a:lnTo>
                      <a:lnTo>
                        <a:pt x="437" y="771"/>
                      </a:lnTo>
                      <a:lnTo>
                        <a:pt x="425" y="773"/>
                      </a:lnTo>
                      <a:lnTo>
                        <a:pt x="384" y="769"/>
                      </a:lnTo>
                      <a:lnTo>
                        <a:pt x="382" y="755"/>
                      </a:lnTo>
                      <a:lnTo>
                        <a:pt x="350" y="739"/>
                      </a:lnTo>
                      <a:lnTo>
                        <a:pt x="348" y="737"/>
                      </a:lnTo>
                      <a:lnTo>
                        <a:pt x="342" y="731"/>
                      </a:lnTo>
                      <a:lnTo>
                        <a:pt x="340" y="729"/>
                      </a:lnTo>
                      <a:lnTo>
                        <a:pt x="307" y="726"/>
                      </a:lnTo>
                      <a:lnTo>
                        <a:pt x="295" y="720"/>
                      </a:lnTo>
                      <a:lnTo>
                        <a:pt x="275" y="727"/>
                      </a:lnTo>
                      <a:lnTo>
                        <a:pt x="244" y="731"/>
                      </a:lnTo>
                      <a:lnTo>
                        <a:pt x="232" y="729"/>
                      </a:lnTo>
                      <a:lnTo>
                        <a:pt x="220" y="731"/>
                      </a:lnTo>
                      <a:lnTo>
                        <a:pt x="193" y="720"/>
                      </a:lnTo>
                      <a:lnTo>
                        <a:pt x="152" y="686"/>
                      </a:lnTo>
                      <a:lnTo>
                        <a:pt x="156" y="670"/>
                      </a:lnTo>
                      <a:lnTo>
                        <a:pt x="158" y="670"/>
                      </a:lnTo>
                      <a:lnTo>
                        <a:pt x="158" y="667"/>
                      </a:lnTo>
                      <a:lnTo>
                        <a:pt x="161" y="645"/>
                      </a:lnTo>
                      <a:lnTo>
                        <a:pt x="163" y="621"/>
                      </a:lnTo>
                      <a:lnTo>
                        <a:pt x="148" y="578"/>
                      </a:lnTo>
                      <a:lnTo>
                        <a:pt x="118" y="560"/>
                      </a:lnTo>
                      <a:lnTo>
                        <a:pt x="112" y="560"/>
                      </a:lnTo>
                      <a:lnTo>
                        <a:pt x="95" y="556"/>
                      </a:lnTo>
                      <a:lnTo>
                        <a:pt x="91" y="531"/>
                      </a:lnTo>
                      <a:lnTo>
                        <a:pt x="87" y="527"/>
                      </a:lnTo>
                      <a:lnTo>
                        <a:pt x="59" y="519"/>
                      </a:lnTo>
                      <a:lnTo>
                        <a:pt x="51" y="509"/>
                      </a:lnTo>
                      <a:lnTo>
                        <a:pt x="28" y="511"/>
                      </a:lnTo>
                      <a:lnTo>
                        <a:pt x="16" y="501"/>
                      </a:lnTo>
                      <a:lnTo>
                        <a:pt x="14" y="492"/>
                      </a:lnTo>
                      <a:lnTo>
                        <a:pt x="6" y="499"/>
                      </a:lnTo>
                      <a:lnTo>
                        <a:pt x="0" y="498"/>
                      </a:lnTo>
                      <a:lnTo>
                        <a:pt x="28" y="421"/>
                      </a:lnTo>
                      <a:lnTo>
                        <a:pt x="20" y="460"/>
                      </a:lnTo>
                      <a:lnTo>
                        <a:pt x="30" y="454"/>
                      </a:lnTo>
                      <a:lnTo>
                        <a:pt x="40" y="454"/>
                      </a:lnTo>
                      <a:lnTo>
                        <a:pt x="42" y="431"/>
                      </a:lnTo>
                      <a:lnTo>
                        <a:pt x="59" y="421"/>
                      </a:lnTo>
                      <a:lnTo>
                        <a:pt x="61" y="413"/>
                      </a:lnTo>
                      <a:lnTo>
                        <a:pt x="42" y="413"/>
                      </a:lnTo>
                      <a:lnTo>
                        <a:pt x="30" y="401"/>
                      </a:lnTo>
                      <a:lnTo>
                        <a:pt x="34" y="389"/>
                      </a:lnTo>
                      <a:lnTo>
                        <a:pt x="36" y="372"/>
                      </a:lnTo>
                      <a:lnTo>
                        <a:pt x="34" y="364"/>
                      </a:lnTo>
                      <a:lnTo>
                        <a:pt x="42" y="374"/>
                      </a:lnTo>
                      <a:lnTo>
                        <a:pt x="75" y="370"/>
                      </a:lnTo>
                      <a:lnTo>
                        <a:pt x="77" y="366"/>
                      </a:lnTo>
                      <a:lnTo>
                        <a:pt x="59" y="354"/>
                      </a:lnTo>
                      <a:lnTo>
                        <a:pt x="48" y="338"/>
                      </a:lnTo>
                      <a:lnTo>
                        <a:pt x="40" y="356"/>
                      </a:lnTo>
                      <a:lnTo>
                        <a:pt x="32" y="358"/>
                      </a:lnTo>
                      <a:lnTo>
                        <a:pt x="48" y="301"/>
                      </a:lnTo>
                      <a:lnTo>
                        <a:pt x="48" y="279"/>
                      </a:lnTo>
                      <a:lnTo>
                        <a:pt x="42" y="264"/>
                      </a:lnTo>
                      <a:lnTo>
                        <a:pt x="49" y="226"/>
                      </a:lnTo>
                      <a:lnTo>
                        <a:pt x="49" y="171"/>
                      </a:lnTo>
                      <a:lnTo>
                        <a:pt x="49" y="167"/>
                      </a:lnTo>
                      <a:lnTo>
                        <a:pt x="36" y="142"/>
                      </a:lnTo>
                      <a:lnTo>
                        <a:pt x="36" y="114"/>
                      </a:lnTo>
                      <a:lnTo>
                        <a:pt x="40" y="104"/>
                      </a:lnTo>
                      <a:lnTo>
                        <a:pt x="40" y="81"/>
                      </a:lnTo>
                      <a:lnTo>
                        <a:pt x="61" y="45"/>
                      </a:lnTo>
                      <a:lnTo>
                        <a:pt x="57" y="32"/>
                      </a:lnTo>
                      <a:lnTo>
                        <a:pt x="65" y="36"/>
                      </a:lnTo>
                      <a:lnTo>
                        <a:pt x="144" y="112"/>
                      </a:lnTo>
                      <a:lnTo>
                        <a:pt x="220" y="146"/>
                      </a:lnTo>
                      <a:lnTo>
                        <a:pt x="218" y="150"/>
                      </a:lnTo>
                      <a:lnTo>
                        <a:pt x="270" y="165"/>
                      </a:lnTo>
                      <a:lnTo>
                        <a:pt x="287" y="185"/>
                      </a:lnTo>
                      <a:lnTo>
                        <a:pt x="297" y="191"/>
                      </a:lnTo>
                      <a:lnTo>
                        <a:pt x="303" y="177"/>
                      </a:lnTo>
                      <a:lnTo>
                        <a:pt x="317" y="183"/>
                      </a:lnTo>
                      <a:lnTo>
                        <a:pt x="307" y="187"/>
                      </a:lnTo>
                      <a:lnTo>
                        <a:pt x="309" y="199"/>
                      </a:lnTo>
                      <a:lnTo>
                        <a:pt x="313" y="197"/>
                      </a:lnTo>
                      <a:lnTo>
                        <a:pt x="315" y="240"/>
                      </a:lnTo>
                      <a:lnTo>
                        <a:pt x="293" y="254"/>
                      </a:lnTo>
                      <a:lnTo>
                        <a:pt x="291" y="260"/>
                      </a:lnTo>
                      <a:lnTo>
                        <a:pt x="325" y="240"/>
                      </a:lnTo>
                      <a:lnTo>
                        <a:pt x="332" y="244"/>
                      </a:lnTo>
                      <a:lnTo>
                        <a:pt x="331" y="272"/>
                      </a:lnTo>
                      <a:lnTo>
                        <a:pt x="327" y="270"/>
                      </a:lnTo>
                      <a:lnTo>
                        <a:pt x="311" y="317"/>
                      </a:lnTo>
                      <a:lnTo>
                        <a:pt x="313" y="319"/>
                      </a:lnTo>
                      <a:lnTo>
                        <a:pt x="315" y="338"/>
                      </a:lnTo>
                      <a:lnTo>
                        <a:pt x="321" y="350"/>
                      </a:lnTo>
                      <a:lnTo>
                        <a:pt x="299" y="356"/>
                      </a:lnTo>
                      <a:lnTo>
                        <a:pt x="295" y="348"/>
                      </a:lnTo>
                      <a:lnTo>
                        <a:pt x="295" y="346"/>
                      </a:lnTo>
                      <a:lnTo>
                        <a:pt x="297" y="362"/>
                      </a:lnTo>
                      <a:lnTo>
                        <a:pt x="311" y="362"/>
                      </a:lnTo>
                      <a:lnTo>
                        <a:pt x="327" y="354"/>
                      </a:lnTo>
                      <a:lnTo>
                        <a:pt x="325" y="336"/>
                      </a:lnTo>
                      <a:lnTo>
                        <a:pt x="344" y="268"/>
                      </a:lnTo>
                      <a:lnTo>
                        <a:pt x="372" y="238"/>
                      </a:lnTo>
                      <a:lnTo>
                        <a:pt x="378" y="236"/>
                      </a:lnTo>
                      <a:lnTo>
                        <a:pt x="384" y="228"/>
                      </a:lnTo>
                      <a:lnTo>
                        <a:pt x="370" y="199"/>
                      </a:lnTo>
                      <a:lnTo>
                        <a:pt x="372" y="177"/>
                      </a:lnTo>
                      <a:lnTo>
                        <a:pt x="362" y="195"/>
                      </a:lnTo>
                      <a:lnTo>
                        <a:pt x="364" y="213"/>
                      </a:lnTo>
                      <a:lnTo>
                        <a:pt x="356" y="195"/>
                      </a:lnTo>
                      <a:lnTo>
                        <a:pt x="352" y="191"/>
                      </a:lnTo>
                      <a:lnTo>
                        <a:pt x="356" y="165"/>
                      </a:lnTo>
                      <a:lnTo>
                        <a:pt x="374" y="169"/>
                      </a:lnTo>
                      <a:lnTo>
                        <a:pt x="380" y="163"/>
                      </a:lnTo>
                      <a:lnTo>
                        <a:pt x="380" y="161"/>
                      </a:lnTo>
                      <a:lnTo>
                        <a:pt x="366" y="144"/>
                      </a:lnTo>
                      <a:lnTo>
                        <a:pt x="358" y="134"/>
                      </a:lnTo>
                      <a:lnTo>
                        <a:pt x="338" y="159"/>
                      </a:lnTo>
                      <a:lnTo>
                        <a:pt x="340" y="205"/>
                      </a:lnTo>
                      <a:lnTo>
                        <a:pt x="344" y="207"/>
                      </a:lnTo>
                      <a:lnTo>
                        <a:pt x="346" y="197"/>
                      </a:lnTo>
                      <a:lnTo>
                        <a:pt x="364" y="216"/>
                      </a:lnTo>
                      <a:lnTo>
                        <a:pt x="354" y="242"/>
                      </a:lnTo>
                      <a:lnTo>
                        <a:pt x="344" y="220"/>
                      </a:lnTo>
                      <a:lnTo>
                        <a:pt x="331" y="207"/>
                      </a:lnTo>
                      <a:lnTo>
                        <a:pt x="336" y="179"/>
                      </a:lnTo>
                      <a:lnTo>
                        <a:pt x="323" y="163"/>
                      </a:lnTo>
                      <a:lnTo>
                        <a:pt x="346" y="126"/>
                      </a:lnTo>
                      <a:lnTo>
                        <a:pt x="360" y="81"/>
                      </a:lnTo>
                      <a:lnTo>
                        <a:pt x="374" y="124"/>
                      </a:lnTo>
                      <a:lnTo>
                        <a:pt x="388" y="85"/>
                      </a:lnTo>
                      <a:lnTo>
                        <a:pt x="391" y="65"/>
                      </a:lnTo>
                      <a:lnTo>
                        <a:pt x="376" y="59"/>
                      </a:lnTo>
                      <a:lnTo>
                        <a:pt x="370" y="81"/>
                      </a:lnTo>
                      <a:lnTo>
                        <a:pt x="366" y="30"/>
                      </a:lnTo>
                      <a:lnTo>
                        <a:pt x="374" y="0"/>
                      </a:lnTo>
                      <a:lnTo>
                        <a:pt x="637" y="81"/>
                      </a:lnTo>
                      <a:lnTo>
                        <a:pt x="918" y="159"/>
                      </a:lnTo>
                      <a:lnTo>
                        <a:pt x="1009" y="183"/>
                      </a:lnTo>
                      <a:lnTo>
                        <a:pt x="1117" y="209"/>
                      </a:lnTo>
                      <a:lnTo>
                        <a:pt x="1174" y="222"/>
                      </a:lnTo>
                      <a:lnTo>
                        <a:pt x="1172" y="230"/>
                      </a:lnTo>
                      <a:lnTo>
                        <a:pt x="1170" y="238"/>
                      </a:lnTo>
                      <a:lnTo>
                        <a:pt x="1166" y="254"/>
                      </a:lnTo>
                      <a:lnTo>
                        <a:pt x="1138" y="372"/>
                      </a:lnTo>
                      <a:lnTo>
                        <a:pt x="1128" y="405"/>
                      </a:lnTo>
                      <a:lnTo>
                        <a:pt x="1124" y="423"/>
                      </a:lnTo>
                      <a:lnTo>
                        <a:pt x="1124" y="429"/>
                      </a:lnTo>
                      <a:lnTo>
                        <a:pt x="1123" y="433"/>
                      </a:lnTo>
                      <a:lnTo>
                        <a:pt x="1123" y="437"/>
                      </a:lnTo>
                      <a:lnTo>
                        <a:pt x="1111" y="484"/>
                      </a:lnTo>
                      <a:lnTo>
                        <a:pt x="1105" y="511"/>
                      </a:lnTo>
                      <a:lnTo>
                        <a:pt x="1093" y="564"/>
                      </a:lnTo>
                      <a:lnTo>
                        <a:pt x="1087" y="588"/>
                      </a:lnTo>
                      <a:lnTo>
                        <a:pt x="1087" y="590"/>
                      </a:lnTo>
                      <a:lnTo>
                        <a:pt x="1081" y="615"/>
                      </a:lnTo>
                      <a:lnTo>
                        <a:pt x="1064" y="694"/>
                      </a:lnTo>
                      <a:lnTo>
                        <a:pt x="1060" y="704"/>
                      </a:lnTo>
                      <a:lnTo>
                        <a:pt x="1052" y="737"/>
                      </a:lnTo>
                      <a:lnTo>
                        <a:pt x="1050" y="747"/>
                      </a:lnTo>
                      <a:lnTo>
                        <a:pt x="1048" y="763"/>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89" name="Freeform 59">
                  <a:extLst>
                    <a:ext uri="{FF2B5EF4-FFF2-40B4-BE49-F238E27FC236}">
                      <a16:creationId xmlns:a16="http://schemas.microsoft.com/office/drawing/2014/main" id="{B92AB847-82CF-4C33-8578-70E8DD608A9D}"/>
                    </a:ext>
                  </a:extLst>
                </p:cNvPr>
                <p:cNvSpPr>
                  <a:spLocks/>
                </p:cNvSpPr>
                <p:nvPr/>
              </p:nvSpPr>
              <p:spPr bwMode="auto">
                <a:xfrm>
                  <a:off x="1419" y="2321"/>
                  <a:ext cx="610" cy="644"/>
                </a:xfrm>
                <a:custGeom>
                  <a:avLst/>
                  <a:gdLst>
                    <a:gd name="T0" fmla="*/ 23 w 1220"/>
                    <a:gd name="T1" fmla="*/ 843 h 1287"/>
                    <a:gd name="T2" fmla="*/ 76 w 1220"/>
                    <a:gd name="T3" fmla="*/ 794 h 1287"/>
                    <a:gd name="T4" fmla="*/ 41 w 1220"/>
                    <a:gd name="T5" fmla="*/ 766 h 1287"/>
                    <a:gd name="T6" fmla="*/ 69 w 1220"/>
                    <a:gd name="T7" fmla="*/ 701 h 1287"/>
                    <a:gd name="T8" fmla="*/ 114 w 1220"/>
                    <a:gd name="T9" fmla="*/ 601 h 1287"/>
                    <a:gd name="T10" fmla="*/ 130 w 1220"/>
                    <a:gd name="T11" fmla="*/ 580 h 1287"/>
                    <a:gd name="T12" fmla="*/ 188 w 1220"/>
                    <a:gd name="T13" fmla="*/ 554 h 1287"/>
                    <a:gd name="T14" fmla="*/ 155 w 1220"/>
                    <a:gd name="T15" fmla="*/ 507 h 1287"/>
                    <a:gd name="T16" fmla="*/ 143 w 1220"/>
                    <a:gd name="T17" fmla="*/ 446 h 1287"/>
                    <a:gd name="T18" fmla="*/ 130 w 1220"/>
                    <a:gd name="T19" fmla="*/ 387 h 1287"/>
                    <a:gd name="T20" fmla="*/ 145 w 1220"/>
                    <a:gd name="T21" fmla="*/ 232 h 1287"/>
                    <a:gd name="T22" fmla="*/ 149 w 1220"/>
                    <a:gd name="T23" fmla="*/ 161 h 1287"/>
                    <a:gd name="T24" fmla="*/ 238 w 1220"/>
                    <a:gd name="T25" fmla="*/ 192 h 1287"/>
                    <a:gd name="T26" fmla="*/ 306 w 1220"/>
                    <a:gd name="T27" fmla="*/ 31 h 1287"/>
                    <a:gd name="T28" fmla="*/ 371 w 1220"/>
                    <a:gd name="T29" fmla="*/ 12 h 1287"/>
                    <a:gd name="T30" fmla="*/ 521 w 1220"/>
                    <a:gd name="T31" fmla="*/ 37 h 1287"/>
                    <a:gd name="T32" fmla="*/ 546 w 1220"/>
                    <a:gd name="T33" fmla="*/ 41 h 1287"/>
                    <a:gd name="T34" fmla="*/ 727 w 1220"/>
                    <a:gd name="T35" fmla="*/ 69 h 1287"/>
                    <a:gd name="T36" fmla="*/ 790 w 1220"/>
                    <a:gd name="T37" fmla="*/ 78 h 1287"/>
                    <a:gd name="T38" fmla="*/ 865 w 1220"/>
                    <a:gd name="T39" fmla="*/ 88 h 1287"/>
                    <a:gd name="T40" fmla="*/ 957 w 1220"/>
                    <a:gd name="T41" fmla="*/ 100 h 1287"/>
                    <a:gd name="T42" fmla="*/ 1045 w 1220"/>
                    <a:gd name="T43" fmla="*/ 112 h 1287"/>
                    <a:gd name="T44" fmla="*/ 1136 w 1220"/>
                    <a:gd name="T45" fmla="*/ 122 h 1287"/>
                    <a:gd name="T46" fmla="*/ 1214 w 1220"/>
                    <a:gd name="T47" fmla="*/ 183 h 1287"/>
                    <a:gd name="T48" fmla="*/ 1197 w 1220"/>
                    <a:gd name="T49" fmla="*/ 338 h 1287"/>
                    <a:gd name="T50" fmla="*/ 1187 w 1220"/>
                    <a:gd name="T51" fmla="*/ 440 h 1287"/>
                    <a:gd name="T52" fmla="*/ 1171 w 1220"/>
                    <a:gd name="T53" fmla="*/ 587 h 1287"/>
                    <a:gd name="T54" fmla="*/ 1167 w 1220"/>
                    <a:gd name="T55" fmla="*/ 629 h 1287"/>
                    <a:gd name="T56" fmla="*/ 1153 w 1220"/>
                    <a:gd name="T57" fmla="*/ 747 h 1287"/>
                    <a:gd name="T58" fmla="*/ 1148 w 1220"/>
                    <a:gd name="T59" fmla="*/ 798 h 1287"/>
                    <a:gd name="T60" fmla="*/ 1136 w 1220"/>
                    <a:gd name="T61" fmla="*/ 920 h 1287"/>
                    <a:gd name="T62" fmla="*/ 1128 w 1220"/>
                    <a:gd name="T63" fmla="*/ 996 h 1287"/>
                    <a:gd name="T64" fmla="*/ 1120 w 1220"/>
                    <a:gd name="T65" fmla="*/ 1051 h 1287"/>
                    <a:gd name="T66" fmla="*/ 1100 w 1220"/>
                    <a:gd name="T67" fmla="*/ 1244 h 1287"/>
                    <a:gd name="T68" fmla="*/ 1094 w 1220"/>
                    <a:gd name="T69" fmla="*/ 1287 h 1287"/>
                    <a:gd name="T70" fmla="*/ 692 w 1220"/>
                    <a:gd name="T71" fmla="*/ 1238 h 1287"/>
                    <a:gd name="T72" fmla="*/ 637 w 1220"/>
                    <a:gd name="T73" fmla="*/ 1210 h 1287"/>
                    <a:gd name="T74" fmla="*/ 609 w 1220"/>
                    <a:gd name="T75" fmla="*/ 1199 h 1287"/>
                    <a:gd name="T76" fmla="*/ 23 w 1220"/>
                    <a:gd name="T77" fmla="*/ 898 h 128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20"/>
                    <a:gd name="T118" fmla="*/ 0 h 1287"/>
                    <a:gd name="T119" fmla="*/ 1220 w 1220"/>
                    <a:gd name="T120" fmla="*/ 1287 h 128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20" h="1287">
                      <a:moveTo>
                        <a:pt x="0" y="866"/>
                      </a:moveTo>
                      <a:lnTo>
                        <a:pt x="23" y="843"/>
                      </a:lnTo>
                      <a:lnTo>
                        <a:pt x="59" y="843"/>
                      </a:lnTo>
                      <a:lnTo>
                        <a:pt x="76" y="794"/>
                      </a:lnTo>
                      <a:lnTo>
                        <a:pt x="61" y="786"/>
                      </a:lnTo>
                      <a:lnTo>
                        <a:pt x="41" y="766"/>
                      </a:lnTo>
                      <a:lnTo>
                        <a:pt x="51" y="711"/>
                      </a:lnTo>
                      <a:lnTo>
                        <a:pt x="69" y="701"/>
                      </a:lnTo>
                      <a:lnTo>
                        <a:pt x="104" y="654"/>
                      </a:lnTo>
                      <a:lnTo>
                        <a:pt x="114" y="601"/>
                      </a:lnTo>
                      <a:lnTo>
                        <a:pt x="122" y="595"/>
                      </a:lnTo>
                      <a:lnTo>
                        <a:pt x="130" y="580"/>
                      </a:lnTo>
                      <a:lnTo>
                        <a:pt x="169" y="568"/>
                      </a:lnTo>
                      <a:lnTo>
                        <a:pt x="188" y="554"/>
                      </a:lnTo>
                      <a:lnTo>
                        <a:pt x="194" y="544"/>
                      </a:lnTo>
                      <a:lnTo>
                        <a:pt x="155" y="507"/>
                      </a:lnTo>
                      <a:lnTo>
                        <a:pt x="157" y="497"/>
                      </a:lnTo>
                      <a:lnTo>
                        <a:pt x="143" y="446"/>
                      </a:lnTo>
                      <a:lnTo>
                        <a:pt x="126" y="414"/>
                      </a:lnTo>
                      <a:lnTo>
                        <a:pt x="130" y="387"/>
                      </a:lnTo>
                      <a:lnTo>
                        <a:pt x="147" y="338"/>
                      </a:lnTo>
                      <a:lnTo>
                        <a:pt x="145" y="232"/>
                      </a:lnTo>
                      <a:lnTo>
                        <a:pt x="157" y="208"/>
                      </a:lnTo>
                      <a:lnTo>
                        <a:pt x="149" y="161"/>
                      </a:lnTo>
                      <a:lnTo>
                        <a:pt x="196" y="159"/>
                      </a:lnTo>
                      <a:lnTo>
                        <a:pt x="238" y="192"/>
                      </a:lnTo>
                      <a:lnTo>
                        <a:pt x="281" y="165"/>
                      </a:lnTo>
                      <a:lnTo>
                        <a:pt x="306" y="31"/>
                      </a:lnTo>
                      <a:lnTo>
                        <a:pt x="312" y="0"/>
                      </a:lnTo>
                      <a:lnTo>
                        <a:pt x="371" y="12"/>
                      </a:lnTo>
                      <a:lnTo>
                        <a:pt x="430" y="21"/>
                      </a:lnTo>
                      <a:lnTo>
                        <a:pt x="521" y="37"/>
                      </a:lnTo>
                      <a:lnTo>
                        <a:pt x="525" y="37"/>
                      </a:lnTo>
                      <a:lnTo>
                        <a:pt x="546" y="41"/>
                      </a:lnTo>
                      <a:lnTo>
                        <a:pt x="585" y="47"/>
                      </a:lnTo>
                      <a:lnTo>
                        <a:pt x="727" y="69"/>
                      </a:lnTo>
                      <a:lnTo>
                        <a:pt x="772" y="74"/>
                      </a:lnTo>
                      <a:lnTo>
                        <a:pt x="790" y="78"/>
                      </a:lnTo>
                      <a:lnTo>
                        <a:pt x="817" y="82"/>
                      </a:lnTo>
                      <a:lnTo>
                        <a:pt x="865" y="88"/>
                      </a:lnTo>
                      <a:lnTo>
                        <a:pt x="910" y="94"/>
                      </a:lnTo>
                      <a:lnTo>
                        <a:pt x="957" y="100"/>
                      </a:lnTo>
                      <a:lnTo>
                        <a:pt x="961" y="102"/>
                      </a:lnTo>
                      <a:lnTo>
                        <a:pt x="1045" y="112"/>
                      </a:lnTo>
                      <a:lnTo>
                        <a:pt x="1114" y="120"/>
                      </a:lnTo>
                      <a:lnTo>
                        <a:pt x="1136" y="122"/>
                      </a:lnTo>
                      <a:lnTo>
                        <a:pt x="1220" y="131"/>
                      </a:lnTo>
                      <a:lnTo>
                        <a:pt x="1214" y="183"/>
                      </a:lnTo>
                      <a:lnTo>
                        <a:pt x="1208" y="234"/>
                      </a:lnTo>
                      <a:lnTo>
                        <a:pt x="1197" y="338"/>
                      </a:lnTo>
                      <a:lnTo>
                        <a:pt x="1187" y="432"/>
                      </a:lnTo>
                      <a:lnTo>
                        <a:pt x="1187" y="440"/>
                      </a:lnTo>
                      <a:lnTo>
                        <a:pt x="1175" y="550"/>
                      </a:lnTo>
                      <a:lnTo>
                        <a:pt x="1171" y="587"/>
                      </a:lnTo>
                      <a:lnTo>
                        <a:pt x="1171" y="589"/>
                      </a:lnTo>
                      <a:lnTo>
                        <a:pt x="1167" y="629"/>
                      </a:lnTo>
                      <a:lnTo>
                        <a:pt x="1161" y="670"/>
                      </a:lnTo>
                      <a:lnTo>
                        <a:pt x="1153" y="747"/>
                      </a:lnTo>
                      <a:lnTo>
                        <a:pt x="1150" y="792"/>
                      </a:lnTo>
                      <a:lnTo>
                        <a:pt x="1148" y="798"/>
                      </a:lnTo>
                      <a:lnTo>
                        <a:pt x="1136" y="908"/>
                      </a:lnTo>
                      <a:lnTo>
                        <a:pt x="1136" y="920"/>
                      </a:lnTo>
                      <a:lnTo>
                        <a:pt x="1132" y="951"/>
                      </a:lnTo>
                      <a:lnTo>
                        <a:pt x="1128" y="996"/>
                      </a:lnTo>
                      <a:lnTo>
                        <a:pt x="1126" y="1000"/>
                      </a:lnTo>
                      <a:lnTo>
                        <a:pt x="1120" y="1051"/>
                      </a:lnTo>
                      <a:lnTo>
                        <a:pt x="1120" y="1067"/>
                      </a:lnTo>
                      <a:lnTo>
                        <a:pt x="1100" y="1244"/>
                      </a:lnTo>
                      <a:lnTo>
                        <a:pt x="1100" y="1250"/>
                      </a:lnTo>
                      <a:lnTo>
                        <a:pt x="1094" y="1287"/>
                      </a:lnTo>
                      <a:lnTo>
                        <a:pt x="813" y="1254"/>
                      </a:lnTo>
                      <a:lnTo>
                        <a:pt x="692" y="1238"/>
                      </a:lnTo>
                      <a:lnTo>
                        <a:pt x="642" y="1214"/>
                      </a:lnTo>
                      <a:lnTo>
                        <a:pt x="637" y="1210"/>
                      </a:lnTo>
                      <a:lnTo>
                        <a:pt x="611" y="1199"/>
                      </a:lnTo>
                      <a:lnTo>
                        <a:pt x="609" y="1199"/>
                      </a:lnTo>
                      <a:lnTo>
                        <a:pt x="267" y="1028"/>
                      </a:lnTo>
                      <a:lnTo>
                        <a:pt x="23" y="898"/>
                      </a:lnTo>
                      <a:lnTo>
                        <a:pt x="0" y="866"/>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sp>
              <p:nvSpPr>
                <p:cNvPr id="190" name="Freeform 60">
                  <a:extLst>
                    <a:ext uri="{FF2B5EF4-FFF2-40B4-BE49-F238E27FC236}">
                      <a16:creationId xmlns:a16="http://schemas.microsoft.com/office/drawing/2014/main" id="{8DCF0743-9CDC-4AB9-89A7-374CCE97CB67}"/>
                    </a:ext>
                  </a:extLst>
                </p:cNvPr>
                <p:cNvSpPr>
                  <a:spLocks/>
                </p:cNvSpPr>
                <p:nvPr/>
              </p:nvSpPr>
              <p:spPr bwMode="auto">
                <a:xfrm>
                  <a:off x="1966" y="2387"/>
                  <a:ext cx="614" cy="586"/>
                </a:xfrm>
                <a:custGeom>
                  <a:avLst/>
                  <a:gdLst>
                    <a:gd name="T0" fmla="*/ 170 w 1231"/>
                    <a:gd name="T1" fmla="*/ 1174 h 1174"/>
                    <a:gd name="T2" fmla="*/ 358 w 1231"/>
                    <a:gd name="T3" fmla="*/ 1097 h 1174"/>
                    <a:gd name="T4" fmla="*/ 490 w 1231"/>
                    <a:gd name="T5" fmla="*/ 1085 h 1174"/>
                    <a:gd name="T6" fmla="*/ 492 w 1231"/>
                    <a:gd name="T7" fmla="*/ 1070 h 1174"/>
                    <a:gd name="T8" fmla="*/ 545 w 1231"/>
                    <a:gd name="T9" fmla="*/ 1068 h 1174"/>
                    <a:gd name="T10" fmla="*/ 594 w 1231"/>
                    <a:gd name="T11" fmla="*/ 1070 h 1174"/>
                    <a:gd name="T12" fmla="*/ 743 w 1231"/>
                    <a:gd name="T13" fmla="*/ 1079 h 1174"/>
                    <a:gd name="T14" fmla="*/ 834 w 1231"/>
                    <a:gd name="T15" fmla="*/ 1083 h 1174"/>
                    <a:gd name="T16" fmla="*/ 946 w 1231"/>
                    <a:gd name="T17" fmla="*/ 1087 h 1174"/>
                    <a:gd name="T18" fmla="*/ 1013 w 1231"/>
                    <a:gd name="T19" fmla="*/ 1089 h 1174"/>
                    <a:gd name="T20" fmla="*/ 1066 w 1231"/>
                    <a:gd name="T21" fmla="*/ 1091 h 1174"/>
                    <a:gd name="T22" fmla="*/ 1072 w 1231"/>
                    <a:gd name="T23" fmla="*/ 1091 h 1174"/>
                    <a:gd name="T24" fmla="*/ 1142 w 1231"/>
                    <a:gd name="T25" fmla="*/ 1093 h 1174"/>
                    <a:gd name="T26" fmla="*/ 1190 w 1231"/>
                    <a:gd name="T27" fmla="*/ 1095 h 1174"/>
                    <a:gd name="T28" fmla="*/ 1203 w 1231"/>
                    <a:gd name="T29" fmla="*/ 1077 h 1174"/>
                    <a:gd name="T30" fmla="*/ 1203 w 1231"/>
                    <a:gd name="T31" fmla="*/ 997 h 1174"/>
                    <a:gd name="T32" fmla="*/ 1205 w 1231"/>
                    <a:gd name="T33" fmla="*/ 967 h 1174"/>
                    <a:gd name="T34" fmla="*/ 1205 w 1231"/>
                    <a:gd name="T35" fmla="*/ 899 h 1174"/>
                    <a:gd name="T36" fmla="*/ 1209 w 1231"/>
                    <a:gd name="T37" fmla="*/ 814 h 1174"/>
                    <a:gd name="T38" fmla="*/ 1209 w 1231"/>
                    <a:gd name="T39" fmla="*/ 789 h 1174"/>
                    <a:gd name="T40" fmla="*/ 1209 w 1231"/>
                    <a:gd name="T41" fmla="*/ 775 h 1174"/>
                    <a:gd name="T42" fmla="*/ 1211 w 1231"/>
                    <a:gd name="T43" fmla="*/ 745 h 1174"/>
                    <a:gd name="T44" fmla="*/ 1213 w 1231"/>
                    <a:gd name="T45" fmla="*/ 686 h 1174"/>
                    <a:gd name="T46" fmla="*/ 1215 w 1231"/>
                    <a:gd name="T47" fmla="*/ 623 h 1174"/>
                    <a:gd name="T48" fmla="*/ 1215 w 1231"/>
                    <a:gd name="T49" fmla="*/ 598 h 1174"/>
                    <a:gd name="T50" fmla="*/ 1215 w 1231"/>
                    <a:gd name="T51" fmla="*/ 533 h 1174"/>
                    <a:gd name="T52" fmla="*/ 1217 w 1231"/>
                    <a:gd name="T53" fmla="*/ 507 h 1174"/>
                    <a:gd name="T54" fmla="*/ 1217 w 1231"/>
                    <a:gd name="T55" fmla="*/ 480 h 1174"/>
                    <a:gd name="T56" fmla="*/ 1217 w 1231"/>
                    <a:gd name="T57" fmla="*/ 443 h 1174"/>
                    <a:gd name="T58" fmla="*/ 1217 w 1231"/>
                    <a:gd name="T59" fmla="*/ 413 h 1174"/>
                    <a:gd name="T60" fmla="*/ 1219 w 1231"/>
                    <a:gd name="T61" fmla="*/ 329 h 1174"/>
                    <a:gd name="T62" fmla="*/ 1219 w 1231"/>
                    <a:gd name="T63" fmla="*/ 321 h 1174"/>
                    <a:gd name="T64" fmla="*/ 1221 w 1231"/>
                    <a:gd name="T65" fmla="*/ 171 h 1174"/>
                    <a:gd name="T66" fmla="*/ 1229 w 1231"/>
                    <a:gd name="T67" fmla="*/ 126 h 1174"/>
                    <a:gd name="T68" fmla="*/ 1231 w 1231"/>
                    <a:gd name="T69" fmla="*/ 67 h 1174"/>
                    <a:gd name="T70" fmla="*/ 1174 w 1231"/>
                    <a:gd name="T71" fmla="*/ 67 h 1174"/>
                    <a:gd name="T72" fmla="*/ 1046 w 1231"/>
                    <a:gd name="T73" fmla="*/ 63 h 1174"/>
                    <a:gd name="T74" fmla="*/ 875 w 1231"/>
                    <a:gd name="T75" fmla="*/ 57 h 1174"/>
                    <a:gd name="T76" fmla="*/ 824 w 1231"/>
                    <a:gd name="T77" fmla="*/ 55 h 1174"/>
                    <a:gd name="T78" fmla="*/ 728 w 1231"/>
                    <a:gd name="T79" fmla="*/ 50 h 1174"/>
                    <a:gd name="T80" fmla="*/ 680 w 1231"/>
                    <a:gd name="T81" fmla="*/ 48 h 1174"/>
                    <a:gd name="T82" fmla="*/ 421 w 1231"/>
                    <a:gd name="T83" fmla="*/ 28 h 1174"/>
                    <a:gd name="T84" fmla="*/ 411 w 1231"/>
                    <a:gd name="T85" fmla="*/ 28 h 1174"/>
                    <a:gd name="T86" fmla="*/ 293 w 1231"/>
                    <a:gd name="T87" fmla="*/ 18 h 1174"/>
                    <a:gd name="T88" fmla="*/ 193 w 1231"/>
                    <a:gd name="T89" fmla="*/ 8 h 1174"/>
                    <a:gd name="T90" fmla="*/ 126 w 1231"/>
                    <a:gd name="T91" fmla="*/ 0 h 1174"/>
                    <a:gd name="T92" fmla="*/ 114 w 1231"/>
                    <a:gd name="T93" fmla="*/ 103 h 1174"/>
                    <a:gd name="T94" fmla="*/ 93 w 1231"/>
                    <a:gd name="T95" fmla="*/ 301 h 1174"/>
                    <a:gd name="T96" fmla="*/ 81 w 1231"/>
                    <a:gd name="T97" fmla="*/ 419 h 1174"/>
                    <a:gd name="T98" fmla="*/ 77 w 1231"/>
                    <a:gd name="T99" fmla="*/ 458 h 1174"/>
                    <a:gd name="T100" fmla="*/ 67 w 1231"/>
                    <a:gd name="T101" fmla="*/ 539 h 1174"/>
                    <a:gd name="T102" fmla="*/ 56 w 1231"/>
                    <a:gd name="T103" fmla="*/ 661 h 1174"/>
                    <a:gd name="T104" fmla="*/ 42 w 1231"/>
                    <a:gd name="T105" fmla="*/ 777 h 1174"/>
                    <a:gd name="T106" fmla="*/ 38 w 1231"/>
                    <a:gd name="T107" fmla="*/ 820 h 1174"/>
                    <a:gd name="T108" fmla="*/ 32 w 1231"/>
                    <a:gd name="T109" fmla="*/ 869 h 1174"/>
                    <a:gd name="T110" fmla="*/ 26 w 1231"/>
                    <a:gd name="T111" fmla="*/ 936 h 1174"/>
                    <a:gd name="T112" fmla="*/ 6 w 1231"/>
                    <a:gd name="T113" fmla="*/ 1119 h 1174"/>
                    <a:gd name="T114" fmla="*/ 38 w 1231"/>
                    <a:gd name="T115" fmla="*/ 1160 h 117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31"/>
                    <a:gd name="T175" fmla="*/ 0 h 1174"/>
                    <a:gd name="T176" fmla="*/ 1231 w 1231"/>
                    <a:gd name="T177" fmla="*/ 1174 h 117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31" h="1174">
                      <a:moveTo>
                        <a:pt x="38" y="1160"/>
                      </a:moveTo>
                      <a:lnTo>
                        <a:pt x="170" y="1174"/>
                      </a:lnTo>
                      <a:lnTo>
                        <a:pt x="177" y="1081"/>
                      </a:lnTo>
                      <a:lnTo>
                        <a:pt x="358" y="1097"/>
                      </a:lnTo>
                      <a:lnTo>
                        <a:pt x="511" y="1109"/>
                      </a:lnTo>
                      <a:lnTo>
                        <a:pt x="490" y="1085"/>
                      </a:lnTo>
                      <a:lnTo>
                        <a:pt x="498" y="1081"/>
                      </a:lnTo>
                      <a:lnTo>
                        <a:pt x="492" y="1070"/>
                      </a:lnTo>
                      <a:lnTo>
                        <a:pt x="498" y="1064"/>
                      </a:lnTo>
                      <a:lnTo>
                        <a:pt x="545" y="1068"/>
                      </a:lnTo>
                      <a:lnTo>
                        <a:pt x="570" y="1070"/>
                      </a:lnTo>
                      <a:lnTo>
                        <a:pt x="594" y="1070"/>
                      </a:lnTo>
                      <a:lnTo>
                        <a:pt x="620" y="1072"/>
                      </a:lnTo>
                      <a:lnTo>
                        <a:pt x="743" y="1079"/>
                      </a:lnTo>
                      <a:lnTo>
                        <a:pt x="798" y="1081"/>
                      </a:lnTo>
                      <a:lnTo>
                        <a:pt x="834" y="1083"/>
                      </a:lnTo>
                      <a:lnTo>
                        <a:pt x="848" y="1083"/>
                      </a:lnTo>
                      <a:lnTo>
                        <a:pt x="946" y="1087"/>
                      </a:lnTo>
                      <a:lnTo>
                        <a:pt x="963" y="1089"/>
                      </a:lnTo>
                      <a:lnTo>
                        <a:pt x="1013" y="1089"/>
                      </a:lnTo>
                      <a:lnTo>
                        <a:pt x="1020" y="1091"/>
                      </a:lnTo>
                      <a:lnTo>
                        <a:pt x="1066" y="1091"/>
                      </a:lnTo>
                      <a:lnTo>
                        <a:pt x="1070" y="1091"/>
                      </a:lnTo>
                      <a:lnTo>
                        <a:pt x="1072" y="1091"/>
                      </a:lnTo>
                      <a:lnTo>
                        <a:pt x="1091" y="1091"/>
                      </a:lnTo>
                      <a:lnTo>
                        <a:pt x="1142" y="1093"/>
                      </a:lnTo>
                      <a:lnTo>
                        <a:pt x="1150" y="1093"/>
                      </a:lnTo>
                      <a:lnTo>
                        <a:pt x="1190" y="1095"/>
                      </a:lnTo>
                      <a:lnTo>
                        <a:pt x="1203" y="1095"/>
                      </a:lnTo>
                      <a:lnTo>
                        <a:pt x="1203" y="1077"/>
                      </a:lnTo>
                      <a:lnTo>
                        <a:pt x="1203" y="1044"/>
                      </a:lnTo>
                      <a:lnTo>
                        <a:pt x="1203" y="997"/>
                      </a:lnTo>
                      <a:lnTo>
                        <a:pt x="1203" y="989"/>
                      </a:lnTo>
                      <a:lnTo>
                        <a:pt x="1205" y="967"/>
                      </a:lnTo>
                      <a:lnTo>
                        <a:pt x="1205" y="928"/>
                      </a:lnTo>
                      <a:lnTo>
                        <a:pt x="1205" y="899"/>
                      </a:lnTo>
                      <a:lnTo>
                        <a:pt x="1207" y="865"/>
                      </a:lnTo>
                      <a:lnTo>
                        <a:pt x="1209" y="814"/>
                      </a:lnTo>
                      <a:lnTo>
                        <a:pt x="1209" y="812"/>
                      </a:lnTo>
                      <a:lnTo>
                        <a:pt x="1209" y="789"/>
                      </a:lnTo>
                      <a:lnTo>
                        <a:pt x="1209" y="783"/>
                      </a:lnTo>
                      <a:lnTo>
                        <a:pt x="1209" y="775"/>
                      </a:lnTo>
                      <a:lnTo>
                        <a:pt x="1211" y="753"/>
                      </a:lnTo>
                      <a:lnTo>
                        <a:pt x="1211" y="745"/>
                      </a:lnTo>
                      <a:lnTo>
                        <a:pt x="1211" y="722"/>
                      </a:lnTo>
                      <a:lnTo>
                        <a:pt x="1213" y="686"/>
                      </a:lnTo>
                      <a:lnTo>
                        <a:pt x="1213" y="635"/>
                      </a:lnTo>
                      <a:lnTo>
                        <a:pt x="1215" y="623"/>
                      </a:lnTo>
                      <a:lnTo>
                        <a:pt x="1215" y="621"/>
                      </a:lnTo>
                      <a:lnTo>
                        <a:pt x="1215" y="598"/>
                      </a:lnTo>
                      <a:lnTo>
                        <a:pt x="1215" y="584"/>
                      </a:lnTo>
                      <a:lnTo>
                        <a:pt x="1215" y="533"/>
                      </a:lnTo>
                      <a:lnTo>
                        <a:pt x="1215" y="509"/>
                      </a:lnTo>
                      <a:lnTo>
                        <a:pt x="1217" y="507"/>
                      </a:lnTo>
                      <a:lnTo>
                        <a:pt x="1217" y="490"/>
                      </a:lnTo>
                      <a:lnTo>
                        <a:pt x="1217" y="480"/>
                      </a:lnTo>
                      <a:lnTo>
                        <a:pt x="1217" y="454"/>
                      </a:lnTo>
                      <a:lnTo>
                        <a:pt x="1217" y="443"/>
                      </a:lnTo>
                      <a:lnTo>
                        <a:pt x="1217" y="425"/>
                      </a:lnTo>
                      <a:lnTo>
                        <a:pt x="1217" y="413"/>
                      </a:lnTo>
                      <a:lnTo>
                        <a:pt x="1219" y="352"/>
                      </a:lnTo>
                      <a:lnTo>
                        <a:pt x="1219" y="329"/>
                      </a:lnTo>
                      <a:lnTo>
                        <a:pt x="1219" y="327"/>
                      </a:lnTo>
                      <a:lnTo>
                        <a:pt x="1219" y="321"/>
                      </a:lnTo>
                      <a:lnTo>
                        <a:pt x="1221" y="264"/>
                      </a:lnTo>
                      <a:lnTo>
                        <a:pt x="1221" y="171"/>
                      </a:lnTo>
                      <a:lnTo>
                        <a:pt x="1229" y="171"/>
                      </a:lnTo>
                      <a:lnTo>
                        <a:pt x="1229" y="126"/>
                      </a:lnTo>
                      <a:lnTo>
                        <a:pt x="1231" y="93"/>
                      </a:lnTo>
                      <a:lnTo>
                        <a:pt x="1231" y="67"/>
                      </a:lnTo>
                      <a:lnTo>
                        <a:pt x="1215" y="67"/>
                      </a:lnTo>
                      <a:lnTo>
                        <a:pt x="1174" y="67"/>
                      </a:lnTo>
                      <a:lnTo>
                        <a:pt x="1162" y="65"/>
                      </a:lnTo>
                      <a:lnTo>
                        <a:pt x="1046" y="63"/>
                      </a:lnTo>
                      <a:lnTo>
                        <a:pt x="979" y="63"/>
                      </a:lnTo>
                      <a:lnTo>
                        <a:pt x="875" y="57"/>
                      </a:lnTo>
                      <a:lnTo>
                        <a:pt x="836" y="55"/>
                      </a:lnTo>
                      <a:lnTo>
                        <a:pt x="824" y="55"/>
                      </a:lnTo>
                      <a:lnTo>
                        <a:pt x="734" y="52"/>
                      </a:lnTo>
                      <a:lnTo>
                        <a:pt x="728" y="50"/>
                      </a:lnTo>
                      <a:lnTo>
                        <a:pt x="704" y="50"/>
                      </a:lnTo>
                      <a:lnTo>
                        <a:pt x="680" y="48"/>
                      </a:lnTo>
                      <a:lnTo>
                        <a:pt x="594" y="42"/>
                      </a:lnTo>
                      <a:lnTo>
                        <a:pt x="421" y="28"/>
                      </a:lnTo>
                      <a:lnTo>
                        <a:pt x="417" y="28"/>
                      </a:lnTo>
                      <a:lnTo>
                        <a:pt x="411" y="28"/>
                      </a:lnTo>
                      <a:lnTo>
                        <a:pt x="407" y="28"/>
                      </a:lnTo>
                      <a:lnTo>
                        <a:pt x="293" y="18"/>
                      </a:lnTo>
                      <a:lnTo>
                        <a:pt x="246" y="12"/>
                      </a:lnTo>
                      <a:lnTo>
                        <a:pt x="193" y="8"/>
                      </a:lnTo>
                      <a:lnTo>
                        <a:pt x="179" y="6"/>
                      </a:lnTo>
                      <a:lnTo>
                        <a:pt x="126" y="0"/>
                      </a:lnTo>
                      <a:lnTo>
                        <a:pt x="120" y="52"/>
                      </a:lnTo>
                      <a:lnTo>
                        <a:pt x="114" y="103"/>
                      </a:lnTo>
                      <a:lnTo>
                        <a:pt x="103" y="207"/>
                      </a:lnTo>
                      <a:lnTo>
                        <a:pt x="93" y="301"/>
                      </a:lnTo>
                      <a:lnTo>
                        <a:pt x="93" y="309"/>
                      </a:lnTo>
                      <a:lnTo>
                        <a:pt x="81" y="419"/>
                      </a:lnTo>
                      <a:lnTo>
                        <a:pt x="77" y="456"/>
                      </a:lnTo>
                      <a:lnTo>
                        <a:pt x="77" y="458"/>
                      </a:lnTo>
                      <a:lnTo>
                        <a:pt x="73" y="498"/>
                      </a:lnTo>
                      <a:lnTo>
                        <a:pt x="67" y="539"/>
                      </a:lnTo>
                      <a:lnTo>
                        <a:pt x="59" y="616"/>
                      </a:lnTo>
                      <a:lnTo>
                        <a:pt x="56" y="661"/>
                      </a:lnTo>
                      <a:lnTo>
                        <a:pt x="54" y="667"/>
                      </a:lnTo>
                      <a:lnTo>
                        <a:pt x="42" y="777"/>
                      </a:lnTo>
                      <a:lnTo>
                        <a:pt x="42" y="789"/>
                      </a:lnTo>
                      <a:lnTo>
                        <a:pt x="38" y="820"/>
                      </a:lnTo>
                      <a:lnTo>
                        <a:pt x="34" y="865"/>
                      </a:lnTo>
                      <a:lnTo>
                        <a:pt x="32" y="869"/>
                      </a:lnTo>
                      <a:lnTo>
                        <a:pt x="26" y="920"/>
                      </a:lnTo>
                      <a:lnTo>
                        <a:pt x="26" y="936"/>
                      </a:lnTo>
                      <a:lnTo>
                        <a:pt x="6" y="1113"/>
                      </a:lnTo>
                      <a:lnTo>
                        <a:pt x="6" y="1119"/>
                      </a:lnTo>
                      <a:lnTo>
                        <a:pt x="0" y="1156"/>
                      </a:lnTo>
                      <a:lnTo>
                        <a:pt x="38" y="1160"/>
                      </a:lnTo>
                      <a:close/>
                    </a:path>
                  </a:pathLst>
                </a:custGeom>
                <a:grpFill/>
                <a:ln w="19050" cap="flat" cmpd="sng">
                  <a:solidFill>
                    <a:schemeClr val="tx2">
                      <a:lumMod val="20000"/>
                      <a:lumOff val="80000"/>
                    </a:schemeClr>
                  </a:solidFill>
                  <a:prstDash val="solid"/>
                  <a:round/>
                  <a:headEnd type="none" w="med" len="med"/>
                  <a:tailEnd type="none" w="med" len="med"/>
                </a:ln>
              </p:spPr>
              <p:txBody>
                <a:bodyPr/>
                <a:lstStyle/>
                <a:p>
                  <a:pPr defTabSz="857250">
                    <a:defRPr/>
                  </a:pPr>
                  <a:endParaRPr lang="en-US" sz="1688" dirty="0">
                    <a:solidFill>
                      <a:srgbClr val="000000"/>
                    </a:solidFill>
                  </a:endParaRPr>
                </a:p>
              </p:txBody>
            </p:sp>
          </p:grpSp>
        </p:grpSp>
        <p:grpSp>
          <p:nvGrpSpPr>
            <p:cNvPr id="167" name="Group 166">
              <a:extLst>
                <a:ext uri="{FF2B5EF4-FFF2-40B4-BE49-F238E27FC236}">
                  <a16:creationId xmlns:a16="http://schemas.microsoft.com/office/drawing/2014/main" id="{6AEC99E6-C421-47AA-AAD6-88F3EA525532}"/>
                </a:ext>
              </a:extLst>
            </p:cNvPr>
            <p:cNvGrpSpPr/>
            <p:nvPr/>
          </p:nvGrpSpPr>
          <p:grpSpPr>
            <a:xfrm>
              <a:off x="1905000" y="5410200"/>
              <a:ext cx="1027283" cy="762262"/>
              <a:chOff x="1731964" y="6018212"/>
              <a:chExt cx="1243012" cy="922337"/>
            </a:xfrm>
            <a:grpFill/>
          </p:grpSpPr>
          <p:sp>
            <p:nvSpPr>
              <p:cNvPr id="168" name="Freeform 75">
                <a:extLst>
                  <a:ext uri="{FF2B5EF4-FFF2-40B4-BE49-F238E27FC236}">
                    <a16:creationId xmlns:a16="http://schemas.microsoft.com/office/drawing/2014/main" id="{EA2975B5-CC2E-4F96-A178-7910A1633688}"/>
                  </a:ext>
                </a:extLst>
              </p:cNvPr>
              <p:cNvSpPr>
                <a:spLocks/>
              </p:cNvSpPr>
              <p:nvPr/>
            </p:nvSpPr>
            <p:spPr bwMode="auto">
              <a:xfrm>
                <a:off x="2636839" y="6577012"/>
                <a:ext cx="338137" cy="363537"/>
              </a:xfrm>
              <a:custGeom>
                <a:avLst/>
                <a:gdLst>
                  <a:gd name="T0" fmla="*/ 456 w 1418"/>
                  <a:gd name="T1" fmla="*/ 1473 h 1513"/>
                  <a:gd name="T2" fmla="*/ 563 w 1418"/>
                  <a:gd name="T3" fmla="*/ 1439 h 1513"/>
                  <a:gd name="T4" fmla="*/ 550 w 1418"/>
                  <a:gd name="T5" fmla="*/ 1382 h 1513"/>
                  <a:gd name="T6" fmla="*/ 715 w 1418"/>
                  <a:gd name="T7" fmla="*/ 1285 h 1513"/>
                  <a:gd name="T8" fmla="*/ 852 w 1418"/>
                  <a:gd name="T9" fmla="*/ 1108 h 1513"/>
                  <a:gd name="T10" fmla="*/ 945 w 1418"/>
                  <a:gd name="T11" fmla="*/ 1190 h 1513"/>
                  <a:gd name="T12" fmla="*/ 1126 w 1418"/>
                  <a:gd name="T13" fmla="*/ 1091 h 1513"/>
                  <a:gd name="T14" fmla="*/ 1219 w 1418"/>
                  <a:gd name="T15" fmla="*/ 1034 h 1513"/>
                  <a:gd name="T16" fmla="*/ 1264 w 1418"/>
                  <a:gd name="T17" fmla="*/ 941 h 1513"/>
                  <a:gd name="T18" fmla="*/ 1401 w 1418"/>
                  <a:gd name="T19" fmla="*/ 861 h 1513"/>
                  <a:gd name="T20" fmla="*/ 1418 w 1418"/>
                  <a:gd name="T21" fmla="*/ 785 h 1513"/>
                  <a:gd name="T22" fmla="*/ 1280 w 1418"/>
                  <a:gd name="T23" fmla="*/ 747 h 1513"/>
                  <a:gd name="T24" fmla="*/ 1219 w 1418"/>
                  <a:gd name="T25" fmla="*/ 540 h 1513"/>
                  <a:gd name="T26" fmla="*/ 1084 w 1418"/>
                  <a:gd name="T27" fmla="*/ 572 h 1513"/>
                  <a:gd name="T28" fmla="*/ 1084 w 1418"/>
                  <a:gd name="T29" fmla="*/ 441 h 1513"/>
                  <a:gd name="T30" fmla="*/ 1019 w 1418"/>
                  <a:gd name="T31" fmla="*/ 367 h 1513"/>
                  <a:gd name="T32" fmla="*/ 808 w 1418"/>
                  <a:gd name="T33" fmla="*/ 232 h 1513"/>
                  <a:gd name="T34" fmla="*/ 652 w 1418"/>
                  <a:gd name="T35" fmla="*/ 213 h 1513"/>
                  <a:gd name="T36" fmla="*/ 578 w 1418"/>
                  <a:gd name="T37" fmla="*/ 137 h 1513"/>
                  <a:gd name="T38" fmla="*/ 244 w 1418"/>
                  <a:gd name="T39" fmla="*/ 0 h 1513"/>
                  <a:gd name="T40" fmla="*/ 198 w 1418"/>
                  <a:gd name="T41" fmla="*/ 40 h 1513"/>
                  <a:gd name="T42" fmla="*/ 198 w 1418"/>
                  <a:gd name="T43" fmla="*/ 154 h 1513"/>
                  <a:gd name="T44" fmla="*/ 259 w 1418"/>
                  <a:gd name="T45" fmla="*/ 190 h 1513"/>
                  <a:gd name="T46" fmla="*/ 259 w 1418"/>
                  <a:gd name="T47" fmla="*/ 310 h 1513"/>
                  <a:gd name="T48" fmla="*/ 211 w 1418"/>
                  <a:gd name="T49" fmla="*/ 384 h 1513"/>
                  <a:gd name="T50" fmla="*/ 166 w 1418"/>
                  <a:gd name="T51" fmla="*/ 441 h 1513"/>
                  <a:gd name="T52" fmla="*/ 78 w 1418"/>
                  <a:gd name="T53" fmla="*/ 462 h 1513"/>
                  <a:gd name="T54" fmla="*/ 0 w 1418"/>
                  <a:gd name="T55" fmla="*/ 610 h 1513"/>
                  <a:gd name="T56" fmla="*/ 181 w 1418"/>
                  <a:gd name="T57" fmla="*/ 998 h 1513"/>
                  <a:gd name="T58" fmla="*/ 181 w 1418"/>
                  <a:gd name="T59" fmla="*/ 1245 h 1513"/>
                  <a:gd name="T60" fmla="*/ 148 w 1418"/>
                  <a:gd name="T61" fmla="*/ 1319 h 1513"/>
                  <a:gd name="T62" fmla="*/ 181 w 1418"/>
                  <a:gd name="T63" fmla="*/ 1418 h 1513"/>
                  <a:gd name="T64" fmla="*/ 394 w 1418"/>
                  <a:gd name="T65" fmla="*/ 1513 h 1513"/>
                  <a:gd name="T66" fmla="*/ 456 w 1418"/>
                  <a:gd name="T67" fmla="*/ 1473 h 1513"/>
                  <a:gd name="T68" fmla="*/ 456 w 1418"/>
                  <a:gd name="T69" fmla="*/ 1473 h 1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18" h="1513">
                    <a:moveTo>
                      <a:pt x="456" y="1473"/>
                    </a:moveTo>
                    <a:lnTo>
                      <a:pt x="563" y="1439"/>
                    </a:lnTo>
                    <a:lnTo>
                      <a:pt x="550" y="1382"/>
                    </a:lnTo>
                    <a:lnTo>
                      <a:pt x="715" y="1285"/>
                    </a:lnTo>
                    <a:lnTo>
                      <a:pt x="852" y="1108"/>
                    </a:lnTo>
                    <a:lnTo>
                      <a:pt x="945" y="1190"/>
                    </a:lnTo>
                    <a:lnTo>
                      <a:pt x="1126" y="1091"/>
                    </a:lnTo>
                    <a:lnTo>
                      <a:pt x="1219" y="1034"/>
                    </a:lnTo>
                    <a:lnTo>
                      <a:pt x="1264" y="941"/>
                    </a:lnTo>
                    <a:lnTo>
                      <a:pt x="1401" y="861"/>
                    </a:lnTo>
                    <a:lnTo>
                      <a:pt x="1418" y="785"/>
                    </a:lnTo>
                    <a:lnTo>
                      <a:pt x="1280" y="747"/>
                    </a:lnTo>
                    <a:lnTo>
                      <a:pt x="1219" y="540"/>
                    </a:lnTo>
                    <a:lnTo>
                      <a:pt x="1084" y="572"/>
                    </a:lnTo>
                    <a:lnTo>
                      <a:pt x="1084" y="441"/>
                    </a:lnTo>
                    <a:lnTo>
                      <a:pt x="1019" y="367"/>
                    </a:lnTo>
                    <a:lnTo>
                      <a:pt x="808" y="232"/>
                    </a:lnTo>
                    <a:lnTo>
                      <a:pt x="652" y="213"/>
                    </a:lnTo>
                    <a:lnTo>
                      <a:pt x="578" y="137"/>
                    </a:lnTo>
                    <a:lnTo>
                      <a:pt x="244" y="0"/>
                    </a:lnTo>
                    <a:lnTo>
                      <a:pt x="198" y="40"/>
                    </a:lnTo>
                    <a:lnTo>
                      <a:pt x="198" y="154"/>
                    </a:lnTo>
                    <a:lnTo>
                      <a:pt x="259" y="190"/>
                    </a:lnTo>
                    <a:lnTo>
                      <a:pt x="259" y="310"/>
                    </a:lnTo>
                    <a:lnTo>
                      <a:pt x="211" y="384"/>
                    </a:lnTo>
                    <a:lnTo>
                      <a:pt x="166" y="441"/>
                    </a:lnTo>
                    <a:lnTo>
                      <a:pt x="78" y="462"/>
                    </a:lnTo>
                    <a:lnTo>
                      <a:pt x="0" y="610"/>
                    </a:lnTo>
                    <a:lnTo>
                      <a:pt x="181" y="998"/>
                    </a:lnTo>
                    <a:lnTo>
                      <a:pt x="181" y="1245"/>
                    </a:lnTo>
                    <a:lnTo>
                      <a:pt x="148" y="1319"/>
                    </a:lnTo>
                    <a:lnTo>
                      <a:pt x="181" y="1418"/>
                    </a:lnTo>
                    <a:lnTo>
                      <a:pt x="394" y="1513"/>
                    </a:lnTo>
                    <a:lnTo>
                      <a:pt x="456" y="1473"/>
                    </a:lnTo>
                    <a:lnTo>
                      <a:pt x="456" y="1473"/>
                    </a:lnTo>
                    <a:close/>
                  </a:path>
                </a:pathLst>
              </a:custGeom>
              <a:grpFill/>
              <a:ln w="12700">
                <a:solidFill>
                  <a:schemeClr val="tx2">
                    <a:lumMod val="20000"/>
                    <a:lumOff val="80000"/>
                  </a:schemeClr>
                </a:solidFill>
                <a:round/>
                <a:headEnd/>
                <a:tailEnd/>
              </a:ln>
            </p:spPr>
            <p:txBody>
              <a:bodyPr lIns="91432" tIns="45716" rIns="91432" bIns="45716"/>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endParaRPr lang="en-US" dirty="0"/>
              </a:p>
            </p:txBody>
          </p:sp>
          <p:sp>
            <p:nvSpPr>
              <p:cNvPr id="169" name="Freeform 76">
                <a:extLst>
                  <a:ext uri="{FF2B5EF4-FFF2-40B4-BE49-F238E27FC236}">
                    <a16:creationId xmlns:a16="http://schemas.microsoft.com/office/drawing/2014/main" id="{5E74CE06-159D-4F23-A332-23EF7DEB82FE}"/>
                  </a:ext>
                </a:extLst>
              </p:cNvPr>
              <p:cNvSpPr>
                <a:spLocks/>
              </p:cNvSpPr>
              <p:nvPr/>
            </p:nvSpPr>
            <p:spPr bwMode="auto">
              <a:xfrm>
                <a:off x="2449514" y="6345237"/>
                <a:ext cx="200025" cy="127001"/>
              </a:xfrm>
              <a:custGeom>
                <a:avLst/>
                <a:gdLst>
                  <a:gd name="T0" fmla="*/ 838 w 838"/>
                  <a:gd name="T1" fmla="*/ 362 h 536"/>
                  <a:gd name="T2" fmla="*/ 838 w 838"/>
                  <a:gd name="T3" fmla="*/ 251 h 536"/>
                  <a:gd name="T4" fmla="*/ 688 w 838"/>
                  <a:gd name="T5" fmla="*/ 211 h 536"/>
                  <a:gd name="T6" fmla="*/ 659 w 838"/>
                  <a:gd name="T7" fmla="*/ 131 h 536"/>
                  <a:gd name="T8" fmla="*/ 595 w 838"/>
                  <a:gd name="T9" fmla="*/ 131 h 536"/>
                  <a:gd name="T10" fmla="*/ 536 w 838"/>
                  <a:gd name="T11" fmla="*/ 44 h 536"/>
                  <a:gd name="T12" fmla="*/ 369 w 838"/>
                  <a:gd name="T13" fmla="*/ 44 h 536"/>
                  <a:gd name="T14" fmla="*/ 249 w 838"/>
                  <a:gd name="T15" fmla="*/ 131 h 536"/>
                  <a:gd name="T16" fmla="*/ 156 w 838"/>
                  <a:gd name="T17" fmla="*/ 0 h 536"/>
                  <a:gd name="T18" fmla="*/ 80 w 838"/>
                  <a:gd name="T19" fmla="*/ 0 h 536"/>
                  <a:gd name="T20" fmla="*/ 0 w 838"/>
                  <a:gd name="T21" fmla="*/ 78 h 536"/>
                  <a:gd name="T22" fmla="*/ 49 w 838"/>
                  <a:gd name="T23" fmla="*/ 211 h 536"/>
                  <a:gd name="T24" fmla="*/ 184 w 838"/>
                  <a:gd name="T25" fmla="*/ 291 h 536"/>
                  <a:gd name="T26" fmla="*/ 289 w 838"/>
                  <a:gd name="T27" fmla="*/ 403 h 536"/>
                  <a:gd name="T28" fmla="*/ 262 w 838"/>
                  <a:gd name="T29" fmla="*/ 462 h 536"/>
                  <a:gd name="T30" fmla="*/ 447 w 838"/>
                  <a:gd name="T31" fmla="*/ 536 h 536"/>
                  <a:gd name="T32" fmla="*/ 580 w 838"/>
                  <a:gd name="T33" fmla="*/ 443 h 536"/>
                  <a:gd name="T34" fmla="*/ 737 w 838"/>
                  <a:gd name="T35" fmla="*/ 443 h 536"/>
                  <a:gd name="T36" fmla="*/ 838 w 838"/>
                  <a:gd name="T37" fmla="*/ 362 h 536"/>
                  <a:gd name="T38" fmla="*/ 838 w 838"/>
                  <a:gd name="T39" fmla="*/ 362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8" h="536">
                    <a:moveTo>
                      <a:pt x="838" y="362"/>
                    </a:moveTo>
                    <a:lnTo>
                      <a:pt x="838" y="251"/>
                    </a:lnTo>
                    <a:lnTo>
                      <a:pt x="688" y="211"/>
                    </a:lnTo>
                    <a:lnTo>
                      <a:pt x="659" y="131"/>
                    </a:lnTo>
                    <a:lnTo>
                      <a:pt x="595" y="131"/>
                    </a:lnTo>
                    <a:lnTo>
                      <a:pt x="536" y="44"/>
                    </a:lnTo>
                    <a:lnTo>
                      <a:pt x="369" y="44"/>
                    </a:lnTo>
                    <a:lnTo>
                      <a:pt x="249" y="131"/>
                    </a:lnTo>
                    <a:lnTo>
                      <a:pt x="156" y="0"/>
                    </a:lnTo>
                    <a:lnTo>
                      <a:pt x="80" y="0"/>
                    </a:lnTo>
                    <a:lnTo>
                      <a:pt x="0" y="78"/>
                    </a:lnTo>
                    <a:lnTo>
                      <a:pt x="49" y="211"/>
                    </a:lnTo>
                    <a:lnTo>
                      <a:pt x="184" y="291"/>
                    </a:lnTo>
                    <a:lnTo>
                      <a:pt x="289" y="403"/>
                    </a:lnTo>
                    <a:lnTo>
                      <a:pt x="262" y="462"/>
                    </a:lnTo>
                    <a:lnTo>
                      <a:pt x="447" y="536"/>
                    </a:lnTo>
                    <a:lnTo>
                      <a:pt x="580" y="443"/>
                    </a:lnTo>
                    <a:lnTo>
                      <a:pt x="737" y="443"/>
                    </a:lnTo>
                    <a:lnTo>
                      <a:pt x="838" y="362"/>
                    </a:lnTo>
                    <a:lnTo>
                      <a:pt x="838" y="362"/>
                    </a:lnTo>
                    <a:close/>
                  </a:path>
                </a:pathLst>
              </a:custGeom>
              <a:grpFill/>
              <a:ln w="12700">
                <a:solidFill>
                  <a:schemeClr val="tx2">
                    <a:lumMod val="20000"/>
                    <a:lumOff val="80000"/>
                  </a:schemeClr>
                </a:solidFill>
                <a:round/>
                <a:headEnd/>
                <a:tailEnd/>
              </a:ln>
            </p:spPr>
            <p:txBody>
              <a:bodyPr lIns="91432" tIns="45716" rIns="91432" bIns="45716"/>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endParaRPr lang="en-US" dirty="0"/>
              </a:p>
            </p:txBody>
          </p:sp>
          <p:sp>
            <p:nvSpPr>
              <p:cNvPr id="170" name="Freeform 77">
                <a:extLst>
                  <a:ext uri="{FF2B5EF4-FFF2-40B4-BE49-F238E27FC236}">
                    <a16:creationId xmlns:a16="http://schemas.microsoft.com/office/drawing/2014/main" id="{9283019B-9D95-4300-A7C6-AAB61FC3D88A}"/>
                  </a:ext>
                </a:extLst>
              </p:cNvPr>
              <p:cNvSpPr>
                <a:spLocks/>
              </p:cNvSpPr>
              <p:nvPr/>
            </p:nvSpPr>
            <p:spPr bwMode="auto">
              <a:xfrm>
                <a:off x="2457450" y="6445249"/>
                <a:ext cx="42862" cy="46037"/>
              </a:xfrm>
              <a:custGeom>
                <a:avLst/>
                <a:gdLst>
                  <a:gd name="T0" fmla="*/ 183 w 183"/>
                  <a:gd name="T1" fmla="*/ 177 h 191"/>
                  <a:gd name="T2" fmla="*/ 152 w 183"/>
                  <a:gd name="T3" fmla="*/ 0 h 191"/>
                  <a:gd name="T4" fmla="*/ 0 w 183"/>
                  <a:gd name="T5" fmla="*/ 151 h 191"/>
                  <a:gd name="T6" fmla="*/ 17 w 183"/>
                  <a:gd name="T7" fmla="*/ 191 h 191"/>
                  <a:gd name="T8" fmla="*/ 183 w 183"/>
                  <a:gd name="T9" fmla="*/ 177 h 191"/>
                  <a:gd name="T10" fmla="*/ 183 w 183"/>
                  <a:gd name="T11" fmla="*/ 177 h 191"/>
                </a:gdLst>
                <a:ahLst/>
                <a:cxnLst>
                  <a:cxn ang="0">
                    <a:pos x="T0" y="T1"/>
                  </a:cxn>
                  <a:cxn ang="0">
                    <a:pos x="T2" y="T3"/>
                  </a:cxn>
                  <a:cxn ang="0">
                    <a:pos x="T4" y="T5"/>
                  </a:cxn>
                  <a:cxn ang="0">
                    <a:pos x="T6" y="T7"/>
                  </a:cxn>
                  <a:cxn ang="0">
                    <a:pos x="T8" y="T9"/>
                  </a:cxn>
                  <a:cxn ang="0">
                    <a:pos x="T10" y="T11"/>
                  </a:cxn>
                </a:cxnLst>
                <a:rect l="0" t="0" r="r" b="b"/>
                <a:pathLst>
                  <a:path w="183" h="191">
                    <a:moveTo>
                      <a:pt x="183" y="177"/>
                    </a:moveTo>
                    <a:lnTo>
                      <a:pt x="152" y="0"/>
                    </a:lnTo>
                    <a:lnTo>
                      <a:pt x="0" y="151"/>
                    </a:lnTo>
                    <a:lnTo>
                      <a:pt x="17" y="191"/>
                    </a:lnTo>
                    <a:lnTo>
                      <a:pt x="183" y="177"/>
                    </a:lnTo>
                    <a:lnTo>
                      <a:pt x="183" y="177"/>
                    </a:lnTo>
                    <a:close/>
                  </a:path>
                </a:pathLst>
              </a:custGeom>
              <a:grpFill/>
              <a:ln w="12700">
                <a:solidFill>
                  <a:schemeClr val="tx2">
                    <a:lumMod val="20000"/>
                    <a:lumOff val="80000"/>
                  </a:schemeClr>
                </a:solidFill>
                <a:round/>
                <a:headEnd/>
                <a:tailEnd/>
              </a:ln>
            </p:spPr>
            <p:txBody>
              <a:bodyPr lIns="91432" tIns="45716" rIns="91432" bIns="45716"/>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endParaRPr lang="en-US" dirty="0"/>
              </a:p>
            </p:txBody>
          </p:sp>
          <p:sp>
            <p:nvSpPr>
              <p:cNvPr id="171" name="Freeform 78">
                <a:extLst>
                  <a:ext uri="{FF2B5EF4-FFF2-40B4-BE49-F238E27FC236}">
                    <a16:creationId xmlns:a16="http://schemas.microsoft.com/office/drawing/2014/main" id="{FEF1E546-4E57-4BAA-BB0A-CB21F54E79F5}"/>
                  </a:ext>
                </a:extLst>
              </p:cNvPr>
              <p:cNvSpPr>
                <a:spLocks/>
              </p:cNvSpPr>
              <p:nvPr/>
            </p:nvSpPr>
            <p:spPr bwMode="auto">
              <a:xfrm>
                <a:off x="2352676" y="6362700"/>
                <a:ext cx="68262" cy="65087"/>
              </a:xfrm>
              <a:custGeom>
                <a:avLst/>
                <a:gdLst>
                  <a:gd name="T0" fmla="*/ 257 w 287"/>
                  <a:gd name="T1" fmla="*/ 268 h 268"/>
                  <a:gd name="T2" fmla="*/ 287 w 287"/>
                  <a:gd name="T3" fmla="*/ 173 h 268"/>
                  <a:gd name="T4" fmla="*/ 192 w 287"/>
                  <a:gd name="T5" fmla="*/ 78 h 268"/>
                  <a:gd name="T6" fmla="*/ 182 w 287"/>
                  <a:gd name="T7" fmla="*/ 0 h 268"/>
                  <a:gd name="T8" fmla="*/ 0 w 287"/>
                  <a:gd name="T9" fmla="*/ 0 h 268"/>
                  <a:gd name="T10" fmla="*/ 0 w 287"/>
                  <a:gd name="T11" fmla="*/ 93 h 268"/>
                  <a:gd name="T12" fmla="*/ 89 w 287"/>
                  <a:gd name="T13" fmla="*/ 173 h 268"/>
                  <a:gd name="T14" fmla="*/ 257 w 287"/>
                  <a:gd name="T15" fmla="*/ 268 h 268"/>
                  <a:gd name="T16" fmla="*/ 257 w 287"/>
                  <a:gd name="T17"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7" h="268">
                    <a:moveTo>
                      <a:pt x="257" y="268"/>
                    </a:moveTo>
                    <a:lnTo>
                      <a:pt x="287" y="173"/>
                    </a:lnTo>
                    <a:lnTo>
                      <a:pt x="192" y="78"/>
                    </a:lnTo>
                    <a:lnTo>
                      <a:pt x="182" y="0"/>
                    </a:lnTo>
                    <a:lnTo>
                      <a:pt x="0" y="0"/>
                    </a:lnTo>
                    <a:lnTo>
                      <a:pt x="0" y="93"/>
                    </a:lnTo>
                    <a:lnTo>
                      <a:pt x="89" y="173"/>
                    </a:lnTo>
                    <a:lnTo>
                      <a:pt x="257" y="268"/>
                    </a:lnTo>
                    <a:lnTo>
                      <a:pt x="257" y="268"/>
                    </a:lnTo>
                    <a:close/>
                  </a:path>
                </a:pathLst>
              </a:custGeom>
              <a:grpFill/>
              <a:ln w="12700">
                <a:solidFill>
                  <a:schemeClr val="tx2">
                    <a:lumMod val="20000"/>
                    <a:lumOff val="80000"/>
                  </a:schemeClr>
                </a:solidFill>
                <a:round/>
                <a:headEnd/>
                <a:tailEnd/>
              </a:ln>
            </p:spPr>
            <p:txBody>
              <a:bodyPr lIns="91432" tIns="45716" rIns="91432" bIns="45716"/>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endParaRPr lang="en-US" dirty="0"/>
              </a:p>
            </p:txBody>
          </p:sp>
          <p:sp>
            <p:nvSpPr>
              <p:cNvPr id="172" name="Freeform 79">
                <a:extLst>
                  <a:ext uri="{FF2B5EF4-FFF2-40B4-BE49-F238E27FC236}">
                    <a16:creationId xmlns:a16="http://schemas.microsoft.com/office/drawing/2014/main" id="{F73E1CEB-2999-4180-9AC9-552DF6A725E3}"/>
                  </a:ext>
                </a:extLst>
              </p:cNvPr>
              <p:cNvSpPr>
                <a:spLocks/>
              </p:cNvSpPr>
              <p:nvPr/>
            </p:nvSpPr>
            <p:spPr bwMode="auto">
              <a:xfrm>
                <a:off x="2286000" y="6281738"/>
                <a:ext cx="160337" cy="53975"/>
              </a:xfrm>
              <a:custGeom>
                <a:avLst/>
                <a:gdLst>
                  <a:gd name="T0" fmla="*/ 673 w 673"/>
                  <a:gd name="T1" fmla="*/ 95 h 230"/>
                  <a:gd name="T2" fmla="*/ 611 w 673"/>
                  <a:gd name="T3" fmla="*/ 36 h 230"/>
                  <a:gd name="T4" fmla="*/ 445 w 673"/>
                  <a:gd name="T5" fmla="*/ 95 h 230"/>
                  <a:gd name="T6" fmla="*/ 48 w 673"/>
                  <a:gd name="T7" fmla="*/ 0 h 230"/>
                  <a:gd name="T8" fmla="*/ 0 w 673"/>
                  <a:gd name="T9" fmla="*/ 116 h 230"/>
                  <a:gd name="T10" fmla="*/ 0 w 673"/>
                  <a:gd name="T11" fmla="*/ 173 h 230"/>
                  <a:gd name="T12" fmla="*/ 187 w 673"/>
                  <a:gd name="T13" fmla="*/ 190 h 230"/>
                  <a:gd name="T14" fmla="*/ 280 w 673"/>
                  <a:gd name="T15" fmla="*/ 145 h 230"/>
                  <a:gd name="T16" fmla="*/ 369 w 673"/>
                  <a:gd name="T17" fmla="*/ 230 h 230"/>
                  <a:gd name="T18" fmla="*/ 519 w 673"/>
                  <a:gd name="T19" fmla="*/ 230 h 230"/>
                  <a:gd name="T20" fmla="*/ 611 w 673"/>
                  <a:gd name="T21" fmla="*/ 173 h 230"/>
                  <a:gd name="T22" fmla="*/ 673 w 673"/>
                  <a:gd name="T23" fmla="*/ 95 h 230"/>
                  <a:gd name="T24" fmla="*/ 673 w 673"/>
                  <a:gd name="T25" fmla="*/ 9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3" h="230">
                    <a:moveTo>
                      <a:pt x="673" y="95"/>
                    </a:moveTo>
                    <a:lnTo>
                      <a:pt x="611" y="36"/>
                    </a:lnTo>
                    <a:lnTo>
                      <a:pt x="445" y="95"/>
                    </a:lnTo>
                    <a:lnTo>
                      <a:pt x="48" y="0"/>
                    </a:lnTo>
                    <a:lnTo>
                      <a:pt x="0" y="116"/>
                    </a:lnTo>
                    <a:lnTo>
                      <a:pt x="0" y="173"/>
                    </a:lnTo>
                    <a:lnTo>
                      <a:pt x="187" y="190"/>
                    </a:lnTo>
                    <a:lnTo>
                      <a:pt x="280" y="145"/>
                    </a:lnTo>
                    <a:lnTo>
                      <a:pt x="369" y="230"/>
                    </a:lnTo>
                    <a:lnTo>
                      <a:pt x="519" y="230"/>
                    </a:lnTo>
                    <a:lnTo>
                      <a:pt x="611" y="173"/>
                    </a:lnTo>
                    <a:lnTo>
                      <a:pt x="673" y="95"/>
                    </a:lnTo>
                    <a:lnTo>
                      <a:pt x="673" y="95"/>
                    </a:lnTo>
                    <a:close/>
                  </a:path>
                </a:pathLst>
              </a:custGeom>
              <a:grpFill/>
              <a:ln w="12700">
                <a:solidFill>
                  <a:schemeClr val="tx2">
                    <a:lumMod val="20000"/>
                    <a:lumOff val="80000"/>
                  </a:schemeClr>
                </a:solidFill>
                <a:round/>
                <a:headEnd/>
                <a:tailEnd/>
              </a:ln>
            </p:spPr>
            <p:txBody>
              <a:bodyPr lIns="91432" tIns="45716" rIns="91432" bIns="45716"/>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endParaRPr lang="en-US" dirty="0"/>
              </a:p>
            </p:txBody>
          </p:sp>
          <p:sp>
            <p:nvSpPr>
              <p:cNvPr id="173" name="Freeform 80">
                <a:extLst>
                  <a:ext uri="{FF2B5EF4-FFF2-40B4-BE49-F238E27FC236}">
                    <a16:creationId xmlns:a16="http://schemas.microsoft.com/office/drawing/2014/main" id="{DF610C76-0C70-4D8B-BFEC-551359F88F49}"/>
                  </a:ext>
                </a:extLst>
              </p:cNvPr>
              <p:cNvSpPr>
                <a:spLocks/>
              </p:cNvSpPr>
              <p:nvPr/>
            </p:nvSpPr>
            <p:spPr bwMode="auto">
              <a:xfrm>
                <a:off x="2019300" y="6153150"/>
                <a:ext cx="171450" cy="128587"/>
              </a:xfrm>
              <a:custGeom>
                <a:avLst/>
                <a:gdLst>
                  <a:gd name="T0" fmla="*/ 704 w 717"/>
                  <a:gd name="T1" fmla="*/ 475 h 534"/>
                  <a:gd name="T2" fmla="*/ 717 w 717"/>
                  <a:gd name="T3" fmla="*/ 416 h 534"/>
                  <a:gd name="T4" fmla="*/ 643 w 717"/>
                  <a:gd name="T5" fmla="*/ 399 h 534"/>
                  <a:gd name="T6" fmla="*/ 643 w 717"/>
                  <a:gd name="T7" fmla="*/ 266 h 534"/>
                  <a:gd name="T8" fmla="*/ 565 w 717"/>
                  <a:gd name="T9" fmla="*/ 323 h 534"/>
                  <a:gd name="T10" fmla="*/ 491 w 717"/>
                  <a:gd name="T11" fmla="*/ 190 h 534"/>
                  <a:gd name="T12" fmla="*/ 550 w 717"/>
                  <a:gd name="T13" fmla="*/ 190 h 534"/>
                  <a:gd name="T14" fmla="*/ 398 w 717"/>
                  <a:gd name="T15" fmla="*/ 0 h 534"/>
                  <a:gd name="T16" fmla="*/ 304 w 717"/>
                  <a:gd name="T17" fmla="*/ 0 h 534"/>
                  <a:gd name="T18" fmla="*/ 213 w 717"/>
                  <a:gd name="T19" fmla="*/ 152 h 534"/>
                  <a:gd name="T20" fmla="*/ 0 w 717"/>
                  <a:gd name="T21" fmla="*/ 152 h 534"/>
                  <a:gd name="T22" fmla="*/ 80 w 717"/>
                  <a:gd name="T23" fmla="*/ 342 h 534"/>
                  <a:gd name="T24" fmla="*/ 166 w 717"/>
                  <a:gd name="T25" fmla="*/ 494 h 534"/>
                  <a:gd name="T26" fmla="*/ 367 w 717"/>
                  <a:gd name="T27" fmla="*/ 494 h 534"/>
                  <a:gd name="T28" fmla="*/ 323 w 717"/>
                  <a:gd name="T29" fmla="*/ 416 h 534"/>
                  <a:gd name="T30" fmla="*/ 428 w 717"/>
                  <a:gd name="T31" fmla="*/ 416 h 534"/>
                  <a:gd name="T32" fmla="*/ 474 w 717"/>
                  <a:gd name="T33" fmla="*/ 441 h 534"/>
                  <a:gd name="T34" fmla="*/ 533 w 717"/>
                  <a:gd name="T35" fmla="*/ 534 h 534"/>
                  <a:gd name="T36" fmla="*/ 704 w 717"/>
                  <a:gd name="T37" fmla="*/ 475 h 534"/>
                  <a:gd name="T38" fmla="*/ 704 w 717"/>
                  <a:gd name="T39" fmla="*/ 475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7" h="534">
                    <a:moveTo>
                      <a:pt x="704" y="475"/>
                    </a:moveTo>
                    <a:lnTo>
                      <a:pt x="717" y="416"/>
                    </a:lnTo>
                    <a:lnTo>
                      <a:pt x="643" y="399"/>
                    </a:lnTo>
                    <a:lnTo>
                      <a:pt x="643" y="266"/>
                    </a:lnTo>
                    <a:lnTo>
                      <a:pt x="565" y="323"/>
                    </a:lnTo>
                    <a:lnTo>
                      <a:pt x="491" y="190"/>
                    </a:lnTo>
                    <a:lnTo>
                      <a:pt x="550" y="190"/>
                    </a:lnTo>
                    <a:lnTo>
                      <a:pt x="398" y="0"/>
                    </a:lnTo>
                    <a:lnTo>
                      <a:pt x="304" y="0"/>
                    </a:lnTo>
                    <a:lnTo>
                      <a:pt x="213" y="152"/>
                    </a:lnTo>
                    <a:lnTo>
                      <a:pt x="0" y="152"/>
                    </a:lnTo>
                    <a:lnTo>
                      <a:pt x="80" y="342"/>
                    </a:lnTo>
                    <a:lnTo>
                      <a:pt x="166" y="494"/>
                    </a:lnTo>
                    <a:lnTo>
                      <a:pt x="367" y="494"/>
                    </a:lnTo>
                    <a:lnTo>
                      <a:pt x="323" y="416"/>
                    </a:lnTo>
                    <a:lnTo>
                      <a:pt x="428" y="416"/>
                    </a:lnTo>
                    <a:lnTo>
                      <a:pt x="474" y="441"/>
                    </a:lnTo>
                    <a:lnTo>
                      <a:pt x="533" y="534"/>
                    </a:lnTo>
                    <a:lnTo>
                      <a:pt x="704" y="475"/>
                    </a:lnTo>
                    <a:lnTo>
                      <a:pt x="704" y="475"/>
                    </a:lnTo>
                    <a:close/>
                  </a:path>
                </a:pathLst>
              </a:custGeom>
              <a:grpFill/>
              <a:ln w="12700">
                <a:solidFill>
                  <a:schemeClr val="tx2">
                    <a:lumMod val="20000"/>
                    <a:lumOff val="80000"/>
                  </a:schemeClr>
                </a:solidFill>
                <a:round/>
                <a:headEnd/>
                <a:tailEnd/>
              </a:ln>
            </p:spPr>
            <p:txBody>
              <a:bodyPr lIns="91432" tIns="45716" rIns="91432" bIns="45716"/>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endParaRPr lang="en-US" dirty="0"/>
              </a:p>
            </p:txBody>
          </p:sp>
          <p:sp>
            <p:nvSpPr>
              <p:cNvPr id="174" name="Freeform 81">
                <a:extLst>
                  <a:ext uri="{FF2B5EF4-FFF2-40B4-BE49-F238E27FC236}">
                    <a16:creationId xmlns:a16="http://schemas.microsoft.com/office/drawing/2014/main" id="{A5097F25-0150-4F50-82D3-1917FEE498B0}"/>
                  </a:ext>
                </a:extLst>
              </p:cNvPr>
              <p:cNvSpPr>
                <a:spLocks/>
              </p:cNvSpPr>
              <p:nvPr/>
            </p:nvSpPr>
            <p:spPr bwMode="auto">
              <a:xfrm>
                <a:off x="1731964" y="6018212"/>
                <a:ext cx="138112" cy="114300"/>
              </a:xfrm>
              <a:custGeom>
                <a:avLst/>
                <a:gdLst>
                  <a:gd name="T0" fmla="*/ 397 w 580"/>
                  <a:gd name="T1" fmla="*/ 420 h 477"/>
                  <a:gd name="T2" fmla="*/ 445 w 580"/>
                  <a:gd name="T3" fmla="*/ 367 h 477"/>
                  <a:gd name="T4" fmla="*/ 471 w 580"/>
                  <a:gd name="T5" fmla="*/ 327 h 477"/>
                  <a:gd name="T6" fmla="*/ 471 w 580"/>
                  <a:gd name="T7" fmla="*/ 230 h 477"/>
                  <a:gd name="T8" fmla="*/ 580 w 580"/>
                  <a:gd name="T9" fmla="*/ 171 h 477"/>
                  <a:gd name="T10" fmla="*/ 580 w 580"/>
                  <a:gd name="T11" fmla="*/ 78 h 477"/>
                  <a:gd name="T12" fmla="*/ 519 w 580"/>
                  <a:gd name="T13" fmla="*/ 0 h 477"/>
                  <a:gd name="T14" fmla="*/ 352 w 580"/>
                  <a:gd name="T15" fmla="*/ 0 h 477"/>
                  <a:gd name="T16" fmla="*/ 272 w 580"/>
                  <a:gd name="T17" fmla="*/ 17 h 477"/>
                  <a:gd name="T18" fmla="*/ 78 w 580"/>
                  <a:gd name="T19" fmla="*/ 97 h 477"/>
                  <a:gd name="T20" fmla="*/ 0 w 580"/>
                  <a:gd name="T21" fmla="*/ 211 h 477"/>
                  <a:gd name="T22" fmla="*/ 0 w 580"/>
                  <a:gd name="T23" fmla="*/ 344 h 477"/>
                  <a:gd name="T24" fmla="*/ 200 w 580"/>
                  <a:gd name="T25" fmla="*/ 367 h 477"/>
                  <a:gd name="T26" fmla="*/ 258 w 580"/>
                  <a:gd name="T27" fmla="*/ 477 h 477"/>
                  <a:gd name="T28" fmla="*/ 352 w 580"/>
                  <a:gd name="T29" fmla="*/ 437 h 477"/>
                  <a:gd name="T30" fmla="*/ 397 w 580"/>
                  <a:gd name="T31" fmla="*/ 420 h 477"/>
                  <a:gd name="T32" fmla="*/ 397 w 580"/>
                  <a:gd name="T33" fmla="*/ 420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0" h="477">
                    <a:moveTo>
                      <a:pt x="397" y="420"/>
                    </a:moveTo>
                    <a:lnTo>
                      <a:pt x="445" y="367"/>
                    </a:lnTo>
                    <a:lnTo>
                      <a:pt x="471" y="327"/>
                    </a:lnTo>
                    <a:lnTo>
                      <a:pt x="471" y="230"/>
                    </a:lnTo>
                    <a:lnTo>
                      <a:pt x="580" y="171"/>
                    </a:lnTo>
                    <a:lnTo>
                      <a:pt x="580" y="78"/>
                    </a:lnTo>
                    <a:lnTo>
                      <a:pt x="519" y="0"/>
                    </a:lnTo>
                    <a:lnTo>
                      <a:pt x="352" y="0"/>
                    </a:lnTo>
                    <a:lnTo>
                      <a:pt x="272" y="17"/>
                    </a:lnTo>
                    <a:lnTo>
                      <a:pt x="78" y="97"/>
                    </a:lnTo>
                    <a:lnTo>
                      <a:pt x="0" y="211"/>
                    </a:lnTo>
                    <a:lnTo>
                      <a:pt x="0" y="344"/>
                    </a:lnTo>
                    <a:lnTo>
                      <a:pt x="200" y="367"/>
                    </a:lnTo>
                    <a:lnTo>
                      <a:pt x="258" y="477"/>
                    </a:lnTo>
                    <a:lnTo>
                      <a:pt x="352" y="437"/>
                    </a:lnTo>
                    <a:lnTo>
                      <a:pt x="397" y="420"/>
                    </a:lnTo>
                    <a:lnTo>
                      <a:pt x="397" y="420"/>
                    </a:lnTo>
                    <a:close/>
                  </a:path>
                </a:pathLst>
              </a:custGeom>
              <a:grpFill/>
              <a:ln w="12700">
                <a:solidFill>
                  <a:schemeClr val="tx2">
                    <a:lumMod val="20000"/>
                    <a:lumOff val="80000"/>
                  </a:schemeClr>
                </a:solidFill>
                <a:round/>
                <a:headEnd/>
                <a:tailEnd/>
              </a:ln>
            </p:spPr>
            <p:txBody>
              <a:bodyPr lIns="91432" tIns="45716" rIns="91432" bIns="45716"/>
              <a:lstStyle>
                <a:defPPr>
                  <a:defRPr lang="en-US"/>
                </a:defPPr>
                <a:lvl1pPr marL="0" algn="l" defTabSz="966526" rtl="0" eaLnBrk="1" latinLnBrk="0" hangingPunct="1">
                  <a:defRPr sz="1900" kern="1200">
                    <a:solidFill>
                      <a:schemeClr val="tx1"/>
                    </a:solidFill>
                    <a:latin typeface="+mn-lt"/>
                    <a:ea typeface="+mn-ea"/>
                    <a:cs typeface="+mn-cs"/>
                  </a:defRPr>
                </a:lvl1pPr>
                <a:lvl2pPr marL="483263" algn="l" defTabSz="966526" rtl="0" eaLnBrk="1" latinLnBrk="0" hangingPunct="1">
                  <a:defRPr sz="1900" kern="1200">
                    <a:solidFill>
                      <a:schemeClr val="tx1"/>
                    </a:solidFill>
                    <a:latin typeface="+mn-lt"/>
                    <a:ea typeface="+mn-ea"/>
                    <a:cs typeface="+mn-cs"/>
                  </a:defRPr>
                </a:lvl2pPr>
                <a:lvl3pPr marL="966526" algn="l" defTabSz="966526" rtl="0" eaLnBrk="1" latinLnBrk="0" hangingPunct="1">
                  <a:defRPr sz="1900" kern="1200">
                    <a:solidFill>
                      <a:schemeClr val="tx1"/>
                    </a:solidFill>
                    <a:latin typeface="+mn-lt"/>
                    <a:ea typeface="+mn-ea"/>
                    <a:cs typeface="+mn-cs"/>
                  </a:defRPr>
                </a:lvl3pPr>
                <a:lvl4pPr marL="1449788" algn="l" defTabSz="966526" rtl="0" eaLnBrk="1" latinLnBrk="0" hangingPunct="1">
                  <a:defRPr sz="1900" kern="1200">
                    <a:solidFill>
                      <a:schemeClr val="tx1"/>
                    </a:solidFill>
                    <a:latin typeface="+mn-lt"/>
                    <a:ea typeface="+mn-ea"/>
                    <a:cs typeface="+mn-cs"/>
                  </a:defRPr>
                </a:lvl4pPr>
                <a:lvl5pPr marL="1933052" algn="l" defTabSz="966526" rtl="0" eaLnBrk="1" latinLnBrk="0" hangingPunct="1">
                  <a:defRPr sz="1900" kern="1200">
                    <a:solidFill>
                      <a:schemeClr val="tx1"/>
                    </a:solidFill>
                    <a:latin typeface="+mn-lt"/>
                    <a:ea typeface="+mn-ea"/>
                    <a:cs typeface="+mn-cs"/>
                  </a:defRPr>
                </a:lvl5pPr>
                <a:lvl6pPr marL="2416316" algn="l" defTabSz="966526" rtl="0" eaLnBrk="1" latinLnBrk="0" hangingPunct="1">
                  <a:defRPr sz="1900" kern="1200">
                    <a:solidFill>
                      <a:schemeClr val="tx1"/>
                    </a:solidFill>
                    <a:latin typeface="+mn-lt"/>
                    <a:ea typeface="+mn-ea"/>
                    <a:cs typeface="+mn-cs"/>
                  </a:defRPr>
                </a:lvl6pPr>
                <a:lvl7pPr marL="2899579" algn="l" defTabSz="966526" rtl="0" eaLnBrk="1" latinLnBrk="0" hangingPunct="1">
                  <a:defRPr sz="1900" kern="1200">
                    <a:solidFill>
                      <a:schemeClr val="tx1"/>
                    </a:solidFill>
                    <a:latin typeface="+mn-lt"/>
                    <a:ea typeface="+mn-ea"/>
                    <a:cs typeface="+mn-cs"/>
                  </a:defRPr>
                </a:lvl7pPr>
                <a:lvl8pPr marL="3382842" algn="l" defTabSz="966526" rtl="0" eaLnBrk="1" latinLnBrk="0" hangingPunct="1">
                  <a:defRPr sz="1900" kern="1200">
                    <a:solidFill>
                      <a:schemeClr val="tx1"/>
                    </a:solidFill>
                    <a:latin typeface="+mn-lt"/>
                    <a:ea typeface="+mn-ea"/>
                    <a:cs typeface="+mn-cs"/>
                  </a:defRPr>
                </a:lvl8pPr>
                <a:lvl9pPr marL="3866104" algn="l" defTabSz="966526" rtl="0" eaLnBrk="1" latinLnBrk="0" hangingPunct="1">
                  <a:defRPr sz="1900" kern="1200">
                    <a:solidFill>
                      <a:schemeClr val="tx1"/>
                    </a:solidFill>
                    <a:latin typeface="+mn-lt"/>
                    <a:ea typeface="+mn-ea"/>
                    <a:cs typeface="+mn-cs"/>
                  </a:defRPr>
                </a:lvl9pPr>
              </a:lstStyle>
              <a:p>
                <a:endParaRPr lang="en-US" dirty="0"/>
              </a:p>
            </p:txBody>
          </p:sp>
        </p:grpSp>
      </p:grpSp>
      <p:sp>
        <p:nvSpPr>
          <p:cNvPr id="2" name="Title 1">
            <a:extLst>
              <a:ext uri="{FF2B5EF4-FFF2-40B4-BE49-F238E27FC236}">
                <a16:creationId xmlns:a16="http://schemas.microsoft.com/office/drawing/2014/main" id="{AB8A85EA-4910-432B-A7F9-458154A23FEF}"/>
              </a:ext>
            </a:extLst>
          </p:cNvPr>
          <p:cNvSpPr>
            <a:spLocks noGrp="1"/>
          </p:cNvSpPr>
          <p:nvPr>
            <p:ph type="title"/>
          </p:nvPr>
        </p:nvSpPr>
        <p:spPr/>
        <p:txBody>
          <a:bodyPr/>
          <a:lstStyle/>
          <a:p>
            <a:r>
              <a:rPr lang="en-US" dirty="0"/>
              <a:t>Juice</a:t>
            </a:r>
          </a:p>
        </p:txBody>
      </p:sp>
      <p:sp>
        <p:nvSpPr>
          <p:cNvPr id="95" name="Footer Placeholder 2">
            <a:extLst>
              <a:ext uri="{FF2B5EF4-FFF2-40B4-BE49-F238E27FC236}">
                <a16:creationId xmlns:a16="http://schemas.microsoft.com/office/drawing/2014/main" id="{2D0FC911-2817-4BBC-9E5E-E4AE5AE9CF80}"/>
              </a:ext>
            </a:extLst>
          </p:cNvPr>
          <p:cNvSpPr>
            <a:spLocks noGrp="1"/>
          </p:cNvSpPr>
          <p:nvPr>
            <p:ph type="ftr" sz="quarter" idx="13"/>
          </p:nvPr>
        </p:nvSpPr>
        <p:spPr/>
        <p:txBody>
          <a:bodyPr/>
          <a:lstStyle/>
          <a:p>
            <a:r>
              <a:rPr lang="en-US" dirty="0"/>
              <a:t>Source: Technomic Ignite menu data, 6,619 menu items across 2,528 operators with five-year historical menus, Q2 2018-Q2 2019</a:t>
            </a:r>
          </a:p>
        </p:txBody>
      </p:sp>
      <p:sp>
        <p:nvSpPr>
          <p:cNvPr id="6" name="Slide Number Placeholder 5">
            <a:extLst>
              <a:ext uri="{FF2B5EF4-FFF2-40B4-BE49-F238E27FC236}">
                <a16:creationId xmlns:a16="http://schemas.microsoft.com/office/drawing/2014/main" id="{DD35CD3A-4EAC-4E16-A213-B32CDC7F0B5E}"/>
              </a:ext>
            </a:extLst>
          </p:cNvPr>
          <p:cNvSpPr>
            <a:spLocks noGrp="1"/>
          </p:cNvSpPr>
          <p:nvPr>
            <p:ph type="sldNum" sz="quarter" idx="4"/>
          </p:nvPr>
        </p:nvSpPr>
        <p:spPr/>
        <p:txBody>
          <a:bodyPr/>
          <a:lstStyle/>
          <a:p>
            <a:fld id="{7B6B1C32-E567-445C-9FD5-2A0B0A08DD29}" type="slidenum">
              <a:rPr lang="en-US" smtClean="0"/>
              <a:pPr/>
              <a:t>49</a:t>
            </a:fld>
            <a:endParaRPr lang="en-US" dirty="0"/>
          </a:p>
        </p:txBody>
      </p:sp>
      <p:sp>
        <p:nvSpPr>
          <p:cNvPr id="3" name="Text Placeholder 2">
            <a:extLst>
              <a:ext uri="{FF2B5EF4-FFF2-40B4-BE49-F238E27FC236}">
                <a16:creationId xmlns:a16="http://schemas.microsoft.com/office/drawing/2014/main" id="{68467A57-64AF-4864-B4B5-93F28647AD96}"/>
              </a:ext>
            </a:extLst>
          </p:cNvPr>
          <p:cNvSpPr>
            <a:spLocks noGrp="1"/>
          </p:cNvSpPr>
          <p:nvPr>
            <p:ph type="body" sz="quarter" idx="15"/>
          </p:nvPr>
        </p:nvSpPr>
        <p:spPr>
          <a:xfrm>
            <a:off x="381000" y="867459"/>
            <a:ext cx="5486398" cy="687646"/>
          </a:xfrm>
        </p:spPr>
        <p:txBody>
          <a:bodyPr/>
          <a:lstStyle/>
          <a:p>
            <a:r>
              <a:rPr lang="en-US" dirty="0"/>
              <a:t>Fastest-growing flavors</a:t>
            </a:r>
          </a:p>
        </p:txBody>
      </p:sp>
      <p:sp>
        <p:nvSpPr>
          <p:cNvPr id="13" name="TextBox 12">
            <a:extLst>
              <a:ext uri="{FF2B5EF4-FFF2-40B4-BE49-F238E27FC236}">
                <a16:creationId xmlns:a16="http://schemas.microsoft.com/office/drawing/2014/main" id="{D9F61AA0-FB86-48F1-9B26-8F4AE41BC0C7}"/>
              </a:ext>
            </a:extLst>
          </p:cNvPr>
          <p:cNvSpPr txBox="1"/>
          <p:nvPr/>
        </p:nvSpPr>
        <p:spPr>
          <a:xfrm>
            <a:off x="1101405" y="2997494"/>
            <a:ext cx="2370645" cy="1117229"/>
          </a:xfrm>
          <a:prstGeom prst="rect">
            <a:avLst/>
          </a:prstGeom>
          <a:noFill/>
          <a:ln>
            <a:noFill/>
            <a:prstDash val="dash"/>
          </a:ln>
        </p:spPr>
        <p:txBody>
          <a:bodyPr wrap="square" rtlCol="0">
            <a:spAutoFit/>
          </a:bodyPr>
          <a:lstStyle/>
          <a:p>
            <a:pPr>
              <a:lnSpc>
                <a:spcPct val="90000"/>
              </a:lnSpc>
            </a:pPr>
            <a:r>
              <a:rPr lang="en-US" sz="1400" b="1" dirty="0">
                <a:solidFill>
                  <a:schemeClr val="accent1"/>
                </a:solidFill>
                <a:latin typeface="+mj-lt"/>
              </a:rPr>
              <a:t>West</a:t>
            </a:r>
          </a:p>
          <a:p>
            <a:pPr marL="171450" indent="-171450">
              <a:lnSpc>
                <a:spcPct val="90000"/>
              </a:lnSpc>
              <a:buClr>
                <a:schemeClr val="tx2"/>
              </a:buClr>
              <a:buSzPct val="150000"/>
              <a:buFont typeface="Arial" panose="020B0604020202020204" pitchFamily="34" charset="0"/>
              <a:buChar char="•"/>
            </a:pPr>
            <a:r>
              <a:rPr lang="en-US" sz="1200" dirty="0">
                <a:latin typeface="Georgia" panose="02040502050405020303" pitchFamily="18" charset="0"/>
              </a:rPr>
              <a:t>Lemon</a:t>
            </a:r>
          </a:p>
          <a:p>
            <a:pPr marL="171450" indent="-171450">
              <a:lnSpc>
                <a:spcPct val="90000"/>
              </a:lnSpc>
              <a:buClr>
                <a:schemeClr val="tx2"/>
              </a:buClr>
              <a:buSzPct val="150000"/>
              <a:buFont typeface="Arial" panose="020B0604020202020204" pitchFamily="34" charset="0"/>
              <a:buChar char="•"/>
            </a:pPr>
            <a:r>
              <a:rPr lang="en-US" sz="1200" dirty="0">
                <a:latin typeface="Georgia" panose="02040502050405020303" pitchFamily="18" charset="0"/>
              </a:rPr>
              <a:t>Parsley</a:t>
            </a:r>
          </a:p>
          <a:p>
            <a:pPr marL="171450" indent="-171450">
              <a:lnSpc>
                <a:spcPct val="90000"/>
              </a:lnSpc>
              <a:buClr>
                <a:schemeClr val="tx2"/>
              </a:buClr>
              <a:buSzPct val="150000"/>
              <a:buFont typeface="Arial" panose="020B0604020202020204" pitchFamily="34" charset="0"/>
              <a:buChar char="•"/>
            </a:pPr>
            <a:r>
              <a:rPr lang="en-US" sz="1200" dirty="0">
                <a:latin typeface="Georgia" panose="02040502050405020303" pitchFamily="18" charset="0"/>
              </a:rPr>
              <a:t>Strawberry</a:t>
            </a:r>
          </a:p>
          <a:p>
            <a:pPr marL="171450" indent="-171450">
              <a:lnSpc>
                <a:spcPct val="90000"/>
              </a:lnSpc>
              <a:buClr>
                <a:schemeClr val="tx2"/>
              </a:buClr>
              <a:buSzPct val="150000"/>
              <a:buFont typeface="Arial" panose="020B0604020202020204" pitchFamily="34" charset="0"/>
              <a:buChar char="•"/>
            </a:pPr>
            <a:r>
              <a:rPr lang="en-US" sz="1200" dirty="0">
                <a:latin typeface="Georgia" panose="02040502050405020303" pitchFamily="18" charset="0"/>
              </a:rPr>
              <a:t>Celery</a:t>
            </a:r>
          </a:p>
          <a:p>
            <a:pPr marL="171450" indent="-171450">
              <a:lnSpc>
                <a:spcPct val="90000"/>
              </a:lnSpc>
              <a:buClr>
                <a:schemeClr val="tx2"/>
              </a:buClr>
              <a:buSzPct val="150000"/>
              <a:buFont typeface="Arial" panose="020B0604020202020204" pitchFamily="34" charset="0"/>
              <a:buChar char="•"/>
            </a:pPr>
            <a:r>
              <a:rPr lang="en-US" sz="1200" dirty="0">
                <a:latin typeface="Georgia" panose="02040502050405020303" pitchFamily="18" charset="0"/>
              </a:rPr>
              <a:t>Carrots</a:t>
            </a:r>
          </a:p>
        </p:txBody>
      </p:sp>
      <p:sp>
        <p:nvSpPr>
          <p:cNvPr id="15" name="TextBox 14">
            <a:extLst>
              <a:ext uri="{FF2B5EF4-FFF2-40B4-BE49-F238E27FC236}">
                <a16:creationId xmlns:a16="http://schemas.microsoft.com/office/drawing/2014/main" id="{4B1F4565-AF74-4FF5-823E-4D4BDA52F1AB}"/>
              </a:ext>
            </a:extLst>
          </p:cNvPr>
          <p:cNvSpPr txBox="1"/>
          <p:nvPr/>
        </p:nvSpPr>
        <p:spPr>
          <a:xfrm>
            <a:off x="3951989" y="2153725"/>
            <a:ext cx="1589738" cy="1117229"/>
          </a:xfrm>
          <a:prstGeom prst="rect">
            <a:avLst/>
          </a:prstGeom>
          <a:noFill/>
          <a:ln>
            <a:noFill/>
            <a:prstDash val="dash"/>
          </a:ln>
        </p:spPr>
        <p:txBody>
          <a:bodyPr wrap="square" rtlCol="0">
            <a:spAutoFit/>
          </a:bodyPr>
          <a:lstStyle/>
          <a:p>
            <a:pPr>
              <a:lnSpc>
                <a:spcPct val="90000"/>
              </a:lnSpc>
            </a:pPr>
            <a:r>
              <a:rPr lang="en-US" sz="1400" b="1" dirty="0">
                <a:solidFill>
                  <a:schemeClr val="accent1"/>
                </a:solidFill>
                <a:latin typeface="+mj-lt"/>
              </a:rPr>
              <a:t>Midwest</a:t>
            </a:r>
          </a:p>
          <a:p>
            <a:pPr marL="171450" indent="-171450">
              <a:lnSpc>
                <a:spcPct val="90000"/>
              </a:lnSpc>
              <a:buClr>
                <a:schemeClr val="tx2"/>
              </a:buClr>
              <a:buSzPct val="150000"/>
              <a:buFont typeface="Arial" panose="020B0604020202020204" pitchFamily="34" charset="0"/>
              <a:buChar char="•"/>
            </a:pPr>
            <a:r>
              <a:rPr lang="en-US" sz="1200" dirty="0">
                <a:latin typeface="Georgia" panose="02040502050405020303" pitchFamily="18" charset="0"/>
              </a:rPr>
              <a:t>Beets</a:t>
            </a:r>
          </a:p>
          <a:p>
            <a:pPr marL="171450" indent="-171450">
              <a:lnSpc>
                <a:spcPct val="90000"/>
              </a:lnSpc>
              <a:buClr>
                <a:schemeClr val="tx2"/>
              </a:buClr>
              <a:buSzPct val="150000"/>
              <a:buFont typeface="Arial" panose="020B0604020202020204" pitchFamily="34" charset="0"/>
              <a:buChar char="•"/>
            </a:pPr>
            <a:r>
              <a:rPr lang="en-US" sz="1200" dirty="0">
                <a:latin typeface="Georgia" panose="02040502050405020303" pitchFamily="18" charset="0"/>
              </a:rPr>
              <a:t>Ginger</a:t>
            </a:r>
          </a:p>
          <a:p>
            <a:pPr marL="171450" indent="-171450">
              <a:lnSpc>
                <a:spcPct val="90000"/>
              </a:lnSpc>
              <a:buClr>
                <a:schemeClr val="tx2"/>
              </a:buClr>
              <a:buSzPct val="150000"/>
              <a:buFont typeface="Arial" panose="020B0604020202020204" pitchFamily="34" charset="0"/>
              <a:buChar char="•"/>
            </a:pPr>
            <a:r>
              <a:rPr lang="en-US" sz="1200" dirty="0">
                <a:latin typeface="Georgia" panose="02040502050405020303" pitchFamily="18" charset="0"/>
              </a:rPr>
              <a:t>Celery</a:t>
            </a:r>
          </a:p>
          <a:p>
            <a:pPr marL="171450" indent="-171450">
              <a:lnSpc>
                <a:spcPct val="90000"/>
              </a:lnSpc>
              <a:buClr>
                <a:schemeClr val="tx2"/>
              </a:buClr>
              <a:buSzPct val="150000"/>
              <a:buFont typeface="Arial" panose="020B0604020202020204" pitchFamily="34" charset="0"/>
              <a:buChar char="•"/>
            </a:pPr>
            <a:r>
              <a:rPr lang="en-US" sz="1200" dirty="0">
                <a:latin typeface="Georgia" panose="02040502050405020303" pitchFamily="18" charset="0"/>
              </a:rPr>
              <a:t>Grape</a:t>
            </a:r>
          </a:p>
          <a:p>
            <a:pPr marL="171450" indent="-171450">
              <a:lnSpc>
                <a:spcPct val="90000"/>
              </a:lnSpc>
              <a:buClr>
                <a:schemeClr val="tx2"/>
              </a:buClr>
              <a:buSzPct val="150000"/>
              <a:buFont typeface="Arial" panose="020B0604020202020204" pitchFamily="34" charset="0"/>
              <a:buChar char="•"/>
            </a:pPr>
            <a:r>
              <a:rPr lang="en-US" sz="1200" dirty="0">
                <a:latin typeface="Georgia" panose="02040502050405020303" pitchFamily="18" charset="0"/>
              </a:rPr>
              <a:t>Salt</a:t>
            </a:r>
          </a:p>
        </p:txBody>
      </p:sp>
      <p:sp>
        <p:nvSpPr>
          <p:cNvPr id="24" name="TextBox 23">
            <a:extLst>
              <a:ext uri="{FF2B5EF4-FFF2-40B4-BE49-F238E27FC236}">
                <a16:creationId xmlns:a16="http://schemas.microsoft.com/office/drawing/2014/main" id="{D299EE52-A030-4413-9B24-4789C6E5FB6F}"/>
              </a:ext>
            </a:extLst>
          </p:cNvPr>
          <p:cNvSpPr txBox="1"/>
          <p:nvPr/>
        </p:nvSpPr>
        <p:spPr>
          <a:xfrm>
            <a:off x="7058728" y="2615309"/>
            <a:ext cx="1704271" cy="1117229"/>
          </a:xfrm>
          <a:prstGeom prst="rect">
            <a:avLst/>
          </a:prstGeom>
          <a:noFill/>
          <a:ln>
            <a:noFill/>
            <a:prstDash val="dash"/>
          </a:ln>
        </p:spPr>
        <p:txBody>
          <a:bodyPr wrap="square" rtlCol="0">
            <a:spAutoFit/>
          </a:bodyPr>
          <a:lstStyle/>
          <a:p>
            <a:pPr>
              <a:lnSpc>
                <a:spcPct val="90000"/>
              </a:lnSpc>
            </a:pPr>
            <a:r>
              <a:rPr lang="en-US" sz="1400" b="1" dirty="0">
                <a:solidFill>
                  <a:schemeClr val="accent1"/>
                </a:solidFill>
                <a:latin typeface="+mj-lt"/>
              </a:rPr>
              <a:t>Northeast</a:t>
            </a:r>
          </a:p>
          <a:p>
            <a:pPr marL="171450" indent="-171450">
              <a:lnSpc>
                <a:spcPct val="90000"/>
              </a:lnSpc>
              <a:buClr>
                <a:schemeClr val="tx2"/>
              </a:buClr>
              <a:buSzPct val="150000"/>
              <a:buFont typeface="Arial" panose="020B0604020202020204" pitchFamily="34" charset="0"/>
              <a:buChar char="•"/>
            </a:pPr>
            <a:r>
              <a:rPr lang="en-US" sz="1200" dirty="0">
                <a:latin typeface="Georgia" panose="02040502050405020303" pitchFamily="18" charset="0"/>
              </a:rPr>
              <a:t>Blueberry</a:t>
            </a:r>
          </a:p>
          <a:p>
            <a:pPr marL="171450" indent="-171450">
              <a:lnSpc>
                <a:spcPct val="90000"/>
              </a:lnSpc>
              <a:buClr>
                <a:schemeClr val="tx2"/>
              </a:buClr>
              <a:buSzPct val="150000"/>
              <a:buFont typeface="Arial" panose="020B0604020202020204" pitchFamily="34" charset="0"/>
              <a:buChar char="•"/>
            </a:pPr>
            <a:r>
              <a:rPr lang="en-US" sz="1200" dirty="0">
                <a:latin typeface="Georgia" panose="02040502050405020303" pitchFamily="18" charset="0"/>
              </a:rPr>
              <a:t>Passion Fruit</a:t>
            </a:r>
          </a:p>
          <a:p>
            <a:pPr marL="171450" indent="-171450">
              <a:lnSpc>
                <a:spcPct val="90000"/>
              </a:lnSpc>
              <a:buClr>
                <a:schemeClr val="tx2"/>
              </a:buClr>
              <a:buSzPct val="150000"/>
              <a:buFont typeface="Arial" panose="020B0604020202020204" pitchFamily="34" charset="0"/>
              <a:buChar char="•"/>
            </a:pPr>
            <a:r>
              <a:rPr lang="en-US" sz="1200" dirty="0">
                <a:latin typeface="Georgia" panose="02040502050405020303" pitchFamily="18" charset="0"/>
              </a:rPr>
              <a:t>Grape</a:t>
            </a:r>
          </a:p>
          <a:p>
            <a:pPr marL="171450" indent="-171450">
              <a:lnSpc>
                <a:spcPct val="90000"/>
              </a:lnSpc>
              <a:buClr>
                <a:schemeClr val="tx2"/>
              </a:buClr>
              <a:buSzPct val="150000"/>
              <a:buFont typeface="Arial" panose="020B0604020202020204" pitchFamily="34" charset="0"/>
              <a:buChar char="•"/>
            </a:pPr>
            <a:r>
              <a:rPr lang="en-US" sz="1200" dirty="0">
                <a:latin typeface="Georgia" panose="02040502050405020303" pitchFamily="18" charset="0"/>
              </a:rPr>
              <a:t>Strawberry Banana</a:t>
            </a:r>
          </a:p>
          <a:p>
            <a:pPr marL="171450" indent="-171450">
              <a:lnSpc>
                <a:spcPct val="90000"/>
              </a:lnSpc>
              <a:buClr>
                <a:schemeClr val="tx2"/>
              </a:buClr>
              <a:buSzPct val="150000"/>
              <a:buFont typeface="Arial" panose="020B0604020202020204" pitchFamily="34" charset="0"/>
              <a:buChar char="•"/>
            </a:pPr>
            <a:r>
              <a:rPr lang="en-US" sz="1200" dirty="0">
                <a:latin typeface="Georgia" panose="02040502050405020303" pitchFamily="18" charset="0"/>
              </a:rPr>
              <a:t>Lemon Ginger</a:t>
            </a:r>
          </a:p>
        </p:txBody>
      </p:sp>
      <p:sp>
        <p:nvSpPr>
          <p:cNvPr id="25" name="TextBox 24">
            <a:extLst>
              <a:ext uri="{FF2B5EF4-FFF2-40B4-BE49-F238E27FC236}">
                <a16:creationId xmlns:a16="http://schemas.microsoft.com/office/drawing/2014/main" id="{F89B6203-80A8-45FB-BC8E-8EE1A34A2E9A}"/>
              </a:ext>
            </a:extLst>
          </p:cNvPr>
          <p:cNvSpPr txBox="1"/>
          <p:nvPr/>
        </p:nvSpPr>
        <p:spPr>
          <a:xfrm>
            <a:off x="5068350" y="4340616"/>
            <a:ext cx="1589738" cy="1449628"/>
          </a:xfrm>
          <a:prstGeom prst="rect">
            <a:avLst/>
          </a:prstGeom>
          <a:noFill/>
          <a:ln>
            <a:noFill/>
            <a:prstDash val="dash"/>
          </a:ln>
        </p:spPr>
        <p:txBody>
          <a:bodyPr wrap="square" rtlCol="0">
            <a:spAutoFit/>
          </a:bodyPr>
          <a:lstStyle/>
          <a:p>
            <a:pPr>
              <a:lnSpc>
                <a:spcPct val="90000"/>
              </a:lnSpc>
            </a:pPr>
            <a:r>
              <a:rPr lang="en-US" sz="1400" b="1" dirty="0">
                <a:solidFill>
                  <a:schemeClr val="accent1"/>
                </a:solidFill>
                <a:latin typeface="+mj-lt"/>
              </a:rPr>
              <a:t>South</a:t>
            </a:r>
          </a:p>
          <a:p>
            <a:pPr marL="171450" indent="-171450">
              <a:lnSpc>
                <a:spcPct val="90000"/>
              </a:lnSpc>
              <a:buClr>
                <a:schemeClr val="tx2"/>
              </a:buClr>
              <a:buSzPct val="150000"/>
              <a:buFont typeface="Arial" panose="020B0604020202020204" pitchFamily="34" charset="0"/>
              <a:buChar char="•"/>
            </a:pPr>
            <a:r>
              <a:rPr lang="en-US" sz="1200" dirty="0">
                <a:latin typeface="Georgia" panose="02040502050405020303" pitchFamily="18" charset="0"/>
              </a:rPr>
              <a:t>Grape</a:t>
            </a:r>
          </a:p>
          <a:p>
            <a:pPr marL="171450" indent="-171450">
              <a:lnSpc>
                <a:spcPct val="90000"/>
              </a:lnSpc>
              <a:buClr>
                <a:schemeClr val="tx2"/>
              </a:buClr>
              <a:buSzPct val="150000"/>
              <a:buFont typeface="Arial" panose="020B0604020202020204" pitchFamily="34" charset="0"/>
              <a:buChar char="•"/>
            </a:pPr>
            <a:r>
              <a:rPr lang="en-US" sz="1200" dirty="0">
                <a:latin typeface="Georgia" panose="02040502050405020303" pitchFamily="18" charset="0"/>
              </a:rPr>
              <a:t>Lemon</a:t>
            </a:r>
          </a:p>
          <a:p>
            <a:pPr marL="171450" indent="-171450">
              <a:lnSpc>
                <a:spcPct val="90000"/>
              </a:lnSpc>
              <a:buClr>
                <a:schemeClr val="tx2"/>
              </a:buClr>
              <a:buSzPct val="150000"/>
              <a:buFont typeface="Arial" panose="020B0604020202020204" pitchFamily="34" charset="0"/>
              <a:buChar char="•"/>
            </a:pPr>
            <a:r>
              <a:rPr lang="en-US" sz="1200" dirty="0">
                <a:latin typeface="Georgia" panose="02040502050405020303" pitchFamily="18" charset="0"/>
              </a:rPr>
              <a:t>Fruit Punch</a:t>
            </a:r>
          </a:p>
          <a:p>
            <a:pPr marL="171450" indent="-171450">
              <a:lnSpc>
                <a:spcPct val="90000"/>
              </a:lnSpc>
              <a:buClr>
                <a:schemeClr val="tx2"/>
              </a:buClr>
              <a:buSzPct val="150000"/>
              <a:buFont typeface="Arial" panose="020B0604020202020204" pitchFamily="34" charset="0"/>
              <a:buChar char="•"/>
            </a:pPr>
            <a:r>
              <a:rPr lang="en-US" sz="1200" dirty="0">
                <a:latin typeface="Georgia" panose="02040502050405020303" pitchFamily="18" charset="0"/>
              </a:rPr>
              <a:t>Celery</a:t>
            </a:r>
          </a:p>
          <a:p>
            <a:pPr marL="171450" indent="-171450">
              <a:lnSpc>
                <a:spcPct val="90000"/>
              </a:lnSpc>
              <a:buClr>
                <a:schemeClr val="tx2"/>
              </a:buClr>
              <a:buSzPct val="150000"/>
              <a:buFont typeface="Arial" panose="020B0604020202020204" pitchFamily="34" charset="0"/>
              <a:buChar char="•"/>
            </a:pPr>
            <a:r>
              <a:rPr lang="en-US" sz="1200" dirty="0">
                <a:latin typeface="Georgia" panose="02040502050405020303" pitchFamily="18" charset="0"/>
              </a:rPr>
              <a:t>Beets</a:t>
            </a:r>
          </a:p>
          <a:p>
            <a:pPr>
              <a:lnSpc>
                <a:spcPct val="90000"/>
              </a:lnSpc>
              <a:buClr>
                <a:schemeClr val="tx2"/>
              </a:buClr>
              <a:buSzPct val="150000"/>
            </a:pPr>
            <a:endParaRPr lang="en-US" sz="1200" dirty="0">
              <a:latin typeface="Georgia" panose="02040502050405020303" pitchFamily="18" charset="0"/>
            </a:endParaRPr>
          </a:p>
          <a:p>
            <a:pPr marL="171450" indent="-171450">
              <a:lnSpc>
                <a:spcPct val="90000"/>
              </a:lnSpc>
              <a:buClr>
                <a:schemeClr val="tx2"/>
              </a:buClr>
              <a:buSzPct val="150000"/>
              <a:buFont typeface="Arial" panose="020B0604020202020204" pitchFamily="34" charset="0"/>
              <a:buChar char="•"/>
            </a:pPr>
            <a:endParaRPr lang="en-US" sz="1200" dirty="0">
              <a:latin typeface="Georgia" panose="02040502050405020303" pitchFamily="18" charset="0"/>
            </a:endParaRPr>
          </a:p>
        </p:txBody>
      </p:sp>
    </p:spTree>
    <p:extLst>
      <p:ext uri="{BB962C8B-B14F-4D97-AF65-F5344CB8AC3E}">
        <p14:creationId xmlns:p14="http://schemas.microsoft.com/office/powerpoint/2010/main" val="2023107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90484D4-E7D4-4A78-8796-32989C2D3C74}"/>
              </a:ext>
            </a:extLst>
          </p:cNvPr>
          <p:cNvSpPr/>
          <p:nvPr/>
        </p:nvSpPr>
        <p:spPr>
          <a:xfrm>
            <a:off x="6124571" y="1589191"/>
            <a:ext cx="2727964" cy="45068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82880" rIns="137160" bIns="182880" rtlCol="0" anchor="t"/>
          <a:lstStyle/>
          <a:p>
            <a:pPr>
              <a:lnSpc>
                <a:spcPct val="80000"/>
              </a:lnSpc>
              <a:spcAft>
                <a:spcPts val="1200"/>
              </a:spcAft>
            </a:pPr>
            <a:endParaRPr lang="en-US" sz="1200" dirty="0">
              <a:latin typeface="Georgia" charset="0"/>
              <a:ea typeface="Georgia" charset="0"/>
              <a:cs typeface="Georgia" charset="0"/>
            </a:endParaRPr>
          </a:p>
        </p:txBody>
      </p:sp>
      <p:sp>
        <p:nvSpPr>
          <p:cNvPr id="2" name="Title 1">
            <a:extLst>
              <a:ext uri="{FF2B5EF4-FFF2-40B4-BE49-F238E27FC236}">
                <a16:creationId xmlns:a16="http://schemas.microsoft.com/office/drawing/2014/main" id="{D117FBAB-4DDB-4CB5-AB94-E9CC3AF3D798}"/>
              </a:ext>
            </a:extLst>
          </p:cNvPr>
          <p:cNvSpPr>
            <a:spLocks noGrp="1"/>
          </p:cNvSpPr>
          <p:nvPr>
            <p:ph type="title"/>
          </p:nvPr>
        </p:nvSpPr>
        <p:spPr/>
        <p:txBody>
          <a:bodyPr/>
          <a:lstStyle/>
          <a:p>
            <a:r>
              <a:rPr lang="en-US" dirty="0"/>
              <a:t>Project Objectives and Scope</a:t>
            </a:r>
          </a:p>
        </p:txBody>
      </p:sp>
      <p:sp>
        <p:nvSpPr>
          <p:cNvPr id="4" name="Text Placeholder 3">
            <a:extLst>
              <a:ext uri="{FF2B5EF4-FFF2-40B4-BE49-F238E27FC236}">
                <a16:creationId xmlns:a16="http://schemas.microsoft.com/office/drawing/2014/main" id="{4452C52D-58F9-47C9-8D16-1E099609C87C}"/>
              </a:ext>
            </a:extLst>
          </p:cNvPr>
          <p:cNvSpPr>
            <a:spLocks noGrp="1"/>
          </p:cNvSpPr>
          <p:nvPr>
            <p:ph type="body" sz="quarter" idx="14"/>
          </p:nvPr>
        </p:nvSpPr>
        <p:spPr/>
        <p:txBody>
          <a:bodyPr/>
          <a:lstStyle/>
          <a:p>
            <a:r>
              <a:rPr lang="en-US" dirty="0"/>
              <a:t> </a:t>
            </a:r>
          </a:p>
          <a:p>
            <a:r>
              <a:rPr lang="en-US" dirty="0"/>
              <a:t> </a:t>
            </a:r>
          </a:p>
        </p:txBody>
      </p:sp>
      <p:sp>
        <p:nvSpPr>
          <p:cNvPr id="5" name="Slide Number Placeholder 4">
            <a:extLst>
              <a:ext uri="{FF2B5EF4-FFF2-40B4-BE49-F238E27FC236}">
                <a16:creationId xmlns:a16="http://schemas.microsoft.com/office/drawing/2014/main" id="{EE594FB3-FC5E-48DA-80B8-BDB3EF831F39}"/>
              </a:ext>
            </a:extLst>
          </p:cNvPr>
          <p:cNvSpPr>
            <a:spLocks noGrp="1"/>
          </p:cNvSpPr>
          <p:nvPr>
            <p:ph type="sldNum" sz="quarter" idx="4"/>
          </p:nvPr>
        </p:nvSpPr>
        <p:spPr/>
        <p:txBody>
          <a:bodyPr/>
          <a:lstStyle/>
          <a:p>
            <a:pPr defTabSz="856716"/>
            <a:fld id="{7B6B1C32-E567-445C-9FD5-2A0B0A08DD29}" type="slidenum">
              <a:rPr lang="en-US" smtClean="0"/>
              <a:pPr defTabSz="856716"/>
              <a:t>5</a:t>
            </a:fld>
            <a:endParaRPr lang="en-US" dirty="0"/>
          </a:p>
        </p:txBody>
      </p:sp>
      <p:sp>
        <p:nvSpPr>
          <p:cNvPr id="8" name="Text Placeholder 7">
            <a:extLst>
              <a:ext uri="{FF2B5EF4-FFF2-40B4-BE49-F238E27FC236}">
                <a16:creationId xmlns:a16="http://schemas.microsoft.com/office/drawing/2014/main" id="{3029047E-7108-47A8-A0A0-E7A927DB3D6A}"/>
              </a:ext>
            </a:extLst>
          </p:cNvPr>
          <p:cNvSpPr>
            <a:spLocks noGrp="1"/>
          </p:cNvSpPr>
          <p:nvPr>
            <p:ph type="body" sz="quarter" idx="16"/>
          </p:nvPr>
        </p:nvSpPr>
        <p:spPr/>
        <p:txBody>
          <a:bodyPr/>
          <a:lstStyle/>
          <a:p>
            <a:r>
              <a:rPr lang="en-US" sz="1600" b="1" dirty="0">
                <a:latin typeface="+mj-lt"/>
              </a:rPr>
              <a:t>Key Category Issues Addressed</a:t>
            </a:r>
          </a:p>
          <a:p>
            <a:pPr lvl="1"/>
            <a:r>
              <a:rPr lang="en-US" dirty="0"/>
              <a:t>Category specific usage, including Campbell’s and leading competitor brands</a:t>
            </a:r>
          </a:p>
          <a:p>
            <a:pPr lvl="1"/>
            <a:r>
              <a:rPr lang="en-US" dirty="0"/>
              <a:t>Brand awareness (unaided and aided) </a:t>
            </a:r>
          </a:p>
          <a:p>
            <a:pPr lvl="1"/>
            <a:r>
              <a:rPr lang="en-US" dirty="0"/>
              <a:t>Brand usage </a:t>
            </a:r>
          </a:p>
          <a:p>
            <a:pPr lvl="1"/>
            <a:r>
              <a:rPr lang="en-US" dirty="0"/>
              <a:t>Critical purchasing considerations</a:t>
            </a:r>
          </a:p>
          <a:p>
            <a:pPr lvl="1"/>
            <a:r>
              <a:rPr lang="en-US" dirty="0"/>
              <a:t>Brand performance across key factors and reasons to believe</a:t>
            </a:r>
          </a:p>
          <a:p>
            <a:pPr lvl="1"/>
            <a:r>
              <a:rPr lang="en-US" dirty="0"/>
              <a:t>Net promotor scores (NPS) for portfolios as well as individual brands </a:t>
            </a:r>
          </a:p>
          <a:p>
            <a:pPr lvl="1"/>
            <a:r>
              <a:rPr lang="en-US" dirty="0"/>
              <a:t>Advertising awareness and association </a:t>
            </a:r>
          </a:p>
          <a:p>
            <a:pPr lvl="1"/>
            <a:r>
              <a:rPr lang="en-US" dirty="0"/>
              <a:t>Operator expectations of manufacturer support </a:t>
            </a:r>
          </a:p>
          <a:p>
            <a:endParaRPr lang="en-US" b="1" dirty="0"/>
          </a:p>
          <a:p>
            <a:endParaRPr lang="en-US" dirty="0"/>
          </a:p>
        </p:txBody>
      </p:sp>
      <p:sp>
        <p:nvSpPr>
          <p:cNvPr id="6" name="Text Placeholder 5">
            <a:extLst>
              <a:ext uri="{FF2B5EF4-FFF2-40B4-BE49-F238E27FC236}">
                <a16:creationId xmlns:a16="http://schemas.microsoft.com/office/drawing/2014/main" id="{0F5A8095-3576-468B-8DD8-407AC705050E}"/>
              </a:ext>
            </a:extLst>
          </p:cNvPr>
          <p:cNvSpPr>
            <a:spLocks noGrp="1"/>
          </p:cNvSpPr>
          <p:nvPr>
            <p:ph type="body" sz="quarter" idx="17"/>
          </p:nvPr>
        </p:nvSpPr>
        <p:spPr>
          <a:xfrm>
            <a:off x="6172200" y="1681018"/>
            <a:ext cx="2590800" cy="4318338"/>
          </a:xfrm>
        </p:spPr>
        <p:txBody>
          <a:bodyPr/>
          <a:lstStyle/>
          <a:p>
            <a:r>
              <a:rPr lang="en-US" sz="1400" dirty="0">
                <a:solidFill>
                  <a:schemeClr val="bg1"/>
                </a:solidFill>
                <a:latin typeface="+mj-lt"/>
              </a:rPr>
              <a:t>Category Scope:</a:t>
            </a:r>
          </a:p>
          <a:p>
            <a:pPr lvl="1">
              <a:buClr>
                <a:schemeClr val="bg1"/>
              </a:buClr>
            </a:pPr>
            <a:r>
              <a:rPr lang="en-US" dirty="0">
                <a:solidFill>
                  <a:schemeClr val="bg1"/>
                </a:solidFill>
              </a:rPr>
              <a:t>Soup (includes scratch, frozen, refrigerated and canned)</a:t>
            </a:r>
          </a:p>
          <a:p>
            <a:pPr lvl="1">
              <a:buClr>
                <a:schemeClr val="bg1"/>
              </a:buClr>
            </a:pPr>
            <a:r>
              <a:rPr lang="en-US" dirty="0">
                <a:solidFill>
                  <a:schemeClr val="bg1"/>
                </a:solidFill>
              </a:rPr>
              <a:t>Vegetable  and/or fruit beverages and coconut water</a:t>
            </a:r>
          </a:p>
          <a:p>
            <a:pPr lvl="1">
              <a:buClr>
                <a:schemeClr val="bg1"/>
              </a:buClr>
            </a:pPr>
            <a:r>
              <a:rPr lang="en-US" dirty="0">
                <a:solidFill>
                  <a:schemeClr val="bg1"/>
                </a:solidFill>
              </a:rPr>
              <a:t>Packaged snacks</a:t>
            </a:r>
          </a:p>
          <a:p>
            <a:pPr lvl="1">
              <a:buClr>
                <a:schemeClr val="bg1"/>
              </a:buClr>
            </a:pPr>
            <a:r>
              <a:rPr lang="en-US" dirty="0">
                <a:solidFill>
                  <a:schemeClr val="bg1"/>
                </a:solidFill>
              </a:rPr>
              <a:t>Salsa </a:t>
            </a:r>
          </a:p>
          <a:p>
            <a:pPr lvl="1">
              <a:buClr>
                <a:schemeClr val="bg1"/>
              </a:buClr>
            </a:pPr>
            <a:r>
              <a:rPr lang="en-US" dirty="0">
                <a:solidFill>
                  <a:schemeClr val="bg1"/>
                </a:solidFill>
              </a:rPr>
              <a:t>Manufacturer portfolios </a:t>
            </a:r>
          </a:p>
          <a:p>
            <a:endParaRPr lang="en-US" dirty="0">
              <a:solidFill>
                <a:schemeClr val="bg1"/>
              </a:solidFill>
            </a:endParaRPr>
          </a:p>
          <a:p>
            <a:r>
              <a:rPr lang="en-US" sz="1400" dirty="0">
                <a:solidFill>
                  <a:schemeClr val="bg1"/>
                </a:solidFill>
                <a:latin typeface="+mj-lt"/>
              </a:rPr>
              <a:t>Segment Scope:</a:t>
            </a:r>
          </a:p>
          <a:p>
            <a:pPr lvl="1">
              <a:buClr>
                <a:schemeClr val="bg1"/>
              </a:buClr>
            </a:pPr>
            <a:r>
              <a:rPr lang="en-US" dirty="0">
                <a:solidFill>
                  <a:schemeClr val="bg1"/>
                </a:solidFill>
              </a:rPr>
              <a:t>K-12</a:t>
            </a:r>
          </a:p>
          <a:p>
            <a:pPr lvl="1">
              <a:buClr>
                <a:schemeClr val="bg1"/>
              </a:buClr>
            </a:pPr>
            <a:r>
              <a:rPr lang="en-US" dirty="0">
                <a:solidFill>
                  <a:schemeClr val="bg1"/>
                </a:solidFill>
              </a:rPr>
              <a:t>Healthcare</a:t>
            </a:r>
          </a:p>
          <a:p>
            <a:pPr lvl="1">
              <a:buClr>
                <a:schemeClr val="bg1"/>
              </a:buClr>
            </a:pPr>
            <a:r>
              <a:rPr lang="en-US" dirty="0">
                <a:solidFill>
                  <a:schemeClr val="bg1"/>
                </a:solidFill>
              </a:rPr>
              <a:t>College and university</a:t>
            </a:r>
          </a:p>
          <a:p>
            <a:pPr lvl="1">
              <a:buClr>
                <a:schemeClr val="bg1"/>
              </a:buClr>
            </a:pPr>
            <a:r>
              <a:rPr lang="en-US" dirty="0">
                <a:solidFill>
                  <a:schemeClr val="bg1"/>
                </a:solidFill>
              </a:rPr>
              <a:t>Limited-service restaurants (independent restaurants as well as chains)</a:t>
            </a:r>
          </a:p>
          <a:p>
            <a:pPr lvl="1">
              <a:buClr>
                <a:schemeClr val="bg1"/>
              </a:buClr>
            </a:pPr>
            <a:r>
              <a:rPr lang="en-US" dirty="0">
                <a:solidFill>
                  <a:schemeClr val="bg1"/>
                </a:solidFill>
              </a:rPr>
              <a:t>Full-service restaurants (independent restaurants as well as chains)</a:t>
            </a:r>
          </a:p>
          <a:p>
            <a:pPr lvl="1">
              <a:buClr>
                <a:schemeClr val="bg1"/>
              </a:buClr>
            </a:pPr>
            <a:r>
              <a:rPr lang="en-US" dirty="0">
                <a:solidFill>
                  <a:schemeClr val="bg1"/>
                </a:solidFill>
              </a:rPr>
              <a:t>C-stores</a:t>
            </a:r>
          </a:p>
          <a:p>
            <a:pPr lvl="1">
              <a:buClr>
                <a:schemeClr val="bg1"/>
              </a:buClr>
            </a:pPr>
            <a:r>
              <a:rPr lang="en-US" dirty="0">
                <a:solidFill>
                  <a:schemeClr val="bg1"/>
                </a:solidFill>
              </a:rPr>
              <a:t>Lodging</a:t>
            </a:r>
          </a:p>
        </p:txBody>
      </p:sp>
      <p:sp>
        <p:nvSpPr>
          <p:cNvPr id="10" name="Text Placeholder 7">
            <a:extLst>
              <a:ext uri="{FF2B5EF4-FFF2-40B4-BE49-F238E27FC236}">
                <a16:creationId xmlns:a16="http://schemas.microsoft.com/office/drawing/2014/main" id="{801A2C16-B854-4DBD-AE14-C87970F9D0C7}"/>
              </a:ext>
            </a:extLst>
          </p:cNvPr>
          <p:cNvSpPr txBox="1">
            <a:spLocks/>
          </p:cNvSpPr>
          <p:nvPr/>
        </p:nvSpPr>
        <p:spPr>
          <a:xfrm>
            <a:off x="381000" y="1681018"/>
            <a:ext cx="2590800" cy="4414982"/>
          </a:xfrm>
          <a:prstGeom prst="rect">
            <a:avLst/>
          </a:prstGeom>
        </p:spPr>
        <p:txBody>
          <a:bodyPr vert="horz" lIns="0" tIns="0" rIns="0" bIns="0" numCol="1" spcCol="365760" rtlCol="0">
            <a:noAutofit/>
          </a:bodyPr>
          <a:lstStyle>
            <a:lvl1pPr marL="0" indent="0" algn="l" defTabSz="906199" rtl="0" eaLnBrk="1" latinLnBrk="0" hangingPunct="1">
              <a:spcBef>
                <a:spcPts val="0"/>
              </a:spcBef>
              <a:spcAft>
                <a:spcPts val="800"/>
              </a:spcAft>
              <a:buClrTx/>
              <a:buFont typeface="Calibri" panose="020F0502020204030204" pitchFamily="34" charset="0"/>
              <a:buNone/>
              <a:defRPr sz="1100" kern="1200" spc="-50" baseline="0">
                <a:solidFill>
                  <a:schemeClr val="tx1"/>
                </a:solidFill>
                <a:latin typeface="Georgia" charset="0"/>
                <a:ea typeface="Georgia" charset="0"/>
                <a:cs typeface="Georgia" charset="0"/>
              </a:defRPr>
            </a:lvl1pPr>
            <a:lvl2pPr marL="406400" indent="-234950" algn="l" defTabSz="906199" rtl="0" eaLnBrk="1" latinLnBrk="0" hangingPunct="1">
              <a:spcBef>
                <a:spcPts val="0"/>
              </a:spcBef>
              <a:spcAft>
                <a:spcPts val="400"/>
              </a:spcAft>
              <a:buClr>
                <a:schemeClr val="tx2"/>
              </a:buClr>
              <a:buFont typeface="Helvetica" charset="0"/>
              <a:buChar char="●"/>
              <a:tabLst/>
              <a:defRPr sz="1100" kern="1200" spc="-50" baseline="0">
                <a:solidFill>
                  <a:schemeClr val="tx1"/>
                </a:solidFill>
                <a:latin typeface="Georgia" charset="0"/>
                <a:ea typeface="Georgia" charset="0"/>
                <a:cs typeface="Georgia" charset="0"/>
              </a:defRPr>
            </a:lvl2pPr>
            <a:lvl3pPr marL="750888" indent="-284163" algn="l" defTabSz="906199" rtl="0" eaLnBrk="1" latinLnBrk="0" hangingPunct="1">
              <a:spcBef>
                <a:spcPts val="0"/>
              </a:spcBef>
              <a:spcAft>
                <a:spcPts val="400"/>
              </a:spcAft>
              <a:buClrTx/>
              <a:buFont typeface="AppleSymbols" charset="0"/>
              <a:buChar char="⎯"/>
              <a:tabLst/>
              <a:defRPr sz="1100" kern="1200" spc="-50" baseline="0">
                <a:solidFill>
                  <a:schemeClr val="tx1"/>
                </a:solidFill>
                <a:latin typeface="Georgia" charset="0"/>
                <a:ea typeface="Georgia" charset="0"/>
                <a:cs typeface="Georgia" charset="0"/>
              </a:defRPr>
            </a:lvl3pPr>
            <a:lvl4pPr marL="1035050" indent="-233363" algn="l" defTabSz="906199" rtl="0" eaLnBrk="1" latinLnBrk="0" hangingPunct="1">
              <a:spcBef>
                <a:spcPts val="0"/>
              </a:spcBef>
              <a:spcAft>
                <a:spcPts val="400"/>
              </a:spcAft>
              <a:buClrTx/>
              <a:buFont typeface="Calibri" panose="020F0502020204030204" pitchFamily="34" charset="0"/>
              <a:buChar char="‒"/>
              <a:tabLst/>
              <a:defRPr sz="1100" kern="1200" spc="-50" baseline="0">
                <a:solidFill>
                  <a:schemeClr val="tx1"/>
                </a:solidFill>
                <a:latin typeface="Georgia" charset="0"/>
                <a:ea typeface="Georgia" charset="0"/>
                <a:cs typeface="Georgia" charset="0"/>
              </a:defRPr>
            </a:lvl4pPr>
            <a:lvl5pPr marL="1320800" indent="-234950" algn="l" defTabSz="906199" rtl="0" eaLnBrk="1" latinLnBrk="0" hangingPunct="1">
              <a:spcBef>
                <a:spcPts val="0"/>
              </a:spcBef>
              <a:spcAft>
                <a:spcPts val="400"/>
              </a:spcAft>
              <a:buClrTx/>
              <a:buFont typeface="Calibri" panose="020F0502020204030204" pitchFamily="34" charset="0"/>
              <a:buChar char="‒"/>
              <a:tabLst/>
              <a:defRPr sz="1100" kern="1200" spc="-50" baseline="0">
                <a:solidFill>
                  <a:schemeClr val="tx1"/>
                </a:solidFill>
                <a:latin typeface="Georgia" charset="0"/>
                <a:ea typeface="Georgia" charset="0"/>
                <a:cs typeface="Georgia" charset="0"/>
              </a:defRPr>
            </a:lvl5pPr>
            <a:lvl6pPr marL="2492048"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6pPr>
            <a:lvl7pPr marL="2945147"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7pPr>
            <a:lvl8pPr marL="3398246"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8pPr>
            <a:lvl9pPr marL="3851346"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9pPr>
          </a:lstStyle>
          <a:p>
            <a:r>
              <a:rPr lang="en-US" sz="1600" b="1" dirty="0">
                <a:latin typeface="+mj-lt"/>
              </a:rPr>
              <a:t>Engagement Objectives</a:t>
            </a:r>
          </a:p>
          <a:p>
            <a:pPr marL="171450" indent="-171450">
              <a:buFont typeface="Arial" panose="020B0604020202020204" pitchFamily="34" charset="0"/>
              <a:buChar char="•"/>
            </a:pPr>
            <a:r>
              <a:rPr lang="en-US" dirty="0"/>
              <a:t>Tracking and monitoring operator awareness, usage and perception of the Campbell’s Foodservice portfolio as well as key competitor portfolios. </a:t>
            </a:r>
          </a:p>
          <a:p>
            <a:pPr marL="171450" indent="-171450">
              <a:buFont typeface="Arial" panose="020B0604020202020204" pitchFamily="34" charset="0"/>
              <a:buChar char="•"/>
            </a:pPr>
            <a:r>
              <a:rPr lang="en-US" dirty="0"/>
              <a:t>Tracking and monitoring operator awareness, usage and perception of the priority brands within the Campbell’s Foodservice portfolio as well as key competitor brands. </a:t>
            </a:r>
          </a:p>
          <a:p>
            <a:pPr marL="171450" indent="-171450">
              <a:buFont typeface="Arial" panose="020B0604020202020204" pitchFamily="34" charset="0"/>
              <a:buChar char="•"/>
            </a:pPr>
            <a:r>
              <a:rPr lang="en-US" dirty="0"/>
              <a:t>Measure the success and effectiveness of Campbell’s marketing communications. </a:t>
            </a:r>
          </a:p>
          <a:p>
            <a:pPr marL="171450" indent="-171450">
              <a:buFont typeface="Arial" panose="020B0604020202020204" pitchFamily="34" charset="0"/>
              <a:buChar char="•"/>
            </a:pPr>
            <a:r>
              <a:rPr lang="en-US" dirty="0"/>
              <a:t>Develop and provide key conclusions, implications and recommendations to Campbell's Foodservice regarding relevant brands. </a:t>
            </a:r>
          </a:p>
          <a:p>
            <a:pPr marL="171450" indent="-171450">
              <a:buFont typeface="Arial" panose="020B0604020202020204" pitchFamily="34" charset="0"/>
              <a:buChar char="•"/>
            </a:pPr>
            <a:r>
              <a:rPr lang="en-US" dirty="0"/>
              <a:t>Develop a fixed set of measures to be collected annually. </a:t>
            </a:r>
          </a:p>
          <a:p>
            <a:pPr marL="171450" indent="-171450">
              <a:buFont typeface="Arial" panose="020B0604020202020204" pitchFamily="34" charset="0"/>
              <a:buChar char="•"/>
            </a:pPr>
            <a:r>
              <a:rPr lang="en-US" dirty="0"/>
              <a:t>Develop and adjust a variable set of measures to gather category-level insights  designed to inform annual planning. </a:t>
            </a:r>
          </a:p>
        </p:txBody>
      </p:sp>
    </p:spTree>
    <p:extLst>
      <p:ext uri="{BB962C8B-B14F-4D97-AF65-F5344CB8AC3E}">
        <p14:creationId xmlns:p14="http://schemas.microsoft.com/office/powerpoint/2010/main" val="33117658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55188-2246-407A-BBCE-9EC82C2CC3D9}"/>
              </a:ext>
            </a:extLst>
          </p:cNvPr>
          <p:cNvSpPr>
            <a:spLocks noGrp="1"/>
          </p:cNvSpPr>
          <p:nvPr>
            <p:ph type="title"/>
          </p:nvPr>
        </p:nvSpPr>
        <p:spPr/>
        <p:txBody>
          <a:bodyPr/>
          <a:lstStyle/>
          <a:p>
            <a:r>
              <a:rPr lang="en-US" dirty="0"/>
              <a:t>Category and Brand Assessment</a:t>
            </a:r>
          </a:p>
        </p:txBody>
      </p:sp>
      <p:sp>
        <p:nvSpPr>
          <p:cNvPr id="6" name="Text Placeholder 5">
            <a:extLst>
              <a:ext uri="{FF2B5EF4-FFF2-40B4-BE49-F238E27FC236}">
                <a16:creationId xmlns:a16="http://schemas.microsoft.com/office/drawing/2014/main" id="{6C99E14C-E9F2-4005-BE88-C5581ABEF781}"/>
              </a:ext>
            </a:extLst>
          </p:cNvPr>
          <p:cNvSpPr>
            <a:spLocks noGrp="1"/>
          </p:cNvSpPr>
          <p:nvPr>
            <p:ph type="body" sz="quarter" idx="14"/>
          </p:nvPr>
        </p:nvSpPr>
        <p:spPr/>
        <p:txBody>
          <a:bodyPr/>
          <a:lstStyle/>
          <a:p>
            <a:r>
              <a:rPr lang="en-US" sz="1400" b="1" dirty="0">
                <a:solidFill>
                  <a:schemeClr val="accent1"/>
                </a:solidFill>
                <a:latin typeface="+mj-lt"/>
              </a:rPr>
              <a:t>Category Summary</a:t>
            </a:r>
          </a:p>
          <a:p>
            <a:r>
              <a:rPr lang="en-US" dirty="0"/>
              <a:t>In the fruit and/or vegetable juice and coconut water category, </a:t>
            </a:r>
            <a:r>
              <a:rPr lang="en-US" b="1" dirty="0"/>
              <a:t>V8 is the leader in terms of unaided awareness, </a:t>
            </a:r>
            <a:r>
              <a:rPr lang="en-US" dirty="0"/>
              <a:t>but second to Vita Coco in aided awareness and operator usage.</a:t>
            </a:r>
          </a:p>
          <a:p>
            <a:r>
              <a:rPr lang="en-US" dirty="0"/>
              <a:t>On the primary purchase drivers of price, taste and 100% juice products, </a:t>
            </a:r>
            <a:r>
              <a:rPr lang="en-US" b="1" dirty="0"/>
              <a:t>Ocean Spray leads the competitive set.</a:t>
            </a:r>
          </a:p>
          <a:p>
            <a:r>
              <a:rPr lang="en-US" b="1" dirty="0"/>
              <a:t>Fruit juice is the most popular beverage format across all major segments, </a:t>
            </a:r>
            <a:r>
              <a:rPr lang="en-US" dirty="0"/>
              <a:t>with noncommercial operators offering the largest proportion of fruit juice only compared to competitors. Coconut water is the second-most purchased format of beverages included in the study, followed by vegetable juice only and vegetable fruit juice blends. Restaurants account for the largest proportion of fruit vegetable juice blends. </a:t>
            </a:r>
            <a:endParaRPr lang="en-US" b="1" dirty="0"/>
          </a:p>
          <a:p>
            <a:r>
              <a:rPr lang="en-US" dirty="0"/>
              <a:t>Vita Coco commands the highest NPS of brands included in the study, followed by Sacramento. </a:t>
            </a:r>
            <a:endParaRPr lang="en-US" b="1" dirty="0"/>
          </a:p>
          <a:p>
            <a:r>
              <a:rPr lang="en-US" sz="1400" b="1" dirty="0">
                <a:solidFill>
                  <a:schemeClr val="accent1"/>
                </a:solidFill>
                <a:latin typeface="+mj-lt"/>
              </a:rPr>
              <a:t>V8 Operator Summary</a:t>
            </a:r>
          </a:p>
          <a:p>
            <a:r>
              <a:rPr lang="en-US" b="1" dirty="0"/>
              <a:t>Operators are very familiar with V8 </a:t>
            </a:r>
            <a:r>
              <a:rPr lang="en-US" dirty="0"/>
              <a:t>as a brand in the beverage category, leading to high usage. One in three operators menuing juice or coconut water currently purchase V8 for their establishment.</a:t>
            </a:r>
          </a:p>
          <a:p>
            <a:r>
              <a:rPr lang="en-US" dirty="0"/>
              <a:t>The brand </a:t>
            </a:r>
            <a:r>
              <a:rPr lang="en-US" b="1" dirty="0"/>
              <a:t>slightly</a:t>
            </a:r>
            <a:r>
              <a:rPr lang="en-US" dirty="0"/>
              <a:t> </a:t>
            </a:r>
            <a:r>
              <a:rPr lang="en-US" b="1" dirty="0"/>
              <a:t>underperforms competitors</a:t>
            </a:r>
            <a:r>
              <a:rPr lang="en-US" dirty="0"/>
              <a:t> when it comes to the most important purchase driver for operators: price. But, </a:t>
            </a:r>
            <a:r>
              <a:rPr lang="en-US" b="1" dirty="0"/>
              <a:t>V8 outperforms competitors </a:t>
            </a:r>
            <a:r>
              <a:rPr lang="en-US" dirty="0"/>
              <a:t>in terms of shelf life, health benefits and quality.</a:t>
            </a:r>
          </a:p>
          <a:p>
            <a:r>
              <a:rPr lang="en-US" b="1" dirty="0"/>
              <a:t>V8 is ranked third in NPS performance. </a:t>
            </a:r>
            <a:r>
              <a:rPr lang="en-US" dirty="0"/>
              <a:t>With an NPS of 39, the brand is considered to be performing “good” but there is room for improvement. </a:t>
            </a:r>
          </a:p>
          <a:p>
            <a:r>
              <a:rPr lang="en-US" dirty="0"/>
              <a:t>Only one-third of operators are very motivated by the statement </a:t>
            </a:r>
            <a:r>
              <a:rPr lang="en-US" b="1" dirty="0">
                <a:solidFill>
                  <a:schemeClr val="accent1"/>
                </a:solidFill>
              </a:rPr>
              <a:t>“V8 delivers plant-based goodness.”</a:t>
            </a:r>
            <a:endParaRPr lang="en-US" b="1" dirty="0"/>
          </a:p>
        </p:txBody>
      </p:sp>
      <p:sp>
        <p:nvSpPr>
          <p:cNvPr id="5" name="Slide Number Placeholder 4">
            <a:extLst>
              <a:ext uri="{FF2B5EF4-FFF2-40B4-BE49-F238E27FC236}">
                <a16:creationId xmlns:a16="http://schemas.microsoft.com/office/drawing/2014/main" id="{875B65D8-DF95-4A0C-8EA9-76A46984B07D}"/>
              </a:ext>
            </a:extLst>
          </p:cNvPr>
          <p:cNvSpPr>
            <a:spLocks noGrp="1"/>
          </p:cNvSpPr>
          <p:nvPr>
            <p:ph type="sldNum" sz="quarter" idx="4"/>
          </p:nvPr>
        </p:nvSpPr>
        <p:spPr/>
        <p:txBody>
          <a:bodyPr/>
          <a:lstStyle/>
          <a:p>
            <a:pPr defTabSz="856716"/>
            <a:fld id="{7B6B1C32-E567-445C-9FD5-2A0B0A08DD29}" type="slidenum">
              <a:rPr lang="en-US" smtClean="0"/>
              <a:pPr defTabSz="856716"/>
              <a:t>50</a:t>
            </a:fld>
            <a:endParaRPr lang="en-US" dirty="0"/>
          </a:p>
        </p:txBody>
      </p:sp>
      <p:sp>
        <p:nvSpPr>
          <p:cNvPr id="10" name="Text Placeholder 9">
            <a:extLst>
              <a:ext uri="{FF2B5EF4-FFF2-40B4-BE49-F238E27FC236}">
                <a16:creationId xmlns:a16="http://schemas.microsoft.com/office/drawing/2014/main" id="{A571546F-DEE6-4F91-BB0C-0CB2AED457A3}"/>
              </a:ext>
            </a:extLst>
          </p:cNvPr>
          <p:cNvSpPr>
            <a:spLocks noGrp="1"/>
          </p:cNvSpPr>
          <p:nvPr>
            <p:ph type="body" sz="quarter" idx="15"/>
          </p:nvPr>
        </p:nvSpPr>
        <p:spPr/>
        <p:txBody>
          <a:bodyPr/>
          <a:lstStyle/>
          <a:p>
            <a:r>
              <a:rPr lang="en-US" dirty="0"/>
              <a:t>Beverages</a:t>
            </a:r>
          </a:p>
        </p:txBody>
      </p:sp>
    </p:spTree>
    <p:extLst>
      <p:ext uri="{BB962C8B-B14F-4D97-AF65-F5344CB8AC3E}">
        <p14:creationId xmlns:p14="http://schemas.microsoft.com/office/powerpoint/2010/main" val="10369447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AC8679C-2FE5-4BED-BCEF-2AD85AE3E804}"/>
              </a:ext>
            </a:extLst>
          </p:cNvPr>
          <p:cNvSpPr>
            <a:spLocks noGrp="1"/>
          </p:cNvSpPr>
          <p:nvPr>
            <p:ph type="title"/>
          </p:nvPr>
        </p:nvSpPr>
        <p:spPr/>
        <p:txBody>
          <a:bodyPr/>
          <a:lstStyle/>
          <a:p>
            <a:r>
              <a:rPr lang="en-US" dirty="0"/>
              <a:t>Recommendations</a:t>
            </a:r>
          </a:p>
        </p:txBody>
      </p:sp>
      <p:sp>
        <p:nvSpPr>
          <p:cNvPr id="8" name="Text Placeholder 7">
            <a:extLst>
              <a:ext uri="{FF2B5EF4-FFF2-40B4-BE49-F238E27FC236}">
                <a16:creationId xmlns:a16="http://schemas.microsoft.com/office/drawing/2014/main" id="{F12BD59D-1F9D-4724-A7C4-B7663E62B140}"/>
              </a:ext>
            </a:extLst>
          </p:cNvPr>
          <p:cNvSpPr>
            <a:spLocks noGrp="1"/>
          </p:cNvSpPr>
          <p:nvPr>
            <p:ph type="body" sz="quarter" idx="14"/>
          </p:nvPr>
        </p:nvSpPr>
        <p:spPr/>
        <p:txBody>
          <a:bodyPr/>
          <a:lstStyle/>
          <a:p>
            <a:r>
              <a:rPr lang="en-US" sz="1400" b="1" dirty="0">
                <a:solidFill>
                  <a:schemeClr val="accent1"/>
                </a:solidFill>
                <a:latin typeface="+mj-lt"/>
              </a:rPr>
              <a:t>V8 Recommendations</a:t>
            </a:r>
            <a:endParaRPr lang="en-US" sz="1400" b="1" dirty="0">
              <a:latin typeface="+mj-lt"/>
            </a:endParaRPr>
          </a:p>
          <a:p>
            <a:pPr lvl="1"/>
            <a:r>
              <a:rPr lang="en-US" sz="1200" dirty="0"/>
              <a:t>Because V8 slightly underperforms on the most critical purchase driver—price—</a:t>
            </a:r>
            <a:r>
              <a:rPr lang="en-US" sz="1200" b="1" dirty="0"/>
              <a:t>Campbell’s should consider promotions or rebates that encourage operators to purchase and menu V8 over competitors. </a:t>
            </a:r>
          </a:p>
          <a:p>
            <a:pPr lvl="1"/>
            <a:r>
              <a:rPr lang="en-US" sz="1200" dirty="0"/>
              <a:t>According to Technomic’s </a:t>
            </a:r>
            <a:r>
              <a:rPr lang="en-US" sz="1200" i="1" dirty="0"/>
              <a:t>Beverage Consumer Trend Report</a:t>
            </a:r>
            <a:r>
              <a:rPr lang="en-US" sz="1200" dirty="0"/>
              <a:t>, consumers are increasingly expecting health and nutrition benefits from their beverages. </a:t>
            </a:r>
            <a:r>
              <a:rPr lang="en-US" sz="1200" b="1" dirty="0"/>
              <a:t>Campbell’s should take advantage of V8’s nutrition claims to position the brand as a driver of purchases among consumers who are increasingly seeking out these benefits. Campbell’s should also work with operators to ensure they are in tune with the increasing consumer demand for better-for-you beverages—something V8 can offer compared to options like sugar-sweetened beverages. </a:t>
            </a:r>
          </a:p>
          <a:p>
            <a:pPr lvl="1"/>
            <a:r>
              <a:rPr lang="en-US" sz="1200" dirty="0"/>
              <a:t>According to Technomic Ignite menu data, the percentage of operators who menu juice has declined slightly  from 43% in 2014 to 42% in 2019</a:t>
            </a:r>
            <a:r>
              <a:rPr lang="en-US" sz="1200" b="1" dirty="0"/>
              <a:t>. To combat decline</a:t>
            </a:r>
            <a:r>
              <a:rPr lang="en-US" sz="1200" dirty="0"/>
              <a:t>, </a:t>
            </a:r>
            <a:r>
              <a:rPr lang="en-US" sz="1200" b="1" dirty="0"/>
              <a:t>Campbell’s should identify the threats impacting operators when it comes to juice and help them overcome these concerns. For example, the explosion of third-party delivery has led to a decline in beverage purchases. Campbell’s can work with operators on a strategy that encourages consumers to opt for a beverage purchase when selecting delivery. </a:t>
            </a:r>
          </a:p>
          <a:p>
            <a:pPr lvl="1"/>
            <a:r>
              <a:rPr lang="en-US" sz="1200" dirty="0"/>
              <a:t>The proportion of operators who find the reason to believe </a:t>
            </a:r>
            <a:r>
              <a:rPr lang="en-US" sz="1200" b="1" dirty="0">
                <a:solidFill>
                  <a:schemeClr val="accent1"/>
                </a:solidFill>
              </a:rPr>
              <a:t>“V8 delivers plant-based goodness”</a:t>
            </a:r>
            <a:r>
              <a:rPr lang="en-US" sz="1200" b="1" dirty="0"/>
              <a:t> </a:t>
            </a:r>
            <a:r>
              <a:rPr lang="en-US" sz="1200" dirty="0"/>
              <a:t>is low compared to other category reasons to believe. </a:t>
            </a:r>
            <a:r>
              <a:rPr lang="en-US" sz="1200" b="1" dirty="0"/>
              <a:t>Campbell’s should consider adjusting the statement to enhance appeal and motivation across segments.</a:t>
            </a:r>
            <a:endParaRPr lang="en-US" sz="1200" dirty="0"/>
          </a:p>
        </p:txBody>
      </p:sp>
      <p:sp>
        <p:nvSpPr>
          <p:cNvPr id="5" name="Slide Number Placeholder 4">
            <a:extLst>
              <a:ext uri="{FF2B5EF4-FFF2-40B4-BE49-F238E27FC236}">
                <a16:creationId xmlns:a16="http://schemas.microsoft.com/office/drawing/2014/main" id="{09095227-FCD2-4D42-A014-7B056422AFAC}"/>
              </a:ext>
            </a:extLst>
          </p:cNvPr>
          <p:cNvSpPr>
            <a:spLocks noGrp="1"/>
          </p:cNvSpPr>
          <p:nvPr>
            <p:ph type="sldNum" sz="quarter" idx="4"/>
          </p:nvPr>
        </p:nvSpPr>
        <p:spPr/>
        <p:txBody>
          <a:bodyPr/>
          <a:lstStyle/>
          <a:p>
            <a:pPr defTabSz="856716"/>
            <a:fld id="{7B6B1C32-E567-445C-9FD5-2A0B0A08DD29}" type="slidenum">
              <a:rPr lang="en-US" smtClean="0"/>
              <a:pPr defTabSz="856716"/>
              <a:t>51</a:t>
            </a:fld>
            <a:endParaRPr lang="en-US" dirty="0"/>
          </a:p>
        </p:txBody>
      </p:sp>
      <p:sp>
        <p:nvSpPr>
          <p:cNvPr id="9" name="Text Placeholder 8">
            <a:extLst>
              <a:ext uri="{FF2B5EF4-FFF2-40B4-BE49-F238E27FC236}">
                <a16:creationId xmlns:a16="http://schemas.microsoft.com/office/drawing/2014/main" id="{EF692EC1-BF57-40AC-94AE-5F1F8B974AF8}"/>
              </a:ext>
            </a:extLst>
          </p:cNvPr>
          <p:cNvSpPr>
            <a:spLocks noGrp="1"/>
          </p:cNvSpPr>
          <p:nvPr>
            <p:ph type="body" sz="quarter" idx="15"/>
          </p:nvPr>
        </p:nvSpPr>
        <p:spPr>
          <a:xfrm>
            <a:off x="381000" y="925158"/>
            <a:ext cx="5486398" cy="629947"/>
          </a:xfrm>
        </p:spPr>
        <p:txBody>
          <a:bodyPr/>
          <a:lstStyle/>
          <a:p>
            <a:r>
              <a:rPr lang="en-US" dirty="0"/>
              <a:t>V8—beverages</a:t>
            </a:r>
          </a:p>
        </p:txBody>
      </p:sp>
    </p:spTree>
    <p:extLst>
      <p:ext uri="{BB962C8B-B14F-4D97-AF65-F5344CB8AC3E}">
        <p14:creationId xmlns:p14="http://schemas.microsoft.com/office/powerpoint/2010/main" val="15810960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6DAE95-9AA9-490C-9B4F-399C8CC0BD0A}"/>
              </a:ext>
            </a:extLst>
          </p:cNvPr>
          <p:cNvSpPr>
            <a:spLocks noGrp="1"/>
          </p:cNvSpPr>
          <p:nvPr>
            <p:ph type="title"/>
          </p:nvPr>
        </p:nvSpPr>
        <p:spPr/>
        <p:txBody>
          <a:bodyPr/>
          <a:lstStyle/>
          <a:p>
            <a:r>
              <a:rPr lang="en-US" dirty="0"/>
              <a:t>Manufacturers</a:t>
            </a:r>
          </a:p>
        </p:txBody>
      </p:sp>
      <p:sp>
        <p:nvSpPr>
          <p:cNvPr id="5" name="Slide Number Placeholder 4">
            <a:extLst>
              <a:ext uri="{FF2B5EF4-FFF2-40B4-BE49-F238E27FC236}">
                <a16:creationId xmlns:a16="http://schemas.microsoft.com/office/drawing/2014/main" id="{73C2BEC4-EA4A-41ED-BBC7-25CC595451B1}"/>
              </a:ext>
            </a:extLst>
          </p:cNvPr>
          <p:cNvSpPr>
            <a:spLocks noGrp="1"/>
          </p:cNvSpPr>
          <p:nvPr>
            <p:ph type="sldNum" sz="quarter" idx="4"/>
          </p:nvPr>
        </p:nvSpPr>
        <p:spPr/>
        <p:txBody>
          <a:bodyPr/>
          <a:lstStyle/>
          <a:p>
            <a:pPr defTabSz="856716"/>
            <a:fld id="{7B6B1C32-E567-445C-9FD5-2A0B0A08DD29}" type="slidenum">
              <a:rPr lang="en-US" smtClean="0"/>
              <a:pPr defTabSz="856716"/>
              <a:t>52</a:t>
            </a:fld>
            <a:endParaRPr lang="en-US" dirty="0"/>
          </a:p>
        </p:txBody>
      </p:sp>
      <p:sp>
        <p:nvSpPr>
          <p:cNvPr id="8" name="Text Placeholder 7">
            <a:extLst>
              <a:ext uri="{FF2B5EF4-FFF2-40B4-BE49-F238E27FC236}">
                <a16:creationId xmlns:a16="http://schemas.microsoft.com/office/drawing/2014/main" id="{38562CE3-72A6-4D9A-80F4-94FD800DF8D1}"/>
              </a:ext>
            </a:extLst>
          </p:cNvPr>
          <p:cNvSpPr>
            <a:spLocks noGrp="1"/>
          </p:cNvSpPr>
          <p:nvPr>
            <p:ph type="body" sz="quarter" idx="12"/>
          </p:nvPr>
        </p:nvSpPr>
        <p:spPr>
          <a:xfrm>
            <a:off x="381000" y="2743200"/>
            <a:ext cx="5486400" cy="1590675"/>
          </a:xfrm>
        </p:spPr>
        <p:txBody>
          <a:bodyPr/>
          <a:lstStyle/>
          <a:p>
            <a:r>
              <a:rPr lang="en-US" dirty="0"/>
              <a:t>Executive Summary</a:t>
            </a:r>
          </a:p>
        </p:txBody>
      </p:sp>
    </p:spTree>
    <p:extLst>
      <p:ext uri="{BB962C8B-B14F-4D97-AF65-F5344CB8AC3E}">
        <p14:creationId xmlns:p14="http://schemas.microsoft.com/office/powerpoint/2010/main" val="8269658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562818D-B371-41C2-B1C0-E6380F96A62A}"/>
              </a:ext>
            </a:extLst>
          </p:cNvPr>
          <p:cNvSpPr>
            <a:spLocks noGrp="1"/>
          </p:cNvSpPr>
          <p:nvPr>
            <p:ph type="title"/>
          </p:nvPr>
        </p:nvSpPr>
        <p:spPr/>
        <p:txBody>
          <a:bodyPr/>
          <a:lstStyle/>
          <a:p>
            <a:r>
              <a:rPr lang="en-US" dirty="0"/>
              <a:t>Summary </a:t>
            </a:r>
          </a:p>
        </p:txBody>
      </p:sp>
      <p:sp>
        <p:nvSpPr>
          <p:cNvPr id="3" name="Slide Number Placeholder 2">
            <a:extLst>
              <a:ext uri="{FF2B5EF4-FFF2-40B4-BE49-F238E27FC236}">
                <a16:creationId xmlns:a16="http://schemas.microsoft.com/office/drawing/2014/main" id="{3B80594C-321C-4C77-A318-92EB5D59B7E7}"/>
              </a:ext>
            </a:extLst>
          </p:cNvPr>
          <p:cNvSpPr>
            <a:spLocks noGrp="1"/>
          </p:cNvSpPr>
          <p:nvPr>
            <p:ph type="sldNum" sz="quarter" idx="4"/>
          </p:nvPr>
        </p:nvSpPr>
        <p:spPr/>
        <p:txBody>
          <a:bodyPr/>
          <a:lstStyle/>
          <a:p>
            <a:fld id="{7B6B1C32-E567-445C-9FD5-2A0B0A08DD29}" type="slidenum">
              <a:rPr lang="en-US" smtClean="0"/>
              <a:pPr/>
              <a:t>53</a:t>
            </a:fld>
            <a:endParaRPr lang="en-US" dirty="0"/>
          </a:p>
        </p:txBody>
      </p:sp>
      <p:sp>
        <p:nvSpPr>
          <p:cNvPr id="4" name="Text Placeholder 3">
            <a:extLst>
              <a:ext uri="{FF2B5EF4-FFF2-40B4-BE49-F238E27FC236}">
                <a16:creationId xmlns:a16="http://schemas.microsoft.com/office/drawing/2014/main" id="{328E34E4-6B58-4AF9-9A12-3BD2B13882EC}"/>
              </a:ext>
            </a:extLst>
          </p:cNvPr>
          <p:cNvSpPr>
            <a:spLocks noGrp="1"/>
          </p:cNvSpPr>
          <p:nvPr>
            <p:ph type="body" sz="quarter" idx="15"/>
          </p:nvPr>
        </p:nvSpPr>
        <p:spPr>
          <a:xfrm>
            <a:off x="381000" y="755989"/>
            <a:ext cx="5486398" cy="799116"/>
          </a:xfrm>
        </p:spPr>
        <p:txBody>
          <a:bodyPr/>
          <a:lstStyle/>
          <a:p>
            <a:r>
              <a:rPr lang="en-US" dirty="0"/>
              <a:t>Operators’ familiarity with manufacturer brands </a:t>
            </a:r>
          </a:p>
        </p:txBody>
      </p:sp>
      <p:graphicFrame>
        <p:nvGraphicFramePr>
          <p:cNvPr id="6" name="Chart Placeholder 11">
            <a:extLst>
              <a:ext uri="{FF2B5EF4-FFF2-40B4-BE49-F238E27FC236}">
                <a16:creationId xmlns:a16="http://schemas.microsoft.com/office/drawing/2014/main" id="{7E510956-6580-4857-B724-435216941C71}"/>
              </a:ext>
            </a:extLst>
          </p:cNvPr>
          <p:cNvGraphicFramePr>
            <a:graphicFrameLocks/>
          </p:cNvGraphicFramePr>
          <p:nvPr/>
        </p:nvGraphicFramePr>
        <p:xfrm>
          <a:off x="371676" y="1894695"/>
          <a:ext cx="5495722" cy="2225488"/>
        </p:xfrm>
        <a:graphic>
          <a:graphicData uri="http://schemas.openxmlformats.org/drawingml/2006/table">
            <a:tbl>
              <a:tblPr firstRow="1" bandRow="1">
                <a:tableStyleId>{8EC20E35-A176-4012-BC5E-935CFFF8708E}</a:tableStyleId>
              </a:tblPr>
              <a:tblGrid>
                <a:gridCol w="3269314">
                  <a:extLst>
                    <a:ext uri="{9D8B030D-6E8A-4147-A177-3AD203B41FA5}">
                      <a16:colId xmlns:a16="http://schemas.microsoft.com/office/drawing/2014/main" val="20000"/>
                    </a:ext>
                  </a:extLst>
                </a:gridCol>
                <a:gridCol w="2226408">
                  <a:extLst>
                    <a:ext uri="{9D8B030D-6E8A-4147-A177-3AD203B41FA5}">
                      <a16:colId xmlns:a16="http://schemas.microsoft.com/office/drawing/2014/main" val="20001"/>
                    </a:ext>
                  </a:extLst>
                </a:gridCol>
              </a:tblGrid>
              <a:tr h="278186">
                <a:tc>
                  <a:txBody>
                    <a:bodyPr/>
                    <a:lstStyle/>
                    <a:p>
                      <a:pPr algn="l" fontAlgn="b"/>
                      <a:r>
                        <a:rPr lang="en-US" sz="1000" b="1" i="0" u="none" strike="noStrike" spc="0" baseline="0" dirty="0">
                          <a:solidFill>
                            <a:schemeClr val="tx1"/>
                          </a:solidFill>
                          <a:effectLst/>
                          <a:latin typeface="+mj-lt"/>
                        </a:rPr>
                        <a:t>Manufacturer</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baseline="0" dirty="0">
                          <a:solidFill>
                            <a:schemeClr val="tx1"/>
                          </a:solidFill>
                          <a:effectLst/>
                          <a:latin typeface="+mj-lt"/>
                        </a:rPr>
                        <a:t>Brand Familiarity</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8186">
                <a:tc>
                  <a:txBody>
                    <a:bodyPr/>
                    <a:lstStyle/>
                    <a:p>
                      <a:pPr marL="0" algn="l" defTabSz="906199" rtl="0" eaLnBrk="1" fontAlgn="t" latinLnBrk="0" hangingPunct="1"/>
                      <a:r>
                        <a:rPr lang="en-US" sz="1000" b="1" i="0" u="none" strike="noStrike" kern="1200" spc="0" baseline="0" dirty="0">
                          <a:solidFill>
                            <a:schemeClr val="accent1"/>
                          </a:solidFill>
                          <a:effectLst/>
                          <a:latin typeface="+mn-lt"/>
                          <a:ea typeface="+mn-ea"/>
                          <a:cs typeface="+mn-cs"/>
                        </a:rPr>
                        <a:t>Campbell’s</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1" i="0" u="none" strike="noStrike" kern="1200" spc="0" baseline="0" dirty="0">
                          <a:solidFill>
                            <a:schemeClr val="accent1"/>
                          </a:solidFill>
                          <a:effectLst/>
                          <a:latin typeface="+mn-lt"/>
                          <a:ea typeface="+mn-ea"/>
                          <a:cs typeface="+mn-cs"/>
                        </a:rPr>
                        <a:t>89%</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64727857"/>
                  </a:ext>
                </a:extLst>
              </a:tr>
              <a:tr h="278186">
                <a:tc>
                  <a:txBody>
                    <a:bodyPr/>
                    <a:lstStyle/>
                    <a:p>
                      <a:pPr algn="l" fontAlgn="t"/>
                      <a:r>
                        <a:rPr lang="en-US" sz="1000" b="0" i="0" u="none" strike="noStrike" spc="0" baseline="0" dirty="0">
                          <a:solidFill>
                            <a:schemeClr val="tx1"/>
                          </a:solidFill>
                          <a:effectLst/>
                          <a:latin typeface="+mn-lt"/>
                        </a:rPr>
                        <a:t>Nestle</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82%</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08805140"/>
                  </a:ext>
                </a:extLst>
              </a:tr>
              <a:tr h="278186">
                <a:tc>
                  <a:txBody>
                    <a:bodyPr/>
                    <a:lstStyle/>
                    <a:p>
                      <a:pPr algn="l" fontAlgn="t"/>
                      <a:r>
                        <a:rPr lang="en-US" sz="1000" b="0" i="0" u="none" strike="noStrike" spc="0" baseline="0" dirty="0">
                          <a:solidFill>
                            <a:schemeClr val="tx1"/>
                          </a:solidFill>
                          <a:effectLst/>
                          <a:latin typeface="+mn-lt"/>
                        </a:rPr>
                        <a:t>PepsiCo (Frito-Lay)</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baseline="0" dirty="0">
                          <a:solidFill>
                            <a:schemeClr val="tx1"/>
                          </a:solidFill>
                          <a:effectLst/>
                          <a:latin typeface="+mn-lt"/>
                          <a:ea typeface="+mn-ea"/>
                          <a:cs typeface="+mn-cs"/>
                        </a:rPr>
                        <a:t>81%</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567376955"/>
                  </a:ext>
                </a:extLst>
              </a:tr>
              <a:tr h="278186">
                <a:tc>
                  <a:txBody>
                    <a:bodyPr/>
                    <a:lstStyle/>
                    <a:p>
                      <a:pPr algn="l" fontAlgn="t"/>
                      <a:r>
                        <a:rPr lang="en-US" sz="1000" b="0" i="0" u="none" strike="noStrike" spc="0" baseline="0" dirty="0">
                          <a:solidFill>
                            <a:schemeClr val="tx1"/>
                          </a:solidFill>
                          <a:effectLst/>
                          <a:latin typeface="+mn-lt"/>
                        </a:rPr>
                        <a:t>Kellogg’s</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baseline="0" dirty="0">
                          <a:solidFill>
                            <a:schemeClr val="tx1"/>
                          </a:solidFill>
                          <a:effectLst/>
                          <a:latin typeface="+mn-lt"/>
                          <a:ea typeface="+mn-ea"/>
                          <a:cs typeface="+mn-cs"/>
                        </a:rPr>
                        <a:t>81%</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5736366"/>
                  </a:ext>
                </a:extLst>
              </a:tr>
              <a:tr h="278186">
                <a:tc>
                  <a:txBody>
                    <a:bodyPr/>
                    <a:lstStyle/>
                    <a:p>
                      <a:pPr algn="l" fontAlgn="t"/>
                      <a:r>
                        <a:rPr lang="en-US" sz="1000" b="0" i="0" u="none" strike="noStrike" spc="0" baseline="0" dirty="0">
                          <a:solidFill>
                            <a:schemeClr val="tx1"/>
                          </a:solidFill>
                          <a:effectLst/>
                          <a:latin typeface="+mn-lt"/>
                        </a:rPr>
                        <a:t>Kraft-Heinz</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baseline="0" dirty="0">
                          <a:solidFill>
                            <a:schemeClr val="tx1"/>
                          </a:solidFill>
                          <a:effectLst/>
                          <a:latin typeface="+mn-lt"/>
                          <a:ea typeface="+mn-ea"/>
                          <a:cs typeface="+mn-cs"/>
                        </a:rPr>
                        <a:t>78%</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773389590"/>
                  </a:ext>
                </a:extLst>
              </a:tr>
              <a:tr h="278186">
                <a:tc>
                  <a:txBody>
                    <a:bodyPr/>
                    <a:lstStyle/>
                    <a:p>
                      <a:pPr algn="l" fontAlgn="t"/>
                      <a:r>
                        <a:rPr lang="en-US" sz="1000" b="0" i="0" u="none" strike="noStrike" spc="0" baseline="0" dirty="0">
                          <a:solidFill>
                            <a:schemeClr val="tx1"/>
                          </a:solidFill>
                          <a:effectLst/>
                          <a:latin typeface="+mn-lt"/>
                        </a:rPr>
                        <a:t>Unilever</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baseline="0" dirty="0">
                          <a:solidFill>
                            <a:schemeClr val="tx1"/>
                          </a:solidFill>
                          <a:effectLst/>
                          <a:latin typeface="+mn-lt"/>
                          <a:ea typeface="+mn-ea"/>
                          <a:cs typeface="+mn-cs"/>
                        </a:rPr>
                        <a:t>31%</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694989426"/>
                  </a:ext>
                </a:extLst>
              </a:tr>
              <a:tr h="278186">
                <a:tc>
                  <a:txBody>
                    <a:bodyPr/>
                    <a:lstStyle/>
                    <a:p>
                      <a:pPr algn="l" fontAlgn="t"/>
                      <a:r>
                        <a:rPr lang="en-US" sz="1000" b="0" i="0" u="none" strike="noStrike" spc="0" baseline="0" dirty="0">
                          <a:solidFill>
                            <a:schemeClr val="tx1"/>
                          </a:solidFill>
                          <a:effectLst/>
                          <a:latin typeface="+mn-lt"/>
                        </a:rPr>
                        <a:t>Mondelez</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baseline="0" dirty="0">
                          <a:solidFill>
                            <a:schemeClr val="tx1"/>
                          </a:solidFill>
                          <a:effectLst/>
                          <a:latin typeface="+mn-lt"/>
                          <a:ea typeface="+mn-ea"/>
                          <a:cs typeface="+mn-cs"/>
                        </a:rPr>
                        <a:t>29%</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112342236"/>
                  </a:ext>
                </a:extLst>
              </a:tr>
            </a:tbl>
          </a:graphicData>
        </a:graphic>
      </p:graphicFrame>
    </p:spTree>
    <p:extLst>
      <p:ext uri="{BB962C8B-B14F-4D97-AF65-F5344CB8AC3E}">
        <p14:creationId xmlns:p14="http://schemas.microsoft.com/office/powerpoint/2010/main" val="29022782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E56DEFF-AE41-4BA6-9FD8-45DE22659697}"/>
              </a:ext>
            </a:extLst>
          </p:cNvPr>
          <p:cNvSpPr>
            <a:spLocks noGrp="1"/>
          </p:cNvSpPr>
          <p:nvPr>
            <p:ph type="title"/>
          </p:nvPr>
        </p:nvSpPr>
        <p:spPr/>
        <p:txBody>
          <a:bodyPr/>
          <a:lstStyle/>
          <a:p>
            <a:r>
              <a:rPr lang="en-US" dirty="0"/>
              <a:t>Net Promoter Scores</a:t>
            </a:r>
          </a:p>
        </p:txBody>
      </p:sp>
      <p:sp>
        <p:nvSpPr>
          <p:cNvPr id="4" name="Slide Number Placeholder 3">
            <a:extLst>
              <a:ext uri="{FF2B5EF4-FFF2-40B4-BE49-F238E27FC236}">
                <a16:creationId xmlns:a16="http://schemas.microsoft.com/office/drawing/2014/main" id="{48FA1155-96F2-4730-BCB5-7941E881F9E5}"/>
              </a:ext>
            </a:extLst>
          </p:cNvPr>
          <p:cNvSpPr>
            <a:spLocks noGrp="1"/>
          </p:cNvSpPr>
          <p:nvPr>
            <p:ph type="sldNum" sz="quarter" idx="4"/>
          </p:nvPr>
        </p:nvSpPr>
        <p:spPr>
          <a:effectLst/>
        </p:spPr>
        <p:txBody>
          <a:bodyPr/>
          <a:lstStyle/>
          <a:p>
            <a:fld id="{7B6B1C32-E567-445C-9FD5-2A0B0A08DD29}" type="slidenum">
              <a:rPr lang="en-US" smtClean="0"/>
              <a:pPr/>
              <a:t>54</a:t>
            </a:fld>
            <a:endParaRPr lang="en-US" dirty="0"/>
          </a:p>
        </p:txBody>
      </p:sp>
      <p:sp>
        <p:nvSpPr>
          <p:cNvPr id="10" name="Text Placeholder 9">
            <a:extLst>
              <a:ext uri="{FF2B5EF4-FFF2-40B4-BE49-F238E27FC236}">
                <a16:creationId xmlns:a16="http://schemas.microsoft.com/office/drawing/2014/main" id="{296FDA40-C723-4DA3-BBF9-C954718F6595}"/>
              </a:ext>
            </a:extLst>
          </p:cNvPr>
          <p:cNvSpPr>
            <a:spLocks noGrp="1"/>
          </p:cNvSpPr>
          <p:nvPr>
            <p:ph type="body" sz="quarter" idx="15"/>
          </p:nvPr>
        </p:nvSpPr>
        <p:spPr>
          <a:xfrm>
            <a:off x="381000" y="774569"/>
            <a:ext cx="5486398" cy="780536"/>
          </a:xfrm>
        </p:spPr>
        <p:txBody>
          <a:bodyPr/>
          <a:lstStyle/>
          <a:p>
            <a:r>
              <a:rPr lang="en-US" dirty="0"/>
              <a:t>Foodservice manufacturing companies</a:t>
            </a:r>
          </a:p>
        </p:txBody>
      </p:sp>
      <p:cxnSp>
        <p:nvCxnSpPr>
          <p:cNvPr id="12" name="Straight Connector 11">
            <a:extLst>
              <a:ext uri="{FF2B5EF4-FFF2-40B4-BE49-F238E27FC236}">
                <a16:creationId xmlns:a16="http://schemas.microsoft.com/office/drawing/2014/main" id="{6E9E0C08-4A6D-4589-8D8D-69686E30B66D}"/>
              </a:ext>
            </a:extLst>
          </p:cNvPr>
          <p:cNvCxnSpPr/>
          <p:nvPr/>
        </p:nvCxnSpPr>
        <p:spPr>
          <a:xfrm>
            <a:off x="914400" y="5257800"/>
            <a:ext cx="7333488" cy="0"/>
          </a:xfrm>
          <a:prstGeom prst="line">
            <a:avLst/>
          </a:prstGeom>
          <a:ln>
            <a:solidFill>
              <a:schemeClr val="tx2"/>
            </a:solidFill>
          </a:ln>
          <a:effectLst/>
        </p:spPr>
        <p:style>
          <a:lnRef idx="3">
            <a:schemeClr val="accent1"/>
          </a:lnRef>
          <a:fillRef idx="0">
            <a:schemeClr val="accent1"/>
          </a:fillRef>
          <a:effectRef idx="2">
            <a:schemeClr val="accent1"/>
          </a:effectRef>
          <a:fontRef idx="minor">
            <a:schemeClr val="tx1"/>
          </a:fontRef>
        </p:style>
      </p:cxnSp>
      <p:cxnSp>
        <p:nvCxnSpPr>
          <p:cNvPr id="13" name="Straight Connector 12">
            <a:extLst>
              <a:ext uri="{FF2B5EF4-FFF2-40B4-BE49-F238E27FC236}">
                <a16:creationId xmlns:a16="http://schemas.microsoft.com/office/drawing/2014/main" id="{D3B943FD-FB49-4998-9A99-8200B382BF1D}"/>
              </a:ext>
            </a:extLst>
          </p:cNvPr>
          <p:cNvCxnSpPr>
            <a:cxnSpLocks/>
          </p:cNvCxnSpPr>
          <p:nvPr/>
        </p:nvCxnSpPr>
        <p:spPr>
          <a:xfrm rot="5400000">
            <a:off x="783336" y="5256276"/>
            <a:ext cx="274320" cy="0"/>
          </a:xfrm>
          <a:prstGeom prst="line">
            <a:avLst/>
          </a:prstGeom>
          <a:ln>
            <a:solidFill>
              <a:schemeClr val="tx2"/>
            </a:solidFill>
          </a:ln>
          <a:effectLst/>
        </p:spPr>
        <p:style>
          <a:lnRef idx="3">
            <a:schemeClr val="accent1"/>
          </a:lnRef>
          <a:fillRef idx="0">
            <a:schemeClr val="accent1"/>
          </a:fillRef>
          <a:effectRef idx="2">
            <a:schemeClr val="accent1"/>
          </a:effectRef>
          <a:fontRef idx="minor">
            <a:schemeClr val="tx1"/>
          </a:fontRef>
        </p:style>
      </p:cxnSp>
      <p:cxnSp>
        <p:nvCxnSpPr>
          <p:cNvPr id="14" name="Straight Connector 13">
            <a:extLst>
              <a:ext uri="{FF2B5EF4-FFF2-40B4-BE49-F238E27FC236}">
                <a16:creationId xmlns:a16="http://schemas.microsoft.com/office/drawing/2014/main" id="{D91E7BE6-63BB-46DB-8D48-F248E033675D}"/>
              </a:ext>
            </a:extLst>
          </p:cNvPr>
          <p:cNvCxnSpPr>
            <a:cxnSpLocks/>
          </p:cNvCxnSpPr>
          <p:nvPr/>
        </p:nvCxnSpPr>
        <p:spPr>
          <a:xfrm rot="5400000">
            <a:off x="8110728" y="5256276"/>
            <a:ext cx="274320" cy="0"/>
          </a:xfrm>
          <a:prstGeom prst="line">
            <a:avLst/>
          </a:prstGeom>
          <a:ln>
            <a:solidFill>
              <a:schemeClr val="tx2"/>
            </a:solidFill>
          </a:ln>
          <a:effectLst/>
        </p:spPr>
        <p:style>
          <a:lnRef idx="3">
            <a:schemeClr val="accent1"/>
          </a:lnRef>
          <a:fillRef idx="0">
            <a:schemeClr val="accent1"/>
          </a:fillRef>
          <a:effectRef idx="2">
            <a:schemeClr val="accent1"/>
          </a:effectRef>
          <a:fontRef idx="minor">
            <a:schemeClr val="tx1"/>
          </a:fontRef>
        </p:style>
      </p:cxnSp>
      <p:sp>
        <p:nvSpPr>
          <p:cNvPr id="16" name="TextBox 15">
            <a:extLst>
              <a:ext uri="{FF2B5EF4-FFF2-40B4-BE49-F238E27FC236}">
                <a16:creationId xmlns:a16="http://schemas.microsoft.com/office/drawing/2014/main" id="{4D6D0033-8EF8-4AB8-AA42-287ADB21FE5D}"/>
              </a:ext>
            </a:extLst>
          </p:cNvPr>
          <p:cNvSpPr txBox="1"/>
          <p:nvPr/>
        </p:nvSpPr>
        <p:spPr>
          <a:xfrm>
            <a:off x="670941" y="5450968"/>
            <a:ext cx="429768" cy="219451"/>
          </a:xfrm>
          <a:prstGeom prst="rect">
            <a:avLst/>
          </a:prstGeom>
          <a:noFill/>
          <a:effectLst/>
        </p:spPr>
        <p:txBody>
          <a:bodyPr wrap="square" lIns="0" tIns="0" rIns="0" bIns="0" rtlCol="0" anchor="ctr">
            <a:noAutofit/>
          </a:bodyPr>
          <a:lstStyle/>
          <a:p>
            <a:pPr algn="ctr"/>
            <a:r>
              <a:rPr lang="en-US" sz="1400" dirty="0">
                <a:latin typeface="+mj-lt"/>
                <a:ea typeface="Georgia" charset="0"/>
                <a:cs typeface="Georgia" charset="0"/>
              </a:rPr>
              <a:t>-100</a:t>
            </a:r>
          </a:p>
        </p:txBody>
      </p:sp>
      <p:sp>
        <p:nvSpPr>
          <p:cNvPr id="17" name="TextBox 16">
            <a:extLst>
              <a:ext uri="{FF2B5EF4-FFF2-40B4-BE49-F238E27FC236}">
                <a16:creationId xmlns:a16="http://schemas.microsoft.com/office/drawing/2014/main" id="{E95DE7AD-93CA-45B9-B34B-0CC23EE9F633}"/>
              </a:ext>
            </a:extLst>
          </p:cNvPr>
          <p:cNvSpPr txBox="1"/>
          <p:nvPr/>
        </p:nvSpPr>
        <p:spPr>
          <a:xfrm>
            <a:off x="7877176" y="5414009"/>
            <a:ext cx="633983" cy="274319"/>
          </a:xfrm>
          <a:prstGeom prst="rect">
            <a:avLst/>
          </a:prstGeom>
          <a:noFill/>
          <a:effectLst/>
        </p:spPr>
        <p:txBody>
          <a:bodyPr wrap="square" lIns="0" tIns="0" rIns="0" bIns="0" rtlCol="0" anchor="ctr">
            <a:noAutofit/>
          </a:bodyPr>
          <a:lstStyle/>
          <a:p>
            <a:pPr algn="ctr"/>
            <a:r>
              <a:rPr lang="en-US" sz="1400" dirty="0">
                <a:latin typeface="+mj-lt"/>
                <a:ea typeface="Georgia" charset="0"/>
                <a:cs typeface="Georgia" charset="0"/>
              </a:rPr>
              <a:t>+100</a:t>
            </a:r>
          </a:p>
        </p:txBody>
      </p:sp>
      <p:cxnSp>
        <p:nvCxnSpPr>
          <p:cNvPr id="18" name="Straight Connector 17">
            <a:extLst>
              <a:ext uri="{FF2B5EF4-FFF2-40B4-BE49-F238E27FC236}">
                <a16:creationId xmlns:a16="http://schemas.microsoft.com/office/drawing/2014/main" id="{1AC440C0-1193-4FCD-A71D-9A876D3A7D5E}"/>
              </a:ext>
            </a:extLst>
          </p:cNvPr>
          <p:cNvCxnSpPr>
            <a:cxnSpLocks/>
          </p:cNvCxnSpPr>
          <p:nvPr/>
        </p:nvCxnSpPr>
        <p:spPr>
          <a:xfrm rot="5400000">
            <a:off x="4434840" y="5256276"/>
            <a:ext cx="274320" cy="0"/>
          </a:xfrm>
          <a:prstGeom prst="line">
            <a:avLst/>
          </a:prstGeom>
          <a:ln>
            <a:solidFill>
              <a:schemeClr val="tx2"/>
            </a:solidFill>
          </a:ln>
          <a:effectLst/>
        </p:spPr>
        <p:style>
          <a:lnRef idx="3">
            <a:schemeClr val="accent1"/>
          </a:lnRef>
          <a:fillRef idx="0">
            <a:schemeClr val="accent1"/>
          </a:fillRef>
          <a:effectRef idx="2">
            <a:schemeClr val="accent1"/>
          </a:effectRef>
          <a:fontRef idx="minor">
            <a:schemeClr val="tx1"/>
          </a:fontRef>
        </p:style>
      </p:cxnSp>
      <p:sp>
        <p:nvSpPr>
          <p:cNvPr id="19" name="TextBox 18">
            <a:extLst>
              <a:ext uri="{FF2B5EF4-FFF2-40B4-BE49-F238E27FC236}">
                <a16:creationId xmlns:a16="http://schemas.microsoft.com/office/drawing/2014/main" id="{AEDBA16F-0583-4082-ACFF-AFDC8D4D5692}"/>
              </a:ext>
            </a:extLst>
          </p:cNvPr>
          <p:cNvSpPr txBox="1"/>
          <p:nvPr/>
        </p:nvSpPr>
        <p:spPr>
          <a:xfrm>
            <a:off x="4255008" y="5414009"/>
            <a:ext cx="633983" cy="274319"/>
          </a:xfrm>
          <a:prstGeom prst="rect">
            <a:avLst/>
          </a:prstGeom>
          <a:noFill/>
          <a:effectLst/>
        </p:spPr>
        <p:txBody>
          <a:bodyPr wrap="square" lIns="0" tIns="0" rIns="0" bIns="0" rtlCol="0" anchor="ctr">
            <a:noAutofit/>
          </a:bodyPr>
          <a:lstStyle/>
          <a:p>
            <a:pPr algn="ctr"/>
            <a:r>
              <a:rPr lang="en-US" sz="1400" dirty="0">
                <a:latin typeface="+mj-lt"/>
                <a:ea typeface="Georgia" charset="0"/>
                <a:cs typeface="Georgia" charset="0"/>
              </a:rPr>
              <a:t>0</a:t>
            </a:r>
          </a:p>
        </p:txBody>
      </p:sp>
      <p:sp>
        <p:nvSpPr>
          <p:cNvPr id="20" name="Right Brace 19">
            <a:extLst>
              <a:ext uri="{FF2B5EF4-FFF2-40B4-BE49-F238E27FC236}">
                <a16:creationId xmlns:a16="http://schemas.microsoft.com/office/drawing/2014/main" id="{AB8AEE0F-E012-4C17-960A-EDD18ABB3D84}"/>
              </a:ext>
            </a:extLst>
          </p:cNvPr>
          <p:cNvSpPr/>
          <p:nvPr/>
        </p:nvSpPr>
        <p:spPr>
          <a:xfrm rot="5400000">
            <a:off x="7583425" y="5338573"/>
            <a:ext cx="274317" cy="1042416"/>
          </a:xfrm>
          <a:prstGeom prst="rightBrace">
            <a:avLst/>
          </a:prstGeom>
          <a:ln/>
          <a:effectLst/>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BFC1832F-7C85-4C13-978B-C6CDBC1BA80A}"/>
              </a:ext>
            </a:extLst>
          </p:cNvPr>
          <p:cNvCxnSpPr>
            <a:cxnSpLocks/>
          </p:cNvCxnSpPr>
          <p:nvPr/>
        </p:nvCxnSpPr>
        <p:spPr>
          <a:xfrm rot="5400000">
            <a:off x="6269736" y="5256276"/>
            <a:ext cx="274320" cy="0"/>
          </a:xfrm>
          <a:prstGeom prst="line">
            <a:avLst/>
          </a:prstGeom>
          <a:ln>
            <a:solidFill>
              <a:schemeClr val="tx2"/>
            </a:solidFill>
          </a:ln>
          <a:effectLst/>
        </p:spPr>
        <p:style>
          <a:lnRef idx="3">
            <a:schemeClr val="accent1"/>
          </a:lnRef>
          <a:fillRef idx="0">
            <a:schemeClr val="accent1"/>
          </a:fillRef>
          <a:effectRef idx="2">
            <a:schemeClr val="accent1"/>
          </a:effectRef>
          <a:fontRef idx="minor">
            <a:schemeClr val="tx1"/>
          </a:fontRef>
        </p:style>
      </p:cxnSp>
      <p:sp>
        <p:nvSpPr>
          <p:cNvPr id="25" name="TextBox 24">
            <a:extLst>
              <a:ext uri="{FF2B5EF4-FFF2-40B4-BE49-F238E27FC236}">
                <a16:creationId xmlns:a16="http://schemas.microsoft.com/office/drawing/2014/main" id="{6DE5528C-9506-4C56-8356-7A873380DF6D}"/>
              </a:ext>
            </a:extLst>
          </p:cNvPr>
          <p:cNvSpPr txBox="1"/>
          <p:nvPr/>
        </p:nvSpPr>
        <p:spPr>
          <a:xfrm>
            <a:off x="6095999" y="5414009"/>
            <a:ext cx="633983" cy="274319"/>
          </a:xfrm>
          <a:prstGeom prst="rect">
            <a:avLst/>
          </a:prstGeom>
          <a:noFill/>
          <a:effectLst/>
        </p:spPr>
        <p:txBody>
          <a:bodyPr wrap="square" lIns="0" tIns="0" rIns="0" bIns="0" rtlCol="0" anchor="ctr">
            <a:noAutofit/>
          </a:bodyPr>
          <a:lstStyle/>
          <a:p>
            <a:pPr algn="ctr"/>
            <a:r>
              <a:rPr lang="en-US" sz="1400" dirty="0">
                <a:latin typeface="+mj-lt"/>
                <a:ea typeface="Georgia" charset="0"/>
                <a:cs typeface="Georgia" charset="0"/>
              </a:rPr>
              <a:t>50</a:t>
            </a:r>
          </a:p>
        </p:txBody>
      </p:sp>
      <p:sp>
        <p:nvSpPr>
          <p:cNvPr id="26" name="TextBox 25">
            <a:extLst>
              <a:ext uri="{FF2B5EF4-FFF2-40B4-BE49-F238E27FC236}">
                <a16:creationId xmlns:a16="http://schemas.microsoft.com/office/drawing/2014/main" id="{9D265FC8-EFDD-4A01-ACBB-C6E2920AA033}"/>
              </a:ext>
            </a:extLst>
          </p:cNvPr>
          <p:cNvSpPr txBox="1"/>
          <p:nvPr/>
        </p:nvSpPr>
        <p:spPr>
          <a:xfrm>
            <a:off x="6872859" y="5404484"/>
            <a:ext cx="633983" cy="274319"/>
          </a:xfrm>
          <a:prstGeom prst="rect">
            <a:avLst/>
          </a:prstGeom>
          <a:noFill/>
          <a:effectLst/>
        </p:spPr>
        <p:txBody>
          <a:bodyPr wrap="square" lIns="0" tIns="0" rIns="0" bIns="0" rtlCol="0" anchor="ctr">
            <a:noAutofit/>
          </a:bodyPr>
          <a:lstStyle/>
          <a:p>
            <a:pPr algn="ctr"/>
            <a:r>
              <a:rPr lang="en-US" sz="1400" dirty="0">
                <a:latin typeface="+mj-lt"/>
                <a:ea typeface="Georgia" charset="0"/>
                <a:cs typeface="Georgia" charset="0"/>
              </a:rPr>
              <a:t>70</a:t>
            </a:r>
          </a:p>
        </p:txBody>
      </p:sp>
      <p:cxnSp>
        <p:nvCxnSpPr>
          <p:cNvPr id="27" name="Straight Connector 26">
            <a:extLst>
              <a:ext uri="{FF2B5EF4-FFF2-40B4-BE49-F238E27FC236}">
                <a16:creationId xmlns:a16="http://schemas.microsoft.com/office/drawing/2014/main" id="{6F004C9B-C9F5-46B2-86A1-38F84907DFD9}"/>
              </a:ext>
            </a:extLst>
          </p:cNvPr>
          <p:cNvCxnSpPr>
            <a:cxnSpLocks/>
          </p:cNvCxnSpPr>
          <p:nvPr/>
        </p:nvCxnSpPr>
        <p:spPr>
          <a:xfrm rot="5400000">
            <a:off x="7062216" y="5256276"/>
            <a:ext cx="274320" cy="0"/>
          </a:xfrm>
          <a:prstGeom prst="line">
            <a:avLst/>
          </a:prstGeom>
          <a:ln>
            <a:solidFill>
              <a:schemeClr val="tx2"/>
            </a:solidFill>
          </a:ln>
          <a:effectLst/>
        </p:spPr>
        <p:style>
          <a:lnRef idx="3">
            <a:schemeClr val="accent1"/>
          </a:lnRef>
          <a:fillRef idx="0">
            <a:schemeClr val="accent1"/>
          </a:fillRef>
          <a:effectRef idx="2">
            <a:schemeClr val="accent1"/>
          </a:effectRef>
          <a:fontRef idx="minor">
            <a:schemeClr val="tx1"/>
          </a:fontRef>
        </p:style>
      </p:cxnSp>
      <p:sp>
        <p:nvSpPr>
          <p:cNvPr id="28" name="TextBox 27">
            <a:extLst>
              <a:ext uri="{FF2B5EF4-FFF2-40B4-BE49-F238E27FC236}">
                <a16:creationId xmlns:a16="http://schemas.microsoft.com/office/drawing/2014/main" id="{706AD10A-3D17-488F-AA8D-00636A03DF4D}"/>
              </a:ext>
            </a:extLst>
          </p:cNvPr>
          <p:cNvSpPr txBox="1"/>
          <p:nvPr/>
        </p:nvSpPr>
        <p:spPr>
          <a:xfrm>
            <a:off x="7403591" y="6142075"/>
            <a:ext cx="633983" cy="274319"/>
          </a:xfrm>
          <a:prstGeom prst="rect">
            <a:avLst/>
          </a:prstGeom>
          <a:noFill/>
          <a:effectLst/>
        </p:spPr>
        <p:txBody>
          <a:bodyPr wrap="square" lIns="0" tIns="0" rIns="0" bIns="0" rtlCol="0" anchor="ctr">
            <a:noAutofit/>
          </a:bodyPr>
          <a:lstStyle/>
          <a:p>
            <a:pPr algn="ctr"/>
            <a:r>
              <a:rPr lang="en-US" sz="1200" b="1" dirty="0">
                <a:latin typeface="+mj-lt"/>
                <a:ea typeface="Georgia" charset="0"/>
                <a:cs typeface="Georgia" charset="0"/>
              </a:rPr>
              <a:t>World Class</a:t>
            </a:r>
          </a:p>
        </p:txBody>
      </p:sp>
      <p:sp>
        <p:nvSpPr>
          <p:cNvPr id="29" name="TextBox 28">
            <a:extLst>
              <a:ext uri="{FF2B5EF4-FFF2-40B4-BE49-F238E27FC236}">
                <a16:creationId xmlns:a16="http://schemas.microsoft.com/office/drawing/2014/main" id="{AE58AC67-5548-4A37-8490-7152A3E6B257}"/>
              </a:ext>
            </a:extLst>
          </p:cNvPr>
          <p:cNvSpPr txBox="1"/>
          <p:nvPr/>
        </p:nvSpPr>
        <p:spPr>
          <a:xfrm>
            <a:off x="6345933" y="6142075"/>
            <a:ext cx="932685" cy="274319"/>
          </a:xfrm>
          <a:prstGeom prst="rect">
            <a:avLst/>
          </a:prstGeom>
          <a:noFill/>
          <a:effectLst/>
        </p:spPr>
        <p:txBody>
          <a:bodyPr wrap="square" lIns="0" tIns="0" rIns="0" bIns="0" rtlCol="0" anchor="ctr">
            <a:noAutofit/>
          </a:bodyPr>
          <a:lstStyle/>
          <a:p>
            <a:pPr algn="ctr"/>
            <a:r>
              <a:rPr lang="en-US" sz="1200" b="1" dirty="0">
                <a:latin typeface="+mj-lt"/>
                <a:ea typeface="Georgia" charset="0"/>
                <a:cs typeface="Georgia" charset="0"/>
              </a:rPr>
              <a:t>Excellent</a:t>
            </a:r>
          </a:p>
        </p:txBody>
      </p:sp>
      <p:sp>
        <p:nvSpPr>
          <p:cNvPr id="30" name="Right Brace 29">
            <a:extLst>
              <a:ext uri="{FF2B5EF4-FFF2-40B4-BE49-F238E27FC236}">
                <a16:creationId xmlns:a16="http://schemas.microsoft.com/office/drawing/2014/main" id="{3C71CEA0-A540-4FFC-994B-DC3845D6FF90}"/>
              </a:ext>
            </a:extLst>
          </p:cNvPr>
          <p:cNvSpPr/>
          <p:nvPr/>
        </p:nvSpPr>
        <p:spPr>
          <a:xfrm rot="5400000">
            <a:off x="6665977" y="5462016"/>
            <a:ext cx="274317" cy="792479"/>
          </a:xfrm>
          <a:prstGeom prst="rightBrace">
            <a:avLst/>
          </a:prstGeo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1" name="Right Brace 30">
            <a:extLst>
              <a:ext uri="{FF2B5EF4-FFF2-40B4-BE49-F238E27FC236}">
                <a16:creationId xmlns:a16="http://schemas.microsoft.com/office/drawing/2014/main" id="{89B96614-60D7-4E9E-855A-817C66FAFCCD}"/>
              </a:ext>
            </a:extLst>
          </p:cNvPr>
          <p:cNvSpPr/>
          <p:nvPr/>
        </p:nvSpPr>
        <p:spPr>
          <a:xfrm rot="5400000">
            <a:off x="5353212" y="4940702"/>
            <a:ext cx="273433" cy="1835863"/>
          </a:xfrm>
          <a:prstGeom prst="rightBrace">
            <a:avLst/>
          </a:prstGeom>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sp>
        <p:nvSpPr>
          <p:cNvPr id="32" name="TextBox 31">
            <a:extLst>
              <a:ext uri="{FF2B5EF4-FFF2-40B4-BE49-F238E27FC236}">
                <a16:creationId xmlns:a16="http://schemas.microsoft.com/office/drawing/2014/main" id="{C40CEA27-2340-4F52-BA71-9F3FDD0B51FF}"/>
              </a:ext>
            </a:extLst>
          </p:cNvPr>
          <p:cNvSpPr txBox="1"/>
          <p:nvPr/>
        </p:nvSpPr>
        <p:spPr>
          <a:xfrm>
            <a:off x="5010909" y="6142075"/>
            <a:ext cx="932685" cy="274319"/>
          </a:xfrm>
          <a:prstGeom prst="rect">
            <a:avLst/>
          </a:prstGeom>
          <a:noFill/>
          <a:effectLst/>
        </p:spPr>
        <p:txBody>
          <a:bodyPr wrap="square" lIns="0" tIns="0" rIns="0" bIns="0" rtlCol="0" anchor="ctr">
            <a:noAutofit/>
          </a:bodyPr>
          <a:lstStyle/>
          <a:p>
            <a:pPr algn="ctr"/>
            <a:r>
              <a:rPr lang="en-US" sz="1200" b="1" dirty="0">
                <a:latin typeface="+mj-lt"/>
                <a:ea typeface="Georgia" charset="0"/>
                <a:cs typeface="Georgia" charset="0"/>
              </a:rPr>
              <a:t>Good</a:t>
            </a:r>
          </a:p>
        </p:txBody>
      </p:sp>
      <p:sp>
        <p:nvSpPr>
          <p:cNvPr id="33" name="TextBox 32">
            <a:extLst>
              <a:ext uri="{FF2B5EF4-FFF2-40B4-BE49-F238E27FC236}">
                <a16:creationId xmlns:a16="http://schemas.microsoft.com/office/drawing/2014/main" id="{454B103E-0971-4DD2-A14A-99E3A755A61D}"/>
              </a:ext>
            </a:extLst>
          </p:cNvPr>
          <p:cNvSpPr txBox="1"/>
          <p:nvPr/>
        </p:nvSpPr>
        <p:spPr>
          <a:xfrm>
            <a:off x="2276853" y="6142075"/>
            <a:ext cx="932685" cy="274319"/>
          </a:xfrm>
          <a:prstGeom prst="rect">
            <a:avLst/>
          </a:prstGeom>
          <a:noFill/>
          <a:effectLst/>
        </p:spPr>
        <p:txBody>
          <a:bodyPr wrap="square" lIns="0" tIns="0" rIns="0" bIns="0" rtlCol="0" anchor="ctr">
            <a:noAutofit/>
          </a:bodyPr>
          <a:lstStyle/>
          <a:p>
            <a:pPr algn="ctr"/>
            <a:r>
              <a:rPr lang="en-US" sz="1200" b="1" dirty="0">
                <a:latin typeface="+mj-lt"/>
                <a:ea typeface="Georgia" charset="0"/>
                <a:cs typeface="Georgia" charset="0"/>
              </a:rPr>
              <a:t>Poor</a:t>
            </a:r>
          </a:p>
        </p:txBody>
      </p:sp>
      <p:sp>
        <p:nvSpPr>
          <p:cNvPr id="34" name="Right Brace 33">
            <a:extLst>
              <a:ext uri="{FF2B5EF4-FFF2-40B4-BE49-F238E27FC236}">
                <a16:creationId xmlns:a16="http://schemas.microsoft.com/office/drawing/2014/main" id="{12B1136E-A282-4A6E-B525-7EDDEF834DEE}"/>
              </a:ext>
            </a:extLst>
          </p:cNvPr>
          <p:cNvSpPr/>
          <p:nvPr/>
        </p:nvSpPr>
        <p:spPr>
          <a:xfrm rot="5400000">
            <a:off x="2606038" y="4030277"/>
            <a:ext cx="274317" cy="3657595"/>
          </a:xfrm>
          <a:prstGeom prst="rightBrace">
            <a:avLst/>
          </a:prstGeom>
          <a:ln/>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dirty="0"/>
          </a:p>
        </p:txBody>
      </p:sp>
      <p:pic>
        <p:nvPicPr>
          <p:cNvPr id="47" name="Picture 46">
            <a:extLst>
              <a:ext uri="{FF2B5EF4-FFF2-40B4-BE49-F238E27FC236}">
                <a16:creationId xmlns:a16="http://schemas.microsoft.com/office/drawing/2014/main" id="{75957912-1363-47F2-A993-0656F3838F9C}"/>
              </a:ext>
            </a:extLst>
          </p:cNvPr>
          <p:cNvPicPr>
            <a:picLocks noChangeAspect="1"/>
          </p:cNvPicPr>
          <p:nvPr/>
        </p:nvPicPr>
        <p:blipFill>
          <a:blip r:embed="rId2"/>
          <a:stretch>
            <a:fillRect/>
          </a:stretch>
        </p:blipFill>
        <p:spPr>
          <a:xfrm>
            <a:off x="6625057" y="4981574"/>
            <a:ext cx="472437" cy="196849"/>
          </a:xfrm>
          <a:prstGeom prst="rect">
            <a:avLst/>
          </a:prstGeom>
          <a:effectLst/>
        </p:spPr>
      </p:pic>
      <p:cxnSp>
        <p:nvCxnSpPr>
          <p:cNvPr id="49" name="Straight Connector 48">
            <a:extLst>
              <a:ext uri="{FF2B5EF4-FFF2-40B4-BE49-F238E27FC236}">
                <a16:creationId xmlns:a16="http://schemas.microsoft.com/office/drawing/2014/main" id="{3C3618F3-A67E-406C-A889-CD9F17D98DC7}"/>
              </a:ext>
            </a:extLst>
          </p:cNvPr>
          <p:cNvCxnSpPr>
            <a:cxnSpLocks/>
          </p:cNvCxnSpPr>
          <p:nvPr/>
        </p:nvCxnSpPr>
        <p:spPr>
          <a:xfrm>
            <a:off x="6569964" y="5163312"/>
            <a:ext cx="0" cy="178308"/>
          </a:xfrm>
          <a:prstGeom prst="line">
            <a:avLst/>
          </a:prstGeom>
          <a:ln>
            <a:solidFill>
              <a:schemeClr val="tx2"/>
            </a:solidFill>
          </a:ln>
          <a:effectLst/>
        </p:spPr>
        <p:style>
          <a:lnRef idx="3">
            <a:schemeClr val="accent1"/>
          </a:lnRef>
          <a:fillRef idx="0">
            <a:schemeClr val="accent1"/>
          </a:fillRef>
          <a:effectRef idx="2">
            <a:schemeClr val="accent1"/>
          </a:effectRef>
          <a:fontRef idx="minor">
            <a:schemeClr val="tx1"/>
          </a:fontRef>
        </p:style>
      </p:cxnSp>
      <p:pic>
        <p:nvPicPr>
          <p:cNvPr id="1026" name="Picture 2" descr="Image result for pepsico logo">
            <a:extLst>
              <a:ext uri="{FF2B5EF4-FFF2-40B4-BE49-F238E27FC236}">
                <a16:creationId xmlns:a16="http://schemas.microsoft.com/office/drawing/2014/main" id="{75B5C8C0-6572-4BAF-8FED-EE18E68E0B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7430" y="4432136"/>
            <a:ext cx="781050" cy="22455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28" name="Picture 4" descr="Image result for kraft heinz logo">
            <a:extLst>
              <a:ext uri="{FF2B5EF4-FFF2-40B4-BE49-F238E27FC236}">
                <a16:creationId xmlns:a16="http://schemas.microsoft.com/office/drawing/2014/main" id="{0292EC1B-D79C-48FF-A769-12B4DAE26F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4634627"/>
            <a:ext cx="714375" cy="18082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30" name="Picture 6" descr="Image result for nestle logo">
            <a:extLst>
              <a:ext uri="{FF2B5EF4-FFF2-40B4-BE49-F238E27FC236}">
                <a16:creationId xmlns:a16="http://schemas.microsoft.com/office/drawing/2014/main" id="{64C270DD-C2B4-445C-A368-B29809C150B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78195" y="4787973"/>
            <a:ext cx="388010" cy="40004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32" name="Picture 8" descr="Image result for kellogg's logo">
            <a:extLst>
              <a:ext uri="{FF2B5EF4-FFF2-40B4-BE49-F238E27FC236}">
                <a16:creationId xmlns:a16="http://schemas.microsoft.com/office/drawing/2014/main" id="{E72E592A-A29F-4CB3-8FDD-4DFB1A50DAD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61724" y="5303209"/>
            <a:ext cx="410476" cy="146161"/>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51" name="Straight Connector 50">
            <a:extLst>
              <a:ext uri="{FF2B5EF4-FFF2-40B4-BE49-F238E27FC236}">
                <a16:creationId xmlns:a16="http://schemas.microsoft.com/office/drawing/2014/main" id="{7AD30FA8-146D-44A7-AA87-BB1EDCCE7EE8}"/>
              </a:ext>
            </a:extLst>
          </p:cNvPr>
          <p:cNvCxnSpPr>
            <a:cxnSpLocks/>
          </p:cNvCxnSpPr>
          <p:nvPr/>
        </p:nvCxnSpPr>
        <p:spPr>
          <a:xfrm>
            <a:off x="6357313" y="5162204"/>
            <a:ext cx="0" cy="178308"/>
          </a:xfrm>
          <a:prstGeom prst="line">
            <a:avLst/>
          </a:prstGeom>
          <a:ln>
            <a:solidFill>
              <a:schemeClr val="tx2"/>
            </a:solidFill>
          </a:ln>
          <a:effectLst/>
        </p:spPr>
        <p:style>
          <a:lnRef idx="3">
            <a:schemeClr val="accent1"/>
          </a:lnRef>
          <a:fillRef idx="0">
            <a:schemeClr val="accent1"/>
          </a:fillRef>
          <a:effectRef idx="2">
            <a:schemeClr val="accent1"/>
          </a:effectRef>
          <a:fontRef idx="minor">
            <a:schemeClr val="tx1"/>
          </a:fontRef>
        </p:style>
      </p:cxnSp>
      <p:cxnSp>
        <p:nvCxnSpPr>
          <p:cNvPr id="53" name="Straight Connector 52">
            <a:extLst>
              <a:ext uri="{FF2B5EF4-FFF2-40B4-BE49-F238E27FC236}">
                <a16:creationId xmlns:a16="http://schemas.microsoft.com/office/drawing/2014/main" id="{E493402B-4322-471E-9CEF-371AA7AB96BA}"/>
              </a:ext>
            </a:extLst>
          </p:cNvPr>
          <p:cNvCxnSpPr>
            <a:cxnSpLocks/>
          </p:cNvCxnSpPr>
          <p:nvPr/>
        </p:nvCxnSpPr>
        <p:spPr>
          <a:xfrm>
            <a:off x="6288644" y="5163312"/>
            <a:ext cx="0" cy="178308"/>
          </a:xfrm>
          <a:prstGeom prst="line">
            <a:avLst/>
          </a:prstGeom>
          <a:ln>
            <a:solidFill>
              <a:schemeClr val="tx2"/>
            </a:solidFill>
          </a:ln>
          <a:effectLst/>
        </p:spPr>
        <p:style>
          <a:lnRef idx="3">
            <a:schemeClr val="accent1"/>
          </a:lnRef>
          <a:fillRef idx="0">
            <a:schemeClr val="accent1"/>
          </a:fillRef>
          <a:effectRef idx="2">
            <a:schemeClr val="accent1"/>
          </a:effectRef>
          <a:fontRef idx="minor">
            <a:schemeClr val="tx1"/>
          </a:fontRef>
        </p:style>
      </p:cxnSp>
      <p:cxnSp>
        <p:nvCxnSpPr>
          <p:cNvPr id="55" name="Straight Connector 54">
            <a:extLst>
              <a:ext uri="{FF2B5EF4-FFF2-40B4-BE49-F238E27FC236}">
                <a16:creationId xmlns:a16="http://schemas.microsoft.com/office/drawing/2014/main" id="{C9E808C4-DBCD-48FD-812C-C0D8EA556EEA}"/>
              </a:ext>
            </a:extLst>
          </p:cNvPr>
          <p:cNvCxnSpPr>
            <a:cxnSpLocks/>
          </p:cNvCxnSpPr>
          <p:nvPr/>
        </p:nvCxnSpPr>
        <p:spPr>
          <a:xfrm>
            <a:off x="6239024" y="5161541"/>
            <a:ext cx="0" cy="178308"/>
          </a:xfrm>
          <a:prstGeom prst="line">
            <a:avLst/>
          </a:prstGeom>
          <a:ln>
            <a:solidFill>
              <a:schemeClr val="tx2"/>
            </a:solidFill>
          </a:ln>
          <a:effectLst/>
        </p:spPr>
        <p:style>
          <a:lnRef idx="3">
            <a:schemeClr val="accent1"/>
          </a:lnRef>
          <a:fillRef idx="0">
            <a:schemeClr val="accent1"/>
          </a:fillRef>
          <a:effectRef idx="2">
            <a:schemeClr val="accent1"/>
          </a:effectRef>
          <a:fontRef idx="minor">
            <a:schemeClr val="tx1"/>
          </a:fontRef>
        </p:style>
      </p:cxnSp>
      <p:cxnSp>
        <p:nvCxnSpPr>
          <p:cNvPr id="57" name="Straight Connector 56">
            <a:extLst>
              <a:ext uri="{FF2B5EF4-FFF2-40B4-BE49-F238E27FC236}">
                <a16:creationId xmlns:a16="http://schemas.microsoft.com/office/drawing/2014/main" id="{C462DAC5-6261-480A-B996-40662A4F5C45}"/>
              </a:ext>
            </a:extLst>
          </p:cNvPr>
          <p:cNvCxnSpPr/>
          <p:nvPr/>
        </p:nvCxnSpPr>
        <p:spPr>
          <a:xfrm>
            <a:off x="885825" y="2744724"/>
            <a:ext cx="7391400" cy="0"/>
          </a:xfrm>
          <a:prstGeom prst="line">
            <a:avLst/>
          </a:prstGeom>
          <a:ln>
            <a:solidFill>
              <a:schemeClr val="tx2"/>
            </a:solidFill>
          </a:ln>
          <a:effectLst/>
        </p:spPr>
        <p:style>
          <a:lnRef idx="3">
            <a:schemeClr val="accent1"/>
          </a:lnRef>
          <a:fillRef idx="0">
            <a:schemeClr val="accent1"/>
          </a:fillRef>
          <a:effectRef idx="2">
            <a:schemeClr val="accent1"/>
          </a:effectRef>
          <a:fontRef idx="minor">
            <a:schemeClr val="tx1"/>
          </a:fontRef>
        </p:style>
      </p:cxnSp>
      <p:sp>
        <p:nvSpPr>
          <p:cNvPr id="61" name="TextBox 60">
            <a:extLst>
              <a:ext uri="{FF2B5EF4-FFF2-40B4-BE49-F238E27FC236}">
                <a16:creationId xmlns:a16="http://schemas.microsoft.com/office/drawing/2014/main" id="{47B2EC26-7E13-49D3-8B98-493627AE308A}"/>
              </a:ext>
            </a:extLst>
          </p:cNvPr>
          <p:cNvSpPr txBox="1"/>
          <p:nvPr/>
        </p:nvSpPr>
        <p:spPr>
          <a:xfrm>
            <a:off x="7953376" y="2939033"/>
            <a:ext cx="627553" cy="274319"/>
          </a:xfrm>
          <a:prstGeom prst="rect">
            <a:avLst/>
          </a:prstGeom>
          <a:noFill/>
          <a:effectLst/>
        </p:spPr>
        <p:txBody>
          <a:bodyPr wrap="square" lIns="0" tIns="0" rIns="0" bIns="0" rtlCol="0" anchor="ctr">
            <a:noAutofit/>
          </a:bodyPr>
          <a:lstStyle/>
          <a:p>
            <a:pPr algn="ctr"/>
            <a:r>
              <a:rPr lang="en-US" sz="1400" b="1" dirty="0">
                <a:latin typeface="+mj-lt"/>
                <a:ea typeface="Georgia" charset="0"/>
                <a:cs typeface="Georgia" charset="0"/>
              </a:rPr>
              <a:t>70</a:t>
            </a:r>
          </a:p>
        </p:txBody>
      </p:sp>
      <p:cxnSp>
        <p:nvCxnSpPr>
          <p:cNvPr id="62" name="Straight Connector 61">
            <a:extLst>
              <a:ext uri="{FF2B5EF4-FFF2-40B4-BE49-F238E27FC236}">
                <a16:creationId xmlns:a16="http://schemas.microsoft.com/office/drawing/2014/main" id="{D04D7724-3626-45CF-A1F8-A91EB4F3F959}"/>
              </a:ext>
            </a:extLst>
          </p:cNvPr>
          <p:cNvCxnSpPr>
            <a:cxnSpLocks/>
          </p:cNvCxnSpPr>
          <p:nvPr/>
        </p:nvCxnSpPr>
        <p:spPr>
          <a:xfrm>
            <a:off x="904875" y="2529840"/>
            <a:ext cx="0" cy="421005"/>
          </a:xfrm>
          <a:prstGeom prst="line">
            <a:avLst/>
          </a:prstGeom>
          <a:ln>
            <a:solidFill>
              <a:schemeClr val="tx2"/>
            </a:solidFill>
          </a:ln>
          <a:effectLst/>
        </p:spPr>
        <p:style>
          <a:lnRef idx="3">
            <a:schemeClr val="accent1"/>
          </a:lnRef>
          <a:fillRef idx="0">
            <a:schemeClr val="accent1"/>
          </a:fillRef>
          <a:effectRef idx="2">
            <a:schemeClr val="accent1"/>
          </a:effectRef>
          <a:fontRef idx="minor">
            <a:schemeClr val="tx1"/>
          </a:fontRef>
        </p:style>
      </p:cxnSp>
      <p:sp>
        <p:nvSpPr>
          <p:cNvPr id="63" name="TextBox 62">
            <a:extLst>
              <a:ext uri="{FF2B5EF4-FFF2-40B4-BE49-F238E27FC236}">
                <a16:creationId xmlns:a16="http://schemas.microsoft.com/office/drawing/2014/main" id="{0C0241D1-3D7B-42A4-8294-455CC575C600}"/>
              </a:ext>
            </a:extLst>
          </p:cNvPr>
          <p:cNvSpPr txBox="1"/>
          <p:nvPr/>
        </p:nvSpPr>
        <p:spPr>
          <a:xfrm>
            <a:off x="578358" y="2975609"/>
            <a:ext cx="633983" cy="274319"/>
          </a:xfrm>
          <a:prstGeom prst="rect">
            <a:avLst/>
          </a:prstGeom>
          <a:noFill/>
          <a:effectLst/>
        </p:spPr>
        <p:txBody>
          <a:bodyPr wrap="square" lIns="0" tIns="0" rIns="0" bIns="0" rtlCol="0" anchor="ctr">
            <a:noAutofit/>
          </a:bodyPr>
          <a:lstStyle/>
          <a:p>
            <a:pPr algn="ctr"/>
            <a:r>
              <a:rPr lang="en-US" sz="1400" b="1" dirty="0">
                <a:latin typeface="+mj-lt"/>
                <a:ea typeface="Georgia" charset="0"/>
                <a:cs typeface="Georgia" charset="0"/>
              </a:rPr>
              <a:t>0</a:t>
            </a:r>
          </a:p>
        </p:txBody>
      </p:sp>
      <p:cxnSp>
        <p:nvCxnSpPr>
          <p:cNvPr id="64" name="Straight Connector 63">
            <a:extLst>
              <a:ext uri="{FF2B5EF4-FFF2-40B4-BE49-F238E27FC236}">
                <a16:creationId xmlns:a16="http://schemas.microsoft.com/office/drawing/2014/main" id="{F8D14B29-5AD3-4694-BADC-51F300D0D630}"/>
              </a:ext>
            </a:extLst>
          </p:cNvPr>
          <p:cNvCxnSpPr>
            <a:cxnSpLocks/>
          </p:cNvCxnSpPr>
          <p:nvPr/>
        </p:nvCxnSpPr>
        <p:spPr>
          <a:xfrm>
            <a:off x="6172200" y="2532697"/>
            <a:ext cx="0" cy="421005"/>
          </a:xfrm>
          <a:prstGeom prst="line">
            <a:avLst/>
          </a:prstGeom>
          <a:ln>
            <a:solidFill>
              <a:schemeClr val="tx2"/>
            </a:solidFill>
          </a:ln>
          <a:effectLst/>
        </p:spPr>
        <p:style>
          <a:lnRef idx="3">
            <a:schemeClr val="accent1"/>
          </a:lnRef>
          <a:fillRef idx="0">
            <a:schemeClr val="accent1"/>
          </a:fillRef>
          <a:effectRef idx="2">
            <a:schemeClr val="accent1"/>
          </a:effectRef>
          <a:fontRef idx="minor">
            <a:schemeClr val="tx1"/>
          </a:fontRef>
        </p:style>
      </p:cxnSp>
      <p:cxnSp>
        <p:nvCxnSpPr>
          <p:cNvPr id="82" name="Straight Connector 81">
            <a:extLst>
              <a:ext uri="{FF2B5EF4-FFF2-40B4-BE49-F238E27FC236}">
                <a16:creationId xmlns:a16="http://schemas.microsoft.com/office/drawing/2014/main" id="{69FF7829-AC67-4AB1-B6E0-A2B3EA2EA3BA}"/>
              </a:ext>
            </a:extLst>
          </p:cNvPr>
          <p:cNvCxnSpPr>
            <a:cxnSpLocks/>
          </p:cNvCxnSpPr>
          <p:nvPr/>
        </p:nvCxnSpPr>
        <p:spPr>
          <a:xfrm>
            <a:off x="8283321" y="2494597"/>
            <a:ext cx="0" cy="421005"/>
          </a:xfrm>
          <a:prstGeom prst="line">
            <a:avLst/>
          </a:prstGeom>
          <a:ln>
            <a:solidFill>
              <a:schemeClr val="tx2"/>
            </a:solidFill>
          </a:ln>
          <a:effectLst/>
        </p:spPr>
        <p:style>
          <a:lnRef idx="3">
            <a:schemeClr val="accent1"/>
          </a:lnRef>
          <a:fillRef idx="0">
            <a:schemeClr val="accent1"/>
          </a:fillRef>
          <a:effectRef idx="2">
            <a:schemeClr val="accent1"/>
          </a:effectRef>
          <a:fontRef idx="minor">
            <a:schemeClr val="tx1"/>
          </a:fontRef>
        </p:style>
      </p:cxnSp>
      <p:sp>
        <p:nvSpPr>
          <p:cNvPr id="21" name="Left Bracket 20">
            <a:extLst>
              <a:ext uri="{FF2B5EF4-FFF2-40B4-BE49-F238E27FC236}">
                <a16:creationId xmlns:a16="http://schemas.microsoft.com/office/drawing/2014/main" id="{73BE7648-D0C5-41A0-BB5B-5958B55E64C7}"/>
              </a:ext>
            </a:extLst>
          </p:cNvPr>
          <p:cNvSpPr/>
          <p:nvPr/>
        </p:nvSpPr>
        <p:spPr>
          <a:xfrm rot="5400000">
            <a:off x="5800723" y="3133727"/>
            <a:ext cx="133353" cy="2628902"/>
          </a:xfrm>
          <a:prstGeom prst="leftBracket">
            <a:avLst/>
          </a:prstGeom>
          <a:effectLst/>
        </p:spPr>
        <p:style>
          <a:lnRef idx="2">
            <a:schemeClr val="dk1"/>
          </a:lnRef>
          <a:fillRef idx="0">
            <a:schemeClr val="dk1"/>
          </a:fillRef>
          <a:effectRef idx="1">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ln w="22225">
                <a:solidFill>
                  <a:schemeClr val="accent2"/>
                </a:solidFill>
                <a:prstDash val="solid"/>
              </a:ln>
              <a:solidFill>
                <a:schemeClr val="accent2">
                  <a:lumMod val="40000"/>
                  <a:lumOff val="60000"/>
                </a:schemeClr>
              </a:solidFill>
            </a:endParaRPr>
          </a:p>
        </p:txBody>
      </p:sp>
      <p:cxnSp>
        <p:nvCxnSpPr>
          <p:cNvPr id="24" name="Straight Connector 23">
            <a:extLst>
              <a:ext uri="{FF2B5EF4-FFF2-40B4-BE49-F238E27FC236}">
                <a16:creationId xmlns:a16="http://schemas.microsoft.com/office/drawing/2014/main" id="{D7E57548-E6CA-4ECE-9F67-B70A1ED611A3}"/>
              </a:ext>
            </a:extLst>
          </p:cNvPr>
          <p:cNvCxnSpPr>
            <a:cxnSpLocks/>
            <a:stCxn id="21" idx="1"/>
            <a:endCxn id="63" idx="2"/>
          </p:cNvCxnSpPr>
          <p:nvPr/>
        </p:nvCxnSpPr>
        <p:spPr>
          <a:xfrm flipH="1" flipV="1">
            <a:off x="895350" y="3249928"/>
            <a:ext cx="4972050" cy="1131574"/>
          </a:xfrm>
          <a:prstGeom prst="line">
            <a:avLst/>
          </a:prstGeom>
          <a:effectLst/>
        </p:spPr>
        <p:style>
          <a:lnRef idx="2">
            <a:schemeClr val="dk1"/>
          </a:lnRef>
          <a:fillRef idx="0">
            <a:schemeClr val="dk1"/>
          </a:fillRef>
          <a:effectRef idx="1">
            <a:schemeClr val="dk1"/>
          </a:effectRef>
          <a:fontRef idx="minor">
            <a:schemeClr val="tx1"/>
          </a:fontRef>
        </p:style>
      </p:cxnSp>
      <p:sp>
        <p:nvSpPr>
          <p:cNvPr id="91" name="TextBox 90">
            <a:extLst>
              <a:ext uri="{FF2B5EF4-FFF2-40B4-BE49-F238E27FC236}">
                <a16:creationId xmlns:a16="http://schemas.microsoft.com/office/drawing/2014/main" id="{E905FD93-35FD-4415-9613-2C2444E25D0B}"/>
              </a:ext>
            </a:extLst>
          </p:cNvPr>
          <p:cNvSpPr txBox="1"/>
          <p:nvPr/>
        </p:nvSpPr>
        <p:spPr>
          <a:xfrm>
            <a:off x="5855208" y="2966084"/>
            <a:ext cx="633983" cy="274319"/>
          </a:xfrm>
          <a:prstGeom prst="rect">
            <a:avLst/>
          </a:prstGeom>
          <a:noFill/>
          <a:effectLst/>
        </p:spPr>
        <p:txBody>
          <a:bodyPr wrap="square" lIns="0" tIns="0" rIns="0" bIns="0" rtlCol="0" anchor="ctr">
            <a:noAutofit/>
          </a:bodyPr>
          <a:lstStyle/>
          <a:p>
            <a:pPr algn="ctr"/>
            <a:r>
              <a:rPr lang="en-US" sz="1400" dirty="0">
                <a:latin typeface="+mj-lt"/>
                <a:ea typeface="Georgia" charset="0"/>
                <a:cs typeface="Georgia" charset="0"/>
              </a:rPr>
              <a:t>50</a:t>
            </a:r>
          </a:p>
        </p:txBody>
      </p:sp>
      <p:cxnSp>
        <p:nvCxnSpPr>
          <p:cNvPr id="90" name="Straight Connector 89">
            <a:extLst>
              <a:ext uri="{FF2B5EF4-FFF2-40B4-BE49-F238E27FC236}">
                <a16:creationId xmlns:a16="http://schemas.microsoft.com/office/drawing/2014/main" id="{7DEE55C6-AFB1-4491-BEDB-AA00E2F2A427}"/>
              </a:ext>
            </a:extLst>
          </p:cNvPr>
          <p:cNvCxnSpPr>
            <a:cxnSpLocks/>
            <a:stCxn id="21" idx="1"/>
            <a:endCxn id="61" idx="2"/>
          </p:cNvCxnSpPr>
          <p:nvPr/>
        </p:nvCxnSpPr>
        <p:spPr>
          <a:xfrm flipV="1">
            <a:off x="5867400" y="3213352"/>
            <a:ext cx="2399753" cy="1168150"/>
          </a:xfrm>
          <a:prstGeom prst="line">
            <a:avLst/>
          </a:prstGeom>
          <a:effectLst/>
        </p:spPr>
        <p:style>
          <a:lnRef idx="2">
            <a:schemeClr val="dk1"/>
          </a:lnRef>
          <a:fillRef idx="0">
            <a:schemeClr val="dk1"/>
          </a:fillRef>
          <a:effectRef idx="1">
            <a:schemeClr val="dk1"/>
          </a:effectRef>
          <a:fontRef idx="minor">
            <a:schemeClr val="tx1"/>
          </a:fontRef>
        </p:style>
      </p:cxnSp>
      <p:pic>
        <p:nvPicPr>
          <p:cNvPr id="98" name="Picture 97">
            <a:extLst>
              <a:ext uri="{FF2B5EF4-FFF2-40B4-BE49-F238E27FC236}">
                <a16:creationId xmlns:a16="http://schemas.microsoft.com/office/drawing/2014/main" id="{23B358EC-550A-42CC-BC3B-38AC84AA6E0B}"/>
              </a:ext>
            </a:extLst>
          </p:cNvPr>
          <p:cNvPicPr>
            <a:picLocks noChangeAspect="1"/>
          </p:cNvPicPr>
          <p:nvPr/>
        </p:nvPicPr>
        <p:blipFill>
          <a:blip r:embed="rId2"/>
          <a:stretch>
            <a:fillRect/>
          </a:stretch>
        </p:blipFill>
        <p:spPr>
          <a:xfrm>
            <a:off x="6838950" y="2150266"/>
            <a:ext cx="866775" cy="361157"/>
          </a:xfrm>
          <a:prstGeom prst="rect">
            <a:avLst/>
          </a:prstGeom>
          <a:effectLst/>
        </p:spPr>
      </p:pic>
      <p:cxnSp>
        <p:nvCxnSpPr>
          <p:cNvPr id="99" name="Straight Connector 98">
            <a:extLst>
              <a:ext uri="{FF2B5EF4-FFF2-40B4-BE49-F238E27FC236}">
                <a16:creationId xmlns:a16="http://schemas.microsoft.com/office/drawing/2014/main" id="{8651F763-0E15-4888-89B1-C6F22488B834}"/>
              </a:ext>
            </a:extLst>
          </p:cNvPr>
          <p:cNvCxnSpPr>
            <a:cxnSpLocks/>
          </p:cNvCxnSpPr>
          <p:nvPr/>
        </p:nvCxnSpPr>
        <p:spPr>
          <a:xfrm>
            <a:off x="6707657" y="2648712"/>
            <a:ext cx="0" cy="178308"/>
          </a:xfrm>
          <a:prstGeom prst="line">
            <a:avLst/>
          </a:prstGeom>
          <a:ln>
            <a:solidFill>
              <a:schemeClr val="tx2"/>
            </a:solidFill>
          </a:ln>
          <a:effectLst/>
        </p:spPr>
        <p:style>
          <a:lnRef idx="3">
            <a:schemeClr val="accent1"/>
          </a:lnRef>
          <a:fillRef idx="0">
            <a:schemeClr val="accent1"/>
          </a:fillRef>
          <a:effectRef idx="2">
            <a:schemeClr val="accent1"/>
          </a:effectRef>
          <a:fontRef idx="minor">
            <a:schemeClr val="tx1"/>
          </a:fontRef>
        </p:style>
      </p:cxnSp>
      <p:pic>
        <p:nvPicPr>
          <p:cNvPr id="100" name="Picture 2" descr="Image result for pepsico logo">
            <a:extLst>
              <a:ext uri="{FF2B5EF4-FFF2-40B4-BE49-F238E27FC236}">
                <a16:creationId xmlns:a16="http://schemas.microsoft.com/office/drawing/2014/main" id="{DCBBECD1-1925-4EB6-A5F1-D5B19A96093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5437" y="1767709"/>
            <a:ext cx="1090613" cy="31355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1" name="Picture 4" descr="Image result for kraft heinz logo">
            <a:extLst>
              <a:ext uri="{FF2B5EF4-FFF2-40B4-BE49-F238E27FC236}">
                <a16:creationId xmlns:a16="http://schemas.microsoft.com/office/drawing/2014/main" id="{DD3636E8-3875-42D9-8178-DD4718AA78F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70304" y="2085239"/>
            <a:ext cx="1000283" cy="25319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2" name="Picture 6" descr="Image result for nestle logo">
            <a:extLst>
              <a:ext uri="{FF2B5EF4-FFF2-40B4-BE49-F238E27FC236}">
                <a16:creationId xmlns:a16="http://schemas.microsoft.com/office/drawing/2014/main" id="{25B3C566-26C4-46FE-BE4F-E45150C25BD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0402" y="3118272"/>
            <a:ext cx="593995" cy="612425"/>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03" name="Straight Connector 102">
            <a:extLst>
              <a:ext uri="{FF2B5EF4-FFF2-40B4-BE49-F238E27FC236}">
                <a16:creationId xmlns:a16="http://schemas.microsoft.com/office/drawing/2014/main" id="{22C9BBA5-0F4C-417D-B1D2-1DEE46F19D7F}"/>
              </a:ext>
            </a:extLst>
          </p:cNvPr>
          <p:cNvCxnSpPr>
            <a:cxnSpLocks/>
          </p:cNvCxnSpPr>
          <p:nvPr/>
        </p:nvCxnSpPr>
        <p:spPr>
          <a:xfrm>
            <a:off x="5895117" y="2654046"/>
            <a:ext cx="0" cy="178308"/>
          </a:xfrm>
          <a:prstGeom prst="line">
            <a:avLst/>
          </a:prstGeom>
          <a:ln>
            <a:solidFill>
              <a:schemeClr val="tx2"/>
            </a:solidFill>
          </a:ln>
          <a:effectLst/>
        </p:spPr>
        <p:style>
          <a:lnRef idx="3">
            <a:schemeClr val="accent1"/>
          </a:lnRef>
          <a:fillRef idx="0">
            <a:schemeClr val="accent1"/>
          </a:fillRef>
          <a:effectRef idx="2">
            <a:schemeClr val="accent1"/>
          </a:effectRef>
          <a:fontRef idx="minor">
            <a:schemeClr val="tx1"/>
          </a:fontRef>
        </p:style>
      </p:cxnSp>
      <p:cxnSp>
        <p:nvCxnSpPr>
          <p:cNvPr id="104" name="Straight Connector 103">
            <a:extLst>
              <a:ext uri="{FF2B5EF4-FFF2-40B4-BE49-F238E27FC236}">
                <a16:creationId xmlns:a16="http://schemas.microsoft.com/office/drawing/2014/main" id="{68069069-1B9E-41A5-916F-0CCA88B41DF0}"/>
              </a:ext>
            </a:extLst>
          </p:cNvPr>
          <p:cNvCxnSpPr>
            <a:cxnSpLocks/>
          </p:cNvCxnSpPr>
          <p:nvPr/>
        </p:nvCxnSpPr>
        <p:spPr>
          <a:xfrm>
            <a:off x="6066815" y="2654046"/>
            <a:ext cx="0" cy="178308"/>
          </a:xfrm>
          <a:prstGeom prst="line">
            <a:avLst/>
          </a:prstGeom>
          <a:ln>
            <a:solidFill>
              <a:schemeClr val="tx2"/>
            </a:solidFill>
          </a:ln>
          <a:effectLst/>
        </p:spPr>
        <p:style>
          <a:lnRef idx="3">
            <a:schemeClr val="accent1"/>
          </a:lnRef>
          <a:fillRef idx="0">
            <a:schemeClr val="accent1"/>
          </a:fillRef>
          <a:effectRef idx="2">
            <a:schemeClr val="accent1"/>
          </a:effectRef>
          <a:fontRef idx="minor">
            <a:schemeClr val="tx1"/>
          </a:fontRef>
        </p:style>
      </p:cxnSp>
      <p:cxnSp>
        <p:nvCxnSpPr>
          <p:cNvPr id="105" name="Straight Connector 104">
            <a:extLst>
              <a:ext uri="{FF2B5EF4-FFF2-40B4-BE49-F238E27FC236}">
                <a16:creationId xmlns:a16="http://schemas.microsoft.com/office/drawing/2014/main" id="{F6AC5D7B-E440-4389-98FB-E2559F8923CA}"/>
              </a:ext>
            </a:extLst>
          </p:cNvPr>
          <p:cNvCxnSpPr>
            <a:cxnSpLocks/>
          </p:cNvCxnSpPr>
          <p:nvPr/>
        </p:nvCxnSpPr>
        <p:spPr>
          <a:xfrm>
            <a:off x="5795878" y="2654046"/>
            <a:ext cx="0" cy="178308"/>
          </a:xfrm>
          <a:prstGeom prst="line">
            <a:avLst/>
          </a:prstGeom>
          <a:ln>
            <a:solidFill>
              <a:schemeClr val="tx2"/>
            </a:solidFill>
          </a:ln>
          <a:effectLst/>
        </p:spPr>
        <p:style>
          <a:lnRef idx="3">
            <a:schemeClr val="accent1"/>
          </a:lnRef>
          <a:fillRef idx="0">
            <a:schemeClr val="accent1"/>
          </a:fillRef>
          <a:effectRef idx="2">
            <a:schemeClr val="accent1"/>
          </a:effectRef>
          <a:fontRef idx="minor">
            <a:schemeClr val="tx1"/>
          </a:fontRef>
        </p:style>
      </p:cxnSp>
      <p:sp>
        <p:nvSpPr>
          <p:cNvPr id="107" name="TextBox 106">
            <a:extLst>
              <a:ext uri="{FF2B5EF4-FFF2-40B4-BE49-F238E27FC236}">
                <a16:creationId xmlns:a16="http://schemas.microsoft.com/office/drawing/2014/main" id="{D89D1AB4-855E-4B5A-AA13-9B77213453CE}"/>
              </a:ext>
            </a:extLst>
          </p:cNvPr>
          <p:cNvSpPr txBox="1"/>
          <p:nvPr/>
        </p:nvSpPr>
        <p:spPr>
          <a:xfrm>
            <a:off x="6379083" y="2394584"/>
            <a:ext cx="633983" cy="274319"/>
          </a:xfrm>
          <a:prstGeom prst="rect">
            <a:avLst/>
          </a:prstGeom>
          <a:noFill/>
          <a:effectLst/>
        </p:spPr>
        <p:txBody>
          <a:bodyPr wrap="square" lIns="0" tIns="0" rIns="0" bIns="0" rtlCol="0" anchor="ctr">
            <a:noAutofit/>
          </a:bodyPr>
          <a:lstStyle/>
          <a:p>
            <a:pPr algn="ctr"/>
            <a:r>
              <a:rPr lang="en-US" sz="1200" dirty="0">
                <a:solidFill>
                  <a:schemeClr val="accent1"/>
                </a:solidFill>
                <a:latin typeface="+mj-lt"/>
                <a:ea typeface="Georgia" charset="0"/>
                <a:cs typeface="Georgia" charset="0"/>
              </a:rPr>
              <a:t>54</a:t>
            </a:r>
            <a:endParaRPr lang="en-US" sz="1400" dirty="0">
              <a:solidFill>
                <a:schemeClr val="accent1"/>
              </a:solidFill>
              <a:latin typeface="+mj-lt"/>
              <a:ea typeface="Georgia" charset="0"/>
              <a:cs typeface="Georgia" charset="0"/>
            </a:endParaRPr>
          </a:p>
        </p:txBody>
      </p:sp>
      <p:sp>
        <p:nvSpPr>
          <p:cNvPr id="110" name="TextBox 109">
            <a:extLst>
              <a:ext uri="{FF2B5EF4-FFF2-40B4-BE49-F238E27FC236}">
                <a16:creationId xmlns:a16="http://schemas.microsoft.com/office/drawing/2014/main" id="{F0B8C190-D8C9-4811-BAB5-3F18F01C322B}"/>
              </a:ext>
            </a:extLst>
          </p:cNvPr>
          <p:cNvSpPr txBox="1"/>
          <p:nvPr/>
        </p:nvSpPr>
        <p:spPr>
          <a:xfrm>
            <a:off x="5867400" y="2354126"/>
            <a:ext cx="345566" cy="274319"/>
          </a:xfrm>
          <a:prstGeom prst="rect">
            <a:avLst/>
          </a:prstGeom>
          <a:noFill/>
          <a:effectLst/>
        </p:spPr>
        <p:txBody>
          <a:bodyPr wrap="square" lIns="0" tIns="0" rIns="0" bIns="0" rtlCol="0" anchor="ctr">
            <a:noAutofit/>
          </a:bodyPr>
          <a:lstStyle/>
          <a:p>
            <a:pPr algn="ctr"/>
            <a:r>
              <a:rPr lang="en-US" sz="1200" dirty="0">
                <a:solidFill>
                  <a:schemeClr val="accent6"/>
                </a:solidFill>
                <a:latin typeface="+mj-lt"/>
                <a:ea typeface="Georgia" charset="0"/>
                <a:cs typeface="Georgia" charset="0"/>
              </a:rPr>
              <a:t>49</a:t>
            </a:r>
            <a:endParaRPr lang="en-US" sz="1400" dirty="0">
              <a:solidFill>
                <a:schemeClr val="accent6"/>
              </a:solidFill>
              <a:latin typeface="+mj-lt"/>
              <a:ea typeface="Georgia" charset="0"/>
              <a:cs typeface="Georgia" charset="0"/>
            </a:endParaRPr>
          </a:p>
        </p:txBody>
      </p:sp>
      <p:pic>
        <p:nvPicPr>
          <p:cNvPr id="111" name="Picture 8" descr="Image result for kellogg's logo">
            <a:extLst>
              <a:ext uri="{FF2B5EF4-FFF2-40B4-BE49-F238E27FC236}">
                <a16:creationId xmlns:a16="http://schemas.microsoft.com/office/drawing/2014/main" id="{B7112584-8443-488A-B652-5A925C8FAC6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40795" y="2247900"/>
            <a:ext cx="778750" cy="277295"/>
          </a:xfrm>
          <a:prstGeom prst="rect">
            <a:avLst/>
          </a:prstGeom>
          <a:noFill/>
          <a:effectLst/>
          <a:extLst>
            <a:ext uri="{909E8E84-426E-40DD-AFC4-6F175D3DCCD1}">
              <a14:hiddenFill xmlns:a14="http://schemas.microsoft.com/office/drawing/2010/main">
                <a:solidFill>
                  <a:srgbClr val="FFFFFF"/>
                </a:solidFill>
              </a14:hiddenFill>
            </a:ext>
          </a:extLst>
        </p:spPr>
      </p:pic>
      <p:sp>
        <p:nvSpPr>
          <p:cNvPr id="112" name="TextBox 111">
            <a:extLst>
              <a:ext uri="{FF2B5EF4-FFF2-40B4-BE49-F238E27FC236}">
                <a16:creationId xmlns:a16="http://schemas.microsoft.com/office/drawing/2014/main" id="{2580C425-36AD-4545-AFF8-567081138B5E}"/>
              </a:ext>
            </a:extLst>
          </p:cNvPr>
          <p:cNvSpPr txBox="1"/>
          <p:nvPr/>
        </p:nvSpPr>
        <p:spPr>
          <a:xfrm>
            <a:off x="5694617" y="2844617"/>
            <a:ext cx="345566" cy="274319"/>
          </a:xfrm>
          <a:prstGeom prst="rect">
            <a:avLst/>
          </a:prstGeom>
          <a:noFill/>
          <a:effectLst/>
        </p:spPr>
        <p:txBody>
          <a:bodyPr wrap="square" lIns="0" tIns="0" rIns="0" bIns="0" rtlCol="0" anchor="ctr">
            <a:noAutofit/>
          </a:bodyPr>
          <a:lstStyle/>
          <a:p>
            <a:pPr algn="ctr"/>
            <a:r>
              <a:rPr lang="en-US" sz="1200" dirty="0">
                <a:solidFill>
                  <a:schemeClr val="accent6"/>
                </a:solidFill>
                <a:latin typeface="+mj-lt"/>
                <a:ea typeface="Georgia" charset="0"/>
                <a:cs typeface="Georgia" charset="0"/>
              </a:rPr>
              <a:t>47</a:t>
            </a:r>
            <a:endParaRPr lang="en-US" sz="1400" dirty="0">
              <a:solidFill>
                <a:schemeClr val="accent6"/>
              </a:solidFill>
              <a:latin typeface="+mj-lt"/>
              <a:ea typeface="Georgia" charset="0"/>
              <a:cs typeface="Georgia" charset="0"/>
            </a:endParaRPr>
          </a:p>
        </p:txBody>
      </p:sp>
      <p:sp>
        <p:nvSpPr>
          <p:cNvPr id="113" name="TextBox 112">
            <a:extLst>
              <a:ext uri="{FF2B5EF4-FFF2-40B4-BE49-F238E27FC236}">
                <a16:creationId xmlns:a16="http://schemas.microsoft.com/office/drawing/2014/main" id="{BA9B49F6-7EDD-4778-8347-60467653B525}"/>
              </a:ext>
            </a:extLst>
          </p:cNvPr>
          <p:cNvSpPr txBox="1"/>
          <p:nvPr/>
        </p:nvSpPr>
        <p:spPr>
          <a:xfrm>
            <a:off x="5521834" y="2385059"/>
            <a:ext cx="345566" cy="274319"/>
          </a:xfrm>
          <a:prstGeom prst="rect">
            <a:avLst/>
          </a:prstGeom>
          <a:noFill/>
          <a:effectLst/>
        </p:spPr>
        <p:txBody>
          <a:bodyPr wrap="square" lIns="0" tIns="0" rIns="0" bIns="0" rtlCol="0" anchor="ctr">
            <a:noAutofit/>
          </a:bodyPr>
          <a:lstStyle/>
          <a:p>
            <a:pPr algn="ctr"/>
            <a:r>
              <a:rPr lang="en-US" sz="1200" dirty="0">
                <a:solidFill>
                  <a:schemeClr val="accent6"/>
                </a:solidFill>
                <a:latin typeface="+mj-lt"/>
                <a:ea typeface="Georgia" charset="0"/>
                <a:cs typeface="Georgia" charset="0"/>
              </a:rPr>
              <a:t>46</a:t>
            </a:r>
            <a:endParaRPr lang="en-US" sz="1400" dirty="0">
              <a:solidFill>
                <a:schemeClr val="accent6"/>
              </a:solidFill>
              <a:latin typeface="+mj-lt"/>
              <a:ea typeface="Georgia" charset="0"/>
              <a:cs typeface="Georgia" charset="0"/>
            </a:endParaRPr>
          </a:p>
        </p:txBody>
      </p:sp>
      <p:sp>
        <p:nvSpPr>
          <p:cNvPr id="56" name="Footer Placeholder 4">
            <a:extLst>
              <a:ext uri="{FF2B5EF4-FFF2-40B4-BE49-F238E27FC236}">
                <a16:creationId xmlns:a16="http://schemas.microsoft.com/office/drawing/2014/main" id="{A3193EC7-5BC0-4640-8FC3-34BBAB2DA9B9}"/>
              </a:ext>
            </a:extLst>
          </p:cNvPr>
          <p:cNvSpPr>
            <a:spLocks noGrp="1"/>
          </p:cNvSpPr>
          <p:nvPr>
            <p:ph type="ftr" sz="quarter" idx="13"/>
          </p:nvPr>
        </p:nvSpPr>
        <p:spPr>
          <a:xfrm>
            <a:off x="381000" y="6429375"/>
            <a:ext cx="8382000" cy="161925"/>
          </a:xfrm>
        </p:spPr>
        <p:txBody>
          <a:bodyPr/>
          <a:lstStyle/>
          <a:p>
            <a:r>
              <a:rPr lang="en-US" dirty="0"/>
              <a:t>Note: Campbell’s logo refers to the foodservice company overall, no specific category</a:t>
            </a:r>
          </a:p>
        </p:txBody>
      </p:sp>
    </p:spTree>
    <p:extLst>
      <p:ext uri="{BB962C8B-B14F-4D97-AF65-F5344CB8AC3E}">
        <p14:creationId xmlns:p14="http://schemas.microsoft.com/office/powerpoint/2010/main" val="32958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562818D-B371-41C2-B1C0-E6380F96A62A}"/>
              </a:ext>
            </a:extLst>
          </p:cNvPr>
          <p:cNvSpPr>
            <a:spLocks noGrp="1"/>
          </p:cNvSpPr>
          <p:nvPr>
            <p:ph type="title"/>
          </p:nvPr>
        </p:nvSpPr>
        <p:spPr/>
        <p:txBody>
          <a:bodyPr/>
          <a:lstStyle/>
          <a:p>
            <a:r>
              <a:rPr lang="en-US" dirty="0"/>
              <a:t>Manufacturer Category Performance Summary</a:t>
            </a:r>
          </a:p>
        </p:txBody>
      </p:sp>
      <p:sp>
        <p:nvSpPr>
          <p:cNvPr id="6" name="Footer Placeholder 4">
            <a:extLst>
              <a:ext uri="{FF2B5EF4-FFF2-40B4-BE49-F238E27FC236}">
                <a16:creationId xmlns:a16="http://schemas.microsoft.com/office/drawing/2014/main" id="{0FC0DBA5-4B06-4EB2-8F23-79651E2098AD}"/>
              </a:ext>
            </a:extLst>
          </p:cNvPr>
          <p:cNvSpPr>
            <a:spLocks noGrp="1"/>
          </p:cNvSpPr>
          <p:nvPr>
            <p:ph type="ftr" sz="quarter" idx="13"/>
          </p:nvPr>
        </p:nvSpPr>
        <p:spPr/>
        <p:txBody>
          <a:bodyPr/>
          <a:lstStyle/>
          <a:p>
            <a:r>
              <a:rPr lang="en-US" dirty="0"/>
              <a:t>Note: Percentages based on operators who currently use brand and comparisons are between top four brands, based on usage</a:t>
            </a:r>
          </a:p>
          <a:p>
            <a:r>
              <a:rPr lang="en-US" dirty="0"/>
              <a:t>Top Box</a:t>
            </a:r>
          </a:p>
        </p:txBody>
      </p:sp>
      <p:sp>
        <p:nvSpPr>
          <p:cNvPr id="3" name="Slide Number Placeholder 2">
            <a:extLst>
              <a:ext uri="{FF2B5EF4-FFF2-40B4-BE49-F238E27FC236}">
                <a16:creationId xmlns:a16="http://schemas.microsoft.com/office/drawing/2014/main" id="{3B80594C-321C-4C77-A318-92EB5D59B7E7}"/>
              </a:ext>
            </a:extLst>
          </p:cNvPr>
          <p:cNvSpPr>
            <a:spLocks noGrp="1"/>
          </p:cNvSpPr>
          <p:nvPr>
            <p:ph type="sldNum" sz="quarter" idx="4"/>
          </p:nvPr>
        </p:nvSpPr>
        <p:spPr/>
        <p:txBody>
          <a:bodyPr/>
          <a:lstStyle/>
          <a:p>
            <a:fld id="{7B6B1C32-E567-445C-9FD5-2A0B0A08DD29}" type="slidenum">
              <a:rPr lang="en-US" smtClean="0"/>
              <a:pPr/>
              <a:t>55</a:t>
            </a:fld>
            <a:endParaRPr lang="en-US" dirty="0"/>
          </a:p>
        </p:txBody>
      </p:sp>
      <p:sp>
        <p:nvSpPr>
          <p:cNvPr id="2" name="Text Placeholder 1">
            <a:extLst>
              <a:ext uri="{FF2B5EF4-FFF2-40B4-BE49-F238E27FC236}">
                <a16:creationId xmlns:a16="http://schemas.microsoft.com/office/drawing/2014/main" id="{F1962971-740C-40ED-84AB-BB243F4853DB}"/>
              </a:ext>
            </a:extLst>
          </p:cNvPr>
          <p:cNvSpPr>
            <a:spLocks noGrp="1"/>
          </p:cNvSpPr>
          <p:nvPr>
            <p:ph type="body" sz="quarter" idx="15"/>
          </p:nvPr>
        </p:nvSpPr>
        <p:spPr/>
        <p:txBody>
          <a:bodyPr/>
          <a:lstStyle/>
          <a:p>
            <a:r>
              <a:rPr lang="en-US" dirty="0"/>
              <a:t>In statement agreement</a:t>
            </a:r>
          </a:p>
        </p:txBody>
      </p:sp>
      <p:graphicFrame>
        <p:nvGraphicFramePr>
          <p:cNvPr id="12" name="Chart Placeholder 11">
            <a:extLst>
              <a:ext uri="{FF2B5EF4-FFF2-40B4-BE49-F238E27FC236}">
                <a16:creationId xmlns:a16="http://schemas.microsoft.com/office/drawing/2014/main" id="{D6D98C22-FA84-4F95-B1FB-D256D0BE1D2B}"/>
              </a:ext>
            </a:extLst>
          </p:cNvPr>
          <p:cNvGraphicFramePr>
            <a:graphicFrameLocks noGrp="1"/>
          </p:cNvGraphicFramePr>
          <p:nvPr>
            <p:ph type="chart" sz="quarter" idx="4294967295"/>
          </p:nvPr>
        </p:nvGraphicFramePr>
        <p:xfrm>
          <a:off x="373380" y="1831735"/>
          <a:ext cx="8397240" cy="3810000"/>
        </p:xfrm>
        <a:graphic>
          <a:graphicData uri="http://schemas.openxmlformats.org/drawingml/2006/table">
            <a:tbl>
              <a:tblPr firstRow="1" bandRow="1">
                <a:tableStyleId>{8EC20E35-A176-4012-BC5E-935CFFF8708E}</a:tableStyleId>
              </a:tblPr>
              <a:tblGrid>
                <a:gridCol w="4383024">
                  <a:extLst>
                    <a:ext uri="{9D8B030D-6E8A-4147-A177-3AD203B41FA5}">
                      <a16:colId xmlns:a16="http://schemas.microsoft.com/office/drawing/2014/main" val="20000"/>
                    </a:ext>
                  </a:extLst>
                </a:gridCol>
                <a:gridCol w="1965960">
                  <a:extLst>
                    <a:ext uri="{9D8B030D-6E8A-4147-A177-3AD203B41FA5}">
                      <a16:colId xmlns:a16="http://schemas.microsoft.com/office/drawing/2014/main" val="20001"/>
                    </a:ext>
                  </a:extLst>
                </a:gridCol>
                <a:gridCol w="2048256">
                  <a:extLst>
                    <a:ext uri="{9D8B030D-6E8A-4147-A177-3AD203B41FA5}">
                      <a16:colId xmlns:a16="http://schemas.microsoft.com/office/drawing/2014/main" val="20002"/>
                    </a:ext>
                  </a:extLst>
                </a:gridCol>
              </a:tblGrid>
              <a:tr h="0">
                <a:tc>
                  <a:txBody>
                    <a:bodyPr/>
                    <a:lstStyle/>
                    <a:p>
                      <a:pPr algn="l" fontAlgn="b"/>
                      <a:r>
                        <a:rPr lang="en-US" sz="1000" b="1" i="0" u="none" strike="noStrike" spc="0" baseline="0" dirty="0">
                          <a:solidFill>
                            <a:schemeClr val="tx1"/>
                          </a:solidFill>
                          <a:effectLst/>
                          <a:latin typeface="+mj-lt"/>
                        </a:rPr>
                        <a:t>Percent of Operators Who Believe Statement Describes Brand</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baseline="0" dirty="0">
                          <a:solidFill>
                            <a:schemeClr val="tx1"/>
                          </a:solidFill>
                          <a:effectLst/>
                          <a:latin typeface="+mj-lt"/>
                        </a:rPr>
                        <a:t>Leader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baseline="0" dirty="0">
                          <a:solidFill>
                            <a:schemeClr val="tx1"/>
                          </a:solidFill>
                          <a:effectLst/>
                          <a:latin typeface="+mj-lt"/>
                        </a:rPr>
                        <a:t>Campbell’s Performance Among Operators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0">
                <a:tc>
                  <a:txBody>
                    <a:bodyPr/>
                    <a:lstStyle/>
                    <a:p>
                      <a:pPr algn="l" fontAlgn="t"/>
                      <a:r>
                        <a:rPr lang="en-US" sz="1000" b="0" i="0" u="none" strike="noStrike" spc="0" baseline="0" dirty="0">
                          <a:solidFill>
                            <a:schemeClr val="tx1"/>
                          </a:solidFill>
                          <a:effectLst/>
                          <a:latin typeface="+mn-lt"/>
                        </a:rPr>
                        <a:t>Offers products that are high-quality and perform consistently</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1" i="0" u="none" strike="noStrike" kern="1200" spc="0" baseline="0" dirty="0">
                          <a:solidFill>
                            <a:schemeClr val="accent1"/>
                          </a:solidFill>
                          <a:effectLst/>
                          <a:latin typeface="+mn-lt"/>
                          <a:ea typeface="+mn-ea"/>
                          <a:cs typeface="+mn-cs"/>
                        </a:rPr>
                        <a:t>Campbell’s </a:t>
                      </a:r>
                      <a:r>
                        <a:rPr lang="en-US" sz="1000" b="0" i="0" u="none" strike="noStrike" kern="1200" spc="0" baseline="0" dirty="0">
                          <a:solidFill>
                            <a:schemeClr val="accent1"/>
                          </a:solidFill>
                          <a:effectLst/>
                          <a:latin typeface="+mn-lt"/>
                          <a:ea typeface="+mn-ea"/>
                          <a:cs typeface="+mn-cs"/>
                        </a:rPr>
                        <a:t>(46%)</a:t>
                      </a:r>
                      <a:endParaRPr lang="en-US" sz="1000" b="1" i="0" u="none" strike="noStrike" kern="1200" spc="0" baseline="0" dirty="0">
                        <a:solidFill>
                          <a:schemeClr val="accent1"/>
                        </a:solidFill>
                        <a:effectLst/>
                        <a:latin typeface="+mn-lt"/>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46%</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289016792"/>
                  </a:ext>
                </a:extLst>
              </a:tr>
              <a:tr h="0">
                <a:tc>
                  <a:txBody>
                    <a:bodyPr/>
                    <a:lstStyle/>
                    <a:p>
                      <a:pPr algn="l" fontAlgn="t"/>
                      <a:r>
                        <a:rPr lang="en-US" sz="1000" b="0" i="0" u="none" strike="noStrike" spc="0" baseline="0" dirty="0">
                          <a:solidFill>
                            <a:schemeClr val="tx1"/>
                          </a:solidFill>
                          <a:effectLst/>
                          <a:latin typeface="+mn-lt"/>
                        </a:rPr>
                        <a:t>Offers products that give you value for the money</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1" i="0" u="none" strike="noStrike" kern="1200" spc="0" baseline="0" dirty="0">
                          <a:solidFill>
                            <a:schemeClr val="accent1"/>
                          </a:solidFill>
                          <a:effectLst/>
                          <a:latin typeface="+mn-lt"/>
                          <a:ea typeface="+mn-ea"/>
                          <a:cs typeface="+mn-cs"/>
                        </a:rPr>
                        <a:t>Campbell’s </a:t>
                      </a:r>
                      <a:r>
                        <a:rPr lang="en-US" sz="1000" b="0" i="0" u="none" strike="noStrike" kern="1200" spc="0" baseline="0" dirty="0">
                          <a:solidFill>
                            <a:schemeClr val="accent1"/>
                          </a:solidFill>
                          <a:effectLst/>
                          <a:latin typeface="+mn-lt"/>
                          <a:ea typeface="+mn-ea"/>
                          <a:cs typeface="+mn-cs"/>
                        </a:rPr>
                        <a:t>(40%)</a:t>
                      </a:r>
                      <a:endParaRPr lang="en-US" sz="1000" b="1" i="0" u="none" strike="noStrike" kern="1200" spc="0" baseline="0" dirty="0">
                        <a:solidFill>
                          <a:schemeClr val="accent1"/>
                        </a:solidFill>
                        <a:effectLst/>
                        <a:latin typeface="+mn-lt"/>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40%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780059"/>
                  </a:ext>
                </a:extLst>
              </a:tr>
              <a:tr h="0">
                <a:tc>
                  <a:txBody>
                    <a:bodyPr/>
                    <a:lstStyle/>
                    <a:p>
                      <a:pPr algn="l" fontAlgn="t"/>
                      <a:r>
                        <a:rPr lang="en-US" sz="1000" b="0" i="0" u="none" strike="noStrike" spc="0" baseline="0" dirty="0">
                          <a:solidFill>
                            <a:schemeClr val="tx1"/>
                          </a:solidFill>
                          <a:effectLst/>
                          <a:latin typeface="+mn-lt"/>
                        </a:rPr>
                        <a:t>Offers products carried by my distributor</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b" latinLnBrk="0" hangingPunct="1">
                        <a:lnSpc>
                          <a:spcPct val="100000"/>
                        </a:lnSpc>
                        <a:spcBef>
                          <a:spcPts val="0"/>
                        </a:spcBef>
                        <a:spcAft>
                          <a:spcPts val="0"/>
                        </a:spcAft>
                        <a:buClrTx/>
                        <a:buSzTx/>
                        <a:buFontTx/>
                        <a:buNone/>
                        <a:tabLst/>
                        <a:defRPr/>
                      </a:pPr>
                      <a:r>
                        <a:rPr lang="en-US" sz="1000" b="1" i="0" u="none" strike="noStrike" kern="1200" spc="0" baseline="0" dirty="0">
                          <a:solidFill>
                            <a:schemeClr val="accent1"/>
                          </a:solidFill>
                          <a:effectLst/>
                          <a:latin typeface="+mn-lt"/>
                          <a:ea typeface="+mn-ea"/>
                          <a:cs typeface="+mn-cs"/>
                        </a:rPr>
                        <a:t>Campbell’s </a:t>
                      </a:r>
                      <a:r>
                        <a:rPr lang="en-US" sz="1000" b="0" i="0" u="none" strike="noStrike" kern="1200" spc="0" baseline="0" dirty="0">
                          <a:solidFill>
                            <a:schemeClr val="accent1"/>
                          </a:solidFill>
                          <a:effectLst/>
                          <a:latin typeface="+mn-lt"/>
                          <a:ea typeface="+mn-ea"/>
                          <a:cs typeface="+mn-cs"/>
                        </a:rPr>
                        <a:t>(47%)</a:t>
                      </a:r>
                      <a:endParaRPr lang="en-US" sz="1000" b="1" i="0" u="none" strike="noStrike" kern="1200" spc="0" baseline="0" dirty="0">
                        <a:solidFill>
                          <a:schemeClr val="accent1"/>
                        </a:solidFill>
                        <a:effectLst/>
                        <a:latin typeface="+mn-lt"/>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47%</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591719865"/>
                  </a:ext>
                </a:extLst>
              </a:tr>
              <a:tr h="0">
                <a:tc>
                  <a:txBody>
                    <a:bodyPr/>
                    <a:lstStyle/>
                    <a:p>
                      <a:pPr algn="l" fontAlgn="t"/>
                      <a:r>
                        <a:rPr lang="en-US" sz="1000" b="0" i="0" u="none" strike="noStrike" spc="0" baseline="0" dirty="0">
                          <a:solidFill>
                            <a:schemeClr val="tx1"/>
                          </a:solidFill>
                          <a:effectLst/>
                          <a:latin typeface="+mn-lt"/>
                        </a:rPr>
                        <a:t>Is a company that pleases my patrons</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b" latinLnBrk="0" hangingPunct="1">
                        <a:lnSpc>
                          <a:spcPct val="100000"/>
                        </a:lnSpc>
                        <a:spcBef>
                          <a:spcPts val="0"/>
                        </a:spcBef>
                        <a:spcAft>
                          <a:spcPts val="0"/>
                        </a:spcAft>
                        <a:buClrTx/>
                        <a:buSzTx/>
                        <a:buFontTx/>
                        <a:buNone/>
                        <a:tabLst/>
                        <a:defRPr/>
                      </a:pPr>
                      <a:r>
                        <a:rPr lang="en-US" sz="1000" b="0" i="0" u="none" strike="noStrike" kern="1200" spc="0" baseline="0" dirty="0">
                          <a:solidFill>
                            <a:schemeClr val="tx1"/>
                          </a:solidFill>
                          <a:effectLst/>
                          <a:latin typeface="+mn-lt"/>
                          <a:ea typeface="+mn-ea"/>
                          <a:cs typeface="+mn-cs"/>
                        </a:rPr>
                        <a:t>Nestle &amp; Kellogg’s (44%)</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42%</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988101067"/>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Offers products with health and wellness benefits</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b" latinLnBrk="0" hangingPunct="1">
                        <a:lnSpc>
                          <a:spcPct val="100000"/>
                        </a:lnSpc>
                        <a:spcBef>
                          <a:spcPts val="0"/>
                        </a:spcBef>
                        <a:spcAft>
                          <a:spcPts val="0"/>
                        </a:spcAft>
                        <a:buClrTx/>
                        <a:buSzTx/>
                        <a:buFontTx/>
                        <a:buNone/>
                        <a:tabLst/>
                        <a:defRPr/>
                      </a:pPr>
                      <a:r>
                        <a:rPr lang="en-US" sz="1000" b="1" i="0" u="none" strike="noStrike" kern="1200" spc="0" baseline="0" dirty="0">
                          <a:solidFill>
                            <a:schemeClr val="accent1"/>
                          </a:solidFill>
                          <a:effectLst/>
                          <a:latin typeface="+mn-lt"/>
                          <a:ea typeface="+mn-ea"/>
                          <a:cs typeface="+mn-cs"/>
                        </a:rPr>
                        <a:t>Campbell’s </a:t>
                      </a:r>
                      <a:r>
                        <a:rPr lang="en-US" sz="1000" b="0" i="0" u="none" strike="noStrike" kern="1200" spc="0" baseline="0" dirty="0">
                          <a:solidFill>
                            <a:schemeClr val="accent1"/>
                          </a:solidFill>
                          <a:effectLst/>
                          <a:latin typeface="+mn-lt"/>
                          <a:ea typeface="+mn-ea"/>
                          <a:cs typeface="+mn-cs"/>
                        </a:rPr>
                        <a:t>(44%)</a:t>
                      </a:r>
                      <a:endParaRPr lang="en-US" sz="1000" b="1" i="0" u="none" strike="noStrike" kern="1200" spc="0" baseline="0" dirty="0">
                        <a:solidFill>
                          <a:schemeClr val="accent1"/>
                        </a:solidFill>
                        <a:effectLst/>
                        <a:latin typeface="+mn-lt"/>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44%</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513834985"/>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Offers products that taste great</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b" latinLnBrk="0" hangingPunct="1">
                        <a:lnSpc>
                          <a:spcPct val="100000"/>
                        </a:lnSpc>
                        <a:spcBef>
                          <a:spcPts val="0"/>
                        </a:spcBef>
                        <a:spcAft>
                          <a:spcPts val="0"/>
                        </a:spcAft>
                        <a:buClrTx/>
                        <a:buSzTx/>
                        <a:buFontTx/>
                        <a:buNone/>
                        <a:tabLst/>
                        <a:defRPr/>
                      </a:pPr>
                      <a:r>
                        <a:rPr lang="en-US" sz="1000" b="1" i="0" u="none" strike="noStrike" kern="1200" spc="0" baseline="0" dirty="0">
                          <a:solidFill>
                            <a:schemeClr val="accent1"/>
                          </a:solidFill>
                          <a:effectLst/>
                          <a:latin typeface="+mn-lt"/>
                          <a:ea typeface="+mn-ea"/>
                          <a:cs typeface="+mn-cs"/>
                        </a:rPr>
                        <a:t>Campbell’s </a:t>
                      </a:r>
                      <a:r>
                        <a:rPr lang="en-US" sz="1000" b="0" i="0" u="none" strike="noStrike" kern="1200" spc="0" baseline="0" dirty="0">
                          <a:solidFill>
                            <a:schemeClr val="accent1"/>
                          </a:solidFill>
                          <a:effectLst/>
                          <a:latin typeface="+mn-lt"/>
                          <a:ea typeface="+mn-ea"/>
                          <a:cs typeface="+mn-cs"/>
                        </a:rPr>
                        <a:t>(46%)</a:t>
                      </a:r>
                      <a:endParaRPr lang="en-US" sz="1000" b="1" i="0" u="none" strike="noStrike" kern="1200" spc="0" baseline="0" dirty="0">
                        <a:solidFill>
                          <a:schemeClr val="accent1"/>
                        </a:solidFill>
                        <a:effectLst/>
                        <a:latin typeface="+mn-lt"/>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46%</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052333705"/>
                  </a:ext>
                </a:extLst>
              </a:tr>
              <a:tr h="0">
                <a:tc>
                  <a:txBody>
                    <a:bodyPr/>
                    <a:lstStyle/>
                    <a:p>
                      <a:pPr algn="l" fontAlgn="t"/>
                      <a:r>
                        <a:rPr lang="en-US" sz="1000" b="0" i="0" u="none" strike="noStrike" spc="0" baseline="0" dirty="0">
                          <a:solidFill>
                            <a:schemeClr val="tx1"/>
                          </a:solidFill>
                          <a:effectLst/>
                          <a:latin typeface="+mn-lt"/>
                        </a:rPr>
                        <a:t>Offers the product variety I need or value</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PepsiCo (45%)</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44%</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2558086"/>
                  </a:ext>
                </a:extLst>
              </a:tr>
              <a:tr h="0">
                <a:tc>
                  <a:txBody>
                    <a:bodyPr/>
                    <a:lstStyle/>
                    <a:p>
                      <a:pPr algn="l" fontAlgn="t"/>
                      <a:r>
                        <a:rPr lang="en-US" sz="1000" b="0" i="0" u="none" strike="noStrike" spc="0" baseline="0" dirty="0">
                          <a:solidFill>
                            <a:schemeClr val="tx1"/>
                          </a:solidFill>
                          <a:effectLst/>
                          <a:latin typeface="+mn-lt"/>
                        </a:rPr>
                        <a:t>Is a company that helps grow your business</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Nestle (43%)</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41%</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87894404"/>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Is a company my distributor sales rep prefers over others</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b" latinLnBrk="0" hangingPunct="1">
                        <a:lnSpc>
                          <a:spcPct val="100000"/>
                        </a:lnSpc>
                        <a:spcBef>
                          <a:spcPts val="0"/>
                        </a:spcBef>
                        <a:spcAft>
                          <a:spcPts val="0"/>
                        </a:spcAft>
                        <a:buClrTx/>
                        <a:buSzTx/>
                        <a:buFontTx/>
                        <a:buNone/>
                        <a:tabLst/>
                        <a:defRPr/>
                      </a:pPr>
                      <a:r>
                        <a:rPr lang="en-US" sz="1000" b="1" i="0" u="none" strike="noStrike" kern="1200" spc="0" baseline="0" dirty="0">
                          <a:solidFill>
                            <a:schemeClr val="accent1"/>
                          </a:solidFill>
                          <a:effectLst/>
                          <a:latin typeface="+mn-lt"/>
                          <a:ea typeface="+mn-ea"/>
                          <a:cs typeface="+mn-cs"/>
                        </a:rPr>
                        <a:t>Campbell’s</a:t>
                      </a:r>
                      <a:r>
                        <a:rPr lang="en-US" sz="1000" b="0" i="0" u="none" strike="noStrike" kern="1200" spc="0" baseline="0" dirty="0">
                          <a:solidFill>
                            <a:schemeClr val="tx1"/>
                          </a:solidFill>
                          <a:effectLst/>
                          <a:latin typeface="+mn-lt"/>
                          <a:ea typeface="+mn-ea"/>
                          <a:cs typeface="+mn-cs"/>
                        </a:rPr>
                        <a:t> &amp; Kellogg’s (38%)</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38%</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81655989"/>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Is a company that promotes sustainability</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b" latinLnBrk="0" hangingPunct="1">
                        <a:lnSpc>
                          <a:spcPct val="100000"/>
                        </a:lnSpc>
                        <a:spcBef>
                          <a:spcPts val="0"/>
                        </a:spcBef>
                        <a:spcAft>
                          <a:spcPts val="0"/>
                        </a:spcAft>
                        <a:buClrTx/>
                        <a:buSzTx/>
                        <a:buFontTx/>
                        <a:buNone/>
                        <a:tabLst/>
                        <a:defRPr/>
                      </a:pPr>
                      <a:r>
                        <a:rPr lang="en-US" sz="1000" b="1" i="0" u="none" strike="noStrike" kern="1200" spc="0" baseline="0" dirty="0">
                          <a:solidFill>
                            <a:schemeClr val="accent1"/>
                          </a:solidFill>
                          <a:effectLst/>
                          <a:latin typeface="+mn-lt"/>
                          <a:ea typeface="+mn-ea"/>
                          <a:cs typeface="+mn-cs"/>
                        </a:rPr>
                        <a:t>Campbell’s </a:t>
                      </a:r>
                      <a:r>
                        <a:rPr lang="en-US" sz="1000" b="0" i="0" u="none" strike="noStrike" kern="1200" spc="0" baseline="0" dirty="0">
                          <a:solidFill>
                            <a:schemeClr val="accent1"/>
                          </a:solidFill>
                          <a:effectLst/>
                          <a:latin typeface="+mn-lt"/>
                          <a:ea typeface="+mn-ea"/>
                          <a:cs typeface="+mn-cs"/>
                        </a:rPr>
                        <a:t>(41%)</a:t>
                      </a:r>
                      <a:endParaRPr lang="en-US" sz="1000" b="1" i="0" u="none" strike="noStrike" kern="1200" spc="0" baseline="0" dirty="0">
                        <a:solidFill>
                          <a:schemeClr val="accent1"/>
                        </a:solidFill>
                        <a:effectLst/>
                        <a:latin typeface="+mn-lt"/>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41%</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89574503"/>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Is an innovative brand company</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b" latinLnBrk="0" hangingPunct="1">
                        <a:lnSpc>
                          <a:spcPct val="100000"/>
                        </a:lnSpc>
                        <a:spcBef>
                          <a:spcPts val="0"/>
                        </a:spcBef>
                        <a:spcAft>
                          <a:spcPts val="0"/>
                        </a:spcAft>
                        <a:buClrTx/>
                        <a:buSzTx/>
                        <a:buFontTx/>
                        <a:buNone/>
                        <a:tabLst/>
                        <a:defRPr/>
                      </a:pPr>
                      <a:r>
                        <a:rPr lang="en-US" sz="1000" b="1" i="0" u="none" strike="noStrike" kern="1200" spc="0" baseline="0" dirty="0">
                          <a:solidFill>
                            <a:schemeClr val="accent1"/>
                          </a:solidFill>
                          <a:effectLst/>
                          <a:latin typeface="+mn-lt"/>
                          <a:ea typeface="+mn-ea"/>
                          <a:cs typeface="+mn-cs"/>
                        </a:rPr>
                        <a:t>Campbell’s </a:t>
                      </a:r>
                      <a:r>
                        <a:rPr lang="en-US" sz="1000" b="0" i="0" u="none" strike="noStrike" kern="1200" spc="0" baseline="0" dirty="0">
                          <a:solidFill>
                            <a:schemeClr val="accent1"/>
                          </a:solidFill>
                          <a:effectLst/>
                          <a:latin typeface="+mn-lt"/>
                          <a:ea typeface="+mn-ea"/>
                          <a:cs typeface="+mn-cs"/>
                        </a:rPr>
                        <a:t>(42%)</a:t>
                      </a:r>
                      <a:endParaRPr lang="en-US" sz="1000" b="1" i="0" u="none" strike="noStrike" kern="1200" spc="0" baseline="0" dirty="0">
                        <a:solidFill>
                          <a:schemeClr val="accent1"/>
                        </a:solidFill>
                        <a:effectLst/>
                        <a:latin typeface="+mn-lt"/>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42%</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925567215"/>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Is a company that provides useful recipe, menu and merchandising support</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b" latinLnBrk="0" hangingPunct="1">
                        <a:lnSpc>
                          <a:spcPct val="100000"/>
                        </a:lnSpc>
                        <a:spcBef>
                          <a:spcPts val="0"/>
                        </a:spcBef>
                        <a:spcAft>
                          <a:spcPts val="0"/>
                        </a:spcAft>
                        <a:buClrTx/>
                        <a:buSzTx/>
                        <a:buFontTx/>
                        <a:buNone/>
                        <a:tabLst/>
                        <a:defRPr/>
                      </a:pPr>
                      <a:r>
                        <a:rPr lang="en-US" sz="1000" b="1" i="0" u="none" strike="noStrike" kern="1200" spc="0" baseline="0" dirty="0">
                          <a:solidFill>
                            <a:schemeClr val="accent1"/>
                          </a:solidFill>
                          <a:effectLst/>
                          <a:latin typeface="+mn-lt"/>
                          <a:ea typeface="+mn-ea"/>
                          <a:cs typeface="+mn-cs"/>
                        </a:rPr>
                        <a:t>Campbell’s</a:t>
                      </a:r>
                      <a:r>
                        <a:rPr lang="en-US" sz="1000" b="0" i="0" u="none" strike="noStrike" kern="1200" spc="0" baseline="0" dirty="0">
                          <a:solidFill>
                            <a:schemeClr val="tx1"/>
                          </a:solidFill>
                          <a:effectLst/>
                          <a:latin typeface="+mn-lt"/>
                          <a:ea typeface="+mn-ea"/>
                          <a:cs typeface="+mn-cs"/>
                        </a:rPr>
                        <a:t> &amp; PepsiCo (45%)</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45%</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10567221"/>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Is founded on a mission to bring good, nutritious food to many</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b" latinLnBrk="0" hangingPunct="1">
                        <a:lnSpc>
                          <a:spcPct val="100000"/>
                        </a:lnSpc>
                        <a:spcBef>
                          <a:spcPts val="0"/>
                        </a:spcBef>
                        <a:spcAft>
                          <a:spcPts val="0"/>
                        </a:spcAft>
                        <a:buClrTx/>
                        <a:buSzTx/>
                        <a:buFontTx/>
                        <a:buNone/>
                        <a:tabLst/>
                        <a:defRPr/>
                      </a:pPr>
                      <a:r>
                        <a:rPr lang="en-US" sz="1000" b="1" i="0" u="none" strike="noStrike" kern="1200" spc="0" baseline="0" dirty="0">
                          <a:solidFill>
                            <a:schemeClr val="accent1"/>
                          </a:solidFill>
                          <a:effectLst/>
                          <a:latin typeface="+mn-lt"/>
                          <a:ea typeface="+mn-ea"/>
                          <a:cs typeface="+mn-cs"/>
                        </a:rPr>
                        <a:t>Campbell’s </a:t>
                      </a:r>
                      <a:r>
                        <a:rPr lang="en-US" sz="1000" b="0" i="0" u="none" strike="noStrike" kern="1200" spc="0" baseline="0" dirty="0">
                          <a:solidFill>
                            <a:schemeClr val="accent1"/>
                          </a:solidFill>
                          <a:effectLst/>
                          <a:latin typeface="+mn-lt"/>
                          <a:ea typeface="+mn-ea"/>
                          <a:cs typeface="+mn-cs"/>
                        </a:rPr>
                        <a:t>(47%)</a:t>
                      </a:r>
                      <a:endParaRPr lang="en-US" sz="1000" b="1" i="0" u="none" strike="noStrike" kern="1200" spc="0" baseline="0" dirty="0">
                        <a:solidFill>
                          <a:schemeClr val="accent1"/>
                        </a:solidFill>
                        <a:effectLst/>
                        <a:latin typeface="+mn-lt"/>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47%</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160922891"/>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Is a company that has a wide portfolio of products that meet my needs</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b" latinLnBrk="0" hangingPunct="1">
                        <a:lnSpc>
                          <a:spcPct val="100000"/>
                        </a:lnSpc>
                        <a:spcBef>
                          <a:spcPts val="0"/>
                        </a:spcBef>
                        <a:spcAft>
                          <a:spcPts val="0"/>
                        </a:spcAft>
                        <a:buClrTx/>
                        <a:buSzTx/>
                        <a:buFontTx/>
                        <a:buNone/>
                        <a:tabLst/>
                        <a:defRPr/>
                      </a:pPr>
                      <a:r>
                        <a:rPr lang="en-US" sz="1000" b="1" i="0" u="none" strike="noStrike" kern="1200" spc="0" baseline="0" dirty="0">
                          <a:solidFill>
                            <a:schemeClr val="accent1"/>
                          </a:solidFill>
                          <a:effectLst/>
                          <a:latin typeface="+mn-lt"/>
                          <a:ea typeface="+mn-ea"/>
                          <a:cs typeface="+mn-cs"/>
                        </a:rPr>
                        <a:t>Campbell’s</a:t>
                      </a:r>
                      <a:r>
                        <a:rPr lang="en-US" sz="1000" b="0" i="0" u="none" strike="noStrike" kern="1200" spc="0" baseline="0" dirty="0">
                          <a:solidFill>
                            <a:schemeClr val="tx1"/>
                          </a:solidFill>
                          <a:effectLst/>
                          <a:latin typeface="+mn-lt"/>
                          <a:ea typeface="+mn-ea"/>
                          <a:cs typeface="+mn-cs"/>
                        </a:rPr>
                        <a:t> &amp; Kellogg’s (43%)</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b" latinLnBrk="0" hangingPunct="1"/>
                      <a:r>
                        <a:rPr lang="en-US" sz="1000" b="0" i="0" u="none" strike="noStrike" kern="1200" spc="0" baseline="0" dirty="0">
                          <a:solidFill>
                            <a:schemeClr val="tx1"/>
                          </a:solidFill>
                          <a:effectLst/>
                          <a:latin typeface="+mn-lt"/>
                          <a:ea typeface="+mn-ea"/>
                          <a:cs typeface="+mn-cs"/>
                        </a:rPr>
                        <a:t>43%</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227702059"/>
                  </a:ext>
                </a:extLst>
              </a:tr>
            </a:tbl>
          </a:graphicData>
        </a:graphic>
      </p:graphicFrame>
    </p:spTree>
    <p:extLst>
      <p:ext uri="{BB962C8B-B14F-4D97-AF65-F5344CB8AC3E}">
        <p14:creationId xmlns:p14="http://schemas.microsoft.com/office/powerpoint/2010/main" val="31240237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562818D-B371-41C2-B1C0-E6380F96A62A}"/>
              </a:ext>
            </a:extLst>
          </p:cNvPr>
          <p:cNvSpPr>
            <a:spLocks noGrp="1"/>
          </p:cNvSpPr>
          <p:nvPr>
            <p:ph type="title"/>
          </p:nvPr>
        </p:nvSpPr>
        <p:spPr/>
        <p:txBody>
          <a:bodyPr/>
          <a:lstStyle/>
          <a:p>
            <a:r>
              <a:rPr lang="en-US" dirty="0"/>
              <a:t>Summary </a:t>
            </a:r>
          </a:p>
        </p:txBody>
      </p:sp>
      <p:sp>
        <p:nvSpPr>
          <p:cNvPr id="3" name="Slide Number Placeholder 2">
            <a:extLst>
              <a:ext uri="{FF2B5EF4-FFF2-40B4-BE49-F238E27FC236}">
                <a16:creationId xmlns:a16="http://schemas.microsoft.com/office/drawing/2014/main" id="{3B80594C-321C-4C77-A318-92EB5D59B7E7}"/>
              </a:ext>
            </a:extLst>
          </p:cNvPr>
          <p:cNvSpPr>
            <a:spLocks noGrp="1"/>
          </p:cNvSpPr>
          <p:nvPr>
            <p:ph type="sldNum" sz="quarter" idx="4"/>
          </p:nvPr>
        </p:nvSpPr>
        <p:spPr/>
        <p:txBody>
          <a:bodyPr/>
          <a:lstStyle/>
          <a:p>
            <a:fld id="{7B6B1C32-E567-445C-9FD5-2A0B0A08DD29}" type="slidenum">
              <a:rPr lang="en-US" smtClean="0"/>
              <a:pPr/>
              <a:t>56</a:t>
            </a:fld>
            <a:endParaRPr lang="en-US" dirty="0"/>
          </a:p>
        </p:txBody>
      </p:sp>
      <p:sp>
        <p:nvSpPr>
          <p:cNvPr id="4" name="Text Placeholder 3">
            <a:extLst>
              <a:ext uri="{FF2B5EF4-FFF2-40B4-BE49-F238E27FC236}">
                <a16:creationId xmlns:a16="http://schemas.microsoft.com/office/drawing/2014/main" id="{328E34E4-6B58-4AF9-9A12-3BD2B13882EC}"/>
              </a:ext>
            </a:extLst>
          </p:cNvPr>
          <p:cNvSpPr>
            <a:spLocks noGrp="1"/>
          </p:cNvSpPr>
          <p:nvPr>
            <p:ph type="body" sz="quarter" idx="15"/>
          </p:nvPr>
        </p:nvSpPr>
        <p:spPr>
          <a:xfrm>
            <a:off x="381000" y="806824"/>
            <a:ext cx="5486398" cy="748281"/>
          </a:xfrm>
        </p:spPr>
        <p:txBody>
          <a:bodyPr/>
          <a:lstStyle/>
          <a:p>
            <a:r>
              <a:rPr lang="en-US" dirty="0"/>
              <a:t>Manufacturer marketing and advertising</a:t>
            </a:r>
          </a:p>
        </p:txBody>
      </p:sp>
      <p:graphicFrame>
        <p:nvGraphicFramePr>
          <p:cNvPr id="12" name="Chart Placeholder 11">
            <a:extLst>
              <a:ext uri="{FF2B5EF4-FFF2-40B4-BE49-F238E27FC236}">
                <a16:creationId xmlns:a16="http://schemas.microsoft.com/office/drawing/2014/main" id="{D6D98C22-FA84-4F95-B1FB-D256D0BE1D2B}"/>
              </a:ext>
            </a:extLst>
          </p:cNvPr>
          <p:cNvGraphicFramePr>
            <a:graphicFrameLocks noGrp="1"/>
          </p:cNvGraphicFramePr>
          <p:nvPr>
            <p:ph type="chart" sz="quarter" idx="4294967295"/>
          </p:nvPr>
        </p:nvGraphicFramePr>
        <p:xfrm>
          <a:off x="365765" y="1816700"/>
          <a:ext cx="5501635" cy="3810000"/>
        </p:xfrm>
        <a:graphic>
          <a:graphicData uri="http://schemas.openxmlformats.org/drawingml/2006/table">
            <a:tbl>
              <a:tblPr firstRow="1" bandRow="1">
                <a:tableStyleId>{8EC20E35-A176-4012-BC5E-935CFFF8708E}</a:tableStyleId>
              </a:tblPr>
              <a:tblGrid>
                <a:gridCol w="2614103">
                  <a:extLst>
                    <a:ext uri="{9D8B030D-6E8A-4147-A177-3AD203B41FA5}">
                      <a16:colId xmlns:a16="http://schemas.microsoft.com/office/drawing/2014/main" val="20000"/>
                    </a:ext>
                  </a:extLst>
                </a:gridCol>
                <a:gridCol w="2887532">
                  <a:extLst>
                    <a:ext uri="{9D8B030D-6E8A-4147-A177-3AD203B41FA5}">
                      <a16:colId xmlns:a16="http://schemas.microsoft.com/office/drawing/2014/main" val="20001"/>
                    </a:ext>
                  </a:extLst>
                </a:gridCol>
              </a:tblGrid>
              <a:tr h="139989">
                <a:tc>
                  <a:txBody>
                    <a:bodyPr/>
                    <a:lstStyle/>
                    <a:p>
                      <a:pPr algn="l" fontAlgn="b"/>
                      <a:r>
                        <a:rPr lang="en-US" sz="1000" b="1" i="0" u="none" strike="noStrike" spc="0" baseline="0" dirty="0">
                          <a:solidFill>
                            <a:schemeClr val="tx1"/>
                          </a:solidFill>
                          <a:effectLst/>
                          <a:latin typeface="+mj-lt"/>
                        </a:rPr>
                        <a:t>Manufacturer</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baseline="0" dirty="0">
                          <a:solidFill>
                            <a:schemeClr val="tx1"/>
                          </a:solidFill>
                          <a:effectLst/>
                          <a:latin typeface="+mj-lt"/>
                        </a:rPr>
                        <a:t>Percent of Operators Seeing Marketing Materials Over Past Three Months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0">
                <a:tc>
                  <a:txBody>
                    <a:bodyPr/>
                    <a:lstStyle/>
                    <a:p>
                      <a:pPr marL="0" algn="l" defTabSz="906199" rtl="0" eaLnBrk="1" fontAlgn="t" latinLnBrk="0" hangingPunct="1"/>
                      <a:r>
                        <a:rPr lang="en-US" sz="1000" b="1" i="0" u="none" strike="noStrike" kern="1200" spc="0" baseline="0" dirty="0">
                          <a:solidFill>
                            <a:schemeClr val="accent1"/>
                          </a:solidFill>
                          <a:effectLst/>
                          <a:latin typeface="+mn-lt"/>
                          <a:ea typeface="+mn-ea"/>
                          <a:cs typeface="+mn-cs"/>
                        </a:rPr>
                        <a:t>Campbell’s</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1" i="0" u="none" strike="noStrike" kern="1200" spc="0" baseline="0" dirty="0">
                          <a:solidFill>
                            <a:schemeClr val="accent1"/>
                          </a:solidFill>
                          <a:effectLst/>
                          <a:latin typeface="+mn-lt"/>
                          <a:ea typeface="+mn-ea"/>
                          <a:cs typeface="+mn-cs"/>
                        </a:rPr>
                        <a:t>24%</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64727857"/>
                  </a:ext>
                </a:extLst>
              </a:tr>
              <a:tr h="0">
                <a:tc>
                  <a:txBody>
                    <a:bodyPr/>
                    <a:lstStyle/>
                    <a:p>
                      <a:pPr algn="l" fontAlgn="t"/>
                      <a:r>
                        <a:rPr lang="en-US" sz="1000" b="0" i="0" u="none" strike="noStrike" spc="0" baseline="0" dirty="0">
                          <a:solidFill>
                            <a:schemeClr val="tx1"/>
                          </a:solidFill>
                          <a:effectLst/>
                          <a:latin typeface="+mn-lt"/>
                        </a:rPr>
                        <a:t>PepsiCo</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21%</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08805140"/>
                  </a:ext>
                </a:extLst>
              </a:tr>
              <a:tr h="0">
                <a:tc>
                  <a:txBody>
                    <a:bodyPr/>
                    <a:lstStyle/>
                    <a:p>
                      <a:pPr algn="l" fontAlgn="t"/>
                      <a:r>
                        <a:rPr lang="en-US" sz="1000" b="0" i="0" u="none" strike="noStrike" spc="0" baseline="0" dirty="0">
                          <a:solidFill>
                            <a:schemeClr val="tx1"/>
                          </a:solidFill>
                          <a:effectLst/>
                          <a:latin typeface="+mn-lt"/>
                        </a:rPr>
                        <a:t>Kellogg’s</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baseline="0" dirty="0">
                          <a:solidFill>
                            <a:schemeClr val="tx1"/>
                          </a:solidFill>
                          <a:effectLst/>
                          <a:latin typeface="+mn-lt"/>
                          <a:ea typeface="+mn-ea"/>
                          <a:cs typeface="+mn-cs"/>
                        </a:rPr>
                        <a:t>18%</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567376955"/>
                  </a:ext>
                </a:extLst>
              </a:tr>
              <a:tr h="0">
                <a:tc>
                  <a:txBody>
                    <a:bodyPr/>
                    <a:lstStyle/>
                    <a:p>
                      <a:pPr algn="l" fontAlgn="t"/>
                      <a:r>
                        <a:rPr lang="en-US" sz="1000" b="0" i="0" u="none" strike="noStrike" spc="0" baseline="0" dirty="0">
                          <a:solidFill>
                            <a:schemeClr val="tx1"/>
                          </a:solidFill>
                          <a:effectLst/>
                          <a:latin typeface="+mn-lt"/>
                        </a:rPr>
                        <a:t>Nestle</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baseline="0" dirty="0">
                          <a:solidFill>
                            <a:schemeClr val="tx1"/>
                          </a:solidFill>
                          <a:effectLst/>
                          <a:latin typeface="+mn-lt"/>
                          <a:ea typeface="+mn-ea"/>
                          <a:cs typeface="+mn-cs"/>
                        </a:rPr>
                        <a:t>14%</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593894701"/>
                  </a:ext>
                </a:extLst>
              </a:tr>
              <a:tr h="0">
                <a:tc>
                  <a:txBody>
                    <a:bodyPr/>
                    <a:lstStyle/>
                    <a:p>
                      <a:pPr algn="l" fontAlgn="t"/>
                      <a:r>
                        <a:rPr lang="en-US" sz="1000" b="0" i="0" u="none" strike="noStrike" spc="0" baseline="0" dirty="0">
                          <a:solidFill>
                            <a:schemeClr val="tx1"/>
                          </a:solidFill>
                          <a:effectLst/>
                          <a:latin typeface="+mn-lt"/>
                        </a:rPr>
                        <a:t>Cheez-It</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baseline="0" dirty="0">
                          <a:solidFill>
                            <a:schemeClr val="tx1"/>
                          </a:solidFill>
                          <a:effectLst/>
                          <a:latin typeface="+mn-lt"/>
                          <a:ea typeface="+mn-ea"/>
                          <a:cs typeface="+mn-cs"/>
                        </a:rPr>
                        <a:t>13%</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99054815"/>
                  </a:ext>
                </a:extLst>
              </a:tr>
              <a:tr h="0">
                <a:tc>
                  <a:txBody>
                    <a:bodyPr/>
                    <a:lstStyle/>
                    <a:p>
                      <a:pPr algn="l" fontAlgn="t"/>
                      <a:r>
                        <a:rPr lang="en-US" sz="1000" b="0" i="0" u="none" strike="noStrike" spc="0" baseline="0" dirty="0">
                          <a:solidFill>
                            <a:schemeClr val="tx1"/>
                          </a:solidFill>
                          <a:effectLst/>
                          <a:latin typeface="+mn-lt"/>
                        </a:rPr>
                        <a:t>Kraft-Heinz</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baseline="0" dirty="0">
                          <a:solidFill>
                            <a:schemeClr val="tx1"/>
                          </a:solidFill>
                          <a:effectLst/>
                          <a:latin typeface="+mn-lt"/>
                          <a:ea typeface="+mn-ea"/>
                          <a:cs typeface="+mn-cs"/>
                        </a:rPr>
                        <a:t>11%</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0764760"/>
                  </a:ext>
                </a:extLst>
              </a:tr>
              <a:tr h="0">
                <a:tc>
                  <a:txBody>
                    <a:bodyPr/>
                    <a:lstStyle/>
                    <a:p>
                      <a:pPr algn="l" fontAlgn="t"/>
                      <a:r>
                        <a:rPr lang="en-US" sz="1000" b="0" i="0" u="none" strike="noStrike" spc="0" baseline="0" dirty="0">
                          <a:solidFill>
                            <a:schemeClr val="tx1"/>
                          </a:solidFill>
                          <a:effectLst/>
                          <a:latin typeface="+mn-lt"/>
                        </a:rPr>
                        <a:t>Keebler</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baseline="0" dirty="0">
                          <a:solidFill>
                            <a:schemeClr val="tx1"/>
                          </a:solidFill>
                          <a:effectLst/>
                          <a:latin typeface="+mn-lt"/>
                          <a:ea typeface="+mn-ea"/>
                          <a:cs typeface="+mn-cs"/>
                        </a:rPr>
                        <a:t>9%</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519843"/>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Naked</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7%</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929698245"/>
                  </a:ext>
                </a:extLst>
              </a:tr>
              <a:tr h="0">
                <a:tc>
                  <a:txBody>
                    <a:bodyPr/>
                    <a:lstStyle/>
                    <a:p>
                      <a:pPr algn="l" fontAlgn="t"/>
                      <a:r>
                        <a:rPr lang="en-US" sz="1000" b="0" i="0" u="none" strike="noStrike" spc="0" baseline="0" dirty="0">
                          <a:solidFill>
                            <a:schemeClr val="tx1"/>
                          </a:solidFill>
                          <a:effectLst/>
                          <a:latin typeface="+mn-lt"/>
                        </a:rPr>
                        <a:t>Unilever</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7%</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247020661"/>
                  </a:ext>
                </a:extLst>
              </a:tr>
              <a:tr h="0">
                <a:tc>
                  <a:txBody>
                    <a:bodyPr/>
                    <a:lstStyle/>
                    <a:p>
                      <a:pPr algn="l" fontAlgn="t"/>
                      <a:r>
                        <a:rPr lang="en-US" sz="1000" b="0" i="0" u="none" strike="noStrike" spc="0" baseline="0" dirty="0">
                          <a:solidFill>
                            <a:schemeClr val="tx1"/>
                          </a:solidFill>
                          <a:effectLst/>
                          <a:latin typeface="+mn-lt"/>
                        </a:rPr>
                        <a:t>Kettle Cuisine</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baseline="0" dirty="0">
                          <a:solidFill>
                            <a:schemeClr val="tx1"/>
                          </a:solidFill>
                          <a:effectLst/>
                          <a:latin typeface="+mn-lt"/>
                          <a:ea typeface="+mn-ea"/>
                          <a:cs typeface="+mn-cs"/>
                        </a:rPr>
                        <a:t>6%</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39274230"/>
                  </a:ext>
                </a:extLst>
              </a:tr>
              <a:tr h="0">
                <a:tc>
                  <a:txBody>
                    <a:bodyPr/>
                    <a:lstStyle/>
                    <a:p>
                      <a:pPr algn="l" fontAlgn="t"/>
                      <a:r>
                        <a:rPr lang="en-US" sz="1000" b="0" i="0" u="none" strike="noStrike" spc="0" baseline="0" dirty="0">
                          <a:solidFill>
                            <a:schemeClr val="tx1"/>
                          </a:solidFill>
                          <a:effectLst/>
                          <a:latin typeface="+mn-lt"/>
                        </a:rPr>
                        <a:t>Mondelez</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baseline="0" dirty="0">
                          <a:solidFill>
                            <a:schemeClr val="tx1"/>
                          </a:solidFill>
                          <a:effectLst/>
                          <a:latin typeface="+mn-lt"/>
                          <a:ea typeface="+mn-ea"/>
                          <a:cs typeface="+mn-cs"/>
                        </a:rPr>
                        <a:t>5%</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818915257"/>
                  </a:ext>
                </a:extLst>
              </a:tr>
              <a:tr h="0">
                <a:tc>
                  <a:txBody>
                    <a:bodyPr/>
                    <a:lstStyle/>
                    <a:p>
                      <a:pPr algn="l" fontAlgn="t"/>
                      <a:r>
                        <a:rPr lang="en-US" sz="1000" b="0" i="0" u="none" strike="noStrike" spc="0" baseline="0" dirty="0">
                          <a:solidFill>
                            <a:schemeClr val="tx1"/>
                          </a:solidFill>
                          <a:effectLst/>
                          <a:latin typeface="+mn-lt"/>
                        </a:rPr>
                        <a:t>Apple and Eve</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baseline="0" dirty="0">
                          <a:solidFill>
                            <a:schemeClr val="tx1"/>
                          </a:solidFill>
                          <a:effectLst/>
                          <a:latin typeface="+mn-lt"/>
                          <a:ea typeface="+mn-ea"/>
                          <a:cs typeface="+mn-cs"/>
                        </a:rPr>
                        <a:t>4%</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93020641"/>
                  </a:ext>
                </a:extLst>
              </a:tr>
              <a:tr h="0">
                <a:tc>
                  <a:txBody>
                    <a:bodyPr/>
                    <a:lstStyle/>
                    <a:p>
                      <a:pPr algn="l" fontAlgn="t"/>
                      <a:r>
                        <a:rPr lang="en-US" sz="1000" b="0" i="0" u="none" strike="noStrike" spc="0" baseline="0" dirty="0">
                          <a:solidFill>
                            <a:schemeClr val="tx1"/>
                          </a:solidFill>
                          <a:effectLst/>
                          <a:latin typeface="+mn-lt"/>
                        </a:rPr>
                        <a:t>Blount Fine Foods</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baseline="0" dirty="0">
                          <a:solidFill>
                            <a:schemeClr val="tx1"/>
                          </a:solidFill>
                          <a:effectLst/>
                          <a:latin typeface="+mn-lt"/>
                          <a:ea typeface="+mn-ea"/>
                          <a:cs typeface="+mn-cs"/>
                        </a:rPr>
                        <a:t>3%</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923213919"/>
                  </a:ext>
                </a:extLst>
              </a:tr>
              <a:tr h="0">
                <a:tc>
                  <a:txBody>
                    <a:bodyPr/>
                    <a:lstStyle/>
                    <a:p>
                      <a:pPr algn="l" fontAlgn="t"/>
                      <a:r>
                        <a:rPr lang="en-US" sz="1000" b="0" i="0" u="none" strike="noStrike" spc="0" baseline="0" dirty="0">
                          <a:solidFill>
                            <a:schemeClr val="tx1"/>
                          </a:solidFill>
                          <a:effectLst/>
                          <a:latin typeface="+mn-lt"/>
                        </a:rPr>
                        <a:t>None of the above manufacturers</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baseline="0" dirty="0">
                          <a:solidFill>
                            <a:schemeClr val="tx1"/>
                          </a:solidFill>
                          <a:effectLst/>
                          <a:latin typeface="+mn-lt"/>
                          <a:ea typeface="+mn-ea"/>
                          <a:cs typeface="+mn-cs"/>
                        </a:rPr>
                        <a:t>44%</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84498000"/>
                  </a:ext>
                </a:extLst>
              </a:tr>
            </a:tbl>
          </a:graphicData>
        </a:graphic>
      </p:graphicFrame>
      <p:graphicFrame>
        <p:nvGraphicFramePr>
          <p:cNvPr id="7" name="Chart Placeholder 11">
            <a:extLst>
              <a:ext uri="{FF2B5EF4-FFF2-40B4-BE49-F238E27FC236}">
                <a16:creationId xmlns:a16="http://schemas.microsoft.com/office/drawing/2014/main" id="{471B3257-4D81-4361-B3F5-4180E695FB9A}"/>
              </a:ext>
            </a:extLst>
          </p:cNvPr>
          <p:cNvGraphicFramePr>
            <a:graphicFrameLocks/>
          </p:cNvGraphicFramePr>
          <p:nvPr>
            <p:extLst>
              <p:ext uri="{D42A27DB-BD31-4B8C-83A1-F6EECF244321}">
                <p14:modId xmlns:p14="http://schemas.microsoft.com/office/powerpoint/2010/main" val="1026261594"/>
              </p:ext>
            </p:extLst>
          </p:nvPr>
        </p:nvGraphicFramePr>
        <p:xfrm>
          <a:off x="6181344" y="1816700"/>
          <a:ext cx="2590800" cy="3809998"/>
        </p:xfrm>
        <a:graphic>
          <a:graphicData uri="http://schemas.openxmlformats.org/drawingml/2006/table">
            <a:tbl>
              <a:tblPr firstRow="1" bandRow="1">
                <a:tableStyleId>{8EC20E35-A176-4012-BC5E-935CFFF8708E}</a:tableStyleId>
              </a:tblPr>
              <a:tblGrid>
                <a:gridCol w="1408175">
                  <a:extLst>
                    <a:ext uri="{9D8B030D-6E8A-4147-A177-3AD203B41FA5}">
                      <a16:colId xmlns:a16="http://schemas.microsoft.com/office/drawing/2014/main" val="20000"/>
                    </a:ext>
                  </a:extLst>
                </a:gridCol>
                <a:gridCol w="1182625">
                  <a:extLst>
                    <a:ext uri="{9D8B030D-6E8A-4147-A177-3AD203B41FA5}">
                      <a16:colId xmlns:a16="http://schemas.microsoft.com/office/drawing/2014/main" val="20001"/>
                    </a:ext>
                  </a:extLst>
                </a:gridCol>
              </a:tblGrid>
              <a:tr h="458611">
                <a:tc gridSpan="2">
                  <a:txBody>
                    <a:bodyPr/>
                    <a:lstStyle/>
                    <a:p>
                      <a:pPr algn="l" fontAlgn="b"/>
                      <a:r>
                        <a:rPr lang="en-US" sz="1000" b="1" i="0" u="none" strike="noStrike" spc="0" baseline="0" dirty="0">
                          <a:solidFill>
                            <a:schemeClr val="tx1"/>
                          </a:solidFill>
                          <a:effectLst/>
                          <a:latin typeface="+mj-lt"/>
                        </a:rPr>
                        <a:t>Campbell’s Advertising Format Seen </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hMerge="1">
                  <a:txBody>
                    <a:bodyPr/>
                    <a:lstStyle/>
                    <a:p>
                      <a:pPr algn="l" fontAlgn="b"/>
                      <a:endParaRPr lang="en-US" sz="1000" b="1" i="0" u="none" strike="noStrike" spc="0" baseline="0" dirty="0">
                        <a:solidFill>
                          <a:schemeClr val="tx1"/>
                        </a:solidFill>
                        <a:effectLst/>
                        <a:latin typeface="+mj-lt"/>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8611">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Magazine/industry publication</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38%</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64727857"/>
                  </a:ext>
                </a:extLst>
              </a:tr>
              <a:tr h="282222">
                <a:tc>
                  <a:txBody>
                    <a:bodyPr/>
                    <a:lstStyle/>
                    <a:p>
                      <a:pPr algn="l" fontAlgn="t"/>
                      <a:r>
                        <a:rPr lang="en-US" sz="1000" b="0" i="0" u="none" strike="noStrike" spc="0" baseline="0" dirty="0">
                          <a:solidFill>
                            <a:schemeClr val="tx1"/>
                          </a:solidFill>
                          <a:effectLst/>
                          <a:latin typeface="+mn-lt"/>
                        </a:rPr>
                        <a:t>Social media</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36%</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08805140"/>
                  </a:ext>
                </a:extLst>
              </a:tr>
              <a:tr h="458611">
                <a:tc>
                  <a:txBody>
                    <a:bodyPr/>
                    <a:lstStyle/>
                    <a:p>
                      <a:pPr algn="l" fontAlgn="t"/>
                      <a:r>
                        <a:rPr lang="en-US" sz="1000" b="0" i="0" u="none" strike="noStrike" spc="0" baseline="0" dirty="0">
                          <a:solidFill>
                            <a:schemeClr val="tx1"/>
                          </a:solidFill>
                          <a:effectLst/>
                          <a:latin typeface="+mn-lt"/>
                        </a:rPr>
                        <a:t>Food-themed television show</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baseline="0" dirty="0">
                          <a:solidFill>
                            <a:schemeClr val="tx1"/>
                          </a:solidFill>
                          <a:effectLst/>
                          <a:latin typeface="+mn-lt"/>
                          <a:ea typeface="+mn-ea"/>
                          <a:cs typeface="+mn-cs"/>
                        </a:rPr>
                        <a:t>30%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567376955"/>
                  </a:ext>
                </a:extLst>
              </a:tr>
              <a:tr h="458611">
                <a:tc>
                  <a:txBody>
                    <a:bodyPr/>
                    <a:lstStyle/>
                    <a:p>
                      <a:pPr algn="l" fontAlgn="t"/>
                      <a:r>
                        <a:rPr lang="en-US" sz="1000" b="0" i="0" u="none" strike="noStrike" spc="0" baseline="0" dirty="0">
                          <a:solidFill>
                            <a:schemeClr val="tx1"/>
                          </a:solidFill>
                          <a:effectLst/>
                          <a:latin typeface="+mn-lt"/>
                        </a:rPr>
                        <a:t>Advertisement on a website</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baseline="0" dirty="0">
                          <a:solidFill>
                            <a:schemeClr val="tx1"/>
                          </a:solidFill>
                          <a:effectLst/>
                          <a:latin typeface="+mn-lt"/>
                          <a:ea typeface="+mn-ea"/>
                          <a:cs typeface="+mn-cs"/>
                        </a:rPr>
                        <a:t>29%</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24012506"/>
                  </a:ext>
                </a:extLst>
              </a:tr>
              <a:tr h="282222">
                <a:tc>
                  <a:txBody>
                    <a:bodyPr/>
                    <a:lstStyle/>
                    <a:p>
                      <a:pPr algn="l" fontAlgn="t"/>
                      <a:r>
                        <a:rPr lang="en-US" sz="1000" b="0" i="0" u="none" strike="noStrike" spc="0" baseline="0" dirty="0">
                          <a:solidFill>
                            <a:schemeClr val="tx1"/>
                          </a:solidFill>
                          <a:effectLst/>
                          <a:latin typeface="+mn-lt"/>
                        </a:rPr>
                        <a:t>Company website</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baseline="0" dirty="0">
                          <a:solidFill>
                            <a:schemeClr val="tx1"/>
                          </a:solidFill>
                          <a:effectLst/>
                          <a:latin typeface="+mn-lt"/>
                          <a:ea typeface="+mn-ea"/>
                          <a:cs typeface="+mn-cs"/>
                        </a:rPr>
                        <a:t>25%</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65412765"/>
                  </a:ext>
                </a:extLst>
              </a:tr>
              <a:tr h="282222">
                <a:tc>
                  <a:txBody>
                    <a:bodyPr/>
                    <a:lstStyle/>
                    <a:p>
                      <a:pPr algn="l" fontAlgn="t"/>
                      <a:r>
                        <a:rPr lang="en-US" sz="1000" b="0" i="0" u="none" strike="noStrike" spc="0" baseline="0" dirty="0">
                          <a:solidFill>
                            <a:schemeClr val="tx1"/>
                          </a:solidFill>
                          <a:effectLst/>
                          <a:latin typeface="+mn-lt"/>
                        </a:rPr>
                        <a:t>News</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baseline="0" dirty="0">
                          <a:solidFill>
                            <a:schemeClr val="tx1"/>
                          </a:solidFill>
                          <a:effectLst/>
                          <a:latin typeface="+mn-lt"/>
                          <a:ea typeface="+mn-ea"/>
                          <a:cs typeface="+mn-cs"/>
                        </a:rPr>
                        <a:t>25%</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856534908"/>
                  </a:ext>
                </a:extLst>
              </a:tr>
              <a:tr h="282222">
                <a:tc>
                  <a:txBody>
                    <a:bodyPr/>
                    <a:lstStyle/>
                    <a:p>
                      <a:pPr algn="l" fontAlgn="t"/>
                      <a:r>
                        <a:rPr lang="en-US" sz="1000" b="0" i="0" u="none" strike="noStrike" spc="0" baseline="0" dirty="0">
                          <a:solidFill>
                            <a:schemeClr val="tx1"/>
                          </a:solidFill>
                          <a:effectLst/>
                          <a:latin typeface="+mn-lt"/>
                        </a:rPr>
                        <a:t>Company sales rep</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baseline="0" dirty="0">
                          <a:solidFill>
                            <a:schemeClr val="tx1"/>
                          </a:solidFill>
                          <a:effectLst/>
                          <a:latin typeface="+mn-lt"/>
                          <a:ea typeface="+mn-ea"/>
                          <a:cs typeface="+mn-cs"/>
                        </a:rPr>
                        <a:t>23%</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091316746"/>
                  </a:ext>
                </a:extLst>
              </a:tr>
              <a:tr h="282222">
                <a:tc>
                  <a:txBody>
                    <a:bodyPr/>
                    <a:lstStyle/>
                    <a:p>
                      <a:pPr algn="l" fontAlgn="t"/>
                      <a:r>
                        <a:rPr lang="en-US" sz="1000" b="0" i="0" u="none" strike="noStrike" spc="0" baseline="0" dirty="0">
                          <a:solidFill>
                            <a:schemeClr val="tx1"/>
                          </a:solidFill>
                          <a:effectLst/>
                          <a:latin typeface="+mn-lt"/>
                        </a:rPr>
                        <a:t>Tradeshow/live event</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baseline="0" dirty="0">
                          <a:solidFill>
                            <a:schemeClr val="tx1"/>
                          </a:solidFill>
                          <a:effectLst/>
                          <a:latin typeface="+mn-lt"/>
                          <a:ea typeface="+mn-ea"/>
                          <a:cs typeface="+mn-cs"/>
                        </a:rPr>
                        <a:t>23%</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24484855"/>
                  </a:ext>
                </a:extLst>
              </a:tr>
              <a:tr h="282222">
                <a:tc>
                  <a:txBody>
                    <a:bodyPr/>
                    <a:lstStyle/>
                    <a:p>
                      <a:pPr algn="l" fontAlgn="t"/>
                      <a:r>
                        <a:rPr lang="en-US" sz="1000" b="0" i="0" u="none" strike="noStrike" spc="0" baseline="0" dirty="0">
                          <a:solidFill>
                            <a:schemeClr val="tx1"/>
                          </a:solidFill>
                          <a:effectLst/>
                          <a:latin typeface="+mn-lt"/>
                        </a:rPr>
                        <a:t>Email</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baseline="0" dirty="0">
                          <a:solidFill>
                            <a:schemeClr val="tx1"/>
                          </a:solidFill>
                          <a:effectLst/>
                          <a:latin typeface="+mn-lt"/>
                          <a:ea typeface="+mn-ea"/>
                          <a:cs typeface="+mn-cs"/>
                        </a:rPr>
                        <a:t>9%</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788519288"/>
                  </a:ext>
                </a:extLst>
              </a:tr>
              <a:tr h="282222">
                <a:tc>
                  <a:txBody>
                    <a:bodyPr/>
                    <a:lstStyle/>
                    <a:p>
                      <a:pPr algn="l" fontAlgn="t"/>
                      <a:r>
                        <a:rPr lang="en-US" sz="1000" b="0" i="0" u="none" strike="noStrike" spc="0" baseline="0" dirty="0">
                          <a:solidFill>
                            <a:schemeClr val="tx1"/>
                          </a:solidFill>
                          <a:effectLst/>
                          <a:latin typeface="+mn-lt"/>
                        </a:rPr>
                        <a:t>Peers</a:t>
                      </a:r>
                    </a:p>
                  </a:txBody>
                  <a:tcPr marL="45720" marR="4572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baseline="0" dirty="0">
                          <a:solidFill>
                            <a:schemeClr val="tx1"/>
                          </a:solidFill>
                          <a:effectLst/>
                          <a:latin typeface="+mn-lt"/>
                          <a:ea typeface="+mn-ea"/>
                          <a:cs typeface="+mn-cs"/>
                        </a:rPr>
                        <a:t>8%</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269973758"/>
                  </a:ext>
                </a:extLst>
              </a:tr>
            </a:tbl>
          </a:graphicData>
        </a:graphic>
      </p:graphicFrame>
      <p:sp>
        <p:nvSpPr>
          <p:cNvPr id="8" name="Footer Placeholder 4">
            <a:extLst>
              <a:ext uri="{FF2B5EF4-FFF2-40B4-BE49-F238E27FC236}">
                <a16:creationId xmlns:a16="http://schemas.microsoft.com/office/drawing/2014/main" id="{9167899E-56F6-4637-B278-34EA60A5363A}"/>
              </a:ext>
            </a:extLst>
          </p:cNvPr>
          <p:cNvSpPr>
            <a:spLocks noGrp="1"/>
          </p:cNvSpPr>
          <p:nvPr>
            <p:ph type="ftr" sz="quarter" idx="13"/>
          </p:nvPr>
        </p:nvSpPr>
        <p:spPr>
          <a:xfrm>
            <a:off x="381000" y="6198017"/>
            <a:ext cx="8382000" cy="355183"/>
          </a:xfrm>
        </p:spPr>
        <p:txBody>
          <a:bodyPr/>
          <a:lstStyle/>
          <a:p>
            <a:r>
              <a:rPr lang="en-US" dirty="0"/>
              <a:t>Note: </a:t>
            </a:r>
            <a:r>
              <a:rPr lang="en-US" b="1" dirty="0"/>
              <a:t>Q1 F20 was beginning of “Win In Soup” enterprise initiative. Significant spend up in Media vs PY on consumer side + Hallmark Channel Christmas integration may have impacted these results</a:t>
            </a:r>
            <a:endParaRPr lang="en-US" dirty="0"/>
          </a:p>
        </p:txBody>
      </p:sp>
    </p:spTree>
    <p:extLst>
      <p:ext uri="{BB962C8B-B14F-4D97-AF65-F5344CB8AC3E}">
        <p14:creationId xmlns:p14="http://schemas.microsoft.com/office/powerpoint/2010/main" val="9167280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55188-2246-407A-BBCE-9EC82C2CC3D9}"/>
              </a:ext>
            </a:extLst>
          </p:cNvPr>
          <p:cNvSpPr>
            <a:spLocks noGrp="1"/>
          </p:cNvSpPr>
          <p:nvPr>
            <p:ph type="title"/>
          </p:nvPr>
        </p:nvSpPr>
        <p:spPr/>
        <p:txBody>
          <a:bodyPr/>
          <a:lstStyle/>
          <a:p>
            <a:r>
              <a:rPr lang="en-US" dirty="0"/>
              <a:t>Category and Brand Assessment</a:t>
            </a:r>
          </a:p>
        </p:txBody>
      </p:sp>
      <p:sp>
        <p:nvSpPr>
          <p:cNvPr id="6" name="Text Placeholder 5">
            <a:extLst>
              <a:ext uri="{FF2B5EF4-FFF2-40B4-BE49-F238E27FC236}">
                <a16:creationId xmlns:a16="http://schemas.microsoft.com/office/drawing/2014/main" id="{6C99E14C-E9F2-4005-BE88-C5581ABEF781}"/>
              </a:ext>
            </a:extLst>
          </p:cNvPr>
          <p:cNvSpPr>
            <a:spLocks noGrp="1"/>
          </p:cNvSpPr>
          <p:nvPr>
            <p:ph type="body" sz="quarter" idx="14"/>
          </p:nvPr>
        </p:nvSpPr>
        <p:spPr>
          <a:xfrm>
            <a:off x="381000" y="1605712"/>
            <a:ext cx="8382000" cy="4872182"/>
          </a:xfrm>
        </p:spPr>
        <p:txBody>
          <a:bodyPr/>
          <a:lstStyle/>
          <a:p>
            <a:r>
              <a:rPr lang="en-US" sz="1400" b="1" dirty="0">
                <a:solidFill>
                  <a:schemeClr val="accent1"/>
                </a:solidFill>
                <a:latin typeface="+mj-lt"/>
              </a:rPr>
              <a:t>Category Summary</a:t>
            </a:r>
          </a:p>
          <a:p>
            <a:r>
              <a:rPr lang="en-US" b="1" dirty="0"/>
              <a:t>Campbell’s was rated as the most familiar manufacturing company</a:t>
            </a:r>
            <a:r>
              <a:rPr lang="en-US" dirty="0"/>
              <a:t>, followed closely by Nestle, PepsiCo and Kellogg’s. </a:t>
            </a:r>
          </a:p>
          <a:p>
            <a:r>
              <a:rPr lang="en-US" dirty="0"/>
              <a:t>Performance-wise, </a:t>
            </a:r>
            <a:r>
              <a:rPr lang="en-US" b="1" dirty="0"/>
              <a:t>Campbell’s leads in agreement statements</a:t>
            </a:r>
            <a:r>
              <a:rPr lang="en-US" dirty="0"/>
              <a:t>, but its top competitors are not far behind. </a:t>
            </a:r>
            <a:endParaRPr lang="en-US" b="1" dirty="0"/>
          </a:p>
          <a:p>
            <a:r>
              <a:rPr lang="en-US" b="1" dirty="0"/>
              <a:t>Campbell’s also tops competitors in terms of NPS performance</a:t>
            </a:r>
            <a:r>
              <a:rPr lang="en-US" dirty="0"/>
              <a:t>. Overall, manufacturer NPS performance mimics their level of familiarity—the more familiar a brand, the higher the NPS. </a:t>
            </a:r>
          </a:p>
          <a:p>
            <a:r>
              <a:rPr lang="en-US" b="1" dirty="0"/>
              <a:t>Nearly half of operators have not seen or heard advertising or marketing communications from any of the listed brands. </a:t>
            </a:r>
            <a:r>
              <a:rPr lang="en-US" dirty="0"/>
              <a:t>Campbell’s led as the brand from which the most operators had recently experienced marketing communications. </a:t>
            </a:r>
            <a:r>
              <a:rPr lang="en-US" b="1" dirty="0"/>
              <a:t>Magazines or industry publications were the most likely platform of marketing communications. </a:t>
            </a:r>
          </a:p>
          <a:p>
            <a:endParaRPr lang="en-US" b="1" dirty="0"/>
          </a:p>
          <a:p>
            <a:endParaRPr lang="en-US" b="1" dirty="0"/>
          </a:p>
          <a:p>
            <a:endParaRPr lang="en-US" b="1" dirty="0"/>
          </a:p>
          <a:p>
            <a:r>
              <a:rPr lang="en-US" sz="1400" b="1" dirty="0">
                <a:solidFill>
                  <a:schemeClr val="accent1"/>
                </a:solidFill>
                <a:latin typeface="+mj-lt"/>
              </a:rPr>
              <a:t>Campbell’s Operator Summary</a:t>
            </a:r>
          </a:p>
          <a:p>
            <a:r>
              <a:rPr lang="en-US" b="1" dirty="0"/>
              <a:t>Operators are very familiar with Campbell’s </a:t>
            </a:r>
            <a:r>
              <a:rPr lang="en-US" dirty="0"/>
              <a:t>as a manufacturing company. This translates into high levels of agreements with company attributes.</a:t>
            </a:r>
          </a:p>
          <a:p>
            <a:r>
              <a:rPr lang="en-US" dirty="0"/>
              <a:t>When asked what came to mind when thinking about Campbell’s, operators reported thinking of </a:t>
            </a:r>
            <a:r>
              <a:rPr lang="en-US" b="1" dirty="0"/>
              <a:t>a trusted company that they associate with family and tradition</a:t>
            </a:r>
            <a:r>
              <a:rPr lang="en-US" dirty="0"/>
              <a:t>.</a:t>
            </a:r>
          </a:p>
          <a:p>
            <a:r>
              <a:rPr lang="en-US" b="1" dirty="0"/>
              <a:t>Over 80% of operators agreed with and found Campbell’s reasons to believe motivating. </a:t>
            </a:r>
            <a:r>
              <a:rPr lang="en-US" dirty="0"/>
              <a:t>About half of those operators strongly agreed and found them very motivating. Operators felt particularly positive about the statement that </a:t>
            </a:r>
            <a:r>
              <a:rPr lang="en-US" b="1" dirty="0">
                <a:solidFill>
                  <a:schemeClr val="accent1"/>
                </a:solidFill>
              </a:rPr>
              <a:t>“Campbell’s offers brands their patrons trust</a:t>
            </a:r>
            <a:r>
              <a:rPr lang="en-US" dirty="0"/>
              <a:t>,” reporting the highest levels of agreement and motivation. </a:t>
            </a:r>
            <a:endParaRPr lang="en-US" b="1" dirty="0"/>
          </a:p>
          <a:p>
            <a:endParaRPr lang="en-US" b="1" dirty="0"/>
          </a:p>
          <a:p>
            <a:endParaRPr lang="en-US" b="1" dirty="0"/>
          </a:p>
          <a:p>
            <a:endParaRPr lang="en-US" b="1" dirty="0"/>
          </a:p>
          <a:p>
            <a:endParaRPr lang="en-US" b="1" dirty="0"/>
          </a:p>
          <a:p>
            <a:endParaRPr lang="en-US" b="1" dirty="0"/>
          </a:p>
          <a:p>
            <a:r>
              <a:rPr lang="en-US" sz="1400" b="1" dirty="0">
                <a:solidFill>
                  <a:schemeClr val="accent1"/>
                </a:solidFill>
                <a:latin typeface="+mj-lt"/>
              </a:rPr>
              <a:t>Recommendations</a:t>
            </a:r>
          </a:p>
          <a:p>
            <a:pPr lvl="1"/>
            <a:r>
              <a:rPr lang="en-US" dirty="0"/>
              <a:t>Campbell’s history in the foodservice channel resonates with operators—they associate the company with trust and tradition</a:t>
            </a:r>
            <a:r>
              <a:rPr lang="en-US" b="1" dirty="0"/>
              <a:t>. T0 further improve their reputation, Campbell’s should work to improve ratings on price and DSR preference, where Campbell’s is rated lowest compared to other attributes. </a:t>
            </a:r>
          </a:p>
          <a:p>
            <a:pPr lvl="1"/>
            <a:r>
              <a:rPr lang="en-US" dirty="0"/>
              <a:t>While Campbell’s advertising can be found across a number of channels, very few operators have seen it via email. Operators were more likely to mention email for PepsiCo and Kellogg’s. </a:t>
            </a:r>
            <a:r>
              <a:rPr lang="en-US" b="1" dirty="0"/>
              <a:t>To enhance operator reach and to ensure they are competitive, Campbell’s should consider enhancing their email communication to operators. </a:t>
            </a:r>
          </a:p>
          <a:p>
            <a:pPr lvl="1"/>
            <a:r>
              <a:rPr lang="en-US" b="1" dirty="0"/>
              <a:t> </a:t>
            </a:r>
            <a:r>
              <a:rPr lang="en-US" b="1" dirty="0">
                <a:solidFill>
                  <a:schemeClr val="accent1"/>
                </a:solidFill>
              </a:rPr>
              <a:t>“Campbell’s Foodservice offers brands your patrons trust” </a:t>
            </a:r>
            <a:r>
              <a:rPr lang="en-US" dirty="0"/>
              <a:t>is most likely to resonate with operators</a:t>
            </a:r>
            <a:r>
              <a:rPr lang="en-US" b="1" dirty="0"/>
              <a:t>. Trust in a brand and company is critical to today’s consumer, Campbell’s should reiterate the trust their brands invoke among operators and consumers alike.  </a:t>
            </a:r>
            <a:endParaRPr lang="en-US" b="1" dirty="0">
              <a:solidFill>
                <a:schemeClr val="bg1"/>
              </a:solidFill>
            </a:endParaRPr>
          </a:p>
        </p:txBody>
      </p:sp>
      <p:sp>
        <p:nvSpPr>
          <p:cNvPr id="5" name="Slide Number Placeholder 4">
            <a:extLst>
              <a:ext uri="{FF2B5EF4-FFF2-40B4-BE49-F238E27FC236}">
                <a16:creationId xmlns:a16="http://schemas.microsoft.com/office/drawing/2014/main" id="{875B65D8-DF95-4A0C-8EA9-76A46984B07D}"/>
              </a:ext>
            </a:extLst>
          </p:cNvPr>
          <p:cNvSpPr>
            <a:spLocks noGrp="1"/>
          </p:cNvSpPr>
          <p:nvPr>
            <p:ph type="sldNum" sz="quarter" idx="4"/>
          </p:nvPr>
        </p:nvSpPr>
        <p:spPr/>
        <p:txBody>
          <a:bodyPr/>
          <a:lstStyle/>
          <a:p>
            <a:pPr defTabSz="856716"/>
            <a:fld id="{7B6B1C32-E567-445C-9FD5-2A0B0A08DD29}" type="slidenum">
              <a:rPr lang="en-US" smtClean="0"/>
              <a:pPr defTabSz="856716"/>
              <a:t>57</a:t>
            </a:fld>
            <a:endParaRPr lang="en-US" dirty="0"/>
          </a:p>
        </p:txBody>
      </p:sp>
      <p:sp>
        <p:nvSpPr>
          <p:cNvPr id="10" name="Text Placeholder 9">
            <a:extLst>
              <a:ext uri="{FF2B5EF4-FFF2-40B4-BE49-F238E27FC236}">
                <a16:creationId xmlns:a16="http://schemas.microsoft.com/office/drawing/2014/main" id="{A571546F-DEE6-4F91-BB0C-0CB2AED457A3}"/>
              </a:ext>
            </a:extLst>
          </p:cNvPr>
          <p:cNvSpPr>
            <a:spLocks noGrp="1"/>
          </p:cNvSpPr>
          <p:nvPr>
            <p:ph type="body" sz="quarter" idx="15"/>
          </p:nvPr>
        </p:nvSpPr>
        <p:spPr/>
        <p:txBody>
          <a:bodyPr/>
          <a:lstStyle/>
          <a:p>
            <a:r>
              <a:rPr lang="en-US" dirty="0"/>
              <a:t>Manufacturing companies</a:t>
            </a:r>
          </a:p>
        </p:txBody>
      </p:sp>
    </p:spTree>
    <p:extLst>
      <p:ext uri="{BB962C8B-B14F-4D97-AF65-F5344CB8AC3E}">
        <p14:creationId xmlns:p14="http://schemas.microsoft.com/office/powerpoint/2010/main" val="783604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F1F3EAF-67AD-458E-A16F-710EEB9B9D56}"/>
              </a:ext>
            </a:extLst>
          </p:cNvPr>
          <p:cNvSpPr>
            <a:spLocks noGrp="1"/>
          </p:cNvSpPr>
          <p:nvPr>
            <p:ph type="title"/>
          </p:nvPr>
        </p:nvSpPr>
        <p:spPr/>
        <p:txBody>
          <a:bodyPr/>
          <a:lstStyle/>
          <a:p>
            <a:r>
              <a:rPr lang="en-US" dirty="0"/>
              <a:t>Detailed Findings</a:t>
            </a:r>
          </a:p>
        </p:txBody>
      </p:sp>
      <p:sp>
        <p:nvSpPr>
          <p:cNvPr id="7" name="Text Placeholder 6">
            <a:extLst>
              <a:ext uri="{FF2B5EF4-FFF2-40B4-BE49-F238E27FC236}">
                <a16:creationId xmlns:a16="http://schemas.microsoft.com/office/drawing/2014/main" id="{887ADEEC-CE7D-467E-8B3C-33DEED7FBF58}"/>
              </a:ext>
            </a:extLst>
          </p:cNvPr>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11080540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F124008-6227-4092-83D5-093140D566C8}"/>
              </a:ext>
            </a:extLst>
          </p:cNvPr>
          <p:cNvSpPr>
            <a:spLocks noGrp="1"/>
          </p:cNvSpPr>
          <p:nvPr>
            <p:ph type="title"/>
          </p:nvPr>
        </p:nvSpPr>
        <p:spPr/>
        <p:txBody>
          <a:bodyPr/>
          <a:lstStyle/>
          <a:p>
            <a:r>
              <a:rPr lang="en-US" dirty="0"/>
              <a:t>Detailed Findings</a:t>
            </a:r>
          </a:p>
        </p:txBody>
      </p:sp>
      <p:sp>
        <p:nvSpPr>
          <p:cNvPr id="7" name="Text Placeholder 6">
            <a:extLst>
              <a:ext uri="{FF2B5EF4-FFF2-40B4-BE49-F238E27FC236}">
                <a16:creationId xmlns:a16="http://schemas.microsoft.com/office/drawing/2014/main" id="{5366F0C4-CDA0-4F58-B913-81A270717D59}"/>
              </a:ext>
            </a:extLst>
          </p:cNvPr>
          <p:cNvSpPr>
            <a:spLocks noGrp="1"/>
          </p:cNvSpPr>
          <p:nvPr>
            <p:ph type="body" sz="quarter" idx="12"/>
          </p:nvPr>
        </p:nvSpPr>
        <p:spPr>
          <a:xfrm>
            <a:off x="381000" y="2743200"/>
            <a:ext cx="5486400" cy="1590675"/>
          </a:xfrm>
        </p:spPr>
        <p:txBody>
          <a:bodyPr/>
          <a:lstStyle/>
          <a:p>
            <a:r>
              <a:rPr lang="en-US" dirty="0"/>
              <a:t>Packaged Snacks</a:t>
            </a:r>
          </a:p>
        </p:txBody>
      </p:sp>
      <p:sp>
        <p:nvSpPr>
          <p:cNvPr id="4" name="Slide Number Placeholder 3">
            <a:extLst>
              <a:ext uri="{FF2B5EF4-FFF2-40B4-BE49-F238E27FC236}">
                <a16:creationId xmlns:a16="http://schemas.microsoft.com/office/drawing/2014/main" id="{EE8CC1CC-6863-46C6-8FEF-C93DFFD1E2FD}"/>
              </a:ext>
            </a:extLst>
          </p:cNvPr>
          <p:cNvSpPr>
            <a:spLocks noGrp="1"/>
          </p:cNvSpPr>
          <p:nvPr>
            <p:ph type="sldNum" sz="quarter" idx="4"/>
          </p:nvPr>
        </p:nvSpPr>
        <p:spPr/>
        <p:txBody>
          <a:bodyPr/>
          <a:lstStyle/>
          <a:p>
            <a:pPr defTabSz="856716"/>
            <a:fld id="{7B6B1C32-E567-445C-9FD5-2A0B0A08DD29}" type="slidenum">
              <a:rPr lang="en-US" smtClean="0"/>
              <a:pPr defTabSz="856716"/>
              <a:t>59</a:t>
            </a:fld>
            <a:endParaRPr lang="en-US" dirty="0"/>
          </a:p>
        </p:txBody>
      </p:sp>
    </p:spTree>
    <p:extLst>
      <p:ext uri="{BB962C8B-B14F-4D97-AF65-F5344CB8AC3E}">
        <p14:creationId xmlns:p14="http://schemas.microsoft.com/office/powerpoint/2010/main" val="1566586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Phase and Methodology</a:t>
            </a:r>
          </a:p>
        </p:txBody>
      </p:sp>
      <p:sp>
        <p:nvSpPr>
          <p:cNvPr id="4" name="Text Placeholder 3"/>
          <p:cNvSpPr>
            <a:spLocks noGrp="1"/>
          </p:cNvSpPr>
          <p:nvPr>
            <p:ph type="body" sz="quarter" idx="14"/>
          </p:nvPr>
        </p:nvSpPr>
        <p:spPr/>
        <p:txBody>
          <a:bodyPr/>
          <a:lstStyle/>
          <a:p>
            <a:r>
              <a:rPr lang="en-US" sz="1600" b="1" dirty="0"/>
              <a:t>Phase One: Program Initiation</a:t>
            </a:r>
          </a:p>
          <a:p>
            <a:r>
              <a:rPr lang="en-US" dirty="0"/>
              <a:t>Technomic team members spent time with various Campbell’s Foodservice and marriner marketing personnel to review the proposal, anticipated deliverables and timeline. </a:t>
            </a:r>
          </a:p>
          <a:p>
            <a:endParaRPr lang="en-US" dirty="0"/>
          </a:p>
          <a:p>
            <a:r>
              <a:rPr lang="en-US" sz="1600" b="1" dirty="0"/>
              <a:t>Phase Two: Secondary Research</a:t>
            </a:r>
          </a:p>
          <a:p>
            <a:r>
              <a:rPr lang="en-US" dirty="0"/>
              <a:t>Technomic gathered and analyzed all relevant published materials, including manufacturer product literature, trade publications, available market research and Technomic nonproprietary studies. </a:t>
            </a:r>
          </a:p>
          <a:p>
            <a:r>
              <a:rPr lang="en-US" dirty="0"/>
              <a:t>The purpose of this phase was to inform the study team on current competitor and category details. </a:t>
            </a:r>
          </a:p>
        </p:txBody>
      </p:sp>
      <p:sp>
        <p:nvSpPr>
          <p:cNvPr id="5" name="Slide Number Placeholder 4"/>
          <p:cNvSpPr>
            <a:spLocks noGrp="1"/>
          </p:cNvSpPr>
          <p:nvPr>
            <p:ph type="sldNum" sz="quarter" idx="4"/>
          </p:nvPr>
        </p:nvSpPr>
        <p:spPr/>
        <p:txBody>
          <a:bodyPr/>
          <a:lstStyle/>
          <a:p>
            <a:pPr defTabSz="856716"/>
            <a:fld id="{7B6B1C32-E567-445C-9FD5-2A0B0A08DD29}" type="slidenum">
              <a:rPr lang="en-US" smtClean="0"/>
              <a:pPr defTabSz="856716"/>
              <a:t>6</a:t>
            </a:fld>
            <a:endParaRPr lang="en-US" dirty="0"/>
          </a:p>
        </p:txBody>
      </p:sp>
      <p:sp>
        <p:nvSpPr>
          <p:cNvPr id="7" name="Text Placeholder 6"/>
          <p:cNvSpPr>
            <a:spLocks noGrp="1"/>
          </p:cNvSpPr>
          <p:nvPr>
            <p:ph type="body" sz="quarter" idx="16"/>
          </p:nvPr>
        </p:nvSpPr>
        <p:spPr/>
        <p:txBody>
          <a:bodyPr/>
          <a:lstStyle/>
          <a:p>
            <a:r>
              <a:rPr lang="en-US" sz="1600" b="1" dirty="0"/>
              <a:t>Phase Three: Quantitative Operator Surveys</a:t>
            </a:r>
          </a:p>
          <a:p>
            <a:r>
              <a:rPr lang="en-US" dirty="0"/>
              <a:t>Technomic conducted 700 quantitative surveys (segment detail below). The primary purpose of these surveys was to obtain operator insights on the various Campbell’s Foodservice brands and competitor brands. </a:t>
            </a:r>
          </a:p>
          <a:p>
            <a:r>
              <a:rPr lang="en-US" b="1" dirty="0"/>
              <a:t>Respondents were reminded throughout the survey that all questions were in relation to awareness, usage and behavior as it relates to brands and companies in terms of foodservice, not retail. </a:t>
            </a:r>
          </a:p>
        </p:txBody>
      </p:sp>
      <p:sp>
        <p:nvSpPr>
          <p:cNvPr id="8" name="Text Placeholder 7"/>
          <p:cNvSpPr>
            <a:spLocks noGrp="1"/>
          </p:cNvSpPr>
          <p:nvPr>
            <p:ph type="body" sz="quarter" idx="17"/>
          </p:nvPr>
        </p:nvSpPr>
        <p:spPr/>
        <p:txBody>
          <a:bodyPr/>
          <a:lstStyle/>
          <a:p>
            <a:r>
              <a:rPr lang="en-US" sz="1600" b="1" dirty="0"/>
              <a:t>Phase Four: Reporting</a:t>
            </a:r>
          </a:p>
          <a:p>
            <a:r>
              <a:rPr lang="en-US" dirty="0"/>
              <a:t>Technomic analyzed all study findings and addressed each of the stated research objectives. Technomic has prepared the following report, which includes an executive summary and more in-depth coverage of category- and brand-specific findings.</a:t>
            </a:r>
          </a:p>
          <a:p>
            <a:endParaRPr lang="en-US" dirty="0"/>
          </a:p>
          <a:p>
            <a:endParaRPr lang="en-US" dirty="0"/>
          </a:p>
        </p:txBody>
      </p:sp>
      <p:graphicFrame>
        <p:nvGraphicFramePr>
          <p:cNvPr id="11" name="Table 10">
            <a:extLst>
              <a:ext uri="{FF2B5EF4-FFF2-40B4-BE49-F238E27FC236}">
                <a16:creationId xmlns:a16="http://schemas.microsoft.com/office/drawing/2014/main" id="{BCBE5C45-F48F-4891-9DC0-AB99FEDB4E75}"/>
              </a:ext>
            </a:extLst>
          </p:cNvPr>
          <p:cNvGraphicFramePr>
            <a:graphicFrameLocks noGrp="1"/>
          </p:cNvGraphicFramePr>
          <p:nvPr>
            <p:extLst>
              <p:ext uri="{D42A27DB-BD31-4B8C-83A1-F6EECF244321}">
                <p14:modId xmlns:p14="http://schemas.microsoft.com/office/powerpoint/2010/main" val="2828240140"/>
              </p:ext>
            </p:extLst>
          </p:nvPr>
        </p:nvGraphicFramePr>
        <p:xfrm>
          <a:off x="3276598" y="4319427"/>
          <a:ext cx="2590796" cy="2346960"/>
        </p:xfrm>
        <a:graphic>
          <a:graphicData uri="http://schemas.openxmlformats.org/drawingml/2006/table">
            <a:tbl>
              <a:tblPr firstRow="1" bandRow="1">
                <a:tableStyleId>{6E25E649-3F16-4E02-A733-19D2CDBF48F0}</a:tableStyleId>
              </a:tblPr>
              <a:tblGrid>
                <a:gridCol w="1652081">
                  <a:extLst>
                    <a:ext uri="{9D8B030D-6E8A-4147-A177-3AD203B41FA5}">
                      <a16:colId xmlns:a16="http://schemas.microsoft.com/office/drawing/2014/main" val="20000"/>
                    </a:ext>
                  </a:extLst>
                </a:gridCol>
                <a:gridCol w="938715">
                  <a:extLst>
                    <a:ext uri="{9D8B030D-6E8A-4147-A177-3AD203B41FA5}">
                      <a16:colId xmlns:a16="http://schemas.microsoft.com/office/drawing/2014/main" val="20003"/>
                    </a:ext>
                  </a:extLst>
                </a:gridCol>
              </a:tblGrid>
              <a:tr h="126371">
                <a:tc>
                  <a:txBody>
                    <a:bodyPr/>
                    <a:lstStyle/>
                    <a:p>
                      <a:pPr marL="0" algn="l" defTabSz="906199" rtl="0" eaLnBrk="1" fontAlgn="b" latinLnBrk="0" hangingPunct="1">
                        <a:spcBef>
                          <a:spcPts val="600"/>
                        </a:spcBef>
                        <a:spcAft>
                          <a:spcPts val="600"/>
                        </a:spcAft>
                        <a:tabLst>
                          <a:tab pos="358775" algn="r"/>
                          <a:tab pos="403225" algn="l"/>
                        </a:tabLst>
                      </a:pPr>
                      <a:r>
                        <a:rPr lang="en-US" sz="1000" u="none" strike="noStrike" kern="1200" dirty="0">
                          <a:solidFill>
                            <a:schemeClr val="tx1"/>
                          </a:solidFill>
                          <a:effectLst/>
                          <a:latin typeface="+mj-lt"/>
                          <a:ea typeface="+mn-ea"/>
                          <a:cs typeface="+mn-cs"/>
                        </a:rPr>
                        <a:t>Segment</a:t>
                      </a:r>
                    </a:p>
                  </a:txBody>
                  <a:tcPr marL="45720" marR="45720">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Bef>
                          <a:spcPts val="600"/>
                        </a:spcBef>
                        <a:spcAft>
                          <a:spcPts val="600"/>
                        </a:spcAft>
                        <a:tabLst>
                          <a:tab pos="358775" algn="r"/>
                          <a:tab pos="403225" algn="l"/>
                        </a:tabLst>
                      </a:pPr>
                      <a:r>
                        <a:rPr lang="en-US" sz="1000" u="none" strike="noStrike" dirty="0">
                          <a:solidFill>
                            <a:schemeClr val="tx1"/>
                          </a:solidFill>
                          <a:effectLst/>
                          <a:latin typeface="+mj-lt"/>
                        </a:rPr>
                        <a:t>Operator Completes</a:t>
                      </a:r>
                      <a:endParaRPr lang="en-US" sz="1000" b="1" i="0" u="none" strike="noStrike" dirty="0">
                        <a:solidFill>
                          <a:schemeClr val="tx1"/>
                        </a:solidFill>
                        <a:effectLst/>
                        <a:latin typeface="+mj-lt"/>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p>
                      <a:pPr algn="l" fontAlgn="b"/>
                      <a:r>
                        <a:rPr lang="en-US" sz="1000" b="0" i="0" u="none" strike="noStrike" dirty="0">
                          <a:solidFill>
                            <a:schemeClr val="tx1"/>
                          </a:solidFill>
                          <a:effectLst/>
                          <a:latin typeface="+mn-lt"/>
                        </a:rPr>
                        <a:t>Limited-service restaurants</a:t>
                      </a:r>
                    </a:p>
                  </a:txBody>
                  <a:tcPr marL="45720" marR="4572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66612" rtl="0" eaLnBrk="1" fontAlgn="b" latinLnBrk="0" hangingPunct="1">
                        <a:tabLst>
                          <a:tab pos="284163" algn="r"/>
                          <a:tab pos="346075" algn="l"/>
                        </a:tabLst>
                      </a:pPr>
                      <a:r>
                        <a:rPr lang="en-US" sz="1000" b="0" u="none" strike="noStrike" kern="1200" dirty="0">
                          <a:solidFill>
                            <a:schemeClr val="tx1"/>
                          </a:solidFill>
                          <a:effectLst/>
                          <a:latin typeface="+mn-lt"/>
                          <a:ea typeface="+mn-ea"/>
                          <a:cs typeface="+mn-cs"/>
                        </a:rPr>
                        <a:t>110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0">
                <a:tc>
                  <a:txBody>
                    <a:bodyPr/>
                    <a:lstStyle/>
                    <a:p>
                      <a:pPr algn="l" fontAlgn="b"/>
                      <a:r>
                        <a:rPr lang="en-US" sz="1000" b="0" i="0" u="none" strike="noStrike" dirty="0">
                          <a:solidFill>
                            <a:schemeClr val="tx1"/>
                          </a:solidFill>
                          <a:effectLst/>
                          <a:latin typeface="+mn-lt"/>
                        </a:rPr>
                        <a:t>Full-service restaurants</a:t>
                      </a:r>
                    </a:p>
                  </a:txBody>
                  <a:tcPr marL="45720" marR="4572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66612" rtl="0" eaLnBrk="1" fontAlgn="b" latinLnBrk="0" hangingPunct="1">
                        <a:tabLst>
                          <a:tab pos="284163" algn="r"/>
                          <a:tab pos="346075" algn="l"/>
                        </a:tabLst>
                      </a:pPr>
                      <a:r>
                        <a:rPr lang="en-US" sz="1000" b="0" u="none" strike="noStrike" kern="1200" dirty="0">
                          <a:solidFill>
                            <a:schemeClr val="tx1"/>
                          </a:solidFill>
                          <a:effectLst/>
                          <a:latin typeface="+mn-lt"/>
                          <a:ea typeface="+mn-ea"/>
                          <a:cs typeface="+mn-cs"/>
                        </a:rPr>
                        <a:t>165</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0">
                <a:tc>
                  <a:txBody>
                    <a:bodyPr/>
                    <a:lstStyle/>
                    <a:p>
                      <a:pPr algn="l" fontAlgn="b"/>
                      <a:r>
                        <a:rPr lang="en-US" sz="1000" b="0" i="0" u="none" strike="noStrike" dirty="0">
                          <a:solidFill>
                            <a:schemeClr val="tx1"/>
                          </a:solidFill>
                          <a:effectLst/>
                          <a:latin typeface="+mn-lt"/>
                        </a:rPr>
                        <a:t>K-12 </a:t>
                      </a:r>
                    </a:p>
                  </a:txBody>
                  <a:tcPr marL="45720" marR="4572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66612" rtl="0" eaLnBrk="1" fontAlgn="b" latinLnBrk="0" hangingPunct="1">
                        <a:tabLst>
                          <a:tab pos="284163" algn="r"/>
                          <a:tab pos="346075" algn="l"/>
                        </a:tabLst>
                      </a:pPr>
                      <a:r>
                        <a:rPr lang="en-US" sz="1000" b="0" u="none" strike="noStrike" kern="1200" dirty="0">
                          <a:solidFill>
                            <a:schemeClr val="tx1"/>
                          </a:solidFill>
                          <a:effectLst/>
                          <a:latin typeface="+mn-lt"/>
                          <a:ea typeface="+mn-ea"/>
                          <a:cs typeface="+mn-cs"/>
                        </a:rPr>
                        <a:t>150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0">
                <a:tc>
                  <a:txBody>
                    <a:bodyPr/>
                    <a:lstStyle/>
                    <a:p>
                      <a:pPr algn="l" fontAlgn="b"/>
                      <a:r>
                        <a:rPr lang="en-US" sz="1000" b="0" i="0" u="none" strike="noStrike" dirty="0">
                          <a:solidFill>
                            <a:schemeClr val="tx1"/>
                          </a:solidFill>
                          <a:effectLst/>
                          <a:latin typeface="+mn-lt"/>
                        </a:rPr>
                        <a:t>College &amp; University</a:t>
                      </a:r>
                    </a:p>
                  </a:txBody>
                  <a:tcPr marL="45720" marR="4572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66612" rtl="0" eaLnBrk="1" fontAlgn="b" latinLnBrk="0" hangingPunct="1">
                        <a:tabLst>
                          <a:tab pos="284163" algn="r"/>
                          <a:tab pos="346075" algn="l"/>
                        </a:tabLst>
                      </a:pPr>
                      <a:r>
                        <a:rPr lang="en-US" sz="1000" b="0" u="none" strike="noStrike" kern="1200" dirty="0">
                          <a:solidFill>
                            <a:schemeClr val="tx1"/>
                          </a:solidFill>
                          <a:effectLst/>
                          <a:latin typeface="+mn-lt"/>
                          <a:ea typeface="+mn-ea"/>
                          <a:cs typeface="+mn-cs"/>
                        </a:rPr>
                        <a:t>50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0">
                <a:tc>
                  <a:txBody>
                    <a:bodyPr/>
                    <a:lstStyle/>
                    <a:p>
                      <a:pPr marL="0" indent="0" algn="l" fontAlgn="b">
                        <a:spcBef>
                          <a:spcPts val="600"/>
                        </a:spcBef>
                        <a:spcAft>
                          <a:spcPts val="600"/>
                        </a:spcAft>
                      </a:pPr>
                      <a:r>
                        <a:rPr lang="en-US" sz="1000" b="0" i="0" u="none" strike="noStrike" dirty="0">
                          <a:solidFill>
                            <a:schemeClr val="tx1"/>
                          </a:solidFill>
                          <a:effectLst/>
                          <a:latin typeface="+mn-lt"/>
                        </a:rPr>
                        <a:t>Healthcare</a:t>
                      </a:r>
                    </a:p>
                  </a:txBody>
                  <a:tcPr marL="45720" marR="4572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66612" rtl="0" eaLnBrk="1" fontAlgn="b" latinLnBrk="0" hangingPunct="1">
                        <a:tabLst>
                          <a:tab pos="284163" algn="r"/>
                          <a:tab pos="346075" algn="l"/>
                        </a:tabLst>
                      </a:pPr>
                      <a:r>
                        <a:rPr lang="en-US" sz="1000" b="0" u="none" strike="noStrike" kern="1200" dirty="0">
                          <a:solidFill>
                            <a:schemeClr val="tx1"/>
                          </a:solidFill>
                          <a:effectLst/>
                          <a:latin typeface="+mn-lt"/>
                          <a:ea typeface="+mn-ea"/>
                          <a:cs typeface="+mn-cs"/>
                        </a:rPr>
                        <a:t>125</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5140042"/>
                  </a:ext>
                </a:extLst>
              </a:tr>
              <a:tr h="0">
                <a:tc>
                  <a:txBody>
                    <a:bodyPr/>
                    <a:lstStyle/>
                    <a:p>
                      <a:pPr marL="0" indent="0" algn="l" fontAlgn="b">
                        <a:spcBef>
                          <a:spcPts val="600"/>
                        </a:spcBef>
                        <a:spcAft>
                          <a:spcPts val="600"/>
                        </a:spcAft>
                      </a:pPr>
                      <a:r>
                        <a:rPr lang="en-US" sz="1000" b="0" i="0" u="none" strike="noStrike" dirty="0">
                          <a:solidFill>
                            <a:schemeClr val="tx1"/>
                          </a:solidFill>
                          <a:effectLst/>
                          <a:latin typeface="+mn-lt"/>
                        </a:rPr>
                        <a:t>Convenience store</a:t>
                      </a:r>
                    </a:p>
                  </a:txBody>
                  <a:tcPr marL="45720" marR="4572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66612" rtl="0" eaLnBrk="1" fontAlgn="b" latinLnBrk="0" hangingPunct="1">
                        <a:tabLst>
                          <a:tab pos="284163" algn="r"/>
                          <a:tab pos="346075" algn="l"/>
                        </a:tabLst>
                      </a:pPr>
                      <a:r>
                        <a:rPr lang="en-US" sz="1000" b="0" u="none" strike="noStrike" kern="1200" dirty="0">
                          <a:solidFill>
                            <a:schemeClr val="tx1"/>
                          </a:solidFill>
                          <a:effectLst/>
                          <a:latin typeface="+mn-lt"/>
                          <a:ea typeface="+mn-ea"/>
                          <a:cs typeface="+mn-cs"/>
                        </a:rPr>
                        <a:t>125</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3038979"/>
                  </a:ext>
                </a:extLst>
              </a:tr>
              <a:tr h="0">
                <a:tc>
                  <a:txBody>
                    <a:bodyPr/>
                    <a:lstStyle/>
                    <a:p>
                      <a:pPr marL="0" indent="0" algn="l" fontAlgn="b">
                        <a:spcBef>
                          <a:spcPts val="600"/>
                        </a:spcBef>
                        <a:spcAft>
                          <a:spcPts val="600"/>
                        </a:spcAft>
                      </a:pPr>
                      <a:r>
                        <a:rPr lang="en-US" sz="1000" b="0" i="0" u="none" strike="noStrike" dirty="0">
                          <a:solidFill>
                            <a:schemeClr val="tx1"/>
                          </a:solidFill>
                          <a:effectLst/>
                          <a:latin typeface="+mn-lt"/>
                        </a:rPr>
                        <a:t>Hotel</a:t>
                      </a:r>
                    </a:p>
                  </a:txBody>
                  <a:tcPr marL="45720" marR="4572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66612" rtl="0" eaLnBrk="1" fontAlgn="b" latinLnBrk="0" hangingPunct="1">
                        <a:tabLst>
                          <a:tab pos="284163" algn="r"/>
                          <a:tab pos="346075" algn="l"/>
                        </a:tabLst>
                      </a:pPr>
                      <a:r>
                        <a:rPr lang="en-US" sz="1000" b="0" u="none" strike="noStrike" kern="1200" dirty="0">
                          <a:solidFill>
                            <a:schemeClr val="tx1"/>
                          </a:solidFill>
                          <a:effectLst/>
                          <a:latin typeface="+mn-lt"/>
                          <a:ea typeface="+mn-ea"/>
                          <a:cs typeface="+mn-cs"/>
                        </a:rPr>
                        <a:t>50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51381278"/>
                  </a:ext>
                </a:extLst>
              </a:tr>
              <a:tr h="0">
                <a:tc>
                  <a:txBody>
                    <a:bodyPr/>
                    <a:lstStyle/>
                    <a:p>
                      <a:pPr marL="0" indent="0" algn="l" fontAlgn="b">
                        <a:spcBef>
                          <a:spcPts val="600"/>
                        </a:spcBef>
                        <a:spcAft>
                          <a:spcPts val="600"/>
                        </a:spcAft>
                      </a:pPr>
                      <a:r>
                        <a:rPr lang="en-US" sz="1000" b="1" u="none" strike="noStrike" dirty="0">
                          <a:effectLst/>
                        </a:rPr>
                        <a:t>Total</a:t>
                      </a:r>
                      <a:endParaRPr lang="en-US" sz="1000" b="1" i="0" u="none" strike="noStrike" dirty="0">
                        <a:solidFill>
                          <a:schemeClr val="tx1"/>
                        </a:solidFill>
                        <a:effectLst/>
                        <a:latin typeface="+mn-lt"/>
                      </a:endParaRPr>
                    </a:p>
                  </a:txBody>
                  <a:tcPr marL="45720" marR="4572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66612" rtl="0" eaLnBrk="1" fontAlgn="b" latinLnBrk="0" hangingPunct="1">
                        <a:tabLst>
                          <a:tab pos="284163" algn="r"/>
                          <a:tab pos="346075" algn="l"/>
                        </a:tabLst>
                      </a:pPr>
                      <a:r>
                        <a:rPr lang="en-US" sz="1000" b="1" u="none" strike="noStrike" kern="1200" dirty="0">
                          <a:solidFill>
                            <a:schemeClr val="tx1"/>
                          </a:solidFill>
                          <a:effectLst/>
                          <a:latin typeface="+mn-lt"/>
                          <a:ea typeface="+mn-ea"/>
                          <a:cs typeface="+mn-cs"/>
                        </a:rPr>
                        <a:t>700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9779980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Placeholder 12">
            <a:extLst>
              <a:ext uri="{FF2B5EF4-FFF2-40B4-BE49-F238E27FC236}">
                <a16:creationId xmlns:a16="http://schemas.microsoft.com/office/drawing/2014/main" id="{7EE90A79-5E85-44B5-A336-DE4785B5ED66}"/>
              </a:ext>
            </a:extLst>
          </p:cNvPr>
          <p:cNvGraphicFramePr>
            <a:graphicFrameLocks noGrp="1"/>
          </p:cNvGraphicFramePr>
          <p:nvPr>
            <p:ph type="chart" sz="quarter" idx="17"/>
            <p:extLst>
              <p:ext uri="{D42A27DB-BD31-4B8C-83A1-F6EECF244321}">
                <p14:modId xmlns:p14="http://schemas.microsoft.com/office/powerpoint/2010/main" val="2315477945"/>
              </p:ext>
            </p:extLst>
          </p:nvPr>
        </p:nvGraphicFramePr>
        <p:xfrm>
          <a:off x="3276600" y="304800"/>
          <a:ext cx="5486787" cy="4876800"/>
        </p:xfrm>
        <a:graphic>
          <a:graphicData uri="http://schemas.openxmlformats.org/drawingml/2006/table">
            <a:tbl>
              <a:tblPr firstRow="1" bandRow="1">
                <a:tableStyleId>{8EC20E35-A176-4012-BC5E-935CFFF8708E}</a:tableStyleId>
              </a:tblPr>
              <a:tblGrid>
                <a:gridCol w="2888226">
                  <a:extLst>
                    <a:ext uri="{9D8B030D-6E8A-4147-A177-3AD203B41FA5}">
                      <a16:colId xmlns:a16="http://schemas.microsoft.com/office/drawing/2014/main" val="20000"/>
                    </a:ext>
                  </a:extLst>
                </a:gridCol>
                <a:gridCol w="2598561">
                  <a:extLst>
                    <a:ext uri="{9D8B030D-6E8A-4147-A177-3AD203B41FA5}">
                      <a16:colId xmlns:a16="http://schemas.microsoft.com/office/drawing/2014/main" val="20001"/>
                    </a:ext>
                  </a:extLst>
                </a:gridCol>
              </a:tblGrid>
              <a:tr h="0">
                <a:tc>
                  <a:txBody>
                    <a:bodyPr/>
                    <a:lstStyle/>
                    <a:p>
                      <a:pPr algn="l" fontAlgn="b"/>
                      <a:r>
                        <a:rPr lang="en-US" sz="1000" b="1" i="0" u="none" strike="noStrike" spc="0" baseline="0" dirty="0">
                          <a:solidFill>
                            <a:schemeClr val="tx1"/>
                          </a:solidFill>
                          <a:effectLst/>
                          <a:latin typeface="+mj-lt"/>
                        </a:rPr>
                        <a:t>Brand</a:t>
                      </a:r>
                    </a:p>
                  </a:txBody>
                  <a:tcPr marL="46446" marR="46446">
                    <a:lnL w="381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marL="0" algn="l" defTabSz="906199" rtl="0" eaLnBrk="1" fontAlgn="b" latinLnBrk="0" hangingPunct="1"/>
                      <a:r>
                        <a:rPr lang="en-US" sz="1000" b="1" i="0" u="none" strike="noStrike" kern="1200" spc="0" baseline="0" dirty="0">
                          <a:solidFill>
                            <a:schemeClr val="tx1"/>
                          </a:solidFill>
                          <a:effectLst/>
                          <a:latin typeface="+mj-lt"/>
                          <a:ea typeface="+mn-ea"/>
                          <a:cs typeface="+mn-cs"/>
                        </a:rPr>
                        <a:t>% of Operators Mentioning Brand</a:t>
                      </a:r>
                    </a:p>
                  </a:txBody>
                  <a:tcPr marL="46446" marR="46446">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Nabisco</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25%</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757769858"/>
                  </a:ext>
                </a:extLst>
              </a:tr>
              <a:tr h="0">
                <a:tc>
                  <a:txBody>
                    <a:bodyPr/>
                    <a:lstStyle/>
                    <a:p>
                      <a:pPr marL="0" algn="l" defTabSz="906199" rtl="0" eaLnBrk="1" fontAlgn="t" latinLnBrk="0" hangingPunct="1"/>
                      <a:r>
                        <a:rPr lang="en-US" sz="1000" b="1" i="0" u="none" strike="noStrike" kern="1200" spc="0" baseline="0" dirty="0">
                          <a:solidFill>
                            <a:schemeClr val="accent1"/>
                          </a:solidFill>
                          <a:effectLst/>
                          <a:latin typeface="+mn-lt"/>
                          <a:ea typeface="+mn-ea"/>
                          <a:cs typeface="+mn-cs"/>
                        </a:rPr>
                        <a:t>Goldfish</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1" i="0" u="none" strike="noStrike" kern="1200" spc="0" baseline="0" dirty="0">
                          <a:solidFill>
                            <a:schemeClr val="accent1"/>
                          </a:solidFill>
                          <a:effectLst/>
                          <a:latin typeface="+mn-lt"/>
                          <a:ea typeface="+mn-ea"/>
                          <a:cs typeface="+mn-cs"/>
                        </a:rPr>
                        <a:t>18%</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666109348"/>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Ritz</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16%</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289290443"/>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Lay’s</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13%</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560706870"/>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Cheez-it</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11%</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070548885"/>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Keebler Grahams</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10%</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107815946"/>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Crunchmania</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9%</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987385190"/>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Annie’s</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8%</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317831006"/>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MJM Grahams</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8%</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386497025"/>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Honey Maid Grahams</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6%</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621617565"/>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Teddy Grahams</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5%</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910677266"/>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General Mills</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3%</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029320896"/>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Belly Bears</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baseline="0" dirty="0">
                          <a:solidFill>
                            <a:schemeClr val="tx1"/>
                          </a:solidFill>
                          <a:effectLst/>
                          <a:latin typeface="+mn-lt"/>
                          <a:ea typeface="+mn-ea"/>
                          <a:cs typeface="+mn-cs"/>
                        </a:rPr>
                        <a:t>3%</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495288012"/>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Dorito’s</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baseline="0" dirty="0">
                          <a:solidFill>
                            <a:schemeClr val="tx1"/>
                          </a:solidFill>
                          <a:effectLst/>
                          <a:latin typeface="+mn-lt"/>
                          <a:ea typeface="+mn-ea"/>
                          <a:cs typeface="+mn-cs"/>
                        </a:rPr>
                        <a:t>2%</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317464301"/>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Kellogg’s</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baseline="0" dirty="0">
                          <a:solidFill>
                            <a:schemeClr val="tx1"/>
                          </a:solidFill>
                          <a:effectLst/>
                          <a:latin typeface="+mn-lt"/>
                          <a:ea typeface="+mn-ea"/>
                          <a:cs typeface="+mn-cs"/>
                        </a:rPr>
                        <a:t>2%</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878327112"/>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Kraft</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baseline="0" dirty="0">
                          <a:solidFill>
                            <a:schemeClr val="tx1"/>
                          </a:solidFill>
                          <a:effectLst/>
                          <a:latin typeface="+mn-lt"/>
                          <a:ea typeface="+mn-ea"/>
                          <a:cs typeface="+mn-cs"/>
                        </a:rPr>
                        <a:t>2%</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842089042"/>
                  </a:ext>
                </a:extLst>
              </a:tr>
              <a:tr h="0">
                <a:tc>
                  <a:txBody>
                    <a:bodyPr/>
                    <a:lstStyle/>
                    <a:p>
                      <a:pPr marL="0" algn="l" defTabSz="906199" rtl="0" eaLnBrk="1" fontAlgn="t" latinLnBrk="0" hangingPunct="1"/>
                      <a:r>
                        <a:rPr lang="en-US" sz="1000" b="1" i="0" u="none" strike="noStrike" kern="1200" spc="0" baseline="0" dirty="0">
                          <a:solidFill>
                            <a:schemeClr val="accent1"/>
                          </a:solidFill>
                          <a:effectLst/>
                          <a:latin typeface="+mn-lt"/>
                          <a:ea typeface="+mn-ea"/>
                          <a:cs typeface="+mn-cs"/>
                        </a:rPr>
                        <a:t>Campbell’s</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1" i="0" u="none" strike="noStrike" kern="1200" spc="0" baseline="0" dirty="0">
                          <a:solidFill>
                            <a:schemeClr val="accent1"/>
                          </a:solidFill>
                          <a:effectLst/>
                          <a:latin typeface="+mn-lt"/>
                          <a:ea typeface="+mn-ea"/>
                          <a:cs typeface="+mn-cs"/>
                        </a:rPr>
                        <a:t>2%</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301106897"/>
                  </a:ext>
                </a:extLst>
              </a:tr>
              <a:tr h="0">
                <a:tc>
                  <a:txBody>
                    <a:bodyPr/>
                    <a:lstStyle/>
                    <a:p>
                      <a:pPr marL="0" algn="l" defTabSz="906199" rtl="0" eaLnBrk="1" fontAlgn="t" latinLnBrk="0" hangingPunct="1"/>
                      <a:r>
                        <a:rPr lang="en-US" sz="1000" b="1" i="0" u="none" strike="noStrike" kern="1200" spc="0" baseline="0" dirty="0">
                          <a:solidFill>
                            <a:schemeClr val="accent1"/>
                          </a:solidFill>
                          <a:effectLst/>
                          <a:latin typeface="+mn-lt"/>
                          <a:ea typeface="+mn-ea"/>
                          <a:cs typeface="+mn-cs"/>
                        </a:rPr>
                        <a:t>Lance</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1" i="0" u="none" strike="noStrike" kern="1200" spc="0" baseline="0" dirty="0">
                          <a:solidFill>
                            <a:schemeClr val="accent1"/>
                          </a:solidFill>
                          <a:effectLst/>
                          <a:latin typeface="+mn-lt"/>
                          <a:ea typeface="+mn-ea"/>
                          <a:cs typeface="+mn-cs"/>
                        </a:rPr>
                        <a:t>2%</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634453188"/>
                  </a:ext>
                </a:extLst>
              </a:tr>
              <a:tr h="0">
                <a:tc>
                  <a:txBody>
                    <a:bodyPr/>
                    <a:lstStyle/>
                    <a:p>
                      <a:pPr marL="0" algn="l" defTabSz="906199" rtl="0" eaLnBrk="1" fontAlgn="t" latinLnBrk="0" hangingPunct="1"/>
                      <a:r>
                        <a:rPr lang="en-US" sz="1000" b="1" i="0" u="none" strike="noStrike" kern="1200" spc="0" baseline="0" dirty="0">
                          <a:solidFill>
                            <a:schemeClr val="accent1"/>
                          </a:solidFill>
                          <a:effectLst/>
                          <a:latin typeface="+mn-lt"/>
                          <a:ea typeface="+mn-ea"/>
                          <a:cs typeface="+mn-cs"/>
                        </a:rPr>
                        <a:t>Pepperidge Farm</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1" i="0" u="none" strike="noStrike" kern="1200" spc="0" baseline="0" dirty="0">
                          <a:solidFill>
                            <a:schemeClr val="accent1"/>
                          </a:solidFill>
                          <a:effectLst/>
                          <a:latin typeface="+mn-lt"/>
                          <a:ea typeface="+mn-ea"/>
                          <a:cs typeface="+mn-cs"/>
                        </a:rPr>
                        <a:t>2%</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4250036754"/>
                  </a:ext>
                </a:extLst>
              </a:tr>
            </a:tbl>
          </a:graphicData>
        </a:graphic>
      </p:graphicFrame>
      <p:sp>
        <p:nvSpPr>
          <p:cNvPr id="2" name="Slide Number Placeholder 1"/>
          <p:cNvSpPr>
            <a:spLocks noGrp="1"/>
          </p:cNvSpPr>
          <p:nvPr>
            <p:ph type="sldNum" sz="quarter" idx="10"/>
          </p:nvPr>
        </p:nvSpPr>
        <p:spPr/>
        <p:txBody>
          <a:bodyPr/>
          <a:lstStyle/>
          <a:p>
            <a:pPr marL="0" marR="0" lvl="0" indent="0" algn="r" defTabSz="914318" rtl="0" eaLnBrk="1" fontAlgn="auto" latinLnBrk="0" hangingPunct="1">
              <a:lnSpc>
                <a:spcPct val="100000"/>
              </a:lnSpc>
              <a:spcBef>
                <a:spcPts val="0"/>
              </a:spcBef>
              <a:spcAft>
                <a:spcPts val="0"/>
              </a:spcAft>
              <a:buClrTx/>
              <a:buSzTx/>
              <a:buFontTx/>
              <a:buNone/>
              <a:tabLst/>
              <a:defRPr/>
            </a:pPr>
            <a:fld id="{7B6B1C32-E567-445C-9FD5-2A0B0A08DD29}" type="slidenum">
              <a:rPr kumimoji="0" lang="en-US" sz="800" b="1" i="0" u="none" strike="noStrike" kern="1200" cap="none" spc="0" normalizeH="0" baseline="0" noProof="0" smtClean="0">
                <a:ln>
                  <a:noFill/>
                </a:ln>
                <a:solidFill>
                  <a:srgbClr val="898D8D"/>
                </a:solidFill>
                <a:effectLst/>
                <a:uLnTx/>
                <a:uFillTx/>
                <a:latin typeface="Arial" panose="020B0604020202020204"/>
                <a:ea typeface="+mn-ea"/>
                <a:cs typeface="+mn-cs"/>
              </a:rPr>
              <a:pPr marL="0" marR="0" lvl="0" indent="0" algn="r" defTabSz="914318" rtl="0" eaLnBrk="1" fontAlgn="auto" latinLnBrk="0" hangingPunct="1">
                <a:lnSpc>
                  <a:spcPct val="100000"/>
                </a:lnSpc>
                <a:spcBef>
                  <a:spcPts val="0"/>
                </a:spcBef>
                <a:spcAft>
                  <a:spcPts val="0"/>
                </a:spcAft>
                <a:buClrTx/>
                <a:buSzTx/>
                <a:buFontTx/>
                <a:buNone/>
                <a:tabLst/>
                <a:defRPr/>
              </a:pPr>
              <a:t>60</a:t>
            </a:fld>
            <a:endParaRPr kumimoji="0" lang="en-US" sz="800" b="1" i="0" u="none" strike="noStrike" kern="1200" cap="none" spc="0" normalizeH="0" baseline="0" noProof="0" dirty="0">
              <a:ln>
                <a:noFill/>
              </a:ln>
              <a:solidFill>
                <a:srgbClr val="898D8D"/>
              </a:solidFill>
              <a:effectLst/>
              <a:uLnTx/>
              <a:uFillTx/>
              <a:latin typeface="Arial" panose="020B0604020202020204"/>
              <a:ea typeface="+mn-ea"/>
              <a:cs typeface="+mn-cs"/>
            </a:endParaRPr>
          </a:p>
        </p:txBody>
      </p:sp>
      <p:sp>
        <p:nvSpPr>
          <p:cNvPr id="9" name="Text Placeholder 8">
            <a:extLst>
              <a:ext uri="{FF2B5EF4-FFF2-40B4-BE49-F238E27FC236}">
                <a16:creationId xmlns:a16="http://schemas.microsoft.com/office/drawing/2014/main" id="{F52F8C99-4FEC-4C2F-88B5-EEE54013F63E}"/>
              </a:ext>
            </a:extLst>
          </p:cNvPr>
          <p:cNvSpPr>
            <a:spLocks noGrp="1"/>
          </p:cNvSpPr>
          <p:nvPr>
            <p:ph type="body" sz="quarter" idx="12"/>
          </p:nvPr>
        </p:nvSpPr>
        <p:spPr/>
        <p:txBody>
          <a:bodyPr/>
          <a:lstStyle/>
          <a:p>
            <a:r>
              <a:rPr lang="en-US" dirty="0"/>
              <a:t>When asked to list all packaged snack brands that come to mind, the largest portion of Campbell’s branded-products belonged to Goldfish, with </a:t>
            </a:r>
            <a:r>
              <a:rPr lang="en-US" b="1" dirty="0"/>
              <a:t>18% </a:t>
            </a:r>
            <a:r>
              <a:rPr lang="en-US" dirty="0"/>
              <a:t>of respondents mentioning this brand.</a:t>
            </a:r>
          </a:p>
          <a:p>
            <a:r>
              <a:rPr lang="en-US" dirty="0"/>
              <a:t>Respondents also listed a multitude of brands that belong to the Campbell’s family, such as Pepperidge Farm, Lance, Snyder’s, Milano, Late July, Kettle and even Campbell’s itself. </a:t>
            </a:r>
          </a:p>
          <a:p>
            <a:r>
              <a:rPr lang="en-US" dirty="0"/>
              <a:t>One of Campbell’s largest competitors, Nabisco, shows a similar pattern. A large number of respondents remember them by the Nabisco name as well as by their large portfolio of products, including Ritz, Honey Maid, Chips Ahoy, Oreo and Triscuit.  </a:t>
            </a:r>
          </a:p>
          <a:p>
            <a:endParaRPr lang="en-US" dirty="0"/>
          </a:p>
        </p:txBody>
      </p:sp>
      <p:sp>
        <p:nvSpPr>
          <p:cNvPr id="4" name="Title 3"/>
          <p:cNvSpPr>
            <a:spLocks noGrp="1"/>
          </p:cNvSpPr>
          <p:nvPr>
            <p:ph type="title"/>
          </p:nvPr>
        </p:nvSpPr>
        <p:spPr/>
        <p:txBody>
          <a:bodyPr/>
          <a:lstStyle/>
          <a:p>
            <a:r>
              <a:rPr lang="en-US" dirty="0"/>
              <a:t>Cast a Wide Net</a:t>
            </a:r>
          </a:p>
        </p:txBody>
      </p:sp>
      <p:sp>
        <p:nvSpPr>
          <p:cNvPr id="5" name="Footer Placeholder 4">
            <a:extLst>
              <a:ext uri="{FF2B5EF4-FFF2-40B4-BE49-F238E27FC236}">
                <a16:creationId xmlns:a16="http://schemas.microsoft.com/office/drawing/2014/main" id="{526DEAA1-D6C6-4065-ADAE-761A94C0D7D8}"/>
              </a:ext>
            </a:extLst>
          </p:cNvPr>
          <p:cNvSpPr>
            <a:spLocks noGrp="1"/>
          </p:cNvSpPr>
          <p:nvPr>
            <p:ph type="ftr" sz="quarter" idx="13"/>
          </p:nvPr>
        </p:nvSpPr>
        <p:spPr/>
        <p:txBody>
          <a:bodyPr/>
          <a:lstStyle/>
          <a:p>
            <a:pPr lvl="0">
              <a:defRPr/>
            </a:pPr>
            <a:r>
              <a:rPr kumimoji="0" lang="en-US" sz="700" b="0" i="0" u="none" strike="noStrike" kern="1200" cap="none" spc="0" normalizeH="0" baseline="0" noProof="0" dirty="0">
                <a:ln>
                  <a:noFill/>
                </a:ln>
                <a:solidFill>
                  <a:srgbClr val="898D8D"/>
                </a:solidFill>
                <a:effectLst/>
                <a:uLnTx/>
                <a:uFillTx/>
                <a:latin typeface="Arial" panose="020B0604020202020204"/>
                <a:ea typeface="+mn-ea"/>
                <a:cs typeface="+mn-cs"/>
              </a:rPr>
              <a:t>Base: 482 </a:t>
            </a:r>
            <a:r>
              <a:rPr lang="en-US" dirty="0"/>
              <a:t>operators, 149 restaurant, 261 non comm, 33 hotel, 39 c-store</a:t>
            </a:r>
            <a:br>
              <a:rPr kumimoji="0" lang="en-US" sz="700" b="0" i="0" u="none" strike="noStrike" kern="1200" cap="none" spc="0" normalizeH="0" baseline="0" noProof="0" dirty="0">
                <a:ln>
                  <a:noFill/>
                </a:ln>
                <a:solidFill>
                  <a:srgbClr val="898D8D"/>
                </a:solidFill>
                <a:effectLst/>
                <a:uLnTx/>
                <a:uFillTx/>
                <a:latin typeface="Arial" panose="020B0604020202020204"/>
                <a:ea typeface="+mn-ea"/>
                <a:cs typeface="+mn-cs"/>
              </a:rPr>
            </a:br>
            <a:r>
              <a:rPr kumimoji="0" lang="en-US" sz="700" b="0" i="0" u="none" strike="noStrike" kern="1200" cap="none" spc="0" normalizeH="0" baseline="0" noProof="0" dirty="0">
                <a:ln>
                  <a:noFill/>
                </a:ln>
                <a:solidFill>
                  <a:srgbClr val="898D8D"/>
                </a:solidFill>
                <a:effectLst/>
                <a:uLnTx/>
                <a:uFillTx/>
                <a:latin typeface="Arial" panose="020B0604020202020204"/>
                <a:ea typeface="+mn-ea"/>
                <a:cs typeface="+mn-cs"/>
              </a:rPr>
              <a:t>Q: </a:t>
            </a:r>
            <a:r>
              <a:rPr lang="en-US" dirty="0"/>
              <a:t>Please list all of the brands that come to mind when thinking about packaged snacks in foodservice.</a:t>
            </a:r>
            <a:endParaRPr kumimoji="0" lang="en-US" sz="700" b="0" i="0" u="none" strike="noStrike" kern="1200" cap="none" spc="0" normalizeH="0" baseline="0" noProof="0" dirty="0">
              <a:ln>
                <a:noFill/>
              </a:ln>
              <a:solidFill>
                <a:srgbClr val="898D8D"/>
              </a:solidFill>
              <a:effectLst/>
              <a:uLnTx/>
              <a:uFillTx/>
              <a:latin typeface="Arial" panose="020B0604020202020204"/>
              <a:ea typeface="+mn-ea"/>
              <a:cs typeface="+mn-cs"/>
            </a:endParaRPr>
          </a:p>
        </p:txBody>
      </p:sp>
      <p:sp>
        <p:nvSpPr>
          <p:cNvPr id="7" name="Text Placeholder 6">
            <a:extLst>
              <a:ext uri="{FF2B5EF4-FFF2-40B4-BE49-F238E27FC236}">
                <a16:creationId xmlns:a16="http://schemas.microsoft.com/office/drawing/2014/main" id="{B72B1162-DA07-4C55-B721-D3BFED3EC1BF}"/>
              </a:ext>
            </a:extLst>
          </p:cNvPr>
          <p:cNvSpPr>
            <a:spLocks noGrp="1"/>
          </p:cNvSpPr>
          <p:nvPr>
            <p:ph type="body" sz="quarter" idx="15"/>
          </p:nvPr>
        </p:nvSpPr>
        <p:spPr>
          <a:xfrm>
            <a:off x="381000" y="1258529"/>
            <a:ext cx="2590801" cy="1170636"/>
          </a:xfrm>
        </p:spPr>
        <p:txBody>
          <a:bodyPr/>
          <a:lstStyle/>
          <a:p>
            <a:r>
              <a:rPr lang="en-US" dirty="0"/>
              <a:t>Unaided brand familiarity</a:t>
            </a:r>
          </a:p>
        </p:txBody>
      </p:sp>
    </p:spTree>
    <p:custDataLst>
      <p:tags r:id="rId1"/>
    </p:custDataLst>
    <p:extLst>
      <p:ext uri="{BB962C8B-B14F-4D97-AF65-F5344CB8AC3E}">
        <p14:creationId xmlns:p14="http://schemas.microsoft.com/office/powerpoint/2010/main" val="23185259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F4E2DE4-8ADA-4D4E-9951-90A1D26586E7}" type="slidenum">
              <a:rPr lang="en-US" smtClean="0"/>
              <a:t>61</a:t>
            </a:fld>
            <a:endParaRPr lang="en-US" dirty="0"/>
          </a:p>
        </p:txBody>
      </p:sp>
      <p:sp>
        <p:nvSpPr>
          <p:cNvPr id="3" name="Text Placeholder 2"/>
          <p:cNvSpPr>
            <a:spLocks noGrp="1"/>
          </p:cNvSpPr>
          <p:nvPr>
            <p:ph type="body" sz="quarter" idx="12"/>
          </p:nvPr>
        </p:nvSpPr>
        <p:spPr/>
        <p:txBody>
          <a:bodyPr/>
          <a:lstStyle/>
          <a:p>
            <a:r>
              <a:rPr lang="en-US" dirty="0"/>
              <a:t>Despite trailing behind Nabisco in unaided brand familiarity, when respondents were presented with a list of packaged snack brands, </a:t>
            </a:r>
            <a:r>
              <a:rPr lang="en-US" b="1" dirty="0"/>
              <a:t>Goldfish overtook Nabisco to claim the top spot with over half (52%) of respondents recognizing the Goldfish name. </a:t>
            </a:r>
          </a:p>
          <a:p>
            <a:r>
              <a:rPr lang="en-US" dirty="0"/>
              <a:t>With the exception of Crunchmania and Annie’s, the restaurant segment generally showed higher levels of brand familiarity across all brands. </a:t>
            </a:r>
            <a:endParaRPr dirty="0"/>
          </a:p>
        </p:txBody>
      </p:sp>
      <p:sp>
        <p:nvSpPr>
          <p:cNvPr id="4" name="Title 3"/>
          <p:cNvSpPr>
            <a:spLocks noGrp="1"/>
          </p:cNvSpPr>
          <p:nvPr>
            <p:ph type="title"/>
          </p:nvPr>
        </p:nvSpPr>
        <p:spPr/>
        <p:txBody>
          <a:bodyPr/>
          <a:lstStyle/>
          <a:p>
            <a:r>
              <a:rPr lang="en-US" dirty="0"/>
              <a:t>Snack Brand Familiarity</a:t>
            </a:r>
            <a:endParaRPr dirty="0"/>
          </a:p>
        </p:txBody>
      </p:sp>
      <p:sp>
        <p:nvSpPr>
          <p:cNvPr id="5" name="Footer Placeholder 4"/>
          <p:cNvSpPr>
            <a:spLocks noGrp="1"/>
          </p:cNvSpPr>
          <p:nvPr>
            <p:ph type="ftr" sz="quarter" idx="13"/>
          </p:nvPr>
        </p:nvSpPr>
        <p:spPr/>
        <p:txBody>
          <a:bodyPr/>
          <a:lstStyle/>
          <a:p>
            <a:endParaRPr dirty="0"/>
          </a:p>
          <a:p>
            <a:r>
              <a:rPr dirty="0"/>
              <a:t>Base: 482</a:t>
            </a:r>
            <a:r>
              <a:rPr lang="en-US" dirty="0"/>
              <a:t> operators, 149 restaurant, 261 non comm, 33 hotel 39 c-store</a:t>
            </a:r>
            <a:endParaRPr dirty="0"/>
          </a:p>
          <a:p>
            <a:r>
              <a:rPr dirty="0"/>
              <a:t>Q: Which of the following brands of packaged snacks are you familiar with in foodservice?</a:t>
            </a:r>
          </a:p>
        </p:txBody>
      </p:sp>
      <p:sp>
        <p:nvSpPr>
          <p:cNvPr id="6" name="Text Placeholder 5"/>
          <p:cNvSpPr>
            <a:spLocks noGrp="1"/>
          </p:cNvSpPr>
          <p:nvPr>
            <p:ph type="body" sz="quarter" idx="15"/>
          </p:nvPr>
        </p:nvSpPr>
        <p:spPr>
          <a:xfrm>
            <a:off x="381000" y="1720645"/>
            <a:ext cx="2590801" cy="708520"/>
          </a:xfrm>
        </p:spPr>
        <p:txBody>
          <a:bodyPr/>
          <a:lstStyle/>
          <a:p>
            <a:r>
              <a:rPr lang="en-US" dirty="0"/>
              <a:t>Aided</a:t>
            </a:r>
            <a:endParaRPr dirty="0"/>
          </a:p>
        </p:txBody>
      </p:sp>
      <p:graphicFrame>
        <p:nvGraphicFramePr>
          <p:cNvPr id="7" name="Chart Placeholder 6"/>
          <p:cNvGraphicFramePr>
            <a:graphicFrameLocks noGrp="1"/>
          </p:cNvGraphicFramePr>
          <p:nvPr>
            <p:ph type="chart" sz="quarter" idx="17"/>
            <p:extLst>
              <p:ext uri="{D42A27DB-BD31-4B8C-83A1-F6EECF244321}">
                <p14:modId xmlns:p14="http://schemas.microsoft.com/office/powerpoint/2010/main" val="386594167"/>
              </p:ext>
            </p:extLst>
          </p:nvPr>
        </p:nvGraphicFramePr>
        <p:xfrm>
          <a:off x="3276600" y="304800"/>
          <a:ext cx="5486400" cy="6246176"/>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F4E2DE4-8ADA-4D4E-9951-90A1D26586E7}" type="slidenum">
              <a:rPr lang="en-US" smtClean="0"/>
              <a:t>62</a:t>
            </a:fld>
            <a:endParaRPr lang="en-US" dirty="0"/>
          </a:p>
        </p:txBody>
      </p:sp>
      <p:sp>
        <p:nvSpPr>
          <p:cNvPr id="3" name="Text Placeholder 2"/>
          <p:cNvSpPr>
            <a:spLocks noGrp="1"/>
          </p:cNvSpPr>
          <p:nvPr>
            <p:ph type="body" sz="quarter" idx="12"/>
          </p:nvPr>
        </p:nvSpPr>
        <p:spPr/>
        <p:txBody>
          <a:bodyPr/>
          <a:lstStyle/>
          <a:p>
            <a:r>
              <a:rPr lang="en-US" dirty="0"/>
              <a:t>Across segments, price and taste were rated as the strongest drivers of purchasing behavior. It’s not surprising that the first things most operators look for in their packaged snacks is something that tastes great but won’t break the bank. </a:t>
            </a:r>
            <a:endParaRPr dirty="0"/>
          </a:p>
        </p:txBody>
      </p:sp>
      <p:sp>
        <p:nvSpPr>
          <p:cNvPr id="4" name="Title 3"/>
          <p:cNvSpPr>
            <a:spLocks noGrp="1"/>
          </p:cNvSpPr>
          <p:nvPr>
            <p:ph type="title"/>
          </p:nvPr>
        </p:nvSpPr>
        <p:spPr/>
        <p:txBody>
          <a:bodyPr/>
          <a:lstStyle/>
          <a:p>
            <a:r>
              <a:rPr lang="en-US" dirty="0"/>
              <a:t>Critical Purchase Drivers</a:t>
            </a:r>
            <a:endParaRPr dirty="0"/>
          </a:p>
        </p:txBody>
      </p:sp>
      <p:sp>
        <p:nvSpPr>
          <p:cNvPr id="5" name="Footer Placeholder 4"/>
          <p:cNvSpPr>
            <a:spLocks noGrp="1"/>
          </p:cNvSpPr>
          <p:nvPr>
            <p:ph type="ftr" sz="quarter" idx="13"/>
          </p:nvPr>
        </p:nvSpPr>
        <p:spPr/>
        <p:txBody>
          <a:bodyPr/>
          <a:lstStyle/>
          <a:p>
            <a:endParaRPr dirty="0"/>
          </a:p>
          <a:p>
            <a:r>
              <a:rPr dirty="0"/>
              <a:t>Base: 482</a:t>
            </a:r>
            <a:r>
              <a:rPr lang="en-US" dirty="0">
                <a:solidFill>
                  <a:srgbClr val="898D8D"/>
                </a:solidFill>
              </a:rPr>
              <a:t> </a:t>
            </a:r>
            <a:r>
              <a:rPr lang="en-US" dirty="0"/>
              <a:t>operators, 149 restaurant, 261 non comm, 33 hotel, 39 c-store</a:t>
            </a:r>
            <a:endParaRPr dirty="0"/>
          </a:p>
          <a:p>
            <a:r>
              <a:rPr dirty="0"/>
              <a:t>Q: You said you currently purchase packaged snacks for your operation. Please select the primary drivers of your purchase decisions.</a:t>
            </a:r>
          </a:p>
        </p:txBody>
      </p:sp>
      <p:sp>
        <p:nvSpPr>
          <p:cNvPr id="6" name="Text Placeholder 5"/>
          <p:cNvSpPr>
            <a:spLocks noGrp="1"/>
          </p:cNvSpPr>
          <p:nvPr>
            <p:ph type="body" sz="quarter" idx="15"/>
          </p:nvPr>
        </p:nvSpPr>
        <p:spPr>
          <a:xfrm>
            <a:off x="390144" y="1682497"/>
            <a:ext cx="2590801" cy="371764"/>
          </a:xfrm>
        </p:spPr>
        <p:txBody>
          <a:bodyPr/>
          <a:lstStyle/>
          <a:p>
            <a:r>
              <a:rPr lang="en-US" dirty="0"/>
              <a:t>Total sample</a:t>
            </a:r>
            <a:endParaRPr dirty="0"/>
          </a:p>
        </p:txBody>
      </p:sp>
      <p:graphicFrame>
        <p:nvGraphicFramePr>
          <p:cNvPr id="7" name="Chart Placeholder 6"/>
          <p:cNvGraphicFramePr>
            <a:graphicFrameLocks noGrp="1"/>
          </p:cNvGraphicFramePr>
          <p:nvPr>
            <p:ph type="chart" sz="quarter" idx="17"/>
            <p:extLst>
              <p:ext uri="{D42A27DB-BD31-4B8C-83A1-F6EECF244321}">
                <p14:modId xmlns:p14="http://schemas.microsoft.com/office/powerpoint/2010/main" val="2539849246"/>
              </p:ext>
            </p:extLst>
          </p:nvPr>
        </p:nvGraphicFramePr>
        <p:xfrm>
          <a:off x="3276600" y="304800"/>
          <a:ext cx="5486400" cy="5791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195241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F4E2DE4-8ADA-4D4E-9951-90A1D26586E7}" type="slidenum">
              <a:rPr lang="en-US" smtClean="0"/>
              <a:t>63</a:t>
            </a:fld>
            <a:endParaRPr lang="en-US" dirty="0"/>
          </a:p>
        </p:txBody>
      </p:sp>
      <p:sp>
        <p:nvSpPr>
          <p:cNvPr id="3" name="Text Placeholder 2"/>
          <p:cNvSpPr>
            <a:spLocks noGrp="1"/>
          </p:cNvSpPr>
          <p:nvPr>
            <p:ph type="body" sz="quarter" idx="12"/>
          </p:nvPr>
        </p:nvSpPr>
        <p:spPr/>
        <p:txBody>
          <a:bodyPr/>
          <a:lstStyle/>
          <a:p>
            <a:r>
              <a:rPr lang="en-US" dirty="0"/>
              <a:t>This chart illustrates purchase drivers that are statistically significant against other segments. This is intended to show which drivers stand out more in specific segments. </a:t>
            </a:r>
          </a:p>
          <a:p>
            <a:r>
              <a:rPr lang="en-US" dirty="0"/>
              <a:t>C-store and hotel segments place significantly more importance on reputations and availability of organic products. It is important to keep in mind the differing sample sizes as you interpret results. </a:t>
            </a:r>
            <a:endParaRPr dirty="0"/>
          </a:p>
        </p:txBody>
      </p:sp>
      <p:sp>
        <p:nvSpPr>
          <p:cNvPr id="4" name="Title 3"/>
          <p:cNvSpPr>
            <a:spLocks noGrp="1"/>
          </p:cNvSpPr>
          <p:nvPr>
            <p:ph type="title"/>
          </p:nvPr>
        </p:nvSpPr>
        <p:spPr/>
        <p:txBody>
          <a:bodyPr/>
          <a:lstStyle/>
          <a:p>
            <a:r>
              <a:rPr lang="en-US" dirty="0"/>
              <a:t>Different Drivers</a:t>
            </a:r>
            <a:endParaRPr dirty="0"/>
          </a:p>
        </p:txBody>
      </p:sp>
      <p:sp>
        <p:nvSpPr>
          <p:cNvPr id="5" name="Footer Placeholder 4"/>
          <p:cNvSpPr>
            <a:spLocks noGrp="1"/>
          </p:cNvSpPr>
          <p:nvPr>
            <p:ph type="ftr" sz="quarter" idx="13"/>
          </p:nvPr>
        </p:nvSpPr>
        <p:spPr/>
        <p:txBody>
          <a:bodyPr/>
          <a:lstStyle/>
          <a:p>
            <a:endParaRPr dirty="0"/>
          </a:p>
          <a:p>
            <a:r>
              <a:rPr dirty="0"/>
              <a:t>Base: 482</a:t>
            </a:r>
            <a:r>
              <a:rPr lang="en-US" dirty="0">
                <a:solidFill>
                  <a:srgbClr val="898D8D"/>
                </a:solidFill>
              </a:rPr>
              <a:t> </a:t>
            </a:r>
            <a:r>
              <a:rPr lang="en-US" dirty="0"/>
              <a:t>operators, 149 restaurant, 261 non comm, 33 hotel, 39 c-store</a:t>
            </a:r>
          </a:p>
          <a:p>
            <a:r>
              <a:rPr dirty="0"/>
              <a:t>Q: You said you currently purchase packaged snacks for your operation. Please select the primary drivers of your purchase decisions.</a:t>
            </a:r>
          </a:p>
        </p:txBody>
      </p:sp>
      <p:sp>
        <p:nvSpPr>
          <p:cNvPr id="6" name="Text Placeholder 5"/>
          <p:cNvSpPr>
            <a:spLocks noGrp="1"/>
          </p:cNvSpPr>
          <p:nvPr>
            <p:ph type="body" sz="quarter" idx="15"/>
          </p:nvPr>
        </p:nvSpPr>
        <p:spPr>
          <a:xfrm>
            <a:off x="381000" y="1258529"/>
            <a:ext cx="2590801" cy="1170636"/>
          </a:xfrm>
        </p:spPr>
        <p:txBody>
          <a:bodyPr/>
          <a:lstStyle/>
          <a:p>
            <a:r>
              <a:rPr lang="en-US" dirty="0"/>
              <a:t>Significant purchase driver differentiators by segment</a:t>
            </a:r>
          </a:p>
        </p:txBody>
      </p:sp>
      <p:graphicFrame>
        <p:nvGraphicFramePr>
          <p:cNvPr id="7" name="Chart Placeholder 6"/>
          <p:cNvGraphicFramePr>
            <a:graphicFrameLocks noGrp="1"/>
          </p:cNvGraphicFramePr>
          <p:nvPr>
            <p:ph type="chart" sz="quarter" idx="17"/>
            <p:extLst>
              <p:ext uri="{D42A27DB-BD31-4B8C-83A1-F6EECF244321}">
                <p14:modId xmlns:p14="http://schemas.microsoft.com/office/powerpoint/2010/main" val="3324643096"/>
              </p:ext>
            </p:extLst>
          </p:nvPr>
        </p:nvGraphicFramePr>
        <p:xfrm>
          <a:off x="3276600" y="304800"/>
          <a:ext cx="5486400" cy="6248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271598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F4E2DE4-8ADA-4D4E-9951-90A1D26586E7}" type="slidenum">
              <a:rPr lang="en-US" smtClean="0"/>
              <a:t>64</a:t>
            </a:fld>
            <a:endParaRPr lang="en-US" dirty="0"/>
          </a:p>
        </p:txBody>
      </p:sp>
      <p:sp>
        <p:nvSpPr>
          <p:cNvPr id="10" name="Text Placeholder 9">
            <a:extLst>
              <a:ext uri="{FF2B5EF4-FFF2-40B4-BE49-F238E27FC236}">
                <a16:creationId xmlns:a16="http://schemas.microsoft.com/office/drawing/2014/main" id="{D09C5F8E-8136-4B14-BF30-8A95F9E173AD}"/>
              </a:ext>
            </a:extLst>
          </p:cNvPr>
          <p:cNvSpPr>
            <a:spLocks noGrp="1"/>
          </p:cNvSpPr>
          <p:nvPr>
            <p:ph type="body" sz="quarter" idx="12"/>
          </p:nvPr>
        </p:nvSpPr>
        <p:spPr>
          <a:xfrm>
            <a:off x="381000" y="3429000"/>
            <a:ext cx="2590801" cy="2667000"/>
          </a:xfrm>
        </p:spPr>
        <p:txBody>
          <a:bodyPr/>
          <a:lstStyle/>
          <a:p>
            <a:r>
              <a:rPr lang="en-US" dirty="0"/>
              <a:t>Only one quarter of restaurant and hotel operators reported that whether or not an item was appropriate for their kids menu was a primary driver of their purchase behavior when it comes to packaged snacks. </a:t>
            </a:r>
          </a:p>
          <a:p>
            <a:endParaRPr lang="en-US" dirty="0"/>
          </a:p>
        </p:txBody>
      </p:sp>
      <p:sp>
        <p:nvSpPr>
          <p:cNvPr id="8" name="Title 7">
            <a:extLst>
              <a:ext uri="{FF2B5EF4-FFF2-40B4-BE49-F238E27FC236}">
                <a16:creationId xmlns:a16="http://schemas.microsoft.com/office/drawing/2014/main" id="{C191159B-06E6-4F91-886C-BB4C690517B0}"/>
              </a:ext>
            </a:extLst>
          </p:cNvPr>
          <p:cNvSpPr>
            <a:spLocks noGrp="1"/>
          </p:cNvSpPr>
          <p:nvPr>
            <p:ph type="title"/>
          </p:nvPr>
        </p:nvSpPr>
        <p:spPr/>
        <p:txBody>
          <a:bodyPr/>
          <a:lstStyle/>
          <a:p>
            <a:r>
              <a:rPr lang="en-US" dirty="0"/>
              <a:t>Different Drivers: Segment Specific</a:t>
            </a:r>
          </a:p>
        </p:txBody>
      </p:sp>
      <p:sp>
        <p:nvSpPr>
          <p:cNvPr id="5" name="Footer Placeholder 4"/>
          <p:cNvSpPr>
            <a:spLocks noGrp="1"/>
          </p:cNvSpPr>
          <p:nvPr>
            <p:ph type="ftr" sz="quarter" idx="13"/>
          </p:nvPr>
        </p:nvSpPr>
        <p:spPr/>
        <p:txBody>
          <a:bodyPr/>
          <a:lstStyle/>
          <a:p>
            <a:endParaRPr dirty="0"/>
          </a:p>
          <a:p>
            <a:r>
              <a:rPr dirty="0"/>
              <a:t>Base: </a:t>
            </a:r>
            <a:r>
              <a:rPr lang="en-US" dirty="0"/>
              <a:t>182 operators (149 restaurant, 33 hotel)</a:t>
            </a:r>
            <a:endParaRPr dirty="0"/>
          </a:p>
          <a:p>
            <a:r>
              <a:rPr dirty="0"/>
              <a:t>Q: You said you currently purchase packaged snacks for your operation. Please select the primary drivers of your purchase decisions.</a:t>
            </a:r>
          </a:p>
        </p:txBody>
      </p:sp>
      <p:sp>
        <p:nvSpPr>
          <p:cNvPr id="3" name="Text Placeholder 2">
            <a:extLst>
              <a:ext uri="{FF2B5EF4-FFF2-40B4-BE49-F238E27FC236}">
                <a16:creationId xmlns:a16="http://schemas.microsoft.com/office/drawing/2014/main" id="{868EE9E0-5C6E-4619-A58F-B3245D6640D4}"/>
              </a:ext>
            </a:extLst>
          </p:cNvPr>
          <p:cNvSpPr>
            <a:spLocks noGrp="1"/>
          </p:cNvSpPr>
          <p:nvPr>
            <p:ph type="body" sz="quarter" idx="15"/>
          </p:nvPr>
        </p:nvSpPr>
        <p:spPr/>
        <p:txBody>
          <a:bodyPr/>
          <a:lstStyle/>
          <a:p>
            <a:r>
              <a:rPr lang="en-US" dirty="0"/>
              <a:t>Option only presented to </a:t>
            </a:r>
            <a:br>
              <a:rPr lang="en-US" dirty="0"/>
            </a:br>
            <a:r>
              <a:rPr lang="en-US" dirty="0"/>
              <a:t>restaurant and hotel operators</a:t>
            </a:r>
          </a:p>
        </p:txBody>
      </p:sp>
      <p:graphicFrame>
        <p:nvGraphicFramePr>
          <p:cNvPr id="11" name="Chart Placeholder 6">
            <a:extLst>
              <a:ext uri="{FF2B5EF4-FFF2-40B4-BE49-F238E27FC236}">
                <a16:creationId xmlns:a16="http://schemas.microsoft.com/office/drawing/2014/main" id="{EAC9B451-CD34-4600-A6F4-301866A86D74}"/>
              </a:ext>
            </a:extLst>
          </p:cNvPr>
          <p:cNvGraphicFramePr>
            <a:graphicFrameLocks noGrp="1"/>
          </p:cNvGraphicFramePr>
          <p:nvPr>
            <p:ph type="chart" sz="quarter" idx="17"/>
            <p:extLst>
              <p:ext uri="{D42A27DB-BD31-4B8C-83A1-F6EECF244321}">
                <p14:modId xmlns:p14="http://schemas.microsoft.com/office/powerpoint/2010/main" val="1492514860"/>
              </p:ext>
            </p:extLst>
          </p:nvPr>
        </p:nvGraphicFramePr>
        <p:xfrm>
          <a:off x="3276600" y="304800"/>
          <a:ext cx="5486400" cy="5791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18812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Placeholder 6"/>
          <p:cNvGraphicFramePr>
            <a:graphicFrameLocks noGrp="1"/>
          </p:cNvGraphicFramePr>
          <p:nvPr>
            <p:ph type="chart" sz="quarter" idx="14"/>
            <p:extLst>
              <p:ext uri="{D42A27DB-BD31-4B8C-83A1-F6EECF244321}">
                <p14:modId xmlns:p14="http://schemas.microsoft.com/office/powerpoint/2010/main" val="60668269"/>
              </p:ext>
            </p:extLst>
          </p:nvPr>
        </p:nvGraphicFramePr>
        <p:xfrm>
          <a:off x="3276600" y="304800"/>
          <a:ext cx="2590800" cy="5791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Placeholder 6">
            <a:extLst>
              <a:ext uri="{FF2B5EF4-FFF2-40B4-BE49-F238E27FC236}">
                <a16:creationId xmlns:a16="http://schemas.microsoft.com/office/drawing/2014/main" id="{16259383-3B1C-487B-9A66-3A0207EC6966}"/>
              </a:ext>
            </a:extLst>
          </p:cNvPr>
          <p:cNvGraphicFramePr>
            <a:graphicFrameLocks noGrp="1"/>
          </p:cNvGraphicFramePr>
          <p:nvPr>
            <p:ph type="chart" sz="quarter" idx="17"/>
            <p:extLst>
              <p:ext uri="{D42A27DB-BD31-4B8C-83A1-F6EECF244321}">
                <p14:modId xmlns:p14="http://schemas.microsoft.com/office/powerpoint/2010/main" val="1136475777"/>
              </p:ext>
            </p:extLst>
          </p:nvPr>
        </p:nvGraphicFramePr>
        <p:xfrm>
          <a:off x="6172200" y="304800"/>
          <a:ext cx="2590800" cy="5791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10"/>
          </p:nvPr>
        </p:nvSpPr>
        <p:spPr/>
        <p:txBody>
          <a:bodyPr/>
          <a:lstStyle/>
          <a:p>
            <a:fld id="{1F4E2DE4-8ADA-4D4E-9951-90A1D26586E7}" type="slidenum">
              <a:rPr lang="en-US" smtClean="0"/>
              <a:pPr/>
              <a:t>65</a:t>
            </a:fld>
            <a:endParaRPr lang="en-US" dirty="0"/>
          </a:p>
        </p:txBody>
      </p:sp>
      <p:sp>
        <p:nvSpPr>
          <p:cNvPr id="10" name="Text Placeholder 9">
            <a:extLst>
              <a:ext uri="{FF2B5EF4-FFF2-40B4-BE49-F238E27FC236}">
                <a16:creationId xmlns:a16="http://schemas.microsoft.com/office/drawing/2014/main" id="{D09C5F8E-8136-4B14-BF30-8A95F9E173AD}"/>
              </a:ext>
            </a:extLst>
          </p:cNvPr>
          <p:cNvSpPr>
            <a:spLocks noGrp="1"/>
          </p:cNvSpPr>
          <p:nvPr>
            <p:ph type="body" sz="quarter" idx="12"/>
          </p:nvPr>
        </p:nvSpPr>
        <p:spPr/>
        <p:txBody>
          <a:bodyPr/>
          <a:lstStyle/>
          <a:p>
            <a:r>
              <a:rPr lang="en-US" dirty="0"/>
              <a:t>Looking specifically at the primary purchase drivers in the K-12 segment, taste remains at the top of the list, but price was surpassed by product quality, alignment with USDA requirements and distributor availability. Children can be picky eaters, requiring K-12 operators to prioritize taste over everything. </a:t>
            </a:r>
          </a:p>
          <a:p>
            <a:r>
              <a:rPr lang="en-US" dirty="0"/>
              <a:t>Among the options that were only presented to K-12 respondents, meeting USDA program requirements leads in driving purchase behavior. These stringent requirements can be very limiting and providing products that easily, and clearly, abide by such requirements could increase purchasing in the K-12 segment. </a:t>
            </a:r>
          </a:p>
          <a:p>
            <a:r>
              <a:rPr lang="en-US" dirty="0"/>
              <a:t>Chain restaurants were strongly driven by whether the brand was well-known among their consumers.</a:t>
            </a:r>
          </a:p>
        </p:txBody>
      </p:sp>
      <p:sp>
        <p:nvSpPr>
          <p:cNvPr id="8" name="Title 7">
            <a:extLst>
              <a:ext uri="{FF2B5EF4-FFF2-40B4-BE49-F238E27FC236}">
                <a16:creationId xmlns:a16="http://schemas.microsoft.com/office/drawing/2014/main" id="{C191159B-06E6-4F91-886C-BB4C690517B0}"/>
              </a:ext>
            </a:extLst>
          </p:cNvPr>
          <p:cNvSpPr>
            <a:spLocks noGrp="1"/>
          </p:cNvSpPr>
          <p:nvPr>
            <p:ph type="title"/>
          </p:nvPr>
        </p:nvSpPr>
        <p:spPr/>
        <p:txBody>
          <a:bodyPr/>
          <a:lstStyle/>
          <a:p>
            <a:r>
              <a:rPr lang="en-US" dirty="0"/>
              <a:t>Snack Purchase Drivers</a:t>
            </a:r>
          </a:p>
        </p:txBody>
      </p:sp>
      <p:sp>
        <p:nvSpPr>
          <p:cNvPr id="5" name="Footer Placeholder 4"/>
          <p:cNvSpPr>
            <a:spLocks noGrp="1"/>
          </p:cNvSpPr>
          <p:nvPr>
            <p:ph type="ftr" sz="quarter" idx="13"/>
          </p:nvPr>
        </p:nvSpPr>
        <p:spPr/>
        <p:txBody>
          <a:bodyPr/>
          <a:lstStyle/>
          <a:p>
            <a:endParaRPr lang="en-US" dirty="0"/>
          </a:p>
          <a:p>
            <a:r>
              <a:rPr lang="en-US" dirty="0"/>
              <a:t>Base: 140 K-12 operators, 64 chain restaurant operators</a:t>
            </a:r>
          </a:p>
          <a:p>
            <a:r>
              <a:rPr lang="en-US" dirty="0"/>
              <a:t>Q: You said you currently purchase packaged snacks for your operation. Please select the primary drivers of your purchase decisions.</a:t>
            </a:r>
          </a:p>
        </p:txBody>
      </p:sp>
      <p:sp>
        <p:nvSpPr>
          <p:cNvPr id="3" name="Text Placeholder 2">
            <a:extLst>
              <a:ext uri="{FF2B5EF4-FFF2-40B4-BE49-F238E27FC236}">
                <a16:creationId xmlns:a16="http://schemas.microsoft.com/office/drawing/2014/main" id="{6172E143-FEBF-4673-BAD5-FF55CF8FA656}"/>
              </a:ext>
            </a:extLst>
          </p:cNvPr>
          <p:cNvSpPr>
            <a:spLocks noGrp="1"/>
          </p:cNvSpPr>
          <p:nvPr>
            <p:ph type="body" sz="quarter" idx="15"/>
          </p:nvPr>
        </p:nvSpPr>
        <p:spPr>
          <a:xfrm>
            <a:off x="381000" y="1648378"/>
            <a:ext cx="2590801" cy="826507"/>
          </a:xfrm>
        </p:spPr>
        <p:txBody>
          <a:bodyPr/>
          <a:lstStyle/>
          <a:p>
            <a:r>
              <a:rPr lang="en-US" dirty="0"/>
              <a:t>Priority segments</a:t>
            </a:r>
          </a:p>
        </p:txBody>
      </p:sp>
    </p:spTree>
    <p:extLst>
      <p:ext uri="{BB962C8B-B14F-4D97-AF65-F5344CB8AC3E}">
        <p14:creationId xmlns:p14="http://schemas.microsoft.com/office/powerpoint/2010/main" val="1556996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F4E2DE4-8ADA-4D4E-9951-90A1D26586E7}" type="slidenum">
              <a:rPr lang="en-US" smtClean="0"/>
              <a:t>66</a:t>
            </a:fld>
            <a:endParaRPr lang="en-US" dirty="0"/>
          </a:p>
        </p:txBody>
      </p:sp>
      <p:sp>
        <p:nvSpPr>
          <p:cNvPr id="3" name="Text Placeholder 2"/>
          <p:cNvSpPr>
            <a:spLocks noGrp="1"/>
          </p:cNvSpPr>
          <p:nvPr>
            <p:ph type="body" sz="quarter" idx="12"/>
          </p:nvPr>
        </p:nvSpPr>
        <p:spPr/>
        <p:txBody>
          <a:bodyPr/>
          <a:lstStyle/>
          <a:p>
            <a:r>
              <a:rPr lang="en-US" dirty="0"/>
              <a:t>Across segments, Goldfish is the most purchased packaged snack brand. Exceptions to this pattern come from hotels, where Nabisco dominates (55% versus 39%), and c-store, where Ritz has a slight edge (31% versus 28%). </a:t>
            </a:r>
          </a:p>
          <a:p>
            <a:r>
              <a:rPr lang="en-US" dirty="0"/>
              <a:t>Restaurants, echoing their high levels of brand familiarity (slide 54), show some of the highest levels of brand purchasing behavior among the major segments. </a:t>
            </a:r>
            <a:endParaRPr dirty="0"/>
          </a:p>
        </p:txBody>
      </p:sp>
      <p:sp>
        <p:nvSpPr>
          <p:cNvPr id="4" name="Title 3"/>
          <p:cNvSpPr>
            <a:spLocks noGrp="1"/>
          </p:cNvSpPr>
          <p:nvPr>
            <p:ph type="title"/>
          </p:nvPr>
        </p:nvSpPr>
        <p:spPr/>
        <p:txBody>
          <a:bodyPr/>
          <a:lstStyle/>
          <a:p>
            <a:r>
              <a:rPr lang="en-US" dirty="0"/>
              <a:t>Goldfish is the Big Fish</a:t>
            </a:r>
            <a:endParaRPr dirty="0"/>
          </a:p>
        </p:txBody>
      </p:sp>
      <p:sp>
        <p:nvSpPr>
          <p:cNvPr id="5" name="Footer Placeholder 4"/>
          <p:cNvSpPr>
            <a:spLocks noGrp="1"/>
          </p:cNvSpPr>
          <p:nvPr>
            <p:ph type="ftr" sz="quarter" idx="13"/>
          </p:nvPr>
        </p:nvSpPr>
        <p:spPr/>
        <p:txBody>
          <a:bodyPr/>
          <a:lstStyle/>
          <a:p>
            <a:endParaRPr dirty="0"/>
          </a:p>
          <a:p>
            <a:r>
              <a:rPr dirty="0"/>
              <a:t>Base: 482</a:t>
            </a:r>
            <a:r>
              <a:rPr lang="en-US" dirty="0">
                <a:solidFill>
                  <a:srgbClr val="898D8D"/>
                </a:solidFill>
              </a:rPr>
              <a:t> </a:t>
            </a:r>
            <a:r>
              <a:rPr lang="en-US" dirty="0"/>
              <a:t>operators, 149 restaurant, 261 non comm, 33 hotel, 39 c-store</a:t>
            </a:r>
          </a:p>
          <a:p>
            <a:r>
              <a:rPr dirty="0"/>
              <a:t>Q: Please select the brands of packaged snack products that you purchase for your operation.</a:t>
            </a:r>
          </a:p>
        </p:txBody>
      </p:sp>
      <p:sp>
        <p:nvSpPr>
          <p:cNvPr id="6" name="Text Placeholder 5"/>
          <p:cNvSpPr>
            <a:spLocks noGrp="1"/>
          </p:cNvSpPr>
          <p:nvPr>
            <p:ph type="body" sz="quarter" idx="15"/>
          </p:nvPr>
        </p:nvSpPr>
        <p:spPr>
          <a:xfrm>
            <a:off x="381000" y="1641987"/>
            <a:ext cx="2590801" cy="787178"/>
          </a:xfrm>
        </p:spPr>
        <p:txBody>
          <a:bodyPr/>
          <a:lstStyle/>
          <a:p>
            <a:r>
              <a:rPr lang="en-US" dirty="0"/>
              <a:t>Brand purchasing by segment</a:t>
            </a:r>
            <a:endParaRPr dirty="0"/>
          </a:p>
        </p:txBody>
      </p:sp>
      <p:graphicFrame>
        <p:nvGraphicFramePr>
          <p:cNvPr id="7" name="Chart Placeholder 6"/>
          <p:cNvGraphicFramePr>
            <a:graphicFrameLocks noGrp="1"/>
          </p:cNvGraphicFramePr>
          <p:nvPr>
            <p:ph type="chart" sz="quarter" idx="17"/>
            <p:extLst>
              <p:ext uri="{D42A27DB-BD31-4B8C-83A1-F6EECF244321}">
                <p14:modId xmlns:p14="http://schemas.microsoft.com/office/powerpoint/2010/main" val="1590908079"/>
              </p:ext>
            </p:extLst>
          </p:nvPr>
        </p:nvGraphicFramePr>
        <p:xfrm>
          <a:off x="3276600" y="304800"/>
          <a:ext cx="5486400" cy="6246176"/>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F4E2DE4-8ADA-4D4E-9951-90A1D26586E7}" type="slidenum">
              <a:rPr lang="en-US" smtClean="0"/>
              <a:t>67</a:t>
            </a:fld>
            <a:endParaRPr lang="en-US" dirty="0"/>
          </a:p>
        </p:txBody>
      </p:sp>
      <p:sp>
        <p:nvSpPr>
          <p:cNvPr id="3" name="Text Placeholder 2"/>
          <p:cNvSpPr>
            <a:spLocks noGrp="1"/>
          </p:cNvSpPr>
          <p:nvPr>
            <p:ph type="body" sz="quarter" idx="12"/>
          </p:nvPr>
        </p:nvSpPr>
        <p:spPr>
          <a:xfrm>
            <a:off x="381000" y="3118104"/>
            <a:ext cx="2590801" cy="2941320"/>
          </a:xfrm>
        </p:spPr>
        <p:txBody>
          <a:bodyPr/>
          <a:lstStyle/>
          <a:p>
            <a:r>
              <a:rPr lang="en-US" dirty="0"/>
              <a:t>At least half of operators purchasing Goldfish strongly agree that the brand performs well on the top eight purchase drivers.</a:t>
            </a:r>
          </a:p>
          <a:p>
            <a:r>
              <a:rPr lang="en-US" dirty="0"/>
              <a:t>Despite the high agreement, there is still room for improvement compared to competitors when it comes to price and nutrition claims.</a:t>
            </a:r>
            <a:endParaRPr dirty="0"/>
          </a:p>
        </p:txBody>
      </p:sp>
      <p:sp>
        <p:nvSpPr>
          <p:cNvPr id="4" name="Title 3"/>
          <p:cNvSpPr>
            <a:spLocks noGrp="1"/>
          </p:cNvSpPr>
          <p:nvPr>
            <p:ph type="title"/>
          </p:nvPr>
        </p:nvSpPr>
        <p:spPr>
          <a:xfrm>
            <a:off x="384048" y="304800"/>
            <a:ext cx="3035808" cy="1752600"/>
          </a:xfrm>
        </p:spPr>
        <p:txBody>
          <a:bodyPr/>
          <a:lstStyle/>
          <a:p>
            <a:r>
              <a:rPr lang="en-US" dirty="0"/>
              <a:t>Snack Brand Performance</a:t>
            </a:r>
            <a:endParaRPr dirty="0"/>
          </a:p>
        </p:txBody>
      </p:sp>
      <p:sp>
        <p:nvSpPr>
          <p:cNvPr id="5" name="Footer Placeholder 4"/>
          <p:cNvSpPr>
            <a:spLocks noGrp="1"/>
          </p:cNvSpPr>
          <p:nvPr>
            <p:ph type="ftr" sz="quarter" idx="13"/>
          </p:nvPr>
        </p:nvSpPr>
        <p:spPr/>
        <p:txBody>
          <a:bodyPr/>
          <a:lstStyle/>
          <a:p>
            <a:endParaRPr dirty="0"/>
          </a:p>
          <a:p>
            <a:r>
              <a:rPr lang="en-US" dirty="0"/>
              <a:t>Base: varies by brand</a:t>
            </a:r>
            <a:br>
              <a:rPr lang="en-US" dirty="0"/>
            </a:br>
            <a:r>
              <a:rPr lang="en-US" dirty="0"/>
              <a:t>Q: Using a scale of 1 to 5, where 5 = strongly agree, and 1 = do not agree at all, please indicate your level of agreement with each of the following statements relative to each of these brands in the context of the foodservice packaged snack product category. </a:t>
            </a:r>
          </a:p>
        </p:txBody>
      </p:sp>
      <p:sp>
        <p:nvSpPr>
          <p:cNvPr id="6" name="Text Placeholder 5"/>
          <p:cNvSpPr>
            <a:spLocks noGrp="1"/>
          </p:cNvSpPr>
          <p:nvPr>
            <p:ph type="body" sz="quarter" idx="15"/>
          </p:nvPr>
        </p:nvSpPr>
        <p:spPr>
          <a:xfrm>
            <a:off x="381000" y="1181100"/>
            <a:ext cx="2590801" cy="787178"/>
          </a:xfrm>
        </p:spPr>
        <p:txBody>
          <a:bodyPr/>
          <a:lstStyle/>
          <a:p>
            <a:r>
              <a:rPr lang="en-US" dirty="0"/>
              <a:t>Goldfish against top snack competitor brands on top eight purchase drivers</a:t>
            </a:r>
          </a:p>
        </p:txBody>
      </p:sp>
      <p:graphicFrame>
        <p:nvGraphicFramePr>
          <p:cNvPr id="7" name="Chart Placeholder 6"/>
          <p:cNvGraphicFramePr>
            <a:graphicFrameLocks noGrp="1"/>
          </p:cNvGraphicFramePr>
          <p:nvPr>
            <p:ph type="chart" sz="quarter" idx="17"/>
            <p:extLst>
              <p:ext uri="{D42A27DB-BD31-4B8C-83A1-F6EECF244321}">
                <p14:modId xmlns:p14="http://schemas.microsoft.com/office/powerpoint/2010/main" val="2581614435"/>
              </p:ext>
            </p:extLst>
          </p:nvPr>
        </p:nvGraphicFramePr>
        <p:xfrm>
          <a:off x="3276600" y="304800"/>
          <a:ext cx="5486400" cy="62461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104585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Chart Placeholder 14">
            <a:extLst>
              <a:ext uri="{FF2B5EF4-FFF2-40B4-BE49-F238E27FC236}">
                <a16:creationId xmlns:a16="http://schemas.microsoft.com/office/drawing/2014/main" id="{92CC3F39-2916-4A9A-B268-D9FB9F56C573}"/>
              </a:ext>
            </a:extLst>
          </p:cNvPr>
          <p:cNvGraphicFramePr>
            <a:graphicFrameLocks noGrp="1"/>
          </p:cNvGraphicFramePr>
          <p:nvPr>
            <p:ph type="chart" sz="quarter" idx="14"/>
            <p:extLst>
              <p:ext uri="{D42A27DB-BD31-4B8C-83A1-F6EECF244321}">
                <p14:modId xmlns:p14="http://schemas.microsoft.com/office/powerpoint/2010/main" val="3077581102"/>
              </p:ext>
            </p:extLst>
          </p:nvPr>
        </p:nvGraphicFramePr>
        <p:xfrm>
          <a:off x="3276600" y="304800"/>
          <a:ext cx="5486400" cy="28559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6" name="Chart Placeholder 14">
            <a:extLst>
              <a:ext uri="{FF2B5EF4-FFF2-40B4-BE49-F238E27FC236}">
                <a16:creationId xmlns:a16="http://schemas.microsoft.com/office/drawing/2014/main" id="{2B75EFD3-69D1-4131-9306-50A2D4B1708E}"/>
              </a:ext>
            </a:extLst>
          </p:cNvPr>
          <p:cNvGraphicFramePr>
            <a:graphicFrameLocks noGrp="1"/>
          </p:cNvGraphicFramePr>
          <p:nvPr>
            <p:ph type="chart" sz="quarter" idx="16"/>
            <p:extLst>
              <p:ext uri="{D42A27DB-BD31-4B8C-83A1-F6EECF244321}">
                <p14:modId xmlns:p14="http://schemas.microsoft.com/office/powerpoint/2010/main" val="2410357712"/>
              </p:ext>
            </p:extLst>
          </p:nvPr>
        </p:nvGraphicFramePr>
        <p:xfrm>
          <a:off x="3276600" y="3251200"/>
          <a:ext cx="2590800" cy="2844800"/>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a:extLst>
              <a:ext uri="{FF2B5EF4-FFF2-40B4-BE49-F238E27FC236}">
                <a16:creationId xmlns:a16="http://schemas.microsoft.com/office/drawing/2014/main" id="{D7038605-4DE1-43ED-B638-177C6963CF65}"/>
              </a:ext>
            </a:extLst>
          </p:cNvPr>
          <p:cNvSpPr>
            <a:spLocks noGrp="1"/>
          </p:cNvSpPr>
          <p:nvPr>
            <p:ph type="sldNum" sz="quarter" idx="10"/>
          </p:nvPr>
        </p:nvSpPr>
        <p:spPr/>
        <p:txBody>
          <a:bodyPr/>
          <a:lstStyle/>
          <a:p>
            <a:fld id="{7B6B1C32-E567-445C-9FD5-2A0B0A08DD29}" type="slidenum">
              <a:rPr lang="en-US" smtClean="0"/>
              <a:pPr/>
              <a:t>68</a:t>
            </a:fld>
            <a:endParaRPr lang="en-US" dirty="0"/>
          </a:p>
        </p:txBody>
      </p:sp>
      <p:sp>
        <p:nvSpPr>
          <p:cNvPr id="17" name="Text Placeholder 16">
            <a:extLst>
              <a:ext uri="{FF2B5EF4-FFF2-40B4-BE49-F238E27FC236}">
                <a16:creationId xmlns:a16="http://schemas.microsoft.com/office/drawing/2014/main" id="{6C1BD7C0-F18E-4D5B-9CB5-0370476FA71E}"/>
              </a:ext>
            </a:extLst>
          </p:cNvPr>
          <p:cNvSpPr>
            <a:spLocks noGrp="1"/>
          </p:cNvSpPr>
          <p:nvPr>
            <p:ph type="body" sz="quarter" idx="12"/>
          </p:nvPr>
        </p:nvSpPr>
        <p:spPr/>
        <p:txBody>
          <a:bodyPr/>
          <a:lstStyle/>
          <a:p>
            <a:r>
              <a:rPr lang="en-US" b="1" dirty="0"/>
              <a:t>In general, the top four brands in the category perform very similarly in terms of NPS </a:t>
            </a:r>
            <a:r>
              <a:rPr lang="en-US" dirty="0"/>
              <a:t>with Nabisco just slightly outperforming the other three brands (Campbell’s, Cheez-it and Ritz). </a:t>
            </a:r>
          </a:p>
        </p:txBody>
      </p:sp>
      <p:sp>
        <p:nvSpPr>
          <p:cNvPr id="16" name="Title 15">
            <a:extLst>
              <a:ext uri="{FF2B5EF4-FFF2-40B4-BE49-F238E27FC236}">
                <a16:creationId xmlns:a16="http://schemas.microsoft.com/office/drawing/2014/main" id="{E5C61781-3D02-43E7-92CE-DD8F403D0944}"/>
              </a:ext>
            </a:extLst>
          </p:cNvPr>
          <p:cNvSpPr>
            <a:spLocks noGrp="1"/>
          </p:cNvSpPr>
          <p:nvPr>
            <p:ph type="title"/>
          </p:nvPr>
        </p:nvSpPr>
        <p:spPr/>
        <p:txBody>
          <a:bodyPr/>
          <a:lstStyle/>
          <a:p>
            <a:r>
              <a:rPr lang="en-US" dirty="0"/>
              <a:t>Net Promoter Scores</a:t>
            </a:r>
          </a:p>
        </p:txBody>
      </p:sp>
      <p:sp>
        <p:nvSpPr>
          <p:cNvPr id="3" name="Footer Placeholder 2">
            <a:extLst>
              <a:ext uri="{FF2B5EF4-FFF2-40B4-BE49-F238E27FC236}">
                <a16:creationId xmlns:a16="http://schemas.microsoft.com/office/drawing/2014/main" id="{072DEBC6-922E-4045-A8CD-3E1F9D005A7A}"/>
              </a:ext>
            </a:extLst>
          </p:cNvPr>
          <p:cNvSpPr>
            <a:spLocks noGrp="1"/>
          </p:cNvSpPr>
          <p:nvPr>
            <p:ph type="ftr" sz="quarter" idx="13"/>
          </p:nvPr>
        </p:nvSpPr>
        <p:spPr/>
        <p:txBody>
          <a:bodyPr/>
          <a:lstStyle/>
          <a:p>
            <a:r>
              <a:rPr lang="en-US" dirty="0"/>
              <a:t>Base: Base varies by brand</a:t>
            </a:r>
            <a:br>
              <a:rPr lang="en-US" dirty="0"/>
            </a:br>
            <a:r>
              <a:rPr lang="en-US" dirty="0"/>
              <a:t>Q: On a scale of zero to 10, where zero is not at all likely and 10 is extremely likely, how likely are you to recommend each of the following packaged snack brands to your colleagues and peers in foodservice?</a:t>
            </a:r>
          </a:p>
        </p:txBody>
      </p:sp>
      <p:sp>
        <p:nvSpPr>
          <p:cNvPr id="41" name="Text Placeholder 40">
            <a:extLst>
              <a:ext uri="{FF2B5EF4-FFF2-40B4-BE49-F238E27FC236}">
                <a16:creationId xmlns:a16="http://schemas.microsoft.com/office/drawing/2014/main" id="{0969AE3A-284F-4C8D-8A4C-3340703AFA81}"/>
              </a:ext>
            </a:extLst>
          </p:cNvPr>
          <p:cNvSpPr>
            <a:spLocks noGrp="1"/>
          </p:cNvSpPr>
          <p:nvPr>
            <p:ph type="body" sz="quarter" idx="15"/>
          </p:nvPr>
        </p:nvSpPr>
        <p:spPr>
          <a:xfrm>
            <a:off x="381000" y="1637481"/>
            <a:ext cx="2590801" cy="791684"/>
          </a:xfrm>
        </p:spPr>
        <p:txBody>
          <a:bodyPr/>
          <a:lstStyle/>
          <a:p>
            <a:r>
              <a:rPr lang="en-US" dirty="0"/>
              <a:t>Packaged snacks</a:t>
            </a:r>
          </a:p>
        </p:txBody>
      </p:sp>
      <p:sp>
        <p:nvSpPr>
          <p:cNvPr id="35" name="TextBox 34">
            <a:extLst>
              <a:ext uri="{FF2B5EF4-FFF2-40B4-BE49-F238E27FC236}">
                <a16:creationId xmlns:a16="http://schemas.microsoft.com/office/drawing/2014/main" id="{5860E172-2BFA-4ED0-9A97-A68195381D24}"/>
              </a:ext>
            </a:extLst>
          </p:cNvPr>
          <p:cNvSpPr txBox="1"/>
          <p:nvPr/>
        </p:nvSpPr>
        <p:spPr>
          <a:xfrm>
            <a:off x="7155533" y="1628420"/>
            <a:ext cx="794614"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48</a:t>
            </a:r>
          </a:p>
        </p:txBody>
      </p:sp>
      <p:sp>
        <p:nvSpPr>
          <p:cNvPr id="19" name="TextBox 18">
            <a:extLst>
              <a:ext uri="{FF2B5EF4-FFF2-40B4-BE49-F238E27FC236}">
                <a16:creationId xmlns:a16="http://schemas.microsoft.com/office/drawing/2014/main" id="{96B99BFF-7B96-43F3-86E2-89091A357565}"/>
              </a:ext>
            </a:extLst>
          </p:cNvPr>
          <p:cNvSpPr txBox="1"/>
          <p:nvPr/>
        </p:nvSpPr>
        <p:spPr>
          <a:xfrm>
            <a:off x="4172191" y="1628420"/>
            <a:ext cx="794614"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50</a:t>
            </a:r>
          </a:p>
        </p:txBody>
      </p:sp>
      <p:graphicFrame>
        <p:nvGraphicFramePr>
          <p:cNvPr id="45" name="Chart Placeholder 14">
            <a:extLst>
              <a:ext uri="{FF2B5EF4-FFF2-40B4-BE49-F238E27FC236}">
                <a16:creationId xmlns:a16="http://schemas.microsoft.com/office/drawing/2014/main" id="{7EA97C48-F1D7-432C-B995-6B29D52F4A32}"/>
              </a:ext>
            </a:extLst>
          </p:cNvPr>
          <p:cNvGraphicFramePr>
            <a:graphicFrameLocks noGrp="1"/>
          </p:cNvGraphicFramePr>
          <p:nvPr>
            <p:ph type="chart" sz="quarter" idx="17"/>
            <p:extLst>
              <p:ext uri="{D42A27DB-BD31-4B8C-83A1-F6EECF244321}">
                <p14:modId xmlns:p14="http://schemas.microsoft.com/office/powerpoint/2010/main" val="1054831478"/>
              </p:ext>
            </p:extLst>
          </p:nvPr>
        </p:nvGraphicFramePr>
        <p:xfrm>
          <a:off x="6172200" y="304800"/>
          <a:ext cx="2590800" cy="285591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7" name="Chart Placeholder 14">
            <a:extLst>
              <a:ext uri="{FF2B5EF4-FFF2-40B4-BE49-F238E27FC236}">
                <a16:creationId xmlns:a16="http://schemas.microsoft.com/office/drawing/2014/main" id="{0D375DF6-F6D2-4ED0-B121-58D16A290361}"/>
              </a:ext>
            </a:extLst>
          </p:cNvPr>
          <p:cNvGraphicFramePr>
            <a:graphicFrameLocks noGrp="1"/>
          </p:cNvGraphicFramePr>
          <p:nvPr>
            <p:ph type="chart" sz="quarter" idx="18"/>
            <p:extLst>
              <p:ext uri="{D42A27DB-BD31-4B8C-83A1-F6EECF244321}">
                <p14:modId xmlns:p14="http://schemas.microsoft.com/office/powerpoint/2010/main" val="3404435240"/>
              </p:ext>
            </p:extLst>
          </p:nvPr>
        </p:nvGraphicFramePr>
        <p:xfrm>
          <a:off x="6172200" y="3251200"/>
          <a:ext cx="2590800" cy="2844800"/>
        </p:xfrm>
        <a:graphic>
          <a:graphicData uri="http://schemas.openxmlformats.org/drawingml/2006/chart">
            <c:chart xmlns:c="http://schemas.openxmlformats.org/drawingml/2006/chart" xmlns:r="http://schemas.openxmlformats.org/officeDocument/2006/relationships" r:id="rId5"/>
          </a:graphicData>
        </a:graphic>
      </p:graphicFrame>
      <p:sp>
        <p:nvSpPr>
          <p:cNvPr id="37" name="TextBox 36">
            <a:extLst>
              <a:ext uri="{FF2B5EF4-FFF2-40B4-BE49-F238E27FC236}">
                <a16:creationId xmlns:a16="http://schemas.microsoft.com/office/drawing/2014/main" id="{79508C90-7452-445D-840A-7B077C9830E7}"/>
              </a:ext>
            </a:extLst>
          </p:cNvPr>
          <p:cNvSpPr txBox="1"/>
          <p:nvPr/>
        </p:nvSpPr>
        <p:spPr>
          <a:xfrm>
            <a:off x="4132461" y="4671556"/>
            <a:ext cx="874075"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45</a:t>
            </a:r>
          </a:p>
        </p:txBody>
      </p:sp>
      <p:sp>
        <p:nvSpPr>
          <p:cNvPr id="21" name="TextBox 20">
            <a:extLst>
              <a:ext uri="{FF2B5EF4-FFF2-40B4-BE49-F238E27FC236}">
                <a16:creationId xmlns:a16="http://schemas.microsoft.com/office/drawing/2014/main" id="{06C7AA9B-DA1A-4719-B7FB-C7BF5531107A}"/>
              </a:ext>
            </a:extLst>
          </p:cNvPr>
          <p:cNvSpPr txBox="1"/>
          <p:nvPr/>
        </p:nvSpPr>
        <p:spPr>
          <a:xfrm>
            <a:off x="7115803" y="4671556"/>
            <a:ext cx="874075"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44</a:t>
            </a:r>
          </a:p>
        </p:txBody>
      </p:sp>
    </p:spTree>
    <p:extLst>
      <p:ext uri="{BB962C8B-B14F-4D97-AF65-F5344CB8AC3E}">
        <p14:creationId xmlns:p14="http://schemas.microsoft.com/office/powerpoint/2010/main" val="15798123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Chart Placeholder 14">
            <a:extLst>
              <a:ext uri="{FF2B5EF4-FFF2-40B4-BE49-F238E27FC236}">
                <a16:creationId xmlns:a16="http://schemas.microsoft.com/office/drawing/2014/main" id="{4D532871-9E62-4AE7-88FD-49503E071513}"/>
              </a:ext>
            </a:extLst>
          </p:cNvPr>
          <p:cNvGraphicFramePr>
            <a:graphicFrameLocks noGrp="1"/>
          </p:cNvGraphicFramePr>
          <p:nvPr>
            <p:ph type="chart" sz="quarter" idx="14"/>
            <p:extLst>
              <p:ext uri="{D42A27DB-BD31-4B8C-83A1-F6EECF244321}">
                <p14:modId xmlns:p14="http://schemas.microsoft.com/office/powerpoint/2010/main" val="3122388503"/>
              </p:ext>
            </p:extLst>
          </p:nvPr>
        </p:nvGraphicFramePr>
        <p:xfrm>
          <a:off x="3276600" y="304800"/>
          <a:ext cx="5486400" cy="2855913"/>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a:extLst>
              <a:ext uri="{FF2B5EF4-FFF2-40B4-BE49-F238E27FC236}">
                <a16:creationId xmlns:a16="http://schemas.microsoft.com/office/drawing/2014/main" id="{D7038605-4DE1-43ED-B638-177C6963CF65}"/>
              </a:ext>
            </a:extLst>
          </p:cNvPr>
          <p:cNvSpPr>
            <a:spLocks noGrp="1"/>
          </p:cNvSpPr>
          <p:nvPr>
            <p:ph type="sldNum" sz="quarter" idx="10"/>
          </p:nvPr>
        </p:nvSpPr>
        <p:spPr/>
        <p:txBody>
          <a:bodyPr/>
          <a:lstStyle/>
          <a:p>
            <a:fld id="{7B6B1C32-E567-445C-9FD5-2A0B0A08DD29}" type="slidenum">
              <a:rPr lang="en-US" smtClean="0"/>
              <a:pPr/>
              <a:t>69</a:t>
            </a:fld>
            <a:endParaRPr lang="en-US" dirty="0"/>
          </a:p>
        </p:txBody>
      </p:sp>
      <p:sp>
        <p:nvSpPr>
          <p:cNvPr id="17" name="Text Placeholder 16">
            <a:extLst>
              <a:ext uri="{FF2B5EF4-FFF2-40B4-BE49-F238E27FC236}">
                <a16:creationId xmlns:a16="http://schemas.microsoft.com/office/drawing/2014/main" id="{6C1BD7C0-F18E-4D5B-9CB5-0370476FA71E}"/>
              </a:ext>
            </a:extLst>
          </p:cNvPr>
          <p:cNvSpPr>
            <a:spLocks noGrp="1"/>
          </p:cNvSpPr>
          <p:nvPr>
            <p:ph type="body" sz="quarter" idx="12"/>
          </p:nvPr>
        </p:nvSpPr>
        <p:spPr/>
        <p:txBody>
          <a:bodyPr/>
          <a:lstStyle/>
          <a:p>
            <a:r>
              <a:rPr lang="en-US" b="1" dirty="0"/>
              <a:t>As brand familiarity and usage decline, so does performance on NPS. </a:t>
            </a:r>
          </a:p>
        </p:txBody>
      </p:sp>
      <p:sp>
        <p:nvSpPr>
          <p:cNvPr id="16" name="Title 15">
            <a:extLst>
              <a:ext uri="{FF2B5EF4-FFF2-40B4-BE49-F238E27FC236}">
                <a16:creationId xmlns:a16="http://schemas.microsoft.com/office/drawing/2014/main" id="{E5C61781-3D02-43E7-92CE-DD8F403D0944}"/>
              </a:ext>
            </a:extLst>
          </p:cNvPr>
          <p:cNvSpPr>
            <a:spLocks noGrp="1"/>
          </p:cNvSpPr>
          <p:nvPr>
            <p:ph type="title"/>
          </p:nvPr>
        </p:nvSpPr>
        <p:spPr/>
        <p:txBody>
          <a:bodyPr/>
          <a:lstStyle/>
          <a:p>
            <a:r>
              <a:rPr lang="en-US" sz="1800" spc="-50" dirty="0"/>
              <a:t>Net Promoter Scores</a:t>
            </a:r>
          </a:p>
        </p:txBody>
      </p:sp>
      <p:sp>
        <p:nvSpPr>
          <p:cNvPr id="3" name="Footer Placeholder 2">
            <a:extLst>
              <a:ext uri="{FF2B5EF4-FFF2-40B4-BE49-F238E27FC236}">
                <a16:creationId xmlns:a16="http://schemas.microsoft.com/office/drawing/2014/main" id="{072DEBC6-922E-4045-A8CD-3E1F9D005A7A}"/>
              </a:ext>
            </a:extLst>
          </p:cNvPr>
          <p:cNvSpPr>
            <a:spLocks noGrp="1"/>
          </p:cNvSpPr>
          <p:nvPr>
            <p:ph type="ftr" sz="quarter" idx="13"/>
          </p:nvPr>
        </p:nvSpPr>
        <p:spPr/>
        <p:txBody>
          <a:bodyPr/>
          <a:lstStyle/>
          <a:p>
            <a:r>
              <a:rPr lang="en-US" dirty="0"/>
              <a:t>Base: Base varies by brand</a:t>
            </a:r>
            <a:br>
              <a:rPr lang="en-US" dirty="0"/>
            </a:br>
            <a:r>
              <a:rPr lang="en-US" dirty="0"/>
              <a:t>Q: On a scale of zero to 10, where zero is not at all likely and 10 is extremely likely, how likely are you to recommend each of the following packaged snack brands to your colleagues and peers in foodservice?</a:t>
            </a:r>
          </a:p>
        </p:txBody>
      </p:sp>
      <p:sp>
        <p:nvSpPr>
          <p:cNvPr id="18" name="Text Placeholder 17">
            <a:extLst>
              <a:ext uri="{FF2B5EF4-FFF2-40B4-BE49-F238E27FC236}">
                <a16:creationId xmlns:a16="http://schemas.microsoft.com/office/drawing/2014/main" id="{1731A448-B5A3-4E45-ACCB-AE54F3E74AA8}"/>
              </a:ext>
            </a:extLst>
          </p:cNvPr>
          <p:cNvSpPr>
            <a:spLocks noGrp="1"/>
          </p:cNvSpPr>
          <p:nvPr>
            <p:ph type="body" sz="quarter" idx="15"/>
          </p:nvPr>
        </p:nvSpPr>
        <p:spPr>
          <a:xfrm>
            <a:off x="381000" y="594360"/>
            <a:ext cx="2590801" cy="1834805"/>
          </a:xfrm>
        </p:spPr>
        <p:txBody>
          <a:bodyPr/>
          <a:lstStyle/>
          <a:p>
            <a:r>
              <a:rPr lang="en-US" sz="1800" spc="-50" dirty="0">
                <a:solidFill>
                  <a:schemeClr val="tx1"/>
                </a:solidFill>
              </a:rPr>
              <a:t>Packaged snacks</a:t>
            </a:r>
          </a:p>
        </p:txBody>
      </p:sp>
      <p:graphicFrame>
        <p:nvGraphicFramePr>
          <p:cNvPr id="29" name="Chart Placeholder 14">
            <a:extLst>
              <a:ext uri="{FF2B5EF4-FFF2-40B4-BE49-F238E27FC236}">
                <a16:creationId xmlns:a16="http://schemas.microsoft.com/office/drawing/2014/main" id="{CD795318-E174-4F79-B9E5-1E96D220DB9E}"/>
              </a:ext>
            </a:extLst>
          </p:cNvPr>
          <p:cNvGraphicFramePr>
            <a:graphicFrameLocks noGrp="1"/>
          </p:cNvGraphicFramePr>
          <p:nvPr>
            <p:ph type="chart" sz="quarter" idx="16"/>
            <p:extLst>
              <p:ext uri="{D42A27DB-BD31-4B8C-83A1-F6EECF244321}">
                <p14:modId xmlns:p14="http://schemas.microsoft.com/office/powerpoint/2010/main" val="2551075170"/>
              </p:ext>
            </p:extLst>
          </p:nvPr>
        </p:nvGraphicFramePr>
        <p:xfrm>
          <a:off x="3276600" y="3251200"/>
          <a:ext cx="2590800" cy="2844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0" name="Chart Placeholder 14">
            <a:extLst>
              <a:ext uri="{FF2B5EF4-FFF2-40B4-BE49-F238E27FC236}">
                <a16:creationId xmlns:a16="http://schemas.microsoft.com/office/drawing/2014/main" id="{BBA2007A-252E-4F04-9B12-1851C5326E7F}"/>
              </a:ext>
            </a:extLst>
          </p:cNvPr>
          <p:cNvGraphicFramePr>
            <a:graphicFrameLocks noGrp="1"/>
          </p:cNvGraphicFramePr>
          <p:nvPr>
            <p:ph type="chart" sz="quarter" idx="18"/>
            <p:extLst>
              <p:ext uri="{D42A27DB-BD31-4B8C-83A1-F6EECF244321}">
                <p14:modId xmlns:p14="http://schemas.microsoft.com/office/powerpoint/2010/main" val="3992784214"/>
              </p:ext>
            </p:extLst>
          </p:nvPr>
        </p:nvGraphicFramePr>
        <p:xfrm>
          <a:off x="6172200" y="3251200"/>
          <a:ext cx="2590800" cy="2844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1" name="Chart Placeholder 14">
            <a:extLst>
              <a:ext uri="{FF2B5EF4-FFF2-40B4-BE49-F238E27FC236}">
                <a16:creationId xmlns:a16="http://schemas.microsoft.com/office/drawing/2014/main" id="{E563B54D-EE94-4A2E-821E-DE5615F036C7}"/>
              </a:ext>
            </a:extLst>
          </p:cNvPr>
          <p:cNvGraphicFramePr>
            <a:graphicFrameLocks noGrp="1"/>
          </p:cNvGraphicFramePr>
          <p:nvPr>
            <p:ph type="chart" sz="quarter" idx="17"/>
            <p:extLst>
              <p:ext uri="{D42A27DB-BD31-4B8C-83A1-F6EECF244321}">
                <p14:modId xmlns:p14="http://schemas.microsoft.com/office/powerpoint/2010/main" val="3458395488"/>
              </p:ext>
            </p:extLst>
          </p:nvPr>
        </p:nvGraphicFramePr>
        <p:xfrm>
          <a:off x="6172200" y="304800"/>
          <a:ext cx="2590800" cy="2855913"/>
        </p:xfrm>
        <a:graphic>
          <a:graphicData uri="http://schemas.openxmlformats.org/drawingml/2006/chart">
            <c:chart xmlns:c="http://schemas.openxmlformats.org/drawingml/2006/chart" xmlns:r="http://schemas.openxmlformats.org/officeDocument/2006/relationships" r:id="rId5"/>
          </a:graphicData>
        </a:graphic>
      </p:graphicFrame>
      <p:sp>
        <p:nvSpPr>
          <p:cNvPr id="42" name="TextBox 41">
            <a:extLst>
              <a:ext uri="{FF2B5EF4-FFF2-40B4-BE49-F238E27FC236}">
                <a16:creationId xmlns:a16="http://schemas.microsoft.com/office/drawing/2014/main" id="{B5D05D01-2E58-40B3-9CA6-540B09EA4AD5}"/>
              </a:ext>
            </a:extLst>
          </p:cNvPr>
          <p:cNvSpPr txBox="1"/>
          <p:nvPr/>
        </p:nvSpPr>
        <p:spPr>
          <a:xfrm>
            <a:off x="7045210" y="1661653"/>
            <a:ext cx="874075"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34</a:t>
            </a:r>
          </a:p>
        </p:txBody>
      </p:sp>
      <p:sp>
        <p:nvSpPr>
          <p:cNvPr id="23" name="TextBox 22">
            <a:extLst>
              <a:ext uri="{FF2B5EF4-FFF2-40B4-BE49-F238E27FC236}">
                <a16:creationId xmlns:a16="http://schemas.microsoft.com/office/drawing/2014/main" id="{E89F5A23-3D9F-488A-8278-9D5D64EB45DA}"/>
              </a:ext>
            </a:extLst>
          </p:cNvPr>
          <p:cNvSpPr txBox="1"/>
          <p:nvPr/>
        </p:nvSpPr>
        <p:spPr>
          <a:xfrm>
            <a:off x="4173995" y="1661653"/>
            <a:ext cx="874075"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44</a:t>
            </a:r>
          </a:p>
        </p:txBody>
      </p:sp>
      <p:sp>
        <p:nvSpPr>
          <p:cNvPr id="25" name="TextBox 24">
            <a:extLst>
              <a:ext uri="{FF2B5EF4-FFF2-40B4-BE49-F238E27FC236}">
                <a16:creationId xmlns:a16="http://schemas.microsoft.com/office/drawing/2014/main" id="{C483BAD3-0EF3-4A1A-AB57-C25C519FA172}"/>
              </a:ext>
            </a:extLst>
          </p:cNvPr>
          <p:cNvSpPr txBox="1"/>
          <p:nvPr/>
        </p:nvSpPr>
        <p:spPr>
          <a:xfrm>
            <a:off x="4148584" y="4540129"/>
            <a:ext cx="874075"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29</a:t>
            </a:r>
          </a:p>
        </p:txBody>
      </p:sp>
      <p:sp>
        <p:nvSpPr>
          <p:cNvPr id="27" name="TextBox 26">
            <a:extLst>
              <a:ext uri="{FF2B5EF4-FFF2-40B4-BE49-F238E27FC236}">
                <a16:creationId xmlns:a16="http://schemas.microsoft.com/office/drawing/2014/main" id="{430E5633-5AEC-4F3C-A90D-3F289DF81C02}"/>
              </a:ext>
            </a:extLst>
          </p:cNvPr>
          <p:cNvSpPr txBox="1"/>
          <p:nvPr/>
        </p:nvSpPr>
        <p:spPr>
          <a:xfrm>
            <a:off x="7025250" y="4540129"/>
            <a:ext cx="874075"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28</a:t>
            </a:r>
          </a:p>
        </p:txBody>
      </p:sp>
    </p:spTree>
    <p:extLst>
      <p:ext uri="{BB962C8B-B14F-4D97-AF65-F5344CB8AC3E}">
        <p14:creationId xmlns:p14="http://schemas.microsoft.com/office/powerpoint/2010/main" val="4231569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3343B49-44A4-4C19-96E1-B8DF4946BB6F}"/>
              </a:ext>
            </a:extLst>
          </p:cNvPr>
          <p:cNvSpPr>
            <a:spLocks noGrp="1"/>
          </p:cNvSpPr>
          <p:nvPr>
            <p:ph type="title"/>
          </p:nvPr>
        </p:nvSpPr>
        <p:spPr/>
        <p:txBody>
          <a:bodyPr/>
          <a:lstStyle/>
          <a:p>
            <a:r>
              <a:rPr lang="en-US" dirty="0"/>
              <a:t>Executive Summary</a:t>
            </a:r>
          </a:p>
        </p:txBody>
      </p:sp>
      <p:sp>
        <p:nvSpPr>
          <p:cNvPr id="4" name="Slide Number Placeholder 3">
            <a:extLst>
              <a:ext uri="{FF2B5EF4-FFF2-40B4-BE49-F238E27FC236}">
                <a16:creationId xmlns:a16="http://schemas.microsoft.com/office/drawing/2014/main" id="{B56AB9BB-D29C-4A9D-B279-78E5F711F642}"/>
              </a:ext>
            </a:extLst>
          </p:cNvPr>
          <p:cNvSpPr>
            <a:spLocks noGrp="1"/>
          </p:cNvSpPr>
          <p:nvPr>
            <p:ph type="sldNum" sz="quarter" idx="4"/>
          </p:nvPr>
        </p:nvSpPr>
        <p:spPr/>
        <p:txBody>
          <a:bodyPr/>
          <a:lstStyle/>
          <a:p>
            <a:fld id="{7B6B1C32-E567-445C-9FD5-2A0B0A08DD29}" type="slidenum">
              <a:rPr lang="en-US" smtClean="0"/>
              <a:pPr/>
              <a:t>7</a:t>
            </a:fld>
            <a:endParaRPr lang="en-US" dirty="0"/>
          </a:p>
        </p:txBody>
      </p:sp>
    </p:spTree>
    <p:extLst>
      <p:ext uri="{BB962C8B-B14F-4D97-AF65-F5344CB8AC3E}">
        <p14:creationId xmlns:p14="http://schemas.microsoft.com/office/powerpoint/2010/main" val="317979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7038605-4DE1-43ED-B638-177C6963CF65}"/>
              </a:ext>
            </a:extLst>
          </p:cNvPr>
          <p:cNvSpPr>
            <a:spLocks noGrp="1"/>
          </p:cNvSpPr>
          <p:nvPr>
            <p:ph type="sldNum" sz="quarter" idx="10"/>
          </p:nvPr>
        </p:nvSpPr>
        <p:spPr/>
        <p:txBody>
          <a:bodyPr/>
          <a:lstStyle/>
          <a:p>
            <a:fld id="{7B6B1C32-E567-445C-9FD5-2A0B0A08DD29}" type="slidenum">
              <a:rPr lang="en-US" smtClean="0"/>
              <a:pPr/>
              <a:t>70</a:t>
            </a:fld>
            <a:endParaRPr lang="en-US" dirty="0"/>
          </a:p>
        </p:txBody>
      </p:sp>
      <p:sp>
        <p:nvSpPr>
          <p:cNvPr id="17" name="Text Placeholder 16">
            <a:extLst>
              <a:ext uri="{FF2B5EF4-FFF2-40B4-BE49-F238E27FC236}">
                <a16:creationId xmlns:a16="http://schemas.microsoft.com/office/drawing/2014/main" id="{6C1BD7C0-F18E-4D5B-9CB5-0370476FA71E}"/>
              </a:ext>
            </a:extLst>
          </p:cNvPr>
          <p:cNvSpPr>
            <a:spLocks noGrp="1"/>
          </p:cNvSpPr>
          <p:nvPr>
            <p:ph type="body" sz="quarter" idx="12"/>
          </p:nvPr>
        </p:nvSpPr>
        <p:spPr/>
        <p:txBody>
          <a:bodyPr/>
          <a:lstStyle/>
          <a:p>
            <a:r>
              <a:rPr lang="en-US" dirty="0"/>
              <a:t>Belly Bears, the least used brand in the category also carries the lowest NPS with a total of 16. </a:t>
            </a:r>
          </a:p>
        </p:txBody>
      </p:sp>
      <p:sp>
        <p:nvSpPr>
          <p:cNvPr id="16" name="Title 15">
            <a:extLst>
              <a:ext uri="{FF2B5EF4-FFF2-40B4-BE49-F238E27FC236}">
                <a16:creationId xmlns:a16="http://schemas.microsoft.com/office/drawing/2014/main" id="{E5C61781-3D02-43E7-92CE-DD8F403D0944}"/>
              </a:ext>
            </a:extLst>
          </p:cNvPr>
          <p:cNvSpPr>
            <a:spLocks noGrp="1"/>
          </p:cNvSpPr>
          <p:nvPr>
            <p:ph type="title"/>
          </p:nvPr>
        </p:nvSpPr>
        <p:spPr/>
        <p:txBody>
          <a:bodyPr/>
          <a:lstStyle/>
          <a:p>
            <a:r>
              <a:rPr lang="en-US" sz="1800" spc="-50" dirty="0"/>
              <a:t>Net Promoter Scores</a:t>
            </a:r>
          </a:p>
        </p:txBody>
      </p:sp>
      <p:sp>
        <p:nvSpPr>
          <p:cNvPr id="3" name="Footer Placeholder 2">
            <a:extLst>
              <a:ext uri="{FF2B5EF4-FFF2-40B4-BE49-F238E27FC236}">
                <a16:creationId xmlns:a16="http://schemas.microsoft.com/office/drawing/2014/main" id="{072DEBC6-922E-4045-A8CD-3E1F9D005A7A}"/>
              </a:ext>
            </a:extLst>
          </p:cNvPr>
          <p:cNvSpPr>
            <a:spLocks noGrp="1"/>
          </p:cNvSpPr>
          <p:nvPr>
            <p:ph type="ftr" sz="quarter" idx="13"/>
          </p:nvPr>
        </p:nvSpPr>
        <p:spPr/>
        <p:txBody>
          <a:bodyPr/>
          <a:lstStyle/>
          <a:p>
            <a:r>
              <a:rPr lang="en-US" dirty="0"/>
              <a:t>Base: Base varies by brand</a:t>
            </a:r>
            <a:br>
              <a:rPr lang="en-US" dirty="0"/>
            </a:br>
            <a:r>
              <a:rPr lang="en-US" dirty="0"/>
              <a:t>Q: On a scale of zero to 10, where zero is not at all likely and 10 is extremely likely, how likely are you to recommend each of the following packaged snacks brands to your colleagues and peers in foodservice?</a:t>
            </a:r>
          </a:p>
        </p:txBody>
      </p:sp>
      <p:sp>
        <p:nvSpPr>
          <p:cNvPr id="31" name="Text Placeholder 30">
            <a:extLst>
              <a:ext uri="{FF2B5EF4-FFF2-40B4-BE49-F238E27FC236}">
                <a16:creationId xmlns:a16="http://schemas.microsoft.com/office/drawing/2014/main" id="{60E2C0D9-3540-4E5B-99D0-240703A96BB5}"/>
              </a:ext>
            </a:extLst>
          </p:cNvPr>
          <p:cNvSpPr>
            <a:spLocks noGrp="1"/>
          </p:cNvSpPr>
          <p:nvPr>
            <p:ph type="body" sz="quarter" idx="15"/>
          </p:nvPr>
        </p:nvSpPr>
        <p:spPr>
          <a:xfrm>
            <a:off x="381000" y="594360"/>
            <a:ext cx="2590801" cy="1834805"/>
          </a:xfrm>
        </p:spPr>
        <p:txBody>
          <a:bodyPr/>
          <a:lstStyle/>
          <a:p>
            <a:r>
              <a:rPr lang="en-US" sz="1800" spc="-50" dirty="0">
                <a:solidFill>
                  <a:schemeClr val="tx1"/>
                </a:solidFill>
              </a:rPr>
              <a:t>Packaged snacks</a:t>
            </a:r>
          </a:p>
          <a:p>
            <a:endParaRPr lang="en-US" sz="1800" spc="-50" dirty="0">
              <a:solidFill>
                <a:schemeClr val="tx1"/>
              </a:solidFill>
            </a:endParaRPr>
          </a:p>
        </p:txBody>
      </p:sp>
      <p:sp>
        <p:nvSpPr>
          <p:cNvPr id="23" name="TextBox 22">
            <a:extLst>
              <a:ext uri="{FF2B5EF4-FFF2-40B4-BE49-F238E27FC236}">
                <a16:creationId xmlns:a16="http://schemas.microsoft.com/office/drawing/2014/main" id="{CDB608EF-87C5-4E31-B8BB-143FE0440A57}"/>
              </a:ext>
            </a:extLst>
          </p:cNvPr>
          <p:cNvSpPr txBox="1"/>
          <p:nvPr/>
        </p:nvSpPr>
        <p:spPr>
          <a:xfrm>
            <a:off x="4235445" y="4623030"/>
            <a:ext cx="874075"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16</a:t>
            </a:r>
          </a:p>
        </p:txBody>
      </p:sp>
      <p:sp>
        <p:nvSpPr>
          <p:cNvPr id="25" name="TextBox 24">
            <a:extLst>
              <a:ext uri="{FF2B5EF4-FFF2-40B4-BE49-F238E27FC236}">
                <a16:creationId xmlns:a16="http://schemas.microsoft.com/office/drawing/2014/main" id="{A3F75A6F-7978-4247-8218-C0A228DC9013}"/>
              </a:ext>
            </a:extLst>
          </p:cNvPr>
          <p:cNvSpPr txBox="1"/>
          <p:nvPr/>
        </p:nvSpPr>
        <p:spPr>
          <a:xfrm>
            <a:off x="4138306" y="1639867"/>
            <a:ext cx="874075"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27</a:t>
            </a:r>
          </a:p>
        </p:txBody>
      </p:sp>
      <p:sp>
        <p:nvSpPr>
          <p:cNvPr id="27" name="TextBox 26">
            <a:extLst>
              <a:ext uri="{FF2B5EF4-FFF2-40B4-BE49-F238E27FC236}">
                <a16:creationId xmlns:a16="http://schemas.microsoft.com/office/drawing/2014/main" id="{8D9B1471-75FA-47E6-98CB-49AA6820898B}"/>
              </a:ext>
            </a:extLst>
          </p:cNvPr>
          <p:cNvSpPr txBox="1"/>
          <p:nvPr/>
        </p:nvSpPr>
        <p:spPr>
          <a:xfrm>
            <a:off x="7033907" y="1639867"/>
            <a:ext cx="874075" cy="300135"/>
          </a:xfrm>
          <a:prstGeom prst="rect">
            <a:avLst/>
          </a:prstGeom>
          <a:noFill/>
        </p:spPr>
        <p:txBody>
          <a:bodyPr wrap="square" lIns="0" tIns="0" rIns="0" bIns="0" rtlCol="0" anchor="ctr">
            <a:noAutofit/>
          </a:bodyPr>
          <a:lstStyle/>
          <a:p>
            <a:pPr algn="ctr"/>
            <a:r>
              <a:rPr lang="en-US" sz="1200" dirty="0">
                <a:latin typeface="+mj-lt"/>
                <a:ea typeface="Georgia" charset="0"/>
                <a:cs typeface="Georgia" charset="0"/>
              </a:rPr>
              <a:t>NPS = 24</a:t>
            </a:r>
          </a:p>
        </p:txBody>
      </p:sp>
      <p:graphicFrame>
        <p:nvGraphicFramePr>
          <p:cNvPr id="35" name="Chart Placeholder 14">
            <a:extLst>
              <a:ext uri="{FF2B5EF4-FFF2-40B4-BE49-F238E27FC236}">
                <a16:creationId xmlns:a16="http://schemas.microsoft.com/office/drawing/2014/main" id="{06F3A97A-8962-4AC8-8BCD-A3127045DB41}"/>
              </a:ext>
            </a:extLst>
          </p:cNvPr>
          <p:cNvGraphicFramePr>
            <a:graphicFrameLocks noGrp="1"/>
          </p:cNvGraphicFramePr>
          <p:nvPr>
            <p:ph type="chart" sz="quarter" idx="14"/>
            <p:extLst>
              <p:ext uri="{D42A27DB-BD31-4B8C-83A1-F6EECF244321}">
                <p14:modId xmlns:p14="http://schemas.microsoft.com/office/powerpoint/2010/main" val="899577230"/>
              </p:ext>
            </p:extLst>
          </p:nvPr>
        </p:nvGraphicFramePr>
        <p:xfrm>
          <a:off x="3276600" y="304800"/>
          <a:ext cx="5483336" cy="28559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6" name="Chart Placeholder 14">
            <a:extLst>
              <a:ext uri="{FF2B5EF4-FFF2-40B4-BE49-F238E27FC236}">
                <a16:creationId xmlns:a16="http://schemas.microsoft.com/office/drawing/2014/main" id="{82B7F4CC-A173-4183-A579-C20D202C48F0}"/>
              </a:ext>
            </a:extLst>
          </p:cNvPr>
          <p:cNvGraphicFramePr>
            <a:graphicFrameLocks noGrp="1"/>
          </p:cNvGraphicFramePr>
          <p:nvPr>
            <p:ph type="chart" sz="quarter" idx="17"/>
            <p:extLst>
              <p:ext uri="{D42A27DB-BD31-4B8C-83A1-F6EECF244321}">
                <p14:modId xmlns:p14="http://schemas.microsoft.com/office/powerpoint/2010/main" val="1898563918"/>
              </p:ext>
            </p:extLst>
          </p:nvPr>
        </p:nvGraphicFramePr>
        <p:xfrm>
          <a:off x="6172200" y="304800"/>
          <a:ext cx="2590800" cy="28559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Chart Placeholder 14">
            <a:extLst>
              <a:ext uri="{FF2B5EF4-FFF2-40B4-BE49-F238E27FC236}">
                <a16:creationId xmlns:a16="http://schemas.microsoft.com/office/drawing/2014/main" id="{6C47422E-D71E-4C41-B72A-A78B459435AB}"/>
              </a:ext>
            </a:extLst>
          </p:cNvPr>
          <p:cNvGraphicFramePr>
            <a:graphicFrameLocks noGrp="1"/>
          </p:cNvGraphicFramePr>
          <p:nvPr>
            <p:ph type="chart" sz="quarter" idx="16"/>
            <p:extLst>
              <p:ext uri="{D42A27DB-BD31-4B8C-83A1-F6EECF244321}">
                <p14:modId xmlns:p14="http://schemas.microsoft.com/office/powerpoint/2010/main" val="4138431561"/>
              </p:ext>
            </p:extLst>
          </p:nvPr>
        </p:nvGraphicFramePr>
        <p:xfrm>
          <a:off x="3276600" y="3251200"/>
          <a:ext cx="2590800" cy="2844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47598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hart Placeholder 14">
            <a:extLst>
              <a:ext uri="{FF2B5EF4-FFF2-40B4-BE49-F238E27FC236}">
                <a16:creationId xmlns:a16="http://schemas.microsoft.com/office/drawing/2014/main" id="{3F6D87B5-CC42-4537-A073-A6C6FC68D703}"/>
              </a:ext>
            </a:extLst>
          </p:cNvPr>
          <p:cNvGraphicFramePr>
            <a:graphicFrameLocks noGrp="1"/>
          </p:cNvGraphicFramePr>
          <p:nvPr>
            <p:ph type="chart" sz="quarter" idx="16"/>
            <p:extLst>
              <p:ext uri="{D42A27DB-BD31-4B8C-83A1-F6EECF244321}">
                <p14:modId xmlns:p14="http://schemas.microsoft.com/office/powerpoint/2010/main" val="1858370443"/>
              </p:ext>
            </p:extLst>
          </p:nvPr>
        </p:nvGraphicFramePr>
        <p:xfrm>
          <a:off x="381000" y="2743200"/>
          <a:ext cx="5486400" cy="3352800"/>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a:extLst>
              <a:ext uri="{FF2B5EF4-FFF2-40B4-BE49-F238E27FC236}">
                <a16:creationId xmlns:a16="http://schemas.microsoft.com/office/drawing/2014/main" id="{3ACEEB62-CF7A-49A6-B12E-B9788E6B4F0A}"/>
              </a:ext>
            </a:extLst>
          </p:cNvPr>
          <p:cNvSpPr>
            <a:spLocks noGrp="1"/>
          </p:cNvSpPr>
          <p:nvPr>
            <p:ph type="sldNum" sz="quarter" idx="10"/>
          </p:nvPr>
        </p:nvSpPr>
        <p:spPr/>
        <p:txBody>
          <a:bodyPr/>
          <a:lstStyle/>
          <a:p>
            <a:fld id="{7B6B1C32-E567-445C-9FD5-2A0B0A08DD29}" type="slidenum">
              <a:rPr lang="en-US" smtClean="0"/>
              <a:pPr/>
              <a:t>71</a:t>
            </a:fld>
            <a:endParaRPr lang="en-US" dirty="0"/>
          </a:p>
        </p:txBody>
      </p:sp>
      <p:sp>
        <p:nvSpPr>
          <p:cNvPr id="22" name="Title 21">
            <a:extLst>
              <a:ext uri="{FF2B5EF4-FFF2-40B4-BE49-F238E27FC236}">
                <a16:creationId xmlns:a16="http://schemas.microsoft.com/office/drawing/2014/main" id="{595522FC-92B7-4277-BEF5-23AFB86E52AE}"/>
              </a:ext>
            </a:extLst>
          </p:cNvPr>
          <p:cNvSpPr>
            <a:spLocks noGrp="1"/>
          </p:cNvSpPr>
          <p:nvPr>
            <p:ph type="title"/>
          </p:nvPr>
        </p:nvSpPr>
        <p:spPr>
          <a:xfrm>
            <a:off x="384048" y="304800"/>
            <a:ext cx="5483351" cy="1752600"/>
          </a:xfrm>
        </p:spPr>
        <p:txBody>
          <a:bodyPr/>
          <a:lstStyle/>
          <a:p>
            <a:r>
              <a:rPr lang="en-US" dirty="0"/>
              <a:t>Goldfish Net Promoter Scores</a:t>
            </a:r>
          </a:p>
        </p:txBody>
      </p:sp>
      <p:sp>
        <p:nvSpPr>
          <p:cNvPr id="4" name="Footer Placeholder 3">
            <a:extLst>
              <a:ext uri="{FF2B5EF4-FFF2-40B4-BE49-F238E27FC236}">
                <a16:creationId xmlns:a16="http://schemas.microsoft.com/office/drawing/2014/main" id="{4A25229F-9E8A-4AD0-B3B3-00E59466A624}"/>
              </a:ext>
            </a:extLst>
          </p:cNvPr>
          <p:cNvSpPr>
            <a:spLocks noGrp="1"/>
          </p:cNvSpPr>
          <p:nvPr>
            <p:ph type="ftr" sz="quarter" idx="13"/>
          </p:nvPr>
        </p:nvSpPr>
        <p:spPr/>
        <p:txBody>
          <a:bodyPr/>
          <a:lstStyle/>
          <a:p>
            <a:r>
              <a:rPr lang="en-US" dirty="0"/>
              <a:t>Base: 56 K-12 operators familiar with Goldfish, 38 chains</a:t>
            </a:r>
            <a:br>
              <a:rPr lang="en-US" dirty="0"/>
            </a:br>
            <a:r>
              <a:rPr lang="en-US" dirty="0"/>
              <a:t>Q: On a scale of zero to 10, where zero is not at all likely and 10 is extremely likely, how likely are you to recommend each of the following packaged snack brands to your colleagues and peers in foodservice?</a:t>
            </a:r>
          </a:p>
        </p:txBody>
      </p:sp>
      <p:sp>
        <p:nvSpPr>
          <p:cNvPr id="14" name="Text Placeholder 13">
            <a:extLst>
              <a:ext uri="{FF2B5EF4-FFF2-40B4-BE49-F238E27FC236}">
                <a16:creationId xmlns:a16="http://schemas.microsoft.com/office/drawing/2014/main" id="{984D9CFB-63F6-43A5-91B6-CBB9D9CED6AB}"/>
              </a:ext>
            </a:extLst>
          </p:cNvPr>
          <p:cNvSpPr>
            <a:spLocks noGrp="1"/>
          </p:cNvSpPr>
          <p:nvPr>
            <p:ph type="body" sz="quarter" idx="18"/>
          </p:nvPr>
        </p:nvSpPr>
        <p:spPr>
          <a:xfrm>
            <a:off x="6175246" y="304800"/>
            <a:ext cx="2587753" cy="2124365"/>
          </a:xfrm>
        </p:spPr>
        <p:txBody>
          <a:bodyPr numCol="1"/>
          <a:lstStyle/>
          <a:p>
            <a:r>
              <a:rPr lang="en-US" dirty="0"/>
              <a:t>Among the priority segments, chain operators are most likely to recommend Goldfish, with 88% reporting they were extremely likely to recommend. This pushes their NPS to 86, a full 38 points higher than the total segment NPS for Goldfish and the highest NPS among the brands.</a:t>
            </a:r>
          </a:p>
          <a:p>
            <a:r>
              <a:rPr lang="en-US" dirty="0"/>
              <a:t>K-12 operators are closer to the overall Goldfish NPS at 52. </a:t>
            </a:r>
          </a:p>
        </p:txBody>
      </p:sp>
      <p:sp>
        <p:nvSpPr>
          <p:cNvPr id="24" name="Text Placeholder 23">
            <a:extLst>
              <a:ext uri="{FF2B5EF4-FFF2-40B4-BE49-F238E27FC236}">
                <a16:creationId xmlns:a16="http://schemas.microsoft.com/office/drawing/2014/main" id="{740055C0-8863-4F50-912A-21B35ADB2F0E}"/>
              </a:ext>
            </a:extLst>
          </p:cNvPr>
          <p:cNvSpPr>
            <a:spLocks noGrp="1"/>
          </p:cNvSpPr>
          <p:nvPr>
            <p:ph type="body" sz="quarter" idx="15"/>
          </p:nvPr>
        </p:nvSpPr>
        <p:spPr>
          <a:xfrm>
            <a:off x="381000" y="1196786"/>
            <a:ext cx="2590801" cy="371764"/>
          </a:xfrm>
        </p:spPr>
        <p:txBody>
          <a:bodyPr/>
          <a:lstStyle/>
          <a:p>
            <a:r>
              <a:rPr lang="en-US" dirty="0"/>
              <a:t>Priority segments</a:t>
            </a:r>
          </a:p>
        </p:txBody>
      </p:sp>
      <p:sp>
        <p:nvSpPr>
          <p:cNvPr id="35" name="TextBox 34">
            <a:extLst>
              <a:ext uri="{FF2B5EF4-FFF2-40B4-BE49-F238E27FC236}">
                <a16:creationId xmlns:a16="http://schemas.microsoft.com/office/drawing/2014/main" id="{10B2BD0F-059A-4D0D-978F-288A98B91DA5}"/>
              </a:ext>
            </a:extLst>
          </p:cNvPr>
          <p:cNvSpPr txBox="1"/>
          <p:nvPr/>
        </p:nvSpPr>
        <p:spPr>
          <a:xfrm>
            <a:off x="6425267" y="4470758"/>
            <a:ext cx="874075"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52</a:t>
            </a:r>
          </a:p>
        </p:txBody>
      </p:sp>
      <p:sp>
        <p:nvSpPr>
          <p:cNvPr id="41" name="TextBox 40">
            <a:extLst>
              <a:ext uri="{FF2B5EF4-FFF2-40B4-BE49-F238E27FC236}">
                <a16:creationId xmlns:a16="http://schemas.microsoft.com/office/drawing/2014/main" id="{05D18BB3-E315-405A-B12F-E99569711E6A}"/>
              </a:ext>
            </a:extLst>
          </p:cNvPr>
          <p:cNvSpPr txBox="1"/>
          <p:nvPr/>
        </p:nvSpPr>
        <p:spPr>
          <a:xfrm>
            <a:off x="1974826" y="4470758"/>
            <a:ext cx="874075"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86</a:t>
            </a:r>
          </a:p>
        </p:txBody>
      </p:sp>
      <p:sp>
        <p:nvSpPr>
          <p:cNvPr id="42" name="Text Placeholder 12">
            <a:extLst>
              <a:ext uri="{FF2B5EF4-FFF2-40B4-BE49-F238E27FC236}">
                <a16:creationId xmlns:a16="http://schemas.microsoft.com/office/drawing/2014/main" id="{203F2DA3-A478-4421-8608-4C0CB296694C}"/>
              </a:ext>
            </a:extLst>
          </p:cNvPr>
          <p:cNvSpPr txBox="1">
            <a:spLocks/>
          </p:cNvSpPr>
          <p:nvPr/>
        </p:nvSpPr>
        <p:spPr>
          <a:xfrm>
            <a:off x="3276600" y="304800"/>
            <a:ext cx="5486400" cy="2209800"/>
          </a:xfrm>
          <a:prstGeom prst="rect">
            <a:avLst/>
          </a:prstGeom>
        </p:spPr>
        <p:txBody>
          <a:bodyPr numCol="2" spcCol="365760"/>
          <a:lstStyle>
            <a:lvl1pPr marL="0" indent="0" algn="l" defTabSz="906199" rtl="0" eaLnBrk="1" latinLnBrk="0" hangingPunct="1">
              <a:spcBef>
                <a:spcPts val="0"/>
              </a:spcBef>
              <a:spcAft>
                <a:spcPts val="800"/>
              </a:spcAft>
              <a:buClrTx/>
              <a:buFont typeface="Calibri" panose="020F0502020204030204" pitchFamily="34" charset="0"/>
              <a:buNone/>
              <a:defRPr sz="1100" kern="1200" spc="-50" baseline="0">
                <a:solidFill>
                  <a:schemeClr val="tx1"/>
                </a:solidFill>
                <a:latin typeface="Georgia" charset="0"/>
                <a:ea typeface="Georgia" charset="0"/>
                <a:cs typeface="Georgia" charset="0"/>
              </a:defRPr>
            </a:lvl1pPr>
            <a:lvl2pPr marL="406400" indent="-234950" algn="l" defTabSz="906199" rtl="0" eaLnBrk="1" latinLnBrk="0" hangingPunct="1">
              <a:spcBef>
                <a:spcPts val="0"/>
              </a:spcBef>
              <a:spcAft>
                <a:spcPts val="400"/>
              </a:spcAft>
              <a:buClr>
                <a:schemeClr val="tx2"/>
              </a:buClr>
              <a:buFont typeface="Helvetica" charset="0"/>
              <a:buChar char="●"/>
              <a:tabLst/>
              <a:defRPr sz="1100" kern="1200" spc="-50" baseline="0">
                <a:solidFill>
                  <a:schemeClr val="tx1"/>
                </a:solidFill>
                <a:latin typeface="Georgia" charset="0"/>
                <a:ea typeface="Georgia" charset="0"/>
                <a:cs typeface="Georgia" charset="0"/>
              </a:defRPr>
            </a:lvl2pPr>
            <a:lvl3pPr marL="750888" indent="-284163" algn="l" defTabSz="906199" rtl="0" eaLnBrk="1" latinLnBrk="0" hangingPunct="1">
              <a:spcBef>
                <a:spcPts val="0"/>
              </a:spcBef>
              <a:spcAft>
                <a:spcPts val="400"/>
              </a:spcAft>
              <a:buClrTx/>
              <a:buFont typeface="AppleSymbols" charset="0"/>
              <a:buChar char="⎯"/>
              <a:tabLst/>
              <a:defRPr sz="1100" kern="1200" spc="-50" baseline="0">
                <a:solidFill>
                  <a:schemeClr val="tx1"/>
                </a:solidFill>
                <a:latin typeface="Georgia" charset="0"/>
                <a:ea typeface="Georgia" charset="0"/>
                <a:cs typeface="Georgia" charset="0"/>
              </a:defRPr>
            </a:lvl3pPr>
            <a:lvl4pPr marL="1035050" indent="-233363" algn="l" defTabSz="906199" rtl="0" eaLnBrk="1" latinLnBrk="0" hangingPunct="1">
              <a:spcBef>
                <a:spcPts val="0"/>
              </a:spcBef>
              <a:spcAft>
                <a:spcPts val="400"/>
              </a:spcAft>
              <a:buClrTx/>
              <a:buFont typeface="Calibri" panose="020F0502020204030204" pitchFamily="34" charset="0"/>
              <a:buChar char="‒"/>
              <a:tabLst/>
              <a:defRPr sz="1100" kern="1200" spc="-50" baseline="0">
                <a:solidFill>
                  <a:schemeClr val="tx1"/>
                </a:solidFill>
                <a:latin typeface="Georgia" charset="0"/>
                <a:ea typeface="Georgia" charset="0"/>
                <a:cs typeface="Georgia" charset="0"/>
              </a:defRPr>
            </a:lvl4pPr>
            <a:lvl5pPr marL="1320800" indent="-234950" algn="l" defTabSz="906199" rtl="0" eaLnBrk="1" latinLnBrk="0" hangingPunct="1">
              <a:spcBef>
                <a:spcPts val="0"/>
              </a:spcBef>
              <a:spcAft>
                <a:spcPts val="400"/>
              </a:spcAft>
              <a:buClrTx/>
              <a:buFont typeface="Calibri" panose="020F0502020204030204" pitchFamily="34" charset="0"/>
              <a:buChar char="‒"/>
              <a:tabLst/>
              <a:defRPr sz="1100" kern="1200" spc="-50" baseline="0">
                <a:solidFill>
                  <a:schemeClr val="tx1"/>
                </a:solidFill>
                <a:latin typeface="Georgia" charset="0"/>
                <a:ea typeface="Georgia" charset="0"/>
                <a:cs typeface="Georgia" charset="0"/>
              </a:defRPr>
            </a:lvl5pPr>
            <a:lvl6pPr marL="2492048"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6pPr>
            <a:lvl7pPr marL="2945147"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7pPr>
            <a:lvl8pPr marL="3398246"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8pPr>
            <a:lvl9pPr marL="3851346"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9pPr>
          </a:lstStyle>
          <a:p>
            <a:endParaRPr lang="en-US" dirty="0"/>
          </a:p>
        </p:txBody>
      </p:sp>
      <p:graphicFrame>
        <p:nvGraphicFramePr>
          <p:cNvPr id="25" name="Chart Placeholder 14">
            <a:extLst>
              <a:ext uri="{FF2B5EF4-FFF2-40B4-BE49-F238E27FC236}">
                <a16:creationId xmlns:a16="http://schemas.microsoft.com/office/drawing/2014/main" id="{A953D393-1243-46C8-BA54-B8BE328883D1}"/>
              </a:ext>
            </a:extLst>
          </p:cNvPr>
          <p:cNvGraphicFramePr>
            <a:graphicFrameLocks noGrp="1"/>
          </p:cNvGraphicFramePr>
          <p:nvPr>
            <p:ph type="chart" sz="quarter" idx="17"/>
          </p:nvPr>
        </p:nvGraphicFramePr>
        <p:xfrm>
          <a:off x="4714875" y="2743200"/>
          <a:ext cx="4048125" cy="3352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062968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F4E2DE4-8ADA-4D4E-9951-90A1D26586E7}" type="slidenum">
              <a:rPr lang="en-US" smtClean="0"/>
              <a:t>72</a:t>
            </a:fld>
            <a:endParaRPr lang="en-US" dirty="0"/>
          </a:p>
        </p:txBody>
      </p:sp>
      <p:sp>
        <p:nvSpPr>
          <p:cNvPr id="3" name="Text Placeholder 2"/>
          <p:cNvSpPr>
            <a:spLocks noGrp="1"/>
          </p:cNvSpPr>
          <p:nvPr>
            <p:ph type="body" sz="quarter" idx="12"/>
          </p:nvPr>
        </p:nvSpPr>
        <p:spPr/>
        <p:txBody>
          <a:bodyPr/>
          <a:lstStyle/>
          <a:p>
            <a:r>
              <a:rPr lang="en-US" dirty="0"/>
              <a:t>Across segments, operators ranked claims such as low sugar, low fat and low sodium as some of the most important when making their purchasing decisions for packaged snacks. </a:t>
            </a:r>
          </a:p>
          <a:p>
            <a:r>
              <a:rPr lang="en-US" dirty="0"/>
              <a:t>K-12 operators found such claims as particularly important, </a:t>
            </a:r>
            <a:r>
              <a:rPr lang="en-US" b="1" dirty="0"/>
              <a:t>42% </a:t>
            </a:r>
            <a:r>
              <a:rPr lang="en-US" dirty="0"/>
              <a:t>sought low sugar, </a:t>
            </a:r>
            <a:r>
              <a:rPr lang="en-US" b="1" dirty="0"/>
              <a:t>39%</a:t>
            </a:r>
            <a:r>
              <a:rPr lang="en-US" dirty="0"/>
              <a:t> looked for low fat, and </a:t>
            </a:r>
            <a:r>
              <a:rPr lang="en-US" b="1" dirty="0"/>
              <a:t>37%</a:t>
            </a:r>
            <a:r>
              <a:rPr lang="en-US" dirty="0"/>
              <a:t> searched for low sodium. This isn’t surprising as K-12 operators prioritize nutritional claims when making their purchasing decisions. </a:t>
            </a:r>
            <a:endParaRPr dirty="0"/>
          </a:p>
        </p:txBody>
      </p:sp>
      <p:sp>
        <p:nvSpPr>
          <p:cNvPr id="4" name="Title 3"/>
          <p:cNvSpPr>
            <a:spLocks noGrp="1"/>
          </p:cNvSpPr>
          <p:nvPr>
            <p:ph type="title"/>
          </p:nvPr>
        </p:nvSpPr>
        <p:spPr/>
        <p:txBody>
          <a:bodyPr/>
          <a:lstStyle/>
          <a:p>
            <a:r>
              <a:rPr lang="en-US" dirty="0"/>
              <a:t>Critical Claims</a:t>
            </a:r>
            <a:endParaRPr dirty="0"/>
          </a:p>
        </p:txBody>
      </p:sp>
      <p:sp>
        <p:nvSpPr>
          <p:cNvPr id="5" name="Footer Placeholder 4"/>
          <p:cNvSpPr>
            <a:spLocks noGrp="1"/>
          </p:cNvSpPr>
          <p:nvPr>
            <p:ph type="ftr" sz="quarter" idx="13"/>
          </p:nvPr>
        </p:nvSpPr>
        <p:spPr/>
        <p:txBody>
          <a:bodyPr/>
          <a:lstStyle/>
          <a:p>
            <a:endParaRPr dirty="0"/>
          </a:p>
          <a:p>
            <a:r>
              <a:rPr dirty="0"/>
              <a:t>Base: 482</a:t>
            </a:r>
            <a:r>
              <a:rPr lang="en-US" dirty="0">
                <a:solidFill>
                  <a:srgbClr val="898D8D"/>
                </a:solidFill>
              </a:rPr>
              <a:t> </a:t>
            </a:r>
            <a:r>
              <a:rPr lang="en-US" dirty="0"/>
              <a:t>operators, 149 restaurant, 261 non comm, 33 hotel, 39 c-store</a:t>
            </a:r>
          </a:p>
          <a:p>
            <a:r>
              <a:rPr dirty="0"/>
              <a:t>Q: Which of the following claims are most important to you when purchasing packaged snack products for your operation?</a:t>
            </a:r>
          </a:p>
        </p:txBody>
      </p:sp>
      <p:sp>
        <p:nvSpPr>
          <p:cNvPr id="6" name="Text Placeholder 5"/>
          <p:cNvSpPr>
            <a:spLocks noGrp="1"/>
          </p:cNvSpPr>
          <p:nvPr>
            <p:ph type="body" sz="quarter" idx="15"/>
          </p:nvPr>
        </p:nvSpPr>
        <p:spPr>
          <a:xfrm>
            <a:off x="381000" y="1258529"/>
            <a:ext cx="2590801" cy="1170636"/>
          </a:xfrm>
        </p:spPr>
        <p:txBody>
          <a:bodyPr/>
          <a:lstStyle/>
          <a:p>
            <a:r>
              <a:rPr lang="en-US" dirty="0"/>
              <a:t>Total sample</a:t>
            </a:r>
            <a:endParaRPr dirty="0"/>
          </a:p>
        </p:txBody>
      </p:sp>
      <p:graphicFrame>
        <p:nvGraphicFramePr>
          <p:cNvPr id="7" name="Chart Placeholder 6"/>
          <p:cNvGraphicFramePr>
            <a:graphicFrameLocks noGrp="1"/>
          </p:cNvGraphicFramePr>
          <p:nvPr>
            <p:ph type="chart" sz="quarter" idx="17"/>
            <p:extLst>
              <p:ext uri="{D42A27DB-BD31-4B8C-83A1-F6EECF244321}">
                <p14:modId xmlns:p14="http://schemas.microsoft.com/office/powerpoint/2010/main" val="3084014470"/>
              </p:ext>
            </p:extLst>
          </p:nvPr>
        </p:nvGraphicFramePr>
        <p:xfrm>
          <a:off x="3276600" y="304800"/>
          <a:ext cx="5486400" cy="6248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352643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F4E2DE4-8ADA-4D4E-9951-90A1D26586E7}" type="slidenum">
              <a:rPr lang="en-US" smtClean="0"/>
              <a:pPr/>
              <a:t>73</a:t>
            </a:fld>
            <a:endParaRPr lang="en-US" dirty="0"/>
          </a:p>
        </p:txBody>
      </p:sp>
      <p:sp>
        <p:nvSpPr>
          <p:cNvPr id="3" name="Text Placeholder 2"/>
          <p:cNvSpPr>
            <a:spLocks noGrp="1"/>
          </p:cNvSpPr>
          <p:nvPr>
            <p:ph type="body" sz="quarter" idx="12"/>
          </p:nvPr>
        </p:nvSpPr>
        <p:spPr/>
        <p:txBody>
          <a:bodyPr/>
          <a:lstStyle/>
          <a:p>
            <a:r>
              <a:rPr lang="en-US" dirty="0"/>
              <a:t>Among purchase drivers, the c-store and hotel segments showed a greater emphasis on the value of organic and non-GMO products (slide 56). This is reiterated in both segments’ placement of greater importance on non-GMO claims. </a:t>
            </a:r>
          </a:p>
          <a:p>
            <a:r>
              <a:rPr lang="en-US" dirty="0"/>
              <a:t>Restaurants showed a differential focus on the importance of real over artificial ingredients. They are willing to make sacrifices when it comes to health, showing a decreased focus on low sugar and low calorie, to have products that are less synthetic. </a:t>
            </a:r>
          </a:p>
        </p:txBody>
      </p:sp>
      <p:sp>
        <p:nvSpPr>
          <p:cNvPr id="4" name="Title 3"/>
          <p:cNvSpPr>
            <a:spLocks noGrp="1"/>
          </p:cNvSpPr>
          <p:nvPr>
            <p:ph type="title"/>
          </p:nvPr>
        </p:nvSpPr>
        <p:spPr/>
        <p:txBody>
          <a:bodyPr/>
          <a:lstStyle/>
          <a:p>
            <a:r>
              <a:rPr lang="en-US" dirty="0"/>
              <a:t>Changed Claims</a:t>
            </a:r>
          </a:p>
        </p:txBody>
      </p:sp>
      <p:sp>
        <p:nvSpPr>
          <p:cNvPr id="5" name="Footer Placeholder 4"/>
          <p:cNvSpPr>
            <a:spLocks noGrp="1"/>
          </p:cNvSpPr>
          <p:nvPr>
            <p:ph type="ftr" sz="quarter" idx="13"/>
          </p:nvPr>
        </p:nvSpPr>
        <p:spPr/>
        <p:txBody>
          <a:bodyPr/>
          <a:lstStyle/>
          <a:p>
            <a:endParaRPr lang="en-US" dirty="0"/>
          </a:p>
          <a:p>
            <a:r>
              <a:rPr lang="en-US" dirty="0"/>
              <a:t>Base: 482 operators, 149 restaurant, 261 non comm, 33 hotel, 39 c-store</a:t>
            </a:r>
          </a:p>
          <a:p>
            <a:r>
              <a:rPr lang="en-US" dirty="0"/>
              <a:t>Q: Which of the following claims are most important to you when purchasing packaged snack products for your operation?</a:t>
            </a:r>
          </a:p>
        </p:txBody>
      </p:sp>
      <p:sp>
        <p:nvSpPr>
          <p:cNvPr id="6" name="Text Placeholder 5"/>
          <p:cNvSpPr>
            <a:spLocks noGrp="1"/>
          </p:cNvSpPr>
          <p:nvPr>
            <p:ph type="body" sz="quarter" idx="15"/>
          </p:nvPr>
        </p:nvSpPr>
        <p:spPr>
          <a:xfrm>
            <a:off x="381000" y="1258529"/>
            <a:ext cx="2590801" cy="1170636"/>
          </a:xfrm>
        </p:spPr>
        <p:txBody>
          <a:bodyPr/>
          <a:lstStyle/>
          <a:p>
            <a:r>
              <a:rPr lang="en-US" dirty="0"/>
              <a:t>By segment</a:t>
            </a:r>
          </a:p>
        </p:txBody>
      </p:sp>
      <p:graphicFrame>
        <p:nvGraphicFramePr>
          <p:cNvPr id="7" name="Chart Placeholder 6"/>
          <p:cNvGraphicFramePr>
            <a:graphicFrameLocks noGrp="1"/>
          </p:cNvGraphicFramePr>
          <p:nvPr>
            <p:ph type="chart" sz="quarter" idx="17"/>
            <p:extLst>
              <p:ext uri="{D42A27DB-BD31-4B8C-83A1-F6EECF244321}">
                <p14:modId xmlns:p14="http://schemas.microsoft.com/office/powerpoint/2010/main" val="2267471539"/>
              </p:ext>
            </p:extLst>
          </p:nvPr>
        </p:nvGraphicFramePr>
        <p:xfrm>
          <a:off x="3276600" y="304800"/>
          <a:ext cx="5486400" cy="62461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899019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2">
            <a:extLst>
              <a:ext uri="{FF2B5EF4-FFF2-40B4-BE49-F238E27FC236}">
                <a16:creationId xmlns:a16="http://schemas.microsoft.com/office/drawing/2014/main" id="{CD27B78A-4A66-495B-8896-E6BE9BF5E989}"/>
              </a:ext>
            </a:extLst>
          </p:cNvPr>
          <p:cNvSpPr>
            <a:spLocks noGrp="1" noChangeArrowheads="1"/>
          </p:cNvSpPr>
          <p:nvPr>
            <p:ph type="title"/>
          </p:nvPr>
        </p:nvSpPr>
        <p:spPr/>
        <p:txBody>
          <a:bodyPr/>
          <a:lstStyle/>
          <a:p>
            <a:r>
              <a:rPr lang="en-US" dirty="0"/>
              <a:t>Brand Agreement</a:t>
            </a:r>
          </a:p>
        </p:txBody>
      </p:sp>
      <p:sp>
        <p:nvSpPr>
          <p:cNvPr id="18" name="Footer Placeholder 4">
            <a:extLst>
              <a:ext uri="{FF2B5EF4-FFF2-40B4-BE49-F238E27FC236}">
                <a16:creationId xmlns:a16="http://schemas.microsoft.com/office/drawing/2014/main" id="{DD8B56C0-D921-4E03-AA61-7AF16A3BDC67}"/>
              </a:ext>
            </a:extLst>
          </p:cNvPr>
          <p:cNvSpPr>
            <a:spLocks noGrp="1"/>
          </p:cNvSpPr>
          <p:nvPr>
            <p:ph type="ftr" sz="quarter" idx="13"/>
          </p:nvPr>
        </p:nvSpPr>
        <p:spPr/>
        <p:txBody>
          <a:bodyPr/>
          <a:lstStyle/>
          <a:p>
            <a:r>
              <a:rPr lang="en-US" dirty="0"/>
              <a:t>Base: 252 (operators familiar with Goldfish), 99 restaurants, 123 non comm, 17 hotel, 13 c-store</a:t>
            </a:r>
          </a:p>
          <a:p>
            <a:r>
              <a:rPr lang="en-US" dirty="0"/>
              <a:t>Q: Please rate your level of agreement with each of the following statements</a:t>
            </a:r>
          </a:p>
          <a:p>
            <a:r>
              <a:rPr lang="en-US" dirty="0"/>
              <a:t>*Statement shown only to restaurant and hotel/lodging segments of operators</a:t>
            </a:r>
          </a:p>
          <a:p>
            <a:r>
              <a:rPr lang="en-US" dirty="0"/>
              <a:t>**Statement shown only to K-12 segment of operators</a:t>
            </a:r>
          </a:p>
        </p:txBody>
      </p:sp>
      <p:sp>
        <p:nvSpPr>
          <p:cNvPr id="3" name="Text Placeholder 2">
            <a:extLst>
              <a:ext uri="{FF2B5EF4-FFF2-40B4-BE49-F238E27FC236}">
                <a16:creationId xmlns:a16="http://schemas.microsoft.com/office/drawing/2014/main" id="{DC83CF76-181D-47C5-AD2B-2B0C138D0C9B}"/>
              </a:ext>
            </a:extLst>
          </p:cNvPr>
          <p:cNvSpPr>
            <a:spLocks noGrp="1"/>
          </p:cNvSpPr>
          <p:nvPr>
            <p:ph type="body" sz="quarter" idx="16"/>
          </p:nvPr>
        </p:nvSpPr>
        <p:spPr>
          <a:xfrm>
            <a:off x="6172202" y="304800"/>
            <a:ext cx="2590798" cy="1024758"/>
          </a:xfrm>
        </p:spPr>
        <p:txBody>
          <a:bodyPr numCol="1"/>
          <a:lstStyle/>
          <a:p>
            <a:r>
              <a:rPr lang="en-US" dirty="0"/>
              <a:t>Among operators familiar with the Goldfish brand, over three-fourths agreed with all the Goldfish brand statements, and such agreement was similar across the major segments.</a:t>
            </a:r>
          </a:p>
        </p:txBody>
      </p:sp>
      <p:sp>
        <p:nvSpPr>
          <p:cNvPr id="9" name="Slide Number Placeholder 8"/>
          <p:cNvSpPr>
            <a:spLocks noGrp="1"/>
          </p:cNvSpPr>
          <p:nvPr>
            <p:ph type="sldNum" sz="quarter" idx="4"/>
          </p:nvPr>
        </p:nvSpPr>
        <p:spPr/>
        <p:txBody>
          <a:bodyPr/>
          <a:lstStyle/>
          <a:p>
            <a:fld id="{AC6EFA44-0FDE-4658-9836-52E1610CC619}" type="slidenum">
              <a:rPr lang="en-US" smtClean="0"/>
              <a:pPr/>
              <a:t>74</a:t>
            </a:fld>
            <a:endParaRPr lang="en-US" dirty="0"/>
          </a:p>
        </p:txBody>
      </p:sp>
      <p:graphicFrame>
        <p:nvGraphicFramePr>
          <p:cNvPr id="28" name="Chart Placeholder 27">
            <a:extLst>
              <a:ext uri="{FF2B5EF4-FFF2-40B4-BE49-F238E27FC236}">
                <a16:creationId xmlns:a16="http://schemas.microsoft.com/office/drawing/2014/main" id="{45C5FB4C-D45C-44AB-A85F-63448854EF8D}"/>
              </a:ext>
            </a:extLst>
          </p:cNvPr>
          <p:cNvGraphicFramePr>
            <a:graphicFrameLocks noGrp="1"/>
          </p:cNvGraphicFramePr>
          <p:nvPr>
            <p:ph sz="quarter" idx="18"/>
            <p:extLst>
              <p:ext uri="{D42A27DB-BD31-4B8C-83A1-F6EECF244321}">
                <p14:modId xmlns:p14="http://schemas.microsoft.com/office/powerpoint/2010/main" val="4242497179"/>
              </p:ext>
            </p:extLst>
          </p:nvPr>
        </p:nvGraphicFramePr>
        <p:xfrm>
          <a:off x="381000" y="1682517"/>
          <a:ext cx="8382000" cy="4413483"/>
        </p:xfrm>
        <a:graphic>
          <a:graphicData uri="http://schemas.openxmlformats.org/drawingml/2006/chart">
            <c:chart xmlns:c="http://schemas.openxmlformats.org/drawingml/2006/chart" xmlns:r="http://schemas.openxmlformats.org/officeDocument/2006/relationships" r:id="rId4"/>
          </a:graphicData>
        </a:graphic>
      </p:graphicFrame>
      <p:sp>
        <p:nvSpPr>
          <p:cNvPr id="56" name="TextBox 55">
            <a:extLst>
              <a:ext uri="{FF2B5EF4-FFF2-40B4-BE49-F238E27FC236}">
                <a16:creationId xmlns:a16="http://schemas.microsoft.com/office/drawing/2014/main" id="{68E28807-5CC4-4F2B-9D4F-22B34CBB45E6}"/>
              </a:ext>
            </a:extLst>
          </p:cNvPr>
          <p:cNvSpPr txBox="1"/>
          <p:nvPr/>
        </p:nvSpPr>
        <p:spPr>
          <a:xfrm>
            <a:off x="3287637" y="1690630"/>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86%</a:t>
            </a:r>
          </a:p>
        </p:txBody>
      </p:sp>
      <p:sp>
        <p:nvSpPr>
          <p:cNvPr id="71" name="TextBox 70">
            <a:extLst>
              <a:ext uri="{FF2B5EF4-FFF2-40B4-BE49-F238E27FC236}">
                <a16:creationId xmlns:a16="http://schemas.microsoft.com/office/drawing/2014/main" id="{DC3925A4-3B27-4CC8-B82A-CCE9D1B8C62D}"/>
              </a:ext>
            </a:extLst>
          </p:cNvPr>
          <p:cNvSpPr txBox="1"/>
          <p:nvPr/>
        </p:nvSpPr>
        <p:spPr>
          <a:xfrm>
            <a:off x="3287637" y="2505894"/>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93%</a:t>
            </a:r>
          </a:p>
        </p:txBody>
      </p:sp>
      <p:sp>
        <p:nvSpPr>
          <p:cNvPr id="72" name="TextBox 71">
            <a:extLst>
              <a:ext uri="{FF2B5EF4-FFF2-40B4-BE49-F238E27FC236}">
                <a16:creationId xmlns:a16="http://schemas.microsoft.com/office/drawing/2014/main" id="{DCDAE26D-135A-44C6-8422-123CCE944598}"/>
              </a:ext>
            </a:extLst>
          </p:cNvPr>
          <p:cNvSpPr txBox="1"/>
          <p:nvPr/>
        </p:nvSpPr>
        <p:spPr>
          <a:xfrm>
            <a:off x="3287637" y="3321158"/>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90%</a:t>
            </a:r>
          </a:p>
        </p:txBody>
      </p:sp>
      <p:sp>
        <p:nvSpPr>
          <p:cNvPr id="23" name="TextBox 22">
            <a:extLst>
              <a:ext uri="{FF2B5EF4-FFF2-40B4-BE49-F238E27FC236}">
                <a16:creationId xmlns:a16="http://schemas.microsoft.com/office/drawing/2014/main" id="{CDA1BA52-FB4C-4598-B2B8-F91ECC14B27A}"/>
              </a:ext>
            </a:extLst>
          </p:cNvPr>
          <p:cNvSpPr txBox="1"/>
          <p:nvPr/>
        </p:nvSpPr>
        <p:spPr>
          <a:xfrm>
            <a:off x="3287637" y="4136422"/>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75%</a:t>
            </a:r>
          </a:p>
        </p:txBody>
      </p:sp>
      <p:sp>
        <p:nvSpPr>
          <p:cNvPr id="24" name="TextBox 23">
            <a:extLst>
              <a:ext uri="{FF2B5EF4-FFF2-40B4-BE49-F238E27FC236}">
                <a16:creationId xmlns:a16="http://schemas.microsoft.com/office/drawing/2014/main" id="{BCFDB22A-2F04-4985-880C-3E57515E331B}"/>
              </a:ext>
            </a:extLst>
          </p:cNvPr>
          <p:cNvSpPr txBox="1"/>
          <p:nvPr/>
        </p:nvSpPr>
        <p:spPr>
          <a:xfrm>
            <a:off x="3287637" y="4951685"/>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87%</a:t>
            </a:r>
          </a:p>
        </p:txBody>
      </p:sp>
    </p:spTree>
    <p:custDataLst>
      <p:tags r:id="rId1"/>
    </p:custDataLst>
    <p:extLst>
      <p:ext uri="{BB962C8B-B14F-4D97-AF65-F5344CB8AC3E}">
        <p14:creationId xmlns:p14="http://schemas.microsoft.com/office/powerpoint/2010/main" val="31067691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2">
            <a:extLst>
              <a:ext uri="{FF2B5EF4-FFF2-40B4-BE49-F238E27FC236}">
                <a16:creationId xmlns:a16="http://schemas.microsoft.com/office/drawing/2014/main" id="{CD27B78A-4A66-495B-8896-E6BE9BF5E989}"/>
              </a:ext>
            </a:extLst>
          </p:cNvPr>
          <p:cNvSpPr>
            <a:spLocks noGrp="1" noChangeArrowheads="1"/>
          </p:cNvSpPr>
          <p:nvPr>
            <p:ph type="title"/>
          </p:nvPr>
        </p:nvSpPr>
        <p:spPr/>
        <p:txBody>
          <a:bodyPr/>
          <a:lstStyle/>
          <a:p>
            <a:r>
              <a:rPr lang="en-US" dirty="0"/>
              <a:t>Brand Motivation</a:t>
            </a:r>
          </a:p>
        </p:txBody>
      </p:sp>
      <p:sp>
        <p:nvSpPr>
          <p:cNvPr id="18" name="Footer Placeholder 4">
            <a:extLst>
              <a:ext uri="{FF2B5EF4-FFF2-40B4-BE49-F238E27FC236}">
                <a16:creationId xmlns:a16="http://schemas.microsoft.com/office/drawing/2014/main" id="{DD8B56C0-D921-4E03-AA61-7AF16A3BDC67}"/>
              </a:ext>
            </a:extLst>
          </p:cNvPr>
          <p:cNvSpPr>
            <a:spLocks noGrp="1"/>
          </p:cNvSpPr>
          <p:nvPr>
            <p:ph type="ftr" sz="quarter" idx="13"/>
          </p:nvPr>
        </p:nvSpPr>
        <p:spPr/>
        <p:txBody>
          <a:bodyPr/>
          <a:lstStyle/>
          <a:p>
            <a:r>
              <a:rPr lang="en-US" dirty="0"/>
              <a:t>Base: 482 operators, 149 restaurant, 261 non comm, 33 hotel, 39 c-store</a:t>
            </a:r>
          </a:p>
          <a:p>
            <a:r>
              <a:rPr lang="en-US" dirty="0"/>
              <a:t>Q: Thinking specifically about Goldfish crackers, please rate how motivating each of the following statements is when purchasing snacks for your operation. </a:t>
            </a:r>
          </a:p>
          <a:p>
            <a:r>
              <a:rPr lang="en-US" dirty="0"/>
              <a:t>*Statement shown only to restaurant and hotel/lodging segments of operators</a:t>
            </a:r>
          </a:p>
          <a:p>
            <a:r>
              <a:rPr lang="en-US" dirty="0"/>
              <a:t>**Statement shown only to K-12 segment of operators</a:t>
            </a:r>
          </a:p>
        </p:txBody>
      </p:sp>
      <p:sp>
        <p:nvSpPr>
          <p:cNvPr id="8" name="Text Placeholder 7">
            <a:extLst>
              <a:ext uri="{FF2B5EF4-FFF2-40B4-BE49-F238E27FC236}">
                <a16:creationId xmlns:a16="http://schemas.microsoft.com/office/drawing/2014/main" id="{59BA11CF-9C3C-4A79-8EDA-42CEB9B0961F}"/>
              </a:ext>
            </a:extLst>
          </p:cNvPr>
          <p:cNvSpPr>
            <a:spLocks noGrp="1"/>
          </p:cNvSpPr>
          <p:nvPr>
            <p:ph type="body" sz="quarter" idx="16"/>
          </p:nvPr>
        </p:nvSpPr>
        <p:spPr>
          <a:xfrm>
            <a:off x="3276600" y="304800"/>
            <a:ext cx="5486400" cy="1099958"/>
          </a:xfrm>
        </p:spPr>
        <p:txBody>
          <a:bodyPr/>
          <a:lstStyle/>
          <a:p>
            <a:r>
              <a:rPr lang="en-US" dirty="0"/>
              <a:t>Among all operators, about 90% found all the Goldfish brand statements as motivating when it came to their packaged snack purchases, and these levels were similar across the major segments.  </a:t>
            </a:r>
          </a:p>
          <a:p>
            <a:r>
              <a:rPr lang="en-US" dirty="0"/>
              <a:t>This, alongside the high levels of brand agreement, shows that the priorities of the Goldfish brand resonate and align with the priorities of operators. </a:t>
            </a:r>
          </a:p>
        </p:txBody>
      </p:sp>
      <p:sp>
        <p:nvSpPr>
          <p:cNvPr id="9" name="Slide Number Placeholder 8"/>
          <p:cNvSpPr>
            <a:spLocks noGrp="1"/>
          </p:cNvSpPr>
          <p:nvPr>
            <p:ph type="sldNum" sz="quarter" idx="4"/>
          </p:nvPr>
        </p:nvSpPr>
        <p:spPr/>
        <p:txBody>
          <a:bodyPr/>
          <a:lstStyle/>
          <a:p>
            <a:fld id="{AC6EFA44-0FDE-4658-9836-52E1610CC619}" type="slidenum">
              <a:rPr lang="en-US" smtClean="0"/>
              <a:pPr/>
              <a:t>75</a:t>
            </a:fld>
            <a:endParaRPr lang="en-US" dirty="0"/>
          </a:p>
        </p:txBody>
      </p:sp>
      <p:graphicFrame>
        <p:nvGraphicFramePr>
          <p:cNvPr id="28" name="Chart Placeholder 27">
            <a:extLst>
              <a:ext uri="{FF2B5EF4-FFF2-40B4-BE49-F238E27FC236}">
                <a16:creationId xmlns:a16="http://schemas.microsoft.com/office/drawing/2014/main" id="{45C5FB4C-D45C-44AB-A85F-63448854EF8D}"/>
              </a:ext>
            </a:extLst>
          </p:cNvPr>
          <p:cNvGraphicFramePr>
            <a:graphicFrameLocks noGrp="1"/>
          </p:cNvGraphicFramePr>
          <p:nvPr>
            <p:ph sz="quarter" idx="18"/>
            <p:extLst>
              <p:ext uri="{D42A27DB-BD31-4B8C-83A1-F6EECF244321}">
                <p14:modId xmlns:p14="http://schemas.microsoft.com/office/powerpoint/2010/main" val="1156346491"/>
              </p:ext>
            </p:extLst>
          </p:nvPr>
        </p:nvGraphicFramePr>
        <p:xfrm>
          <a:off x="381000" y="1757717"/>
          <a:ext cx="8382000" cy="4338283"/>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Box 25">
            <a:extLst>
              <a:ext uri="{FF2B5EF4-FFF2-40B4-BE49-F238E27FC236}">
                <a16:creationId xmlns:a16="http://schemas.microsoft.com/office/drawing/2014/main" id="{E641221F-5569-44D0-9F0B-A984906FAA48}"/>
              </a:ext>
            </a:extLst>
          </p:cNvPr>
          <p:cNvSpPr txBox="1"/>
          <p:nvPr/>
        </p:nvSpPr>
        <p:spPr>
          <a:xfrm>
            <a:off x="3287637" y="1917108"/>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89%</a:t>
            </a:r>
          </a:p>
        </p:txBody>
      </p:sp>
      <p:sp>
        <p:nvSpPr>
          <p:cNvPr id="27" name="TextBox 26">
            <a:extLst>
              <a:ext uri="{FF2B5EF4-FFF2-40B4-BE49-F238E27FC236}">
                <a16:creationId xmlns:a16="http://schemas.microsoft.com/office/drawing/2014/main" id="{2931BCF2-CE91-46AC-86AD-42F9B1AB2478}"/>
              </a:ext>
            </a:extLst>
          </p:cNvPr>
          <p:cNvSpPr txBox="1"/>
          <p:nvPr/>
        </p:nvSpPr>
        <p:spPr>
          <a:xfrm>
            <a:off x="3287637" y="2684066"/>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95%</a:t>
            </a:r>
          </a:p>
        </p:txBody>
      </p:sp>
      <p:sp>
        <p:nvSpPr>
          <p:cNvPr id="29" name="TextBox 28">
            <a:extLst>
              <a:ext uri="{FF2B5EF4-FFF2-40B4-BE49-F238E27FC236}">
                <a16:creationId xmlns:a16="http://schemas.microsoft.com/office/drawing/2014/main" id="{A1976138-9675-4874-8E3D-F4FBE7A196FE}"/>
              </a:ext>
            </a:extLst>
          </p:cNvPr>
          <p:cNvSpPr txBox="1"/>
          <p:nvPr/>
        </p:nvSpPr>
        <p:spPr>
          <a:xfrm>
            <a:off x="3287637" y="3451024"/>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92%</a:t>
            </a:r>
          </a:p>
        </p:txBody>
      </p:sp>
      <p:sp>
        <p:nvSpPr>
          <p:cNvPr id="30" name="TextBox 29">
            <a:extLst>
              <a:ext uri="{FF2B5EF4-FFF2-40B4-BE49-F238E27FC236}">
                <a16:creationId xmlns:a16="http://schemas.microsoft.com/office/drawing/2014/main" id="{D8D3B5E3-0780-49B1-BDCF-C4F413702A9B}"/>
              </a:ext>
            </a:extLst>
          </p:cNvPr>
          <p:cNvSpPr txBox="1"/>
          <p:nvPr/>
        </p:nvSpPr>
        <p:spPr>
          <a:xfrm>
            <a:off x="3287637" y="4217982"/>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90%</a:t>
            </a:r>
          </a:p>
        </p:txBody>
      </p:sp>
      <p:sp>
        <p:nvSpPr>
          <p:cNvPr id="31" name="TextBox 30">
            <a:extLst>
              <a:ext uri="{FF2B5EF4-FFF2-40B4-BE49-F238E27FC236}">
                <a16:creationId xmlns:a16="http://schemas.microsoft.com/office/drawing/2014/main" id="{93E09184-8922-4638-BBE5-D1BEA588FA1B}"/>
              </a:ext>
            </a:extLst>
          </p:cNvPr>
          <p:cNvSpPr txBox="1"/>
          <p:nvPr/>
        </p:nvSpPr>
        <p:spPr>
          <a:xfrm>
            <a:off x="3287637" y="4984939"/>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91%</a:t>
            </a:r>
          </a:p>
        </p:txBody>
      </p:sp>
    </p:spTree>
    <p:custDataLst>
      <p:tags r:id="rId1"/>
    </p:custDataLst>
    <p:extLst>
      <p:ext uri="{BB962C8B-B14F-4D97-AF65-F5344CB8AC3E}">
        <p14:creationId xmlns:p14="http://schemas.microsoft.com/office/powerpoint/2010/main" val="28527887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F4E2DE4-8ADA-4D4E-9951-90A1D26586E7}" type="slidenum">
              <a:rPr lang="en-US" smtClean="0"/>
              <a:t>76</a:t>
            </a:fld>
            <a:endParaRPr lang="en-US" dirty="0"/>
          </a:p>
        </p:txBody>
      </p:sp>
      <p:sp>
        <p:nvSpPr>
          <p:cNvPr id="3" name="Text Placeholder 2"/>
          <p:cNvSpPr>
            <a:spLocks noGrp="1"/>
          </p:cNvSpPr>
          <p:nvPr>
            <p:ph type="body" sz="quarter" idx="12"/>
          </p:nvPr>
        </p:nvSpPr>
        <p:spPr/>
        <p:txBody>
          <a:bodyPr/>
          <a:lstStyle/>
          <a:p>
            <a:r>
              <a:rPr lang="en-US" b="1" dirty="0"/>
              <a:t>Innovation is a major area in which operators are looking to their manufacturer partners for support in terms of packaged snacks. </a:t>
            </a:r>
          </a:p>
          <a:p>
            <a:r>
              <a:rPr lang="en-US" dirty="0"/>
              <a:t>Operators struggle to keep up with the constantly changing demands of consumers and they are turning to manufacturers to help them keep up with trends and translate those trends into new and exciting menu items. </a:t>
            </a:r>
          </a:p>
          <a:p>
            <a:r>
              <a:rPr lang="en-US" dirty="0"/>
              <a:t>With price being a major purchase driver, operators are also looking to suppliers for special deals and promotions in order to lower costs.</a:t>
            </a:r>
            <a:endParaRPr dirty="0"/>
          </a:p>
        </p:txBody>
      </p:sp>
      <p:sp>
        <p:nvSpPr>
          <p:cNvPr id="4" name="Title 3"/>
          <p:cNvSpPr>
            <a:spLocks noGrp="1"/>
          </p:cNvSpPr>
          <p:nvPr>
            <p:ph type="title"/>
          </p:nvPr>
        </p:nvSpPr>
        <p:spPr>
          <a:xfrm>
            <a:off x="384048" y="304800"/>
            <a:ext cx="3218687" cy="1752600"/>
          </a:xfrm>
        </p:spPr>
        <p:txBody>
          <a:bodyPr/>
          <a:lstStyle/>
          <a:p>
            <a:r>
              <a:rPr lang="en-US" dirty="0"/>
              <a:t>Supplier Support Expectations</a:t>
            </a:r>
            <a:endParaRPr dirty="0"/>
          </a:p>
        </p:txBody>
      </p:sp>
      <p:sp>
        <p:nvSpPr>
          <p:cNvPr id="5" name="Footer Placeholder 4"/>
          <p:cNvSpPr>
            <a:spLocks noGrp="1"/>
          </p:cNvSpPr>
          <p:nvPr>
            <p:ph type="ftr" sz="quarter" idx="13"/>
          </p:nvPr>
        </p:nvSpPr>
        <p:spPr/>
        <p:txBody>
          <a:bodyPr/>
          <a:lstStyle/>
          <a:p>
            <a:endParaRPr dirty="0"/>
          </a:p>
          <a:p>
            <a:r>
              <a:rPr dirty="0"/>
              <a:t>Base: 482</a:t>
            </a:r>
            <a:r>
              <a:rPr lang="en-US" dirty="0">
                <a:solidFill>
                  <a:srgbClr val="898D8D"/>
                </a:solidFill>
              </a:rPr>
              <a:t> </a:t>
            </a:r>
            <a:r>
              <a:rPr lang="en-US" dirty="0"/>
              <a:t>operators, 149 restaurant, 261 non comm, 33 hotel, 39 c-store</a:t>
            </a:r>
          </a:p>
          <a:p>
            <a:r>
              <a:rPr dirty="0"/>
              <a:t>Q: What type of support do expect from your packaged snack manufacturer partners?</a:t>
            </a:r>
          </a:p>
        </p:txBody>
      </p:sp>
      <p:sp>
        <p:nvSpPr>
          <p:cNvPr id="6" name="Text Placeholder 5"/>
          <p:cNvSpPr>
            <a:spLocks noGrp="1"/>
          </p:cNvSpPr>
          <p:nvPr>
            <p:ph type="body" sz="quarter" idx="15"/>
          </p:nvPr>
        </p:nvSpPr>
        <p:spPr>
          <a:xfrm>
            <a:off x="390144" y="1697441"/>
            <a:ext cx="2590801" cy="1170636"/>
          </a:xfrm>
        </p:spPr>
        <p:txBody>
          <a:bodyPr/>
          <a:lstStyle/>
          <a:p>
            <a:r>
              <a:rPr lang="en-US" dirty="0"/>
              <a:t>By segment</a:t>
            </a:r>
            <a:endParaRPr dirty="0"/>
          </a:p>
        </p:txBody>
      </p:sp>
      <p:graphicFrame>
        <p:nvGraphicFramePr>
          <p:cNvPr id="7" name="Chart Placeholder 6"/>
          <p:cNvGraphicFramePr>
            <a:graphicFrameLocks noGrp="1"/>
          </p:cNvGraphicFramePr>
          <p:nvPr>
            <p:ph type="chart" sz="quarter" idx="17"/>
            <p:extLst>
              <p:ext uri="{D42A27DB-BD31-4B8C-83A1-F6EECF244321}">
                <p14:modId xmlns:p14="http://schemas.microsoft.com/office/powerpoint/2010/main" val="105753179"/>
              </p:ext>
            </p:extLst>
          </p:nvPr>
        </p:nvGraphicFramePr>
        <p:xfrm>
          <a:off x="3276600" y="304800"/>
          <a:ext cx="5486400" cy="5931408"/>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F124008-6227-4092-83D5-093140D566C8}"/>
              </a:ext>
            </a:extLst>
          </p:cNvPr>
          <p:cNvSpPr>
            <a:spLocks noGrp="1"/>
          </p:cNvSpPr>
          <p:nvPr>
            <p:ph type="title"/>
          </p:nvPr>
        </p:nvSpPr>
        <p:spPr/>
        <p:txBody>
          <a:bodyPr/>
          <a:lstStyle/>
          <a:p>
            <a:r>
              <a:rPr lang="en-US" dirty="0"/>
              <a:t>Detailed Findings</a:t>
            </a:r>
          </a:p>
        </p:txBody>
      </p:sp>
      <p:sp>
        <p:nvSpPr>
          <p:cNvPr id="7" name="Text Placeholder 6">
            <a:extLst>
              <a:ext uri="{FF2B5EF4-FFF2-40B4-BE49-F238E27FC236}">
                <a16:creationId xmlns:a16="http://schemas.microsoft.com/office/drawing/2014/main" id="{5366F0C4-CDA0-4F58-B913-81A270717D59}"/>
              </a:ext>
            </a:extLst>
          </p:cNvPr>
          <p:cNvSpPr>
            <a:spLocks noGrp="1"/>
          </p:cNvSpPr>
          <p:nvPr>
            <p:ph type="body" sz="quarter" idx="12"/>
          </p:nvPr>
        </p:nvSpPr>
        <p:spPr>
          <a:xfrm>
            <a:off x="381000" y="2743200"/>
            <a:ext cx="5486400" cy="1590675"/>
          </a:xfrm>
        </p:spPr>
        <p:txBody>
          <a:bodyPr/>
          <a:lstStyle/>
          <a:p>
            <a:r>
              <a:rPr lang="en-US" dirty="0"/>
              <a:t>Soup</a:t>
            </a:r>
          </a:p>
        </p:txBody>
      </p:sp>
      <p:sp>
        <p:nvSpPr>
          <p:cNvPr id="5" name="Slide Number Placeholder 4">
            <a:extLst>
              <a:ext uri="{FF2B5EF4-FFF2-40B4-BE49-F238E27FC236}">
                <a16:creationId xmlns:a16="http://schemas.microsoft.com/office/drawing/2014/main" id="{152C9E5D-5790-449C-9CFD-663382753CA2}"/>
              </a:ext>
            </a:extLst>
          </p:cNvPr>
          <p:cNvSpPr>
            <a:spLocks noGrp="1"/>
          </p:cNvSpPr>
          <p:nvPr>
            <p:ph type="sldNum" sz="quarter" idx="4"/>
          </p:nvPr>
        </p:nvSpPr>
        <p:spPr/>
        <p:txBody>
          <a:bodyPr/>
          <a:lstStyle/>
          <a:p>
            <a:pPr defTabSz="856716"/>
            <a:fld id="{7B6B1C32-E567-445C-9FD5-2A0B0A08DD29}" type="slidenum">
              <a:rPr lang="en-US" smtClean="0"/>
              <a:pPr defTabSz="856716"/>
              <a:t>77</a:t>
            </a:fld>
            <a:endParaRPr lang="en-US" dirty="0"/>
          </a:p>
        </p:txBody>
      </p:sp>
    </p:spTree>
    <p:extLst>
      <p:ext uri="{BB962C8B-B14F-4D97-AF65-F5344CB8AC3E}">
        <p14:creationId xmlns:p14="http://schemas.microsoft.com/office/powerpoint/2010/main" val="34374791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lvl="0"/>
            <a:fld id="{7B6B1C32-E567-445C-9FD5-2A0B0A08DD29}" type="slidenum">
              <a:rPr lang="en-US" noProof="0" smtClean="0"/>
              <a:pPr lvl="0"/>
              <a:t>78</a:t>
            </a:fld>
            <a:endParaRPr lang="en-US" noProof="0" dirty="0"/>
          </a:p>
        </p:txBody>
      </p:sp>
      <p:sp>
        <p:nvSpPr>
          <p:cNvPr id="9" name="Text Placeholder 8">
            <a:extLst>
              <a:ext uri="{FF2B5EF4-FFF2-40B4-BE49-F238E27FC236}">
                <a16:creationId xmlns:a16="http://schemas.microsoft.com/office/drawing/2014/main" id="{F52F8C99-4FEC-4C2F-88B5-EEE54013F63E}"/>
              </a:ext>
            </a:extLst>
          </p:cNvPr>
          <p:cNvSpPr>
            <a:spLocks noGrp="1"/>
          </p:cNvSpPr>
          <p:nvPr>
            <p:ph type="body" sz="quarter" idx="12"/>
          </p:nvPr>
        </p:nvSpPr>
        <p:spPr/>
        <p:txBody>
          <a:bodyPr/>
          <a:lstStyle/>
          <a:p>
            <a:r>
              <a:rPr lang="en-US" dirty="0"/>
              <a:t>Unaided, 72 brands of prepared soup come to mind for operators. </a:t>
            </a:r>
          </a:p>
          <a:p>
            <a:r>
              <a:rPr lang="en-US" dirty="0"/>
              <a:t>Campbell’s is by far the most mentioned prepared soup brand with 57% of operators mentioning the brand. </a:t>
            </a:r>
          </a:p>
          <a:p>
            <a:r>
              <a:rPr lang="en-US" dirty="0"/>
              <a:t>Heinz is the second most mentioned brand, but trails significantly behind Campbell’s.</a:t>
            </a:r>
          </a:p>
          <a:p>
            <a:endParaRPr lang="en-US" dirty="0"/>
          </a:p>
        </p:txBody>
      </p:sp>
      <p:sp>
        <p:nvSpPr>
          <p:cNvPr id="4" name="Title 3"/>
          <p:cNvSpPr>
            <a:spLocks noGrp="1"/>
          </p:cNvSpPr>
          <p:nvPr>
            <p:ph type="title"/>
          </p:nvPr>
        </p:nvSpPr>
        <p:spPr/>
        <p:txBody>
          <a:bodyPr/>
          <a:lstStyle/>
          <a:p>
            <a:r>
              <a:rPr lang="en-US" dirty="0"/>
              <a:t>Campbell’s Rings a Bell</a:t>
            </a:r>
          </a:p>
        </p:txBody>
      </p:sp>
      <p:sp>
        <p:nvSpPr>
          <p:cNvPr id="5" name="Footer Placeholder 4">
            <a:extLst>
              <a:ext uri="{FF2B5EF4-FFF2-40B4-BE49-F238E27FC236}">
                <a16:creationId xmlns:a16="http://schemas.microsoft.com/office/drawing/2014/main" id="{526DEAA1-D6C6-4065-ADAE-761A94C0D7D8}"/>
              </a:ext>
            </a:extLst>
          </p:cNvPr>
          <p:cNvSpPr>
            <a:spLocks noGrp="1"/>
          </p:cNvSpPr>
          <p:nvPr>
            <p:ph type="ftr" sz="quarter" idx="13"/>
          </p:nvPr>
        </p:nvSpPr>
        <p:spPr/>
        <p:txBody>
          <a:bodyPr/>
          <a:lstStyle/>
          <a:p>
            <a:pPr lvl="0"/>
            <a:r>
              <a:rPr lang="en-US" dirty="0"/>
              <a:t>Base: 508 operators, 160 restaurant, 266 non comm, 41 hotel, 41 c-store</a:t>
            </a:r>
            <a:br>
              <a:rPr lang="en-US" noProof="0" dirty="0"/>
            </a:br>
            <a:r>
              <a:rPr lang="en-US" noProof="0" dirty="0"/>
              <a:t>Q: </a:t>
            </a:r>
            <a:r>
              <a:rPr lang="en-US" dirty="0"/>
              <a:t>Please list all of the brands that come to mind when thinking about prepared soup in foodservice.</a:t>
            </a:r>
            <a:endParaRPr lang="en-US" noProof="0" dirty="0"/>
          </a:p>
        </p:txBody>
      </p:sp>
      <p:sp>
        <p:nvSpPr>
          <p:cNvPr id="7" name="Text Placeholder 6">
            <a:extLst>
              <a:ext uri="{FF2B5EF4-FFF2-40B4-BE49-F238E27FC236}">
                <a16:creationId xmlns:a16="http://schemas.microsoft.com/office/drawing/2014/main" id="{B72B1162-DA07-4C55-B721-D3BFED3EC1BF}"/>
              </a:ext>
            </a:extLst>
          </p:cNvPr>
          <p:cNvSpPr>
            <a:spLocks noGrp="1"/>
          </p:cNvSpPr>
          <p:nvPr>
            <p:ph type="body" sz="quarter" idx="15"/>
          </p:nvPr>
        </p:nvSpPr>
        <p:spPr>
          <a:xfrm>
            <a:off x="381000" y="1720645"/>
            <a:ext cx="2590801" cy="708520"/>
          </a:xfrm>
        </p:spPr>
        <p:txBody>
          <a:bodyPr/>
          <a:lstStyle/>
          <a:p>
            <a:r>
              <a:rPr lang="en-US" dirty="0"/>
              <a:t>Unaided brand familiarity</a:t>
            </a:r>
          </a:p>
        </p:txBody>
      </p:sp>
      <p:graphicFrame>
        <p:nvGraphicFramePr>
          <p:cNvPr id="12" name="Chart Placeholder 12">
            <a:extLst>
              <a:ext uri="{FF2B5EF4-FFF2-40B4-BE49-F238E27FC236}">
                <a16:creationId xmlns:a16="http://schemas.microsoft.com/office/drawing/2014/main" id="{7EE90A79-5E85-44B5-A336-DE4785B5ED66}"/>
              </a:ext>
            </a:extLst>
          </p:cNvPr>
          <p:cNvGraphicFramePr>
            <a:graphicFrameLocks noGrp="1"/>
          </p:cNvGraphicFramePr>
          <p:nvPr>
            <p:ph type="chart" sz="quarter" idx="17"/>
            <p:extLst>
              <p:ext uri="{D42A27DB-BD31-4B8C-83A1-F6EECF244321}">
                <p14:modId xmlns:p14="http://schemas.microsoft.com/office/powerpoint/2010/main" val="3815749684"/>
              </p:ext>
            </p:extLst>
          </p:nvPr>
        </p:nvGraphicFramePr>
        <p:xfrm>
          <a:off x="3276600" y="304800"/>
          <a:ext cx="5486787" cy="4632960"/>
        </p:xfrm>
        <a:graphic>
          <a:graphicData uri="http://schemas.openxmlformats.org/drawingml/2006/table">
            <a:tbl>
              <a:tblPr firstRow="1" bandRow="1">
                <a:tableStyleId>{8EC20E35-A176-4012-BC5E-935CFFF8708E}</a:tableStyleId>
              </a:tblPr>
              <a:tblGrid>
                <a:gridCol w="2898058">
                  <a:extLst>
                    <a:ext uri="{9D8B030D-6E8A-4147-A177-3AD203B41FA5}">
                      <a16:colId xmlns:a16="http://schemas.microsoft.com/office/drawing/2014/main" val="20000"/>
                    </a:ext>
                  </a:extLst>
                </a:gridCol>
                <a:gridCol w="2588729">
                  <a:extLst>
                    <a:ext uri="{9D8B030D-6E8A-4147-A177-3AD203B41FA5}">
                      <a16:colId xmlns:a16="http://schemas.microsoft.com/office/drawing/2014/main" val="20001"/>
                    </a:ext>
                  </a:extLst>
                </a:gridCol>
              </a:tblGrid>
              <a:tr h="0">
                <a:tc>
                  <a:txBody>
                    <a:bodyPr/>
                    <a:lstStyle/>
                    <a:p>
                      <a:pPr algn="l" fontAlgn="b"/>
                      <a:r>
                        <a:rPr lang="en-US" sz="1000" b="1" i="0" u="none" strike="noStrike" spc="0" baseline="0" dirty="0">
                          <a:solidFill>
                            <a:schemeClr val="tx1"/>
                          </a:solidFill>
                          <a:effectLst/>
                          <a:latin typeface="+mj-lt"/>
                        </a:rPr>
                        <a:t>Brand</a:t>
                      </a:r>
                    </a:p>
                  </a:txBody>
                  <a:tcPr marL="46446" marR="46446">
                    <a:lnL w="381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marL="0" algn="l" defTabSz="906199" rtl="0" eaLnBrk="1" fontAlgn="b" latinLnBrk="0" hangingPunct="1"/>
                      <a:r>
                        <a:rPr lang="en-US" sz="1000" b="1" i="0" u="none" strike="noStrike" kern="1200" spc="0" baseline="0" dirty="0">
                          <a:solidFill>
                            <a:schemeClr val="tx1"/>
                          </a:solidFill>
                          <a:effectLst/>
                          <a:latin typeface="+mj-lt"/>
                          <a:ea typeface="+mn-ea"/>
                          <a:cs typeface="+mn-cs"/>
                        </a:rPr>
                        <a:t>% of Operators Mentioning Brand</a:t>
                      </a:r>
                    </a:p>
                  </a:txBody>
                  <a:tcPr marL="46446" marR="46446">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0">
                <a:tc>
                  <a:txBody>
                    <a:bodyPr/>
                    <a:lstStyle/>
                    <a:p>
                      <a:pPr marL="0" algn="l" defTabSz="906199" rtl="0" eaLnBrk="1" fontAlgn="t" latinLnBrk="0" hangingPunct="1"/>
                      <a:r>
                        <a:rPr lang="en-US" sz="1000" b="1" i="0" u="none" strike="noStrike" kern="1200" spc="0" baseline="0" dirty="0">
                          <a:solidFill>
                            <a:schemeClr val="accent1"/>
                          </a:solidFill>
                          <a:effectLst/>
                          <a:latin typeface="+mn-lt"/>
                          <a:ea typeface="+mn-ea"/>
                          <a:cs typeface="+mn-cs"/>
                        </a:rPr>
                        <a:t>Campbell’s</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1" i="0" u="none" strike="noStrike" kern="1200" spc="0" baseline="0" dirty="0">
                          <a:solidFill>
                            <a:schemeClr val="accent1"/>
                          </a:solidFill>
                          <a:effectLst/>
                          <a:latin typeface="+mn-lt"/>
                          <a:ea typeface="+mn-ea"/>
                          <a:cs typeface="+mn-cs"/>
                        </a:rPr>
                        <a:t>57%</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757769858"/>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Heinz</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24%</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666109348"/>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Progresso</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8%</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289290443"/>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Kettle Cuisine</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8%</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560706870"/>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CTI Foods</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7%</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070548885"/>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Whitey’s</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6%</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107815946"/>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Meritage Soups</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6%</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987385190"/>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Sysco</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5%</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317831006"/>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Blount Foods</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5%</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386497025"/>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Molly’s Kitchen</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5%</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621617565"/>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NORPAC</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4%</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910677266"/>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Knorr</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4%</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029320896"/>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Chef Francisco</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baseline="0" dirty="0">
                          <a:solidFill>
                            <a:schemeClr val="tx1"/>
                          </a:solidFill>
                          <a:effectLst/>
                          <a:latin typeface="+mn-lt"/>
                          <a:ea typeface="+mn-ea"/>
                          <a:cs typeface="+mn-cs"/>
                        </a:rPr>
                        <a:t>2%</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495288012"/>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Amy’s</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baseline="0" dirty="0">
                          <a:solidFill>
                            <a:schemeClr val="tx1"/>
                          </a:solidFill>
                          <a:effectLst/>
                          <a:latin typeface="+mn-lt"/>
                          <a:ea typeface="+mn-ea"/>
                          <a:cs typeface="+mn-cs"/>
                        </a:rPr>
                        <a:t>2%</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317464301"/>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Pacific Foods</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baseline="0" dirty="0">
                          <a:solidFill>
                            <a:schemeClr val="tx1"/>
                          </a:solidFill>
                          <a:effectLst/>
                          <a:latin typeface="+mn-lt"/>
                          <a:ea typeface="+mn-ea"/>
                          <a:cs typeface="+mn-cs"/>
                        </a:rPr>
                        <a:t>1%</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878327112"/>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Healthy Choice</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baseline="0" dirty="0">
                          <a:solidFill>
                            <a:schemeClr val="tx1"/>
                          </a:solidFill>
                          <a:effectLst/>
                          <a:latin typeface="+mn-lt"/>
                          <a:ea typeface="+mn-ea"/>
                          <a:cs typeface="+mn-cs"/>
                        </a:rPr>
                        <a:t>1%</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842089042"/>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LeGout</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baseline="0" dirty="0">
                          <a:solidFill>
                            <a:schemeClr val="tx1"/>
                          </a:solidFill>
                          <a:effectLst/>
                          <a:latin typeface="+mn-lt"/>
                          <a:ea typeface="+mn-ea"/>
                          <a:cs typeface="+mn-cs"/>
                        </a:rPr>
                        <a:t>1%</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301106897"/>
                  </a:ext>
                </a:extLst>
              </a:tr>
              <a:tr h="0">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GFS</a:t>
                      </a:r>
                    </a:p>
                  </a:txBody>
                  <a:tcPr marL="46446" marR="46446"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lang="en-US" sz="1000" b="0" i="0" u="none" strike="noStrike" kern="1200" spc="0" baseline="0" dirty="0">
                          <a:solidFill>
                            <a:schemeClr val="tx1"/>
                          </a:solidFill>
                          <a:effectLst/>
                          <a:latin typeface="+mn-lt"/>
                          <a:ea typeface="+mn-ea"/>
                          <a:cs typeface="+mn-cs"/>
                        </a:rPr>
                        <a:t>1%</a:t>
                      </a:r>
                    </a:p>
                  </a:txBody>
                  <a:tcPr marL="46446" marR="46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634453188"/>
                  </a:ext>
                </a:extLst>
              </a:tr>
            </a:tbl>
          </a:graphicData>
        </a:graphic>
      </p:graphicFrame>
    </p:spTree>
    <p:custDataLst>
      <p:tags r:id="rId1"/>
    </p:custDataLst>
    <p:extLst>
      <p:ext uri="{BB962C8B-B14F-4D97-AF65-F5344CB8AC3E}">
        <p14:creationId xmlns:p14="http://schemas.microsoft.com/office/powerpoint/2010/main" val="25525447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EC59D06-5FD3-498A-8686-17AA46602379}"/>
              </a:ext>
            </a:extLst>
          </p:cNvPr>
          <p:cNvSpPr>
            <a:spLocks noGrp="1"/>
          </p:cNvSpPr>
          <p:nvPr>
            <p:ph type="body" sz="quarter" idx="12"/>
          </p:nvPr>
        </p:nvSpPr>
        <p:spPr/>
        <p:txBody>
          <a:bodyPr/>
          <a:lstStyle/>
          <a:p>
            <a:r>
              <a:rPr lang="en-US" b="1" dirty="0"/>
              <a:t>Across all major segments, Campbell’s is the most familiar prepared soup brand among operators. </a:t>
            </a:r>
            <a:r>
              <a:rPr lang="en-US" dirty="0"/>
              <a:t>The only exception is in the retail space—c-store operators are slightly more likely to be familiar with Heinz than Campbell’s (54% versus 49%). </a:t>
            </a:r>
          </a:p>
          <a:p>
            <a:r>
              <a:rPr lang="en-US" dirty="0"/>
              <a:t>Awareness beyond Campbell’s and Heinz drops significantly across segments. </a:t>
            </a:r>
          </a:p>
          <a:p>
            <a:r>
              <a:rPr lang="en-US" dirty="0"/>
              <a:t>Restaurant operators are more likely to be familiar with distributor brands. Awareness is much higher for Sysco among restaurant operators, especially family (54%) and casual dining (54%) operators. Awareness is also higher for Molly’s Kitchen (US Foods) among restaurant operators. </a:t>
            </a:r>
          </a:p>
          <a:p>
            <a:endParaRPr lang="en-US" dirty="0"/>
          </a:p>
          <a:p>
            <a:endParaRPr lang="en-US" dirty="0"/>
          </a:p>
        </p:txBody>
      </p:sp>
      <p:sp>
        <p:nvSpPr>
          <p:cNvPr id="6" name="Title 5">
            <a:extLst>
              <a:ext uri="{FF2B5EF4-FFF2-40B4-BE49-F238E27FC236}">
                <a16:creationId xmlns:a16="http://schemas.microsoft.com/office/drawing/2014/main" id="{A1AD8B3C-2A6A-4A76-87B9-DC904C8F7215}"/>
              </a:ext>
            </a:extLst>
          </p:cNvPr>
          <p:cNvSpPr>
            <a:spLocks noGrp="1"/>
          </p:cNvSpPr>
          <p:nvPr>
            <p:ph type="title"/>
          </p:nvPr>
        </p:nvSpPr>
        <p:spPr/>
        <p:txBody>
          <a:bodyPr/>
          <a:lstStyle/>
          <a:p>
            <a:r>
              <a:rPr lang="en-US" dirty="0"/>
              <a:t>Soup Brand Familiarity</a:t>
            </a:r>
          </a:p>
        </p:txBody>
      </p:sp>
      <p:sp>
        <p:nvSpPr>
          <p:cNvPr id="12" name="Footer Placeholder 2">
            <a:extLst>
              <a:ext uri="{FF2B5EF4-FFF2-40B4-BE49-F238E27FC236}">
                <a16:creationId xmlns:a16="http://schemas.microsoft.com/office/drawing/2014/main" id="{F1543399-12B3-40D7-B15B-A6CD6516BE3B}"/>
              </a:ext>
            </a:extLst>
          </p:cNvPr>
          <p:cNvSpPr>
            <a:spLocks noGrp="1"/>
          </p:cNvSpPr>
          <p:nvPr>
            <p:ph type="ftr" sz="quarter" idx="13"/>
          </p:nvPr>
        </p:nvSpPr>
        <p:spPr/>
        <p:txBody>
          <a:bodyPr/>
          <a:lstStyle/>
          <a:p>
            <a:r>
              <a:rPr lang="en-US" dirty="0"/>
              <a:t>Base: 508 operators, 160 restaurant, 266 non comm, 41 hotel, 41 c-store</a:t>
            </a:r>
            <a:br>
              <a:rPr lang="en-US" dirty="0"/>
            </a:br>
            <a:r>
              <a:rPr lang="en-US" dirty="0"/>
              <a:t>Q: Which of the following brands of prepared soup are you familiar with in foodservice?</a:t>
            </a:r>
          </a:p>
        </p:txBody>
      </p:sp>
      <p:sp>
        <p:nvSpPr>
          <p:cNvPr id="2" name="Text Placeholder 1">
            <a:extLst>
              <a:ext uri="{FF2B5EF4-FFF2-40B4-BE49-F238E27FC236}">
                <a16:creationId xmlns:a16="http://schemas.microsoft.com/office/drawing/2014/main" id="{1A7780EF-3649-40C9-85F0-0DF0891F16D1}"/>
              </a:ext>
            </a:extLst>
          </p:cNvPr>
          <p:cNvSpPr>
            <a:spLocks noGrp="1"/>
          </p:cNvSpPr>
          <p:nvPr>
            <p:ph type="body" sz="quarter" idx="15"/>
          </p:nvPr>
        </p:nvSpPr>
        <p:spPr>
          <a:xfrm>
            <a:off x="381000" y="1730477"/>
            <a:ext cx="2590801" cy="698688"/>
          </a:xfrm>
        </p:spPr>
        <p:txBody>
          <a:bodyPr/>
          <a:lstStyle/>
          <a:p>
            <a:r>
              <a:rPr lang="en-US" dirty="0"/>
              <a:t>Total sample</a:t>
            </a:r>
          </a:p>
        </p:txBody>
      </p:sp>
      <p:graphicFrame>
        <p:nvGraphicFramePr>
          <p:cNvPr id="10" name="Chart Placeholder 6">
            <a:extLst>
              <a:ext uri="{FF2B5EF4-FFF2-40B4-BE49-F238E27FC236}">
                <a16:creationId xmlns:a16="http://schemas.microsoft.com/office/drawing/2014/main" id="{21EA2F50-D0DD-43F3-922F-2984716636B8}"/>
              </a:ext>
            </a:extLst>
          </p:cNvPr>
          <p:cNvGraphicFramePr>
            <a:graphicFrameLocks noGrp="1"/>
          </p:cNvGraphicFramePr>
          <p:nvPr>
            <p:ph type="chart" sz="quarter" idx="17"/>
            <p:extLst>
              <p:ext uri="{D42A27DB-BD31-4B8C-83A1-F6EECF244321}">
                <p14:modId xmlns:p14="http://schemas.microsoft.com/office/powerpoint/2010/main" val="1448916524"/>
              </p:ext>
            </p:extLst>
          </p:nvPr>
        </p:nvGraphicFramePr>
        <p:xfrm>
          <a:off x="3276600" y="304800"/>
          <a:ext cx="5486400" cy="6248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72033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562818D-B371-41C2-B1C0-E6380F96A62A}"/>
              </a:ext>
            </a:extLst>
          </p:cNvPr>
          <p:cNvSpPr>
            <a:spLocks noGrp="1"/>
          </p:cNvSpPr>
          <p:nvPr>
            <p:ph type="title"/>
          </p:nvPr>
        </p:nvSpPr>
        <p:spPr/>
        <p:txBody>
          <a:bodyPr/>
          <a:lstStyle/>
          <a:p>
            <a:r>
              <a:rPr lang="en-US" dirty="0"/>
              <a:t>Summary </a:t>
            </a:r>
          </a:p>
        </p:txBody>
      </p:sp>
      <p:sp>
        <p:nvSpPr>
          <p:cNvPr id="3" name="Slide Number Placeholder 2">
            <a:extLst>
              <a:ext uri="{FF2B5EF4-FFF2-40B4-BE49-F238E27FC236}">
                <a16:creationId xmlns:a16="http://schemas.microsoft.com/office/drawing/2014/main" id="{3B80594C-321C-4C77-A318-92EB5D59B7E7}"/>
              </a:ext>
            </a:extLst>
          </p:cNvPr>
          <p:cNvSpPr>
            <a:spLocks noGrp="1"/>
          </p:cNvSpPr>
          <p:nvPr>
            <p:ph type="sldNum" sz="quarter" idx="4"/>
          </p:nvPr>
        </p:nvSpPr>
        <p:spPr/>
        <p:txBody>
          <a:bodyPr/>
          <a:lstStyle/>
          <a:p>
            <a:fld id="{7B6B1C32-E567-445C-9FD5-2A0B0A08DD29}" type="slidenum">
              <a:rPr lang="en-US" smtClean="0"/>
              <a:pPr/>
              <a:t>8</a:t>
            </a:fld>
            <a:endParaRPr lang="en-US" dirty="0"/>
          </a:p>
        </p:txBody>
      </p:sp>
      <p:sp>
        <p:nvSpPr>
          <p:cNvPr id="4" name="Text Placeholder 3">
            <a:extLst>
              <a:ext uri="{FF2B5EF4-FFF2-40B4-BE49-F238E27FC236}">
                <a16:creationId xmlns:a16="http://schemas.microsoft.com/office/drawing/2014/main" id="{328E34E4-6B58-4AF9-9A12-3BD2B13882EC}"/>
              </a:ext>
            </a:extLst>
          </p:cNvPr>
          <p:cNvSpPr>
            <a:spLocks noGrp="1"/>
          </p:cNvSpPr>
          <p:nvPr>
            <p:ph type="body" sz="quarter" idx="15"/>
          </p:nvPr>
        </p:nvSpPr>
        <p:spPr>
          <a:xfrm>
            <a:off x="381000" y="806245"/>
            <a:ext cx="5486398" cy="748860"/>
          </a:xfrm>
        </p:spPr>
        <p:txBody>
          <a:bodyPr/>
          <a:lstStyle/>
          <a:p>
            <a:r>
              <a:rPr lang="en-US" dirty="0"/>
              <a:t>Operator brand awareness and usage</a:t>
            </a:r>
          </a:p>
        </p:txBody>
      </p:sp>
      <p:graphicFrame>
        <p:nvGraphicFramePr>
          <p:cNvPr id="12" name="Chart Placeholder 11">
            <a:extLst>
              <a:ext uri="{FF2B5EF4-FFF2-40B4-BE49-F238E27FC236}">
                <a16:creationId xmlns:a16="http://schemas.microsoft.com/office/drawing/2014/main" id="{D6D98C22-FA84-4F95-B1FB-D256D0BE1D2B}"/>
              </a:ext>
            </a:extLst>
          </p:cNvPr>
          <p:cNvGraphicFramePr>
            <a:graphicFrameLocks noGrp="1"/>
          </p:cNvGraphicFramePr>
          <p:nvPr>
            <p:ph type="chart" sz="quarter" idx="4294967295"/>
          </p:nvPr>
        </p:nvGraphicFramePr>
        <p:xfrm>
          <a:off x="383458" y="1807293"/>
          <a:ext cx="8382000" cy="1432560"/>
        </p:xfrm>
        <a:graphic>
          <a:graphicData uri="http://schemas.openxmlformats.org/drawingml/2006/table">
            <a:tbl>
              <a:tblPr firstRow="1" bandRow="1">
                <a:tableStyleId>{8EC20E35-A176-4012-BC5E-935CFFF8708E}</a:tableStyleId>
              </a:tblPr>
              <a:tblGrid>
                <a:gridCol w="2595716">
                  <a:extLst>
                    <a:ext uri="{9D8B030D-6E8A-4147-A177-3AD203B41FA5}">
                      <a16:colId xmlns:a16="http://schemas.microsoft.com/office/drawing/2014/main" val="20000"/>
                    </a:ext>
                  </a:extLst>
                </a:gridCol>
                <a:gridCol w="1446571">
                  <a:extLst>
                    <a:ext uri="{9D8B030D-6E8A-4147-A177-3AD203B41FA5}">
                      <a16:colId xmlns:a16="http://schemas.microsoft.com/office/drawing/2014/main" val="20001"/>
                    </a:ext>
                  </a:extLst>
                </a:gridCol>
                <a:gridCol w="1446571">
                  <a:extLst>
                    <a:ext uri="{9D8B030D-6E8A-4147-A177-3AD203B41FA5}">
                      <a16:colId xmlns:a16="http://schemas.microsoft.com/office/drawing/2014/main" val="2855620788"/>
                    </a:ext>
                  </a:extLst>
                </a:gridCol>
                <a:gridCol w="1446571">
                  <a:extLst>
                    <a:ext uri="{9D8B030D-6E8A-4147-A177-3AD203B41FA5}">
                      <a16:colId xmlns:a16="http://schemas.microsoft.com/office/drawing/2014/main" val="20002"/>
                    </a:ext>
                  </a:extLst>
                </a:gridCol>
                <a:gridCol w="1446571">
                  <a:extLst>
                    <a:ext uri="{9D8B030D-6E8A-4147-A177-3AD203B41FA5}">
                      <a16:colId xmlns:a16="http://schemas.microsoft.com/office/drawing/2014/main" val="20003"/>
                    </a:ext>
                  </a:extLst>
                </a:gridCol>
              </a:tblGrid>
              <a:tr h="481182">
                <a:tc>
                  <a:txBody>
                    <a:bodyPr/>
                    <a:lstStyle/>
                    <a:p>
                      <a:pPr algn="l" fontAlgn="b"/>
                      <a:r>
                        <a:rPr lang="en-US" sz="1000" b="1" i="0" u="none" strike="noStrike" spc="0" baseline="0" dirty="0">
                          <a:solidFill>
                            <a:schemeClr val="tx1"/>
                          </a:solidFill>
                          <a:effectLst/>
                          <a:latin typeface="+mj-lt"/>
                        </a:rPr>
                        <a:t>Brand </a:t>
                      </a:r>
                      <a:r>
                        <a:rPr lang="en-US" sz="1000" b="1" i="0" u="sng" strike="noStrike" spc="0" baseline="0" dirty="0">
                          <a:solidFill>
                            <a:schemeClr val="tx1"/>
                          </a:solidFill>
                          <a:effectLst/>
                          <a:latin typeface="+mj-lt"/>
                        </a:rPr>
                        <a:t>Awareness</a:t>
                      </a:r>
                      <a:r>
                        <a:rPr lang="en-US" sz="1000" b="1" i="0" u="none" strike="noStrike" spc="0" baseline="0" dirty="0">
                          <a:solidFill>
                            <a:schemeClr val="tx1"/>
                          </a:solidFill>
                          <a:effectLst/>
                          <a:latin typeface="+mj-lt"/>
                        </a:rPr>
                        <a:t> in Category (Number of Brands in Category).</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baseline="0" dirty="0">
                          <a:solidFill>
                            <a:schemeClr val="tx1"/>
                          </a:solidFill>
                          <a:effectLst/>
                          <a:latin typeface="+mj-lt"/>
                        </a:rPr>
                        <a:t>Packaged Snacks (11)</a:t>
                      </a:r>
                    </a:p>
                  </a:txBody>
                  <a:tcPr marL="32056" marR="2504" marT="714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baseline="0" dirty="0">
                          <a:solidFill>
                            <a:schemeClr val="tx1"/>
                          </a:solidFill>
                          <a:effectLst/>
                          <a:latin typeface="+mj-lt"/>
                        </a:rPr>
                        <a:t>Soup (10)</a:t>
                      </a:r>
                    </a:p>
                  </a:txBody>
                  <a:tcPr marL="32056" marR="2504" marT="714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baseline="0" dirty="0">
                          <a:solidFill>
                            <a:schemeClr val="tx1"/>
                          </a:solidFill>
                          <a:effectLst/>
                          <a:latin typeface="+mj-lt"/>
                        </a:rPr>
                        <a:t>Prepared Salsa (10)</a:t>
                      </a:r>
                    </a:p>
                  </a:txBody>
                  <a:tcPr marL="32056" marR="2504" marT="714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baseline="0" dirty="0">
                          <a:solidFill>
                            <a:schemeClr val="tx1"/>
                          </a:solidFill>
                          <a:effectLst/>
                          <a:latin typeface="+mj-lt"/>
                        </a:rPr>
                        <a:t>Beverages (11)</a:t>
                      </a:r>
                    </a:p>
                  </a:txBody>
                  <a:tcPr marL="32056" marR="2504" marT="714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8816">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Highest level of awareness </a:t>
                      </a:r>
                    </a:p>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(percent familiar with brand)</a:t>
                      </a:r>
                    </a:p>
                  </a:txBody>
                  <a:tcPr marL="32056" marR="2504" marT="7144" marB="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1" i="0" u="none" strike="noStrike" kern="1200" spc="0" baseline="0" dirty="0">
                          <a:solidFill>
                            <a:schemeClr val="accent1"/>
                          </a:solidFill>
                          <a:effectLst/>
                          <a:latin typeface="+mn-lt"/>
                          <a:ea typeface="+mn-ea"/>
                          <a:cs typeface="+mn-cs"/>
                        </a:rPr>
                        <a:t>Goldfish</a:t>
                      </a:r>
                    </a:p>
                    <a:p>
                      <a:pPr marL="0" algn="l" defTabSz="906199" rtl="0" eaLnBrk="1" fontAlgn="t" latinLnBrk="0" hangingPunct="1"/>
                      <a:r>
                        <a:rPr lang="en-US" sz="1000" b="0" i="0" u="none" strike="noStrike" kern="1200" spc="0" baseline="0" dirty="0">
                          <a:solidFill>
                            <a:schemeClr val="accent1"/>
                          </a:solidFill>
                          <a:effectLst/>
                          <a:latin typeface="+mn-lt"/>
                          <a:ea typeface="+mn-ea"/>
                          <a:cs typeface="+mn-cs"/>
                        </a:rPr>
                        <a:t>52%</a:t>
                      </a:r>
                    </a:p>
                  </a:txBody>
                  <a:tcPr marL="32056" marR="2504" marT="714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1" i="0" u="none" strike="noStrike" kern="1200" spc="0" baseline="0" dirty="0">
                          <a:solidFill>
                            <a:schemeClr val="accent1"/>
                          </a:solidFill>
                          <a:effectLst/>
                          <a:latin typeface="+mn-lt"/>
                          <a:ea typeface="+mn-ea"/>
                          <a:cs typeface="+mn-cs"/>
                        </a:rPr>
                        <a:t>Campbell’s</a:t>
                      </a:r>
                    </a:p>
                    <a:p>
                      <a:pPr marL="0" algn="l" defTabSz="906199" rtl="0" eaLnBrk="1" fontAlgn="t" latinLnBrk="0" hangingPunct="1"/>
                      <a:r>
                        <a:rPr lang="en-US" sz="1000" b="0" i="0" u="none" strike="noStrike" kern="1200" spc="0" baseline="0" dirty="0">
                          <a:solidFill>
                            <a:schemeClr val="accent1"/>
                          </a:solidFill>
                          <a:effectLst/>
                          <a:latin typeface="+mn-lt"/>
                          <a:ea typeface="+mn-ea"/>
                          <a:cs typeface="+mn-cs"/>
                        </a:rPr>
                        <a:t>71%</a:t>
                      </a:r>
                    </a:p>
                  </a:txBody>
                  <a:tcPr marL="32056" marR="2504" marT="714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1" i="0" u="none" strike="noStrike" kern="1200" spc="0" baseline="0" dirty="0">
                          <a:solidFill>
                            <a:schemeClr val="accent1"/>
                          </a:solidFill>
                          <a:effectLst/>
                          <a:latin typeface="+mn-lt"/>
                          <a:ea typeface="+mn-ea"/>
                          <a:cs typeface="+mn-cs"/>
                        </a:rPr>
                        <a:t>Pace</a:t>
                      </a:r>
                    </a:p>
                    <a:p>
                      <a:pPr marL="0" algn="l" defTabSz="906199" rtl="0" eaLnBrk="1" fontAlgn="t" latinLnBrk="0" hangingPunct="1"/>
                      <a:r>
                        <a:rPr lang="en-US" sz="1000" b="0" i="0" u="none" strike="noStrike" kern="1200" spc="0" baseline="0" dirty="0">
                          <a:solidFill>
                            <a:schemeClr val="accent1"/>
                          </a:solidFill>
                          <a:effectLst/>
                          <a:latin typeface="+mn-lt"/>
                          <a:ea typeface="+mn-ea"/>
                          <a:cs typeface="+mn-cs"/>
                        </a:rPr>
                        <a:t>48%</a:t>
                      </a:r>
                    </a:p>
                  </a:txBody>
                  <a:tcPr marL="32056" marR="2504" marT="714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1" i="0" u="none" strike="noStrike" kern="1200" spc="0" baseline="0" dirty="0">
                          <a:solidFill>
                            <a:schemeClr val="tx1"/>
                          </a:solidFill>
                          <a:effectLst/>
                          <a:latin typeface="+mn-lt"/>
                          <a:ea typeface="+mn-ea"/>
                          <a:cs typeface="+mn-cs"/>
                        </a:rPr>
                        <a:t>Vita Coco</a:t>
                      </a:r>
                    </a:p>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58%</a:t>
                      </a:r>
                    </a:p>
                  </a:txBody>
                  <a:tcPr marL="32056" marR="2504" marT="714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64727857"/>
                  </a:ext>
                </a:extLst>
              </a:tr>
              <a:tr h="378816">
                <a:tc>
                  <a:txBody>
                    <a:bodyPr/>
                    <a:lstStyle/>
                    <a:p>
                      <a:pPr algn="l" fontAlgn="t"/>
                      <a:r>
                        <a:rPr lang="en-US" sz="1000" b="0" i="0" u="none" strike="noStrike" spc="0" baseline="0" dirty="0">
                          <a:solidFill>
                            <a:schemeClr val="tx1"/>
                          </a:solidFill>
                          <a:effectLst/>
                          <a:latin typeface="+mn-lt"/>
                        </a:rPr>
                        <a:t>Second-highest level of awareness </a:t>
                      </a:r>
                    </a:p>
                    <a:p>
                      <a:pPr algn="l" fontAlgn="t"/>
                      <a:r>
                        <a:rPr lang="en-US" sz="1000" b="0" i="0" u="none" strike="noStrike" spc="0" baseline="0" dirty="0">
                          <a:solidFill>
                            <a:schemeClr val="tx1"/>
                          </a:solidFill>
                          <a:effectLst/>
                          <a:latin typeface="+mn-lt"/>
                        </a:rPr>
                        <a:t>(percent familiar with brand)</a:t>
                      </a:r>
                    </a:p>
                  </a:txBody>
                  <a:tcPr marL="32056" marR="2504" marT="7144" marB="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1" i="0" u="none" strike="noStrike" kern="1200" spc="0" baseline="0" dirty="0">
                          <a:solidFill>
                            <a:schemeClr val="tx1"/>
                          </a:solidFill>
                          <a:effectLst/>
                          <a:latin typeface="+mn-lt"/>
                          <a:ea typeface="+mn-ea"/>
                          <a:cs typeface="+mn-cs"/>
                        </a:rPr>
                        <a:t>Ritz</a:t>
                      </a:r>
                    </a:p>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49%</a:t>
                      </a:r>
                    </a:p>
                  </a:txBody>
                  <a:tcPr marL="32056" marR="2504" marT="714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1" i="0" u="none" strike="noStrike" kern="1200" spc="0" baseline="0" dirty="0">
                          <a:solidFill>
                            <a:schemeClr val="tx1"/>
                          </a:solidFill>
                          <a:effectLst/>
                          <a:latin typeface="+mn-lt"/>
                          <a:ea typeface="+mn-ea"/>
                          <a:cs typeface="+mn-cs"/>
                        </a:rPr>
                        <a:t>Heinz</a:t>
                      </a:r>
                    </a:p>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56%</a:t>
                      </a:r>
                    </a:p>
                  </a:txBody>
                  <a:tcPr marL="32056" marR="2504" marT="714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1" i="0" u="none" strike="noStrike" kern="1200" spc="0" baseline="0" dirty="0">
                          <a:solidFill>
                            <a:schemeClr val="tx1"/>
                          </a:solidFill>
                          <a:effectLst/>
                          <a:latin typeface="+mn-lt"/>
                          <a:ea typeface="+mn-ea"/>
                          <a:cs typeface="+mn-cs"/>
                        </a:rPr>
                        <a:t>Herdez</a:t>
                      </a:r>
                    </a:p>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32%</a:t>
                      </a:r>
                    </a:p>
                  </a:txBody>
                  <a:tcPr marL="32056" marR="2504" marT="714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1" i="0" u="none" strike="noStrike" kern="1200" spc="0" baseline="0" dirty="0">
                          <a:solidFill>
                            <a:schemeClr val="accent1"/>
                          </a:solidFill>
                          <a:effectLst/>
                          <a:latin typeface="+mn-lt"/>
                          <a:ea typeface="+mn-ea"/>
                          <a:cs typeface="+mn-cs"/>
                        </a:rPr>
                        <a:t>V8</a:t>
                      </a:r>
                    </a:p>
                    <a:p>
                      <a:pPr marL="0" algn="l" defTabSz="906199" rtl="0" eaLnBrk="1" fontAlgn="t" latinLnBrk="0" hangingPunct="1"/>
                      <a:r>
                        <a:rPr lang="en-US" sz="1000" b="0" i="0" u="none" strike="noStrike" kern="1200" spc="0" baseline="0" dirty="0">
                          <a:solidFill>
                            <a:schemeClr val="accent1"/>
                          </a:solidFill>
                          <a:effectLst/>
                          <a:latin typeface="+mn-lt"/>
                          <a:ea typeface="+mn-ea"/>
                          <a:cs typeface="+mn-cs"/>
                        </a:rPr>
                        <a:t>44%</a:t>
                      </a:r>
                    </a:p>
                  </a:txBody>
                  <a:tcPr marL="32056" marR="2504" marT="714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08805140"/>
                  </a:ext>
                </a:extLst>
              </a:tr>
              <a:tr h="193746">
                <a:tc>
                  <a:txBody>
                    <a:bodyPr/>
                    <a:lstStyle/>
                    <a:p>
                      <a:pPr algn="l" fontAlgn="t"/>
                      <a:r>
                        <a:rPr lang="en-US" sz="1000" b="0" i="0" u="none" strike="noStrike" spc="0" baseline="0" dirty="0">
                          <a:solidFill>
                            <a:schemeClr val="tx1"/>
                          </a:solidFill>
                          <a:effectLst/>
                          <a:latin typeface="+mn-lt"/>
                        </a:rPr>
                        <a:t>Campbell’s brand awareness/rank </a:t>
                      </a:r>
                    </a:p>
                  </a:txBody>
                  <a:tcPr marL="32056" marR="2504" marT="7144" marB="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baseline="0" dirty="0">
                          <a:solidFill>
                            <a:schemeClr val="tx1"/>
                          </a:solidFill>
                          <a:effectLst/>
                          <a:latin typeface="+mn-lt"/>
                          <a:ea typeface="+mn-ea"/>
                          <a:cs typeface="+mn-cs"/>
                        </a:rPr>
                        <a:t>52%/1st</a:t>
                      </a:r>
                    </a:p>
                  </a:txBody>
                  <a:tcPr marL="32056" marR="2504" marT="714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C2A28"/>
                          </a:solidFill>
                          <a:effectLst/>
                          <a:uLnTx/>
                          <a:uFillTx/>
                          <a:latin typeface="Arial" panose="020B0604020202020204"/>
                          <a:ea typeface="+mn-ea"/>
                          <a:cs typeface="+mn-cs"/>
                        </a:rPr>
                        <a:t>71%/1st</a:t>
                      </a:r>
                    </a:p>
                  </a:txBody>
                  <a:tcPr marL="32056" marR="2504" marT="714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C2A28"/>
                          </a:solidFill>
                          <a:effectLst/>
                          <a:uLnTx/>
                          <a:uFillTx/>
                          <a:latin typeface="Arial" panose="020B0604020202020204"/>
                          <a:ea typeface="+mn-ea"/>
                          <a:cs typeface="+mn-cs"/>
                        </a:rPr>
                        <a:t>48%/1st</a:t>
                      </a:r>
                    </a:p>
                  </a:txBody>
                  <a:tcPr marL="32056" marR="2504" marT="714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C2A28"/>
                          </a:solidFill>
                          <a:effectLst/>
                          <a:uLnTx/>
                          <a:uFillTx/>
                          <a:latin typeface="Arial" panose="020B0604020202020204"/>
                          <a:ea typeface="+mn-ea"/>
                          <a:cs typeface="+mn-cs"/>
                        </a:rPr>
                        <a:t>44%/2nd </a:t>
                      </a:r>
                    </a:p>
                  </a:txBody>
                  <a:tcPr marL="32056" marR="2504" marT="714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567376955"/>
                  </a:ext>
                </a:extLst>
              </a:tr>
            </a:tbl>
          </a:graphicData>
        </a:graphic>
      </p:graphicFrame>
      <p:graphicFrame>
        <p:nvGraphicFramePr>
          <p:cNvPr id="6" name="Chart Placeholder 11">
            <a:extLst>
              <a:ext uri="{FF2B5EF4-FFF2-40B4-BE49-F238E27FC236}">
                <a16:creationId xmlns:a16="http://schemas.microsoft.com/office/drawing/2014/main" id="{7E510956-6580-4857-B724-435216941C71}"/>
              </a:ext>
            </a:extLst>
          </p:cNvPr>
          <p:cNvGraphicFramePr>
            <a:graphicFrameLocks/>
          </p:cNvGraphicFramePr>
          <p:nvPr/>
        </p:nvGraphicFramePr>
        <p:xfrm>
          <a:off x="371855" y="3709450"/>
          <a:ext cx="8397240" cy="1540237"/>
        </p:xfrm>
        <a:graphic>
          <a:graphicData uri="http://schemas.openxmlformats.org/drawingml/2006/table">
            <a:tbl>
              <a:tblPr firstRow="1" bandRow="1">
                <a:tableStyleId>{8EC20E35-A176-4012-BC5E-935CFFF8708E}</a:tableStyleId>
              </a:tblPr>
              <a:tblGrid>
                <a:gridCol w="2902287">
                  <a:extLst>
                    <a:ext uri="{9D8B030D-6E8A-4147-A177-3AD203B41FA5}">
                      <a16:colId xmlns:a16="http://schemas.microsoft.com/office/drawing/2014/main" val="20000"/>
                    </a:ext>
                  </a:extLst>
                </a:gridCol>
                <a:gridCol w="1831651">
                  <a:extLst>
                    <a:ext uri="{9D8B030D-6E8A-4147-A177-3AD203B41FA5}">
                      <a16:colId xmlns:a16="http://schemas.microsoft.com/office/drawing/2014/main" val="20001"/>
                    </a:ext>
                  </a:extLst>
                </a:gridCol>
                <a:gridCol w="1831651">
                  <a:extLst>
                    <a:ext uri="{9D8B030D-6E8A-4147-A177-3AD203B41FA5}">
                      <a16:colId xmlns:a16="http://schemas.microsoft.com/office/drawing/2014/main" val="20002"/>
                    </a:ext>
                  </a:extLst>
                </a:gridCol>
                <a:gridCol w="1831651">
                  <a:extLst>
                    <a:ext uri="{9D8B030D-6E8A-4147-A177-3AD203B41FA5}">
                      <a16:colId xmlns:a16="http://schemas.microsoft.com/office/drawing/2014/main" val="20003"/>
                    </a:ext>
                  </a:extLst>
                </a:gridCol>
              </a:tblGrid>
              <a:tr h="426023">
                <a:tc>
                  <a:txBody>
                    <a:bodyPr/>
                    <a:lstStyle/>
                    <a:p>
                      <a:pPr algn="l" fontAlgn="b"/>
                      <a:r>
                        <a:rPr lang="en-US" sz="1000" b="1" i="0" u="none" strike="noStrike" spc="0" baseline="0" dirty="0">
                          <a:solidFill>
                            <a:schemeClr val="tx1"/>
                          </a:solidFill>
                          <a:effectLst/>
                          <a:latin typeface="+mj-lt"/>
                        </a:rPr>
                        <a:t>Brand </a:t>
                      </a:r>
                      <a:r>
                        <a:rPr lang="en-US" sz="1000" b="1" i="0" u="sng" strike="noStrike" spc="0" baseline="0" dirty="0">
                          <a:solidFill>
                            <a:schemeClr val="tx1"/>
                          </a:solidFill>
                          <a:effectLst/>
                          <a:latin typeface="+mj-lt"/>
                        </a:rPr>
                        <a:t>Usage</a:t>
                      </a:r>
                      <a:r>
                        <a:rPr lang="en-US" sz="1000" b="1" i="0" u="none" strike="noStrike" spc="0" baseline="0" dirty="0">
                          <a:solidFill>
                            <a:schemeClr val="tx1"/>
                          </a:solidFill>
                          <a:effectLst/>
                          <a:latin typeface="+mj-lt"/>
                        </a:rPr>
                        <a:t> in Category</a:t>
                      </a:r>
                      <a:br>
                        <a:rPr lang="en-US" sz="1000" b="1" i="0" u="none" strike="noStrike" spc="0" baseline="0" dirty="0">
                          <a:solidFill>
                            <a:schemeClr val="tx1"/>
                          </a:solidFill>
                          <a:effectLst/>
                          <a:latin typeface="+mj-lt"/>
                        </a:rPr>
                      </a:br>
                      <a:r>
                        <a:rPr lang="en-US" sz="1000" b="1" i="0" u="none" strike="noStrike" spc="0" baseline="0" dirty="0">
                          <a:solidFill>
                            <a:schemeClr val="tx1"/>
                          </a:solidFill>
                          <a:effectLst/>
                          <a:latin typeface="+mj-lt"/>
                        </a:rPr>
                        <a:t>(Number of Brands in Category)</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baseline="0" dirty="0">
                          <a:solidFill>
                            <a:schemeClr val="tx1"/>
                          </a:solidFill>
                          <a:effectLst/>
                          <a:latin typeface="+mj-lt"/>
                        </a:rPr>
                        <a:t>Packaged Snacks (11)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baseline="0" dirty="0">
                          <a:solidFill>
                            <a:schemeClr val="tx1"/>
                          </a:solidFill>
                          <a:effectLst/>
                          <a:latin typeface="+mj-lt"/>
                        </a:rPr>
                        <a:t>Prepared Salsa (10)</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baseline="0" dirty="0">
                          <a:solidFill>
                            <a:schemeClr val="tx1"/>
                          </a:solidFill>
                          <a:effectLst/>
                          <a:latin typeface="+mj-lt"/>
                        </a:rPr>
                        <a:t>Beverages (11)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26023">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Highest level of usage </a:t>
                      </a:r>
                    </a:p>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(Percent purchasing brand)</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1" i="0" u="none" strike="noStrike" kern="1200" spc="0" baseline="0" dirty="0">
                          <a:solidFill>
                            <a:schemeClr val="accent1"/>
                          </a:solidFill>
                          <a:effectLst/>
                          <a:latin typeface="+mn-lt"/>
                          <a:ea typeface="+mn-ea"/>
                          <a:cs typeface="+mn-cs"/>
                        </a:rPr>
                        <a:t>Goldfish</a:t>
                      </a:r>
                    </a:p>
                    <a:p>
                      <a:pPr marL="0" algn="l" defTabSz="906199" rtl="0" eaLnBrk="1" fontAlgn="t" latinLnBrk="0" hangingPunct="1"/>
                      <a:r>
                        <a:rPr lang="en-US" sz="1000" b="0" i="0" u="none" strike="noStrike" kern="1200" spc="0" baseline="0" dirty="0">
                          <a:solidFill>
                            <a:schemeClr val="accent1"/>
                          </a:solidFill>
                          <a:effectLst/>
                          <a:latin typeface="+mn-lt"/>
                          <a:ea typeface="+mn-ea"/>
                          <a:cs typeface="+mn-cs"/>
                        </a:rPr>
                        <a:t>40%</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1" i="0" u="none" strike="noStrike" kern="1200" spc="0" baseline="0" dirty="0">
                          <a:solidFill>
                            <a:schemeClr val="accent1"/>
                          </a:solidFill>
                          <a:effectLst/>
                          <a:latin typeface="+mn-lt"/>
                          <a:ea typeface="+mn-ea"/>
                          <a:cs typeface="+mn-cs"/>
                        </a:rPr>
                        <a:t>Pace</a:t>
                      </a:r>
                    </a:p>
                    <a:p>
                      <a:pPr marL="0" algn="l" defTabSz="906199" rtl="0" eaLnBrk="1" fontAlgn="t" latinLnBrk="0" hangingPunct="1"/>
                      <a:r>
                        <a:rPr lang="en-US" sz="1000" b="0" i="0" u="none" strike="noStrike" kern="1200" spc="0" baseline="0" dirty="0">
                          <a:solidFill>
                            <a:schemeClr val="accent1"/>
                          </a:solidFill>
                          <a:effectLst/>
                          <a:latin typeface="+mn-lt"/>
                          <a:ea typeface="+mn-ea"/>
                          <a:cs typeface="+mn-cs"/>
                        </a:rPr>
                        <a:t>27%</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1" i="0" u="none" strike="noStrike" kern="1200" spc="0" baseline="0" dirty="0">
                          <a:solidFill>
                            <a:schemeClr val="tx1"/>
                          </a:solidFill>
                          <a:effectLst/>
                          <a:latin typeface="+mn-lt"/>
                          <a:ea typeface="+mn-ea"/>
                          <a:cs typeface="+mn-cs"/>
                        </a:rPr>
                        <a:t>Vita Coco</a:t>
                      </a:r>
                    </a:p>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46%</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64727857"/>
                  </a:ext>
                </a:extLst>
              </a:tr>
              <a:tr h="426023">
                <a:tc>
                  <a:txBody>
                    <a:bodyPr/>
                    <a:lstStyle/>
                    <a:p>
                      <a:pPr algn="l" fontAlgn="t"/>
                      <a:r>
                        <a:rPr lang="en-US" sz="1000" b="0" i="0" u="none" strike="noStrike" spc="0" baseline="0" dirty="0">
                          <a:solidFill>
                            <a:schemeClr val="tx1"/>
                          </a:solidFill>
                          <a:effectLst/>
                          <a:latin typeface="+mn-lt"/>
                        </a:rPr>
                        <a:t>Second-highest level of usage </a:t>
                      </a:r>
                    </a:p>
                    <a:p>
                      <a:pPr algn="l" fontAlgn="t"/>
                      <a:r>
                        <a:rPr lang="en-US" sz="1000" b="0" i="0" u="none" strike="noStrike" spc="0" baseline="0" dirty="0">
                          <a:solidFill>
                            <a:schemeClr val="tx1"/>
                          </a:solidFill>
                          <a:effectLst/>
                          <a:latin typeface="+mn-lt"/>
                        </a:rPr>
                        <a:t>(Percent purchasing brand)</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1" i="0" u="none" strike="noStrike" kern="1200" spc="0" baseline="0" dirty="0">
                          <a:solidFill>
                            <a:schemeClr val="tx1"/>
                          </a:solidFill>
                          <a:effectLst/>
                          <a:latin typeface="+mn-lt"/>
                          <a:ea typeface="+mn-ea"/>
                          <a:cs typeface="+mn-cs"/>
                        </a:rPr>
                        <a:t>Nabisco</a:t>
                      </a:r>
                    </a:p>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35%</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1" i="0" u="none" strike="noStrike" kern="1200" spc="0" baseline="0" dirty="0">
                          <a:solidFill>
                            <a:schemeClr val="tx1"/>
                          </a:solidFill>
                          <a:effectLst/>
                          <a:latin typeface="+mn-lt"/>
                          <a:ea typeface="+mn-ea"/>
                          <a:cs typeface="+mn-cs"/>
                        </a:rPr>
                        <a:t>Herdez</a:t>
                      </a:r>
                    </a:p>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19%</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1" i="0" u="none" strike="noStrike" kern="1200" spc="0" baseline="0" dirty="0">
                          <a:solidFill>
                            <a:schemeClr val="accent1"/>
                          </a:solidFill>
                          <a:effectLst/>
                          <a:latin typeface="+mn-lt"/>
                          <a:ea typeface="+mn-ea"/>
                          <a:cs typeface="+mn-cs"/>
                        </a:rPr>
                        <a:t>V8</a:t>
                      </a:r>
                    </a:p>
                    <a:p>
                      <a:pPr marL="0" algn="l" defTabSz="906199" rtl="0" eaLnBrk="1" fontAlgn="t" latinLnBrk="0" hangingPunct="1"/>
                      <a:r>
                        <a:rPr lang="en-US" sz="1000" b="0" i="0" u="none" strike="noStrike" kern="1200" spc="0" baseline="0" dirty="0">
                          <a:solidFill>
                            <a:schemeClr val="accent1"/>
                          </a:solidFill>
                          <a:effectLst/>
                          <a:latin typeface="+mn-lt"/>
                          <a:ea typeface="+mn-ea"/>
                          <a:cs typeface="+mn-cs"/>
                        </a:rPr>
                        <a:t>31%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08805140"/>
                  </a:ext>
                </a:extLst>
              </a:tr>
              <a:tr h="262168">
                <a:tc>
                  <a:txBody>
                    <a:bodyPr/>
                    <a:lstStyle/>
                    <a:p>
                      <a:pPr algn="l" fontAlgn="t"/>
                      <a:r>
                        <a:rPr lang="en-US" sz="1000" b="0" i="0" u="none" strike="noStrike" spc="0" baseline="0" dirty="0">
                          <a:solidFill>
                            <a:schemeClr val="tx1"/>
                          </a:solidFill>
                          <a:effectLst/>
                          <a:latin typeface="+mn-lt"/>
                        </a:rPr>
                        <a:t>Campbell’s brand usage/rank </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baseline="0" dirty="0">
                          <a:solidFill>
                            <a:schemeClr val="tx1"/>
                          </a:solidFill>
                          <a:effectLst/>
                          <a:latin typeface="+mn-lt"/>
                          <a:ea typeface="+mn-ea"/>
                          <a:cs typeface="+mn-cs"/>
                        </a:rPr>
                        <a:t>40%/1st</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C2A28"/>
                          </a:solidFill>
                          <a:effectLst/>
                          <a:uLnTx/>
                          <a:uFillTx/>
                          <a:latin typeface="Arial" panose="020B0604020202020204"/>
                          <a:ea typeface="+mn-ea"/>
                          <a:cs typeface="+mn-cs"/>
                        </a:rPr>
                        <a:t>27%/1st</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C2A28"/>
                          </a:solidFill>
                          <a:effectLst/>
                          <a:uLnTx/>
                          <a:uFillTx/>
                          <a:latin typeface="Arial" panose="020B0604020202020204"/>
                          <a:ea typeface="+mn-ea"/>
                          <a:cs typeface="+mn-cs"/>
                        </a:rPr>
                        <a:t>31%/2nd</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567376955"/>
                  </a:ext>
                </a:extLst>
              </a:tr>
            </a:tbl>
          </a:graphicData>
        </a:graphic>
      </p:graphicFrame>
    </p:spTree>
    <p:extLst>
      <p:ext uri="{BB962C8B-B14F-4D97-AF65-F5344CB8AC3E}">
        <p14:creationId xmlns:p14="http://schemas.microsoft.com/office/powerpoint/2010/main" val="34999549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EC59D06-5FD3-498A-8686-17AA46602379}"/>
              </a:ext>
            </a:extLst>
          </p:cNvPr>
          <p:cNvSpPr>
            <a:spLocks noGrp="1"/>
          </p:cNvSpPr>
          <p:nvPr>
            <p:ph type="body" sz="quarter" idx="12"/>
          </p:nvPr>
        </p:nvSpPr>
        <p:spPr/>
        <p:txBody>
          <a:bodyPr/>
          <a:lstStyle/>
          <a:p>
            <a:r>
              <a:rPr lang="en-US" dirty="0"/>
              <a:t>With the exception of Campbell’s, Heinz and Meritage soup, K-12 brand awareness lags the total sample as well as other priority segments. This isn’t surprising as K-12 operator purchasing decisions are generally driven by nutrition criteria and pricing rather than brand name. </a:t>
            </a:r>
          </a:p>
          <a:p>
            <a:endParaRPr lang="en-US" dirty="0"/>
          </a:p>
        </p:txBody>
      </p:sp>
      <p:sp>
        <p:nvSpPr>
          <p:cNvPr id="6" name="Title 5">
            <a:extLst>
              <a:ext uri="{FF2B5EF4-FFF2-40B4-BE49-F238E27FC236}">
                <a16:creationId xmlns:a16="http://schemas.microsoft.com/office/drawing/2014/main" id="{A1AD8B3C-2A6A-4A76-87B9-DC904C8F7215}"/>
              </a:ext>
            </a:extLst>
          </p:cNvPr>
          <p:cNvSpPr>
            <a:spLocks noGrp="1"/>
          </p:cNvSpPr>
          <p:nvPr>
            <p:ph type="title"/>
          </p:nvPr>
        </p:nvSpPr>
        <p:spPr/>
        <p:txBody>
          <a:bodyPr/>
          <a:lstStyle/>
          <a:p>
            <a:r>
              <a:rPr lang="en-US" sz="1800" spc="-50" dirty="0"/>
              <a:t>Soup Brand Familiarity</a:t>
            </a:r>
          </a:p>
        </p:txBody>
      </p:sp>
      <p:sp>
        <p:nvSpPr>
          <p:cNvPr id="12" name="Footer Placeholder 2">
            <a:extLst>
              <a:ext uri="{FF2B5EF4-FFF2-40B4-BE49-F238E27FC236}">
                <a16:creationId xmlns:a16="http://schemas.microsoft.com/office/drawing/2014/main" id="{F1543399-12B3-40D7-B15B-A6CD6516BE3B}"/>
              </a:ext>
            </a:extLst>
          </p:cNvPr>
          <p:cNvSpPr>
            <a:spLocks noGrp="1"/>
          </p:cNvSpPr>
          <p:nvPr>
            <p:ph type="ftr" sz="quarter" idx="13"/>
          </p:nvPr>
        </p:nvSpPr>
        <p:spPr/>
        <p:txBody>
          <a:bodyPr/>
          <a:lstStyle/>
          <a:p>
            <a:r>
              <a:rPr lang="en-US" dirty="0"/>
              <a:t>Base: 508 operators, 129 K-12, 97 healthcare, 57 chain</a:t>
            </a:r>
            <a:br>
              <a:rPr lang="en-US" dirty="0"/>
            </a:br>
            <a:r>
              <a:rPr lang="en-US" dirty="0"/>
              <a:t>Q: Which of the following brands of prepared soup are you familiar with in foodservice?</a:t>
            </a:r>
          </a:p>
        </p:txBody>
      </p:sp>
      <p:sp>
        <p:nvSpPr>
          <p:cNvPr id="2" name="Text Placeholder 1">
            <a:extLst>
              <a:ext uri="{FF2B5EF4-FFF2-40B4-BE49-F238E27FC236}">
                <a16:creationId xmlns:a16="http://schemas.microsoft.com/office/drawing/2014/main" id="{1A7780EF-3649-40C9-85F0-0DF0891F16D1}"/>
              </a:ext>
            </a:extLst>
          </p:cNvPr>
          <p:cNvSpPr>
            <a:spLocks noGrp="1"/>
          </p:cNvSpPr>
          <p:nvPr>
            <p:ph type="body" sz="quarter" idx="15"/>
          </p:nvPr>
        </p:nvSpPr>
        <p:spPr>
          <a:xfrm>
            <a:off x="381000" y="914400"/>
            <a:ext cx="2590801" cy="1514765"/>
          </a:xfrm>
        </p:spPr>
        <p:txBody>
          <a:bodyPr/>
          <a:lstStyle/>
          <a:p>
            <a:r>
              <a:rPr lang="en-US" sz="1800" spc="-50" dirty="0">
                <a:solidFill>
                  <a:schemeClr val="tx1"/>
                </a:solidFill>
              </a:rPr>
              <a:t>Priority segments</a:t>
            </a:r>
          </a:p>
        </p:txBody>
      </p:sp>
      <p:graphicFrame>
        <p:nvGraphicFramePr>
          <p:cNvPr id="10" name="Chart Placeholder 6">
            <a:extLst>
              <a:ext uri="{FF2B5EF4-FFF2-40B4-BE49-F238E27FC236}">
                <a16:creationId xmlns:a16="http://schemas.microsoft.com/office/drawing/2014/main" id="{21EA2F50-D0DD-43F3-922F-2984716636B8}"/>
              </a:ext>
            </a:extLst>
          </p:cNvPr>
          <p:cNvGraphicFramePr>
            <a:graphicFrameLocks noGrp="1"/>
          </p:cNvGraphicFramePr>
          <p:nvPr>
            <p:ph type="chart" sz="quarter" idx="17"/>
            <p:extLst>
              <p:ext uri="{D42A27DB-BD31-4B8C-83A1-F6EECF244321}">
                <p14:modId xmlns:p14="http://schemas.microsoft.com/office/powerpoint/2010/main" val="531618230"/>
              </p:ext>
            </p:extLst>
          </p:nvPr>
        </p:nvGraphicFramePr>
        <p:xfrm>
          <a:off x="3276600" y="304800"/>
          <a:ext cx="5486400" cy="6248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095179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9">
            <a:extLst>
              <a:ext uri="{FF2B5EF4-FFF2-40B4-BE49-F238E27FC236}">
                <a16:creationId xmlns:a16="http://schemas.microsoft.com/office/drawing/2014/main" id="{21FCB604-5489-4B77-BF8E-2D71996A71B7}"/>
              </a:ext>
            </a:extLst>
          </p:cNvPr>
          <p:cNvGraphicFramePr>
            <a:graphicFrameLocks noGrp="1"/>
          </p:cNvGraphicFramePr>
          <p:nvPr>
            <p:ph type="chart" sz="quarter" idx="17"/>
            <p:extLst>
              <p:ext uri="{D42A27DB-BD31-4B8C-83A1-F6EECF244321}">
                <p14:modId xmlns:p14="http://schemas.microsoft.com/office/powerpoint/2010/main" val="841266663"/>
              </p:ext>
            </p:extLst>
          </p:nvPr>
        </p:nvGraphicFramePr>
        <p:xfrm>
          <a:off x="4714875" y="2743200"/>
          <a:ext cx="4048125" cy="3352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ontent Placeholder 9">
            <a:extLst>
              <a:ext uri="{FF2B5EF4-FFF2-40B4-BE49-F238E27FC236}">
                <a16:creationId xmlns:a16="http://schemas.microsoft.com/office/drawing/2014/main" id="{29038E44-4305-4AB0-B3C2-840666FABC35}"/>
              </a:ext>
            </a:extLst>
          </p:cNvPr>
          <p:cNvGraphicFramePr>
            <a:graphicFrameLocks noGrp="1"/>
          </p:cNvGraphicFramePr>
          <p:nvPr>
            <p:ph type="chart" sz="quarter" idx="16"/>
            <p:extLst>
              <p:ext uri="{D42A27DB-BD31-4B8C-83A1-F6EECF244321}">
                <p14:modId xmlns:p14="http://schemas.microsoft.com/office/powerpoint/2010/main" val="1087977824"/>
              </p:ext>
            </p:extLst>
          </p:nvPr>
        </p:nvGraphicFramePr>
        <p:xfrm>
          <a:off x="381000" y="2743200"/>
          <a:ext cx="4029075" cy="3352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ontent Placeholder 9">
            <a:extLst>
              <a:ext uri="{FF2B5EF4-FFF2-40B4-BE49-F238E27FC236}">
                <a16:creationId xmlns:a16="http://schemas.microsoft.com/office/drawing/2014/main" id="{8DB00EF7-99BF-42EC-AFF5-996800CB3D45}"/>
              </a:ext>
            </a:extLst>
          </p:cNvPr>
          <p:cNvGraphicFramePr>
            <a:graphicFrameLocks/>
          </p:cNvGraphicFramePr>
          <p:nvPr>
            <p:extLst>
              <p:ext uri="{D42A27DB-BD31-4B8C-83A1-F6EECF244321}">
                <p14:modId xmlns:p14="http://schemas.microsoft.com/office/powerpoint/2010/main" val="1862930772"/>
              </p:ext>
            </p:extLst>
          </p:nvPr>
        </p:nvGraphicFramePr>
        <p:xfrm>
          <a:off x="400051" y="2531181"/>
          <a:ext cx="8497061" cy="3666835"/>
        </p:xfrm>
        <a:graphic>
          <a:graphicData uri="http://schemas.openxmlformats.org/drawingml/2006/chart">
            <c:chart xmlns:c="http://schemas.openxmlformats.org/drawingml/2006/chart" xmlns:r="http://schemas.openxmlformats.org/officeDocument/2006/relationships" r:id="rId4"/>
          </a:graphicData>
        </a:graphic>
      </p:graphicFrame>
      <p:sp>
        <p:nvSpPr>
          <p:cNvPr id="5" name="Slide Number Placeholder 4">
            <a:extLst>
              <a:ext uri="{FF2B5EF4-FFF2-40B4-BE49-F238E27FC236}">
                <a16:creationId xmlns:a16="http://schemas.microsoft.com/office/drawing/2014/main" id="{05FD0244-08E7-4E38-AACD-4252624B85D6}"/>
              </a:ext>
            </a:extLst>
          </p:cNvPr>
          <p:cNvSpPr>
            <a:spLocks noGrp="1"/>
          </p:cNvSpPr>
          <p:nvPr>
            <p:ph type="sldNum" sz="quarter" idx="10"/>
          </p:nvPr>
        </p:nvSpPr>
        <p:spPr/>
        <p:txBody>
          <a:bodyPr/>
          <a:lstStyle/>
          <a:p>
            <a:pPr defTabSz="856716"/>
            <a:fld id="{7B6B1C32-E567-445C-9FD5-2A0B0A08DD29}" type="slidenum">
              <a:rPr lang="en-US" smtClean="0"/>
              <a:pPr defTabSz="856716"/>
              <a:t>81</a:t>
            </a:fld>
            <a:endParaRPr lang="en-US" dirty="0"/>
          </a:p>
        </p:txBody>
      </p:sp>
      <p:sp>
        <p:nvSpPr>
          <p:cNvPr id="2" name="Title 1">
            <a:extLst>
              <a:ext uri="{FF2B5EF4-FFF2-40B4-BE49-F238E27FC236}">
                <a16:creationId xmlns:a16="http://schemas.microsoft.com/office/drawing/2014/main" id="{619604C7-B70B-47B8-918E-32843B1A3625}"/>
              </a:ext>
            </a:extLst>
          </p:cNvPr>
          <p:cNvSpPr>
            <a:spLocks noGrp="1"/>
          </p:cNvSpPr>
          <p:nvPr>
            <p:ph type="title"/>
          </p:nvPr>
        </p:nvSpPr>
        <p:spPr/>
        <p:txBody>
          <a:bodyPr/>
          <a:lstStyle/>
          <a:p>
            <a:r>
              <a:rPr lang="en-US" dirty="0"/>
              <a:t>Soup Format Usage</a:t>
            </a:r>
          </a:p>
        </p:txBody>
      </p:sp>
      <p:sp>
        <p:nvSpPr>
          <p:cNvPr id="3" name="Footer Placeholder 2">
            <a:extLst>
              <a:ext uri="{FF2B5EF4-FFF2-40B4-BE49-F238E27FC236}">
                <a16:creationId xmlns:a16="http://schemas.microsoft.com/office/drawing/2014/main" id="{58216A92-9C12-40E7-8CB9-D354898289D2}"/>
              </a:ext>
            </a:extLst>
          </p:cNvPr>
          <p:cNvSpPr>
            <a:spLocks noGrp="1"/>
          </p:cNvSpPr>
          <p:nvPr>
            <p:ph type="ftr" sz="quarter" idx="13"/>
          </p:nvPr>
        </p:nvSpPr>
        <p:spPr/>
        <p:txBody>
          <a:bodyPr/>
          <a:lstStyle/>
          <a:p>
            <a:r>
              <a:rPr lang="en-US" dirty="0"/>
              <a:t>Base: 508 operators, 160 restaurant, 266 non comm, 41 hotel, 41 c-store </a:t>
            </a:r>
          </a:p>
          <a:p>
            <a:r>
              <a:rPr lang="en-US" dirty="0"/>
              <a:t>Base: 508 operators, 129 K-12, 97 healthcare, 57 chain</a:t>
            </a:r>
            <a:br>
              <a:rPr lang="en-US" dirty="0"/>
            </a:br>
            <a:r>
              <a:rPr lang="en-US" dirty="0"/>
              <a:t>Q: What proportion of the soup that you currently menu is in the following formats? </a:t>
            </a:r>
          </a:p>
        </p:txBody>
      </p:sp>
      <p:sp>
        <p:nvSpPr>
          <p:cNvPr id="7" name="Text Placeholder 6">
            <a:extLst>
              <a:ext uri="{FF2B5EF4-FFF2-40B4-BE49-F238E27FC236}">
                <a16:creationId xmlns:a16="http://schemas.microsoft.com/office/drawing/2014/main" id="{617E1951-FFCF-47B9-AAD9-BC95716EA58C}"/>
              </a:ext>
            </a:extLst>
          </p:cNvPr>
          <p:cNvSpPr>
            <a:spLocks noGrp="1"/>
          </p:cNvSpPr>
          <p:nvPr>
            <p:ph type="body" sz="quarter" idx="18"/>
          </p:nvPr>
        </p:nvSpPr>
        <p:spPr>
          <a:xfrm>
            <a:off x="3276600" y="304801"/>
            <a:ext cx="5486400" cy="1976284"/>
          </a:xfrm>
        </p:spPr>
        <p:txBody>
          <a:bodyPr/>
          <a:lstStyle/>
          <a:p>
            <a:r>
              <a:rPr lang="en-US" b="1" dirty="0"/>
              <a:t>Regardless of segment, canned soup dominates operators’ prepared soup usage. </a:t>
            </a:r>
            <a:r>
              <a:rPr lang="en-US" dirty="0"/>
              <a:t>Hotels, and noncommercial operations, especially K-12 (83%) and healthcare (62%), use a higher percentage of canned soup than other segments. </a:t>
            </a:r>
          </a:p>
          <a:p>
            <a:endParaRPr lang="en-US" dirty="0"/>
          </a:p>
          <a:p>
            <a:endParaRPr lang="en-US" dirty="0"/>
          </a:p>
          <a:p>
            <a:endParaRPr lang="en-US" dirty="0"/>
          </a:p>
          <a:p>
            <a:r>
              <a:rPr lang="en-US" dirty="0"/>
              <a:t>Restaurants, especially casual dining operators (23%), utilize a lower proportion of canned soup than other segments. This isn’t surprising as restaurants are the most likely segment to prepare and offer homemade soup. Homemade soup is more common among independent restaurants—48% of soup served in independent restaurants is homemade. </a:t>
            </a:r>
          </a:p>
        </p:txBody>
      </p:sp>
      <p:sp>
        <p:nvSpPr>
          <p:cNvPr id="6" name="Text Placeholder 5">
            <a:extLst>
              <a:ext uri="{FF2B5EF4-FFF2-40B4-BE49-F238E27FC236}">
                <a16:creationId xmlns:a16="http://schemas.microsoft.com/office/drawing/2014/main" id="{BF802FA7-CEEF-4BE8-9CCF-4BD3D4F3CCFB}"/>
              </a:ext>
            </a:extLst>
          </p:cNvPr>
          <p:cNvSpPr>
            <a:spLocks noGrp="1"/>
          </p:cNvSpPr>
          <p:nvPr>
            <p:ph type="body" sz="quarter" idx="15"/>
          </p:nvPr>
        </p:nvSpPr>
        <p:spPr>
          <a:xfrm>
            <a:off x="381000" y="1720645"/>
            <a:ext cx="2590801" cy="708520"/>
          </a:xfrm>
        </p:spPr>
        <p:txBody>
          <a:bodyPr/>
          <a:lstStyle/>
          <a:p>
            <a:r>
              <a:rPr lang="en-US" dirty="0"/>
              <a:t>Total sample</a:t>
            </a:r>
          </a:p>
        </p:txBody>
      </p:sp>
    </p:spTree>
    <p:extLst>
      <p:ext uri="{BB962C8B-B14F-4D97-AF65-F5344CB8AC3E}">
        <p14:creationId xmlns:p14="http://schemas.microsoft.com/office/powerpoint/2010/main" val="28487366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DB167A73-D5C1-4121-A11D-C82C272FAFB2}"/>
              </a:ext>
            </a:extLst>
          </p:cNvPr>
          <p:cNvSpPr>
            <a:spLocks noGrp="1"/>
          </p:cNvSpPr>
          <p:nvPr>
            <p:ph type="sldNum" sz="quarter" idx="10"/>
          </p:nvPr>
        </p:nvSpPr>
        <p:spPr/>
        <p:txBody>
          <a:bodyPr/>
          <a:lstStyle/>
          <a:p>
            <a:fld id="{7B6B1C32-E567-445C-9FD5-2A0B0A08DD29}" type="slidenum">
              <a:rPr lang="en-US" smtClean="0"/>
              <a:pPr/>
              <a:t>82</a:t>
            </a:fld>
            <a:endParaRPr lang="en-US" dirty="0"/>
          </a:p>
        </p:txBody>
      </p:sp>
      <p:sp>
        <p:nvSpPr>
          <p:cNvPr id="7" name="Text Placeholder 12">
            <a:extLst>
              <a:ext uri="{FF2B5EF4-FFF2-40B4-BE49-F238E27FC236}">
                <a16:creationId xmlns:a16="http://schemas.microsoft.com/office/drawing/2014/main" id="{6F26C5EE-BBAD-4681-B6FE-F405016CC921}"/>
              </a:ext>
            </a:extLst>
          </p:cNvPr>
          <p:cNvSpPr>
            <a:spLocks noGrp="1"/>
          </p:cNvSpPr>
          <p:nvPr>
            <p:ph type="body" sz="quarter" idx="12"/>
          </p:nvPr>
        </p:nvSpPr>
        <p:spPr/>
        <p:txBody>
          <a:bodyPr/>
          <a:lstStyle/>
          <a:p>
            <a:r>
              <a:rPr lang="en-US" dirty="0"/>
              <a:t>Overall, natural, non-GMO and low in sodium are the top three most important claims when it comes to purchasing prepared soup. But, claim importance varies by segment</a:t>
            </a:r>
          </a:p>
          <a:p>
            <a:r>
              <a:rPr lang="en-US" dirty="0"/>
              <a:t>While half of restaurants feel natural is very important, only one quarter of c-store operators and one third of noncommercial operators consider natural very important.</a:t>
            </a:r>
          </a:p>
          <a:p>
            <a:r>
              <a:rPr lang="en-US" dirty="0"/>
              <a:t>Noncommercial operators are most likely to value soups carrying the heart healthy and low sodium claims, which is not surprising as hospitals and K-12 seek out items that meet their nutrition criteria. </a:t>
            </a:r>
          </a:p>
          <a:p>
            <a:endParaRPr lang="en-US" dirty="0"/>
          </a:p>
        </p:txBody>
      </p:sp>
      <p:sp>
        <p:nvSpPr>
          <p:cNvPr id="12" name="Title 11">
            <a:extLst>
              <a:ext uri="{FF2B5EF4-FFF2-40B4-BE49-F238E27FC236}">
                <a16:creationId xmlns:a16="http://schemas.microsoft.com/office/drawing/2014/main" id="{770BB54D-2716-4DA1-B43E-467E4139E5D9}"/>
              </a:ext>
            </a:extLst>
          </p:cNvPr>
          <p:cNvSpPr>
            <a:spLocks noGrp="1"/>
          </p:cNvSpPr>
          <p:nvPr>
            <p:ph type="title"/>
          </p:nvPr>
        </p:nvSpPr>
        <p:spPr/>
        <p:txBody>
          <a:bodyPr/>
          <a:lstStyle/>
          <a:p>
            <a:r>
              <a:rPr lang="en-US" dirty="0"/>
              <a:t>Critical Claims</a:t>
            </a:r>
          </a:p>
        </p:txBody>
      </p:sp>
      <p:sp>
        <p:nvSpPr>
          <p:cNvPr id="10" name="Footer Placeholder 9">
            <a:extLst>
              <a:ext uri="{FF2B5EF4-FFF2-40B4-BE49-F238E27FC236}">
                <a16:creationId xmlns:a16="http://schemas.microsoft.com/office/drawing/2014/main" id="{9A7E8C1C-5753-4560-ACA7-796E96DB429F}"/>
              </a:ext>
            </a:extLst>
          </p:cNvPr>
          <p:cNvSpPr>
            <a:spLocks noGrp="1"/>
          </p:cNvSpPr>
          <p:nvPr>
            <p:ph type="ftr" sz="quarter" idx="13"/>
          </p:nvPr>
        </p:nvSpPr>
        <p:spPr/>
        <p:txBody>
          <a:bodyPr/>
          <a:lstStyle/>
          <a:p>
            <a:r>
              <a:rPr lang="en-US" dirty="0"/>
              <a:t>:</a:t>
            </a:r>
            <a:br>
              <a:rPr lang="en-US" dirty="0"/>
            </a:br>
            <a:r>
              <a:rPr lang="en-US" dirty="0"/>
              <a:t>Base: 508 operators, 160 restaurant, 266 non comm, 41 hotel, 41 c-store </a:t>
            </a:r>
          </a:p>
          <a:p>
            <a:r>
              <a:rPr lang="en-US" dirty="0"/>
              <a:t>Q: Which of the following claims are most important to you when purchasing prepared soup products for your operation? Select the four most important claims you consider when purchasing prepared soup. </a:t>
            </a:r>
          </a:p>
        </p:txBody>
      </p:sp>
      <p:sp>
        <p:nvSpPr>
          <p:cNvPr id="14" name="Text Placeholder 13">
            <a:extLst>
              <a:ext uri="{FF2B5EF4-FFF2-40B4-BE49-F238E27FC236}">
                <a16:creationId xmlns:a16="http://schemas.microsoft.com/office/drawing/2014/main" id="{27743595-7CE2-4814-8725-E54A2A8F4D06}"/>
              </a:ext>
            </a:extLst>
          </p:cNvPr>
          <p:cNvSpPr>
            <a:spLocks noGrp="1"/>
          </p:cNvSpPr>
          <p:nvPr>
            <p:ph type="body" sz="quarter" idx="15"/>
          </p:nvPr>
        </p:nvSpPr>
        <p:spPr>
          <a:xfrm>
            <a:off x="371856" y="1245157"/>
            <a:ext cx="2590801" cy="708520"/>
          </a:xfrm>
        </p:spPr>
        <p:txBody>
          <a:bodyPr/>
          <a:lstStyle/>
          <a:p>
            <a:r>
              <a:rPr lang="en-US" dirty="0"/>
              <a:t>Most important claims by segment</a:t>
            </a:r>
          </a:p>
        </p:txBody>
      </p:sp>
      <p:graphicFrame>
        <p:nvGraphicFramePr>
          <p:cNvPr id="16" name="Chart Placeholder 28">
            <a:extLst>
              <a:ext uri="{FF2B5EF4-FFF2-40B4-BE49-F238E27FC236}">
                <a16:creationId xmlns:a16="http://schemas.microsoft.com/office/drawing/2014/main" id="{462AFE3F-EF1E-4D41-B8A9-D30BE6BC5806}"/>
              </a:ext>
            </a:extLst>
          </p:cNvPr>
          <p:cNvGraphicFramePr>
            <a:graphicFrameLocks noGrp="1"/>
          </p:cNvGraphicFramePr>
          <p:nvPr>
            <p:ph type="chart" sz="quarter" idx="17"/>
            <p:extLst>
              <p:ext uri="{D42A27DB-BD31-4B8C-83A1-F6EECF244321}">
                <p14:modId xmlns:p14="http://schemas.microsoft.com/office/powerpoint/2010/main" val="3841837033"/>
              </p:ext>
            </p:extLst>
          </p:nvPr>
        </p:nvGraphicFramePr>
        <p:xfrm>
          <a:off x="3276600" y="304800"/>
          <a:ext cx="5486400" cy="62461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404040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288615E-7BB5-4795-8E55-E68B38787AAF}"/>
              </a:ext>
            </a:extLst>
          </p:cNvPr>
          <p:cNvSpPr>
            <a:spLocks noGrp="1"/>
          </p:cNvSpPr>
          <p:nvPr>
            <p:ph type="title"/>
          </p:nvPr>
        </p:nvSpPr>
        <p:spPr/>
        <p:txBody>
          <a:bodyPr/>
          <a:lstStyle/>
          <a:p>
            <a:r>
              <a:rPr lang="en-US" sz="1800" spc="-50" dirty="0"/>
              <a:t>Critical Claims</a:t>
            </a:r>
          </a:p>
        </p:txBody>
      </p:sp>
      <p:sp>
        <p:nvSpPr>
          <p:cNvPr id="6" name="Footer Placeholder 5">
            <a:extLst>
              <a:ext uri="{FF2B5EF4-FFF2-40B4-BE49-F238E27FC236}">
                <a16:creationId xmlns:a16="http://schemas.microsoft.com/office/drawing/2014/main" id="{ECDFF61C-3552-4CC4-AF7B-5A8E773F4A30}"/>
              </a:ext>
            </a:extLst>
          </p:cNvPr>
          <p:cNvSpPr>
            <a:spLocks noGrp="1"/>
          </p:cNvSpPr>
          <p:nvPr>
            <p:ph type="ftr" sz="quarter" idx="13"/>
          </p:nvPr>
        </p:nvSpPr>
        <p:spPr/>
        <p:txBody>
          <a:bodyPr/>
          <a:lstStyle/>
          <a:p>
            <a:r>
              <a:rPr lang="en-US" dirty="0"/>
              <a:t>Base: 129 K-12 operators serving soup, 97 healthcare, 57 chain restaurants</a:t>
            </a:r>
            <a:br>
              <a:rPr lang="en-US" dirty="0"/>
            </a:br>
            <a:r>
              <a:rPr lang="en-US" dirty="0"/>
              <a:t>Q: Which of the following claims are most important to you when purchasing prepared soup products for your operation? Select the four most important claims you consider when purchasing prepared soup. </a:t>
            </a:r>
          </a:p>
        </p:txBody>
      </p:sp>
      <p:sp>
        <p:nvSpPr>
          <p:cNvPr id="11" name="Text Placeholder 10">
            <a:extLst>
              <a:ext uri="{FF2B5EF4-FFF2-40B4-BE49-F238E27FC236}">
                <a16:creationId xmlns:a16="http://schemas.microsoft.com/office/drawing/2014/main" id="{98037D64-64E4-4D2F-96B8-A8D9C4241040}"/>
              </a:ext>
            </a:extLst>
          </p:cNvPr>
          <p:cNvSpPr>
            <a:spLocks noGrp="1"/>
          </p:cNvSpPr>
          <p:nvPr>
            <p:ph type="body" sz="quarter" idx="16"/>
          </p:nvPr>
        </p:nvSpPr>
        <p:spPr>
          <a:xfrm>
            <a:off x="3276600" y="304800"/>
            <a:ext cx="5486400" cy="905163"/>
          </a:xfrm>
        </p:spPr>
        <p:txBody>
          <a:bodyPr/>
          <a:lstStyle/>
          <a:p>
            <a:r>
              <a:rPr lang="en-US" dirty="0"/>
              <a:t>Not surprisingly, K-12 operators place low sodium, low saturated fat and low calorie at the top of their list for soup claims. This aligns closely with USDA school lunch requirements for nutrition criteria. </a:t>
            </a:r>
          </a:p>
          <a:p>
            <a:r>
              <a:rPr lang="en-US" dirty="0"/>
              <a:t>Healthcare operators place low sodium and heart healthy at the top of their list, two attributes that are critical for both hospital patients and residents in senior living communities. </a:t>
            </a:r>
          </a:p>
        </p:txBody>
      </p:sp>
      <p:sp>
        <p:nvSpPr>
          <p:cNvPr id="4" name="Slide Number Placeholder 3">
            <a:extLst>
              <a:ext uri="{FF2B5EF4-FFF2-40B4-BE49-F238E27FC236}">
                <a16:creationId xmlns:a16="http://schemas.microsoft.com/office/drawing/2014/main" id="{DE0AD8F1-163B-4930-8411-FAA990973BD7}"/>
              </a:ext>
            </a:extLst>
          </p:cNvPr>
          <p:cNvSpPr>
            <a:spLocks noGrp="1"/>
          </p:cNvSpPr>
          <p:nvPr>
            <p:ph type="sldNum" sz="quarter" idx="4"/>
          </p:nvPr>
        </p:nvSpPr>
        <p:spPr/>
        <p:txBody>
          <a:bodyPr/>
          <a:lstStyle/>
          <a:p>
            <a:fld id="{7B6B1C32-E567-445C-9FD5-2A0B0A08DD29}" type="slidenum">
              <a:rPr lang="en-US" smtClean="0"/>
              <a:pPr/>
              <a:t>83</a:t>
            </a:fld>
            <a:endParaRPr lang="en-US" dirty="0"/>
          </a:p>
        </p:txBody>
      </p:sp>
      <p:sp>
        <p:nvSpPr>
          <p:cNvPr id="32" name="Text Placeholder 31">
            <a:extLst>
              <a:ext uri="{FF2B5EF4-FFF2-40B4-BE49-F238E27FC236}">
                <a16:creationId xmlns:a16="http://schemas.microsoft.com/office/drawing/2014/main" id="{5E4AC1AF-BFB3-4E00-BC0C-319E8ECA59BD}"/>
              </a:ext>
            </a:extLst>
          </p:cNvPr>
          <p:cNvSpPr>
            <a:spLocks noGrp="1"/>
          </p:cNvSpPr>
          <p:nvPr>
            <p:ph type="body" sz="quarter" idx="17"/>
          </p:nvPr>
        </p:nvSpPr>
        <p:spPr>
          <a:xfrm>
            <a:off x="381000" y="688258"/>
            <a:ext cx="2590801" cy="905163"/>
          </a:xfrm>
        </p:spPr>
        <p:txBody>
          <a:bodyPr/>
          <a:lstStyle/>
          <a:p>
            <a:r>
              <a:rPr lang="en-US" sz="1800" spc="-50" dirty="0">
                <a:solidFill>
                  <a:schemeClr val="tx1"/>
                </a:solidFill>
              </a:rPr>
              <a:t>Priority segments</a:t>
            </a:r>
          </a:p>
        </p:txBody>
      </p:sp>
      <p:graphicFrame>
        <p:nvGraphicFramePr>
          <p:cNvPr id="34" name="Chart Placeholder 28">
            <a:extLst>
              <a:ext uri="{FF2B5EF4-FFF2-40B4-BE49-F238E27FC236}">
                <a16:creationId xmlns:a16="http://schemas.microsoft.com/office/drawing/2014/main" id="{85B35B0D-1D0C-4CA5-BBA9-BAFF0F9EFDEC}"/>
              </a:ext>
            </a:extLst>
          </p:cNvPr>
          <p:cNvGraphicFramePr>
            <a:graphicFrameLocks/>
          </p:cNvGraphicFramePr>
          <p:nvPr>
            <p:extLst>
              <p:ext uri="{D42A27DB-BD31-4B8C-83A1-F6EECF244321}">
                <p14:modId xmlns:p14="http://schemas.microsoft.com/office/powerpoint/2010/main" val="3973322607"/>
              </p:ext>
            </p:extLst>
          </p:nvPr>
        </p:nvGraphicFramePr>
        <p:xfrm>
          <a:off x="381000" y="1609390"/>
          <a:ext cx="2590800" cy="448661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5" name="Chart Placeholder 28">
            <a:extLst>
              <a:ext uri="{FF2B5EF4-FFF2-40B4-BE49-F238E27FC236}">
                <a16:creationId xmlns:a16="http://schemas.microsoft.com/office/drawing/2014/main" id="{8A2C5E72-4102-48BE-BAF7-C80E8BD3DD01}"/>
              </a:ext>
            </a:extLst>
          </p:cNvPr>
          <p:cNvGraphicFramePr>
            <a:graphicFrameLocks/>
          </p:cNvGraphicFramePr>
          <p:nvPr>
            <p:extLst>
              <p:ext uri="{D42A27DB-BD31-4B8C-83A1-F6EECF244321}">
                <p14:modId xmlns:p14="http://schemas.microsoft.com/office/powerpoint/2010/main" val="1656082869"/>
              </p:ext>
            </p:extLst>
          </p:nvPr>
        </p:nvGraphicFramePr>
        <p:xfrm>
          <a:off x="3276600" y="1609725"/>
          <a:ext cx="2590800" cy="44862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6" name="Chart Placeholder 28">
            <a:extLst>
              <a:ext uri="{FF2B5EF4-FFF2-40B4-BE49-F238E27FC236}">
                <a16:creationId xmlns:a16="http://schemas.microsoft.com/office/drawing/2014/main" id="{21017E07-6D22-412A-8C10-8438D2AA64C7}"/>
              </a:ext>
            </a:extLst>
          </p:cNvPr>
          <p:cNvGraphicFramePr>
            <a:graphicFrameLocks/>
          </p:cNvGraphicFramePr>
          <p:nvPr>
            <p:extLst>
              <p:ext uri="{D42A27DB-BD31-4B8C-83A1-F6EECF244321}">
                <p14:modId xmlns:p14="http://schemas.microsoft.com/office/powerpoint/2010/main" val="3881932204"/>
              </p:ext>
            </p:extLst>
          </p:nvPr>
        </p:nvGraphicFramePr>
        <p:xfrm>
          <a:off x="6172200" y="1609725"/>
          <a:ext cx="2590800" cy="44862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861075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29038E44-4305-4AB0-B3C2-840666FABC35}"/>
              </a:ext>
            </a:extLst>
          </p:cNvPr>
          <p:cNvGraphicFramePr>
            <a:graphicFrameLocks noGrp="1"/>
          </p:cNvGraphicFramePr>
          <p:nvPr>
            <p:ph type="chart" sz="quarter" idx="16"/>
            <p:extLst>
              <p:ext uri="{D42A27DB-BD31-4B8C-83A1-F6EECF244321}">
                <p14:modId xmlns:p14="http://schemas.microsoft.com/office/powerpoint/2010/main" val="3493760599"/>
              </p:ext>
            </p:extLst>
          </p:nvPr>
        </p:nvGraphicFramePr>
        <p:xfrm>
          <a:off x="381000" y="2743200"/>
          <a:ext cx="4029075" cy="3352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ontent Placeholder 9">
            <a:extLst>
              <a:ext uri="{FF2B5EF4-FFF2-40B4-BE49-F238E27FC236}">
                <a16:creationId xmlns:a16="http://schemas.microsoft.com/office/drawing/2014/main" id="{21FCB604-5489-4B77-BF8E-2D71996A71B7}"/>
              </a:ext>
            </a:extLst>
          </p:cNvPr>
          <p:cNvGraphicFramePr>
            <a:graphicFrameLocks noGrp="1"/>
          </p:cNvGraphicFramePr>
          <p:nvPr>
            <p:ph type="chart" sz="quarter" idx="17"/>
            <p:extLst>
              <p:ext uri="{D42A27DB-BD31-4B8C-83A1-F6EECF244321}">
                <p14:modId xmlns:p14="http://schemas.microsoft.com/office/powerpoint/2010/main" val="2061700265"/>
              </p:ext>
            </p:extLst>
          </p:nvPr>
        </p:nvGraphicFramePr>
        <p:xfrm>
          <a:off x="4714875" y="2743200"/>
          <a:ext cx="4048125" cy="3352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ontent Placeholder 9">
            <a:extLst>
              <a:ext uri="{FF2B5EF4-FFF2-40B4-BE49-F238E27FC236}">
                <a16:creationId xmlns:a16="http://schemas.microsoft.com/office/drawing/2014/main" id="{BE774831-E718-48C9-8F06-77394637A069}"/>
              </a:ext>
            </a:extLst>
          </p:cNvPr>
          <p:cNvGraphicFramePr>
            <a:graphicFrameLocks/>
          </p:cNvGraphicFramePr>
          <p:nvPr>
            <p:extLst>
              <p:ext uri="{D42A27DB-BD31-4B8C-83A1-F6EECF244321}">
                <p14:modId xmlns:p14="http://schemas.microsoft.com/office/powerpoint/2010/main" val="1897022515"/>
              </p:ext>
            </p:extLst>
          </p:nvPr>
        </p:nvGraphicFramePr>
        <p:xfrm>
          <a:off x="925257" y="2508671"/>
          <a:ext cx="7761543" cy="3689346"/>
        </p:xfrm>
        <a:graphic>
          <a:graphicData uri="http://schemas.openxmlformats.org/drawingml/2006/chart">
            <c:chart xmlns:c="http://schemas.openxmlformats.org/drawingml/2006/chart" xmlns:r="http://schemas.openxmlformats.org/officeDocument/2006/relationships" r:id="rId4"/>
          </a:graphicData>
        </a:graphic>
      </p:graphicFrame>
      <p:sp>
        <p:nvSpPr>
          <p:cNvPr id="5" name="Slide Number Placeholder 4">
            <a:extLst>
              <a:ext uri="{FF2B5EF4-FFF2-40B4-BE49-F238E27FC236}">
                <a16:creationId xmlns:a16="http://schemas.microsoft.com/office/drawing/2014/main" id="{05FD0244-08E7-4E38-AACD-4252624B85D6}"/>
              </a:ext>
            </a:extLst>
          </p:cNvPr>
          <p:cNvSpPr>
            <a:spLocks noGrp="1"/>
          </p:cNvSpPr>
          <p:nvPr>
            <p:ph type="sldNum" sz="quarter" idx="10"/>
          </p:nvPr>
        </p:nvSpPr>
        <p:spPr/>
        <p:txBody>
          <a:bodyPr/>
          <a:lstStyle/>
          <a:p>
            <a:pPr defTabSz="856716"/>
            <a:fld id="{7B6B1C32-E567-445C-9FD5-2A0B0A08DD29}" type="slidenum">
              <a:rPr lang="en-US" smtClean="0"/>
              <a:pPr defTabSz="856716"/>
              <a:t>84</a:t>
            </a:fld>
            <a:endParaRPr lang="en-US" dirty="0"/>
          </a:p>
        </p:txBody>
      </p:sp>
      <p:sp>
        <p:nvSpPr>
          <p:cNvPr id="2" name="Title 1">
            <a:extLst>
              <a:ext uri="{FF2B5EF4-FFF2-40B4-BE49-F238E27FC236}">
                <a16:creationId xmlns:a16="http://schemas.microsoft.com/office/drawing/2014/main" id="{619604C7-B70B-47B8-918E-32843B1A3625}"/>
              </a:ext>
            </a:extLst>
          </p:cNvPr>
          <p:cNvSpPr>
            <a:spLocks noGrp="1"/>
          </p:cNvSpPr>
          <p:nvPr>
            <p:ph type="title"/>
          </p:nvPr>
        </p:nvSpPr>
        <p:spPr>
          <a:xfrm>
            <a:off x="384048" y="304800"/>
            <a:ext cx="5111495" cy="1752600"/>
          </a:xfrm>
        </p:spPr>
        <p:txBody>
          <a:bodyPr/>
          <a:lstStyle/>
          <a:p>
            <a:r>
              <a:rPr lang="en-US" dirty="0"/>
              <a:t>Changing the Lineup</a:t>
            </a:r>
          </a:p>
        </p:txBody>
      </p:sp>
      <p:sp>
        <p:nvSpPr>
          <p:cNvPr id="3" name="Footer Placeholder 2">
            <a:extLst>
              <a:ext uri="{FF2B5EF4-FFF2-40B4-BE49-F238E27FC236}">
                <a16:creationId xmlns:a16="http://schemas.microsoft.com/office/drawing/2014/main" id="{58216A92-9C12-40E7-8CB9-D354898289D2}"/>
              </a:ext>
            </a:extLst>
          </p:cNvPr>
          <p:cNvSpPr>
            <a:spLocks noGrp="1"/>
          </p:cNvSpPr>
          <p:nvPr>
            <p:ph type="ftr" sz="quarter" idx="13"/>
          </p:nvPr>
        </p:nvSpPr>
        <p:spPr>
          <a:xfrm>
            <a:off x="381000" y="6198017"/>
            <a:ext cx="8382000" cy="355183"/>
          </a:xfrm>
        </p:spPr>
        <p:txBody>
          <a:bodyPr/>
          <a:lstStyle/>
          <a:p>
            <a:r>
              <a:rPr lang="en-US" dirty="0"/>
              <a:t>Base: 508 operators, 160 restaurant, 266 non comm, 41 hotel, 41 c-store</a:t>
            </a:r>
          </a:p>
          <a:p>
            <a:r>
              <a:rPr lang="en-US" dirty="0"/>
              <a:t>Base: 508 operators, 129 K-12, 97 healthcare, 57 chain</a:t>
            </a:r>
            <a:br>
              <a:rPr lang="en-US" dirty="0"/>
            </a:br>
            <a:r>
              <a:rPr lang="en-US" dirty="0"/>
              <a:t>Q: How frequently do you add new soup flavors to your soup offering lineup?  </a:t>
            </a:r>
          </a:p>
        </p:txBody>
      </p:sp>
      <p:sp>
        <p:nvSpPr>
          <p:cNvPr id="7" name="Text Placeholder 6">
            <a:extLst>
              <a:ext uri="{FF2B5EF4-FFF2-40B4-BE49-F238E27FC236}">
                <a16:creationId xmlns:a16="http://schemas.microsoft.com/office/drawing/2014/main" id="{617E1951-FFCF-47B9-AAD9-BC95716EA58C}"/>
              </a:ext>
            </a:extLst>
          </p:cNvPr>
          <p:cNvSpPr>
            <a:spLocks noGrp="1"/>
          </p:cNvSpPr>
          <p:nvPr>
            <p:ph type="body" sz="quarter" idx="18"/>
          </p:nvPr>
        </p:nvSpPr>
        <p:spPr>
          <a:xfrm>
            <a:off x="6172198" y="304800"/>
            <a:ext cx="2590801" cy="2124365"/>
          </a:xfrm>
        </p:spPr>
        <p:txBody>
          <a:bodyPr numCol="1"/>
          <a:lstStyle/>
          <a:p>
            <a:r>
              <a:rPr lang="en-US" b="1" dirty="0"/>
              <a:t>With the exception of restaurants and c-stores operators, all other segments are most likely to rotate their soup menu annually. </a:t>
            </a:r>
          </a:p>
          <a:p>
            <a:r>
              <a:rPr lang="en-US" dirty="0"/>
              <a:t>Restaurants generally rotate more frequently, with one third rotating as often as once a month or more.  This is driven by casual dining (43%) and family dining (41%) operators. </a:t>
            </a:r>
          </a:p>
          <a:p>
            <a:r>
              <a:rPr lang="en-US" dirty="0"/>
              <a:t>Two thirds of c-stores never rotate their soup flavors, higher than any other segment. </a:t>
            </a:r>
          </a:p>
        </p:txBody>
      </p:sp>
      <p:sp>
        <p:nvSpPr>
          <p:cNvPr id="6" name="Text Placeholder 5">
            <a:extLst>
              <a:ext uri="{FF2B5EF4-FFF2-40B4-BE49-F238E27FC236}">
                <a16:creationId xmlns:a16="http://schemas.microsoft.com/office/drawing/2014/main" id="{BF802FA7-CEEF-4BE8-9CCF-4BD3D4F3CCFB}"/>
              </a:ext>
            </a:extLst>
          </p:cNvPr>
          <p:cNvSpPr>
            <a:spLocks noGrp="1"/>
          </p:cNvSpPr>
          <p:nvPr>
            <p:ph type="body" sz="quarter" idx="15"/>
          </p:nvPr>
        </p:nvSpPr>
        <p:spPr>
          <a:xfrm>
            <a:off x="426720" y="807812"/>
            <a:ext cx="2590801" cy="371764"/>
          </a:xfrm>
        </p:spPr>
        <p:txBody>
          <a:bodyPr/>
          <a:lstStyle/>
          <a:p>
            <a:r>
              <a:rPr lang="en-US" dirty="0"/>
              <a:t>Total sample</a:t>
            </a:r>
          </a:p>
        </p:txBody>
      </p:sp>
      <p:sp>
        <p:nvSpPr>
          <p:cNvPr id="4" name="Rectangle 3">
            <a:extLst>
              <a:ext uri="{FF2B5EF4-FFF2-40B4-BE49-F238E27FC236}">
                <a16:creationId xmlns:a16="http://schemas.microsoft.com/office/drawing/2014/main" id="{ECCDE621-2FF5-4136-BE6F-70B55FE2E380}"/>
              </a:ext>
            </a:extLst>
          </p:cNvPr>
          <p:cNvSpPr/>
          <p:nvPr/>
        </p:nvSpPr>
        <p:spPr>
          <a:xfrm>
            <a:off x="2286000" y="2508671"/>
            <a:ext cx="4572000" cy="338554"/>
          </a:xfrm>
          <a:prstGeom prst="rect">
            <a:avLst/>
          </a:prstGeom>
        </p:spPr>
        <p:txBody>
          <a:bodyPr>
            <a:spAutoFit/>
          </a:bodyPr>
          <a:lstStyle/>
          <a:p>
            <a:pPr algn="ctr">
              <a:defRPr sz="1862" b="0" i="0" u="none" strike="noStrike" kern="1200" spc="0" baseline="0">
                <a:solidFill>
                  <a:srgbClr val="2C2A28"/>
                </a:solidFill>
                <a:latin typeface="+mn-lt"/>
                <a:ea typeface="+mn-ea"/>
                <a:cs typeface="+mn-cs"/>
              </a:defRPr>
            </a:pPr>
            <a:r>
              <a:rPr lang="en-US" sz="1600" dirty="0">
                <a:latin typeface="Georgia" panose="02040502050405020303" pitchFamily="18" charset="0"/>
              </a:rPr>
              <a:t>% of Operators Changing Soup Lineup </a:t>
            </a:r>
          </a:p>
        </p:txBody>
      </p:sp>
    </p:spTree>
    <p:extLst>
      <p:ext uri="{BB962C8B-B14F-4D97-AF65-F5344CB8AC3E}">
        <p14:creationId xmlns:p14="http://schemas.microsoft.com/office/powerpoint/2010/main" val="21544975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DB167A73-D5C1-4121-A11D-C82C272FAFB2}"/>
              </a:ext>
            </a:extLst>
          </p:cNvPr>
          <p:cNvSpPr>
            <a:spLocks noGrp="1"/>
          </p:cNvSpPr>
          <p:nvPr>
            <p:ph type="sldNum" sz="quarter" idx="10"/>
          </p:nvPr>
        </p:nvSpPr>
        <p:spPr/>
        <p:txBody>
          <a:bodyPr/>
          <a:lstStyle/>
          <a:p>
            <a:fld id="{7B6B1C32-E567-445C-9FD5-2A0B0A08DD29}" type="slidenum">
              <a:rPr lang="en-US" smtClean="0"/>
              <a:pPr/>
              <a:t>85</a:t>
            </a:fld>
            <a:endParaRPr lang="en-US" dirty="0"/>
          </a:p>
        </p:txBody>
      </p:sp>
      <p:sp>
        <p:nvSpPr>
          <p:cNvPr id="7" name="Text Placeholder 12">
            <a:extLst>
              <a:ext uri="{FF2B5EF4-FFF2-40B4-BE49-F238E27FC236}">
                <a16:creationId xmlns:a16="http://schemas.microsoft.com/office/drawing/2014/main" id="{6F26C5EE-BBAD-4681-B6FE-F405016CC921}"/>
              </a:ext>
            </a:extLst>
          </p:cNvPr>
          <p:cNvSpPr>
            <a:spLocks noGrp="1"/>
          </p:cNvSpPr>
          <p:nvPr>
            <p:ph type="body" sz="quarter" idx="12"/>
          </p:nvPr>
        </p:nvSpPr>
        <p:spPr/>
        <p:txBody>
          <a:bodyPr/>
          <a:lstStyle/>
          <a:p>
            <a:r>
              <a:rPr lang="en-US" dirty="0"/>
              <a:t>In general, supplier support expectations vary by segment. </a:t>
            </a:r>
          </a:p>
          <a:p>
            <a:r>
              <a:rPr lang="en-US" dirty="0"/>
              <a:t>Innovative menu ideas, deals and marketing materials seem to have the most universal appeal across all major segments. </a:t>
            </a:r>
          </a:p>
        </p:txBody>
      </p:sp>
      <p:sp>
        <p:nvSpPr>
          <p:cNvPr id="12" name="Title 11">
            <a:extLst>
              <a:ext uri="{FF2B5EF4-FFF2-40B4-BE49-F238E27FC236}">
                <a16:creationId xmlns:a16="http://schemas.microsoft.com/office/drawing/2014/main" id="{770BB54D-2716-4DA1-B43E-467E4139E5D9}"/>
              </a:ext>
            </a:extLst>
          </p:cNvPr>
          <p:cNvSpPr>
            <a:spLocks noGrp="1"/>
          </p:cNvSpPr>
          <p:nvPr>
            <p:ph type="title"/>
          </p:nvPr>
        </p:nvSpPr>
        <p:spPr>
          <a:xfrm>
            <a:off x="384048" y="304800"/>
            <a:ext cx="3106403" cy="1752600"/>
          </a:xfrm>
        </p:spPr>
        <p:txBody>
          <a:bodyPr/>
          <a:lstStyle/>
          <a:p>
            <a:r>
              <a:rPr lang="en-US" dirty="0"/>
              <a:t>Supplier Support Expectations</a:t>
            </a:r>
          </a:p>
        </p:txBody>
      </p:sp>
      <p:sp>
        <p:nvSpPr>
          <p:cNvPr id="10" name="Footer Placeholder 9">
            <a:extLst>
              <a:ext uri="{FF2B5EF4-FFF2-40B4-BE49-F238E27FC236}">
                <a16:creationId xmlns:a16="http://schemas.microsoft.com/office/drawing/2014/main" id="{9A7E8C1C-5753-4560-ACA7-796E96DB429F}"/>
              </a:ext>
            </a:extLst>
          </p:cNvPr>
          <p:cNvSpPr>
            <a:spLocks noGrp="1"/>
          </p:cNvSpPr>
          <p:nvPr>
            <p:ph type="ftr" sz="quarter" idx="13"/>
          </p:nvPr>
        </p:nvSpPr>
        <p:spPr/>
        <p:txBody>
          <a:bodyPr/>
          <a:lstStyle/>
          <a:p>
            <a:r>
              <a:rPr lang="en-US" dirty="0"/>
              <a:t>:</a:t>
            </a:r>
            <a:br>
              <a:rPr lang="en-US" dirty="0"/>
            </a:br>
            <a:r>
              <a:rPr lang="en-US" dirty="0"/>
              <a:t>Base: 508 operators, 160 restaurant, 266 non comm, 41 hotel, 41 c-store </a:t>
            </a:r>
          </a:p>
          <a:p>
            <a:r>
              <a:rPr lang="en-US" dirty="0"/>
              <a:t>Q: What type of support do expect from your prepared soup manufacturer partners? </a:t>
            </a:r>
          </a:p>
        </p:txBody>
      </p:sp>
      <p:sp>
        <p:nvSpPr>
          <p:cNvPr id="14" name="Text Placeholder 13">
            <a:extLst>
              <a:ext uri="{FF2B5EF4-FFF2-40B4-BE49-F238E27FC236}">
                <a16:creationId xmlns:a16="http://schemas.microsoft.com/office/drawing/2014/main" id="{27743595-7CE2-4814-8725-E54A2A8F4D06}"/>
              </a:ext>
            </a:extLst>
          </p:cNvPr>
          <p:cNvSpPr>
            <a:spLocks noGrp="1"/>
          </p:cNvSpPr>
          <p:nvPr>
            <p:ph type="body" sz="quarter" idx="15"/>
          </p:nvPr>
        </p:nvSpPr>
        <p:spPr>
          <a:xfrm>
            <a:off x="381000" y="1730477"/>
            <a:ext cx="2590801" cy="698688"/>
          </a:xfrm>
        </p:spPr>
        <p:txBody>
          <a:bodyPr/>
          <a:lstStyle/>
          <a:p>
            <a:r>
              <a:rPr lang="en-US" dirty="0"/>
              <a:t>By segment</a:t>
            </a:r>
          </a:p>
        </p:txBody>
      </p:sp>
      <p:graphicFrame>
        <p:nvGraphicFramePr>
          <p:cNvPr id="16" name="Chart Placeholder 28">
            <a:extLst>
              <a:ext uri="{FF2B5EF4-FFF2-40B4-BE49-F238E27FC236}">
                <a16:creationId xmlns:a16="http://schemas.microsoft.com/office/drawing/2014/main" id="{462AFE3F-EF1E-4D41-B8A9-D30BE6BC5806}"/>
              </a:ext>
            </a:extLst>
          </p:cNvPr>
          <p:cNvGraphicFramePr>
            <a:graphicFrameLocks noGrp="1"/>
          </p:cNvGraphicFramePr>
          <p:nvPr>
            <p:ph type="chart" sz="quarter" idx="17"/>
            <p:extLst>
              <p:ext uri="{D42A27DB-BD31-4B8C-83A1-F6EECF244321}">
                <p14:modId xmlns:p14="http://schemas.microsoft.com/office/powerpoint/2010/main" val="2166902354"/>
              </p:ext>
            </p:extLst>
          </p:nvPr>
        </p:nvGraphicFramePr>
        <p:xfrm>
          <a:off x="3276600" y="304800"/>
          <a:ext cx="5486400" cy="62461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7030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hart Placeholder 28">
            <a:extLst>
              <a:ext uri="{FF2B5EF4-FFF2-40B4-BE49-F238E27FC236}">
                <a16:creationId xmlns:a16="http://schemas.microsoft.com/office/drawing/2014/main" id="{F7F66D31-C222-44B2-AFC2-B794E07C33C3}"/>
              </a:ext>
            </a:extLst>
          </p:cNvPr>
          <p:cNvGraphicFramePr>
            <a:graphicFrameLocks/>
          </p:cNvGraphicFramePr>
          <p:nvPr>
            <p:extLst>
              <p:ext uri="{D42A27DB-BD31-4B8C-83A1-F6EECF244321}">
                <p14:modId xmlns:p14="http://schemas.microsoft.com/office/powerpoint/2010/main" val="3815416900"/>
              </p:ext>
            </p:extLst>
          </p:nvPr>
        </p:nvGraphicFramePr>
        <p:xfrm>
          <a:off x="381000" y="1609390"/>
          <a:ext cx="2590800" cy="4588636"/>
        </p:xfrm>
        <a:graphic>
          <a:graphicData uri="http://schemas.openxmlformats.org/drawingml/2006/chart">
            <c:chart xmlns:c="http://schemas.openxmlformats.org/drawingml/2006/chart" xmlns:r="http://schemas.openxmlformats.org/officeDocument/2006/relationships" r:id="rId2"/>
          </a:graphicData>
        </a:graphic>
      </p:graphicFrame>
      <p:sp>
        <p:nvSpPr>
          <p:cNvPr id="9" name="Title 8">
            <a:extLst>
              <a:ext uri="{FF2B5EF4-FFF2-40B4-BE49-F238E27FC236}">
                <a16:creationId xmlns:a16="http://schemas.microsoft.com/office/drawing/2014/main" id="{6288615E-7BB5-4795-8E55-E68B38787AAF}"/>
              </a:ext>
            </a:extLst>
          </p:cNvPr>
          <p:cNvSpPr>
            <a:spLocks noGrp="1"/>
          </p:cNvSpPr>
          <p:nvPr>
            <p:ph type="title"/>
          </p:nvPr>
        </p:nvSpPr>
        <p:spPr/>
        <p:txBody>
          <a:bodyPr/>
          <a:lstStyle/>
          <a:p>
            <a:r>
              <a:rPr lang="en-US" sz="1800" spc="-50" dirty="0"/>
              <a:t>Supplier Support Expectations</a:t>
            </a:r>
          </a:p>
        </p:txBody>
      </p:sp>
      <p:sp>
        <p:nvSpPr>
          <p:cNvPr id="6" name="Footer Placeholder 5">
            <a:extLst>
              <a:ext uri="{FF2B5EF4-FFF2-40B4-BE49-F238E27FC236}">
                <a16:creationId xmlns:a16="http://schemas.microsoft.com/office/drawing/2014/main" id="{ECDFF61C-3552-4CC4-AF7B-5A8E773F4A30}"/>
              </a:ext>
            </a:extLst>
          </p:cNvPr>
          <p:cNvSpPr>
            <a:spLocks noGrp="1"/>
          </p:cNvSpPr>
          <p:nvPr>
            <p:ph type="ftr" sz="quarter" idx="13"/>
          </p:nvPr>
        </p:nvSpPr>
        <p:spPr/>
        <p:txBody>
          <a:bodyPr/>
          <a:lstStyle/>
          <a:p>
            <a:r>
              <a:rPr lang="en-US" dirty="0"/>
              <a:t>Base: 129 K-12 operators, 97 healthcare, 57 chain restaurant</a:t>
            </a:r>
          </a:p>
          <a:p>
            <a:r>
              <a:rPr lang="en-US" dirty="0"/>
              <a:t>Q: What type of support do expect from your prepared soup manufacturer partners?</a:t>
            </a:r>
          </a:p>
        </p:txBody>
      </p:sp>
      <p:sp>
        <p:nvSpPr>
          <p:cNvPr id="11" name="Text Placeholder 10">
            <a:extLst>
              <a:ext uri="{FF2B5EF4-FFF2-40B4-BE49-F238E27FC236}">
                <a16:creationId xmlns:a16="http://schemas.microsoft.com/office/drawing/2014/main" id="{98037D64-64E4-4D2F-96B8-A8D9C4241040}"/>
              </a:ext>
            </a:extLst>
          </p:cNvPr>
          <p:cNvSpPr>
            <a:spLocks noGrp="1"/>
          </p:cNvSpPr>
          <p:nvPr>
            <p:ph type="body" sz="quarter" idx="16"/>
          </p:nvPr>
        </p:nvSpPr>
        <p:spPr>
          <a:xfrm>
            <a:off x="3276600" y="304800"/>
            <a:ext cx="5486400" cy="1202908"/>
          </a:xfrm>
        </p:spPr>
        <p:txBody>
          <a:bodyPr/>
          <a:lstStyle/>
          <a:p>
            <a:r>
              <a:rPr lang="en-US" dirty="0"/>
              <a:t>Two out of five K-12 operators expect consumer trend info from their soup supplier partners. K-12 operators are competing with other outlets for student participation and understanding consumer trends can help them better compete. </a:t>
            </a:r>
          </a:p>
          <a:p>
            <a:r>
              <a:rPr lang="en-US" dirty="0"/>
              <a:t>For healthcare operators, industry flavor trends and deals are most important. </a:t>
            </a:r>
          </a:p>
          <a:p>
            <a:r>
              <a:rPr lang="en-US" dirty="0"/>
              <a:t>Restaurants are more likely than other segments to value marketing materials, which ultimately helps drive traffic.</a:t>
            </a:r>
          </a:p>
        </p:txBody>
      </p:sp>
      <p:sp>
        <p:nvSpPr>
          <p:cNvPr id="4" name="Slide Number Placeholder 3">
            <a:extLst>
              <a:ext uri="{FF2B5EF4-FFF2-40B4-BE49-F238E27FC236}">
                <a16:creationId xmlns:a16="http://schemas.microsoft.com/office/drawing/2014/main" id="{DE0AD8F1-163B-4930-8411-FAA990973BD7}"/>
              </a:ext>
            </a:extLst>
          </p:cNvPr>
          <p:cNvSpPr>
            <a:spLocks noGrp="1"/>
          </p:cNvSpPr>
          <p:nvPr>
            <p:ph type="sldNum" sz="quarter" idx="4"/>
          </p:nvPr>
        </p:nvSpPr>
        <p:spPr/>
        <p:txBody>
          <a:bodyPr/>
          <a:lstStyle/>
          <a:p>
            <a:fld id="{7B6B1C32-E567-445C-9FD5-2A0B0A08DD29}" type="slidenum">
              <a:rPr lang="en-US" smtClean="0"/>
              <a:pPr/>
              <a:t>86</a:t>
            </a:fld>
            <a:endParaRPr lang="en-US" dirty="0"/>
          </a:p>
        </p:txBody>
      </p:sp>
      <p:sp>
        <p:nvSpPr>
          <p:cNvPr id="19" name="Text Placeholder 18">
            <a:extLst>
              <a:ext uri="{FF2B5EF4-FFF2-40B4-BE49-F238E27FC236}">
                <a16:creationId xmlns:a16="http://schemas.microsoft.com/office/drawing/2014/main" id="{464616FC-D137-41C0-89E8-56B7EC5C0B53}"/>
              </a:ext>
            </a:extLst>
          </p:cNvPr>
          <p:cNvSpPr>
            <a:spLocks noGrp="1"/>
          </p:cNvSpPr>
          <p:nvPr>
            <p:ph type="body" sz="quarter" idx="17"/>
          </p:nvPr>
        </p:nvSpPr>
        <p:spPr>
          <a:xfrm>
            <a:off x="381000" y="914400"/>
            <a:ext cx="2590801" cy="324465"/>
          </a:xfrm>
        </p:spPr>
        <p:txBody>
          <a:bodyPr/>
          <a:lstStyle/>
          <a:p>
            <a:r>
              <a:rPr lang="en-US" sz="1800" spc="-50" dirty="0">
                <a:solidFill>
                  <a:schemeClr val="tx1"/>
                </a:solidFill>
              </a:rPr>
              <a:t>Priority segments</a:t>
            </a:r>
          </a:p>
        </p:txBody>
      </p:sp>
      <p:graphicFrame>
        <p:nvGraphicFramePr>
          <p:cNvPr id="22" name="Chart Placeholder 28">
            <a:extLst>
              <a:ext uri="{FF2B5EF4-FFF2-40B4-BE49-F238E27FC236}">
                <a16:creationId xmlns:a16="http://schemas.microsoft.com/office/drawing/2014/main" id="{1985A678-C32C-4746-87D0-95E03F6DCBCA}"/>
              </a:ext>
            </a:extLst>
          </p:cNvPr>
          <p:cNvGraphicFramePr>
            <a:graphicFrameLocks/>
          </p:cNvGraphicFramePr>
          <p:nvPr>
            <p:extLst>
              <p:ext uri="{D42A27DB-BD31-4B8C-83A1-F6EECF244321}">
                <p14:modId xmlns:p14="http://schemas.microsoft.com/office/powerpoint/2010/main" val="2065010882"/>
              </p:ext>
            </p:extLst>
          </p:nvPr>
        </p:nvGraphicFramePr>
        <p:xfrm>
          <a:off x="3276600" y="1609725"/>
          <a:ext cx="2590800" cy="45882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Chart Placeholder 28">
            <a:extLst>
              <a:ext uri="{FF2B5EF4-FFF2-40B4-BE49-F238E27FC236}">
                <a16:creationId xmlns:a16="http://schemas.microsoft.com/office/drawing/2014/main" id="{46B641D6-27B2-4B4D-B740-7994CCFB85FC}"/>
              </a:ext>
            </a:extLst>
          </p:cNvPr>
          <p:cNvGraphicFramePr>
            <a:graphicFrameLocks/>
          </p:cNvGraphicFramePr>
          <p:nvPr>
            <p:extLst>
              <p:ext uri="{D42A27DB-BD31-4B8C-83A1-F6EECF244321}">
                <p14:modId xmlns:p14="http://schemas.microsoft.com/office/powerpoint/2010/main" val="99086070"/>
              </p:ext>
            </p:extLst>
          </p:nvPr>
        </p:nvGraphicFramePr>
        <p:xfrm>
          <a:off x="6172200" y="1609725"/>
          <a:ext cx="2590800" cy="47126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235911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29038E44-4305-4AB0-B3C2-840666FABC35}"/>
              </a:ext>
            </a:extLst>
          </p:cNvPr>
          <p:cNvGraphicFramePr>
            <a:graphicFrameLocks noGrp="1"/>
          </p:cNvGraphicFramePr>
          <p:nvPr>
            <p:ph type="chart" sz="quarter" idx="16"/>
            <p:extLst>
              <p:ext uri="{D42A27DB-BD31-4B8C-83A1-F6EECF244321}">
                <p14:modId xmlns:p14="http://schemas.microsoft.com/office/powerpoint/2010/main" val="13349522"/>
              </p:ext>
            </p:extLst>
          </p:nvPr>
        </p:nvGraphicFramePr>
        <p:xfrm>
          <a:off x="381000" y="2743200"/>
          <a:ext cx="4029075" cy="3352800"/>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a:extLst>
              <a:ext uri="{FF2B5EF4-FFF2-40B4-BE49-F238E27FC236}">
                <a16:creationId xmlns:a16="http://schemas.microsoft.com/office/drawing/2014/main" id="{05FD0244-08E7-4E38-AACD-4252624B85D6}"/>
              </a:ext>
            </a:extLst>
          </p:cNvPr>
          <p:cNvSpPr>
            <a:spLocks noGrp="1"/>
          </p:cNvSpPr>
          <p:nvPr>
            <p:ph type="sldNum" sz="quarter" idx="10"/>
          </p:nvPr>
        </p:nvSpPr>
        <p:spPr/>
        <p:txBody>
          <a:bodyPr/>
          <a:lstStyle/>
          <a:p>
            <a:pPr defTabSz="856716"/>
            <a:fld id="{7B6B1C32-E567-445C-9FD5-2A0B0A08DD29}" type="slidenum">
              <a:rPr lang="en-US" smtClean="0"/>
              <a:pPr defTabSz="856716"/>
              <a:t>87</a:t>
            </a:fld>
            <a:endParaRPr lang="en-US" dirty="0"/>
          </a:p>
        </p:txBody>
      </p:sp>
      <p:sp>
        <p:nvSpPr>
          <p:cNvPr id="2" name="Title 1">
            <a:extLst>
              <a:ext uri="{FF2B5EF4-FFF2-40B4-BE49-F238E27FC236}">
                <a16:creationId xmlns:a16="http://schemas.microsoft.com/office/drawing/2014/main" id="{619604C7-B70B-47B8-918E-32843B1A3625}"/>
              </a:ext>
            </a:extLst>
          </p:cNvPr>
          <p:cNvSpPr>
            <a:spLocks noGrp="1"/>
          </p:cNvSpPr>
          <p:nvPr>
            <p:ph type="title"/>
          </p:nvPr>
        </p:nvSpPr>
        <p:spPr/>
        <p:txBody>
          <a:bodyPr/>
          <a:lstStyle/>
          <a:p>
            <a:r>
              <a:rPr lang="en-US" dirty="0"/>
              <a:t>Change in Soup Brands</a:t>
            </a:r>
          </a:p>
        </p:txBody>
      </p:sp>
      <p:sp>
        <p:nvSpPr>
          <p:cNvPr id="3" name="Footer Placeholder 2">
            <a:extLst>
              <a:ext uri="{FF2B5EF4-FFF2-40B4-BE49-F238E27FC236}">
                <a16:creationId xmlns:a16="http://schemas.microsoft.com/office/drawing/2014/main" id="{58216A92-9C12-40E7-8CB9-D354898289D2}"/>
              </a:ext>
            </a:extLst>
          </p:cNvPr>
          <p:cNvSpPr>
            <a:spLocks noGrp="1"/>
          </p:cNvSpPr>
          <p:nvPr>
            <p:ph type="ftr" sz="quarter" idx="13"/>
          </p:nvPr>
        </p:nvSpPr>
        <p:spPr/>
        <p:txBody>
          <a:bodyPr/>
          <a:lstStyle/>
          <a:p>
            <a:r>
              <a:rPr lang="en-US" dirty="0"/>
              <a:t>Base: 508 operators, 160 restaurant, 266 non comm, 41 hotel, 41 c-store </a:t>
            </a:r>
          </a:p>
          <a:p>
            <a:r>
              <a:rPr lang="en-US" dirty="0"/>
              <a:t>Base: 508 operators, 129 K-12, 97 healthcare, 57 chain</a:t>
            </a:r>
            <a:br>
              <a:rPr lang="en-US" dirty="0"/>
            </a:br>
            <a:r>
              <a:rPr lang="en-US" dirty="0"/>
              <a:t>Q: Over the past two years, have you switched or added brands of prepared soup products used in your operations?</a:t>
            </a:r>
          </a:p>
        </p:txBody>
      </p:sp>
      <p:sp>
        <p:nvSpPr>
          <p:cNvPr id="7" name="Text Placeholder 6">
            <a:extLst>
              <a:ext uri="{FF2B5EF4-FFF2-40B4-BE49-F238E27FC236}">
                <a16:creationId xmlns:a16="http://schemas.microsoft.com/office/drawing/2014/main" id="{617E1951-FFCF-47B9-AAD9-BC95716EA58C}"/>
              </a:ext>
            </a:extLst>
          </p:cNvPr>
          <p:cNvSpPr>
            <a:spLocks noGrp="1"/>
          </p:cNvSpPr>
          <p:nvPr>
            <p:ph type="body" sz="quarter" idx="18"/>
          </p:nvPr>
        </p:nvSpPr>
        <p:spPr/>
        <p:txBody>
          <a:bodyPr/>
          <a:lstStyle/>
          <a:p>
            <a:r>
              <a:rPr lang="en-US" b="1" dirty="0"/>
              <a:t>Regardless of segment, fewer than one in six operators have switched soup brands used over the past two years. </a:t>
            </a:r>
          </a:p>
          <a:p>
            <a:endParaRPr lang="en-US" b="1" dirty="0"/>
          </a:p>
          <a:p>
            <a:endParaRPr lang="en-US" b="1" dirty="0"/>
          </a:p>
          <a:p>
            <a:endParaRPr lang="en-US" b="1" dirty="0"/>
          </a:p>
          <a:p>
            <a:endParaRPr lang="en-US" b="1" dirty="0"/>
          </a:p>
          <a:p>
            <a:endParaRPr lang="en-US" b="1" dirty="0"/>
          </a:p>
          <a:p>
            <a:endParaRPr lang="en-US" b="1" dirty="0"/>
          </a:p>
          <a:p>
            <a:r>
              <a:rPr lang="en-US" dirty="0"/>
              <a:t>Restaurants, especially family (20%), fine (17%) and chain (16%), as well as healthcare (15%) operators are the most likely to have switched in the past two years.  </a:t>
            </a:r>
          </a:p>
          <a:p>
            <a:r>
              <a:rPr lang="en-US" dirty="0"/>
              <a:t>K-12 (5%) and c-store (2%) operators have been the most loyal to their current brand of soup. </a:t>
            </a:r>
          </a:p>
          <a:p>
            <a:endParaRPr lang="en-US" dirty="0"/>
          </a:p>
          <a:p>
            <a:endParaRPr lang="en-US" dirty="0"/>
          </a:p>
        </p:txBody>
      </p:sp>
      <p:sp>
        <p:nvSpPr>
          <p:cNvPr id="6" name="Text Placeholder 5">
            <a:extLst>
              <a:ext uri="{FF2B5EF4-FFF2-40B4-BE49-F238E27FC236}">
                <a16:creationId xmlns:a16="http://schemas.microsoft.com/office/drawing/2014/main" id="{BF802FA7-CEEF-4BE8-9CCF-4BD3D4F3CCFB}"/>
              </a:ext>
            </a:extLst>
          </p:cNvPr>
          <p:cNvSpPr>
            <a:spLocks noGrp="1"/>
          </p:cNvSpPr>
          <p:nvPr>
            <p:ph type="body" sz="quarter" idx="15"/>
          </p:nvPr>
        </p:nvSpPr>
        <p:spPr>
          <a:xfrm>
            <a:off x="381000" y="1740500"/>
            <a:ext cx="2590801" cy="371764"/>
          </a:xfrm>
        </p:spPr>
        <p:txBody>
          <a:bodyPr/>
          <a:lstStyle/>
          <a:p>
            <a:r>
              <a:rPr lang="en-US" dirty="0"/>
              <a:t>Total sample</a:t>
            </a:r>
          </a:p>
        </p:txBody>
      </p:sp>
      <p:graphicFrame>
        <p:nvGraphicFramePr>
          <p:cNvPr id="9" name="Content Placeholder 9">
            <a:extLst>
              <a:ext uri="{FF2B5EF4-FFF2-40B4-BE49-F238E27FC236}">
                <a16:creationId xmlns:a16="http://schemas.microsoft.com/office/drawing/2014/main" id="{21FCB604-5489-4B77-BF8E-2D71996A71B7}"/>
              </a:ext>
            </a:extLst>
          </p:cNvPr>
          <p:cNvGraphicFramePr>
            <a:graphicFrameLocks noGrp="1"/>
          </p:cNvGraphicFramePr>
          <p:nvPr>
            <p:ph type="chart" sz="quarter" idx="17"/>
            <p:extLst>
              <p:ext uri="{D42A27DB-BD31-4B8C-83A1-F6EECF244321}">
                <p14:modId xmlns:p14="http://schemas.microsoft.com/office/powerpoint/2010/main" val="1799707127"/>
              </p:ext>
            </p:extLst>
          </p:nvPr>
        </p:nvGraphicFramePr>
        <p:xfrm>
          <a:off x="4023361" y="2743200"/>
          <a:ext cx="4739640" cy="335280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ECCDE621-2FF5-4136-BE6F-70B55FE2E380}"/>
              </a:ext>
            </a:extLst>
          </p:cNvPr>
          <p:cNvSpPr/>
          <p:nvPr/>
        </p:nvSpPr>
        <p:spPr>
          <a:xfrm>
            <a:off x="2286000" y="2459510"/>
            <a:ext cx="4572000" cy="338554"/>
          </a:xfrm>
          <a:prstGeom prst="rect">
            <a:avLst/>
          </a:prstGeom>
        </p:spPr>
        <p:txBody>
          <a:bodyPr>
            <a:spAutoFit/>
          </a:bodyPr>
          <a:lstStyle/>
          <a:p>
            <a:pPr algn="ctr">
              <a:defRPr sz="1862" b="0" i="0" u="none" strike="noStrike" kern="1200" spc="0" baseline="0">
                <a:solidFill>
                  <a:srgbClr val="2C2A28"/>
                </a:solidFill>
                <a:latin typeface="+mn-lt"/>
                <a:ea typeface="+mn-ea"/>
                <a:cs typeface="+mn-cs"/>
              </a:defRPr>
            </a:pPr>
            <a:r>
              <a:rPr lang="en-US" sz="1600" dirty="0">
                <a:latin typeface="Georgia" panose="02040502050405020303" pitchFamily="18" charset="0"/>
              </a:rPr>
              <a:t>% Changing Soup Brands in Past Two Years</a:t>
            </a:r>
          </a:p>
        </p:txBody>
      </p:sp>
    </p:spTree>
    <p:extLst>
      <p:ext uri="{BB962C8B-B14F-4D97-AF65-F5344CB8AC3E}">
        <p14:creationId xmlns:p14="http://schemas.microsoft.com/office/powerpoint/2010/main" val="6936566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AEC56559-C711-4D4E-9453-16DA35EEE1F8}"/>
              </a:ext>
            </a:extLst>
          </p:cNvPr>
          <p:cNvSpPr>
            <a:spLocks noGrp="1"/>
          </p:cNvSpPr>
          <p:nvPr>
            <p:ph type="sldNum" sz="quarter" idx="10"/>
          </p:nvPr>
        </p:nvSpPr>
        <p:spPr/>
        <p:txBody>
          <a:bodyPr/>
          <a:lstStyle/>
          <a:p>
            <a:pPr defTabSz="856716"/>
            <a:fld id="{7B6B1C32-E567-445C-9FD5-2A0B0A08DD29}" type="slidenum">
              <a:rPr lang="en-US" smtClean="0"/>
              <a:pPr defTabSz="856716"/>
              <a:t>88</a:t>
            </a:fld>
            <a:endParaRPr lang="en-US" dirty="0"/>
          </a:p>
        </p:txBody>
      </p:sp>
      <p:sp>
        <p:nvSpPr>
          <p:cNvPr id="13" name="Text Placeholder 12">
            <a:extLst>
              <a:ext uri="{FF2B5EF4-FFF2-40B4-BE49-F238E27FC236}">
                <a16:creationId xmlns:a16="http://schemas.microsoft.com/office/drawing/2014/main" id="{1F9D93BC-408E-4A5E-AB2C-0A50C1FCDE17}"/>
              </a:ext>
            </a:extLst>
          </p:cNvPr>
          <p:cNvSpPr>
            <a:spLocks noGrp="1"/>
          </p:cNvSpPr>
          <p:nvPr>
            <p:ph type="body" sz="quarter" idx="12"/>
          </p:nvPr>
        </p:nvSpPr>
        <p:spPr/>
        <p:txBody>
          <a:bodyPr/>
          <a:lstStyle/>
          <a:p>
            <a:r>
              <a:rPr lang="en-US" dirty="0"/>
              <a:t>Among operators who said they have switched or added brands in the past two years, Campbell’s is the most commonly added brand, primarily driven by K-12 (83%) and college and university (75%) operators. </a:t>
            </a:r>
          </a:p>
          <a:p>
            <a:r>
              <a:rPr lang="en-US" dirty="0"/>
              <a:t>Heinz and Kettle Cuisine are two other brands commonly added by operators who have switched. </a:t>
            </a:r>
          </a:p>
        </p:txBody>
      </p:sp>
      <p:sp>
        <p:nvSpPr>
          <p:cNvPr id="12" name="Title 11">
            <a:extLst>
              <a:ext uri="{FF2B5EF4-FFF2-40B4-BE49-F238E27FC236}">
                <a16:creationId xmlns:a16="http://schemas.microsoft.com/office/drawing/2014/main" id="{2E927BD6-E19A-42B1-8B03-6E6F9E890EA9}"/>
              </a:ext>
            </a:extLst>
          </p:cNvPr>
          <p:cNvSpPr>
            <a:spLocks noGrp="1"/>
          </p:cNvSpPr>
          <p:nvPr>
            <p:ph type="title"/>
          </p:nvPr>
        </p:nvSpPr>
        <p:spPr>
          <a:xfrm>
            <a:off x="384049" y="304800"/>
            <a:ext cx="2703280" cy="1752600"/>
          </a:xfrm>
        </p:spPr>
        <p:txBody>
          <a:bodyPr/>
          <a:lstStyle/>
          <a:p>
            <a:r>
              <a:rPr lang="en-US" dirty="0"/>
              <a:t>Brands Operators Began Purchasing</a:t>
            </a:r>
          </a:p>
        </p:txBody>
      </p:sp>
      <p:sp>
        <p:nvSpPr>
          <p:cNvPr id="10" name="Footer Placeholder 9">
            <a:extLst>
              <a:ext uri="{FF2B5EF4-FFF2-40B4-BE49-F238E27FC236}">
                <a16:creationId xmlns:a16="http://schemas.microsoft.com/office/drawing/2014/main" id="{49E170AF-E73D-424D-AF05-58EFF68F4A92}"/>
              </a:ext>
            </a:extLst>
          </p:cNvPr>
          <p:cNvSpPr>
            <a:spLocks noGrp="1"/>
          </p:cNvSpPr>
          <p:nvPr>
            <p:ph type="ftr" sz="quarter" idx="13"/>
          </p:nvPr>
        </p:nvSpPr>
        <p:spPr/>
        <p:txBody>
          <a:bodyPr/>
          <a:lstStyle/>
          <a:p>
            <a:r>
              <a:rPr lang="en-US" dirty="0"/>
              <a:t>Base: 55 operators who switched or added brands in the past two years, 24 restaurant, 26 non comm</a:t>
            </a:r>
            <a:br>
              <a:rPr lang="en-US" dirty="0"/>
            </a:br>
            <a:r>
              <a:rPr lang="en-US" dirty="0"/>
              <a:t>Q: You said you currently menu frozen soup in your operation. Please select the brands of frozen soup that you currently menu in your operation. </a:t>
            </a:r>
          </a:p>
          <a:p>
            <a:r>
              <a:rPr lang="en-US" dirty="0"/>
              <a:t>Note: Hotels and c-store not shown due to extremely small sample sizes (hotels = 3 and c-store = 1)</a:t>
            </a:r>
          </a:p>
        </p:txBody>
      </p:sp>
      <p:sp>
        <p:nvSpPr>
          <p:cNvPr id="14" name="Text Placeholder 13">
            <a:extLst>
              <a:ext uri="{FF2B5EF4-FFF2-40B4-BE49-F238E27FC236}">
                <a16:creationId xmlns:a16="http://schemas.microsoft.com/office/drawing/2014/main" id="{EAB1A783-8B20-4C36-9FEF-8F050FE5CDB0}"/>
              </a:ext>
            </a:extLst>
          </p:cNvPr>
          <p:cNvSpPr>
            <a:spLocks noGrp="1"/>
          </p:cNvSpPr>
          <p:nvPr>
            <p:ph type="body" sz="quarter" idx="15"/>
          </p:nvPr>
        </p:nvSpPr>
        <p:spPr/>
        <p:txBody>
          <a:bodyPr/>
          <a:lstStyle/>
          <a:p>
            <a:r>
              <a:rPr lang="en-US" dirty="0"/>
              <a:t>By segment</a:t>
            </a:r>
          </a:p>
        </p:txBody>
      </p:sp>
      <p:graphicFrame>
        <p:nvGraphicFramePr>
          <p:cNvPr id="16" name="Chart Placeholder 28">
            <a:extLst>
              <a:ext uri="{FF2B5EF4-FFF2-40B4-BE49-F238E27FC236}">
                <a16:creationId xmlns:a16="http://schemas.microsoft.com/office/drawing/2014/main" id="{DCFD7315-B771-4BF5-AC5D-4D38FD0286DC}"/>
              </a:ext>
            </a:extLst>
          </p:cNvPr>
          <p:cNvGraphicFramePr>
            <a:graphicFrameLocks noGrp="1"/>
          </p:cNvGraphicFramePr>
          <p:nvPr>
            <p:ph type="chart" sz="quarter" idx="17"/>
            <p:extLst>
              <p:ext uri="{D42A27DB-BD31-4B8C-83A1-F6EECF244321}">
                <p14:modId xmlns:p14="http://schemas.microsoft.com/office/powerpoint/2010/main" val="1161994787"/>
              </p:ext>
            </p:extLst>
          </p:nvPr>
        </p:nvGraphicFramePr>
        <p:xfrm>
          <a:off x="3276600" y="304800"/>
          <a:ext cx="5486400" cy="6248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398065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AEC56559-C711-4D4E-9453-16DA35EEE1F8}"/>
              </a:ext>
            </a:extLst>
          </p:cNvPr>
          <p:cNvSpPr>
            <a:spLocks noGrp="1"/>
          </p:cNvSpPr>
          <p:nvPr>
            <p:ph type="sldNum" sz="quarter" idx="10"/>
          </p:nvPr>
        </p:nvSpPr>
        <p:spPr/>
        <p:txBody>
          <a:bodyPr/>
          <a:lstStyle/>
          <a:p>
            <a:pPr defTabSz="856716"/>
            <a:fld id="{7B6B1C32-E567-445C-9FD5-2A0B0A08DD29}" type="slidenum">
              <a:rPr lang="en-US" smtClean="0"/>
              <a:pPr defTabSz="856716"/>
              <a:t>89</a:t>
            </a:fld>
            <a:endParaRPr lang="en-US" dirty="0"/>
          </a:p>
        </p:txBody>
      </p:sp>
      <p:sp>
        <p:nvSpPr>
          <p:cNvPr id="13" name="Text Placeholder 12">
            <a:extLst>
              <a:ext uri="{FF2B5EF4-FFF2-40B4-BE49-F238E27FC236}">
                <a16:creationId xmlns:a16="http://schemas.microsoft.com/office/drawing/2014/main" id="{1F9D93BC-408E-4A5E-AB2C-0A50C1FCDE17}"/>
              </a:ext>
            </a:extLst>
          </p:cNvPr>
          <p:cNvSpPr>
            <a:spLocks noGrp="1"/>
          </p:cNvSpPr>
          <p:nvPr>
            <p:ph type="body" sz="quarter" idx="12"/>
          </p:nvPr>
        </p:nvSpPr>
        <p:spPr/>
        <p:txBody>
          <a:bodyPr/>
          <a:lstStyle/>
          <a:p>
            <a:r>
              <a:rPr lang="en-US" dirty="0"/>
              <a:t>Among operators who said they have switched or added brands in the past two years, one in three have simply added a new brand to their lineup. </a:t>
            </a:r>
          </a:p>
          <a:p>
            <a:r>
              <a:rPr lang="en-US" dirty="0"/>
              <a:t>Heinz and Campbell’s are the two brands operators are the most likely to have moved away from over the past two years. </a:t>
            </a:r>
          </a:p>
          <a:p>
            <a:r>
              <a:rPr lang="en-US" dirty="0"/>
              <a:t>Among operators who switched away from Campbell’s, pricing (78%) and distributor availability (55%) were the  most common drivers for changing.</a:t>
            </a:r>
          </a:p>
          <a:p>
            <a:endParaRPr lang="en-US" dirty="0"/>
          </a:p>
          <a:p>
            <a:endParaRPr lang="en-US" dirty="0"/>
          </a:p>
        </p:txBody>
      </p:sp>
      <p:sp>
        <p:nvSpPr>
          <p:cNvPr id="12" name="Title 11">
            <a:extLst>
              <a:ext uri="{FF2B5EF4-FFF2-40B4-BE49-F238E27FC236}">
                <a16:creationId xmlns:a16="http://schemas.microsoft.com/office/drawing/2014/main" id="{2E927BD6-E19A-42B1-8B03-6E6F9E890EA9}"/>
              </a:ext>
            </a:extLst>
          </p:cNvPr>
          <p:cNvSpPr>
            <a:spLocks noGrp="1"/>
          </p:cNvSpPr>
          <p:nvPr>
            <p:ph type="title"/>
          </p:nvPr>
        </p:nvSpPr>
        <p:spPr>
          <a:xfrm>
            <a:off x="384048" y="304800"/>
            <a:ext cx="2706623" cy="1752600"/>
          </a:xfrm>
        </p:spPr>
        <p:txBody>
          <a:bodyPr/>
          <a:lstStyle/>
          <a:p>
            <a:r>
              <a:rPr lang="en-US" dirty="0"/>
              <a:t>Brands Operators Stopped Purchasing</a:t>
            </a:r>
          </a:p>
        </p:txBody>
      </p:sp>
      <p:sp>
        <p:nvSpPr>
          <p:cNvPr id="10" name="Footer Placeholder 9">
            <a:extLst>
              <a:ext uri="{FF2B5EF4-FFF2-40B4-BE49-F238E27FC236}">
                <a16:creationId xmlns:a16="http://schemas.microsoft.com/office/drawing/2014/main" id="{49E170AF-E73D-424D-AF05-58EFF68F4A92}"/>
              </a:ext>
            </a:extLst>
          </p:cNvPr>
          <p:cNvSpPr>
            <a:spLocks noGrp="1"/>
          </p:cNvSpPr>
          <p:nvPr>
            <p:ph type="ftr" sz="quarter" idx="13"/>
          </p:nvPr>
        </p:nvSpPr>
        <p:spPr>
          <a:xfrm>
            <a:off x="381001" y="6198017"/>
            <a:ext cx="2590799" cy="355183"/>
          </a:xfrm>
        </p:spPr>
        <p:txBody>
          <a:bodyPr/>
          <a:lstStyle/>
          <a:p>
            <a:r>
              <a:rPr lang="en-US" dirty="0"/>
              <a:t>Base: 55 operators who switched or added brands in the past two years, 24 restaurant, 26 non comm</a:t>
            </a:r>
            <a:br>
              <a:rPr lang="en-US" dirty="0"/>
            </a:br>
            <a:r>
              <a:rPr lang="en-US" dirty="0"/>
              <a:t>Q: You said you currently menu frozen soup in your operation. Please select the brands of frozen soup that you currently menu in your operation. </a:t>
            </a:r>
          </a:p>
          <a:p>
            <a:r>
              <a:rPr lang="en-US" dirty="0"/>
              <a:t>Base: 9 operators who switched away from Campbell’s, 4 restaurants, 4 noncommercial</a:t>
            </a:r>
          </a:p>
          <a:p>
            <a:r>
              <a:rPr lang="en-US" dirty="0"/>
              <a:t>Q: Why did you switch away from ___________ brand of prepared soup products?  Select all that apply.</a:t>
            </a:r>
          </a:p>
          <a:p>
            <a:r>
              <a:rPr lang="en-US" dirty="0"/>
              <a:t>Note: Hotels and c-store not shown due to extremely smalls ample sizes (hotels = 4 and c-store = 1)</a:t>
            </a:r>
          </a:p>
        </p:txBody>
      </p:sp>
      <p:sp>
        <p:nvSpPr>
          <p:cNvPr id="14" name="Text Placeholder 13">
            <a:extLst>
              <a:ext uri="{FF2B5EF4-FFF2-40B4-BE49-F238E27FC236}">
                <a16:creationId xmlns:a16="http://schemas.microsoft.com/office/drawing/2014/main" id="{EAB1A783-8B20-4C36-9FEF-8F050FE5CDB0}"/>
              </a:ext>
            </a:extLst>
          </p:cNvPr>
          <p:cNvSpPr>
            <a:spLocks noGrp="1"/>
          </p:cNvSpPr>
          <p:nvPr>
            <p:ph type="body" sz="quarter" idx="15"/>
          </p:nvPr>
        </p:nvSpPr>
        <p:spPr/>
        <p:txBody>
          <a:bodyPr/>
          <a:lstStyle/>
          <a:p>
            <a:r>
              <a:rPr lang="en-US" dirty="0"/>
              <a:t>By segment</a:t>
            </a:r>
          </a:p>
        </p:txBody>
      </p:sp>
      <p:graphicFrame>
        <p:nvGraphicFramePr>
          <p:cNvPr id="16" name="Chart Placeholder 28">
            <a:extLst>
              <a:ext uri="{FF2B5EF4-FFF2-40B4-BE49-F238E27FC236}">
                <a16:creationId xmlns:a16="http://schemas.microsoft.com/office/drawing/2014/main" id="{DCFD7315-B771-4BF5-AC5D-4D38FD0286DC}"/>
              </a:ext>
            </a:extLst>
          </p:cNvPr>
          <p:cNvGraphicFramePr>
            <a:graphicFrameLocks noGrp="1"/>
          </p:cNvGraphicFramePr>
          <p:nvPr>
            <p:ph type="chart" sz="quarter" idx="17"/>
            <p:extLst>
              <p:ext uri="{D42A27DB-BD31-4B8C-83A1-F6EECF244321}">
                <p14:modId xmlns:p14="http://schemas.microsoft.com/office/powerpoint/2010/main" val="3091296663"/>
              </p:ext>
            </p:extLst>
          </p:nvPr>
        </p:nvGraphicFramePr>
        <p:xfrm>
          <a:off x="3276600" y="304799"/>
          <a:ext cx="5486400" cy="624616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9">
            <a:extLst>
              <a:ext uri="{FF2B5EF4-FFF2-40B4-BE49-F238E27FC236}">
                <a16:creationId xmlns:a16="http://schemas.microsoft.com/office/drawing/2014/main" id="{A9B31725-22EF-4B2C-99B9-49A2EA7BA065}"/>
              </a:ext>
            </a:extLst>
          </p:cNvPr>
          <p:cNvSpPr txBox="1">
            <a:spLocks/>
          </p:cNvSpPr>
          <p:nvPr/>
        </p:nvSpPr>
        <p:spPr>
          <a:xfrm>
            <a:off x="7666992" y="1464649"/>
            <a:ext cx="1095121" cy="307777"/>
          </a:xfrm>
          <a:prstGeom prst="rect">
            <a:avLst/>
          </a:prstGeom>
        </p:spPr>
        <p:txBody>
          <a:bodyPr vert="horz" lIns="0" tIns="0" rIns="0" bIns="0" numCol="1" spcCol="365760" rtlCol="0">
            <a:noAutofit/>
          </a:bodyPr>
          <a:lstStyle>
            <a:lvl1pPr marL="0" indent="0" algn="l" defTabSz="906199" rtl="0" eaLnBrk="1" latinLnBrk="0" hangingPunct="1">
              <a:spcBef>
                <a:spcPts val="0"/>
              </a:spcBef>
              <a:spcAft>
                <a:spcPts val="800"/>
              </a:spcAft>
              <a:buClrTx/>
              <a:buFont typeface="Calibri" panose="020F0502020204030204" pitchFamily="34" charset="0"/>
              <a:buNone/>
              <a:defRPr sz="1100" kern="1200" spc="-50" baseline="0">
                <a:solidFill>
                  <a:schemeClr val="tx1"/>
                </a:solidFill>
                <a:latin typeface="Georgia" charset="0"/>
                <a:ea typeface="Georgia" charset="0"/>
                <a:cs typeface="Georgia" charset="0"/>
              </a:defRPr>
            </a:lvl1pPr>
            <a:lvl2pPr marL="406400" indent="-234950" algn="l" defTabSz="906199" rtl="0" eaLnBrk="1" latinLnBrk="0" hangingPunct="1">
              <a:spcBef>
                <a:spcPts val="0"/>
              </a:spcBef>
              <a:spcAft>
                <a:spcPts val="400"/>
              </a:spcAft>
              <a:buClr>
                <a:schemeClr val="tx2"/>
              </a:buClr>
              <a:buFont typeface="Helvetica" charset="0"/>
              <a:buChar char="●"/>
              <a:tabLst/>
              <a:defRPr sz="1100" kern="1200" spc="-50" baseline="0">
                <a:solidFill>
                  <a:schemeClr val="tx1"/>
                </a:solidFill>
                <a:latin typeface="Georgia" charset="0"/>
                <a:ea typeface="Georgia" charset="0"/>
                <a:cs typeface="Georgia" charset="0"/>
              </a:defRPr>
            </a:lvl2pPr>
            <a:lvl3pPr marL="750888" indent="-284163" algn="l" defTabSz="906199" rtl="0" eaLnBrk="1" latinLnBrk="0" hangingPunct="1">
              <a:spcBef>
                <a:spcPts val="0"/>
              </a:spcBef>
              <a:spcAft>
                <a:spcPts val="400"/>
              </a:spcAft>
              <a:buClrTx/>
              <a:buFont typeface="AppleSymbols" charset="0"/>
              <a:buChar char="⎯"/>
              <a:tabLst/>
              <a:defRPr sz="1100" kern="1200" spc="-50" baseline="0">
                <a:solidFill>
                  <a:schemeClr val="tx1"/>
                </a:solidFill>
                <a:latin typeface="Georgia" charset="0"/>
                <a:ea typeface="Georgia" charset="0"/>
                <a:cs typeface="Georgia" charset="0"/>
              </a:defRPr>
            </a:lvl3pPr>
            <a:lvl4pPr marL="1035050" indent="-233363" algn="l" defTabSz="906199" rtl="0" eaLnBrk="1" latinLnBrk="0" hangingPunct="1">
              <a:spcBef>
                <a:spcPts val="0"/>
              </a:spcBef>
              <a:spcAft>
                <a:spcPts val="400"/>
              </a:spcAft>
              <a:buClrTx/>
              <a:buFont typeface="Calibri" panose="020F0502020204030204" pitchFamily="34" charset="0"/>
              <a:buChar char="‒"/>
              <a:tabLst/>
              <a:defRPr sz="1100" kern="1200" spc="-50" baseline="0">
                <a:solidFill>
                  <a:schemeClr val="tx1"/>
                </a:solidFill>
                <a:latin typeface="Georgia" charset="0"/>
                <a:ea typeface="Georgia" charset="0"/>
                <a:cs typeface="Georgia" charset="0"/>
              </a:defRPr>
            </a:lvl4pPr>
            <a:lvl5pPr marL="1320800" indent="-234950" algn="l" defTabSz="906199" rtl="0" eaLnBrk="1" latinLnBrk="0" hangingPunct="1">
              <a:spcBef>
                <a:spcPts val="0"/>
              </a:spcBef>
              <a:spcAft>
                <a:spcPts val="400"/>
              </a:spcAft>
              <a:buClrTx/>
              <a:buFont typeface="Calibri" panose="020F0502020204030204" pitchFamily="34" charset="0"/>
              <a:buChar char="‒"/>
              <a:tabLst/>
              <a:defRPr sz="1100" kern="1200" spc="-50" baseline="0">
                <a:solidFill>
                  <a:schemeClr val="tx1"/>
                </a:solidFill>
                <a:latin typeface="Georgia" charset="0"/>
                <a:ea typeface="Georgia" charset="0"/>
                <a:cs typeface="Georgia" charset="0"/>
              </a:defRPr>
            </a:lvl5pPr>
            <a:lvl6pPr marL="2492048"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6pPr>
            <a:lvl7pPr marL="2945147"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7pPr>
            <a:lvl8pPr marL="3398246"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8pPr>
            <a:lvl9pPr marL="3851346"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9pPr>
          </a:lstStyle>
          <a:p>
            <a:pPr marL="0" marR="0" lvl="0" indent="0" algn="r" defTabSz="906199" rtl="0" eaLnBrk="1" fontAlgn="auto" latinLnBrk="0" hangingPunct="1">
              <a:lnSpc>
                <a:spcPct val="100000"/>
              </a:lnSpc>
              <a:spcBef>
                <a:spcPts val="0"/>
              </a:spcBef>
              <a:spcAft>
                <a:spcPts val="800"/>
              </a:spcAft>
              <a:buClrTx/>
              <a:buSzTx/>
              <a:buFont typeface="Calibri" panose="020F0502020204030204" pitchFamily="34" charset="0"/>
              <a:buNone/>
              <a:tabLst/>
              <a:defRPr/>
            </a:pPr>
            <a:r>
              <a:rPr kumimoji="0" lang="en-US" sz="1000" b="1" i="0" u="none" strike="noStrike" kern="1200" cap="none" spc="0" normalizeH="0" baseline="0" noProof="0" dirty="0">
                <a:ln>
                  <a:noFill/>
                </a:ln>
                <a:solidFill>
                  <a:srgbClr val="2C2A28"/>
                </a:solidFill>
                <a:effectLst/>
                <a:uLnTx/>
                <a:uFillTx/>
                <a:latin typeface="Arial" panose="020B0604020202020204"/>
              </a:rPr>
              <a:t>78% </a:t>
            </a:r>
            <a:r>
              <a:rPr kumimoji="0" lang="en-US" sz="1000" b="0" i="0" u="none" strike="noStrike" kern="1200" cap="none" spc="0" normalizeH="0" baseline="0" noProof="0" dirty="0">
                <a:ln>
                  <a:noFill/>
                </a:ln>
                <a:solidFill>
                  <a:srgbClr val="2C2A28"/>
                </a:solidFill>
                <a:effectLst/>
                <a:uLnTx/>
                <a:uFillTx/>
                <a:latin typeface="Arial" panose="020B0604020202020204"/>
              </a:rPr>
              <a:t>dropped for </a:t>
            </a:r>
            <a:r>
              <a:rPr lang="en-US" sz="1000" spc="0" dirty="0">
                <a:solidFill>
                  <a:srgbClr val="2C2A28"/>
                </a:solidFill>
                <a:latin typeface="Arial" panose="020B0604020202020204"/>
              </a:rPr>
              <a:t>better pricing </a:t>
            </a:r>
            <a:endParaRPr kumimoji="0" lang="en-US" sz="1000" b="0" i="0" u="none" strike="noStrike" kern="1200" cap="none" spc="0" normalizeH="0" baseline="0" noProof="0" dirty="0">
              <a:ln>
                <a:noFill/>
              </a:ln>
              <a:solidFill>
                <a:srgbClr val="2C2A28"/>
              </a:solidFill>
              <a:effectLst/>
              <a:uLnTx/>
              <a:uFillTx/>
              <a:latin typeface="Arial" panose="020B0604020202020204"/>
            </a:endParaRPr>
          </a:p>
        </p:txBody>
      </p:sp>
      <p:cxnSp>
        <p:nvCxnSpPr>
          <p:cNvPr id="11" name="Straight Connector 10">
            <a:extLst>
              <a:ext uri="{FF2B5EF4-FFF2-40B4-BE49-F238E27FC236}">
                <a16:creationId xmlns:a16="http://schemas.microsoft.com/office/drawing/2014/main" id="{42C1AD49-0E4D-42D1-B920-A0E2A4771D0F}"/>
              </a:ext>
            </a:extLst>
          </p:cNvPr>
          <p:cNvCxnSpPr>
            <a:cxnSpLocks/>
          </p:cNvCxnSpPr>
          <p:nvPr/>
        </p:nvCxnSpPr>
        <p:spPr>
          <a:xfrm>
            <a:off x="7334865" y="1415489"/>
            <a:ext cx="14272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9947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B80594C-321C-4C77-A318-92EB5D59B7E7}"/>
              </a:ext>
            </a:extLst>
          </p:cNvPr>
          <p:cNvSpPr>
            <a:spLocks noGrp="1"/>
          </p:cNvSpPr>
          <p:nvPr>
            <p:ph type="sldNum" sz="quarter" idx="4"/>
          </p:nvPr>
        </p:nvSpPr>
        <p:spPr/>
        <p:txBody>
          <a:bodyPr/>
          <a:lstStyle/>
          <a:p>
            <a:fld id="{7B6B1C32-E567-445C-9FD5-2A0B0A08DD29}" type="slidenum">
              <a:rPr lang="en-US" smtClean="0"/>
              <a:pPr/>
              <a:t>9</a:t>
            </a:fld>
            <a:endParaRPr lang="en-US" dirty="0"/>
          </a:p>
        </p:txBody>
      </p:sp>
      <p:sp>
        <p:nvSpPr>
          <p:cNvPr id="18" name="Title 17">
            <a:extLst>
              <a:ext uri="{FF2B5EF4-FFF2-40B4-BE49-F238E27FC236}">
                <a16:creationId xmlns:a16="http://schemas.microsoft.com/office/drawing/2014/main" id="{7562818D-B371-41C2-B1C0-E6380F96A62A}"/>
              </a:ext>
            </a:extLst>
          </p:cNvPr>
          <p:cNvSpPr>
            <a:spLocks noGrp="1"/>
          </p:cNvSpPr>
          <p:nvPr>
            <p:ph type="title"/>
          </p:nvPr>
        </p:nvSpPr>
        <p:spPr/>
        <p:txBody>
          <a:bodyPr/>
          <a:lstStyle/>
          <a:p>
            <a:r>
              <a:rPr lang="en-US" dirty="0"/>
              <a:t>Summary </a:t>
            </a:r>
          </a:p>
        </p:txBody>
      </p:sp>
      <p:sp>
        <p:nvSpPr>
          <p:cNvPr id="4" name="Text Placeholder 3">
            <a:extLst>
              <a:ext uri="{FF2B5EF4-FFF2-40B4-BE49-F238E27FC236}">
                <a16:creationId xmlns:a16="http://schemas.microsoft.com/office/drawing/2014/main" id="{328E34E4-6B58-4AF9-9A12-3BD2B13882EC}"/>
              </a:ext>
            </a:extLst>
          </p:cNvPr>
          <p:cNvSpPr>
            <a:spLocks noGrp="1"/>
          </p:cNvSpPr>
          <p:nvPr>
            <p:ph type="body" sz="quarter" idx="15"/>
          </p:nvPr>
        </p:nvSpPr>
        <p:spPr/>
        <p:txBody>
          <a:bodyPr/>
          <a:lstStyle/>
          <a:p>
            <a:r>
              <a:rPr lang="en-US" dirty="0"/>
              <a:t>Operator soup brand usage </a:t>
            </a:r>
          </a:p>
        </p:txBody>
      </p:sp>
      <p:graphicFrame>
        <p:nvGraphicFramePr>
          <p:cNvPr id="6" name="Chart Placeholder 11">
            <a:extLst>
              <a:ext uri="{FF2B5EF4-FFF2-40B4-BE49-F238E27FC236}">
                <a16:creationId xmlns:a16="http://schemas.microsoft.com/office/drawing/2014/main" id="{7E510956-6580-4857-B724-435216941C71}"/>
              </a:ext>
            </a:extLst>
          </p:cNvPr>
          <p:cNvGraphicFramePr>
            <a:graphicFrameLocks/>
          </p:cNvGraphicFramePr>
          <p:nvPr/>
        </p:nvGraphicFramePr>
        <p:xfrm>
          <a:off x="381000" y="2330246"/>
          <a:ext cx="8382002" cy="1563746"/>
        </p:xfrm>
        <a:graphic>
          <a:graphicData uri="http://schemas.openxmlformats.org/drawingml/2006/table">
            <a:tbl>
              <a:tblPr firstRow="1" bandRow="1">
                <a:tableStyleId>{8EC20E35-A176-4012-BC5E-935CFFF8708E}</a:tableStyleId>
              </a:tblPr>
              <a:tblGrid>
                <a:gridCol w="2598174">
                  <a:extLst>
                    <a:ext uri="{9D8B030D-6E8A-4147-A177-3AD203B41FA5}">
                      <a16:colId xmlns:a16="http://schemas.microsoft.com/office/drawing/2014/main" val="20000"/>
                    </a:ext>
                  </a:extLst>
                </a:gridCol>
                <a:gridCol w="1445957">
                  <a:extLst>
                    <a:ext uri="{9D8B030D-6E8A-4147-A177-3AD203B41FA5}">
                      <a16:colId xmlns:a16="http://schemas.microsoft.com/office/drawing/2014/main" val="20001"/>
                    </a:ext>
                  </a:extLst>
                </a:gridCol>
                <a:gridCol w="1445957">
                  <a:extLst>
                    <a:ext uri="{9D8B030D-6E8A-4147-A177-3AD203B41FA5}">
                      <a16:colId xmlns:a16="http://schemas.microsoft.com/office/drawing/2014/main" val="2855620788"/>
                    </a:ext>
                  </a:extLst>
                </a:gridCol>
                <a:gridCol w="1445957">
                  <a:extLst>
                    <a:ext uri="{9D8B030D-6E8A-4147-A177-3AD203B41FA5}">
                      <a16:colId xmlns:a16="http://schemas.microsoft.com/office/drawing/2014/main" val="20002"/>
                    </a:ext>
                  </a:extLst>
                </a:gridCol>
                <a:gridCol w="1445957">
                  <a:extLst>
                    <a:ext uri="{9D8B030D-6E8A-4147-A177-3AD203B41FA5}">
                      <a16:colId xmlns:a16="http://schemas.microsoft.com/office/drawing/2014/main" val="4218459637"/>
                    </a:ext>
                  </a:extLst>
                </a:gridCol>
              </a:tblGrid>
              <a:tr h="416092">
                <a:tc>
                  <a:txBody>
                    <a:bodyPr/>
                    <a:lstStyle/>
                    <a:p>
                      <a:pPr algn="l" fontAlgn="b"/>
                      <a:r>
                        <a:rPr lang="en-US" sz="1000" b="1" i="0" u="none" strike="noStrike" spc="0" baseline="0" dirty="0">
                          <a:solidFill>
                            <a:schemeClr val="tx1"/>
                          </a:solidFill>
                          <a:effectLst/>
                          <a:latin typeface="+mj-lt"/>
                        </a:rPr>
                        <a:t>Brand </a:t>
                      </a:r>
                      <a:r>
                        <a:rPr lang="en-US" sz="1000" b="1" i="0" u="sng" strike="noStrike" spc="0" baseline="0" dirty="0">
                          <a:solidFill>
                            <a:schemeClr val="tx1"/>
                          </a:solidFill>
                          <a:effectLst/>
                          <a:latin typeface="+mj-lt"/>
                        </a:rPr>
                        <a:t>Usage</a:t>
                      </a:r>
                      <a:r>
                        <a:rPr lang="en-US" sz="1000" b="1" i="0" u="none" strike="noStrike" spc="0" baseline="0" dirty="0">
                          <a:solidFill>
                            <a:schemeClr val="tx1"/>
                          </a:solidFill>
                          <a:effectLst/>
                          <a:latin typeface="+mj-lt"/>
                        </a:rPr>
                        <a:t> in Category</a:t>
                      </a:r>
                      <a:br>
                        <a:rPr lang="en-US" sz="1000" b="1" i="0" u="none" strike="noStrike" spc="0" baseline="0" dirty="0">
                          <a:solidFill>
                            <a:schemeClr val="tx1"/>
                          </a:solidFill>
                          <a:effectLst/>
                          <a:latin typeface="+mj-lt"/>
                        </a:rPr>
                      </a:br>
                      <a:r>
                        <a:rPr lang="en-US" sz="1000" b="1" i="0" u="none" strike="noStrike" spc="0" baseline="0" dirty="0">
                          <a:solidFill>
                            <a:schemeClr val="tx1"/>
                          </a:solidFill>
                          <a:effectLst/>
                          <a:latin typeface="+mj-lt"/>
                        </a:rPr>
                        <a:t>(Number of Brands in Category)</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baseline="0" dirty="0">
                          <a:solidFill>
                            <a:schemeClr val="tx1"/>
                          </a:solidFill>
                          <a:effectLst/>
                          <a:latin typeface="+mj-lt"/>
                        </a:rPr>
                        <a:t>Canned (2)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baseline="0" dirty="0">
                          <a:solidFill>
                            <a:schemeClr val="tx1"/>
                          </a:solidFill>
                          <a:effectLst/>
                          <a:latin typeface="+mj-lt"/>
                        </a:rPr>
                        <a:t>Frozen (10)</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baseline="0" dirty="0">
                          <a:solidFill>
                            <a:schemeClr val="tx1"/>
                          </a:solidFill>
                          <a:effectLst/>
                          <a:latin typeface="+mj-lt"/>
                        </a:rPr>
                        <a:t>Refrigerated (2)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tc>
                  <a:txBody>
                    <a:bodyPr/>
                    <a:lstStyle/>
                    <a:p>
                      <a:pPr algn="l" fontAlgn="b"/>
                      <a:r>
                        <a:rPr lang="en-US" sz="1000" b="1" i="0" u="none" strike="noStrike" spc="0" baseline="0" dirty="0">
                          <a:solidFill>
                            <a:schemeClr val="tx1"/>
                          </a:solidFill>
                          <a:effectLst/>
                          <a:latin typeface="+mj-lt"/>
                        </a:rPr>
                        <a:t>Homemade (5)</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16092">
                <a:tc>
                  <a:txBody>
                    <a:bodyPr/>
                    <a:lstStyle/>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Highest level of usage </a:t>
                      </a:r>
                    </a:p>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(Percent purchasing brand)</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1" i="0" u="none" strike="noStrike" kern="1200" spc="0" baseline="0" dirty="0">
                          <a:solidFill>
                            <a:schemeClr val="accent1"/>
                          </a:solidFill>
                          <a:effectLst/>
                          <a:latin typeface="+mn-lt"/>
                          <a:ea typeface="+mn-ea"/>
                          <a:cs typeface="+mn-cs"/>
                        </a:rPr>
                        <a:t>Campbell’s</a:t>
                      </a:r>
                    </a:p>
                    <a:p>
                      <a:pPr marL="0" algn="l" defTabSz="906199" rtl="0" eaLnBrk="1" fontAlgn="t" latinLnBrk="0" hangingPunct="1"/>
                      <a:r>
                        <a:rPr lang="en-US" sz="1000" b="0" i="0" u="none" strike="noStrike" kern="1200" spc="0" baseline="0" dirty="0">
                          <a:solidFill>
                            <a:schemeClr val="accent1"/>
                          </a:solidFill>
                          <a:effectLst/>
                          <a:latin typeface="+mn-lt"/>
                          <a:ea typeface="+mn-ea"/>
                          <a:cs typeface="+mn-cs"/>
                        </a:rPr>
                        <a:t>70%</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1" i="0" u="none" strike="noStrike" kern="1200" spc="0" baseline="0" dirty="0">
                          <a:solidFill>
                            <a:schemeClr val="accent1"/>
                          </a:solidFill>
                          <a:effectLst/>
                          <a:latin typeface="+mn-lt"/>
                          <a:ea typeface="+mn-ea"/>
                          <a:cs typeface="+mn-cs"/>
                        </a:rPr>
                        <a:t>Campbell’s</a:t>
                      </a:r>
                    </a:p>
                    <a:p>
                      <a:pPr marL="0" algn="l" defTabSz="906199" rtl="0" eaLnBrk="1" fontAlgn="t" latinLnBrk="0" hangingPunct="1"/>
                      <a:r>
                        <a:rPr lang="en-US" sz="1000" b="0" i="0" u="none" strike="noStrike" kern="1200" spc="0" baseline="0" dirty="0">
                          <a:solidFill>
                            <a:schemeClr val="accent1"/>
                          </a:solidFill>
                          <a:effectLst/>
                          <a:latin typeface="+mn-lt"/>
                          <a:ea typeface="+mn-ea"/>
                          <a:cs typeface="+mn-cs"/>
                        </a:rPr>
                        <a:t>46%</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1" i="0" u="none" strike="noStrike" kern="1200" spc="0" baseline="0" dirty="0">
                          <a:solidFill>
                            <a:schemeClr val="tx1"/>
                          </a:solidFill>
                          <a:effectLst/>
                          <a:latin typeface="+mn-lt"/>
                          <a:ea typeface="+mn-ea"/>
                          <a:cs typeface="+mn-cs"/>
                        </a:rPr>
                        <a:t>Kettle Cuisine</a:t>
                      </a:r>
                    </a:p>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39%</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1" i="0" u="none" strike="noStrike" kern="1200" spc="0" baseline="0" dirty="0">
                          <a:solidFill>
                            <a:schemeClr val="tx1"/>
                          </a:solidFill>
                          <a:effectLst/>
                          <a:latin typeface="+mn-lt"/>
                          <a:ea typeface="+mn-ea"/>
                          <a:cs typeface="+mn-cs"/>
                        </a:rPr>
                        <a:t>Homemade base</a:t>
                      </a:r>
                    </a:p>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48%</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64727857"/>
                  </a:ext>
                </a:extLst>
              </a:tr>
              <a:tr h="475505">
                <a:tc>
                  <a:txBody>
                    <a:bodyPr/>
                    <a:lstStyle/>
                    <a:p>
                      <a:pPr algn="l" fontAlgn="t"/>
                      <a:r>
                        <a:rPr lang="en-US" sz="1000" b="0" i="0" u="none" strike="noStrike" spc="0" baseline="0" dirty="0">
                          <a:solidFill>
                            <a:schemeClr val="tx1"/>
                          </a:solidFill>
                          <a:effectLst/>
                          <a:latin typeface="+mn-lt"/>
                        </a:rPr>
                        <a:t>Second-highest level of usage </a:t>
                      </a:r>
                    </a:p>
                    <a:p>
                      <a:pPr algn="l" fontAlgn="t"/>
                      <a:r>
                        <a:rPr lang="en-US" sz="1000" b="0" i="0" u="none" strike="noStrike" spc="0" baseline="0" dirty="0">
                          <a:solidFill>
                            <a:schemeClr val="tx1"/>
                          </a:solidFill>
                          <a:effectLst/>
                          <a:latin typeface="+mn-lt"/>
                        </a:rPr>
                        <a:t>(Percent purchasing brand)</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1" i="0" u="none" strike="noStrike" kern="1200" spc="0" baseline="0" dirty="0">
                          <a:solidFill>
                            <a:schemeClr val="tx1"/>
                          </a:solidFill>
                          <a:effectLst/>
                          <a:latin typeface="+mn-lt"/>
                          <a:ea typeface="+mn-ea"/>
                          <a:cs typeface="+mn-cs"/>
                        </a:rPr>
                        <a:t>Heinz</a:t>
                      </a:r>
                    </a:p>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40%</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1" i="0" u="none" strike="noStrike" kern="1200" spc="0" baseline="0" dirty="0">
                          <a:solidFill>
                            <a:schemeClr val="tx1"/>
                          </a:solidFill>
                          <a:effectLst/>
                          <a:latin typeface="+mn-lt"/>
                          <a:ea typeface="+mn-ea"/>
                          <a:cs typeface="+mn-cs"/>
                        </a:rPr>
                        <a:t>Heinz</a:t>
                      </a:r>
                    </a:p>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35%</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1" i="0" u="none" strike="noStrike" kern="1200" spc="0" baseline="0" dirty="0">
                          <a:solidFill>
                            <a:schemeClr val="tx1"/>
                          </a:solidFill>
                          <a:effectLst/>
                          <a:latin typeface="+mn-lt"/>
                          <a:ea typeface="+mn-ea"/>
                          <a:cs typeface="+mn-cs"/>
                        </a:rPr>
                        <a:t>Blount Fine Foods</a:t>
                      </a:r>
                    </a:p>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21%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06199" rtl="0" eaLnBrk="1" fontAlgn="t" latinLnBrk="0" hangingPunct="1"/>
                      <a:r>
                        <a:rPr lang="en-US" sz="1000" b="1" i="0" u="none" strike="noStrike" kern="1200" spc="0" baseline="0" dirty="0">
                          <a:solidFill>
                            <a:schemeClr val="tx1"/>
                          </a:solidFill>
                          <a:effectLst/>
                          <a:latin typeface="+mn-lt"/>
                          <a:ea typeface="+mn-ea"/>
                          <a:cs typeface="+mn-cs"/>
                        </a:rPr>
                        <a:t>Nestle</a:t>
                      </a:r>
                    </a:p>
                    <a:p>
                      <a:pPr marL="0" algn="l" defTabSz="906199" rtl="0" eaLnBrk="1" fontAlgn="t" latinLnBrk="0" hangingPunct="1"/>
                      <a:r>
                        <a:rPr lang="en-US" sz="1000" b="0" i="0" u="none" strike="noStrike" kern="1200" spc="0" baseline="0" dirty="0">
                          <a:solidFill>
                            <a:schemeClr val="tx1"/>
                          </a:solidFill>
                          <a:effectLst/>
                          <a:latin typeface="+mn-lt"/>
                          <a:ea typeface="+mn-ea"/>
                          <a:cs typeface="+mn-cs"/>
                        </a:rPr>
                        <a:t>47%</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08805140"/>
                  </a:ext>
                </a:extLst>
              </a:tr>
              <a:tr h="256057">
                <a:tc>
                  <a:txBody>
                    <a:bodyPr/>
                    <a:lstStyle/>
                    <a:p>
                      <a:pPr algn="l" fontAlgn="t"/>
                      <a:r>
                        <a:rPr lang="en-US" sz="1000" b="0" i="0" u="none" strike="noStrike" spc="0" baseline="0" dirty="0">
                          <a:solidFill>
                            <a:schemeClr val="tx1"/>
                          </a:solidFill>
                          <a:effectLst/>
                          <a:latin typeface="+mn-lt"/>
                        </a:rPr>
                        <a:t>Campbell’s brand usage/rank </a:t>
                      </a:r>
                    </a:p>
                  </a:txBody>
                  <a:tcPr marL="45720" marR="45720">
                    <a:lnL w="381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r>
                        <a:rPr lang="en-US" sz="1000" b="0" i="0" u="none" strike="noStrike" kern="1200" spc="0" baseline="0" dirty="0">
                          <a:solidFill>
                            <a:schemeClr val="tx1"/>
                          </a:solidFill>
                          <a:effectLst/>
                          <a:latin typeface="+mn-lt"/>
                          <a:ea typeface="+mn-ea"/>
                          <a:cs typeface="+mn-cs"/>
                        </a:rPr>
                        <a:t>70%/1st</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C2A28"/>
                          </a:solidFill>
                          <a:effectLst/>
                          <a:uLnTx/>
                          <a:uFillTx/>
                          <a:latin typeface="Arial" panose="020B0604020202020204"/>
                          <a:ea typeface="+mn-ea"/>
                          <a:cs typeface="+mn-cs"/>
                        </a:rPr>
                        <a:t>46%/1st</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C2A28"/>
                          </a:solidFill>
                          <a:effectLst/>
                          <a:uLnTx/>
                          <a:uFillTx/>
                          <a:latin typeface="Arial" panose="020B0604020202020204"/>
                          <a:ea typeface="+mn-ea"/>
                          <a:cs typeface="+mn-cs"/>
                        </a:rPr>
                        <a:t>NA</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06199"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C2A28"/>
                          </a:solidFill>
                          <a:effectLst/>
                          <a:uLnTx/>
                          <a:uFillTx/>
                          <a:latin typeface="Arial" panose="020B0604020202020204"/>
                          <a:ea typeface="+mn-ea"/>
                          <a:cs typeface="+mn-cs"/>
                        </a:rPr>
                        <a:t>NA</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567376955"/>
                  </a:ext>
                </a:extLst>
              </a:tr>
            </a:tbl>
          </a:graphicData>
        </a:graphic>
      </p:graphicFrame>
    </p:spTree>
    <p:extLst>
      <p:ext uri="{BB962C8B-B14F-4D97-AF65-F5344CB8AC3E}">
        <p14:creationId xmlns:p14="http://schemas.microsoft.com/office/powerpoint/2010/main" val="20152419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E5C61781-3D02-43E7-92CE-DD8F403D0944}"/>
              </a:ext>
            </a:extLst>
          </p:cNvPr>
          <p:cNvSpPr>
            <a:spLocks noGrp="1"/>
          </p:cNvSpPr>
          <p:nvPr>
            <p:ph type="title"/>
          </p:nvPr>
        </p:nvSpPr>
        <p:spPr/>
        <p:txBody>
          <a:bodyPr/>
          <a:lstStyle/>
          <a:p>
            <a:r>
              <a:rPr lang="en-US" dirty="0"/>
              <a:t>Net Promoter Scores</a:t>
            </a:r>
          </a:p>
        </p:txBody>
      </p:sp>
      <p:sp>
        <p:nvSpPr>
          <p:cNvPr id="3" name="Footer Placeholder 2">
            <a:extLst>
              <a:ext uri="{FF2B5EF4-FFF2-40B4-BE49-F238E27FC236}">
                <a16:creationId xmlns:a16="http://schemas.microsoft.com/office/drawing/2014/main" id="{072DEBC6-922E-4045-A8CD-3E1F9D005A7A}"/>
              </a:ext>
            </a:extLst>
          </p:cNvPr>
          <p:cNvSpPr>
            <a:spLocks noGrp="1"/>
          </p:cNvSpPr>
          <p:nvPr>
            <p:ph type="ftr" sz="quarter" idx="13"/>
          </p:nvPr>
        </p:nvSpPr>
        <p:spPr/>
        <p:txBody>
          <a:bodyPr/>
          <a:lstStyle/>
          <a:p>
            <a:r>
              <a:rPr lang="en-US" dirty="0"/>
              <a:t>Base: Base varies by brand</a:t>
            </a:r>
            <a:br>
              <a:rPr lang="en-US" dirty="0"/>
            </a:br>
            <a:r>
              <a:rPr lang="en-US" dirty="0"/>
              <a:t>Q: On a scale of zero to 10, where zero is not at all likely and 10 is extremely likely, how likely are you to recommend each of the following prepared soup brands to your colleagues and peers in foodservice?</a:t>
            </a:r>
          </a:p>
        </p:txBody>
      </p:sp>
      <p:sp>
        <p:nvSpPr>
          <p:cNvPr id="17" name="Text Placeholder 16">
            <a:extLst>
              <a:ext uri="{FF2B5EF4-FFF2-40B4-BE49-F238E27FC236}">
                <a16:creationId xmlns:a16="http://schemas.microsoft.com/office/drawing/2014/main" id="{6C1BD7C0-F18E-4D5B-9CB5-0370476FA71E}"/>
              </a:ext>
            </a:extLst>
          </p:cNvPr>
          <p:cNvSpPr>
            <a:spLocks noGrp="1"/>
          </p:cNvSpPr>
          <p:nvPr>
            <p:ph type="body" sz="quarter" idx="16"/>
          </p:nvPr>
        </p:nvSpPr>
        <p:spPr/>
        <p:txBody>
          <a:bodyPr/>
          <a:lstStyle/>
          <a:p>
            <a:r>
              <a:rPr lang="en-US" dirty="0"/>
              <a:t>Of the prepared soup brands included in the study, Campbell’s has the highest net promotor score, indicating a stronger customer loyalty than any other brands. </a:t>
            </a:r>
          </a:p>
          <a:p>
            <a:r>
              <a:rPr lang="en-US" dirty="0"/>
              <a:t>Heinz, Campbell’s biggest competitor in the prepared soup category, has the second highest NPS but it lags Campbell’s by 15 points. </a:t>
            </a:r>
          </a:p>
        </p:txBody>
      </p:sp>
      <p:sp>
        <p:nvSpPr>
          <p:cNvPr id="5" name="Slide Number Placeholder 4">
            <a:extLst>
              <a:ext uri="{FF2B5EF4-FFF2-40B4-BE49-F238E27FC236}">
                <a16:creationId xmlns:a16="http://schemas.microsoft.com/office/drawing/2014/main" id="{D7038605-4DE1-43ED-B638-177C6963CF65}"/>
              </a:ext>
            </a:extLst>
          </p:cNvPr>
          <p:cNvSpPr>
            <a:spLocks noGrp="1"/>
          </p:cNvSpPr>
          <p:nvPr>
            <p:ph type="sldNum" sz="quarter" idx="4"/>
          </p:nvPr>
        </p:nvSpPr>
        <p:spPr/>
        <p:txBody>
          <a:bodyPr/>
          <a:lstStyle/>
          <a:p>
            <a:fld id="{7B6B1C32-E567-445C-9FD5-2A0B0A08DD29}" type="slidenum">
              <a:rPr lang="en-US" smtClean="0"/>
              <a:pPr/>
              <a:t>90</a:t>
            </a:fld>
            <a:endParaRPr lang="en-US" dirty="0"/>
          </a:p>
        </p:txBody>
      </p:sp>
      <p:sp>
        <p:nvSpPr>
          <p:cNvPr id="41" name="Text Placeholder 40">
            <a:extLst>
              <a:ext uri="{FF2B5EF4-FFF2-40B4-BE49-F238E27FC236}">
                <a16:creationId xmlns:a16="http://schemas.microsoft.com/office/drawing/2014/main" id="{971CE5DE-E22E-463F-872F-3468EF340863}"/>
              </a:ext>
            </a:extLst>
          </p:cNvPr>
          <p:cNvSpPr>
            <a:spLocks noGrp="1"/>
          </p:cNvSpPr>
          <p:nvPr>
            <p:ph type="body" sz="quarter" idx="17"/>
          </p:nvPr>
        </p:nvSpPr>
        <p:spPr>
          <a:xfrm>
            <a:off x="381000" y="762000"/>
            <a:ext cx="5486398" cy="793105"/>
          </a:xfrm>
        </p:spPr>
        <p:txBody>
          <a:bodyPr/>
          <a:lstStyle/>
          <a:p>
            <a:r>
              <a:rPr lang="en-US" dirty="0"/>
              <a:t>Prepared soup</a:t>
            </a:r>
          </a:p>
        </p:txBody>
      </p:sp>
      <p:sp>
        <p:nvSpPr>
          <p:cNvPr id="18" name="Text Placeholder 12">
            <a:extLst>
              <a:ext uri="{FF2B5EF4-FFF2-40B4-BE49-F238E27FC236}">
                <a16:creationId xmlns:a16="http://schemas.microsoft.com/office/drawing/2014/main" id="{46FB7A32-D561-4D43-9363-7DE0DBDCCEB1}"/>
              </a:ext>
            </a:extLst>
          </p:cNvPr>
          <p:cNvSpPr txBox="1">
            <a:spLocks/>
          </p:cNvSpPr>
          <p:nvPr/>
        </p:nvSpPr>
        <p:spPr>
          <a:xfrm>
            <a:off x="381000" y="2743200"/>
            <a:ext cx="2590801" cy="3352800"/>
          </a:xfrm>
          <a:prstGeom prst="rect">
            <a:avLst/>
          </a:prstGeom>
        </p:spPr>
        <p:txBody>
          <a:bodyPr/>
          <a:lstStyle>
            <a:lvl1pPr marL="0" indent="0" algn="l" defTabSz="906199" rtl="0" eaLnBrk="1" latinLnBrk="0" hangingPunct="1">
              <a:spcBef>
                <a:spcPts val="0"/>
              </a:spcBef>
              <a:spcAft>
                <a:spcPts val="800"/>
              </a:spcAft>
              <a:buClrTx/>
              <a:buFont typeface="Calibri" panose="020F0502020204030204" pitchFamily="34" charset="0"/>
              <a:buNone/>
              <a:defRPr sz="1100" kern="1200" spc="-50" baseline="0">
                <a:solidFill>
                  <a:schemeClr val="tx1"/>
                </a:solidFill>
                <a:latin typeface="Georgia" charset="0"/>
                <a:ea typeface="Georgia" charset="0"/>
                <a:cs typeface="Georgia" charset="0"/>
              </a:defRPr>
            </a:lvl1pPr>
            <a:lvl2pPr marL="406400" indent="-234950" algn="l" defTabSz="906199" rtl="0" eaLnBrk="1" latinLnBrk="0" hangingPunct="1">
              <a:spcBef>
                <a:spcPts val="0"/>
              </a:spcBef>
              <a:spcAft>
                <a:spcPts val="400"/>
              </a:spcAft>
              <a:buClr>
                <a:schemeClr val="tx2"/>
              </a:buClr>
              <a:buFont typeface="Helvetica" charset="0"/>
              <a:buChar char="●"/>
              <a:tabLst/>
              <a:defRPr sz="1100" kern="1200" spc="-50" baseline="0">
                <a:solidFill>
                  <a:schemeClr val="tx1"/>
                </a:solidFill>
                <a:latin typeface="Georgia" charset="0"/>
                <a:ea typeface="Georgia" charset="0"/>
                <a:cs typeface="Georgia" charset="0"/>
              </a:defRPr>
            </a:lvl2pPr>
            <a:lvl3pPr marL="750888" indent="-284163" algn="l" defTabSz="906199" rtl="0" eaLnBrk="1" latinLnBrk="0" hangingPunct="1">
              <a:spcBef>
                <a:spcPts val="0"/>
              </a:spcBef>
              <a:spcAft>
                <a:spcPts val="400"/>
              </a:spcAft>
              <a:buClrTx/>
              <a:buFont typeface="AppleSymbols" charset="0"/>
              <a:buChar char="⎯"/>
              <a:tabLst/>
              <a:defRPr sz="1100" kern="1200" spc="-50" baseline="0">
                <a:solidFill>
                  <a:schemeClr val="tx1"/>
                </a:solidFill>
                <a:latin typeface="Georgia" charset="0"/>
                <a:ea typeface="Georgia" charset="0"/>
                <a:cs typeface="Georgia" charset="0"/>
              </a:defRPr>
            </a:lvl3pPr>
            <a:lvl4pPr marL="1035050" indent="-233363" algn="l" defTabSz="906199" rtl="0" eaLnBrk="1" latinLnBrk="0" hangingPunct="1">
              <a:spcBef>
                <a:spcPts val="0"/>
              </a:spcBef>
              <a:spcAft>
                <a:spcPts val="400"/>
              </a:spcAft>
              <a:buClrTx/>
              <a:buFont typeface="Calibri" panose="020F0502020204030204" pitchFamily="34" charset="0"/>
              <a:buChar char="‒"/>
              <a:tabLst/>
              <a:defRPr sz="1100" kern="1200" spc="-50" baseline="0">
                <a:solidFill>
                  <a:schemeClr val="tx1"/>
                </a:solidFill>
                <a:latin typeface="Georgia" charset="0"/>
                <a:ea typeface="Georgia" charset="0"/>
                <a:cs typeface="Georgia" charset="0"/>
              </a:defRPr>
            </a:lvl4pPr>
            <a:lvl5pPr marL="1320800" indent="-234950" algn="l" defTabSz="906199" rtl="0" eaLnBrk="1" latinLnBrk="0" hangingPunct="1">
              <a:spcBef>
                <a:spcPts val="0"/>
              </a:spcBef>
              <a:spcAft>
                <a:spcPts val="400"/>
              </a:spcAft>
              <a:buClrTx/>
              <a:buFont typeface="Calibri" panose="020F0502020204030204" pitchFamily="34" charset="0"/>
              <a:buChar char="‒"/>
              <a:tabLst/>
              <a:defRPr sz="1100" kern="1200" spc="-50" baseline="0">
                <a:solidFill>
                  <a:schemeClr val="tx1"/>
                </a:solidFill>
                <a:latin typeface="Georgia" charset="0"/>
                <a:ea typeface="Georgia" charset="0"/>
                <a:cs typeface="Georgia" charset="0"/>
              </a:defRPr>
            </a:lvl5pPr>
            <a:lvl6pPr marL="2492048"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6pPr>
            <a:lvl7pPr marL="2945147"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7pPr>
            <a:lvl8pPr marL="3398246"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8pPr>
            <a:lvl9pPr marL="3851346"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9pPr>
          </a:lstStyle>
          <a:p>
            <a:endParaRPr lang="en-US" dirty="0"/>
          </a:p>
        </p:txBody>
      </p:sp>
      <p:graphicFrame>
        <p:nvGraphicFramePr>
          <p:cNvPr id="56" name="Chart Placeholder 14">
            <a:extLst>
              <a:ext uri="{FF2B5EF4-FFF2-40B4-BE49-F238E27FC236}">
                <a16:creationId xmlns:a16="http://schemas.microsoft.com/office/drawing/2014/main" id="{7F0E8555-82CD-400C-8A56-A7BD0A801AF9}"/>
              </a:ext>
            </a:extLst>
          </p:cNvPr>
          <p:cNvGraphicFramePr>
            <a:graphicFrameLocks/>
          </p:cNvGraphicFramePr>
          <p:nvPr>
            <p:extLst>
              <p:ext uri="{D42A27DB-BD31-4B8C-83A1-F6EECF244321}">
                <p14:modId xmlns:p14="http://schemas.microsoft.com/office/powerpoint/2010/main" val="2483969369"/>
              </p:ext>
            </p:extLst>
          </p:nvPr>
        </p:nvGraphicFramePr>
        <p:xfrm>
          <a:off x="385917" y="1858297"/>
          <a:ext cx="2590800" cy="20116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7" name="Chart Placeholder 14">
            <a:extLst>
              <a:ext uri="{FF2B5EF4-FFF2-40B4-BE49-F238E27FC236}">
                <a16:creationId xmlns:a16="http://schemas.microsoft.com/office/drawing/2014/main" id="{06AB695D-B61B-425B-8870-CAB3908D0733}"/>
              </a:ext>
            </a:extLst>
          </p:cNvPr>
          <p:cNvGraphicFramePr>
            <a:graphicFrameLocks/>
          </p:cNvGraphicFramePr>
          <p:nvPr>
            <p:extLst>
              <p:ext uri="{D42A27DB-BD31-4B8C-83A1-F6EECF244321}">
                <p14:modId xmlns:p14="http://schemas.microsoft.com/office/powerpoint/2010/main" val="1969122143"/>
              </p:ext>
            </p:extLst>
          </p:nvPr>
        </p:nvGraphicFramePr>
        <p:xfrm>
          <a:off x="3287867" y="1858297"/>
          <a:ext cx="2590800" cy="20116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Chart Placeholder 14">
            <a:extLst>
              <a:ext uri="{FF2B5EF4-FFF2-40B4-BE49-F238E27FC236}">
                <a16:creationId xmlns:a16="http://schemas.microsoft.com/office/drawing/2014/main" id="{5B2E3A32-AD6E-439F-B056-F1F5CFE02E8F}"/>
              </a:ext>
            </a:extLst>
          </p:cNvPr>
          <p:cNvGraphicFramePr>
            <a:graphicFrameLocks/>
          </p:cNvGraphicFramePr>
          <p:nvPr>
            <p:extLst>
              <p:ext uri="{D42A27DB-BD31-4B8C-83A1-F6EECF244321}">
                <p14:modId xmlns:p14="http://schemas.microsoft.com/office/powerpoint/2010/main" val="1304127209"/>
              </p:ext>
            </p:extLst>
          </p:nvPr>
        </p:nvGraphicFramePr>
        <p:xfrm>
          <a:off x="6183468" y="1858297"/>
          <a:ext cx="2590800" cy="20116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9" name="Chart Placeholder 14">
            <a:extLst>
              <a:ext uri="{FF2B5EF4-FFF2-40B4-BE49-F238E27FC236}">
                <a16:creationId xmlns:a16="http://schemas.microsoft.com/office/drawing/2014/main" id="{5B1CFF16-34F6-4672-99FD-392B53922B24}"/>
              </a:ext>
            </a:extLst>
          </p:cNvPr>
          <p:cNvGraphicFramePr>
            <a:graphicFrameLocks/>
          </p:cNvGraphicFramePr>
          <p:nvPr>
            <p:extLst>
              <p:ext uri="{D42A27DB-BD31-4B8C-83A1-F6EECF244321}">
                <p14:modId xmlns:p14="http://schemas.microsoft.com/office/powerpoint/2010/main" val="2966214107"/>
              </p:ext>
            </p:extLst>
          </p:nvPr>
        </p:nvGraphicFramePr>
        <p:xfrm>
          <a:off x="3276599" y="4063694"/>
          <a:ext cx="5480037" cy="201168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0" name="Chart Placeholder 14">
            <a:extLst>
              <a:ext uri="{FF2B5EF4-FFF2-40B4-BE49-F238E27FC236}">
                <a16:creationId xmlns:a16="http://schemas.microsoft.com/office/drawing/2014/main" id="{9138B85A-08A4-4038-8BDB-FC33E44A9A11}"/>
              </a:ext>
            </a:extLst>
          </p:cNvPr>
          <p:cNvGraphicFramePr>
            <a:graphicFrameLocks/>
          </p:cNvGraphicFramePr>
          <p:nvPr>
            <p:extLst>
              <p:ext uri="{D42A27DB-BD31-4B8C-83A1-F6EECF244321}">
                <p14:modId xmlns:p14="http://schemas.microsoft.com/office/powerpoint/2010/main" val="3280025637"/>
              </p:ext>
            </p:extLst>
          </p:nvPr>
        </p:nvGraphicFramePr>
        <p:xfrm>
          <a:off x="387352" y="4063694"/>
          <a:ext cx="2590800" cy="2011680"/>
        </p:xfrm>
        <a:graphic>
          <a:graphicData uri="http://schemas.openxmlformats.org/drawingml/2006/chart">
            <c:chart xmlns:c="http://schemas.openxmlformats.org/drawingml/2006/chart" xmlns:r="http://schemas.openxmlformats.org/officeDocument/2006/relationships" r:id="rId6"/>
          </a:graphicData>
        </a:graphic>
      </p:graphicFrame>
      <p:sp>
        <p:nvSpPr>
          <p:cNvPr id="66" name="TextBox 65">
            <a:extLst>
              <a:ext uri="{FF2B5EF4-FFF2-40B4-BE49-F238E27FC236}">
                <a16:creationId xmlns:a16="http://schemas.microsoft.com/office/drawing/2014/main" id="{5BA7502A-18C9-4868-A85C-27AC4D7341F2}"/>
              </a:ext>
            </a:extLst>
          </p:cNvPr>
          <p:cNvSpPr txBox="1"/>
          <p:nvPr/>
        </p:nvSpPr>
        <p:spPr>
          <a:xfrm>
            <a:off x="1249195" y="2913916"/>
            <a:ext cx="874075"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53</a:t>
            </a:r>
          </a:p>
        </p:txBody>
      </p:sp>
      <p:sp>
        <p:nvSpPr>
          <p:cNvPr id="67" name="TextBox 66">
            <a:extLst>
              <a:ext uri="{FF2B5EF4-FFF2-40B4-BE49-F238E27FC236}">
                <a16:creationId xmlns:a16="http://schemas.microsoft.com/office/drawing/2014/main" id="{D258C02D-5A6E-4BF6-9F95-02755BF853FB}"/>
              </a:ext>
            </a:extLst>
          </p:cNvPr>
          <p:cNvSpPr txBox="1"/>
          <p:nvPr/>
        </p:nvSpPr>
        <p:spPr>
          <a:xfrm>
            <a:off x="4134960" y="2913916"/>
            <a:ext cx="874075"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38</a:t>
            </a:r>
          </a:p>
        </p:txBody>
      </p:sp>
      <p:sp>
        <p:nvSpPr>
          <p:cNvPr id="68" name="TextBox 67">
            <a:extLst>
              <a:ext uri="{FF2B5EF4-FFF2-40B4-BE49-F238E27FC236}">
                <a16:creationId xmlns:a16="http://schemas.microsoft.com/office/drawing/2014/main" id="{462513E0-3F2D-4591-81C0-A1A8B24E913E}"/>
              </a:ext>
            </a:extLst>
          </p:cNvPr>
          <p:cNvSpPr txBox="1"/>
          <p:nvPr/>
        </p:nvSpPr>
        <p:spPr>
          <a:xfrm>
            <a:off x="7050226" y="2913916"/>
            <a:ext cx="874075"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20</a:t>
            </a:r>
          </a:p>
        </p:txBody>
      </p:sp>
      <p:sp>
        <p:nvSpPr>
          <p:cNvPr id="69" name="TextBox 68">
            <a:extLst>
              <a:ext uri="{FF2B5EF4-FFF2-40B4-BE49-F238E27FC236}">
                <a16:creationId xmlns:a16="http://schemas.microsoft.com/office/drawing/2014/main" id="{487F63E2-E0F0-4ED6-AA43-DA060D5A4BFC}"/>
              </a:ext>
            </a:extLst>
          </p:cNvPr>
          <p:cNvSpPr txBox="1"/>
          <p:nvPr/>
        </p:nvSpPr>
        <p:spPr>
          <a:xfrm>
            <a:off x="1170539" y="5069534"/>
            <a:ext cx="874075"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17</a:t>
            </a:r>
          </a:p>
        </p:txBody>
      </p:sp>
      <p:sp>
        <p:nvSpPr>
          <p:cNvPr id="70" name="TextBox 69">
            <a:extLst>
              <a:ext uri="{FF2B5EF4-FFF2-40B4-BE49-F238E27FC236}">
                <a16:creationId xmlns:a16="http://schemas.microsoft.com/office/drawing/2014/main" id="{3BEBFC95-4FEB-47A8-983C-B547E164BA59}"/>
              </a:ext>
            </a:extLst>
          </p:cNvPr>
          <p:cNvSpPr txBox="1"/>
          <p:nvPr/>
        </p:nvSpPr>
        <p:spPr>
          <a:xfrm>
            <a:off x="4134960" y="5069534"/>
            <a:ext cx="874075"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13</a:t>
            </a:r>
          </a:p>
        </p:txBody>
      </p:sp>
    </p:spTree>
    <p:extLst>
      <p:ext uri="{BB962C8B-B14F-4D97-AF65-F5344CB8AC3E}">
        <p14:creationId xmlns:p14="http://schemas.microsoft.com/office/powerpoint/2010/main" val="40951129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E5C61781-3D02-43E7-92CE-DD8F403D0944}"/>
              </a:ext>
            </a:extLst>
          </p:cNvPr>
          <p:cNvSpPr>
            <a:spLocks noGrp="1"/>
          </p:cNvSpPr>
          <p:nvPr>
            <p:ph type="title"/>
          </p:nvPr>
        </p:nvSpPr>
        <p:spPr/>
        <p:txBody>
          <a:bodyPr/>
          <a:lstStyle/>
          <a:p>
            <a:r>
              <a:rPr lang="en-US" sz="1800" spc="-50" dirty="0"/>
              <a:t>Net Promoter Scores</a:t>
            </a:r>
          </a:p>
        </p:txBody>
      </p:sp>
      <p:sp>
        <p:nvSpPr>
          <p:cNvPr id="3" name="Footer Placeholder 2">
            <a:extLst>
              <a:ext uri="{FF2B5EF4-FFF2-40B4-BE49-F238E27FC236}">
                <a16:creationId xmlns:a16="http://schemas.microsoft.com/office/drawing/2014/main" id="{072DEBC6-922E-4045-A8CD-3E1F9D005A7A}"/>
              </a:ext>
            </a:extLst>
          </p:cNvPr>
          <p:cNvSpPr>
            <a:spLocks noGrp="1"/>
          </p:cNvSpPr>
          <p:nvPr>
            <p:ph type="ftr" sz="quarter" idx="13"/>
          </p:nvPr>
        </p:nvSpPr>
        <p:spPr/>
        <p:txBody>
          <a:bodyPr/>
          <a:lstStyle/>
          <a:p>
            <a:r>
              <a:rPr lang="en-US" dirty="0"/>
              <a:t>Base: Base varies by brand</a:t>
            </a:r>
            <a:br>
              <a:rPr lang="en-US" dirty="0"/>
            </a:br>
            <a:r>
              <a:rPr lang="en-US" dirty="0"/>
              <a:t>Q: On a scale of zero to 10, where zero is not at all likely and 10 is extremely likely, how likely are you to recommend each of the following prepared soup brands to your colleagues and peers in foodservice?</a:t>
            </a:r>
          </a:p>
        </p:txBody>
      </p:sp>
      <p:sp>
        <p:nvSpPr>
          <p:cNvPr id="17" name="Text Placeholder 16">
            <a:extLst>
              <a:ext uri="{FF2B5EF4-FFF2-40B4-BE49-F238E27FC236}">
                <a16:creationId xmlns:a16="http://schemas.microsoft.com/office/drawing/2014/main" id="{6C1BD7C0-F18E-4D5B-9CB5-0370476FA71E}"/>
              </a:ext>
            </a:extLst>
          </p:cNvPr>
          <p:cNvSpPr>
            <a:spLocks noGrp="1"/>
          </p:cNvSpPr>
          <p:nvPr>
            <p:ph type="body" sz="quarter" idx="16"/>
          </p:nvPr>
        </p:nvSpPr>
        <p:spPr>
          <a:xfrm>
            <a:off x="3276599" y="304800"/>
            <a:ext cx="2590799" cy="2209800"/>
          </a:xfrm>
        </p:spPr>
        <p:txBody>
          <a:bodyPr/>
          <a:lstStyle/>
          <a:p>
            <a:r>
              <a:rPr lang="en-US" dirty="0"/>
              <a:t>Sysco, another prominent brand in the category, especially for frozen prepared soup, has an NPS of only eight, indicating an opportunity for Campbell’s to convert current Sysco users who are unhappy with the brand.  </a:t>
            </a:r>
          </a:p>
        </p:txBody>
      </p:sp>
      <p:sp>
        <p:nvSpPr>
          <p:cNvPr id="5" name="Slide Number Placeholder 4">
            <a:extLst>
              <a:ext uri="{FF2B5EF4-FFF2-40B4-BE49-F238E27FC236}">
                <a16:creationId xmlns:a16="http://schemas.microsoft.com/office/drawing/2014/main" id="{D7038605-4DE1-43ED-B638-177C6963CF65}"/>
              </a:ext>
            </a:extLst>
          </p:cNvPr>
          <p:cNvSpPr>
            <a:spLocks noGrp="1"/>
          </p:cNvSpPr>
          <p:nvPr>
            <p:ph type="sldNum" sz="quarter" idx="4"/>
          </p:nvPr>
        </p:nvSpPr>
        <p:spPr/>
        <p:txBody>
          <a:bodyPr/>
          <a:lstStyle/>
          <a:p>
            <a:fld id="{7B6B1C32-E567-445C-9FD5-2A0B0A08DD29}" type="slidenum">
              <a:rPr lang="en-US" smtClean="0"/>
              <a:pPr/>
              <a:t>91</a:t>
            </a:fld>
            <a:endParaRPr lang="en-US" dirty="0"/>
          </a:p>
        </p:txBody>
      </p:sp>
      <p:sp>
        <p:nvSpPr>
          <p:cNvPr id="41" name="Text Placeholder 40">
            <a:extLst>
              <a:ext uri="{FF2B5EF4-FFF2-40B4-BE49-F238E27FC236}">
                <a16:creationId xmlns:a16="http://schemas.microsoft.com/office/drawing/2014/main" id="{971CE5DE-E22E-463F-872F-3468EF340863}"/>
              </a:ext>
            </a:extLst>
          </p:cNvPr>
          <p:cNvSpPr>
            <a:spLocks noGrp="1"/>
          </p:cNvSpPr>
          <p:nvPr>
            <p:ph type="body" sz="quarter" idx="17"/>
          </p:nvPr>
        </p:nvSpPr>
        <p:spPr>
          <a:xfrm>
            <a:off x="381000" y="676566"/>
            <a:ext cx="5486398" cy="878540"/>
          </a:xfrm>
        </p:spPr>
        <p:txBody>
          <a:bodyPr/>
          <a:lstStyle/>
          <a:p>
            <a:r>
              <a:rPr lang="en-US" sz="1800" spc="-50" dirty="0">
                <a:solidFill>
                  <a:schemeClr val="tx1"/>
                </a:solidFill>
              </a:rPr>
              <a:t>Prepared soup</a:t>
            </a:r>
          </a:p>
        </p:txBody>
      </p:sp>
      <p:sp>
        <p:nvSpPr>
          <p:cNvPr id="18" name="Text Placeholder 12">
            <a:extLst>
              <a:ext uri="{FF2B5EF4-FFF2-40B4-BE49-F238E27FC236}">
                <a16:creationId xmlns:a16="http://schemas.microsoft.com/office/drawing/2014/main" id="{46FB7A32-D561-4D43-9363-7DE0DBDCCEB1}"/>
              </a:ext>
            </a:extLst>
          </p:cNvPr>
          <p:cNvSpPr txBox="1">
            <a:spLocks/>
          </p:cNvSpPr>
          <p:nvPr/>
        </p:nvSpPr>
        <p:spPr>
          <a:xfrm>
            <a:off x="381000" y="2743200"/>
            <a:ext cx="2590801" cy="3352800"/>
          </a:xfrm>
          <a:prstGeom prst="rect">
            <a:avLst/>
          </a:prstGeom>
        </p:spPr>
        <p:txBody>
          <a:bodyPr/>
          <a:lstStyle>
            <a:lvl1pPr marL="0" indent="0" algn="l" defTabSz="906199" rtl="0" eaLnBrk="1" latinLnBrk="0" hangingPunct="1">
              <a:spcBef>
                <a:spcPts val="0"/>
              </a:spcBef>
              <a:spcAft>
                <a:spcPts val="800"/>
              </a:spcAft>
              <a:buClrTx/>
              <a:buFont typeface="Calibri" panose="020F0502020204030204" pitchFamily="34" charset="0"/>
              <a:buNone/>
              <a:defRPr sz="1100" kern="1200" spc="-50" baseline="0">
                <a:solidFill>
                  <a:schemeClr val="tx1"/>
                </a:solidFill>
                <a:latin typeface="Georgia" charset="0"/>
                <a:ea typeface="Georgia" charset="0"/>
                <a:cs typeface="Georgia" charset="0"/>
              </a:defRPr>
            </a:lvl1pPr>
            <a:lvl2pPr marL="406400" indent="-234950" algn="l" defTabSz="906199" rtl="0" eaLnBrk="1" latinLnBrk="0" hangingPunct="1">
              <a:spcBef>
                <a:spcPts val="0"/>
              </a:spcBef>
              <a:spcAft>
                <a:spcPts val="400"/>
              </a:spcAft>
              <a:buClr>
                <a:schemeClr val="tx2"/>
              </a:buClr>
              <a:buFont typeface="Helvetica" charset="0"/>
              <a:buChar char="●"/>
              <a:tabLst/>
              <a:defRPr sz="1100" kern="1200" spc="-50" baseline="0">
                <a:solidFill>
                  <a:schemeClr val="tx1"/>
                </a:solidFill>
                <a:latin typeface="Georgia" charset="0"/>
                <a:ea typeface="Georgia" charset="0"/>
                <a:cs typeface="Georgia" charset="0"/>
              </a:defRPr>
            </a:lvl2pPr>
            <a:lvl3pPr marL="750888" indent="-284163" algn="l" defTabSz="906199" rtl="0" eaLnBrk="1" latinLnBrk="0" hangingPunct="1">
              <a:spcBef>
                <a:spcPts val="0"/>
              </a:spcBef>
              <a:spcAft>
                <a:spcPts val="400"/>
              </a:spcAft>
              <a:buClrTx/>
              <a:buFont typeface="AppleSymbols" charset="0"/>
              <a:buChar char="⎯"/>
              <a:tabLst/>
              <a:defRPr sz="1100" kern="1200" spc="-50" baseline="0">
                <a:solidFill>
                  <a:schemeClr val="tx1"/>
                </a:solidFill>
                <a:latin typeface="Georgia" charset="0"/>
                <a:ea typeface="Georgia" charset="0"/>
                <a:cs typeface="Georgia" charset="0"/>
              </a:defRPr>
            </a:lvl3pPr>
            <a:lvl4pPr marL="1035050" indent="-233363" algn="l" defTabSz="906199" rtl="0" eaLnBrk="1" latinLnBrk="0" hangingPunct="1">
              <a:spcBef>
                <a:spcPts val="0"/>
              </a:spcBef>
              <a:spcAft>
                <a:spcPts val="400"/>
              </a:spcAft>
              <a:buClrTx/>
              <a:buFont typeface="Calibri" panose="020F0502020204030204" pitchFamily="34" charset="0"/>
              <a:buChar char="‒"/>
              <a:tabLst/>
              <a:defRPr sz="1100" kern="1200" spc="-50" baseline="0">
                <a:solidFill>
                  <a:schemeClr val="tx1"/>
                </a:solidFill>
                <a:latin typeface="Georgia" charset="0"/>
                <a:ea typeface="Georgia" charset="0"/>
                <a:cs typeface="Georgia" charset="0"/>
              </a:defRPr>
            </a:lvl4pPr>
            <a:lvl5pPr marL="1320800" indent="-234950" algn="l" defTabSz="906199" rtl="0" eaLnBrk="1" latinLnBrk="0" hangingPunct="1">
              <a:spcBef>
                <a:spcPts val="0"/>
              </a:spcBef>
              <a:spcAft>
                <a:spcPts val="400"/>
              </a:spcAft>
              <a:buClrTx/>
              <a:buFont typeface="Calibri" panose="020F0502020204030204" pitchFamily="34" charset="0"/>
              <a:buChar char="‒"/>
              <a:tabLst/>
              <a:defRPr sz="1100" kern="1200" spc="-50" baseline="0">
                <a:solidFill>
                  <a:schemeClr val="tx1"/>
                </a:solidFill>
                <a:latin typeface="Georgia" charset="0"/>
                <a:ea typeface="Georgia" charset="0"/>
                <a:cs typeface="Georgia" charset="0"/>
              </a:defRPr>
            </a:lvl5pPr>
            <a:lvl6pPr marL="2492048"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6pPr>
            <a:lvl7pPr marL="2945147"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7pPr>
            <a:lvl8pPr marL="3398246"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8pPr>
            <a:lvl9pPr marL="3851346" indent="-226550" algn="l" defTabSz="906199"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9pPr>
          </a:lstStyle>
          <a:p>
            <a:endParaRPr lang="en-US" dirty="0"/>
          </a:p>
        </p:txBody>
      </p:sp>
      <p:graphicFrame>
        <p:nvGraphicFramePr>
          <p:cNvPr id="56" name="Chart Placeholder 14">
            <a:extLst>
              <a:ext uri="{FF2B5EF4-FFF2-40B4-BE49-F238E27FC236}">
                <a16:creationId xmlns:a16="http://schemas.microsoft.com/office/drawing/2014/main" id="{7F0E8555-82CD-400C-8A56-A7BD0A801AF9}"/>
              </a:ext>
            </a:extLst>
          </p:cNvPr>
          <p:cNvGraphicFramePr>
            <a:graphicFrameLocks/>
          </p:cNvGraphicFramePr>
          <p:nvPr>
            <p:extLst>
              <p:ext uri="{D42A27DB-BD31-4B8C-83A1-F6EECF244321}">
                <p14:modId xmlns:p14="http://schemas.microsoft.com/office/powerpoint/2010/main" val="1501754999"/>
              </p:ext>
            </p:extLst>
          </p:nvPr>
        </p:nvGraphicFramePr>
        <p:xfrm>
          <a:off x="385917" y="1858297"/>
          <a:ext cx="2590800" cy="20116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7" name="Chart Placeholder 14">
            <a:extLst>
              <a:ext uri="{FF2B5EF4-FFF2-40B4-BE49-F238E27FC236}">
                <a16:creationId xmlns:a16="http://schemas.microsoft.com/office/drawing/2014/main" id="{06AB695D-B61B-425B-8870-CAB3908D0733}"/>
              </a:ext>
            </a:extLst>
          </p:cNvPr>
          <p:cNvGraphicFramePr>
            <a:graphicFrameLocks/>
          </p:cNvGraphicFramePr>
          <p:nvPr>
            <p:extLst>
              <p:ext uri="{D42A27DB-BD31-4B8C-83A1-F6EECF244321}">
                <p14:modId xmlns:p14="http://schemas.microsoft.com/office/powerpoint/2010/main" val="1639740658"/>
              </p:ext>
            </p:extLst>
          </p:nvPr>
        </p:nvGraphicFramePr>
        <p:xfrm>
          <a:off x="3287867" y="1858297"/>
          <a:ext cx="2590800" cy="20116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Chart Placeholder 14">
            <a:extLst>
              <a:ext uri="{FF2B5EF4-FFF2-40B4-BE49-F238E27FC236}">
                <a16:creationId xmlns:a16="http://schemas.microsoft.com/office/drawing/2014/main" id="{5B2E3A32-AD6E-439F-B056-F1F5CFE02E8F}"/>
              </a:ext>
            </a:extLst>
          </p:cNvPr>
          <p:cNvGraphicFramePr>
            <a:graphicFrameLocks/>
          </p:cNvGraphicFramePr>
          <p:nvPr>
            <p:extLst>
              <p:ext uri="{D42A27DB-BD31-4B8C-83A1-F6EECF244321}">
                <p14:modId xmlns:p14="http://schemas.microsoft.com/office/powerpoint/2010/main" val="1265538082"/>
              </p:ext>
            </p:extLst>
          </p:nvPr>
        </p:nvGraphicFramePr>
        <p:xfrm>
          <a:off x="6183468" y="1858297"/>
          <a:ext cx="2590800" cy="20116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9" name="Chart Placeholder 14">
            <a:extLst>
              <a:ext uri="{FF2B5EF4-FFF2-40B4-BE49-F238E27FC236}">
                <a16:creationId xmlns:a16="http://schemas.microsoft.com/office/drawing/2014/main" id="{5B1CFF16-34F6-4672-99FD-392B53922B24}"/>
              </a:ext>
            </a:extLst>
          </p:cNvPr>
          <p:cNvGraphicFramePr>
            <a:graphicFrameLocks/>
          </p:cNvGraphicFramePr>
          <p:nvPr>
            <p:extLst>
              <p:ext uri="{D42A27DB-BD31-4B8C-83A1-F6EECF244321}">
                <p14:modId xmlns:p14="http://schemas.microsoft.com/office/powerpoint/2010/main" val="195289514"/>
              </p:ext>
            </p:extLst>
          </p:nvPr>
        </p:nvGraphicFramePr>
        <p:xfrm>
          <a:off x="3276599" y="4063694"/>
          <a:ext cx="5480037" cy="201168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0" name="Chart Placeholder 14">
            <a:extLst>
              <a:ext uri="{FF2B5EF4-FFF2-40B4-BE49-F238E27FC236}">
                <a16:creationId xmlns:a16="http://schemas.microsoft.com/office/drawing/2014/main" id="{9138B85A-08A4-4038-8BDB-FC33E44A9A11}"/>
              </a:ext>
            </a:extLst>
          </p:cNvPr>
          <p:cNvGraphicFramePr>
            <a:graphicFrameLocks/>
          </p:cNvGraphicFramePr>
          <p:nvPr>
            <p:extLst>
              <p:ext uri="{D42A27DB-BD31-4B8C-83A1-F6EECF244321}">
                <p14:modId xmlns:p14="http://schemas.microsoft.com/office/powerpoint/2010/main" val="1713264888"/>
              </p:ext>
            </p:extLst>
          </p:nvPr>
        </p:nvGraphicFramePr>
        <p:xfrm>
          <a:off x="387352" y="4063694"/>
          <a:ext cx="2590800" cy="2011680"/>
        </p:xfrm>
        <a:graphic>
          <a:graphicData uri="http://schemas.openxmlformats.org/drawingml/2006/chart">
            <c:chart xmlns:c="http://schemas.openxmlformats.org/drawingml/2006/chart" xmlns:r="http://schemas.openxmlformats.org/officeDocument/2006/relationships" r:id="rId6"/>
          </a:graphicData>
        </a:graphic>
      </p:graphicFrame>
      <p:sp>
        <p:nvSpPr>
          <p:cNvPr id="13" name="TextBox 12">
            <a:extLst>
              <a:ext uri="{FF2B5EF4-FFF2-40B4-BE49-F238E27FC236}">
                <a16:creationId xmlns:a16="http://schemas.microsoft.com/office/drawing/2014/main" id="{8885C28D-82BD-4763-99FE-E180A063D293}"/>
              </a:ext>
            </a:extLst>
          </p:cNvPr>
          <p:cNvSpPr txBox="1"/>
          <p:nvPr/>
        </p:nvSpPr>
        <p:spPr>
          <a:xfrm>
            <a:off x="1249195" y="2913916"/>
            <a:ext cx="874075"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10</a:t>
            </a:r>
          </a:p>
        </p:txBody>
      </p:sp>
      <p:sp>
        <p:nvSpPr>
          <p:cNvPr id="14" name="TextBox 13">
            <a:extLst>
              <a:ext uri="{FF2B5EF4-FFF2-40B4-BE49-F238E27FC236}">
                <a16:creationId xmlns:a16="http://schemas.microsoft.com/office/drawing/2014/main" id="{2644335C-E587-4A55-BEBB-074A7A73DC18}"/>
              </a:ext>
            </a:extLst>
          </p:cNvPr>
          <p:cNvSpPr txBox="1"/>
          <p:nvPr/>
        </p:nvSpPr>
        <p:spPr>
          <a:xfrm>
            <a:off x="4134960" y="2913916"/>
            <a:ext cx="874075"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10</a:t>
            </a:r>
          </a:p>
        </p:txBody>
      </p:sp>
      <p:sp>
        <p:nvSpPr>
          <p:cNvPr id="15" name="TextBox 14">
            <a:extLst>
              <a:ext uri="{FF2B5EF4-FFF2-40B4-BE49-F238E27FC236}">
                <a16:creationId xmlns:a16="http://schemas.microsoft.com/office/drawing/2014/main" id="{2D6B10DC-DFB7-4206-95D8-C40E0AE5E091}"/>
              </a:ext>
            </a:extLst>
          </p:cNvPr>
          <p:cNvSpPr txBox="1"/>
          <p:nvPr/>
        </p:nvSpPr>
        <p:spPr>
          <a:xfrm>
            <a:off x="7050226" y="2913916"/>
            <a:ext cx="874075"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8</a:t>
            </a:r>
          </a:p>
        </p:txBody>
      </p:sp>
      <p:sp>
        <p:nvSpPr>
          <p:cNvPr id="19" name="TextBox 18">
            <a:extLst>
              <a:ext uri="{FF2B5EF4-FFF2-40B4-BE49-F238E27FC236}">
                <a16:creationId xmlns:a16="http://schemas.microsoft.com/office/drawing/2014/main" id="{6E397FB6-AE6D-42CB-95D1-3B67C10574EB}"/>
              </a:ext>
            </a:extLst>
          </p:cNvPr>
          <p:cNvSpPr txBox="1"/>
          <p:nvPr/>
        </p:nvSpPr>
        <p:spPr>
          <a:xfrm>
            <a:off x="1170539" y="5069534"/>
            <a:ext cx="874075"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8</a:t>
            </a:r>
          </a:p>
        </p:txBody>
      </p:sp>
      <p:sp>
        <p:nvSpPr>
          <p:cNvPr id="20" name="TextBox 19">
            <a:extLst>
              <a:ext uri="{FF2B5EF4-FFF2-40B4-BE49-F238E27FC236}">
                <a16:creationId xmlns:a16="http://schemas.microsoft.com/office/drawing/2014/main" id="{C53023B0-DB3C-44DC-A770-2E36202BFDC0}"/>
              </a:ext>
            </a:extLst>
          </p:cNvPr>
          <p:cNvSpPr txBox="1"/>
          <p:nvPr/>
        </p:nvSpPr>
        <p:spPr>
          <a:xfrm>
            <a:off x="4134960" y="5069534"/>
            <a:ext cx="874075"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6</a:t>
            </a:r>
          </a:p>
        </p:txBody>
      </p:sp>
    </p:spTree>
    <p:extLst>
      <p:ext uri="{BB962C8B-B14F-4D97-AF65-F5344CB8AC3E}">
        <p14:creationId xmlns:p14="http://schemas.microsoft.com/office/powerpoint/2010/main" val="3487489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595522FC-92B7-4277-BEF5-23AFB86E52AE}"/>
              </a:ext>
            </a:extLst>
          </p:cNvPr>
          <p:cNvSpPr>
            <a:spLocks noGrp="1"/>
          </p:cNvSpPr>
          <p:nvPr>
            <p:ph type="title"/>
          </p:nvPr>
        </p:nvSpPr>
        <p:spPr/>
        <p:txBody>
          <a:bodyPr/>
          <a:lstStyle/>
          <a:p>
            <a:r>
              <a:rPr lang="en-US" dirty="0"/>
              <a:t>Campbell’s Net Promoter Scores</a:t>
            </a:r>
          </a:p>
        </p:txBody>
      </p:sp>
      <p:sp>
        <p:nvSpPr>
          <p:cNvPr id="4" name="Footer Placeholder 3">
            <a:extLst>
              <a:ext uri="{FF2B5EF4-FFF2-40B4-BE49-F238E27FC236}">
                <a16:creationId xmlns:a16="http://schemas.microsoft.com/office/drawing/2014/main" id="{4A25229F-9E8A-4AD0-B3B3-00E59466A624}"/>
              </a:ext>
            </a:extLst>
          </p:cNvPr>
          <p:cNvSpPr>
            <a:spLocks noGrp="1"/>
          </p:cNvSpPr>
          <p:nvPr>
            <p:ph type="ftr" sz="quarter" idx="13"/>
          </p:nvPr>
        </p:nvSpPr>
        <p:spPr/>
        <p:txBody>
          <a:bodyPr/>
          <a:lstStyle/>
          <a:p>
            <a:r>
              <a:rPr lang="en-US" dirty="0"/>
              <a:t>Base: 85 K-12 operators familiar with Campbell’s, 71 healthcare, 43 chains</a:t>
            </a:r>
            <a:br>
              <a:rPr lang="en-US" dirty="0"/>
            </a:br>
            <a:r>
              <a:rPr lang="en-US" dirty="0"/>
              <a:t>Q: On a scale of zero to 10, where zero is not at all likely and 10 is extremely likely, how likely are you to recommend each of the following prepared soup brands to your colleagues and peers in foodservice?</a:t>
            </a:r>
          </a:p>
        </p:txBody>
      </p:sp>
      <p:sp>
        <p:nvSpPr>
          <p:cNvPr id="24" name="Text Placeholder 23">
            <a:extLst>
              <a:ext uri="{FF2B5EF4-FFF2-40B4-BE49-F238E27FC236}">
                <a16:creationId xmlns:a16="http://schemas.microsoft.com/office/drawing/2014/main" id="{740055C0-8863-4F50-912A-21B35ADB2F0E}"/>
              </a:ext>
            </a:extLst>
          </p:cNvPr>
          <p:cNvSpPr>
            <a:spLocks noGrp="1"/>
          </p:cNvSpPr>
          <p:nvPr>
            <p:ph type="body" sz="quarter" idx="16"/>
          </p:nvPr>
        </p:nvSpPr>
        <p:spPr>
          <a:xfrm>
            <a:off x="6172200" y="304800"/>
            <a:ext cx="2590800" cy="1250305"/>
          </a:xfrm>
        </p:spPr>
        <p:txBody>
          <a:bodyPr/>
          <a:lstStyle/>
          <a:p>
            <a:r>
              <a:rPr lang="en-US" dirty="0"/>
              <a:t>Among the priority segments, K-12 operators are most likely to recommend Campbell’s, which pushes their NPS to 70, which is 17 points higher than the total sample average for Campbell’s. </a:t>
            </a:r>
          </a:p>
          <a:p>
            <a:r>
              <a:rPr lang="en-US" dirty="0"/>
              <a:t>Healthcare operators are on par with the sample average while chain operators are slightly lower with an NPS of 49. </a:t>
            </a:r>
          </a:p>
          <a:p>
            <a:endParaRPr lang="en-US" dirty="0"/>
          </a:p>
        </p:txBody>
      </p:sp>
      <p:sp>
        <p:nvSpPr>
          <p:cNvPr id="2" name="Slide Number Placeholder 1">
            <a:extLst>
              <a:ext uri="{FF2B5EF4-FFF2-40B4-BE49-F238E27FC236}">
                <a16:creationId xmlns:a16="http://schemas.microsoft.com/office/drawing/2014/main" id="{3ACEEB62-CF7A-49A6-B12E-B9788E6B4F0A}"/>
              </a:ext>
            </a:extLst>
          </p:cNvPr>
          <p:cNvSpPr>
            <a:spLocks noGrp="1"/>
          </p:cNvSpPr>
          <p:nvPr>
            <p:ph type="sldNum" sz="quarter" idx="4"/>
          </p:nvPr>
        </p:nvSpPr>
        <p:spPr/>
        <p:txBody>
          <a:bodyPr/>
          <a:lstStyle/>
          <a:p>
            <a:fld id="{7B6B1C32-E567-445C-9FD5-2A0B0A08DD29}" type="slidenum">
              <a:rPr lang="en-US" smtClean="0"/>
              <a:pPr/>
              <a:t>92</a:t>
            </a:fld>
            <a:endParaRPr lang="en-US" dirty="0"/>
          </a:p>
        </p:txBody>
      </p:sp>
      <p:sp>
        <p:nvSpPr>
          <p:cNvPr id="10" name="Text Placeholder 9">
            <a:extLst>
              <a:ext uri="{FF2B5EF4-FFF2-40B4-BE49-F238E27FC236}">
                <a16:creationId xmlns:a16="http://schemas.microsoft.com/office/drawing/2014/main" id="{DD39B498-E82B-45DE-A769-38577DB29E60}"/>
              </a:ext>
            </a:extLst>
          </p:cNvPr>
          <p:cNvSpPr>
            <a:spLocks noGrp="1"/>
          </p:cNvSpPr>
          <p:nvPr>
            <p:ph type="body" sz="quarter" idx="17"/>
          </p:nvPr>
        </p:nvSpPr>
        <p:spPr/>
        <p:txBody>
          <a:bodyPr/>
          <a:lstStyle/>
          <a:p>
            <a:r>
              <a:rPr lang="en-US" dirty="0"/>
              <a:t>Priority segments</a:t>
            </a:r>
          </a:p>
        </p:txBody>
      </p:sp>
      <p:graphicFrame>
        <p:nvGraphicFramePr>
          <p:cNvPr id="29" name="Chart Placeholder 14">
            <a:extLst>
              <a:ext uri="{FF2B5EF4-FFF2-40B4-BE49-F238E27FC236}">
                <a16:creationId xmlns:a16="http://schemas.microsoft.com/office/drawing/2014/main" id="{36FAD283-77E2-4C58-8C49-1E1C9BDF3F8E}"/>
              </a:ext>
            </a:extLst>
          </p:cNvPr>
          <p:cNvGraphicFramePr>
            <a:graphicFrameLocks/>
          </p:cNvGraphicFramePr>
          <p:nvPr>
            <p:extLst>
              <p:ext uri="{D42A27DB-BD31-4B8C-83A1-F6EECF244321}">
                <p14:modId xmlns:p14="http://schemas.microsoft.com/office/powerpoint/2010/main" val="1411570477"/>
              </p:ext>
            </p:extLst>
          </p:nvPr>
        </p:nvGraphicFramePr>
        <p:xfrm>
          <a:off x="380999" y="2551175"/>
          <a:ext cx="2587752" cy="364071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0" name="Chart Placeholder 14">
            <a:extLst>
              <a:ext uri="{FF2B5EF4-FFF2-40B4-BE49-F238E27FC236}">
                <a16:creationId xmlns:a16="http://schemas.microsoft.com/office/drawing/2014/main" id="{32C9B7E3-930E-4768-8314-D2198C87072E}"/>
              </a:ext>
            </a:extLst>
          </p:cNvPr>
          <p:cNvGraphicFramePr>
            <a:graphicFrameLocks/>
          </p:cNvGraphicFramePr>
          <p:nvPr>
            <p:extLst>
              <p:ext uri="{D42A27DB-BD31-4B8C-83A1-F6EECF244321}">
                <p14:modId xmlns:p14="http://schemas.microsoft.com/office/powerpoint/2010/main" val="4166517384"/>
              </p:ext>
            </p:extLst>
          </p:nvPr>
        </p:nvGraphicFramePr>
        <p:xfrm>
          <a:off x="3278123" y="2551175"/>
          <a:ext cx="2587752" cy="36407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Chart Placeholder 14">
            <a:extLst>
              <a:ext uri="{FF2B5EF4-FFF2-40B4-BE49-F238E27FC236}">
                <a16:creationId xmlns:a16="http://schemas.microsoft.com/office/drawing/2014/main" id="{A2A0FFE6-A620-495A-B0F9-1442475D40B8}"/>
              </a:ext>
            </a:extLst>
          </p:cNvPr>
          <p:cNvGraphicFramePr>
            <a:graphicFrameLocks/>
          </p:cNvGraphicFramePr>
          <p:nvPr>
            <p:extLst>
              <p:ext uri="{D42A27DB-BD31-4B8C-83A1-F6EECF244321}">
                <p14:modId xmlns:p14="http://schemas.microsoft.com/office/powerpoint/2010/main" val="3290377724"/>
              </p:ext>
            </p:extLst>
          </p:nvPr>
        </p:nvGraphicFramePr>
        <p:xfrm>
          <a:off x="6197345" y="2551175"/>
          <a:ext cx="2587752" cy="3640715"/>
        </p:xfrm>
        <a:graphic>
          <a:graphicData uri="http://schemas.openxmlformats.org/drawingml/2006/chart">
            <c:chart xmlns:c="http://schemas.openxmlformats.org/drawingml/2006/chart" xmlns:r="http://schemas.openxmlformats.org/officeDocument/2006/relationships" r:id="rId4"/>
          </a:graphicData>
        </a:graphic>
      </p:graphicFrame>
      <p:sp>
        <p:nvSpPr>
          <p:cNvPr id="35" name="TextBox 34">
            <a:extLst>
              <a:ext uri="{FF2B5EF4-FFF2-40B4-BE49-F238E27FC236}">
                <a16:creationId xmlns:a16="http://schemas.microsoft.com/office/drawing/2014/main" id="{10B2BD0F-059A-4D0D-978F-288A98B91DA5}"/>
              </a:ext>
            </a:extLst>
          </p:cNvPr>
          <p:cNvSpPr txBox="1"/>
          <p:nvPr/>
        </p:nvSpPr>
        <p:spPr>
          <a:xfrm>
            <a:off x="1237837" y="4292529"/>
            <a:ext cx="874075"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70</a:t>
            </a:r>
          </a:p>
        </p:txBody>
      </p:sp>
      <p:sp>
        <p:nvSpPr>
          <p:cNvPr id="39" name="TextBox 38">
            <a:extLst>
              <a:ext uri="{FF2B5EF4-FFF2-40B4-BE49-F238E27FC236}">
                <a16:creationId xmlns:a16="http://schemas.microsoft.com/office/drawing/2014/main" id="{504CA179-058B-4400-A4F8-44D0AFCDEC6E}"/>
              </a:ext>
            </a:extLst>
          </p:cNvPr>
          <p:cNvSpPr txBox="1"/>
          <p:nvPr/>
        </p:nvSpPr>
        <p:spPr>
          <a:xfrm>
            <a:off x="4130146" y="4292529"/>
            <a:ext cx="874075"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53</a:t>
            </a:r>
          </a:p>
        </p:txBody>
      </p:sp>
      <p:sp>
        <p:nvSpPr>
          <p:cNvPr id="41" name="TextBox 40">
            <a:extLst>
              <a:ext uri="{FF2B5EF4-FFF2-40B4-BE49-F238E27FC236}">
                <a16:creationId xmlns:a16="http://schemas.microsoft.com/office/drawing/2014/main" id="{05D18BB3-E315-405A-B12F-E99569711E6A}"/>
              </a:ext>
            </a:extLst>
          </p:cNvPr>
          <p:cNvSpPr txBox="1"/>
          <p:nvPr/>
        </p:nvSpPr>
        <p:spPr>
          <a:xfrm>
            <a:off x="7046396" y="4292529"/>
            <a:ext cx="874075" cy="300135"/>
          </a:xfrm>
          <a:prstGeom prst="rect">
            <a:avLst/>
          </a:prstGeom>
          <a:noFill/>
        </p:spPr>
        <p:txBody>
          <a:bodyPr wrap="square" lIns="0" tIns="0" rIns="0" bIns="0" rtlCol="0">
            <a:noAutofit/>
          </a:bodyPr>
          <a:lstStyle/>
          <a:p>
            <a:pPr algn="ctr"/>
            <a:r>
              <a:rPr lang="en-US" sz="1200" dirty="0">
                <a:latin typeface="+mj-lt"/>
                <a:ea typeface="Georgia" charset="0"/>
                <a:cs typeface="Georgia" charset="0"/>
              </a:rPr>
              <a:t>NPS = 49</a:t>
            </a:r>
          </a:p>
        </p:txBody>
      </p:sp>
    </p:spTree>
    <p:extLst>
      <p:ext uri="{BB962C8B-B14F-4D97-AF65-F5344CB8AC3E}">
        <p14:creationId xmlns:p14="http://schemas.microsoft.com/office/powerpoint/2010/main" val="30516850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2">
            <a:extLst>
              <a:ext uri="{FF2B5EF4-FFF2-40B4-BE49-F238E27FC236}">
                <a16:creationId xmlns:a16="http://schemas.microsoft.com/office/drawing/2014/main" id="{CD27B78A-4A66-495B-8896-E6BE9BF5E989}"/>
              </a:ext>
            </a:extLst>
          </p:cNvPr>
          <p:cNvSpPr>
            <a:spLocks noGrp="1" noChangeArrowheads="1"/>
          </p:cNvSpPr>
          <p:nvPr>
            <p:ph type="title"/>
          </p:nvPr>
        </p:nvSpPr>
        <p:spPr/>
        <p:txBody>
          <a:bodyPr/>
          <a:lstStyle/>
          <a:p>
            <a:r>
              <a:rPr lang="en-US" dirty="0"/>
              <a:t>Brand Agreement</a:t>
            </a:r>
          </a:p>
        </p:txBody>
      </p:sp>
      <p:sp>
        <p:nvSpPr>
          <p:cNvPr id="18" name="Footer Placeholder 4">
            <a:extLst>
              <a:ext uri="{FF2B5EF4-FFF2-40B4-BE49-F238E27FC236}">
                <a16:creationId xmlns:a16="http://schemas.microsoft.com/office/drawing/2014/main" id="{DD8B56C0-D921-4E03-AA61-7AF16A3BDC67}"/>
              </a:ext>
            </a:extLst>
          </p:cNvPr>
          <p:cNvSpPr>
            <a:spLocks noGrp="1"/>
          </p:cNvSpPr>
          <p:nvPr>
            <p:ph type="ftr" sz="quarter" idx="13"/>
          </p:nvPr>
        </p:nvSpPr>
        <p:spPr/>
        <p:txBody>
          <a:bodyPr/>
          <a:lstStyle/>
          <a:p>
            <a:r>
              <a:rPr lang="en-US" dirty="0"/>
              <a:t>Base: 361 operators familiar with Campbell’s</a:t>
            </a:r>
          </a:p>
          <a:p>
            <a:r>
              <a:rPr lang="en-US" dirty="0"/>
              <a:t>Q: Please rate your level of agreement with each of the following statements. </a:t>
            </a:r>
          </a:p>
        </p:txBody>
      </p:sp>
      <p:sp>
        <p:nvSpPr>
          <p:cNvPr id="10" name="Text Placeholder 9">
            <a:extLst>
              <a:ext uri="{FF2B5EF4-FFF2-40B4-BE49-F238E27FC236}">
                <a16:creationId xmlns:a16="http://schemas.microsoft.com/office/drawing/2014/main" id="{D0B3D739-3456-4EC7-98FA-D3F178D1113C}"/>
              </a:ext>
            </a:extLst>
          </p:cNvPr>
          <p:cNvSpPr>
            <a:spLocks noGrp="1"/>
          </p:cNvSpPr>
          <p:nvPr>
            <p:ph type="body" sz="quarter" idx="16"/>
          </p:nvPr>
        </p:nvSpPr>
        <p:spPr/>
        <p:txBody>
          <a:bodyPr/>
          <a:lstStyle/>
          <a:p>
            <a:r>
              <a:rPr lang="en-US" dirty="0"/>
              <a:t>Operators familiar with the Campbell’s soup brand in foodservice generally agree with all brand statements although there is a slightly higher level of agreement with the statement “with Campbell’s, there is a soup for every season” compared to the other three. </a:t>
            </a:r>
          </a:p>
        </p:txBody>
      </p:sp>
      <p:sp>
        <p:nvSpPr>
          <p:cNvPr id="9" name="Slide Number Placeholder 8"/>
          <p:cNvSpPr>
            <a:spLocks noGrp="1"/>
          </p:cNvSpPr>
          <p:nvPr>
            <p:ph type="sldNum" sz="quarter" idx="4"/>
          </p:nvPr>
        </p:nvSpPr>
        <p:spPr/>
        <p:txBody>
          <a:bodyPr/>
          <a:lstStyle/>
          <a:p>
            <a:fld id="{AC6EFA44-0FDE-4658-9836-52E1610CC619}" type="slidenum">
              <a:rPr lang="en-US" smtClean="0"/>
              <a:pPr/>
              <a:t>93</a:t>
            </a:fld>
            <a:endParaRPr lang="en-US" dirty="0"/>
          </a:p>
        </p:txBody>
      </p:sp>
      <p:graphicFrame>
        <p:nvGraphicFramePr>
          <p:cNvPr id="28" name="Chart Placeholder 27">
            <a:extLst>
              <a:ext uri="{FF2B5EF4-FFF2-40B4-BE49-F238E27FC236}">
                <a16:creationId xmlns:a16="http://schemas.microsoft.com/office/drawing/2014/main" id="{45C5FB4C-D45C-44AB-A85F-63448854EF8D}"/>
              </a:ext>
            </a:extLst>
          </p:cNvPr>
          <p:cNvGraphicFramePr>
            <a:graphicFrameLocks noGrp="1"/>
          </p:cNvGraphicFramePr>
          <p:nvPr>
            <p:ph sz="quarter" idx="18"/>
            <p:extLst>
              <p:ext uri="{D42A27DB-BD31-4B8C-83A1-F6EECF244321}">
                <p14:modId xmlns:p14="http://schemas.microsoft.com/office/powerpoint/2010/main" val="3894956796"/>
              </p:ext>
            </p:extLst>
          </p:nvPr>
        </p:nvGraphicFramePr>
        <p:xfrm>
          <a:off x="381000" y="2743200"/>
          <a:ext cx="8382000" cy="3352800"/>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Box 25">
            <a:extLst>
              <a:ext uri="{FF2B5EF4-FFF2-40B4-BE49-F238E27FC236}">
                <a16:creationId xmlns:a16="http://schemas.microsoft.com/office/drawing/2014/main" id="{00E64B1E-14D2-4998-B2D8-9FECF1B811B7}"/>
              </a:ext>
            </a:extLst>
          </p:cNvPr>
          <p:cNvSpPr txBox="1"/>
          <p:nvPr/>
        </p:nvSpPr>
        <p:spPr>
          <a:xfrm>
            <a:off x="3278493" y="2860667"/>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89%</a:t>
            </a:r>
          </a:p>
        </p:txBody>
      </p:sp>
      <p:sp>
        <p:nvSpPr>
          <p:cNvPr id="27" name="TextBox 26">
            <a:extLst>
              <a:ext uri="{FF2B5EF4-FFF2-40B4-BE49-F238E27FC236}">
                <a16:creationId xmlns:a16="http://schemas.microsoft.com/office/drawing/2014/main" id="{A6C52067-687E-49C0-97A4-0759EBE5AD2E}"/>
              </a:ext>
            </a:extLst>
          </p:cNvPr>
          <p:cNvSpPr txBox="1"/>
          <p:nvPr/>
        </p:nvSpPr>
        <p:spPr>
          <a:xfrm>
            <a:off x="3278493" y="3600364"/>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91%</a:t>
            </a:r>
          </a:p>
        </p:txBody>
      </p:sp>
      <p:sp>
        <p:nvSpPr>
          <p:cNvPr id="29" name="TextBox 28">
            <a:extLst>
              <a:ext uri="{FF2B5EF4-FFF2-40B4-BE49-F238E27FC236}">
                <a16:creationId xmlns:a16="http://schemas.microsoft.com/office/drawing/2014/main" id="{54F6842B-CCE0-4739-80C1-09EE61F1C2F6}"/>
              </a:ext>
            </a:extLst>
          </p:cNvPr>
          <p:cNvSpPr txBox="1"/>
          <p:nvPr/>
        </p:nvSpPr>
        <p:spPr>
          <a:xfrm>
            <a:off x="3278493" y="4340061"/>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80%</a:t>
            </a:r>
          </a:p>
        </p:txBody>
      </p:sp>
      <p:sp>
        <p:nvSpPr>
          <p:cNvPr id="30" name="TextBox 29">
            <a:extLst>
              <a:ext uri="{FF2B5EF4-FFF2-40B4-BE49-F238E27FC236}">
                <a16:creationId xmlns:a16="http://schemas.microsoft.com/office/drawing/2014/main" id="{4AFE7568-97DE-41C9-B9C6-D07D451BBAD3}"/>
              </a:ext>
            </a:extLst>
          </p:cNvPr>
          <p:cNvSpPr txBox="1"/>
          <p:nvPr/>
        </p:nvSpPr>
        <p:spPr>
          <a:xfrm>
            <a:off x="3278493" y="5079757"/>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84%</a:t>
            </a:r>
          </a:p>
        </p:txBody>
      </p:sp>
    </p:spTree>
    <p:custDataLst>
      <p:tags r:id="rId1"/>
    </p:custDataLst>
    <p:extLst>
      <p:ext uri="{BB962C8B-B14F-4D97-AF65-F5344CB8AC3E}">
        <p14:creationId xmlns:p14="http://schemas.microsoft.com/office/powerpoint/2010/main" val="42314644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2">
            <a:extLst>
              <a:ext uri="{FF2B5EF4-FFF2-40B4-BE49-F238E27FC236}">
                <a16:creationId xmlns:a16="http://schemas.microsoft.com/office/drawing/2014/main" id="{CD27B78A-4A66-495B-8896-E6BE9BF5E989}"/>
              </a:ext>
            </a:extLst>
          </p:cNvPr>
          <p:cNvSpPr>
            <a:spLocks noGrp="1" noChangeArrowheads="1"/>
          </p:cNvSpPr>
          <p:nvPr>
            <p:ph type="title"/>
          </p:nvPr>
        </p:nvSpPr>
        <p:spPr/>
        <p:txBody>
          <a:bodyPr/>
          <a:lstStyle/>
          <a:p>
            <a:r>
              <a:rPr lang="en-US" dirty="0"/>
              <a:t>Brand Motivation</a:t>
            </a:r>
          </a:p>
        </p:txBody>
      </p:sp>
      <p:sp>
        <p:nvSpPr>
          <p:cNvPr id="18" name="Footer Placeholder 4">
            <a:extLst>
              <a:ext uri="{FF2B5EF4-FFF2-40B4-BE49-F238E27FC236}">
                <a16:creationId xmlns:a16="http://schemas.microsoft.com/office/drawing/2014/main" id="{DD8B56C0-D921-4E03-AA61-7AF16A3BDC67}"/>
              </a:ext>
            </a:extLst>
          </p:cNvPr>
          <p:cNvSpPr>
            <a:spLocks noGrp="1"/>
          </p:cNvSpPr>
          <p:nvPr>
            <p:ph type="ftr" sz="quarter" idx="13"/>
          </p:nvPr>
        </p:nvSpPr>
        <p:spPr/>
        <p:txBody>
          <a:bodyPr/>
          <a:lstStyle/>
          <a:p>
            <a:r>
              <a:rPr lang="en-US" dirty="0"/>
              <a:t>Base: 508 operators </a:t>
            </a:r>
          </a:p>
          <a:p>
            <a:r>
              <a:rPr lang="en-US" dirty="0"/>
              <a:t>Q: Thinking specifically about Campbell’s Soup, please rate how motivating each of the following statements is when purchasing soup for your operation. </a:t>
            </a:r>
          </a:p>
        </p:txBody>
      </p:sp>
      <p:sp>
        <p:nvSpPr>
          <p:cNvPr id="10" name="Text Placeholder 9">
            <a:extLst>
              <a:ext uri="{FF2B5EF4-FFF2-40B4-BE49-F238E27FC236}">
                <a16:creationId xmlns:a16="http://schemas.microsoft.com/office/drawing/2014/main" id="{31029FFA-A561-4B1A-88A3-D458A3C055E1}"/>
              </a:ext>
            </a:extLst>
          </p:cNvPr>
          <p:cNvSpPr>
            <a:spLocks noGrp="1"/>
          </p:cNvSpPr>
          <p:nvPr>
            <p:ph type="body" sz="quarter" idx="16"/>
          </p:nvPr>
        </p:nvSpPr>
        <p:spPr/>
        <p:txBody>
          <a:bodyPr/>
          <a:lstStyle/>
          <a:p>
            <a:r>
              <a:rPr lang="en-US" dirty="0"/>
              <a:t>While the majority of operators find all statements motivating, there is a slightly preference for the statement about seasons changing. </a:t>
            </a:r>
          </a:p>
        </p:txBody>
      </p:sp>
      <p:sp>
        <p:nvSpPr>
          <p:cNvPr id="9" name="Slide Number Placeholder 8"/>
          <p:cNvSpPr>
            <a:spLocks noGrp="1"/>
          </p:cNvSpPr>
          <p:nvPr>
            <p:ph type="sldNum" sz="quarter" idx="4"/>
          </p:nvPr>
        </p:nvSpPr>
        <p:spPr/>
        <p:txBody>
          <a:bodyPr/>
          <a:lstStyle/>
          <a:p>
            <a:fld id="{AC6EFA44-0FDE-4658-9836-52E1610CC619}" type="slidenum">
              <a:rPr lang="en-US" smtClean="0"/>
              <a:pPr/>
              <a:t>94</a:t>
            </a:fld>
            <a:endParaRPr lang="en-US" dirty="0"/>
          </a:p>
        </p:txBody>
      </p:sp>
      <p:graphicFrame>
        <p:nvGraphicFramePr>
          <p:cNvPr id="28" name="Chart Placeholder 27">
            <a:extLst>
              <a:ext uri="{FF2B5EF4-FFF2-40B4-BE49-F238E27FC236}">
                <a16:creationId xmlns:a16="http://schemas.microsoft.com/office/drawing/2014/main" id="{45C5FB4C-D45C-44AB-A85F-63448854EF8D}"/>
              </a:ext>
            </a:extLst>
          </p:cNvPr>
          <p:cNvGraphicFramePr>
            <a:graphicFrameLocks noGrp="1"/>
          </p:cNvGraphicFramePr>
          <p:nvPr>
            <p:ph sz="quarter" idx="18"/>
            <p:extLst>
              <p:ext uri="{D42A27DB-BD31-4B8C-83A1-F6EECF244321}">
                <p14:modId xmlns:p14="http://schemas.microsoft.com/office/powerpoint/2010/main" val="156965269"/>
              </p:ext>
            </p:extLst>
          </p:nvPr>
        </p:nvGraphicFramePr>
        <p:xfrm>
          <a:off x="381000" y="2743200"/>
          <a:ext cx="8382000" cy="3352800"/>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Box 25">
            <a:extLst>
              <a:ext uri="{FF2B5EF4-FFF2-40B4-BE49-F238E27FC236}">
                <a16:creationId xmlns:a16="http://schemas.microsoft.com/office/drawing/2014/main" id="{51D0C064-4DDE-4F56-8116-3D37F4679FE8}"/>
              </a:ext>
            </a:extLst>
          </p:cNvPr>
          <p:cNvSpPr txBox="1"/>
          <p:nvPr/>
        </p:nvSpPr>
        <p:spPr>
          <a:xfrm>
            <a:off x="3278493" y="2860667"/>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88%</a:t>
            </a:r>
          </a:p>
        </p:txBody>
      </p:sp>
      <p:sp>
        <p:nvSpPr>
          <p:cNvPr id="27" name="TextBox 26">
            <a:extLst>
              <a:ext uri="{FF2B5EF4-FFF2-40B4-BE49-F238E27FC236}">
                <a16:creationId xmlns:a16="http://schemas.microsoft.com/office/drawing/2014/main" id="{C96CF0B5-8E37-4E34-813D-78CE71839660}"/>
              </a:ext>
            </a:extLst>
          </p:cNvPr>
          <p:cNvSpPr txBox="1"/>
          <p:nvPr/>
        </p:nvSpPr>
        <p:spPr>
          <a:xfrm>
            <a:off x="3278493" y="3600364"/>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88%</a:t>
            </a:r>
          </a:p>
        </p:txBody>
      </p:sp>
      <p:sp>
        <p:nvSpPr>
          <p:cNvPr id="29" name="TextBox 28">
            <a:extLst>
              <a:ext uri="{FF2B5EF4-FFF2-40B4-BE49-F238E27FC236}">
                <a16:creationId xmlns:a16="http://schemas.microsoft.com/office/drawing/2014/main" id="{03CC5E90-3912-4245-A9A5-B9611DA4066B}"/>
              </a:ext>
            </a:extLst>
          </p:cNvPr>
          <p:cNvSpPr txBox="1"/>
          <p:nvPr/>
        </p:nvSpPr>
        <p:spPr>
          <a:xfrm>
            <a:off x="3278493" y="4340061"/>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83%</a:t>
            </a:r>
          </a:p>
        </p:txBody>
      </p:sp>
      <p:sp>
        <p:nvSpPr>
          <p:cNvPr id="30" name="TextBox 29">
            <a:extLst>
              <a:ext uri="{FF2B5EF4-FFF2-40B4-BE49-F238E27FC236}">
                <a16:creationId xmlns:a16="http://schemas.microsoft.com/office/drawing/2014/main" id="{4EB513E0-34A0-4797-9D5B-ED086495F5CF}"/>
              </a:ext>
            </a:extLst>
          </p:cNvPr>
          <p:cNvSpPr txBox="1"/>
          <p:nvPr/>
        </p:nvSpPr>
        <p:spPr>
          <a:xfrm>
            <a:off x="3278493" y="5079757"/>
            <a:ext cx="1778769" cy="228600"/>
          </a:xfrm>
          <a:prstGeom prst="rect">
            <a:avLst/>
          </a:prstGeom>
          <a:noFill/>
        </p:spPr>
        <p:txBody>
          <a:bodyPr wrap="square" lIns="0" tIns="0" rIns="0" bIns="0" rtlCol="0">
            <a:noAutofit/>
          </a:bodyPr>
          <a:lstStyle/>
          <a:p>
            <a:r>
              <a:rPr lang="en-US" sz="1200" b="1" dirty="0">
                <a:ea typeface="Georgia" charset="0"/>
                <a:cs typeface="Georgia" charset="0"/>
              </a:rPr>
              <a:t>Top 2 Box 86%</a:t>
            </a:r>
          </a:p>
        </p:txBody>
      </p:sp>
    </p:spTree>
    <p:custDataLst>
      <p:tags r:id="rId1"/>
    </p:custDataLst>
    <p:extLst>
      <p:ext uri="{BB962C8B-B14F-4D97-AF65-F5344CB8AC3E}">
        <p14:creationId xmlns:p14="http://schemas.microsoft.com/office/powerpoint/2010/main" val="37083105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F124008-6227-4092-83D5-093140D566C8}"/>
              </a:ext>
            </a:extLst>
          </p:cNvPr>
          <p:cNvSpPr>
            <a:spLocks noGrp="1"/>
          </p:cNvSpPr>
          <p:nvPr>
            <p:ph type="title"/>
          </p:nvPr>
        </p:nvSpPr>
        <p:spPr/>
        <p:txBody>
          <a:bodyPr/>
          <a:lstStyle/>
          <a:p>
            <a:r>
              <a:rPr lang="en-US" dirty="0"/>
              <a:t>Decision Tree</a:t>
            </a:r>
          </a:p>
        </p:txBody>
      </p:sp>
      <p:sp>
        <p:nvSpPr>
          <p:cNvPr id="7" name="Text Placeholder 6">
            <a:extLst>
              <a:ext uri="{FF2B5EF4-FFF2-40B4-BE49-F238E27FC236}">
                <a16:creationId xmlns:a16="http://schemas.microsoft.com/office/drawing/2014/main" id="{5366F0C4-CDA0-4F58-B913-81A270717D59}"/>
              </a:ext>
            </a:extLst>
          </p:cNvPr>
          <p:cNvSpPr>
            <a:spLocks noGrp="1"/>
          </p:cNvSpPr>
          <p:nvPr>
            <p:ph type="body" sz="quarter" idx="12"/>
          </p:nvPr>
        </p:nvSpPr>
        <p:spPr>
          <a:xfrm>
            <a:off x="381000" y="2743200"/>
            <a:ext cx="5486400" cy="1590675"/>
          </a:xfrm>
        </p:spPr>
        <p:txBody>
          <a:bodyPr/>
          <a:lstStyle/>
          <a:p>
            <a:r>
              <a:rPr lang="en-US" dirty="0"/>
              <a:t>Canned Soup</a:t>
            </a:r>
          </a:p>
        </p:txBody>
      </p:sp>
      <p:sp>
        <p:nvSpPr>
          <p:cNvPr id="5" name="Slide Number Placeholder 4">
            <a:extLst>
              <a:ext uri="{FF2B5EF4-FFF2-40B4-BE49-F238E27FC236}">
                <a16:creationId xmlns:a16="http://schemas.microsoft.com/office/drawing/2014/main" id="{1BF9082B-E642-4E7C-9249-3300EB67EAB0}"/>
              </a:ext>
            </a:extLst>
          </p:cNvPr>
          <p:cNvSpPr>
            <a:spLocks noGrp="1"/>
          </p:cNvSpPr>
          <p:nvPr>
            <p:ph type="sldNum" sz="quarter" idx="4"/>
          </p:nvPr>
        </p:nvSpPr>
        <p:spPr/>
        <p:txBody>
          <a:bodyPr/>
          <a:lstStyle/>
          <a:p>
            <a:pPr defTabSz="856716"/>
            <a:fld id="{7B6B1C32-E567-445C-9FD5-2A0B0A08DD29}" type="slidenum">
              <a:rPr lang="en-US" smtClean="0"/>
              <a:pPr defTabSz="856716"/>
              <a:t>95</a:t>
            </a:fld>
            <a:endParaRPr lang="en-US" dirty="0"/>
          </a:p>
        </p:txBody>
      </p:sp>
    </p:spTree>
    <p:extLst>
      <p:ext uri="{BB962C8B-B14F-4D97-AF65-F5344CB8AC3E}">
        <p14:creationId xmlns:p14="http://schemas.microsoft.com/office/powerpoint/2010/main" val="14276817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Placeholder 7">
            <a:extLst>
              <a:ext uri="{FF2B5EF4-FFF2-40B4-BE49-F238E27FC236}">
                <a16:creationId xmlns:a16="http://schemas.microsoft.com/office/drawing/2014/main" id="{AF8C0B5D-BE50-456C-8B2D-5CBB038D5BD4}"/>
              </a:ext>
            </a:extLst>
          </p:cNvPr>
          <p:cNvGraphicFramePr>
            <a:graphicFrameLocks noGrp="1"/>
          </p:cNvGraphicFramePr>
          <p:nvPr>
            <p:ph type="chart" sz="quarter" idx="16"/>
            <p:extLst>
              <p:ext uri="{D42A27DB-BD31-4B8C-83A1-F6EECF244321}">
                <p14:modId xmlns:p14="http://schemas.microsoft.com/office/powerpoint/2010/main" val="91111877"/>
              </p:ext>
            </p:extLst>
          </p:nvPr>
        </p:nvGraphicFramePr>
        <p:xfrm>
          <a:off x="381000" y="2743200"/>
          <a:ext cx="4029075" cy="3352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9" name="Chart Placeholder 28">
            <a:extLst>
              <a:ext uri="{FF2B5EF4-FFF2-40B4-BE49-F238E27FC236}">
                <a16:creationId xmlns:a16="http://schemas.microsoft.com/office/drawing/2014/main" id="{5ED1A01B-181C-441D-B99E-01B557A05376}"/>
              </a:ext>
            </a:extLst>
          </p:cNvPr>
          <p:cNvGraphicFramePr>
            <a:graphicFrameLocks noGrp="1"/>
          </p:cNvGraphicFramePr>
          <p:nvPr>
            <p:ph type="chart" sz="quarter" idx="17"/>
            <p:extLst>
              <p:ext uri="{D42A27DB-BD31-4B8C-83A1-F6EECF244321}">
                <p14:modId xmlns:p14="http://schemas.microsoft.com/office/powerpoint/2010/main" val="2922265652"/>
              </p:ext>
            </p:extLst>
          </p:nvPr>
        </p:nvGraphicFramePr>
        <p:xfrm>
          <a:off x="4714875" y="2743200"/>
          <a:ext cx="4048125" cy="3352800"/>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a:extLst>
              <a:ext uri="{FF2B5EF4-FFF2-40B4-BE49-F238E27FC236}">
                <a16:creationId xmlns:a16="http://schemas.microsoft.com/office/drawing/2014/main" id="{C7174052-C840-4926-B8D0-70E584E08E6B}"/>
              </a:ext>
            </a:extLst>
          </p:cNvPr>
          <p:cNvSpPr>
            <a:spLocks noGrp="1"/>
          </p:cNvSpPr>
          <p:nvPr>
            <p:ph type="sldNum" sz="quarter" idx="10"/>
          </p:nvPr>
        </p:nvSpPr>
        <p:spPr/>
        <p:txBody>
          <a:bodyPr/>
          <a:lstStyle/>
          <a:p>
            <a:pPr defTabSz="856716"/>
            <a:fld id="{7B6B1C32-E567-445C-9FD5-2A0B0A08DD29}" type="slidenum">
              <a:rPr lang="en-US" smtClean="0"/>
              <a:pPr defTabSz="856716"/>
              <a:t>96</a:t>
            </a:fld>
            <a:endParaRPr lang="en-US" dirty="0"/>
          </a:p>
        </p:txBody>
      </p:sp>
      <p:sp>
        <p:nvSpPr>
          <p:cNvPr id="8" name="Title 7">
            <a:extLst>
              <a:ext uri="{FF2B5EF4-FFF2-40B4-BE49-F238E27FC236}">
                <a16:creationId xmlns:a16="http://schemas.microsoft.com/office/drawing/2014/main" id="{881EFE80-EBDB-4760-A7EE-F1AFA3CFE989}"/>
              </a:ext>
            </a:extLst>
          </p:cNvPr>
          <p:cNvSpPr>
            <a:spLocks noGrp="1"/>
          </p:cNvSpPr>
          <p:nvPr>
            <p:ph type="title"/>
          </p:nvPr>
        </p:nvSpPr>
        <p:spPr/>
        <p:txBody>
          <a:bodyPr/>
          <a:lstStyle/>
          <a:p>
            <a:r>
              <a:rPr lang="en-US" dirty="0"/>
              <a:t>Canned Soup Purchase Drivers</a:t>
            </a:r>
          </a:p>
        </p:txBody>
      </p:sp>
      <p:sp>
        <p:nvSpPr>
          <p:cNvPr id="3" name="Footer Placeholder 2">
            <a:extLst>
              <a:ext uri="{FF2B5EF4-FFF2-40B4-BE49-F238E27FC236}">
                <a16:creationId xmlns:a16="http://schemas.microsoft.com/office/drawing/2014/main" id="{ADB5C1D8-0408-41F0-868C-9ABCB3A82F9E}"/>
              </a:ext>
            </a:extLst>
          </p:cNvPr>
          <p:cNvSpPr>
            <a:spLocks noGrp="1"/>
          </p:cNvSpPr>
          <p:nvPr>
            <p:ph type="ftr" sz="quarter" idx="13"/>
          </p:nvPr>
        </p:nvSpPr>
        <p:spPr/>
        <p:txBody>
          <a:bodyPr/>
          <a:lstStyle/>
          <a:p>
            <a:r>
              <a:rPr lang="en-US" dirty="0"/>
              <a:t>Base: 508 operators, 160 restaurant, 266 non comm, 41 hotel, 41 c-store </a:t>
            </a:r>
          </a:p>
          <a:p>
            <a:r>
              <a:rPr lang="en-US" dirty="0"/>
              <a:t>Q: What proportion of the soup that you currently menu is in the following formats? </a:t>
            </a:r>
          </a:p>
          <a:p>
            <a:r>
              <a:rPr lang="en-US" dirty="0"/>
              <a:t>Base: 425 operators serving canned soup, 115 restaurant, 245 non comm, 35 hotel, 30 c-store</a:t>
            </a:r>
          </a:p>
          <a:p>
            <a:r>
              <a:rPr lang="en-US" dirty="0"/>
              <a:t>Q: You said you currently menu </a:t>
            </a:r>
            <a:r>
              <a:rPr lang="en-US" b="1" dirty="0"/>
              <a:t>canned soup</a:t>
            </a:r>
            <a:r>
              <a:rPr lang="en-US" dirty="0"/>
              <a:t> in your operation. Please select the primary reasons you choose to menu </a:t>
            </a:r>
            <a:r>
              <a:rPr lang="en-US" b="1" dirty="0"/>
              <a:t>canned soup in your operation.</a:t>
            </a:r>
            <a:r>
              <a:rPr lang="en-US" dirty="0"/>
              <a:t> Please select up to four.</a:t>
            </a:r>
          </a:p>
        </p:txBody>
      </p:sp>
      <p:sp>
        <p:nvSpPr>
          <p:cNvPr id="10" name="Text Placeholder 9">
            <a:extLst>
              <a:ext uri="{FF2B5EF4-FFF2-40B4-BE49-F238E27FC236}">
                <a16:creationId xmlns:a16="http://schemas.microsoft.com/office/drawing/2014/main" id="{91ABEA05-B78B-4005-8207-A8A4CA6C4924}"/>
              </a:ext>
            </a:extLst>
          </p:cNvPr>
          <p:cNvSpPr>
            <a:spLocks noGrp="1"/>
          </p:cNvSpPr>
          <p:nvPr>
            <p:ph type="body" sz="quarter" idx="18"/>
          </p:nvPr>
        </p:nvSpPr>
        <p:spPr/>
        <p:txBody>
          <a:bodyPr/>
          <a:lstStyle/>
          <a:p>
            <a:r>
              <a:rPr lang="en-US" dirty="0"/>
              <a:t>Among all operators currently purchasing canned soup, price, shelf life and distributor availability are the top three drivers of purchasing canned soup. </a:t>
            </a:r>
          </a:p>
          <a:p>
            <a:r>
              <a:rPr lang="en-US" dirty="0"/>
              <a:t>The ongoing labor challenges facing the industry are also leading more than one quarter of operators to purchase canned soup as it requires less labor than alternatives like homemade. </a:t>
            </a:r>
          </a:p>
          <a:p>
            <a:endParaRPr lang="en-US" dirty="0"/>
          </a:p>
          <a:p>
            <a:r>
              <a:rPr lang="en-US" dirty="0"/>
              <a:t>Unlike many other product categories, taste is not a top five driver leading operators to purchase canned soup, signaling that operators appreciate the more pragmatic characteristics associated with the format such as shelf life, price and easy to store packaging. </a:t>
            </a:r>
          </a:p>
        </p:txBody>
      </p:sp>
      <p:sp>
        <p:nvSpPr>
          <p:cNvPr id="9" name="Text Placeholder 8">
            <a:extLst>
              <a:ext uri="{FF2B5EF4-FFF2-40B4-BE49-F238E27FC236}">
                <a16:creationId xmlns:a16="http://schemas.microsoft.com/office/drawing/2014/main" id="{31FAB87B-5347-4443-81BA-D5CC6FFB6CEC}"/>
              </a:ext>
            </a:extLst>
          </p:cNvPr>
          <p:cNvSpPr>
            <a:spLocks noGrp="1"/>
          </p:cNvSpPr>
          <p:nvPr>
            <p:ph type="body" sz="quarter" idx="15"/>
          </p:nvPr>
        </p:nvSpPr>
        <p:spPr/>
        <p:txBody>
          <a:bodyPr/>
          <a:lstStyle/>
          <a:p>
            <a:r>
              <a:rPr lang="en-US" dirty="0"/>
              <a:t>Total sample</a:t>
            </a:r>
          </a:p>
        </p:txBody>
      </p:sp>
      <p:sp>
        <p:nvSpPr>
          <p:cNvPr id="17" name="Arc 16">
            <a:extLst>
              <a:ext uri="{FF2B5EF4-FFF2-40B4-BE49-F238E27FC236}">
                <a16:creationId xmlns:a16="http://schemas.microsoft.com/office/drawing/2014/main" id="{AA1DA064-CAE0-419F-BD4D-B5DB6AC4B57D}"/>
              </a:ext>
            </a:extLst>
          </p:cNvPr>
          <p:cNvSpPr/>
          <p:nvPr/>
        </p:nvSpPr>
        <p:spPr>
          <a:xfrm rot="18687664" flipH="1">
            <a:off x="3606755" y="2838154"/>
            <a:ext cx="2216236" cy="2212848"/>
          </a:xfrm>
          <a:prstGeom prst="arc">
            <a:avLst>
              <a:gd name="adj1" fmla="val 11671597"/>
              <a:gd name="adj2" fmla="val 17655366"/>
            </a:avLst>
          </a:prstGeom>
          <a:ln>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3808551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0AD8F1-163B-4930-8411-FAA990973BD7}"/>
              </a:ext>
            </a:extLst>
          </p:cNvPr>
          <p:cNvSpPr>
            <a:spLocks noGrp="1"/>
          </p:cNvSpPr>
          <p:nvPr>
            <p:ph type="sldNum" sz="quarter" idx="10"/>
          </p:nvPr>
        </p:nvSpPr>
        <p:spPr/>
        <p:txBody>
          <a:bodyPr/>
          <a:lstStyle/>
          <a:p>
            <a:fld id="{7B6B1C32-E567-445C-9FD5-2A0B0A08DD29}" type="slidenum">
              <a:rPr lang="en-US" smtClean="0"/>
              <a:pPr/>
              <a:t>97</a:t>
            </a:fld>
            <a:endParaRPr lang="en-US" dirty="0"/>
          </a:p>
        </p:txBody>
      </p:sp>
      <p:sp>
        <p:nvSpPr>
          <p:cNvPr id="9" name="Title 8">
            <a:extLst>
              <a:ext uri="{FF2B5EF4-FFF2-40B4-BE49-F238E27FC236}">
                <a16:creationId xmlns:a16="http://schemas.microsoft.com/office/drawing/2014/main" id="{6288615E-7BB5-4795-8E55-E68B38787AAF}"/>
              </a:ext>
            </a:extLst>
          </p:cNvPr>
          <p:cNvSpPr>
            <a:spLocks noGrp="1"/>
          </p:cNvSpPr>
          <p:nvPr>
            <p:ph type="title"/>
          </p:nvPr>
        </p:nvSpPr>
        <p:spPr/>
        <p:txBody>
          <a:bodyPr/>
          <a:lstStyle/>
          <a:p>
            <a:r>
              <a:rPr lang="en-US" sz="1800" spc="-50" dirty="0"/>
              <a:t>Canned Soup Purchase Drivers</a:t>
            </a:r>
          </a:p>
        </p:txBody>
      </p:sp>
      <p:sp>
        <p:nvSpPr>
          <p:cNvPr id="6" name="Footer Placeholder 5">
            <a:extLst>
              <a:ext uri="{FF2B5EF4-FFF2-40B4-BE49-F238E27FC236}">
                <a16:creationId xmlns:a16="http://schemas.microsoft.com/office/drawing/2014/main" id="{ECDFF61C-3552-4CC4-AF7B-5A8E773F4A30}"/>
              </a:ext>
            </a:extLst>
          </p:cNvPr>
          <p:cNvSpPr>
            <a:spLocks noGrp="1"/>
          </p:cNvSpPr>
          <p:nvPr>
            <p:ph type="ftr" sz="quarter" idx="13"/>
          </p:nvPr>
        </p:nvSpPr>
        <p:spPr/>
        <p:txBody>
          <a:bodyPr/>
          <a:lstStyle/>
          <a:p>
            <a:r>
              <a:rPr lang="en-US" dirty="0"/>
              <a:t>Base: 119 K-12 operators serving canned soup, 94 healthcare, 46 chain restaurants</a:t>
            </a:r>
            <a:br>
              <a:rPr lang="en-US" dirty="0"/>
            </a:br>
            <a:r>
              <a:rPr lang="en-US" dirty="0"/>
              <a:t>Q: You said you currently menu canned soup in your operation. Please select the primary reasons you choose to menu canned soup in your operation. Please select up to four.</a:t>
            </a:r>
          </a:p>
        </p:txBody>
      </p:sp>
      <p:sp>
        <p:nvSpPr>
          <p:cNvPr id="22" name="Text Placeholder 21">
            <a:extLst>
              <a:ext uri="{FF2B5EF4-FFF2-40B4-BE49-F238E27FC236}">
                <a16:creationId xmlns:a16="http://schemas.microsoft.com/office/drawing/2014/main" id="{86D27948-52B8-4726-BF15-16577EEA040B}"/>
              </a:ext>
            </a:extLst>
          </p:cNvPr>
          <p:cNvSpPr>
            <a:spLocks noGrp="1"/>
          </p:cNvSpPr>
          <p:nvPr>
            <p:ph type="body" sz="quarter" idx="18"/>
          </p:nvPr>
        </p:nvSpPr>
        <p:spPr>
          <a:xfrm>
            <a:off x="3276600" y="304801"/>
            <a:ext cx="5486400" cy="1304590"/>
          </a:xfrm>
        </p:spPr>
        <p:txBody>
          <a:bodyPr/>
          <a:lstStyle/>
          <a:p>
            <a:r>
              <a:rPr lang="en-US" dirty="0"/>
              <a:t>Of the priority segments, K-12 operators tend to have the most unique drivers when it comes to purchasing canned soup while healthcare and chain operators are more in line with the total sample. </a:t>
            </a:r>
          </a:p>
          <a:p>
            <a:endParaRPr lang="en-US" dirty="0"/>
          </a:p>
          <a:p>
            <a:r>
              <a:rPr lang="en-US" dirty="0"/>
              <a:t>K-12 operators are much more driven by dietary claims compared to other segments. USDA requirements and student interest, both unique to the K-12 segment, fall within the top eight purchase drivers. </a:t>
            </a:r>
          </a:p>
        </p:txBody>
      </p:sp>
      <p:sp>
        <p:nvSpPr>
          <p:cNvPr id="11" name="Text Placeholder 10">
            <a:extLst>
              <a:ext uri="{FF2B5EF4-FFF2-40B4-BE49-F238E27FC236}">
                <a16:creationId xmlns:a16="http://schemas.microsoft.com/office/drawing/2014/main" id="{98037D64-64E4-4D2F-96B8-A8D9C4241040}"/>
              </a:ext>
            </a:extLst>
          </p:cNvPr>
          <p:cNvSpPr>
            <a:spLocks noGrp="1"/>
          </p:cNvSpPr>
          <p:nvPr>
            <p:ph type="body" sz="quarter" idx="15"/>
          </p:nvPr>
        </p:nvSpPr>
        <p:spPr>
          <a:xfrm>
            <a:off x="371856" y="926591"/>
            <a:ext cx="2590801" cy="437536"/>
          </a:xfrm>
        </p:spPr>
        <p:txBody>
          <a:bodyPr/>
          <a:lstStyle/>
          <a:p>
            <a:r>
              <a:rPr lang="en-US" sz="1800" spc="-50" dirty="0">
                <a:solidFill>
                  <a:schemeClr val="tx1"/>
                </a:solidFill>
              </a:rPr>
              <a:t>Priority segments</a:t>
            </a:r>
          </a:p>
        </p:txBody>
      </p:sp>
      <p:graphicFrame>
        <p:nvGraphicFramePr>
          <p:cNvPr id="23" name="Chart Placeholder 28">
            <a:extLst>
              <a:ext uri="{FF2B5EF4-FFF2-40B4-BE49-F238E27FC236}">
                <a16:creationId xmlns:a16="http://schemas.microsoft.com/office/drawing/2014/main" id="{80043AF0-E0A5-4371-B0B5-51A5BAFAEF65}"/>
              </a:ext>
            </a:extLst>
          </p:cNvPr>
          <p:cNvGraphicFramePr>
            <a:graphicFrameLocks/>
          </p:cNvGraphicFramePr>
          <p:nvPr>
            <p:extLst>
              <p:ext uri="{D42A27DB-BD31-4B8C-83A1-F6EECF244321}">
                <p14:modId xmlns:p14="http://schemas.microsoft.com/office/powerpoint/2010/main" val="3894565167"/>
              </p:ext>
            </p:extLst>
          </p:nvPr>
        </p:nvGraphicFramePr>
        <p:xfrm>
          <a:off x="381000" y="1609390"/>
          <a:ext cx="2590800" cy="448661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4" name="Chart Placeholder 28">
            <a:extLst>
              <a:ext uri="{FF2B5EF4-FFF2-40B4-BE49-F238E27FC236}">
                <a16:creationId xmlns:a16="http://schemas.microsoft.com/office/drawing/2014/main" id="{0F70B61D-7176-40D6-986F-AF2CDF2D3C0C}"/>
              </a:ext>
            </a:extLst>
          </p:cNvPr>
          <p:cNvGraphicFramePr>
            <a:graphicFrameLocks/>
          </p:cNvGraphicFramePr>
          <p:nvPr>
            <p:extLst>
              <p:ext uri="{D42A27DB-BD31-4B8C-83A1-F6EECF244321}">
                <p14:modId xmlns:p14="http://schemas.microsoft.com/office/powerpoint/2010/main" val="3958218998"/>
              </p:ext>
            </p:extLst>
          </p:nvPr>
        </p:nvGraphicFramePr>
        <p:xfrm>
          <a:off x="3276600" y="1609725"/>
          <a:ext cx="2590800" cy="44862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Placeholder 28">
            <a:extLst>
              <a:ext uri="{FF2B5EF4-FFF2-40B4-BE49-F238E27FC236}">
                <a16:creationId xmlns:a16="http://schemas.microsoft.com/office/drawing/2014/main" id="{B13559D1-C28E-4637-9DE7-76E4205947E1}"/>
              </a:ext>
            </a:extLst>
          </p:cNvPr>
          <p:cNvGraphicFramePr>
            <a:graphicFrameLocks/>
          </p:cNvGraphicFramePr>
          <p:nvPr>
            <p:extLst>
              <p:ext uri="{D42A27DB-BD31-4B8C-83A1-F6EECF244321}">
                <p14:modId xmlns:p14="http://schemas.microsoft.com/office/powerpoint/2010/main" val="3313787362"/>
              </p:ext>
            </p:extLst>
          </p:nvPr>
        </p:nvGraphicFramePr>
        <p:xfrm>
          <a:off x="6172200" y="1609725"/>
          <a:ext cx="2590800" cy="44862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39698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DB167A73-D5C1-4121-A11D-C82C272FAFB2}"/>
              </a:ext>
            </a:extLst>
          </p:cNvPr>
          <p:cNvSpPr>
            <a:spLocks noGrp="1"/>
          </p:cNvSpPr>
          <p:nvPr>
            <p:ph type="sldNum" sz="quarter" idx="10"/>
          </p:nvPr>
        </p:nvSpPr>
        <p:spPr/>
        <p:txBody>
          <a:bodyPr/>
          <a:lstStyle/>
          <a:p>
            <a:fld id="{7B6B1C32-E567-445C-9FD5-2A0B0A08DD29}" type="slidenum">
              <a:rPr lang="en-US" smtClean="0"/>
              <a:pPr/>
              <a:t>98</a:t>
            </a:fld>
            <a:endParaRPr lang="en-US" dirty="0"/>
          </a:p>
        </p:txBody>
      </p:sp>
      <p:sp>
        <p:nvSpPr>
          <p:cNvPr id="2" name="Text Placeholder 1">
            <a:extLst>
              <a:ext uri="{FF2B5EF4-FFF2-40B4-BE49-F238E27FC236}">
                <a16:creationId xmlns:a16="http://schemas.microsoft.com/office/drawing/2014/main" id="{563B19D9-25C3-4671-9059-262F0A923A33}"/>
              </a:ext>
            </a:extLst>
          </p:cNvPr>
          <p:cNvSpPr>
            <a:spLocks noGrp="1"/>
          </p:cNvSpPr>
          <p:nvPr>
            <p:ph type="body" sz="quarter" idx="12"/>
          </p:nvPr>
        </p:nvSpPr>
        <p:spPr>
          <a:xfrm>
            <a:off x="381000" y="3146322"/>
            <a:ext cx="2590801" cy="2949677"/>
          </a:xfrm>
        </p:spPr>
        <p:txBody>
          <a:bodyPr/>
          <a:lstStyle/>
          <a:p>
            <a:r>
              <a:rPr lang="en-US" dirty="0"/>
              <a:t>This chart illustrates purchase drivers that are statistically significant against other segments. This is intended to show which drivers stand out more in specific segments. </a:t>
            </a:r>
          </a:p>
          <a:p>
            <a:r>
              <a:rPr lang="en-US" dirty="0"/>
              <a:t>For example, while important to restaurants, noncommercial and c-store operators, the availability of seasonal items is considered a purchase driver by only 3% of hotel operators. </a:t>
            </a:r>
          </a:p>
          <a:p>
            <a:endParaRPr lang="en-US" dirty="0"/>
          </a:p>
        </p:txBody>
      </p:sp>
      <p:sp>
        <p:nvSpPr>
          <p:cNvPr id="12" name="Title 11">
            <a:extLst>
              <a:ext uri="{FF2B5EF4-FFF2-40B4-BE49-F238E27FC236}">
                <a16:creationId xmlns:a16="http://schemas.microsoft.com/office/drawing/2014/main" id="{770BB54D-2716-4DA1-B43E-467E4139E5D9}"/>
              </a:ext>
            </a:extLst>
          </p:cNvPr>
          <p:cNvSpPr>
            <a:spLocks noGrp="1"/>
          </p:cNvSpPr>
          <p:nvPr>
            <p:ph type="title"/>
          </p:nvPr>
        </p:nvSpPr>
        <p:spPr/>
        <p:txBody>
          <a:bodyPr/>
          <a:lstStyle/>
          <a:p>
            <a:r>
              <a:rPr lang="en-US" dirty="0"/>
              <a:t>Unique Purchase Drivers by Segment</a:t>
            </a:r>
          </a:p>
        </p:txBody>
      </p:sp>
      <p:sp>
        <p:nvSpPr>
          <p:cNvPr id="10" name="Footer Placeholder 9">
            <a:extLst>
              <a:ext uri="{FF2B5EF4-FFF2-40B4-BE49-F238E27FC236}">
                <a16:creationId xmlns:a16="http://schemas.microsoft.com/office/drawing/2014/main" id="{9A7E8C1C-5753-4560-ACA7-796E96DB429F}"/>
              </a:ext>
            </a:extLst>
          </p:cNvPr>
          <p:cNvSpPr>
            <a:spLocks noGrp="1"/>
          </p:cNvSpPr>
          <p:nvPr>
            <p:ph type="ftr" sz="quarter" idx="13"/>
          </p:nvPr>
        </p:nvSpPr>
        <p:spPr/>
        <p:txBody>
          <a:bodyPr/>
          <a:lstStyle/>
          <a:p>
            <a:r>
              <a:rPr lang="en-US" dirty="0"/>
              <a:t>:</a:t>
            </a:r>
            <a:br>
              <a:rPr lang="en-US" dirty="0"/>
            </a:br>
            <a:r>
              <a:rPr lang="en-US" dirty="0"/>
              <a:t>Base: 425 operators serving canned soup, 115 restaurant, 245 non comm, 35 hotel, 30 c-store </a:t>
            </a:r>
          </a:p>
          <a:p>
            <a:r>
              <a:rPr lang="en-US" dirty="0"/>
              <a:t>Q: You said you currently menu canned soup in your operation. Please select the primary reasons you choose to menu canned soup in y our operation. Please select up to four.</a:t>
            </a:r>
          </a:p>
        </p:txBody>
      </p:sp>
      <p:sp>
        <p:nvSpPr>
          <p:cNvPr id="14" name="Text Placeholder 13">
            <a:extLst>
              <a:ext uri="{FF2B5EF4-FFF2-40B4-BE49-F238E27FC236}">
                <a16:creationId xmlns:a16="http://schemas.microsoft.com/office/drawing/2014/main" id="{27743595-7CE2-4814-8725-E54A2A8F4D06}"/>
              </a:ext>
            </a:extLst>
          </p:cNvPr>
          <p:cNvSpPr>
            <a:spLocks noGrp="1"/>
          </p:cNvSpPr>
          <p:nvPr>
            <p:ph type="body" sz="quarter" idx="15"/>
          </p:nvPr>
        </p:nvSpPr>
        <p:spPr/>
        <p:txBody>
          <a:bodyPr/>
          <a:lstStyle/>
          <a:p>
            <a:r>
              <a:rPr lang="en-US" dirty="0"/>
              <a:t>Significant purchase driver differentiators by segment</a:t>
            </a:r>
          </a:p>
        </p:txBody>
      </p:sp>
      <p:graphicFrame>
        <p:nvGraphicFramePr>
          <p:cNvPr id="16" name="Chart Placeholder 28">
            <a:extLst>
              <a:ext uri="{FF2B5EF4-FFF2-40B4-BE49-F238E27FC236}">
                <a16:creationId xmlns:a16="http://schemas.microsoft.com/office/drawing/2014/main" id="{462AFE3F-EF1E-4D41-B8A9-D30BE6BC5806}"/>
              </a:ext>
            </a:extLst>
          </p:cNvPr>
          <p:cNvGraphicFramePr>
            <a:graphicFrameLocks noGrp="1"/>
          </p:cNvGraphicFramePr>
          <p:nvPr>
            <p:ph type="chart" sz="quarter" idx="17"/>
            <p:extLst>
              <p:ext uri="{D42A27DB-BD31-4B8C-83A1-F6EECF244321}">
                <p14:modId xmlns:p14="http://schemas.microsoft.com/office/powerpoint/2010/main" val="2462203996"/>
              </p:ext>
            </p:extLst>
          </p:nvPr>
        </p:nvGraphicFramePr>
        <p:xfrm>
          <a:off x="3276600" y="304800"/>
          <a:ext cx="5486400" cy="62461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296739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E927BD6-E19A-42B1-8B03-6E6F9E890EA9}"/>
              </a:ext>
            </a:extLst>
          </p:cNvPr>
          <p:cNvSpPr>
            <a:spLocks noGrp="1"/>
          </p:cNvSpPr>
          <p:nvPr>
            <p:ph type="title"/>
          </p:nvPr>
        </p:nvSpPr>
        <p:spPr/>
        <p:txBody>
          <a:bodyPr/>
          <a:lstStyle/>
          <a:p>
            <a:r>
              <a:rPr lang="en-US" dirty="0"/>
              <a:t>A Souper Brand</a:t>
            </a:r>
          </a:p>
        </p:txBody>
      </p:sp>
      <p:sp>
        <p:nvSpPr>
          <p:cNvPr id="10" name="Footer Placeholder 9">
            <a:extLst>
              <a:ext uri="{FF2B5EF4-FFF2-40B4-BE49-F238E27FC236}">
                <a16:creationId xmlns:a16="http://schemas.microsoft.com/office/drawing/2014/main" id="{49E170AF-E73D-424D-AF05-58EFF68F4A92}"/>
              </a:ext>
            </a:extLst>
          </p:cNvPr>
          <p:cNvSpPr>
            <a:spLocks noGrp="1"/>
          </p:cNvSpPr>
          <p:nvPr>
            <p:ph type="ftr" sz="quarter" idx="13"/>
          </p:nvPr>
        </p:nvSpPr>
        <p:spPr/>
        <p:txBody>
          <a:bodyPr/>
          <a:lstStyle/>
          <a:p>
            <a:r>
              <a:rPr lang="en-US" dirty="0"/>
              <a:t>Base: 425 operators serving canned soup, 115 restaurant, 245 non comm, 35 hotel, 30 c-store</a:t>
            </a:r>
            <a:br>
              <a:rPr lang="en-US" dirty="0"/>
            </a:br>
            <a:r>
              <a:rPr lang="en-US" dirty="0"/>
              <a:t>Q: You said you currently menu canned soup in your operation. Please select the brands of canned soup that you currently menu in your operation. </a:t>
            </a:r>
          </a:p>
        </p:txBody>
      </p:sp>
      <p:sp>
        <p:nvSpPr>
          <p:cNvPr id="13" name="Text Placeholder 12">
            <a:extLst>
              <a:ext uri="{FF2B5EF4-FFF2-40B4-BE49-F238E27FC236}">
                <a16:creationId xmlns:a16="http://schemas.microsoft.com/office/drawing/2014/main" id="{1F9D93BC-408E-4A5E-AB2C-0A50C1FCDE17}"/>
              </a:ext>
            </a:extLst>
          </p:cNvPr>
          <p:cNvSpPr>
            <a:spLocks noGrp="1"/>
          </p:cNvSpPr>
          <p:nvPr>
            <p:ph type="body" sz="quarter" idx="16"/>
          </p:nvPr>
        </p:nvSpPr>
        <p:spPr/>
        <p:txBody>
          <a:bodyPr/>
          <a:lstStyle/>
          <a:p>
            <a:r>
              <a:rPr lang="en-US" dirty="0"/>
              <a:t>Operators across segments who purchase canned soup are most likely to currently be purchasing Campbell’s. </a:t>
            </a:r>
          </a:p>
          <a:p>
            <a:r>
              <a:rPr lang="en-US" dirty="0"/>
              <a:t>Restaurants are the most likely to purchase Campbell’s—this is driven by quick service (87%), family dining (85%) and casual dining (85%) operators. </a:t>
            </a:r>
          </a:p>
          <a:p>
            <a:endParaRPr lang="en-US" dirty="0"/>
          </a:p>
          <a:p>
            <a:endParaRPr lang="en-US" dirty="0"/>
          </a:p>
          <a:p>
            <a:endParaRPr lang="en-US" dirty="0"/>
          </a:p>
          <a:p>
            <a:r>
              <a:rPr lang="en-US" dirty="0"/>
              <a:t>C-store operators are slightly less likely to purchase Campbell’s compared to other segments, but Campbell’s is still more commonly purchased than Heinz in this segment. </a:t>
            </a:r>
          </a:p>
          <a:p>
            <a:r>
              <a:rPr lang="en-US" dirty="0"/>
              <a:t>Other brands mentioned include Progresso, College Inn and Juanita’s.  </a:t>
            </a:r>
          </a:p>
        </p:txBody>
      </p:sp>
      <p:sp>
        <p:nvSpPr>
          <p:cNvPr id="8" name="Slide Number Placeholder 7">
            <a:extLst>
              <a:ext uri="{FF2B5EF4-FFF2-40B4-BE49-F238E27FC236}">
                <a16:creationId xmlns:a16="http://schemas.microsoft.com/office/drawing/2014/main" id="{AEC56559-C711-4D4E-9453-16DA35EEE1F8}"/>
              </a:ext>
            </a:extLst>
          </p:cNvPr>
          <p:cNvSpPr>
            <a:spLocks noGrp="1"/>
          </p:cNvSpPr>
          <p:nvPr>
            <p:ph type="sldNum" sz="quarter" idx="4"/>
          </p:nvPr>
        </p:nvSpPr>
        <p:spPr/>
        <p:txBody>
          <a:bodyPr/>
          <a:lstStyle/>
          <a:p>
            <a:fld id="{7B6B1C32-E567-445C-9FD5-2A0B0A08DD29}" type="slidenum">
              <a:rPr lang="en-US" smtClean="0"/>
              <a:pPr/>
              <a:t>99</a:t>
            </a:fld>
            <a:endParaRPr lang="en-US" dirty="0"/>
          </a:p>
        </p:txBody>
      </p:sp>
      <p:sp>
        <p:nvSpPr>
          <p:cNvPr id="14" name="Text Placeholder 13">
            <a:extLst>
              <a:ext uri="{FF2B5EF4-FFF2-40B4-BE49-F238E27FC236}">
                <a16:creationId xmlns:a16="http://schemas.microsoft.com/office/drawing/2014/main" id="{EAB1A783-8B20-4C36-9FEF-8F050FE5CDB0}"/>
              </a:ext>
            </a:extLst>
          </p:cNvPr>
          <p:cNvSpPr>
            <a:spLocks noGrp="1"/>
          </p:cNvSpPr>
          <p:nvPr>
            <p:ph type="body" sz="quarter" idx="17"/>
          </p:nvPr>
        </p:nvSpPr>
        <p:spPr>
          <a:xfrm>
            <a:off x="381000" y="1216153"/>
            <a:ext cx="2590801" cy="371764"/>
          </a:xfrm>
        </p:spPr>
        <p:txBody>
          <a:bodyPr/>
          <a:lstStyle/>
          <a:p>
            <a:r>
              <a:rPr lang="en-US" dirty="0"/>
              <a:t>Canned soup brand usage by segment</a:t>
            </a:r>
          </a:p>
        </p:txBody>
      </p:sp>
      <p:graphicFrame>
        <p:nvGraphicFramePr>
          <p:cNvPr id="16" name="Chart Placeholder 28">
            <a:extLst>
              <a:ext uri="{FF2B5EF4-FFF2-40B4-BE49-F238E27FC236}">
                <a16:creationId xmlns:a16="http://schemas.microsoft.com/office/drawing/2014/main" id="{DCFD7315-B771-4BF5-AC5D-4D38FD0286DC}"/>
              </a:ext>
            </a:extLst>
          </p:cNvPr>
          <p:cNvGraphicFramePr>
            <a:graphicFrameLocks noGrp="1"/>
          </p:cNvGraphicFramePr>
          <p:nvPr>
            <p:ph sz="quarter" idx="18"/>
            <p:extLst>
              <p:ext uri="{D42A27DB-BD31-4B8C-83A1-F6EECF244321}">
                <p14:modId xmlns:p14="http://schemas.microsoft.com/office/powerpoint/2010/main" val="2770060095"/>
              </p:ext>
            </p:extLst>
          </p:nvPr>
        </p:nvGraphicFramePr>
        <p:xfrm>
          <a:off x="381000" y="2743200"/>
          <a:ext cx="8382000" cy="3352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836306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0"/>
  <p:tag name="ARTICULATE_SLIDE_THUMBNAIL_REFRESH" val="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T_Report_Template">
  <a:themeElements>
    <a:clrScheme name="Technomic">
      <a:dk1>
        <a:srgbClr val="2C2A28"/>
      </a:dk1>
      <a:lt1>
        <a:srgbClr val="FFFFFF"/>
      </a:lt1>
      <a:dk2>
        <a:srgbClr val="898D8D"/>
      </a:dk2>
      <a:lt2>
        <a:srgbClr val="DCDCDC"/>
      </a:lt2>
      <a:accent1>
        <a:srgbClr val="0084C8"/>
      </a:accent1>
      <a:accent2>
        <a:srgbClr val="E82C2A"/>
      </a:accent2>
      <a:accent3>
        <a:srgbClr val="43B02A"/>
      </a:accent3>
      <a:accent4>
        <a:srgbClr val="FFCD00"/>
      </a:accent4>
      <a:accent5>
        <a:srgbClr val="9063CD"/>
      </a:accent5>
      <a:accent6>
        <a:srgbClr val="FD8100"/>
      </a:accent6>
      <a:hlink>
        <a:srgbClr val="0084C8"/>
      </a:hlink>
      <a:folHlink>
        <a:srgbClr val="00A499"/>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defRPr sz="1100" smtClean="0">
            <a:latin typeface="Georgia" charset="0"/>
            <a:ea typeface="Georgia" charset="0"/>
            <a:cs typeface="Georgia" charset="0"/>
          </a:defRPr>
        </a:defPPr>
      </a:lstStyle>
    </a:txDef>
  </a:objectDefaults>
  <a:extraClrSchemeLst/>
</a:theme>
</file>

<file path=ppt/theme/theme2.xml><?xml version="1.0" encoding="utf-8"?>
<a:theme xmlns:a="http://schemas.openxmlformats.org/drawingml/2006/main" name="TT_4:3_Presentation">
  <a:themeElements>
    <a:clrScheme name="Technomic 2">
      <a:dk1>
        <a:srgbClr val="2C2A28"/>
      </a:dk1>
      <a:lt1>
        <a:srgbClr val="FFFFFF"/>
      </a:lt1>
      <a:dk2>
        <a:srgbClr val="898D8D"/>
      </a:dk2>
      <a:lt2>
        <a:srgbClr val="DCDCDC"/>
      </a:lt2>
      <a:accent1>
        <a:srgbClr val="0084C8"/>
      </a:accent1>
      <a:accent2>
        <a:srgbClr val="D12630"/>
      </a:accent2>
      <a:accent3>
        <a:srgbClr val="43B02A"/>
      </a:accent3>
      <a:accent4>
        <a:srgbClr val="FFCD00"/>
      </a:accent4>
      <a:accent5>
        <a:srgbClr val="9063CD"/>
      </a:accent5>
      <a:accent6>
        <a:srgbClr val="FD8100"/>
      </a:accent6>
      <a:hlink>
        <a:srgbClr val="0084C8"/>
      </a:hlink>
      <a:folHlink>
        <a:srgbClr val="00A499"/>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20000"/>
            <a:lumOff val="80000"/>
          </a:schemeClr>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noAutofit/>
      </a:bodyPr>
      <a:lstStyle>
        <a:defPPr algn="ctr">
          <a:defRPr sz="1400" b="1" dirty="0" err="1" smtClean="0"/>
        </a:defPPr>
      </a:lstStyle>
    </a:txDef>
  </a:objectDefaults>
  <a:extraClrSchemeLst/>
</a:theme>
</file>

<file path=ppt/theme/theme3.xml><?xml version="1.0" encoding="utf-8"?>
<a:theme xmlns:a="http://schemas.openxmlformats.org/drawingml/2006/main" name="Office Theme">
  <a:themeElements>
    <a:clrScheme name="corporate template 2014">
      <a:dk1>
        <a:srgbClr val="000000"/>
      </a:dk1>
      <a:lt1>
        <a:srgbClr val="FFFFFF"/>
      </a:lt1>
      <a:dk2>
        <a:srgbClr val="595959"/>
      </a:dk2>
      <a:lt2>
        <a:srgbClr val="BFBEC1"/>
      </a:lt2>
      <a:accent1>
        <a:srgbClr val="67AF22"/>
      </a:accent1>
      <a:accent2>
        <a:srgbClr val="0084C8"/>
      </a:accent2>
      <a:accent3>
        <a:srgbClr val="DD4A28"/>
      </a:accent3>
      <a:accent4>
        <a:srgbClr val="FBB03B"/>
      </a:accent4>
      <a:accent5>
        <a:srgbClr val="AC59A5"/>
      </a:accent5>
      <a:accent6>
        <a:srgbClr val="04A09C"/>
      </a:accent6>
      <a:hlink>
        <a:srgbClr val="0084C8"/>
      </a:hlink>
      <a:folHlink>
        <a:srgbClr val="0084C8"/>
      </a:folHlink>
    </a:clrScheme>
    <a:fontScheme name="Custom 23">
      <a:majorFont>
        <a:latin typeface="Rockwel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orporate template 2014">
      <a:dk1>
        <a:srgbClr val="000000"/>
      </a:dk1>
      <a:lt1>
        <a:srgbClr val="FFFFFF"/>
      </a:lt1>
      <a:dk2>
        <a:srgbClr val="595959"/>
      </a:dk2>
      <a:lt2>
        <a:srgbClr val="BFBEC1"/>
      </a:lt2>
      <a:accent1>
        <a:srgbClr val="67AF22"/>
      </a:accent1>
      <a:accent2>
        <a:srgbClr val="0084C8"/>
      </a:accent2>
      <a:accent3>
        <a:srgbClr val="DD4A28"/>
      </a:accent3>
      <a:accent4>
        <a:srgbClr val="FBB03B"/>
      </a:accent4>
      <a:accent5>
        <a:srgbClr val="AC59A5"/>
      </a:accent5>
      <a:accent6>
        <a:srgbClr val="04A09C"/>
      </a:accent6>
      <a:hlink>
        <a:srgbClr val="0084C8"/>
      </a:hlink>
      <a:folHlink>
        <a:srgbClr val="0084C8"/>
      </a:folHlink>
    </a:clrScheme>
    <a:fontScheme name="Custom 23">
      <a:majorFont>
        <a:latin typeface="Rockwel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CFDC259ED893E419698436D5BD47022" ma:contentTypeVersion="13" ma:contentTypeDescription="Create a new document." ma:contentTypeScope="" ma:versionID="588cb6cbff569e6ad881cb4de52227d6">
  <xsd:schema xmlns:xsd="http://www.w3.org/2001/XMLSchema" xmlns:xs="http://www.w3.org/2001/XMLSchema" xmlns:p="http://schemas.microsoft.com/office/2006/metadata/properties" xmlns:ns3="a39922ca-a5f4-4211-bd5c-2d0d2a17317c" xmlns:ns4="5315ee66-c6e1-46dd-b171-27b557927170" targetNamespace="http://schemas.microsoft.com/office/2006/metadata/properties" ma:root="true" ma:fieldsID="efaf778305ca226b67b79d2045aa3a60" ns3:_="" ns4:_="">
    <xsd:import namespace="a39922ca-a5f4-4211-bd5c-2d0d2a17317c"/>
    <xsd:import namespace="5315ee66-c6e1-46dd-b171-27b55792717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EventHashCode" minOccurs="0"/>
                <xsd:element ref="ns4:MediaServiceGenerationTime" minOccurs="0"/>
                <xsd:element ref="ns4:MediaServiceDateTaken"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9922ca-a5f4-4211-bd5c-2d0d2a17317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315ee66-c6e1-46dd-b171-27b55792717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8FE6E9-D0CA-46F2-80BD-79340DFB0C1E}">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5810F9E-BB33-40CF-A3EA-9EBFD4137B51}">
  <ds:schemaRefs>
    <ds:schemaRef ds:uri="http://schemas.microsoft.com/sharepoint/v3/contenttype/forms"/>
  </ds:schemaRefs>
</ds:datastoreItem>
</file>

<file path=customXml/itemProps3.xml><?xml version="1.0" encoding="utf-8"?>
<ds:datastoreItem xmlns:ds="http://schemas.openxmlformats.org/officeDocument/2006/customXml" ds:itemID="{928B52E5-6BDE-42FB-8778-A0963A7B20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9922ca-a5f4-4211-bd5c-2d0d2a17317c"/>
    <ds:schemaRef ds:uri="5315ee66-c6e1-46dd-b171-27b5579271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398</TotalTime>
  <Words>24034</Words>
  <Application>Microsoft Office PowerPoint</Application>
  <PresentationFormat>On-screen Show (4:3)</PresentationFormat>
  <Paragraphs>3647</Paragraphs>
  <Slides>221</Slides>
  <Notes>70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221</vt:i4>
      </vt:variant>
    </vt:vector>
  </HeadingPairs>
  <TitlesOfParts>
    <vt:vector size="230" baseType="lpstr">
      <vt:lpstr>AppleSymbols</vt:lpstr>
      <vt:lpstr>Arial</vt:lpstr>
      <vt:lpstr>Arial Black</vt:lpstr>
      <vt:lpstr>Calibri</vt:lpstr>
      <vt:lpstr>Georgia</vt:lpstr>
      <vt:lpstr>Helvetica</vt:lpstr>
      <vt:lpstr>Tahoma</vt:lpstr>
      <vt:lpstr>TT_Report_Template</vt:lpstr>
      <vt:lpstr>TT_4:3_Presentation</vt:lpstr>
      <vt:lpstr>Brand Equity Tracker and Overview of Key Category Insights</vt:lpstr>
      <vt:lpstr>In This Report </vt:lpstr>
      <vt:lpstr>Background</vt:lpstr>
      <vt:lpstr>Introduction</vt:lpstr>
      <vt:lpstr>Project Objectives and Scope</vt:lpstr>
      <vt:lpstr>Project Phase and Methodology</vt:lpstr>
      <vt:lpstr>Executive Summary</vt:lpstr>
      <vt:lpstr>Summary </vt:lpstr>
      <vt:lpstr>Summary </vt:lpstr>
      <vt:lpstr>Summary – Total Sample </vt:lpstr>
      <vt:lpstr>Restaurants</vt:lpstr>
      <vt:lpstr>Commercial Chains - Priority Segment for Packaged Snacks, Soup and Salsa</vt:lpstr>
      <vt:lpstr>Noncommercial</vt:lpstr>
      <vt:lpstr>K-12 – Priority Segment for Packaged Snacks and Soup  </vt:lpstr>
      <vt:lpstr>Healthcare  - Priority Segment for Soup</vt:lpstr>
      <vt:lpstr>Hotels</vt:lpstr>
      <vt:lpstr>C-store</vt:lpstr>
      <vt:lpstr>Net Promoter Scores</vt:lpstr>
      <vt:lpstr>Packaged Snacks</vt:lpstr>
      <vt:lpstr>Goldfish Brand Usage Funnel </vt:lpstr>
      <vt:lpstr>Goldfish Brand Usage Funnel </vt:lpstr>
      <vt:lpstr>Packaged Snacks Category Performance Summary</vt:lpstr>
      <vt:lpstr>Consumer Snacking Occasions</vt:lpstr>
      <vt:lpstr>Category and Brand Assessment</vt:lpstr>
      <vt:lpstr>Recommendations</vt:lpstr>
      <vt:lpstr>Prepared Soup</vt:lpstr>
      <vt:lpstr>Campbell’s Brand Usage Funnel </vt:lpstr>
      <vt:lpstr>Campbell’s Brand Usage Funnel </vt:lpstr>
      <vt:lpstr>Soup Decision Tree</vt:lpstr>
      <vt:lpstr>Canned Soup Category Performance Summary</vt:lpstr>
      <vt:lpstr>Frozen Soup Category Performance Summary</vt:lpstr>
      <vt:lpstr>PowerPoint Presentation</vt:lpstr>
      <vt:lpstr>Soup</vt:lpstr>
      <vt:lpstr>Innovations in Soup </vt:lpstr>
      <vt:lpstr>Category and Brand Assessment</vt:lpstr>
      <vt:lpstr>Recommendations</vt:lpstr>
      <vt:lpstr>Prepared Salsa</vt:lpstr>
      <vt:lpstr>Pace Brand Usage Funnel </vt:lpstr>
      <vt:lpstr>Pace Brand Usage Funnel </vt:lpstr>
      <vt:lpstr>Prepared Salsa Category Performance Summary</vt:lpstr>
      <vt:lpstr>Salsa Lifecycle</vt:lpstr>
      <vt:lpstr>Salsa</vt:lpstr>
      <vt:lpstr>Innovations in Salsa </vt:lpstr>
      <vt:lpstr>Category and Brand Assessment</vt:lpstr>
      <vt:lpstr>Beverages</vt:lpstr>
      <vt:lpstr>V8 Brand Usage Funnel </vt:lpstr>
      <vt:lpstr>Beverages Category Performance Summary</vt:lpstr>
      <vt:lpstr>Juice Lifecycle </vt:lpstr>
      <vt:lpstr>Juice</vt:lpstr>
      <vt:lpstr>Category and Brand Assessment</vt:lpstr>
      <vt:lpstr>Recommendations</vt:lpstr>
      <vt:lpstr>Manufacturers</vt:lpstr>
      <vt:lpstr>Summary </vt:lpstr>
      <vt:lpstr>Net Promoter Scores</vt:lpstr>
      <vt:lpstr>Manufacturer Category Performance Summary</vt:lpstr>
      <vt:lpstr>Summary </vt:lpstr>
      <vt:lpstr>Category and Brand Assessment</vt:lpstr>
      <vt:lpstr>Detailed Findings</vt:lpstr>
      <vt:lpstr>Detailed Findings</vt:lpstr>
      <vt:lpstr>Cast a Wide Net</vt:lpstr>
      <vt:lpstr>Snack Brand Familiarity</vt:lpstr>
      <vt:lpstr>Critical Purchase Drivers</vt:lpstr>
      <vt:lpstr>Different Drivers</vt:lpstr>
      <vt:lpstr>Different Drivers: Segment Specific</vt:lpstr>
      <vt:lpstr>Snack Purchase Drivers</vt:lpstr>
      <vt:lpstr>Goldfish is the Big Fish</vt:lpstr>
      <vt:lpstr>Snack Brand Performance</vt:lpstr>
      <vt:lpstr>Net Promoter Scores</vt:lpstr>
      <vt:lpstr>Net Promoter Scores</vt:lpstr>
      <vt:lpstr>Net Promoter Scores</vt:lpstr>
      <vt:lpstr>Goldfish Net Promoter Scores</vt:lpstr>
      <vt:lpstr>Critical Claims</vt:lpstr>
      <vt:lpstr>Changed Claims</vt:lpstr>
      <vt:lpstr>Brand Agreement</vt:lpstr>
      <vt:lpstr>Brand Motivation</vt:lpstr>
      <vt:lpstr>Supplier Support Expectations</vt:lpstr>
      <vt:lpstr>Detailed Findings</vt:lpstr>
      <vt:lpstr>Campbell’s Rings a Bell</vt:lpstr>
      <vt:lpstr>Soup Brand Familiarity</vt:lpstr>
      <vt:lpstr>Soup Brand Familiarity</vt:lpstr>
      <vt:lpstr>Soup Format Usage</vt:lpstr>
      <vt:lpstr>Critical Claims</vt:lpstr>
      <vt:lpstr>Critical Claims</vt:lpstr>
      <vt:lpstr>Changing the Lineup</vt:lpstr>
      <vt:lpstr>Supplier Support Expectations</vt:lpstr>
      <vt:lpstr>Supplier Support Expectations</vt:lpstr>
      <vt:lpstr>Change in Soup Brands</vt:lpstr>
      <vt:lpstr>Brands Operators Began Purchasing</vt:lpstr>
      <vt:lpstr>Brands Operators Stopped Purchasing</vt:lpstr>
      <vt:lpstr>Net Promoter Scores</vt:lpstr>
      <vt:lpstr>Net Promoter Scores</vt:lpstr>
      <vt:lpstr>Campbell’s Net Promoter Scores</vt:lpstr>
      <vt:lpstr>Brand Agreement</vt:lpstr>
      <vt:lpstr>Brand Motivation</vt:lpstr>
      <vt:lpstr>Decision Tree</vt:lpstr>
      <vt:lpstr>Canned Soup Purchase Drivers</vt:lpstr>
      <vt:lpstr>Canned Soup Purchase Drivers</vt:lpstr>
      <vt:lpstr>Unique Purchase Drivers by Segment</vt:lpstr>
      <vt:lpstr>A Souper Brand</vt:lpstr>
      <vt:lpstr>Campbell’s Canned Soup Brand Performance</vt:lpstr>
      <vt:lpstr>Size Preference for Canned Soup</vt:lpstr>
      <vt:lpstr>Decision Tree</vt:lpstr>
      <vt:lpstr>Frozen Soup Purchase Drivers</vt:lpstr>
      <vt:lpstr>Frozen Soup Purchase Drivers</vt:lpstr>
      <vt:lpstr>Unique Purchase Drivers by Segment</vt:lpstr>
      <vt:lpstr>Frozen Soup Brands Purchased</vt:lpstr>
      <vt:lpstr>Campbell’s Frozen Soup Brand Performance</vt:lpstr>
      <vt:lpstr>Package Preference for Frozen Soup</vt:lpstr>
      <vt:lpstr>Are You Ready?</vt:lpstr>
      <vt:lpstr>Decision Tree</vt:lpstr>
      <vt:lpstr>Refrigerated Soup Purchase Drivers</vt:lpstr>
      <vt:lpstr>Refrigerated Soup Purchase Drivers</vt:lpstr>
      <vt:lpstr>Unique Purchase Drivers by Segment</vt:lpstr>
      <vt:lpstr>Refrigerated Soup Brands Purchased</vt:lpstr>
      <vt:lpstr>Prefer the Pouch</vt:lpstr>
      <vt:lpstr>Decision Tree</vt:lpstr>
      <vt:lpstr>Homemade Soup Drivers</vt:lpstr>
      <vt:lpstr>Homemade Soup Drivers</vt:lpstr>
      <vt:lpstr>Unique Purchase Drivers By Segment</vt:lpstr>
      <vt:lpstr>Home is Where the Heart is</vt:lpstr>
      <vt:lpstr>Detailed Findings</vt:lpstr>
      <vt:lpstr>Set the Pace</vt:lpstr>
      <vt:lpstr>Salsa Brand Familiarity</vt:lpstr>
      <vt:lpstr>Critical Purchase Drivers</vt:lpstr>
      <vt:lpstr>Different Drivers</vt:lpstr>
      <vt:lpstr>Different Drivers: Segment Specific</vt:lpstr>
      <vt:lpstr>Salsa Purchase Drivers</vt:lpstr>
      <vt:lpstr>Salsa Brands Purchased</vt:lpstr>
      <vt:lpstr>Salsa Brand Performance</vt:lpstr>
      <vt:lpstr>Net Promoter Scores</vt:lpstr>
      <vt:lpstr>Net Promoter Scores</vt:lpstr>
      <vt:lpstr>Prepared Salsa Formats and Usage</vt:lpstr>
      <vt:lpstr>Detailed Findings</vt:lpstr>
      <vt:lpstr>Beverage Brand Familiarity</vt:lpstr>
      <vt:lpstr>Beverage Brand Familiarity</vt:lpstr>
      <vt:lpstr>Fruitful Format</vt:lpstr>
      <vt:lpstr>Critical Purchase Drivers </vt:lpstr>
      <vt:lpstr>Unique Purchase Drivers by Segment</vt:lpstr>
      <vt:lpstr>Different Drivers: Segment Specific</vt:lpstr>
      <vt:lpstr>Brand Usage</vt:lpstr>
      <vt:lpstr>Brand Performance</vt:lpstr>
      <vt:lpstr>Net Promoter Scores</vt:lpstr>
      <vt:lpstr>Net Promoter Scores</vt:lpstr>
      <vt:lpstr>Net Promoter Scores</vt:lpstr>
      <vt:lpstr>Critical Claims</vt:lpstr>
      <vt:lpstr>Brand Agreement</vt:lpstr>
      <vt:lpstr>Brand Motivation</vt:lpstr>
      <vt:lpstr>Detailed Findings</vt:lpstr>
      <vt:lpstr>Manufacturing Familiarity</vt:lpstr>
      <vt:lpstr>Manufacturer Brand Performance</vt:lpstr>
      <vt:lpstr>Campbell’s Manufacturer Brand Performance</vt:lpstr>
      <vt:lpstr>Net Promoter Scores</vt:lpstr>
      <vt:lpstr>Net Promoter Scores</vt:lpstr>
      <vt:lpstr>Marketing Awareness</vt:lpstr>
      <vt:lpstr>Extra! Extra!</vt:lpstr>
      <vt:lpstr>Campbell’s Brings to Mind…</vt:lpstr>
      <vt:lpstr>Competitors Bring to Mind…</vt:lpstr>
      <vt:lpstr>Campbell’s Reasons to Believe Agreement</vt:lpstr>
      <vt:lpstr>Campbell’s Reasons To Believe Motivation</vt:lpstr>
      <vt:lpstr>Appendix Slides</vt:lpstr>
      <vt:lpstr>Operator Demographics</vt:lpstr>
      <vt:lpstr>Operation Type</vt:lpstr>
      <vt:lpstr>Cuisine Type</vt:lpstr>
      <vt:lpstr>Healthcare Details</vt:lpstr>
      <vt:lpstr>Hotel &amp; Lodging Type</vt:lpstr>
      <vt:lpstr>K-12 Details</vt:lpstr>
      <vt:lpstr>Chain vs. Independent</vt:lpstr>
      <vt:lpstr>Operator Role</vt:lpstr>
      <vt:lpstr>Operator Role</vt:lpstr>
      <vt:lpstr>Operation Location</vt:lpstr>
      <vt:lpstr>Annual Purchases</vt:lpstr>
      <vt:lpstr>Foodservice Manager Membership</vt:lpstr>
      <vt:lpstr>Group Purchasing Organization Membership</vt:lpstr>
      <vt:lpstr>Primary Distributor</vt:lpstr>
      <vt:lpstr>Additional Category Detailed Findings</vt:lpstr>
      <vt:lpstr>Packaged Snacks</vt:lpstr>
      <vt:lpstr>Snack Purchase Drivers</vt:lpstr>
      <vt:lpstr>Snack Purchase Drivers</vt:lpstr>
      <vt:lpstr>Snack Purchase Important Claims</vt:lpstr>
      <vt:lpstr>Goldfish Agreement by Segment</vt:lpstr>
      <vt:lpstr>Goldfish Agreement By Segment</vt:lpstr>
      <vt:lpstr>Goldfish Agreement By Segment</vt:lpstr>
      <vt:lpstr>Goldfish Agreement By Segment</vt:lpstr>
      <vt:lpstr>K-12 Goldfish Agreement</vt:lpstr>
      <vt:lpstr>Goldfish Motivation by Segment</vt:lpstr>
      <vt:lpstr>Goldfish Motivation by Segment</vt:lpstr>
      <vt:lpstr>Goldfish Motivation</vt:lpstr>
      <vt:lpstr>Goldfish Motivation</vt:lpstr>
      <vt:lpstr>K-12 Goldfish Motivation</vt:lpstr>
      <vt:lpstr>Soup</vt:lpstr>
      <vt:lpstr>Critical Soup Claims</vt:lpstr>
      <vt:lpstr>Canned Soup Purchase Drivers</vt:lpstr>
      <vt:lpstr>Canned Soup Purchase Drivers</vt:lpstr>
      <vt:lpstr>Frozen Soup Purchase Drivers</vt:lpstr>
      <vt:lpstr>Frozen Soup Purchase Drivers</vt:lpstr>
      <vt:lpstr>Refrigerated Soup Purchase Drivers</vt:lpstr>
      <vt:lpstr>Refrigerated Soup Purchase Drivers</vt:lpstr>
      <vt:lpstr>Brand Agreement</vt:lpstr>
      <vt:lpstr>Brand Agreement</vt:lpstr>
      <vt:lpstr>Brand Agreement</vt:lpstr>
      <vt:lpstr>Brand Agreement</vt:lpstr>
      <vt:lpstr>Brand Motivation</vt:lpstr>
      <vt:lpstr>Brand Motivation</vt:lpstr>
      <vt:lpstr>Brand Motivation</vt:lpstr>
      <vt:lpstr>Brand Motivation</vt:lpstr>
      <vt:lpstr>Prepared Salsa</vt:lpstr>
      <vt:lpstr>Prepared Salsa Purchase Drivers</vt:lpstr>
      <vt:lpstr>Prepared Salsa Purchase Drivers</vt:lpstr>
      <vt:lpstr>Beverages</vt:lpstr>
      <vt:lpstr>Drink Purchase Drivers</vt:lpstr>
      <vt:lpstr>Drink Purchase Drivers</vt:lpstr>
      <vt:lpstr>Manufacturers</vt:lpstr>
      <vt:lpstr>Campbell’s Agreement by Segment</vt:lpstr>
      <vt:lpstr>Campbell’s Agreement by Segment</vt:lpstr>
      <vt:lpstr>Campbell’s Agreement by Segment</vt:lpstr>
      <vt:lpstr>Campbell’s Agreement by Segment</vt:lpstr>
      <vt:lpstr>Campbell’s Motivation by Segment</vt:lpstr>
      <vt:lpstr>Campbell’s Motivation by Segment</vt:lpstr>
      <vt:lpstr>Campbell’s Motivation by Segment</vt:lpstr>
      <vt:lpstr>Campbell’s Motivation by Segment</vt:lpstr>
      <vt:lpstr>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Technomic</dc:subject>
  <dc:creator>Technomic, Inc.</dc:creator>
  <cp:keywords/>
  <dc:description/>
  <cp:lastModifiedBy>Erin Moore Ruddy</cp:lastModifiedBy>
  <cp:revision>2</cp:revision>
  <cp:lastPrinted>2018-01-18T17:07:40Z</cp:lastPrinted>
  <dcterms:created xsi:type="dcterms:W3CDTF">2014-06-24T14:01:10Z</dcterms:created>
  <dcterms:modified xsi:type="dcterms:W3CDTF">2020-01-17T15:57:02Z</dcterms:modified>
  <cp:category>Technomic</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90A24BCC-CDED-42DB-9482-33D7D07BC502</vt:lpwstr>
  </property>
  <property fmtid="{D5CDD505-2E9C-101B-9397-08002B2CF9AE}" pid="3" name="ArticulatePath">
    <vt:lpwstr>report_template_draft3</vt:lpwstr>
  </property>
  <property fmtid="{D5CDD505-2E9C-101B-9397-08002B2CF9AE}" pid="4" name="ContentTypeId">
    <vt:lpwstr>0x010100FCFDC259ED893E419698436D5BD47022</vt:lpwstr>
  </property>
</Properties>
</file>